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 id="2147483679" r:id="rId5"/>
    <p:sldMasterId id="2147483684" r:id="rId6"/>
    <p:sldMasterId id="2147483739" r:id="rId7"/>
    <p:sldMasterId id="2147483749" r:id="rId8"/>
  </p:sldMasterIdLst>
  <p:notesMasterIdLst>
    <p:notesMasterId r:id="rId49"/>
  </p:notesMasterIdLst>
  <p:handoutMasterIdLst>
    <p:handoutMasterId r:id="rId50"/>
  </p:handoutMasterIdLst>
  <p:sldIdLst>
    <p:sldId id="341" r:id="rId9"/>
    <p:sldId id="339" r:id="rId10"/>
    <p:sldId id="303" r:id="rId11"/>
    <p:sldId id="346" r:id="rId12"/>
    <p:sldId id="347" r:id="rId13"/>
    <p:sldId id="1373" r:id="rId14"/>
    <p:sldId id="345" r:id="rId15"/>
    <p:sldId id="288" r:id="rId16"/>
    <p:sldId id="1428" r:id="rId17"/>
    <p:sldId id="344" r:id="rId18"/>
    <p:sldId id="314" r:id="rId19"/>
    <p:sldId id="348" r:id="rId20"/>
    <p:sldId id="1336" r:id="rId21"/>
    <p:sldId id="522" r:id="rId22"/>
    <p:sldId id="1429" r:id="rId23"/>
    <p:sldId id="1353" r:id="rId24"/>
    <p:sldId id="1352" r:id="rId25"/>
    <p:sldId id="1354" r:id="rId26"/>
    <p:sldId id="1361" r:id="rId27"/>
    <p:sldId id="1370" r:id="rId28"/>
    <p:sldId id="1435" r:id="rId29"/>
    <p:sldId id="1436" r:id="rId30"/>
    <p:sldId id="1338" r:id="rId31"/>
    <p:sldId id="1439" r:id="rId32"/>
    <p:sldId id="1440" r:id="rId33"/>
    <p:sldId id="1347" r:id="rId34"/>
    <p:sldId id="1350" r:id="rId35"/>
    <p:sldId id="1340" r:id="rId36"/>
    <p:sldId id="1342" r:id="rId37"/>
    <p:sldId id="1364" r:id="rId38"/>
    <p:sldId id="1335" r:id="rId39"/>
    <p:sldId id="349" r:id="rId40"/>
    <p:sldId id="1372" r:id="rId41"/>
    <p:sldId id="1430" r:id="rId42"/>
    <p:sldId id="1389" r:id="rId43"/>
    <p:sldId id="1383" r:id="rId44"/>
    <p:sldId id="1434" r:id="rId45"/>
    <p:sldId id="351" r:id="rId46"/>
    <p:sldId id="1334" r:id="rId47"/>
    <p:sldId id="343" r:id="rId48"/>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4320" userDrawn="1">
          <p15:clr>
            <a:srgbClr val="A4A3A4"/>
          </p15:clr>
        </p15:guide>
        <p15:guide id="3" pos="4127" userDrawn="1">
          <p15:clr>
            <a:srgbClr val="A4A3A4"/>
          </p15:clr>
        </p15:guide>
        <p15:guide id="4" orient="horz" pos="456" userDrawn="1">
          <p15:clr>
            <a:srgbClr val="A4A3A4"/>
          </p15:clr>
        </p15:guide>
        <p15:guide id="5" orient="horz" pos="984" userDrawn="1">
          <p15:clr>
            <a:srgbClr val="A4A3A4"/>
          </p15:clr>
        </p15:guide>
        <p15:guide id="6" pos="2653" userDrawn="1">
          <p15:clr>
            <a:srgbClr val="A4A3A4"/>
          </p15:clr>
        </p15:guide>
        <p15:guide id="7" pos="5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B22F16"/>
    <a:srgbClr val="124680"/>
    <a:srgbClr val="E23D1C"/>
    <a:srgbClr val="D9471F"/>
    <a:srgbClr val="A5A5A5"/>
    <a:srgbClr val="0B2644"/>
    <a:srgbClr val="0F356D"/>
    <a:srgbClr val="E54D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481" autoAdjust="0"/>
  </p:normalViewPr>
  <p:slideViewPr>
    <p:cSldViewPr snapToGrid="0">
      <p:cViewPr varScale="1">
        <p:scale>
          <a:sx n="110" d="100"/>
          <a:sy n="110" d="100"/>
        </p:scale>
        <p:origin x="744" y="72"/>
      </p:cViewPr>
      <p:guideLst>
        <p:guide orient="horz" pos="2208"/>
        <p:guide pos="4320"/>
        <p:guide pos="4127"/>
        <p:guide orient="horz" pos="456"/>
        <p:guide orient="horz" pos="984"/>
        <p:guide pos="2653"/>
        <p:guide pos="504"/>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55" d="100"/>
          <a:sy n="55" d="100"/>
        </p:scale>
        <p:origin x="279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5.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3B3B91-BB6D-4561-AA4F-0D274BBAA926}" type="doc">
      <dgm:prSet loTypeId="urn:microsoft.com/office/officeart/2008/layout/VerticalCurvedList" loCatId="list" qsTypeId="urn:microsoft.com/office/officeart/2005/8/quickstyle/simple1" qsCatId="simple" csTypeId="urn:microsoft.com/office/officeart/2005/8/colors/accent2_1" csCatId="accent2" phldr="1"/>
      <dgm:spPr/>
      <dgm:t>
        <a:bodyPr/>
        <a:lstStyle/>
        <a:p>
          <a:endParaRPr lang="en-US"/>
        </a:p>
      </dgm:t>
    </dgm:pt>
    <dgm:pt modelId="{57A26BA8-F675-433F-90C3-6CA91A5B3207}">
      <dgm:prSet phldrT="[Text]"/>
      <dgm:spPr/>
      <dgm:t>
        <a:bodyPr/>
        <a:lstStyle/>
        <a:p>
          <a:pPr>
            <a:buFont typeface="Arial" panose="020B0604020202020204" pitchFamily="34" charset="0"/>
            <a:buChar char="•"/>
          </a:pPr>
          <a:r>
            <a:rPr lang="en-IN" dirty="0"/>
            <a:t>Likely inter-play of tax treaties and domestic tax laws in case the Draft is implemented</a:t>
          </a:r>
          <a:endParaRPr lang="en-US" dirty="0"/>
        </a:p>
      </dgm:t>
    </dgm:pt>
    <dgm:pt modelId="{FB0DCDBE-78CF-4E99-B62D-7FF83C124B0B}" type="parTrans" cxnId="{9E298859-D9A2-497E-9CC4-3E7E50B0CE0B}">
      <dgm:prSet/>
      <dgm:spPr/>
      <dgm:t>
        <a:bodyPr/>
        <a:lstStyle/>
        <a:p>
          <a:endParaRPr lang="en-US"/>
        </a:p>
      </dgm:t>
    </dgm:pt>
    <dgm:pt modelId="{21A2D49E-E27D-478D-ADAC-E7116FB3CF73}" type="sibTrans" cxnId="{9E298859-D9A2-497E-9CC4-3E7E50B0CE0B}">
      <dgm:prSet/>
      <dgm:spPr/>
      <dgm:t>
        <a:bodyPr/>
        <a:lstStyle/>
        <a:p>
          <a:endParaRPr lang="en-US"/>
        </a:p>
      </dgm:t>
    </dgm:pt>
    <dgm:pt modelId="{4D8EEDB6-29FE-430A-967E-0A82431B5EF7}">
      <dgm:prSet/>
      <dgm:spPr/>
      <dgm:t>
        <a:bodyPr/>
        <a:lstStyle/>
        <a:p>
          <a:r>
            <a:rPr lang="en-IN" dirty="0"/>
            <a:t>Assignment of fixed weights to sales, wages, headcount, assets (&amp; user base) does not adequately represent the nuances of each business</a:t>
          </a:r>
        </a:p>
      </dgm:t>
    </dgm:pt>
    <dgm:pt modelId="{E87D5A00-8A22-40A2-922B-4ACA324D41EC}" type="parTrans" cxnId="{B3D439C0-8ACD-42DE-B5C9-095781233DE9}">
      <dgm:prSet/>
      <dgm:spPr/>
      <dgm:t>
        <a:bodyPr/>
        <a:lstStyle/>
        <a:p>
          <a:endParaRPr lang="en-US"/>
        </a:p>
      </dgm:t>
    </dgm:pt>
    <dgm:pt modelId="{4E76F102-AB50-4406-94E6-FB5D42FAC612}" type="sibTrans" cxnId="{B3D439C0-8ACD-42DE-B5C9-095781233DE9}">
      <dgm:prSet/>
      <dgm:spPr/>
      <dgm:t>
        <a:bodyPr/>
        <a:lstStyle/>
        <a:p>
          <a:endParaRPr lang="en-US"/>
        </a:p>
      </dgm:t>
    </dgm:pt>
    <dgm:pt modelId="{9D0EDB43-1D7C-4BD3-BADA-B3B52F59F6B0}">
      <dgm:prSet/>
      <dgm:spPr/>
      <dgm:t>
        <a:bodyPr/>
        <a:lstStyle/>
        <a:p>
          <a:r>
            <a:rPr lang="en-IN"/>
            <a:t>Suggested formulary approach does not acknowledge residual returns towards self-generated IPs which are not recognized in the books of the HO or the PE?</a:t>
          </a:r>
          <a:endParaRPr lang="en-IN" dirty="0"/>
        </a:p>
      </dgm:t>
    </dgm:pt>
    <dgm:pt modelId="{72DBF875-0903-49F0-9323-A18B046D61FF}" type="parTrans" cxnId="{748801EA-DF28-4844-A5E2-B7476E373C38}">
      <dgm:prSet/>
      <dgm:spPr/>
      <dgm:t>
        <a:bodyPr/>
        <a:lstStyle/>
        <a:p>
          <a:endParaRPr lang="en-US"/>
        </a:p>
      </dgm:t>
    </dgm:pt>
    <dgm:pt modelId="{D7226B89-B71E-476B-A81A-DAE6B1C7FF1E}" type="sibTrans" cxnId="{748801EA-DF28-4844-A5E2-B7476E373C38}">
      <dgm:prSet/>
      <dgm:spPr/>
      <dgm:t>
        <a:bodyPr/>
        <a:lstStyle/>
        <a:p>
          <a:endParaRPr lang="en-US"/>
        </a:p>
      </dgm:t>
    </dgm:pt>
    <dgm:pt modelId="{EF0F0B62-5201-433E-ADB6-E6123877F0CF}">
      <dgm:prSet/>
      <dgm:spPr/>
      <dgm:t>
        <a:bodyPr/>
        <a:lstStyle/>
        <a:p>
          <a:r>
            <a:rPr lang="en-IN"/>
            <a:t>Application of formulary approach in case of MNEs having business verticals with/without synergistic effects</a:t>
          </a:r>
          <a:endParaRPr lang="en-IN" dirty="0"/>
        </a:p>
      </dgm:t>
    </dgm:pt>
    <dgm:pt modelId="{875EE9EE-5013-43A3-A61E-BF00B924158D}" type="parTrans" cxnId="{AB25177C-CA0E-4491-8ADD-6F8D7BBAA1E3}">
      <dgm:prSet/>
      <dgm:spPr/>
      <dgm:t>
        <a:bodyPr/>
        <a:lstStyle/>
        <a:p>
          <a:endParaRPr lang="en-US"/>
        </a:p>
      </dgm:t>
    </dgm:pt>
    <dgm:pt modelId="{FC4F0F3D-BC1E-4D6F-87C6-4C49B7D5B8BF}" type="sibTrans" cxnId="{AB25177C-CA0E-4491-8ADD-6F8D7BBAA1E3}">
      <dgm:prSet/>
      <dgm:spPr/>
      <dgm:t>
        <a:bodyPr/>
        <a:lstStyle/>
        <a:p>
          <a:endParaRPr lang="en-US"/>
        </a:p>
      </dgm:t>
    </dgm:pt>
    <dgm:pt modelId="{982E5C54-BDA8-4452-BFA0-F8FF67A52CDE}">
      <dgm:prSet/>
      <dgm:spPr/>
      <dgm:t>
        <a:bodyPr/>
        <a:lstStyle/>
        <a:p>
          <a:r>
            <a:rPr lang="en-IN"/>
            <a:t>Whether the suggested minimum (floor) attribution of 2% of gross revenue to a PE in the event of losses without a corresponding maximum (cap) is aligned with economic rationale? Set-off of losses available to resident taxpayers are not available to non-residents</a:t>
          </a:r>
          <a:endParaRPr lang="en-IN" dirty="0"/>
        </a:p>
      </dgm:t>
    </dgm:pt>
    <dgm:pt modelId="{C62860EF-8E8D-42E1-AC3D-160ADD45750D}" type="parTrans" cxnId="{EEF3BBBC-0049-4C2E-A0F4-40CEDFDB50BE}">
      <dgm:prSet/>
      <dgm:spPr/>
      <dgm:t>
        <a:bodyPr/>
        <a:lstStyle/>
        <a:p>
          <a:endParaRPr lang="en-US"/>
        </a:p>
      </dgm:t>
    </dgm:pt>
    <dgm:pt modelId="{BB117A20-149D-4109-8593-7AF1677595A1}" type="sibTrans" cxnId="{EEF3BBBC-0049-4C2E-A0F4-40CEDFDB50BE}">
      <dgm:prSet/>
      <dgm:spPr/>
      <dgm:t>
        <a:bodyPr/>
        <a:lstStyle/>
        <a:p>
          <a:endParaRPr lang="en-US"/>
        </a:p>
      </dgm:t>
    </dgm:pt>
    <dgm:pt modelId="{764EE4C4-395C-466F-B3B9-B674D0F0A118}">
      <dgm:prSet/>
      <dgm:spPr/>
      <dgm:t>
        <a:bodyPr/>
        <a:lstStyle/>
        <a:p>
          <a:r>
            <a:rPr lang="en-IN"/>
            <a:t>Mechanism for dispute resolution to mitigate double taxation (BAPA/MAP/ Arbitration) on account of the stated formulary approach</a:t>
          </a:r>
          <a:endParaRPr lang="en-IN" dirty="0"/>
        </a:p>
      </dgm:t>
    </dgm:pt>
    <dgm:pt modelId="{910273DF-CD14-4A83-AA80-F7C61B98B26D}" type="parTrans" cxnId="{E08EBDC5-87D4-4437-8B0A-E4CF18DAFC1F}">
      <dgm:prSet/>
      <dgm:spPr/>
      <dgm:t>
        <a:bodyPr/>
        <a:lstStyle/>
        <a:p>
          <a:endParaRPr lang="en-US"/>
        </a:p>
      </dgm:t>
    </dgm:pt>
    <dgm:pt modelId="{794975F6-25A0-4278-8291-436F15E26D58}" type="sibTrans" cxnId="{E08EBDC5-87D4-4437-8B0A-E4CF18DAFC1F}">
      <dgm:prSet/>
      <dgm:spPr/>
      <dgm:t>
        <a:bodyPr/>
        <a:lstStyle/>
        <a:p>
          <a:endParaRPr lang="en-US"/>
        </a:p>
      </dgm:t>
    </dgm:pt>
    <dgm:pt modelId="{2B3DCCD7-0CE5-4D63-8888-3CD29F2ABB12}" type="pres">
      <dgm:prSet presAssocID="{E63B3B91-BB6D-4561-AA4F-0D274BBAA926}" presName="Name0" presStyleCnt="0">
        <dgm:presLayoutVars>
          <dgm:chMax val="7"/>
          <dgm:chPref val="7"/>
          <dgm:dir/>
        </dgm:presLayoutVars>
      </dgm:prSet>
      <dgm:spPr/>
    </dgm:pt>
    <dgm:pt modelId="{FE181E34-F7AB-4B3A-9B35-0E190FF4E7A5}" type="pres">
      <dgm:prSet presAssocID="{E63B3B91-BB6D-4561-AA4F-0D274BBAA926}" presName="Name1" presStyleCnt="0"/>
      <dgm:spPr/>
    </dgm:pt>
    <dgm:pt modelId="{BD0101DB-EDAD-4ED8-A1E0-43E55620FAA4}" type="pres">
      <dgm:prSet presAssocID="{E63B3B91-BB6D-4561-AA4F-0D274BBAA926}" presName="cycle" presStyleCnt="0"/>
      <dgm:spPr/>
    </dgm:pt>
    <dgm:pt modelId="{CF15D3DA-83BC-4C96-813A-297223115505}" type="pres">
      <dgm:prSet presAssocID="{E63B3B91-BB6D-4561-AA4F-0D274BBAA926}" presName="srcNode" presStyleLbl="node1" presStyleIdx="0" presStyleCnt="6"/>
      <dgm:spPr/>
    </dgm:pt>
    <dgm:pt modelId="{958A343D-0D85-4A3C-840E-7FD53AB25480}" type="pres">
      <dgm:prSet presAssocID="{E63B3B91-BB6D-4561-AA4F-0D274BBAA926}" presName="conn" presStyleLbl="parChTrans1D2" presStyleIdx="0" presStyleCnt="1"/>
      <dgm:spPr/>
    </dgm:pt>
    <dgm:pt modelId="{4540ADB9-A361-418A-9101-6FD3E0E6A053}" type="pres">
      <dgm:prSet presAssocID="{E63B3B91-BB6D-4561-AA4F-0D274BBAA926}" presName="extraNode" presStyleLbl="node1" presStyleIdx="0" presStyleCnt="6"/>
      <dgm:spPr/>
    </dgm:pt>
    <dgm:pt modelId="{AE660FFA-716B-4013-904C-884741E9EA04}" type="pres">
      <dgm:prSet presAssocID="{E63B3B91-BB6D-4561-AA4F-0D274BBAA926}" presName="dstNode" presStyleLbl="node1" presStyleIdx="0" presStyleCnt="6"/>
      <dgm:spPr/>
    </dgm:pt>
    <dgm:pt modelId="{4E255722-F717-4BE4-ADCA-308D69F103FF}" type="pres">
      <dgm:prSet presAssocID="{57A26BA8-F675-433F-90C3-6CA91A5B3207}" presName="text_1" presStyleLbl="node1" presStyleIdx="0" presStyleCnt="6">
        <dgm:presLayoutVars>
          <dgm:bulletEnabled val="1"/>
        </dgm:presLayoutVars>
      </dgm:prSet>
      <dgm:spPr/>
    </dgm:pt>
    <dgm:pt modelId="{D7E5DD92-7A3A-4084-8319-98B68A190D37}" type="pres">
      <dgm:prSet presAssocID="{57A26BA8-F675-433F-90C3-6CA91A5B3207}" presName="accent_1" presStyleCnt="0"/>
      <dgm:spPr/>
    </dgm:pt>
    <dgm:pt modelId="{BB4F1E64-5E38-465D-9F06-445DBE05FA0B}" type="pres">
      <dgm:prSet presAssocID="{57A26BA8-F675-433F-90C3-6CA91A5B3207}" presName="accentRepeatNode" presStyleLbl="solidFgAcc1" presStyleIdx="0" presStyleCnt="6"/>
      <dgm:spPr/>
    </dgm:pt>
    <dgm:pt modelId="{AE4A4DDD-1E01-4F37-8A4C-DD4DB6825B29}" type="pres">
      <dgm:prSet presAssocID="{4D8EEDB6-29FE-430A-967E-0A82431B5EF7}" presName="text_2" presStyleLbl="node1" presStyleIdx="1" presStyleCnt="6">
        <dgm:presLayoutVars>
          <dgm:bulletEnabled val="1"/>
        </dgm:presLayoutVars>
      </dgm:prSet>
      <dgm:spPr/>
    </dgm:pt>
    <dgm:pt modelId="{DBF0CA2F-E3F7-4727-8285-6B73B5ADE6F0}" type="pres">
      <dgm:prSet presAssocID="{4D8EEDB6-29FE-430A-967E-0A82431B5EF7}" presName="accent_2" presStyleCnt="0"/>
      <dgm:spPr/>
    </dgm:pt>
    <dgm:pt modelId="{97D82CB5-ACF5-4FFD-A843-FAF8C4E2CF9F}" type="pres">
      <dgm:prSet presAssocID="{4D8EEDB6-29FE-430A-967E-0A82431B5EF7}" presName="accentRepeatNode" presStyleLbl="solidFgAcc1" presStyleIdx="1" presStyleCnt="6"/>
      <dgm:spPr/>
    </dgm:pt>
    <dgm:pt modelId="{191DD375-F115-4710-AA81-A12C6E8754B2}" type="pres">
      <dgm:prSet presAssocID="{9D0EDB43-1D7C-4BD3-BADA-B3B52F59F6B0}" presName="text_3" presStyleLbl="node1" presStyleIdx="2" presStyleCnt="6">
        <dgm:presLayoutVars>
          <dgm:bulletEnabled val="1"/>
        </dgm:presLayoutVars>
      </dgm:prSet>
      <dgm:spPr/>
    </dgm:pt>
    <dgm:pt modelId="{2F503795-746D-43EF-B185-922792F483B1}" type="pres">
      <dgm:prSet presAssocID="{9D0EDB43-1D7C-4BD3-BADA-B3B52F59F6B0}" presName="accent_3" presStyleCnt="0"/>
      <dgm:spPr/>
    </dgm:pt>
    <dgm:pt modelId="{A5070CC2-1774-4499-924E-91F1A1E9D9C4}" type="pres">
      <dgm:prSet presAssocID="{9D0EDB43-1D7C-4BD3-BADA-B3B52F59F6B0}" presName="accentRepeatNode" presStyleLbl="solidFgAcc1" presStyleIdx="2" presStyleCnt="6"/>
      <dgm:spPr/>
    </dgm:pt>
    <dgm:pt modelId="{91B02A07-B0CE-4440-9C55-6667769AE022}" type="pres">
      <dgm:prSet presAssocID="{EF0F0B62-5201-433E-ADB6-E6123877F0CF}" presName="text_4" presStyleLbl="node1" presStyleIdx="3" presStyleCnt="6">
        <dgm:presLayoutVars>
          <dgm:bulletEnabled val="1"/>
        </dgm:presLayoutVars>
      </dgm:prSet>
      <dgm:spPr/>
    </dgm:pt>
    <dgm:pt modelId="{8C3C9F74-5794-43DA-9B8D-CFB61EFEDB08}" type="pres">
      <dgm:prSet presAssocID="{EF0F0B62-5201-433E-ADB6-E6123877F0CF}" presName="accent_4" presStyleCnt="0"/>
      <dgm:spPr/>
    </dgm:pt>
    <dgm:pt modelId="{9D6358B1-0B00-4B9E-A121-F55E8DF1E8AF}" type="pres">
      <dgm:prSet presAssocID="{EF0F0B62-5201-433E-ADB6-E6123877F0CF}" presName="accentRepeatNode" presStyleLbl="solidFgAcc1" presStyleIdx="3" presStyleCnt="6"/>
      <dgm:spPr/>
    </dgm:pt>
    <dgm:pt modelId="{78CB06DC-DB46-4A3A-BB97-7F1DB9DD86D3}" type="pres">
      <dgm:prSet presAssocID="{982E5C54-BDA8-4452-BFA0-F8FF67A52CDE}" presName="text_5" presStyleLbl="node1" presStyleIdx="4" presStyleCnt="6">
        <dgm:presLayoutVars>
          <dgm:bulletEnabled val="1"/>
        </dgm:presLayoutVars>
      </dgm:prSet>
      <dgm:spPr/>
    </dgm:pt>
    <dgm:pt modelId="{3F520AA6-557C-4A1D-A817-B77F4981E305}" type="pres">
      <dgm:prSet presAssocID="{982E5C54-BDA8-4452-BFA0-F8FF67A52CDE}" presName="accent_5" presStyleCnt="0"/>
      <dgm:spPr/>
    </dgm:pt>
    <dgm:pt modelId="{7613D11A-7DC3-43CC-9549-D70DDAEA631F}" type="pres">
      <dgm:prSet presAssocID="{982E5C54-BDA8-4452-BFA0-F8FF67A52CDE}" presName="accentRepeatNode" presStyleLbl="solidFgAcc1" presStyleIdx="4" presStyleCnt="6"/>
      <dgm:spPr/>
    </dgm:pt>
    <dgm:pt modelId="{EBE6EC06-8BBA-4FF6-BB2A-229586A8B049}" type="pres">
      <dgm:prSet presAssocID="{764EE4C4-395C-466F-B3B9-B674D0F0A118}" presName="text_6" presStyleLbl="node1" presStyleIdx="5" presStyleCnt="6">
        <dgm:presLayoutVars>
          <dgm:bulletEnabled val="1"/>
        </dgm:presLayoutVars>
      </dgm:prSet>
      <dgm:spPr/>
    </dgm:pt>
    <dgm:pt modelId="{BCF993A2-E6F6-4F53-87EE-EE1F0D8D882D}" type="pres">
      <dgm:prSet presAssocID="{764EE4C4-395C-466F-B3B9-B674D0F0A118}" presName="accent_6" presStyleCnt="0"/>
      <dgm:spPr/>
    </dgm:pt>
    <dgm:pt modelId="{BB11EF1A-AE2D-421E-8111-6310FC3C8688}" type="pres">
      <dgm:prSet presAssocID="{764EE4C4-395C-466F-B3B9-B674D0F0A118}" presName="accentRepeatNode" presStyleLbl="solidFgAcc1" presStyleIdx="5" presStyleCnt="6"/>
      <dgm:spPr/>
    </dgm:pt>
  </dgm:ptLst>
  <dgm:cxnLst>
    <dgm:cxn modelId="{CEA75716-51BD-478B-B69B-55D12B1E13DE}" type="presOf" srcId="{4D8EEDB6-29FE-430A-967E-0A82431B5EF7}" destId="{AE4A4DDD-1E01-4F37-8A4C-DD4DB6825B29}" srcOrd="0" destOrd="0" presId="urn:microsoft.com/office/officeart/2008/layout/VerticalCurvedList"/>
    <dgm:cxn modelId="{28EF5125-B4F4-45AC-B81D-177D81DFF11F}" type="presOf" srcId="{982E5C54-BDA8-4452-BFA0-F8FF67A52CDE}" destId="{78CB06DC-DB46-4A3A-BB97-7F1DB9DD86D3}" srcOrd="0" destOrd="0" presId="urn:microsoft.com/office/officeart/2008/layout/VerticalCurvedList"/>
    <dgm:cxn modelId="{D2367B28-A780-43F9-8534-E7AA527D0312}" type="presOf" srcId="{E63B3B91-BB6D-4561-AA4F-0D274BBAA926}" destId="{2B3DCCD7-0CE5-4D63-8888-3CD29F2ABB12}" srcOrd="0" destOrd="0" presId="urn:microsoft.com/office/officeart/2008/layout/VerticalCurvedList"/>
    <dgm:cxn modelId="{AB91194B-A40D-40E0-8FB0-DCA88E39B0A9}" type="presOf" srcId="{9D0EDB43-1D7C-4BD3-BADA-B3B52F59F6B0}" destId="{191DD375-F115-4710-AA81-A12C6E8754B2}" srcOrd="0" destOrd="0" presId="urn:microsoft.com/office/officeart/2008/layout/VerticalCurvedList"/>
    <dgm:cxn modelId="{632AF557-2F7E-4D86-B5A4-08D1A13CED30}" type="presOf" srcId="{21A2D49E-E27D-478D-ADAC-E7116FB3CF73}" destId="{958A343D-0D85-4A3C-840E-7FD53AB25480}" srcOrd="0" destOrd="0" presId="urn:microsoft.com/office/officeart/2008/layout/VerticalCurvedList"/>
    <dgm:cxn modelId="{9E298859-D9A2-497E-9CC4-3E7E50B0CE0B}" srcId="{E63B3B91-BB6D-4561-AA4F-0D274BBAA926}" destId="{57A26BA8-F675-433F-90C3-6CA91A5B3207}" srcOrd="0" destOrd="0" parTransId="{FB0DCDBE-78CF-4E99-B62D-7FF83C124B0B}" sibTransId="{21A2D49E-E27D-478D-ADAC-E7116FB3CF73}"/>
    <dgm:cxn modelId="{AB25177C-CA0E-4491-8ADD-6F8D7BBAA1E3}" srcId="{E63B3B91-BB6D-4561-AA4F-0D274BBAA926}" destId="{EF0F0B62-5201-433E-ADB6-E6123877F0CF}" srcOrd="3" destOrd="0" parTransId="{875EE9EE-5013-43A3-A61E-BF00B924158D}" sibTransId="{FC4F0F3D-BC1E-4D6F-87C6-4C49B7D5B8BF}"/>
    <dgm:cxn modelId="{E3C20C84-7C16-4D69-B292-C27657665784}" type="presOf" srcId="{764EE4C4-395C-466F-B3B9-B674D0F0A118}" destId="{EBE6EC06-8BBA-4FF6-BB2A-229586A8B049}" srcOrd="0" destOrd="0" presId="urn:microsoft.com/office/officeart/2008/layout/VerticalCurvedList"/>
    <dgm:cxn modelId="{EEF3BBBC-0049-4C2E-A0F4-40CEDFDB50BE}" srcId="{E63B3B91-BB6D-4561-AA4F-0D274BBAA926}" destId="{982E5C54-BDA8-4452-BFA0-F8FF67A52CDE}" srcOrd="4" destOrd="0" parTransId="{C62860EF-8E8D-42E1-AC3D-160ADD45750D}" sibTransId="{BB117A20-149D-4109-8593-7AF1677595A1}"/>
    <dgm:cxn modelId="{B3D439C0-8ACD-42DE-B5C9-095781233DE9}" srcId="{E63B3B91-BB6D-4561-AA4F-0D274BBAA926}" destId="{4D8EEDB6-29FE-430A-967E-0A82431B5EF7}" srcOrd="1" destOrd="0" parTransId="{E87D5A00-8A22-40A2-922B-4ACA324D41EC}" sibTransId="{4E76F102-AB50-4406-94E6-FB5D42FAC612}"/>
    <dgm:cxn modelId="{E08EBDC5-87D4-4437-8B0A-E4CF18DAFC1F}" srcId="{E63B3B91-BB6D-4561-AA4F-0D274BBAA926}" destId="{764EE4C4-395C-466F-B3B9-B674D0F0A118}" srcOrd="5" destOrd="0" parTransId="{910273DF-CD14-4A83-AA80-F7C61B98B26D}" sibTransId="{794975F6-25A0-4278-8291-436F15E26D58}"/>
    <dgm:cxn modelId="{748801EA-DF28-4844-A5E2-B7476E373C38}" srcId="{E63B3B91-BB6D-4561-AA4F-0D274BBAA926}" destId="{9D0EDB43-1D7C-4BD3-BADA-B3B52F59F6B0}" srcOrd="2" destOrd="0" parTransId="{72DBF875-0903-49F0-9323-A18B046D61FF}" sibTransId="{D7226B89-B71E-476B-A81A-DAE6B1C7FF1E}"/>
    <dgm:cxn modelId="{3951DEEF-EFEB-4C21-88C6-BC9E51D25F9C}" type="presOf" srcId="{EF0F0B62-5201-433E-ADB6-E6123877F0CF}" destId="{91B02A07-B0CE-4440-9C55-6667769AE022}" srcOrd="0" destOrd="0" presId="urn:microsoft.com/office/officeart/2008/layout/VerticalCurvedList"/>
    <dgm:cxn modelId="{F0E1AFF6-8371-4EED-9D6A-A8667BA36BBE}" type="presOf" srcId="{57A26BA8-F675-433F-90C3-6CA91A5B3207}" destId="{4E255722-F717-4BE4-ADCA-308D69F103FF}" srcOrd="0" destOrd="0" presId="urn:microsoft.com/office/officeart/2008/layout/VerticalCurvedList"/>
    <dgm:cxn modelId="{5855D308-54B8-41EA-8E84-A1559E8F2F10}" type="presParOf" srcId="{2B3DCCD7-0CE5-4D63-8888-3CD29F2ABB12}" destId="{FE181E34-F7AB-4B3A-9B35-0E190FF4E7A5}" srcOrd="0" destOrd="0" presId="urn:microsoft.com/office/officeart/2008/layout/VerticalCurvedList"/>
    <dgm:cxn modelId="{082CF4C3-B8D6-42DD-B940-83413BA12E70}" type="presParOf" srcId="{FE181E34-F7AB-4B3A-9B35-0E190FF4E7A5}" destId="{BD0101DB-EDAD-4ED8-A1E0-43E55620FAA4}" srcOrd="0" destOrd="0" presId="urn:microsoft.com/office/officeart/2008/layout/VerticalCurvedList"/>
    <dgm:cxn modelId="{7DE5BE4E-4B70-4BBC-A0F7-40163D441B45}" type="presParOf" srcId="{BD0101DB-EDAD-4ED8-A1E0-43E55620FAA4}" destId="{CF15D3DA-83BC-4C96-813A-297223115505}" srcOrd="0" destOrd="0" presId="urn:microsoft.com/office/officeart/2008/layout/VerticalCurvedList"/>
    <dgm:cxn modelId="{88C2DD73-19BF-4F97-ACE5-C4F1921C3319}" type="presParOf" srcId="{BD0101DB-EDAD-4ED8-A1E0-43E55620FAA4}" destId="{958A343D-0D85-4A3C-840E-7FD53AB25480}" srcOrd="1" destOrd="0" presId="urn:microsoft.com/office/officeart/2008/layout/VerticalCurvedList"/>
    <dgm:cxn modelId="{D6D7AA6F-D562-4888-B829-51965DBD8451}" type="presParOf" srcId="{BD0101DB-EDAD-4ED8-A1E0-43E55620FAA4}" destId="{4540ADB9-A361-418A-9101-6FD3E0E6A053}" srcOrd="2" destOrd="0" presId="urn:microsoft.com/office/officeart/2008/layout/VerticalCurvedList"/>
    <dgm:cxn modelId="{AD62BB5A-17AD-42B0-8A4A-6E91EFFBACCF}" type="presParOf" srcId="{BD0101DB-EDAD-4ED8-A1E0-43E55620FAA4}" destId="{AE660FFA-716B-4013-904C-884741E9EA04}" srcOrd="3" destOrd="0" presId="urn:microsoft.com/office/officeart/2008/layout/VerticalCurvedList"/>
    <dgm:cxn modelId="{055C2047-4CB9-497C-8253-5C4B30798535}" type="presParOf" srcId="{FE181E34-F7AB-4B3A-9B35-0E190FF4E7A5}" destId="{4E255722-F717-4BE4-ADCA-308D69F103FF}" srcOrd="1" destOrd="0" presId="urn:microsoft.com/office/officeart/2008/layout/VerticalCurvedList"/>
    <dgm:cxn modelId="{6D0CB3D4-C8A2-45DB-84E0-DB775C10DBB5}" type="presParOf" srcId="{FE181E34-F7AB-4B3A-9B35-0E190FF4E7A5}" destId="{D7E5DD92-7A3A-4084-8319-98B68A190D37}" srcOrd="2" destOrd="0" presId="urn:microsoft.com/office/officeart/2008/layout/VerticalCurvedList"/>
    <dgm:cxn modelId="{478D3F84-D3BD-4EDB-93C5-9646F3846E69}" type="presParOf" srcId="{D7E5DD92-7A3A-4084-8319-98B68A190D37}" destId="{BB4F1E64-5E38-465D-9F06-445DBE05FA0B}" srcOrd="0" destOrd="0" presId="urn:microsoft.com/office/officeart/2008/layout/VerticalCurvedList"/>
    <dgm:cxn modelId="{0501157C-1D6C-441F-99A9-E7BB1C70E321}" type="presParOf" srcId="{FE181E34-F7AB-4B3A-9B35-0E190FF4E7A5}" destId="{AE4A4DDD-1E01-4F37-8A4C-DD4DB6825B29}" srcOrd="3" destOrd="0" presId="urn:microsoft.com/office/officeart/2008/layout/VerticalCurvedList"/>
    <dgm:cxn modelId="{9B80BAFB-3B79-4B37-8A8D-CFD68C55D891}" type="presParOf" srcId="{FE181E34-F7AB-4B3A-9B35-0E190FF4E7A5}" destId="{DBF0CA2F-E3F7-4727-8285-6B73B5ADE6F0}" srcOrd="4" destOrd="0" presId="urn:microsoft.com/office/officeart/2008/layout/VerticalCurvedList"/>
    <dgm:cxn modelId="{0511B060-F643-4F66-844A-9C0F740C83F2}" type="presParOf" srcId="{DBF0CA2F-E3F7-4727-8285-6B73B5ADE6F0}" destId="{97D82CB5-ACF5-4FFD-A843-FAF8C4E2CF9F}" srcOrd="0" destOrd="0" presId="urn:microsoft.com/office/officeart/2008/layout/VerticalCurvedList"/>
    <dgm:cxn modelId="{87B8FB43-1317-48DB-8EE3-036BD853C481}" type="presParOf" srcId="{FE181E34-F7AB-4B3A-9B35-0E190FF4E7A5}" destId="{191DD375-F115-4710-AA81-A12C6E8754B2}" srcOrd="5" destOrd="0" presId="urn:microsoft.com/office/officeart/2008/layout/VerticalCurvedList"/>
    <dgm:cxn modelId="{0C699679-8923-43D9-BF38-D295E14C173D}" type="presParOf" srcId="{FE181E34-F7AB-4B3A-9B35-0E190FF4E7A5}" destId="{2F503795-746D-43EF-B185-922792F483B1}" srcOrd="6" destOrd="0" presId="urn:microsoft.com/office/officeart/2008/layout/VerticalCurvedList"/>
    <dgm:cxn modelId="{94CD5654-F589-42D5-978B-E121BB5F41BD}" type="presParOf" srcId="{2F503795-746D-43EF-B185-922792F483B1}" destId="{A5070CC2-1774-4499-924E-91F1A1E9D9C4}" srcOrd="0" destOrd="0" presId="urn:microsoft.com/office/officeart/2008/layout/VerticalCurvedList"/>
    <dgm:cxn modelId="{2C737561-DA99-415C-86EA-C5A0F4C52562}" type="presParOf" srcId="{FE181E34-F7AB-4B3A-9B35-0E190FF4E7A5}" destId="{91B02A07-B0CE-4440-9C55-6667769AE022}" srcOrd="7" destOrd="0" presId="urn:microsoft.com/office/officeart/2008/layout/VerticalCurvedList"/>
    <dgm:cxn modelId="{50B32E66-2A13-43C0-8017-8ACB03DE22B6}" type="presParOf" srcId="{FE181E34-F7AB-4B3A-9B35-0E190FF4E7A5}" destId="{8C3C9F74-5794-43DA-9B8D-CFB61EFEDB08}" srcOrd="8" destOrd="0" presId="urn:microsoft.com/office/officeart/2008/layout/VerticalCurvedList"/>
    <dgm:cxn modelId="{228F12BC-C5AD-43E5-9279-FEFC9CF55052}" type="presParOf" srcId="{8C3C9F74-5794-43DA-9B8D-CFB61EFEDB08}" destId="{9D6358B1-0B00-4B9E-A121-F55E8DF1E8AF}" srcOrd="0" destOrd="0" presId="urn:microsoft.com/office/officeart/2008/layout/VerticalCurvedList"/>
    <dgm:cxn modelId="{59A9C1C0-2B6F-4AA2-AD99-5821D87ED480}" type="presParOf" srcId="{FE181E34-F7AB-4B3A-9B35-0E190FF4E7A5}" destId="{78CB06DC-DB46-4A3A-BB97-7F1DB9DD86D3}" srcOrd="9" destOrd="0" presId="urn:microsoft.com/office/officeart/2008/layout/VerticalCurvedList"/>
    <dgm:cxn modelId="{0363EA49-4D9C-40BD-BBFE-61CEA010D63A}" type="presParOf" srcId="{FE181E34-F7AB-4B3A-9B35-0E190FF4E7A5}" destId="{3F520AA6-557C-4A1D-A817-B77F4981E305}" srcOrd="10" destOrd="0" presId="urn:microsoft.com/office/officeart/2008/layout/VerticalCurvedList"/>
    <dgm:cxn modelId="{EF390933-198C-4ED6-9066-79FA567EEC45}" type="presParOf" srcId="{3F520AA6-557C-4A1D-A817-B77F4981E305}" destId="{7613D11A-7DC3-43CC-9549-D70DDAEA631F}" srcOrd="0" destOrd="0" presId="urn:microsoft.com/office/officeart/2008/layout/VerticalCurvedList"/>
    <dgm:cxn modelId="{492EF784-B5F5-4971-9A21-5418E312B2B7}" type="presParOf" srcId="{FE181E34-F7AB-4B3A-9B35-0E190FF4E7A5}" destId="{EBE6EC06-8BBA-4FF6-BB2A-229586A8B049}" srcOrd="11" destOrd="0" presId="urn:microsoft.com/office/officeart/2008/layout/VerticalCurvedList"/>
    <dgm:cxn modelId="{BB882C79-FAFE-495E-9628-E5CC4C524331}" type="presParOf" srcId="{FE181E34-F7AB-4B3A-9B35-0E190FF4E7A5}" destId="{BCF993A2-E6F6-4F53-87EE-EE1F0D8D882D}" srcOrd="12" destOrd="0" presId="urn:microsoft.com/office/officeart/2008/layout/VerticalCurvedList"/>
    <dgm:cxn modelId="{A4BFEAE5-AFB0-4749-A9FF-9FA7F730BBD7}" type="presParOf" srcId="{BCF993A2-E6F6-4F53-87EE-EE1F0D8D882D}" destId="{BB11EF1A-AE2D-421E-8111-6310FC3C8688}"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6BD76B-72E0-4BE0-9CA5-4006AFB696A7}" type="doc">
      <dgm:prSet loTypeId="urn:microsoft.com/office/officeart/2008/layout/VerticalCurvedList" loCatId="list" qsTypeId="urn:microsoft.com/office/officeart/2005/8/quickstyle/simple1" qsCatId="simple" csTypeId="urn:microsoft.com/office/officeart/2005/8/colors/accent2_1" csCatId="accent2" phldr="1"/>
      <dgm:spPr/>
      <dgm:t>
        <a:bodyPr/>
        <a:lstStyle/>
        <a:p>
          <a:endParaRPr lang="en-US"/>
        </a:p>
      </dgm:t>
    </dgm:pt>
    <dgm:pt modelId="{FAA59820-01F7-49F9-9EFC-011A7D338031}">
      <dgm:prSet phldrT="[Text]" custT="1"/>
      <dgm:spPr/>
      <dgm:t>
        <a:bodyPr/>
        <a:lstStyle/>
        <a:p>
          <a:pPr>
            <a:buFont typeface="Arial" panose="020B0604020202020204" pitchFamily="34" charset="0"/>
            <a:buChar char="•"/>
          </a:pPr>
          <a:r>
            <a:rPr lang="en-IN" sz="1100"/>
            <a:t>Basis for determination of business models having low/medium/high impact of User Contribution on profits of the enterprise and applicability across industries</a:t>
          </a:r>
          <a:endParaRPr lang="en-US" sz="1100"/>
        </a:p>
      </dgm:t>
    </dgm:pt>
    <dgm:pt modelId="{E4739180-4637-4D2A-887C-5ACFD0888EF5}" type="parTrans" cxnId="{D903E800-5F5C-41C1-A51A-F4EE55E27A19}">
      <dgm:prSet/>
      <dgm:spPr/>
      <dgm:t>
        <a:bodyPr/>
        <a:lstStyle/>
        <a:p>
          <a:endParaRPr lang="en-US" sz="1100"/>
        </a:p>
      </dgm:t>
    </dgm:pt>
    <dgm:pt modelId="{3C5DC8A7-23C9-4B57-8F79-91EAD8DFF31A}" type="sibTrans" cxnId="{D903E800-5F5C-41C1-A51A-F4EE55E27A19}">
      <dgm:prSet/>
      <dgm:spPr/>
      <dgm:t>
        <a:bodyPr/>
        <a:lstStyle/>
        <a:p>
          <a:endParaRPr lang="en-US" sz="1100"/>
        </a:p>
      </dgm:t>
    </dgm:pt>
    <dgm:pt modelId="{2603FD97-B117-44F9-8117-45708E096491}">
      <dgm:prSet custT="1"/>
      <dgm:spPr/>
      <dgm:t>
        <a:bodyPr/>
        <a:lstStyle/>
        <a:p>
          <a:r>
            <a:rPr lang="en-IN" sz="1100"/>
            <a:t>Basis of determining the level of user intensity for assignment of weightages</a:t>
          </a:r>
          <a:endParaRPr lang="en-IN" sz="1100" dirty="0"/>
        </a:p>
      </dgm:t>
    </dgm:pt>
    <dgm:pt modelId="{1A88B276-903B-4C84-8377-C6A6992FD2D4}" type="parTrans" cxnId="{5C804755-8B5D-4C1B-9F21-1EC748145F1B}">
      <dgm:prSet/>
      <dgm:spPr/>
      <dgm:t>
        <a:bodyPr/>
        <a:lstStyle/>
        <a:p>
          <a:endParaRPr lang="en-US" sz="1100"/>
        </a:p>
      </dgm:t>
    </dgm:pt>
    <dgm:pt modelId="{48D13E5C-B421-4242-B0D8-0E6F9655207A}" type="sibTrans" cxnId="{5C804755-8B5D-4C1B-9F21-1EC748145F1B}">
      <dgm:prSet/>
      <dgm:spPr/>
      <dgm:t>
        <a:bodyPr/>
        <a:lstStyle/>
        <a:p>
          <a:endParaRPr lang="en-US" sz="1100"/>
        </a:p>
      </dgm:t>
    </dgm:pt>
    <dgm:pt modelId="{39FCD015-41D7-4881-9808-9E8AD14F4C0C}">
      <dgm:prSet custT="1"/>
      <dgm:spPr/>
      <dgm:t>
        <a:bodyPr/>
        <a:lstStyle/>
        <a:p>
          <a:r>
            <a:rPr lang="en-IN" sz="1100"/>
            <a:t>Distinction amongst active user/ passive user</a:t>
          </a:r>
          <a:endParaRPr lang="en-IN" sz="1100" dirty="0"/>
        </a:p>
      </dgm:t>
    </dgm:pt>
    <dgm:pt modelId="{06A77410-64F0-421E-9E3D-3C3DD79A6AC5}" type="parTrans" cxnId="{6DF48700-521F-4779-9275-78E2B29BB908}">
      <dgm:prSet/>
      <dgm:spPr/>
      <dgm:t>
        <a:bodyPr/>
        <a:lstStyle/>
        <a:p>
          <a:endParaRPr lang="en-US" sz="1100"/>
        </a:p>
      </dgm:t>
    </dgm:pt>
    <dgm:pt modelId="{6B87506A-4697-47CA-A9D6-34B5204DFDFA}" type="sibTrans" cxnId="{6DF48700-521F-4779-9275-78E2B29BB908}">
      <dgm:prSet/>
      <dgm:spPr/>
      <dgm:t>
        <a:bodyPr/>
        <a:lstStyle/>
        <a:p>
          <a:endParaRPr lang="en-US" sz="1100"/>
        </a:p>
      </dgm:t>
    </dgm:pt>
    <dgm:pt modelId="{62B21D5C-3760-4942-ADE7-08A94E2BEBD6}" type="pres">
      <dgm:prSet presAssocID="{EE6BD76B-72E0-4BE0-9CA5-4006AFB696A7}" presName="Name0" presStyleCnt="0">
        <dgm:presLayoutVars>
          <dgm:chMax val="7"/>
          <dgm:chPref val="7"/>
          <dgm:dir/>
        </dgm:presLayoutVars>
      </dgm:prSet>
      <dgm:spPr/>
    </dgm:pt>
    <dgm:pt modelId="{1EA4002E-C3D2-4B82-9F3B-501C43A74326}" type="pres">
      <dgm:prSet presAssocID="{EE6BD76B-72E0-4BE0-9CA5-4006AFB696A7}" presName="Name1" presStyleCnt="0"/>
      <dgm:spPr/>
    </dgm:pt>
    <dgm:pt modelId="{6A8543D6-D557-4123-A482-FC167BA91167}" type="pres">
      <dgm:prSet presAssocID="{EE6BD76B-72E0-4BE0-9CA5-4006AFB696A7}" presName="cycle" presStyleCnt="0"/>
      <dgm:spPr/>
    </dgm:pt>
    <dgm:pt modelId="{942EF118-AC69-4D17-8C91-88A3090854C2}" type="pres">
      <dgm:prSet presAssocID="{EE6BD76B-72E0-4BE0-9CA5-4006AFB696A7}" presName="srcNode" presStyleLbl="node1" presStyleIdx="0" presStyleCnt="3"/>
      <dgm:spPr/>
    </dgm:pt>
    <dgm:pt modelId="{16BD3A54-D734-418E-98F5-6D7152BCECCD}" type="pres">
      <dgm:prSet presAssocID="{EE6BD76B-72E0-4BE0-9CA5-4006AFB696A7}" presName="conn" presStyleLbl="parChTrans1D2" presStyleIdx="0" presStyleCnt="1"/>
      <dgm:spPr/>
    </dgm:pt>
    <dgm:pt modelId="{8692610F-D2CA-4218-8504-8179DC420F1A}" type="pres">
      <dgm:prSet presAssocID="{EE6BD76B-72E0-4BE0-9CA5-4006AFB696A7}" presName="extraNode" presStyleLbl="node1" presStyleIdx="0" presStyleCnt="3"/>
      <dgm:spPr/>
    </dgm:pt>
    <dgm:pt modelId="{B4E60873-1217-4C23-A79B-EE0161B04C28}" type="pres">
      <dgm:prSet presAssocID="{EE6BD76B-72E0-4BE0-9CA5-4006AFB696A7}" presName="dstNode" presStyleLbl="node1" presStyleIdx="0" presStyleCnt="3"/>
      <dgm:spPr/>
    </dgm:pt>
    <dgm:pt modelId="{2D3BF0BA-421F-471E-8C88-01F6C217AC03}" type="pres">
      <dgm:prSet presAssocID="{FAA59820-01F7-49F9-9EFC-011A7D338031}" presName="text_1" presStyleLbl="node1" presStyleIdx="0" presStyleCnt="3">
        <dgm:presLayoutVars>
          <dgm:bulletEnabled val="1"/>
        </dgm:presLayoutVars>
      </dgm:prSet>
      <dgm:spPr/>
    </dgm:pt>
    <dgm:pt modelId="{3E3C6415-29B8-409D-B2D5-BFE9FBFBDCEC}" type="pres">
      <dgm:prSet presAssocID="{FAA59820-01F7-49F9-9EFC-011A7D338031}" presName="accent_1" presStyleCnt="0"/>
      <dgm:spPr/>
    </dgm:pt>
    <dgm:pt modelId="{2EBD2A49-2D43-4365-8023-A877C555AE20}" type="pres">
      <dgm:prSet presAssocID="{FAA59820-01F7-49F9-9EFC-011A7D338031}" presName="accentRepeatNode" presStyleLbl="solidFgAcc1" presStyleIdx="0" presStyleCnt="3"/>
      <dgm:spPr/>
    </dgm:pt>
    <dgm:pt modelId="{991D600C-72DD-4E5D-A7A1-58CD7361B983}" type="pres">
      <dgm:prSet presAssocID="{2603FD97-B117-44F9-8117-45708E096491}" presName="text_2" presStyleLbl="node1" presStyleIdx="1" presStyleCnt="3">
        <dgm:presLayoutVars>
          <dgm:bulletEnabled val="1"/>
        </dgm:presLayoutVars>
      </dgm:prSet>
      <dgm:spPr/>
    </dgm:pt>
    <dgm:pt modelId="{81FB9670-B973-4134-8468-CE462E0D21B4}" type="pres">
      <dgm:prSet presAssocID="{2603FD97-B117-44F9-8117-45708E096491}" presName="accent_2" presStyleCnt="0"/>
      <dgm:spPr/>
    </dgm:pt>
    <dgm:pt modelId="{D7C51579-79E9-4B3F-B8D5-B2B4685F0072}" type="pres">
      <dgm:prSet presAssocID="{2603FD97-B117-44F9-8117-45708E096491}" presName="accentRepeatNode" presStyleLbl="solidFgAcc1" presStyleIdx="1" presStyleCnt="3"/>
      <dgm:spPr/>
    </dgm:pt>
    <dgm:pt modelId="{00D83257-7B18-4CCC-9BC8-84336F48CE01}" type="pres">
      <dgm:prSet presAssocID="{39FCD015-41D7-4881-9808-9E8AD14F4C0C}" presName="text_3" presStyleLbl="node1" presStyleIdx="2" presStyleCnt="3">
        <dgm:presLayoutVars>
          <dgm:bulletEnabled val="1"/>
        </dgm:presLayoutVars>
      </dgm:prSet>
      <dgm:spPr/>
    </dgm:pt>
    <dgm:pt modelId="{4C1F8B1E-858B-4E8E-AFF8-8BB8FDA22B59}" type="pres">
      <dgm:prSet presAssocID="{39FCD015-41D7-4881-9808-9E8AD14F4C0C}" presName="accent_3" presStyleCnt="0"/>
      <dgm:spPr/>
    </dgm:pt>
    <dgm:pt modelId="{F46B9375-762D-45D3-82A4-0ADAF097545C}" type="pres">
      <dgm:prSet presAssocID="{39FCD015-41D7-4881-9808-9E8AD14F4C0C}" presName="accentRepeatNode" presStyleLbl="solidFgAcc1" presStyleIdx="2" presStyleCnt="3"/>
      <dgm:spPr/>
    </dgm:pt>
  </dgm:ptLst>
  <dgm:cxnLst>
    <dgm:cxn modelId="{6DF48700-521F-4779-9275-78E2B29BB908}" srcId="{EE6BD76B-72E0-4BE0-9CA5-4006AFB696A7}" destId="{39FCD015-41D7-4881-9808-9E8AD14F4C0C}" srcOrd="2" destOrd="0" parTransId="{06A77410-64F0-421E-9E3D-3C3DD79A6AC5}" sibTransId="{6B87506A-4697-47CA-A9D6-34B5204DFDFA}"/>
    <dgm:cxn modelId="{D903E800-5F5C-41C1-A51A-F4EE55E27A19}" srcId="{EE6BD76B-72E0-4BE0-9CA5-4006AFB696A7}" destId="{FAA59820-01F7-49F9-9EFC-011A7D338031}" srcOrd="0" destOrd="0" parTransId="{E4739180-4637-4D2A-887C-5ACFD0888EF5}" sibTransId="{3C5DC8A7-23C9-4B57-8F79-91EAD8DFF31A}"/>
    <dgm:cxn modelId="{57B85052-1105-4639-9F0F-06C4B2987452}" type="presOf" srcId="{39FCD015-41D7-4881-9808-9E8AD14F4C0C}" destId="{00D83257-7B18-4CCC-9BC8-84336F48CE01}" srcOrd="0" destOrd="0" presId="urn:microsoft.com/office/officeart/2008/layout/VerticalCurvedList"/>
    <dgm:cxn modelId="{5C804755-8B5D-4C1B-9F21-1EC748145F1B}" srcId="{EE6BD76B-72E0-4BE0-9CA5-4006AFB696A7}" destId="{2603FD97-B117-44F9-8117-45708E096491}" srcOrd="1" destOrd="0" parTransId="{1A88B276-903B-4C84-8377-C6A6992FD2D4}" sibTransId="{48D13E5C-B421-4242-B0D8-0E6F9655207A}"/>
    <dgm:cxn modelId="{DF37E375-3AA0-44DC-95EC-2DECFC59C300}" type="presOf" srcId="{3C5DC8A7-23C9-4B57-8F79-91EAD8DFF31A}" destId="{16BD3A54-D734-418E-98F5-6D7152BCECCD}" srcOrd="0" destOrd="0" presId="urn:microsoft.com/office/officeart/2008/layout/VerticalCurvedList"/>
    <dgm:cxn modelId="{F97C6C8C-21B1-404C-957A-97DE4EC42318}" type="presOf" srcId="{2603FD97-B117-44F9-8117-45708E096491}" destId="{991D600C-72DD-4E5D-A7A1-58CD7361B983}" srcOrd="0" destOrd="0" presId="urn:microsoft.com/office/officeart/2008/layout/VerticalCurvedList"/>
    <dgm:cxn modelId="{5B925895-E843-4394-95BD-A521702C7150}" type="presOf" srcId="{EE6BD76B-72E0-4BE0-9CA5-4006AFB696A7}" destId="{62B21D5C-3760-4942-ADE7-08A94E2BEBD6}" srcOrd="0" destOrd="0" presId="urn:microsoft.com/office/officeart/2008/layout/VerticalCurvedList"/>
    <dgm:cxn modelId="{36165E9C-C38F-4627-9CC7-0E2DBCF72A26}" type="presOf" srcId="{FAA59820-01F7-49F9-9EFC-011A7D338031}" destId="{2D3BF0BA-421F-471E-8C88-01F6C217AC03}" srcOrd="0" destOrd="0" presId="urn:microsoft.com/office/officeart/2008/layout/VerticalCurvedList"/>
    <dgm:cxn modelId="{D194CA0F-2DE0-4C32-A837-55D77289F12F}" type="presParOf" srcId="{62B21D5C-3760-4942-ADE7-08A94E2BEBD6}" destId="{1EA4002E-C3D2-4B82-9F3B-501C43A74326}" srcOrd="0" destOrd="0" presId="urn:microsoft.com/office/officeart/2008/layout/VerticalCurvedList"/>
    <dgm:cxn modelId="{705B7491-31BC-40E8-83C7-1396276D6818}" type="presParOf" srcId="{1EA4002E-C3D2-4B82-9F3B-501C43A74326}" destId="{6A8543D6-D557-4123-A482-FC167BA91167}" srcOrd="0" destOrd="0" presId="urn:microsoft.com/office/officeart/2008/layout/VerticalCurvedList"/>
    <dgm:cxn modelId="{1F9CA43B-1205-47F8-BD12-29E39A39EB6D}" type="presParOf" srcId="{6A8543D6-D557-4123-A482-FC167BA91167}" destId="{942EF118-AC69-4D17-8C91-88A3090854C2}" srcOrd="0" destOrd="0" presId="urn:microsoft.com/office/officeart/2008/layout/VerticalCurvedList"/>
    <dgm:cxn modelId="{F96A9ED1-39F8-4E5F-95A5-89D77C19A486}" type="presParOf" srcId="{6A8543D6-D557-4123-A482-FC167BA91167}" destId="{16BD3A54-D734-418E-98F5-6D7152BCECCD}" srcOrd="1" destOrd="0" presId="urn:microsoft.com/office/officeart/2008/layout/VerticalCurvedList"/>
    <dgm:cxn modelId="{9DDA630A-053B-4157-B410-CDC0469B04D9}" type="presParOf" srcId="{6A8543D6-D557-4123-A482-FC167BA91167}" destId="{8692610F-D2CA-4218-8504-8179DC420F1A}" srcOrd="2" destOrd="0" presId="urn:microsoft.com/office/officeart/2008/layout/VerticalCurvedList"/>
    <dgm:cxn modelId="{117F90C1-9337-498F-9A9A-9A154164C9F1}" type="presParOf" srcId="{6A8543D6-D557-4123-A482-FC167BA91167}" destId="{B4E60873-1217-4C23-A79B-EE0161B04C28}" srcOrd="3" destOrd="0" presId="urn:microsoft.com/office/officeart/2008/layout/VerticalCurvedList"/>
    <dgm:cxn modelId="{76EB095C-0B1B-4C48-8742-13C45A1E3DA2}" type="presParOf" srcId="{1EA4002E-C3D2-4B82-9F3B-501C43A74326}" destId="{2D3BF0BA-421F-471E-8C88-01F6C217AC03}" srcOrd="1" destOrd="0" presId="urn:microsoft.com/office/officeart/2008/layout/VerticalCurvedList"/>
    <dgm:cxn modelId="{7D8FCC3D-9A8E-4C2B-B6E7-4DB3031963DD}" type="presParOf" srcId="{1EA4002E-C3D2-4B82-9F3B-501C43A74326}" destId="{3E3C6415-29B8-409D-B2D5-BFE9FBFBDCEC}" srcOrd="2" destOrd="0" presId="urn:microsoft.com/office/officeart/2008/layout/VerticalCurvedList"/>
    <dgm:cxn modelId="{FE75BADC-7393-40B9-AA24-380FAE11B011}" type="presParOf" srcId="{3E3C6415-29B8-409D-B2D5-BFE9FBFBDCEC}" destId="{2EBD2A49-2D43-4365-8023-A877C555AE20}" srcOrd="0" destOrd="0" presId="urn:microsoft.com/office/officeart/2008/layout/VerticalCurvedList"/>
    <dgm:cxn modelId="{45BABC71-9B91-4D3B-ADD9-51EB5D870DCC}" type="presParOf" srcId="{1EA4002E-C3D2-4B82-9F3B-501C43A74326}" destId="{991D600C-72DD-4E5D-A7A1-58CD7361B983}" srcOrd="3" destOrd="0" presId="urn:microsoft.com/office/officeart/2008/layout/VerticalCurvedList"/>
    <dgm:cxn modelId="{AEC450BE-8D6D-4824-BF1C-0E631B60AACF}" type="presParOf" srcId="{1EA4002E-C3D2-4B82-9F3B-501C43A74326}" destId="{81FB9670-B973-4134-8468-CE462E0D21B4}" srcOrd="4" destOrd="0" presId="urn:microsoft.com/office/officeart/2008/layout/VerticalCurvedList"/>
    <dgm:cxn modelId="{C89FD995-6C94-4126-BDEF-EE23AE36EB81}" type="presParOf" srcId="{81FB9670-B973-4134-8468-CE462E0D21B4}" destId="{D7C51579-79E9-4B3F-B8D5-B2B4685F0072}" srcOrd="0" destOrd="0" presId="urn:microsoft.com/office/officeart/2008/layout/VerticalCurvedList"/>
    <dgm:cxn modelId="{5D39E8FA-E67C-400B-A841-100B19DB0DB9}" type="presParOf" srcId="{1EA4002E-C3D2-4B82-9F3B-501C43A74326}" destId="{00D83257-7B18-4CCC-9BC8-84336F48CE01}" srcOrd="5" destOrd="0" presId="urn:microsoft.com/office/officeart/2008/layout/VerticalCurvedList"/>
    <dgm:cxn modelId="{19CD1092-6F90-4BAA-8A07-0C9E89C5864E}" type="presParOf" srcId="{1EA4002E-C3D2-4B82-9F3B-501C43A74326}" destId="{4C1F8B1E-858B-4E8E-AFF8-8BB8FDA22B59}" srcOrd="6" destOrd="0" presId="urn:microsoft.com/office/officeart/2008/layout/VerticalCurvedList"/>
    <dgm:cxn modelId="{26329E8C-5B7B-4DBD-8D94-87403EF90BF8}" type="presParOf" srcId="{4C1F8B1E-858B-4E8E-AFF8-8BB8FDA22B59}" destId="{F46B9375-762D-45D3-82A4-0ADAF097545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B2CC57-05BE-40CF-9DF7-74ADD8261840}" type="doc">
      <dgm:prSet loTypeId="urn:microsoft.com/office/officeart/2005/8/layout/hList6" loCatId="list" qsTypeId="urn:microsoft.com/office/officeart/2005/8/quickstyle/simple1" qsCatId="simple" csTypeId="urn:microsoft.com/office/officeart/2005/8/colors/colorful2" csCatId="colorful" phldr="1"/>
      <dgm:spPr/>
      <dgm:t>
        <a:bodyPr/>
        <a:lstStyle/>
        <a:p>
          <a:endParaRPr lang="en-US"/>
        </a:p>
      </dgm:t>
    </dgm:pt>
    <dgm:pt modelId="{B671C7FC-D57C-47BD-802C-56B4342A89A2}">
      <dgm:prSet phldrT="[Text]" custT="1"/>
      <dgm:spPr/>
      <dgm:t>
        <a:bodyPr/>
        <a:lstStyle/>
        <a:p>
          <a:r>
            <a:rPr lang="en-US" sz="1400" b="1" dirty="0">
              <a:latin typeface="Arial" panose="020B0604020202020204" pitchFamily="34" charset="0"/>
              <a:cs typeface="Arial" panose="020B0604020202020204" pitchFamily="34" charset="0"/>
            </a:rPr>
            <a:t>Prevention of Treaty Abuse</a:t>
          </a:r>
        </a:p>
      </dgm:t>
    </dgm:pt>
    <dgm:pt modelId="{8E6368A7-4D13-4B04-892F-653F86F41466}" type="parTrans" cxnId="{9969D695-A86A-414E-9659-16797CC6881D}">
      <dgm:prSet/>
      <dgm:spPr/>
      <dgm:t>
        <a:bodyPr/>
        <a:lstStyle/>
        <a:p>
          <a:endParaRPr lang="en-US"/>
        </a:p>
      </dgm:t>
    </dgm:pt>
    <dgm:pt modelId="{B2F57D60-1F30-43FE-830D-8E7A44FCC209}" type="sibTrans" cxnId="{9969D695-A86A-414E-9659-16797CC6881D}">
      <dgm:prSet/>
      <dgm:spPr/>
      <dgm:t>
        <a:bodyPr/>
        <a:lstStyle/>
        <a:p>
          <a:endParaRPr lang="en-US"/>
        </a:p>
      </dgm:t>
    </dgm:pt>
    <dgm:pt modelId="{7819E57F-1F74-4448-AB31-F04686370232}">
      <dgm:prSet phldrT="[Text]" custT="1"/>
      <dgm:spPr/>
      <dgm:t>
        <a:bodyPr/>
        <a:lstStyle/>
        <a:p>
          <a:r>
            <a:rPr lang="en-US" sz="1400" b="0" dirty="0">
              <a:latin typeface="Arial" panose="020B0604020202020204" pitchFamily="34" charset="0"/>
              <a:cs typeface="Arial" panose="020B0604020202020204" pitchFamily="34" charset="0"/>
            </a:rPr>
            <a:t>Insertion of new preamble and Principle Purpose Test (‘PPT’)</a:t>
          </a:r>
        </a:p>
      </dgm:t>
    </dgm:pt>
    <dgm:pt modelId="{8D54C6C1-A77E-47A3-9FD3-5B68FC6BE774}" type="parTrans" cxnId="{F39FCCB0-0F4E-4137-8998-368223AA7CB9}">
      <dgm:prSet/>
      <dgm:spPr/>
      <dgm:t>
        <a:bodyPr/>
        <a:lstStyle/>
        <a:p>
          <a:endParaRPr lang="en-US"/>
        </a:p>
      </dgm:t>
    </dgm:pt>
    <dgm:pt modelId="{21643D7C-7B7E-469C-A116-64C0671E1BDE}" type="sibTrans" cxnId="{F39FCCB0-0F4E-4137-8998-368223AA7CB9}">
      <dgm:prSet/>
      <dgm:spPr/>
      <dgm:t>
        <a:bodyPr/>
        <a:lstStyle/>
        <a:p>
          <a:endParaRPr lang="en-US"/>
        </a:p>
      </dgm:t>
    </dgm:pt>
    <dgm:pt modelId="{2A63ED99-CBF0-4230-8766-A70368EDBD7B}">
      <dgm:prSet phldrT="[Text]" custT="1"/>
      <dgm:spPr/>
      <dgm:t>
        <a:bodyPr/>
        <a:lstStyle/>
        <a:p>
          <a:r>
            <a:rPr lang="en-US" sz="1400" b="0" dirty="0">
              <a:latin typeface="Arial" panose="020B0604020202020204" pitchFamily="34" charset="0"/>
              <a:cs typeface="Arial" panose="020B0604020202020204" pitchFamily="34" charset="0"/>
            </a:rPr>
            <a:t>Simplified Limitation of Benefit (‘LoB’) to apply </a:t>
          </a:r>
        </a:p>
      </dgm:t>
    </dgm:pt>
    <dgm:pt modelId="{652191B7-FD48-4384-817E-DCA9CD5C4B7D}" type="parTrans" cxnId="{3B6794ED-8DE7-4951-9717-EE11E3B97C73}">
      <dgm:prSet/>
      <dgm:spPr/>
      <dgm:t>
        <a:bodyPr/>
        <a:lstStyle/>
        <a:p>
          <a:endParaRPr lang="en-US"/>
        </a:p>
      </dgm:t>
    </dgm:pt>
    <dgm:pt modelId="{1D518C14-FAF5-4CB4-8193-848DB70F071B}" type="sibTrans" cxnId="{3B6794ED-8DE7-4951-9717-EE11E3B97C73}">
      <dgm:prSet/>
      <dgm:spPr/>
      <dgm:t>
        <a:bodyPr/>
        <a:lstStyle/>
        <a:p>
          <a:endParaRPr lang="en-US"/>
        </a:p>
      </dgm:t>
    </dgm:pt>
    <dgm:pt modelId="{B10DF9C6-E8D6-421A-B5C4-795D12D93C84}">
      <dgm:prSet phldrT="[Text]" custT="1"/>
      <dgm:spPr/>
      <dgm:t>
        <a:bodyPr/>
        <a:lstStyle/>
        <a:p>
          <a:r>
            <a:rPr lang="en-US" sz="1400" b="1" dirty="0">
              <a:latin typeface="Arial" panose="020B0604020202020204" pitchFamily="34" charset="0"/>
              <a:cs typeface="Arial" panose="020B0604020202020204" pitchFamily="34" charset="0"/>
            </a:rPr>
            <a:t>Widening the scope of definition of Permanent Establishment (‘PE’)</a:t>
          </a:r>
        </a:p>
      </dgm:t>
    </dgm:pt>
    <dgm:pt modelId="{96DEDB8D-1529-4DD6-BF15-94A31AA2C383}" type="parTrans" cxnId="{12AF73F7-9536-4E41-9F13-CB806812D477}">
      <dgm:prSet/>
      <dgm:spPr/>
      <dgm:t>
        <a:bodyPr/>
        <a:lstStyle/>
        <a:p>
          <a:endParaRPr lang="en-US"/>
        </a:p>
      </dgm:t>
    </dgm:pt>
    <dgm:pt modelId="{BF3B9747-C8BB-4461-84A2-47204F1FFE1B}" type="sibTrans" cxnId="{12AF73F7-9536-4E41-9F13-CB806812D477}">
      <dgm:prSet/>
      <dgm:spPr/>
      <dgm:t>
        <a:bodyPr/>
        <a:lstStyle/>
        <a:p>
          <a:endParaRPr lang="en-US"/>
        </a:p>
      </dgm:t>
    </dgm:pt>
    <dgm:pt modelId="{31987FA9-5749-4306-A65B-97D0ED199016}">
      <dgm:prSet phldrT="[Text]" custT="1"/>
      <dgm:spPr/>
      <dgm:t>
        <a:bodyPr/>
        <a:lstStyle/>
        <a:p>
          <a:r>
            <a:rPr lang="en-US" sz="1400" dirty="0">
              <a:latin typeface="Arial" panose="020B0604020202020204" pitchFamily="34" charset="0"/>
              <a:cs typeface="Arial" panose="020B0604020202020204" pitchFamily="34" charset="0"/>
            </a:rPr>
            <a:t>Avoid artificial avoidance of PE status through focus on the frequency and the role fo the person concluding the contracts</a:t>
          </a:r>
        </a:p>
      </dgm:t>
    </dgm:pt>
    <dgm:pt modelId="{4E87EA3D-372C-4748-9B18-1B8BFDC0E64F}" type="parTrans" cxnId="{2D409C8B-DECF-4CC8-BC9A-F7A22077ABC5}">
      <dgm:prSet/>
      <dgm:spPr/>
      <dgm:t>
        <a:bodyPr/>
        <a:lstStyle/>
        <a:p>
          <a:endParaRPr lang="en-US"/>
        </a:p>
      </dgm:t>
    </dgm:pt>
    <dgm:pt modelId="{3B93A5E9-F74B-4F72-B7BD-6FFBEB38153C}" type="sibTrans" cxnId="{2D409C8B-DECF-4CC8-BC9A-F7A22077ABC5}">
      <dgm:prSet/>
      <dgm:spPr/>
      <dgm:t>
        <a:bodyPr/>
        <a:lstStyle/>
        <a:p>
          <a:endParaRPr lang="en-US"/>
        </a:p>
      </dgm:t>
    </dgm:pt>
    <dgm:pt modelId="{261BF1CB-D6E7-4E4C-88A3-DAAB8BDF5168}">
      <dgm:prSet phldrT="[Text]" custT="1"/>
      <dgm:spPr/>
      <dgm:t>
        <a:bodyPr/>
        <a:lstStyle/>
        <a:p>
          <a:r>
            <a:rPr lang="en-US" sz="1400" b="1" dirty="0">
              <a:latin typeface="Arial" panose="020B0604020202020204" pitchFamily="34" charset="0"/>
              <a:cs typeface="Arial" panose="020B0604020202020204" pitchFamily="34" charset="0"/>
            </a:rPr>
            <a:t>Improving Dispute Resolution</a:t>
          </a:r>
        </a:p>
      </dgm:t>
    </dgm:pt>
    <dgm:pt modelId="{BDA26CDB-1BE0-4104-A52D-4BE719983551}" type="parTrans" cxnId="{C6248F60-D00F-419C-9675-7CE252D32088}">
      <dgm:prSet/>
      <dgm:spPr/>
      <dgm:t>
        <a:bodyPr/>
        <a:lstStyle/>
        <a:p>
          <a:endParaRPr lang="en-US"/>
        </a:p>
      </dgm:t>
    </dgm:pt>
    <dgm:pt modelId="{7393C4B7-46EA-46CD-B5B7-B34B97D97267}" type="sibTrans" cxnId="{C6248F60-D00F-419C-9675-7CE252D32088}">
      <dgm:prSet/>
      <dgm:spPr/>
      <dgm:t>
        <a:bodyPr/>
        <a:lstStyle/>
        <a:p>
          <a:endParaRPr lang="en-US"/>
        </a:p>
      </dgm:t>
    </dgm:pt>
    <dgm:pt modelId="{45FAE238-DCB3-412D-8EFE-A1DB75E87C3C}">
      <dgm:prSet phldrT="[Text]" custT="1"/>
      <dgm:spPr/>
      <dgm:t>
        <a:bodyPr/>
        <a:lstStyle/>
        <a:p>
          <a:endParaRPr lang="en-US" sz="1400" b="0" dirty="0">
            <a:latin typeface="Arial" panose="020B0604020202020204" pitchFamily="34" charset="0"/>
            <a:cs typeface="Arial" panose="020B0604020202020204" pitchFamily="34" charset="0"/>
          </a:endParaRPr>
        </a:p>
      </dgm:t>
    </dgm:pt>
    <dgm:pt modelId="{2BC90FFD-315B-49D2-8161-4433E95D6C8D}" type="parTrans" cxnId="{2399CF29-BC06-4118-AEE8-41000840FAAB}">
      <dgm:prSet/>
      <dgm:spPr/>
      <dgm:t>
        <a:bodyPr/>
        <a:lstStyle/>
        <a:p>
          <a:endParaRPr lang="en-US"/>
        </a:p>
      </dgm:t>
    </dgm:pt>
    <dgm:pt modelId="{B3301E12-5EB4-4AC6-A37E-23EC33C00717}" type="sibTrans" cxnId="{2399CF29-BC06-4118-AEE8-41000840FAAB}">
      <dgm:prSet/>
      <dgm:spPr/>
      <dgm:t>
        <a:bodyPr/>
        <a:lstStyle/>
        <a:p>
          <a:endParaRPr lang="en-US"/>
        </a:p>
      </dgm:t>
    </dgm:pt>
    <dgm:pt modelId="{EDBAF355-B25A-424A-A508-9F60CC55D238}">
      <dgm:prSet phldrT="[Text]" custT="1"/>
      <dgm:spPr/>
      <dgm:t>
        <a:bodyPr/>
        <a:lstStyle/>
        <a:p>
          <a:r>
            <a:rPr lang="en-US" sz="1400" dirty="0">
              <a:latin typeface="Arial" panose="020B0604020202020204" pitchFamily="34" charset="0"/>
              <a:cs typeface="Arial" panose="020B0604020202020204" pitchFamily="34" charset="0"/>
            </a:rPr>
            <a:t>Specified activities not to constitute a PE only if they are of a preparatory or auxiliary in nature</a:t>
          </a:r>
        </a:p>
      </dgm:t>
    </dgm:pt>
    <dgm:pt modelId="{D7C873D1-EF43-47AC-8720-BDB3F4A69CE4}" type="parTrans" cxnId="{68DF6BAF-8F8C-47E7-A563-F308F5775881}">
      <dgm:prSet/>
      <dgm:spPr/>
      <dgm:t>
        <a:bodyPr/>
        <a:lstStyle/>
        <a:p>
          <a:endParaRPr lang="en-US"/>
        </a:p>
      </dgm:t>
    </dgm:pt>
    <dgm:pt modelId="{4AEF6154-21EA-4A2B-8CC5-9141FC0C0C2D}" type="sibTrans" cxnId="{68DF6BAF-8F8C-47E7-A563-F308F5775881}">
      <dgm:prSet/>
      <dgm:spPr/>
      <dgm:t>
        <a:bodyPr/>
        <a:lstStyle/>
        <a:p>
          <a:endParaRPr lang="en-US"/>
        </a:p>
      </dgm:t>
    </dgm:pt>
    <dgm:pt modelId="{B5ED81F2-16C1-4BF7-BEC9-A88C1A7E565E}">
      <dgm:prSet phldrT="[Text]" custT="1"/>
      <dgm:spPr/>
      <dgm:t>
        <a:bodyPr/>
        <a:lstStyle/>
        <a:p>
          <a:endParaRPr lang="en-US" sz="1400" dirty="0">
            <a:latin typeface="Arial" panose="020B0604020202020204" pitchFamily="34" charset="0"/>
            <a:cs typeface="Arial" panose="020B0604020202020204" pitchFamily="34" charset="0"/>
          </a:endParaRPr>
        </a:p>
      </dgm:t>
    </dgm:pt>
    <dgm:pt modelId="{87B4AD91-0BE7-4270-AFBE-2BF6E810FFB8}" type="parTrans" cxnId="{F0B4B5D3-97FA-49DD-A17F-FB4758C6460C}">
      <dgm:prSet/>
      <dgm:spPr/>
      <dgm:t>
        <a:bodyPr/>
        <a:lstStyle/>
        <a:p>
          <a:endParaRPr lang="en-US"/>
        </a:p>
      </dgm:t>
    </dgm:pt>
    <dgm:pt modelId="{FDBAC950-29D1-4905-BF62-6D542B2FE057}" type="sibTrans" cxnId="{F0B4B5D3-97FA-49DD-A17F-FB4758C6460C}">
      <dgm:prSet/>
      <dgm:spPr/>
      <dgm:t>
        <a:bodyPr/>
        <a:lstStyle/>
        <a:p>
          <a:endParaRPr lang="en-US"/>
        </a:p>
      </dgm:t>
    </dgm:pt>
    <dgm:pt modelId="{0B963FDD-B200-4A30-9ACA-EB97D7115832}">
      <dgm:prSet phldrT="[Text]" custT="1"/>
      <dgm:spPr/>
      <dgm:t>
        <a:bodyPr/>
        <a:lstStyle/>
        <a:p>
          <a:endParaRPr lang="en-US" sz="1400" dirty="0">
            <a:latin typeface="Arial" panose="020B0604020202020204" pitchFamily="34" charset="0"/>
            <a:cs typeface="Arial" panose="020B0604020202020204" pitchFamily="34" charset="0"/>
          </a:endParaRPr>
        </a:p>
      </dgm:t>
    </dgm:pt>
    <dgm:pt modelId="{A3F2A5B0-D5A7-4972-8DD8-BE648BD61A6D}" type="parTrans" cxnId="{B150EBA1-39D2-4780-AA04-18B833A2550C}">
      <dgm:prSet/>
      <dgm:spPr/>
      <dgm:t>
        <a:bodyPr/>
        <a:lstStyle/>
        <a:p>
          <a:endParaRPr lang="en-US"/>
        </a:p>
      </dgm:t>
    </dgm:pt>
    <dgm:pt modelId="{4109D1B0-3EB3-4093-9671-ACC8CBD37832}" type="sibTrans" cxnId="{B150EBA1-39D2-4780-AA04-18B833A2550C}">
      <dgm:prSet/>
      <dgm:spPr/>
      <dgm:t>
        <a:bodyPr/>
        <a:lstStyle/>
        <a:p>
          <a:endParaRPr lang="en-US"/>
        </a:p>
      </dgm:t>
    </dgm:pt>
    <dgm:pt modelId="{556E8705-8647-4E16-B65A-E49E05F20008}">
      <dgm:prSet phldrT="[Text]" custT="1"/>
      <dgm:spPr/>
      <dgm:t>
        <a:bodyPr/>
        <a:lstStyle/>
        <a:p>
          <a:r>
            <a:rPr lang="en-US" sz="1400" dirty="0">
              <a:latin typeface="Arial" panose="020B0604020202020204" pitchFamily="34" charset="0"/>
              <a:cs typeface="Arial" panose="020B0604020202020204" pitchFamily="34" charset="0"/>
            </a:rPr>
            <a:t>Anti-contract splitting rule to address avoidance of PE </a:t>
          </a:r>
        </a:p>
      </dgm:t>
    </dgm:pt>
    <dgm:pt modelId="{4F05B778-BF05-4234-81F8-BEF5FE4DAB26}" type="parTrans" cxnId="{5BA24F6F-0186-402B-A457-D86BF301B047}">
      <dgm:prSet/>
      <dgm:spPr/>
      <dgm:t>
        <a:bodyPr/>
        <a:lstStyle/>
        <a:p>
          <a:endParaRPr lang="en-US"/>
        </a:p>
      </dgm:t>
    </dgm:pt>
    <dgm:pt modelId="{36657BE1-F7A6-46E8-A350-52C3A84A7C95}" type="sibTrans" cxnId="{5BA24F6F-0186-402B-A457-D86BF301B047}">
      <dgm:prSet/>
      <dgm:spPr/>
      <dgm:t>
        <a:bodyPr/>
        <a:lstStyle/>
        <a:p>
          <a:endParaRPr lang="en-US"/>
        </a:p>
      </dgm:t>
    </dgm:pt>
    <dgm:pt modelId="{0AB846C6-C0C6-4DFD-A267-19A5CB2487AB}">
      <dgm:prSet phldrT="[Text]" custT="1"/>
      <dgm:spPr/>
      <dgm:t>
        <a:bodyPr/>
        <a:lstStyle/>
        <a:p>
          <a:endParaRPr lang="en-US" sz="1400" dirty="0">
            <a:latin typeface="Arial" panose="020B0604020202020204" pitchFamily="34" charset="0"/>
            <a:cs typeface="Arial" panose="020B0604020202020204" pitchFamily="34" charset="0"/>
          </a:endParaRPr>
        </a:p>
      </dgm:t>
    </dgm:pt>
    <dgm:pt modelId="{9B5E23AE-F923-449D-9A0A-A3C8A69C567D}" type="parTrans" cxnId="{9866674E-9AD6-4E99-91F7-5FAF10DD92D6}">
      <dgm:prSet/>
      <dgm:spPr/>
      <dgm:t>
        <a:bodyPr/>
        <a:lstStyle/>
        <a:p>
          <a:endParaRPr lang="en-US"/>
        </a:p>
      </dgm:t>
    </dgm:pt>
    <dgm:pt modelId="{C1D42249-4012-4730-B820-20F2D7709D81}" type="sibTrans" cxnId="{9866674E-9AD6-4E99-91F7-5FAF10DD92D6}">
      <dgm:prSet/>
      <dgm:spPr/>
      <dgm:t>
        <a:bodyPr/>
        <a:lstStyle/>
        <a:p>
          <a:endParaRPr lang="en-US"/>
        </a:p>
      </dgm:t>
    </dgm:pt>
    <dgm:pt modelId="{449C5709-1E8B-4ED0-B894-D067C6453CC5}">
      <dgm:prSet phldrT="[Text]" custT="1"/>
      <dgm:spPr/>
      <dgm:t>
        <a:bodyPr/>
        <a:lstStyle/>
        <a:p>
          <a:r>
            <a:rPr lang="en-US" sz="1400" dirty="0">
              <a:latin typeface="Arial" panose="020B0604020202020204" pitchFamily="34" charset="0"/>
              <a:cs typeface="Arial" panose="020B0604020202020204" pitchFamily="34" charset="0"/>
            </a:rPr>
            <a:t>Bilateral notification and consultation process for MAP implementation</a:t>
          </a:r>
        </a:p>
      </dgm:t>
    </dgm:pt>
    <dgm:pt modelId="{15CA2DB7-6202-484E-A3FC-725A18150534}" type="parTrans" cxnId="{0371D174-EE61-4B6D-A28C-AF55A5740339}">
      <dgm:prSet/>
      <dgm:spPr/>
      <dgm:t>
        <a:bodyPr/>
        <a:lstStyle/>
        <a:p>
          <a:endParaRPr lang="en-US"/>
        </a:p>
      </dgm:t>
    </dgm:pt>
    <dgm:pt modelId="{6683D76E-F7D6-4EAA-B7CB-914BD6FD44A2}" type="sibTrans" cxnId="{0371D174-EE61-4B6D-A28C-AF55A5740339}">
      <dgm:prSet/>
      <dgm:spPr/>
      <dgm:t>
        <a:bodyPr/>
        <a:lstStyle/>
        <a:p>
          <a:endParaRPr lang="en-US"/>
        </a:p>
      </dgm:t>
    </dgm:pt>
    <dgm:pt modelId="{16854042-0998-4892-9279-E5FAE84B7162}" type="pres">
      <dgm:prSet presAssocID="{92B2CC57-05BE-40CF-9DF7-74ADD8261840}" presName="Name0" presStyleCnt="0">
        <dgm:presLayoutVars>
          <dgm:dir/>
          <dgm:resizeHandles val="exact"/>
        </dgm:presLayoutVars>
      </dgm:prSet>
      <dgm:spPr/>
    </dgm:pt>
    <dgm:pt modelId="{1287835E-42BD-4FA4-A7EC-F7F10E63E66E}" type="pres">
      <dgm:prSet presAssocID="{B671C7FC-D57C-47BD-802C-56B4342A89A2}" presName="node" presStyleLbl="node1" presStyleIdx="0" presStyleCnt="3" custScaleX="128660">
        <dgm:presLayoutVars>
          <dgm:bulletEnabled val="1"/>
        </dgm:presLayoutVars>
      </dgm:prSet>
      <dgm:spPr/>
    </dgm:pt>
    <dgm:pt modelId="{46AC8BC5-F7A7-4C9A-B81E-DFF8D9A7827F}" type="pres">
      <dgm:prSet presAssocID="{B2F57D60-1F30-43FE-830D-8E7A44FCC209}" presName="sibTrans" presStyleCnt="0"/>
      <dgm:spPr/>
    </dgm:pt>
    <dgm:pt modelId="{EC220310-88E8-43FD-9F56-ABA0A2EAA487}" type="pres">
      <dgm:prSet presAssocID="{B10DF9C6-E8D6-421A-B5C4-795D12D93C84}" presName="node" presStyleLbl="node1" presStyleIdx="1" presStyleCnt="3" custScaleX="136256" custLinFactNeighborY="-302">
        <dgm:presLayoutVars>
          <dgm:bulletEnabled val="1"/>
        </dgm:presLayoutVars>
      </dgm:prSet>
      <dgm:spPr/>
    </dgm:pt>
    <dgm:pt modelId="{6641420E-EFBA-4E3D-8C06-D43A190529B6}" type="pres">
      <dgm:prSet presAssocID="{BF3B9747-C8BB-4461-84A2-47204F1FFE1B}" presName="sibTrans" presStyleCnt="0"/>
      <dgm:spPr/>
    </dgm:pt>
    <dgm:pt modelId="{D3AF1F2A-D9F5-48D5-A816-10F98F1C011C}" type="pres">
      <dgm:prSet presAssocID="{261BF1CB-D6E7-4E4C-88A3-DAAB8BDF5168}" presName="node" presStyleLbl="node1" presStyleIdx="2" presStyleCnt="3" custScaleX="124579" custLinFactNeighborX="1">
        <dgm:presLayoutVars>
          <dgm:bulletEnabled val="1"/>
        </dgm:presLayoutVars>
      </dgm:prSet>
      <dgm:spPr/>
    </dgm:pt>
  </dgm:ptLst>
  <dgm:cxnLst>
    <dgm:cxn modelId="{6A6C4E14-DE3C-466A-A0F8-2F78194E2E18}" type="presOf" srcId="{EDBAF355-B25A-424A-A508-9F60CC55D238}" destId="{EC220310-88E8-43FD-9F56-ABA0A2EAA487}" srcOrd="0" destOrd="3" presId="urn:microsoft.com/office/officeart/2005/8/layout/hList6"/>
    <dgm:cxn modelId="{810DF517-06AD-4E6E-9C82-5AC212960D18}" type="presOf" srcId="{31987FA9-5749-4306-A65B-97D0ED199016}" destId="{EC220310-88E8-43FD-9F56-ABA0A2EAA487}" srcOrd="0" destOrd="1" presId="urn:microsoft.com/office/officeart/2005/8/layout/hList6"/>
    <dgm:cxn modelId="{B7C26B1C-58D1-4E8D-AEB8-D5ABDB2FE5FB}" type="presOf" srcId="{449C5709-1E8B-4ED0-B894-D067C6453CC5}" destId="{D3AF1F2A-D9F5-48D5-A816-10F98F1C011C}" srcOrd="0" destOrd="1" presId="urn:microsoft.com/office/officeart/2005/8/layout/hList6"/>
    <dgm:cxn modelId="{2399CF29-BC06-4118-AEE8-41000840FAAB}" srcId="{B671C7FC-D57C-47BD-802C-56B4342A89A2}" destId="{45FAE238-DCB3-412D-8EFE-A1DB75E87C3C}" srcOrd="1" destOrd="0" parTransId="{2BC90FFD-315B-49D2-8161-4433E95D6C8D}" sibTransId="{B3301E12-5EB4-4AC6-A37E-23EC33C00717}"/>
    <dgm:cxn modelId="{BF31995B-7BDA-475F-8A92-96D3B7961F7B}" type="presOf" srcId="{556E8705-8647-4E16-B65A-E49E05F20008}" destId="{EC220310-88E8-43FD-9F56-ABA0A2EAA487}" srcOrd="0" destOrd="5" presId="urn:microsoft.com/office/officeart/2005/8/layout/hList6"/>
    <dgm:cxn modelId="{C6248F60-D00F-419C-9675-7CE252D32088}" srcId="{92B2CC57-05BE-40CF-9DF7-74ADD8261840}" destId="{261BF1CB-D6E7-4E4C-88A3-DAAB8BDF5168}" srcOrd="2" destOrd="0" parTransId="{BDA26CDB-1BE0-4104-A52D-4BE719983551}" sibTransId="{7393C4B7-46EA-46CD-B5B7-B34B97D97267}"/>
    <dgm:cxn modelId="{878EC965-78F2-4546-AC4B-C8934AAED40B}" type="presOf" srcId="{0B963FDD-B200-4A30-9ACA-EB97D7115832}" destId="{EC220310-88E8-43FD-9F56-ABA0A2EAA487}" srcOrd="0" destOrd="6" presId="urn:microsoft.com/office/officeart/2005/8/layout/hList6"/>
    <dgm:cxn modelId="{621EDB46-6CA0-47DE-9FE6-C95CA4D582A3}" type="presOf" srcId="{B10DF9C6-E8D6-421A-B5C4-795D12D93C84}" destId="{EC220310-88E8-43FD-9F56-ABA0A2EAA487}" srcOrd="0" destOrd="0" presId="urn:microsoft.com/office/officeart/2005/8/layout/hList6"/>
    <dgm:cxn modelId="{E27DD34D-5BEB-4525-92E4-F28C0E37B75C}" type="presOf" srcId="{0AB846C6-C0C6-4DFD-A267-19A5CB2487AB}" destId="{EC220310-88E8-43FD-9F56-ABA0A2EAA487}" srcOrd="0" destOrd="4" presId="urn:microsoft.com/office/officeart/2005/8/layout/hList6"/>
    <dgm:cxn modelId="{9866674E-9AD6-4E99-91F7-5FAF10DD92D6}" srcId="{B10DF9C6-E8D6-421A-B5C4-795D12D93C84}" destId="{0AB846C6-C0C6-4DFD-A267-19A5CB2487AB}" srcOrd="3" destOrd="0" parTransId="{9B5E23AE-F923-449D-9A0A-A3C8A69C567D}" sibTransId="{C1D42249-4012-4730-B820-20F2D7709D81}"/>
    <dgm:cxn modelId="{5BA24F6F-0186-402B-A457-D86BF301B047}" srcId="{B10DF9C6-E8D6-421A-B5C4-795D12D93C84}" destId="{556E8705-8647-4E16-B65A-E49E05F20008}" srcOrd="4" destOrd="0" parTransId="{4F05B778-BF05-4234-81F8-BEF5FE4DAB26}" sibTransId="{36657BE1-F7A6-46E8-A350-52C3A84A7C95}"/>
    <dgm:cxn modelId="{9456994F-B485-4B58-BA40-725EE9E349FF}" type="presOf" srcId="{45FAE238-DCB3-412D-8EFE-A1DB75E87C3C}" destId="{1287835E-42BD-4FA4-A7EC-F7F10E63E66E}" srcOrd="0" destOrd="2" presId="urn:microsoft.com/office/officeart/2005/8/layout/hList6"/>
    <dgm:cxn modelId="{0371D174-EE61-4B6D-A28C-AF55A5740339}" srcId="{261BF1CB-D6E7-4E4C-88A3-DAAB8BDF5168}" destId="{449C5709-1E8B-4ED0-B894-D067C6453CC5}" srcOrd="0" destOrd="0" parTransId="{15CA2DB7-6202-484E-A3FC-725A18150534}" sibTransId="{6683D76E-F7D6-4EAA-B7CB-914BD6FD44A2}"/>
    <dgm:cxn modelId="{3FC4DD74-4CBE-4FC4-A48B-C67CBFA93368}" type="presOf" srcId="{261BF1CB-D6E7-4E4C-88A3-DAAB8BDF5168}" destId="{D3AF1F2A-D9F5-48D5-A816-10F98F1C011C}" srcOrd="0" destOrd="0" presId="urn:microsoft.com/office/officeart/2005/8/layout/hList6"/>
    <dgm:cxn modelId="{D4505B77-68A6-4F33-ACE2-3DD0E3195A80}" type="presOf" srcId="{7819E57F-1F74-4448-AB31-F04686370232}" destId="{1287835E-42BD-4FA4-A7EC-F7F10E63E66E}" srcOrd="0" destOrd="1" presId="urn:microsoft.com/office/officeart/2005/8/layout/hList6"/>
    <dgm:cxn modelId="{2D409C8B-DECF-4CC8-BC9A-F7A22077ABC5}" srcId="{B10DF9C6-E8D6-421A-B5C4-795D12D93C84}" destId="{31987FA9-5749-4306-A65B-97D0ED199016}" srcOrd="0" destOrd="0" parTransId="{4E87EA3D-372C-4748-9B18-1B8BFDC0E64F}" sibTransId="{3B93A5E9-F74B-4F72-B7BD-6FFBEB38153C}"/>
    <dgm:cxn modelId="{4DEDB695-0353-4BE6-8513-4EE94A136CAC}" type="presOf" srcId="{92B2CC57-05BE-40CF-9DF7-74ADD8261840}" destId="{16854042-0998-4892-9279-E5FAE84B7162}" srcOrd="0" destOrd="0" presId="urn:microsoft.com/office/officeart/2005/8/layout/hList6"/>
    <dgm:cxn modelId="{9969D695-A86A-414E-9659-16797CC6881D}" srcId="{92B2CC57-05BE-40CF-9DF7-74ADD8261840}" destId="{B671C7FC-D57C-47BD-802C-56B4342A89A2}" srcOrd="0" destOrd="0" parTransId="{8E6368A7-4D13-4B04-892F-653F86F41466}" sibTransId="{B2F57D60-1F30-43FE-830D-8E7A44FCC209}"/>
    <dgm:cxn modelId="{B150EBA1-39D2-4780-AA04-18B833A2550C}" srcId="{B10DF9C6-E8D6-421A-B5C4-795D12D93C84}" destId="{0B963FDD-B200-4A30-9ACA-EB97D7115832}" srcOrd="5" destOrd="0" parTransId="{A3F2A5B0-D5A7-4972-8DD8-BE648BD61A6D}" sibTransId="{4109D1B0-3EB3-4093-9671-ACC8CBD37832}"/>
    <dgm:cxn modelId="{68DF6BAF-8F8C-47E7-A563-F308F5775881}" srcId="{B10DF9C6-E8D6-421A-B5C4-795D12D93C84}" destId="{EDBAF355-B25A-424A-A508-9F60CC55D238}" srcOrd="2" destOrd="0" parTransId="{D7C873D1-EF43-47AC-8720-BDB3F4A69CE4}" sibTransId="{4AEF6154-21EA-4A2B-8CC5-9141FC0C0C2D}"/>
    <dgm:cxn modelId="{F39FCCB0-0F4E-4137-8998-368223AA7CB9}" srcId="{B671C7FC-D57C-47BD-802C-56B4342A89A2}" destId="{7819E57F-1F74-4448-AB31-F04686370232}" srcOrd="0" destOrd="0" parTransId="{8D54C6C1-A77E-47A3-9FD3-5B68FC6BE774}" sibTransId="{21643D7C-7B7E-469C-A116-64C0671E1BDE}"/>
    <dgm:cxn modelId="{CE42BFCA-9FC6-4D5A-B841-4D0524876C8B}" type="presOf" srcId="{B671C7FC-D57C-47BD-802C-56B4342A89A2}" destId="{1287835E-42BD-4FA4-A7EC-F7F10E63E66E}" srcOrd="0" destOrd="0" presId="urn:microsoft.com/office/officeart/2005/8/layout/hList6"/>
    <dgm:cxn modelId="{F0B4B5D3-97FA-49DD-A17F-FB4758C6460C}" srcId="{B10DF9C6-E8D6-421A-B5C4-795D12D93C84}" destId="{B5ED81F2-16C1-4BF7-BEC9-A88C1A7E565E}" srcOrd="1" destOrd="0" parTransId="{87B4AD91-0BE7-4270-AFBE-2BF6E810FFB8}" sibTransId="{FDBAC950-29D1-4905-BF62-6D542B2FE057}"/>
    <dgm:cxn modelId="{D41B82D6-1B08-4861-B7C2-AB3B06AF85FC}" type="presOf" srcId="{B5ED81F2-16C1-4BF7-BEC9-A88C1A7E565E}" destId="{EC220310-88E8-43FD-9F56-ABA0A2EAA487}" srcOrd="0" destOrd="2" presId="urn:microsoft.com/office/officeart/2005/8/layout/hList6"/>
    <dgm:cxn modelId="{3B6794ED-8DE7-4951-9717-EE11E3B97C73}" srcId="{B671C7FC-D57C-47BD-802C-56B4342A89A2}" destId="{2A63ED99-CBF0-4230-8766-A70368EDBD7B}" srcOrd="2" destOrd="0" parTransId="{652191B7-FD48-4384-817E-DCA9CD5C4B7D}" sibTransId="{1D518C14-FAF5-4CB4-8193-848DB70F071B}"/>
    <dgm:cxn modelId="{12AF73F7-9536-4E41-9F13-CB806812D477}" srcId="{92B2CC57-05BE-40CF-9DF7-74ADD8261840}" destId="{B10DF9C6-E8D6-421A-B5C4-795D12D93C84}" srcOrd="1" destOrd="0" parTransId="{96DEDB8D-1529-4DD6-BF15-94A31AA2C383}" sibTransId="{BF3B9747-C8BB-4461-84A2-47204F1FFE1B}"/>
    <dgm:cxn modelId="{38C0B9FD-D0B0-415F-B402-303CEF81E2CF}" type="presOf" srcId="{2A63ED99-CBF0-4230-8766-A70368EDBD7B}" destId="{1287835E-42BD-4FA4-A7EC-F7F10E63E66E}" srcOrd="0" destOrd="3" presId="urn:microsoft.com/office/officeart/2005/8/layout/hList6"/>
    <dgm:cxn modelId="{23A93182-EF7D-4B7C-BB81-3CA77C4D29C3}" type="presParOf" srcId="{16854042-0998-4892-9279-E5FAE84B7162}" destId="{1287835E-42BD-4FA4-A7EC-F7F10E63E66E}" srcOrd="0" destOrd="0" presId="urn:microsoft.com/office/officeart/2005/8/layout/hList6"/>
    <dgm:cxn modelId="{1C74E2EF-19BF-4920-85DD-EBE464492FE7}" type="presParOf" srcId="{16854042-0998-4892-9279-E5FAE84B7162}" destId="{46AC8BC5-F7A7-4C9A-B81E-DFF8D9A7827F}" srcOrd="1" destOrd="0" presId="urn:microsoft.com/office/officeart/2005/8/layout/hList6"/>
    <dgm:cxn modelId="{A25DB2D9-7619-496D-9853-96BA62FC9901}" type="presParOf" srcId="{16854042-0998-4892-9279-E5FAE84B7162}" destId="{EC220310-88E8-43FD-9F56-ABA0A2EAA487}" srcOrd="2" destOrd="0" presId="urn:microsoft.com/office/officeart/2005/8/layout/hList6"/>
    <dgm:cxn modelId="{EA94E081-14E0-4636-8AA6-FDA321E5A3C8}" type="presParOf" srcId="{16854042-0998-4892-9279-E5FAE84B7162}" destId="{6641420E-EFBA-4E3D-8C06-D43A190529B6}" srcOrd="3" destOrd="0" presId="urn:microsoft.com/office/officeart/2005/8/layout/hList6"/>
    <dgm:cxn modelId="{3CA516F5-650B-46DA-84D6-719C53F6A40F}" type="presParOf" srcId="{16854042-0998-4892-9279-E5FAE84B7162}" destId="{D3AF1F2A-D9F5-48D5-A816-10F98F1C011C}"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A343D-0D85-4A3C-840E-7FD53AB25480}">
      <dsp:nvSpPr>
        <dsp:cNvPr id="0" name=""/>
        <dsp:cNvSpPr/>
      </dsp:nvSpPr>
      <dsp:spPr>
        <a:xfrm>
          <a:off x="-5714458" y="-874696"/>
          <a:ext cx="6803440" cy="6803440"/>
        </a:xfrm>
        <a:prstGeom prst="blockArc">
          <a:avLst>
            <a:gd name="adj1" fmla="val 18900000"/>
            <a:gd name="adj2" fmla="val 2700000"/>
            <a:gd name="adj3" fmla="val 317"/>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E255722-F717-4BE4-ADCA-308D69F103FF}">
      <dsp:nvSpPr>
        <dsp:cNvPr id="0" name=""/>
        <dsp:cNvSpPr/>
      </dsp:nvSpPr>
      <dsp:spPr>
        <a:xfrm>
          <a:off x="405773" y="266146"/>
          <a:ext cx="7442765" cy="532090"/>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2347" tIns="27940" rIns="27940" bIns="27940" numCol="1" spcCol="1270" anchor="ctr" anchorCtr="0">
          <a:noAutofit/>
        </a:bodyPr>
        <a:lstStyle/>
        <a:p>
          <a:pPr marL="0" lvl="0" indent="0" algn="l" defTabSz="488950">
            <a:lnSpc>
              <a:spcPct val="90000"/>
            </a:lnSpc>
            <a:spcBef>
              <a:spcPct val="0"/>
            </a:spcBef>
            <a:spcAft>
              <a:spcPct val="35000"/>
            </a:spcAft>
            <a:buFont typeface="Arial" panose="020B0604020202020204" pitchFamily="34" charset="0"/>
            <a:buNone/>
          </a:pPr>
          <a:r>
            <a:rPr lang="en-IN" sz="1100" kern="1200" dirty="0"/>
            <a:t>Likely inter-play of tax treaties and domestic tax laws in case the Draft is implemented</a:t>
          </a:r>
          <a:endParaRPr lang="en-US" sz="1100" kern="1200" dirty="0"/>
        </a:p>
      </dsp:txBody>
      <dsp:txXfrm>
        <a:off x="405773" y="266146"/>
        <a:ext cx="7442765" cy="532090"/>
      </dsp:txXfrm>
    </dsp:sp>
    <dsp:sp modelId="{BB4F1E64-5E38-465D-9F06-445DBE05FA0B}">
      <dsp:nvSpPr>
        <dsp:cNvPr id="0" name=""/>
        <dsp:cNvSpPr/>
      </dsp:nvSpPr>
      <dsp:spPr>
        <a:xfrm>
          <a:off x="73217" y="199634"/>
          <a:ext cx="665112" cy="665112"/>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E4A4DDD-1E01-4F37-8A4C-DD4DB6825B29}">
      <dsp:nvSpPr>
        <dsp:cNvPr id="0" name=""/>
        <dsp:cNvSpPr/>
      </dsp:nvSpPr>
      <dsp:spPr>
        <a:xfrm>
          <a:off x="843453" y="1064180"/>
          <a:ext cx="7005084" cy="532090"/>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2347" tIns="27940" rIns="27940" bIns="27940" numCol="1" spcCol="1270" anchor="ctr" anchorCtr="0">
          <a:noAutofit/>
        </a:bodyPr>
        <a:lstStyle/>
        <a:p>
          <a:pPr marL="0" lvl="0" indent="0" algn="l" defTabSz="488950">
            <a:lnSpc>
              <a:spcPct val="90000"/>
            </a:lnSpc>
            <a:spcBef>
              <a:spcPct val="0"/>
            </a:spcBef>
            <a:spcAft>
              <a:spcPct val="35000"/>
            </a:spcAft>
            <a:buNone/>
          </a:pPr>
          <a:r>
            <a:rPr lang="en-IN" sz="1100" kern="1200" dirty="0"/>
            <a:t>Assignment of fixed weights to sales, wages, headcount, assets (&amp; user base) does not adequately represent the nuances of each business</a:t>
          </a:r>
        </a:p>
      </dsp:txBody>
      <dsp:txXfrm>
        <a:off x="843453" y="1064180"/>
        <a:ext cx="7005084" cy="532090"/>
      </dsp:txXfrm>
    </dsp:sp>
    <dsp:sp modelId="{97D82CB5-ACF5-4FFD-A843-FAF8C4E2CF9F}">
      <dsp:nvSpPr>
        <dsp:cNvPr id="0" name=""/>
        <dsp:cNvSpPr/>
      </dsp:nvSpPr>
      <dsp:spPr>
        <a:xfrm>
          <a:off x="510897" y="997669"/>
          <a:ext cx="665112" cy="665112"/>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91DD375-F115-4710-AA81-A12C6E8754B2}">
      <dsp:nvSpPr>
        <dsp:cNvPr id="0" name=""/>
        <dsp:cNvSpPr/>
      </dsp:nvSpPr>
      <dsp:spPr>
        <a:xfrm>
          <a:off x="1043594" y="1862214"/>
          <a:ext cx="6804944" cy="532090"/>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2347" tIns="27940" rIns="27940" bIns="27940" numCol="1" spcCol="1270" anchor="ctr" anchorCtr="0">
          <a:noAutofit/>
        </a:bodyPr>
        <a:lstStyle/>
        <a:p>
          <a:pPr marL="0" lvl="0" indent="0" algn="l" defTabSz="488950">
            <a:lnSpc>
              <a:spcPct val="90000"/>
            </a:lnSpc>
            <a:spcBef>
              <a:spcPct val="0"/>
            </a:spcBef>
            <a:spcAft>
              <a:spcPct val="35000"/>
            </a:spcAft>
            <a:buNone/>
          </a:pPr>
          <a:r>
            <a:rPr lang="en-IN" sz="1100" kern="1200"/>
            <a:t>Suggested formulary approach does not acknowledge residual returns towards self-generated IPs which are not recognized in the books of the HO or the PE?</a:t>
          </a:r>
          <a:endParaRPr lang="en-IN" sz="1100" kern="1200" dirty="0"/>
        </a:p>
      </dsp:txBody>
      <dsp:txXfrm>
        <a:off x="1043594" y="1862214"/>
        <a:ext cx="6804944" cy="532090"/>
      </dsp:txXfrm>
    </dsp:sp>
    <dsp:sp modelId="{A5070CC2-1774-4499-924E-91F1A1E9D9C4}">
      <dsp:nvSpPr>
        <dsp:cNvPr id="0" name=""/>
        <dsp:cNvSpPr/>
      </dsp:nvSpPr>
      <dsp:spPr>
        <a:xfrm>
          <a:off x="711037" y="1795703"/>
          <a:ext cx="665112" cy="665112"/>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B02A07-B0CE-4440-9C55-6667769AE022}">
      <dsp:nvSpPr>
        <dsp:cNvPr id="0" name=""/>
        <dsp:cNvSpPr/>
      </dsp:nvSpPr>
      <dsp:spPr>
        <a:xfrm>
          <a:off x="1043594" y="2659743"/>
          <a:ext cx="6804944" cy="532090"/>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2347" tIns="27940" rIns="27940" bIns="27940" numCol="1" spcCol="1270" anchor="ctr" anchorCtr="0">
          <a:noAutofit/>
        </a:bodyPr>
        <a:lstStyle/>
        <a:p>
          <a:pPr marL="0" lvl="0" indent="0" algn="l" defTabSz="488950">
            <a:lnSpc>
              <a:spcPct val="90000"/>
            </a:lnSpc>
            <a:spcBef>
              <a:spcPct val="0"/>
            </a:spcBef>
            <a:spcAft>
              <a:spcPct val="35000"/>
            </a:spcAft>
            <a:buNone/>
          </a:pPr>
          <a:r>
            <a:rPr lang="en-IN" sz="1100" kern="1200"/>
            <a:t>Application of formulary approach in case of MNEs having business verticals with/without synergistic effects</a:t>
          </a:r>
          <a:endParaRPr lang="en-IN" sz="1100" kern="1200" dirty="0"/>
        </a:p>
      </dsp:txBody>
      <dsp:txXfrm>
        <a:off x="1043594" y="2659743"/>
        <a:ext cx="6804944" cy="532090"/>
      </dsp:txXfrm>
    </dsp:sp>
    <dsp:sp modelId="{9D6358B1-0B00-4B9E-A121-F55E8DF1E8AF}">
      <dsp:nvSpPr>
        <dsp:cNvPr id="0" name=""/>
        <dsp:cNvSpPr/>
      </dsp:nvSpPr>
      <dsp:spPr>
        <a:xfrm>
          <a:off x="711037" y="2593232"/>
          <a:ext cx="665112" cy="665112"/>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CB06DC-DB46-4A3A-BB97-7F1DB9DD86D3}">
      <dsp:nvSpPr>
        <dsp:cNvPr id="0" name=""/>
        <dsp:cNvSpPr/>
      </dsp:nvSpPr>
      <dsp:spPr>
        <a:xfrm>
          <a:off x="843453" y="3457777"/>
          <a:ext cx="7005084" cy="532090"/>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2347" tIns="27940" rIns="27940" bIns="27940" numCol="1" spcCol="1270" anchor="ctr" anchorCtr="0">
          <a:noAutofit/>
        </a:bodyPr>
        <a:lstStyle/>
        <a:p>
          <a:pPr marL="0" lvl="0" indent="0" algn="l" defTabSz="488950">
            <a:lnSpc>
              <a:spcPct val="90000"/>
            </a:lnSpc>
            <a:spcBef>
              <a:spcPct val="0"/>
            </a:spcBef>
            <a:spcAft>
              <a:spcPct val="35000"/>
            </a:spcAft>
            <a:buNone/>
          </a:pPr>
          <a:r>
            <a:rPr lang="en-IN" sz="1100" kern="1200"/>
            <a:t>Whether the suggested minimum (floor) attribution of 2% of gross revenue to a PE in the event of losses without a corresponding maximum (cap) is aligned with economic rationale? Set-off of losses available to resident taxpayers are not available to non-residents</a:t>
          </a:r>
          <a:endParaRPr lang="en-IN" sz="1100" kern="1200" dirty="0"/>
        </a:p>
      </dsp:txBody>
      <dsp:txXfrm>
        <a:off x="843453" y="3457777"/>
        <a:ext cx="7005084" cy="532090"/>
      </dsp:txXfrm>
    </dsp:sp>
    <dsp:sp modelId="{7613D11A-7DC3-43CC-9549-D70DDAEA631F}">
      <dsp:nvSpPr>
        <dsp:cNvPr id="0" name=""/>
        <dsp:cNvSpPr/>
      </dsp:nvSpPr>
      <dsp:spPr>
        <a:xfrm>
          <a:off x="510897" y="3391266"/>
          <a:ext cx="665112" cy="665112"/>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BE6EC06-8BBA-4FF6-BB2A-229586A8B049}">
      <dsp:nvSpPr>
        <dsp:cNvPr id="0" name=""/>
        <dsp:cNvSpPr/>
      </dsp:nvSpPr>
      <dsp:spPr>
        <a:xfrm>
          <a:off x="405773" y="4255811"/>
          <a:ext cx="7442765" cy="532090"/>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2347" tIns="27940" rIns="27940" bIns="27940" numCol="1" spcCol="1270" anchor="ctr" anchorCtr="0">
          <a:noAutofit/>
        </a:bodyPr>
        <a:lstStyle/>
        <a:p>
          <a:pPr marL="0" lvl="0" indent="0" algn="l" defTabSz="488950">
            <a:lnSpc>
              <a:spcPct val="90000"/>
            </a:lnSpc>
            <a:spcBef>
              <a:spcPct val="0"/>
            </a:spcBef>
            <a:spcAft>
              <a:spcPct val="35000"/>
            </a:spcAft>
            <a:buNone/>
          </a:pPr>
          <a:r>
            <a:rPr lang="en-IN" sz="1100" kern="1200"/>
            <a:t>Mechanism for dispute resolution to mitigate double taxation (BAPA/MAP/ Arbitration) on account of the stated formulary approach</a:t>
          </a:r>
          <a:endParaRPr lang="en-IN" sz="1100" kern="1200" dirty="0"/>
        </a:p>
      </dsp:txBody>
      <dsp:txXfrm>
        <a:off x="405773" y="4255811"/>
        <a:ext cx="7442765" cy="532090"/>
      </dsp:txXfrm>
    </dsp:sp>
    <dsp:sp modelId="{BB11EF1A-AE2D-421E-8111-6310FC3C8688}">
      <dsp:nvSpPr>
        <dsp:cNvPr id="0" name=""/>
        <dsp:cNvSpPr/>
      </dsp:nvSpPr>
      <dsp:spPr>
        <a:xfrm>
          <a:off x="73217" y="4189300"/>
          <a:ext cx="665112" cy="665112"/>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BD3A54-D734-418E-98F5-6D7152BCECCD}">
      <dsp:nvSpPr>
        <dsp:cNvPr id="0" name=""/>
        <dsp:cNvSpPr/>
      </dsp:nvSpPr>
      <dsp:spPr>
        <a:xfrm>
          <a:off x="-3184344" y="-490051"/>
          <a:ext cx="3797847" cy="3797847"/>
        </a:xfrm>
        <a:prstGeom prst="blockArc">
          <a:avLst>
            <a:gd name="adj1" fmla="val 18900000"/>
            <a:gd name="adj2" fmla="val 2700000"/>
            <a:gd name="adj3" fmla="val 569"/>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D3BF0BA-421F-471E-8C88-01F6C217AC03}">
      <dsp:nvSpPr>
        <dsp:cNvPr id="0" name=""/>
        <dsp:cNvSpPr/>
      </dsp:nvSpPr>
      <dsp:spPr>
        <a:xfrm>
          <a:off x="394484" y="281774"/>
          <a:ext cx="7397077" cy="563548"/>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7317" tIns="27940" rIns="27940" bIns="27940" numCol="1" spcCol="1270" anchor="ctr" anchorCtr="0">
          <a:noAutofit/>
        </a:bodyPr>
        <a:lstStyle/>
        <a:p>
          <a:pPr marL="0" lvl="0" indent="0" algn="l" defTabSz="488950">
            <a:lnSpc>
              <a:spcPct val="90000"/>
            </a:lnSpc>
            <a:spcBef>
              <a:spcPct val="0"/>
            </a:spcBef>
            <a:spcAft>
              <a:spcPct val="35000"/>
            </a:spcAft>
            <a:buFont typeface="Arial" panose="020B0604020202020204" pitchFamily="34" charset="0"/>
            <a:buNone/>
          </a:pPr>
          <a:r>
            <a:rPr lang="en-IN" sz="1100" kern="1200"/>
            <a:t>Basis for determination of business models having low/medium/high impact of User Contribution on profits of the enterprise and applicability across industries</a:t>
          </a:r>
          <a:endParaRPr lang="en-US" sz="1100" kern="1200"/>
        </a:p>
      </dsp:txBody>
      <dsp:txXfrm>
        <a:off x="394484" y="281774"/>
        <a:ext cx="7397077" cy="563548"/>
      </dsp:txXfrm>
    </dsp:sp>
    <dsp:sp modelId="{2EBD2A49-2D43-4365-8023-A877C555AE20}">
      <dsp:nvSpPr>
        <dsp:cNvPr id="0" name=""/>
        <dsp:cNvSpPr/>
      </dsp:nvSpPr>
      <dsp:spPr>
        <a:xfrm>
          <a:off x="42266" y="211330"/>
          <a:ext cx="704436" cy="704436"/>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91D600C-72DD-4E5D-A7A1-58CD7361B983}">
      <dsp:nvSpPr>
        <dsp:cNvPr id="0" name=""/>
        <dsp:cNvSpPr/>
      </dsp:nvSpPr>
      <dsp:spPr>
        <a:xfrm>
          <a:off x="599334" y="1127097"/>
          <a:ext cx="7192227" cy="563548"/>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7317" tIns="27940" rIns="27940" bIns="27940" numCol="1" spcCol="1270" anchor="ctr" anchorCtr="0">
          <a:noAutofit/>
        </a:bodyPr>
        <a:lstStyle/>
        <a:p>
          <a:pPr marL="0" lvl="0" indent="0" algn="l" defTabSz="488950">
            <a:lnSpc>
              <a:spcPct val="90000"/>
            </a:lnSpc>
            <a:spcBef>
              <a:spcPct val="0"/>
            </a:spcBef>
            <a:spcAft>
              <a:spcPct val="35000"/>
            </a:spcAft>
            <a:buNone/>
          </a:pPr>
          <a:r>
            <a:rPr lang="en-IN" sz="1100" kern="1200"/>
            <a:t>Basis of determining the level of user intensity for assignment of weightages</a:t>
          </a:r>
          <a:endParaRPr lang="en-IN" sz="1100" kern="1200" dirty="0"/>
        </a:p>
      </dsp:txBody>
      <dsp:txXfrm>
        <a:off x="599334" y="1127097"/>
        <a:ext cx="7192227" cy="563548"/>
      </dsp:txXfrm>
    </dsp:sp>
    <dsp:sp modelId="{D7C51579-79E9-4B3F-B8D5-B2B4685F0072}">
      <dsp:nvSpPr>
        <dsp:cNvPr id="0" name=""/>
        <dsp:cNvSpPr/>
      </dsp:nvSpPr>
      <dsp:spPr>
        <a:xfrm>
          <a:off x="247116" y="1056654"/>
          <a:ext cx="704436" cy="704436"/>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D83257-7B18-4CCC-9BC8-84336F48CE01}">
      <dsp:nvSpPr>
        <dsp:cNvPr id="0" name=""/>
        <dsp:cNvSpPr/>
      </dsp:nvSpPr>
      <dsp:spPr>
        <a:xfrm>
          <a:off x="394484" y="1972420"/>
          <a:ext cx="7397077" cy="563548"/>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7317" tIns="27940" rIns="27940" bIns="27940" numCol="1" spcCol="1270" anchor="ctr" anchorCtr="0">
          <a:noAutofit/>
        </a:bodyPr>
        <a:lstStyle/>
        <a:p>
          <a:pPr marL="0" lvl="0" indent="0" algn="l" defTabSz="488950">
            <a:lnSpc>
              <a:spcPct val="90000"/>
            </a:lnSpc>
            <a:spcBef>
              <a:spcPct val="0"/>
            </a:spcBef>
            <a:spcAft>
              <a:spcPct val="35000"/>
            </a:spcAft>
            <a:buNone/>
          </a:pPr>
          <a:r>
            <a:rPr lang="en-IN" sz="1100" kern="1200"/>
            <a:t>Distinction amongst active user/ passive user</a:t>
          </a:r>
          <a:endParaRPr lang="en-IN" sz="1100" kern="1200" dirty="0"/>
        </a:p>
      </dsp:txBody>
      <dsp:txXfrm>
        <a:off x="394484" y="1972420"/>
        <a:ext cx="7397077" cy="563548"/>
      </dsp:txXfrm>
    </dsp:sp>
    <dsp:sp modelId="{F46B9375-762D-45D3-82A4-0ADAF097545C}">
      <dsp:nvSpPr>
        <dsp:cNvPr id="0" name=""/>
        <dsp:cNvSpPr/>
      </dsp:nvSpPr>
      <dsp:spPr>
        <a:xfrm>
          <a:off x="42266" y="1901977"/>
          <a:ext cx="704436" cy="704436"/>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87835E-42BD-4FA4-A7EC-F7F10E63E66E}">
      <dsp:nvSpPr>
        <dsp:cNvPr id="0" name=""/>
        <dsp:cNvSpPr/>
      </dsp:nvSpPr>
      <dsp:spPr>
        <a:xfrm rot="16200000">
          <a:off x="-1198142" y="1200617"/>
          <a:ext cx="4968490" cy="2567255"/>
        </a:xfrm>
        <a:prstGeom prst="flowChartManualOperati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0" rIns="88900" bIns="0" numCol="1" spcCol="1270" anchor="t" anchorCtr="0">
          <a:noAutofit/>
        </a:bodyPr>
        <a:lstStyle/>
        <a:p>
          <a:pPr marL="0" lvl="0" indent="0" algn="l" defTabSz="622300">
            <a:lnSpc>
              <a:spcPct val="90000"/>
            </a:lnSpc>
            <a:spcBef>
              <a:spcPct val="0"/>
            </a:spcBef>
            <a:spcAft>
              <a:spcPct val="35000"/>
            </a:spcAft>
            <a:buNone/>
          </a:pPr>
          <a:r>
            <a:rPr lang="en-US" sz="1400" b="1" kern="1200" dirty="0">
              <a:latin typeface="Arial" panose="020B0604020202020204" pitchFamily="34" charset="0"/>
              <a:cs typeface="Arial" panose="020B0604020202020204" pitchFamily="34" charset="0"/>
            </a:rPr>
            <a:t>Prevention of Treaty Abuse</a:t>
          </a:r>
        </a:p>
        <a:p>
          <a:pPr marL="114300" lvl="1" indent="-114300" algn="l" defTabSz="622300">
            <a:lnSpc>
              <a:spcPct val="90000"/>
            </a:lnSpc>
            <a:spcBef>
              <a:spcPct val="0"/>
            </a:spcBef>
            <a:spcAft>
              <a:spcPct val="15000"/>
            </a:spcAft>
            <a:buChar char="•"/>
          </a:pPr>
          <a:r>
            <a:rPr lang="en-US" sz="1400" b="0" kern="1200" dirty="0">
              <a:latin typeface="Arial" panose="020B0604020202020204" pitchFamily="34" charset="0"/>
              <a:cs typeface="Arial" panose="020B0604020202020204" pitchFamily="34" charset="0"/>
            </a:rPr>
            <a:t>Insertion of new preamble and Principle Purpose Test (‘PPT’)</a:t>
          </a:r>
        </a:p>
        <a:p>
          <a:pPr marL="114300" lvl="1" indent="-114300" algn="l" defTabSz="622300">
            <a:lnSpc>
              <a:spcPct val="90000"/>
            </a:lnSpc>
            <a:spcBef>
              <a:spcPct val="0"/>
            </a:spcBef>
            <a:spcAft>
              <a:spcPct val="15000"/>
            </a:spcAft>
            <a:buChar char="•"/>
          </a:pPr>
          <a:endParaRPr lang="en-US" sz="1400" b="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b="0" kern="1200" dirty="0">
              <a:latin typeface="Arial" panose="020B0604020202020204" pitchFamily="34" charset="0"/>
              <a:cs typeface="Arial" panose="020B0604020202020204" pitchFamily="34" charset="0"/>
            </a:rPr>
            <a:t>Simplified Limitation of Benefit (‘LoB’) to apply </a:t>
          </a:r>
        </a:p>
      </dsp:txBody>
      <dsp:txXfrm rot="5400000">
        <a:off x="2475" y="993698"/>
        <a:ext cx="2567255" cy="2981094"/>
      </dsp:txXfrm>
    </dsp:sp>
    <dsp:sp modelId="{EC220310-88E8-43FD-9F56-ABA0A2EAA487}">
      <dsp:nvSpPr>
        <dsp:cNvPr id="0" name=""/>
        <dsp:cNvSpPr/>
      </dsp:nvSpPr>
      <dsp:spPr>
        <a:xfrm rot="16200000">
          <a:off x="1594551" y="1124832"/>
          <a:ext cx="4968490" cy="2718824"/>
        </a:xfrm>
        <a:prstGeom prst="flowChartManualOperation">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0" rIns="88900" bIns="0" numCol="1" spcCol="1270" anchor="t" anchorCtr="0">
          <a:noAutofit/>
        </a:bodyPr>
        <a:lstStyle/>
        <a:p>
          <a:pPr marL="0" lvl="0" indent="0" algn="l" defTabSz="622300">
            <a:lnSpc>
              <a:spcPct val="90000"/>
            </a:lnSpc>
            <a:spcBef>
              <a:spcPct val="0"/>
            </a:spcBef>
            <a:spcAft>
              <a:spcPct val="35000"/>
            </a:spcAft>
            <a:buNone/>
          </a:pPr>
          <a:r>
            <a:rPr lang="en-US" sz="1400" b="1" kern="1200" dirty="0">
              <a:latin typeface="Arial" panose="020B0604020202020204" pitchFamily="34" charset="0"/>
              <a:cs typeface="Arial" panose="020B0604020202020204" pitchFamily="34" charset="0"/>
            </a:rPr>
            <a:t>Widening the scope of definition of Permanent Establishment (‘PE’)</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Avoid artificial avoidance of PE status through focus on the frequency and the role fo the person concluding the contracts</a:t>
          </a:r>
        </a:p>
        <a:p>
          <a:pPr marL="114300" lvl="1" indent="-114300" algn="l" defTabSz="622300">
            <a:lnSpc>
              <a:spcPct val="90000"/>
            </a:lnSpc>
            <a:spcBef>
              <a:spcPct val="0"/>
            </a:spcBef>
            <a:spcAft>
              <a:spcPct val="15000"/>
            </a:spcAft>
            <a:buChar char="•"/>
          </a:pP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Specified activities not to constitute a PE only if they are of a preparatory or auxiliary in nature</a:t>
          </a:r>
        </a:p>
        <a:p>
          <a:pPr marL="114300" lvl="1" indent="-114300" algn="l" defTabSz="622300">
            <a:lnSpc>
              <a:spcPct val="90000"/>
            </a:lnSpc>
            <a:spcBef>
              <a:spcPct val="0"/>
            </a:spcBef>
            <a:spcAft>
              <a:spcPct val="15000"/>
            </a:spcAft>
            <a:buChar char="•"/>
          </a:pP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Anti-contract splitting rule to address avoidance of PE </a:t>
          </a:r>
        </a:p>
        <a:p>
          <a:pPr marL="114300" lvl="1" indent="-114300" algn="l" defTabSz="622300">
            <a:lnSpc>
              <a:spcPct val="90000"/>
            </a:lnSpc>
            <a:spcBef>
              <a:spcPct val="0"/>
            </a:spcBef>
            <a:spcAft>
              <a:spcPct val="15000"/>
            </a:spcAft>
            <a:buChar char="•"/>
          </a:pPr>
          <a:endParaRPr lang="en-US" sz="1400" kern="1200" dirty="0">
            <a:latin typeface="Arial" panose="020B0604020202020204" pitchFamily="34" charset="0"/>
            <a:cs typeface="Arial" panose="020B0604020202020204" pitchFamily="34" charset="0"/>
          </a:endParaRPr>
        </a:p>
      </dsp:txBody>
      <dsp:txXfrm rot="5400000">
        <a:off x="2719384" y="993697"/>
        <a:ext cx="2718824" cy="2981094"/>
      </dsp:txXfrm>
    </dsp:sp>
    <dsp:sp modelId="{D3AF1F2A-D9F5-48D5-A816-10F98F1C011C}">
      <dsp:nvSpPr>
        <dsp:cNvPr id="0" name=""/>
        <dsp:cNvSpPr/>
      </dsp:nvSpPr>
      <dsp:spPr>
        <a:xfrm rot="16200000">
          <a:off x="4346530" y="1241333"/>
          <a:ext cx="4968490" cy="2485823"/>
        </a:xfrm>
        <a:prstGeom prst="flowChartManualOperation">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0" rIns="88900" bIns="0" numCol="1" spcCol="1270" anchor="t" anchorCtr="0">
          <a:noAutofit/>
        </a:bodyPr>
        <a:lstStyle/>
        <a:p>
          <a:pPr marL="0" lvl="0" indent="0" algn="l" defTabSz="622300">
            <a:lnSpc>
              <a:spcPct val="90000"/>
            </a:lnSpc>
            <a:spcBef>
              <a:spcPct val="0"/>
            </a:spcBef>
            <a:spcAft>
              <a:spcPct val="35000"/>
            </a:spcAft>
            <a:buNone/>
          </a:pPr>
          <a:r>
            <a:rPr lang="en-US" sz="1400" b="1" kern="1200" dirty="0">
              <a:latin typeface="Arial" panose="020B0604020202020204" pitchFamily="34" charset="0"/>
              <a:cs typeface="Arial" panose="020B0604020202020204" pitchFamily="34" charset="0"/>
            </a:rPr>
            <a:t>Improving Dispute Resolution</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Bilateral notification and consultation process for MAP implementation</a:t>
          </a:r>
        </a:p>
      </dsp:txBody>
      <dsp:txXfrm rot="5400000">
        <a:off x="5587863" y="993698"/>
        <a:ext cx="2485823" cy="2981094"/>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5"/>
          </a:xfrm>
          <a:prstGeom prst="rect">
            <a:avLst/>
          </a:prstGeom>
        </p:spPr>
        <p:txBody>
          <a:bodyPr vert="horz" lIns="93177" tIns="46589" rIns="93177" bIns="46589" rtlCol="0"/>
          <a:lstStyle>
            <a:lvl1pPr algn="l">
              <a:defRPr sz="1200"/>
            </a:lvl1pPr>
          </a:lstStyle>
          <a:p>
            <a:endParaRPr lang="en-IN" dirty="0"/>
          </a:p>
        </p:txBody>
      </p:sp>
      <p:sp>
        <p:nvSpPr>
          <p:cNvPr id="3" name="Date Placeholder 2"/>
          <p:cNvSpPr>
            <a:spLocks noGrp="1"/>
          </p:cNvSpPr>
          <p:nvPr>
            <p:ph type="dt" sz="quarter" idx="1"/>
          </p:nvPr>
        </p:nvSpPr>
        <p:spPr>
          <a:xfrm>
            <a:off x="3850443" y="0"/>
            <a:ext cx="2945659" cy="498055"/>
          </a:xfrm>
          <a:prstGeom prst="rect">
            <a:avLst/>
          </a:prstGeom>
        </p:spPr>
        <p:txBody>
          <a:bodyPr vert="horz" lIns="93177" tIns="46589" rIns="93177" bIns="46589" rtlCol="0"/>
          <a:lstStyle>
            <a:lvl1pPr algn="r">
              <a:defRPr sz="1200"/>
            </a:lvl1pPr>
          </a:lstStyle>
          <a:p>
            <a:fld id="{F1F059F8-B746-419C-A2DE-1FCACBF22E0E}" type="datetimeFigureOut">
              <a:rPr lang="en-IN" smtClean="0"/>
              <a:t>23-01-2020</a:t>
            </a:fld>
            <a:endParaRPr lang="en-IN" dirty="0"/>
          </a:p>
        </p:txBody>
      </p:sp>
      <p:sp>
        <p:nvSpPr>
          <p:cNvPr id="4" name="Footer Placeholder 3"/>
          <p:cNvSpPr>
            <a:spLocks noGrp="1"/>
          </p:cNvSpPr>
          <p:nvPr>
            <p:ph type="ftr" sz="quarter" idx="2"/>
          </p:nvPr>
        </p:nvSpPr>
        <p:spPr>
          <a:xfrm>
            <a:off x="0" y="9428584"/>
            <a:ext cx="2945659" cy="498054"/>
          </a:xfrm>
          <a:prstGeom prst="rect">
            <a:avLst/>
          </a:prstGeom>
        </p:spPr>
        <p:txBody>
          <a:bodyPr vert="horz" lIns="93177" tIns="46589" rIns="93177" bIns="46589" rtlCol="0" anchor="b"/>
          <a:lstStyle>
            <a:lvl1pPr algn="l">
              <a:defRPr sz="1200"/>
            </a:lvl1pPr>
          </a:lstStyle>
          <a:p>
            <a:endParaRPr lang="en-IN" dirty="0"/>
          </a:p>
        </p:txBody>
      </p:sp>
      <p:sp>
        <p:nvSpPr>
          <p:cNvPr id="5" name="Slide Number Placeholder 4"/>
          <p:cNvSpPr>
            <a:spLocks noGrp="1"/>
          </p:cNvSpPr>
          <p:nvPr>
            <p:ph type="sldNum" sz="quarter" idx="3"/>
          </p:nvPr>
        </p:nvSpPr>
        <p:spPr>
          <a:xfrm>
            <a:off x="3850443" y="9428584"/>
            <a:ext cx="2945659" cy="498054"/>
          </a:xfrm>
          <a:prstGeom prst="rect">
            <a:avLst/>
          </a:prstGeom>
        </p:spPr>
        <p:txBody>
          <a:bodyPr vert="horz" lIns="93177" tIns="46589" rIns="93177" bIns="46589" rtlCol="0" anchor="b"/>
          <a:lstStyle>
            <a:lvl1pPr algn="r">
              <a:defRPr sz="1200"/>
            </a:lvl1pPr>
          </a:lstStyle>
          <a:p>
            <a:fld id="{0E9333BF-6111-402D-A335-4061B2F91622}" type="slidenum">
              <a:rPr lang="en-IN" smtClean="0"/>
              <a:t>‹#›</a:t>
            </a:fld>
            <a:endParaRPr lang="en-IN" dirty="0"/>
          </a:p>
        </p:txBody>
      </p:sp>
    </p:spTree>
    <p:extLst>
      <p:ext uri="{BB962C8B-B14F-4D97-AF65-F5344CB8AC3E}">
        <p14:creationId xmlns:p14="http://schemas.microsoft.com/office/powerpoint/2010/main" val="12505703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5"/>
          </a:xfrm>
          <a:prstGeom prst="rect">
            <a:avLst/>
          </a:prstGeom>
        </p:spPr>
        <p:txBody>
          <a:bodyPr vert="horz" lIns="93177" tIns="46589" rIns="93177" bIns="46589" rtlCol="0"/>
          <a:lstStyle>
            <a:lvl1pPr algn="l">
              <a:defRPr sz="1200"/>
            </a:lvl1pPr>
          </a:lstStyle>
          <a:p>
            <a:endParaRPr lang="en-IN" dirty="0"/>
          </a:p>
        </p:txBody>
      </p:sp>
      <p:sp>
        <p:nvSpPr>
          <p:cNvPr id="3" name="Date Placeholder 2"/>
          <p:cNvSpPr>
            <a:spLocks noGrp="1"/>
          </p:cNvSpPr>
          <p:nvPr>
            <p:ph type="dt" idx="1"/>
          </p:nvPr>
        </p:nvSpPr>
        <p:spPr>
          <a:xfrm>
            <a:off x="3850443" y="0"/>
            <a:ext cx="2945659" cy="498055"/>
          </a:xfrm>
          <a:prstGeom prst="rect">
            <a:avLst/>
          </a:prstGeom>
        </p:spPr>
        <p:txBody>
          <a:bodyPr vert="horz" lIns="93177" tIns="46589" rIns="93177" bIns="46589" rtlCol="0"/>
          <a:lstStyle>
            <a:lvl1pPr algn="r">
              <a:defRPr sz="1200"/>
            </a:lvl1pPr>
          </a:lstStyle>
          <a:p>
            <a:fld id="{0162E871-EE1D-4EDD-BECB-BB7BEC8CC33A}" type="datetimeFigureOut">
              <a:rPr lang="en-IN" smtClean="0"/>
              <a:t>23-01-2020</a:t>
            </a:fld>
            <a:endParaRPr lang="en-IN" dirty="0"/>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3177" tIns="46589" rIns="93177" bIns="46589" rtlCol="0" anchor="ctr"/>
          <a:lstStyle/>
          <a:p>
            <a:endParaRPr lang="en-IN"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9428584"/>
            <a:ext cx="2945659" cy="498054"/>
          </a:xfrm>
          <a:prstGeom prst="rect">
            <a:avLst/>
          </a:prstGeom>
        </p:spPr>
        <p:txBody>
          <a:bodyPr vert="horz" lIns="93177" tIns="46589" rIns="93177" bIns="46589"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50443" y="9428584"/>
            <a:ext cx="2945659" cy="498054"/>
          </a:xfrm>
          <a:prstGeom prst="rect">
            <a:avLst/>
          </a:prstGeom>
        </p:spPr>
        <p:txBody>
          <a:bodyPr vert="horz" lIns="93177" tIns="46589" rIns="93177" bIns="46589" rtlCol="0" anchor="b"/>
          <a:lstStyle>
            <a:lvl1pPr algn="r">
              <a:defRPr sz="1200"/>
            </a:lvl1pPr>
          </a:lstStyle>
          <a:p>
            <a:fld id="{8809E71F-8FA2-4E1A-AC24-30BD144469ED}" type="slidenum">
              <a:rPr lang="en-IN" smtClean="0"/>
              <a:t>‹#›</a:t>
            </a:fld>
            <a:endParaRPr lang="en-IN" dirty="0"/>
          </a:p>
        </p:txBody>
      </p:sp>
    </p:spTree>
    <p:extLst>
      <p:ext uri="{BB962C8B-B14F-4D97-AF65-F5344CB8AC3E}">
        <p14:creationId xmlns:p14="http://schemas.microsoft.com/office/powerpoint/2010/main" val="4263740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5" name="Slide Number Placeholder 4"/>
          <p:cNvSpPr>
            <a:spLocks noGrp="1"/>
          </p:cNvSpPr>
          <p:nvPr>
            <p:ph type="sldNum" sz="quarter" idx="10"/>
          </p:nvPr>
        </p:nvSpPr>
        <p:spPr/>
        <p:txBody>
          <a:bodyPr/>
          <a:lstStyle/>
          <a:p>
            <a:fld id="{3EC256CD-CB1B-4E38-8034-9E9F1FB158ED}" type="slidenum">
              <a:rPr lang="en-IN" smtClean="0"/>
              <a:t>4</a:t>
            </a:fld>
            <a:endParaRPr lang="en-IN" dirty="0"/>
          </a:p>
        </p:txBody>
      </p:sp>
    </p:spTree>
    <p:extLst>
      <p:ext uri="{BB962C8B-B14F-4D97-AF65-F5344CB8AC3E}">
        <p14:creationId xmlns:p14="http://schemas.microsoft.com/office/powerpoint/2010/main" val="630816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5" name="Slide Number Placeholder 4"/>
          <p:cNvSpPr>
            <a:spLocks noGrp="1"/>
          </p:cNvSpPr>
          <p:nvPr>
            <p:ph type="sldNum" sz="quarter" idx="10"/>
          </p:nvPr>
        </p:nvSpPr>
        <p:spPr/>
        <p:txBody>
          <a:bodyPr/>
          <a:lstStyle/>
          <a:p>
            <a:fld id="{3EC256CD-CB1B-4E38-8034-9E9F1FB158ED}" type="slidenum">
              <a:rPr lang="en-IN" smtClean="0"/>
              <a:t>5</a:t>
            </a:fld>
            <a:endParaRPr lang="en-IN" dirty="0"/>
          </a:p>
        </p:txBody>
      </p:sp>
    </p:spTree>
    <p:extLst>
      <p:ext uri="{BB962C8B-B14F-4D97-AF65-F5344CB8AC3E}">
        <p14:creationId xmlns:p14="http://schemas.microsoft.com/office/powerpoint/2010/main" val="2121182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5" name="Slide Number Placeholder 4"/>
          <p:cNvSpPr>
            <a:spLocks noGrp="1"/>
          </p:cNvSpPr>
          <p:nvPr>
            <p:ph type="sldNum" sz="quarter" idx="10"/>
          </p:nvPr>
        </p:nvSpPr>
        <p:spPr/>
        <p:txBody>
          <a:bodyPr/>
          <a:lstStyle/>
          <a:p>
            <a:fld id="{3EC256CD-CB1B-4E38-8034-9E9F1FB158ED}" type="slidenum">
              <a:rPr lang="en-IN" smtClean="0"/>
              <a:t>6</a:t>
            </a:fld>
            <a:endParaRPr lang="en-IN" dirty="0"/>
          </a:p>
        </p:txBody>
      </p:sp>
    </p:spTree>
    <p:extLst>
      <p:ext uri="{BB962C8B-B14F-4D97-AF65-F5344CB8AC3E}">
        <p14:creationId xmlns:p14="http://schemas.microsoft.com/office/powerpoint/2010/main" val="2818750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a:t>
            </a:r>
          </a:p>
        </p:txBody>
      </p:sp>
      <p:sp>
        <p:nvSpPr>
          <p:cNvPr id="4" name="Footer Placeholder 3"/>
          <p:cNvSpPr>
            <a:spLocks noGrp="1"/>
          </p:cNvSpPr>
          <p:nvPr>
            <p:ph type="ftr" sz="quarter" idx="4"/>
          </p:nvPr>
        </p:nvSpPr>
        <p:spPr/>
        <p:txBody>
          <a:bodyPr/>
          <a:lstStyle/>
          <a:p>
            <a:pPr>
              <a:defRPr/>
            </a:pPr>
            <a:endParaRPr lang="de-DE"/>
          </a:p>
        </p:txBody>
      </p:sp>
      <p:sp>
        <p:nvSpPr>
          <p:cNvPr id="5" name="Slide Number Placeholder 4"/>
          <p:cNvSpPr>
            <a:spLocks noGrp="1"/>
          </p:cNvSpPr>
          <p:nvPr>
            <p:ph type="sldNum" sz="quarter" idx="5"/>
          </p:nvPr>
        </p:nvSpPr>
        <p:spPr/>
        <p:txBody>
          <a:bodyPr/>
          <a:lstStyle/>
          <a:p>
            <a:pPr>
              <a:defRPr/>
            </a:pPr>
            <a:fld id="{9DCC9DC3-7B20-4C33-B073-7E69614DF2FD}" type="slidenum">
              <a:rPr lang="de-DE" altLang="en-US" smtClean="0"/>
              <a:pPr>
                <a:defRPr/>
              </a:pPr>
              <a:t>14</a:t>
            </a:fld>
            <a:endParaRPr lang="de-DE" altLang="en-US"/>
          </a:p>
        </p:txBody>
      </p:sp>
    </p:spTree>
    <p:extLst>
      <p:ext uri="{BB962C8B-B14F-4D97-AF65-F5344CB8AC3E}">
        <p14:creationId xmlns:p14="http://schemas.microsoft.com/office/powerpoint/2010/main" val="262330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a:t>
            </a:r>
          </a:p>
        </p:txBody>
      </p:sp>
      <p:sp>
        <p:nvSpPr>
          <p:cNvPr id="4" name="Footer Placeholder 3"/>
          <p:cNvSpPr>
            <a:spLocks noGrp="1"/>
          </p:cNvSpPr>
          <p:nvPr>
            <p:ph type="ftr" sz="quarter" idx="4"/>
          </p:nvPr>
        </p:nvSpPr>
        <p:spPr/>
        <p:txBody>
          <a:bodyPr/>
          <a:lstStyle/>
          <a:p>
            <a:pPr>
              <a:defRPr/>
            </a:pPr>
            <a:endParaRPr lang="de-DE"/>
          </a:p>
        </p:txBody>
      </p:sp>
      <p:sp>
        <p:nvSpPr>
          <p:cNvPr id="5" name="Slide Number Placeholder 4"/>
          <p:cNvSpPr>
            <a:spLocks noGrp="1"/>
          </p:cNvSpPr>
          <p:nvPr>
            <p:ph type="sldNum" sz="quarter" idx="5"/>
          </p:nvPr>
        </p:nvSpPr>
        <p:spPr/>
        <p:txBody>
          <a:bodyPr/>
          <a:lstStyle/>
          <a:p>
            <a:pPr>
              <a:defRPr/>
            </a:pPr>
            <a:fld id="{9DCC9DC3-7B20-4C33-B073-7E69614DF2FD}" type="slidenum">
              <a:rPr lang="de-DE" altLang="en-US" smtClean="0"/>
              <a:pPr>
                <a:defRPr/>
              </a:pPr>
              <a:t>15</a:t>
            </a:fld>
            <a:endParaRPr lang="de-DE" altLang="en-US"/>
          </a:p>
        </p:txBody>
      </p:sp>
    </p:spTree>
    <p:extLst>
      <p:ext uri="{BB962C8B-B14F-4D97-AF65-F5344CB8AC3E}">
        <p14:creationId xmlns:p14="http://schemas.microsoft.com/office/powerpoint/2010/main" val="1672041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Amount C: they don’t commit to arbitration but believe increased arbitration may be the way to go. </a:t>
            </a:r>
          </a:p>
        </p:txBody>
      </p:sp>
      <p:sp>
        <p:nvSpPr>
          <p:cNvPr id="4" name="Footer Placeholder 3"/>
          <p:cNvSpPr>
            <a:spLocks noGrp="1"/>
          </p:cNvSpPr>
          <p:nvPr>
            <p:ph type="ftr" sz="quarter" idx="4"/>
          </p:nvPr>
        </p:nvSpPr>
        <p:spPr/>
        <p:txBody>
          <a:bodyPr/>
          <a:lstStyle/>
          <a:p>
            <a:pPr>
              <a:defRPr/>
            </a:pPr>
            <a:endParaRPr lang="de-DE"/>
          </a:p>
        </p:txBody>
      </p:sp>
      <p:sp>
        <p:nvSpPr>
          <p:cNvPr id="5" name="Slide Number Placeholder 4"/>
          <p:cNvSpPr>
            <a:spLocks noGrp="1"/>
          </p:cNvSpPr>
          <p:nvPr>
            <p:ph type="sldNum" sz="quarter" idx="5"/>
          </p:nvPr>
        </p:nvSpPr>
        <p:spPr/>
        <p:txBody>
          <a:bodyPr/>
          <a:lstStyle/>
          <a:p>
            <a:pPr>
              <a:defRPr/>
            </a:pPr>
            <a:fld id="{9DCC9DC3-7B20-4C33-B073-7E69614DF2FD}" type="slidenum">
              <a:rPr lang="de-DE" altLang="en-US" smtClean="0"/>
              <a:pPr>
                <a:defRPr/>
              </a:pPr>
              <a:t>17</a:t>
            </a:fld>
            <a:endParaRPr lang="de-DE" altLang="en-US"/>
          </a:p>
        </p:txBody>
      </p:sp>
    </p:spTree>
    <p:extLst>
      <p:ext uri="{BB962C8B-B14F-4D97-AF65-F5344CB8AC3E}">
        <p14:creationId xmlns:p14="http://schemas.microsoft.com/office/powerpoint/2010/main" val="3479517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Amount C: they don’t commit to arbitration but believe increased arbitration may be the way to go. </a:t>
            </a:r>
          </a:p>
        </p:txBody>
      </p:sp>
      <p:sp>
        <p:nvSpPr>
          <p:cNvPr id="4" name="Footer Placeholder 3"/>
          <p:cNvSpPr>
            <a:spLocks noGrp="1"/>
          </p:cNvSpPr>
          <p:nvPr>
            <p:ph type="ftr" sz="quarter" idx="4"/>
          </p:nvPr>
        </p:nvSpPr>
        <p:spPr/>
        <p:txBody>
          <a:bodyPr/>
          <a:lstStyle/>
          <a:p>
            <a:pPr>
              <a:defRPr/>
            </a:pPr>
            <a:endParaRPr lang="de-DE"/>
          </a:p>
        </p:txBody>
      </p:sp>
      <p:sp>
        <p:nvSpPr>
          <p:cNvPr id="5" name="Slide Number Placeholder 4"/>
          <p:cNvSpPr>
            <a:spLocks noGrp="1"/>
          </p:cNvSpPr>
          <p:nvPr>
            <p:ph type="sldNum" sz="quarter" idx="5"/>
          </p:nvPr>
        </p:nvSpPr>
        <p:spPr/>
        <p:txBody>
          <a:bodyPr/>
          <a:lstStyle/>
          <a:p>
            <a:pPr>
              <a:defRPr/>
            </a:pPr>
            <a:fld id="{9DCC9DC3-7B20-4C33-B073-7E69614DF2FD}" type="slidenum">
              <a:rPr lang="de-DE" altLang="en-US" smtClean="0"/>
              <a:pPr>
                <a:defRPr/>
              </a:pPr>
              <a:t>18</a:t>
            </a:fld>
            <a:endParaRPr lang="de-DE" altLang="en-US"/>
          </a:p>
        </p:txBody>
      </p:sp>
    </p:spTree>
    <p:extLst>
      <p:ext uri="{BB962C8B-B14F-4D97-AF65-F5344CB8AC3E}">
        <p14:creationId xmlns:p14="http://schemas.microsoft.com/office/powerpoint/2010/main" val="3963869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Amount C: they don’t commit to arbitration but believe increased arbitration may be the way to go. </a:t>
            </a:r>
          </a:p>
        </p:txBody>
      </p:sp>
      <p:sp>
        <p:nvSpPr>
          <p:cNvPr id="4" name="Footer Placeholder 3"/>
          <p:cNvSpPr>
            <a:spLocks noGrp="1"/>
          </p:cNvSpPr>
          <p:nvPr>
            <p:ph type="ftr" sz="quarter" idx="4"/>
          </p:nvPr>
        </p:nvSpPr>
        <p:spPr/>
        <p:txBody>
          <a:bodyPr/>
          <a:lstStyle/>
          <a:p>
            <a:pPr>
              <a:defRPr/>
            </a:pPr>
            <a:endParaRPr lang="de-DE"/>
          </a:p>
        </p:txBody>
      </p:sp>
      <p:sp>
        <p:nvSpPr>
          <p:cNvPr id="5" name="Slide Number Placeholder 4"/>
          <p:cNvSpPr>
            <a:spLocks noGrp="1"/>
          </p:cNvSpPr>
          <p:nvPr>
            <p:ph type="sldNum" sz="quarter" idx="5"/>
          </p:nvPr>
        </p:nvSpPr>
        <p:spPr/>
        <p:txBody>
          <a:bodyPr/>
          <a:lstStyle/>
          <a:p>
            <a:pPr>
              <a:defRPr/>
            </a:pPr>
            <a:fld id="{9DCC9DC3-7B20-4C33-B073-7E69614DF2FD}" type="slidenum">
              <a:rPr lang="de-DE" altLang="en-US" smtClean="0"/>
              <a:pPr>
                <a:defRPr/>
              </a:pPr>
              <a:t>19</a:t>
            </a:fld>
            <a:endParaRPr lang="de-DE" altLang="en-US"/>
          </a:p>
        </p:txBody>
      </p:sp>
    </p:spTree>
    <p:extLst>
      <p:ext uri="{BB962C8B-B14F-4D97-AF65-F5344CB8AC3E}">
        <p14:creationId xmlns:p14="http://schemas.microsoft.com/office/powerpoint/2010/main" val="2652107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66502"/>
            <a:ext cx="7772400" cy="2387600"/>
          </a:xfrm>
        </p:spPr>
        <p:txBody>
          <a:bodyPr anchor="b">
            <a:normAutofit/>
          </a:bodyPr>
          <a:lstStyle>
            <a:lvl1pPr algn="ctr">
              <a:defRPr sz="4800"/>
            </a:lvl1pPr>
          </a:lstStyle>
          <a:p>
            <a:r>
              <a:rPr lang="en-US" dirty="0"/>
              <a:t>Click to edit Master title style</a:t>
            </a:r>
          </a:p>
        </p:txBody>
      </p:sp>
      <p:sp>
        <p:nvSpPr>
          <p:cNvPr id="3" name="Subtitle 2"/>
          <p:cNvSpPr>
            <a:spLocks noGrp="1"/>
          </p:cNvSpPr>
          <p:nvPr>
            <p:ph type="subTitle" idx="1"/>
          </p:nvPr>
        </p:nvSpPr>
        <p:spPr>
          <a:xfrm>
            <a:off x="1143000" y="4046177"/>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6" name="Slide Number Placeholder 5"/>
          <p:cNvSpPr>
            <a:spLocks noGrp="1"/>
          </p:cNvSpPr>
          <p:nvPr>
            <p:ph type="sldNum" sz="quarter" idx="12"/>
          </p:nvPr>
        </p:nvSpPr>
        <p:spPr/>
        <p:txBody>
          <a:bodyPr/>
          <a:lstStyle/>
          <a:p>
            <a:fld id="{353CB433-A6EE-44F1-B9D3-A6E8EE95F9C9}" type="slidenum">
              <a:rPr lang="en-IN" smtClean="0"/>
              <a:t>‹#›</a:t>
            </a:fld>
            <a:endParaRPr lang="en-IN" dirty="0"/>
          </a:p>
        </p:txBody>
      </p:sp>
    </p:spTree>
    <p:extLst>
      <p:ext uri="{BB962C8B-B14F-4D97-AF65-F5344CB8AC3E}">
        <p14:creationId xmlns:p14="http://schemas.microsoft.com/office/powerpoint/2010/main" val="1762801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6637" y="1782083"/>
            <a:ext cx="3583720" cy="435133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Content Placeholder 3"/>
          <p:cNvSpPr>
            <a:spLocks noGrp="1"/>
          </p:cNvSpPr>
          <p:nvPr>
            <p:ph sz="half" idx="2"/>
          </p:nvPr>
        </p:nvSpPr>
        <p:spPr>
          <a:xfrm>
            <a:off x="4907137" y="1782083"/>
            <a:ext cx="3583720" cy="4351338"/>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Slide Number Placeholder 6"/>
          <p:cNvSpPr>
            <a:spLocks noGrp="1"/>
          </p:cNvSpPr>
          <p:nvPr>
            <p:ph type="sldNum" sz="quarter" idx="12"/>
          </p:nvPr>
        </p:nvSpPr>
        <p:spPr/>
        <p:txBody>
          <a:bodyPr/>
          <a:lstStyle/>
          <a:p>
            <a:fld id="{353CB433-A6EE-44F1-B9D3-A6E8EE95F9C9}" type="slidenum">
              <a:rPr lang="en-IN" smtClean="0"/>
              <a:t>‹#›</a:t>
            </a:fld>
            <a:endParaRPr lang="en-IN" dirty="0"/>
          </a:p>
        </p:txBody>
      </p:sp>
      <p:sp>
        <p:nvSpPr>
          <p:cNvPr id="8" name="Title Placeholder 1"/>
          <p:cNvSpPr>
            <a:spLocks noGrp="1"/>
          </p:cNvSpPr>
          <p:nvPr>
            <p:ph type="title"/>
          </p:nvPr>
        </p:nvSpPr>
        <p:spPr>
          <a:xfrm>
            <a:off x="771969" y="64784"/>
            <a:ext cx="6211058"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626889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06637" y="1666649"/>
            <a:ext cx="3566798" cy="823912"/>
          </a:xfrm>
        </p:spPr>
        <p:txBody>
          <a:bodyPr anchor="ctr"/>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906637" y="2490561"/>
            <a:ext cx="3566798" cy="368458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Text Placeholder 4"/>
          <p:cNvSpPr>
            <a:spLocks noGrp="1"/>
          </p:cNvSpPr>
          <p:nvPr>
            <p:ph type="body" sz="quarter" idx="3"/>
          </p:nvPr>
        </p:nvSpPr>
        <p:spPr>
          <a:xfrm>
            <a:off x="4906493" y="1666649"/>
            <a:ext cx="3584364" cy="823912"/>
          </a:xfrm>
        </p:spPr>
        <p:txBody>
          <a:bodyPr anchor="ctr"/>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06493" y="2490561"/>
            <a:ext cx="3584364" cy="368458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 name="Slide Number Placeholder 8"/>
          <p:cNvSpPr>
            <a:spLocks noGrp="1"/>
          </p:cNvSpPr>
          <p:nvPr>
            <p:ph type="sldNum" sz="quarter" idx="12"/>
          </p:nvPr>
        </p:nvSpPr>
        <p:spPr/>
        <p:txBody>
          <a:bodyPr/>
          <a:lstStyle/>
          <a:p>
            <a:fld id="{353CB433-A6EE-44F1-B9D3-A6E8EE95F9C9}" type="slidenum">
              <a:rPr lang="en-IN" smtClean="0"/>
              <a:t>‹#›</a:t>
            </a:fld>
            <a:endParaRPr lang="en-IN" dirty="0"/>
          </a:p>
        </p:txBody>
      </p:sp>
      <p:sp>
        <p:nvSpPr>
          <p:cNvPr id="10" name="Title Placeholder 1"/>
          <p:cNvSpPr>
            <a:spLocks noGrp="1"/>
          </p:cNvSpPr>
          <p:nvPr>
            <p:ph type="title"/>
          </p:nvPr>
        </p:nvSpPr>
        <p:spPr>
          <a:xfrm>
            <a:off x="771969" y="64784"/>
            <a:ext cx="6211058"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4158578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53CB433-A6EE-44F1-B9D3-A6E8EE95F9C9}" type="slidenum">
              <a:rPr lang="en-IN" smtClean="0"/>
              <a:t>‹#›</a:t>
            </a:fld>
            <a:endParaRPr lang="en-IN" dirty="0"/>
          </a:p>
        </p:txBody>
      </p:sp>
      <p:sp>
        <p:nvSpPr>
          <p:cNvPr id="6" name="Title Placeholder 1"/>
          <p:cNvSpPr>
            <a:spLocks noGrp="1"/>
          </p:cNvSpPr>
          <p:nvPr>
            <p:ph type="title"/>
          </p:nvPr>
        </p:nvSpPr>
        <p:spPr>
          <a:xfrm>
            <a:off x="771969" y="64784"/>
            <a:ext cx="6211058"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4758223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ddress Slide">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53CB433-A6EE-44F1-B9D3-A6E8EE95F9C9}" type="slidenum">
              <a:rPr lang="en-IN" smtClean="0"/>
              <a:t>‹#›</a:t>
            </a:fld>
            <a:endParaRPr lang="en-IN" dirty="0"/>
          </a:p>
        </p:txBody>
      </p:sp>
      <p:sp>
        <p:nvSpPr>
          <p:cNvPr id="4" name="Rectangle 3"/>
          <p:cNvSpPr/>
          <p:nvPr userDrawn="1"/>
        </p:nvSpPr>
        <p:spPr>
          <a:xfrm>
            <a:off x="703058" y="5424488"/>
            <a:ext cx="7983104" cy="81263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defRPr/>
            </a:pPr>
            <a:r>
              <a:rPr lang="en-IN" sz="900" dirty="0">
                <a:solidFill>
                  <a:schemeClr val="tx1">
                    <a:lumMod val="50000"/>
                    <a:lumOff val="50000"/>
                  </a:schemeClr>
                </a:solidFill>
                <a:latin typeface="Gadugi" panose="020B0502040204020203" pitchFamily="34" charset="0"/>
              </a:rPr>
              <a:t>This document is for informational purposes only and should not be construed as professional advice. The user should not construe the material contained herein as business, financial, legal, regulatory, tax or accounting advice. Dhruva Advisors LLP (Dhruva) disclaims any and all liability to any person for any loss or damage caused by errors or omissions, whether such errors or omissions result from negligence, accident or any other cause. Dhruva assumes no liability for the interpretation and/or use of the information contained on this document, nor does it offer a warranty of any kind, either expressed or implied. </a:t>
            </a:r>
          </a:p>
        </p:txBody>
      </p:sp>
      <p:sp>
        <p:nvSpPr>
          <p:cNvPr id="7" name="TextBox 6"/>
          <p:cNvSpPr txBox="1"/>
          <p:nvPr userDrawn="1"/>
        </p:nvSpPr>
        <p:spPr>
          <a:xfrm>
            <a:off x="3144838" y="6305773"/>
            <a:ext cx="2854325" cy="230187"/>
          </a:xfrm>
          <a:prstGeom prst="rect">
            <a:avLst/>
          </a:prstGeom>
          <a:no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IN" sz="900" dirty="0"/>
              <a:t>© 2015  Dhruva Advisors</a:t>
            </a:r>
          </a:p>
        </p:txBody>
      </p:sp>
      <p:sp>
        <p:nvSpPr>
          <p:cNvPr id="8" name="Text Box 2"/>
          <p:cNvSpPr txBox="1">
            <a:spLocks noChangeArrowheads="1"/>
          </p:cNvSpPr>
          <p:nvPr userDrawn="1"/>
        </p:nvSpPr>
        <p:spPr bwMode="auto">
          <a:xfrm>
            <a:off x="711200" y="1444625"/>
            <a:ext cx="1980000" cy="3609975"/>
          </a:xfrm>
          <a:prstGeom prst="rect">
            <a:avLst/>
          </a:prstGeom>
          <a:noFill/>
          <a:ln>
            <a:noFill/>
          </a:ln>
        </p:spPr>
        <p:txBody>
          <a:bodyPr>
            <a:spAutoFit/>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defRPr/>
            </a:pPr>
            <a:r>
              <a:rPr lang="en-IN" sz="1200" b="1" dirty="0">
                <a:solidFill>
                  <a:srgbClr val="CC0000"/>
                </a:solidFill>
              </a:rPr>
              <a:t>Mumbai</a:t>
            </a:r>
            <a:endParaRPr lang="en-IN" sz="1200" dirty="0">
              <a:solidFill>
                <a:srgbClr val="000000"/>
              </a:solidFill>
            </a:endParaRPr>
          </a:p>
          <a:p>
            <a:pPr>
              <a:defRPr/>
            </a:pPr>
            <a:r>
              <a:rPr lang="en-IN" sz="1200" b="1" dirty="0">
                <a:solidFill>
                  <a:srgbClr val="000000"/>
                </a:solidFill>
              </a:rPr>
              <a:t> </a:t>
            </a:r>
            <a:endParaRPr lang="en-IN" sz="1200" dirty="0">
              <a:solidFill>
                <a:srgbClr val="000000"/>
              </a:solidFill>
            </a:endParaRPr>
          </a:p>
          <a:p>
            <a:pPr>
              <a:defRPr/>
            </a:pPr>
            <a:r>
              <a:rPr lang="en-IN" sz="1200" dirty="0">
                <a:solidFill>
                  <a:srgbClr val="000000"/>
                </a:solidFill>
              </a:rPr>
              <a:t>12</a:t>
            </a:r>
            <a:r>
              <a:rPr lang="en-IN" sz="1200" baseline="30000" dirty="0">
                <a:solidFill>
                  <a:srgbClr val="000000"/>
                </a:solidFill>
              </a:rPr>
              <a:t>th</a:t>
            </a:r>
            <a:r>
              <a:rPr lang="en-IN" sz="1200" dirty="0">
                <a:solidFill>
                  <a:srgbClr val="000000"/>
                </a:solidFill>
              </a:rPr>
              <a:t> Floor, Discovery of India, Dr. Annie Besant Road, Worli,</a:t>
            </a:r>
          </a:p>
          <a:p>
            <a:pPr>
              <a:defRPr/>
            </a:pPr>
            <a:r>
              <a:rPr lang="en-IN" sz="1200" dirty="0">
                <a:solidFill>
                  <a:srgbClr val="000000"/>
                </a:solidFill>
              </a:rPr>
              <a:t>Mumbai 400 018.</a:t>
            </a:r>
          </a:p>
          <a:p>
            <a:pPr>
              <a:defRPr/>
            </a:pPr>
            <a:r>
              <a:rPr lang="en-IN" sz="1200" dirty="0">
                <a:solidFill>
                  <a:srgbClr val="000000"/>
                </a:solidFill>
              </a:rPr>
              <a:t> </a:t>
            </a:r>
          </a:p>
          <a:p>
            <a:pPr>
              <a:defRPr/>
            </a:pPr>
            <a:r>
              <a:rPr lang="en-IN" sz="1200" dirty="0">
                <a:solidFill>
                  <a:srgbClr val="000000"/>
                </a:solidFill>
              </a:rPr>
              <a:t>Tel: +91-22-6108 1000</a:t>
            </a:r>
          </a:p>
          <a:p>
            <a:pPr>
              <a:defRPr/>
            </a:pPr>
            <a:r>
              <a:rPr lang="en-IN" sz="1200" dirty="0">
                <a:solidFill>
                  <a:srgbClr val="000000"/>
                </a:solidFill>
              </a:rPr>
              <a:t>Fax:+91-22-6108 1001</a:t>
            </a:r>
          </a:p>
          <a:p>
            <a:pPr>
              <a:defRPr/>
            </a:pPr>
            <a:r>
              <a:rPr lang="en-IN" sz="1200" dirty="0">
                <a:solidFill>
                  <a:srgbClr val="000000"/>
                </a:solidFill>
              </a:rPr>
              <a:t> </a:t>
            </a:r>
          </a:p>
          <a:p>
            <a:pPr>
              <a:defRPr/>
            </a:pPr>
            <a:endParaRPr lang="en-IN" sz="1200" dirty="0">
              <a:solidFill>
                <a:srgbClr val="000000"/>
              </a:solidFill>
            </a:endParaRPr>
          </a:p>
          <a:p>
            <a:pPr>
              <a:defRPr/>
            </a:pPr>
            <a:r>
              <a:rPr lang="en-IN" sz="1200" dirty="0">
                <a:solidFill>
                  <a:srgbClr val="000000"/>
                </a:solidFill>
              </a:rPr>
              <a:t>A-902, Marathon Futurex,</a:t>
            </a:r>
          </a:p>
          <a:p>
            <a:pPr>
              <a:defRPr/>
            </a:pPr>
            <a:r>
              <a:rPr lang="en-IN" sz="1200" dirty="0">
                <a:solidFill>
                  <a:srgbClr val="000000"/>
                </a:solidFill>
              </a:rPr>
              <a:t>N. M. Joshi Marg, Lower Parel (E),</a:t>
            </a:r>
          </a:p>
          <a:p>
            <a:pPr>
              <a:defRPr/>
            </a:pPr>
            <a:r>
              <a:rPr lang="en-IN" sz="1200" dirty="0">
                <a:solidFill>
                  <a:srgbClr val="000000"/>
                </a:solidFill>
              </a:rPr>
              <a:t>Mumbai 400 013.</a:t>
            </a:r>
          </a:p>
          <a:p>
            <a:pPr>
              <a:defRPr/>
            </a:pPr>
            <a:r>
              <a:rPr lang="en-IN" sz="1200" dirty="0">
                <a:solidFill>
                  <a:srgbClr val="000000"/>
                </a:solidFill>
              </a:rPr>
              <a:t> </a:t>
            </a:r>
          </a:p>
          <a:p>
            <a:pPr>
              <a:defRPr/>
            </a:pPr>
            <a:r>
              <a:rPr lang="en-IN" sz="1200" dirty="0">
                <a:solidFill>
                  <a:srgbClr val="000000"/>
                </a:solidFill>
              </a:rPr>
              <a:t>Tel:+91-22-6147 1000</a:t>
            </a:r>
          </a:p>
          <a:p>
            <a:pPr>
              <a:lnSpc>
                <a:spcPct val="115000"/>
              </a:lnSpc>
              <a:spcAft>
                <a:spcPts val="1000"/>
              </a:spcAft>
              <a:defRPr/>
            </a:pPr>
            <a:r>
              <a:rPr lang="en-IN" sz="1200" dirty="0">
                <a:ea typeface="Calibri" pitchFamily="34" charset="0"/>
                <a:cs typeface="Times New Roman" pitchFamily="18" charset="0"/>
              </a:rPr>
              <a:t>Fax:+91-22-6147 1001</a:t>
            </a:r>
          </a:p>
        </p:txBody>
      </p:sp>
      <p:sp>
        <p:nvSpPr>
          <p:cNvPr id="9" name="Rectangle 14"/>
          <p:cNvSpPr>
            <a:spLocks noChangeArrowheads="1"/>
          </p:cNvSpPr>
          <p:nvPr userDrawn="1"/>
        </p:nvSpPr>
        <p:spPr bwMode="auto">
          <a:xfrm>
            <a:off x="2798233" y="1444625"/>
            <a:ext cx="1980000" cy="1754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a:defRPr/>
            </a:pPr>
            <a:r>
              <a:rPr lang="en-IN" altLang="en-US" sz="1200" b="1" dirty="0">
                <a:solidFill>
                  <a:srgbClr val="CC0000"/>
                </a:solidFill>
              </a:rPr>
              <a:t>Ahmedabad</a:t>
            </a:r>
            <a:endParaRPr lang="en-IN" altLang="en-US" sz="1200" dirty="0">
              <a:solidFill>
                <a:srgbClr val="000000"/>
              </a:solidFill>
            </a:endParaRPr>
          </a:p>
          <a:p>
            <a:pPr algn="just">
              <a:defRPr/>
            </a:pPr>
            <a:r>
              <a:rPr lang="en-IN" altLang="en-US" sz="1200" b="1" dirty="0">
                <a:solidFill>
                  <a:srgbClr val="000000"/>
                </a:solidFill>
              </a:rPr>
              <a:t> </a:t>
            </a:r>
            <a:endParaRPr lang="en-IN" altLang="en-US" sz="1200" dirty="0">
              <a:solidFill>
                <a:srgbClr val="000000"/>
              </a:solidFill>
            </a:endParaRPr>
          </a:p>
          <a:p>
            <a:pPr>
              <a:defRPr/>
            </a:pPr>
            <a:r>
              <a:rPr lang="en-IN" altLang="en-US" sz="1200" dirty="0">
                <a:solidFill>
                  <a:srgbClr val="000000"/>
                </a:solidFill>
              </a:rPr>
              <a:t>B3/3</a:t>
            </a:r>
            <a:r>
              <a:rPr lang="en-IN" altLang="en-US" sz="1200" baseline="30000" dirty="0">
                <a:solidFill>
                  <a:srgbClr val="000000"/>
                </a:solidFill>
              </a:rPr>
              <a:t>rd</a:t>
            </a:r>
            <a:r>
              <a:rPr lang="en-IN" altLang="en-US" sz="1200" dirty="0">
                <a:solidFill>
                  <a:srgbClr val="000000"/>
                </a:solidFill>
              </a:rPr>
              <a:t> Floor, Safal Profitaire, Prahladnagar, Corporate Road, Opp. Auda Garden,</a:t>
            </a:r>
          </a:p>
          <a:p>
            <a:pPr algn="just">
              <a:defRPr/>
            </a:pPr>
            <a:r>
              <a:rPr lang="en-IN" altLang="en-US" sz="1200" dirty="0">
                <a:solidFill>
                  <a:srgbClr val="000000"/>
                </a:solidFill>
              </a:rPr>
              <a:t>Ahmedabad 380 015.</a:t>
            </a:r>
          </a:p>
          <a:p>
            <a:pPr algn="just">
              <a:defRPr/>
            </a:pPr>
            <a:r>
              <a:rPr lang="en-IN" altLang="en-US" sz="1200" dirty="0">
                <a:solidFill>
                  <a:srgbClr val="000000"/>
                </a:solidFill>
              </a:rPr>
              <a:t> </a:t>
            </a:r>
          </a:p>
          <a:p>
            <a:pPr algn="just">
              <a:defRPr/>
            </a:pPr>
            <a:r>
              <a:rPr lang="en-IN" altLang="en-US" sz="1200" dirty="0">
                <a:solidFill>
                  <a:srgbClr val="000000"/>
                </a:solidFill>
              </a:rPr>
              <a:t>Tel: +91-79-6134 3400</a:t>
            </a:r>
          </a:p>
          <a:p>
            <a:pPr algn="just">
              <a:defRPr/>
            </a:pPr>
            <a:r>
              <a:rPr lang="en-IN" altLang="en-US" sz="1200" dirty="0">
                <a:solidFill>
                  <a:srgbClr val="000000"/>
                </a:solidFill>
              </a:rPr>
              <a:t>Fax: +91-79-6134 3434</a:t>
            </a:r>
          </a:p>
        </p:txBody>
      </p:sp>
      <p:sp>
        <p:nvSpPr>
          <p:cNvPr id="10" name="Rectangle 15"/>
          <p:cNvSpPr>
            <a:spLocks noChangeArrowheads="1"/>
          </p:cNvSpPr>
          <p:nvPr userDrawn="1"/>
        </p:nvSpPr>
        <p:spPr bwMode="auto">
          <a:xfrm>
            <a:off x="4885266" y="1444625"/>
            <a:ext cx="1980000" cy="1754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a:defRPr/>
            </a:pPr>
            <a:r>
              <a:rPr lang="en-IN" altLang="en-US" sz="1200" b="1" dirty="0">
                <a:solidFill>
                  <a:srgbClr val="CC0000"/>
                </a:solidFill>
              </a:rPr>
              <a:t>Bangalore</a:t>
            </a:r>
            <a:endParaRPr lang="en-IN" altLang="en-US" sz="1200" dirty="0">
              <a:solidFill>
                <a:srgbClr val="000000"/>
              </a:solidFill>
            </a:endParaRPr>
          </a:p>
          <a:p>
            <a:pPr algn="just">
              <a:defRPr/>
            </a:pPr>
            <a:r>
              <a:rPr lang="en-IN" altLang="en-US" sz="1200" b="1" dirty="0">
                <a:solidFill>
                  <a:srgbClr val="000000"/>
                </a:solidFill>
              </a:rPr>
              <a:t> </a:t>
            </a:r>
            <a:endParaRPr lang="en-IN" altLang="en-US" sz="1200" dirty="0">
              <a:solidFill>
                <a:srgbClr val="000000"/>
              </a:solidFill>
            </a:endParaRPr>
          </a:p>
          <a:p>
            <a:pPr algn="just">
              <a:defRPr/>
            </a:pPr>
            <a:r>
              <a:rPr lang="en-IN" altLang="en-US" sz="1200" dirty="0">
                <a:solidFill>
                  <a:srgbClr val="000000"/>
                </a:solidFill>
              </a:rPr>
              <a:t>Prestige Terraces, </a:t>
            </a:r>
          </a:p>
          <a:p>
            <a:pPr algn="just">
              <a:defRPr/>
            </a:pPr>
            <a:r>
              <a:rPr lang="en-IN" altLang="en-US" sz="1200" dirty="0">
                <a:solidFill>
                  <a:srgbClr val="000000"/>
                </a:solidFill>
              </a:rPr>
              <a:t>2nd Floor, Union Street, </a:t>
            </a:r>
          </a:p>
          <a:p>
            <a:pPr>
              <a:defRPr/>
            </a:pPr>
            <a:r>
              <a:rPr lang="en-IN" altLang="en-US" sz="1200" dirty="0">
                <a:solidFill>
                  <a:srgbClr val="000000"/>
                </a:solidFill>
              </a:rPr>
              <a:t>Infantry Road, </a:t>
            </a:r>
          </a:p>
          <a:p>
            <a:pPr algn="just">
              <a:defRPr/>
            </a:pPr>
            <a:r>
              <a:rPr lang="en-IN" altLang="en-US" sz="1200" dirty="0">
                <a:solidFill>
                  <a:srgbClr val="000000"/>
                </a:solidFill>
              </a:rPr>
              <a:t>Bengaluru 560 001.</a:t>
            </a:r>
          </a:p>
          <a:p>
            <a:pPr algn="just">
              <a:defRPr/>
            </a:pPr>
            <a:r>
              <a:rPr lang="en-IN" altLang="en-US" sz="1200" dirty="0">
                <a:solidFill>
                  <a:srgbClr val="000000"/>
                </a:solidFill>
              </a:rPr>
              <a:t> </a:t>
            </a:r>
          </a:p>
          <a:p>
            <a:pPr algn="just">
              <a:defRPr/>
            </a:pPr>
            <a:r>
              <a:rPr lang="en-IN" altLang="en-US" sz="1200" dirty="0">
                <a:solidFill>
                  <a:srgbClr val="000000"/>
                </a:solidFill>
              </a:rPr>
              <a:t>Tel: +91-80-4660 2500</a:t>
            </a:r>
          </a:p>
          <a:p>
            <a:pPr algn="just">
              <a:defRPr/>
            </a:pPr>
            <a:r>
              <a:rPr lang="en-IN" altLang="en-US" sz="1200" dirty="0">
                <a:solidFill>
                  <a:srgbClr val="000000"/>
                </a:solidFill>
              </a:rPr>
              <a:t>Fax: +91-80-4660 2501</a:t>
            </a:r>
          </a:p>
        </p:txBody>
      </p:sp>
      <p:sp>
        <p:nvSpPr>
          <p:cNvPr id="11" name="Rectangle 16"/>
          <p:cNvSpPr>
            <a:spLocks noChangeArrowheads="1"/>
          </p:cNvSpPr>
          <p:nvPr userDrawn="1"/>
        </p:nvSpPr>
        <p:spPr bwMode="auto">
          <a:xfrm>
            <a:off x="6972299" y="1444625"/>
            <a:ext cx="1980000" cy="1754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a:defRPr/>
            </a:pPr>
            <a:r>
              <a:rPr lang="en-IN" altLang="en-US" sz="1200" b="1" dirty="0">
                <a:solidFill>
                  <a:srgbClr val="CC0000"/>
                </a:solidFill>
              </a:rPr>
              <a:t>Delhi</a:t>
            </a:r>
            <a:endParaRPr lang="en-IN" altLang="en-US" sz="1200" dirty="0">
              <a:solidFill>
                <a:srgbClr val="000000"/>
              </a:solidFill>
            </a:endParaRPr>
          </a:p>
          <a:p>
            <a:pPr algn="just">
              <a:defRPr/>
            </a:pPr>
            <a:r>
              <a:rPr lang="en-IN" altLang="en-US" sz="1200" dirty="0">
                <a:solidFill>
                  <a:srgbClr val="000000"/>
                </a:solidFill>
              </a:rPr>
              <a:t> </a:t>
            </a:r>
          </a:p>
          <a:p>
            <a:pPr>
              <a:defRPr/>
            </a:pPr>
            <a:r>
              <a:rPr lang="en-IN" altLang="en-US" sz="1200" dirty="0">
                <a:solidFill>
                  <a:srgbClr val="000000"/>
                </a:solidFill>
              </a:rPr>
              <a:t>P-57, South Extension-II,</a:t>
            </a:r>
          </a:p>
          <a:p>
            <a:pPr algn="just">
              <a:defRPr/>
            </a:pPr>
            <a:r>
              <a:rPr lang="en-IN" altLang="en-US" sz="1200" dirty="0">
                <a:solidFill>
                  <a:srgbClr val="000000"/>
                </a:solidFill>
              </a:rPr>
              <a:t>New Delhi 110 049.</a:t>
            </a:r>
          </a:p>
          <a:p>
            <a:pPr algn="just">
              <a:defRPr/>
            </a:pPr>
            <a:r>
              <a:rPr lang="en-IN" altLang="en-US" sz="1200" dirty="0">
                <a:solidFill>
                  <a:srgbClr val="000000"/>
                </a:solidFill>
              </a:rPr>
              <a:t> </a:t>
            </a:r>
          </a:p>
          <a:p>
            <a:pPr algn="just">
              <a:defRPr/>
            </a:pPr>
            <a:endParaRPr lang="en-US" altLang="en-US" sz="1200" dirty="0">
              <a:solidFill>
                <a:srgbClr val="000000"/>
              </a:solidFill>
            </a:endParaRPr>
          </a:p>
          <a:p>
            <a:pPr algn="just">
              <a:defRPr/>
            </a:pPr>
            <a:endParaRPr lang="en-IN" altLang="en-US" sz="1200" dirty="0">
              <a:solidFill>
                <a:srgbClr val="000000"/>
              </a:solidFill>
            </a:endParaRPr>
          </a:p>
          <a:p>
            <a:pPr algn="just">
              <a:defRPr/>
            </a:pPr>
            <a:r>
              <a:rPr lang="en-IN" altLang="en-US" sz="1200" dirty="0">
                <a:solidFill>
                  <a:srgbClr val="000000"/>
                </a:solidFill>
              </a:rPr>
              <a:t>Tel:+91-11 2625 7525</a:t>
            </a:r>
          </a:p>
          <a:p>
            <a:pPr algn="just">
              <a:defRPr/>
            </a:pPr>
            <a:r>
              <a:rPr lang="en-IN" altLang="en-US" sz="1200" dirty="0">
                <a:solidFill>
                  <a:srgbClr val="000000"/>
                </a:solidFill>
              </a:rPr>
              <a:t>Fax:+91-11 2625 7526</a:t>
            </a:r>
          </a:p>
        </p:txBody>
      </p:sp>
    </p:spTree>
    <p:extLst>
      <p:ext uri="{BB962C8B-B14F-4D97-AF65-F5344CB8AC3E}">
        <p14:creationId xmlns:p14="http://schemas.microsoft.com/office/powerpoint/2010/main" val="35180749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00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9422" y="351084"/>
            <a:ext cx="8332016" cy="424732"/>
          </a:xfrm>
          <a:prstGeom prst="rect">
            <a:avLst/>
          </a:prstGeom>
        </p:spPr>
        <p:txBody>
          <a:bodyPr/>
          <a:lstStyle/>
          <a:p>
            <a:r>
              <a:rPr lang="en-US"/>
              <a:t>Click to edit Master title style</a:t>
            </a:r>
            <a:endParaRPr lang="en-IN"/>
          </a:p>
        </p:txBody>
      </p:sp>
    </p:spTree>
    <p:extLst>
      <p:ext uri="{BB962C8B-B14F-4D97-AF65-F5344CB8AC3E}">
        <p14:creationId xmlns:p14="http://schemas.microsoft.com/office/powerpoint/2010/main" val="42809740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ue Cover slide">
    <p:spTree>
      <p:nvGrpSpPr>
        <p:cNvPr id="1" name=""/>
        <p:cNvGrpSpPr/>
        <p:nvPr/>
      </p:nvGrpSpPr>
      <p:grpSpPr>
        <a:xfrm>
          <a:off x="0" y="0"/>
          <a:ext cx="0" cy="0"/>
          <a:chOff x="0" y="0"/>
          <a:chExt cx="0" cy="0"/>
        </a:xfrm>
      </p:grpSpPr>
      <p:pic>
        <p:nvPicPr>
          <p:cNvPr id="7" name="Picture 6" descr="A4 Page_v1-0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4" y="0"/>
            <a:ext cx="9142571" cy="6858000"/>
          </a:xfrm>
          <a:prstGeom prst="rect">
            <a:avLst/>
          </a:prstGeom>
        </p:spPr>
      </p:pic>
      <p:sp>
        <p:nvSpPr>
          <p:cNvPr id="18" name="Title 17"/>
          <p:cNvSpPr>
            <a:spLocks noGrp="1"/>
          </p:cNvSpPr>
          <p:nvPr>
            <p:ph type="title" hasCustomPrompt="1"/>
          </p:nvPr>
        </p:nvSpPr>
        <p:spPr>
          <a:xfrm>
            <a:off x="5039169" y="2412145"/>
            <a:ext cx="3714687" cy="856675"/>
          </a:xfrm>
        </p:spPr>
        <p:txBody>
          <a:bodyPr>
            <a:normAutofit/>
          </a:bodyPr>
          <a:lstStyle>
            <a:lvl1pPr>
              <a:defRPr sz="2600" b="1" baseline="0">
                <a:solidFill>
                  <a:schemeClr val="bg1"/>
                </a:solidFill>
              </a:defRPr>
            </a:lvl1pPr>
          </a:lstStyle>
          <a:p>
            <a:r>
              <a:rPr lang="en-US" dirty="0"/>
              <a:t>Deck Title comes here</a:t>
            </a:r>
          </a:p>
        </p:txBody>
      </p:sp>
      <p:sp>
        <p:nvSpPr>
          <p:cNvPr id="23" name="Text Placeholder 22"/>
          <p:cNvSpPr>
            <a:spLocks noGrp="1"/>
          </p:cNvSpPr>
          <p:nvPr>
            <p:ph type="body" sz="quarter" idx="10" hasCustomPrompt="1"/>
          </p:nvPr>
        </p:nvSpPr>
        <p:spPr>
          <a:xfrm>
            <a:off x="5039169" y="3392424"/>
            <a:ext cx="2790825" cy="618744"/>
          </a:xfrm>
        </p:spPr>
        <p:txBody>
          <a:bodyPr anchor="ctr">
            <a:noAutofit/>
          </a:bodyPr>
          <a:lstStyle>
            <a:lvl1pPr marL="0" indent="0">
              <a:spcAft>
                <a:spcPts val="200"/>
              </a:spcAft>
              <a:buNone/>
              <a:defRPr sz="1600">
                <a:solidFill>
                  <a:schemeClr val="bg1"/>
                </a:solidFill>
              </a:defRPr>
            </a:lvl1pPr>
          </a:lstStyle>
          <a:p>
            <a:pPr lvl="0"/>
            <a:r>
              <a:rPr lang="en-US" dirty="0"/>
              <a:t>01 January 2017</a:t>
            </a:r>
          </a:p>
        </p:txBody>
      </p:sp>
      <p:pic>
        <p:nvPicPr>
          <p:cNvPr id="6" name="Picture 5"/>
          <p:cNvPicPr>
            <a:picLocks noChangeAspect="1"/>
          </p:cNvPicPr>
          <p:nvPr userDrawn="1"/>
        </p:nvPicPr>
        <p:blipFill rotWithShape="1">
          <a:blip r:embed="rId3" cstate="print">
            <a:extLst>
              <a:ext uri="{28A0092B-C50C-407E-A947-70E740481C1C}">
                <a14:useLocalDpi xmlns:a14="http://schemas.microsoft.com/office/drawing/2010/main" val="0"/>
              </a:ext>
            </a:extLst>
          </a:blip>
          <a:srcRect l="3582" t="34271" r="15" b="31898"/>
          <a:stretch/>
        </p:blipFill>
        <p:spPr>
          <a:xfrm>
            <a:off x="232014" y="6034153"/>
            <a:ext cx="2542905" cy="630936"/>
          </a:xfrm>
          <a:prstGeom prst="rect">
            <a:avLst/>
          </a:prstGeom>
        </p:spPr>
      </p:pic>
    </p:spTree>
    <p:extLst>
      <p:ext uri="{BB962C8B-B14F-4D97-AF65-F5344CB8AC3E}">
        <p14:creationId xmlns:p14="http://schemas.microsoft.com/office/powerpoint/2010/main" val="1258719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3"/>
          <p:cNvSpPr/>
          <p:nvPr userDrawn="1"/>
        </p:nvSpPr>
        <p:spPr>
          <a:xfrm>
            <a:off x="488950" y="6616700"/>
            <a:ext cx="914400" cy="24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N" dirty="0">
              <a:solidFill>
                <a:prstClr val="white"/>
              </a:solidFill>
            </a:endParaRPr>
          </a:p>
        </p:txBody>
      </p:sp>
      <p:sp>
        <p:nvSpPr>
          <p:cNvPr id="9" name="Text Placeholder 8"/>
          <p:cNvSpPr>
            <a:spLocks noGrp="1"/>
          </p:cNvSpPr>
          <p:nvPr>
            <p:ph type="body" sz="quarter" idx="13"/>
          </p:nvPr>
        </p:nvSpPr>
        <p:spPr>
          <a:xfrm>
            <a:off x="769041" y="1658983"/>
            <a:ext cx="5017806" cy="4402092"/>
          </a:xfrm>
        </p:spPr>
        <p:txBody>
          <a:bodyPr>
            <a:normAutofit/>
          </a:bodyPr>
          <a:lstStyle>
            <a:lvl1pPr marL="457189" indent="-457189">
              <a:lnSpc>
                <a:spcPts val="3000"/>
              </a:lnSpc>
              <a:buFont typeface="+mj-lt"/>
              <a:buAutoNum type="arabicPeriod"/>
              <a:defRPr sz="1800" b="0">
                <a:solidFill>
                  <a:srgbClr val="124680"/>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8"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5" name="Slide Number Placeholder 4"/>
          <p:cNvSpPr>
            <a:spLocks noGrp="1"/>
          </p:cNvSpPr>
          <p:nvPr>
            <p:ph type="sldNum" sz="quarter" idx="14"/>
          </p:nvPr>
        </p:nvSpPr>
        <p:spPr/>
        <p:txBody>
          <a:bodyPr/>
          <a:lstStyle>
            <a:lvl1pPr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C042D9EC-9D8F-48CD-B4DF-6FDAA95C8793}" type="slidenum">
              <a:rPr lang="en-IN"/>
              <a:pPr>
                <a:defRPr/>
              </a:pPr>
              <a:t>‹#›</a:t>
            </a:fld>
            <a:endParaRPr lang="en-IN" dirty="0"/>
          </a:p>
        </p:txBody>
      </p:sp>
    </p:spTree>
    <p:extLst>
      <p:ext uri="{BB962C8B-B14F-4D97-AF65-F5344CB8AC3E}">
        <p14:creationId xmlns:p14="http://schemas.microsoft.com/office/powerpoint/2010/main" val="25815234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Main Title">
    <p:spTree>
      <p:nvGrpSpPr>
        <p:cNvPr id="1" name=""/>
        <p:cNvGrpSpPr/>
        <p:nvPr/>
      </p:nvGrpSpPr>
      <p:grpSpPr>
        <a:xfrm>
          <a:off x="0" y="0"/>
          <a:ext cx="0" cy="0"/>
          <a:chOff x="0" y="0"/>
          <a:chExt cx="0" cy="0"/>
        </a:xfrm>
      </p:grpSpPr>
      <p:sp>
        <p:nvSpPr>
          <p:cNvPr id="4" name="Rechteck 6"/>
          <p:cNvSpPr/>
          <p:nvPr userDrawn="1"/>
        </p:nvSpPr>
        <p:spPr bwMode="gray">
          <a:xfrm>
            <a:off x="0" y="0"/>
            <a:ext cx="9144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solidFill>
                <a:prstClr val="white"/>
              </a:solidFill>
            </a:endParaRPr>
          </a:p>
        </p:txBody>
      </p:sp>
      <p:pic>
        <p:nvPicPr>
          <p:cNvPr id="5" name="Picture 14"/>
          <p:cNvPicPr>
            <a:picLocks noChangeAspect="1"/>
          </p:cNvPicPr>
          <p:nvPr userDrawn="1"/>
        </p:nvPicPr>
        <p:blipFill>
          <a:blip r:embed="rId2">
            <a:extLst>
              <a:ext uri="{28A0092B-C50C-407E-A947-70E740481C1C}">
                <a14:useLocalDpi xmlns:a14="http://schemas.microsoft.com/office/drawing/2010/main" val="0"/>
              </a:ext>
            </a:extLst>
          </a:blip>
          <a:srcRect l="19212" t="39325" r="17896" b="40958"/>
          <a:stretch>
            <a:fillRect/>
          </a:stretch>
        </p:blipFill>
        <p:spPr bwMode="auto">
          <a:xfrm>
            <a:off x="458788" y="6248400"/>
            <a:ext cx="183038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userDrawn="1"/>
        </p:nvCxnSpPr>
        <p:spPr>
          <a:xfrm>
            <a:off x="265113" y="6270625"/>
            <a:ext cx="8640762"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265113" y="565150"/>
            <a:ext cx="8640762"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sp>
        <p:nvSpPr>
          <p:cNvPr id="2" name="Titel 1"/>
          <p:cNvSpPr>
            <a:spLocks noGrp="1"/>
          </p:cNvSpPr>
          <p:nvPr>
            <p:ph type="ctrTitle"/>
          </p:nvPr>
        </p:nvSpPr>
        <p:spPr bwMode="gray">
          <a:xfrm>
            <a:off x="1638000" y="1836002"/>
            <a:ext cx="6966000" cy="1470025"/>
          </a:xfrm>
        </p:spPr>
        <p:txBody>
          <a:bodyPr rtlCol="0">
            <a:noAutofit/>
          </a:bodyPr>
          <a:lstStyle>
            <a:lvl1pPr algn="l" defTabSz="914400" rtl="0" eaLnBrk="1" latinLnBrk="0" hangingPunct="1">
              <a:spcBef>
                <a:spcPct val="0"/>
              </a:spcBef>
              <a:buNone/>
              <a:defRPr lang="de-DE" sz="4000" kern="1200" baseline="0">
                <a:solidFill>
                  <a:schemeClr val="tx1"/>
                </a:solidFill>
                <a:latin typeface="Arial" pitchFamily="34" charset="0"/>
                <a:ea typeface="+mj-ea"/>
                <a:cs typeface="Arial" pitchFamily="34" charset="0"/>
              </a:defRPr>
            </a:lvl1pPr>
          </a:lstStyle>
          <a:p>
            <a:r>
              <a:rPr lang="de-DE" dirty="0"/>
              <a:t>Titelmasterformat durch Klicken bearbeiten</a:t>
            </a:r>
          </a:p>
        </p:txBody>
      </p:sp>
      <p:sp>
        <p:nvSpPr>
          <p:cNvPr id="3" name="Untertitel 2"/>
          <p:cNvSpPr>
            <a:spLocks noGrp="1"/>
          </p:cNvSpPr>
          <p:nvPr>
            <p:ph type="subTitle" idx="1"/>
          </p:nvPr>
        </p:nvSpPr>
        <p:spPr bwMode="gray">
          <a:xfrm>
            <a:off x="1638000" y="3535200"/>
            <a:ext cx="6966000" cy="861774"/>
          </a:xfrm>
        </p:spPr>
        <p:txBody>
          <a:bodyPr rtlCol="0"/>
          <a:lstStyle>
            <a:lvl1pPr marL="0" indent="0" algn="l" defTabSz="914400" rtl="0" eaLnBrk="1" latinLnBrk="0" hangingPunct="1">
              <a:spcBef>
                <a:spcPct val="20000"/>
              </a:spcBef>
              <a:buClr>
                <a:schemeClr val="accent1"/>
              </a:buClr>
              <a:buFont typeface="Arial" pitchFamily="34" charset="0"/>
              <a:buNone/>
              <a:defRPr lang="de-DE" sz="2800" kern="1200" dirty="0">
                <a:solidFill>
                  <a:schemeClr val="tx1"/>
                </a:solidFill>
                <a:latin typeface="Arial" pitchFamily="34" charset="0"/>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1686052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Section dividers">
    <p:spTree>
      <p:nvGrpSpPr>
        <p:cNvPr id="1" name=""/>
        <p:cNvGrpSpPr/>
        <p:nvPr/>
      </p:nvGrpSpPr>
      <p:grpSpPr>
        <a:xfrm>
          <a:off x="0" y="0"/>
          <a:ext cx="0" cy="0"/>
          <a:chOff x="0" y="0"/>
          <a:chExt cx="0" cy="0"/>
        </a:xfrm>
      </p:grpSpPr>
      <p:sp>
        <p:nvSpPr>
          <p:cNvPr id="4" name="Rechteck 6"/>
          <p:cNvSpPr/>
          <p:nvPr userDrawn="1"/>
        </p:nvSpPr>
        <p:spPr bwMode="gray">
          <a:xfrm>
            <a:off x="0" y="0"/>
            <a:ext cx="9144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dirty="0">
              <a:solidFill>
                <a:prstClr val="white"/>
              </a:solidFill>
            </a:endParaRPr>
          </a:p>
        </p:txBody>
      </p:sp>
      <p:pic>
        <p:nvPicPr>
          <p:cNvPr id="5" name="Picture 14"/>
          <p:cNvPicPr>
            <a:picLocks noChangeAspect="1"/>
          </p:cNvPicPr>
          <p:nvPr userDrawn="1"/>
        </p:nvPicPr>
        <p:blipFill>
          <a:blip r:embed="rId2">
            <a:extLst>
              <a:ext uri="{28A0092B-C50C-407E-A947-70E740481C1C}">
                <a14:useLocalDpi xmlns:a14="http://schemas.microsoft.com/office/drawing/2010/main" val="0"/>
              </a:ext>
            </a:extLst>
          </a:blip>
          <a:srcRect l="19212" t="39325" r="17896" b="40958"/>
          <a:stretch>
            <a:fillRect/>
          </a:stretch>
        </p:blipFill>
        <p:spPr bwMode="auto">
          <a:xfrm>
            <a:off x="458788" y="6248400"/>
            <a:ext cx="183038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userDrawn="1"/>
        </p:nvCxnSpPr>
        <p:spPr>
          <a:xfrm>
            <a:off x="265113" y="6270625"/>
            <a:ext cx="8640762"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265113" y="565150"/>
            <a:ext cx="8640762"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sp>
        <p:nvSpPr>
          <p:cNvPr id="2" name="Titel 1"/>
          <p:cNvSpPr>
            <a:spLocks noGrp="1"/>
          </p:cNvSpPr>
          <p:nvPr>
            <p:ph type="ctrTitle"/>
          </p:nvPr>
        </p:nvSpPr>
        <p:spPr bwMode="gray">
          <a:xfrm>
            <a:off x="1638000" y="1836002"/>
            <a:ext cx="6966000" cy="1470025"/>
          </a:xfrm>
        </p:spPr>
        <p:txBody>
          <a:bodyPr rtlCol="0">
            <a:noAutofit/>
          </a:bodyPr>
          <a:lstStyle>
            <a:lvl1pPr algn="l" defTabSz="914400" rtl="0" eaLnBrk="1" latinLnBrk="0" hangingPunct="1">
              <a:spcBef>
                <a:spcPct val="0"/>
              </a:spcBef>
              <a:buNone/>
              <a:defRPr lang="de-DE" sz="4000" kern="1200" baseline="0">
                <a:solidFill>
                  <a:schemeClr val="tx1"/>
                </a:solidFill>
                <a:latin typeface="Arial" pitchFamily="34" charset="0"/>
                <a:ea typeface="+mj-ea"/>
                <a:cs typeface="Arial" pitchFamily="34" charset="0"/>
              </a:defRPr>
            </a:lvl1pPr>
          </a:lstStyle>
          <a:p>
            <a:r>
              <a:rPr lang="de-DE" dirty="0"/>
              <a:t>Titelmasterformat durch Klicken bearbeiten</a:t>
            </a:r>
          </a:p>
        </p:txBody>
      </p:sp>
      <p:sp>
        <p:nvSpPr>
          <p:cNvPr id="3" name="Untertitel 2"/>
          <p:cNvSpPr>
            <a:spLocks noGrp="1"/>
          </p:cNvSpPr>
          <p:nvPr>
            <p:ph type="subTitle" idx="1"/>
          </p:nvPr>
        </p:nvSpPr>
        <p:spPr bwMode="gray">
          <a:xfrm>
            <a:off x="1638000" y="3535200"/>
            <a:ext cx="6966000" cy="861774"/>
          </a:xfrm>
        </p:spPr>
        <p:txBody>
          <a:bodyPr rtlCol="0"/>
          <a:lstStyle>
            <a:lvl1pPr marL="0" indent="0" algn="l" defTabSz="914400" rtl="0" eaLnBrk="1" latinLnBrk="0" hangingPunct="1">
              <a:spcBef>
                <a:spcPct val="20000"/>
              </a:spcBef>
              <a:buClr>
                <a:schemeClr val="accent1"/>
              </a:buClr>
              <a:buFont typeface="Arial" pitchFamily="34" charset="0"/>
              <a:buNone/>
              <a:defRPr lang="de-DE" sz="2800" kern="1200" dirty="0">
                <a:solidFill>
                  <a:schemeClr val="tx1"/>
                </a:solidFill>
                <a:latin typeface="Arial" pitchFamily="34" charset="0"/>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2210365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771969" y="1177636"/>
            <a:ext cx="7920511" cy="4947469"/>
          </a:xfrm>
        </p:spPr>
        <p:txBody>
          <a:bodyPr vert="horz" lIns="91440" tIns="45720" rIns="91440" bIns="45720" rtlCol="0">
            <a:noAutofit/>
          </a:bodyPr>
          <a:lstStyle>
            <a:lvl1pPr>
              <a:defRPr lang="en-US" dirty="0"/>
            </a:lvl1pPr>
            <a:lvl2pPr>
              <a:defRPr lang="en-US" dirty="0"/>
            </a:lvl2pPr>
            <a:lvl3pPr>
              <a:defRPr lang="en-US" dirty="0"/>
            </a:lvl3pPr>
            <a:lvl4pPr>
              <a:defRPr lang="en-US" dirty="0"/>
            </a:lvl4pPr>
            <a:lvl5pPr>
              <a:defRPr lang="en-US" dirty="0"/>
            </a:lvl5pPr>
          </a:lstStyle>
          <a:p>
            <a:pPr marL="231775" lvl="0" indent="-231775">
              <a:lnSpc>
                <a:spcPct val="100000"/>
              </a:lnSpc>
              <a:spcBef>
                <a:spcPts val="0"/>
              </a:spcBef>
              <a:spcAft>
                <a:spcPts val="800"/>
              </a:spcAft>
              <a:buSzPct val="120000"/>
            </a:pPr>
            <a:r>
              <a:rPr lang="en-US" dirty="0"/>
              <a:t>Click to edit Master text styles</a:t>
            </a:r>
          </a:p>
          <a:p>
            <a:pPr lvl="1" indent="-222250">
              <a:lnSpc>
                <a:spcPct val="100000"/>
              </a:lnSpc>
              <a:spcAft>
                <a:spcPts val="800"/>
              </a:spcAft>
              <a:buFont typeface="AppleSymbols" charset="0"/>
              <a:buChar char="⎼"/>
            </a:pPr>
            <a:r>
              <a:rPr lang="en-US" dirty="0"/>
              <a:t>Second level</a:t>
            </a:r>
          </a:p>
          <a:p>
            <a:pPr lvl="2">
              <a:lnSpc>
                <a:spcPct val="100000"/>
              </a:lnSpc>
              <a:spcAft>
                <a:spcPts val="800"/>
              </a:spcAft>
              <a:buFont typeface="Courier New" charset="0"/>
              <a:buChar char="o"/>
            </a:pPr>
            <a:r>
              <a:rPr lang="en-US" dirty="0"/>
              <a:t>Third level</a:t>
            </a:r>
          </a:p>
          <a:p>
            <a:pPr lvl="3" indent="-222250">
              <a:lnSpc>
                <a:spcPct val="100000"/>
              </a:lnSpc>
              <a:spcAft>
                <a:spcPts val="800"/>
              </a:spcAft>
              <a:buFont typeface="Arial" charset="0"/>
            </a:pPr>
            <a:r>
              <a:rPr lang="en-US" dirty="0"/>
              <a:t>Fourth level</a:t>
            </a:r>
          </a:p>
          <a:p>
            <a:pPr lvl="4" indent="-270000">
              <a:lnSpc>
                <a:spcPct val="100000"/>
              </a:lnSpc>
              <a:spcAft>
                <a:spcPts val="800"/>
              </a:spcAft>
              <a:buFont typeface="Wingdings" charset="2"/>
              <a:buChar char="§"/>
            </a:pPr>
            <a:r>
              <a:rPr lang="en-US" dirty="0"/>
              <a:t>Fifth level</a:t>
            </a:r>
          </a:p>
        </p:txBody>
      </p:sp>
      <p:sp>
        <p:nvSpPr>
          <p:cNvPr id="6" name="Slide Number Placeholder 5"/>
          <p:cNvSpPr>
            <a:spLocks noGrp="1"/>
          </p:cNvSpPr>
          <p:nvPr>
            <p:ph type="sldNum" sz="quarter" idx="12"/>
          </p:nvPr>
        </p:nvSpPr>
        <p:spPr/>
        <p:txBody>
          <a:bodyPr/>
          <a:lstStyle/>
          <a:p>
            <a:fld id="{353CB433-A6EE-44F1-B9D3-A6E8EE95F9C9}" type="slidenum">
              <a:rPr lang="en-IN" smtClean="0"/>
              <a:t>‹#›</a:t>
            </a:fld>
            <a:endParaRPr lang="en-IN" dirty="0"/>
          </a:p>
        </p:txBody>
      </p:sp>
    </p:spTree>
    <p:extLst>
      <p:ext uri="{BB962C8B-B14F-4D97-AF65-F5344CB8AC3E}">
        <p14:creationId xmlns:p14="http://schemas.microsoft.com/office/powerpoint/2010/main" val="4142469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Dhruva content">
    <p:spTree>
      <p:nvGrpSpPr>
        <p:cNvPr id="1" name=""/>
        <p:cNvGrpSpPr/>
        <p:nvPr/>
      </p:nvGrpSpPr>
      <p:grpSpPr>
        <a:xfrm>
          <a:off x="0" y="0"/>
          <a:ext cx="0" cy="0"/>
          <a:chOff x="0" y="0"/>
          <a:chExt cx="0" cy="0"/>
        </a:xfrm>
      </p:grpSpPr>
      <p:sp>
        <p:nvSpPr>
          <p:cNvPr id="4" name="Rechteck 6"/>
          <p:cNvSpPr/>
          <p:nvPr userDrawn="1"/>
        </p:nvSpPr>
        <p:spPr bwMode="gray">
          <a:xfrm>
            <a:off x="457200" y="1509713"/>
            <a:ext cx="8218488" cy="458311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dirty="0">
              <a:solidFill>
                <a:prstClr val="white"/>
              </a:solidFill>
            </a:endParaRPr>
          </a:p>
        </p:txBody>
      </p:sp>
      <p:sp>
        <p:nvSpPr>
          <p:cNvPr id="5" name="Rectangle 4"/>
          <p:cNvSpPr>
            <a:spLocks noChangeArrowheads="1"/>
          </p:cNvSpPr>
          <p:nvPr userDrawn="1"/>
        </p:nvSpPr>
        <p:spPr bwMode="auto">
          <a:xfrm>
            <a:off x="457200" y="6627813"/>
            <a:ext cx="557213" cy="130175"/>
          </a:xfrm>
          <a:prstGeom prst="rect">
            <a:avLst/>
          </a:prstGeom>
          <a:solidFill>
            <a:srgbClr val="FFFFFF"/>
          </a:solidFill>
          <a:ln>
            <a:noFill/>
          </a:ln>
          <a:extLst>
            <a:ext uri="{91240B29-F687-4F45-9708-019B960494DF}">
              <a14:hiddenLine xmlns:a14="http://schemas.microsoft.com/office/drawing/2010/main" w="9525" cap="rnd"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fontAlgn="base">
              <a:spcBef>
                <a:spcPct val="0"/>
              </a:spcBef>
              <a:spcAft>
                <a:spcPct val="0"/>
              </a:spcAft>
              <a:defRPr/>
            </a:pPr>
            <a:endParaRPr lang="en-IN" altLang="en-US" dirty="0">
              <a:solidFill>
                <a:srgbClr val="FFFFFF"/>
              </a:solidFill>
              <a:latin typeface="Century Gothic" panose="020B0502020202020204" pitchFamily="34" charset="0"/>
            </a:endParaRPr>
          </a:p>
        </p:txBody>
      </p:sp>
      <p:cxnSp>
        <p:nvCxnSpPr>
          <p:cNvPr id="6" name="Straight Connector 5"/>
          <p:cNvCxnSpPr/>
          <p:nvPr userDrawn="1"/>
        </p:nvCxnSpPr>
        <p:spPr>
          <a:xfrm>
            <a:off x="265113" y="6270625"/>
            <a:ext cx="8640762"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265113" y="565150"/>
            <a:ext cx="8640762"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sp>
        <p:nvSpPr>
          <p:cNvPr id="2" name="Titel 1"/>
          <p:cNvSpPr>
            <a:spLocks noGrp="1"/>
          </p:cNvSpPr>
          <p:nvPr>
            <p:ph type="title"/>
          </p:nvPr>
        </p:nvSpPr>
        <p:spPr bwMode="gray"/>
        <p:txBody>
          <a:bodyPr/>
          <a:lstStyle/>
          <a:p>
            <a:r>
              <a:rPr lang="de-DE"/>
              <a:t>Titelmasterformat durch Klicken bearbeiten</a:t>
            </a:r>
          </a:p>
        </p:txBody>
      </p:sp>
      <p:sp>
        <p:nvSpPr>
          <p:cNvPr id="3" name="Inhaltsplatzhalter 2"/>
          <p:cNvSpPr>
            <a:spLocks noGrp="1"/>
          </p:cNvSpPr>
          <p:nvPr>
            <p:ph idx="1"/>
          </p:nvPr>
        </p:nvSpPr>
        <p:spPr bwMode="gray">
          <a:xfrm>
            <a:off x="468313" y="844968"/>
            <a:ext cx="8229600" cy="991041"/>
          </a:xfrm>
        </p:spPr>
        <p:txBody>
          <a:bodyPr/>
          <a:lstStyle>
            <a:lvl5pPr marL="906463" indent="-193675">
              <a:defRPr sz="1400"/>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p:txBody>
      </p:sp>
    </p:spTree>
    <p:extLst>
      <p:ext uri="{BB962C8B-B14F-4D97-AF65-F5344CB8AC3E}">
        <p14:creationId xmlns:p14="http://schemas.microsoft.com/office/powerpoint/2010/main" val="6527798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66502"/>
            <a:ext cx="7772400" cy="2387600"/>
          </a:xfrm>
        </p:spPr>
        <p:txBody>
          <a:bodyPr anchor="b">
            <a:normAutofit/>
          </a:bodyPr>
          <a:lstStyle>
            <a:lvl1pPr algn="ctr">
              <a:defRPr sz="4800"/>
            </a:lvl1pPr>
          </a:lstStyle>
          <a:p>
            <a:r>
              <a:rPr lang="en-US" dirty="0"/>
              <a:t>Click to edit Master title style</a:t>
            </a:r>
          </a:p>
        </p:txBody>
      </p:sp>
      <p:sp>
        <p:nvSpPr>
          <p:cNvPr id="3" name="Subtitle 2"/>
          <p:cNvSpPr>
            <a:spLocks noGrp="1"/>
          </p:cNvSpPr>
          <p:nvPr>
            <p:ph type="subTitle" idx="1"/>
          </p:nvPr>
        </p:nvSpPr>
        <p:spPr>
          <a:xfrm>
            <a:off x="1143000" y="4046177"/>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Slide Number Placeholder 5"/>
          <p:cNvSpPr>
            <a:spLocks noGrp="1"/>
          </p:cNvSpPr>
          <p:nvPr>
            <p:ph type="sldNum" sz="quarter" idx="10"/>
          </p:nvPr>
        </p:nvSpPr>
        <p:spPr/>
        <p:txBody>
          <a:bodyPr/>
          <a:lstStyle>
            <a:lvl1pPr>
              <a:defRPr/>
            </a:lvl1pPr>
          </a:lstStyle>
          <a:p>
            <a:pPr>
              <a:defRPr/>
            </a:pPr>
            <a:fld id="{5A5D6D47-AFE1-427D-92DF-5028B8E5797C}" type="slidenum">
              <a:rPr lang="en-IN"/>
              <a:pPr>
                <a:defRPr/>
              </a:pPr>
              <a:t>‹#›</a:t>
            </a:fld>
            <a:endParaRPr lang="en-IN" dirty="0"/>
          </a:p>
        </p:txBody>
      </p:sp>
    </p:spTree>
    <p:extLst>
      <p:ext uri="{BB962C8B-B14F-4D97-AF65-F5344CB8AC3E}">
        <p14:creationId xmlns:p14="http://schemas.microsoft.com/office/powerpoint/2010/main" val="16626941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p:cNvSpPr>
            <a:spLocks noGrp="1"/>
          </p:cNvSpPr>
          <p:nvPr>
            <p:ph type="sldNum" sz="quarter" idx="10"/>
          </p:nvPr>
        </p:nvSpPr>
        <p:spPr/>
        <p:txBody>
          <a:bodyPr/>
          <a:lstStyle>
            <a:lvl1pPr>
              <a:defRPr/>
            </a:lvl1pPr>
          </a:lstStyle>
          <a:p>
            <a:pPr>
              <a:defRPr/>
            </a:pPr>
            <a:fld id="{40EF7B15-6A4D-4ABC-ACB7-588F42E4E80C}" type="slidenum">
              <a:rPr lang="en-IN"/>
              <a:pPr>
                <a:defRPr/>
              </a:pPr>
              <a:t>‹#›</a:t>
            </a:fld>
            <a:endParaRPr lang="en-IN" dirty="0"/>
          </a:p>
        </p:txBody>
      </p:sp>
    </p:spTree>
    <p:extLst>
      <p:ext uri="{BB962C8B-B14F-4D97-AF65-F5344CB8AC3E}">
        <p14:creationId xmlns:p14="http://schemas.microsoft.com/office/powerpoint/2010/main" val="42820755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IN" dirty="0">
              <a:solidFill>
                <a:prstClr val="white"/>
              </a:solidFill>
            </a:endParaRPr>
          </a:p>
        </p:txBody>
      </p:sp>
      <p:sp>
        <p:nvSpPr>
          <p:cNvPr id="5" name="Parallelogram 4"/>
          <p:cNvSpPr/>
          <p:nvPr userDrawn="1"/>
        </p:nvSpPr>
        <p:spPr>
          <a:xfrm>
            <a:off x="5538788" y="2486025"/>
            <a:ext cx="3151187" cy="2555875"/>
          </a:xfrm>
          <a:prstGeom prst="parallelogram">
            <a:avLst>
              <a:gd name="adj" fmla="val 0"/>
            </a:avLst>
          </a:prstGeom>
          <a:solidFill>
            <a:srgbClr val="DA472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endParaRPr>
          </a:p>
        </p:txBody>
      </p:sp>
      <p:sp>
        <p:nvSpPr>
          <p:cNvPr id="6" name="Parallelogram 5"/>
          <p:cNvSpPr/>
          <p:nvPr userDrawn="1"/>
        </p:nvSpPr>
        <p:spPr>
          <a:xfrm>
            <a:off x="8689975" y="2486025"/>
            <a:ext cx="454025" cy="2555875"/>
          </a:xfrm>
          <a:prstGeom prst="parallelogram">
            <a:avLst>
              <a:gd name="adj" fmla="val 0"/>
            </a:avLst>
          </a:prstGeom>
          <a:solidFill>
            <a:srgbClr val="B22F1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endParaRPr>
          </a:p>
        </p:txBody>
      </p:sp>
      <p:cxnSp>
        <p:nvCxnSpPr>
          <p:cNvPr id="7" name="Straight Connector 6"/>
          <p:cNvCxnSpPr/>
          <p:nvPr userDrawn="1"/>
        </p:nvCxnSpPr>
        <p:spPr>
          <a:xfrm>
            <a:off x="8680450" y="2476500"/>
            <a:ext cx="0" cy="2603500"/>
          </a:xfrm>
          <a:prstGeom prst="line">
            <a:avLst/>
          </a:prstGeom>
          <a:ln w="25400">
            <a:solidFill>
              <a:srgbClr val="124680"/>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695398" y="2984863"/>
            <a:ext cx="2704011" cy="1500187"/>
          </a:xfrm>
        </p:spPr>
        <p:txBody>
          <a:bodyPr anchor="ct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 name="Slide Number Placeholder 5"/>
          <p:cNvSpPr>
            <a:spLocks noGrp="1"/>
          </p:cNvSpPr>
          <p:nvPr>
            <p:ph type="sldNum" sz="quarter" idx="10"/>
          </p:nvPr>
        </p:nvSpPr>
        <p:spPr/>
        <p:txBody>
          <a:bodyPr/>
          <a:lstStyle>
            <a:lvl1pPr>
              <a:defRPr/>
            </a:lvl1pPr>
          </a:lstStyle>
          <a:p>
            <a:pPr>
              <a:defRPr/>
            </a:pPr>
            <a:fld id="{0CF655E8-AF5A-481E-87F2-1475164471E4}" type="slidenum">
              <a:rPr lang="en-IN"/>
              <a:pPr>
                <a:defRPr/>
              </a:pPr>
              <a:t>‹#›</a:t>
            </a:fld>
            <a:endParaRPr lang="en-IN" dirty="0"/>
          </a:p>
        </p:txBody>
      </p:sp>
    </p:spTree>
    <p:extLst>
      <p:ext uri="{BB962C8B-B14F-4D97-AF65-F5344CB8AC3E}">
        <p14:creationId xmlns:p14="http://schemas.microsoft.com/office/powerpoint/2010/main" val="17651100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1336" y="1825625"/>
            <a:ext cx="3546567"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70416" y="1825625"/>
            <a:ext cx="3546567"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5" name="Slide Number Placeholder 5"/>
          <p:cNvSpPr>
            <a:spLocks noGrp="1"/>
          </p:cNvSpPr>
          <p:nvPr>
            <p:ph type="sldNum" sz="quarter" idx="10"/>
          </p:nvPr>
        </p:nvSpPr>
        <p:spPr/>
        <p:txBody>
          <a:bodyPr/>
          <a:lstStyle>
            <a:lvl1pPr>
              <a:defRPr/>
            </a:lvl1pPr>
          </a:lstStyle>
          <a:p>
            <a:pPr>
              <a:defRPr/>
            </a:pPr>
            <a:fld id="{2583C500-02C4-4798-8DE1-FE9979124B89}" type="slidenum">
              <a:rPr lang="en-IN"/>
              <a:pPr>
                <a:defRPr/>
              </a:pPr>
              <a:t>‹#›</a:t>
            </a:fld>
            <a:endParaRPr lang="en-IN" dirty="0"/>
          </a:p>
        </p:txBody>
      </p:sp>
    </p:spTree>
    <p:extLst>
      <p:ext uri="{BB962C8B-B14F-4D97-AF65-F5344CB8AC3E}">
        <p14:creationId xmlns:p14="http://schemas.microsoft.com/office/powerpoint/2010/main" val="29446288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01337" y="1652112"/>
            <a:ext cx="352955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901337" y="2476024"/>
            <a:ext cx="3529554"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70046" y="1652112"/>
            <a:ext cx="35469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70046" y="2476024"/>
            <a:ext cx="35469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7" name="Slide Number Placeholder 5"/>
          <p:cNvSpPr>
            <a:spLocks noGrp="1"/>
          </p:cNvSpPr>
          <p:nvPr>
            <p:ph type="sldNum" sz="quarter" idx="10"/>
          </p:nvPr>
        </p:nvSpPr>
        <p:spPr/>
        <p:txBody>
          <a:bodyPr/>
          <a:lstStyle>
            <a:lvl1pPr>
              <a:defRPr/>
            </a:lvl1pPr>
          </a:lstStyle>
          <a:p>
            <a:pPr>
              <a:defRPr/>
            </a:pPr>
            <a:fld id="{0510EB35-06EC-403D-BF5C-B13B86E8C791}" type="slidenum">
              <a:rPr lang="en-IN"/>
              <a:pPr>
                <a:defRPr/>
              </a:pPr>
              <a:t>‹#›</a:t>
            </a:fld>
            <a:endParaRPr lang="en-IN" dirty="0"/>
          </a:p>
        </p:txBody>
      </p:sp>
    </p:spTree>
    <p:extLst>
      <p:ext uri="{BB962C8B-B14F-4D97-AF65-F5344CB8AC3E}">
        <p14:creationId xmlns:p14="http://schemas.microsoft.com/office/powerpoint/2010/main" val="2283726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8" name="Text Placeholder 2"/>
          <p:cNvSpPr>
            <a:spLocks noGrp="1"/>
          </p:cNvSpPr>
          <p:nvPr>
            <p:ph idx="1"/>
          </p:nvPr>
        </p:nvSpPr>
        <p:spPr>
          <a:xfrm>
            <a:off x="734083" y="1522351"/>
            <a:ext cx="7958397" cy="4602754"/>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p:txBody>
          <a:bodyPr/>
          <a:lstStyle>
            <a:lvl1pPr>
              <a:defRPr/>
            </a:lvl1pPr>
          </a:lstStyle>
          <a:p>
            <a:pPr>
              <a:defRPr/>
            </a:pPr>
            <a:fld id="{1049FCF9-A54D-4D28-9B09-A4C6B1ED8754}" type="slidenum">
              <a:rPr lang="en-IN"/>
              <a:pPr>
                <a:defRPr/>
              </a:pPr>
              <a:t>‹#›</a:t>
            </a:fld>
            <a:endParaRPr lang="en-IN" dirty="0"/>
          </a:p>
        </p:txBody>
      </p:sp>
    </p:spTree>
    <p:extLst>
      <p:ext uri="{BB962C8B-B14F-4D97-AF65-F5344CB8AC3E}">
        <p14:creationId xmlns:p14="http://schemas.microsoft.com/office/powerpoint/2010/main" val="472646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769041" y="1902211"/>
            <a:ext cx="3134419" cy="3803651"/>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312777" y="1906090"/>
            <a:ext cx="43214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5" name="Slide Number Placeholder 5"/>
          <p:cNvSpPr>
            <a:spLocks noGrp="1"/>
          </p:cNvSpPr>
          <p:nvPr>
            <p:ph type="sldNum" sz="quarter" idx="10"/>
          </p:nvPr>
        </p:nvSpPr>
        <p:spPr/>
        <p:txBody>
          <a:bodyPr/>
          <a:lstStyle>
            <a:lvl1pPr>
              <a:defRPr/>
            </a:lvl1pPr>
          </a:lstStyle>
          <a:p>
            <a:pPr>
              <a:defRPr/>
            </a:pPr>
            <a:fld id="{D2EA62D5-BA73-463F-B8DE-EA8F06FECDC6}" type="slidenum">
              <a:rPr lang="en-IN"/>
              <a:pPr>
                <a:defRPr/>
              </a:pPr>
              <a:t>‹#›</a:t>
            </a:fld>
            <a:endParaRPr lang="en-IN" dirty="0"/>
          </a:p>
        </p:txBody>
      </p:sp>
    </p:spTree>
    <p:extLst>
      <p:ext uri="{BB962C8B-B14F-4D97-AF65-F5344CB8AC3E}">
        <p14:creationId xmlns:p14="http://schemas.microsoft.com/office/powerpoint/2010/main" val="9984432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4" name="Slide Number Placeholder 5"/>
          <p:cNvSpPr>
            <a:spLocks noGrp="1"/>
          </p:cNvSpPr>
          <p:nvPr>
            <p:ph type="sldNum" sz="quarter" idx="10"/>
          </p:nvPr>
        </p:nvSpPr>
        <p:spPr/>
        <p:txBody>
          <a:bodyPr/>
          <a:lstStyle>
            <a:lvl1pPr>
              <a:defRPr/>
            </a:lvl1pPr>
          </a:lstStyle>
          <a:p>
            <a:pPr>
              <a:defRPr/>
            </a:pPr>
            <a:fld id="{281163FD-97E1-4750-B0D2-96EE43D35BEA}" type="slidenum">
              <a:rPr lang="en-IN"/>
              <a:pPr>
                <a:defRPr/>
              </a:pPr>
              <a:t>‹#›</a:t>
            </a:fld>
            <a:endParaRPr lang="en-IN" dirty="0"/>
          </a:p>
        </p:txBody>
      </p:sp>
    </p:spTree>
    <p:extLst>
      <p:ext uri="{BB962C8B-B14F-4D97-AF65-F5344CB8AC3E}">
        <p14:creationId xmlns:p14="http://schemas.microsoft.com/office/powerpoint/2010/main" val="5102298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over Slide Layout">
    <p:spTree>
      <p:nvGrpSpPr>
        <p:cNvPr id="1" name=""/>
        <p:cNvGrpSpPr/>
        <p:nvPr/>
      </p:nvGrpSpPr>
      <p:grpSpPr>
        <a:xfrm>
          <a:off x="0" y="0"/>
          <a:ext cx="0" cy="0"/>
          <a:chOff x="0" y="0"/>
          <a:chExt cx="0" cy="0"/>
        </a:xfrm>
      </p:grpSpPr>
      <p:sp>
        <p:nvSpPr>
          <p:cNvPr id="2" name="Title 1"/>
          <p:cNvSpPr>
            <a:spLocks noGrp="1"/>
          </p:cNvSpPr>
          <p:nvPr>
            <p:ph type="title"/>
          </p:nvPr>
        </p:nvSpPr>
        <p:spPr>
          <a:xfrm>
            <a:off x="5306231" y="505324"/>
            <a:ext cx="3224621" cy="1601922"/>
          </a:xfrm>
        </p:spPr>
        <p:txBody>
          <a:bodyPr>
            <a:normAutofit/>
          </a:bodyPr>
          <a:lstStyle>
            <a:lvl1pPr>
              <a:lnSpc>
                <a:spcPts val="3000"/>
              </a:lnSpc>
              <a:defRPr sz="2600" b="1">
                <a:solidFill>
                  <a:schemeClr val="bg1"/>
                </a:solidFill>
              </a:defRPr>
            </a:lvl1pPr>
          </a:lstStyle>
          <a:p>
            <a:r>
              <a:rPr lang="en-US" dirty="0"/>
              <a:t>Click to edit Master title style</a:t>
            </a:r>
            <a:endParaRPr lang="en-IN" dirty="0"/>
          </a:p>
        </p:txBody>
      </p:sp>
    </p:spTree>
    <p:extLst>
      <p:ext uri="{BB962C8B-B14F-4D97-AF65-F5344CB8AC3E}">
        <p14:creationId xmlns:p14="http://schemas.microsoft.com/office/powerpoint/2010/main" val="17814535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Parallelogram 9"/>
          <p:cNvSpPr/>
          <p:nvPr userDrawn="1"/>
        </p:nvSpPr>
        <p:spPr>
          <a:xfrm>
            <a:off x="5538652" y="2485703"/>
            <a:ext cx="3151414" cy="2556560"/>
          </a:xfrm>
          <a:prstGeom prst="parallelogram">
            <a:avLst>
              <a:gd name="adj" fmla="val 0"/>
            </a:avLst>
          </a:prstGeom>
          <a:solidFill>
            <a:srgbClr val="DA472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p:txBody>
          <a:bodyPr/>
          <a:lstStyle/>
          <a:p>
            <a:fld id="{353CB433-A6EE-44F1-B9D3-A6E8EE95F9C9}" type="slidenum">
              <a:rPr lang="en-IN" smtClean="0"/>
              <a:t>‹#›</a:t>
            </a:fld>
            <a:endParaRPr lang="en-IN" dirty="0"/>
          </a:p>
        </p:txBody>
      </p:sp>
      <p:sp>
        <p:nvSpPr>
          <p:cNvPr id="3" name="Text Placeholder 2"/>
          <p:cNvSpPr>
            <a:spLocks noGrp="1"/>
          </p:cNvSpPr>
          <p:nvPr>
            <p:ph type="body" idx="1"/>
          </p:nvPr>
        </p:nvSpPr>
        <p:spPr>
          <a:xfrm>
            <a:off x="5695398" y="2984863"/>
            <a:ext cx="2704011" cy="1500187"/>
          </a:xfrm>
        </p:spPr>
        <p:txBody>
          <a:bodyPr anchor="ct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12" name="Parallelogram 11"/>
          <p:cNvSpPr/>
          <p:nvPr userDrawn="1"/>
        </p:nvSpPr>
        <p:spPr>
          <a:xfrm>
            <a:off x="8690067" y="2485703"/>
            <a:ext cx="453934" cy="2556560"/>
          </a:xfrm>
          <a:prstGeom prst="parallelogram">
            <a:avLst>
              <a:gd name="adj" fmla="val 0"/>
            </a:avLst>
          </a:prstGeom>
          <a:solidFill>
            <a:srgbClr val="B22F1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p:cNvCxnSpPr/>
          <p:nvPr userDrawn="1"/>
        </p:nvCxnSpPr>
        <p:spPr>
          <a:xfrm>
            <a:off x="8679766" y="2476919"/>
            <a:ext cx="0" cy="2602523"/>
          </a:xfrm>
          <a:prstGeom prst="line">
            <a:avLst/>
          </a:prstGeom>
          <a:ln w="25400">
            <a:solidFill>
              <a:srgbClr val="1246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2001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4" name="Rectangle 3"/>
          <p:cNvSpPr/>
          <p:nvPr userDrawn="1"/>
        </p:nvSpPr>
        <p:spPr>
          <a:xfrm>
            <a:off x="488950" y="6616700"/>
            <a:ext cx="914400" cy="24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IN" dirty="0">
              <a:solidFill>
                <a:prstClr val="white"/>
              </a:solidFill>
            </a:endParaRPr>
          </a:p>
        </p:txBody>
      </p:sp>
      <p:sp>
        <p:nvSpPr>
          <p:cNvPr id="9" name="Text Placeholder 8"/>
          <p:cNvSpPr>
            <a:spLocks noGrp="1"/>
          </p:cNvSpPr>
          <p:nvPr>
            <p:ph type="body" sz="quarter" idx="13"/>
          </p:nvPr>
        </p:nvSpPr>
        <p:spPr>
          <a:xfrm>
            <a:off x="769041" y="1658983"/>
            <a:ext cx="5017806" cy="4402092"/>
          </a:xfrm>
        </p:spPr>
        <p:txBody>
          <a:bodyPr>
            <a:normAutofit/>
          </a:bodyPr>
          <a:lstStyle>
            <a:lvl1pPr marL="457189" indent="-457189">
              <a:lnSpc>
                <a:spcPts val="3000"/>
              </a:lnSpc>
              <a:buFont typeface="+mj-lt"/>
              <a:buAutoNum type="arabicPeriod"/>
              <a:defRPr sz="1800" b="0">
                <a:solidFill>
                  <a:srgbClr val="124680"/>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8"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5" name="Slide Number Placeholder 4"/>
          <p:cNvSpPr>
            <a:spLocks noGrp="1"/>
          </p:cNvSpPr>
          <p:nvPr>
            <p:ph type="sldNum" sz="quarter" idx="14"/>
          </p:nvPr>
        </p:nvSpPr>
        <p:spPr/>
        <p:txBody>
          <a:bodyPr/>
          <a:lstStyle>
            <a:lvl1pPr>
              <a:defRPr/>
            </a:lvl1pPr>
          </a:lstStyle>
          <a:p>
            <a:pPr>
              <a:defRPr/>
            </a:pPr>
            <a:fld id="{1FA98547-92EE-4901-8749-B9CB4AC8C405}" type="slidenum">
              <a:rPr lang="en-IN"/>
              <a:pPr>
                <a:defRPr/>
              </a:pPr>
              <a:t>‹#›</a:t>
            </a:fld>
            <a:endParaRPr lang="en-IN" dirty="0"/>
          </a:p>
        </p:txBody>
      </p:sp>
    </p:spTree>
    <p:extLst>
      <p:ext uri="{BB962C8B-B14F-4D97-AF65-F5344CB8AC3E}">
        <p14:creationId xmlns:p14="http://schemas.microsoft.com/office/powerpoint/2010/main" val="17431007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hank You Slide">
    <p:spTree>
      <p:nvGrpSpPr>
        <p:cNvPr id="1" name=""/>
        <p:cNvGrpSpPr/>
        <p:nvPr/>
      </p:nvGrpSpPr>
      <p:grpSpPr>
        <a:xfrm>
          <a:off x="0" y="0"/>
          <a:ext cx="0" cy="0"/>
          <a:chOff x="0" y="0"/>
          <a:chExt cx="0" cy="0"/>
        </a:xfrm>
      </p:grpSpPr>
      <p:pic>
        <p:nvPicPr>
          <p:cNvPr id="3" name="Picture 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1692275"/>
            <a:ext cx="39243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3673475" y="0"/>
            <a:ext cx="5470525"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IN" dirty="0">
              <a:solidFill>
                <a:prstClr val="white"/>
              </a:solidFill>
            </a:endParaRPr>
          </a:p>
        </p:txBody>
      </p:sp>
      <p:sp>
        <p:nvSpPr>
          <p:cNvPr id="2" name="Title 1"/>
          <p:cNvSpPr>
            <a:spLocks noGrp="1"/>
          </p:cNvSpPr>
          <p:nvPr>
            <p:ph type="title"/>
          </p:nvPr>
        </p:nvSpPr>
        <p:spPr>
          <a:xfrm>
            <a:off x="4088674" y="2478522"/>
            <a:ext cx="4232366" cy="1900963"/>
          </a:xfrm>
        </p:spPr>
        <p:txBody>
          <a:bodyPr>
            <a:noAutofit/>
          </a:bodyPr>
          <a:lstStyle>
            <a:lvl1pPr>
              <a:lnSpc>
                <a:spcPts val="3600"/>
              </a:lnSpc>
              <a:defRPr sz="1600" baseline="0">
                <a:solidFill>
                  <a:schemeClr val="bg1"/>
                </a:solidFill>
              </a:defRPr>
            </a:lvl1pPr>
          </a:lstStyle>
          <a:p>
            <a:r>
              <a:rPr lang="en-US"/>
              <a:t>Click to edit Master title style</a:t>
            </a:r>
            <a:endParaRPr lang="en-IN" dirty="0"/>
          </a:p>
        </p:txBody>
      </p:sp>
      <p:sp>
        <p:nvSpPr>
          <p:cNvPr id="5" name="Slide Number Placeholder 4"/>
          <p:cNvSpPr>
            <a:spLocks noGrp="1"/>
          </p:cNvSpPr>
          <p:nvPr>
            <p:ph type="sldNum" sz="quarter" idx="10"/>
          </p:nvPr>
        </p:nvSpPr>
        <p:spPr/>
        <p:txBody>
          <a:bodyPr/>
          <a:lstStyle>
            <a:lvl1pPr>
              <a:defRPr/>
            </a:lvl1pPr>
          </a:lstStyle>
          <a:p>
            <a:pPr>
              <a:defRPr/>
            </a:pPr>
            <a:fld id="{53DFA180-8F8B-4440-965A-69294AA68411}" type="slidenum">
              <a:rPr lang="en-IN"/>
              <a:pPr>
                <a:defRPr/>
              </a:pPr>
              <a:t>‹#›</a:t>
            </a:fld>
            <a:endParaRPr lang="en-IN" dirty="0"/>
          </a:p>
        </p:txBody>
      </p:sp>
    </p:spTree>
    <p:extLst>
      <p:ext uri="{BB962C8B-B14F-4D97-AF65-F5344CB8AC3E}">
        <p14:creationId xmlns:p14="http://schemas.microsoft.com/office/powerpoint/2010/main" val="30118357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06638" y="1580606"/>
            <a:ext cx="7545032" cy="46027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4" name="Slide Number Placeholder 5"/>
          <p:cNvSpPr>
            <a:spLocks noGrp="1"/>
          </p:cNvSpPr>
          <p:nvPr>
            <p:ph type="sldNum" sz="quarter" idx="10"/>
          </p:nvPr>
        </p:nvSpPr>
        <p:spPr/>
        <p:txBody>
          <a:bodyPr/>
          <a:lstStyle>
            <a:lvl1pPr>
              <a:defRPr/>
            </a:lvl1pPr>
          </a:lstStyle>
          <a:p>
            <a:pPr>
              <a:defRPr/>
            </a:pPr>
            <a:fld id="{E36B136D-3D2F-4714-9325-CE6CD402C811}" type="slidenum">
              <a:rPr lang="en-IN"/>
              <a:pPr>
                <a:defRPr/>
              </a:pPr>
              <a:t>‹#›</a:t>
            </a:fld>
            <a:endParaRPr lang="en-IN" dirty="0"/>
          </a:p>
        </p:txBody>
      </p:sp>
    </p:spTree>
    <p:extLst>
      <p:ext uri="{BB962C8B-B14F-4D97-AF65-F5344CB8AC3E}">
        <p14:creationId xmlns:p14="http://schemas.microsoft.com/office/powerpoint/2010/main" val="16399814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6637" y="1782083"/>
            <a:ext cx="3583720" cy="435133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Content Placeholder 3"/>
          <p:cNvSpPr>
            <a:spLocks noGrp="1"/>
          </p:cNvSpPr>
          <p:nvPr>
            <p:ph sz="half" idx="2"/>
          </p:nvPr>
        </p:nvSpPr>
        <p:spPr>
          <a:xfrm>
            <a:off x="4907137" y="1782083"/>
            <a:ext cx="3583720" cy="4351338"/>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5" name="Slide Number Placeholder 5"/>
          <p:cNvSpPr>
            <a:spLocks noGrp="1"/>
          </p:cNvSpPr>
          <p:nvPr>
            <p:ph type="sldNum" sz="quarter" idx="10"/>
          </p:nvPr>
        </p:nvSpPr>
        <p:spPr/>
        <p:txBody>
          <a:bodyPr/>
          <a:lstStyle>
            <a:lvl1pPr>
              <a:defRPr/>
            </a:lvl1pPr>
          </a:lstStyle>
          <a:p>
            <a:pPr>
              <a:defRPr/>
            </a:pPr>
            <a:fld id="{C1A363E7-8296-4218-A77A-8E1EB22DB138}" type="slidenum">
              <a:rPr lang="en-IN"/>
              <a:pPr>
                <a:defRPr/>
              </a:pPr>
              <a:t>‹#›</a:t>
            </a:fld>
            <a:endParaRPr lang="en-IN" dirty="0"/>
          </a:p>
        </p:txBody>
      </p:sp>
    </p:spTree>
    <p:extLst>
      <p:ext uri="{BB962C8B-B14F-4D97-AF65-F5344CB8AC3E}">
        <p14:creationId xmlns:p14="http://schemas.microsoft.com/office/powerpoint/2010/main" val="38166725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06637" y="1666649"/>
            <a:ext cx="3566798" cy="823912"/>
          </a:xfrm>
        </p:spPr>
        <p:txBody>
          <a:bodyPr anchor="ctr"/>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906637" y="2490561"/>
            <a:ext cx="3566798" cy="368458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Text Placeholder 4"/>
          <p:cNvSpPr>
            <a:spLocks noGrp="1"/>
          </p:cNvSpPr>
          <p:nvPr>
            <p:ph type="body" sz="quarter" idx="3"/>
          </p:nvPr>
        </p:nvSpPr>
        <p:spPr>
          <a:xfrm>
            <a:off x="4906493" y="1666649"/>
            <a:ext cx="3584364" cy="823912"/>
          </a:xfrm>
        </p:spPr>
        <p:txBody>
          <a:bodyPr anchor="ctr"/>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06493" y="2490561"/>
            <a:ext cx="3584364" cy="368458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7" name="Slide Number Placeholder 5"/>
          <p:cNvSpPr>
            <a:spLocks noGrp="1"/>
          </p:cNvSpPr>
          <p:nvPr>
            <p:ph type="sldNum" sz="quarter" idx="10"/>
          </p:nvPr>
        </p:nvSpPr>
        <p:spPr/>
        <p:txBody>
          <a:bodyPr/>
          <a:lstStyle>
            <a:lvl1pPr>
              <a:defRPr/>
            </a:lvl1pPr>
          </a:lstStyle>
          <a:p>
            <a:pPr>
              <a:defRPr/>
            </a:pPr>
            <a:fld id="{F6931504-0DFE-4C98-8593-6ABDE02D8AB8}" type="slidenum">
              <a:rPr lang="en-IN"/>
              <a:pPr>
                <a:defRPr/>
              </a:pPr>
              <a:t>‹#›</a:t>
            </a:fld>
            <a:endParaRPr lang="en-IN" dirty="0"/>
          </a:p>
        </p:txBody>
      </p:sp>
    </p:spTree>
    <p:extLst>
      <p:ext uri="{BB962C8B-B14F-4D97-AF65-F5344CB8AC3E}">
        <p14:creationId xmlns:p14="http://schemas.microsoft.com/office/powerpoint/2010/main" val="10536043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3DC16829-1B0C-494E-952C-BC17453A932E}" type="slidenum">
              <a:rPr lang="en-IN"/>
              <a:pPr>
                <a:defRPr/>
              </a:pPr>
              <a:t>‹#›</a:t>
            </a:fld>
            <a:endParaRPr lang="en-IN" dirty="0"/>
          </a:p>
        </p:txBody>
      </p:sp>
    </p:spTree>
    <p:extLst>
      <p:ext uri="{BB962C8B-B14F-4D97-AF65-F5344CB8AC3E}">
        <p14:creationId xmlns:p14="http://schemas.microsoft.com/office/powerpoint/2010/main" val="7783651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ddress Slide">
    <p:spTree>
      <p:nvGrpSpPr>
        <p:cNvPr id="1" name=""/>
        <p:cNvGrpSpPr/>
        <p:nvPr/>
      </p:nvGrpSpPr>
      <p:grpSpPr>
        <a:xfrm>
          <a:off x="0" y="0"/>
          <a:ext cx="0" cy="0"/>
          <a:chOff x="0" y="0"/>
          <a:chExt cx="0" cy="0"/>
        </a:xfrm>
      </p:grpSpPr>
      <p:sp>
        <p:nvSpPr>
          <p:cNvPr id="2" name="Rectangle 1"/>
          <p:cNvSpPr/>
          <p:nvPr userDrawn="1"/>
        </p:nvSpPr>
        <p:spPr>
          <a:xfrm>
            <a:off x="703263" y="5424488"/>
            <a:ext cx="7983537" cy="8128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fontAlgn="base">
              <a:spcBef>
                <a:spcPct val="0"/>
              </a:spcBef>
              <a:spcAft>
                <a:spcPct val="0"/>
              </a:spcAft>
              <a:defRPr/>
            </a:pPr>
            <a:r>
              <a:rPr lang="en-IN" sz="900" dirty="0">
                <a:solidFill>
                  <a:prstClr val="black">
                    <a:lumMod val="50000"/>
                    <a:lumOff val="50000"/>
                  </a:prstClr>
                </a:solidFill>
                <a:latin typeface="Gadugi" panose="020B0502040204020203" pitchFamily="34" charset="0"/>
              </a:rPr>
              <a:t>This document is for informational purposes only and should not be construed as professional advice. The user should not construe the material contained herein as business, financial, legal, regulatory, tax or accounting advice. Dhruva Advisors LLP (Dhruva) disclaims any and all liability to any person for any loss or damage caused by errors or omissions, whether such errors or omissions result from negligence, accident or any other cause. Dhruva assumes no liability for the interpretation and/or use of the information contained on this document, nor does it offer a warranty of any kind, either expressed or implied. </a:t>
            </a:r>
          </a:p>
        </p:txBody>
      </p:sp>
      <p:sp>
        <p:nvSpPr>
          <p:cNvPr id="3" name="TextBox 2"/>
          <p:cNvSpPr txBox="1"/>
          <p:nvPr userDrawn="1"/>
        </p:nvSpPr>
        <p:spPr>
          <a:xfrm>
            <a:off x="3144838" y="6305550"/>
            <a:ext cx="2854325" cy="230188"/>
          </a:xfrm>
          <a:prstGeom prst="rect">
            <a:avLst/>
          </a:prstGeom>
          <a:no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en-IN" sz="900" dirty="0">
                <a:solidFill>
                  <a:prstClr val="black"/>
                </a:solidFill>
              </a:rPr>
              <a:t>© 2015  Dhruva Advisors</a:t>
            </a:r>
          </a:p>
        </p:txBody>
      </p:sp>
      <p:sp>
        <p:nvSpPr>
          <p:cNvPr id="4" name="Text Box 2"/>
          <p:cNvSpPr txBox="1">
            <a:spLocks noChangeArrowheads="1"/>
          </p:cNvSpPr>
          <p:nvPr userDrawn="1"/>
        </p:nvSpPr>
        <p:spPr bwMode="auto">
          <a:xfrm>
            <a:off x="711200" y="1444625"/>
            <a:ext cx="1979613" cy="3609975"/>
          </a:xfrm>
          <a:prstGeom prst="rect">
            <a:avLst/>
          </a:prstGeom>
          <a:noFill/>
          <a:ln>
            <a:noFill/>
          </a:ln>
        </p:spPr>
        <p:txBody>
          <a:bodyPr>
            <a:spAutoFit/>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0" fontAlgn="base" hangingPunct="0">
              <a:spcBef>
                <a:spcPct val="0"/>
              </a:spcBef>
              <a:spcAft>
                <a:spcPct val="0"/>
              </a:spcAft>
              <a:defRPr/>
            </a:pPr>
            <a:r>
              <a:rPr lang="en-IN" sz="1200" b="1" dirty="0">
                <a:solidFill>
                  <a:srgbClr val="CC0000"/>
                </a:solidFill>
              </a:rPr>
              <a:t>Mumbai</a:t>
            </a:r>
            <a:endParaRPr lang="en-IN" sz="1200" dirty="0">
              <a:solidFill>
                <a:srgbClr val="000000"/>
              </a:solidFill>
            </a:endParaRPr>
          </a:p>
          <a:p>
            <a:pPr eaLnBrk="0" fontAlgn="base" hangingPunct="0">
              <a:spcBef>
                <a:spcPct val="0"/>
              </a:spcBef>
              <a:spcAft>
                <a:spcPct val="0"/>
              </a:spcAft>
              <a:defRPr/>
            </a:pPr>
            <a:r>
              <a:rPr lang="en-IN" sz="1200" b="1" dirty="0">
                <a:solidFill>
                  <a:srgbClr val="000000"/>
                </a:solidFill>
              </a:rPr>
              <a:t> </a:t>
            </a:r>
            <a:endParaRPr lang="en-IN" sz="1200" dirty="0">
              <a:solidFill>
                <a:srgbClr val="000000"/>
              </a:solidFill>
            </a:endParaRPr>
          </a:p>
          <a:p>
            <a:pPr eaLnBrk="0" fontAlgn="base" hangingPunct="0">
              <a:spcBef>
                <a:spcPct val="0"/>
              </a:spcBef>
              <a:spcAft>
                <a:spcPct val="0"/>
              </a:spcAft>
              <a:defRPr/>
            </a:pPr>
            <a:r>
              <a:rPr lang="en-IN" sz="1200" dirty="0">
                <a:solidFill>
                  <a:srgbClr val="000000"/>
                </a:solidFill>
              </a:rPr>
              <a:t>12</a:t>
            </a:r>
            <a:r>
              <a:rPr lang="en-IN" sz="1200" baseline="30000" dirty="0">
                <a:solidFill>
                  <a:srgbClr val="000000"/>
                </a:solidFill>
              </a:rPr>
              <a:t>th</a:t>
            </a:r>
            <a:r>
              <a:rPr lang="en-IN" sz="1200" dirty="0">
                <a:solidFill>
                  <a:srgbClr val="000000"/>
                </a:solidFill>
              </a:rPr>
              <a:t> Floor, Discovery of India, Dr. Annie Besant Road, Worli,</a:t>
            </a:r>
          </a:p>
          <a:p>
            <a:pPr eaLnBrk="0" fontAlgn="base" hangingPunct="0">
              <a:spcBef>
                <a:spcPct val="0"/>
              </a:spcBef>
              <a:spcAft>
                <a:spcPct val="0"/>
              </a:spcAft>
              <a:defRPr/>
            </a:pPr>
            <a:r>
              <a:rPr lang="en-IN" sz="1200" dirty="0">
                <a:solidFill>
                  <a:srgbClr val="000000"/>
                </a:solidFill>
              </a:rPr>
              <a:t>Mumbai 400 018.</a:t>
            </a:r>
          </a:p>
          <a:p>
            <a:pPr eaLnBrk="0" fontAlgn="base" hangingPunct="0">
              <a:spcBef>
                <a:spcPct val="0"/>
              </a:spcBef>
              <a:spcAft>
                <a:spcPct val="0"/>
              </a:spcAft>
              <a:defRPr/>
            </a:pPr>
            <a:r>
              <a:rPr lang="en-IN" sz="1200" dirty="0">
                <a:solidFill>
                  <a:srgbClr val="000000"/>
                </a:solidFill>
              </a:rPr>
              <a:t> </a:t>
            </a:r>
          </a:p>
          <a:p>
            <a:pPr eaLnBrk="0" fontAlgn="base" hangingPunct="0">
              <a:spcBef>
                <a:spcPct val="0"/>
              </a:spcBef>
              <a:spcAft>
                <a:spcPct val="0"/>
              </a:spcAft>
              <a:defRPr/>
            </a:pPr>
            <a:r>
              <a:rPr lang="en-IN" sz="1200" dirty="0">
                <a:solidFill>
                  <a:srgbClr val="000000"/>
                </a:solidFill>
              </a:rPr>
              <a:t>Tel: +91-22-6108 1000</a:t>
            </a:r>
          </a:p>
          <a:p>
            <a:pPr eaLnBrk="0" fontAlgn="base" hangingPunct="0">
              <a:spcBef>
                <a:spcPct val="0"/>
              </a:spcBef>
              <a:spcAft>
                <a:spcPct val="0"/>
              </a:spcAft>
              <a:defRPr/>
            </a:pPr>
            <a:r>
              <a:rPr lang="en-IN" sz="1200" dirty="0">
                <a:solidFill>
                  <a:srgbClr val="000000"/>
                </a:solidFill>
              </a:rPr>
              <a:t>Fax:+91-22-6108 1001</a:t>
            </a:r>
          </a:p>
          <a:p>
            <a:pPr eaLnBrk="0" fontAlgn="base" hangingPunct="0">
              <a:spcBef>
                <a:spcPct val="0"/>
              </a:spcBef>
              <a:spcAft>
                <a:spcPct val="0"/>
              </a:spcAft>
              <a:defRPr/>
            </a:pPr>
            <a:r>
              <a:rPr lang="en-IN" sz="1200" dirty="0">
                <a:solidFill>
                  <a:srgbClr val="000000"/>
                </a:solidFill>
              </a:rPr>
              <a:t> </a:t>
            </a:r>
          </a:p>
          <a:p>
            <a:pPr eaLnBrk="0" fontAlgn="base" hangingPunct="0">
              <a:spcBef>
                <a:spcPct val="0"/>
              </a:spcBef>
              <a:spcAft>
                <a:spcPct val="0"/>
              </a:spcAft>
              <a:defRPr/>
            </a:pPr>
            <a:endParaRPr lang="en-IN" sz="1200" dirty="0">
              <a:solidFill>
                <a:srgbClr val="000000"/>
              </a:solidFill>
            </a:endParaRPr>
          </a:p>
          <a:p>
            <a:pPr eaLnBrk="0" fontAlgn="base" hangingPunct="0">
              <a:spcBef>
                <a:spcPct val="0"/>
              </a:spcBef>
              <a:spcAft>
                <a:spcPct val="0"/>
              </a:spcAft>
              <a:defRPr/>
            </a:pPr>
            <a:r>
              <a:rPr lang="en-IN" sz="1200" dirty="0">
                <a:solidFill>
                  <a:srgbClr val="000000"/>
                </a:solidFill>
              </a:rPr>
              <a:t>A-902, Marathon Futurex,</a:t>
            </a:r>
          </a:p>
          <a:p>
            <a:pPr eaLnBrk="0" fontAlgn="base" hangingPunct="0">
              <a:spcBef>
                <a:spcPct val="0"/>
              </a:spcBef>
              <a:spcAft>
                <a:spcPct val="0"/>
              </a:spcAft>
              <a:defRPr/>
            </a:pPr>
            <a:r>
              <a:rPr lang="en-IN" sz="1200" dirty="0">
                <a:solidFill>
                  <a:srgbClr val="000000"/>
                </a:solidFill>
              </a:rPr>
              <a:t>N. M. Joshi Marg, Lower Parel (E),</a:t>
            </a:r>
          </a:p>
          <a:p>
            <a:pPr eaLnBrk="0" fontAlgn="base" hangingPunct="0">
              <a:spcBef>
                <a:spcPct val="0"/>
              </a:spcBef>
              <a:spcAft>
                <a:spcPct val="0"/>
              </a:spcAft>
              <a:defRPr/>
            </a:pPr>
            <a:r>
              <a:rPr lang="en-IN" sz="1200" dirty="0">
                <a:solidFill>
                  <a:srgbClr val="000000"/>
                </a:solidFill>
              </a:rPr>
              <a:t>Mumbai 400 013.</a:t>
            </a:r>
          </a:p>
          <a:p>
            <a:pPr eaLnBrk="0" fontAlgn="base" hangingPunct="0">
              <a:spcBef>
                <a:spcPct val="0"/>
              </a:spcBef>
              <a:spcAft>
                <a:spcPct val="0"/>
              </a:spcAft>
              <a:defRPr/>
            </a:pPr>
            <a:r>
              <a:rPr lang="en-IN" sz="1200" dirty="0">
                <a:solidFill>
                  <a:srgbClr val="000000"/>
                </a:solidFill>
              </a:rPr>
              <a:t> </a:t>
            </a:r>
          </a:p>
          <a:p>
            <a:pPr eaLnBrk="0" fontAlgn="base" hangingPunct="0">
              <a:spcBef>
                <a:spcPct val="0"/>
              </a:spcBef>
              <a:spcAft>
                <a:spcPct val="0"/>
              </a:spcAft>
              <a:defRPr/>
            </a:pPr>
            <a:r>
              <a:rPr lang="en-IN" sz="1200" dirty="0">
                <a:solidFill>
                  <a:srgbClr val="000000"/>
                </a:solidFill>
              </a:rPr>
              <a:t>Tel:+91-22-6147 1000</a:t>
            </a:r>
          </a:p>
          <a:p>
            <a:pPr eaLnBrk="0" fontAlgn="base" hangingPunct="0">
              <a:lnSpc>
                <a:spcPct val="115000"/>
              </a:lnSpc>
              <a:spcBef>
                <a:spcPct val="0"/>
              </a:spcBef>
              <a:spcAft>
                <a:spcPts val="1000"/>
              </a:spcAft>
              <a:defRPr/>
            </a:pPr>
            <a:r>
              <a:rPr lang="en-IN" sz="1200" dirty="0">
                <a:solidFill>
                  <a:prstClr val="black"/>
                </a:solidFill>
                <a:ea typeface="Calibri" pitchFamily="34" charset="0"/>
                <a:cs typeface="Times New Roman" pitchFamily="18" charset="0"/>
              </a:rPr>
              <a:t>Fax:+91-22-6147 1001</a:t>
            </a:r>
          </a:p>
        </p:txBody>
      </p:sp>
      <p:sp>
        <p:nvSpPr>
          <p:cNvPr id="5" name="Rectangle 14"/>
          <p:cNvSpPr>
            <a:spLocks noChangeArrowheads="1"/>
          </p:cNvSpPr>
          <p:nvPr userDrawn="1"/>
        </p:nvSpPr>
        <p:spPr bwMode="auto">
          <a:xfrm>
            <a:off x="2798763" y="1444625"/>
            <a:ext cx="1979612" cy="1754188"/>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0" fontAlgn="base" hangingPunct="0">
              <a:spcBef>
                <a:spcPct val="0"/>
              </a:spcBef>
              <a:spcAft>
                <a:spcPct val="0"/>
              </a:spcAft>
              <a:defRPr/>
            </a:pPr>
            <a:r>
              <a:rPr lang="en-IN" altLang="en-US" sz="1200" b="1" dirty="0">
                <a:solidFill>
                  <a:srgbClr val="CC0000"/>
                </a:solidFill>
              </a:rPr>
              <a:t>Ahmedabad</a:t>
            </a:r>
            <a:endParaRPr lang="en-IN" altLang="en-US" sz="1200" dirty="0">
              <a:solidFill>
                <a:srgbClr val="000000"/>
              </a:solidFill>
            </a:endParaRPr>
          </a:p>
          <a:p>
            <a:pPr algn="just" eaLnBrk="0" fontAlgn="base" hangingPunct="0">
              <a:spcBef>
                <a:spcPct val="0"/>
              </a:spcBef>
              <a:spcAft>
                <a:spcPct val="0"/>
              </a:spcAft>
              <a:defRPr/>
            </a:pPr>
            <a:r>
              <a:rPr lang="en-IN" altLang="en-US" sz="1200" b="1" dirty="0">
                <a:solidFill>
                  <a:srgbClr val="000000"/>
                </a:solidFill>
              </a:rPr>
              <a:t> </a:t>
            </a:r>
            <a:endParaRPr lang="en-IN" altLang="en-US" sz="1200" dirty="0">
              <a:solidFill>
                <a:srgbClr val="000000"/>
              </a:solidFill>
            </a:endParaRPr>
          </a:p>
          <a:p>
            <a:pPr eaLnBrk="0" fontAlgn="base" hangingPunct="0">
              <a:spcBef>
                <a:spcPct val="0"/>
              </a:spcBef>
              <a:spcAft>
                <a:spcPct val="0"/>
              </a:spcAft>
              <a:defRPr/>
            </a:pPr>
            <a:r>
              <a:rPr lang="en-IN" altLang="en-US" sz="1200" dirty="0">
                <a:solidFill>
                  <a:srgbClr val="000000"/>
                </a:solidFill>
              </a:rPr>
              <a:t>B3/3</a:t>
            </a:r>
            <a:r>
              <a:rPr lang="en-IN" altLang="en-US" sz="1200" baseline="30000" dirty="0">
                <a:solidFill>
                  <a:srgbClr val="000000"/>
                </a:solidFill>
              </a:rPr>
              <a:t>rd</a:t>
            </a:r>
            <a:r>
              <a:rPr lang="en-IN" altLang="en-US" sz="1200" dirty="0">
                <a:solidFill>
                  <a:srgbClr val="000000"/>
                </a:solidFill>
              </a:rPr>
              <a:t> Floor, Safal Profitaire, Prahladnagar, Corporate Road, Opp. Auda Garden,</a:t>
            </a:r>
          </a:p>
          <a:p>
            <a:pPr algn="just" eaLnBrk="0" fontAlgn="base" hangingPunct="0">
              <a:spcBef>
                <a:spcPct val="0"/>
              </a:spcBef>
              <a:spcAft>
                <a:spcPct val="0"/>
              </a:spcAft>
              <a:defRPr/>
            </a:pPr>
            <a:r>
              <a:rPr lang="en-IN" altLang="en-US" sz="1200" dirty="0">
                <a:solidFill>
                  <a:srgbClr val="000000"/>
                </a:solidFill>
              </a:rPr>
              <a:t>Ahmedabad 380 015.</a:t>
            </a:r>
          </a:p>
          <a:p>
            <a:pPr algn="just" eaLnBrk="0" fontAlgn="base" hangingPunct="0">
              <a:spcBef>
                <a:spcPct val="0"/>
              </a:spcBef>
              <a:spcAft>
                <a:spcPct val="0"/>
              </a:spcAft>
              <a:defRPr/>
            </a:pPr>
            <a:r>
              <a:rPr lang="en-IN" altLang="en-US" sz="1200" dirty="0">
                <a:solidFill>
                  <a:srgbClr val="000000"/>
                </a:solidFill>
              </a:rPr>
              <a:t> </a:t>
            </a:r>
          </a:p>
          <a:p>
            <a:pPr algn="just" eaLnBrk="0" fontAlgn="base" hangingPunct="0">
              <a:spcBef>
                <a:spcPct val="0"/>
              </a:spcBef>
              <a:spcAft>
                <a:spcPct val="0"/>
              </a:spcAft>
              <a:defRPr/>
            </a:pPr>
            <a:r>
              <a:rPr lang="en-IN" altLang="en-US" sz="1200" dirty="0">
                <a:solidFill>
                  <a:srgbClr val="000000"/>
                </a:solidFill>
              </a:rPr>
              <a:t>Tel: +91-79-6134 3400</a:t>
            </a:r>
          </a:p>
          <a:p>
            <a:pPr algn="just" eaLnBrk="0" fontAlgn="base" hangingPunct="0">
              <a:spcBef>
                <a:spcPct val="0"/>
              </a:spcBef>
              <a:spcAft>
                <a:spcPct val="0"/>
              </a:spcAft>
              <a:defRPr/>
            </a:pPr>
            <a:r>
              <a:rPr lang="en-IN" altLang="en-US" sz="1200" dirty="0">
                <a:solidFill>
                  <a:srgbClr val="000000"/>
                </a:solidFill>
              </a:rPr>
              <a:t>Fax: +91-79-6134 3434</a:t>
            </a:r>
          </a:p>
        </p:txBody>
      </p:sp>
      <p:sp>
        <p:nvSpPr>
          <p:cNvPr id="6" name="Rectangle 15"/>
          <p:cNvSpPr>
            <a:spLocks noChangeArrowheads="1"/>
          </p:cNvSpPr>
          <p:nvPr userDrawn="1"/>
        </p:nvSpPr>
        <p:spPr bwMode="auto">
          <a:xfrm>
            <a:off x="4884738" y="1444625"/>
            <a:ext cx="1981200" cy="1754188"/>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0" fontAlgn="base" hangingPunct="0">
              <a:spcBef>
                <a:spcPct val="0"/>
              </a:spcBef>
              <a:spcAft>
                <a:spcPct val="0"/>
              </a:spcAft>
              <a:defRPr/>
            </a:pPr>
            <a:r>
              <a:rPr lang="en-IN" altLang="en-US" sz="1200" b="1" dirty="0">
                <a:solidFill>
                  <a:srgbClr val="CC0000"/>
                </a:solidFill>
              </a:rPr>
              <a:t>Bangalore</a:t>
            </a:r>
            <a:endParaRPr lang="en-IN" altLang="en-US" sz="1200" dirty="0">
              <a:solidFill>
                <a:srgbClr val="000000"/>
              </a:solidFill>
            </a:endParaRPr>
          </a:p>
          <a:p>
            <a:pPr algn="just" eaLnBrk="0" fontAlgn="base" hangingPunct="0">
              <a:spcBef>
                <a:spcPct val="0"/>
              </a:spcBef>
              <a:spcAft>
                <a:spcPct val="0"/>
              </a:spcAft>
              <a:defRPr/>
            </a:pPr>
            <a:r>
              <a:rPr lang="en-IN" altLang="en-US" sz="1200" b="1" dirty="0">
                <a:solidFill>
                  <a:srgbClr val="000000"/>
                </a:solidFill>
              </a:rPr>
              <a:t> </a:t>
            </a:r>
            <a:endParaRPr lang="en-IN" altLang="en-US" sz="1200" dirty="0">
              <a:solidFill>
                <a:srgbClr val="000000"/>
              </a:solidFill>
            </a:endParaRPr>
          </a:p>
          <a:p>
            <a:pPr algn="just" eaLnBrk="0" fontAlgn="base" hangingPunct="0">
              <a:spcBef>
                <a:spcPct val="0"/>
              </a:spcBef>
              <a:spcAft>
                <a:spcPct val="0"/>
              </a:spcAft>
              <a:defRPr/>
            </a:pPr>
            <a:r>
              <a:rPr lang="en-IN" altLang="en-US" sz="1200" dirty="0">
                <a:solidFill>
                  <a:srgbClr val="000000"/>
                </a:solidFill>
              </a:rPr>
              <a:t>Prestige Terraces, </a:t>
            </a:r>
          </a:p>
          <a:p>
            <a:pPr algn="just" eaLnBrk="0" fontAlgn="base" hangingPunct="0">
              <a:spcBef>
                <a:spcPct val="0"/>
              </a:spcBef>
              <a:spcAft>
                <a:spcPct val="0"/>
              </a:spcAft>
              <a:defRPr/>
            </a:pPr>
            <a:r>
              <a:rPr lang="en-IN" altLang="en-US" sz="1200" dirty="0">
                <a:solidFill>
                  <a:srgbClr val="000000"/>
                </a:solidFill>
              </a:rPr>
              <a:t>2nd Floor, Union Street, </a:t>
            </a:r>
          </a:p>
          <a:p>
            <a:pPr eaLnBrk="0" fontAlgn="base" hangingPunct="0">
              <a:spcBef>
                <a:spcPct val="0"/>
              </a:spcBef>
              <a:spcAft>
                <a:spcPct val="0"/>
              </a:spcAft>
              <a:defRPr/>
            </a:pPr>
            <a:r>
              <a:rPr lang="en-IN" altLang="en-US" sz="1200" dirty="0">
                <a:solidFill>
                  <a:srgbClr val="000000"/>
                </a:solidFill>
              </a:rPr>
              <a:t>Infantry Road, </a:t>
            </a:r>
          </a:p>
          <a:p>
            <a:pPr algn="just" eaLnBrk="0" fontAlgn="base" hangingPunct="0">
              <a:spcBef>
                <a:spcPct val="0"/>
              </a:spcBef>
              <a:spcAft>
                <a:spcPct val="0"/>
              </a:spcAft>
              <a:defRPr/>
            </a:pPr>
            <a:r>
              <a:rPr lang="en-IN" altLang="en-US" sz="1200" dirty="0">
                <a:solidFill>
                  <a:srgbClr val="000000"/>
                </a:solidFill>
              </a:rPr>
              <a:t>Bengaluru 560 001.</a:t>
            </a:r>
          </a:p>
          <a:p>
            <a:pPr algn="just" eaLnBrk="0" fontAlgn="base" hangingPunct="0">
              <a:spcBef>
                <a:spcPct val="0"/>
              </a:spcBef>
              <a:spcAft>
                <a:spcPct val="0"/>
              </a:spcAft>
              <a:defRPr/>
            </a:pPr>
            <a:r>
              <a:rPr lang="en-IN" altLang="en-US" sz="1200" dirty="0">
                <a:solidFill>
                  <a:srgbClr val="000000"/>
                </a:solidFill>
              </a:rPr>
              <a:t> </a:t>
            </a:r>
          </a:p>
          <a:p>
            <a:pPr algn="just" eaLnBrk="0" fontAlgn="base" hangingPunct="0">
              <a:spcBef>
                <a:spcPct val="0"/>
              </a:spcBef>
              <a:spcAft>
                <a:spcPct val="0"/>
              </a:spcAft>
              <a:defRPr/>
            </a:pPr>
            <a:r>
              <a:rPr lang="en-IN" altLang="en-US" sz="1200" dirty="0">
                <a:solidFill>
                  <a:srgbClr val="000000"/>
                </a:solidFill>
              </a:rPr>
              <a:t>Tel: +91-80-4660 2500</a:t>
            </a:r>
          </a:p>
          <a:p>
            <a:pPr algn="just" eaLnBrk="0" fontAlgn="base" hangingPunct="0">
              <a:spcBef>
                <a:spcPct val="0"/>
              </a:spcBef>
              <a:spcAft>
                <a:spcPct val="0"/>
              </a:spcAft>
              <a:defRPr/>
            </a:pPr>
            <a:r>
              <a:rPr lang="en-IN" altLang="en-US" sz="1200" dirty="0">
                <a:solidFill>
                  <a:srgbClr val="000000"/>
                </a:solidFill>
              </a:rPr>
              <a:t>Fax: +91-80-4660 2501</a:t>
            </a:r>
          </a:p>
        </p:txBody>
      </p:sp>
      <p:sp>
        <p:nvSpPr>
          <p:cNvPr id="7" name="Rectangle 16"/>
          <p:cNvSpPr>
            <a:spLocks noChangeArrowheads="1"/>
          </p:cNvSpPr>
          <p:nvPr userDrawn="1"/>
        </p:nvSpPr>
        <p:spPr bwMode="auto">
          <a:xfrm>
            <a:off x="6972300" y="1444625"/>
            <a:ext cx="1979613" cy="1754188"/>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0" fontAlgn="base" hangingPunct="0">
              <a:spcBef>
                <a:spcPct val="0"/>
              </a:spcBef>
              <a:spcAft>
                <a:spcPct val="0"/>
              </a:spcAft>
              <a:defRPr/>
            </a:pPr>
            <a:r>
              <a:rPr lang="en-IN" altLang="en-US" sz="1200" b="1" dirty="0">
                <a:solidFill>
                  <a:srgbClr val="CC0000"/>
                </a:solidFill>
              </a:rPr>
              <a:t>Delhi</a:t>
            </a:r>
            <a:endParaRPr lang="en-IN" altLang="en-US" sz="1200" dirty="0">
              <a:solidFill>
                <a:srgbClr val="000000"/>
              </a:solidFill>
            </a:endParaRPr>
          </a:p>
          <a:p>
            <a:pPr algn="just" eaLnBrk="0" fontAlgn="base" hangingPunct="0">
              <a:spcBef>
                <a:spcPct val="0"/>
              </a:spcBef>
              <a:spcAft>
                <a:spcPct val="0"/>
              </a:spcAft>
              <a:defRPr/>
            </a:pPr>
            <a:r>
              <a:rPr lang="en-IN" altLang="en-US" sz="1200" dirty="0">
                <a:solidFill>
                  <a:srgbClr val="000000"/>
                </a:solidFill>
              </a:rPr>
              <a:t> </a:t>
            </a:r>
          </a:p>
          <a:p>
            <a:pPr eaLnBrk="0" fontAlgn="base" hangingPunct="0">
              <a:spcBef>
                <a:spcPct val="0"/>
              </a:spcBef>
              <a:spcAft>
                <a:spcPct val="0"/>
              </a:spcAft>
              <a:defRPr/>
            </a:pPr>
            <a:r>
              <a:rPr lang="en-IN" altLang="en-US" sz="1200" dirty="0">
                <a:solidFill>
                  <a:srgbClr val="000000"/>
                </a:solidFill>
              </a:rPr>
              <a:t>P-57, South Extension-II,</a:t>
            </a:r>
          </a:p>
          <a:p>
            <a:pPr algn="just" eaLnBrk="0" fontAlgn="base" hangingPunct="0">
              <a:spcBef>
                <a:spcPct val="0"/>
              </a:spcBef>
              <a:spcAft>
                <a:spcPct val="0"/>
              </a:spcAft>
              <a:defRPr/>
            </a:pPr>
            <a:r>
              <a:rPr lang="en-IN" altLang="en-US" sz="1200" dirty="0">
                <a:solidFill>
                  <a:srgbClr val="000000"/>
                </a:solidFill>
              </a:rPr>
              <a:t>New Delhi 110 049.</a:t>
            </a:r>
          </a:p>
          <a:p>
            <a:pPr algn="just" eaLnBrk="0" fontAlgn="base" hangingPunct="0">
              <a:spcBef>
                <a:spcPct val="0"/>
              </a:spcBef>
              <a:spcAft>
                <a:spcPct val="0"/>
              </a:spcAft>
              <a:defRPr/>
            </a:pPr>
            <a:r>
              <a:rPr lang="en-IN" altLang="en-US" sz="1200" dirty="0">
                <a:solidFill>
                  <a:srgbClr val="000000"/>
                </a:solidFill>
              </a:rPr>
              <a:t> </a:t>
            </a:r>
          </a:p>
          <a:p>
            <a:pPr algn="just" eaLnBrk="0" fontAlgn="base" hangingPunct="0">
              <a:spcBef>
                <a:spcPct val="0"/>
              </a:spcBef>
              <a:spcAft>
                <a:spcPct val="0"/>
              </a:spcAft>
              <a:defRPr/>
            </a:pPr>
            <a:endParaRPr lang="en-US" altLang="en-US" sz="1200" dirty="0">
              <a:solidFill>
                <a:srgbClr val="000000"/>
              </a:solidFill>
            </a:endParaRPr>
          </a:p>
          <a:p>
            <a:pPr algn="just" eaLnBrk="0" fontAlgn="base" hangingPunct="0">
              <a:spcBef>
                <a:spcPct val="0"/>
              </a:spcBef>
              <a:spcAft>
                <a:spcPct val="0"/>
              </a:spcAft>
              <a:defRPr/>
            </a:pPr>
            <a:endParaRPr lang="en-IN" altLang="en-US" sz="1200" dirty="0">
              <a:solidFill>
                <a:srgbClr val="000000"/>
              </a:solidFill>
            </a:endParaRPr>
          </a:p>
          <a:p>
            <a:pPr algn="just" eaLnBrk="0" fontAlgn="base" hangingPunct="0">
              <a:spcBef>
                <a:spcPct val="0"/>
              </a:spcBef>
              <a:spcAft>
                <a:spcPct val="0"/>
              </a:spcAft>
              <a:defRPr/>
            </a:pPr>
            <a:r>
              <a:rPr lang="en-IN" altLang="en-US" sz="1200" dirty="0">
                <a:solidFill>
                  <a:srgbClr val="000000"/>
                </a:solidFill>
              </a:rPr>
              <a:t>Tel:+91-11 2625 7525</a:t>
            </a:r>
          </a:p>
          <a:p>
            <a:pPr algn="just" eaLnBrk="0" fontAlgn="base" hangingPunct="0">
              <a:spcBef>
                <a:spcPct val="0"/>
              </a:spcBef>
              <a:spcAft>
                <a:spcPct val="0"/>
              </a:spcAft>
              <a:defRPr/>
            </a:pPr>
            <a:r>
              <a:rPr lang="en-IN" altLang="en-US" sz="1200" dirty="0">
                <a:solidFill>
                  <a:srgbClr val="000000"/>
                </a:solidFill>
              </a:rPr>
              <a:t>Fax:+91-11 2625 7526</a:t>
            </a:r>
          </a:p>
        </p:txBody>
      </p:sp>
      <p:sp>
        <p:nvSpPr>
          <p:cNvPr id="8" name="Slide Number Placeholder 4"/>
          <p:cNvSpPr>
            <a:spLocks noGrp="1"/>
          </p:cNvSpPr>
          <p:nvPr>
            <p:ph type="sldNum" sz="quarter" idx="10"/>
          </p:nvPr>
        </p:nvSpPr>
        <p:spPr/>
        <p:txBody>
          <a:bodyPr/>
          <a:lstStyle>
            <a:lvl1pPr>
              <a:defRPr/>
            </a:lvl1pPr>
          </a:lstStyle>
          <a:p>
            <a:pPr>
              <a:defRPr/>
            </a:pPr>
            <a:fld id="{7B9828BF-0FFE-499E-B969-987675EECA84}" type="slidenum">
              <a:rPr lang="en-IN"/>
              <a:pPr>
                <a:defRPr/>
              </a:pPr>
              <a:t>‹#›</a:t>
            </a:fld>
            <a:endParaRPr lang="en-IN" dirty="0"/>
          </a:p>
        </p:txBody>
      </p:sp>
    </p:spTree>
    <p:extLst>
      <p:ext uri="{BB962C8B-B14F-4D97-AF65-F5344CB8AC3E}">
        <p14:creationId xmlns:p14="http://schemas.microsoft.com/office/powerpoint/2010/main" val="26709897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Thank You Slide">
    <p:spTree>
      <p:nvGrpSpPr>
        <p:cNvPr id="1" name=""/>
        <p:cNvGrpSpPr/>
        <p:nvPr/>
      </p:nvGrpSpPr>
      <p:grpSpPr>
        <a:xfrm>
          <a:off x="0" y="0"/>
          <a:ext cx="0" cy="0"/>
          <a:chOff x="0" y="0"/>
          <a:chExt cx="0" cy="0"/>
        </a:xfrm>
      </p:grpSpPr>
      <p:pic>
        <p:nvPicPr>
          <p:cNvPr id="3" name="Picture 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1692275"/>
            <a:ext cx="39243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3673475" y="0"/>
            <a:ext cx="5470525"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IN" dirty="0">
              <a:solidFill>
                <a:prstClr val="white"/>
              </a:solidFill>
            </a:endParaRPr>
          </a:p>
        </p:txBody>
      </p:sp>
      <p:sp>
        <p:nvSpPr>
          <p:cNvPr id="2" name="Title 1"/>
          <p:cNvSpPr>
            <a:spLocks noGrp="1"/>
          </p:cNvSpPr>
          <p:nvPr>
            <p:ph type="title"/>
          </p:nvPr>
        </p:nvSpPr>
        <p:spPr>
          <a:xfrm>
            <a:off x="4088674" y="2478522"/>
            <a:ext cx="4232366" cy="1900963"/>
          </a:xfrm>
        </p:spPr>
        <p:txBody>
          <a:bodyPr>
            <a:noAutofit/>
          </a:bodyPr>
          <a:lstStyle>
            <a:lvl1pPr>
              <a:lnSpc>
                <a:spcPts val="3600"/>
              </a:lnSpc>
              <a:defRPr sz="1600" baseline="0">
                <a:solidFill>
                  <a:schemeClr val="bg1"/>
                </a:solidFill>
              </a:defRPr>
            </a:lvl1pPr>
          </a:lstStyle>
          <a:p>
            <a:r>
              <a:rPr lang="en-US"/>
              <a:t>Click to edit Master title style</a:t>
            </a:r>
            <a:endParaRPr lang="en-IN" dirty="0"/>
          </a:p>
        </p:txBody>
      </p:sp>
      <p:sp>
        <p:nvSpPr>
          <p:cNvPr id="5" name="Slide Number Placeholder 4"/>
          <p:cNvSpPr>
            <a:spLocks noGrp="1"/>
          </p:cNvSpPr>
          <p:nvPr>
            <p:ph type="sldNum" sz="quarter" idx="10"/>
          </p:nvPr>
        </p:nvSpPr>
        <p:spPr/>
        <p:txBody>
          <a:bodyPr/>
          <a:lstStyle>
            <a:lvl1pPr>
              <a:defRPr>
                <a:solidFill>
                  <a:schemeClr val="tx1">
                    <a:tint val="75000"/>
                  </a:schemeClr>
                </a:solidFill>
              </a:defRPr>
            </a:lvl1pPr>
          </a:lstStyle>
          <a:p>
            <a:pPr>
              <a:defRPr/>
            </a:pPr>
            <a:fld id="{C2AC10D3-AE9C-4538-B90C-FFAB6B0047CB}"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265616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Section Divider">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IN" dirty="0">
              <a:solidFill>
                <a:prstClr val="white"/>
              </a:solidFill>
            </a:endParaRPr>
          </a:p>
        </p:txBody>
      </p:sp>
      <p:sp>
        <p:nvSpPr>
          <p:cNvPr id="5" name="Parallelogram 4"/>
          <p:cNvSpPr/>
          <p:nvPr userDrawn="1"/>
        </p:nvSpPr>
        <p:spPr>
          <a:xfrm>
            <a:off x="5538788" y="2486025"/>
            <a:ext cx="3151187" cy="2555875"/>
          </a:xfrm>
          <a:prstGeom prst="parallelogram">
            <a:avLst>
              <a:gd name="adj" fmla="val 0"/>
            </a:avLst>
          </a:prstGeom>
          <a:solidFill>
            <a:srgbClr val="DA472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endParaRPr>
          </a:p>
        </p:txBody>
      </p:sp>
      <p:sp>
        <p:nvSpPr>
          <p:cNvPr id="6" name="Parallelogram 5"/>
          <p:cNvSpPr/>
          <p:nvPr userDrawn="1"/>
        </p:nvSpPr>
        <p:spPr>
          <a:xfrm>
            <a:off x="8689975" y="2486025"/>
            <a:ext cx="454025" cy="2555875"/>
          </a:xfrm>
          <a:prstGeom prst="parallelogram">
            <a:avLst>
              <a:gd name="adj" fmla="val 0"/>
            </a:avLst>
          </a:prstGeom>
          <a:solidFill>
            <a:srgbClr val="B22F1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endParaRPr>
          </a:p>
        </p:txBody>
      </p:sp>
      <p:cxnSp>
        <p:nvCxnSpPr>
          <p:cNvPr id="7" name="Straight Connector 6"/>
          <p:cNvCxnSpPr/>
          <p:nvPr userDrawn="1"/>
        </p:nvCxnSpPr>
        <p:spPr>
          <a:xfrm>
            <a:off x="8680450" y="2476500"/>
            <a:ext cx="0" cy="2603500"/>
          </a:xfrm>
          <a:prstGeom prst="line">
            <a:avLst/>
          </a:prstGeom>
          <a:ln w="25400">
            <a:solidFill>
              <a:srgbClr val="124680"/>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695398" y="2984863"/>
            <a:ext cx="2704011" cy="1500187"/>
          </a:xfrm>
        </p:spPr>
        <p:txBody>
          <a:bodyPr anchor="ct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 name="Slide Number Placeholder 5"/>
          <p:cNvSpPr>
            <a:spLocks noGrp="1"/>
          </p:cNvSpPr>
          <p:nvPr>
            <p:ph type="sldNum" sz="quarter" idx="10"/>
          </p:nvPr>
        </p:nvSpPr>
        <p:spPr/>
        <p:txBody>
          <a:bodyPr/>
          <a:lstStyle>
            <a:lvl1pPr>
              <a:defRPr>
                <a:solidFill>
                  <a:schemeClr val="tx1">
                    <a:tint val="75000"/>
                  </a:schemeClr>
                </a:solidFill>
              </a:defRPr>
            </a:lvl1pPr>
          </a:lstStyle>
          <a:p>
            <a:pPr>
              <a:defRPr/>
            </a:pPr>
            <a:fld id="{BB81736F-D4D7-4202-99C4-2CC25187F032}"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11000827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1336" y="1825625"/>
            <a:ext cx="3546567"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70416" y="1825625"/>
            <a:ext cx="3546567"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5" name="Slide Number Placeholder 6"/>
          <p:cNvSpPr>
            <a:spLocks noGrp="1"/>
          </p:cNvSpPr>
          <p:nvPr>
            <p:ph type="sldNum" sz="quarter" idx="10"/>
          </p:nvPr>
        </p:nvSpPr>
        <p:spPr/>
        <p:txBody>
          <a:bodyPr/>
          <a:lstStyle>
            <a:lvl1pPr>
              <a:defRPr>
                <a:solidFill>
                  <a:schemeClr val="tx1">
                    <a:tint val="75000"/>
                  </a:schemeClr>
                </a:solidFill>
              </a:defRPr>
            </a:lvl1pPr>
          </a:lstStyle>
          <a:p>
            <a:pPr>
              <a:defRPr/>
            </a:pPr>
            <a:fld id="{01C2865B-C2A3-48C4-9CFE-7DA9EF0C2C86}"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2327670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1336" y="1825625"/>
            <a:ext cx="3546567"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70416" y="1825625"/>
            <a:ext cx="3546567"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353CB433-A6EE-44F1-B9D3-A6E8EE95F9C9}" type="slidenum">
              <a:rPr lang="en-IN" smtClean="0"/>
              <a:t>‹#›</a:t>
            </a:fld>
            <a:endParaRPr lang="en-IN" dirty="0"/>
          </a:p>
        </p:txBody>
      </p:sp>
      <p:sp>
        <p:nvSpPr>
          <p:cNvPr id="9" name="Title Placeholder 1"/>
          <p:cNvSpPr>
            <a:spLocks noGrp="1"/>
          </p:cNvSpPr>
          <p:nvPr>
            <p:ph type="title"/>
          </p:nvPr>
        </p:nvSpPr>
        <p:spPr>
          <a:xfrm>
            <a:off x="771969" y="64784"/>
            <a:ext cx="6211058"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0114046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01337" y="1652112"/>
            <a:ext cx="352955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901337" y="2476024"/>
            <a:ext cx="3529554"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70046" y="1652112"/>
            <a:ext cx="35469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70046" y="2476024"/>
            <a:ext cx="35469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7" name="Slide Number Placeholder 8"/>
          <p:cNvSpPr>
            <a:spLocks noGrp="1"/>
          </p:cNvSpPr>
          <p:nvPr>
            <p:ph type="sldNum" sz="quarter" idx="10"/>
          </p:nvPr>
        </p:nvSpPr>
        <p:spPr/>
        <p:txBody>
          <a:bodyPr/>
          <a:lstStyle>
            <a:lvl1pPr>
              <a:defRPr>
                <a:solidFill>
                  <a:schemeClr val="tx1">
                    <a:tint val="75000"/>
                  </a:schemeClr>
                </a:solidFill>
              </a:defRPr>
            </a:lvl1pPr>
          </a:lstStyle>
          <a:p>
            <a:pPr>
              <a:defRPr/>
            </a:pPr>
            <a:fld id="{92A0449B-634B-4B29-AC32-6E6E6DCDD456}"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10698508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8" name="Text Placeholder 2"/>
          <p:cNvSpPr>
            <a:spLocks noGrp="1"/>
          </p:cNvSpPr>
          <p:nvPr>
            <p:ph idx="1"/>
          </p:nvPr>
        </p:nvSpPr>
        <p:spPr>
          <a:xfrm>
            <a:off x="734083" y="1522351"/>
            <a:ext cx="7958397" cy="4602754"/>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4"/>
          <p:cNvSpPr>
            <a:spLocks noGrp="1"/>
          </p:cNvSpPr>
          <p:nvPr>
            <p:ph type="sldNum" sz="quarter" idx="10"/>
          </p:nvPr>
        </p:nvSpPr>
        <p:spPr/>
        <p:txBody>
          <a:bodyPr/>
          <a:lstStyle>
            <a:lvl1pPr>
              <a:defRPr>
                <a:solidFill>
                  <a:schemeClr val="tx1">
                    <a:tint val="75000"/>
                  </a:schemeClr>
                </a:solidFill>
              </a:defRPr>
            </a:lvl1pPr>
          </a:lstStyle>
          <a:p>
            <a:pPr>
              <a:defRPr/>
            </a:pPr>
            <a:fld id="{47F7AEBA-F4A6-47B5-A38C-78C2EFB8B2C1}"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2203194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769041" y="1902211"/>
            <a:ext cx="3134419" cy="3803651"/>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312777" y="1906090"/>
            <a:ext cx="43214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5" name="Slide Number Placeholder 6"/>
          <p:cNvSpPr>
            <a:spLocks noGrp="1"/>
          </p:cNvSpPr>
          <p:nvPr>
            <p:ph type="sldNum" sz="quarter" idx="10"/>
          </p:nvPr>
        </p:nvSpPr>
        <p:spPr/>
        <p:txBody>
          <a:bodyPr/>
          <a:lstStyle>
            <a:lvl1pPr>
              <a:defRPr>
                <a:solidFill>
                  <a:schemeClr val="tx1">
                    <a:tint val="75000"/>
                  </a:schemeClr>
                </a:solidFill>
              </a:defRPr>
            </a:lvl1pPr>
          </a:lstStyle>
          <a:p>
            <a:pPr>
              <a:defRPr/>
            </a:pPr>
            <a:fld id="{C6504D81-45AB-436A-B821-FA09A2998EDA}"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9166854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4" name="Slide Number Placeholder 5"/>
          <p:cNvSpPr>
            <a:spLocks noGrp="1"/>
          </p:cNvSpPr>
          <p:nvPr>
            <p:ph type="sldNum" sz="quarter" idx="10"/>
          </p:nvPr>
        </p:nvSpPr>
        <p:spPr/>
        <p:txBody>
          <a:bodyPr/>
          <a:lstStyle>
            <a:lvl1pPr>
              <a:defRPr>
                <a:solidFill>
                  <a:schemeClr val="tx1">
                    <a:tint val="75000"/>
                  </a:schemeClr>
                </a:solidFill>
              </a:defRPr>
            </a:lvl1pPr>
          </a:lstStyle>
          <a:p>
            <a:pPr>
              <a:defRPr/>
            </a:pPr>
            <a:fld id="{CA8D5D78-742E-4444-98C2-3C822CD1AF97}"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5242129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able of Contents">
    <p:spTree>
      <p:nvGrpSpPr>
        <p:cNvPr id="1" name=""/>
        <p:cNvGrpSpPr/>
        <p:nvPr/>
      </p:nvGrpSpPr>
      <p:grpSpPr>
        <a:xfrm>
          <a:off x="0" y="0"/>
          <a:ext cx="0" cy="0"/>
          <a:chOff x="0" y="0"/>
          <a:chExt cx="0" cy="0"/>
        </a:xfrm>
      </p:grpSpPr>
      <p:sp>
        <p:nvSpPr>
          <p:cNvPr id="4" name="Rectangle 3"/>
          <p:cNvSpPr/>
          <p:nvPr userDrawn="1"/>
        </p:nvSpPr>
        <p:spPr>
          <a:xfrm>
            <a:off x="488950" y="6616700"/>
            <a:ext cx="914400" cy="24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IN" dirty="0">
              <a:solidFill>
                <a:prstClr val="white"/>
              </a:solidFill>
            </a:endParaRPr>
          </a:p>
        </p:txBody>
      </p:sp>
      <p:sp>
        <p:nvSpPr>
          <p:cNvPr id="9" name="Text Placeholder 8"/>
          <p:cNvSpPr>
            <a:spLocks noGrp="1"/>
          </p:cNvSpPr>
          <p:nvPr>
            <p:ph type="body" sz="quarter" idx="13"/>
          </p:nvPr>
        </p:nvSpPr>
        <p:spPr>
          <a:xfrm>
            <a:off x="769041" y="1658983"/>
            <a:ext cx="5017806" cy="4402092"/>
          </a:xfrm>
        </p:spPr>
        <p:txBody>
          <a:bodyPr>
            <a:normAutofit/>
          </a:bodyPr>
          <a:lstStyle>
            <a:lvl1pPr marL="457189" indent="-457189">
              <a:lnSpc>
                <a:spcPts val="3000"/>
              </a:lnSpc>
              <a:buFont typeface="+mj-lt"/>
              <a:buAutoNum type="arabicPeriod"/>
              <a:defRPr sz="1800" b="0">
                <a:solidFill>
                  <a:srgbClr val="124680"/>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8"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5" name="Slide Number Placeholder 4"/>
          <p:cNvSpPr>
            <a:spLocks noGrp="1"/>
          </p:cNvSpPr>
          <p:nvPr>
            <p:ph type="sldNum" sz="quarter" idx="14"/>
          </p:nvPr>
        </p:nvSpPr>
        <p:spPr/>
        <p:txBody>
          <a:bodyPr/>
          <a:lstStyle>
            <a:lvl1pPr>
              <a:defRPr>
                <a:solidFill>
                  <a:schemeClr val="tx1">
                    <a:tint val="75000"/>
                  </a:schemeClr>
                </a:solidFill>
              </a:defRPr>
            </a:lvl1pPr>
          </a:lstStyle>
          <a:p>
            <a:pPr>
              <a:defRPr/>
            </a:pPr>
            <a:fld id="{150E9D6E-20B1-4B85-B5A1-B990DFE7F57C}"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25196425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06638" y="1580606"/>
            <a:ext cx="7545032" cy="46027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4" name="Slide Number Placeholder 5"/>
          <p:cNvSpPr>
            <a:spLocks noGrp="1"/>
          </p:cNvSpPr>
          <p:nvPr>
            <p:ph type="sldNum" sz="quarter" idx="10"/>
          </p:nvPr>
        </p:nvSpPr>
        <p:spPr/>
        <p:txBody>
          <a:bodyPr/>
          <a:lstStyle>
            <a:lvl1pPr>
              <a:defRPr>
                <a:solidFill>
                  <a:schemeClr val="tx1">
                    <a:tint val="75000"/>
                  </a:schemeClr>
                </a:solidFill>
              </a:defRPr>
            </a:lvl1pPr>
          </a:lstStyle>
          <a:p>
            <a:pPr>
              <a:defRPr/>
            </a:pPr>
            <a:fld id="{55E878B5-FC52-4E23-A0A6-B5973C6D07E4}"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5185088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6637" y="1782083"/>
            <a:ext cx="3583720" cy="435133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Content Placeholder 3"/>
          <p:cNvSpPr>
            <a:spLocks noGrp="1"/>
          </p:cNvSpPr>
          <p:nvPr>
            <p:ph sz="half" idx="2"/>
          </p:nvPr>
        </p:nvSpPr>
        <p:spPr>
          <a:xfrm>
            <a:off x="4907137" y="1782083"/>
            <a:ext cx="3583720" cy="4351338"/>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5" name="Slide Number Placeholder 6"/>
          <p:cNvSpPr>
            <a:spLocks noGrp="1"/>
          </p:cNvSpPr>
          <p:nvPr>
            <p:ph type="sldNum" sz="quarter" idx="10"/>
          </p:nvPr>
        </p:nvSpPr>
        <p:spPr/>
        <p:txBody>
          <a:bodyPr/>
          <a:lstStyle>
            <a:lvl1pPr>
              <a:defRPr>
                <a:solidFill>
                  <a:schemeClr val="tx1">
                    <a:tint val="75000"/>
                  </a:schemeClr>
                </a:solidFill>
              </a:defRPr>
            </a:lvl1pPr>
          </a:lstStyle>
          <a:p>
            <a:pPr>
              <a:defRPr/>
            </a:pPr>
            <a:fld id="{8E3077AB-1D00-4904-8AB3-433889A731E1}"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39321591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06637" y="1666649"/>
            <a:ext cx="3566798" cy="823912"/>
          </a:xfrm>
        </p:spPr>
        <p:txBody>
          <a:bodyPr anchor="ctr"/>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906637" y="2490561"/>
            <a:ext cx="3566798" cy="368458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Text Placeholder 4"/>
          <p:cNvSpPr>
            <a:spLocks noGrp="1"/>
          </p:cNvSpPr>
          <p:nvPr>
            <p:ph type="body" sz="quarter" idx="3"/>
          </p:nvPr>
        </p:nvSpPr>
        <p:spPr>
          <a:xfrm>
            <a:off x="4906493" y="1666649"/>
            <a:ext cx="3584364" cy="823912"/>
          </a:xfrm>
        </p:spPr>
        <p:txBody>
          <a:bodyPr anchor="ctr"/>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06493" y="2490561"/>
            <a:ext cx="3584364" cy="368458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7" name="Slide Number Placeholder 8"/>
          <p:cNvSpPr>
            <a:spLocks noGrp="1"/>
          </p:cNvSpPr>
          <p:nvPr>
            <p:ph type="sldNum" sz="quarter" idx="10"/>
          </p:nvPr>
        </p:nvSpPr>
        <p:spPr/>
        <p:txBody>
          <a:bodyPr/>
          <a:lstStyle>
            <a:lvl1pPr>
              <a:defRPr>
                <a:solidFill>
                  <a:schemeClr val="tx1">
                    <a:tint val="75000"/>
                  </a:schemeClr>
                </a:solidFill>
              </a:defRPr>
            </a:lvl1pPr>
          </a:lstStyle>
          <a:p>
            <a:pPr>
              <a:defRPr/>
            </a:pPr>
            <a:fld id="{AB0F0A41-CEDE-45FB-A220-2BA15F66E092}"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5296931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771969" y="64784"/>
            <a:ext cx="6211058" cy="856675"/>
          </a:xfrm>
          <a:prstGeom prst="rect">
            <a:avLst/>
          </a:prstGeom>
        </p:spPr>
        <p:txBody>
          <a:bodyPr rtlCol="0">
            <a:normAutofit/>
          </a:bodyPr>
          <a:lstStyle/>
          <a:p>
            <a:r>
              <a:rPr lang="en-US" dirty="0"/>
              <a:t>Click to edit Master title style</a:t>
            </a:r>
          </a:p>
        </p:txBody>
      </p:sp>
      <p:sp>
        <p:nvSpPr>
          <p:cNvPr id="3" name="Slide Number Placeholder 4"/>
          <p:cNvSpPr>
            <a:spLocks noGrp="1"/>
          </p:cNvSpPr>
          <p:nvPr>
            <p:ph type="sldNum" sz="quarter" idx="10"/>
          </p:nvPr>
        </p:nvSpPr>
        <p:spPr/>
        <p:txBody>
          <a:bodyPr/>
          <a:lstStyle>
            <a:lvl1pPr>
              <a:defRPr>
                <a:solidFill>
                  <a:schemeClr val="tx1">
                    <a:tint val="75000"/>
                  </a:schemeClr>
                </a:solidFill>
              </a:defRPr>
            </a:lvl1pPr>
          </a:lstStyle>
          <a:p>
            <a:pPr>
              <a:defRPr/>
            </a:pPr>
            <a:fld id="{E09A35ED-4DC7-4903-86A4-94BAA7B332A6}"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19967731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Address Slide">
    <p:spTree>
      <p:nvGrpSpPr>
        <p:cNvPr id="1" name=""/>
        <p:cNvGrpSpPr/>
        <p:nvPr/>
      </p:nvGrpSpPr>
      <p:grpSpPr>
        <a:xfrm>
          <a:off x="0" y="0"/>
          <a:ext cx="0" cy="0"/>
          <a:chOff x="0" y="0"/>
          <a:chExt cx="0" cy="0"/>
        </a:xfrm>
      </p:grpSpPr>
      <p:sp>
        <p:nvSpPr>
          <p:cNvPr id="2" name="Rectangle 1"/>
          <p:cNvSpPr/>
          <p:nvPr userDrawn="1"/>
        </p:nvSpPr>
        <p:spPr>
          <a:xfrm>
            <a:off x="703263" y="5424488"/>
            <a:ext cx="7983537" cy="8128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fontAlgn="base">
              <a:spcBef>
                <a:spcPct val="0"/>
              </a:spcBef>
              <a:spcAft>
                <a:spcPct val="0"/>
              </a:spcAft>
              <a:defRPr/>
            </a:pPr>
            <a:r>
              <a:rPr lang="en-IN" sz="900" dirty="0">
                <a:solidFill>
                  <a:prstClr val="black">
                    <a:lumMod val="50000"/>
                    <a:lumOff val="50000"/>
                  </a:prstClr>
                </a:solidFill>
                <a:latin typeface="Gadugi" panose="020B0502040204020203" pitchFamily="34" charset="0"/>
              </a:rPr>
              <a:t>This document is for informational purposes only and should not be construed as professional advice. The user should not construe the material contained herein as business, financial, legal, regulatory, tax or accounting advice. Dhruva Advisors LLP (Dhruva) disclaims any and all liability to any person for any loss or damage caused by errors or omissions, whether such errors or omissions result from negligence, accident or any other cause. Dhruva assumes no liability for the interpretation and/or use of the information contained on this document, nor does it offer a warranty of any kind, either expressed or implied. </a:t>
            </a:r>
          </a:p>
        </p:txBody>
      </p:sp>
      <p:sp>
        <p:nvSpPr>
          <p:cNvPr id="3" name="TextBox 2"/>
          <p:cNvSpPr txBox="1"/>
          <p:nvPr userDrawn="1"/>
        </p:nvSpPr>
        <p:spPr>
          <a:xfrm>
            <a:off x="3144838" y="6305550"/>
            <a:ext cx="2854325" cy="230188"/>
          </a:xfrm>
          <a:prstGeom prst="rect">
            <a:avLst/>
          </a:prstGeom>
          <a:no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en-IN" sz="900" dirty="0">
                <a:solidFill>
                  <a:prstClr val="black"/>
                </a:solidFill>
              </a:rPr>
              <a:t>© 2015  Dhruva Advisors</a:t>
            </a:r>
          </a:p>
        </p:txBody>
      </p:sp>
      <p:sp>
        <p:nvSpPr>
          <p:cNvPr id="4" name="Text Box 2"/>
          <p:cNvSpPr txBox="1">
            <a:spLocks noChangeArrowheads="1"/>
          </p:cNvSpPr>
          <p:nvPr userDrawn="1"/>
        </p:nvSpPr>
        <p:spPr bwMode="auto">
          <a:xfrm>
            <a:off x="711200" y="1444625"/>
            <a:ext cx="1979613" cy="3609975"/>
          </a:xfrm>
          <a:prstGeom prst="rect">
            <a:avLst/>
          </a:prstGeom>
          <a:noFill/>
          <a:ln>
            <a:noFill/>
          </a:ln>
        </p:spPr>
        <p:txBody>
          <a:bodyPr>
            <a:spAutoFit/>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0" fontAlgn="base" hangingPunct="0">
              <a:spcBef>
                <a:spcPct val="0"/>
              </a:spcBef>
              <a:spcAft>
                <a:spcPct val="0"/>
              </a:spcAft>
              <a:defRPr/>
            </a:pPr>
            <a:r>
              <a:rPr lang="en-IN" sz="1200" b="1" dirty="0">
                <a:solidFill>
                  <a:srgbClr val="CC0000"/>
                </a:solidFill>
              </a:rPr>
              <a:t>Mumbai</a:t>
            </a:r>
            <a:endParaRPr lang="en-IN" sz="1200" dirty="0">
              <a:solidFill>
                <a:srgbClr val="000000"/>
              </a:solidFill>
            </a:endParaRPr>
          </a:p>
          <a:p>
            <a:pPr eaLnBrk="0" fontAlgn="base" hangingPunct="0">
              <a:spcBef>
                <a:spcPct val="0"/>
              </a:spcBef>
              <a:spcAft>
                <a:spcPct val="0"/>
              </a:spcAft>
              <a:defRPr/>
            </a:pPr>
            <a:r>
              <a:rPr lang="en-IN" sz="1200" b="1" dirty="0">
                <a:solidFill>
                  <a:srgbClr val="000000"/>
                </a:solidFill>
              </a:rPr>
              <a:t> </a:t>
            </a:r>
            <a:endParaRPr lang="en-IN" sz="1200" dirty="0">
              <a:solidFill>
                <a:srgbClr val="000000"/>
              </a:solidFill>
            </a:endParaRPr>
          </a:p>
          <a:p>
            <a:pPr eaLnBrk="0" fontAlgn="base" hangingPunct="0">
              <a:spcBef>
                <a:spcPct val="0"/>
              </a:spcBef>
              <a:spcAft>
                <a:spcPct val="0"/>
              </a:spcAft>
              <a:defRPr/>
            </a:pPr>
            <a:r>
              <a:rPr lang="en-IN" sz="1200" dirty="0">
                <a:solidFill>
                  <a:srgbClr val="000000"/>
                </a:solidFill>
              </a:rPr>
              <a:t>12</a:t>
            </a:r>
            <a:r>
              <a:rPr lang="en-IN" sz="1200" baseline="30000" dirty="0">
                <a:solidFill>
                  <a:srgbClr val="000000"/>
                </a:solidFill>
              </a:rPr>
              <a:t>th</a:t>
            </a:r>
            <a:r>
              <a:rPr lang="en-IN" sz="1200" dirty="0">
                <a:solidFill>
                  <a:srgbClr val="000000"/>
                </a:solidFill>
              </a:rPr>
              <a:t> Floor, Discovery of India, Dr. Annie Besant Road, Worli,</a:t>
            </a:r>
          </a:p>
          <a:p>
            <a:pPr eaLnBrk="0" fontAlgn="base" hangingPunct="0">
              <a:spcBef>
                <a:spcPct val="0"/>
              </a:spcBef>
              <a:spcAft>
                <a:spcPct val="0"/>
              </a:spcAft>
              <a:defRPr/>
            </a:pPr>
            <a:r>
              <a:rPr lang="en-IN" sz="1200" dirty="0">
                <a:solidFill>
                  <a:srgbClr val="000000"/>
                </a:solidFill>
              </a:rPr>
              <a:t>Mumbai 400 018.</a:t>
            </a:r>
          </a:p>
          <a:p>
            <a:pPr eaLnBrk="0" fontAlgn="base" hangingPunct="0">
              <a:spcBef>
                <a:spcPct val="0"/>
              </a:spcBef>
              <a:spcAft>
                <a:spcPct val="0"/>
              </a:spcAft>
              <a:defRPr/>
            </a:pPr>
            <a:r>
              <a:rPr lang="en-IN" sz="1200" dirty="0">
                <a:solidFill>
                  <a:srgbClr val="000000"/>
                </a:solidFill>
              </a:rPr>
              <a:t> </a:t>
            </a:r>
          </a:p>
          <a:p>
            <a:pPr eaLnBrk="0" fontAlgn="base" hangingPunct="0">
              <a:spcBef>
                <a:spcPct val="0"/>
              </a:spcBef>
              <a:spcAft>
                <a:spcPct val="0"/>
              </a:spcAft>
              <a:defRPr/>
            </a:pPr>
            <a:r>
              <a:rPr lang="en-IN" sz="1200" dirty="0">
                <a:solidFill>
                  <a:srgbClr val="000000"/>
                </a:solidFill>
              </a:rPr>
              <a:t>Tel: +91-22-6108 1000</a:t>
            </a:r>
          </a:p>
          <a:p>
            <a:pPr eaLnBrk="0" fontAlgn="base" hangingPunct="0">
              <a:spcBef>
                <a:spcPct val="0"/>
              </a:spcBef>
              <a:spcAft>
                <a:spcPct val="0"/>
              </a:spcAft>
              <a:defRPr/>
            </a:pPr>
            <a:r>
              <a:rPr lang="en-IN" sz="1200" dirty="0">
                <a:solidFill>
                  <a:srgbClr val="000000"/>
                </a:solidFill>
              </a:rPr>
              <a:t>Fax:+91-22-6108 1001</a:t>
            </a:r>
          </a:p>
          <a:p>
            <a:pPr eaLnBrk="0" fontAlgn="base" hangingPunct="0">
              <a:spcBef>
                <a:spcPct val="0"/>
              </a:spcBef>
              <a:spcAft>
                <a:spcPct val="0"/>
              </a:spcAft>
              <a:defRPr/>
            </a:pPr>
            <a:r>
              <a:rPr lang="en-IN" sz="1200" dirty="0">
                <a:solidFill>
                  <a:srgbClr val="000000"/>
                </a:solidFill>
              </a:rPr>
              <a:t> </a:t>
            </a:r>
          </a:p>
          <a:p>
            <a:pPr eaLnBrk="0" fontAlgn="base" hangingPunct="0">
              <a:spcBef>
                <a:spcPct val="0"/>
              </a:spcBef>
              <a:spcAft>
                <a:spcPct val="0"/>
              </a:spcAft>
              <a:defRPr/>
            </a:pPr>
            <a:endParaRPr lang="en-IN" sz="1200" dirty="0">
              <a:solidFill>
                <a:srgbClr val="000000"/>
              </a:solidFill>
            </a:endParaRPr>
          </a:p>
          <a:p>
            <a:pPr eaLnBrk="0" fontAlgn="base" hangingPunct="0">
              <a:spcBef>
                <a:spcPct val="0"/>
              </a:spcBef>
              <a:spcAft>
                <a:spcPct val="0"/>
              </a:spcAft>
              <a:defRPr/>
            </a:pPr>
            <a:r>
              <a:rPr lang="en-IN" sz="1200" dirty="0">
                <a:solidFill>
                  <a:srgbClr val="000000"/>
                </a:solidFill>
              </a:rPr>
              <a:t>A-902, Marathon Futurex,</a:t>
            </a:r>
          </a:p>
          <a:p>
            <a:pPr eaLnBrk="0" fontAlgn="base" hangingPunct="0">
              <a:spcBef>
                <a:spcPct val="0"/>
              </a:spcBef>
              <a:spcAft>
                <a:spcPct val="0"/>
              </a:spcAft>
              <a:defRPr/>
            </a:pPr>
            <a:r>
              <a:rPr lang="en-IN" sz="1200" dirty="0">
                <a:solidFill>
                  <a:srgbClr val="000000"/>
                </a:solidFill>
              </a:rPr>
              <a:t>N. M. Joshi Marg, Lower Parel (E),</a:t>
            </a:r>
          </a:p>
          <a:p>
            <a:pPr eaLnBrk="0" fontAlgn="base" hangingPunct="0">
              <a:spcBef>
                <a:spcPct val="0"/>
              </a:spcBef>
              <a:spcAft>
                <a:spcPct val="0"/>
              </a:spcAft>
              <a:defRPr/>
            </a:pPr>
            <a:r>
              <a:rPr lang="en-IN" sz="1200" dirty="0">
                <a:solidFill>
                  <a:srgbClr val="000000"/>
                </a:solidFill>
              </a:rPr>
              <a:t>Mumbai 400 013.</a:t>
            </a:r>
          </a:p>
          <a:p>
            <a:pPr eaLnBrk="0" fontAlgn="base" hangingPunct="0">
              <a:spcBef>
                <a:spcPct val="0"/>
              </a:spcBef>
              <a:spcAft>
                <a:spcPct val="0"/>
              </a:spcAft>
              <a:defRPr/>
            </a:pPr>
            <a:r>
              <a:rPr lang="en-IN" sz="1200" dirty="0">
                <a:solidFill>
                  <a:srgbClr val="000000"/>
                </a:solidFill>
              </a:rPr>
              <a:t> </a:t>
            </a:r>
          </a:p>
          <a:p>
            <a:pPr eaLnBrk="0" fontAlgn="base" hangingPunct="0">
              <a:spcBef>
                <a:spcPct val="0"/>
              </a:spcBef>
              <a:spcAft>
                <a:spcPct val="0"/>
              </a:spcAft>
              <a:defRPr/>
            </a:pPr>
            <a:r>
              <a:rPr lang="en-IN" sz="1200" dirty="0">
                <a:solidFill>
                  <a:srgbClr val="000000"/>
                </a:solidFill>
              </a:rPr>
              <a:t>Tel:+91-22-6147 1000</a:t>
            </a:r>
          </a:p>
          <a:p>
            <a:pPr eaLnBrk="0" fontAlgn="base" hangingPunct="0">
              <a:lnSpc>
                <a:spcPct val="115000"/>
              </a:lnSpc>
              <a:spcBef>
                <a:spcPct val="0"/>
              </a:spcBef>
              <a:spcAft>
                <a:spcPts val="1000"/>
              </a:spcAft>
              <a:defRPr/>
            </a:pPr>
            <a:r>
              <a:rPr lang="en-IN" sz="1200" dirty="0">
                <a:solidFill>
                  <a:prstClr val="black"/>
                </a:solidFill>
                <a:ea typeface="Calibri" pitchFamily="34" charset="0"/>
                <a:cs typeface="Times New Roman" pitchFamily="18" charset="0"/>
              </a:rPr>
              <a:t>Fax:+91-22-6147 1001</a:t>
            </a:r>
          </a:p>
        </p:txBody>
      </p:sp>
      <p:sp>
        <p:nvSpPr>
          <p:cNvPr id="5" name="Rectangle 14"/>
          <p:cNvSpPr>
            <a:spLocks noChangeArrowheads="1"/>
          </p:cNvSpPr>
          <p:nvPr userDrawn="1"/>
        </p:nvSpPr>
        <p:spPr bwMode="auto">
          <a:xfrm>
            <a:off x="2798763" y="1444625"/>
            <a:ext cx="1979612" cy="1754188"/>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0" fontAlgn="base" hangingPunct="0">
              <a:spcBef>
                <a:spcPct val="0"/>
              </a:spcBef>
              <a:spcAft>
                <a:spcPct val="0"/>
              </a:spcAft>
              <a:defRPr/>
            </a:pPr>
            <a:r>
              <a:rPr lang="en-IN" altLang="en-US" sz="1200" b="1" dirty="0">
                <a:solidFill>
                  <a:srgbClr val="CC0000"/>
                </a:solidFill>
              </a:rPr>
              <a:t>Ahmedabad</a:t>
            </a:r>
            <a:endParaRPr lang="en-IN" altLang="en-US" sz="1200" dirty="0">
              <a:solidFill>
                <a:srgbClr val="000000"/>
              </a:solidFill>
            </a:endParaRPr>
          </a:p>
          <a:p>
            <a:pPr algn="just" eaLnBrk="0" fontAlgn="base" hangingPunct="0">
              <a:spcBef>
                <a:spcPct val="0"/>
              </a:spcBef>
              <a:spcAft>
                <a:spcPct val="0"/>
              </a:spcAft>
              <a:defRPr/>
            </a:pPr>
            <a:r>
              <a:rPr lang="en-IN" altLang="en-US" sz="1200" b="1" dirty="0">
                <a:solidFill>
                  <a:srgbClr val="000000"/>
                </a:solidFill>
              </a:rPr>
              <a:t> </a:t>
            </a:r>
            <a:endParaRPr lang="en-IN" altLang="en-US" sz="1200" dirty="0">
              <a:solidFill>
                <a:srgbClr val="000000"/>
              </a:solidFill>
            </a:endParaRPr>
          </a:p>
          <a:p>
            <a:pPr eaLnBrk="0" fontAlgn="base" hangingPunct="0">
              <a:spcBef>
                <a:spcPct val="0"/>
              </a:spcBef>
              <a:spcAft>
                <a:spcPct val="0"/>
              </a:spcAft>
              <a:defRPr/>
            </a:pPr>
            <a:r>
              <a:rPr lang="en-IN" altLang="en-US" sz="1200" dirty="0">
                <a:solidFill>
                  <a:srgbClr val="000000"/>
                </a:solidFill>
              </a:rPr>
              <a:t>B3/3</a:t>
            </a:r>
            <a:r>
              <a:rPr lang="en-IN" altLang="en-US" sz="1200" baseline="30000" dirty="0">
                <a:solidFill>
                  <a:srgbClr val="000000"/>
                </a:solidFill>
              </a:rPr>
              <a:t>rd</a:t>
            </a:r>
            <a:r>
              <a:rPr lang="en-IN" altLang="en-US" sz="1200" dirty="0">
                <a:solidFill>
                  <a:srgbClr val="000000"/>
                </a:solidFill>
              </a:rPr>
              <a:t> Floor, Safal Profitaire, Prahladnagar, Corporate Road, Opp. Auda Garden,</a:t>
            </a:r>
          </a:p>
          <a:p>
            <a:pPr algn="just" eaLnBrk="0" fontAlgn="base" hangingPunct="0">
              <a:spcBef>
                <a:spcPct val="0"/>
              </a:spcBef>
              <a:spcAft>
                <a:spcPct val="0"/>
              </a:spcAft>
              <a:defRPr/>
            </a:pPr>
            <a:r>
              <a:rPr lang="en-IN" altLang="en-US" sz="1200" dirty="0">
                <a:solidFill>
                  <a:srgbClr val="000000"/>
                </a:solidFill>
              </a:rPr>
              <a:t>Ahmedabad 380 015.</a:t>
            </a:r>
          </a:p>
          <a:p>
            <a:pPr algn="just" eaLnBrk="0" fontAlgn="base" hangingPunct="0">
              <a:spcBef>
                <a:spcPct val="0"/>
              </a:spcBef>
              <a:spcAft>
                <a:spcPct val="0"/>
              </a:spcAft>
              <a:defRPr/>
            </a:pPr>
            <a:r>
              <a:rPr lang="en-IN" altLang="en-US" sz="1200" dirty="0">
                <a:solidFill>
                  <a:srgbClr val="000000"/>
                </a:solidFill>
              </a:rPr>
              <a:t> </a:t>
            </a:r>
          </a:p>
          <a:p>
            <a:pPr algn="just" eaLnBrk="0" fontAlgn="base" hangingPunct="0">
              <a:spcBef>
                <a:spcPct val="0"/>
              </a:spcBef>
              <a:spcAft>
                <a:spcPct val="0"/>
              </a:spcAft>
              <a:defRPr/>
            </a:pPr>
            <a:r>
              <a:rPr lang="en-IN" altLang="en-US" sz="1200" dirty="0">
                <a:solidFill>
                  <a:srgbClr val="000000"/>
                </a:solidFill>
              </a:rPr>
              <a:t>Tel: +91-79-6134 3400</a:t>
            </a:r>
          </a:p>
          <a:p>
            <a:pPr algn="just" eaLnBrk="0" fontAlgn="base" hangingPunct="0">
              <a:spcBef>
                <a:spcPct val="0"/>
              </a:spcBef>
              <a:spcAft>
                <a:spcPct val="0"/>
              </a:spcAft>
              <a:defRPr/>
            </a:pPr>
            <a:r>
              <a:rPr lang="en-IN" altLang="en-US" sz="1200" dirty="0">
                <a:solidFill>
                  <a:srgbClr val="000000"/>
                </a:solidFill>
              </a:rPr>
              <a:t>Fax: +91-79-6134 3434</a:t>
            </a:r>
          </a:p>
        </p:txBody>
      </p:sp>
      <p:sp>
        <p:nvSpPr>
          <p:cNvPr id="6" name="Rectangle 15"/>
          <p:cNvSpPr>
            <a:spLocks noChangeArrowheads="1"/>
          </p:cNvSpPr>
          <p:nvPr userDrawn="1"/>
        </p:nvSpPr>
        <p:spPr bwMode="auto">
          <a:xfrm>
            <a:off x="4884738" y="1444625"/>
            <a:ext cx="1981200" cy="1754188"/>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0" fontAlgn="base" hangingPunct="0">
              <a:spcBef>
                <a:spcPct val="0"/>
              </a:spcBef>
              <a:spcAft>
                <a:spcPct val="0"/>
              </a:spcAft>
              <a:defRPr/>
            </a:pPr>
            <a:r>
              <a:rPr lang="en-IN" altLang="en-US" sz="1200" b="1" dirty="0">
                <a:solidFill>
                  <a:srgbClr val="CC0000"/>
                </a:solidFill>
              </a:rPr>
              <a:t>Bangalore</a:t>
            </a:r>
            <a:endParaRPr lang="en-IN" altLang="en-US" sz="1200" dirty="0">
              <a:solidFill>
                <a:srgbClr val="000000"/>
              </a:solidFill>
            </a:endParaRPr>
          </a:p>
          <a:p>
            <a:pPr algn="just" eaLnBrk="0" fontAlgn="base" hangingPunct="0">
              <a:spcBef>
                <a:spcPct val="0"/>
              </a:spcBef>
              <a:spcAft>
                <a:spcPct val="0"/>
              </a:spcAft>
              <a:defRPr/>
            </a:pPr>
            <a:r>
              <a:rPr lang="en-IN" altLang="en-US" sz="1200" b="1" dirty="0">
                <a:solidFill>
                  <a:srgbClr val="000000"/>
                </a:solidFill>
              </a:rPr>
              <a:t> </a:t>
            </a:r>
            <a:endParaRPr lang="en-IN" altLang="en-US" sz="1200" dirty="0">
              <a:solidFill>
                <a:srgbClr val="000000"/>
              </a:solidFill>
            </a:endParaRPr>
          </a:p>
          <a:p>
            <a:pPr algn="just" eaLnBrk="0" fontAlgn="base" hangingPunct="0">
              <a:spcBef>
                <a:spcPct val="0"/>
              </a:spcBef>
              <a:spcAft>
                <a:spcPct val="0"/>
              </a:spcAft>
              <a:defRPr/>
            </a:pPr>
            <a:r>
              <a:rPr lang="en-IN" altLang="en-US" sz="1200" dirty="0">
                <a:solidFill>
                  <a:srgbClr val="000000"/>
                </a:solidFill>
              </a:rPr>
              <a:t>Prestige Terraces, </a:t>
            </a:r>
          </a:p>
          <a:p>
            <a:pPr algn="just" eaLnBrk="0" fontAlgn="base" hangingPunct="0">
              <a:spcBef>
                <a:spcPct val="0"/>
              </a:spcBef>
              <a:spcAft>
                <a:spcPct val="0"/>
              </a:spcAft>
              <a:defRPr/>
            </a:pPr>
            <a:r>
              <a:rPr lang="en-IN" altLang="en-US" sz="1200" dirty="0">
                <a:solidFill>
                  <a:srgbClr val="000000"/>
                </a:solidFill>
              </a:rPr>
              <a:t>2nd Floor, Union Street, </a:t>
            </a:r>
          </a:p>
          <a:p>
            <a:pPr eaLnBrk="0" fontAlgn="base" hangingPunct="0">
              <a:spcBef>
                <a:spcPct val="0"/>
              </a:spcBef>
              <a:spcAft>
                <a:spcPct val="0"/>
              </a:spcAft>
              <a:defRPr/>
            </a:pPr>
            <a:r>
              <a:rPr lang="en-IN" altLang="en-US" sz="1200" dirty="0">
                <a:solidFill>
                  <a:srgbClr val="000000"/>
                </a:solidFill>
              </a:rPr>
              <a:t>Infantry Road, </a:t>
            </a:r>
          </a:p>
          <a:p>
            <a:pPr algn="just" eaLnBrk="0" fontAlgn="base" hangingPunct="0">
              <a:spcBef>
                <a:spcPct val="0"/>
              </a:spcBef>
              <a:spcAft>
                <a:spcPct val="0"/>
              </a:spcAft>
              <a:defRPr/>
            </a:pPr>
            <a:r>
              <a:rPr lang="en-IN" altLang="en-US" sz="1200" dirty="0">
                <a:solidFill>
                  <a:srgbClr val="000000"/>
                </a:solidFill>
              </a:rPr>
              <a:t>Bengaluru 560 001.</a:t>
            </a:r>
          </a:p>
          <a:p>
            <a:pPr algn="just" eaLnBrk="0" fontAlgn="base" hangingPunct="0">
              <a:spcBef>
                <a:spcPct val="0"/>
              </a:spcBef>
              <a:spcAft>
                <a:spcPct val="0"/>
              </a:spcAft>
              <a:defRPr/>
            </a:pPr>
            <a:r>
              <a:rPr lang="en-IN" altLang="en-US" sz="1200" dirty="0">
                <a:solidFill>
                  <a:srgbClr val="000000"/>
                </a:solidFill>
              </a:rPr>
              <a:t> </a:t>
            </a:r>
          </a:p>
          <a:p>
            <a:pPr algn="just" eaLnBrk="0" fontAlgn="base" hangingPunct="0">
              <a:spcBef>
                <a:spcPct val="0"/>
              </a:spcBef>
              <a:spcAft>
                <a:spcPct val="0"/>
              </a:spcAft>
              <a:defRPr/>
            </a:pPr>
            <a:r>
              <a:rPr lang="en-IN" altLang="en-US" sz="1200" dirty="0">
                <a:solidFill>
                  <a:srgbClr val="000000"/>
                </a:solidFill>
              </a:rPr>
              <a:t>Tel: +91-80-4660 2500</a:t>
            </a:r>
          </a:p>
          <a:p>
            <a:pPr algn="just" eaLnBrk="0" fontAlgn="base" hangingPunct="0">
              <a:spcBef>
                <a:spcPct val="0"/>
              </a:spcBef>
              <a:spcAft>
                <a:spcPct val="0"/>
              </a:spcAft>
              <a:defRPr/>
            </a:pPr>
            <a:r>
              <a:rPr lang="en-IN" altLang="en-US" sz="1200" dirty="0">
                <a:solidFill>
                  <a:srgbClr val="000000"/>
                </a:solidFill>
              </a:rPr>
              <a:t>Fax: +91-80-4660 2501</a:t>
            </a:r>
          </a:p>
        </p:txBody>
      </p:sp>
      <p:sp>
        <p:nvSpPr>
          <p:cNvPr id="7" name="Rectangle 16"/>
          <p:cNvSpPr>
            <a:spLocks noChangeArrowheads="1"/>
          </p:cNvSpPr>
          <p:nvPr userDrawn="1"/>
        </p:nvSpPr>
        <p:spPr bwMode="auto">
          <a:xfrm>
            <a:off x="6972300" y="1444625"/>
            <a:ext cx="1979613" cy="1754188"/>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0" fontAlgn="base" hangingPunct="0">
              <a:spcBef>
                <a:spcPct val="0"/>
              </a:spcBef>
              <a:spcAft>
                <a:spcPct val="0"/>
              </a:spcAft>
              <a:defRPr/>
            </a:pPr>
            <a:r>
              <a:rPr lang="en-IN" altLang="en-US" sz="1200" b="1" dirty="0">
                <a:solidFill>
                  <a:srgbClr val="CC0000"/>
                </a:solidFill>
              </a:rPr>
              <a:t>Delhi</a:t>
            </a:r>
            <a:endParaRPr lang="en-IN" altLang="en-US" sz="1200" dirty="0">
              <a:solidFill>
                <a:srgbClr val="000000"/>
              </a:solidFill>
            </a:endParaRPr>
          </a:p>
          <a:p>
            <a:pPr algn="just" eaLnBrk="0" fontAlgn="base" hangingPunct="0">
              <a:spcBef>
                <a:spcPct val="0"/>
              </a:spcBef>
              <a:spcAft>
                <a:spcPct val="0"/>
              </a:spcAft>
              <a:defRPr/>
            </a:pPr>
            <a:r>
              <a:rPr lang="en-IN" altLang="en-US" sz="1200" dirty="0">
                <a:solidFill>
                  <a:srgbClr val="000000"/>
                </a:solidFill>
              </a:rPr>
              <a:t> </a:t>
            </a:r>
          </a:p>
          <a:p>
            <a:pPr eaLnBrk="0" fontAlgn="base" hangingPunct="0">
              <a:spcBef>
                <a:spcPct val="0"/>
              </a:spcBef>
              <a:spcAft>
                <a:spcPct val="0"/>
              </a:spcAft>
              <a:defRPr/>
            </a:pPr>
            <a:r>
              <a:rPr lang="en-IN" altLang="en-US" sz="1200" dirty="0">
                <a:solidFill>
                  <a:srgbClr val="000000"/>
                </a:solidFill>
              </a:rPr>
              <a:t>P-57, South Extension-II,</a:t>
            </a:r>
          </a:p>
          <a:p>
            <a:pPr algn="just" eaLnBrk="0" fontAlgn="base" hangingPunct="0">
              <a:spcBef>
                <a:spcPct val="0"/>
              </a:spcBef>
              <a:spcAft>
                <a:spcPct val="0"/>
              </a:spcAft>
              <a:defRPr/>
            </a:pPr>
            <a:r>
              <a:rPr lang="en-IN" altLang="en-US" sz="1200" dirty="0">
                <a:solidFill>
                  <a:srgbClr val="000000"/>
                </a:solidFill>
              </a:rPr>
              <a:t>New Delhi 110 049.</a:t>
            </a:r>
          </a:p>
          <a:p>
            <a:pPr algn="just" eaLnBrk="0" fontAlgn="base" hangingPunct="0">
              <a:spcBef>
                <a:spcPct val="0"/>
              </a:spcBef>
              <a:spcAft>
                <a:spcPct val="0"/>
              </a:spcAft>
              <a:defRPr/>
            </a:pPr>
            <a:r>
              <a:rPr lang="en-IN" altLang="en-US" sz="1200" dirty="0">
                <a:solidFill>
                  <a:srgbClr val="000000"/>
                </a:solidFill>
              </a:rPr>
              <a:t> </a:t>
            </a:r>
          </a:p>
          <a:p>
            <a:pPr algn="just" eaLnBrk="0" fontAlgn="base" hangingPunct="0">
              <a:spcBef>
                <a:spcPct val="0"/>
              </a:spcBef>
              <a:spcAft>
                <a:spcPct val="0"/>
              </a:spcAft>
              <a:defRPr/>
            </a:pPr>
            <a:endParaRPr lang="en-US" altLang="en-US" sz="1200" dirty="0">
              <a:solidFill>
                <a:srgbClr val="000000"/>
              </a:solidFill>
            </a:endParaRPr>
          </a:p>
          <a:p>
            <a:pPr algn="just" eaLnBrk="0" fontAlgn="base" hangingPunct="0">
              <a:spcBef>
                <a:spcPct val="0"/>
              </a:spcBef>
              <a:spcAft>
                <a:spcPct val="0"/>
              </a:spcAft>
              <a:defRPr/>
            </a:pPr>
            <a:endParaRPr lang="en-IN" altLang="en-US" sz="1200" dirty="0">
              <a:solidFill>
                <a:srgbClr val="000000"/>
              </a:solidFill>
            </a:endParaRPr>
          </a:p>
          <a:p>
            <a:pPr algn="just" eaLnBrk="0" fontAlgn="base" hangingPunct="0">
              <a:spcBef>
                <a:spcPct val="0"/>
              </a:spcBef>
              <a:spcAft>
                <a:spcPct val="0"/>
              </a:spcAft>
              <a:defRPr/>
            </a:pPr>
            <a:r>
              <a:rPr lang="en-IN" altLang="en-US" sz="1200" dirty="0">
                <a:solidFill>
                  <a:srgbClr val="000000"/>
                </a:solidFill>
              </a:rPr>
              <a:t>Tel:+91-11 2625 7525</a:t>
            </a:r>
          </a:p>
          <a:p>
            <a:pPr algn="just" eaLnBrk="0" fontAlgn="base" hangingPunct="0">
              <a:spcBef>
                <a:spcPct val="0"/>
              </a:spcBef>
              <a:spcAft>
                <a:spcPct val="0"/>
              </a:spcAft>
              <a:defRPr/>
            </a:pPr>
            <a:r>
              <a:rPr lang="en-IN" altLang="en-US" sz="1200" dirty="0">
                <a:solidFill>
                  <a:srgbClr val="000000"/>
                </a:solidFill>
              </a:rPr>
              <a:t>Fax:+91-11 2625 7526</a:t>
            </a:r>
          </a:p>
        </p:txBody>
      </p:sp>
      <p:sp>
        <p:nvSpPr>
          <p:cNvPr id="8" name="Slide Number Placeholder 4"/>
          <p:cNvSpPr>
            <a:spLocks noGrp="1"/>
          </p:cNvSpPr>
          <p:nvPr>
            <p:ph type="sldNum" sz="quarter" idx="10"/>
          </p:nvPr>
        </p:nvSpPr>
        <p:spPr/>
        <p:txBody>
          <a:bodyPr/>
          <a:lstStyle>
            <a:lvl1pPr>
              <a:defRPr>
                <a:solidFill>
                  <a:schemeClr val="tx1">
                    <a:tint val="75000"/>
                  </a:schemeClr>
                </a:solidFill>
              </a:defRPr>
            </a:lvl1pPr>
          </a:lstStyle>
          <a:p>
            <a:pPr>
              <a:defRPr/>
            </a:pPr>
            <a:fld id="{53C02F1A-36DB-4747-8BB0-BD9CAA2A4AF1}"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3673582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01337" y="1652112"/>
            <a:ext cx="352955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901337" y="2476024"/>
            <a:ext cx="3529554"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70046" y="1652112"/>
            <a:ext cx="35469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70046" y="2476024"/>
            <a:ext cx="35469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lstStyle/>
          <a:p>
            <a:fld id="{353CB433-A6EE-44F1-B9D3-A6E8EE95F9C9}" type="slidenum">
              <a:rPr lang="en-IN" smtClean="0"/>
              <a:t>‹#›</a:t>
            </a:fld>
            <a:endParaRPr lang="en-IN" dirty="0"/>
          </a:p>
        </p:txBody>
      </p:sp>
      <p:sp>
        <p:nvSpPr>
          <p:cNvPr id="10" name="Title Placeholder 1"/>
          <p:cNvSpPr>
            <a:spLocks noGrp="1"/>
          </p:cNvSpPr>
          <p:nvPr>
            <p:ph type="title"/>
          </p:nvPr>
        </p:nvSpPr>
        <p:spPr>
          <a:xfrm>
            <a:off x="771969" y="64784"/>
            <a:ext cx="6211058"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3728628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2_Thank You Slide">
    <p:spTree>
      <p:nvGrpSpPr>
        <p:cNvPr id="1" name=""/>
        <p:cNvGrpSpPr/>
        <p:nvPr/>
      </p:nvGrpSpPr>
      <p:grpSpPr>
        <a:xfrm>
          <a:off x="0" y="0"/>
          <a:ext cx="0" cy="0"/>
          <a:chOff x="0" y="0"/>
          <a:chExt cx="0" cy="0"/>
        </a:xfrm>
      </p:grpSpPr>
      <p:pic>
        <p:nvPicPr>
          <p:cNvPr id="3" name="Picture 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1692275"/>
            <a:ext cx="39243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3673475" y="0"/>
            <a:ext cx="5470525" cy="6858000"/>
          </a:xfrm>
          <a:prstGeom prst="rect">
            <a:avLst/>
          </a:prstGeom>
          <a:solidFill>
            <a:srgbClr val="12468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IN" dirty="0">
              <a:solidFill>
                <a:prstClr val="white"/>
              </a:solidFill>
            </a:endParaRPr>
          </a:p>
        </p:txBody>
      </p:sp>
      <p:sp>
        <p:nvSpPr>
          <p:cNvPr id="2" name="Title 1"/>
          <p:cNvSpPr>
            <a:spLocks noGrp="1"/>
          </p:cNvSpPr>
          <p:nvPr>
            <p:ph type="title"/>
          </p:nvPr>
        </p:nvSpPr>
        <p:spPr>
          <a:xfrm>
            <a:off x="4088674" y="2478522"/>
            <a:ext cx="4232366" cy="1900963"/>
          </a:xfrm>
        </p:spPr>
        <p:txBody>
          <a:bodyPr>
            <a:noAutofit/>
          </a:bodyPr>
          <a:lstStyle>
            <a:lvl1pPr>
              <a:lnSpc>
                <a:spcPts val="3600"/>
              </a:lnSpc>
              <a:defRPr sz="1600" baseline="0">
                <a:solidFill>
                  <a:schemeClr val="bg1"/>
                </a:solidFill>
              </a:defRPr>
            </a:lvl1pPr>
          </a:lstStyle>
          <a:p>
            <a:r>
              <a:rPr lang="en-US"/>
              <a:t>Click to edit Master title style</a:t>
            </a:r>
            <a:endParaRPr lang="en-IN" dirty="0"/>
          </a:p>
        </p:txBody>
      </p:sp>
      <p:sp>
        <p:nvSpPr>
          <p:cNvPr id="5" name="Slide Number Placeholder 4"/>
          <p:cNvSpPr>
            <a:spLocks noGrp="1"/>
          </p:cNvSpPr>
          <p:nvPr>
            <p:ph type="sldNum" sz="quarter" idx="10"/>
          </p:nvPr>
        </p:nvSpPr>
        <p:spPr/>
        <p:txBody>
          <a:bodyPr/>
          <a:lstStyle>
            <a:lvl1pPr>
              <a:defRPr>
                <a:solidFill>
                  <a:schemeClr val="tx1">
                    <a:tint val="75000"/>
                  </a:schemeClr>
                </a:solidFill>
              </a:defRPr>
            </a:lvl1pPr>
          </a:lstStyle>
          <a:p>
            <a:pPr>
              <a:defRPr/>
            </a:pPr>
            <a:fld id="{3A601BC3-FB1B-45C1-82BE-FDE6DE8872F3}"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11946631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06638" y="1580606"/>
            <a:ext cx="7545032" cy="46027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itle Placeholder 1"/>
          <p:cNvSpPr>
            <a:spLocks noGrp="1"/>
          </p:cNvSpPr>
          <p:nvPr>
            <p:ph type="title"/>
          </p:nvPr>
        </p:nvSpPr>
        <p:spPr>
          <a:xfrm>
            <a:off x="906637" y="123039"/>
            <a:ext cx="6076390" cy="856675"/>
          </a:xfrm>
          <a:prstGeom prst="rect">
            <a:avLst/>
          </a:prstGeom>
        </p:spPr>
        <p:txBody>
          <a:bodyPr rtlCol="0">
            <a:normAutofit/>
          </a:bodyPr>
          <a:lstStyle/>
          <a:p>
            <a:r>
              <a:rPr lang="en-US" dirty="0"/>
              <a:t>Click to edit Master title style</a:t>
            </a:r>
          </a:p>
        </p:txBody>
      </p:sp>
      <p:sp>
        <p:nvSpPr>
          <p:cNvPr id="4" name="Slide Number Placeholder 5"/>
          <p:cNvSpPr>
            <a:spLocks noGrp="1"/>
          </p:cNvSpPr>
          <p:nvPr>
            <p:ph type="sldNum" sz="quarter" idx="10"/>
          </p:nvPr>
        </p:nvSpPr>
        <p:spPr/>
        <p:txBody>
          <a:bodyPr/>
          <a:lstStyle>
            <a:lvl1pPr>
              <a:defRPr>
                <a:solidFill>
                  <a:schemeClr val="tx1">
                    <a:tint val="75000"/>
                  </a:schemeClr>
                </a:solidFill>
              </a:defRPr>
            </a:lvl1pPr>
          </a:lstStyle>
          <a:p>
            <a:pPr>
              <a:defRPr/>
            </a:pPr>
            <a:fld id="{D9CF805C-2807-410E-94ED-B7A76472E8A4}"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10143111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6637" y="1782083"/>
            <a:ext cx="3583720" cy="435133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Content Placeholder 3"/>
          <p:cNvSpPr>
            <a:spLocks noGrp="1"/>
          </p:cNvSpPr>
          <p:nvPr>
            <p:ph sz="half" idx="2"/>
          </p:nvPr>
        </p:nvSpPr>
        <p:spPr>
          <a:xfrm>
            <a:off x="4907137" y="1782083"/>
            <a:ext cx="3583720" cy="4351338"/>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Title Placeholder 1"/>
          <p:cNvSpPr>
            <a:spLocks noGrp="1"/>
          </p:cNvSpPr>
          <p:nvPr>
            <p:ph type="title"/>
          </p:nvPr>
        </p:nvSpPr>
        <p:spPr>
          <a:xfrm>
            <a:off x="906637" y="123039"/>
            <a:ext cx="6076390" cy="856675"/>
          </a:xfrm>
          <a:prstGeom prst="rect">
            <a:avLst/>
          </a:prstGeom>
        </p:spPr>
        <p:txBody>
          <a:bodyPr rtlCol="0">
            <a:normAutofit/>
          </a:bodyPr>
          <a:lstStyle/>
          <a:p>
            <a:r>
              <a:rPr lang="en-US" dirty="0"/>
              <a:t>Click to edit Master title style</a:t>
            </a:r>
          </a:p>
        </p:txBody>
      </p:sp>
      <p:sp>
        <p:nvSpPr>
          <p:cNvPr id="5" name="Slide Number Placeholder 6"/>
          <p:cNvSpPr>
            <a:spLocks noGrp="1"/>
          </p:cNvSpPr>
          <p:nvPr>
            <p:ph type="sldNum" sz="quarter" idx="10"/>
          </p:nvPr>
        </p:nvSpPr>
        <p:spPr/>
        <p:txBody>
          <a:bodyPr/>
          <a:lstStyle>
            <a:lvl1pPr>
              <a:defRPr>
                <a:solidFill>
                  <a:schemeClr val="tx1">
                    <a:tint val="75000"/>
                  </a:schemeClr>
                </a:solidFill>
              </a:defRPr>
            </a:lvl1pPr>
          </a:lstStyle>
          <a:p>
            <a:pPr>
              <a:defRPr/>
            </a:pPr>
            <a:fld id="{B7F05730-332D-49E8-9F8A-D6A13B9E7C5D}"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34762964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06637" y="1666649"/>
            <a:ext cx="3566798" cy="823912"/>
          </a:xfrm>
        </p:spPr>
        <p:txBody>
          <a:bodyPr anchor="ctr"/>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906637" y="2490561"/>
            <a:ext cx="3566798" cy="368458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Text Placeholder 4"/>
          <p:cNvSpPr>
            <a:spLocks noGrp="1"/>
          </p:cNvSpPr>
          <p:nvPr>
            <p:ph type="body" sz="quarter" idx="3"/>
          </p:nvPr>
        </p:nvSpPr>
        <p:spPr>
          <a:xfrm>
            <a:off x="4906493" y="1666649"/>
            <a:ext cx="3584364" cy="823912"/>
          </a:xfrm>
        </p:spPr>
        <p:txBody>
          <a:bodyPr anchor="ctr"/>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06493" y="2490561"/>
            <a:ext cx="3584364" cy="368458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itle Placeholder 1"/>
          <p:cNvSpPr>
            <a:spLocks noGrp="1"/>
          </p:cNvSpPr>
          <p:nvPr>
            <p:ph type="title"/>
          </p:nvPr>
        </p:nvSpPr>
        <p:spPr>
          <a:xfrm>
            <a:off x="906637" y="123039"/>
            <a:ext cx="6076390" cy="856675"/>
          </a:xfrm>
          <a:prstGeom prst="rect">
            <a:avLst/>
          </a:prstGeom>
        </p:spPr>
        <p:txBody>
          <a:bodyPr rtlCol="0">
            <a:normAutofit/>
          </a:bodyPr>
          <a:lstStyle/>
          <a:p>
            <a:r>
              <a:rPr lang="en-US" dirty="0"/>
              <a:t>Click to edit Master title style</a:t>
            </a:r>
          </a:p>
        </p:txBody>
      </p:sp>
      <p:sp>
        <p:nvSpPr>
          <p:cNvPr id="7" name="Slide Number Placeholder 8"/>
          <p:cNvSpPr>
            <a:spLocks noGrp="1"/>
          </p:cNvSpPr>
          <p:nvPr>
            <p:ph type="sldNum" sz="quarter" idx="10"/>
          </p:nvPr>
        </p:nvSpPr>
        <p:spPr/>
        <p:txBody>
          <a:bodyPr/>
          <a:lstStyle>
            <a:lvl1pPr>
              <a:defRPr>
                <a:solidFill>
                  <a:schemeClr val="tx1">
                    <a:tint val="75000"/>
                  </a:schemeClr>
                </a:solidFill>
              </a:defRPr>
            </a:lvl1pPr>
          </a:lstStyle>
          <a:p>
            <a:pPr>
              <a:defRPr/>
            </a:pPr>
            <a:fld id="{65F67204-2375-4247-8814-D103533893F0}"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34656562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906637" y="123039"/>
            <a:ext cx="6076390" cy="856675"/>
          </a:xfrm>
          <a:prstGeom prst="rect">
            <a:avLst/>
          </a:prstGeom>
        </p:spPr>
        <p:txBody>
          <a:bodyPr rtlCol="0">
            <a:normAutofit/>
          </a:bodyPr>
          <a:lstStyle/>
          <a:p>
            <a:r>
              <a:rPr lang="en-US" dirty="0"/>
              <a:t>Click to edit Master title style</a:t>
            </a:r>
          </a:p>
        </p:txBody>
      </p:sp>
      <p:sp>
        <p:nvSpPr>
          <p:cNvPr id="3" name="Slide Number Placeholder 4"/>
          <p:cNvSpPr>
            <a:spLocks noGrp="1"/>
          </p:cNvSpPr>
          <p:nvPr>
            <p:ph type="sldNum" sz="quarter" idx="10"/>
          </p:nvPr>
        </p:nvSpPr>
        <p:spPr/>
        <p:txBody>
          <a:bodyPr/>
          <a:lstStyle>
            <a:lvl1pPr>
              <a:defRPr>
                <a:solidFill>
                  <a:schemeClr val="tx1">
                    <a:tint val="75000"/>
                  </a:schemeClr>
                </a:solidFill>
              </a:defRPr>
            </a:lvl1pPr>
          </a:lstStyle>
          <a:p>
            <a:pPr>
              <a:defRPr/>
            </a:pPr>
            <a:fld id="{E3125858-1A26-431A-AEB0-37A017C7027C}"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29647331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Address Slide">
    <p:spTree>
      <p:nvGrpSpPr>
        <p:cNvPr id="1" name=""/>
        <p:cNvGrpSpPr/>
        <p:nvPr/>
      </p:nvGrpSpPr>
      <p:grpSpPr>
        <a:xfrm>
          <a:off x="0" y="0"/>
          <a:ext cx="0" cy="0"/>
          <a:chOff x="0" y="0"/>
          <a:chExt cx="0" cy="0"/>
        </a:xfrm>
      </p:grpSpPr>
      <p:sp>
        <p:nvSpPr>
          <p:cNvPr id="2" name="Rectangle 1"/>
          <p:cNvSpPr/>
          <p:nvPr userDrawn="1"/>
        </p:nvSpPr>
        <p:spPr>
          <a:xfrm>
            <a:off x="703263" y="5424488"/>
            <a:ext cx="7983537" cy="8128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fontAlgn="base">
              <a:spcBef>
                <a:spcPct val="0"/>
              </a:spcBef>
              <a:spcAft>
                <a:spcPct val="0"/>
              </a:spcAft>
              <a:defRPr/>
            </a:pPr>
            <a:r>
              <a:rPr lang="en-IN" sz="900" dirty="0">
                <a:solidFill>
                  <a:prstClr val="black">
                    <a:lumMod val="50000"/>
                    <a:lumOff val="50000"/>
                  </a:prstClr>
                </a:solidFill>
                <a:latin typeface="Gadugi" panose="020B0502040204020203" pitchFamily="34" charset="0"/>
              </a:rPr>
              <a:t>This document is for informational purposes only and should not be construed as professional advice. The user should not construe the material contained herein as business, financial, legal, regulatory, tax or accounting advice. Dhruva Advisors LLP (Dhruva) disclaims any and all liability to any person for any loss or damage caused by errors or omissions, whether such errors or omissions result from negligence, accident or any other cause. Dhruva assumes no liability for the interpretation and/or use of the information contained on this document, nor does it offer a warranty of any kind, either expressed or implied. </a:t>
            </a:r>
          </a:p>
        </p:txBody>
      </p:sp>
      <p:sp>
        <p:nvSpPr>
          <p:cNvPr id="3" name="TextBox 2"/>
          <p:cNvSpPr txBox="1"/>
          <p:nvPr userDrawn="1"/>
        </p:nvSpPr>
        <p:spPr>
          <a:xfrm>
            <a:off x="3144838" y="6305550"/>
            <a:ext cx="2854325" cy="230188"/>
          </a:xfrm>
          <a:prstGeom prst="rect">
            <a:avLst/>
          </a:prstGeom>
          <a:no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en-IN" sz="900" dirty="0">
                <a:solidFill>
                  <a:prstClr val="black"/>
                </a:solidFill>
              </a:rPr>
              <a:t>© 2015  Dhruva Advisors</a:t>
            </a:r>
          </a:p>
        </p:txBody>
      </p:sp>
      <p:sp>
        <p:nvSpPr>
          <p:cNvPr id="4" name="Text Box 2"/>
          <p:cNvSpPr txBox="1">
            <a:spLocks noChangeArrowheads="1"/>
          </p:cNvSpPr>
          <p:nvPr userDrawn="1"/>
        </p:nvSpPr>
        <p:spPr bwMode="auto">
          <a:xfrm>
            <a:off x="711200" y="1444625"/>
            <a:ext cx="1979613" cy="3609975"/>
          </a:xfrm>
          <a:prstGeom prst="rect">
            <a:avLst/>
          </a:prstGeom>
          <a:noFill/>
          <a:ln>
            <a:noFill/>
          </a:ln>
        </p:spPr>
        <p:txBody>
          <a:bodyPr>
            <a:spAutoFit/>
          </a:bodyPr>
          <a:lstStyle>
            <a:lvl1pPr>
              <a:defRPr>
                <a:solidFill>
                  <a:schemeClr val="tx1"/>
                </a:solidFill>
                <a:latin typeface="Arial" charset="0"/>
                <a:ea typeface="MS PGothic" pitchFamily="34" charset="-128"/>
              </a:defRPr>
            </a:lvl1pPr>
            <a:lvl2pPr marL="742950" indent="-285750">
              <a:defRPr>
                <a:solidFill>
                  <a:schemeClr val="tx1"/>
                </a:solidFill>
                <a:latin typeface="Arial" charset="0"/>
                <a:ea typeface="MS PGothic" pitchFamily="34" charset="-128"/>
              </a:defRPr>
            </a:lvl2pPr>
            <a:lvl3pPr marL="1143000" indent="-228600">
              <a:defRPr>
                <a:solidFill>
                  <a:schemeClr val="tx1"/>
                </a:solidFill>
                <a:latin typeface="Arial" charset="0"/>
                <a:ea typeface="MS PGothic" pitchFamily="34" charset="-128"/>
              </a:defRPr>
            </a:lvl3pPr>
            <a:lvl4pPr marL="1600200" indent="-228600">
              <a:defRPr>
                <a:solidFill>
                  <a:schemeClr val="tx1"/>
                </a:solidFill>
                <a:latin typeface="Arial" charset="0"/>
                <a:ea typeface="MS PGothic" pitchFamily="34" charset="-128"/>
              </a:defRPr>
            </a:lvl4pPr>
            <a:lvl5pPr marL="2057400" indent="-22860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0" fontAlgn="base" hangingPunct="0">
              <a:spcBef>
                <a:spcPct val="0"/>
              </a:spcBef>
              <a:spcAft>
                <a:spcPct val="0"/>
              </a:spcAft>
              <a:defRPr/>
            </a:pPr>
            <a:r>
              <a:rPr lang="en-IN" sz="1200" b="1" dirty="0">
                <a:solidFill>
                  <a:srgbClr val="CC0000"/>
                </a:solidFill>
              </a:rPr>
              <a:t>Mumbai</a:t>
            </a:r>
            <a:endParaRPr lang="en-IN" sz="1200" dirty="0">
              <a:solidFill>
                <a:srgbClr val="000000"/>
              </a:solidFill>
            </a:endParaRPr>
          </a:p>
          <a:p>
            <a:pPr eaLnBrk="0" fontAlgn="base" hangingPunct="0">
              <a:spcBef>
                <a:spcPct val="0"/>
              </a:spcBef>
              <a:spcAft>
                <a:spcPct val="0"/>
              </a:spcAft>
              <a:defRPr/>
            </a:pPr>
            <a:r>
              <a:rPr lang="en-IN" sz="1200" b="1" dirty="0">
                <a:solidFill>
                  <a:srgbClr val="000000"/>
                </a:solidFill>
              </a:rPr>
              <a:t> </a:t>
            </a:r>
            <a:endParaRPr lang="en-IN" sz="1200" dirty="0">
              <a:solidFill>
                <a:srgbClr val="000000"/>
              </a:solidFill>
            </a:endParaRPr>
          </a:p>
          <a:p>
            <a:pPr eaLnBrk="0" fontAlgn="base" hangingPunct="0">
              <a:spcBef>
                <a:spcPct val="0"/>
              </a:spcBef>
              <a:spcAft>
                <a:spcPct val="0"/>
              </a:spcAft>
              <a:defRPr/>
            </a:pPr>
            <a:r>
              <a:rPr lang="en-IN" sz="1200" dirty="0">
                <a:solidFill>
                  <a:srgbClr val="000000"/>
                </a:solidFill>
              </a:rPr>
              <a:t>12</a:t>
            </a:r>
            <a:r>
              <a:rPr lang="en-IN" sz="1200" baseline="30000" dirty="0">
                <a:solidFill>
                  <a:srgbClr val="000000"/>
                </a:solidFill>
              </a:rPr>
              <a:t>th</a:t>
            </a:r>
            <a:r>
              <a:rPr lang="en-IN" sz="1200" dirty="0">
                <a:solidFill>
                  <a:srgbClr val="000000"/>
                </a:solidFill>
              </a:rPr>
              <a:t> Floor, Discovery of India, Dr. Annie Besant Road, Worli,</a:t>
            </a:r>
          </a:p>
          <a:p>
            <a:pPr eaLnBrk="0" fontAlgn="base" hangingPunct="0">
              <a:spcBef>
                <a:spcPct val="0"/>
              </a:spcBef>
              <a:spcAft>
                <a:spcPct val="0"/>
              </a:spcAft>
              <a:defRPr/>
            </a:pPr>
            <a:r>
              <a:rPr lang="en-IN" sz="1200" dirty="0">
                <a:solidFill>
                  <a:srgbClr val="000000"/>
                </a:solidFill>
              </a:rPr>
              <a:t>Mumbai 400 018.</a:t>
            </a:r>
          </a:p>
          <a:p>
            <a:pPr eaLnBrk="0" fontAlgn="base" hangingPunct="0">
              <a:spcBef>
                <a:spcPct val="0"/>
              </a:spcBef>
              <a:spcAft>
                <a:spcPct val="0"/>
              </a:spcAft>
              <a:defRPr/>
            </a:pPr>
            <a:r>
              <a:rPr lang="en-IN" sz="1200" dirty="0">
                <a:solidFill>
                  <a:srgbClr val="000000"/>
                </a:solidFill>
              </a:rPr>
              <a:t> </a:t>
            </a:r>
          </a:p>
          <a:p>
            <a:pPr eaLnBrk="0" fontAlgn="base" hangingPunct="0">
              <a:spcBef>
                <a:spcPct val="0"/>
              </a:spcBef>
              <a:spcAft>
                <a:spcPct val="0"/>
              </a:spcAft>
              <a:defRPr/>
            </a:pPr>
            <a:r>
              <a:rPr lang="en-IN" sz="1200" dirty="0">
                <a:solidFill>
                  <a:srgbClr val="000000"/>
                </a:solidFill>
              </a:rPr>
              <a:t>Tel: +91-22-6108 1000</a:t>
            </a:r>
          </a:p>
          <a:p>
            <a:pPr eaLnBrk="0" fontAlgn="base" hangingPunct="0">
              <a:spcBef>
                <a:spcPct val="0"/>
              </a:spcBef>
              <a:spcAft>
                <a:spcPct val="0"/>
              </a:spcAft>
              <a:defRPr/>
            </a:pPr>
            <a:r>
              <a:rPr lang="en-IN" sz="1200" dirty="0">
                <a:solidFill>
                  <a:srgbClr val="000000"/>
                </a:solidFill>
              </a:rPr>
              <a:t>Fax:+91-22-6108 1001</a:t>
            </a:r>
          </a:p>
          <a:p>
            <a:pPr eaLnBrk="0" fontAlgn="base" hangingPunct="0">
              <a:spcBef>
                <a:spcPct val="0"/>
              </a:spcBef>
              <a:spcAft>
                <a:spcPct val="0"/>
              </a:spcAft>
              <a:defRPr/>
            </a:pPr>
            <a:r>
              <a:rPr lang="en-IN" sz="1200" dirty="0">
                <a:solidFill>
                  <a:srgbClr val="000000"/>
                </a:solidFill>
              </a:rPr>
              <a:t> </a:t>
            </a:r>
          </a:p>
          <a:p>
            <a:pPr eaLnBrk="0" fontAlgn="base" hangingPunct="0">
              <a:spcBef>
                <a:spcPct val="0"/>
              </a:spcBef>
              <a:spcAft>
                <a:spcPct val="0"/>
              </a:spcAft>
              <a:defRPr/>
            </a:pPr>
            <a:endParaRPr lang="en-IN" sz="1200" dirty="0">
              <a:solidFill>
                <a:srgbClr val="000000"/>
              </a:solidFill>
            </a:endParaRPr>
          </a:p>
          <a:p>
            <a:pPr eaLnBrk="0" fontAlgn="base" hangingPunct="0">
              <a:spcBef>
                <a:spcPct val="0"/>
              </a:spcBef>
              <a:spcAft>
                <a:spcPct val="0"/>
              </a:spcAft>
              <a:defRPr/>
            </a:pPr>
            <a:r>
              <a:rPr lang="en-IN" sz="1200" dirty="0">
                <a:solidFill>
                  <a:srgbClr val="000000"/>
                </a:solidFill>
              </a:rPr>
              <a:t>A-902, Marathon Futurex,</a:t>
            </a:r>
          </a:p>
          <a:p>
            <a:pPr eaLnBrk="0" fontAlgn="base" hangingPunct="0">
              <a:spcBef>
                <a:spcPct val="0"/>
              </a:spcBef>
              <a:spcAft>
                <a:spcPct val="0"/>
              </a:spcAft>
              <a:defRPr/>
            </a:pPr>
            <a:r>
              <a:rPr lang="en-IN" sz="1200" dirty="0">
                <a:solidFill>
                  <a:srgbClr val="000000"/>
                </a:solidFill>
              </a:rPr>
              <a:t>N. M. Joshi Marg, Lower Parel (E),</a:t>
            </a:r>
          </a:p>
          <a:p>
            <a:pPr eaLnBrk="0" fontAlgn="base" hangingPunct="0">
              <a:spcBef>
                <a:spcPct val="0"/>
              </a:spcBef>
              <a:spcAft>
                <a:spcPct val="0"/>
              </a:spcAft>
              <a:defRPr/>
            </a:pPr>
            <a:r>
              <a:rPr lang="en-IN" sz="1200" dirty="0">
                <a:solidFill>
                  <a:srgbClr val="000000"/>
                </a:solidFill>
              </a:rPr>
              <a:t>Mumbai 400 013.</a:t>
            </a:r>
          </a:p>
          <a:p>
            <a:pPr eaLnBrk="0" fontAlgn="base" hangingPunct="0">
              <a:spcBef>
                <a:spcPct val="0"/>
              </a:spcBef>
              <a:spcAft>
                <a:spcPct val="0"/>
              </a:spcAft>
              <a:defRPr/>
            </a:pPr>
            <a:r>
              <a:rPr lang="en-IN" sz="1200" dirty="0">
                <a:solidFill>
                  <a:srgbClr val="000000"/>
                </a:solidFill>
              </a:rPr>
              <a:t> </a:t>
            </a:r>
          </a:p>
          <a:p>
            <a:pPr eaLnBrk="0" fontAlgn="base" hangingPunct="0">
              <a:spcBef>
                <a:spcPct val="0"/>
              </a:spcBef>
              <a:spcAft>
                <a:spcPct val="0"/>
              </a:spcAft>
              <a:defRPr/>
            </a:pPr>
            <a:r>
              <a:rPr lang="en-IN" sz="1200" dirty="0">
                <a:solidFill>
                  <a:srgbClr val="000000"/>
                </a:solidFill>
              </a:rPr>
              <a:t>Tel:+91-22-6147 1000</a:t>
            </a:r>
          </a:p>
          <a:p>
            <a:pPr eaLnBrk="0" fontAlgn="base" hangingPunct="0">
              <a:lnSpc>
                <a:spcPct val="115000"/>
              </a:lnSpc>
              <a:spcBef>
                <a:spcPct val="0"/>
              </a:spcBef>
              <a:spcAft>
                <a:spcPts val="1000"/>
              </a:spcAft>
              <a:defRPr/>
            </a:pPr>
            <a:r>
              <a:rPr lang="en-IN" sz="1200" dirty="0">
                <a:solidFill>
                  <a:prstClr val="black"/>
                </a:solidFill>
                <a:ea typeface="Calibri" pitchFamily="34" charset="0"/>
                <a:cs typeface="Times New Roman" pitchFamily="18" charset="0"/>
              </a:rPr>
              <a:t>Fax:+91-22-6147 1001</a:t>
            </a:r>
          </a:p>
        </p:txBody>
      </p:sp>
      <p:sp>
        <p:nvSpPr>
          <p:cNvPr id="5" name="Rectangle 14"/>
          <p:cNvSpPr>
            <a:spLocks noChangeArrowheads="1"/>
          </p:cNvSpPr>
          <p:nvPr userDrawn="1"/>
        </p:nvSpPr>
        <p:spPr bwMode="auto">
          <a:xfrm>
            <a:off x="2798763" y="1444625"/>
            <a:ext cx="1979612" cy="1754188"/>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0" fontAlgn="base" hangingPunct="0">
              <a:spcBef>
                <a:spcPct val="0"/>
              </a:spcBef>
              <a:spcAft>
                <a:spcPct val="0"/>
              </a:spcAft>
              <a:defRPr/>
            </a:pPr>
            <a:r>
              <a:rPr lang="en-IN" altLang="en-US" sz="1200" b="1" dirty="0">
                <a:solidFill>
                  <a:srgbClr val="CC0000"/>
                </a:solidFill>
              </a:rPr>
              <a:t>Ahmedabad</a:t>
            </a:r>
            <a:endParaRPr lang="en-IN" altLang="en-US" sz="1200" dirty="0">
              <a:solidFill>
                <a:srgbClr val="000000"/>
              </a:solidFill>
            </a:endParaRPr>
          </a:p>
          <a:p>
            <a:pPr algn="just" eaLnBrk="0" fontAlgn="base" hangingPunct="0">
              <a:spcBef>
                <a:spcPct val="0"/>
              </a:spcBef>
              <a:spcAft>
                <a:spcPct val="0"/>
              </a:spcAft>
              <a:defRPr/>
            </a:pPr>
            <a:r>
              <a:rPr lang="en-IN" altLang="en-US" sz="1200" b="1" dirty="0">
                <a:solidFill>
                  <a:srgbClr val="000000"/>
                </a:solidFill>
              </a:rPr>
              <a:t> </a:t>
            </a:r>
            <a:endParaRPr lang="en-IN" altLang="en-US" sz="1200" dirty="0">
              <a:solidFill>
                <a:srgbClr val="000000"/>
              </a:solidFill>
            </a:endParaRPr>
          </a:p>
          <a:p>
            <a:pPr eaLnBrk="0" fontAlgn="base" hangingPunct="0">
              <a:spcBef>
                <a:spcPct val="0"/>
              </a:spcBef>
              <a:spcAft>
                <a:spcPct val="0"/>
              </a:spcAft>
              <a:defRPr/>
            </a:pPr>
            <a:r>
              <a:rPr lang="en-IN" altLang="en-US" sz="1200" dirty="0">
                <a:solidFill>
                  <a:srgbClr val="000000"/>
                </a:solidFill>
              </a:rPr>
              <a:t>B3/3</a:t>
            </a:r>
            <a:r>
              <a:rPr lang="en-IN" altLang="en-US" sz="1200" baseline="30000" dirty="0">
                <a:solidFill>
                  <a:srgbClr val="000000"/>
                </a:solidFill>
              </a:rPr>
              <a:t>rd</a:t>
            </a:r>
            <a:r>
              <a:rPr lang="en-IN" altLang="en-US" sz="1200" dirty="0">
                <a:solidFill>
                  <a:srgbClr val="000000"/>
                </a:solidFill>
              </a:rPr>
              <a:t> Floor, Safal Profitaire, Prahladnagar, Corporate Road, Opp. Auda Garden,</a:t>
            </a:r>
          </a:p>
          <a:p>
            <a:pPr algn="just" eaLnBrk="0" fontAlgn="base" hangingPunct="0">
              <a:spcBef>
                <a:spcPct val="0"/>
              </a:spcBef>
              <a:spcAft>
                <a:spcPct val="0"/>
              </a:spcAft>
              <a:defRPr/>
            </a:pPr>
            <a:r>
              <a:rPr lang="en-IN" altLang="en-US" sz="1200" dirty="0">
                <a:solidFill>
                  <a:srgbClr val="000000"/>
                </a:solidFill>
              </a:rPr>
              <a:t>Ahmedabad 380 015.</a:t>
            </a:r>
          </a:p>
          <a:p>
            <a:pPr algn="just" eaLnBrk="0" fontAlgn="base" hangingPunct="0">
              <a:spcBef>
                <a:spcPct val="0"/>
              </a:spcBef>
              <a:spcAft>
                <a:spcPct val="0"/>
              </a:spcAft>
              <a:defRPr/>
            </a:pPr>
            <a:r>
              <a:rPr lang="en-IN" altLang="en-US" sz="1200" dirty="0">
                <a:solidFill>
                  <a:srgbClr val="000000"/>
                </a:solidFill>
              </a:rPr>
              <a:t> </a:t>
            </a:r>
          </a:p>
          <a:p>
            <a:pPr algn="just" eaLnBrk="0" fontAlgn="base" hangingPunct="0">
              <a:spcBef>
                <a:spcPct val="0"/>
              </a:spcBef>
              <a:spcAft>
                <a:spcPct val="0"/>
              </a:spcAft>
              <a:defRPr/>
            </a:pPr>
            <a:r>
              <a:rPr lang="en-IN" altLang="en-US" sz="1200" dirty="0">
                <a:solidFill>
                  <a:srgbClr val="000000"/>
                </a:solidFill>
              </a:rPr>
              <a:t>Tel: +91-79-6134 3400</a:t>
            </a:r>
          </a:p>
          <a:p>
            <a:pPr algn="just" eaLnBrk="0" fontAlgn="base" hangingPunct="0">
              <a:spcBef>
                <a:spcPct val="0"/>
              </a:spcBef>
              <a:spcAft>
                <a:spcPct val="0"/>
              </a:spcAft>
              <a:defRPr/>
            </a:pPr>
            <a:r>
              <a:rPr lang="en-IN" altLang="en-US" sz="1200" dirty="0">
                <a:solidFill>
                  <a:srgbClr val="000000"/>
                </a:solidFill>
              </a:rPr>
              <a:t>Fax: +91-79-6134 3434</a:t>
            </a:r>
          </a:p>
        </p:txBody>
      </p:sp>
      <p:sp>
        <p:nvSpPr>
          <p:cNvPr id="6" name="Rectangle 15"/>
          <p:cNvSpPr>
            <a:spLocks noChangeArrowheads="1"/>
          </p:cNvSpPr>
          <p:nvPr userDrawn="1"/>
        </p:nvSpPr>
        <p:spPr bwMode="auto">
          <a:xfrm>
            <a:off x="4884738" y="1444625"/>
            <a:ext cx="1981200" cy="1754188"/>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0" fontAlgn="base" hangingPunct="0">
              <a:spcBef>
                <a:spcPct val="0"/>
              </a:spcBef>
              <a:spcAft>
                <a:spcPct val="0"/>
              </a:spcAft>
              <a:defRPr/>
            </a:pPr>
            <a:r>
              <a:rPr lang="en-IN" altLang="en-US" sz="1200" b="1" dirty="0">
                <a:solidFill>
                  <a:srgbClr val="CC0000"/>
                </a:solidFill>
              </a:rPr>
              <a:t>Bangalore</a:t>
            </a:r>
            <a:endParaRPr lang="en-IN" altLang="en-US" sz="1200" dirty="0">
              <a:solidFill>
                <a:srgbClr val="000000"/>
              </a:solidFill>
            </a:endParaRPr>
          </a:p>
          <a:p>
            <a:pPr algn="just" eaLnBrk="0" fontAlgn="base" hangingPunct="0">
              <a:spcBef>
                <a:spcPct val="0"/>
              </a:spcBef>
              <a:spcAft>
                <a:spcPct val="0"/>
              </a:spcAft>
              <a:defRPr/>
            </a:pPr>
            <a:r>
              <a:rPr lang="en-IN" altLang="en-US" sz="1200" b="1" dirty="0">
                <a:solidFill>
                  <a:srgbClr val="000000"/>
                </a:solidFill>
              </a:rPr>
              <a:t> </a:t>
            </a:r>
            <a:endParaRPr lang="en-IN" altLang="en-US" sz="1200" dirty="0">
              <a:solidFill>
                <a:srgbClr val="000000"/>
              </a:solidFill>
            </a:endParaRPr>
          </a:p>
          <a:p>
            <a:pPr algn="just" eaLnBrk="0" fontAlgn="base" hangingPunct="0">
              <a:spcBef>
                <a:spcPct val="0"/>
              </a:spcBef>
              <a:spcAft>
                <a:spcPct val="0"/>
              </a:spcAft>
              <a:defRPr/>
            </a:pPr>
            <a:r>
              <a:rPr lang="en-IN" altLang="en-US" sz="1200" dirty="0">
                <a:solidFill>
                  <a:srgbClr val="000000"/>
                </a:solidFill>
              </a:rPr>
              <a:t>Prestige Terraces, </a:t>
            </a:r>
          </a:p>
          <a:p>
            <a:pPr algn="just" eaLnBrk="0" fontAlgn="base" hangingPunct="0">
              <a:spcBef>
                <a:spcPct val="0"/>
              </a:spcBef>
              <a:spcAft>
                <a:spcPct val="0"/>
              </a:spcAft>
              <a:defRPr/>
            </a:pPr>
            <a:r>
              <a:rPr lang="en-IN" altLang="en-US" sz="1200" dirty="0">
                <a:solidFill>
                  <a:srgbClr val="000000"/>
                </a:solidFill>
              </a:rPr>
              <a:t>2nd Floor, Union Street, </a:t>
            </a:r>
          </a:p>
          <a:p>
            <a:pPr eaLnBrk="0" fontAlgn="base" hangingPunct="0">
              <a:spcBef>
                <a:spcPct val="0"/>
              </a:spcBef>
              <a:spcAft>
                <a:spcPct val="0"/>
              </a:spcAft>
              <a:defRPr/>
            </a:pPr>
            <a:r>
              <a:rPr lang="en-IN" altLang="en-US" sz="1200" dirty="0">
                <a:solidFill>
                  <a:srgbClr val="000000"/>
                </a:solidFill>
              </a:rPr>
              <a:t>Infantry Road, </a:t>
            </a:r>
          </a:p>
          <a:p>
            <a:pPr algn="just" eaLnBrk="0" fontAlgn="base" hangingPunct="0">
              <a:spcBef>
                <a:spcPct val="0"/>
              </a:spcBef>
              <a:spcAft>
                <a:spcPct val="0"/>
              </a:spcAft>
              <a:defRPr/>
            </a:pPr>
            <a:r>
              <a:rPr lang="en-IN" altLang="en-US" sz="1200" dirty="0">
                <a:solidFill>
                  <a:srgbClr val="000000"/>
                </a:solidFill>
              </a:rPr>
              <a:t>Bengaluru 560 001.</a:t>
            </a:r>
          </a:p>
          <a:p>
            <a:pPr algn="just" eaLnBrk="0" fontAlgn="base" hangingPunct="0">
              <a:spcBef>
                <a:spcPct val="0"/>
              </a:spcBef>
              <a:spcAft>
                <a:spcPct val="0"/>
              </a:spcAft>
              <a:defRPr/>
            </a:pPr>
            <a:r>
              <a:rPr lang="en-IN" altLang="en-US" sz="1200" dirty="0">
                <a:solidFill>
                  <a:srgbClr val="000000"/>
                </a:solidFill>
              </a:rPr>
              <a:t> </a:t>
            </a:r>
          </a:p>
          <a:p>
            <a:pPr algn="just" eaLnBrk="0" fontAlgn="base" hangingPunct="0">
              <a:spcBef>
                <a:spcPct val="0"/>
              </a:spcBef>
              <a:spcAft>
                <a:spcPct val="0"/>
              </a:spcAft>
              <a:defRPr/>
            </a:pPr>
            <a:r>
              <a:rPr lang="en-IN" altLang="en-US" sz="1200" dirty="0">
                <a:solidFill>
                  <a:srgbClr val="000000"/>
                </a:solidFill>
              </a:rPr>
              <a:t>Tel: +91-80-4660 2500</a:t>
            </a:r>
          </a:p>
          <a:p>
            <a:pPr algn="just" eaLnBrk="0" fontAlgn="base" hangingPunct="0">
              <a:spcBef>
                <a:spcPct val="0"/>
              </a:spcBef>
              <a:spcAft>
                <a:spcPct val="0"/>
              </a:spcAft>
              <a:defRPr/>
            </a:pPr>
            <a:r>
              <a:rPr lang="en-IN" altLang="en-US" sz="1200" dirty="0">
                <a:solidFill>
                  <a:srgbClr val="000000"/>
                </a:solidFill>
              </a:rPr>
              <a:t>Fax: +91-80-4660 2501</a:t>
            </a:r>
          </a:p>
        </p:txBody>
      </p:sp>
      <p:sp>
        <p:nvSpPr>
          <p:cNvPr id="7" name="Rectangle 16"/>
          <p:cNvSpPr>
            <a:spLocks noChangeArrowheads="1"/>
          </p:cNvSpPr>
          <p:nvPr userDrawn="1"/>
        </p:nvSpPr>
        <p:spPr bwMode="auto">
          <a:xfrm>
            <a:off x="6972300" y="1444625"/>
            <a:ext cx="1979613" cy="1754188"/>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0" fontAlgn="base" hangingPunct="0">
              <a:spcBef>
                <a:spcPct val="0"/>
              </a:spcBef>
              <a:spcAft>
                <a:spcPct val="0"/>
              </a:spcAft>
              <a:defRPr/>
            </a:pPr>
            <a:r>
              <a:rPr lang="en-IN" altLang="en-US" sz="1200" b="1" dirty="0">
                <a:solidFill>
                  <a:srgbClr val="CC0000"/>
                </a:solidFill>
              </a:rPr>
              <a:t>Delhi</a:t>
            </a:r>
            <a:endParaRPr lang="en-IN" altLang="en-US" sz="1200" dirty="0">
              <a:solidFill>
                <a:srgbClr val="000000"/>
              </a:solidFill>
            </a:endParaRPr>
          </a:p>
          <a:p>
            <a:pPr algn="just" eaLnBrk="0" fontAlgn="base" hangingPunct="0">
              <a:spcBef>
                <a:spcPct val="0"/>
              </a:spcBef>
              <a:spcAft>
                <a:spcPct val="0"/>
              </a:spcAft>
              <a:defRPr/>
            </a:pPr>
            <a:r>
              <a:rPr lang="en-IN" altLang="en-US" sz="1200" dirty="0">
                <a:solidFill>
                  <a:srgbClr val="000000"/>
                </a:solidFill>
              </a:rPr>
              <a:t> </a:t>
            </a:r>
          </a:p>
          <a:p>
            <a:pPr eaLnBrk="0" fontAlgn="base" hangingPunct="0">
              <a:spcBef>
                <a:spcPct val="0"/>
              </a:spcBef>
              <a:spcAft>
                <a:spcPct val="0"/>
              </a:spcAft>
              <a:defRPr/>
            </a:pPr>
            <a:r>
              <a:rPr lang="en-IN" altLang="en-US" sz="1200" dirty="0">
                <a:solidFill>
                  <a:srgbClr val="000000"/>
                </a:solidFill>
              </a:rPr>
              <a:t>P-57, South Extension-II,</a:t>
            </a:r>
          </a:p>
          <a:p>
            <a:pPr algn="just" eaLnBrk="0" fontAlgn="base" hangingPunct="0">
              <a:spcBef>
                <a:spcPct val="0"/>
              </a:spcBef>
              <a:spcAft>
                <a:spcPct val="0"/>
              </a:spcAft>
              <a:defRPr/>
            </a:pPr>
            <a:r>
              <a:rPr lang="en-IN" altLang="en-US" sz="1200" dirty="0">
                <a:solidFill>
                  <a:srgbClr val="000000"/>
                </a:solidFill>
              </a:rPr>
              <a:t>New Delhi 110 049.</a:t>
            </a:r>
          </a:p>
          <a:p>
            <a:pPr algn="just" eaLnBrk="0" fontAlgn="base" hangingPunct="0">
              <a:spcBef>
                <a:spcPct val="0"/>
              </a:spcBef>
              <a:spcAft>
                <a:spcPct val="0"/>
              </a:spcAft>
              <a:defRPr/>
            </a:pPr>
            <a:r>
              <a:rPr lang="en-IN" altLang="en-US" sz="1200" dirty="0">
                <a:solidFill>
                  <a:srgbClr val="000000"/>
                </a:solidFill>
              </a:rPr>
              <a:t> </a:t>
            </a:r>
          </a:p>
          <a:p>
            <a:pPr algn="just" eaLnBrk="0" fontAlgn="base" hangingPunct="0">
              <a:spcBef>
                <a:spcPct val="0"/>
              </a:spcBef>
              <a:spcAft>
                <a:spcPct val="0"/>
              </a:spcAft>
              <a:defRPr/>
            </a:pPr>
            <a:endParaRPr lang="en-US" altLang="en-US" sz="1200" dirty="0">
              <a:solidFill>
                <a:srgbClr val="000000"/>
              </a:solidFill>
            </a:endParaRPr>
          </a:p>
          <a:p>
            <a:pPr algn="just" eaLnBrk="0" fontAlgn="base" hangingPunct="0">
              <a:spcBef>
                <a:spcPct val="0"/>
              </a:spcBef>
              <a:spcAft>
                <a:spcPct val="0"/>
              </a:spcAft>
              <a:defRPr/>
            </a:pPr>
            <a:endParaRPr lang="en-IN" altLang="en-US" sz="1200" dirty="0">
              <a:solidFill>
                <a:srgbClr val="000000"/>
              </a:solidFill>
            </a:endParaRPr>
          </a:p>
          <a:p>
            <a:pPr algn="just" eaLnBrk="0" fontAlgn="base" hangingPunct="0">
              <a:spcBef>
                <a:spcPct val="0"/>
              </a:spcBef>
              <a:spcAft>
                <a:spcPct val="0"/>
              </a:spcAft>
              <a:defRPr/>
            </a:pPr>
            <a:r>
              <a:rPr lang="en-IN" altLang="en-US" sz="1200" dirty="0">
                <a:solidFill>
                  <a:srgbClr val="000000"/>
                </a:solidFill>
              </a:rPr>
              <a:t>Tel:+91-11 2625 7525</a:t>
            </a:r>
          </a:p>
          <a:p>
            <a:pPr algn="just" eaLnBrk="0" fontAlgn="base" hangingPunct="0">
              <a:spcBef>
                <a:spcPct val="0"/>
              </a:spcBef>
              <a:spcAft>
                <a:spcPct val="0"/>
              </a:spcAft>
              <a:defRPr/>
            </a:pPr>
            <a:r>
              <a:rPr lang="en-IN" altLang="en-US" sz="1200" dirty="0">
                <a:solidFill>
                  <a:srgbClr val="000000"/>
                </a:solidFill>
              </a:rPr>
              <a:t>Fax:+91-11 2625 7526</a:t>
            </a:r>
          </a:p>
        </p:txBody>
      </p:sp>
      <p:sp>
        <p:nvSpPr>
          <p:cNvPr id="8" name="Slide Number Placeholder 4"/>
          <p:cNvSpPr>
            <a:spLocks noGrp="1"/>
          </p:cNvSpPr>
          <p:nvPr>
            <p:ph type="sldNum" sz="quarter" idx="10"/>
          </p:nvPr>
        </p:nvSpPr>
        <p:spPr/>
        <p:txBody>
          <a:bodyPr/>
          <a:lstStyle>
            <a:lvl1pPr>
              <a:defRPr>
                <a:solidFill>
                  <a:schemeClr val="tx1">
                    <a:tint val="75000"/>
                  </a:schemeClr>
                </a:solidFill>
              </a:defRPr>
            </a:lvl1pPr>
          </a:lstStyle>
          <a:p>
            <a:pPr>
              <a:defRPr/>
            </a:pPr>
            <a:fld id="{E3D371F0-9507-4D79-BBC9-CAFBAA2526CD}" type="slidenum">
              <a:rPr lang="en-IN">
                <a:solidFill>
                  <a:prstClr val="black">
                    <a:tint val="75000"/>
                  </a:prstClr>
                </a:solidFill>
              </a:rPr>
              <a:pPr>
                <a:defRPr/>
              </a:pPr>
              <a:t>‹#›</a:t>
            </a:fld>
            <a:endParaRPr lang="en-IN" dirty="0">
              <a:solidFill>
                <a:prstClr val="black">
                  <a:tint val="75000"/>
                </a:prstClr>
              </a:solidFill>
            </a:endParaRPr>
          </a:p>
        </p:txBody>
      </p:sp>
    </p:spTree>
    <p:extLst>
      <p:ext uri="{BB962C8B-B14F-4D97-AF65-F5344CB8AC3E}">
        <p14:creationId xmlns:p14="http://schemas.microsoft.com/office/powerpoint/2010/main" val="34548520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88251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lue Cover slide">
    <p:spTree>
      <p:nvGrpSpPr>
        <p:cNvPr id="1" name=""/>
        <p:cNvGrpSpPr/>
        <p:nvPr/>
      </p:nvGrpSpPr>
      <p:grpSpPr>
        <a:xfrm>
          <a:off x="0" y="0"/>
          <a:ext cx="0" cy="0"/>
          <a:chOff x="0" y="0"/>
          <a:chExt cx="0" cy="0"/>
        </a:xfrm>
      </p:grpSpPr>
      <p:pic>
        <p:nvPicPr>
          <p:cNvPr id="7" name="Picture 6" descr="A4 Page_v1-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 y="0"/>
            <a:ext cx="9142571" cy="6858000"/>
          </a:xfrm>
          <a:prstGeom prst="rect">
            <a:avLst/>
          </a:prstGeom>
        </p:spPr>
      </p:pic>
      <p:sp>
        <p:nvSpPr>
          <p:cNvPr id="18" name="Title 17"/>
          <p:cNvSpPr>
            <a:spLocks noGrp="1"/>
          </p:cNvSpPr>
          <p:nvPr>
            <p:ph type="title" hasCustomPrompt="1"/>
          </p:nvPr>
        </p:nvSpPr>
        <p:spPr>
          <a:xfrm>
            <a:off x="5039169" y="2412145"/>
            <a:ext cx="3714687" cy="856675"/>
          </a:xfrm>
        </p:spPr>
        <p:txBody>
          <a:bodyPr>
            <a:normAutofit/>
          </a:bodyPr>
          <a:lstStyle>
            <a:lvl1pPr>
              <a:defRPr sz="2600" b="1" baseline="0">
                <a:solidFill>
                  <a:schemeClr val="bg1"/>
                </a:solidFill>
              </a:defRPr>
            </a:lvl1pPr>
          </a:lstStyle>
          <a:p>
            <a:r>
              <a:rPr lang="en-US" dirty="0"/>
              <a:t>Deck Title comes here</a:t>
            </a:r>
          </a:p>
        </p:txBody>
      </p:sp>
      <p:sp>
        <p:nvSpPr>
          <p:cNvPr id="23" name="Text Placeholder 22"/>
          <p:cNvSpPr>
            <a:spLocks noGrp="1"/>
          </p:cNvSpPr>
          <p:nvPr>
            <p:ph type="body" sz="quarter" idx="10" hasCustomPrompt="1"/>
          </p:nvPr>
        </p:nvSpPr>
        <p:spPr>
          <a:xfrm>
            <a:off x="5039169" y="3392424"/>
            <a:ext cx="2790825" cy="618744"/>
          </a:xfrm>
        </p:spPr>
        <p:txBody>
          <a:bodyPr anchor="ctr">
            <a:noAutofit/>
          </a:bodyPr>
          <a:lstStyle>
            <a:lvl1pPr marL="0" indent="0">
              <a:spcAft>
                <a:spcPts val="200"/>
              </a:spcAft>
              <a:buNone/>
              <a:defRPr sz="1600">
                <a:solidFill>
                  <a:schemeClr val="bg1"/>
                </a:solidFill>
              </a:defRPr>
            </a:lvl1pPr>
          </a:lstStyle>
          <a:p>
            <a:pPr lvl="0"/>
            <a:r>
              <a:rPr lang="en-US" dirty="0"/>
              <a:t>01 January 2017</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3582" t="34271" r="15" b="31898"/>
          <a:stretch/>
        </p:blipFill>
        <p:spPr>
          <a:xfrm>
            <a:off x="232014" y="6034153"/>
            <a:ext cx="2542905" cy="630936"/>
          </a:xfrm>
          <a:prstGeom prst="rect">
            <a:avLst/>
          </a:prstGeom>
        </p:spPr>
      </p:pic>
      <p:pic>
        <p:nvPicPr>
          <p:cNvPr id="8" name="Picture 7" descr="A4 Page_v1-02.jpg">
            <a:extLst>
              <a:ext uri="{FF2B5EF4-FFF2-40B4-BE49-F238E27FC236}">
                <a16:creationId xmlns:a16="http://schemas.microsoft.com/office/drawing/2014/main" id="{31B7BAFE-5621-4DFC-BD81-30303E2A139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4" y="0"/>
            <a:ext cx="9142571" cy="6858000"/>
          </a:xfrm>
          <a:prstGeom prst="rect">
            <a:avLst/>
          </a:prstGeom>
        </p:spPr>
      </p:pic>
      <p:pic>
        <p:nvPicPr>
          <p:cNvPr id="9" name="Picture 8">
            <a:extLst>
              <a:ext uri="{FF2B5EF4-FFF2-40B4-BE49-F238E27FC236}">
                <a16:creationId xmlns:a16="http://schemas.microsoft.com/office/drawing/2014/main" id="{1AD10ACB-E822-46A0-8E72-A8633431286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82" t="34271" r="15" b="31898"/>
          <a:stretch/>
        </p:blipFill>
        <p:spPr>
          <a:xfrm>
            <a:off x="232014" y="6034153"/>
            <a:ext cx="2542905" cy="630936"/>
          </a:xfrm>
          <a:prstGeom prst="rect">
            <a:avLst/>
          </a:prstGeom>
        </p:spPr>
      </p:pic>
    </p:spTree>
    <p:extLst>
      <p:ext uri="{BB962C8B-B14F-4D97-AF65-F5344CB8AC3E}">
        <p14:creationId xmlns:p14="http://schemas.microsoft.com/office/powerpoint/2010/main" val="32379742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353CB433-A6EE-44F1-B9D3-A6E8EE95F9C9}" type="slidenum">
              <a:rPr lang="en-IN" smtClean="0"/>
              <a:t>‹#›</a:t>
            </a:fld>
            <a:endParaRPr lang="en-IN" dirty="0"/>
          </a:p>
        </p:txBody>
      </p:sp>
    </p:spTree>
    <p:extLst>
      <p:ext uri="{BB962C8B-B14F-4D97-AF65-F5344CB8AC3E}">
        <p14:creationId xmlns:p14="http://schemas.microsoft.com/office/powerpoint/2010/main" val="11057866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Section Divi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Parallelogram 9"/>
          <p:cNvSpPr/>
          <p:nvPr/>
        </p:nvSpPr>
        <p:spPr>
          <a:xfrm>
            <a:off x="5538652" y="2485703"/>
            <a:ext cx="3151414" cy="2556560"/>
          </a:xfrm>
          <a:prstGeom prst="parallelogram">
            <a:avLst>
              <a:gd name="adj" fmla="val 0"/>
            </a:avLst>
          </a:prstGeom>
          <a:solidFill>
            <a:srgbClr val="DA472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p:txBody>
          <a:bodyPr/>
          <a:lstStyle/>
          <a:p>
            <a:fld id="{353CB433-A6EE-44F1-B9D3-A6E8EE95F9C9}" type="slidenum">
              <a:rPr lang="en-IN" smtClean="0"/>
              <a:t>‹#›</a:t>
            </a:fld>
            <a:endParaRPr lang="en-IN" dirty="0"/>
          </a:p>
        </p:txBody>
      </p:sp>
      <p:sp>
        <p:nvSpPr>
          <p:cNvPr id="3" name="Text Placeholder 2"/>
          <p:cNvSpPr>
            <a:spLocks noGrp="1"/>
          </p:cNvSpPr>
          <p:nvPr>
            <p:ph type="body" idx="1"/>
          </p:nvPr>
        </p:nvSpPr>
        <p:spPr>
          <a:xfrm>
            <a:off x="5695398" y="2984863"/>
            <a:ext cx="2863386" cy="1500187"/>
          </a:xfrm>
        </p:spPr>
        <p:txBody>
          <a:bodyPr anchor="ctr">
            <a:normAutofit/>
          </a:bodyPr>
          <a:lstStyle>
            <a:lvl1pPr marL="0" indent="0">
              <a:buNone/>
              <a:defRPr sz="2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12" name="Parallelogram 11"/>
          <p:cNvSpPr/>
          <p:nvPr/>
        </p:nvSpPr>
        <p:spPr>
          <a:xfrm>
            <a:off x="8690067" y="2485703"/>
            <a:ext cx="453934" cy="2556560"/>
          </a:xfrm>
          <a:prstGeom prst="parallelogram">
            <a:avLst>
              <a:gd name="adj" fmla="val 0"/>
            </a:avLst>
          </a:prstGeom>
          <a:solidFill>
            <a:srgbClr val="B22F1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p:cNvCxnSpPr/>
          <p:nvPr/>
        </p:nvCxnSpPr>
        <p:spPr>
          <a:xfrm>
            <a:off x="8679766" y="2476919"/>
            <a:ext cx="0" cy="2602523"/>
          </a:xfrm>
          <a:prstGeom prst="line">
            <a:avLst/>
          </a:prstGeom>
          <a:ln w="25400">
            <a:solidFill>
              <a:srgbClr val="12468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48335EF2-D603-439A-B334-2FDA37749FC0}"/>
              </a:ext>
            </a:extLst>
          </p:cNvPr>
          <p:cNvSpPr/>
          <p:nvPr userDrawn="1"/>
        </p:nvSpPr>
        <p:spPr>
          <a:xfrm>
            <a:off x="0" y="0"/>
            <a:ext cx="9144000"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3" name="Parallelogram 12">
            <a:extLst>
              <a:ext uri="{FF2B5EF4-FFF2-40B4-BE49-F238E27FC236}">
                <a16:creationId xmlns:a16="http://schemas.microsoft.com/office/drawing/2014/main" id="{059C2642-3525-41CB-A138-BE70AA33351F}"/>
              </a:ext>
            </a:extLst>
          </p:cNvPr>
          <p:cNvSpPr/>
          <p:nvPr userDrawn="1"/>
        </p:nvSpPr>
        <p:spPr>
          <a:xfrm>
            <a:off x="5538652" y="2485703"/>
            <a:ext cx="3151414" cy="2556560"/>
          </a:xfrm>
          <a:prstGeom prst="parallelogram">
            <a:avLst>
              <a:gd name="adj" fmla="val 0"/>
            </a:avLst>
          </a:prstGeom>
          <a:solidFill>
            <a:srgbClr val="DA472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Parallelogram 13">
            <a:extLst>
              <a:ext uri="{FF2B5EF4-FFF2-40B4-BE49-F238E27FC236}">
                <a16:creationId xmlns:a16="http://schemas.microsoft.com/office/drawing/2014/main" id="{76711036-27EA-4A02-82FA-05F00F0F5EBE}"/>
              </a:ext>
            </a:extLst>
          </p:cNvPr>
          <p:cNvSpPr/>
          <p:nvPr userDrawn="1"/>
        </p:nvSpPr>
        <p:spPr>
          <a:xfrm>
            <a:off x="8690067" y="2485703"/>
            <a:ext cx="453934" cy="2556560"/>
          </a:xfrm>
          <a:prstGeom prst="parallelogram">
            <a:avLst>
              <a:gd name="adj" fmla="val 0"/>
            </a:avLst>
          </a:prstGeom>
          <a:solidFill>
            <a:srgbClr val="B22F1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260EC401-EC63-42D0-98A0-ADF6B1E27C0D}"/>
              </a:ext>
            </a:extLst>
          </p:cNvPr>
          <p:cNvCxnSpPr/>
          <p:nvPr userDrawn="1"/>
        </p:nvCxnSpPr>
        <p:spPr>
          <a:xfrm>
            <a:off x="8679766" y="2476919"/>
            <a:ext cx="0" cy="2602523"/>
          </a:xfrm>
          <a:prstGeom prst="line">
            <a:avLst/>
          </a:prstGeom>
          <a:ln w="25400">
            <a:solidFill>
              <a:srgbClr val="1246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4118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53CB433-A6EE-44F1-B9D3-A6E8EE95F9C9}" type="slidenum">
              <a:rPr lang="en-IN" smtClean="0"/>
              <a:t>‹#›</a:t>
            </a:fld>
            <a:endParaRPr lang="en-IN" dirty="0"/>
          </a:p>
        </p:txBody>
      </p:sp>
      <p:sp>
        <p:nvSpPr>
          <p:cNvPr id="6" name="Title Placeholder 1"/>
          <p:cNvSpPr>
            <a:spLocks noGrp="1"/>
          </p:cNvSpPr>
          <p:nvPr>
            <p:ph type="title"/>
          </p:nvPr>
        </p:nvSpPr>
        <p:spPr>
          <a:xfrm>
            <a:off x="771969" y="64784"/>
            <a:ext cx="6211058" cy="856675"/>
          </a:xfrm>
          <a:prstGeom prst="rect">
            <a:avLst/>
          </a:prstGeom>
        </p:spPr>
        <p:txBody>
          <a:bodyPr vert="horz" lIns="91440" tIns="45720" rIns="91440" bIns="45720" rtlCol="0" anchor="ctr">
            <a:normAutofit/>
          </a:bodyPr>
          <a:lstStyle/>
          <a:p>
            <a:r>
              <a:rPr lang="en-US" dirty="0"/>
              <a:t>Click to edit Master title style</a:t>
            </a:r>
          </a:p>
        </p:txBody>
      </p:sp>
      <p:sp>
        <p:nvSpPr>
          <p:cNvPr id="8" name="Text Placeholder 2"/>
          <p:cNvSpPr>
            <a:spLocks noGrp="1"/>
          </p:cNvSpPr>
          <p:nvPr>
            <p:ph idx="1"/>
          </p:nvPr>
        </p:nvSpPr>
        <p:spPr>
          <a:xfrm>
            <a:off x="734083" y="1522351"/>
            <a:ext cx="7958397" cy="460275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9235155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Section Divider Plai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Parallelogram 9"/>
          <p:cNvSpPr/>
          <p:nvPr/>
        </p:nvSpPr>
        <p:spPr>
          <a:xfrm>
            <a:off x="5538652" y="2485703"/>
            <a:ext cx="3151414" cy="2556560"/>
          </a:xfrm>
          <a:prstGeom prst="parallelogram">
            <a:avLst>
              <a:gd name="adj" fmla="val 0"/>
            </a:avLst>
          </a:prstGeom>
          <a:solidFill>
            <a:srgbClr val="DA472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p:txBody>
          <a:bodyPr/>
          <a:lstStyle/>
          <a:p>
            <a:fld id="{353CB433-A6EE-44F1-B9D3-A6E8EE95F9C9}" type="slidenum">
              <a:rPr lang="en-IN" smtClean="0"/>
              <a:t>‹#›</a:t>
            </a:fld>
            <a:endParaRPr lang="en-IN" dirty="0"/>
          </a:p>
        </p:txBody>
      </p:sp>
      <p:sp>
        <p:nvSpPr>
          <p:cNvPr id="3" name="Text Placeholder 2"/>
          <p:cNvSpPr>
            <a:spLocks noGrp="1"/>
          </p:cNvSpPr>
          <p:nvPr>
            <p:ph type="body" idx="1"/>
          </p:nvPr>
        </p:nvSpPr>
        <p:spPr>
          <a:xfrm>
            <a:off x="5695398" y="2984863"/>
            <a:ext cx="2826810" cy="1500187"/>
          </a:xfrm>
        </p:spPr>
        <p:txBody>
          <a:bodyPr anchor="ctr">
            <a:normAutofit/>
          </a:bodyPr>
          <a:lstStyle>
            <a:lvl1pPr marL="0" indent="0">
              <a:buNone/>
              <a:defRPr sz="2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12" name="Parallelogram 11"/>
          <p:cNvSpPr/>
          <p:nvPr/>
        </p:nvSpPr>
        <p:spPr>
          <a:xfrm>
            <a:off x="8690067" y="2485703"/>
            <a:ext cx="453934" cy="2556560"/>
          </a:xfrm>
          <a:prstGeom prst="parallelogram">
            <a:avLst>
              <a:gd name="adj" fmla="val 0"/>
            </a:avLst>
          </a:prstGeom>
          <a:solidFill>
            <a:srgbClr val="B22F1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p:cNvCxnSpPr/>
          <p:nvPr/>
        </p:nvCxnSpPr>
        <p:spPr>
          <a:xfrm>
            <a:off x="8679766" y="2476919"/>
            <a:ext cx="0" cy="2602523"/>
          </a:xfrm>
          <a:prstGeom prst="line">
            <a:avLst/>
          </a:prstGeom>
          <a:ln w="25400">
            <a:solidFill>
              <a:srgbClr val="1246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20676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and two column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1336" y="1238761"/>
            <a:ext cx="3546567" cy="4670719"/>
          </a:xfrm>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70416" y="1238761"/>
            <a:ext cx="3546567" cy="4670719"/>
          </a:xfrm>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353CB433-A6EE-44F1-B9D3-A6E8EE95F9C9}" type="slidenum">
              <a:rPr lang="en-IN" smtClean="0"/>
              <a:t>‹#›</a:t>
            </a:fld>
            <a:endParaRPr lang="en-IN" dirty="0"/>
          </a:p>
        </p:txBody>
      </p:sp>
      <p:sp>
        <p:nvSpPr>
          <p:cNvPr id="9" name="Title Placeholder 1"/>
          <p:cNvSpPr>
            <a:spLocks noGrp="1"/>
          </p:cNvSpPr>
          <p:nvPr>
            <p:ph type="title"/>
          </p:nvPr>
        </p:nvSpPr>
        <p:spPr>
          <a:xfrm>
            <a:off x="771968" y="64784"/>
            <a:ext cx="7918097"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62405597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with picture and content">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769041" y="1288062"/>
            <a:ext cx="3134419" cy="3803651"/>
          </a:xfrm>
        </p:spPr>
        <p:txBody>
          <a:bodyPr anchor="t"/>
          <a:lstStyle>
            <a:lvl1pPr marL="0" indent="0">
              <a:buNone/>
              <a:defRPr sz="16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7" name="Slide Number Placeholder 6"/>
          <p:cNvSpPr>
            <a:spLocks noGrp="1"/>
          </p:cNvSpPr>
          <p:nvPr>
            <p:ph type="sldNum" sz="quarter" idx="12"/>
          </p:nvPr>
        </p:nvSpPr>
        <p:spPr/>
        <p:txBody>
          <a:bodyPr/>
          <a:lstStyle/>
          <a:p>
            <a:fld id="{353CB433-A6EE-44F1-B9D3-A6E8EE95F9C9}" type="slidenum">
              <a:rPr lang="en-IN" smtClean="0"/>
              <a:t>‹#›</a:t>
            </a:fld>
            <a:endParaRPr lang="en-IN" dirty="0"/>
          </a:p>
        </p:txBody>
      </p:sp>
      <p:sp>
        <p:nvSpPr>
          <p:cNvPr id="8" name="Title Placeholder 1"/>
          <p:cNvSpPr>
            <a:spLocks noGrp="1"/>
          </p:cNvSpPr>
          <p:nvPr>
            <p:ph type="title"/>
          </p:nvPr>
        </p:nvSpPr>
        <p:spPr>
          <a:xfrm>
            <a:off x="771968" y="64784"/>
            <a:ext cx="7918097" cy="856675"/>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2"/>
          <p:cNvSpPr>
            <a:spLocks noGrp="1"/>
          </p:cNvSpPr>
          <p:nvPr>
            <p:ph idx="13"/>
          </p:nvPr>
        </p:nvSpPr>
        <p:spPr>
          <a:xfrm>
            <a:off x="4230624" y="1288062"/>
            <a:ext cx="4461856" cy="3803651"/>
          </a:xfrm>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682503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itle with table and conten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53CB433-A6EE-44F1-B9D3-A6E8EE95F9C9}" type="slidenum">
              <a:rPr lang="en-IN" smtClean="0"/>
              <a:t>‹#›</a:t>
            </a:fld>
            <a:endParaRPr lang="en-IN" dirty="0"/>
          </a:p>
        </p:txBody>
      </p:sp>
      <p:sp>
        <p:nvSpPr>
          <p:cNvPr id="6" name="Title Placeholder 1"/>
          <p:cNvSpPr>
            <a:spLocks noGrp="1"/>
          </p:cNvSpPr>
          <p:nvPr>
            <p:ph type="title"/>
          </p:nvPr>
        </p:nvSpPr>
        <p:spPr>
          <a:xfrm>
            <a:off x="771968" y="64784"/>
            <a:ext cx="7918097" cy="856675"/>
          </a:xfrm>
          <a:prstGeom prst="rect">
            <a:avLst/>
          </a:prstGeom>
        </p:spPr>
        <p:txBody>
          <a:bodyPr vert="horz" lIns="91440" tIns="45720" rIns="91440" bIns="45720" rtlCol="0" anchor="ctr">
            <a:normAutofit/>
          </a:bodyPr>
          <a:lstStyle/>
          <a:p>
            <a:r>
              <a:rPr lang="en-US" dirty="0"/>
              <a:t>Click to edit Master title style</a:t>
            </a:r>
          </a:p>
        </p:txBody>
      </p:sp>
      <p:graphicFrame>
        <p:nvGraphicFramePr>
          <p:cNvPr id="3" name="Table 2"/>
          <p:cNvGraphicFramePr>
            <a:graphicFrameLocks noGrp="1"/>
          </p:cNvGraphicFramePr>
          <p:nvPr>
            <p:extLst>
              <p:ext uri="{D42A27DB-BD31-4B8C-83A1-F6EECF244321}">
                <p14:modId xmlns:p14="http://schemas.microsoft.com/office/powerpoint/2010/main" val="1296603919"/>
              </p:ext>
            </p:extLst>
          </p:nvPr>
        </p:nvGraphicFramePr>
        <p:xfrm>
          <a:off x="3198478" y="1276687"/>
          <a:ext cx="5507370" cy="3685352"/>
        </p:xfrm>
        <a:graphic>
          <a:graphicData uri="http://schemas.openxmlformats.org/drawingml/2006/table">
            <a:tbl>
              <a:tblPr firstRow="1" bandRow="1">
                <a:tableStyleId>{5C22544A-7EE6-4342-B048-85BDC9FD1C3A}</a:tableStyleId>
              </a:tblPr>
              <a:tblGrid>
                <a:gridCol w="1101474">
                  <a:extLst>
                    <a:ext uri="{9D8B030D-6E8A-4147-A177-3AD203B41FA5}">
                      <a16:colId xmlns:a16="http://schemas.microsoft.com/office/drawing/2014/main" val="20000"/>
                    </a:ext>
                  </a:extLst>
                </a:gridCol>
                <a:gridCol w="1101474">
                  <a:extLst>
                    <a:ext uri="{9D8B030D-6E8A-4147-A177-3AD203B41FA5}">
                      <a16:colId xmlns:a16="http://schemas.microsoft.com/office/drawing/2014/main" val="20001"/>
                    </a:ext>
                  </a:extLst>
                </a:gridCol>
                <a:gridCol w="1101474">
                  <a:extLst>
                    <a:ext uri="{9D8B030D-6E8A-4147-A177-3AD203B41FA5}">
                      <a16:colId xmlns:a16="http://schemas.microsoft.com/office/drawing/2014/main" val="20002"/>
                    </a:ext>
                  </a:extLst>
                </a:gridCol>
                <a:gridCol w="1101474">
                  <a:extLst>
                    <a:ext uri="{9D8B030D-6E8A-4147-A177-3AD203B41FA5}">
                      <a16:colId xmlns:a16="http://schemas.microsoft.com/office/drawing/2014/main" val="20003"/>
                    </a:ext>
                  </a:extLst>
                </a:gridCol>
                <a:gridCol w="1101474">
                  <a:extLst>
                    <a:ext uri="{9D8B030D-6E8A-4147-A177-3AD203B41FA5}">
                      <a16:colId xmlns:a16="http://schemas.microsoft.com/office/drawing/2014/main" val="20004"/>
                    </a:ext>
                  </a:extLst>
                </a:gridCol>
              </a:tblGrid>
              <a:tr h="335032">
                <a:tc>
                  <a:txBody>
                    <a:bodyPr/>
                    <a:lstStyle/>
                    <a:p>
                      <a:pPr algn="ctr"/>
                      <a:r>
                        <a:rPr lang="en-US" sz="1200" b="1" dirty="0">
                          <a:latin typeface="Arial" charset="0"/>
                          <a:ea typeface="Arial" charset="0"/>
                          <a:cs typeface="Arial" charset="0"/>
                        </a:rPr>
                        <a:t>Heading</a:t>
                      </a:r>
                      <a:r>
                        <a:rPr lang="en-US" sz="1200" b="1" baseline="0" dirty="0">
                          <a:latin typeface="Arial" charset="0"/>
                          <a:ea typeface="Arial" charset="0"/>
                          <a:cs typeface="Arial" charset="0"/>
                        </a:rPr>
                        <a:t> 1</a:t>
                      </a:r>
                      <a:endParaRPr lang="en-US" sz="1200" b="1" dirty="0">
                        <a:latin typeface="Arial" charset="0"/>
                        <a:ea typeface="Arial" charset="0"/>
                        <a:cs typeface="Arial" charset="0"/>
                      </a:endParaRPr>
                    </a:p>
                  </a:txBody>
                  <a:tcPr marL="82611" marR="82611"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Arial" charset="0"/>
                          <a:ea typeface="Arial" charset="0"/>
                          <a:cs typeface="Arial" charset="0"/>
                        </a:rPr>
                        <a:t>Heading</a:t>
                      </a:r>
                      <a:r>
                        <a:rPr lang="en-US" sz="1200" b="1" baseline="0" dirty="0">
                          <a:latin typeface="Arial" charset="0"/>
                          <a:ea typeface="Arial" charset="0"/>
                          <a:cs typeface="Arial" charset="0"/>
                        </a:rPr>
                        <a:t> 2</a:t>
                      </a:r>
                      <a:endParaRPr lang="en-US" sz="1200" b="1" dirty="0">
                        <a:latin typeface="Arial" charset="0"/>
                        <a:ea typeface="Arial" charset="0"/>
                        <a:cs typeface="Arial" charset="0"/>
                      </a:endParaRPr>
                    </a:p>
                  </a:txBody>
                  <a:tcPr marL="82611" marR="82611"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charset="0"/>
                          <a:ea typeface="Arial" charset="0"/>
                          <a:cs typeface="Arial" charset="0"/>
                        </a:rPr>
                        <a:t>Heading 3</a:t>
                      </a:r>
                      <a:endParaRPr lang="en-US" sz="1200" b="1" dirty="0">
                        <a:latin typeface="Arial" charset="0"/>
                        <a:ea typeface="Arial" charset="0"/>
                        <a:cs typeface="Arial" charset="0"/>
                      </a:endParaRPr>
                    </a:p>
                  </a:txBody>
                  <a:tcPr marL="82611" marR="82611"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charset="0"/>
                          <a:ea typeface="Arial" charset="0"/>
                          <a:cs typeface="Arial" charset="0"/>
                        </a:rPr>
                        <a:t>Heading 4</a:t>
                      </a:r>
                      <a:endParaRPr lang="en-US" sz="1200" b="1" dirty="0">
                        <a:latin typeface="Arial" charset="0"/>
                        <a:ea typeface="Arial" charset="0"/>
                        <a:cs typeface="Arial" charset="0"/>
                      </a:endParaRPr>
                    </a:p>
                  </a:txBody>
                  <a:tcPr marL="82611" marR="82611"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charset="0"/>
                          <a:ea typeface="Arial" charset="0"/>
                          <a:cs typeface="Arial" charset="0"/>
                        </a:rPr>
                        <a:t>Heading 5</a:t>
                      </a:r>
                      <a:endParaRPr lang="en-US" sz="1200" b="1" dirty="0">
                        <a:latin typeface="Arial" charset="0"/>
                        <a:ea typeface="Arial" charset="0"/>
                        <a:cs typeface="Arial" charset="0"/>
                      </a:endParaRPr>
                    </a:p>
                  </a:txBody>
                  <a:tcPr marL="82611" marR="82611" marT="41305" marB="41305" anchor="ctr">
                    <a:solidFill>
                      <a:srgbClr val="B22F16"/>
                    </a:solidFill>
                  </a:tcPr>
                </a:tc>
                <a:extLst>
                  <a:ext uri="{0D108BD9-81ED-4DB2-BD59-A6C34878D82A}">
                    <a16:rowId xmlns:a16="http://schemas.microsoft.com/office/drawing/2014/main" val="10000"/>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extLst>
                  <a:ext uri="{0D108BD9-81ED-4DB2-BD59-A6C34878D82A}">
                    <a16:rowId xmlns:a16="http://schemas.microsoft.com/office/drawing/2014/main" val="10001"/>
                  </a:ext>
                </a:extLst>
              </a:tr>
              <a:tr h="3350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extLst>
                  <a:ext uri="{0D108BD9-81ED-4DB2-BD59-A6C34878D82A}">
                    <a16:rowId xmlns:a16="http://schemas.microsoft.com/office/drawing/2014/main" val="10002"/>
                  </a:ext>
                </a:extLst>
              </a:tr>
              <a:tr h="3350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extLst>
                  <a:ext uri="{0D108BD9-81ED-4DB2-BD59-A6C34878D82A}">
                    <a16:rowId xmlns:a16="http://schemas.microsoft.com/office/drawing/2014/main" val="10003"/>
                  </a:ext>
                </a:extLst>
              </a:tr>
              <a:tr h="3350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extLst>
                  <a:ext uri="{0D108BD9-81ED-4DB2-BD59-A6C34878D82A}">
                    <a16:rowId xmlns:a16="http://schemas.microsoft.com/office/drawing/2014/main" val="10004"/>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extLst>
                  <a:ext uri="{0D108BD9-81ED-4DB2-BD59-A6C34878D82A}">
                    <a16:rowId xmlns:a16="http://schemas.microsoft.com/office/drawing/2014/main" val="10005"/>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extLst>
                  <a:ext uri="{0D108BD9-81ED-4DB2-BD59-A6C34878D82A}">
                    <a16:rowId xmlns:a16="http://schemas.microsoft.com/office/drawing/2014/main" val="10006"/>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extLst>
                  <a:ext uri="{0D108BD9-81ED-4DB2-BD59-A6C34878D82A}">
                    <a16:rowId xmlns:a16="http://schemas.microsoft.com/office/drawing/2014/main" val="10007"/>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a:t>
                      </a:r>
                      <a:r>
                        <a:rPr lang="en-US" sz="1200" baseline="0" dirty="0">
                          <a:latin typeface="Arial" charset="0"/>
                          <a:ea typeface="Arial" charset="0"/>
                          <a:cs typeface="Arial" charset="0"/>
                        </a:rPr>
                        <a:t> here</a:t>
                      </a:r>
                      <a:endParaRPr lang="en-US" sz="1200" dirty="0">
                        <a:latin typeface="Arial" charset="0"/>
                        <a:ea typeface="Arial" charset="0"/>
                        <a:cs typeface="Arial" charset="0"/>
                      </a:endParaRP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extLst>
                  <a:ext uri="{0D108BD9-81ED-4DB2-BD59-A6C34878D82A}">
                    <a16:rowId xmlns:a16="http://schemas.microsoft.com/office/drawing/2014/main" val="10008"/>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a:t>
                      </a:r>
                      <a:r>
                        <a:rPr lang="en-US" sz="1200" baseline="0" dirty="0">
                          <a:latin typeface="Arial" charset="0"/>
                          <a:ea typeface="Arial" charset="0"/>
                          <a:cs typeface="Arial" charset="0"/>
                        </a:rPr>
                        <a:t> here</a:t>
                      </a:r>
                      <a:endParaRPr lang="en-US" sz="1200" dirty="0">
                        <a:latin typeface="Arial" charset="0"/>
                        <a:ea typeface="Arial" charset="0"/>
                        <a:cs typeface="Arial" charset="0"/>
                      </a:endParaRP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extLst>
                  <a:ext uri="{0D108BD9-81ED-4DB2-BD59-A6C34878D82A}">
                    <a16:rowId xmlns:a16="http://schemas.microsoft.com/office/drawing/2014/main" val="10009"/>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extLst>
                  <a:ext uri="{0D108BD9-81ED-4DB2-BD59-A6C34878D82A}">
                    <a16:rowId xmlns:a16="http://schemas.microsoft.com/office/drawing/2014/main" val="10010"/>
                  </a:ext>
                </a:extLst>
              </a:tr>
            </a:tbl>
          </a:graphicData>
        </a:graphic>
      </p:graphicFrame>
      <p:sp>
        <p:nvSpPr>
          <p:cNvPr id="8" name="Text Placeholder 2"/>
          <p:cNvSpPr>
            <a:spLocks noGrp="1"/>
          </p:cNvSpPr>
          <p:nvPr>
            <p:ph idx="1" hasCustomPrompt="1"/>
          </p:nvPr>
        </p:nvSpPr>
        <p:spPr>
          <a:xfrm>
            <a:off x="734084" y="1276687"/>
            <a:ext cx="2323016" cy="4833591"/>
          </a:xfrm>
          <a:prstGeom prst="rect">
            <a:avLst/>
          </a:prstGeom>
        </p:spPr>
        <p:txBody>
          <a:bodyPr vert="horz" lIns="91440" tIns="45720" rIns="91440" bIns="45720" rtlCol="0">
            <a:noAutofit/>
          </a:bodyPr>
          <a:lstStyle>
            <a:lvl1pPr marL="0" indent="0">
              <a:buNone/>
              <a:defRPr sz="1600"/>
            </a:lvl1pPr>
          </a:lstStyle>
          <a:p>
            <a:pPr lvl="0"/>
            <a:r>
              <a:rPr lang="en-US" dirty="0"/>
              <a:t>Text to come here</a:t>
            </a:r>
          </a:p>
        </p:txBody>
      </p:sp>
    </p:spTree>
    <p:extLst>
      <p:ext uri="{BB962C8B-B14F-4D97-AF65-F5344CB8AC3E}">
        <p14:creationId xmlns:p14="http://schemas.microsoft.com/office/powerpoint/2010/main" val="32192312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cSld name="Thank You Slide">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3" y="1691641"/>
            <a:ext cx="3924300" cy="3657600"/>
          </a:xfrm>
          <a:prstGeom prst="rect">
            <a:avLst/>
          </a:prstGeom>
        </p:spPr>
      </p:pic>
      <p:sp>
        <p:nvSpPr>
          <p:cNvPr id="9" name="Rectangle 8"/>
          <p:cNvSpPr/>
          <p:nvPr/>
        </p:nvSpPr>
        <p:spPr>
          <a:xfrm>
            <a:off x="3673929" y="0"/>
            <a:ext cx="5470071"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 name="Title 1"/>
          <p:cNvSpPr>
            <a:spLocks noGrp="1"/>
          </p:cNvSpPr>
          <p:nvPr>
            <p:ph type="title" hasCustomPrompt="1"/>
          </p:nvPr>
        </p:nvSpPr>
        <p:spPr>
          <a:xfrm>
            <a:off x="4088674" y="2478522"/>
            <a:ext cx="4232366" cy="1900963"/>
          </a:xfrm>
        </p:spPr>
        <p:txBody>
          <a:bodyPr>
            <a:noAutofit/>
          </a:bodyPr>
          <a:lstStyle>
            <a:lvl1pPr>
              <a:lnSpc>
                <a:spcPts val="3600"/>
              </a:lnSpc>
              <a:defRPr sz="1600" baseline="0">
                <a:solidFill>
                  <a:schemeClr val="bg1"/>
                </a:solidFill>
              </a:defRPr>
            </a:lvl1pPr>
          </a:lstStyle>
          <a:p>
            <a:r>
              <a:rPr lang="en-US" dirty="0"/>
              <a:t>Presenter name:</a:t>
            </a:r>
            <a:br>
              <a:rPr lang="en-US" dirty="0"/>
            </a:br>
            <a:r>
              <a:rPr lang="en-US" dirty="0"/>
              <a:t>E-mail:</a:t>
            </a:r>
            <a:br>
              <a:rPr lang="en-US" dirty="0"/>
            </a:br>
            <a:r>
              <a:rPr lang="en-US" dirty="0"/>
              <a:t>Phone: </a:t>
            </a:r>
            <a:endParaRPr lang="en-IN" dirty="0"/>
          </a:p>
        </p:txBody>
      </p:sp>
      <p:sp>
        <p:nvSpPr>
          <p:cNvPr id="5" name="Slide Number Placeholder 4"/>
          <p:cNvSpPr>
            <a:spLocks noGrp="1"/>
          </p:cNvSpPr>
          <p:nvPr>
            <p:ph type="sldNum" sz="quarter" idx="12"/>
          </p:nvPr>
        </p:nvSpPr>
        <p:spPr/>
        <p:txBody>
          <a:bodyPr/>
          <a:lstStyle/>
          <a:p>
            <a:fld id="{353CB433-A6EE-44F1-B9D3-A6E8EE95F9C9}" type="slidenum">
              <a:rPr lang="en-IN" smtClean="0"/>
              <a:t>‹#›</a:t>
            </a:fld>
            <a:endParaRPr lang="en-IN" dirty="0"/>
          </a:p>
        </p:txBody>
      </p:sp>
    </p:spTree>
    <p:extLst>
      <p:ext uri="{BB962C8B-B14F-4D97-AF65-F5344CB8AC3E}">
        <p14:creationId xmlns:p14="http://schemas.microsoft.com/office/powerpoint/2010/main" val="273068093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53CB433-A6EE-44F1-B9D3-A6E8EE95F9C9}" type="slidenum">
              <a:rPr lang="en-IN" smtClean="0"/>
              <a:t>‹#›</a:t>
            </a:fld>
            <a:endParaRPr lang="en-IN" dirty="0"/>
          </a:p>
        </p:txBody>
      </p:sp>
      <p:sp>
        <p:nvSpPr>
          <p:cNvPr id="9" name="Text Placeholder 8"/>
          <p:cNvSpPr>
            <a:spLocks noGrp="1"/>
          </p:cNvSpPr>
          <p:nvPr>
            <p:ph type="body" sz="quarter" idx="13" hasCustomPrompt="1"/>
          </p:nvPr>
        </p:nvSpPr>
        <p:spPr>
          <a:xfrm>
            <a:off x="769041" y="1658983"/>
            <a:ext cx="5017806" cy="4402092"/>
          </a:xfrm>
        </p:spPr>
        <p:txBody>
          <a:bodyPr>
            <a:normAutofit/>
          </a:bodyPr>
          <a:lstStyle>
            <a:lvl1pPr marL="457189" indent="-457189">
              <a:lnSpc>
                <a:spcPts val="3000"/>
              </a:lnSpc>
              <a:buFont typeface="+mj-lt"/>
              <a:buAutoNum type="arabicPeriod"/>
              <a:defRPr sz="1800" b="0">
                <a:solidFill>
                  <a:srgbClr val="124680"/>
                </a:solidFill>
              </a:defRPr>
            </a:lvl1pPr>
          </a:lstStyle>
          <a:p>
            <a:pPr lvl="0"/>
            <a:r>
              <a:rPr lang="en-IN" dirty="0"/>
              <a:t>Section 1 header will come here</a:t>
            </a:r>
          </a:p>
          <a:p>
            <a:pPr lvl="0"/>
            <a:r>
              <a:rPr lang="en-IN" dirty="0"/>
              <a:t>Section 2 header will come here</a:t>
            </a:r>
          </a:p>
          <a:p>
            <a:pPr lvl="0"/>
            <a:r>
              <a:rPr lang="en-IN" dirty="0"/>
              <a:t>Section 3 header will come here</a:t>
            </a:r>
          </a:p>
          <a:p>
            <a:pPr lvl="0"/>
            <a:r>
              <a:rPr lang="en-IN" dirty="0"/>
              <a:t>Section 4 header will come here</a:t>
            </a:r>
          </a:p>
          <a:p>
            <a:pPr lvl="0"/>
            <a:r>
              <a:rPr lang="en-IN" dirty="0"/>
              <a:t>Section 5 header will come here</a:t>
            </a:r>
          </a:p>
          <a:p>
            <a:pPr lvl="0"/>
            <a:r>
              <a:rPr lang="en-IN" dirty="0"/>
              <a:t>Section 6 header will come here</a:t>
            </a:r>
          </a:p>
          <a:p>
            <a:pPr lvl="0"/>
            <a:r>
              <a:rPr lang="en-IN" dirty="0"/>
              <a:t>Section 7 header will come here</a:t>
            </a:r>
          </a:p>
          <a:p>
            <a:pPr lvl="0"/>
            <a:r>
              <a:rPr lang="en-IN" dirty="0"/>
              <a:t>Section 8 header will come here</a:t>
            </a:r>
          </a:p>
        </p:txBody>
      </p:sp>
      <p:sp>
        <p:nvSpPr>
          <p:cNvPr id="7" name="Rectangle 6"/>
          <p:cNvSpPr/>
          <p:nvPr userDrawn="1"/>
        </p:nvSpPr>
        <p:spPr>
          <a:xfrm>
            <a:off x="488626" y="6616247"/>
            <a:ext cx="914400" cy="248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Title Placeholder 1"/>
          <p:cNvSpPr>
            <a:spLocks noGrp="1"/>
          </p:cNvSpPr>
          <p:nvPr>
            <p:ph type="title"/>
          </p:nvPr>
        </p:nvSpPr>
        <p:spPr>
          <a:xfrm>
            <a:off x="771969" y="64784"/>
            <a:ext cx="6211058"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05073302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ue Cover slide">
    <p:spTree>
      <p:nvGrpSpPr>
        <p:cNvPr id="1" name=""/>
        <p:cNvGrpSpPr/>
        <p:nvPr/>
      </p:nvGrpSpPr>
      <p:grpSpPr>
        <a:xfrm>
          <a:off x="0" y="0"/>
          <a:ext cx="0" cy="0"/>
          <a:chOff x="0" y="0"/>
          <a:chExt cx="0" cy="0"/>
        </a:xfrm>
      </p:grpSpPr>
      <p:pic>
        <p:nvPicPr>
          <p:cNvPr id="7" name="Picture 6" descr="A4 Page_v1-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 y="0"/>
            <a:ext cx="9142571" cy="6858000"/>
          </a:xfrm>
          <a:prstGeom prst="rect">
            <a:avLst/>
          </a:prstGeom>
        </p:spPr>
      </p:pic>
      <p:sp>
        <p:nvSpPr>
          <p:cNvPr id="18" name="Title 17"/>
          <p:cNvSpPr>
            <a:spLocks noGrp="1"/>
          </p:cNvSpPr>
          <p:nvPr>
            <p:ph type="title" hasCustomPrompt="1"/>
          </p:nvPr>
        </p:nvSpPr>
        <p:spPr>
          <a:xfrm>
            <a:off x="5039169" y="2412145"/>
            <a:ext cx="3714687" cy="856675"/>
          </a:xfrm>
        </p:spPr>
        <p:txBody>
          <a:bodyPr>
            <a:normAutofit/>
          </a:bodyPr>
          <a:lstStyle>
            <a:lvl1pPr>
              <a:defRPr sz="2600" b="1" baseline="0">
                <a:solidFill>
                  <a:schemeClr val="bg1"/>
                </a:solidFill>
              </a:defRPr>
            </a:lvl1pPr>
          </a:lstStyle>
          <a:p>
            <a:r>
              <a:rPr lang="en-US" dirty="0"/>
              <a:t>Deck Title comes here</a:t>
            </a:r>
          </a:p>
        </p:txBody>
      </p:sp>
      <p:sp>
        <p:nvSpPr>
          <p:cNvPr id="23" name="Text Placeholder 22"/>
          <p:cNvSpPr>
            <a:spLocks noGrp="1"/>
          </p:cNvSpPr>
          <p:nvPr>
            <p:ph type="body" sz="quarter" idx="10" hasCustomPrompt="1"/>
          </p:nvPr>
        </p:nvSpPr>
        <p:spPr>
          <a:xfrm>
            <a:off x="5039169" y="3392424"/>
            <a:ext cx="2790825" cy="618744"/>
          </a:xfrm>
        </p:spPr>
        <p:txBody>
          <a:bodyPr anchor="ctr">
            <a:noAutofit/>
          </a:bodyPr>
          <a:lstStyle>
            <a:lvl1pPr marL="0" indent="0">
              <a:spcAft>
                <a:spcPts val="200"/>
              </a:spcAft>
              <a:buNone/>
              <a:defRPr sz="1600">
                <a:solidFill>
                  <a:schemeClr val="bg1"/>
                </a:solidFill>
              </a:defRPr>
            </a:lvl1pPr>
          </a:lstStyle>
          <a:p>
            <a:pPr lvl="0"/>
            <a:r>
              <a:rPr lang="en-US" dirty="0"/>
              <a:t>01 January 2017</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3582" t="34271" r="15" b="31898"/>
          <a:stretch/>
        </p:blipFill>
        <p:spPr>
          <a:xfrm>
            <a:off x="232014" y="6034153"/>
            <a:ext cx="2542905" cy="630936"/>
          </a:xfrm>
          <a:prstGeom prst="rect">
            <a:avLst/>
          </a:prstGeom>
        </p:spPr>
      </p:pic>
    </p:spTree>
    <p:extLst>
      <p:ext uri="{BB962C8B-B14F-4D97-AF65-F5344CB8AC3E}">
        <p14:creationId xmlns:p14="http://schemas.microsoft.com/office/powerpoint/2010/main" val="22037229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353CB433-A6EE-44F1-B9D3-A6E8EE95F9C9}" type="slidenum">
              <a:rPr lang="en-IN" smtClean="0"/>
              <a:t>‹#›</a:t>
            </a:fld>
            <a:endParaRPr lang="en-IN" dirty="0"/>
          </a:p>
        </p:txBody>
      </p:sp>
    </p:spTree>
    <p:extLst>
      <p:ext uri="{BB962C8B-B14F-4D97-AF65-F5344CB8AC3E}">
        <p14:creationId xmlns:p14="http://schemas.microsoft.com/office/powerpoint/2010/main" val="267732100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Section Divi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Parallelogram 9"/>
          <p:cNvSpPr/>
          <p:nvPr/>
        </p:nvSpPr>
        <p:spPr>
          <a:xfrm>
            <a:off x="5538652" y="2485703"/>
            <a:ext cx="3151414" cy="2556560"/>
          </a:xfrm>
          <a:prstGeom prst="parallelogram">
            <a:avLst>
              <a:gd name="adj" fmla="val 0"/>
            </a:avLst>
          </a:prstGeom>
          <a:solidFill>
            <a:srgbClr val="DA472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p:txBody>
          <a:bodyPr/>
          <a:lstStyle/>
          <a:p>
            <a:fld id="{353CB433-A6EE-44F1-B9D3-A6E8EE95F9C9}" type="slidenum">
              <a:rPr lang="en-IN" smtClean="0"/>
              <a:t>‹#›</a:t>
            </a:fld>
            <a:endParaRPr lang="en-IN" dirty="0"/>
          </a:p>
        </p:txBody>
      </p:sp>
      <p:sp>
        <p:nvSpPr>
          <p:cNvPr id="3" name="Text Placeholder 2"/>
          <p:cNvSpPr>
            <a:spLocks noGrp="1"/>
          </p:cNvSpPr>
          <p:nvPr>
            <p:ph type="body" idx="1"/>
          </p:nvPr>
        </p:nvSpPr>
        <p:spPr>
          <a:xfrm>
            <a:off x="5695398" y="2984863"/>
            <a:ext cx="2863386" cy="1500187"/>
          </a:xfrm>
        </p:spPr>
        <p:txBody>
          <a:bodyPr anchor="ctr">
            <a:normAutofit/>
          </a:bodyPr>
          <a:lstStyle>
            <a:lvl1pPr marL="0" indent="0">
              <a:buNone/>
              <a:defRPr sz="2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12" name="Parallelogram 11"/>
          <p:cNvSpPr/>
          <p:nvPr/>
        </p:nvSpPr>
        <p:spPr>
          <a:xfrm>
            <a:off x="8690067" y="2485703"/>
            <a:ext cx="453934" cy="2556560"/>
          </a:xfrm>
          <a:prstGeom prst="parallelogram">
            <a:avLst>
              <a:gd name="adj" fmla="val 0"/>
            </a:avLst>
          </a:prstGeom>
          <a:solidFill>
            <a:srgbClr val="B22F1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p:cNvCxnSpPr/>
          <p:nvPr/>
        </p:nvCxnSpPr>
        <p:spPr>
          <a:xfrm>
            <a:off x="8679766" y="2476919"/>
            <a:ext cx="0" cy="2602523"/>
          </a:xfrm>
          <a:prstGeom prst="line">
            <a:avLst/>
          </a:prstGeom>
          <a:ln w="25400">
            <a:solidFill>
              <a:srgbClr val="1246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136627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Section Divider Plai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Parallelogram 9"/>
          <p:cNvSpPr/>
          <p:nvPr/>
        </p:nvSpPr>
        <p:spPr>
          <a:xfrm>
            <a:off x="5538652" y="2485703"/>
            <a:ext cx="3151414" cy="2556560"/>
          </a:xfrm>
          <a:prstGeom prst="parallelogram">
            <a:avLst>
              <a:gd name="adj" fmla="val 0"/>
            </a:avLst>
          </a:prstGeom>
          <a:solidFill>
            <a:srgbClr val="DA472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p:txBody>
          <a:bodyPr/>
          <a:lstStyle/>
          <a:p>
            <a:fld id="{353CB433-A6EE-44F1-B9D3-A6E8EE95F9C9}" type="slidenum">
              <a:rPr lang="en-IN" smtClean="0"/>
              <a:t>‹#›</a:t>
            </a:fld>
            <a:endParaRPr lang="en-IN" dirty="0"/>
          </a:p>
        </p:txBody>
      </p:sp>
      <p:sp>
        <p:nvSpPr>
          <p:cNvPr id="3" name="Text Placeholder 2"/>
          <p:cNvSpPr>
            <a:spLocks noGrp="1"/>
          </p:cNvSpPr>
          <p:nvPr>
            <p:ph type="body" idx="1"/>
          </p:nvPr>
        </p:nvSpPr>
        <p:spPr>
          <a:xfrm>
            <a:off x="5695398" y="2984863"/>
            <a:ext cx="2826810" cy="1500187"/>
          </a:xfrm>
        </p:spPr>
        <p:txBody>
          <a:bodyPr anchor="ctr">
            <a:normAutofit/>
          </a:bodyPr>
          <a:lstStyle>
            <a:lvl1pPr marL="0" indent="0">
              <a:buNone/>
              <a:defRPr sz="2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12" name="Parallelogram 11"/>
          <p:cNvSpPr/>
          <p:nvPr/>
        </p:nvSpPr>
        <p:spPr>
          <a:xfrm>
            <a:off x="8690067" y="2485703"/>
            <a:ext cx="453934" cy="2556560"/>
          </a:xfrm>
          <a:prstGeom prst="parallelogram">
            <a:avLst>
              <a:gd name="adj" fmla="val 0"/>
            </a:avLst>
          </a:prstGeom>
          <a:solidFill>
            <a:srgbClr val="B22F1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p:cNvCxnSpPr/>
          <p:nvPr/>
        </p:nvCxnSpPr>
        <p:spPr>
          <a:xfrm>
            <a:off x="8679766" y="2476919"/>
            <a:ext cx="0" cy="2602523"/>
          </a:xfrm>
          <a:prstGeom prst="line">
            <a:avLst/>
          </a:prstGeom>
          <a:ln w="25400">
            <a:solidFill>
              <a:srgbClr val="1246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4929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769041" y="1902211"/>
            <a:ext cx="3134419" cy="380365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4312777" y="1906090"/>
            <a:ext cx="43214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353CB433-A6EE-44F1-B9D3-A6E8EE95F9C9}" type="slidenum">
              <a:rPr lang="en-IN" smtClean="0"/>
              <a:t>‹#›</a:t>
            </a:fld>
            <a:endParaRPr lang="en-IN" dirty="0"/>
          </a:p>
        </p:txBody>
      </p:sp>
      <p:sp>
        <p:nvSpPr>
          <p:cNvPr id="8" name="Title Placeholder 1"/>
          <p:cNvSpPr>
            <a:spLocks noGrp="1"/>
          </p:cNvSpPr>
          <p:nvPr>
            <p:ph type="title"/>
          </p:nvPr>
        </p:nvSpPr>
        <p:spPr>
          <a:xfrm>
            <a:off x="771969" y="64784"/>
            <a:ext cx="6211058"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419921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and two column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1336" y="1238761"/>
            <a:ext cx="3546567" cy="4670719"/>
          </a:xfrm>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70416" y="1238761"/>
            <a:ext cx="3546567" cy="4670719"/>
          </a:xfrm>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353CB433-A6EE-44F1-B9D3-A6E8EE95F9C9}" type="slidenum">
              <a:rPr lang="en-IN" smtClean="0"/>
              <a:t>‹#›</a:t>
            </a:fld>
            <a:endParaRPr lang="en-IN" dirty="0"/>
          </a:p>
        </p:txBody>
      </p:sp>
      <p:sp>
        <p:nvSpPr>
          <p:cNvPr id="9" name="Title Placeholder 1"/>
          <p:cNvSpPr>
            <a:spLocks noGrp="1"/>
          </p:cNvSpPr>
          <p:nvPr>
            <p:ph type="title"/>
          </p:nvPr>
        </p:nvSpPr>
        <p:spPr>
          <a:xfrm>
            <a:off x="771968" y="64784"/>
            <a:ext cx="7918097"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255463582"/>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with picture and content">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769041" y="1288062"/>
            <a:ext cx="3134419" cy="3803651"/>
          </a:xfrm>
        </p:spPr>
        <p:txBody>
          <a:bodyPr anchor="t"/>
          <a:lstStyle>
            <a:lvl1pPr marL="0" indent="0">
              <a:buNone/>
              <a:defRPr sz="16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7" name="Slide Number Placeholder 6"/>
          <p:cNvSpPr>
            <a:spLocks noGrp="1"/>
          </p:cNvSpPr>
          <p:nvPr>
            <p:ph type="sldNum" sz="quarter" idx="12"/>
          </p:nvPr>
        </p:nvSpPr>
        <p:spPr/>
        <p:txBody>
          <a:bodyPr/>
          <a:lstStyle/>
          <a:p>
            <a:fld id="{353CB433-A6EE-44F1-B9D3-A6E8EE95F9C9}" type="slidenum">
              <a:rPr lang="en-IN" smtClean="0"/>
              <a:t>‹#›</a:t>
            </a:fld>
            <a:endParaRPr lang="en-IN" dirty="0"/>
          </a:p>
        </p:txBody>
      </p:sp>
      <p:sp>
        <p:nvSpPr>
          <p:cNvPr id="8" name="Title Placeholder 1"/>
          <p:cNvSpPr>
            <a:spLocks noGrp="1"/>
          </p:cNvSpPr>
          <p:nvPr>
            <p:ph type="title"/>
          </p:nvPr>
        </p:nvSpPr>
        <p:spPr>
          <a:xfrm>
            <a:off x="771968" y="64784"/>
            <a:ext cx="7918097" cy="856675"/>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2"/>
          <p:cNvSpPr>
            <a:spLocks noGrp="1"/>
          </p:cNvSpPr>
          <p:nvPr>
            <p:ph idx="13"/>
          </p:nvPr>
        </p:nvSpPr>
        <p:spPr>
          <a:xfrm>
            <a:off x="4230624" y="1288062"/>
            <a:ext cx="4461856" cy="3803651"/>
          </a:xfrm>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986393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with table and conten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53CB433-A6EE-44F1-B9D3-A6E8EE95F9C9}" type="slidenum">
              <a:rPr lang="en-IN" smtClean="0"/>
              <a:t>‹#›</a:t>
            </a:fld>
            <a:endParaRPr lang="en-IN" dirty="0"/>
          </a:p>
        </p:txBody>
      </p:sp>
      <p:sp>
        <p:nvSpPr>
          <p:cNvPr id="6" name="Title Placeholder 1"/>
          <p:cNvSpPr>
            <a:spLocks noGrp="1"/>
          </p:cNvSpPr>
          <p:nvPr>
            <p:ph type="title"/>
          </p:nvPr>
        </p:nvSpPr>
        <p:spPr>
          <a:xfrm>
            <a:off x="771968" y="64784"/>
            <a:ext cx="7918097" cy="856675"/>
          </a:xfrm>
          <a:prstGeom prst="rect">
            <a:avLst/>
          </a:prstGeom>
        </p:spPr>
        <p:txBody>
          <a:bodyPr vert="horz" lIns="91440" tIns="45720" rIns="91440" bIns="45720" rtlCol="0" anchor="ctr">
            <a:normAutofit/>
          </a:bodyPr>
          <a:lstStyle/>
          <a:p>
            <a:r>
              <a:rPr lang="en-US" dirty="0"/>
              <a:t>Click to edit Master title style</a:t>
            </a:r>
          </a:p>
        </p:txBody>
      </p:sp>
      <p:graphicFrame>
        <p:nvGraphicFramePr>
          <p:cNvPr id="3" name="Table 2"/>
          <p:cNvGraphicFramePr>
            <a:graphicFrameLocks noGrp="1"/>
          </p:cNvGraphicFramePr>
          <p:nvPr/>
        </p:nvGraphicFramePr>
        <p:xfrm>
          <a:off x="3198478" y="1276687"/>
          <a:ext cx="5507370" cy="3685352"/>
        </p:xfrm>
        <a:graphic>
          <a:graphicData uri="http://schemas.openxmlformats.org/drawingml/2006/table">
            <a:tbl>
              <a:tblPr firstRow="1" bandRow="1">
                <a:tableStyleId>{5C22544A-7EE6-4342-B048-85BDC9FD1C3A}</a:tableStyleId>
              </a:tblPr>
              <a:tblGrid>
                <a:gridCol w="1101474">
                  <a:extLst>
                    <a:ext uri="{9D8B030D-6E8A-4147-A177-3AD203B41FA5}">
                      <a16:colId xmlns:a16="http://schemas.microsoft.com/office/drawing/2014/main" val="20000"/>
                    </a:ext>
                  </a:extLst>
                </a:gridCol>
                <a:gridCol w="1101474">
                  <a:extLst>
                    <a:ext uri="{9D8B030D-6E8A-4147-A177-3AD203B41FA5}">
                      <a16:colId xmlns:a16="http://schemas.microsoft.com/office/drawing/2014/main" val="20001"/>
                    </a:ext>
                  </a:extLst>
                </a:gridCol>
                <a:gridCol w="1101474">
                  <a:extLst>
                    <a:ext uri="{9D8B030D-6E8A-4147-A177-3AD203B41FA5}">
                      <a16:colId xmlns:a16="http://schemas.microsoft.com/office/drawing/2014/main" val="20002"/>
                    </a:ext>
                  </a:extLst>
                </a:gridCol>
                <a:gridCol w="1101474">
                  <a:extLst>
                    <a:ext uri="{9D8B030D-6E8A-4147-A177-3AD203B41FA5}">
                      <a16:colId xmlns:a16="http://schemas.microsoft.com/office/drawing/2014/main" val="20003"/>
                    </a:ext>
                  </a:extLst>
                </a:gridCol>
                <a:gridCol w="1101474">
                  <a:extLst>
                    <a:ext uri="{9D8B030D-6E8A-4147-A177-3AD203B41FA5}">
                      <a16:colId xmlns:a16="http://schemas.microsoft.com/office/drawing/2014/main" val="20004"/>
                    </a:ext>
                  </a:extLst>
                </a:gridCol>
              </a:tblGrid>
              <a:tr h="335032">
                <a:tc>
                  <a:txBody>
                    <a:bodyPr/>
                    <a:lstStyle/>
                    <a:p>
                      <a:pPr algn="ctr"/>
                      <a:r>
                        <a:rPr lang="en-US" sz="1200" b="1" dirty="0">
                          <a:latin typeface="Arial" charset="0"/>
                          <a:ea typeface="Arial" charset="0"/>
                          <a:cs typeface="Arial" charset="0"/>
                        </a:rPr>
                        <a:t>Heading</a:t>
                      </a:r>
                      <a:r>
                        <a:rPr lang="en-US" sz="1200" b="1" baseline="0" dirty="0">
                          <a:latin typeface="Arial" charset="0"/>
                          <a:ea typeface="Arial" charset="0"/>
                          <a:cs typeface="Arial" charset="0"/>
                        </a:rPr>
                        <a:t> 1</a:t>
                      </a:r>
                      <a:endParaRPr lang="en-US" sz="1200" b="1" dirty="0">
                        <a:latin typeface="Arial" charset="0"/>
                        <a:ea typeface="Arial" charset="0"/>
                        <a:cs typeface="Arial" charset="0"/>
                      </a:endParaRPr>
                    </a:p>
                  </a:txBody>
                  <a:tcPr marL="82611" marR="82611"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Arial" charset="0"/>
                          <a:ea typeface="Arial" charset="0"/>
                          <a:cs typeface="Arial" charset="0"/>
                        </a:rPr>
                        <a:t>Heading</a:t>
                      </a:r>
                      <a:r>
                        <a:rPr lang="en-US" sz="1200" b="1" baseline="0" dirty="0">
                          <a:latin typeface="Arial" charset="0"/>
                          <a:ea typeface="Arial" charset="0"/>
                          <a:cs typeface="Arial" charset="0"/>
                        </a:rPr>
                        <a:t> 2</a:t>
                      </a:r>
                      <a:endParaRPr lang="en-US" sz="1200" b="1" dirty="0">
                        <a:latin typeface="Arial" charset="0"/>
                        <a:ea typeface="Arial" charset="0"/>
                        <a:cs typeface="Arial" charset="0"/>
                      </a:endParaRPr>
                    </a:p>
                  </a:txBody>
                  <a:tcPr marL="82611" marR="82611"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charset="0"/>
                          <a:ea typeface="Arial" charset="0"/>
                          <a:cs typeface="Arial" charset="0"/>
                        </a:rPr>
                        <a:t>Heading 3</a:t>
                      </a:r>
                      <a:endParaRPr lang="en-US" sz="1200" b="1" dirty="0">
                        <a:latin typeface="Arial" charset="0"/>
                        <a:ea typeface="Arial" charset="0"/>
                        <a:cs typeface="Arial" charset="0"/>
                      </a:endParaRPr>
                    </a:p>
                  </a:txBody>
                  <a:tcPr marL="82611" marR="82611"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charset="0"/>
                          <a:ea typeface="Arial" charset="0"/>
                          <a:cs typeface="Arial" charset="0"/>
                        </a:rPr>
                        <a:t>Heading 4</a:t>
                      </a:r>
                      <a:endParaRPr lang="en-US" sz="1200" b="1" dirty="0">
                        <a:latin typeface="Arial" charset="0"/>
                        <a:ea typeface="Arial" charset="0"/>
                        <a:cs typeface="Arial" charset="0"/>
                      </a:endParaRPr>
                    </a:p>
                  </a:txBody>
                  <a:tcPr marL="82611" marR="82611"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charset="0"/>
                          <a:ea typeface="Arial" charset="0"/>
                          <a:cs typeface="Arial" charset="0"/>
                        </a:rPr>
                        <a:t>Heading 5</a:t>
                      </a:r>
                      <a:endParaRPr lang="en-US" sz="1200" b="1" dirty="0">
                        <a:latin typeface="Arial" charset="0"/>
                        <a:ea typeface="Arial" charset="0"/>
                        <a:cs typeface="Arial" charset="0"/>
                      </a:endParaRPr>
                    </a:p>
                  </a:txBody>
                  <a:tcPr marL="82611" marR="82611" marT="41305" marB="41305" anchor="ctr">
                    <a:solidFill>
                      <a:srgbClr val="B22F16"/>
                    </a:solidFill>
                  </a:tcPr>
                </a:tc>
                <a:extLst>
                  <a:ext uri="{0D108BD9-81ED-4DB2-BD59-A6C34878D82A}">
                    <a16:rowId xmlns:a16="http://schemas.microsoft.com/office/drawing/2014/main" val="10000"/>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extLst>
                  <a:ext uri="{0D108BD9-81ED-4DB2-BD59-A6C34878D82A}">
                    <a16:rowId xmlns:a16="http://schemas.microsoft.com/office/drawing/2014/main" val="10001"/>
                  </a:ext>
                </a:extLst>
              </a:tr>
              <a:tr h="3350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extLst>
                  <a:ext uri="{0D108BD9-81ED-4DB2-BD59-A6C34878D82A}">
                    <a16:rowId xmlns:a16="http://schemas.microsoft.com/office/drawing/2014/main" val="10002"/>
                  </a:ext>
                </a:extLst>
              </a:tr>
              <a:tr h="3350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extLst>
                  <a:ext uri="{0D108BD9-81ED-4DB2-BD59-A6C34878D82A}">
                    <a16:rowId xmlns:a16="http://schemas.microsoft.com/office/drawing/2014/main" val="10003"/>
                  </a:ext>
                </a:extLst>
              </a:tr>
              <a:tr h="3350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extLst>
                  <a:ext uri="{0D108BD9-81ED-4DB2-BD59-A6C34878D82A}">
                    <a16:rowId xmlns:a16="http://schemas.microsoft.com/office/drawing/2014/main" val="10004"/>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extLst>
                  <a:ext uri="{0D108BD9-81ED-4DB2-BD59-A6C34878D82A}">
                    <a16:rowId xmlns:a16="http://schemas.microsoft.com/office/drawing/2014/main" val="10005"/>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extLst>
                  <a:ext uri="{0D108BD9-81ED-4DB2-BD59-A6C34878D82A}">
                    <a16:rowId xmlns:a16="http://schemas.microsoft.com/office/drawing/2014/main" val="10006"/>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extLst>
                  <a:ext uri="{0D108BD9-81ED-4DB2-BD59-A6C34878D82A}">
                    <a16:rowId xmlns:a16="http://schemas.microsoft.com/office/drawing/2014/main" val="10007"/>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a:t>
                      </a:r>
                      <a:r>
                        <a:rPr lang="en-US" sz="1200" baseline="0" dirty="0">
                          <a:latin typeface="Arial" charset="0"/>
                          <a:ea typeface="Arial" charset="0"/>
                          <a:cs typeface="Arial" charset="0"/>
                        </a:rPr>
                        <a:t> here</a:t>
                      </a:r>
                      <a:endParaRPr lang="en-US" sz="1200" dirty="0">
                        <a:latin typeface="Arial" charset="0"/>
                        <a:ea typeface="Arial" charset="0"/>
                        <a:cs typeface="Arial" charset="0"/>
                      </a:endParaRP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extLst>
                  <a:ext uri="{0D108BD9-81ED-4DB2-BD59-A6C34878D82A}">
                    <a16:rowId xmlns:a16="http://schemas.microsoft.com/office/drawing/2014/main" val="10008"/>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a:t>
                      </a:r>
                      <a:r>
                        <a:rPr lang="en-US" sz="1200" baseline="0" dirty="0">
                          <a:latin typeface="Arial" charset="0"/>
                          <a:ea typeface="Arial" charset="0"/>
                          <a:cs typeface="Arial" charset="0"/>
                        </a:rPr>
                        <a:t> here</a:t>
                      </a:r>
                      <a:endParaRPr lang="en-US" sz="1200" dirty="0">
                        <a:latin typeface="Arial" charset="0"/>
                        <a:ea typeface="Arial" charset="0"/>
                        <a:cs typeface="Arial" charset="0"/>
                      </a:endParaRP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25098"/>
                      </a:srgbClr>
                    </a:solidFill>
                  </a:tcPr>
                </a:tc>
                <a:extLst>
                  <a:ext uri="{0D108BD9-81ED-4DB2-BD59-A6C34878D82A}">
                    <a16:rowId xmlns:a16="http://schemas.microsoft.com/office/drawing/2014/main" val="10009"/>
                  </a:ext>
                </a:extLst>
              </a:tr>
              <a:tr h="335032">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82611" marR="82611" marT="41305" marB="41305" anchor="ctr">
                    <a:solidFill>
                      <a:srgbClr val="B22F16">
                        <a:alpha val="50196"/>
                      </a:srgbClr>
                    </a:solidFill>
                  </a:tcPr>
                </a:tc>
                <a:extLst>
                  <a:ext uri="{0D108BD9-81ED-4DB2-BD59-A6C34878D82A}">
                    <a16:rowId xmlns:a16="http://schemas.microsoft.com/office/drawing/2014/main" val="10010"/>
                  </a:ext>
                </a:extLst>
              </a:tr>
            </a:tbl>
          </a:graphicData>
        </a:graphic>
      </p:graphicFrame>
      <p:sp>
        <p:nvSpPr>
          <p:cNvPr id="8" name="Text Placeholder 2"/>
          <p:cNvSpPr>
            <a:spLocks noGrp="1"/>
          </p:cNvSpPr>
          <p:nvPr>
            <p:ph idx="1" hasCustomPrompt="1"/>
          </p:nvPr>
        </p:nvSpPr>
        <p:spPr>
          <a:xfrm>
            <a:off x="734084" y="1276687"/>
            <a:ext cx="2323016" cy="4833591"/>
          </a:xfrm>
          <a:prstGeom prst="rect">
            <a:avLst/>
          </a:prstGeom>
        </p:spPr>
        <p:txBody>
          <a:bodyPr vert="horz" lIns="91440" tIns="45720" rIns="91440" bIns="45720" rtlCol="0">
            <a:noAutofit/>
          </a:bodyPr>
          <a:lstStyle>
            <a:lvl1pPr marL="0" indent="0">
              <a:buNone/>
              <a:defRPr sz="1600"/>
            </a:lvl1pPr>
          </a:lstStyle>
          <a:p>
            <a:pPr lvl="0"/>
            <a:r>
              <a:rPr lang="en-US" dirty="0"/>
              <a:t>Text to come here</a:t>
            </a:r>
          </a:p>
        </p:txBody>
      </p:sp>
    </p:spTree>
    <p:extLst>
      <p:ext uri="{BB962C8B-B14F-4D97-AF65-F5344CB8AC3E}">
        <p14:creationId xmlns:p14="http://schemas.microsoft.com/office/powerpoint/2010/main" val="391123414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cSld name="Thank You Slide">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3" y="1691641"/>
            <a:ext cx="3924300" cy="3657600"/>
          </a:xfrm>
          <a:prstGeom prst="rect">
            <a:avLst/>
          </a:prstGeom>
        </p:spPr>
      </p:pic>
      <p:sp>
        <p:nvSpPr>
          <p:cNvPr id="9" name="Rectangle 8"/>
          <p:cNvSpPr/>
          <p:nvPr/>
        </p:nvSpPr>
        <p:spPr>
          <a:xfrm>
            <a:off x="3673929" y="0"/>
            <a:ext cx="5470071"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 name="Title 1"/>
          <p:cNvSpPr>
            <a:spLocks noGrp="1"/>
          </p:cNvSpPr>
          <p:nvPr>
            <p:ph type="title" hasCustomPrompt="1"/>
          </p:nvPr>
        </p:nvSpPr>
        <p:spPr>
          <a:xfrm>
            <a:off x="4088674" y="2478522"/>
            <a:ext cx="4232366" cy="1900963"/>
          </a:xfrm>
        </p:spPr>
        <p:txBody>
          <a:bodyPr>
            <a:noAutofit/>
          </a:bodyPr>
          <a:lstStyle>
            <a:lvl1pPr>
              <a:lnSpc>
                <a:spcPts val="3600"/>
              </a:lnSpc>
              <a:defRPr sz="1600" baseline="0">
                <a:solidFill>
                  <a:schemeClr val="bg1"/>
                </a:solidFill>
              </a:defRPr>
            </a:lvl1pPr>
          </a:lstStyle>
          <a:p>
            <a:r>
              <a:rPr lang="en-US" dirty="0"/>
              <a:t>Presenter name:</a:t>
            </a:r>
            <a:br>
              <a:rPr lang="en-US" dirty="0"/>
            </a:br>
            <a:r>
              <a:rPr lang="en-US" dirty="0"/>
              <a:t>E-mail:</a:t>
            </a:r>
            <a:br>
              <a:rPr lang="en-US" dirty="0"/>
            </a:br>
            <a:r>
              <a:rPr lang="en-US" dirty="0"/>
              <a:t>Phone: </a:t>
            </a:r>
            <a:endParaRPr lang="en-IN" dirty="0"/>
          </a:p>
        </p:txBody>
      </p:sp>
      <p:sp>
        <p:nvSpPr>
          <p:cNvPr id="5" name="Slide Number Placeholder 4"/>
          <p:cNvSpPr>
            <a:spLocks noGrp="1"/>
          </p:cNvSpPr>
          <p:nvPr>
            <p:ph type="sldNum" sz="quarter" idx="12"/>
          </p:nvPr>
        </p:nvSpPr>
        <p:spPr/>
        <p:txBody>
          <a:bodyPr/>
          <a:lstStyle/>
          <a:p>
            <a:fld id="{353CB433-A6EE-44F1-B9D3-A6E8EE95F9C9}" type="slidenum">
              <a:rPr lang="en-IN" smtClean="0"/>
              <a:t>‹#›</a:t>
            </a:fld>
            <a:endParaRPr lang="en-IN" dirty="0"/>
          </a:p>
        </p:txBody>
      </p:sp>
    </p:spTree>
    <p:extLst>
      <p:ext uri="{BB962C8B-B14F-4D97-AF65-F5344CB8AC3E}">
        <p14:creationId xmlns:p14="http://schemas.microsoft.com/office/powerpoint/2010/main" val="2020797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353CB433-A6EE-44F1-B9D3-A6E8EE95F9C9}" type="slidenum">
              <a:rPr lang="en-IN" smtClean="0"/>
              <a:t>‹#›</a:t>
            </a:fld>
            <a:endParaRPr lang="en-IN" dirty="0"/>
          </a:p>
        </p:txBody>
      </p:sp>
      <p:sp>
        <p:nvSpPr>
          <p:cNvPr id="7" name="Title Placeholder 1"/>
          <p:cNvSpPr>
            <a:spLocks noGrp="1"/>
          </p:cNvSpPr>
          <p:nvPr>
            <p:ph type="title"/>
          </p:nvPr>
        </p:nvSpPr>
        <p:spPr>
          <a:xfrm>
            <a:off x="771969" y="64784"/>
            <a:ext cx="6211058"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66811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06638" y="1580606"/>
            <a:ext cx="7545032" cy="46027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Slide Number Placeholder 5"/>
          <p:cNvSpPr>
            <a:spLocks noGrp="1"/>
          </p:cNvSpPr>
          <p:nvPr>
            <p:ph type="sldNum" sz="quarter" idx="12"/>
          </p:nvPr>
        </p:nvSpPr>
        <p:spPr/>
        <p:txBody>
          <a:bodyPr/>
          <a:lstStyle/>
          <a:p>
            <a:fld id="{353CB433-A6EE-44F1-B9D3-A6E8EE95F9C9}" type="slidenum">
              <a:rPr lang="en-IN" smtClean="0"/>
              <a:t>‹#›</a:t>
            </a:fld>
            <a:endParaRPr lang="en-IN" dirty="0"/>
          </a:p>
        </p:txBody>
      </p:sp>
      <p:sp>
        <p:nvSpPr>
          <p:cNvPr id="7" name="Title Placeholder 1"/>
          <p:cNvSpPr>
            <a:spLocks noGrp="1"/>
          </p:cNvSpPr>
          <p:nvPr>
            <p:ph type="title"/>
          </p:nvPr>
        </p:nvSpPr>
        <p:spPr>
          <a:xfrm>
            <a:off x="771969" y="64784"/>
            <a:ext cx="6211058"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404602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4.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26" Type="http://schemas.openxmlformats.org/officeDocument/2006/relationships/slideLayout" Target="../slideLayouts/slideLayout46.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34" Type="http://schemas.openxmlformats.org/officeDocument/2006/relationships/slideLayout" Target="../slideLayouts/slideLayout54.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5" Type="http://schemas.openxmlformats.org/officeDocument/2006/relationships/slideLayout" Target="../slideLayouts/slideLayout45.xml"/><Relationship Id="rId33" Type="http://schemas.openxmlformats.org/officeDocument/2006/relationships/slideLayout" Target="../slideLayouts/slideLayout53.xml"/><Relationship Id="rId38" Type="http://schemas.openxmlformats.org/officeDocument/2006/relationships/image" Target="../media/image1.jpeg"/><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29" Type="http://schemas.openxmlformats.org/officeDocument/2006/relationships/slideLayout" Target="../slideLayouts/slideLayout49.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24" Type="http://schemas.openxmlformats.org/officeDocument/2006/relationships/slideLayout" Target="../slideLayouts/slideLayout44.xml"/><Relationship Id="rId32" Type="http://schemas.openxmlformats.org/officeDocument/2006/relationships/slideLayout" Target="../slideLayouts/slideLayout52.xml"/><Relationship Id="rId37" Type="http://schemas.openxmlformats.org/officeDocument/2006/relationships/theme" Target="../theme/theme3.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slideLayout" Target="../slideLayouts/slideLayout43.xml"/><Relationship Id="rId28" Type="http://schemas.openxmlformats.org/officeDocument/2006/relationships/slideLayout" Target="../slideLayouts/slideLayout48.xml"/><Relationship Id="rId36" Type="http://schemas.openxmlformats.org/officeDocument/2006/relationships/slideLayout" Target="../slideLayouts/slideLayout56.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31" Type="http://schemas.openxmlformats.org/officeDocument/2006/relationships/slideLayout" Target="../slideLayouts/slideLayout51.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slideLayout" Target="../slideLayouts/slideLayout42.xml"/><Relationship Id="rId27" Type="http://schemas.openxmlformats.org/officeDocument/2006/relationships/slideLayout" Target="../slideLayouts/slideLayout47.xml"/><Relationship Id="rId30" Type="http://schemas.openxmlformats.org/officeDocument/2006/relationships/slideLayout" Target="../slideLayouts/slideLayout50.xml"/><Relationship Id="rId35"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image" Target="../media/image1.jpeg"/><Relationship Id="rId5" Type="http://schemas.openxmlformats.org/officeDocument/2006/relationships/slideLayout" Target="../slideLayouts/slideLayout61.xml"/><Relationship Id="rId10" Type="http://schemas.openxmlformats.org/officeDocument/2006/relationships/theme" Target="../theme/theme4.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5" Type="http://schemas.openxmlformats.org/officeDocument/2006/relationships/slideLayout" Target="../slideLayouts/slideLayout70.xml"/><Relationship Id="rId10" Type="http://schemas.openxmlformats.org/officeDocument/2006/relationships/image" Target="../media/image1.jpeg"/><Relationship Id="rId4" Type="http://schemas.openxmlformats.org/officeDocument/2006/relationships/slideLayout" Target="../slideLayouts/slideLayout69.xml"/><Relationship Id="rId9"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4 Page-04.jpg"/>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3" name="Text Placeholder 2"/>
          <p:cNvSpPr>
            <a:spLocks noGrp="1"/>
          </p:cNvSpPr>
          <p:nvPr>
            <p:ph type="body" idx="1"/>
          </p:nvPr>
        </p:nvSpPr>
        <p:spPr>
          <a:xfrm>
            <a:off x="734083" y="1177636"/>
            <a:ext cx="7958397" cy="4947469"/>
          </a:xfrm>
          <a:prstGeom prst="rect">
            <a:avLst/>
          </a:prstGeom>
        </p:spPr>
        <p:txBody>
          <a:bodyPr vert="horz" lIns="91440" tIns="45720" rIns="91440" bIns="45720" rtlCol="0">
            <a:noAutofit/>
          </a:bodyPr>
          <a:lstStyle/>
          <a:p>
            <a:pPr marL="231775" lvl="0" indent="-231775">
              <a:lnSpc>
                <a:spcPct val="100000"/>
              </a:lnSpc>
              <a:spcBef>
                <a:spcPts val="0"/>
              </a:spcBef>
              <a:spcAft>
                <a:spcPts val="800"/>
              </a:spcAft>
              <a:buSzPct val="120000"/>
            </a:pPr>
            <a:r>
              <a:rPr lang="en-US" dirty="0"/>
              <a:t>Click to edit Master text styles</a:t>
            </a:r>
          </a:p>
          <a:p>
            <a:pPr lvl="1" indent="-222250">
              <a:lnSpc>
                <a:spcPct val="100000"/>
              </a:lnSpc>
              <a:spcAft>
                <a:spcPts val="800"/>
              </a:spcAft>
              <a:buFont typeface="AppleSymbols" charset="0"/>
              <a:buChar char="⎼"/>
            </a:pPr>
            <a:r>
              <a:rPr lang="en-US" dirty="0"/>
              <a:t>Second level</a:t>
            </a:r>
          </a:p>
          <a:p>
            <a:pPr lvl="2">
              <a:lnSpc>
                <a:spcPct val="100000"/>
              </a:lnSpc>
              <a:spcAft>
                <a:spcPts val="800"/>
              </a:spcAft>
              <a:buFont typeface="Courier New" charset="0"/>
              <a:buChar char="o"/>
            </a:pPr>
            <a:r>
              <a:rPr lang="en-US" dirty="0"/>
              <a:t>Third level</a:t>
            </a:r>
          </a:p>
          <a:p>
            <a:pPr lvl="3" indent="-222250">
              <a:lnSpc>
                <a:spcPct val="100000"/>
              </a:lnSpc>
              <a:spcAft>
                <a:spcPts val="800"/>
              </a:spcAft>
              <a:buFont typeface="Arial" charset="0"/>
            </a:pPr>
            <a:r>
              <a:rPr lang="en-US" dirty="0"/>
              <a:t>Fourth level</a:t>
            </a:r>
          </a:p>
          <a:p>
            <a:pPr lvl="4" indent="-270000">
              <a:lnSpc>
                <a:spcPct val="100000"/>
              </a:lnSpc>
              <a:spcAft>
                <a:spcPts val="800"/>
              </a:spcAft>
              <a:buFont typeface="Wingdings" charset="2"/>
              <a:buChar char="§"/>
            </a:pPr>
            <a:r>
              <a:rPr lang="en-US" dirty="0"/>
              <a:t>Fifth level</a:t>
            </a:r>
          </a:p>
        </p:txBody>
      </p:sp>
      <p:sp>
        <p:nvSpPr>
          <p:cNvPr id="6" name="Slide Number Placeholder 5"/>
          <p:cNvSpPr>
            <a:spLocks noGrp="1"/>
          </p:cNvSpPr>
          <p:nvPr>
            <p:ph type="sldNum" sz="quarter" idx="4"/>
          </p:nvPr>
        </p:nvSpPr>
        <p:spPr>
          <a:xfrm>
            <a:off x="6632666"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3CB433-A6EE-44F1-B9D3-A6E8EE95F9C9}" type="slidenum">
              <a:rPr lang="en-IN" smtClean="0"/>
              <a:t>‹#›</a:t>
            </a:fld>
            <a:endParaRPr lang="en-IN" dirty="0"/>
          </a:p>
        </p:txBody>
      </p:sp>
      <p:cxnSp>
        <p:nvCxnSpPr>
          <p:cNvPr id="8" name="Straight Connector 7"/>
          <p:cNvCxnSpPr/>
          <p:nvPr userDrawn="1"/>
        </p:nvCxnSpPr>
        <p:spPr>
          <a:xfrm>
            <a:off x="734785" y="6234902"/>
            <a:ext cx="7955280"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sp>
        <p:nvSpPr>
          <p:cNvPr id="11" name="Parallelogram 10"/>
          <p:cNvSpPr/>
          <p:nvPr userDrawn="1"/>
        </p:nvSpPr>
        <p:spPr>
          <a:xfrm>
            <a:off x="734785" y="1000363"/>
            <a:ext cx="7955281" cy="45719"/>
          </a:xfrm>
          <a:prstGeom prst="parallelogram">
            <a:avLst>
              <a:gd name="adj" fmla="val 0"/>
            </a:avLst>
          </a:prstGeom>
          <a:solidFill>
            <a:srgbClr val="DA47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771969" y="64784"/>
            <a:ext cx="6211058"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90953270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2" r:id="rId7"/>
    <p:sldLayoutId id="2147483673" r:id="rId8"/>
    <p:sldLayoutId id="2147483650" r:id="rId9"/>
    <p:sldLayoutId id="2147483652" r:id="rId10"/>
    <p:sldLayoutId id="2147483653" r:id="rId11"/>
    <p:sldLayoutId id="2147483654" r:id="rId12"/>
    <p:sldLayoutId id="2147483678" r:id="rId13"/>
    <p:sldLayoutId id="2147483736" r:id="rId14"/>
    <p:sldLayoutId id="2147483737" r:id="rId15"/>
    <p:sldLayoutId id="2147483738" r:id="rId16"/>
    <p:sldLayoutId id="2147483769" r:id="rId17"/>
  </p:sldLayoutIdLst>
  <p:hf hdr="0" ftr="0" dt="0"/>
  <p:txStyles>
    <p:titleStyle>
      <a:lvl1pPr algn="l" defTabSz="914400" rtl="0" eaLnBrk="1" latinLnBrk="0" hangingPunct="1">
        <a:lnSpc>
          <a:spcPct val="90000"/>
        </a:lnSpc>
        <a:spcBef>
          <a:spcPct val="0"/>
        </a:spcBef>
        <a:buNone/>
        <a:defRPr sz="3200" kern="1200">
          <a:solidFill>
            <a:srgbClr val="C00000"/>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1600" kern="1200" dirty="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gray">
          <a:xfrm>
            <a:off x="468313" y="9525"/>
            <a:ext cx="8207375"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de-DE" altLang="en-US"/>
              <a:t>Titelmasterformat durch Klicken bearbeiten</a:t>
            </a:r>
          </a:p>
        </p:txBody>
      </p:sp>
      <p:sp>
        <p:nvSpPr>
          <p:cNvPr id="1027" name="Textplatzhalter 2"/>
          <p:cNvSpPr>
            <a:spLocks noGrp="1"/>
          </p:cNvSpPr>
          <p:nvPr>
            <p:ph type="body" idx="1"/>
          </p:nvPr>
        </p:nvSpPr>
        <p:spPr bwMode="gray">
          <a:xfrm>
            <a:off x="468313" y="871538"/>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de-DE" altLang="en-US"/>
              <a:t>Textmasterformate durch Klicken bearbeiten</a:t>
            </a:r>
          </a:p>
          <a:p>
            <a:pPr lvl="1"/>
            <a:r>
              <a:rPr lang="de-DE" altLang="en-US"/>
              <a:t>Zweite Ebene</a:t>
            </a:r>
          </a:p>
          <a:p>
            <a:pPr lvl="2"/>
            <a:r>
              <a:rPr lang="de-DE" altLang="en-US"/>
              <a:t>Dritte Ebene</a:t>
            </a:r>
          </a:p>
          <a:p>
            <a:pPr lvl="3"/>
            <a:r>
              <a:rPr lang="de-DE" altLang="en-US"/>
              <a:t>Vierte Ebene</a:t>
            </a:r>
          </a:p>
        </p:txBody>
      </p:sp>
      <p:pic>
        <p:nvPicPr>
          <p:cNvPr id="1028" name="Picture 14"/>
          <p:cNvPicPr>
            <a:picLocks noChangeAspect="1"/>
          </p:cNvPicPr>
          <p:nvPr userDrawn="1"/>
        </p:nvPicPr>
        <p:blipFill>
          <a:blip r:embed="rId5">
            <a:extLst>
              <a:ext uri="{28A0092B-C50C-407E-A947-70E740481C1C}">
                <a14:useLocalDpi xmlns:a14="http://schemas.microsoft.com/office/drawing/2010/main" val="0"/>
              </a:ext>
            </a:extLst>
          </a:blip>
          <a:srcRect l="19212" t="39325" r="17896" b="40958"/>
          <a:stretch>
            <a:fillRect/>
          </a:stretch>
        </p:blipFill>
        <p:spPr bwMode="auto">
          <a:xfrm>
            <a:off x="458788" y="6248400"/>
            <a:ext cx="1830387"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userDrawn="1"/>
        </p:nvCxnSpPr>
        <p:spPr>
          <a:xfrm>
            <a:off x="265113" y="6270625"/>
            <a:ext cx="8640762"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265113" y="565150"/>
            <a:ext cx="8640762"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140349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Lst>
  <p:hf hdr="0" ftr="0" dt="0"/>
  <p:txStyles>
    <p:titleStyle>
      <a:lvl1pPr algn="l" rtl="0" eaLnBrk="0" fontAlgn="base" hangingPunct="0">
        <a:spcBef>
          <a:spcPct val="0"/>
        </a:spcBef>
        <a:spcAft>
          <a:spcPct val="0"/>
        </a:spcAft>
        <a:defRPr lang="de-DE" sz="2000" kern="1200">
          <a:solidFill>
            <a:schemeClr val="tx1"/>
          </a:solidFill>
          <a:latin typeface="Arial" pitchFamily="34" charset="0"/>
          <a:ea typeface="MS PGothic" panose="020B0600070205080204" pitchFamily="34" charset="-128"/>
          <a:cs typeface="Arial" pitchFamily="34" charset="0"/>
        </a:defRPr>
      </a:lvl1pPr>
      <a:lvl2pPr algn="l" rtl="0" eaLnBrk="0" fontAlgn="base" hangingPunct="0">
        <a:spcBef>
          <a:spcPct val="0"/>
        </a:spcBef>
        <a:spcAft>
          <a:spcPct val="0"/>
        </a:spcAft>
        <a:defRPr sz="2000">
          <a:solidFill>
            <a:schemeClr val="tx1"/>
          </a:solidFill>
          <a:latin typeface="Arial" charset="0"/>
          <a:ea typeface="MS PGothic" panose="020B0600070205080204" pitchFamily="34" charset="-128"/>
          <a:cs typeface="Arial" charset="0"/>
        </a:defRPr>
      </a:lvl2pPr>
      <a:lvl3pPr algn="l" rtl="0" eaLnBrk="0" fontAlgn="base" hangingPunct="0">
        <a:spcBef>
          <a:spcPct val="0"/>
        </a:spcBef>
        <a:spcAft>
          <a:spcPct val="0"/>
        </a:spcAft>
        <a:defRPr sz="2000">
          <a:solidFill>
            <a:schemeClr val="tx1"/>
          </a:solidFill>
          <a:latin typeface="Arial" charset="0"/>
          <a:ea typeface="MS PGothic" panose="020B0600070205080204" pitchFamily="34" charset="-128"/>
          <a:cs typeface="Arial" charset="0"/>
        </a:defRPr>
      </a:lvl3pPr>
      <a:lvl4pPr algn="l" rtl="0" eaLnBrk="0" fontAlgn="base" hangingPunct="0">
        <a:spcBef>
          <a:spcPct val="0"/>
        </a:spcBef>
        <a:spcAft>
          <a:spcPct val="0"/>
        </a:spcAft>
        <a:defRPr sz="2000">
          <a:solidFill>
            <a:schemeClr val="tx1"/>
          </a:solidFill>
          <a:latin typeface="Arial" charset="0"/>
          <a:ea typeface="MS PGothic" panose="020B0600070205080204" pitchFamily="34" charset="-128"/>
          <a:cs typeface="Arial" charset="0"/>
        </a:defRPr>
      </a:lvl4pPr>
      <a:lvl5pPr algn="l" rtl="0" eaLnBrk="0" fontAlgn="base" hangingPunct="0">
        <a:spcBef>
          <a:spcPct val="0"/>
        </a:spcBef>
        <a:spcAft>
          <a:spcPct val="0"/>
        </a:spcAft>
        <a:defRPr sz="2000">
          <a:solidFill>
            <a:schemeClr val="tx1"/>
          </a:solidFill>
          <a:latin typeface="Arial" charset="0"/>
          <a:ea typeface="MS PGothic" panose="020B0600070205080204" pitchFamily="34" charset="-128"/>
          <a:cs typeface="Arial" charset="0"/>
        </a:defRPr>
      </a:lvl5pPr>
      <a:lvl6pPr marL="457200" algn="l" rtl="0" fontAlgn="base">
        <a:spcBef>
          <a:spcPct val="0"/>
        </a:spcBef>
        <a:spcAft>
          <a:spcPct val="0"/>
        </a:spcAft>
        <a:defRPr sz="2000">
          <a:solidFill>
            <a:schemeClr val="tx1"/>
          </a:solidFill>
          <a:latin typeface="Arial" charset="0"/>
          <a:ea typeface="ＭＳ Ｐゴシック" charset="0"/>
          <a:cs typeface="Arial" charset="0"/>
        </a:defRPr>
      </a:lvl6pPr>
      <a:lvl7pPr marL="914400" algn="l" rtl="0" fontAlgn="base">
        <a:spcBef>
          <a:spcPct val="0"/>
        </a:spcBef>
        <a:spcAft>
          <a:spcPct val="0"/>
        </a:spcAft>
        <a:defRPr sz="2000">
          <a:solidFill>
            <a:schemeClr val="tx1"/>
          </a:solidFill>
          <a:latin typeface="Arial" charset="0"/>
          <a:ea typeface="ＭＳ Ｐゴシック" charset="0"/>
          <a:cs typeface="Arial" charset="0"/>
        </a:defRPr>
      </a:lvl7pPr>
      <a:lvl8pPr marL="1371600" algn="l" rtl="0" fontAlgn="base">
        <a:spcBef>
          <a:spcPct val="0"/>
        </a:spcBef>
        <a:spcAft>
          <a:spcPct val="0"/>
        </a:spcAft>
        <a:defRPr sz="2000">
          <a:solidFill>
            <a:schemeClr val="tx1"/>
          </a:solidFill>
          <a:latin typeface="Arial" charset="0"/>
          <a:ea typeface="ＭＳ Ｐゴシック" charset="0"/>
          <a:cs typeface="Arial" charset="0"/>
        </a:defRPr>
      </a:lvl8pPr>
      <a:lvl9pPr marL="1828800" algn="l" rtl="0" fontAlgn="base">
        <a:spcBef>
          <a:spcPct val="0"/>
        </a:spcBef>
        <a:spcAft>
          <a:spcPct val="0"/>
        </a:spcAft>
        <a:defRPr sz="2000">
          <a:solidFill>
            <a:schemeClr val="tx1"/>
          </a:solidFill>
          <a:latin typeface="Arial" charset="0"/>
          <a:ea typeface="ＭＳ Ｐゴシック" charset="0"/>
          <a:cs typeface="Arial" charset="0"/>
        </a:defRPr>
      </a:lvl9pPr>
    </p:titleStyle>
    <p:bodyStyle>
      <a:lvl1pPr marL="182563" indent="-182563" algn="l" rtl="0" eaLnBrk="0" fontAlgn="base" hangingPunct="0">
        <a:spcBef>
          <a:spcPct val="20000"/>
        </a:spcBef>
        <a:spcAft>
          <a:spcPct val="0"/>
        </a:spcAft>
        <a:buClr>
          <a:schemeClr val="accent1"/>
        </a:buClr>
        <a:buFont typeface="Arial" panose="020B0604020202020204" pitchFamily="34" charset="0"/>
        <a:buChar char="»"/>
        <a:defRPr sz="1400" kern="1200">
          <a:solidFill>
            <a:schemeClr val="tx1"/>
          </a:solidFill>
          <a:latin typeface="Arial" pitchFamily="34" charset="0"/>
          <a:ea typeface="MS PGothic" panose="020B0600070205080204" pitchFamily="34" charset="-128"/>
          <a:cs typeface="Arial" pitchFamily="34" charset="0"/>
        </a:defRPr>
      </a:lvl1pPr>
      <a:lvl2pPr marL="355600" indent="-173038" algn="l" rtl="0" eaLnBrk="0" fontAlgn="base" hangingPunct="0">
        <a:spcBef>
          <a:spcPct val="20000"/>
        </a:spcBef>
        <a:spcAft>
          <a:spcPct val="0"/>
        </a:spcAft>
        <a:buClr>
          <a:schemeClr val="accent1"/>
        </a:buClr>
        <a:buFont typeface="Arial" panose="020B0604020202020204" pitchFamily="34" charset="0"/>
        <a:buChar char="›"/>
        <a:defRPr sz="1400" kern="1200">
          <a:solidFill>
            <a:schemeClr val="tx1"/>
          </a:solidFill>
          <a:latin typeface="Arial" pitchFamily="34" charset="0"/>
          <a:ea typeface="Arial" charset="0"/>
          <a:cs typeface="Arial" pitchFamily="34" charset="0"/>
        </a:defRPr>
      </a:lvl2pPr>
      <a:lvl3pPr marL="538163" indent="-192088" algn="l" rtl="0" eaLnBrk="0" fontAlgn="base" hangingPunct="0">
        <a:spcBef>
          <a:spcPct val="20000"/>
        </a:spcBef>
        <a:spcAft>
          <a:spcPct val="0"/>
        </a:spcAft>
        <a:buClr>
          <a:schemeClr val="accent1"/>
        </a:buClr>
        <a:buFont typeface="Arial" panose="020B0604020202020204" pitchFamily="34" charset="0"/>
        <a:buChar char="•"/>
        <a:defRPr sz="1400" kern="1200">
          <a:solidFill>
            <a:schemeClr val="tx1"/>
          </a:solidFill>
          <a:latin typeface="Arial" pitchFamily="34" charset="0"/>
          <a:ea typeface="Arial" charset="0"/>
          <a:cs typeface="Arial" pitchFamily="34" charset="0"/>
        </a:defRPr>
      </a:lvl3pPr>
      <a:lvl4pPr marL="720725" indent="-182563" algn="l" rtl="0" eaLnBrk="0" fontAlgn="base" hangingPunct="0">
        <a:spcBef>
          <a:spcPct val="20000"/>
        </a:spcBef>
        <a:spcAft>
          <a:spcPct val="0"/>
        </a:spcAft>
        <a:buClr>
          <a:schemeClr val="accent1"/>
        </a:buClr>
        <a:buFont typeface="Symbol" panose="05050102010706020507" pitchFamily="18" charset="2"/>
        <a:buChar char="-"/>
        <a:defRPr sz="1400" kern="1200">
          <a:solidFill>
            <a:schemeClr val="tx1"/>
          </a:solidFill>
          <a:latin typeface="Arial" pitchFamily="34" charset="0"/>
          <a:ea typeface="Arial" charset="0"/>
          <a:cs typeface="Arial" pitchFamily="34" charset="0"/>
        </a:defRPr>
      </a:lvl4pPr>
      <a:lvl5pPr marL="2057400" indent="-228600" algn="l" rtl="0" eaLnBrk="0" fontAlgn="base" hangingPunct="0">
        <a:spcBef>
          <a:spcPct val="20000"/>
        </a:spcBef>
        <a:spcAft>
          <a:spcPct val="0"/>
        </a:spcAft>
        <a:buClr>
          <a:schemeClr val="accent1"/>
        </a:buClr>
        <a:buFont typeface="Arial" panose="020B0604020202020204" pitchFamily="34" charset="0"/>
        <a:buChar char="»"/>
        <a:defRPr sz="1600" kern="1200">
          <a:solidFill>
            <a:schemeClr val="tx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4" descr="A4 Page-04.jpg"/>
          <p:cNvPicPr>
            <a:picLocks noChangeAspect="1"/>
          </p:cNvPicPr>
          <p:nvPr userDrawn="1"/>
        </p:nvPicPr>
        <p:blipFill>
          <a:blip r:embed="rId3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 Placeholder 2"/>
          <p:cNvSpPr>
            <a:spLocks noGrp="1"/>
          </p:cNvSpPr>
          <p:nvPr>
            <p:ph type="body" idx="1"/>
          </p:nvPr>
        </p:nvSpPr>
        <p:spPr bwMode="auto">
          <a:xfrm>
            <a:off x="733425" y="1522413"/>
            <a:ext cx="7959725" cy="460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6632575" y="6356350"/>
            <a:ext cx="2057400" cy="365125"/>
          </a:xfrm>
          <a:prstGeom prst="rect">
            <a:avLst/>
          </a:prstGeom>
        </p:spPr>
        <p:txBody>
          <a:bodyPr vert="horz" lIns="91440" tIns="45720" rIns="91440" bIns="45720" rtlCol="0" anchor="ctr"/>
          <a:lstStyle>
            <a:lvl1pPr algn="r">
              <a:defRPr sz="1200">
                <a:solidFill>
                  <a:prstClr val="black">
                    <a:tint val="75000"/>
                  </a:prstClr>
                </a:solidFill>
              </a:defRPr>
            </a:lvl1pPr>
          </a:lstStyle>
          <a:p>
            <a:pPr eaLnBrk="0" fontAlgn="base" hangingPunct="0">
              <a:spcBef>
                <a:spcPct val="0"/>
              </a:spcBef>
              <a:spcAft>
                <a:spcPct val="0"/>
              </a:spcAft>
              <a:defRPr/>
            </a:pPr>
            <a:fld id="{98F7469C-B9A4-4CAC-A82F-6C945708227D}" type="slidenum">
              <a:rPr lang="en-IN">
                <a:latin typeface="Arial" panose="020B0604020202020204" pitchFamily="34" charset="0"/>
                <a:ea typeface="MS PGothic" panose="020B0600070205080204" pitchFamily="34" charset="-128"/>
              </a:rPr>
              <a:pPr eaLnBrk="0" fontAlgn="base" hangingPunct="0">
                <a:spcBef>
                  <a:spcPct val="0"/>
                </a:spcBef>
                <a:spcAft>
                  <a:spcPct val="0"/>
                </a:spcAft>
                <a:defRPr/>
              </a:pPr>
              <a:t>‹#›</a:t>
            </a:fld>
            <a:endParaRPr lang="en-IN" dirty="0">
              <a:latin typeface="Arial" panose="020B0604020202020204" pitchFamily="34" charset="0"/>
              <a:ea typeface="MS PGothic" panose="020B0600070205080204" pitchFamily="34" charset="-128"/>
            </a:endParaRPr>
          </a:p>
        </p:txBody>
      </p:sp>
      <p:cxnSp>
        <p:nvCxnSpPr>
          <p:cNvPr id="8" name="Straight Connector 7"/>
          <p:cNvCxnSpPr/>
          <p:nvPr userDrawn="1"/>
        </p:nvCxnSpPr>
        <p:spPr>
          <a:xfrm>
            <a:off x="735013" y="6234113"/>
            <a:ext cx="7954962"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sp>
        <p:nvSpPr>
          <p:cNvPr id="11" name="Parallelogram 10"/>
          <p:cNvSpPr/>
          <p:nvPr userDrawn="1"/>
        </p:nvSpPr>
        <p:spPr>
          <a:xfrm>
            <a:off x="735013" y="1000125"/>
            <a:ext cx="7954962" cy="46038"/>
          </a:xfrm>
          <a:prstGeom prst="parallelogram">
            <a:avLst>
              <a:gd name="adj" fmla="val 0"/>
            </a:avLst>
          </a:prstGeom>
          <a:solidFill>
            <a:srgbClr val="DA47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dirty="0">
              <a:solidFill>
                <a:prstClr val="white"/>
              </a:solidFill>
            </a:endParaRPr>
          </a:p>
        </p:txBody>
      </p:sp>
      <p:sp>
        <p:nvSpPr>
          <p:cNvPr id="1031" name="Title Placeholder 1"/>
          <p:cNvSpPr>
            <a:spLocks noGrp="1"/>
          </p:cNvSpPr>
          <p:nvPr>
            <p:ph type="title"/>
          </p:nvPr>
        </p:nvSpPr>
        <p:spPr bwMode="auto">
          <a:xfrm>
            <a:off x="771525" y="65088"/>
            <a:ext cx="6211888"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extLst>
      <p:ext uri="{BB962C8B-B14F-4D97-AF65-F5344CB8AC3E}">
        <p14:creationId xmlns:p14="http://schemas.microsoft.com/office/powerpoint/2010/main" val="381383703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6" r:id="rId30"/>
    <p:sldLayoutId id="2147483717" r:id="rId31"/>
    <p:sldLayoutId id="2147483718" r:id="rId32"/>
    <p:sldLayoutId id="2147483719" r:id="rId33"/>
    <p:sldLayoutId id="2147483720" r:id="rId34"/>
    <p:sldLayoutId id="2147483734" r:id="rId35"/>
    <p:sldLayoutId id="2147483735" r:id="rId36"/>
  </p:sldLayoutIdLst>
  <p:hf hdr="0" ftr="0" dt="0"/>
  <p:txStyles>
    <p:titleStyle>
      <a:lvl1pPr algn="l" rtl="0" eaLnBrk="0" fontAlgn="base" hangingPunct="0">
        <a:lnSpc>
          <a:spcPct val="90000"/>
        </a:lnSpc>
        <a:spcBef>
          <a:spcPct val="0"/>
        </a:spcBef>
        <a:spcAft>
          <a:spcPct val="0"/>
        </a:spcAft>
        <a:defRPr sz="3200" kern="1200">
          <a:solidFill>
            <a:srgbClr val="C00000"/>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4 Page-04.jp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3" name="Text Placeholder 2"/>
          <p:cNvSpPr>
            <a:spLocks noGrp="1"/>
          </p:cNvSpPr>
          <p:nvPr>
            <p:ph type="body" idx="1"/>
          </p:nvPr>
        </p:nvSpPr>
        <p:spPr>
          <a:xfrm>
            <a:off x="734083" y="1276687"/>
            <a:ext cx="7958397" cy="4833591"/>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632666" y="6356351"/>
            <a:ext cx="2057400" cy="365125"/>
          </a:xfrm>
          <a:prstGeom prst="rect">
            <a:avLst/>
          </a:prstGeom>
        </p:spPr>
        <p:txBody>
          <a:bodyPr vert="horz" lIns="91440" tIns="45720" rIns="91440" bIns="45720" rtlCol="0" anchor="ctr"/>
          <a:lstStyle>
            <a:lvl1pPr algn="r">
              <a:defRPr sz="1200">
                <a:solidFill>
                  <a:schemeClr val="tx1">
                    <a:tint val="75000"/>
                    <a:alpha val="99000"/>
                  </a:schemeClr>
                </a:solidFill>
              </a:defRPr>
            </a:lvl1pPr>
          </a:lstStyle>
          <a:p>
            <a:fld id="{353CB433-A6EE-44F1-B9D3-A6E8EE95F9C9}" type="slidenum">
              <a:rPr lang="en-IN" smtClean="0"/>
              <a:t>‹#›</a:t>
            </a:fld>
            <a:endParaRPr lang="en-IN" dirty="0"/>
          </a:p>
        </p:txBody>
      </p:sp>
      <p:cxnSp>
        <p:nvCxnSpPr>
          <p:cNvPr id="8" name="Straight Connector 7"/>
          <p:cNvCxnSpPr/>
          <p:nvPr/>
        </p:nvCxnSpPr>
        <p:spPr>
          <a:xfrm>
            <a:off x="734785" y="6234902"/>
            <a:ext cx="7955280"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sp>
        <p:nvSpPr>
          <p:cNvPr id="11" name="Parallelogram 10"/>
          <p:cNvSpPr/>
          <p:nvPr/>
        </p:nvSpPr>
        <p:spPr>
          <a:xfrm>
            <a:off x="734785" y="1000363"/>
            <a:ext cx="7955281" cy="45719"/>
          </a:xfrm>
          <a:prstGeom prst="parallelogram">
            <a:avLst>
              <a:gd name="adj" fmla="val 0"/>
            </a:avLst>
          </a:prstGeom>
          <a:solidFill>
            <a:srgbClr val="DA47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771969" y="64784"/>
            <a:ext cx="7918096" cy="856675"/>
          </a:xfrm>
          <a:prstGeom prst="rect">
            <a:avLst/>
          </a:prstGeom>
        </p:spPr>
        <p:txBody>
          <a:bodyPr vert="horz" lIns="91440" tIns="45720" rIns="91440" bIns="45720" rtlCol="0" anchor="ctr">
            <a:normAutofit/>
          </a:bodyPr>
          <a:lstStyle/>
          <a:p>
            <a:r>
              <a:rPr lang="en-US" dirty="0"/>
              <a:t>Click to edit Master title style</a:t>
            </a:r>
          </a:p>
        </p:txBody>
      </p:sp>
      <p:pic>
        <p:nvPicPr>
          <p:cNvPr id="9" name="Picture 8" descr="A4 Page-04.jpg">
            <a:extLst>
              <a:ext uri="{FF2B5EF4-FFF2-40B4-BE49-F238E27FC236}">
                <a16:creationId xmlns:a16="http://schemas.microsoft.com/office/drawing/2014/main" id="{82CCB347-39EE-4435-A63A-7AF27CB4E0AF}"/>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cxnSp>
        <p:nvCxnSpPr>
          <p:cNvPr id="10" name="Straight Connector 9">
            <a:extLst>
              <a:ext uri="{FF2B5EF4-FFF2-40B4-BE49-F238E27FC236}">
                <a16:creationId xmlns:a16="http://schemas.microsoft.com/office/drawing/2014/main" id="{777F6C8F-E192-4C86-B404-FEB9C76F992A}"/>
              </a:ext>
            </a:extLst>
          </p:cNvPr>
          <p:cNvCxnSpPr/>
          <p:nvPr userDrawn="1"/>
        </p:nvCxnSpPr>
        <p:spPr>
          <a:xfrm>
            <a:off x="734785" y="6234902"/>
            <a:ext cx="7955280"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sp>
        <p:nvSpPr>
          <p:cNvPr id="12" name="Parallelogram 11">
            <a:extLst>
              <a:ext uri="{FF2B5EF4-FFF2-40B4-BE49-F238E27FC236}">
                <a16:creationId xmlns:a16="http://schemas.microsoft.com/office/drawing/2014/main" id="{7596C341-7D14-442F-9EDD-EAB8763DBC87}"/>
              </a:ext>
            </a:extLst>
          </p:cNvPr>
          <p:cNvSpPr/>
          <p:nvPr userDrawn="1"/>
        </p:nvSpPr>
        <p:spPr>
          <a:xfrm>
            <a:off x="734785" y="1000363"/>
            <a:ext cx="7955281" cy="45719"/>
          </a:xfrm>
          <a:prstGeom prst="parallelogram">
            <a:avLst>
              <a:gd name="adj" fmla="val 0"/>
            </a:avLst>
          </a:prstGeom>
          <a:solidFill>
            <a:srgbClr val="DA47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88947252"/>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Lst>
  <p:hf hdr="0" ftr="0" dt="0"/>
  <p:txStyles>
    <p:titleStyle>
      <a:lvl1pPr algn="l" defTabSz="914400" rtl="0" eaLnBrk="1" latinLnBrk="0" hangingPunct="1">
        <a:lnSpc>
          <a:spcPct val="90000"/>
        </a:lnSpc>
        <a:spcBef>
          <a:spcPct val="0"/>
        </a:spcBef>
        <a:buNone/>
        <a:defRPr sz="3200" kern="1200">
          <a:solidFill>
            <a:srgbClr val="C00000"/>
          </a:solidFill>
          <a:latin typeface="Arial" panose="020B0604020202020204" pitchFamily="34" charset="0"/>
          <a:ea typeface="+mj-ea"/>
          <a:cs typeface="Arial" panose="020B0604020202020204" pitchFamily="34" charset="0"/>
        </a:defRPr>
      </a:lvl1pPr>
    </p:titleStyle>
    <p:body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A4 Page-04.jp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3" name="Text Placeholder 2"/>
          <p:cNvSpPr>
            <a:spLocks noGrp="1"/>
          </p:cNvSpPr>
          <p:nvPr>
            <p:ph type="body" idx="1"/>
          </p:nvPr>
        </p:nvSpPr>
        <p:spPr>
          <a:xfrm>
            <a:off x="734083" y="1276687"/>
            <a:ext cx="7958397" cy="4833591"/>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632666" y="6356351"/>
            <a:ext cx="2057400" cy="365125"/>
          </a:xfrm>
          <a:prstGeom prst="rect">
            <a:avLst/>
          </a:prstGeom>
        </p:spPr>
        <p:txBody>
          <a:bodyPr vert="horz" lIns="91440" tIns="45720" rIns="91440" bIns="45720" rtlCol="0" anchor="ctr"/>
          <a:lstStyle>
            <a:lvl1pPr algn="r">
              <a:defRPr sz="1200">
                <a:solidFill>
                  <a:schemeClr val="tx1">
                    <a:tint val="75000"/>
                    <a:alpha val="99000"/>
                  </a:schemeClr>
                </a:solidFill>
              </a:defRPr>
            </a:lvl1pPr>
          </a:lstStyle>
          <a:p>
            <a:fld id="{353CB433-A6EE-44F1-B9D3-A6E8EE95F9C9}" type="slidenum">
              <a:rPr lang="en-IN" smtClean="0"/>
              <a:pPr/>
              <a:t>‹#›</a:t>
            </a:fld>
            <a:endParaRPr lang="en-IN" dirty="0"/>
          </a:p>
        </p:txBody>
      </p:sp>
      <p:cxnSp>
        <p:nvCxnSpPr>
          <p:cNvPr id="8" name="Straight Connector 7"/>
          <p:cNvCxnSpPr/>
          <p:nvPr/>
        </p:nvCxnSpPr>
        <p:spPr>
          <a:xfrm>
            <a:off x="734785" y="6234902"/>
            <a:ext cx="7955280"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sp>
        <p:nvSpPr>
          <p:cNvPr id="11" name="Parallelogram 10"/>
          <p:cNvSpPr/>
          <p:nvPr/>
        </p:nvSpPr>
        <p:spPr>
          <a:xfrm>
            <a:off x="734785" y="1000363"/>
            <a:ext cx="7955281" cy="45719"/>
          </a:xfrm>
          <a:prstGeom prst="parallelogram">
            <a:avLst>
              <a:gd name="adj" fmla="val 0"/>
            </a:avLst>
          </a:prstGeom>
          <a:solidFill>
            <a:srgbClr val="DA47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771969" y="64784"/>
            <a:ext cx="7918096"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245132149"/>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Lst>
  <p:hf hdr="0" ftr="0" dt="0"/>
  <p:txStyles>
    <p:titleStyle>
      <a:lvl1pPr algn="l" defTabSz="914400" rtl="0" eaLnBrk="1" latinLnBrk="0" hangingPunct="1">
        <a:lnSpc>
          <a:spcPct val="90000"/>
        </a:lnSpc>
        <a:spcBef>
          <a:spcPct val="0"/>
        </a:spcBef>
        <a:buNone/>
        <a:defRPr sz="3200" kern="1200">
          <a:solidFill>
            <a:srgbClr val="C00000"/>
          </a:solidFill>
          <a:latin typeface="Arial" panose="020B0604020202020204" pitchFamily="34" charset="0"/>
          <a:ea typeface="+mj-ea"/>
          <a:cs typeface="Arial" panose="020B0604020202020204" pitchFamily="34" charset="0"/>
        </a:defRPr>
      </a:lvl1pPr>
    </p:titleStyle>
    <p:body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hyperlink" Target="http://www.dhruvaadvisors.com/contact" TargetMode="External"/><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hyperlink" Target="https://www.facebook.com/dhruvaadvisors/" TargetMode="External"/><Relationship Id="rId1" Type="http://schemas.openxmlformats.org/officeDocument/2006/relationships/slideLayout" Target="../slideLayouts/slideLayout2.xml"/><Relationship Id="rId6" Type="http://schemas.openxmlformats.org/officeDocument/2006/relationships/hyperlink" Target="https://www.linkedin.com/company/dhruva-tax-advisors-llp" TargetMode="External"/><Relationship Id="rId5" Type="http://schemas.openxmlformats.org/officeDocument/2006/relationships/image" Target="../media/image30.png"/><Relationship Id="rId4" Type="http://schemas.openxmlformats.org/officeDocument/2006/relationships/hyperlink" Target="https://twitter.com/dhruvaadvisors" TargetMode="External"/><Relationship Id="rId9" Type="http://schemas.openxmlformats.org/officeDocument/2006/relationships/hyperlink" Target="http://www.wts-dhruva.com/contact.php"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gif"/><Relationship Id="rId4" Type="http://schemas.openxmlformats.org/officeDocument/2006/relationships/image" Target="../media/image7.jpeg"/><Relationship Id="rId9" Type="http://schemas.openxmlformats.org/officeDocument/2006/relationships/image" Target="../media/image1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5.xml.rels><?xml version="1.0" encoding="UTF-8" standalone="yes"?>
<Relationships xmlns="http://schemas.openxmlformats.org/package/2006/relationships"><Relationship Id="rId8" Type="http://schemas.openxmlformats.org/officeDocument/2006/relationships/image" Target="../media/image18.jfif"/><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fif"/><Relationship Id="rId4" Type="http://schemas.openxmlformats.org/officeDocument/2006/relationships/image" Target="../media/image14.jfif"/><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480688" y="3217039"/>
            <a:ext cx="3714687" cy="856675"/>
          </a:xfrm>
        </p:spPr>
        <p:txBody>
          <a:bodyPr vert="horz" lIns="91440" tIns="45720" rIns="91440" bIns="45720" rtlCol="0" anchor="b">
            <a:noAutofit/>
          </a:bodyPr>
          <a:lstStyle/>
          <a:p>
            <a:r>
              <a:rPr lang="en-US" sz="2800" kern="1200" dirty="0">
                <a:latin typeface="+mj-lt"/>
                <a:ea typeface="+mj-ea"/>
                <a:cs typeface="+mj-cs"/>
              </a:rPr>
              <a:t>Recent </a:t>
            </a:r>
            <a:r>
              <a:rPr lang="en-US" sz="2800" dirty="0">
                <a:latin typeface="+mj-lt"/>
                <a:cs typeface="+mj-cs"/>
              </a:rPr>
              <a:t>D</a:t>
            </a:r>
            <a:r>
              <a:rPr lang="en-US" sz="2800" kern="1200" dirty="0">
                <a:latin typeface="+mj-lt"/>
                <a:ea typeface="+mj-ea"/>
                <a:cs typeface="+mj-cs"/>
              </a:rPr>
              <a:t>evelopments in International </a:t>
            </a:r>
            <a:r>
              <a:rPr lang="en-US" sz="2800" dirty="0">
                <a:latin typeface="+mj-lt"/>
                <a:cs typeface="+mj-cs"/>
              </a:rPr>
              <a:t>T</a:t>
            </a:r>
            <a:r>
              <a:rPr lang="en-US" sz="2800" kern="1200" dirty="0">
                <a:latin typeface="+mj-lt"/>
                <a:ea typeface="+mj-ea"/>
                <a:cs typeface="+mj-cs"/>
              </a:rPr>
              <a:t>axation: </a:t>
            </a:r>
            <a:br>
              <a:rPr lang="en-US" sz="2800" kern="1200" dirty="0">
                <a:latin typeface="+mj-lt"/>
                <a:ea typeface="+mj-ea"/>
                <a:cs typeface="+mj-cs"/>
              </a:rPr>
            </a:br>
            <a:r>
              <a:rPr lang="en-US" sz="2400" kern="1200" dirty="0">
                <a:latin typeface="+mj-lt"/>
                <a:ea typeface="+mj-ea"/>
                <a:cs typeface="+mj-cs"/>
              </a:rPr>
              <a:t>Indian Perspective, Global Perspective</a:t>
            </a:r>
          </a:p>
        </p:txBody>
      </p:sp>
      <p:sp>
        <p:nvSpPr>
          <p:cNvPr id="3" name="Text Placeholder 2">
            <a:extLst>
              <a:ext uri="{FF2B5EF4-FFF2-40B4-BE49-F238E27FC236}">
                <a16:creationId xmlns:a16="http://schemas.microsoft.com/office/drawing/2014/main" id="{1DB81B5A-C4A0-44AA-9915-9D0866D093E8}"/>
              </a:ext>
            </a:extLst>
          </p:cNvPr>
          <p:cNvSpPr>
            <a:spLocks noGrp="1"/>
          </p:cNvSpPr>
          <p:nvPr>
            <p:ph type="body" sz="quarter" idx="10"/>
          </p:nvPr>
        </p:nvSpPr>
        <p:spPr>
          <a:xfrm>
            <a:off x="4553919" y="4591551"/>
            <a:ext cx="2790825" cy="618744"/>
          </a:xfrm>
        </p:spPr>
        <p:txBody>
          <a:bodyPr vert="horz" lIns="91440" tIns="45720" rIns="91440" bIns="45720" rtlCol="0">
            <a:normAutofit/>
          </a:bodyPr>
          <a:lstStyle/>
          <a:p>
            <a:r>
              <a:rPr lang="en-US" sz="1800" kern="1200" dirty="0">
                <a:latin typeface="+mn-lt"/>
                <a:ea typeface="+mn-ea"/>
                <a:cs typeface="+mn-cs"/>
              </a:rPr>
              <a:t>January 25, 2020</a:t>
            </a:r>
          </a:p>
        </p:txBody>
      </p:sp>
    </p:spTree>
    <p:extLst>
      <p:ext uri="{BB962C8B-B14F-4D97-AF65-F5344CB8AC3E}">
        <p14:creationId xmlns:p14="http://schemas.microsoft.com/office/powerpoint/2010/main" val="2415071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1969" y="64784"/>
            <a:ext cx="7840912" cy="856675"/>
          </a:xfrm>
        </p:spPr>
        <p:txBody>
          <a:bodyPr>
            <a:normAutofit fontScale="90000"/>
          </a:bodyPr>
          <a:lstStyle/>
          <a:p>
            <a:r>
              <a:rPr lang="en-IN" dirty="0"/>
              <a:t>Changing tax landscape… around the world</a:t>
            </a:r>
          </a:p>
        </p:txBody>
      </p:sp>
      <p:sp>
        <p:nvSpPr>
          <p:cNvPr id="10" name="Content Placeholder 9">
            <a:extLst>
              <a:ext uri="{FF2B5EF4-FFF2-40B4-BE49-F238E27FC236}">
                <a16:creationId xmlns:a16="http://schemas.microsoft.com/office/drawing/2014/main" id="{D0D40BC8-B7B1-4962-8E26-707C70181033}"/>
              </a:ext>
            </a:extLst>
          </p:cNvPr>
          <p:cNvSpPr txBox="1">
            <a:spLocks noGrp="1"/>
          </p:cNvSpPr>
          <p:nvPr>
            <p:ph idx="1"/>
          </p:nvPr>
        </p:nvSpPr>
        <p:spPr/>
        <p:txBody>
          <a:bodyPr vert="horz" lIns="91440" tIns="45720" rIns="91440" bIns="45720" rtlCol="0">
            <a:noAutofit/>
          </a:bodyPr>
          <a:lstStyle/>
          <a:p>
            <a:pPr marL="231775" indent="-231775">
              <a:lnSpc>
                <a:spcPct val="100000"/>
              </a:lnSpc>
              <a:spcBef>
                <a:spcPts val="0"/>
              </a:spcBef>
              <a:spcAft>
                <a:spcPts val="800"/>
              </a:spcAft>
              <a:buSzPct val="120000"/>
            </a:pPr>
            <a:r>
              <a:rPr lang="en-US" altLang="en-US" sz="1400" dirty="0"/>
              <a:t>Increased expectation from stakeholders (Governments, investors and consumers) that businesses must pay their ‘fair share of taxes”</a:t>
            </a:r>
          </a:p>
          <a:p>
            <a:pPr lvl="1" indent="-222250">
              <a:lnSpc>
                <a:spcPct val="100000"/>
              </a:lnSpc>
              <a:spcAft>
                <a:spcPts val="800"/>
              </a:spcAft>
              <a:buFont typeface="AppleSymbols" charset="0"/>
              <a:buChar char="⎼"/>
            </a:pPr>
            <a:r>
              <a:rPr lang="en-US" altLang="en-US" sz="1400" dirty="0"/>
              <a:t>Strict compliance with letter of law widely seen as inadequate</a:t>
            </a:r>
          </a:p>
          <a:p>
            <a:pPr marL="231775" indent="-231775">
              <a:lnSpc>
                <a:spcPct val="100000"/>
              </a:lnSpc>
              <a:spcBef>
                <a:spcPts val="0"/>
              </a:spcBef>
              <a:spcAft>
                <a:spcPts val="800"/>
              </a:spcAft>
              <a:buSzPct val="120000"/>
            </a:pPr>
            <a:r>
              <a:rPr lang="en-US" altLang="en-US" sz="1400" dirty="0"/>
              <a:t>Tax issues now firmly part of the public debate</a:t>
            </a:r>
          </a:p>
          <a:p>
            <a:pPr lvl="1" indent="-222250">
              <a:lnSpc>
                <a:spcPct val="100000"/>
              </a:lnSpc>
              <a:spcAft>
                <a:spcPts val="800"/>
              </a:spcAft>
              <a:buFont typeface="AppleSymbols" charset="0"/>
              <a:buChar char="⎼"/>
            </a:pPr>
            <a:r>
              <a:rPr lang="en-US" altLang="en-US" sz="1400" dirty="0"/>
              <a:t>Tax policies of Google, Apple, Amazon and Starbucks – widely reported in the mainstream media</a:t>
            </a:r>
          </a:p>
          <a:p>
            <a:pPr lvl="1" indent="-222250">
              <a:lnSpc>
                <a:spcPct val="100000"/>
              </a:lnSpc>
              <a:spcAft>
                <a:spcPts val="800"/>
              </a:spcAft>
              <a:buFont typeface="AppleSymbols" charset="0"/>
              <a:buChar char="⎼"/>
            </a:pPr>
            <a:r>
              <a:rPr lang="en-US" altLang="en-US" sz="1400" dirty="0"/>
              <a:t>Red flags raised over Amazon’s Australian tax arrangements</a:t>
            </a:r>
          </a:p>
          <a:p>
            <a:pPr marL="231775" indent="-231775">
              <a:lnSpc>
                <a:spcPct val="100000"/>
              </a:lnSpc>
              <a:spcBef>
                <a:spcPts val="0"/>
              </a:spcBef>
              <a:spcAft>
                <a:spcPts val="800"/>
              </a:spcAft>
              <a:buSzPct val="120000"/>
            </a:pPr>
            <a:r>
              <a:rPr lang="en-US" altLang="en-US" sz="1400" dirty="0"/>
              <a:t>Spotlight on “tax havens” - increased pressure on countries to </a:t>
            </a:r>
            <a:br>
              <a:rPr lang="en-US" altLang="en-US" sz="1400" dirty="0"/>
            </a:br>
            <a:r>
              <a:rPr lang="en-US" altLang="en-US" sz="1400" dirty="0"/>
              <a:t>adopt higher standards of transparency and exchange of </a:t>
            </a:r>
            <a:br>
              <a:rPr lang="en-US" altLang="en-US" sz="1400" dirty="0"/>
            </a:br>
            <a:r>
              <a:rPr lang="en-US" altLang="en-US" sz="1400" dirty="0"/>
              <a:t>information</a:t>
            </a:r>
          </a:p>
          <a:p>
            <a:pPr marL="231775" indent="-231775">
              <a:lnSpc>
                <a:spcPct val="100000"/>
              </a:lnSpc>
              <a:spcBef>
                <a:spcPts val="0"/>
              </a:spcBef>
              <a:spcAft>
                <a:spcPts val="800"/>
              </a:spcAft>
              <a:buSzPct val="120000"/>
            </a:pPr>
            <a:r>
              <a:rPr lang="en-US" altLang="en-US" sz="1400" dirty="0"/>
              <a:t>Double Irish , Dutch sandwich – not to taste good anymore!</a:t>
            </a:r>
          </a:p>
          <a:p>
            <a:pPr lvl="1">
              <a:lnSpc>
                <a:spcPct val="100000"/>
              </a:lnSpc>
              <a:spcBef>
                <a:spcPts val="0"/>
              </a:spcBef>
              <a:spcAft>
                <a:spcPts val="800"/>
              </a:spcAft>
              <a:buSzPct val="120000"/>
              <a:buFontTx/>
              <a:buChar char="-"/>
            </a:pPr>
            <a:r>
              <a:rPr lang="en-US" altLang="en-US" sz="1400" dirty="0"/>
              <a:t>Parent company of Google to scrap intellectual property licensing agreement </a:t>
            </a:r>
          </a:p>
          <a:p>
            <a:pPr lvl="1">
              <a:lnSpc>
                <a:spcPct val="100000"/>
              </a:lnSpc>
              <a:spcBef>
                <a:spcPts val="0"/>
              </a:spcBef>
              <a:spcAft>
                <a:spcPts val="800"/>
              </a:spcAft>
              <a:buSzPct val="120000"/>
              <a:buFontTx/>
              <a:buChar char="-"/>
            </a:pPr>
            <a:r>
              <a:rPr lang="en-US" altLang="en-US" sz="1400" dirty="0"/>
              <a:t>Loophole used by US tech giants to delay paying US taxes</a:t>
            </a:r>
          </a:p>
        </p:txBody>
      </p:sp>
      <p:sp>
        <p:nvSpPr>
          <p:cNvPr id="11" name="Slide Number Placeholder 10">
            <a:extLst>
              <a:ext uri="{FF2B5EF4-FFF2-40B4-BE49-F238E27FC236}">
                <a16:creationId xmlns:a16="http://schemas.microsoft.com/office/drawing/2014/main" id="{7E85DE2D-06D8-4D0D-B96A-EB9690BB0EA1}"/>
              </a:ext>
            </a:extLst>
          </p:cNvPr>
          <p:cNvSpPr>
            <a:spLocks noGrp="1"/>
          </p:cNvSpPr>
          <p:nvPr>
            <p:ph type="sldNum" sz="quarter" idx="12"/>
          </p:nvPr>
        </p:nvSpPr>
        <p:spPr/>
        <p:txBody>
          <a:bodyPr/>
          <a:lstStyle/>
          <a:p>
            <a:fld id="{353CB433-A6EE-44F1-B9D3-A6E8EE95F9C9}" type="slidenum">
              <a:rPr lang="en-IN" smtClean="0"/>
              <a:pPr/>
              <a:t>10</a:t>
            </a:fld>
            <a:endParaRPr lang="en-IN" dirty="0"/>
          </a:p>
        </p:txBody>
      </p:sp>
    </p:spTree>
    <p:extLst>
      <p:ext uri="{BB962C8B-B14F-4D97-AF65-F5344CB8AC3E}">
        <p14:creationId xmlns:p14="http://schemas.microsoft.com/office/powerpoint/2010/main" val="12556916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Why now?</a:t>
            </a:r>
          </a:p>
        </p:txBody>
      </p:sp>
      <p:sp>
        <p:nvSpPr>
          <p:cNvPr id="10" name="Slide Number Placeholder 9">
            <a:extLst>
              <a:ext uri="{FF2B5EF4-FFF2-40B4-BE49-F238E27FC236}">
                <a16:creationId xmlns:a16="http://schemas.microsoft.com/office/drawing/2014/main" id="{135B58C5-AED3-4E4C-B1B0-3A35E250D1C4}"/>
              </a:ext>
            </a:extLst>
          </p:cNvPr>
          <p:cNvSpPr>
            <a:spLocks noGrp="1"/>
          </p:cNvSpPr>
          <p:nvPr>
            <p:ph type="sldNum" sz="quarter" idx="12"/>
          </p:nvPr>
        </p:nvSpPr>
        <p:spPr/>
        <p:txBody>
          <a:bodyPr/>
          <a:lstStyle/>
          <a:p>
            <a:fld id="{353CB433-A6EE-44F1-B9D3-A6E8EE95F9C9}" type="slidenum">
              <a:rPr lang="en-IN" smtClean="0"/>
              <a:pPr/>
              <a:t>11</a:t>
            </a:fld>
            <a:endParaRPr lang="en-IN" dirty="0"/>
          </a:p>
        </p:txBody>
      </p:sp>
      <p:sp>
        <p:nvSpPr>
          <p:cNvPr id="9" name="Rectangle: Diagonal Corners Rounded 8">
            <a:extLst>
              <a:ext uri="{FF2B5EF4-FFF2-40B4-BE49-F238E27FC236}">
                <a16:creationId xmlns:a16="http://schemas.microsoft.com/office/drawing/2014/main" id="{B5C6F50A-9B12-4EEB-B1C7-F0554C67F611}"/>
              </a:ext>
            </a:extLst>
          </p:cNvPr>
          <p:cNvSpPr/>
          <p:nvPr/>
        </p:nvSpPr>
        <p:spPr>
          <a:xfrm>
            <a:off x="805401" y="5642649"/>
            <a:ext cx="7887079" cy="482455"/>
          </a:xfrm>
          <a:prstGeom prst="round2DiagRect">
            <a:avLst>
              <a:gd name="adj1" fmla="val 49264"/>
              <a:gd name="adj2" fmla="val 0"/>
            </a:avLst>
          </a:prstGeom>
          <a:solidFill>
            <a:srgbClr val="124680"/>
          </a:solidFill>
        </p:spPr>
        <p:style>
          <a:lnRef idx="1">
            <a:schemeClr val="accent3"/>
          </a:lnRef>
          <a:fillRef idx="2">
            <a:schemeClr val="accent3"/>
          </a:fillRef>
          <a:effectRef idx="1">
            <a:schemeClr val="accent3"/>
          </a:effectRef>
          <a:fontRef idx="minor">
            <a:schemeClr val="dk1"/>
          </a:fontRef>
        </p:style>
        <p:txBody>
          <a:bodyPr anchor="ctr"/>
          <a:lstStyle/>
          <a:p>
            <a:pPr algn="ctr">
              <a:spcBef>
                <a:spcPts val="300"/>
              </a:spcBef>
              <a:spcAft>
                <a:spcPts val="300"/>
              </a:spcAft>
              <a:defRPr/>
            </a:pPr>
            <a:r>
              <a:rPr lang="en-US" sz="1400" b="1" dirty="0">
                <a:solidFill>
                  <a:schemeClr val="bg1"/>
                </a:solidFill>
                <a:cs typeface="Arial" panose="020B0604020202020204" pitchFamily="34" charset="0"/>
              </a:rPr>
              <a:t>Is the principle that there is no ‘equity’ in taxes a relic?</a:t>
            </a:r>
          </a:p>
        </p:txBody>
      </p:sp>
      <p:grpSp>
        <p:nvGrpSpPr>
          <p:cNvPr id="11" name="Group 10">
            <a:extLst>
              <a:ext uri="{FF2B5EF4-FFF2-40B4-BE49-F238E27FC236}">
                <a16:creationId xmlns:a16="http://schemas.microsoft.com/office/drawing/2014/main" id="{40CFC9F6-981A-4F61-A140-6E2CA35B3D67}"/>
              </a:ext>
            </a:extLst>
          </p:cNvPr>
          <p:cNvGrpSpPr/>
          <p:nvPr/>
        </p:nvGrpSpPr>
        <p:grpSpPr>
          <a:xfrm>
            <a:off x="771969" y="1072533"/>
            <a:ext cx="7918097" cy="4282392"/>
            <a:chOff x="533400" y="1875368"/>
            <a:chExt cx="8242301" cy="3541163"/>
          </a:xfrm>
        </p:grpSpPr>
        <p:sp>
          <p:nvSpPr>
            <p:cNvPr id="12" name="Rectangle 62">
              <a:extLst>
                <a:ext uri="{FF2B5EF4-FFF2-40B4-BE49-F238E27FC236}">
                  <a16:creationId xmlns:a16="http://schemas.microsoft.com/office/drawing/2014/main" id="{D8E334E0-DFDE-4D80-9AEB-649502D759A4}"/>
                </a:ext>
              </a:extLst>
            </p:cNvPr>
            <p:cNvSpPr/>
            <p:nvPr/>
          </p:nvSpPr>
          <p:spPr bwMode="auto">
            <a:xfrm>
              <a:off x="3056855" y="3061132"/>
              <a:ext cx="911918" cy="682221"/>
            </a:xfrm>
            <a:custGeom>
              <a:avLst/>
              <a:gdLst>
                <a:gd name="connsiteX0" fmla="*/ 0 w 1016920"/>
                <a:gd name="connsiteY0" fmla="*/ 0 h 738286"/>
                <a:gd name="connsiteX1" fmla="*/ 1016920 w 1016920"/>
                <a:gd name="connsiteY1" fmla="*/ 0 h 738286"/>
                <a:gd name="connsiteX2" fmla="*/ 1016920 w 1016920"/>
                <a:gd name="connsiteY2" fmla="*/ 738286 h 738286"/>
                <a:gd name="connsiteX3" fmla="*/ 0 w 1016920"/>
                <a:gd name="connsiteY3" fmla="*/ 738286 h 738286"/>
                <a:gd name="connsiteX4" fmla="*/ 0 w 1016920"/>
                <a:gd name="connsiteY4" fmla="*/ 0 h 738286"/>
                <a:gd name="connsiteX0" fmla="*/ 0 w 1016920"/>
                <a:gd name="connsiteY0" fmla="*/ 0 h 738286"/>
                <a:gd name="connsiteX1" fmla="*/ 1016920 w 1016920"/>
                <a:gd name="connsiteY1" fmla="*/ 85725 h 738286"/>
                <a:gd name="connsiteX2" fmla="*/ 1016920 w 1016920"/>
                <a:gd name="connsiteY2" fmla="*/ 738286 h 738286"/>
                <a:gd name="connsiteX3" fmla="*/ 0 w 1016920"/>
                <a:gd name="connsiteY3" fmla="*/ 738286 h 738286"/>
                <a:gd name="connsiteX4" fmla="*/ 0 w 1016920"/>
                <a:gd name="connsiteY4" fmla="*/ 0 h 738286"/>
                <a:gd name="connsiteX0" fmla="*/ 0 w 1016920"/>
                <a:gd name="connsiteY0" fmla="*/ 0 h 738286"/>
                <a:gd name="connsiteX1" fmla="*/ 1016920 w 1016920"/>
                <a:gd name="connsiteY1" fmla="*/ 85725 h 738286"/>
                <a:gd name="connsiteX2" fmla="*/ 997870 w 1016920"/>
                <a:gd name="connsiteY2" fmla="*/ 662086 h 738286"/>
                <a:gd name="connsiteX3" fmla="*/ 0 w 1016920"/>
                <a:gd name="connsiteY3" fmla="*/ 738286 h 738286"/>
                <a:gd name="connsiteX4" fmla="*/ 0 w 1016920"/>
                <a:gd name="connsiteY4" fmla="*/ 0 h 738286"/>
                <a:gd name="connsiteX0" fmla="*/ 0 w 1016920"/>
                <a:gd name="connsiteY0" fmla="*/ 0 h 738286"/>
                <a:gd name="connsiteX1" fmla="*/ 1016920 w 1016920"/>
                <a:gd name="connsiteY1" fmla="*/ 85725 h 738286"/>
                <a:gd name="connsiteX2" fmla="*/ 997870 w 1016920"/>
                <a:gd name="connsiteY2" fmla="*/ 633511 h 738286"/>
                <a:gd name="connsiteX3" fmla="*/ 0 w 1016920"/>
                <a:gd name="connsiteY3" fmla="*/ 738286 h 738286"/>
                <a:gd name="connsiteX4" fmla="*/ 0 w 1016920"/>
                <a:gd name="connsiteY4" fmla="*/ 0 h 738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920" h="738286">
                  <a:moveTo>
                    <a:pt x="0" y="0"/>
                  </a:moveTo>
                  <a:lnTo>
                    <a:pt x="1016920" y="85725"/>
                  </a:lnTo>
                  <a:lnTo>
                    <a:pt x="997870" y="633511"/>
                  </a:lnTo>
                  <a:lnTo>
                    <a:pt x="0" y="738286"/>
                  </a:lnTo>
                  <a:lnTo>
                    <a:pt x="0" y="0"/>
                  </a:lnTo>
                  <a:close/>
                </a:path>
              </a:pathLst>
            </a:custGeom>
            <a:solidFill>
              <a:schemeClr val="accent6"/>
            </a:solidFill>
            <a:ln w="9525">
              <a:noFill/>
              <a:miter lim="800000"/>
              <a:headEnd/>
              <a:tailEnd/>
            </a:ln>
            <a:effectLst/>
          </p:spPr>
          <p:txBody>
            <a:bodyPr lIns="98058" tIns="98058" rIns="98058" bIns="98058"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rgbClr val="000000"/>
                </a:solidFill>
                <a:effectLst/>
                <a:uLnTx/>
                <a:uFillTx/>
                <a:latin typeface="Arial" panose="020B0604020202020204" pitchFamily="34" charset="0"/>
                <a:ea typeface="Verdana" pitchFamily="34" charset="0"/>
                <a:cs typeface="Arial" panose="020B0604020202020204" pitchFamily="34" charset="0"/>
              </a:endParaRPr>
            </a:p>
          </p:txBody>
        </p:sp>
        <p:sp>
          <p:nvSpPr>
            <p:cNvPr id="13" name="Freeform 98">
              <a:extLst>
                <a:ext uri="{FF2B5EF4-FFF2-40B4-BE49-F238E27FC236}">
                  <a16:creationId xmlns:a16="http://schemas.microsoft.com/office/drawing/2014/main" id="{C3D83BE1-E531-4A3F-8205-FF4CAA030BAB}"/>
                </a:ext>
              </a:extLst>
            </p:cNvPr>
            <p:cNvSpPr/>
            <p:nvPr/>
          </p:nvSpPr>
          <p:spPr bwMode="auto">
            <a:xfrm>
              <a:off x="3056855" y="2234368"/>
              <a:ext cx="911918" cy="809693"/>
            </a:xfrm>
            <a:custGeom>
              <a:avLst/>
              <a:gdLst>
                <a:gd name="connsiteX0" fmla="*/ 0 w 171450"/>
                <a:gd name="connsiteY0" fmla="*/ 0 h 742950"/>
                <a:gd name="connsiteX1" fmla="*/ 9525 w 171450"/>
                <a:gd name="connsiteY1" fmla="*/ 676275 h 742950"/>
                <a:gd name="connsiteX2" fmla="*/ 171450 w 171450"/>
                <a:gd name="connsiteY2" fmla="*/ 742950 h 742950"/>
                <a:gd name="connsiteX3" fmla="*/ 171450 w 171450"/>
                <a:gd name="connsiteY3" fmla="*/ 257175 h 742950"/>
                <a:gd name="connsiteX4" fmla="*/ 0 w 171450"/>
                <a:gd name="connsiteY4" fmla="*/ 0 h 742950"/>
                <a:gd name="connsiteX0" fmla="*/ 0 w 204788"/>
                <a:gd name="connsiteY0" fmla="*/ 0 h 742950"/>
                <a:gd name="connsiteX1" fmla="*/ 9525 w 204788"/>
                <a:gd name="connsiteY1" fmla="*/ 676275 h 742950"/>
                <a:gd name="connsiteX2" fmla="*/ 171450 w 204788"/>
                <a:gd name="connsiteY2" fmla="*/ 742950 h 742950"/>
                <a:gd name="connsiteX3" fmla="*/ 204788 w 204788"/>
                <a:gd name="connsiteY3" fmla="*/ 302419 h 742950"/>
                <a:gd name="connsiteX4" fmla="*/ 0 w 204788"/>
                <a:gd name="connsiteY4" fmla="*/ 0 h 742950"/>
                <a:gd name="connsiteX0" fmla="*/ 9525 w 214313"/>
                <a:gd name="connsiteY0" fmla="*/ 0 h 742950"/>
                <a:gd name="connsiteX1" fmla="*/ 0 w 214313"/>
                <a:gd name="connsiteY1" fmla="*/ 663575 h 742950"/>
                <a:gd name="connsiteX2" fmla="*/ 180975 w 214313"/>
                <a:gd name="connsiteY2" fmla="*/ 742950 h 742950"/>
                <a:gd name="connsiteX3" fmla="*/ 214313 w 214313"/>
                <a:gd name="connsiteY3" fmla="*/ 302419 h 742950"/>
                <a:gd name="connsiteX4" fmla="*/ 9525 w 214313"/>
                <a:gd name="connsiteY4" fmla="*/ 0 h 742950"/>
                <a:gd name="connsiteX0" fmla="*/ 9525 w 214313"/>
                <a:gd name="connsiteY0" fmla="*/ 0 h 774700"/>
                <a:gd name="connsiteX1" fmla="*/ 0 w 214313"/>
                <a:gd name="connsiteY1" fmla="*/ 663575 h 774700"/>
                <a:gd name="connsiteX2" fmla="*/ 168275 w 214313"/>
                <a:gd name="connsiteY2" fmla="*/ 774700 h 774700"/>
                <a:gd name="connsiteX3" fmla="*/ 214313 w 214313"/>
                <a:gd name="connsiteY3" fmla="*/ 302419 h 774700"/>
                <a:gd name="connsiteX4" fmla="*/ 9525 w 214313"/>
                <a:gd name="connsiteY4" fmla="*/ 0 h 774700"/>
                <a:gd name="connsiteX0" fmla="*/ 9525 w 214313"/>
                <a:gd name="connsiteY0" fmla="*/ 0 h 774700"/>
                <a:gd name="connsiteX1" fmla="*/ 0 w 214313"/>
                <a:gd name="connsiteY1" fmla="*/ 663575 h 774700"/>
                <a:gd name="connsiteX2" fmla="*/ 200025 w 214313"/>
                <a:gd name="connsiteY2" fmla="*/ 774700 h 774700"/>
                <a:gd name="connsiteX3" fmla="*/ 214313 w 214313"/>
                <a:gd name="connsiteY3" fmla="*/ 302419 h 774700"/>
                <a:gd name="connsiteX4" fmla="*/ 9525 w 214313"/>
                <a:gd name="connsiteY4" fmla="*/ 0 h 774700"/>
                <a:gd name="connsiteX0" fmla="*/ 3175 w 207963"/>
                <a:gd name="connsiteY0" fmla="*/ 0 h 774700"/>
                <a:gd name="connsiteX1" fmla="*/ 0 w 207963"/>
                <a:gd name="connsiteY1" fmla="*/ 638175 h 774700"/>
                <a:gd name="connsiteX2" fmla="*/ 193675 w 207963"/>
                <a:gd name="connsiteY2" fmla="*/ 774700 h 774700"/>
                <a:gd name="connsiteX3" fmla="*/ 207963 w 207963"/>
                <a:gd name="connsiteY3" fmla="*/ 302419 h 774700"/>
                <a:gd name="connsiteX4" fmla="*/ 3175 w 207963"/>
                <a:gd name="connsiteY4" fmla="*/ 0 h 774700"/>
                <a:gd name="connsiteX0" fmla="*/ 7938 w 212726"/>
                <a:gd name="connsiteY0" fmla="*/ 0 h 774700"/>
                <a:gd name="connsiteX1" fmla="*/ 0 w 212726"/>
                <a:gd name="connsiteY1" fmla="*/ 645319 h 774700"/>
                <a:gd name="connsiteX2" fmla="*/ 198438 w 212726"/>
                <a:gd name="connsiteY2" fmla="*/ 774700 h 774700"/>
                <a:gd name="connsiteX3" fmla="*/ 212726 w 212726"/>
                <a:gd name="connsiteY3" fmla="*/ 302419 h 774700"/>
                <a:gd name="connsiteX4" fmla="*/ 7938 w 212726"/>
                <a:gd name="connsiteY4" fmla="*/ 0 h 774700"/>
                <a:gd name="connsiteX0" fmla="*/ 7938 w 212726"/>
                <a:gd name="connsiteY0" fmla="*/ 0 h 769937"/>
                <a:gd name="connsiteX1" fmla="*/ 0 w 212726"/>
                <a:gd name="connsiteY1" fmla="*/ 645319 h 769937"/>
                <a:gd name="connsiteX2" fmla="*/ 193676 w 212726"/>
                <a:gd name="connsiteY2" fmla="*/ 769937 h 769937"/>
                <a:gd name="connsiteX3" fmla="*/ 212726 w 212726"/>
                <a:gd name="connsiteY3" fmla="*/ 302419 h 769937"/>
                <a:gd name="connsiteX4" fmla="*/ 7938 w 212726"/>
                <a:gd name="connsiteY4" fmla="*/ 0 h 769937"/>
                <a:gd name="connsiteX0" fmla="*/ 7938 w 212726"/>
                <a:gd name="connsiteY0" fmla="*/ 0 h 769937"/>
                <a:gd name="connsiteX1" fmla="*/ 0 w 212726"/>
                <a:gd name="connsiteY1" fmla="*/ 645319 h 769937"/>
                <a:gd name="connsiteX2" fmla="*/ 186532 w 212726"/>
                <a:gd name="connsiteY2" fmla="*/ 769937 h 769937"/>
                <a:gd name="connsiteX3" fmla="*/ 212726 w 212726"/>
                <a:gd name="connsiteY3" fmla="*/ 302419 h 769937"/>
                <a:gd name="connsiteX4" fmla="*/ 7938 w 212726"/>
                <a:gd name="connsiteY4" fmla="*/ 0 h 769937"/>
                <a:gd name="connsiteX0" fmla="*/ 7938 w 212726"/>
                <a:gd name="connsiteY0" fmla="*/ 0 h 773112"/>
                <a:gd name="connsiteX1" fmla="*/ 0 w 212726"/>
                <a:gd name="connsiteY1" fmla="*/ 645319 h 773112"/>
                <a:gd name="connsiteX2" fmla="*/ 186532 w 212726"/>
                <a:gd name="connsiteY2" fmla="*/ 773112 h 773112"/>
                <a:gd name="connsiteX3" fmla="*/ 212726 w 212726"/>
                <a:gd name="connsiteY3" fmla="*/ 302419 h 773112"/>
                <a:gd name="connsiteX4" fmla="*/ 7938 w 212726"/>
                <a:gd name="connsiteY4" fmla="*/ 0 h 773112"/>
                <a:gd name="connsiteX0" fmla="*/ 7938 w 212726"/>
                <a:gd name="connsiteY0" fmla="*/ 0 h 775493"/>
                <a:gd name="connsiteX1" fmla="*/ 0 w 212726"/>
                <a:gd name="connsiteY1" fmla="*/ 645319 h 775493"/>
                <a:gd name="connsiteX2" fmla="*/ 188913 w 212726"/>
                <a:gd name="connsiteY2" fmla="*/ 775493 h 775493"/>
                <a:gd name="connsiteX3" fmla="*/ 212726 w 212726"/>
                <a:gd name="connsiteY3" fmla="*/ 302419 h 775493"/>
                <a:gd name="connsiteX4" fmla="*/ 7938 w 212726"/>
                <a:gd name="connsiteY4" fmla="*/ 0 h 775493"/>
                <a:gd name="connsiteX0" fmla="*/ 7938 w 212726"/>
                <a:gd name="connsiteY0" fmla="*/ 0 h 765968"/>
                <a:gd name="connsiteX1" fmla="*/ 0 w 212726"/>
                <a:gd name="connsiteY1" fmla="*/ 645319 h 765968"/>
                <a:gd name="connsiteX2" fmla="*/ 191294 w 212726"/>
                <a:gd name="connsiteY2" fmla="*/ 765968 h 765968"/>
                <a:gd name="connsiteX3" fmla="*/ 212726 w 212726"/>
                <a:gd name="connsiteY3" fmla="*/ 302419 h 765968"/>
                <a:gd name="connsiteX4" fmla="*/ 7938 w 212726"/>
                <a:gd name="connsiteY4" fmla="*/ 0 h 765968"/>
                <a:gd name="connsiteX0" fmla="*/ 192 w 214505"/>
                <a:gd name="connsiteY0" fmla="*/ 0 h 765968"/>
                <a:gd name="connsiteX1" fmla="*/ 1779 w 214505"/>
                <a:gd name="connsiteY1" fmla="*/ 645319 h 765968"/>
                <a:gd name="connsiteX2" fmla="*/ 193073 w 214505"/>
                <a:gd name="connsiteY2" fmla="*/ 765968 h 765968"/>
                <a:gd name="connsiteX3" fmla="*/ 214505 w 214505"/>
                <a:gd name="connsiteY3" fmla="*/ 302419 h 765968"/>
                <a:gd name="connsiteX4" fmla="*/ 192 w 214505"/>
                <a:gd name="connsiteY4" fmla="*/ 0 h 765968"/>
                <a:gd name="connsiteX0" fmla="*/ 192 w 219479"/>
                <a:gd name="connsiteY0" fmla="*/ 0 h 765968"/>
                <a:gd name="connsiteX1" fmla="*/ 1779 w 219479"/>
                <a:gd name="connsiteY1" fmla="*/ 645319 h 765968"/>
                <a:gd name="connsiteX2" fmla="*/ 193073 w 219479"/>
                <a:gd name="connsiteY2" fmla="*/ 765968 h 765968"/>
                <a:gd name="connsiteX3" fmla="*/ 214505 w 219479"/>
                <a:gd name="connsiteY3" fmla="*/ 302419 h 765968"/>
                <a:gd name="connsiteX4" fmla="*/ 219269 w 219479"/>
                <a:gd name="connsiteY4" fmla="*/ 312392 h 765968"/>
                <a:gd name="connsiteX5" fmla="*/ 192 w 219479"/>
                <a:gd name="connsiteY5" fmla="*/ 0 h 765968"/>
                <a:gd name="connsiteX0" fmla="*/ 192 w 221816"/>
                <a:gd name="connsiteY0" fmla="*/ 0 h 765968"/>
                <a:gd name="connsiteX1" fmla="*/ 1779 w 221816"/>
                <a:gd name="connsiteY1" fmla="*/ 645319 h 765968"/>
                <a:gd name="connsiteX2" fmla="*/ 193073 w 221816"/>
                <a:gd name="connsiteY2" fmla="*/ 765968 h 765968"/>
                <a:gd name="connsiteX3" fmla="*/ 214505 w 221816"/>
                <a:gd name="connsiteY3" fmla="*/ 302419 h 765968"/>
                <a:gd name="connsiteX4" fmla="*/ 221650 w 221816"/>
                <a:gd name="connsiteY4" fmla="*/ 319283 h 765968"/>
                <a:gd name="connsiteX5" fmla="*/ 192 w 221816"/>
                <a:gd name="connsiteY5" fmla="*/ 0 h 765968"/>
                <a:gd name="connsiteX0" fmla="*/ 192 w 221816"/>
                <a:gd name="connsiteY0" fmla="*/ 0 h 770562"/>
                <a:gd name="connsiteX1" fmla="*/ 1779 w 221816"/>
                <a:gd name="connsiteY1" fmla="*/ 645319 h 770562"/>
                <a:gd name="connsiteX2" fmla="*/ 193073 w 221816"/>
                <a:gd name="connsiteY2" fmla="*/ 770562 h 770562"/>
                <a:gd name="connsiteX3" fmla="*/ 214505 w 221816"/>
                <a:gd name="connsiteY3" fmla="*/ 302419 h 770562"/>
                <a:gd name="connsiteX4" fmla="*/ 221650 w 221816"/>
                <a:gd name="connsiteY4" fmla="*/ 319283 h 770562"/>
                <a:gd name="connsiteX5" fmla="*/ 192 w 221816"/>
                <a:gd name="connsiteY5" fmla="*/ 0 h 770562"/>
                <a:gd name="connsiteX0" fmla="*/ 52 w 221676"/>
                <a:gd name="connsiteY0" fmla="*/ 0 h 770562"/>
                <a:gd name="connsiteX1" fmla="*/ 13545 w 221676"/>
                <a:gd name="connsiteY1" fmla="*/ 626943 h 770562"/>
                <a:gd name="connsiteX2" fmla="*/ 192933 w 221676"/>
                <a:gd name="connsiteY2" fmla="*/ 770562 h 770562"/>
                <a:gd name="connsiteX3" fmla="*/ 214365 w 221676"/>
                <a:gd name="connsiteY3" fmla="*/ 302419 h 770562"/>
                <a:gd name="connsiteX4" fmla="*/ 221510 w 221676"/>
                <a:gd name="connsiteY4" fmla="*/ 319283 h 770562"/>
                <a:gd name="connsiteX5" fmla="*/ 52 w 221676"/>
                <a:gd name="connsiteY5" fmla="*/ 0 h 770562"/>
                <a:gd name="connsiteX0" fmla="*/ 124 w 221748"/>
                <a:gd name="connsiteY0" fmla="*/ 0 h 770562"/>
                <a:gd name="connsiteX1" fmla="*/ 4092 w 221748"/>
                <a:gd name="connsiteY1" fmla="*/ 643021 h 770562"/>
                <a:gd name="connsiteX2" fmla="*/ 193005 w 221748"/>
                <a:gd name="connsiteY2" fmla="*/ 770562 h 770562"/>
                <a:gd name="connsiteX3" fmla="*/ 214437 w 221748"/>
                <a:gd name="connsiteY3" fmla="*/ 302419 h 770562"/>
                <a:gd name="connsiteX4" fmla="*/ 221582 w 221748"/>
                <a:gd name="connsiteY4" fmla="*/ 319283 h 770562"/>
                <a:gd name="connsiteX5" fmla="*/ 124 w 221748"/>
                <a:gd name="connsiteY5" fmla="*/ 0 h 770562"/>
                <a:gd name="connsiteX0" fmla="*/ 124 w 221748"/>
                <a:gd name="connsiteY0" fmla="*/ 0 h 773798"/>
                <a:gd name="connsiteX1" fmla="*/ 4092 w 221748"/>
                <a:gd name="connsiteY1" fmla="*/ 643021 h 773798"/>
                <a:gd name="connsiteX2" fmla="*/ 212554 w 221748"/>
                <a:gd name="connsiteY2" fmla="*/ 773798 h 773798"/>
                <a:gd name="connsiteX3" fmla="*/ 214437 w 221748"/>
                <a:gd name="connsiteY3" fmla="*/ 302419 h 773798"/>
                <a:gd name="connsiteX4" fmla="*/ 221582 w 221748"/>
                <a:gd name="connsiteY4" fmla="*/ 319283 h 773798"/>
                <a:gd name="connsiteX5" fmla="*/ 124 w 221748"/>
                <a:gd name="connsiteY5" fmla="*/ 0 h 773798"/>
                <a:gd name="connsiteX0" fmla="*/ 180 w 221804"/>
                <a:gd name="connsiteY0" fmla="*/ 0 h 773798"/>
                <a:gd name="connsiteX1" fmla="*/ 2054 w 221804"/>
                <a:gd name="connsiteY1" fmla="*/ 663687 h 773798"/>
                <a:gd name="connsiteX2" fmla="*/ 212610 w 221804"/>
                <a:gd name="connsiteY2" fmla="*/ 773798 h 773798"/>
                <a:gd name="connsiteX3" fmla="*/ 214493 w 221804"/>
                <a:gd name="connsiteY3" fmla="*/ 302419 h 773798"/>
                <a:gd name="connsiteX4" fmla="*/ 221638 w 221804"/>
                <a:gd name="connsiteY4" fmla="*/ 319283 h 773798"/>
                <a:gd name="connsiteX5" fmla="*/ 180 w 221804"/>
                <a:gd name="connsiteY5" fmla="*/ 0 h 773798"/>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26095 w 247719"/>
                <a:gd name="connsiteY0" fmla="*/ 0 h 773798"/>
                <a:gd name="connsiteX1" fmla="*/ 27969 w 247719"/>
                <a:gd name="connsiteY1" fmla="*/ 663687 h 773798"/>
                <a:gd name="connsiteX2" fmla="*/ 238525 w 247719"/>
                <a:gd name="connsiteY2" fmla="*/ 773798 h 773798"/>
                <a:gd name="connsiteX3" fmla="*/ 240408 w 247719"/>
                <a:gd name="connsiteY3" fmla="*/ 302419 h 773798"/>
                <a:gd name="connsiteX4" fmla="*/ 247553 w 247719"/>
                <a:gd name="connsiteY4" fmla="*/ 319283 h 773798"/>
                <a:gd name="connsiteX5" fmla="*/ 26095 w 247719"/>
                <a:gd name="connsiteY5" fmla="*/ 0 h 773798"/>
                <a:gd name="connsiteX0" fmla="*/ 0 w 221624"/>
                <a:gd name="connsiteY0" fmla="*/ 0 h 773798"/>
                <a:gd name="connsiteX1" fmla="*/ 1874 w 221624"/>
                <a:gd name="connsiteY1" fmla="*/ 663687 h 773798"/>
                <a:gd name="connsiteX2" fmla="*/ 212430 w 221624"/>
                <a:gd name="connsiteY2" fmla="*/ 773798 h 773798"/>
                <a:gd name="connsiteX3" fmla="*/ 214313 w 221624"/>
                <a:gd name="connsiteY3" fmla="*/ 302419 h 773798"/>
                <a:gd name="connsiteX4" fmla="*/ 221458 w 221624"/>
                <a:gd name="connsiteY4" fmla="*/ 319283 h 773798"/>
                <a:gd name="connsiteX5" fmla="*/ 0 w 221624"/>
                <a:gd name="connsiteY5" fmla="*/ 0 h 773798"/>
                <a:gd name="connsiteX0" fmla="*/ 380 w 219909"/>
                <a:gd name="connsiteY0" fmla="*/ 0 h 797907"/>
                <a:gd name="connsiteX1" fmla="*/ 159 w 219909"/>
                <a:gd name="connsiteY1" fmla="*/ 687796 h 797907"/>
                <a:gd name="connsiteX2" fmla="*/ 210715 w 219909"/>
                <a:gd name="connsiteY2" fmla="*/ 797907 h 797907"/>
                <a:gd name="connsiteX3" fmla="*/ 212598 w 219909"/>
                <a:gd name="connsiteY3" fmla="*/ 326528 h 797907"/>
                <a:gd name="connsiteX4" fmla="*/ 219743 w 219909"/>
                <a:gd name="connsiteY4" fmla="*/ 343392 h 797907"/>
                <a:gd name="connsiteX5" fmla="*/ 380 w 219909"/>
                <a:gd name="connsiteY5" fmla="*/ 0 h 797907"/>
                <a:gd name="connsiteX0" fmla="*/ 380 w 212598"/>
                <a:gd name="connsiteY0" fmla="*/ 9087 h 806994"/>
                <a:gd name="connsiteX1" fmla="*/ 159 w 212598"/>
                <a:gd name="connsiteY1" fmla="*/ 696883 h 806994"/>
                <a:gd name="connsiteX2" fmla="*/ 210715 w 212598"/>
                <a:gd name="connsiteY2" fmla="*/ 806994 h 806994"/>
                <a:gd name="connsiteX3" fmla="*/ 212598 w 212598"/>
                <a:gd name="connsiteY3" fmla="*/ 335615 h 806994"/>
                <a:gd name="connsiteX4" fmla="*/ 380 w 212598"/>
                <a:gd name="connsiteY4" fmla="*/ 9087 h 806994"/>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26528 h 797907"/>
                <a:gd name="connsiteX4" fmla="*/ 380 w 212598"/>
                <a:gd name="connsiteY4" fmla="*/ 0 h 797907"/>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40305 h 797907"/>
                <a:gd name="connsiteX4" fmla="*/ 380 w 212598"/>
                <a:gd name="connsiteY4" fmla="*/ 0 h 797907"/>
                <a:gd name="connsiteX0" fmla="*/ 380 w 212598"/>
                <a:gd name="connsiteY0" fmla="*/ 0 h 797907"/>
                <a:gd name="connsiteX1" fmla="*/ 159 w 212598"/>
                <a:gd name="connsiteY1" fmla="*/ 674019 h 797907"/>
                <a:gd name="connsiteX2" fmla="*/ 210715 w 212598"/>
                <a:gd name="connsiteY2" fmla="*/ 797907 h 797907"/>
                <a:gd name="connsiteX3" fmla="*/ 212598 w 212598"/>
                <a:gd name="connsiteY3" fmla="*/ 340305 h 797907"/>
                <a:gd name="connsiteX4" fmla="*/ 380 w 212598"/>
                <a:gd name="connsiteY4" fmla="*/ 0 h 7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98" h="797907">
                  <a:moveTo>
                    <a:pt x="380" y="0"/>
                  </a:moveTo>
                  <a:cubicBezTo>
                    <a:pt x="1005" y="221229"/>
                    <a:pt x="-466" y="452790"/>
                    <a:pt x="159" y="674019"/>
                  </a:cubicBezTo>
                  <a:cubicBezTo>
                    <a:pt x="69646" y="717611"/>
                    <a:pt x="141228" y="754315"/>
                    <a:pt x="210715" y="797907"/>
                  </a:cubicBezTo>
                  <a:cubicBezTo>
                    <a:pt x="211343" y="640781"/>
                    <a:pt x="211970" y="497431"/>
                    <a:pt x="212598" y="340305"/>
                  </a:cubicBezTo>
                  <a:lnTo>
                    <a:pt x="380" y="0"/>
                  </a:lnTo>
                  <a:close/>
                </a:path>
              </a:pathLst>
            </a:custGeom>
            <a:solidFill>
              <a:srgbClr val="E23D1C"/>
            </a:solidFill>
            <a:ln w="9525">
              <a:noFill/>
              <a:miter lim="800000"/>
              <a:headEnd/>
              <a:tailEnd/>
            </a:ln>
            <a:effectLst/>
          </p:spPr>
          <p:txBody>
            <a:bodyPr lIns="98058" tIns="98058" rIns="98058" bIns="98058"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rgbClr val="000000"/>
                </a:solidFill>
                <a:effectLst/>
                <a:uLnTx/>
                <a:uFillTx/>
                <a:latin typeface="Arial" panose="020B0604020202020204" pitchFamily="34" charset="0"/>
                <a:ea typeface="Verdana" pitchFamily="34" charset="0"/>
                <a:cs typeface="Arial" panose="020B0604020202020204" pitchFamily="34" charset="0"/>
              </a:endParaRPr>
            </a:p>
          </p:txBody>
        </p:sp>
        <p:sp>
          <p:nvSpPr>
            <p:cNvPr id="14" name="Freeform 99">
              <a:extLst>
                <a:ext uri="{FF2B5EF4-FFF2-40B4-BE49-F238E27FC236}">
                  <a16:creationId xmlns:a16="http://schemas.microsoft.com/office/drawing/2014/main" id="{92923FB3-C542-4D32-BB6D-02CC0F3E0355}"/>
                </a:ext>
              </a:extLst>
            </p:cNvPr>
            <p:cNvSpPr/>
            <p:nvPr/>
          </p:nvSpPr>
          <p:spPr bwMode="auto">
            <a:xfrm flipV="1">
              <a:off x="3056855" y="3761795"/>
              <a:ext cx="911918" cy="809693"/>
            </a:xfrm>
            <a:custGeom>
              <a:avLst/>
              <a:gdLst>
                <a:gd name="connsiteX0" fmla="*/ 0 w 171450"/>
                <a:gd name="connsiteY0" fmla="*/ 0 h 742950"/>
                <a:gd name="connsiteX1" fmla="*/ 9525 w 171450"/>
                <a:gd name="connsiteY1" fmla="*/ 676275 h 742950"/>
                <a:gd name="connsiteX2" fmla="*/ 171450 w 171450"/>
                <a:gd name="connsiteY2" fmla="*/ 742950 h 742950"/>
                <a:gd name="connsiteX3" fmla="*/ 171450 w 171450"/>
                <a:gd name="connsiteY3" fmla="*/ 257175 h 742950"/>
                <a:gd name="connsiteX4" fmla="*/ 0 w 171450"/>
                <a:gd name="connsiteY4" fmla="*/ 0 h 742950"/>
                <a:gd name="connsiteX0" fmla="*/ 0 w 204788"/>
                <a:gd name="connsiteY0" fmla="*/ 0 h 742950"/>
                <a:gd name="connsiteX1" fmla="*/ 9525 w 204788"/>
                <a:gd name="connsiteY1" fmla="*/ 676275 h 742950"/>
                <a:gd name="connsiteX2" fmla="*/ 171450 w 204788"/>
                <a:gd name="connsiteY2" fmla="*/ 742950 h 742950"/>
                <a:gd name="connsiteX3" fmla="*/ 204788 w 204788"/>
                <a:gd name="connsiteY3" fmla="*/ 302419 h 742950"/>
                <a:gd name="connsiteX4" fmla="*/ 0 w 204788"/>
                <a:gd name="connsiteY4" fmla="*/ 0 h 742950"/>
                <a:gd name="connsiteX0" fmla="*/ 9525 w 214313"/>
                <a:gd name="connsiteY0" fmla="*/ 0 h 742950"/>
                <a:gd name="connsiteX1" fmla="*/ 0 w 214313"/>
                <a:gd name="connsiteY1" fmla="*/ 663575 h 742950"/>
                <a:gd name="connsiteX2" fmla="*/ 180975 w 214313"/>
                <a:gd name="connsiteY2" fmla="*/ 742950 h 742950"/>
                <a:gd name="connsiteX3" fmla="*/ 214313 w 214313"/>
                <a:gd name="connsiteY3" fmla="*/ 302419 h 742950"/>
                <a:gd name="connsiteX4" fmla="*/ 9525 w 214313"/>
                <a:gd name="connsiteY4" fmla="*/ 0 h 742950"/>
                <a:gd name="connsiteX0" fmla="*/ 9525 w 214313"/>
                <a:gd name="connsiteY0" fmla="*/ 0 h 774700"/>
                <a:gd name="connsiteX1" fmla="*/ 0 w 214313"/>
                <a:gd name="connsiteY1" fmla="*/ 663575 h 774700"/>
                <a:gd name="connsiteX2" fmla="*/ 168275 w 214313"/>
                <a:gd name="connsiteY2" fmla="*/ 774700 h 774700"/>
                <a:gd name="connsiteX3" fmla="*/ 214313 w 214313"/>
                <a:gd name="connsiteY3" fmla="*/ 302419 h 774700"/>
                <a:gd name="connsiteX4" fmla="*/ 9525 w 214313"/>
                <a:gd name="connsiteY4" fmla="*/ 0 h 774700"/>
                <a:gd name="connsiteX0" fmla="*/ 9525 w 214313"/>
                <a:gd name="connsiteY0" fmla="*/ 0 h 774700"/>
                <a:gd name="connsiteX1" fmla="*/ 0 w 214313"/>
                <a:gd name="connsiteY1" fmla="*/ 663575 h 774700"/>
                <a:gd name="connsiteX2" fmla="*/ 200025 w 214313"/>
                <a:gd name="connsiteY2" fmla="*/ 774700 h 774700"/>
                <a:gd name="connsiteX3" fmla="*/ 214313 w 214313"/>
                <a:gd name="connsiteY3" fmla="*/ 302419 h 774700"/>
                <a:gd name="connsiteX4" fmla="*/ 9525 w 214313"/>
                <a:gd name="connsiteY4" fmla="*/ 0 h 774700"/>
                <a:gd name="connsiteX0" fmla="*/ 3175 w 207963"/>
                <a:gd name="connsiteY0" fmla="*/ 0 h 774700"/>
                <a:gd name="connsiteX1" fmla="*/ 0 w 207963"/>
                <a:gd name="connsiteY1" fmla="*/ 638175 h 774700"/>
                <a:gd name="connsiteX2" fmla="*/ 193675 w 207963"/>
                <a:gd name="connsiteY2" fmla="*/ 774700 h 774700"/>
                <a:gd name="connsiteX3" fmla="*/ 207963 w 207963"/>
                <a:gd name="connsiteY3" fmla="*/ 302419 h 774700"/>
                <a:gd name="connsiteX4" fmla="*/ 3175 w 207963"/>
                <a:gd name="connsiteY4" fmla="*/ 0 h 774700"/>
                <a:gd name="connsiteX0" fmla="*/ 7938 w 212726"/>
                <a:gd name="connsiteY0" fmla="*/ 0 h 774700"/>
                <a:gd name="connsiteX1" fmla="*/ 0 w 212726"/>
                <a:gd name="connsiteY1" fmla="*/ 645319 h 774700"/>
                <a:gd name="connsiteX2" fmla="*/ 198438 w 212726"/>
                <a:gd name="connsiteY2" fmla="*/ 774700 h 774700"/>
                <a:gd name="connsiteX3" fmla="*/ 212726 w 212726"/>
                <a:gd name="connsiteY3" fmla="*/ 302419 h 774700"/>
                <a:gd name="connsiteX4" fmla="*/ 7938 w 212726"/>
                <a:gd name="connsiteY4" fmla="*/ 0 h 774700"/>
                <a:gd name="connsiteX0" fmla="*/ 7938 w 212726"/>
                <a:gd name="connsiteY0" fmla="*/ 0 h 769937"/>
                <a:gd name="connsiteX1" fmla="*/ 0 w 212726"/>
                <a:gd name="connsiteY1" fmla="*/ 645319 h 769937"/>
                <a:gd name="connsiteX2" fmla="*/ 193676 w 212726"/>
                <a:gd name="connsiteY2" fmla="*/ 769937 h 769937"/>
                <a:gd name="connsiteX3" fmla="*/ 212726 w 212726"/>
                <a:gd name="connsiteY3" fmla="*/ 302419 h 769937"/>
                <a:gd name="connsiteX4" fmla="*/ 7938 w 212726"/>
                <a:gd name="connsiteY4" fmla="*/ 0 h 769937"/>
                <a:gd name="connsiteX0" fmla="*/ 7938 w 212726"/>
                <a:gd name="connsiteY0" fmla="*/ 0 h 769937"/>
                <a:gd name="connsiteX1" fmla="*/ 0 w 212726"/>
                <a:gd name="connsiteY1" fmla="*/ 645319 h 769937"/>
                <a:gd name="connsiteX2" fmla="*/ 186532 w 212726"/>
                <a:gd name="connsiteY2" fmla="*/ 769937 h 769937"/>
                <a:gd name="connsiteX3" fmla="*/ 212726 w 212726"/>
                <a:gd name="connsiteY3" fmla="*/ 302419 h 769937"/>
                <a:gd name="connsiteX4" fmla="*/ 7938 w 212726"/>
                <a:gd name="connsiteY4" fmla="*/ 0 h 769937"/>
                <a:gd name="connsiteX0" fmla="*/ 7938 w 212726"/>
                <a:gd name="connsiteY0" fmla="*/ 0 h 773112"/>
                <a:gd name="connsiteX1" fmla="*/ 0 w 212726"/>
                <a:gd name="connsiteY1" fmla="*/ 645319 h 773112"/>
                <a:gd name="connsiteX2" fmla="*/ 186532 w 212726"/>
                <a:gd name="connsiteY2" fmla="*/ 773112 h 773112"/>
                <a:gd name="connsiteX3" fmla="*/ 212726 w 212726"/>
                <a:gd name="connsiteY3" fmla="*/ 302419 h 773112"/>
                <a:gd name="connsiteX4" fmla="*/ 7938 w 212726"/>
                <a:gd name="connsiteY4" fmla="*/ 0 h 773112"/>
                <a:gd name="connsiteX0" fmla="*/ 7938 w 212726"/>
                <a:gd name="connsiteY0" fmla="*/ 0 h 775493"/>
                <a:gd name="connsiteX1" fmla="*/ 0 w 212726"/>
                <a:gd name="connsiteY1" fmla="*/ 645319 h 775493"/>
                <a:gd name="connsiteX2" fmla="*/ 188913 w 212726"/>
                <a:gd name="connsiteY2" fmla="*/ 775493 h 775493"/>
                <a:gd name="connsiteX3" fmla="*/ 212726 w 212726"/>
                <a:gd name="connsiteY3" fmla="*/ 302419 h 775493"/>
                <a:gd name="connsiteX4" fmla="*/ 7938 w 212726"/>
                <a:gd name="connsiteY4" fmla="*/ 0 h 775493"/>
                <a:gd name="connsiteX0" fmla="*/ 7938 w 212726"/>
                <a:gd name="connsiteY0" fmla="*/ 0 h 765968"/>
                <a:gd name="connsiteX1" fmla="*/ 0 w 212726"/>
                <a:gd name="connsiteY1" fmla="*/ 645319 h 765968"/>
                <a:gd name="connsiteX2" fmla="*/ 191294 w 212726"/>
                <a:gd name="connsiteY2" fmla="*/ 765968 h 765968"/>
                <a:gd name="connsiteX3" fmla="*/ 212726 w 212726"/>
                <a:gd name="connsiteY3" fmla="*/ 302419 h 765968"/>
                <a:gd name="connsiteX4" fmla="*/ 7938 w 212726"/>
                <a:gd name="connsiteY4" fmla="*/ 0 h 765968"/>
                <a:gd name="connsiteX0" fmla="*/ 192 w 214505"/>
                <a:gd name="connsiteY0" fmla="*/ 0 h 765968"/>
                <a:gd name="connsiteX1" fmla="*/ 1779 w 214505"/>
                <a:gd name="connsiteY1" fmla="*/ 645319 h 765968"/>
                <a:gd name="connsiteX2" fmla="*/ 193073 w 214505"/>
                <a:gd name="connsiteY2" fmla="*/ 765968 h 765968"/>
                <a:gd name="connsiteX3" fmla="*/ 214505 w 214505"/>
                <a:gd name="connsiteY3" fmla="*/ 302419 h 765968"/>
                <a:gd name="connsiteX4" fmla="*/ 192 w 214505"/>
                <a:gd name="connsiteY4" fmla="*/ 0 h 765968"/>
                <a:gd name="connsiteX0" fmla="*/ 192 w 219479"/>
                <a:gd name="connsiteY0" fmla="*/ 0 h 765968"/>
                <a:gd name="connsiteX1" fmla="*/ 1779 w 219479"/>
                <a:gd name="connsiteY1" fmla="*/ 645319 h 765968"/>
                <a:gd name="connsiteX2" fmla="*/ 193073 w 219479"/>
                <a:gd name="connsiteY2" fmla="*/ 765968 h 765968"/>
                <a:gd name="connsiteX3" fmla="*/ 214505 w 219479"/>
                <a:gd name="connsiteY3" fmla="*/ 302419 h 765968"/>
                <a:gd name="connsiteX4" fmla="*/ 219269 w 219479"/>
                <a:gd name="connsiteY4" fmla="*/ 312392 h 765968"/>
                <a:gd name="connsiteX5" fmla="*/ 192 w 219479"/>
                <a:gd name="connsiteY5" fmla="*/ 0 h 765968"/>
                <a:gd name="connsiteX0" fmla="*/ 192 w 221816"/>
                <a:gd name="connsiteY0" fmla="*/ 0 h 765968"/>
                <a:gd name="connsiteX1" fmla="*/ 1779 w 221816"/>
                <a:gd name="connsiteY1" fmla="*/ 645319 h 765968"/>
                <a:gd name="connsiteX2" fmla="*/ 193073 w 221816"/>
                <a:gd name="connsiteY2" fmla="*/ 765968 h 765968"/>
                <a:gd name="connsiteX3" fmla="*/ 214505 w 221816"/>
                <a:gd name="connsiteY3" fmla="*/ 302419 h 765968"/>
                <a:gd name="connsiteX4" fmla="*/ 221650 w 221816"/>
                <a:gd name="connsiteY4" fmla="*/ 319283 h 765968"/>
                <a:gd name="connsiteX5" fmla="*/ 192 w 221816"/>
                <a:gd name="connsiteY5" fmla="*/ 0 h 765968"/>
                <a:gd name="connsiteX0" fmla="*/ 192 w 221816"/>
                <a:gd name="connsiteY0" fmla="*/ 0 h 770562"/>
                <a:gd name="connsiteX1" fmla="*/ 1779 w 221816"/>
                <a:gd name="connsiteY1" fmla="*/ 645319 h 770562"/>
                <a:gd name="connsiteX2" fmla="*/ 193073 w 221816"/>
                <a:gd name="connsiteY2" fmla="*/ 770562 h 770562"/>
                <a:gd name="connsiteX3" fmla="*/ 214505 w 221816"/>
                <a:gd name="connsiteY3" fmla="*/ 302419 h 770562"/>
                <a:gd name="connsiteX4" fmla="*/ 221650 w 221816"/>
                <a:gd name="connsiteY4" fmla="*/ 319283 h 770562"/>
                <a:gd name="connsiteX5" fmla="*/ 192 w 221816"/>
                <a:gd name="connsiteY5" fmla="*/ 0 h 770562"/>
                <a:gd name="connsiteX0" fmla="*/ 52 w 221676"/>
                <a:gd name="connsiteY0" fmla="*/ 0 h 770562"/>
                <a:gd name="connsiteX1" fmla="*/ 13545 w 221676"/>
                <a:gd name="connsiteY1" fmla="*/ 626943 h 770562"/>
                <a:gd name="connsiteX2" fmla="*/ 192933 w 221676"/>
                <a:gd name="connsiteY2" fmla="*/ 770562 h 770562"/>
                <a:gd name="connsiteX3" fmla="*/ 214365 w 221676"/>
                <a:gd name="connsiteY3" fmla="*/ 302419 h 770562"/>
                <a:gd name="connsiteX4" fmla="*/ 221510 w 221676"/>
                <a:gd name="connsiteY4" fmla="*/ 319283 h 770562"/>
                <a:gd name="connsiteX5" fmla="*/ 52 w 221676"/>
                <a:gd name="connsiteY5" fmla="*/ 0 h 770562"/>
                <a:gd name="connsiteX0" fmla="*/ 124 w 221748"/>
                <a:gd name="connsiteY0" fmla="*/ 0 h 770562"/>
                <a:gd name="connsiteX1" fmla="*/ 4092 w 221748"/>
                <a:gd name="connsiteY1" fmla="*/ 643021 h 770562"/>
                <a:gd name="connsiteX2" fmla="*/ 193005 w 221748"/>
                <a:gd name="connsiteY2" fmla="*/ 770562 h 770562"/>
                <a:gd name="connsiteX3" fmla="*/ 214437 w 221748"/>
                <a:gd name="connsiteY3" fmla="*/ 302419 h 770562"/>
                <a:gd name="connsiteX4" fmla="*/ 221582 w 221748"/>
                <a:gd name="connsiteY4" fmla="*/ 319283 h 770562"/>
                <a:gd name="connsiteX5" fmla="*/ 124 w 221748"/>
                <a:gd name="connsiteY5" fmla="*/ 0 h 770562"/>
                <a:gd name="connsiteX0" fmla="*/ 124 w 221748"/>
                <a:gd name="connsiteY0" fmla="*/ 0 h 773798"/>
                <a:gd name="connsiteX1" fmla="*/ 4092 w 221748"/>
                <a:gd name="connsiteY1" fmla="*/ 643021 h 773798"/>
                <a:gd name="connsiteX2" fmla="*/ 212554 w 221748"/>
                <a:gd name="connsiteY2" fmla="*/ 773798 h 773798"/>
                <a:gd name="connsiteX3" fmla="*/ 214437 w 221748"/>
                <a:gd name="connsiteY3" fmla="*/ 302419 h 773798"/>
                <a:gd name="connsiteX4" fmla="*/ 221582 w 221748"/>
                <a:gd name="connsiteY4" fmla="*/ 319283 h 773798"/>
                <a:gd name="connsiteX5" fmla="*/ 124 w 221748"/>
                <a:gd name="connsiteY5" fmla="*/ 0 h 773798"/>
                <a:gd name="connsiteX0" fmla="*/ 180 w 221804"/>
                <a:gd name="connsiteY0" fmla="*/ 0 h 773798"/>
                <a:gd name="connsiteX1" fmla="*/ 2054 w 221804"/>
                <a:gd name="connsiteY1" fmla="*/ 663687 h 773798"/>
                <a:gd name="connsiteX2" fmla="*/ 212610 w 221804"/>
                <a:gd name="connsiteY2" fmla="*/ 773798 h 773798"/>
                <a:gd name="connsiteX3" fmla="*/ 214493 w 221804"/>
                <a:gd name="connsiteY3" fmla="*/ 302419 h 773798"/>
                <a:gd name="connsiteX4" fmla="*/ 221638 w 221804"/>
                <a:gd name="connsiteY4" fmla="*/ 319283 h 773798"/>
                <a:gd name="connsiteX5" fmla="*/ 180 w 221804"/>
                <a:gd name="connsiteY5" fmla="*/ 0 h 773798"/>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26095 w 247719"/>
                <a:gd name="connsiteY0" fmla="*/ 0 h 773798"/>
                <a:gd name="connsiteX1" fmla="*/ 27969 w 247719"/>
                <a:gd name="connsiteY1" fmla="*/ 663687 h 773798"/>
                <a:gd name="connsiteX2" fmla="*/ 238525 w 247719"/>
                <a:gd name="connsiteY2" fmla="*/ 773798 h 773798"/>
                <a:gd name="connsiteX3" fmla="*/ 240408 w 247719"/>
                <a:gd name="connsiteY3" fmla="*/ 302419 h 773798"/>
                <a:gd name="connsiteX4" fmla="*/ 247553 w 247719"/>
                <a:gd name="connsiteY4" fmla="*/ 319283 h 773798"/>
                <a:gd name="connsiteX5" fmla="*/ 26095 w 247719"/>
                <a:gd name="connsiteY5" fmla="*/ 0 h 773798"/>
                <a:gd name="connsiteX0" fmla="*/ 0 w 221624"/>
                <a:gd name="connsiteY0" fmla="*/ 0 h 773798"/>
                <a:gd name="connsiteX1" fmla="*/ 1874 w 221624"/>
                <a:gd name="connsiteY1" fmla="*/ 663687 h 773798"/>
                <a:gd name="connsiteX2" fmla="*/ 212430 w 221624"/>
                <a:gd name="connsiteY2" fmla="*/ 773798 h 773798"/>
                <a:gd name="connsiteX3" fmla="*/ 214313 w 221624"/>
                <a:gd name="connsiteY3" fmla="*/ 302419 h 773798"/>
                <a:gd name="connsiteX4" fmla="*/ 221458 w 221624"/>
                <a:gd name="connsiteY4" fmla="*/ 319283 h 773798"/>
                <a:gd name="connsiteX5" fmla="*/ 0 w 221624"/>
                <a:gd name="connsiteY5" fmla="*/ 0 h 773798"/>
                <a:gd name="connsiteX0" fmla="*/ 380 w 219909"/>
                <a:gd name="connsiteY0" fmla="*/ 0 h 797907"/>
                <a:gd name="connsiteX1" fmla="*/ 159 w 219909"/>
                <a:gd name="connsiteY1" fmla="*/ 687796 h 797907"/>
                <a:gd name="connsiteX2" fmla="*/ 210715 w 219909"/>
                <a:gd name="connsiteY2" fmla="*/ 797907 h 797907"/>
                <a:gd name="connsiteX3" fmla="*/ 212598 w 219909"/>
                <a:gd name="connsiteY3" fmla="*/ 326528 h 797907"/>
                <a:gd name="connsiteX4" fmla="*/ 219743 w 219909"/>
                <a:gd name="connsiteY4" fmla="*/ 343392 h 797907"/>
                <a:gd name="connsiteX5" fmla="*/ 380 w 219909"/>
                <a:gd name="connsiteY5" fmla="*/ 0 h 797907"/>
                <a:gd name="connsiteX0" fmla="*/ 380 w 212598"/>
                <a:gd name="connsiteY0" fmla="*/ 9087 h 806994"/>
                <a:gd name="connsiteX1" fmla="*/ 159 w 212598"/>
                <a:gd name="connsiteY1" fmla="*/ 696883 h 806994"/>
                <a:gd name="connsiteX2" fmla="*/ 210715 w 212598"/>
                <a:gd name="connsiteY2" fmla="*/ 806994 h 806994"/>
                <a:gd name="connsiteX3" fmla="*/ 212598 w 212598"/>
                <a:gd name="connsiteY3" fmla="*/ 335615 h 806994"/>
                <a:gd name="connsiteX4" fmla="*/ 380 w 212598"/>
                <a:gd name="connsiteY4" fmla="*/ 9087 h 806994"/>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26528 h 797907"/>
                <a:gd name="connsiteX4" fmla="*/ 380 w 212598"/>
                <a:gd name="connsiteY4" fmla="*/ 0 h 797907"/>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40305 h 797907"/>
                <a:gd name="connsiteX4" fmla="*/ 380 w 212598"/>
                <a:gd name="connsiteY4" fmla="*/ 0 h 797907"/>
                <a:gd name="connsiteX0" fmla="*/ 380 w 212598"/>
                <a:gd name="connsiteY0" fmla="*/ 0 h 797907"/>
                <a:gd name="connsiteX1" fmla="*/ 159 w 212598"/>
                <a:gd name="connsiteY1" fmla="*/ 674019 h 797907"/>
                <a:gd name="connsiteX2" fmla="*/ 210715 w 212598"/>
                <a:gd name="connsiteY2" fmla="*/ 797907 h 797907"/>
                <a:gd name="connsiteX3" fmla="*/ 212598 w 212598"/>
                <a:gd name="connsiteY3" fmla="*/ 340305 h 797907"/>
                <a:gd name="connsiteX4" fmla="*/ 380 w 212598"/>
                <a:gd name="connsiteY4" fmla="*/ 0 h 7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98" h="797907">
                  <a:moveTo>
                    <a:pt x="380" y="0"/>
                  </a:moveTo>
                  <a:cubicBezTo>
                    <a:pt x="1005" y="221229"/>
                    <a:pt x="-466" y="452790"/>
                    <a:pt x="159" y="674019"/>
                  </a:cubicBezTo>
                  <a:cubicBezTo>
                    <a:pt x="69646" y="717611"/>
                    <a:pt x="141228" y="754315"/>
                    <a:pt x="210715" y="797907"/>
                  </a:cubicBezTo>
                  <a:cubicBezTo>
                    <a:pt x="211343" y="640781"/>
                    <a:pt x="211970" y="497431"/>
                    <a:pt x="212598" y="340305"/>
                  </a:cubicBezTo>
                  <a:lnTo>
                    <a:pt x="380" y="0"/>
                  </a:lnTo>
                  <a:close/>
                </a:path>
              </a:pathLst>
            </a:custGeom>
            <a:solidFill>
              <a:schemeClr val="accent5"/>
            </a:solidFill>
            <a:ln w="9525">
              <a:noFill/>
              <a:miter lim="800000"/>
              <a:headEnd/>
              <a:tailEnd/>
            </a:ln>
            <a:effectLst/>
          </p:spPr>
          <p:txBody>
            <a:bodyPr lIns="98058" tIns="98058" rIns="98058" bIns="98058"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rgbClr val="000000"/>
                </a:solidFill>
                <a:effectLst/>
                <a:uLnTx/>
                <a:uFillTx/>
                <a:latin typeface="Arial" panose="020B0604020202020204" pitchFamily="34" charset="0"/>
                <a:ea typeface="Verdana" pitchFamily="34" charset="0"/>
                <a:cs typeface="Arial" panose="020B0604020202020204" pitchFamily="34" charset="0"/>
              </a:endParaRPr>
            </a:p>
          </p:txBody>
        </p:sp>
        <p:sp>
          <p:nvSpPr>
            <p:cNvPr id="15" name="Rectangle 14">
              <a:extLst>
                <a:ext uri="{FF2B5EF4-FFF2-40B4-BE49-F238E27FC236}">
                  <a16:creationId xmlns:a16="http://schemas.microsoft.com/office/drawing/2014/main" id="{3556DF68-FB3A-4A8B-9714-F9B8D6EAF21D}"/>
                </a:ext>
              </a:extLst>
            </p:cNvPr>
            <p:cNvSpPr/>
            <p:nvPr/>
          </p:nvSpPr>
          <p:spPr>
            <a:xfrm>
              <a:off x="533400" y="2234369"/>
              <a:ext cx="2504435" cy="681534"/>
            </a:xfrm>
            <a:prstGeom prst="rect">
              <a:avLst/>
            </a:prstGeom>
            <a:solidFill>
              <a:schemeClr val="accent2">
                <a:lumMod val="20000"/>
                <a:lumOff val="80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6" name="Rectangle 15">
              <a:extLst>
                <a:ext uri="{FF2B5EF4-FFF2-40B4-BE49-F238E27FC236}">
                  <a16:creationId xmlns:a16="http://schemas.microsoft.com/office/drawing/2014/main" id="{7BA3C115-A326-40A2-95FF-C97357B7DEFD}"/>
                </a:ext>
              </a:extLst>
            </p:cNvPr>
            <p:cNvSpPr/>
            <p:nvPr/>
          </p:nvSpPr>
          <p:spPr>
            <a:xfrm flipV="1">
              <a:off x="533400" y="3889954"/>
              <a:ext cx="2504435" cy="681534"/>
            </a:xfrm>
            <a:prstGeom prst="rect">
              <a:avLst/>
            </a:prstGeom>
            <a:solidFill>
              <a:schemeClr val="accent5">
                <a:lumMod val="60000"/>
                <a:lumOff val="40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7" name="Rectangle 16">
              <a:extLst>
                <a:ext uri="{FF2B5EF4-FFF2-40B4-BE49-F238E27FC236}">
                  <a16:creationId xmlns:a16="http://schemas.microsoft.com/office/drawing/2014/main" id="{10C50ECA-06A2-4111-BC13-E7C59D654A82}"/>
                </a:ext>
              </a:extLst>
            </p:cNvPr>
            <p:cNvSpPr/>
            <p:nvPr/>
          </p:nvSpPr>
          <p:spPr>
            <a:xfrm>
              <a:off x="533400" y="3061819"/>
              <a:ext cx="2504435" cy="681534"/>
            </a:xfrm>
            <a:prstGeom prst="rect">
              <a:avLst/>
            </a:prstGeom>
            <a:solidFill>
              <a:schemeClr val="accent6">
                <a:lumMod val="60000"/>
                <a:lumOff val="40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8" name="Rectangle 17">
              <a:extLst>
                <a:ext uri="{FF2B5EF4-FFF2-40B4-BE49-F238E27FC236}">
                  <a16:creationId xmlns:a16="http://schemas.microsoft.com/office/drawing/2014/main" id="{B3A986ED-5F37-4AD5-A9E0-33C67FCA2098}"/>
                </a:ext>
              </a:extLst>
            </p:cNvPr>
            <p:cNvSpPr/>
            <p:nvPr/>
          </p:nvSpPr>
          <p:spPr>
            <a:xfrm>
              <a:off x="533400" y="2286157"/>
              <a:ext cx="2529746" cy="591473"/>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915988">
                <a:defRPr/>
              </a:pPr>
              <a:r>
                <a:rPr lang="en-US" sz="1400" dirty="0">
                  <a:solidFill>
                    <a:prstClr val="black"/>
                  </a:solidFill>
                  <a:latin typeface="Arial" panose="020B0604020202020204" pitchFamily="34" charset="0"/>
                  <a:cs typeface="Arial" panose="020B0604020202020204" pitchFamily="34" charset="0"/>
                </a:rPr>
                <a:t>Inadequacy of current laws to effectively deal with innovative business models</a:t>
              </a:r>
            </a:p>
          </p:txBody>
        </p:sp>
        <p:sp>
          <p:nvSpPr>
            <p:cNvPr id="19" name="Rectangle 18">
              <a:extLst>
                <a:ext uri="{FF2B5EF4-FFF2-40B4-BE49-F238E27FC236}">
                  <a16:creationId xmlns:a16="http://schemas.microsoft.com/office/drawing/2014/main" id="{20B2CB2D-3449-41BC-BD68-6938C8309873}"/>
                </a:ext>
              </a:extLst>
            </p:cNvPr>
            <p:cNvSpPr/>
            <p:nvPr/>
          </p:nvSpPr>
          <p:spPr>
            <a:xfrm>
              <a:off x="533400" y="3109697"/>
              <a:ext cx="2495580" cy="591473"/>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457200">
                <a:spcAft>
                  <a:spcPts val="400"/>
                </a:spcAft>
                <a:buSzPct val="80000"/>
                <a:defRPr/>
              </a:pPr>
              <a:r>
                <a:rPr lang="en-US" sz="1400" dirty="0">
                  <a:solidFill>
                    <a:prstClr val="black"/>
                  </a:solidFill>
                  <a:latin typeface="Arial" panose="020B0604020202020204" pitchFamily="34" charset="0"/>
                  <a:cs typeface="Arial" panose="020B0604020202020204" pitchFamily="34" charset="0"/>
                </a:rPr>
                <a:t>Aggression of tax planning by MNCs</a:t>
              </a:r>
            </a:p>
          </p:txBody>
        </p:sp>
        <p:sp>
          <p:nvSpPr>
            <p:cNvPr id="20" name="Rectangle 19">
              <a:extLst>
                <a:ext uri="{FF2B5EF4-FFF2-40B4-BE49-F238E27FC236}">
                  <a16:creationId xmlns:a16="http://schemas.microsoft.com/office/drawing/2014/main" id="{66431172-822F-4317-9CB7-54DD6DCCF17F}"/>
                </a:ext>
              </a:extLst>
            </p:cNvPr>
            <p:cNvSpPr/>
            <p:nvPr/>
          </p:nvSpPr>
          <p:spPr>
            <a:xfrm>
              <a:off x="533400" y="3933235"/>
              <a:ext cx="2421930" cy="591473"/>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457200">
                <a:spcAft>
                  <a:spcPts val="400"/>
                </a:spcAft>
                <a:buSzPct val="80000"/>
                <a:defRPr/>
              </a:pPr>
              <a:r>
                <a:rPr lang="en-US" sz="1400" dirty="0">
                  <a:solidFill>
                    <a:prstClr val="black"/>
                  </a:solidFill>
                  <a:latin typeface="Arial" panose="020B0604020202020204" pitchFamily="34" charset="0"/>
                  <a:cs typeface="Arial" panose="020B0604020202020204" pitchFamily="34" charset="0"/>
                </a:rPr>
                <a:t>Pressure on revenue collections and Governments</a:t>
              </a:r>
            </a:p>
          </p:txBody>
        </p:sp>
        <p:cxnSp>
          <p:nvCxnSpPr>
            <p:cNvPr id="21" name="Straight Connector 20">
              <a:extLst>
                <a:ext uri="{FF2B5EF4-FFF2-40B4-BE49-F238E27FC236}">
                  <a16:creationId xmlns:a16="http://schemas.microsoft.com/office/drawing/2014/main" id="{BCD9F259-A0EC-4703-B478-C910EDEA8CB4}"/>
                </a:ext>
              </a:extLst>
            </p:cNvPr>
            <p:cNvCxnSpPr/>
            <p:nvPr/>
          </p:nvCxnSpPr>
          <p:spPr>
            <a:xfrm>
              <a:off x="571933" y="2234368"/>
              <a:ext cx="0" cy="2340544"/>
            </a:xfrm>
            <a:prstGeom prst="line">
              <a:avLst/>
            </a:prstGeom>
            <a:noFill/>
            <a:ln w="19050" cap="flat" cmpd="sng" algn="ctr">
              <a:solidFill>
                <a:srgbClr val="FFFFFF"/>
              </a:solidFill>
              <a:prstDash val="solid"/>
            </a:ln>
            <a:effectLst/>
          </p:spPr>
        </p:cxnSp>
        <p:sp>
          <p:nvSpPr>
            <p:cNvPr id="22" name="Freeform 107">
              <a:extLst>
                <a:ext uri="{FF2B5EF4-FFF2-40B4-BE49-F238E27FC236}">
                  <a16:creationId xmlns:a16="http://schemas.microsoft.com/office/drawing/2014/main" id="{3B922FC5-71CB-48A7-85AE-D10BE491F5AB}"/>
                </a:ext>
              </a:extLst>
            </p:cNvPr>
            <p:cNvSpPr/>
            <p:nvPr/>
          </p:nvSpPr>
          <p:spPr bwMode="auto">
            <a:xfrm rot="10800000" flipH="1">
              <a:off x="3056855" y="4606837"/>
              <a:ext cx="911918" cy="809693"/>
            </a:xfrm>
            <a:custGeom>
              <a:avLst/>
              <a:gdLst>
                <a:gd name="connsiteX0" fmla="*/ 0 w 171450"/>
                <a:gd name="connsiteY0" fmla="*/ 0 h 742950"/>
                <a:gd name="connsiteX1" fmla="*/ 9525 w 171450"/>
                <a:gd name="connsiteY1" fmla="*/ 676275 h 742950"/>
                <a:gd name="connsiteX2" fmla="*/ 171450 w 171450"/>
                <a:gd name="connsiteY2" fmla="*/ 742950 h 742950"/>
                <a:gd name="connsiteX3" fmla="*/ 171450 w 171450"/>
                <a:gd name="connsiteY3" fmla="*/ 257175 h 742950"/>
                <a:gd name="connsiteX4" fmla="*/ 0 w 171450"/>
                <a:gd name="connsiteY4" fmla="*/ 0 h 742950"/>
                <a:gd name="connsiteX0" fmla="*/ 0 w 204788"/>
                <a:gd name="connsiteY0" fmla="*/ 0 h 742950"/>
                <a:gd name="connsiteX1" fmla="*/ 9525 w 204788"/>
                <a:gd name="connsiteY1" fmla="*/ 676275 h 742950"/>
                <a:gd name="connsiteX2" fmla="*/ 171450 w 204788"/>
                <a:gd name="connsiteY2" fmla="*/ 742950 h 742950"/>
                <a:gd name="connsiteX3" fmla="*/ 204788 w 204788"/>
                <a:gd name="connsiteY3" fmla="*/ 302419 h 742950"/>
                <a:gd name="connsiteX4" fmla="*/ 0 w 204788"/>
                <a:gd name="connsiteY4" fmla="*/ 0 h 742950"/>
                <a:gd name="connsiteX0" fmla="*/ 9525 w 214313"/>
                <a:gd name="connsiteY0" fmla="*/ 0 h 742950"/>
                <a:gd name="connsiteX1" fmla="*/ 0 w 214313"/>
                <a:gd name="connsiteY1" fmla="*/ 663575 h 742950"/>
                <a:gd name="connsiteX2" fmla="*/ 180975 w 214313"/>
                <a:gd name="connsiteY2" fmla="*/ 742950 h 742950"/>
                <a:gd name="connsiteX3" fmla="*/ 214313 w 214313"/>
                <a:gd name="connsiteY3" fmla="*/ 302419 h 742950"/>
                <a:gd name="connsiteX4" fmla="*/ 9525 w 214313"/>
                <a:gd name="connsiteY4" fmla="*/ 0 h 742950"/>
                <a:gd name="connsiteX0" fmla="*/ 9525 w 214313"/>
                <a:gd name="connsiteY0" fmla="*/ 0 h 774700"/>
                <a:gd name="connsiteX1" fmla="*/ 0 w 214313"/>
                <a:gd name="connsiteY1" fmla="*/ 663575 h 774700"/>
                <a:gd name="connsiteX2" fmla="*/ 168275 w 214313"/>
                <a:gd name="connsiteY2" fmla="*/ 774700 h 774700"/>
                <a:gd name="connsiteX3" fmla="*/ 214313 w 214313"/>
                <a:gd name="connsiteY3" fmla="*/ 302419 h 774700"/>
                <a:gd name="connsiteX4" fmla="*/ 9525 w 214313"/>
                <a:gd name="connsiteY4" fmla="*/ 0 h 774700"/>
                <a:gd name="connsiteX0" fmla="*/ 9525 w 214313"/>
                <a:gd name="connsiteY0" fmla="*/ 0 h 774700"/>
                <a:gd name="connsiteX1" fmla="*/ 0 w 214313"/>
                <a:gd name="connsiteY1" fmla="*/ 663575 h 774700"/>
                <a:gd name="connsiteX2" fmla="*/ 200025 w 214313"/>
                <a:gd name="connsiteY2" fmla="*/ 774700 h 774700"/>
                <a:gd name="connsiteX3" fmla="*/ 214313 w 214313"/>
                <a:gd name="connsiteY3" fmla="*/ 302419 h 774700"/>
                <a:gd name="connsiteX4" fmla="*/ 9525 w 214313"/>
                <a:gd name="connsiteY4" fmla="*/ 0 h 774700"/>
                <a:gd name="connsiteX0" fmla="*/ 3175 w 207963"/>
                <a:gd name="connsiteY0" fmla="*/ 0 h 774700"/>
                <a:gd name="connsiteX1" fmla="*/ 0 w 207963"/>
                <a:gd name="connsiteY1" fmla="*/ 638175 h 774700"/>
                <a:gd name="connsiteX2" fmla="*/ 193675 w 207963"/>
                <a:gd name="connsiteY2" fmla="*/ 774700 h 774700"/>
                <a:gd name="connsiteX3" fmla="*/ 207963 w 207963"/>
                <a:gd name="connsiteY3" fmla="*/ 302419 h 774700"/>
                <a:gd name="connsiteX4" fmla="*/ 3175 w 207963"/>
                <a:gd name="connsiteY4" fmla="*/ 0 h 774700"/>
                <a:gd name="connsiteX0" fmla="*/ 7938 w 212726"/>
                <a:gd name="connsiteY0" fmla="*/ 0 h 774700"/>
                <a:gd name="connsiteX1" fmla="*/ 0 w 212726"/>
                <a:gd name="connsiteY1" fmla="*/ 645319 h 774700"/>
                <a:gd name="connsiteX2" fmla="*/ 198438 w 212726"/>
                <a:gd name="connsiteY2" fmla="*/ 774700 h 774700"/>
                <a:gd name="connsiteX3" fmla="*/ 212726 w 212726"/>
                <a:gd name="connsiteY3" fmla="*/ 302419 h 774700"/>
                <a:gd name="connsiteX4" fmla="*/ 7938 w 212726"/>
                <a:gd name="connsiteY4" fmla="*/ 0 h 774700"/>
                <a:gd name="connsiteX0" fmla="*/ 7938 w 212726"/>
                <a:gd name="connsiteY0" fmla="*/ 0 h 769937"/>
                <a:gd name="connsiteX1" fmla="*/ 0 w 212726"/>
                <a:gd name="connsiteY1" fmla="*/ 645319 h 769937"/>
                <a:gd name="connsiteX2" fmla="*/ 193676 w 212726"/>
                <a:gd name="connsiteY2" fmla="*/ 769937 h 769937"/>
                <a:gd name="connsiteX3" fmla="*/ 212726 w 212726"/>
                <a:gd name="connsiteY3" fmla="*/ 302419 h 769937"/>
                <a:gd name="connsiteX4" fmla="*/ 7938 w 212726"/>
                <a:gd name="connsiteY4" fmla="*/ 0 h 769937"/>
                <a:gd name="connsiteX0" fmla="*/ 7938 w 212726"/>
                <a:gd name="connsiteY0" fmla="*/ 0 h 769937"/>
                <a:gd name="connsiteX1" fmla="*/ 0 w 212726"/>
                <a:gd name="connsiteY1" fmla="*/ 645319 h 769937"/>
                <a:gd name="connsiteX2" fmla="*/ 186532 w 212726"/>
                <a:gd name="connsiteY2" fmla="*/ 769937 h 769937"/>
                <a:gd name="connsiteX3" fmla="*/ 212726 w 212726"/>
                <a:gd name="connsiteY3" fmla="*/ 302419 h 769937"/>
                <a:gd name="connsiteX4" fmla="*/ 7938 w 212726"/>
                <a:gd name="connsiteY4" fmla="*/ 0 h 769937"/>
                <a:gd name="connsiteX0" fmla="*/ 7938 w 212726"/>
                <a:gd name="connsiteY0" fmla="*/ 0 h 773112"/>
                <a:gd name="connsiteX1" fmla="*/ 0 w 212726"/>
                <a:gd name="connsiteY1" fmla="*/ 645319 h 773112"/>
                <a:gd name="connsiteX2" fmla="*/ 186532 w 212726"/>
                <a:gd name="connsiteY2" fmla="*/ 773112 h 773112"/>
                <a:gd name="connsiteX3" fmla="*/ 212726 w 212726"/>
                <a:gd name="connsiteY3" fmla="*/ 302419 h 773112"/>
                <a:gd name="connsiteX4" fmla="*/ 7938 w 212726"/>
                <a:gd name="connsiteY4" fmla="*/ 0 h 773112"/>
                <a:gd name="connsiteX0" fmla="*/ 7938 w 212726"/>
                <a:gd name="connsiteY0" fmla="*/ 0 h 775493"/>
                <a:gd name="connsiteX1" fmla="*/ 0 w 212726"/>
                <a:gd name="connsiteY1" fmla="*/ 645319 h 775493"/>
                <a:gd name="connsiteX2" fmla="*/ 188913 w 212726"/>
                <a:gd name="connsiteY2" fmla="*/ 775493 h 775493"/>
                <a:gd name="connsiteX3" fmla="*/ 212726 w 212726"/>
                <a:gd name="connsiteY3" fmla="*/ 302419 h 775493"/>
                <a:gd name="connsiteX4" fmla="*/ 7938 w 212726"/>
                <a:gd name="connsiteY4" fmla="*/ 0 h 775493"/>
                <a:gd name="connsiteX0" fmla="*/ 7938 w 212726"/>
                <a:gd name="connsiteY0" fmla="*/ 0 h 765968"/>
                <a:gd name="connsiteX1" fmla="*/ 0 w 212726"/>
                <a:gd name="connsiteY1" fmla="*/ 645319 h 765968"/>
                <a:gd name="connsiteX2" fmla="*/ 191294 w 212726"/>
                <a:gd name="connsiteY2" fmla="*/ 765968 h 765968"/>
                <a:gd name="connsiteX3" fmla="*/ 212726 w 212726"/>
                <a:gd name="connsiteY3" fmla="*/ 302419 h 765968"/>
                <a:gd name="connsiteX4" fmla="*/ 7938 w 212726"/>
                <a:gd name="connsiteY4" fmla="*/ 0 h 765968"/>
                <a:gd name="connsiteX0" fmla="*/ 192 w 214505"/>
                <a:gd name="connsiteY0" fmla="*/ 0 h 765968"/>
                <a:gd name="connsiteX1" fmla="*/ 1779 w 214505"/>
                <a:gd name="connsiteY1" fmla="*/ 645319 h 765968"/>
                <a:gd name="connsiteX2" fmla="*/ 193073 w 214505"/>
                <a:gd name="connsiteY2" fmla="*/ 765968 h 765968"/>
                <a:gd name="connsiteX3" fmla="*/ 214505 w 214505"/>
                <a:gd name="connsiteY3" fmla="*/ 302419 h 765968"/>
                <a:gd name="connsiteX4" fmla="*/ 192 w 214505"/>
                <a:gd name="connsiteY4" fmla="*/ 0 h 765968"/>
                <a:gd name="connsiteX0" fmla="*/ 192 w 219479"/>
                <a:gd name="connsiteY0" fmla="*/ 0 h 765968"/>
                <a:gd name="connsiteX1" fmla="*/ 1779 w 219479"/>
                <a:gd name="connsiteY1" fmla="*/ 645319 h 765968"/>
                <a:gd name="connsiteX2" fmla="*/ 193073 w 219479"/>
                <a:gd name="connsiteY2" fmla="*/ 765968 h 765968"/>
                <a:gd name="connsiteX3" fmla="*/ 214505 w 219479"/>
                <a:gd name="connsiteY3" fmla="*/ 302419 h 765968"/>
                <a:gd name="connsiteX4" fmla="*/ 219269 w 219479"/>
                <a:gd name="connsiteY4" fmla="*/ 312392 h 765968"/>
                <a:gd name="connsiteX5" fmla="*/ 192 w 219479"/>
                <a:gd name="connsiteY5" fmla="*/ 0 h 765968"/>
                <a:gd name="connsiteX0" fmla="*/ 192 w 221816"/>
                <a:gd name="connsiteY0" fmla="*/ 0 h 765968"/>
                <a:gd name="connsiteX1" fmla="*/ 1779 w 221816"/>
                <a:gd name="connsiteY1" fmla="*/ 645319 h 765968"/>
                <a:gd name="connsiteX2" fmla="*/ 193073 w 221816"/>
                <a:gd name="connsiteY2" fmla="*/ 765968 h 765968"/>
                <a:gd name="connsiteX3" fmla="*/ 214505 w 221816"/>
                <a:gd name="connsiteY3" fmla="*/ 302419 h 765968"/>
                <a:gd name="connsiteX4" fmla="*/ 221650 w 221816"/>
                <a:gd name="connsiteY4" fmla="*/ 319283 h 765968"/>
                <a:gd name="connsiteX5" fmla="*/ 192 w 221816"/>
                <a:gd name="connsiteY5" fmla="*/ 0 h 765968"/>
                <a:gd name="connsiteX0" fmla="*/ 192 w 221816"/>
                <a:gd name="connsiteY0" fmla="*/ 0 h 770562"/>
                <a:gd name="connsiteX1" fmla="*/ 1779 w 221816"/>
                <a:gd name="connsiteY1" fmla="*/ 645319 h 770562"/>
                <a:gd name="connsiteX2" fmla="*/ 193073 w 221816"/>
                <a:gd name="connsiteY2" fmla="*/ 770562 h 770562"/>
                <a:gd name="connsiteX3" fmla="*/ 214505 w 221816"/>
                <a:gd name="connsiteY3" fmla="*/ 302419 h 770562"/>
                <a:gd name="connsiteX4" fmla="*/ 221650 w 221816"/>
                <a:gd name="connsiteY4" fmla="*/ 319283 h 770562"/>
                <a:gd name="connsiteX5" fmla="*/ 192 w 221816"/>
                <a:gd name="connsiteY5" fmla="*/ 0 h 770562"/>
                <a:gd name="connsiteX0" fmla="*/ 52 w 221676"/>
                <a:gd name="connsiteY0" fmla="*/ 0 h 770562"/>
                <a:gd name="connsiteX1" fmla="*/ 13545 w 221676"/>
                <a:gd name="connsiteY1" fmla="*/ 626943 h 770562"/>
                <a:gd name="connsiteX2" fmla="*/ 192933 w 221676"/>
                <a:gd name="connsiteY2" fmla="*/ 770562 h 770562"/>
                <a:gd name="connsiteX3" fmla="*/ 214365 w 221676"/>
                <a:gd name="connsiteY3" fmla="*/ 302419 h 770562"/>
                <a:gd name="connsiteX4" fmla="*/ 221510 w 221676"/>
                <a:gd name="connsiteY4" fmla="*/ 319283 h 770562"/>
                <a:gd name="connsiteX5" fmla="*/ 52 w 221676"/>
                <a:gd name="connsiteY5" fmla="*/ 0 h 770562"/>
                <a:gd name="connsiteX0" fmla="*/ 124 w 221748"/>
                <a:gd name="connsiteY0" fmla="*/ 0 h 770562"/>
                <a:gd name="connsiteX1" fmla="*/ 4092 w 221748"/>
                <a:gd name="connsiteY1" fmla="*/ 643021 h 770562"/>
                <a:gd name="connsiteX2" fmla="*/ 193005 w 221748"/>
                <a:gd name="connsiteY2" fmla="*/ 770562 h 770562"/>
                <a:gd name="connsiteX3" fmla="*/ 214437 w 221748"/>
                <a:gd name="connsiteY3" fmla="*/ 302419 h 770562"/>
                <a:gd name="connsiteX4" fmla="*/ 221582 w 221748"/>
                <a:gd name="connsiteY4" fmla="*/ 319283 h 770562"/>
                <a:gd name="connsiteX5" fmla="*/ 124 w 221748"/>
                <a:gd name="connsiteY5" fmla="*/ 0 h 770562"/>
                <a:gd name="connsiteX0" fmla="*/ 124 w 221748"/>
                <a:gd name="connsiteY0" fmla="*/ 0 h 773798"/>
                <a:gd name="connsiteX1" fmla="*/ 4092 w 221748"/>
                <a:gd name="connsiteY1" fmla="*/ 643021 h 773798"/>
                <a:gd name="connsiteX2" fmla="*/ 212554 w 221748"/>
                <a:gd name="connsiteY2" fmla="*/ 773798 h 773798"/>
                <a:gd name="connsiteX3" fmla="*/ 214437 w 221748"/>
                <a:gd name="connsiteY3" fmla="*/ 302419 h 773798"/>
                <a:gd name="connsiteX4" fmla="*/ 221582 w 221748"/>
                <a:gd name="connsiteY4" fmla="*/ 319283 h 773798"/>
                <a:gd name="connsiteX5" fmla="*/ 124 w 221748"/>
                <a:gd name="connsiteY5" fmla="*/ 0 h 773798"/>
                <a:gd name="connsiteX0" fmla="*/ 180 w 221804"/>
                <a:gd name="connsiteY0" fmla="*/ 0 h 773798"/>
                <a:gd name="connsiteX1" fmla="*/ 2054 w 221804"/>
                <a:gd name="connsiteY1" fmla="*/ 663687 h 773798"/>
                <a:gd name="connsiteX2" fmla="*/ 212610 w 221804"/>
                <a:gd name="connsiteY2" fmla="*/ 773798 h 773798"/>
                <a:gd name="connsiteX3" fmla="*/ 214493 w 221804"/>
                <a:gd name="connsiteY3" fmla="*/ 302419 h 773798"/>
                <a:gd name="connsiteX4" fmla="*/ 221638 w 221804"/>
                <a:gd name="connsiteY4" fmla="*/ 319283 h 773798"/>
                <a:gd name="connsiteX5" fmla="*/ 180 w 221804"/>
                <a:gd name="connsiteY5" fmla="*/ 0 h 773798"/>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26095 w 247719"/>
                <a:gd name="connsiteY0" fmla="*/ 0 h 773798"/>
                <a:gd name="connsiteX1" fmla="*/ 27969 w 247719"/>
                <a:gd name="connsiteY1" fmla="*/ 663687 h 773798"/>
                <a:gd name="connsiteX2" fmla="*/ 238525 w 247719"/>
                <a:gd name="connsiteY2" fmla="*/ 773798 h 773798"/>
                <a:gd name="connsiteX3" fmla="*/ 240408 w 247719"/>
                <a:gd name="connsiteY3" fmla="*/ 302419 h 773798"/>
                <a:gd name="connsiteX4" fmla="*/ 247553 w 247719"/>
                <a:gd name="connsiteY4" fmla="*/ 319283 h 773798"/>
                <a:gd name="connsiteX5" fmla="*/ 26095 w 247719"/>
                <a:gd name="connsiteY5" fmla="*/ 0 h 773798"/>
                <a:gd name="connsiteX0" fmla="*/ 0 w 221624"/>
                <a:gd name="connsiteY0" fmla="*/ 0 h 773798"/>
                <a:gd name="connsiteX1" fmla="*/ 1874 w 221624"/>
                <a:gd name="connsiteY1" fmla="*/ 663687 h 773798"/>
                <a:gd name="connsiteX2" fmla="*/ 212430 w 221624"/>
                <a:gd name="connsiteY2" fmla="*/ 773798 h 773798"/>
                <a:gd name="connsiteX3" fmla="*/ 214313 w 221624"/>
                <a:gd name="connsiteY3" fmla="*/ 302419 h 773798"/>
                <a:gd name="connsiteX4" fmla="*/ 221458 w 221624"/>
                <a:gd name="connsiteY4" fmla="*/ 319283 h 773798"/>
                <a:gd name="connsiteX5" fmla="*/ 0 w 221624"/>
                <a:gd name="connsiteY5" fmla="*/ 0 h 773798"/>
                <a:gd name="connsiteX0" fmla="*/ 380 w 219909"/>
                <a:gd name="connsiteY0" fmla="*/ 0 h 797907"/>
                <a:gd name="connsiteX1" fmla="*/ 159 w 219909"/>
                <a:gd name="connsiteY1" fmla="*/ 687796 h 797907"/>
                <a:gd name="connsiteX2" fmla="*/ 210715 w 219909"/>
                <a:gd name="connsiteY2" fmla="*/ 797907 h 797907"/>
                <a:gd name="connsiteX3" fmla="*/ 212598 w 219909"/>
                <a:gd name="connsiteY3" fmla="*/ 326528 h 797907"/>
                <a:gd name="connsiteX4" fmla="*/ 219743 w 219909"/>
                <a:gd name="connsiteY4" fmla="*/ 343392 h 797907"/>
                <a:gd name="connsiteX5" fmla="*/ 380 w 219909"/>
                <a:gd name="connsiteY5" fmla="*/ 0 h 797907"/>
                <a:gd name="connsiteX0" fmla="*/ 380 w 212598"/>
                <a:gd name="connsiteY0" fmla="*/ 9087 h 806994"/>
                <a:gd name="connsiteX1" fmla="*/ 159 w 212598"/>
                <a:gd name="connsiteY1" fmla="*/ 696883 h 806994"/>
                <a:gd name="connsiteX2" fmla="*/ 210715 w 212598"/>
                <a:gd name="connsiteY2" fmla="*/ 806994 h 806994"/>
                <a:gd name="connsiteX3" fmla="*/ 212598 w 212598"/>
                <a:gd name="connsiteY3" fmla="*/ 335615 h 806994"/>
                <a:gd name="connsiteX4" fmla="*/ 380 w 212598"/>
                <a:gd name="connsiteY4" fmla="*/ 9087 h 806994"/>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26528 h 797907"/>
                <a:gd name="connsiteX4" fmla="*/ 380 w 212598"/>
                <a:gd name="connsiteY4" fmla="*/ 0 h 797907"/>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40305 h 797907"/>
                <a:gd name="connsiteX4" fmla="*/ 380 w 212598"/>
                <a:gd name="connsiteY4" fmla="*/ 0 h 797907"/>
                <a:gd name="connsiteX0" fmla="*/ 380 w 212598"/>
                <a:gd name="connsiteY0" fmla="*/ 0 h 797907"/>
                <a:gd name="connsiteX1" fmla="*/ 159 w 212598"/>
                <a:gd name="connsiteY1" fmla="*/ 674019 h 797907"/>
                <a:gd name="connsiteX2" fmla="*/ 210715 w 212598"/>
                <a:gd name="connsiteY2" fmla="*/ 797907 h 797907"/>
                <a:gd name="connsiteX3" fmla="*/ 212598 w 212598"/>
                <a:gd name="connsiteY3" fmla="*/ 340305 h 797907"/>
                <a:gd name="connsiteX4" fmla="*/ 380 w 212598"/>
                <a:gd name="connsiteY4" fmla="*/ 0 h 7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98" h="797907">
                  <a:moveTo>
                    <a:pt x="380" y="0"/>
                  </a:moveTo>
                  <a:cubicBezTo>
                    <a:pt x="1005" y="221229"/>
                    <a:pt x="-466" y="452790"/>
                    <a:pt x="159" y="674019"/>
                  </a:cubicBezTo>
                  <a:cubicBezTo>
                    <a:pt x="69646" y="717611"/>
                    <a:pt x="141228" y="754315"/>
                    <a:pt x="210715" y="797907"/>
                  </a:cubicBezTo>
                  <a:cubicBezTo>
                    <a:pt x="211343" y="640781"/>
                    <a:pt x="211970" y="497431"/>
                    <a:pt x="212598" y="340305"/>
                  </a:cubicBezTo>
                  <a:lnTo>
                    <a:pt x="380" y="0"/>
                  </a:lnTo>
                  <a:close/>
                </a:path>
              </a:pathLst>
            </a:custGeom>
            <a:solidFill>
              <a:schemeClr val="accent1"/>
            </a:solidFill>
            <a:ln w="9525">
              <a:noFill/>
              <a:miter lim="800000"/>
              <a:headEnd/>
              <a:tailEnd/>
            </a:ln>
            <a:effectLst/>
          </p:spPr>
          <p:txBody>
            <a:bodyPr lIns="98058" tIns="98058" rIns="98058" bIns="98058"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rgbClr val="000000"/>
                </a:solidFill>
                <a:effectLst/>
                <a:uLnTx/>
                <a:uFillTx/>
                <a:latin typeface="Arial" panose="020B0604020202020204" pitchFamily="34" charset="0"/>
                <a:ea typeface="Verdana" pitchFamily="34" charset="0"/>
                <a:cs typeface="Arial" panose="020B0604020202020204" pitchFamily="34" charset="0"/>
              </a:endParaRPr>
            </a:p>
          </p:txBody>
        </p:sp>
        <p:sp>
          <p:nvSpPr>
            <p:cNvPr id="23" name="Rectangle 22">
              <a:extLst>
                <a:ext uri="{FF2B5EF4-FFF2-40B4-BE49-F238E27FC236}">
                  <a16:creationId xmlns:a16="http://schemas.microsoft.com/office/drawing/2014/main" id="{0F414352-88A8-48C1-83B3-48CAC7D4A296}"/>
                </a:ext>
              </a:extLst>
            </p:cNvPr>
            <p:cNvSpPr/>
            <p:nvPr/>
          </p:nvSpPr>
          <p:spPr>
            <a:xfrm>
              <a:off x="533400" y="4734997"/>
              <a:ext cx="2504435" cy="681534"/>
            </a:xfrm>
            <a:prstGeom prst="rect">
              <a:avLst/>
            </a:prstGeom>
            <a:solidFill>
              <a:schemeClr val="tx2">
                <a:lumMod val="20000"/>
                <a:lumOff val="80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24" name="Rectangle 23">
              <a:extLst>
                <a:ext uri="{FF2B5EF4-FFF2-40B4-BE49-F238E27FC236}">
                  <a16:creationId xmlns:a16="http://schemas.microsoft.com/office/drawing/2014/main" id="{C37F4AF1-D268-4D23-983E-87327687E4ED}"/>
                </a:ext>
              </a:extLst>
            </p:cNvPr>
            <p:cNvSpPr/>
            <p:nvPr/>
          </p:nvSpPr>
          <p:spPr>
            <a:xfrm>
              <a:off x="533400" y="4786785"/>
              <a:ext cx="2421930" cy="591473"/>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915988">
                <a:defRPr/>
              </a:pPr>
              <a:r>
                <a:rPr lang="en-US" sz="1400" dirty="0">
                  <a:solidFill>
                    <a:prstClr val="black"/>
                  </a:solidFill>
                  <a:latin typeface="Arial" panose="020B0604020202020204" pitchFamily="34" charset="0"/>
                  <a:cs typeface="Arial" panose="020B0604020202020204" pitchFamily="34" charset="0"/>
                </a:rPr>
                <a:t>Aging population – increased spend on social security measures</a:t>
              </a:r>
            </a:p>
          </p:txBody>
        </p:sp>
        <p:cxnSp>
          <p:nvCxnSpPr>
            <p:cNvPr id="25" name="Straight Connector 24">
              <a:extLst>
                <a:ext uri="{FF2B5EF4-FFF2-40B4-BE49-F238E27FC236}">
                  <a16:creationId xmlns:a16="http://schemas.microsoft.com/office/drawing/2014/main" id="{7B723D2F-D1AF-43E9-B936-2CE37686919A}"/>
                </a:ext>
              </a:extLst>
            </p:cNvPr>
            <p:cNvCxnSpPr/>
            <p:nvPr/>
          </p:nvCxnSpPr>
          <p:spPr>
            <a:xfrm flipH="1">
              <a:off x="2994867" y="2234368"/>
              <a:ext cx="0" cy="3182163"/>
            </a:xfrm>
            <a:prstGeom prst="line">
              <a:avLst/>
            </a:prstGeom>
            <a:noFill/>
            <a:ln w="19050" cap="flat" cmpd="sng" algn="ctr">
              <a:solidFill>
                <a:srgbClr val="FFFFFF"/>
              </a:solidFill>
              <a:prstDash val="solid"/>
            </a:ln>
            <a:effectLst/>
          </p:spPr>
        </p:cxnSp>
        <p:sp>
          <p:nvSpPr>
            <p:cNvPr id="26" name="Rectangle 62">
              <a:extLst>
                <a:ext uri="{FF2B5EF4-FFF2-40B4-BE49-F238E27FC236}">
                  <a16:creationId xmlns:a16="http://schemas.microsoft.com/office/drawing/2014/main" id="{C1206263-0285-48CA-93F4-8202CABCFBE3}"/>
                </a:ext>
              </a:extLst>
            </p:cNvPr>
            <p:cNvSpPr/>
            <p:nvPr/>
          </p:nvSpPr>
          <p:spPr bwMode="auto">
            <a:xfrm flipH="1">
              <a:off x="5311879" y="3061132"/>
              <a:ext cx="919470" cy="682221"/>
            </a:xfrm>
            <a:custGeom>
              <a:avLst/>
              <a:gdLst>
                <a:gd name="connsiteX0" fmla="*/ 0 w 1016920"/>
                <a:gd name="connsiteY0" fmla="*/ 0 h 738286"/>
                <a:gd name="connsiteX1" fmla="*/ 1016920 w 1016920"/>
                <a:gd name="connsiteY1" fmla="*/ 0 h 738286"/>
                <a:gd name="connsiteX2" fmla="*/ 1016920 w 1016920"/>
                <a:gd name="connsiteY2" fmla="*/ 738286 h 738286"/>
                <a:gd name="connsiteX3" fmla="*/ 0 w 1016920"/>
                <a:gd name="connsiteY3" fmla="*/ 738286 h 738286"/>
                <a:gd name="connsiteX4" fmla="*/ 0 w 1016920"/>
                <a:gd name="connsiteY4" fmla="*/ 0 h 738286"/>
                <a:gd name="connsiteX0" fmla="*/ 0 w 1016920"/>
                <a:gd name="connsiteY0" fmla="*/ 0 h 738286"/>
                <a:gd name="connsiteX1" fmla="*/ 1016920 w 1016920"/>
                <a:gd name="connsiteY1" fmla="*/ 85725 h 738286"/>
                <a:gd name="connsiteX2" fmla="*/ 1016920 w 1016920"/>
                <a:gd name="connsiteY2" fmla="*/ 738286 h 738286"/>
                <a:gd name="connsiteX3" fmla="*/ 0 w 1016920"/>
                <a:gd name="connsiteY3" fmla="*/ 738286 h 738286"/>
                <a:gd name="connsiteX4" fmla="*/ 0 w 1016920"/>
                <a:gd name="connsiteY4" fmla="*/ 0 h 738286"/>
                <a:gd name="connsiteX0" fmla="*/ 0 w 1016920"/>
                <a:gd name="connsiteY0" fmla="*/ 0 h 738286"/>
                <a:gd name="connsiteX1" fmla="*/ 1016920 w 1016920"/>
                <a:gd name="connsiteY1" fmla="*/ 85725 h 738286"/>
                <a:gd name="connsiteX2" fmla="*/ 997870 w 1016920"/>
                <a:gd name="connsiteY2" fmla="*/ 662086 h 738286"/>
                <a:gd name="connsiteX3" fmla="*/ 0 w 1016920"/>
                <a:gd name="connsiteY3" fmla="*/ 738286 h 738286"/>
                <a:gd name="connsiteX4" fmla="*/ 0 w 1016920"/>
                <a:gd name="connsiteY4" fmla="*/ 0 h 738286"/>
                <a:gd name="connsiteX0" fmla="*/ 0 w 1016920"/>
                <a:gd name="connsiteY0" fmla="*/ 0 h 738286"/>
                <a:gd name="connsiteX1" fmla="*/ 1016920 w 1016920"/>
                <a:gd name="connsiteY1" fmla="*/ 85725 h 738286"/>
                <a:gd name="connsiteX2" fmla="*/ 997870 w 1016920"/>
                <a:gd name="connsiteY2" fmla="*/ 633511 h 738286"/>
                <a:gd name="connsiteX3" fmla="*/ 0 w 1016920"/>
                <a:gd name="connsiteY3" fmla="*/ 738286 h 738286"/>
                <a:gd name="connsiteX4" fmla="*/ 0 w 1016920"/>
                <a:gd name="connsiteY4" fmla="*/ 0 h 738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920" h="738286">
                  <a:moveTo>
                    <a:pt x="0" y="0"/>
                  </a:moveTo>
                  <a:lnTo>
                    <a:pt x="1016920" y="85725"/>
                  </a:lnTo>
                  <a:lnTo>
                    <a:pt x="997870" y="633511"/>
                  </a:lnTo>
                  <a:lnTo>
                    <a:pt x="0" y="738286"/>
                  </a:lnTo>
                  <a:lnTo>
                    <a:pt x="0" y="0"/>
                  </a:lnTo>
                  <a:close/>
                </a:path>
              </a:pathLst>
            </a:custGeom>
            <a:solidFill>
              <a:schemeClr val="accent6"/>
            </a:solidFill>
            <a:ln w="9525">
              <a:noFill/>
              <a:miter lim="800000"/>
              <a:headEnd/>
              <a:tailEnd/>
            </a:ln>
            <a:effectLst/>
          </p:spPr>
          <p:txBody>
            <a:bodyPr lIns="98058" tIns="98058" rIns="98058" bIns="98058"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rgbClr val="000000"/>
                </a:solidFill>
                <a:effectLst/>
                <a:uLnTx/>
                <a:uFillTx/>
                <a:latin typeface="Arial" panose="020B0604020202020204" pitchFamily="34" charset="0"/>
                <a:ea typeface="Verdana" pitchFamily="34" charset="0"/>
                <a:cs typeface="Arial" panose="020B0604020202020204" pitchFamily="34" charset="0"/>
              </a:endParaRPr>
            </a:p>
          </p:txBody>
        </p:sp>
        <p:sp>
          <p:nvSpPr>
            <p:cNvPr id="27" name="Freeform 42">
              <a:extLst>
                <a:ext uri="{FF2B5EF4-FFF2-40B4-BE49-F238E27FC236}">
                  <a16:creationId xmlns:a16="http://schemas.microsoft.com/office/drawing/2014/main" id="{7E7BF26F-7440-495C-A3E2-B0E039333777}"/>
                </a:ext>
              </a:extLst>
            </p:cNvPr>
            <p:cNvSpPr/>
            <p:nvPr/>
          </p:nvSpPr>
          <p:spPr bwMode="auto">
            <a:xfrm flipH="1">
              <a:off x="5311879" y="2234368"/>
              <a:ext cx="919470" cy="809693"/>
            </a:xfrm>
            <a:custGeom>
              <a:avLst/>
              <a:gdLst>
                <a:gd name="connsiteX0" fmla="*/ 0 w 171450"/>
                <a:gd name="connsiteY0" fmla="*/ 0 h 742950"/>
                <a:gd name="connsiteX1" fmla="*/ 9525 w 171450"/>
                <a:gd name="connsiteY1" fmla="*/ 676275 h 742950"/>
                <a:gd name="connsiteX2" fmla="*/ 171450 w 171450"/>
                <a:gd name="connsiteY2" fmla="*/ 742950 h 742950"/>
                <a:gd name="connsiteX3" fmla="*/ 171450 w 171450"/>
                <a:gd name="connsiteY3" fmla="*/ 257175 h 742950"/>
                <a:gd name="connsiteX4" fmla="*/ 0 w 171450"/>
                <a:gd name="connsiteY4" fmla="*/ 0 h 742950"/>
                <a:gd name="connsiteX0" fmla="*/ 0 w 204788"/>
                <a:gd name="connsiteY0" fmla="*/ 0 h 742950"/>
                <a:gd name="connsiteX1" fmla="*/ 9525 w 204788"/>
                <a:gd name="connsiteY1" fmla="*/ 676275 h 742950"/>
                <a:gd name="connsiteX2" fmla="*/ 171450 w 204788"/>
                <a:gd name="connsiteY2" fmla="*/ 742950 h 742950"/>
                <a:gd name="connsiteX3" fmla="*/ 204788 w 204788"/>
                <a:gd name="connsiteY3" fmla="*/ 302419 h 742950"/>
                <a:gd name="connsiteX4" fmla="*/ 0 w 204788"/>
                <a:gd name="connsiteY4" fmla="*/ 0 h 742950"/>
                <a:gd name="connsiteX0" fmla="*/ 9525 w 214313"/>
                <a:gd name="connsiteY0" fmla="*/ 0 h 742950"/>
                <a:gd name="connsiteX1" fmla="*/ 0 w 214313"/>
                <a:gd name="connsiteY1" fmla="*/ 663575 h 742950"/>
                <a:gd name="connsiteX2" fmla="*/ 180975 w 214313"/>
                <a:gd name="connsiteY2" fmla="*/ 742950 h 742950"/>
                <a:gd name="connsiteX3" fmla="*/ 214313 w 214313"/>
                <a:gd name="connsiteY3" fmla="*/ 302419 h 742950"/>
                <a:gd name="connsiteX4" fmla="*/ 9525 w 214313"/>
                <a:gd name="connsiteY4" fmla="*/ 0 h 742950"/>
                <a:gd name="connsiteX0" fmla="*/ 9525 w 214313"/>
                <a:gd name="connsiteY0" fmla="*/ 0 h 774700"/>
                <a:gd name="connsiteX1" fmla="*/ 0 w 214313"/>
                <a:gd name="connsiteY1" fmla="*/ 663575 h 774700"/>
                <a:gd name="connsiteX2" fmla="*/ 168275 w 214313"/>
                <a:gd name="connsiteY2" fmla="*/ 774700 h 774700"/>
                <a:gd name="connsiteX3" fmla="*/ 214313 w 214313"/>
                <a:gd name="connsiteY3" fmla="*/ 302419 h 774700"/>
                <a:gd name="connsiteX4" fmla="*/ 9525 w 214313"/>
                <a:gd name="connsiteY4" fmla="*/ 0 h 774700"/>
                <a:gd name="connsiteX0" fmla="*/ 9525 w 214313"/>
                <a:gd name="connsiteY0" fmla="*/ 0 h 774700"/>
                <a:gd name="connsiteX1" fmla="*/ 0 w 214313"/>
                <a:gd name="connsiteY1" fmla="*/ 663575 h 774700"/>
                <a:gd name="connsiteX2" fmla="*/ 200025 w 214313"/>
                <a:gd name="connsiteY2" fmla="*/ 774700 h 774700"/>
                <a:gd name="connsiteX3" fmla="*/ 214313 w 214313"/>
                <a:gd name="connsiteY3" fmla="*/ 302419 h 774700"/>
                <a:gd name="connsiteX4" fmla="*/ 9525 w 214313"/>
                <a:gd name="connsiteY4" fmla="*/ 0 h 774700"/>
                <a:gd name="connsiteX0" fmla="*/ 3175 w 207963"/>
                <a:gd name="connsiteY0" fmla="*/ 0 h 774700"/>
                <a:gd name="connsiteX1" fmla="*/ 0 w 207963"/>
                <a:gd name="connsiteY1" fmla="*/ 638175 h 774700"/>
                <a:gd name="connsiteX2" fmla="*/ 193675 w 207963"/>
                <a:gd name="connsiteY2" fmla="*/ 774700 h 774700"/>
                <a:gd name="connsiteX3" fmla="*/ 207963 w 207963"/>
                <a:gd name="connsiteY3" fmla="*/ 302419 h 774700"/>
                <a:gd name="connsiteX4" fmla="*/ 3175 w 207963"/>
                <a:gd name="connsiteY4" fmla="*/ 0 h 774700"/>
                <a:gd name="connsiteX0" fmla="*/ 7938 w 212726"/>
                <a:gd name="connsiteY0" fmla="*/ 0 h 774700"/>
                <a:gd name="connsiteX1" fmla="*/ 0 w 212726"/>
                <a:gd name="connsiteY1" fmla="*/ 645319 h 774700"/>
                <a:gd name="connsiteX2" fmla="*/ 198438 w 212726"/>
                <a:gd name="connsiteY2" fmla="*/ 774700 h 774700"/>
                <a:gd name="connsiteX3" fmla="*/ 212726 w 212726"/>
                <a:gd name="connsiteY3" fmla="*/ 302419 h 774700"/>
                <a:gd name="connsiteX4" fmla="*/ 7938 w 212726"/>
                <a:gd name="connsiteY4" fmla="*/ 0 h 774700"/>
                <a:gd name="connsiteX0" fmla="*/ 7938 w 212726"/>
                <a:gd name="connsiteY0" fmla="*/ 0 h 769937"/>
                <a:gd name="connsiteX1" fmla="*/ 0 w 212726"/>
                <a:gd name="connsiteY1" fmla="*/ 645319 h 769937"/>
                <a:gd name="connsiteX2" fmla="*/ 193676 w 212726"/>
                <a:gd name="connsiteY2" fmla="*/ 769937 h 769937"/>
                <a:gd name="connsiteX3" fmla="*/ 212726 w 212726"/>
                <a:gd name="connsiteY3" fmla="*/ 302419 h 769937"/>
                <a:gd name="connsiteX4" fmla="*/ 7938 w 212726"/>
                <a:gd name="connsiteY4" fmla="*/ 0 h 769937"/>
                <a:gd name="connsiteX0" fmla="*/ 7938 w 212726"/>
                <a:gd name="connsiteY0" fmla="*/ 0 h 769937"/>
                <a:gd name="connsiteX1" fmla="*/ 0 w 212726"/>
                <a:gd name="connsiteY1" fmla="*/ 645319 h 769937"/>
                <a:gd name="connsiteX2" fmla="*/ 186532 w 212726"/>
                <a:gd name="connsiteY2" fmla="*/ 769937 h 769937"/>
                <a:gd name="connsiteX3" fmla="*/ 212726 w 212726"/>
                <a:gd name="connsiteY3" fmla="*/ 302419 h 769937"/>
                <a:gd name="connsiteX4" fmla="*/ 7938 w 212726"/>
                <a:gd name="connsiteY4" fmla="*/ 0 h 769937"/>
                <a:gd name="connsiteX0" fmla="*/ 7938 w 212726"/>
                <a:gd name="connsiteY0" fmla="*/ 0 h 773112"/>
                <a:gd name="connsiteX1" fmla="*/ 0 w 212726"/>
                <a:gd name="connsiteY1" fmla="*/ 645319 h 773112"/>
                <a:gd name="connsiteX2" fmla="*/ 186532 w 212726"/>
                <a:gd name="connsiteY2" fmla="*/ 773112 h 773112"/>
                <a:gd name="connsiteX3" fmla="*/ 212726 w 212726"/>
                <a:gd name="connsiteY3" fmla="*/ 302419 h 773112"/>
                <a:gd name="connsiteX4" fmla="*/ 7938 w 212726"/>
                <a:gd name="connsiteY4" fmla="*/ 0 h 773112"/>
                <a:gd name="connsiteX0" fmla="*/ 7938 w 212726"/>
                <a:gd name="connsiteY0" fmla="*/ 0 h 775493"/>
                <a:gd name="connsiteX1" fmla="*/ 0 w 212726"/>
                <a:gd name="connsiteY1" fmla="*/ 645319 h 775493"/>
                <a:gd name="connsiteX2" fmla="*/ 188913 w 212726"/>
                <a:gd name="connsiteY2" fmla="*/ 775493 h 775493"/>
                <a:gd name="connsiteX3" fmla="*/ 212726 w 212726"/>
                <a:gd name="connsiteY3" fmla="*/ 302419 h 775493"/>
                <a:gd name="connsiteX4" fmla="*/ 7938 w 212726"/>
                <a:gd name="connsiteY4" fmla="*/ 0 h 775493"/>
                <a:gd name="connsiteX0" fmla="*/ 7938 w 212726"/>
                <a:gd name="connsiteY0" fmla="*/ 0 h 765968"/>
                <a:gd name="connsiteX1" fmla="*/ 0 w 212726"/>
                <a:gd name="connsiteY1" fmla="*/ 645319 h 765968"/>
                <a:gd name="connsiteX2" fmla="*/ 191294 w 212726"/>
                <a:gd name="connsiteY2" fmla="*/ 765968 h 765968"/>
                <a:gd name="connsiteX3" fmla="*/ 212726 w 212726"/>
                <a:gd name="connsiteY3" fmla="*/ 302419 h 765968"/>
                <a:gd name="connsiteX4" fmla="*/ 7938 w 212726"/>
                <a:gd name="connsiteY4" fmla="*/ 0 h 765968"/>
                <a:gd name="connsiteX0" fmla="*/ 192 w 214505"/>
                <a:gd name="connsiteY0" fmla="*/ 0 h 765968"/>
                <a:gd name="connsiteX1" fmla="*/ 1779 w 214505"/>
                <a:gd name="connsiteY1" fmla="*/ 645319 h 765968"/>
                <a:gd name="connsiteX2" fmla="*/ 193073 w 214505"/>
                <a:gd name="connsiteY2" fmla="*/ 765968 h 765968"/>
                <a:gd name="connsiteX3" fmla="*/ 214505 w 214505"/>
                <a:gd name="connsiteY3" fmla="*/ 302419 h 765968"/>
                <a:gd name="connsiteX4" fmla="*/ 192 w 214505"/>
                <a:gd name="connsiteY4" fmla="*/ 0 h 765968"/>
                <a:gd name="connsiteX0" fmla="*/ 192 w 219479"/>
                <a:gd name="connsiteY0" fmla="*/ 0 h 765968"/>
                <a:gd name="connsiteX1" fmla="*/ 1779 w 219479"/>
                <a:gd name="connsiteY1" fmla="*/ 645319 h 765968"/>
                <a:gd name="connsiteX2" fmla="*/ 193073 w 219479"/>
                <a:gd name="connsiteY2" fmla="*/ 765968 h 765968"/>
                <a:gd name="connsiteX3" fmla="*/ 214505 w 219479"/>
                <a:gd name="connsiteY3" fmla="*/ 302419 h 765968"/>
                <a:gd name="connsiteX4" fmla="*/ 219269 w 219479"/>
                <a:gd name="connsiteY4" fmla="*/ 312392 h 765968"/>
                <a:gd name="connsiteX5" fmla="*/ 192 w 219479"/>
                <a:gd name="connsiteY5" fmla="*/ 0 h 765968"/>
                <a:gd name="connsiteX0" fmla="*/ 192 w 221816"/>
                <a:gd name="connsiteY0" fmla="*/ 0 h 765968"/>
                <a:gd name="connsiteX1" fmla="*/ 1779 w 221816"/>
                <a:gd name="connsiteY1" fmla="*/ 645319 h 765968"/>
                <a:gd name="connsiteX2" fmla="*/ 193073 w 221816"/>
                <a:gd name="connsiteY2" fmla="*/ 765968 h 765968"/>
                <a:gd name="connsiteX3" fmla="*/ 214505 w 221816"/>
                <a:gd name="connsiteY3" fmla="*/ 302419 h 765968"/>
                <a:gd name="connsiteX4" fmla="*/ 221650 w 221816"/>
                <a:gd name="connsiteY4" fmla="*/ 319283 h 765968"/>
                <a:gd name="connsiteX5" fmla="*/ 192 w 221816"/>
                <a:gd name="connsiteY5" fmla="*/ 0 h 765968"/>
                <a:gd name="connsiteX0" fmla="*/ 192 w 221816"/>
                <a:gd name="connsiteY0" fmla="*/ 0 h 770562"/>
                <a:gd name="connsiteX1" fmla="*/ 1779 w 221816"/>
                <a:gd name="connsiteY1" fmla="*/ 645319 h 770562"/>
                <a:gd name="connsiteX2" fmla="*/ 193073 w 221816"/>
                <a:gd name="connsiteY2" fmla="*/ 770562 h 770562"/>
                <a:gd name="connsiteX3" fmla="*/ 214505 w 221816"/>
                <a:gd name="connsiteY3" fmla="*/ 302419 h 770562"/>
                <a:gd name="connsiteX4" fmla="*/ 221650 w 221816"/>
                <a:gd name="connsiteY4" fmla="*/ 319283 h 770562"/>
                <a:gd name="connsiteX5" fmla="*/ 192 w 221816"/>
                <a:gd name="connsiteY5" fmla="*/ 0 h 770562"/>
                <a:gd name="connsiteX0" fmla="*/ 52 w 221676"/>
                <a:gd name="connsiteY0" fmla="*/ 0 h 770562"/>
                <a:gd name="connsiteX1" fmla="*/ 13545 w 221676"/>
                <a:gd name="connsiteY1" fmla="*/ 626943 h 770562"/>
                <a:gd name="connsiteX2" fmla="*/ 192933 w 221676"/>
                <a:gd name="connsiteY2" fmla="*/ 770562 h 770562"/>
                <a:gd name="connsiteX3" fmla="*/ 214365 w 221676"/>
                <a:gd name="connsiteY3" fmla="*/ 302419 h 770562"/>
                <a:gd name="connsiteX4" fmla="*/ 221510 w 221676"/>
                <a:gd name="connsiteY4" fmla="*/ 319283 h 770562"/>
                <a:gd name="connsiteX5" fmla="*/ 52 w 221676"/>
                <a:gd name="connsiteY5" fmla="*/ 0 h 770562"/>
                <a:gd name="connsiteX0" fmla="*/ 124 w 221748"/>
                <a:gd name="connsiteY0" fmla="*/ 0 h 770562"/>
                <a:gd name="connsiteX1" fmla="*/ 4092 w 221748"/>
                <a:gd name="connsiteY1" fmla="*/ 643021 h 770562"/>
                <a:gd name="connsiteX2" fmla="*/ 193005 w 221748"/>
                <a:gd name="connsiteY2" fmla="*/ 770562 h 770562"/>
                <a:gd name="connsiteX3" fmla="*/ 214437 w 221748"/>
                <a:gd name="connsiteY3" fmla="*/ 302419 h 770562"/>
                <a:gd name="connsiteX4" fmla="*/ 221582 w 221748"/>
                <a:gd name="connsiteY4" fmla="*/ 319283 h 770562"/>
                <a:gd name="connsiteX5" fmla="*/ 124 w 221748"/>
                <a:gd name="connsiteY5" fmla="*/ 0 h 770562"/>
                <a:gd name="connsiteX0" fmla="*/ 124 w 221748"/>
                <a:gd name="connsiteY0" fmla="*/ 0 h 773798"/>
                <a:gd name="connsiteX1" fmla="*/ 4092 w 221748"/>
                <a:gd name="connsiteY1" fmla="*/ 643021 h 773798"/>
                <a:gd name="connsiteX2" fmla="*/ 212554 w 221748"/>
                <a:gd name="connsiteY2" fmla="*/ 773798 h 773798"/>
                <a:gd name="connsiteX3" fmla="*/ 214437 w 221748"/>
                <a:gd name="connsiteY3" fmla="*/ 302419 h 773798"/>
                <a:gd name="connsiteX4" fmla="*/ 221582 w 221748"/>
                <a:gd name="connsiteY4" fmla="*/ 319283 h 773798"/>
                <a:gd name="connsiteX5" fmla="*/ 124 w 221748"/>
                <a:gd name="connsiteY5" fmla="*/ 0 h 773798"/>
                <a:gd name="connsiteX0" fmla="*/ 180 w 221804"/>
                <a:gd name="connsiteY0" fmla="*/ 0 h 773798"/>
                <a:gd name="connsiteX1" fmla="*/ 2054 w 221804"/>
                <a:gd name="connsiteY1" fmla="*/ 663687 h 773798"/>
                <a:gd name="connsiteX2" fmla="*/ 212610 w 221804"/>
                <a:gd name="connsiteY2" fmla="*/ 773798 h 773798"/>
                <a:gd name="connsiteX3" fmla="*/ 214493 w 221804"/>
                <a:gd name="connsiteY3" fmla="*/ 302419 h 773798"/>
                <a:gd name="connsiteX4" fmla="*/ 221638 w 221804"/>
                <a:gd name="connsiteY4" fmla="*/ 319283 h 773798"/>
                <a:gd name="connsiteX5" fmla="*/ 180 w 221804"/>
                <a:gd name="connsiteY5" fmla="*/ 0 h 773798"/>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26095 w 247719"/>
                <a:gd name="connsiteY0" fmla="*/ 0 h 773798"/>
                <a:gd name="connsiteX1" fmla="*/ 27969 w 247719"/>
                <a:gd name="connsiteY1" fmla="*/ 663687 h 773798"/>
                <a:gd name="connsiteX2" fmla="*/ 238525 w 247719"/>
                <a:gd name="connsiteY2" fmla="*/ 773798 h 773798"/>
                <a:gd name="connsiteX3" fmla="*/ 240408 w 247719"/>
                <a:gd name="connsiteY3" fmla="*/ 302419 h 773798"/>
                <a:gd name="connsiteX4" fmla="*/ 247553 w 247719"/>
                <a:gd name="connsiteY4" fmla="*/ 319283 h 773798"/>
                <a:gd name="connsiteX5" fmla="*/ 26095 w 247719"/>
                <a:gd name="connsiteY5" fmla="*/ 0 h 773798"/>
                <a:gd name="connsiteX0" fmla="*/ 0 w 221624"/>
                <a:gd name="connsiteY0" fmla="*/ 0 h 773798"/>
                <a:gd name="connsiteX1" fmla="*/ 1874 w 221624"/>
                <a:gd name="connsiteY1" fmla="*/ 663687 h 773798"/>
                <a:gd name="connsiteX2" fmla="*/ 212430 w 221624"/>
                <a:gd name="connsiteY2" fmla="*/ 773798 h 773798"/>
                <a:gd name="connsiteX3" fmla="*/ 214313 w 221624"/>
                <a:gd name="connsiteY3" fmla="*/ 302419 h 773798"/>
                <a:gd name="connsiteX4" fmla="*/ 221458 w 221624"/>
                <a:gd name="connsiteY4" fmla="*/ 319283 h 773798"/>
                <a:gd name="connsiteX5" fmla="*/ 0 w 221624"/>
                <a:gd name="connsiteY5" fmla="*/ 0 h 773798"/>
                <a:gd name="connsiteX0" fmla="*/ 380 w 219909"/>
                <a:gd name="connsiteY0" fmla="*/ 0 h 797907"/>
                <a:gd name="connsiteX1" fmla="*/ 159 w 219909"/>
                <a:gd name="connsiteY1" fmla="*/ 687796 h 797907"/>
                <a:gd name="connsiteX2" fmla="*/ 210715 w 219909"/>
                <a:gd name="connsiteY2" fmla="*/ 797907 h 797907"/>
                <a:gd name="connsiteX3" fmla="*/ 212598 w 219909"/>
                <a:gd name="connsiteY3" fmla="*/ 326528 h 797907"/>
                <a:gd name="connsiteX4" fmla="*/ 219743 w 219909"/>
                <a:gd name="connsiteY4" fmla="*/ 343392 h 797907"/>
                <a:gd name="connsiteX5" fmla="*/ 380 w 219909"/>
                <a:gd name="connsiteY5" fmla="*/ 0 h 797907"/>
                <a:gd name="connsiteX0" fmla="*/ 380 w 212598"/>
                <a:gd name="connsiteY0" fmla="*/ 9087 h 806994"/>
                <a:gd name="connsiteX1" fmla="*/ 159 w 212598"/>
                <a:gd name="connsiteY1" fmla="*/ 696883 h 806994"/>
                <a:gd name="connsiteX2" fmla="*/ 210715 w 212598"/>
                <a:gd name="connsiteY2" fmla="*/ 806994 h 806994"/>
                <a:gd name="connsiteX3" fmla="*/ 212598 w 212598"/>
                <a:gd name="connsiteY3" fmla="*/ 335615 h 806994"/>
                <a:gd name="connsiteX4" fmla="*/ 380 w 212598"/>
                <a:gd name="connsiteY4" fmla="*/ 9087 h 806994"/>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26528 h 797907"/>
                <a:gd name="connsiteX4" fmla="*/ 380 w 212598"/>
                <a:gd name="connsiteY4" fmla="*/ 0 h 797907"/>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40305 h 797907"/>
                <a:gd name="connsiteX4" fmla="*/ 380 w 212598"/>
                <a:gd name="connsiteY4" fmla="*/ 0 h 797907"/>
                <a:gd name="connsiteX0" fmla="*/ 380 w 212598"/>
                <a:gd name="connsiteY0" fmla="*/ 0 h 797907"/>
                <a:gd name="connsiteX1" fmla="*/ 159 w 212598"/>
                <a:gd name="connsiteY1" fmla="*/ 674019 h 797907"/>
                <a:gd name="connsiteX2" fmla="*/ 210715 w 212598"/>
                <a:gd name="connsiteY2" fmla="*/ 797907 h 797907"/>
                <a:gd name="connsiteX3" fmla="*/ 212598 w 212598"/>
                <a:gd name="connsiteY3" fmla="*/ 340305 h 797907"/>
                <a:gd name="connsiteX4" fmla="*/ 380 w 212598"/>
                <a:gd name="connsiteY4" fmla="*/ 0 h 7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98" h="797907">
                  <a:moveTo>
                    <a:pt x="380" y="0"/>
                  </a:moveTo>
                  <a:cubicBezTo>
                    <a:pt x="1005" y="221229"/>
                    <a:pt x="-466" y="452790"/>
                    <a:pt x="159" y="674019"/>
                  </a:cubicBezTo>
                  <a:cubicBezTo>
                    <a:pt x="69646" y="717611"/>
                    <a:pt x="141228" y="754315"/>
                    <a:pt x="210715" y="797907"/>
                  </a:cubicBezTo>
                  <a:cubicBezTo>
                    <a:pt x="211343" y="640781"/>
                    <a:pt x="211970" y="497431"/>
                    <a:pt x="212598" y="340305"/>
                  </a:cubicBezTo>
                  <a:lnTo>
                    <a:pt x="380" y="0"/>
                  </a:lnTo>
                  <a:close/>
                </a:path>
              </a:pathLst>
            </a:custGeom>
            <a:solidFill>
              <a:srgbClr val="E23D1C"/>
            </a:solidFill>
            <a:ln w="9525">
              <a:noFill/>
              <a:miter lim="800000"/>
              <a:headEnd/>
              <a:tailEnd/>
            </a:ln>
            <a:effectLst/>
          </p:spPr>
          <p:txBody>
            <a:bodyPr lIns="98058" tIns="98058" rIns="98058" bIns="98058"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rgbClr val="000000"/>
                </a:solidFill>
                <a:effectLst/>
                <a:uLnTx/>
                <a:uFillTx/>
                <a:latin typeface="Arial" panose="020B0604020202020204" pitchFamily="34" charset="0"/>
                <a:ea typeface="Verdana" pitchFamily="34" charset="0"/>
                <a:cs typeface="Arial" panose="020B0604020202020204" pitchFamily="34" charset="0"/>
              </a:endParaRPr>
            </a:p>
          </p:txBody>
        </p:sp>
        <p:sp>
          <p:nvSpPr>
            <p:cNvPr id="28" name="Freeform 44">
              <a:extLst>
                <a:ext uri="{FF2B5EF4-FFF2-40B4-BE49-F238E27FC236}">
                  <a16:creationId xmlns:a16="http://schemas.microsoft.com/office/drawing/2014/main" id="{103BD4AC-CDD2-413B-B650-FA9135CADB1E}"/>
                </a:ext>
              </a:extLst>
            </p:cNvPr>
            <p:cNvSpPr/>
            <p:nvPr/>
          </p:nvSpPr>
          <p:spPr bwMode="auto">
            <a:xfrm flipH="1" flipV="1">
              <a:off x="5311879" y="3761795"/>
              <a:ext cx="919470" cy="809693"/>
            </a:xfrm>
            <a:custGeom>
              <a:avLst/>
              <a:gdLst>
                <a:gd name="connsiteX0" fmla="*/ 0 w 171450"/>
                <a:gd name="connsiteY0" fmla="*/ 0 h 742950"/>
                <a:gd name="connsiteX1" fmla="*/ 9525 w 171450"/>
                <a:gd name="connsiteY1" fmla="*/ 676275 h 742950"/>
                <a:gd name="connsiteX2" fmla="*/ 171450 w 171450"/>
                <a:gd name="connsiteY2" fmla="*/ 742950 h 742950"/>
                <a:gd name="connsiteX3" fmla="*/ 171450 w 171450"/>
                <a:gd name="connsiteY3" fmla="*/ 257175 h 742950"/>
                <a:gd name="connsiteX4" fmla="*/ 0 w 171450"/>
                <a:gd name="connsiteY4" fmla="*/ 0 h 742950"/>
                <a:gd name="connsiteX0" fmla="*/ 0 w 204788"/>
                <a:gd name="connsiteY0" fmla="*/ 0 h 742950"/>
                <a:gd name="connsiteX1" fmla="*/ 9525 w 204788"/>
                <a:gd name="connsiteY1" fmla="*/ 676275 h 742950"/>
                <a:gd name="connsiteX2" fmla="*/ 171450 w 204788"/>
                <a:gd name="connsiteY2" fmla="*/ 742950 h 742950"/>
                <a:gd name="connsiteX3" fmla="*/ 204788 w 204788"/>
                <a:gd name="connsiteY3" fmla="*/ 302419 h 742950"/>
                <a:gd name="connsiteX4" fmla="*/ 0 w 204788"/>
                <a:gd name="connsiteY4" fmla="*/ 0 h 742950"/>
                <a:gd name="connsiteX0" fmla="*/ 9525 w 214313"/>
                <a:gd name="connsiteY0" fmla="*/ 0 h 742950"/>
                <a:gd name="connsiteX1" fmla="*/ 0 w 214313"/>
                <a:gd name="connsiteY1" fmla="*/ 663575 h 742950"/>
                <a:gd name="connsiteX2" fmla="*/ 180975 w 214313"/>
                <a:gd name="connsiteY2" fmla="*/ 742950 h 742950"/>
                <a:gd name="connsiteX3" fmla="*/ 214313 w 214313"/>
                <a:gd name="connsiteY3" fmla="*/ 302419 h 742950"/>
                <a:gd name="connsiteX4" fmla="*/ 9525 w 214313"/>
                <a:gd name="connsiteY4" fmla="*/ 0 h 742950"/>
                <a:gd name="connsiteX0" fmla="*/ 9525 w 214313"/>
                <a:gd name="connsiteY0" fmla="*/ 0 h 774700"/>
                <a:gd name="connsiteX1" fmla="*/ 0 w 214313"/>
                <a:gd name="connsiteY1" fmla="*/ 663575 h 774700"/>
                <a:gd name="connsiteX2" fmla="*/ 168275 w 214313"/>
                <a:gd name="connsiteY2" fmla="*/ 774700 h 774700"/>
                <a:gd name="connsiteX3" fmla="*/ 214313 w 214313"/>
                <a:gd name="connsiteY3" fmla="*/ 302419 h 774700"/>
                <a:gd name="connsiteX4" fmla="*/ 9525 w 214313"/>
                <a:gd name="connsiteY4" fmla="*/ 0 h 774700"/>
                <a:gd name="connsiteX0" fmla="*/ 9525 w 214313"/>
                <a:gd name="connsiteY0" fmla="*/ 0 h 774700"/>
                <a:gd name="connsiteX1" fmla="*/ 0 w 214313"/>
                <a:gd name="connsiteY1" fmla="*/ 663575 h 774700"/>
                <a:gd name="connsiteX2" fmla="*/ 200025 w 214313"/>
                <a:gd name="connsiteY2" fmla="*/ 774700 h 774700"/>
                <a:gd name="connsiteX3" fmla="*/ 214313 w 214313"/>
                <a:gd name="connsiteY3" fmla="*/ 302419 h 774700"/>
                <a:gd name="connsiteX4" fmla="*/ 9525 w 214313"/>
                <a:gd name="connsiteY4" fmla="*/ 0 h 774700"/>
                <a:gd name="connsiteX0" fmla="*/ 3175 w 207963"/>
                <a:gd name="connsiteY0" fmla="*/ 0 h 774700"/>
                <a:gd name="connsiteX1" fmla="*/ 0 w 207963"/>
                <a:gd name="connsiteY1" fmla="*/ 638175 h 774700"/>
                <a:gd name="connsiteX2" fmla="*/ 193675 w 207963"/>
                <a:gd name="connsiteY2" fmla="*/ 774700 h 774700"/>
                <a:gd name="connsiteX3" fmla="*/ 207963 w 207963"/>
                <a:gd name="connsiteY3" fmla="*/ 302419 h 774700"/>
                <a:gd name="connsiteX4" fmla="*/ 3175 w 207963"/>
                <a:gd name="connsiteY4" fmla="*/ 0 h 774700"/>
                <a:gd name="connsiteX0" fmla="*/ 7938 w 212726"/>
                <a:gd name="connsiteY0" fmla="*/ 0 h 774700"/>
                <a:gd name="connsiteX1" fmla="*/ 0 w 212726"/>
                <a:gd name="connsiteY1" fmla="*/ 645319 h 774700"/>
                <a:gd name="connsiteX2" fmla="*/ 198438 w 212726"/>
                <a:gd name="connsiteY2" fmla="*/ 774700 h 774700"/>
                <a:gd name="connsiteX3" fmla="*/ 212726 w 212726"/>
                <a:gd name="connsiteY3" fmla="*/ 302419 h 774700"/>
                <a:gd name="connsiteX4" fmla="*/ 7938 w 212726"/>
                <a:gd name="connsiteY4" fmla="*/ 0 h 774700"/>
                <a:gd name="connsiteX0" fmla="*/ 7938 w 212726"/>
                <a:gd name="connsiteY0" fmla="*/ 0 h 769937"/>
                <a:gd name="connsiteX1" fmla="*/ 0 w 212726"/>
                <a:gd name="connsiteY1" fmla="*/ 645319 h 769937"/>
                <a:gd name="connsiteX2" fmla="*/ 193676 w 212726"/>
                <a:gd name="connsiteY2" fmla="*/ 769937 h 769937"/>
                <a:gd name="connsiteX3" fmla="*/ 212726 w 212726"/>
                <a:gd name="connsiteY3" fmla="*/ 302419 h 769937"/>
                <a:gd name="connsiteX4" fmla="*/ 7938 w 212726"/>
                <a:gd name="connsiteY4" fmla="*/ 0 h 769937"/>
                <a:gd name="connsiteX0" fmla="*/ 7938 w 212726"/>
                <a:gd name="connsiteY0" fmla="*/ 0 h 769937"/>
                <a:gd name="connsiteX1" fmla="*/ 0 w 212726"/>
                <a:gd name="connsiteY1" fmla="*/ 645319 h 769937"/>
                <a:gd name="connsiteX2" fmla="*/ 186532 w 212726"/>
                <a:gd name="connsiteY2" fmla="*/ 769937 h 769937"/>
                <a:gd name="connsiteX3" fmla="*/ 212726 w 212726"/>
                <a:gd name="connsiteY3" fmla="*/ 302419 h 769937"/>
                <a:gd name="connsiteX4" fmla="*/ 7938 w 212726"/>
                <a:gd name="connsiteY4" fmla="*/ 0 h 769937"/>
                <a:gd name="connsiteX0" fmla="*/ 7938 w 212726"/>
                <a:gd name="connsiteY0" fmla="*/ 0 h 773112"/>
                <a:gd name="connsiteX1" fmla="*/ 0 w 212726"/>
                <a:gd name="connsiteY1" fmla="*/ 645319 h 773112"/>
                <a:gd name="connsiteX2" fmla="*/ 186532 w 212726"/>
                <a:gd name="connsiteY2" fmla="*/ 773112 h 773112"/>
                <a:gd name="connsiteX3" fmla="*/ 212726 w 212726"/>
                <a:gd name="connsiteY3" fmla="*/ 302419 h 773112"/>
                <a:gd name="connsiteX4" fmla="*/ 7938 w 212726"/>
                <a:gd name="connsiteY4" fmla="*/ 0 h 773112"/>
                <a:gd name="connsiteX0" fmla="*/ 7938 w 212726"/>
                <a:gd name="connsiteY0" fmla="*/ 0 h 775493"/>
                <a:gd name="connsiteX1" fmla="*/ 0 w 212726"/>
                <a:gd name="connsiteY1" fmla="*/ 645319 h 775493"/>
                <a:gd name="connsiteX2" fmla="*/ 188913 w 212726"/>
                <a:gd name="connsiteY2" fmla="*/ 775493 h 775493"/>
                <a:gd name="connsiteX3" fmla="*/ 212726 w 212726"/>
                <a:gd name="connsiteY3" fmla="*/ 302419 h 775493"/>
                <a:gd name="connsiteX4" fmla="*/ 7938 w 212726"/>
                <a:gd name="connsiteY4" fmla="*/ 0 h 775493"/>
                <a:gd name="connsiteX0" fmla="*/ 7938 w 212726"/>
                <a:gd name="connsiteY0" fmla="*/ 0 h 765968"/>
                <a:gd name="connsiteX1" fmla="*/ 0 w 212726"/>
                <a:gd name="connsiteY1" fmla="*/ 645319 h 765968"/>
                <a:gd name="connsiteX2" fmla="*/ 191294 w 212726"/>
                <a:gd name="connsiteY2" fmla="*/ 765968 h 765968"/>
                <a:gd name="connsiteX3" fmla="*/ 212726 w 212726"/>
                <a:gd name="connsiteY3" fmla="*/ 302419 h 765968"/>
                <a:gd name="connsiteX4" fmla="*/ 7938 w 212726"/>
                <a:gd name="connsiteY4" fmla="*/ 0 h 765968"/>
                <a:gd name="connsiteX0" fmla="*/ 192 w 214505"/>
                <a:gd name="connsiteY0" fmla="*/ 0 h 765968"/>
                <a:gd name="connsiteX1" fmla="*/ 1779 w 214505"/>
                <a:gd name="connsiteY1" fmla="*/ 645319 h 765968"/>
                <a:gd name="connsiteX2" fmla="*/ 193073 w 214505"/>
                <a:gd name="connsiteY2" fmla="*/ 765968 h 765968"/>
                <a:gd name="connsiteX3" fmla="*/ 214505 w 214505"/>
                <a:gd name="connsiteY3" fmla="*/ 302419 h 765968"/>
                <a:gd name="connsiteX4" fmla="*/ 192 w 214505"/>
                <a:gd name="connsiteY4" fmla="*/ 0 h 765968"/>
                <a:gd name="connsiteX0" fmla="*/ 192 w 219479"/>
                <a:gd name="connsiteY0" fmla="*/ 0 h 765968"/>
                <a:gd name="connsiteX1" fmla="*/ 1779 w 219479"/>
                <a:gd name="connsiteY1" fmla="*/ 645319 h 765968"/>
                <a:gd name="connsiteX2" fmla="*/ 193073 w 219479"/>
                <a:gd name="connsiteY2" fmla="*/ 765968 h 765968"/>
                <a:gd name="connsiteX3" fmla="*/ 214505 w 219479"/>
                <a:gd name="connsiteY3" fmla="*/ 302419 h 765968"/>
                <a:gd name="connsiteX4" fmla="*/ 219269 w 219479"/>
                <a:gd name="connsiteY4" fmla="*/ 312392 h 765968"/>
                <a:gd name="connsiteX5" fmla="*/ 192 w 219479"/>
                <a:gd name="connsiteY5" fmla="*/ 0 h 765968"/>
                <a:gd name="connsiteX0" fmla="*/ 192 w 221816"/>
                <a:gd name="connsiteY0" fmla="*/ 0 h 765968"/>
                <a:gd name="connsiteX1" fmla="*/ 1779 w 221816"/>
                <a:gd name="connsiteY1" fmla="*/ 645319 h 765968"/>
                <a:gd name="connsiteX2" fmla="*/ 193073 w 221816"/>
                <a:gd name="connsiteY2" fmla="*/ 765968 h 765968"/>
                <a:gd name="connsiteX3" fmla="*/ 214505 w 221816"/>
                <a:gd name="connsiteY3" fmla="*/ 302419 h 765968"/>
                <a:gd name="connsiteX4" fmla="*/ 221650 w 221816"/>
                <a:gd name="connsiteY4" fmla="*/ 319283 h 765968"/>
                <a:gd name="connsiteX5" fmla="*/ 192 w 221816"/>
                <a:gd name="connsiteY5" fmla="*/ 0 h 765968"/>
                <a:gd name="connsiteX0" fmla="*/ 192 w 221816"/>
                <a:gd name="connsiteY0" fmla="*/ 0 h 770562"/>
                <a:gd name="connsiteX1" fmla="*/ 1779 w 221816"/>
                <a:gd name="connsiteY1" fmla="*/ 645319 h 770562"/>
                <a:gd name="connsiteX2" fmla="*/ 193073 w 221816"/>
                <a:gd name="connsiteY2" fmla="*/ 770562 h 770562"/>
                <a:gd name="connsiteX3" fmla="*/ 214505 w 221816"/>
                <a:gd name="connsiteY3" fmla="*/ 302419 h 770562"/>
                <a:gd name="connsiteX4" fmla="*/ 221650 w 221816"/>
                <a:gd name="connsiteY4" fmla="*/ 319283 h 770562"/>
                <a:gd name="connsiteX5" fmla="*/ 192 w 221816"/>
                <a:gd name="connsiteY5" fmla="*/ 0 h 770562"/>
                <a:gd name="connsiteX0" fmla="*/ 52 w 221676"/>
                <a:gd name="connsiteY0" fmla="*/ 0 h 770562"/>
                <a:gd name="connsiteX1" fmla="*/ 13545 w 221676"/>
                <a:gd name="connsiteY1" fmla="*/ 626943 h 770562"/>
                <a:gd name="connsiteX2" fmla="*/ 192933 w 221676"/>
                <a:gd name="connsiteY2" fmla="*/ 770562 h 770562"/>
                <a:gd name="connsiteX3" fmla="*/ 214365 w 221676"/>
                <a:gd name="connsiteY3" fmla="*/ 302419 h 770562"/>
                <a:gd name="connsiteX4" fmla="*/ 221510 w 221676"/>
                <a:gd name="connsiteY4" fmla="*/ 319283 h 770562"/>
                <a:gd name="connsiteX5" fmla="*/ 52 w 221676"/>
                <a:gd name="connsiteY5" fmla="*/ 0 h 770562"/>
                <a:gd name="connsiteX0" fmla="*/ 124 w 221748"/>
                <a:gd name="connsiteY0" fmla="*/ 0 h 770562"/>
                <a:gd name="connsiteX1" fmla="*/ 4092 w 221748"/>
                <a:gd name="connsiteY1" fmla="*/ 643021 h 770562"/>
                <a:gd name="connsiteX2" fmla="*/ 193005 w 221748"/>
                <a:gd name="connsiteY2" fmla="*/ 770562 h 770562"/>
                <a:gd name="connsiteX3" fmla="*/ 214437 w 221748"/>
                <a:gd name="connsiteY3" fmla="*/ 302419 h 770562"/>
                <a:gd name="connsiteX4" fmla="*/ 221582 w 221748"/>
                <a:gd name="connsiteY4" fmla="*/ 319283 h 770562"/>
                <a:gd name="connsiteX5" fmla="*/ 124 w 221748"/>
                <a:gd name="connsiteY5" fmla="*/ 0 h 770562"/>
                <a:gd name="connsiteX0" fmla="*/ 124 w 221748"/>
                <a:gd name="connsiteY0" fmla="*/ 0 h 773798"/>
                <a:gd name="connsiteX1" fmla="*/ 4092 w 221748"/>
                <a:gd name="connsiteY1" fmla="*/ 643021 h 773798"/>
                <a:gd name="connsiteX2" fmla="*/ 212554 w 221748"/>
                <a:gd name="connsiteY2" fmla="*/ 773798 h 773798"/>
                <a:gd name="connsiteX3" fmla="*/ 214437 w 221748"/>
                <a:gd name="connsiteY3" fmla="*/ 302419 h 773798"/>
                <a:gd name="connsiteX4" fmla="*/ 221582 w 221748"/>
                <a:gd name="connsiteY4" fmla="*/ 319283 h 773798"/>
                <a:gd name="connsiteX5" fmla="*/ 124 w 221748"/>
                <a:gd name="connsiteY5" fmla="*/ 0 h 773798"/>
                <a:gd name="connsiteX0" fmla="*/ 180 w 221804"/>
                <a:gd name="connsiteY0" fmla="*/ 0 h 773798"/>
                <a:gd name="connsiteX1" fmla="*/ 2054 w 221804"/>
                <a:gd name="connsiteY1" fmla="*/ 663687 h 773798"/>
                <a:gd name="connsiteX2" fmla="*/ 212610 w 221804"/>
                <a:gd name="connsiteY2" fmla="*/ 773798 h 773798"/>
                <a:gd name="connsiteX3" fmla="*/ 214493 w 221804"/>
                <a:gd name="connsiteY3" fmla="*/ 302419 h 773798"/>
                <a:gd name="connsiteX4" fmla="*/ 221638 w 221804"/>
                <a:gd name="connsiteY4" fmla="*/ 319283 h 773798"/>
                <a:gd name="connsiteX5" fmla="*/ 180 w 221804"/>
                <a:gd name="connsiteY5" fmla="*/ 0 h 773798"/>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26095 w 247719"/>
                <a:gd name="connsiteY0" fmla="*/ 0 h 773798"/>
                <a:gd name="connsiteX1" fmla="*/ 27969 w 247719"/>
                <a:gd name="connsiteY1" fmla="*/ 663687 h 773798"/>
                <a:gd name="connsiteX2" fmla="*/ 238525 w 247719"/>
                <a:gd name="connsiteY2" fmla="*/ 773798 h 773798"/>
                <a:gd name="connsiteX3" fmla="*/ 240408 w 247719"/>
                <a:gd name="connsiteY3" fmla="*/ 302419 h 773798"/>
                <a:gd name="connsiteX4" fmla="*/ 247553 w 247719"/>
                <a:gd name="connsiteY4" fmla="*/ 319283 h 773798"/>
                <a:gd name="connsiteX5" fmla="*/ 26095 w 247719"/>
                <a:gd name="connsiteY5" fmla="*/ 0 h 773798"/>
                <a:gd name="connsiteX0" fmla="*/ 0 w 221624"/>
                <a:gd name="connsiteY0" fmla="*/ 0 h 773798"/>
                <a:gd name="connsiteX1" fmla="*/ 1874 w 221624"/>
                <a:gd name="connsiteY1" fmla="*/ 663687 h 773798"/>
                <a:gd name="connsiteX2" fmla="*/ 212430 w 221624"/>
                <a:gd name="connsiteY2" fmla="*/ 773798 h 773798"/>
                <a:gd name="connsiteX3" fmla="*/ 214313 w 221624"/>
                <a:gd name="connsiteY3" fmla="*/ 302419 h 773798"/>
                <a:gd name="connsiteX4" fmla="*/ 221458 w 221624"/>
                <a:gd name="connsiteY4" fmla="*/ 319283 h 773798"/>
                <a:gd name="connsiteX5" fmla="*/ 0 w 221624"/>
                <a:gd name="connsiteY5" fmla="*/ 0 h 773798"/>
                <a:gd name="connsiteX0" fmla="*/ 380 w 219909"/>
                <a:gd name="connsiteY0" fmla="*/ 0 h 797907"/>
                <a:gd name="connsiteX1" fmla="*/ 159 w 219909"/>
                <a:gd name="connsiteY1" fmla="*/ 687796 h 797907"/>
                <a:gd name="connsiteX2" fmla="*/ 210715 w 219909"/>
                <a:gd name="connsiteY2" fmla="*/ 797907 h 797907"/>
                <a:gd name="connsiteX3" fmla="*/ 212598 w 219909"/>
                <a:gd name="connsiteY3" fmla="*/ 326528 h 797907"/>
                <a:gd name="connsiteX4" fmla="*/ 219743 w 219909"/>
                <a:gd name="connsiteY4" fmla="*/ 343392 h 797907"/>
                <a:gd name="connsiteX5" fmla="*/ 380 w 219909"/>
                <a:gd name="connsiteY5" fmla="*/ 0 h 797907"/>
                <a:gd name="connsiteX0" fmla="*/ 380 w 212598"/>
                <a:gd name="connsiteY0" fmla="*/ 9087 h 806994"/>
                <a:gd name="connsiteX1" fmla="*/ 159 w 212598"/>
                <a:gd name="connsiteY1" fmla="*/ 696883 h 806994"/>
                <a:gd name="connsiteX2" fmla="*/ 210715 w 212598"/>
                <a:gd name="connsiteY2" fmla="*/ 806994 h 806994"/>
                <a:gd name="connsiteX3" fmla="*/ 212598 w 212598"/>
                <a:gd name="connsiteY3" fmla="*/ 335615 h 806994"/>
                <a:gd name="connsiteX4" fmla="*/ 380 w 212598"/>
                <a:gd name="connsiteY4" fmla="*/ 9087 h 806994"/>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26528 h 797907"/>
                <a:gd name="connsiteX4" fmla="*/ 380 w 212598"/>
                <a:gd name="connsiteY4" fmla="*/ 0 h 797907"/>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40305 h 797907"/>
                <a:gd name="connsiteX4" fmla="*/ 380 w 212598"/>
                <a:gd name="connsiteY4" fmla="*/ 0 h 797907"/>
                <a:gd name="connsiteX0" fmla="*/ 380 w 212598"/>
                <a:gd name="connsiteY0" fmla="*/ 0 h 797907"/>
                <a:gd name="connsiteX1" fmla="*/ 159 w 212598"/>
                <a:gd name="connsiteY1" fmla="*/ 674019 h 797907"/>
                <a:gd name="connsiteX2" fmla="*/ 210715 w 212598"/>
                <a:gd name="connsiteY2" fmla="*/ 797907 h 797907"/>
                <a:gd name="connsiteX3" fmla="*/ 212598 w 212598"/>
                <a:gd name="connsiteY3" fmla="*/ 340305 h 797907"/>
                <a:gd name="connsiteX4" fmla="*/ 380 w 212598"/>
                <a:gd name="connsiteY4" fmla="*/ 0 h 7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98" h="797907">
                  <a:moveTo>
                    <a:pt x="380" y="0"/>
                  </a:moveTo>
                  <a:cubicBezTo>
                    <a:pt x="1005" y="221229"/>
                    <a:pt x="-466" y="452790"/>
                    <a:pt x="159" y="674019"/>
                  </a:cubicBezTo>
                  <a:cubicBezTo>
                    <a:pt x="69646" y="717611"/>
                    <a:pt x="141228" y="754315"/>
                    <a:pt x="210715" y="797907"/>
                  </a:cubicBezTo>
                  <a:cubicBezTo>
                    <a:pt x="211343" y="640781"/>
                    <a:pt x="211970" y="497431"/>
                    <a:pt x="212598" y="340305"/>
                  </a:cubicBezTo>
                  <a:lnTo>
                    <a:pt x="380" y="0"/>
                  </a:lnTo>
                  <a:close/>
                </a:path>
              </a:pathLst>
            </a:custGeom>
            <a:solidFill>
              <a:schemeClr val="accent5"/>
            </a:solidFill>
            <a:ln w="9525">
              <a:noFill/>
              <a:miter lim="800000"/>
              <a:headEnd/>
              <a:tailEnd/>
            </a:ln>
            <a:effectLst/>
          </p:spPr>
          <p:txBody>
            <a:bodyPr lIns="98058" tIns="98058" rIns="98058" bIns="98058"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rgbClr val="000000"/>
                </a:solidFill>
                <a:effectLst/>
                <a:uLnTx/>
                <a:uFillTx/>
                <a:latin typeface="Arial" panose="020B0604020202020204" pitchFamily="34" charset="0"/>
                <a:ea typeface="Verdana" pitchFamily="34" charset="0"/>
                <a:cs typeface="Arial" panose="020B0604020202020204" pitchFamily="34" charset="0"/>
              </a:endParaRPr>
            </a:p>
          </p:txBody>
        </p:sp>
        <p:sp>
          <p:nvSpPr>
            <p:cNvPr id="29" name="Rectangle 28">
              <a:extLst>
                <a:ext uri="{FF2B5EF4-FFF2-40B4-BE49-F238E27FC236}">
                  <a16:creationId xmlns:a16="http://schemas.microsoft.com/office/drawing/2014/main" id="{C3015DAA-81A8-4210-BF37-13DCEB493822}"/>
                </a:ext>
              </a:extLst>
            </p:cNvPr>
            <p:cNvSpPr/>
            <p:nvPr/>
          </p:nvSpPr>
          <p:spPr>
            <a:xfrm flipH="1">
              <a:off x="6250526" y="2234369"/>
              <a:ext cx="2525175" cy="681534"/>
            </a:xfrm>
            <a:prstGeom prst="rect">
              <a:avLst/>
            </a:prstGeom>
            <a:solidFill>
              <a:schemeClr val="accent2">
                <a:lumMod val="20000"/>
                <a:lumOff val="80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30" name="Rectangle 29">
              <a:extLst>
                <a:ext uri="{FF2B5EF4-FFF2-40B4-BE49-F238E27FC236}">
                  <a16:creationId xmlns:a16="http://schemas.microsoft.com/office/drawing/2014/main" id="{B02AE1AB-C926-4413-8B31-CC7E89A5D3FE}"/>
                </a:ext>
              </a:extLst>
            </p:cNvPr>
            <p:cNvSpPr/>
            <p:nvPr/>
          </p:nvSpPr>
          <p:spPr>
            <a:xfrm rot="10800000" flipH="1" flipV="1">
              <a:off x="6250526" y="3889954"/>
              <a:ext cx="2525175" cy="681534"/>
            </a:xfrm>
            <a:prstGeom prst="rect">
              <a:avLst/>
            </a:prstGeom>
            <a:solidFill>
              <a:schemeClr val="accent5">
                <a:lumMod val="60000"/>
                <a:lumOff val="40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915988">
                <a:defRPr/>
              </a:pPr>
              <a:r>
                <a:rPr lang="en-US" sz="1400" dirty="0">
                  <a:solidFill>
                    <a:prstClr val="black"/>
                  </a:solidFill>
                  <a:latin typeface="Arial" panose="020B0604020202020204" pitchFamily="34" charset="0"/>
                  <a:cs typeface="Arial" panose="020B0604020202020204" pitchFamily="34" charset="0"/>
                </a:rPr>
                <a:t>Political backdrop</a:t>
              </a:r>
            </a:p>
          </p:txBody>
        </p:sp>
        <p:sp>
          <p:nvSpPr>
            <p:cNvPr id="31" name="Rectangle 30">
              <a:extLst>
                <a:ext uri="{FF2B5EF4-FFF2-40B4-BE49-F238E27FC236}">
                  <a16:creationId xmlns:a16="http://schemas.microsoft.com/office/drawing/2014/main" id="{DDACC6BB-F429-42FF-BE31-CD1D247CC57C}"/>
                </a:ext>
              </a:extLst>
            </p:cNvPr>
            <p:cNvSpPr/>
            <p:nvPr/>
          </p:nvSpPr>
          <p:spPr>
            <a:xfrm flipH="1">
              <a:off x="6250526" y="3061819"/>
              <a:ext cx="2525175" cy="681534"/>
            </a:xfrm>
            <a:prstGeom prst="rect">
              <a:avLst/>
            </a:prstGeom>
            <a:solidFill>
              <a:schemeClr val="accent6">
                <a:lumMod val="60000"/>
                <a:lumOff val="40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32" name="Rectangle 31">
              <a:extLst>
                <a:ext uri="{FF2B5EF4-FFF2-40B4-BE49-F238E27FC236}">
                  <a16:creationId xmlns:a16="http://schemas.microsoft.com/office/drawing/2014/main" id="{3B2C7C53-3825-434B-B175-4EB723C5F770}"/>
                </a:ext>
              </a:extLst>
            </p:cNvPr>
            <p:cNvSpPr/>
            <p:nvPr/>
          </p:nvSpPr>
          <p:spPr>
            <a:xfrm flipH="1">
              <a:off x="6333714" y="2286157"/>
              <a:ext cx="2441987" cy="591473"/>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915988">
                <a:defRPr/>
              </a:pPr>
              <a:r>
                <a:rPr lang="en-US" sz="1400" dirty="0">
                  <a:solidFill>
                    <a:prstClr val="black"/>
                  </a:solidFill>
                  <a:latin typeface="Arial" panose="020B0604020202020204" pitchFamily="34" charset="0"/>
                  <a:cs typeface="Arial" panose="020B0604020202020204" pitchFamily="34" charset="0"/>
                </a:rPr>
                <a:t>Unanimity among countries to tackle large scale tax avoidance</a:t>
              </a:r>
            </a:p>
          </p:txBody>
        </p:sp>
        <p:sp>
          <p:nvSpPr>
            <p:cNvPr id="33" name="Rectangle 32">
              <a:extLst>
                <a:ext uri="{FF2B5EF4-FFF2-40B4-BE49-F238E27FC236}">
                  <a16:creationId xmlns:a16="http://schemas.microsoft.com/office/drawing/2014/main" id="{6239A17B-273A-4C61-AEC1-60CA26EA6E9E}"/>
                </a:ext>
              </a:extLst>
            </p:cNvPr>
            <p:cNvSpPr/>
            <p:nvPr/>
          </p:nvSpPr>
          <p:spPr>
            <a:xfrm flipH="1">
              <a:off x="6333714" y="3109697"/>
              <a:ext cx="2441987" cy="591473"/>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457200">
                <a:spcAft>
                  <a:spcPts val="400"/>
                </a:spcAft>
                <a:buSzPct val="80000"/>
                <a:defRPr/>
              </a:pPr>
              <a:r>
                <a:rPr lang="en-US" sz="1400" dirty="0">
                  <a:solidFill>
                    <a:prstClr val="black"/>
                  </a:solidFill>
                  <a:latin typeface="Arial" panose="020B0604020202020204" pitchFamily="34" charset="0"/>
                  <a:cs typeface="Arial" panose="020B0604020202020204" pitchFamily="34" charset="0"/>
                </a:rPr>
                <a:t>Civil societies and morality in taxes</a:t>
              </a:r>
            </a:p>
          </p:txBody>
        </p:sp>
        <p:sp>
          <p:nvSpPr>
            <p:cNvPr id="34" name="Rectangle 33">
              <a:extLst>
                <a:ext uri="{FF2B5EF4-FFF2-40B4-BE49-F238E27FC236}">
                  <a16:creationId xmlns:a16="http://schemas.microsoft.com/office/drawing/2014/main" id="{24D142A3-54BA-4541-AA33-25EBF9C165D2}"/>
                </a:ext>
              </a:extLst>
            </p:cNvPr>
            <p:cNvSpPr/>
            <p:nvPr/>
          </p:nvSpPr>
          <p:spPr>
            <a:xfrm flipH="1">
              <a:off x="6333714" y="3933235"/>
              <a:ext cx="2441987" cy="591473"/>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5988"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35" name="Straight Connector 34">
              <a:extLst>
                <a:ext uri="{FF2B5EF4-FFF2-40B4-BE49-F238E27FC236}">
                  <a16:creationId xmlns:a16="http://schemas.microsoft.com/office/drawing/2014/main" id="{7BE11778-710E-4C10-954A-F03AB378F6CC}"/>
                </a:ext>
              </a:extLst>
            </p:cNvPr>
            <p:cNvCxnSpPr/>
            <p:nvPr/>
          </p:nvCxnSpPr>
          <p:spPr>
            <a:xfrm flipH="1">
              <a:off x="8736849" y="2234368"/>
              <a:ext cx="0" cy="2340544"/>
            </a:xfrm>
            <a:prstGeom prst="line">
              <a:avLst/>
            </a:prstGeom>
            <a:noFill/>
            <a:ln w="19050" cap="flat" cmpd="sng" algn="ctr">
              <a:solidFill>
                <a:srgbClr val="FFFFFF"/>
              </a:solidFill>
              <a:prstDash val="solid"/>
            </a:ln>
            <a:effectLst/>
          </p:spPr>
        </p:cxnSp>
        <p:sp>
          <p:nvSpPr>
            <p:cNvPr id="36" name="Freeform 90">
              <a:extLst>
                <a:ext uri="{FF2B5EF4-FFF2-40B4-BE49-F238E27FC236}">
                  <a16:creationId xmlns:a16="http://schemas.microsoft.com/office/drawing/2014/main" id="{24968F9C-DF56-4BA6-BA0F-57FDD315634A}"/>
                </a:ext>
              </a:extLst>
            </p:cNvPr>
            <p:cNvSpPr/>
            <p:nvPr/>
          </p:nvSpPr>
          <p:spPr bwMode="auto">
            <a:xfrm rot="10800000">
              <a:off x="5311879" y="4606837"/>
              <a:ext cx="919470" cy="809693"/>
            </a:xfrm>
            <a:custGeom>
              <a:avLst/>
              <a:gdLst>
                <a:gd name="connsiteX0" fmla="*/ 0 w 171450"/>
                <a:gd name="connsiteY0" fmla="*/ 0 h 742950"/>
                <a:gd name="connsiteX1" fmla="*/ 9525 w 171450"/>
                <a:gd name="connsiteY1" fmla="*/ 676275 h 742950"/>
                <a:gd name="connsiteX2" fmla="*/ 171450 w 171450"/>
                <a:gd name="connsiteY2" fmla="*/ 742950 h 742950"/>
                <a:gd name="connsiteX3" fmla="*/ 171450 w 171450"/>
                <a:gd name="connsiteY3" fmla="*/ 257175 h 742950"/>
                <a:gd name="connsiteX4" fmla="*/ 0 w 171450"/>
                <a:gd name="connsiteY4" fmla="*/ 0 h 742950"/>
                <a:gd name="connsiteX0" fmla="*/ 0 w 204788"/>
                <a:gd name="connsiteY0" fmla="*/ 0 h 742950"/>
                <a:gd name="connsiteX1" fmla="*/ 9525 w 204788"/>
                <a:gd name="connsiteY1" fmla="*/ 676275 h 742950"/>
                <a:gd name="connsiteX2" fmla="*/ 171450 w 204788"/>
                <a:gd name="connsiteY2" fmla="*/ 742950 h 742950"/>
                <a:gd name="connsiteX3" fmla="*/ 204788 w 204788"/>
                <a:gd name="connsiteY3" fmla="*/ 302419 h 742950"/>
                <a:gd name="connsiteX4" fmla="*/ 0 w 204788"/>
                <a:gd name="connsiteY4" fmla="*/ 0 h 742950"/>
                <a:gd name="connsiteX0" fmla="*/ 9525 w 214313"/>
                <a:gd name="connsiteY0" fmla="*/ 0 h 742950"/>
                <a:gd name="connsiteX1" fmla="*/ 0 w 214313"/>
                <a:gd name="connsiteY1" fmla="*/ 663575 h 742950"/>
                <a:gd name="connsiteX2" fmla="*/ 180975 w 214313"/>
                <a:gd name="connsiteY2" fmla="*/ 742950 h 742950"/>
                <a:gd name="connsiteX3" fmla="*/ 214313 w 214313"/>
                <a:gd name="connsiteY3" fmla="*/ 302419 h 742950"/>
                <a:gd name="connsiteX4" fmla="*/ 9525 w 214313"/>
                <a:gd name="connsiteY4" fmla="*/ 0 h 742950"/>
                <a:gd name="connsiteX0" fmla="*/ 9525 w 214313"/>
                <a:gd name="connsiteY0" fmla="*/ 0 h 774700"/>
                <a:gd name="connsiteX1" fmla="*/ 0 w 214313"/>
                <a:gd name="connsiteY1" fmla="*/ 663575 h 774700"/>
                <a:gd name="connsiteX2" fmla="*/ 168275 w 214313"/>
                <a:gd name="connsiteY2" fmla="*/ 774700 h 774700"/>
                <a:gd name="connsiteX3" fmla="*/ 214313 w 214313"/>
                <a:gd name="connsiteY3" fmla="*/ 302419 h 774700"/>
                <a:gd name="connsiteX4" fmla="*/ 9525 w 214313"/>
                <a:gd name="connsiteY4" fmla="*/ 0 h 774700"/>
                <a:gd name="connsiteX0" fmla="*/ 9525 w 214313"/>
                <a:gd name="connsiteY0" fmla="*/ 0 h 774700"/>
                <a:gd name="connsiteX1" fmla="*/ 0 w 214313"/>
                <a:gd name="connsiteY1" fmla="*/ 663575 h 774700"/>
                <a:gd name="connsiteX2" fmla="*/ 200025 w 214313"/>
                <a:gd name="connsiteY2" fmla="*/ 774700 h 774700"/>
                <a:gd name="connsiteX3" fmla="*/ 214313 w 214313"/>
                <a:gd name="connsiteY3" fmla="*/ 302419 h 774700"/>
                <a:gd name="connsiteX4" fmla="*/ 9525 w 214313"/>
                <a:gd name="connsiteY4" fmla="*/ 0 h 774700"/>
                <a:gd name="connsiteX0" fmla="*/ 3175 w 207963"/>
                <a:gd name="connsiteY0" fmla="*/ 0 h 774700"/>
                <a:gd name="connsiteX1" fmla="*/ 0 w 207963"/>
                <a:gd name="connsiteY1" fmla="*/ 638175 h 774700"/>
                <a:gd name="connsiteX2" fmla="*/ 193675 w 207963"/>
                <a:gd name="connsiteY2" fmla="*/ 774700 h 774700"/>
                <a:gd name="connsiteX3" fmla="*/ 207963 w 207963"/>
                <a:gd name="connsiteY3" fmla="*/ 302419 h 774700"/>
                <a:gd name="connsiteX4" fmla="*/ 3175 w 207963"/>
                <a:gd name="connsiteY4" fmla="*/ 0 h 774700"/>
                <a:gd name="connsiteX0" fmla="*/ 7938 w 212726"/>
                <a:gd name="connsiteY0" fmla="*/ 0 h 774700"/>
                <a:gd name="connsiteX1" fmla="*/ 0 w 212726"/>
                <a:gd name="connsiteY1" fmla="*/ 645319 h 774700"/>
                <a:gd name="connsiteX2" fmla="*/ 198438 w 212726"/>
                <a:gd name="connsiteY2" fmla="*/ 774700 h 774700"/>
                <a:gd name="connsiteX3" fmla="*/ 212726 w 212726"/>
                <a:gd name="connsiteY3" fmla="*/ 302419 h 774700"/>
                <a:gd name="connsiteX4" fmla="*/ 7938 w 212726"/>
                <a:gd name="connsiteY4" fmla="*/ 0 h 774700"/>
                <a:gd name="connsiteX0" fmla="*/ 7938 w 212726"/>
                <a:gd name="connsiteY0" fmla="*/ 0 h 769937"/>
                <a:gd name="connsiteX1" fmla="*/ 0 w 212726"/>
                <a:gd name="connsiteY1" fmla="*/ 645319 h 769937"/>
                <a:gd name="connsiteX2" fmla="*/ 193676 w 212726"/>
                <a:gd name="connsiteY2" fmla="*/ 769937 h 769937"/>
                <a:gd name="connsiteX3" fmla="*/ 212726 w 212726"/>
                <a:gd name="connsiteY3" fmla="*/ 302419 h 769937"/>
                <a:gd name="connsiteX4" fmla="*/ 7938 w 212726"/>
                <a:gd name="connsiteY4" fmla="*/ 0 h 769937"/>
                <a:gd name="connsiteX0" fmla="*/ 7938 w 212726"/>
                <a:gd name="connsiteY0" fmla="*/ 0 h 769937"/>
                <a:gd name="connsiteX1" fmla="*/ 0 w 212726"/>
                <a:gd name="connsiteY1" fmla="*/ 645319 h 769937"/>
                <a:gd name="connsiteX2" fmla="*/ 186532 w 212726"/>
                <a:gd name="connsiteY2" fmla="*/ 769937 h 769937"/>
                <a:gd name="connsiteX3" fmla="*/ 212726 w 212726"/>
                <a:gd name="connsiteY3" fmla="*/ 302419 h 769937"/>
                <a:gd name="connsiteX4" fmla="*/ 7938 w 212726"/>
                <a:gd name="connsiteY4" fmla="*/ 0 h 769937"/>
                <a:gd name="connsiteX0" fmla="*/ 7938 w 212726"/>
                <a:gd name="connsiteY0" fmla="*/ 0 h 773112"/>
                <a:gd name="connsiteX1" fmla="*/ 0 w 212726"/>
                <a:gd name="connsiteY1" fmla="*/ 645319 h 773112"/>
                <a:gd name="connsiteX2" fmla="*/ 186532 w 212726"/>
                <a:gd name="connsiteY2" fmla="*/ 773112 h 773112"/>
                <a:gd name="connsiteX3" fmla="*/ 212726 w 212726"/>
                <a:gd name="connsiteY3" fmla="*/ 302419 h 773112"/>
                <a:gd name="connsiteX4" fmla="*/ 7938 w 212726"/>
                <a:gd name="connsiteY4" fmla="*/ 0 h 773112"/>
                <a:gd name="connsiteX0" fmla="*/ 7938 w 212726"/>
                <a:gd name="connsiteY0" fmla="*/ 0 h 775493"/>
                <a:gd name="connsiteX1" fmla="*/ 0 w 212726"/>
                <a:gd name="connsiteY1" fmla="*/ 645319 h 775493"/>
                <a:gd name="connsiteX2" fmla="*/ 188913 w 212726"/>
                <a:gd name="connsiteY2" fmla="*/ 775493 h 775493"/>
                <a:gd name="connsiteX3" fmla="*/ 212726 w 212726"/>
                <a:gd name="connsiteY3" fmla="*/ 302419 h 775493"/>
                <a:gd name="connsiteX4" fmla="*/ 7938 w 212726"/>
                <a:gd name="connsiteY4" fmla="*/ 0 h 775493"/>
                <a:gd name="connsiteX0" fmla="*/ 7938 w 212726"/>
                <a:gd name="connsiteY0" fmla="*/ 0 h 765968"/>
                <a:gd name="connsiteX1" fmla="*/ 0 w 212726"/>
                <a:gd name="connsiteY1" fmla="*/ 645319 h 765968"/>
                <a:gd name="connsiteX2" fmla="*/ 191294 w 212726"/>
                <a:gd name="connsiteY2" fmla="*/ 765968 h 765968"/>
                <a:gd name="connsiteX3" fmla="*/ 212726 w 212726"/>
                <a:gd name="connsiteY3" fmla="*/ 302419 h 765968"/>
                <a:gd name="connsiteX4" fmla="*/ 7938 w 212726"/>
                <a:gd name="connsiteY4" fmla="*/ 0 h 765968"/>
                <a:gd name="connsiteX0" fmla="*/ 192 w 214505"/>
                <a:gd name="connsiteY0" fmla="*/ 0 h 765968"/>
                <a:gd name="connsiteX1" fmla="*/ 1779 w 214505"/>
                <a:gd name="connsiteY1" fmla="*/ 645319 h 765968"/>
                <a:gd name="connsiteX2" fmla="*/ 193073 w 214505"/>
                <a:gd name="connsiteY2" fmla="*/ 765968 h 765968"/>
                <a:gd name="connsiteX3" fmla="*/ 214505 w 214505"/>
                <a:gd name="connsiteY3" fmla="*/ 302419 h 765968"/>
                <a:gd name="connsiteX4" fmla="*/ 192 w 214505"/>
                <a:gd name="connsiteY4" fmla="*/ 0 h 765968"/>
                <a:gd name="connsiteX0" fmla="*/ 192 w 219479"/>
                <a:gd name="connsiteY0" fmla="*/ 0 h 765968"/>
                <a:gd name="connsiteX1" fmla="*/ 1779 w 219479"/>
                <a:gd name="connsiteY1" fmla="*/ 645319 h 765968"/>
                <a:gd name="connsiteX2" fmla="*/ 193073 w 219479"/>
                <a:gd name="connsiteY2" fmla="*/ 765968 h 765968"/>
                <a:gd name="connsiteX3" fmla="*/ 214505 w 219479"/>
                <a:gd name="connsiteY3" fmla="*/ 302419 h 765968"/>
                <a:gd name="connsiteX4" fmla="*/ 219269 w 219479"/>
                <a:gd name="connsiteY4" fmla="*/ 312392 h 765968"/>
                <a:gd name="connsiteX5" fmla="*/ 192 w 219479"/>
                <a:gd name="connsiteY5" fmla="*/ 0 h 765968"/>
                <a:gd name="connsiteX0" fmla="*/ 192 w 221816"/>
                <a:gd name="connsiteY0" fmla="*/ 0 h 765968"/>
                <a:gd name="connsiteX1" fmla="*/ 1779 w 221816"/>
                <a:gd name="connsiteY1" fmla="*/ 645319 h 765968"/>
                <a:gd name="connsiteX2" fmla="*/ 193073 w 221816"/>
                <a:gd name="connsiteY2" fmla="*/ 765968 h 765968"/>
                <a:gd name="connsiteX3" fmla="*/ 214505 w 221816"/>
                <a:gd name="connsiteY3" fmla="*/ 302419 h 765968"/>
                <a:gd name="connsiteX4" fmla="*/ 221650 w 221816"/>
                <a:gd name="connsiteY4" fmla="*/ 319283 h 765968"/>
                <a:gd name="connsiteX5" fmla="*/ 192 w 221816"/>
                <a:gd name="connsiteY5" fmla="*/ 0 h 765968"/>
                <a:gd name="connsiteX0" fmla="*/ 192 w 221816"/>
                <a:gd name="connsiteY0" fmla="*/ 0 h 770562"/>
                <a:gd name="connsiteX1" fmla="*/ 1779 w 221816"/>
                <a:gd name="connsiteY1" fmla="*/ 645319 h 770562"/>
                <a:gd name="connsiteX2" fmla="*/ 193073 w 221816"/>
                <a:gd name="connsiteY2" fmla="*/ 770562 h 770562"/>
                <a:gd name="connsiteX3" fmla="*/ 214505 w 221816"/>
                <a:gd name="connsiteY3" fmla="*/ 302419 h 770562"/>
                <a:gd name="connsiteX4" fmla="*/ 221650 w 221816"/>
                <a:gd name="connsiteY4" fmla="*/ 319283 h 770562"/>
                <a:gd name="connsiteX5" fmla="*/ 192 w 221816"/>
                <a:gd name="connsiteY5" fmla="*/ 0 h 770562"/>
                <a:gd name="connsiteX0" fmla="*/ 52 w 221676"/>
                <a:gd name="connsiteY0" fmla="*/ 0 h 770562"/>
                <a:gd name="connsiteX1" fmla="*/ 13545 w 221676"/>
                <a:gd name="connsiteY1" fmla="*/ 626943 h 770562"/>
                <a:gd name="connsiteX2" fmla="*/ 192933 w 221676"/>
                <a:gd name="connsiteY2" fmla="*/ 770562 h 770562"/>
                <a:gd name="connsiteX3" fmla="*/ 214365 w 221676"/>
                <a:gd name="connsiteY3" fmla="*/ 302419 h 770562"/>
                <a:gd name="connsiteX4" fmla="*/ 221510 w 221676"/>
                <a:gd name="connsiteY4" fmla="*/ 319283 h 770562"/>
                <a:gd name="connsiteX5" fmla="*/ 52 w 221676"/>
                <a:gd name="connsiteY5" fmla="*/ 0 h 770562"/>
                <a:gd name="connsiteX0" fmla="*/ 124 w 221748"/>
                <a:gd name="connsiteY0" fmla="*/ 0 h 770562"/>
                <a:gd name="connsiteX1" fmla="*/ 4092 w 221748"/>
                <a:gd name="connsiteY1" fmla="*/ 643021 h 770562"/>
                <a:gd name="connsiteX2" fmla="*/ 193005 w 221748"/>
                <a:gd name="connsiteY2" fmla="*/ 770562 h 770562"/>
                <a:gd name="connsiteX3" fmla="*/ 214437 w 221748"/>
                <a:gd name="connsiteY3" fmla="*/ 302419 h 770562"/>
                <a:gd name="connsiteX4" fmla="*/ 221582 w 221748"/>
                <a:gd name="connsiteY4" fmla="*/ 319283 h 770562"/>
                <a:gd name="connsiteX5" fmla="*/ 124 w 221748"/>
                <a:gd name="connsiteY5" fmla="*/ 0 h 770562"/>
                <a:gd name="connsiteX0" fmla="*/ 124 w 221748"/>
                <a:gd name="connsiteY0" fmla="*/ 0 h 773798"/>
                <a:gd name="connsiteX1" fmla="*/ 4092 w 221748"/>
                <a:gd name="connsiteY1" fmla="*/ 643021 h 773798"/>
                <a:gd name="connsiteX2" fmla="*/ 212554 w 221748"/>
                <a:gd name="connsiteY2" fmla="*/ 773798 h 773798"/>
                <a:gd name="connsiteX3" fmla="*/ 214437 w 221748"/>
                <a:gd name="connsiteY3" fmla="*/ 302419 h 773798"/>
                <a:gd name="connsiteX4" fmla="*/ 221582 w 221748"/>
                <a:gd name="connsiteY4" fmla="*/ 319283 h 773798"/>
                <a:gd name="connsiteX5" fmla="*/ 124 w 221748"/>
                <a:gd name="connsiteY5" fmla="*/ 0 h 773798"/>
                <a:gd name="connsiteX0" fmla="*/ 180 w 221804"/>
                <a:gd name="connsiteY0" fmla="*/ 0 h 773798"/>
                <a:gd name="connsiteX1" fmla="*/ 2054 w 221804"/>
                <a:gd name="connsiteY1" fmla="*/ 663687 h 773798"/>
                <a:gd name="connsiteX2" fmla="*/ 212610 w 221804"/>
                <a:gd name="connsiteY2" fmla="*/ 773798 h 773798"/>
                <a:gd name="connsiteX3" fmla="*/ 214493 w 221804"/>
                <a:gd name="connsiteY3" fmla="*/ 302419 h 773798"/>
                <a:gd name="connsiteX4" fmla="*/ 221638 w 221804"/>
                <a:gd name="connsiteY4" fmla="*/ 319283 h 773798"/>
                <a:gd name="connsiteX5" fmla="*/ 180 w 221804"/>
                <a:gd name="connsiteY5" fmla="*/ 0 h 773798"/>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16211 w 237835"/>
                <a:gd name="connsiteY0" fmla="*/ 76355 h 850153"/>
                <a:gd name="connsiteX1" fmla="*/ 17239 w 237835"/>
                <a:gd name="connsiteY1" fmla="*/ 55752 h 850153"/>
                <a:gd name="connsiteX2" fmla="*/ 18085 w 237835"/>
                <a:gd name="connsiteY2" fmla="*/ 740042 h 850153"/>
                <a:gd name="connsiteX3" fmla="*/ 228641 w 237835"/>
                <a:gd name="connsiteY3" fmla="*/ 850153 h 850153"/>
                <a:gd name="connsiteX4" fmla="*/ 230524 w 237835"/>
                <a:gd name="connsiteY4" fmla="*/ 378774 h 850153"/>
                <a:gd name="connsiteX5" fmla="*/ 237669 w 237835"/>
                <a:gd name="connsiteY5" fmla="*/ 395638 h 850153"/>
                <a:gd name="connsiteX6" fmla="*/ 16211 w 237835"/>
                <a:gd name="connsiteY6" fmla="*/ 76355 h 850153"/>
                <a:gd name="connsiteX0" fmla="*/ 26095 w 247719"/>
                <a:gd name="connsiteY0" fmla="*/ 0 h 773798"/>
                <a:gd name="connsiteX1" fmla="*/ 27969 w 247719"/>
                <a:gd name="connsiteY1" fmla="*/ 663687 h 773798"/>
                <a:gd name="connsiteX2" fmla="*/ 238525 w 247719"/>
                <a:gd name="connsiteY2" fmla="*/ 773798 h 773798"/>
                <a:gd name="connsiteX3" fmla="*/ 240408 w 247719"/>
                <a:gd name="connsiteY3" fmla="*/ 302419 h 773798"/>
                <a:gd name="connsiteX4" fmla="*/ 247553 w 247719"/>
                <a:gd name="connsiteY4" fmla="*/ 319283 h 773798"/>
                <a:gd name="connsiteX5" fmla="*/ 26095 w 247719"/>
                <a:gd name="connsiteY5" fmla="*/ 0 h 773798"/>
                <a:gd name="connsiteX0" fmla="*/ 0 w 221624"/>
                <a:gd name="connsiteY0" fmla="*/ 0 h 773798"/>
                <a:gd name="connsiteX1" fmla="*/ 1874 w 221624"/>
                <a:gd name="connsiteY1" fmla="*/ 663687 h 773798"/>
                <a:gd name="connsiteX2" fmla="*/ 212430 w 221624"/>
                <a:gd name="connsiteY2" fmla="*/ 773798 h 773798"/>
                <a:gd name="connsiteX3" fmla="*/ 214313 w 221624"/>
                <a:gd name="connsiteY3" fmla="*/ 302419 h 773798"/>
                <a:gd name="connsiteX4" fmla="*/ 221458 w 221624"/>
                <a:gd name="connsiteY4" fmla="*/ 319283 h 773798"/>
                <a:gd name="connsiteX5" fmla="*/ 0 w 221624"/>
                <a:gd name="connsiteY5" fmla="*/ 0 h 773798"/>
                <a:gd name="connsiteX0" fmla="*/ 380 w 219909"/>
                <a:gd name="connsiteY0" fmla="*/ 0 h 797907"/>
                <a:gd name="connsiteX1" fmla="*/ 159 w 219909"/>
                <a:gd name="connsiteY1" fmla="*/ 687796 h 797907"/>
                <a:gd name="connsiteX2" fmla="*/ 210715 w 219909"/>
                <a:gd name="connsiteY2" fmla="*/ 797907 h 797907"/>
                <a:gd name="connsiteX3" fmla="*/ 212598 w 219909"/>
                <a:gd name="connsiteY3" fmla="*/ 326528 h 797907"/>
                <a:gd name="connsiteX4" fmla="*/ 219743 w 219909"/>
                <a:gd name="connsiteY4" fmla="*/ 343392 h 797907"/>
                <a:gd name="connsiteX5" fmla="*/ 380 w 219909"/>
                <a:gd name="connsiteY5" fmla="*/ 0 h 797907"/>
                <a:gd name="connsiteX0" fmla="*/ 380 w 212598"/>
                <a:gd name="connsiteY0" fmla="*/ 9087 h 806994"/>
                <a:gd name="connsiteX1" fmla="*/ 159 w 212598"/>
                <a:gd name="connsiteY1" fmla="*/ 696883 h 806994"/>
                <a:gd name="connsiteX2" fmla="*/ 210715 w 212598"/>
                <a:gd name="connsiteY2" fmla="*/ 806994 h 806994"/>
                <a:gd name="connsiteX3" fmla="*/ 212598 w 212598"/>
                <a:gd name="connsiteY3" fmla="*/ 335615 h 806994"/>
                <a:gd name="connsiteX4" fmla="*/ 380 w 212598"/>
                <a:gd name="connsiteY4" fmla="*/ 9087 h 806994"/>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26528 h 797907"/>
                <a:gd name="connsiteX4" fmla="*/ 380 w 212598"/>
                <a:gd name="connsiteY4" fmla="*/ 0 h 797907"/>
                <a:gd name="connsiteX0" fmla="*/ 380 w 212598"/>
                <a:gd name="connsiteY0" fmla="*/ 0 h 797907"/>
                <a:gd name="connsiteX1" fmla="*/ 159 w 212598"/>
                <a:gd name="connsiteY1" fmla="*/ 687796 h 797907"/>
                <a:gd name="connsiteX2" fmla="*/ 210715 w 212598"/>
                <a:gd name="connsiteY2" fmla="*/ 797907 h 797907"/>
                <a:gd name="connsiteX3" fmla="*/ 212598 w 212598"/>
                <a:gd name="connsiteY3" fmla="*/ 340305 h 797907"/>
                <a:gd name="connsiteX4" fmla="*/ 380 w 212598"/>
                <a:gd name="connsiteY4" fmla="*/ 0 h 797907"/>
                <a:gd name="connsiteX0" fmla="*/ 380 w 212598"/>
                <a:gd name="connsiteY0" fmla="*/ 0 h 797907"/>
                <a:gd name="connsiteX1" fmla="*/ 159 w 212598"/>
                <a:gd name="connsiteY1" fmla="*/ 674019 h 797907"/>
                <a:gd name="connsiteX2" fmla="*/ 210715 w 212598"/>
                <a:gd name="connsiteY2" fmla="*/ 797907 h 797907"/>
                <a:gd name="connsiteX3" fmla="*/ 212598 w 212598"/>
                <a:gd name="connsiteY3" fmla="*/ 340305 h 797907"/>
                <a:gd name="connsiteX4" fmla="*/ 380 w 212598"/>
                <a:gd name="connsiteY4" fmla="*/ 0 h 7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98" h="797907">
                  <a:moveTo>
                    <a:pt x="380" y="0"/>
                  </a:moveTo>
                  <a:cubicBezTo>
                    <a:pt x="1005" y="221229"/>
                    <a:pt x="-466" y="452790"/>
                    <a:pt x="159" y="674019"/>
                  </a:cubicBezTo>
                  <a:cubicBezTo>
                    <a:pt x="69646" y="717611"/>
                    <a:pt x="141228" y="754315"/>
                    <a:pt x="210715" y="797907"/>
                  </a:cubicBezTo>
                  <a:cubicBezTo>
                    <a:pt x="211343" y="640781"/>
                    <a:pt x="211970" y="497431"/>
                    <a:pt x="212598" y="340305"/>
                  </a:cubicBezTo>
                  <a:lnTo>
                    <a:pt x="380" y="0"/>
                  </a:lnTo>
                  <a:close/>
                </a:path>
              </a:pathLst>
            </a:custGeom>
            <a:solidFill>
              <a:schemeClr val="accent1"/>
            </a:solidFill>
            <a:ln w="9525">
              <a:noFill/>
              <a:miter lim="800000"/>
              <a:headEnd/>
              <a:tailEnd/>
            </a:ln>
            <a:effectLst/>
          </p:spPr>
          <p:txBody>
            <a:bodyPr lIns="98058" tIns="98058" rIns="98058" bIns="98058"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srgbClr val="000000"/>
                </a:solidFill>
                <a:effectLst/>
                <a:uLnTx/>
                <a:uFillTx/>
                <a:latin typeface="Arial" panose="020B0604020202020204" pitchFamily="34" charset="0"/>
                <a:ea typeface="Verdana" pitchFamily="34" charset="0"/>
                <a:cs typeface="Arial" panose="020B0604020202020204" pitchFamily="34" charset="0"/>
              </a:endParaRPr>
            </a:p>
          </p:txBody>
        </p:sp>
        <p:sp>
          <p:nvSpPr>
            <p:cNvPr id="37" name="Rectangle 36">
              <a:extLst>
                <a:ext uri="{FF2B5EF4-FFF2-40B4-BE49-F238E27FC236}">
                  <a16:creationId xmlns:a16="http://schemas.microsoft.com/office/drawing/2014/main" id="{116A6AAD-B91A-4783-AA68-2852793CB670}"/>
                </a:ext>
              </a:extLst>
            </p:cNvPr>
            <p:cNvSpPr/>
            <p:nvPr/>
          </p:nvSpPr>
          <p:spPr>
            <a:xfrm flipH="1">
              <a:off x="6250526" y="4734997"/>
              <a:ext cx="2525175" cy="681534"/>
            </a:xfrm>
            <a:prstGeom prst="rect">
              <a:avLst/>
            </a:prstGeom>
            <a:solidFill>
              <a:schemeClr val="tx2">
                <a:lumMod val="20000"/>
                <a:lumOff val="80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38" name="Rectangle 37">
              <a:extLst>
                <a:ext uri="{FF2B5EF4-FFF2-40B4-BE49-F238E27FC236}">
                  <a16:creationId xmlns:a16="http://schemas.microsoft.com/office/drawing/2014/main" id="{7AC7FEE6-FF41-4C2A-B241-408644639C1A}"/>
                </a:ext>
              </a:extLst>
            </p:cNvPr>
            <p:cNvSpPr/>
            <p:nvPr/>
          </p:nvSpPr>
          <p:spPr>
            <a:xfrm flipH="1">
              <a:off x="6333714" y="4786785"/>
              <a:ext cx="2441987" cy="591473"/>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457200">
                <a:spcAft>
                  <a:spcPts val="400"/>
                </a:spcAft>
                <a:buSzPct val="80000"/>
                <a:defRPr/>
              </a:pPr>
              <a:r>
                <a:rPr lang="en-US" sz="1400" dirty="0">
                  <a:latin typeface="Arial" charset="0"/>
                  <a:sym typeface="Wingdings" pitchFamily="2" charset="2"/>
                </a:rPr>
                <a:t>Increasing</a:t>
              </a:r>
              <a:r>
                <a:rPr lang="en-US" sz="1400" dirty="0">
                  <a:sym typeface="Wingdings" pitchFamily="2" charset="2"/>
                </a:rPr>
                <a:t> impatience with traditional ways of looking at arm’s length principle</a:t>
              </a:r>
              <a:endParaRPr lang="en-US" sz="1400" dirty="0">
                <a:solidFill>
                  <a:prstClr val="black"/>
                </a:solidFill>
                <a:latin typeface="Arial" panose="020B0604020202020204" pitchFamily="34" charset="0"/>
                <a:cs typeface="Arial" panose="020B0604020202020204" pitchFamily="34" charset="0"/>
              </a:endParaRPr>
            </a:p>
          </p:txBody>
        </p:sp>
        <p:cxnSp>
          <p:nvCxnSpPr>
            <p:cNvPr id="39" name="Straight Connector 38">
              <a:extLst>
                <a:ext uri="{FF2B5EF4-FFF2-40B4-BE49-F238E27FC236}">
                  <a16:creationId xmlns:a16="http://schemas.microsoft.com/office/drawing/2014/main" id="{1F52201A-DA6F-460B-A07B-6CACAC5A4F49}"/>
                </a:ext>
              </a:extLst>
            </p:cNvPr>
            <p:cNvCxnSpPr/>
            <p:nvPr/>
          </p:nvCxnSpPr>
          <p:spPr>
            <a:xfrm>
              <a:off x="6293850" y="2234368"/>
              <a:ext cx="0" cy="3182163"/>
            </a:xfrm>
            <a:prstGeom prst="line">
              <a:avLst/>
            </a:prstGeom>
            <a:noFill/>
            <a:ln w="19050" cap="flat" cmpd="sng" algn="ctr">
              <a:solidFill>
                <a:srgbClr val="FFFFFF"/>
              </a:solidFill>
              <a:prstDash val="solid"/>
            </a:ln>
            <a:effectLst/>
          </p:spPr>
        </p:cxnSp>
        <p:sp>
          <p:nvSpPr>
            <p:cNvPr id="40" name="Freeform 45">
              <a:extLst>
                <a:ext uri="{FF2B5EF4-FFF2-40B4-BE49-F238E27FC236}">
                  <a16:creationId xmlns:a16="http://schemas.microsoft.com/office/drawing/2014/main" id="{1F0DF31F-D083-45D0-A952-61FA32E0AE19}"/>
                </a:ext>
              </a:extLst>
            </p:cNvPr>
            <p:cNvSpPr>
              <a:spLocks/>
            </p:cNvSpPr>
            <p:nvPr/>
          </p:nvSpPr>
          <p:spPr bwMode="auto">
            <a:xfrm>
              <a:off x="3105607" y="2283820"/>
              <a:ext cx="3069436" cy="578260"/>
            </a:xfrm>
            <a:custGeom>
              <a:avLst/>
              <a:gdLst/>
              <a:ahLst/>
              <a:cxnLst>
                <a:cxn ang="0">
                  <a:pos x="297" y="0"/>
                </a:cxn>
                <a:cxn ang="0">
                  <a:pos x="4133" y="0"/>
                </a:cxn>
                <a:cxn ang="0">
                  <a:pos x="4413" y="280"/>
                </a:cxn>
                <a:cxn ang="0">
                  <a:pos x="4286" y="1438"/>
                </a:cxn>
                <a:cxn ang="0">
                  <a:pos x="144" y="1438"/>
                </a:cxn>
                <a:cxn ang="0">
                  <a:pos x="17" y="280"/>
                </a:cxn>
                <a:cxn ang="0">
                  <a:pos x="297" y="0"/>
                </a:cxn>
              </a:cxnLst>
              <a:rect l="0" t="0" r="r" b="b"/>
              <a:pathLst>
                <a:path w="4429" h="1438">
                  <a:moveTo>
                    <a:pt x="297" y="0"/>
                  </a:moveTo>
                  <a:lnTo>
                    <a:pt x="4133" y="0"/>
                  </a:lnTo>
                  <a:cubicBezTo>
                    <a:pt x="4287" y="0"/>
                    <a:pt x="4429" y="127"/>
                    <a:pt x="4413" y="280"/>
                  </a:cubicBezTo>
                  <a:lnTo>
                    <a:pt x="4286" y="1438"/>
                  </a:lnTo>
                  <a:lnTo>
                    <a:pt x="144" y="1438"/>
                  </a:lnTo>
                  <a:lnTo>
                    <a:pt x="17" y="280"/>
                  </a:lnTo>
                  <a:cubicBezTo>
                    <a:pt x="0" y="127"/>
                    <a:pt x="143" y="0"/>
                    <a:pt x="297" y="0"/>
                  </a:cubicBezTo>
                  <a:close/>
                </a:path>
              </a:pathLst>
            </a:custGeom>
            <a:solidFill>
              <a:srgbClr val="E23D1C"/>
            </a:solidFill>
            <a:ln w="3" cap="flat">
              <a:noFill/>
              <a:prstDash val="solid"/>
              <a:miter lim="800000"/>
              <a:headEnd/>
              <a:tailEnd/>
            </a:ln>
          </p:spPr>
          <p:txBody>
            <a:bodyPr vert="horz" wrap="square" lIns="100711" tIns="50356" rIns="100711" bIns="5035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1" name="Oval 40">
              <a:extLst>
                <a:ext uri="{FF2B5EF4-FFF2-40B4-BE49-F238E27FC236}">
                  <a16:creationId xmlns:a16="http://schemas.microsoft.com/office/drawing/2014/main" id="{ABA01203-87E7-4845-B79C-6AC1CB2C323A}"/>
                </a:ext>
              </a:extLst>
            </p:cNvPr>
            <p:cNvSpPr>
              <a:spLocks noChangeArrowheads="1"/>
            </p:cNvSpPr>
            <p:nvPr/>
          </p:nvSpPr>
          <p:spPr bwMode="auto">
            <a:xfrm>
              <a:off x="3083366" y="2472291"/>
              <a:ext cx="3113919" cy="2944239"/>
            </a:xfrm>
            <a:prstGeom prst="ellipse">
              <a:avLst/>
            </a:prstGeom>
            <a:solidFill>
              <a:srgbClr val="FFFFFF"/>
            </a:solidFill>
            <a:ln w="25400" cap="flat" cmpd="sng" algn="ctr">
              <a:solidFill>
                <a:schemeClr val="accent4"/>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 name="Oval 41">
              <a:extLst>
                <a:ext uri="{FF2B5EF4-FFF2-40B4-BE49-F238E27FC236}">
                  <a16:creationId xmlns:a16="http://schemas.microsoft.com/office/drawing/2014/main" id="{E0E9FC8F-4A2E-444D-8B36-C5364A59F747}"/>
                </a:ext>
              </a:extLst>
            </p:cNvPr>
            <p:cNvSpPr>
              <a:spLocks noChangeArrowheads="1"/>
            </p:cNvSpPr>
            <p:nvPr/>
          </p:nvSpPr>
          <p:spPr bwMode="auto">
            <a:xfrm>
              <a:off x="3111238" y="2508686"/>
              <a:ext cx="3058172" cy="2869572"/>
            </a:xfrm>
            <a:prstGeom prst="ellipse">
              <a:avLst/>
            </a:prstGeom>
            <a:solidFill>
              <a:srgbClr val="FFFFFF"/>
            </a:solidFill>
            <a:ln w="111125" cap="flat">
              <a:solidFill>
                <a:srgbClr val="D9471F"/>
              </a:solidFill>
              <a:prstDash val="solid"/>
              <a:miter lim="800000"/>
              <a:headEnd/>
              <a:tailEnd/>
            </a:ln>
          </p:spPr>
          <p:txBody>
            <a:bodyPr vert="horz" wrap="square" lIns="100711" tIns="50356" rIns="100711" bIns="5035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3" name="Freeform 43">
              <a:extLst>
                <a:ext uri="{FF2B5EF4-FFF2-40B4-BE49-F238E27FC236}">
                  <a16:creationId xmlns:a16="http://schemas.microsoft.com/office/drawing/2014/main" id="{63247873-0A27-4B8D-BB10-D470B3062013}"/>
                </a:ext>
              </a:extLst>
            </p:cNvPr>
            <p:cNvSpPr>
              <a:spLocks/>
            </p:cNvSpPr>
            <p:nvPr/>
          </p:nvSpPr>
          <p:spPr bwMode="auto">
            <a:xfrm>
              <a:off x="3293657" y="1875368"/>
              <a:ext cx="2693338" cy="1075717"/>
            </a:xfrm>
            <a:custGeom>
              <a:avLst/>
              <a:gdLst/>
              <a:ahLst/>
              <a:cxnLst>
                <a:cxn ang="0">
                  <a:pos x="1943" y="0"/>
                </a:cxn>
                <a:cxn ang="0">
                  <a:pos x="2914" y="297"/>
                </a:cxn>
                <a:cxn ang="0">
                  <a:pos x="3885" y="593"/>
                </a:cxn>
                <a:cxn ang="0">
                  <a:pos x="3514" y="1073"/>
                </a:cxn>
                <a:cxn ang="0">
                  <a:pos x="3143" y="1553"/>
                </a:cxn>
                <a:cxn ang="0">
                  <a:pos x="1943" y="1553"/>
                </a:cxn>
                <a:cxn ang="0">
                  <a:pos x="742" y="1553"/>
                </a:cxn>
                <a:cxn ang="0">
                  <a:pos x="371" y="1073"/>
                </a:cxn>
                <a:cxn ang="0">
                  <a:pos x="0" y="593"/>
                </a:cxn>
                <a:cxn ang="0">
                  <a:pos x="971" y="297"/>
                </a:cxn>
                <a:cxn ang="0">
                  <a:pos x="1943" y="0"/>
                </a:cxn>
              </a:cxnLst>
              <a:rect l="0" t="0" r="r" b="b"/>
              <a:pathLst>
                <a:path w="3885" h="1553">
                  <a:moveTo>
                    <a:pt x="1943" y="0"/>
                  </a:moveTo>
                  <a:lnTo>
                    <a:pt x="2914" y="297"/>
                  </a:lnTo>
                  <a:lnTo>
                    <a:pt x="3885" y="593"/>
                  </a:lnTo>
                  <a:lnTo>
                    <a:pt x="3514" y="1073"/>
                  </a:lnTo>
                  <a:lnTo>
                    <a:pt x="3143" y="1553"/>
                  </a:lnTo>
                  <a:lnTo>
                    <a:pt x="1943" y="1553"/>
                  </a:lnTo>
                  <a:lnTo>
                    <a:pt x="742" y="1553"/>
                  </a:lnTo>
                  <a:lnTo>
                    <a:pt x="371" y="1073"/>
                  </a:lnTo>
                  <a:lnTo>
                    <a:pt x="0" y="593"/>
                  </a:lnTo>
                  <a:lnTo>
                    <a:pt x="971" y="297"/>
                  </a:lnTo>
                  <a:lnTo>
                    <a:pt x="1943" y="0"/>
                  </a:lnTo>
                  <a:close/>
                </a:path>
              </a:pathLst>
            </a:custGeom>
            <a:solidFill>
              <a:schemeClr val="tx1">
                <a:lumMod val="65000"/>
                <a:lumOff val="35000"/>
              </a:schemeClr>
            </a:solidFill>
            <a:ln w="3" cap="flat">
              <a:noFill/>
              <a:prstDash val="solid"/>
              <a:miter lim="800000"/>
              <a:headEnd/>
              <a:tailEnd/>
            </a:ln>
          </p:spPr>
          <p:txBody>
            <a:bodyPr vert="horz" wrap="square" lIns="100711" tIns="50356" rIns="100711" bIns="5035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4" name="Freeform 44">
              <a:extLst>
                <a:ext uri="{FF2B5EF4-FFF2-40B4-BE49-F238E27FC236}">
                  <a16:creationId xmlns:a16="http://schemas.microsoft.com/office/drawing/2014/main" id="{452E9578-2921-4138-AFE2-D66A21B792FF}"/>
                </a:ext>
              </a:extLst>
            </p:cNvPr>
            <p:cNvSpPr>
              <a:spLocks/>
            </p:cNvSpPr>
            <p:nvPr/>
          </p:nvSpPr>
          <p:spPr bwMode="auto">
            <a:xfrm>
              <a:off x="3540344" y="2566901"/>
              <a:ext cx="2216141" cy="384187"/>
            </a:xfrm>
            <a:custGeom>
              <a:avLst/>
              <a:gdLst/>
              <a:ahLst/>
              <a:cxnLst>
                <a:cxn ang="0">
                  <a:pos x="0" y="0"/>
                </a:cxn>
                <a:cxn ang="0">
                  <a:pos x="3198" y="0"/>
                </a:cxn>
                <a:cxn ang="0">
                  <a:pos x="2867" y="557"/>
                </a:cxn>
                <a:cxn ang="0">
                  <a:pos x="279" y="557"/>
                </a:cxn>
                <a:cxn ang="0">
                  <a:pos x="0" y="0"/>
                </a:cxn>
              </a:cxnLst>
              <a:rect l="0" t="0" r="r" b="b"/>
              <a:pathLst>
                <a:path w="3198" h="557">
                  <a:moveTo>
                    <a:pt x="0" y="0"/>
                  </a:moveTo>
                  <a:lnTo>
                    <a:pt x="3198" y="0"/>
                  </a:lnTo>
                  <a:lnTo>
                    <a:pt x="2867" y="557"/>
                  </a:lnTo>
                  <a:lnTo>
                    <a:pt x="279" y="557"/>
                  </a:lnTo>
                  <a:lnTo>
                    <a:pt x="0" y="0"/>
                  </a:lnTo>
                  <a:close/>
                </a:path>
              </a:pathLst>
            </a:custGeom>
            <a:solidFill>
              <a:schemeClr val="tx2">
                <a:lumMod val="20000"/>
                <a:lumOff val="80000"/>
              </a:schemeClr>
            </a:solidFill>
            <a:ln w="3" cap="flat">
              <a:noFill/>
              <a:prstDash val="solid"/>
              <a:miter lim="800000"/>
              <a:headEnd/>
              <a:tailEnd/>
            </a:ln>
          </p:spPr>
          <p:txBody>
            <a:bodyPr vert="horz" wrap="square" lIns="100711" tIns="50356" rIns="100711" bIns="5035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5" name="Rectangle 44">
              <a:extLst>
                <a:ext uri="{FF2B5EF4-FFF2-40B4-BE49-F238E27FC236}">
                  <a16:creationId xmlns:a16="http://schemas.microsoft.com/office/drawing/2014/main" id="{3C3F9C91-B2DC-4F03-89AF-FFE362282BAE}"/>
                </a:ext>
              </a:extLst>
            </p:cNvPr>
            <p:cNvSpPr/>
            <p:nvPr/>
          </p:nvSpPr>
          <p:spPr>
            <a:xfrm>
              <a:off x="3292663" y="3654456"/>
              <a:ext cx="2836746" cy="48355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457200">
                <a:defRPr/>
              </a:pPr>
              <a:r>
                <a:rPr lang="en-US" sz="3200" b="1" dirty="0">
                  <a:solidFill>
                    <a:srgbClr val="D9471F"/>
                  </a:solidFill>
                  <a:latin typeface="Arial" panose="020B0604020202020204" pitchFamily="34" charset="0"/>
                  <a:cs typeface="Arial" panose="020B0604020202020204" pitchFamily="34" charset="0"/>
                </a:rPr>
                <a:t>Why now?</a:t>
              </a:r>
              <a:endParaRPr kumimoji="0" lang="en-US" sz="3200" b="1" i="0" u="none" strike="noStrike" kern="0" cap="none" spc="0" normalizeH="0" baseline="0" noProof="0" dirty="0">
                <a:ln>
                  <a:noFill/>
                </a:ln>
                <a:solidFill>
                  <a:srgbClr val="D9471F"/>
                </a:solidFill>
                <a:effectLst/>
                <a:uLnTx/>
                <a:uFillTx/>
                <a:latin typeface="Arial" panose="020B0604020202020204" pitchFamily="34" charset="0"/>
                <a:ea typeface="+mn-ea"/>
                <a:cs typeface="Arial" panose="020B0604020202020204" pitchFamily="34" charset="0"/>
              </a:endParaRPr>
            </a:p>
          </p:txBody>
        </p:sp>
      </p:grpSp>
      <p:sp>
        <p:nvSpPr>
          <p:cNvPr id="47" name="Oval 46">
            <a:extLst>
              <a:ext uri="{FF2B5EF4-FFF2-40B4-BE49-F238E27FC236}">
                <a16:creationId xmlns:a16="http://schemas.microsoft.com/office/drawing/2014/main" id="{7F68F096-4840-49DF-92C0-8537EE3F3F05}"/>
              </a:ext>
            </a:extLst>
          </p:cNvPr>
          <p:cNvSpPr/>
          <p:nvPr/>
        </p:nvSpPr>
        <p:spPr>
          <a:xfrm>
            <a:off x="4484915" y="1433959"/>
            <a:ext cx="464456" cy="4644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68925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695398" y="2984863"/>
            <a:ext cx="2704011" cy="1650637"/>
          </a:xfrm>
        </p:spPr>
        <p:txBody>
          <a:bodyPr>
            <a:noAutofit/>
          </a:bodyPr>
          <a:lstStyle/>
          <a:p>
            <a:r>
              <a:rPr lang="en-US" b="1" dirty="0"/>
              <a:t>2. OECD Proposals:</a:t>
            </a:r>
          </a:p>
          <a:p>
            <a:r>
              <a:rPr lang="en-US" dirty="0"/>
              <a:t>Pillar One and Pillar Two</a:t>
            </a:r>
          </a:p>
        </p:txBody>
      </p:sp>
    </p:spTree>
    <p:extLst>
      <p:ext uri="{BB962C8B-B14F-4D97-AF65-F5344CB8AC3E}">
        <p14:creationId xmlns:p14="http://schemas.microsoft.com/office/powerpoint/2010/main" val="27988463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Backdrop</a:t>
            </a:r>
          </a:p>
        </p:txBody>
      </p:sp>
      <p:sp>
        <p:nvSpPr>
          <p:cNvPr id="10" name="Content Placeholder 9">
            <a:extLst>
              <a:ext uri="{FF2B5EF4-FFF2-40B4-BE49-F238E27FC236}">
                <a16:creationId xmlns:a16="http://schemas.microsoft.com/office/drawing/2014/main" id="{D0D40BC8-B7B1-4962-8E26-707C70181033}"/>
              </a:ext>
            </a:extLst>
          </p:cNvPr>
          <p:cNvSpPr txBox="1">
            <a:spLocks noGrp="1"/>
          </p:cNvSpPr>
          <p:nvPr>
            <p:ph idx="1"/>
          </p:nvPr>
        </p:nvSpPr>
        <p:spPr/>
        <p:txBody>
          <a:bodyPr vert="horz" lIns="91440" tIns="45720" rIns="91440" bIns="45720" rtlCol="0">
            <a:noAutofit/>
          </a:bodyPr>
          <a:lstStyle/>
          <a:p>
            <a:pPr marL="231775" indent="-231775">
              <a:lnSpc>
                <a:spcPct val="100000"/>
              </a:lnSpc>
              <a:spcBef>
                <a:spcPts val="0"/>
              </a:spcBef>
              <a:spcAft>
                <a:spcPts val="800"/>
              </a:spcAft>
              <a:buSzPct val="120000"/>
            </a:pPr>
            <a:r>
              <a:rPr lang="en-US" altLang="en-US" sz="1400" dirty="0"/>
              <a:t>Entire thought process basis which the tax community, Revenue and the judiciary understood taxes is undergoing a sea change</a:t>
            </a:r>
          </a:p>
          <a:p>
            <a:pPr lvl="1" indent="-222250">
              <a:lnSpc>
                <a:spcPct val="100000"/>
              </a:lnSpc>
              <a:spcAft>
                <a:spcPts val="800"/>
              </a:spcAft>
              <a:buFont typeface="AppleSymbols" charset="0"/>
              <a:buChar char="⎼"/>
            </a:pPr>
            <a:r>
              <a:rPr lang="en-US" altLang="en-US" sz="1400" dirty="0"/>
              <a:t>Traditional definition and understanding of Permanent Establishment (‘PE’) rule under scrutiny in light of ‘nexus’ theory</a:t>
            </a:r>
          </a:p>
          <a:p>
            <a:pPr lvl="1" indent="-222250">
              <a:lnSpc>
                <a:spcPct val="100000"/>
              </a:lnSpc>
              <a:spcAft>
                <a:spcPts val="800"/>
              </a:spcAft>
              <a:buFont typeface="AppleSymbols" charset="0"/>
              <a:buChar char="⎼"/>
            </a:pPr>
            <a:r>
              <a:rPr lang="en-US" altLang="en-US" sz="1400" dirty="0"/>
              <a:t>The principle of “Arms Length Price” if sufficient being questioned</a:t>
            </a:r>
          </a:p>
          <a:p>
            <a:pPr lvl="1" indent="-222250">
              <a:lnSpc>
                <a:spcPct val="100000"/>
              </a:lnSpc>
              <a:spcAft>
                <a:spcPts val="800"/>
              </a:spcAft>
              <a:buFont typeface="AppleSymbols" charset="0"/>
              <a:buChar char="⎼"/>
            </a:pPr>
            <a:r>
              <a:rPr lang="en-US" altLang="en-US" sz="1400" dirty="0"/>
              <a:t>Rapid penetration of digitization across virtually all sectors of economy making it impossible to ring-fence digital economy from rest of the economy for tax purposes</a:t>
            </a:r>
          </a:p>
          <a:p>
            <a:pPr lvl="1" indent="-222250">
              <a:lnSpc>
                <a:spcPct val="100000"/>
              </a:lnSpc>
              <a:spcAft>
                <a:spcPts val="800"/>
              </a:spcAft>
              <a:buFont typeface="AppleSymbols" charset="0"/>
              <a:buChar char="⎼"/>
            </a:pPr>
            <a:r>
              <a:rPr lang="en-US" altLang="en-US" sz="1400" dirty="0"/>
              <a:t>Adoption of ‘Principal Purpose Test’ as a minimum standard in treaties</a:t>
            </a:r>
          </a:p>
          <a:p>
            <a:pPr marL="231775" indent="-231775">
              <a:lnSpc>
                <a:spcPct val="100000"/>
              </a:lnSpc>
              <a:spcBef>
                <a:spcPts val="0"/>
              </a:spcBef>
              <a:spcAft>
                <a:spcPts val="800"/>
              </a:spcAft>
              <a:buSzPct val="120000"/>
            </a:pPr>
            <a:r>
              <a:rPr lang="en-US" altLang="en-US" sz="1400" dirty="0"/>
              <a:t>Tax is becoming a far more important “risk factor” for corporate stakeholders</a:t>
            </a:r>
          </a:p>
        </p:txBody>
      </p:sp>
      <p:sp>
        <p:nvSpPr>
          <p:cNvPr id="11" name="Slide Number Placeholder 10">
            <a:extLst>
              <a:ext uri="{FF2B5EF4-FFF2-40B4-BE49-F238E27FC236}">
                <a16:creationId xmlns:a16="http://schemas.microsoft.com/office/drawing/2014/main" id="{7E85DE2D-06D8-4D0D-B96A-EB9690BB0EA1}"/>
              </a:ext>
            </a:extLst>
          </p:cNvPr>
          <p:cNvSpPr>
            <a:spLocks noGrp="1"/>
          </p:cNvSpPr>
          <p:nvPr>
            <p:ph type="sldNum" sz="quarter" idx="12"/>
          </p:nvPr>
        </p:nvSpPr>
        <p:spPr/>
        <p:txBody>
          <a:bodyPr/>
          <a:lstStyle/>
          <a:p>
            <a:fld id="{353CB433-A6EE-44F1-B9D3-A6E8EE95F9C9}" type="slidenum">
              <a:rPr lang="en-IN" smtClean="0"/>
              <a:pPr/>
              <a:t>13</a:t>
            </a:fld>
            <a:endParaRPr lang="en-IN" dirty="0"/>
          </a:p>
        </p:txBody>
      </p:sp>
      <p:sp>
        <p:nvSpPr>
          <p:cNvPr id="4" name="Rectangle: Diagonal Corners Rounded 3"/>
          <p:cNvSpPr/>
          <p:nvPr/>
        </p:nvSpPr>
        <p:spPr>
          <a:xfrm>
            <a:off x="805401" y="5680364"/>
            <a:ext cx="7887079" cy="480120"/>
          </a:xfrm>
          <a:prstGeom prst="round2DiagRect">
            <a:avLst>
              <a:gd name="adj1" fmla="val 49264"/>
              <a:gd name="adj2" fmla="val 0"/>
            </a:avLst>
          </a:prstGeom>
          <a:solidFill>
            <a:srgbClr val="124680"/>
          </a:solidFill>
        </p:spPr>
        <p:style>
          <a:lnRef idx="1">
            <a:schemeClr val="accent3"/>
          </a:lnRef>
          <a:fillRef idx="2">
            <a:schemeClr val="accent3"/>
          </a:fillRef>
          <a:effectRef idx="1">
            <a:schemeClr val="accent3"/>
          </a:effectRef>
          <a:fontRef idx="minor">
            <a:schemeClr val="dk1"/>
          </a:fontRef>
        </p:style>
        <p:txBody>
          <a:bodyPr anchor="ctr"/>
          <a:lstStyle/>
          <a:p>
            <a:pPr algn="ctr">
              <a:spcBef>
                <a:spcPts val="300"/>
              </a:spcBef>
              <a:spcAft>
                <a:spcPts val="300"/>
              </a:spcAft>
              <a:defRPr/>
            </a:pPr>
            <a:r>
              <a:rPr lang="en-US" sz="1400" b="1" dirty="0">
                <a:solidFill>
                  <a:schemeClr val="bg1"/>
                </a:solidFill>
                <a:cs typeface="Arial" panose="020B0604020202020204" pitchFamily="34" charset="0"/>
              </a:rPr>
              <a:t>Is this a new era of certainty or another era of uncertainty?</a:t>
            </a:r>
            <a:endParaRPr lang="en-US" sz="1400" b="1" u="sng" dirty="0">
              <a:solidFill>
                <a:schemeClr val="bg1"/>
              </a:solidFill>
              <a:cs typeface="Arial" panose="020B0604020202020204" pitchFamily="34" charset="0"/>
            </a:endParaRPr>
          </a:p>
        </p:txBody>
      </p:sp>
    </p:spTree>
    <p:extLst>
      <p:ext uri="{BB962C8B-B14F-4D97-AF65-F5344CB8AC3E}">
        <p14:creationId xmlns:p14="http://schemas.microsoft.com/office/powerpoint/2010/main" val="1389380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1EF46D43-932B-44BA-85D1-33347C761572}"/>
              </a:ext>
            </a:extLst>
          </p:cNvPr>
          <p:cNvSpPr>
            <a:spLocks noGrp="1"/>
          </p:cNvSpPr>
          <p:nvPr>
            <p:ph type="title"/>
          </p:nvPr>
        </p:nvSpPr>
        <p:spPr>
          <a:xfrm>
            <a:off x="771969" y="64784"/>
            <a:ext cx="6211058" cy="856675"/>
          </a:xfrm>
        </p:spPr>
        <p:txBody>
          <a:bodyPr>
            <a:normAutofit fontScale="90000"/>
          </a:bodyPr>
          <a:lstStyle/>
          <a:p>
            <a:r>
              <a:rPr lang="en-SG" dirty="0"/>
              <a:t>OECD – Pillar One proposals </a:t>
            </a:r>
            <a:br>
              <a:rPr lang="en-SG" dirty="0"/>
            </a:br>
            <a:r>
              <a:rPr lang="en-SG" sz="2700" i="1" dirty="0">
                <a:solidFill>
                  <a:schemeClr val="bg2">
                    <a:lumMod val="25000"/>
                  </a:schemeClr>
                </a:solidFill>
              </a:rPr>
              <a:t>Unified approach</a:t>
            </a:r>
            <a:endParaRPr lang="en-US" i="1" dirty="0">
              <a:solidFill>
                <a:schemeClr val="bg2">
                  <a:lumMod val="25000"/>
                </a:schemeClr>
              </a:solidFill>
            </a:endParaRPr>
          </a:p>
        </p:txBody>
      </p:sp>
      <p:sp>
        <p:nvSpPr>
          <p:cNvPr id="10" name="Content Placeholder 9">
            <a:extLst>
              <a:ext uri="{FF2B5EF4-FFF2-40B4-BE49-F238E27FC236}">
                <a16:creationId xmlns:a16="http://schemas.microsoft.com/office/drawing/2014/main" id="{A97C615A-5F0B-469D-8014-5AFB5041D350}"/>
              </a:ext>
            </a:extLst>
          </p:cNvPr>
          <p:cNvSpPr txBox="1">
            <a:spLocks noGrp="1"/>
          </p:cNvSpPr>
          <p:nvPr>
            <p:ph idx="1"/>
          </p:nvPr>
        </p:nvSpPr>
        <p:spPr>
          <a:xfrm>
            <a:off x="771969" y="1090036"/>
            <a:ext cx="7920511" cy="4947469"/>
          </a:xfrm>
        </p:spPr>
        <p:txBody>
          <a:bodyPr/>
          <a:lstStyle/>
          <a:p>
            <a:pPr marL="0" indent="0">
              <a:buNone/>
            </a:pPr>
            <a:r>
              <a:rPr lang="en-IN" sz="1400" b="1" dirty="0">
                <a:solidFill>
                  <a:srgbClr val="124680"/>
                </a:solidFill>
              </a:rPr>
              <a:t>Key features:</a:t>
            </a:r>
          </a:p>
          <a:p>
            <a:pPr>
              <a:lnSpc>
                <a:spcPct val="100000"/>
              </a:lnSpc>
            </a:pPr>
            <a:r>
              <a:rPr lang="en-IN" sz="1400" dirty="0"/>
              <a:t>Focussed on large consumer [including user] facing businesses</a:t>
            </a:r>
          </a:p>
          <a:p>
            <a:pPr>
              <a:lnSpc>
                <a:spcPct val="100000"/>
              </a:lnSpc>
            </a:pPr>
            <a:r>
              <a:rPr lang="en-IN" sz="1400" dirty="0"/>
              <a:t>Potential size thresholds</a:t>
            </a:r>
          </a:p>
          <a:p>
            <a:pPr>
              <a:lnSpc>
                <a:spcPct val="100000"/>
              </a:lnSpc>
            </a:pPr>
            <a:r>
              <a:rPr lang="en-IN" sz="1400" dirty="0"/>
              <a:t>New nexus rules - not dependent on physical presence </a:t>
            </a:r>
          </a:p>
          <a:p>
            <a:pPr>
              <a:lnSpc>
                <a:spcPct val="100000"/>
              </a:lnSpc>
            </a:pPr>
            <a:r>
              <a:rPr lang="en-IN" sz="1400" dirty="0"/>
              <a:t>New profit allocation rule – goes beyond arm’s length principle</a:t>
            </a:r>
          </a:p>
          <a:p>
            <a:pPr>
              <a:lnSpc>
                <a:spcPct val="100000"/>
              </a:lnSpc>
            </a:pPr>
            <a:r>
              <a:rPr lang="en-IN" sz="1400" dirty="0"/>
              <a:t>Increased tax certainty  </a:t>
            </a:r>
          </a:p>
        </p:txBody>
      </p:sp>
      <p:sp>
        <p:nvSpPr>
          <p:cNvPr id="2" name="Slide Number Placeholder 1"/>
          <p:cNvSpPr>
            <a:spLocks noGrp="1"/>
          </p:cNvSpPr>
          <p:nvPr>
            <p:ph type="sldNum" sz="quarter" idx="12"/>
          </p:nvPr>
        </p:nvSpPr>
        <p:spPr/>
        <p:txBody>
          <a:bodyPr/>
          <a:lstStyle/>
          <a:p>
            <a:pPr lvl="0"/>
            <a:fld id="{C042D9EC-9D8F-48CD-B4DF-6FDAA95C8793}" type="slidenum">
              <a:rPr lang="en-IN" noProof="0" smtClean="0"/>
              <a:pPr lvl="0"/>
              <a:t>14</a:t>
            </a:fld>
            <a:endParaRPr lang="en-IN" noProof="0" dirty="0"/>
          </a:p>
        </p:txBody>
      </p:sp>
      <p:sp>
        <p:nvSpPr>
          <p:cNvPr id="15" name="Rectangle 14">
            <a:extLst>
              <a:ext uri="{FF2B5EF4-FFF2-40B4-BE49-F238E27FC236}">
                <a16:creationId xmlns:a16="http://schemas.microsoft.com/office/drawing/2014/main" id="{6E284C7C-A7EF-415D-A24F-4E21E215964D}"/>
              </a:ext>
            </a:extLst>
          </p:cNvPr>
          <p:cNvSpPr/>
          <p:nvPr/>
        </p:nvSpPr>
        <p:spPr>
          <a:xfrm>
            <a:off x="0" y="6118037"/>
            <a:ext cx="7680960" cy="140677"/>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sp>
        <p:nvSpPr>
          <p:cNvPr id="16" name="Rectangle 15">
            <a:extLst>
              <a:ext uri="{FF2B5EF4-FFF2-40B4-BE49-F238E27FC236}">
                <a16:creationId xmlns:a16="http://schemas.microsoft.com/office/drawing/2014/main" id="{29DEA15C-8491-4A5F-BBC2-2CD7BCDEE96C}"/>
              </a:ext>
            </a:extLst>
          </p:cNvPr>
          <p:cNvSpPr/>
          <p:nvPr/>
        </p:nvSpPr>
        <p:spPr>
          <a:xfrm>
            <a:off x="8138160" y="6118037"/>
            <a:ext cx="1005840" cy="140677"/>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pic>
        <p:nvPicPr>
          <p:cNvPr id="17" name="Picture 16">
            <a:extLst>
              <a:ext uri="{FF2B5EF4-FFF2-40B4-BE49-F238E27FC236}">
                <a16:creationId xmlns:a16="http://schemas.microsoft.com/office/drawing/2014/main" id="{AC92B019-72C7-46E3-A0A1-CFC7D469546F}"/>
              </a:ext>
            </a:extLst>
          </p:cNvPr>
          <p:cNvPicPr>
            <a:picLocks noChangeAspect="1"/>
          </p:cNvPicPr>
          <p:nvPr/>
        </p:nvPicPr>
        <p:blipFill>
          <a:blip r:embed="rId3"/>
          <a:stretch>
            <a:fillRect/>
          </a:stretch>
        </p:blipFill>
        <p:spPr>
          <a:xfrm>
            <a:off x="5922499" y="4858751"/>
            <a:ext cx="3269062" cy="1827497"/>
          </a:xfrm>
          <a:prstGeom prst="rect">
            <a:avLst/>
          </a:prstGeom>
        </p:spPr>
      </p:pic>
      <p:sp>
        <p:nvSpPr>
          <p:cNvPr id="9" name="Rectangle 8">
            <a:extLst>
              <a:ext uri="{FF2B5EF4-FFF2-40B4-BE49-F238E27FC236}">
                <a16:creationId xmlns:a16="http://schemas.microsoft.com/office/drawing/2014/main" id="{8A10CD44-EE99-41F2-8132-2CFF2E537AA0}"/>
              </a:ext>
            </a:extLst>
          </p:cNvPr>
          <p:cNvSpPr/>
          <p:nvPr/>
        </p:nvSpPr>
        <p:spPr>
          <a:xfrm>
            <a:off x="800100" y="3434472"/>
            <a:ext cx="5751513" cy="1600438"/>
          </a:xfrm>
          <a:prstGeom prst="rect">
            <a:avLst/>
          </a:prstGeom>
          <a:solidFill>
            <a:srgbClr val="ED7D31"/>
          </a:solidFill>
        </p:spPr>
        <p:txBody>
          <a:bodyPr wrap="square">
            <a:spAutoFit/>
          </a:bodyPr>
          <a:lstStyle/>
          <a:p>
            <a:r>
              <a:rPr lang="en-US" sz="1400" dirty="0">
                <a:ea typeface="Calibri" panose="020F0502020204030204" pitchFamily="34" charset="0"/>
              </a:rPr>
              <a:t>US hitherto not participating in BEPS program recently advocated:</a:t>
            </a:r>
          </a:p>
          <a:p>
            <a:endParaRPr lang="en-US" sz="1400" dirty="0">
              <a:ea typeface="Calibri" panose="020F0502020204030204" pitchFamily="34" charset="0"/>
            </a:endParaRPr>
          </a:p>
          <a:p>
            <a:r>
              <a:rPr lang="en-US" sz="1400" i="1" dirty="0">
                <a:ea typeface="Calibri" panose="020F0502020204030204" pitchFamily="34" charset="0"/>
              </a:rPr>
              <a:t>“We believe that taxpayer concerns could be addressed, and the goals of Pillar 1 could be substantially achieved by making Pillar 1 a safe-harbor regime”</a:t>
            </a:r>
          </a:p>
          <a:p>
            <a:endParaRPr lang="en-US" sz="1400" i="1" dirty="0">
              <a:ea typeface="Calibri" panose="020F0502020204030204" pitchFamily="34" charset="0"/>
            </a:endParaRPr>
          </a:p>
          <a:p>
            <a:r>
              <a:rPr lang="en-US" sz="1400" dirty="0"/>
              <a:t>OECD’s response letter expressed surprise with this unexpected turn</a:t>
            </a:r>
            <a:endParaRPr lang="en-US" sz="1400" i="1" dirty="0">
              <a:ea typeface="Calibri" panose="020F0502020204030204" pitchFamily="34" charset="0"/>
            </a:endParaRPr>
          </a:p>
        </p:txBody>
      </p:sp>
    </p:spTree>
    <p:extLst>
      <p:ext uri="{BB962C8B-B14F-4D97-AF65-F5344CB8AC3E}">
        <p14:creationId xmlns:p14="http://schemas.microsoft.com/office/powerpoint/2010/main" val="2126910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1EF46D43-932B-44BA-85D1-33347C761572}"/>
              </a:ext>
            </a:extLst>
          </p:cNvPr>
          <p:cNvSpPr>
            <a:spLocks noGrp="1"/>
          </p:cNvSpPr>
          <p:nvPr>
            <p:ph type="title"/>
          </p:nvPr>
        </p:nvSpPr>
        <p:spPr>
          <a:xfrm>
            <a:off x="771969" y="64784"/>
            <a:ext cx="6211058" cy="856675"/>
          </a:xfrm>
        </p:spPr>
        <p:txBody>
          <a:bodyPr>
            <a:normAutofit fontScale="90000"/>
          </a:bodyPr>
          <a:lstStyle/>
          <a:p>
            <a:r>
              <a:rPr lang="en-SG" dirty="0"/>
              <a:t>OECD – Pillar One proposals </a:t>
            </a:r>
            <a:br>
              <a:rPr lang="en-SG" dirty="0"/>
            </a:br>
            <a:r>
              <a:rPr lang="en-SG" sz="2700" i="1" dirty="0">
                <a:solidFill>
                  <a:schemeClr val="bg2">
                    <a:lumMod val="25000"/>
                  </a:schemeClr>
                </a:solidFill>
              </a:rPr>
              <a:t>Unified approach</a:t>
            </a:r>
            <a:endParaRPr lang="en-US" i="1" dirty="0">
              <a:solidFill>
                <a:schemeClr val="bg2">
                  <a:lumMod val="25000"/>
                </a:schemeClr>
              </a:solidFill>
            </a:endParaRPr>
          </a:p>
        </p:txBody>
      </p:sp>
      <p:sp>
        <p:nvSpPr>
          <p:cNvPr id="10" name="Content Placeholder 9">
            <a:extLst>
              <a:ext uri="{FF2B5EF4-FFF2-40B4-BE49-F238E27FC236}">
                <a16:creationId xmlns:a16="http://schemas.microsoft.com/office/drawing/2014/main" id="{A97C615A-5F0B-469D-8014-5AFB5041D350}"/>
              </a:ext>
            </a:extLst>
          </p:cNvPr>
          <p:cNvSpPr txBox="1">
            <a:spLocks noGrp="1"/>
          </p:cNvSpPr>
          <p:nvPr>
            <p:ph idx="1"/>
          </p:nvPr>
        </p:nvSpPr>
        <p:spPr>
          <a:xfrm>
            <a:off x="771969" y="1100986"/>
            <a:ext cx="7920511" cy="4947469"/>
          </a:xfrm>
        </p:spPr>
        <p:txBody>
          <a:bodyPr/>
          <a:lstStyle/>
          <a:p>
            <a:pPr marL="0" indent="0">
              <a:buNone/>
            </a:pPr>
            <a:r>
              <a:rPr lang="en-IN" sz="1400" b="1" dirty="0">
                <a:solidFill>
                  <a:srgbClr val="124680"/>
                </a:solidFill>
              </a:rPr>
              <a:t>Taxable profits to market jurisdictions based on three amounts</a:t>
            </a:r>
          </a:p>
          <a:p>
            <a:pPr marL="292100" indent="-285750">
              <a:lnSpc>
                <a:spcPct val="100000"/>
              </a:lnSpc>
              <a:spcAft>
                <a:spcPts val="800"/>
              </a:spcAft>
            </a:pPr>
            <a:r>
              <a:rPr lang="en-IN" sz="1400" b="1" dirty="0"/>
              <a:t>Amount A</a:t>
            </a:r>
            <a:r>
              <a:rPr lang="en-IN" sz="1400" dirty="0"/>
              <a:t> – Amount allocated to ‘market’ jurisdiction under new taxing rights</a:t>
            </a:r>
          </a:p>
          <a:p>
            <a:pPr marL="749300" lvl="1" indent="-285750">
              <a:lnSpc>
                <a:spcPct val="100000"/>
              </a:lnSpc>
              <a:spcAft>
                <a:spcPts val="800"/>
              </a:spcAft>
            </a:pPr>
            <a:r>
              <a:rPr lang="en-IN" sz="1400" dirty="0"/>
              <a:t>Representation received from stakeholders that amount allocated should be calculated basis revenue earned and not sales collection</a:t>
            </a:r>
          </a:p>
          <a:p>
            <a:pPr marL="749300" lvl="1" indent="-285750">
              <a:lnSpc>
                <a:spcPct val="100000"/>
              </a:lnSpc>
              <a:spcAft>
                <a:spcPts val="800"/>
              </a:spcAft>
            </a:pPr>
            <a:r>
              <a:rPr lang="en-IN" sz="1400" dirty="0"/>
              <a:t>No uniform accounting rules to calculate revenue</a:t>
            </a:r>
          </a:p>
          <a:p>
            <a:pPr marL="292100" indent="-285750">
              <a:lnSpc>
                <a:spcPct val="100000"/>
              </a:lnSpc>
              <a:spcAft>
                <a:spcPts val="800"/>
              </a:spcAft>
            </a:pPr>
            <a:r>
              <a:rPr lang="en-IN" sz="1400" b="1" dirty="0"/>
              <a:t>Amount B </a:t>
            </a:r>
            <a:r>
              <a:rPr lang="en-IN" sz="1400" dirty="0"/>
              <a:t>– Fixed remuneration for baseline marketing and distribution activity </a:t>
            </a:r>
          </a:p>
          <a:p>
            <a:pPr marL="292100" indent="-285750">
              <a:lnSpc>
                <a:spcPct val="100000"/>
              </a:lnSpc>
              <a:spcAft>
                <a:spcPts val="800"/>
              </a:spcAft>
            </a:pPr>
            <a:r>
              <a:rPr lang="en-IN" sz="1400" b="1" dirty="0"/>
              <a:t>Amount C</a:t>
            </a:r>
            <a:r>
              <a:rPr lang="en-IN" sz="1400" dirty="0"/>
              <a:t> – Compensation for additional market jurisdiction functions beyond baseline</a:t>
            </a:r>
          </a:p>
          <a:p>
            <a:pPr lvl="1"/>
            <a:endParaRPr lang="en-IN" sz="1400" dirty="0"/>
          </a:p>
        </p:txBody>
      </p:sp>
      <p:sp>
        <p:nvSpPr>
          <p:cNvPr id="2" name="Slide Number Placeholder 1"/>
          <p:cNvSpPr>
            <a:spLocks noGrp="1"/>
          </p:cNvSpPr>
          <p:nvPr>
            <p:ph type="sldNum" sz="quarter" idx="12"/>
          </p:nvPr>
        </p:nvSpPr>
        <p:spPr/>
        <p:txBody>
          <a:bodyPr/>
          <a:lstStyle/>
          <a:p>
            <a:pPr lvl="0"/>
            <a:fld id="{C042D9EC-9D8F-48CD-B4DF-6FDAA95C8793}" type="slidenum">
              <a:rPr lang="en-IN" noProof="0" smtClean="0"/>
              <a:pPr lvl="0"/>
              <a:t>15</a:t>
            </a:fld>
            <a:endParaRPr lang="en-IN" noProof="0" dirty="0"/>
          </a:p>
        </p:txBody>
      </p:sp>
      <p:sp>
        <p:nvSpPr>
          <p:cNvPr id="15" name="Rectangle 14">
            <a:extLst>
              <a:ext uri="{FF2B5EF4-FFF2-40B4-BE49-F238E27FC236}">
                <a16:creationId xmlns:a16="http://schemas.microsoft.com/office/drawing/2014/main" id="{6E284C7C-A7EF-415D-A24F-4E21E215964D}"/>
              </a:ext>
            </a:extLst>
          </p:cNvPr>
          <p:cNvSpPr/>
          <p:nvPr/>
        </p:nvSpPr>
        <p:spPr>
          <a:xfrm>
            <a:off x="0" y="6118037"/>
            <a:ext cx="7680960" cy="140677"/>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sp>
        <p:nvSpPr>
          <p:cNvPr id="16" name="Rectangle 15">
            <a:extLst>
              <a:ext uri="{FF2B5EF4-FFF2-40B4-BE49-F238E27FC236}">
                <a16:creationId xmlns:a16="http://schemas.microsoft.com/office/drawing/2014/main" id="{29DEA15C-8491-4A5F-BBC2-2CD7BCDEE96C}"/>
              </a:ext>
            </a:extLst>
          </p:cNvPr>
          <p:cNvSpPr/>
          <p:nvPr/>
        </p:nvSpPr>
        <p:spPr>
          <a:xfrm>
            <a:off x="8138160" y="6118037"/>
            <a:ext cx="1005840" cy="140677"/>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pic>
        <p:nvPicPr>
          <p:cNvPr id="17" name="Picture 16">
            <a:extLst>
              <a:ext uri="{FF2B5EF4-FFF2-40B4-BE49-F238E27FC236}">
                <a16:creationId xmlns:a16="http://schemas.microsoft.com/office/drawing/2014/main" id="{AC92B019-72C7-46E3-A0A1-CFC7D469546F}"/>
              </a:ext>
            </a:extLst>
          </p:cNvPr>
          <p:cNvPicPr>
            <a:picLocks noChangeAspect="1"/>
          </p:cNvPicPr>
          <p:nvPr/>
        </p:nvPicPr>
        <p:blipFill>
          <a:blip r:embed="rId3"/>
          <a:stretch>
            <a:fillRect/>
          </a:stretch>
        </p:blipFill>
        <p:spPr>
          <a:xfrm>
            <a:off x="5936196" y="4889576"/>
            <a:ext cx="3213921" cy="1796672"/>
          </a:xfrm>
          <a:prstGeom prst="rect">
            <a:avLst/>
          </a:prstGeom>
        </p:spPr>
      </p:pic>
    </p:spTree>
    <p:extLst>
      <p:ext uri="{BB962C8B-B14F-4D97-AF65-F5344CB8AC3E}">
        <p14:creationId xmlns:p14="http://schemas.microsoft.com/office/powerpoint/2010/main" val="40925831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4"/>
          </p:nvPr>
        </p:nvSpPr>
        <p:spPr>
          <a:xfrm>
            <a:off x="6740999" y="6338131"/>
            <a:ext cx="2057400" cy="365125"/>
          </a:xfr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042D9EC-9D8F-48CD-B4DF-6FDAA95C8793}" type="slidenum">
              <a:rPr kumimoji="0" lang="en-I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IN"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S PGothic" panose="020B0600070205080204" pitchFamily="34" charset="-128"/>
              <a:cs typeface="+mn-cs"/>
            </a:endParaRPr>
          </a:p>
        </p:txBody>
      </p:sp>
      <p:sp>
        <p:nvSpPr>
          <p:cNvPr id="27" name="Title 1">
            <a:extLst>
              <a:ext uri="{FF2B5EF4-FFF2-40B4-BE49-F238E27FC236}">
                <a16:creationId xmlns:a16="http://schemas.microsoft.com/office/drawing/2014/main" id="{6ED048E5-5952-4F50-AAF7-B3B0D0017A37}"/>
              </a:ext>
            </a:extLst>
          </p:cNvPr>
          <p:cNvSpPr>
            <a:spLocks noGrp="1"/>
          </p:cNvSpPr>
          <p:nvPr>
            <p:ph type="title"/>
          </p:nvPr>
        </p:nvSpPr>
        <p:spPr>
          <a:xfrm>
            <a:off x="771969" y="64784"/>
            <a:ext cx="7918096" cy="856675"/>
          </a:xfrm>
        </p:spPr>
        <p:txBody>
          <a:bodyPr>
            <a:normAutofit fontScale="90000"/>
          </a:bodyPr>
          <a:lstStyle/>
          <a:p>
            <a:r>
              <a:rPr lang="en-IN" dirty="0"/>
              <a:t>Profit Allocation | Amount A – New taxing right</a:t>
            </a:r>
          </a:p>
        </p:txBody>
      </p:sp>
      <p:sp>
        <p:nvSpPr>
          <p:cNvPr id="4" name="TextBox 3">
            <a:extLst>
              <a:ext uri="{FF2B5EF4-FFF2-40B4-BE49-F238E27FC236}">
                <a16:creationId xmlns:a16="http://schemas.microsoft.com/office/drawing/2014/main" id="{D99D1FF4-2919-4EAE-994E-8DAB69B83666}"/>
              </a:ext>
            </a:extLst>
          </p:cNvPr>
          <p:cNvSpPr txBox="1"/>
          <p:nvPr/>
        </p:nvSpPr>
        <p:spPr>
          <a:xfrm>
            <a:off x="715767" y="1152877"/>
            <a:ext cx="7974297" cy="4062651"/>
          </a:xfrm>
          <a:prstGeom prst="rect">
            <a:avLst/>
          </a:prstGeom>
          <a:noFill/>
        </p:spPr>
        <p:txBody>
          <a:bodyPr wrap="square" rtlCol="0">
            <a:spAutoFit/>
          </a:bodyPr>
          <a:lstStyle/>
          <a:p>
            <a:pPr marL="285750" indent="-285750" algn="just">
              <a:spcBef>
                <a:spcPts val="600"/>
              </a:spcBef>
              <a:spcAft>
                <a:spcPts val="600"/>
              </a:spcAft>
              <a:buFont typeface="Arial" panose="020B0604020202020204" pitchFamily="34" charset="0"/>
              <a:buChar char="•"/>
              <a:defRPr/>
            </a:pPr>
            <a:r>
              <a:rPr lang="en-IN" sz="1400" dirty="0">
                <a:solidFill>
                  <a:srgbClr val="124680"/>
                </a:solidFill>
                <a:cs typeface="Arial" panose="020B0604020202020204" pitchFamily="34" charset="0"/>
              </a:rPr>
              <a:t>Step 1: Determination of total profit </a:t>
            </a:r>
          </a:p>
          <a:p>
            <a:pPr marL="630238" indent="-285750" algn="just">
              <a:spcBef>
                <a:spcPts val="600"/>
              </a:spcBef>
              <a:spcAft>
                <a:spcPts val="600"/>
              </a:spcAft>
              <a:buFontTx/>
              <a:buChar char="-"/>
              <a:defRPr/>
            </a:pPr>
            <a:r>
              <a:rPr lang="en-IN" sz="1400" dirty="0">
                <a:cs typeface="Arial" panose="020B0604020202020204" pitchFamily="34" charset="0"/>
              </a:rPr>
              <a:t>MNE groups or business line calculations</a:t>
            </a:r>
          </a:p>
          <a:p>
            <a:pPr marL="285750" indent="-285750" algn="just">
              <a:spcBef>
                <a:spcPts val="600"/>
              </a:spcBef>
              <a:spcAft>
                <a:spcPts val="600"/>
              </a:spcAft>
              <a:buFont typeface="Arial" panose="020B0604020202020204" pitchFamily="34" charset="0"/>
              <a:buChar char="•"/>
              <a:defRPr/>
            </a:pPr>
            <a:r>
              <a:rPr lang="en-IN" sz="1400" dirty="0">
                <a:solidFill>
                  <a:srgbClr val="124680"/>
                </a:solidFill>
                <a:cs typeface="Arial" panose="020B0604020202020204" pitchFamily="34" charset="0"/>
              </a:rPr>
              <a:t>Step 2: Exclude ‘deemed routine profits” to arrive at “deemed residual profit” </a:t>
            </a:r>
          </a:p>
          <a:p>
            <a:pPr lvl="1" indent="-285750" algn="just">
              <a:spcBef>
                <a:spcPts val="600"/>
              </a:spcBef>
              <a:spcAft>
                <a:spcPts val="600"/>
              </a:spcAft>
              <a:defRPr/>
            </a:pPr>
            <a:r>
              <a:rPr lang="en-IN" sz="1400" dirty="0">
                <a:cs typeface="Arial" panose="020B0604020202020204" pitchFamily="34" charset="0"/>
              </a:rPr>
              <a:t>   -   Profitability threshold (fixed percentages)</a:t>
            </a:r>
          </a:p>
          <a:p>
            <a:pPr marL="285750" indent="-285750" algn="just">
              <a:spcBef>
                <a:spcPts val="600"/>
              </a:spcBef>
              <a:spcAft>
                <a:spcPts val="600"/>
              </a:spcAft>
              <a:buFont typeface="Arial" panose="020B0604020202020204" pitchFamily="34" charset="0"/>
              <a:buChar char="•"/>
              <a:defRPr/>
            </a:pPr>
            <a:r>
              <a:rPr lang="en-IN" sz="1400" dirty="0">
                <a:solidFill>
                  <a:srgbClr val="124680"/>
                </a:solidFill>
                <a:cs typeface="Arial" panose="020B0604020202020204" pitchFamily="34" charset="0"/>
              </a:rPr>
              <a:t>Step 3: Allocate a portion of ‘deemed residual profit” basis a fixed percentage</a:t>
            </a:r>
          </a:p>
          <a:p>
            <a:pPr marL="625475" lvl="1" indent="-265113" algn="just">
              <a:spcBef>
                <a:spcPts val="600"/>
              </a:spcBef>
              <a:spcAft>
                <a:spcPts val="600"/>
              </a:spcAft>
              <a:buFontTx/>
              <a:buChar char="-"/>
              <a:defRPr/>
            </a:pPr>
            <a:r>
              <a:rPr lang="en-IN" sz="1400" dirty="0">
                <a:cs typeface="Arial" panose="020B0604020202020204" pitchFamily="34" charset="0"/>
              </a:rPr>
              <a:t>Formulary (fixed percentages)</a:t>
            </a:r>
          </a:p>
          <a:p>
            <a:pPr marL="625475" lvl="1" indent="-265113" algn="just">
              <a:spcBef>
                <a:spcPts val="600"/>
              </a:spcBef>
              <a:spcAft>
                <a:spcPts val="600"/>
              </a:spcAft>
              <a:buFontTx/>
              <a:buChar char="-"/>
              <a:defRPr/>
            </a:pPr>
            <a:r>
              <a:rPr lang="en-IN" sz="1400" dirty="0">
                <a:cs typeface="Arial" panose="020B0604020202020204" pitchFamily="34" charset="0"/>
              </a:rPr>
              <a:t>This is important as non-routine profits is attributable to many activities including the new taxing right [e.g. a social media company may generate non-routine profits from customers, brand and also from its software and algorithms] </a:t>
            </a:r>
          </a:p>
          <a:p>
            <a:pPr marL="285750" indent="-285750" algn="just">
              <a:spcBef>
                <a:spcPts val="600"/>
              </a:spcBef>
              <a:spcAft>
                <a:spcPts val="600"/>
              </a:spcAft>
              <a:buFont typeface="Arial" panose="020B0604020202020204" pitchFamily="34" charset="0"/>
              <a:buChar char="•"/>
              <a:defRPr/>
            </a:pPr>
            <a:r>
              <a:rPr lang="en-IN" sz="1400" dirty="0">
                <a:solidFill>
                  <a:srgbClr val="124680"/>
                </a:solidFill>
                <a:cs typeface="Arial" panose="020B0604020202020204" pitchFamily="34" charset="0"/>
              </a:rPr>
              <a:t>Step 4: Allocate the relevant portion of the deemed residual among market jurisdictions</a:t>
            </a:r>
          </a:p>
          <a:p>
            <a:pPr marL="625475" lvl="1" indent="-265113" algn="just">
              <a:spcBef>
                <a:spcPts val="600"/>
              </a:spcBef>
              <a:spcAft>
                <a:spcPts val="600"/>
              </a:spcAft>
              <a:buFont typeface="Arial" panose="020B0604020202020204" pitchFamily="34" charset="0"/>
              <a:buChar char="‾"/>
              <a:defRPr/>
            </a:pPr>
            <a:r>
              <a:rPr lang="en-IN" sz="1400" dirty="0">
                <a:cs typeface="Arial" panose="020B0604020202020204" pitchFamily="34" charset="0"/>
              </a:rPr>
              <a:t>Agreed allocation key (such as sales)</a:t>
            </a:r>
          </a:p>
          <a:p>
            <a:pPr marL="360362" lvl="1" algn="ctr">
              <a:spcBef>
                <a:spcPts val="600"/>
              </a:spcBef>
              <a:spcAft>
                <a:spcPts val="600"/>
              </a:spcAft>
              <a:defRPr/>
            </a:pPr>
            <a:r>
              <a:rPr lang="en-GB" sz="1400" b="1" dirty="0">
                <a:solidFill>
                  <a:srgbClr val="C00000"/>
                </a:solidFill>
                <a:cs typeface="Arial" panose="020B0604020202020204" pitchFamily="34" charset="0"/>
              </a:rPr>
              <a:t>Expanded nexus approach not dependent on physical presence</a:t>
            </a:r>
          </a:p>
        </p:txBody>
      </p:sp>
    </p:spTree>
    <p:extLst>
      <p:ext uri="{BB962C8B-B14F-4D97-AF65-F5344CB8AC3E}">
        <p14:creationId xmlns:p14="http://schemas.microsoft.com/office/powerpoint/2010/main" val="4153431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4"/>
          </p:nvPr>
        </p:nvSpPr>
        <p:spPr>
          <a:xfrm>
            <a:off x="6671097" y="6324062"/>
            <a:ext cx="2057400" cy="365125"/>
          </a:xfr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042D9EC-9D8F-48CD-B4DF-6FDAA95C8793}" type="slidenum">
              <a:rPr kumimoji="0" lang="en-I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IN"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S PGothic" panose="020B0600070205080204" pitchFamily="34" charset="-128"/>
              <a:cs typeface="+mn-cs"/>
            </a:endParaRPr>
          </a:p>
        </p:txBody>
      </p:sp>
      <p:sp>
        <p:nvSpPr>
          <p:cNvPr id="27" name="Title 1">
            <a:extLst>
              <a:ext uri="{FF2B5EF4-FFF2-40B4-BE49-F238E27FC236}">
                <a16:creationId xmlns:a16="http://schemas.microsoft.com/office/drawing/2014/main" id="{6ED048E5-5952-4F50-AAF7-B3B0D0017A37}"/>
              </a:ext>
            </a:extLst>
          </p:cNvPr>
          <p:cNvSpPr>
            <a:spLocks noGrp="1"/>
          </p:cNvSpPr>
          <p:nvPr>
            <p:ph type="title"/>
          </p:nvPr>
        </p:nvSpPr>
        <p:spPr>
          <a:xfrm>
            <a:off x="771969" y="64784"/>
            <a:ext cx="7918096" cy="856675"/>
          </a:xfrm>
        </p:spPr>
        <p:txBody>
          <a:bodyPr>
            <a:normAutofit/>
          </a:bodyPr>
          <a:lstStyle/>
          <a:p>
            <a:r>
              <a:rPr lang="en-IN" dirty="0"/>
              <a:t>Profit Allocation | Amounts B &amp; C</a:t>
            </a:r>
          </a:p>
        </p:txBody>
      </p:sp>
      <p:sp>
        <p:nvSpPr>
          <p:cNvPr id="4" name="TextBox 3">
            <a:extLst>
              <a:ext uri="{FF2B5EF4-FFF2-40B4-BE49-F238E27FC236}">
                <a16:creationId xmlns:a16="http://schemas.microsoft.com/office/drawing/2014/main" id="{D99D1FF4-2919-4EAE-994E-8DAB69B83666}"/>
              </a:ext>
            </a:extLst>
          </p:cNvPr>
          <p:cNvSpPr txBox="1"/>
          <p:nvPr/>
        </p:nvSpPr>
        <p:spPr>
          <a:xfrm>
            <a:off x="715767" y="1152877"/>
            <a:ext cx="7974297" cy="3539430"/>
          </a:xfrm>
          <a:prstGeom prst="rect">
            <a:avLst/>
          </a:prstGeom>
          <a:noFill/>
        </p:spPr>
        <p:txBody>
          <a:bodyPr wrap="square" rtlCol="0">
            <a:spAutoFit/>
          </a:bodyPr>
          <a:lstStyle/>
          <a:p>
            <a:pPr marL="285750" indent="-285750" algn="just">
              <a:spcBef>
                <a:spcPts val="600"/>
              </a:spcBef>
              <a:spcAft>
                <a:spcPts val="600"/>
              </a:spcAft>
              <a:buFont typeface="Arial" panose="020B0604020202020204" pitchFamily="34" charset="0"/>
              <a:buChar char="•"/>
              <a:defRPr/>
            </a:pPr>
            <a:r>
              <a:rPr lang="en-IN" sz="1400" b="1" u="sng" dirty="0">
                <a:cs typeface="Arial" panose="020B0604020202020204" pitchFamily="34" charset="0"/>
              </a:rPr>
              <a:t>Amount B:  </a:t>
            </a:r>
          </a:p>
          <a:p>
            <a:pPr marL="630238" indent="-285750" algn="just">
              <a:spcBef>
                <a:spcPts val="600"/>
              </a:spcBef>
              <a:spcAft>
                <a:spcPts val="600"/>
              </a:spcAft>
              <a:buFontTx/>
              <a:buChar char="-"/>
              <a:defRPr/>
            </a:pPr>
            <a:r>
              <a:rPr lang="en-IN" sz="1400" dirty="0">
                <a:cs typeface="Arial" panose="020B0604020202020204" pitchFamily="34" charset="0"/>
              </a:rPr>
              <a:t>Method: Fixed return for baseline or routine marketing or distribution activities in market </a:t>
            </a:r>
          </a:p>
          <a:p>
            <a:pPr marL="1087438" lvl="1" indent="-285750" algn="just">
              <a:spcBef>
                <a:spcPts val="600"/>
              </a:spcBef>
              <a:spcAft>
                <a:spcPts val="600"/>
              </a:spcAft>
              <a:buFontTx/>
              <a:buChar char="-"/>
              <a:defRPr/>
            </a:pPr>
            <a:r>
              <a:rPr lang="en-IN" sz="1400" dirty="0">
                <a:cs typeface="Arial" panose="020B0604020202020204" pitchFamily="34" charset="0"/>
              </a:rPr>
              <a:t>Fixed percentage [or fixed percentage that varies by industry / region or some other agreed method]</a:t>
            </a:r>
          </a:p>
          <a:p>
            <a:pPr marL="630238" indent="-285750" algn="just">
              <a:spcBef>
                <a:spcPts val="600"/>
              </a:spcBef>
              <a:spcAft>
                <a:spcPts val="600"/>
              </a:spcAft>
              <a:buFontTx/>
              <a:buChar char="-"/>
              <a:defRPr/>
            </a:pPr>
            <a:r>
              <a:rPr lang="en-GB" sz="1400" dirty="0">
                <a:cs typeface="Arial" panose="020B0604020202020204" pitchFamily="34" charset="0"/>
              </a:rPr>
              <a:t>Objective: Intended to represent arm’s-length compensation under existing transfer pricing principles</a:t>
            </a:r>
            <a:endParaRPr lang="en-IN" sz="1400" dirty="0">
              <a:cs typeface="Arial" panose="020B0604020202020204" pitchFamily="34" charset="0"/>
            </a:endParaRPr>
          </a:p>
          <a:p>
            <a:pPr marL="630238" indent="-285750" algn="just">
              <a:spcBef>
                <a:spcPts val="600"/>
              </a:spcBef>
              <a:spcAft>
                <a:spcPts val="600"/>
              </a:spcAft>
              <a:buFontTx/>
              <a:buChar char="-"/>
              <a:defRPr/>
            </a:pPr>
            <a:r>
              <a:rPr lang="en-IN" sz="1400" dirty="0">
                <a:cs typeface="Arial" panose="020B0604020202020204" pitchFamily="34" charset="0"/>
              </a:rPr>
              <a:t>Intended result: Reduce dispute and achieve greater certainty  </a:t>
            </a:r>
          </a:p>
          <a:p>
            <a:pPr marL="285750" indent="-285750" algn="just">
              <a:spcBef>
                <a:spcPts val="600"/>
              </a:spcBef>
              <a:spcAft>
                <a:spcPts val="600"/>
              </a:spcAft>
              <a:buFont typeface="Arial" panose="020B0604020202020204" pitchFamily="34" charset="0"/>
              <a:buChar char="•"/>
              <a:defRPr/>
            </a:pPr>
            <a:r>
              <a:rPr lang="en-IN" sz="1400" b="1" u="sng" dirty="0">
                <a:cs typeface="Arial" panose="020B0604020202020204" pitchFamily="34" charset="0"/>
              </a:rPr>
              <a:t>Amount C:</a:t>
            </a:r>
          </a:p>
          <a:p>
            <a:pPr marL="625475" lvl="1" indent="-454025" algn="just">
              <a:spcBef>
                <a:spcPts val="600"/>
              </a:spcBef>
              <a:spcAft>
                <a:spcPts val="600"/>
              </a:spcAft>
              <a:defRPr/>
            </a:pPr>
            <a:r>
              <a:rPr lang="en-IN" sz="1400" dirty="0">
                <a:cs typeface="Arial" panose="020B0604020202020204" pitchFamily="34" charset="0"/>
              </a:rPr>
              <a:t>   -   Method: Apply current ALP to activities beyond baseline and introduce effective and binding dispute resolution mechanisms</a:t>
            </a:r>
          </a:p>
          <a:p>
            <a:pPr marL="447675" indent="-103188" algn="just">
              <a:spcBef>
                <a:spcPts val="600"/>
              </a:spcBef>
              <a:spcAft>
                <a:spcPts val="600"/>
              </a:spcAft>
              <a:buFontTx/>
              <a:buChar char="-"/>
              <a:defRPr/>
            </a:pPr>
            <a:r>
              <a:rPr lang="en-IN" sz="1400" dirty="0">
                <a:cs typeface="Arial" panose="020B0604020202020204" pitchFamily="34" charset="0"/>
              </a:rPr>
              <a:t>   Objective: Retain market jurisdiction right to tax profit above baseline activity</a:t>
            </a:r>
          </a:p>
        </p:txBody>
      </p:sp>
    </p:spTree>
    <p:extLst>
      <p:ext uri="{BB962C8B-B14F-4D97-AF65-F5344CB8AC3E}">
        <p14:creationId xmlns:p14="http://schemas.microsoft.com/office/powerpoint/2010/main" val="4167017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4"/>
          </p:nvPr>
        </p:nvSpPr>
        <p:spPr>
          <a:xfrm>
            <a:off x="6632664" y="6316305"/>
            <a:ext cx="2057400" cy="365125"/>
          </a:xfr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042D9EC-9D8F-48CD-B4DF-6FDAA95C8793}" type="slidenum">
              <a:rPr kumimoji="0" lang="en-I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IN"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S PGothic" panose="020B0600070205080204" pitchFamily="34" charset="-128"/>
              <a:cs typeface="+mn-cs"/>
            </a:endParaRPr>
          </a:p>
        </p:txBody>
      </p:sp>
      <p:sp>
        <p:nvSpPr>
          <p:cNvPr id="27" name="Title 1">
            <a:extLst>
              <a:ext uri="{FF2B5EF4-FFF2-40B4-BE49-F238E27FC236}">
                <a16:creationId xmlns:a16="http://schemas.microsoft.com/office/drawing/2014/main" id="{6ED048E5-5952-4F50-AAF7-B3B0D0017A37}"/>
              </a:ext>
            </a:extLst>
          </p:cNvPr>
          <p:cNvSpPr>
            <a:spLocks noGrp="1"/>
          </p:cNvSpPr>
          <p:nvPr>
            <p:ph type="title"/>
          </p:nvPr>
        </p:nvSpPr>
        <p:spPr>
          <a:xfrm>
            <a:off x="771969" y="64784"/>
            <a:ext cx="7918096" cy="856675"/>
          </a:xfrm>
        </p:spPr>
        <p:txBody>
          <a:bodyPr>
            <a:normAutofit/>
          </a:bodyPr>
          <a:lstStyle/>
          <a:p>
            <a:r>
              <a:rPr lang="en-IN" dirty="0"/>
              <a:t>Key aspects: Further deliberation required  </a:t>
            </a:r>
          </a:p>
        </p:txBody>
      </p:sp>
      <p:sp>
        <p:nvSpPr>
          <p:cNvPr id="4" name="TextBox 3">
            <a:extLst>
              <a:ext uri="{FF2B5EF4-FFF2-40B4-BE49-F238E27FC236}">
                <a16:creationId xmlns:a16="http://schemas.microsoft.com/office/drawing/2014/main" id="{D99D1FF4-2919-4EAE-994E-8DAB69B83666}"/>
              </a:ext>
            </a:extLst>
          </p:cNvPr>
          <p:cNvSpPr txBox="1"/>
          <p:nvPr/>
        </p:nvSpPr>
        <p:spPr>
          <a:xfrm>
            <a:off x="715767" y="1152877"/>
            <a:ext cx="7974297" cy="4124206"/>
          </a:xfrm>
          <a:prstGeom prst="rect">
            <a:avLst/>
          </a:prstGeom>
          <a:noFill/>
        </p:spPr>
        <p:txBody>
          <a:bodyPr wrap="square" rtlCol="0">
            <a:spAutoFit/>
          </a:bodyPr>
          <a:lstStyle/>
          <a:p>
            <a:pPr marL="285750" indent="-285750" algn="just">
              <a:spcBef>
                <a:spcPts val="600"/>
              </a:spcBef>
              <a:spcAft>
                <a:spcPts val="600"/>
              </a:spcAft>
              <a:buFont typeface="Arial" panose="020B0604020202020204" pitchFamily="34" charset="0"/>
              <a:buChar char="•"/>
              <a:defRPr/>
            </a:pPr>
            <a:r>
              <a:rPr lang="en-GB" sz="1400" b="1" dirty="0">
                <a:cs typeface="Arial" panose="020B0604020202020204" pitchFamily="34" charset="0"/>
              </a:rPr>
              <a:t>How to determine MNE Group’s profits </a:t>
            </a:r>
          </a:p>
          <a:p>
            <a:pPr marL="742950" lvl="1" indent="-285750" algn="just">
              <a:spcBef>
                <a:spcPts val="600"/>
              </a:spcBef>
              <a:spcAft>
                <a:spcPts val="600"/>
              </a:spcAft>
              <a:buFont typeface="Arial" panose="020B0604020202020204" pitchFamily="34" charset="0"/>
              <a:buChar char="•"/>
              <a:defRPr/>
            </a:pPr>
            <a:r>
              <a:rPr lang="en-GB" sz="1400" dirty="0">
                <a:cs typeface="Arial" panose="020B0604020202020204" pitchFamily="34" charset="0"/>
              </a:rPr>
              <a:t>Consolidated financial statements (1) readily available (2) not easily manipulated</a:t>
            </a:r>
          </a:p>
          <a:p>
            <a:pPr marL="742950" lvl="1" indent="-285750" algn="just">
              <a:spcBef>
                <a:spcPts val="600"/>
              </a:spcBef>
              <a:spcAft>
                <a:spcPts val="600"/>
              </a:spcAft>
              <a:buFont typeface="Arial" panose="020B0604020202020204" pitchFamily="34" charset="0"/>
              <a:buChar char="•"/>
              <a:defRPr/>
            </a:pPr>
            <a:r>
              <a:rPr lang="en-GB" sz="1400" dirty="0">
                <a:cs typeface="Arial" panose="020B0604020202020204" pitchFamily="34" charset="0"/>
              </a:rPr>
              <a:t>May need to be determined basis business line/ regional/ market basis [low margin retail business with a high margin cloud computing business]</a:t>
            </a:r>
          </a:p>
          <a:p>
            <a:pPr marL="742950" lvl="1" indent="-285750" algn="just">
              <a:spcBef>
                <a:spcPts val="600"/>
              </a:spcBef>
              <a:spcAft>
                <a:spcPts val="600"/>
              </a:spcAft>
              <a:buFont typeface="Arial" panose="020B0604020202020204" pitchFamily="34" charset="0"/>
              <a:buChar char="•"/>
              <a:defRPr/>
            </a:pPr>
            <a:r>
              <a:rPr lang="en-GB" sz="1400" dirty="0">
                <a:cs typeface="Arial" panose="020B0604020202020204" pitchFamily="34" charset="0"/>
              </a:rPr>
              <a:t>Required data and documentation to be determined</a:t>
            </a:r>
          </a:p>
          <a:p>
            <a:pPr marL="285750" indent="-285750" algn="just">
              <a:spcBef>
                <a:spcPts val="600"/>
              </a:spcBef>
              <a:spcAft>
                <a:spcPts val="600"/>
              </a:spcAft>
              <a:buFont typeface="Arial" panose="020B0604020202020204" pitchFamily="34" charset="0"/>
              <a:buChar char="•"/>
              <a:defRPr/>
            </a:pPr>
            <a:r>
              <a:rPr lang="en-IN" sz="1400" b="1" dirty="0">
                <a:cs typeface="Arial" panose="020B0604020202020204" pitchFamily="34" charset="0"/>
              </a:rPr>
              <a:t>Amount A: </a:t>
            </a:r>
          </a:p>
          <a:p>
            <a:pPr marL="742950" lvl="1" indent="-285750" algn="just">
              <a:spcBef>
                <a:spcPts val="600"/>
              </a:spcBef>
              <a:spcAft>
                <a:spcPts val="600"/>
              </a:spcAft>
              <a:buFont typeface="Arial" panose="020B0604020202020204" pitchFamily="34" charset="0"/>
              <a:buChar char="•"/>
              <a:defRPr/>
            </a:pPr>
            <a:r>
              <a:rPr lang="en-IN" sz="1400" dirty="0">
                <a:cs typeface="Arial" panose="020B0604020202020204" pitchFamily="34" charset="0"/>
              </a:rPr>
              <a:t>Approaches to carve out profitability for routine profits: Fixed percentages with variances by industry</a:t>
            </a:r>
          </a:p>
          <a:p>
            <a:pPr marL="742950" lvl="1" indent="-285750" algn="just">
              <a:spcBef>
                <a:spcPts val="600"/>
              </a:spcBef>
              <a:spcAft>
                <a:spcPts val="600"/>
              </a:spcAft>
              <a:buFont typeface="Arial" panose="020B0604020202020204" pitchFamily="34" charset="0"/>
              <a:buChar char="•"/>
              <a:defRPr/>
            </a:pPr>
            <a:r>
              <a:rPr lang="en-IN" sz="1400" dirty="0">
                <a:cs typeface="Arial" panose="020B0604020202020204" pitchFamily="34" charset="0"/>
              </a:rPr>
              <a:t>This step not intended to disturb allocation of profits for routine activities under the current transfer pricing framework </a:t>
            </a:r>
          </a:p>
          <a:p>
            <a:pPr marL="742950" lvl="1" indent="-285750" algn="just">
              <a:spcBef>
                <a:spcPts val="600"/>
              </a:spcBef>
              <a:spcAft>
                <a:spcPts val="600"/>
              </a:spcAft>
              <a:buFont typeface="Arial" panose="020B0604020202020204" pitchFamily="34" charset="0"/>
              <a:buChar char="•"/>
              <a:defRPr/>
            </a:pPr>
            <a:r>
              <a:rPr lang="en-IN" sz="1400" dirty="0">
                <a:cs typeface="Arial" panose="020B0604020202020204" pitchFamily="34" charset="0"/>
              </a:rPr>
              <a:t>Specific mention made that these rules would apply to “profits” and “losses”</a:t>
            </a:r>
          </a:p>
          <a:p>
            <a:pPr marL="742950" lvl="1" indent="-285750" algn="just">
              <a:spcBef>
                <a:spcPts val="600"/>
              </a:spcBef>
              <a:spcAft>
                <a:spcPts val="600"/>
              </a:spcAft>
              <a:buFont typeface="Arial" panose="020B0604020202020204" pitchFamily="34" charset="0"/>
              <a:buChar char="•"/>
              <a:defRPr/>
            </a:pPr>
            <a:r>
              <a:rPr lang="en-IN" sz="1400" dirty="0">
                <a:cs typeface="Arial" panose="020B0604020202020204" pitchFamily="34" charset="0"/>
              </a:rPr>
              <a:t>Approaches to carve out profitability attributable to the non-routine jurisdiction: Fixed percentages with variances by industry or business line</a:t>
            </a:r>
          </a:p>
        </p:txBody>
      </p:sp>
    </p:spTree>
    <p:extLst>
      <p:ext uri="{BB962C8B-B14F-4D97-AF65-F5344CB8AC3E}">
        <p14:creationId xmlns:p14="http://schemas.microsoft.com/office/powerpoint/2010/main" val="1486912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4"/>
          </p:nvPr>
        </p:nvSpPr>
        <p:spPr>
          <a:xfrm>
            <a:off x="6712862" y="6295927"/>
            <a:ext cx="2057400" cy="365125"/>
          </a:xfr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042D9EC-9D8F-48CD-B4DF-6FDAA95C8793}" type="slidenum">
              <a:rPr kumimoji="0" lang="en-I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19</a:t>
            </a:fld>
            <a:endParaRPr kumimoji="0" lang="en-IN" sz="12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S PGothic" panose="020B0600070205080204" pitchFamily="34" charset="-128"/>
              <a:cs typeface="+mn-cs"/>
            </a:endParaRPr>
          </a:p>
        </p:txBody>
      </p:sp>
      <p:sp>
        <p:nvSpPr>
          <p:cNvPr id="27" name="Title 1">
            <a:extLst>
              <a:ext uri="{FF2B5EF4-FFF2-40B4-BE49-F238E27FC236}">
                <a16:creationId xmlns:a16="http://schemas.microsoft.com/office/drawing/2014/main" id="{6ED048E5-5952-4F50-AAF7-B3B0D0017A37}"/>
              </a:ext>
            </a:extLst>
          </p:cNvPr>
          <p:cNvSpPr>
            <a:spLocks noGrp="1"/>
          </p:cNvSpPr>
          <p:nvPr>
            <p:ph type="title"/>
          </p:nvPr>
        </p:nvSpPr>
        <p:spPr>
          <a:xfrm>
            <a:off x="771969" y="64784"/>
            <a:ext cx="7918096" cy="856675"/>
          </a:xfrm>
        </p:spPr>
        <p:txBody>
          <a:bodyPr>
            <a:normAutofit/>
          </a:bodyPr>
          <a:lstStyle/>
          <a:p>
            <a:r>
              <a:rPr lang="en-IN" dirty="0"/>
              <a:t>Key aspects: Further deliberation required  </a:t>
            </a:r>
          </a:p>
        </p:txBody>
      </p:sp>
      <p:sp>
        <p:nvSpPr>
          <p:cNvPr id="4" name="TextBox 3">
            <a:extLst>
              <a:ext uri="{FF2B5EF4-FFF2-40B4-BE49-F238E27FC236}">
                <a16:creationId xmlns:a16="http://schemas.microsoft.com/office/drawing/2014/main" id="{D99D1FF4-2919-4EAE-994E-8DAB69B83666}"/>
              </a:ext>
            </a:extLst>
          </p:cNvPr>
          <p:cNvSpPr txBox="1"/>
          <p:nvPr/>
        </p:nvSpPr>
        <p:spPr>
          <a:xfrm>
            <a:off x="715768" y="1014452"/>
            <a:ext cx="7974297" cy="3693319"/>
          </a:xfrm>
          <a:prstGeom prst="rect">
            <a:avLst/>
          </a:prstGeom>
          <a:noFill/>
        </p:spPr>
        <p:txBody>
          <a:bodyPr wrap="square" rtlCol="0">
            <a:spAutoFit/>
          </a:bodyPr>
          <a:lstStyle/>
          <a:p>
            <a:pPr marL="285750" indent="-285750" algn="just">
              <a:spcBef>
                <a:spcPts val="600"/>
              </a:spcBef>
              <a:spcAft>
                <a:spcPts val="600"/>
              </a:spcAft>
              <a:buFont typeface="Arial" panose="020B0604020202020204" pitchFamily="34" charset="0"/>
              <a:buChar char="•"/>
              <a:defRPr/>
            </a:pPr>
            <a:r>
              <a:rPr lang="en-GB" sz="1400" b="1" dirty="0">
                <a:cs typeface="Arial" panose="020B0604020202020204" pitchFamily="34" charset="0"/>
              </a:rPr>
              <a:t>Amount B</a:t>
            </a:r>
          </a:p>
          <a:p>
            <a:pPr marL="742950" lvl="1" indent="-285750" algn="just">
              <a:spcBef>
                <a:spcPts val="600"/>
              </a:spcBef>
              <a:spcAft>
                <a:spcPts val="600"/>
              </a:spcAft>
              <a:buFont typeface="Arial" panose="020B0604020202020204" pitchFamily="34" charset="0"/>
              <a:buChar char="•"/>
              <a:defRPr/>
            </a:pPr>
            <a:r>
              <a:rPr lang="en-GB" sz="1400" dirty="0">
                <a:cs typeface="Arial" panose="020B0604020202020204" pitchFamily="34" charset="0"/>
              </a:rPr>
              <a:t>Clear definition of </a:t>
            </a:r>
            <a:r>
              <a:rPr lang="en-GB" sz="1400" b="1" dirty="0">
                <a:cs typeface="Arial" panose="020B0604020202020204" pitchFamily="34" charset="0"/>
              </a:rPr>
              <a:t>baseline</a:t>
            </a:r>
            <a:r>
              <a:rPr lang="en-GB" sz="1400" dirty="0">
                <a:cs typeface="Arial" panose="020B0604020202020204" pitchFamily="34" charset="0"/>
              </a:rPr>
              <a:t> marketing and distribution activities </a:t>
            </a:r>
          </a:p>
          <a:p>
            <a:pPr marL="742950" lvl="1" indent="-285750" algn="just">
              <a:spcBef>
                <a:spcPts val="600"/>
              </a:spcBef>
              <a:spcAft>
                <a:spcPts val="600"/>
              </a:spcAft>
              <a:buFont typeface="Arial" panose="020B0604020202020204" pitchFamily="34" charset="0"/>
              <a:buChar char="•"/>
              <a:defRPr/>
            </a:pPr>
            <a:r>
              <a:rPr lang="en-GB" sz="1400" dirty="0">
                <a:cs typeface="Arial" panose="020B0604020202020204" pitchFamily="34" charset="0"/>
              </a:rPr>
              <a:t>Variation of Amount B return by industry/ region? </a:t>
            </a:r>
          </a:p>
          <a:p>
            <a:pPr marL="285750" indent="-285750" algn="just">
              <a:spcBef>
                <a:spcPts val="600"/>
              </a:spcBef>
              <a:spcAft>
                <a:spcPts val="600"/>
              </a:spcAft>
              <a:buFont typeface="Arial" panose="020B0604020202020204" pitchFamily="34" charset="0"/>
              <a:buChar char="•"/>
              <a:defRPr/>
            </a:pPr>
            <a:r>
              <a:rPr lang="en-IN" sz="1400" b="1" dirty="0">
                <a:cs typeface="Arial" panose="020B0604020202020204" pitchFamily="34" charset="0"/>
              </a:rPr>
              <a:t>Amount C: </a:t>
            </a:r>
          </a:p>
          <a:p>
            <a:pPr marL="742950" lvl="1" indent="-285750" algn="just">
              <a:spcBef>
                <a:spcPts val="600"/>
              </a:spcBef>
              <a:spcAft>
                <a:spcPts val="600"/>
              </a:spcAft>
              <a:buFont typeface="Arial" panose="020B0604020202020204" pitchFamily="34" charset="0"/>
              <a:buChar char="•"/>
              <a:defRPr/>
            </a:pPr>
            <a:r>
              <a:rPr lang="en-IN" sz="1400" dirty="0">
                <a:cs typeface="Arial" panose="020B0604020202020204" pitchFamily="34" charset="0"/>
              </a:rPr>
              <a:t>No duplication between Amount A and Amount C  [possibly can be a situation where functional activity which is compensated by Amount C is also captured by Amount A]</a:t>
            </a:r>
          </a:p>
          <a:p>
            <a:pPr marL="742950" lvl="1" indent="-285750" algn="just">
              <a:spcBef>
                <a:spcPts val="600"/>
              </a:spcBef>
              <a:spcAft>
                <a:spcPts val="600"/>
              </a:spcAft>
              <a:buFont typeface="Arial" panose="020B0604020202020204" pitchFamily="34" charset="0"/>
              <a:buChar char="•"/>
              <a:defRPr/>
            </a:pPr>
            <a:r>
              <a:rPr lang="en-GB" sz="1400" dirty="0">
                <a:cs typeface="Arial" panose="020B0604020202020204" pitchFamily="34" charset="0"/>
              </a:rPr>
              <a:t>How much variation from baseline amount before Amount C is applicable?</a:t>
            </a:r>
          </a:p>
          <a:p>
            <a:pPr marL="285750" indent="-285750" algn="just">
              <a:spcBef>
                <a:spcPts val="600"/>
              </a:spcBef>
              <a:spcAft>
                <a:spcPts val="600"/>
              </a:spcAft>
              <a:buFont typeface="Arial" panose="020B0604020202020204" pitchFamily="34" charset="0"/>
              <a:buChar char="•"/>
              <a:defRPr/>
            </a:pPr>
            <a:r>
              <a:rPr lang="en-IN" sz="1400" b="1" dirty="0">
                <a:cs typeface="Arial" panose="020B0604020202020204" pitchFamily="34" charset="0"/>
              </a:rPr>
              <a:t>Other issues: </a:t>
            </a:r>
          </a:p>
          <a:p>
            <a:pPr marL="742950" lvl="1" indent="-285750" algn="just">
              <a:spcBef>
                <a:spcPts val="600"/>
              </a:spcBef>
              <a:spcAft>
                <a:spcPts val="600"/>
              </a:spcAft>
              <a:buFont typeface="Arial" panose="020B0604020202020204" pitchFamily="34" charset="0"/>
              <a:buChar char="•"/>
              <a:defRPr/>
            </a:pPr>
            <a:r>
              <a:rPr lang="en-IN" sz="1400" dirty="0">
                <a:cs typeface="Arial" panose="020B0604020202020204" pitchFamily="34" charset="0"/>
              </a:rPr>
              <a:t>Identify surrender jurisdiction for ‘Amount A’</a:t>
            </a:r>
          </a:p>
          <a:p>
            <a:pPr lvl="1" algn="just">
              <a:spcBef>
                <a:spcPts val="600"/>
              </a:spcBef>
              <a:spcAft>
                <a:spcPts val="600"/>
              </a:spcAft>
              <a:defRPr/>
            </a:pPr>
            <a:r>
              <a:rPr lang="en-GB" sz="1400" dirty="0">
                <a:cs typeface="Arial" panose="020B0604020202020204" pitchFamily="34" charset="0"/>
              </a:rPr>
              <a:t>	- Potential complexity especially for business models with more than a small 	number of risk-bearing entities</a:t>
            </a:r>
          </a:p>
        </p:txBody>
      </p:sp>
    </p:spTree>
    <p:extLst>
      <p:ext uri="{BB962C8B-B14F-4D97-AF65-F5344CB8AC3E}">
        <p14:creationId xmlns:p14="http://schemas.microsoft.com/office/powerpoint/2010/main" val="3991520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Slide Number Placeholder 11">
            <a:extLst>
              <a:ext uri="{FF2B5EF4-FFF2-40B4-BE49-F238E27FC236}">
                <a16:creationId xmlns:a16="http://schemas.microsoft.com/office/drawing/2014/main" id="{3EDC0596-21AF-4E57-BBFE-9F4D76BEE965}"/>
              </a:ext>
            </a:extLst>
          </p:cNvPr>
          <p:cNvSpPr>
            <a:spLocks noGrp="1"/>
          </p:cNvSpPr>
          <p:nvPr>
            <p:ph type="sldNum" sz="quarter" idx="12"/>
          </p:nvPr>
        </p:nvSpPr>
        <p:spPr>
          <a:xfrm>
            <a:off x="6632666" y="5920251"/>
            <a:ext cx="2057400" cy="365125"/>
          </a:xfrm>
        </p:spPr>
        <p:txBody>
          <a:bodyPr/>
          <a:lstStyle/>
          <a:p>
            <a:fld id="{353CB433-A6EE-44F1-B9D3-A6E8EE95F9C9}" type="slidenum">
              <a:rPr lang="en-IN" smtClean="0"/>
              <a:pPr/>
              <a:t>2</a:t>
            </a:fld>
            <a:endParaRPr lang="en-IN" dirty="0"/>
          </a:p>
        </p:txBody>
      </p:sp>
      <p:sp>
        <p:nvSpPr>
          <p:cNvPr id="2" name="Title 1"/>
          <p:cNvSpPr>
            <a:spLocks noGrp="1"/>
          </p:cNvSpPr>
          <p:nvPr>
            <p:ph type="title"/>
          </p:nvPr>
        </p:nvSpPr>
        <p:spPr/>
        <p:txBody>
          <a:bodyPr/>
          <a:lstStyle/>
          <a:p>
            <a:r>
              <a:rPr lang="en-IN" dirty="0"/>
              <a:t>Contents</a:t>
            </a:r>
          </a:p>
        </p:txBody>
      </p:sp>
      <p:sp>
        <p:nvSpPr>
          <p:cNvPr id="27" name="Freeform 254">
            <a:extLst>
              <a:ext uri="{FF2B5EF4-FFF2-40B4-BE49-F238E27FC236}">
                <a16:creationId xmlns:a16="http://schemas.microsoft.com/office/drawing/2014/main" id="{0D8EF7AE-CD4A-46D1-BCEA-848D38838E06}"/>
              </a:ext>
            </a:extLst>
          </p:cNvPr>
          <p:cNvSpPr>
            <a:spLocks noEditPoints="1"/>
          </p:cNvSpPr>
          <p:nvPr/>
        </p:nvSpPr>
        <p:spPr bwMode="auto">
          <a:xfrm>
            <a:off x="646752" y="2665191"/>
            <a:ext cx="1202219" cy="2334748"/>
          </a:xfrm>
          <a:custGeom>
            <a:avLst/>
            <a:gdLst>
              <a:gd name="T0" fmla="*/ 136 w 138"/>
              <a:gd name="T1" fmla="*/ 30 h 268"/>
              <a:gd name="T2" fmla="*/ 126 w 138"/>
              <a:gd name="T3" fmla="*/ 38 h 268"/>
              <a:gd name="T4" fmla="*/ 120 w 138"/>
              <a:gd name="T5" fmla="*/ 38 h 268"/>
              <a:gd name="T6" fmla="*/ 118 w 138"/>
              <a:gd name="T7" fmla="*/ 36 h 268"/>
              <a:gd name="T8" fmla="*/ 112 w 138"/>
              <a:gd name="T9" fmla="*/ 50 h 268"/>
              <a:gd name="T10" fmla="*/ 104 w 138"/>
              <a:gd name="T11" fmla="*/ 62 h 268"/>
              <a:gd name="T12" fmla="*/ 94 w 138"/>
              <a:gd name="T13" fmla="*/ 66 h 268"/>
              <a:gd name="T14" fmla="*/ 82 w 138"/>
              <a:gd name="T15" fmla="*/ 54 h 268"/>
              <a:gd name="T16" fmla="*/ 58 w 138"/>
              <a:gd name="T17" fmla="*/ 42 h 268"/>
              <a:gd name="T18" fmla="*/ 58 w 138"/>
              <a:gd name="T19" fmla="*/ 30 h 268"/>
              <a:gd name="T20" fmla="*/ 62 w 138"/>
              <a:gd name="T21" fmla="*/ 24 h 268"/>
              <a:gd name="T22" fmla="*/ 60 w 138"/>
              <a:gd name="T23" fmla="*/ 8 h 268"/>
              <a:gd name="T24" fmla="*/ 58 w 138"/>
              <a:gd name="T25" fmla="*/ 4 h 268"/>
              <a:gd name="T26" fmla="*/ 52 w 138"/>
              <a:gd name="T27" fmla="*/ 2 h 268"/>
              <a:gd name="T28" fmla="*/ 46 w 138"/>
              <a:gd name="T29" fmla="*/ 2 h 268"/>
              <a:gd name="T30" fmla="*/ 40 w 138"/>
              <a:gd name="T31" fmla="*/ 6 h 268"/>
              <a:gd name="T32" fmla="*/ 38 w 138"/>
              <a:gd name="T33" fmla="*/ 8 h 268"/>
              <a:gd name="T34" fmla="*/ 34 w 138"/>
              <a:gd name="T35" fmla="*/ 20 h 268"/>
              <a:gd name="T36" fmla="*/ 38 w 138"/>
              <a:gd name="T37" fmla="*/ 26 h 268"/>
              <a:gd name="T38" fmla="*/ 38 w 138"/>
              <a:gd name="T39" fmla="*/ 34 h 268"/>
              <a:gd name="T40" fmla="*/ 30 w 138"/>
              <a:gd name="T41" fmla="*/ 42 h 268"/>
              <a:gd name="T42" fmla="*/ 8 w 138"/>
              <a:gd name="T43" fmla="*/ 58 h 268"/>
              <a:gd name="T44" fmla="*/ 2 w 138"/>
              <a:gd name="T45" fmla="*/ 80 h 268"/>
              <a:gd name="T46" fmla="*/ 0 w 138"/>
              <a:gd name="T47" fmla="*/ 98 h 268"/>
              <a:gd name="T48" fmla="*/ 2 w 138"/>
              <a:gd name="T49" fmla="*/ 126 h 268"/>
              <a:gd name="T50" fmla="*/ 6 w 138"/>
              <a:gd name="T51" fmla="*/ 132 h 268"/>
              <a:gd name="T52" fmla="*/ 12 w 138"/>
              <a:gd name="T53" fmla="*/ 142 h 268"/>
              <a:gd name="T54" fmla="*/ 14 w 138"/>
              <a:gd name="T55" fmla="*/ 144 h 268"/>
              <a:gd name="T56" fmla="*/ 18 w 138"/>
              <a:gd name="T57" fmla="*/ 144 h 268"/>
              <a:gd name="T58" fmla="*/ 18 w 138"/>
              <a:gd name="T59" fmla="*/ 144 h 268"/>
              <a:gd name="T60" fmla="*/ 22 w 138"/>
              <a:gd name="T61" fmla="*/ 176 h 268"/>
              <a:gd name="T62" fmla="*/ 20 w 138"/>
              <a:gd name="T63" fmla="*/ 222 h 268"/>
              <a:gd name="T64" fmla="*/ 20 w 138"/>
              <a:gd name="T65" fmla="*/ 238 h 268"/>
              <a:gd name="T66" fmla="*/ 18 w 138"/>
              <a:gd name="T67" fmla="*/ 250 h 268"/>
              <a:gd name="T68" fmla="*/ 10 w 138"/>
              <a:gd name="T69" fmla="*/ 264 h 268"/>
              <a:gd name="T70" fmla="*/ 14 w 138"/>
              <a:gd name="T71" fmla="*/ 268 h 268"/>
              <a:gd name="T72" fmla="*/ 26 w 138"/>
              <a:gd name="T73" fmla="*/ 264 h 268"/>
              <a:gd name="T74" fmla="*/ 36 w 138"/>
              <a:gd name="T75" fmla="*/ 258 h 268"/>
              <a:gd name="T76" fmla="*/ 38 w 138"/>
              <a:gd name="T77" fmla="*/ 248 h 268"/>
              <a:gd name="T78" fmla="*/ 42 w 138"/>
              <a:gd name="T79" fmla="*/ 222 h 268"/>
              <a:gd name="T80" fmla="*/ 48 w 138"/>
              <a:gd name="T81" fmla="*/ 152 h 268"/>
              <a:gd name="T82" fmla="*/ 52 w 138"/>
              <a:gd name="T83" fmla="*/ 192 h 268"/>
              <a:gd name="T84" fmla="*/ 52 w 138"/>
              <a:gd name="T85" fmla="*/ 240 h 268"/>
              <a:gd name="T86" fmla="*/ 58 w 138"/>
              <a:gd name="T87" fmla="*/ 254 h 268"/>
              <a:gd name="T88" fmla="*/ 66 w 138"/>
              <a:gd name="T89" fmla="*/ 254 h 268"/>
              <a:gd name="T90" fmla="*/ 84 w 138"/>
              <a:gd name="T91" fmla="*/ 256 h 268"/>
              <a:gd name="T92" fmla="*/ 74 w 138"/>
              <a:gd name="T93" fmla="*/ 248 h 268"/>
              <a:gd name="T94" fmla="*/ 74 w 138"/>
              <a:gd name="T95" fmla="*/ 202 h 268"/>
              <a:gd name="T96" fmla="*/ 74 w 138"/>
              <a:gd name="T97" fmla="*/ 154 h 268"/>
              <a:gd name="T98" fmla="*/ 76 w 138"/>
              <a:gd name="T99" fmla="*/ 126 h 268"/>
              <a:gd name="T100" fmla="*/ 72 w 138"/>
              <a:gd name="T101" fmla="*/ 86 h 268"/>
              <a:gd name="T102" fmla="*/ 86 w 138"/>
              <a:gd name="T103" fmla="*/ 82 h 268"/>
              <a:gd name="T104" fmla="*/ 106 w 138"/>
              <a:gd name="T105" fmla="*/ 82 h 268"/>
              <a:gd name="T106" fmla="*/ 124 w 138"/>
              <a:gd name="T107" fmla="*/ 56 h 268"/>
              <a:gd name="T108" fmla="*/ 134 w 138"/>
              <a:gd name="T109" fmla="*/ 38 h 268"/>
              <a:gd name="T110" fmla="*/ 138 w 138"/>
              <a:gd name="T111" fmla="*/ 30 h 268"/>
              <a:gd name="T112" fmla="*/ 20 w 138"/>
              <a:gd name="T113" fmla="*/ 112 h 268"/>
              <a:gd name="T114" fmla="*/ 16 w 138"/>
              <a:gd name="T115" fmla="*/ 118 h 268"/>
              <a:gd name="T116" fmla="*/ 14 w 138"/>
              <a:gd name="T117" fmla="*/ 108 h 268"/>
              <a:gd name="T118" fmla="*/ 16 w 138"/>
              <a:gd name="T119" fmla="*/ 92 h 268"/>
              <a:gd name="T120" fmla="*/ 20 w 138"/>
              <a:gd name="T121" fmla="*/ 88 h 268"/>
              <a:gd name="T122" fmla="*/ 22 w 138"/>
              <a:gd name="T123" fmla="*/ 9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 h="268">
                <a:moveTo>
                  <a:pt x="138" y="30"/>
                </a:moveTo>
                <a:lnTo>
                  <a:pt x="138" y="30"/>
                </a:lnTo>
                <a:lnTo>
                  <a:pt x="136" y="32"/>
                </a:lnTo>
                <a:lnTo>
                  <a:pt x="136" y="32"/>
                </a:lnTo>
                <a:lnTo>
                  <a:pt x="136" y="30"/>
                </a:lnTo>
                <a:lnTo>
                  <a:pt x="136" y="30"/>
                </a:lnTo>
                <a:lnTo>
                  <a:pt x="134" y="32"/>
                </a:lnTo>
                <a:lnTo>
                  <a:pt x="134" y="32"/>
                </a:lnTo>
                <a:lnTo>
                  <a:pt x="126" y="38"/>
                </a:lnTo>
                <a:lnTo>
                  <a:pt x="126" y="38"/>
                </a:lnTo>
                <a:lnTo>
                  <a:pt x="122" y="40"/>
                </a:lnTo>
                <a:lnTo>
                  <a:pt x="122" y="40"/>
                </a:lnTo>
                <a:lnTo>
                  <a:pt x="122" y="40"/>
                </a:lnTo>
                <a:lnTo>
                  <a:pt x="120" y="38"/>
                </a:lnTo>
                <a:lnTo>
                  <a:pt x="120" y="38"/>
                </a:lnTo>
                <a:lnTo>
                  <a:pt x="120" y="34"/>
                </a:lnTo>
                <a:lnTo>
                  <a:pt x="120" y="34"/>
                </a:lnTo>
                <a:lnTo>
                  <a:pt x="118" y="34"/>
                </a:lnTo>
                <a:lnTo>
                  <a:pt x="118" y="36"/>
                </a:lnTo>
                <a:lnTo>
                  <a:pt x="118" y="36"/>
                </a:lnTo>
                <a:lnTo>
                  <a:pt x="118" y="42"/>
                </a:lnTo>
                <a:lnTo>
                  <a:pt x="118" y="42"/>
                </a:lnTo>
                <a:lnTo>
                  <a:pt x="116" y="46"/>
                </a:lnTo>
                <a:lnTo>
                  <a:pt x="116" y="46"/>
                </a:lnTo>
                <a:lnTo>
                  <a:pt x="112" y="50"/>
                </a:lnTo>
                <a:lnTo>
                  <a:pt x="112" y="50"/>
                </a:lnTo>
                <a:lnTo>
                  <a:pt x="108" y="56"/>
                </a:lnTo>
                <a:lnTo>
                  <a:pt x="106" y="60"/>
                </a:lnTo>
                <a:lnTo>
                  <a:pt x="106" y="60"/>
                </a:lnTo>
                <a:lnTo>
                  <a:pt x="104" y="62"/>
                </a:lnTo>
                <a:lnTo>
                  <a:pt x="102" y="64"/>
                </a:lnTo>
                <a:lnTo>
                  <a:pt x="102" y="64"/>
                </a:lnTo>
                <a:lnTo>
                  <a:pt x="98" y="66"/>
                </a:lnTo>
                <a:lnTo>
                  <a:pt x="94" y="66"/>
                </a:lnTo>
                <a:lnTo>
                  <a:pt x="94" y="66"/>
                </a:lnTo>
                <a:lnTo>
                  <a:pt x="90" y="62"/>
                </a:lnTo>
                <a:lnTo>
                  <a:pt x="86" y="58"/>
                </a:lnTo>
                <a:lnTo>
                  <a:pt x="86" y="58"/>
                </a:lnTo>
                <a:lnTo>
                  <a:pt x="84" y="56"/>
                </a:lnTo>
                <a:lnTo>
                  <a:pt x="82" y="54"/>
                </a:lnTo>
                <a:lnTo>
                  <a:pt x="82" y="54"/>
                </a:lnTo>
                <a:lnTo>
                  <a:pt x="80" y="50"/>
                </a:lnTo>
                <a:lnTo>
                  <a:pt x="78" y="48"/>
                </a:lnTo>
                <a:lnTo>
                  <a:pt x="78" y="48"/>
                </a:lnTo>
                <a:lnTo>
                  <a:pt x="58" y="42"/>
                </a:lnTo>
                <a:lnTo>
                  <a:pt x="56" y="36"/>
                </a:lnTo>
                <a:lnTo>
                  <a:pt x="56" y="36"/>
                </a:lnTo>
                <a:lnTo>
                  <a:pt x="58" y="30"/>
                </a:lnTo>
                <a:lnTo>
                  <a:pt x="58" y="30"/>
                </a:lnTo>
                <a:lnTo>
                  <a:pt x="58" y="30"/>
                </a:lnTo>
                <a:lnTo>
                  <a:pt x="58" y="30"/>
                </a:lnTo>
                <a:lnTo>
                  <a:pt x="60" y="30"/>
                </a:lnTo>
                <a:lnTo>
                  <a:pt x="62" y="28"/>
                </a:lnTo>
                <a:lnTo>
                  <a:pt x="62" y="28"/>
                </a:lnTo>
                <a:lnTo>
                  <a:pt x="62" y="24"/>
                </a:lnTo>
                <a:lnTo>
                  <a:pt x="62" y="22"/>
                </a:lnTo>
                <a:lnTo>
                  <a:pt x="62" y="22"/>
                </a:lnTo>
                <a:lnTo>
                  <a:pt x="62" y="14"/>
                </a:lnTo>
                <a:lnTo>
                  <a:pt x="62" y="14"/>
                </a:lnTo>
                <a:lnTo>
                  <a:pt x="60" y="8"/>
                </a:lnTo>
                <a:lnTo>
                  <a:pt x="60" y="8"/>
                </a:lnTo>
                <a:lnTo>
                  <a:pt x="58" y="4"/>
                </a:lnTo>
                <a:lnTo>
                  <a:pt x="58" y="4"/>
                </a:lnTo>
                <a:lnTo>
                  <a:pt x="58" y="4"/>
                </a:lnTo>
                <a:lnTo>
                  <a:pt x="58" y="4"/>
                </a:lnTo>
                <a:lnTo>
                  <a:pt x="54" y="2"/>
                </a:lnTo>
                <a:lnTo>
                  <a:pt x="54" y="2"/>
                </a:lnTo>
                <a:lnTo>
                  <a:pt x="54" y="0"/>
                </a:lnTo>
                <a:lnTo>
                  <a:pt x="54" y="0"/>
                </a:lnTo>
                <a:lnTo>
                  <a:pt x="52" y="2"/>
                </a:lnTo>
                <a:lnTo>
                  <a:pt x="52" y="2"/>
                </a:lnTo>
                <a:lnTo>
                  <a:pt x="48" y="2"/>
                </a:lnTo>
                <a:lnTo>
                  <a:pt x="48" y="2"/>
                </a:lnTo>
                <a:lnTo>
                  <a:pt x="46" y="2"/>
                </a:lnTo>
                <a:lnTo>
                  <a:pt x="46" y="2"/>
                </a:lnTo>
                <a:lnTo>
                  <a:pt x="44" y="2"/>
                </a:lnTo>
                <a:lnTo>
                  <a:pt x="44" y="2"/>
                </a:lnTo>
                <a:lnTo>
                  <a:pt x="42" y="4"/>
                </a:lnTo>
                <a:lnTo>
                  <a:pt x="42" y="4"/>
                </a:lnTo>
                <a:lnTo>
                  <a:pt x="40" y="6"/>
                </a:lnTo>
                <a:lnTo>
                  <a:pt x="40" y="6"/>
                </a:lnTo>
                <a:lnTo>
                  <a:pt x="38" y="6"/>
                </a:lnTo>
                <a:lnTo>
                  <a:pt x="38" y="6"/>
                </a:lnTo>
                <a:lnTo>
                  <a:pt x="38" y="8"/>
                </a:lnTo>
                <a:lnTo>
                  <a:pt x="38" y="8"/>
                </a:lnTo>
                <a:lnTo>
                  <a:pt x="36" y="16"/>
                </a:lnTo>
                <a:lnTo>
                  <a:pt x="36" y="16"/>
                </a:lnTo>
                <a:lnTo>
                  <a:pt x="36" y="18"/>
                </a:lnTo>
                <a:lnTo>
                  <a:pt x="36" y="18"/>
                </a:lnTo>
                <a:lnTo>
                  <a:pt x="34" y="20"/>
                </a:lnTo>
                <a:lnTo>
                  <a:pt x="34" y="20"/>
                </a:lnTo>
                <a:lnTo>
                  <a:pt x="36" y="24"/>
                </a:lnTo>
                <a:lnTo>
                  <a:pt x="36" y="26"/>
                </a:lnTo>
                <a:lnTo>
                  <a:pt x="36" y="26"/>
                </a:lnTo>
                <a:lnTo>
                  <a:pt x="38" y="26"/>
                </a:lnTo>
                <a:lnTo>
                  <a:pt x="38" y="26"/>
                </a:lnTo>
                <a:lnTo>
                  <a:pt x="38" y="32"/>
                </a:lnTo>
                <a:lnTo>
                  <a:pt x="38" y="32"/>
                </a:lnTo>
                <a:lnTo>
                  <a:pt x="38" y="34"/>
                </a:lnTo>
                <a:lnTo>
                  <a:pt x="38" y="34"/>
                </a:lnTo>
                <a:lnTo>
                  <a:pt x="36" y="36"/>
                </a:lnTo>
                <a:lnTo>
                  <a:pt x="36" y="36"/>
                </a:lnTo>
                <a:lnTo>
                  <a:pt x="36" y="36"/>
                </a:lnTo>
                <a:lnTo>
                  <a:pt x="30" y="42"/>
                </a:lnTo>
                <a:lnTo>
                  <a:pt x="30" y="42"/>
                </a:lnTo>
                <a:lnTo>
                  <a:pt x="20" y="44"/>
                </a:lnTo>
                <a:lnTo>
                  <a:pt x="14" y="46"/>
                </a:lnTo>
                <a:lnTo>
                  <a:pt x="10" y="48"/>
                </a:lnTo>
                <a:lnTo>
                  <a:pt x="10" y="48"/>
                </a:lnTo>
                <a:lnTo>
                  <a:pt x="8" y="58"/>
                </a:lnTo>
                <a:lnTo>
                  <a:pt x="8" y="58"/>
                </a:lnTo>
                <a:lnTo>
                  <a:pt x="4" y="76"/>
                </a:lnTo>
                <a:lnTo>
                  <a:pt x="4" y="76"/>
                </a:lnTo>
                <a:lnTo>
                  <a:pt x="2" y="80"/>
                </a:lnTo>
                <a:lnTo>
                  <a:pt x="2" y="80"/>
                </a:lnTo>
                <a:lnTo>
                  <a:pt x="0" y="84"/>
                </a:lnTo>
                <a:lnTo>
                  <a:pt x="0" y="90"/>
                </a:lnTo>
                <a:lnTo>
                  <a:pt x="0" y="90"/>
                </a:lnTo>
                <a:lnTo>
                  <a:pt x="0" y="98"/>
                </a:lnTo>
                <a:lnTo>
                  <a:pt x="0" y="98"/>
                </a:lnTo>
                <a:lnTo>
                  <a:pt x="0" y="106"/>
                </a:lnTo>
                <a:lnTo>
                  <a:pt x="0" y="106"/>
                </a:lnTo>
                <a:lnTo>
                  <a:pt x="2" y="122"/>
                </a:lnTo>
                <a:lnTo>
                  <a:pt x="2" y="122"/>
                </a:lnTo>
                <a:lnTo>
                  <a:pt x="2" y="126"/>
                </a:lnTo>
                <a:lnTo>
                  <a:pt x="4" y="128"/>
                </a:lnTo>
                <a:lnTo>
                  <a:pt x="4" y="128"/>
                </a:lnTo>
                <a:lnTo>
                  <a:pt x="4" y="128"/>
                </a:lnTo>
                <a:lnTo>
                  <a:pt x="4" y="128"/>
                </a:lnTo>
                <a:lnTo>
                  <a:pt x="6" y="132"/>
                </a:lnTo>
                <a:lnTo>
                  <a:pt x="6" y="138"/>
                </a:lnTo>
                <a:lnTo>
                  <a:pt x="6" y="138"/>
                </a:lnTo>
                <a:lnTo>
                  <a:pt x="10" y="142"/>
                </a:lnTo>
                <a:lnTo>
                  <a:pt x="10" y="142"/>
                </a:lnTo>
                <a:lnTo>
                  <a:pt x="12" y="142"/>
                </a:lnTo>
                <a:lnTo>
                  <a:pt x="12" y="142"/>
                </a:lnTo>
                <a:lnTo>
                  <a:pt x="14" y="144"/>
                </a:lnTo>
                <a:lnTo>
                  <a:pt x="14" y="144"/>
                </a:lnTo>
                <a:lnTo>
                  <a:pt x="14" y="144"/>
                </a:lnTo>
                <a:lnTo>
                  <a:pt x="14" y="144"/>
                </a:lnTo>
                <a:lnTo>
                  <a:pt x="16" y="146"/>
                </a:lnTo>
                <a:lnTo>
                  <a:pt x="16" y="146"/>
                </a:lnTo>
                <a:lnTo>
                  <a:pt x="18" y="144"/>
                </a:lnTo>
                <a:lnTo>
                  <a:pt x="18" y="144"/>
                </a:lnTo>
                <a:lnTo>
                  <a:pt x="18" y="144"/>
                </a:lnTo>
                <a:lnTo>
                  <a:pt x="18" y="144"/>
                </a:lnTo>
                <a:lnTo>
                  <a:pt x="18" y="144"/>
                </a:lnTo>
                <a:lnTo>
                  <a:pt x="18" y="144"/>
                </a:lnTo>
                <a:lnTo>
                  <a:pt x="18" y="144"/>
                </a:lnTo>
                <a:lnTo>
                  <a:pt x="18" y="144"/>
                </a:lnTo>
                <a:lnTo>
                  <a:pt x="18" y="152"/>
                </a:lnTo>
                <a:lnTo>
                  <a:pt x="18" y="152"/>
                </a:lnTo>
                <a:lnTo>
                  <a:pt x="20" y="170"/>
                </a:lnTo>
                <a:lnTo>
                  <a:pt x="20" y="170"/>
                </a:lnTo>
                <a:lnTo>
                  <a:pt x="22" y="176"/>
                </a:lnTo>
                <a:lnTo>
                  <a:pt x="22" y="184"/>
                </a:lnTo>
                <a:lnTo>
                  <a:pt x="22" y="184"/>
                </a:lnTo>
                <a:lnTo>
                  <a:pt x="18" y="206"/>
                </a:lnTo>
                <a:lnTo>
                  <a:pt x="18" y="206"/>
                </a:lnTo>
                <a:lnTo>
                  <a:pt x="20" y="222"/>
                </a:lnTo>
                <a:lnTo>
                  <a:pt x="20" y="222"/>
                </a:lnTo>
                <a:lnTo>
                  <a:pt x="22" y="232"/>
                </a:lnTo>
                <a:lnTo>
                  <a:pt x="22" y="232"/>
                </a:lnTo>
                <a:lnTo>
                  <a:pt x="22" y="234"/>
                </a:lnTo>
                <a:lnTo>
                  <a:pt x="20" y="238"/>
                </a:lnTo>
                <a:lnTo>
                  <a:pt x="20" y="238"/>
                </a:lnTo>
                <a:lnTo>
                  <a:pt x="18" y="240"/>
                </a:lnTo>
                <a:lnTo>
                  <a:pt x="16" y="244"/>
                </a:lnTo>
                <a:lnTo>
                  <a:pt x="16" y="244"/>
                </a:lnTo>
                <a:lnTo>
                  <a:pt x="18" y="250"/>
                </a:lnTo>
                <a:lnTo>
                  <a:pt x="20" y="250"/>
                </a:lnTo>
                <a:lnTo>
                  <a:pt x="20" y="250"/>
                </a:lnTo>
                <a:lnTo>
                  <a:pt x="16" y="258"/>
                </a:lnTo>
                <a:lnTo>
                  <a:pt x="16" y="258"/>
                </a:lnTo>
                <a:lnTo>
                  <a:pt x="10" y="264"/>
                </a:lnTo>
                <a:lnTo>
                  <a:pt x="10" y="264"/>
                </a:lnTo>
                <a:lnTo>
                  <a:pt x="10" y="266"/>
                </a:lnTo>
                <a:lnTo>
                  <a:pt x="10" y="268"/>
                </a:lnTo>
                <a:lnTo>
                  <a:pt x="10" y="268"/>
                </a:lnTo>
                <a:lnTo>
                  <a:pt x="14" y="268"/>
                </a:lnTo>
                <a:lnTo>
                  <a:pt x="20" y="268"/>
                </a:lnTo>
                <a:lnTo>
                  <a:pt x="20" y="268"/>
                </a:lnTo>
                <a:lnTo>
                  <a:pt x="24" y="266"/>
                </a:lnTo>
                <a:lnTo>
                  <a:pt x="26" y="264"/>
                </a:lnTo>
                <a:lnTo>
                  <a:pt x="26" y="264"/>
                </a:lnTo>
                <a:lnTo>
                  <a:pt x="28" y="260"/>
                </a:lnTo>
                <a:lnTo>
                  <a:pt x="32" y="260"/>
                </a:lnTo>
                <a:lnTo>
                  <a:pt x="32" y="260"/>
                </a:lnTo>
                <a:lnTo>
                  <a:pt x="34" y="260"/>
                </a:lnTo>
                <a:lnTo>
                  <a:pt x="36" y="258"/>
                </a:lnTo>
                <a:lnTo>
                  <a:pt x="36" y="258"/>
                </a:lnTo>
                <a:lnTo>
                  <a:pt x="36" y="250"/>
                </a:lnTo>
                <a:lnTo>
                  <a:pt x="36" y="250"/>
                </a:lnTo>
                <a:lnTo>
                  <a:pt x="38" y="248"/>
                </a:lnTo>
                <a:lnTo>
                  <a:pt x="38" y="248"/>
                </a:lnTo>
                <a:lnTo>
                  <a:pt x="40" y="240"/>
                </a:lnTo>
                <a:lnTo>
                  <a:pt x="40" y="232"/>
                </a:lnTo>
                <a:lnTo>
                  <a:pt x="40" y="232"/>
                </a:lnTo>
                <a:lnTo>
                  <a:pt x="42" y="222"/>
                </a:lnTo>
                <a:lnTo>
                  <a:pt x="42" y="222"/>
                </a:lnTo>
                <a:lnTo>
                  <a:pt x="44" y="200"/>
                </a:lnTo>
                <a:lnTo>
                  <a:pt x="44" y="200"/>
                </a:lnTo>
                <a:lnTo>
                  <a:pt x="44" y="172"/>
                </a:lnTo>
                <a:lnTo>
                  <a:pt x="44" y="172"/>
                </a:lnTo>
                <a:lnTo>
                  <a:pt x="48" y="152"/>
                </a:lnTo>
                <a:lnTo>
                  <a:pt x="48" y="152"/>
                </a:lnTo>
                <a:lnTo>
                  <a:pt x="50" y="176"/>
                </a:lnTo>
                <a:lnTo>
                  <a:pt x="50" y="176"/>
                </a:lnTo>
                <a:lnTo>
                  <a:pt x="52" y="192"/>
                </a:lnTo>
                <a:lnTo>
                  <a:pt x="52" y="192"/>
                </a:lnTo>
                <a:lnTo>
                  <a:pt x="54" y="208"/>
                </a:lnTo>
                <a:lnTo>
                  <a:pt x="54" y="208"/>
                </a:lnTo>
                <a:lnTo>
                  <a:pt x="52" y="224"/>
                </a:lnTo>
                <a:lnTo>
                  <a:pt x="52" y="224"/>
                </a:lnTo>
                <a:lnTo>
                  <a:pt x="52" y="240"/>
                </a:lnTo>
                <a:lnTo>
                  <a:pt x="52" y="240"/>
                </a:lnTo>
                <a:lnTo>
                  <a:pt x="52" y="246"/>
                </a:lnTo>
                <a:lnTo>
                  <a:pt x="52" y="252"/>
                </a:lnTo>
                <a:lnTo>
                  <a:pt x="52" y="252"/>
                </a:lnTo>
                <a:lnTo>
                  <a:pt x="58" y="254"/>
                </a:lnTo>
                <a:lnTo>
                  <a:pt x="58" y="254"/>
                </a:lnTo>
                <a:lnTo>
                  <a:pt x="60" y="254"/>
                </a:lnTo>
                <a:lnTo>
                  <a:pt x="62" y="252"/>
                </a:lnTo>
                <a:lnTo>
                  <a:pt x="62" y="252"/>
                </a:lnTo>
                <a:lnTo>
                  <a:pt x="66" y="254"/>
                </a:lnTo>
                <a:lnTo>
                  <a:pt x="72" y="258"/>
                </a:lnTo>
                <a:lnTo>
                  <a:pt x="72" y="258"/>
                </a:lnTo>
                <a:lnTo>
                  <a:pt x="78" y="258"/>
                </a:lnTo>
                <a:lnTo>
                  <a:pt x="84" y="256"/>
                </a:lnTo>
                <a:lnTo>
                  <a:pt x="84" y="256"/>
                </a:lnTo>
                <a:lnTo>
                  <a:pt x="86" y="254"/>
                </a:lnTo>
                <a:lnTo>
                  <a:pt x="86" y="252"/>
                </a:lnTo>
                <a:lnTo>
                  <a:pt x="86" y="252"/>
                </a:lnTo>
                <a:lnTo>
                  <a:pt x="74" y="248"/>
                </a:lnTo>
                <a:lnTo>
                  <a:pt x="74" y="248"/>
                </a:lnTo>
                <a:lnTo>
                  <a:pt x="72" y="246"/>
                </a:lnTo>
                <a:lnTo>
                  <a:pt x="72" y="246"/>
                </a:lnTo>
                <a:lnTo>
                  <a:pt x="72" y="226"/>
                </a:lnTo>
                <a:lnTo>
                  <a:pt x="72" y="226"/>
                </a:lnTo>
                <a:lnTo>
                  <a:pt x="74" y="202"/>
                </a:lnTo>
                <a:lnTo>
                  <a:pt x="74" y="202"/>
                </a:lnTo>
                <a:lnTo>
                  <a:pt x="74" y="176"/>
                </a:lnTo>
                <a:lnTo>
                  <a:pt x="74" y="176"/>
                </a:lnTo>
                <a:lnTo>
                  <a:pt x="74" y="154"/>
                </a:lnTo>
                <a:lnTo>
                  <a:pt x="74" y="154"/>
                </a:lnTo>
                <a:lnTo>
                  <a:pt x="76" y="140"/>
                </a:lnTo>
                <a:lnTo>
                  <a:pt x="76" y="140"/>
                </a:lnTo>
                <a:lnTo>
                  <a:pt x="78" y="140"/>
                </a:lnTo>
                <a:lnTo>
                  <a:pt x="78" y="140"/>
                </a:lnTo>
                <a:lnTo>
                  <a:pt x="76" y="126"/>
                </a:lnTo>
                <a:lnTo>
                  <a:pt x="76" y="126"/>
                </a:lnTo>
                <a:lnTo>
                  <a:pt x="72" y="110"/>
                </a:lnTo>
                <a:lnTo>
                  <a:pt x="72" y="110"/>
                </a:lnTo>
                <a:lnTo>
                  <a:pt x="72" y="98"/>
                </a:lnTo>
                <a:lnTo>
                  <a:pt x="72" y="86"/>
                </a:lnTo>
                <a:lnTo>
                  <a:pt x="72" y="86"/>
                </a:lnTo>
                <a:lnTo>
                  <a:pt x="76" y="76"/>
                </a:lnTo>
                <a:lnTo>
                  <a:pt x="76" y="76"/>
                </a:lnTo>
                <a:lnTo>
                  <a:pt x="82" y="80"/>
                </a:lnTo>
                <a:lnTo>
                  <a:pt x="86" y="82"/>
                </a:lnTo>
                <a:lnTo>
                  <a:pt x="92" y="84"/>
                </a:lnTo>
                <a:lnTo>
                  <a:pt x="92" y="84"/>
                </a:lnTo>
                <a:lnTo>
                  <a:pt x="98" y="86"/>
                </a:lnTo>
                <a:lnTo>
                  <a:pt x="102" y="84"/>
                </a:lnTo>
                <a:lnTo>
                  <a:pt x="106" y="82"/>
                </a:lnTo>
                <a:lnTo>
                  <a:pt x="110" y="78"/>
                </a:lnTo>
                <a:lnTo>
                  <a:pt x="110" y="78"/>
                </a:lnTo>
                <a:lnTo>
                  <a:pt x="124" y="60"/>
                </a:lnTo>
                <a:lnTo>
                  <a:pt x="124" y="60"/>
                </a:lnTo>
                <a:lnTo>
                  <a:pt x="124" y="56"/>
                </a:lnTo>
                <a:lnTo>
                  <a:pt x="122" y="56"/>
                </a:lnTo>
                <a:lnTo>
                  <a:pt x="122" y="56"/>
                </a:lnTo>
                <a:lnTo>
                  <a:pt x="128" y="46"/>
                </a:lnTo>
                <a:lnTo>
                  <a:pt x="128" y="46"/>
                </a:lnTo>
                <a:lnTo>
                  <a:pt x="134" y="38"/>
                </a:lnTo>
                <a:lnTo>
                  <a:pt x="134" y="38"/>
                </a:lnTo>
                <a:lnTo>
                  <a:pt x="138" y="32"/>
                </a:lnTo>
                <a:lnTo>
                  <a:pt x="138" y="32"/>
                </a:lnTo>
                <a:lnTo>
                  <a:pt x="138" y="30"/>
                </a:lnTo>
                <a:lnTo>
                  <a:pt x="138" y="30"/>
                </a:lnTo>
                <a:close/>
                <a:moveTo>
                  <a:pt x="22" y="96"/>
                </a:moveTo>
                <a:lnTo>
                  <a:pt x="22" y="96"/>
                </a:lnTo>
                <a:lnTo>
                  <a:pt x="22" y="104"/>
                </a:lnTo>
                <a:lnTo>
                  <a:pt x="20" y="112"/>
                </a:lnTo>
                <a:lnTo>
                  <a:pt x="20" y="112"/>
                </a:lnTo>
                <a:lnTo>
                  <a:pt x="18" y="120"/>
                </a:lnTo>
                <a:lnTo>
                  <a:pt x="18" y="120"/>
                </a:lnTo>
                <a:lnTo>
                  <a:pt x="20" y="122"/>
                </a:lnTo>
                <a:lnTo>
                  <a:pt x="20" y="122"/>
                </a:lnTo>
                <a:lnTo>
                  <a:pt x="16" y="118"/>
                </a:lnTo>
                <a:lnTo>
                  <a:pt x="16" y="118"/>
                </a:lnTo>
                <a:lnTo>
                  <a:pt x="14" y="114"/>
                </a:lnTo>
                <a:lnTo>
                  <a:pt x="14" y="114"/>
                </a:lnTo>
                <a:lnTo>
                  <a:pt x="14" y="108"/>
                </a:lnTo>
                <a:lnTo>
                  <a:pt x="14" y="108"/>
                </a:lnTo>
                <a:lnTo>
                  <a:pt x="16" y="98"/>
                </a:lnTo>
                <a:lnTo>
                  <a:pt x="16" y="98"/>
                </a:lnTo>
                <a:lnTo>
                  <a:pt x="16" y="96"/>
                </a:lnTo>
                <a:lnTo>
                  <a:pt x="16" y="92"/>
                </a:lnTo>
                <a:lnTo>
                  <a:pt x="16" y="92"/>
                </a:lnTo>
                <a:lnTo>
                  <a:pt x="18" y="84"/>
                </a:lnTo>
                <a:lnTo>
                  <a:pt x="18" y="84"/>
                </a:lnTo>
                <a:lnTo>
                  <a:pt x="18" y="82"/>
                </a:lnTo>
                <a:lnTo>
                  <a:pt x="18" y="82"/>
                </a:lnTo>
                <a:lnTo>
                  <a:pt x="20" y="88"/>
                </a:lnTo>
                <a:lnTo>
                  <a:pt x="20" y="88"/>
                </a:lnTo>
                <a:lnTo>
                  <a:pt x="22" y="92"/>
                </a:lnTo>
                <a:lnTo>
                  <a:pt x="22" y="92"/>
                </a:lnTo>
                <a:lnTo>
                  <a:pt x="22" y="94"/>
                </a:lnTo>
                <a:lnTo>
                  <a:pt x="22" y="96"/>
                </a:lnTo>
                <a:lnTo>
                  <a:pt x="22" y="96"/>
                </a:lnTo>
                <a:close/>
              </a:path>
            </a:pathLst>
          </a:custGeom>
          <a:solidFill>
            <a:schemeClr val="bg1">
              <a:lumMod val="65000"/>
            </a:schemeClr>
          </a:solidFill>
          <a:ln>
            <a:noFill/>
          </a:ln>
        </p:spPr>
        <p:txBody>
          <a:bodyPr vert="horz" wrap="square" lIns="80682" tIns="40341" rIns="80682" bIns="40341" numCol="1" anchor="t" anchorCtr="0" compatLnSpc="1">
            <a:prstTxWarp prst="textNoShape">
              <a:avLst/>
            </a:prstTxWarp>
          </a:bodyPr>
          <a:lstStyle/>
          <a:p>
            <a:endParaRPr lang="en-GB" sz="1588" dirty="0"/>
          </a:p>
        </p:txBody>
      </p:sp>
      <p:cxnSp>
        <p:nvCxnSpPr>
          <p:cNvPr id="29" name="Straight Connector 28">
            <a:extLst>
              <a:ext uri="{FF2B5EF4-FFF2-40B4-BE49-F238E27FC236}">
                <a16:creationId xmlns:a16="http://schemas.microsoft.com/office/drawing/2014/main" id="{2D60B000-D97E-422A-B256-EC1F5F9E2E60}"/>
              </a:ext>
            </a:extLst>
          </p:cNvPr>
          <p:cNvCxnSpPr>
            <a:cxnSpLocks/>
          </p:cNvCxnSpPr>
          <p:nvPr/>
        </p:nvCxnSpPr>
        <p:spPr>
          <a:xfrm>
            <a:off x="1949823" y="1126000"/>
            <a:ext cx="24300" cy="4847562"/>
          </a:xfrm>
          <a:prstGeom prst="line">
            <a:avLst/>
          </a:prstGeom>
          <a:ln w="15875">
            <a:solidFill>
              <a:srgbClr val="968C6D"/>
            </a:solidFill>
            <a:headEnd type="ova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80DCD289-0E36-4B72-B9D6-6624BAD9FDE5}"/>
              </a:ext>
            </a:extLst>
          </p:cNvPr>
          <p:cNvSpPr/>
          <p:nvPr/>
        </p:nvSpPr>
        <p:spPr>
          <a:xfrm>
            <a:off x="2160520" y="1185946"/>
            <a:ext cx="546874" cy="599379"/>
          </a:xfrm>
          <a:prstGeom prst="rect">
            <a:avLst/>
          </a:prstGeom>
          <a:solidFill>
            <a:srgbClr val="124680"/>
          </a:solidFill>
          <a:ln w="6350">
            <a:noFill/>
          </a:ln>
        </p:spPr>
        <p:txBody>
          <a:bodyPr vert="horz" wrap="square" lIns="80682" tIns="40341" rIns="80682" bIns="40341" rtlCol="0" anchor="ctr">
            <a:noAutofit/>
          </a:bodyPr>
          <a:lstStyle/>
          <a:p>
            <a:pPr algn="ctr"/>
            <a:r>
              <a:rPr lang="en-US" sz="2000" dirty="0">
                <a:solidFill>
                  <a:schemeClr val="bg1"/>
                </a:solidFill>
                <a:latin typeface="Arial" panose="020B0604020202020204" pitchFamily="34" charset="0"/>
                <a:cs typeface="Arial" panose="020B0604020202020204" pitchFamily="34" charset="0"/>
              </a:rPr>
              <a:t>1</a:t>
            </a:r>
          </a:p>
        </p:txBody>
      </p:sp>
      <p:sp>
        <p:nvSpPr>
          <p:cNvPr id="31" name="Isosceles Triangle 30">
            <a:extLst>
              <a:ext uri="{FF2B5EF4-FFF2-40B4-BE49-F238E27FC236}">
                <a16:creationId xmlns:a16="http://schemas.microsoft.com/office/drawing/2014/main" id="{4F152125-7265-461A-A96D-6F24E43FAA33}"/>
              </a:ext>
            </a:extLst>
          </p:cNvPr>
          <p:cNvSpPr/>
          <p:nvPr/>
        </p:nvSpPr>
        <p:spPr>
          <a:xfrm rot="16200000">
            <a:off x="1984095" y="1452019"/>
            <a:ext cx="285616" cy="67235"/>
          </a:xfrm>
          <a:prstGeom prst="triangle">
            <a:avLst/>
          </a:prstGeom>
          <a:solidFill>
            <a:srgbClr val="124680"/>
          </a:solidFill>
          <a:ln w="6350">
            <a:noFill/>
          </a:ln>
        </p:spPr>
        <p:txBody>
          <a:bodyPr vert="horz" wrap="square" lIns="80682" tIns="40341" rIns="80682" bIns="40341" rtlCol="0" anchor="ctr">
            <a:noAutofit/>
          </a:bodyPr>
          <a:lstStyle/>
          <a:p>
            <a:pPr algn="ctr"/>
            <a:endParaRPr lang="en-US" sz="1588" dirty="0"/>
          </a:p>
        </p:txBody>
      </p:sp>
      <p:sp>
        <p:nvSpPr>
          <p:cNvPr id="32" name="Rectangle 31">
            <a:extLst>
              <a:ext uri="{FF2B5EF4-FFF2-40B4-BE49-F238E27FC236}">
                <a16:creationId xmlns:a16="http://schemas.microsoft.com/office/drawing/2014/main" id="{5AA96D00-07F2-492B-80C8-3C0D0D7AA780}"/>
              </a:ext>
            </a:extLst>
          </p:cNvPr>
          <p:cNvSpPr/>
          <p:nvPr/>
        </p:nvSpPr>
        <p:spPr>
          <a:xfrm>
            <a:off x="2707394" y="1185946"/>
            <a:ext cx="5830644" cy="599379"/>
          </a:xfrm>
          <a:prstGeom prst="rect">
            <a:avLst/>
          </a:prstGeom>
          <a:solidFill>
            <a:schemeClr val="tx1">
              <a:lumMod val="75000"/>
              <a:lumOff val="25000"/>
              <a:alpha val="80000"/>
            </a:schemeClr>
          </a:solidFill>
          <a:ln w="6350">
            <a:noFill/>
          </a:ln>
        </p:spPr>
        <p:txBody>
          <a:bodyPr vert="horz" wrap="square" lIns="80682" tIns="40341" rIns="80682" bIns="40341" rtlCol="0" anchor="ctr">
            <a:noAutofit/>
          </a:bodyPr>
          <a:lstStyle/>
          <a:p>
            <a:r>
              <a:rPr lang="en-US" altLang="en-US" sz="1400" b="1" dirty="0">
                <a:solidFill>
                  <a:schemeClr val="bg1"/>
                </a:solidFill>
                <a:latin typeface="Arial" panose="020B0604020202020204" pitchFamily="34" charset="0"/>
                <a:cs typeface="Arial" panose="020B0604020202020204" pitchFamily="34" charset="0"/>
              </a:rPr>
              <a:t>Global tax landscape</a:t>
            </a:r>
          </a:p>
        </p:txBody>
      </p:sp>
      <p:grpSp>
        <p:nvGrpSpPr>
          <p:cNvPr id="33" name="Group 32">
            <a:extLst>
              <a:ext uri="{FF2B5EF4-FFF2-40B4-BE49-F238E27FC236}">
                <a16:creationId xmlns:a16="http://schemas.microsoft.com/office/drawing/2014/main" id="{6F6BF9D3-60D9-4F1C-B713-FC2E0C1B5572}"/>
              </a:ext>
            </a:extLst>
          </p:cNvPr>
          <p:cNvGrpSpPr/>
          <p:nvPr/>
        </p:nvGrpSpPr>
        <p:grpSpPr>
          <a:xfrm>
            <a:off x="1888890" y="1779777"/>
            <a:ext cx="134471" cy="134471"/>
            <a:chOff x="1749551" y="2400300"/>
            <a:chExt cx="152400" cy="152400"/>
          </a:xfrm>
        </p:grpSpPr>
        <p:sp>
          <p:nvSpPr>
            <p:cNvPr id="34" name="Oval 33">
              <a:extLst>
                <a:ext uri="{FF2B5EF4-FFF2-40B4-BE49-F238E27FC236}">
                  <a16:creationId xmlns:a16="http://schemas.microsoft.com/office/drawing/2014/main" id="{299A0567-765C-4323-B86C-25592AA50B81}"/>
                </a:ext>
              </a:extLst>
            </p:cNvPr>
            <p:cNvSpPr/>
            <p:nvPr/>
          </p:nvSpPr>
          <p:spPr>
            <a:xfrm>
              <a:off x="1749551" y="2400300"/>
              <a:ext cx="152400" cy="152400"/>
            </a:xfrm>
            <a:prstGeom prst="ellipse">
              <a:avLst/>
            </a:prstGeom>
            <a:solidFill>
              <a:schemeClr val="tx2"/>
            </a:solidFill>
            <a:ln w="6350">
              <a:noFill/>
            </a:ln>
          </p:spPr>
          <p:txBody>
            <a:bodyPr vert="horz" wrap="square" lIns="80682" tIns="40341" rIns="80682" bIns="40341" rtlCol="0" anchor="ctr">
              <a:noAutofit/>
            </a:bodyPr>
            <a:lstStyle/>
            <a:p>
              <a:pPr algn="ctr"/>
              <a:endParaRPr lang="en-US" sz="1588" dirty="0"/>
            </a:p>
          </p:txBody>
        </p:sp>
        <p:sp>
          <p:nvSpPr>
            <p:cNvPr id="35" name="Oval 34">
              <a:extLst>
                <a:ext uri="{FF2B5EF4-FFF2-40B4-BE49-F238E27FC236}">
                  <a16:creationId xmlns:a16="http://schemas.microsoft.com/office/drawing/2014/main" id="{303162FD-91B0-410C-B70C-EFB2108B53FC}"/>
                </a:ext>
              </a:extLst>
            </p:cNvPr>
            <p:cNvSpPr/>
            <p:nvPr/>
          </p:nvSpPr>
          <p:spPr>
            <a:xfrm>
              <a:off x="1768601" y="2419350"/>
              <a:ext cx="114300" cy="114300"/>
            </a:xfrm>
            <a:prstGeom prst="ellipse">
              <a:avLst/>
            </a:prstGeom>
            <a:solidFill>
              <a:schemeClr val="bg1"/>
            </a:solidFill>
            <a:ln w="6350">
              <a:noFill/>
            </a:ln>
          </p:spPr>
          <p:txBody>
            <a:bodyPr vert="horz" wrap="square" lIns="80682" tIns="40341" rIns="80682" bIns="40341" rtlCol="0" anchor="ctr">
              <a:noAutofit/>
            </a:bodyPr>
            <a:lstStyle/>
            <a:p>
              <a:pPr algn="ctr"/>
              <a:endParaRPr lang="en-US" sz="1588" dirty="0"/>
            </a:p>
          </p:txBody>
        </p:sp>
      </p:grpSp>
      <p:sp>
        <p:nvSpPr>
          <p:cNvPr id="36" name="Rectangle 35">
            <a:extLst>
              <a:ext uri="{FF2B5EF4-FFF2-40B4-BE49-F238E27FC236}">
                <a16:creationId xmlns:a16="http://schemas.microsoft.com/office/drawing/2014/main" id="{F661119D-B130-4B40-B19F-27288CA909A6}"/>
              </a:ext>
            </a:extLst>
          </p:cNvPr>
          <p:cNvSpPr/>
          <p:nvPr/>
        </p:nvSpPr>
        <p:spPr>
          <a:xfrm>
            <a:off x="2160520" y="4616874"/>
            <a:ext cx="546874" cy="599379"/>
          </a:xfrm>
          <a:prstGeom prst="rect">
            <a:avLst/>
          </a:prstGeom>
          <a:solidFill>
            <a:srgbClr val="124680"/>
          </a:solidFill>
          <a:ln w="6350">
            <a:noFill/>
          </a:ln>
        </p:spPr>
        <p:txBody>
          <a:bodyPr vert="horz" wrap="square" lIns="80682" tIns="40341" rIns="80682" bIns="40341" rtlCol="0" anchor="ctr">
            <a:noAutofit/>
          </a:bodyPr>
          <a:lstStyle/>
          <a:p>
            <a:pPr algn="ctr"/>
            <a:endParaRPr lang="en-US" sz="1588" dirty="0"/>
          </a:p>
        </p:txBody>
      </p:sp>
      <p:sp>
        <p:nvSpPr>
          <p:cNvPr id="37" name="Isosceles Triangle 36">
            <a:extLst>
              <a:ext uri="{FF2B5EF4-FFF2-40B4-BE49-F238E27FC236}">
                <a16:creationId xmlns:a16="http://schemas.microsoft.com/office/drawing/2014/main" id="{D66B9332-00FB-4A76-A0AB-445DBC83F991}"/>
              </a:ext>
            </a:extLst>
          </p:cNvPr>
          <p:cNvSpPr/>
          <p:nvPr/>
        </p:nvSpPr>
        <p:spPr>
          <a:xfrm rot="16200000">
            <a:off x="1984096" y="4939216"/>
            <a:ext cx="285616" cy="67235"/>
          </a:xfrm>
          <a:prstGeom prst="triangle">
            <a:avLst/>
          </a:prstGeom>
          <a:solidFill>
            <a:srgbClr val="124680"/>
          </a:solidFill>
          <a:ln w="6350">
            <a:noFill/>
          </a:ln>
        </p:spPr>
        <p:txBody>
          <a:bodyPr vert="horz" wrap="square" lIns="80682" tIns="40341" rIns="80682" bIns="40341" rtlCol="0" anchor="ctr">
            <a:noAutofit/>
          </a:bodyPr>
          <a:lstStyle/>
          <a:p>
            <a:pPr algn="ctr"/>
            <a:endParaRPr lang="en-US" sz="1588" dirty="0"/>
          </a:p>
        </p:txBody>
      </p:sp>
      <p:sp>
        <p:nvSpPr>
          <p:cNvPr id="38" name="Rectangle 37">
            <a:extLst>
              <a:ext uri="{FF2B5EF4-FFF2-40B4-BE49-F238E27FC236}">
                <a16:creationId xmlns:a16="http://schemas.microsoft.com/office/drawing/2014/main" id="{D7D07E73-1733-421B-9F9D-4F65093F0DD0}"/>
              </a:ext>
            </a:extLst>
          </p:cNvPr>
          <p:cNvSpPr/>
          <p:nvPr/>
        </p:nvSpPr>
        <p:spPr>
          <a:xfrm>
            <a:off x="2686929" y="4616874"/>
            <a:ext cx="5851109" cy="599379"/>
          </a:xfrm>
          <a:prstGeom prst="rect">
            <a:avLst/>
          </a:prstGeom>
          <a:solidFill>
            <a:schemeClr val="tx1">
              <a:lumMod val="75000"/>
              <a:lumOff val="25000"/>
              <a:alpha val="80000"/>
            </a:schemeClr>
          </a:solidFill>
          <a:ln w="6350">
            <a:noFill/>
          </a:ln>
        </p:spPr>
        <p:txBody>
          <a:bodyPr vert="horz" wrap="square" lIns="80682" tIns="40341" rIns="80682" bIns="40341" rtlCol="0" anchor="ctr">
            <a:noAutofit/>
          </a:bodyPr>
          <a:lstStyle/>
          <a:p>
            <a:r>
              <a:rPr lang="en-US" altLang="en-US" sz="1400" b="1" dirty="0">
                <a:solidFill>
                  <a:schemeClr val="bg1"/>
                </a:solidFill>
                <a:latin typeface="Arial" panose="020B0604020202020204" pitchFamily="34" charset="0"/>
                <a:cs typeface="Arial" panose="020B0604020202020204" pitchFamily="34" charset="0"/>
              </a:rPr>
              <a:t>Indian tax landscape </a:t>
            </a:r>
          </a:p>
        </p:txBody>
      </p:sp>
      <p:grpSp>
        <p:nvGrpSpPr>
          <p:cNvPr id="39" name="Group 38">
            <a:extLst>
              <a:ext uri="{FF2B5EF4-FFF2-40B4-BE49-F238E27FC236}">
                <a16:creationId xmlns:a16="http://schemas.microsoft.com/office/drawing/2014/main" id="{69954A39-CBAD-49DF-8D54-B0CAD50330D5}"/>
              </a:ext>
            </a:extLst>
          </p:cNvPr>
          <p:cNvGrpSpPr/>
          <p:nvPr/>
        </p:nvGrpSpPr>
        <p:grpSpPr>
          <a:xfrm>
            <a:off x="1888890" y="5088478"/>
            <a:ext cx="134471" cy="134471"/>
            <a:chOff x="1749551" y="2400300"/>
            <a:chExt cx="152400" cy="152400"/>
          </a:xfrm>
        </p:grpSpPr>
        <p:sp>
          <p:nvSpPr>
            <p:cNvPr id="40" name="Oval 39">
              <a:extLst>
                <a:ext uri="{FF2B5EF4-FFF2-40B4-BE49-F238E27FC236}">
                  <a16:creationId xmlns:a16="http://schemas.microsoft.com/office/drawing/2014/main" id="{1CD582D5-1228-4CB1-AFC1-8DA637E532B4}"/>
                </a:ext>
              </a:extLst>
            </p:cNvPr>
            <p:cNvSpPr/>
            <p:nvPr/>
          </p:nvSpPr>
          <p:spPr>
            <a:xfrm>
              <a:off x="1749551" y="2400300"/>
              <a:ext cx="152400" cy="152400"/>
            </a:xfrm>
            <a:prstGeom prst="ellipse">
              <a:avLst/>
            </a:prstGeom>
            <a:solidFill>
              <a:schemeClr val="tx2"/>
            </a:solidFill>
            <a:ln w="6350">
              <a:noFill/>
            </a:ln>
          </p:spPr>
          <p:txBody>
            <a:bodyPr vert="horz" wrap="square" lIns="80682" tIns="40341" rIns="80682" bIns="40341" rtlCol="0" anchor="ctr">
              <a:noAutofit/>
            </a:bodyPr>
            <a:lstStyle/>
            <a:p>
              <a:pPr algn="ctr"/>
              <a:endParaRPr lang="en-US" sz="1588" dirty="0"/>
            </a:p>
          </p:txBody>
        </p:sp>
        <p:sp>
          <p:nvSpPr>
            <p:cNvPr id="41" name="Oval 40">
              <a:extLst>
                <a:ext uri="{FF2B5EF4-FFF2-40B4-BE49-F238E27FC236}">
                  <a16:creationId xmlns:a16="http://schemas.microsoft.com/office/drawing/2014/main" id="{300D4D43-30B1-4F7A-9207-3DC43AE1BB1F}"/>
                </a:ext>
              </a:extLst>
            </p:cNvPr>
            <p:cNvSpPr/>
            <p:nvPr/>
          </p:nvSpPr>
          <p:spPr>
            <a:xfrm>
              <a:off x="1768601" y="2419350"/>
              <a:ext cx="114300" cy="114300"/>
            </a:xfrm>
            <a:prstGeom prst="ellipse">
              <a:avLst/>
            </a:prstGeom>
            <a:solidFill>
              <a:schemeClr val="bg1"/>
            </a:solidFill>
            <a:ln w="6350">
              <a:noFill/>
            </a:ln>
          </p:spPr>
          <p:txBody>
            <a:bodyPr vert="horz" wrap="square" lIns="80682" tIns="40341" rIns="80682" bIns="40341" rtlCol="0" anchor="ctr">
              <a:noAutofit/>
            </a:bodyPr>
            <a:lstStyle/>
            <a:p>
              <a:pPr algn="ctr"/>
              <a:endParaRPr lang="en-US" sz="1588" dirty="0"/>
            </a:p>
          </p:txBody>
        </p:sp>
      </p:grpSp>
      <p:sp>
        <p:nvSpPr>
          <p:cNvPr id="42" name="Rectangle 41">
            <a:extLst>
              <a:ext uri="{FF2B5EF4-FFF2-40B4-BE49-F238E27FC236}">
                <a16:creationId xmlns:a16="http://schemas.microsoft.com/office/drawing/2014/main" id="{5D0B9635-0790-45B0-A398-21F1A8C13677}"/>
              </a:ext>
            </a:extLst>
          </p:cNvPr>
          <p:cNvSpPr/>
          <p:nvPr/>
        </p:nvSpPr>
        <p:spPr>
          <a:xfrm>
            <a:off x="2160520" y="3107786"/>
            <a:ext cx="546874" cy="599379"/>
          </a:xfrm>
          <a:prstGeom prst="rect">
            <a:avLst/>
          </a:prstGeom>
          <a:solidFill>
            <a:srgbClr val="124680"/>
          </a:solidFill>
          <a:ln w="6350">
            <a:noFill/>
          </a:ln>
        </p:spPr>
        <p:txBody>
          <a:bodyPr vert="horz" wrap="square" lIns="80682" tIns="40341" rIns="80682" bIns="40341" rtlCol="0" anchor="ctr">
            <a:noAutofit/>
          </a:bodyPr>
          <a:lstStyle/>
          <a:p>
            <a:pPr algn="ctr"/>
            <a:endParaRPr lang="en-US" sz="1588" dirty="0"/>
          </a:p>
        </p:txBody>
      </p:sp>
      <p:sp>
        <p:nvSpPr>
          <p:cNvPr id="43" name="Isosceles Triangle 42">
            <a:extLst>
              <a:ext uri="{FF2B5EF4-FFF2-40B4-BE49-F238E27FC236}">
                <a16:creationId xmlns:a16="http://schemas.microsoft.com/office/drawing/2014/main" id="{2D2A6653-E236-40E2-9884-116BB8751111}"/>
              </a:ext>
            </a:extLst>
          </p:cNvPr>
          <p:cNvSpPr/>
          <p:nvPr/>
        </p:nvSpPr>
        <p:spPr>
          <a:xfrm rot="16200000">
            <a:off x="1984095" y="3373859"/>
            <a:ext cx="285616" cy="67235"/>
          </a:xfrm>
          <a:prstGeom prst="triangle">
            <a:avLst/>
          </a:prstGeom>
          <a:solidFill>
            <a:srgbClr val="124680"/>
          </a:solidFill>
          <a:ln w="6350">
            <a:noFill/>
          </a:ln>
        </p:spPr>
        <p:txBody>
          <a:bodyPr vert="horz" wrap="square" lIns="80682" tIns="40341" rIns="80682" bIns="40341" rtlCol="0" anchor="ctr">
            <a:noAutofit/>
          </a:bodyPr>
          <a:lstStyle/>
          <a:p>
            <a:pPr algn="ctr"/>
            <a:endParaRPr lang="en-US" sz="1588" dirty="0"/>
          </a:p>
        </p:txBody>
      </p:sp>
      <p:sp>
        <p:nvSpPr>
          <p:cNvPr id="44" name="Rectangle 43">
            <a:extLst>
              <a:ext uri="{FF2B5EF4-FFF2-40B4-BE49-F238E27FC236}">
                <a16:creationId xmlns:a16="http://schemas.microsoft.com/office/drawing/2014/main" id="{1DE6E4D9-4BC6-4B8E-B4B4-273792E31548}"/>
              </a:ext>
            </a:extLst>
          </p:cNvPr>
          <p:cNvSpPr/>
          <p:nvPr/>
        </p:nvSpPr>
        <p:spPr>
          <a:xfrm>
            <a:off x="2707394" y="3107786"/>
            <a:ext cx="5830644" cy="599379"/>
          </a:xfrm>
          <a:prstGeom prst="rect">
            <a:avLst/>
          </a:prstGeom>
          <a:solidFill>
            <a:schemeClr val="tx1">
              <a:lumMod val="75000"/>
              <a:lumOff val="25000"/>
              <a:alpha val="80000"/>
            </a:schemeClr>
          </a:solidFill>
          <a:ln w="6350">
            <a:noFill/>
          </a:ln>
        </p:spPr>
        <p:txBody>
          <a:bodyPr vert="horz" wrap="square" lIns="80682" tIns="40341" rIns="80682" bIns="40341" rtlCol="0" anchor="ctr">
            <a:noAutofit/>
          </a:bodyPr>
          <a:lstStyle/>
          <a:p>
            <a:r>
              <a:rPr lang="en-US" altLang="en-US" sz="1400" b="1" dirty="0">
                <a:solidFill>
                  <a:schemeClr val="bg1"/>
                </a:solidFill>
                <a:latin typeface="Arial" panose="020B0604020202020204" pitchFamily="34" charset="0"/>
                <a:cs typeface="Arial" panose="020B0604020202020204" pitchFamily="34" charset="0"/>
              </a:rPr>
              <a:t>OECD Proposals: Pillar One and Pillar Two</a:t>
            </a:r>
          </a:p>
        </p:txBody>
      </p:sp>
      <p:grpSp>
        <p:nvGrpSpPr>
          <p:cNvPr id="45" name="Group 44">
            <a:extLst>
              <a:ext uri="{FF2B5EF4-FFF2-40B4-BE49-F238E27FC236}">
                <a16:creationId xmlns:a16="http://schemas.microsoft.com/office/drawing/2014/main" id="{01758CAA-AE63-4337-A5B3-526C36A2A7D1}"/>
              </a:ext>
            </a:extLst>
          </p:cNvPr>
          <p:cNvGrpSpPr/>
          <p:nvPr/>
        </p:nvGrpSpPr>
        <p:grpSpPr>
          <a:xfrm>
            <a:off x="1888890" y="3340240"/>
            <a:ext cx="134471" cy="134471"/>
            <a:chOff x="1749551" y="2400300"/>
            <a:chExt cx="152400" cy="152400"/>
          </a:xfrm>
        </p:grpSpPr>
        <p:sp>
          <p:nvSpPr>
            <p:cNvPr id="46" name="Oval 45">
              <a:extLst>
                <a:ext uri="{FF2B5EF4-FFF2-40B4-BE49-F238E27FC236}">
                  <a16:creationId xmlns:a16="http://schemas.microsoft.com/office/drawing/2014/main" id="{D7850E1C-AC87-41CA-B3CE-767F60E2A4D7}"/>
                </a:ext>
              </a:extLst>
            </p:cNvPr>
            <p:cNvSpPr/>
            <p:nvPr/>
          </p:nvSpPr>
          <p:spPr>
            <a:xfrm>
              <a:off x="1749551" y="2400300"/>
              <a:ext cx="152400" cy="152400"/>
            </a:xfrm>
            <a:prstGeom prst="ellipse">
              <a:avLst/>
            </a:prstGeom>
            <a:solidFill>
              <a:schemeClr val="tx2"/>
            </a:solidFill>
            <a:ln w="6350">
              <a:noFill/>
            </a:ln>
          </p:spPr>
          <p:txBody>
            <a:bodyPr vert="horz" wrap="square" lIns="80682" tIns="40341" rIns="80682" bIns="40341" rtlCol="0" anchor="ctr">
              <a:noAutofit/>
            </a:bodyPr>
            <a:lstStyle/>
            <a:p>
              <a:pPr algn="ctr"/>
              <a:endParaRPr lang="en-US" sz="1588" dirty="0"/>
            </a:p>
          </p:txBody>
        </p:sp>
        <p:sp>
          <p:nvSpPr>
            <p:cNvPr id="47" name="Oval 46">
              <a:extLst>
                <a:ext uri="{FF2B5EF4-FFF2-40B4-BE49-F238E27FC236}">
                  <a16:creationId xmlns:a16="http://schemas.microsoft.com/office/drawing/2014/main" id="{96753920-DF56-4FEC-B793-B94EBFCDC6AB}"/>
                </a:ext>
              </a:extLst>
            </p:cNvPr>
            <p:cNvSpPr/>
            <p:nvPr/>
          </p:nvSpPr>
          <p:spPr>
            <a:xfrm>
              <a:off x="1768601" y="2419350"/>
              <a:ext cx="114300" cy="114300"/>
            </a:xfrm>
            <a:prstGeom prst="ellipse">
              <a:avLst/>
            </a:prstGeom>
            <a:solidFill>
              <a:schemeClr val="bg1"/>
            </a:solidFill>
            <a:ln w="6350">
              <a:noFill/>
            </a:ln>
          </p:spPr>
          <p:txBody>
            <a:bodyPr vert="horz" wrap="square" lIns="80682" tIns="40341" rIns="80682" bIns="40341" rtlCol="0" anchor="ctr">
              <a:noAutofit/>
            </a:bodyPr>
            <a:lstStyle/>
            <a:p>
              <a:pPr algn="ctr"/>
              <a:endParaRPr lang="en-US" sz="1588" dirty="0"/>
            </a:p>
          </p:txBody>
        </p:sp>
      </p:grpSp>
      <p:sp>
        <p:nvSpPr>
          <p:cNvPr id="48" name="Rectangle 47">
            <a:extLst>
              <a:ext uri="{FF2B5EF4-FFF2-40B4-BE49-F238E27FC236}">
                <a16:creationId xmlns:a16="http://schemas.microsoft.com/office/drawing/2014/main" id="{832AC518-6432-47AB-AFEF-BB165AD480C5}"/>
              </a:ext>
            </a:extLst>
          </p:cNvPr>
          <p:cNvSpPr/>
          <p:nvPr/>
        </p:nvSpPr>
        <p:spPr>
          <a:xfrm>
            <a:off x="2160520" y="3855296"/>
            <a:ext cx="546874" cy="599379"/>
          </a:xfrm>
          <a:prstGeom prst="rect">
            <a:avLst/>
          </a:prstGeom>
          <a:solidFill>
            <a:srgbClr val="124680"/>
          </a:solidFill>
          <a:ln w="6350">
            <a:noFill/>
          </a:ln>
        </p:spPr>
        <p:txBody>
          <a:bodyPr vert="horz" wrap="square" lIns="80682" tIns="40341" rIns="80682" bIns="40341" rtlCol="0" anchor="ctr">
            <a:noAutofit/>
          </a:bodyPr>
          <a:lstStyle/>
          <a:p>
            <a:pPr algn="ctr"/>
            <a:endParaRPr lang="en-US" sz="1588" dirty="0"/>
          </a:p>
        </p:txBody>
      </p:sp>
      <p:sp>
        <p:nvSpPr>
          <p:cNvPr id="49" name="Isosceles Triangle 48">
            <a:extLst>
              <a:ext uri="{FF2B5EF4-FFF2-40B4-BE49-F238E27FC236}">
                <a16:creationId xmlns:a16="http://schemas.microsoft.com/office/drawing/2014/main" id="{E8D36206-CFA8-4CE9-9AE9-4E734A2E13E6}"/>
              </a:ext>
            </a:extLst>
          </p:cNvPr>
          <p:cNvSpPr/>
          <p:nvPr/>
        </p:nvSpPr>
        <p:spPr>
          <a:xfrm rot="16200000">
            <a:off x="1984095" y="4149503"/>
            <a:ext cx="285616" cy="67235"/>
          </a:xfrm>
          <a:prstGeom prst="triangle">
            <a:avLst/>
          </a:prstGeom>
          <a:solidFill>
            <a:srgbClr val="124680"/>
          </a:solidFill>
          <a:ln w="6350">
            <a:noFill/>
          </a:ln>
        </p:spPr>
        <p:txBody>
          <a:bodyPr vert="horz" wrap="square" lIns="80682" tIns="40341" rIns="80682" bIns="40341" rtlCol="0" anchor="ctr">
            <a:noAutofit/>
          </a:bodyPr>
          <a:lstStyle/>
          <a:p>
            <a:pPr algn="ctr"/>
            <a:endParaRPr lang="en-US" sz="1588" dirty="0"/>
          </a:p>
        </p:txBody>
      </p:sp>
      <p:sp>
        <p:nvSpPr>
          <p:cNvPr id="50" name="Rectangle 49">
            <a:extLst>
              <a:ext uri="{FF2B5EF4-FFF2-40B4-BE49-F238E27FC236}">
                <a16:creationId xmlns:a16="http://schemas.microsoft.com/office/drawing/2014/main" id="{62102D10-CB56-4716-8CB8-018A771BED56}"/>
              </a:ext>
            </a:extLst>
          </p:cNvPr>
          <p:cNvSpPr/>
          <p:nvPr/>
        </p:nvSpPr>
        <p:spPr>
          <a:xfrm>
            <a:off x="2707394" y="3855296"/>
            <a:ext cx="5830644" cy="599379"/>
          </a:xfrm>
          <a:prstGeom prst="rect">
            <a:avLst/>
          </a:prstGeom>
          <a:solidFill>
            <a:schemeClr val="tx1">
              <a:lumMod val="75000"/>
              <a:lumOff val="25000"/>
              <a:alpha val="80000"/>
            </a:schemeClr>
          </a:solidFill>
          <a:ln w="6350">
            <a:noFill/>
          </a:ln>
        </p:spPr>
        <p:txBody>
          <a:bodyPr vert="horz" wrap="square" lIns="80682" tIns="40341" rIns="80682" bIns="40341" rtlCol="0" anchor="ctr">
            <a:noAutofit/>
          </a:bodyPr>
          <a:lstStyle/>
          <a:p>
            <a:r>
              <a:rPr lang="en-US" sz="1400" b="1" dirty="0">
                <a:solidFill>
                  <a:schemeClr val="bg1"/>
                </a:solidFill>
                <a:latin typeface="Arial" panose="020B0604020202020204" pitchFamily="34" charset="0"/>
                <a:cs typeface="Arial" panose="020B0604020202020204" pitchFamily="34" charset="0"/>
              </a:rPr>
              <a:t>Attribution of profits to permanent establishment: Draft CBDT report</a:t>
            </a:r>
            <a:endParaRPr lang="en-US" altLang="en-US" sz="1400" b="1" dirty="0">
              <a:solidFill>
                <a:schemeClr val="bg1"/>
              </a:solidFill>
              <a:latin typeface="Arial" panose="020B0604020202020204" pitchFamily="34" charset="0"/>
              <a:cs typeface="Arial" panose="020B0604020202020204" pitchFamily="34" charset="0"/>
            </a:endParaRPr>
          </a:p>
        </p:txBody>
      </p:sp>
      <p:grpSp>
        <p:nvGrpSpPr>
          <p:cNvPr id="51" name="Group 50">
            <a:extLst>
              <a:ext uri="{FF2B5EF4-FFF2-40B4-BE49-F238E27FC236}">
                <a16:creationId xmlns:a16="http://schemas.microsoft.com/office/drawing/2014/main" id="{099D2894-8DF1-4D78-937B-D53DEDCDC20F}"/>
              </a:ext>
            </a:extLst>
          </p:cNvPr>
          <p:cNvGrpSpPr/>
          <p:nvPr/>
        </p:nvGrpSpPr>
        <p:grpSpPr>
          <a:xfrm>
            <a:off x="1888890" y="4214359"/>
            <a:ext cx="134471" cy="134471"/>
            <a:chOff x="1749551" y="2400300"/>
            <a:chExt cx="152400" cy="152400"/>
          </a:xfrm>
        </p:grpSpPr>
        <p:sp>
          <p:nvSpPr>
            <p:cNvPr id="52" name="Oval 51">
              <a:extLst>
                <a:ext uri="{FF2B5EF4-FFF2-40B4-BE49-F238E27FC236}">
                  <a16:creationId xmlns:a16="http://schemas.microsoft.com/office/drawing/2014/main" id="{E8C03E1D-0A5B-411C-851F-C2B9E733A35D}"/>
                </a:ext>
              </a:extLst>
            </p:cNvPr>
            <p:cNvSpPr/>
            <p:nvPr/>
          </p:nvSpPr>
          <p:spPr>
            <a:xfrm>
              <a:off x="1749551" y="2400300"/>
              <a:ext cx="152400" cy="152400"/>
            </a:xfrm>
            <a:prstGeom prst="ellipse">
              <a:avLst/>
            </a:prstGeom>
            <a:solidFill>
              <a:schemeClr val="tx2"/>
            </a:solidFill>
            <a:ln w="6350">
              <a:noFill/>
            </a:ln>
          </p:spPr>
          <p:txBody>
            <a:bodyPr vert="horz" wrap="square" lIns="80682" tIns="40341" rIns="80682" bIns="40341" rtlCol="0" anchor="ctr">
              <a:noAutofit/>
            </a:bodyPr>
            <a:lstStyle/>
            <a:p>
              <a:pPr algn="ctr"/>
              <a:endParaRPr lang="en-US" sz="1588" dirty="0"/>
            </a:p>
          </p:txBody>
        </p:sp>
        <p:sp>
          <p:nvSpPr>
            <p:cNvPr id="53" name="Oval 52">
              <a:extLst>
                <a:ext uri="{FF2B5EF4-FFF2-40B4-BE49-F238E27FC236}">
                  <a16:creationId xmlns:a16="http://schemas.microsoft.com/office/drawing/2014/main" id="{5B5BDF20-C6CE-4560-BC31-1C9A5D79692B}"/>
                </a:ext>
              </a:extLst>
            </p:cNvPr>
            <p:cNvSpPr/>
            <p:nvPr/>
          </p:nvSpPr>
          <p:spPr>
            <a:xfrm>
              <a:off x="1768601" y="2419350"/>
              <a:ext cx="114300" cy="114300"/>
            </a:xfrm>
            <a:prstGeom prst="ellipse">
              <a:avLst/>
            </a:prstGeom>
            <a:solidFill>
              <a:schemeClr val="bg1"/>
            </a:solidFill>
            <a:ln w="6350">
              <a:noFill/>
            </a:ln>
          </p:spPr>
          <p:txBody>
            <a:bodyPr vert="horz" wrap="square" lIns="80682" tIns="40341" rIns="80682" bIns="40341" rtlCol="0" anchor="ctr">
              <a:noAutofit/>
            </a:bodyPr>
            <a:lstStyle/>
            <a:p>
              <a:pPr algn="ctr"/>
              <a:endParaRPr lang="en-US" sz="1588" dirty="0"/>
            </a:p>
          </p:txBody>
        </p:sp>
      </p:grpSp>
      <p:sp>
        <p:nvSpPr>
          <p:cNvPr id="94" name="Rectangle 93">
            <a:extLst>
              <a:ext uri="{FF2B5EF4-FFF2-40B4-BE49-F238E27FC236}">
                <a16:creationId xmlns:a16="http://schemas.microsoft.com/office/drawing/2014/main" id="{13411D12-0F98-443D-8422-3F157F7A0B0E}"/>
              </a:ext>
            </a:extLst>
          </p:cNvPr>
          <p:cNvSpPr/>
          <p:nvPr/>
        </p:nvSpPr>
        <p:spPr>
          <a:xfrm>
            <a:off x="2285999" y="1889361"/>
            <a:ext cx="6222353" cy="1184940"/>
          </a:xfrm>
          <a:prstGeom prst="rect">
            <a:avLst/>
          </a:prstGeom>
        </p:spPr>
        <p:txBody>
          <a:bodyPr wrap="square">
            <a:spAutoFit/>
          </a:bodyPr>
          <a:lstStyle/>
          <a:p>
            <a:pPr marL="742950" lvl="1" indent="-285750">
              <a:spcBef>
                <a:spcPts val="600"/>
              </a:spcBef>
              <a:buFont typeface="Arial" panose="020B0604020202020204" pitchFamily="34" charset="0"/>
              <a:buChar char="•"/>
            </a:pPr>
            <a:r>
              <a:rPr lang="en-US" altLang="en-US" sz="1400" dirty="0">
                <a:latin typeface="Arial" panose="020B0604020202020204" pitchFamily="34" charset="0"/>
                <a:cs typeface="Arial" panose="020B0604020202020204" pitchFamily="34" charset="0"/>
              </a:rPr>
              <a:t>Tax: dominating the headlines!</a:t>
            </a:r>
          </a:p>
          <a:p>
            <a:pPr marL="742950" lvl="1" indent="-285750">
              <a:spcBef>
                <a:spcPts val="600"/>
              </a:spcBef>
              <a:buFont typeface="Arial" panose="020B0604020202020204" pitchFamily="34" charset="0"/>
              <a:buChar char="•"/>
            </a:pPr>
            <a:r>
              <a:rPr lang="en-US" altLang="en-US" sz="1400" dirty="0">
                <a:latin typeface="Arial" panose="020B0604020202020204" pitchFamily="34" charset="0"/>
                <a:cs typeface="Arial" panose="020B0604020202020204" pitchFamily="34" charset="0"/>
              </a:rPr>
              <a:t>Global convergence in the world of taxes</a:t>
            </a:r>
          </a:p>
          <a:p>
            <a:pPr marL="742950" lvl="1" indent="-285750">
              <a:spcBef>
                <a:spcPts val="600"/>
              </a:spcBef>
              <a:buFont typeface="Arial" panose="020B0604020202020204" pitchFamily="34" charset="0"/>
              <a:buChar char="•"/>
            </a:pPr>
            <a:r>
              <a:rPr lang="en-US" sz="1400" dirty="0">
                <a:latin typeface="Arial" panose="020B0604020202020204" pitchFamily="34" charset="0"/>
                <a:cs typeface="Arial" panose="020B0604020202020204" pitchFamily="34" charset="0"/>
              </a:rPr>
              <a:t>New dimensions to the tax transparency environment</a:t>
            </a:r>
            <a:endParaRPr lang="en-US" altLang="en-US" sz="1400" dirty="0">
              <a:latin typeface="Arial" panose="020B0604020202020204" pitchFamily="34" charset="0"/>
              <a:cs typeface="Arial" panose="020B0604020202020204" pitchFamily="34" charset="0"/>
            </a:endParaRPr>
          </a:p>
          <a:p>
            <a:pPr marL="742950" lvl="1" indent="-285750">
              <a:spcBef>
                <a:spcPts val="600"/>
              </a:spcBef>
              <a:buFont typeface="Arial" panose="020B0604020202020204" pitchFamily="34" charset="0"/>
              <a:buChar char="•"/>
            </a:pPr>
            <a:r>
              <a:rPr lang="en-US" altLang="en-US" sz="1400" dirty="0">
                <a:latin typeface="Arial" panose="020B0604020202020204" pitchFamily="34" charset="0"/>
                <a:cs typeface="Arial" panose="020B0604020202020204" pitchFamily="34" charset="0"/>
              </a:rPr>
              <a:t>Changing tax landscape….across the world</a:t>
            </a:r>
          </a:p>
        </p:txBody>
      </p:sp>
      <p:sp>
        <p:nvSpPr>
          <p:cNvPr id="100" name="TextBox 99">
            <a:extLst>
              <a:ext uri="{FF2B5EF4-FFF2-40B4-BE49-F238E27FC236}">
                <a16:creationId xmlns:a16="http://schemas.microsoft.com/office/drawing/2014/main" id="{E5E912DE-454F-43DC-A64F-F1BA6CE25BAA}"/>
              </a:ext>
            </a:extLst>
          </p:cNvPr>
          <p:cNvSpPr txBox="1"/>
          <p:nvPr/>
        </p:nvSpPr>
        <p:spPr>
          <a:xfrm>
            <a:off x="1966833" y="1689747"/>
            <a:ext cx="922769" cy="400110"/>
          </a:xfrm>
          <a:prstGeom prst="rect">
            <a:avLst/>
          </a:prstGeom>
          <a:noFill/>
        </p:spPr>
        <p:txBody>
          <a:bodyPr wrap="square" rtlCol="0">
            <a:spAutoFit/>
          </a:bodyPr>
          <a:lstStyle/>
          <a:p>
            <a:pPr algn="ctr"/>
            <a:r>
              <a:rPr lang="en-US" sz="2000" b="1" dirty="0">
                <a:solidFill>
                  <a:schemeClr val="bg1"/>
                </a:solidFill>
                <a:latin typeface="Arial" panose="020B0604020202020204" pitchFamily="34" charset="0"/>
                <a:cs typeface="Arial" panose="020B0604020202020204" pitchFamily="34" charset="0"/>
              </a:rPr>
              <a:t>1</a:t>
            </a:r>
          </a:p>
        </p:txBody>
      </p:sp>
      <p:sp>
        <p:nvSpPr>
          <p:cNvPr id="101" name="TextBox 100">
            <a:extLst>
              <a:ext uri="{FF2B5EF4-FFF2-40B4-BE49-F238E27FC236}">
                <a16:creationId xmlns:a16="http://schemas.microsoft.com/office/drawing/2014/main" id="{3CDB4CD2-BA49-4E4C-AA38-0BCDEC7A3E4B}"/>
              </a:ext>
            </a:extLst>
          </p:cNvPr>
          <p:cNvSpPr txBox="1"/>
          <p:nvPr/>
        </p:nvSpPr>
        <p:spPr>
          <a:xfrm>
            <a:off x="1966833" y="3209058"/>
            <a:ext cx="922769" cy="400110"/>
          </a:xfrm>
          <a:prstGeom prst="rect">
            <a:avLst/>
          </a:prstGeom>
          <a:noFill/>
        </p:spPr>
        <p:txBody>
          <a:bodyPr wrap="square" rtlCol="0">
            <a:spAutoFit/>
          </a:bodyPr>
          <a:lstStyle/>
          <a:p>
            <a:pPr algn="ctr"/>
            <a:r>
              <a:rPr lang="en-US" sz="2000" b="1" dirty="0">
                <a:solidFill>
                  <a:schemeClr val="bg1"/>
                </a:solidFill>
                <a:latin typeface="Arial" panose="020B0604020202020204" pitchFamily="34" charset="0"/>
                <a:cs typeface="Arial" panose="020B0604020202020204" pitchFamily="34" charset="0"/>
              </a:rPr>
              <a:t>2</a:t>
            </a:r>
          </a:p>
        </p:txBody>
      </p:sp>
      <p:sp>
        <p:nvSpPr>
          <p:cNvPr id="102" name="TextBox 101">
            <a:extLst>
              <a:ext uri="{FF2B5EF4-FFF2-40B4-BE49-F238E27FC236}">
                <a16:creationId xmlns:a16="http://schemas.microsoft.com/office/drawing/2014/main" id="{CF407B86-2712-44AA-969B-6120632EFB2A}"/>
              </a:ext>
            </a:extLst>
          </p:cNvPr>
          <p:cNvSpPr txBox="1"/>
          <p:nvPr/>
        </p:nvSpPr>
        <p:spPr>
          <a:xfrm>
            <a:off x="1974123" y="3936927"/>
            <a:ext cx="922769" cy="400110"/>
          </a:xfrm>
          <a:prstGeom prst="rect">
            <a:avLst/>
          </a:prstGeom>
          <a:noFill/>
        </p:spPr>
        <p:txBody>
          <a:bodyPr wrap="square" rtlCol="0">
            <a:spAutoFit/>
          </a:bodyPr>
          <a:lstStyle/>
          <a:p>
            <a:pPr algn="ctr"/>
            <a:r>
              <a:rPr lang="en-US" sz="2000" b="1" dirty="0">
                <a:solidFill>
                  <a:schemeClr val="bg1"/>
                </a:solidFill>
                <a:latin typeface="Arial" panose="020B0604020202020204" pitchFamily="34" charset="0"/>
                <a:cs typeface="Arial" panose="020B0604020202020204" pitchFamily="34" charset="0"/>
              </a:rPr>
              <a:t>3</a:t>
            </a:r>
          </a:p>
        </p:txBody>
      </p:sp>
      <p:sp>
        <p:nvSpPr>
          <p:cNvPr id="104" name="TextBox 103">
            <a:extLst>
              <a:ext uri="{FF2B5EF4-FFF2-40B4-BE49-F238E27FC236}">
                <a16:creationId xmlns:a16="http://schemas.microsoft.com/office/drawing/2014/main" id="{BFB8C776-B430-420C-9C65-2F36DEB50F24}"/>
              </a:ext>
            </a:extLst>
          </p:cNvPr>
          <p:cNvSpPr txBox="1"/>
          <p:nvPr/>
        </p:nvSpPr>
        <p:spPr>
          <a:xfrm>
            <a:off x="1963594" y="4697734"/>
            <a:ext cx="926008" cy="400110"/>
          </a:xfrm>
          <a:prstGeom prst="rect">
            <a:avLst/>
          </a:prstGeom>
          <a:noFill/>
        </p:spPr>
        <p:txBody>
          <a:bodyPr wrap="square" rtlCol="0">
            <a:spAutoFit/>
          </a:bodyPr>
          <a:lstStyle/>
          <a:p>
            <a:pPr algn="ctr"/>
            <a:r>
              <a:rPr lang="en-US" sz="2000" b="1" dirty="0">
                <a:solidFill>
                  <a:schemeClr val="bg1"/>
                </a:solidFill>
                <a:latin typeface="Arial" panose="020B0604020202020204" pitchFamily="34" charset="0"/>
                <a:cs typeface="Arial" panose="020B0604020202020204" pitchFamily="34" charset="0"/>
              </a:rPr>
              <a:t>4</a:t>
            </a:r>
          </a:p>
        </p:txBody>
      </p:sp>
      <p:sp>
        <p:nvSpPr>
          <p:cNvPr id="54" name="Rectangle 53">
            <a:extLst>
              <a:ext uri="{FF2B5EF4-FFF2-40B4-BE49-F238E27FC236}">
                <a16:creationId xmlns:a16="http://schemas.microsoft.com/office/drawing/2014/main" id="{F9210A9C-D09D-4CD1-8547-5A5DDE5DD2A1}"/>
              </a:ext>
            </a:extLst>
          </p:cNvPr>
          <p:cNvSpPr/>
          <p:nvPr/>
        </p:nvSpPr>
        <p:spPr>
          <a:xfrm>
            <a:off x="2115972" y="5374183"/>
            <a:ext cx="546874" cy="599379"/>
          </a:xfrm>
          <a:prstGeom prst="rect">
            <a:avLst/>
          </a:prstGeom>
          <a:solidFill>
            <a:srgbClr val="124680"/>
          </a:solidFill>
          <a:ln w="6350">
            <a:noFill/>
          </a:ln>
        </p:spPr>
        <p:txBody>
          <a:bodyPr vert="horz" wrap="square" lIns="80682" tIns="40341" rIns="80682" bIns="40341" rtlCol="0" anchor="ctr">
            <a:noAutofit/>
          </a:bodyPr>
          <a:lstStyle/>
          <a:p>
            <a:pPr algn="ctr"/>
            <a:endParaRPr lang="en-US" sz="1588" dirty="0"/>
          </a:p>
        </p:txBody>
      </p:sp>
      <p:sp>
        <p:nvSpPr>
          <p:cNvPr id="55" name="Rectangle 54">
            <a:extLst>
              <a:ext uri="{FF2B5EF4-FFF2-40B4-BE49-F238E27FC236}">
                <a16:creationId xmlns:a16="http://schemas.microsoft.com/office/drawing/2014/main" id="{185C4EDA-A17A-474B-B47C-C79E3B0D9C82}"/>
              </a:ext>
            </a:extLst>
          </p:cNvPr>
          <p:cNvSpPr/>
          <p:nvPr/>
        </p:nvSpPr>
        <p:spPr>
          <a:xfrm>
            <a:off x="2662846" y="5374183"/>
            <a:ext cx="5830644" cy="599379"/>
          </a:xfrm>
          <a:prstGeom prst="rect">
            <a:avLst/>
          </a:prstGeom>
          <a:solidFill>
            <a:schemeClr val="tx1">
              <a:lumMod val="75000"/>
              <a:lumOff val="25000"/>
              <a:alpha val="80000"/>
            </a:schemeClr>
          </a:solidFill>
          <a:ln w="6350">
            <a:noFill/>
          </a:ln>
        </p:spPr>
        <p:txBody>
          <a:bodyPr vert="horz" wrap="square" lIns="80682" tIns="40341" rIns="80682" bIns="40341" rtlCol="0" anchor="ctr">
            <a:noAutofit/>
          </a:bodyPr>
          <a:lstStyle/>
          <a:p>
            <a:r>
              <a:rPr lang="en-US" altLang="en-US" sz="1400" b="1" dirty="0">
                <a:solidFill>
                  <a:schemeClr val="bg1"/>
                </a:solidFill>
                <a:latin typeface="Arial" panose="020B0604020202020204" pitchFamily="34" charset="0"/>
                <a:cs typeface="Arial" panose="020B0604020202020204" pitchFamily="34" charset="0"/>
              </a:rPr>
              <a:t>Concluding remarks</a:t>
            </a:r>
          </a:p>
        </p:txBody>
      </p:sp>
      <p:sp>
        <p:nvSpPr>
          <p:cNvPr id="56" name="TextBox 55">
            <a:extLst>
              <a:ext uri="{FF2B5EF4-FFF2-40B4-BE49-F238E27FC236}">
                <a16:creationId xmlns:a16="http://schemas.microsoft.com/office/drawing/2014/main" id="{DBE1BC71-1A60-49FD-9969-0608AAF00552}"/>
              </a:ext>
            </a:extLst>
          </p:cNvPr>
          <p:cNvSpPr txBox="1"/>
          <p:nvPr/>
        </p:nvSpPr>
        <p:spPr>
          <a:xfrm>
            <a:off x="1963594" y="5471999"/>
            <a:ext cx="926008" cy="400110"/>
          </a:xfrm>
          <a:prstGeom prst="rect">
            <a:avLst/>
          </a:prstGeom>
          <a:noFill/>
        </p:spPr>
        <p:txBody>
          <a:bodyPr wrap="square" rtlCol="0">
            <a:spAutoFit/>
          </a:bodyPr>
          <a:lstStyle/>
          <a:p>
            <a:pPr algn="ctr"/>
            <a:r>
              <a:rPr lang="en-US" sz="2000" b="1" dirty="0">
                <a:solidFill>
                  <a:schemeClr val="bg1"/>
                </a:solidFill>
                <a:latin typeface="Arial" panose="020B0604020202020204" pitchFamily="34" charset="0"/>
                <a:cs typeface="Arial" panose="020B0604020202020204" pitchFamily="34" charset="0"/>
              </a:rPr>
              <a:t>5</a:t>
            </a:r>
          </a:p>
        </p:txBody>
      </p:sp>
      <p:sp>
        <p:nvSpPr>
          <p:cNvPr id="57" name="Isosceles Triangle 56">
            <a:extLst>
              <a:ext uri="{FF2B5EF4-FFF2-40B4-BE49-F238E27FC236}">
                <a16:creationId xmlns:a16="http://schemas.microsoft.com/office/drawing/2014/main" id="{C7A81C0D-1D42-4960-BFB4-53E55D8AD20E}"/>
              </a:ext>
            </a:extLst>
          </p:cNvPr>
          <p:cNvSpPr/>
          <p:nvPr/>
        </p:nvSpPr>
        <p:spPr>
          <a:xfrm rot="16200000">
            <a:off x="1939550" y="5640257"/>
            <a:ext cx="285616" cy="67235"/>
          </a:xfrm>
          <a:prstGeom prst="triangle">
            <a:avLst/>
          </a:prstGeom>
          <a:solidFill>
            <a:srgbClr val="124680"/>
          </a:solidFill>
          <a:ln w="6350">
            <a:noFill/>
          </a:ln>
        </p:spPr>
        <p:txBody>
          <a:bodyPr vert="horz" wrap="square" lIns="80682" tIns="40341" rIns="80682" bIns="40341" rtlCol="0" anchor="ctr">
            <a:noAutofit/>
          </a:bodyPr>
          <a:lstStyle/>
          <a:p>
            <a:pPr algn="ctr"/>
            <a:endParaRPr lang="en-US" sz="1588" dirty="0"/>
          </a:p>
        </p:txBody>
      </p:sp>
    </p:spTree>
    <p:extLst>
      <p:ext uri="{BB962C8B-B14F-4D97-AF65-F5344CB8AC3E}">
        <p14:creationId xmlns:p14="http://schemas.microsoft.com/office/powerpoint/2010/main" val="129064450"/>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71968" y="64784"/>
            <a:ext cx="8372031" cy="856675"/>
          </a:xfrm>
        </p:spPr>
        <p:txBody>
          <a:bodyPr>
            <a:normAutofit fontScale="90000"/>
          </a:bodyPr>
          <a:lstStyle/>
          <a:p>
            <a:r>
              <a:rPr lang="en-SG" dirty="0"/>
              <a:t>OECD – Pillar Two proposals (GloBE proposals)</a:t>
            </a:r>
            <a:br>
              <a:rPr lang="en-SG" dirty="0"/>
            </a:br>
            <a:r>
              <a:rPr lang="en-SG" sz="2700" i="1" dirty="0">
                <a:solidFill>
                  <a:schemeClr val="bg2">
                    <a:lumMod val="25000"/>
                  </a:schemeClr>
                </a:solidFill>
              </a:rPr>
              <a:t>Addressing tax challenges of digitalisation</a:t>
            </a:r>
            <a:endParaRPr lang="en-US" sz="2700" i="1" dirty="0">
              <a:solidFill>
                <a:schemeClr val="bg2">
                  <a:lumMod val="25000"/>
                </a:schemeClr>
              </a:solidFill>
            </a:endParaRPr>
          </a:p>
        </p:txBody>
      </p:sp>
      <p:sp>
        <p:nvSpPr>
          <p:cNvPr id="2" name="Slide Number Placeholder 1"/>
          <p:cNvSpPr>
            <a:spLocks noGrp="1"/>
          </p:cNvSpPr>
          <p:nvPr>
            <p:ph type="sldNum" sz="quarter" idx="12"/>
          </p:nvPr>
        </p:nvSpPr>
        <p:spPr>
          <a:xfrm>
            <a:off x="6674870" y="6286011"/>
            <a:ext cx="2057400" cy="365125"/>
          </a:xfrm>
        </p:spPr>
        <p:txBody>
          <a:bodyPr/>
          <a:lstStyle/>
          <a:p>
            <a:pPr lvl="0"/>
            <a:fld id="{353CB433-A6EE-44F1-B9D3-A6E8EE95F9C9}" type="slidenum">
              <a:rPr lang="en-IN" noProof="0" smtClean="0"/>
              <a:pPr lvl="0"/>
              <a:t>20</a:t>
            </a:fld>
            <a:endParaRPr lang="en-IN" noProof="0" dirty="0"/>
          </a:p>
        </p:txBody>
      </p:sp>
      <p:sp>
        <p:nvSpPr>
          <p:cNvPr id="83" name="Freeform 51">
            <a:extLst>
              <a:ext uri="{FF2B5EF4-FFF2-40B4-BE49-F238E27FC236}">
                <a16:creationId xmlns:a16="http://schemas.microsoft.com/office/drawing/2014/main" id="{52E8A3BA-EF73-4169-8433-30C42134DA9A}"/>
              </a:ext>
            </a:extLst>
          </p:cNvPr>
          <p:cNvSpPr/>
          <p:nvPr/>
        </p:nvSpPr>
        <p:spPr bwMode="ltGray">
          <a:xfrm>
            <a:off x="5070402" y="1071753"/>
            <a:ext cx="709380" cy="366790"/>
          </a:xfrm>
          <a:custGeom>
            <a:avLst/>
            <a:gdLst>
              <a:gd name="connsiteX0" fmla="*/ 325726 w 651452"/>
              <a:gd name="connsiteY0" fmla="*/ 0 h 328169"/>
              <a:gd name="connsiteX1" fmla="*/ 651452 w 651452"/>
              <a:gd name="connsiteY1" fmla="*/ 325726 h 328169"/>
              <a:gd name="connsiteX2" fmla="*/ 650959 w 651452"/>
              <a:gd name="connsiteY2" fmla="*/ 328169 h 328169"/>
              <a:gd name="connsiteX3" fmla="*/ 493 w 651452"/>
              <a:gd name="connsiteY3" fmla="*/ 328169 h 328169"/>
              <a:gd name="connsiteX4" fmla="*/ 0 w 651452"/>
              <a:gd name="connsiteY4" fmla="*/ 325726 h 328169"/>
              <a:gd name="connsiteX5" fmla="*/ 325726 w 651452"/>
              <a:gd name="connsiteY5" fmla="*/ 0 h 32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452" h="328169">
                <a:moveTo>
                  <a:pt x="325726" y="0"/>
                </a:moveTo>
                <a:cubicBezTo>
                  <a:pt x="505620" y="0"/>
                  <a:pt x="651452" y="145832"/>
                  <a:pt x="651452" y="325726"/>
                </a:cubicBezTo>
                <a:lnTo>
                  <a:pt x="650959" y="328169"/>
                </a:lnTo>
                <a:lnTo>
                  <a:pt x="493" y="328169"/>
                </a:lnTo>
                <a:lnTo>
                  <a:pt x="0" y="325726"/>
                </a:lnTo>
                <a:cubicBezTo>
                  <a:pt x="0" y="145832"/>
                  <a:pt x="145832" y="0"/>
                  <a:pt x="325726" y="0"/>
                </a:cubicBezTo>
                <a:close/>
              </a:path>
            </a:pathLst>
          </a:custGeom>
          <a:solidFill>
            <a:srgbClr val="4472C4"/>
          </a:solidFill>
          <a:ln w="317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Georgia" pitchFamily="18" charset="0"/>
              <a:ea typeface="+mn-ea"/>
              <a:cs typeface="+mn-cs"/>
            </a:endParaRPr>
          </a:p>
        </p:txBody>
      </p:sp>
      <p:sp>
        <p:nvSpPr>
          <p:cNvPr id="84" name="Freeform 52">
            <a:extLst>
              <a:ext uri="{FF2B5EF4-FFF2-40B4-BE49-F238E27FC236}">
                <a16:creationId xmlns:a16="http://schemas.microsoft.com/office/drawing/2014/main" id="{62140914-6D3D-4899-BCE1-8D24030F749F}"/>
              </a:ext>
            </a:extLst>
          </p:cNvPr>
          <p:cNvSpPr/>
          <p:nvPr/>
        </p:nvSpPr>
        <p:spPr bwMode="ltGray">
          <a:xfrm>
            <a:off x="7225584" y="1086375"/>
            <a:ext cx="689112" cy="366790"/>
          </a:xfrm>
          <a:custGeom>
            <a:avLst/>
            <a:gdLst>
              <a:gd name="connsiteX0" fmla="*/ 325726 w 651452"/>
              <a:gd name="connsiteY0" fmla="*/ 0 h 328169"/>
              <a:gd name="connsiteX1" fmla="*/ 651452 w 651452"/>
              <a:gd name="connsiteY1" fmla="*/ 325726 h 328169"/>
              <a:gd name="connsiteX2" fmla="*/ 650959 w 651452"/>
              <a:gd name="connsiteY2" fmla="*/ 328169 h 328169"/>
              <a:gd name="connsiteX3" fmla="*/ 493 w 651452"/>
              <a:gd name="connsiteY3" fmla="*/ 328169 h 328169"/>
              <a:gd name="connsiteX4" fmla="*/ 0 w 651452"/>
              <a:gd name="connsiteY4" fmla="*/ 325726 h 328169"/>
              <a:gd name="connsiteX5" fmla="*/ 325726 w 651452"/>
              <a:gd name="connsiteY5" fmla="*/ 0 h 32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452" h="328169">
                <a:moveTo>
                  <a:pt x="325726" y="0"/>
                </a:moveTo>
                <a:cubicBezTo>
                  <a:pt x="505620" y="0"/>
                  <a:pt x="651452" y="145832"/>
                  <a:pt x="651452" y="325726"/>
                </a:cubicBezTo>
                <a:lnTo>
                  <a:pt x="650959" y="328169"/>
                </a:lnTo>
                <a:lnTo>
                  <a:pt x="493" y="328169"/>
                </a:lnTo>
                <a:lnTo>
                  <a:pt x="0" y="325726"/>
                </a:lnTo>
                <a:cubicBezTo>
                  <a:pt x="0" y="145832"/>
                  <a:pt x="145832" y="0"/>
                  <a:pt x="325726" y="0"/>
                </a:cubicBezTo>
                <a:close/>
              </a:path>
            </a:pathLst>
          </a:custGeom>
          <a:solidFill>
            <a:srgbClr val="124680"/>
          </a:solidFill>
          <a:ln w="317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Georgia" pitchFamily="18" charset="0"/>
              <a:ea typeface="+mn-ea"/>
              <a:cs typeface="+mn-cs"/>
            </a:endParaRPr>
          </a:p>
        </p:txBody>
      </p:sp>
      <p:sp>
        <p:nvSpPr>
          <p:cNvPr id="86" name="Freeform 50">
            <a:extLst>
              <a:ext uri="{FF2B5EF4-FFF2-40B4-BE49-F238E27FC236}">
                <a16:creationId xmlns:a16="http://schemas.microsoft.com/office/drawing/2014/main" id="{E01F96CC-FB10-4C2B-982A-D8EF5B5FBE28}"/>
              </a:ext>
            </a:extLst>
          </p:cNvPr>
          <p:cNvSpPr/>
          <p:nvPr/>
        </p:nvSpPr>
        <p:spPr bwMode="ltGray">
          <a:xfrm>
            <a:off x="2899835" y="1071753"/>
            <a:ext cx="663650" cy="366790"/>
          </a:xfrm>
          <a:custGeom>
            <a:avLst/>
            <a:gdLst>
              <a:gd name="connsiteX0" fmla="*/ 325726 w 651452"/>
              <a:gd name="connsiteY0" fmla="*/ 0 h 328169"/>
              <a:gd name="connsiteX1" fmla="*/ 651452 w 651452"/>
              <a:gd name="connsiteY1" fmla="*/ 325726 h 328169"/>
              <a:gd name="connsiteX2" fmla="*/ 650959 w 651452"/>
              <a:gd name="connsiteY2" fmla="*/ 328169 h 328169"/>
              <a:gd name="connsiteX3" fmla="*/ 493 w 651452"/>
              <a:gd name="connsiteY3" fmla="*/ 328169 h 328169"/>
              <a:gd name="connsiteX4" fmla="*/ 0 w 651452"/>
              <a:gd name="connsiteY4" fmla="*/ 325726 h 328169"/>
              <a:gd name="connsiteX5" fmla="*/ 325726 w 651452"/>
              <a:gd name="connsiteY5" fmla="*/ 0 h 32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452" h="328169">
                <a:moveTo>
                  <a:pt x="325726" y="0"/>
                </a:moveTo>
                <a:cubicBezTo>
                  <a:pt x="505620" y="0"/>
                  <a:pt x="651452" y="145832"/>
                  <a:pt x="651452" y="325726"/>
                </a:cubicBezTo>
                <a:lnTo>
                  <a:pt x="650959" y="328169"/>
                </a:lnTo>
                <a:lnTo>
                  <a:pt x="493" y="328169"/>
                </a:lnTo>
                <a:lnTo>
                  <a:pt x="0" y="325726"/>
                </a:lnTo>
                <a:cubicBezTo>
                  <a:pt x="0" y="145832"/>
                  <a:pt x="145832" y="0"/>
                  <a:pt x="325726" y="0"/>
                </a:cubicBezTo>
                <a:close/>
              </a:path>
            </a:pathLst>
          </a:custGeom>
          <a:solidFill>
            <a:srgbClr val="DA471F"/>
          </a:solidFill>
          <a:ln w="317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Georgia" pitchFamily="18" charset="0"/>
              <a:ea typeface="+mn-ea"/>
              <a:cs typeface="+mn-cs"/>
            </a:endParaRPr>
          </a:p>
        </p:txBody>
      </p:sp>
      <p:sp>
        <p:nvSpPr>
          <p:cNvPr id="87" name="Freeform 49">
            <a:extLst>
              <a:ext uri="{FF2B5EF4-FFF2-40B4-BE49-F238E27FC236}">
                <a16:creationId xmlns:a16="http://schemas.microsoft.com/office/drawing/2014/main" id="{364E4311-A9AD-4F45-B269-7528A57EA131}"/>
              </a:ext>
            </a:extLst>
          </p:cNvPr>
          <p:cNvSpPr/>
          <p:nvPr/>
        </p:nvSpPr>
        <p:spPr bwMode="ltGray">
          <a:xfrm>
            <a:off x="771969" y="1068315"/>
            <a:ext cx="712368" cy="366790"/>
          </a:xfrm>
          <a:custGeom>
            <a:avLst/>
            <a:gdLst>
              <a:gd name="connsiteX0" fmla="*/ 325726 w 651452"/>
              <a:gd name="connsiteY0" fmla="*/ 0 h 328169"/>
              <a:gd name="connsiteX1" fmla="*/ 651452 w 651452"/>
              <a:gd name="connsiteY1" fmla="*/ 325726 h 328169"/>
              <a:gd name="connsiteX2" fmla="*/ 650959 w 651452"/>
              <a:gd name="connsiteY2" fmla="*/ 328169 h 328169"/>
              <a:gd name="connsiteX3" fmla="*/ 493 w 651452"/>
              <a:gd name="connsiteY3" fmla="*/ 328169 h 328169"/>
              <a:gd name="connsiteX4" fmla="*/ 0 w 651452"/>
              <a:gd name="connsiteY4" fmla="*/ 325726 h 328169"/>
              <a:gd name="connsiteX5" fmla="*/ 325726 w 651452"/>
              <a:gd name="connsiteY5" fmla="*/ 0 h 32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452" h="328169">
                <a:moveTo>
                  <a:pt x="325726" y="0"/>
                </a:moveTo>
                <a:cubicBezTo>
                  <a:pt x="505620" y="0"/>
                  <a:pt x="651452" y="145832"/>
                  <a:pt x="651452" y="325726"/>
                </a:cubicBezTo>
                <a:lnTo>
                  <a:pt x="650959" y="328169"/>
                </a:lnTo>
                <a:lnTo>
                  <a:pt x="493" y="328169"/>
                </a:lnTo>
                <a:lnTo>
                  <a:pt x="0" y="325726"/>
                </a:lnTo>
                <a:cubicBezTo>
                  <a:pt x="0" y="145832"/>
                  <a:pt x="145832" y="0"/>
                  <a:pt x="325726" y="0"/>
                </a:cubicBezTo>
                <a:close/>
              </a:path>
            </a:pathLst>
          </a:custGeom>
          <a:solidFill>
            <a:srgbClr val="FFC000"/>
          </a:solidFill>
          <a:ln w="317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Georgia" pitchFamily="18" charset="0"/>
              <a:ea typeface="+mn-ea"/>
              <a:cs typeface="+mn-cs"/>
            </a:endParaRPr>
          </a:p>
        </p:txBody>
      </p:sp>
      <p:sp>
        <p:nvSpPr>
          <p:cNvPr id="89" name="Freeform 6">
            <a:extLst>
              <a:ext uri="{FF2B5EF4-FFF2-40B4-BE49-F238E27FC236}">
                <a16:creationId xmlns:a16="http://schemas.microsoft.com/office/drawing/2014/main" id="{64746E85-1F2E-469A-A3CB-4196E73930DF}"/>
              </a:ext>
            </a:extLst>
          </p:cNvPr>
          <p:cNvSpPr>
            <a:spLocks/>
          </p:cNvSpPr>
          <p:nvPr/>
        </p:nvSpPr>
        <p:spPr bwMode="auto">
          <a:xfrm>
            <a:off x="771969" y="1466185"/>
            <a:ext cx="1506881" cy="856674"/>
          </a:xfrm>
          <a:custGeom>
            <a:avLst/>
            <a:gdLst/>
            <a:ahLst/>
            <a:cxnLst>
              <a:cxn ang="0">
                <a:pos x="669" y="0"/>
              </a:cxn>
              <a:cxn ang="0">
                <a:pos x="0" y="0"/>
              </a:cxn>
              <a:cxn ang="0">
                <a:pos x="0" y="25"/>
              </a:cxn>
              <a:cxn ang="0">
                <a:pos x="591" y="25"/>
              </a:cxn>
              <a:cxn ang="0">
                <a:pos x="721" y="186"/>
              </a:cxn>
              <a:cxn ang="0">
                <a:pos x="569" y="373"/>
              </a:cxn>
              <a:cxn ang="0">
                <a:pos x="669" y="373"/>
              </a:cxn>
              <a:cxn ang="0">
                <a:pos x="827" y="186"/>
              </a:cxn>
              <a:cxn ang="0">
                <a:pos x="669" y="0"/>
              </a:cxn>
            </a:cxnLst>
            <a:rect l="0" t="0" r="r" b="b"/>
            <a:pathLst>
              <a:path w="827" h="373">
                <a:moveTo>
                  <a:pt x="669" y="0"/>
                </a:moveTo>
                <a:lnTo>
                  <a:pt x="0" y="0"/>
                </a:lnTo>
                <a:lnTo>
                  <a:pt x="0" y="25"/>
                </a:lnTo>
                <a:lnTo>
                  <a:pt x="591" y="25"/>
                </a:lnTo>
                <a:lnTo>
                  <a:pt x="721" y="186"/>
                </a:lnTo>
                <a:lnTo>
                  <a:pt x="569" y="373"/>
                </a:lnTo>
                <a:lnTo>
                  <a:pt x="669" y="373"/>
                </a:lnTo>
                <a:lnTo>
                  <a:pt x="827" y="186"/>
                </a:lnTo>
                <a:lnTo>
                  <a:pt x="669" y="0"/>
                </a:lnTo>
                <a:close/>
              </a:path>
            </a:pathLst>
          </a:custGeom>
          <a:solidFill>
            <a:srgbClr val="FFC000"/>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black"/>
              </a:solidFill>
              <a:effectLst/>
              <a:uLnTx/>
              <a:uFillTx/>
              <a:latin typeface="Arial" panose="020B0604020202020204"/>
              <a:ea typeface="+mn-ea"/>
              <a:cs typeface="+mn-cs"/>
            </a:endParaRPr>
          </a:p>
        </p:txBody>
      </p:sp>
      <p:sp>
        <p:nvSpPr>
          <p:cNvPr id="90" name="TextBox 89">
            <a:extLst>
              <a:ext uri="{FF2B5EF4-FFF2-40B4-BE49-F238E27FC236}">
                <a16:creationId xmlns:a16="http://schemas.microsoft.com/office/drawing/2014/main" id="{1449FF3E-0EB8-4128-983C-BCD153B55AAE}"/>
              </a:ext>
            </a:extLst>
          </p:cNvPr>
          <p:cNvSpPr txBox="1"/>
          <p:nvPr/>
        </p:nvSpPr>
        <p:spPr>
          <a:xfrm>
            <a:off x="771969" y="1560328"/>
            <a:ext cx="1197076" cy="645977"/>
          </a:xfrm>
          <a:prstGeom prst="rect">
            <a:avLst/>
          </a:prstGeom>
          <a:noFill/>
        </p:spPr>
        <p:txBody>
          <a:bodyPr wrap="square" lIns="0" tIns="34290" rIns="0" bIns="0" rtlCol="0" anchor="t" anchorCtr="0">
            <a:noAutofit/>
          </a:bodyPr>
          <a:lstStyle/>
          <a:p>
            <a:pPr marL="0" marR="0" lvl="0" indent="-205740" algn="l" defTabSz="914400" rtl="0" eaLnBrk="1" fontAlgn="auto" latinLnBrk="0" hangingPunct="1">
              <a:lnSpc>
                <a:spcPct val="100000"/>
              </a:lnSpc>
              <a:spcBef>
                <a:spcPts val="0"/>
              </a:spcBef>
              <a:spcAft>
                <a:spcPts val="225"/>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panose="020B0604020202020204"/>
                <a:ea typeface="+mn-ea"/>
                <a:cs typeface="+mn-cs"/>
              </a:rPr>
              <a:t>Income-inclusion rule</a:t>
            </a:r>
          </a:p>
        </p:txBody>
      </p:sp>
      <p:sp>
        <p:nvSpPr>
          <p:cNvPr id="91" name="Freeform 26">
            <a:extLst>
              <a:ext uri="{FF2B5EF4-FFF2-40B4-BE49-F238E27FC236}">
                <a16:creationId xmlns:a16="http://schemas.microsoft.com/office/drawing/2014/main" id="{0490CF53-A823-42F3-B52A-B87523EAA28B}"/>
              </a:ext>
            </a:extLst>
          </p:cNvPr>
          <p:cNvSpPr>
            <a:spLocks/>
          </p:cNvSpPr>
          <p:nvPr/>
        </p:nvSpPr>
        <p:spPr bwMode="auto">
          <a:xfrm>
            <a:off x="2899663" y="1473359"/>
            <a:ext cx="1544767" cy="856673"/>
          </a:xfrm>
          <a:custGeom>
            <a:avLst/>
            <a:gdLst/>
            <a:ahLst/>
            <a:cxnLst>
              <a:cxn ang="0">
                <a:pos x="669" y="0"/>
              </a:cxn>
              <a:cxn ang="0">
                <a:pos x="0" y="0"/>
              </a:cxn>
              <a:cxn ang="0">
                <a:pos x="0" y="25"/>
              </a:cxn>
              <a:cxn ang="0">
                <a:pos x="590" y="25"/>
              </a:cxn>
              <a:cxn ang="0">
                <a:pos x="721" y="186"/>
              </a:cxn>
              <a:cxn ang="0">
                <a:pos x="569" y="373"/>
              </a:cxn>
              <a:cxn ang="0">
                <a:pos x="669" y="373"/>
              </a:cxn>
              <a:cxn ang="0">
                <a:pos x="826" y="186"/>
              </a:cxn>
              <a:cxn ang="0">
                <a:pos x="669" y="0"/>
              </a:cxn>
            </a:cxnLst>
            <a:rect l="0" t="0" r="r" b="b"/>
            <a:pathLst>
              <a:path w="826" h="373">
                <a:moveTo>
                  <a:pt x="669" y="0"/>
                </a:moveTo>
                <a:lnTo>
                  <a:pt x="0" y="0"/>
                </a:lnTo>
                <a:lnTo>
                  <a:pt x="0" y="25"/>
                </a:lnTo>
                <a:lnTo>
                  <a:pt x="590" y="25"/>
                </a:lnTo>
                <a:lnTo>
                  <a:pt x="721" y="186"/>
                </a:lnTo>
                <a:lnTo>
                  <a:pt x="569" y="373"/>
                </a:lnTo>
                <a:lnTo>
                  <a:pt x="669" y="373"/>
                </a:lnTo>
                <a:lnTo>
                  <a:pt x="826" y="186"/>
                </a:lnTo>
                <a:lnTo>
                  <a:pt x="669" y="0"/>
                </a:lnTo>
                <a:close/>
              </a:path>
            </a:pathLst>
          </a:custGeom>
          <a:solidFill>
            <a:srgbClr val="DA471F"/>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black"/>
              </a:solidFill>
              <a:effectLst/>
              <a:uLnTx/>
              <a:uFillTx/>
              <a:latin typeface="Arial" panose="020B0604020202020204"/>
              <a:ea typeface="+mn-ea"/>
              <a:cs typeface="+mn-cs"/>
            </a:endParaRPr>
          </a:p>
        </p:txBody>
      </p:sp>
      <p:sp>
        <p:nvSpPr>
          <p:cNvPr id="92" name="TextBox 91">
            <a:extLst>
              <a:ext uri="{FF2B5EF4-FFF2-40B4-BE49-F238E27FC236}">
                <a16:creationId xmlns:a16="http://schemas.microsoft.com/office/drawing/2014/main" id="{BB83CB5C-4BEB-41FE-A9FB-E12819DA48E1}"/>
              </a:ext>
            </a:extLst>
          </p:cNvPr>
          <p:cNvSpPr txBox="1"/>
          <p:nvPr/>
        </p:nvSpPr>
        <p:spPr>
          <a:xfrm>
            <a:off x="2879047" y="1567503"/>
            <a:ext cx="1210506" cy="645977"/>
          </a:xfrm>
          <a:prstGeom prst="rect">
            <a:avLst/>
          </a:prstGeom>
          <a:noFill/>
        </p:spPr>
        <p:txBody>
          <a:bodyPr wrap="square" lIns="0" tIns="34290" rIns="0" bIns="0" rtlCol="0" anchor="t" anchorCtr="0">
            <a:noAutofit/>
          </a:bodyPr>
          <a:lstStyle/>
          <a:p>
            <a:pPr marL="0" marR="0" lvl="0" indent="-205740" algn="l" defTabSz="914400" rtl="0" eaLnBrk="1" fontAlgn="auto" latinLnBrk="0" hangingPunct="1">
              <a:lnSpc>
                <a:spcPct val="100000"/>
              </a:lnSpc>
              <a:spcBef>
                <a:spcPts val="0"/>
              </a:spcBef>
              <a:spcAft>
                <a:spcPts val="225"/>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panose="020B0604020202020204"/>
                <a:ea typeface="+mn-ea"/>
                <a:cs typeface="+mn-cs"/>
              </a:rPr>
              <a:t>Under-taxed payments rule</a:t>
            </a:r>
          </a:p>
        </p:txBody>
      </p:sp>
      <p:sp>
        <p:nvSpPr>
          <p:cNvPr id="93" name="Freeform 25">
            <a:extLst>
              <a:ext uri="{FF2B5EF4-FFF2-40B4-BE49-F238E27FC236}">
                <a16:creationId xmlns:a16="http://schemas.microsoft.com/office/drawing/2014/main" id="{519E3FC9-FE80-49C2-8F3D-5476734B0A6D}"/>
              </a:ext>
            </a:extLst>
          </p:cNvPr>
          <p:cNvSpPr>
            <a:spLocks/>
          </p:cNvSpPr>
          <p:nvPr/>
        </p:nvSpPr>
        <p:spPr bwMode="auto">
          <a:xfrm>
            <a:off x="5057763" y="1485617"/>
            <a:ext cx="1505058" cy="856673"/>
          </a:xfrm>
          <a:custGeom>
            <a:avLst/>
            <a:gdLst/>
            <a:ahLst/>
            <a:cxnLst>
              <a:cxn ang="0">
                <a:pos x="667" y="0"/>
              </a:cxn>
              <a:cxn ang="0">
                <a:pos x="0" y="0"/>
              </a:cxn>
              <a:cxn ang="0">
                <a:pos x="0" y="25"/>
              </a:cxn>
              <a:cxn ang="0">
                <a:pos x="589" y="25"/>
              </a:cxn>
              <a:cxn ang="0">
                <a:pos x="721" y="186"/>
              </a:cxn>
              <a:cxn ang="0">
                <a:pos x="569" y="373"/>
              </a:cxn>
              <a:cxn ang="0">
                <a:pos x="667" y="373"/>
              </a:cxn>
              <a:cxn ang="0">
                <a:pos x="825" y="186"/>
              </a:cxn>
              <a:cxn ang="0">
                <a:pos x="667" y="0"/>
              </a:cxn>
            </a:cxnLst>
            <a:rect l="0" t="0" r="r" b="b"/>
            <a:pathLst>
              <a:path w="825" h="373">
                <a:moveTo>
                  <a:pt x="667" y="0"/>
                </a:moveTo>
                <a:lnTo>
                  <a:pt x="0" y="0"/>
                </a:lnTo>
                <a:lnTo>
                  <a:pt x="0" y="25"/>
                </a:lnTo>
                <a:lnTo>
                  <a:pt x="589" y="25"/>
                </a:lnTo>
                <a:lnTo>
                  <a:pt x="721" y="186"/>
                </a:lnTo>
                <a:lnTo>
                  <a:pt x="569" y="373"/>
                </a:lnTo>
                <a:lnTo>
                  <a:pt x="667" y="373"/>
                </a:lnTo>
                <a:lnTo>
                  <a:pt x="825" y="186"/>
                </a:lnTo>
                <a:lnTo>
                  <a:pt x="667" y="0"/>
                </a:lnTo>
                <a:close/>
              </a:path>
            </a:pathLst>
          </a:custGeom>
          <a:solidFill>
            <a:srgbClr val="4472C4"/>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black"/>
              </a:solidFill>
              <a:effectLst/>
              <a:uLnTx/>
              <a:uFillTx/>
              <a:latin typeface="Arial" panose="020B0604020202020204"/>
              <a:ea typeface="+mn-ea"/>
              <a:cs typeface="+mn-cs"/>
            </a:endParaRPr>
          </a:p>
        </p:txBody>
      </p:sp>
      <p:sp>
        <p:nvSpPr>
          <p:cNvPr id="94" name="TextBox 93">
            <a:extLst>
              <a:ext uri="{FF2B5EF4-FFF2-40B4-BE49-F238E27FC236}">
                <a16:creationId xmlns:a16="http://schemas.microsoft.com/office/drawing/2014/main" id="{264044D9-7CB8-40B3-BA79-ABE341652498}"/>
              </a:ext>
            </a:extLst>
          </p:cNvPr>
          <p:cNvSpPr txBox="1"/>
          <p:nvPr/>
        </p:nvSpPr>
        <p:spPr>
          <a:xfrm>
            <a:off x="5057761" y="1579761"/>
            <a:ext cx="1120878" cy="645977"/>
          </a:xfrm>
          <a:prstGeom prst="rect">
            <a:avLst/>
          </a:prstGeom>
          <a:noFill/>
        </p:spPr>
        <p:txBody>
          <a:bodyPr wrap="square" lIns="0" tIns="34290" rIns="0" bIns="0" rtlCol="0" anchor="t" anchorCtr="0">
            <a:noAutofit/>
          </a:bodyPr>
          <a:lstStyle/>
          <a:p>
            <a:pPr marL="0" marR="0" lvl="0" indent="-205740" algn="l" defTabSz="914400" rtl="0" eaLnBrk="1" fontAlgn="auto" latinLnBrk="0" hangingPunct="1">
              <a:lnSpc>
                <a:spcPct val="100000"/>
              </a:lnSpc>
              <a:spcBef>
                <a:spcPts val="0"/>
              </a:spcBef>
              <a:spcAft>
                <a:spcPts val="225"/>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panose="020B0604020202020204"/>
                <a:ea typeface="+mn-ea"/>
                <a:cs typeface="+mn-cs"/>
              </a:rPr>
              <a:t>Switch-over rule</a:t>
            </a:r>
          </a:p>
        </p:txBody>
      </p:sp>
      <p:sp>
        <p:nvSpPr>
          <p:cNvPr id="95" name="Freeform 23">
            <a:extLst>
              <a:ext uri="{FF2B5EF4-FFF2-40B4-BE49-F238E27FC236}">
                <a16:creationId xmlns:a16="http://schemas.microsoft.com/office/drawing/2014/main" id="{5D34FCDD-29F7-470B-A8CA-469B66569309}"/>
              </a:ext>
            </a:extLst>
          </p:cNvPr>
          <p:cNvSpPr>
            <a:spLocks/>
          </p:cNvSpPr>
          <p:nvPr/>
        </p:nvSpPr>
        <p:spPr bwMode="auto">
          <a:xfrm>
            <a:off x="7204917" y="1490676"/>
            <a:ext cx="1505058" cy="839356"/>
          </a:xfrm>
          <a:custGeom>
            <a:avLst/>
            <a:gdLst/>
            <a:ahLst/>
            <a:cxnLst>
              <a:cxn ang="0">
                <a:pos x="669" y="0"/>
              </a:cxn>
              <a:cxn ang="0">
                <a:pos x="0" y="0"/>
              </a:cxn>
              <a:cxn ang="0">
                <a:pos x="0" y="25"/>
              </a:cxn>
              <a:cxn ang="0">
                <a:pos x="590" y="25"/>
              </a:cxn>
              <a:cxn ang="0">
                <a:pos x="721" y="186"/>
              </a:cxn>
              <a:cxn ang="0">
                <a:pos x="570" y="373"/>
              </a:cxn>
              <a:cxn ang="0">
                <a:pos x="669" y="373"/>
              </a:cxn>
              <a:cxn ang="0">
                <a:pos x="826" y="186"/>
              </a:cxn>
              <a:cxn ang="0">
                <a:pos x="669" y="0"/>
              </a:cxn>
            </a:cxnLst>
            <a:rect l="0" t="0" r="r" b="b"/>
            <a:pathLst>
              <a:path w="826" h="373">
                <a:moveTo>
                  <a:pt x="669" y="0"/>
                </a:moveTo>
                <a:lnTo>
                  <a:pt x="0" y="0"/>
                </a:lnTo>
                <a:lnTo>
                  <a:pt x="0" y="25"/>
                </a:lnTo>
                <a:lnTo>
                  <a:pt x="590" y="25"/>
                </a:lnTo>
                <a:lnTo>
                  <a:pt x="721" y="186"/>
                </a:lnTo>
                <a:lnTo>
                  <a:pt x="570" y="373"/>
                </a:lnTo>
                <a:lnTo>
                  <a:pt x="669" y="373"/>
                </a:lnTo>
                <a:lnTo>
                  <a:pt x="826" y="186"/>
                </a:lnTo>
                <a:lnTo>
                  <a:pt x="669" y="0"/>
                </a:lnTo>
                <a:close/>
              </a:path>
            </a:pathLst>
          </a:custGeom>
          <a:solidFill>
            <a:srgbClr val="124680"/>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black"/>
              </a:solidFill>
              <a:effectLst/>
              <a:uLnTx/>
              <a:uFillTx/>
              <a:latin typeface="Arial" panose="020B0604020202020204"/>
              <a:ea typeface="+mn-ea"/>
              <a:cs typeface="+mn-cs"/>
            </a:endParaRPr>
          </a:p>
        </p:txBody>
      </p:sp>
      <p:sp>
        <p:nvSpPr>
          <p:cNvPr id="96" name="TextBox 95">
            <a:extLst>
              <a:ext uri="{FF2B5EF4-FFF2-40B4-BE49-F238E27FC236}">
                <a16:creationId xmlns:a16="http://schemas.microsoft.com/office/drawing/2014/main" id="{DDFE210B-EB74-476B-A374-06831CE3F09A}"/>
              </a:ext>
            </a:extLst>
          </p:cNvPr>
          <p:cNvSpPr txBox="1"/>
          <p:nvPr/>
        </p:nvSpPr>
        <p:spPr>
          <a:xfrm>
            <a:off x="7204917" y="1584819"/>
            <a:ext cx="1254545" cy="645977"/>
          </a:xfrm>
          <a:prstGeom prst="rect">
            <a:avLst/>
          </a:prstGeom>
          <a:noFill/>
        </p:spPr>
        <p:txBody>
          <a:bodyPr wrap="square" lIns="0" tIns="34290" rIns="0" bIns="0" rtlCol="0" anchor="t" anchorCtr="0">
            <a:noAutofit/>
          </a:bodyPr>
          <a:lstStyle/>
          <a:p>
            <a:pPr marL="0" marR="0" lvl="0" indent="-205740" algn="l" defTabSz="914400" rtl="0" eaLnBrk="1" fontAlgn="auto" latinLnBrk="0" hangingPunct="1">
              <a:lnSpc>
                <a:spcPct val="100000"/>
              </a:lnSpc>
              <a:spcBef>
                <a:spcPts val="0"/>
              </a:spcBef>
              <a:spcAft>
                <a:spcPts val="225"/>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Arial" panose="020B0604020202020204"/>
              <a:ea typeface="+mn-ea"/>
              <a:cs typeface="+mn-cs"/>
            </a:endParaRPr>
          </a:p>
        </p:txBody>
      </p:sp>
      <p:sp>
        <p:nvSpPr>
          <p:cNvPr id="99" name="TextBox 98">
            <a:extLst>
              <a:ext uri="{FF2B5EF4-FFF2-40B4-BE49-F238E27FC236}">
                <a16:creationId xmlns:a16="http://schemas.microsoft.com/office/drawing/2014/main" id="{DD6673C5-1BAA-4A42-AC17-3FF4229FC594}"/>
              </a:ext>
            </a:extLst>
          </p:cNvPr>
          <p:cNvSpPr txBox="1"/>
          <p:nvPr/>
        </p:nvSpPr>
        <p:spPr>
          <a:xfrm>
            <a:off x="942516" y="1135533"/>
            <a:ext cx="369718" cy="274687"/>
          </a:xfrm>
          <a:prstGeom prst="rect">
            <a:avLst/>
          </a:prstGeom>
          <a:noFill/>
        </p:spPr>
        <p:txBody>
          <a:bodyPr wrap="none" lIns="0" tIns="0" rIns="0" bIns="0" rtlCol="0">
            <a:noAutofit/>
          </a:bodyPr>
          <a:lstStyle/>
          <a:p>
            <a:pPr marL="0" marR="0" lvl="0" indent="0" algn="ctr" defTabSz="914400" rtl="0" eaLnBrk="1" fontAlgn="auto" latinLnBrk="0" hangingPunct="1">
              <a:lnSpc>
                <a:spcPct val="100000"/>
              </a:lnSpc>
              <a:spcBef>
                <a:spcPts val="0"/>
              </a:spcBef>
              <a:spcAft>
                <a:spcPts val="675"/>
              </a:spcAft>
              <a:buClrTx/>
              <a:buSzTx/>
              <a:buFontTx/>
              <a:buNone/>
              <a:tabLst/>
              <a:defRPr/>
            </a:pPr>
            <a:r>
              <a:rPr kumimoji="0" lang="en-GB" sz="1800" b="1" i="0" u="none" strike="noStrike" kern="0" cap="none" spc="0" normalizeH="0" baseline="0" noProof="0" dirty="0">
                <a:ln>
                  <a:noFill/>
                </a:ln>
                <a:solidFill>
                  <a:prstClr val="white"/>
                </a:solidFill>
                <a:effectLst/>
                <a:uLnTx/>
                <a:uFillTx/>
                <a:latin typeface="Arial Black" panose="020B0A04020102020204" pitchFamily="34" charset="0"/>
                <a:ea typeface="+mn-ea"/>
                <a:cs typeface="+mn-cs"/>
              </a:rPr>
              <a:t>1</a:t>
            </a:r>
          </a:p>
        </p:txBody>
      </p:sp>
      <p:sp>
        <p:nvSpPr>
          <p:cNvPr id="100" name="TextBox 99">
            <a:extLst>
              <a:ext uri="{FF2B5EF4-FFF2-40B4-BE49-F238E27FC236}">
                <a16:creationId xmlns:a16="http://schemas.microsoft.com/office/drawing/2014/main" id="{B0669751-544C-4C3B-9DC3-4F6B78B92815}"/>
              </a:ext>
            </a:extLst>
          </p:cNvPr>
          <p:cNvSpPr txBox="1"/>
          <p:nvPr/>
        </p:nvSpPr>
        <p:spPr>
          <a:xfrm>
            <a:off x="2993896" y="1171610"/>
            <a:ext cx="503718" cy="366790"/>
          </a:xfrm>
          <a:prstGeom prst="rect">
            <a:avLst/>
          </a:prstGeom>
          <a:noFill/>
        </p:spPr>
        <p:txBody>
          <a:bodyPr wrap="none" lIns="0" tIns="0" rIns="0" bIns="0" rtlCol="0">
            <a:noAutofit/>
          </a:bodyPr>
          <a:lstStyle/>
          <a:p>
            <a:pPr marL="0" marR="0" lvl="0" indent="0" algn="ctr" defTabSz="914400" rtl="0" eaLnBrk="1" fontAlgn="auto" latinLnBrk="0" hangingPunct="1">
              <a:lnSpc>
                <a:spcPct val="100000"/>
              </a:lnSpc>
              <a:spcBef>
                <a:spcPts val="0"/>
              </a:spcBef>
              <a:spcAft>
                <a:spcPts val="675"/>
              </a:spcAft>
              <a:buClrTx/>
              <a:buSzTx/>
              <a:buFontTx/>
              <a:buNone/>
              <a:tabLst/>
              <a:defRPr/>
            </a:pPr>
            <a:r>
              <a:rPr kumimoji="0" lang="en-GB" sz="1800" b="1" i="0" u="none" strike="noStrike" kern="0" cap="none" spc="0" normalizeH="0" baseline="0" noProof="0" dirty="0">
                <a:ln>
                  <a:noFill/>
                </a:ln>
                <a:solidFill>
                  <a:prstClr val="white"/>
                </a:solidFill>
                <a:effectLst/>
                <a:uLnTx/>
                <a:uFillTx/>
                <a:latin typeface="Arial Black" panose="020B0A04020102020204" pitchFamily="34" charset="0"/>
                <a:ea typeface="+mn-ea"/>
                <a:cs typeface="+mn-cs"/>
              </a:rPr>
              <a:t>2</a:t>
            </a:r>
          </a:p>
        </p:txBody>
      </p:sp>
      <p:sp>
        <p:nvSpPr>
          <p:cNvPr id="101" name="TextBox 100">
            <a:extLst>
              <a:ext uri="{FF2B5EF4-FFF2-40B4-BE49-F238E27FC236}">
                <a16:creationId xmlns:a16="http://schemas.microsoft.com/office/drawing/2014/main" id="{1607CE82-A528-41D5-849F-736727701AFB}"/>
              </a:ext>
            </a:extLst>
          </p:cNvPr>
          <p:cNvSpPr txBox="1"/>
          <p:nvPr/>
        </p:nvSpPr>
        <p:spPr>
          <a:xfrm>
            <a:off x="5233002" y="1163501"/>
            <a:ext cx="369718" cy="366790"/>
          </a:xfrm>
          <a:prstGeom prst="rect">
            <a:avLst/>
          </a:prstGeom>
          <a:noFill/>
        </p:spPr>
        <p:txBody>
          <a:bodyPr wrap="none" lIns="0" tIns="0" rIns="0" bIns="0" rtlCol="0">
            <a:noAutofit/>
          </a:bodyPr>
          <a:lstStyle/>
          <a:p>
            <a:pPr marL="0" marR="0" lvl="0" indent="0" algn="ctr" defTabSz="914400" rtl="0" eaLnBrk="1" fontAlgn="auto" latinLnBrk="0" hangingPunct="1">
              <a:lnSpc>
                <a:spcPct val="100000"/>
              </a:lnSpc>
              <a:spcBef>
                <a:spcPts val="0"/>
              </a:spcBef>
              <a:spcAft>
                <a:spcPts val="675"/>
              </a:spcAft>
              <a:buClrTx/>
              <a:buSzTx/>
              <a:buFontTx/>
              <a:buNone/>
              <a:tabLst/>
              <a:defRPr/>
            </a:pPr>
            <a:r>
              <a:rPr kumimoji="0" lang="en-GB" sz="1800" b="1" i="0" u="none" strike="noStrike" kern="0" cap="none" spc="0" normalizeH="0" baseline="0" noProof="0" dirty="0">
                <a:ln>
                  <a:noFill/>
                </a:ln>
                <a:solidFill>
                  <a:prstClr val="white"/>
                </a:solidFill>
                <a:effectLst/>
                <a:uLnTx/>
                <a:uFillTx/>
                <a:latin typeface="Arial Black" panose="020B0A04020102020204" pitchFamily="34" charset="0"/>
                <a:ea typeface="+mn-ea"/>
                <a:cs typeface="+mn-cs"/>
              </a:rPr>
              <a:t>3</a:t>
            </a:r>
          </a:p>
        </p:txBody>
      </p:sp>
      <p:sp>
        <p:nvSpPr>
          <p:cNvPr id="102" name="TextBox 101">
            <a:extLst>
              <a:ext uri="{FF2B5EF4-FFF2-40B4-BE49-F238E27FC236}">
                <a16:creationId xmlns:a16="http://schemas.microsoft.com/office/drawing/2014/main" id="{4CB4455F-4E0C-4ED1-848B-CE2B93798464}"/>
              </a:ext>
            </a:extLst>
          </p:cNvPr>
          <p:cNvSpPr txBox="1"/>
          <p:nvPr/>
        </p:nvSpPr>
        <p:spPr>
          <a:xfrm>
            <a:off x="7393183" y="1172549"/>
            <a:ext cx="369718" cy="366790"/>
          </a:xfrm>
          <a:prstGeom prst="rect">
            <a:avLst/>
          </a:prstGeom>
          <a:noFill/>
        </p:spPr>
        <p:txBody>
          <a:bodyPr wrap="none" lIns="0" tIns="0" rIns="0" bIns="0" rtlCol="0">
            <a:noAutofit/>
          </a:bodyPr>
          <a:lstStyle/>
          <a:p>
            <a:pPr marL="0" marR="0" lvl="0" indent="0" algn="ctr" defTabSz="914400" rtl="0" eaLnBrk="1" fontAlgn="auto" latinLnBrk="0" hangingPunct="1">
              <a:lnSpc>
                <a:spcPct val="100000"/>
              </a:lnSpc>
              <a:spcBef>
                <a:spcPts val="0"/>
              </a:spcBef>
              <a:spcAft>
                <a:spcPts val="675"/>
              </a:spcAft>
              <a:buClrTx/>
              <a:buSzTx/>
              <a:buFontTx/>
              <a:buNone/>
              <a:tabLst/>
              <a:defRPr/>
            </a:pPr>
            <a:r>
              <a:rPr kumimoji="0" lang="en-GB" sz="1800" b="1" i="0" u="none" strike="noStrike" kern="0" cap="none" spc="0" normalizeH="0" baseline="0" noProof="0" dirty="0">
                <a:ln>
                  <a:noFill/>
                </a:ln>
                <a:solidFill>
                  <a:prstClr val="white"/>
                </a:solidFill>
                <a:effectLst/>
                <a:uLnTx/>
                <a:uFillTx/>
                <a:latin typeface="Arial Black" panose="020B0A04020102020204" pitchFamily="34" charset="0"/>
                <a:ea typeface="+mn-ea"/>
                <a:cs typeface="+mn-cs"/>
              </a:rPr>
              <a:t>4</a:t>
            </a:r>
          </a:p>
        </p:txBody>
      </p:sp>
      <p:sp>
        <p:nvSpPr>
          <p:cNvPr id="104" name="Rectangle 103">
            <a:extLst>
              <a:ext uri="{FF2B5EF4-FFF2-40B4-BE49-F238E27FC236}">
                <a16:creationId xmlns:a16="http://schemas.microsoft.com/office/drawing/2014/main" id="{0F7FD271-81F9-4C53-98B0-668CBBB90FAA}"/>
              </a:ext>
            </a:extLst>
          </p:cNvPr>
          <p:cNvSpPr/>
          <p:nvPr/>
        </p:nvSpPr>
        <p:spPr>
          <a:xfrm>
            <a:off x="7182835" y="1588807"/>
            <a:ext cx="1189195" cy="584775"/>
          </a:xfrm>
          <a:prstGeom prst="rect">
            <a:avLst/>
          </a:prstGeom>
        </p:spPr>
        <p:txBody>
          <a:bodyPr wrap="square">
            <a:spAutoFit/>
          </a:bodyPr>
          <a:lstStyle/>
          <a:p>
            <a:pPr marL="0" marR="0" lvl="0" indent="-205740" algn="l" defTabSz="914400" rtl="0" eaLnBrk="1" fontAlgn="auto" latinLnBrk="0" hangingPunct="1">
              <a:lnSpc>
                <a:spcPct val="100000"/>
              </a:lnSpc>
              <a:spcBef>
                <a:spcPts val="0"/>
              </a:spcBef>
              <a:spcAft>
                <a:spcPts val="225"/>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panose="020B0604020202020204"/>
                <a:ea typeface="+mn-ea"/>
                <a:cs typeface="+mn-cs"/>
              </a:rPr>
              <a:t>Subject to tax rule</a:t>
            </a:r>
          </a:p>
        </p:txBody>
      </p:sp>
      <p:sp>
        <p:nvSpPr>
          <p:cNvPr id="28" name="Content Placeholder 17">
            <a:extLst>
              <a:ext uri="{FF2B5EF4-FFF2-40B4-BE49-F238E27FC236}">
                <a16:creationId xmlns:a16="http://schemas.microsoft.com/office/drawing/2014/main" id="{E7598AE7-8BB5-4308-A93D-BDA2C5DF9040}"/>
              </a:ext>
            </a:extLst>
          </p:cNvPr>
          <p:cNvSpPr txBox="1">
            <a:spLocks/>
          </p:cNvSpPr>
          <p:nvPr/>
        </p:nvSpPr>
        <p:spPr>
          <a:xfrm>
            <a:off x="2854789" y="2666211"/>
            <a:ext cx="1717211" cy="2292343"/>
          </a:xfrm>
          <a:prstGeom prst="rect">
            <a:avLst/>
          </a:prstGeom>
          <a:ln>
            <a:solidFill>
              <a:schemeClr val="tx1"/>
            </a:solidFill>
            <a:prstDash val="dash"/>
          </a:ln>
        </p:spPr>
        <p:txBody>
          <a:bodyPr vert="horz" lIns="91440" tIns="45720" rIns="9144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SzPct val="100000"/>
              <a:buNone/>
            </a:pPr>
            <a:r>
              <a:rPr lang="en-US" sz="1400" dirty="0"/>
              <a:t>Allows a country to disallow a deduction or apply a withholding tax to payments that are not taxed or taxed below a minimum rate</a:t>
            </a:r>
            <a:endParaRPr lang="en-SG" sz="1400" dirty="0"/>
          </a:p>
        </p:txBody>
      </p:sp>
      <p:sp>
        <p:nvSpPr>
          <p:cNvPr id="29" name="Content Placeholder 17">
            <a:extLst>
              <a:ext uri="{FF2B5EF4-FFF2-40B4-BE49-F238E27FC236}">
                <a16:creationId xmlns:a16="http://schemas.microsoft.com/office/drawing/2014/main" id="{91BF8BA3-654E-49AB-BB52-56D581BC735C}"/>
              </a:ext>
            </a:extLst>
          </p:cNvPr>
          <p:cNvSpPr txBox="1">
            <a:spLocks/>
          </p:cNvSpPr>
          <p:nvPr/>
        </p:nvSpPr>
        <p:spPr>
          <a:xfrm>
            <a:off x="5070402" y="2680279"/>
            <a:ext cx="1544767" cy="2292344"/>
          </a:xfrm>
          <a:prstGeom prst="rect">
            <a:avLst/>
          </a:prstGeom>
          <a:ln>
            <a:solidFill>
              <a:schemeClr val="tx1"/>
            </a:solidFill>
            <a:prstDash val="dash"/>
          </a:ln>
        </p:spPr>
        <p:txBody>
          <a:bodyPr vert="horz" lIns="91440" tIns="45720" rIns="9144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SzPct val="100000"/>
              <a:buNone/>
            </a:pPr>
            <a:r>
              <a:rPr lang="en-US" sz="1400" dirty="0"/>
              <a:t>Allows a country to change treaty implications for entities that are taxed below a minimum rate</a:t>
            </a:r>
            <a:endParaRPr lang="en-SG" sz="1400" dirty="0"/>
          </a:p>
        </p:txBody>
      </p:sp>
      <p:sp>
        <p:nvSpPr>
          <p:cNvPr id="30" name="Content Placeholder 17">
            <a:extLst>
              <a:ext uri="{FF2B5EF4-FFF2-40B4-BE49-F238E27FC236}">
                <a16:creationId xmlns:a16="http://schemas.microsoft.com/office/drawing/2014/main" id="{34EFE96C-D4E4-45F7-8319-09F727CB5676}"/>
              </a:ext>
            </a:extLst>
          </p:cNvPr>
          <p:cNvSpPr txBox="1">
            <a:spLocks/>
          </p:cNvSpPr>
          <p:nvPr/>
        </p:nvSpPr>
        <p:spPr>
          <a:xfrm>
            <a:off x="6969870" y="2680278"/>
            <a:ext cx="1977182" cy="2292343"/>
          </a:xfrm>
          <a:prstGeom prst="rect">
            <a:avLst/>
          </a:prstGeom>
          <a:ln>
            <a:solidFill>
              <a:schemeClr val="tx1"/>
            </a:solidFill>
            <a:prstDash val="dash"/>
          </a:ln>
        </p:spPr>
        <p:txBody>
          <a:bodyPr vert="horz" lIns="91440" tIns="45720" rIns="9144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SzPct val="100000"/>
              <a:buNone/>
            </a:pPr>
            <a:r>
              <a:rPr lang="en-US" sz="1400" dirty="0"/>
              <a:t>Subjects a payment to withholding and adjusts the eligibility for treaty benefits where payment is not subject to a minimum rate of tax</a:t>
            </a:r>
            <a:endParaRPr lang="en-SG" sz="1400" dirty="0"/>
          </a:p>
        </p:txBody>
      </p:sp>
      <p:sp>
        <p:nvSpPr>
          <p:cNvPr id="32" name="Content Placeholder 17">
            <a:extLst>
              <a:ext uri="{FF2B5EF4-FFF2-40B4-BE49-F238E27FC236}">
                <a16:creationId xmlns:a16="http://schemas.microsoft.com/office/drawing/2014/main" id="{F4595749-A0B5-476F-B46D-6F309190807F}"/>
              </a:ext>
            </a:extLst>
          </p:cNvPr>
          <p:cNvSpPr txBox="1">
            <a:spLocks/>
          </p:cNvSpPr>
          <p:nvPr/>
        </p:nvSpPr>
        <p:spPr>
          <a:xfrm>
            <a:off x="793760" y="2652141"/>
            <a:ext cx="1544767" cy="2292343"/>
          </a:xfrm>
          <a:prstGeom prst="rect">
            <a:avLst/>
          </a:prstGeom>
          <a:ln>
            <a:solidFill>
              <a:schemeClr val="tx1"/>
            </a:solidFill>
            <a:prstDash val="dash"/>
          </a:ln>
        </p:spPr>
        <p:txBody>
          <a:bodyPr vert="horz" lIns="91440" tIns="45720" rIns="9144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ts val="600"/>
              </a:spcBef>
              <a:buSzPct val="100000"/>
              <a:buNone/>
            </a:pPr>
            <a:r>
              <a:rPr lang="en-US" sz="1400" dirty="0"/>
              <a:t>Allows a country to include some foreign income in its tax base if that foreign income is taxed below a minimum rate</a:t>
            </a:r>
            <a:endParaRPr lang="en-SG" sz="1400" dirty="0"/>
          </a:p>
        </p:txBody>
      </p:sp>
      <p:sp>
        <p:nvSpPr>
          <p:cNvPr id="25" name="Rectangle 24">
            <a:extLst>
              <a:ext uri="{FF2B5EF4-FFF2-40B4-BE49-F238E27FC236}">
                <a16:creationId xmlns:a16="http://schemas.microsoft.com/office/drawing/2014/main" id="{F7F69F25-11ED-44AD-82C2-A8DCAE7D32DA}"/>
              </a:ext>
            </a:extLst>
          </p:cNvPr>
          <p:cNvSpPr/>
          <p:nvPr/>
        </p:nvSpPr>
        <p:spPr>
          <a:xfrm>
            <a:off x="801376" y="5338346"/>
            <a:ext cx="7908599" cy="523220"/>
          </a:xfrm>
          <a:prstGeom prst="rect">
            <a:avLst/>
          </a:prstGeom>
          <a:solidFill>
            <a:srgbClr val="ED7D31"/>
          </a:solidFill>
        </p:spPr>
        <p:txBody>
          <a:bodyPr wrap="square">
            <a:spAutoFit/>
          </a:bodyPr>
          <a:lstStyle/>
          <a:p>
            <a:r>
              <a:rPr lang="en-US" sz="1400" dirty="0">
                <a:ea typeface="Calibri" panose="020F0502020204030204" pitchFamily="34" charset="0"/>
              </a:rPr>
              <a:t>GloBE proposals principally aligned with GILTI and BEAT provisions introduced by the US. The US fully supports a GILTI-like Pillar 2 solution</a:t>
            </a:r>
            <a:endParaRPr lang="en-US" sz="1400" dirty="0"/>
          </a:p>
        </p:txBody>
      </p:sp>
    </p:spTree>
    <p:extLst>
      <p:ext uri="{BB962C8B-B14F-4D97-AF65-F5344CB8AC3E}">
        <p14:creationId xmlns:p14="http://schemas.microsoft.com/office/powerpoint/2010/main" val="24345128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71968" y="64784"/>
            <a:ext cx="8372031" cy="856675"/>
          </a:xfrm>
        </p:spPr>
        <p:txBody>
          <a:bodyPr>
            <a:normAutofit fontScale="90000"/>
          </a:bodyPr>
          <a:lstStyle/>
          <a:p>
            <a:r>
              <a:rPr lang="en-SG" dirty="0"/>
              <a:t>OECD – Pillar Two proposals (GloBE proposals)</a:t>
            </a:r>
            <a:br>
              <a:rPr lang="en-SG" dirty="0"/>
            </a:br>
            <a:r>
              <a:rPr lang="en-SG" sz="2700" i="1" dirty="0">
                <a:solidFill>
                  <a:schemeClr val="bg2">
                    <a:lumMod val="25000"/>
                  </a:schemeClr>
                </a:solidFill>
              </a:rPr>
              <a:t>Addressing tax challenges of digitalisation</a:t>
            </a:r>
            <a:endParaRPr lang="en-US" sz="2700" i="1" dirty="0">
              <a:solidFill>
                <a:schemeClr val="bg2">
                  <a:lumMod val="25000"/>
                </a:schemeClr>
              </a:solidFill>
            </a:endParaRPr>
          </a:p>
        </p:txBody>
      </p:sp>
      <p:sp>
        <p:nvSpPr>
          <p:cNvPr id="2" name="Slide Number Placeholder 1"/>
          <p:cNvSpPr>
            <a:spLocks noGrp="1"/>
          </p:cNvSpPr>
          <p:nvPr>
            <p:ph type="sldNum" sz="quarter" idx="12"/>
          </p:nvPr>
        </p:nvSpPr>
        <p:spPr>
          <a:xfrm>
            <a:off x="6632666" y="6314147"/>
            <a:ext cx="2057400" cy="365125"/>
          </a:xfrm>
        </p:spPr>
        <p:txBody>
          <a:bodyPr/>
          <a:lstStyle/>
          <a:p>
            <a:pPr lvl="0"/>
            <a:fld id="{353CB433-A6EE-44F1-B9D3-A6E8EE95F9C9}" type="slidenum">
              <a:rPr lang="en-IN" noProof="0" smtClean="0"/>
              <a:pPr lvl="0"/>
              <a:t>21</a:t>
            </a:fld>
            <a:endParaRPr lang="en-IN" noProof="0" dirty="0"/>
          </a:p>
        </p:txBody>
      </p:sp>
      <p:sp>
        <p:nvSpPr>
          <p:cNvPr id="31" name="TextBox 30">
            <a:extLst>
              <a:ext uri="{FF2B5EF4-FFF2-40B4-BE49-F238E27FC236}">
                <a16:creationId xmlns:a16="http://schemas.microsoft.com/office/drawing/2014/main" id="{7D480717-6D21-411B-B160-86A7A7367335}"/>
              </a:ext>
            </a:extLst>
          </p:cNvPr>
          <p:cNvSpPr txBox="1"/>
          <p:nvPr/>
        </p:nvSpPr>
        <p:spPr>
          <a:xfrm>
            <a:off x="715767" y="1068469"/>
            <a:ext cx="7974297" cy="3262432"/>
          </a:xfrm>
          <a:prstGeom prst="rect">
            <a:avLst/>
          </a:prstGeom>
          <a:noFill/>
        </p:spPr>
        <p:txBody>
          <a:bodyPr wrap="square" rtlCol="0">
            <a:spAutoFit/>
          </a:bodyPr>
          <a:lstStyle/>
          <a:p>
            <a:pPr marL="285750" indent="-285750" algn="just">
              <a:spcBef>
                <a:spcPts val="600"/>
              </a:spcBef>
              <a:spcAft>
                <a:spcPts val="600"/>
              </a:spcAft>
              <a:buFont typeface="Arial" panose="020B0604020202020204" pitchFamily="34" charset="0"/>
              <a:buChar char="•"/>
              <a:defRPr/>
            </a:pPr>
            <a:r>
              <a:rPr lang="en-GB" sz="1400" b="1" dirty="0">
                <a:cs typeface="Arial" panose="020B0604020202020204" pitchFamily="34" charset="0"/>
              </a:rPr>
              <a:t>Objective of the proposal: </a:t>
            </a:r>
          </a:p>
          <a:p>
            <a:pPr marL="742950" lvl="1" indent="-285750" algn="just">
              <a:spcBef>
                <a:spcPts val="600"/>
              </a:spcBef>
              <a:spcAft>
                <a:spcPts val="600"/>
              </a:spcAft>
              <a:buFont typeface="Arial" panose="020B0604020202020204" pitchFamily="34" charset="0"/>
              <a:buChar char="•"/>
              <a:defRPr/>
            </a:pPr>
            <a:r>
              <a:rPr lang="en-US" sz="1400" dirty="0"/>
              <a:t>Ensure that all internationally operating business pay a minimum level of tax, </a:t>
            </a:r>
          </a:p>
          <a:p>
            <a:pPr marL="742950" lvl="1" indent="-285750" algn="just">
              <a:spcBef>
                <a:spcPts val="600"/>
              </a:spcBef>
              <a:spcAft>
                <a:spcPts val="600"/>
              </a:spcAft>
              <a:buFont typeface="Arial" panose="020B0604020202020204" pitchFamily="34" charset="0"/>
              <a:buChar char="•"/>
              <a:defRPr/>
            </a:pPr>
            <a:r>
              <a:rPr lang="en-US" sz="1400" dirty="0"/>
              <a:t>Develop a multilateral solution to avoid uncoordinated rules, </a:t>
            </a:r>
          </a:p>
          <a:p>
            <a:pPr marL="742950" lvl="1" indent="-285750" algn="just">
              <a:spcBef>
                <a:spcPts val="600"/>
              </a:spcBef>
              <a:spcAft>
                <a:spcPts val="600"/>
              </a:spcAft>
              <a:buFont typeface="Arial" panose="020B0604020202020204" pitchFamily="34" charset="0"/>
              <a:buChar char="•"/>
              <a:defRPr/>
            </a:pPr>
            <a:r>
              <a:rPr lang="en-US" sz="1400" dirty="0"/>
              <a:t>Address increased complexity and risk of over-taxation, </a:t>
            </a:r>
          </a:p>
          <a:p>
            <a:pPr marL="742950" lvl="1" indent="-285750" algn="just">
              <a:spcBef>
                <a:spcPts val="600"/>
              </a:spcBef>
              <a:spcAft>
                <a:spcPts val="600"/>
              </a:spcAft>
              <a:buFont typeface="Arial" panose="020B0604020202020204" pitchFamily="34" charset="0"/>
              <a:buChar char="•"/>
              <a:defRPr/>
            </a:pPr>
            <a:r>
              <a:rPr lang="en-US" sz="1400" dirty="0"/>
              <a:t>Reduce pressure on developing countries to grant tax incentives, </a:t>
            </a:r>
          </a:p>
          <a:p>
            <a:pPr marL="742950" lvl="1" indent="-285750" algn="just">
              <a:spcBef>
                <a:spcPts val="600"/>
              </a:spcBef>
              <a:spcAft>
                <a:spcPts val="600"/>
              </a:spcAft>
              <a:buFont typeface="Arial" panose="020B0604020202020204" pitchFamily="34" charset="0"/>
              <a:buChar char="•"/>
              <a:defRPr/>
            </a:pPr>
            <a:r>
              <a:rPr lang="en-US" sz="1400" dirty="0"/>
              <a:t>Address profit shifting risk from intangibles but not ring fenced to digital economy</a:t>
            </a:r>
          </a:p>
          <a:p>
            <a:pPr marL="285750" indent="-285750" algn="just">
              <a:spcBef>
                <a:spcPts val="600"/>
              </a:spcBef>
              <a:spcAft>
                <a:spcPts val="600"/>
              </a:spcAft>
              <a:buFont typeface="Arial" panose="020B0604020202020204" pitchFamily="34" charset="0"/>
              <a:buChar char="•"/>
              <a:defRPr/>
            </a:pPr>
            <a:r>
              <a:rPr lang="en-US" sz="1400" dirty="0">
                <a:cs typeface="Arial" panose="020B0604020202020204" pitchFamily="34" charset="0"/>
              </a:rPr>
              <a:t>Proposal sought to be applied through amendment to domestic tax laws and tax treaties.</a:t>
            </a:r>
            <a:endParaRPr lang="en-IN" sz="1400" dirty="0">
              <a:cs typeface="Arial" panose="020B0604020202020204" pitchFamily="34" charset="0"/>
            </a:endParaRPr>
          </a:p>
          <a:p>
            <a:pPr marL="742950" lvl="1" indent="-285750" algn="just">
              <a:spcBef>
                <a:spcPts val="600"/>
              </a:spcBef>
              <a:spcAft>
                <a:spcPts val="600"/>
              </a:spcAft>
              <a:buFont typeface="Arial" panose="020B0604020202020204" pitchFamily="34" charset="0"/>
              <a:buChar char="•"/>
              <a:defRPr/>
            </a:pPr>
            <a:endParaRPr lang="en-IN" sz="1400" b="1" dirty="0">
              <a:cs typeface="Arial" panose="020B0604020202020204" pitchFamily="34" charset="0"/>
            </a:endParaRPr>
          </a:p>
          <a:p>
            <a:pPr marL="742950" lvl="1" indent="-285750" algn="just">
              <a:spcBef>
                <a:spcPts val="600"/>
              </a:spcBef>
              <a:spcAft>
                <a:spcPts val="600"/>
              </a:spcAft>
              <a:buFont typeface="Arial" panose="020B0604020202020204" pitchFamily="34" charset="0"/>
              <a:buChar char="•"/>
              <a:defRPr/>
            </a:pPr>
            <a:endParaRPr lang="en-IN" sz="1400" dirty="0">
              <a:cs typeface="Arial" panose="020B0604020202020204" pitchFamily="34" charset="0"/>
            </a:endParaRPr>
          </a:p>
        </p:txBody>
      </p:sp>
      <p:sp>
        <p:nvSpPr>
          <p:cNvPr id="33" name="Rectangle 32">
            <a:extLst>
              <a:ext uri="{FF2B5EF4-FFF2-40B4-BE49-F238E27FC236}">
                <a16:creationId xmlns:a16="http://schemas.microsoft.com/office/drawing/2014/main" id="{3D1E65BB-6DF5-42C7-9495-D037192B36A2}"/>
              </a:ext>
            </a:extLst>
          </p:cNvPr>
          <p:cNvSpPr/>
          <p:nvPr/>
        </p:nvSpPr>
        <p:spPr>
          <a:xfrm>
            <a:off x="787561" y="5261420"/>
            <a:ext cx="7886979" cy="738664"/>
          </a:xfrm>
          <a:prstGeom prst="rect">
            <a:avLst/>
          </a:prstGeom>
          <a:solidFill>
            <a:schemeClr val="bg1">
              <a:lumMod val="65000"/>
            </a:schemeClr>
          </a:solidFill>
        </p:spPr>
        <p:txBody>
          <a:bodyPr wrap="square">
            <a:spAutoFit/>
          </a:bodyPr>
          <a:lstStyle/>
          <a:p>
            <a:r>
              <a:rPr lang="en-US" sz="1400" b="1" dirty="0"/>
              <a:t>It will be interesting to see the outcome of the meeting of the 135 countries of the Inclusive Framework on BEPS at the end of January 2020, wherein the countries are supposed to reach consensus on a unified approach</a:t>
            </a:r>
          </a:p>
        </p:txBody>
      </p:sp>
    </p:spTree>
    <p:extLst>
      <p:ext uri="{BB962C8B-B14F-4D97-AF65-F5344CB8AC3E}">
        <p14:creationId xmlns:p14="http://schemas.microsoft.com/office/powerpoint/2010/main" val="7293266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695398" y="2984863"/>
            <a:ext cx="2704011" cy="1650637"/>
          </a:xfrm>
        </p:spPr>
        <p:txBody>
          <a:bodyPr>
            <a:noAutofit/>
          </a:bodyPr>
          <a:lstStyle/>
          <a:p>
            <a:r>
              <a:rPr lang="en-US" b="1" dirty="0"/>
              <a:t>3. Attribution of Profits to PEs: </a:t>
            </a:r>
            <a:r>
              <a:rPr lang="en-US" dirty="0"/>
              <a:t>Draft CBDT report </a:t>
            </a:r>
          </a:p>
        </p:txBody>
      </p:sp>
    </p:spTree>
    <p:extLst>
      <p:ext uri="{BB962C8B-B14F-4D97-AF65-F5344CB8AC3E}">
        <p14:creationId xmlns:p14="http://schemas.microsoft.com/office/powerpoint/2010/main" val="37030160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84FB2D89-9DC0-4BF5-ABE3-5E907CD27FF9}"/>
              </a:ext>
            </a:extLst>
          </p:cNvPr>
          <p:cNvSpPr>
            <a:spLocks noGrp="1"/>
          </p:cNvSpPr>
          <p:nvPr>
            <p:ph type="sldNum" sz="quarter" idx="10"/>
          </p:nvPr>
        </p:nvSpPr>
        <p:spPr>
          <a:xfrm>
            <a:off x="6632575" y="6356350"/>
            <a:ext cx="2057400" cy="365125"/>
          </a:xfrm>
          <a:prstGeom prst="rect">
            <a:avLst/>
          </a:prstGeom>
        </p:spPr>
        <p:txBody>
          <a:bodyPr vert="horz" lIns="91440" tIns="45720" rIns="91440" bIns="45720" rtlCol="0" anchor="ctr"/>
          <a:lstStyle>
            <a:defPPr>
              <a:defRPr lang="de-DE"/>
            </a:defPPr>
            <a:lvl1pPr algn="r" rtl="0" eaLnBrk="0" fontAlgn="base" hangingPunct="0">
              <a:spcBef>
                <a:spcPct val="0"/>
              </a:spcBef>
              <a:spcAft>
                <a:spcPct val="0"/>
              </a:spcAft>
              <a:defRPr sz="1200" kern="1200">
                <a:solidFill>
                  <a:prstClr val="black">
                    <a:tint val="75000"/>
                  </a:prstClr>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lvl="0"/>
            <a:fld id="{A6089F42-0F19-473D-8EB5-22C6366C62A0}" type="slidenum">
              <a:rPr lang="en-IN" smtClean="0"/>
              <a:pPr>
                <a:defRPr/>
              </a:pPr>
              <a:t>23</a:t>
            </a:fld>
            <a:endParaRPr lang="en-IN" noProof="0" dirty="0"/>
          </a:p>
        </p:txBody>
      </p:sp>
      <p:sp>
        <p:nvSpPr>
          <p:cNvPr id="7" name="Title 4">
            <a:extLst>
              <a:ext uri="{FF2B5EF4-FFF2-40B4-BE49-F238E27FC236}">
                <a16:creationId xmlns:a16="http://schemas.microsoft.com/office/drawing/2014/main" id="{0C42ADC8-F196-483F-8317-F62D222C8913}"/>
              </a:ext>
            </a:extLst>
          </p:cNvPr>
          <p:cNvSpPr txBox="1">
            <a:spLocks/>
          </p:cNvSpPr>
          <p:nvPr/>
        </p:nvSpPr>
        <p:spPr bwMode="auto">
          <a:xfrm>
            <a:off x="612318" y="148300"/>
            <a:ext cx="7919363" cy="85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3200" kern="1200">
                <a:solidFill>
                  <a:srgbClr val="C00000"/>
                </a:solidFill>
                <a:latin typeface="Arial" panose="020B0604020202020204" pitchFamily="34" charset="0"/>
                <a:ea typeface="+mj-ea"/>
                <a:cs typeface="Arial" panose="020B0604020202020204" pitchFamily="34" charset="0"/>
              </a:defRPr>
            </a:lvl1pPr>
            <a:lvl2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2pPr>
            <a:lvl3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3pPr>
            <a:lvl4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4pPr>
            <a:lvl5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9pPr>
          </a:lstStyle>
          <a:p>
            <a:pPr eaLnBrk="1" hangingPunct="1"/>
            <a:r>
              <a:rPr lang="en-US" dirty="0"/>
              <a:t>Key Observations of CBDT Committee</a:t>
            </a:r>
          </a:p>
        </p:txBody>
      </p:sp>
      <p:sp>
        <p:nvSpPr>
          <p:cNvPr id="2" name="TextBox 1">
            <a:extLst>
              <a:ext uri="{FF2B5EF4-FFF2-40B4-BE49-F238E27FC236}">
                <a16:creationId xmlns:a16="http://schemas.microsoft.com/office/drawing/2014/main" id="{B2623022-530F-4928-B6CE-2187F09FB48C}"/>
              </a:ext>
            </a:extLst>
          </p:cNvPr>
          <p:cNvSpPr txBox="1"/>
          <p:nvPr/>
        </p:nvSpPr>
        <p:spPr>
          <a:xfrm>
            <a:off x="789646" y="1019331"/>
            <a:ext cx="7677242" cy="738664"/>
          </a:xfrm>
          <a:prstGeom prst="rect">
            <a:avLst/>
          </a:prstGeom>
          <a:noFill/>
        </p:spPr>
        <p:txBody>
          <a:bodyPr wrap="square" rtlCol="0">
            <a:spAutoFit/>
          </a:bodyPr>
          <a:lstStyle/>
          <a:p>
            <a:pPr marL="269875" indent="-269875" algn="just">
              <a:spcBef>
                <a:spcPts val="600"/>
              </a:spcBef>
              <a:spcAft>
                <a:spcPts val="600"/>
              </a:spcAft>
              <a:buFont typeface="Arial" panose="020B0604020202020204" pitchFamily="34" charset="0"/>
              <a:buChar char="•"/>
            </a:pPr>
            <a:r>
              <a:rPr lang="en-IN" sz="1400" dirty="0">
                <a:solidFill>
                  <a:prstClr val="black"/>
                </a:solidFill>
                <a:latin typeface="Arial" panose="020B0604020202020204" pitchFamily="34" charset="0"/>
                <a:ea typeface="MS PGothic" panose="020B0600070205080204" pitchFamily="34" charset="-128"/>
              </a:rPr>
              <a:t>Committee was constituted by the Central Board of Direct Taxes to examine the existing profit attribution rules for PEs under India’s Treaties which analysed </a:t>
            </a:r>
            <a:r>
              <a:rPr lang="en-IN" sz="1400" dirty="0"/>
              <a:t>following three options for attribution of profits:</a:t>
            </a:r>
            <a:endParaRPr lang="en-IN" sz="1400" dirty="0">
              <a:solidFill>
                <a:prstClr val="black"/>
              </a:solidFill>
              <a:latin typeface="Arial" panose="020B0604020202020204" pitchFamily="34" charset="0"/>
              <a:ea typeface="MS PGothic" panose="020B0600070205080204" pitchFamily="34" charset="-128"/>
            </a:endParaRPr>
          </a:p>
        </p:txBody>
      </p:sp>
      <p:sp>
        <p:nvSpPr>
          <p:cNvPr id="3" name="Rectangle 2">
            <a:extLst>
              <a:ext uri="{FF2B5EF4-FFF2-40B4-BE49-F238E27FC236}">
                <a16:creationId xmlns:a16="http://schemas.microsoft.com/office/drawing/2014/main" id="{699BCF16-7165-4BCD-9CD5-A612032FB983}"/>
              </a:ext>
            </a:extLst>
          </p:cNvPr>
          <p:cNvSpPr/>
          <p:nvPr/>
        </p:nvSpPr>
        <p:spPr>
          <a:xfrm>
            <a:off x="974376" y="1734343"/>
            <a:ext cx="1528997" cy="737871"/>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00" dirty="0"/>
              <a:t>Supply approach</a:t>
            </a:r>
          </a:p>
        </p:txBody>
      </p:sp>
      <p:sp>
        <p:nvSpPr>
          <p:cNvPr id="4" name="Rectangle 3">
            <a:extLst>
              <a:ext uri="{FF2B5EF4-FFF2-40B4-BE49-F238E27FC236}">
                <a16:creationId xmlns:a16="http://schemas.microsoft.com/office/drawing/2014/main" id="{571765F5-87F3-4ED4-A155-3231D86BB076}"/>
              </a:ext>
            </a:extLst>
          </p:cNvPr>
          <p:cNvSpPr/>
          <p:nvPr/>
        </p:nvSpPr>
        <p:spPr>
          <a:xfrm>
            <a:off x="3194061" y="1720956"/>
            <a:ext cx="5533648" cy="75125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400"/>
              </a:spcBef>
              <a:spcAft>
                <a:spcPts val="400"/>
              </a:spcAft>
            </a:pPr>
            <a:r>
              <a:rPr lang="en-IN" sz="1200" dirty="0"/>
              <a:t>Allocate profits exclusively to the jurisdiction where supply chain and activities are located</a:t>
            </a:r>
          </a:p>
        </p:txBody>
      </p:sp>
      <p:sp>
        <p:nvSpPr>
          <p:cNvPr id="5" name="Arrow: Right 4">
            <a:extLst>
              <a:ext uri="{FF2B5EF4-FFF2-40B4-BE49-F238E27FC236}">
                <a16:creationId xmlns:a16="http://schemas.microsoft.com/office/drawing/2014/main" id="{B09EFA8B-3371-4199-9784-4D0798E6CB9D}"/>
              </a:ext>
            </a:extLst>
          </p:cNvPr>
          <p:cNvSpPr/>
          <p:nvPr/>
        </p:nvSpPr>
        <p:spPr>
          <a:xfrm>
            <a:off x="2503373" y="1910631"/>
            <a:ext cx="690688" cy="364220"/>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p>
        </p:txBody>
      </p:sp>
      <p:sp>
        <p:nvSpPr>
          <p:cNvPr id="19" name="Rectangle 18">
            <a:extLst>
              <a:ext uri="{FF2B5EF4-FFF2-40B4-BE49-F238E27FC236}">
                <a16:creationId xmlns:a16="http://schemas.microsoft.com/office/drawing/2014/main" id="{F1541828-7F22-480F-A326-1842F14B5872}"/>
              </a:ext>
            </a:extLst>
          </p:cNvPr>
          <p:cNvSpPr/>
          <p:nvPr/>
        </p:nvSpPr>
        <p:spPr>
          <a:xfrm>
            <a:off x="961885" y="2576527"/>
            <a:ext cx="1528997" cy="737871"/>
          </a:xfrm>
          <a:prstGeom prst="rect">
            <a:avLst/>
          </a:prstGeom>
          <a:solidFill>
            <a:srgbClr val="D17B5C"/>
          </a:solidFill>
          <a:ln>
            <a:solidFill>
              <a:srgbClr val="D17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00" dirty="0"/>
              <a:t>Demand approach</a:t>
            </a:r>
          </a:p>
        </p:txBody>
      </p:sp>
      <p:sp>
        <p:nvSpPr>
          <p:cNvPr id="20" name="Rectangle 19">
            <a:extLst>
              <a:ext uri="{FF2B5EF4-FFF2-40B4-BE49-F238E27FC236}">
                <a16:creationId xmlns:a16="http://schemas.microsoft.com/office/drawing/2014/main" id="{7520660C-E528-4461-92F5-0EF70A3E9171}"/>
              </a:ext>
            </a:extLst>
          </p:cNvPr>
          <p:cNvSpPr/>
          <p:nvPr/>
        </p:nvSpPr>
        <p:spPr>
          <a:xfrm>
            <a:off x="3181570" y="2576527"/>
            <a:ext cx="5533648" cy="737871"/>
          </a:xfrm>
          <a:prstGeom prst="rect">
            <a:avLst/>
          </a:prstGeom>
          <a:solidFill>
            <a:srgbClr val="D17B5C"/>
          </a:solidFill>
          <a:ln>
            <a:solidFill>
              <a:srgbClr val="D17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400"/>
              </a:spcBef>
              <a:spcAft>
                <a:spcPts val="400"/>
              </a:spcAft>
            </a:pPr>
            <a:r>
              <a:rPr lang="en-IN" sz="1200" dirty="0"/>
              <a:t>Allocates profits exclusively to the market jurisdiction where sales take place</a:t>
            </a:r>
          </a:p>
        </p:txBody>
      </p:sp>
      <p:sp>
        <p:nvSpPr>
          <p:cNvPr id="21" name="Arrow: Right 20">
            <a:extLst>
              <a:ext uri="{FF2B5EF4-FFF2-40B4-BE49-F238E27FC236}">
                <a16:creationId xmlns:a16="http://schemas.microsoft.com/office/drawing/2014/main" id="{4716E550-09F6-4D3A-8080-34DCDDD64839}"/>
              </a:ext>
            </a:extLst>
          </p:cNvPr>
          <p:cNvSpPr/>
          <p:nvPr/>
        </p:nvSpPr>
        <p:spPr>
          <a:xfrm>
            <a:off x="2490882" y="2723000"/>
            <a:ext cx="690688" cy="364220"/>
          </a:xfrm>
          <a:prstGeom prst="rightArrow">
            <a:avLst/>
          </a:prstGeom>
          <a:solidFill>
            <a:srgbClr val="D17B5C"/>
          </a:solidFill>
          <a:ln>
            <a:solidFill>
              <a:srgbClr val="D17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p>
        </p:txBody>
      </p:sp>
      <p:sp>
        <p:nvSpPr>
          <p:cNvPr id="22" name="Rectangle 21">
            <a:extLst>
              <a:ext uri="{FF2B5EF4-FFF2-40B4-BE49-F238E27FC236}">
                <a16:creationId xmlns:a16="http://schemas.microsoft.com/office/drawing/2014/main" id="{5E203B4E-2254-4118-9043-75EC4A411958}"/>
              </a:ext>
            </a:extLst>
          </p:cNvPr>
          <p:cNvSpPr/>
          <p:nvPr/>
        </p:nvSpPr>
        <p:spPr>
          <a:xfrm>
            <a:off x="964385" y="3422922"/>
            <a:ext cx="1528997" cy="737871"/>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00" dirty="0"/>
              <a:t>Mixed approach - demand and supply</a:t>
            </a:r>
          </a:p>
        </p:txBody>
      </p:sp>
      <p:sp>
        <p:nvSpPr>
          <p:cNvPr id="23" name="Rectangle 22">
            <a:extLst>
              <a:ext uri="{FF2B5EF4-FFF2-40B4-BE49-F238E27FC236}">
                <a16:creationId xmlns:a16="http://schemas.microsoft.com/office/drawing/2014/main" id="{B1A07E50-D246-497C-A9A1-FFF2166EA356}"/>
              </a:ext>
            </a:extLst>
          </p:cNvPr>
          <p:cNvSpPr/>
          <p:nvPr/>
        </p:nvSpPr>
        <p:spPr>
          <a:xfrm>
            <a:off x="3184070" y="3451058"/>
            <a:ext cx="5533648" cy="737871"/>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dirty="0"/>
              <a:t>Allocates profits partly to the jurisdiction where consumers are located and partly to the jurisdiction where supply activities are undertaken </a:t>
            </a:r>
          </a:p>
        </p:txBody>
      </p:sp>
      <p:sp>
        <p:nvSpPr>
          <p:cNvPr id="24" name="Arrow: Right 23">
            <a:extLst>
              <a:ext uri="{FF2B5EF4-FFF2-40B4-BE49-F238E27FC236}">
                <a16:creationId xmlns:a16="http://schemas.microsoft.com/office/drawing/2014/main" id="{055A0000-8AAF-4A45-8393-25B93D5BEB3C}"/>
              </a:ext>
            </a:extLst>
          </p:cNvPr>
          <p:cNvSpPr/>
          <p:nvPr/>
        </p:nvSpPr>
        <p:spPr>
          <a:xfrm>
            <a:off x="2493382" y="3599210"/>
            <a:ext cx="690688" cy="364220"/>
          </a:xfrm>
          <a:prstGeom prst="rightArrow">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00" dirty="0"/>
          </a:p>
        </p:txBody>
      </p:sp>
      <p:sp>
        <p:nvSpPr>
          <p:cNvPr id="15" name="TextBox 14">
            <a:extLst>
              <a:ext uri="{FF2B5EF4-FFF2-40B4-BE49-F238E27FC236}">
                <a16:creationId xmlns:a16="http://schemas.microsoft.com/office/drawing/2014/main" id="{88DD6F3B-41EF-4047-BD94-C97540285C1A}"/>
              </a:ext>
            </a:extLst>
          </p:cNvPr>
          <p:cNvSpPr txBox="1"/>
          <p:nvPr/>
        </p:nvSpPr>
        <p:spPr>
          <a:xfrm>
            <a:off x="832003" y="4221450"/>
            <a:ext cx="7728090" cy="2102378"/>
          </a:xfrm>
          <a:prstGeom prst="rect">
            <a:avLst/>
          </a:prstGeom>
          <a:noFill/>
        </p:spPr>
        <p:txBody>
          <a:bodyPr wrap="square" rtlCol="0">
            <a:spAutoFit/>
          </a:bodyPr>
          <a:lstStyle/>
          <a:p>
            <a:pPr marL="269875" indent="-269875" algn="just">
              <a:spcBef>
                <a:spcPts val="600"/>
              </a:spcBef>
              <a:spcAft>
                <a:spcPts val="600"/>
              </a:spcAft>
              <a:buFont typeface="Arial" panose="020B0604020202020204" pitchFamily="34" charset="0"/>
              <a:buChar char="•"/>
            </a:pPr>
            <a:r>
              <a:rPr lang="en-IN" sz="1400" dirty="0"/>
              <a:t>Article 7 of post 2010 OECD MC is based on Supply Approach</a:t>
            </a:r>
          </a:p>
          <a:p>
            <a:pPr marL="269875" indent="-269875" algn="just">
              <a:spcBef>
                <a:spcPts val="600"/>
              </a:spcBef>
              <a:spcAft>
                <a:spcPts val="600"/>
              </a:spcAft>
              <a:buFont typeface="Arial" panose="020B0604020202020204" pitchFamily="34" charset="0"/>
              <a:buChar char="•"/>
            </a:pPr>
            <a:r>
              <a:rPr lang="en-IN" sz="1400" dirty="0"/>
              <a:t>Article 7 of Indian and UN Model tax treaties resemble Article 7 of pre 2010 OECD MC (barring few exceptions), which do not approve arm’s length principles under TP</a:t>
            </a:r>
          </a:p>
          <a:p>
            <a:pPr marL="269875" indent="-269875" algn="just">
              <a:spcBef>
                <a:spcPts val="600"/>
              </a:spcBef>
              <a:spcAft>
                <a:spcPts val="600"/>
              </a:spcAft>
              <a:buFont typeface="Arial" panose="020B0604020202020204" pitchFamily="34" charset="0"/>
              <a:buChar char="•"/>
            </a:pPr>
            <a:r>
              <a:rPr lang="en-IN" sz="1400" dirty="0"/>
              <a:t>Recommends Mixed Approach for attribution of profits to PE through formulary method, albeit with certain safeguards (fractional apportionment)</a:t>
            </a:r>
          </a:p>
          <a:p>
            <a:pPr marL="269875" indent="-269875" algn="just">
              <a:spcBef>
                <a:spcPts val="600"/>
              </a:spcBef>
              <a:spcAft>
                <a:spcPts val="600"/>
              </a:spcAft>
              <a:buFont typeface="Arial" panose="020B0604020202020204" pitchFamily="34" charset="0"/>
              <a:buChar char="•"/>
            </a:pPr>
            <a:r>
              <a:rPr lang="en-IN" sz="1400" dirty="0"/>
              <a:t>Formulary approach </a:t>
            </a:r>
            <a:r>
              <a:rPr lang="en-IN" sz="1400" dirty="0">
                <a:sym typeface="Wingdings" panose="05000000000000000000" pitchFamily="2" charset="2"/>
              </a:rPr>
              <a:t> Apply global net profit margin of foreign enterprise to Indian sales, duly adjusted by weightages given to certain factors (sales, assets, employees, wages, etc.)</a:t>
            </a:r>
            <a:endParaRPr lang="en-IN" sz="1200" dirty="0">
              <a:latin typeface="+mn-lt"/>
            </a:endParaRPr>
          </a:p>
        </p:txBody>
      </p:sp>
    </p:spTree>
    <p:extLst>
      <p:ext uri="{BB962C8B-B14F-4D97-AF65-F5344CB8AC3E}">
        <p14:creationId xmlns:p14="http://schemas.microsoft.com/office/powerpoint/2010/main" val="4604571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84FB2D89-9DC0-4BF5-ABE3-5E907CD27FF9}"/>
              </a:ext>
            </a:extLst>
          </p:cNvPr>
          <p:cNvSpPr>
            <a:spLocks noGrp="1"/>
          </p:cNvSpPr>
          <p:nvPr>
            <p:ph type="sldNum" sz="quarter" idx="10"/>
          </p:nvPr>
        </p:nvSpPr>
        <p:spPr>
          <a:xfrm>
            <a:off x="6632575" y="6356350"/>
            <a:ext cx="2057400" cy="365125"/>
          </a:xfrm>
          <a:prstGeom prst="rect">
            <a:avLst/>
          </a:prstGeom>
        </p:spPr>
        <p:txBody>
          <a:bodyPr vert="horz" lIns="91440" tIns="45720" rIns="91440" bIns="45720" rtlCol="0" anchor="ctr"/>
          <a:lstStyle>
            <a:defPPr>
              <a:defRPr lang="de-DE"/>
            </a:defPPr>
            <a:lvl1pPr algn="r" rtl="0" eaLnBrk="0" fontAlgn="base" hangingPunct="0">
              <a:spcBef>
                <a:spcPct val="0"/>
              </a:spcBef>
              <a:spcAft>
                <a:spcPct val="0"/>
              </a:spcAft>
              <a:defRPr sz="1200" kern="1200">
                <a:solidFill>
                  <a:prstClr val="black">
                    <a:tint val="75000"/>
                  </a:prstClr>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lvl="0">
              <a:defRPr/>
            </a:pPr>
            <a:fld id="{A6089F42-0F19-473D-8EB5-22C6366C62A0}" type="slidenum">
              <a:rPr lang="en-IN" smtClean="0"/>
              <a:pPr lvl="0">
                <a:defRPr/>
              </a:pPr>
              <a:t>24</a:t>
            </a:fld>
            <a:endParaRPr lang="en-IN" noProof="0" dirty="0"/>
          </a:p>
        </p:txBody>
      </p:sp>
      <p:sp>
        <p:nvSpPr>
          <p:cNvPr id="7" name="Title 4">
            <a:extLst>
              <a:ext uri="{FF2B5EF4-FFF2-40B4-BE49-F238E27FC236}">
                <a16:creationId xmlns:a16="http://schemas.microsoft.com/office/drawing/2014/main" id="{0C42ADC8-F196-483F-8317-F62D222C8913}"/>
              </a:ext>
            </a:extLst>
          </p:cNvPr>
          <p:cNvSpPr txBox="1">
            <a:spLocks/>
          </p:cNvSpPr>
          <p:nvPr/>
        </p:nvSpPr>
        <p:spPr bwMode="auto">
          <a:xfrm>
            <a:off x="612318" y="148300"/>
            <a:ext cx="7919363" cy="85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3200" kern="1200">
                <a:solidFill>
                  <a:srgbClr val="C00000"/>
                </a:solidFill>
                <a:latin typeface="Arial" panose="020B0604020202020204" pitchFamily="34" charset="0"/>
                <a:ea typeface="+mj-ea"/>
                <a:cs typeface="Arial" panose="020B0604020202020204" pitchFamily="34" charset="0"/>
              </a:defRPr>
            </a:lvl1pPr>
            <a:lvl2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2pPr>
            <a:lvl3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3pPr>
            <a:lvl4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4pPr>
            <a:lvl5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9pPr>
          </a:lstStyle>
          <a:p>
            <a:pPr eaLnBrk="1" hangingPunct="1"/>
            <a:r>
              <a:rPr lang="en-US" dirty="0"/>
              <a:t>Recommendations of the Committee (1/4)</a:t>
            </a:r>
          </a:p>
        </p:txBody>
      </p:sp>
      <p:sp>
        <p:nvSpPr>
          <p:cNvPr id="2" name="TextBox 1">
            <a:extLst>
              <a:ext uri="{FF2B5EF4-FFF2-40B4-BE49-F238E27FC236}">
                <a16:creationId xmlns:a16="http://schemas.microsoft.com/office/drawing/2014/main" id="{B2623022-530F-4928-B6CE-2187F09FB48C}"/>
              </a:ext>
            </a:extLst>
          </p:cNvPr>
          <p:cNvSpPr txBox="1"/>
          <p:nvPr/>
        </p:nvSpPr>
        <p:spPr>
          <a:xfrm>
            <a:off x="733377" y="1049311"/>
            <a:ext cx="7956597" cy="5139869"/>
          </a:xfrm>
          <a:prstGeom prst="rect">
            <a:avLst/>
          </a:prstGeom>
          <a:noFill/>
        </p:spPr>
        <p:txBody>
          <a:bodyPr wrap="square" rtlCol="0">
            <a:spAutoFit/>
          </a:bodyPr>
          <a:lstStyle/>
          <a:p>
            <a:pPr marL="285750" indent="-285750" algn="just">
              <a:spcBef>
                <a:spcPts val="600"/>
              </a:spcBef>
              <a:spcAft>
                <a:spcPts val="600"/>
              </a:spcAft>
              <a:buFont typeface="Arial" panose="020B0604020202020204" pitchFamily="34" charset="0"/>
              <a:buChar char="•"/>
            </a:pPr>
            <a:r>
              <a:rPr lang="en-IN" sz="1600" dirty="0"/>
              <a:t>Profits attributable to operations in India:</a:t>
            </a:r>
          </a:p>
          <a:p>
            <a:pPr marL="269875" algn="just">
              <a:spcBef>
                <a:spcPts val="600"/>
              </a:spcBef>
              <a:spcAft>
                <a:spcPts val="600"/>
              </a:spcAft>
            </a:pPr>
            <a:r>
              <a:rPr lang="en-IN" sz="1600" dirty="0"/>
              <a:t>Profits derived from India x [S</a:t>
            </a:r>
            <a:r>
              <a:rPr lang="en-IN" sz="1600" baseline="-25000" dirty="0"/>
              <a:t>I</a:t>
            </a:r>
            <a:r>
              <a:rPr lang="en-IN" sz="1600" dirty="0"/>
              <a:t>/3xS</a:t>
            </a:r>
            <a:r>
              <a:rPr lang="en-IN" sz="1600" baseline="-25000" dirty="0"/>
              <a:t>t</a:t>
            </a:r>
            <a:r>
              <a:rPr lang="en-IN" sz="1600" dirty="0"/>
              <a:t> + (N</a:t>
            </a:r>
            <a:r>
              <a:rPr lang="en-IN" sz="1600" baseline="-25000" dirty="0"/>
              <a:t>I</a:t>
            </a:r>
            <a:r>
              <a:rPr lang="en-IN" sz="1600" dirty="0"/>
              <a:t>/6xN</a:t>
            </a:r>
            <a:r>
              <a:rPr lang="en-IN" sz="1600" baseline="-25000" dirty="0"/>
              <a:t>t</a:t>
            </a:r>
            <a:r>
              <a:rPr lang="en-IN" sz="1600" dirty="0"/>
              <a:t>) + (W</a:t>
            </a:r>
            <a:r>
              <a:rPr lang="en-IN" sz="1600" baseline="-25000" dirty="0"/>
              <a:t>I</a:t>
            </a:r>
            <a:r>
              <a:rPr lang="en-IN" sz="1600" dirty="0"/>
              <a:t>/6xW</a:t>
            </a:r>
            <a:r>
              <a:rPr lang="en-IN" sz="1600" baseline="-25000" dirty="0"/>
              <a:t>t</a:t>
            </a:r>
            <a:r>
              <a:rPr lang="en-IN" sz="1600" dirty="0"/>
              <a:t>) + (A</a:t>
            </a:r>
            <a:r>
              <a:rPr lang="en-IN" sz="1600" baseline="-25000" dirty="0"/>
              <a:t>I</a:t>
            </a:r>
            <a:r>
              <a:rPr lang="en-IN" sz="1600" dirty="0"/>
              <a:t>/3xA</a:t>
            </a:r>
            <a:r>
              <a:rPr lang="en-IN" sz="1600" baseline="-25000" dirty="0"/>
              <a:t>t</a:t>
            </a:r>
            <a:r>
              <a:rPr lang="en-IN" sz="1600" dirty="0"/>
              <a:t>)]</a:t>
            </a:r>
          </a:p>
          <a:p>
            <a:pPr marL="269875" algn="just">
              <a:spcBef>
                <a:spcPts val="600"/>
              </a:spcBef>
              <a:spcAft>
                <a:spcPts val="600"/>
              </a:spcAft>
            </a:pPr>
            <a:r>
              <a:rPr lang="en-IN" sz="1400" dirty="0"/>
              <a:t>Profit derived from India =  Revenue derived from India x Global operational profit margin</a:t>
            </a:r>
          </a:p>
          <a:p>
            <a:pPr marL="269875" algn="just">
              <a:spcBef>
                <a:spcPts val="600"/>
              </a:spcBef>
              <a:spcAft>
                <a:spcPts val="600"/>
              </a:spcAft>
            </a:pPr>
            <a:r>
              <a:rPr lang="en-IN" sz="1400" dirty="0"/>
              <a:t>S</a:t>
            </a:r>
            <a:r>
              <a:rPr lang="en-IN" sz="1600" baseline="-25000" dirty="0"/>
              <a:t>I</a:t>
            </a:r>
            <a:r>
              <a:rPr lang="en-IN" sz="1400" dirty="0"/>
              <a:t> = sales revenue derived by Indian operations from sales in India;</a:t>
            </a:r>
          </a:p>
          <a:p>
            <a:pPr marL="269875" algn="just">
              <a:spcBef>
                <a:spcPts val="600"/>
              </a:spcBef>
              <a:spcAft>
                <a:spcPts val="600"/>
              </a:spcAft>
            </a:pPr>
            <a:r>
              <a:rPr lang="en-IN" sz="1400" dirty="0"/>
              <a:t>S</a:t>
            </a:r>
            <a:r>
              <a:rPr lang="en-IN" sz="1600" baseline="-25000" dirty="0"/>
              <a:t>t</a:t>
            </a:r>
            <a:r>
              <a:rPr lang="en-IN" sz="1400" dirty="0"/>
              <a:t> = totals sales revenue derived by Indian operations from sales in India and outside India</a:t>
            </a:r>
          </a:p>
          <a:p>
            <a:pPr marL="269875" algn="just">
              <a:spcBef>
                <a:spcPts val="600"/>
              </a:spcBef>
              <a:spcAft>
                <a:spcPts val="600"/>
              </a:spcAft>
            </a:pPr>
            <a:r>
              <a:rPr lang="en-IN" sz="1400" dirty="0"/>
              <a:t>N</a:t>
            </a:r>
            <a:r>
              <a:rPr lang="en-IN" sz="1600" baseline="-25000" dirty="0"/>
              <a:t>I</a:t>
            </a:r>
            <a:r>
              <a:rPr lang="en-IN" sz="1400" dirty="0"/>
              <a:t> = number of employees employed with respect to Indian operations and located in India</a:t>
            </a:r>
          </a:p>
          <a:p>
            <a:pPr marL="269875" algn="just">
              <a:spcBef>
                <a:spcPts val="600"/>
              </a:spcBef>
              <a:spcAft>
                <a:spcPts val="600"/>
              </a:spcAft>
            </a:pPr>
            <a:r>
              <a:rPr lang="en-IN" sz="1400" dirty="0"/>
              <a:t>N</a:t>
            </a:r>
            <a:r>
              <a:rPr lang="en-IN" sz="1600" baseline="-25000" dirty="0"/>
              <a:t>t</a:t>
            </a:r>
            <a:r>
              <a:rPr lang="en-IN" sz="1400" dirty="0"/>
              <a:t> = total number of employees employed with respect to Indian operations and located in India and outside India</a:t>
            </a:r>
          </a:p>
          <a:p>
            <a:pPr marL="269875" algn="just">
              <a:spcBef>
                <a:spcPts val="600"/>
              </a:spcBef>
              <a:spcAft>
                <a:spcPts val="600"/>
              </a:spcAft>
            </a:pPr>
            <a:r>
              <a:rPr lang="en-IN" sz="1400" dirty="0"/>
              <a:t>W</a:t>
            </a:r>
            <a:r>
              <a:rPr lang="en-IN" sz="1600" baseline="-25000" dirty="0"/>
              <a:t>I</a:t>
            </a:r>
            <a:r>
              <a:rPr lang="en-IN" sz="1400" dirty="0"/>
              <a:t> = wages paid to employees employed with respect to Indian operations and located in India   </a:t>
            </a:r>
          </a:p>
          <a:p>
            <a:pPr marL="269875" algn="just">
              <a:spcBef>
                <a:spcPts val="600"/>
              </a:spcBef>
              <a:spcAft>
                <a:spcPts val="600"/>
              </a:spcAft>
            </a:pPr>
            <a:r>
              <a:rPr lang="en-IN" sz="1400" dirty="0"/>
              <a:t>W</a:t>
            </a:r>
            <a:r>
              <a:rPr lang="en-IN" sz="1600" baseline="-25000" dirty="0"/>
              <a:t>t</a:t>
            </a:r>
            <a:r>
              <a:rPr lang="en-IN" sz="1400" dirty="0"/>
              <a:t> = total wages paid to employees employed with respect to Indian operations and located in India and outside India</a:t>
            </a:r>
          </a:p>
          <a:p>
            <a:pPr marL="269875" algn="just">
              <a:spcBef>
                <a:spcPts val="600"/>
              </a:spcBef>
              <a:spcAft>
                <a:spcPts val="600"/>
              </a:spcAft>
            </a:pPr>
            <a:r>
              <a:rPr lang="en-IN" sz="1400" dirty="0"/>
              <a:t>A</a:t>
            </a:r>
            <a:r>
              <a:rPr lang="en-IN" sz="1600" baseline="-25000" dirty="0"/>
              <a:t>I</a:t>
            </a:r>
            <a:r>
              <a:rPr lang="en-IN" sz="1400" dirty="0"/>
              <a:t> = assets deployed for India operations and located in India</a:t>
            </a:r>
          </a:p>
          <a:p>
            <a:pPr marL="269875" algn="just">
              <a:spcBef>
                <a:spcPts val="600"/>
              </a:spcBef>
              <a:spcAft>
                <a:spcPts val="600"/>
              </a:spcAft>
            </a:pPr>
            <a:r>
              <a:rPr lang="en-IN" sz="1400" dirty="0"/>
              <a:t>A</a:t>
            </a:r>
            <a:r>
              <a:rPr lang="en-IN" sz="1600" baseline="-25000" dirty="0"/>
              <a:t>t</a:t>
            </a:r>
            <a:r>
              <a:rPr lang="en-IN" sz="1400" dirty="0"/>
              <a:t> = total assets deployed for India operations and located in India and outside India</a:t>
            </a:r>
          </a:p>
          <a:p>
            <a:pPr marL="285750" indent="-285750" algn="just">
              <a:spcBef>
                <a:spcPts val="600"/>
              </a:spcBef>
              <a:spcAft>
                <a:spcPts val="600"/>
              </a:spcAft>
              <a:buFont typeface="Arial" panose="020B0604020202020204" pitchFamily="34" charset="0"/>
              <a:buChar char="•"/>
            </a:pPr>
            <a:r>
              <a:rPr lang="en-IN" sz="1600" dirty="0"/>
              <a:t>The Committee also recommends a deemed attribution where the enterprise is having global losses </a:t>
            </a:r>
            <a:r>
              <a:rPr lang="en-IN" sz="1600" dirty="0">
                <a:sym typeface="Wingdings" panose="05000000000000000000" pitchFamily="2" charset="2"/>
              </a:rPr>
              <a:t> </a:t>
            </a:r>
            <a:r>
              <a:rPr lang="en-IN" sz="1600" dirty="0"/>
              <a:t>2% of the revenues derived from India</a:t>
            </a:r>
          </a:p>
        </p:txBody>
      </p:sp>
      <p:sp>
        <p:nvSpPr>
          <p:cNvPr id="4" name="Rectangle 3">
            <a:extLst>
              <a:ext uri="{FF2B5EF4-FFF2-40B4-BE49-F238E27FC236}">
                <a16:creationId xmlns:a16="http://schemas.microsoft.com/office/drawing/2014/main" id="{0BA34763-3A23-41B3-9DC1-CEF39EB4D47A}"/>
              </a:ext>
            </a:extLst>
          </p:cNvPr>
          <p:cNvSpPr/>
          <p:nvPr/>
        </p:nvSpPr>
        <p:spPr>
          <a:xfrm>
            <a:off x="884420" y="1409075"/>
            <a:ext cx="7075357" cy="43471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20371988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84FB2D89-9DC0-4BF5-ABE3-5E907CD27FF9}"/>
              </a:ext>
            </a:extLst>
          </p:cNvPr>
          <p:cNvSpPr>
            <a:spLocks noGrp="1"/>
          </p:cNvSpPr>
          <p:nvPr>
            <p:ph type="sldNum" sz="quarter" idx="10"/>
          </p:nvPr>
        </p:nvSpPr>
        <p:spPr>
          <a:xfrm>
            <a:off x="6632575" y="6356350"/>
            <a:ext cx="2057400" cy="365125"/>
          </a:xfrm>
          <a:prstGeom prst="rect">
            <a:avLst/>
          </a:prstGeom>
        </p:spPr>
        <p:txBody>
          <a:bodyPr vert="horz" lIns="91440" tIns="45720" rIns="91440" bIns="45720" rtlCol="0" anchor="ctr"/>
          <a:lstStyle>
            <a:defPPr>
              <a:defRPr lang="de-DE"/>
            </a:defPPr>
            <a:lvl1pPr algn="r" rtl="0" eaLnBrk="0" fontAlgn="base" hangingPunct="0">
              <a:spcBef>
                <a:spcPct val="0"/>
              </a:spcBef>
              <a:spcAft>
                <a:spcPct val="0"/>
              </a:spcAft>
              <a:defRPr sz="1200" kern="1200">
                <a:solidFill>
                  <a:prstClr val="black">
                    <a:tint val="75000"/>
                  </a:prstClr>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lvl="0">
              <a:defRPr/>
            </a:pPr>
            <a:fld id="{A6089F42-0F19-473D-8EB5-22C6366C62A0}" type="slidenum">
              <a:rPr lang="en-IN" smtClean="0"/>
              <a:pPr lvl="0">
                <a:defRPr/>
              </a:pPr>
              <a:t>25</a:t>
            </a:fld>
            <a:endParaRPr lang="en-IN" noProof="0" dirty="0"/>
          </a:p>
        </p:txBody>
      </p:sp>
      <p:sp>
        <p:nvSpPr>
          <p:cNvPr id="7" name="Title 4">
            <a:extLst>
              <a:ext uri="{FF2B5EF4-FFF2-40B4-BE49-F238E27FC236}">
                <a16:creationId xmlns:a16="http://schemas.microsoft.com/office/drawing/2014/main" id="{0C42ADC8-F196-483F-8317-F62D222C8913}"/>
              </a:ext>
            </a:extLst>
          </p:cNvPr>
          <p:cNvSpPr txBox="1">
            <a:spLocks/>
          </p:cNvSpPr>
          <p:nvPr/>
        </p:nvSpPr>
        <p:spPr bwMode="auto">
          <a:xfrm>
            <a:off x="612318" y="148300"/>
            <a:ext cx="7919363" cy="85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3200" kern="1200">
                <a:solidFill>
                  <a:srgbClr val="C00000"/>
                </a:solidFill>
                <a:latin typeface="Arial" panose="020B0604020202020204" pitchFamily="34" charset="0"/>
                <a:ea typeface="+mj-ea"/>
                <a:cs typeface="Arial" panose="020B0604020202020204" pitchFamily="34" charset="0"/>
              </a:defRPr>
            </a:lvl1pPr>
            <a:lvl2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2pPr>
            <a:lvl3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3pPr>
            <a:lvl4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4pPr>
            <a:lvl5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9pPr>
          </a:lstStyle>
          <a:p>
            <a:pPr eaLnBrk="1" hangingPunct="1"/>
            <a:r>
              <a:rPr lang="en-US" dirty="0"/>
              <a:t>Recommendations of the Committee (2/4)</a:t>
            </a:r>
          </a:p>
        </p:txBody>
      </p:sp>
      <p:sp>
        <p:nvSpPr>
          <p:cNvPr id="2" name="TextBox 1">
            <a:extLst>
              <a:ext uri="{FF2B5EF4-FFF2-40B4-BE49-F238E27FC236}">
                <a16:creationId xmlns:a16="http://schemas.microsoft.com/office/drawing/2014/main" id="{B2623022-530F-4928-B6CE-2187F09FB48C}"/>
              </a:ext>
            </a:extLst>
          </p:cNvPr>
          <p:cNvSpPr txBox="1"/>
          <p:nvPr/>
        </p:nvSpPr>
        <p:spPr>
          <a:xfrm>
            <a:off x="733378" y="1109271"/>
            <a:ext cx="7919362" cy="1692771"/>
          </a:xfrm>
          <a:prstGeom prst="rect">
            <a:avLst/>
          </a:prstGeom>
          <a:noFill/>
        </p:spPr>
        <p:txBody>
          <a:bodyPr wrap="square" rtlCol="0">
            <a:spAutoFit/>
          </a:bodyPr>
          <a:lstStyle/>
          <a:p>
            <a:pPr marL="285750" indent="-285750" algn="just">
              <a:spcBef>
                <a:spcPts val="600"/>
              </a:spcBef>
              <a:spcAft>
                <a:spcPts val="600"/>
              </a:spcAft>
              <a:buFont typeface="Arial" panose="020B0604020202020204" pitchFamily="34" charset="0"/>
              <a:buChar char="•"/>
            </a:pPr>
            <a:r>
              <a:rPr lang="en-IN" sz="1400" dirty="0"/>
              <a:t>Profits derived from Indian operations that have already been subjected to tax in India should be deducted from the profits attributed to PE</a:t>
            </a:r>
          </a:p>
          <a:p>
            <a:pPr marL="285750" indent="-285750" algn="just">
              <a:spcBef>
                <a:spcPts val="600"/>
              </a:spcBef>
              <a:spcAft>
                <a:spcPts val="600"/>
              </a:spcAft>
              <a:buFont typeface="Arial" panose="020B0604020202020204" pitchFamily="34" charset="0"/>
              <a:buChar char="•"/>
            </a:pPr>
            <a:r>
              <a:rPr lang="en-IN" sz="1400" dirty="0"/>
              <a:t>Where no sales takes place in India and the profits that can be apportioned to the supply activities have already been taxed in the hands of an Indian subsidiary, no further taxes would need to be paid by the PE.</a:t>
            </a:r>
          </a:p>
          <a:p>
            <a:pPr marL="285750" indent="-285750" algn="just">
              <a:spcBef>
                <a:spcPts val="600"/>
              </a:spcBef>
              <a:spcAft>
                <a:spcPts val="600"/>
              </a:spcAft>
              <a:buFont typeface="Arial" panose="020B0604020202020204" pitchFamily="34" charset="0"/>
              <a:buChar char="•"/>
            </a:pPr>
            <a:r>
              <a:rPr lang="en-IN" sz="1400" dirty="0"/>
              <a:t>Amendments to be made under the domestic tax laws</a:t>
            </a:r>
          </a:p>
        </p:txBody>
      </p:sp>
    </p:spTree>
    <p:extLst>
      <p:ext uri="{BB962C8B-B14F-4D97-AF65-F5344CB8AC3E}">
        <p14:creationId xmlns:p14="http://schemas.microsoft.com/office/powerpoint/2010/main" val="90076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84FB2D89-9DC0-4BF5-ABE3-5E907CD27FF9}"/>
              </a:ext>
            </a:extLst>
          </p:cNvPr>
          <p:cNvSpPr>
            <a:spLocks noGrp="1"/>
          </p:cNvSpPr>
          <p:nvPr>
            <p:ph type="sldNum" sz="quarter" idx="10"/>
          </p:nvPr>
        </p:nvSpPr>
        <p:spPr>
          <a:xfrm>
            <a:off x="6632575" y="6356350"/>
            <a:ext cx="2057400" cy="365125"/>
          </a:xfrm>
          <a:prstGeom prst="rect">
            <a:avLst/>
          </a:prstGeom>
        </p:spPr>
        <p:txBody>
          <a:bodyPr vert="horz" lIns="91440" tIns="45720" rIns="91440" bIns="45720" rtlCol="0" anchor="ctr"/>
          <a:lstStyle>
            <a:defPPr>
              <a:defRPr lang="de-DE"/>
            </a:defPPr>
            <a:lvl1pPr algn="r" rtl="0" eaLnBrk="0" fontAlgn="base" hangingPunct="0">
              <a:spcBef>
                <a:spcPct val="0"/>
              </a:spcBef>
              <a:spcAft>
                <a:spcPct val="0"/>
              </a:spcAft>
              <a:defRPr sz="1200" kern="1200">
                <a:solidFill>
                  <a:prstClr val="black">
                    <a:tint val="75000"/>
                  </a:prstClr>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lvl="0">
              <a:defRPr/>
            </a:pPr>
            <a:fld id="{A6089F42-0F19-473D-8EB5-22C6366C62A0}" type="slidenum">
              <a:rPr lang="en-IN" smtClean="0"/>
              <a:pPr lvl="0">
                <a:defRPr/>
              </a:pPr>
              <a:t>26</a:t>
            </a:fld>
            <a:endParaRPr lang="en-IN" noProof="0" dirty="0"/>
          </a:p>
        </p:txBody>
      </p:sp>
      <p:sp>
        <p:nvSpPr>
          <p:cNvPr id="7" name="Title 4">
            <a:extLst>
              <a:ext uri="{FF2B5EF4-FFF2-40B4-BE49-F238E27FC236}">
                <a16:creationId xmlns:a16="http://schemas.microsoft.com/office/drawing/2014/main" id="{0C42ADC8-F196-483F-8317-F62D222C8913}"/>
              </a:ext>
            </a:extLst>
          </p:cNvPr>
          <p:cNvSpPr txBox="1">
            <a:spLocks/>
          </p:cNvSpPr>
          <p:nvPr/>
        </p:nvSpPr>
        <p:spPr bwMode="auto">
          <a:xfrm>
            <a:off x="612318" y="148300"/>
            <a:ext cx="7919363" cy="85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3200" kern="1200">
                <a:solidFill>
                  <a:srgbClr val="C00000"/>
                </a:solidFill>
                <a:latin typeface="Arial" panose="020B0604020202020204" pitchFamily="34" charset="0"/>
                <a:ea typeface="+mj-ea"/>
                <a:cs typeface="Arial" panose="020B0604020202020204" pitchFamily="34" charset="0"/>
              </a:defRPr>
            </a:lvl1pPr>
            <a:lvl2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2pPr>
            <a:lvl3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3pPr>
            <a:lvl4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4pPr>
            <a:lvl5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9pPr>
          </a:lstStyle>
          <a:p>
            <a:pPr eaLnBrk="1" hangingPunct="1"/>
            <a:r>
              <a:rPr lang="en-US" dirty="0"/>
              <a:t>Recommendations of the Committee (3/4)</a:t>
            </a:r>
          </a:p>
        </p:txBody>
      </p:sp>
      <p:sp>
        <p:nvSpPr>
          <p:cNvPr id="2" name="TextBox 1">
            <a:extLst>
              <a:ext uri="{FF2B5EF4-FFF2-40B4-BE49-F238E27FC236}">
                <a16:creationId xmlns:a16="http://schemas.microsoft.com/office/drawing/2014/main" id="{B2623022-530F-4928-B6CE-2187F09FB48C}"/>
              </a:ext>
            </a:extLst>
          </p:cNvPr>
          <p:cNvSpPr txBox="1"/>
          <p:nvPr/>
        </p:nvSpPr>
        <p:spPr>
          <a:xfrm>
            <a:off x="733377" y="1184221"/>
            <a:ext cx="7956597" cy="3754874"/>
          </a:xfrm>
          <a:prstGeom prst="rect">
            <a:avLst/>
          </a:prstGeom>
          <a:noFill/>
        </p:spPr>
        <p:txBody>
          <a:bodyPr wrap="square" rtlCol="0">
            <a:spAutoFit/>
          </a:bodyPr>
          <a:lstStyle/>
          <a:p>
            <a:pPr marL="285750" indent="-285750" algn="just">
              <a:spcBef>
                <a:spcPts val="600"/>
              </a:spcBef>
              <a:spcAft>
                <a:spcPts val="600"/>
              </a:spcAft>
              <a:buFont typeface="Arial" panose="020B0604020202020204" pitchFamily="34" charset="0"/>
              <a:buChar char="•"/>
            </a:pPr>
            <a:r>
              <a:rPr lang="en-IN" sz="1400" dirty="0"/>
              <a:t>Amendments made to the domestic tax laws in 2018 to include a new nexus in the form of Significant Economic Presence (SEP’) </a:t>
            </a:r>
          </a:p>
          <a:p>
            <a:pPr marL="285750" indent="-285750" algn="just">
              <a:spcBef>
                <a:spcPts val="600"/>
              </a:spcBef>
              <a:spcAft>
                <a:spcPts val="600"/>
              </a:spcAft>
              <a:buFont typeface="Arial" panose="020B0604020202020204" pitchFamily="34" charset="0"/>
              <a:buChar char="•"/>
            </a:pPr>
            <a:r>
              <a:rPr lang="en-IN" sz="1400" dirty="0">
                <a:cs typeface="Arial" panose="020B0604020202020204" pitchFamily="34" charset="0"/>
              </a:rPr>
              <a:t>Taxable presence created through a SEP, which is defined to mean:</a:t>
            </a:r>
          </a:p>
          <a:p>
            <a:pPr marL="630238" lvl="1" indent="-230188" algn="just" eaLnBrk="1" fontAlgn="auto" hangingPunct="1">
              <a:lnSpc>
                <a:spcPct val="100000"/>
              </a:lnSpc>
              <a:spcBef>
                <a:spcPts val="600"/>
              </a:spcBef>
              <a:spcAft>
                <a:spcPts val="600"/>
              </a:spcAft>
              <a:buFont typeface="+mj-lt"/>
              <a:buAutoNum type="alphaLcPeriod"/>
              <a:defRPr/>
            </a:pPr>
            <a:r>
              <a:rPr lang="en-IN" sz="1400" dirty="0">
                <a:cs typeface="Arial" panose="020B0604020202020204" pitchFamily="34" charset="0"/>
              </a:rPr>
              <a:t>transactions in respect of goods, services or property carried on by a non-resident including download of data or software – monetary threshold to be prescribed </a:t>
            </a:r>
            <a:endParaRPr lang="en-IN" sz="1400" b="1" i="1" dirty="0">
              <a:cs typeface="Arial" panose="020B0604020202020204" pitchFamily="34" charset="0"/>
            </a:endParaRPr>
          </a:p>
          <a:p>
            <a:pPr marL="630238" lvl="1" indent="-230188" algn="just" eaLnBrk="1" fontAlgn="auto" hangingPunct="1">
              <a:spcBef>
                <a:spcPts val="600"/>
              </a:spcBef>
              <a:spcAft>
                <a:spcPts val="600"/>
              </a:spcAft>
              <a:buFont typeface="+mj-lt"/>
              <a:buAutoNum type="alphaLcPeriod"/>
              <a:defRPr/>
            </a:pPr>
            <a:r>
              <a:rPr lang="en-IN" sz="1400" dirty="0">
                <a:cs typeface="Arial" panose="020B0604020202020204" pitchFamily="34" charset="0"/>
              </a:rPr>
              <a:t>Systematic and continuous soliciting of business activities or interaction with users through digital means - </a:t>
            </a:r>
            <a:r>
              <a:rPr lang="en-US" sz="1400" dirty="0">
                <a:cs typeface="Arial" panose="020B0604020202020204" pitchFamily="34" charset="0"/>
              </a:rPr>
              <a:t>presence is based on number of users in India (to be prescribed)</a:t>
            </a:r>
          </a:p>
          <a:p>
            <a:pPr marL="285750" lvl="1" indent="-285750" algn="just" eaLnBrk="1" fontAlgn="auto" hangingPunct="1">
              <a:spcBef>
                <a:spcPts val="600"/>
              </a:spcBef>
              <a:spcAft>
                <a:spcPts val="600"/>
              </a:spcAft>
              <a:buFont typeface="Arial" panose="020B0604020202020204" pitchFamily="34" charset="0"/>
              <a:buChar char="•"/>
              <a:defRPr/>
            </a:pPr>
            <a:r>
              <a:rPr lang="en-US" sz="1400" dirty="0">
                <a:cs typeface="Arial" panose="020B0604020202020204" pitchFamily="34" charset="0"/>
              </a:rPr>
              <a:t>Rules/guidelines to determine the above thresholds are not prescribed as on date</a:t>
            </a:r>
          </a:p>
          <a:p>
            <a:pPr marL="285750" lvl="1" indent="-285750" algn="just" eaLnBrk="1" fontAlgn="auto" hangingPunct="1">
              <a:spcBef>
                <a:spcPts val="600"/>
              </a:spcBef>
              <a:spcAft>
                <a:spcPts val="600"/>
              </a:spcAft>
              <a:buFont typeface="Arial" panose="020B0604020202020204" pitchFamily="34" charset="0"/>
              <a:buChar char="•"/>
              <a:defRPr/>
            </a:pPr>
            <a:r>
              <a:rPr lang="en-US" sz="1400" dirty="0">
                <a:cs typeface="Arial" panose="020B0604020202020204" pitchFamily="34" charset="0"/>
              </a:rPr>
              <a:t>Contribution of users in the digital economy highlighted</a:t>
            </a:r>
          </a:p>
          <a:p>
            <a:pPr marL="285750" lvl="1" indent="-285750" algn="just" eaLnBrk="1" fontAlgn="auto" hangingPunct="1">
              <a:spcBef>
                <a:spcPts val="600"/>
              </a:spcBef>
              <a:spcAft>
                <a:spcPts val="600"/>
              </a:spcAft>
              <a:buFont typeface="Arial" panose="020B0604020202020204" pitchFamily="34" charset="0"/>
              <a:buChar char="•"/>
              <a:defRPr/>
            </a:pPr>
            <a:r>
              <a:rPr lang="en-US" sz="1400" dirty="0">
                <a:cs typeface="Arial" panose="020B0604020202020204" pitchFamily="34" charset="0"/>
              </a:rPr>
              <a:t>For such businesses, attribution of profits to be based on weights on four factors – </a:t>
            </a:r>
            <a:r>
              <a:rPr lang="en-US" sz="1400" b="1" dirty="0">
                <a:cs typeface="Arial" panose="020B0604020202020204" pitchFamily="34" charset="0"/>
              </a:rPr>
              <a:t>users</a:t>
            </a:r>
            <a:r>
              <a:rPr lang="en-US" sz="1400" dirty="0">
                <a:cs typeface="Arial" panose="020B0604020202020204" pitchFamily="34" charset="0"/>
              </a:rPr>
              <a:t>, sales, manpower and assets</a:t>
            </a:r>
          </a:p>
          <a:p>
            <a:pPr marL="285750" lvl="1" indent="-285750" algn="just" eaLnBrk="1" fontAlgn="auto" hangingPunct="1">
              <a:spcBef>
                <a:spcPts val="600"/>
              </a:spcBef>
              <a:spcAft>
                <a:spcPts val="600"/>
              </a:spcAft>
              <a:buFont typeface="Arial" panose="020B0604020202020204" pitchFamily="34" charset="0"/>
              <a:buChar char="•"/>
              <a:defRPr/>
            </a:pPr>
            <a:r>
              <a:rPr lang="en-US" sz="1400" dirty="0">
                <a:cs typeface="Arial" panose="020B0604020202020204" pitchFamily="34" charset="0"/>
              </a:rPr>
              <a:t>Weights to be ascribed depending on the level of user intensity</a:t>
            </a:r>
          </a:p>
        </p:txBody>
      </p:sp>
    </p:spTree>
    <p:extLst>
      <p:ext uri="{BB962C8B-B14F-4D97-AF65-F5344CB8AC3E}">
        <p14:creationId xmlns:p14="http://schemas.microsoft.com/office/powerpoint/2010/main" val="28197887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84FB2D89-9DC0-4BF5-ABE3-5E907CD27FF9}"/>
              </a:ext>
            </a:extLst>
          </p:cNvPr>
          <p:cNvSpPr>
            <a:spLocks noGrp="1"/>
          </p:cNvSpPr>
          <p:nvPr>
            <p:ph type="sldNum" sz="quarter" idx="10"/>
          </p:nvPr>
        </p:nvSpPr>
        <p:spPr>
          <a:xfrm>
            <a:off x="6632575" y="6356350"/>
            <a:ext cx="2057400" cy="365125"/>
          </a:xfrm>
          <a:prstGeom prst="rect">
            <a:avLst/>
          </a:prstGeom>
        </p:spPr>
        <p:txBody>
          <a:bodyPr vert="horz" lIns="91440" tIns="45720" rIns="91440" bIns="45720" rtlCol="0" anchor="ctr"/>
          <a:lstStyle>
            <a:defPPr>
              <a:defRPr lang="de-DE"/>
            </a:defPPr>
            <a:lvl1pPr algn="r" rtl="0" eaLnBrk="0" fontAlgn="base" hangingPunct="0">
              <a:spcBef>
                <a:spcPct val="0"/>
              </a:spcBef>
              <a:spcAft>
                <a:spcPct val="0"/>
              </a:spcAft>
              <a:defRPr sz="1200" kern="1200">
                <a:solidFill>
                  <a:prstClr val="black">
                    <a:tint val="75000"/>
                  </a:prstClr>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lvl="0">
              <a:defRPr/>
            </a:pPr>
            <a:fld id="{A6089F42-0F19-473D-8EB5-22C6366C62A0}" type="slidenum">
              <a:rPr lang="en-IN" smtClean="0"/>
              <a:pPr lvl="0">
                <a:defRPr/>
              </a:pPr>
              <a:t>27</a:t>
            </a:fld>
            <a:endParaRPr lang="en-IN" noProof="0" dirty="0"/>
          </a:p>
        </p:txBody>
      </p:sp>
      <p:sp>
        <p:nvSpPr>
          <p:cNvPr id="7" name="Title 4">
            <a:extLst>
              <a:ext uri="{FF2B5EF4-FFF2-40B4-BE49-F238E27FC236}">
                <a16:creationId xmlns:a16="http://schemas.microsoft.com/office/drawing/2014/main" id="{0C42ADC8-F196-483F-8317-F62D222C8913}"/>
              </a:ext>
            </a:extLst>
          </p:cNvPr>
          <p:cNvSpPr txBox="1">
            <a:spLocks/>
          </p:cNvSpPr>
          <p:nvPr/>
        </p:nvSpPr>
        <p:spPr bwMode="auto">
          <a:xfrm>
            <a:off x="612318" y="148300"/>
            <a:ext cx="7919363" cy="85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3200" kern="1200">
                <a:solidFill>
                  <a:srgbClr val="C00000"/>
                </a:solidFill>
                <a:latin typeface="Arial" panose="020B0604020202020204" pitchFamily="34" charset="0"/>
                <a:ea typeface="+mj-ea"/>
                <a:cs typeface="Arial" panose="020B0604020202020204" pitchFamily="34" charset="0"/>
              </a:defRPr>
            </a:lvl1pPr>
            <a:lvl2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2pPr>
            <a:lvl3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3pPr>
            <a:lvl4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4pPr>
            <a:lvl5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9pPr>
          </a:lstStyle>
          <a:p>
            <a:pPr eaLnBrk="1" hangingPunct="1"/>
            <a:r>
              <a:rPr lang="en-US" dirty="0"/>
              <a:t>Recommendations of the Committee (4/4)</a:t>
            </a:r>
          </a:p>
        </p:txBody>
      </p:sp>
      <p:sp>
        <p:nvSpPr>
          <p:cNvPr id="2" name="TextBox 1">
            <a:extLst>
              <a:ext uri="{FF2B5EF4-FFF2-40B4-BE49-F238E27FC236}">
                <a16:creationId xmlns:a16="http://schemas.microsoft.com/office/drawing/2014/main" id="{B2623022-530F-4928-B6CE-2187F09FB48C}"/>
              </a:ext>
            </a:extLst>
          </p:cNvPr>
          <p:cNvSpPr txBox="1"/>
          <p:nvPr/>
        </p:nvSpPr>
        <p:spPr>
          <a:xfrm>
            <a:off x="733377" y="1064301"/>
            <a:ext cx="7956597" cy="1877437"/>
          </a:xfrm>
          <a:prstGeom prst="rect">
            <a:avLst/>
          </a:prstGeom>
          <a:noFill/>
        </p:spPr>
        <p:txBody>
          <a:bodyPr wrap="square" rtlCol="0">
            <a:spAutoFit/>
          </a:bodyPr>
          <a:lstStyle/>
          <a:p>
            <a:pPr marL="285750" lvl="1" indent="-285750" algn="just" eaLnBrk="1" fontAlgn="auto" hangingPunct="1">
              <a:spcBef>
                <a:spcPts val="600"/>
              </a:spcBef>
              <a:spcAft>
                <a:spcPts val="600"/>
              </a:spcAft>
              <a:buFont typeface="Arial" panose="020B0604020202020204" pitchFamily="34" charset="0"/>
              <a:buChar char="•"/>
              <a:defRPr/>
            </a:pPr>
            <a:r>
              <a:rPr lang="en-US" sz="1400" dirty="0">
                <a:cs typeface="Arial" panose="020B0604020202020204" pitchFamily="34" charset="0"/>
              </a:rPr>
              <a:t>Profits attributable to operations in India in case of low and medium user intensity:</a:t>
            </a:r>
          </a:p>
          <a:p>
            <a:pPr marL="269875" lvl="1" algn="just" eaLnBrk="1" fontAlgn="auto" hangingPunct="1">
              <a:spcBef>
                <a:spcPts val="600"/>
              </a:spcBef>
              <a:spcAft>
                <a:spcPts val="600"/>
              </a:spcAft>
              <a:defRPr/>
            </a:pPr>
            <a:r>
              <a:rPr lang="en-US" sz="1600" dirty="0">
                <a:cs typeface="Arial" panose="020B0604020202020204" pitchFamily="34" charset="0"/>
              </a:rPr>
              <a:t>  </a:t>
            </a:r>
            <a:r>
              <a:rPr lang="en-IN" sz="1400" dirty="0"/>
              <a:t>Profits derived from India X [0.3xS</a:t>
            </a:r>
            <a:r>
              <a:rPr lang="en-IN" sz="1400" baseline="-25000" dirty="0"/>
              <a:t>I</a:t>
            </a:r>
            <a:r>
              <a:rPr lang="en-IN" sz="1400" dirty="0"/>
              <a:t>/S</a:t>
            </a:r>
            <a:r>
              <a:rPr lang="en-IN" sz="1400" baseline="-25000" dirty="0"/>
              <a:t>t</a:t>
            </a:r>
            <a:r>
              <a:rPr lang="en-IN" sz="1400" dirty="0"/>
              <a:t> + (0.15xN</a:t>
            </a:r>
            <a:r>
              <a:rPr lang="en-IN" sz="1400" baseline="-25000" dirty="0"/>
              <a:t>I</a:t>
            </a:r>
            <a:r>
              <a:rPr lang="en-IN" sz="1400" dirty="0"/>
              <a:t>/N</a:t>
            </a:r>
            <a:r>
              <a:rPr lang="en-IN" sz="1400" baseline="-25000" dirty="0"/>
              <a:t>t</a:t>
            </a:r>
            <a:r>
              <a:rPr lang="en-IN" sz="1400" dirty="0"/>
              <a:t>) + (0.15xW</a:t>
            </a:r>
            <a:r>
              <a:rPr lang="en-IN" sz="1400" baseline="-25000" dirty="0"/>
              <a:t>I</a:t>
            </a:r>
            <a:r>
              <a:rPr lang="en-IN" sz="1400" dirty="0"/>
              <a:t>/W</a:t>
            </a:r>
            <a:r>
              <a:rPr lang="en-IN" sz="1400" baseline="-25000" dirty="0"/>
              <a:t>t</a:t>
            </a:r>
            <a:r>
              <a:rPr lang="en-IN" sz="1400" dirty="0"/>
              <a:t>) + (0.3xA</a:t>
            </a:r>
            <a:r>
              <a:rPr lang="en-IN" sz="1400" baseline="-25000" dirty="0"/>
              <a:t>I</a:t>
            </a:r>
            <a:r>
              <a:rPr lang="en-IN" sz="1400" dirty="0"/>
              <a:t>/3xA</a:t>
            </a:r>
            <a:r>
              <a:rPr lang="en-IN" sz="1400" baseline="-25000" dirty="0"/>
              <a:t>t</a:t>
            </a:r>
            <a:r>
              <a:rPr lang="en-IN" sz="1400" dirty="0"/>
              <a:t>)+0.1]</a:t>
            </a:r>
          </a:p>
          <a:p>
            <a:pPr marL="0" lvl="1" algn="just" eaLnBrk="1" fontAlgn="auto" hangingPunct="1">
              <a:spcBef>
                <a:spcPts val="600"/>
              </a:spcBef>
              <a:spcAft>
                <a:spcPts val="600"/>
              </a:spcAft>
              <a:defRPr/>
            </a:pPr>
            <a:endParaRPr lang="en-US" sz="1600" dirty="0">
              <a:cs typeface="Arial" panose="020B0604020202020204" pitchFamily="34" charset="0"/>
            </a:endParaRPr>
          </a:p>
          <a:p>
            <a:pPr marL="285750" lvl="1" indent="-285750" algn="just">
              <a:spcBef>
                <a:spcPts val="600"/>
              </a:spcBef>
              <a:spcAft>
                <a:spcPts val="600"/>
              </a:spcAft>
              <a:buFont typeface="Arial" panose="020B0604020202020204" pitchFamily="34" charset="0"/>
              <a:buChar char="•"/>
              <a:defRPr/>
            </a:pPr>
            <a:r>
              <a:rPr lang="en-US" sz="1400" dirty="0">
                <a:cs typeface="Arial" panose="020B0604020202020204" pitchFamily="34" charset="0"/>
              </a:rPr>
              <a:t>Profits attributable to operations in India in case of high user intensity:</a:t>
            </a:r>
          </a:p>
          <a:p>
            <a:pPr marL="269875" lvl="1" algn="just" eaLnBrk="1" fontAlgn="auto" hangingPunct="1">
              <a:spcBef>
                <a:spcPts val="600"/>
              </a:spcBef>
              <a:spcAft>
                <a:spcPts val="600"/>
              </a:spcAft>
              <a:defRPr/>
            </a:pPr>
            <a:r>
              <a:rPr lang="en-US" sz="1600" dirty="0">
                <a:cs typeface="Arial" panose="020B0604020202020204" pitchFamily="34" charset="0"/>
              </a:rPr>
              <a:t>  </a:t>
            </a:r>
            <a:r>
              <a:rPr lang="en-IN" sz="1400" dirty="0"/>
              <a:t>Profits derived from India X [0.3xS</a:t>
            </a:r>
            <a:r>
              <a:rPr lang="en-IN" sz="1400" baseline="-25000" dirty="0"/>
              <a:t>I</a:t>
            </a:r>
            <a:r>
              <a:rPr lang="en-IN" sz="1400" dirty="0"/>
              <a:t>/S</a:t>
            </a:r>
            <a:r>
              <a:rPr lang="en-IN" sz="1400" baseline="-25000" dirty="0"/>
              <a:t>t</a:t>
            </a:r>
            <a:r>
              <a:rPr lang="en-IN" sz="1400" dirty="0"/>
              <a:t> + (0.125xN</a:t>
            </a:r>
            <a:r>
              <a:rPr lang="en-IN" sz="1400" baseline="-25000" dirty="0"/>
              <a:t>I</a:t>
            </a:r>
            <a:r>
              <a:rPr lang="en-IN" sz="1400" dirty="0"/>
              <a:t>/N</a:t>
            </a:r>
            <a:r>
              <a:rPr lang="en-IN" sz="1400" baseline="-25000" dirty="0"/>
              <a:t>t</a:t>
            </a:r>
            <a:r>
              <a:rPr lang="en-IN" sz="1400" dirty="0"/>
              <a:t>) + (0.125xW</a:t>
            </a:r>
            <a:r>
              <a:rPr lang="en-IN" sz="1400" baseline="-25000" dirty="0"/>
              <a:t>I</a:t>
            </a:r>
            <a:r>
              <a:rPr lang="en-IN" sz="1400" dirty="0"/>
              <a:t>/W</a:t>
            </a:r>
            <a:r>
              <a:rPr lang="en-IN" sz="1400" baseline="-25000" dirty="0"/>
              <a:t>t</a:t>
            </a:r>
            <a:r>
              <a:rPr lang="en-IN" sz="1400" dirty="0"/>
              <a:t>) + (0.25xA</a:t>
            </a:r>
            <a:r>
              <a:rPr lang="en-IN" sz="1400" baseline="-25000" dirty="0"/>
              <a:t>I</a:t>
            </a:r>
            <a:r>
              <a:rPr lang="en-IN" sz="1400" dirty="0"/>
              <a:t>/3xA</a:t>
            </a:r>
            <a:r>
              <a:rPr lang="en-IN" sz="1400" baseline="-25000" dirty="0"/>
              <a:t>t</a:t>
            </a:r>
            <a:r>
              <a:rPr lang="en-IN" sz="1400" dirty="0"/>
              <a:t>) +0.2]</a:t>
            </a:r>
          </a:p>
        </p:txBody>
      </p:sp>
      <p:sp>
        <p:nvSpPr>
          <p:cNvPr id="5" name="Rectangle 4">
            <a:extLst>
              <a:ext uri="{FF2B5EF4-FFF2-40B4-BE49-F238E27FC236}">
                <a16:creationId xmlns:a16="http://schemas.microsoft.com/office/drawing/2014/main" id="{55F06122-1D07-496E-B990-D517B367EDC8}"/>
              </a:ext>
            </a:extLst>
          </p:cNvPr>
          <p:cNvSpPr/>
          <p:nvPr/>
        </p:nvSpPr>
        <p:spPr>
          <a:xfrm>
            <a:off x="899410" y="1439054"/>
            <a:ext cx="7805554" cy="59960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Rectangle 7">
            <a:extLst>
              <a:ext uri="{FF2B5EF4-FFF2-40B4-BE49-F238E27FC236}">
                <a16:creationId xmlns:a16="http://schemas.microsoft.com/office/drawing/2014/main" id="{30C8BAEC-F5E9-44D8-B00B-798D8DD7AA7A}"/>
              </a:ext>
            </a:extLst>
          </p:cNvPr>
          <p:cNvSpPr/>
          <p:nvPr/>
        </p:nvSpPr>
        <p:spPr>
          <a:xfrm>
            <a:off x="899410" y="2584586"/>
            <a:ext cx="7805554" cy="59960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TextBox 8">
            <a:extLst>
              <a:ext uri="{FF2B5EF4-FFF2-40B4-BE49-F238E27FC236}">
                <a16:creationId xmlns:a16="http://schemas.microsoft.com/office/drawing/2014/main" id="{F92C0DA8-01C6-4B15-8915-0CAA021B7A09}"/>
              </a:ext>
            </a:extLst>
          </p:cNvPr>
          <p:cNvSpPr txBox="1"/>
          <p:nvPr/>
        </p:nvSpPr>
        <p:spPr>
          <a:xfrm>
            <a:off x="733377" y="3338349"/>
            <a:ext cx="7956597" cy="1446550"/>
          </a:xfrm>
          <a:prstGeom prst="rect">
            <a:avLst/>
          </a:prstGeom>
          <a:noFill/>
        </p:spPr>
        <p:txBody>
          <a:bodyPr wrap="square" rtlCol="0">
            <a:spAutoFit/>
          </a:bodyPr>
          <a:lstStyle/>
          <a:p>
            <a:pPr marL="285750" lvl="1" indent="-285750" algn="just">
              <a:spcBef>
                <a:spcPts val="600"/>
              </a:spcBef>
              <a:spcAft>
                <a:spcPts val="600"/>
              </a:spcAft>
              <a:buFont typeface="Arial" panose="020B0604020202020204" pitchFamily="34" charset="0"/>
              <a:buChar char="•"/>
              <a:defRPr/>
            </a:pPr>
            <a:r>
              <a:rPr lang="en-IN" sz="1400" dirty="0">
                <a:cs typeface="Arial" panose="020B0604020202020204" pitchFamily="34" charset="0"/>
              </a:rPr>
              <a:t>Categorisation of intensity of User Participation:</a:t>
            </a:r>
          </a:p>
          <a:p>
            <a:pPr marL="742950" lvl="1" indent="-285750" algn="just">
              <a:lnSpc>
                <a:spcPct val="100000"/>
              </a:lnSpc>
              <a:spcBef>
                <a:spcPts val="600"/>
              </a:spcBef>
              <a:spcAft>
                <a:spcPts val="600"/>
              </a:spcAft>
              <a:buFont typeface="Arial" panose="020B0604020202020204" pitchFamily="34" charset="0"/>
              <a:buChar char="–"/>
              <a:defRPr/>
            </a:pPr>
            <a:r>
              <a:rPr lang="en-IN" sz="1400" dirty="0"/>
              <a:t>Low </a:t>
            </a:r>
            <a:r>
              <a:rPr lang="en-IN" sz="1400" dirty="0">
                <a:sym typeface="Wingdings" panose="05000000000000000000" pitchFamily="2" charset="2"/>
              </a:rPr>
              <a:t> manufacturing</a:t>
            </a:r>
          </a:p>
          <a:p>
            <a:pPr marL="742950" lvl="1" indent="-285750" algn="just">
              <a:spcBef>
                <a:spcPts val="600"/>
              </a:spcBef>
              <a:spcAft>
                <a:spcPts val="600"/>
              </a:spcAft>
              <a:buFont typeface="Arial" panose="020B0604020202020204" pitchFamily="34" charset="0"/>
              <a:buChar char="–"/>
              <a:defRPr/>
            </a:pPr>
            <a:r>
              <a:rPr lang="en-IN" sz="1400" dirty="0">
                <a:sym typeface="Wingdings" panose="05000000000000000000" pitchFamily="2" charset="2"/>
              </a:rPr>
              <a:t>Medium  cloud computing/e-commerce (tangible &amp; intangible goods)</a:t>
            </a:r>
            <a:endParaRPr lang="en-IN" sz="1400" dirty="0"/>
          </a:p>
          <a:p>
            <a:pPr marL="742950" lvl="1" indent="-285750" algn="just">
              <a:spcBef>
                <a:spcPts val="600"/>
              </a:spcBef>
              <a:spcAft>
                <a:spcPts val="600"/>
              </a:spcAft>
              <a:buFont typeface="Arial" panose="020B0604020202020204" pitchFamily="34" charset="0"/>
              <a:buChar char="–"/>
              <a:defRPr/>
            </a:pPr>
            <a:r>
              <a:rPr lang="en-IN" sz="1400" dirty="0"/>
              <a:t>High </a:t>
            </a:r>
            <a:r>
              <a:rPr lang="en-IN" sz="1400" dirty="0">
                <a:sym typeface="Wingdings" panose="05000000000000000000" pitchFamily="2" charset="2"/>
              </a:rPr>
              <a:t> collaborative consumption/ social networks</a:t>
            </a:r>
            <a:endParaRPr lang="en-US" sz="1400" dirty="0"/>
          </a:p>
        </p:txBody>
      </p:sp>
    </p:spTree>
    <p:extLst>
      <p:ext uri="{BB962C8B-B14F-4D97-AF65-F5344CB8AC3E}">
        <p14:creationId xmlns:p14="http://schemas.microsoft.com/office/powerpoint/2010/main" val="2869333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84FB2D89-9DC0-4BF5-ABE3-5E907CD27FF9}"/>
              </a:ext>
            </a:extLst>
          </p:cNvPr>
          <p:cNvSpPr>
            <a:spLocks noGrp="1"/>
          </p:cNvSpPr>
          <p:nvPr>
            <p:ph type="sldNum" sz="quarter" idx="10"/>
          </p:nvPr>
        </p:nvSpPr>
        <p:spPr>
          <a:xfrm>
            <a:off x="6632575" y="6356350"/>
            <a:ext cx="2057400" cy="365125"/>
          </a:xfrm>
          <a:prstGeom prst="rect">
            <a:avLst/>
          </a:prstGeom>
        </p:spPr>
        <p:txBody>
          <a:bodyPr vert="horz" lIns="91440" tIns="45720" rIns="91440" bIns="45720" rtlCol="0" anchor="ctr"/>
          <a:lstStyle>
            <a:defPPr>
              <a:defRPr lang="de-DE"/>
            </a:defPPr>
            <a:lvl1pPr algn="r" rtl="0" eaLnBrk="0" fontAlgn="base" hangingPunct="0">
              <a:spcBef>
                <a:spcPct val="0"/>
              </a:spcBef>
              <a:spcAft>
                <a:spcPct val="0"/>
              </a:spcAft>
              <a:defRPr sz="1200" kern="1200">
                <a:solidFill>
                  <a:prstClr val="black">
                    <a:tint val="75000"/>
                  </a:prstClr>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lvl="0">
              <a:defRPr/>
            </a:pPr>
            <a:fld id="{A6089F42-0F19-473D-8EB5-22C6366C62A0}" type="slidenum">
              <a:rPr lang="en-IN" smtClean="0"/>
              <a:pPr lvl="0">
                <a:defRPr/>
              </a:pPr>
              <a:t>28</a:t>
            </a:fld>
            <a:endParaRPr lang="en-IN" noProof="0" dirty="0"/>
          </a:p>
        </p:txBody>
      </p:sp>
      <p:sp>
        <p:nvSpPr>
          <p:cNvPr id="7" name="Title 4">
            <a:extLst>
              <a:ext uri="{FF2B5EF4-FFF2-40B4-BE49-F238E27FC236}">
                <a16:creationId xmlns:a16="http://schemas.microsoft.com/office/drawing/2014/main" id="{0C42ADC8-F196-483F-8317-F62D222C8913}"/>
              </a:ext>
            </a:extLst>
          </p:cNvPr>
          <p:cNvSpPr txBox="1">
            <a:spLocks/>
          </p:cNvSpPr>
          <p:nvPr/>
        </p:nvSpPr>
        <p:spPr bwMode="auto">
          <a:xfrm>
            <a:off x="612318" y="148300"/>
            <a:ext cx="7919363" cy="85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3200" kern="1200">
                <a:solidFill>
                  <a:srgbClr val="C00000"/>
                </a:solidFill>
                <a:latin typeface="Arial" panose="020B0604020202020204" pitchFamily="34" charset="0"/>
                <a:ea typeface="+mj-ea"/>
                <a:cs typeface="Arial" panose="020B0604020202020204" pitchFamily="34" charset="0"/>
              </a:defRPr>
            </a:lvl1pPr>
            <a:lvl2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2pPr>
            <a:lvl3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3pPr>
            <a:lvl4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4pPr>
            <a:lvl5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9pPr>
          </a:lstStyle>
          <a:p>
            <a:pPr eaLnBrk="1" hangingPunct="1"/>
            <a:r>
              <a:rPr lang="en-US" dirty="0"/>
              <a:t>Key Issues (1/2)</a:t>
            </a:r>
          </a:p>
        </p:txBody>
      </p:sp>
      <p:graphicFrame>
        <p:nvGraphicFramePr>
          <p:cNvPr id="3" name="Diagram 2">
            <a:extLst>
              <a:ext uri="{FF2B5EF4-FFF2-40B4-BE49-F238E27FC236}">
                <a16:creationId xmlns:a16="http://schemas.microsoft.com/office/drawing/2014/main" id="{73A5B454-B25B-4318-80D4-579C988B7E19}"/>
              </a:ext>
            </a:extLst>
          </p:cNvPr>
          <p:cNvGraphicFramePr/>
          <p:nvPr>
            <p:extLst>
              <p:ext uri="{D42A27DB-BD31-4B8C-83A1-F6EECF244321}">
                <p14:modId xmlns:p14="http://schemas.microsoft.com/office/powerpoint/2010/main" val="2471417637"/>
              </p:ext>
            </p:extLst>
          </p:nvPr>
        </p:nvGraphicFramePr>
        <p:xfrm>
          <a:off x="735496" y="1103243"/>
          <a:ext cx="7919362" cy="50540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776452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84FB2D89-9DC0-4BF5-ABE3-5E907CD27FF9}"/>
              </a:ext>
            </a:extLst>
          </p:cNvPr>
          <p:cNvSpPr>
            <a:spLocks noGrp="1"/>
          </p:cNvSpPr>
          <p:nvPr>
            <p:ph type="sldNum" sz="quarter" idx="10"/>
          </p:nvPr>
        </p:nvSpPr>
        <p:spPr>
          <a:xfrm>
            <a:off x="6632575" y="6356350"/>
            <a:ext cx="2057400" cy="365125"/>
          </a:xfrm>
          <a:prstGeom prst="rect">
            <a:avLst/>
          </a:prstGeom>
        </p:spPr>
        <p:txBody>
          <a:bodyPr vert="horz" lIns="91440" tIns="45720" rIns="91440" bIns="45720" rtlCol="0" anchor="ctr"/>
          <a:lstStyle>
            <a:defPPr>
              <a:defRPr lang="de-DE"/>
            </a:defPPr>
            <a:lvl1pPr algn="r" rtl="0" eaLnBrk="0" fontAlgn="base" hangingPunct="0">
              <a:spcBef>
                <a:spcPct val="0"/>
              </a:spcBef>
              <a:spcAft>
                <a:spcPct val="0"/>
              </a:spcAft>
              <a:defRPr sz="1200" kern="1200">
                <a:solidFill>
                  <a:prstClr val="black">
                    <a:tint val="75000"/>
                  </a:prstClr>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lvl="0">
              <a:defRPr/>
            </a:pPr>
            <a:fld id="{A6089F42-0F19-473D-8EB5-22C6366C62A0}" type="slidenum">
              <a:rPr lang="en-IN" smtClean="0"/>
              <a:pPr lvl="0">
                <a:defRPr/>
              </a:pPr>
              <a:t>29</a:t>
            </a:fld>
            <a:endParaRPr lang="en-IN" noProof="0" dirty="0"/>
          </a:p>
        </p:txBody>
      </p:sp>
      <p:sp>
        <p:nvSpPr>
          <p:cNvPr id="7" name="Title 4">
            <a:extLst>
              <a:ext uri="{FF2B5EF4-FFF2-40B4-BE49-F238E27FC236}">
                <a16:creationId xmlns:a16="http://schemas.microsoft.com/office/drawing/2014/main" id="{0C42ADC8-F196-483F-8317-F62D222C8913}"/>
              </a:ext>
            </a:extLst>
          </p:cNvPr>
          <p:cNvSpPr txBox="1">
            <a:spLocks/>
          </p:cNvSpPr>
          <p:nvPr/>
        </p:nvSpPr>
        <p:spPr bwMode="auto">
          <a:xfrm>
            <a:off x="612318" y="148300"/>
            <a:ext cx="7919363" cy="85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lnSpc>
                <a:spcPct val="90000"/>
              </a:lnSpc>
              <a:spcBef>
                <a:spcPct val="0"/>
              </a:spcBef>
              <a:spcAft>
                <a:spcPct val="0"/>
              </a:spcAft>
              <a:defRPr sz="3200" kern="1200">
                <a:solidFill>
                  <a:srgbClr val="C00000"/>
                </a:solidFill>
                <a:latin typeface="Arial" panose="020B0604020202020204" pitchFamily="34" charset="0"/>
                <a:ea typeface="+mj-ea"/>
                <a:cs typeface="Arial" panose="020B0604020202020204" pitchFamily="34" charset="0"/>
              </a:defRPr>
            </a:lvl1pPr>
            <a:lvl2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2pPr>
            <a:lvl3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3pPr>
            <a:lvl4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4pPr>
            <a:lvl5pPr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3200">
                <a:solidFill>
                  <a:srgbClr val="C00000"/>
                </a:solidFill>
                <a:latin typeface="Arial" panose="020B0604020202020204" pitchFamily="34" charset="0"/>
                <a:cs typeface="Arial" panose="020B0604020202020204" pitchFamily="34" charset="0"/>
              </a:defRPr>
            </a:lvl9pPr>
          </a:lstStyle>
          <a:p>
            <a:pPr eaLnBrk="1" hangingPunct="1"/>
            <a:r>
              <a:rPr lang="en-US" dirty="0"/>
              <a:t>Key Issues (2/2)</a:t>
            </a:r>
          </a:p>
        </p:txBody>
      </p:sp>
      <p:graphicFrame>
        <p:nvGraphicFramePr>
          <p:cNvPr id="3" name="Diagram 2">
            <a:extLst>
              <a:ext uri="{FF2B5EF4-FFF2-40B4-BE49-F238E27FC236}">
                <a16:creationId xmlns:a16="http://schemas.microsoft.com/office/drawing/2014/main" id="{5216A6DA-6384-4857-80C1-6C651D0AA40A}"/>
              </a:ext>
            </a:extLst>
          </p:cNvPr>
          <p:cNvGraphicFramePr/>
          <p:nvPr>
            <p:extLst>
              <p:ext uri="{D42A27DB-BD31-4B8C-83A1-F6EECF244321}">
                <p14:modId xmlns:p14="http://schemas.microsoft.com/office/powerpoint/2010/main" val="1061690567"/>
              </p:ext>
            </p:extLst>
          </p:nvPr>
        </p:nvGraphicFramePr>
        <p:xfrm>
          <a:off x="800099" y="1118152"/>
          <a:ext cx="7827065" cy="2817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36523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IN" dirty="0"/>
              <a:t>1. Global tax landscape</a:t>
            </a:r>
          </a:p>
        </p:txBody>
      </p:sp>
    </p:spTree>
    <p:extLst>
      <p:ext uri="{BB962C8B-B14F-4D97-AF65-F5344CB8AC3E}">
        <p14:creationId xmlns:p14="http://schemas.microsoft.com/office/powerpoint/2010/main" val="655946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What’s next – India perspective</a:t>
            </a:r>
          </a:p>
        </p:txBody>
      </p:sp>
      <p:sp>
        <p:nvSpPr>
          <p:cNvPr id="6" name="Content Placeholder 5">
            <a:extLst>
              <a:ext uri="{FF2B5EF4-FFF2-40B4-BE49-F238E27FC236}">
                <a16:creationId xmlns:a16="http://schemas.microsoft.com/office/drawing/2014/main" id="{B134250A-440E-4791-8F2E-CBC8C02A2E7E}"/>
              </a:ext>
            </a:extLst>
          </p:cNvPr>
          <p:cNvSpPr txBox="1">
            <a:spLocks noGrp="1"/>
          </p:cNvSpPr>
          <p:nvPr>
            <p:ph idx="1"/>
          </p:nvPr>
        </p:nvSpPr>
        <p:spPr/>
        <p:txBody>
          <a:bodyPr/>
          <a:lstStyle/>
          <a:p>
            <a:r>
              <a:rPr lang="en-IN" sz="1400" dirty="0"/>
              <a:t>India believes that MNC firms with digitised business do not pay adequate proportion of taxes on their profits. </a:t>
            </a:r>
          </a:p>
          <a:p>
            <a:pPr marL="684213" lvl="1" indent="-400050">
              <a:lnSpc>
                <a:spcPct val="100000"/>
              </a:lnSpc>
              <a:spcAft>
                <a:spcPts val="800"/>
              </a:spcAft>
              <a:buFont typeface="AppleSymbols" charset="0"/>
              <a:buChar char="⎼"/>
            </a:pPr>
            <a:r>
              <a:rPr lang="en-IN" sz="1400" dirty="0"/>
              <a:t>India actively involved in adopting unilateral approaches - introduction of equalization levy, concept of significant economic presence and recent draft rules released for profit attribution (as discussed above)</a:t>
            </a:r>
          </a:p>
          <a:p>
            <a:r>
              <a:rPr lang="en-IN" sz="1400" dirty="0"/>
              <a:t>Directionally the OECD proposals are in India’s interest.  However India’s approach differs on the following key counts</a:t>
            </a:r>
          </a:p>
          <a:p>
            <a:pPr lvl="1" indent="-222250">
              <a:lnSpc>
                <a:spcPct val="100000"/>
              </a:lnSpc>
              <a:spcAft>
                <a:spcPts val="800"/>
              </a:spcAft>
              <a:buFont typeface="AppleSymbols" charset="0"/>
              <a:buChar char="⎼"/>
            </a:pPr>
            <a:r>
              <a:rPr lang="en-GB" sz="1400" dirty="0"/>
              <a:t>CBDT recommendation gives appropriate weightage to the entire profits derived from the market jurisdiction (and not just the ‘deemed residual profits’)</a:t>
            </a:r>
          </a:p>
          <a:p>
            <a:pPr lvl="1" indent="-222250">
              <a:lnSpc>
                <a:spcPct val="100000"/>
              </a:lnSpc>
              <a:spcAft>
                <a:spcPts val="800"/>
              </a:spcAft>
              <a:buFont typeface="AppleSymbols" charset="0"/>
              <a:buChar char="⎼"/>
            </a:pPr>
            <a:r>
              <a:rPr lang="en-GB" sz="1400" dirty="0"/>
              <a:t>Recommends a profit allocation even in a situation where there are global losses </a:t>
            </a:r>
          </a:p>
          <a:p>
            <a:pPr lvl="1" indent="-222250">
              <a:lnSpc>
                <a:spcPct val="100000"/>
              </a:lnSpc>
              <a:spcAft>
                <a:spcPts val="800"/>
              </a:spcAft>
              <a:buFont typeface="AppleSymbols" charset="0"/>
              <a:buChar char="⎼"/>
            </a:pPr>
            <a:r>
              <a:rPr lang="en-GB" sz="1400" dirty="0"/>
              <a:t>Objection to excluding B2B transactions from proposed tax rules</a:t>
            </a:r>
          </a:p>
          <a:p>
            <a:pPr marL="228600" lvl="1">
              <a:spcBef>
                <a:spcPts val="1000"/>
              </a:spcBef>
              <a:spcAft>
                <a:spcPts val="800"/>
              </a:spcAft>
            </a:pPr>
            <a:r>
              <a:rPr lang="en-US" altLang="en-US" sz="1400" dirty="0"/>
              <a:t>Adoption of ‘Principal Purpose Test’ as a minimum standard in most treaties India has entered into</a:t>
            </a:r>
          </a:p>
          <a:p>
            <a:pPr marL="228600" lvl="1">
              <a:spcBef>
                <a:spcPts val="1000"/>
              </a:spcBef>
              <a:spcAft>
                <a:spcPts val="800"/>
              </a:spcAft>
            </a:pPr>
            <a:r>
              <a:rPr lang="en-US" altLang="en-US" sz="1400" dirty="0"/>
              <a:t>Advance Pricing  Agreements have gained momentum – </a:t>
            </a:r>
          </a:p>
          <a:p>
            <a:pPr lvl="1" indent="-222250">
              <a:lnSpc>
                <a:spcPct val="100000"/>
              </a:lnSpc>
              <a:spcAft>
                <a:spcPts val="800"/>
              </a:spcAft>
              <a:buFont typeface="AppleSymbols" charset="0"/>
              <a:buChar char="⎼"/>
            </a:pPr>
            <a:r>
              <a:rPr lang="en-US" altLang="en-US" sz="1400" dirty="0"/>
              <a:t>Bilateral APAs becoming India’s preferred method of dispute resolution</a:t>
            </a:r>
          </a:p>
        </p:txBody>
      </p:sp>
      <p:sp>
        <p:nvSpPr>
          <p:cNvPr id="9" name="Slide Number Placeholder 5"/>
          <p:cNvSpPr>
            <a:spLocks noGrp="1"/>
          </p:cNvSpPr>
          <p:nvPr>
            <p:ph type="sldNum" sz="quarter" idx="12"/>
          </p:nvPr>
        </p:nvSpPr>
        <p:spPr/>
        <p:txBody>
          <a:bodyPr/>
          <a:lstStyle>
            <a:defPPr>
              <a:defRPr lang="en-US"/>
            </a:defPPr>
            <a:lvl1pPr marL="0" algn="r" defTabSz="914400" rtl="0" eaLnBrk="1" latinLnBrk="0" hangingPunct="1">
              <a:defRPr sz="1200" kern="1200">
                <a:solidFill>
                  <a:schemeClr val="tx1">
                    <a:tint val="75000"/>
                    <a:alpha val="99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53CB433-A6EE-44F1-B9D3-A6E8EE95F9C9}" type="slidenum">
              <a:rPr lang="en-IN" smtClean="0"/>
              <a:pPr/>
              <a:t>30</a:t>
            </a:fld>
            <a:endParaRPr lang="en-IN" dirty="0"/>
          </a:p>
        </p:txBody>
      </p:sp>
      <p:sp>
        <p:nvSpPr>
          <p:cNvPr id="10" name="Rectangle 9">
            <a:extLst>
              <a:ext uri="{FF2B5EF4-FFF2-40B4-BE49-F238E27FC236}">
                <a16:creationId xmlns:a16="http://schemas.microsoft.com/office/drawing/2014/main" id="{2756F849-8AB8-47E3-81DB-1F12F3F12CC3}"/>
              </a:ext>
            </a:extLst>
          </p:cNvPr>
          <p:cNvSpPr/>
          <p:nvPr/>
        </p:nvSpPr>
        <p:spPr>
          <a:xfrm>
            <a:off x="0" y="6118037"/>
            <a:ext cx="7238243" cy="140677"/>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sp>
        <p:nvSpPr>
          <p:cNvPr id="11" name="Rectangle 10">
            <a:extLst>
              <a:ext uri="{FF2B5EF4-FFF2-40B4-BE49-F238E27FC236}">
                <a16:creationId xmlns:a16="http://schemas.microsoft.com/office/drawing/2014/main" id="{5E3AE599-CA74-4CF3-A2B5-2EBFB2B1396F}"/>
              </a:ext>
            </a:extLst>
          </p:cNvPr>
          <p:cNvSpPr/>
          <p:nvPr/>
        </p:nvSpPr>
        <p:spPr>
          <a:xfrm>
            <a:off x="8648546" y="6118037"/>
            <a:ext cx="495453" cy="140677"/>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grpSp>
        <p:nvGrpSpPr>
          <p:cNvPr id="13" name="Group 4">
            <a:extLst>
              <a:ext uri="{FF2B5EF4-FFF2-40B4-BE49-F238E27FC236}">
                <a16:creationId xmlns:a16="http://schemas.microsoft.com/office/drawing/2014/main" id="{0A1FB5C2-DD82-466F-A6BD-D3AF9F3C9933}"/>
              </a:ext>
            </a:extLst>
          </p:cNvPr>
          <p:cNvGrpSpPr>
            <a:grpSpLocks noChangeAspect="1"/>
          </p:cNvGrpSpPr>
          <p:nvPr/>
        </p:nvGrpSpPr>
        <p:grpSpPr bwMode="auto">
          <a:xfrm>
            <a:off x="7079756" y="4927904"/>
            <a:ext cx="1574500" cy="1312823"/>
            <a:chOff x="2908" y="1860"/>
            <a:chExt cx="2536" cy="2020"/>
          </a:xfrm>
        </p:grpSpPr>
        <p:sp>
          <p:nvSpPr>
            <p:cNvPr id="14" name="Freeform 5">
              <a:extLst>
                <a:ext uri="{FF2B5EF4-FFF2-40B4-BE49-F238E27FC236}">
                  <a16:creationId xmlns:a16="http://schemas.microsoft.com/office/drawing/2014/main" id="{CDF23D9B-DD92-4B09-BC46-9D3D104D3A1C}"/>
                </a:ext>
              </a:extLst>
            </p:cNvPr>
            <p:cNvSpPr>
              <a:spLocks/>
            </p:cNvSpPr>
            <p:nvPr/>
          </p:nvSpPr>
          <p:spPr bwMode="auto">
            <a:xfrm>
              <a:off x="2918" y="2862"/>
              <a:ext cx="276" cy="804"/>
            </a:xfrm>
            <a:custGeom>
              <a:avLst/>
              <a:gdLst>
                <a:gd name="T0" fmla="*/ 0 w 276"/>
                <a:gd name="T1" fmla="*/ 0 h 804"/>
                <a:gd name="T2" fmla="*/ 0 w 276"/>
                <a:gd name="T3" fmla="*/ 714 h 804"/>
                <a:gd name="T4" fmla="*/ 0 w 276"/>
                <a:gd name="T5" fmla="*/ 714 h 804"/>
                <a:gd name="T6" fmla="*/ 2 w 276"/>
                <a:gd name="T7" fmla="*/ 732 h 804"/>
                <a:gd name="T8" fmla="*/ 8 w 276"/>
                <a:gd name="T9" fmla="*/ 748 h 804"/>
                <a:gd name="T10" fmla="*/ 16 w 276"/>
                <a:gd name="T11" fmla="*/ 764 h 804"/>
                <a:gd name="T12" fmla="*/ 26 w 276"/>
                <a:gd name="T13" fmla="*/ 776 h 804"/>
                <a:gd name="T14" fmla="*/ 40 w 276"/>
                <a:gd name="T15" fmla="*/ 788 h 804"/>
                <a:gd name="T16" fmla="*/ 56 w 276"/>
                <a:gd name="T17" fmla="*/ 796 h 804"/>
                <a:gd name="T18" fmla="*/ 72 w 276"/>
                <a:gd name="T19" fmla="*/ 802 h 804"/>
                <a:gd name="T20" fmla="*/ 90 w 276"/>
                <a:gd name="T21" fmla="*/ 804 h 804"/>
                <a:gd name="T22" fmla="*/ 276 w 276"/>
                <a:gd name="T23" fmla="*/ 804 h 804"/>
                <a:gd name="T24" fmla="*/ 276 w 276"/>
                <a:gd name="T25" fmla="*/ 0 h 804"/>
                <a:gd name="T26" fmla="*/ 0 w 276"/>
                <a:gd name="T27" fmla="*/ 0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6" h="804">
                  <a:moveTo>
                    <a:pt x="0" y="0"/>
                  </a:moveTo>
                  <a:lnTo>
                    <a:pt x="0" y="714"/>
                  </a:lnTo>
                  <a:lnTo>
                    <a:pt x="0" y="714"/>
                  </a:lnTo>
                  <a:lnTo>
                    <a:pt x="2" y="732"/>
                  </a:lnTo>
                  <a:lnTo>
                    <a:pt x="8" y="748"/>
                  </a:lnTo>
                  <a:lnTo>
                    <a:pt x="16" y="764"/>
                  </a:lnTo>
                  <a:lnTo>
                    <a:pt x="26" y="776"/>
                  </a:lnTo>
                  <a:lnTo>
                    <a:pt x="40" y="788"/>
                  </a:lnTo>
                  <a:lnTo>
                    <a:pt x="56" y="796"/>
                  </a:lnTo>
                  <a:lnTo>
                    <a:pt x="72" y="802"/>
                  </a:lnTo>
                  <a:lnTo>
                    <a:pt x="90" y="804"/>
                  </a:lnTo>
                  <a:lnTo>
                    <a:pt x="276" y="804"/>
                  </a:lnTo>
                  <a:lnTo>
                    <a:pt x="276"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5" name="Freeform 6">
              <a:extLst>
                <a:ext uri="{FF2B5EF4-FFF2-40B4-BE49-F238E27FC236}">
                  <a16:creationId xmlns:a16="http://schemas.microsoft.com/office/drawing/2014/main" id="{5A74069D-3010-4D64-A6A1-9F07D7DF1B7E}"/>
                </a:ext>
              </a:extLst>
            </p:cNvPr>
            <p:cNvSpPr>
              <a:spLocks/>
            </p:cNvSpPr>
            <p:nvPr/>
          </p:nvSpPr>
          <p:spPr bwMode="auto">
            <a:xfrm>
              <a:off x="3008" y="1870"/>
              <a:ext cx="830" cy="1796"/>
            </a:xfrm>
            <a:custGeom>
              <a:avLst/>
              <a:gdLst>
                <a:gd name="T0" fmla="*/ 180 w 830"/>
                <a:gd name="T1" fmla="*/ 0 h 1796"/>
                <a:gd name="T2" fmla="*/ 180 w 830"/>
                <a:gd name="T3" fmla="*/ 0 h 1796"/>
                <a:gd name="T4" fmla="*/ 160 w 830"/>
                <a:gd name="T5" fmla="*/ 2 h 1796"/>
                <a:gd name="T6" fmla="*/ 144 w 830"/>
                <a:gd name="T7" fmla="*/ 6 h 1796"/>
                <a:gd name="T8" fmla="*/ 128 w 830"/>
                <a:gd name="T9" fmla="*/ 14 h 1796"/>
                <a:gd name="T10" fmla="*/ 116 w 830"/>
                <a:gd name="T11" fmla="*/ 26 h 1796"/>
                <a:gd name="T12" fmla="*/ 104 w 830"/>
                <a:gd name="T13" fmla="*/ 38 h 1796"/>
                <a:gd name="T14" fmla="*/ 96 w 830"/>
                <a:gd name="T15" fmla="*/ 54 h 1796"/>
                <a:gd name="T16" fmla="*/ 92 w 830"/>
                <a:gd name="T17" fmla="*/ 70 h 1796"/>
                <a:gd name="T18" fmla="*/ 90 w 830"/>
                <a:gd name="T19" fmla="*/ 88 h 1796"/>
                <a:gd name="T20" fmla="*/ 90 w 830"/>
                <a:gd name="T21" fmla="*/ 1706 h 1796"/>
                <a:gd name="T22" fmla="*/ 90 w 830"/>
                <a:gd name="T23" fmla="*/ 1706 h 1796"/>
                <a:gd name="T24" fmla="*/ 88 w 830"/>
                <a:gd name="T25" fmla="*/ 1724 h 1796"/>
                <a:gd name="T26" fmla="*/ 82 w 830"/>
                <a:gd name="T27" fmla="*/ 1740 h 1796"/>
                <a:gd name="T28" fmla="*/ 74 w 830"/>
                <a:gd name="T29" fmla="*/ 1756 h 1796"/>
                <a:gd name="T30" fmla="*/ 64 w 830"/>
                <a:gd name="T31" fmla="*/ 1768 h 1796"/>
                <a:gd name="T32" fmla="*/ 50 w 830"/>
                <a:gd name="T33" fmla="*/ 1780 h 1796"/>
                <a:gd name="T34" fmla="*/ 34 w 830"/>
                <a:gd name="T35" fmla="*/ 1788 h 1796"/>
                <a:gd name="T36" fmla="*/ 18 w 830"/>
                <a:gd name="T37" fmla="*/ 1794 h 1796"/>
                <a:gd name="T38" fmla="*/ 0 w 830"/>
                <a:gd name="T39" fmla="*/ 1796 h 1796"/>
                <a:gd name="T40" fmla="*/ 830 w 830"/>
                <a:gd name="T41" fmla="*/ 1796 h 1796"/>
                <a:gd name="T42" fmla="*/ 830 w 830"/>
                <a:gd name="T43" fmla="*/ 0 h 1796"/>
                <a:gd name="T44" fmla="*/ 180 w 830"/>
                <a:gd name="T45" fmla="*/ 0 h 1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30" h="1796">
                  <a:moveTo>
                    <a:pt x="180" y="0"/>
                  </a:moveTo>
                  <a:lnTo>
                    <a:pt x="180" y="0"/>
                  </a:lnTo>
                  <a:lnTo>
                    <a:pt x="160" y="2"/>
                  </a:lnTo>
                  <a:lnTo>
                    <a:pt x="144" y="6"/>
                  </a:lnTo>
                  <a:lnTo>
                    <a:pt x="128" y="14"/>
                  </a:lnTo>
                  <a:lnTo>
                    <a:pt x="116" y="26"/>
                  </a:lnTo>
                  <a:lnTo>
                    <a:pt x="104" y="38"/>
                  </a:lnTo>
                  <a:lnTo>
                    <a:pt x="96" y="54"/>
                  </a:lnTo>
                  <a:lnTo>
                    <a:pt x="92" y="70"/>
                  </a:lnTo>
                  <a:lnTo>
                    <a:pt x="90" y="88"/>
                  </a:lnTo>
                  <a:lnTo>
                    <a:pt x="90" y="1706"/>
                  </a:lnTo>
                  <a:lnTo>
                    <a:pt x="90" y="1706"/>
                  </a:lnTo>
                  <a:lnTo>
                    <a:pt x="88" y="1724"/>
                  </a:lnTo>
                  <a:lnTo>
                    <a:pt x="82" y="1740"/>
                  </a:lnTo>
                  <a:lnTo>
                    <a:pt x="74" y="1756"/>
                  </a:lnTo>
                  <a:lnTo>
                    <a:pt x="64" y="1768"/>
                  </a:lnTo>
                  <a:lnTo>
                    <a:pt x="50" y="1780"/>
                  </a:lnTo>
                  <a:lnTo>
                    <a:pt x="34" y="1788"/>
                  </a:lnTo>
                  <a:lnTo>
                    <a:pt x="18" y="1794"/>
                  </a:lnTo>
                  <a:lnTo>
                    <a:pt x="0" y="1796"/>
                  </a:lnTo>
                  <a:lnTo>
                    <a:pt x="830" y="1796"/>
                  </a:lnTo>
                  <a:lnTo>
                    <a:pt x="830" y="0"/>
                  </a:lnTo>
                  <a:lnTo>
                    <a:pt x="180" y="0"/>
                  </a:lnTo>
                  <a:close/>
                </a:path>
              </a:pathLst>
            </a:custGeom>
            <a:solidFill>
              <a:srgbClr val="B22F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6" name="Freeform 7">
              <a:extLst>
                <a:ext uri="{FF2B5EF4-FFF2-40B4-BE49-F238E27FC236}">
                  <a16:creationId xmlns:a16="http://schemas.microsoft.com/office/drawing/2014/main" id="{DD623CC9-143A-45A1-B838-BD08C4B3AC37}"/>
                </a:ext>
              </a:extLst>
            </p:cNvPr>
            <p:cNvSpPr>
              <a:spLocks/>
            </p:cNvSpPr>
            <p:nvPr/>
          </p:nvSpPr>
          <p:spPr bwMode="auto">
            <a:xfrm>
              <a:off x="3188" y="1870"/>
              <a:ext cx="830" cy="1096"/>
            </a:xfrm>
            <a:custGeom>
              <a:avLst/>
              <a:gdLst>
                <a:gd name="T0" fmla="*/ 804 w 830"/>
                <a:gd name="T1" fmla="*/ 26 h 1096"/>
                <a:gd name="T2" fmla="*/ 804 w 830"/>
                <a:gd name="T3" fmla="*/ 26 h 1096"/>
                <a:gd name="T4" fmla="*/ 788 w 830"/>
                <a:gd name="T5" fmla="*/ 14 h 1096"/>
                <a:gd name="T6" fmla="*/ 774 w 830"/>
                <a:gd name="T7" fmla="*/ 6 h 1096"/>
                <a:gd name="T8" fmla="*/ 756 w 830"/>
                <a:gd name="T9" fmla="*/ 0 h 1096"/>
                <a:gd name="T10" fmla="*/ 740 w 830"/>
                <a:gd name="T11" fmla="*/ 0 h 1096"/>
                <a:gd name="T12" fmla="*/ 0 w 830"/>
                <a:gd name="T13" fmla="*/ 0 h 1096"/>
                <a:gd name="T14" fmla="*/ 0 w 830"/>
                <a:gd name="T15" fmla="*/ 0 h 1096"/>
                <a:gd name="T16" fmla="*/ 18 w 830"/>
                <a:gd name="T17" fmla="*/ 2 h 1096"/>
                <a:gd name="T18" fmla="*/ 34 w 830"/>
                <a:gd name="T19" fmla="*/ 6 h 1096"/>
                <a:gd name="T20" fmla="*/ 50 w 830"/>
                <a:gd name="T21" fmla="*/ 14 h 1096"/>
                <a:gd name="T22" fmla="*/ 62 w 830"/>
                <a:gd name="T23" fmla="*/ 26 h 1096"/>
                <a:gd name="T24" fmla="*/ 74 w 830"/>
                <a:gd name="T25" fmla="*/ 38 h 1096"/>
                <a:gd name="T26" fmla="*/ 82 w 830"/>
                <a:gd name="T27" fmla="*/ 54 h 1096"/>
                <a:gd name="T28" fmla="*/ 86 w 830"/>
                <a:gd name="T29" fmla="*/ 70 h 1096"/>
                <a:gd name="T30" fmla="*/ 88 w 830"/>
                <a:gd name="T31" fmla="*/ 88 h 1096"/>
                <a:gd name="T32" fmla="*/ 88 w 830"/>
                <a:gd name="T33" fmla="*/ 1008 h 1096"/>
                <a:gd name="T34" fmla="*/ 88 w 830"/>
                <a:gd name="T35" fmla="*/ 1008 h 1096"/>
                <a:gd name="T36" fmla="*/ 90 w 830"/>
                <a:gd name="T37" fmla="*/ 1018 h 1096"/>
                <a:gd name="T38" fmla="*/ 90 w 830"/>
                <a:gd name="T39" fmla="*/ 1028 h 1096"/>
                <a:gd name="T40" fmla="*/ 98 w 830"/>
                <a:gd name="T41" fmla="*/ 1046 h 1096"/>
                <a:gd name="T42" fmla="*/ 108 w 830"/>
                <a:gd name="T43" fmla="*/ 1064 h 1096"/>
                <a:gd name="T44" fmla="*/ 122 w 830"/>
                <a:gd name="T45" fmla="*/ 1078 h 1096"/>
                <a:gd name="T46" fmla="*/ 122 w 830"/>
                <a:gd name="T47" fmla="*/ 1078 h 1096"/>
                <a:gd name="T48" fmla="*/ 134 w 830"/>
                <a:gd name="T49" fmla="*/ 1086 h 1096"/>
                <a:gd name="T50" fmla="*/ 148 w 830"/>
                <a:gd name="T51" fmla="*/ 1092 h 1096"/>
                <a:gd name="T52" fmla="*/ 162 w 830"/>
                <a:gd name="T53" fmla="*/ 1096 h 1096"/>
                <a:gd name="T54" fmla="*/ 178 w 830"/>
                <a:gd name="T55" fmla="*/ 1096 h 1096"/>
                <a:gd name="T56" fmla="*/ 830 w 830"/>
                <a:gd name="T57" fmla="*/ 1096 h 1096"/>
                <a:gd name="T58" fmla="*/ 830 w 830"/>
                <a:gd name="T59" fmla="*/ 88 h 1096"/>
                <a:gd name="T60" fmla="*/ 830 w 830"/>
                <a:gd name="T61" fmla="*/ 88 h 1096"/>
                <a:gd name="T62" fmla="*/ 828 w 830"/>
                <a:gd name="T63" fmla="*/ 72 h 1096"/>
                <a:gd name="T64" fmla="*/ 822 w 830"/>
                <a:gd name="T65" fmla="*/ 56 h 1096"/>
                <a:gd name="T66" fmla="*/ 814 w 830"/>
                <a:gd name="T67" fmla="*/ 40 h 1096"/>
                <a:gd name="T68" fmla="*/ 804 w 830"/>
                <a:gd name="T69" fmla="*/ 26 h 1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0" h="1096">
                  <a:moveTo>
                    <a:pt x="804" y="26"/>
                  </a:moveTo>
                  <a:lnTo>
                    <a:pt x="804" y="26"/>
                  </a:lnTo>
                  <a:lnTo>
                    <a:pt x="788" y="14"/>
                  </a:lnTo>
                  <a:lnTo>
                    <a:pt x="774" y="6"/>
                  </a:lnTo>
                  <a:lnTo>
                    <a:pt x="756" y="0"/>
                  </a:lnTo>
                  <a:lnTo>
                    <a:pt x="740" y="0"/>
                  </a:lnTo>
                  <a:lnTo>
                    <a:pt x="0" y="0"/>
                  </a:lnTo>
                  <a:lnTo>
                    <a:pt x="0" y="0"/>
                  </a:lnTo>
                  <a:lnTo>
                    <a:pt x="18" y="2"/>
                  </a:lnTo>
                  <a:lnTo>
                    <a:pt x="34" y="6"/>
                  </a:lnTo>
                  <a:lnTo>
                    <a:pt x="50" y="14"/>
                  </a:lnTo>
                  <a:lnTo>
                    <a:pt x="62" y="26"/>
                  </a:lnTo>
                  <a:lnTo>
                    <a:pt x="74" y="38"/>
                  </a:lnTo>
                  <a:lnTo>
                    <a:pt x="82" y="54"/>
                  </a:lnTo>
                  <a:lnTo>
                    <a:pt x="86" y="70"/>
                  </a:lnTo>
                  <a:lnTo>
                    <a:pt x="88" y="88"/>
                  </a:lnTo>
                  <a:lnTo>
                    <a:pt x="88" y="1008"/>
                  </a:lnTo>
                  <a:lnTo>
                    <a:pt x="88" y="1008"/>
                  </a:lnTo>
                  <a:lnTo>
                    <a:pt x="90" y="1018"/>
                  </a:lnTo>
                  <a:lnTo>
                    <a:pt x="90" y="1028"/>
                  </a:lnTo>
                  <a:lnTo>
                    <a:pt x="98" y="1046"/>
                  </a:lnTo>
                  <a:lnTo>
                    <a:pt x="108" y="1064"/>
                  </a:lnTo>
                  <a:lnTo>
                    <a:pt x="122" y="1078"/>
                  </a:lnTo>
                  <a:lnTo>
                    <a:pt x="122" y="1078"/>
                  </a:lnTo>
                  <a:lnTo>
                    <a:pt x="134" y="1086"/>
                  </a:lnTo>
                  <a:lnTo>
                    <a:pt x="148" y="1092"/>
                  </a:lnTo>
                  <a:lnTo>
                    <a:pt x="162" y="1096"/>
                  </a:lnTo>
                  <a:lnTo>
                    <a:pt x="178" y="1096"/>
                  </a:lnTo>
                  <a:lnTo>
                    <a:pt x="830" y="1096"/>
                  </a:lnTo>
                  <a:lnTo>
                    <a:pt x="830" y="88"/>
                  </a:lnTo>
                  <a:lnTo>
                    <a:pt x="830" y="88"/>
                  </a:lnTo>
                  <a:lnTo>
                    <a:pt x="828" y="72"/>
                  </a:lnTo>
                  <a:lnTo>
                    <a:pt x="822" y="56"/>
                  </a:lnTo>
                  <a:lnTo>
                    <a:pt x="814" y="40"/>
                  </a:lnTo>
                  <a:lnTo>
                    <a:pt x="804"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7" name="Freeform 8">
              <a:extLst>
                <a:ext uri="{FF2B5EF4-FFF2-40B4-BE49-F238E27FC236}">
                  <a16:creationId xmlns:a16="http://schemas.microsoft.com/office/drawing/2014/main" id="{9CA3659C-3373-44F4-BFB4-2262578ABF3B}"/>
                </a:ext>
              </a:extLst>
            </p:cNvPr>
            <p:cNvSpPr>
              <a:spLocks/>
            </p:cNvSpPr>
            <p:nvPr/>
          </p:nvSpPr>
          <p:spPr bwMode="auto">
            <a:xfrm>
              <a:off x="3188" y="1870"/>
              <a:ext cx="830" cy="1096"/>
            </a:xfrm>
            <a:custGeom>
              <a:avLst/>
              <a:gdLst>
                <a:gd name="T0" fmla="*/ 804 w 830"/>
                <a:gd name="T1" fmla="*/ 26 h 1096"/>
                <a:gd name="T2" fmla="*/ 804 w 830"/>
                <a:gd name="T3" fmla="*/ 26 h 1096"/>
                <a:gd name="T4" fmla="*/ 788 w 830"/>
                <a:gd name="T5" fmla="*/ 14 h 1096"/>
                <a:gd name="T6" fmla="*/ 774 w 830"/>
                <a:gd name="T7" fmla="*/ 6 h 1096"/>
                <a:gd name="T8" fmla="*/ 756 w 830"/>
                <a:gd name="T9" fmla="*/ 0 h 1096"/>
                <a:gd name="T10" fmla="*/ 740 w 830"/>
                <a:gd name="T11" fmla="*/ 0 h 1096"/>
                <a:gd name="T12" fmla="*/ 0 w 830"/>
                <a:gd name="T13" fmla="*/ 0 h 1096"/>
                <a:gd name="T14" fmla="*/ 0 w 830"/>
                <a:gd name="T15" fmla="*/ 0 h 1096"/>
                <a:gd name="T16" fmla="*/ 18 w 830"/>
                <a:gd name="T17" fmla="*/ 2 h 1096"/>
                <a:gd name="T18" fmla="*/ 34 w 830"/>
                <a:gd name="T19" fmla="*/ 6 h 1096"/>
                <a:gd name="T20" fmla="*/ 50 w 830"/>
                <a:gd name="T21" fmla="*/ 14 h 1096"/>
                <a:gd name="T22" fmla="*/ 62 w 830"/>
                <a:gd name="T23" fmla="*/ 26 h 1096"/>
                <a:gd name="T24" fmla="*/ 74 w 830"/>
                <a:gd name="T25" fmla="*/ 38 h 1096"/>
                <a:gd name="T26" fmla="*/ 82 w 830"/>
                <a:gd name="T27" fmla="*/ 54 h 1096"/>
                <a:gd name="T28" fmla="*/ 86 w 830"/>
                <a:gd name="T29" fmla="*/ 70 h 1096"/>
                <a:gd name="T30" fmla="*/ 88 w 830"/>
                <a:gd name="T31" fmla="*/ 88 h 1096"/>
                <a:gd name="T32" fmla="*/ 88 w 830"/>
                <a:gd name="T33" fmla="*/ 1008 h 1096"/>
                <a:gd name="T34" fmla="*/ 88 w 830"/>
                <a:gd name="T35" fmla="*/ 1008 h 1096"/>
                <a:gd name="T36" fmla="*/ 90 w 830"/>
                <a:gd name="T37" fmla="*/ 1018 h 1096"/>
                <a:gd name="T38" fmla="*/ 90 w 830"/>
                <a:gd name="T39" fmla="*/ 1028 h 1096"/>
                <a:gd name="T40" fmla="*/ 98 w 830"/>
                <a:gd name="T41" fmla="*/ 1046 h 1096"/>
                <a:gd name="T42" fmla="*/ 108 w 830"/>
                <a:gd name="T43" fmla="*/ 1064 h 1096"/>
                <a:gd name="T44" fmla="*/ 122 w 830"/>
                <a:gd name="T45" fmla="*/ 1078 h 1096"/>
                <a:gd name="T46" fmla="*/ 122 w 830"/>
                <a:gd name="T47" fmla="*/ 1078 h 1096"/>
                <a:gd name="T48" fmla="*/ 134 w 830"/>
                <a:gd name="T49" fmla="*/ 1086 h 1096"/>
                <a:gd name="T50" fmla="*/ 148 w 830"/>
                <a:gd name="T51" fmla="*/ 1092 h 1096"/>
                <a:gd name="T52" fmla="*/ 162 w 830"/>
                <a:gd name="T53" fmla="*/ 1096 h 1096"/>
                <a:gd name="T54" fmla="*/ 178 w 830"/>
                <a:gd name="T55" fmla="*/ 1096 h 1096"/>
                <a:gd name="T56" fmla="*/ 830 w 830"/>
                <a:gd name="T57" fmla="*/ 1096 h 1096"/>
                <a:gd name="T58" fmla="*/ 830 w 830"/>
                <a:gd name="T59" fmla="*/ 88 h 1096"/>
                <a:gd name="T60" fmla="*/ 830 w 830"/>
                <a:gd name="T61" fmla="*/ 88 h 1096"/>
                <a:gd name="T62" fmla="*/ 828 w 830"/>
                <a:gd name="T63" fmla="*/ 72 h 1096"/>
                <a:gd name="T64" fmla="*/ 822 w 830"/>
                <a:gd name="T65" fmla="*/ 56 h 1096"/>
                <a:gd name="T66" fmla="*/ 814 w 830"/>
                <a:gd name="T67" fmla="*/ 40 h 1096"/>
                <a:gd name="T68" fmla="*/ 804 w 830"/>
                <a:gd name="T69" fmla="*/ 26 h 1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0" h="1096">
                  <a:moveTo>
                    <a:pt x="804" y="26"/>
                  </a:moveTo>
                  <a:lnTo>
                    <a:pt x="804" y="26"/>
                  </a:lnTo>
                  <a:lnTo>
                    <a:pt x="788" y="14"/>
                  </a:lnTo>
                  <a:lnTo>
                    <a:pt x="774" y="6"/>
                  </a:lnTo>
                  <a:lnTo>
                    <a:pt x="756" y="0"/>
                  </a:lnTo>
                  <a:lnTo>
                    <a:pt x="740" y="0"/>
                  </a:lnTo>
                  <a:lnTo>
                    <a:pt x="0" y="0"/>
                  </a:lnTo>
                  <a:lnTo>
                    <a:pt x="0" y="0"/>
                  </a:lnTo>
                  <a:lnTo>
                    <a:pt x="18" y="2"/>
                  </a:lnTo>
                  <a:lnTo>
                    <a:pt x="34" y="6"/>
                  </a:lnTo>
                  <a:lnTo>
                    <a:pt x="50" y="14"/>
                  </a:lnTo>
                  <a:lnTo>
                    <a:pt x="62" y="26"/>
                  </a:lnTo>
                  <a:lnTo>
                    <a:pt x="74" y="38"/>
                  </a:lnTo>
                  <a:lnTo>
                    <a:pt x="82" y="54"/>
                  </a:lnTo>
                  <a:lnTo>
                    <a:pt x="86" y="70"/>
                  </a:lnTo>
                  <a:lnTo>
                    <a:pt x="88" y="88"/>
                  </a:lnTo>
                  <a:lnTo>
                    <a:pt x="88" y="1008"/>
                  </a:lnTo>
                  <a:lnTo>
                    <a:pt x="88" y="1008"/>
                  </a:lnTo>
                  <a:lnTo>
                    <a:pt x="90" y="1018"/>
                  </a:lnTo>
                  <a:lnTo>
                    <a:pt x="90" y="1028"/>
                  </a:lnTo>
                  <a:lnTo>
                    <a:pt x="98" y="1046"/>
                  </a:lnTo>
                  <a:lnTo>
                    <a:pt x="108" y="1064"/>
                  </a:lnTo>
                  <a:lnTo>
                    <a:pt x="122" y="1078"/>
                  </a:lnTo>
                  <a:lnTo>
                    <a:pt x="122" y="1078"/>
                  </a:lnTo>
                  <a:lnTo>
                    <a:pt x="134" y="1086"/>
                  </a:lnTo>
                  <a:lnTo>
                    <a:pt x="148" y="1092"/>
                  </a:lnTo>
                  <a:lnTo>
                    <a:pt x="162" y="1096"/>
                  </a:lnTo>
                  <a:lnTo>
                    <a:pt x="178" y="1096"/>
                  </a:lnTo>
                  <a:lnTo>
                    <a:pt x="830" y="1096"/>
                  </a:lnTo>
                  <a:lnTo>
                    <a:pt x="830" y="88"/>
                  </a:lnTo>
                  <a:lnTo>
                    <a:pt x="830" y="88"/>
                  </a:lnTo>
                  <a:lnTo>
                    <a:pt x="828" y="72"/>
                  </a:lnTo>
                  <a:lnTo>
                    <a:pt x="822" y="56"/>
                  </a:lnTo>
                  <a:lnTo>
                    <a:pt x="814" y="40"/>
                  </a:lnTo>
                  <a:lnTo>
                    <a:pt x="804"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8" name="Freeform 9">
              <a:extLst>
                <a:ext uri="{FF2B5EF4-FFF2-40B4-BE49-F238E27FC236}">
                  <a16:creationId xmlns:a16="http://schemas.microsoft.com/office/drawing/2014/main" id="{9285A9BD-023C-4688-8DDC-0889B80D75CA}"/>
                </a:ext>
              </a:extLst>
            </p:cNvPr>
            <p:cNvSpPr>
              <a:spLocks/>
            </p:cNvSpPr>
            <p:nvPr/>
          </p:nvSpPr>
          <p:spPr bwMode="auto">
            <a:xfrm>
              <a:off x="3366" y="2226"/>
              <a:ext cx="340" cy="740"/>
            </a:xfrm>
            <a:custGeom>
              <a:avLst/>
              <a:gdLst>
                <a:gd name="T0" fmla="*/ 180 w 340"/>
                <a:gd name="T1" fmla="*/ 0 h 740"/>
                <a:gd name="T2" fmla="*/ 180 w 340"/>
                <a:gd name="T3" fmla="*/ 0 h 740"/>
                <a:gd name="T4" fmla="*/ 162 w 340"/>
                <a:gd name="T5" fmla="*/ 2 h 740"/>
                <a:gd name="T6" fmla="*/ 144 w 340"/>
                <a:gd name="T7" fmla="*/ 6 h 740"/>
                <a:gd name="T8" fmla="*/ 130 w 340"/>
                <a:gd name="T9" fmla="*/ 14 h 740"/>
                <a:gd name="T10" fmla="*/ 116 w 340"/>
                <a:gd name="T11" fmla="*/ 26 h 740"/>
                <a:gd name="T12" fmla="*/ 106 w 340"/>
                <a:gd name="T13" fmla="*/ 38 h 740"/>
                <a:gd name="T14" fmla="*/ 96 w 340"/>
                <a:gd name="T15" fmla="*/ 54 h 740"/>
                <a:gd name="T16" fmla="*/ 92 w 340"/>
                <a:gd name="T17" fmla="*/ 70 h 740"/>
                <a:gd name="T18" fmla="*/ 90 w 340"/>
                <a:gd name="T19" fmla="*/ 88 h 740"/>
                <a:gd name="T20" fmla="*/ 90 w 340"/>
                <a:gd name="T21" fmla="*/ 652 h 740"/>
                <a:gd name="T22" fmla="*/ 90 w 340"/>
                <a:gd name="T23" fmla="*/ 652 h 740"/>
                <a:gd name="T24" fmla="*/ 88 w 340"/>
                <a:gd name="T25" fmla="*/ 670 h 740"/>
                <a:gd name="T26" fmla="*/ 82 w 340"/>
                <a:gd name="T27" fmla="*/ 686 h 740"/>
                <a:gd name="T28" fmla="*/ 74 w 340"/>
                <a:gd name="T29" fmla="*/ 702 h 740"/>
                <a:gd name="T30" fmla="*/ 64 w 340"/>
                <a:gd name="T31" fmla="*/ 714 h 740"/>
                <a:gd name="T32" fmla="*/ 50 w 340"/>
                <a:gd name="T33" fmla="*/ 726 h 740"/>
                <a:gd name="T34" fmla="*/ 36 w 340"/>
                <a:gd name="T35" fmla="*/ 734 h 740"/>
                <a:gd name="T36" fmla="*/ 18 w 340"/>
                <a:gd name="T37" fmla="*/ 740 h 740"/>
                <a:gd name="T38" fmla="*/ 0 w 340"/>
                <a:gd name="T39" fmla="*/ 740 h 740"/>
                <a:gd name="T40" fmla="*/ 340 w 340"/>
                <a:gd name="T41" fmla="*/ 740 h 740"/>
                <a:gd name="T42" fmla="*/ 340 w 340"/>
                <a:gd name="T43" fmla="*/ 0 h 740"/>
                <a:gd name="T44" fmla="*/ 180 w 340"/>
                <a:gd name="T45"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0" h="740">
                  <a:moveTo>
                    <a:pt x="180" y="0"/>
                  </a:moveTo>
                  <a:lnTo>
                    <a:pt x="180" y="0"/>
                  </a:lnTo>
                  <a:lnTo>
                    <a:pt x="162" y="2"/>
                  </a:lnTo>
                  <a:lnTo>
                    <a:pt x="144" y="6"/>
                  </a:lnTo>
                  <a:lnTo>
                    <a:pt x="130" y="14"/>
                  </a:lnTo>
                  <a:lnTo>
                    <a:pt x="116" y="26"/>
                  </a:lnTo>
                  <a:lnTo>
                    <a:pt x="106" y="38"/>
                  </a:lnTo>
                  <a:lnTo>
                    <a:pt x="96" y="54"/>
                  </a:lnTo>
                  <a:lnTo>
                    <a:pt x="92" y="70"/>
                  </a:lnTo>
                  <a:lnTo>
                    <a:pt x="90" y="88"/>
                  </a:lnTo>
                  <a:lnTo>
                    <a:pt x="90" y="652"/>
                  </a:lnTo>
                  <a:lnTo>
                    <a:pt x="90" y="652"/>
                  </a:lnTo>
                  <a:lnTo>
                    <a:pt x="88" y="670"/>
                  </a:lnTo>
                  <a:lnTo>
                    <a:pt x="82" y="686"/>
                  </a:lnTo>
                  <a:lnTo>
                    <a:pt x="74" y="702"/>
                  </a:lnTo>
                  <a:lnTo>
                    <a:pt x="64" y="714"/>
                  </a:lnTo>
                  <a:lnTo>
                    <a:pt x="50" y="726"/>
                  </a:lnTo>
                  <a:lnTo>
                    <a:pt x="36" y="734"/>
                  </a:lnTo>
                  <a:lnTo>
                    <a:pt x="18" y="740"/>
                  </a:lnTo>
                  <a:lnTo>
                    <a:pt x="0" y="740"/>
                  </a:lnTo>
                  <a:lnTo>
                    <a:pt x="340" y="740"/>
                  </a:lnTo>
                  <a:lnTo>
                    <a:pt x="340" y="0"/>
                  </a:lnTo>
                  <a:lnTo>
                    <a:pt x="180" y="0"/>
                  </a:lnTo>
                  <a:close/>
                </a:path>
              </a:pathLst>
            </a:custGeom>
            <a:solidFill>
              <a:schemeClr val="bg1"/>
            </a:solidFill>
            <a:ln w="9525">
              <a:solidFill>
                <a:srgbClr val="000000"/>
              </a:solidFill>
              <a:round/>
              <a:headEnd/>
              <a:tailEnd/>
            </a:ln>
          </p:spPr>
          <p:txBody>
            <a:bodyPr vert="horz" wrap="square" lIns="68562" tIns="34281" rIns="68562" bIns="34281" numCol="1" anchor="t" anchorCtr="0" compatLnSpc="1">
              <a:prstTxWarp prst="textNoShape">
                <a:avLst/>
              </a:prstTxWarp>
            </a:bodyPr>
            <a:lstStyle/>
            <a:p>
              <a:endParaRPr lang="en-US" sz="1350" dirty="0"/>
            </a:p>
          </p:txBody>
        </p:sp>
        <p:sp>
          <p:nvSpPr>
            <p:cNvPr id="19" name="Freeform 10">
              <a:extLst>
                <a:ext uri="{FF2B5EF4-FFF2-40B4-BE49-F238E27FC236}">
                  <a16:creationId xmlns:a16="http://schemas.microsoft.com/office/drawing/2014/main" id="{69BFCBB1-44B2-4708-9BB8-3EF3F52CB46E}"/>
                </a:ext>
              </a:extLst>
            </p:cNvPr>
            <p:cNvSpPr>
              <a:spLocks/>
            </p:cNvSpPr>
            <p:nvPr/>
          </p:nvSpPr>
          <p:spPr bwMode="auto">
            <a:xfrm>
              <a:off x="2908" y="2854"/>
              <a:ext cx="198" cy="820"/>
            </a:xfrm>
            <a:custGeom>
              <a:avLst/>
              <a:gdLst>
                <a:gd name="T0" fmla="*/ 100 w 198"/>
                <a:gd name="T1" fmla="*/ 820 h 820"/>
                <a:gd name="T2" fmla="*/ 100 w 198"/>
                <a:gd name="T3" fmla="*/ 820 h 820"/>
                <a:gd name="T4" fmla="*/ 80 w 198"/>
                <a:gd name="T5" fmla="*/ 818 h 820"/>
                <a:gd name="T6" fmla="*/ 62 w 198"/>
                <a:gd name="T7" fmla="*/ 812 h 820"/>
                <a:gd name="T8" fmla="*/ 44 w 198"/>
                <a:gd name="T9" fmla="*/ 804 h 820"/>
                <a:gd name="T10" fmla="*/ 30 w 198"/>
                <a:gd name="T11" fmla="*/ 792 h 820"/>
                <a:gd name="T12" fmla="*/ 18 w 198"/>
                <a:gd name="T13" fmla="*/ 776 h 820"/>
                <a:gd name="T14" fmla="*/ 8 w 198"/>
                <a:gd name="T15" fmla="*/ 760 h 820"/>
                <a:gd name="T16" fmla="*/ 2 w 198"/>
                <a:gd name="T17" fmla="*/ 742 h 820"/>
                <a:gd name="T18" fmla="*/ 0 w 198"/>
                <a:gd name="T19" fmla="*/ 722 h 820"/>
                <a:gd name="T20" fmla="*/ 0 w 198"/>
                <a:gd name="T21" fmla="*/ 8 h 820"/>
                <a:gd name="T22" fmla="*/ 0 w 198"/>
                <a:gd name="T23" fmla="*/ 8 h 820"/>
                <a:gd name="T24" fmla="*/ 2 w 198"/>
                <a:gd name="T25" fmla="*/ 4 h 820"/>
                <a:gd name="T26" fmla="*/ 4 w 198"/>
                <a:gd name="T27" fmla="*/ 2 h 820"/>
                <a:gd name="T28" fmla="*/ 6 w 198"/>
                <a:gd name="T29" fmla="*/ 0 h 820"/>
                <a:gd name="T30" fmla="*/ 10 w 198"/>
                <a:gd name="T31" fmla="*/ 0 h 820"/>
                <a:gd name="T32" fmla="*/ 190 w 198"/>
                <a:gd name="T33" fmla="*/ 0 h 820"/>
                <a:gd name="T34" fmla="*/ 190 w 198"/>
                <a:gd name="T35" fmla="*/ 0 h 820"/>
                <a:gd name="T36" fmla="*/ 194 w 198"/>
                <a:gd name="T37" fmla="*/ 0 h 820"/>
                <a:gd name="T38" fmla="*/ 196 w 198"/>
                <a:gd name="T39" fmla="*/ 2 h 820"/>
                <a:gd name="T40" fmla="*/ 198 w 198"/>
                <a:gd name="T41" fmla="*/ 4 h 820"/>
                <a:gd name="T42" fmla="*/ 198 w 198"/>
                <a:gd name="T43" fmla="*/ 8 h 820"/>
                <a:gd name="T44" fmla="*/ 198 w 198"/>
                <a:gd name="T45" fmla="*/ 8 h 820"/>
                <a:gd name="T46" fmla="*/ 198 w 198"/>
                <a:gd name="T47" fmla="*/ 12 h 820"/>
                <a:gd name="T48" fmla="*/ 196 w 198"/>
                <a:gd name="T49" fmla="*/ 16 h 820"/>
                <a:gd name="T50" fmla="*/ 194 w 198"/>
                <a:gd name="T51" fmla="*/ 18 h 820"/>
                <a:gd name="T52" fmla="*/ 190 w 198"/>
                <a:gd name="T53" fmla="*/ 18 h 820"/>
                <a:gd name="T54" fmla="*/ 20 w 198"/>
                <a:gd name="T55" fmla="*/ 18 h 820"/>
                <a:gd name="T56" fmla="*/ 20 w 198"/>
                <a:gd name="T57" fmla="*/ 722 h 820"/>
                <a:gd name="T58" fmla="*/ 20 w 198"/>
                <a:gd name="T59" fmla="*/ 722 h 820"/>
                <a:gd name="T60" fmla="*/ 22 w 198"/>
                <a:gd name="T61" fmla="*/ 738 h 820"/>
                <a:gd name="T62" fmla="*/ 26 w 198"/>
                <a:gd name="T63" fmla="*/ 752 h 820"/>
                <a:gd name="T64" fmla="*/ 34 w 198"/>
                <a:gd name="T65" fmla="*/ 766 h 820"/>
                <a:gd name="T66" fmla="*/ 44 w 198"/>
                <a:gd name="T67" fmla="*/ 778 h 820"/>
                <a:gd name="T68" fmla="*/ 56 w 198"/>
                <a:gd name="T69" fmla="*/ 788 h 820"/>
                <a:gd name="T70" fmla="*/ 68 w 198"/>
                <a:gd name="T71" fmla="*/ 796 h 820"/>
                <a:gd name="T72" fmla="*/ 84 w 198"/>
                <a:gd name="T73" fmla="*/ 800 h 820"/>
                <a:gd name="T74" fmla="*/ 100 w 198"/>
                <a:gd name="T75" fmla="*/ 802 h 820"/>
                <a:gd name="T76" fmla="*/ 100 w 198"/>
                <a:gd name="T77" fmla="*/ 802 h 820"/>
                <a:gd name="T78" fmla="*/ 104 w 198"/>
                <a:gd name="T79" fmla="*/ 802 h 820"/>
                <a:gd name="T80" fmla="*/ 106 w 198"/>
                <a:gd name="T81" fmla="*/ 804 h 820"/>
                <a:gd name="T82" fmla="*/ 108 w 198"/>
                <a:gd name="T83" fmla="*/ 808 h 820"/>
                <a:gd name="T84" fmla="*/ 110 w 198"/>
                <a:gd name="T85" fmla="*/ 812 h 820"/>
                <a:gd name="T86" fmla="*/ 110 w 198"/>
                <a:gd name="T87" fmla="*/ 812 h 820"/>
                <a:gd name="T88" fmla="*/ 108 w 198"/>
                <a:gd name="T89" fmla="*/ 814 h 820"/>
                <a:gd name="T90" fmla="*/ 106 w 198"/>
                <a:gd name="T91" fmla="*/ 818 h 820"/>
                <a:gd name="T92" fmla="*/ 104 w 198"/>
                <a:gd name="T93" fmla="*/ 820 h 820"/>
                <a:gd name="T94" fmla="*/ 100 w 198"/>
                <a:gd name="T95" fmla="*/ 82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 h="820">
                  <a:moveTo>
                    <a:pt x="100" y="820"/>
                  </a:moveTo>
                  <a:lnTo>
                    <a:pt x="100" y="820"/>
                  </a:lnTo>
                  <a:lnTo>
                    <a:pt x="80" y="818"/>
                  </a:lnTo>
                  <a:lnTo>
                    <a:pt x="62" y="812"/>
                  </a:lnTo>
                  <a:lnTo>
                    <a:pt x="44" y="804"/>
                  </a:lnTo>
                  <a:lnTo>
                    <a:pt x="30" y="792"/>
                  </a:lnTo>
                  <a:lnTo>
                    <a:pt x="18" y="776"/>
                  </a:lnTo>
                  <a:lnTo>
                    <a:pt x="8" y="760"/>
                  </a:lnTo>
                  <a:lnTo>
                    <a:pt x="2" y="742"/>
                  </a:lnTo>
                  <a:lnTo>
                    <a:pt x="0" y="722"/>
                  </a:lnTo>
                  <a:lnTo>
                    <a:pt x="0" y="8"/>
                  </a:lnTo>
                  <a:lnTo>
                    <a:pt x="0" y="8"/>
                  </a:lnTo>
                  <a:lnTo>
                    <a:pt x="2" y="4"/>
                  </a:lnTo>
                  <a:lnTo>
                    <a:pt x="4" y="2"/>
                  </a:lnTo>
                  <a:lnTo>
                    <a:pt x="6" y="0"/>
                  </a:lnTo>
                  <a:lnTo>
                    <a:pt x="10" y="0"/>
                  </a:lnTo>
                  <a:lnTo>
                    <a:pt x="190" y="0"/>
                  </a:lnTo>
                  <a:lnTo>
                    <a:pt x="190" y="0"/>
                  </a:lnTo>
                  <a:lnTo>
                    <a:pt x="194" y="0"/>
                  </a:lnTo>
                  <a:lnTo>
                    <a:pt x="196" y="2"/>
                  </a:lnTo>
                  <a:lnTo>
                    <a:pt x="198" y="4"/>
                  </a:lnTo>
                  <a:lnTo>
                    <a:pt x="198" y="8"/>
                  </a:lnTo>
                  <a:lnTo>
                    <a:pt x="198" y="8"/>
                  </a:lnTo>
                  <a:lnTo>
                    <a:pt x="198" y="12"/>
                  </a:lnTo>
                  <a:lnTo>
                    <a:pt x="196" y="16"/>
                  </a:lnTo>
                  <a:lnTo>
                    <a:pt x="194" y="18"/>
                  </a:lnTo>
                  <a:lnTo>
                    <a:pt x="190" y="18"/>
                  </a:lnTo>
                  <a:lnTo>
                    <a:pt x="20" y="18"/>
                  </a:lnTo>
                  <a:lnTo>
                    <a:pt x="20" y="722"/>
                  </a:lnTo>
                  <a:lnTo>
                    <a:pt x="20" y="722"/>
                  </a:lnTo>
                  <a:lnTo>
                    <a:pt x="22" y="738"/>
                  </a:lnTo>
                  <a:lnTo>
                    <a:pt x="26" y="752"/>
                  </a:lnTo>
                  <a:lnTo>
                    <a:pt x="34" y="766"/>
                  </a:lnTo>
                  <a:lnTo>
                    <a:pt x="44" y="778"/>
                  </a:lnTo>
                  <a:lnTo>
                    <a:pt x="56" y="788"/>
                  </a:lnTo>
                  <a:lnTo>
                    <a:pt x="68" y="796"/>
                  </a:lnTo>
                  <a:lnTo>
                    <a:pt x="84" y="800"/>
                  </a:lnTo>
                  <a:lnTo>
                    <a:pt x="100" y="802"/>
                  </a:lnTo>
                  <a:lnTo>
                    <a:pt x="100" y="802"/>
                  </a:lnTo>
                  <a:lnTo>
                    <a:pt x="104" y="802"/>
                  </a:lnTo>
                  <a:lnTo>
                    <a:pt x="106" y="804"/>
                  </a:lnTo>
                  <a:lnTo>
                    <a:pt x="108" y="808"/>
                  </a:lnTo>
                  <a:lnTo>
                    <a:pt x="110" y="812"/>
                  </a:lnTo>
                  <a:lnTo>
                    <a:pt x="110" y="812"/>
                  </a:lnTo>
                  <a:lnTo>
                    <a:pt x="108" y="814"/>
                  </a:lnTo>
                  <a:lnTo>
                    <a:pt x="106" y="818"/>
                  </a:lnTo>
                  <a:lnTo>
                    <a:pt x="104" y="820"/>
                  </a:lnTo>
                  <a:lnTo>
                    <a:pt x="100" y="8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0" name="Freeform 11">
              <a:extLst>
                <a:ext uri="{FF2B5EF4-FFF2-40B4-BE49-F238E27FC236}">
                  <a16:creationId xmlns:a16="http://schemas.microsoft.com/office/drawing/2014/main" id="{3FAE0EA3-67AC-43AC-8746-A4BCDDF5ADD5}"/>
                </a:ext>
              </a:extLst>
            </p:cNvPr>
            <p:cNvSpPr>
              <a:spLocks/>
            </p:cNvSpPr>
            <p:nvPr/>
          </p:nvSpPr>
          <p:spPr bwMode="auto">
            <a:xfrm>
              <a:off x="2908" y="2854"/>
              <a:ext cx="198" cy="820"/>
            </a:xfrm>
            <a:custGeom>
              <a:avLst/>
              <a:gdLst>
                <a:gd name="T0" fmla="*/ 100 w 198"/>
                <a:gd name="T1" fmla="*/ 820 h 820"/>
                <a:gd name="T2" fmla="*/ 100 w 198"/>
                <a:gd name="T3" fmla="*/ 820 h 820"/>
                <a:gd name="T4" fmla="*/ 80 w 198"/>
                <a:gd name="T5" fmla="*/ 818 h 820"/>
                <a:gd name="T6" fmla="*/ 62 w 198"/>
                <a:gd name="T7" fmla="*/ 812 h 820"/>
                <a:gd name="T8" fmla="*/ 44 w 198"/>
                <a:gd name="T9" fmla="*/ 804 h 820"/>
                <a:gd name="T10" fmla="*/ 30 w 198"/>
                <a:gd name="T11" fmla="*/ 792 h 820"/>
                <a:gd name="T12" fmla="*/ 18 w 198"/>
                <a:gd name="T13" fmla="*/ 776 h 820"/>
                <a:gd name="T14" fmla="*/ 8 w 198"/>
                <a:gd name="T15" fmla="*/ 760 h 820"/>
                <a:gd name="T16" fmla="*/ 2 w 198"/>
                <a:gd name="T17" fmla="*/ 742 h 820"/>
                <a:gd name="T18" fmla="*/ 0 w 198"/>
                <a:gd name="T19" fmla="*/ 722 h 820"/>
                <a:gd name="T20" fmla="*/ 0 w 198"/>
                <a:gd name="T21" fmla="*/ 8 h 820"/>
                <a:gd name="T22" fmla="*/ 0 w 198"/>
                <a:gd name="T23" fmla="*/ 8 h 820"/>
                <a:gd name="T24" fmla="*/ 2 w 198"/>
                <a:gd name="T25" fmla="*/ 4 h 820"/>
                <a:gd name="T26" fmla="*/ 4 w 198"/>
                <a:gd name="T27" fmla="*/ 2 h 820"/>
                <a:gd name="T28" fmla="*/ 6 w 198"/>
                <a:gd name="T29" fmla="*/ 0 h 820"/>
                <a:gd name="T30" fmla="*/ 10 w 198"/>
                <a:gd name="T31" fmla="*/ 0 h 820"/>
                <a:gd name="T32" fmla="*/ 190 w 198"/>
                <a:gd name="T33" fmla="*/ 0 h 820"/>
                <a:gd name="T34" fmla="*/ 190 w 198"/>
                <a:gd name="T35" fmla="*/ 0 h 820"/>
                <a:gd name="T36" fmla="*/ 194 w 198"/>
                <a:gd name="T37" fmla="*/ 0 h 820"/>
                <a:gd name="T38" fmla="*/ 196 w 198"/>
                <a:gd name="T39" fmla="*/ 2 h 820"/>
                <a:gd name="T40" fmla="*/ 198 w 198"/>
                <a:gd name="T41" fmla="*/ 4 h 820"/>
                <a:gd name="T42" fmla="*/ 198 w 198"/>
                <a:gd name="T43" fmla="*/ 8 h 820"/>
                <a:gd name="T44" fmla="*/ 198 w 198"/>
                <a:gd name="T45" fmla="*/ 8 h 820"/>
                <a:gd name="T46" fmla="*/ 198 w 198"/>
                <a:gd name="T47" fmla="*/ 12 h 820"/>
                <a:gd name="T48" fmla="*/ 196 w 198"/>
                <a:gd name="T49" fmla="*/ 16 h 820"/>
                <a:gd name="T50" fmla="*/ 194 w 198"/>
                <a:gd name="T51" fmla="*/ 18 h 820"/>
                <a:gd name="T52" fmla="*/ 190 w 198"/>
                <a:gd name="T53" fmla="*/ 18 h 820"/>
                <a:gd name="T54" fmla="*/ 20 w 198"/>
                <a:gd name="T55" fmla="*/ 18 h 820"/>
                <a:gd name="T56" fmla="*/ 20 w 198"/>
                <a:gd name="T57" fmla="*/ 722 h 820"/>
                <a:gd name="T58" fmla="*/ 20 w 198"/>
                <a:gd name="T59" fmla="*/ 722 h 820"/>
                <a:gd name="T60" fmla="*/ 22 w 198"/>
                <a:gd name="T61" fmla="*/ 738 h 820"/>
                <a:gd name="T62" fmla="*/ 26 w 198"/>
                <a:gd name="T63" fmla="*/ 752 h 820"/>
                <a:gd name="T64" fmla="*/ 34 w 198"/>
                <a:gd name="T65" fmla="*/ 766 h 820"/>
                <a:gd name="T66" fmla="*/ 44 w 198"/>
                <a:gd name="T67" fmla="*/ 778 h 820"/>
                <a:gd name="T68" fmla="*/ 56 w 198"/>
                <a:gd name="T69" fmla="*/ 788 h 820"/>
                <a:gd name="T70" fmla="*/ 68 w 198"/>
                <a:gd name="T71" fmla="*/ 796 h 820"/>
                <a:gd name="T72" fmla="*/ 84 w 198"/>
                <a:gd name="T73" fmla="*/ 800 h 820"/>
                <a:gd name="T74" fmla="*/ 100 w 198"/>
                <a:gd name="T75" fmla="*/ 802 h 820"/>
                <a:gd name="T76" fmla="*/ 100 w 198"/>
                <a:gd name="T77" fmla="*/ 802 h 820"/>
                <a:gd name="T78" fmla="*/ 104 w 198"/>
                <a:gd name="T79" fmla="*/ 802 h 820"/>
                <a:gd name="T80" fmla="*/ 106 w 198"/>
                <a:gd name="T81" fmla="*/ 804 h 820"/>
                <a:gd name="T82" fmla="*/ 108 w 198"/>
                <a:gd name="T83" fmla="*/ 808 h 820"/>
                <a:gd name="T84" fmla="*/ 110 w 198"/>
                <a:gd name="T85" fmla="*/ 812 h 820"/>
                <a:gd name="T86" fmla="*/ 110 w 198"/>
                <a:gd name="T87" fmla="*/ 812 h 820"/>
                <a:gd name="T88" fmla="*/ 108 w 198"/>
                <a:gd name="T89" fmla="*/ 814 h 820"/>
                <a:gd name="T90" fmla="*/ 106 w 198"/>
                <a:gd name="T91" fmla="*/ 818 h 820"/>
                <a:gd name="T92" fmla="*/ 104 w 198"/>
                <a:gd name="T93" fmla="*/ 820 h 820"/>
                <a:gd name="T94" fmla="*/ 100 w 198"/>
                <a:gd name="T95" fmla="*/ 82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 h="820">
                  <a:moveTo>
                    <a:pt x="100" y="820"/>
                  </a:moveTo>
                  <a:lnTo>
                    <a:pt x="100" y="820"/>
                  </a:lnTo>
                  <a:lnTo>
                    <a:pt x="80" y="818"/>
                  </a:lnTo>
                  <a:lnTo>
                    <a:pt x="62" y="812"/>
                  </a:lnTo>
                  <a:lnTo>
                    <a:pt x="44" y="804"/>
                  </a:lnTo>
                  <a:lnTo>
                    <a:pt x="30" y="792"/>
                  </a:lnTo>
                  <a:lnTo>
                    <a:pt x="18" y="776"/>
                  </a:lnTo>
                  <a:lnTo>
                    <a:pt x="8" y="760"/>
                  </a:lnTo>
                  <a:lnTo>
                    <a:pt x="2" y="742"/>
                  </a:lnTo>
                  <a:lnTo>
                    <a:pt x="0" y="722"/>
                  </a:lnTo>
                  <a:lnTo>
                    <a:pt x="0" y="8"/>
                  </a:lnTo>
                  <a:lnTo>
                    <a:pt x="0" y="8"/>
                  </a:lnTo>
                  <a:lnTo>
                    <a:pt x="2" y="4"/>
                  </a:lnTo>
                  <a:lnTo>
                    <a:pt x="4" y="2"/>
                  </a:lnTo>
                  <a:lnTo>
                    <a:pt x="6" y="0"/>
                  </a:lnTo>
                  <a:lnTo>
                    <a:pt x="10" y="0"/>
                  </a:lnTo>
                  <a:lnTo>
                    <a:pt x="190" y="0"/>
                  </a:lnTo>
                  <a:lnTo>
                    <a:pt x="190" y="0"/>
                  </a:lnTo>
                  <a:lnTo>
                    <a:pt x="194" y="0"/>
                  </a:lnTo>
                  <a:lnTo>
                    <a:pt x="196" y="2"/>
                  </a:lnTo>
                  <a:lnTo>
                    <a:pt x="198" y="4"/>
                  </a:lnTo>
                  <a:lnTo>
                    <a:pt x="198" y="8"/>
                  </a:lnTo>
                  <a:lnTo>
                    <a:pt x="198" y="8"/>
                  </a:lnTo>
                  <a:lnTo>
                    <a:pt x="198" y="12"/>
                  </a:lnTo>
                  <a:lnTo>
                    <a:pt x="196" y="16"/>
                  </a:lnTo>
                  <a:lnTo>
                    <a:pt x="194" y="18"/>
                  </a:lnTo>
                  <a:lnTo>
                    <a:pt x="190" y="18"/>
                  </a:lnTo>
                  <a:lnTo>
                    <a:pt x="20" y="18"/>
                  </a:lnTo>
                  <a:lnTo>
                    <a:pt x="20" y="722"/>
                  </a:lnTo>
                  <a:lnTo>
                    <a:pt x="20" y="722"/>
                  </a:lnTo>
                  <a:lnTo>
                    <a:pt x="22" y="738"/>
                  </a:lnTo>
                  <a:lnTo>
                    <a:pt x="26" y="752"/>
                  </a:lnTo>
                  <a:lnTo>
                    <a:pt x="34" y="766"/>
                  </a:lnTo>
                  <a:lnTo>
                    <a:pt x="44" y="778"/>
                  </a:lnTo>
                  <a:lnTo>
                    <a:pt x="56" y="788"/>
                  </a:lnTo>
                  <a:lnTo>
                    <a:pt x="68" y="796"/>
                  </a:lnTo>
                  <a:lnTo>
                    <a:pt x="84" y="800"/>
                  </a:lnTo>
                  <a:lnTo>
                    <a:pt x="100" y="802"/>
                  </a:lnTo>
                  <a:lnTo>
                    <a:pt x="100" y="802"/>
                  </a:lnTo>
                  <a:lnTo>
                    <a:pt x="104" y="802"/>
                  </a:lnTo>
                  <a:lnTo>
                    <a:pt x="106" y="804"/>
                  </a:lnTo>
                  <a:lnTo>
                    <a:pt x="108" y="808"/>
                  </a:lnTo>
                  <a:lnTo>
                    <a:pt x="110" y="812"/>
                  </a:lnTo>
                  <a:lnTo>
                    <a:pt x="110" y="812"/>
                  </a:lnTo>
                  <a:lnTo>
                    <a:pt x="108" y="814"/>
                  </a:lnTo>
                  <a:lnTo>
                    <a:pt x="106" y="818"/>
                  </a:lnTo>
                  <a:lnTo>
                    <a:pt x="104" y="820"/>
                  </a:lnTo>
                  <a:lnTo>
                    <a:pt x="100" y="8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1" name="Freeform 12">
              <a:extLst>
                <a:ext uri="{FF2B5EF4-FFF2-40B4-BE49-F238E27FC236}">
                  <a16:creationId xmlns:a16="http://schemas.microsoft.com/office/drawing/2014/main" id="{B670365A-505C-4292-BF2F-75434359E6E3}"/>
                </a:ext>
              </a:extLst>
            </p:cNvPr>
            <p:cNvSpPr>
              <a:spLocks/>
            </p:cNvSpPr>
            <p:nvPr/>
          </p:nvSpPr>
          <p:spPr bwMode="auto">
            <a:xfrm>
              <a:off x="3012" y="3028"/>
              <a:ext cx="96" cy="20"/>
            </a:xfrm>
            <a:custGeom>
              <a:avLst/>
              <a:gdLst>
                <a:gd name="T0" fmla="*/ 86 w 96"/>
                <a:gd name="T1" fmla="*/ 20 h 20"/>
                <a:gd name="T2" fmla="*/ 10 w 96"/>
                <a:gd name="T3" fmla="*/ 20 h 20"/>
                <a:gd name="T4" fmla="*/ 10 w 96"/>
                <a:gd name="T5" fmla="*/ 20 h 20"/>
                <a:gd name="T6" fmla="*/ 6 w 96"/>
                <a:gd name="T7" fmla="*/ 20 h 20"/>
                <a:gd name="T8" fmla="*/ 2 w 96"/>
                <a:gd name="T9" fmla="*/ 16 h 20"/>
                <a:gd name="T10" fmla="*/ 0 w 96"/>
                <a:gd name="T11" fmla="*/ 14 h 20"/>
                <a:gd name="T12" fmla="*/ 0 w 96"/>
                <a:gd name="T13" fmla="*/ 10 h 20"/>
                <a:gd name="T14" fmla="*/ 0 w 96"/>
                <a:gd name="T15" fmla="*/ 10 h 20"/>
                <a:gd name="T16" fmla="*/ 0 w 96"/>
                <a:gd name="T17" fmla="*/ 6 h 20"/>
                <a:gd name="T18" fmla="*/ 2 w 96"/>
                <a:gd name="T19" fmla="*/ 4 h 20"/>
                <a:gd name="T20" fmla="*/ 6 w 96"/>
                <a:gd name="T21" fmla="*/ 2 h 20"/>
                <a:gd name="T22" fmla="*/ 10 w 96"/>
                <a:gd name="T23" fmla="*/ 0 h 20"/>
                <a:gd name="T24" fmla="*/ 86 w 96"/>
                <a:gd name="T25" fmla="*/ 0 h 20"/>
                <a:gd name="T26" fmla="*/ 86 w 96"/>
                <a:gd name="T27" fmla="*/ 0 h 20"/>
                <a:gd name="T28" fmla="*/ 90 w 96"/>
                <a:gd name="T29" fmla="*/ 2 h 20"/>
                <a:gd name="T30" fmla="*/ 92 w 96"/>
                <a:gd name="T31" fmla="*/ 4 h 20"/>
                <a:gd name="T32" fmla="*/ 94 w 96"/>
                <a:gd name="T33" fmla="*/ 6 h 20"/>
                <a:gd name="T34" fmla="*/ 96 w 96"/>
                <a:gd name="T35" fmla="*/ 10 h 20"/>
                <a:gd name="T36" fmla="*/ 96 w 96"/>
                <a:gd name="T37" fmla="*/ 10 h 20"/>
                <a:gd name="T38" fmla="*/ 94 w 96"/>
                <a:gd name="T39" fmla="*/ 14 h 20"/>
                <a:gd name="T40" fmla="*/ 92 w 96"/>
                <a:gd name="T41" fmla="*/ 16 h 20"/>
                <a:gd name="T42" fmla="*/ 90 w 96"/>
                <a:gd name="T43" fmla="*/ 20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10" y="20"/>
                  </a:lnTo>
                  <a:lnTo>
                    <a:pt x="10" y="20"/>
                  </a:lnTo>
                  <a:lnTo>
                    <a:pt x="6" y="20"/>
                  </a:lnTo>
                  <a:lnTo>
                    <a:pt x="2" y="16"/>
                  </a:lnTo>
                  <a:lnTo>
                    <a:pt x="0" y="14"/>
                  </a:lnTo>
                  <a:lnTo>
                    <a:pt x="0" y="10"/>
                  </a:lnTo>
                  <a:lnTo>
                    <a:pt x="0" y="10"/>
                  </a:lnTo>
                  <a:lnTo>
                    <a:pt x="0" y="6"/>
                  </a:lnTo>
                  <a:lnTo>
                    <a:pt x="2" y="4"/>
                  </a:lnTo>
                  <a:lnTo>
                    <a:pt x="6" y="2"/>
                  </a:lnTo>
                  <a:lnTo>
                    <a:pt x="10" y="0"/>
                  </a:lnTo>
                  <a:lnTo>
                    <a:pt x="86" y="0"/>
                  </a:lnTo>
                  <a:lnTo>
                    <a:pt x="86" y="0"/>
                  </a:lnTo>
                  <a:lnTo>
                    <a:pt x="90" y="2"/>
                  </a:lnTo>
                  <a:lnTo>
                    <a:pt x="92" y="4"/>
                  </a:lnTo>
                  <a:lnTo>
                    <a:pt x="94" y="6"/>
                  </a:lnTo>
                  <a:lnTo>
                    <a:pt x="96" y="10"/>
                  </a:lnTo>
                  <a:lnTo>
                    <a:pt x="96" y="10"/>
                  </a:lnTo>
                  <a:lnTo>
                    <a:pt x="94" y="14"/>
                  </a:lnTo>
                  <a:lnTo>
                    <a:pt x="92" y="16"/>
                  </a:lnTo>
                  <a:lnTo>
                    <a:pt x="90" y="20"/>
                  </a:lnTo>
                  <a:lnTo>
                    <a:pt x="86"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2" name="Freeform 13">
              <a:extLst>
                <a:ext uri="{FF2B5EF4-FFF2-40B4-BE49-F238E27FC236}">
                  <a16:creationId xmlns:a16="http://schemas.microsoft.com/office/drawing/2014/main" id="{04985637-5C39-4F1D-8DC3-4F79983E0969}"/>
                </a:ext>
              </a:extLst>
            </p:cNvPr>
            <p:cNvSpPr>
              <a:spLocks/>
            </p:cNvSpPr>
            <p:nvPr/>
          </p:nvSpPr>
          <p:spPr bwMode="auto">
            <a:xfrm>
              <a:off x="3012" y="3028"/>
              <a:ext cx="96" cy="20"/>
            </a:xfrm>
            <a:custGeom>
              <a:avLst/>
              <a:gdLst>
                <a:gd name="T0" fmla="*/ 86 w 96"/>
                <a:gd name="T1" fmla="*/ 20 h 20"/>
                <a:gd name="T2" fmla="*/ 10 w 96"/>
                <a:gd name="T3" fmla="*/ 20 h 20"/>
                <a:gd name="T4" fmla="*/ 10 w 96"/>
                <a:gd name="T5" fmla="*/ 20 h 20"/>
                <a:gd name="T6" fmla="*/ 6 w 96"/>
                <a:gd name="T7" fmla="*/ 20 h 20"/>
                <a:gd name="T8" fmla="*/ 2 w 96"/>
                <a:gd name="T9" fmla="*/ 16 h 20"/>
                <a:gd name="T10" fmla="*/ 0 w 96"/>
                <a:gd name="T11" fmla="*/ 14 h 20"/>
                <a:gd name="T12" fmla="*/ 0 w 96"/>
                <a:gd name="T13" fmla="*/ 10 h 20"/>
                <a:gd name="T14" fmla="*/ 0 w 96"/>
                <a:gd name="T15" fmla="*/ 10 h 20"/>
                <a:gd name="T16" fmla="*/ 0 w 96"/>
                <a:gd name="T17" fmla="*/ 6 h 20"/>
                <a:gd name="T18" fmla="*/ 2 w 96"/>
                <a:gd name="T19" fmla="*/ 4 h 20"/>
                <a:gd name="T20" fmla="*/ 6 w 96"/>
                <a:gd name="T21" fmla="*/ 2 h 20"/>
                <a:gd name="T22" fmla="*/ 10 w 96"/>
                <a:gd name="T23" fmla="*/ 0 h 20"/>
                <a:gd name="T24" fmla="*/ 86 w 96"/>
                <a:gd name="T25" fmla="*/ 0 h 20"/>
                <a:gd name="T26" fmla="*/ 86 w 96"/>
                <a:gd name="T27" fmla="*/ 0 h 20"/>
                <a:gd name="T28" fmla="*/ 90 w 96"/>
                <a:gd name="T29" fmla="*/ 2 h 20"/>
                <a:gd name="T30" fmla="*/ 92 w 96"/>
                <a:gd name="T31" fmla="*/ 4 h 20"/>
                <a:gd name="T32" fmla="*/ 94 w 96"/>
                <a:gd name="T33" fmla="*/ 6 h 20"/>
                <a:gd name="T34" fmla="*/ 96 w 96"/>
                <a:gd name="T35" fmla="*/ 10 h 20"/>
                <a:gd name="T36" fmla="*/ 96 w 96"/>
                <a:gd name="T37" fmla="*/ 10 h 20"/>
                <a:gd name="T38" fmla="*/ 94 w 96"/>
                <a:gd name="T39" fmla="*/ 14 h 20"/>
                <a:gd name="T40" fmla="*/ 92 w 96"/>
                <a:gd name="T41" fmla="*/ 16 h 20"/>
                <a:gd name="T42" fmla="*/ 90 w 96"/>
                <a:gd name="T43" fmla="*/ 20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10" y="20"/>
                  </a:lnTo>
                  <a:lnTo>
                    <a:pt x="10" y="20"/>
                  </a:lnTo>
                  <a:lnTo>
                    <a:pt x="6" y="20"/>
                  </a:lnTo>
                  <a:lnTo>
                    <a:pt x="2" y="16"/>
                  </a:lnTo>
                  <a:lnTo>
                    <a:pt x="0" y="14"/>
                  </a:lnTo>
                  <a:lnTo>
                    <a:pt x="0" y="10"/>
                  </a:lnTo>
                  <a:lnTo>
                    <a:pt x="0" y="10"/>
                  </a:lnTo>
                  <a:lnTo>
                    <a:pt x="0" y="6"/>
                  </a:lnTo>
                  <a:lnTo>
                    <a:pt x="2" y="4"/>
                  </a:lnTo>
                  <a:lnTo>
                    <a:pt x="6" y="2"/>
                  </a:lnTo>
                  <a:lnTo>
                    <a:pt x="10" y="0"/>
                  </a:lnTo>
                  <a:lnTo>
                    <a:pt x="86" y="0"/>
                  </a:lnTo>
                  <a:lnTo>
                    <a:pt x="86" y="0"/>
                  </a:lnTo>
                  <a:lnTo>
                    <a:pt x="90" y="2"/>
                  </a:lnTo>
                  <a:lnTo>
                    <a:pt x="92" y="4"/>
                  </a:lnTo>
                  <a:lnTo>
                    <a:pt x="94" y="6"/>
                  </a:lnTo>
                  <a:lnTo>
                    <a:pt x="96" y="10"/>
                  </a:lnTo>
                  <a:lnTo>
                    <a:pt x="96" y="10"/>
                  </a:lnTo>
                  <a:lnTo>
                    <a:pt x="94" y="14"/>
                  </a:lnTo>
                  <a:lnTo>
                    <a:pt x="92" y="16"/>
                  </a:lnTo>
                  <a:lnTo>
                    <a:pt x="90" y="20"/>
                  </a:lnTo>
                  <a:lnTo>
                    <a:pt x="8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3" name="Freeform 14">
              <a:extLst>
                <a:ext uri="{FF2B5EF4-FFF2-40B4-BE49-F238E27FC236}">
                  <a16:creationId xmlns:a16="http://schemas.microsoft.com/office/drawing/2014/main" id="{5F47AFF8-6C31-4B12-9188-A9722426D0DC}"/>
                </a:ext>
              </a:extLst>
            </p:cNvPr>
            <p:cNvSpPr>
              <a:spLocks/>
            </p:cNvSpPr>
            <p:nvPr/>
          </p:nvSpPr>
          <p:spPr bwMode="auto">
            <a:xfrm>
              <a:off x="3012" y="3094"/>
              <a:ext cx="96" cy="18"/>
            </a:xfrm>
            <a:custGeom>
              <a:avLst/>
              <a:gdLst>
                <a:gd name="T0" fmla="*/ 86 w 96"/>
                <a:gd name="T1" fmla="*/ 18 h 18"/>
                <a:gd name="T2" fmla="*/ 10 w 96"/>
                <a:gd name="T3" fmla="*/ 18 h 18"/>
                <a:gd name="T4" fmla="*/ 10 w 96"/>
                <a:gd name="T5" fmla="*/ 18 h 18"/>
                <a:gd name="T6" fmla="*/ 6 w 96"/>
                <a:gd name="T7" fmla="*/ 18 h 18"/>
                <a:gd name="T8" fmla="*/ 2 w 96"/>
                <a:gd name="T9" fmla="*/ 16 h 18"/>
                <a:gd name="T10" fmla="*/ 0 w 96"/>
                <a:gd name="T11" fmla="*/ 12 h 18"/>
                <a:gd name="T12" fmla="*/ 0 w 96"/>
                <a:gd name="T13" fmla="*/ 8 h 18"/>
                <a:gd name="T14" fmla="*/ 0 w 96"/>
                <a:gd name="T15" fmla="*/ 8 h 18"/>
                <a:gd name="T16" fmla="*/ 0 w 96"/>
                <a:gd name="T17" fmla="*/ 4 h 18"/>
                <a:gd name="T18" fmla="*/ 2 w 96"/>
                <a:gd name="T19" fmla="*/ 2 h 18"/>
                <a:gd name="T20" fmla="*/ 6 w 96"/>
                <a:gd name="T21" fmla="*/ 0 h 18"/>
                <a:gd name="T22" fmla="*/ 10 w 96"/>
                <a:gd name="T23" fmla="*/ 0 h 18"/>
                <a:gd name="T24" fmla="*/ 86 w 96"/>
                <a:gd name="T25" fmla="*/ 0 h 18"/>
                <a:gd name="T26" fmla="*/ 86 w 96"/>
                <a:gd name="T27" fmla="*/ 0 h 18"/>
                <a:gd name="T28" fmla="*/ 90 w 96"/>
                <a:gd name="T29" fmla="*/ 0 h 18"/>
                <a:gd name="T30" fmla="*/ 92 w 96"/>
                <a:gd name="T31" fmla="*/ 2 h 18"/>
                <a:gd name="T32" fmla="*/ 94 w 96"/>
                <a:gd name="T33" fmla="*/ 4 h 18"/>
                <a:gd name="T34" fmla="*/ 96 w 96"/>
                <a:gd name="T35" fmla="*/ 8 h 18"/>
                <a:gd name="T36" fmla="*/ 96 w 96"/>
                <a:gd name="T37" fmla="*/ 8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10" y="18"/>
                  </a:lnTo>
                  <a:lnTo>
                    <a:pt x="10" y="18"/>
                  </a:lnTo>
                  <a:lnTo>
                    <a:pt x="6" y="18"/>
                  </a:lnTo>
                  <a:lnTo>
                    <a:pt x="2" y="16"/>
                  </a:lnTo>
                  <a:lnTo>
                    <a:pt x="0" y="12"/>
                  </a:lnTo>
                  <a:lnTo>
                    <a:pt x="0" y="8"/>
                  </a:lnTo>
                  <a:lnTo>
                    <a:pt x="0" y="8"/>
                  </a:lnTo>
                  <a:lnTo>
                    <a:pt x="0" y="4"/>
                  </a:lnTo>
                  <a:lnTo>
                    <a:pt x="2" y="2"/>
                  </a:lnTo>
                  <a:lnTo>
                    <a:pt x="6" y="0"/>
                  </a:lnTo>
                  <a:lnTo>
                    <a:pt x="10" y="0"/>
                  </a:lnTo>
                  <a:lnTo>
                    <a:pt x="86" y="0"/>
                  </a:lnTo>
                  <a:lnTo>
                    <a:pt x="86" y="0"/>
                  </a:lnTo>
                  <a:lnTo>
                    <a:pt x="90" y="0"/>
                  </a:lnTo>
                  <a:lnTo>
                    <a:pt x="92" y="2"/>
                  </a:lnTo>
                  <a:lnTo>
                    <a:pt x="94" y="4"/>
                  </a:lnTo>
                  <a:lnTo>
                    <a:pt x="96" y="8"/>
                  </a:lnTo>
                  <a:lnTo>
                    <a:pt x="96" y="8"/>
                  </a:lnTo>
                  <a:lnTo>
                    <a:pt x="94" y="12"/>
                  </a:lnTo>
                  <a:lnTo>
                    <a:pt x="92" y="16"/>
                  </a:lnTo>
                  <a:lnTo>
                    <a:pt x="90" y="18"/>
                  </a:lnTo>
                  <a:lnTo>
                    <a:pt x="86"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4" name="Freeform 15">
              <a:extLst>
                <a:ext uri="{FF2B5EF4-FFF2-40B4-BE49-F238E27FC236}">
                  <a16:creationId xmlns:a16="http://schemas.microsoft.com/office/drawing/2014/main" id="{084D84C2-6561-4381-B646-E0F2DBED71A5}"/>
                </a:ext>
              </a:extLst>
            </p:cNvPr>
            <p:cNvSpPr>
              <a:spLocks/>
            </p:cNvSpPr>
            <p:nvPr/>
          </p:nvSpPr>
          <p:spPr bwMode="auto">
            <a:xfrm>
              <a:off x="3012" y="3094"/>
              <a:ext cx="96" cy="18"/>
            </a:xfrm>
            <a:custGeom>
              <a:avLst/>
              <a:gdLst>
                <a:gd name="T0" fmla="*/ 86 w 96"/>
                <a:gd name="T1" fmla="*/ 18 h 18"/>
                <a:gd name="T2" fmla="*/ 10 w 96"/>
                <a:gd name="T3" fmla="*/ 18 h 18"/>
                <a:gd name="T4" fmla="*/ 10 w 96"/>
                <a:gd name="T5" fmla="*/ 18 h 18"/>
                <a:gd name="T6" fmla="*/ 6 w 96"/>
                <a:gd name="T7" fmla="*/ 18 h 18"/>
                <a:gd name="T8" fmla="*/ 2 w 96"/>
                <a:gd name="T9" fmla="*/ 16 h 18"/>
                <a:gd name="T10" fmla="*/ 0 w 96"/>
                <a:gd name="T11" fmla="*/ 12 h 18"/>
                <a:gd name="T12" fmla="*/ 0 w 96"/>
                <a:gd name="T13" fmla="*/ 8 h 18"/>
                <a:gd name="T14" fmla="*/ 0 w 96"/>
                <a:gd name="T15" fmla="*/ 8 h 18"/>
                <a:gd name="T16" fmla="*/ 0 w 96"/>
                <a:gd name="T17" fmla="*/ 4 h 18"/>
                <a:gd name="T18" fmla="*/ 2 w 96"/>
                <a:gd name="T19" fmla="*/ 2 h 18"/>
                <a:gd name="T20" fmla="*/ 6 w 96"/>
                <a:gd name="T21" fmla="*/ 0 h 18"/>
                <a:gd name="T22" fmla="*/ 10 w 96"/>
                <a:gd name="T23" fmla="*/ 0 h 18"/>
                <a:gd name="T24" fmla="*/ 86 w 96"/>
                <a:gd name="T25" fmla="*/ 0 h 18"/>
                <a:gd name="T26" fmla="*/ 86 w 96"/>
                <a:gd name="T27" fmla="*/ 0 h 18"/>
                <a:gd name="T28" fmla="*/ 90 w 96"/>
                <a:gd name="T29" fmla="*/ 0 h 18"/>
                <a:gd name="T30" fmla="*/ 92 w 96"/>
                <a:gd name="T31" fmla="*/ 2 h 18"/>
                <a:gd name="T32" fmla="*/ 94 w 96"/>
                <a:gd name="T33" fmla="*/ 4 h 18"/>
                <a:gd name="T34" fmla="*/ 96 w 96"/>
                <a:gd name="T35" fmla="*/ 8 h 18"/>
                <a:gd name="T36" fmla="*/ 96 w 96"/>
                <a:gd name="T37" fmla="*/ 8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10" y="18"/>
                  </a:lnTo>
                  <a:lnTo>
                    <a:pt x="10" y="18"/>
                  </a:lnTo>
                  <a:lnTo>
                    <a:pt x="6" y="18"/>
                  </a:lnTo>
                  <a:lnTo>
                    <a:pt x="2" y="16"/>
                  </a:lnTo>
                  <a:lnTo>
                    <a:pt x="0" y="12"/>
                  </a:lnTo>
                  <a:lnTo>
                    <a:pt x="0" y="8"/>
                  </a:lnTo>
                  <a:lnTo>
                    <a:pt x="0" y="8"/>
                  </a:lnTo>
                  <a:lnTo>
                    <a:pt x="0" y="4"/>
                  </a:lnTo>
                  <a:lnTo>
                    <a:pt x="2" y="2"/>
                  </a:lnTo>
                  <a:lnTo>
                    <a:pt x="6" y="0"/>
                  </a:lnTo>
                  <a:lnTo>
                    <a:pt x="10" y="0"/>
                  </a:lnTo>
                  <a:lnTo>
                    <a:pt x="86" y="0"/>
                  </a:lnTo>
                  <a:lnTo>
                    <a:pt x="86" y="0"/>
                  </a:lnTo>
                  <a:lnTo>
                    <a:pt x="90" y="0"/>
                  </a:lnTo>
                  <a:lnTo>
                    <a:pt x="92" y="2"/>
                  </a:lnTo>
                  <a:lnTo>
                    <a:pt x="94" y="4"/>
                  </a:lnTo>
                  <a:lnTo>
                    <a:pt x="96" y="8"/>
                  </a:lnTo>
                  <a:lnTo>
                    <a:pt x="96" y="8"/>
                  </a:lnTo>
                  <a:lnTo>
                    <a:pt x="94" y="12"/>
                  </a:lnTo>
                  <a:lnTo>
                    <a:pt x="92" y="16"/>
                  </a:lnTo>
                  <a:lnTo>
                    <a:pt x="90" y="18"/>
                  </a:lnTo>
                  <a:lnTo>
                    <a:pt x="86"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5" name="Freeform 16">
              <a:extLst>
                <a:ext uri="{FF2B5EF4-FFF2-40B4-BE49-F238E27FC236}">
                  <a16:creationId xmlns:a16="http://schemas.microsoft.com/office/drawing/2014/main" id="{4B9E2EAA-08F8-48CD-8292-F8E59FCFE12D}"/>
                </a:ext>
              </a:extLst>
            </p:cNvPr>
            <p:cNvSpPr>
              <a:spLocks/>
            </p:cNvSpPr>
            <p:nvPr/>
          </p:nvSpPr>
          <p:spPr bwMode="auto">
            <a:xfrm>
              <a:off x="3012" y="3158"/>
              <a:ext cx="96" cy="18"/>
            </a:xfrm>
            <a:custGeom>
              <a:avLst/>
              <a:gdLst>
                <a:gd name="T0" fmla="*/ 86 w 96"/>
                <a:gd name="T1" fmla="*/ 18 h 18"/>
                <a:gd name="T2" fmla="*/ 10 w 96"/>
                <a:gd name="T3" fmla="*/ 18 h 18"/>
                <a:gd name="T4" fmla="*/ 10 w 96"/>
                <a:gd name="T5" fmla="*/ 18 h 18"/>
                <a:gd name="T6" fmla="*/ 6 w 96"/>
                <a:gd name="T7" fmla="*/ 18 h 18"/>
                <a:gd name="T8" fmla="*/ 2 w 96"/>
                <a:gd name="T9" fmla="*/ 16 h 18"/>
                <a:gd name="T10" fmla="*/ 0 w 96"/>
                <a:gd name="T11" fmla="*/ 12 h 18"/>
                <a:gd name="T12" fmla="*/ 0 w 96"/>
                <a:gd name="T13" fmla="*/ 10 h 18"/>
                <a:gd name="T14" fmla="*/ 0 w 96"/>
                <a:gd name="T15" fmla="*/ 10 h 18"/>
                <a:gd name="T16" fmla="*/ 0 w 96"/>
                <a:gd name="T17" fmla="*/ 6 h 18"/>
                <a:gd name="T18" fmla="*/ 2 w 96"/>
                <a:gd name="T19" fmla="*/ 2 h 18"/>
                <a:gd name="T20" fmla="*/ 6 w 96"/>
                <a:gd name="T21" fmla="*/ 0 h 18"/>
                <a:gd name="T22" fmla="*/ 10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10 h 18"/>
                <a:gd name="T36" fmla="*/ 96 w 96"/>
                <a:gd name="T37" fmla="*/ 10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10" y="18"/>
                  </a:lnTo>
                  <a:lnTo>
                    <a:pt x="10" y="18"/>
                  </a:lnTo>
                  <a:lnTo>
                    <a:pt x="6" y="18"/>
                  </a:lnTo>
                  <a:lnTo>
                    <a:pt x="2" y="16"/>
                  </a:lnTo>
                  <a:lnTo>
                    <a:pt x="0" y="12"/>
                  </a:lnTo>
                  <a:lnTo>
                    <a:pt x="0" y="10"/>
                  </a:lnTo>
                  <a:lnTo>
                    <a:pt x="0" y="10"/>
                  </a:lnTo>
                  <a:lnTo>
                    <a:pt x="0" y="6"/>
                  </a:lnTo>
                  <a:lnTo>
                    <a:pt x="2" y="2"/>
                  </a:lnTo>
                  <a:lnTo>
                    <a:pt x="6" y="0"/>
                  </a:lnTo>
                  <a:lnTo>
                    <a:pt x="10" y="0"/>
                  </a:lnTo>
                  <a:lnTo>
                    <a:pt x="86" y="0"/>
                  </a:lnTo>
                  <a:lnTo>
                    <a:pt x="86" y="0"/>
                  </a:lnTo>
                  <a:lnTo>
                    <a:pt x="90" y="0"/>
                  </a:lnTo>
                  <a:lnTo>
                    <a:pt x="92" y="2"/>
                  </a:lnTo>
                  <a:lnTo>
                    <a:pt x="94" y="6"/>
                  </a:lnTo>
                  <a:lnTo>
                    <a:pt x="96" y="10"/>
                  </a:lnTo>
                  <a:lnTo>
                    <a:pt x="96" y="10"/>
                  </a:lnTo>
                  <a:lnTo>
                    <a:pt x="94" y="12"/>
                  </a:lnTo>
                  <a:lnTo>
                    <a:pt x="92" y="16"/>
                  </a:lnTo>
                  <a:lnTo>
                    <a:pt x="90" y="18"/>
                  </a:lnTo>
                  <a:lnTo>
                    <a:pt x="86"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6" name="Freeform 17">
              <a:extLst>
                <a:ext uri="{FF2B5EF4-FFF2-40B4-BE49-F238E27FC236}">
                  <a16:creationId xmlns:a16="http://schemas.microsoft.com/office/drawing/2014/main" id="{3AE96088-111B-43D8-A68A-48A71D5521AB}"/>
                </a:ext>
              </a:extLst>
            </p:cNvPr>
            <p:cNvSpPr>
              <a:spLocks/>
            </p:cNvSpPr>
            <p:nvPr/>
          </p:nvSpPr>
          <p:spPr bwMode="auto">
            <a:xfrm>
              <a:off x="3012" y="3158"/>
              <a:ext cx="96" cy="18"/>
            </a:xfrm>
            <a:custGeom>
              <a:avLst/>
              <a:gdLst>
                <a:gd name="T0" fmla="*/ 86 w 96"/>
                <a:gd name="T1" fmla="*/ 18 h 18"/>
                <a:gd name="T2" fmla="*/ 10 w 96"/>
                <a:gd name="T3" fmla="*/ 18 h 18"/>
                <a:gd name="T4" fmla="*/ 10 w 96"/>
                <a:gd name="T5" fmla="*/ 18 h 18"/>
                <a:gd name="T6" fmla="*/ 6 w 96"/>
                <a:gd name="T7" fmla="*/ 18 h 18"/>
                <a:gd name="T8" fmla="*/ 2 w 96"/>
                <a:gd name="T9" fmla="*/ 16 h 18"/>
                <a:gd name="T10" fmla="*/ 0 w 96"/>
                <a:gd name="T11" fmla="*/ 12 h 18"/>
                <a:gd name="T12" fmla="*/ 0 w 96"/>
                <a:gd name="T13" fmla="*/ 10 h 18"/>
                <a:gd name="T14" fmla="*/ 0 w 96"/>
                <a:gd name="T15" fmla="*/ 10 h 18"/>
                <a:gd name="T16" fmla="*/ 0 w 96"/>
                <a:gd name="T17" fmla="*/ 6 h 18"/>
                <a:gd name="T18" fmla="*/ 2 w 96"/>
                <a:gd name="T19" fmla="*/ 2 h 18"/>
                <a:gd name="T20" fmla="*/ 6 w 96"/>
                <a:gd name="T21" fmla="*/ 0 h 18"/>
                <a:gd name="T22" fmla="*/ 10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10 h 18"/>
                <a:gd name="T36" fmla="*/ 96 w 96"/>
                <a:gd name="T37" fmla="*/ 10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10" y="18"/>
                  </a:lnTo>
                  <a:lnTo>
                    <a:pt x="10" y="18"/>
                  </a:lnTo>
                  <a:lnTo>
                    <a:pt x="6" y="18"/>
                  </a:lnTo>
                  <a:lnTo>
                    <a:pt x="2" y="16"/>
                  </a:lnTo>
                  <a:lnTo>
                    <a:pt x="0" y="12"/>
                  </a:lnTo>
                  <a:lnTo>
                    <a:pt x="0" y="10"/>
                  </a:lnTo>
                  <a:lnTo>
                    <a:pt x="0" y="10"/>
                  </a:lnTo>
                  <a:lnTo>
                    <a:pt x="0" y="6"/>
                  </a:lnTo>
                  <a:lnTo>
                    <a:pt x="2" y="2"/>
                  </a:lnTo>
                  <a:lnTo>
                    <a:pt x="6" y="0"/>
                  </a:lnTo>
                  <a:lnTo>
                    <a:pt x="10" y="0"/>
                  </a:lnTo>
                  <a:lnTo>
                    <a:pt x="86" y="0"/>
                  </a:lnTo>
                  <a:lnTo>
                    <a:pt x="86" y="0"/>
                  </a:lnTo>
                  <a:lnTo>
                    <a:pt x="90" y="0"/>
                  </a:lnTo>
                  <a:lnTo>
                    <a:pt x="92" y="2"/>
                  </a:lnTo>
                  <a:lnTo>
                    <a:pt x="94" y="6"/>
                  </a:lnTo>
                  <a:lnTo>
                    <a:pt x="96" y="10"/>
                  </a:lnTo>
                  <a:lnTo>
                    <a:pt x="96" y="10"/>
                  </a:lnTo>
                  <a:lnTo>
                    <a:pt x="94" y="12"/>
                  </a:lnTo>
                  <a:lnTo>
                    <a:pt x="92" y="16"/>
                  </a:lnTo>
                  <a:lnTo>
                    <a:pt x="90" y="18"/>
                  </a:lnTo>
                  <a:lnTo>
                    <a:pt x="86"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7" name="Freeform 18">
              <a:extLst>
                <a:ext uri="{FF2B5EF4-FFF2-40B4-BE49-F238E27FC236}">
                  <a16:creationId xmlns:a16="http://schemas.microsoft.com/office/drawing/2014/main" id="{6ACF0E63-C262-4846-8760-DEF5BEBACCB5}"/>
                </a:ext>
              </a:extLst>
            </p:cNvPr>
            <p:cNvSpPr>
              <a:spLocks/>
            </p:cNvSpPr>
            <p:nvPr/>
          </p:nvSpPr>
          <p:spPr bwMode="auto">
            <a:xfrm>
              <a:off x="3012" y="3222"/>
              <a:ext cx="96" cy="20"/>
            </a:xfrm>
            <a:custGeom>
              <a:avLst/>
              <a:gdLst>
                <a:gd name="T0" fmla="*/ 86 w 96"/>
                <a:gd name="T1" fmla="*/ 20 h 20"/>
                <a:gd name="T2" fmla="*/ 10 w 96"/>
                <a:gd name="T3" fmla="*/ 20 h 20"/>
                <a:gd name="T4" fmla="*/ 10 w 96"/>
                <a:gd name="T5" fmla="*/ 20 h 20"/>
                <a:gd name="T6" fmla="*/ 6 w 96"/>
                <a:gd name="T7" fmla="*/ 18 h 20"/>
                <a:gd name="T8" fmla="*/ 2 w 96"/>
                <a:gd name="T9" fmla="*/ 16 h 20"/>
                <a:gd name="T10" fmla="*/ 0 w 96"/>
                <a:gd name="T11" fmla="*/ 14 h 20"/>
                <a:gd name="T12" fmla="*/ 0 w 96"/>
                <a:gd name="T13" fmla="*/ 10 h 20"/>
                <a:gd name="T14" fmla="*/ 0 w 96"/>
                <a:gd name="T15" fmla="*/ 10 h 20"/>
                <a:gd name="T16" fmla="*/ 0 w 96"/>
                <a:gd name="T17" fmla="*/ 6 h 20"/>
                <a:gd name="T18" fmla="*/ 2 w 96"/>
                <a:gd name="T19" fmla="*/ 2 h 20"/>
                <a:gd name="T20" fmla="*/ 6 w 96"/>
                <a:gd name="T21" fmla="*/ 0 h 20"/>
                <a:gd name="T22" fmla="*/ 10 w 96"/>
                <a:gd name="T23" fmla="*/ 0 h 20"/>
                <a:gd name="T24" fmla="*/ 86 w 96"/>
                <a:gd name="T25" fmla="*/ 0 h 20"/>
                <a:gd name="T26" fmla="*/ 86 w 96"/>
                <a:gd name="T27" fmla="*/ 0 h 20"/>
                <a:gd name="T28" fmla="*/ 90 w 96"/>
                <a:gd name="T29" fmla="*/ 0 h 20"/>
                <a:gd name="T30" fmla="*/ 92 w 96"/>
                <a:gd name="T31" fmla="*/ 2 h 20"/>
                <a:gd name="T32" fmla="*/ 94 w 96"/>
                <a:gd name="T33" fmla="*/ 6 h 20"/>
                <a:gd name="T34" fmla="*/ 96 w 96"/>
                <a:gd name="T35" fmla="*/ 10 h 20"/>
                <a:gd name="T36" fmla="*/ 96 w 96"/>
                <a:gd name="T37" fmla="*/ 10 h 20"/>
                <a:gd name="T38" fmla="*/ 94 w 96"/>
                <a:gd name="T39" fmla="*/ 14 h 20"/>
                <a:gd name="T40" fmla="*/ 92 w 96"/>
                <a:gd name="T41" fmla="*/ 16 h 20"/>
                <a:gd name="T42" fmla="*/ 90 w 96"/>
                <a:gd name="T43" fmla="*/ 18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10" y="20"/>
                  </a:lnTo>
                  <a:lnTo>
                    <a:pt x="10" y="20"/>
                  </a:lnTo>
                  <a:lnTo>
                    <a:pt x="6" y="18"/>
                  </a:lnTo>
                  <a:lnTo>
                    <a:pt x="2" y="16"/>
                  </a:lnTo>
                  <a:lnTo>
                    <a:pt x="0" y="14"/>
                  </a:lnTo>
                  <a:lnTo>
                    <a:pt x="0" y="10"/>
                  </a:lnTo>
                  <a:lnTo>
                    <a:pt x="0" y="10"/>
                  </a:lnTo>
                  <a:lnTo>
                    <a:pt x="0" y="6"/>
                  </a:lnTo>
                  <a:lnTo>
                    <a:pt x="2" y="2"/>
                  </a:lnTo>
                  <a:lnTo>
                    <a:pt x="6" y="0"/>
                  </a:lnTo>
                  <a:lnTo>
                    <a:pt x="10" y="0"/>
                  </a:lnTo>
                  <a:lnTo>
                    <a:pt x="86" y="0"/>
                  </a:lnTo>
                  <a:lnTo>
                    <a:pt x="86" y="0"/>
                  </a:lnTo>
                  <a:lnTo>
                    <a:pt x="90" y="0"/>
                  </a:lnTo>
                  <a:lnTo>
                    <a:pt x="92" y="2"/>
                  </a:lnTo>
                  <a:lnTo>
                    <a:pt x="94" y="6"/>
                  </a:lnTo>
                  <a:lnTo>
                    <a:pt x="96" y="10"/>
                  </a:lnTo>
                  <a:lnTo>
                    <a:pt x="96" y="10"/>
                  </a:lnTo>
                  <a:lnTo>
                    <a:pt x="94" y="14"/>
                  </a:lnTo>
                  <a:lnTo>
                    <a:pt x="92" y="16"/>
                  </a:lnTo>
                  <a:lnTo>
                    <a:pt x="90" y="18"/>
                  </a:lnTo>
                  <a:lnTo>
                    <a:pt x="86"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8" name="Freeform 19">
              <a:extLst>
                <a:ext uri="{FF2B5EF4-FFF2-40B4-BE49-F238E27FC236}">
                  <a16:creationId xmlns:a16="http://schemas.microsoft.com/office/drawing/2014/main" id="{BE61A919-2699-4362-9F63-4B68B94A2BA9}"/>
                </a:ext>
              </a:extLst>
            </p:cNvPr>
            <p:cNvSpPr>
              <a:spLocks/>
            </p:cNvSpPr>
            <p:nvPr/>
          </p:nvSpPr>
          <p:spPr bwMode="auto">
            <a:xfrm>
              <a:off x="3012" y="3222"/>
              <a:ext cx="96" cy="20"/>
            </a:xfrm>
            <a:custGeom>
              <a:avLst/>
              <a:gdLst>
                <a:gd name="T0" fmla="*/ 86 w 96"/>
                <a:gd name="T1" fmla="*/ 20 h 20"/>
                <a:gd name="T2" fmla="*/ 10 w 96"/>
                <a:gd name="T3" fmla="*/ 20 h 20"/>
                <a:gd name="T4" fmla="*/ 10 w 96"/>
                <a:gd name="T5" fmla="*/ 20 h 20"/>
                <a:gd name="T6" fmla="*/ 6 w 96"/>
                <a:gd name="T7" fmla="*/ 18 h 20"/>
                <a:gd name="T8" fmla="*/ 2 w 96"/>
                <a:gd name="T9" fmla="*/ 16 h 20"/>
                <a:gd name="T10" fmla="*/ 0 w 96"/>
                <a:gd name="T11" fmla="*/ 14 h 20"/>
                <a:gd name="T12" fmla="*/ 0 w 96"/>
                <a:gd name="T13" fmla="*/ 10 h 20"/>
                <a:gd name="T14" fmla="*/ 0 w 96"/>
                <a:gd name="T15" fmla="*/ 10 h 20"/>
                <a:gd name="T16" fmla="*/ 0 w 96"/>
                <a:gd name="T17" fmla="*/ 6 h 20"/>
                <a:gd name="T18" fmla="*/ 2 w 96"/>
                <a:gd name="T19" fmla="*/ 2 h 20"/>
                <a:gd name="T20" fmla="*/ 6 w 96"/>
                <a:gd name="T21" fmla="*/ 0 h 20"/>
                <a:gd name="T22" fmla="*/ 10 w 96"/>
                <a:gd name="T23" fmla="*/ 0 h 20"/>
                <a:gd name="T24" fmla="*/ 86 w 96"/>
                <a:gd name="T25" fmla="*/ 0 h 20"/>
                <a:gd name="T26" fmla="*/ 86 w 96"/>
                <a:gd name="T27" fmla="*/ 0 h 20"/>
                <a:gd name="T28" fmla="*/ 90 w 96"/>
                <a:gd name="T29" fmla="*/ 0 h 20"/>
                <a:gd name="T30" fmla="*/ 92 w 96"/>
                <a:gd name="T31" fmla="*/ 2 h 20"/>
                <a:gd name="T32" fmla="*/ 94 w 96"/>
                <a:gd name="T33" fmla="*/ 6 h 20"/>
                <a:gd name="T34" fmla="*/ 96 w 96"/>
                <a:gd name="T35" fmla="*/ 10 h 20"/>
                <a:gd name="T36" fmla="*/ 96 w 96"/>
                <a:gd name="T37" fmla="*/ 10 h 20"/>
                <a:gd name="T38" fmla="*/ 94 w 96"/>
                <a:gd name="T39" fmla="*/ 14 h 20"/>
                <a:gd name="T40" fmla="*/ 92 w 96"/>
                <a:gd name="T41" fmla="*/ 16 h 20"/>
                <a:gd name="T42" fmla="*/ 90 w 96"/>
                <a:gd name="T43" fmla="*/ 18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10" y="20"/>
                  </a:lnTo>
                  <a:lnTo>
                    <a:pt x="10" y="20"/>
                  </a:lnTo>
                  <a:lnTo>
                    <a:pt x="6" y="18"/>
                  </a:lnTo>
                  <a:lnTo>
                    <a:pt x="2" y="16"/>
                  </a:lnTo>
                  <a:lnTo>
                    <a:pt x="0" y="14"/>
                  </a:lnTo>
                  <a:lnTo>
                    <a:pt x="0" y="10"/>
                  </a:lnTo>
                  <a:lnTo>
                    <a:pt x="0" y="10"/>
                  </a:lnTo>
                  <a:lnTo>
                    <a:pt x="0" y="6"/>
                  </a:lnTo>
                  <a:lnTo>
                    <a:pt x="2" y="2"/>
                  </a:lnTo>
                  <a:lnTo>
                    <a:pt x="6" y="0"/>
                  </a:lnTo>
                  <a:lnTo>
                    <a:pt x="10" y="0"/>
                  </a:lnTo>
                  <a:lnTo>
                    <a:pt x="86" y="0"/>
                  </a:lnTo>
                  <a:lnTo>
                    <a:pt x="86" y="0"/>
                  </a:lnTo>
                  <a:lnTo>
                    <a:pt x="90" y="0"/>
                  </a:lnTo>
                  <a:lnTo>
                    <a:pt x="92" y="2"/>
                  </a:lnTo>
                  <a:lnTo>
                    <a:pt x="94" y="6"/>
                  </a:lnTo>
                  <a:lnTo>
                    <a:pt x="96" y="10"/>
                  </a:lnTo>
                  <a:lnTo>
                    <a:pt x="96" y="10"/>
                  </a:lnTo>
                  <a:lnTo>
                    <a:pt x="94" y="14"/>
                  </a:lnTo>
                  <a:lnTo>
                    <a:pt x="92" y="16"/>
                  </a:lnTo>
                  <a:lnTo>
                    <a:pt x="90" y="18"/>
                  </a:lnTo>
                  <a:lnTo>
                    <a:pt x="8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9" name="Freeform 20">
              <a:extLst>
                <a:ext uri="{FF2B5EF4-FFF2-40B4-BE49-F238E27FC236}">
                  <a16:creationId xmlns:a16="http://schemas.microsoft.com/office/drawing/2014/main" id="{1564CE38-BEA4-4669-8D5B-2F8A2EE503E0}"/>
                </a:ext>
              </a:extLst>
            </p:cNvPr>
            <p:cNvSpPr>
              <a:spLocks/>
            </p:cNvSpPr>
            <p:nvPr/>
          </p:nvSpPr>
          <p:spPr bwMode="auto">
            <a:xfrm>
              <a:off x="3012" y="3286"/>
              <a:ext cx="96" cy="20"/>
            </a:xfrm>
            <a:custGeom>
              <a:avLst/>
              <a:gdLst>
                <a:gd name="T0" fmla="*/ 86 w 96"/>
                <a:gd name="T1" fmla="*/ 20 h 20"/>
                <a:gd name="T2" fmla="*/ 10 w 96"/>
                <a:gd name="T3" fmla="*/ 20 h 20"/>
                <a:gd name="T4" fmla="*/ 10 w 96"/>
                <a:gd name="T5" fmla="*/ 20 h 20"/>
                <a:gd name="T6" fmla="*/ 6 w 96"/>
                <a:gd name="T7" fmla="*/ 18 h 20"/>
                <a:gd name="T8" fmla="*/ 2 w 96"/>
                <a:gd name="T9" fmla="*/ 16 h 20"/>
                <a:gd name="T10" fmla="*/ 0 w 96"/>
                <a:gd name="T11" fmla="*/ 14 h 20"/>
                <a:gd name="T12" fmla="*/ 0 w 96"/>
                <a:gd name="T13" fmla="*/ 10 h 20"/>
                <a:gd name="T14" fmla="*/ 0 w 96"/>
                <a:gd name="T15" fmla="*/ 10 h 20"/>
                <a:gd name="T16" fmla="*/ 0 w 96"/>
                <a:gd name="T17" fmla="*/ 6 h 20"/>
                <a:gd name="T18" fmla="*/ 2 w 96"/>
                <a:gd name="T19" fmla="*/ 4 h 20"/>
                <a:gd name="T20" fmla="*/ 6 w 96"/>
                <a:gd name="T21" fmla="*/ 2 h 20"/>
                <a:gd name="T22" fmla="*/ 10 w 96"/>
                <a:gd name="T23" fmla="*/ 0 h 20"/>
                <a:gd name="T24" fmla="*/ 86 w 96"/>
                <a:gd name="T25" fmla="*/ 0 h 20"/>
                <a:gd name="T26" fmla="*/ 86 w 96"/>
                <a:gd name="T27" fmla="*/ 0 h 20"/>
                <a:gd name="T28" fmla="*/ 90 w 96"/>
                <a:gd name="T29" fmla="*/ 2 h 20"/>
                <a:gd name="T30" fmla="*/ 92 w 96"/>
                <a:gd name="T31" fmla="*/ 4 h 20"/>
                <a:gd name="T32" fmla="*/ 94 w 96"/>
                <a:gd name="T33" fmla="*/ 6 h 20"/>
                <a:gd name="T34" fmla="*/ 96 w 96"/>
                <a:gd name="T35" fmla="*/ 10 h 20"/>
                <a:gd name="T36" fmla="*/ 96 w 96"/>
                <a:gd name="T37" fmla="*/ 10 h 20"/>
                <a:gd name="T38" fmla="*/ 94 w 96"/>
                <a:gd name="T39" fmla="*/ 14 h 20"/>
                <a:gd name="T40" fmla="*/ 92 w 96"/>
                <a:gd name="T41" fmla="*/ 16 h 20"/>
                <a:gd name="T42" fmla="*/ 90 w 96"/>
                <a:gd name="T43" fmla="*/ 18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10" y="20"/>
                  </a:lnTo>
                  <a:lnTo>
                    <a:pt x="10" y="20"/>
                  </a:lnTo>
                  <a:lnTo>
                    <a:pt x="6" y="18"/>
                  </a:lnTo>
                  <a:lnTo>
                    <a:pt x="2" y="16"/>
                  </a:lnTo>
                  <a:lnTo>
                    <a:pt x="0" y="14"/>
                  </a:lnTo>
                  <a:lnTo>
                    <a:pt x="0" y="10"/>
                  </a:lnTo>
                  <a:lnTo>
                    <a:pt x="0" y="10"/>
                  </a:lnTo>
                  <a:lnTo>
                    <a:pt x="0" y="6"/>
                  </a:lnTo>
                  <a:lnTo>
                    <a:pt x="2" y="4"/>
                  </a:lnTo>
                  <a:lnTo>
                    <a:pt x="6" y="2"/>
                  </a:lnTo>
                  <a:lnTo>
                    <a:pt x="10" y="0"/>
                  </a:lnTo>
                  <a:lnTo>
                    <a:pt x="86" y="0"/>
                  </a:lnTo>
                  <a:lnTo>
                    <a:pt x="86" y="0"/>
                  </a:lnTo>
                  <a:lnTo>
                    <a:pt x="90" y="2"/>
                  </a:lnTo>
                  <a:lnTo>
                    <a:pt x="92" y="4"/>
                  </a:lnTo>
                  <a:lnTo>
                    <a:pt x="94" y="6"/>
                  </a:lnTo>
                  <a:lnTo>
                    <a:pt x="96" y="10"/>
                  </a:lnTo>
                  <a:lnTo>
                    <a:pt x="96" y="10"/>
                  </a:lnTo>
                  <a:lnTo>
                    <a:pt x="94" y="14"/>
                  </a:lnTo>
                  <a:lnTo>
                    <a:pt x="92" y="16"/>
                  </a:lnTo>
                  <a:lnTo>
                    <a:pt x="90" y="18"/>
                  </a:lnTo>
                  <a:lnTo>
                    <a:pt x="86"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30" name="Freeform 21">
              <a:extLst>
                <a:ext uri="{FF2B5EF4-FFF2-40B4-BE49-F238E27FC236}">
                  <a16:creationId xmlns:a16="http://schemas.microsoft.com/office/drawing/2014/main" id="{DCD452E1-1553-4302-A052-FE841E093E59}"/>
                </a:ext>
              </a:extLst>
            </p:cNvPr>
            <p:cNvSpPr>
              <a:spLocks/>
            </p:cNvSpPr>
            <p:nvPr/>
          </p:nvSpPr>
          <p:spPr bwMode="auto">
            <a:xfrm>
              <a:off x="3012" y="3286"/>
              <a:ext cx="96" cy="20"/>
            </a:xfrm>
            <a:custGeom>
              <a:avLst/>
              <a:gdLst>
                <a:gd name="T0" fmla="*/ 86 w 96"/>
                <a:gd name="T1" fmla="*/ 20 h 20"/>
                <a:gd name="T2" fmla="*/ 10 w 96"/>
                <a:gd name="T3" fmla="*/ 20 h 20"/>
                <a:gd name="T4" fmla="*/ 10 w 96"/>
                <a:gd name="T5" fmla="*/ 20 h 20"/>
                <a:gd name="T6" fmla="*/ 6 w 96"/>
                <a:gd name="T7" fmla="*/ 18 h 20"/>
                <a:gd name="T8" fmla="*/ 2 w 96"/>
                <a:gd name="T9" fmla="*/ 16 h 20"/>
                <a:gd name="T10" fmla="*/ 0 w 96"/>
                <a:gd name="T11" fmla="*/ 14 h 20"/>
                <a:gd name="T12" fmla="*/ 0 w 96"/>
                <a:gd name="T13" fmla="*/ 10 h 20"/>
                <a:gd name="T14" fmla="*/ 0 w 96"/>
                <a:gd name="T15" fmla="*/ 10 h 20"/>
                <a:gd name="T16" fmla="*/ 0 w 96"/>
                <a:gd name="T17" fmla="*/ 6 h 20"/>
                <a:gd name="T18" fmla="*/ 2 w 96"/>
                <a:gd name="T19" fmla="*/ 4 h 20"/>
                <a:gd name="T20" fmla="*/ 6 w 96"/>
                <a:gd name="T21" fmla="*/ 2 h 20"/>
                <a:gd name="T22" fmla="*/ 10 w 96"/>
                <a:gd name="T23" fmla="*/ 0 h 20"/>
                <a:gd name="T24" fmla="*/ 86 w 96"/>
                <a:gd name="T25" fmla="*/ 0 h 20"/>
                <a:gd name="T26" fmla="*/ 86 w 96"/>
                <a:gd name="T27" fmla="*/ 0 h 20"/>
                <a:gd name="T28" fmla="*/ 90 w 96"/>
                <a:gd name="T29" fmla="*/ 2 h 20"/>
                <a:gd name="T30" fmla="*/ 92 w 96"/>
                <a:gd name="T31" fmla="*/ 4 h 20"/>
                <a:gd name="T32" fmla="*/ 94 w 96"/>
                <a:gd name="T33" fmla="*/ 6 h 20"/>
                <a:gd name="T34" fmla="*/ 96 w 96"/>
                <a:gd name="T35" fmla="*/ 10 h 20"/>
                <a:gd name="T36" fmla="*/ 96 w 96"/>
                <a:gd name="T37" fmla="*/ 10 h 20"/>
                <a:gd name="T38" fmla="*/ 94 w 96"/>
                <a:gd name="T39" fmla="*/ 14 h 20"/>
                <a:gd name="T40" fmla="*/ 92 w 96"/>
                <a:gd name="T41" fmla="*/ 16 h 20"/>
                <a:gd name="T42" fmla="*/ 90 w 96"/>
                <a:gd name="T43" fmla="*/ 18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10" y="20"/>
                  </a:lnTo>
                  <a:lnTo>
                    <a:pt x="10" y="20"/>
                  </a:lnTo>
                  <a:lnTo>
                    <a:pt x="6" y="18"/>
                  </a:lnTo>
                  <a:lnTo>
                    <a:pt x="2" y="16"/>
                  </a:lnTo>
                  <a:lnTo>
                    <a:pt x="0" y="14"/>
                  </a:lnTo>
                  <a:lnTo>
                    <a:pt x="0" y="10"/>
                  </a:lnTo>
                  <a:lnTo>
                    <a:pt x="0" y="10"/>
                  </a:lnTo>
                  <a:lnTo>
                    <a:pt x="0" y="6"/>
                  </a:lnTo>
                  <a:lnTo>
                    <a:pt x="2" y="4"/>
                  </a:lnTo>
                  <a:lnTo>
                    <a:pt x="6" y="2"/>
                  </a:lnTo>
                  <a:lnTo>
                    <a:pt x="10" y="0"/>
                  </a:lnTo>
                  <a:lnTo>
                    <a:pt x="86" y="0"/>
                  </a:lnTo>
                  <a:lnTo>
                    <a:pt x="86" y="0"/>
                  </a:lnTo>
                  <a:lnTo>
                    <a:pt x="90" y="2"/>
                  </a:lnTo>
                  <a:lnTo>
                    <a:pt x="92" y="4"/>
                  </a:lnTo>
                  <a:lnTo>
                    <a:pt x="94" y="6"/>
                  </a:lnTo>
                  <a:lnTo>
                    <a:pt x="96" y="10"/>
                  </a:lnTo>
                  <a:lnTo>
                    <a:pt x="96" y="10"/>
                  </a:lnTo>
                  <a:lnTo>
                    <a:pt x="94" y="14"/>
                  </a:lnTo>
                  <a:lnTo>
                    <a:pt x="92" y="16"/>
                  </a:lnTo>
                  <a:lnTo>
                    <a:pt x="90" y="18"/>
                  </a:lnTo>
                  <a:lnTo>
                    <a:pt x="8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31" name="Freeform 22">
              <a:extLst>
                <a:ext uri="{FF2B5EF4-FFF2-40B4-BE49-F238E27FC236}">
                  <a16:creationId xmlns:a16="http://schemas.microsoft.com/office/drawing/2014/main" id="{2B8C9D9D-2149-4092-8AEA-4A5EA6BC6254}"/>
                </a:ext>
              </a:extLst>
            </p:cNvPr>
            <p:cNvSpPr>
              <a:spLocks/>
            </p:cNvSpPr>
            <p:nvPr/>
          </p:nvSpPr>
          <p:spPr bwMode="auto">
            <a:xfrm>
              <a:off x="3012" y="3352"/>
              <a:ext cx="96" cy="18"/>
            </a:xfrm>
            <a:custGeom>
              <a:avLst/>
              <a:gdLst>
                <a:gd name="T0" fmla="*/ 86 w 96"/>
                <a:gd name="T1" fmla="*/ 18 h 18"/>
                <a:gd name="T2" fmla="*/ 10 w 96"/>
                <a:gd name="T3" fmla="*/ 18 h 18"/>
                <a:gd name="T4" fmla="*/ 10 w 96"/>
                <a:gd name="T5" fmla="*/ 18 h 18"/>
                <a:gd name="T6" fmla="*/ 6 w 96"/>
                <a:gd name="T7" fmla="*/ 18 h 18"/>
                <a:gd name="T8" fmla="*/ 2 w 96"/>
                <a:gd name="T9" fmla="*/ 16 h 18"/>
                <a:gd name="T10" fmla="*/ 0 w 96"/>
                <a:gd name="T11" fmla="*/ 12 h 18"/>
                <a:gd name="T12" fmla="*/ 0 w 96"/>
                <a:gd name="T13" fmla="*/ 8 h 18"/>
                <a:gd name="T14" fmla="*/ 0 w 96"/>
                <a:gd name="T15" fmla="*/ 8 h 18"/>
                <a:gd name="T16" fmla="*/ 0 w 96"/>
                <a:gd name="T17" fmla="*/ 4 h 18"/>
                <a:gd name="T18" fmla="*/ 2 w 96"/>
                <a:gd name="T19" fmla="*/ 2 h 18"/>
                <a:gd name="T20" fmla="*/ 6 w 96"/>
                <a:gd name="T21" fmla="*/ 0 h 18"/>
                <a:gd name="T22" fmla="*/ 10 w 96"/>
                <a:gd name="T23" fmla="*/ 0 h 18"/>
                <a:gd name="T24" fmla="*/ 86 w 96"/>
                <a:gd name="T25" fmla="*/ 0 h 18"/>
                <a:gd name="T26" fmla="*/ 86 w 96"/>
                <a:gd name="T27" fmla="*/ 0 h 18"/>
                <a:gd name="T28" fmla="*/ 90 w 96"/>
                <a:gd name="T29" fmla="*/ 0 h 18"/>
                <a:gd name="T30" fmla="*/ 92 w 96"/>
                <a:gd name="T31" fmla="*/ 2 h 18"/>
                <a:gd name="T32" fmla="*/ 94 w 96"/>
                <a:gd name="T33" fmla="*/ 4 h 18"/>
                <a:gd name="T34" fmla="*/ 96 w 96"/>
                <a:gd name="T35" fmla="*/ 8 h 18"/>
                <a:gd name="T36" fmla="*/ 96 w 96"/>
                <a:gd name="T37" fmla="*/ 8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10" y="18"/>
                  </a:lnTo>
                  <a:lnTo>
                    <a:pt x="10" y="18"/>
                  </a:lnTo>
                  <a:lnTo>
                    <a:pt x="6" y="18"/>
                  </a:lnTo>
                  <a:lnTo>
                    <a:pt x="2" y="16"/>
                  </a:lnTo>
                  <a:lnTo>
                    <a:pt x="0" y="12"/>
                  </a:lnTo>
                  <a:lnTo>
                    <a:pt x="0" y="8"/>
                  </a:lnTo>
                  <a:lnTo>
                    <a:pt x="0" y="8"/>
                  </a:lnTo>
                  <a:lnTo>
                    <a:pt x="0" y="4"/>
                  </a:lnTo>
                  <a:lnTo>
                    <a:pt x="2" y="2"/>
                  </a:lnTo>
                  <a:lnTo>
                    <a:pt x="6" y="0"/>
                  </a:lnTo>
                  <a:lnTo>
                    <a:pt x="10" y="0"/>
                  </a:lnTo>
                  <a:lnTo>
                    <a:pt x="86" y="0"/>
                  </a:lnTo>
                  <a:lnTo>
                    <a:pt x="86" y="0"/>
                  </a:lnTo>
                  <a:lnTo>
                    <a:pt x="90" y="0"/>
                  </a:lnTo>
                  <a:lnTo>
                    <a:pt x="92" y="2"/>
                  </a:lnTo>
                  <a:lnTo>
                    <a:pt x="94" y="4"/>
                  </a:lnTo>
                  <a:lnTo>
                    <a:pt x="96" y="8"/>
                  </a:lnTo>
                  <a:lnTo>
                    <a:pt x="96" y="8"/>
                  </a:lnTo>
                  <a:lnTo>
                    <a:pt x="94" y="12"/>
                  </a:lnTo>
                  <a:lnTo>
                    <a:pt x="92" y="16"/>
                  </a:lnTo>
                  <a:lnTo>
                    <a:pt x="90" y="18"/>
                  </a:lnTo>
                  <a:lnTo>
                    <a:pt x="86"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32" name="Freeform 23">
              <a:extLst>
                <a:ext uri="{FF2B5EF4-FFF2-40B4-BE49-F238E27FC236}">
                  <a16:creationId xmlns:a16="http://schemas.microsoft.com/office/drawing/2014/main" id="{49BF0CEA-15FD-4AB9-8BBB-0A23C83E67BB}"/>
                </a:ext>
              </a:extLst>
            </p:cNvPr>
            <p:cNvSpPr>
              <a:spLocks/>
            </p:cNvSpPr>
            <p:nvPr/>
          </p:nvSpPr>
          <p:spPr bwMode="auto">
            <a:xfrm>
              <a:off x="3012" y="3352"/>
              <a:ext cx="96" cy="18"/>
            </a:xfrm>
            <a:custGeom>
              <a:avLst/>
              <a:gdLst>
                <a:gd name="T0" fmla="*/ 86 w 96"/>
                <a:gd name="T1" fmla="*/ 18 h 18"/>
                <a:gd name="T2" fmla="*/ 10 w 96"/>
                <a:gd name="T3" fmla="*/ 18 h 18"/>
                <a:gd name="T4" fmla="*/ 10 w 96"/>
                <a:gd name="T5" fmla="*/ 18 h 18"/>
                <a:gd name="T6" fmla="*/ 6 w 96"/>
                <a:gd name="T7" fmla="*/ 18 h 18"/>
                <a:gd name="T8" fmla="*/ 2 w 96"/>
                <a:gd name="T9" fmla="*/ 16 h 18"/>
                <a:gd name="T10" fmla="*/ 0 w 96"/>
                <a:gd name="T11" fmla="*/ 12 h 18"/>
                <a:gd name="T12" fmla="*/ 0 w 96"/>
                <a:gd name="T13" fmla="*/ 8 h 18"/>
                <a:gd name="T14" fmla="*/ 0 w 96"/>
                <a:gd name="T15" fmla="*/ 8 h 18"/>
                <a:gd name="T16" fmla="*/ 0 w 96"/>
                <a:gd name="T17" fmla="*/ 4 h 18"/>
                <a:gd name="T18" fmla="*/ 2 w 96"/>
                <a:gd name="T19" fmla="*/ 2 h 18"/>
                <a:gd name="T20" fmla="*/ 6 w 96"/>
                <a:gd name="T21" fmla="*/ 0 h 18"/>
                <a:gd name="T22" fmla="*/ 10 w 96"/>
                <a:gd name="T23" fmla="*/ 0 h 18"/>
                <a:gd name="T24" fmla="*/ 86 w 96"/>
                <a:gd name="T25" fmla="*/ 0 h 18"/>
                <a:gd name="T26" fmla="*/ 86 w 96"/>
                <a:gd name="T27" fmla="*/ 0 h 18"/>
                <a:gd name="T28" fmla="*/ 90 w 96"/>
                <a:gd name="T29" fmla="*/ 0 h 18"/>
                <a:gd name="T30" fmla="*/ 92 w 96"/>
                <a:gd name="T31" fmla="*/ 2 h 18"/>
                <a:gd name="T32" fmla="*/ 94 w 96"/>
                <a:gd name="T33" fmla="*/ 4 h 18"/>
                <a:gd name="T34" fmla="*/ 96 w 96"/>
                <a:gd name="T35" fmla="*/ 8 h 18"/>
                <a:gd name="T36" fmla="*/ 96 w 96"/>
                <a:gd name="T37" fmla="*/ 8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10" y="18"/>
                  </a:lnTo>
                  <a:lnTo>
                    <a:pt x="10" y="18"/>
                  </a:lnTo>
                  <a:lnTo>
                    <a:pt x="6" y="18"/>
                  </a:lnTo>
                  <a:lnTo>
                    <a:pt x="2" y="16"/>
                  </a:lnTo>
                  <a:lnTo>
                    <a:pt x="0" y="12"/>
                  </a:lnTo>
                  <a:lnTo>
                    <a:pt x="0" y="8"/>
                  </a:lnTo>
                  <a:lnTo>
                    <a:pt x="0" y="8"/>
                  </a:lnTo>
                  <a:lnTo>
                    <a:pt x="0" y="4"/>
                  </a:lnTo>
                  <a:lnTo>
                    <a:pt x="2" y="2"/>
                  </a:lnTo>
                  <a:lnTo>
                    <a:pt x="6" y="0"/>
                  </a:lnTo>
                  <a:lnTo>
                    <a:pt x="10" y="0"/>
                  </a:lnTo>
                  <a:lnTo>
                    <a:pt x="86" y="0"/>
                  </a:lnTo>
                  <a:lnTo>
                    <a:pt x="86" y="0"/>
                  </a:lnTo>
                  <a:lnTo>
                    <a:pt x="90" y="0"/>
                  </a:lnTo>
                  <a:lnTo>
                    <a:pt x="92" y="2"/>
                  </a:lnTo>
                  <a:lnTo>
                    <a:pt x="94" y="4"/>
                  </a:lnTo>
                  <a:lnTo>
                    <a:pt x="96" y="8"/>
                  </a:lnTo>
                  <a:lnTo>
                    <a:pt x="96" y="8"/>
                  </a:lnTo>
                  <a:lnTo>
                    <a:pt x="94" y="12"/>
                  </a:lnTo>
                  <a:lnTo>
                    <a:pt x="92" y="16"/>
                  </a:lnTo>
                  <a:lnTo>
                    <a:pt x="90" y="18"/>
                  </a:lnTo>
                  <a:lnTo>
                    <a:pt x="86"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33" name="Freeform 24">
              <a:extLst>
                <a:ext uri="{FF2B5EF4-FFF2-40B4-BE49-F238E27FC236}">
                  <a16:creationId xmlns:a16="http://schemas.microsoft.com/office/drawing/2014/main" id="{83627739-02D7-4AB1-B207-F64E0C48F156}"/>
                </a:ext>
              </a:extLst>
            </p:cNvPr>
            <p:cNvSpPr>
              <a:spLocks/>
            </p:cNvSpPr>
            <p:nvPr/>
          </p:nvSpPr>
          <p:spPr bwMode="auto">
            <a:xfrm>
              <a:off x="3012" y="3416"/>
              <a:ext cx="96" cy="18"/>
            </a:xfrm>
            <a:custGeom>
              <a:avLst/>
              <a:gdLst>
                <a:gd name="T0" fmla="*/ 86 w 96"/>
                <a:gd name="T1" fmla="*/ 18 h 18"/>
                <a:gd name="T2" fmla="*/ 10 w 96"/>
                <a:gd name="T3" fmla="*/ 18 h 18"/>
                <a:gd name="T4" fmla="*/ 10 w 96"/>
                <a:gd name="T5" fmla="*/ 18 h 18"/>
                <a:gd name="T6" fmla="*/ 6 w 96"/>
                <a:gd name="T7" fmla="*/ 18 h 18"/>
                <a:gd name="T8" fmla="*/ 2 w 96"/>
                <a:gd name="T9" fmla="*/ 16 h 18"/>
                <a:gd name="T10" fmla="*/ 0 w 96"/>
                <a:gd name="T11" fmla="*/ 12 h 18"/>
                <a:gd name="T12" fmla="*/ 0 w 96"/>
                <a:gd name="T13" fmla="*/ 10 h 18"/>
                <a:gd name="T14" fmla="*/ 0 w 96"/>
                <a:gd name="T15" fmla="*/ 10 h 18"/>
                <a:gd name="T16" fmla="*/ 0 w 96"/>
                <a:gd name="T17" fmla="*/ 6 h 18"/>
                <a:gd name="T18" fmla="*/ 2 w 96"/>
                <a:gd name="T19" fmla="*/ 2 h 18"/>
                <a:gd name="T20" fmla="*/ 6 w 96"/>
                <a:gd name="T21" fmla="*/ 0 h 18"/>
                <a:gd name="T22" fmla="*/ 10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10 h 18"/>
                <a:gd name="T36" fmla="*/ 96 w 96"/>
                <a:gd name="T37" fmla="*/ 10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10" y="18"/>
                  </a:lnTo>
                  <a:lnTo>
                    <a:pt x="10" y="18"/>
                  </a:lnTo>
                  <a:lnTo>
                    <a:pt x="6" y="18"/>
                  </a:lnTo>
                  <a:lnTo>
                    <a:pt x="2" y="16"/>
                  </a:lnTo>
                  <a:lnTo>
                    <a:pt x="0" y="12"/>
                  </a:lnTo>
                  <a:lnTo>
                    <a:pt x="0" y="10"/>
                  </a:lnTo>
                  <a:lnTo>
                    <a:pt x="0" y="10"/>
                  </a:lnTo>
                  <a:lnTo>
                    <a:pt x="0" y="6"/>
                  </a:lnTo>
                  <a:lnTo>
                    <a:pt x="2" y="2"/>
                  </a:lnTo>
                  <a:lnTo>
                    <a:pt x="6" y="0"/>
                  </a:lnTo>
                  <a:lnTo>
                    <a:pt x="10" y="0"/>
                  </a:lnTo>
                  <a:lnTo>
                    <a:pt x="86" y="0"/>
                  </a:lnTo>
                  <a:lnTo>
                    <a:pt x="86" y="0"/>
                  </a:lnTo>
                  <a:lnTo>
                    <a:pt x="90" y="0"/>
                  </a:lnTo>
                  <a:lnTo>
                    <a:pt x="92" y="2"/>
                  </a:lnTo>
                  <a:lnTo>
                    <a:pt x="94" y="6"/>
                  </a:lnTo>
                  <a:lnTo>
                    <a:pt x="96" y="10"/>
                  </a:lnTo>
                  <a:lnTo>
                    <a:pt x="96" y="10"/>
                  </a:lnTo>
                  <a:lnTo>
                    <a:pt x="94" y="12"/>
                  </a:lnTo>
                  <a:lnTo>
                    <a:pt x="92" y="16"/>
                  </a:lnTo>
                  <a:lnTo>
                    <a:pt x="90" y="18"/>
                  </a:lnTo>
                  <a:lnTo>
                    <a:pt x="86"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34" name="Freeform 25">
              <a:extLst>
                <a:ext uri="{FF2B5EF4-FFF2-40B4-BE49-F238E27FC236}">
                  <a16:creationId xmlns:a16="http://schemas.microsoft.com/office/drawing/2014/main" id="{B11DAE21-F548-4FE5-A16B-58784719595A}"/>
                </a:ext>
              </a:extLst>
            </p:cNvPr>
            <p:cNvSpPr>
              <a:spLocks/>
            </p:cNvSpPr>
            <p:nvPr/>
          </p:nvSpPr>
          <p:spPr bwMode="auto">
            <a:xfrm>
              <a:off x="3012" y="3416"/>
              <a:ext cx="96" cy="18"/>
            </a:xfrm>
            <a:custGeom>
              <a:avLst/>
              <a:gdLst>
                <a:gd name="T0" fmla="*/ 86 w 96"/>
                <a:gd name="T1" fmla="*/ 18 h 18"/>
                <a:gd name="T2" fmla="*/ 10 w 96"/>
                <a:gd name="T3" fmla="*/ 18 h 18"/>
                <a:gd name="T4" fmla="*/ 10 w 96"/>
                <a:gd name="T5" fmla="*/ 18 h 18"/>
                <a:gd name="T6" fmla="*/ 6 w 96"/>
                <a:gd name="T7" fmla="*/ 18 h 18"/>
                <a:gd name="T8" fmla="*/ 2 w 96"/>
                <a:gd name="T9" fmla="*/ 16 h 18"/>
                <a:gd name="T10" fmla="*/ 0 w 96"/>
                <a:gd name="T11" fmla="*/ 12 h 18"/>
                <a:gd name="T12" fmla="*/ 0 w 96"/>
                <a:gd name="T13" fmla="*/ 10 h 18"/>
                <a:gd name="T14" fmla="*/ 0 w 96"/>
                <a:gd name="T15" fmla="*/ 10 h 18"/>
                <a:gd name="T16" fmla="*/ 0 w 96"/>
                <a:gd name="T17" fmla="*/ 6 h 18"/>
                <a:gd name="T18" fmla="*/ 2 w 96"/>
                <a:gd name="T19" fmla="*/ 2 h 18"/>
                <a:gd name="T20" fmla="*/ 6 w 96"/>
                <a:gd name="T21" fmla="*/ 0 h 18"/>
                <a:gd name="T22" fmla="*/ 10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10 h 18"/>
                <a:gd name="T36" fmla="*/ 96 w 96"/>
                <a:gd name="T37" fmla="*/ 10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10" y="18"/>
                  </a:lnTo>
                  <a:lnTo>
                    <a:pt x="10" y="18"/>
                  </a:lnTo>
                  <a:lnTo>
                    <a:pt x="6" y="18"/>
                  </a:lnTo>
                  <a:lnTo>
                    <a:pt x="2" y="16"/>
                  </a:lnTo>
                  <a:lnTo>
                    <a:pt x="0" y="12"/>
                  </a:lnTo>
                  <a:lnTo>
                    <a:pt x="0" y="10"/>
                  </a:lnTo>
                  <a:lnTo>
                    <a:pt x="0" y="10"/>
                  </a:lnTo>
                  <a:lnTo>
                    <a:pt x="0" y="6"/>
                  </a:lnTo>
                  <a:lnTo>
                    <a:pt x="2" y="2"/>
                  </a:lnTo>
                  <a:lnTo>
                    <a:pt x="6" y="0"/>
                  </a:lnTo>
                  <a:lnTo>
                    <a:pt x="10" y="0"/>
                  </a:lnTo>
                  <a:lnTo>
                    <a:pt x="86" y="0"/>
                  </a:lnTo>
                  <a:lnTo>
                    <a:pt x="86" y="0"/>
                  </a:lnTo>
                  <a:lnTo>
                    <a:pt x="90" y="0"/>
                  </a:lnTo>
                  <a:lnTo>
                    <a:pt x="92" y="2"/>
                  </a:lnTo>
                  <a:lnTo>
                    <a:pt x="94" y="6"/>
                  </a:lnTo>
                  <a:lnTo>
                    <a:pt x="96" y="10"/>
                  </a:lnTo>
                  <a:lnTo>
                    <a:pt x="96" y="10"/>
                  </a:lnTo>
                  <a:lnTo>
                    <a:pt x="94" y="12"/>
                  </a:lnTo>
                  <a:lnTo>
                    <a:pt x="92" y="16"/>
                  </a:lnTo>
                  <a:lnTo>
                    <a:pt x="90" y="18"/>
                  </a:lnTo>
                  <a:lnTo>
                    <a:pt x="86"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35" name="Freeform 26">
              <a:extLst>
                <a:ext uri="{FF2B5EF4-FFF2-40B4-BE49-F238E27FC236}">
                  <a16:creationId xmlns:a16="http://schemas.microsoft.com/office/drawing/2014/main" id="{7434A4D9-07D8-4655-AC00-9B7207A7A913}"/>
                </a:ext>
              </a:extLst>
            </p:cNvPr>
            <p:cNvSpPr>
              <a:spLocks/>
            </p:cNvSpPr>
            <p:nvPr/>
          </p:nvSpPr>
          <p:spPr bwMode="auto">
            <a:xfrm>
              <a:off x="3012" y="3480"/>
              <a:ext cx="96" cy="20"/>
            </a:xfrm>
            <a:custGeom>
              <a:avLst/>
              <a:gdLst>
                <a:gd name="T0" fmla="*/ 86 w 96"/>
                <a:gd name="T1" fmla="*/ 20 h 20"/>
                <a:gd name="T2" fmla="*/ 10 w 96"/>
                <a:gd name="T3" fmla="*/ 20 h 20"/>
                <a:gd name="T4" fmla="*/ 10 w 96"/>
                <a:gd name="T5" fmla="*/ 20 h 20"/>
                <a:gd name="T6" fmla="*/ 6 w 96"/>
                <a:gd name="T7" fmla="*/ 18 h 20"/>
                <a:gd name="T8" fmla="*/ 2 w 96"/>
                <a:gd name="T9" fmla="*/ 16 h 20"/>
                <a:gd name="T10" fmla="*/ 0 w 96"/>
                <a:gd name="T11" fmla="*/ 14 h 20"/>
                <a:gd name="T12" fmla="*/ 0 w 96"/>
                <a:gd name="T13" fmla="*/ 10 h 20"/>
                <a:gd name="T14" fmla="*/ 0 w 96"/>
                <a:gd name="T15" fmla="*/ 10 h 20"/>
                <a:gd name="T16" fmla="*/ 0 w 96"/>
                <a:gd name="T17" fmla="*/ 6 h 20"/>
                <a:gd name="T18" fmla="*/ 2 w 96"/>
                <a:gd name="T19" fmla="*/ 2 h 20"/>
                <a:gd name="T20" fmla="*/ 6 w 96"/>
                <a:gd name="T21" fmla="*/ 0 h 20"/>
                <a:gd name="T22" fmla="*/ 10 w 96"/>
                <a:gd name="T23" fmla="*/ 0 h 20"/>
                <a:gd name="T24" fmla="*/ 86 w 96"/>
                <a:gd name="T25" fmla="*/ 0 h 20"/>
                <a:gd name="T26" fmla="*/ 86 w 96"/>
                <a:gd name="T27" fmla="*/ 0 h 20"/>
                <a:gd name="T28" fmla="*/ 90 w 96"/>
                <a:gd name="T29" fmla="*/ 0 h 20"/>
                <a:gd name="T30" fmla="*/ 92 w 96"/>
                <a:gd name="T31" fmla="*/ 2 h 20"/>
                <a:gd name="T32" fmla="*/ 94 w 96"/>
                <a:gd name="T33" fmla="*/ 6 h 20"/>
                <a:gd name="T34" fmla="*/ 96 w 96"/>
                <a:gd name="T35" fmla="*/ 10 h 20"/>
                <a:gd name="T36" fmla="*/ 96 w 96"/>
                <a:gd name="T37" fmla="*/ 10 h 20"/>
                <a:gd name="T38" fmla="*/ 94 w 96"/>
                <a:gd name="T39" fmla="*/ 14 h 20"/>
                <a:gd name="T40" fmla="*/ 92 w 96"/>
                <a:gd name="T41" fmla="*/ 16 h 20"/>
                <a:gd name="T42" fmla="*/ 90 w 96"/>
                <a:gd name="T43" fmla="*/ 18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10" y="20"/>
                  </a:lnTo>
                  <a:lnTo>
                    <a:pt x="10" y="20"/>
                  </a:lnTo>
                  <a:lnTo>
                    <a:pt x="6" y="18"/>
                  </a:lnTo>
                  <a:lnTo>
                    <a:pt x="2" y="16"/>
                  </a:lnTo>
                  <a:lnTo>
                    <a:pt x="0" y="14"/>
                  </a:lnTo>
                  <a:lnTo>
                    <a:pt x="0" y="10"/>
                  </a:lnTo>
                  <a:lnTo>
                    <a:pt x="0" y="10"/>
                  </a:lnTo>
                  <a:lnTo>
                    <a:pt x="0" y="6"/>
                  </a:lnTo>
                  <a:lnTo>
                    <a:pt x="2" y="2"/>
                  </a:lnTo>
                  <a:lnTo>
                    <a:pt x="6" y="0"/>
                  </a:lnTo>
                  <a:lnTo>
                    <a:pt x="10" y="0"/>
                  </a:lnTo>
                  <a:lnTo>
                    <a:pt x="86" y="0"/>
                  </a:lnTo>
                  <a:lnTo>
                    <a:pt x="86" y="0"/>
                  </a:lnTo>
                  <a:lnTo>
                    <a:pt x="90" y="0"/>
                  </a:lnTo>
                  <a:lnTo>
                    <a:pt x="92" y="2"/>
                  </a:lnTo>
                  <a:lnTo>
                    <a:pt x="94" y="6"/>
                  </a:lnTo>
                  <a:lnTo>
                    <a:pt x="96" y="10"/>
                  </a:lnTo>
                  <a:lnTo>
                    <a:pt x="96" y="10"/>
                  </a:lnTo>
                  <a:lnTo>
                    <a:pt x="94" y="14"/>
                  </a:lnTo>
                  <a:lnTo>
                    <a:pt x="92" y="16"/>
                  </a:lnTo>
                  <a:lnTo>
                    <a:pt x="90" y="18"/>
                  </a:lnTo>
                  <a:lnTo>
                    <a:pt x="86"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36" name="Freeform 27">
              <a:extLst>
                <a:ext uri="{FF2B5EF4-FFF2-40B4-BE49-F238E27FC236}">
                  <a16:creationId xmlns:a16="http://schemas.microsoft.com/office/drawing/2014/main" id="{3C55E8CA-9FF4-4588-BE3A-74A78E8EBC51}"/>
                </a:ext>
              </a:extLst>
            </p:cNvPr>
            <p:cNvSpPr>
              <a:spLocks/>
            </p:cNvSpPr>
            <p:nvPr/>
          </p:nvSpPr>
          <p:spPr bwMode="auto">
            <a:xfrm>
              <a:off x="3012" y="3480"/>
              <a:ext cx="96" cy="20"/>
            </a:xfrm>
            <a:custGeom>
              <a:avLst/>
              <a:gdLst>
                <a:gd name="T0" fmla="*/ 86 w 96"/>
                <a:gd name="T1" fmla="*/ 20 h 20"/>
                <a:gd name="T2" fmla="*/ 10 w 96"/>
                <a:gd name="T3" fmla="*/ 20 h 20"/>
                <a:gd name="T4" fmla="*/ 10 w 96"/>
                <a:gd name="T5" fmla="*/ 20 h 20"/>
                <a:gd name="T6" fmla="*/ 6 w 96"/>
                <a:gd name="T7" fmla="*/ 18 h 20"/>
                <a:gd name="T8" fmla="*/ 2 w 96"/>
                <a:gd name="T9" fmla="*/ 16 h 20"/>
                <a:gd name="T10" fmla="*/ 0 w 96"/>
                <a:gd name="T11" fmla="*/ 14 h 20"/>
                <a:gd name="T12" fmla="*/ 0 w 96"/>
                <a:gd name="T13" fmla="*/ 10 h 20"/>
                <a:gd name="T14" fmla="*/ 0 w 96"/>
                <a:gd name="T15" fmla="*/ 10 h 20"/>
                <a:gd name="T16" fmla="*/ 0 w 96"/>
                <a:gd name="T17" fmla="*/ 6 h 20"/>
                <a:gd name="T18" fmla="*/ 2 w 96"/>
                <a:gd name="T19" fmla="*/ 2 h 20"/>
                <a:gd name="T20" fmla="*/ 6 w 96"/>
                <a:gd name="T21" fmla="*/ 0 h 20"/>
                <a:gd name="T22" fmla="*/ 10 w 96"/>
                <a:gd name="T23" fmla="*/ 0 h 20"/>
                <a:gd name="T24" fmla="*/ 86 w 96"/>
                <a:gd name="T25" fmla="*/ 0 h 20"/>
                <a:gd name="T26" fmla="*/ 86 w 96"/>
                <a:gd name="T27" fmla="*/ 0 h 20"/>
                <a:gd name="T28" fmla="*/ 90 w 96"/>
                <a:gd name="T29" fmla="*/ 0 h 20"/>
                <a:gd name="T30" fmla="*/ 92 w 96"/>
                <a:gd name="T31" fmla="*/ 2 h 20"/>
                <a:gd name="T32" fmla="*/ 94 w 96"/>
                <a:gd name="T33" fmla="*/ 6 h 20"/>
                <a:gd name="T34" fmla="*/ 96 w 96"/>
                <a:gd name="T35" fmla="*/ 10 h 20"/>
                <a:gd name="T36" fmla="*/ 96 w 96"/>
                <a:gd name="T37" fmla="*/ 10 h 20"/>
                <a:gd name="T38" fmla="*/ 94 w 96"/>
                <a:gd name="T39" fmla="*/ 14 h 20"/>
                <a:gd name="T40" fmla="*/ 92 w 96"/>
                <a:gd name="T41" fmla="*/ 16 h 20"/>
                <a:gd name="T42" fmla="*/ 90 w 96"/>
                <a:gd name="T43" fmla="*/ 18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10" y="20"/>
                  </a:lnTo>
                  <a:lnTo>
                    <a:pt x="10" y="20"/>
                  </a:lnTo>
                  <a:lnTo>
                    <a:pt x="6" y="18"/>
                  </a:lnTo>
                  <a:lnTo>
                    <a:pt x="2" y="16"/>
                  </a:lnTo>
                  <a:lnTo>
                    <a:pt x="0" y="14"/>
                  </a:lnTo>
                  <a:lnTo>
                    <a:pt x="0" y="10"/>
                  </a:lnTo>
                  <a:lnTo>
                    <a:pt x="0" y="10"/>
                  </a:lnTo>
                  <a:lnTo>
                    <a:pt x="0" y="6"/>
                  </a:lnTo>
                  <a:lnTo>
                    <a:pt x="2" y="2"/>
                  </a:lnTo>
                  <a:lnTo>
                    <a:pt x="6" y="0"/>
                  </a:lnTo>
                  <a:lnTo>
                    <a:pt x="10" y="0"/>
                  </a:lnTo>
                  <a:lnTo>
                    <a:pt x="86" y="0"/>
                  </a:lnTo>
                  <a:lnTo>
                    <a:pt x="86" y="0"/>
                  </a:lnTo>
                  <a:lnTo>
                    <a:pt x="90" y="0"/>
                  </a:lnTo>
                  <a:lnTo>
                    <a:pt x="92" y="2"/>
                  </a:lnTo>
                  <a:lnTo>
                    <a:pt x="94" y="6"/>
                  </a:lnTo>
                  <a:lnTo>
                    <a:pt x="96" y="10"/>
                  </a:lnTo>
                  <a:lnTo>
                    <a:pt x="96" y="10"/>
                  </a:lnTo>
                  <a:lnTo>
                    <a:pt x="94" y="14"/>
                  </a:lnTo>
                  <a:lnTo>
                    <a:pt x="92" y="16"/>
                  </a:lnTo>
                  <a:lnTo>
                    <a:pt x="90" y="18"/>
                  </a:lnTo>
                  <a:lnTo>
                    <a:pt x="8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37" name="Freeform 28">
              <a:extLst>
                <a:ext uri="{FF2B5EF4-FFF2-40B4-BE49-F238E27FC236}">
                  <a16:creationId xmlns:a16="http://schemas.microsoft.com/office/drawing/2014/main" id="{6FC22AA4-3C23-4927-8F08-DF80964ADDA5}"/>
                </a:ext>
              </a:extLst>
            </p:cNvPr>
            <p:cNvSpPr>
              <a:spLocks/>
            </p:cNvSpPr>
            <p:nvPr/>
          </p:nvSpPr>
          <p:spPr bwMode="auto">
            <a:xfrm>
              <a:off x="2998" y="1860"/>
              <a:ext cx="620" cy="1814"/>
            </a:xfrm>
            <a:custGeom>
              <a:avLst/>
              <a:gdLst>
                <a:gd name="T0" fmla="*/ 10 w 620"/>
                <a:gd name="T1" fmla="*/ 1814 h 1814"/>
                <a:gd name="T2" fmla="*/ 6 w 620"/>
                <a:gd name="T3" fmla="*/ 1814 h 1814"/>
                <a:gd name="T4" fmla="*/ 2 w 620"/>
                <a:gd name="T5" fmla="*/ 1808 h 1814"/>
                <a:gd name="T6" fmla="*/ 0 w 620"/>
                <a:gd name="T7" fmla="*/ 1806 h 1814"/>
                <a:gd name="T8" fmla="*/ 4 w 620"/>
                <a:gd name="T9" fmla="*/ 1798 h 1814"/>
                <a:gd name="T10" fmla="*/ 10 w 620"/>
                <a:gd name="T11" fmla="*/ 1796 h 1814"/>
                <a:gd name="T12" fmla="*/ 26 w 620"/>
                <a:gd name="T13" fmla="*/ 1794 h 1814"/>
                <a:gd name="T14" fmla="*/ 54 w 620"/>
                <a:gd name="T15" fmla="*/ 1782 h 1814"/>
                <a:gd name="T16" fmla="*/ 76 w 620"/>
                <a:gd name="T17" fmla="*/ 1760 h 1814"/>
                <a:gd name="T18" fmla="*/ 88 w 620"/>
                <a:gd name="T19" fmla="*/ 1732 h 1814"/>
                <a:gd name="T20" fmla="*/ 90 w 620"/>
                <a:gd name="T21" fmla="*/ 98 h 1814"/>
                <a:gd name="T22" fmla="*/ 92 w 620"/>
                <a:gd name="T23" fmla="*/ 78 h 1814"/>
                <a:gd name="T24" fmla="*/ 106 w 620"/>
                <a:gd name="T25" fmla="*/ 44 h 1814"/>
                <a:gd name="T26" fmla="*/ 134 w 620"/>
                <a:gd name="T27" fmla="*/ 16 h 1814"/>
                <a:gd name="T28" fmla="*/ 170 w 620"/>
                <a:gd name="T29" fmla="*/ 2 h 1814"/>
                <a:gd name="T30" fmla="*/ 190 w 620"/>
                <a:gd name="T31" fmla="*/ 0 h 1814"/>
                <a:gd name="T32" fmla="*/ 196 w 620"/>
                <a:gd name="T33" fmla="*/ 2 h 1814"/>
                <a:gd name="T34" fmla="*/ 198 w 620"/>
                <a:gd name="T35" fmla="*/ 10 h 1814"/>
                <a:gd name="T36" fmla="*/ 198 w 620"/>
                <a:gd name="T37" fmla="*/ 12 h 1814"/>
                <a:gd name="T38" fmla="*/ 192 w 620"/>
                <a:gd name="T39" fmla="*/ 18 h 1814"/>
                <a:gd name="T40" fmla="*/ 190 w 620"/>
                <a:gd name="T41" fmla="*/ 18 h 1814"/>
                <a:gd name="T42" fmla="*/ 158 w 620"/>
                <a:gd name="T43" fmla="*/ 26 h 1814"/>
                <a:gd name="T44" fmla="*/ 132 w 620"/>
                <a:gd name="T45" fmla="*/ 42 h 1814"/>
                <a:gd name="T46" fmla="*/ 116 w 620"/>
                <a:gd name="T47" fmla="*/ 68 h 1814"/>
                <a:gd name="T48" fmla="*/ 108 w 620"/>
                <a:gd name="T49" fmla="*/ 98 h 1814"/>
                <a:gd name="T50" fmla="*/ 108 w 620"/>
                <a:gd name="T51" fmla="*/ 1716 h 1814"/>
                <a:gd name="T52" fmla="*/ 106 w 620"/>
                <a:gd name="T53" fmla="*/ 1740 h 1814"/>
                <a:gd name="T54" fmla="*/ 98 w 620"/>
                <a:gd name="T55" fmla="*/ 1762 h 1814"/>
                <a:gd name="T56" fmla="*/ 86 w 620"/>
                <a:gd name="T57" fmla="*/ 1780 h 1814"/>
                <a:gd name="T58" fmla="*/ 68 w 620"/>
                <a:gd name="T59" fmla="*/ 1796 h 1814"/>
                <a:gd name="T60" fmla="*/ 610 w 620"/>
                <a:gd name="T61" fmla="*/ 1796 h 1814"/>
                <a:gd name="T62" fmla="*/ 616 w 620"/>
                <a:gd name="T63" fmla="*/ 1798 h 1814"/>
                <a:gd name="T64" fmla="*/ 620 w 620"/>
                <a:gd name="T65" fmla="*/ 1806 h 1814"/>
                <a:gd name="T66" fmla="*/ 618 w 620"/>
                <a:gd name="T67" fmla="*/ 1808 h 1814"/>
                <a:gd name="T68" fmla="*/ 614 w 620"/>
                <a:gd name="T69" fmla="*/ 1814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0" h="1814">
                  <a:moveTo>
                    <a:pt x="610" y="1814"/>
                  </a:moveTo>
                  <a:lnTo>
                    <a:pt x="10" y="1814"/>
                  </a:lnTo>
                  <a:lnTo>
                    <a:pt x="10" y="1814"/>
                  </a:lnTo>
                  <a:lnTo>
                    <a:pt x="6" y="1814"/>
                  </a:lnTo>
                  <a:lnTo>
                    <a:pt x="4" y="1812"/>
                  </a:lnTo>
                  <a:lnTo>
                    <a:pt x="2" y="1808"/>
                  </a:lnTo>
                  <a:lnTo>
                    <a:pt x="0" y="1806"/>
                  </a:lnTo>
                  <a:lnTo>
                    <a:pt x="0" y="1806"/>
                  </a:lnTo>
                  <a:lnTo>
                    <a:pt x="2" y="1802"/>
                  </a:lnTo>
                  <a:lnTo>
                    <a:pt x="4" y="1798"/>
                  </a:lnTo>
                  <a:lnTo>
                    <a:pt x="6" y="1796"/>
                  </a:lnTo>
                  <a:lnTo>
                    <a:pt x="10" y="1796"/>
                  </a:lnTo>
                  <a:lnTo>
                    <a:pt x="10" y="1796"/>
                  </a:lnTo>
                  <a:lnTo>
                    <a:pt x="26" y="1794"/>
                  </a:lnTo>
                  <a:lnTo>
                    <a:pt x="42" y="1790"/>
                  </a:lnTo>
                  <a:lnTo>
                    <a:pt x="54" y="1782"/>
                  </a:lnTo>
                  <a:lnTo>
                    <a:pt x="66" y="1772"/>
                  </a:lnTo>
                  <a:lnTo>
                    <a:pt x="76" y="1760"/>
                  </a:lnTo>
                  <a:lnTo>
                    <a:pt x="84" y="1746"/>
                  </a:lnTo>
                  <a:lnTo>
                    <a:pt x="88" y="1732"/>
                  </a:lnTo>
                  <a:lnTo>
                    <a:pt x="90" y="1716"/>
                  </a:lnTo>
                  <a:lnTo>
                    <a:pt x="90" y="98"/>
                  </a:lnTo>
                  <a:lnTo>
                    <a:pt x="90" y="98"/>
                  </a:lnTo>
                  <a:lnTo>
                    <a:pt x="92" y="78"/>
                  </a:lnTo>
                  <a:lnTo>
                    <a:pt x="98" y="60"/>
                  </a:lnTo>
                  <a:lnTo>
                    <a:pt x="106" y="44"/>
                  </a:lnTo>
                  <a:lnTo>
                    <a:pt x="118" y="28"/>
                  </a:lnTo>
                  <a:lnTo>
                    <a:pt x="134" y="16"/>
                  </a:lnTo>
                  <a:lnTo>
                    <a:pt x="150" y="8"/>
                  </a:lnTo>
                  <a:lnTo>
                    <a:pt x="170" y="2"/>
                  </a:lnTo>
                  <a:lnTo>
                    <a:pt x="190" y="0"/>
                  </a:lnTo>
                  <a:lnTo>
                    <a:pt x="190" y="0"/>
                  </a:lnTo>
                  <a:lnTo>
                    <a:pt x="192" y="0"/>
                  </a:lnTo>
                  <a:lnTo>
                    <a:pt x="196" y="2"/>
                  </a:lnTo>
                  <a:lnTo>
                    <a:pt x="198" y="6"/>
                  </a:lnTo>
                  <a:lnTo>
                    <a:pt x="198" y="10"/>
                  </a:lnTo>
                  <a:lnTo>
                    <a:pt x="198" y="10"/>
                  </a:lnTo>
                  <a:lnTo>
                    <a:pt x="198" y="12"/>
                  </a:lnTo>
                  <a:lnTo>
                    <a:pt x="196" y="16"/>
                  </a:lnTo>
                  <a:lnTo>
                    <a:pt x="192" y="18"/>
                  </a:lnTo>
                  <a:lnTo>
                    <a:pt x="190" y="18"/>
                  </a:lnTo>
                  <a:lnTo>
                    <a:pt x="190" y="18"/>
                  </a:lnTo>
                  <a:lnTo>
                    <a:pt x="172" y="20"/>
                  </a:lnTo>
                  <a:lnTo>
                    <a:pt x="158" y="26"/>
                  </a:lnTo>
                  <a:lnTo>
                    <a:pt x="144" y="32"/>
                  </a:lnTo>
                  <a:lnTo>
                    <a:pt x="132" y="42"/>
                  </a:lnTo>
                  <a:lnTo>
                    <a:pt x="122" y="54"/>
                  </a:lnTo>
                  <a:lnTo>
                    <a:pt x="116" y="68"/>
                  </a:lnTo>
                  <a:lnTo>
                    <a:pt x="110" y="82"/>
                  </a:lnTo>
                  <a:lnTo>
                    <a:pt x="108" y="98"/>
                  </a:lnTo>
                  <a:lnTo>
                    <a:pt x="108" y="1716"/>
                  </a:lnTo>
                  <a:lnTo>
                    <a:pt x="108" y="1716"/>
                  </a:lnTo>
                  <a:lnTo>
                    <a:pt x="108" y="1728"/>
                  </a:lnTo>
                  <a:lnTo>
                    <a:pt x="106" y="1740"/>
                  </a:lnTo>
                  <a:lnTo>
                    <a:pt x="102" y="1750"/>
                  </a:lnTo>
                  <a:lnTo>
                    <a:pt x="98" y="1762"/>
                  </a:lnTo>
                  <a:lnTo>
                    <a:pt x="92" y="1770"/>
                  </a:lnTo>
                  <a:lnTo>
                    <a:pt x="86" y="1780"/>
                  </a:lnTo>
                  <a:lnTo>
                    <a:pt x="78" y="1788"/>
                  </a:lnTo>
                  <a:lnTo>
                    <a:pt x="68" y="1796"/>
                  </a:lnTo>
                  <a:lnTo>
                    <a:pt x="610" y="1796"/>
                  </a:lnTo>
                  <a:lnTo>
                    <a:pt x="610" y="1796"/>
                  </a:lnTo>
                  <a:lnTo>
                    <a:pt x="614" y="1796"/>
                  </a:lnTo>
                  <a:lnTo>
                    <a:pt x="616" y="1798"/>
                  </a:lnTo>
                  <a:lnTo>
                    <a:pt x="618" y="1802"/>
                  </a:lnTo>
                  <a:lnTo>
                    <a:pt x="620" y="1806"/>
                  </a:lnTo>
                  <a:lnTo>
                    <a:pt x="620" y="1806"/>
                  </a:lnTo>
                  <a:lnTo>
                    <a:pt x="618" y="1808"/>
                  </a:lnTo>
                  <a:lnTo>
                    <a:pt x="616" y="1812"/>
                  </a:lnTo>
                  <a:lnTo>
                    <a:pt x="614" y="1814"/>
                  </a:lnTo>
                  <a:lnTo>
                    <a:pt x="610" y="1814"/>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38" name="Freeform 29">
              <a:extLst>
                <a:ext uri="{FF2B5EF4-FFF2-40B4-BE49-F238E27FC236}">
                  <a16:creationId xmlns:a16="http://schemas.microsoft.com/office/drawing/2014/main" id="{FC7C636A-7484-49D6-8592-8E43D2FADB2F}"/>
                </a:ext>
              </a:extLst>
            </p:cNvPr>
            <p:cNvSpPr>
              <a:spLocks/>
            </p:cNvSpPr>
            <p:nvPr/>
          </p:nvSpPr>
          <p:spPr bwMode="auto">
            <a:xfrm>
              <a:off x="2998" y="1860"/>
              <a:ext cx="620" cy="1814"/>
            </a:xfrm>
            <a:custGeom>
              <a:avLst/>
              <a:gdLst>
                <a:gd name="T0" fmla="*/ 10 w 620"/>
                <a:gd name="T1" fmla="*/ 1814 h 1814"/>
                <a:gd name="T2" fmla="*/ 6 w 620"/>
                <a:gd name="T3" fmla="*/ 1814 h 1814"/>
                <a:gd name="T4" fmla="*/ 2 w 620"/>
                <a:gd name="T5" fmla="*/ 1808 h 1814"/>
                <a:gd name="T6" fmla="*/ 0 w 620"/>
                <a:gd name="T7" fmla="*/ 1806 h 1814"/>
                <a:gd name="T8" fmla="*/ 4 w 620"/>
                <a:gd name="T9" fmla="*/ 1798 h 1814"/>
                <a:gd name="T10" fmla="*/ 10 w 620"/>
                <a:gd name="T11" fmla="*/ 1796 h 1814"/>
                <a:gd name="T12" fmla="*/ 26 w 620"/>
                <a:gd name="T13" fmla="*/ 1794 h 1814"/>
                <a:gd name="T14" fmla="*/ 54 w 620"/>
                <a:gd name="T15" fmla="*/ 1782 h 1814"/>
                <a:gd name="T16" fmla="*/ 76 w 620"/>
                <a:gd name="T17" fmla="*/ 1760 h 1814"/>
                <a:gd name="T18" fmla="*/ 88 w 620"/>
                <a:gd name="T19" fmla="*/ 1732 h 1814"/>
                <a:gd name="T20" fmla="*/ 90 w 620"/>
                <a:gd name="T21" fmla="*/ 98 h 1814"/>
                <a:gd name="T22" fmla="*/ 92 w 620"/>
                <a:gd name="T23" fmla="*/ 78 h 1814"/>
                <a:gd name="T24" fmla="*/ 106 w 620"/>
                <a:gd name="T25" fmla="*/ 44 h 1814"/>
                <a:gd name="T26" fmla="*/ 134 w 620"/>
                <a:gd name="T27" fmla="*/ 16 h 1814"/>
                <a:gd name="T28" fmla="*/ 170 w 620"/>
                <a:gd name="T29" fmla="*/ 2 h 1814"/>
                <a:gd name="T30" fmla="*/ 190 w 620"/>
                <a:gd name="T31" fmla="*/ 0 h 1814"/>
                <a:gd name="T32" fmla="*/ 196 w 620"/>
                <a:gd name="T33" fmla="*/ 2 h 1814"/>
                <a:gd name="T34" fmla="*/ 198 w 620"/>
                <a:gd name="T35" fmla="*/ 10 h 1814"/>
                <a:gd name="T36" fmla="*/ 198 w 620"/>
                <a:gd name="T37" fmla="*/ 12 h 1814"/>
                <a:gd name="T38" fmla="*/ 192 w 620"/>
                <a:gd name="T39" fmla="*/ 18 h 1814"/>
                <a:gd name="T40" fmla="*/ 190 w 620"/>
                <a:gd name="T41" fmla="*/ 18 h 1814"/>
                <a:gd name="T42" fmla="*/ 158 w 620"/>
                <a:gd name="T43" fmla="*/ 26 h 1814"/>
                <a:gd name="T44" fmla="*/ 132 w 620"/>
                <a:gd name="T45" fmla="*/ 42 h 1814"/>
                <a:gd name="T46" fmla="*/ 116 w 620"/>
                <a:gd name="T47" fmla="*/ 68 h 1814"/>
                <a:gd name="T48" fmla="*/ 108 w 620"/>
                <a:gd name="T49" fmla="*/ 98 h 1814"/>
                <a:gd name="T50" fmla="*/ 108 w 620"/>
                <a:gd name="T51" fmla="*/ 1716 h 1814"/>
                <a:gd name="T52" fmla="*/ 106 w 620"/>
                <a:gd name="T53" fmla="*/ 1740 h 1814"/>
                <a:gd name="T54" fmla="*/ 98 w 620"/>
                <a:gd name="T55" fmla="*/ 1762 h 1814"/>
                <a:gd name="T56" fmla="*/ 86 w 620"/>
                <a:gd name="T57" fmla="*/ 1780 h 1814"/>
                <a:gd name="T58" fmla="*/ 68 w 620"/>
                <a:gd name="T59" fmla="*/ 1796 h 1814"/>
                <a:gd name="T60" fmla="*/ 610 w 620"/>
                <a:gd name="T61" fmla="*/ 1796 h 1814"/>
                <a:gd name="T62" fmla="*/ 616 w 620"/>
                <a:gd name="T63" fmla="*/ 1798 h 1814"/>
                <a:gd name="T64" fmla="*/ 620 w 620"/>
                <a:gd name="T65" fmla="*/ 1806 h 1814"/>
                <a:gd name="T66" fmla="*/ 618 w 620"/>
                <a:gd name="T67" fmla="*/ 1808 h 1814"/>
                <a:gd name="T68" fmla="*/ 614 w 620"/>
                <a:gd name="T69" fmla="*/ 1814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0" h="1814">
                  <a:moveTo>
                    <a:pt x="610" y="1814"/>
                  </a:moveTo>
                  <a:lnTo>
                    <a:pt x="10" y="1814"/>
                  </a:lnTo>
                  <a:lnTo>
                    <a:pt x="10" y="1814"/>
                  </a:lnTo>
                  <a:lnTo>
                    <a:pt x="6" y="1814"/>
                  </a:lnTo>
                  <a:lnTo>
                    <a:pt x="4" y="1812"/>
                  </a:lnTo>
                  <a:lnTo>
                    <a:pt x="2" y="1808"/>
                  </a:lnTo>
                  <a:lnTo>
                    <a:pt x="0" y="1806"/>
                  </a:lnTo>
                  <a:lnTo>
                    <a:pt x="0" y="1806"/>
                  </a:lnTo>
                  <a:lnTo>
                    <a:pt x="2" y="1802"/>
                  </a:lnTo>
                  <a:lnTo>
                    <a:pt x="4" y="1798"/>
                  </a:lnTo>
                  <a:lnTo>
                    <a:pt x="6" y="1796"/>
                  </a:lnTo>
                  <a:lnTo>
                    <a:pt x="10" y="1796"/>
                  </a:lnTo>
                  <a:lnTo>
                    <a:pt x="10" y="1796"/>
                  </a:lnTo>
                  <a:lnTo>
                    <a:pt x="26" y="1794"/>
                  </a:lnTo>
                  <a:lnTo>
                    <a:pt x="42" y="1790"/>
                  </a:lnTo>
                  <a:lnTo>
                    <a:pt x="54" y="1782"/>
                  </a:lnTo>
                  <a:lnTo>
                    <a:pt x="66" y="1772"/>
                  </a:lnTo>
                  <a:lnTo>
                    <a:pt x="76" y="1760"/>
                  </a:lnTo>
                  <a:lnTo>
                    <a:pt x="84" y="1746"/>
                  </a:lnTo>
                  <a:lnTo>
                    <a:pt x="88" y="1732"/>
                  </a:lnTo>
                  <a:lnTo>
                    <a:pt x="90" y="1716"/>
                  </a:lnTo>
                  <a:lnTo>
                    <a:pt x="90" y="98"/>
                  </a:lnTo>
                  <a:lnTo>
                    <a:pt x="90" y="98"/>
                  </a:lnTo>
                  <a:lnTo>
                    <a:pt x="92" y="78"/>
                  </a:lnTo>
                  <a:lnTo>
                    <a:pt x="98" y="60"/>
                  </a:lnTo>
                  <a:lnTo>
                    <a:pt x="106" y="44"/>
                  </a:lnTo>
                  <a:lnTo>
                    <a:pt x="118" y="28"/>
                  </a:lnTo>
                  <a:lnTo>
                    <a:pt x="134" y="16"/>
                  </a:lnTo>
                  <a:lnTo>
                    <a:pt x="150" y="8"/>
                  </a:lnTo>
                  <a:lnTo>
                    <a:pt x="170" y="2"/>
                  </a:lnTo>
                  <a:lnTo>
                    <a:pt x="190" y="0"/>
                  </a:lnTo>
                  <a:lnTo>
                    <a:pt x="190" y="0"/>
                  </a:lnTo>
                  <a:lnTo>
                    <a:pt x="192" y="0"/>
                  </a:lnTo>
                  <a:lnTo>
                    <a:pt x="196" y="2"/>
                  </a:lnTo>
                  <a:lnTo>
                    <a:pt x="198" y="6"/>
                  </a:lnTo>
                  <a:lnTo>
                    <a:pt x="198" y="10"/>
                  </a:lnTo>
                  <a:lnTo>
                    <a:pt x="198" y="10"/>
                  </a:lnTo>
                  <a:lnTo>
                    <a:pt x="198" y="12"/>
                  </a:lnTo>
                  <a:lnTo>
                    <a:pt x="196" y="16"/>
                  </a:lnTo>
                  <a:lnTo>
                    <a:pt x="192" y="18"/>
                  </a:lnTo>
                  <a:lnTo>
                    <a:pt x="190" y="18"/>
                  </a:lnTo>
                  <a:lnTo>
                    <a:pt x="190" y="18"/>
                  </a:lnTo>
                  <a:lnTo>
                    <a:pt x="172" y="20"/>
                  </a:lnTo>
                  <a:lnTo>
                    <a:pt x="158" y="26"/>
                  </a:lnTo>
                  <a:lnTo>
                    <a:pt x="144" y="32"/>
                  </a:lnTo>
                  <a:lnTo>
                    <a:pt x="132" y="42"/>
                  </a:lnTo>
                  <a:lnTo>
                    <a:pt x="122" y="54"/>
                  </a:lnTo>
                  <a:lnTo>
                    <a:pt x="116" y="68"/>
                  </a:lnTo>
                  <a:lnTo>
                    <a:pt x="110" y="82"/>
                  </a:lnTo>
                  <a:lnTo>
                    <a:pt x="108" y="98"/>
                  </a:lnTo>
                  <a:lnTo>
                    <a:pt x="108" y="1716"/>
                  </a:lnTo>
                  <a:lnTo>
                    <a:pt x="108" y="1716"/>
                  </a:lnTo>
                  <a:lnTo>
                    <a:pt x="108" y="1728"/>
                  </a:lnTo>
                  <a:lnTo>
                    <a:pt x="106" y="1740"/>
                  </a:lnTo>
                  <a:lnTo>
                    <a:pt x="102" y="1750"/>
                  </a:lnTo>
                  <a:lnTo>
                    <a:pt x="98" y="1762"/>
                  </a:lnTo>
                  <a:lnTo>
                    <a:pt x="92" y="1770"/>
                  </a:lnTo>
                  <a:lnTo>
                    <a:pt x="86" y="1780"/>
                  </a:lnTo>
                  <a:lnTo>
                    <a:pt x="78" y="1788"/>
                  </a:lnTo>
                  <a:lnTo>
                    <a:pt x="68" y="1796"/>
                  </a:lnTo>
                  <a:lnTo>
                    <a:pt x="610" y="1796"/>
                  </a:lnTo>
                  <a:lnTo>
                    <a:pt x="610" y="1796"/>
                  </a:lnTo>
                  <a:lnTo>
                    <a:pt x="614" y="1796"/>
                  </a:lnTo>
                  <a:lnTo>
                    <a:pt x="616" y="1798"/>
                  </a:lnTo>
                  <a:lnTo>
                    <a:pt x="618" y="1802"/>
                  </a:lnTo>
                  <a:lnTo>
                    <a:pt x="620" y="1806"/>
                  </a:lnTo>
                  <a:lnTo>
                    <a:pt x="620" y="1806"/>
                  </a:lnTo>
                  <a:lnTo>
                    <a:pt x="618" y="1808"/>
                  </a:lnTo>
                  <a:lnTo>
                    <a:pt x="616" y="1812"/>
                  </a:lnTo>
                  <a:lnTo>
                    <a:pt x="614" y="1814"/>
                  </a:lnTo>
                  <a:lnTo>
                    <a:pt x="610" y="18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39" name="Freeform 30">
              <a:extLst>
                <a:ext uri="{FF2B5EF4-FFF2-40B4-BE49-F238E27FC236}">
                  <a16:creationId xmlns:a16="http://schemas.microsoft.com/office/drawing/2014/main" id="{F20582C8-1834-47D9-8E83-54F7FDDF3195}"/>
                </a:ext>
              </a:extLst>
            </p:cNvPr>
            <p:cNvSpPr>
              <a:spLocks/>
            </p:cNvSpPr>
            <p:nvPr/>
          </p:nvSpPr>
          <p:spPr bwMode="auto">
            <a:xfrm>
              <a:off x="3178" y="1860"/>
              <a:ext cx="848" cy="1116"/>
            </a:xfrm>
            <a:custGeom>
              <a:avLst/>
              <a:gdLst>
                <a:gd name="T0" fmla="*/ 188 w 848"/>
                <a:gd name="T1" fmla="*/ 1116 h 1116"/>
                <a:gd name="T2" fmla="*/ 172 w 848"/>
                <a:gd name="T3" fmla="*/ 1116 h 1116"/>
                <a:gd name="T4" fmla="*/ 140 w 848"/>
                <a:gd name="T5" fmla="*/ 1104 h 1116"/>
                <a:gd name="T6" fmla="*/ 126 w 848"/>
                <a:gd name="T7" fmla="*/ 1094 h 1116"/>
                <a:gd name="T8" fmla="*/ 110 w 848"/>
                <a:gd name="T9" fmla="*/ 1078 h 1116"/>
                <a:gd name="T10" fmla="*/ 98 w 848"/>
                <a:gd name="T11" fmla="*/ 1060 h 1116"/>
                <a:gd name="T12" fmla="*/ 92 w 848"/>
                <a:gd name="T13" fmla="*/ 1040 h 1116"/>
                <a:gd name="T14" fmla="*/ 90 w 848"/>
                <a:gd name="T15" fmla="*/ 1018 h 1116"/>
                <a:gd name="T16" fmla="*/ 90 w 848"/>
                <a:gd name="T17" fmla="*/ 98 h 1116"/>
                <a:gd name="T18" fmla="*/ 82 w 848"/>
                <a:gd name="T19" fmla="*/ 68 h 1116"/>
                <a:gd name="T20" fmla="*/ 66 w 848"/>
                <a:gd name="T21" fmla="*/ 42 h 1116"/>
                <a:gd name="T22" fmla="*/ 40 w 848"/>
                <a:gd name="T23" fmla="*/ 26 h 1116"/>
                <a:gd name="T24" fmla="*/ 10 w 848"/>
                <a:gd name="T25" fmla="*/ 18 h 1116"/>
                <a:gd name="T26" fmla="*/ 6 w 848"/>
                <a:gd name="T27" fmla="*/ 18 h 1116"/>
                <a:gd name="T28" fmla="*/ 0 w 848"/>
                <a:gd name="T29" fmla="*/ 12 h 1116"/>
                <a:gd name="T30" fmla="*/ 0 w 848"/>
                <a:gd name="T31" fmla="*/ 10 h 1116"/>
                <a:gd name="T32" fmla="*/ 2 w 848"/>
                <a:gd name="T33" fmla="*/ 2 h 1116"/>
                <a:gd name="T34" fmla="*/ 10 w 848"/>
                <a:gd name="T35" fmla="*/ 0 h 1116"/>
                <a:gd name="T36" fmla="*/ 750 w 848"/>
                <a:gd name="T37" fmla="*/ 0 h 1116"/>
                <a:gd name="T38" fmla="*/ 788 w 848"/>
                <a:gd name="T39" fmla="*/ 8 h 1116"/>
                <a:gd name="T40" fmla="*/ 820 w 848"/>
                <a:gd name="T41" fmla="*/ 28 h 1116"/>
                <a:gd name="T42" fmla="*/ 832 w 848"/>
                <a:gd name="T43" fmla="*/ 44 h 1116"/>
                <a:gd name="T44" fmla="*/ 846 w 848"/>
                <a:gd name="T45" fmla="*/ 80 h 1116"/>
                <a:gd name="T46" fmla="*/ 848 w 848"/>
                <a:gd name="T47" fmla="*/ 366 h 1116"/>
                <a:gd name="T48" fmla="*/ 848 w 848"/>
                <a:gd name="T49" fmla="*/ 370 h 1116"/>
                <a:gd name="T50" fmla="*/ 844 w 848"/>
                <a:gd name="T51" fmla="*/ 374 h 1116"/>
                <a:gd name="T52" fmla="*/ 840 w 848"/>
                <a:gd name="T53" fmla="*/ 374 h 1116"/>
                <a:gd name="T54" fmla="*/ 832 w 848"/>
                <a:gd name="T55" fmla="*/ 372 h 1116"/>
                <a:gd name="T56" fmla="*/ 830 w 848"/>
                <a:gd name="T57" fmla="*/ 366 h 1116"/>
                <a:gd name="T58" fmla="*/ 830 w 848"/>
                <a:gd name="T59" fmla="*/ 98 h 1116"/>
                <a:gd name="T60" fmla="*/ 824 w 848"/>
                <a:gd name="T61" fmla="*/ 68 h 1116"/>
                <a:gd name="T62" fmla="*/ 806 w 848"/>
                <a:gd name="T63" fmla="*/ 42 h 1116"/>
                <a:gd name="T64" fmla="*/ 794 w 848"/>
                <a:gd name="T65" fmla="*/ 32 h 1116"/>
                <a:gd name="T66" fmla="*/ 766 w 848"/>
                <a:gd name="T67" fmla="*/ 20 h 1116"/>
                <a:gd name="T68" fmla="*/ 68 w 848"/>
                <a:gd name="T69" fmla="*/ 18 h 1116"/>
                <a:gd name="T70" fmla="*/ 76 w 848"/>
                <a:gd name="T71" fmla="*/ 26 h 1116"/>
                <a:gd name="T72" fmla="*/ 92 w 848"/>
                <a:gd name="T73" fmla="*/ 44 h 1116"/>
                <a:gd name="T74" fmla="*/ 102 w 848"/>
                <a:gd name="T75" fmla="*/ 64 h 1116"/>
                <a:gd name="T76" fmla="*/ 108 w 848"/>
                <a:gd name="T77" fmla="*/ 86 h 1116"/>
                <a:gd name="T78" fmla="*/ 108 w 848"/>
                <a:gd name="T79" fmla="*/ 1018 h 1116"/>
                <a:gd name="T80" fmla="*/ 110 w 848"/>
                <a:gd name="T81" fmla="*/ 1036 h 1116"/>
                <a:gd name="T82" fmla="*/ 126 w 848"/>
                <a:gd name="T83" fmla="*/ 1066 h 1116"/>
                <a:gd name="T84" fmla="*/ 138 w 848"/>
                <a:gd name="T85" fmla="*/ 1080 h 1116"/>
                <a:gd name="T86" fmla="*/ 162 w 848"/>
                <a:gd name="T87" fmla="*/ 1092 h 1116"/>
                <a:gd name="T88" fmla="*/ 188 w 848"/>
                <a:gd name="T89" fmla="*/ 1098 h 1116"/>
                <a:gd name="T90" fmla="*/ 384 w 848"/>
                <a:gd name="T91" fmla="*/ 1098 h 1116"/>
                <a:gd name="T92" fmla="*/ 392 w 848"/>
                <a:gd name="T93" fmla="*/ 1100 h 1116"/>
                <a:gd name="T94" fmla="*/ 394 w 848"/>
                <a:gd name="T95" fmla="*/ 1106 h 1116"/>
                <a:gd name="T96" fmla="*/ 394 w 848"/>
                <a:gd name="T97" fmla="*/ 1110 h 1116"/>
                <a:gd name="T98" fmla="*/ 388 w 848"/>
                <a:gd name="T99" fmla="*/ 1116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8" h="1116">
                  <a:moveTo>
                    <a:pt x="384" y="1116"/>
                  </a:moveTo>
                  <a:lnTo>
                    <a:pt x="188" y="1116"/>
                  </a:lnTo>
                  <a:lnTo>
                    <a:pt x="188" y="1116"/>
                  </a:lnTo>
                  <a:lnTo>
                    <a:pt x="172" y="1116"/>
                  </a:lnTo>
                  <a:lnTo>
                    <a:pt x="156" y="1110"/>
                  </a:lnTo>
                  <a:lnTo>
                    <a:pt x="140" y="1104"/>
                  </a:lnTo>
                  <a:lnTo>
                    <a:pt x="126" y="1094"/>
                  </a:lnTo>
                  <a:lnTo>
                    <a:pt x="126" y="1094"/>
                  </a:lnTo>
                  <a:lnTo>
                    <a:pt x="118" y="1088"/>
                  </a:lnTo>
                  <a:lnTo>
                    <a:pt x="110" y="1078"/>
                  </a:lnTo>
                  <a:lnTo>
                    <a:pt x="104" y="1070"/>
                  </a:lnTo>
                  <a:lnTo>
                    <a:pt x="98" y="1060"/>
                  </a:lnTo>
                  <a:lnTo>
                    <a:pt x="94" y="1050"/>
                  </a:lnTo>
                  <a:lnTo>
                    <a:pt x="92" y="1040"/>
                  </a:lnTo>
                  <a:lnTo>
                    <a:pt x="90" y="1028"/>
                  </a:lnTo>
                  <a:lnTo>
                    <a:pt x="90" y="1018"/>
                  </a:lnTo>
                  <a:lnTo>
                    <a:pt x="90" y="98"/>
                  </a:lnTo>
                  <a:lnTo>
                    <a:pt x="90" y="98"/>
                  </a:lnTo>
                  <a:lnTo>
                    <a:pt x="88" y="82"/>
                  </a:lnTo>
                  <a:lnTo>
                    <a:pt x="82" y="68"/>
                  </a:lnTo>
                  <a:lnTo>
                    <a:pt x="76" y="54"/>
                  </a:lnTo>
                  <a:lnTo>
                    <a:pt x="66" y="42"/>
                  </a:lnTo>
                  <a:lnTo>
                    <a:pt x="54" y="32"/>
                  </a:lnTo>
                  <a:lnTo>
                    <a:pt x="40" y="26"/>
                  </a:lnTo>
                  <a:lnTo>
                    <a:pt x="26" y="20"/>
                  </a:lnTo>
                  <a:lnTo>
                    <a:pt x="10" y="18"/>
                  </a:lnTo>
                  <a:lnTo>
                    <a:pt x="10" y="18"/>
                  </a:lnTo>
                  <a:lnTo>
                    <a:pt x="6" y="18"/>
                  </a:lnTo>
                  <a:lnTo>
                    <a:pt x="2" y="16"/>
                  </a:lnTo>
                  <a:lnTo>
                    <a:pt x="0" y="12"/>
                  </a:lnTo>
                  <a:lnTo>
                    <a:pt x="0" y="10"/>
                  </a:lnTo>
                  <a:lnTo>
                    <a:pt x="0" y="10"/>
                  </a:lnTo>
                  <a:lnTo>
                    <a:pt x="0" y="6"/>
                  </a:lnTo>
                  <a:lnTo>
                    <a:pt x="2" y="2"/>
                  </a:lnTo>
                  <a:lnTo>
                    <a:pt x="6" y="0"/>
                  </a:lnTo>
                  <a:lnTo>
                    <a:pt x="10" y="0"/>
                  </a:lnTo>
                  <a:lnTo>
                    <a:pt x="750" y="0"/>
                  </a:lnTo>
                  <a:lnTo>
                    <a:pt x="750" y="0"/>
                  </a:lnTo>
                  <a:lnTo>
                    <a:pt x="770" y="2"/>
                  </a:lnTo>
                  <a:lnTo>
                    <a:pt x="788" y="8"/>
                  </a:lnTo>
                  <a:lnTo>
                    <a:pt x="804" y="16"/>
                  </a:lnTo>
                  <a:lnTo>
                    <a:pt x="820" y="28"/>
                  </a:lnTo>
                  <a:lnTo>
                    <a:pt x="820" y="28"/>
                  </a:lnTo>
                  <a:lnTo>
                    <a:pt x="832" y="44"/>
                  </a:lnTo>
                  <a:lnTo>
                    <a:pt x="842" y="60"/>
                  </a:lnTo>
                  <a:lnTo>
                    <a:pt x="846" y="80"/>
                  </a:lnTo>
                  <a:lnTo>
                    <a:pt x="848" y="98"/>
                  </a:lnTo>
                  <a:lnTo>
                    <a:pt x="848" y="366"/>
                  </a:lnTo>
                  <a:lnTo>
                    <a:pt x="848" y="366"/>
                  </a:lnTo>
                  <a:lnTo>
                    <a:pt x="848" y="370"/>
                  </a:lnTo>
                  <a:lnTo>
                    <a:pt x="846" y="372"/>
                  </a:lnTo>
                  <a:lnTo>
                    <a:pt x="844" y="374"/>
                  </a:lnTo>
                  <a:lnTo>
                    <a:pt x="840" y="374"/>
                  </a:lnTo>
                  <a:lnTo>
                    <a:pt x="840" y="374"/>
                  </a:lnTo>
                  <a:lnTo>
                    <a:pt x="836" y="374"/>
                  </a:lnTo>
                  <a:lnTo>
                    <a:pt x="832" y="372"/>
                  </a:lnTo>
                  <a:lnTo>
                    <a:pt x="830" y="370"/>
                  </a:lnTo>
                  <a:lnTo>
                    <a:pt x="830" y="366"/>
                  </a:lnTo>
                  <a:lnTo>
                    <a:pt x="830" y="98"/>
                  </a:lnTo>
                  <a:lnTo>
                    <a:pt x="830" y="98"/>
                  </a:lnTo>
                  <a:lnTo>
                    <a:pt x="828" y="84"/>
                  </a:lnTo>
                  <a:lnTo>
                    <a:pt x="824" y="68"/>
                  </a:lnTo>
                  <a:lnTo>
                    <a:pt x="816" y="54"/>
                  </a:lnTo>
                  <a:lnTo>
                    <a:pt x="806" y="42"/>
                  </a:lnTo>
                  <a:lnTo>
                    <a:pt x="806" y="42"/>
                  </a:lnTo>
                  <a:lnTo>
                    <a:pt x="794" y="32"/>
                  </a:lnTo>
                  <a:lnTo>
                    <a:pt x="780" y="24"/>
                  </a:lnTo>
                  <a:lnTo>
                    <a:pt x="766" y="20"/>
                  </a:lnTo>
                  <a:lnTo>
                    <a:pt x="750" y="18"/>
                  </a:lnTo>
                  <a:lnTo>
                    <a:pt x="68" y="18"/>
                  </a:lnTo>
                  <a:lnTo>
                    <a:pt x="68" y="18"/>
                  </a:lnTo>
                  <a:lnTo>
                    <a:pt x="76" y="26"/>
                  </a:lnTo>
                  <a:lnTo>
                    <a:pt x="84" y="34"/>
                  </a:lnTo>
                  <a:lnTo>
                    <a:pt x="92" y="44"/>
                  </a:lnTo>
                  <a:lnTo>
                    <a:pt x="98" y="54"/>
                  </a:lnTo>
                  <a:lnTo>
                    <a:pt x="102" y="64"/>
                  </a:lnTo>
                  <a:lnTo>
                    <a:pt x="106" y="74"/>
                  </a:lnTo>
                  <a:lnTo>
                    <a:pt x="108" y="86"/>
                  </a:lnTo>
                  <a:lnTo>
                    <a:pt x="108" y="98"/>
                  </a:lnTo>
                  <a:lnTo>
                    <a:pt x="108" y="1018"/>
                  </a:lnTo>
                  <a:lnTo>
                    <a:pt x="108" y="1018"/>
                  </a:lnTo>
                  <a:lnTo>
                    <a:pt x="110" y="1036"/>
                  </a:lnTo>
                  <a:lnTo>
                    <a:pt x="116" y="1052"/>
                  </a:lnTo>
                  <a:lnTo>
                    <a:pt x="126" y="1066"/>
                  </a:lnTo>
                  <a:lnTo>
                    <a:pt x="138" y="1080"/>
                  </a:lnTo>
                  <a:lnTo>
                    <a:pt x="138" y="1080"/>
                  </a:lnTo>
                  <a:lnTo>
                    <a:pt x="150" y="1088"/>
                  </a:lnTo>
                  <a:lnTo>
                    <a:pt x="162" y="1092"/>
                  </a:lnTo>
                  <a:lnTo>
                    <a:pt x="174" y="1096"/>
                  </a:lnTo>
                  <a:lnTo>
                    <a:pt x="188" y="1098"/>
                  </a:lnTo>
                  <a:lnTo>
                    <a:pt x="384" y="1098"/>
                  </a:lnTo>
                  <a:lnTo>
                    <a:pt x="384" y="1098"/>
                  </a:lnTo>
                  <a:lnTo>
                    <a:pt x="388" y="1098"/>
                  </a:lnTo>
                  <a:lnTo>
                    <a:pt x="392" y="1100"/>
                  </a:lnTo>
                  <a:lnTo>
                    <a:pt x="394" y="1104"/>
                  </a:lnTo>
                  <a:lnTo>
                    <a:pt x="394" y="1106"/>
                  </a:lnTo>
                  <a:lnTo>
                    <a:pt x="394" y="1106"/>
                  </a:lnTo>
                  <a:lnTo>
                    <a:pt x="394" y="1110"/>
                  </a:lnTo>
                  <a:lnTo>
                    <a:pt x="392" y="1114"/>
                  </a:lnTo>
                  <a:lnTo>
                    <a:pt x="388" y="1116"/>
                  </a:lnTo>
                  <a:lnTo>
                    <a:pt x="384" y="1116"/>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40" name="Freeform 31">
              <a:extLst>
                <a:ext uri="{FF2B5EF4-FFF2-40B4-BE49-F238E27FC236}">
                  <a16:creationId xmlns:a16="http://schemas.microsoft.com/office/drawing/2014/main" id="{E6E7E26D-A1BA-414C-936F-70A7FF6DCCF5}"/>
                </a:ext>
              </a:extLst>
            </p:cNvPr>
            <p:cNvSpPr>
              <a:spLocks/>
            </p:cNvSpPr>
            <p:nvPr/>
          </p:nvSpPr>
          <p:spPr bwMode="auto">
            <a:xfrm>
              <a:off x="3178" y="1860"/>
              <a:ext cx="848" cy="1116"/>
            </a:xfrm>
            <a:custGeom>
              <a:avLst/>
              <a:gdLst>
                <a:gd name="T0" fmla="*/ 188 w 848"/>
                <a:gd name="T1" fmla="*/ 1116 h 1116"/>
                <a:gd name="T2" fmla="*/ 172 w 848"/>
                <a:gd name="T3" fmla="*/ 1116 h 1116"/>
                <a:gd name="T4" fmla="*/ 140 w 848"/>
                <a:gd name="T5" fmla="*/ 1104 h 1116"/>
                <a:gd name="T6" fmla="*/ 126 w 848"/>
                <a:gd name="T7" fmla="*/ 1094 h 1116"/>
                <a:gd name="T8" fmla="*/ 110 w 848"/>
                <a:gd name="T9" fmla="*/ 1078 h 1116"/>
                <a:gd name="T10" fmla="*/ 98 w 848"/>
                <a:gd name="T11" fmla="*/ 1060 h 1116"/>
                <a:gd name="T12" fmla="*/ 92 w 848"/>
                <a:gd name="T13" fmla="*/ 1040 h 1116"/>
                <a:gd name="T14" fmla="*/ 90 w 848"/>
                <a:gd name="T15" fmla="*/ 1018 h 1116"/>
                <a:gd name="T16" fmla="*/ 90 w 848"/>
                <a:gd name="T17" fmla="*/ 98 h 1116"/>
                <a:gd name="T18" fmla="*/ 82 w 848"/>
                <a:gd name="T19" fmla="*/ 68 h 1116"/>
                <a:gd name="T20" fmla="*/ 66 w 848"/>
                <a:gd name="T21" fmla="*/ 42 h 1116"/>
                <a:gd name="T22" fmla="*/ 40 w 848"/>
                <a:gd name="T23" fmla="*/ 26 h 1116"/>
                <a:gd name="T24" fmla="*/ 10 w 848"/>
                <a:gd name="T25" fmla="*/ 18 h 1116"/>
                <a:gd name="T26" fmla="*/ 6 w 848"/>
                <a:gd name="T27" fmla="*/ 18 h 1116"/>
                <a:gd name="T28" fmla="*/ 0 w 848"/>
                <a:gd name="T29" fmla="*/ 12 h 1116"/>
                <a:gd name="T30" fmla="*/ 0 w 848"/>
                <a:gd name="T31" fmla="*/ 10 h 1116"/>
                <a:gd name="T32" fmla="*/ 2 w 848"/>
                <a:gd name="T33" fmla="*/ 2 h 1116"/>
                <a:gd name="T34" fmla="*/ 10 w 848"/>
                <a:gd name="T35" fmla="*/ 0 h 1116"/>
                <a:gd name="T36" fmla="*/ 750 w 848"/>
                <a:gd name="T37" fmla="*/ 0 h 1116"/>
                <a:gd name="T38" fmla="*/ 788 w 848"/>
                <a:gd name="T39" fmla="*/ 8 h 1116"/>
                <a:gd name="T40" fmla="*/ 820 w 848"/>
                <a:gd name="T41" fmla="*/ 28 h 1116"/>
                <a:gd name="T42" fmla="*/ 832 w 848"/>
                <a:gd name="T43" fmla="*/ 44 h 1116"/>
                <a:gd name="T44" fmla="*/ 846 w 848"/>
                <a:gd name="T45" fmla="*/ 80 h 1116"/>
                <a:gd name="T46" fmla="*/ 848 w 848"/>
                <a:gd name="T47" fmla="*/ 366 h 1116"/>
                <a:gd name="T48" fmla="*/ 848 w 848"/>
                <a:gd name="T49" fmla="*/ 370 h 1116"/>
                <a:gd name="T50" fmla="*/ 844 w 848"/>
                <a:gd name="T51" fmla="*/ 374 h 1116"/>
                <a:gd name="T52" fmla="*/ 840 w 848"/>
                <a:gd name="T53" fmla="*/ 374 h 1116"/>
                <a:gd name="T54" fmla="*/ 832 w 848"/>
                <a:gd name="T55" fmla="*/ 372 h 1116"/>
                <a:gd name="T56" fmla="*/ 830 w 848"/>
                <a:gd name="T57" fmla="*/ 366 h 1116"/>
                <a:gd name="T58" fmla="*/ 830 w 848"/>
                <a:gd name="T59" fmla="*/ 98 h 1116"/>
                <a:gd name="T60" fmla="*/ 824 w 848"/>
                <a:gd name="T61" fmla="*/ 68 h 1116"/>
                <a:gd name="T62" fmla="*/ 806 w 848"/>
                <a:gd name="T63" fmla="*/ 42 h 1116"/>
                <a:gd name="T64" fmla="*/ 794 w 848"/>
                <a:gd name="T65" fmla="*/ 32 h 1116"/>
                <a:gd name="T66" fmla="*/ 766 w 848"/>
                <a:gd name="T67" fmla="*/ 20 h 1116"/>
                <a:gd name="T68" fmla="*/ 68 w 848"/>
                <a:gd name="T69" fmla="*/ 18 h 1116"/>
                <a:gd name="T70" fmla="*/ 76 w 848"/>
                <a:gd name="T71" fmla="*/ 26 h 1116"/>
                <a:gd name="T72" fmla="*/ 92 w 848"/>
                <a:gd name="T73" fmla="*/ 44 h 1116"/>
                <a:gd name="T74" fmla="*/ 102 w 848"/>
                <a:gd name="T75" fmla="*/ 64 h 1116"/>
                <a:gd name="T76" fmla="*/ 108 w 848"/>
                <a:gd name="T77" fmla="*/ 86 h 1116"/>
                <a:gd name="T78" fmla="*/ 108 w 848"/>
                <a:gd name="T79" fmla="*/ 1018 h 1116"/>
                <a:gd name="T80" fmla="*/ 110 w 848"/>
                <a:gd name="T81" fmla="*/ 1036 h 1116"/>
                <a:gd name="T82" fmla="*/ 126 w 848"/>
                <a:gd name="T83" fmla="*/ 1066 h 1116"/>
                <a:gd name="T84" fmla="*/ 138 w 848"/>
                <a:gd name="T85" fmla="*/ 1080 h 1116"/>
                <a:gd name="T86" fmla="*/ 162 w 848"/>
                <a:gd name="T87" fmla="*/ 1092 h 1116"/>
                <a:gd name="T88" fmla="*/ 188 w 848"/>
                <a:gd name="T89" fmla="*/ 1098 h 1116"/>
                <a:gd name="T90" fmla="*/ 384 w 848"/>
                <a:gd name="T91" fmla="*/ 1098 h 1116"/>
                <a:gd name="T92" fmla="*/ 392 w 848"/>
                <a:gd name="T93" fmla="*/ 1100 h 1116"/>
                <a:gd name="T94" fmla="*/ 394 w 848"/>
                <a:gd name="T95" fmla="*/ 1106 h 1116"/>
                <a:gd name="T96" fmla="*/ 394 w 848"/>
                <a:gd name="T97" fmla="*/ 1110 h 1116"/>
                <a:gd name="T98" fmla="*/ 388 w 848"/>
                <a:gd name="T99" fmla="*/ 1116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8" h="1116">
                  <a:moveTo>
                    <a:pt x="384" y="1116"/>
                  </a:moveTo>
                  <a:lnTo>
                    <a:pt x="188" y="1116"/>
                  </a:lnTo>
                  <a:lnTo>
                    <a:pt x="188" y="1116"/>
                  </a:lnTo>
                  <a:lnTo>
                    <a:pt x="172" y="1116"/>
                  </a:lnTo>
                  <a:lnTo>
                    <a:pt x="156" y="1110"/>
                  </a:lnTo>
                  <a:lnTo>
                    <a:pt x="140" y="1104"/>
                  </a:lnTo>
                  <a:lnTo>
                    <a:pt x="126" y="1094"/>
                  </a:lnTo>
                  <a:lnTo>
                    <a:pt x="126" y="1094"/>
                  </a:lnTo>
                  <a:lnTo>
                    <a:pt x="118" y="1088"/>
                  </a:lnTo>
                  <a:lnTo>
                    <a:pt x="110" y="1078"/>
                  </a:lnTo>
                  <a:lnTo>
                    <a:pt x="104" y="1070"/>
                  </a:lnTo>
                  <a:lnTo>
                    <a:pt x="98" y="1060"/>
                  </a:lnTo>
                  <a:lnTo>
                    <a:pt x="94" y="1050"/>
                  </a:lnTo>
                  <a:lnTo>
                    <a:pt x="92" y="1040"/>
                  </a:lnTo>
                  <a:lnTo>
                    <a:pt x="90" y="1028"/>
                  </a:lnTo>
                  <a:lnTo>
                    <a:pt x="90" y="1018"/>
                  </a:lnTo>
                  <a:lnTo>
                    <a:pt x="90" y="98"/>
                  </a:lnTo>
                  <a:lnTo>
                    <a:pt x="90" y="98"/>
                  </a:lnTo>
                  <a:lnTo>
                    <a:pt x="88" y="82"/>
                  </a:lnTo>
                  <a:lnTo>
                    <a:pt x="82" y="68"/>
                  </a:lnTo>
                  <a:lnTo>
                    <a:pt x="76" y="54"/>
                  </a:lnTo>
                  <a:lnTo>
                    <a:pt x="66" y="42"/>
                  </a:lnTo>
                  <a:lnTo>
                    <a:pt x="54" y="32"/>
                  </a:lnTo>
                  <a:lnTo>
                    <a:pt x="40" y="26"/>
                  </a:lnTo>
                  <a:lnTo>
                    <a:pt x="26" y="20"/>
                  </a:lnTo>
                  <a:lnTo>
                    <a:pt x="10" y="18"/>
                  </a:lnTo>
                  <a:lnTo>
                    <a:pt x="10" y="18"/>
                  </a:lnTo>
                  <a:lnTo>
                    <a:pt x="6" y="18"/>
                  </a:lnTo>
                  <a:lnTo>
                    <a:pt x="2" y="16"/>
                  </a:lnTo>
                  <a:lnTo>
                    <a:pt x="0" y="12"/>
                  </a:lnTo>
                  <a:lnTo>
                    <a:pt x="0" y="10"/>
                  </a:lnTo>
                  <a:lnTo>
                    <a:pt x="0" y="10"/>
                  </a:lnTo>
                  <a:lnTo>
                    <a:pt x="0" y="6"/>
                  </a:lnTo>
                  <a:lnTo>
                    <a:pt x="2" y="2"/>
                  </a:lnTo>
                  <a:lnTo>
                    <a:pt x="6" y="0"/>
                  </a:lnTo>
                  <a:lnTo>
                    <a:pt x="10" y="0"/>
                  </a:lnTo>
                  <a:lnTo>
                    <a:pt x="750" y="0"/>
                  </a:lnTo>
                  <a:lnTo>
                    <a:pt x="750" y="0"/>
                  </a:lnTo>
                  <a:lnTo>
                    <a:pt x="770" y="2"/>
                  </a:lnTo>
                  <a:lnTo>
                    <a:pt x="788" y="8"/>
                  </a:lnTo>
                  <a:lnTo>
                    <a:pt x="804" y="16"/>
                  </a:lnTo>
                  <a:lnTo>
                    <a:pt x="820" y="28"/>
                  </a:lnTo>
                  <a:lnTo>
                    <a:pt x="820" y="28"/>
                  </a:lnTo>
                  <a:lnTo>
                    <a:pt x="832" y="44"/>
                  </a:lnTo>
                  <a:lnTo>
                    <a:pt x="842" y="60"/>
                  </a:lnTo>
                  <a:lnTo>
                    <a:pt x="846" y="80"/>
                  </a:lnTo>
                  <a:lnTo>
                    <a:pt x="848" y="98"/>
                  </a:lnTo>
                  <a:lnTo>
                    <a:pt x="848" y="366"/>
                  </a:lnTo>
                  <a:lnTo>
                    <a:pt x="848" y="366"/>
                  </a:lnTo>
                  <a:lnTo>
                    <a:pt x="848" y="370"/>
                  </a:lnTo>
                  <a:lnTo>
                    <a:pt x="846" y="372"/>
                  </a:lnTo>
                  <a:lnTo>
                    <a:pt x="844" y="374"/>
                  </a:lnTo>
                  <a:lnTo>
                    <a:pt x="840" y="374"/>
                  </a:lnTo>
                  <a:lnTo>
                    <a:pt x="840" y="374"/>
                  </a:lnTo>
                  <a:lnTo>
                    <a:pt x="836" y="374"/>
                  </a:lnTo>
                  <a:lnTo>
                    <a:pt x="832" y="372"/>
                  </a:lnTo>
                  <a:lnTo>
                    <a:pt x="830" y="370"/>
                  </a:lnTo>
                  <a:lnTo>
                    <a:pt x="830" y="366"/>
                  </a:lnTo>
                  <a:lnTo>
                    <a:pt x="830" y="98"/>
                  </a:lnTo>
                  <a:lnTo>
                    <a:pt x="830" y="98"/>
                  </a:lnTo>
                  <a:lnTo>
                    <a:pt x="828" y="84"/>
                  </a:lnTo>
                  <a:lnTo>
                    <a:pt x="824" y="68"/>
                  </a:lnTo>
                  <a:lnTo>
                    <a:pt x="816" y="54"/>
                  </a:lnTo>
                  <a:lnTo>
                    <a:pt x="806" y="42"/>
                  </a:lnTo>
                  <a:lnTo>
                    <a:pt x="806" y="42"/>
                  </a:lnTo>
                  <a:lnTo>
                    <a:pt x="794" y="32"/>
                  </a:lnTo>
                  <a:lnTo>
                    <a:pt x="780" y="24"/>
                  </a:lnTo>
                  <a:lnTo>
                    <a:pt x="766" y="20"/>
                  </a:lnTo>
                  <a:lnTo>
                    <a:pt x="750" y="18"/>
                  </a:lnTo>
                  <a:lnTo>
                    <a:pt x="68" y="18"/>
                  </a:lnTo>
                  <a:lnTo>
                    <a:pt x="68" y="18"/>
                  </a:lnTo>
                  <a:lnTo>
                    <a:pt x="76" y="26"/>
                  </a:lnTo>
                  <a:lnTo>
                    <a:pt x="84" y="34"/>
                  </a:lnTo>
                  <a:lnTo>
                    <a:pt x="92" y="44"/>
                  </a:lnTo>
                  <a:lnTo>
                    <a:pt x="98" y="54"/>
                  </a:lnTo>
                  <a:lnTo>
                    <a:pt x="102" y="64"/>
                  </a:lnTo>
                  <a:lnTo>
                    <a:pt x="106" y="74"/>
                  </a:lnTo>
                  <a:lnTo>
                    <a:pt x="108" y="86"/>
                  </a:lnTo>
                  <a:lnTo>
                    <a:pt x="108" y="98"/>
                  </a:lnTo>
                  <a:lnTo>
                    <a:pt x="108" y="1018"/>
                  </a:lnTo>
                  <a:lnTo>
                    <a:pt x="108" y="1018"/>
                  </a:lnTo>
                  <a:lnTo>
                    <a:pt x="110" y="1036"/>
                  </a:lnTo>
                  <a:lnTo>
                    <a:pt x="116" y="1052"/>
                  </a:lnTo>
                  <a:lnTo>
                    <a:pt x="126" y="1066"/>
                  </a:lnTo>
                  <a:lnTo>
                    <a:pt x="138" y="1080"/>
                  </a:lnTo>
                  <a:lnTo>
                    <a:pt x="138" y="1080"/>
                  </a:lnTo>
                  <a:lnTo>
                    <a:pt x="150" y="1088"/>
                  </a:lnTo>
                  <a:lnTo>
                    <a:pt x="162" y="1092"/>
                  </a:lnTo>
                  <a:lnTo>
                    <a:pt x="174" y="1096"/>
                  </a:lnTo>
                  <a:lnTo>
                    <a:pt x="188" y="1098"/>
                  </a:lnTo>
                  <a:lnTo>
                    <a:pt x="384" y="1098"/>
                  </a:lnTo>
                  <a:lnTo>
                    <a:pt x="384" y="1098"/>
                  </a:lnTo>
                  <a:lnTo>
                    <a:pt x="388" y="1098"/>
                  </a:lnTo>
                  <a:lnTo>
                    <a:pt x="392" y="1100"/>
                  </a:lnTo>
                  <a:lnTo>
                    <a:pt x="394" y="1104"/>
                  </a:lnTo>
                  <a:lnTo>
                    <a:pt x="394" y="1106"/>
                  </a:lnTo>
                  <a:lnTo>
                    <a:pt x="394" y="1106"/>
                  </a:lnTo>
                  <a:lnTo>
                    <a:pt x="394" y="1110"/>
                  </a:lnTo>
                  <a:lnTo>
                    <a:pt x="392" y="1114"/>
                  </a:lnTo>
                  <a:lnTo>
                    <a:pt x="388" y="1116"/>
                  </a:lnTo>
                  <a:lnTo>
                    <a:pt x="384" y="11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41" name="Freeform 32">
              <a:extLst>
                <a:ext uri="{FF2B5EF4-FFF2-40B4-BE49-F238E27FC236}">
                  <a16:creationId xmlns:a16="http://schemas.microsoft.com/office/drawing/2014/main" id="{30BAC1D3-0BD0-43AB-AC5D-9EAFC888C446}"/>
                </a:ext>
              </a:extLst>
            </p:cNvPr>
            <p:cNvSpPr>
              <a:spLocks/>
            </p:cNvSpPr>
            <p:nvPr/>
          </p:nvSpPr>
          <p:spPr bwMode="auto">
            <a:xfrm>
              <a:off x="3370" y="2022"/>
              <a:ext cx="552" cy="20"/>
            </a:xfrm>
            <a:custGeom>
              <a:avLst/>
              <a:gdLst>
                <a:gd name="T0" fmla="*/ 544 w 552"/>
                <a:gd name="T1" fmla="*/ 20 h 20"/>
                <a:gd name="T2" fmla="*/ 8 w 552"/>
                <a:gd name="T3" fmla="*/ 20 h 20"/>
                <a:gd name="T4" fmla="*/ 8 w 552"/>
                <a:gd name="T5" fmla="*/ 20 h 20"/>
                <a:gd name="T6" fmla="*/ 4 w 552"/>
                <a:gd name="T7" fmla="*/ 18 h 20"/>
                <a:gd name="T8" fmla="*/ 2 w 552"/>
                <a:gd name="T9" fmla="*/ 16 h 20"/>
                <a:gd name="T10" fmla="*/ 0 w 552"/>
                <a:gd name="T11" fmla="*/ 14 h 20"/>
                <a:gd name="T12" fmla="*/ 0 w 552"/>
                <a:gd name="T13" fmla="*/ 10 h 20"/>
                <a:gd name="T14" fmla="*/ 0 w 552"/>
                <a:gd name="T15" fmla="*/ 10 h 20"/>
                <a:gd name="T16" fmla="*/ 0 w 552"/>
                <a:gd name="T17" fmla="*/ 6 h 20"/>
                <a:gd name="T18" fmla="*/ 2 w 552"/>
                <a:gd name="T19" fmla="*/ 4 h 20"/>
                <a:gd name="T20" fmla="*/ 4 w 552"/>
                <a:gd name="T21" fmla="*/ 2 h 20"/>
                <a:gd name="T22" fmla="*/ 8 w 552"/>
                <a:gd name="T23" fmla="*/ 0 h 20"/>
                <a:gd name="T24" fmla="*/ 544 w 552"/>
                <a:gd name="T25" fmla="*/ 0 h 20"/>
                <a:gd name="T26" fmla="*/ 544 w 552"/>
                <a:gd name="T27" fmla="*/ 0 h 20"/>
                <a:gd name="T28" fmla="*/ 548 w 552"/>
                <a:gd name="T29" fmla="*/ 2 h 20"/>
                <a:gd name="T30" fmla="*/ 550 w 552"/>
                <a:gd name="T31" fmla="*/ 4 h 20"/>
                <a:gd name="T32" fmla="*/ 552 w 552"/>
                <a:gd name="T33" fmla="*/ 6 h 20"/>
                <a:gd name="T34" fmla="*/ 552 w 552"/>
                <a:gd name="T35" fmla="*/ 10 h 20"/>
                <a:gd name="T36" fmla="*/ 552 w 552"/>
                <a:gd name="T37" fmla="*/ 10 h 20"/>
                <a:gd name="T38" fmla="*/ 552 w 552"/>
                <a:gd name="T39" fmla="*/ 14 h 20"/>
                <a:gd name="T40" fmla="*/ 550 w 552"/>
                <a:gd name="T41" fmla="*/ 16 h 20"/>
                <a:gd name="T42" fmla="*/ 548 w 552"/>
                <a:gd name="T43" fmla="*/ 18 h 20"/>
                <a:gd name="T44" fmla="*/ 544 w 552"/>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2" h="20">
                  <a:moveTo>
                    <a:pt x="544" y="20"/>
                  </a:moveTo>
                  <a:lnTo>
                    <a:pt x="8" y="20"/>
                  </a:lnTo>
                  <a:lnTo>
                    <a:pt x="8" y="20"/>
                  </a:lnTo>
                  <a:lnTo>
                    <a:pt x="4" y="18"/>
                  </a:lnTo>
                  <a:lnTo>
                    <a:pt x="2" y="16"/>
                  </a:lnTo>
                  <a:lnTo>
                    <a:pt x="0" y="14"/>
                  </a:lnTo>
                  <a:lnTo>
                    <a:pt x="0" y="10"/>
                  </a:lnTo>
                  <a:lnTo>
                    <a:pt x="0" y="10"/>
                  </a:lnTo>
                  <a:lnTo>
                    <a:pt x="0" y="6"/>
                  </a:lnTo>
                  <a:lnTo>
                    <a:pt x="2" y="4"/>
                  </a:lnTo>
                  <a:lnTo>
                    <a:pt x="4" y="2"/>
                  </a:lnTo>
                  <a:lnTo>
                    <a:pt x="8" y="0"/>
                  </a:lnTo>
                  <a:lnTo>
                    <a:pt x="544" y="0"/>
                  </a:lnTo>
                  <a:lnTo>
                    <a:pt x="544" y="0"/>
                  </a:lnTo>
                  <a:lnTo>
                    <a:pt x="548" y="2"/>
                  </a:lnTo>
                  <a:lnTo>
                    <a:pt x="550" y="4"/>
                  </a:lnTo>
                  <a:lnTo>
                    <a:pt x="552" y="6"/>
                  </a:lnTo>
                  <a:lnTo>
                    <a:pt x="552" y="10"/>
                  </a:lnTo>
                  <a:lnTo>
                    <a:pt x="552" y="10"/>
                  </a:lnTo>
                  <a:lnTo>
                    <a:pt x="552" y="14"/>
                  </a:lnTo>
                  <a:lnTo>
                    <a:pt x="550" y="16"/>
                  </a:lnTo>
                  <a:lnTo>
                    <a:pt x="548" y="18"/>
                  </a:lnTo>
                  <a:lnTo>
                    <a:pt x="544"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42" name="Freeform 33">
              <a:extLst>
                <a:ext uri="{FF2B5EF4-FFF2-40B4-BE49-F238E27FC236}">
                  <a16:creationId xmlns:a16="http://schemas.microsoft.com/office/drawing/2014/main" id="{2FB83213-3E57-4E45-A57C-7F3E3A8DF27C}"/>
                </a:ext>
              </a:extLst>
            </p:cNvPr>
            <p:cNvSpPr>
              <a:spLocks/>
            </p:cNvSpPr>
            <p:nvPr/>
          </p:nvSpPr>
          <p:spPr bwMode="auto">
            <a:xfrm>
              <a:off x="3370" y="2022"/>
              <a:ext cx="552" cy="20"/>
            </a:xfrm>
            <a:custGeom>
              <a:avLst/>
              <a:gdLst>
                <a:gd name="T0" fmla="*/ 544 w 552"/>
                <a:gd name="T1" fmla="*/ 20 h 20"/>
                <a:gd name="T2" fmla="*/ 8 w 552"/>
                <a:gd name="T3" fmla="*/ 20 h 20"/>
                <a:gd name="T4" fmla="*/ 8 w 552"/>
                <a:gd name="T5" fmla="*/ 20 h 20"/>
                <a:gd name="T6" fmla="*/ 4 w 552"/>
                <a:gd name="T7" fmla="*/ 18 h 20"/>
                <a:gd name="T8" fmla="*/ 2 w 552"/>
                <a:gd name="T9" fmla="*/ 16 h 20"/>
                <a:gd name="T10" fmla="*/ 0 w 552"/>
                <a:gd name="T11" fmla="*/ 14 h 20"/>
                <a:gd name="T12" fmla="*/ 0 w 552"/>
                <a:gd name="T13" fmla="*/ 10 h 20"/>
                <a:gd name="T14" fmla="*/ 0 w 552"/>
                <a:gd name="T15" fmla="*/ 10 h 20"/>
                <a:gd name="T16" fmla="*/ 0 w 552"/>
                <a:gd name="T17" fmla="*/ 6 h 20"/>
                <a:gd name="T18" fmla="*/ 2 w 552"/>
                <a:gd name="T19" fmla="*/ 4 h 20"/>
                <a:gd name="T20" fmla="*/ 4 w 552"/>
                <a:gd name="T21" fmla="*/ 2 h 20"/>
                <a:gd name="T22" fmla="*/ 8 w 552"/>
                <a:gd name="T23" fmla="*/ 0 h 20"/>
                <a:gd name="T24" fmla="*/ 544 w 552"/>
                <a:gd name="T25" fmla="*/ 0 h 20"/>
                <a:gd name="T26" fmla="*/ 544 w 552"/>
                <a:gd name="T27" fmla="*/ 0 h 20"/>
                <a:gd name="T28" fmla="*/ 548 w 552"/>
                <a:gd name="T29" fmla="*/ 2 h 20"/>
                <a:gd name="T30" fmla="*/ 550 w 552"/>
                <a:gd name="T31" fmla="*/ 4 h 20"/>
                <a:gd name="T32" fmla="*/ 552 w 552"/>
                <a:gd name="T33" fmla="*/ 6 h 20"/>
                <a:gd name="T34" fmla="*/ 552 w 552"/>
                <a:gd name="T35" fmla="*/ 10 h 20"/>
                <a:gd name="T36" fmla="*/ 552 w 552"/>
                <a:gd name="T37" fmla="*/ 10 h 20"/>
                <a:gd name="T38" fmla="*/ 552 w 552"/>
                <a:gd name="T39" fmla="*/ 14 h 20"/>
                <a:gd name="T40" fmla="*/ 550 w 552"/>
                <a:gd name="T41" fmla="*/ 16 h 20"/>
                <a:gd name="T42" fmla="*/ 548 w 552"/>
                <a:gd name="T43" fmla="*/ 18 h 20"/>
                <a:gd name="T44" fmla="*/ 544 w 552"/>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2" h="20">
                  <a:moveTo>
                    <a:pt x="544" y="20"/>
                  </a:moveTo>
                  <a:lnTo>
                    <a:pt x="8" y="20"/>
                  </a:lnTo>
                  <a:lnTo>
                    <a:pt x="8" y="20"/>
                  </a:lnTo>
                  <a:lnTo>
                    <a:pt x="4" y="18"/>
                  </a:lnTo>
                  <a:lnTo>
                    <a:pt x="2" y="16"/>
                  </a:lnTo>
                  <a:lnTo>
                    <a:pt x="0" y="14"/>
                  </a:lnTo>
                  <a:lnTo>
                    <a:pt x="0" y="10"/>
                  </a:lnTo>
                  <a:lnTo>
                    <a:pt x="0" y="10"/>
                  </a:lnTo>
                  <a:lnTo>
                    <a:pt x="0" y="6"/>
                  </a:lnTo>
                  <a:lnTo>
                    <a:pt x="2" y="4"/>
                  </a:lnTo>
                  <a:lnTo>
                    <a:pt x="4" y="2"/>
                  </a:lnTo>
                  <a:lnTo>
                    <a:pt x="8" y="0"/>
                  </a:lnTo>
                  <a:lnTo>
                    <a:pt x="544" y="0"/>
                  </a:lnTo>
                  <a:lnTo>
                    <a:pt x="544" y="0"/>
                  </a:lnTo>
                  <a:lnTo>
                    <a:pt x="548" y="2"/>
                  </a:lnTo>
                  <a:lnTo>
                    <a:pt x="550" y="4"/>
                  </a:lnTo>
                  <a:lnTo>
                    <a:pt x="552" y="6"/>
                  </a:lnTo>
                  <a:lnTo>
                    <a:pt x="552" y="10"/>
                  </a:lnTo>
                  <a:lnTo>
                    <a:pt x="552" y="10"/>
                  </a:lnTo>
                  <a:lnTo>
                    <a:pt x="552" y="14"/>
                  </a:lnTo>
                  <a:lnTo>
                    <a:pt x="550" y="16"/>
                  </a:lnTo>
                  <a:lnTo>
                    <a:pt x="548" y="18"/>
                  </a:lnTo>
                  <a:lnTo>
                    <a:pt x="54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43" name="Freeform 34">
              <a:extLst>
                <a:ext uri="{FF2B5EF4-FFF2-40B4-BE49-F238E27FC236}">
                  <a16:creationId xmlns:a16="http://schemas.microsoft.com/office/drawing/2014/main" id="{69FD7AD1-189F-4971-AC55-C77F96F5FAE2}"/>
                </a:ext>
              </a:extLst>
            </p:cNvPr>
            <p:cNvSpPr>
              <a:spLocks/>
            </p:cNvSpPr>
            <p:nvPr/>
          </p:nvSpPr>
          <p:spPr bwMode="auto">
            <a:xfrm>
              <a:off x="3370" y="2086"/>
              <a:ext cx="552" cy="20"/>
            </a:xfrm>
            <a:custGeom>
              <a:avLst/>
              <a:gdLst>
                <a:gd name="T0" fmla="*/ 544 w 552"/>
                <a:gd name="T1" fmla="*/ 20 h 20"/>
                <a:gd name="T2" fmla="*/ 8 w 552"/>
                <a:gd name="T3" fmla="*/ 20 h 20"/>
                <a:gd name="T4" fmla="*/ 8 w 552"/>
                <a:gd name="T5" fmla="*/ 20 h 20"/>
                <a:gd name="T6" fmla="*/ 4 w 552"/>
                <a:gd name="T7" fmla="*/ 20 h 20"/>
                <a:gd name="T8" fmla="*/ 2 w 552"/>
                <a:gd name="T9" fmla="*/ 18 h 20"/>
                <a:gd name="T10" fmla="*/ 0 w 552"/>
                <a:gd name="T11" fmla="*/ 14 h 20"/>
                <a:gd name="T12" fmla="*/ 0 w 552"/>
                <a:gd name="T13" fmla="*/ 10 h 20"/>
                <a:gd name="T14" fmla="*/ 0 w 552"/>
                <a:gd name="T15" fmla="*/ 10 h 20"/>
                <a:gd name="T16" fmla="*/ 0 w 552"/>
                <a:gd name="T17" fmla="*/ 6 h 20"/>
                <a:gd name="T18" fmla="*/ 2 w 552"/>
                <a:gd name="T19" fmla="*/ 4 h 20"/>
                <a:gd name="T20" fmla="*/ 4 w 552"/>
                <a:gd name="T21" fmla="*/ 2 h 20"/>
                <a:gd name="T22" fmla="*/ 8 w 552"/>
                <a:gd name="T23" fmla="*/ 0 h 20"/>
                <a:gd name="T24" fmla="*/ 544 w 552"/>
                <a:gd name="T25" fmla="*/ 0 h 20"/>
                <a:gd name="T26" fmla="*/ 544 w 552"/>
                <a:gd name="T27" fmla="*/ 0 h 20"/>
                <a:gd name="T28" fmla="*/ 548 w 552"/>
                <a:gd name="T29" fmla="*/ 2 h 20"/>
                <a:gd name="T30" fmla="*/ 550 w 552"/>
                <a:gd name="T31" fmla="*/ 4 h 20"/>
                <a:gd name="T32" fmla="*/ 552 w 552"/>
                <a:gd name="T33" fmla="*/ 6 h 20"/>
                <a:gd name="T34" fmla="*/ 552 w 552"/>
                <a:gd name="T35" fmla="*/ 10 h 20"/>
                <a:gd name="T36" fmla="*/ 552 w 552"/>
                <a:gd name="T37" fmla="*/ 10 h 20"/>
                <a:gd name="T38" fmla="*/ 552 w 552"/>
                <a:gd name="T39" fmla="*/ 14 h 20"/>
                <a:gd name="T40" fmla="*/ 550 w 552"/>
                <a:gd name="T41" fmla="*/ 18 h 20"/>
                <a:gd name="T42" fmla="*/ 548 w 552"/>
                <a:gd name="T43" fmla="*/ 20 h 20"/>
                <a:gd name="T44" fmla="*/ 544 w 552"/>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2" h="20">
                  <a:moveTo>
                    <a:pt x="544" y="20"/>
                  </a:moveTo>
                  <a:lnTo>
                    <a:pt x="8" y="20"/>
                  </a:lnTo>
                  <a:lnTo>
                    <a:pt x="8" y="20"/>
                  </a:lnTo>
                  <a:lnTo>
                    <a:pt x="4" y="20"/>
                  </a:lnTo>
                  <a:lnTo>
                    <a:pt x="2" y="18"/>
                  </a:lnTo>
                  <a:lnTo>
                    <a:pt x="0" y="14"/>
                  </a:lnTo>
                  <a:lnTo>
                    <a:pt x="0" y="10"/>
                  </a:lnTo>
                  <a:lnTo>
                    <a:pt x="0" y="10"/>
                  </a:lnTo>
                  <a:lnTo>
                    <a:pt x="0" y="6"/>
                  </a:lnTo>
                  <a:lnTo>
                    <a:pt x="2" y="4"/>
                  </a:lnTo>
                  <a:lnTo>
                    <a:pt x="4" y="2"/>
                  </a:lnTo>
                  <a:lnTo>
                    <a:pt x="8" y="0"/>
                  </a:lnTo>
                  <a:lnTo>
                    <a:pt x="544" y="0"/>
                  </a:lnTo>
                  <a:lnTo>
                    <a:pt x="544" y="0"/>
                  </a:lnTo>
                  <a:lnTo>
                    <a:pt x="548" y="2"/>
                  </a:lnTo>
                  <a:lnTo>
                    <a:pt x="550" y="4"/>
                  </a:lnTo>
                  <a:lnTo>
                    <a:pt x="552" y="6"/>
                  </a:lnTo>
                  <a:lnTo>
                    <a:pt x="552" y="10"/>
                  </a:lnTo>
                  <a:lnTo>
                    <a:pt x="552" y="10"/>
                  </a:lnTo>
                  <a:lnTo>
                    <a:pt x="552" y="14"/>
                  </a:lnTo>
                  <a:lnTo>
                    <a:pt x="550" y="18"/>
                  </a:lnTo>
                  <a:lnTo>
                    <a:pt x="548" y="20"/>
                  </a:lnTo>
                  <a:lnTo>
                    <a:pt x="544"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44" name="Freeform 35">
              <a:extLst>
                <a:ext uri="{FF2B5EF4-FFF2-40B4-BE49-F238E27FC236}">
                  <a16:creationId xmlns:a16="http://schemas.microsoft.com/office/drawing/2014/main" id="{397AA258-64FE-4519-9377-ED9D0626F0CD}"/>
                </a:ext>
              </a:extLst>
            </p:cNvPr>
            <p:cNvSpPr>
              <a:spLocks/>
            </p:cNvSpPr>
            <p:nvPr/>
          </p:nvSpPr>
          <p:spPr bwMode="auto">
            <a:xfrm>
              <a:off x="3370" y="2086"/>
              <a:ext cx="552" cy="20"/>
            </a:xfrm>
            <a:custGeom>
              <a:avLst/>
              <a:gdLst>
                <a:gd name="T0" fmla="*/ 544 w 552"/>
                <a:gd name="T1" fmla="*/ 20 h 20"/>
                <a:gd name="T2" fmla="*/ 8 w 552"/>
                <a:gd name="T3" fmla="*/ 20 h 20"/>
                <a:gd name="T4" fmla="*/ 8 w 552"/>
                <a:gd name="T5" fmla="*/ 20 h 20"/>
                <a:gd name="T6" fmla="*/ 4 w 552"/>
                <a:gd name="T7" fmla="*/ 20 h 20"/>
                <a:gd name="T8" fmla="*/ 2 w 552"/>
                <a:gd name="T9" fmla="*/ 18 h 20"/>
                <a:gd name="T10" fmla="*/ 0 w 552"/>
                <a:gd name="T11" fmla="*/ 14 h 20"/>
                <a:gd name="T12" fmla="*/ 0 w 552"/>
                <a:gd name="T13" fmla="*/ 10 h 20"/>
                <a:gd name="T14" fmla="*/ 0 w 552"/>
                <a:gd name="T15" fmla="*/ 10 h 20"/>
                <a:gd name="T16" fmla="*/ 0 w 552"/>
                <a:gd name="T17" fmla="*/ 6 h 20"/>
                <a:gd name="T18" fmla="*/ 2 w 552"/>
                <a:gd name="T19" fmla="*/ 4 h 20"/>
                <a:gd name="T20" fmla="*/ 4 w 552"/>
                <a:gd name="T21" fmla="*/ 2 h 20"/>
                <a:gd name="T22" fmla="*/ 8 w 552"/>
                <a:gd name="T23" fmla="*/ 0 h 20"/>
                <a:gd name="T24" fmla="*/ 544 w 552"/>
                <a:gd name="T25" fmla="*/ 0 h 20"/>
                <a:gd name="T26" fmla="*/ 544 w 552"/>
                <a:gd name="T27" fmla="*/ 0 h 20"/>
                <a:gd name="T28" fmla="*/ 548 w 552"/>
                <a:gd name="T29" fmla="*/ 2 h 20"/>
                <a:gd name="T30" fmla="*/ 550 w 552"/>
                <a:gd name="T31" fmla="*/ 4 h 20"/>
                <a:gd name="T32" fmla="*/ 552 w 552"/>
                <a:gd name="T33" fmla="*/ 6 h 20"/>
                <a:gd name="T34" fmla="*/ 552 w 552"/>
                <a:gd name="T35" fmla="*/ 10 h 20"/>
                <a:gd name="T36" fmla="*/ 552 w 552"/>
                <a:gd name="T37" fmla="*/ 10 h 20"/>
                <a:gd name="T38" fmla="*/ 552 w 552"/>
                <a:gd name="T39" fmla="*/ 14 h 20"/>
                <a:gd name="T40" fmla="*/ 550 w 552"/>
                <a:gd name="T41" fmla="*/ 18 h 20"/>
                <a:gd name="T42" fmla="*/ 548 w 552"/>
                <a:gd name="T43" fmla="*/ 20 h 20"/>
                <a:gd name="T44" fmla="*/ 544 w 552"/>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2" h="20">
                  <a:moveTo>
                    <a:pt x="544" y="20"/>
                  </a:moveTo>
                  <a:lnTo>
                    <a:pt x="8" y="20"/>
                  </a:lnTo>
                  <a:lnTo>
                    <a:pt x="8" y="20"/>
                  </a:lnTo>
                  <a:lnTo>
                    <a:pt x="4" y="20"/>
                  </a:lnTo>
                  <a:lnTo>
                    <a:pt x="2" y="18"/>
                  </a:lnTo>
                  <a:lnTo>
                    <a:pt x="0" y="14"/>
                  </a:lnTo>
                  <a:lnTo>
                    <a:pt x="0" y="10"/>
                  </a:lnTo>
                  <a:lnTo>
                    <a:pt x="0" y="10"/>
                  </a:lnTo>
                  <a:lnTo>
                    <a:pt x="0" y="6"/>
                  </a:lnTo>
                  <a:lnTo>
                    <a:pt x="2" y="4"/>
                  </a:lnTo>
                  <a:lnTo>
                    <a:pt x="4" y="2"/>
                  </a:lnTo>
                  <a:lnTo>
                    <a:pt x="8" y="0"/>
                  </a:lnTo>
                  <a:lnTo>
                    <a:pt x="544" y="0"/>
                  </a:lnTo>
                  <a:lnTo>
                    <a:pt x="544" y="0"/>
                  </a:lnTo>
                  <a:lnTo>
                    <a:pt x="548" y="2"/>
                  </a:lnTo>
                  <a:lnTo>
                    <a:pt x="550" y="4"/>
                  </a:lnTo>
                  <a:lnTo>
                    <a:pt x="552" y="6"/>
                  </a:lnTo>
                  <a:lnTo>
                    <a:pt x="552" y="10"/>
                  </a:lnTo>
                  <a:lnTo>
                    <a:pt x="552" y="10"/>
                  </a:lnTo>
                  <a:lnTo>
                    <a:pt x="552" y="14"/>
                  </a:lnTo>
                  <a:lnTo>
                    <a:pt x="550" y="18"/>
                  </a:lnTo>
                  <a:lnTo>
                    <a:pt x="548" y="20"/>
                  </a:lnTo>
                  <a:lnTo>
                    <a:pt x="54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45" name="Freeform 36">
              <a:extLst>
                <a:ext uri="{FF2B5EF4-FFF2-40B4-BE49-F238E27FC236}">
                  <a16:creationId xmlns:a16="http://schemas.microsoft.com/office/drawing/2014/main" id="{B2836C48-F15A-4BC4-B218-A1931ADF2F9C}"/>
                </a:ext>
              </a:extLst>
            </p:cNvPr>
            <p:cNvSpPr>
              <a:spLocks/>
            </p:cNvSpPr>
            <p:nvPr/>
          </p:nvSpPr>
          <p:spPr bwMode="auto">
            <a:xfrm>
              <a:off x="3370" y="2152"/>
              <a:ext cx="552" cy="18"/>
            </a:xfrm>
            <a:custGeom>
              <a:avLst/>
              <a:gdLst>
                <a:gd name="T0" fmla="*/ 544 w 552"/>
                <a:gd name="T1" fmla="*/ 18 h 18"/>
                <a:gd name="T2" fmla="*/ 8 w 552"/>
                <a:gd name="T3" fmla="*/ 18 h 18"/>
                <a:gd name="T4" fmla="*/ 8 w 552"/>
                <a:gd name="T5" fmla="*/ 18 h 18"/>
                <a:gd name="T6" fmla="*/ 4 w 552"/>
                <a:gd name="T7" fmla="*/ 18 h 18"/>
                <a:gd name="T8" fmla="*/ 2 w 552"/>
                <a:gd name="T9" fmla="*/ 16 h 18"/>
                <a:gd name="T10" fmla="*/ 0 w 552"/>
                <a:gd name="T11" fmla="*/ 12 h 18"/>
                <a:gd name="T12" fmla="*/ 0 w 552"/>
                <a:gd name="T13" fmla="*/ 8 h 18"/>
                <a:gd name="T14" fmla="*/ 0 w 552"/>
                <a:gd name="T15" fmla="*/ 8 h 18"/>
                <a:gd name="T16" fmla="*/ 0 w 552"/>
                <a:gd name="T17" fmla="*/ 6 h 18"/>
                <a:gd name="T18" fmla="*/ 2 w 552"/>
                <a:gd name="T19" fmla="*/ 2 h 18"/>
                <a:gd name="T20" fmla="*/ 4 w 552"/>
                <a:gd name="T21" fmla="*/ 0 h 18"/>
                <a:gd name="T22" fmla="*/ 8 w 552"/>
                <a:gd name="T23" fmla="*/ 0 h 18"/>
                <a:gd name="T24" fmla="*/ 544 w 552"/>
                <a:gd name="T25" fmla="*/ 0 h 18"/>
                <a:gd name="T26" fmla="*/ 544 w 552"/>
                <a:gd name="T27" fmla="*/ 0 h 18"/>
                <a:gd name="T28" fmla="*/ 548 w 552"/>
                <a:gd name="T29" fmla="*/ 0 h 18"/>
                <a:gd name="T30" fmla="*/ 550 w 552"/>
                <a:gd name="T31" fmla="*/ 2 h 18"/>
                <a:gd name="T32" fmla="*/ 552 w 552"/>
                <a:gd name="T33" fmla="*/ 6 h 18"/>
                <a:gd name="T34" fmla="*/ 552 w 552"/>
                <a:gd name="T35" fmla="*/ 8 h 18"/>
                <a:gd name="T36" fmla="*/ 552 w 552"/>
                <a:gd name="T37" fmla="*/ 8 h 18"/>
                <a:gd name="T38" fmla="*/ 552 w 552"/>
                <a:gd name="T39" fmla="*/ 12 h 18"/>
                <a:gd name="T40" fmla="*/ 550 w 552"/>
                <a:gd name="T41" fmla="*/ 16 h 18"/>
                <a:gd name="T42" fmla="*/ 548 w 552"/>
                <a:gd name="T43" fmla="*/ 18 h 18"/>
                <a:gd name="T44" fmla="*/ 544 w 552"/>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2" h="18">
                  <a:moveTo>
                    <a:pt x="544" y="18"/>
                  </a:moveTo>
                  <a:lnTo>
                    <a:pt x="8" y="18"/>
                  </a:lnTo>
                  <a:lnTo>
                    <a:pt x="8" y="18"/>
                  </a:lnTo>
                  <a:lnTo>
                    <a:pt x="4" y="18"/>
                  </a:lnTo>
                  <a:lnTo>
                    <a:pt x="2" y="16"/>
                  </a:lnTo>
                  <a:lnTo>
                    <a:pt x="0" y="12"/>
                  </a:lnTo>
                  <a:lnTo>
                    <a:pt x="0" y="8"/>
                  </a:lnTo>
                  <a:lnTo>
                    <a:pt x="0" y="8"/>
                  </a:lnTo>
                  <a:lnTo>
                    <a:pt x="0" y="6"/>
                  </a:lnTo>
                  <a:lnTo>
                    <a:pt x="2" y="2"/>
                  </a:lnTo>
                  <a:lnTo>
                    <a:pt x="4" y="0"/>
                  </a:lnTo>
                  <a:lnTo>
                    <a:pt x="8" y="0"/>
                  </a:lnTo>
                  <a:lnTo>
                    <a:pt x="544" y="0"/>
                  </a:lnTo>
                  <a:lnTo>
                    <a:pt x="544" y="0"/>
                  </a:lnTo>
                  <a:lnTo>
                    <a:pt x="548" y="0"/>
                  </a:lnTo>
                  <a:lnTo>
                    <a:pt x="550" y="2"/>
                  </a:lnTo>
                  <a:lnTo>
                    <a:pt x="552" y="6"/>
                  </a:lnTo>
                  <a:lnTo>
                    <a:pt x="552" y="8"/>
                  </a:lnTo>
                  <a:lnTo>
                    <a:pt x="552" y="8"/>
                  </a:lnTo>
                  <a:lnTo>
                    <a:pt x="552" y="12"/>
                  </a:lnTo>
                  <a:lnTo>
                    <a:pt x="550" y="16"/>
                  </a:lnTo>
                  <a:lnTo>
                    <a:pt x="548" y="18"/>
                  </a:lnTo>
                  <a:lnTo>
                    <a:pt x="544"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46" name="Freeform 37">
              <a:extLst>
                <a:ext uri="{FF2B5EF4-FFF2-40B4-BE49-F238E27FC236}">
                  <a16:creationId xmlns:a16="http://schemas.microsoft.com/office/drawing/2014/main" id="{085A2F4A-C780-455D-AB92-DD9AAA2DFD7A}"/>
                </a:ext>
              </a:extLst>
            </p:cNvPr>
            <p:cNvSpPr>
              <a:spLocks/>
            </p:cNvSpPr>
            <p:nvPr/>
          </p:nvSpPr>
          <p:spPr bwMode="auto">
            <a:xfrm>
              <a:off x="3370" y="2152"/>
              <a:ext cx="552" cy="18"/>
            </a:xfrm>
            <a:custGeom>
              <a:avLst/>
              <a:gdLst>
                <a:gd name="T0" fmla="*/ 544 w 552"/>
                <a:gd name="T1" fmla="*/ 18 h 18"/>
                <a:gd name="T2" fmla="*/ 8 w 552"/>
                <a:gd name="T3" fmla="*/ 18 h 18"/>
                <a:gd name="T4" fmla="*/ 8 w 552"/>
                <a:gd name="T5" fmla="*/ 18 h 18"/>
                <a:gd name="T6" fmla="*/ 4 w 552"/>
                <a:gd name="T7" fmla="*/ 18 h 18"/>
                <a:gd name="T8" fmla="*/ 2 w 552"/>
                <a:gd name="T9" fmla="*/ 16 h 18"/>
                <a:gd name="T10" fmla="*/ 0 w 552"/>
                <a:gd name="T11" fmla="*/ 12 h 18"/>
                <a:gd name="T12" fmla="*/ 0 w 552"/>
                <a:gd name="T13" fmla="*/ 8 h 18"/>
                <a:gd name="T14" fmla="*/ 0 w 552"/>
                <a:gd name="T15" fmla="*/ 8 h 18"/>
                <a:gd name="T16" fmla="*/ 0 w 552"/>
                <a:gd name="T17" fmla="*/ 6 h 18"/>
                <a:gd name="T18" fmla="*/ 2 w 552"/>
                <a:gd name="T19" fmla="*/ 2 h 18"/>
                <a:gd name="T20" fmla="*/ 4 w 552"/>
                <a:gd name="T21" fmla="*/ 0 h 18"/>
                <a:gd name="T22" fmla="*/ 8 w 552"/>
                <a:gd name="T23" fmla="*/ 0 h 18"/>
                <a:gd name="T24" fmla="*/ 544 w 552"/>
                <a:gd name="T25" fmla="*/ 0 h 18"/>
                <a:gd name="T26" fmla="*/ 544 w 552"/>
                <a:gd name="T27" fmla="*/ 0 h 18"/>
                <a:gd name="T28" fmla="*/ 548 w 552"/>
                <a:gd name="T29" fmla="*/ 0 h 18"/>
                <a:gd name="T30" fmla="*/ 550 w 552"/>
                <a:gd name="T31" fmla="*/ 2 h 18"/>
                <a:gd name="T32" fmla="*/ 552 w 552"/>
                <a:gd name="T33" fmla="*/ 6 h 18"/>
                <a:gd name="T34" fmla="*/ 552 w 552"/>
                <a:gd name="T35" fmla="*/ 8 h 18"/>
                <a:gd name="T36" fmla="*/ 552 w 552"/>
                <a:gd name="T37" fmla="*/ 8 h 18"/>
                <a:gd name="T38" fmla="*/ 552 w 552"/>
                <a:gd name="T39" fmla="*/ 12 h 18"/>
                <a:gd name="T40" fmla="*/ 550 w 552"/>
                <a:gd name="T41" fmla="*/ 16 h 18"/>
                <a:gd name="T42" fmla="*/ 548 w 552"/>
                <a:gd name="T43" fmla="*/ 18 h 18"/>
                <a:gd name="T44" fmla="*/ 544 w 552"/>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2" h="18">
                  <a:moveTo>
                    <a:pt x="544" y="18"/>
                  </a:moveTo>
                  <a:lnTo>
                    <a:pt x="8" y="18"/>
                  </a:lnTo>
                  <a:lnTo>
                    <a:pt x="8" y="18"/>
                  </a:lnTo>
                  <a:lnTo>
                    <a:pt x="4" y="18"/>
                  </a:lnTo>
                  <a:lnTo>
                    <a:pt x="2" y="16"/>
                  </a:lnTo>
                  <a:lnTo>
                    <a:pt x="0" y="12"/>
                  </a:lnTo>
                  <a:lnTo>
                    <a:pt x="0" y="8"/>
                  </a:lnTo>
                  <a:lnTo>
                    <a:pt x="0" y="8"/>
                  </a:lnTo>
                  <a:lnTo>
                    <a:pt x="0" y="6"/>
                  </a:lnTo>
                  <a:lnTo>
                    <a:pt x="2" y="2"/>
                  </a:lnTo>
                  <a:lnTo>
                    <a:pt x="4" y="0"/>
                  </a:lnTo>
                  <a:lnTo>
                    <a:pt x="8" y="0"/>
                  </a:lnTo>
                  <a:lnTo>
                    <a:pt x="544" y="0"/>
                  </a:lnTo>
                  <a:lnTo>
                    <a:pt x="544" y="0"/>
                  </a:lnTo>
                  <a:lnTo>
                    <a:pt x="548" y="0"/>
                  </a:lnTo>
                  <a:lnTo>
                    <a:pt x="550" y="2"/>
                  </a:lnTo>
                  <a:lnTo>
                    <a:pt x="552" y="6"/>
                  </a:lnTo>
                  <a:lnTo>
                    <a:pt x="552" y="8"/>
                  </a:lnTo>
                  <a:lnTo>
                    <a:pt x="552" y="8"/>
                  </a:lnTo>
                  <a:lnTo>
                    <a:pt x="552" y="12"/>
                  </a:lnTo>
                  <a:lnTo>
                    <a:pt x="550" y="16"/>
                  </a:lnTo>
                  <a:lnTo>
                    <a:pt x="548" y="18"/>
                  </a:lnTo>
                  <a:lnTo>
                    <a:pt x="544"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47" name="Freeform 38">
              <a:extLst>
                <a:ext uri="{FF2B5EF4-FFF2-40B4-BE49-F238E27FC236}">
                  <a16:creationId xmlns:a16="http://schemas.microsoft.com/office/drawing/2014/main" id="{1404F973-E499-4A34-ADC7-ABB4C71838ED}"/>
                </a:ext>
              </a:extLst>
            </p:cNvPr>
            <p:cNvSpPr>
              <a:spLocks/>
            </p:cNvSpPr>
            <p:nvPr/>
          </p:nvSpPr>
          <p:spPr bwMode="auto">
            <a:xfrm>
              <a:off x="3370" y="2216"/>
              <a:ext cx="552" cy="18"/>
            </a:xfrm>
            <a:custGeom>
              <a:avLst/>
              <a:gdLst>
                <a:gd name="T0" fmla="*/ 544 w 552"/>
                <a:gd name="T1" fmla="*/ 18 h 18"/>
                <a:gd name="T2" fmla="*/ 8 w 552"/>
                <a:gd name="T3" fmla="*/ 18 h 18"/>
                <a:gd name="T4" fmla="*/ 8 w 552"/>
                <a:gd name="T5" fmla="*/ 18 h 18"/>
                <a:gd name="T6" fmla="*/ 4 w 552"/>
                <a:gd name="T7" fmla="*/ 18 h 18"/>
                <a:gd name="T8" fmla="*/ 2 w 552"/>
                <a:gd name="T9" fmla="*/ 16 h 18"/>
                <a:gd name="T10" fmla="*/ 0 w 552"/>
                <a:gd name="T11" fmla="*/ 14 h 18"/>
                <a:gd name="T12" fmla="*/ 0 w 552"/>
                <a:gd name="T13" fmla="*/ 10 h 18"/>
                <a:gd name="T14" fmla="*/ 0 w 552"/>
                <a:gd name="T15" fmla="*/ 10 h 18"/>
                <a:gd name="T16" fmla="*/ 0 w 552"/>
                <a:gd name="T17" fmla="*/ 6 h 18"/>
                <a:gd name="T18" fmla="*/ 2 w 552"/>
                <a:gd name="T19" fmla="*/ 2 h 18"/>
                <a:gd name="T20" fmla="*/ 4 w 552"/>
                <a:gd name="T21" fmla="*/ 0 h 18"/>
                <a:gd name="T22" fmla="*/ 8 w 552"/>
                <a:gd name="T23" fmla="*/ 0 h 18"/>
                <a:gd name="T24" fmla="*/ 544 w 552"/>
                <a:gd name="T25" fmla="*/ 0 h 18"/>
                <a:gd name="T26" fmla="*/ 544 w 552"/>
                <a:gd name="T27" fmla="*/ 0 h 18"/>
                <a:gd name="T28" fmla="*/ 548 w 552"/>
                <a:gd name="T29" fmla="*/ 0 h 18"/>
                <a:gd name="T30" fmla="*/ 550 w 552"/>
                <a:gd name="T31" fmla="*/ 2 h 18"/>
                <a:gd name="T32" fmla="*/ 552 w 552"/>
                <a:gd name="T33" fmla="*/ 6 h 18"/>
                <a:gd name="T34" fmla="*/ 552 w 552"/>
                <a:gd name="T35" fmla="*/ 10 h 18"/>
                <a:gd name="T36" fmla="*/ 552 w 552"/>
                <a:gd name="T37" fmla="*/ 10 h 18"/>
                <a:gd name="T38" fmla="*/ 552 w 552"/>
                <a:gd name="T39" fmla="*/ 14 h 18"/>
                <a:gd name="T40" fmla="*/ 550 w 552"/>
                <a:gd name="T41" fmla="*/ 16 h 18"/>
                <a:gd name="T42" fmla="*/ 548 w 552"/>
                <a:gd name="T43" fmla="*/ 18 h 18"/>
                <a:gd name="T44" fmla="*/ 544 w 552"/>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2" h="18">
                  <a:moveTo>
                    <a:pt x="544" y="18"/>
                  </a:moveTo>
                  <a:lnTo>
                    <a:pt x="8" y="18"/>
                  </a:lnTo>
                  <a:lnTo>
                    <a:pt x="8" y="18"/>
                  </a:lnTo>
                  <a:lnTo>
                    <a:pt x="4" y="18"/>
                  </a:lnTo>
                  <a:lnTo>
                    <a:pt x="2" y="16"/>
                  </a:lnTo>
                  <a:lnTo>
                    <a:pt x="0" y="14"/>
                  </a:lnTo>
                  <a:lnTo>
                    <a:pt x="0" y="10"/>
                  </a:lnTo>
                  <a:lnTo>
                    <a:pt x="0" y="10"/>
                  </a:lnTo>
                  <a:lnTo>
                    <a:pt x="0" y="6"/>
                  </a:lnTo>
                  <a:lnTo>
                    <a:pt x="2" y="2"/>
                  </a:lnTo>
                  <a:lnTo>
                    <a:pt x="4" y="0"/>
                  </a:lnTo>
                  <a:lnTo>
                    <a:pt x="8" y="0"/>
                  </a:lnTo>
                  <a:lnTo>
                    <a:pt x="544" y="0"/>
                  </a:lnTo>
                  <a:lnTo>
                    <a:pt x="544" y="0"/>
                  </a:lnTo>
                  <a:lnTo>
                    <a:pt x="548" y="0"/>
                  </a:lnTo>
                  <a:lnTo>
                    <a:pt x="550" y="2"/>
                  </a:lnTo>
                  <a:lnTo>
                    <a:pt x="552" y="6"/>
                  </a:lnTo>
                  <a:lnTo>
                    <a:pt x="552" y="10"/>
                  </a:lnTo>
                  <a:lnTo>
                    <a:pt x="552" y="10"/>
                  </a:lnTo>
                  <a:lnTo>
                    <a:pt x="552" y="14"/>
                  </a:lnTo>
                  <a:lnTo>
                    <a:pt x="550" y="16"/>
                  </a:lnTo>
                  <a:lnTo>
                    <a:pt x="548" y="18"/>
                  </a:lnTo>
                  <a:lnTo>
                    <a:pt x="544"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48" name="Freeform 39">
              <a:extLst>
                <a:ext uri="{FF2B5EF4-FFF2-40B4-BE49-F238E27FC236}">
                  <a16:creationId xmlns:a16="http://schemas.microsoft.com/office/drawing/2014/main" id="{D1F6FF72-029F-43F7-85DE-BF7B12E507C8}"/>
                </a:ext>
              </a:extLst>
            </p:cNvPr>
            <p:cNvSpPr>
              <a:spLocks/>
            </p:cNvSpPr>
            <p:nvPr/>
          </p:nvSpPr>
          <p:spPr bwMode="auto">
            <a:xfrm>
              <a:off x="3370" y="2216"/>
              <a:ext cx="552" cy="18"/>
            </a:xfrm>
            <a:custGeom>
              <a:avLst/>
              <a:gdLst>
                <a:gd name="T0" fmla="*/ 544 w 552"/>
                <a:gd name="T1" fmla="*/ 18 h 18"/>
                <a:gd name="T2" fmla="*/ 8 w 552"/>
                <a:gd name="T3" fmla="*/ 18 h 18"/>
                <a:gd name="T4" fmla="*/ 8 w 552"/>
                <a:gd name="T5" fmla="*/ 18 h 18"/>
                <a:gd name="T6" fmla="*/ 4 w 552"/>
                <a:gd name="T7" fmla="*/ 18 h 18"/>
                <a:gd name="T8" fmla="*/ 2 w 552"/>
                <a:gd name="T9" fmla="*/ 16 h 18"/>
                <a:gd name="T10" fmla="*/ 0 w 552"/>
                <a:gd name="T11" fmla="*/ 14 h 18"/>
                <a:gd name="T12" fmla="*/ 0 w 552"/>
                <a:gd name="T13" fmla="*/ 10 h 18"/>
                <a:gd name="T14" fmla="*/ 0 w 552"/>
                <a:gd name="T15" fmla="*/ 10 h 18"/>
                <a:gd name="T16" fmla="*/ 0 w 552"/>
                <a:gd name="T17" fmla="*/ 6 h 18"/>
                <a:gd name="T18" fmla="*/ 2 w 552"/>
                <a:gd name="T19" fmla="*/ 2 h 18"/>
                <a:gd name="T20" fmla="*/ 4 w 552"/>
                <a:gd name="T21" fmla="*/ 0 h 18"/>
                <a:gd name="T22" fmla="*/ 8 w 552"/>
                <a:gd name="T23" fmla="*/ 0 h 18"/>
                <a:gd name="T24" fmla="*/ 544 w 552"/>
                <a:gd name="T25" fmla="*/ 0 h 18"/>
                <a:gd name="T26" fmla="*/ 544 w 552"/>
                <a:gd name="T27" fmla="*/ 0 h 18"/>
                <a:gd name="T28" fmla="*/ 548 w 552"/>
                <a:gd name="T29" fmla="*/ 0 h 18"/>
                <a:gd name="T30" fmla="*/ 550 w 552"/>
                <a:gd name="T31" fmla="*/ 2 h 18"/>
                <a:gd name="T32" fmla="*/ 552 w 552"/>
                <a:gd name="T33" fmla="*/ 6 h 18"/>
                <a:gd name="T34" fmla="*/ 552 w 552"/>
                <a:gd name="T35" fmla="*/ 10 h 18"/>
                <a:gd name="T36" fmla="*/ 552 w 552"/>
                <a:gd name="T37" fmla="*/ 10 h 18"/>
                <a:gd name="T38" fmla="*/ 552 w 552"/>
                <a:gd name="T39" fmla="*/ 14 h 18"/>
                <a:gd name="T40" fmla="*/ 550 w 552"/>
                <a:gd name="T41" fmla="*/ 16 h 18"/>
                <a:gd name="T42" fmla="*/ 548 w 552"/>
                <a:gd name="T43" fmla="*/ 18 h 18"/>
                <a:gd name="T44" fmla="*/ 544 w 552"/>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2" h="18">
                  <a:moveTo>
                    <a:pt x="544" y="18"/>
                  </a:moveTo>
                  <a:lnTo>
                    <a:pt x="8" y="18"/>
                  </a:lnTo>
                  <a:lnTo>
                    <a:pt x="8" y="18"/>
                  </a:lnTo>
                  <a:lnTo>
                    <a:pt x="4" y="18"/>
                  </a:lnTo>
                  <a:lnTo>
                    <a:pt x="2" y="16"/>
                  </a:lnTo>
                  <a:lnTo>
                    <a:pt x="0" y="14"/>
                  </a:lnTo>
                  <a:lnTo>
                    <a:pt x="0" y="10"/>
                  </a:lnTo>
                  <a:lnTo>
                    <a:pt x="0" y="10"/>
                  </a:lnTo>
                  <a:lnTo>
                    <a:pt x="0" y="6"/>
                  </a:lnTo>
                  <a:lnTo>
                    <a:pt x="2" y="2"/>
                  </a:lnTo>
                  <a:lnTo>
                    <a:pt x="4" y="0"/>
                  </a:lnTo>
                  <a:lnTo>
                    <a:pt x="8" y="0"/>
                  </a:lnTo>
                  <a:lnTo>
                    <a:pt x="544" y="0"/>
                  </a:lnTo>
                  <a:lnTo>
                    <a:pt x="544" y="0"/>
                  </a:lnTo>
                  <a:lnTo>
                    <a:pt x="548" y="0"/>
                  </a:lnTo>
                  <a:lnTo>
                    <a:pt x="550" y="2"/>
                  </a:lnTo>
                  <a:lnTo>
                    <a:pt x="552" y="6"/>
                  </a:lnTo>
                  <a:lnTo>
                    <a:pt x="552" y="10"/>
                  </a:lnTo>
                  <a:lnTo>
                    <a:pt x="552" y="10"/>
                  </a:lnTo>
                  <a:lnTo>
                    <a:pt x="552" y="14"/>
                  </a:lnTo>
                  <a:lnTo>
                    <a:pt x="550" y="16"/>
                  </a:lnTo>
                  <a:lnTo>
                    <a:pt x="548" y="18"/>
                  </a:lnTo>
                  <a:lnTo>
                    <a:pt x="544"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49" name="Freeform 40">
              <a:extLst>
                <a:ext uri="{FF2B5EF4-FFF2-40B4-BE49-F238E27FC236}">
                  <a16:creationId xmlns:a16="http://schemas.microsoft.com/office/drawing/2014/main" id="{586900EF-8998-43E0-A794-35E1DB366CE7}"/>
                </a:ext>
              </a:extLst>
            </p:cNvPr>
            <p:cNvSpPr>
              <a:spLocks/>
            </p:cNvSpPr>
            <p:nvPr/>
          </p:nvSpPr>
          <p:spPr bwMode="auto">
            <a:xfrm>
              <a:off x="3370" y="2280"/>
              <a:ext cx="98" cy="20"/>
            </a:xfrm>
            <a:custGeom>
              <a:avLst/>
              <a:gdLst>
                <a:gd name="T0" fmla="*/ 90 w 98"/>
                <a:gd name="T1" fmla="*/ 20 h 20"/>
                <a:gd name="T2" fmla="*/ 8 w 98"/>
                <a:gd name="T3" fmla="*/ 20 h 20"/>
                <a:gd name="T4" fmla="*/ 8 w 98"/>
                <a:gd name="T5" fmla="*/ 20 h 20"/>
                <a:gd name="T6" fmla="*/ 4 w 98"/>
                <a:gd name="T7" fmla="*/ 18 h 20"/>
                <a:gd name="T8" fmla="*/ 2 w 98"/>
                <a:gd name="T9" fmla="*/ 16 h 20"/>
                <a:gd name="T10" fmla="*/ 0 w 98"/>
                <a:gd name="T11" fmla="*/ 14 h 20"/>
                <a:gd name="T12" fmla="*/ 0 w 98"/>
                <a:gd name="T13" fmla="*/ 10 h 20"/>
                <a:gd name="T14" fmla="*/ 0 w 98"/>
                <a:gd name="T15" fmla="*/ 10 h 20"/>
                <a:gd name="T16" fmla="*/ 0 w 98"/>
                <a:gd name="T17" fmla="*/ 6 h 20"/>
                <a:gd name="T18" fmla="*/ 2 w 98"/>
                <a:gd name="T19" fmla="*/ 4 h 20"/>
                <a:gd name="T20" fmla="*/ 4 w 98"/>
                <a:gd name="T21" fmla="*/ 2 h 20"/>
                <a:gd name="T22" fmla="*/ 8 w 98"/>
                <a:gd name="T23" fmla="*/ 0 h 20"/>
                <a:gd name="T24" fmla="*/ 90 w 98"/>
                <a:gd name="T25" fmla="*/ 0 h 20"/>
                <a:gd name="T26" fmla="*/ 90 w 98"/>
                <a:gd name="T27" fmla="*/ 0 h 20"/>
                <a:gd name="T28" fmla="*/ 94 w 98"/>
                <a:gd name="T29" fmla="*/ 2 h 20"/>
                <a:gd name="T30" fmla="*/ 96 w 98"/>
                <a:gd name="T31" fmla="*/ 4 h 20"/>
                <a:gd name="T32" fmla="*/ 98 w 98"/>
                <a:gd name="T33" fmla="*/ 6 h 20"/>
                <a:gd name="T34" fmla="*/ 98 w 98"/>
                <a:gd name="T35" fmla="*/ 10 h 20"/>
                <a:gd name="T36" fmla="*/ 98 w 98"/>
                <a:gd name="T37" fmla="*/ 10 h 20"/>
                <a:gd name="T38" fmla="*/ 98 w 98"/>
                <a:gd name="T39" fmla="*/ 14 h 20"/>
                <a:gd name="T40" fmla="*/ 96 w 98"/>
                <a:gd name="T41" fmla="*/ 16 h 20"/>
                <a:gd name="T42" fmla="*/ 94 w 98"/>
                <a:gd name="T43" fmla="*/ 18 h 20"/>
                <a:gd name="T44" fmla="*/ 90 w 98"/>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20">
                  <a:moveTo>
                    <a:pt x="90" y="20"/>
                  </a:moveTo>
                  <a:lnTo>
                    <a:pt x="8" y="20"/>
                  </a:lnTo>
                  <a:lnTo>
                    <a:pt x="8" y="20"/>
                  </a:lnTo>
                  <a:lnTo>
                    <a:pt x="4" y="18"/>
                  </a:lnTo>
                  <a:lnTo>
                    <a:pt x="2" y="16"/>
                  </a:lnTo>
                  <a:lnTo>
                    <a:pt x="0" y="14"/>
                  </a:lnTo>
                  <a:lnTo>
                    <a:pt x="0" y="10"/>
                  </a:lnTo>
                  <a:lnTo>
                    <a:pt x="0" y="10"/>
                  </a:lnTo>
                  <a:lnTo>
                    <a:pt x="0" y="6"/>
                  </a:lnTo>
                  <a:lnTo>
                    <a:pt x="2" y="4"/>
                  </a:lnTo>
                  <a:lnTo>
                    <a:pt x="4" y="2"/>
                  </a:lnTo>
                  <a:lnTo>
                    <a:pt x="8" y="0"/>
                  </a:lnTo>
                  <a:lnTo>
                    <a:pt x="90" y="0"/>
                  </a:lnTo>
                  <a:lnTo>
                    <a:pt x="90" y="0"/>
                  </a:lnTo>
                  <a:lnTo>
                    <a:pt x="94" y="2"/>
                  </a:lnTo>
                  <a:lnTo>
                    <a:pt x="96" y="4"/>
                  </a:lnTo>
                  <a:lnTo>
                    <a:pt x="98" y="6"/>
                  </a:lnTo>
                  <a:lnTo>
                    <a:pt x="98" y="10"/>
                  </a:lnTo>
                  <a:lnTo>
                    <a:pt x="98" y="10"/>
                  </a:lnTo>
                  <a:lnTo>
                    <a:pt x="98" y="14"/>
                  </a:lnTo>
                  <a:lnTo>
                    <a:pt x="96" y="16"/>
                  </a:lnTo>
                  <a:lnTo>
                    <a:pt x="94" y="18"/>
                  </a:lnTo>
                  <a:lnTo>
                    <a:pt x="90"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50" name="Freeform 41">
              <a:extLst>
                <a:ext uri="{FF2B5EF4-FFF2-40B4-BE49-F238E27FC236}">
                  <a16:creationId xmlns:a16="http://schemas.microsoft.com/office/drawing/2014/main" id="{5153F894-AE12-44FC-8D01-7FE395C4C2AF}"/>
                </a:ext>
              </a:extLst>
            </p:cNvPr>
            <p:cNvSpPr>
              <a:spLocks/>
            </p:cNvSpPr>
            <p:nvPr/>
          </p:nvSpPr>
          <p:spPr bwMode="auto">
            <a:xfrm>
              <a:off x="3370" y="2280"/>
              <a:ext cx="98" cy="20"/>
            </a:xfrm>
            <a:custGeom>
              <a:avLst/>
              <a:gdLst>
                <a:gd name="T0" fmla="*/ 90 w 98"/>
                <a:gd name="T1" fmla="*/ 20 h 20"/>
                <a:gd name="T2" fmla="*/ 8 w 98"/>
                <a:gd name="T3" fmla="*/ 20 h 20"/>
                <a:gd name="T4" fmla="*/ 8 w 98"/>
                <a:gd name="T5" fmla="*/ 20 h 20"/>
                <a:gd name="T6" fmla="*/ 4 w 98"/>
                <a:gd name="T7" fmla="*/ 18 h 20"/>
                <a:gd name="T8" fmla="*/ 2 w 98"/>
                <a:gd name="T9" fmla="*/ 16 h 20"/>
                <a:gd name="T10" fmla="*/ 0 w 98"/>
                <a:gd name="T11" fmla="*/ 14 h 20"/>
                <a:gd name="T12" fmla="*/ 0 w 98"/>
                <a:gd name="T13" fmla="*/ 10 h 20"/>
                <a:gd name="T14" fmla="*/ 0 w 98"/>
                <a:gd name="T15" fmla="*/ 10 h 20"/>
                <a:gd name="T16" fmla="*/ 0 w 98"/>
                <a:gd name="T17" fmla="*/ 6 h 20"/>
                <a:gd name="T18" fmla="*/ 2 w 98"/>
                <a:gd name="T19" fmla="*/ 4 h 20"/>
                <a:gd name="T20" fmla="*/ 4 w 98"/>
                <a:gd name="T21" fmla="*/ 2 h 20"/>
                <a:gd name="T22" fmla="*/ 8 w 98"/>
                <a:gd name="T23" fmla="*/ 0 h 20"/>
                <a:gd name="T24" fmla="*/ 90 w 98"/>
                <a:gd name="T25" fmla="*/ 0 h 20"/>
                <a:gd name="T26" fmla="*/ 90 w 98"/>
                <a:gd name="T27" fmla="*/ 0 h 20"/>
                <a:gd name="T28" fmla="*/ 94 w 98"/>
                <a:gd name="T29" fmla="*/ 2 h 20"/>
                <a:gd name="T30" fmla="*/ 96 w 98"/>
                <a:gd name="T31" fmla="*/ 4 h 20"/>
                <a:gd name="T32" fmla="*/ 98 w 98"/>
                <a:gd name="T33" fmla="*/ 6 h 20"/>
                <a:gd name="T34" fmla="*/ 98 w 98"/>
                <a:gd name="T35" fmla="*/ 10 h 20"/>
                <a:gd name="T36" fmla="*/ 98 w 98"/>
                <a:gd name="T37" fmla="*/ 10 h 20"/>
                <a:gd name="T38" fmla="*/ 98 w 98"/>
                <a:gd name="T39" fmla="*/ 14 h 20"/>
                <a:gd name="T40" fmla="*/ 96 w 98"/>
                <a:gd name="T41" fmla="*/ 16 h 20"/>
                <a:gd name="T42" fmla="*/ 94 w 98"/>
                <a:gd name="T43" fmla="*/ 18 h 20"/>
                <a:gd name="T44" fmla="*/ 90 w 98"/>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20">
                  <a:moveTo>
                    <a:pt x="90" y="20"/>
                  </a:moveTo>
                  <a:lnTo>
                    <a:pt x="8" y="20"/>
                  </a:lnTo>
                  <a:lnTo>
                    <a:pt x="8" y="20"/>
                  </a:lnTo>
                  <a:lnTo>
                    <a:pt x="4" y="18"/>
                  </a:lnTo>
                  <a:lnTo>
                    <a:pt x="2" y="16"/>
                  </a:lnTo>
                  <a:lnTo>
                    <a:pt x="0" y="14"/>
                  </a:lnTo>
                  <a:lnTo>
                    <a:pt x="0" y="10"/>
                  </a:lnTo>
                  <a:lnTo>
                    <a:pt x="0" y="10"/>
                  </a:lnTo>
                  <a:lnTo>
                    <a:pt x="0" y="6"/>
                  </a:lnTo>
                  <a:lnTo>
                    <a:pt x="2" y="4"/>
                  </a:lnTo>
                  <a:lnTo>
                    <a:pt x="4" y="2"/>
                  </a:lnTo>
                  <a:lnTo>
                    <a:pt x="8" y="0"/>
                  </a:lnTo>
                  <a:lnTo>
                    <a:pt x="90" y="0"/>
                  </a:lnTo>
                  <a:lnTo>
                    <a:pt x="90" y="0"/>
                  </a:lnTo>
                  <a:lnTo>
                    <a:pt x="94" y="2"/>
                  </a:lnTo>
                  <a:lnTo>
                    <a:pt x="96" y="4"/>
                  </a:lnTo>
                  <a:lnTo>
                    <a:pt x="98" y="6"/>
                  </a:lnTo>
                  <a:lnTo>
                    <a:pt x="98" y="10"/>
                  </a:lnTo>
                  <a:lnTo>
                    <a:pt x="98" y="10"/>
                  </a:lnTo>
                  <a:lnTo>
                    <a:pt x="98" y="14"/>
                  </a:lnTo>
                  <a:lnTo>
                    <a:pt x="96" y="16"/>
                  </a:lnTo>
                  <a:lnTo>
                    <a:pt x="94" y="18"/>
                  </a:lnTo>
                  <a:lnTo>
                    <a:pt x="90"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51" name="Freeform 42">
              <a:extLst>
                <a:ext uri="{FF2B5EF4-FFF2-40B4-BE49-F238E27FC236}">
                  <a16:creationId xmlns:a16="http://schemas.microsoft.com/office/drawing/2014/main" id="{24E64CA9-61BF-4F52-82B5-EF7F65F8FA9B}"/>
                </a:ext>
              </a:extLst>
            </p:cNvPr>
            <p:cNvSpPr>
              <a:spLocks/>
            </p:cNvSpPr>
            <p:nvPr/>
          </p:nvSpPr>
          <p:spPr bwMode="auto">
            <a:xfrm>
              <a:off x="3370" y="2344"/>
              <a:ext cx="96" cy="20"/>
            </a:xfrm>
            <a:custGeom>
              <a:avLst/>
              <a:gdLst>
                <a:gd name="T0" fmla="*/ 86 w 96"/>
                <a:gd name="T1" fmla="*/ 20 h 20"/>
                <a:gd name="T2" fmla="*/ 8 w 96"/>
                <a:gd name="T3" fmla="*/ 20 h 20"/>
                <a:gd name="T4" fmla="*/ 8 w 96"/>
                <a:gd name="T5" fmla="*/ 20 h 20"/>
                <a:gd name="T6" fmla="*/ 4 w 96"/>
                <a:gd name="T7" fmla="*/ 20 h 20"/>
                <a:gd name="T8" fmla="*/ 2 w 96"/>
                <a:gd name="T9" fmla="*/ 18 h 20"/>
                <a:gd name="T10" fmla="*/ 0 w 96"/>
                <a:gd name="T11" fmla="*/ 14 h 20"/>
                <a:gd name="T12" fmla="*/ 0 w 96"/>
                <a:gd name="T13" fmla="*/ 10 h 20"/>
                <a:gd name="T14" fmla="*/ 0 w 96"/>
                <a:gd name="T15" fmla="*/ 10 h 20"/>
                <a:gd name="T16" fmla="*/ 0 w 96"/>
                <a:gd name="T17" fmla="*/ 6 h 20"/>
                <a:gd name="T18" fmla="*/ 2 w 96"/>
                <a:gd name="T19" fmla="*/ 4 h 20"/>
                <a:gd name="T20" fmla="*/ 4 w 96"/>
                <a:gd name="T21" fmla="*/ 2 h 20"/>
                <a:gd name="T22" fmla="*/ 8 w 96"/>
                <a:gd name="T23" fmla="*/ 0 h 20"/>
                <a:gd name="T24" fmla="*/ 86 w 96"/>
                <a:gd name="T25" fmla="*/ 0 h 20"/>
                <a:gd name="T26" fmla="*/ 86 w 96"/>
                <a:gd name="T27" fmla="*/ 0 h 20"/>
                <a:gd name="T28" fmla="*/ 90 w 96"/>
                <a:gd name="T29" fmla="*/ 2 h 20"/>
                <a:gd name="T30" fmla="*/ 92 w 96"/>
                <a:gd name="T31" fmla="*/ 4 h 20"/>
                <a:gd name="T32" fmla="*/ 94 w 96"/>
                <a:gd name="T33" fmla="*/ 6 h 20"/>
                <a:gd name="T34" fmla="*/ 96 w 96"/>
                <a:gd name="T35" fmla="*/ 10 h 20"/>
                <a:gd name="T36" fmla="*/ 96 w 96"/>
                <a:gd name="T37" fmla="*/ 10 h 20"/>
                <a:gd name="T38" fmla="*/ 94 w 96"/>
                <a:gd name="T39" fmla="*/ 14 h 20"/>
                <a:gd name="T40" fmla="*/ 92 w 96"/>
                <a:gd name="T41" fmla="*/ 18 h 20"/>
                <a:gd name="T42" fmla="*/ 90 w 96"/>
                <a:gd name="T43" fmla="*/ 20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8" y="20"/>
                  </a:lnTo>
                  <a:lnTo>
                    <a:pt x="8" y="20"/>
                  </a:lnTo>
                  <a:lnTo>
                    <a:pt x="4" y="20"/>
                  </a:lnTo>
                  <a:lnTo>
                    <a:pt x="2" y="18"/>
                  </a:lnTo>
                  <a:lnTo>
                    <a:pt x="0" y="14"/>
                  </a:lnTo>
                  <a:lnTo>
                    <a:pt x="0" y="10"/>
                  </a:lnTo>
                  <a:lnTo>
                    <a:pt x="0" y="10"/>
                  </a:lnTo>
                  <a:lnTo>
                    <a:pt x="0" y="6"/>
                  </a:lnTo>
                  <a:lnTo>
                    <a:pt x="2" y="4"/>
                  </a:lnTo>
                  <a:lnTo>
                    <a:pt x="4" y="2"/>
                  </a:lnTo>
                  <a:lnTo>
                    <a:pt x="8" y="0"/>
                  </a:lnTo>
                  <a:lnTo>
                    <a:pt x="86" y="0"/>
                  </a:lnTo>
                  <a:lnTo>
                    <a:pt x="86" y="0"/>
                  </a:lnTo>
                  <a:lnTo>
                    <a:pt x="90" y="2"/>
                  </a:lnTo>
                  <a:lnTo>
                    <a:pt x="92" y="4"/>
                  </a:lnTo>
                  <a:lnTo>
                    <a:pt x="94" y="6"/>
                  </a:lnTo>
                  <a:lnTo>
                    <a:pt x="96" y="10"/>
                  </a:lnTo>
                  <a:lnTo>
                    <a:pt x="96" y="10"/>
                  </a:lnTo>
                  <a:lnTo>
                    <a:pt x="94" y="14"/>
                  </a:lnTo>
                  <a:lnTo>
                    <a:pt x="92" y="18"/>
                  </a:lnTo>
                  <a:lnTo>
                    <a:pt x="90" y="20"/>
                  </a:lnTo>
                  <a:lnTo>
                    <a:pt x="86"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52" name="Freeform 43">
              <a:extLst>
                <a:ext uri="{FF2B5EF4-FFF2-40B4-BE49-F238E27FC236}">
                  <a16:creationId xmlns:a16="http://schemas.microsoft.com/office/drawing/2014/main" id="{6365AA55-595D-44BF-B1BE-432E3A31763F}"/>
                </a:ext>
              </a:extLst>
            </p:cNvPr>
            <p:cNvSpPr>
              <a:spLocks/>
            </p:cNvSpPr>
            <p:nvPr/>
          </p:nvSpPr>
          <p:spPr bwMode="auto">
            <a:xfrm>
              <a:off x="3370" y="2344"/>
              <a:ext cx="96" cy="20"/>
            </a:xfrm>
            <a:custGeom>
              <a:avLst/>
              <a:gdLst>
                <a:gd name="T0" fmla="*/ 86 w 96"/>
                <a:gd name="T1" fmla="*/ 20 h 20"/>
                <a:gd name="T2" fmla="*/ 8 w 96"/>
                <a:gd name="T3" fmla="*/ 20 h 20"/>
                <a:gd name="T4" fmla="*/ 8 w 96"/>
                <a:gd name="T5" fmla="*/ 20 h 20"/>
                <a:gd name="T6" fmla="*/ 4 w 96"/>
                <a:gd name="T7" fmla="*/ 20 h 20"/>
                <a:gd name="T8" fmla="*/ 2 w 96"/>
                <a:gd name="T9" fmla="*/ 18 h 20"/>
                <a:gd name="T10" fmla="*/ 0 w 96"/>
                <a:gd name="T11" fmla="*/ 14 h 20"/>
                <a:gd name="T12" fmla="*/ 0 w 96"/>
                <a:gd name="T13" fmla="*/ 10 h 20"/>
                <a:gd name="T14" fmla="*/ 0 w 96"/>
                <a:gd name="T15" fmla="*/ 10 h 20"/>
                <a:gd name="T16" fmla="*/ 0 w 96"/>
                <a:gd name="T17" fmla="*/ 6 h 20"/>
                <a:gd name="T18" fmla="*/ 2 w 96"/>
                <a:gd name="T19" fmla="*/ 4 h 20"/>
                <a:gd name="T20" fmla="*/ 4 w 96"/>
                <a:gd name="T21" fmla="*/ 2 h 20"/>
                <a:gd name="T22" fmla="*/ 8 w 96"/>
                <a:gd name="T23" fmla="*/ 0 h 20"/>
                <a:gd name="T24" fmla="*/ 86 w 96"/>
                <a:gd name="T25" fmla="*/ 0 h 20"/>
                <a:gd name="T26" fmla="*/ 86 w 96"/>
                <a:gd name="T27" fmla="*/ 0 h 20"/>
                <a:gd name="T28" fmla="*/ 90 w 96"/>
                <a:gd name="T29" fmla="*/ 2 h 20"/>
                <a:gd name="T30" fmla="*/ 92 w 96"/>
                <a:gd name="T31" fmla="*/ 4 h 20"/>
                <a:gd name="T32" fmla="*/ 94 w 96"/>
                <a:gd name="T33" fmla="*/ 6 h 20"/>
                <a:gd name="T34" fmla="*/ 96 w 96"/>
                <a:gd name="T35" fmla="*/ 10 h 20"/>
                <a:gd name="T36" fmla="*/ 96 w 96"/>
                <a:gd name="T37" fmla="*/ 10 h 20"/>
                <a:gd name="T38" fmla="*/ 94 w 96"/>
                <a:gd name="T39" fmla="*/ 14 h 20"/>
                <a:gd name="T40" fmla="*/ 92 w 96"/>
                <a:gd name="T41" fmla="*/ 18 h 20"/>
                <a:gd name="T42" fmla="*/ 90 w 96"/>
                <a:gd name="T43" fmla="*/ 20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8" y="20"/>
                  </a:lnTo>
                  <a:lnTo>
                    <a:pt x="8" y="20"/>
                  </a:lnTo>
                  <a:lnTo>
                    <a:pt x="4" y="20"/>
                  </a:lnTo>
                  <a:lnTo>
                    <a:pt x="2" y="18"/>
                  </a:lnTo>
                  <a:lnTo>
                    <a:pt x="0" y="14"/>
                  </a:lnTo>
                  <a:lnTo>
                    <a:pt x="0" y="10"/>
                  </a:lnTo>
                  <a:lnTo>
                    <a:pt x="0" y="10"/>
                  </a:lnTo>
                  <a:lnTo>
                    <a:pt x="0" y="6"/>
                  </a:lnTo>
                  <a:lnTo>
                    <a:pt x="2" y="4"/>
                  </a:lnTo>
                  <a:lnTo>
                    <a:pt x="4" y="2"/>
                  </a:lnTo>
                  <a:lnTo>
                    <a:pt x="8" y="0"/>
                  </a:lnTo>
                  <a:lnTo>
                    <a:pt x="86" y="0"/>
                  </a:lnTo>
                  <a:lnTo>
                    <a:pt x="86" y="0"/>
                  </a:lnTo>
                  <a:lnTo>
                    <a:pt x="90" y="2"/>
                  </a:lnTo>
                  <a:lnTo>
                    <a:pt x="92" y="4"/>
                  </a:lnTo>
                  <a:lnTo>
                    <a:pt x="94" y="6"/>
                  </a:lnTo>
                  <a:lnTo>
                    <a:pt x="96" y="10"/>
                  </a:lnTo>
                  <a:lnTo>
                    <a:pt x="96" y="10"/>
                  </a:lnTo>
                  <a:lnTo>
                    <a:pt x="94" y="14"/>
                  </a:lnTo>
                  <a:lnTo>
                    <a:pt x="92" y="18"/>
                  </a:lnTo>
                  <a:lnTo>
                    <a:pt x="90" y="20"/>
                  </a:lnTo>
                  <a:lnTo>
                    <a:pt x="8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53" name="Freeform 44">
              <a:extLst>
                <a:ext uri="{FF2B5EF4-FFF2-40B4-BE49-F238E27FC236}">
                  <a16:creationId xmlns:a16="http://schemas.microsoft.com/office/drawing/2014/main" id="{ED5D2FC5-2538-493F-AD2B-EC9D64051A9C}"/>
                </a:ext>
              </a:extLst>
            </p:cNvPr>
            <p:cNvSpPr>
              <a:spLocks/>
            </p:cNvSpPr>
            <p:nvPr/>
          </p:nvSpPr>
          <p:spPr bwMode="auto">
            <a:xfrm>
              <a:off x="3370" y="2410"/>
              <a:ext cx="96" cy="18"/>
            </a:xfrm>
            <a:custGeom>
              <a:avLst/>
              <a:gdLst>
                <a:gd name="T0" fmla="*/ 86 w 96"/>
                <a:gd name="T1" fmla="*/ 18 h 18"/>
                <a:gd name="T2" fmla="*/ 8 w 96"/>
                <a:gd name="T3" fmla="*/ 18 h 18"/>
                <a:gd name="T4" fmla="*/ 8 w 96"/>
                <a:gd name="T5" fmla="*/ 18 h 18"/>
                <a:gd name="T6" fmla="*/ 4 w 96"/>
                <a:gd name="T7" fmla="*/ 18 h 18"/>
                <a:gd name="T8" fmla="*/ 2 w 96"/>
                <a:gd name="T9" fmla="*/ 16 h 18"/>
                <a:gd name="T10" fmla="*/ 0 w 96"/>
                <a:gd name="T11" fmla="*/ 12 h 18"/>
                <a:gd name="T12" fmla="*/ 0 w 96"/>
                <a:gd name="T13" fmla="*/ 8 h 18"/>
                <a:gd name="T14" fmla="*/ 0 w 96"/>
                <a:gd name="T15" fmla="*/ 8 h 18"/>
                <a:gd name="T16" fmla="*/ 0 w 96"/>
                <a:gd name="T17" fmla="*/ 6 h 18"/>
                <a:gd name="T18" fmla="*/ 2 w 96"/>
                <a:gd name="T19" fmla="*/ 2 h 18"/>
                <a:gd name="T20" fmla="*/ 4 w 96"/>
                <a:gd name="T21" fmla="*/ 0 h 18"/>
                <a:gd name="T22" fmla="*/ 8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8 h 18"/>
                <a:gd name="T36" fmla="*/ 96 w 96"/>
                <a:gd name="T37" fmla="*/ 8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8" y="18"/>
                  </a:lnTo>
                  <a:lnTo>
                    <a:pt x="8" y="18"/>
                  </a:lnTo>
                  <a:lnTo>
                    <a:pt x="4" y="18"/>
                  </a:lnTo>
                  <a:lnTo>
                    <a:pt x="2" y="16"/>
                  </a:lnTo>
                  <a:lnTo>
                    <a:pt x="0" y="12"/>
                  </a:lnTo>
                  <a:lnTo>
                    <a:pt x="0" y="8"/>
                  </a:lnTo>
                  <a:lnTo>
                    <a:pt x="0" y="8"/>
                  </a:lnTo>
                  <a:lnTo>
                    <a:pt x="0" y="6"/>
                  </a:lnTo>
                  <a:lnTo>
                    <a:pt x="2" y="2"/>
                  </a:lnTo>
                  <a:lnTo>
                    <a:pt x="4" y="0"/>
                  </a:lnTo>
                  <a:lnTo>
                    <a:pt x="8" y="0"/>
                  </a:lnTo>
                  <a:lnTo>
                    <a:pt x="86" y="0"/>
                  </a:lnTo>
                  <a:lnTo>
                    <a:pt x="86" y="0"/>
                  </a:lnTo>
                  <a:lnTo>
                    <a:pt x="90" y="0"/>
                  </a:lnTo>
                  <a:lnTo>
                    <a:pt x="92" y="2"/>
                  </a:lnTo>
                  <a:lnTo>
                    <a:pt x="94" y="6"/>
                  </a:lnTo>
                  <a:lnTo>
                    <a:pt x="96" y="8"/>
                  </a:lnTo>
                  <a:lnTo>
                    <a:pt x="96" y="8"/>
                  </a:lnTo>
                  <a:lnTo>
                    <a:pt x="94" y="12"/>
                  </a:lnTo>
                  <a:lnTo>
                    <a:pt x="92" y="16"/>
                  </a:lnTo>
                  <a:lnTo>
                    <a:pt x="90" y="18"/>
                  </a:lnTo>
                  <a:lnTo>
                    <a:pt x="86"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54" name="Freeform 45">
              <a:extLst>
                <a:ext uri="{FF2B5EF4-FFF2-40B4-BE49-F238E27FC236}">
                  <a16:creationId xmlns:a16="http://schemas.microsoft.com/office/drawing/2014/main" id="{7FD323E8-E712-4878-86EF-AB1BA7B89890}"/>
                </a:ext>
              </a:extLst>
            </p:cNvPr>
            <p:cNvSpPr>
              <a:spLocks/>
            </p:cNvSpPr>
            <p:nvPr/>
          </p:nvSpPr>
          <p:spPr bwMode="auto">
            <a:xfrm>
              <a:off x="3370" y="2410"/>
              <a:ext cx="96" cy="18"/>
            </a:xfrm>
            <a:custGeom>
              <a:avLst/>
              <a:gdLst>
                <a:gd name="T0" fmla="*/ 86 w 96"/>
                <a:gd name="T1" fmla="*/ 18 h 18"/>
                <a:gd name="T2" fmla="*/ 8 w 96"/>
                <a:gd name="T3" fmla="*/ 18 h 18"/>
                <a:gd name="T4" fmla="*/ 8 w 96"/>
                <a:gd name="T5" fmla="*/ 18 h 18"/>
                <a:gd name="T6" fmla="*/ 4 w 96"/>
                <a:gd name="T7" fmla="*/ 18 h 18"/>
                <a:gd name="T8" fmla="*/ 2 w 96"/>
                <a:gd name="T9" fmla="*/ 16 h 18"/>
                <a:gd name="T10" fmla="*/ 0 w 96"/>
                <a:gd name="T11" fmla="*/ 12 h 18"/>
                <a:gd name="T12" fmla="*/ 0 w 96"/>
                <a:gd name="T13" fmla="*/ 8 h 18"/>
                <a:gd name="T14" fmla="*/ 0 w 96"/>
                <a:gd name="T15" fmla="*/ 8 h 18"/>
                <a:gd name="T16" fmla="*/ 0 w 96"/>
                <a:gd name="T17" fmla="*/ 6 h 18"/>
                <a:gd name="T18" fmla="*/ 2 w 96"/>
                <a:gd name="T19" fmla="*/ 2 h 18"/>
                <a:gd name="T20" fmla="*/ 4 w 96"/>
                <a:gd name="T21" fmla="*/ 0 h 18"/>
                <a:gd name="T22" fmla="*/ 8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8 h 18"/>
                <a:gd name="T36" fmla="*/ 96 w 96"/>
                <a:gd name="T37" fmla="*/ 8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8" y="18"/>
                  </a:lnTo>
                  <a:lnTo>
                    <a:pt x="8" y="18"/>
                  </a:lnTo>
                  <a:lnTo>
                    <a:pt x="4" y="18"/>
                  </a:lnTo>
                  <a:lnTo>
                    <a:pt x="2" y="16"/>
                  </a:lnTo>
                  <a:lnTo>
                    <a:pt x="0" y="12"/>
                  </a:lnTo>
                  <a:lnTo>
                    <a:pt x="0" y="8"/>
                  </a:lnTo>
                  <a:lnTo>
                    <a:pt x="0" y="8"/>
                  </a:lnTo>
                  <a:lnTo>
                    <a:pt x="0" y="6"/>
                  </a:lnTo>
                  <a:lnTo>
                    <a:pt x="2" y="2"/>
                  </a:lnTo>
                  <a:lnTo>
                    <a:pt x="4" y="0"/>
                  </a:lnTo>
                  <a:lnTo>
                    <a:pt x="8" y="0"/>
                  </a:lnTo>
                  <a:lnTo>
                    <a:pt x="86" y="0"/>
                  </a:lnTo>
                  <a:lnTo>
                    <a:pt x="86" y="0"/>
                  </a:lnTo>
                  <a:lnTo>
                    <a:pt x="90" y="0"/>
                  </a:lnTo>
                  <a:lnTo>
                    <a:pt x="92" y="2"/>
                  </a:lnTo>
                  <a:lnTo>
                    <a:pt x="94" y="6"/>
                  </a:lnTo>
                  <a:lnTo>
                    <a:pt x="96" y="8"/>
                  </a:lnTo>
                  <a:lnTo>
                    <a:pt x="96" y="8"/>
                  </a:lnTo>
                  <a:lnTo>
                    <a:pt x="94" y="12"/>
                  </a:lnTo>
                  <a:lnTo>
                    <a:pt x="92" y="16"/>
                  </a:lnTo>
                  <a:lnTo>
                    <a:pt x="90" y="18"/>
                  </a:lnTo>
                  <a:lnTo>
                    <a:pt x="86"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55" name="Freeform 46">
              <a:extLst>
                <a:ext uri="{FF2B5EF4-FFF2-40B4-BE49-F238E27FC236}">
                  <a16:creationId xmlns:a16="http://schemas.microsoft.com/office/drawing/2014/main" id="{DE2C9541-AB59-43BB-8204-EDC1C55860BD}"/>
                </a:ext>
              </a:extLst>
            </p:cNvPr>
            <p:cNvSpPr>
              <a:spLocks/>
            </p:cNvSpPr>
            <p:nvPr/>
          </p:nvSpPr>
          <p:spPr bwMode="auto">
            <a:xfrm>
              <a:off x="3370" y="2474"/>
              <a:ext cx="96" cy="18"/>
            </a:xfrm>
            <a:custGeom>
              <a:avLst/>
              <a:gdLst>
                <a:gd name="T0" fmla="*/ 86 w 96"/>
                <a:gd name="T1" fmla="*/ 18 h 18"/>
                <a:gd name="T2" fmla="*/ 8 w 96"/>
                <a:gd name="T3" fmla="*/ 18 h 18"/>
                <a:gd name="T4" fmla="*/ 8 w 96"/>
                <a:gd name="T5" fmla="*/ 18 h 18"/>
                <a:gd name="T6" fmla="*/ 4 w 96"/>
                <a:gd name="T7" fmla="*/ 18 h 18"/>
                <a:gd name="T8" fmla="*/ 2 w 96"/>
                <a:gd name="T9" fmla="*/ 16 h 18"/>
                <a:gd name="T10" fmla="*/ 0 w 96"/>
                <a:gd name="T11" fmla="*/ 14 h 18"/>
                <a:gd name="T12" fmla="*/ 0 w 96"/>
                <a:gd name="T13" fmla="*/ 10 h 18"/>
                <a:gd name="T14" fmla="*/ 0 w 96"/>
                <a:gd name="T15" fmla="*/ 10 h 18"/>
                <a:gd name="T16" fmla="*/ 0 w 96"/>
                <a:gd name="T17" fmla="*/ 6 h 18"/>
                <a:gd name="T18" fmla="*/ 2 w 96"/>
                <a:gd name="T19" fmla="*/ 2 h 18"/>
                <a:gd name="T20" fmla="*/ 4 w 96"/>
                <a:gd name="T21" fmla="*/ 0 h 18"/>
                <a:gd name="T22" fmla="*/ 8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10 h 18"/>
                <a:gd name="T36" fmla="*/ 96 w 96"/>
                <a:gd name="T37" fmla="*/ 10 h 18"/>
                <a:gd name="T38" fmla="*/ 94 w 96"/>
                <a:gd name="T39" fmla="*/ 14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8" y="18"/>
                  </a:lnTo>
                  <a:lnTo>
                    <a:pt x="8" y="18"/>
                  </a:lnTo>
                  <a:lnTo>
                    <a:pt x="4" y="18"/>
                  </a:lnTo>
                  <a:lnTo>
                    <a:pt x="2" y="16"/>
                  </a:lnTo>
                  <a:lnTo>
                    <a:pt x="0" y="14"/>
                  </a:lnTo>
                  <a:lnTo>
                    <a:pt x="0" y="10"/>
                  </a:lnTo>
                  <a:lnTo>
                    <a:pt x="0" y="10"/>
                  </a:lnTo>
                  <a:lnTo>
                    <a:pt x="0" y="6"/>
                  </a:lnTo>
                  <a:lnTo>
                    <a:pt x="2" y="2"/>
                  </a:lnTo>
                  <a:lnTo>
                    <a:pt x="4" y="0"/>
                  </a:lnTo>
                  <a:lnTo>
                    <a:pt x="8" y="0"/>
                  </a:lnTo>
                  <a:lnTo>
                    <a:pt x="86" y="0"/>
                  </a:lnTo>
                  <a:lnTo>
                    <a:pt x="86" y="0"/>
                  </a:lnTo>
                  <a:lnTo>
                    <a:pt x="90" y="0"/>
                  </a:lnTo>
                  <a:lnTo>
                    <a:pt x="92" y="2"/>
                  </a:lnTo>
                  <a:lnTo>
                    <a:pt x="94" y="6"/>
                  </a:lnTo>
                  <a:lnTo>
                    <a:pt x="96" y="10"/>
                  </a:lnTo>
                  <a:lnTo>
                    <a:pt x="96" y="10"/>
                  </a:lnTo>
                  <a:lnTo>
                    <a:pt x="94" y="14"/>
                  </a:lnTo>
                  <a:lnTo>
                    <a:pt x="92" y="16"/>
                  </a:lnTo>
                  <a:lnTo>
                    <a:pt x="90" y="18"/>
                  </a:lnTo>
                  <a:lnTo>
                    <a:pt x="86"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56" name="Freeform 47">
              <a:extLst>
                <a:ext uri="{FF2B5EF4-FFF2-40B4-BE49-F238E27FC236}">
                  <a16:creationId xmlns:a16="http://schemas.microsoft.com/office/drawing/2014/main" id="{955A5C00-2F18-4A33-89AD-F65B0464D6AD}"/>
                </a:ext>
              </a:extLst>
            </p:cNvPr>
            <p:cNvSpPr>
              <a:spLocks/>
            </p:cNvSpPr>
            <p:nvPr/>
          </p:nvSpPr>
          <p:spPr bwMode="auto">
            <a:xfrm>
              <a:off x="3370" y="2474"/>
              <a:ext cx="96" cy="18"/>
            </a:xfrm>
            <a:custGeom>
              <a:avLst/>
              <a:gdLst>
                <a:gd name="T0" fmla="*/ 86 w 96"/>
                <a:gd name="T1" fmla="*/ 18 h 18"/>
                <a:gd name="T2" fmla="*/ 8 w 96"/>
                <a:gd name="T3" fmla="*/ 18 h 18"/>
                <a:gd name="T4" fmla="*/ 8 w 96"/>
                <a:gd name="T5" fmla="*/ 18 h 18"/>
                <a:gd name="T6" fmla="*/ 4 w 96"/>
                <a:gd name="T7" fmla="*/ 18 h 18"/>
                <a:gd name="T8" fmla="*/ 2 w 96"/>
                <a:gd name="T9" fmla="*/ 16 h 18"/>
                <a:gd name="T10" fmla="*/ 0 w 96"/>
                <a:gd name="T11" fmla="*/ 14 h 18"/>
                <a:gd name="T12" fmla="*/ 0 w 96"/>
                <a:gd name="T13" fmla="*/ 10 h 18"/>
                <a:gd name="T14" fmla="*/ 0 w 96"/>
                <a:gd name="T15" fmla="*/ 10 h 18"/>
                <a:gd name="T16" fmla="*/ 0 w 96"/>
                <a:gd name="T17" fmla="*/ 6 h 18"/>
                <a:gd name="T18" fmla="*/ 2 w 96"/>
                <a:gd name="T19" fmla="*/ 2 h 18"/>
                <a:gd name="T20" fmla="*/ 4 w 96"/>
                <a:gd name="T21" fmla="*/ 0 h 18"/>
                <a:gd name="T22" fmla="*/ 8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10 h 18"/>
                <a:gd name="T36" fmla="*/ 96 w 96"/>
                <a:gd name="T37" fmla="*/ 10 h 18"/>
                <a:gd name="T38" fmla="*/ 94 w 96"/>
                <a:gd name="T39" fmla="*/ 14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8" y="18"/>
                  </a:lnTo>
                  <a:lnTo>
                    <a:pt x="8" y="18"/>
                  </a:lnTo>
                  <a:lnTo>
                    <a:pt x="4" y="18"/>
                  </a:lnTo>
                  <a:lnTo>
                    <a:pt x="2" y="16"/>
                  </a:lnTo>
                  <a:lnTo>
                    <a:pt x="0" y="14"/>
                  </a:lnTo>
                  <a:lnTo>
                    <a:pt x="0" y="10"/>
                  </a:lnTo>
                  <a:lnTo>
                    <a:pt x="0" y="10"/>
                  </a:lnTo>
                  <a:lnTo>
                    <a:pt x="0" y="6"/>
                  </a:lnTo>
                  <a:lnTo>
                    <a:pt x="2" y="2"/>
                  </a:lnTo>
                  <a:lnTo>
                    <a:pt x="4" y="0"/>
                  </a:lnTo>
                  <a:lnTo>
                    <a:pt x="8" y="0"/>
                  </a:lnTo>
                  <a:lnTo>
                    <a:pt x="86" y="0"/>
                  </a:lnTo>
                  <a:lnTo>
                    <a:pt x="86" y="0"/>
                  </a:lnTo>
                  <a:lnTo>
                    <a:pt x="90" y="0"/>
                  </a:lnTo>
                  <a:lnTo>
                    <a:pt x="92" y="2"/>
                  </a:lnTo>
                  <a:lnTo>
                    <a:pt x="94" y="6"/>
                  </a:lnTo>
                  <a:lnTo>
                    <a:pt x="96" y="10"/>
                  </a:lnTo>
                  <a:lnTo>
                    <a:pt x="96" y="10"/>
                  </a:lnTo>
                  <a:lnTo>
                    <a:pt x="94" y="14"/>
                  </a:lnTo>
                  <a:lnTo>
                    <a:pt x="92" y="16"/>
                  </a:lnTo>
                  <a:lnTo>
                    <a:pt x="90" y="18"/>
                  </a:lnTo>
                  <a:lnTo>
                    <a:pt x="86"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57" name="Freeform 48">
              <a:extLst>
                <a:ext uri="{FF2B5EF4-FFF2-40B4-BE49-F238E27FC236}">
                  <a16:creationId xmlns:a16="http://schemas.microsoft.com/office/drawing/2014/main" id="{E465F29C-3383-468F-93A9-3BE3BFD0798E}"/>
                </a:ext>
              </a:extLst>
            </p:cNvPr>
            <p:cNvSpPr>
              <a:spLocks/>
            </p:cNvSpPr>
            <p:nvPr/>
          </p:nvSpPr>
          <p:spPr bwMode="auto">
            <a:xfrm>
              <a:off x="3370" y="2538"/>
              <a:ext cx="96" cy="20"/>
            </a:xfrm>
            <a:custGeom>
              <a:avLst/>
              <a:gdLst>
                <a:gd name="T0" fmla="*/ 86 w 96"/>
                <a:gd name="T1" fmla="*/ 20 h 20"/>
                <a:gd name="T2" fmla="*/ 8 w 96"/>
                <a:gd name="T3" fmla="*/ 20 h 20"/>
                <a:gd name="T4" fmla="*/ 8 w 96"/>
                <a:gd name="T5" fmla="*/ 20 h 20"/>
                <a:gd name="T6" fmla="*/ 4 w 96"/>
                <a:gd name="T7" fmla="*/ 18 h 20"/>
                <a:gd name="T8" fmla="*/ 2 w 96"/>
                <a:gd name="T9" fmla="*/ 16 h 20"/>
                <a:gd name="T10" fmla="*/ 0 w 96"/>
                <a:gd name="T11" fmla="*/ 14 h 20"/>
                <a:gd name="T12" fmla="*/ 0 w 96"/>
                <a:gd name="T13" fmla="*/ 10 h 20"/>
                <a:gd name="T14" fmla="*/ 0 w 96"/>
                <a:gd name="T15" fmla="*/ 10 h 20"/>
                <a:gd name="T16" fmla="*/ 0 w 96"/>
                <a:gd name="T17" fmla="*/ 6 h 20"/>
                <a:gd name="T18" fmla="*/ 2 w 96"/>
                <a:gd name="T19" fmla="*/ 4 h 20"/>
                <a:gd name="T20" fmla="*/ 4 w 96"/>
                <a:gd name="T21" fmla="*/ 2 h 20"/>
                <a:gd name="T22" fmla="*/ 8 w 96"/>
                <a:gd name="T23" fmla="*/ 0 h 20"/>
                <a:gd name="T24" fmla="*/ 86 w 96"/>
                <a:gd name="T25" fmla="*/ 0 h 20"/>
                <a:gd name="T26" fmla="*/ 86 w 96"/>
                <a:gd name="T27" fmla="*/ 0 h 20"/>
                <a:gd name="T28" fmla="*/ 90 w 96"/>
                <a:gd name="T29" fmla="*/ 2 h 20"/>
                <a:gd name="T30" fmla="*/ 92 w 96"/>
                <a:gd name="T31" fmla="*/ 4 h 20"/>
                <a:gd name="T32" fmla="*/ 94 w 96"/>
                <a:gd name="T33" fmla="*/ 6 h 20"/>
                <a:gd name="T34" fmla="*/ 96 w 96"/>
                <a:gd name="T35" fmla="*/ 10 h 20"/>
                <a:gd name="T36" fmla="*/ 96 w 96"/>
                <a:gd name="T37" fmla="*/ 10 h 20"/>
                <a:gd name="T38" fmla="*/ 94 w 96"/>
                <a:gd name="T39" fmla="*/ 14 h 20"/>
                <a:gd name="T40" fmla="*/ 92 w 96"/>
                <a:gd name="T41" fmla="*/ 16 h 20"/>
                <a:gd name="T42" fmla="*/ 90 w 96"/>
                <a:gd name="T43" fmla="*/ 18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8" y="20"/>
                  </a:lnTo>
                  <a:lnTo>
                    <a:pt x="8" y="20"/>
                  </a:lnTo>
                  <a:lnTo>
                    <a:pt x="4" y="18"/>
                  </a:lnTo>
                  <a:lnTo>
                    <a:pt x="2" y="16"/>
                  </a:lnTo>
                  <a:lnTo>
                    <a:pt x="0" y="14"/>
                  </a:lnTo>
                  <a:lnTo>
                    <a:pt x="0" y="10"/>
                  </a:lnTo>
                  <a:lnTo>
                    <a:pt x="0" y="10"/>
                  </a:lnTo>
                  <a:lnTo>
                    <a:pt x="0" y="6"/>
                  </a:lnTo>
                  <a:lnTo>
                    <a:pt x="2" y="4"/>
                  </a:lnTo>
                  <a:lnTo>
                    <a:pt x="4" y="2"/>
                  </a:lnTo>
                  <a:lnTo>
                    <a:pt x="8" y="0"/>
                  </a:lnTo>
                  <a:lnTo>
                    <a:pt x="86" y="0"/>
                  </a:lnTo>
                  <a:lnTo>
                    <a:pt x="86" y="0"/>
                  </a:lnTo>
                  <a:lnTo>
                    <a:pt x="90" y="2"/>
                  </a:lnTo>
                  <a:lnTo>
                    <a:pt x="92" y="4"/>
                  </a:lnTo>
                  <a:lnTo>
                    <a:pt x="94" y="6"/>
                  </a:lnTo>
                  <a:lnTo>
                    <a:pt x="96" y="10"/>
                  </a:lnTo>
                  <a:lnTo>
                    <a:pt x="96" y="10"/>
                  </a:lnTo>
                  <a:lnTo>
                    <a:pt x="94" y="14"/>
                  </a:lnTo>
                  <a:lnTo>
                    <a:pt x="92" y="16"/>
                  </a:lnTo>
                  <a:lnTo>
                    <a:pt x="90" y="18"/>
                  </a:lnTo>
                  <a:lnTo>
                    <a:pt x="86"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58" name="Freeform 49">
              <a:extLst>
                <a:ext uri="{FF2B5EF4-FFF2-40B4-BE49-F238E27FC236}">
                  <a16:creationId xmlns:a16="http://schemas.microsoft.com/office/drawing/2014/main" id="{E0D4049D-B27D-4A88-8AEA-BC5909E76B49}"/>
                </a:ext>
              </a:extLst>
            </p:cNvPr>
            <p:cNvSpPr>
              <a:spLocks/>
            </p:cNvSpPr>
            <p:nvPr/>
          </p:nvSpPr>
          <p:spPr bwMode="auto">
            <a:xfrm>
              <a:off x="3370" y="2538"/>
              <a:ext cx="96" cy="20"/>
            </a:xfrm>
            <a:custGeom>
              <a:avLst/>
              <a:gdLst>
                <a:gd name="T0" fmla="*/ 86 w 96"/>
                <a:gd name="T1" fmla="*/ 20 h 20"/>
                <a:gd name="T2" fmla="*/ 8 w 96"/>
                <a:gd name="T3" fmla="*/ 20 h 20"/>
                <a:gd name="T4" fmla="*/ 8 w 96"/>
                <a:gd name="T5" fmla="*/ 20 h 20"/>
                <a:gd name="T6" fmla="*/ 4 w 96"/>
                <a:gd name="T7" fmla="*/ 18 h 20"/>
                <a:gd name="T8" fmla="*/ 2 w 96"/>
                <a:gd name="T9" fmla="*/ 16 h 20"/>
                <a:gd name="T10" fmla="*/ 0 w 96"/>
                <a:gd name="T11" fmla="*/ 14 h 20"/>
                <a:gd name="T12" fmla="*/ 0 w 96"/>
                <a:gd name="T13" fmla="*/ 10 h 20"/>
                <a:gd name="T14" fmla="*/ 0 w 96"/>
                <a:gd name="T15" fmla="*/ 10 h 20"/>
                <a:gd name="T16" fmla="*/ 0 w 96"/>
                <a:gd name="T17" fmla="*/ 6 h 20"/>
                <a:gd name="T18" fmla="*/ 2 w 96"/>
                <a:gd name="T19" fmla="*/ 4 h 20"/>
                <a:gd name="T20" fmla="*/ 4 w 96"/>
                <a:gd name="T21" fmla="*/ 2 h 20"/>
                <a:gd name="T22" fmla="*/ 8 w 96"/>
                <a:gd name="T23" fmla="*/ 0 h 20"/>
                <a:gd name="T24" fmla="*/ 86 w 96"/>
                <a:gd name="T25" fmla="*/ 0 h 20"/>
                <a:gd name="T26" fmla="*/ 86 w 96"/>
                <a:gd name="T27" fmla="*/ 0 h 20"/>
                <a:gd name="T28" fmla="*/ 90 w 96"/>
                <a:gd name="T29" fmla="*/ 2 h 20"/>
                <a:gd name="T30" fmla="*/ 92 w 96"/>
                <a:gd name="T31" fmla="*/ 4 h 20"/>
                <a:gd name="T32" fmla="*/ 94 w 96"/>
                <a:gd name="T33" fmla="*/ 6 h 20"/>
                <a:gd name="T34" fmla="*/ 96 w 96"/>
                <a:gd name="T35" fmla="*/ 10 h 20"/>
                <a:gd name="T36" fmla="*/ 96 w 96"/>
                <a:gd name="T37" fmla="*/ 10 h 20"/>
                <a:gd name="T38" fmla="*/ 94 w 96"/>
                <a:gd name="T39" fmla="*/ 14 h 20"/>
                <a:gd name="T40" fmla="*/ 92 w 96"/>
                <a:gd name="T41" fmla="*/ 16 h 20"/>
                <a:gd name="T42" fmla="*/ 90 w 96"/>
                <a:gd name="T43" fmla="*/ 18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8" y="20"/>
                  </a:lnTo>
                  <a:lnTo>
                    <a:pt x="8" y="20"/>
                  </a:lnTo>
                  <a:lnTo>
                    <a:pt x="4" y="18"/>
                  </a:lnTo>
                  <a:lnTo>
                    <a:pt x="2" y="16"/>
                  </a:lnTo>
                  <a:lnTo>
                    <a:pt x="0" y="14"/>
                  </a:lnTo>
                  <a:lnTo>
                    <a:pt x="0" y="10"/>
                  </a:lnTo>
                  <a:lnTo>
                    <a:pt x="0" y="10"/>
                  </a:lnTo>
                  <a:lnTo>
                    <a:pt x="0" y="6"/>
                  </a:lnTo>
                  <a:lnTo>
                    <a:pt x="2" y="4"/>
                  </a:lnTo>
                  <a:lnTo>
                    <a:pt x="4" y="2"/>
                  </a:lnTo>
                  <a:lnTo>
                    <a:pt x="8" y="0"/>
                  </a:lnTo>
                  <a:lnTo>
                    <a:pt x="86" y="0"/>
                  </a:lnTo>
                  <a:lnTo>
                    <a:pt x="86" y="0"/>
                  </a:lnTo>
                  <a:lnTo>
                    <a:pt x="90" y="2"/>
                  </a:lnTo>
                  <a:lnTo>
                    <a:pt x="92" y="4"/>
                  </a:lnTo>
                  <a:lnTo>
                    <a:pt x="94" y="6"/>
                  </a:lnTo>
                  <a:lnTo>
                    <a:pt x="96" y="10"/>
                  </a:lnTo>
                  <a:lnTo>
                    <a:pt x="96" y="10"/>
                  </a:lnTo>
                  <a:lnTo>
                    <a:pt x="94" y="14"/>
                  </a:lnTo>
                  <a:lnTo>
                    <a:pt x="92" y="16"/>
                  </a:lnTo>
                  <a:lnTo>
                    <a:pt x="90" y="18"/>
                  </a:lnTo>
                  <a:lnTo>
                    <a:pt x="8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59" name="Freeform 50">
              <a:extLst>
                <a:ext uri="{FF2B5EF4-FFF2-40B4-BE49-F238E27FC236}">
                  <a16:creationId xmlns:a16="http://schemas.microsoft.com/office/drawing/2014/main" id="{AC78A67E-3687-4C63-97C5-1FC2DD59BC5A}"/>
                </a:ext>
              </a:extLst>
            </p:cNvPr>
            <p:cNvSpPr>
              <a:spLocks/>
            </p:cNvSpPr>
            <p:nvPr/>
          </p:nvSpPr>
          <p:spPr bwMode="auto">
            <a:xfrm>
              <a:off x="3370" y="2602"/>
              <a:ext cx="96" cy="20"/>
            </a:xfrm>
            <a:custGeom>
              <a:avLst/>
              <a:gdLst>
                <a:gd name="T0" fmla="*/ 86 w 96"/>
                <a:gd name="T1" fmla="*/ 20 h 20"/>
                <a:gd name="T2" fmla="*/ 8 w 96"/>
                <a:gd name="T3" fmla="*/ 20 h 20"/>
                <a:gd name="T4" fmla="*/ 8 w 96"/>
                <a:gd name="T5" fmla="*/ 20 h 20"/>
                <a:gd name="T6" fmla="*/ 4 w 96"/>
                <a:gd name="T7" fmla="*/ 20 h 20"/>
                <a:gd name="T8" fmla="*/ 2 w 96"/>
                <a:gd name="T9" fmla="*/ 18 h 20"/>
                <a:gd name="T10" fmla="*/ 0 w 96"/>
                <a:gd name="T11" fmla="*/ 14 h 20"/>
                <a:gd name="T12" fmla="*/ 0 w 96"/>
                <a:gd name="T13" fmla="*/ 10 h 20"/>
                <a:gd name="T14" fmla="*/ 0 w 96"/>
                <a:gd name="T15" fmla="*/ 10 h 20"/>
                <a:gd name="T16" fmla="*/ 0 w 96"/>
                <a:gd name="T17" fmla="*/ 6 h 20"/>
                <a:gd name="T18" fmla="*/ 2 w 96"/>
                <a:gd name="T19" fmla="*/ 4 h 20"/>
                <a:gd name="T20" fmla="*/ 4 w 96"/>
                <a:gd name="T21" fmla="*/ 2 h 20"/>
                <a:gd name="T22" fmla="*/ 8 w 96"/>
                <a:gd name="T23" fmla="*/ 0 h 20"/>
                <a:gd name="T24" fmla="*/ 86 w 96"/>
                <a:gd name="T25" fmla="*/ 0 h 20"/>
                <a:gd name="T26" fmla="*/ 86 w 96"/>
                <a:gd name="T27" fmla="*/ 0 h 20"/>
                <a:gd name="T28" fmla="*/ 90 w 96"/>
                <a:gd name="T29" fmla="*/ 2 h 20"/>
                <a:gd name="T30" fmla="*/ 92 w 96"/>
                <a:gd name="T31" fmla="*/ 4 h 20"/>
                <a:gd name="T32" fmla="*/ 94 w 96"/>
                <a:gd name="T33" fmla="*/ 6 h 20"/>
                <a:gd name="T34" fmla="*/ 96 w 96"/>
                <a:gd name="T35" fmla="*/ 10 h 20"/>
                <a:gd name="T36" fmla="*/ 96 w 96"/>
                <a:gd name="T37" fmla="*/ 10 h 20"/>
                <a:gd name="T38" fmla="*/ 94 w 96"/>
                <a:gd name="T39" fmla="*/ 14 h 20"/>
                <a:gd name="T40" fmla="*/ 92 w 96"/>
                <a:gd name="T41" fmla="*/ 18 h 20"/>
                <a:gd name="T42" fmla="*/ 90 w 96"/>
                <a:gd name="T43" fmla="*/ 20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8" y="20"/>
                  </a:lnTo>
                  <a:lnTo>
                    <a:pt x="8" y="20"/>
                  </a:lnTo>
                  <a:lnTo>
                    <a:pt x="4" y="20"/>
                  </a:lnTo>
                  <a:lnTo>
                    <a:pt x="2" y="18"/>
                  </a:lnTo>
                  <a:lnTo>
                    <a:pt x="0" y="14"/>
                  </a:lnTo>
                  <a:lnTo>
                    <a:pt x="0" y="10"/>
                  </a:lnTo>
                  <a:lnTo>
                    <a:pt x="0" y="10"/>
                  </a:lnTo>
                  <a:lnTo>
                    <a:pt x="0" y="6"/>
                  </a:lnTo>
                  <a:lnTo>
                    <a:pt x="2" y="4"/>
                  </a:lnTo>
                  <a:lnTo>
                    <a:pt x="4" y="2"/>
                  </a:lnTo>
                  <a:lnTo>
                    <a:pt x="8" y="0"/>
                  </a:lnTo>
                  <a:lnTo>
                    <a:pt x="86" y="0"/>
                  </a:lnTo>
                  <a:lnTo>
                    <a:pt x="86" y="0"/>
                  </a:lnTo>
                  <a:lnTo>
                    <a:pt x="90" y="2"/>
                  </a:lnTo>
                  <a:lnTo>
                    <a:pt x="92" y="4"/>
                  </a:lnTo>
                  <a:lnTo>
                    <a:pt x="94" y="6"/>
                  </a:lnTo>
                  <a:lnTo>
                    <a:pt x="96" y="10"/>
                  </a:lnTo>
                  <a:lnTo>
                    <a:pt x="96" y="10"/>
                  </a:lnTo>
                  <a:lnTo>
                    <a:pt x="94" y="14"/>
                  </a:lnTo>
                  <a:lnTo>
                    <a:pt x="92" y="18"/>
                  </a:lnTo>
                  <a:lnTo>
                    <a:pt x="90" y="20"/>
                  </a:lnTo>
                  <a:lnTo>
                    <a:pt x="86"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60" name="Freeform 51">
              <a:extLst>
                <a:ext uri="{FF2B5EF4-FFF2-40B4-BE49-F238E27FC236}">
                  <a16:creationId xmlns:a16="http://schemas.microsoft.com/office/drawing/2014/main" id="{6063A1C8-65E3-47DD-B4A1-22D02DD3AE43}"/>
                </a:ext>
              </a:extLst>
            </p:cNvPr>
            <p:cNvSpPr>
              <a:spLocks/>
            </p:cNvSpPr>
            <p:nvPr/>
          </p:nvSpPr>
          <p:spPr bwMode="auto">
            <a:xfrm>
              <a:off x="3370" y="2602"/>
              <a:ext cx="96" cy="20"/>
            </a:xfrm>
            <a:custGeom>
              <a:avLst/>
              <a:gdLst>
                <a:gd name="T0" fmla="*/ 86 w 96"/>
                <a:gd name="T1" fmla="*/ 20 h 20"/>
                <a:gd name="T2" fmla="*/ 8 w 96"/>
                <a:gd name="T3" fmla="*/ 20 h 20"/>
                <a:gd name="T4" fmla="*/ 8 w 96"/>
                <a:gd name="T5" fmla="*/ 20 h 20"/>
                <a:gd name="T6" fmla="*/ 4 w 96"/>
                <a:gd name="T7" fmla="*/ 20 h 20"/>
                <a:gd name="T8" fmla="*/ 2 w 96"/>
                <a:gd name="T9" fmla="*/ 18 h 20"/>
                <a:gd name="T10" fmla="*/ 0 w 96"/>
                <a:gd name="T11" fmla="*/ 14 h 20"/>
                <a:gd name="T12" fmla="*/ 0 w 96"/>
                <a:gd name="T13" fmla="*/ 10 h 20"/>
                <a:gd name="T14" fmla="*/ 0 w 96"/>
                <a:gd name="T15" fmla="*/ 10 h 20"/>
                <a:gd name="T16" fmla="*/ 0 w 96"/>
                <a:gd name="T17" fmla="*/ 6 h 20"/>
                <a:gd name="T18" fmla="*/ 2 w 96"/>
                <a:gd name="T19" fmla="*/ 4 h 20"/>
                <a:gd name="T20" fmla="*/ 4 w 96"/>
                <a:gd name="T21" fmla="*/ 2 h 20"/>
                <a:gd name="T22" fmla="*/ 8 w 96"/>
                <a:gd name="T23" fmla="*/ 0 h 20"/>
                <a:gd name="T24" fmla="*/ 86 w 96"/>
                <a:gd name="T25" fmla="*/ 0 h 20"/>
                <a:gd name="T26" fmla="*/ 86 w 96"/>
                <a:gd name="T27" fmla="*/ 0 h 20"/>
                <a:gd name="T28" fmla="*/ 90 w 96"/>
                <a:gd name="T29" fmla="*/ 2 h 20"/>
                <a:gd name="T30" fmla="*/ 92 w 96"/>
                <a:gd name="T31" fmla="*/ 4 h 20"/>
                <a:gd name="T32" fmla="*/ 94 w 96"/>
                <a:gd name="T33" fmla="*/ 6 h 20"/>
                <a:gd name="T34" fmla="*/ 96 w 96"/>
                <a:gd name="T35" fmla="*/ 10 h 20"/>
                <a:gd name="T36" fmla="*/ 96 w 96"/>
                <a:gd name="T37" fmla="*/ 10 h 20"/>
                <a:gd name="T38" fmla="*/ 94 w 96"/>
                <a:gd name="T39" fmla="*/ 14 h 20"/>
                <a:gd name="T40" fmla="*/ 92 w 96"/>
                <a:gd name="T41" fmla="*/ 18 h 20"/>
                <a:gd name="T42" fmla="*/ 90 w 96"/>
                <a:gd name="T43" fmla="*/ 20 h 20"/>
                <a:gd name="T44" fmla="*/ 86 w 96"/>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20">
                  <a:moveTo>
                    <a:pt x="86" y="20"/>
                  </a:moveTo>
                  <a:lnTo>
                    <a:pt x="8" y="20"/>
                  </a:lnTo>
                  <a:lnTo>
                    <a:pt x="8" y="20"/>
                  </a:lnTo>
                  <a:lnTo>
                    <a:pt x="4" y="20"/>
                  </a:lnTo>
                  <a:lnTo>
                    <a:pt x="2" y="18"/>
                  </a:lnTo>
                  <a:lnTo>
                    <a:pt x="0" y="14"/>
                  </a:lnTo>
                  <a:lnTo>
                    <a:pt x="0" y="10"/>
                  </a:lnTo>
                  <a:lnTo>
                    <a:pt x="0" y="10"/>
                  </a:lnTo>
                  <a:lnTo>
                    <a:pt x="0" y="6"/>
                  </a:lnTo>
                  <a:lnTo>
                    <a:pt x="2" y="4"/>
                  </a:lnTo>
                  <a:lnTo>
                    <a:pt x="4" y="2"/>
                  </a:lnTo>
                  <a:lnTo>
                    <a:pt x="8" y="0"/>
                  </a:lnTo>
                  <a:lnTo>
                    <a:pt x="86" y="0"/>
                  </a:lnTo>
                  <a:lnTo>
                    <a:pt x="86" y="0"/>
                  </a:lnTo>
                  <a:lnTo>
                    <a:pt x="90" y="2"/>
                  </a:lnTo>
                  <a:lnTo>
                    <a:pt x="92" y="4"/>
                  </a:lnTo>
                  <a:lnTo>
                    <a:pt x="94" y="6"/>
                  </a:lnTo>
                  <a:lnTo>
                    <a:pt x="96" y="10"/>
                  </a:lnTo>
                  <a:lnTo>
                    <a:pt x="96" y="10"/>
                  </a:lnTo>
                  <a:lnTo>
                    <a:pt x="94" y="14"/>
                  </a:lnTo>
                  <a:lnTo>
                    <a:pt x="92" y="18"/>
                  </a:lnTo>
                  <a:lnTo>
                    <a:pt x="90" y="20"/>
                  </a:lnTo>
                  <a:lnTo>
                    <a:pt x="8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61" name="Freeform 52">
              <a:extLst>
                <a:ext uri="{FF2B5EF4-FFF2-40B4-BE49-F238E27FC236}">
                  <a16:creationId xmlns:a16="http://schemas.microsoft.com/office/drawing/2014/main" id="{6185FFCF-186F-47DF-AE78-01AF7107FDC4}"/>
                </a:ext>
              </a:extLst>
            </p:cNvPr>
            <p:cNvSpPr>
              <a:spLocks/>
            </p:cNvSpPr>
            <p:nvPr/>
          </p:nvSpPr>
          <p:spPr bwMode="auto">
            <a:xfrm>
              <a:off x="3370" y="2668"/>
              <a:ext cx="96" cy="18"/>
            </a:xfrm>
            <a:custGeom>
              <a:avLst/>
              <a:gdLst>
                <a:gd name="T0" fmla="*/ 86 w 96"/>
                <a:gd name="T1" fmla="*/ 18 h 18"/>
                <a:gd name="T2" fmla="*/ 8 w 96"/>
                <a:gd name="T3" fmla="*/ 18 h 18"/>
                <a:gd name="T4" fmla="*/ 8 w 96"/>
                <a:gd name="T5" fmla="*/ 18 h 18"/>
                <a:gd name="T6" fmla="*/ 4 w 96"/>
                <a:gd name="T7" fmla="*/ 18 h 18"/>
                <a:gd name="T8" fmla="*/ 2 w 96"/>
                <a:gd name="T9" fmla="*/ 16 h 18"/>
                <a:gd name="T10" fmla="*/ 0 w 96"/>
                <a:gd name="T11" fmla="*/ 12 h 18"/>
                <a:gd name="T12" fmla="*/ 0 w 96"/>
                <a:gd name="T13" fmla="*/ 8 h 18"/>
                <a:gd name="T14" fmla="*/ 0 w 96"/>
                <a:gd name="T15" fmla="*/ 8 h 18"/>
                <a:gd name="T16" fmla="*/ 0 w 96"/>
                <a:gd name="T17" fmla="*/ 6 h 18"/>
                <a:gd name="T18" fmla="*/ 2 w 96"/>
                <a:gd name="T19" fmla="*/ 2 h 18"/>
                <a:gd name="T20" fmla="*/ 4 w 96"/>
                <a:gd name="T21" fmla="*/ 0 h 18"/>
                <a:gd name="T22" fmla="*/ 8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8 h 18"/>
                <a:gd name="T36" fmla="*/ 96 w 96"/>
                <a:gd name="T37" fmla="*/ 8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8" y="18"/>
                  </a:lnTo>
                  <a:lnTo>
                    <a:pt x="8" y="18"/>
                  </a:lnTo>
                  <a:lnTo>
                    <a:pt x="4" y="18"/>
                  </a:lnTo>
                  <a:lnTo>
                    <a:pt x="2" y="16"/>
                  </a:lnTo>
                  <a:lnTo>
                    <a:pt x="0" y="12"/>
                  </a:lnTo>
                  <a:lnTo>
                    <a:pt x="0" y="8"/>
                  </a:lnTo>
                  <a:lnTo>
                    <a:pt x="0" y="8"/>
                  </a:lnTo>
                  <a:lnTo>
                    <a:pt x="0" y="6"/>
                  </a:lnTo>
                  <a:lnTo>
                    <a:pt x="2" y="2"/>
                  </a:lnTo>
                  <a:lnTo>
                    <a:pt x="4" y="0"/>
                  </a:lnTo>
                  <a:lnTo>
                    <a:pt x="8" y="0"/>
                  </a:lnTo>
                  <a:lnTo>
                    <a:pt x="86" y="0"/>
                  </a:lnTo>
                  <a:lnTo>
                    <a:pt x="86" y="0"/>
                  </a:lnTo>
                  <a:lnTo>
                    <a:pt x="90" y="0"/>
                  </a:lnTo>
                  <a:lnTo>
                    <a:pt x="92" y="2"/>
                  </a:lnTo>
                  <a:lnTo>
                    <a:pt x="94" y="6"/>
                  </a:lnTo>
                  <a:lnTo>
                    <a:pt x="96" y="8"/>
                  </a:lnTo>
                  <a:lnTo>
                    <a:pt x="96" y="8"/>
                  </a:lnTo>
                  <a:lnTo>
                    <a:pt x="94" y="12"/>
                  </a:lnTo>
                  <a:lnTo>
                    <a:pt x="92" y="16"/>
                  </a:lnTo>
                  <a:lnTo>
                    <a:pt x="90" y="18"/>
                  </a:lnTo>
                  <a:lnTo>
                    <a:pt x="86"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62" name="Freeform 53">
              <a:extLst>
                <a:ext uri="{FF2B5EF4-FFF2-40B4-BE49-F238E27FC236}">
                  <a16:creationId xmlns:a16="http://schemas.microsoft.com/office/drawing/2014/main" id="{90B2A4D1-304D-45B5-8A1F-818C346F108F}"/>
                </a:ext>
              </a:extLst>
            </p:cNvPr>
            <p:cNvSpPr>
              <a:spLocks/>
            </p:cNvSpPr>
            <p:nvPr/>
          </p:nvSpPr>
          <p:spPr bwMode="auto">
            <a:xfrm>
              <a:off x="3370" y="2668"/>
              <a:ext cx="96" cy="18"/>
            </a:xfrm>
            <a:custGeom>
              <a:avLst/>
              <a:gdLst>
                <a:gd name="T0" fmla="*/ 86 w 96"/>
                <a:gd name="T1" fmla="*/ 18 h 18"/>
                <a:gd name="T2" fmla="*/ 8 w 96"/>
                <a:gd name="T3" fmla="*/ 18 h 18"/>
                <a:gd name="T4" fmla="*/ 8 w 96"/>
                <a:gd name="T5" fmla="*/ 18 h 18"/>
                <a:gd name="T6" fmla="*/ 4 w 96"/>
                <a:gd name="T7" fmla="*/ 18 h 18"/>
                <a:gd name="T8" fmla="*/ 2 w 96"/>
                <a:gd name="T9" fmla="*/ 16 h 18"/>
                <a:gd name="T10" fmla="*/ 0 w 96"/>
                <a:gd name="T11" fmla="*/ 12 h 18"/>
                <a:gd name="T12" fmla="*/ 0 w 96"/>
                <a:gd name="T13" fmla="*/ 8 h 18"/>
                <a:gd name="T14" fmla="*/ 0 w 96"/>
                <a:gd name="T15" fmla="*/ 8 h 18"/>
                <a:gd name="T16" fmla="*/ 0 w 96"/>
                <a:gd name="T17" fmla="*/ 6 h 18"/>
                <a:gd name="T18" fmla="*/ 2 w 96"/>
                <a:gd name="T19" fmla="*/ 2 h 18"/>
                <a:gd name="T20" fmla="*/ 4 w 96"/>
                <a:gd name="T21" fmla="*/ 0 h 18"/>
                <a:gd name="T22" fmla="*/ 8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8 h 18"/>
                <a:gd name="T36" fmla="*/ 96 w 96"/>
                <a:gd name="T37" fmla="*/ 8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8" y="18"/>
                  </a:lnTo>
                  <a:lnTo>
                    <a:pt x="8" y="18"/>
                  </a:lnTo>
                  <a:lnTo>
                    <a:pt x="4" y="18"/>
                  </a:lnTo>
                  <a:lnTo>
                    <a:pt x="2" y="16"/>
                  </a:lnTo>
                  <a:lnTo>
                    <a:pt x="0" y="12"/>
                  </a:lnTo>
                  <a:lnTo>
                    <a:pt x="0" y="8"/>
                  </a:lnTo>
                  <a:lnTo>
                    <a:pt x="0" y="8"/>
                  </a:lnTo>
                  <a:lnTo>
                    <a:pt x="0" y="6"/>
                  </a:lnTo>
                  <a:lnTo>
                    <a:pt x="2" y="2"/>
                  </a:lnTo>
                  <a:lnTo>
                    <a:pt x="4" y="0"/>
                  </a:lnTo>
                  <a:lnTo>
                    <a:pt x="8" y="0"/>
                  </a:lnTo>
                  <a:lnTo>
                    <a:pt x="86" y="0"/>
                  </a:lnTo>
                  <a:lnTo>
                    <a:pt x="86" y="0"/>
                  </a:lnTo>
                  <a:lnTo>
                    <a:pt x="90" y="0"/>
                  </a:lnTo>
                  <a:lnTo>
                    <a:pt x="92" y="2"/>
                  </a:lnTo>
                  <a:lnTo>
                    <a:pt x="94" y="6"/>
                  </a:lnTo>
                  <a:lnTo>
                    <a:pt x="96" y="8"/>
                  </a:lnTo>
                  <a:lnTo>
                    <a:pt x="96" y="8"/>
                  </a:lnTo>
                  <a:lnTo>
                    <a:pt x="94" y="12"/>
                  </a:lnTo>
                  <a:lnTo>
                    <a:pt x="92" y="16"/>
                  </a:lnTo>
                  <a:lnTo>
                    <a:pt x="90" y="18"/>
                  </a:lnTo>
                  <a:lnTo>
                    <a:pt x="86"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63" name="Freeform 54">
              <a:extLst>
                <a:ext uri="{FF2B5EF4-FFF2-40B4-BE49-F238E27FC236}">
                  <a16:creationId xmlns:a16="http://schemas.microsoft.com/office/drawing/2014/main" id="{1EDD3319-DF7A-4708-BD44-2451BFC4C98E}"/>
                </a:ext>
              </a:extLst>
            </p:cNvPr>
            <p:cNvSpPr>
              <a:spLocks/>
            </p:cNvSpPr>
            <p:nvPr/>
          </p:nvSpPr>
          <p:spPr bwMode="auto">
            <a:xfrm>
              <a:off x="3370" y="2732"/>
              <a:ext cx="96" cy="18"/>
            </a:xfrm>
            <a:custGeom>
              <a:avLst/>
              <a:gdLst>
                <a:gd name="T0" fmla="*/ 86 w 96"/>
                <a:gd name="T1" fmla="*/ 18 h 18"/>
                <a:gd name="T2" fmla="*/ 8 w 96"/>
                <a:gd name="T3" fmla="*/ 18 h 18"/>
                <a:gd name="T4" fmla="*/ 8 w 96"/>
                <a:gd name="T5" fmla="*/ 18 h 18"/>
                <a:gd name="T6" fmla="*/ 4 w 96"/>
                <a:gd name="T7" fmla="*/ 18 h 18"/>
                <a:gd name="T8" fmla="*/ 2 w 96"/>
                <a:gd name="T9" fmla="*/ 16 h 18"/>
                <a:gd name="T10" fmla="*/ 0 w 96"/>
                <a:gd name="T11" fmla="*/ 12 h 18"/>
                <a:gd name="T12" fmla="*/ 0 w 96"/>
                <a:gd name="T13" fmla="*/ 10 h 18"/>
                <a:gd name="T14" fmla="*/ 0 w 96"/>
                <a:gd name="T15" fmla="*/ 10 h 18"/>
                <a:gd name="T16" fmla="*/ 0 w 96"/>
                <a:gd name="T17" fmla="*/ 6 h 18"/>
                <a:gd name="T18" fmla="*/ 2 w 96"/>
                <a:gd name="T19" fmla="*/ 2 h 18"/>
                <a:gd name="T20" fmla="*/ 4 w 96"/>
                <a:gd name="T21" fmla="*/ 0 h 18"/>
                <a:gd name="T22" fmla="*/ 8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10 h 18"/>
                <a:gd name="T36" fmla="*/ 96 w 96"/>
                <a:gd name="T37" fmla="*/ 10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8" y="18"/>
                  </a:lnTo>
                  <a:lnTo>
                    <a:pt x="8" y="18"/>
                  </a:lnTo>
                  <a:lnTo>
                    <a:pt x="4" y="18"/>
                  </a:lnTo>
                  <a:lnTo>
                    <a:pt x="2" y="16"/>
                  </a:lnTo>
                  <a:lnTo>
                    <a:pt x="0" y="12"/>
                  </a:lnTo>
                  <a:lnTo>
                    <a:pt x="0" y="10"/>
                  </a:lnTo>
                  <a:lnTo>
                    <a:pt x="0" y="10"/>
                  </a:lnTo>
                  <a:lnTo>
                    <a:pt x="0" y="6"/>
                  </a:lnTo>
                  <a:lnTo>
                    <a:pt x="2" y="2"/>
                  </a:lnTo>
                  <a:lnTo>
                    <a:pt x="4" y="0"/>
                  </a:lnTo>
                  <a:lnTo>
                    <a:pt x="8" y="0"/>
                  </a:lnTo>
                  <a:lnTo>
                    <a:pt x="86" y="0"/>
                  </a:lnTo>
                  <a:lnTo>
                    <a:pt x="86" y="0"/>
                  </a:lnTo>
                  <a:lnTo>
                    <a:pt x="90" y="0"/>
                  </a:lnTo>
                  <a:lnTo>
                    <a:pt x="92" y="2"/>
                  </a:lnTo>
                  <a:lnTo>
                    <a:pt x="94" y="6"/>
                  </a:lnTo>
                  <a:lnTo>
                    <a:pt x="96" y="10"/>
                  </a:lnTo>
                  <a:lnTo>
                    <a:pt x="96" y="10"/>
                  </a:lnTo>
                  <a:lnTo>
                    <a:pt x="94" y="12"/>
                  </a:lnTo>
                  <a:lnTo>
                    <a:pt x="92" y="16"/>
                  </a:lnTo>
                  <a:lnTo>
                    <a:pt x="90" y="18"/>
                  </a:lnTo>
                  <a:lnTo>
                    <a:pt x="86"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64" name="Freeform 55">
              <a:extLst>
                <a:ext uri="{FF2B5EF4-FFF2-40B4-BE49-F238E27FC236}">
                  <a16:creationId xmlns:a16="http://schemas.microsoft.com/office/drawing/2014/main" id="{29721ACF-0465-4C10-B71D-12C74D777FD8}"/>
                </a:ext>
              </a:extLst>
            </p:cNvPr>
            <p:cNvSpPr>
              <a:spLocks/>
            </p:cNvSpPr>
            <p:nvPr/>
          </p:nvSpPr>
          <p:spPr bwMode="auto">
            <a:xfrm>
              <a:off x="3370" y="2732"/>
              <a:ext cx="96" cy="18"/>
            </a:xfrm>
            <a:custGeom>
              <a:avLst/>
              <a:gdLst>
                <a:gd name="T0" fmla="*/ 86 w 96"/>
                <a:gd name="T1" fmla="*/ 18 h 18"/>
                <a:gd name="T2" fmla="*/ 8 w 96"/>
                <a:gd name="T3" fmla="*/ 18 h 18"/>
                <a:gd name="T4" fmla="*/ 8 w 96"/>
                <a:gd name="T5" fmla="*/ 18 h 18"/>
                <a:gd name="T6" fmla="*/ 4 w 96"/>
                <a:gd name="T7" fmla="*/ 18 h 18"/>
                <a:gd name="T8" fmla="*/ 2 w 96"/>
                <a:gd name="T9" fmla="*/ 16 h 18"/>
                <a:gd name="T10" fmla="*/ 0 w 96"/>
                <a:gd name="T11" fmla="*/ 12 h 18"/>
                <a:gd name="T12" fmla="*/ 0 w 96"/>
                <a:gd name="T13" fmla="*/ 10 h 18"/>
                <a:gd name="T14" fmla="*/ 0 w 96"/>
                <a:gd name="T15" fmla="*/ 10 h 18"/>
                <a:gd name="T16" fmla="*/ 0 w 96"/>
                <a:gd name="T17" fmla="*/ 6 h 18"/>
                <a:gd name="T18" fmla="*/ 2 w 96"/>
                <a:gd name="T19" fmla="*/ 2 h 18"/>
                <a:gd name="T20" fmla="*/ 4 w 96"/>
                <a:gd name="T21" fmla="*/ 0 h 18"/>
                <a:gd name="T22" fmla="*/ 8 w 96"/>
                <a:gd name="T23" fmla="*/ 0 h 18"/>
                <a:gd name="T24" fmla="*/ 86 w 96"/>
                <a:gd name="T25" fmla="*/ 0 h 18"/>
                <a:gd name="T26" fmla="*/ 86 w 96"/>
                <a:gd name="T27" fmla="*/ 0 h 18"/>
                <a:gd name="T28" fmla="*/ 90 w 96"/>
                <a:gd name="T29" fmla="*/ 0 h 18"/>
                <a:gd name="T30" fmla="*/ 92 w 96"/>
                <a:gd name="T31" fmla="*/ 2 h 18"/>
                <a:gd name="T32" fmla="*/ 94 w 96"/>
                <a:gd name="T33" fmla="*/ 6 h 18"/>
                <a:gd name="T34" fmla="*/ 96 w 96"/>
                <a:gd name="T35" fmla="*/ 10 h 18"/>
                <a:gd name="T36" fmla="*/ 96 w 96"/>
                <a:gd name="T37" fmla="*/ 10 h 18"/>
                <a:gd name="T38" fmla="*/ 94 w 96"/>
                <a:gd name="T39" fmla="*/ 12 h 18"/>
                <a:gd name="T40" fmla="*/ 92 w 96"/>
                <a:gd name="T41" fmla="*/ 16 h 18"/>
                <a:gd name="T42" fmla="*/ 90 w 96"/>
                <a:gd name="T43" fmla="*/ 18 h 18"/>
                <a:gd name="T44" fmla="*/ 86 w 96"/>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8">
                  <a:moveTo>
                    <a:pt x="86" y="18"/>
                  </a:moveTo>
                  <a:lnTo>
                    <a:pt x="8" y="18"/>
                  </a:lnTo>
                  <a:lnTo>
                    <a:pt x="8" y="18"/>
                  </a:lnTo>
                  <a:lnTo>
                    <a:pt x="4" y="18"/>
                  </a:lnTo>
                  <a:lnTo>
                    <a:pt x="2" y="16"/>
                  </a:lnTo>
                  <a:lnTo>
                    <a:pt x="0" y="12"/>
                  </a:lnTo>
                  <a:lnTo>
                    <a:pt x="0" y="10"/>
                  </a:lnTo>
                  <a:lnTo>
                    <a:pt x="0" y="10"/>
                  </a:lnTo>
                  <a:lnTo>
                    <a:pt x="0" y="6"/>
                  </a:lnTo>
                  <a:lnTo>
                    <a:pt x="2" y="2"/>
                  </a:lnTo>
                  <a:lnTo>
                    <a:pt x="4" y="0"/>
                  </a:lnTo>
                  <a:lnTo>
                    <a:pt x="8" y="0"/>
                  </a:lnTo>
                  <a:lnTo>
                    <a:pt x="86" y="0"/>
                  </a:lnTo>
                  <a:lnTo>
                    <a:pt x="86" y="0"/>
                  </a:lnTo>
                  <a:lnTo>
                    <a:pt x="90" y="0"/>
                  </a:lnTo>
                  <a:lnTo>
                    <a:pt x="92" y="2"/>
                  </a:lnTo>
                  <a:lnTo>
                    <a:pt x="94" y="6"/>
                  </a:lnTo>
                  <a:lnTo>
                    <a:pt x="96" y="10"/>
                  </a:lnTo>
                  <a:lnTo>
                    <a:pt x="96" y="10"/>
                  </a:lnTo>
                  <a:lnTo>
                    <a:pt x="94" y="12"/>
                  </a:lnTo>
                  <a:lnTo>
                    <a:pt x="92" y="16"/>
                  </a:lnTo>
                  <a:lnTo>
                    <a:pt x="90" y="18"/>
                  </a:lnTo>
                  <a:lnTo>
                    <a:pt x="86"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65" name="Freeform 56">
              <a:extLst>
                <a:ext uri="{FF2B5EF4-FFF2-40B4-BE49-F238E27FC236}">
                  <a16:creationId xmlns:a16="http://schemas.microsoft.com/office/drawing/2014/main" id="{83A31E22-4B0F-4E6B-ACEF-BFC9ECB8CEDD}"/>
                </a:ext>
              </a:extLst>
            </p:cNvPr>
            <p:cNvSpPr>
              <a:spLocks/>
            </p:cNvSpPr>
            <p:nvPr/>
          </p:nvSpPr>
          <p:spPr bwMode="auto">
            <a:xfrm>
              <a:off x="3356" y="2216"/>
              <a:ext cx="198" cy="760"/>
            </a:xfrm>
            <a:custGeom>
              <a:avLst/>
              <a:gdLst>
                <a:gd name="T0" fmla="*/ 10 w 198"/>
                <a:gd name="T1" fmla="*/ 760 h 760"/>
                <a:gd name="T2" fmla="*/ 10 w 198"/>
                <a:gd name="T3" fmla="*/ 760 h 760"/>
                <a:gd name="T4" fmla="*/ 6 w 198"/>
                <a:gd name="T5" fmla="*/ 760 h 760"/>
                <a:gd name="T6" fmla="*/ 4 w 198"/>
                <a:gd name="T7" fmla="*/ 758 h 760"/>
                <a:gd name="T8" fmla="*/ 2 w 198"/>
                <a:gd name="T9" fmla="*/ 754 h 760"/>
                <a:gd name="T10" fmla="*/ 0 w 198"/>
                <a:gd name="T11" fmla="*/ 750 h 760"/>
                <a:gd name="T12" fmla="*/ 0 w 198"/>
                <a:gd name="T13" fmla="*/ 750 h 760"/>
                <a:gd name="T14" fmla="*/ 2 w 198"/>
                <a:gd name="T15" fmla="*/ 748 h 760"/>
                <a:gd name="T16" fmla="*/ 4 w 198"/>
                <a:gd name="T17" fmla="*/ 744 h 760"/>
                <a:gd name="T18" fmla="*/ 6 w 198"/>
                <a:gd name="T19" fmla="*/ 742 h 760"/>
                <a:gd name="T20" fmla="*/ 10 w 198"/>
                <a:gd name="T21" fmla="*/ 742 h 760"/>
                <a:gd name="T22" fmla="*/ 10 w 198"/>
                <a:gd name="T23" fmla="*/ 742 h 760"/>
                <a:gd name="T24" fmla="*/ 26 w 198"/>
                <a:gd name="T25" fmla="*/ 740 h 760"/>
                <a:gd name="T26" fmla="*/ 42 w 198"/>
                <a:gd name="T27" fmla="*/ 736 h 760"/>
                <a:gd name="T28" fmla="*/ 54 w 198"/>
                <a:gd name="T29" fmla="*/ 728 h 760"/>
                <a:gd name="T30" fmla="*/ 66 w 198"/>
                <a:gd name="T31" fmla="*/ 718 h 760"/>
                <a:gd name="T32" fmla="*/ 76 w 198"/>
                <a:gd name="T33" fmla="*/ 706 h 760"/>
                <a:gd name="T34" fmla="*/ 84 w 198"/>
                <a:gd name="T35" fmla="*/ 692 h 760"/>
                <a:gd name="T36" fmla="*/ 88 w 198"/>
                <a:gd name="T37" fmla="*/ 678 h 760"/>
                <a:gd name="T38" fmla="*/ 90 w 198"/>
                <a:gd name="T39" fmla="*/ 662 h 760"/>
                <a:gd name="T40" fmla="*/ 90 w 198"/>
                <a:gd name="T41" fmla="*/ 98 h 760"/>
                <a:gd name="T42" fmla="*/ 90 w 198"/>
                <a:gd name="T43" fmla="*/ 98 h 760"/>
                <a:gd name="T44" fmla="*/ 92 w 198"/>
                <a:gd name="T45" fmla="*/ 80 h 760"/>
                <a:gd name="T46" fmla="*/ 98 w 198"/>
                <a:gd name="T47" fmla="*/ 60 h 760"/>
                <a:gd name="T48" fmla="*/ 108 w 198"/>
                <a:gd name="T49" fmla="*/ 44 h 760"/>
                <a:gd name="T50" fmla="*/ 120 w 198"/>
                <a:gd name="T51" fmla="*/ 28 h 760"/>
                <a:gd name="T52" fmla="*/ 134 w 198"/>
                <a:gd name="T53" fmla="*/ 16 h 760"/>
                <a:gd name="T54" fmla="*/ 150 w 198"/>
                <a:gd name="T55" fmla="*/ 8 h 760"/>
                <a:gd name="T56" fmla="*/ 170 w 198"/>
                <a:gd name="T57" fmla="*/ 2 h 760"/>
                <a:gd name="T58" fmla="*/ 190 w 198"/>
                <a:gd name="T59" fmla="*/ 0 h 760"/>
                <a:gd name="T60" fmla="*/ 190 w 198"/>
                <a:gd name="T61" fmla="*/ 0 h 760"/>
                <a:gd name="T62" fmla="*/ 194 w 198"/>
                <a:gd name="T63" fmla="*/ 0 h 760"/>
                <a:gd name="T64" fmla="*/ 196 w 198"/>
                <a:gd name="T65" fmla="*/ 2 h 760"/>
                <a:gd name="T66" fmla="*/ 198 w 198"/>
                <a:gd name="T67" fmla="*/ 6 h 760"/>
                <a:gd name="T68" fmla="*/ 198 w 198"/>
                <a:gd name="T69" fmla="*/ 10 h 760"/>
                <a:gd name="T70" fmla="*/ 198 w 198"/>
                <a:gd name="T71" fmla="*/ 10 h 760"/>
                <a:gd name="T72" fmla="*/ 198 w 198"/>
                <a:gd name="T73" fmla="*/ 14 h 760"/>
                <a:gd name="T74" fmla="*/ 196 w 198"/>
                <a:gd name="T75" fmla="*/ 16 h 760"/>
                <a:gd name="T76" fmla="*/ 194 w 198"/>
                <a:gd name="T77" fmla="*/ 18 h 760"/>
                <a:gd name="T78" fmla="*/ 190 w 198"/>
                <a:gd name="T79" fmla="*/ 18 h 760"/>
                <a:gd name="T80" fmla="*/ 190 w 198"/>
                <a:gd name="T81" fmla="*/ 18 h 760"/>
                <a:gd name="T82" fmla="*/ 174 w 198"/>
                <a:gd name="T83" fmla="*/ 20 h 760"/>
                <a:gd name="T84" fmla="*/ 158 w 198"/>
                <a:gd name="T85" fmla="*/ 26 h 760"/>
                <a:gd name="T86" fmla="*/ 144 w 198"/>
                <a:gd name="T87" fmla="*/ 32 h 760"/>
                <a:gd name="T88" fmla="*/ 132 w 198"/>
                <a:gd name="T89" fmla="*/ 42 h 760"/>
                <a:gd name="T90" fmla="*/ 122 w 198"/>
                <a:gd name="T91" fmla="*/ 54 h 760"/>
                <a:gd name="T92" fmla="*/ 116 w 198"/>
                <a:gd name="T93" fmla="*/ 68 h 760"/>
                <a:gd name="T94" fmla="*/ 110 w 198"/>
                <a:gd name="T95" fmla="*/ 82 h 760"/>
                <a:gd name="T96" fmla="*/ 110 w 198"/>
                <a:gd name="T97" fmla="*/ 98 h 760"/>
                <a:gd name="T98" fmla="*/ 110 w 198"/>
                <a:gd name="T99" fmla="*/ 662 h 760"/>
                <a:gd name="T100" fmla="*/ 110 w 198"/>
                <a:gd name="T101" fmla="*/ 662 h 760"/>
                <a:gd name="T102" fmla="*/ 108 w 198"/>
                <a:gd name="T103" fmla="*/ 682 h 760"/>
                <a:gd name="T104" fmla="*/ 102 w 198"/>
                <a:gd name="T105" fmla="*/ 700 h 760"/>
                <a:gd name="T106" fmla="*/ 92 w 198"/>
                <a:gd name="T107" fmla="*/ 716 h 760"/>
                <a:gd name="T108" fmla="*/ 80 w 198"/>
                <a:gd name="T109" fmla="*/ 732 h 760"/>
                <a:gd name="T110" fmla="*/ 66 w 198"/>
                <a:gd name="T111" fmla="*/ 744 h 760"/>
                <a:gd name="T112" fmla="*/ 48 w 198"/>
                <a:gd name="T113" fmla="*/ 752 h 760"/>
                <a:gd name="T114" fmla="*/ 30 w 198"/>
                <a:gd name="T115" fmla="*/ 758 h 760"/>
                <a:gd name="T116" fmla="*/ 10 w 198"/>
                <a:gd name="T117" fmla="*/ 760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8" h="760">
                  <a:moveTo>
                    <a:pt x="10" y="760"/>
                  </a:moveTo>
                  <a:lnTo>
                    <a:pt x="10" y="760"/>
                  </a:lnTo>
                  <a:lnTo>
                    <a:pt x="6" y="760"/>
                  </a:lnTo>
                  <a:lnTo>
                    <a:pt x="4" y="758"/>
                  </a:lnTo>
                  <a:lnTo>
                    <a:pt x="2" y="754"/>
                  </a:lnTo>
                  <a:lnTo>
                    <a:pt x="0" y="750"/>
                  </a:lnTo>
                  <a:lnTo>
                    <a:pt x="0" y="750"/>
                  </a:lnTo>
                  <a:lnTo>
                    <a:pt x="2" y="748"/>
                  </a:lnTo>
                  <a:lnTo>
                    <a:pt x="4" y="744"/>
                  </a:lnTo>
                  <a:lnTo>
                    <a:pt x="6" y="742"/>
                  </a:lnTo>
                  <a:lnTo>
                    <a:pt x="10" y="742"/>
                  </a:lnTo>
                  <a:lnTo>
                    <a:pt x="10" y="742"/>
                  </a:lnTo>
                  <a:lnTo>
                    <a:pt x="26" y="740"/>
                  </a:lnTo>
                  <a:lnTo>
                    <a:pt x="42" y="736"/>
                  </a:lnTo>
                  <a:lnTo>
                    <a:pt x="54" y="728"/>
                  </a:lnTo>
                  <a:lnTo>
                    <a:pt x="66" y="718"/>
                  </a:lnTo>
                  <a:lnTo>
                    <a:pt x="76" y="706"/>
                  </a:lnTo>
                  <a:lnTo>
                    <a:pt x="84" y="692"/>
                  </a:lnTo>
                  <a:lnTo>
                    <a:pt x="88" y="678"/>
                  </a:lnTo>
                  <a:lnTo>
                    <a:pt x="90" y="662"/>
                  </a:lnTo>
                  <a:lnTo>
                    <a:pt x="90" y="98"/>
                  </a:lnTo>
                  <a:lnTo>
                    <a:pt x="90" y="98"/>
                  </a:lnTo>
                  <a:lnTo>
                    <a:pt x="92" y="80"/>
                  </a:lnTo>
                  <a:lnTo>
                    <a:pt x="98" y="60"/>
                  </a:lnTo>
                  <a:lnTo>
                    <a:pt x="108" y="44"/>
                  </a:lnTo>
                  <a:lnTo>
                    <a:pt x="120" y="28"/>
                  </a:lnTo>
                  <a:lnTo>
                    <a:pt x="134" y="16"/>
                  </a:lnTo>
                  <a:lnTo>
                    <a:pt x="150" y="8"/>
                  </a:lnTo>
                  <a:lnTo>
                    <a:pt x="170" y="2"/>
                  </a:lnTo>
                  <a:lnTo>
                    <a:pt x="190" y="0"/>
                  </a:lnTo>
                  <a:lnTo>
                    <a:pt x="190" y="0"/>
                  </a:lnTo>
                  <a:lnTo>
                    <a:pt x="194" y="0"/>
                  </a:lnTo>
                  <a:lnTo>
                    <a:pt x="196" y="2"/>
                  </a:lnTo>
                  <a:lnTo>
                    <a:pt x="198" y="6"/>
                  </a:lnTo>
                  <a:lnTo>
                    <a:pt x="198" y="10"/>
                  </a:lnTo>
                  <a:lnTo>
                    <a:pt x="198" y="10"/>
                  </a:lnTo>
                  <a:lnTo>
                    <a:pt x="198" y="14"/>
                  </a:lnTo>
                  <a:lnTo>
                    <a:pt x="196" y="16"/>
                  </a:lnTo>
                  <a:lnTo>
                    <a:pt x="194" y="18"/>
                  </a:lnTo>
                  <a:lnTo>
                    <a:pt x="190" y="18"/>
                  </a:lnTo>
                  <a:lnTo>
                    <a:pt x="190" y="18"/>
                  </a:lnTo>
                  <a:lnTo>
                    <a:pt x="174" y="20"/>
                  </a:lnTo>
                  <a:lnTo>
                    <a:pt x="158" y="26"/>
                  </a:lnTo>
                  <a:lnTo>
                    <a:pt x="144" y="32"/>
                  </a:lnTo>
                  <a:lnTo>
                    <a:pt x="132" y="42"/>
                  </a:lnTo>
                  <a:lnTo>
                    <a:pt x="122" y="54"/>
                  </a:lnTo>
                  <a:lnTo>
                    <a:pt x="116" y="68"/>
                  </a:lnTo>
                  <a:lnTo>
                    <a:pt x="110" y="82"/>
                  </a:lnTo>
                  <a:lnTo>
                    <a:pt x="110" y="98"/>
                  </a:lnTo>
                  <a:lnTo>
                    <a:pt x="110" y="662"/>
                  </a:lnTo>
                  <a:lnTo>
                    <a:pt x="110" y="662"/>
                  </a:lnTo>
                  <a:lnTo>
                    <a:pt x="108" y="682"/>
                  </a:lnTo>
                  <a:lnTo>
                    <a:pt x="102" y="700"/>
                  </a:lnTo>
                  <a:lnTo>
                    <a:pt x="92" y="716"/>
                  </a:lnTo>
                  <a:lnTo>
                    <a:pt x="80" y="732"/>
                  </a:lnTo>
                  <a:lnTo>
                    <a:pt x="66" y="744"/>
                  </a:lnTo>
                  <a:lnTo>
                    <a:pt x="48" y="752"/>
                  </a:lnTo>
                  <a:lnTo>
                    <a:pt x="30" y="758"/>
                  </a:lnTo>
                  <a:lnTo>
                    <a:pt x="10" y="76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66" name="Freeform 57">
              <a:extLst>
                <a:ext uri="{FF2B5EF4-FFF2-40B4-BE49-F238E27FC236}">
                  <a16:creationId xmlns:a16="http://schemas.microsoft.com/office/drawing/2014/main" id="{39B5C21C-6A42-4225-AD00-053D80AFC7EF}"/>
                </a:ext>
              </a:extLst>
            </p:cNvPr>
            <p:cNvSpPr>
              <a:spLocks/>
            </p:cNvSpPr>
            <p:nvPr/>
          </p:nvSpPr>
          <p:spPr bwMode="auto">
            <a:xfrm>
              <a:off x="3356" y="2216"/>
              <a:ext cx="198" cy="760"/>
            </a:xfrm>
            <a:custGeom>
              <a:avLst/>
              <a:gdLst>
                <a:gd name="T0" fmla="*/ 10 w 198"/>
                <a:gd name="T1" fmla="*/ 760 h 760"/>
                <a:gd name="T2" fmla="*/ 10 w 198"/>
                <a:gd name="T3" fmla="*/ 760 h 760"/>
                <a:gd name="T4" fmla="*/ 6 w 198"/>
                <a:gd name="T5" fmla="*/ 760 h 760"/>
                <a:gd name="T6" fmla="*/ 4 w 198"/>
                <a:gd name="T7" fmla="*/ 758 h 760"/>
                <a:gd name="T8" fmla="*/ 2 w 198"/>
                <a:gd name="T9" fmla="*/ 754 h 760"/>
                <a:gd name="T10" fmla="*/ 0 w 198"/>
                <a:gd name="T11" fmla="*/ 750 h 760"/>
                <a:gd name="T12" fmla="*/ 0 w 198"/>
                <a:gd name="T13" fmla="*/ 750 h 760"/>
                <a:gd name="T14" fmla="*/ 2 w 198"/>
                <a:gd name="T15" fmla="*/ 748 h 760"/>
                <a:gd name="T16" fmla="*/ 4 w 198"/>
                <a:gd name="T17" fmla="*/ 744 h 760"/>
                <a:gd name="T18" fmla="*/ 6 w 198"/>
                <a:gd name="T19" fmla="*/ 742 h 760"/>
                <a:gd name="T20" fmla="*/ 10 w 198"/>
                <a:gd name="T21" fmla="*/ 742 h 760"/>
                <a:gd name="T22" fmla="*/ 10 w 198"/>
                <a:gd name="T23" fmla="*/ 742 h 760"/>
                <a:gd name="T24" fmla="*/ 26 w 198"/>
                <a:gd name="T25" fmla="*/ 740 h 760"/>
                <a:gd name="T26" fmla="*/ 42 w 198"/>
                <a:gd name="T27" fmla="*/ 736 h 760"/>
                <a:gd name="T28" fmla="*/ 54 w 198"/>
                <a:gd name="T29" fmla="*/ 728 h 760"/>
                <a:gd name="T30" fmla="*/ 66 w 198"/>
                <a:gd name="T31" fmla="*/ 718 h 760"/>
                <a:gd name="T32" fmla="*/ 76 w 198"/>
                <a:gd name="T33" fmla="*/ 706 h 760"/>
                <a:gd name="T34" fmla="*/ 84 w 198"/>
                <a:gd name="T35" fmla="*/ 692 h 760"/>
                <a:gd name="T36" fmla="*/ 88 w 198"/>
                <a:gd name="T37" fmla="*/ 678 h 760"/>
                <a:gd name="T38" fmla="*/ 90 w 198"/>
                <a:gd name="T39" fmla="*/ 662 h 760"/>
                <a:gd name="T40" fmla="*/ 90 w 198"/>
                <a:gd name="T41" fmla="*/ 98 h 760"/>
                <a:gd name="T42" fmla="*/ 90 w 198"/>
                <a:gd name="T43" fmla="*/ 98 h 760"/>
                <a:gd name="T44" fmla="*/ 92 w 198"/>
                <a:gd name="T45" fmla="*/ 80 h 760"/>
                <a:gd name="T46" fmla="*/ 98 w 198"/>
                <a:gd name="T47" fmla="*/ 60 h 760"/>
                <a:gd name="T48" fmla="*/ 108 w 198"/>
                <a:gd name="T49" fmla="*/ 44 h 760"/>
                <a:gd name="T50" fmla="*/ 120 w 198"/>
                <a:gd name="T51" fmla="*/ 28 h 760"/>
                <a:gd name="T52" fmla="*/ 134 w 198"/>
                <a:gd name="T53" fmla="*/ 16 h 760"/>
                <a:gd name="T54" fmla="*/ 150 w 198"/>
                <a:gd name="T55" fmla="*/ 8 h 760"/>
                <a:gd name="T56" fmla="*/ 170 w 198"/>
                <a:gd name="T57" fmla="*/ 2 h 760"/>
                <a:gd name="T58" fmla="*/ 190 w 198"/>
                <a:gd name="T59" fmla="*/ 0 h 760"/>
                <a:gd name="T60" fmla="*/ 190 w 198"/>
                <a:gd name="T61" fmla="*/ 0 h 760"/>
                <a:gd name="T62" fmla="*/ 194 w 198"/>
                <a:gd name="T63" fmla="*/ 0 h 760"/>
                <a:gd name="T64" fmla="*/ 196 w 198"/>
                <a:gd name="T65" fmla="*/ 2 h 760"/>
                <a:gd name="T66" fmla="*/ 198 w 198"/>
                <a:gd name="T67" fmla="*/ 6 h 760"/>
                <a:gd name="T68" fmla="*/ 198 w 198"/>
                <a:gd name="T69" fmla="*/ 10 h 760"/>
                <a:gd name="T70" fmla="*/ 198 w 198"/>
                <a:gd name="T71" fmla="*/ 10 h 760"/>
                <a:gd name="T72" fmla="*/ 198 w 198"/>
                <a:gd name="T73" fmla="*/ 14 h 760"/>
                <a:gd name="T74" fmla="*/ 196 w 198"/>
                <a:gd name="T75" fmla="*/ 16 h 760"/>
                <a:gd name="T76" fmla="*/ 194 w 198"/>
                <a:gd name="T77" fmla="*/ 18 h 760"/>
                <a:gd name="T78" fmla="*/ 190 w 198"/>
                <a:gd name="T79" fmla="*/ 18 h 760"/>
                <a:gd name="T80" fmla="*/ 190 w 198"/>
                <a:gd name="T81" fmla="*/ 18 h 760"/>
                <a:gd name="T82" fmla="*/ 174 w 198"/>
                <a:gd name="T83" fmla="*/ 20 h 760"/>
                <a:gd name="T84" fmla="*/ 158 w 198"/>
                <a:gd name="T85" fmla="*/ 26 h 760"/>
                <a:gd name="T86" fmla="*/ 144 w 198"/>
                <a:gd name="T87" fmla="*/ 32 h 760"/>
                <a:gd name="T88" fmla="*/ 132 w 198"/>
                <a:gd name="T89" fmla="*/ 42 h 760"/>
                <a:gd name="T90" fmla="*/ 122 w 198"/>
                <a:gd name="T91" fmla="*/ 54 h 760"/>
                <a:gd name="T92" fmla="*/ 116 w 198"/>
                <a:gd name="T93" fmla="*/ 68 h 760"/>
                <a:gd name="T94" fmla="*/ 110 w 198"/>
                <a:gd name="T95" fmla="*/ 82 h 760"/>
                <a:gd name="T96" fmla="*/ 110 w 198"/>
                <a:gd name="T97" fmla="*/ 98 h 760"/>
                <a:gd name="T98" fmla="*/ 110 w 198"/>
                <a:gd name="T99" fmla="*/ 662 h 760"/>
                <a:gd name="T100" fmla="*/ 110 w 198"/>
                <a:gd name="T101" fmla="*/ 662 h 760"/>
                <a:gd name="T102" fmla="*/ 108 w 198"/>
                <a:gd name="T103" fmla="*/ 682 h 760"/>
                <a:gd name="T104" fmla="*/ 102 w 198"/>
                <a:gd name="T105" fmla="*/ 700 h 760"/>
                <a:gd name="T106" fmla="*/ 92 w 198"/>
                <a:gd name="T107" fmla="*/ 716 h 760"/>
                <a:gd name="T108" fmla="*/ 80 w 198"/>
                <a:gd name="T109" fmla="*/ 732 h 760"/>
                <a:gd name="T110" fmla="*/ 66 w 198"/>
                <a:gd name="T111" fmla="*/ 744 h 760"/>
                <a:gd name="T112" fmla="*/ 48 w 198"/>
                <a:gd name="T113" fmla="*/ 752 h 760"/>
                <a:gd name="T114" fmla="*/ 30 w 198"/>
                <a:gd name="T115" fmla="*/ 758 h 760"/>
                <a:gd name="T116" fmla="*/ 10 w 198"/>
                <a:gd name="T117" fmla="*/ 760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8" h="760">
                  <a:moveTo>
                    <a:pt x="10" y="760"/>
                  </a:moveTo>
                  <a:lnTo>
                    <a:pt x="10" y="760"/>
                  </a:lnTo>
                  <a:lnTo>
                    <a:pt x="6" y="760"/>
                  </a:lnTo>
                  <a:lnTo>
                    <a:pt x="4" y="758"/>
                  </a:lnTo>
                  <a:lnTo>
                    <a:pt x="2" y="754"/>
                  </a:lnTo>
                  <a:lnTo>
                    <a:pt x="0" y="750"/>
                  </a:lnTo>
                  <a:lnTo>
                    <a:pt x="0" y="750"/>
                  </a:lnTo>
                  <a:lnTo>
                    <a:pt x="2" y="748"/>
                  </a:lnTo>
                  <a:lnTo>
                    <a:pt x="4" y="744"/>
                  </a:lnTo>
                  <a:lnTo>
                    <a:pt x="6" y="742"/>
                  </a:lnTo>
                  <a:lnTo>
                    <a:pt x="10" y="742"/>
                  </a:lnTo>
                  <a:lnTo>
                    <a:pt x="10" y="742"/>
                  </a:lnTo>
                  <a:lnTo>
                    <a:pt x="26" y="740"/>
                  </a:lnTo>
                  <a:lnTo>
                    <a:pt x="42" y="736"/>
                  </a:lnTo>
                  <a:lnTo>
                    <a:pt x="54" y="728"/>
                  </a:lnTo>
                  <a:lnTo>
                    <a:pt x="66" y="718"/>
                  </a:lnTo>
                  <a:lnTo>
                    <a:pt x="76" y="706"/>
                  </a:lnTo>
                  <a:lnTo>
                    <a:pt x="84" y="692"/>
                  </a:lnTo>
                  <a:lnTo>
                    <a:pt x="88" y="678"/>
                  </a:lnTo>
                  <a:lnTo>
                    <a:pt x="90" y="662"/>
                  </a:lnTo>
                  <a:lnTo>
                    <a:pt x="90" y="98"/>
                  </a:lnTo>
                  <a:lnTo>
                    <a:pt x="90" y="98"/>
                  </a:lnTo>
                  <a:lnTo>
                    <a:pt x="92" y="80"/>
                  </a:lnTo>
                  <a:lnTo>
                    <a:pt x="98" y="60"/>
                  </a:lnTo>
                  <a:lnTo>
                    <a:pt x="108" y="44"/>
                  </a:lnTo>
                  <a:lnTo>
                    <a:pt x="120" y="28"/>
                  </a:lnTo>
                  <a:lnTo>
                    <a:pt x="134" y="16"/>
                  </a:lnTo>
                  <a:lnTo>
                    <a:pt x="150" y="8"/>
                  </a:lnTo>
                  <a:lnTo>
                    <a:pt x="170" y="2"/>
                  </a:lnTo>
                  <a:lnTo>
                    <a:pt x="190" y="0"/>
                  </a:lnTo>
                  <a:lnTo>
                    <a:pt x="190" y="0"/>
                  </a:lnTo>
                  <a:lnTo>
                    <a:pt x="194" y="0"/>
                  </a:lnTo>
                  <a:lnTo>
                    <a:pt x="196" y="2"/>
                  </a:lnTo>
                  <a:lnTo>
                    <a:pt x="198" y="6"/>
                  </a:lnTo>
                  <a:lnTo>
                    <a:pt x="198" y="10"/>
                  </a:lnTo>
                  <a:lnTo>
                    <a:pt x="198" y="10"/>
                  </a:lnTo>
                  <a:lnTo>
                    <a:pt x="198" y="14"/>
                  </a:lnTo>
                  <a:lnTo>
                    <a:pt x="196" y="16"/>
                  </a:lnTo>
                  <a:lnTo>
                    <a:pt x="194" y="18"/>
                  </a:lnTo>
                  <a:lnTo>
                    <a:pt x="190" y="18"/>
                  </a:lnTo>
                  <a:lnTo>
                    <a:pt x="190" y="18"/>
                  </a:lnTo>
                  <a:lnTo>
                    <a:pt x="174" y="20"/>
                  </a:lnTo>
                  <a:lnTo>
                    <a:pt x="158" y="26"/>
                  </a:lnTo>
                  <a:lnTo>
                    <a:pt x="144" y="32"/>
                  </a:lnTo>
                  <a:lnTo>
                    <a:pt x="132" y="42"/>
                  </a:lnTo>
                  <a:lnTo>
                    <a:pt x="122" y="54"/>
                  </a:lnTo>
                  <a:lnTo>
                    <a:pt x="116" y="68"/>
                  </a:lnTo>
                  <a:lnTo>
                    <a:pt x="110" y="82"/>
                  </a:lnTo>
                  <a:lnTo>
                    <a:pt x="110" y="98"/>
                  </a:lnTo>
                  <a:lnTo>
                    <a:pt x="110" y="662"/>
                  </a:lnTo>
                  <a:lnTo>
                    <a:pt x="110" y="662"/>
                  </a:lnTo>
                  <a:lnTo>
                    <a:pt x="108" y="682"/>
                  </a:lnTo>
                  <a:lnTo>
                    <a:pt x="102" y="700"/>
                  </a:lnTo>
                  <a:lnTo>
                    <a:pt x="92" y="716"/>
                  </a:lnTo>
                  <a:lnTo>
                    <a:pt x="80" y="732"/>
                  </a:lnTo>
                  <a:lnTo>
                    <a:pt x="66" y="744"/>
                  </a:lnTo>
                  <a:lnTo>
                    <a:pt x="48" y="752"/>
                  </a:lnTo>
                  <a:lnTo>
                    <a:pt x="30" y="758"/>
                  </a:lnTo>
                  <a:lnTo>
                    <a:pt x="10" y="7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67" name="Freeform 58">
              <a:extLst>
                <a:ext uri="{FF2B5EF4-FFF2-40B4-BE49-F238E27FC236}">
                  <a16:creationId xmlns:a16="http://schemas.microsoft.com/office/drawing/2014/main" id="{122EE398-010E-4A81-99FA-6728BF670328}"/>
                </a:ext>
              </a:extLst>
            </p:cNvPr>
            <p:cNvSpPr>
              <a:spLocks/>
            </p:cNvSpPr>
            <p:nvPr/>
          </p:nvSpPr>
          <p:spPr bwMode="auto">
            <a:xfrm>
              <a:off x="3562" y="2452"/>
              <a:ext cx="886" cy="1214"/>
            </a:xfrm>
            <a:custGeom>
              <a:avLst/>
              <a:gdLst>
                <a:gd name="T0" fmla="*/ 0 w 886"/>
                <a:gd name="T1" fmla="*/ 46 h 1214"/>
                <a:gd name="T2" fmla="*/ 0 w 886"/>
                <a:gd name="T3" fmla="*/ 46 h 1214"/>
                <a:gd name="T4" fmla="*/ 2 w 886"/>
                <a:gd name="T5" fmla="*/ 38 h 1214"/>
                <a:gd name="T6" fmla="*/ 4 w 886"/>
                <a:gd name="T7" fmla="*/ 28 h 1214"/>
                <a:gd name="T8" fmla="*/ 8 w 886"/>
                <a:gd name="T9" fmla="*/ 20 h 1214"/>
                <a:gd name="T10" fmla="*/ 14 w 886"/>
                <a:gd name="T11" fmla="*/ 14 h 1214"/>
                <a:gd name="T12" fmla="*/ 20 w 886"/>
                <a:gd name="T13" fmla="*/ 8 h 1214"/>
                <a:gd name="T14" fmla="*/ 28 w 886"/>
                <a:gd name="T15" fmla="*/ 4 h 1214"/>
                <a:gd name="T16" fmla="*/ 36 w 886"/>
                <a:gd name="T17" fmla="*/ 2 h 1214"/>
                <a:gd name="T18" fmla="*/ 46 w 886"/>
                <a:gd name="T19" fmla="*/ 0 h 1214"/>
                <a:gd name="T20" fmla="*/ 840 w 886"/>
                <a:gd name="T21" fmla="*/ 0 h 1214"/>
                <a:gd name="T22" fmla="*/ 840 w 886"/>
                <a:gd name="T23" fmla="*/ 0 h 1214"/>
                <a:gd name="T24" fmla="*/ 850 w 886"/>
                <a:gd name="T25" fmla="*/ 2 h 1214"/>
                <a:gd name="T26" fmla="*/ 858 w 886"/>
                <a:gd name="T27" fmla="*/ 4 h 1214"/>
                <a:gd name="T28" fmla="*/ 866 w 886"/>
                <a:gd name="T29" fmla="*/ 8 h 1214"/>
                <a:gd name="T30" fmla="*/ 872 w 886"/>
                <a:gd name="T31" fmla="*/ 14 h 1214"/>
                <a:gd name="T32" fmla="*/ 878 w 886"/>
                <a:gd name="T33" fmla="*/ 20 h 1214"/>
                <a:gd name="T34" fmla="*/ 882 w 886"/>
                <a:gd name="T35" fmla="*/ 28 h 1214"/>
                <a:gd name="T36" fmla="*/ 886 w 886"/>
                <a:gd name="T37" fmla="*/ 38 h 1214"/>
                <a:gd name="T38" fmla="*/ 886 w 886"/>
                <a:gd name="T39" fmla="*/ 46 h 1214"/>
                <a:gd name="T40" fmla="*/ 886 w 886"/>
                <a:gd name="T41" fmla="*/ 1168 h 1214"/>
                <a:gd name="T42" fmla="*/ 886 w 886"/>
                <a:gd name="T43" fmla="*/ 1168 h 1214"/>
                <a:gd name="T44" fmla="*/ 886 w 886"/>
                <a:gd name="T45" fmla="*/ 1176 h 1214"/>
                <a:gd name="T46" fmla="*/ 882 w 886"/>
                <a:gd name="T47" fmla="*/ 1186 h 1214"/>
                <a:gd name="T48" fmla="*/ 878 w 886"/>
                <a:gd name="T49" fmla="*/ 1192 h 1214"/>
                <a:gd name="T50" fmla="*/ 872 w 886"/>
                <a:gd name="T51" fmla="*/ 1200 h 1214"/>
                <a:gd name="T52" fmla="*/ 866 w 886"/>
                <a:gd name="T53" fmla="*/ 1206 h 1214"/>
                <a:gd name="T54" fmla="*/ 858 w 886"/>
                <a:gd name="T55" fmla="*/ 1210 h 1214"/>
                <a:gd name="T56" fmla="*/ 850 w 886"/>
                <a:gd name="T57" fmla="*/ 1212 h 1214"/>
                <a:gd name="T58" fmla="*/ 840 w 886"/>
                <a:gd name="T59" fmla="*/ 1214 h 1214"/>
                <a:gd name="T60" fmla="*/ 46 w 886"/>
                <a:gd name="T61" fmla="*/ 1214 h 1214"/>
                <a:gd name="T62" fmla="*/ 46 w 886"/>
                <a:gd name="T63" fmla="*/ 1214 h 1214"/>
                <a:gd name="T64" fmla="*/ 36 w 886"/>
                <a:gd name="T65" fmla="*/ 1212 h 1214"/>
                <a:gd name="T66" fmla="*/ 28 w 886"/>
                <a:gd name="T67" fmla="*/ 1210 h 1214"/>
                <a:gd name="T68" fmla="*/ 20 w 886"/>
                <a:gd name="T69" fmla="*/ 1206 h 1214"/>
                <a:gd name="T70" fmla="*/ 14 w 886"/>
                <a:gd name="T71" fmla="*/ 1200 h 1214"/>
                <a:gd name="T72" fmla="*/ 8 w 886"/>
                <a:gd name="T73" fmla="*/ 1192 h 1214"/>
                <a:gd name="T74" fmla="*/ 4 w 886"/>
                <a:gd name="T75" fmla="*/ 1186 h 1214"/>
                <a:gd name="T76" fmla="*/ 2 w 886"/>
                <a:gd name="T77" fmla="*/ 1176 h 1214"/>
                <a:gd name="T78" fmla="*/ 0 w 886"/>
                <a:gd name="T79" fmla="*/ 1168 h 1214"/>
                <a:gd name="T80" fmla="*/ 0 w 886"/>
                <a:gd name="T81" fmla="*/ 46 h 1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6" h="1214">
                  <a:moveTo>
                    <a:pt x="0" y="46"/>
                  </a:moveTo>
                  <a:lnTo>
                    <a:pt x="0" y="46"/>
                  </a:lnTo>
                  <a:lnTo>
                    <a:pt x="2" y="38"/>
                  </a:lnTo>
                  <a:lnTo>
                    <a:pt x="4" y="28"/>
                  </a:lnTo>
                  <a:lnTo>
                    <a:pt x="8" y="20"/>
                  </a:lnTo>
                  <a:lnTo>
                    <a:pt x="14" y="14"/>
                  </a:lnTo>
                  <a:lnTo>
                    <a:pt x="20" y="8"/>
                  </a:lnTo>
                  <a:lnTo>
                    <a:pt x="28" y="4"/>
                  </a:lnTo>
                  <a:lnTo>
                    <a:pt x="36" y="2"/>
                  </a:lnTo>
                  <a:lnTo>
                    <a:pt x="46" y="0"/>
                  </a:lnTo>
                  <a:lnTo>
                    <a:pt x="840" y="0"/>
                  </a:lnTo>
                  <a:lnTo>
                    <a:pt x="840" y="0"/>
                  </a:lnTo>
                  <a:lnTo>
                    <a:pt x="850" y="2"/>
                  </a:lnTo>
                  <a:lnTo>
                    <a:pt x="858" y="4"/>
                  </a:lnTo>
                  <a:lnTo>
                    <a:pt x="866" y="8"/>
                  </a:lnTo>
                  <a:lnTo>
                    <a:pt x="872" y="14"/>
                  </a:lnTo>
                  <a:lnTo>
                    <a:pt x="878" y="20"/>
                  </a:lnTo>
                  <a:lnTo>
                    <a:pt x="882" y="28"/>
                  </a:lnTo>
                  <a:lnTo>
                    <a:pt x="886" y="38"/>
                  </a:lnTo>
                  <a:lnTo>
                    <a:pt x="886" y="46"/>
                  </a:lnTo>
                  <a:lnTo>
                    <a:pt x="886" y="1168"/>
                  </a:lnTo>
                  <a:lnTo>
                    <a:pt x="886" y="1168"/>
                  </a:lnTo>
                  <a:lnTo>
                    <a:pt x="886" y="1176"/>
                  </a:lnTo>
                  <a:lnTo>
                    <a:pt x="882" y="1186"/>
                  </a:lnTo>
                  <a:lnTo>
                    <a:pt x="878" y="1192"/>
                  </a:lnTo>
                  <a:lnTo>
                    <a:pt x="872" y="1200"/>
                  </a:lnTo>
                  <a:lnTo>
                    <a:pt x="866" y="1206"/>
                  </a:lnTo>
                  <a:lnTo>
                    <a:pt x="858" y="1210"/>
                  </a:lnTo>
                  <a:lnTo>
                    <a:pt x="850" y="1212"/>
                  </a:lnTo>
                  <a:lnTo>
                    <a:pt x="840" y="1214"/>
                  </a:lnTo>
                  <a:lnTo>
                    <a:pt x="46" y="1214"/>
                  </a:lnTo>
                  <a:lnTo>
                    <a:pt x="46" y="1214"/>
                  </a:lnTo>
                  <a:lnTo>
                    <a:pt x="36" y="1212"/>
                  </a:lnTo>
                  <a:lnTo>
                    <a:pt x="28" y="1210"/>
                  </a:lnTo>
                  <a:lnTo>
                    <a:pt x="20" y="1206"/>
                  </a:lnTo>
                  <a:lnTo>
                    <a:pt x="14" y="1200"/>
                  </a:lnTo>
                  <a:lnTo>
                    <a:pt x="8" y="1192"/>
                  </a:lnTo>
                  <a:lnTo>
                    <a:pt x="4" y="1186"/>
                  </a:lnTo>
                  <a:lnTo>
                    <a:pt x="2" y="1176"/>
                  </a:lnTo>
                  <a:lnTo>
                    <a:pt x="0" y="1168"/>
                  </a:lnTo>
                  <a:lnTo>
                    <a:pt x="0" y="46"/>
                  </a:lnTo>
                  <a:close/>
                </a:path>
              </a:pathLst>
            </a:custGeom>
            <a:solidFill>
              <a:srgbClr val="ED7D31"/>
            </a:solidFill>
            <a:ln w="9525">
              <a:solidFill>
                <a:srgbClr val="000000"/>
              </a:solidFill>
              <a:round/>
              <a:headEnd/>
              <a:tailEnd/>
            </a:ln>
          </p:spPr>
          <p:txBody>
            <a:bodyPr vert="horz" wrap="square" lIns="68562" tIns="34281" rIns="68562" bIns="34281" numCol="1" anchor="t" anchorCtr="0" compatLnSpc="1">
              <a:prstTxWarp prst="textNoShape">
                <a:avLst/>
              </a:prstTxWarp>
            </a:bodyPr>
            <a:lstStyle/>
            <a:p>
              <a:endParaRPr lang="en-US" sz="1350" dirty="0"/>
            </a:p>
          </p:txBody>
        </p:sp>
        <p:sp>
          <p:nvSpPr>
            <p:cNvPr id="68" name="Rectangle 59">
              <a:extLst>
                <a:ext uri="{FF2B5EF4-FFF2-40B4-BE49-F238E27FC236}">
                  <a16:creationId xmlns:a16="http://schemas.microsoft.com/office/drawing/2014/main" id="{A2179C77-14FA-46B4-8273-801568C8F8FD}"/>
                </a:ext>
              </a:extLst>
            </p:cNvPr>
            <p:cNvSpPr>
              <a:spLocks noChangeArrowheads="1"/>
            </p:cNvSpPr>
            <p:nvPr/>
          </p:nvSpPr>
          <p:spPr bwMode="auto">
            <a:xfrm>
              <a:off x="3634" y="2572"/>
              <a:ext cx="742" cy="9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69" name="Freeform 60">
              <a:extLst>
                <a:ext uri="{FF2B5EF4-FFF2-40B4-BE49-F238E27FC236}">
                  <a16:creationId xmlns:a16="http://schemas.microsoft.com/office/drawing/2014/main" id="{79FC08BB-43CD-42CE-B845-96B838A21D9A}"/>
                </a:ext>
              </a:extLst>
            </p:cNvPr>
            <p:cNvSpPr>
              <a:spLocks noEditPoints="1"/>
            </p:cNvSpPr>
            <p:nvPr/>
          </p:nvSpPr>
          <p:spPr bwMode="auto">
            <a:xfrm>
              <a:off x="3552" y="2444"/>
              <a:ext cx="906" cy="1230"/>
            </a:xfrm>
            <a:custGeom>
              <a:avLst/>
              <a:gdLst>
                <a:gd name="T0" fmla="*/ 56 w 906"/>
                <a:gd name="T1" fmla="*/ 18 h 1230"/>
                <a:gd name="T2" fmla="*/ 42 w 906"/>
                <a:gd name="T3" fmla="*/ 22 h 1230"/>
                <a:gd name="T4" fmla="*/ 30 w 906"/>
                <a:gd name="T5" fmla="*/ 28 h 1230"/>
                <a:gd name="T6" fmla="*/ 22 w 906"/>
                <a:gd name="T7" fmla="*/ 40 h 1230"/>
                <a:gd name="T8" fmla="*/ 20 w 906"/>
                <a:gd name="T9" fmla="*/ 54 h 1230"/>
                <a:gd name="T10" fmla="*/ 20 w 906"/>
                <a:gd name="T11" fmla="*/ 1176 h 1230"/>
                <a:gd name="T12" fmla="*/ 22 w 906"/>
                <a:gd name="T13" fmla="*/ 1190 h 1230"/>
                <a:gd name="T14" fmla="*/ 30 w 906"/>
                <a:gd name="T15" fmla="*/ 1200 h 1230"/>
                <a:gd name="T16" fmla="*/ 42 w 906"/>
                <a:gd name="T17" fmla="*/ 1208 h 1230"/>
                <a:gd name="T18" fmla="*/ 56 w 906"/>
                <a:gd name="T19" fmla="*/ 1212 h 1230"/>
                <a:gd name="T20" fmla="*/ 850 w 906"/>
                <a:gd name="T21" fmla="*/ 1212 h 1230"/>
                <a:gd name="T22" fmla="*/ 864 w 906"/>
                <a:gd name="T23" fmla="*/ 1208 h 1230"/>
                <a:gd name="T24" fmla="*/ 876 w 906"/>
                <a:gd name="T25" fmla="*/ 1200 h 1230"/>
                <a:gd name="T26" fmla="*/ 884 w 906"/>
                <a:gd name="T27" fmla="*/ 1190 h 1230"/>
                <a:gd name="T28" fmla="*/ 886 w 906"/>
                <a:gd name="T29" fmla="*/ 1176 h 1230"/>
                <a:gd name="T30" fmla="*/ 886 w 906"/>
                <a:gd name="T31" fmla="*/ 54 h 1230"/>
                <a:gd name="T32" fmla="*/ 884 w 906"/>
                <a:gd name="T33" fmla="*/ 40 h 1230"/>
                <a:gd name="T34" fmla="*/ 876 w 906"/>
                <a:gd name="T35" fmla="*/ 28 h 1230"/>
                <a:gd name="T36" fmla="*/ 864 w 906"/>
                <a:gd name="T37" fmla="*/ 22 h 1230"/>
                <a:gd name="T38" fmla="*/ 850 w 906"/>
                <a:gd name="T39" fmla="*/ 18 h 1230"/>
                <a:gd name="T40" fmla="*/ 850 w 906"/>
                <a:gd name="T41" fmla="*/ 1230 h 1230"/>
                <a:gd name="T42" fmla="*/ 56 w 906"/>
                <a:gd name="T43" fmla="*/ 1230 h 1230"/>
                <a:gd name="T44" fmla="*/ 34 w 906"/>
                <a:gd name="T45" fmla="*/ 1226 h 1230"/>
                <a:gd name="T46" fmla="*/ 18 w 906"/>
                <a:gd name="T47" fmla="*/ 1214 h 1230"/>
                <a:gd name="T48" fmla="*/ 6 w 906"/>
                <a:gd name="T49" fmla="*/ 1198 h 1230"/>
                <a:gd name="T50" fmla="*/ 0 w 906"/>
                <a:gd name="T51" fmla="*/ 1176 h 1230"/>
                <a:gd name="T52" fmla="*/ 0 w 906"/>
                <a:gd name="T53" fmla="*/ 54 h 1230"/>
                <a:gd name="T54" fmla="*/ 6 w 906"/>
                <a:gd name="T55" fmla="*/ 32 h 1230"/>
                <a:gd name="T56" fmla="*/ 18 w 906"/>
                <a:gd name="T57" fmla="*/ 16 h 1230"/>
                <a:gd name="T58" fmla="*/ 34 w 906"/>
                <a:gd name="T59" fmla="*/ 4 h 1230"/>
                <a:gd name="T60" fmla="*/ 56 w 906"/>
                <a:gd name="T61" fmla="*/ 0 h 1230"/>
                <a:gd name="T62" fmla="*/ 850 w 906"/>
                <a:gd name="T63" fmla="*/ 0 h 1230"/>
                <a:gd name="T64" fmla="*/ 872 w 906"/>
                <a:gd name="T65" fmla="*/ 4 h 1230"/>
                <a:gd name="T66" fmla="*/ 890 w 906"/>
                <a:gd name="T67" fmla="*/ 16 h 1230"/>
                <a:gd name="T68" fmla="*/ 902 w 906"/>
                <a:gd name="T69" fmla="*/ 32 h 1230"/>
                <a:gd name="T70" fmla="*/ 906 w 906"/>
                <a:gd name="T71" fmla="*/ 54 h 1230"/>
                <a:gd name="T72" fmla="*/ 906 w 906"/>
                <a:gd name="T73" fmla="*/ 1176 h 1230"/>
                <a:gd name="T74" fmla="*/ 902 w 906"/>
                <a:gd name="T75" fmla="*/ 1198 h 1230"/>
                <a:gd name="T76" fmla="*/ 890 w 906"/>
                <a:gd name="T77" fmla="*/ 1214 h 1230"/>
                <a:gd name="T78" fmla="*/ 872 w 906"/>
                <a:gd name="T79" fmla="*/ 1226 h 1230"/>
                <a:gd name="T80" fmla="*/ 850 w 906"/>
                <a:gd name="T81" fmla="*/ 1230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6" h="1230">
                  <a:moveTo>
                    <a:pt x="56" y="18"/>
                  </a:moveTo>
                  <a:lnTo>
                    <a:pt x="56" y="18"/>
                  </a:lnTo>
                  <a:lnTo>
                    <a:pt x="48" y="18"/>
                  </a:lnTo>
                  <a:lnTo>
                    <a:pt x="42" y="22"/>
                  </a:lnTo>
                  <a:lnTo>
                    <a:pt x="36" y="24"/>
                  </a:lnTo>
                  <a:lnTo>
                    <a:pt x="30" y="28"/>
                  </a:lnTo>
                  <a:lnTo>
                    <a:pt x="26" y="34"/>
                  </a:lnTo>
                  <a:lnTo>
                    <a:pt x="22" y="40"/>
                  </a:lnTo>
                  <a:lnTo>
                    <a:pt x="20" y="46"/>
                  </a:lnTo>
                  <a:lnTo>
                    <a:pt x="20" y="54"/>
                  </a:lnTo>
                  <a:lnTo>
                    <a:pt x="20" y="1176"/>
                  </a:lnTo>
                  <a:lnTo>
                    <a:pt x="20" y="1176"/>
                  </a:lnTo>
                  <a:lnTo>
                    <a:pt x="20" y="1182"/>
                  </a:lnTo>
                  <a:lnTo>
                    <a:pt x="22" y="1190"/>
                  </a:lnTo>
                  <a:lnTo>
                    <a:pt x="26" y="1196"/>
                  </a:lnTo>
                  <a:lnTo>
                    <a:pt x="30" y="1200"/>
                  </a:lnTo>
                  <a:lnTo>
                    <a:pt x="36" y="1206"/>
                  </a:lnTo>
                  <a:lnTo>
                    <a:pt x="42" y="1208"/>
                  </a:lnTo>
                  <a:lnTo>
                    <a:pt x="48" y="1210"/>
                  </a:lnTo>
                  <a:lnTo>
                    <a:pt x="56" y="1212"/>
                  </a:lnTo>
                  <a:lnTo>
                    <a:pt x="850" y="1212"/>
                  </a:lnTo>
                  <a:lnTo>
                    <a:pt x="850" y="1212"/>
                  </a:lnTo>
                  <a:lnTo>
                    <a:pt x="858" y="1210"/>
                  </a:lnTo>
                  <a:lnTo>
                    <a:pt x="864" y="1208"/>
                  </a:lnTo>
                  <a:lnTo>
                    <a:pt x="870" y="1206"/>
                  </a:lnTo>
                  <a:lnTo>
                    <a:pt x="876" y="1200"/>
                  </a:lnTo>
                  <a:lnTo>
                    <a:pt x="880" y="1196"/>
                  </a:lnTo>
                  <a:lnTo>
                    <a:pt x="884" y="1190"/>
                  </a:lnTo>
                  <a:lnTo>
                    <a:pt x="886" y="1182"/>
                  </a:lnTo>
                  <a:lnTo>
                    <a:pt x="886" y="1176"/>
                  </a:lnTo>
                  <a:lnTo>
                    <a:pt x="886" y="54"/>
                  </a:lnTo>
                  <a:lnTo>
                    <a:pt x="886" y="54"/>
                  </a:lnTo>
                  <a:lnTo>
                    <a:pt x="886" y="46"/>
                  </a:lnTo>
                  <a:lnTo>
                    <a:pt x="884" y="40"/>
                  </a:lnTo>
                  <a:lnTo>
                    <a:pt x="880" y="34"/>
                  </a:lnTo>
                  <a:lnTo>
                    <a:pt x="876" y="28"/>
                  </a:lnTo>
                  <a:lnTo>
                    <a:pt x="870" y="24"/>
                  </a:lnTo>
                  <a:lnTo>
                    <a:pt x="864" y="22"/>
                  </a:lnTo>
                  <a:lnTo>
                    <a:pt x="858" y="18"/>
                  </a:lnTo>
                  <a:lnTo>
                    <a:pt x="850" y="18"/>
                  </a:lnTo>
                  <a:lnTo>
                    <a:pt x="56" y="18"/>
                  </a:lnTo>
                  <a:close/>
                  <a:moveTo>
                    <a:pt x="850" y="1230"/>
                  </a:moveTo>
                  <a:lnTo>
                    <a:pt x="56" y="1230"/>
                  </a:lnTo>
                  <a:lnTo>
                    <a:pt x="56" y="1230"/>
                  </a:lnTo>
                  <a:lnTo>
                    <a:pt x="44" y="1230"/>
                  </a:lnTo>
                  <a:lnTo>
                    <a:pt x="34" y="1226"/>
                  </a:lnTo>
                  <a:lnTo>
                    <a:pt x="26" y="1222"/>
                  </a:lnTo>
                  <a:lnTo>
                    <a:pt x="18" y="1214"/>
                  </a:lnTo>
                  <a:lnTo>
                    <a:pt x="10" y="1206"/>
                  </a:lnTo>
                  <a:lnTo>
                    <a:pt x="6" y="1198"/>
                  </a:lnTo>
                  <a:lnTo>
                    <a:pt x="2" y="1186"/>
                  </a:lnTo>
                  <a:lnTo>
                    <a:pt x="0" y="1176"/>
                  </a:lnTo>
                  <a:lnTo>
                    <a:pt x="0" y="54"/>
                  </a:lnTo>
                  <a:lnTo>
                    <a:pt x="0" y="54"/>
                  </a:lnTo>
                  <a:lnTo>
                    <a:pt x="2" y="44"/>
                  </a:lnTo>
                  <a:lnTo>
                    <a:pt x="6" y="32"/>
                  </a:lnTo>
                  <a:lnTo>
                    <a:pt x="10" y="24"/>
                  </a:lnTo>
                  <a:lnTo>
                    <a:pt x="18" y="16"/>
                  </a:lnTo>
                  <a:lnTo>
                    <a:pt x="26" y="8"/>
                  </a:lnTo>
                  <a:lnTo>
                    <a:pt x="34" y="4"/>
                  </a:lnTo>
                  <a:lnTo>
                    <a:pt x="44" y="0"/>
                  </a:lnTo>
                  <a:lnTo>
                    <a:pt x="56" y="0"/>
                  </a:lnTo>
                  <a:lnTo>
                    <a:pt x="850" y="0"/>
                  </a:lnTo>
                  <a:lnTo>
                    <a:pt x="850" y="0"/>
                  </a:lnTo>
                  <a:lnTo>
                    <a:pt x="862" y="0"/>
                  </a:lnTo>
                  <a:lnTo>
                    <a:pt x="872" y="4"/>
                  </a:lnTo>
                  <a:lnTo>
                    <a:pt x="882" y="8"/>
                  </a:lnTo>
                  <a:lnTo>
                    <a:pt x="890" y="16"/>
                  </a:lnTo>
                  <a:lnTo>
                    <a:pt x="896" y="24"/>
                  </a:lnTo>
                  <a:lnTo>
                    <a:pt x="902" y="32"/>
                  </a:lnTo>
                  <a:lnTo>
                    <a:pt x="904" y="44"/>
                  </a:lnTo>
                  <a:lnTo>
                    <a:pt x="906" y="54"/>
                  </a:lnTo>
                  <a:lnTo>
                    <a:pt x="906" y="1176"/>
                  </a:lnTo>
                  <a:lnTo>
                    <a:pt x="906" y="1176"/>
                  </a:lnTo>
                  <a:lnTo>
                    <a:pt x="904" y="1186"/>
                  </a:lnTo>
                  <a:lnTo>
                    <a:pt x="902" y="1198"/>
                  </a:lnTo>
                  <a:lnTo>
                    <a:pt x="896" y="1206"/>
                  </a:lnTo>
                  <a:lnTo>
                    <a:pt x="890" y="1214"/>
                  </a:lnTo>
                  <a:lnTo>
                    <a:pt x="882" y="1222"/>
                  </a:lnTo>
                  <a:lnTo>
                    <a:pt x="872" y="1226"/>
                  </a:lnTo>
                  <a:lnTo>
                    <a:pt x="862" y="1230"/>
                  </a:lnTo>
                  <a:lnTo>
                    <a:pt x="850" y="123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70" name="Freeform 61">
              <a:extLst>
                <a:ext uri="{FF2B5EF4-FFF2-40B4-BE49-F238E27FC236}">
                  <a16:creationId xmlns:a16="http://schemas.microsoft.com/office/drawing/2014/main" id="{40292462-4EF8-4800-AE50-F7C769C88C61}"/>
                </a:ext>
              </a:extLst>
            </p:cNvPr>
            <p:cNvSpPr>
              <a:spLocks/>
            </p:cNvSpPr>
            <p:nvPr/>
          </p:nvSpPr>
          <p:spPr bwMode="auto">
            <a:xfrm>
              <a:off x="3572" y="2462"/>
              <a:ext cx="866" cy="1194"/>
            </a:xfrm>
            <a:custGeom>
              <a:avLst/>
              <a:gdLst>
                <a:gd name="T0" fmla="*/ 36 w 866"/>
                <a:gd name="T1" fmla="*/ 0 h 1194"/>
                <a:gd name="T2" fmla="*/ 36 w 866"/>
                <a:gd name="T3" fmla="*/ 0 h 1194"/>
                <a:gd name="T4" fmla="*/ 28 w 866"/>
                <a:gd name="T5" fmla="*/ 0 h 1194"/>
                <a:gd name="T6" fmla="*/ 22 w 866"/>
                <a:gd name="T7" fmla="*/ 4 h 1194"/>
                <a:gd name="T8" fmla="*/ 16 w 866"/>
                <a:gd name="T9" fmla="*/ 6 h 1194"/>
                <a:gd name="T10" fmla="*/ 10 w 866"/>
                <a:gd name="T11" fmla="*/ 10 h 1194"/>
                <a:gd name="T12" fmla="*/ 6 w 866"/>
                <a:gd name="T13" fmla="*/ 16 h 1194"/>
                <a:gd name="T14" fmla="*/ 2 w 866"/>
                <a:gd name="T15" fmla="*/ 22 h 1194"/>
                <a:gd name="T16" fmla="*/ 0 w 866"/>
                <a:gd name="T17" fmla="*/ 28 h 1194"/>
                <a:gd name="T18" fmla="*/ 0 w 866"/>
                <a:gd name="T19" fmla="*/ 36 h 1194"/>
                <a:gd name="T20" fmla="*/ 0 w 866"/>
                <a:gd name="T21" fmla="*/ 1158 h 1194"/>
                <a:gd name="T22" fmla="*/ 0 w 866"/>
                <a:gd name="T23" fmla="*/ 1158 h 1194"/>
                <a:gd name="T24" fmla="*/ 0 w 866"/>
                <a:gd name="T25" fmla="*/ 1164 h 1194"/>
                <a:gd name="T26" fmla="*/ 2 w 866"/>
                <a:gd name="T27" fmla="*/ 1172 h 1194"/>
                <a:gd name="T28" fmla="*/ 6 w 866"/>
                <a:gd name="T29" fmla="*/ 1178 h 1194"/>
                <a:gd name="T30" fmla="*/ 10 w 866"/>
                <a:gd name="T31" fmla="*/ 1182 h 1194"/>
                <a:gd name="T32" fmla="*/ 16 w 866"/>
                <a:gd name="T33" fmla="*/ 1188 h 1194"/>
                <a:gd name="T34" fmla="*/ 22 w 866"/>
                <a:gd name="T35" fmla="*/ 1190 h 1194"/>
                <a:gd name="T36" fmla="*/ 28 w 866"/>
                <a:gd name="T37" fmla="*/ 1192 h 1194"/>
                <a:gd name="T38" fmla="*/ 36 w 866"/>
                <a:gd name="T39" fmla="*/ 1194 h 1194"/>
                <a:gd name="T40" fmla="*/ 830 w 866"/>
                <a:gd name="T41" fmla="*/ 1194 h 1194"/>
                <a:gd name="T42" fmla="*/ 830 w 866"/>
                <a:gd name="T43" fmla="*/ 1194 h 1194"/>
                <a:gd name="T44" fmla="*/ 838 w 866"/>
                <a:gd name="T45" fmla="*/ 1192 h 1194"/>
                <a:gd name="T46" fmla="*/ 844 w 866"/>
                <a:gd name="T47" fmla="*/ 1190 h 1194"/>
                <a:gd name="T48" fmla="*/ 850 w 866"/>
                <a:gd name="T49" fmla="*/ 1188 h 1194"/>
                <a:gd name="T50" fmla="*/ 856 w 866"/>
                <a:gd name="T51" fmla="*/ 1182 h 1194"/>
                <a:gd name="T52" fmla="*/ 860 w 866"/>
                <a:gd name="T53" fmla="*/ 1178 h 1194"/>
                <a:gd name="T54" fmla="*/ 864 w 866"/>
                <a:gd name="T55" fmla="*/ 1172 h 1194"/>
                <a:gd name="T56" fmla="*/ 866 w 866"/>
                <a:gd name="T57" fmla="*/ 1164 h 1194"/>
                <a:gd name="T58" fmla="*/ 866 w 866"/>
                <a:gd name="T59" fmla="*/ 1158 h 1194"/>
                <a:gd name="T60" fmla="*/ 866 w 866"/>
                <a:gd name="T61" fmla="*/ 36 h 1194"/>
                <a:gd name="T62" fmla="*/ 866 w 866"/>
                <a:gd name="T63" fmla="*/ 36 h 1194"/>
                <a:gd name="T64" fmla="*/ 866 w 866"/>
                <a:gd name="T65" fmla="*/ 28 h 1194"/>
                <a:gd name="T66" fmla="*/ 864 w 866"/>
                <a:gd name="T67" fmla="*/ 22 h 1194"/>
                <a:gd name="T68" fmla="*/ 860 w 866"/>
                <a:gd name="T69" fmla="*/ 16 h 1194"/>
                <a:gd name="T70" fmla="*/ 856 w 866"/>
                <a:gd name="T71" fmla="*/ 10 h 1194"/>
                <a:gd name="T72" fmla="*/ 850 w 866"/>
                <a:gd name="T73" fmla="*/ 6 h 1194"/>
                <a:gd name="T74" fmla="*/ 844 w 866"/>
                <a:gd name="T75" fmla="*/ 4 h 1194"/>
                <a:gd name="T76" fmla="*/ 838 w 866"/>
                <a:gd name="T77" fmla="*/ 0 h 1194"/>
                <a:gd name="T78" fmla="*/ 830 w 866"/>
                <a:gd name="T79" fmla="*/ 0 h 1194"/>
                <a:gd name="T80" fmla="*/ 36 w 866"/>
                <a:gd name="T81" fmla="*/ 0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6" h="1194">
                  <a:moveTo>
                    <a:pt x="36" y="0"/>
                  </a:moveTo>
                  <a:lnTo>
                    <a:pt x="36" y="0"/>
                  </a:lnTo>
                  <a:lnTo>
                    <a:pt x="28" y="0"/>
                  </a:lnTo>
                  <a:lnTo>
                    <a:pt x="22" y="4"/>
                  </a:lnTo>
                  <a:lnTo>
                    <a:pt x="16" y="6"/>
                  </a:lnTo>
                  <a:lnTo>
                    <a:pt x="10" y="10"/>
                  </a:lnTo>
                  <a:lnTo>
                    <a:pt x="6" y="16"/>
                  </a:lnTo>
                  <a:lnTo>
                    <a:pt x="2" y="22"/>
                  </a:lnTo>
                  <a:lnTo>
                    <a:pt x="0" y="28"/>
                  </a:lnTo>
                  <a:lnTo>
                    <a:pt x="0" y="36"/>
                  </a:lnTo>
                  <a:lnTo>
                    <a:pt x="0" y="1158"/>
                  </a:lnTo>
                  <a:lnTo>
                    <a:pt x="0" y="1158"/>
                  </a:lnTo>
                  <a:lnTo>
                    <a:pt x="0" y="1164"/>
                  </a:lnTo>
                  <a:lnTo>
                    <a:pt x="2" y="1172"/>
                  </a:lnTo>
                  <a:lnTo>
                    <a:pt x="6" y="1178"/>
                  </a:lnTo>
                  <a:lnTo>
                    <a:pt x="10" y="1182"/>
                  </a:lnTo>
                  <a:lnTo>
                    <a:pt x="16" y="1188"/>
                  </a:lnTo>
                  <a:lnTo>
                    <a:pt x="22" y="1190"/>
                  </a:lnTo>
                  <a:lnTo>
                    <a:pt x="28" y="1192"/>
                  </a:lnTo>
                  <a:lnTo>
                    <a:pt x="36" y="1194"/>
                  </a:lnTo>
                  <a:lnTo>
                    <a:pt x="830" y="1194"/>
                  </a:lnTo>
                  <a:lnTo>
                    <a:pt x="830" y="1194"/>
                  </a:lnTo>
                  <a:lnTo>
                    <a:pt x="838" y="1192"/>
                  </a:lnTo>
                  <a:lnTo>
                    <a:pt x="844" y="1190"/>
                  </a:lnTo>
                  <a:lnTo>
                    <a:pt x="850" y="1188"/>
                  </a:lnTo>
                  <a:lnTo>
                    <a:pt x="856" y="1182"/>
                  </a:lnTo>
                  <a:lnTo>
                    <a:pt x="860" y="1178"/>
                  </a:lnTo>
                  <a:lnTo>
                    <a:pt x="864" y="1172"/>
                  </a:lnTo>
                  <a:lnTo>
                    <a:pt x="866" y="1164"/>
                  </a:lnTo>
                  <a:lnTo>
                    <a:pt x="866" y="1158"/>
                  </a:lnTo>
                  <a:lnTo>
                    <a:pt x="866" y="36"/>
                  </a:lnTo>
                  <a:lnTo>
                    <a:pt x="866" y="36"/>
                  </a:lnTo>
                  <a:lnTo>
                    <a:pt x="866" y="28"/>
                  </a:lnTo>
                  <a:lnTo>
                    <a:pt x="864" y="22"/>
                  </a:lnTo>
                  <a:lnTo>
                    <a:pt x="860" y="16"/>
                  </a:lnTo>
                  <a:lnTo>
                    <a:pt x="856" y="10"/>
                  </a:lnTo>
                  <a:lnTo>
                    <a:pt x="850" y="6"/>
                  </a:lnTo>
                  <a:lnTo>
                    <a:pt x="844" y="4"/>
                  </a:lnTo>
                  <a:lnTo>
                    <a:pt x="838" y="0"/>
                  </a:lnTo>
                  <a:lnTo>
                    <a:pt x="830"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71" name="Freeform 62">
              <a:extLst>
                <a:ext uri="{FF2B5EF4-FFF2-40B4-BE49-F238E27FC236}">
                  <a16:creationId xmlns:a16="http://schemas.microsoft.com/office/drawing/2014/main" id="{8C645CA0-A26D-43C4-BCB8-AA8B8327D342}"/>
                </a:ext>
              </a:extLst>
            </p:cNvPr>
            <p:cNvSpPr>
              <a:spLocks/>
            </p:cNvSpPr>
            <p:nvPr/>
          </p:nvSpPr>
          <p:spPr bwMode="auto">
            <a:xfrm>
              <a:off x="3552" y="2444"/>
              <a:ext cx="906" cy="1230"/>
            </a:xfrm>
            <a:custGeom>
              <a:avLst/>
              <a:gdLst>
                <a:gd name="T0" fmla="*/ 850 w 906"/>
                <a:gd name="T1" fmla="*/ 1230 h 1230"/>
                <a:gd name="T2" fmla="*/ 56 w 906"/>
                <a:gd name="T3" fmla="*/ 1230 h 1230"/>
                <a:gd name="T4" fmla="*/ 56 w 906"/>
                <a:gd name="T5" fmla="*/ 1230 h 1230"/>
                <a:gd name="T6" fmla="*/ 44 w 906"/>
                <a:gd name="T7" fmla="*/ 1230 h 1230"/>
                <a:gd name="T8" fmla="*/ 34 w 906"/>
                <a:gd name="T9" fmla="*/ 1226 h 1230"/>
                <a:gd name="T10" fmla="*/ 26 w 906"/>
                <a:gd name="T11" fmla="*/ 1222 h 1230"/>
                <a:gd name="T12" fmla="*/ 18 w 906"/>
                <a:gd name="T13" fmla="*/ 1214 h 1230"/>
                <a:gd name="T14" fmla="*/ 10 w 906"/>
                <a:gd name="T15" fmla="*/ 1206 h 1230"/>
                <a:gd name="T16" fmla="*/ 6 w 906"/>
                <a:gd name="T17" fmla="*/ 1198 h 1230"/>
                <a:gd name="T18" fmla="*/ 2 w 906"/>
                <a:gd name="T19" fmla="*/ 1186 h 1230"/>
                <a:gd name="T20" fmla="*/ 0 w 906"/>
                <a:gd name="T21" fmla="*/ 1176 h 1230"/>
                <a:gd name="T22" fmla="*/ 0 w 906"/>
                <a:gd name="T23" fmla="*/ 54 h 1230"/>
                <a:gd name="T24" fmla="*/ 0 w 906"/>
                <a:gd name="T25" fmla="*/ 54 h 1230"/>
                <a:gd name="T26" fmla="*/ 2 w 906"/>
                <a:gd name="T27" fmla="*/ 44 h 1230"/>
                <a:gd name="T28" fmla="*/ 6 w 906"/>
                <a:gd name="T29" fmla="*/ 32 h 1230"/>
                <a:gd name="T30" fmla="*/ 10 w 906"/>
                <a:gd name="T31" fmla="*/ 24 h 1230"/>
                <a:gd name="T32" fmla="*/ 18 w 906"/>
                <a:gd name="T33" fmla="*/ 16 h 1230"/>
                <a:gd name="T34" fmla="*/ 26 w 906"/>
                <a:gd name="T35" fmla="*/ 8 h 1230"/>
                <a:gd name="T36" fmla="*/ 34 w 906"/>
                <a:gd name="T37" fmla="*/ 4 h 1230"/>
                <a:gd name="T38" fmla="*/ 44 w 906"/>
                <a:gd name="T39" fmla="*/ 0 h 1230"/>
                <a:gd name="T40" fmla="*/ 56 w 906"/>
                <a:gd name="T41" fmla="*/ 0 h 1230"/>
                <a:gd name="T42" fmla="*/ 850 w 906"/>
                <a:gd name="T43" fmla="*/ 0 h 1230"/>
                <a:gd name="T44" fmla="*/ 850 w 906"/>
                <a:gd name="T45" fmla="*/ 0 h 1230"/>
                <a:gd name="T46" fmla="*/ 862 w 906"/>
                <a:gd name="T47" fmla="*/ 0 h 1230"/>
                <a:gd name="T48" fmla="*/ 872 w 906"/>
                <a:gd name="T49" fmla="*/ 4 h 1230"/>
                <a:gd name="T50" fmla="*/ 882 w 906"/>
                <a:gd name="T51" fmla="*/ 8 h 1230"/>
                <a:gd name="T52" fmla="*/ 890 w 906"/>
                <a:gd name="T53" fmla="*/ 16 h 1230"/>
                <a:gd name="T54" fmla="*/ 896 w 906"/>
                <a:gd name="T55" fmla="*/ 24 h 1230"/>
                <a:gd name="T56" fmla="*/ 902 w 906"/>
                <a:gd name="T57" fmla="*/ 32 h 1230"/>
                <a:gd name="T58" fmla="*/ 904 w 906"/>
                <a:gd name="T59" fmla="*/ 44 h 1230"/>
                <a:gd name="T60" fmla="*/ 906 w 906"/>
                <a:gd name="T61" fmla="*/ 54 h 1230"/>
                <a:gd name="T62" fmla="*/ 906 w 906"/>
                <a:gd name="T63" fmla="*/ 1176 h 1230"/>
                <a:gd name="T64" fmla="*/ 906 w 906"/>
                <a:gd name="T65" fmla="*/ 1176 h 1230"/>
                <a:gd name="T66" fmla="*/ 904 w 906"/>
                <a:gd name="T67" fmla="*/ 1186 h 1230"/>
                <a:gd name="T68" fmla="*/ 902 w 906"/>
                <a:gd name="T69" fmla="*/ 1198 h 1230"/>
                <a:gd name="T70" fmla="*/ 896 w 906"/>
                <a:gd name="T71" fmla="*/ 1206 h 1230"/>
                <a:gd name="T72" fmla="*/ 890 w 906"/>
                <a:gd name="T73" fmla="*/ 1214 h 1230"/>
                <a:gd name="T74" fmla="*/ 882 w 906"/>
                <a:gd name="T75" fmla="*/ 1222 h 1230"/>
                <a:gd name="T76" fmla="*/ 872 w 906"/>
                <a:gd name="T77" fmla="*/ 1226 h 1230"/>
                <a:gd name="T78" fmla="*/ 862 w 906"/>
                <a:gd name="T79" fmla="*/ 1230 h 1230"/>
                <a:gd name="T80" fmla="*/ 850 w 906"/>
                <a:gd name="T81" fmla="*/ 1230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6" h="1230">
                  <a:moveTo>
                    <a:pt x="850" y="1230"/>
                  </a:moveTo>
                  <a:lnTo>
                    <a:pt x="56" y="1230"/>
                  </a:lnTo>
                  <a:lnTo>
                    <a:pt x="56" y="1230"/>
                  </a:lnTo>
                  <a:lnTo>
                    <a:pt x="44" y="1230"/>
                  </a:lnTo>
                  <a:lnTo>
                    <a:pt x="34" y="1226"/>
                  </a:lnTo>
                  <a:lnTo>
                    <a:pt x="26" y="1222"/>
                  </a:lnTo>
                  <a:lnTo>
                    <a:pt x="18" y="1214"/>
                  </a:lnTo>
                  <a:lnTo>
                    <a:pt x="10" y="1206"/>
                  </a:lnTo>
                  <a:lnTo>
                    <a:pt x="6" y="1198"/>
                  </a:lnTo>
                  <a:lnTo>
                    <a:pt x="2" y="1186"/>
                  </a:lnTo>
                  <a:lnTo>
                    <a:pt x="0" y="1176"/>
                  </a:lnTo>
                  <a:lnTo>
                    <a:pt x="0" y="54"/>
                  </a:lnTo>
                  <a:lnTo>
                    <a:pt x="0" y="54"/>
                  </a:lnTo>
                  <a:lnTo>
                    <a:pt x="2" y="44"/>
                  </a:lnTo>
                  <a:lnTo>
                    <a:pt x="6" y="32"/>
                  </a:lnTo>
                  <a:lnTo>
                    <a:pt x="10" y="24"/>
                  </a:lnTo>
                  <a:lnTo>
                    <a:pt x="18" y="16"/>
                  </a:lnTo>
                  <a:lnTo>
                    <a:pt x="26" y="8"/>
                  </a:lnTo>
                  <a:lnTo>
                    <a:pt x="34" y="4"/>
                  </a:lnTo>
                  <a:lnTo>
                    <a:pt x="44" y="0"/>
                  </a:lnTo>
                  <a:lnTo>
                    <a:pt x="56" y="0"/>
                  </a:lnTo>
                  <a:lnTo>
                    <a:pt x="850" y="0"/>
                  </a:lnTo>
                  <a:lnTo>
                    <a:pt x="850" y="0"/>
                  </a:lnTo>
                  <a:lnTo>
                    <a:pt x="862" y="0"/>
                  </a:lnTo>
                  <a:lnTo>
                    <a:pt x="872" y="4"/>
                  </a:lnTo>
                  <a:lnTo>
                    <a:pt x="882" y="8"/>
                  </a:lnTo>
                  <a:lnTo>
                    <a:pt x="890" y="16"/>
                  </a:lnTo>
                  <a:lnTo>
                    <a:pt x="896" y="24"/>
                  </a:lnTo>
                  <a:lnTo>
                    <a:pt x="902" y="32"/>
                  </a:lnTo>
                  <a:lnTo>
                    <a:pt x="904" y="44"/>
                  </a:lnTo>
                  <a:lnTo>
                    <a:pt x="906" y="54"/>
                  </a:lnTo>
                  <a:lnTo>
                    <a:pt x="906" y="1176"/>
                  </a:lnTo>
                  <a:lnTo>
                    <a:pt x="906" y="1176"/>
                  </a:lnTo>
                  <a:lnTo>
                    <a:pt x="904" y="1186"/>
                  </a:lnTo>
                  <a:lnTo>
                    <a:pt x="902" y="1198"/>
                  </a:lnTo>
                  <a:lnTo>
                    <a:pt x="896" y="1206"/>
                  </a:lnTo>
                  <a:lnTo>
                    <a:pt x="890" y="1214"/>
                  </a:lnTo>
                  <a:lnTo>
                    <a:pt x="882" y="1222"/>
                  </a:lnTo>
                  <a:lnTo>
                    <a:pt x="872" y="1226"/>
                  </a:lnTo>
                  <a:lnTo>
                    <a:pt x="862" y="1230"/>
                  </a:lnTo>
                  <a:lnTo>
                    <a:pt x="850" y="12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72" name="Freeform 63">
              <a:extLst>
                <a:ext uri="{FF2B5EF4-FFF2-40B4-BE49-F238E27FC236}">
                  <a16:creationId xmlns:a16="http://schemas.microsoft.com/office/drawing/2014/main" id="{C98C7B25-13D7-48CA-AA2B-88F968FC8808}"/>
                </a:ext>
              </a:extLst>
            </p:cNvPr>
            <p:cNvSpPr>
              <a:spLocks noEditPoints="1"/>
            </p:cNvSpPr>
            <p:nvPr/>
          </p:nvSpPr>
          <p:spPr bwMode="auto">
            <a:xfrm>
              <a:off x="3930" y="3560"/>
              <a:ext cx="152" cy="64"/>
            </a:xfrm>
            <a:custGeom>
              <a:avLst/>
              <a:gdLst>
                <a:gd name="T0" fmla="*/ 30 w 152"/>
                <a:gd name="T1" fmla="*/ 18 h 64"/>
                <a:gd name="T2" fmla="*/ 30 w 152"/>
                <a:gd name="T3" fmla="*/ 18 h 64"/>
                <a:gd name="T4" fmla="*/ 26 w 152"/>
                <a:gd name="T5" fmla="*/ 20 h 64"/>
                <a:gd name="T6" fmla="*/ 22 w 152"/>
                <a:gd name="T7" fmla="*/ 22 h 64"/>
                <a:gd name="T8" fmla="*/ 20 w 152"/>
                <a:gd name="T9" fmla="*/ 26 h 64"/>
                <a:gd name="T10" fmla="*/ 18 w 152"/>
                <a:gd name="T11" fmla="*/ 30 h 64"/>
                <a:gd name="T12" fmla="*/ 18 w 152"/>
                <a:gd name="T13" fmla="*/ 34 h 64"/>
                <a:gd name="T14" fmla="*/ 18 w 152"/>
                <a:gd name="T15" fmla="*/ 34 h 64"/>
                <a:gd name="T16" fmla="*/ 20 w 152"/>
                <a:gd name="T17" fmla="*/ 38 h 64"/>
                <a:gd name="T18" fmla="*/ 22 w 152"/>
                <a:gd name="T19" fmla="*/ 42 h 64"/>
                <a:gd name="T20" fmla="*/ 26 w 152"/>
                <a:gd name="T21" fmla="*/ 44 h 64"/>
                <a:gd name="T22" fmla="*/ 30 w 152"/>
                <a:gd name="T23" fmla="*/ 44 h 64"/>
                <a:gd name="T24" fmla="*/ 122 w 152"/>
                <a:gd name="T25" fmla="*/ 44 h 64"/>
                <a:gd name="T26" fmla="*/ 122 w 152"/>
                <a:gd name="T27" fmla="*/ 44 h 64"/>
                <a:gd name="T28" fmla="*/ 126 w 152"/>
                <a:gd name="T29" fmla="*/ 44 h 64"/>
                <a:gd name="T30" fmla="*/ 128 w 152"/>
                <a:gd name="T31" fmla="*/ 42 h 64"/>
                <a:gd name="T32" fmla="*/ 132 w 152"/>
                <a:gd name="T33" fmla="*/ 38 h 64"/>
                <a:gd name="T34" fmla="*/ 132 w 152"/>
                <a:gd name="T35" fmla="*/ 34 h 64"/>
                <a:gd name="T36" fmla="*/ 132 w 152"/>
                <a:gd name="T37" fmla="*/ 30 h 64"/>
                <a:gd name="T38" fmla="*/ 132 w 152"/>
                <a:gd name="T39" fmla="*/ 30 h 64"/>
                <a:gd name="T40" fmla="*/ 132 w 152"/>
                <a:gd name="T41" fmla="*/ 26 h 64"/>
                <a:gd name="T42" fmla="*/ 128 w 152"/>
                <a:gd name="T43" fmla="*/ 22 h 64"/>
                <a:gd name="T44" fmla="*/ 126 w 152"/>
                <a:gd name="T45" fmla="*/ 20 h 64"/>
                <a:gd name="T46" fmla="*/ 122 w 152"/>
                <a:gd name="T47" fmla="*/ 18 h 64"/>
                <a:gd name="T48" fmla="*/ 30 w 152"/>
                <a:gd name="T49" fmla="*/ 18 h 64"/>
                <a:gd name="T50" fmla="*/ 122 w 152"/>
                <a:gd name="T51" fmla="*/ 64 h 64"/>
                <a:gd name="T52" fmla="*/ 30 w 152"/>
                <a:gd name="T53" fmla="*/ 64 h 64"/>
                <a:gd name="T54" fmla="*/ 30 w 152"/>
                <a:gd name="T55" fmla="*/ 64 h 64"/>
                <a:gd name="T56" fmla="*/ 24 w 152"/>
                <a:gd name="T57" fmla="*/ 64 h 64"/>
                <a:gd name="T58" fmla="*/ 18 w 152"/>
                <a:gd name="T59" fmla="*/ 62 h 64"/>
                <a:gd name="T60" fmla="*/ 8 w 152"/>
                <a:gd name="T61" fmla="*/ 56 h 64"/>
                <a:gd name="T62" fmla="*/ 2 w 152"/>
                <a:gd name="T63" fmla="*/ 46 h 64"/>
                <a:gd name="T64" fmla="*/ 0 w 152"/>
                <a:gd name="T65" fmla="*/ 40 h 64"/>
                <a:gd name="T66" fmla="*/ 0 w 152"/>
                <a:gd name="T67" fmla="*/ 34 h 64"/>
                <a:gd name="T68" fmla="*/ 0 w 152"/>
                <a:gd name="T69" fmla="*/ 30 h 64"/>
                <a:gd name="T70" fmla="*/ 0 w 152"/>
                <a:gd name="T71" fmla="*/ 30 h 64"/>
                <a:gd name="T72" fmla="*/ 0 w 152"/>
                <a:gd name="T73" fmla="*/ 24 h 64"/>
                <a:gd name="T74" fmla="*/ 2 w 152"/>
                <a:gd name="T75" fmla="*/ 18 h 64"/>
                <a:gd name="T76" fmla="*/ 8 w 152"/>
                <a:gd name="T77" fmla="*/ 8 h 64"/>
                <a:gd name="T78" fmla="*/ 18 w 152"/>
                <a:gd name="T79" fmla="*/ 2 h 64"/>
                <a:gd name="T80" fmla="*/ 24 w 152"/>
                <a:gd name="T81" fmla="*/ 0 h 64"/>
                <a:gd name="T82" fmla="*/ 30 w 152"/>
                <a:gd name="T83" fmla="*/ 0 h 64"/>
                <a:gd name="T84" fmla="*/ 122 w 152"/>
                <a:gd name="T85" fmla="*/ 0 h 64"/>
                <a:gd name="T86" fmla="*/ 122 w 152"/>
                <a:gd name="T87" fmla="*/ 0 h 64"/>
                <a:gd name="T88" fmla="*/ 128 w 152"/>
                <a:gd name="T89" fmla="*/ 0 h 64"/>
                <a:gd name="T90" fmla="*/ 132 w 152"/>
                <a:gd name="T91" fmla="*/ 2 h 64"/>
                <a:gd name="T92" fmla="*/ 142 w 152"/>
                <a:gd name="T93" fmla="*/ 8 h 64"/>
                <a:gd name="T94" fmla="*/ 148 w 152"/>
                <a:gd name="T95" fmla="*/ 18 h 64"/>
                <a:gd name="T96" fmla="*/ 150 w 152"/>
                <a:gd name="T97" fmla="*/ 24 h 64"/>
                <a:gd name="T98" fmla="*/ 152 w 152"/>
                <a:gd name="T99" fmla="*/ 30 h 64"/>
                <a:gd name="T100" fmla="*/ 152 w 152"/>
                <a:gd name="T101" fmla="*/ 34 h 64"/>
                <a:gd name="T102" fmla="*/ 152 w 152"/>
                <a:gd name="T103" fmla="*/ 34 h 64"/>
                <a:gd name="T104" fmla="*/ 150 w 152"/>
                <a:gd name="T105" fmla="*/ 40 h 64"/>
                <a:gd name="T106" fmla="*/ 148 w 152"/>
                <a:gd name="T107" fmla="*/ 46 h 64"/>
                <a:gd name="T108" fmla="*/ 142 w 152"/>
                <a:gd name="T109" fmla="*/ 56 h 64"/>
                <a:gd name="T110" fmla="*/ 132 w 152"/>
                <a:gd name="T111" fmla="*/ 62 h 64"/>
                <a:gd name="T112" fmla="*/ 128 w 152"/>
                <a:gd name="T113" fmla="*/ 64 h 64"/>
                <a:gd name="T114" fmla="*/ 122 w 152"/>
                <a:gd name="T11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2" h="64">
                  <a:moveTo>
                    <a:pt x="30" y="18"/>
                  </a:moveTo>
                  <a:lnTo>
                    <a:pt x="30" y="18"/>
                  </a:lnTo>
                  <a:lnTo>
                    <a:pt x="26" y="20"/>
                  </a:lnTo>
                  <a:lnTo>
                    <a:pt x="22" y="22"/>
                  </a:lnTo>
                  <a:lnTo>
                    <a:pt x="20" y="26"/>
                  </a:lnTo>
                  <a:lnTo>
                    <a:pt x="18" y="30"/>
                  </a:lnTo>
                  <a:lnTo>
                    <a:pt x="18" y="34"/>
                  </a:lnTo>
                  <a:lnTo>
                    <a:pt x="18" y="34"/>
                  </a:lnTo>
                  <a:lnTo>
                    <a:pt x="20" y="38"/>
                  </a:lnTo>
                  <a:lnTo>
                    <a:pt x="22" y="42"/>
                  </a:lnTo>
                  <a:lnTo>
                    <a:pt x="26" y="44"/>
                  </a:lnTo>
                  <a:lnTo>
                    <a:pt x="30" y="44"/>
                  </a:lnTo>
                  <a:lnTo>
                    <a:pt x="122" y="44"/>
                  </a:lnTo>
                  <a:lnTo>
                    <a:pt x="122" y="44"/>
                  </a:lnTo>
                  <a:lnTo>
                    <a:pt x="126" y="44"/>
                  </a:lnTo>
                  <a:lnTo>
                    <a:pt x="128" y="42"/>
                  </a:lnTo>
                  <a:lnTo>
                    <a:pt x="132" y="38"/>
                  </a:lnTo>
                  <a:lnTo>
                    <a:pt x="132" y="34"/>
                  </a:lnTo>
                  <a:lnTo>
                    <a:pt x="132" y="30"/>
                  </a:lnTo>
                  <a:lnTo>
                    <a:pt x="132" y="30"/>
                  </a:lnTo>
                  <a:lnTo>
                    <a:pt x="132" y="26"/>
                  </a:lnTo>
                  <a:lnTo>
                    <a:pt x="128" y="22"/>
                  </a:lnTo>
                  <a:lnTo>
                    <a:pt x="126" y="20"/>
                  </a:lnTo>
                  <a:lnTo>
                    <a:pt x="122" y="18"/>
                  </a:lnTo>
                  <a:lnTo>
                    <a:pt x="30" y="18"/>
                  </a:lnTo>
                  <a:close/>
                  <a:moveTo>
                    <a:pt x="122" y="64"/>
                  </a:moveTo>
                  <a:lnTo>
                    <a:pt x="30" y="64"/>
                  </a:lnTo>
                  <a:lnTo>
                    <a:pt x="30" y="64"/>
                  </a:lnTo>
                  <a:lnTo>
                    <a:pt x="24" y="64"/>
                  </a:lnTo>
                  <a:lnTo>
                    <a:pt x="18" y="62"/>
                  </a:lnTo>
                  <a:lnTo>
                    <a:pt x="8" y="56"/>
                  </a:lnTo>
                  <a:lnTo>
                    <a:pt x="2" y="46"/>
                  </a:lnTo>
                  <a:lnTo>
                    <a:pt x="0" y="40"/>
                  </a:lnTo>
                  <a:lnTo>
                    <a:pt x="0" y="34"/>
                  </a:lnTo>
                  <a:lnTo>
                    <a:pt x="0" y="30"/>
                  </a:lnTo>
                  <a:lnTo>
                    <a:pt x="0" y="30"/>
                  </a:lnTo>
                  <a:lnTo>
                    <a:pt x="0" y="24"/>
                  </a:lnTo>
                  <a:lnTo>
                    <a:pt x="2" y="18"/>
                  </a:lnTo>
                  <a:lnTo>
                    <a:pt x="8" y="8"/>
                  </a:lnTo>
                  <a:lnTo>
                    <a:pt x="18" y="2"/>
                  </a:lnTo>
                  <a:lnTo>
                    <a:pt x="24" y="0"/>
                  </a:lnTo>
                  <a:lnTo>
                    <a:pt x="30" y="0"/>
                  </a:lnTo>
                  <a:lnTo>
                    <a:pt x="122" y="0"/>
                  </a:lnTo>
                  <a:lnTo>
                    <a:pt x="122" y="0"/>
                  </a:lnTo>
                  <a:lnTo>
                    <a:pt x="128" y="0"/>
                  </a:lnTo>
                  <a:lnTo>
                    <a:pt x="132" y="2"/>
                  </a:lnTo>
                  <a:lnTo>
                    <a:pt x="142" y="8"/>
                  </a:lnTo>
                  <a:lnTo>
                    <a:pt x="148" y="18"/>
                  </a:lnTo>
                  <a:lnTo>
                    <a:pt x="150" y="24"/>
                  </a:lnTo>
                  <a:lnTo>
                    <a:pt x="152" y="30"/>
                  </a:lnTo>
                  <a:lnTo>
                    <a:pt x="152" y="34"/>
                  </a:lnTo>
                  <a:lnTo>
                    <a:pt x="152" y="34"/>
                  </a:lnTo>
                  <a:lnTo>
                    <a:pt x="150" y="40"/>
                  </a:lnTo>
                  <a:lnTo>
                    <a:pt x="148" y="46"/>
                  </a:lnTo>
                  <a:lnTo>
                    <a:pt x="142" y="56"/>
                  </a:lnTo>
                  <a:lnTo>
                    <a:pt x="132" y="62"/>
                  </a:lnTo>
                  <a:lnTo>
                    <a:pt x="128" y="64"/>
                  </a:lnTo>
                  <a:lnTo>
                    <a:pt x="122" y="64"/>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73" name="Freeform 64">
              <a:extLst>
                <a:ext uri="{FF2B5EF4-FFF2-40B4-BE49-F238E27FC236}">
                  <a16:creationId xmlns:a16="http://schemas.microsoft.com/office/drawing/2014/main" id="{177C7249-6053-4A8B-BD2B-AB69E24DE147}"/>
                </a:ext>
              </a:extLst>
            </p:cNvPr>
            <p:cNvSpPr>
              <a:spLocks/>
            </p:cNvSpPr>
            <p:nvPr/>
          </p:nvSpPr>
          <p:spPr bwMode="auto">
            <a:xfrm>
              <a:off x="3948" y="3578"/>
              <a:ext cx="114" cy="26"/>
            </a:xfrm>
            <a:custGeom>
              <a:avLst/>
              <a:gdLst>
                <a:gd name="T0" fmla="*/ 12 w 114"/>
                <a:gd name="T1" fmla="*/ 0 h 26"/>
                <a:gd name="T2" fmla="*/ 12 w 114"/>
                <a:gd name="T3" fmla="*/ 0 h 26"/>
                <a:gd name="T4" fmla="*/ 8 w 114"/>
                <a:gd name="T5" fmla="*/ 2 h 26"/>
                <a:gd name="T6" fmla="*/ 4 w 114"/>
                <a:gd name="T7" fmla="*/ 4 h 26"/>
                <a:gd name="T8" fmla="*/ 2 w 114"/>
                <a:gd name="T9" fmla="*/ 8 h 26"/>
                <a:gd name="T10" fmla="*/ 0 w 114"/>
                <a:gd name="T11" fmla="*/ 12 h 26"/>
                <a:gd name="T12" fmla="*/ 0 w 114"/>
                <a:gd name="T13" fmla="*/ 16 h 26"/>
                <a:gd name="T14" fmla="*/ 0 w 114"/>
                <a:gd name="T15" fmla="*/ 16 h 26"/>
                <a:gd name="T16" fmla="*/ 2 w 114"/>
                <a:gd name="T17" fmla="*/ 20 h 26"/>
                <a:gd name="T18" fmla="*/ 4 w 114"/>
                <a:gd name="T19" fmla="*/ 24 h 26"/>
                <a:gd name="T20" fmla="*/ 8 w 114"/>
                <a:gd name="T21" fmla="*/ 26 h 26"/>
                <a:gd name="T22" fmla="*/ 12 w 114"/>
                <a:gd name="T23" fmla="*/ 26 h 26"/>
                <a:gd name="T24" fmla="*/ 104 w 114"/>
                <a:gd name="T25" fmla="*/ 26 h 26"/>
                <a:gd name="T26" fmla="*/ 104 w 114"/>
                <a:gd name="T27" fmla="*/ 26 h 26"/>
                <a:gd name="T28" fmla="*/ 108 w 114"/>
                <a:gd name="T29" fmla="*/ 26 h 26"/>
                <a:gd name="T30" fmla="*/ 110 w 114"/>
                <a:gd name="T31" fmla="*/ 24 h 26"/>
                <a:gd name="T32" fmla="*/ 114 w 114"/>
                <a:gd name="T33" fmla="*/ 20 h 26"/>
                <a:gd name="T34" fmla="*/ 114 w 114"/>
                <a:gd name="T35" fmla="*/ 16 h 26"/>
                <a:gd name="T36" fmla="*/ 114 w 114"/>
                <a:gd name="T37" fmla="*/ 12 h 26"/>
                <a:gd name="T38" fmla="*/ 114 w 114"/>
                <a:gd name="T39" fmla="*/ 12 h 26"/>
                <a:gd name="T40" fmla="*/ 114 w 114"/>
                <a:gd name="T41" fmla="*/ 8 h 26"/>
                <a:gd name="T42" fmla="*/ 110 w 114"/>
                <a:gd name="T43" fmla="*/ 4 h 26"/>
                <a:gd name="T44" fmla="*/ 108 w 114"/>
                <a:gd name="T45" fmla="*/ 2 h 26"/>
                <a:gd name="T46" fmla="*/ 104 w 114"/>
                <a:gd name="T47" fmla="*/ 0 h 26"/>
                <a:gd name="T48" fmla="*/ 12 w 114"/>
                <a:gd name="T4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26">
                  <a:moveTo>
                    <a:pt x="12" y="0"/>
                  </a:moveTo>
                  <a:lnTo>
                    <a:pt x="12" y="0"/>
                  </a:lnTo>
                  <a:lnTo>
                    <a:pt x="8" y="2"/>
                  </a:lnTo>
                  <a:lnTo>
                    <a:pt x="4" y="4"/>
                  </a:lnTo>
                  <a:lnTo>
                    <a:pt x="2" y="8"/>
                  </a:lnTo>
                  <a:lnTo>
                    <a:pt x="0" y="12"/>
                  </a:lnTo>
                  <a:lnTo>
                    <a:pt x="0" y="16"/>
                  </a:lnTo>
                  <a:lnTo>
                    <a:pt x="0" y="16"/>
                  </a:lnTo>
                  <a:lnTo>
                    <a:pt x="2" y="20"/>
                  </a:lnTo>
                  <a:lnTo>
                    <a:pt x="4" y="24"/>
                  </a:lnTo>
                  <a:lnTo>
                    <a:pt x="8" y="26"/>
                  </a:lnTo>
                  <a:lnTo>
                    <a:pt x="12" y="26"/>
                  </a:lnTo>
                  <a:lnTo>
                    <a:pt x="104" y="26"/>
                  </a:lnTo>
                  <a:lnTo>
                    <a:pt x="104" y="26"/>
                  </a:lnTo>
                  <a:lnTo>
                    <a:pt x="108" y="26"/>
                  </a:lnTo>
                  <a:lnTo>
                    <a:pt x="110" y="24"/>
                  </a:lnTo>
                  <a:lnTo>
                    <a:pt x="114" y="20"/>
                  </a:lnTo>
                  <a:lnTo>
                    <a:pt x="114" y="16"/>
                  </a:lnTo>
                  <a:lnTo>
                    <a:pt x="114" y="12"/>
                  </a:lnTo>
                  <a:lnTo>
                    <a:pt x="114" y="12"/>
                  </a:lnTo>
                  <a:lnTo>
                    <a:pt x="114" y="8"/>
                  </a:lnTo>
                  <a:lnTo>
                    <a:pt x="110" y="4"/>
                  </a:lnTo>
                  <a:lnTo>
                    <a:pt x="108" y="2"/>
                  </a:lnTo>
                  <a:lnTo>
                    <a:pt x="104" y="0"/>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74" name="Freeform 65">
              <a:extLst>
                <a:ext uri="{FF2B5EF4-FFF2-40B4-BE49-F238E27FC236}">
                  <a16:creationId xmlns:a16="http://schemas.microsoft.com/office/drawing/2014/main" id="{C04435EB-E50E-4494-B95E-462BC451B440}"/>
                </a:ext>
              </a:extLst>
            </p:cNvPr>
            <p:cNvSpPr>
              <a:spLocks/>
            </p:cNvSpPr>
            <p:nvPr/>
          </p:nvSpPr>
          <p:spPr bwMode="auto">
            <a:xfrm>
              <a:off x="3930" y="3560"/>
              <a:ext cx="152" cy="64"/>
            </a:xfrm>
            <a:custGeom>
              <a:avLst/>
              <a:gdLst>
                <a:gd name="T0" fmla="*/ 122 w 152"/>
                <a:gd name="T1" fmla="*/ 64 h 64"/>
                <a:gd name="T2" fmla="*/ 30 w 152"/>
                <a:gd name="T3" fmla="*/ 64 h 64"/>
                <a:gd name="T4" fmla="*/ 30 w 152"/>
                <a:gd name="T5" fmla="*/ 64 h 64"/>
                <a:gd name="T6" fmla="*/ 24 w 152"/>
                <a:gd name="T7" fmla="*/ 64 h 64"/>
                <a:gd name="T8" fmla="*/ 18 w 152"/>
                <a:gd name="T9" fmla="*/ 62 h 64"/>
                <a:gd name="T10" fmla="*/ 8 w 152"/>
                <a:gd name="T11" fmla="*/ 56 h 64"/>
                <a:gd name="T12" fmla="*/ 2 w 152"/>
                <a:gd name="T13" fmla="*/ 46 h 64"/>
                <a:gd name="T14" fmla="*/ 0 w 152"/>
                <a:gd name="T15" fmla="*/ 40 h 64"/>
                <a:gd name="T16" fmla="*/ 0 w 152"/>
                <a:gd name="T17" fmla="*/ 34 h 64"/>
                <a:gd name="T18" fmla="*/ 0 w 152"/>
                <a:gd name="T19" fmla="*/ 30 h 64"/>
                <a:gd name="T20" fmla="*/ 0 w 152"/>
                <a:gd name="T21" fmla="*/ 30 h 64"/>
                <a:gd name="T22" fmla="*/ 0 w 152"/>
                <a:gd name="T23" fmla="*/ 24 h 64"/>
                <a:gd name="T24" fmla="*/ 2 w 152"/>
                <a:gd name="T25" fmla="*/ 18 h 64"/>
                <a:gd name="T26" fmla="*/ 8 w 152"/>
                <a:gd name="T27" fmla="*/ 8 h 64"/>
                <a:gd name="T28" fmla="*/ 18 w 152"/>
                <a:gd name="T29" fmla="*/ 2 h 64"/>
                <a:gd name="T30" fmla="*/ 24 w 152"/>
                <a:gd name="T31" fmla="*/ 0 h 64"/>
                <a:gd name="T32" fmla="*/ 30 w 152"/>
                <a:gd name="T33" fmla="*/ 0 h 64"/>
                <a:gd name="T34" fmla="*/ 122 w 152"/>
                <a:gd name="T35" fmla="*/ 0 h 64"/>
                <a:gd name="T36" fmla="*/ 122 w 152"/>
                <a:gd name="T37" fmla="*/ 0 h 64"/>
                <a:gd name="T38" fmla="*/ 128 w 152"/>
                <a:gd name="T39" fmla="*/ 0 h 64"/>
                <a:gd name="T40" fmla="*/ 132 w 152"/>
                <a:gd name="T41" fmla="*/ 2 h 64"/>
                <a:gd name="T42" fmla="*/ 142 w 152"/>
                <a:gd name="T43" fmla="*/ 8 h 64"/>
                <a:gd name="T44" fmla="*/ 148 w 152"/>
                <a:gd name="T45" fmla="*/ 18 h 64"/>
                <a:gd name="T46" fmla="*/ 150 w 152"/>
                <a:gd name="T47" fmla="*/ 24 h 64"/>
                <a:gd name="T48" fmla="*/ 152 w 152"/>
                <a:gd name="T49" fmla="*/ 30 h 64"/>
                <a:gd name="T50" fmla="*/ 152 w 152"/>
                <a:gd name="T51" fmla="*/ 34 h 64"/>
                <a:gd name="T52" fmla="*/ 152 w 152"/>
                <a:gd name="T53" fmla="*/ 34 h 64"/>
                <a:gd name="T54" fmla="*/ 150 w 152"/>
                <a:gd name="T55" fmla="*/ 40 h 64"/>
                <a:gd name="T56" fmla="*/ 148 w 152"/>
                <a:gd name="T57" fmla="*/ 46 h 64"/>
                <a:gd name="T58" fmla="*/ 142 w 152"/>
                <a:gd name="T59" fmla="*/ 56 h 64"/>
                <a:gd name="T60" fmla="*/ 132 w 152"/>
                <a:gd name="T61" fmla="*/ 62 h 64"/>
                <a:gd name="T62" fmla="*/ 128 w 152"/>
                <a:gd name="T63" fmla="*/ 64 h 64"/>
                <a:gd name="T64" fmla="*/ 122 w 152"/>
                <a:gd name="T6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64">
                  <a:moveTo>
                    <a:pt x="122" y="64"/>
                  </a:moveTo>
                  <a:lnTo>
                    <a:pt x="30" y="64"/>
                  </a:lnTo>
                  <a:lnTo>
                    <a:pt x="30" y="64"/>
                  </a:lnTo>
                  <a:lnTo>
                    <a:pt x="24" y="64"/>
                  </a:lnTo>
                  <a:lnTo>
                    <a:pt x="18" y="62"/>
                  </a:lnTo>
                  <a:lnTo>
                    <a:pt x="8" y="56"/>
                  </a:lnTo>
                  <a:lnTo>
                    <a:pt x="2" y="46"/>
                  </a:lnTo>
                  <a:lnTo>
                    <a:pt x="0" y="40"/>
                  </a:lnTo>
                  <a:lnTo>
                    <a:pt x="0" y="34"/>
                  </a:lnTo>
                  <a:lnTo>
                    <a:pt x="0" y="30"/>
                  </a:lnTo>
                  <a:lnTo>
                    <a:pt x="0" y="30"/>
                  </a:lnTo>
                  <a:lnTo>
                    <a:pt x="0" y="24"/>
                  </a:lnTo>
                  <a:lnTo>
                    <a:pt x="2" y="18"/>
                  </a:lnTo>
                  <a:lnTo>
                    <a:pt x="8" y="8"/>
                  </a:lnTo>
                  <a:lnTo>
                    <a:pt x="18" y="2"/>
                  </a:lnTo>
                  <a:lnTo>
                    <a:pt x="24" y="0"/>
                  </a:lnTo>
                  <a:lnTo>
                    <a:pt x="30" y="0"/>
                  </a:lnTo>
                  <a:lnTo>
                    <a:pt x="122" y="0"/>
                  </a:lnTo>
                  <a:lnTo>
                    <a:pt x="122" y="0"/>
                  </a:lnTo>
                  <a:lnTo>
                    <a:pt x="128" y="0"/>
                  </a:lnTo>
                  <a:lnTo>
                    <a:pt x="132" y="2"/>
                  </a:lnTo>
                  <a:lnTo>
                    <a:pt x="142" y="8"/>
                  </a:lnTo>
                  <a:lnTo>
                    <a:pt x="148" y="18"/>
                  </a:lnTo>
                  <a:lnTo>
                    <a:pt x="150" y="24"/>
                  </a:lnTo>
                  <a:lnTo>
                    <a:pt x="152" y="30"/>
                  </a:lnTo>
                  <a:lnTo>
                    <a:pt x="152" y="34"/>
                  </a:lnTo>
                  <a:lnTo>
                    <a:pt x="152" y="34"/>
                  </a:lnTo>
                  <a:lnTo>
                    <a:pt x="150" y="40"/>
                  </a:lnTo>
                  <a:lnTo>
                    <a:pt x="148" y="46"/>
                  </a:lnTo>
                  <a:lnTo>
                    <a:pt x="142" y="56"/>
                  </a:lnTo>
                  <a:lnTo>
                    <a:pt x="132" y="62"/>
                  </a:lnTo>
                  <a:lnTo>
                    <a:pt x="128" y="64"/>
                  </a:lnTo>
                  <a:lnTo>
                    <a:pt x="122" y="64"/>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75" name="Freeform 66">
              <a:extLst>
                <a:ext uri="{FF2B5EF4-FFF2-40B4-BE49-F238E27FC236}">
                  <a16:creationId xmlns:a16="http://schemas.microsoft.com/office/drawing/2014/main" id="{F93484E9-FAE9-4A74-875E-B316C1F240D4}"/>
                </a:ext>
              </a:extLst>
            </p:cNvPr>
            <p:cNvSpPr>
              <a:spLocks noEditPoints="1"/>
            </p:cNvSpPr>
            <p:nvPr/>
          </p:nvSpPr>
          <p:spPr bwMode="auto">
            <a:xfrm>
              <a:off x="3976" y="2482"/>
              <a:ext cx="60" cy="60"/>
            </a:xfrm>
            <a:custGeom>
              <a:avLst/>
              <a:gdLst>
                <a:gd name="T0" fmla="*/ 30 w 60"/>
                <a:gd name="T1" fmla="*/ 18 h 60"/>
                <a:gd name="T2" fmla="*/ 30 w 60"/>
                <a:gd name="T3" fmla="*/ 18 h 60"/>
                <a:gd name="T4" fmla="*/ 24 w 60"/>
                <a:gd name="T5" fmla="*/ 20 h 60"/>
                <a:gd name="T6" fmla="*/ 22 w 60"/>
                <a:gd name="T7" fmla="*/ 22 h 60"/>
                <a:gd name="T8" fmla="*/ 18 w 60"/>
                <a:gd name="T9" fmla="*/ 26 h 60"/>
                <a:gd name="T10" fmla="*/ 18 w 60"/>
                <a:gd name="T11" fmla="*/ 30 h 60"/>
                <a:gd name="T12" fmla="*/ 18 w 60"/>
                <a:gd name="T13" fmla="*/ 30 h 60"/>
                <a:gd name="T14" fmla="*/ 18 w 60"/>
                <a:gd name="T15" fmla="*/ 34 h 60"/>
                <a:gd name="T16" fmla="*/ 22 w 60"/>
                <a:gd name="T17" fmla="*/ 38 h 60"/>
                <a:gd name="T18" fmla="*/ 24 w 60"/>
                <a:gd name="T19" fmla="*/ 40 h 60"/>
                <a:gd name="T20" fmla="*/ 30 w 60"/>
                <a:gd name="T21" fmla="*/ 42 h 60"/>
                <a:gd name="T22" fmla="*/ 30 w 60"/>
                <a:gd name="T23" fmla="*/ 42 h 60"/>
                <a:gd name="T24" fmla="*/ 34 w 60"/>
                <a:gd name="T25" fmla="*/ 40 h 60"/>
                <a:gd name="T26" fmla="*/ 38 w 60"/>
                <a:gd name="T27" fmla="*/ 38 h 60"/>
                <a:gd name="T28" fmla="*/ 40 w 60"/>
                <a:gd name="T29" fmla="*/ 34 h 60"/>
                <a:gd name="T30" fmla="*/ 40 w 60"/>
                <a:gd name="T31" fmla="*/ 30 h 60"/>
                <a:gd name="T32" fmla="*/ 40 w 60"/>
                <a:gd name="T33" fmla="*/ 30 h 60"/>
                <a:gd name="T34" fmla="*/ 40 w 60"/>
                <a:gd name="T35" fmla="*/ 26 h 60"/>
                <a:gd name="T36" fmla="*/ 38 w 60"/>
                <a:gd name="T37" fmla="*/ 22 h 60"/>
                <a:gd name="T38" fmla="*/ 34 w 60"/>
                <a:gd name="T39" fmla="*/ 20 h 60"/>
                <a:gd name="T40" fmla="*/ 30 w 60"/>
                <a:gd name="T41" fmla="*/ 18 h 60"/>
                <a:gd name="T42" fmla="*/ 30 w 60"/>
                <a:gd name="T43" fmla="*/ 60 h 60"/>
                <a:gd name="T44" fmla="*/ 30 w 60"/>
                <a:gd name="T45" fmla="*/ 60 h 60"/>
                <a:gd name="T46" fmla="*/ 24 w 60"/>
                <a:gd name="T47" fmla="*/ 60 h 60"/>
                <a:gd name="T48" fmla="*/ 18 w 60"/>
                <a:gd name="T49" fmla="*/ 58 h 60"/>
                <a:gd name="T50" fmla="*/ 8 w 60"/>
                <a:gd name="T51" fmla="*/ 52 h 60"/>
                <a:gd name="T52" fmla="*/ 2 w 60"/>
                <a:gd name="T53" fmla="*/ 42 h 60"/>
                <a:gd name="T54" fmla="*/ 0 w 60"/>
                <a:gd name="T55" fmla="*/ 36 h 60"/>
                <a:gd name="T56" fmla="*/ 0 w 60"/>
                <a:gd name="T57" fmla="*/ 30 h 60"/>
                <a:gd name="T58" fmla="*/ 0 w 60"/>
                <a:gd name="T59" fmla="*/ 30 h 60"/>
                <a:gd name="T60" fmla="*/ 0 w 60"/>
                <a:gd name="T61" fmla="*/ 24 h 60"/>
                <a:gd name="T62" fmla="*/ 2 w 60"/>
                <a:gd name="T63" fmla="*/ 18 h 60"/>
                <a:gd name="T64" fmla="*/ 8 w 60"/>
                <a:gd name="T65" fmla="*/ 8 h 60"/>
                <a:gd name="T66" fmla="*/ 18 w 60"/>
                <a:gd name="T67" fmla="*/ 2 h 60"/>
                <a:gd name="T68" fmla="*/ 24 w 60"/>
                <a:gd name="T69" fmla="*/ 0 h 60"/>
                <a:gd name="T70" fmla="*/ 30 w 60"/>
                <a:gd name="T71" fmla="*/ 0 h 60"/>
                <a:gd name="T72" fmla="*/ 30 w 60"/>
                <a:gd name="T73" fmla="*/ 0 h 60"/>
                <a:gd name="T74" fmla="*/ 36 w 60"/>
                <a:gd name="T75" fmla="*/ 0 h 60"/>
                <a:gd name="T76" fmla="*/ 42 w 60"/>
                <a:gd name="T77" fmla="*/ 2 h 60"/>
                <a:gd name="T78" fmla="*/ 50 w 60"/>
                <a:gd name="T79" fmla="*/ 8 h 60"/>
                <a:gd name="T80" fmla="*/ 58 w 60"/>
                <a:gd name="T81" fmla="*/ 18 h 60"/>
                <a:gd name="T82" fmla="*/ 58 w 60"/>
                <a:gd name="T83" fmla="*/ 24 h 60"/>
                <a:gd name="T84" fmla="*/ 60 w 60"/>
                <a:gd name="T85" fmla="*/ 30 h 60"/>
                <a:gd name="T86" fmla="*/ 60 w 60"/>
                <a:gd name="T87" fmla="*/ 30 h 60"/>
                <a:gd name="T88" fmla="*/ 58 w 60"/>
                <a:gd name="T89" fmla="*/ 36 h 60"/>
                <a:gd name="T90" fmla="*/ 58 w 60"/>
                <a:gd name="T91" fmla="*/ 42 h 60"/>
                <a:gd name="T92" fmla="*/ 50 w 60"/>
                <a:gd name="T93" fmla="*/ 52 h 60"/>
                <a:gd name="T94" fmla="*/ 42 w 60"/>
                <a:gd name="T95" fmla="*/ 58 h 60"/>
                <a:gd name="T96" fmla="*/ 36 w 60"/>
                <a:gd name="T97" fmla="*/ 60 h 60"/>
                <a:gd name="T98" fmla="*/ 30 w 60"/>
                <a:gd name="T9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60">
                  <a:moveTo>
                    <a:pt x="30" y="18"/>
                  </a:moveTo>
                  <a:lnTo>
                    <a:pt x="30" y="18"/>
                  </a:lnTo>
                  <a:lnTo>
                    <a:pt x="24" y="20"/>
                  </a:lnTo>
                  <a:lnTo>
                    <a:pt x="22" y="22"/>
                  </a:lnTo>
                  <a:lnTo>
                    <a:pt x="18" y="26"/>
                  </a:lnTo>
                  <a:lnTo>
                    <a:pt x="18" y="30"/>
                  </a:lnTo>
                  <a:lnTo>
                    <a:pt x="18" y="30"/>
                  </a:lnTo>
                  <a:lnTo>
                    <a:pt x="18" y="34"/>
                  </a:lnTo>
                  <a:lnTo>
                    <a:pt x="22" y="38"/>
                  </a:lnTo>
                  <a:lnTo>
                    <a:pt x="24" y="40"/>
                  </a:lnTo>
                  <a:lnTo>
                    <a:pt x="30" y="42"/>
                  </a:lnTo>
                  <a:lnTo>
                    <a:pt x="30" y="42"/>
                  </a:lnTo>
                  <a:lnTo>
                    <a:pt x="34" y="40"/>
                  </a:lnTo>
                  <a:lnTo>
                    <a:pt x="38" y="38"/>
                  </a:lnTo>
                  <a:lnTo>
                    <a:pt x="40" y="34"/>
                  </a:lnTo>
                  <a:lnTo>
                    <a:pt x="40" y="30"/>
                  </a:lnTo>
                  <a:lnTo>
                    <a:pt x="40" y="30"/>
                  </a:lnTo>
                  <a:lnTo>
                    <a:pt x="40" y="26"/>
                  </a:lnTo>
                  <a:lnTo>
                    <a:pt x="38" y="22"/>
                  </a:lnTo>
                  <a:lnTo>
                    <a:pt x="34" y="20"/>
                  </a:lnTo>
                  <a:lnTo>
                    <a:pt x="30" y="18"/>
                  </a:lnTo>
                  <a:close/>
                  <a:moveTo>
                    <a:pt x="30" y="60"/>
                  </a:moveTo>
                  <a:lnTo>
                    <a:pt x="30" y="60"/>
                  </a:lnTo>
                  <a:lnTo>
                    <a:pt x="24" y="60"/>
                  </a:lnTo>
                  <a:lnTo>
                    <a:pt x="18" y="58"/>
                  </a:lnTo>
                  <a:lnTo>
                    <a:pt x="8" y="52"/>
                  </a:lnTo>
                  <a:lnTo>
                    <a:pt x="2" y="42"/>
                  </a:lnTo>
                  <a:lnTo>
                    <a:pt x="0" y="36"/>
                  </a:lnTo>
                  <a:lnTo>
                    <a:pt x="0" y="30"/>
                  </a:lnTo>
                  <a:lnTo>
                    <a:pt x="0" y="30"/>
                  </a:lnTo>
                  <a:lnTo>
                    <a:pt x="0" y="24"/>
                  </a:lnTo>
                  <a:lnTo>
                    <a:pt x="2" y="18"/>
                  </a:lnTo>
                  <a:lnTo>
                    <a:pt x="8" y="8"/>
                  </a:lnTo>
                  <a:lnTo>
                    <a:pt x="18" y="2"/>
                  </a:lnTo>
                  <a:lnTo>
                    <a:pt x="24" y="0"/>
                  </a:lnTo>
                  <a:lnTo>
                    <a:pt x="30" y="0"/>
                  </a:lnTo>
                  <a:lnTo>
                    <a:pt x="30" y="0"/>
                  </a:lnTo>
                  <a:lnTo>
                    <a:pt x="36" y="0"/>
                  </a:lnTo>
                  <a:lnTo>
                    <a:pt x="42" y="2"/>
                  </a:lnTo>
                  <a:lnTo>
                    <a:pt x="50" y="8"/>
                  </a:lnTo>
                  <a:lnTo>
                    <a:pt x="58" y="18"/>
                  </a:lnTo>
                  <a:lnTo>
                    <a:pt x="58" y="24"/>
                  </a:lnTo>
                  <a:lnTo>
                    <a:pt x="60" y="30"/>
                  </a:lnTo>
                  <a:lnTo>
                    <a:pt x="60" y="30"/>
                  </a:lnTo>
                  <a:lnTo>
                    <a:pt x="58" y="36"/>
                  </a:lnTo>
                  <a:lnTo>
                    <a:pt x="58" y="42"/>
                  </a:lnTo>
                  <a:lnTo>
                    <a:pt x="50" y="52"/>
                  </a:lnTo>
                  <a:lnTo>
                    <a:pt x="42" y="58"/>
                  </a:lnTo>
                  <a:lnTo>
                    <a:pt x="36" y="60"/>
                  </a:lnTo>
                  <a:lnTo>
                    <a:pt x="30" y="6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76" name="Freeform 67">
              <a:extLst>
                <a:ext uri="{FF2B5EF4-FFF2-40B4-BE49-F238E27FC236}">
                  <a16:creationId xmlns:a16="http://schemas.microsoft.com/office/drawing/2014/main" id="{CE9E2615-CA7F-45DF-8188-BD531FC86B74}"/>
                </a:ext>
              </a:extLst>
            </p:cNvPr>
            <p:cNvSpPr>
              <a:spLocks/>
            </p:cNvSpPr>
            <p:nvPr/>
          </p:nvSpPr>
          <p:spPr bwMode="auto">
            <a:xfrm>
              <a:off x="3994" y="2500"/>
              <a:ext cx="22" cy="24"/>
            </a:xfrm>
            <a:custGeom>
              <a:avLst/>
              <a:gdLst>
                <a:gd name="T0" fmla="*/ 12 w 22"/>
                <a:gd name="T1" fmla="*/ 0 h 24"/>
                <a:gd name="T2" fmla="*/ 12 w 22"/>
                <a:gd name="T3" fmla="*/ 0 h 24"/>
                <a:gd name="T4" fmla="*/ 6 w 22"/>
                <a:gd name="T5" fmla="*/ 2 h 24"/>
                <a:gd name="T6" fmla="*/ 4 w 22"/>
                <a:gd name="T7" fmla="*/ 4 h 24"/>
                <a:gd name="T8" fmla="*/ 0 w 22"/>
                <a:gd name="T9" fmla="*/ 8 h 24"/>
                <a:gd name="T10" fmla="*/ 0 w 22"/>
                <a:gd name="T11" fmla="*/ 12 h 24"/>
                <a:gd name="T12" fmla="*/ 0 w 22"/>
                <a:gd name="T13" fmla="*/ 12 h 24"/>
                <a:gd name="T14" fmla="*/ 0 w 22"/>
                <a:gd name="T15" fmla="*/ 16 h 24"/>
                <a:gd name="T16" fmla="*/ 4 w 22"/>
                <a:gd name="T17" fmla="*/ 20 h 24"/>
                <a:gd name="T18" fmla="*/ 6 w 22"/>
                <a:gd name="T19" fmla="*/ 22 h 24"/>
                <a:gd name="T20" fmla="*/ 12 w 22"/>
                <a:gd name="T21" fmla="*/ 24 h 24"/>
                <a:gd name="T22" fmla="*/ 12 w 22"/>
                <a:gd name="T23" fmla="*/ 24 h 24"/>
                <a:gd name="T24" fmla="*/ 16 w 22"/>
                <a:gd name="T25" fmla="*/ 22 h 24"/>
                <a:gd name="T26" fmla="*/ 20 w 22"/>
                <a:gd name="T27" fmla="*/ 20 h 24"/>
                <a:gd name="T28" fmla="*/ 22 w 22"/>
                <a:gd name="T29" fmla="*/ 16 h 24"/>
                <a:gd name="T30" fmla="*/ 22 w 22"/>
                <a:gd name="T31" fmla="*/ 12 h 24"/>
                <a:gd name="T32" fmla="*/ 22 w 22"/>
                <a:gd name="T33" fmla="*/ 12 h 24"/>
                <a:gd name="T34" fmla="*/ 22 w 22"/>
                <a:gd name="T35" fmla="*/ 8 h 24"/>
                <a:gd name="T36" fmla="*/ 20 w 22"/>
                <a:gd name="T37" fmla="*/ 4 h 24"/>
                <a:gd name="T38" fmla="*/ 16 w 22"/>
                <a:gd name="T39" fmla="*/ 2 h 24"/>
                <a:gd name="T40" fmla="*/ 12 w 22"/>
                <a:gd name="T4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24">
                  <a:moveTo>
                    <a:pt x="12" y="0"/>
                  </a:moveTo>
                  <a:lnTo>
                    <a:pt x="12" y="0"/>
                  </a:lnTo>
                  <a:lnTo>
                    <a:pt x="6" y="2"/>
                  </a:lnTo>
                  <a:lnTo>
                    <a:pt x="4" y="4"/>
                  </a:lnTo>
                  <a:lnTo>
                    <a:pt x="0" y="8"/>
                  </a:lnTo>
                  <a:lnTo>
                    <a:pt x="0" y="12"/>
                  </a:lnTo>
                  <a:lnTo>
                    <a:pt x="0" y="12"/>
                  </a:lnTo>
                  <a:lnTo>
                    <a:pt x="0" y="16"/>
                  </a:lnTo>
                  <a:lnTo>
                    <a:pt x="4" y="20"/>
                  </a:lnTo>
                  <a:lnTo>
                    <a:pt x="6" y="22"/>
                  </a:lnTo>
                  <a:lnTo>
                    <a:pt x="12" y="24"/>
                  </a:lnTo>
                  <a:lnTo>
                    <a:pt x="12" y="24"/>
                  </a:lnTo>
                  <a:lnTo>
                    <a:pt x="16" y="22"/>
                  </a:lnTo>
                  <a:lnTo>
                    <a:pt x="20" y="20"/>
                  </a:lnTo>
                  <a:lnTo>
                    <a:pt x="22" y="16"/>
                  </a:lnTo>
                  <a:lnTo>
                    <a:pt x="22" y="12"/>
                  </a:lnTo>
                  <a:lnTo>
                    <a:pt x="22" y="12"/>
                  </a:lnTo>
                  <a:lnTo>
                    <a:pt x="22" y="8"/>
                  </a:lnTo>
                  <a:lnTo>
                    <a:pt x="20" y="4"/>
                  </a:lnTo>
                  <a:lnTo>
                    <a:pt x="16" y="2"/>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77" name="Freeform 68">
              <a:extLst>
                <a:ext uri="{FF2B5EF4-FFF2-40B4-BE49-F238E27FC236}">
                  <a16:creationId xmlns:a16="http://schemas.microsoft.com/office/drawing/2014/main" id="{6F2DDBA5-6A71-4F1E-AF7C-F6C56C3C439A}"/>
                </a:ext>
              </a:extLst>
            </p:cNvPr>
            <p:cNvSpPr>
              <a:spLocks/>
            </p:cNvSpPr>
            <p:nvPr/>
          </p:nvSpPr>
          <p:spPr bwMode="auto">
            <a:xfrm>
              <a:off x="3976" y="2482"/>
              <a:ext cx="60" cy="60"/>
            </a:xfrm>
            <a:custGeom>
              <a:avLst/>
              <a:gdLst>
                <a:gd name="T0" fmla="*/ 30 w 60"/>
                <a:gd name="T1" fmla="*/ 60 h 60"/>
                <a:gd name="T2" fmla="*/ 30 w 60"/>
                <a:gd name="T3" fmla="*/ 60 h 60"/>
                <a:gd name="T4" fmla="*/ 24 w 60"/>
                <a:gd name="T5" fmla="*/ 60 h 60"/>
                <a:gd name="T6" fmla="*/ 18 w 60"/>
                <a:gd name="T7" fmla="*/ 58 h 60"/>
                <a:gd name="T8" fmla="*/ 8 w 60"/>
                <a:gd name="T9" fmla="*/ 52 h 60"/>
                <a:gd name="T10" fmla="*/ 2 w 60"/>
                <a:gd name="T11" fmla="*/ 42 h 60"/>
                <a:gd name="T12" fmla="*/ 0 w 60"/>
                <a:gd name="T13" fmla="*/ 36 h 60"/>
                <a:gd name="T14" fmla="*/ 0 w 60"/>
                <a:gd name="T15" fmla="*/ 30 h 60"/>
                <a:gd name="T16" fmla="*/ 0 w 60"/>
                <a:gd name="T17" fmla="*/ 30 h 60"/>
                <a:gd name="T18" fmla="*/ 0 w 60"/>
                <a:gd name="T19" fmla="*/ 24 h 60"/>
                <a:gd name="T20" fmla="*/ 2 w 60"/>
                <a:gd name="T21" fmla="*/ 18 h 60"/>
                <a:gd name="T22" fmla="*/ 8 w 60"/>
                <a:gd name="T23" fmla="*/ 8 h 60"/>
                <a:gd name="T24" fmla="*/ 18 w 60"/>
                <a:gd name="T25" fmla="*/ 2 h 60"/>
                <a:gd name="T26" fmla="*/ 24 w 60"/>
                <a:gd name="T27" fmla="*/ 0 h 60"/>
                <a:gd name="T28" fmla="*/ 30 w 60"/>
                <a:gd name="T29" fmla="*/ 0 h 60"/>
                <a:gd name="T30" fmla="*/ 30 w 60"/>
                <a:gd name="T31" fmla="*/ 0 h 60"/>
                <a:gd name="T32" fmla="*/ 36 w 60"/>
                <a:gd name="T33" fmla="*/ 0 h 60"/>
                <a:gd name="T34" fmla="*/ 42 w 60"/>
                <a:gd name="T35" fmla="*/ 2 h 60"/>
                <a:gd name="T36" fmla="*/ 50 w 60"/>
                <a:gd name="T37" fmla="*/ 8 h 60"/>
                <a:gd name="T38" fmla="*/ 58 w 60"/>
                <a:gd name="T39" fmla="*/ 18 h 60"/>
                <a:gd name="T40" fmla="*/ 58 w 60"/>
                <a:gd name="T41" fmla="*/ 24 h 60"/>
                <a:gd name="T42" fmla="*/ 60 w 60"/>
                <a:gd name="T43" fmla="*/ 30 h 60"/>
                <a:gd name="T44" fmla="*/ 60 w 60"/>
                <a:gd name="T45" fmla="*/ 30 h 60"/>
                <a:gd name="T46" fmla="*/ 58 w 60"/>
                <a:gd name="T47" fmla="*/ 36 h 60"/>
                <a:gd name="T48" fmla="*/ 58 w 60"/>
                <a:gd name="T49" fmla="*/ 42 h 60"/>
                <a:gd name="T50" fmla="*/ 50 w 60"/>
                <a:gd name="T51" fmla="*/ 52 h 60"/>
                <a:gd name="T52" fmla="*/ 42 w 60"/>
                <a:gd name="T53" fmla="*/ 58 h 60"/>
                <a:gd name="T54" fmla="*/ 36 w 60"/>
                <a:gd name="T55" fmla="*/ 60 h 60"/>
                <a:gd name="T56" fmla="*/ 30 w 60"/>
                <a:gd name="T5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60">
                  <a:moveTo>
                    <a:pt x="30" y="60"/>
                  </a:moveTo>
                  <a:lnTo>
                    <a:pt x="30" y="60"/>
                  </a:lnTo>
                  <a:lnTo>
                    <a:pt x="24" y="60"/>
                  </a:lnTo>
                  <a:lnTo>
                    <a:pt x="18" y="58"/>
                  </a:lnTo>
                  <a:lnTo>
                    <a:pt x="8" y="52"/>
                  </a:lnTo>
                  <a:lnTo>
                    <a:pt x="2" y="42"/>
                  </a:lnTo>
                  <a:lnTo>
                    <a:pt x="0" y="36"/>
                  </a:lnTo>
                  <a:lnTo>
                    <a:pt x="0" y="30"/>
                  </a:lnTo>
                  <a:lnTo>
                    <a:pt x="0" y="30"/>
                  </a:lnTo>
                  <a:lnTo>
                    <a:pt x="0" y="24"/>
                  </a:lnTo>
                  <a:lnTo>
                    <a:pt x="2" y="18"/>
                  </a:lnTo>
                  <a:lnTo>
                    <a:pt x="8" y="8"/>
                  </a:lnTo>
                  <a:lnTo>
                    <a:pt x="18" y="2"/>
                  </a:lnTo>
                  <a:lnTo>
                    <a:pt x="24" y="0"/>
                  </a:lnTo>
                  <a:lnTo>
                    <a:pt x="30" y="0"/>
                  </a:lnTo>
                  <a:lnTo>
                    <a:pt x="30" y="0"/>
                  </a:lnTo>
                  <a:lnTo>
                    <a:pt x="36" y="0"/>
                  </a:lnTo>
                  <a:lnTo>
                    <a:pt x="42" y="2"/>
                  </a:lnTo>
                  <a:lnTo>
                    <a:pt x="50" y="8"/>
                  </a:lnTo>
                  <a:lnTo>
                    <a:pt x="58" y="18"/>
                  </a:lnTo>
                  <a:lnTo>
                    <a:pt x="58" y="24"/>
                  </a:lnTo>
                  <a:lnTo>
                    <a:pt x="60" y="30"/>
                  </a:lnTo>
                  <a:lnTo>
                    <a:pt x="60" y="30"/>
                  </a:lnTo>
                  <a:lnTo>
                    <a:pt x="58" y="36"/>
                  </a:lnTo>
                  <a:lnTo>
                    <a:pt x="58" y="42"/>
                  </a:lnTo>
                  <a:lnTo>
                    <a:pt x="50" y="52"/>
                  </a:lnTo>
                  <a:lnTo>
                    <a:pt x="42" y="58"/>
                  </a:lnTo>
                  <a:lnTo>
                    <a:pt x="36" y="60"/>
                  </a:lnTo>
                  <a:lnTo>
                    <a:pt x="30" y="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78" name="Freeform 69">
              <a:extLst>
                <a:ext uri="{FF2B5EF4-FFF2-40B4-BE49-F238E27FC236}">
                  <a16:creationId xmlns:a16="http://schemas.microsoft.com/office/drawing/2014/main" id="{82A2657D-D39B-4A0F-AAE6-071FAB951B65}"/>
                </a:ext>
              </a:extLst>
            </p:cNvPr>
            <p:cNvSpPr>
              <a:spLocks/>
            </p:cNvSpPr>
            <p:nvPr/>
          </p:nvSpPr>
          <p:spPr bwMode="auto">
            <a:xfrm>
              <a:off x="3546" y="2226"/>
              <a:ext cx="830" cy="1292"/>
            </a:xfrm>
            <a:custGeom>
              <a:avLst/>
              <a:gdLst>
                <a:gd name="T0" fmla="*/ 804 w 830"/>
                <a:gd name="T1" fmla="*/ 26 h 1292"/>
                <a:gd name="T2" fmla="*/ 804 w 830"/>
                <a:gd name="T3" fmla="*/ 26 h 1292"/>
                <a:gd name="T4" fmla="*/ 790 w 830"/>
                <a:gd name="T5" fmla="*/ 14 h 1292"/>
                <a:gd name="T6" fmla="*/ 774 w 830"/>
                <a:gd name="T7" fmla="*/ 6 h 1292"/>
                <a:gd name="T8" fmla="*/ 758 w 830"/>
                <a:gd name="T9" fmla="*/ 2 h 1292"/>
                <a:gd name="T10" fmla="*/ 740 w 830"/>
                <a:gd name="T11" fmla="*/ 0 h 1292"/>
                <a:gd name="T12" fmla="*/ 0 w 830"/>
                <a:gd name="T13" fmla="*/ 0 h 1292"/>
                <a:gd name="T14" fmla="*/ 0 w 830"/>
                <a:gd name="T15" fmla="*/ 0 h 1292"/>
                <a:gd name="T16" fmla="*/ 18 w 830"/>
                <a:gd name="T17" fmla="*/ 2 h 1292"/>
                <a:gd name="T18" fmla="*/ 34 w 830"/>
                <a:gd name="T19" fmla="*/ 6 h 1292"/>
                <a:gd name="T20" fmla="*/ 50 w 830"/>
                <a:gd name="T21" fmla="*/ 14 h 1292"/>
                <a:gd name="T22" fmla="*/ 62 w 830"/>
                <a:gd name="T23" fmla="*/ 26 h 1292"/>
                <a:gd name="T24" fmla="*/ 74 w 830"/>
                <a:gd name="T25" fmla="*/ 38 h 1292"/>
                <a:gd name="T26" fmla="*/ 82 w 830"/>
                <a:gd name="T27" fmla="*/ 54 h 1292"/>
                <a:gd name="T28" fmla="*/ 88 w 830"/>
                <a:gd name="T29" fmla="*/ 70 h 1292"/>
                <a:gd name="T30" fmla="*/ 88 w 830"/>
                <a:gd name="T31" fmla="*/ 90 h 1292"/>
                <a:gd name="T32" fmla="*/ 88 w 830"/>
                <a:gd name="T33" fmla="*/ 1292 h 1292"/>
                <a:gd name="T34" fmla="*/ 830 w 830"/>
                <a:gd name="T35" fmla="*/ 1292 h 1292"/>
                <a:gd name="T36" fmla="*/ 830 w 830"/>
                <a:gd name="T37" fmla="*/ 90 h 1292"/>
                <a:gd name="T38" fmla="*/ 830 w 830"/>
                <a:gd name="T39" fmla="*/ 90 h 1292"/>
                <a:gd name="T40" fmla="*/ 828 w 830"/>
                <a:gd name="T41" fmla="*/ 72 h 1292"/>
                <a:gd name="T42" fmla="*/ 824 w 830"/>
                <a:gd name="T43" fmla="*/ 56 h 1292"/>
                <a:gd name="T44" fmla="*/ 814 w 830"/>
                <a:gd name="T45" fmla="*/ 40 h 1292"/>
                <a:gd name="T46" fmla="*/ 804 w 830"/>
                <a:gd name="T47" fmla="*/ 26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0" h="1292">
                  <a:moveTo>
                    <a:pt x="804" y="26"/>
                  </a:moveTo>
                  <a:lnTo>
                    <a:pt x="804" y="26"/>
                  </a:lnTo>
                  <a:lnTo>
                    <a:pt x="790" y="14"/>
                  </a:lnTo>
                  <a:lnTo>
                    <a:pt x="774" y="6"/>
                  </a:lnTo>
                  <a:lnTo>
                    <a:pt x="758" y="2"/>
                  </a:lnTo>
                  <a:lnTo>
                    <a:pt x="740" y="0"/>
                  </a:lnTo>
                  <a:lnTo>
                    <a:pt x="0" y="0"/>
                  </a:lnTo>
                  <a:lnTo>
                    <a:pt x="0" y="0"/>
                  </a:lnTo>
                  <a:lnTo>
                    <a:pt x="18" y="2"/>
                  </a:lnTo>
                  <a:lnTo>
                    <a:pt x="34" y="6"/>
                  </a:lnTo>
                  <a:lnTo>
                    <a:pt x="50" y="14"/>
                  </a:lnTo>
                  <a:lnTo>
                    <a:pt x="62" y="26"/>
                  </a:lnTo>
                  <a:lnTo>
                    <a:pt x="74" y="38"/>
                  </a:lnTo>
                  <a:lnTo>
                    <a:pt x="82" y="54"/>
                  </a:lnTo>
                  <a:lnTo>
                    <a:pt x="88" y="70"/>
                  </a:lnTo>
                  <a:lnTo>
                    <a:pt x="88" y="90"/>
                  </a:lnTo>
                  <a:lnTo>
                    <a:pt x="88" y="1292"/>
                  </a:lnTo>
                  <a:lnTo>
                    <a:pt x="830" y="1292"/>
                  </a:lnTo>
                  <a:lnTo>
                    <a:pt x="830" y="90"/>
                  </a:lnTo>
                  <a:lnTo>
                    <a:pt x="830" y="90"/>
                  </a:lnTo>
                  <a:lnTo>
                    <a:pt x="828" y="72"/>
                  </a:lnTo>
                  <a:lnTo>
                    <a:pt x="824" y="56"/>
                  </a:lnTo>
                  <a:lnTo>
                    <a:pt x="814" y="40"/>
                  </a:lnTo>
                  <a:lnTo>
                    <a:pt x="804"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79" name="Freeform 70">
              <a:extLst>
                <a:ext uri="{FF2B5EF4-FFF2-40B4-BE49-F238E27FC236}">
                  <a16:creationId xmlns:a16="http://schemas.microsoft.com/office/drawing/2014/main" id="{99CFB954-B532-4181-BC56-C765584F3964}"/>
                </a:ext>
              </a:extLst>
            </p:cNvPr>
            <p:cNvSpPr>
              <a:spLocks/>
            </p:cNvSpPr>
            <p:nvPr/>
          </p:nvSpPr>
          <p:spPr bwMode="auto">
            <a:xfrm>
              <a:off x="3546" y="2226"/>
              <a:ext cx="830" cy="1292"/>
            </a:xfrm>
            <a:custGeom>
              <a:avLst/>
              <a:gdLst>
                <a:gd name="T0" fmla="*/ 804 w 830"/>
                <a:gd name="T1" fmla="*/ 26 h 1292"/>
                <a:gd name="T2" fmla="*/ 804 w 830"/>
                <a:gd name="T3" fmla="*/ 26 h 1292"/>
                <a:gd name="T4" fmla="*/ 790 w 830"/>
                <a:gd name="T5" fmla="*/ 14 h 1292"/>
                <a:gd name="T6" fmla="*/ 774 w 830"/>
                <a:gd name="T7" fmla="*/ 6 h 1292"/>
                <a:gd name="T8" fmla="*/ 758 w 830"/>
                <a:gd name="T9" fmla="*/ 2 h 1292"/>
                <a:gd name="T10" fmla="*/ 740 w 830"/>
                <a:gd name="T11" fmla="*/ 0 h 1292"/>
                <a:gd name="T12" fmla="*/ 0 w 830"/>
                <a:gd name="T13" fmla="*/ 0 h 1292"/>
                <a:gd name="T14" fmla="*/ 0 w 830"/>
                <a:gd name="T15" fmla="*/ 0 h 1292"/>
                <a:gd name="T16" fmla="*/ 18 w 830"/>
                <a:gd name="T17" fmla="*/ 2 h 1292"/>
                <a:gd name="T18" fmla="*/ 34 w 830"/>
                <a:gd name="T19" fmla="*/ 6 h 1292"/>
                <a:gd name="T20" fmla="*/ 50 w 830"/>
                <a:gd name="T21" fmla="*/ 14 h 1292"/>
                <a:gd name="T22" fmla="*/ 62 w 830"/>
                <a:gd name="T23" fmla="*/ 26 h 1292"/>
                <a:gd name="T24" fmla="*/ 74 w 830"/>
                <a:gd name="T25" fmla="*/ 38 h 1292"/>
                <a:gd name="T26" fmla="*/ 82 w 830"/>
                <a:gd name="T27" fmla="*/ 54 h 1292"/>
                <a:gd name="T28" fmla="*/ 88 w 830"/>
                <a:gd name="T29" fmla="*/ 70 h 1292"/>
                <a:gd name="T30" fmla="*/ 88 w 830"/>
                <a:gd name="T31" fmla="*/ 90 h 1292"/>
                <a:gd name="T32" fmla="*/ 88 w 830"/>
                <a:gd name="T33" fmla="*/ 1292 h 1292"/>
                <a:gd name="T34" fmla="*/ 830 w 830"/>
                <a:gd name="T35" fmla="*/ 1292 h 1292"/>
                <a:gd name="T36" fmla="*/ 830 w 830"/>
                <a:gd name="T37" fmla="*/ 90 h 1292"/>
                <a:gd name="T38" fmla="*/ 830 w 830"/>
                <a:gd name="T39" fmla="*/ 90 h 1292"/>
                <a:gd name="T40" fmla="*/ 828 w 830"/>
                <a:gd name="T41" fmla="*/ 72 h 1292"/>
                <a:gd name="T42" fmla="*/ 824 w 830"/>
                <a:gd name="T43" fmla="*/ 56 h 1292"/>
                <a:gd name="T44" fmla="*/ 814 w 830"/>
                <a:gd name="T45" fmla="*/ 40 h 1292"/>
                <a:gd name="T46" fmla="*/ 804 w 830"/>
                <a:gd name="T47" fmla="*/ 26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0" h="1292">
                  <a:moveTo>
                    <a:pt x="804" y="26"/>
                  </a:moveTo>
                  <a:lnTo>
                    <a:pt x="804" y="26"/>
                  </a:lnTo>
                  <a:lnTo>
                    <a:pt x="790" y="14"/>
                  </a:lnTo>
                  <a:lnTo>
                    <a:pt x="774" y="6"/>
                  </a:lnTo>
                  <a:lnTo>
                    <a:pt x="758" y="2"/>
                  </a:lnTo>
                  <a:lnTo>
                    <a:pt x="740" y="0"/>
                  </a:lnTo>
                  <a:lnTo>
                    <a:pt x="0" y="0"/>
                  </a:lnTo>
                  <a:lnTo>
                    <a:pt x="0" y="0"/>
                  </a:lnTo>
                  <a:lnTo>
                    <a:pt x="18" y="2"/>
                  </a:lnTo>
                  <a:lnTo>
                    <a:pt x="34" y="6"/>
                  </a:lnTo>
                  <a:lnTo>
                    <a:pt x="50" y="14"/>
                  </a:lnTo>
                  <a:lnTo>
                    <a:pt x="62" y="26"/>
                  </a:lnTo>
                  <a:lnTo>
                    <a:pt x="74" y="38"/>
                  </a:lnTo>
                  <a:lnTo>
                    <a:pt x="82" y="54"/>
                  </a:lnTo>
                  <a:lnTo>
                    <a:pt x="88" y="70"/>
                  </a:lnTo>
                  <a:lnTo>
                    <a:pt x="88" y="90"/>
                  </a:lnTo>
                  <a:lnTo>
                    <a:pt x="88" y="1292"/>
                  </a:lnTo>
                  <a:lnTo>
                    <a:pt x="830" y="1292"/>
                  </a:lnTo>
                  <a:lnTo>
                    <a:pt x="830" y="90"/>
                  </a:lnTo>
                  <a:lnTo>
                    <a:pt x="830" y="90"/>
                  </a:lnTo>
                  <a:lnTo>
                    <a:pt x="828" y="72"/>
                  </a:lnTo>
                  <a:lnTo>
                    <a:pt x="824" y="56"/>
                  </a:lnTo>
                  <a:lnTo>
                    <a:pt x="814" y="40"/>
                  </a:lnTo>
                  <a:lnTo>
                    <a:pt x="804"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80" name="Freeform 71">
              <a:extLst>
                <a:ext uri="{FF2B5EF4-FFF2-40B4-BE49-F238E27FC236}">
                  <a16:creationId xmlns:a16="http://schemas.microsoft.com/office/drawing/2014/main" id="{973B198D-06AF-4DF5-AAD9-04AA9581A601}"/>
                </a:ext>
              </a:extLst>
            </p:cNvPr>
            <p:cNvSpPr>
              <a:spLocks noEditPoints="1"/>
            </p:cNvSpPr>
            <p:nvPr/>
          </p:nvSpPr>
          <p:spPr bwMode="auto">
            <a:xfrm>
              <a:off x="3536" y="2216"/>
              <a:ext cx="850" cy="1312"/>
            </a:xfrm>
            <a:custGeom>
              <a:avLst/>
              <a:gdLst>
                <a:gd name="T0" fmla="*/ 830 w 850"/>
                <a:gd name="T1" fmla="*/ 1292 h 1312"/>
                <a:gd name="T2" fmla="*/ 830 w 850"/>
                <a:gd name="T3" fmla="*/ 100 h 1312"/>
                <a:gd name="T4" fmla="*/ 824 w 850"/>
                <a:gd name="T5" fmla="*/ 68 h 1312"/>
                <a:gd name="T6" fmla="*/ 806 w 850"/>
                <a:gd name="T7" fmla="*/ 42 h 1312"/>
                <a:gd name="T8" fmla="*/ 794 w 850"/>
                <a:gd name="T9" fmla="*/ 32 h 1312"/>
                <a:gd name="T10" fmla="*/ 766 w 850"/>
                <a:gd name="T11" fmla="*/ 20 h 1312"/>
                <a:gd name="T12" fmla="*/ 68 w 850"/>
                <a:gd name="T13" fmla="*/ 20 h 1312"/>
                <a:gd name="T14" fmla="*/ 76 w 850"/>
                <a:gd name="T15" fmla="*/ 26 h 1312"/>
                <a:gd name="T16" fmla="*/ 92 w 850"/>
                <a:gd name="T17" fmla="*/ 44 h 1312"/>
                <a:gd name="T18" fmla="*/ 102 w 850"/>
                <a:gd name="T19" fmla="*/ 64 h 1312"/>
                <a:gd name="T20" fmla="*/ 108 w 850"/>
                <a:gd name="T21" fmla="*/ 86 h 1312"/>
                <a:gd name="T22" fmla="*/ 108 w 850"/>
                <a:gd name="T23" fmla="*/ 1292 h 1312"/>
                <a:gd name="T24" fmla="*/ 98 w 850"/>
                <a:gd name="T25" fmla="*/ 1312 h 1312"/>
                <a:gd name="T26" fmla="*/ 96 w 850"/>
                <a:gd name="T27" fmla="*/ 1312 h 1312"/>
                <a:gd name="T28" fmla="*/ 90 w 850"/>
                <a:gd name="T29" fmla="*/ 1306 h 1312"/>
                <a:gd name="T30" fmla="*/ 90 w 850"/>
                <a:gd name="T31" fmla="*/ 100 h 1312"/>
                <a:gd name="T32" fmla="*/ 88 w 850"/>
                <a:gd name="T33" fmla="*/ 82 h 1312"/>
                <a:gd name="T34" fmla="*/ 76 w 850"/>
                <a:gd name="T35" fmla="*/ 54 h 1312"/>
                <a:gd name="T36" fmla="*/ 54 w 850"/>
                <a:gd name="T37" fmla="*/ 32 h 1312"/>
                <a:gd name="T38" fmla="*/ 26 w 850"/>
                <a:gd name="T39" fmla="*/ 20 h 1312"/>
                <a:gd name="T40" fmla="*/ 10 w 850"/>
                <a:gd name="T41" fmla="*/ 20 h 1312"/>
                <a:gd name="T42" fmla="*/ 2 w 850"/>
                <a:gd name="T43" fmla="*/ 16 h 1312"/>
                <a:gd name="T44" fmla="*/ 0 w 850"/>
                <a:gd name="T45" fmla="*/ 10 h 1312"/>
                <a:gd name="T46" fmla="*/ 0 w 850"/>
                <a:gd name="T47" fmla="*/ 6 h 1312"/>
                <a:gd name="T48" fmla="*/ 6 w 850"/>
                <a:gd name="T49" fmla="*/ 0 h 1312"/>
                <a:gd name="T50" fmla="*/ 750 w 850"/>
                <a:gd name="T51" fmla="*/ 0 h 1312"/>
                <a:gd name="T52" fmla="*/ 770 w 850"/>
                <a:gd name="T53" fmla="*/ 2 h 1312"/>
                <a:gd name="T54" fmla="*/ 804 w 850"/>
                <a:gd name="T55" fmla="*/ 16 h 1312"/>
                <a:gd name="T56" fmla="*/ 820 w 850"/>
                <a:gd name="T57" fmla="*/ 28 h 1312"/>
                <a:gd name="T58" fmla="*/ 842 w 850"/>
                <a:gd name="T59" fmla="*/ 62 h 1312"/>
                <a:gd name="T60" fmla="*/ 850 w 850"/>
                <a:gd name="T61" fmla="*/ 100 h 1312"/>
                <a:gd name="T62" fmla="*/ 850 w 850"/>
                <a:gd name="T63" fmla="*/ 1302 h 1312"/>
                <a:gd name="T64" fmla="*/ 846 w 850"/>
                <a:gd name="T65" fmla="*/ 1310 h 1312"/>
                <a:gd name="T66" fmla="*/ 840 w 850"/>
                <a:gd name="T6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50" h="1312">
                  <a:moveTo>
                    <a:pt x="108" y="1292"/>
                  </a:moveTo>
                  <a:lnTo>
                    <a:pt x="830" y="1292"/>
                  </a:lnTo>
                  <a:lnTo>
                    <a:pt x="830" y="100"/>
                  </a:lnTo>
                  <a:lnTo>
                    <a:pt x="830" y="100"/>
                  </a:lnTo>
                  <a:lnTo>
                    <a:pt x="828" y="84"/>
                  </a:lnTo>
                  <a:lnTo>
                    <a:pt x="824" y="68"/>
                  </a:lnTo>
                  <a:lnTo>
                    <a:pt x="816" y="54"/>
                  </a:lnTo>
                  <a:lnTo>
                    <a:pt x="806" y="42"/>
                  </a:lnTo>
                  <a:lnTo>
                    <a:pt x="806" y="42"/>
                  </a:lnTo>
                  <a:lnTo>
                    <a:pt x="794" y="32"/>
                  </a:lnTo>
                  <a:lnTo>
                    <a:pt x="780" y="26"/>
                  </a:lnTo>
                  <a:lnTo>
                    <a:pt x="766" y="20"/>
                  </a:lnTo>
                  <a:lnTo>
                    <a:pt x="750" y="20"/>
                  </a:lnTo>
                  <a:lnTo>
                    <a:pt x="68" y="20"/>
                  </a:lnTo>
                  <a:lnTo>
                    <a:pt x="68" y="20"/>
                  </a:lnTo>
                  <a:lnTo>
                    <a:pt x="76" y="26"/>
                  </a:lnTo>
                  <a:lnTo>
                    <a:pt x="84" y="34"/>
                  </a:lnTo>
                  <a:lnTo>
                    <a:pt x="92" y="44"/>
                  </a:lnTo>
                  <a:lnTo>
                    <a:pt x="98" y="54"/>
                  </a:lnTo>
                  <a:lnTo>
                    <a:pt x="102" y="64"/>
                  </a:lnTo>
                  <a:lnTo>
                    <a:pt x="106" y="76"/>
                  </a:lnTo>
                  <a:lnTo>
                    <a:pt x="108" y="86"/>
                  </a:lnTo>
                  <a:lnTo>
                    <a:pt x="108" y="100"/>
                  </a:lnTo>
                  <a:lnTo>
                    <a:pt x="108" y="1292"/>
                  </a:lnTo>
                  <a:close/>
                  <a:moveTo>
                    <a:pt x="840" y="1312"/>
                  </a:moveTo>
                  <a:lnTo>
                    <a:pt x="98" y="1312"/>
                  </a:lnTo>
                  <a:lnTo>
                    <a:pt x="98" y="1312"/>
                  </a:lnTo>
                  <a:lnTo>
                    <a:pt x="96" y="1312"/>
                  </a:lnTo>
                  <a:lnTo>
                    <a:pt x="92" y="1310"/>
                  </a:lnTo>
                  <a:lnTo>
                    <a:pt x="90" y="1306"/>
                  </a:lnTo>
                  <a:lnTo>
                    <a:pt x="90" y="1302"/>
                  </a:lnTo>
                  <a:lnTo>
                    <a:pt x="90" y="100"/>
                  </a:lnTo>
                  <a:lnTo>
                    <a:pt x="90" y="100"/>
                  </a:lnTo>
                  <a:lnTo>
                    <a:pt x="88" y="82"/>
                  </a:lnTo>
                  <a:lnTo>
                    <a:pt x="84" y="68"/>
                  </a:lnTo>
                  <a:lnTo>
                    <a:pt x="76" y="54"/>
                  </a:lnTo>
                  <a:lnTo>
                    <a:pt x="66" y="42"/>
                  </a:lnTo>
                  <a:lnTo>
                    <a:pt x="54" y="32"/>
                  </a:lnTo>
                  <a:lnTo>
                    <a:pt x="40" y="26"/>
                  </a:lnTo>
                  <a:lnTo>
                    <a:pt x="26" y="20"/>
                  </a:lnTo>
                  <a:lnTo>
                    <a:pt x="10" y="20"/>
                  </a:lnTo>
                  <a:lnTo>
                    <a:pt x="10" y="20"/>
                  </a:lnTo>
                  <a:lnTo>
                    <a:pt x="6" y="18"/>
                  </a:lnTo>
                  <a:lnTo>
                    <a:pt x="2" y="16"/>
                  </a:lnTo>
                  <a:lnTo>
                    <a:pt x="0" y="14"/>
                  </a:lnTo>
                  <a:lnTo>
                    <a:pt x="0" y="10"/>
                  </a:lnTo>
                  <a:lnTo>
                    <a:pt x="0" y="10"/>
                  </a:lnTo>
                  <a:lnTo>
                    <a:pt x="0" y="6"/>
                  </a:lnTo>
                  <a:lnTo>
                    <a:pt x="2" y="2"/>
                  </a:lnTo>
                  <a:lnTo>
                    <a:pt x="6" y="0"/>
                  </a:lnTo>
                  <a:lnTo>
                    <a:pt x="10" y="0"/>
                  </a:lnTo>
                  <a:lnTo>
                    <a:pt x="750" y="0"/>
                  </a:lnTo>
                  <a:lnTo>
                    <a:pt x="750" y="0"/>
                  </a:lnTo>
                  <a:lnTo>
                    <a:pt x="770" y="2"/>
                  </a:lnTo>
                  <a:lnTo>
                    <a:pt x="788" y="8"/>
                  </a:lnTo>
                  <a:lnTo>
                    <a:pt x="804" y="16"/>
                  </a:lnTo>
                  <a:lnTo>
                    <a:pt x="820" y="28"/>
                  </a:lnTo>
                  <a:lnTo>
                    <a:pt x="820" y="28"/>
                  </a:lnTo>
                  <a:lnTo>
                    <a:pt x="832" y="44"/>
                  </a:lnTo>
                  <a:lnTo>
                    <a:pt x="842" y="62"/>
                  </a:lnTo>
                  <a:lnTo>
                    <a:pt x="848" y="80"/>
                  </a:lnTo>
                  <a:lnTo>
                    <a:pt x="850" y="100"/>
                  </a:lnTo>
                  <a:lnTo>
                    <a:pt x="850" y="1302"/>
                  </a:lnTo>
                  <a:lnTo>
                    <a:pt x="850" y="1302"/>
                  </a:lnTo>
                  <a:lnTo>
                    <a:pt x="848" y="1306"/>
                  </a:lnTo>
                  <a:lnTo>
                    <a:pt x="846" y="1310"/>
                  </a:lnTo>
                  <a:lnTo>
                    <a:pt x="844" y="1312"/>
                  </a:lnTo>
                  <a:lnTo>
                    <a:pt x="840" y="1312"/>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81" name="Freeform 72">
              <a:extLst>
                <a:ext uri="{FF2B5EF4-FFF2-40B4-BE49-F238E27FC236}">
                  <a16:creationId xmlns:a16="http://schemas.microsoft.com/office/drawing/2014/main" id="{F9DD3469-1B80-40BC-A58B-DEDAAC26EED1}"/>
                </a:ext>
              </a:extLst>
            </p:cNvPr>
            <p:cNvSpPr>
              <a:spLocks/>
            </p:cNvSpPr>
            <p:nvPr/>
          </p:nvSpPr>
          <p:spPr bwMode="auto">
            <a:xfrm>
              <a:off x="3604" y="2236"/>
              <a:ext cx="762" cy="1272"/>
            </a:xfrm>
            <a:custGeom>
              <a:avLst/>
              <a:gdLst>
                <a:gd name="T0" fmla="*/ 40 w 762"/>
                <a:gd name="T1" fmla="*/ 1272 h 1272"/>
                <a:gd name="T2" fmla="*/ 762 w 762"/>
                <a:gd name="T3" fmla="*/ 1272 h 1272"/>
                <a:gd name="T4" fmla="*/ 762 w 762"/>
                <a:gd name="T5" fmla="*/ 80 h 1272"/>
                <a:gd name="T6" fmla="*/ 762 w 762"/>
                <a:gd name="T7" fmla="*/ 80 h 1272"/>
                <a:gd name="T8" fmla="*/ 760 w 762"/>
                <a:gd name="T9" fmla="*/ 64 h 1272"/>
                <a:gd name="T10" fmla="*/ 756 w 762"/>
                <a:gd name="T11" fmla="*/ 48 h 1272"/>
                <a:gd name="T12" fmla="*/ 748 w 762"/>
                <a:gd name="T13" fmla="*/ 34 h 1272"/>
                <a:gd name="T14" fmla="*/ 738 w 762"/>
                <a:gd name="T15" fmla="*/ 22 h 1272"/>
                <a:gd name="T16" fmla="*/ 738 w 762"/>
                <a:gd name="T17" fmla="*/ 22 h 1272"/>
                <a:gd name="T18" fmla="*/ 726 w 762"/>
                <a:gd name="T19" fmla="*/ 12 h 1272"/>
                <a:gd name="T20" fmla="*/ 712 w 762"/>
                <a:gd name="T21" fmla="*/ 6 h 1272"/>
                <a:gd name="T22" fmla="*/ 698 w 762"/>
                <a:gd name="T23" fmla="*/ 0 h 1272"/>
                <a:gd name="T24" fmla="*/ 682 w 762"/>
                <a:gd name="T25" fmla="*/ 0 h 1272"/>
                <a:gd name="T26" fmla="*/ 0 w 762"/>
                <a:gd name="T27" fmla="*/ 0 h 1272"/>
                <a:gd name="T28" fmla="*/ 0 w 762"/>
                <a:gd name="T29" fmla="*/ 0 h 1272"/>
                <a:gd name="T30" fmla="*/ 8 w 762"/>
                <a:gd name="T31" fmla="*/ 6 h 1272"/>
                <a:gd name="T32" fmla="*/ 16 w 762"/>
                <a:gd name="T33" fmla="*/ 14 h 1272"/>
                <a:gd name="T34" fmla="*/ 24 w 762"/>
                <a:gd name="T35" fmla="*/ 24 h 1272"/>
                <a:gd name="T36" fmla="*/ 30 w 762"/>
                <a:gd name="T37" fmla="*/ 34 h 1272"/>
                <a:gd name="T38" fmla="*/ 34 w 762"/>
                <a:gd name="T39" fmla="*/ 44 h 1272"/>
                <a:gd name="T40" fmla="*/ 38 w 762"/>
                <a:gd name="T41" fmla="*/ 56 h 1272"/>
                <a:gd name="T42" fmla="*/ 40 w 762"/>
                <a:gd name="T43" fmla="*/ 66 h 1272"/>
                <a:gd name="T44" fmla="*/ 40 w 762"/>
                <a:gd name="T45" fmla="*/ 80 h 1272"/>
                <a:gd name="T46" fmla="*/ 40 w 762"/>
                <a:gd name="T47" fmla="*/ 1272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2" h="1272">
                  <a:moveTo>
                    <a:pt x="40" y="1272"/>
                  </a:moveTo>
                  <a:lnTo>
                    <a:pt x="762" y="1272"/>
                  </a:lnTo>
                  <a:lnTo>
                    <a:pt x="762" y="80"/>
                  </a:lnTo>
                  <a:lnTo>
                    <a:pt x="762" y="80"/>
                  </a:lnTo>
                  <a:lnTo>
                    <a:pt x="760" y="64"/>
                  </a:lnTo>
                  <a:lnTo>
                    <a:pt x="756" y="48"/>
                  </a:lnTo>
                  <a:lnTo>
                    <a:pt x="748" y="34"/>
                  </a:lnTo>
                  <a:lnTo>
                    <a:pt x="738" y="22"/>
                  </a:lnTo>
                  <a:lnTo>
                    <a:pt x="738" y="22"/>
                  </a:lnTo>
                  <a:lnTo>
                    <a:pt x="726" y="12"/>
                  </a:lnTo>
                  <a:lnTo>
                    <a:pt x="712" y="6"/>
                  </a:lnTo>
                  <a:lnTo>
                    <a:pt x="698" y="0"/>
                  </a:lnTo>
                  <a:lnTo>
                    <a:pt x="682" y="0"/>
                  </a:lnTo>
                  <a:lnTo>
                    <a:pt x="0" y="0"/>
                  </a:lnTo>
                  <a:lnTo>
                    <a:pt x="0" y="0"/>
                  </a:lnTo>
                  <a:lnTo>
                    <a:pt x="8" y="6"/>
                  </a:lnTo>
                  <a:lnTo>
                    <a:pt x="16" y="14"/>
                  </a:lnTo>
                  <a:lnTo>
                    <a:pt x="24" y="24"/>
                  </a:lnTo>
                  <a:lnTo>
                    <a:pt x="30" y="34"/>
                  </a:lnTo>
                  <a:lnTo>
                    <a:pt x="34" y="44"/>
                  </a:lnTo>
                  <a:lnTo>
                    <a:pt x="38" y="56"/>
                  </a:lnTo>
                  <a:lnTo>
                    <a:pt x="40" y="66"/>
                  </a:lnTo>
                  <a:lnTo>
                    <a:pt x="40" y="80"/>
                  </a:lnTo>
                  <a:lnTo>
                    <a:pt x="40" y="12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82" name="Freeform 73">
              <a:extLst>
                <a:ext uri="{FF2B5EF4-FFF2-40B4-BE49-F238E27FC236}">
                  <a16:creationId xmlns:a16="http://schemas.microsoft.com/office/drawing/2014/main" id="{205CC212-E9EA-4C78-913C-A64EB1C96C18}"/>
                </a:ext>
              </a:extLst>
            </p:cNvPr>
            <p:cNvSpPr>
              <a:spLocks/>
            </p:cNvSpPr>
            <p:nvPr/>
          </p:nvSpPr>
          <p:spPr bwMode="auto">
            <a:xfrm>
              <a:off x="3536" y="2216"/>
              <a:ext cx="850" cy="1312"/>
            </a:xfrm>
            <a:custGeom>
              <a:avLst/>
              <a:gdLst>
                <a:gd name="T0" fmla="*/ 840 w 850"/>
                <a:gd name="T1" fmla="*/ 1312 h 1312"/>
                <a:gd name="T2" fmla="*/ 98 w 850"/>
                <a:gd name="T3" fmla="*/ 1312 h 1312"/>
                <a:gd name="T4" fmla="*/ 98 w 850"/>
                <a:gd name="T5" fmla="*/ 1312 h 1312"/>
                <a:gd name="T6" fmla="*/ 96 w 850"/>
                <a:gd name="T7" fmla="*/ 1312 h 1312"/>
                <a:gd name="T8" fmla="*/ 92 w 850"/>
                <a:gd name="T9" fmla="*/ 1310 h 1312"/>
                <a:gd name="T10" fmla="*/ 90 w 850"/>
                <a:gd name="T11" fmla="*/ 1306 h 1312"/>
                <a:gd name="T12" fmla="*/ 90 w 850"/>
                <a:gd name="T13" fmla="*/ 1302 h 1312"/>
                <a:gd name="T14" fmla="*/ 90 w 850"/>
                <a:gd name="T15" fmla="*/ 100 h 1312"/>
                <a:gd name="T16" fmla="*/ 90 w 850"/>
                <a:gd name="T17" fmla="*/ 100 h 1312"/>
                <a:gd name="T18" fmla="*/ 88 w 850"/>
                <a:gd name="T19" fmla="*/ 82 h 1312"/>
                <a:gd name="T20" fmla="*/ 84 w 850"/>
                <a:gd name="T21" fmla="*/ 68 h 1312"/>
                <a:gd name="T22" fmla="*/ 76 w 850"/>
                <a:gd name="T23" fmla="*/ 54 h 1312"/>
                <a:gd name="T24" fmla="*/ 66 w 850"/>
                <a:gd name="T25" fmla="*/ 42 h 1312"/>
                <a:gd name="T26" fmla="*/ 54 w 850"/>
                <a:gd name="T27" fmla="*/ 32 h 1312"/>
                <a:gd name="T28" fmla="*/ 40 w 850"/>
                <a:gd name="T29" fmla="*/ 26 h 1312"/>
                <a:gd name="T30" fmla="*/ 26 w 850"/>
                <a:gd name="T31" fmla="*/ 20 h 1312"/>
                <a:gd name="T32" fmla="*/ 10 w 850"/>
                <a:gd name="T33" fmla="*/ 20 h 1312"/>
                <a:gd name="T34" fmla="*/ 10 w 850"/>
                <a:gd name="T35" fmla="*/ 20 h 1312"/>
                <a:gd name="T36" fmla="*/ 6 w 850"/>
                <a:gd name="T37" fmla="*/ 18 h 1312"/>
                <a:gd name="T38" fmla="*/ 2 w 850"/>
                <a:gd name="T39" fmla="*/ 16 h 1312"/>
                <a:gd name="T40" fmla="*/ 0 w 850"/>
                <a:gd name="T41" fmla="*/ 14 h 1312"/>
                <a:gd name="T42" fmla="*/ 0 w 850"/>
                <a:gd name="T43" fmla="*/ 10 h 1312"/>
                <a:gd name="T44" fmla="*/ 0 w 850"/>
                <a:gd name="T45" fmla="*/ 10 h 1312"/>
                <a:gd name="T46" fmla="*/ 0 w 850"/>
                <a:gd name="T47" fmla="*/ 6 h 1312"/>
                <a:gd name="T48" fmla="*/ 2 w 850"/>
                <a:gd name="T49" fmla="*/ 2 h 1312"/>
                <a:gd name="T50" fmla="*/ 6 w 850"/>
                <a:gd name="T51" fmla="*/ 0 h 1312"/>
                <a:gd name="T52" fmla="*/ 10 w 850"/>
                <a:gd name="T53" fmla="*/ 0 h 1312"/>
                <a:gd name="T54" fmla="*/ 750 w 850"/>
                <a:gd name="T55" fmla="*/ 0 h 1312"/>
                <a:gd name="T56" fmla="*/ 750 w 850"/>
                <a:gd name="T57" fmla="*/ 0 h 1312"/>
                <a:gd name="T58" fmla="*/ 770 w 850"/>
                <a:gd name="T59" fmla="*/ 2 h 1312"/>
                <a:gd name="T60" fmla="*/ 788 w 850"/>
                <a:gd name="T61" fmla="*/ 8 h 1312"/>
                <a:gd name="T62" fmla="*/ 804 w 850"/>
                <a:gd name="T63" fmla="*/ 16 h 1312"/>
                <a:gd name="T64" fmla="*/ 820 w 850"/>
                <a:gd name="T65" fmla="*/ 28 h 1312"/>
                <a:gd name="T66" fmla="*/ 820 w 850"/>
                <a:gd name="T67" fmla="*/ 28 h 1312"/>
                <a:gd name="T68" fmla="*/ 832 w 850"/>
                <a:gd name="T69" fmla="*/ 44 h 1312"/>
                <a:gd name="T70" fmla="*/ 842 w 850"/>
                <a:gd name="T71" fmla="*/ 62 h 1312"/>
                <a:gd name="T72" fmla="*/ 848 w 850"/>
                <a:gd name="T73" fmla="*/ 80 h 1312"/>
                <a:gd name="T74" fmla="*/ 850 w 850"/>
                <a:gd name="T75" fmla="*/ 100 h 1312"/>
                <a:gd name="T76" fmla="*/ 850 w 850"/>
                <a:gd name="T77" fmla="*/ 1302 h 1312"/>
                <a:gd name="T78" fmla="*/ 850 w 850"/>
                <a:gd name="T79" fmla="*/ 1302 h 1312"/>
                <a:gd name="T80" fmla="*/ 848 w 850"/>
                <a:gd name="T81" fmla="*/ 1306 h 1312"/>
                <a:gd name="T82" fmla="*/ 846 w 850"/>
                <a:gd name="T83" fmla="*/ 1310 h 1312"/>
                <a:gd name="T84" fmla="*/ 844 w 850"/>
                <a:gd name="T85" fmla="*/ 1312 h 1312"/>
                <a:gd name="T86" fmla="*/ 840 w 850"/>
                <a:gd name="T8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0" h="1312">
                  <a:moveTo>
                    <a:pt x="840" y="1312"/>
                  </a:moveTo>
                  <a:lnTo>
                    <a:pt x="98" y="1312"/>
                  </a:lnTo>
                  <a:lnTo>
                    <a:pt x="98" y="1312"/>
                  </a:lnTo>
                  <a:lnTo>
                    <a:pt x="96" y="1312"/>
                  </a:lnTo>
                  <a:lnTo>
                    <a:pt x="92" y="1310"/>
                  </a:lnTo>
                  <a:lnTo>
                    <a:pt x="90" y="1306"/>
                  </a:lnTo>
                  <a:lnTo>
                    <a:pt x="90" y="1302"/>
                  </a:lnTo>
                  <a:lnTo>
                    <a:pt x="90" y="100"/>
                  </a:lnTo>
                  <a:lnTo>
                    <a:pt x="90" y="100"/>
                  </a:lnTo>
                  <a:lnTo>
                    <a:pt x="88" y="82"/>
                  </a:lnTo>
                  <a:lnTo>
                    <a:pt x="84" y="68"/>
                  </a:lnTo>
                  <a:lnTo>
                    <a:pt x="76" y="54"/>
                  </a:lnTo>
                  <a:lnTo>
                    <a:pt x="66" y="42"/>
                  </a:lnTo>
                  <a:lnTo>
                    <a:pt x="54" y="32"/>
                  </a:lnTo>
                  <a:lnTo>
                    <a:pt x="40" y="26"/>
                  </a:lnTo>
                  <a:lnTo>
                    <a:pt x="26" y="20"/>
                  </a:lnTo>
                  <a:lnTo>
                    <a:pt x="10" y="20"/>
                  </a:lnTo>
                  <a:lnTo>
                    <a:pt x="10" y="20"/>
                  </a:lnTo>
                  <a:lnTo>
                    <a:pt x="6" y="18"/>
                  </a:lnTo>
                  <a:lnTo>
                    <a:pt x="2" y="16"/>
                  </a:lnTo>
                  <a:lnTo>
                    <a:pt x="0" y="14"/>
                  </a:lnTo>
                  <a:lnTo>
                    <a:pt x="0" y="10"/>
                  </a:lnTo>
                  <a:lnTo>
                    <a:pt x="0" y="10"/>
                  </a:lnTo>
                  <a:lnTo>
                    <a:pt x="0" y="6"/>
                  </a:lnTo>
                  <a:lnTo>
                    <a:pt x="2" y="2"/>
                  </a:lnTo>
                  <a:lnTo>
                    <a:pt x="6" y="0"/>
                  </a:lnTo>
                  <a:lnTo>
                    <a:pt x="10" y="0"/>
                  </a:lnTo>
                  <a:lnTo>
                    <a:pt x="750" y="0"/>
                  </a:lnTo>
                  <a:lnTo>
                    <a:pt x="750" y="0"/>
                  </a:lnTo>
                  <a:lnTo>
                    <a:pt x="770" y="2"/>
                  </a:lnTo>
                  <a:lnTo>
                    <a:pt x="788" y="8"/>
                  </a:lnTo>
                  <a:lnTo>
                    <a:pt x="804" y="16"/>
                  </a:lnTo>
                  <a:lnTo>
                    <a:pt x="820" y="28"/>
                  </a:lnTo>
                  <a:lnTo>
                    <a:pt x="820" y="28"/>
                  </a:lnTo>
                  <a:lnTo>
                    <a:pt x="832" y="44"/>
                  </a:lnTo>
                  <a:lnTo>
                    <a:pt x="842" y="62"/>
                  </a:lnTo>
                  <a:lnTo>
                    <a:pt x="848" y="80"/>
                  </a:lnTo>
                  <a:lnTo>
                    <a:pt x="850" y="100"/>
                  </a:lnTo>
                  <a:lnTo>
                    <a:pt x="850" y="1302"/>
                  </a:lnTo>
                  <a:lnTo>
                    <a:pt x="850" y="1302"/>
                  </a:lnTo>
                  <a:lnTo>
                    <a:pt x="848" y="1306"/>
                  </a:lnTo>
                  <a:lnTo>
                    <a:pt x="846" y="1310"/>
                  </a:lnTo>
                  <a:lnTo>
                    <a:pt x="844" y="1312"/>
                  </a:lnTo>
                  <a:lnTo>
                    <a:pt x="840" y="13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83" name="Freeform 74">
              <a:extLst>
                <a:ext uri="{FF2B5EF4-FFF2-40B4-BE49-F238E27FC236}">
                  <a16:creationId xmlns:a16="http://schemas.microsoft.com/office/drawing/2014/main" id="{57CDBCBE-4C4B-4F89-AC37-0205ED76CC97}"/>
                </a:ext>
              </a:extLst>
            </p:cNvPr>
            <p:cNvSpPr>
              <a:spLocks/>
            </p:cNvSpPr>
            <p:nvPr/>
          </p:nvSpPr>
          <p:spPr bwMode="auto">
            <a:xfrm>
              <a:off x="4104" y="2516"/>
              <a:ext cx="178" cy="18"/>
            </a:xfrm>
            <a:custGeom>
              <a:avLst/>
              <a:gdLst>
                <a:gd name="T0" fmla="*/ 168 w 178"/>
                <a:gd name="T1" fmla="*/ 18 h 18"/>
                <a:gd name="T2" fmla="*/ 10 w 178"/>
                <a:gd name="T3" fmla="*/ 18 h 18"/>
                <a:gd name="T4" fmla="*/ 10 w 178"/>
                <a:gd name="T5" fmla="*/ 18 h 18"/>
                <a:gd name="T6" fmla="*/ 6 w 178"/>
                <a:gd name="T7" fmla="*/ 18 h 18"/>
                <a:gd name="T8" fmla="*/ 4 w 178"/>
                <a:gd name="T9" fmla="*/ 16 h 18"/>
                <a:gd name="T10" fmla="*/ 2 w 178"/>
                <a:gd name="T11" fmla="*/ 12 h 18"/>
                <a:gd name="T12" fmla="*/ 0 w 178"/>
                <a:gd name="T13" fmla="*/ 10 h 18"/>
                <a:gd name="T14" fmla="*/ 0 w 178"/>
                <a:gd name="T15" fmla="*/ 10 h 18"/>
                <a:gd name="T16" fmla="*/ 2 w 178"/>
                <a:gd name="T17" fmla="*/ 6 h 18"/>
                <a:gd name="T18" fmla="*/ 4 w 178"/>
                <a:gd name="T19" fmla="*/ 2 h 18"/>
                <a:gd name="T20" fmla="*/ 6 w 178"/>
                <a:gd name="T21" fmla="*/ 0 h 18"/>
                <a:gd name="T22" fmla="*/ 10 w 178"/>
                <a:gd name="T23" fmla="*/ 0 h 18"/>
                <a:gd name="T24" fmla="*/ 168 w 178"/>
                <a:gd name="T25" fmla="*/ 0 h 18"/>
                <a:gd name="T26" fmla="*/ 168 w 178"/>
                <a:gd name="T27" fmla="*/ 0 h 18"/>
                <a:gd name="T28" fmla="*/ 172 w 178"/>
                <a:gd name="T29" fmla="*/ 0 h 18"/>
                <a:gd name="T30" fmla="*/ 176 w 178"/>
                <a:gd name="T31" fmla="*/ 2 h 18"/>
                <a:gd name="T32" fmla="*/ 178 w 178"/>
                <a:gd name="T33" fmla="*/ 6 h 18"/>
                <a:gd name="T34" fmla="*/ 178 w 178"/>
                <a:gd name="T35" fmla="*/ 10 h 18"/>
                <a:gd name="T36" fmla="*/ 178 w 178"/>
                <a:gd name="T37" fmla="*/ 10 h 18"/>
                <a:gd name="T38" fmla="*/ 178 w 178"/>
                <a:gd name="T39" fmla="*/ 12 h 18"/>
                <a:gd name="T40" fmla="*/ 176 w 178"/>
                <a:gd name="T41" fmla="*/ 16 h 18"/>
                <a:gd name="T42" fmla="*/ 172 w 178"/>
                <a:gd name="T43" fmla="*/ 18 h 18"/>
                <a:gd name="T44" fmla="*/ 168 w 178"/>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18">
                  <a:moveTo>
                    <a:pt x="168" y="18"/>
                  </a:moveTo>
                  <a:lnTo>
                    <a:pt x="10" y="18"/>
                  </a:lnTo>
                  <a:lnTo>
                    <a:pt x="10" y="18"/>
                  </a:lnTo>
                  <a:lnTo>
                    <a:pt x="6" y="18"/>
                  </a:lnTo>
                  <a:lnTo>
                    <a:pt x="4" y="16"/>
                  </a:lnTo>
                  <a:lnTo>
                    <a:pt x="2" y="12"/>
                  </a:lnTo>
                  <a:lnTo>
                    <a:pt x="0" y="10"/>
                  </a:lnTo>
                  <a:lnTo>
                    <a:pt x="0" y="10"/>
                  </a:lnTo>
                  <a:lnTo>
                    <a:pt x="2" y="6"/>
                  </a:lnTo>
                  <a:lnTo>
                    <a:pt x="4" y="2"/>
                  </a:lnTo>
                  <a:lnTo>
                    <a:pt x="6" y="0"/>
                  </a:lnTo>
                  <a:lnTo>
                    <a:pt x="10" y="0"/>
                  </a:lnTo>
                  <a:lnTo>
                    <a:pt x="168" y="0"/>
                  </a:lnTo>
                  <a:lnTo>
                    <a:pt x="168" y="0"/>
                  </a:lnTo>
                  <a:lnTo>
                    <a:pt x="172" y="0"/>
                  </a:lnTo>
                  <a:lnTo>
                    <a:pt x="176" y="2"/>
                  </a:lnTo>
                  <a:lnTo>
                    <a:pt x="178" y="6"/>
                  </a:lnTo>
                  <a:lnTo>
                    <a:pt x="178" y="10"/>
                  </a:lnTo>
                  <a:lnTo>
                    <a:pt x="178" y="10"/>
                  </a:lnTo>
                  <a:lnTo>
                    <a:pt x="178" y="12"/>
                  </a:lnTo>
                  <a:lnTo>
                    <a:pt x="176" y="16"/>
                  </a:lnTo>
                  <a:lnTo>
                    <a:pt x="172" y="18"/>
                  </a:lnTo>
                  <a:lnTo>
                    <a:pt x="168"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84" name="Freeform 75">
              <a:extLst>
                <a:ext uri="{FF2B5EF4-FFF2-40B4-BE49-F238E27FC236}">
                  <a16:creationId xmlns:a16="http://schemas.microsoft.com/office/drawing/2014/main" id="{741DC4EE-268B-4F80-9845-933B2D330F30}"/>
                </a:ext>
              </a:extLst>
            </p:cNvPr>
            <p:cNvSpPr>
              <a:spLocks/>
            </p:cNvSpPr>
            <p:nvPr/>
          </p:nvSpPr>
          <p:spPr bwMode="auto">
            <a:xfrm>
              <a:off x="4104" y="2516"/>
              <a:ext cx="178" cy="18"/>
            </a:xfrm>
            <a:custGeom>
              <a:avLst/>
              <a:gdLst>
                <a:gd name="T0" fmla="*/ 168 w 178"/>
                <a:gd name="T1" fmla="*/ 18 h 18"/>
                <a:gd name="T2" fmla="*/ 10 w 178"/>
                <a:gd name="T3" fmla="*/ 18 h 18"/>
                <a:gd name="T4" fmla="*/ 10 w 178"/>
                <a:gd name="T5" fmla="*/ 18 h 18"/>
                <a:gd name="T6" fmla="*/ 6 w 178"/>
                <a:gd name="T7" fmla="*/ 18 h 18"/>
                <a:gd name="T8" fmla="*/ 4 w 178"/>
                <a:gd name="T9" fmla="*/ 16 h 18"/>
                <a:gd name="T10" fmla="*/ 2 w 178"/>
                <a:gd name="T11" fmla="*/ 12 h 18"/>
                <a:gd name="T12" fmla="*/ 0 w 178"/>
                <a:gd name="T13" fmla="*/ 10 h 18"/>
                <a:gd name="T14" fmla="*/ 0 w 178"/>
                <a:gd name="T15" fmla="*/ 10 h 18"/>
                <a:gd name="T16" fmla="*/ 2 w 178"/>
                <a:gd name="T17" fmla="*/ 6 h 18"/>
                <a:gd name="T18" fmla="*/ 4 w 178"/>
                <a:gd name="T19" fmla="*/ 2 h 18"/>
                <a:gd name="T20" fmla="*/ 6 w 178"/>
                <a:gd name="T21" fmla="*/ 0 h 18"/>
                <a:gd name="T22" fmla="*/ 10 w 178"/>
                <a:gd name="T23" fmla="*/ 0 h 18"/>
                <a:gd name="T24" fmla="*/ 168 w 178"/>
                <a:gd name="T25" fmla="*/ 0 h 18"/>
                <a:gd name="T26" fmla="*/ 168 w 178"/>
                <a:gd name="T27" fmla="*/ 0 h 18"/>
                <a:gd name="T28" fmla="*/ 172 w 178"/>
                <a:gd name="T29" fmla="*/ 0 h 18"/>
                <a:gd name="T30" fmla="*/ 176 w 178"/>
                <a:gd name="T31" fmla="*/ 2 h 18"/>
                <a:gd name="T32" fmla="*/ 178 w 178"/>
                <a:gd name="T33" fmla="*/ 6 h 18"/>
                <a:gd name="T34" fmla="*/ 178 w 178"/>
                <a:gd name="T35" fmla="*/ 10 h 18"/>
                <a:gd name="T36" fmla="*/ 178 w 178"/>
                <a:gd name="T37" fmla="*/ 10 h 18"/>
                <a:gd name="T38" fmla="*/ 178 w 178"/>
                <a:gd name="T39" fmla="*/ 12 h 18"/>
                <a:gd name="T40" fmla="*/ 176 w 178"/>
                <a:gd name="T41" fmla="*/ 16 h 18"/>
                <a:gd name="T42" fmla="*/ 172 w 178"/>
                <a:gd name="T43" fmla="*/ 18 h 18"/>
                <a:gd name="T44" fmla="*/ 168 w 178"/>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18">
                  <a:moveTo>
                    <a:pt x="168" y="18"/>
                  </a:moveTo>
                  <a:lnTo>
                    <a:pt x="10" y="18"/>
                  </a:lnTo>
                  <a:lnTo>
                    <a:pt x="10" y="18"/>
                  </a:lnTo>
                  <a:lnTo>
                    <a:pt x="6" y="18"/>
                  </a:lnTo>
                  <a:lnTo>
                    <a:pt x="4" y="16"/>
                  </a:lnTo>
                  <a:lnTo>
                    <a:pt x="2" y="12"/>
                  </a:lnTo>
                  <a:lnTo>
                    <a:pt x="0" y="10"/>
                  </a:lnTo>
                  <a:lnTo>
                    <a:pt x="0" y="10"/>
                  </a:lnTo>
                  <a:lnTo>
                    <a:pt x="2" y="6"/>
                  </a:lnTo>
                  <a:lnTo>
                    <a:pt x="4" y="2"/>
                  </a:lnTo>
                  <a:lnTo>
                    <a:pt x="6" y="0"/>
                  </a:lnTo>
                  <a:lnTo>
                    <a:pt x="10" y="0"/>
                  </a:lnTo>
                  <a:lnTo>
                    <a:pt x="168" y="0"/>
                  </a:lnTo>
                  <a:lnTo>
                    <a:pt x="168" y="0"/>
                  </a:lnTo>
                  <a:lnTo>
                    <a:pt x="172" y="0"/>
                  </a:lnTo>
                  <a:lnTo>
                    <a:pt x="176" y="2"/>
                  </a:lnTo>
                  <a:lnTo>
                    <a:pt x="178" y="6"/>
                  </a:lnTo>
                  <a:lnTo>
                    <a:pt x="178" y="10"/>
                  </a:lnTo>
                  <a:lnTo>
                    <a:pt x="178" y="10"/>
                  </a:lnTo>
                  <a:lnTo>
                    <a:pt x="178" y="12"/>
                  </a:lnTo>
                  <a:lnTo>
                    <a:pt x="176" y="16"/>
                  </a:lnTo>
                  <a:lnTo>
                    <a:pt x="172" y="18"/>
                  </a:lnTo>
                  <a:lnTo>
                    <a:pt x="16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85" name="Freeform 76">
              <a:extLst>
                <a:ext uri="{FF2B5EF4-FFF2-40B4-BE49-F238E27FC236}">
                  <a16:creationId xmlns:a16="http://schemas.microsoft.com/office/drawing/2014/main" id="{9A7C76D5-796C-4EF0-AEB8-2651BC0E9175}"/>
                </a:ext>
              </a:extLst>
            </p:cNvPr>
            <p:cNvSpPr>
              <a:spLocks/>
            </p:cNvSpPr>
            <p:nvPr/>
          </p:nvSpPr>
          <p:spPr bwMode="auto">
            <a:xfrm>
              <a:off x="4104" y="2580"/>
              <a:ext cx="178" cy="20"/>
            </a:xfrm>
            <a:custGeom>
              <a:avLst/>
              <a:gdLst>
                <a:gd name="T0" fmla="*/ 168 w 178"/>
                <a:gd name="T1" fmla="*/ 20 h 20"/>
                <a:gd name="T2" fmla="*/ 10 w 178"/>
                <a:gd name="T3" fmla="*/ 20 h 20"/>
                <a:gd name="T4" fmla="*/ 10 w 178"/>
                <a:gd name="T5" fmla="*/ 20 h 20"/>
                <a:gd name="T6" fmla="*/ 6 w 178"/>
                <a:gd name="T7" fmla="*/ 18 h 20"/>
                <a:gd name="T8" fmla="*/ 4 w 178"/>
                <a:gd name="T9" fmla="*/ 16 h 20"/>
                <a:gd name="T10" fmla="*/ 2 w 178"/>
                <a:gd name="T11" fmla="*/ 14 h 20"/>
                <a:gd name="T12" fmla="*/ 0 w 178"/>
                <a:gd name="T13" fmla="*/ 10 h 20"/>
                <a:gd name="T14" fmla="*/ 0 w 178"/>
                <a:gd name="T15" fmla="*/ 10 h 20"/>
                <a:gd name="T16" fmla="*/ 2 w 178"/>
                <a:gd name="T17" fmla="*/ 6 h 20"/>
                <a:gd name="T18" fmla="*/ 4 w 178"/>
                <a:gd name="T19" fmla="*/ 2 h 20"/>
                <a:gd name="T20" fmla="*/ 6 w 178"/>
                <a:gd name="T21" fmla="*/ 0 h 20"/>
                <a:gd name="T22" fmla="*/ 10 w 178"/>
                <a:gd name="T23" fmla="*/ 0 h 20"/>
                <a:gd name="T24" fmla="*/ 168 w 178"/>
                <a:gd name="T25" fmla="*/ 0 h 20"/>
                <a:gd name="T26" fmla="*/ 168 w 178"/>
                <a:gd name="T27" fmla="*/ 0 h 20"/>
                <a:gd name="T28" fmla="*/ 172 w 178"/>
                <a:gd name="T29" fmla="*/ 0 h 20"/>
                <a:gd name="T30" fmla="*/ 176 w 178"/>
                <a:gd name="T31" fmla="*/ 2 h 20"/>
                <a:gd name="T32" fmla="*/ 178 w 178"/>
                <a:gd name="T33" fmla="*/ 6 h 20"/>
                <a:gd name="T34" fmla="*/ 178 w 178"/>
                <a:gd name="T35" fmla="*/ 10 h 20"/>
                <a:gd name="T36" fmla="*/ 178 w 178"/>
                <a:gd name="T37" fmla="*/ 10 h 20"/>
                <a:gd name="T38" fmla="*/ 178 w 178"/>
                <a:gd name="T39" fmla="*/ 14 h 20"/>
                <a:gd name="T40" fmla="*/ 176 w 178"/>
                <a:gd name="T41" fmla="*/ 16 h 20"/>
                <a:gd name="T42" fmla="*/ 172 w 178"/>
                <a:gd name="T43" fmla="*/ 18 h 20"/>
                <a:gd name="T44" fmla="*/ 168 w 178"/>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20">
                  <a:moveTo>
                    <a:pt x="168" y="20"/>
                  </a:moveTo>
                  <a:lnTo>
                    <a:pt x="10" y="20"/>
                  </a:lnTo>
                  <a:lnTo>
                    <a:pt x="10" y="20"/>
                  </a:lnTo>
                  <a:lnTo>
                    <a:pt x="6" y="18"/>
                  </a:lnTo>
                  <a:lnTo>
                    <a:pt x="4" y="16"/>
                  </a:lnTo>
                  <a:lnTo>
                    <a:pt x="2" y="14"/>
                  </a:lnTo>
                  <a:lnTo>
                    <a:pt x="0" y="10"/>
                  </a:lnTo>
                  <a:lnTo>
                    <a:pt x="0" y="10"/>
                  </a:lnTo>
                  <a:lnTo>
                    <a:pt x="2" y="6"/>
                  </a:lnTo>
                  <a:lnTo>
                    <a:pt x="4" y="2"/>
                  </a:lnTo>
                  <a:lnTo>
                    <a:pt x="6" y="0"/>
                  </a:lnTo>
                  <a:lnTo>
                    <a:pt x="10" y="0"/>
                  </a:lnTo>
                  <a:lnTo>
                    <a:pt x="168" y="0"/>
                  </a:lnTo>
                  <a:lnTo>
                    <a:pt x="168" y="0"/>
                  </a:lnTo>
                  <a:lnTo>
                    <a:pt x="172" y="0"/>
                  </a:lnTo>
                  <a:lnTo>
                    <a:pt x="176" y="2"/>
                  </a:lnTo>
                  <a:lnTo>
                    <a:pt x="178" y="6"/>
                  </a:lnTo>
                  <a:lnTo>
                    <a:pt x="178" y="10"/>
                  </a:lnTo>
                  <a:lnTo>
                    <a:pt x="178" y="10"/>
                  </a:lnTo>
                  <a:lnTo>
                    <a:pt x="178" y="14"/>
                  </a:lnTo>
                  <a:lnTo>
                    <a:pt x="176" y="16"/>
                  </a:lnTo>
                  <a:lnTo>
                    <a:pt x="172" y="18"/>
                  </a:lnTo>
                  <a:lnTo>
                    <a:pt x="168"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86" name="Freeform 77">
              <a:extLst>
                <a:ext uri="{FF2B5EF4-FFF2-40B4-BE49-F238E27FC236}">
                  <a16:creationId xmlns:a16="http://schemas.microsoft.com/office/drawing/2014/main" id="{D9F4D164-5D4D-4335-8AFE-C82A8D27C710}"/>
                </a:ext>
              </a:extLst>
            </p:cNvPr>
            <p:cNvSpPr>
              <a:spLocks/>
            </p:cNvSpPr>
            <p:nvPr/>
          </p:nvSpPr>
          <p:spPr bwMode="auto">
            <a:xfrm>
              <a:off x="4104" y="2580"/>
              <a:ext cx="178" cy="20"/>
            </a:xfrm>
            <a:custGeom>
              <a:avLst/>
              <a:gdLst>
                <a:gd name="T0" fmla="*/ 168 w 178"/>
                <a:gd name="T1" fmla="*/ 20 h 20"/>
                <a:gd name="T2" fmla="*/ 10 w 178"/>
                <a:gd name="T3" fmla="*/ 20 h 20"/>
                <a:gd name="T4" fmla="*/ 10 w 178"/>
                <a:gd name="T5" fmla="*/ 20 h 20"/>
                <a:gd name="T6" fmla="*/ 6 w 178"/>
                <a:gd name="T7" fmla="*/ 18 h 20"/>
                <a:gd name="T8" fmla="*/ 4 w 178"/>
                <a:gd name="T9" fmla="*/ 16 h 20"/>
                <a:gd name="T10" fmla="*/ 2 w 178"/>
                <a:gd name="T11" fmla="*/ 14 h 20"/>
                <a:gd name="T12" fmla="*/ 0 w 178"/>
                <a:gd name="T13" fmla="*/ 10 h 20"/>
                <a:gd name="T14" fmla="*/ 0 w 178"/>
                <a:gd name="T15" fmla="*/ 10 h 20"/>
                <a:gd name="T16" fmla="*/ 2 w 178"/>
                <a:gd name="T17" fmla="*/ 6 h 20"/>
                <a:gd name="T18" fmla="*/ 4 w 178"/>
                <a:gd name="T19" fmla="*/ 2 h 20"/>
                <a:gd name="T20" fmla="*/ 6 w 178"/>
                <a:gd name="T21" fmla="*/ 0 h 20"/>
                <a:gd name="T22" fmla="*/ 10 w 178"/>
                <a:gd name="T23" fmla="*/ 0 h 20"/>
                <a:gd name="T24" fmla="*/ 168 w 178"/>
                <a:gd name="T25" fmla="*/ 0 h 20"/>
                <a:gd name="T26" fmla="*/ 168 w 178"/>
                <a:gd name="T27" fmla="*/ 0 h 20"/>
                <a:gd name="T28" fmla="*/ 172 w 178"/>
                <a:gd name="T29" fmla="*/ 0 h 20"/>
                <a:gd name="T30" fmla="*/ 176 w 178"/>
                <a:gd name="T31" fmla="*/ 2 h 20"/>
                <a:gd name="T32" fmla="*/ 178 w 178"/>
                <a:gd name="T33" fmla="*/ 6 h 20"/>
                <a:gd name="T34" fmla="*/ 178 w 178"/>
                <a:gd name="T35" fmla="*/ 10 h 20"/>
                <a:gd name="T36" fmla="*/ 178 w 178"/>
                <a:gd name="T37" fmla="*/ 10 h 20"/>
                <a:gd name="T38" fmla="*/ 178 w 178"/>
                <a:gd name="T39" fmla="*/ 14 h 20"/>
                <a:gd name="T40" fmla="*/ 176 w 178"/>
                <a:gd name="T41" fmla="*/ 16 h 20"/>
                <a:gd name="T42" fmla="*/ 172 w 178"/>
                <a:gd name="T43" fmla="*/ 18 h 20"/>
                <a:gd name="T44" fmla="*/ 168 w 178"/>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20">
                  <a:moveTo>
                    <a:pt x="168" y="20"/>
                  </a:moveTo>
                  <a:lnTo>
                    <a:pt x="10" y="20"/>
                  </a:lnTo>
                  <a:lnTo>
                    <a:pt x="10" y="20"/>
                  </a:lnTo>
                  <a:lnTo>
                    <a:pt x="6" y="18"/>
                  </a:lnTo>
                  <a:lnTo>
                    <a:pt x="4" y="16"/>
                  </a:lnTo>
                  <a:lnTo>
                    <a:pt x="2" y="14"/>
                  </a:lnTo>
                  <a:lnTo>
                    <a:pt x="0" y="10"/>
                  </a:lnTo>
                  <a:lnTo>
                    <a:pt x="0" y="10"/>
                  </a:lnTo>
                  <a:lnTo>
                    <a:pt x="2" y="6"/>
                  </a:lnTo>
                  <a:lnTo>
                    <a:pt x="4" y="2"/>
                  </a:lnTo>
                  <a:lnTo>
                    <a:pt x="6" y="0"/>
                  </a:lnTo>
                  <a:lnTo>
                    <a:pt x="10" y="0"/>
                  </a:lnTo>
                  <a:lnTo>
                    <a:pt x="168" y="0"/>
                  </a:lnTo>
                  <a:lnTo>
                    <a:pt x="168" y="0"/>
                  </a:lnTo>
                  <a:lnTo>
                    <a:pt x="172" y="0"/>
                  </a:lnTo>
                  <a:lnTo>
                    <a:pt x="176" y="2"/>
                  </a:lnTo>
                  <a:lnTo>
                    <a:pt x="178" y="6"/>
                  </a:lnTo>
                  <a:lnTo>
                    <a:pt x="178" y="10"/>
                  </a:lnTo>
                  <a:lnTo>
                    <a:pt x="178" y="10"/>
                  </a:lnTo>
                  <a:lnTo>
                    <a:pt x="178" y="14"/>
                  </a:lnTo>
                  <a:lnTo>
                    <a:pt x="176" y="16"/>
                  </a:lnTo>
                  <a:lnTo>
                    <a:pt x="172" y="18"/>
                  </a:lnTo>
                  <a:lnTo>
                    <a:pt x="168"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87" name="Freeform 78">
              <a:extLst>
                <a:ext uri="{FF2B5EF4-FFF2-40B4-BE49-F238E27FC236}">
                  <a16:creationId xmlns:a16="http://schemas.microsoft.com/office/drawing/2014/main" id="{7DEFBCB7-904E-436D-8CB8-E822B0EEEE5B}"/>
                </a:ext>
              </a:extLst>
            </p:cNvPr>
            <p:cNvSpPr>
              <a:spLocks/>
            </p:cNvSpPr>
            <p:nvPr/>
          </p:nvSpPr>
          <p:spPr bwMode="auto">
            <a:xfrm>
              <a:off x="4104" y="2644"/>
              <a:ext cx="178" cy="20"/>
            </a:xfrm>
            <a:custGeom>
              <a:avLst/>
              <a:gdLst>
                <a:gd name="T0" fmla="*/ 168 w 178"/>
                <a:gd name="T1" fmla="*/ 20 h 20"/>
                <a:gd name="T2" fmla="*/ 10 w 178"/>
                <a:gd name="T3" fmla="*/ 20 h 20"/>
                <a:gd name="T4" fmla="*/ 10 w 178"/>
                <a:gd name="T5" fmla="*/ 20 h 20"/>
                <a:gd name="T6" fmla="*/ 6 w 178"/>
                <a:gd name="T7" fmla="*/ 20 h 20"/>
                <a:gd name="T8" fmla="*/ 4 w 178"/>
                <a:gd name="T9" fmla="*/ 16 h 20"/>
                <a:gd name="T10" fmla="*/ 2 w 178"/>
                <a:gd name="T11" fmla="*/ 14 h 20"/>
                <a:gd name="T12" fmla="*/ 0 w 178"/>
                <a:gd name="T13" fmla="*/ 10 h 20"/>
                <a:gd name="T14" fmla="*/ 0 w 178"/>
                <a:gd name="T15" fmla="*/ 10 h 20"/>
                <a:gd name="T16" fmla="*/ 2 w 178"/>
                <a:gd name="T17" fmla="*/ 6 h 20"/>
                <a:gd name="T18" fmla="*/ 4 w 178"/>
                <a:gd name="T19" fmla="*/ 4 h 20"/>
                <a:gd name="T20" fmla="*/ 6 w 178"/>
                <a:gd name="T21" fmla="*/ 2 h 20"/>
                <a:gd name="T22" fmla="*/ 10 w 178"/>
                <a:gd name="T23" fmla="*/ 0 h 20"/>
                <a:gd name="T24" fmla="*/ 168 w 178"/>
                <a:gd name="T25" fmla="*/ 0 h 20"/>
                <a:gd name="T26" fmla="*/ 168 w 178"/>
                <a:gd name="T27" fmla="*/ 0 h 20"/>
                <a:gd name="T28" fmla="*/ 172 w 178"/>
                <a:gd name="T29" fmla="*/ 2 h 20"/>
                <a:gd name="T30" fmla="*/ 176 w 178"/>
                <a:gd name="T31" fmla="*/ 4 h 20"/>
                <a:gd name="T32" fmla="*/ 178 w 178"/>
                <a:gd name="T33" fmla="*/ 6 h 20"/>
                <a:gd name="T34" fmla="*/ 178 w 178"/>
                <a:gd name="T35" fmla="*/ 10 h 20"/>
                <a:gd name="T36" fmla="*/ 178 w 178"/>
                <a:gd name="T37" fmla="*/ 10 h 20"/>
                <a:gd name="T38" fmla="*/ 178 w 178"/>
                <a:gd name="T39" fmla="*/ 14 h 20"/>
                <a:gd name="T40" fmla="*/ 176 w 178"/>
                <a:gd name="T41" fmla="*/ 16 h 20"/>
                <a:gd name="T42" fmla="*/ 172 w 178"/>
                <a:gd name="T43" fmla="*/ 20 h 20"/>
                <a:gd name="T44" fmla="*/ 168 w 178"/>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20">
                  <a:moveTo>
                    <a:pt x="168" y="20"/>
                  </a:moveTo>
                  <a:lnTo>
                    <a:pt x="10" y="20"/>
                  </a:lnTo>
                  <a:lnTo>
                    <a:pt x="10" y="20"/>
                  </a:lnTo>
                  <a:lnTo>
                    <a:pt x="6" y="20"/>
                  </a:lnTo>
                  <a:lnTo>
                    <a:pt x="4" y="16"/>
                  </a:lnTo>
                  <a:lnTo>
                    <a:pt x="2" y="14"/>
                  </a:lnTo>
                  <a:lnTo>
                    <a:pt x="0" y="10"/>
                  </a:lnTo>
                  <a:lnTo>
                    <a:pt x="0" y="10"/>
                  </a:lnTo>
                  <a:lnTo>
                    <a:pt x="2" y="6"/>
                  </a:lnTo>
                  <a:lnTo>
                    <a:pt x="4" y="4"/>
                  </a:lnTo>
                  <a:lnTo>
                    <a:pt x="6" y="2"/>
                  </a:lnTo>
                  <a:lnTo>
                    <a:pt x="10" y="0"/>
                  </a:lnTo>
                  <a:lnTo>
                    <a:pt x="168" y="0"/>
                  </a:lnTo>
                  <a:lnTo>
                    <a:pt x="168" y="0"/>
                  </a:lnTo>
                  <a:lnTo>
                    <a:pt x="172" y="2"/>
                  </a:lnTo>
                  <a:lnTo>
                    <a:pt x="176" y="4"/>
                  </a:lnTo>
                  <a:lnTo>
                    <a:pt x="178" y="6"/>
                  </a:lnTo>
                  <a:lnTo>
                    <a:pt x="178" y="10"/>
                  </a:lnTo>
                  <a:lnTo>
                    <a:pt x="178" y="10"/>
                  </a:lnTo>
                  <a:lnTo>
                    <a:pt x="178" y="14"/>
                  </a:lnTo>
                  <a:lnTo>
                    <a:pt x="176" y="16"/>
                  </a:lnTo>
                  <a:lnTo>
                    <a:pt x="172" y="20"/>
                  </a:lnTo>
                  <a:lnTo>
                    <a:pt x="168"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88" name="Freeform 79">
              <a:extLst>
                <a:ext uri="{FF2B5EF4-FFF2-40B4-BE49-F238E27FC236}">
                  <a16:creationId xmlns:a16="http://schemas.microsoft.com/office/drawing/2014/main" id="{1BBF0798-4B30-480D-85B4-2DE3531106BA}"/>
                </a:ext>
              </a:extLst>
            </p:cNvPr>
            <p:cNvSpPr>
              <a:spLocks/>
            </p:cNvSpPr>
            <p:nvPr/>
          </p:nvSpPr>
          <p:spPr bwMode="auto">
            <a:xfrm>
              <a:off x="4104" y="2644"/>
              <a:ext cx="178" cy="20"/>
            </a:xfrm>
            <a:custGeom>
              <a:avLst/>
              <a:gdLst>
                <a:gd name="T0" fmla="*/ 168 w 178"/>
                <a:gd name="T1" fmla="*/ 20 h 20"/>
                <a:gd name="T2" fmla="*/ 10 w 178"/>
                <a:gd name="T3" fmla="*/ 20 h 20"/>
                <a:gd name="T4" fmla="*/ 10 w 178"/>
                <a:gd name="T5" fmla="*/ 20 h 20"/>
                <a:gd name="T6" fmla="*/ 6 w 178"/>
                <a:gd name="T7" fmla="*/ 20 h 20"/>
                <a:gd name="T8" fmla="*/ 4 w 178"/>
                <a:gd name="T9" fmla="*/ 16 h 20"/>
                <a:gd name="T10" fmla="*/ 2 w 178"/>
                <a:gd name="T11" fmla="*/ 14 h 20"/>
                <a:gd name="T12" fmla="*/ 0 w 178"/>
                <a:gd name="T13" fmla="*/ 10 h 20"/>
                <a:gd name="T14" fmla="*/ 0 w 178"/>
                <a:gd name="T15" fmla="*/ 10 h 20"/>
                <a:gd name="T16" fmla="*/ 2 w 178"/>
                <a:gd name="T17" fmla="*/ 6 h 20"/>
                <a:gd name="T18" fmla="*/ 4 w 178"/>
                <a:gd name="T19" fmla="*/ 4 h 20"/>
                <a:gd name="T20" fmla="*/ 6 w 178"/>
                <a:gd name="T21" fmla="*/ 2 h 20"/>
                <a:gd name="T22" fmla="*/ 10 w 178"/>
                <a:gd name="T23" fmla="*/ 0 h 20"/>
                <a:gd name="T24" fmla="*/ 168 w 178"/>
                <a:gd name="T25" fmla="*/ 0 h 20"/>
                <a:gd name="T26" fmla="*/ 168 w 178"/>
                <a:gd name="T27" fmla="*/ 0 h 20"/>
                <a:gd name="T28" fmla="*/ 172 w 178"/>
                <a:gd name="T29" fmla="*/ 2 h 20"/>
                <a:gd name="T30" fmla="*/ 176 w 178"/>
                <a:gd name="T31" fmla="*/ 4 h 20"/>
                <a:gd name="T32" fmla="*/ 178 w 178"/>
                <a:gd name="T33" fmla="*/ 6 h 20"/>
                <a:gd name="T34" fmla="*/ 178 w 178"/>
                <a:gd name="T35" fmla="*/ 10 h 20"/>
                <a:gd name="T36" fmla="*/ 178 w 178"/>
                <a:gd name="T37" fmla="*/ 10 h 20"/>
                <a:gd name="T38" fmla="*/ 178 w 178"/>
                <a:gd name="T39" fmla="*/ 14 h 20"/>
                <a:gd name="T40" fmla="*/ 176 w 178"/>
                <a:gd name="T41" fmla="*/ 16 h 20"/>
                <a:gd name="T42" fmla="*/ 172 w 178"/>
                <a:gd name="T43" fmla="*/ 20 h 20"/>
                <a:gd name="T44" fmla="*/ 168 w 178"/>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20">
                  <a:moveTo>
                    <a:pt x="168" y="20"/>
                  </a:moveTo>
                  <a:lnTo>
                    <a:pt x="10" y="20"/>
                  </a:lnTo>
                  <a:lnTo>
                    <a:pt x="10" y="20"/>
                  </a:lnTo>
                  <a:lnTo>
                    <a:pt x="6" y="20"/>
                  </a:lnTo>
                  <a:lnTo>
                    <a:pt x="4" y="16"/>
                  </a:lnTo>
                  <a:lnTo>
                    <a:pt x="2" y="14"/>
                  </a:lnTo>
                  <a:lnTo>
                    <a:pt x="0" y="10"/>
                  </a:lnTo>
                  <a:lnTo>
                    <a:pt x="0" y="10"/>
                  </a:lnTo>
                  <a:lnTo>
                    <a:pt x="2" y="6"/>
                  </a:lnTo>
                  <a:lnTo>
                    <a:pt x="4" y="4"/>
                  </a:lnTo>
                  <a:lnTo>
                    <a:pt x="6" y="2"/>
                  </a:lnTo>
                  <a:lnTo>
                    <a:pt x="10" y="0"/>
                  </a:lnTo>
                  <a:lnTo>
                    <a:pt x="168" y="0"/>
                  </a:lnTo>
                  <a:lnTo>
                    <a:pt x="168" y="0"/>
                  </a:lnTo>
                  <a:lnTo>
                    <a:pt x="172" y="2"/>
                  </a:lnTo>
                  <a:lnTo>
                    <a:pt x="176" y="4"/>
                  </a:lnTo>
                  <a:lnTo>
                    <a:pt x="178" y="6"/>
                  </a:lnTo>
                  <a:lnTo>
                    <a:pt x="178" y="10"/>
                  </a:lnTo>
                  <a:lnTo>
                    <a:pt x="178" y="10"/>
                  </a:lnTo>
                  <a:lnTo>
                    <a:pt x="178" y="14"/>
                  </a:lnTo>
                  <a:lnTo>
                    <a:pt x="176" y="16"/>
                  </a:lnTo>
                  <a:lnTo>
                    <a:pt x="172" y="20"/>
                  </a:lnTo>
                  <a:lnTo>
                    <a:pt x="168"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89" name="Freeform 80">
              <a:extLst>
                <a:ext uri="{FF2B5EF4-FFF2-40B4-BE49-F238E27FC236}">
                  <a16:creationId xmlns:a16="http://schemas.microsoft.com/office/drawing/2014/main" id="{F88BA1C9-9206-45C1-97A0-D85AD6CA6B60}"/>
                </a:ext>
              </a:extLst>
            </p:cNvPr>
            <p:cNvSpPr>
              <a:spLocks/>
            </p:cNvSpPr>
            <p:nvPr/>
          </p:nvSpPr>
          <p:spPr bwMode="auto">
            <a:xfrm>
              <a:off x="4104" y="2710"/>
              <a:ext cx="178" cy="18"/>
            </a:xfrm>
            <a:custGeom>
              <a:avLst/>
              <a:gdLst>
                <a:gd name="T0" fmla="*/ 168 w 178"/>
                <a:gd name="T1" fmla="*/ 18 h 18"/>
                <a:gd name="T2" fmla="*/ 10 w 178"/>
                <a:gd name="T3" fmla="*/ 18 h 18"/>
                <a:gd name="T4" fmla="*/ 10 w 178"/>
                <a:gd name="T5" fmla="*/ 18 h 18"/>
                <a:gd name="T6" fmla="*/ 6 w 178"/>
                <a:gd name="T7" fmla="*/ 18 h 18"/>
                <a:gd name="T8" fmla="*/ 4 w 178"/>
                <a:gd name="T9" fmla="*/ 16 h 18"/>
                <a:gd name="T10" fmla="*/ 2 w 178"/>
                <a:gd name="T11" fmla="*/ 12 h 18"/>
                <a:gd name="T12" fmla="*/ 0 w 178"/>
                <a:gd name="T13" fmla="*/ 8 h 18"/>
                <a:gd name="T14" fmla="*/ 0 w 178"/>
                <a:gd name="T15" fmla="*/ 8 h 18"/>
                <a:gd name="T16" fmla="*/ 2 w 178"/>
                <a:gd name="T17" fmla="*/ 4 h 18"/>
                <a:gd name="T18" fmla="*/ 4 w 178"/>
                <a:gd name="T19" fmla="*/ 2 h 18"/>
                <a:gd name="T20" fmla="*/ 6 w 178"/>
                <a:gd name="T21" fmla="*/ 0 h 18"/>
                <a:gd name="T22" fmla="*/ 10 w 178"/>
                <a:gd name="T23" fmla="*/ 0 h 18"/>
                <a:gd name="T24" fmla="*/ 168 w 178"/>
                <a:gd name="T25" fmla="*/ 0 h 18"/>
                <a:gd name="T26" fmla="*/ 168 w 178"/>
                <a:gd name="T27" fmla="*/ 0 h 18"/>
                <a:gd name="T28" fmla="*/ 172 w 178"/>
                <a:gd name="T29" fmla="*/ 0 h 18"/>
                <a:gd name="T30" fmla="*/ 176 w 178"/>
                <a:gd name="T31" fmla="*/ 2 h 18"/>
                <a:gd name="T32" fmla="*/ 178 w 178"/>
                <a:gd name="T33" fmla="*/ 4 h 18"/>
                <a:gd name="T34" fmla="*/ 178 w 178"/>
                <a:gd name="T35" fmla="*/ 8 h 18"/>
                <a:gd name="T36" fmla="*/ 178 w 178"/>
                <a:gd name="T37" fmla="*/ 8 h 18"/>
                <a:gd name="T38" fmla="*/ 178 w 178"/>
                <a:gd name="T39" fmla="*/ 12 h 18"/>
                <a:gd name="T40" fmla="*/ 176 w 178"/>
                <a:gd name="T41" fmla="*/ 16 h 18"/>
                <a:gd name="T42" fmla="*/ 172 w 178"/>
                <a:gd name="T43" fmla="*/ 18 h 18"/>
                <a:gd name="T44" fmla="*/ 168 w 178"/>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18">
                  <a:moveTo>
                    <a:pt x="168" y="18"/>
                  </a:moveTo>
                  <a:lnTo>
                    <a:pt x="10" y="18"/>
                  </a:lnTo>
                  <a:lnTo>
                    <a:pt x="10" y="18"/>
                  </a:lnTo>
                  <a:lnTo>
                    <a:pt x="6" y="18"/>
                  </a:lnTo>
                  <a:lnTo>
                    <a:pt x="4" y="16"/>
                  </a:lnTo>
                  <a:lnTo>
                    <a:pt x="2" y="12"/>
                  </a:lnTo>
                  <a:lnTo>
                    <a:pt x="0" y="8"/>
                  </a:lnTo>
                  <a:lnTo>
                    <a:pt x="0" y="8"/>
                  </a:lnTo>
                  <a:lnTo>
                    <a:pt x="2" y="4"/>
                  </a:lnTo>
                  <a:lnTo>
                    <a:pt x="4" y="2"/>
                  </a:lnTo>
                  <a:lnTo>
                    <a:pt x="6" y="0"/>
                  </a:lnTo>
                  <a:lnTo>
                    <a:pt x="10" y="0"/>
                  </a:lnTo>
                  <a:lnTo>
                    <a:pt x="168" y="0"/>
                  </a:lnTo>
                  <a:lnTo>
                    <a:pt x="168" y="0"/>
                  </a:lnTo>
                  <a:lnTo>
                    <a:pt x="172" y="0"/>
                  </a:lnTo>
                  <a:lnTo>
                    <a:pt x="176" y="2"/>
                  </a:lnTo>
                  <a:lnTo>
                    <a:pt x="178" y="4"/>
                  </a:lnTo>
                  <a:lnTo>
                    <a:pt x="178" y="8"/>
                  </a:lnTo>
                  <a:lnTo>
                    <a:pt x="178" y="8"/>
                  </a:lnTo>
                  <a:lnTo>
                    <a:pt x="178" y="12"/>
                  </a:lnTo>
                  <a:lnTo>
                    <a:pt x="176" y="16"/>
                  </a:lnTo>
                  <a:lnTo>
                    <a:pt x="172" y="18"/>
                  </a:lnTo>
                  <a:lnTo>
                    <a:pt x="168"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90" name="Freeform 81">
              <a:extLst>
                <a:ext uri="{FF2B5EF4-FFF2-40B4-BE49-F238E27FC236}">
                  <a16:creationId xmlns:a16="http://schemas.microsoft.com/office/drawing/2014/main" id="{33A628C4-D82F-40FA-BD98-F936D4257E5A}"/>
                </a:ext>
              </a:extLst>
            </p:cNvPr>
            <p:cNvSpPr>
              <a:spLocks/>
            </p:cNvSpPr>
            <p:nvPr/>
          </p:nvSpPr>
          <p:spPr bwMode="auto">
            <a:xfrm>
              <a:off x="4104" y="2710"/>
              <a:ext cx="178" cy="18"/>
            </a:xfrm>
            <a:custGeom>
              <a:avLst/>
              <a:gdLst>
                <a:gd name="T0" fmla="*/ 168 w 178"/>
                <a:gd name="T1" fmla="*/ 18 h 18"/>
                <a:gd name="T2" fmla="*/ 10 w 178"/>
                <a:gd name="T3" fmla="*/ 18 h 18"/>
                <a:gd name="T4" fmla="*/ 10 w 178"/>
                <a:gd name="T5" fmla="*/ 18 h 18"/>
                <a:gd name="T6" fmla="*/ 6 w 178"/>
                <a:gd name="T7" fmla="*/ 18 h 18"/>
                <a:gd name="T8" fmla="*/ 4 w 178"/>
                <a:gd name="T9" fmla="*/ 16 h 18"/>
                <a:gd name="T10" fmla="*/ 2 w 178"/>
                <a:gd name="T11" fmla="*/ 12 h 18"/>
                <a:gd name="T12" fmla="*/ 0 w 178"/>
                <a:gd name="T13" fmla="*/ 8 h 18"/>
                <a:gd name="T14" fmla="*/ 0 w 178"/>
                <a:gd name="T15" fmla="*/ 8 h 18"/>
                <a:gd name="T16" fmla="*/ 2 w 178"/>
                <a:gd name="T17" fmla="*/ 4 h 18"/>
                <a:gd name="T18" fmla="*/ 4 w 178"/>
                <a:gd name="T19" fmla="*/ 2 h 18"/>
                <a:gd name="T20" fmla="*/ 6 w 178"/>
                <a:gd name="T21" fmla="*/ 0 h 18"/>
                <a:gd name="T22" fmla="*/ 10 w 178"/>
                <a:gd name="T23" fmla="*/ 0 h 18"/>
                <a:gd name="T24" fmla="*/ 168 w 178"/>
                <a:gd name="T25" fmla="*/ 0 h 18"/>
                <a:gd name="T26" fmla="*/ 168 w 178"/>
                <a:gd name="T27" fmla="*/ 0 h 18"/>
                <a:gd name="T28" fmla="*/ 172 w 178"/>
                <a:gd name="T29" fmla="*/ 0 h 18"/>
                <a:gd name="T30" fmla="*/ 176 w 178"/>
                <a:gd name="T31" fmla="*/ 2 h 18"/>
                <a:gd name="T32" fmla="*/ 178 w 178"/>
                <a:gd name="T33" fmla="*/ 4 h 18"/>
                <a:gd name="T34" fmla="*/ 178 w 178"/>
                <a:gd name="T35" fmla="*/ 8 h 18"/>
                <a:gd name="T36" fmla="*/ 178 w 178"/>
                <a:gd name="T37" fmla="*/ 8 h 18"/>
                <a:gd name="T38" fmla="*/ 178 w 178"/>
                <a:gd name="T39" fmla="*/ 12 h 18"/>
                <a:gd name="T40" fmla="*/ 176 w 178"/>
                <a:gd name="T41" fmla="*/ 16 h 18"/>
                <a:gd name="T42" fmla="*/ 172 w 178"/>
                <a:gd name="T43" fmla="*/ 18 h 18"/>
                <a:gd name="T44" fmla="*/ 168 w 178"/>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18">
                  <a:moveTo>
                    <a:pt x="168" y="18"/>
                  </a:moveTo>
                  <a:lnTo>
                    <a:pt x="10" y="18"/>
                  </a:lnTo>
                  <a:lnTo>
                    <a:pt x="10" y="18"/>
                  </a:lnTo>
                  <a:lnTo>
                    <a:pt x="6" y="18"/>
                  </a:lnTo>
                  <a:lnTo>
                    <a:pt x="4" y="16"/>
                  </a:lnTo>
                  <a:lnTo>
                    <a:pt x="2" y="12"/>
                  </a:lnTo>
                  <a:lnTo>
                    <a:pt x="0" y="8"/>
                  </a:lnTo>
                  <a:lnTo>
                    <a:pt x="0" y="8"/>
                  </a:lnTo>
                  <a:lnTo>
                    <a:pt x="2" y="4"/>
                  </a:lnTo>
                  <a:lnTo>
                    <a:pt x="4" y="2"/>
                  </a:lnTo>
                  <a:lnTo>
                    <a:pt x="6" y="0"/>
                  </a:lnTo>
                  <a:lnTo>
                    <a:pt x="10" y="0"/>
                  </a:lnTo>
                  <a:lnTo>
                    <a:pt x="168" y="0"/>
                  </a:lnTo>
                  <a:lnTo>
                    <a:pt x="168" y="0"/>
                  </a:lnTo>
                  <a:lnTo>
                    <a:pt x="172" y="0"/>
                  </a:lnTo>
                  <a:lnTo>
                    <a:pt x="176" y="2"/>
                  </a:lnTo>
                  <a:lnTo>
                    <a:pt x="178" y="4"/>
                  </a:lnTo>
                  <a:lnTo>
                    <a:pt x="178" y="8"/>
                  </a:lnTo>
                  <a:lnTo>
                    <a:pt x="178" y="8"/>
                  </a:lnTo>
                  <a:lnTo>
                    <a:pt x="178" y="12"/>
                  </a:lnTo>
                  <a:lnTo>
                    <a:pt x="176" y="16"/>
                  </a:lnTo>
                  <a:lnTo>
                    <a:pt x="172" y="18"/>
                  </a:lnTo>
                  <a:lnTo>
                    <a:pt x="16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91" name="Freeform 82">
              <a:extLst>
                <a:ext uri="{FF2B5EF4-FFF2-40B4-BE49-F238E27FC236}">
                  <a16:creationId xmlns:a16="http://schemas.microsoft.com/office/drawing/2014/main" id="{81B528DD-E8F7-450A-AF57-DF1955E4184A}"/>
                </a:ext>
              </a:extLst>
            </p:cNvPr>
            <p:cNvSpPr>
              <a:spLocks/>
            </p:cNvSpPr>
            <p:nvPr/>
          </p:nvSpPr>
          <p:spPr bwMode="auto">
            <a:xfrm>
              <a:off x="4104" y="2774"/>
              <a:ext cx="178" cy="18"/>
            </a:xfrm>
            <a:custGeom>
              <a:avLst/>
              <a:gdLst>
                <a:gd name="T0" fmla="*/ 168 w 178"/>
                <a:gd name="T1" fmla="*/ 18 h 18"/>
                <a:gd name="T2" fmla="*/ 10 w 178"/>
                <a:gd name="T3" fmla="*/ 18 h 18"/>
                <a:gd name="T4" fmla="*/ 10 w 178"/>
                <a:gd name="T5" fmla="*/ 18 h 18"/>
                <a:gd name="T6" fmla="*/ 6 w 178"/>
                <a:gd name="T7" fmla="*/ 18 h 18"/>
                <a:gd name="T8" fmla="*/ 4 w 178"/>
                <a:gd name="T9" fmla="*/ 16 h 18"/>
                <a:gd name="T10" fmla="*/ 2 w 178"/>
                <a:gd name="T11" fmla="*/ 12 h 18"/>
                <a:gd name="T12" fmla="*/ 0 w 178"/>
                <a:gd name="T13" fmla="*/ 10 h 18"/>
                <a:gd name="T14" fmla="*/ 0 w 178"/>
                <a:gd name="T15" fmla="*/ 10 h 18"/>
                <a:gd name="T16" fmla="*/ 2 w 178"/>
                <a:gd name="T17" fmla="*/ 6 h 18"/>
                <a:gd name="T18" fmla="*/ 4 w 178"/>
                <a:gd name="T19" fmla="*/ 2 h 18"/>
                <a:gd name="T20" fmla="*/ 6 w 178"/>
                <a:gd name="T21" fmla="*/ 0 h 18"/>
                <a:gd name="T22" fmla="*/ 10 w 178"/>
                <a:gd name="T23" fmla="*/ 0 h 18"/>
                <a:gd name="T24" fmla="*/ 168 w 178"/>
                <a:gd name="T25" fmla="*/ 0 h 18"/>
                <a:gd name="T26" fmla="*/ 168 w 178"/>
                <a:gd name="T27" fmla="*/ 0 h 18"/>
                <a:gd name="T28" fmla="*/ 172 w 178"/>
                <a:gd name="T29" fmla="*/ 0 h 18"/>
                <a:gd name="T30" fmla="*/ 176 w 178"/>
                <a:gd name="T31" fmla="*/ 2 h 18"/>
                <a:gd name="T32" fmla="*/ 178 w 178"/>
                <a:gd name="T33" fmla="*/ 6 h 18"/>
                <a:gd name="T34" fmla="*/ 178 w 178"/>
                <a:gd name="T35" fmla="*/ 10 h 18"/>
                <a:gd name="T36" fmla="*/ 178 w 178"/>
                <a:gd name="T37" fmla="*/ 10 h 18"/>
                <a:gd name="T38" fmla="*/ 178 w 178"/>
                <a:gd name="T39" fmla="*/ 12 h 18"/>
                <a:gd name="T40" fmla="*/ 176 w 178"/>
                <a:gd name="T41" fmla="*/ 16 h 18"/>
                <a:gd name="T42" fmla="*/ 172 w 178"/>
                <a:gd name="T43" fmla="*/ 18 h 18"/>
                <a:gd name="T44" fmla="*/ 168 w 178"/>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18">
                  <a:moveTo>
                    <a:pt x="168" y="18"/>
                  </a:moveTo>
                  <a:lnTo>
                    <a:pt x="10" y="18"/>
                  </a:lnTo>
                  <a:lnTo>
                    <a:pt x="10" y="18"/>
                  </a:lnTo>
                  <a:lnTo>
                    <a:pt x="6" y="18"/>
                  </a:lnTo>
                  <a:lnTo>
                    <a:pt x="4" y="16"/>
                  </a:lnTo>
                  <a:lnTo>
                    <a:pt x="2" y="12"/>
                  </a:lnTo>
                  <a:lnTo>
                    <a:pt x="0" y="10"/>
                  </a:lnTo>
                  <a:lnTo>
                    <a:pt x="0" y="10"/>
                  </a:lnTo>
                  <a:lnTo>
                    <a:pt x="2" y="6"/>
                  </a:lnTo>
                  <a:lnTo>
                    <a:pt x="4" y="2"/>
                  </a:lnTo>
                  <a:lnTo>
                    <a:pt x="6" y="0"/>
                  </a:lnTo>
                  <a:lnTo>
                    <a:pt x="10" y="0"/>
                  </a:lnTo>
                  <a:lnTo>
                    <a:pt x="168" y="0"/>
                  </a:lnTo>
                  <a:lnTo>
                    <a:pt x="168" y="0"/>
                  </a:lnTo>
                  <a:lnTo>
                    <a:pt x="172" y="0"/>
                  </a:lnTo>
                  <a:lnTo>
                    <a:pt x="176" y="2"/>
                  </a:lnTo>
                  <a:lnTo>
                    <a:pt x="178" y="6"/>
                  </a:lnTo>
                  <a:lnTo>
                    <a:pt x="178" y="10"/>
                  </a:lnTo>
                  <a:lnTo>
                    <a:pt x="178" y="10"/>
                  </a:lnTo>
                  <a:lnTo>
                    <a:pt x="178" y="12"/>
                  </a:lnTo>
                  <a:lnTo>
                    <a:pt x="176" y="16"/>
                  </a:lnTo>
                  <a:lnTo>
                    <a:pt x="172" y="18"/>
                  </a:lnTo>
                  <a:lnTo>
                    <a:pt x="168"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92" name="Freeform 83">
              <a:extLst>
                <a:ext uri="{FF2B5EF4-FFF2-40B4-BE49-F238E27FC236}">
                  <a16:creationId xmlns:a16="http://schemas.microsoft.com/office/drawing/2014/main" id="{76D9B309-C1EA-451E-A3DD-68F1B781FDE0}"/>
                </a:ext>
              </a:extLst>
            </p:cNvPr>
            <p:cNvSpPr>
              <a:spLocks/>
            </p:cNvSpPr>
            <p:nvPr/>
          </p:nvSpPr>
          <p:spPr bwMode="auto">
            <a:xfrm>
              <a:off x="4104" y="2774"/>
              <a:ext cx="178" cy="18"/>
            </a:xfrm>
            <a:custGeom>
              <a:avLst/>
              <a:gdLst>
                <a:gd name="T0" fmla="*/ 168 w 178"/>
                <a:gd name="T1" fmla="*/ 18 h 18"/>
                <a:gd name="T2" fmla="*/ 10 w 178"/>
                <a:gd name="T3" fmla="*/ 18 h 18"/>
                <a:gd name="T4" fmla="*/ 10 w 178"/>
                <a:gd name="T5" fmla="*/ 18 h 18"/>
                <a:gd name="T6" fmla="*/ 6 w 178"/>
                <a:gd name="T7" fmla="*/ 18 h 18"/>
                <a:gd name="T8" fmla="*/ 4 w 178"/>
                <a:gd name="T9" fmla="*/ 16 h 18"/>
                <a:gd name="T10" fmla="*/ 2 w 178"/>
                <a:gd name="T11" fmla="*/ 12 h 18"/>
                <a:gd name="T12" fmla="*/ 0 w 178"/>
                <a:gd name="T13" fmla="*/ 10 h 18"/>
                <a:gd name="T14" fmla="*/ 0 w 178"/>
                <a:gd name="T15" fmla="*/ 10 h 18"/>
                <a:gd name="T16" fmla="*/ 2 w 178"/>
                <a:gd name="T17" fmla="*/ 6 h 18"/>
                <a:gd name="T18" fmla="*/ 4 w 178"/>
                <a:gd name="T19" fmla="*/ 2 h 18"/>
                <a:gd name="T20" fmla="*/ 6 w 178"/>
                <a:gd name="T21" fmla="*/ 0 h 18"/>
                <a:gd name="T22" fmla="*/ 10 w 178"/>
                <a:gd name="T23" fmla="*/ 0 h 18"/>
                <a:gd name="T24" fmla="*/ 168 w 178"/>
                <a:gd name="T25" fmla="*/ 0 h 18"/>
                <a:gd name="T26" fmla="*/ 168 w 178"/>
                <a:gd name="T27" fmla="*/ 0 h 18"/>
                <a:gd name="T28" fmla="*/ 172 w 178"/>
                <a:gd name="T29" fmla="*/ 0 h 18"/>
                <a:gd name="T30" fmla="*/ 176 w 178"/>
                <a:gd name="T31" fmla="*/ 2 h 18"/>
                <a:gd name="T32" fmla="*/ 178 w 178"/>
                <a:gd name="T33" fmla="*/ 6 h 18"/>
                <a:gd name="T34" fmla="*/ 178 w 178"/>
                <a:gd name="T35" fmla="*/ 10 h 18"/>
                <a:gd name="T36" fmla="*/ 178 w 178"/>
                <a:gd name="T37" fmla="*/ 10 h 18"/>
                <a:gd name="T38" fmla="*/ 178 w 178"/>
                <a:gd name="T39" fmla="*/ 12 h 18"/>
                <a:gd name="T40" fmla="*/ 176 w 178"/>
                <a:gd name="T41" fmla="*/ 16 h 18"/>
                <a:gd name="T42" fmla="*/ 172 w 178"/>
                <a:gd name="T43" fmla="*/ 18 h 18"/>
                <a:gd name="T44" fmla="*/ 168 w 178"/>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18">
                  <a:moveTo>
                    <a:pt x="168" y="18"/>
                  </a:moveTo>
                  <a:lnTo>
                    <a:pt x="10" y="18"/>
                  </a:lnTo>
                  <a:lnTo>
                    <a:pt x="10" y="18"/>
                  </a:lnTo>
                  <a:lnTo>
                    <a:pt x="6" y="18"/>
                  </a:lnTo>
                  <a:lnTo>
                    <a:pt x="4" y="16"/>
                  </a:lnTo>
                  <a:lnTo>
                    <a:pt x="2" y="12"/>
                  </a:lnTo>
                  <a:lnTo>
                    <a:pt x="0" y="10"/>
                  </a:lnTo>
                  <a:lnTo>
                    <a:pt x="0" y="10"/>
                  </a:lnTo>
                  <a:lnTo>
                    <a:pt x="2" y="6"/>
                  </a:lnTo>
                  <a:lnTo>
                    <a:pt x="4" y="2"/>
                  </a:lnTo>
                  <a:lnTo>
                    <a:pt x="6" y="0"/>
                  </a:lnTo>
                  <a:lnTo>
                    <a:pt x="10" y="0"/>
                  </a:lnTo>
                  <a:lnTo>
                    <a:pt x="168" y="0"/>
                  </a:lnTo>
                  <a:lnTo>
                    <a:pt x="168" y="0"/>
                  </a:lnTo>
                  <a:lnTo>
                    <a:pt x="172" y="0"/>
                  </a:lnTo>
                  <a:lnTo>
                    <a:pt x="176" y="2"/>
                  </a:lnTo>
                  <a:lnTo>
                    <a:pt x="178" y="6"/>
                  </a:lnTo>
                  <a:lnTo>
                    <a:pt x="178" y="10"/>
                  </a:lnTo>
                  <a:lnTo>
                    <a:pt x="178" y="10"/>
                  </a:lnTo>
                  <a:lnTo>
                    <a:pt x="178" y="12"/>
                  </a:lnTo>
                  <a:lnTo>
                    <a:pt x="176" y="16"/>
                  </a:lnTo>
                  <a:lnTo>
                    <a:pt x="172" y="18"/>
                  </a:lnTo>
                  <a:lnTo>
                    <a:pt x="16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93" name="Freeform 84">
              <a:extLst>
                <a:ext uri="{FF2B5EF4-FFF2-40B4-BE49-F238E27FC236}">
                  <a16:creationId xmlns:a16="http://schemas.microsoft.com/office/drawing/2014/main" id="{7FDC9F41-9554-4144-80A4-3D1FF307AA1C}"/>
                </a:ext>
              </a:extLst>
            </p:cNvPr>
            <p:cNvSpPr>
              <a:spLocks/>
            </p:cNvSpPr>
            <p:nvPr/>
          </p:nvSpPr>
          <p:spPr bwMode="auto">
            <a:xfrm>
              <a:off x="3728" y="2838"/>
              <a:ext cx="554" cy="20"/>
            </a:xfrm>
            <a:custGeom>
              <a:avLst/>
              <a:gdLst>
                <a:gd name="T0" fmla="*/ 544 w 554"/>
                <a:gd name="T1" fmla="*/ 20 h 20"/>
                <a:gd name="T2" fmla="*/ 10 w 554"/>
                <a:gd name="T3" fmla="*/ 20 h 20"/>
                <a:gd name="T4" fmla="*/ 10 w 554"/>
                <a:gd name="T5" fmla="*/ 20 h 20"/>
                <a:gd name="T6" fmla="*/ 6 w 554"/>
                <a:gd name="T7" fmla="*/ 18 h 20"/>
                <a:gd name="T8" fmla="*/ 4 w 554"/>
                <a:gd name="T9" fmla="*/ 16 h 20"/>
                <a:gd name="T10" fmla="*/ 2 w 554"/>
                <a:gd name="T11" fmla="*/ 14 h 20"/>
                <a:gd name="T12" fmla="*/ 0 w 554"/>
                <a:gd name="T13" fmla="*/ 10 h 20"/>
                <a:gd name="T14" fmla="*/ 0 w 554"/>
                <a:gd name="T15" fmla="*/ 10 h 20"/>
                <a:gd name="T16" fmla="*/ 2 w 554"/>
                <a:gd name="T17" fmla="*/ 6 h 20"/>
                <a:gd name="T18" fmla="*/ 4 w 554"/>
                <a:gd name="T19" fmla="*/ 2 h 20"/>
                <a:gd name="T20" fmla="*/ 6 w 554"/>
                <a:gd name="T21" fmla="*/ 0 h 20"/>
                <a:gd name="T22" fmla="*/ 10 w 554"/>
                <a:gd name="T23" fmla="*/ 0 h 20"/>
                <a:gd name="T24" fmla="*/ 544 w 554"/>
                <a:gd name="T25" fmla="*/ 0 h 20"/>
                <a:gd name="T26" fmla="*/ 544 w 554"/>
                <a:gd name="T27" fmla="*/ 0 h 20"/>
                <a:gd name="T28" fmla="*/ 548 w 554"/>
                <a:gd name="T29" fmla="*/ 0 h 20"/>
                <a:gd name="T30" fmla="*/ 552 w 554"/>
                <a:gd name="T31" fmla="*/ 2 h 20"/>
                <a:gd name="T32" fmla="*/ 554 w 554"/>
                <a:gd name="T33" fmla="*/ 6 h 20"/>
                <a:gd name="T34" fmla="*/ 554 w 554"/>
                <a:gd name="T35" fmla="*/ 10 h 20"/>
                <a:gd name="T36" fmla="*/ 554 w 554"/>
                <a:gd name="T37" fmla="*/ 10 h 20"/>
                <a:gd name="T38" fmla="*/ 554 w 554"/>
                <a:gd name="T39" fmla="*/ 14 h 20"/>
                <a:gd name="T40" fmla="*/ 552 w 554"/>
                <a:gd name="T41" fmla="*/ 16 h 20"/>
                <a:gd name="T42" fmla="*/ 548 w 554"/>
                <a:gd name="T43" fmla="*/ 18 h 20"/>
                <a:gd name="T44" fmla="*/ 544 w 554"/>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20">
                  <a:moveTo>
                    <a:pt x="544" y="20"/>
                  </a:moveTo>
                  <a:lnTo>
                    <a:pt x="10" y="20"/>
                  </a:lnTo>
                  <a:lnTo>
                    <a:pt x="10" y="20"/>
                  </a:lnTo>
                  <a:lnTo>
                    <a:pt x="6" y="18"/>
                  </a:lnTo>
                  <a:lnTo>
                    <a:pt x="4" y="16"/>
                  </a:lnTo>
                  <a:lnTo>
                    <a:pt x="2" y="14"/>
                  </a:lnTo>
                  <a:lnTo>
                    <a:pt x="0" y="10"/>
                  </a:lnTo>
                  <a:lnTo>
                    <a:pt x="0" y="10"/>
                  </a:lnTo>
                  <a:lnTo>
                    <a:pt x="2" y="6"/>
                  </a:lnTo>
                  <a:lnTo>
                    <a:pt x="4" y="2"/>
                  </a:lnTo>
                  <a:lnTo>
                    <a:pt x="6" y="0"/>
                  </a:lnTo>
                  <a:lnTo>
                    <a:pt x="10" y="0"/>
                  </a:lnTo>
                  <a:lnTo>
                    <a:pt x="544" y="0"/>
                  </a:lnTo>
                  <a:lnTo>
                    <a:pt x="544" y="0"/>
                  </a:lnTo>
                  <a:lnTo>
                    <a:pt x="548" y="0"/>
                  </a:lnTo>
                  <a:lnTo>
                    <a:pt x="552" y="2"/>
                  </a:lnTo>
                  <a:lnTo>
                    <a:pt x="554" y="6"/>
                  </a:lnTo>
                  <a:lnTo>
                    <a:pt x="554" y="10"/>
                  </a:lnTo>
                  <a:lnTo>
                    <a:pt x="554" y="10"/>
                  </a:lnTo>
                  <a:lnTo>
                    <a:pt x="554" y="14"/>
                  </a:lnTo>
                  <a:lnTo>
                    <a:pt x="552" y="16"/>
                  </a:lnTo>
                  <a:lnTo>
                    <a:pt x="548" y="18"/>
                  </a:lnTo>
                  <a:lnTo>
                    <a:pt x="544"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94" name="Freeform 85">
              <a:extLst>
                <a:ext uri="{FF2B5EF4-FFF2-40B4-BE49-F238E27FC236}">
                  <a16:creationId xmlns:a16="http://schemas.microsoft.com/office/drawing/2014/main" id="{D59B5E6E-61FB-45B0-AF0F-244E1D532269}"/>
                </a:ext>
              </a:extLst>
            </p:cNvPr>
            <p:cNvSpPr>
              <a:spLocks/>
            </p:cNvSpPr>
            <p:nvPr/>
          </p:nvSpPr>
          <p:spPr bwMode="auto">
            <a:xfrm>
              <a:off x="3728" y="2838"/>
              <a:ext cx="554" cy="20"/>
            </a:xfrm>
            <a:custGeom>
              <a:avLst/>
              <a:gdLst>
                <a:gd name="T0" fmla="*/ 544 w 554"/>
                <a:gd name="T1" fmla="*/ 20 h 20"/>
                <a:gd name="T2" fmla="*/ 10 w 554"/>
                <a:gd name="T3" fmla="*/ 20 h 20"/>
                <a:gd name="T4" fmla="*/ 10 w 554"/>
                <a:gd name="T5" fmla="*/ 20 h 20"/>
                <a:gd name="T6" fmla="*/ 6 w 554"/>
                <a:gd name="T7" fmla="*/ 18 h 20"/>
                <a:gd name="T8" fmla="*/ 4 w 554"/>
                <a:gd name="T9" fmla="*/ 16 h 20"/>
                <a:gd name="T10" fmla="*/ 2 w 554"/>
                <a:gd name="T11" fmla="*/ 14 h 20"/>
                <a:gd name="T12" fmla="*/ 0 w 554"/>
                <a:gd name="T13" fmla="*/ 10 h 20"/>
                <a:gd name="T14" fmla="*/ 0 w 554"/>
                <a:gd name="T15" fmla="*/ 10 h 20"/>
                <a:gd name="T16" fmla="*/ 2 w 554"/>
                <a:gd name="T17" fmla="*/ 6 h 20"/>
                <a:gd name="T18" fmla="*/ 4 w 554"/>
                <a:gd name="T19" fmla="*/ 2 h 20"/>
                <a:gd name="T20" fmla="*/ 6 w 554"/>
                <a:gd name="T21" fmla="*/ 0 h 20"/>
                <a:gd name="T22" fmla="*/ 10 w 554"/>
                <a:gd name="T23" fmla="*/ 0 h 20"/>
                <a:gd name="T24" fmla="*/ 544 w 554"/>
                <a:gd name="T25" fmla="*/ 0 h 20"/>
                <a:gd name="T26" fmla="*/ 544 w 554"/>
                <a:gd name="T27" fmla="*/ 0 h 20"/>
                <a:gd name="T28" fmla="*/ 548 w 554"/>
                <a:gd name="T29" fmla="*/ 0 h 20"/>
                <a:gd name="T30" fmla="*/ 552 w 554"/>
                <a:gd name="T31" fmla="*/ 2 h 20"/>
                <a:gd name="T32" fmla="*/ 554 w 554"/>
                <a:gd name="T33" fmla="*/ 6 h 20"/>
                <a:gd name="T34" fmla="*/ 554 w 554"/>
                <a:gd name="T35" fmla="*/ 10 h 20"/>
                <a:gd name="T36" fmla="*/ 554 w 554"/>
                <a:gd name="T37" fmla="*/ 10 h 20"/>
                <a:gd name="T38" fmla="*/ 554 w 554"/>
                <a:gd name="T39" fmla="*/ 14 h 20"/>
                <a:gd name="T40" fmla="*/ 552 w 554"/>
                <a:gd name="T41" fmla="*/ 16 h 20"/>
                <a:gd name="T42" fmla="*/ 548 w 554"/>
                <a:gd name="T43" fmla="*/ 18 h 20"/>
                <a:gd name="T44" fmla="*/ 544 w 554"/>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20">
                  <a:moveTo>
                    <a:pt x="544" y="20"/>
                  </a:moveTo>
                  <a:lnTo>
                    <a:pt x="10" y="20"/>
                  </a:lnTo>
                  <a:lnTo>
                    <a:pt x="10" y="20"/>
                  </a:lnTo>
                  <a:lnTo>
                    <a:pt x="6" y="18"/>
                  </a:lnTo>
                  <a:lnTo>
                    <a:pt x="4" y="16"/>
                  </a:lnTo>
                  <a:lnTo>
                    <a:pt x="2" y="14"/>
                  </a:lnTo>
                  <a:lnTo>
                    <a:pt x="0" y="10"/>
                  </a:lnTo>
                  <a:lnTo>
                    <a:pt x="0" y="10"/>
                  </a:lnTo>
                  <a:lnTo>
                    <a:pt x="2" y="6"/>
                  </a:lnTo>
                  <a:lnTo>
                    <a:pt x="4" y="2"/>
                  </a:lnTo>
                  <a:lnTo>
                    <a:pt x="6" y="0"/>
                  </a:lnTo>
                  <a:lnTo>
                    <a:pt x="10" y="0"/>
                  </a:lnTo>
                  <a:lnTo>
                    <a:pt x="544" y="0"/>
                  </a:lnTo>
                  <a:lnTo>
                    <a:pt x="544" y="0"/>
                  </a:lnTo>
                  <a:lnTo>
                    <a:pt x="548" y="0"/>
                  </a:lnTo>
                  <a:lnTo>
                    <a:pt x="552" y="2"/>
                  </a:lnTo>
                  <a:lnTo>
                    <a:pt x="554" y="6"/>
                  </a:lnTo>
                  <a:lnTo>
                    <a:pt x="554" y="10"/>
                  </a:lnTo>
                  <a:lnTo>
                    <a:pt x="554" y="10"/>
                  </a:lnTo>
                  <a:lnTo>
                    <a:pt x="554" y="14"/>
                  </a:lnTo>
                  <a:lnTo>
                    <a:pt x="552" y="16"/>
                  </a:lnTo>
                  <a:lnTo>
                    <a:pt x="548" y="18"/>
                  </a:lnTo>
                  <a:lnTo>
                    <a:pt x="54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95" name="Freeform 86">
              <a:extLst>
                <a:ext uri="{FF2B5EF4-FFF2-40B4-BE49-F238E27FC236}">
                  <a16:creationId xmlns:a16="http://schemas.microsoft.com/office/drawing/2014/main" id="{6EBAD4E7-78DE-4417-95AF-A074CE0AE2EB}"/>
                </a:ext>
              </a:extLst>
            </p:cNvPr>
            <p:cNvSpPr>
              <a:spLocks/>
            </p:cNvSpPr>
            <p:nvPr/>
          </p:nvSpPr>
          <p:spPr bwMode="auto">
            <a:xfrm>
              <a:off x="3728" y="2902"/>
              <a:ext cx="554" cy="20"/>
            </a:xfrm>
            <a:custGeom>
              <a:avLst/>
              <a:gdLst>
                <a:gd name="T0" fmla="*/ 544 w 554"/>
                <a:gd name="T1" fmla="*/ 20 h 20"/>
                <a:gd name="T2" fmla="*/ 10 w 554"/>
                <a:gd name="T3" fmla="*/ 20 h 20"/>
                <a:gd name="T4" fmla="*/ 10 w 554"/>
                <a:gd name="T5" fmla="*/ 20 h 20"/>
                <a:gd name="T6" fmla="*/ 6 w 554"/>
                <a:gd name="T7" fmla="*/ 18 h 20"/>
                <a:gd name="T8" fmla="*/ 4 w 554"/>
                <a:gd name="T9" fmla="*/ 16 h 20"/>
                <a:gd name="T10" fmla="*/ 2 w 554"/>
                <a:gd name="T11" fmla="*/ 14 h 20"/>
                <a:gd name="T12" fmla="*/ 0 w 554"/>
                <a:gd name="T13" fmla="*/ 10 h 20"/>
                <a:gd name="T14" fmla="*/ 0 w 554"/>
                <a:gd name="T15" fmla="*/ 10 h 20"/>
                <a:gd name="T16" fmla="*/ 2 w 554"/>
                <a:gd name="T17" fmla="*/ 6 h 20"/>
                <a:gd name="T18" fmla="*/ 4 w 554"/>
                <a:gd name="T19" fmla="*/ 4 h 20"/>
                <a:gd name="T20" fmla="*/ 6 w 554"/>
                <a:gd name="T21" fmla="*/ 2 h 20"/>
                <a:gd name="T22" fmla="*/ 10 w 554"/>
                <a:gd name="T23" fmla="*/ 0 h 20"/>
                <a:gd name="T24" fmla="*/ 544 w 554"/>
                <a:gd name="T25" fmla="*/ 0 h 20"/>
                <a:gd name="T26" fmla="*/ 544 w 554"/>
                <a:gd name="T27" fmla="*/ 0 h 20"/>
                <a:gd name="T28" fmla="*/ 548 w 554"/>
                <a:gd name="T29" fmla="*/ 2 h 20"/>
                <a:gd name="T30" fmla="*/ 552 w 554"/>
                <a:gd name="T31" fmla="*/ 4 h 20"/>
                <a:gd name="T32" fmla="*/ 554 w 554"/>
                <a:gd name="T33" fmla="*/ 6 h 20"/>
                <a:gd name="T34" fmla="*/ 554 w 554"/>
                <a:gd name="T35" fmla="*/ 10 h 20"/>
                <a:gd name="T36" fmla="*/ 554 w 554"/>
                <a:gd name="T37" fmla="*/ 10 h 20"/>
                <a:gd name="T38" fmla="*/ 554 w 554"/>
                <a:gd name="T39" fmla="*/ 14 h 20"/>
                <a:gd name="T40" fmla="*/ 552 w 554"/>
                <a:gd name="T41" fmla="*/ 16 h 20"/>
                <a:gd name="T42" fmla="*/ 548 w 554"/>
                <a:gd name="T43" fmla="*/ 18 h 20"/>
                <a:gd name="T44" fmla="*/ 544 w 554"/>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20">
                  <a:moveTo>
                    <a:pt x="544" y="20"/>
                  </a:moveTo>
                  <a:lnTo>
                    <a:pt x="10" y="20"/>
                  </a:lnTo>
                  <a:lnTo>
                    <a:pt x="10" y="20"/>
                  </a:lnTo>
                  <a:lnTo>
                    <a:pt x="6" y="18"/>
                  </a:lnTo>
                  <a:lnTo>
                    <a:pt x="4" y="16"/>
                  </a:lnTo>
                  <a:lnTo>
                    <a:pt x="2" y="14"/>
                  </a:lnTo>
                  <a:lnTo>
                    <a:pt x="0" y="10"/>
                  </a:lnTo>
                  <a:lnTo>
                    <a:pt x="0" y="10"/>
                  </a:lnTo>
                  <a:lnTo>
                    <a:pt x="2" y="6"/>
                  </a:lnTo>
                  <a:lnTo>
                    <a:pt x="4" y="4"/>
                  </a:lnTo>
                  <a:lnTo>
                    <a:pt x="6" y="2"/>
                  </a:lnTo>
                  <a:lnTo>
                    <a:pt x="10" y="0"/>
                  </a:lnTo>
                  <a:lnTo>
                    <a:pt x="544" y="0"/>
                  </a:lnTo>
                  <a:lnTo>
                    <a:pt x="544" y="0"/>
                  </a:lnTo>
                  <a:lnTo>
                    <a:pt x="548" y="2"/>
                  </a:lnTo>
                  <a:lnTo>
                    <a:pt x="552" y="4"/>
                  </a:lnTo>
                  <a:lnTo>
                    <a:pt x="554" y="6"/>
                  </a:lnTo>
                  <a:lnTo>
                    <a:pt x="554" y="10"/>
                  </a:lnTo>
                  <a:lnTo>
                    <a:pt x="554" y="10"/>
                  </a:lnTo>
                  <a:lnTo>
                    <a:pt x="554" y="14"/>
                  </a:lnTo>
                  <a:lnTo>
                    <a:pt x="552" y="16"/>
                  </a:lnTo>
                  <a:lnTo>
                    <a:pt x="548" y="18"/>
                  </a:lnTo>
                  <a:lnTo>
                    <a:pt x="544"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96" name="Freeform 87">
              <a:extLst>
                <a:ext uri="{FF2B5EF4-FFF2-40B4-BE49-F238E27FC236}">
                  <a16:creationId xmlns:a16="http://schemas.microsoft.com/office/drawing/2014/main" id="{11421ED9-F566-4134-AEB9-6394E8B4754D}"/>
                </a:ext>
              </a:extLst>
            </p:cNvPr>
            <p:cNvSpPr>
              <a:spLocks/>
            </p:cNvSpPr>
            <p:nvPr/>
          </p:nvSpPr>
          <p:spPr bwMode="auto">
            <a:xfrm>
              <a:off x="3728" y="2902"/>
              <a:ext cx="554" cy="20"/>
            </a:xfrm>
            <a:custGeom>
              <a:avLst/>
              <a:gdLst>
                <a:gd name="T0" fmla="*/ 544 w 554"/>
                <a:gd name="T1" fmla="*/ 20 h 20"/>
                <a:gd name="T2" fmla="*/ 10 w 554"/>
                <a:gd name="T3" fmla="*/ 20 h 20"/>
                <a:gd name="T4" fmla="*/ 10 w 554"/>
                <a:gd name="T5" fmla="*/ 20 h 20"/>
                <a:gd name="T6" fmla="*/ 6 w 554"/>
                <a:gd name="T7" fmla="*/ 18 h 20"/>
                <a:gd name="T8" fmla="*/ 4 w 554"/>
                <a:gd name="T9" fmla="*/ 16 h 20"/>
                <a:gd name="T10" fmla="*/ 2 w 554"/>
                <a:gd name="T11" fmla="*/ 14 h 20"/>
                <a:gd name="T12" fmla="*/ 0 w 554"/>
                <a:gd name="T13" fmla="*/ 10 h 20"/>
                <a:gd name="T14" fmla="*/ 0 w 554"/>
                <a:gd name="T15" fmla="*/ 10 h 20"/>
                <a:gd name="T16" fmla="*/ 2 w 554"/>
                <a:gd name="T17" fmla="*/ 6 h 20"/>
                <a:gd name="T18" fmla="*/ 4 w 554"/>
                <a:gd name="T19" fmla="*/ 4 h 20"/>
                <a:gd name="T20" fmla="*/ 6 w 554"/>
                <a:gd name="T21" fmla="*/ 2 h 20"/>
                <a:gd name="T22" fmla="*/ 10 w 554"/>
                <a:gd name="T23" fmla="*/ 0 h 20"/>
                <a:gd name="T24" fmla="*/ 544 w 554"/>
                <a:gd name="T25" fmla="*/ 0 h 20"/>
                <a:gd name="T26" fmla="*/ 544 w 554"/>
                <a:gd name="T27" fmla="*/ 0 h 20"/>
                <a:gd name="T28" fmla="*/ 548 w 554"/>
                <a:gd name="T29" fmla="*/ 2 h 20"/>
                <a:gd name="T30" fmla="*/ 552 w 554"/>
                <a:gd name="T31" fmla="*/ 4 h 20"/>
                <a:gd name="T32" fmla="*/ 554 w 554"/>
                <a:gd name="T33" fmla="*/ 6 h 20"/>
                <a:gd name="T34" fmla="*/ 554 w 554"/>
                <a:gd name="T35" fmla="*/ 10 h 20"/>
                <a:gd name="T36" fmla="*/ 554 w 554"/>
                <a:gd name="T37" fmla="*/ 10 h 20"/>
                <a:gd name="T38" fmla="*/ 554 w 554"/>
                <a:gd name="T39" fmla="*/ 14 h 20"/>
                <a:gd name="T40" fmla="*/ 552 w 554"/>
                <a:gd name="T41" fmla="*/ 16 h 20"/>
                <a:gd name="T42" fmla="*/ 548 w 554"/>
                <a:gd name="T43" fmla="*/ 18 h 20"/>
                <a:gd name="T44" fmla="*/ 544 w 554"/>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20">
                  <a:moveTo>
                    <a:pt x="544" y="20"/>
                  </a:moveTo>
                  <a:lnTo>
                    <a:pt x="10" y="20"/>
                  </a:lnTo>
                  <a:lnTo>
                    <a:pt x="10" y="20"/>
                  </a:lnTo>
                  <a:lnTo>
                    <a:pt x="6" y="18"/>
                  </a:lnTo>
                  <a:lnTo>
                    <a:pt x="4" y="16"/>
                  </a:lnTo>
                  <a:lnTo>
                    <a:pt x="2" y="14"/>
                  </a:lnTo>
                  <a:lnTo>
                    <a:pt x="0" y="10"/>
                  </a:lnTo>
                  <a:lnTo>
                    <a:pt x="0" y="10"/>
                  </a:lnTo>
                  <a:lnTo>
                    <a:pt x="2" y="6"/>
                  </a:lnTo>
                  <a:lnTo>
                    <a:pt x="4" y="4"/>
                  </a:lnTo>
                  <a:lnTo>
                    <a:pt x="6" y="2"/>
                  </a:lnTo>
                  <a:lnTo>
                    <a:pt x="10" y="0"/>
                  </a:lnTo>
                  <a:lnTo>
                    <a:pt x="544" y="0"/>
                  </a:lnTo>
                  <a:lnTo>
                    <a:pt x="544" y="0"/>
                  </a:lnTo>
                  <a:lnTo>
                    <a:pt x="548" y="2"/>
                  </a:lnTo>
                  <a:lnTo>
                    <a:pt x="552" y="4"/>
                  </a:lnTo>
                  <a:lnTo>
                    <a:pt x="554" y="6"/>
                  </a:lnTo>
                  <a:lnTo>
                    <a:pt x="554" y="10"/>
                  </a:lnTo>
                  <a:lnTo>
                    <a:pt x="554" y="10"/>
                  </a:lnTo>
                  <a:lnTo>
                    <a:pt x="554" y="14"/>
                  </a:lnTo>
                  <a:lnTo>
                    <a:pt x="552" y="16"/>
                  </a:lnTo>
                  <a:lnTo>
                    <a:pt x="548" y="18"/>
                  </a:lnTo>
                  <a:lnTo>
                    <a:pt x="54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97" name="Freeform 88">
              <a:extLst>
                <a:ext uri="{FF2B5EF4-FFF2-40B4-BE49-F238E27FC236}">
                  <a16:creationId xmlns:a16="http://schemas.microsoft.com/office/drawing/2014/main" id="{9CA3D71A-24D3-4D13-A186-7466DB8BA019}"/>
                </a:ext>
              </a:extLst>
            </p:cNvPr>
            <p:cNvSpPr>
              <a:spLocks/>
            </p:cNvSpPr>
            <p:nvPr/>
          </p:nvSpPr>
          <p:spPr bwMode="auto">
            <a:xfrm>
              <a:off x="3728" y="2968"/>
              <a:ext cx="554" cy="18"/>
            </a:xfrm>
            <a:custGeom>
              <a:avLst/>
              <a:gdLst>
                <a:gd name="T0" fmla="*/ 544 w 554"/>
                <a:gd name="T1" fmla="*/ 18 h 18"/>
                <a:gd name="T2" fmla="*/ 10 w 554"/>
                <a:gd name="T3" fmla="*/ 18 h 18"/>
                <a:gd name="T4" fmla="*/ 10 w 554"/>
                <a:gd name="T5" fmla="*/ 18 h 18"/>
                <a:gd name="T6" fmla="*/ 6 w 554"/>
                <a:gd name="T7" fmla="*/ 18 h 18"/>
                <a:gd name="T8" fmla="*/ 4 w 554"/>
                <a:gd name="T9" fmla="*/ 16 h 18"/>
                <a:gd name="T10" fmla="*/ 2 w 554"/>
                <a:gd name="T11" fmla="*/ 12 h 18"/>
                <a:gd name="T12" fmla="*/ 0 w 554"/>
                <a:gd name="T13" fmla="*/ 8 h 18"/>
                <a:gd name="T14" fmla="*/ 0 w 554"/>
                <a:gd name="T15" fmla="*/ 8 h 18"/>
                <a:gd name="T16" fmla="*/ 2 w 554"/>
                <a:gd name="T17" fmla="*/ 4 h 18"/>
                <a:gd name="T18" fmla="*/ 4 w 554"/>
                <a:gd name="T19" fmla="*/ 2 h 18"/>
                <a:gd name="T20" fmla="*/ 6 w 554"/>
                <a:gd name="T21" fmla="*/ 0 h 18"/>
                <a:gd name="T22" fmla="*/ 10 w 554"/>
                <a:gd name="T23" fmla="*/ 0 h 18"/>
                <a:gd name="T24" fmla="*/ 544 w 554"/>
                <a:gd name="T25" fmla="*/ 0 h 18"/>
                <a:gd name="T26" fmla="*/ 544 w 554"/>
                <a:gd name="T27" fmla="*/ 0 h 18"/>
                <a:gd name="T28" fmla="*/ 548 w 554"/>
                <a:gd name="T29" fmla="*/ 0 h 18"/>
                <a:gd name="T30" fmla="*/ 552 w 554"/>
                <a:gd name="T31" fmla="*/ 2 h 18"/>
                <a:gd name="T32" fmla="*/ 554 w 554"/>
                <a:gd name="T33" fmla="*/ 4 h 18"/>
                <a:gd name="T34" fmla="*/ 554 w 554"/>
                <a:gd name="T35" fmla="*/ 8 h 18"/>
                <a:gd name="T36" fmla="*/ 554 w 554"/>
                <a:gd name="T37" fmla="*/ 8 h 18"/>
                <a:gd name="T38" fmla="*/ 554 w 554"/>
                <a:gd name="T39" fmla="*/ 12 h 18"/>
                <a:gd name="T40" fmla="*/ 552 w 554"/>
                <a:gd name="T41" fmla="*/ 16 h 18"/>
                <a:gd name="T42" fmla="*/ 548 w 554"/>
                <a:gd name="T43" fmla="*/ 18 h 18"/>
                <a:gd name="T44" fmla="*/ 544 w 554"/>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18">
                  <a:moveTo>
                    <a:pt x="544" y="18"/>
                  </a:moveTo>
                  <a:lnTo>
                    <a:pt x="10" y="18"/>
                  </a:lnTo>
                  <a:lnTo>
                    <a:pt x="10" y="18"/>
                  </a:lnTo>
                  <a:lnTo>
                    <a:pt x="6" y="18"/>
                  </a:lnTo>
                  <a:lnTo>
                    <a:pt x="4" y="16"/>
                  </a:lnTo>
                  <a:lnTo>
                    <a:pt x="2" y="12"/>
                  </a:lnTo>
                  <a:lnTo>
                    <a:pt x="0" y="8"/>
                  </a:lnTo>
                  <a:lnTo>
                    <a:pt x="0" y="8"/>
                  </a:lnTo>
                  <a:lnTo>
                    <a:pt x="2" y="4"/>
                  </a:lnTo>
                  <a:lnTo>
                    <a:pt x="4" y="2"/>
                  </a:lnTo>
                  <a:lnTo>
                    <a:pt x="6" y="0"/>
                  </a:lnTo>
                  <a:lnTo>
                    <a:pt x="10" y="0"/>
                  </a:lnTo>
                  <a:lnTo>
                    <a:pt x="544" y="0"/>
                  </a:lnTo>
                  <a:lnTo>
                    <a:pt x="544" y="0"/>
                  </a:lnTo>
                  <a:lnTo>
                    <a:pt x="548" y="0"/>
                  </a:lnTo>
                  <a:lnTo>
                    <a:pt x="552" y="2"/>
                  </a:lnTo>
                  <a:lnTo>
                    <a:pt x="554" y="4"/>
                  </a:lnTo>
                  <a:lnTo>
                    <a:pt x="554" y="8"/>
                  </a:lnTo>
                  <a:lnTo>
                    <a:pt x="554" y="8"/>
                  </a:lnTo>
                  <a:lnTo>
                    <a:pt x="554" y="12"/>
                  </a:lnTo>
                  <a:lnTo>
                    <a:pt x="552" y="16"/>
                  </a:lnTo>
                  <a:lnTo>
                    <a:pt x="548" y="18"/>
                  </a:lnTo>
                  <a:lnTo>
                    <a:pt x="544"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98" name="Freeform 89">
              <a:extLst>
                <a:ext uri="{FF2B5EF4-FFF2-40B4-BE49-F238E27FC236}">
                  <a16:creationId xmlns:a16="http://schemas.microsoft.com/office/drawing/2014/main" id="{4A0C032C-9F6C-45A7-A951-17833136777C}"/>
                </a:ext>
              </a:extLst>
            </p:cNvPr>
            <p:cNvSpPr>
              <a:spLocks/>
            </p:cNvSpPr>
            <p:nvPr/>
          </p:nvSpPr>
          <p:spPr bwMode="auto">
            <a:xfrm>
              <a:off x="3728" y="2968"/>
              <a:ext cx="554" cy="18"/>
            </a:xfrm>
            <a:custGeom>
              <a:avLst/>
              <a:gdLst>
                <a:gd name="T0" fmla="*/ 544 w 554"/>
                <a:gd name="T1" fmla="*/ 18 h 18"/>
                <a:gd name="T2" fmla="*/ 10 w 554"/>
                <a:gd name="T3" fmla="*/ 18 h 18"/>
                <a:gd name="T4" fmla="*/ 10 w 554"/>
                <a:gd name="T5" fmla="*/ 18 h 18"/>
                <a:gd name="T6" fmla="*/ 6 w 554"/>
                <a:gd name="T7" fmla="*/ 18 h 18"/>
                <a:gd name="T8" fmla="*/ 4 w 554"/>
                <a:gd name="T9" fmla="*/ 16 h 18"/>
                <a:gd name="T10" fmla="*/ 2 w 554"/>
                <a:gd name="T11" fmla="*/ 12 h 18"/>
                <a:gd name="T12" fmla="*/ 0 w 554"/>
                <a:gd name="T13" fmla="*/ 8 h 18"/>
                <a:gd name="T14" fmla="*/ 0 w 554"/>
                <a:gd name="T15" fmla="*/ 8 h 18"/>
                <a:gd name="T16" fmla="*/ 2 w 554"/>
                <a:gd name="T17" fmla="*/ 4 h 18"/>
                <a:gd name="T18" fmla="*/ 4 w 554"/>
                <a:gd name="T19" fmla="*/ 2 h 18"/>
                <a:gd name="T20" fmla="*/ 6 w 554"/>
                <a:gd name="T21" fmla="*/ 0 h 18"/>
                <a:gd name="T22" fmla="*/ 10 w 554"/>
                <a:gd name="T23" fmla="*/ 0 h 18"/>
                <a:gd name="T24" fmla="*/ 544 w 554"/>
                <a:gd name="T25" fmla="*/ 0 h 18"/>
                <a:gd name="T26" fmla="*/ 544 w 554"/>
                <a:gd name="T27" fmla="*/ 0 h 18"/>
                <a:gd name="T28" fmla="*/ 548 w 554"/>
                <a:gd name="T29" fmla="*/ 0 h 18"/>
                <a:gd name="T30" fmla="*/ 552 w 554"/>
                <a:gd name="T31" fmla="*/ 2 h 18"/>
                <a:gd name="T32" fmla="*/ 554 w 554"/>
                <a:gd name="T33" fmla="*/ 4 h 18"/>
                <a:gd name="T34" fmla="*/ 554 w 554"/>
                <a:gd name="T35" fmla="*/ 8 h 18"/>
                <a:gd name="T36" fmla="*/ 554 w 554"/>
                <a:gd name="T37" fmla="*/ 8 h 18"/>
                <a:gd name="T38" fmla="*/ 554 w 554"/>
                <a:gd name="T39" fmla="*/ 12 h 18"/>
                <a:gd name="T40" fmla="*/ 552 w 554"/>
                <a:gd name="T41" fmla="*/ 16 h 18"/>
                <a:gd name="T42" fmla="*/ 548 w 554"/>
                <a:gd name="T43" fmla="*/ 18 h 18"/>
                <a:gd name="T44" fmla="*/ 544 w 554"/>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18">
                  <a:moveTo>
                    <a:pt x="544" y="18"/>
                  </a:moveTo>
                  <a:lnTo>
                    <a:pt x="10" y="18"/>
                  </a:lnTo>
                  <a:lnTo>
                    <a:pt x="10" y="18"/>
                  </a:lnTo>
                  <a:lnTo>
                    <a:pt x="6" y="18"/>
                  </a:lnTo>
                  <a:lnTo>
                    <a:pt x="4" y="16"/>
                  </a:lnTo>
                  <a:lnTo>
                    <a:pt x="2" y="12"/>
                  </a:lnTo>
                  <a:lnTo>
                    <a:pt x="0" y="8"/>
                  </a:lnTo>
                  <a:lnTo>
                    <a:pt x="0" y="8"/>
                  </a:lnTo>
                  <a:lnTo>
                    <a:pt x="2" y="4"/>
                  </a:lnTo>
                  <a:lnTo>
                    <a:pt x="4" y="2"/>
                  </a:lnTo>
                  <a:lnTo>
                    <a:pt x="6" y="0"/>
                  </a:lnTo>
                  <a:lnTo>
                    <a:pt x="10" y="0"/>
                  </a:lnTo>
                  <a:lnTo>
                    <a:pt x="544" y="0"/>
                  </a:lnTo>
                  <a:lnTo>
                    <a:pt x="544" y="0"/>
                  </a:lnTo>
                  <a:lnTo>
                    <a:pt x="548" y="0"/>
                  </a:lnTo>
                  <a:lnTo>
                    <a:pt x="552" y="2"/>
                  </a:lnTo>
                  <a:lnTo>
                    <a:pt x="554" y="4"/>
                  </a:lnTo>
                  <a:lnTo>
                    <a:pt x="554" y="8"/>
                  </a:lnTo>
                  <a:lnTo>
                    <a:pt x="554" y="8"/>
                  </a:lnTo>
                  <a:lnTo>
                    <a:pt x="554" y="12"/>
                  </a:lnTo>
                  <a:lnTo>
                    <a:pt x="552" y="16"/>
                  </a:lnTo>
                  <a:lnTo>
                    <a:pt x="548" y="18"/>
                  </a:lnTo>
                  <a:lnTo>
                    <a:pt x="544"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99" name="Freeform 90">
              <a:extLst>
                <a:ext uri="{FF2B5EF4-FFF2-40B4-BE49-F238E27FC236}">
                  <a16:creationId xmlns:a16="http://schemas.microsoft.com/office/drawing/2014/main" id="{3AFFD196-F9E8-4E29-9F31-E509062B1293}"/>
                </a:ext>
              </a:extLst>
            </p:cNvPr>
            <p:cNvSpPr>
              <a:spLocks/>
            </p:cNvSpPr>
            <p:nvPr/>
          </p:nvSpPr>
          <p:spPr bwMode="auto">
            <a:xfrm>
              <a:off x="3728" y="3032"/>
              <a:ext cx="554" cy="18"/>
            </a:xfrm>
            <a:custGeom>
              <a:avLst/>
              <a:gdLst>
                <a:gd name="T0" fmla="*/ 544 w 554"/>
                <a:gd name="T1" fmla="*/ 18 h 18"/>
                <a:gd name="T2" fmla="*/ 10 w 554"/>
                <a:gd name="T3" fmla="*/ 18 h 18"/>
                <a:gd name="T4" fmla="*/ 10 w 554"/>
                <a:gd name="T5" fmla="*/ 18 h 18"/>
                <a:gd name="T6" fmla="*/ 6 w 554"/>
                <a:gd name="T7" fmla="*/ 18 h 18"/>
                <a:gd name="T8" fmla="*/ 4 w 554"/>
                <a:gd name="T9" fmla="*/ 16 h 18"/>
                <a:gd name="T10" fmla="*/ 2 w 554"/>
                <a:gd name="T11" fmla="*/ 12 h 18"/>
                <a:gd name="T12" fmla="*/ 0 w 554"/>
                <a:gd name="T13" fmla="*/ 10 h 18"/>
                <a:gd name="T14" fmla="*/ 0 w 554"/>
                <a:gd name="T15" fmla="*/ 10 h 18"/>
                <a:gd name="T16" fmla="*/ 2 w 554"/>
                <a:gd name="T17" fmla="*/ 6 h 18"/>
                <a:gd name="T18" fmla="*/ 4 w 554"/>
                <a:gd name="T19" fmla="*/ 2 h 18"/>
                <a:gd name="T20" fmla="*/ 6 w 554"/>
                <a:gd name="T21" fmla="*/ 0 h 18"/>
                <a:gd name="T22" fmla="*/ 10 w 554"/>
                <a:gd name="T23" fmla="*/ 0 h 18"/>
                <a:gd name="T24" fmla="*/ 544 w 554"/>
                <a:gd name="T25" fmla="*/ 0 h 18"/>
                <a:gd name="T26" fmla="*/ 544 w 554"/>
                <a:gd name="T27" fmla="*/ 0 h 18"/>
                <a:gd name="T28" fmla="*/ 548 w 554"/>
                <a:gd name="T29" fmla="*/ 0 h 18"/>
                <a:gd name="T30" fmla="*/ 552 w 554"/>
                <a:gd name="T31" fmla="*/ 2 h 18"/>
                <a:gd name="T32" fmla="*/ 554 w 554"/>
                <a:gd name="T33" fmla="*/ 6 h 18"/>
                <a:gd name="T34" fmla="*/ 554 w 554"/>
                <a:gd name="T35" fmla="*/ 10 h 18"/>
                <a:gd name="T36" fmla="*/ 554 w 554"/>
                <a:gd name="T37" fmla="*/ 10 h 18"/>
                <a:gd name="T38" fmla="*/ 554 w 554"/>
                <a:gd name="T39" fmla="*/ 12 h 18"/>
                <a:gd name="T40" fmla="*/ 552 w 554"/>
                <a:gd name="T41" fmla="*/ 16 h 18"/>
                <a:gd name="T42" fmla="*/ 548 w 554"/>
                <a:gd name="T43" fmla="*/ 18 h 18"/>
                <a:gd name="T44" fmla="*/ 544 w 554"/>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18">
                  <a:moveTo>
                    <a:pt x="544" y="18"/>
                  </a:moveTo>
                  <a:lnTo>
                    <a:pt x="10" y="18"/>
                  </a:lnTo>
                  <a:lnTo>
                    <a:pt x="10" y="18"/>
                  </a:lnTo>
                  <a:lnTo>
                    <a:pt x="6" y="18"/>
                  </a:lnTo>
                  <a:lnTo>
                    <a:pt x="4" y="16"/>
                  </a:lnTo>
                  <a:lnTo>
                    <a:pt x="2" y="12"/>
                  </a:lnTo>
                  <a:lnTo>
                    <a:pt x="0" y="10"/>
                  </a:lnTo>
                  <a:lnTo>
                    <a:pt x="0" y="10"/>
                  </a:lnTo>
                  <a:lnTo>
                    <a:pt x="2" y="6"/>
                  </a:lnTo>
                  <a:lnTo>
                    <a:pt x="4" y="2"/>
                  </a:lnTo>
                  <a:lnTo>
                    <a:pt x="6" y="0"/>
                  </a:lnTo>
                  <a:lnTo>
                    <a:pt x="10" y="0"/>
                  </a:lnTo>
                  <a:lnTo>
                    <a:pt x="544" y="0"/>
                  </a:lnTo>
                  <a:lnTo>
                    <a:pt x="544" y="0"/>
                  </a:lnTo>
                  <a:lnTo>
                    <a:pt x="548" y="0"/>
                  </a:lnTo>
                  <a:lnTo>
                    <a:pt x="552" y="2"/>
                  </a:lnTo>
                  <a:lnTo>
                    <a:pt x="554" y="6"/>
                  </a:lnTo>
                  <a:lnTo>
                    <a:pt x="554" y="10"/>
                  </a:lnTo>
                  <a:lnTo>
                    <a:pt x="554" y="10"/>
                  </a:lnTo>
                  <a:lnTo>
                    <a:pt x="554" y="12"/>
                  </a:lnTo>
                  <a:lnTo>
                    <a:pt x="552" y="16"/>
                  </a:lnTo>
                  <a:lnTo>
                    <a:pt x="548" y="18"/>
                  </a:lnTo>
                  <a:lnTo>
                    <a:pt x="544"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00" name="Freeform 91">
              <a:extLst>
                <a:ext uri="{FF2B5EF4-FFF2-40B4-BE49-F238E27FC236}">
                  <a16:creationId xmlns:a16="http://schemas.microsoft.com/office/drawing/2014/main" id="{F4D92062-DD44-445F-84C9-DDB207E3844D}"/>
                </a:ext>
              </a:extLst>
            </p:cNvPr>
            <p:cNvSpPr>
              <a:spLocks/>
            </p:cNvSpPr>
            <p:nvPr/>
          </p:nvSpPr>
          <p:spPr bwMode="auto">
            <a:xfrm>
              <a:off x="3728" y="3032"/>
              <a:ext cx="554" cy="18"/>
            </a:xfrm>
            <a:custGeom>
              <a:avLst/>
              <a:gdLst>
                <a:gd name="T0" fmla="*/ 544 w 554"/>
                <a:gd name="T1" fmla="*/ 18 h 18"/>
                <a:gd name="T2" fmla="*/ 10 w 554"/>
                <a:gd name="T3" fmla="*/ 18 h 18"/>
                <a:gd name="T4" fmla="*/ 10 w 554"/>
                <a:gd name="T5" fmla="*/ 18 h 18"/>
                <a:gd name="T6" fmla="*/ 6 w 554"/>
                <a:gd name="T7" fmla="*/ 18 h 18"/>
                <a:gd name="T8" fmla="*/ 4 w 554"/>
                <a:gd name="T9" fmla="*/ 16 h 18"/>
                <a:gd name="T10" fmla="*/ 2 w 554"/>
                <a:gd name="T11" fmla="*/ 12 h 18"/>
                <a:gd name="T12" fmla="*/ 0 w 554"/>
                <a:gd name="T13" fmla="*/ 10 h 18"/>
                <a:gd name="T14" fmla="*/ 0 w 554"/>
                <a:gd name="T15" fmla="*/ 10 h 18"/>
                <a:gd name="T16" fmla="*/ 2 w 554"/>
                <a:gd name="T17" fmla="*/ 6 h 18"/>
                <a:gd name="T18" fmla="*/ 4 w 554"/>
                <a:gd name="T19" fmla="*/ 2 h 18"/>
                <a:gd name="T20" fmla="*/ 6 w 554"/>
                <a:gd name="T21" fmla="*/ 0 h 18"/>
                <a:gd name="T22" fmla="*/ 10 w 554"/>
                <a:gd name="T23" fmla="*/ 0 h 18"/>
                <a:gd name="T24" fmla="*/ 544 w 554"/>
                <a:gd name="T25" fmla="*/ 0 h 18"/>
                <a:gd name="T26" fmla="*/ 544 w 554"/>
                <a:gd name="T27" fmla="*/ 0 h 18"/>
                <a:gd name="T28" fmla="*/ 548 w 554"/>
                <a:gd name="T29" fmla="*/ 0 h 18"/>
                <a:gd name="T30" fmla="*/ 552 w 554"/>
                <a:gd name="T31" fmla="*/ 2 h 18"/>
                <a:gd name="T32" fmla="*/ 554 w 554"/>
                <a:gd name="T33" fmla="*/ 6 h 18"/>
                <a:gd name="T34" fmla="*/ 554 w 554"/>
                <a:gd name="T35" fmla="*/ 10 h 18"/>
                <a:gd name="T36" fmla="*/ 554 w 554"/>
                <a:gd name="T37" fmla="*/ 10 h 18"/>
                <a:gd name="T38" fmla="*/ 554 w 554"/>
                <a:gd name="T39" fmla="*/ 12 h 18"/>
                <a:gd name="T40" fmla="*/ 552 w 554"/>
                <a:gd name="T41" fmla="*/ 16 h 18"/>
                <a:gd name="T42" fmla="*/ 548 w 554"/>
                <a:gd name="T43" fmla="*/ 18 h 18"/>
                <a:gd name="T44" fmla="*/ 544 w 554"/>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18">
                  <a:moveTo>
                    <a:pt x="544" y="18"/>
                  </a:moveTo>
                  <a:lnTo>
                    <a:pt x="10" y="18"/>
                  </a:lnTo>
                  <a:lnTo>
                    <a:pt x="10" y="18"/>
                  </a:lnTo>
                  <a:lnTo>
                    <a:pt x="6" y="18"/>
                  </a:lnTo>
                  <a:lnTo>
                    <a:pt x="4" y="16"/>
                  </a:lnTo>
                  <a:lnTo>
                    <a:pt x="2" y="12"/>
                  </a:lnTo>
                  <a:lnTo>
                    <a:pt x="0" y="10"/>
                  </a:lnTo>
                  <a:lnTo>
                    <a:pt x="0" y="10"/>
                  </a:lnTo>
                  <a:lnTo>
                    <a:pt x="2" y="6"/>
                  </a:lnTo>
                  <a:lnTo>
                    <a:pt x="4" y="2"/>
                  </a:lnTo>
                  <a:lnTo>
                    <a:pt x="6" y="0"/>
                  </a:lnTo>
                  <a:lnTo>
                    <a:pt x="10" y="0"/>
                  </a:lnTo>
                  <a:lnTo>
                    <a:pt x="544" y="0"/>
                  </a:lnTo>
                  <a:lnTo>
                    <a:pt x="544" y="0"/>
                  </a:lnTo>
                  <a:lnTo>
                    <a:pt x="548" y="0"/>
                  </a:lnTo>
                  <a:lnTo>
                    <a:pt x="552" y="2"/>
                  </a:lnTo>
                  <a:lnTo>
                    <a:pt x="554" y="6"/>
                  </a:lnTo>
                  <a:lnTo>
                    <a:pt x="554" y="10"/>
                  </a:lnTo>
                  <a:lnTo>
                    <a:pt x="554" y="10"/>
                  </a:lnTo>
                  <a:lnTo>
                    <a:pt x="554" y="12"/>
                  </a:lnTo>
                  <a:lnTo>
                    <a:pt x="552" y="16"/>
                  </a:lnTo>
                  <a:lnTo>
                    <a:pt x="548" y="18"/>
                  </a:lnTo>
                  <a:lnTo>
                    <a:pt x="544"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01" name="Freeform 92">
              <a:extLst>
                <a:ext uri="{FF2B5EF4-FFF2-40B4-BE49-F238E27FC236}">
                  <a16:creationId xmlns:a16="http://schemas.microsoft.com/office/drawing/2014/main" id="{8DA1E3C3-C2D8-43DD-9E95-8578821EFF7D}"/>
                </a:ext>
              </a:extLst>
            </p:cNvPr>
            <p:cNvSpPr>
              <a:spLocks/>
            </p:cNvSpPr>
            <p:nvPr/>
          </p:nvSpPr>
          <p:spPr bwMode="auto">
            <a:xfrm>
              <a:off x="3728" y="3096"/>
              <a:ext cx="554" cy="20"/>
            </a:xfrm>
            <a:custGeom>
              <a:avLst/>
              <a:gdLst>
                <a:gd name="T0" fmla="*/ 544 w 554"/>
                <a:gd name="T1" fmla="*/ 20 h 20"/>
                <a:gd name="T2" fmla="*/ 10 w 554"/>
                <a:gd name="T3" fmla="*/ 20 h 20"/>
                <a:gd name="T4" fmla="*/ 10 w 554"/>
                <a:gd name="T5" fmla="*/ 20 h 20"/>
                <a:gd name="T6" fmla="*/ 6 w 554"/>
                <a:gd name="T7" fmla="*/ 18 h 20"/>
                <a:gd name="T8" fmla="*/ 4 w 554"/>
                <a:gd name="T9" fmla="*/ 16 h 20"/>
                <a:gd name="T10" fmla="*/ 2 w 554"/>
                <a:gd name="T11" fmla="*/ 14 h 20"/>
                <a:gd name="T12" fmla="*/ 0 w 554"/>
                <a:gd name="T13" fmla="*/ 10 h 20"/>
                <a:gd name="T14" fmla="*/ 0 w 554"/>
                <a:gd name="T15" fmla="*/ 10 h 20"/>
                <a:gd name="T16" fmla="*/ 2 w 554"/>
                <a:gd name="T17" fmla="*/ 6 h 20"/>
                <a:gd name="T18" fmla="*/ 4 w 554"/>
                <a:gd name="T19" fmla="*/ 2 h 20"/>
                <a:gd name="T20" fmla="*/ 6 w 554"/>
                <a:gd name="T21" fmla="*/ 0 h 20"/>
                <a:gd name="T22" fmla="*/ 10 w 554"/>
                <a:gd name="T23" fmla="*/ 0 h 20"/>
                <a:gd name="T24" fmla="*/ 544 w 554"/>
                <a:gd name="T25" fmla="*/ 0 h 20"/>
                <a:gd name="T26" fmla="*/ 544 w 554"/>
                <a:gd name="T27" fmla="*/ 0 h 20"/>
                <a:gd name="T28" fmla="*/ 548 w 554"/>
                <a:gd name="T29" fmla="*/ 0 h 20"/>
                <a:gd name="T30" fmla="*/ 552 w 554"/>
                <a:gd name="T31" fmla="*/ 2 h 20"/>
                <a:gd name="T32" fmla="*/ 554 w 554"/>
                <a:gd name="T33" fmla="*/ 6 h 20"/>
                <a:gd name="T34" fmla="*/ 554 w 554"/>
                <a:gd name="T35" fmla="*/ 10 h 20"/>
                <a:gd name="T36" fmla="*/ 554 w 554"/>
                <a:gd name="T37" fmla="*/ 10 h 20"/>
                <a:gd name="T38" fmla="*/ 554 w 554"/>
                <a:gd name="T39" fmla="*/ 14 h 20"/>
                <a:gd name="T40" fmla="*/ 552 w 554"/>
                <a:gd name="T41" fmla="*/ 16 h 20"/>
                <a:gd name="T42" fmla="*/ 548 w 554"/>
                <a:gd name="T43" fmla="*/ 18 h 20"/>
                <a:gd name="T44" fmla="*/ 544 w 554"/>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20">
                  <a:moveTo>
                    <a:pt x="544" y="20"/>
                  </a:moveTo>
                  <a:lnTo>
                    <a:pt x="10" y="20"/>
                  </a:lnTo>
                  <a:lnTo>
                    <a:pt x="10" y="20"/>
                  </a:lnTo>
                  <a:lnTo>
                    <a:pt x="6" y="18"/>
                  </a:lnTo>
                  <a:lnTo>
                    <a:pt x="4" y="16"/>
                  </a:lnTo>
                  <a:lnTo>
                    <a:pt x="2" y="14"/>
                  </a:lnTo>
                  <a:lnTo>
                    <a:pt x="0" y="10"/>
                  </a:lnTo>
                  <a:lnTo>
                    <a:pt x="0" y="10"/>
                  </a:lnTo>
                  <a:lnTo>
                    <a:pt x="2" y="6"/>
                  </a:lnTo>
                  <a:lnTo>
                    <a:pt x="4" y="2"/>
                  </a:lnTo>
                  <a:lnTo>
                    <a:pt x="6" y="0"/>
                  </a:lnTo>
                  <a:lnTo>
                    <a:pt x="10" y="0"/>
                  </a:lnTo>
                  <a:lnTo>
                    <a:pt x="544" y="0"/>
                  </a:lnTo>
                  <a:lnTo>
                    <a:pt x="544" y="0"/>
                  </a:lnTo>
                  <a:lnTo>
                    <a:pt x="548" y="0"/>
                  </a:lnTo>
                  <a:lnTo>
                    <a:pt x="552" y="2"/>
                  </a:lnTo>
                  <a:lnTo>
                    <a:pt x="554" y="6"/>
                  </a:lnTo>
                  <a:lnTo>
                    <a:pt x="554" y="10"/>
                  </a:lnTo>
                  <a:lnTo>
                    <a:pt x="554" y="10"/>
                  </a:lnTo>
                  <a:lnTo>
                    <a:pt x="554" y="14"/>
                  </a:lnTo>
                  <a:lnTo>
                    <a:pt x="552" y="16"/>
                  </a:lnTo>
                  <a:lnTo>
                    <a:pt x="548" y="18"/>
                  </a:lnTo>
                  <a:lnTo>
                    <a:pt x="544"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02" name="Freeform 93">
              <a:extLst>
                <a:ext uri="{FF2B5EF4-FFF2-40B4-BE49-F238E27FC236}">
                  <a16:creationId xmlns:a16="http://schemas.microsoft.com/office/drawing/2014/main" id="{2069A388-F587-467F-8B2B-0ACA2C7664F5}"/>
                </a:ext>
              </a:extLst>
            </p:cNvPr>
            <p:cNvSpPr>
              <a:spLocks/>
            </p:cNvSpPr>
            <p:nvPr/>
          </p:nvSpPr>
          <p:spPr bwMode="auto">
            <a:xfrm>
              <a:off x="3728" y="3096"/>
              <a:ext cx="554" cy="20"/>
            </a:xfrm>
            <a:custGeom>
              <a:avLst/>
              <a:gdLst>
                <a:gd name="T0" fmla="*/ 544 w 554"/>
                <a:gd name="T1" fmla="*/ 20 h 20"/>
                <a:gd name="T2" fmla="*/ 10 w 554"/>
                <a:gd name="T3" fmla="*/ 20 h 20"/>
                <a:gd name="T4" fmla="*/ 10 w 554"/>
                <a:gd name="T5" fmla="*/ 20 h 20"/>
                <a:gd name="T6" fmla="*/ 6 w 554"/>
                <a:gd name="T7" fmla="*/ 18 h 20"/>
                <a:gd name="T8" fmla="*/ 4 w 554"/>
                <a:gd name="T9" fmla="*/ 16 h 20"/>
                <a:gd name="T10" fmla="*/ 2 w 554"/>
                <a:gd name="T11" fmla="*/ 14 h 20"/>
                <a:gd name="T12" fmla="*/ 0 w 554"/>
                <a:gd name="T13" fmla="*/ 10 h 20"/>
                <a:gd name="T14" fmla="*/ 0 w 554"/>
                <a:gd name="T15" fmla="*/ 10 h 20"/>
                <a:gd name="T16" fmla="*/ 2 w 554"/>
                <a:gd name="T17" fmla="*/ 6 h 20"/>
                <a:gd name="T18" fmla="*/ 4 w 554"/>
                <a:gd name="T19" fmla="*/ 2 h 20"/>
                <a:gd name="T20" fmla="*/ 6 w 554"/>
                <a:gd name="T21" fmla="*/ 0 h 20"/>
                <a:gd name="T22" fmla="*/ 10 w 554"/>
                <a:gd name="T23" fmla="*/ 0 h 20"/>
                <a:gd name="T24" fmla="*/ 544 w 554"/>
                <a:gd name="T25" fmla="*/ 0 h 20"/>
                <a:gd name="T26" fmla="*/ 544 w 554"/>
                <a:gd name="T27" fmla="*/ 0 h 20"/>
                <a:gd name="T28" fmla="*/ 548 w 554"/>
                <a:gd name="T29" fmla="*/ 0 h 20"/>
                <a:gd name="T30" fmla="*/ 552 w 554"/>
                <a:gd name="T31" fmla="*/ 2 h 20"/>
                <a:gd name="T32" fmla="*/ 554 w 554"/>
                <a:gd name="T33" fmla="*/ 6 h 20"/>
                <a:gd name="T34" fmla="*/ 554 w 554"/>
                <a:gd name="T35" fmla="*/ 10 h 20"/>
                <a:gd name="T36" fmla="*/ 554 w 554"/>
                <a:gd name="T37" fmla="*/ 10 h 20"/>
                <a:gd name="T38" fmla="*/ 554 w 554"/>
                <a:gd name="T39" fmla="*/ 14 h 20"/>
                <a:gd name="T40" fmla="*/ 552 w 554"/>
                <a:gd name="T41" fmla="*/ 16 h 20"/>
                <a:gd name="T42" fmla="*/ 548 w 554"/>
                <a:gd name="T43" fmla="*/ 18 h 20"/>
                <a:gd name="T44" fmla="*/ 544 w 554"/>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20">
                  <a:moveTo>
                    <a:pt x="544" y="20"/>
                  </a:moveTo>
                  <a:lnTo>
                    <a:pt x="10" y="20"/>
                  </a:lnTo>
                  <a:lnTo>
                    <a:pt x="10" y="20"/>
                  </a:lnTo>
                  <a:lnTo>
                    <a:pt x="6" y="18"/>
                  </a:lnTo>
                  <a:lnTo>
                    <a:pt x="4" y="16"/>
                  </a:lnTo>
                  <a:lnTo>
                    <a:pt x="2" y="14"/>
                  </a:lnTo>
                  <a:lnTo>
                    <a:pt x="0" y="10"/>
                  </a:lnTo>
                  <a:lnTo>
                    <a:pt x="0" y="10"/>
                  </a:lnTo>
                  <a:lnTo>
                    <a:pt x="2" y="6"/>
                  </a:lnTo>
                  <a:lnTo>
                    <a:pt x="4" y="2"/>
                  </a:lnTo>
                  <a:lnTo>
                    <a:pt x="6" y="0"/>
                  </a:lnTo>
                  <a:lnTo>
                    <a:pt x="10" y="0"/>
                  </a:lnTo>
                  <a:lnTo>
                    <a:pt x="544" y="0"/>
                  </a:lnTo>
                  <a:lnTo>
                    <a:pt x="544" y="0"/>
                  </a:lnTo>
                  <a:lnTo>
                    <a:pt x="548" y="0"/>
                  </a:lnTo>
                  <a:lnTo>
                    <a:pt x="552" y="2"/>
                  </a:lnTo>
                  <a:lnTo>
                    <a:pt x="554" y="6"/>
                  </a:lnTo>
                  <a:lnTo>
                    <a:pt x="554" y="10"/>
                  </a:lnTo>
                  <a:lnTo>
                    <a:pt x="554" y="10"/>
                  </a:lnTo>
                  <a:lnTo>
                    <a:pt x="554" y="14"/>
                  </a:lnTo>
                  <a:lnTo>
                    <a:pt x="552" y="16"/>
                  </a:lnTo>
                  <a:lnTo>
                    <a:pt x="548" y="18"/>
                  </a:lnTo>
                  <a:lnTo>
                    <a:pt x="54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03" name="Freeform 94">
              <a:extLst>
                <a:ext uri="{FF2B5EF4-FFF2-40B4-BE49-F238E27FC236}">
                  <a16:creationId xmlns:a16="http://schemas.microsoft.com/office/drawing/2014/main" id="{B31E0C2C-B41B-4664-A698-7A15F0A8BE0C}"/>
                </a:ext>
              </a:extLst>
            </p:cNvPr>
            <p:cNvSpPr>
              <a:spLocks/>
            </p:cNvSpPr>
            <p:nvPr/>
          </p:nvSpPr>
          <p:spPr bwMode="auto">
            <a:xfrm>
              <a:off x="3728" y="3160"/>
              <a:ext cx="554" cy="20"/>
            </a:xfrm>
            <a:custGeom>
              <a:avLst/>
              <a:gdLst>
                <a:gd name="T0" fmla="*/ 544 w 554"/>
                <a:gd name="T1" fmla="*/ 20 h 20"/>
                <a:gd name="T2" fmla="*/ 10 w 554"/>
                <a:gd name="T3" fmla="*/ 20 h 20"/>
                <a:gd name="T4" fmla="*/ 10 w 554"/>
                <a:gd name="T5" fmla="*/ 20 h 20"/>
                <a:gd name="T6" fmla="*/ 6 w 554"/>
                <a:gd name="T7" fmla="*/ 18 h 20"/>
                <a:gd name="T8" fmla="*/ 4 w 554"/>
                <a:gd name="T9" fmla="*/ 16 h 20"/>
                <a:gd name="T10" fmla="*/ 2 w 554"/>
                <a:gd name="T11" fmla="*/ 14 h 20"/>
                <a:gd name="T12" fmla="*/ 0 w 554"/>
                <a:gd name="T13" fmla="*/ 10 h 20"/>
                <a:gd name="T14" fmla="*/ 0 w 554"/>
                <a:gd name="T15" fmla="*/ 10 h 20"/>
                <a:gd name="T16" fmla="*/ 2 w 554"/>
                <a:gd name="T17" fmla="*/ 6 h 20"/>
                <a:gd name="T18" fmla="*/ 4 w 554"/>
                <a:gd name="T19" fmla="*/ 4 h 20"/>
                <a:gd name="T20" fmla="*/ 6 w 554"/>
                <a:gd name="T21" fmla="*/ 2 h 20"/>
                <a:gd name="T22" fmla="*/ 10 w 554"/>
                <a:gd name="T23" fmla="*/ 0 h 20"/>
                <a:gd name="T24" fmla="*/ 544 w 554"/>
                <a:gd name="T25" fmla="*/ 0 h 20"/>
                <a:gd name="T26" fmla="*/ 544 w 554"/>
                <a:gd name="T27" fmla="*/ 0 h 20"/>
                <a:gd name="T28" fmla="*/ 548 w 554"/>
                <a:gd name="T29" fmla="*/ 2 h 20"/>
                <a:gd name="T30" fmla="*/ 552 w 554"/>
                <a:gd name="T31" fmla="*/ 4 h 20"/>
                <a:gd name="T32" fmla="*/ 554 w 554"/>
                <a:gd name="T33" fmla="*/ 6 h 20"/>
                <a:gd name="T34" fmla="*/ 554 w 554"/>
                <a:gd name="T35" fmla="*/ 10 h 20"/>
                <a:gd name="T36" fmla="*/ 554 w 554"/>
                <a:gd name="T37" fmla="*/ 10 h 20"/>
                <a:gd name="T38" fmla="*/ 554 w 554"/>
                <a:gd name="T39" fmla="*/ 14 h 20"/>
                <a:gd name="T40" fmla="*/ 552 w 554"/>
                <a:gd name="T41" fmla="*/ 16 h 20"/>
                <a:gd name="T42" fmla="*/ 548 w 554"/>
                <a:gd name="T43" fmla="*/ 18 h 20"/>
                <a:gd name="T44" fmla="*/ 544 w 554"/>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20">
                  <a:moveTo>
                    <a:pt x="544" y="20"/>
                  </a:moveTo>
                  <a:lnTo>
                    <a:pt x="10" y="20"/>
                  </a:lnTo>
                  <a:lnTo>
                    <a:pt x="10" y="20"/>
                  </a:lnTo>
                  <a:lnTo>
                    <a:pt x="6" y="18"/>
                  </a:lnTo>
                  <a:lnTo>
                    <a:pt x="4" y="16"/>
                  </a:lnTo>
                  <a:lnTo>
                    <a:pt x="2" y="14"/>
                  </a:lnTo>
                  <a:lnTo>
                    <a:pt x="0" y="10"/>
                  </a:lnTo>
                  <a:lnTo>
                    <a:pt x="0" y="10"/>
                  </a:lnTo>
                  <a:lnTo>
                    <a:pt x="2" y="6"/>
                  </a:lnTo>
                  <a:lnTo>
                    <a:pt x="4" y="4"/>
                  </a:lnTo>
                  <a:lnTo>
                    <a:pt x="6" y="2"/>
                  </a:lnTo>
                  <a:lnTo>
                    <a:pt x="10" y="0"/>
                  </a:lnTo>
                  <a:lnTo>
                    <a:pt x="544" y="0"/>
                  </a:lnTo>
                  <a:lnTo>
                    <a:pt x="544" y="0"/>
                  </a:lnTo>
                  <a:lnTo>
                    <a:pt x="548" y="2"/>
                  </a:lnTo>
                  <a:lnTo>
                    <a:pt x="552" y="4"/>
                  </a:lnTo>
                  <a:lnTo>
                    <a:pt x="554" y="6"/>
                  </a:lnTo>
                  <a:lnTo>
                    <a:pt x="554" y="10"/>
                  </a:lnTo>
                  <a:lnTo>
                    <a:pt x="554" y="10"/>
                  </a:lnTo>
                  <a:lnTo>
                    <a:pt x="554" y="14"/>
                  </a:lnTo>
                  <a:lnTo>
                    <a:pt x="552" y="16"/>
                  </a:lnTo>
                  <a:lnTo>
                    <a:pt x="548" y="18"/>
                  </a:lnTo>
                  <a:lnTo>
                    <a:pt x="544"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04" name="Freeform 95">
              <a:extLst>
                <a:ext uri="{FF2B5EF4-FFF2-40B4-BE49-F238E27FC236}">
                  <a16:creationId xmlns:a16="http://schemas.microsoft.com/office/drawing/2014/main" id="{4434667E-2E9B-44A8-AEA0-D810B942F584}"/>
                </a:ext>
              </a:extLst>
            </p:cNvPr>
            <p:cNvSpPr>
              <a:spLocks/>
            </p:cNvSpPr>
            <p:nvPr/>
          </p:nvSpPr>
          <p:spPr bwMode="auto">
            <a:xfrm>
              <a:off x="3728" y="3160"/>
              <a:ext cx="554" cy="20"/>
            </a:xfrm>
            <a:custGeom>
              <a:avLst/>
              <a:gdLst>
                <a:gd name="T0" fmla="*/ 544 w 554"/>
                <a:gd name="T1" fmla="*/ 20 h 20"/>
                <a:gd name="T2" fmla="*/ 10 w 554"/>
                <a:gd name="T3" fmla="*/ 20 h 20"/>
                <a:gd name="T4" fmla="*/ 10 w 554"/>
                <a:gd name="T5" fmla="*/ 20 h 20"/>
                <a:gd name="T6" fmla="*/ 6 w 554"/>
                <a:gd name="T7" fmla="*/ 18 h 20"/>
                <a:gd name="T8" fmla="*/ 4 w 554"/>
                <a:gd name="T9" fmla="*/ 16 h 20"/>
                <a:gd name="T10" fmla="*/ 2 w 554"/>
                <a:gd name="T11" fmla="*/ 14 h 20"/>
                <a:gd name="T12" fmla="*/ 0 w 554"/>
                <a:gd name="T13" fmla="*/ 10 h 20"/>
                <a:gd name="T14" fmla="*/ 0 w 554"/>
                <a:gd name="T15" fmla="*/ 10 h 20"/>
                <a:gd name="T16" fmla="*/ 2 w 554"/>
                <a:gd name="T17" fmla="*/ 6 h 20"/>
                <a:gd name="T18" fmla="*/ 4 w 554"/>
                <a:gd name="T19" fmla="*/ 4 h 20"/>
                <a:gd name="T20" fmla="*/ 6 w 554"/>
                <a:gd name="T21" fmla="*/ 2 h 20"/>
                <a:gd name="T22" fmla="*/ 10 w 554"/>
                <a:gd name="T23" fmla="*/ 0 h 20"/>
                <a:gd name="T24" fmla="*/ 544 w 554"/>
                <a:gd name="T25" fmla="*/ 0 h 20"/>
                <a:gd name="T26" fmla="*/ 544 w 554"/>
                <a:gd name="T27" fmla="*/ 0 h 20"/>
                <a:gd name="T28" fmla="*/ 548 w 554"/>
                <a:gd name="T29" fmla="*/ 2 h 20"/>
                <a:gd name="T30" fmla="*/ 552 w 554"/>
                <a:gd name="T31" fmla="*/ 4 h 20"/>
                <a:gd name="T32" fmla="*/ 554 w 554"/>
                <a:gd name="T33" fmla="*/ 6 h 20"/>
                <a:gd name="T34" fmla="*/ 554 w 554"/>
                <a:gd name="T35" fmla="*/ 10 h 20"/>
                <a:gd name="T36" fmla="*/ 554 w 554"/>
                <a:gd name="T37" fmla="*/ 10 h 20"/>
                <a:gd name="T38" fmla="*/ 554 w 554"/>
                <a:gd name="T39" fmla="*/ 14 h 20"/>
                <a:gd name="T40" fmla="*/ 552 w 554"/>
                <a:gd name="T41" fmla="*/ 16 h 20"/>
                <a:gd name="T42" fmla="*/ 548 w 554"/>
                <a:gd name="T43" fmla="*/ 18 h 20"/>
                <a:gd name="T44" fmla="*/ 544 w 554"/>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20">
                  <a:moveTo>
                    <a:pt x="544" y="20"/>
                  </a:moveTo>
                  <a:lnTo>
                    <a:pt x="10" y="20"/>
                  </a:lnTo>
                  <a:lnTo>
                    <a:pt x="10" y="20"/>
                  </a:lnTo>
                  <a:lnTo>
                    <a:pt x="6" y="18"/>
                  </a:lnTo>
                  <a:lnTo>
                    <a:pt x="4" y="16"/>
                  </a:lnTo>
                  <a:lnTo>
                    <a:pt x="2" y="14"/>
                  </a:lnTo>
                  <a:lnTo>
                    <a:pt x="0" y="10"/>
                  </a:lnTo>
                  <a:lnTo>
                    <a:pt x="0" y="10"/>
                  </a:lnTo>
                  <a:lnTo>
                    <a:pt x="2" y="6"/>
                  </a:lnTo>
                  <a:lnTo>
                    <a:pt x="4" y="4"/>
                  </a:lnTo>
                  <a:lnTo>
                    <a:pt x="6" y="2"/>
                  </a:lnTo>
                  <a:lnTo>
                    <a:pt x="10" y="0"/>
                  </a:lnTo>
                  <a:lnTo>
                    <a:pt x="544" y="0"/>
                  </a:lnTo>
                  <a:lnTo>
                    <a:pt x="544" y="0"/>
                  </a:lnTo>
                  <a:lnTo>
                    <a:pt x="548" y="2"/>
                  </a:lnTo>
                  <a:lnTo>
                    <a:pt x="552" y="4"/>
                  </a:lnTo>
                  <a:lnTo>
                    <a:pt x="554" y="6"/>
                  </a:lnTo>
                  <a:lnTo>
                    <a:pt x="554" y="10"/>
                  </a:lnTo>
                  <a:lnTo>
                    <a:pt x="554" y="10"/>
                  </a:lnTo>
                  <a:lnTo>
                    <a:pt x="554" y="14"/>
                  </a:lnTo>
                  <a:lnTo>
                    <a:pt x="552" y="16"/>
                  </a:lnTo>
                  <a:lnTo>
                    <a:pt x="548" y="18"/>
                  </a:lnTo>
                  <a:lnTo>
                    <a:pt x="54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05" name="Freeform 96">
              <a:extLst>
                <a:ext uri="{FF2B5EF4-FFF2-40B4-BE49-F238E27FC236}">
                  <a16:creationId xmlns:a16="http://schemas.microsoft.com/office/drawing/2014/main" id="{9FB20B0D-04F5-4E64-B19C-50FC967197A5}"/>
                </a:ext>
              </a:extLst>
            </p:cNvPr>
            <p:cNvSpPr>
              <a:spLocks/>
            </p:cNvSpPr>
            <p:nvPr/>
          </p:nvSpPr>
          <p:spPr bwMode="auto">
            <a:xfrm>
              <a:off x="3728" y="3226"/>
              <a:ext cx="554" cy="18"/>
            </a:xfrm>
            <a:custGeom>
              <a:avLst/>
              <a:gdLst>
                <a:gd name="T0" fmla="*/ 544 w 554"/>
                <a:gd name="T1" fmla="*/ 18 h 18"/>
                <a:gd name="T2" fmla="*/ 10 w 554"/>
                <a:gd name="T3" fmla="*/ 18 h 18"/>
                <a:gd name="T4" fmla="*/ 10 w 554"/>
                <a:gd name="T5" fmla="*/ 18 h 18"/>
                <a:gd name="T6" fmla="*/ 6 w 554"/>
                <a:gd name="T7" fmla="*/ 18 h 18"/>
                <a:gd name="T8" fmla="*/ 4 w 554"/>
                <a:gd name="T9" fmla="*/ 16 h 18"/>
                <a:gd name="T10" fmla="*/ 2 w 554"/>
                <a:gd name="T11" fmla="*/ 12 h 18"/>
                <a:gd name="T12" fmla="*/ 0 w 554"/>
                <a:gd name="T13" fmla="*/ 8 h 18"/>
                <a:gd name="T14" fmla="*/ 0 w 554"/>
                <a:gd name="T15" fmla="*/ 8 h 18"/>
                <a:gd name="T16" fmla="*/ 2 w 554"/>
                <a:gd name="T17" fmla="*/ 4 h 18"/>
                <a:gd name="T18" fmla="*/ 4 w 554"/>
                <a:gd name="T19" fmla="*/ 2 h 18"/>
                <a:gd name="T20" fmla="*/ 6 w 554"/>
                <a:gd name="T21" fmla="*/ 0 h 18"/>
                <a:gd name="T22" fmla="*/ 10 w 554"/>
                <a:gd name="T23" fmla="*/ 0 h 18"/>
                <a:gd name="T24" fmla="*/ 544 w 554"/>
                <a:gd name="T25" fmla="*/ 0 h 18"/>
                <a:gd name="T26" fmla="*/ 544 w 554"/>
                <a:gd name="T27" fmla="*/ 0 h 18"/>
                <a:gd name="T28" fmla="*/ 548 w 554"/>
                <a:gd name="T29" fmla="*/ 0 h 18"/>
                <a:gd name="T30" fmla="*/ 552 w 554"/>
                <a:gd name="T31" fmla="*/ 2 h 18"/>
                <a:gd name="T32" fmla="*/ 554 w 554"/>
                <a:gd name="T33" fmla="*/ 4 h 18"/>
                <a:gd name="T34" fmla="*/ 554 w 554"/>
                <a:gd name="T35" fmla="*/ 8 h 18"/>
                <a:gd name="T36" fmla="*/ 554 w 554"/>
                <a:gd name="T37" fmla="*/ 8 h 18"/>
                <a:gd name="T38" fmla="*/ 554 w 554"/>
                <a:gd name="T39" fmla="*/ 12 h 18"/>
                <a:gd name="T40" fmla="*/ 552 w 554"/>
                <a:gd name="T41" fmla="*/ 16 h 18"/>
                <a:gd name="T42" fmla="*/ 548 w 554"/>
                <a:gd name="T43" fmla="*/ 18 h 18"/>
                <a:gd name="T44" fmla="*/ 544 w 554"/>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18">
                  <a:moveTo>
                    <a:pt x="544" y="18"/>
                  </a:moveTo>
                  <a:lnTo>
                    <a:pt x="10" y="18"/>
                  </a:lnTo>
                  <a:lnTo>
                    <a:pt x="10" y="18"/>
                  </a:lnTo>
                  <a:lnTo>
                    <a:pt x="6" y="18"/>
                  </a:lnTo>
                  <a:lnTo>
                    <a:pt x="4" y="16"/>
                  </a:lnTo>
                  <a:lnTo>
                    <a:pt x="2" y="12"/>
                  </a:lnTo>
                  <a:lnTo>
                    <a:pt x="0" y="8"/>
                  </a:lnTo>
                  <a:lnTo>
                    <a:pt x="0" y="8"/>
                  </a:lnTo>
                  <a:lnTo>
                    <a:pt x="2" y="4"/>
                  </a:lnTo>
                  <a:lnTo>
                    <a:pt x="4" y="2"/>
                  </a:lnTo>
                  <a:lnTo>
                    <a:pt x="6" y="0"/>
                  </a:lnTo>
                  <a:lnTo>
                    <a:pt x="10" y="0"/>
                  </a:lnTo>
                  <a:lnTo>
                    <a:pt x="544" y="0"/>
                  </a:lnTo>
                  <a:lnTo>
                    <a:pt x="544" y="0"/>
                  </a:lnTo>
                  <a:lnTo>
                    <a:pt x="548" y="0"/>
                  </a:lnTo>
                  <a:lnTo>
                    <a:pt x="552" y="2"/>
                  </a:lnTo>
                  <a:lnTo>
                    <a:pt x="554" y="4"/>
                  </a:lnTo>
                  <a:lnTo>
                    <a:pt x="554" y="8"/>
                  </a:lnTo>
                  <a:lnTo>
                    <a:pt x="554" y="8"/>
                  </a:lnTo>
                  <a:lnTo>
                    <a:pt x="554" y="12"/>
                  </a:lnTo>
                  <a:lnTo>
                    <a:pt x="552" y="16"/>
                  </a:lnTo>
                  <a:lnTo>
                    <a:pt x="548" y="18"/>
                  </a:lnTo>
                  <a:lnTo>
                    <a:pt x="544"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06" name="Freeform 97">
              <a:extLst>
                <a:ext uri="{FF2B5EF4-FFF2-40B4-BE49-F238E27FC236}">
                  <a16:creationId xmlns:a16="http://schemas.microsoft.com/office/drawing/2014/main" id="{ADE866C9-6E3B-42DD-92A1-D78EE17D72D8}"/>
                </a:ext>
              </a:extLst>
            </p:cNvPr>
            <p:cNvSpPr>
              <a:spLocks/>
            </p:cNvSpPr>
            <p:nvPr/>
          </p:nvSpPr>
          <p:spPr bwMode="auto">
            <a:xfrm>
              <a:off x="3728" y="3226"/>
              <a:ext cx="554" cy="18"/>
            </a:xfrm>
            <a:custGeom>
              <a:avLst/>
              <a:gdLst>
                <a:gd name="T0" fmla="*/ 544 w 554"/>
                <a:gd name="T1" fmla="*/ 18 h 18"/>
                <a:gd name="T2" fmla="*/ 10 w 554"/>
                <a:gd name="T3" fmla="*/ 18 h 18"/>
                <a:gd name="T4" fmla="*/ 10 w 554"/>
                <a:gd name="T5" fmla="*/ 18 h 18"/>
                <a:gd name="T6" fmla="*/ 6 w 554"/>
                <a:gd name="T7" fmla="*/ 18 h 18"/>
                <a:gd name="T8" fmla="*/ 4 w 554"/>
                <a:gd name="T9" fmla="*/ 16 h 18"/>
                <a:gd name="T10" fmla="*/ 2 w 554"/>
                <a:gd name="T11" fmla="*/ 12 h 18"/>
                <a:gd name="T12" fmla="*/ 0 w 554"/>
                <a:gd name="T13" fmla="*/ 8 h 18"/>
                <a:gd name="T14" fmla="*/ 0 w 554"/>
                <a:gd name="T15" fmla="*/ 8 h 18"/>
                <a:gd name="T16" fmla="*/ 2 w 554"/>
                <a:gd name="T17" fmla="*/ 4 h 18"/>
                <a:gd name="T18" fmla="*/ 4 w 554"/>
                <a:gd name="T19" fmla="*/ 2 h 18"/>
                <a:gd name="T20" fmla="*/ 6 w 554"/>
                <a:gd name="T21" fmla="*/ 0 h 18"/>
                <a:gd name="T22" fmla="*/ 10 w 554"/>
                <a:gd name="T23" fmla="*/ 0 h 18"/>
                <a:gd name="T24" fmla="*/ 544 w 554"/>
                <a:gd name="T25" fmla="*/ 0 h 18"/>
                <a:gd name="T26" fmla="*/ 544 w 554"/>
                <a:gd name="T27" fmla="*/ 0 h 18"/>
                <a:gd name="T28" fmla="*/ 548 w 554"/>
                <a:gd name="T29" fmla="*/ 0 h 18"/>
                <a:gd name="T30" fmla="*/ 552 w 554"/>
                <a:gd name="T31" fmla="*/ 2 h 18"/>
                <a:gd name="T32" fmla="*/ 554 w 554"/>
                <a:gd name="T33" fmla="*/ 4 h 18"/>
                <a:gd name="T34" fmla="*/ 554 w 554"/>
                <a:gd name="T35" fmla="*/ 8 h 18"/>
                <a:gd name="T36" fmla="*/ 554 w 554"/>
                <a:gd name="T37" fmla="*/ 8 h 18"/>
                <a:gd name="T38" fmla="*/ 554 w 554"/>
                <a:gd name="T39" fmla="*/ 12 h 18"/>
                <a:gd name="T40" fmla="*/ 552 w 554"/>
                <a:gd name="T41" fmla="*/ 16 h 18"/>
                <a:gd name="T42" fmla="*/ 548 w 554"/>
                <a:gd name="T43" fmla="*/ 18 h 18"/>
                <a:gd name="T44" fmla="*/ 544 w 554"/>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18">
                  <a:moveTo>
                    <a:pt x="544" y="18"/>
                  </a:moveTo>
                  <a:lnTo>
                    <a:pt x="10" y="18"/>
                  </a:lnTo>
                  <a:lnTo>
                    <a:pt x="10" y="18"/>
                  </a:lnTo>
                  <a:lnTo>
                    <a:pt x="6" y="18"/>
                  </a:lnTo>
                  <a:lnTo>
                    <a:pt x="4" y="16"/>
                  </a:lnTo>
                  <a:lnTo>
                    <a:pt x="2" y="12"/>
                  </a:lnTo>
                  <a:lnTo>
                    <a:pt x="0" y="8"/>
                  </a:lnTo>
                  <a:lnTo>
                    <a:pt x="0" y="8"/>
                  </a:lnTo>
                  <a:lnTo>
                    <a:pt x="2" y="4"/>
                  </a:lnTo>
                  <a:lnTo>
                    <a:pt x="4" y="2"/>
                  </a:lnTo>
                  <a:lnTo>
                    <a:pt x="6" y="0"/>
                  </a:lnTo>
                  <a:lnTo>
                    <a:pt x="10" y="0"/>
                  </a:lnTo>
                  <a:lnTo>
                    <a:pt x="544" y="0"/>
                  </a:lnTo>
                  <a:lnTo>
                    <a:pt x="544" y="0"/>
                  </a:lnTo>
                  <a:lnTo>
                    <a:pt x="548" y="0"/>
                  </a:lnTo>
                  <a:lnTo>
                    <a:pt x="552" y="2"/>
                  </a:lnTo>
                  <a:lnTo>
                    <a:pt x="554" y="4"/>
                  </a:lnTo>
                  <a:lnTo>
                    <a:pt x="554" y="8"/>
                  </a:lnTo>
                  <a:lnTo>
                    <a:pt x="554" y="8"/>
                  </a:lnTo>
                  <a:lnTo>
                    <a:pt x="554" y="12"/>
                  </a:lnTo>
                  <a:lnTo>
                    <a:pt x="552" y="16"/>
                  </a:lnTo>
                  <a:lnTo>
                    <a:pt x="548" y="18"/>
                  </a:lnTo>
                  <a:lnTo>
                    <a:pt x="544"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07" name="Freeform 98">
              <a:extLst>
                <a:ext uri="{FF2B5EF4-FFF2-40B4-BE49-F238E27FC236}">
                  <a16:creationId xmlns:a16="http://schemas.microsoft.com/office/drawing/2014/main" id="{F6F548C7-76D7-4FA8-8287-D020B8543BD4}"/>
                </a:ext>
              </a:extLst>
            </p:cNvPr>
            <p:cNvSpPr>
              <a:spLocks/>
            </p:cNvSpPr>
            <p:nvPr/>
          </p:nvSpPr>
          <p:spPr bwMode="auto">
            <a:xfrm>
              <a:off x="3728" y="3290"/>
              <a:ext cx="554" cy="18"/>
            </a:xfrm>
            <a:custGeom>
              <a:avLst/>
              <a:gdLst>
                <a:gd name="T0" fmla="*/ 544 w 554"/>
                <a:gd name="T1" fmla="*/ 18 h 18"/>
                <a:gd name="T2" fmla="*/ 10 w 554"/>
                <a:gd name="T3" fmla="*/ 18 h 18"/>
                <a:gd name="T4" fmla="*/ 10 w 554"/>
                <a:gd name="T5" fmla="*/ 18 h 18"/>
                <a:gd name="T6" fmla="*/ 6 w 554"/>
                <a:gd name="T7" fmla="*/ 18 h 18"/>
                <a:gd name="T8" fmla="*/ 4 w 554"/>
                <a:gd name="T9" fmla="*/ 16 h 18"/>
                <a:gd name="T10" fmla="*/ 2 w 554"/>
                <a:gd name="T11" fmla="*/ 12 h 18"/>
                <a:gd name="T12" fmla="*/ 0 w 554"/>
                <a:gd name="T13" fmla="*/ 10 h 18"/>
                <a:gd name="T14" fmla="*/ 0 w 554"/>
                <a:gd name="T15" fmla="*/ 10 h 18"/>
                <a:gd name="T16" fmla="*/ 2 w 554"/>
                <a:gd name="T17" fmla="*/ 6 h 18"/>
                <a:gd name="T18" fmla="*/ 4 w 554"/>
                <a:gd name="T19" fmla="*/ 2 h 18"/>
                <a:gd name="T20" fmla="*/ 6 w 554"/>
                <a:gd name="T21" fmla="*/ 0 h 18"/>
                <a:gd name="T22" fmla="*/ 10 w 554"/>
                <a:gd name="T23" fmla="*/ 0 h 18"/>
                <a:gd name="T24" fmla="*/ 544 w 554"/>
                <a:gd name="T25" fmla="*/ 0 h 18"/>
                <a:gd name="T26" fmla="*/ 544 w 554"/>
                <a:gd name="T27" fmla="*/ 0 h 18"/>
                <a:gd name="T28" fmla="*/ 548 w 554"/>
                <a:gd name="T29" fmla="*/ 0 h 18"/>
                <a:gd name="T30" fmla="*/ 552 w 554"/>
                <a:gd name="T31" fmla="*/ 2 h 18"/>
                <a:gd name="T32" fmla="*/ 554 w 554"/>
                <a:gd name="T33" fmla="*/ 6 h 18"/>
                <a:gd name="T34" fmla="*/ 554 w 554"/>
                <a:gd name="T35" fmla="*/ 10 h 18"/>
                <a:gd name="T36" fmla="*/ 554 w 554"/>
                <a:gd name="T37" fmla="*/ 10 h 18"/>
                <a:gd name="T38" fmla="*/ 554 w 554"/>
                <a:gd name="T39" fmla="*/ 12 h 18"/>
                <a:gd name="T40" fmla="*/ 552 w 554"/>
                <a:gd name="T41" fmla="*/ 16 h 18"/>
                <a:gd name="T42" fmla="*/ 548 w 554"/>
                <a:gd name="T43" fmla="*/ 18 h 18"/>
                <a:gd name="T44" fmla="*/ 544 w 554"/>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18">
                  <a:moveTo>
                    <a:pt x="544" y="18"/>
                  </a:moveTo>
                  <a:lnTo>
                    <a:pt x="10" y="18"/>
                  </a:lnTo>
                  <a:lnTo>
                    <a:pt x="10" y="18"/>
                  </a:lnTo>
                  <a:lnTo>
                    <a:pt x="6" y="18"/>
                  </a:lnTo>
                  <a:lnTo>
                    <a:pt x="4" y="16"/>
                  </a:lnTo>
                  <a:lnTo>
                    <a:pt x="2" y="12"/>
                  </a:lnTo>
                  <a:lnTo>
                    <a:pt x="0" y="10"/>
                  </a:lnTo>
                  <a:lnTo>
                    <a:pt x="0" y="10"/>
                  </a:lnTo>
                  <a:lnTo>
                    <a:pt x="2" y="6"/>
                  </a:lnTo>
                  <a:lnTo>
                    <a:pt x="4" y="2"/>
                  </a:lnTo>
                  <a:lnTo>
                    <a:pt x="6" y="0"/>
                  </a:lnTo>
                  <a:lnTo>
                    <a:pt x="10" y="0"/>
                  </a:lnTo>
                  <a:lnTo>
                    <a:pt x="544" y="0"/>
                  </a:lnTo>
                  <a:lnTo>
                    <a:pt x="544" y="0"/>
                  </a:lnTo>
                  <a:lnTo>
                    <a:pt x="548" y="0"/>
                  </a:lnTo>
                  <a:lnTo>
                    <a:pt x="552" y="2"/>
                  </a:lnTo>
                  <a:lnTo>
                    <a:pt x="554" y="6"/>
                  </a:lnTo>
                  <a:lnTo>
                    <a:pt x="554" y="10"/>
                  </a:lnTo>
                  <a:lnTo>
                    <a:pt x="554" y="10"/>
                  </a:lnTo>
                  <a:lnTo>
                    <a:pt x="554" y="12"/>
                  </a:lnTo>
                  <a:lnTo>
                    <a:pt x="552" y="16"/>
                  </a:lnTo>
                  <a:lnTo>
                    <a:pt x="548" y="18"/>
                  </a:lnTo>
                  <a:lnTo>
                    <a:pt x="544" y="1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08" name="Freeform 99">
              <a:extLst>
                <a:ext uri="{FF2B5EF4-FFF2-40B4-BE49-F238E27FC236}">
                  <a16:creationId xmlns:a16="http://schemas.microsoft.com/office/drawing/2014/main" id="{8A88C233-1660-4EA1-80C3-37F7B5ED0584}"/>
                </a:ext>
              </a:extLst>
            </p:cNvPr>
            <p:cNvSpPr>
              <a:spLocks/>
            </p:cNvSpPr>
            <p:nvPr/>
          </p:nvSpPr>
          <p:spPr bwMode="auto">
            <a:xfrm>
              <a:off x="3728" y="3290"/>
              <a:ext cx="554" cy="18"/>
            </a:xfrm>
            <a:custGeom>
              <a:avLst/>
              <a:gdLst>
                <a:gd name="T0" fmla="*/ 544 w 554"/>
                <a:gd name="T1" fmla="*/ 18 h 18"/>
                <a:gd name="T2" fmla="*/ 10 w 554"/>
                <a:gd name="T3" fmla="*/ 18 h 18"/>
                <a:gd name="T4" fmla="*/ 10 w 554"/>
                <a:gd name="T5" fmla="*/ 18 h 18"/>
                <a:gd name="T6" fmla="*/ 6 w 554"/>
                <a:gd name="T7" fmla="*/ 18 h 18"/>
                <a:gd name="T8" fmla="*/ 4 w 554"/>
                <a:gd name="T9" fmla="*/ 16 h 18"/>
                <a:gd name="T10" fmla="*/ 2 w 554"/>
                <a:gd name="T11" fmla="*/ 12 h 18"/>
                <a:gd name="T12" fmla="*/ 0 w 554"/>
                <a:gd name="T13" fmla="*/ 10 h 18"/>
                <a:gd name="T14" fmla="*/ 0 w 554"/>
                <a:gd name="T15" fmla="*/ 10 h 18"/>
                <a:gd name="T16" fmla="*/ 2 w 554"/>
                <a:gd name="T17" fmla="*/ 6 h 18"/>
                <a:gd name="T18" fmla="*/ 4 w 554"/>
                <a:gd name="T19" fmla="*/ 2 h 18"/>
                <a:gd name="T20" fmla="*/ 6 w 554"/>
                <a:gd name="T21" fmla="*/ 0 h 18"/>
                <a:gd name="T22" fmla="*/ 10 w 554"/>
                <a:gd name="T23" fmla="*/ 0 h 18"/>
                <a:gd name="T24" fmla="*/ 544 w 554"/>
                <a:gd name="T25" fmla="*/ 0 h 18"/>
                <a:gd name="T26" fmla="*/ 544 w 554"/>
                <a:gd name="T27" fmla="*/ 0 h 18"/>
                <a:gd name="T28" fmla="*/ 548 w 554"/>
                <a:gd name="T29" fmla="*/ 0 h 18"/>
                <a:gd name="T30" fmla="*/ 552 w 554"/>
                <a:gd name="T31" fmla="*/ 2 h 18"/>
                <a:gd name="T32" fmla="*/ 554 w 554"/>
                <a:gd name="T33" fmla="*/ 6 h 18"/>
                <a:gd name="T34" fmla="*/ 554 w 554"/>
                <a:gd name="T35" fmla="*/ 10 h 18"/>
                <a:gd name="T36" fmla="*/ 554 w 554"/>
                <a:gd name="T37" fmla="*/ 10 h 18"/>
                <a:gd name="T38" fmla="*/ 554 w 554"/>
                <a:gd name="T39" fmla="*/ 12 h 18"/>
                <a:gd name="T40" fmla="*/ 552 w 554"/>
                <a:gd name="T41" fmla="*/ 16 h 18"/>
                <a:gd name="T42" fmla="*/ 548 w 554"/>
                <a:gd name="T43" fmla="*/ 18 h 18"/>
                <a:gd name="T44" fmla="*/ 544 w 554"/>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18">
                  <a:moveTo>
                    <a:pt x="544" y="18"/>
                  </a:moveTo>
                  <a:lnTo>
                    <a:pt x="10" y="18"/>
                  </a:lnTo>
                  <a:lnTo>
                    <a:pt x="10" y="18"/>
                  </a:lnTo>
                  <a:lnTo>
                    <a:pt x="6" y="18"/>
                  </a:lnTo>
                  <a:lnTo>
                    <a:pt x="4" y="16"/>
                  </a:lnTo>
                  <a:lnTo>
                    <a:pt x="2" y="12"/>
                  </a:lnTo>
                  <a:lnTo>
                    <a:pt x="0" y="10"/>
                  </a:lnTo>
                  <a:lnTo>
                    <a:pt x="0" y="10"/>
                  </a:lnTo>
                  <a:lnTo>
                    <a:pt x="2" y="6"/>
                  </a:lnTo>
                  <a:lnTo>
                    <a:pt x="4" y="2"/>
                  </a:lnTo>
                  <a:lnTo>
                    <a:pt x="6" y="0"/>
                  </a:lnTo>
                  <a:lnTo>
                    <a:pt x="10" y="0"/>
                  </a:lnTo>
                  <a:lnTo>
                    <a:pt x="544" y="0"/>
                  </a:lnTo>
                  <a:lnTo>
                    <a:pt x="544" y="0"/>
                  </a:lnTo>
                  <a:lnTo>
                    <a:pt x="548" y="0"/>
                  </a:lnTo>
                  <a:lnTo>
                    <a:pt x="552" y="2"/>
                  </a:lnTo>
                  <a:lnTo>
                    <a:pt x="554" y="6"/>
                  </a:lnTo>
                  <a:lnTo>
                    <a:pt x="554" y="10"/>
                  </a:lnTo>
                  <a:lnTo>
                    <a:pt x="554" y="10"/>
                  </a:lnTo>
                  <a:lnTo>
                    <a:pt x="554" y="12"/>
                  </a:lnTo>
                  <a:lnTo>
                    <a:pt x="552" y="16"/>
                  </a:lnTo>
                  <a:lnTo>
                    <a:pt x="548" y="18"/>
                  </a:lnTo>
                  <a:lnTo>
                    <a:pt x="544"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09" name="Freeform 100">
              <a:extLst>
                <a:ext uri="{FF2B5EF4-FFF2-40B4-BE49-F238E27FC236}">
                  <a16:creationId xmlns:a16="http://schemas.microsoft.com/office/drawing/2014/main" id="{5E896631-7233-400D-8CC0-19AD93C8AA6B}"/>
                </a:ext>
              </a:extLst>
            </p:cNvPr>
            <p:cNvSpPr>
              <a:spLocks/>
            </p:cNvSpPr>
            <p:nvPr/>
          </p:nvSpPr>
          <p:spPr bwMode="auto">
            <a:xfrm>
              <a:off x="3728" y="3354"/>
              <a:ext cx="554" cy="20"/>
            </a:xfrm>
            <a:custGeom>
              <a:avLst/>
              <a:gdLst>
                <a:gd name="T0" fmla="*/ 544 w 554"/>
                <a:gd name="T1" fmla="*/ 20 h 20"/>
                <a:gd name="T2" fmla="*/ 10 w 554"/>
                <a:gd name="T3" fmla="*/ 20 h 20"/>
                <a:gd name="T4" fmla="*/ 10 w 554"/>
                <a:gd name="T5" fmla="*/ 20 h 20"/>
                <a:gd name="T6" fmla="*/ 6 w 554"/>
                <a:gd name="T7" fmla="*/ 18 h 20"/>
                <a:gd name="T8" fmla="*/ 4 w 554"/>
                <a:gd name="T9" fmla="*/ 16 h 20"/>
                <a:gd name="T10" fmla="*/ 2 w 554"/>
                <a:gd name="T11" fmla="*/ 14 h 20"/>
                <a:gd name="T12" fmla="*/ 0 w 554"/>
                <a:gd name="T13" fmla="*/ 10 h 20"/>
                <a:gd name="T14" fmla="*/ 0 w 554"/>
                <a:gd name="T15" fmla="*/ 10 h 20"/>
                <a:gd name="T16" fmla="*/ 2 w 554"/>
                <a:gd name="T17" fmla="*/ 6 h 20"/>
                <a:gd name="T18" fmla="*/ 4 w 554"/>
                <a:gd name="T19" fmla="*/ 2 h 20"/>
                <a:gd name="T20" fmla="*/ 6 w 554"/>
                <a:gd name="T21" fmla="*/ 0 h 20"/>
                <a:gd name="T22" fmla="*/ 10 w 554"/>
                <a:gd name="T23" fmla="*/ 0 h 20"/>
                <a:gd name="T24" fmla="*/ 544 w 554"/>
                <a:gd name="T25" fmla="*/ 0 h 20"/>
                <a:gd name="T26" fmla="*/ 544 w 554"/>
                <a:gd name="T27" fmla="*/ 0 h 20"/>
                <a:gd name="T28" fmla="*/ 548 w 554"/>
                <a:gd name="T29" fmla="*/ 0 h 20"/>
                <a:gd name="T30" fmla="*/ 552 w 554"/>
                <a:gd name="T31" fmla="*/ 2 h 20"/>
                <a:gd name="T32" fmla="*/ 554 w 554"/>
                <a:gd name="T33" fmla="*/ 6 h 20"/>
                <a:gd name="T34" fmla="*/ 554 w 554"/>
                <a:gd name="T35" fmla="*/ 10 h 20"/>
                <a:gd name="T36" fmla="*/ 554 w 554"/>
                <a:gd name="T37" fmla="*/ 10 h 20"/>
                <a:gd name="T38" fmla="*/ 554 w 554"/>
                <a:gd name="T39" fmla="*/ 14 h 20"/>
                <a:gd name="T40" fmla="*/ 552 w 554"/>
                <a:gd name="T41" fmla="*/ 16 h 20"/>
                <a:gd name="T42" fmla="*/ 548 w 554"/>
                <a:gd name="T43" fmla="*/ 18 h 20"/>
                <a:gd name="T44" fmla="*/ 544 w 554"/>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20">
                  <a:moveTo>
                    <a:pt x="544" y="20"/>
                  </a:moveTo>
                  <a:lnTo>
                    <a:pt x="10" y="20"/>
                  </a:lnTo>
                  <a:lnTo>
                    <a:pt x="10" y="20"/>
                  </a:lnTo>
                  <a:lnTo>
                    <a:pt x="6" y="18"/>
                  </a:lnTo>
                  <a:lnTo>
                    <a:pt x="4" y="16"/>
                  </a:lnTo>
                  <a:lnTo>
                    <a:pt x="2" y="14"/>
                  </a:lnTo>
                  <a:lnTo>
                    <a:pt x="0" y="10"/>
                  </a:lnTo>
                  <a:lnTo>
                    <a:pt x="0" y="10"/>
                  </a:lnTo>
                  <a:lnTo>
                    <a:pt x="2" y="6"/>
                  </a:lnTo>
                  <a:lnTo>
                    <a:pt x="4" y="2"/>
                  </a:lnTo>
                  <a:lnTo>
                    <a:pt x="6" y="0"/>
                  </a:lnTo>
                  <a:lnTo>
                    <a:pt x="10" y="0"/>
                  </a:lnTo>
                  <a:lnTo>
                    <a:pt x="544" y="0"/>
                  </a:lnTo>
                  <a:lnTo>
                    <a:pt x="544" y="0"/>
                  </a:lnTo>
                  <a:lnTo>
                    <a:pt x="548" y="0"/>
                  </a:lnTo>
                  <a:lnTo>
                    <a:pt x="552" y="2"/>
                  </a:lnTo>
                  <a:lnTo>
                    <a:pt x="554" y="6"/>
                  </a:lnTo>
                  <a:lnTo>
                    <a:pt x="554" y="10"/>
                  </a:lnTo>
                  <a:lnTo>
                    <a:pt x="554" y="10"/>
                  </a:lnTo>
                  <a:lnTo>
                    <a:pt x="554" y="14"/>
                  </a:lnTo>
                  <a:lnTo>
                    <a:pt x="552" y="16"/>
                  </a:lnTo>
                  <a:lnTo>
                    <a:pt x="548" y="18"/>
                  </a:lnTo>
                  <a:lnTo>
                    <a:pt x="544" y="2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10" name="Freeform 101">
              <a:extLst>
                <a:ext uri="{FF2B5EF4-FFF2-40B4-BE49-F238E27FC236}">
                  <a16:creationId xmlns:a16="http://schemas.microsoft.com/office/drawing/2014/main" id="{55A786BE-1236-4918-B35F-D7E2461C7382}"/>
                </a:ext>
              </a:extLst>
            </p:cNvPr>
            <p:cNvSpPr>
              <a:spLocks/>
            </p:cNvSpPr>
            <p:nvPr/>
          </p:nvSpPr>
          <p:spPr bwMode="auto">
            <a:xfrm>
              <a:off x="3728" y="3354"/>
              <a:ext cx="554" cy="20"/>
            </a:xfrm>
            <a:custGeom>
              <a:avLst/>
              <a:gdLst>
                <a:gd name="T0" fmla="*/ 544 w 554"/>
                <a:gd name="T1" fmla="*/ 20 h 20"/>
                <a:gd name="T2" fmla="*/ 10 w 554"/>
                <a:gd name="T3" fmla="*/ 20 h 20"/>
                <a:gd name="T4" fmla="*/ 10 w 554"/>
                <a:gd name="T5" fmla="*/ 20 h 20"/>
                <a:gd name="T6" fmla="*/ 6 w 554"/>
                <a:gd name="T7" fmla="*/ 18 h 20"/>
                <a:gd name="T8" fmla="*/ 4 w 554"/>
                <a:gd name="T9" fmla="*/ 16 h 20"/>
                <a:gd name="T10" fmla="*/ 2 w 554"/>
                <a:gd name="T11" fmla="*/ 14 h 20"/>
                <a:gd name="T12" fmla="*/ 0 w 554"/>
                <a:gd name="T13" fmla="*/ 10 h 20"/>
                <a:gd name="T14" fmla="*/ 0 w 554"/>
                <a:gd name="T15" fmla="*/ 10 h 20"/>
                <a:gd name="T16" fmla="*/ 2 w 554"/>
                <a:gd name="T17" fmla="*/ 6 h 20"/>
                <a:gd name="T18" fmla="*/ 4 w 554"/>
                <a:gd name="T19" fmla="*/ 2 h 20"/>
                <a:gd name="T20" fmla="*/ 6 w 554"/>
                <a:gd name="T21" fmla="*/ 0 h 20"/>
                <a:gd name="T22" fmla="*/ 10 w 554"/>
                <a:gd name="T23" fmla="*/ 0 h 20"/>
                <a:gd name="T24" fmla="*/ 544 w 554"/>
                <a:gd name="T25" fmla="*/ 0 h 20"/>
                <a:gd name="T26" fmla="*/ 544 w 554"/>
                <a:gd name="T27" fmla="*/ 0 h 20"/>
                <a:gd name="T28" fmla="*/ 548 w 554"/>
                <a:gd name="T29" fmla="*/ 0 h 20"/>
                <a:gd name="T30" fmla="*/ 552 w 554"/>
                <a:gd name="T31" fmla="*/ 2 h 20"/>
                <a:gd name="T32" fmla="*/ 554 w 554"/>
                <a:gd name="T33" fmla="*/ 6 h 20"/>
                <a:gd name="T34" fmla="*/ 554 w 554"/>
                <a:gd name="T35" fmla="*/ 10 h 20"/>
                <a:gd name="T36" fmla="*/ 554 w 554"/>
                <a:gd name="T37" fmla="*/ 10 h 20"/>
                <a:gd name="T38" fmla="*/ 554 w 554"/>
                <a:gd name="T39" fmla="*/ 14 h 20"/>
                <a:gd name="T40" fmla="*/ 552 w 554"/>
                <a:gd name="T41" fmla="*/ 16 h 20"/>
                <a:gd name="T42" fmla="*/ 548 w 554"/>
                <a:gd name="T43" fmla="*/ 18 h 20"/>
                <a:gd name="T44" fmla="*/ 544 w 554"/>
                <a:gd name="T4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4" h="20">
                  <a:moveTo>
                    <a:pt x="544" y="20"/>
                  </a:moveTo>
                  <a:lnTo>
                    <a:pt x="10" y="20"/>
                  </a:lnTo>
                  <a:lnTo>
                    <a:pt x="10" y="20"/>
                  </a:lnTo>
                  <a:lnTo>
                    <a:pt x="6" y="18"/>
                  </a:lnTo>
                  <a:lnTo>
                    <a:pt x="4" y="16"/>
                  </a:lnTo>
                  <a:lnTo>
                    <a:pt x="2" y="14"/>
                  </a:lnTo>
                  <a:lnTo>
                    <a:pt x="0" y="10"/>
                  </a:lnTo>
                  <a:lnTo>
                    <a:pt x="0" y="10"/>
                  </a:lnTo>
                  <a:lnTo>
                    <a:pt x="2" y="6"/>
                  </a:lnTo>
                  <a:lnTo>
                    <a:pt x="4" y="2"/>
                  </a:lnTo>
                  <a:lnTo>
                    <a:pt x="6" y="0"/>
                  </a:lnTo>
                  <a:lnTo>
                    <a:pt x="10" y="0"/>
                  </a:lnTo>
                  <a:lnTo>
                    <a:pt x="544" y="0"/>
                  </a:lnTo>
                  <a:lnTo>
                    <a:pt x="544" y="0"/>
                  </a:lnTo>
                  <a:lnTo>
                    <a:pt x="548" y="0"/>
                  </a:lnTo>
                  <a:lnTo>
                    <a:pt x="552" y="2"/>
                  </a:lnTo>
                  <a:lnTo>
                    <a:pt x="554" y="6"/>
                  </a:lnTo>
                  <a:lnTo>
                    <a:pt x="554" y="10"/>
                  </a:lnTo>
                  <a:lnTo>
                    <a:pt x="554" y="10"/>
                  </a:lnTo>
                  <a:lnTo>
                    <a:pt x="554" y="14"/>
                  </a:lnTo>
                  <a:lnTo>
                    <a:pt x="552" y="16"/>
                  </a:lnTo>
                  <a:lnTo>
                    <a:pt x="548" y="18"/>
                  </a:lnTo>
                  <a:lnTo>
                    <a:pt x="54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11" name="Rectangle 102">
              <a:extLst>
                <a:ext uri="{FF2B5EF4-FFF2-40B4-BE49-F238E27FC236}">
                  <a16:creationId xmlns:a16="http://schemas.microsoft.com/office/drawing/2014/main" id="{B6C04F67-E7A2-4F41-ADB7-0CF7DF0E798A}"/>
                </a:ext>
              </a:extLst>
            </p:cNvPr>
            <p:cNvSpPr>
              <a:spLocks noChangeArrowheads="1"/>
            </p:cNvSpPr>
            <p:nvPr/>
          </p:nvSpPr>
          <p:spPr bwMode="auto">
            <a:xfrm>
              <a:off x="3738" y="2736"/>
              <a:ext cx="60" cy="48"/>
            </a:xfrm>
            <a:prstGeom prst="rect">
              <a:avLst/>
            </a:prstGeom>
            <a:solidFill>
              <a:srgbClr val="A89B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12" name="Rectangle 103">
              <a:extLst>
                <a:ext uri="{FF2B5EF4-FFF2-40B4-BE49-F238E27FC236}">
                  <a16:creationId xmlns:a16="http://schemas.microsoft.com/office/drawing/2014/main" id="{F027ACB2-544B-46B1-BEE8-2583D2BC859C}"/>
                </a:ext>
              </a:extLst>
            </p:cNvPr>
            <p:cNvSpPr>
              <a:spLocks noChangeArrowheads="1"/>
            </p:cNvSpPr>
            <p:nvPr/>
          </p:nvSpPr>
          <p:spPr bwMode="auto">
            <a:xfrm>
              <a:off x="3822" y="2622"/>
              <a:ext cx="60" cy="162"/>
            </a:xfrm>
            <a:prstGeom prst="rect">
              <a:avLst/>
            </a:prstGeom>
            <a:solidFill>
              <a:srgbClr val="A89B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13" name="Rectangle 104">
              <a:extLst>
                <a:ext uri="{FF2B5EF4-FFF2-40B4-BE49-F238E27FC236}">
                  <a16:creationId xmlns:a16="http://schemas.microsoft.com/office/drawing/2014/main" id="{C06B0E30-C19B-43C7-895C-2830FAAA4390}"/>
                </a:ext>
              </a:extLst>
            </p:cNvPr>
            <p:cNvSpPr>
              <a:spLocks noChangeArrowheads="1"/>
            </p:cNvSpPr>
            <p:nvPr/>
          </p:nvSpPr>
          <p:spPr bwMode="auto">
            <a:xfrm>
              <a:off x="3906" y="2662"/>
              <a:ext cx="60" cy="122"/>
            </a:xfrm>
            <a:prstGeom prst="rect">
              <a:avLst/>
            </a:prstGeom>
            <a:solidFill>
              <a:srgbClr val="A89B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14" name="Rectangle 105">
              <a:extLst>
                <a:ext uri="{FF2B5EF4-FFF2-40B4-BE49-F238E27FC236}">
                  <a16:creationId xmlns:a16="http://schemas.microsoft.com/office/drawing/2014/main" id="{73B67974-3F29-4BAE-8C45-23B6FCA949A9}"/>
                </a:ext>
              </a:extLst>
            </p:cNvPr>
            <p:cNvSpPr>
              <a:spLocks noChangeArrowheads="1"/>
            </p:cNvSpPr>
            <p:nvPr/>
          </p:nvSpPr>
          <p:spPr bwMode="auto">
            <a:xfrm>
              <a:off x="3990" y="2526"/>
              <a:ext cx="60" cy="25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15" name="Freeform 106">
              <a:extLst>
                <a:ext uri="{FF2B5EF4-FFF2-40B4-BE49-F238E27FC236}">
                  <a16:creationId xmlns:a16="http://schemas.microsoft.com/office/drawing/2014/main" id="{72C8A606-A1C0-4488-AF02-1C373B9E2881}"/>
                </a:ext>
              </a:extLst>
            </p:cNvPr>
            <p:cNvSpPr>
              <a:spLocks noEditPoints="1"/>
            </p:cNvSpPr>
            <p:nvPr/>
          </p:nvSpPr>
          <p:spPr bwMode="auto">
            <a:xfrm>
              <a:off x="3728" y="2726"/>
              <a:ext cx="78" cy="66"/>
            </a:xfrm>
            <a:custGeom>
              <a:avLst/>
              <a:gdLst>
                <a:gd name="T0" fmla="*/ 20 w 78"/>
                <a:gd name="T1" fmla="*/ 48 h 66"/>
                <a:gd name="T2" fmla="*/ 60 w 78"/>
                <a:gd name="T3" fmla="*/ 48 h 66"/>
                <a:gd name="T4" fmla="*/ 60 w 78"/>
                <a:gd name="T5" fmla="*/ 20 h 66"/>
                <a:gd name="T6" fmla="*/ 20 w 78"/>
                <a:gd name="T7" fmla="*/ 20 h 66"/>
                <a:gd name="T8" fmla="*/ 20 w 78"/>
                <a:gd name="T9" fmla="*/ 48 h 66"/>
                <a:gd name="T10" fmla="*/ 70 w 78"/>
                <a:gd name="T11" fmla="*/ 66 h 66"/>
                <a:gd name="T12" fmla="*/ 10 w 78"/>
                <a:gd name="T13" fmla="*/ 66 h 66"/>
                <a:gd name="T14" fmla="*/ 10 w 78"/>
                <a:gd name="T15" fmla="*/ 66 h 66"/>
                <a:gd name="T16" fmla="*/ 6 w 78"/>
                <a:gd name="T17" fmla="*/ 66 h 66"/>
                <a:gd name="T18" fmla="*/ 4 w 78"/>
                <a:gd name="T19" fmla="*/ 64 h 66"/>
                <a:gd name="T20" fmla="*/ 2 w 78"/>
                <a:gd name="T21" fmla="*/ 60 h 66"/>
                <a:gd name="T22" fmla="*/ 0 w 78"/>
                <a:gd name="T23" fmla="*/ 58 h 66"/>
                <a:gd name="T24" fmla="*/ 0 w 78"/>
                <a:gd name="T25" fmla="*/ 10 h 66"/>
                <a:gd name="T26" fmla="*/ 0 w 78"/>
                <a:gd name="T27" fmla="*/ 10 h 66"/>
                <a:gd name="T28" fmla="*/ 2 w 78"/>
                <a:gd name="T29" fmla="*/ 6 h 66"/>
                <a:gd name="T30" fmla="*/ 4 w 78"/>
                <a:gd name="T31" fmla="*/ 4 h 66"/>
                <a:gd name="T32" fmla="*/ 6 w 78"/>
                <a:gd name="T33" fmla="*/ 2 h 66"/>
                <a:gd name="T34" fmla="*/ 10 w 78"/>
                <a:gd name="T35" fmla="*/ 0 h 66"/>
                <a:gd name="T36" fmla="*/ 70 w 78"/>
                <a:gd name="T37" fmla="*/ 0 h 66"/>
                <a:gd name="T38" fmla="*/ 70 w 78"/>
                <a:gd name="T39" fmla="*/ 0 h 66"/>
                <a:gd name="T40" fmla="*/ 72 w 78"/>
                <a:gd name="T41" fmla="*/ 2 h 66"/>
                <a:gd name="T42" fmla="*/ 76 w 78"/>
                <a:gd name="T43" fmla="*/ 4 h 66"/>
                <a:gd name="T44" fmla="*/ 78 w 78"/>
                <a:gd name="T45" fmla="*/ 6 h 66"/>
                <a:gd name="T46" fmla="*/ 78 w 78"/>
                <a:gd name="T47" fmla="*/ 10 h 66"/>
                <a:gd name="T48" fmla="*/ 78 w 78"/>
                <a:gd name="T49" fmla="*/ 58 h 66"/>
                <a:gd name="T50" fmla="*/ 78 w 78"/>
                <a:gd name="T51" fmla="*/ 58 h 66"/>
                <a:gd name="T52" fmla="*/ 78 w 78"/>
                <a:gd name="T53" fmla="*/ 60 h 66"/>
                <a:gd name="T54" fmla="*/ 76 w 78"/>
                <a:gd name="T55" fmla="*/ 64 h 66"/>
                <a:gd name="T56" fmla="*/ 72 w 78"/>
                <a:gd name="T57" fmla="*/ 66 h 66"/>
                <a:gd name="T58" fmla="*/ 70 w 78"/>
                <a:gd name="T5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66">
                  <a:moveTo>
                    <a:pt x="20" y="48"/>
                  </a:moveTo>
                  <a:lnTo>
                    <a:pt x="60" y="48"/>
                  </a:lnTo>
                  <a:lnTo>
                    <a:pt x="60" y="20"/>
                  </a:lnTo>
                  <a:lnTo>
                    <a:pt x="20" y="20"/>
                  </a:lnTo>
                  <a:lnTo>
                    <a:pt x="20" y="48"/>
                  </a:lnTo>
                  <a:close/>
                  <a:moveTo>
                    <a:pt x="70" y="66"/>
                  </a:moveTo>
                  <a:lnTo>
                    <a:pt x="10" y="66"/>
                  </a:lnTo>
                  <a:lnTo>
                    <a:pt x="10" y="66"/>
                  </a:lnTo>
                  <a:lnTo>
                    <a:pt x="6" y="66"/>
                  </a:lnTo>
                  <a:lnTo>
                    <a:pt x="4" y="64"/>
                  </a:lnTo>
                  <a:lnTo>
                    <a:pt x="2" y="60"/>
                  </a:lnTo>
                  <a:lnTo>
                    <a:pt x="0" y="58"/>
                  </a:lnTo>
                  <a:lnTo>
                    <a:pt x="0" y="10"/>
                  </a:lnTo>
                  <a:lnTo>
                    <a:pt x="0" y="10"/>
                  </a:lnTo>
                  <a:lnTo>
                    <a:pt x="2" y="6"/>
                  </a:lnTo>
                  <a:lnTo>
                    <a:pt x="4" y="4"/>
                  </a:lnTo>
                  <a:lnTo>
                    <a:pt x="6" y="2"/>
                  </a:lnTo>
                  <a:lnTo>
                    <a:pt x="10" y="0"/>
                  </a:lnTo>
                  <a:lnTo>
                    <a:pt x="70" y="0"/>
                  </a:lnTo>
                  <a:lnTo>
                    <a:pt x="70" y="0"/>
                  </a:lnTo>
                  <a:lnTo>
                    <a:pt x="72" y="2"/>
                  </a:lnTo>
                  <a:lnTo>
                    <a:pt x="76" y="4"/>
                  </a:lnTo>
                  <a:lnTo>
                    <a:pt x="78" y="6"/>
                  </a:lnTo>
                  <a:lnTo>
                    <a:pt x="78" y="10"/>
                  </a:lnTo>
                  <a:lnTo>
                    <a:pt x="78" y="58"/>
                  </a:lnTo>
                  <a:lnTo>
                    <a:pt x="78" y="58"/>
                  </a:lnTo>
                  <a:lnTo>
                    <a:pt x="78" y="60"/>
                  </a:lnTo>
                  <a:lnTo>
                    <a:pt x="76" y="64"/>
                  </a:lnTo>
                  <a:lnTo>
                    <a:pt x="72" y="66"/>
                  </a:lnTo>
                  <a:lnTo>
                    <a:pt x="70" y="66"/>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16" name="Rectangle 107">
              <a:extLst>
                <a:ext uri="{FF2B5EF4-FFF2-40B4-BE49-F238E27FC236}">
                  <a16:creationId xmlns:a16="http://schemas.microsoft.com/office/drawing/2014/main" id="{61325AF5-D7D8-4F1F-B7DC-5E01D9FD736D}"/>
                </a:ext>
              </a:extLst>
            </p:cNvPr>
            <p:cNvSpPr>
              <a:spLocks noChangeArrowheads="1"/>
            </p:cNvSpPr>
            <p:nvPr/>
          </p:nvSpPr>
          <p:spPr bwMode="auto">
            <a:xfrm>
              <a:off x="3748" y="2746"/>
              <a:ext cx="40" cy="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17" name="Freeform 108">
              <a:extLst>
                <a:ext uri="{FF2B5EF4-FFF2-40B4-BE49-F238E27FC236}">
                  <a16:creationId xmlns:a16="http://schemas.microsoft.com/office/drawing/2014/main" id="{0607DF5A-24D7-4203-8C18-3AC9F800D83A}"/>
                </a:ext>
              </a:extLst>
            </p:cNvPr>
            <p:cNvSpPr>
              <a:spLocks/>
            </p:cNvSpPr>
            <p:nvPr/>
          </p:nvSpPr>
          <p:spPr bwMode="auto">
            <a:xfrm>
              <a:off x="3728" y="2726"/>
              <a:ext cx="78" cy="66"/>
            </a:xfrm>
            <a:custGeom>
              <a:avLst/>
              <a:gdLst>
                <a:gd name="T0" fmla="*/ 70 w 78"/>
                <a:gd name="T1" fmla="*/ 66 h 66"/>
                <a:gd name="T2" fmla="*/ 10 w 78"/>
                <a:gd name="T3" fmla="*/ 66 h 66"/>
                <a:gd name="T4" fmla="*/ 10 w 78"/>
                <a:gd name="T5" fmla="*/ 66 h 66"/>
                <a:gd name="T6" fmla="*/ 6 w 78"/>
                <a:gd name="T7" fmla="*/ 66 h 66"/>
                <a:gd name="T8" fmla="*/ 4 w 78"/>
                <a:gd name="T9" fmla="*/ 64 h 66"/>
                <a:gd name="T10" fmla="*/ 2 w 78"/>
                <a:gd name="T11" fmla="*/ 60 h 66"/>
                <a:gd name="T12" fmla="*/ 0 w 78"/>
                <a:gd name="T13" fmla="*/ 58 h 66"/>
                <a:gd name="T14" fmla="*/ 0 w 78"/>
                <a:gd name="T15" fmla="*/ 10 h 66"/>
                <a:gd name="T16" fmla="*/ 0 w 78"/>
                <a:gd name="T17" fmla="*/ 10 h 66"/>
                <a:gd name="T18" fmla="*/ 2 w 78"/>
                <a:gd name="T19" fmla="*/ 6 h 66"/>
                <a:gd name="T20" fmla="*/ 4 w 78"/>
                <a:gd name="T21" fmla="*/ 4 h 66"/>
                <a:gd name="T22" fmla="*/ 6 w 78"/>
                <a:gd name="T23" fmla="*/ 2 h 66"/>
                <a:gd name="T24" fmla="*/ 10 w 78"/>
                <a:gd name="T25" fmla="*/ 0 h 66"/>
                <a:gd name="T26" fmla="*/ 70 w 78"/>
                <a:gd name="T27" fmla="*/ 0 h 66"/>
                <a:gd name="T28" fmla="*/ 70 w 78"/>
                <a:gd name="T29" fmla="*/ 0 h 66"/>
                <a:gd name="T30" fmla="*/ 72 w 78"/>
                <a:gd name="T31" fmla="*/ 2 h 66"/>
                <a:gd name="T32" fmla="*/ 76 w 78"/>
                <a:gd name="T33" fmla="*/ 4 h 66"/>
                <a:gd name="T34" fmla="*/ 78 w 78"/>
                <a:gd name="T35" fmla="*/ 6 h 66"/>
                <a:gd name="T36" fmla="*/ 78 w 78"/>
                <a:gd name="T37" fmla="*/ 10 h 66"/>
                <a:gd name="T38" fmla="*/ 78 w 78"/>
                <a:gd name="T39" fmla="*/ 58 h 66"/>
                <a:gd name="T40" fmla="*/ 78 w 78"/>
                <a:gd name="T41" fmla="*/ 58 h 66"/>
                <a:gd name="T42" fmla="*/ 78 w 78"/>
                <a:gd name="T43" fmla="*/ 60 h 66"/>
                <a:gd name="T44" fmla="*/ 76 w 78"/>
                <a:gd name="T45" fmla="*/ 64 h 66"/>
                <a:gd name="T46" fmla="*/ 72 w 78"/>
                <a:gd name="T47" fmla="*/ 66 h 66"/>
                <a:gd name="T48" fmla="*/ 70 w 78"/>
                <a:gd name="T4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8" h="66">
                  <a:moveTo>
                    <a:pt x="70" y="66"/>
                  </a:moveTo>
                  <a:lnTo>
                    <a:pt x="10" y="66"/>
                  </a:lnTo>
                  <a:lnTo>
                    <a:pt x="10" y="66"/>
                  </a:lnTo>
                  <a:lnTo>
                    <a:pt x="6" y="66"/>
                  </a:lnTo>
                  <a:lnTo>
                    <a:pt x="4" y="64"/>
                  </a:lnTo>
                  <a:lnTo>
                    <a:pt x="2" y="60"/>
                  </a:lnTo>
                  <a:lnTo>
                    <a:pt x="0" y="58"/>
                  </a:lnTo>
                  <a:lnTo>
                    <a:pt x="0" y="10"/>
                  </a:lnTo>
                  <a:lnTo>
                    <a:pt x="0" y="10"/>
                  </a:lnTo>
                  <a:lnTo>
                    <a:pt x="2" y="6"/>
                  </a:lnTo>
                  <a:lnTo>
                    <a:pt x="4" y="4"/>
                  </a:lnTo>
                  <a:lnTo>
                    <a:pt x="6" y="2"/>
                  </a:lnTo>
                  <a:lnTo>
                    <a:pt x="10" y="0"/>
                  </a:lnTo>
                  <a:lnTo>
                    <a:pt x="70" y="0"/>
                  </a:lnTo>
                  <a:lnTo>
                    <a:pt x="70" y="0"/>
                  </a:lnTo>
                  <a:lnTo>
                    <a:pt x="72" y="2"/>
                  </a:lnTo>
                  <a:lnTo>
                    <a:pt x="76" y="4"/>
                  </a:lnTo>
                  <a:lnTo>
                    <a:pt x="78" y="6"/>
                  </a:lnTo>
                  <a:lnTo>
                    <a:pt x="78" y="10"/>
                  </a:lnTo>
                  <a:lnTo>
                    <a:pt x="78" y="58"/>
                  </a:lnTo>
                  <a:lnTo>
                    <a:pt x="78" y="58"/>
                  </a:lnTo>
                  <a:lnTo>
                    <a:pt x="78" y="60"/>
                  </a:lnTo>
                  <a:lnTo>
                    <a:pt x="76" y="64"/>
                  </a:lnTo>
                  <a:lnTo>
                    <a:pt x="72" y="66"/>
                  </a:lnTo>
                  <a:lnTo>
                    <a:pt x="70" y="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18" name="Freeform 109">
              <a:extLst>
                <a:ext uri="{FF2B5EF4-FFF2-40B4-BE49-F238E27FC236}">
                  <a16:creationId xmlns:a16="http://schemas.microsoft.com/office/drawing/2014/main" id="{4D0D25D5-655D-41D7-B7A2-F73700926499}"/>
                </a:ext>
              </a:extLst>
            </p:cNvPr>
            <p:cNvSpPr>
              <a:spLocks noEditPoints="1"/>
            </p:cNvSpPr>
            <p:nvPr/>
          </p:nvSpPr>
          <p:spPr bwMode="auto">
            <a:xfrm>
              <a:off x="3812" y="2612"/>
              <a:ext cx="78" cy="180"/>
            </a:xfrm>
            <a:custGeom>
              <a:avLst/>
              <a:gdLst>
                <a:gd name="T0" fmla="*/ 20 w 78"/>
                <a:gd name="T1" fmla="*/ 162 h 180"/>
                <a:gd name="T2" fmla="*/ 60 w 78"/>
                <a:gd name="T3" fmla="*/ 162 h 180"/>
                <a:gd name="T4" fmla="*/ 60 w 78"/>
                <a:gd name="T5" fmla="*/ 18 h 180"/>
                <a:gd name="T6" fmla="*/ 20 w 78"/>
                <a:gd name="T7" fmla="*/ 18 h 180"/>
                <a:gd name="T8" fmla="*/ 20 w 78"/>
                <a:gd name="T9" fmla="*/ 162 h 180"/>
                <a:gd name="T10" fmla="*/ 70 w 78"/>
                <a:gd name="T11" fmla="*/ 180 h 180"/>
                <a:gd name="T12" fmla="*/ 10 w 78"/>
                <a:gd name="T13" fmla="*/ 180 h 180"/>
                <a:gd name="T14" fmla="*/ 10 w 78"/>
                <a:gd name="T15" fmla="*/ 180 h 180"/>
                <a:gd name="T16" fmla="*/ 6 w 78"/>
                <a:gd name="T17" fmla="*/ 180 h 180"/>
                <a:gd name="T18" fmla="*/ 4 w 78"/>
                <a:gd name="T19" fmla="*/ 178 h 180"/>
                <a:gd name="T20" fmla="*/ 2 w 78"/>
                <a:gd name="T21" fmla="*/ 174 h 180"/>
                <a:gd name="T22" fmla="*/ 0 w 78"/>
                <a:gd name="T23" fmla="*/ 172 h 180"/>
                <a:gd name="T24" fmla="*/ 0 w 78"/>
                <a:gd name="T25" fmla="*/ 10 h 180"/>
                <a:gd name="T26" fmla="*/ 0 w 78"/>
                <a:gd name="T27" fmla="*/ 10 h 180"/>
                <a:gd name="T28" fmla="*/ 2 w 78"/>
                <a:gd name="T29" fmla="*/ 6 h 180"/>
                <a:gd name="T30" fmla="*/ 4 w 78"/>
                <a:gd name="T31" fmla="*/ 2 h 180"/>
                <a:gd name="T32" fmla="*/ 6 w 78"/>
                <a:gd name="T33" fmla="*/ 0 h 180"/>
                <a:gd name="T34" fmla="*/ 10 w 78"/>
                <a:gd name="T35" fmla="*/ 0 h 180"/>
                <a:gd name="T36" fmla="*/ 70 w 78"/>
                <a:gd name="T37" fmla="*/ 0 h 180"/>
                <a:gd name="T38" fmla="*/ 70 w 78"/>
                <a:gd name="T39" fmla="*/ 0 h 180"/>
                <a:gd name="T40" fmla="*/ 72 w 78"/>
                <a:gd name="T41" fmla="*/ 0 h 180"/>
                <a:gd name="T42" fmla="*/ 76 w 78"/>
                <a:gd name="T43" fmla="*/ 2 h 180"/>
                <a:gd name="T44" fmla="*/ 78 w 78"/>
                <a:gd name="T45" fmla="*/ 6 h 180"/>
                <a:gd name="T46" fmla="*/ 78 w 78"/>
                <a:gd name="T47" fmla="*/ 10 h 180"/>
                <a:gd name="T48" fmla="*/ 78 w 78"/>
                <a:gd name="T49" fmla="*/ 172 h 180"/>
                <a:gd name="T50" fmla="*/ 78 w 78"/>
                <a:gd name="T51" fmla="*/ 172 h 180"/>
                <a:gd name="T52" fmla="*/ 78 w 78"/>
                <a:gd name="T53" fmla="*/ 174 h 180"/>
                <a:gd name="T54" fmla="*/ 76 w 78"/>
                <a:gd name="T55" fmla="*/ 178 h 180"/>
                <a:gd name="T56" fmla="*/ 72 w 78"/>
                <a:gd name="T57" fmla="*/ 180 h 180"/>
                <a:gd name="T58" fmla="*/ 70 w 78"/>
                <a:gd name="T5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80">
                  <a:moveTo>
                    <a:pt x="20" y="162"/>
                  </a:moveTo>
                  <a:lnTo>
                    <a:pt x="60" y="162"/>
                  </a:lnTo>
                  <a:lnTo>
                    <a:pt x="60" y="18"/>
                  </a:lnTo>
                  <a:lnTo>
                    <a:pt x="20" y="18"/>
                  </a:lnTo>
                  <a:lnTo>
                    <a:pt x="20" y="162"/>
                  </a:lnTo>
                  <a:close/>
                  <a:moveTo>
                    <a:pt x="70" y="180"/>
                  </a:moveTo>
                  <a:lnTo>
                    <a:pt x="10" y="180"/>
                  </a:lnTo>
                  <a:lnTo>
                    <a:pt x="10" y="180"/>
                  </a:lnTo>
                  <a:lnTo>
                    <a:pt x="6" y="180"/>
                  </a:lnTo>
                  <a:lnTo>
                    <a:pt x="4" y="178"/>
                  </a:lnTo>
                  <a:lnTo>
                    <a:pt x="2" y="174"/>
                  </a:lnTo>
                  <a:lnTo>
                    <a:pt x="0" y="172"/>
                  </a:lnTo>
                  <a:lnTo>
                    <a:pt x="0" y="10"/>
                  </a:lnTo>
                  <a:lnTo>
                    <a:pt x="0" y="10"/>
                  </a:lnTo>
                  <a:lnTo>
                    <a:pt x="2" y="6"/>
                  </a:lnTo>
                  <a:lnTo>
                    <a:pt x="4" y="2"/>
                  </a:lnTo>
                  <a:lnTo>
                    <a:pt x="6" y="0"/>
                  </a:lnTo>
                  <a:lnTo>
                    <a:pt x="10" y="0"/>
                  </a:lnTo>
                  <a:lnTo>
                    <a:pt x="70" y="0"/>
                  </a:lnTo>
                  <a:lnTo>
                    <a:pt x="70" y="0"/>
                  </a:lnTo>
                  <a:lnTo>
                    <a:pt x="72" y="0"/>
                  </a:lnTo>
                  <a:lnTo>
                    <a:pt x="76" y="2"/>
                  </a:lnTo>
                  <a:lnTo>
                    <a:pt x="78" y="6"/>
                  </a:lnTo>
                  <a:lnTo>
                    <a:pt x="78" y="10"/>
                  </a:lnTo>
                  <a:lnTo>
                    <a:pt x="78" y="172"/>
                  </a:lnTo>
                  <a:lnTo>
                    <a:pt x="78" y="172"/>
                  </a:lnTo>
                  <a:lnTo>
                    <a:pt x="78" y="174"/>
                  </a:lnTo>
                  <a:lnTo>
                    <a:pt x="76" y="178"/>
                  </a:lnTo>
                  <a:lnTo>
                    <a:pt x="72" y="180"/>
                  </a:lnTo>
                  <a:lnTo>
                    <a:pt x="70" y="18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19" name="Rectangle 110">
              <a:extLst>
                <a:ext uri="{FF2B5EF4-FFF2-40B4-BE49-F238E27FC236}">
                  <a16:creationId xmlns:a16="http://schemas.microsoft.com/office/drawing/2014/main" id="{FF0676AB-CA8C-4D2D-8421-909045533137}"/>
                </a:ext>
              </a:extLst>
            </p:cNvPr>
            <p:cNvSpPr>
              <a:spLocks noChangeArrowheads="1"/>
            </p:cNvSpPr>
            <p:nvPr/>
          </p:nvSpPr>
          <p:spPr bwMode="auto">
            <a:xfrm>
              <a:off x="3832" y="2630"/>
              <a:ext cx="4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20" name="Freeform 111">
              <a:extLst>
                <a:ext uri="{FF2B5EF4-FFF2-40B4-BE49-F238E27FC236}">
                  <a16:creationId xmlns:a16="http://schemas.microsoft.com/office/drawing/2014/main" id="{26B8CF0B-4E12-40AB-A8C1-C6777F23A1C2}"/>
                </a:ext>
              </a:extLst>
            </p:cNvPr>
            <p:cNvSpPr>
              <a:spLocks/>
            </p:cNvSpPr>
            <p:nvPr/>
          </p:nvSpPr>
          <p:spPr bwMode="auto">
            <a:xfrm>
              <a:off x="3812" y="2612"/>
              <a:ext cx="78" cy="180"/>
            </a:xfrm>
            <a:custGeom>
              <a:avLst/>
              <a:gdLst>
                <a:gd name="T0" fmla="*/ 70 w 78"/>
                <a:gd name="T1" fmla="*/ 180 h 180"/>
                <a:gd name="T2" fmla="*/ 10 w 78"/>
                <a:gd name="T3" fmla="*/ 180 h 180"/>
                <a:gd name="T4" fmla="*/ 10 w 78"/>
                <a:gd name="T5" fmla="*/ 180 h 180"/>
                <a:gd name="T6" fmla="*/ 6 w 78"/>
                <a:gd name="T7" fmla="*/ 180 h 180"/>
                <a:gd name="T8" fmla="*/ 4 w 78"/>
                <a:gd name="T9" fmla="*/ 178 h 180"/>
                <a:gd name="T10" fmla="*/ 2 w 78"/>
                <a:gd name="T11" fmla="*/ 174 h 180"/>
                <a:gd name="T12" fmla="*/ 0 w 78"/>
                <a:gd name="T13" fmla="*/ 172 h 180"/>
                <a:gd name="T14" fmla="*/ 0 w 78"/>
                <a:gd name="T15" fmla="*/ 10 h 180"/>
                <a:gd name="T16" fmla="*/ 0 w 78"/>
                <a:gd name="T17" fmla="*/ 10 h 180"/>
                <a:gd name="T18" fmla="*/ 2 w 78"/>
                <a:gd name="T19" fmla="*/ 6 h 180"/>
                <a:gd name="T20" fmla="*/ 4 w 78"/>
                <a:gd name="T21" fmla="*/ 2 h 180"/>
                <a:gd name="T22" fmla="*/ 6 w 78"/>
                <a:gd name="T23" fmla="*/ 0 h 180"/>
                <a:gd name="T24" fmla="*/ 10 w 78"/>
                <a:gd name="T25" fmla="*/ 0 h 180"/>
                <a:gd name="T26" fmla="*/ 70 w 78"/>
                <a:gd name="T27" fmla="*/ 0 h 180"/>
                <a:gd name="T28" fmla="*/ 70 w 78"/>
                <a:gd name="T29" fmla="*/ 0 h 180"/>
                <a:gd name="T30" fmla="*/ 72 w 78"/>
                <a:gd name="T31" fmla="*/ 0 h 180"/>
                <a:gd name="T32" fmla="*/ 76 w 78"/>
                <a:gd name="T33" fmla="*/ 2 h 180"/>
                <a:gd name="T34" fmla="*/ 78 w 78"/>
                <a:gd name="T35" fmla="*/ 6 h 180"/>
                <a:gd name="T36" fmla="*/ 78 w 78"/>
                <a:gd name="T37" fmla="*/ 10 h 180"/>
                <a:gd name="T38" fmla="*/ 78 w 78"/>
                <a:gd name="T39" fmla="*/ 172 h 180"/>
                <a:gd name="T40" fmla="*/ 78 w 78"/>
                <a:gd name="T41" fmla="*/ 172 h 180"/>
                <a:gd name="T42" fmla="*/ 78 w 78"/>
                <a:gd name="T43" fmla="*/ 174 h 180"/>
                <a:gd name="T44" fmla="*/ 76 w 78"/>
                <a:gd name="T45" fmla="*/ 178 h 180"/>
                <a:gd name="T46" fmla="*/ 72 w 78"/>
                <a:gd name="T47" fmla="*/ 180 h 180"/>
                <a:gd name="T48" fmla="*/ 70 w 78"/>
                <a:gd name="T4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8" h="180">
                  <a:moveTo>
                    <a:pt x="70" y="180"/>
                  </a:moveTo>
                  <a:lnTo>
                    <a:pt x="10" y="180"/>
                  </a:lnTo>
                  <a:lnTo>
                    <a:pt x="10" y="180"/>
                  </a:lnTo>
                  <a:lnTo>
                    <a:pt x="6" y="180"/>
                  </a:lnTo>
                  <a:lnTo>
                    <a:pt x="4" y="178"/>
                  </a:lnTo>
                  <a:lnTo>
                    <a:pt x="2" y="174"/>
                  </a:lnTo>
                  <a:lnTo>
                    <a:pt x="0" y="172"/>
                  </a:lnTo>
                  <a:lnTo>
                    <a:pt x="0" y="10"/>
                  </a:lnTo>
                  <a:lnTo>
                    <a:pt x="0" y="10"/>
                  </a:lnTo>
                  <a:lnTo>
                    <a:pt x="2" y="6"/>
                  </a:lnTo>
                  <a:lnTo>
                    <a:pt x="4" y="2"/>
                  </a:lnTo>
                  <a:lnTo>
                    <a:pt x="6" y="0"/>
                  </a:lnTo>
                  <a:lnTo>
                    <a:pt x="10" y="0"/>
                  </a:lnTo>
                  <a:lnTo>
                    <a:pt x="70" y="0"/>
                  </a:lnTo>
                  <a:lnTo>
                    <a:pt x="70" y="0"/>
                  </a:lnTo>
                  <a:lnTo>
                    <a:pt x="72" y="0"/>
                  </a:lnTo>
                  <a:lnTo>
                    <a:pt x="76" y="2"/>
                  </a:lnTo>
                  <a:lnTo>
                    <a:pt x="78" y="6"/>
                  </a:lnTo>
                  <a:lnTo>
                    <a:pt x="78" y="10"/>
                  </a:lnTo>
                  <a:lnTo>
                    <a:pt x="78" y="172"/>
                  </a:lnTo>
                  <a:lnTo>
                    <a:pt x="78" y="172"/>
                  </a:lnTo>
                  <a:lnTo>
                    <a:pt x="78" y="174"/>
                  </a:lnTo>
                  <a:lnTo>
                    <a:pt x="76" y="178"/>
                  </a:lnTo>
                  <a:lnTo>
                    <a:pt x="72" y="180"/>
                  </a:lnTo>
                  <a:lnTo>
                    <a:pt x="70" y="1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21" name="Freeform 112">
              <a:extLst>
                <a:ext uri="{FF2B5EF4-FFF2-40B4-BE49-F238E27FC236}">
                  <a16:creationId xmlns:a16="http://schemas.microsoft.com/office/drawing/2014/main" id="{17B0095F-824C-4F91-992F-CD0F4FD2288E}"/>
                </a:ext>
              </a:extLst>
            </p:cNvPr>
            <p:cNvSpPr>
              <a:spLocks noEditPoints="1"/>
            </p:cNvSpPr>
            <p:nvPr/>
          </p:nvSpPr>
          <p:spPr bwMode="auto">
            <a:xfrm>
              <a:off x="3896" y="2652"/>
              <a:ext cx="78" cy="140"/>
            </a:xfrm>
            <a:custGeom>
              <a:avLst/>
              <a:gdLst>
                <a:gd name="T0" fmla="*/ 20 w 78"/>
                <a:gd name="T1" fmla="*/ 122 h 140"/>
                <a:gd name="T2" fmla="*/ 60 w 78"/>
                <a:gd name="T3" fmla="*/ 122 h 140"/>
                <a:gd name="T4" fmla="*/ 60 w 78"/>
                <a:gd name="T5" fmla="*/ 18 h 140"/>
                <a:gd name="T6" fmla="*/ 20 w 78"/>
                <a:gd name="T7" fmla="*/ 18 h 140"/>
                <a:gd name="T8" fmla="*/ 20 w 78"/>
                <a:gd name="T9" fmla="*/ 122 h 140"/>
                <a:gd name="T10" fmla="*/ 70 w 78"/>
                <a:gd name="T11" fmla="*/ 140 h 140"/>
                <a:gd name="T12" fmla="*/ 10 w 78"/>
                <a:gd name="T13" fmla="*/ 140 h 140"/>
                <a:gd name="T14" fmla="*/ 10 w 78"/>
                <a:gd name="T15" fmla="*/ 140 h 140"/>
                <a:gd name="T16" fmla="*/ 6 w 78"/>
                <a:gd name="T17" fmla="*/ 140 h 140"/>
                <a:gd name="T18" fmla="*/ 4 w 78"/>
                <a:gd name="T19" fmla="*/ 138 h 140"/>
                <a:gd name="T20" fmla="*/ 2 w 78"/>
                <a:gd name="T21" fmla="*/ 134 h 140"/>
                <a:gd name="T22" fmla="*/ 0 w 78"/>
                <a:gd name="T23" fmla="*/ 132 h 140"/>
                <a:gd name="T24" fmla="*/ 0 w 78"/>
                <a:gd name="T25" fmla="*/ 10 h 140"/>
                <a:gd name="T26" fmla="*/ 0 w 78"/>
                <a:gd name="T27" fmla="*/ 10 h 140"/>
                <a:gd name="T28" fmla="*/ 2 w 78"/>
                <a:gd name="T29" fmla="*/ 6 h 140"/>
                <a:gd name="T30" fmla="*/ 4 w 78"/>
                <a:gd name="T31" fmla="*/ 2 h 140"/>
                <a:gd name="T32" fmla="*/ 6 w 78"/>
                <a:gd name="T33" fmla="*/ 0 h 140"/>
                <a:gd name="T34" fmla="*/ 10 w 78"/>
                <a:gd name="T35" fmla="*/ 0 h 140"/>
                <a:gd name="T36" fmla="*/ 70 w 78"/>
                <a:gd name="T37" fmla="*/ 0 h 140"/>
                <a:gd name="T38" fmla="*/ 70 w 78"/>
                <a:gd name="T39" fmla="*/ 0 h 140"/>
                <a:gd name="T40" fmla="*/ 74 w 78"/>
                <a:gd name="T41" fmla="*/ 0 h 140"/>
                <a:gd name="T42" fmla="*/ 76 w 78"/>
                <a:gd name="T43" fmla="*/ 2 h 140"/>
                <a:gd name="T44" fmla="*/ 78 w 78"/>
                <a:gd name="T45" fmla="*/ 6 h 140"/>
                <a:gd name="T46" fmla="*/ 78 w 78"/>
                <a:gd name="T47" fmla="*/ 10 h 140"/>
                <a:gd name="T48" fmla="*/ 78 w 78"/>
                <a:gd name="T49" fmla="*/ 132 h 140"/>
                <a:gd name="T50" fmla="*/ 78 w 78"/>
                <a:gd name="T51" fmla="*/ 132 h 140"/>
                <a:gd name="T52" fmla="*/ 78 w 78"/>
                <a:gd name="T53" fmla="*/ 134 h 140"/>
                <a:gd name="T54" fmla="*/ 76 w 78"/>
                <a:gd name="T55" fmla="*/ 138 h 140"/>
                <a:gd name="T56" fmla="*/ 74 w 78"/>
                <a:gd name="T57" fmla="*/ 140 h 140"/>
                <a:gd name="T58" fmla="*/ 70 w 78"/>
                <a:gd name="T5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40">
                  <a:moveTo>
                    <a:pt x="20" y="122"/>
                  </a:moveTo>
                  <a:lnTo>
                    <a:pt x="60" y="122"/>
                  </a:lnTo>
                  <a:lnTo>
                    <a:pt x="60" y="18"/>
                  </a:lnTo>
                  <a:lnTo>
                    <a:pt x="20" y="18"/>
                  </a:lnTo>
                  <a:lnTo>
                    <a:pt x="20" y="122"/>
                  </a:lnTo>
                  <a:close/>
                  <a:moveTo>
                    <a:pt x="70" y="140"/>
                  </a:moveTo>
                  <a:lnTo>
                    <a:pt x="10" y="140"/>
                  </a:lnTo>
                  <a:lnTo>
                    <a:pt x="10" y="140"/>
                  </a:lnTo>
                  <a:lnTo>
                    <a:pt x="6" y="140"/>
                  </a:lnTo>
                  <a:lnTo>
                    <a:pt x="4" y="138"/>
                  </a:lnTo>
                  <a:lnTo>
                    <a:pt x="2" y="134"/>
                  </a:lnTo>
                  <a:lnTo>
                    <a:pt x="0" y="132"/>
                  </a:lnTo>
                  <a:lnTo>
                    <a:pt x="0" y="10"/>
                  </a:lnTo>
                  <a:lnTo>
                    <a:pt x="0" y="10"/>
                  </a:lnTo>
                  <a:lnTo>
                    <a:pt x="2" y="6"/>
                  </a:lnTo>
                  <a:lnTo>
                    <a:pt x="4" y="2"/>
                  </a:lnTo>
                  <a:lnTo>
                    <a:pt x="6" y="0"/>
                  </a:lnTo>
                  <a:lnTo>
                    <a:pt x="10" y="0"/>
                  </a:lnTo>
                  <a:lnTo>
                    <a:pt x="70" y="0"/>
                  </a:lnTo>
                  <a:lnTo>
                    <a:pt x="70" y="0"/>
                  </a:lnTo>
                  <a:lnTo>
                    <a:pt x="74" y="0"/>
                  </a:lnTo>
                  <a:lnTo>
                    <a:pt x="76" y="2"/>
                  </a:lnTo>
                  <a:lnTo>
                    <a:pt x="78" y="6"/>
                  </a:lnTo>
                  <a:lnTo>
                    <a:pt x="78" y="10"/>
                  </a:lnTo>
                  <a:lnTo>
                    <a:pt x="78" y="132"/>
                  </a:lnTo>
                  <a:lnTo>
                    <a:pt x="78" y="132"/>
                  </a:lnTo>
                  <a:lnTo>
                    <a:pt x="78" y="134"/>
                  </a:lnTo>
                  <a:lnTo>
                    <a:pt x="76" y="138"/>
                  </a:lnTo>
                  <a:lnTo>
                    <a:pt x="74" y="140"/>
                  </a:lnTo>
                  <a:lnTo>
                    <a:pt x="70" y="14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22" name="Rectangle 113">
              <a:extLst>
                <a:ext uri="{FF2B5EF4-FFF2-40B4-BE49-F238E27FC236}">
                  <a16:creationId xmlns:a16="http://schemas.microsoft.com/office/drawing/2014/main" id="{EB8DB785-E969-483E-8F26-4F0CE42C1631}"/>
                </a:ext>
              </a:extLst>
            </p:cNvPr>
            <p:cNvSpPr>
              <a:spLocks noChangeArrowheads="1"/>
            </p:cNvSpPr>
            <p:nvPr/>
          </p:nvSpPr>
          <p:spPr bwMode="auto">
            <a:xfrm>
              <a:off x="3916" y="2670"/>
              <a:ext cx="4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23" name="Freeform 114">
              <a:extLst>
                <a:ext uri="{FF2B5EF4-FFF2-40B4-BE49-F238E27FC236}">
                  <a16:creationId xmlns:a16="http://schemas.microsoft.com/office/drawing/2014/main" id="{7B94C315-CA9C-433B-8B4E-10F728782E7F}"/>
                </a:ext>
              </a:extLst>
            </p:cNvPr>
            <p:cNvSpPr>
              <a:spLocks/>
            </p:cNvSpPr>
            <p:nvPr/>
          </p:nvSpPr>
          <p:spPr bwMode="auto">
            <a:xfrm>
              <a:off x="3896" y="2652"/>
              <a:ext cx="78" cy="140"/>
            </a:xfrm>
            <a:custGeom>
              <a:avLst/>
              <a:gdLst>
                <a:gd name="T0" fmla="*/ 70 w 78"/>
                <a:gd name="T1" fmla="*/ 140 h 140"/>
                <a:gd name="T2" fmla="*/ 10 w 78"/>
                <a:gd name="T3" fmla="*/ 140 h 140"/>
                <a:gd name="T4" fmla="*/ 10 w 78"/>
                <a:gd name="T5" fmla="*/ 140 h 140"/>
                <a:gd name="T6" fmla="*/ 6 w 78"/>
                <a:gd name="T7" fmla="*/ 140 h 140"/>
                <a:gd name="T8" fmla="*/ 4 w 78"/>
                <a:gd name="T9" fmla="*/ 138 h 140"/>
                <a:gd name="T10" fmla="*/ 2 w 78"/>
                <a:gd name="T11" fmla="*/ 134 h 140"/>
                <a:gd name="T12" fmla="*/ 0 w 78"/>
                <a:gd name="T13" fmla="*/ 132 h 140"/>
                <a:gd name="T14" fmla="*/ 0 w 78"/>
                <a:gd name="T15" fmla="*/ 10 h 140"/>
                <a:gd name="T16" fmla="*/ 0 w 78"/>
                <a:gd name="T17" fmla="*/ 10 h 140"/>
                <a:gd name="T18" fmla="*/ 2 w 78"/>
                <a:gd name="T19" fmla="*/ 6 h 140"/>
                <a:gd name="T20" fmla="*/ 4 w 78"/>
                <a:gd name="T21" fmla="*/ 2 h 140"/>
                <a:gd name="T22" fmla="*/ 6 w 78"/>
                <a:gd name="T23" fmla="*/ 0 h 140"/>
                <a:gd name="T24" fmla="*/ 10 w 78"/>
                <a:gd name="T25" fmla="*/ 0 h 140"/>
                <a:gd name="T26" fmla="*/ 70 w 78"/>
                <a:gd name="T27" fmla="*/ 0 h 140"/>
                <a:gd name="T28" fmla="*/ 70 w 78"/>
                <a:gd name="T29" fmla="*/ 0 h 140"/>
                <a:gd name="T30" fmla="*/ 74 w 78"/>
                <a:gd name="T31" fmla="*/ 0 h 140"/>
                <a:gd name="T32" fmla="*/ 76 w 78"/>
                <a:gd name="T33" fmla="*/ 2 h 140"/>
                <a:gd name="T34" fmla="*/ 78 w 78"/>
                <a:gd name="T35" fmla="*/ 6 h 140"/>
                <a:gd name="T36" fmla="*/ 78 w 78"/>
                <a:gd name="T37" fmla="*/ 10 h 140"/>
                <a:gd name="T38" fmla="*/ 78 w 78"/>
                <a:gd name="T39" fmla="*/ 132 h 140"/>
                <a:gd name="T40" fmla="*/ 78 w 78"/>
                <a:gd name="T41" fmla="*/ 132 h 140"/>
                <a:gd name="T42" fmla="*/ 78 w 78"/>
                <a:gd name="T43" fmla="*/ 134 h 140"/>
                <a:gd name="T44" fmla="*/ 76 w 78"/>
                <a:gd name="T45" fmla="*/ 138 h 140"/>
                <a:gd name="T46" fmla="*/ 74 w 78"/>
                <a:gd name="T47" fmla="*/ 140 h 140"/>
                <a:gd name="T48" fmla="*/ 70 w 78"/>
                <a:gd name="T4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8" h="140">
                  <a:moveTo>
                    <a:pt x="70" y="140"/>
                  </a:moveTo>
                  <a:lnTo>
                    <a:pt x="10" y="140"/>
                  </a:lnTo>
                  <a:lnTo>
                    <a:pt x="10" y="140"/>
                  </a:lnTo>
                  <a:lnTo>
                    <a:pt x="6" y="140"/>
                  </a:lnTo>
                  <a:lnTo>
                    <a:pt x="4" y="138"/>
                  </a:lnTo>
                  <a:lnTo>
                    <a:pt x="2" y="134"/>
                  </a:lnTo>
                  <a:lnTo>
                    <a:pt x="0" y="132"/>
                  </a:lnTo>
                  <a:lnTo>
                    <a:pt x="0" y="10"/>
                  </a:lnTo>
                  <a:lnTo>
                    <a:pt x="0" y="10"/>
                  </a:lnTo>
                  <a:lnTo>
                    <a:pt x="2" y="6"/>
                  </a:lnTo>
                  <a:lnTo>
                    <a:pt x="4" y="2"/>
                  </a:lnTo>
                  <a:lnTo>
                    <a:pt x="6" y="0"/>
                  </a:lnTo>
                  <a:lnTo>
                    <a:pt x="10" y="0"/>
                  </a:lnTo>
                  <a:lnTo>
                    <a:pt x="70" y="0"/>
                  </a:lnTo>
                  <a:lnTo>
                    <a:pt x="70" y="0"/>
                  </a:lnTo>
                  <a:lnTo>
                    <a:pt x="74" y="0"/>
                  </a:lnTo>
                  <a:lnTo>
                    <a:pt x="76" y="2"/>
                  </a:lnTo>
                  <a:lnTo>
                    <a:pt x="78" y="6"/>
                  </a:lnTo>
                  <a:lnTo>
                    <a:pt x="78" y="10"/>
                  </a:lnTo>
                  <a:lnTo>
                    <a:pt x="78" y="132"/>
                  </a:lnTo>
                  <a:lnTo>
                    <a:pt x="78" y="132"/>
                  </a:lnTo>
                  <a:lnTo>
                    <a:pt x="78" y="134"/>
                  </a:lnTo>
                  <a:lnTo>
                    <a:pt x="76" y="138"/>
                  </a:lnTo>
                  <a:lnTo>
                    <a:pt x="74" y="140"/>
                  </a:lnTo>
                  <a:lnTo>
                    <a:pt x="70" y="1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24" name="Freeform 115">
              <a:extLst>
                <a:ext uri="{FF2B5EF4-FFF2-40B4-BE49-F238E27FC236}">
                  <a16:creationId xmlns:a16="http://schemas.microsoft.com/office/drawing/2014/main" id="{B31A5720-9F05-4503-987F-74B802A0DF7D}"/>
                </a:ext>
              </a:extLst>
            </p:cNvPr>
            <p:cNvSpPr>
              <a:spLocks noEditPoints="1"/>
            </p:cNvSpPr>
            <p:nvPr/>
          </p:nvSpPr>
          <p:spPr bwMode="auto">
            <a:xfrm>
              <a:off x="3980" y="2516"/>
              <a:ext cx="80" cy="276"/>
            </a:xfrm>
            <a:custGeom>
              <a:avLst/>
              <a:gdLst>
                <a:gd name="T0" fmla="*/ 20 w 80"/>
                <a:gd name="T1" fmla="*/ 258 h 276"/>
                <a:gd name="T2" fmla="*/ 60 w 80"/>
                <a:gd name="T3" fmla="*/ 258 h 276"/>
                <a:gd name="T4" fmla="*/ 60 w 80"/>
                <a:gd name="T5" fmla="*/ 18 h 276"/>
                <a:gd name="T6" fmla="*/ 20 w 80"/>
                <a:gd name="T7" fmla="*/ 18 h 276"/>
                <a:gd name="T8" fmla="*/ 20 w 80"/>
                <a:gd name="T9" fmla="*/ 258 h 276"/>
                <a:gd name="T10" fmla="*/ 70 w 80"/>
                <a:gd name="T11" fmla="*/ 276 h 276"/>
                <a:gd name="T12" fmla="*/ 10 w 80"/>
                <a:gd name="T13" fmla="*/ 276 h 276"/>
                <a:gd name="T14" fmla="*/ 10 w 80"/>
                <a:gd name="T15" fmla="*/ 276 h 276"/>
                <a:gd name="T16" fmla="*/ 6 w 80"/>
                <a:gd name="T17" fmla="*/ 276 h 276"/>
                <a:gd name="T18" fmla="*/ 4 w 80"/>
                <a:gd name="T19" fmla="*/ 274 h 276"/>
                <a:gd name="T20" fmla="*/ 2 w 80"/>
                <a:gd name="T21" fmla="*/ 270 h 276"/>
                <a:gd name="T22" fmla="*/ 0 w 80"/>
                <a:gd name="T23" fmla="*/ 268 h 276"/>
                <a:gd name="T24" fmla="*/ 0 w 80"/>
                <a:gd name="T25" fmla="*/ 10 h 276"/>
                <a:gd name="T26" fmla="*/ 0 w 80"/>
                <a:gd name="T27" fmla="*/ 10 h 276"/>
                <a:gd name="T28" fmla="*/ 2 w 80"/>
                <a:gd name="T29" fmla="*/ 6 h 276"/>
                <a:gd name="T30" fmla="*/ 4 w 80"/>
                <a:gd name="T31" fmla="*/ 2 h 276"/>
                <a:gd name="T32" fmla="*/ 6 w 80"/>
                <a:gd name="T33" fmla="*/ 0 h 276"/>
                <a:gd name="T34" fmla="*/ 10 w 80"/>
                <a:gd name="T35" fmla="*/ 0 h 276"/>
                <a:gd name="T36" fmla="*/ 70 w 80"/>
                <a:gd name="T37" fmla="*/ 0 h 276"/>
                <a:gd name="T38" fmla="*/ 70 w 80"/>
                <a:gd name="T39" fmla="*/ 0 h 276"/>
                <a:gd name="T40" fmla="*/ 74 w 80"/>
                <a:gd name="T41" fmla="*/ 0 h 276"/>
                <a:gd name="T42" fmla="*/ 76 w 80"/>
                <a:gd name="T43" fmla="*/ 2 h 276"/>
                <a:gd name="T44" fmla="*/ 78 w 80"/>
                <a:gd name="T45" fmla="*/ 6 h 276"/>
                <a:gd name="T46" fmla="*/ 80 w 80"/>
                <a:gd name="T47" fmla="*/ 10 h 276"/>
                <a:gd name="T48" fmla="*/ 80 w 80"/>
                <a:gd name="T49" fmla="*/ 268 h 276"/>
                <a:gd name="T50" fmla="*/ 80 w 80"/>
                <a:gd name="T51" fmla="*/ 268 h 276"/>
                <a:gd name="T52" fmla="*/ 78 w 80"/>
                <a:gd name="T53" fmla="*/ 270 h 276"/>
                <a:gd name="T54" fmla="*/ 76 w 80"/>
                <a:gd name="T55" fmla="*/ 274 h 276"/>
                <a:gd name="T56" fmla="*/ 74 w 80"/>
                <a:gd name="T57" fmla="*/ 276 h 276"/>
                <a:gd name="T58" fmla="*/ 70 w 80"/>
                <a:gd name="T59"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 h="276">
                  <a:moveTo>
                    <a:pt x="20" y="258"/>
                  </a:moveTo>
                  <a:lnTo>
                    <a:pt x="60" y="258"/>
                  </a:lnTo>
                  <a:lnTo>
                    <a:pt x="60" y="18"/>
                  </a:lnTo>
                  <a:lnTo>
                    <a:pt x="20" y="18"/>
                  </a:lnTo>
                  <a:lnTo>
                    <a:pt x="20" y="258"/>
                  </a:lnTo>
                  <a:close/>
                  <a:moveTo>
                    <a:pt x="70" y="276"/>
                  </a:moveTo>
                  <a:lnTo>
                    <a:pt x="10" y="276"/>
                  </a:lnTo>
                  <a:lnTo>
                    <a:pt x="10" y="276"/>
                  </a:lnTo>
                  <a:lnTo>
                    <a:pt x="6" y="276"/>
                  </a:lnTo>
                  <a:lnTo>
                    <a:pt x="4" y="274"/>
                  </a:lnTo>
                  <a:lnTo>
                    <a:pt x="2" y="270"/>
                  </a:lnTo>
                  <a:lnTo>
                    <a:pt x="0" y="268"/>
                  </a:lnTo>
                  <a:lnTo>
                    <a:pt x="0" y="10"/>
                  </a:lnTo>
                  <a:lnTo>
                    <a:pt x="0" y="10"/>
                  </a:lnTo>
                  <a:lnTo>
                    <a:pt x="2" y="6"/>
                  </a:lnTo>
                  <a:lnTo>
                    <a:pt x="4" y="2"/>
                  </a:lnTo>
                  <a:lnTo>
                    <a:pt x="6" y="0"/>
                  </a:lnTo>
                  <a:lnTo>
                    <a:pt x="10" y="0"/>
                  </a:lnTo>
                  <a:lnTo>
                    <a:pt x="70" y="0"/>
                  </a:lnTo>
                  <a:lnTo>
                    <a:pt x="70" y="0"/>
                  </a:lnTo>
                  <a:lnTo>
                    <a:pt x="74" y="0"/>
                  </a:lnTo>
                  <a:lnTo>
                    <a:pt x="76" y="2"/>
                  </a:lnTo>
                  <a:lnTo>
                    <a:pt x="78" y="6"/>
                  </a:lnTo>
                  <a:lnTo>
                    <a:pt x="80" y="10"/>
                  </a:lnTo>
                  <a:lnTo>
                    <a:pt x="80" y="268"/>
                  </a:lnTo>
                  <a:lnTo>
                    <a:pt x="80" y="268"/>
                  </a:lnTo>
                  <a:lnTo>
                    <a:pt x="78" y="270"/>
                  </a:lnTo>
                  <a:lnTo>
                    <a:pt x="76" y="274"/>
                  </a:lnTo>
                  <a:lnTo>
                    <a:pt x="74" y="276"/>
                  </a:lnTo>
                  <a:lnTo>
                    <a:pt x="70" y="276"/>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25" name="Rectangle 116">
              <a:extLst>
                <a:ext uri="{FF2B5EF4-FFF2-40B4-BE49-F238E27FC236}">
                  <a16:creationId xmlns:a16="http://schemas.microsoft.com/office/drawing/2014/main" id="{A57729BC-C493-476C-87FD-63EC45C8E0B1}"/>
                </a:ext>
              </a:extLst>
            </p:cNvPr>
            <p:cNvSpPr>
              <a:spLocks noChangeArrowheads="1"/>
            </p:cNvSpPr>
            <p:nvPr/>
          </p:nvSpPr>
          <p:spPr bwMode="auto">
            <a:xfrm>
              <a:off x="4000" y="2534"/>
              <a:ext cx="40"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26" name="Freeform 117">
              <a:extLst>
                <a:ext uri="{FF2B5EF4-FFF2-40B4-BE49-F238E27FC236}">
                  <a16:creationId xmlns:a16="http://schemas.microsoft.com/office/drawing/2014/main" id="{114F1AF8-EA6B-4FD6-9BBC-CE77391F15B2}"/>
                </a:ext>
              </a:extLst>
            </p:cNvPr>
            <p:cNvSpPr>
              <a:spLocks/>
            </p:cNvSpPr>
            <p:nvPr/>
          </p:nvSpPr>
          <p:spPr bwMode="auto">
            <a:xfrm>
              <a:off x="3980" y="2516"/>
              <a:ext cx="80" cy="276"/>
            </a:xfrm>
            <a:custGeom>
              <a:avLst/>
              <a:gdLst>
                <a:gd name="T0" fmla="*/ 70 w 80"/>
                <a:gd name="T1" fmla="*/ 276 h 276"/>
                <a:gd name="T2" fmla="*/ 10 w 80"/>
                <a:gd name="T3" fmla="*/ 276 h 276"/>
                <a:gd name="T4" fmla="*/ 10 w 80"/>
                <a:gd name="T5" fmla="*/ 276 h 276"/>
                <a:gd name="T6" fmla="*/ 6 w 80"/>
                <a:gd name="T7" fmla="*/ 276 h 276"/>
                <a:gd name="T8" fmla="*/ 4 w 80"/>
                <a:gd name="T9" fmla="*/ 274 h 276"/>
                <a:gd name="T10" fmla="*/ 2 w 80"/>
                <a:gd name="T11" fmla="*/ 270 h 276"/>
                <a:gd name="T12" fmla="*/ 0 w 80"/>
                <a:gd name="T13" fmla="*/ 268 h 276"/>
                <a:gd name="T14" fmla="*/ 0 w 80"/>
                <a:gd name="T15" fmla="*/ 10 h 276"/>
                <a:gd name="T16" fmla="*/ 0 w 80"/>
                <a:gd name="T17" fmla="*/ 10 h 276"/>
                <a:gd name="T18" fmla="*/ 2 w 80"/>
                <a:gd name="T19" fmla="*/ 6 h 276"/>
                <a:gd name="T20" fmla="*/ 4 w 80"/>
                <a:gd name="T21" fmla="*/ 2 h 276"/>
                <a:gd name="T22" fmla="*/ 6 w 80"/>
                <a:gd name="T23" fmla="*/ 0 h 276"/>
                <a:gd name="T24" fmla="*/ 10 w 80"/>
                <a:gd name="T25" fmla="*/ 0 h 276"/>
                <a:gd name="T26" fmla="*/ 70 w 80"/>
                <a:gd name="T27" fmla="*/ 0 h 276"/>
                <a:gd name="T28" fmla="*/ 70 w 80"/>
                <a:gd name="T29" fmla="*/ 0 h 276"/>
                <a:gd name="T30" fmla="*/ 74 w 80"/>
                <a:gd name="T31" fmla="*/ 0 h 276"/>
                <a:gd name="T32" fmla="*/ 76 w 80"/>
                <a:gd name="T33" fmla="*/ 2 h 276"/>
                <a:gd name="T34" fmla="*/ 78 w 80"/>
                <a:gd name="T35" fmla="*/ 6 h 276"/>
                <a:gd name="T36" fmla="*/ 80 w 80"/>
                <a:gd name="T37" fmla="*/ 10 h 276"/>
                <a:gd name="T38" fmla="*/ 80 w 80"/>
                <a:gd name="T39" fmla="*/ 268 h 276"/>
                <a:gd name="T40" fmla="*/ 80 w 80"/>
                <a:gd name="T41" fmla="*/ 268 h 276"/>
                <a:gd name="T42" fmla="*/ 78 w 80"/>
                <a:gd name="T43" fmla="*/ 270 h 276"/>
                <a:gd name="T44" fmla="*/ 76 w 80"/>
                <a:gd name="T45" fmla="*/ 274 h 276"/>
                <a:gd name="T46" fmla="*/ 74 w 80"/>
                <a:gd name="T47" fmla="*/ 276 h 276"/>
                <a:gd name="T48" fmla="*/ 70 w 80"/>
                <a:gd name="T49"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 h="276">
                  <a:moveTo>
                    <a:pt x="70" y="276"/>
                  </a:moveTo>
                  <a:lnTo>
                    <a:pt x="10" y="276"/>
                  </a:lnTo>
                  <a:lnTo>
                    <a:pt x="10" y="276"/>
                  </a:lnTo>
                  <a:lnTo>
                    <a:pt x="6" y="276"/>
                  </a:lnTo>
                  <a:lnTo>
                    <a:pt x="4" y="274"/>
                  </a:lnTo>
                  <a:lnTo>
                    <a:pt x="2" y="270"/>
                  </a:lnTo>
                  <a:lnTo>
                    <a:pt x="0" y="268"/>
                  </a:lnTo>
                  <a:lnTo>
                    <a:pt x="0" y="10"/>
                  </a:lnTo>
                  <a:lnTo>
                    <a:pt x="0" y="10"/>
                  </a:lnTo>
                  <a:lnTo>
                    <a:pt x="2" y="6"/>
                  </a:lnTo>
                  <a:lnTo>
                    <a:pt x="4" y="2"/>
                  </a:lnTo>
                  <a:lnTo>
                    <a:pt x="6" y="0"/>
                  </a:lnTo>
                  <a:lnTo>
                    <a:pt x="10" y="0"/>
                  </a:lnTo>
                  <a:lnTo>
                    <a:pt x="70" y="0"/>
                  </a:lnTo>
                  <a:lnTo>
                    <a:pt x="70" y="0"/>
                  </a:lnTo>
                  <a:lnTo>
                    <a:pt x="74" y="0"/>
                  </a:lnTo>
                  <a:lnTo>
                    <a:pt x="76" y="2"/>
                  </a:lnTo>
                  <a:lnTo>
                    <a:pt x="78" y="6"/>
                  </a:lnTo>
                  <a:lnTo>
                    <a:pt x="80" y="10"/>
                  </a:lnTo>
                  <a:lnTo>
                    <a:pt x="80" y="268"/>
                  </a:lnTo>
                  <a:lnTo>
                    <a:pt x="80" y="268"/>
                  </a:lnTo>
                  <a:lnTo>
                    <a:pt x="78" y="270"/>
                  </a:lnTo>
                  <a:lnTo>
                    <a:pt x="76" y="274"/>
                  </a:lnTo>
                  <a:lnTo>
                    <a:pt x="74" y="276"/>
                  </a:lnTo>
                  <a:lnTo>
                    <a:pt x="70" y="2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27" name="Rectangle 118">
              <a:extLst>
                <a:ext uri="{FF2B5EF4-FFF2-40B4-BE49-F238E27FC236}">
                  <a16:creationId xmlns:a16="http://schemas.microsoft.com/office/drawing/2014/main" id="{0F666A47-3B46-4399-A3D0-D4699E514146}"/>
                </a:ext>
              </a:extLst>
            </p:cNvPr>
            <p:cNvSpPr>
              <a:spLocks noChangeArrowheads="1"/>
            </p:cNvSpPr>
            <p:nvPr/>
          </p:nvSpPr>
          <p:spPr bwMode="auto">
            <a:xfrm>
              <a:off x="3738" y="2396"/>
              <a:ext cx="534" cy="6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28" name="Freeform 119">
              <a:extLst>
                <a:ext uri="{FF2B5EF4-FFF2-40B4-BE49-F238E27FC236}">
                  <a16:creationId xmlns:a16="http://schemas.microsoft.com/office/drawing/2014/main" id="{0AD6FE7B-1E15-4B2B-8216-C4E78CB447C8}"/>
                </a:ext>
              </a:extLst>
            </p:cNvPr>
            <p:cNvSpPr>
              <a:spLocks noEditPoints="1"/>
            </p:cNvSpPr>
            <p:nvPr/>
          </p:nvSpPr>
          <p:spPr bwMode="auto">
            <a:xfrm>
              <a:off x="3728" y="2386"/>
              <a:ext cx="554" cy="84"/>
            </a:xfrm>
            <a:custGeom>
              <a:avLst/>
              <a:gdLst>
                <a:gd name="T0" fmla="*/ 20 w 554"/>
                <a:gd name="T1" fmla="*/ 66 h 84"/>
                <a:gd name="T2" fmla="*/ 536 w 554"/>
                <a:gd name="T3" fmla="*/ 66 h 84"/>
                <a:gd name="T4" fmla="*/ 536 w 554"/>
                <a:gd name="T5" fmla="*/ 20 h 84"/>
                <a:gd name="T6" fmla="*/ 20 w 554"/>
                <a:gd name="T7" fmla="*/ 20 h 84"/>
                <a:gd name="T8" fmla="*/ 20 w 554"/>
                <a:gd name="T9" fmla="*/ 66 h 84"/>
                <a:gd name="T10" fmla="*/ 544 w 554"/>
                <a:gd name="T11" fmla="*/ 84 h 84"/>
                <a:gd name="T12" fmla="*/ 10 w 554"/>
                <a:gd name="T13" fmla="*/ 84 h 84"/>
                <a:gd name="T14" fmla="*/ 10 w 554"/>
                <a:gd name="T15" fmla="*/ 84 h 84"/>
                <a:gd name="T16" fmla="*/ 6 w 554"/>
                <a:gd name="T17" fmla="*/ 84 h 84"/>
                <a:gd name="T18" fmla="*/ 4 w 554"/>
                <a:gd name="T19" fmla="*/ 82 h 84"/>
                <a:gd name="T20" fmla="*/ 2 w 554"/>
                <a:gd name="T21" fmla="*/ 78 h 84"/>
                <a:gd name="T22" fmla="*/ 0 w 554"/>
                <a:gd name="T23" fmla="*/ 74 h 84"/>
                <a:gd name="T24" fmla="*/ 0 w 554"/>
                <a:gd name="T25" fmla="*/ 10 h 84"/>
                <a:gd name="T26" fmla="*/ 0 w 554"/>
                <a:gd name="T27" fmla="*/ 10 h 84"/>
                <a:gd name="T28" fmla="*/ 2 w 554"/>
                <a:gd name="T29" fmla="*/ 6 h 84"/>
                <a:gd name="T30" fmla="*/ 4 w 554"/>
                <a:gd name="T31" fmla="*/ 4 h 84"/>
                <a:gd name="T32" fmla="*/ 6 w 554"/>
                <a:gd name="T33" fmla="*/ 2 h 84"/>
                <a:gd name="T34" fmla="*/ 10 w 554"/>
                <a:gd name="T35" fmla="*/ 0 h 84"/>
                <a:gd name="T36" fmla="*/ 544 w 554"/>
                <a:gd name="T37" fmla="*/ 0 h 84"/>
                <a:gd name="T38" fmla="*/ 544 w 554"/>
                <a:gd name="T39" fmla="*/ 0 h 84"/>
                <a:gd name="T40" fmla="*/ 548 w 554"/>
                <a:gd name="T41" fmla="*/ 2 h 84"/>
                <a:gd name="T42" fmla="*/ 552 w 554"/>
                <a:gd name="T43" fmla="*/ 4 h 84"/>
                <a:gd name="T44" fmla="*/ 554 w 554"/>
                <a:gd name="T45" fmla="*/ 6 h 84"/>
                <a:gd name="T46" fmla="*/ 554 w 554"/>
                <a:gd name="T47" fmla="*/ 10 h 84"/>
                <a:gd name="T48" fmla="*/ 554 w 554"/>
                <a:gd name="T49" fmla="*/ 74 h 84"/>
                <a:gd name="T50" fmla="*/ 554 w 554"/>
                <a:gd name="T51" fmla="*/ 74 h 84"/>
                <a:gd name="T52" fmla="*/ 554 w 554"/>
                <a:gd name="T53" fmla="*/ 78 h 84"/>
                <a:gd name="T54" fmla="*/ 552 w 554"/>
                <a:gd name="T55" fmla="*/ 82 h 84"/>
                <a:gd name="T56" fmla="*/ 548 w 554"/>
                <a:gd name="T57" fmla="*/ 84 h 84"/>
                <a:gd name="T58" fmla="*/ 544 w 554"/>
                <a:gd name="T5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54" h="84">
                  <a:moveTo>
                    <a:pt x="20" y="66"/>
                  </a:moveTo>
                  <a:lnTo>
                    <a:pt x="536" y="66"/>
                  </a:lnTo>
                  <a:lnTo>
                    <a:pt x="536" y="20"/>
                  </a:lnTo>
                  <a:lnTo>
                    <a:pt x="20" y="20"/>
                  </a:lnTo>
                  <a:lnTo>
                    <a:pt x="20" y="66"/>
                  </a:lnTo>
                  <a:close/>
                  <a:moveTo>
                    <a:pt x="544" y="84"/>
                  </a:moveTo>
                  <a:lnTo>
                    <a:pt x="10" y="84"/>
                  </a:lnTo>
                  <a:lnTo>
                    <a:pt x="10" y="84"/>
                  </a:lnTo>
                  <a:lnTo>
                    <a:pt x="6" y="84"/>
                  </a:lnTo>
                  <a:lnTo>
                    <a:pt x="4" y="82"/>
                  </a:lnTo>
                  <a:lnTo>
                    <a:pt x="2" y="78"/>
                  </a:lnTo>
                  <a:lnTo>
                    <a:pt x="0" y="74"/>
                  </a:lnTo>
                  <a:lnTo>
                    <a:pt x="0" y="10"/>
                  </a:lnTo>
                  <a:lnTo>
                    <a:pt x="0" y="10"/>
                  </a:lnTo>
                  <a:lnTo>
                    <a:pt x="2" y="6"/>
                  </a:lnTo>
                  <a:lnTo>
                    <a:pt x="4" y="4"/>
                  </a:lnTo>
                  <a:lnTo>
                    <a:pt x="6" y="2"/>
                  </a:lnTo>
                  <a:lnTo>
                    <a:pt x="10" y="0"/>
                  </a:lnTo>
                  <a:lnTo>
                    <a:pt x="544" y="0"/>
                  </a:lnTo>
                  <a:lnTo>
                    <a:pt x="544" y="0"/>
                  </a:lnTo>
                  <a:lnTo>
                    <a:pt x="548" y="2"/>
                  </a:lnTo>
                  <a:lnTo>
                    <a:pt x="552" y="4"/>
                  </a:lnTo>
                  <a:lnTo>
                    <a:pt x="554" y="6"/>
                  </a:lnTo>
                  <a:lnTo>
                    <a:pt x="554" y="10"/>
                  </a:lnTo>
                  <a:lnTo>
                    <a:pt x="554" y="74"/>
                  </a:lnTo>
                  <a:lnTo>
                    <a:pt x="554" y="74"/>
                  </a:lnTo>
                  <a:lnTo>
                    <a:pt x="554" y="78"/>
                  </a:lnTo>
                  <a:lnTo>
                    <a:pt x="552" y="82"/>
                  </a:lnTo>
                  <a:lnTo>
                    <a:pt x="548" y="84"/>
                  </a:lnTo>
                  <a:lnTo>
                    <a:pt x="544" y="84"/>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29" name="Rectangle 120">
              <a:extLst>
                <a:ext uri="{FF2B5EF4-FFF2-40B4-BE49-F238E27FC236}">
                  <a16:creationId xmlns:a16="http://schemas.microsoft.com/office/drawing/2014/main" id="{0E943A0A-99CB-4848-BD79-90B8018ACF30}"/>
                </a:ext>
              </a:extLst>
            </p:cNvPr>
            <p:cNvSpPr>
              <a:spLocks noChangeArrowheads="1"/>
            </p:cNvSpPr>
            <p:nvPr/>
          </p:nvSpPr>
          <p:spPr bwMode="auto">
            <a:xfrm>
              <a:off x="3748" y="2406"/>
              <a:ext cx="516"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30" name="Freeform 121">
              <a:extLst>
                <a:ext uri="{FF2B5EF4-FFF2-40B4-BE49-F238E27FC236}">
                  <a16:creationId xmlns:a16="http://schemas.microsoft.com/office/drawing/2014/main" id="{D9833D11-A8C4-4631-B528-59BDE46E1629}"/>
                </a:ext>
              </a:extLst>
            </p:cNvPr>
            <p:cNvSpPr>
              <a:spLocks/>
            </p:cNvSpPr>
            <p:nvPr/>
          </p:nvSpPr>
          <p:spPr bwMode="auto">
            <a:xfrm>
              <a:off x="3728" y="2386"/>
              <a:ext cx="554" cy="84"/>
            </a:xfrm>
            <a:custGeom>
              <a:avLst/>
              <a:gdLst>
                <a:gd name="T0" fmla="*/ 544 w 554"/>
                <a:gd name="T1" fmla="*/ 84 h 84"/>
                <a:gd name="T2" fmla="*/ 10 w 554"/>
                <a:gd name="T3" fmla="*/ 84 h 84"/>
                <a:gd name="T4" fmla="*/ 10 w 554"/>
                <a:gd name="T5" fmla="*/ 84 h 84"/>
                <a:gd name="T6" fmla="*/ 6 w 554"/>
                <a:gd name="T7" fmla="*/ 84 h 84"/>
                <a:gd name="T8" fmla="*/ 4 w 554"/>
                <a:gd name="T9" fmla="*/ 82 h 84"/>
                <a:gd name="T10" fmla="*/ 2 w 554"/>
                <a:gd name="T11" fmla="*/ 78 h 84"/>
                <a:gd name="T12" fmla="*/ 0 w 554"/>
                <a:gd name="T13" fmla="*/ 74 h 84"/>
                <a:gd name="T14" fmla="*/ 0 w 554"/>
                <a:gd name="T15" fmla="*/ 10 h 84"/>
                <a:gd name="T16" fmla="*/ 0 w 554"/>
                <a:gd name="T17" fmla="*/ 10 h 84"/>
                <a:gd name="T18" fmla="*/ 2 w 554"/>
                <a:gd name="T19" fmla="*/ 6 h 84"/>
                <a:gd name="T20" fmla="*/ 4 w 554"/>
                <a:gd name="T21" fmla="*/ 4 h 84"/>
                <a:gd name="T22" fmla="*/ 6 w 554"/>
                <a:gd name="T23" fmla="*/ 2 h 84"/>
                <a:gd name="T24" fmla="*/ 10 w 554"/>
                <a:gd name="T25" fmla="*/ 0 h 84"/>
                <a:gd name="T26" fmla="*/ 544 w 554"/>
                <a:gd name="T27" fmla="*/ 0 h 84"/>
                <a:gd name="T28" fmla="*/ 544 w 554"/>
                <a:gd name="T29" fmla="*/ 0 h 84"/>
                <a:gd name="T30" fmla="*/ 548 w 554"/>
                <a:gd name="T31" fmla="*/ 2 h 84"/>
                <a:gd name="T32" fmla="*/ 552 w 554"/>
                <a:gd name="T33" fmla="*/ 4 h 84"/>
                <a:gd name="T34" fmla="*/ 554 w 554"/>
                <a:gd name="T35" fmla="*/ 6 h 84"/>
                <a:gd name="T36" fmla="*/ 554 w 554"/>
                <a:gd name="T37" fmla="*/ 10 h 84"/>
                <a:gd name="T38" fmla="*/ 554 w 554"/>
                <a:gd name="T39" fmla="*/ 74 h 84"/>
                <a:gd name="T40" fmla="*/ 554 w 554"/>
                <a:gd name="T41" fmla="*/ 74 h 84"/>
                <a:gd name="T42" fmla="*/ 554 w 554"/>
                <a:gd name="T43" fmla="*/ 78 h 84"/>
                <a:gd name="T44" fmla="*/ 552 w 554"/>
                <a:gd name="T45" fmla="*/ 82 h 84"/>
                <a:gd name="T46" fmla="*/ 548 w 554"/>
                <a:gd name="T47" fmla="*/ 84 h 84"/>
                <a:gd name="T48" fmla="*/ 544 w 554"/>
                <a:gd name="T4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4" h="84">
                  <a:moveTo>
                    <a:pt x="544" y="84"/>
                  </a:moveTo>
                  <a:lnTo>
                    <a:pt x="10" y="84"/>
                  </a:lnTo>
                  <a:lnTo>
                    <a:pt x="10" y="84"/>
                  </a:lnTo>
                  <a:lnTo>
                    <a:pt x="6" y="84"/>
                  </a:lnTo>
                  <a:lnTo>
                    <a:pt x="4" y="82"/>
                  </a:lnTo>
                  <a:lnTo>
                    <a:pt x="2" y="78"/>
                  </a:lnTo>
                  <a:lnTo>
                    <a:pt x="0" y="74"/>
                  </a:lnTo>
                  <a:lnTo>
                    <a:pt x="0" y="10"/>
                  </a:lnTo>
                  <a:lnTo>
                    <a:pt x="0" y="10"/>
                  </a:lnTo>
                  <a:lnTo>
                    <a:pt x="2" y="6"/>
                  </a:lnTo>
                  <a:lnTo>
                    <a:pt x="4" y="4"/>
                  </a:lnTo>
                  <a:lnTo>
                    <a:pt x="6" y="2"/>
                  </a:lnTo>
                  <a:lnTo>
                    <a:pt x="10" y="0"/>
                  </a:lnTo>
                  <a:lnTo>
                    <a:pt x="544" y="0"/>
                  </a:lnTo>
                  <a:lnTo>
                    <a:pt x="544" y="0"/>
                  </a:lnTo>
                  <a:lnTo>
                    <a:pt x="548" y="2"/>
                  </a:lnTo>
                  <a:lnTo>
                    <a:pt x="552" y="4"/>
                  </a:lnTo>
                  <a:lnTo>
                    <a:pt x="554" y="6"/>
                  </a:lnTo>
                  <a:lnTo>
                    <a:pt x="554" y="10"/>
                  </a:lnTo>
                  <a:lnTo>
                    <a:pt x="554" y="74"/>
                  </a:lnTo>
                  <a:lnTo>
                    <a:pt x="554" y="74"/>
                  </a:lnTo>
                  <a:lnTo>
                    <a:pt x="554" y="78"/>
                  </a:lnTo>
                  <a:lnTo>
                    <a:pt x="552" y="82"/>
                  </a:lnTo>
                  <a:lnTo>
                    <a:pt x="548" y="84"/>
                  </a:lnTo>
                  <a:lnTo>
                    <a:pt x="544" y="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31" name="Freeform 122">
              <a:extLst>
                <a:ext uri="{FF2B5EF4-FFF2-40B4-BE49-F238E27FC236}">
                  <a16:creationId xmlns:a16="http://schemas.microsoft.com/office/drawing/2014/main" id="{6F86A78D-12CE-4364-AE8C-B66EDD212FF3}"/>
                </a:ext>
              </a:extLst>
            </p:cNvPr>
            <p:cNvSpPr>
              <a:spLocks/>
            </p:cNvSpPr>
            <p:nvPr/>
          </p:nvSpPr>
          <p:spPr bwMode="auto">
            <a:xfrm>
              <a:off x="4112" y="3082"/>
              <a:ext cx="1188" cy="724"/>
            </a:xfrm>
            <a:custGeom>
              <a:avLst/>
              <a:gdLst>
                <a:gd name="T0" fmla="*/ 1176 w 1188"/>
                <a:gd name="T1" fmla="*/ 12 h 724"/>
                <a:gd name="T2" fmla="*/ 1176 w 1188"/>
                <a:gd name="T3" fmla="*/ 12 h 724"/>
                <a:gd name="T4" fmla="*/ 1170 w 1188"/>
                <a:gd name="T5" fmla="*/ 6 h 724"/>
                <a:gd name="T6" fmla="*/ 1162 w 1188"/>
                <a:gd name="T7" fmla="*/ 2 h 724"/>
                <a:gd name="T8" fmla="*/ 1156 w 1188"/>
                <a:gd name="T9" fmla="*/ 0 h 724"/>
                <a:gd name="T10" fmla="*/ 1148 w 1188"/>
                <a:gd name="T11" fmla="*/ 0 h 724"/>
                <a:gd name="T12" fmla="*/ 38 w 1188"/>
                <a:gd name="T13" fmla="*/ 0 h 724"/>
                <a:gd name="T14" fmla="*/ 38 w 1188"/>
                <a:gd name="T15" fmla="*/ 0 h 724"/>
                <a:gd name="T16" fmla="*/ 32 w 1188"/>
                <a:gd name="T17" fmla="*/ 0 h 724"/>
                <a:gd name="T18" fmla="*/ 24 w 1188"/>
                <a:gd name="T19" fmla="*/ 2 h 724"/>
                <a:gd name="T20" fmla="*/ 16 w 1188"/>
                <a:gd name="T21" fmla="*/ 6 h 724"/>
                <a:gd name="T22" fmla="*/ 10 w 1188"/>
                <a:gd name="T23" fmla="*/ 12 h 724"/>
                <a:gd name="T24" fmla="*/ 10 w 1188"/>
                <a:gd name="T25" fmla="*/ 12 h 724"/>
                <a:gd name="T26" fmla="*/ 6 w 1188"/>
                <a:gd name="T27" fmla="*/ 18 h 724"/>
                <a:gd name="T28" fmla="*/ 2 w 1188"/>
                <a:gd name="T29" fmla="*/ 24 h 724"/>
                <a:gd name="T30" fmla="*/ 0 w 1188"/>
                <a:gd name="T31" fmla="*/ 32 h 724"/>
                <a:gd name="T32" fmla="*/ 0 w 1188"/>
                <a:gd name="T33" fmla="*/ 40 h 724"/>
                <a:gd name="T34" fmla="*/ 0 w 1188"/>
                <a:gd name="T35" fmla="*/ 724 h 724"/>
                <a:gd name="T36" fmla="*/ 1188 w 1188"/>
                <a:gd name="T37" fmla="*/ 724 h 724"/>
                <a:gd name="T38" fmla="*/ 1188 w 1188"/>
                <a:gd name="T39" fmla="*/ 40 h 724"/>
                <a:gd name="T40" fmla="*/ 1188 w 1188"/>
                <a:gd name="T41" fmla="*/ 40 h 724"/>
                <a:gd name="T42" fmla="*/ 1186 w 1188"/>
                <a:gd name="T43" fmla="*/ 32 h 724"/>
                <a:gd name="T44" fmla="*/ 1184 w 1188"/>
                <a:gd name="T45" fmla="*/ 24 h 724"/>
                <a:gd name="T46" fmla="*/ 1180 w 1188"/>
                <a:gd name="T47" fmla="*/ 18 h 724"/>
                <a:gd name="T48" fmla="*/ 1176 w 1188"/>
                <a:gd name="T49" fmla="*/ 12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8" h="724">
                  <a:moveTo>
                    <a:pt x="1176" y="12"/>
                  </a:moveTo>
                  <a:lnTo>
                    <a:pt x="1176" y="12"/>
                  </a:lnTo>
                  <a:lnTo>
                    <a:pt x="1170" y="6"/>
                  </a:lnTo>
                  <a:lnTo>
                    <a:pt x="1162" y="2"/>
                  </a:lnTo>
                  <a:lnTo>
                    <a:pt x="1156" y="0"/>
                  </a:lnTo>
                  <a:lnTo>
                    <a:pt x="1148" y="0"/>
                  </a:lnTo>
                  <a:lnTo>
                    <a:pt x="38" y="0"/>
                  </a:lnTo>
                  <a:lnTo>
                    <a:pt x="38" y="0"/>
                  </a:lnTo>
                  <a:lnTo>
                    <a:pt x="32" y="0"/>
                  </a:lnTo>
                  <a:lnTo>
                    <a:pt x="24" y="2"/>
                  </a:lnTo>
                  <a:lnTo>
                    <a:pt x="16" y="6"/>
                  </a:lnTo>
                  <a:lnTo>
                    <a:pt x="10" y="12"/>
                  </a:lnTo>
                  <a:lnTo>
                    <a:pt x="10" y="12"/>
                  </a:lnTo>
                  <a:lnTo>
                    <a:pt x="6" y="18"/>
                  </a:lnTo>
                  <a:lnTo>
                    <a:pt x="2" y="24"/>
                  </a:lnTo>
                  <a:lnTo>
                    <a:pt x="0" y="32"/>
                  </a:lnTo>
                  <a:lnTo>
                    <a:pt x="0" y="40"/>
                  </a:lnTo>
                  <a:lnTo>
                    <a:pt x="0" y="724"/>
                  </a:lnTo>
                  <a:lnTo>
                    <a:pt x="1188" y="724"/>
                  </a:lnTo>
                  <a:lnTo>
                    <a:pt x="1188" y="40"/>
                  </a:lnTo>
                  <a:lnTo>
                    <a:pt x="1188" y="40"/>
                  </a:lnTo>
                  <a:lnTo>
                    <a:pt x="1186" y="32"/>
                  </a:lnTo>
                  <a:lnTo>
                    <a:pt x="1184" y="24"/>
                  </a:lnTo>
                  <a:lnTo>
                    <a:pt x="1180" y="18"/>
                  </a:lnTo>
                  <a:lnTo>
                    <a:pt x="1176" y="12"/>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32" name="Freeform 123">
              <a:extLst>
                <a:ext uri="{FF2B5EF4-FFF2-40B4-BE49-F238E27FC236}">
                  <a16:creationId xmlns:a16="http://schemas.microsoft.com/office/drawing/2014/main" id="{AA7510D5-2DB3-41D7-845C-0F4D214F5ECE}"/>
                </a:ext>
              </a:extLst>
            </p:cNvPr>
            <p:cNvSpPr>
              <a:spLocks/>
            </p:cNvSpPr>
            <p:nvPr/>
          </p:nvSpPr>
          <p:spPr bwMode="auto">
            <a:xfrm>
              <a:off x="4112" y="3082"/>
              <a:ext cx="1188" cy="724"/>
            </a:xfrm>
            <a:custGeom>
              <a:avLst/>
              <a:gdLst>
                <a:gd name="T0" fmla="*/ 1176 w 1188"/>
                <a:gd name="T1" fmla="*/ 12 h 724"/>
                <a:gd name="T2" fmla="*/ 1176 w 1188"/>
                <a:gd name="T3" fmla="*/ 12 h 724"/>
                <a:gd name="T4" fmla="*/ 1170 w 1188"/>
                <a:gd name="T5" fmla="*/ 6 h 724"/>
                <a:gd name="T6" fmla="*/ 1162 w 1188"/>
                <a:gd name="T7" fmla="*/ 2 h 724"/>
                <a:gd name="T8" fmla="*/ 1156 w 1188"/>
                <a:gd name="T9" fmla="*/ 0 h 724"/>
                <a:gd name="T10" fmla="*/ 1148 w 1188"/>
                <a:gd name="T11" fmla="*/ 0 h 724"/>
                <a:gd name="T12" fmla="*/ 38 w 1188"/>
                <a:gd name="T13" fmla="*/ 0 h 724"/>
                <a:gd name="T14" fmla="*/ 38 w 1188"/>
                <a:gd name="T15" fmla="*/ 0 h 724"/>
                <a:gd name="T16" fmla="*/ 32 w 1188"/>
                <a:gd name="T17" fmla="*/ 0 h 724"/>
                <a:gd name="T18" fmla="*/ 24 w 1188"/>
                <a:gd name="T19" fmla="*/ 2 h 724"/>
                <a:gd name="T20" fmla="*/ 16 w 1188"/>
                <a:gd name="T21" fmla="*/ 6 h 724"/>
                <a:gd name="T22" fmla="*/ 10 w 1188"/>
                <a:gd name="T23" fmla="*/ 12 h 724"/>
                <a:gd name="T24" fmla="*/ 10 w 1188"/>
                <a:gd name="T25" fmla="*/ 12 h 724"/>
                <a:gd name="T26" fmla="*/ 6 w 1188"/>
                <a:gd name="T27" fmla="*/ 18 h 724"/>
                <a:gd name="T28" fmla="*/ 2 w 1188"/>
                <a:gd name="T29" fmla="*/ 24 h 724"/>
                <a:gd name="T30" fmla="*/ 0 w 1188"/>
                <a:gd name="T31" fmla="*/ 32 h 724"/>
                <a:gd name="T32" fmla="*/ 0 w 1188"/>
                <a:gd name="T33" fmla="*/ 40 h 724"/>
                <a:gd name="T34" fmla="*/ 0 w 1188"/>
                <a:gd name="T35" fmla="*/ 724 h 724"/>
                <a:gd name="T36" fmla="*/ 1188 w 1188"/>
                <a:gd name="T37" fmla="*/ 724 h 724"/>
                <a:gd name="T38" fmla="*/ 1188 w 1188"/>
                <a:gd name="T39" fmla="*/ 40 h 724"/>
                <a:gd name="T40" fmla="*/ 1188 w 1188"/>
                <a:gd name="T41" fmla="*/ 40 h 724"/>
                <a:gd name="T42" fmla="*/ 1186 w 1188"/>
                <a:gd name="T43" fmla="*/ 32 h 724"/>
                <a:gd name="T44" fmla="*/ 1184 w 1188"/>
                <a:gd name="T45" fmla="*/ 24 h 724"/>
                <a:gd name="T46" fmla="*/ 1180 w 1188"/>
                <a:gd name="T47" fmla="*/ 18 h 724"/>
                <a:gd name="T48" fmla="*/ 1176 w 1188"/>
                <a:gd name="T49" fmla="*/ 12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8" h="724">
                  <a:moveTo>
                    <a:pt x="1176" y="12"/>
                  </a:moveTo>
                  <a:lnTo>
                    <a:pt x="1176" y="12"/>
                  </a:lnTo>
                  <a:lnTo>
                    <a:pt x="1170" y="6"/>
                  </a:lnTo>
                  <a:lnTo>
                    <a:pt x="1162" y="2"/>
                  </a:lnTo>
                  <a:lnTo>
                    <a:pt x="1156" y="0"/>
                  </a:lnTo>
                  <a:lnTo>
                    <a:pt x="1148" y="0"/>
                  </a:lnTo>
                  <a:lnTo>
                    <a:pt x="38" y="0"/>
                  </a:lnTo>
                  <a:lnTo>
                    <a:pt x="38" y="0"/>
                  </a:lnTo>
                  <a:lnTo>
                    <a:pt x="32" y="0"/>
                  </a:lnTo>
                  <a:lnTo>
                    <a:pt x="24" y="2"/>
                  </a:lnTo>
                  <a:lnTo>
                    <a:pt x="16" y="6"/>
                  </a:lnTo>
                  <a:lnTo>
                    <a:pt x="10" y="12"/>
                  </a:lnTo>
                  <a:lnTo>
                    <a:pt x="10" y="12"/>
                  </a:lnTo>
                  <a:lnTo>
                    <a:pt x="6" y="18"/>
                  </a:lnTo>
                  <a:lnTo>
                    <a:pt x="2" y="24"/>
                  </a:lnTo>
                  <a:lnTo>
                    <a:pt x="0" y="32"/>
                  </a:lnTo>
                  <a:lnTo>
                    <a:pt x="0" y="40"/>
                  </a:lnTo>
                  <a:lnTo>
                    <a:pt x="0" y="724"/>
                  </a:lnTo>
                  <a:lnTo>
                    <a:pt x="1188" y="724"/>
                  </a:lnTo>
                  <a:lnTo>
                    <a:pt x="1188" y="40"/>
                  </a:lnTo>
                  <a:lnTo>
                    <a:pt x="1188" y="40"/>
                  </a:lnTo>
                  <a:lnTo>
                    <a:pt x="1186" y="32"/>
                  </a:lnTo>
                  <a:lnTo>
                    <a:pt x="1184" y="24"/>
                  </a:lnTo>
                  <a:lnTo>
                    <a:pt x="1180" y="18"/>
                  </a:lnTo>
                  <a:lnTo>
                    <a:pt x="1176"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33" name="Freeform 124">
              <a:extLst>
                <a:ext uri="{FF2B5EF4-FFF2-40B4-BE49-F238E27FC236}">
                  <a16:creationId xmlns:a16="http://schemas.microsoft.com/office/drawing/2014/main" id="{F3078186-BB67-49AA-A96F-62451B3855B8}"/>
                </a:ext>
              </a:extLst>
            </p:cNvPr>
            <p:cNvSpPr>
              <a:spLocks/>
            </p:cNvSpPr>
            <p:nvPr/>
          </p:nvSpPr>
          <p:spPr bwMode="auto">
            <a:xfrm>
              <a:off x="3976" y="3806"/>
              <a:ext cx="1458" cy="64"/>
            </a:xfrm>
            <a:custGeom>
              <a:avLst/>
              <a:gdLst>
                <a:gd name="T0" fmla="*/ 1458 w 1458"/>
                <a:gd name="T1" fmla="*/ 24 h 64"/>
                <a:gd name="T2" fmla="*/ 1458 w 1458"/>
                <a:gd name="T3" fmla="*/ 24 h 64"/>
                <a:gd name="T4" fmla="*/ 1458 w 1458"/>
                <a:gd name="T5" fmla="*/ 24 h 64"/>
                <a:gd name="T6" fmla="*/ 1458 w 1458"/>
                <a:gd name="T7" fmla="*/ 24 h 64"/>
                <a:gd name="T8" fmla="*/ 1458 w 1458"/>
                <a:gd name="T9" fmla="*/ 8 h 64"/>
                <a:gd name="T10" fmla="*/ 1458 w 1458"/>
                <a:gd name="T11" fmla="*/ 8 h 64"/>
                <a:gd name="T12" fmla="*/ 1456 w 1458"/>
                <a:gd name="T13" fmla="*/ 2 h 64"/>
                <a:gd name="T14" fmla="*/ 1456 w 1458"/>
                <a:gd name="T15" fmla="*/ 2 h 64"/>
                <a:gd name="T16" fmla="*/ 1452 w 1458"/>
                <a:gd name="T17" fmla="*/ 0 h 64"/>
                <a:gd name="T18" fmla="*/ 8 w 1458"/>
                <a:gd name="T19" fmla="*/ 0 h 64"/>
                <a:gd name="T20" fmla="*/ 8 w 1458"/>
                <a:gd name="T21" fmla="*/ 0 h 64"/>
                <a:gd name="T22" fmla="*/ 2 w 1458"/>
                <a:gd name="T23" fmla="*/ 2 h 64"/>
                <a:gd name="T24" fmla="*/ 2 w 1458"/>
                <a:gd name="T25" fmla="*/ 2 h 64"/>
                <a:gd name="T26" fmla="*/ 0 w 1458"/>
                <a:gd name="T27" fmla="*/ 8 h 64"/>
                <a:gd name="T28" fmla="*/ 0 w 1458"/>
                <a:gd name="T29" fmla="*/ 24 h 64"/>
                <a:gd name="T30" fmla="*/ 0 w 1458"/>
                <a:gd name="T31" fmla="*/ 24 h 64"/>
                <a:gd name="T32" fmla="*/ 0 w 1458"/>
                <a:gd name="T33" fmla="*/ 24 h 64"/>
                <a:gd name="T34" fmla="*/ 10 w 1458"/>
                <a:gd name="T35" fmla="*/ 32 h 64"/>
                <a:gd name="T36" fmla="*/ 18 w 1458"/>
                <a:gd name="T37" fmla="*/ 40 h 64"/>
                <a:gd name="T38" fmla="*/ 28 w 1458"/>
                <a:gd name="T39" fmla="*/ 48 h 64"/>
                <a:gd name="T40" fmla="*/ 40 w 1458"/>
                <a:gd name="T41" fmla="*/ 54 h 64"/>
                <a:gd name="T42" fmla="*/ 50 w 1458"/>
                <a:gd name="T43" fmla="*/ 58 h 64"/>
                <a:gd name="T44" fmla="*/ 62 w 1458"/>
                <a:gd name="T45" fmla="*/ 62 h 64"/>
                <a:gd name="T46" fmla="*/ 76 w 1458"/>
                <a:gd name="T47" fmla="*/ 64 h 64"/>
                <a:gd name="T48" fmla="*/ 88 w 1458"/>
                <a:gd name="T49" fmla="*/ 64 h 64"/>
                <a:gd name="T50" fmla="*/ 1370 w 1458"/>
                <a:gd name="T51" fmla="*/ 64 h 64"/>
                <a:gd name="T52" fmla="*/ 1370 w 1458"/>
                <a:gd name="T53" fmla="*/ 64 h 64"/>
                <a:gd name="T54" fmla="*/ 1384 w 1458"/>
                <a:gd name="T55" fmla="*/ 64 h 64"/>
                <a:gd name="T56" fmla="*/ 1396 w 1458"/>
                <a:gd name="T57" fmla="*/ 62 h 64"/>
                <a:gd name="T58" fmla="*/ 1408 w 1458"/>
                <a:gd name="T59" fmla="*/ 58 h 64"/>
                <a:gd name="T60" fmla="*/ 1420 w 1458"/>
                <a:gd name="T61" fmla="*/ 54 h 64"/>
                <a:gd name="T62" fmla="*/ 1430 w 1458"/>
                <a:gd name="T63" fmla="*/ 48 h 64"/>
                <a:gd name="T64" fmla="*/ 1440 w 1458"/>
                <a:gd name="T65" fmla="*/ 40 h 64"/>
                <a:gd name="T66" fmla="*/ 1450 w 1458"/>
                <a:gd name="T67" fmla="*/ 32 h 64"/>
                <a:gd name="T68" fmla="*/ 1458 w 1458"/>
                <a:gd name="T69" fmla="*/ 24 h 64"/>
                <a:gd name="T70" fmla="*/ 1458 w 1458"/>
                <a:gd name="T71" fmla="*/ 24 h 64"/>
                <a:gd name="T72" fmla="*/ 1458 w 1458"/>
                <a:gd name="T73" fmla="*/ 2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8" h="64">
                  <a:moveTo>
                    <a:pt x="1458" y="24"/>
                  </a:moveTo>
                  <a:lnTo>
                    <a:pt x="1458" y="24"/>
                  </a:lnTo>
                  <a:lnTo>
                    <a:pt x="1458" y="24"/>
                  </a:lnTo>
                  <a:lnTo>
                    <a:pt x="1458" y="24"/>
                  </a:lnTo>
                  <a:lnTo>
                    <a:pt x="1458" y="8"/>
                  </a:lnTo>
                  <a:lnTo>
                    <a:pt x="1458" y="8"/>
                  </a:lnTo>
                  <a:lnTo>
                    <a:pt x="1456" y="2"/>
                  </a:lnTo>
                  <a:lnTo>
                    <a:pt x="1456" y="2"/>
                  </a:lnTo>
                  <a:lnTo>
                    <a:pt x="1452" y="0"/>
                  </a:lnTo>
                  <a:lnTo>
                    <a:pt x="8" y="0"/>
                  </a:lnTo>
                  <a:lnTo>
                    <a:pt x="8" y="0"/>
                  </a:lnTo>
                  <a:lnTo>
                    <a:pt x="2" y="2"/>
                  </a:lnTo>
                  <a:lnTo>
                    <a:pt x="2" y="2"/>
                  </a:lnTo>
                  <a:lnTo>
                    <a:pt x="0" y="8"/>
                  </a:lnTo>
                  <a:lnTo>
                    <a:pt x="0" y="24"/>
                  </a:lnTo>
                  <a:lnTo>
                    <a:pt x="0" y="24"/>
                  </a:lnTo>
                  <a:lnTo>
                    <a:pt x="0" y="24"/>
                  </a:lnTo>
                  <a:lnTo>
                    <a:pt x="10" y="32"/>
                  </a:lnTo>
                  <a:lnTo>
                    <a:pt x="18" y="40"/>
                  </a:lnTo>
                  <a:lnTo>
                    <a:pt x="28" y="48"/>
                  </a:lnTo>
                  <a:lnTo>
                    <a:pt x="40" y="54"/>
                  </a:lnTo>
                  <a:lnTo>
                    <a:pt x="50" y="58"/>
                  </a:lnTo>
                  <a:lnTo>
                    <a:pt x="62" y="62"/>
                  </a:lnTo>
                  <a:lnTo>
                    <a:pt x="76" y="64"/>
                  </a:lnTo>
                  <a:lnTo>
                    <a:pt x="88" y="64"/>
                  </a:lnTo>
                  <a:lnTo>
                    <a:pt x="1370" y="64"/>
                  </a:lnTo>
                  <a:lnTo>
                    <a:pt x="1370" y="64"/>
                  </a:lnTo>
                  <a:lnTo>
                    <a:pt x="1384" y="64"/>
                  </a:lnTo>
                  <a:lnTo>
                    <a:pt x="1396" y="62"/>
                  </a:lnTo>
                  <a:lnTo>
                    <a:pt x="1408" y="58"/>
                  </a:lnTo>
                  <a:lnTo>
                    <a:pt x="1420" y="54"/>
                  </a:lnTo>
                  <a:lnTo>
                    <a:pt x="1430" y="48"/>
                  </a:lnTo>
                  <a:lnTo>
                    <a:pt x="1440" y="40"/>
                  </a:lnTo>
                  <a:lnTo>
                    <a:pt x="1450" y="32"/>
                  </a:lnTo>
                  <a:lnTo>
                    <a:pt x="1458" y="24"/>
                  </a:lnTo>
                  <a:lnTo>
                    <a:pt x="1458" y="24"/>
                  </a:lnTo>
                  <a:lnTo>
                    <a:pt x="1458"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34" name="Rectangle 125">
              <a:extLst>
                <a:ext uri="{FF2B5EF4-FFF2-40B4-BE49-F238E27FC236}">
                  <a16:creationId xmlns:a16="http://schemas.microsoft.com/office/drawing/2014/main" id="{D49A17D7-4FA3-4937-A942-D9C1975DD914}"/>
                </a:ext>
              </a:extLst>
            </p:cNvPr>
            <p:cNvSpPr>
              <a:spLocks noChangeArrowheads="1"/>
            </p:cNvSpPr>
            <p:nvPr/>
          </p:nvSpPr>
          <p:spPr bwMode="auto">
            <a:xfrm>
              <a:off x="4174" y="3142"/>
              <a:ext cx="1064" cy="6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35" name="Freeform 126">
              <a:extLst>
                <a:ext uri="{FF2B5EF4-FFF2-40B4-BE49-F238E27FC236}">
                  <a16:creationId xmlns:a16="http://schemas.microsoft.com/office/drawing/2014/main" id="{8F34C64A-3623-4AC2-ACDC-BB6B2D753E38}"/>
                </a:ext>
              </a:extLst>
            </p:cNvPr>
            <p:cNvSpPr>
              <a:spLocks noEditPoints="1"/>
            </p:cNvSpPr>
            <p:nvPr/>
          </p:nvSpPr>
          <p:spPr bwMode="auto">
            <a:xfrm>
              <a:off x="4102" y="3072"/>
              <a:ext cx="1206" cy="744"/>
            </a:xfrm>
            <a:custGeom>
              <a:avLst/>
              <a:gdLst>
                <a:gd name="T0" fmla="*/ 18 w 1206"/>
                <a:gd name="T1" fmla="*/ 726 h 744"/>
                <a:gd name="T2" fmla="*/ 1188 w 1206"/>
                <a:gd name="T3" fmla="*/ 726 h 744"/>
                <a:gd name="T4" fmla="*/ 1188 w 1206"/>
                <a:gd name="T5" fmla="*/ 50 h 744"/>
                <a:gd name="T6" fmla="*/ 1188 w 1206"/>
                <a:gd name="T7" fmla="*/ 50 h 744"/>
                <a:gd name="T8" fmla="*/ 1186 w 1206"/>
                <a:gd name="T9" fmla="*/ 38 h 744"/>
                <a:gd name="T10" fmla="*/ 1180 w 1206"/>
                <a:gd name="T11" fmla="*/ 28 h 744"/>
                <a:gd name="T12" fmla="*/ 1180 w 1206"/>
                <a:gd name="T13" fmla="*/ 28 h 744"/>
                <a:gd name="T14" fmla="*/ 1170 w 1206"/>
                <a:gd name="T15" fmla="*/ 22 h 744"/>
                <a:gd name="T16" fmla="*/ 1158 w 1206"/>
                <a:gd name="T17" fmla="*/ 20 h 744"/>
                <a:gd name="T18" fmla="*/ 48 w 1206"/>
                <a:gd name="T19" fmla="*/ 20 h 744"/>
                <a:gd name="T20" fmla="*/ 48 w 1206"/>
                <a:gd name="T21" fmla="*/ 20 h 744"/>
                <a:gd name="T22" fmla="*/ 38 w 1206"/>
                <a:gd name="T23" fmla="*/ 22 h 744"/>
                <a:gd name="T24" fmla="*/ 28 w 1206"/>
                <a:gd name="T25" fmla="*/ 28 h 744"/>
                <a:gd name="T26" fmla="*/ 28 w 1206"/>
                <a:gd name="T27" fmla="*/ 28 h 744"/>
                <a:gd name="T28" fmla="*/ 22 w 1206"/>
                <a:gd name="T29" fmla="*/ 38 h 744"/>
                <a:gd name="T30" fmla="*/ 18 w 1206"/>
                <a:gd name="T31" fmla="*/ 50 h 744"/>
                <a:gd name="T32" fmla="*/ 18 w 1206"/>
                <a:gd name="T33" fmla="*/ 726 h 744"/>
                <a:gd name="T34" fmla="*/ 1198 w 1206"/>
                <a:gd name="T35" fmla="*/ 744 h 744"/>
                <a:gd name="T36" fmla="*/ 10 w 1206"/>
                <a:gd name="T37" fmla="*/ 744 h 744"/>
                <a:gd name="T38" fmla="*/ 10 w 1206"/>
                <a:gd name="T39" fmla="*/ 744 h 744"/>
                <a:gd name="T40" fmla="*/ 6 w 1206"/>
                <a:gd name="T41" fmla="*/ 744 h 744"/>
                <a:gd name="T42" fmla="*/ 2 w 1206"/>
                <a:gd name="T43" fmla="*/ 742 h 744"/>
                <a:gd name="T44" fmla="*/ 0 w 1206"/>
                <a:gd name="T45" fmla="*/ 738 h 744"/>
                <a:gd name="T46" fmla="*/ 0 w 1206"/>
                <a:gd name="T47" fmla="*/ 734 h 744"/>
                <a:gd name="T48" fmla="*/ 0 w 1206"/>
                <a:gd name="T49" fmla="*/ 50 h 744"/>
                <a:gd name="T50" fmla="*/ 0 w 1206"/>
                <a:gd name="T51" fmla="*/ 50 h 744"/>
                <a:gd name="T52" fmla="*/ 0 w 1206"/>
                <a:gd name="T53" fmla="*/ 40 h 744"/>
                <a:gd name="T54" fmla="*/ 4 w 1206"/>
                <a:gd name="T55" fmla="*/ 30 h 744"/>
                <a:gd name="T56" fmla="*/ 8 w 1206"/>
                <a:gd name="T57" fmla="*/ 22 h 744"/>
                <a:gd name="T58" fmla="*/ 14 w 1206"/>
                <a:gd name="T59" fmla="*/ 14 h 744"/>
                <a:gd name="T60" fmla="*/ 14 w 1206"/>
                <a:gd name="T61" fmla="*/ 14 h 744"/>
                <a:gd name="T62" fmla="*/ 22 w 1206"/>
                <a:gd name="T63" fmla="*/ 8 h 744"/>
                <a:gd name="T64" fmla="*/ 30 w 1206"/>
                <a:gd name="T65" fmla="*/ 4 h 744"/>
                <a:gd name="T66" fmla="*/ 40 w 1206"/>
                <a:gd name="T67" fmla="*/ 2 h 744"/>
                <a:gd name="T68" fmla="*/ 48 w 1206"/>
                <a:gd name="T69" fmla="*/ 0 h 744"/>
                <a:gd name="T70" fmla="*/ 1158 w 1206"/>
                <a:gd name="T71" fmla="*/ 0 h 744"/>
                <a:gd name="T72" fmla="*/ 1158 w 1206"/>
                <a:gd name="T73" fmla="*/ 0 h 744"/>
                <a:gd name="T74" fmla="*/ 1168 w 1206"/>
                <a:gd name="T75" fmla="*/ 2 h 744"/>
                <a:gd name="T76" fmla="*/ 1176 w 1206"/>
                <a:gd name="T77" fmla="*/ 4 h 744"/>
                <a:gd name="T78" fmla="*/ 1186 w 1206"/>
                <a:gd name="T79" fmla="*/ 8 h 744"/>
                <a:gd name="T80" fmla="*/ 1192 w 1206"/>
                <a:gd name="T81" fmla="*/ 14 h 744"/>
                <a:gd name="T82" fmla="*/ 1192 w 1206"/>
                <a:gd name="T83" fmla="*/ 14 h 744"/>
                <a:gd name="T84" fmla="*/ 1198 w 1206"/>
                <a:gd name="T85" fmla="*/ 22 h 744"/>
                <a:gd name="T86" fmla="*/ 1204 w 1206"/>
                <a:gd name="T87" fmla="*/ 30 h 744"/>
                <a:gd name="T88" fmla="*/ 1206 w 1206"/>
                <a:gd name="T89" fmla="*/ 40 h 744"/>
                <a:gd name="T90" fmla="*/ 1206 w 1206"/>
                <a:gd name="T91" fmla="*/ 50 h 744"/>
                <a:gd name="T92" fmla="*/ 1206 w 1206"/>
                <a:gd name="T93" fmla="*/ 734 h 744"/>
                <a:gd name="T94" fmla="*/ 1206 w 1206"/>
                <a:gd name="T95" fmla="*/ 734 h 744"/>
                <a:gd name="T96" fmla="*/ 1206 w 1206"/>
                <a:gd name="T97" fmla="*/ 738 h 744"/>
                <a:gd name="T98" fmla="*/ 1204 w 1206"/>
                <a:gd name="T99" fmla="*/ 742 h 744"/>
                <a:gd name="T100" fmla="*/ 1202 w 1206"/>
                <a:gd name="T101" fmla="*/ 744 h 744"/>
                <a:gd name="T102" fmla="*/ 1198 w 1206"/>
                <a:gd name="T103" fmla="*/ 744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06" h="744">
                  <a:moveTo>
                    <a:pt x="18" y="726"/>
                  </a:moveTo>
                  <a:lnTo>
                    <a:pt x="1188" y="726"/>
                  </a:lnTo>
                  <a:lnTo>
                    <a:pt x="1188" y="50"/>
                  </a:lnTo>
                  <a:lnTo>
                    <a:pt x="1188" y="50"/>
                  </a:lnTo>
                  <a:lnTo>
                    <a:pt x="1186" y="38"/>
                  </a:lnTo>
                  <a:lnTo>
                    <a:pt x="1180" y="28"/>
                  </a:lnTo>
                  <a:lnTo>
                    <a:pt x="1180" y="28"/>
                  </a:lnTo>
                  <a:lnTo>
                    <a:pt x="1170" y="22"/>
                  </a:lnTo>
                  <a:lnTo>
                    <a:pt x="1158" y="20"/>
                  </a:lnTo>
                  <a:lnTo>
                    <a:pt x="48" y="20"/>
                  </a:lnTo>
                  <a:lnTo>
                    <a:pt x="48" y="20"/>
                  </a:lnTo>
                  <a:lnTo>
                    <a:pt x="38" y="22"/>
                  </a:lnTo>
                  <a:lnTo>
                    <a:pt x="28" y="28"/>
                  </a:lnTo>
                  <a:lnTo>
                    <a:pt x="28" y="28"/>
                  </a:lnTo>
                  <a:lnTo>
                    <a:pt x="22" y="38"/>
                  </a:lnTo>
                  <a:lnTo>
                    <a:pt x="18" y="50"/>
                  </a:lnTo>
                  <a:lnTo>
                    <a:pt x="18" y="726"/>
                  </a:lnTo>
                  <a:close/>
                  <a:moveTo>
                    <a:pt x="1198" y="744"/>
                  </a:moveTo>
                  <a:lnTo>
                    <a:pt x="10" y="744"/>
                  </a:lnTo>
                  <a:lnTo>
                    <a:pt x="10" y="744"/>
                  </a:lnTo>
                  <a:lnTo>
                    <a:pt x="6" y="744"/>
                  </a:lnTo>
                  <a:lnTo>
                    <a:pt x="2" y="742"/>
                  </a:lnTo>
                  <a:lnTo>
                    <a:pt x="0" y="738"/>
                  </a:lnTo>
                  <a:lnTo>
                    <a:pt x="0" y="734"/>
                  </a:lnTo>
                  <a:lnTo>
                    <a:pt x="0" y="50"/>
                  </a:lnTo>
                  <a:lnTo>
                    <a:pt x="0" y="50"/>
                  </a:lnTo>
                  <a:lnTo>
                    <a:pt x="0" y="40"/>
                  </a:lnTo>
                  <a:lnTo>
                    <a:pt x="4" y="30"/>
                  </a:lnTo>
                  <a:lnTo>
                    <a:pt x="8" y="22"/>
                  </a:lnTo>
                  <a:lnTo>
                    <a:pt x="14" y="14"/>
                  </a:lnTo>
                  <a:lnTo>
                    <a:pt x="14" y="14"/>
                  </a:lnTo>
                  <a:lnTo>
                    <a:pt x="22" y="8"/>
                  </a:lnTo>
                  <a:lnTo>
                    <a:pt x="30" y="4"/>
                  </a:lnTo>
                  <a:lnTo>
                    <a:pt x="40" y="2"/>
                  </a:lnTo>
                  <a:lnTo>
                    <a:pt x="48" y="0"/>
                  </a:lnTo>
                  <a:lnTo>
                    <a:pt x="1158" y="0"/>
                  </a:lnTo>
                  <a:lnTo>
                    <a:pt x="1158" y="0"/>
                  </a:lnTo>
                  <a:lnTo>
                    <a:pt x="1168" y="2"/>
                  </a:lnTo>
                  <a:lnTo>
                    <a:pt x="1176" y="4"/>
                  </a:lnTo>
                  <a:lnTo>
                    <a:pt x="1186" y="8"/>
                  </a:lnTo>
                  <a:lnTo>
                    <a:pt x="1192" y="14"/>
                  </a:lnTo>
                  <a:lnTo>
                    <a:pt x="1192" y="14"/>
                  </a:lnTo>
                  <a:lnTo>
                    <a:pt x="1198" y="22"/>
                  </a:lnTo>
                  <a:lnTo>
                    <a:pt x="1204" y="30"/>
                  </a:lnTo>
                  <a:lnTo>
                    <a:pt x="1206" y="40"/>
                  </a:lnTo>
                  <a:lnTo>
                    <a:pt x="1206" y="50"/>
                  </a:lnTo>
                  <a:lnTo>
                    <a:pt x="1206" y="734"/>
                  </a:lnTo>
                  <a:lnTo>
                    <a:pt x="1206" y="734"/>
                  </a:lnTo>
                  <a:lnTo>
                    <a:pt x="1206" y="738"/>
                  </a:lnTo>
                  <a:lnTo>
                    <a:pt x="1204" y="742"/>
                  </a:lnTo>
                  <a:lnTo>
                    <a:pt x="1202" y="744"/>
                  </a:lnTo>
                  <a:lnTo>
                    <a:pt x="1198" y="744"/>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36" name="Freeform 127">
              <a:extLst>
                <a:ext uri="{FF2B5EF4-FFF2-40B4-BE49-F238E27FC236}">
                  <a16:creationId xmlns:a16="http://schemas.microsoft.com/office/drawing/2014/main" id="{192F0EE1-D1A5-4E0B-81A9-6685B59D7B7C}"/>
                </a:ext>
              </a:extLst>
            </p:cNvPr>
            <p:cNvSpPr>
              <a:spLocks/>
            </p:cNvSpPr>
            <p:nvPr/>
          </p:nvSpPr>
          <p:spPr bwMode="auto">
            <a:xfrm>
              <a:off x="4120" y="3092"/>
              <a:ext cx="1170" cy="706"/>
            </a:xfrm>
            <a:custGeom>
              <a:avLst/>
              <a:gdLst>
                <a:gd name="T0" fmla="*/ 0 w 1170"/>
                <a:gd name="T1" fmla="*/ 706 h 706"/>
                <a:gd name="T2" fmla="*/ 1170 w 1170"/>
                <a:gd name="T3" fmla="*/ 706 h 706"/>
                <a:gd name="T4" fmla="*/ 1170 w 1170"/>
                <a:gd name="T5" fmla="*/ 30 h 706"/>
                <a:gd name="T6" fmla="*/ 1170 w 1170"/>
                <a:gd name="T7" fmla="*/ 30 h 706"/>
                <a:gd name="T8" fmla="*/ 1168 w 1170"/>
                <a:gd name="T9" fmla="*/ 18 h 706"/>
                <a:gd name="T10" fmla="*/ 1162 w 1170"/>
                <a:gd name="T11" fmla="*/ 8 h 706"/>
                <a:gd name="T12" fmla="*/ 1162 w 1170"/>
                <a:gd name="T13" fmla="*/ 8 h 706"/>
                <a:gd name="T14" fmla="*/ 1152 w 1170"/>
                <a:gd name="T15" fmla="*/ 2 h 706"/>
                <a:gd name="T16" fmla="*/ 1140 w 1170"/>
                <a:gd name="T17" fmla="*/ 0 h 706"/>
                <a:gd name="T18" fmla="*/ 30 w 1170"/>
                <a:gd name="T19" fmla="*/ 0 h 706"/>
                <a:gd name="T20" fmla="*/ 30 w 1170"/>
                <a:gd name="T21" fmla="*/ 0 h 706"/>
                <a:gd name="T22" fmla="*/ 20 w 1170"/>
                <a:gd name="T23" fmla="*/ 2 h 706"/>
                <a:gd name="T24" fmla="*/ 10 w 1170"/>
                <a:gd name="T25" fmla="*/ 8 h 706"/>
                <a:gd name="T26" fmla="*/ 10 w 1170"/>
                <a:gd name="T27" fmla="*/ 8 h 706"/>
                <a:gd name="T28" fmla="*/ 4 w 1170"/>
                <a:gd name="T29" fmla="*/ 18 h 706"/>
                <a:gd name="T30" fmla="*/ 0 w 1170"/>
                <a:gd name="T31" fmla="*/ 30 h 706"/>
                <a:gd name="T32" fmla="*/ 0 w 1170"/>
                <a:gd name="T33"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0" h="706">
                  <a:moveTo>
                    <a:pt x="0" y="706"/>
                  </a:moveTo>
                  <a:lnTo>
                    <a:pt x="1170" y="706"/>
                  </a:lnTo>
                  <a:lnTo>
                    <a:pt x="1170" y="30"/>
                  </a:lnTo>
                  <a:lnTo>
                    <a:pt x="1170" y="30"/>
                  </a:lnTo>
                  <a:lnTo>
                    <a:pt x="1168" y="18"/>
                  </a:lnTo>
                  <a:lnTo>
                    <a:pt x="1162" y="8"/>
                  </a:lnTo>
                  <a:lnTo>
                    <a:pt x="1162" y="8"/>
                  </a:lnTo>
                  <a:lnTo>
                    <a:pt x="1152" y="2"/>
                  </a:lnTo>
                  <a:lnTo>
                    <a:pt x="1140" y="0"/>
                  </a:lnTo>
                  <a:lnTo>
                    <a:pt x="30" y="0"/>
                  </a:lnTo>
                  <a:lnTo>
                    <a:pt x="30" y="0"/>
                  </a:lnTo>
                  <a:lnTo>
                    <a:pt x="20" y="2"/>
                  </a:lnTo>
                  <a:lnTo>
                    <a:pt x="10" y="8"/>
                  </a:lnTo>
                  <a:lnTo>
                    <a:pt x="10" y="8"/>
                  </a:lnTo>
                  <a:lnTo>
                    <a:pt x="4" y="18"/>
                  </a:lnTo>
                  <a:lnTo>
                    <a:pt x="0" y="30"/>
                  </a:lnTo>
                  <a:lnTo>
                    <a:pt x="0" y="7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37" name="Freeform 128">
              <a:extLst>
                <a:ext uri="{FF2B5EF4-FFF2-40B4-BE49-F238E27FC236}">
                  <a16:creationId xmlns:a16="http://schemas.microsoft.com/office/drawing/2014/main" id="{2DCB58CA-4C3B-4E7F-9D8B-D555432AB139}"/>
                </a:ext>
              </a:extLst>
            </p:cNvPr>
            <p:cNvSpPr>
              <a:spLocks/>
            </p:cNvSpPr>
            <p:nvPr/>
          </p:nvSpPr>
          <p:spPr bwMode="auto">
            <a:xfrm>
              <a:off x="4102" y="3072"/>
              <a:ext cx="1206" cy="744"/>
            </a:xfrm>
            <a:custGeom>
              <a:avLst/>
              <a:gdLst>
                <a:gd name="T0" fmla="*/ 1198 w 1206"/>
                <a:gd name="T1" fmla="*/ 744 h 744"/>
                <a:gd name="T2" fmla="*/ 10 w 1206"/>
                <a:gd name="T3" fmla="*/ 744 h 744"/>
                <a:gd name="T4" fmla="*/ 10 w 1206"/>
                <a:gd name="T5" fmla="*/ 744 h 744"/>
                <a:gd name="T6" fmla="*/ 6 w 1206"/>
                <a:gd name="T7" fmla="*/ 744 h 744"/>
                <a:gd name="T8" fmla="*/ 2 w 1206"/>
                <a:gd name="T9" fmla="*/ 742 h 744"/>
                <a:gd name="T10" fmla="*/ 0 w 1206"/>
                <a:gd name="T11" fmla="*/ 738 h 744"/>
                <a:gd name="T12" fmla="*/ 0 w 1206"/>
                <a:gd name="T13" fmla="*/ 734 h 744"/>
                <a:gd name="T14" fmla="*/ 0 w 1206"/>
                <a:gd name="T15" fmla="*/ 50 h 744"/>
                <a:gd name="T16" fmla="*/ 0 w 1206"/>
                <a:gd name="T17" fmla="*/ 50 h 744"/>
                <a:gd name="T18" fmla="*/ 0 w 1206"/>
                <a:gd name="T19" fmla="*/ 40 h 744"/>
                <a:gd name="T20" fmla="*/ 4 w 1206"/>
                <a:gd name="T21" fmla="*/ 30 h 744"/>
                <a:gd name="T22" fmla="*/ 8 w 1206"/>
                <a:gd name="T23" fmla="*/ 22 h 744"/>
                <a:gd name="T24" fmla="*/ 14 w 1206"/>
                <a:gd name="T25" fmla="*/ 14 h 744"/>
                <a:gd name="T26" fmla="*/ 14 w 1206"/>
                <a:gd name="T27" fmla="*/ 14 h 744"/>
                <a:gd name="T28" fmla="*/ 22 w 1206"/>
                <a:gd name="T29" fmla="*/ 8 h 744"/>
                <a:gd name="T30" fmla="*/ 30 w 1206"/>
                <a:gd name="T31" fmla="*/ 4 h 744"/>
                <a:gd name="T32" fmla="*/ 40 w 1206"/>
                <a:gd name="T33" fmla="*/ 2 h 744"/>
                <a:gd name="T34" fmla="*/ 48 w 1206"/>
                <a:gd name="T35" fmla="*/ 0 h 744"/>
                <a:gd name="T36" fmla="*/ 1158 w 1206"/>
                <a:gd name="T37" fmla="*/ 0 h 744"/>
                <a:gd name="T38" fmla="*/ 1158 w 1206"/>
                <a:gd name="T39" fmla="*/ 0 h 744"/>
                <a:gd name="T40" fmla="*/ 1168 w 1206"/>
                <a:gd name="T41" fmla="*/ 2 h 744"/>
                <a:gd name="T42" fmla="*/ 1176 w 1206"/>
                <a:gd name="T43" fmla="*/ 4 h 744"/>
                <a:gd name="T44" fmla="*/ 1186 w 1206"/>
                <a:gd name="T45" fmla="*/ 8 h 744"/>
                <a:gd name="T46" fmla="*/ 1192 w 1206"/>
                <a:gd name="T47" fmla="*/ 14 h 744"/>
                <a:gd name="T48" fmla="*/ 1192 w 1206"/>
                <a:gd name="T49" fmla="*/ 14 h 744"/>
                <a:gd name="T50" fmla="*/ 1198 w 1206"/>
                <a:gd name="T51" fmla="*/ 22 h 744"/>
                <a:gd name="T52" fmla="*/ 1204 w 1206"/>
                <a:gd name="T53" fmla="*/ 30 h 744"/>
                <a:gd name="T54" fmla="*/ 1206 w 1206"/>
                <a:gd name="T55" fmla="*/ 40 h 744"/>
                <a:gd name="T56" fmla="*/ 1206 w 1206"/>
                <a:gd name="T57" fmla="*/ 50 h 744"/>
                <a:gd name="T58" fmla="*/ 1206 w 1206"/>
                <a:gd name="T59" fmla="*/ 734 h 744"/>
                <a:gd name="T60" fmla="*/ 1206 w 1206"/>
                <a:gd name="T61" fmla="*/ 734 h 744"/>
                <a:gd name="T62" fmla="*/ 1206 w 1206"/>
                <a:gd name="T63" fmla="*/ 738 h 744"/>
                <a:gd name="T64" fmla="*/ 1204 w 1206"/>
                <a:gd name="T65" fmla="*/ 742 h 744"/>
                <a:gd name="T66" fmla="*/ 1202 w 1206"/>
                <a:gd name="T67" fmla="*/ 744 h 744"/>
                <a:gd name="T68" fmla="*/ 1198 w 1206"/>
                <a:gd name="T69" fmla="*/ 744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6" h="744">
                  <a:moveTo>
                    <a:pt x="1198" y="744"/>
                  </a:moveTo>
                  <a:lnTo>
                    <a:pt x="10" y="744"/>
                  </a:lnTo>
                  <a:lnTo>
                    <a:pt x="10" y="744"/>
                  </a:lnTo>
                  <a:lnTo>
                    <a:pt x="6" y="744"/>
                  </a:lnTo>
                  <a:lnTo>
                    <a:pt x="2" y="742"/>
                  </a:lnTo>
                  <a:lnTo>
                    <a:pt x="0" y="738"/>
                  </a:lnTo>
                  <a:lnTo>
                    <a:pt x="0" y="734"/>
                  </a:lnTo>
                  <a:lnTo>
                    <a:pt x="0" y="50"/>
                  </a:lnTo>
                  <a:lnTo>
                    <a:pt x="0" y="50"/>
                  </a:lnTo>
                  <a:lnTo>
                    <a:pt x="0" y="40"/>
                  </a:lnTo>
                  <a:lnTo>
                    <a:pt x="4" y="30"/>
                  </a:lnTo>
                  <a:lnTo>
                    <a:pt x="8" y="22"/>
                  </a:lnTo>
                  <a:lnTo>
                    <a:pt x="14" y="14"/>
                  </a:lnTo>
                  <a:lnTo>
                    <a:pt x="14" y="14"/>
                  </a:lnTo>
                  <a:lnTo>
                    <a:pt x="22" y="8"/>
                  </a:lnTo>
                  <a:lnTo>
                    <a:pt x="30" y="4"/>
                  </a:lnTo>
                  <a:lnTo>
                    <a:pt x="40" y="2"/>
                  </a:lnTo>
                  <a:lnTo>
                    <a:pt x="48" y="0"/>
                  </a:lnTo>
                  <a:lnTo>
                    <a:pt x="1158" y="0"/>
                  </a:lnTo>
                  <a:lnTo>
                    <a:pt x="1158" y="0"/>
                  </a:lnTo>
                  <a:lnTo>
                    <a:pt x="1168" y="2"/>
                  </a:lnTo>
                  <a:lnTo>
                    <a:pt x="1176" y="4"/>
                  </a:lnTo>
                  <a:lnTo>
                    <a:pt x="1186" y="8"/>
                  </a:lnTo>
                  <a:lnTo>
                    <a:pt x="1192" y="14"/>
                  </a:lnTo>
                  <a:lnTo>
                    <a:pt x="1192" y="14"/>
                  </a:lnTo>
                  <a:lnTo>
                    <a:pt x="1198" y="22"/>
                  </a:lnTo>
                  <a:lnTo>
                    <a:pt x="1204" y="30"/>
                  </a:lnTo>
                  <a:lnTo>
                    <a:pt x="1206" y="40"/>
                  </a:lnTo>
                  <a:lnTo>
                    <a:pt x="1206" y="50"/>
                  </a:lnTo>
                  <a:lnTo>
                    <a:pt x="1206" y="734"/>
                  </a:lnTo>
                  <a:lnTo>
                    <a:pt x="1206" y="734"/>
                  </a:lnTo>
                  <a:lnTo>
                    <a:pt x="1206" y="738"/>
                  </a:lnTo>
                  <a:lnTo>
                    <a:pt x="1204" y="742"/>
                  </a:lnTo>
                  <a:lnTo>
                    <a:pt x="1202" y="744"/>
                  </a:lnTo>
                  <a:lnTo>
                    <a:pt x="1198" y="7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38" name="Freeform 129">
              <a:extLst>
                <a:ext uri="{FF2B5EF4-FFF2-40B4-BE49-F238E27FC236}">
                  <a16:creationId xmlns:a16="http://schemas.microsoft.com/office/drawing/2014/main" id="{E192EF0A-2F1C-4662-B024-46B60B470A3D}"/>
                </a:ext>
              </a:extLst>
            </p:cNvPr>
            <p:cNvSpPr>
              <a:spLocks noEditPoints="1"/>
            </p:cNvSpPr>
            <p:nvPr/>
          </p:nvSpPr>
          <p:spPr bwMode="auto">
            <a:xfrm>
              <a:off x="4686" y="3094"/>
              <a:ext cx="38" cy="38"/>
            </a:xfrm>
            <a:custGeom>
              <a:avLst/>
              <a:gdLst>
                <a:gd name="T0" fmla="*/ 20 w 38"/>
                <a:gd name="T1" fmla="*/ 12 h 38"/>
                <a:gd name="T2" fmla="*/ 20 w 38"/>
                <a:gd name="T3" fmla="*/ 12 h 38"/>
                <a:gd name="T4" fmla="*/ 16 w 38"/>
                <a:gd name="T5" fmla="*/ 12 h 38"/>
                <a:gd name="T6" fmla="*/ 14 w 38"/>
                <a:gd name="T7" fmla="*/ 14 h 38"/>
                <a:gd name="T8" fmla="*/ 12 w 38"/>
                <a:gd name="T9" fmla="*/ 16 h 38"/>
                <a:gd name="T10" fmla="*/ 12 w 38"/>
                <a:gd name="T11" fmla="*/ 18 h 38"/>
                <a:gd name="T12" fmla="*/ 12 w 38"/>
                <a:gd name="T13" fmla="*/ 18 h 38"/>
                <a:gd name="T14" fmla="*/ 12 w 38"/>
                <a:gd name="T15" fmla="*/ 22 h 38"/>
                <a:gd name="T16" fmla="*/ 14 w 38"/>
                <a:gd name="T17" fmla="*/ 24 h 38"/>
                <a:gd name="T18" fmla="*/ 16 w 38"/>
                <a:gd name="T19" fmla="*/ 26 h 38"/>
                <a:gd name="T20" fmla="*/ 20 w 38"/>
                <a:gd name="T21" fmla="*/ 26 h 38"/>
                <a:gd name="T22" fmla="*/ 20 w 38"/>
                <a:gd name="T23" fmla="*/ 26 h 38"/>
                <a:gd name="T24" fmla="*/ 22 w 38"/>
                <a:gd name="T25" fmla="*/ 26 h 38"/>
                <a:gd name="T26" fmla="*/ 24 w 38"/>
                <a:gd name="T27" fmla="*/ 24 h 38"/>
                <a:gd name="T28" fmla="*/ 26 w 38"/>
                <a:gd name="T29" fmla="*/ 22 h 38"/>
                <a:gd name="T30" fmla="*/ 28 w 38"/>
                <a:gd name="T31" fmla="*/ 18 h 38"/>
                <a:gd name="T32" fmla="*/ 28 w 38"/>
                <a:gd name="T33" fmla="*/ 18 h 38"/>
                <a:gd name="T34" fmla="*/ 26 w 38"/>
                <a:gd name="T35" fmla="*/ 16 h 38"/>
                <a:gd name="T36" fmla="*/ 24 w 38"/>
                <a:gd name="T37" fmla="*/ 14 h 38"/>
                <a:gd name="T38" fmla="*/ 22 w 38"/>
                <a:gd name="T39" fmla="*/ 12 h 38"/>
                <a:gd name="T40" fmla="*/ 20 w 38"/>
                <a:gd name="T41" fmla="*/ 12 h 38"/>
                <a:gd name="T42" fmla="*/ 20 w 38"/>
                <a:gd name="T43" fmla="*/ 38 h 38"/>
                <a:gd name="T44" fmla="*/ 20 w 38"/>
                <a:gd name="T45" fmla="*/ 38 h 38"/>
                <a:gd name="T46" fmla="*/ 12 w 38"/>
                <a:gd name="T47" fmla="*/ 36 h 38"/>
                <a:gd name="T48" fmla="*/ 6 w 38"/>
                <a:gd name="T49" fmla="*/ 32 h 38"/>
                <a:gd name="T50" fmla="*/ 2 w 38"/>
                <a:gd name="T51" fmla="*/ 26 h 38"/>
                <a:gd name="T52" fmla="*/ 0 w 38"/>
                <a:gd name="T53" fmla="*/ 18 h 38"/>
                <a:gd name="T54" fmla="*/ 0 w 38"/>
                <a:gd name="T55" fmla="*/ 18 h 38"/>
                <a:gd name="T56" fmla="*/ 2 w 38"/>
                <a:gd name="T57" fmla="*/ 12 h 38"/>
                <a:gd name="T58" fmla="*/ 6 w 38"/>
                <a:gd name="T59" fmla="*/ 6 h 38"/>
                <a:gd name="T60" fmla="*/ 12 w 38"/>
                <a:gd name="T61" fmla="*/ 2 h 38"/>
                <a:gd name="T62" fmla="*/ 20 w 38"/>
                <a:gd name="T63" fmla="*/ 0 h 38"/>
                <a:gd name="T64" fmla="*/ 20 w 38"/>
                <a:gd name="T65" fmla="*/ 0 h 38"/>
                <a:gd name="T66" fmla="*/ 26 w 38"/>
                <a:gd name="T67" fmla="*/ 2 h 38"/>
                <a:gd name="T68" fmla="*/ 32 w 38"/>
                <a:gd name="T69" fmla="*/ 6 h 38"/>
                <a:gd name="T70" fmla="*/ 36 w 38"/>
                <a:gd name="T71" fmla="*/ 12 h 38"/>
                <a:gd name="T72" fmla="*/ 38 w 38"/>
                <a:gd name="T73" fmla="*/ 18 h 38"/>
                <a:gd name="T74" fmla="*/ 38 w 38"/>
                <a:gd name="T75" fmla="*/ 18 h 38"/>
                <a:gd name="T76" fmla="*/ 36 w 38"/>
                <a:gd name="T77" fmla="*/ 26 h 38"/>
                <a:gd name="T78" fmla="*/ 32 w 38"/>
                <a:gd name="T79" fmla="*/ 32 h 38"/>
                <a:gd name="T80" fmla="*/ 26 w 38"/>
                <a:gd name="T81" fmla="*/ 36 h 38"/>
                <a:gd name="T82" fmla="*/ 20 w 38"/>
                <a:gd name="T8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38">
                  <a:moveTo>
                    <a:pt x="20" y="12"/>
                  </a:moveTo>
                  <a:lnTo>
                    <a:pt x="20" y="12"/>
                  </a:lnTo>
                  <a:lnTo>
                    <a:pt x="16" y="12"/>
                  </a:lnTo>
                  <a:lnTo>
                    <a:pt x="14" y="14"/>
                  </a:lnTo>
                  <a:lnTo>
                    <a:pt x="12" y="16"/>
                  </a:lnTo>
                  <a:lnTo>
                    <a:pt x="12" y="18"/>
                  </a:lnTo>
                  <a:lnTo>
                    <a:pt x="12" y="18"/>
                  </a:lnTo>
                  <a:lnTo>
                    <a:pt x="12" y="22"/>
                  </a:lnTo>
                  <a:lnTo>
                    <a:pt x="14" y="24"/>
                  </a:lnTo>
                  <a:lnTo>
                    <a:pt x="16" y="26"/>
                  </a:lnTo>
                  <a:lnTo>
                    <a:pt x="20" y="26"/>
                  </a:lnTo>
                  <a:lnTo>
                    <a:pt x="20" y="26"/>
                  </a:lnTo>
                  <a:lnTo>
                    <a:pt x="22" y="26"/>
                  </a:lnTo>
                  <a:lnTo>
                    <a:pt x="24" y="24"/>
                  </a:lnTo>
                  <a:lnTo>
                    <a:pt x="26" y="22"/>
                  </a:lnTo>
                  <a:lnTo>
                    <a:pt x="28" y="18"/>
                  </a:lnTo>
                  <a:lnTo>
                    <a:pt x="28" y="18"/>
                  </a:lnTo>
                  <a:lnTo>
                    <a:pt x="26" y="16"/>
                  </a:lnTo>
                  <a:lnTo>
                    <a:pt x="24" y="14"/>
                  </a:lnTo>
                  <a:lnTo>
                    <a:pt x="22" y="12"/>
                  </a:lnTo>
                  <a:lnTo>
                    <a:pt x="20" y="12"/>
                  </a:lnTo>
                  <a:close/>
                  <a:moveTo>
                    <a:pt x="20" y="38"/>
                  </a:moveTo>
                  <a:lnTo>
                    <a:pt x="20" y="38"/>
                  </a:lnTo>
                  <a:lnTo>
                    <a:pt x="12" y="36"/>
                  </a:lnTo>
                  <a:lnTo>
                    <a:pt x="6" y="32"/>
                  </a:lnTo>
                  <a:lnTo>
                    <a:pt x="2" y="26"/>
                  </a:lnTo>
                  <a:lnTo>
                    <a:pt x="0" y="18"/>
                  </a:lnTo>
                  <a:lnTo>
                    <a:pt x="0" y="18"/>
                  </a:lnTo>
                  <a:lnTo>
                    <a:pt x="2" y="12"/>
                  </a:lnTo>
                  <a:lnTo>
                    <a:pt x="6" y="6"/>
                  </a:lnTo>
                  <a:lnTo>
                    <a:pt x="12" y="2"/>
                  </a:lnTo>
                  <a:lnTo>
                    <a:pt x="20" y="0"/>
                  </a:lnTo>
                  <a:lnTo>
                    <a:pt x="20" y="0"/>
                  </a:lnTo>
                  <a:lnTo>
                    <a:pt x="26" y="2"/>
                  </a:lnTo>
                  <a:lnTo>
                    <a:pt x="32" y="6"/>
                  </a:lnTo>
                  <a:lnTo>
                    <a:pt x="36" y="12"/>
                  </a:lnTo>
                  <a:lnTo>
                    <a:pt x="38" y="18"/>
                  </a:lnTo>
                  <a:lnTo>
                    <a:pt x="38" y="18"/>
                  </a:lnTo>
                  <a:lnTo>
                    <a:pt x="36" y="26"/>
                  </a:lnTo>
                  <a:lnTo>
                    <a:pt x="32" y="32"/>
                  </a:lnTo>
                  <a:lnTo>
                    <a:pt x="26" y="36"/>
                  </a:lnTo>
                  <a:lnTo>
                    <a:pt x="20" y="3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39" name="Freeform 130">
              <a:extLst>
                <a:ext uri="{FF2B5EF4-FFF2-40B4-BE49-F238E27FC236}">
                  <a16:creationId xmlns:a16="http://schemas.microsoft.com/office/drawing/2014/main" id="{FEB1BDFB-62F6-4435-9016-7F59E9A01FC4}"/>
                </a:ext>
              </a:extLst>
            </p:cNvPr>
            <p:cNvSpPr>
              <a:spLocks/>
            </p:cNvSpPr>
            <p:nvPr/>
          </p:nvSpPr>
          <p:spPr bwMode="auto">
            <a:xfrm>
              <a:off x="4698" y="3106"/>
              <a:ext cx="16" cy="14"/>
            </a:xfrm>
            <a:custGeom>
              <a:avLst/>
              <a:gdLst>
                <a:gd name="T0" fmla="*/ 8 w 16"/>
                <a:gd name="T1" fmla="*/ 0 h 14"/>
                <a:gd name="T2" fmla="*/ 8 w 16"/>
                <a:gd name="T3" fmla="*/ 0 h 14"/>
                <a:gd name="T4" fmla="*/ 4 w 16"/>
                <a:gd name="T5" fmla="*/ 0 h 14"/>
                <a:gd name="T6" fmla="*/ 2 w 16"/>
                <a:gd name="T7" fmla="*/ 2 h 14"/>
                <a:gd name="T8" fmla="*/ 0 w 16"/>
                <a:gd name="T9" fmla="*/ 4 h 14"/>
                <a:gd name="T10" fmla="*/ 0 w 16"/>
                <a:gd name="T11" fmla="*/ 6 h 14"/>
                <a:gd name="T12" fmla="*/ 0 w 16"/>
                <a:gd name="T13" fmla="*/ 6 h 14"/>
                <a:gd name="T14" fmla="*/ 0 w 16"/>
                <a:gd name="T15" fmla="*/ 10 h 14"/>
                <a:gd name="T16" fmla="*/ 2 w 16"/>
                <a:gd name="T17" fmla="*/ 12 h 14"/>
                <a:gd name="T18" fmla="*/ 4 w 16"/>
                <a:gd name="T19" fmla="*/ 14 h 14"/>
                <a:gd name="T20" fmla="*/ 8 w 16"/>
                <a:gd name="T21" fmla="*/ 14 h 14"/>
                <a:gd name="T22" fmla="*/ 8 w 16"/>
                <a:gd name="T23" fmla="*/ 14 h 14"/>
                <a:gd name="T24" fmla="*/ 10 w 16"/>
                <a:gd name="T25" fmla="*/ 14 h 14"/>
                <a:gd name="T26" fmla="*/ 12 w 16"/>
                <a:gd name="T27" fmla="*/ 12 h 14"/>
                <a:gd name="T28" fmla="*/ 14 w 16"/>
                <a:gd name="T29" fmla="*/ 10 h 14"/>
                <a:gd name="T30" fmla="*/ 16 w 16"/>
                <a:gd name="T31" fmla="*/ 6 h 14"/>
                <a:gd name="T32" fmla="*/ 16 w 16"/>
                <a:gd name="T33" fmla="*/ 6 h 14"/>
                <a:gd name="T34" fmla="*/ 14 w 16"/>
                <a:gd name="T35" fmla="*/ 4 h 14"/>
                <a:gd name="T36" fmla="*/ 12 w 16"/>
                <a:gd name="T37" fmla="*/ 2 h 14"/>
                <a:gd name="T38" fmla="*/ 10 w 16"/>
                <a:gd name="T39" fmla="*/ 0 h 14"/>
                <a:gd name="T40" fmla="*/ 8 w 16"/>
                <a:gd name="T4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14">
                  <a:moveTo>
                    <a:pt x="8" y="0"/>
                  </a:moveTo>
                  <a:lnTo>
                    <a:pt x="8" y="0"/>
                  </a:lnTo>
                  <a:lnTo>
                    <a:pt x="4" y="0"/>
                  </a:lnTo>
                  <a:lnTo>
                    <a:pt x="2" y="2"/>
                  </a:lnTo>
                  <a:lnTo>
                    <a:pt x="0" y="4"/>
                  </a:lnTo>
                  <a:lnTo>
                    <a:pt x="0" y="6"/>
                  </a:lnTo>
                  <a:lnTo>
                    <a:pt x="0" y="6"/>
                  </a:lnTo>
                  <a:lnTo>
                    <a:pt x="0" y="10"/>
                  </a:lnTo>
                  <a:lnTo>
                    <a:pt x="2" y="12"/>
                  </a:lnTo>
                  <a:lnTo>
                    <a:pt x="4" y="14"/>
                  </a:lnTo>
                  <a:lnTo>
                    <a:pt x="8" y="14"/>
                  </a:lnTo>
                  <a:lnTo>
                    <a:pt x="8" y="14"/>
                  </a:lnTo>
                  <a:lnTo>
                    <a:pt x="10" y="14"/>
                  </a:lnTo>
                  <a:lnTo>
                    <a:pt x="12" y="12"/>
                  </a:lnTo>
                  <a:lnTo>
                    <a:pt x="14" y="10"/>
                  </a:lnTo>
                  <a:lnTo>
                    <a:pt x="16" y="6"/>
                  </a:lnTo>
                  <a:lnTo>
                    <a:pt x="16" y="6"/>
                  </a:lnTo>
                  <a:lnTo>
                    <a:pt x="14" y="4"/>
                  </a:lnTo>
                  <a:lnTo>
                    <a:pt x="12" y="2"/>
                  </a:lnTo>
                  <a:lnTo>
                    <a:pt x="10"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40" name="Freeform 131">
              <a:extLst>
                <a:ext uri="{FF2B5EF4-FFF2-40B4-BE49-F238E27FC236}">
                  <a16:creationId xmlns:a16="http://schemas.microsoft.com/office/drawing/2014/main" id="{130B454F-921D-452A-B09A-B940131CE4A5}"/>
                </a:ext>
              </a:extLst>
            </p:cNvPr>
            <p:cNvSpPr>
              <a:spLocks/>
            </p:cNvSpPr>
            <p:nvPr/>
          </p:nvSpPr>
          <p:spPr bwMode="auto">
            <a:xfrm>
              <a:off x="4686" y="3094"/>
              <a:ext cx="38" cy="38"/>
            </a:xfrm>
            <a:custGeom>
              <a:avLst/>
              <a:gdLst>
                <a:gd name="T0" fmla="*/ 20 w 38"/>
                <a:gd name="T1" fmla="*/ 38 h 38"/>
                <a:gd name="T2" fmla="*/ 20 w 38"/>
                <a:gd name="T3" fmla="*/ 38 h 38"/>
                <a:gd name="T4" fmla="*/ 12 w 38"/>
                <a:gd name="T5" fmla="*/ 36 h 38"/>
                <a:gd name="T6" fmla="*/ 6 w 38"/>
                <a:gd name="T7" fmla="*/ 32 h 38"/>
                <a:gd name="T8" fmla="*/ 2 w 38"/>
                <a:gd name="T9" fmla="*/ 26 h 38"/>
                <a:gd name="T10" fmla="*/ 0 w 38"/>
                <a:gd name="T11" fmla="*/ 18 h 38"/>
                <a:gd name="T12" fmla="*/ 0 w 38"/>
                <a:gd name="T13" fmla="*/ 18 h 38"/>
                <a:gd name="T14" fmla="*/ 2 w 38"/>
                <a:gd name="T15" fmla="*/ 12 h 38"/>
                <a:gd name="T16" fmla="*/ 6 w 38"/>
                <a:gd name="T17" fmla="*/ 6 h 38"/>
                <a:gd name="T18" fmla="*/ 12 w 38"/>
                <a:gd name="T19" fmla="*/ 2 h 38"/>
                <a:gd name="T20" fmla="*/ 20 w 38"/>
                <a:gd name="T21" fmla="*/ 0 h 38"/>
                <a:gd name="T22" fmla="*/ 20 w 38"/>
                <a:gd name="T23" fmla="*/ 0 h 38"/>
                <a:gd name="T24" fmla="*/ 26 w 38"/>
                <a:gd name="T25" fmla="*/ 2 h 38"/>
                <a:gd name="T26" fmla="*/ 32 w 38"/>
                <a:gd name="T27" fmla="*/ 6 h 38"/>
                <a:gd name="T28" fmla="*/ 36 w 38"/>
                <a:gd name="T29" fmla="*/ 12 h 38"/>
                <a:gd name="T30" fmla="*/ 38 w 38"/>
                <a:gd name="T31" fmla="*/ 18 h 38"/>
                <a:gd name="T32" fmla="*/ 38 w 38"/>
                <a:gd name="T33" fmla="*/ 18 h 38"/>
                <a:gd name="T34" fmla="*/ 36 w 38"/>
                <a:gd name="T35" fmla="*/ 26 h 38"/>
                <a:gd name="T36" fmla="*/ 32 w 38"/>
                <a:gd name="T37" fmla="*/ 32 h 38"/>
                <a:gd name="T38" fmla="*/ 26 w 38"/>
                <a:gd name="T39" fmla="*/ 36 h 38"/>
                <a:gd name="T40" fmla="*/ 20 w 38"/>
                <a:gd name="T4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38">
                  <a:moveTo>
                    <a:pt x="20" y="38"/>
                  </a:moveTo>
                  <a:lnTo>
                    <a:pt x="20" y="38"/>
                  </a:lnTo>
                  <a:lnTo>
                    <a:pt x="12" y="36"/>
                  </a:lnTo>
                  <a:lnTo>
                    <a:pt x="6" y="32"/>
                  </a:lnTo>
                  <a:lnTo>
                    <a:pt x="2" y="26"/>
                  </a:lnTo>
                  <a:lnTo>
                    <a:pt x="0" y="18"/>
                  </a:lnTo>
                  <a:lnTo>
                    <a:pt x="0" y="18"/>
                  </a:lnTo>
                  <a:lnTo>
                    <a:pt x="2" y="12"/>
                  </a:lnTo>
                  <a:lnTo>
                    <a:pt x="6" y="6"/>
                  </a:lnTo>
                  <a:lnTo>
                    <a:pt x="12" y="2"/>
                  </a:lnTo>
                  <a:lnTo>
                    <a:pt x="20" y="0"/>
                  </a:lnTo>
                  <a:lnTo>
                    <a:pt x="20" y="0"/>
                  </a:lnTo>
                  <a:lnTo>
                    <a:pt x="26" y="2"/>
                  </a:lnTo>
                  <a:lnTo>
                    <a:pt x="32" y="6"/>
                  </a:lnTo>
                  <a:lnTo>
                    <a:pt x="36" y="12"/>
                  </a:lnTo>
                  <a:lnTo>
                    <a:pt x="38" y="18"/>
                  </a:lnTo>
                  <a:lnTo>
                    <a:pt x="38" y="18"/>
                  </a:lnTo>
                  <a:lnTo>
                    <a:pt x="36" y="26"/>
                  </a:lnTo>
                  <a:lnTo>
                    <a:pt x="32" y="32"/>
                  </a:lnTo>
                  <a:lnTo>
                    <a:pt x="26" y="36"/>
                  </a:lnTo>
                  <a:lnTo>
                    <a:pt x="20" y="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41" name="Freeform 132">
              <a:extLst>
                <a:ext uri="{FF2B5EF4-FFF2-40B4-BE49-F238E27FC236}">
                  <a16:creationId xmlns:a16="http://schemas.microsoft.com/office/drawing/2014/main" id="{C0B27023-2D6F-4C1F-B8AA-933164D13481}"/>
                </a:ext>
              </a:extLst>
            </p:cNvPr>
            <p:cNvSpPr>
              <a:spLocks noEditPoints="1"/>
            </p:cNvSpPr>
            <p:nvPr/>
          </p:nvSpPr>
          <p:spPr bwMode="auto">
            <a:xfrm>
              <a:off x="3968" y="3798"/>
              <a:ext cx="1476" cy="82"/>
            </a:xfrm>
            <a:custGeom>
              <a:avLst/>
              <a:gdLst>
                <a:gd name="T0" fmla="*/ 18 w 1476"/>
                <a:gd name="T1" fmla="*/ 28 h 82"/>
                <a:gd name="T2" fmla="*/ 18 w 1476"/>
                <a:gd name="T3" fmla="*/ 28 h 82"/>
                <a:gd name="T4" fmla="*/ 34 w 1476"/>
                <a:gd name="T5" fmla="*/ 42 h 82"/>
                <a:gd name="T6" fmla="*/ 54 w 1476"/>
                <a:gd name="T7" fmla="*/ 54 h 82"/>
                <a:gd name="T8" fmla="*/ 74 w 1476"/>
                <a:gd name="T9" fmla="*/ 60 h 82"/>
                <a:gd name="T10" fmla="*/ 96 w 1476"/>
                <a:gd name="T11" fmla="*/ 62 h 82"/>
                <a:gd name="T12" fmla="*/ 1378 w 1476"/>
                <a:gd name="T13" fmla="*/ 62 h 82"/>
                <a:gd name="T14" fmla="*/ 1378 w 1476"/>
                <a:gd name="T15" fmla="*/ 62 h 82"/>
                <a:gd name="T16" fmla="*/ 1400 w 1476"/>
                <a:gd name="T17" fmla="*/ 60 h 82"/>
                <a:gd name="T18" fmla="*/ 1422 w 1476"/>
                <a:gd name="T19" fmla="*/ 54 h 82"/>
                <a:gd name="T20" fmla="*/ 1440 w 1476"/>
                <a:gd name="T21" fmla="*/ 42 h 82"/>
                <a:gd name="T22" fmla="*/ 1456 w 1476"/>
                <a:gd name="T23" fmla="*/ 28 h 82"/>
                <a:gd name="T24" fmla="*/ 1456 w 1476"/>
                <a:gd name="T25" fmla="*/ 18 h 82"/>
                <a:gd name="T26" fmla="*/ 18 w 1476"/>
                <a:gd name="T27" fmla="*/ 18 h 82"/>
                <a:gd name="T28" fmla="*/ 18 w 1476"/>
                <a:gd name="T29" fmla="*/ 28 h 82"/>
                <a:gd name="T30" fmla="*/ 1378 w 1476"/>
                <a:gd name="T31" fmla="*/ 82 h 82"/>
                <a:gd name="T32" fmla="*/ 96 w 1476"/>
                <a:gd name="T33" fmla="*/ 82 h 82"/>
                <a:gd name="T34" fmla="*/ 96 w 1476"/>
                <a:gd name="T35" fmla="*/ 82 h 82"/>
                <a:gd name="T36" fmla="*/ 82 w 1476"/>
                <a:gd name="T37" fmla="*/ 80 h 82"/>
                <a:gd name="T38" fmla="*/ 70 w 1476"/>
                <a:gd name="T39" fmla="*/ 78 h 82"/>
                <a:gd name="T40" fmla="*/ 56 w 1476"/>
                <a:gd name="T41" fmla="*/ 76 h 82"/>
                <a:gd name="T42" fmla="*/ 44 w 1476"/>
                <a:gd name="T43" fmla="*/ 70 h 82"/>
                <a:gd name="T44" fmla="*/ 32 w 1476"/>
                <a:gd name="T45" fmla="*/ 64 h 82"/>
                <a:gd name="T46" fmla="*/ 22 w 1476"/>
                <a:gd name="T47" fmla="*/ 56 h 82"/>
                <a:gd name="T48" fmla="*/ 12 w 1476"/>
                <a:gd name="T49" fmla="*/ 48 h 82"/>
                <a:gd name="T50" fmla="*/ 2 w 1476"/>
                <a:gd name="T51" fmla="*/ 38 h 82"/>
                <a:gd name="T52" fmla="*/ 2 w 1476"/>
                <a:gd name="T53" fmla="*/ 38 h 82"/>
                <a:gd name="T54" fmla="*/ 0 w 1476"/>
                <a:gd name="T55" fmla="*/ 36 h 82"/>
                <a:gd name="T56" fmla="*/ 0 w 1476"/>
                <a:gd name="T57" fmla="*/ 32 h 82"/>
                <a:gd name="T58" fmla="*/ 0 w 1476"/>
                <a:gd name="T59" fmla="*/ 16 h 82"/>
                <a:gd name="T60" fmla="*/ 0 w 1476"/>
                <a:gd name="T61" fmla="*/ 16 h 82"/>
                <a:gd name="T62" fmla="*/ 0 w 1476"/>
                <a:gd name="T63" fmla="*/ 10 h 82"/>
                <a:gd name="T64" fmla="*/ 4 w 1476"/>
                <a:gd name="T65" fmla="*/ 4 h 82"/>
                <a:gd name="T66" fmla="*/ 4 w 1476"/>
                <a:gd name="T67" fmla="*/ 4 h 82"/>
                <a:gd name="T68" fmla="*/ 10 w 1476"/>
                <a:gd name="T69" fmla="*/ 0 h 82"/>
                <a:gd name="T70" fmla="*/ 16 w 1476"/>
                <a:gd name="T71" fmla="*/ 0 h 82"/>
                <a:gd name="T72" fmla="*/ 1460 w 1476"/>
                <a:gd name="T73" fmla="*/ 0 h 82"/>
                <a:gd name="T74" fmla="*/ 1460 w 1476"/>
                <a:gd name="T75" fmla="*/ 0 h 82"/>
                <a:gd name="T76" fmla="*/ 1466 w 1476"/>
                <a:gd name="T77" fmla="*/ 0 h 82"/>
                <a:gd name="T78" fmla="*/ 1470 w 1476"/>
                <a:gd name="T79" fmla="*/ 4 h 82"/>
                <a:gd name="T80" fmla="*/ 1470 w 1476"/>
                <a:gd name="T81" fmla="*/ 4 h 82"/>
                <a:gd name="T82" fmla="*/ 1474 w 1476"/>
                <a:gd name="T83" fmla="*/ 10 h 82"/>
                <a:gd name="T84" fmla="*/ 1476 w 1476"/>
                <a:gd name="T85" fmla="*/ 16 h 82"/>
                <a:gd name="T86" fmla="*/ 1476 w 1476"/>
                <a:gd name="T87" fmla="*/ 32 h 82"/>
                <a:gd name="T88" fmla="*/ 1476 w 1476"/>
                <a:gd name="T89" fmla="*/ 32 h 82"/>
                <a:gd name="T90" fmla="*/ 1476 w 1476"/>
                <a:gd name="T91" fmla="*/ 32 h 82"/>
                <a:gd name="T92" fmla="*/ 1474 w 1476"/>
                <a:gd name="T93" fmla="*/ 36 h 82"/>
                <a:gd name="T94" fmla="*/ 1472 w 1476"/>
                <a:gd name="T95" fmla="*/ 38 h 82"/>
                <a:gd name="T96" fmla="*/ 1472 w 1476"/>
                <a:gd name="T97" fmla="*/ 38 h 82"/>
                <a:gd name="T98" fmla="*/ 1464 w 1476"/>
                <a:gd name="T99" fmla="*/ 48 h 82"/>
                <a:gd name="T100" fmla="*/ 1454 w 1476"/>
                <a:gd name="T101" fmla="*/ 56 h 82"/>
                <a:gd name="T102" fmla="*/ 1442 w 1476"/>
                <a:gd name="T103" fmla="*/ 64 h 82"/>
                <a:gd name="T104" fmla="*/ 1430 w 1476"/>
                <a:gd name="T105" fmla="*/ 70 h 82"/>
                <a:gd name="T106" fmla="*/ 1418 w 1476"/>
                <a:gd name="T107" fmla="*/ 76 h 82"/>
                <a:gd name="T108" fmla="*/ 1406 w 1476"/>
                <a:gd name="T109" fmla="*/ 78 h 82"/>
                <a:gd name="T110" fmla="*/ 1392 w 1476"/>
                <a:gd name="T111" fmla="*/ 80 h 82"/>
                <a:gd name="T112" fmla="*/ 1378 w 1476"/>
                <a:gd name="T11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76" h="82">
                  <a:moveTo>
                    <a:pt x="18" y="28"/>
                  </a:moveTo>
                  <a:lnTo>
                    <a:pt x="18" y="28"/>
                  </a:lnTo>
                  <a:lnTo>
                    <a:pt x="34" y="42"/>
                  </a:lnTo>
                  <a:lnTo>
                    <a:pt x="54" y="54"/>
                  </a:lnTo>
                  <a:lnTo>
                    <a:pt x="74" y="60"/>
                  </a:lnTo>
                  <a:lnTo>
                    <a:pt x="96" y="62"/>
                  </a:lnTo>
                  <a:lnTo>
                    <a:pt x="1378" y="62"/>
                  </a:lnTo>
                  <a:lnTo>
                    <a:pt x="1378" y="62"/>
                  </a:lnTo>
                  <a:lnTo>
                    <a:pt x="1400" y="60"/>
                  </a:lnTo>
                  <a:lnTo>
                    <a:pt x="1422" y="54"/>
                  </a:lnTo>
                  <a:lnTo>
                    <a:pt x="1440" y="42"/>
                  </a:lnTo>
                  <a:lnTo>
                    <a:pt x="1456" y="28"/>
                  </a:lnTo>
                  <a:lnTo>
                    <a:pt x="1456" y="18"/>
                  </a:lnTo>
                  <a:lnTo>
                    <a:pt x="18" y="18"/>
                  </a:lnTo>
                  <a:lnTo>
                    <a:pt x="18" y="28"/>
                  </a:lnTo>
                  <a:close/>
                  <a:moveTo>
                    <a:pt x="1378" y="82"/>
                  </a:moveTo>
                  <a:lnTo>
                    <a:pt x="96" y="82"/>
                  </a:lnTo>
                  <a:lnTo>
                    <a:pt x="96" y="82"/>
                  </a:lnTo>
                  <a:lnTo>
                    <a:pt x="82" y="80"/>
                  </a:lnTo>
                  <a:lnTo>
                    <a:pt x="70" y="78"/>
                  </a:lnTo>
                  <a:lnTo>
                    <a:pt x="56" y="76"/>
                  </a:lnTo>
                  <a:lnTo>
                    <a:pt x="44" y="70"/>
                  </a:lnTo>
                  <a:lnTo>
                    <a:pt x="32" y="64"/>
                  </a:lnTo>
                  <a:lnTo>
                    <a:pt x="22" y="56"/>
                  </a:lnTo>
                  <a:lnTo>
                    <a:pt x="12" y="48"/>
                  </a:lnTo>
                  <a:lnTo>
                    <a:pt x="2" y="38"/>
                  </a:lnTo>
                  <a:lnTo>
                    <a:pt x="2" y="38"/>
                  </a:lnTo>
                  <a:lnTo>
                    <a:pt x="0" y="36"/>
                  </a:lnTo>
                  <a:lnTo>
                    <a:pt x="0" y="32"/>
                  </a:lnTo>
                  <a:lnTo>
                    <a:pt x="0" y="16"/>
                  </a:lnTo>
                  <a:lnTo>
                    <a:pt x="0" y="16"/>
                  </a:lnTo>
                  <a:lnTo>
                    <a:pt x="0" y="10"/>
                  </a:lnTo>
                  <a:lnTo>
                    <a:pt x="4" y="4"/>
                  </a:lnTo>
                  <a:lnTo>
                    <a:pt x="4" y="4"/>
                  </a:lnTo>
                  <a:lnTo>
                    <a:pt x="10" y="0"/>
                  </a:lnTo>
                  <a:lnTo>
                    <a:pt x="16" y="0"/>
                  </a:lnTo>
                  <a:lnTo>
                    <a:pt x="1460" y="0"/>
                  </a:lnTo>
                  <a:lnTo>
                    <a:pt x="1460" y="0"/>
                  </a:lnTo>
                  <a:lnTo>
                    <a:pt x="1466" y="0"/>
                  </a:lnTo>
                  <a:lnTo>
                    <a:pt x="1470" y="4"/>
                  </a:lnTo>
                  <a:lnTo>
                    <a:pt x="1470" y="4"/>
                  </a:lnTo>
                  <a:lnTo>
                    <a:pt x="1474" y="10"/>
                  </a:lnTo>
                  <a:lnTo>
                    <a:pt x="1476" y="16"/>
                  </a:lnTo>
                  <a:lnTo>
                    <a:pt x="1476" y="32"/>
                  </a:lnTo>
                  <a:lnTo>
                    <a:pt x="1476" y="32"/>
                  </a:lnTo>
                  <a:lnTo>
                    <a:pt x="1476" y="32"/>
                  </a:lnTo>
                  <a:lnTo>
                    <a:pt x="1474" y="36"/>
                  </a:lnTo>
                  <a:lnTo>
                    <a:pt x="1472" y="38"/>
                  </a:lnTo>
                  <a:lnTo>
                    <a:pt x="1472" y="38"/>
                  </a:lnTo>
                  <a:lnTo>
                    <a:pt x="1464" y="48"/>
                  </a:lnTo>
                  <a:lnTo>
                    <a:pt x="1454" y="56"/>
                  </a:lnTo>
                  <a:lnTo>
                    <a:pt x="1442" y="64"/>
                  </a:lnTo>
                  <a:lnTo>
                    <a:pt x="1430" y="70"/>
                  </a:lnTo>
                  <a:lnTo>
                    <a:pt x="1418" y="76"/>
                  </a:lnTo>
                  <a:lnTo>
                    <a:pt x="1406" y="78"/>
                  </a:lnTo>
                  <a:lnTo>
                    <a:pt x="1392" y="80"/>
                  </a:lnTo>
                  <a:lnTo>
                    <a:pt x="1378" y="82"/>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42" name="Freeform 133">
              <a:extLst>
                <a:ext uri="{FF2B5EF4-FFF2-40B4-BE49-F238E27FC236}">
                  <a16:creationId xmlns:a16="http://schemas.microsoft.com/office/drawing/2014/main" id="{2E6DFBF1-38CC-4CFD-AAA6-9A7000DEE9F8}"/>
                </a:ext>
              </a:extLst>
            </p:cNvPr>
            <p:cNvSpPr>
              <a:spLocks/>
            </p:cNvSpPr>
            <p:nvPr/>
          </p:nvSpPr>
          <p:spPr bwMode="auto">
            <a:xfrm>
              <a:off x="3986" y="3816"/>
              <a:ext cx="1438" cy="44"/>
            </a:xfrm>
            <a:custGeom>
              <a:avLst/>
              <a:gdLst>
                <a:gd name="T0" fmla="*/ 0 w 1438"/>
                <a:gd name="T1" fmla="*/ 10 h 44"/>
                <a:gd name="T2" fmla="*/ 0 w 1438"/>
                <a:gd name="T3" fmla="*/ 10 h 44"/>
                <a:gd name="T4" fmla="*/ 16 w 1438"/>
                <a:gd name="T5" fmla="*/ 24 h 44"/>
                <a:gd name="T6" fmla="*/ 36 w 1438"/>
                <a:gd name="T7" fmla="*/ 36 h 44"/>
                <a:gd name="T8" fmla="*/ 56 w 1438"/>
                <a:gd name="T9" fmla="*/ 42 h 44"/>
                <a:gd name="T10" fmla="*/ 78 w 1438"/>
                <a:gd name="T11" fmla="*/ 44 h 44"/>
                <a:gd name="T12" fmla="*/ 1360 w 1438"/>
                <a:gd name="T13" fmla="*/ 44 h 44"/>
                <a:gd name="T14" fmla="*/ 1360 w 1438"/>
                <a:gd name="T15" fmla="*/ 44 h 44"/>
                <a:gd name="T16" fmla="*/ 1382 w 1438"/>
                <a:gd name="T17" fmla="*/ 42 h 44"/>
                <a:gd name="T18" fmla="*/ 1404 w 1438"/>
                <a:gd name="T19" fmla="*/ 36 h 44"/>
                <a:gd name="T20" fmla="*/ 1422 w 1438"/>
                <a:gd name="T21" fmla="*/ 24 h 44"/>
                <a:gd name="T22" fmla="*/ 1438 w 1438"/>
                <a:gd name="T23" fmla="*/ 10 h 44"/>
                <a:gd name="T24" fmla="*/ 1438 w 1438"/>
                <a:gd name="T25" fmla="*/ 0 h 44"/>
                <a:gd name="T26" fmla="*/ 0 w 1438"/>
                <a:gd name="T27" fmla="*/ 0 h 44"/>
                <a:gd name="T28" fmla="*/ 0 w 1438"/>
                <a:gd name="T2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8" h="44">
                  <a:moveTo>
                    <a:pt x="0" y="10"/>
                  </a:moveTo>
                  <a:lnTo>
                    <a:pt x="0" y="10"/>
                  </a:lnTo>
                  <a:lnTo>
                    <a:pt x="16" y="24"/>
                  </a:lnTo>
                  <a:lnTo>
                    <a:pt x="36" y="36"/>
                  </a:lnTo>
                  <a:lnTo>
                    <a:pt x="56" y="42"/>
                  </a:lnTo>
                  <a:lnTo>
                    <a:pt x="78" y="44"/>
                  </a:lnTo>
                  <a:lnTo>
                    <a:pt x="1360" y="44"/>
                  </a:lnTo>
                  <a:lnTo>
                    <a:pt x="1360" y="44"/>
                  </a:lnTo>
                  <a:lnTo>
                    <a:pt x="1382" y="42"/>
                  </a:lnTo>
                  <a:lnTo>
                    <a:pt x="1404" y="36"/>
                  </a:lnTo>
                  <a:lnTo>
                    <a:pt x="1422" y="24"/>
                  </a:lnTo>
                  <a:lnTo>
                    <a:pt x="1438" y="10"/>
                  </a:lnTo>
                  <a:lnTo>
                    <a:pt x="1438" y="0"/>
                  </a:lnTo>
                  <a:lnTo>
                    <a:pt x="0" y="0"/>
                  </a:lnTo>
                  <a:lnTo>
                    <a:pt x="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43" name="Freeform 134">
              <a:extLst>
                <a:ext uri="{FF2B5EF4-FFF2-40B4-BE49-F238E27FC236}">
                  <a16:creationId xmlns:a16="http://schemas.microsoft.com/office/drawing/2014/main" id="{CB096FDC-5E52-45AC-BD30-E1DA3FCE0C6A}"/>
                </a:ext>
              </a:extLst>
            </p:cNvPr>
            <p:cNvSpPr>
              <a:spLocks/>
            </p:cNvSpPr>
            <p:nvPr/>
          </p:nvSpPr>
          <p:spPr bwMode="auto">
            <a:xfrm>
              <a:off x="3968" y="3798"/>
              <a:ext cx="1476" cy="82"/>
            </a:xfrm>
            <a:custGeom>
              <a:avLst/>
              <a:gdLst>
                <a:gd name="T0" fmla="*/ 1378 w 1476"/>
                <a:gd name="T1" fmla="*/ 82 h 82"/>
                <a:gd name="T2" fmla="*/ 96 w 1476"/>
                <a:gd name="T3" fmla="*/ 82 h 82"/>
                <a:gd name="T4" fmla="*/ 96 w 1476"/>
                <a:gd name="T5" fmla="*/ 82 h 82"/>
                <a:gd name="T6" fmla="*/ 82 w 1476"/>
                <a:gd name="T7" fmla="*/ 80 h 82"/>
                <a:gd name="T8" fmla="*/ 70 w 1476"/>
                <a:gd name="T9" fmla="*/ 78 h 82"/>
                <a:gd name="T10" fmla="*/ 56 w 1476"/>
                <a:gd name="T11" fmla="*/ 76 h 82"/>
                <a:gd name="T12" fmla="*/ 44 w 1476"/>
                <a:gd name="T13" fmla="*/ 70 h 82"/>
                <a:gd name="T14" fmla="*/ 32 w 1476"/>
                <a:gd name="T15" fmla="*/ 64 h 82"/>
                <a:gd name="T16" fmla="*/ 22 w 1476"/>
                <a:gd name="T17" fmla="*/ 56 h 82"/>
                <a:gd name="T18" fmla="*/ 12 w 1476"/>
                <a:gd name="T19" fmla="*/ 48 h 82"/>
                <a:gd name="T20" fmla="*/ 2 w 1476"/>
                <a:gd name="T21" fmla="*/ 38 h 82"/>
                <a:gd name="T22" fmla="*/ 2 w 1476"/>
                <a:gd name="T23" fmla="*/ 38 h 82"/>
                <a:gd name="T24" fmla="*/ 0 w 1476"/>
                <a:gd name="T25" fmla="*/ 36 h 82"/>
                <a:gd name="T26" fmla="*/ 0 w 1476"/>
                <a:gd name="T27" fmla="*/ 32 h 82"/>
                <a:gd name="T28" fmla="*/ 0 w 1476"/>
                <a:gd name="T29" fmla="*/ 16 h 82"/>
                <a:gd name="T30" fmla="*/ 0 w 1476"/>
                <a:gd name="T31" fmla="*/ 16 h 82"/>
                <a:gd name="T32" fmla="*/ 0 w 1476"/>
                <a:gd name="T33" fmla="*/ 10 h 82"/>
                <a:gd name="T34" fmla="*/ 4 w 1476"/>
                <a:gd name="T35" fmla="*/ 4 h 82"/>
                <a:gd name="T36" fmla="*/ 4 w 1476"/>
                <a:gd name="T37" fmla="*/ 4 h 82"/>
                <a:gd name="T38" fmla="*/ 10 w 1476"/>
                <a:gd name="T39" fmla="*/ 0 h 82"/>
                <a:gd name="T40" fmla="*/ 16 w 1476"/>
                <a:gd name="T41" fmla="*/ 0 h 82"/>
                <a:gd name="T42" fmla="*/ 1460 w 1476"/>
                <a:gd name="T43" fmla="*/ 0 h 82"/>
                <a:gd name="T44" fmla="*/ 1460 w 1476"/>
                <a:gd name="T45" fmla="*/ 0 h 82"/>
                <a:gd name="T46" fmla="*/ 1466 w 1476"/>
                <a:gd name="T47" fmla="*/ 0 h 82"/>
                <a:gd name="T48" fmla="*/ 1470 w 1476"/>
                <a:gd name="T49" fmla="*/ 4 h 82"/>
                <a:gd name="T50" fmla="*/ 1470 w 1476"/>
                <a:gd name="T51" fmla="*/ 4 h 82"/>
                <a:gd name="T52" fmla="*/ 1474 w 1476"/>
                <a:gd name="T53" fmla="*/ 10 h 82"/>
                <a:gd name="T54" fmla="*/ 1476 w 1476"/>
                <a:gd name="T55" fmla="*/ 16 h 82"/>
                <a:gd name="T56" fmla="*/ 1476 w 1476"/>
                <a:gd name="T57" fmla="*/ 32 h 82"/>
                <a:gd name="T58" fmla="*/ 1476 w 1476"/>
                <a:gd name="T59" fmla="*/ 32 h 82"/>
                <a:gd name="T60" fmla="*/ 1476 w 1476"/>
                <a:gd name="T61" fmla="*/ 32 h 82"/>
                <a:gd name="T62" fmla="*/ 1474 w 1476"/>
                <a:gd name="T63" fmla="*/ 36 h 82"/>
                <a:gd name="T64" fmla="*/ 1472 w 1476"/>
                <a:gd name="T65" fmla="*/ 38 h 82"/>
                <a:gd name="T66" fmla="*/ 1472 w 1476"/>
                <a:gd name="T67" fmla="*/ 38 h 82"/>
                <a:gd name="T68" fmla="*/ 1464 w 1476"/>
                <a:gd name="T69" fmla="*/ 48 h 82"/>
                <a:gd name="T70" fmla="*/ 1454 w 1476"/>
                <a:gd name="T71" fmla="*/ 56 h 82"/>
                <a:gd name="T72" fmla="*/ 1442 w 1476"/>
                <a:gd name="T73" fmla="*/ 64 h 82"/>
                <a:gd name="T74" fmla="*/ 1430 w 1476"/>
                <a:gd name="T75" fmla="*/ 70 h 82"/>
                <a:gd name="T76" fmla="*/ 1418 w 1476"/>
                <a:gd name="T77" fmla="*/ 76 h 82"/>
                <a:gd name="T78" fmla="*/ 1406 w 1476"/>
                <a:gd name="T79" fmla="*/ 78 h 82"/>
                <a:gd name="T80" fmla="*/ 1392 w 1476"/>
                <a:gd name="T81" fmla="*/ 80 h 82"/>
                <a:gd name="T82" fmla="*/ 1378 w 1476"/>
                <a:gd name="T8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76" h="82">
                  <a:moveTo>
                    <a:pt x="1378" y="82"/>
                  </a:moveTo>
                  <a:lnTo>
                    <a:pt x="96" y="82"/>
                  </a:lnTo>
                  <a:lnTo>
                    <a:pt x="96" y="82"/>
                  </a:lnTo>
                  <a:lnTo>
                    <a:pt x="82" y="80"/>
                  </a:lnTo>
                  <a:lnTo>
                    <a:pt x="70" y="78"/>
                  </a:lnTo>
                  <a:lnTo>
                    <a:pt x="56" y="76"/>
                  </a:lnTo>
                  <a:lnTo>
                    <a:pt x="44" y="70"/>
                  </a:lnTo>
                  <a:lnTo>
                    <a:pt x="32" y="64"/>
                  </a:lnTo>
                  <a:lnTo>
                    <a:pt x="22" y="56"/>
                  </a:lnTo>
                  <a:lnTo>
                    <a:pt x="12" y="48"/>
                  </a:lnTo>
                  <a:lnTo>
                    <a:pt x="2" y="38"/>
                  </a:lnTo>
                  <a:lnTo>
                    <a:pt x="2" y="38"/>
                  </a:lnTo>
                  <a:lnTo>
                    <a:pt x="0" y="36"/>
                  </a:lnTo>
                  <a:lnTo>
                    <a:pt x="0" y="32"/>
                  </a:lnTo>
                  <a:lnTo>
                    <a:pt x="0" y="16"/>
                  </a:lnTo>
                  <a:lnTo>
                    <a:pt x="0" y="16"/>
                  </a:lnTo>
                  <a:lnTo>
                    <a:pt x="0" y="10"/>
                  </a:lnTo>
                  <a:lnTo>
                    <a:pt x="4" y="4"/>
                  </a:lnTo>
                  <a:lnTo>
                    <a:pt x="4" y="4"/>
                  </a:lnTo>
                  <a:lnTo>
                    <a:pt x="10" y="0"/>
                  </a:lnTo>
                  <a:lnTo>
                    <a:pt x="16" y="0"/>
                  </a:lnTo>
                  <a:lnTo>
                    <a:pt x="1460" y="0"/>
                  </a:lnTo>
                  <a:lnTo>
                    <a:pt x="1460" y="0"/>
                  </a:lnTo>
                  <a:lnTo>
                    <a:pt x="1466" y="0"/>
                  </a:lnTo>
                  <a:lnTo>
                    <a:pt x="1470" y="4"/>
                  </a:lnTo>
                  <a:lnTo>
                    <a:pt x="1470" y="4"/>
                  </a:lnTo>
                  <a:lnTo>
                    <a:pt x="1474" y="10"/>
                  </a:lnTo>
                  <a:lnTo>
                    <a:pt x="1476" y="16"/>
                  </a:lnTo>
                  <a:lnTo>
                    <a:pt x="1476" y="32"/>
                  </a:lnTo>
                  <a:lnTo>
                    <a:pt x="1476" y="32"/>
                  </a:lnTo>
                  <a:lnTo>
                    <a:pt x="1476" y="32"/>
                  </a:lnTo>
                  <a:lnTo>
                    <a:pt x="1474" y="36"/>
                  </a:lnTo>
                  <a:lnTo>
                    <a:pt x="1472" y="38"/>
                  </a:lnTo>
                  <a:lnTo>
                    <a:pt x="1472" y="38"/>
                  </a:lnTo>
                  <a:lnTo>
                    <a:pt x="1464" y="48"/>
                  </a:lnTo>
                  <a:lnTo>
                    <a:pt x="1454" y="56"/>
                  </a:lnTo>
                  <a:lnTo>
                    <a:pt x="1442" y="64"/>
                  </a:lnTo>
                  <a:lnTo>
                    <a:pt x="1430" y="70"/>
                  </a:lnTo>
                  <a:lnTo>
                    <a:pt x="1418" y="76"/>
                  </a:lnTo>
                  <a:lnTo>
                    <a:pt x="1406" y="78"/>
                  </a:lnTo>
                  <a:lnTo>
                    <a:pt x="1392" y="80"/>
                  </a:lnTo>
                  <a:lnTo>
                    <a:pt x="1378"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44" name="Freeform 135">
              <a:extLst>
                <a:ext uri="{FF2B5EF4-FFF2-40B4-BE49-F238E27FC236}">
                  <a16:creationId xmlns:a16="http://schemas.microsoft.com/office/drawing/2014/main" id="{41A91E4F-2132-4130-B2B2-4C86B9524946}"/>
                </a:ext>
              </a:extLst>
            </p:cNvPr>
            <p:cNvSpPr>
              <a:spLocks/>
            </p:cNvSpPr>
            <p:nvPr/>
          </p:nvSpPr>
          <p:spPr bwMode="auto">
            <a:xfrm>
              <a:off x="4560" y="3798"/>
              <a:ext cx="290" cy="30"/>
            </a:xfrm>
            <a:custGeom>
              <a:avLst/>
              <a:gdLst>
                <a:gd name="T0" fmla="*/ 272 w 290"/>
                <a:gd name="T1" fmla="*/ 30 h 30"/>
                <a:gd name="T2" fmla="*/ 18 w 290"/>
                <a:gd name="T3" fmla="*/ 30 h 30"/>
                <a:gd name="T4" fmla="*/ 18 w 290"/>
                <a:gd name="T5" fmla="*/ 30 h 30"/>
                <a:gd name="T6" fmla="*/ 12 w 290"/>
                <a:gd name="T7" fmla="*/ 28 h 30"/>
                <a:gd name="T8" fmla="*/ 6 w 290"/>
                <a:gd name="T9" fmla="*/ 26 h 30"/>
                <a:gd name="T10" fmla="*/ 6 w 290"/>
                <a:gd name="T11" fmla="*/ 26 h 30"/>
                <a:gd name="T12" fmla="*/ 2 w 290"/>
                <a:gd name="T13" fmla="*/ 20 h 30"/>
                <a:gd name="T14" fmla="*/ 0 w 290"/>
                <a:gd name="T15" fmla="*/ 12 h 30"/>
                <a:gd name="T16" fmla="*/ 0 w 290"/>
                <a:gd name="T17" fmla="*/ 8 h 30"/>
                <a:gd name="T18" fmla="*/ 0 w 290"/>
                <a:gd name="T19" fmla="*/ 8 h 30"/>
                <a:gd name="T20" fmla="*/ 2 w 290"/>
                <a:gd name="T21" fmla="*/ 6 h 30"/>
                <a:gd name="T22" fmla="*/ 4 w 290"/>
                <a:gd name="T23" fmla="*/ 2 h 30"/>
                <a:gd name="T24" fmla="*/ 6 w 290"/>
                <a:gd name="T25" fmla="*/ 0 h 30"/>
                <a:gd name="T26" fmla="*/ 10 w 290"/>
                <a:gd name="T27" fmla="*/ 0 h 30"/>
                <a:gd name="T28" fmla="*/ 280 w 290"/>
                <a:gd name="T29" fmla="*/ 0 h 30"/>
                <a:gd name="T30" fmla="*/ 280 w 290"/>
                <a:gd name="T31" fmla="*/ 0 h 30"/>
                <a:gd name="T32" fmla="*/ 284 w 290"/>
                <a:gd name="T33" fmla="*/ 0 h 30"/>
                <a:gd name="T34" fmla="*/ 288 w 290"/>
                <a:gd name="T35" fmla="*/ 2 h 30"/>
                <a:gd name="T36" fmla="*/ 290 w 290"/>
                <a:gd name="T37" fmla="*/ 6 h 30"/>
                <a:gd name="T38" fmla="*/ 290 w 290"/>
                <a:gd name="T39" fmla="*/ 8 h 30"/>
                <a:gd name="T40" fmla="*/ 290 w 290"/>
                <a:gd name="T41" fmla="*/ 12 h 30"/>
                <a:gd name="T42" fmla="*/ 290 w 290"/>
                <a:gd name="T43" fmla="*/ 12 h 30"/>
                <a:gd name="T44" fmla="*/ 288 w 290"/>
                <a:gd name="T45" fmla="*/ 20 h 30"/>
                <a:gd name="T46" fmla="*/ 286 w 290"/>
                <a:gd name="T47" fmla="*/ 26 h 30"/>
                <a:gd name="T48" fmla="*/ 286 w 290"/>
                <a:gd name="T49" fmla="*/ 26 h 30"/>
                <a:gd name="T50" fmla="*/ 280 w 290"/>
                <a:gd name="T51" fmla="*/ 28 h 30"/>
                <a:gd name="T52" fmla="*/ 272 w 290"/>
                <a:gd name="T53"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0" h="30">
                  <a:moveTo>
                    <a:pt x="272" y="30"/>
                  </a:moveTo>
                  <a:lnTo>
                    <a:pt x="18" y="30"/>
                  </a:lnTo>
                  <a:lnTo>
                    <a:pt x="18" y="30"/>
                  </a:lnTo>
                  <a:lnTo>
                    <a:pt x="12" y="28"/>
                  </a:lnTo>
                  <a:lnTo>
                    <a:pt x="6" y="26"/>
                  </a:lnTo>
                  <a:lnTo>
                    <a:pt x="6" y="26"/>
                  </a:lnTo>
                  <a:lnTo>
                    <a:pt x="2" y="20"/>
                  </a:lnTo>
                  <a:lnTo>
                    <a:pt x="0" y="12"/>
                  </a:lnTo>
                  <a:lnTo>
                    <a:pt x="0" y="8"/>
                  </a:lnTo>
                  <a:lnTo>
                    <a:pt x="0" y="8"/>
                  </a:lnTo>
                  <a:lnTo>
                    <a:pt x="2" y="6"/>
                  </a:lnTo>
                  <a:lnTo>
                    <a:pt x="4" y="2"/>
                  </a:lnTo>
                  <a:lnTo>
                    <a:pt x="6" y="0"/>
                  </a:lnTo>
                  <a:lnTo>
                    <a:pt x="10" y="0"/>
                  </a:lnTo>
                  <a:lnTo>
                    <a:pt x="280" y="0"/>
                  </a:lnTo>
                  <a:lnTo>
                    <a:pt x="280" y="0"/>
                  </a:lnTo>
                  <a:lnTo>
                    <a:pt x="284" y="0"/>
                  </a:lnTo>
                  <a:lnTo>
                    <a:pt x="288" y="2"/>
                  </a:lnTo>
                  <a:lnTo>
                    <a:pt x="290" y="6"/>
                  </a:lnTo>
                  <a:lnTo>
                    <a:pt x="290" y="8"/>
                  </a:lnTo>
                  <a:lnTo>
                    <a:pt x="290" y="12"/>
                  </a:lnTo>
                  <a:lnTo>
                    <a:pt x="290" y="12"/>
                  </a:lnTo>
                  <a:lnTo>
                    <a:pt x="288" y="20"/>
                  </a:lnTo>
                  <a:lnTo>
                    <a:pt x="286" y="26"/>
                  </a:lnTo>
                  <a:lnTo>
                    <a:pt x="286" y="26"/>
                  </a:lnTo>
                  <a:lnTo>
                    <a:pt x="280" y="28"/>
                  </a:lnTo>
                  <a:lnTo>
                    <a:pt x="272" y="3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45" name="Freeform 136">
              <a:extLst>
                <a:ext uri="{FF2B5EF4-FFF2-40B4-BE49-F238E27FC236}">
                  <a16:creationId xmlns:a16="http://schemas.microsoft.com/office/drawing/2014/main" id="{778BAAA2-956E-43B4-AD79-E033E9F65F7F}"/>
                </a:ext>
              </a:extLst>
            </p:cNvPr>
            <p:cNvSpPr>
              <a:spLocks/>
            </p:cNvSpPr>
            <p:nvPr/>
          </p:nvSpPr>
          <p:spPr bwMode="auto">
            <a:xfrm>
              <a:off x="4560" y="3798"/>
              <a:ext cx="290" cy="30"/>
            </a:xfrm>
            <a:custGeom>
              <a:avLst/>
              <a:gdLst>
                <a:gd name="T0" fmla="*/ 272 w 290"/>
                <a:gd name="T1" fmla="*/ 30 h 30"/>
                <a:gd name="T2" fmla="*/ 18 w 290"/>
                <a:gd name="T3" fmla="*/ 30 h 30"/>
                <a:gd name="T4" fmla="*/ 18 w 290"/>
                <a:gd name="T5" fmla="*/ 30 h 30"/>
                <a:gd name="T6" fmla="*/ 12 w 290"/>
                <a:gd name="T7" fmla="*/ 28 h 30"/>
                <a:gd name="T8" fmla="*/ 6 w 290"/>
                <a:gd name="T9" fmla="*/ 26 h 30"/>
                <a:gd name="T10" fmla="*/ 6 w 290"/>
                <a:gd name="T11" fmla="*/ 26 h 30"/>
                <a:gd name="T12" fmla="*/ 2 w 290"/>
                <a:gd name="T13" fmla="*/ 20 h 30"/>
                <a:gd name="T14" fmla="*/ 0 w 290"/>
                <a:gd name="T15" fmla="*/ 12 h 30"/>
                <a:gd name="T16" fmla="*/ 0 w 290"/>
                <a:gd name="T17" fmla="*/ 8 h 30"/>
                <a:gd name="T18" fmla="*/ 0 w 290"/>
                <a:gd name="T19" fmla="*/ 8 h 30"/>
                <a:gd name="T20" fmla="*/ 2 w 290"/>
                <a:gd name="T21" fmla="*/ 6 h 30"/>
                <a:gd name="T22" fmla="*/ 4 w 290"/>
                <a:gd name="T23" fmla="*/ 2 h 30"/>
                <a:gd name="T24" fmla="*/ 6 w 290"/>
                <a:gd name="T25" fmla="*/ 0 h 30"/>
                <a:gd name="T26" fmla="*/ 10 w 290"/>
                <a:gd name="T27" fmla="*/ 0 h 30"/>
                <a:gd name="T28" fmla="*/ 280 w 290"/>
                <a:gd name="T29" fmla="*/ 0 h 30"/>
                <a:gd name="T30" fmla="*/ 280 w 290"/>
                <a:gd name="T31" fmla="*/ 0 h 30"/>
                <a:gd name="T32" fmla="*/ 284 w 290"/>
                <a:gd name="T33" fmla="*/ 0 h 30"/>
                <a:gd name="T34" fmla="*/ 288 w 290"/>
                <a:gd name="T35" fmla="*/ 2 h 30"/>
                <a:gd name="T36" fmla="*/ 290 w 290"/>
                <a:gd name="T37" fmla="*/ 6 h 30"/>
                <a:gd name="T38" fmla="*/ 290 w 290"/>
                <a:gd name="T39" fmla="*/ 8 h 30"/>
                <a:gd name="T40" fmla="*/ 290 w 290"/>
                <a:gd name="T41" fmla="*/ 12 h 30"/>
                <a:gd name="T42" fmla="*/ 290 w 290"/>
                <a:gd name="T43" fmla="*/ 12 h 30"/>
                <a:gd name="T44" fmla="*/ 288 w 290"/>
                <a:gd name="T45" fmla="*/ 20 h 30"/>
                <a:gd name="T46" fmla="*/ 286 w 290"/>
                <a:gd name="T47" fmla="*/ 26 h 30"/>
                <a:gd name="T48" fmla="*/ 286 w 290"/>
                <a:gd name="T49" fmla="*/ 26 h 30"/>
                <a:gd name="T50" fmla="*/ 280 w 290"/>
                <a:gd name="T51" fmla="*/ 28 h 30"/>
                <a:gd name="T52" fmla="*/ 272 w 290"/>
                <a:gd name="T53"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0" h="30">
                  <a:moveTo>
                    <a:pt x="272" y="30"/>
                  </a:moveTo>
                  <a:lnTo>
                    <a:pt x="18" y="30"/>
                  </a:lnTo>
                  <a:lnTo>
                    <a:pt x="18" y="30"/>
                  </a:lnTo>
                  <a:lnTo>
                    <a:pt x="12" y="28"/>
                  </a:lnTo>
                  <a:lnTo>
                    <a:pt x="6" y="26"/>
                  </a:lnTo>
                  <a:lnTo>
                    <a:pt x="6" y="26"/>
                  </a:lnTo>
                  <a:lnTo>
                    <a:pt x="2" y="20"/>
                  </a:lnTo>
                  <a:lnTo>
                    <a:pt x="0" y="12"/>
                  </a:lnTo>
                  <a:lnTo>
                    <a:pt x="0" y="8"/>
                  </a:lnTo>
                  <a:lnTo>
                    <a:pt x="0" y="8"/>
                  </a:lnTo>
                  <a:lnTo>
                    <a:pt x="2" y="6"/>
                  </a:lnTo>
                  <a:lnTo>
                    <a:pt x="4" y="2"/>
                  </a:lnTo>
                  <a:lnTo>
                    <a:pt x="6" y="0"/>
                  </a:lnTo>
                  <a:lnTo>
                    <a:pt x="10" y="0"/>
                  </a:lnTo>
                  <a:lnTo>
                    <a:pt x="280" y="0"/>
                  </a:lnTo>
                  <a:lnTo>
                    <a:pt x="280" y="0"/>
                  </a:lnTo>
                  <a:lnTo>
                    <a:pt x="284" y="0"/>
                  </a:lnTo>
                  <a:lnTo>
                    <a:pt x="288" y="2"/>
                  </a:lnTo>
                  <a:lnTo>
                    <a:pt x="290" y="6"/>
                  </a:lnTo>
                  <a:lnTo>
                    <a:pt x="290" y="8"/>
                  </a:lnTo>
                  <a:lnTo>
                    <a:pt x="290" y="12"/>
                  </a:lnTo>
                  <a:lnTo>
                    <a:pt x="290" y="12"/>
                  </a:lnTo>
                  <a:lnTo>
                    <a:pt x="288" y="20"/>
                  </a:lnTo>
                  <a:lnTo>
                    <a:pt x="286" y="26"/>
                  </a:lnTo>
                  <a:lnTo>
                    <a:pt x="286" y="26"/>
                  </a:lnTo>
                  <a:lnTo>
                    <a:pt x="280" y="28"/>
                  </a:lnTo>
                  <a:lnTo>
                    <a:pt x="272"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46" name="Freeform 137">
              <a:extLst>
                <a:ext uri="{FF2B5EF4-FFF2-40B4-BE49-F238E27FC236}">
                  <a16:creationId xmlns:a16="http://schemas.microsoft.com/office/drawing/2014/main" id="{658E19D4-A909-4A6E-B118-B787441B113E}"/>
                </a:ext>
              </a:extLst>
            </p:cNvPr>
            <p:cNvSpPr>
              <a:spLocks noEditPoints="1"/>
            </p:cNvSpPr>
            <p:nvPr/>
          </p:nvSpPr>
          <p:spPr bwMode="auto">
            <a:xfrm>
              <a:off x="4164" y="3134"/>
              <a:ext cx="1084" cy="682"/>
            </a:xfrm>
            <a:custGeom>
              <a:avLst/>
              <a:gdLst>
                <a:gd name="T0" fmla="*/ 18 w 1084"/>
                <a:gd name="T1" fmla="*/ 664 h 682"/>
                <a:gd name="T2" fmla="*/ 1064 w 1084"/>
                <a:gd name="T3" fmla="*/ 664 h 682"/>
                <a:gd name="T4" fmla="*/ 1064 w 1084"/>
                <a:gd name="T5" fmla="*/ 18 h 682"/>
                <a:gd name="T6" fmla="*/ 18 w 1084"/>
                <a:gd name="T7" fmla="*/ 18 h 682"/>
                <a:gd name="T8" fmla="*/ 18 w 1084"/>
                <a:gd name="T9" fmla="*/ 664 h 682"/>
                <a:gd name="T10" fmla="*/ 1074 w 1084"/>
                <a:gd name="T11" fmla="*/ 682 h 682"/>
                <a:gd name="T12" fmla="*/ 10 w 1084"/>
                <a:gd name="T13" fmla="*/ 682 h 682"/>
                <a:gd name="T14" fmla="*/ 10 w 1084"/>
                <a:gd name="T15" fmla="*/ 682 h 682"/>
                <a:gd name="T16" fmla="*/ 6 w 1084"/>
                <a:gd name="T17" fmla="*/ 682 h 682"/>
                <a:gd name="T18" fmla="*/ 2 w 1084"/>
                <a:gd name="T19" fmla="*/ 680 h 682"/>
                <a:gd name="T20" fmla="*/ 0 w 1084"/>
                <a:gd name="T21" fmla="*/ 676 h 682"/>
                <a:gd name="T22" fmla="*/ 0 w 1084"/>
                <a:gd name="T23" fmla="*/ 672 h 682"/>
                <a:gd name="T24" fmla="*/ 0 w 1084"/>
                <a:gd name="T25" fmla="*/ 8 h 682"/>
                <a:gd name="T26" fmla="*/ 0 w 1084"/>
                <a:gd name="T27" fmla="*/ 8 h 682"/>
                <a:gd name="T28" fmla="*/ 0 w 1084"/>
                <a:gd name="T29" fmla="*/ 4 h 682"/>
                <a:gd name="T30" fmla="*/ 2 w 1084"/>
                <a:gd name="T31" fmla="*/ 2 h 682"/>
                <a:gd name="T32" fmla="*/ 6 w 1084"/>
                <a:gd name="T33" fmla="*/ 0 h 682"/>
                <a:gd name="T34" fmla="*/ 10 w 1084"/>
                <a:gd name="T35" fmla="*/ 0 h 682"/>
                <a:gd name="T36" fmla="*/ 1074 w 1084"/>
                <a:gd name="T37" fmla="*/ 0 h 682"/>
                <a:gd name="T38" fmla="*/ 1074 w 1084"/>
                <a:gd name="T39" fmla="*/ 0 h 682"/>
                <a:gd name="T40" fmla="*/ 1078 w 1084"/>
                <a:gd name="T41" fmla="*/ 0 h 682"/>
                <a:gd name="T42" fmla="*/ 1080 w 1084"/>
                <a:gd name="T43" fmla="*/ 2 h 682"/>
                <a:gd name="T44" fmla="*/ 1082 w 1084"/>
                <a:gd name="T45" fmla="*/ 4 h 682"/>
                <a:gd name="T46" fmla="*/ 1084 w 1084"/>
                <a:gd name="T47" fmla="*/ 8 h 682"/>
                <a:gd name="T48" fmla="*/ 1084 w 1084"/>
                <a:gd name="T49" fmla="*/ 672 h 682"/>
                <a:gd name="T50" fmla="*/ 1084 w 1084"/>
                <a:gd name="T51" fmla="*/ 672 h 682"/>
                <a:gd name="T52" fmla="*/ 1082 w 1084"/>
                <a:gd name="T53" fmla="*/ 676 h 682"/>
                <a:gd name="T54" fmla="*/ 1080 w 1084"/>
                <a:gd name="T55" fmla="*/ 680 h 682"/>
                <a:gd name="T56" fmla="*/ 1078 w 1084"/>
                <a:gd name="T57" fmla="*/ 682 h 682"/>
                <a:gd name="T58" fmla="*/ 1074 w 1084"/>
                <a:gd name="T59"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84" h="682">
                  <a:moveTo>
                    <a:pt x="18" y="664"/>
                  </a:moveTo>
                  <a:lnTo>
                    <a:pt x="1064" y="664"/>
                  </a:lnTo>
                  <a:lnTo>
                    <a:pt x="1064" y="18"/>
                  </a:lnTo>
                  <a:lnTo>
                    <a:pt x="18" y="18"/>
                  </a:lnTo>
                  <a:lnTo>
                    <a:pt x="18" y="664"/>
                  </a:lnTo>
                  <a:close/>
                  <a:moveTo>
                    <a:pt x="1074" y="682"/>
                  </a:moveTo>
                  <a:lnTo>
                    <a:pt x="10" y="682"/>
                  </a:lnTo>
                  <a:lnTo>
                    <a:pt x="10" y="682"/>
                  </a:lnTo>
                  <a:lnTo>
                    <a:pt x="6" y="682"/>
                  </a:lnTo>
                  <a:lnTo>
                    <a:pt x="2" y="680"/>
                  </a:lnTo>
                  <a:lnTo>
                    <a:pt x="0" y="676"/>
                  </a:lnTo>
                  <a:lnTo>
                    <a:pt x="0" y="672"/>
                  </a:lnTo>
                  <a:lnTo>
                    <a:pt x="0" y="8"/>
                  </a:lnTo>
                  <a:lnTo>
                    <a:pt x="0" y="8"/>
                  </a:lnTo>
                  <a:lnTo>
                    <a:pt x="0" y="4"/>
                  </a:lnTo>
                  <a:lnTo>
                    <a:pt x="2" y="2"/>
                  </a:lnTo>
                  <a:lnTo>
                    <a:pt x="6" y="0"/>
                  </a:lnTo>
                  <a:lnTo>
                    <a:pt x="10" y="0"/>
                  </a:lnTo>
                  <a:lnTo>
                    <a:pt x="1074" y="0"/>
                  </a:lnTo>
                  <a:lnTo>
                    <a:pt x="1074" y="0"/>
                  </a:lnTo>
                  <a:lnTo>
                    <a:pt x="1078" y="0"/>
                  </a:lnTo>
                  <a:lnTo>
                    <a:pt x="1080" y="2"/>
                  </a:lnTo>
                  <a:lnTo>
                    <a:pt x="1082" y="4"/>
                  </a:lnTo>
                  <a:lnTo>
                    <a:pt x="1084" y="8"/>
                  </a:lnTo>
                  <a:lnTo>
                    <a:pt x="1084" y="672"/>
                  </a:lnTo>
                  <a:lnTo>
                    <a:pt x="1084" y="672"/>
                  </a:lnTo>
                  <a:lnTo>
                    <a:pt x="1082" y="676"/>
                  </a:lnTo>
                  <a:lnTo>
                    <a:pt x="1080" y="680"/>
                  </a:lnTo>
                  <a:lnTo>
                    <a:pt x="1078" y="682"/>
                  </a:lnTo>
                  <a:lnTo>
                    <a:pt x="1074" y="682"/>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47" name="Rectangle 138">
              <a:extLst>
                <a:ext uri="{FF2B5EF4-FFF2-40B4-BE49-F238E27FC236}">
                  <a16:creationId xmlns:a16="http://schemas.microsoft.com/office/drawing/2014/main" id="{26344C9D-3658-4C4C-857A-A3E6DFAC2412}"/>
                </a:ext>
              </a:extLst>
            </p:cNvPr>
            <p:cNvSpPr>
              <a:spLocks noChangeArrowheads="1"/>
            </p:cNvSpPr>
            <p:nvPr/>
          </p:nvSpPr>
          <p:spPr bwMode="auto">
            <a:xfrm>
              <a:off x="4182" y="3152"/>
              <a:ext cx="1046" cy="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48" name="Freeform 139">
              <a:extLst>
                <a:ext uri="{FF2B5EF4-FFF2-40B4-BE49-F238E27FC236}">
                  <a16:creationId xmlns:a16="http://schemas.microsoft.com/office/drawing/2014/main" id="{B8FA922A-3986-4B58-BE7D-9C37B61DFCD8}"/>
                </a:ext>
              </a:extLst>
            </p:cNvPr>
            <p:cNvSpPr>
              <a:spLocks/>
            </p:cNvSpPr>
            <p:nvPr/>
          </p:nvSpPr>
          <p:spPr bwMode="auto">
            <a:xfrm>
              <a:off x="4164" y="3134"/>
              <a:ext cx="1084" cy="682"/>
            </a:xfrm>
            <a:custGeom>
              <a:avLst/>
              <a:gdLst>
                <a:gd name="T0" fmla="*/ 1074 w 1084"/>
                <a:gd name="T1" fmla="*/ 682 h 682"/>
                <a:gd name="T2" fmla="*/ 10 w 1084"/>
                <a:gd name="T3" fmla="*/ 682 h 682"/>
                <a:gd name="T4" fmla="*/ 10 w 1084"/>
                <a:gd name="T5" fmla="*/ 682 h 682"/>
                <a:gd name="T6" fmla="*/ 6 w 1084"/>
                <a:gd name="T7" fmla="*/ 682 h 682"/>
                <a:gd name="T8" fmla="*/ 2 w 1084"/>
                <a:gd name="T9" fmla="*/ 680 h 682"/>
                <a:gd name="T10" fmla="*/ 0 w 1084"/>
                <a:gd name="T11" fmla="*/ 676 h 682"/>
                <a:gd name="T12" fmla="*/ 0 w 1084"/>
                <a:gd name="T13" fmla="*/ 672 h 682"/>
                <a:gd name="T14" fmla="*/ 0 w 1084"/>
                <a:gd name="T15" fmla="*/ 8 h 682"/>
                <a:gd name="T16" fmla="*/ 0 w 1084"/>
                <a:gd name="T17" fmla="*/ 8 h 682"/>
                <a:gd name="T18" fmla="*/ 0 w 1084"/>
                <a:gd name="T19" fmla="*/ 4 h 682"/>
                <a:gd name="T20" fmla="*/ 2 w 1084"/>
                <a:gd name="T21" fmla="*/ 2 h 682"/>
                <a:gd name="T22" fmla="*/ 6 w 1084"/>
                <a:gd name="T23" fmla="*/ 0 h 682"/>
                <a:gd name="T24" fmla="*/ 10 w 1084"/>
                <a:gd name="T25" fmla="*/ 0 h 682"/>
                <a:gd name="T26" fmla="*/ 1074 w 1084"/>
                <a:gd name="T27" fmla="*/ 0 h 682"/>
                <a:gd name="T28" fmla="*/ 1074 w 1084"/>
                <a:gd name="T29" fmla="*/ 0 h 682"/>
                <a:gd name="T30" fmla="*/ 1078 w 1084"/>
                <a:gd name="T31" fmla="*/ 0 h 682"/>
                <a:gd name="T32" fmla="*/ 1080 w 1084"/>
                <a:gd name="T33" fmla="*/ 2 h 682"/>
                <a:gd name="T34" fmla="*/ 1082 w 1084"/>
                <a:gd name="T35" fmla="*/ 4 h 682"/>
                <a:gd name="T36" fmla="*/ 1084 w 1084"/>
                <a:gd name="T37" fmla="*/ 8 h 682"/>
                <a:gd name="T38" fmla="*/ 1084 w 1084"/>
                <a:gd name="T39" fmla="*/ 672 h 682"/>
                <a:gd name="T40" fmla="*/ 1084 w 1084"/>
                <a:gd name="T41" fmla="*/ 672 h 682"/>
                <a:gd name="T42" fmla="*/ 1082 w 1084"/>
                <a:gd name="T43" fmla="*/ 676 h 682"/>
                <a:gd name="T44" fmla="*/ 1080 w 1084"/>
                <a:gd name="T45" fmla="*/ 680 h 682"/>
                <a:gd name="T46" fmla="*/ 1078 w 1084"/>
                <a:gd name="T47" fmla="*/ 682 h 682"/>
                <a:gd name="T48" fmla="*/ 1074 w 1084"/>
                <a:gd name="T49"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84" h="682">
                  <a:moveTo>
                    <a:pt x="1074" y="682"/>
                  </a:moveTo>
                  <a:lnTo>
                    <a:pt x="10" y="682"/>
                  </a:lnTo>
                  <a:lnTo>
                    <a:pt x="10" y="682"/>
                  </a:lnTo>
                  <a:lnTo>
                    <a:pt x="6" y="682"/>
                  </a:lnTo>
                  <a:lnTo>
                    <a:pt x="2" y="680"/>
                  </a:lnTo>
                  <a:lnTo>
                    <a:pt x="0" y="676"/>
                  </a:lnTo>
                  <a:lnTo>
                    <a:pt x="0" y="672"/>
                  </a:lnTo>
                  <a:lnTo>
                    <a:pt x="0" y="8"/>
                  </a:lnTo>
                  <a:lnTo>
                    <a:pt x="0" y="8"/>
                  </a:lnTo>
                  <a:lnTo>
                    <a:pt x="0" y="4"/>
                  </a:lnTo>
                  <a:lnTo>
                    <a:pt x="2" y="2"/>
                  </a:lnTo>
                  <a:lnTo>
                    <a:pt x="6" y="0"/>
                  </a:lnTo>
                  <a:lnTo>
                    <a:pt x="10" y="0"/>
                  </a:lnTo>
                  <a:lnTo>
                    <a:pt x="1074" y="0"/>
                  </a:lnTo>
                  <a:lnTo>
                    <a:pt x="1074" y="0"/>
                  </a:lnTo>
                  <a:lnTo>
                    <a:pt x="1078" y="0"/>
                  </a:lnTo>
                  <a:lnTo>
                    <a:pt x="1080" y="2"/>
                  </a:lnTo>
                  <a:lnTo>
                    <a:pt x="1082" y="4"/>
                  </a:lnTo>
                  <a:lnTo>
                    <a:pt x="1084" y="8"/>
                  </a:lnTo>
                  <a:lnTo>
                    <a:pt x="1084" y="672"/>
                  </a:lnTo>
                  <a:lnTo>
                    <a:pt x="1084" y="672"/>
                  </a:lnTo>
                  <a:lnTo>
                    <a:pt x="1082" y="676"/>
                  </a:lnTo>
                  <a:lnTo>
                    <a:pt x="1080" y="680"/>
                  </a:lnTo>
                  <a:lnTo>
                    <a:pt x="1078" y="682"/>
                  </a:lnTo>
                  <a:lnTo>
                    <a:pt x="1074" y="6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49" name="Freeform 140">
              <a:extLst>
                <a:ext uri="{FF2B5EF4-FFF2-40B4-BE49-F238E27FC236}">
                  <a16:creationId xmlns:a16="http://schemas.microsoft.com/office/drawing/2014/main" id="{7B406B7C-C9DE-4534-A463-59DD918DFB11}"/>
                </a:ext>
              </a:extLst>
            </p:cNvPr>
            <p:cNvSpPr>
              <a:spLocks/>
            </p:cNvSpPr>
            <p:nvPr/>
          </p:nvSpPr>
          <p:spPr bwMode="auto">
            <a:xfrm>
              <a:off x="4488" y="3320"/>
              <a:ext cx="434" cy="420"/>
            </a:xfrm>
            <a:custGeom>
              <a:avLst/>
              <a:gdLst>
                <a:gd name="T0" fmla="*/ 218 w 434"/>
                <a:gd name="T1" fmla="*/ 0 h 420"/>
                <a:gd name="T2" fmla="*/ 0 w 434"/>
                <a:gd name="T3" fmla="*/ 156 h 420"/>
                <a:gd name="T4" fmla="*/ 0 w 434"/>
                <a:gd name="T5" fmla="*/ 420 h 420"/>
                <a:gd name="T6" fmla="*/ 434 w 434"/>
                <a:gd name="T7" fmla="*/ 420 h 420"/>
                <a:gd name="T8" fmla="*/ 434 w 434"/>
                <a:gd name="T9" fmla="*/ 156 h 420"/>
                <a:gd name="T10" fmla="*/ 218 w 434"/>
                <a:gd name="T11" fmla="*/ 0 h 420"/>
              </a:gdLst>
              <a:ahLst/>
              <a:cxnLst>
                <a:cxn ang="0">
                  <a:pos x="T0" y="T1"/>
                </a:cxn>
                <a:cxn ang="0">
                  <a:pos x="T2" y="T3"/>
                </a:cxn>
                <a:cxn ang="0">
                  <a:pos x="T4" y="T5"/>
                </a:cxn>
                <a:cxn ang="0">
                  <a:pos x="T6" y="T7"/>
                </a:cxn>
                <a:cxn ang="0">
                  <a:pos x="T8" y="T9"/>
                </a:cxn>
                <a:cxn ang="0">
                  <a:pos x="T10" y="T11"/>
                </a:cxn>
              </a:cxnLst>
              <a:rect l="0" t="0" r="r" b="b"/>
              <a:pathLst>
                <a:path w="434" h="420">
                  <a:moveTo>
                    <a:pt x="218" y="0"/>
                  </a:moveTo>
                  <a:lnTo>
                    <a:pt x="0" y="156"/>
                  </a:lnTo>
                  <a:lnTo>
                    <a:pt x="0" y="420"/>
                  </a:lnTo>
                  <a:lnTo>
                    <a:pt x="434" y="420"/>
                  </a:lnTo>
                  <a:lnTo>
                    <a:pt x="434" y="156"/>
                  </a:lnTo>
                  <a:lnTo>
                    <a:pt x="218" y="0"/>
                  </a:lnTo>
                  <a:close/>
                </a:path>
              </a:pathLst>
            </a:custGeom>
            <a:solidFill>
              <a:srgbClr val="FCC9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50" name="Freeform 141">
              <a:extLst>
                <a:ext uri="{FF2B5EF4-FFF2-40B4-BE49-F238E27FC236}">
                  <a16:creationId xmlns:a16="http://schemas.microsoft.com/office/drawing/2014/main" id="{A66A4FE9-E58C-4CE6-B816-F88B71DFC894}"/>
                </a:ext>
              </a:extLst>
            </p:cNvPr>
            <p:cNvSpPr>
              <a:spLocks/>
            </p:cNvSpPr>
            <p:nvPr/>
          </p:nvSpPr>
          <p:spPr bwMode="auto">
            <a:xfrm>
              <a:off x="4438" y="3210"/>
              <a:ext cx="174" cy="44"/>
            </a:xfrm>
            <a:custGeom>
              <a:avLst/>
              <a:gdLst>
                <a:gd name="T0" fmla="*/ 44 w 174"/>
                <a:gd name="T1" fmla="*/ 0 h 44"/>
                <a:gd name="T2" fmla="*/ 44 w 174"/>
                <a:gd name="T3" fmla="*/ 0 h 44"/>
                <a:gd name="T4" fmla="*/ 34 w 174"/>
                <a:gd name="T5" fmla="*/ 0 h 44"/>
                <a:gd name="T6" fmla="*/ 26 w 174"/>
                <a:gd name="T7" fmla="*/ 4 h 44"/>
                <a:gd name="T8" fmla="*/ 18 w 174"/>
                <a:gd name="T9" fmla="*/ 8 h 44"/>
                <a:gd name="T10" fmla="*/ 12 w 174"/>
                <a:gd name="T11" fmla="*/ 12 h 44"/>
                <a:gd name="T12" fmla="*/ 6 w 174"/>
                <a:gd name="T13" fmla="*/ 20 h 44"/>
                <a:gd name="T14" fmla="*/ 2 w 174"/>
                <a:gd name="T15" fmla="*/ 26 h 44"/>
                <a:gd name="T16" fmla="*/ 0 w 174"/>
                <a:gd name="T17" fmla="*/ 34 h 44"/>
                <a:gd name="T18" fmla="*/ 0 w 174"/>
                <a:gd name="T19" fmla="*/ 44 h 44"/>
                <a:gd name="T20" fmla="*/ 174 w 174"/>
                <a:gd name="T21" fmla="*/ 44 h 44"/>
                <a:gd name="T22" fmla="*/ 174 w 174"/>
                <a:gd name="T23" fmla="*/ 0 h 44"/>
                <a:gd name="T24" fmla="*/ 44 w 174"/>
                <a:gd name="T2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44">
                  <a:moveTo>
                    <a:pt x="44" y="0"/>
                  </a:moveTo>
                  <a:lnTo>
                    <a:pt x="44" y="0"/>
                  </a:lnTo>
                  <a:lnTo>
                    <a:pt x="34" y="0"/>
                  </a:lnTo>
                  <a:lnTo>
                    <a:pt x="26" y="4"/>
                  </a:lnTo>
                  <a:lnTo>
                    <a:pt x="18" y="8"/>
                  </a:lnTo>
                  <a:lnTo>
                    <a:pt x="12" y="12"/>
                  </a:lnTo>
                  <a:lnTo>
                    <a:pt x="6" y="20"/>
                  </a:lnTo>
                  <a:lnTo>
                    <a:pt x="2" y="26"/>
                  </a:lnTo>
                  <a:lnTo>
                    <a:pt x="0" y="34"/>
                  </a:lnTo>
                  <a:lnTo>
                    <a:pt x="0" y="44"/>
                  </a:lnTo>
                  <a:lnTo>
                    <a:pt x="174" y="44"/>
                  </a:lnTo>
                  <a:lnTo>
                    <a:pt x="174" y="0"/>
                  </a:lnTo>
                  <a:lnTo>
                    <a:pt x="4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51" name="Freeform 142">
              <a:extLst>
                <a:ext uri="{FF2B5EF4-FFF2-40B4-BE49-F238E27FC236}">
                  <a16:creationId xmlns:a16="http://schemas.microsoft.com/office/drawing/2014/main" id="{082E7844-2E9F-4D3F-898F-A6E9E243EACF}"/>
                </a:ext>
              </a:extLst>
            </p:cNvPr>
            <p:cNvSpPr>
              <a:spLocks/>
            </p:cNvSpPr>
            <p:nvPr/>
          </p:nvSpPr>
          <p:spPr bwMode="auto">
            <a:xfrm>
              <a:off x="4482" y="3210"/>
              <a:ext cx="404" cy="400"/>
            </a:xfrm>
            <a:custGeom>
              <a:avLst/>
              <a:gdLst>
                <a:gd name="T0" fmla="*/ 404 w 404"/>
                <a:gd name="T1" fmla="*/ 44 h 400"/>
                <a:gd name="T2" fmla="*/ 404 w 404"/>
                <a:gd name="T3" fmla="*/ 400 h 400"/>
                <a:gd name="T4" fmla="*/ 44 w 404"/>
                <a:gd name="T5" fmla="*/ 400 h 400"/>
                <a:gd name="T6" fmla="*/ 44 w 404"/>
                <a:gd name="T7" fmla="*/ 44 h 400"/>
                <a:gd name="T8" fmla="*/ 44 w 404"/>
                <a:gd name="T9" fmla="*/ 44 h 400"/>
                <a:gd name="T10" fmla="*/ 42 w 404"/>
                <a:gd name="T11" fmla="*/ 34 h 400"/>
                <a:gd name="T12" fmla="*/ 40 w 404"/>
                <a:gd name="T13" fmla="*/ 26 h 400"/>
                <a:gd name="T14" fmla="*/ 36 w 404"/>
                <a:gd name="T15" fmla="*/ 20 h 400"/>
                <a:gd name="T16" fmla="*/ 30 w 404"/>
                <a:gd name="T17" fmla="*/ 12 h 400"/>
                <a:gd name="T18" fmla="*/ 24 w 404"/>
                <a:gd name="T19" fmla="*/ 8 h 400"/>
                <a:gd name="T20" fmla="*/ 16 w 404"/>
                <a:gd name="T21" fmla="*/ 4 h 400"/>
                <a:gd name="T22" fmla="*/ 8 w 404"/>
                <a:gd name="T23" fmla="*/ 0 h 400"/>
                <a:gd name="T24" fmla="*/ 0 w 404"/>
                <a:gd name="T25" fmla="*/ 0 h 400"/>
                <a:gd name="T26" fmla="*/ 360 w 404"/>
                <a:gd name="T27" fmla="*/ 0 h 400"/>
                <a:gd name="T28" fmla="*/ 360 w 404"/>
                <a:gd name="T29" fmla="*/ 0 h 400"/>
                <a:gd name="T30" fmla="*/ 368 w 404"/>
                <a:gd name="T31" fmla="*/ 0 h 400"/>
                <a:gd name="T32" fmla="*/ 376 w 404"/>
                <a:gd name="T33" fmla="*/ 4 h 400"/>
                <a:gd name="T34" fmla="*/ 384 w 404"/>
                <a:gd name="T35" fmla="*/ 8 h 400"/>
                <a:gd name="T36" fmla="*/ 390 w 404"/>
                <a:gd name="T37" fmla="*/ 12 h 400"/>
                <a:gd name="T38" fmla="*/ 396 w 404"/>
                <a:gd name="T39" fmla="*/ 20 h 400"/>
                <a:gd name="T40" fmla="*/ 400 w 404"/>
                <a:gd name="T41" fmla="*/ 26 h 400"/>
                <a:gd name="T42" fmla="*/ 402 w 404"/>
                <a:gd name="T43" fmla="*/ 34 h 400"/>
                <a:gd name="T44" fmla="*/ 404 w 404"/>
                <a:gd name="T45" fmla="*/ 4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4" h="400">
                  <a:moveTo>
                    <a:pt x="404" y="44"/>
                  </a:moveTo>
                  <a:lnTo>
                    <a:pt x="404" y="400"/>
                  </a:lnTo>
                  <a:lnTo>
                    <a:pt x="44" y="400"/>
                  </a:lnTo>
                  <a:lnTo>
                    <a:pt x="44" y="44"/>
                  </a:lnTo>
                  <a:lnTo>
                    <a:pt x="44" y="44"/>
                  </a:lnTo>
                  <a:lnTo>
                    <a:pt x="42" y="34"/>
                  </a:lnTo>
                  <a:lnTo>
                    <a:pt x="40" y="26"/>
                  </a:lnTo>
                  <a:lnTo>
                    <a:pt x="36" y="20"/>
                  </a:lnTo>
                  <a:lnTo>
                    <a:pt x="30" y="12"/>
                  </a:lnTo>
                  <a:lnTo>
                    <a:pt x="24" y="8"/>
                  </a:lnTo>
                  <a:lnTo>
                    <a:pt x="16" y="4"/>
                  </a:lnTo>
                  <a:lnTo>
                    <a:pt x="8" y="0"/>
                  </a:lnTo>
                  <a:lnTo>
                    <a:pt x="0" y="0"/>
                  </a:lnTo>
                  <a:lnTo>
                    <a:pt x="360" y="0"/>
                  </a:lnTo>
                  <a:lnTo>
                    <a:pt x="360" y="0"/>
                  </a:lnTo>
                  <a:lnTo>
                    <a:pt x="368" y="0"/>
                  </a:lnTo>
                  <a:lnTo>
                    <a:pt x="376" y="4"/>
                  </a:lnTo>
                  <a:lnTo>
                    <a:pt x="384" y="8"/>
                  </a:lnTo>
                  <a:lnTo>
                    <a:pt x="390" y="12"/>
                  </a:lnTo>
                  <a:lnTo>
                    <a:pt x="396" y="20"/>
                  </a:lnTo>
                  <a:lnTo>
                    <a:pt x="400" y="26"/>
                  </a:lnTo>
                  <a:lnTo>
                    <a:pt x="402" y="34"/>
                  </a:lnTo>
                  <a:lnTo>
                    <a:pt x="404"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52" name="Freeform 143">
              <a:extLst>
                <a:ext uri="{FF2B5EF4-FFF2-40B4-BE49-F238E27FC236}">
                  <a16:creationId xmlns:a16="http://schemas.microsoft.com/office/drawing/2014/main" id="{17EBD1FB-1FD1-4BD0-A0A4-5E3AEBC2C112}"/>
                </a:ext>
              </a:extLst>
            </p:cNvPr>
            <p:cNvSpPr>
              <a:spLocks/>
            </p:cNvSpPr>
            <p:nvPr/>
          </p:nvSpPr>
          <p:spPr bwMode="auto">
            <a:xfrm>
              <a:off x="4482" y="3210"/>
              <a:ext cx="404" cy="400"/>
            </a:xfrm>
            <a:custGeom>
              <a:avLst/>
              <a:gdLst>
                <a:gd name="T0" fmla="*/ 404 w 404"/>
                <a:gd name="T1" fmla="*/ 44 h 400"/>
                <a:gd name="T2" fmla="*/ 404 w 404"/>
                <a:gd name="T3" fmla="*/ 400 h 400"/>
                <a:gd name="T4" fmla="*/ 44 w 404"/>
                <a:gd name="T5" fmla="*/ 400 h 400"/>
                <a:gd name="T6" fmla="*/ 44 w 404"/>
                <a:gd name="T7" fmla="*/ 44 h 400"/>
                <a:gd name="T8" fmla="*/ 44 w 404"/>
                <a:gd name="T9" fmla="*/ 44 h 400"/>
                <a:gd name="T10" fmla="*/ 42 w 404"/>
                <a:gd name="T11" fmla="*/ 34 h 400"/>
                <a:gd name="T12" fmla="*/ 40 w 404"/>
                <a:gd name="T13" fmla="*/ 26 h 400"/>
                <a:gd name="T14" fmla="*/ 36 w 404"/>
                <a:gd name="T15" fmla="*/ 20 h 400"/>
                <a:gd name="T16" fmla="*/ 30 w 404"/>
                <a:gd name="T17" fmla="*/ 12 h 400"/>
                <a:gd name="T18" fmla="*/ 24 w 404"/>
                <a:gd name="T19" fmla="*/ 8 h 400"/>
                <a:gd name="T20" fmla="*/ 16 w 404"/>
                <a:gd name="T21" fmla="*/ 4 h 400"/>
                <a:gd name="T22" fmla="*/ 8 w 404"/>
                <a:gd name="T23" fmla="*/ 0 h 400"/>
                <a:gd name="T24" fmla="*/ 0 w 404"/>
                <a:gd name="T25" fmla="*/ 0 h 400"/>
                <a:gd name="T26" fmla="*/ 360 w 404"/>
                <a:gd name="T27" fmla="*/ 0 h 400"/>
                <a:gd name="T28" fmla="*/ 360 w 404"/>
                <a:gd name="T29" fmla="*/ 0 h 400"/>
                <a:gd name="T30" fmla="*/ 368 w 404"/>
                <a:gd name="T31" fmla="*/ 0 h 400"/>
                <a:gd name="T32" fmla="*/ 376 w 404"/>
                <a:gd name="T33" fmla="*/ 4 h 400"/>
                <a:gd name="T34" fmla="*/ 384 w 404"/>
                <a:gd name="T35" fmla="*/ 8 h 400"/>
                <a:gd name="T36" fmla="*/ 390 w 404"/>
                <a:gd name="T37" fmla="*/ 12 h 400"/>
                <a:gd name="T38" fmla="*/ 396 w 404"/>
                <a:gd name="T39" fmla="*/ 20 h 400"/>
                <a:gd name="T40" fmla="*/ 400 w 404"/>
                <a:gd name="T41" fmla="*/ 26 h 400"/>
                <a:gd name="T42" fmla="*/ 402 w 404"/>
                <a:gd name="T43" fmla="*/ 34 h 400"/>
                <a:gd name="T44" fmla="*/ 404 w 404"/>
                <a:gd name="T45" fmla="*/ 4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4" h="400">
                  <a:moveTo>
                    <a:pt x="404" y="44"/>
                  </a:moveTo>
                  <a:lnTo>
                    <a:pt x="404" y="400"/>
                  </a:lnTo>
                  <a:lnTo>
                    <a:pt x="44" y="400"/>
                  </a:lnTo>
                  <a:lnTo>
                    <a:pt x="44" y="44"/>
                  </a:lnTo>
                  <a:lnTo>
                    <a:pt x="44" y="44"/>
                  </a:lnTo>
                  <a:lnTo>
                    <a:pt x="42" y="34"/>
                  </a:lnTo>
                  <a:lnTo>
                    <a:pt x="40" y="26"/>
                  </a:lnTo>
                  <a:lnTo>
                    <a:pt x="36" y="20"/>
                  </a:lnTo>
                  <a:lnTo>
                    <a:pt x="30" y="12"/>
                  </a:lnTo>
                  <a:lnTo>
                    <a:pt x="24" y="8"/>
                  </a:lnTo>
                  <a:lnTo>
                    <a:pt x="16" y="4"/>
                  </a:lnTo>
                  <a:lnTo>
                    <a:pt x="8" y="0"/>
                  </a:lnTo>
                  <a:lnTo>
                    <a:pt x="0" y="0"/>
                  </a:lnTo>
                  <a:lnTo>
                    <a:pt x="360" y="0"/>
                  </a:lnTo>
                  <a:lnTo>
                    <a:pt x="360" y="0"/>
                  </a:lnTo>
                  <a:lnTo>
                    <a:pt x="368" y="0"/>
                  </a:lnTo>
                  <a:lnTo>
                    <a:pt x="376" y="4"/>
                  </a:lnTo>
                  <a:lnTo>
                    <a:pt x="384" y="8"/>
                  </a:lnTo>
                  <a:lnTo>
                    <a:pt x="390" y="12"/>
                  </a:lnTo>
                  <a:lnTo>
                    <a:pt x="396" y="20"/>
                  </a:lnTo>
                  <a:lnTo>
                    <a:pt x="400" y="26"/>
                  </a:lnTo>
                  <a:lnTo>
                    <a:pt x="402" y="34"/>
                  </a:lnTo>
                  <a:lnTo>
                    <a:pt x="404" y="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53" name="Freeform 144">
              <a:extLst>
                <a:ext uri="{FF2B5EF4-FFF2-40B4-BE49-F238E27FC236}">
                  <a16:creationId xmlns:a16="http://schemas.microsoft.com/office/drawing/2014/main" id="{1F5A5A7F-54DC-4D4A-8C36-F284D1E7AC0A}"/>
                </a:ext>
              </a:extLst>
            </p:cNvPr>
            <p:cNvSpPr>
              <a:spLocks noEditPoints="1"/>
            </p:cNvSpPr>
            <p:nvPr/>
          </p:nvSpPr>
          <p:spPr bwMode="auto">
            <a:xfrm>
              <a:off x="4656" y="3350"/>
              <a:ext cx="104" cy="104"/>
            </a:xfrm>
            <a:custGeom>
              <a:avLst/>
              <a:gdLst>
                <a:gd name="T0" fmla="*/ 52 w 104"/>
                <a:gd name="T1" fmla="*/ 16 h 104"/>
                <a:gd name="T2" fmla="*/ 40 w 104"/>
                <a:gd name="T3" fmla="*/ 20 h 104"/>
                <a:gd name="T4" fmla="*/ 28 w 104"/>
                <a:gd name="T5" fmla="*/ 26 h 104"/>
                <a:gd name="T6" fmla="*/ 20 w 104"/>
                <a:gd name="T7" fmla="*/ 38 h 104"/>
                <a:gd name="T8" fmla="*/ 18 w 104"/>
                <a:gd name="T9" fmla="*/ 52 h 104"/>
                <a:gd name="T10" fmla="*/ 18 w 104"/>
                <a:gd name="T11" fmla="*/ 58 h 104"/>
                <a:gd name="T12" fmla="*/ 24 w 104"/>
                <a:gd name="T13" fmla="*/ 70 h 104"/>
                <a:gd name="T14" fmla="*/ 34 w 104"/>
                <a:gd name="T15" fmla="*/ 80 h 104"/>
                <a:gd name="T16" fmla="*/ 46 w 104"/>
                <a:gd name="T17" fmla="*/ 86 h 104"/>
                <a:gd name="T18" fmla="*/ 52 w 104"/>
                <a:gd name="T19" fmla="*/ 86 h 104"/>
                <a:gd name="T20" fmla="*/ 66 w 104"/>
                <a:gd name="T21" fmla="*/ 84 h 104"/>
                <a:gd name="T22" fmla="*/ 78 w 104"/>
                <a:gd name="T23" fmla="*/ 76 h 104"/>
                <a:gd name="T24" fmla="*/ 84 w 104"/>
                <a:gd name="T25" fmla="*/ 64 h 104"/>
                <a:gd name="T26" fmla="*/ 88 w 104"/>
                <a:gd name="T27" fmla="*/ 52 h 104"/>
                <a:gd name="T28" fmla="*/ 86 w 104"/>
                <a:gd name="T29" fmla="*/ 44 h 104"/>
                <a:gd name="T30" fmla="*/ 82 w 104"/>
                <a:gd name="T31" fmla="*/ 32 h 104"/>
                <a:gd name="T32" fmla="*/ 72 w 104"/>
                <a:gd name="T33" fmla="*/ 22 h 104"/>
                <a:gd name="T34" fmla="*/ 60 w 104"/>
                <a:gd name="T35" fmla="*/ 18 h 104"/>
                <a:gd name="T36" fmla="*/ 52 w 104"/>
                <a:gd name="T37" fmla="*/ 104 h 104"/>
                <a:gd name="T38" fmla="*/ 42 w 104"/>
                <a:gd name="T39" fmla="*/ 102 h 104"/>
                <a:gd name="T40" fmla="*/ 24 w 104"/>
                <a:gd name="T41" fmla="*/ 94 h 104"/>
                <a:gd name="T42" fmla="*/ 10 w 104"/>
                <a:gd name="T43" fmla="*/ 80 h 104"/>
                <a:gd name="T44" fmla="*/ 2 w 104"/>
                <a:gd name="T45" fmla="*/ 62 h 104"/>
                <a:gd name="T46" fmla="*/ 0 w 104"/>
                <a:gd name="T47" fmla="*/ 52 h 104"/>
                <a:gd name="T48" fmla="*/ 6 w 104"/>
                <a:gd name="T49" fmla="*/ 30 h 104"/>
                <a:gd name="T50" fmla="*/ 16 w 104"/>
                <a:gd name="T51" fmla="*/ 14 h 104"/>
                <a:gd name="T52" fmla="*/ 32 w 104"/>
                <a:gd name="T53" fmla="*/ 4 h 104"/>
                <a:gd name="T54" fmla="*/ 52 w 104"/>
                <a:gd name="T55" fmla="*/ 0 h 104"/>
                <a:gd name="T56" fmla="*/ 64 w 104"/>
                <a:gd name="T57" fmla="*/ 0 h 104"/>
                <a:gd name="T58" fmla="*/ 82 w 104"/>
                <a:gd name="T59" fmla="*/ 8 h 104"/>
                <a:gd name="T60" fmla="*/ 96 w 104"/>
                <a:gd name="T61" fmla="*/ 22 h 104"/>
                <a:gd name="T62" fmla="*/ 104 w 104"/>
                <a:gd name="T63" fmla="*/ 40 h 104"/>
                <a:gd name="T64" fmla="*/ 104 w 104"/>
                <a:gd name="T65" fmla="*/ 52 h 104"/>
                <a:gd name="T66" fmla="*/ 100 w 104"/>
                <a:gd name="T67" fmla="*/ 72 h 104"/>
                <a:gd name="T68" fmla="*/ 90 w 104"/>
                <a:gd name="T69" fmla="*/ 88 h 104"/>
                <a:gd name="T70" fmla="*/ 74 w 104"/>
                <a:gd name="T71" fmla="*/ 100 h 104"/>
                <a:gd name="T72" fmla="*/ 52 w 104"/>
                <a:gd name="T73"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104">
                  <a:moveTo>
                    <a:pt x="52" y="16"/>
                  </a:moveTo>
                  <a:lnTo>
                    <a:pt x="52" y="16"/>
                  </a:lnTo>
                  <a:lnTo>
                    <a:pt x="46" y="18"/>
                  </a:lnTo>
                  <a:lnTo>
                    <a:pt x="40" y="20"/>
                  </a:lnTo>
                  <a:lnTo>
                    <a:pt x="34" y="22"/>
                  </a:lnTo>
                  <a:lnTo>
                    <a:pt x="28" y="26"/>
                  </a:lnTo>
                  <a:lnTo>
                    <a:pt x="24" y="32"/>
                  </a:lnTo>
                  <a:lnTo>
                    <a:pt x="20" y="38"/>
                  </a:lnTo>
                  <a:lnTo>
                    <a:pt x="18" y="44"/>
                  </a:lnTo>
                  <a:lnTo>
                    <a:pt x="18" y="52"/>
                  </a:lnTo>
                  <a:lnTo>
                    <a:pt x="18" y="52"/>
                  </a:lnTo>
                  <a:lnTo>
                    <a:pt x="18" y="58"/>
                  </a:lnTo>
                  <a:lnTo>
                    <a:pt x="20" y="64"/>
                  </a:lnTo>
                  <a:lnTo>
                    <a:pt x="24" y="70"/>
                  </a:lnTo>
                  <a:lnTo>
                    <a:pt x="28" y="76"/>
                  </a:lnTo>
                  <a:lnTo>
                    <a:pt x="34" y="80"/>
                  </a:lnTo>
                  <a:lnTo>
                    <a:pt x="40" y="84"/>
                  </a:lnTo>
                  <a:lnTo>
                    <a:pt x="46" y="86"/>
                  </a:lnTo>
                  <a:lnTo>
                    <a:pt x="52" y="86"/>
                  </a:lnTo>
                  <a:lnTo>
                    <a:pt x="52" y="86"/>
                  </a:lnTo>
                  <a:lnTo>
                    <a:pt x="60" y="86"/>
                  </a:lnTo>
                  <a:lnTo>
                    <a:pt x="66" y="84"/>
                  </a:lnTo>
                  <a:lnTo>
                    <a:pt x="72" y="80"/>
                  </a:lnTo>
                  <a:lnTo>
                    <a:pt x="78" y="76"/>
                  </a:lnTo>
                  <a:lnTo>
                    <a:pt x="82" y="70"/>
                  </a:lnTo>
                  <a:lnTo>
                    <a:pt x="84" y="64"/>
                  </a:lnTo>
                  <a:lnTo>
                    <a:pt x="86" y="58"/>
                  </a:lnTo>
                  <a:lnTo>
                    <a:pt x="88" y="52"/>
                  </a:lnTo>
                  <a:lnTo>
                    <a:pt x="88" y="52"/>
                  </a:lnTo>
                  <a:lnTo>
                    <a:pt x="86" y="44"/>
                  </a:lnTo>
                  <a:lnTo>
                    <a:pt x="84" y="38"/>
                  </a:lnTo>
                  <a:lnTo>
                    <a:pt x="82" y="32"/>
                  </a:lnTo>
                  <a:lnTo>
                    <a:pt x="78" y="26"/>
                  </a:lnTo>
                  <a:lnTo>
                    <a:pt x="72" y="22"/>
                  </a:lnTo>
                  <a:lnTo>
                    <a:pt x="66" y="20"/>
                  </a:lnTo>
                  <a:lnTo>
                    <a:pt x="60" y="18"/>
                  </a:lnTo>
                  <a:lnTo>
                    <a:pt x="52" y="16"/>
                  </a:lnTo>
                  <a:close/>
                  <a:moveTo>
                    <a:pt x="52" y="104"/>
                  </a:moveTo>
                  <a:lnTo>
                    <a:pt x="52" y="104"/>
                  </a:lnTo>
                  <a:lnTo>
                    <a:pt x="42" y="102"/>
                  </a:lnTo>
                  <a:lnTo>
                    <a:pt x="32" y="100"/>
                  </a:lnTo>
                  <a:lnTo>
                    <a:pt x="24" y="94"/>
                  </a:lnTo>
                  <a:lnTo>
                    <a:pt x="16" y="88"/>
                  </a:lnTo>
                  <a:lnTo>
                    <a:pt x="10" y="80"/>
                  </a:lnTo>
                  <a:lnTo>
                    <a:pt x="6" y="72"/>
                  </a:lnTo>
                  <a:lnTo>
                    <a:pt x="2" y="62"/>
                  </a:lnTo>
                  <a:lnTo>
                    <a:pt x="0" y="52"/>
                  </a:lnTo>
                  <a:lnTo>
                    <a:pt x="0" y="52"/>
                  </a:lnTo>
                  <a:lnTo>
                    <a:pt x="2" y="40"/>
                  </a:lnTo>
                  <a:lnTo>
                    <a:pt x="6" y="30"/>
                  </a:lnTo>
                  <a:lnTo>
                    <a:pt x="10" y="22"/>
                  </a:lnTo>
                  <a:lnTo>
                    <a:pt x="16" y="14"/>
                  </a:lnTo>
                  <a:lnTo>
                    <a:pt x="24" y="8"/>
                  </a:lnTo>
                  <a:lnTo>
                    <a:pt x="32" y="4"/>
                  </a:lnTo>
                  <a:lnTo>
                    <a:pt x="42" y="0"/>
                  </a:lnTo>
                  <a:lnTo>
                    <a:pt x="52" y="0"/>
                  </a:lnTo>
                  <a:lnTo>
                    <a:pt x="52" y="0"/>
                  </a:lnTo>
                  <a:lnTo>
                    <a:pt x="64" y="0"/>
                  </a:lnTo>
                  <a:lnTo>
                    <a:pt x="74" y="4"/>
                  </a:lnTo>
                  <a:lnTo>
                    <a:pt x="82" y="8"/>
                  </a:lnTo>
                  <a:lnTo>
                    <a:pt x="90" y="14"/>
                  </a:lnTo>
                  <a:lnTo>
                    <a:pt x="96" y="22"/>
                  </a:lnTo>
                  <a:lnTo>
                    <a:pt x="100" y="30"/>
                  </a:lnTo>
                  <a:lnTo>
                    <a:pt x="104" y="40"/>
                  </a:lnTo>
                  <a:lnTo>
                    <a:pt x="104" y="52"/>
                  </a:lnTo>
                  <a:lnTo>
                    <a:pt x="104" y="52"/>
                  </a:lnTo>
                  <a:lnTo>
                    <a:pt x="104" y="62"/>
                  </a:lnTo>
                  <a:lnTo>
                    <a:pt x="100" y="72"/>
                  </a:lnTo>
                  <a:lnTo>
                    <a:pt x="96" y="80"/>
                  </a:lnTo>
                  <a:lnTo>
                    <a:pt x="90" y="88"/>
                  </a:lnTo>
                  <a:lnTo>
                    <a:pt x="82" y="94"/>
                  </a:lnTo>
                  <a:lnTo>
                    <a:pt x="74" y="100"/>
                  </a:lnTo>
                  <a:lnTo>
                    <a:pt x="64" y="102"/>
                  </a:lnTo>
                  <a:lnTo>
                    <a:pt x="52" y="104"/>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54" name="Freeform 145">
              <a:extLst>
                <a:ext uri="{FF2B5EF4-FFF2-40B4-BE49-F238E27FC236}">
                  <a16:creationId xmlns:a16="http://schemas.microsoft.com/office/drawing/2014/main" id="{4A091B67-1198-4CB7-8631-C32C3FBC074F}"/>
                </a:ext>
              </a:extLst>
            </p:cNvPr>
            <p:cNvSpPr>
              <a:spLocks/>
            </p:cNvSpPr>
            <p:nvPr/>
          </p:nvSpPr>
          <p:spPr bwMode="auto">
            <a:xfrm>
              <a:off x="4674" y="3366"/>
              <a:ext cx="70" cy="70"/>
            </a:xfrm>
            <a:custGeom>
              <a:avLst/>
              <a:gdLst>
                <a:gd name="T0" fmla="*/ 34 w 70"/>
                <a:gd name="T1" fmla="*/ 0 h 70"/>
                <a:gd name="T2" fmla="*/ 34 w 70"/>
                <a:gd name="T3" fmla="*/ 0 h 70"/>
                <a:gd name="T4" fmla="*/ 28 w 70"/>
                <a:gd name="T5" fmla="*/ 2 h 70"/>
                <a:gd name="T6" fmla="*/ 22 w 70"/>
                <a:gd name="T7" fmla="*/ 4 h 70"/>
                <a:gd name="T8" fmla="*/ 16 w 70"/>
                <a:gd name="T9" fmla="*/ 6 h 70"/>
                <a:gd name="T10" fmla="*/ 10 w 70"/>
                <a:gd name="T11" fmla="*/ 10 h 70"/>
                <a:gd name="T12" fmla="*/ 6 w 70"/>
                <a:gd name="T13" fmla="*/ 16 h 70"/>
                <a:gd name="T14" fmla="*/ 2 w 70"/>
                <a:gd name="T15" fmla="*/ 22 h 70"/>
                <a:gd name="T16" fmla="*/ 0 w 70"/>
                <a:gd name="T17" fmla="*/ 28 h 70"/>
                <a:gd name="T18" fmla="*/ 0 w 70"/>
                <a:gd name="T19" fmla="*/ 36 h 70"/>
                <a:gd name="T20" fmla="*/ 0 w 70"/>
                <a:gd name="T21" fmla="*/ 36 h 70"/>
                <a:gd name="T22" fmla="*/ 0 w 70"/>
                <a:gd name="T23" fmla="*/ 42 h 70"/>
                <a:gd name="T24" fmla="*/ 2 w 70"/>
                <a:gd name="T25" fmla="*/ 48 h 70"/>
                <a:gd name="T26" fmla="*/ 6 w 70"/>
                <a:gd name="T27" fmla="*/ 54 h 70"/>
                <a:gd name="T28" fmla="*/ 10 w 70"/>
                <a:gd name="T29" fmla="*/ 60 h 70"/>
                <a:gd name="T30" fmla="*/ 16 w 70"/>
                <a:gd name="T31" fmla="*/ 64 h 70"/>
                <a:gd name="T32" fmla="*/ 22 w 70"/>
                <a:gd name="T33" fmla="*/ 68 h 70"/>
                <a:gd name="T34" fmla="*/ 28 w 70"/>
                <a:gd name="T35" fmla="*/ 70 h 70"/>
                <a:gd name="T36" fmla="*/ 34 w 70"/>
                <a:gd name="T37" fmla="*/ 70 h 70"/>
                <a:gd name="T38" fmla="*/ 34 w 70"/>
                <a:gd name="T39" fmla="*/ 70 h 70"/>
                <a:gd name="T40" fmla="*/ 42 w 70"/>
                <a:gd name="T41" fmla="*/ 70 h 70"/>
                <a:gd name="T42" fmla="*/ 48 w 70"/>
                <a:gd name="T43" fmla="*/ 68 h 70"/>
                <a:gd name="T44" fmla="*/ 54 w 70"/>
                <a:gd name="T45" fmla="*/ 64 h 70"/>
                <a:gd name="T46" fmla="*/ 60 w 70"/>
                <a:gd name="T47" fmla="*/ 60 h 70"/>
                <a:gd name="T48" fmla="*/ 64 w 70"/>
                <a:gd name="T49" fmla="*/ 54 h 70"/>
                <a:gd name="T50" fmla="*/ 66 w 70"/>
                <a:gd name="T51" fmla="*/ 48 h 70"/>
                <a:gd name="T52" fmla="*/ 68 w 70"/>
                <a:gd name="T53" fmla="*/ 42 h 70"/>
                <a:gd name="T54" fmla="*/ 70 w 70"/>
                <a:gd name="T55" fmla="*/ 36 h 70"/>
                <a:gd name="T56" fmla="*/ 70 w 70"/>
                <a:gd name="T57" fmla="*/ 36 h 70"/>
                <a:gd name="T58" fmla="*/ 68 w 70"/>
                <a:gd name="T59" fmla="*/ 28 h 70"/>
                <a:gd name="T60" fmla="*/ 66 w 70"/>
                <a:gd name="T61" fmla="*/ 22 h 70"/>
                <a:gd name="T62" fmla="*/ 64 w 70"/>
                <a:gd name="T63" fmla="*/ 16 h 70"/>
                <a:gd name="T64" fmla="*/ 60 w 70"/>
                <a:gd name="T65" fmla="*/ 10 h 70"/>
                <a:gd name="T66" fmla="*/ 54 w 70"/>
                <a:gd name="T67" fmla="*/ 6 h 70"/>
                <a:gd name="T68" fmla="*/ 48 w 70"/>
                <a:gd name="T69" fmla="*/ 4 h 70"/>
                <a:gd name="T70" fmla="*/ 42 w 70"/>
                <a:gd name="T71" fmla="*/ 2 h 70"/>
                <a:gd name="T72" fmla="*/ 34 w 70"/>
                <a:gd name="T7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70">
                  <a:moveTo>
                    <a:pt x="34" y="0"/>
                  </a:moveTo>
                  <a:lnTo>
                    <a:pt x="34" y="0"/>
                  </a:lnTo>
                  <a:lnTo>
                    <a:pt x="28" y="2"/>
                  </a:lnTo>
                  <a:lnTo>
                    <a:pt x="22" y="4"/>
                  </a:lnTo>
                  <a:lnTo>
                    <a:pt x="16" y="6"/>
                  </a:lnTo>
                  <a:lnTo>
                    <a:pt x="10" y="10"/>
                  </a:lnTo>
                  <a:lnTo>
                    <a:pt x="6" y="16"/>
                  </a:lnTo>
                  <a:lnTo>
                    <a:pt x="2" y="22"/>
                  </a:lnTo>
                  <a:lnTo>
                    <a:pt x="0" y="28"/>
                  </a:lnTo>
                  <a:lnTo>
                    <a:pt x="0" y="36"/>
                  </a:lnTo>
                  <a:lnTo>
                    <a:pt x="0" y="36"/>
                  </a:lnTo>
                  <a:lnTo>
                    <a:pt x="0" y="42"/>
                  </a:lnTo>
                  <a:lnTo>
                    <a:pt x="2" y="48"/>
                  </a:lnTo>
                  <a:lnTo>
                    <a:pt x="6" y="54"/>
                  </a:lnTo>
                  <a:lnTo>
                    <a:pt x="10" y="60"/>
                  </a:lnTo>
                  <a:lnTo>
                    <a:pt x="16" y="64"/>
                  </a:lnTo>
                  <a:lnTo>
                    <a:pt x="22" y="68"/>
                  </a:lnTo>
                  <a:lnTo>
                    <a:pt x="28" y="70"/>
                  </a:lnTo>
                  <a:lnTo>
                    <a:pt x="34" y="70"/>
                  </a:lnTo>
                  <a:lnTo>
                    <a:pt x="34" y="70"/>
                  </a:lnTo>
                  <a:lnTo>
                    <a:pt x="42" y="70"/>
                  </a:lnTo>
                  <a:lnTo>
                    <a:pt x="48" y="68"/>
                  </a:lnTo>
                  <a:lnTo>
                    <a:pt x="54" y="64"/>
                  </a:lnTo>
                  <a:lnTo>
                    <a:pt x="60" y="60"/>
                  </a:lnTo>
                  <a:lnTo>
                    <a:pt x="64" y="54"/>
                  </a:lnTo>
                  <a:lnTo>
                    <a:pt x="66" y="48"/>
                  </a:lnTo>
                  <a:lnTo>
                    <a:pt x="68" y="42"/>
                  </a:lnTo>
                  <a:lnTo>
                    <a:pt x="70" y="36"/>
                  </a:lnTo>
                  <a:lnTo>
                    <a:pt x="70" y="36"/>
                  </a:lnTo>
                  <a:lnTo>
                    <a:pt x="68" y="28"/>
                  </a:lnTo>
                  <a:lnTo>
                    <a:pt x="66" y="22"/>
                  </a:lnTo>
                  <a:lnTo>
                    <a:pt x="64" y="16"/>
                  </a:lnTo>
                  <a:lnTo>
                    <a:pt x="60" y="10"/>
                  </a:lnTo>
                  <a:lnTo>
                    <a:pt x="54" y="6"/>
                  </a:lnTo>
                  <a:lnTo>
                    <a:pt x="48" y="4"/>
                  </a:lnTo>
                  <a:lnTo>
                    <a:pt x="42" y="2"/>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55" name="Freeform 146">
              <a:extLst>
                <a:ext uri="{FF2B5EF4-FFF2-40B4-BE49-F238E27FC236}">
                  <a16:creationId xmlns:a16="http://schemas.microsoft.com/office/drawing/2014/main" id="{54708E6E-742C-481A-80A8-0039B3A5A241}"/>
                </a:ext>
              </a:extLst>
            </p:cNvPr>
            <p:cNvSpPr>
              <a:spLocks/>
            </p:cNvSpPr>
            <p:nvPr/>
          </p:nvSpPr>
          <p:spPr bwMode="auto">
            <a:xfrm>
              <a:off x="4656" y="3350"/>
              <a:ext cx="104" cy="104"/>
            </a:xfrm>
            <a:custGeom>
              <a:avLst/>
              <a:gdLst>
                <a:gd name="T0" fmla="*/ 52 w 104"/>
                <a:gd name="T1" fmla="*/ 104 h 104"/>
                <a:gd name="T2" fmla="*/ 52 w 104"/>
                <a:gd name="T3" fmla="*/ 104 h 104"/>
                <a:gd name="T4" fmla="*/ 42 w 104"/>
                <a:gd name="T5" fmla="*/ 102 h 104"/>
                <a:gd name="T6" fmla="*/ 32 w 104"/>
                <a:gd name="T7" fmla="*/ 100 h 104"/>
                <a:gd name="T8" fmla="*/ 24 w 104"/>
                <a:gd name="T9" fmla="*/ 94 h 104"/>
                <a:gd name="T10" fmla="*/ 16 w 104"/>
                <a:gd name="T11" fmla="*/ 88 h 104"/>
                <a:gd name="T12" fmla="*/ 10 w 104"/>
                <a:gd name="T13" fmla="*/ 80 h 104"/>
                <a:gd name="T14" fmla="*/ 6 w 104"/>
                <a:gd name="T15" fmla="*/ 72 h 104"/>
                <a:gd name="T16" fmla="*/ 2 w 104"/>
                <a:gd name="T17" fmla="*/ 62 h 104"/>
                <a:gd name="T18" fmla="*/ 0 w 104"/>
                <a:gd name="T19" fmla="*/ 52 h 104"/>
                <a:gd name="T20" fmla="*/ 0 w 104"/>
                <a:gd name="T21" fmla="*/ 52 h 104"/>
                <a:gd name="T22" fmla="*/ 2 w 104"/>
                <a:gd name="T23" fmla="*/ 40 h 104"/>
                <a:gd name="T24" fmla="*/ 6 w 104"/>
                <a:gd name="T25" fmla="*/ 30 h 104"/>
                <a:gd name="T26" fmla="*/ 10 w 104"/>
                <a:gd name="T27" fmla="*/ 22 h 104"/>
                <a:gd name="T28" fmla="*/ 16 w 104"/>
                <a:gd name="T29" fmla="*/ 14 h 104"/>
                <a:gd name="T30" fmla="*/ 24 w 104"/>
                <a:gd name="T31" fmla="*/ 8 h 104"/>
                <a:gd name="T32" fmla="*/ 32 w 104"/>
                <a:gd name="T33" fmla="*/ 4 h 104"/>
                <a:gd name="T34" fmla="*/ 42 w 104"/>
                <a:gd name="T35" fmla="*/ 0 h 104"/>
                <a:gd name="T36" fmla="*/ 52 w 104"/>
                <a:gd name="T37" fmla="*/ 0 h 104"/>
                <a:gd name="T38" fmla="*/ 52 w 104"/>
                <a:gd name="T39" fmla="*/ 0 h 104"/>
                <a:gd name="T40" fmla="*/ 64 w 104"/>
                <a:gd name="T41" fmla="*/ 0 h 104"/>
                <a:gd name="T42" fmla="*/ 74 w 104"/>
                <a:gd name="T43" fmla="*/ 4 h 104"/>
                <a:gd name="T44" fmla="*/ 82 w 104"/>
                <a:gd name="T45" fmla="*/ 8 h 104"/>
                <a:gd name="T46" fmla="*/ 90 w 104"/>
                <a:gd name="T47" fmla="*/ 14 h 104"/>
                <a:gd name="T48" fmla="*/ 96 w 104"/>
                <a:gd name="T49" fmla="*/ 22 h 104"/>
                <a:gd name="T50" fmla="*/ 100 w 104"/>
                <a:gd name="T51" fmla="*/ 30 h 104"/>
                <a:gd name="T52" fmla="*/ 104 w 104"/>
                <a:gd name="T53" fmla="*/ 40 h 104"/>
                <a:gd name="T54" fmla="*/ 104 w 104"/>
                <a:gd name="T55" fmla="*/ 52 h 104"/>
                <a:gd name="T56" fmla="*/ 104 w 104"/>
                <a:gd name="T57" fmla="*/ 52 h 104"/>
                <a:gd name="T58" fmla="*/ 104 w 104"/>
                <a:gd name="T59" fmla="*/ 62 h 104"/>
                <a:gd name="T60" fmla="*/ 100 w 104"/>
                <a:gd name="T61" fmla="*/ 72 h 104"/>
                <a:gd name="T62" fmla="*/ 96 w 104"/>
                <a:gd name="T63" fmla="*/ 80 h 104"/>
                <a:gd name="T64" fmla="*/ 90 w 104"/>
                <a:gd name="T65" fmla="*/ 88 h 104"/>
                <a:gd name="T66" fmla="*/ 82 w 104"/>
                <a:gd name="T67" fmla="*/ 94 h 104"/>
                <a:gd name="T68" fmla="*/ 74 w 104"/>
                <a:gd name="T69" fmla="*/ 100 h 104"/>
                <a:gd name="T70" fmla="*/ 64 w 104"/>
                <a:gd name="T71" fmla="*/ 102 h 104"/>
                <a:gd name="T72" fmla="*/ 52 w 104"/>
                <a:gd name="T73"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104">
                  <a:moveTo>
                    <a:pt x="52" y="104"/>
                  </a:moveTo>
                  <a:lnTo>
                    <a:pt x="52" y="104"/>
                  </a:lnTo>
                  <a:lnTo>
                    <a:pt x="42" y="102"/>
                  </a:lnTo>
                  <a:lnTo>
                    <a:pt x="32" y="100"/>
                  </a:lnTo>
                  <a:lnTo>
                    <a:pt x="24" y="94"/>
                  </a:lnTo>
                  <a:lnTo>
                    <a:pt x="16" y="88"/>
                  </a:lnTo>
                  <a:lnTo>
                    <a:pt x="10" y="80"/>
                  </a:lnTo>
                  <a:lnTo>
                    <a:pt x="6" y="72"/>
                  </a:lnTo>
                  <a:lnTo>
                    <a:pt x="2" y="62"/>
                  </a:lnTo>
                  <a:lnTo>
                    <a:pt x="0" y="52"/>
                  </a:lnTo>
                  <a:lnTo>
                    <a:pt x="0" y="52"/>
                  </a:lnTo>
                  <a:lnTo>
                    <a:pt x="2" y="40"/>
                  </a:lnTo>
                  <a:lnTo>
                    <a:pt x="6" y="30"/>
                  </a:lnTo>
                  <a:lnTo>
                    <a:pt x="10" y="22"/>
                  </a:lnTo>
                  <a:lnTo>
                    <a:pt x="16" y="14"/>
                  </a:lnTo>
                  <a:lnTo>
                    <a:pt x="24" y="8"/>
                  </a:lnTo>
                  <a:lnTo>
                    <a:pt x="32" y="4"/>
                  </a:lnTo>
                  <a:lnTo>
                    <a:pt x="42" y="0"/>
                  </a:lnTo>
                  <a:lnTo>
                    <a:pt x="52" y="0"/>
                  </a:lnTo>
                  <a:lnTo>
                    <a:pt x="52" y="0"/>
                  </a:lnTo>
                  <a:lnTo>
                    <a:pt x="64" y="0"/>
                  </a:lnTo>
                  <a:lnTo>
                    <a:pt x="74" y="4"/>
                  </a:lnTo>
                  <a:lnTo>
                    <a:pt x="82" y="8"/>
                  </a:lnTo>
                  <a:lnTo>
                    <a:pt x="90" y="14"/>
                  </a:lnTo>
                  <a:lnTo>
                    <a:pt x="96" y="22"/>
                  </a:lnTo>
                  <a:lnTo>
                    <a:pt x="100" y="30"/>
                  </a:lnTo>
                  <a:lnTo>
                    <a:pt x="104" y="40"/>
                  </a:lnTo>
                  <a:lnTo>
                    <a:pt x="104" y="52"/>
                  </a:lnTo>
                  <a:lnTo>
                    <a:pt x="104" y="52"/>
                  </a:lnTo>
                  <a:lnTo>
                    <a:pt x="104" y="62"/>
                  </a:lnTo>
                  <a:lnTo>
                    <a:pt x="100" y="72"/>
                  </a:lnTo>
                  <a:lnTo>
                    <a:pt x="96" y="80"/>
                  </a:lnTo>
                  <a:lnTo>
                    <a:pt x="90" y="88"/>
                  </a:lnTo>
                  <a:lnTo>
                    <a:pt x="82" y="94"/>
                  </a:lnTo>
                  <a:lnTo>
                    <a:pt x="74" y="100"/>
                  </a:lnTo>
                  <a:lnTo>
                    <a:pt x="64" y="102"/>
                  </a:lnTo>
                  <a:lnTo>
                    <a:pt x="52" y="1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56" name="Freeform 147">
              <a:extLst>
                <a:ext uri="{FF2B5EF4-FFF2-40B4-BE49-F238E27FC236}">
                  <a16:creationId xmlns:a16="http://schemas.microsoft.com/office/drawing/2014/main" id="{44246DF1-2E9F-4222-9E8F-12F683A1D04F}"/>
                </a:ext>
              </a:extLst>
            </p:cNvPr>
            <p:cNvSpPr>
              <a:spLocks/>
            </p:cNvSpPr>
            <p:nvPr/>
          </p:nvSpPr>
          <p:spPr bwMode="auto">
            <a:xfrm>
              <a:off x="4614" y="3306"/>
              <a:ext cx="190" cy="190"/>
            </a:xfrm>
            <a:custGeom>
              <a:avLst/>
              <a:gdLst>
                <a:gd name="T0" fmla="*/ 94 w 190"/>
                <a:gd name="T1" fmla="*/ 190 h 190"/>
                <a:gd name="T2" fmla="*/ 58 w 190"/>
                <a:gd name="T3" fmla="*/ 184 h 190"/>
                <a:gd name="T4" fmla="*/ 28 w 190"/>
                <a:gd name="T5" fmla="*/ 162 h 190"/>
                <a:gd name="T6" fmla="*/ 8 w 190"/>
                <a:gd name="T7" fmla="*/ 132 h 190"/>
                <a:gd name="T8" fmla="*/ 0 w 190"/>
                <a:gd name="T9" fmla="*/ 96 h 190"/>
                <a:gd name="T10" fmla="*/ 2 w 190"/>
                <a:gd name="T11" fmla="*/ 76 h 190"/>
                <a:gd name="T12" fmla="*/ 16 w 190"/>
                <a:gd name="T13" fmla="*/ 42 h 190"/>
                <a:gd name="T14" fmla="*/ 42 w 190"/>
                <a:gd name="T15" fmla="*/ 16 h 190"/>
                <a:gd name="T16" fmla="*/ 76 w 190"/>
                <a:gd name="T17" fmla="*/ 2 h 190"/>
                <a:gd name="T18" fmla="*/ 94 w 190"/>
                <a:gd name="T19" fmla="*/ 0 h 190"/>
                <a:gd name="T20" fmla="*/ 132 w 190"/>
                <a:gd name="T21" fmla="*/ 8 h 190"/>
                <a:gd name="T22" fmla="*/ 162 w 190"/>
                <a:gd name="T23" fmla="*/ 28 h 190"/>
                <a:gd name="T24" fmla="*/ 182 w 190"/>
                <a:gd name="T25" fmla="*/ 58 h 190"/>
                <a:gd name="T26" fmla="*/ 190 w 190"/>
                <a:gd name="T27" fmla="*/ 96 h 190"/>
                <a:gd name="T28" fmla="*/ 190 w 190"/>
                <a:gd name="T29" fmla="*/ 98 h 190"/>
                <a:gd name="T30" fmla="*/ 186 w 190"/>
                <a:gd name="T31" fmla="*/ 104 h 190"/>
                <a:gd name="T32" fmla="*/ 182 w 190"/>
                <a:gd name="T33" fmla="*/ 104 h 190"/>
                <a:gd name="T34" fmla="*/ 176 w 190"/>
                <a:gd name="T35" fmla="*/ 102 h 190"/>
                <a:gd name="T36" fmla="*/ 174 w 190"/>
                <a:gd name="T37" fmla="*/ 96 h 190"/>
                <a:gd name="T38" fmla="*/ 172 w 190"/>
                <a:gd name="T39" fmla="*/ 80 h 190"/>
                <a:gd name="T40" fmla="*/ 160 w 190"/>
                <a:gd name="T41" fmla="*/ 52 h 190"/>
                <a:gd name="T42" fmla="*/ 138 w 190"/>
                <a:gd name="T43" fmla="*/ 30 h 190"/>
                <a:gd name="T44" fmla="*/ 110 w 190"/>
                <a:gd name="T45" fmla="*/ 18 h 190"/>
                <a:gd name="T46" fmla="*/ 94 w 190"/>
                <a:gd name="T47" fmla="*/ 18 h 190"/>
                <a:gd name="T48" fmla="*/ 64 w 190"/>
                <a:gd name="T49" fmla="*/ 24 h 190"/>
                <a:gd name="T50" fmla="*/ 40 w 190"/>
                <a:gd name="T51" fmla="*/ 40 h 190"/>
                <a:gd name="T52" fmla="*/ 24 w 190"/>
                <a:gd name="T53" fmla="*/ 64 h 190"/>
                <a:gd name="T54" fmla="*/ 16 w 190"/>
                <a:gd name="T55" fmla="*/ 96 h 190"/>
                <a:gd name="T56" fmla="*/ 18 w 190"/>
                <a:gd name="T57" fmla="*/ 110 h 190"/>
                <a:gd name="T58" fmla="*/ 30 w 190"/>
                <a:gd name="T59" fmla="*/ 138 h 190"/>
                <a:gd name="T60" fmla="*/ 52 w 190"/>
                <a:gd name="T61" fmla="*/ 160 h 190"/>
                <a:gd name="T62" fmla="*/ 80 w 190"/>
                <a:gd name="T63" fmla="*/ 172 h 190"/>
                <a:gd name="T64" fmla="*/ 94 w 190"/>
                <a:gd name="T65" fmla="*/ 174 h 190"/>
                <a:gd name="T66" fmla="*/ 116 w 190"/>
                <a:gd name="T67" fmla="*/ 170 h 190"/>
                <a:gd name="T68" fmla="*/ 134 w 190"/>
                <a:gd name="T69" fmla="*/ 162 h 190"/>
                <a:gd name="T70" fmla="*/ 138 w 190"/>
                <a:gd name="T71" fmla="*/ 162 h 190"/>
                <a:gd name="T72" fmla="*/ 144 w 190"/>
                <a:gd name="T73" fmla="*/ 164 h 190"/>
                <a:gd name="T74" fmla="*/ 146 w 190"/>
                <a:gd name="T75" fmla="*/ 166 h 190"/>
                <a:gd name="T76" fmla="*/ 146 w 190"/>
                <a:gd name="T77" fmla="*/ 172 h 190"/>
                <a:gd name="T78" fmla="*/ 142 w 190"/>
                <a:gd name="T79" fmla="*/ 178 h 190"/>
                <a:gd name="T80" fmla="*/ 132 w 190"/>
                <a:gd name="T81" fmla="*/ 184 h 190"/>
                <a:gd name="T82" fmla="*/ 108 w 190"/>
                <a:gd name="T83"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0" h="190">
                  <a:moveTo>
                    <a:pt x="94" y="190"/>
                  </a:moveTo>
                  <a:lnTo>
                    <a:pt x="94" y="190"/>
                  </a:lnTo>
                  <a:lnTo>
                    <a:pt x="76" y="188"/>
                  </a:lnTo>
                  <a:lnTo>
                    <a:pt x="58" y="184"/>
                  </a:lnTo>
                  <a:lnTo>
                    <a:pt x="42" y="174"/>
                  </a:lnTo>
                  <a:lnTo>
                    <a:pt x="28" y="162"/>
                  </a:lnTo>
                  <a:lnTo>
                    <a:pt x="16" y="148"/>
                  </a:lnTo>
                  <a:lnTo>
                    <a:pt x="8" y="132"/>
                  </a:lnTo>
                  <a:lnTo>
                    <a:pt x="2" y="114"/>
                  </a:lnTo>
                  <a:lnTo>
                    <a:pt x="0" y="96"/>
                  </a:lnTo>
                  <a:lnTo>
                    <a:pt x="0" y="96"/>
                  </a:lnTo>
                  <a:lnTo>
                    <a:pt x="2" y="76"/>
                  </a:lnTo>
                  <a:lnTo>
                    <a:pt x="8" y="58"/>
                  </a:lnTo>
                  <a:lnTo>
                    <a:pt x="16" y="42"/>
                  </a:lnTo>
                  <a:lnTo>
                    <a:pt x="28" y="28"/>
                  </a:lnTo>
                  <a:lnTo>
                    <a:pt x="42" y="16"/>
                  </a:lnTo>
                  <a:lnTo>
                    <a:pt x="58" y="8"/>
                  </a:lnTo>
                  <a:lnTo>
                    <a:pt x="76" y="2"/>
                  </a:lnTo>
                  <a:lnTo>
                    <a:pt x="94" y="0"/>
                  </a:lnTo>
                  <a:lnTo>
                    <a:pt x="94" y="0"/>
                  </a:lnTo>
                  <a:lnTo>
                    <a:pt x="114" y="2"/>
                  </a:lnTo>
                  <a:lnTo>
                    <a:pt x="132" y="8"/>
                  </a:lnTo>
                  <a:lnTo>
                    <a:pt x="148" y="16"/>
                  </a:lnTo>
                  <a:lnTo>
                    <a:pt x="162" y="28"/>
                  </a:lnTo>
                  <a:lnTo>
                    <a:pt x="174" y="42"/>
                  </a:lnTo>
                  <a:lnTo>
                    <a:pt x="182" y="58"/>
                  </a:lnTo>
                  <a:lnTo>
                    <a:pt x="188" y="76"/>
                  </a:lnTo>
                  <a:lnTo>
                    <a:pt x="190" y="96"/>
                  </a:lnTo>
                  <a:lnTo>
                    <a:pt x="190" y="96"/>
                  </a:lnTo>
                  <a:lnTo>
                    <a:pt x="190" y="98"/>
                  </a:lnTo>
                  <a:lnTo>
                    <a:pt x="188" y="102"/>
                  </a:lnTo>
                  <a:lnTo>
                    <a:pt x="186" y="104"/>
                  </a:lnTo>
                  <a:lnTo>
                    <a:pt x="182" y="104"/>
                  </a:lnTo>
                  <a:lnTo>
                    <a:pt x="182" y="104"/>
                  </a:lnTo>
                  <a:lnTo>
                    <a:pt x="178" y="104"/>
                  </a:lnTo>
                  <a:lnTo>
                    <a:pt x="176" y="102"/>
                  </a:lnTo>
                  <a:lnTo>
                    <a:pt x="174" y="98"/>
                  </a:lnTo>
                  <a:lnTo>
                    <a:pt x="174" y="96"/>
                  </a:lnTo>
                  <a:lnTo>
                    <a:pt x="174" y="96"/>
                  </a:lnTo>
                  <a:lnTo>
                    <a:pt x="172" y="80"/>
                  </a:lnTo>
                  <a:lnTo>
                    <a:pt x="166" y="64"/>
                  </a:lnTo>
                  <a:lnTo>
                    <a:pt x="160" y="52"/>
                  </a:lnTo>
                  <a:lnTo>
                    <a:pt x="150" y="40"/>
                  </a:lnTo>
                  <a:lnTo>
                    <a:pt x="138" y="30"/>
                  </a:lnTo>
                  <a:lnTo>
                    <a:pt x="126" y="24"/>
                  </a:lnTo>
                  <a:lnTo>
                    <a:pt x="110" y="18"/>
                  </a:lnTo>
                  <a:lnTo>
                    <a:pt x="94" y="18"/>
                  </a:lnTo>
                  <a:lnTo>
                    <a:pt x="94" y="18"/>
                  </a:lnTo>
                  <a:lnTo>
                    <a:pt x="80" y="18"/>
                  </a:lnTo>
                  <a:lnTo>
                    <a:pt x="64" y="24"/>
                  </a:lnTo>
                  <a:lnTo>
                    <a:pt x="52" y="30"/>
                  </a:lnTo>
                  <a:lnTo>
                    <a:pt x="40" y="40"/>
                  </a:lnTo>
                  <a:lnTo>
                    <a:pt x="30" y="52"/>
                  </a:lnTo>
                  <a:lnTo>
                    <a:pt x="24" y="64"/>
                  </a:lnTo>
                  <a:lnTo>
                    <a:pt x="18" y="80"/>
                  </a:lnTo>
                  <a:lnTo>
                    <a:pt x="16" y="96"/>
                  </a:lnTo>
                  <a:lnTo>
                    <a:pt x="16" y="96"/>
                  </a:lnTo>
                  <a:lnTo>
                    <a:pt x="18" y="110"/>
                  </a:lnTo>
                  <a:lnTo>
                    <a:pt x="24" y="126"/>
                  </a:lnTo>
                  <a:lnTo>
                    <a:pt x="30" y="138"/>
                  </a:lnTo>
                  <a:lnTo>
                    <a:pt x="40" y="150"/>
                  </a:lnTo>
                  <a:lnTo>
                    <a:pt x="52" y="160"/>
                  </a:lnTo>
                  <a:lnTo>
                    <a:pt x="64" y="168"/>
                  </a:lnTo>
                  <a:lnTo>
                    <a:pt x="80" y="172"/>
                  </a:lnTo>
                  <a:lnTo>
                    <a:pt x="94" y="174"/>
                  </a:lnTo>
                  <a:lnTo>
                    <a:pt x="94" y="174"/>
                  </a:lnTo>
                  <a:lnTo>
                    <a:pt x="106" y="172"/>
                  </a:lnTo>
                  <a:lnTo>
                    <a:pt x="116" y="170"/>
                  </a:lnTo>
                  <a:lnTo>
                    <a:pt x="124" y="168"/>
                  </a:lnTo>
                  <a:lnTo>
                    <a:pt x="134" y="162"/>
                  </a:lnTo>
                  <a:lnTo>
                    <a:pt x="134" y="162"/>
                  </a:lnTo>
                  <a:lnTo>
                    <a:pt x="138" y="162"/>
                  </a:lnTo>
                  <a:lnTo>
                    <a:pt x="140" y="162"/>
                  </a:lnTo>
                  <a:lnTo>
                    <a:pt x="144" y="164"/>
                  </a:lnTo>
                  <a:lnTo>
                    <a:pt x="146" y="166"/>
                  </a:lnTo>
                  <a:lnTo>
                    <a:pt x="146" y="166"/>
                  </a:lnTo>
                  <a:lnTo>
                    <a:pt x="146" y="170"/>
                  </a:lnTo>
                  <a:lnTo>
                    <a:pt x="146" y="172"/>
                  </a:lnTo>
                  <a:lnTo>
                    <a:pt x="146" y="176"/>
                  </a:lnTo>
                  <a:lnTo>
                    <a:pt x="142" y="178"/>
                  </a:lnTo>
                  <a:lnTo>
                    <a:pt x="142" y="178"/>
                  </a:lnTo>
                  <a:lnTo>
                    <a:pt x="132" y="184"/>
                  </a:lnTo>
                  <a:lnTo>
                    <a:pt x="120" y="188"/>
                  </a:lnTo>
                  <a:lnTo>
                    <a:pt x="108" y="190"/>
                  </a:lnTo>
                  <a:lnTo>
                    <a:pt x="94" y="19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57" name="Freeform 148">
              <a:extLst>
                <a:ext uri="{FF2B5EF4-FFF2-40B4-BE49-F238E27FC236}">
                  <a16:creationId xmlns:a16="http://schemas.microsoft.com/office/drawing/2014/main" id="{AEE7B3E8-0AE1-4851-BA40-65509D3D7AAF}"/>
                </a:ext>
              </a:extLst>
            </p:cNvPr>
            <p:cNvSpPr>
              <a:spLocks/>
            </p:cNvSpPr>
            <p:nvPr/>
          </p:nvSpPr>
          <p:spPr bwMode="auto">
            <a:xfrm>
              <a:off x="4614" y="3306"/>
              <a:ext cx="190" cy="190"/>
            </a:xfrm>
            <a:custGeom>
              <a:avLst/>
              <a:gdLst>
                <a:gd name="T0" fmla="*/ 94 w 190"/>
                <a:gd name="T1" fmla="*/ 190 h 190"/>
                <a:gd name="T2" fmla="*/ 58 w 190"/>
                <a:gd name="T3" fmla="*/ 184 h 190"/>
                <a:gd name="T4" fmla="*/ 28 w 190"/>
                <a:gd name="T5" fmla="*/ 162 h 190"/>
                <a:gd name="T6" fmla="*/ 8 w 190"/>
                <a:gd name="T7" fmla="*/ 132 h 190"/>
                <a:gd name="T8" fmla="*/ 0 w 190"/>
                <a:gd name="T9" fmla="*/ 96 h 190"/>
                <a:gd name="T10" fmla="*/ 2 w 190"/>
                <a:gd name="T11" fmla="*/ 76 h 190"/>
                <a:gd name="T12" fmla="*/ 16 w 190"/>
                <a:gd name="T13" fmla="*/ 42 h 190"/>
                <a:gd name="T14" fmla="*/ 42 w 190"/>
                <a:gd name="T15" fmla="*/ 16 h 190"/>
                <a:gd name="T16" fmla="*/ 76 w 190"/>
                <a:gd name="T17" fmla="*/ 2 h 190"/>
                <a:gd name="T18" fmla="*/ 94 w 190"/>
                <a:gd name="T19" fmla="*/ 0 h 190"/>
                <a:gd name="T20" fmla="*/ 132 w 190"/>
                <a:gd name="T21" fmla="*/ 8 h 190"/>
                <a:gd name="T22" fmla="*/ 162 w 190"/>
                <a:gd name="T23" fmla="*/ 28 h 190"/>
                <a:gd name="T24" fmla="*/ 182 w 190"/>
                <a:gd name="T25" fmla="*/ 58 h 190"/>
                <a:gd name="T26" fmla="*/ 190 w 190"/>
                <a:gd name="T27" fmla="*/ 96 h 190"/>
                <a:gd name="T28" fmla="*/ 190 w 190"/>
                <a:gd name="T29" fmla="*/ 98 h 190"/>
                <a:gd name="T30" fmla="*/ 186 w 190"/>
                <a:gd name="T31" fmla="*/ 104 h 190"/>
                <a:gd name="T32" fmla="*/ 182 w 190"/>
                <a:gd name="T33" fmla="*/ 104 h 190"/>
                <a:gd name="T34" fmla="*/ 176 w 190"/>
                <a:gd name="T35" fmla="*/ 102 h 190"/>
                <a:gd name="T36" fmla="*/ 174 w 190"/>
                <a:gd name="T37" fmla="*/ 96 h 190"/>
                <a:gd name="T38" fmla="*/ 172 w 190"/>
                <a:gd name="T39" fmla="*/ 80 h 190"/>
                <a:gd name="T40" fmla="*/ 160 w 190"/>
                <a:gd name="T41" fmla="*/ 52 h 190"/>
                <a:gd name="T42" fmla="*/ 138 w 190"/>
                <a:gd name="T43" fmla="*/ 30 h 190"/>
                <a:gd name="T44" fmla="*/ 110 w 190"/>
                <a:gd name="T45" fmla="*/ 18 h 190"/>
                <a:gd name="T46" fmla="*/ 94 w 190"/>
                <a:gd name="T47" fmla="*/ 18 h 190"/>
                <a:gd name="T48" fmla="*/ 64 w 190"/>
                <a:gd name="T49" fmla="*/ 24 h 190"/>
                <a:gd name="T50" fmla="*/ 40 w 190"/>
                <a:gd name="T51" fmla="*/ 40 h 190"/>
                <a:gd name="T52" fmla="*/ 24 w 190"/>
                <a:gd name="T53" fmla="*/ 64 h 190"/>
                <a:gd name="T54" fmla="*/ 16 w 190"/>
                <a:gd name="T55" fmla="*/ 96 h 190"/>
                <a:gd name="T56" fmla="*/ 18 w 190"/>
                <a:gd name="T57" fmla="*/ 110 h 190"/>
                <a:gd name="T58" fmla="*/ 30 w 190"/>
                <a:gd name="T59" fmla="*/ 138 h 190"/>
                <a:gd name="T60" fmla="*/ 52 w 190"/>
                <a:gd name="T61" fmla="*/ 160 h 190"/>
                <a:gd name="T62" fmla="*/ 80 w 190"/>
                <a:gd name="T63" fmla="*/ 172 h 190"/>
                <a:gd name="T64" fmla="*/ 94 w 190"/>
                <a:gd name="T65" fmla="*/ 174 h 190"/>
                <a:gd name="T66" fmla="*/ 116 w 190"/>
                <a:gd name="T67" fmla="*/ 170 h 190"/>
                <a:gd name="T68" fmla="*/ 134 w 190"/>
                <a:gd name="T69" fmla="*/ 162 h 190"/>
                <a:gd name="T70" fmla="*/ 138 w 190"/>
                <a:gd name="T71" fmla="*/ 162 h 190"/>
                <a:gd name="T72" fmla="*/ 144 w 190"/>
                <a:gd name="T73" fmla="*/ 164 h 190"/>
                <a:gd name="T74" fmla="*/ 146 w 190"/>
                <a:gd name="T75" fmla="*/ 166 h 190"/>
                <a:gd name="T76" fmla="*/ 146 w 190"/>
                <a:gd name="T77" fmla="*/ 172 h 190"/>
                <a:gd name="T78" fmla="*/ 142 w 190"/>
                <a:gd name="T79" fmla="*/ 178 h 190"/>
                <a:gd name="T80" fmla="*/ 132 w 190"/>
                <a:gd name="T81" fmla="*/ 184 h 190"/>
                <a:gd name="T82" fmla="*/ 108 w 190"/>
                <a:gd name="T83"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0" h="190">
                  <a:moveTo>
                    <a:pt x="94" y="190"/>
                  </a:moveTo>
                  <a:lnTo>
                    <a:pt x="94" y="190"/>
                  </a:lnTo>
                  <a:lnTo>
                    <a:pt x="76" y="188"/>
                  </a:lnTo>
                  <a:lnTo>
                    <a:pt x="58" y="184"/>
                  </a:lnTo>
                  <a:lnTo>
                    <a:pt x="42" y="174"/>
                  </a:lnTo>
                  <a:lnTo>
                    <a:pt x="28" y="162"/>
                  </a:lnTo>
                  <a:lnTo>
                    <a:pt x="16" y="148"/>
                  </a:lnTo>
                  <a:lnTo>
                    <a:pt x="8" y="132"/>
                  </a:lnTo>
                  <a:lnTo>
                    <a:pt x="2" y="114"/>
                  </a:lnTo>
                  <a:lnTo>
                    <a:pt x="0" y="96"/>
                  </a:lnTo>
                  <a:lnTo>
                    <a:pt x="0" y="96"/>
                  </a:lnTo>
                  <a:lnTo>
                    <a:pt x="2" y="76"/>
                  </a:lnTo>
                  <a:lnTo>
                    <a:pt x="8" y="58"/>
                  </a:lnTo>
                  <a:lnTo>
                    <a:pt x="16" y="42"/>
                  </a:lnTo>
                  <a:lnTo>
                    <a:pt x="28" y="28"/>
                  </a:lnTo>
                  <a:lnTo>
                    <a:pt x="42" y="16"/>
                  </a:lnTo>
                  <a:lnTo>
                    <a:pt x="58" y="8"/>
                  </a:lnTo>
                  <a:lnTo>
                    <a:pt x="76" y="2"/>
                  </a:lnTo>
                  <a:lnTo>
                    <a:pt x="94" y="0"/>
                  </a:lnTo>
                  <a:lnTo>
                    <a:pt x="94" y="0"/>
                  </a:lnTo>
                  <a:lnTo>
                    <a:pt x="114" y="2"/>
                  </a:lnTo>
                  <a:lnTo>
                    <a:pt x="132" y="8"/>
                  </a:lnTo>
                  <a:lnTo>
                    <a:pt x="148" y="16"/>
                  </a:lnTo>
                  <a:lnTo>
                    <a:pt x="162" y="28"/>
                  </a:lnTo>
                  <a:lnTo>
                    <a:pt x="174" y="42"/>
                  </a:lnTo>
                  <a:lnTo>
                    <a:pt x="182" y="58"/>
                  </a:lnTo>
                  <a:lnTo>
                    <a:pt x="188" y="76"/>
                  </a:lnTo>
                  <a:lnTo>
                    <a:pt x="190" y="96"/>
                  </a:lnTo>
                  <a:lnTo>
                    <a:pt x="190" y="96"/>
                  </a:lnTo>
                  <a:lnTo>
                    <a:pt x="190" y="98"/>
                  </a:lnTo>
                  <a:lnTo>
                    <a:pt x="188" y="102"/>
                  </a:lnTo>
                  <a:lnTo>
                    <a:pt x="186" y="104"/>
                  </a:lnTo>
                  <a:lnTo>
                    <a:pt x="182" y="104"/>
                  </a:lnTo>
                  <a:lnTo>
                    <a:pt x="182" y="104"/>
                  </a:lnTo>
                  <a:lnTo>
                    <a:pt x="178" y="104"/>
                  </a:lnTo>
                  <a:lnTo>
                    <a:pt x="176" y="102"/>
                  </a:lnTo>
                  <a:lnTo>
                    <a:pt x="174" y="98"/>
                  </a:lnTo>
                  <a:lnTo>
                    <a:pt x="174" y="96"/>
                  </a:lnTo>
                  <a:lnTo>
                    <a:pt x="174" y="96"/>
                  </a:lnTo>
                  <a:lnTo>
                    <a:pt x="172" y="80"/>
                  </a:lnTo>
                  <a:lnTo>
                    <a:pt x="166" y="64"/>
                  </a:lnTo>
                  <a:lnTo>
                    <a:pt x="160" y="52"/>
                  </a:lnTo>
                  <a:lnTo>
                    <a:pt x="150" y="40"/>
                  </a:lnTo>
                  <a:lnTo>
                    <a:pt x="138" y="30"/>
                  </a:lnTo>
                  <a:lnTo>
                    <a:pt x="126" y="24"/>
                  </a:lnTo>
                  <a:lnTo>
                    <a:pt x="110" y="18"/>
                  </a:lnTo>
                  <a:lnTo>
                    <a:pt x="94" y="18"/>
                  </a:lnTo>
                  <a:lnTo>
                    <a:pt x="94" y="18"/>
                  </a:lnTo>
                  <a:lnTo>
                    <a:pt x="80" y="18"/>
                  </a:lnTo>
                  <a:lnTo>
                    <a:pt x="64" y="24"/>
                  </a:lnTo>
                  <a:lnTo>
                    <a:pt x="52" y="30"/>
                  </a:lnTo>
                  <a:lnTo>
                    <a:pt x="40" y="40"/>
                  </a:lnTo>
                  <a:lnTo>
                    <a:pt x="30" y="52"/>
                  </a:lnTo>
                  <a:lnTo>
                    <a:pt x="24" y="64"/>
                  </a:lnTo>
                  <a:lnTo>
                    <a:pt x="18" y="80"/>
                  </a:lnTo>
                  <a:lnTo>
                    <a:pt x="16" y="96"/>
                  </a:lnTo>
                  <a:lnTo>
                    <a:pt x="16" y="96"/>
                  </a:lnTo>
                  <a:lnTo>
                    <a:pt x="18" y="110"/>
                  </a:lnTo>
                  <a:lnTo>
                    <a:pt x="24" y="126"/>
                  </a:lnTo>
                  <a:lnTo>
                    <a:pt x="30" y="138"/>
                  </a:lnTo>
                  <a:lnTo>
                    <a:pt x="40" y="150"/>
                  </a:lnTo>
                  <a:lnTo>
                    <a:pt x="52" y="160"/>
                  </a:lnTo>
                  <a:lnTo>
                    <a:pt x="64" y="168"/>
                  </a:lnTo>
                  <a:lnTo>
                    <a:pt x="80" y="172"/>
                  </a:lnTo>
                  <a:lnTo>
                    <a:pt x="94" y="174"/>
                  </a:lnTo>
                  <a:lnTo>
                    <a:pt x="94" y="174"/>
                  </a:lnTo>
                  <a:lnTo>
                    <a:pt x="106" y="172"/>
                  </a:lnTo>
                  <a:lnTo>
                    <a:pt x="116" y="170"/>
                  </a:lnTo>
                  <a:lnTo>
                    <a:pt x="124" y="168"/>
                  </a:lnTo>
                  <a:lnTo>
                    <a:pt x="134" y="162"/>
                  </a:lnTo>
                  <a:lnTo>
                    <a:pt x="134" y="162"/>
                  </a:lnTo>
                  <a:lnTo>
                    <a:pt x="138" y="162"/>
                  </a:lnTo>
                  <a:lnTo>
                    <a:pt x="140" y="162"/>
                  </a:lnTo>
                  <a:lnTo>
                    <a:pt x="144" y="164"/>
                  </a:lnTo>
                  <a:lnTo>
                    <a:pt x="146" y="166"/>
                  </a:lnTo>
                  <a:lnTo>
                    <a:pt x="146" y="166"/>
                  </a:lnTo>
                  <a:lnTo>
                    <a:pt x="146" y="170"/>
                  </a:lnTo>
                  <a:lnTo>
                    <a:pt x="146" y="172"/>
                  </a:lnTo>
                  <a:lnTo>
                    <a:pt x="146" y="176"/>
                  </a:lnTo>
                  <a:lnTo>
                    <a:pt x="142" y="178"/>
                  </a:lnTo>
                  <a:lnTo>
                    <a:pt x="142" y="178"/>
                  </a:lnTo>
                  <a:lnTo>
                    <a:pt x="132" y="184"/>
                  </a:lnTo>
                  <a:lnTo>
                    <a:pt x="120" y="188"/>
                  </a:lnTo>
                  <a:lnTo>
                    <a:pt x="108" y="190"/>
                  </a:lnTo>
                  <a:lnTo>
                    <a:pt x="94" y="1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58" name="Freeform 149">
              <a:extLst>
                <a:ext uri="{FF2B5EF4-FFF2-40B4-BE49-F238E27FC236}">
                  <a16:creationId xmlns:a16="http://schemas.microsoft.com/office/drawing/2014/main" id="{70E01A41-C7BB-465C-9431-BA0AF55574AC}"/>
                </a:ext>
              </a:extLst>
            </p:cNvPr>
            <p:cNvSpPr>
              <a:spLocks/>
            </p:cNvSpPr>
            <p:nvPr/>
          </p:nvSpPr>
          <p:spPr bwMode="auto">
            <a:xfrm>
              <a:off x="4744" y="3392"/>
              <a:ext cx="60" cy="62"/>
            </a:xfrm>
            <a:custGeom>
              <a:avLst/>
              <a:gdLst>
                <a:gd name="T0" fmla="*/ 30 w 60"/>
                <a:gd name="T1" fmla="*/ 62 h 62"/>
                <a:gd name="T2" fmla="*/ 30 w 60"/>
                <a:gd name="T3" fmla="*/ 62 h 62"/>
                <a:gd name="T4" fmla="*/ 18 w 60"/>
                <a:gd name="T5" fmla="*/ 58 h 62"/>
                <a:gd name="T6" fmla="*/ 8 w 60"/>
                <a:gd name="T7" fmla="*/ 52 h 62"/>
                <a:gd name="T8" fmla="*/ 8 w 60"/>
                <a:gd name="T9" fmla="*/ 52 h 62"/>
                <a:gd name="T10" fmla="*/ 2 w 60"/>
                <a:gd name="T11" fmla="*/ 42 h 62"/>
                <a:gd name="T12" fmla="*/ 0 w 60"/>
                <a:gd name="T13" fmla="*/ 30 h 62"/>
                <a:gd name="T14" fmla="*/ 0 w 60"/>
                <a:gd name="T15" fmla="*/ 10 h 62"/>
                <a:gd name="T16" fmla="*/ 0 w 60"/>
                <a:gd name="T17" fmla="*/ 10 h 62"/>
                <a:gd name="T18" fmla="*/ 0 w 60"/>
                <a:gd name="T19" fmla="*/ 6 h 62"/>
                <a:gd name="T20" fmla="*/ 2 w 60"/>
                <a:gd name="T21" fmla="*/ 4 h 62"/>
                <a:gd name="T22" fmla="*/ 4 w 60"/>
                <a:gd name="T23" fmla="*/ 2 h 62"/>
                <a:gd name="T24" fmla="*/ 8 w 60"/>
                <a:gd name="T25" fmla="*/ 0 h 62"/>
                <a:gd name="T26" fmla="*/ 8 w 60"/>
                <a:gd name="T27" fmla="*/ 0 h 62"/>
                <a:gd name="T28" fmla="*/ 12 w 60"/>
                <a:gd name="T29" fmla="*/ 2 h 62"/>
                <a:gd name="T30" fmla="*/ 14 w 60"/>
                <a:gd name="T31" fmla="*/ 4 h 62"/>
                <a:gd name="T32" fmla="*/ 16 w 60"/>
                <a:gd name="T33" fmla="*/ 6 h 62"/>
                <a:gd name="T34" fmla="*/ 16 w 60"/>
                <a:gd name="T35" fmla="*/ 10 h 62"/>
                <a:gd name="T36" fmla="*/ 16 w 60"/>
                <a:gd name="T37" fmla="*/ 30 h 62"/>
                <a:gd name="T38" fmla="*/ 16 w 60"/>
                <a:gd name="T39" fmla="*/ 30 h 62"/>
                <a:gd name="T40" fmla="*/ 18 w 60"/>
                <a:gd name="T41" fmla="*/ 36 h 62"/>
                <a:gd name="T42" fmla="*/ 20 w 60"/>
                <a:gd name="T43" fmla="*/ 40 h 62"/>
                <a:gd name="T44" fmla="*/ 20 w 60"/>
                <a:gd name="T45" fmla="*/ 40 h 62"/>
                <a:gd name="T46" fmla="*/ 26 w 60"/>
                <a:gd name="T47" fmla="*/ 42 h 62"/>
                <a:gd name="T48" fmla="*/ 30 w 60"/>
                <a:gd name="T49" fmla="*/ 44 h 62"/>
                <a:gd name="T50" fmla="*/ 30 w 60"/>
                <a:gd name="T51" fmla="*/ 44 h 62"/>
                <a:gd name="T52" fmla="*/ 34 w 60"/>
                <a:gd name="T53" fmla="*/ 42 h 62"/>
                <a:gd name="T54" fmla="*/ 40 w 60"/>
                <a:gd name="T55" fmla="*/ 40 h 62"/>
                <a:gd name="T56" fmla="*/ 40 w 60"/>
                <a:gd name="T57" fmla="*/ 40 h 62"/>
                <a:gd name="T58" fmla="*/ 42 w 60"/>
                <a:gd name="T59" fmla="*/ 36 h 62"/>
                <a:gd name="T60" fmla="*/ 44 w 60"/>
                <a:gd name="T61" fmla="*/ 30 h 62"/>
                <a:gd name="T62" fmla="*/ 44 w 60"/>
                <a:gd name="T63" fmla="*/ 10 h 62"/>
                <a:gd name="T64" fmla="*/ 44 w 60"/>
                <a:gd name="T65" fmla="*/ 10 h 62"/>
                <a:gd name="T66" fmla="*/ 44 w 60"/>
                <a:gd name="T67" fmla="*/ 6 h 62"/>
                <a:gd name="T68" fmla="*/ 46 w 60"/>
                <a:gd name="T69" fmla="*/ 4 h 62"/>
                <a:gd name="T70" fmla="*/ 48 w 60"/>
                <a:gd name="T71" fmla="*/ 2 h 62"/>
                <a:gd name="T72" fmla="*/ 52 w 60"/>
                <a:gd name="T73" fmla="*/ 0 h 62"/>
                <a:gd name="T74" fmla="*/ 52 w 60"/>
                <a:gd name="T75" fmla="*/ 0 h 62"/>
                <a:gd name="T76" fmla="*/ 56 w 60"/>
                <a:gd name="T77" fmla="*/ 2 h 62"/>
                <a:gd name="T78" fmla="*/ 58 w 60"/>
                <a:gd name="T79" fmla="*/ 4 h 62"/>
                <a:gd name="T80" fmla="*/ 60 w 60"/>
                <a:gd name="T81" fmla="*/ 6 h 62"/>
                <a:gd name="T82" fmla="*/ 60 w 60"/>
                <a:gd name="T83" fmla="*/ 10 h 62"/>
                <a:gd name="T84" fmla="*/ 60 w 60"/>
                <a:gd name="T85" fmla="*/ 30 h 62"/>
                <a:gd name="T86" fmla="*/ 60 w 60"/>
                <a:gd name="T87" fmla="*/ 30 h 62"/>
                <a:gd name="T88" fmla="*/ 58 w 60"/>
                <a:gd name="T89" fmla="*/ 42 h 62"/>
                <a:gd name="T90" fmla="*/ 52 w 60"/>
                <a:gd name="T91" fmla="*/ 52 h 62"/>
                <a:gd name="T92" fmla="*/ 52 w 60"/>
                <a:gd name="T93" fmla="*/ 52 h 62"/>
                <a:gd name="T94" fmla="*/ 42 w 60"/>
                <a:gd name="T95" fmla="*/ 58 h 62"/>
                <a:gd name="T96" fmla="*/ 30 w 60"/>
                <a:gd name="T9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 h="62">
                  <a:moveTo>
                    <a:pt x="30" y="62"/>
                  </a:moveTo>
                  <a:lnTo>
                    <a:pt x="30" y="62"/>
                  </a:lnTo>
                  <a:lnTo>
                    <a:pt x="18" y="58"/>
                  </a:lnTo>
                  <a:lnTo>
                    <a:pt x="8" y="52"/>
                  </a:lnTo>
                  <a:lnTo>
                    <a:pt x="8" y="52"/>
                  </a:lnTo>
                  <a:lnTo>
                    <a:pt x="2" y="42"/>
                  </a:lnTo>
                  <a:lnTo>
                    <a:pt x="0" y="30"/>
                  </a:lnTo>
                  <a:lnTo>
                    <a:pt x="0" y="10"/>
                  </a:lnTo>
                  <a:lnTo>
                    <a:pt x="0" y="10"/>
                  </a:lnTo>
                  <a:lnTo>
                    <a:pt x="0" y="6"/>
                  </a:lnTo>
                  <a:lnTo>
                    <a:pt x="2" y="4"/>
                  </a:lnTo>
                  <a:lnTo>
                    <a:pt x="4" y="2"/>
                  </a:lnTo>
                  <a:lnTo>
                    <a:pt x="8" y="0"/>
                  </a:lnTo>
                  <a:lnTo>
                    <a:pt x="8" y="0"/>
                  </a:lnTo>
                  <a:lnTo>
                    <a:pt x="12" y="2"/>
                  </a:lnTo>
                  <a:lnTo>
                    <a:pt x="14" y="4"/>
                  </a:lnTo>
                  <a:lnTo>
                    <a:pt x="16" y="6"/>
                  </a:lnTo>
                  <a:lnTo>
                    <a:pt x="16" y="10"/>
                  </a:lnTo>
                  <a:lnTo>
                    <a:pt x="16" y="30"/>
                  </a:lnTo>
                  <a:lnTo>
                    <a:pt x="16" y="30"/>
                  </a:lnTo>
                  <a:lnTo>
                    <a:pt x="18" y="36"/>
                  </a:lnTo>
                  <a:lnTo>
                    <a:pt x="20" y="40"/>
                  </a:lnTo>
                  <a:lnTo>
                    <a:pt x="20" y="40"/>
                  </a:lnTo>
                  <a:lnTo>
                    <a:pt x="26" y="42"/>
                  </a:lnTo>
                  <a:lnTo>
                    <a:pt x="30" y="44"/>
                  </a:lnTo>
                  <a:lnTo>
                    <a:pt x="30" y="44"/>
                  </a:lnTo>
                  <a:lnTo>
                    <a:pt x="34" y="42"/>
                  </a:lnTo>
                  <a:lnTo>
                    <a:pt x="40" y="40"/>
                  </a:lnTo>
                  <a:lnTo>
                    <a:pt x="40" y="40"/>
                  </a:lnTo>
                  <a:lnTo>
                    <a:pt x="42" y="36"/>
                  </a:lnTo>
                  <a:lnTo>
                    <a:pt x="44" y="30"/>
                  </a:lnTo>
                  <a:lnTo>
                    <a:pt x="44" y="10"/>
                  </a:lnTo>
                  <a:lnTo>
                    <a:pt x="44" y="10"/>
                  </a:lnTo>
                  <a:lnTo>
                    <a:pt x="44" y="6"/>
                  </a:lnTo>
                  <a:lnTo>
                    <a:pt x="46" y="4"/>
                  </a:lnTo>
                  <a:lnTo>
                    <a:pt x="48" y="2"/>
                  </a:lnTo>
                  <a:lnTo>
                    <a:pt x="52" y="0"/>
                  </a:lnTo>
                  <a:lnTo>
                    <a:pt x="52" y="0"/>
                  </a:lnTo>
                  <a:lnTo>
                    <a:pt x="56" y="2"/>
                  </a:lnTo>
                  <a:lnTo>
                    <a:pt x="58" y="4"/>
                  </a:lnTo>
                  <a:lnTo>
                    <a:pt x="60" y="6"/>
                  </a:lnTo>
                  <a:lnTo>
                    <a:pt x="60" y="10"/>
                  </a:lnTo>
                  <a:lnTo>
                    <a:pt x="60" y="30"/>
                  </a:lnTo>
                  <a:lnTo>
                    <a:pt x="60" y="30"/>
                  </a:lnTo>
                  <a:lnTo>
                    <a:pt x="58" y="42"/>
                  </a:lnTo>
                  <a:lnTo>
                    <a:pt x="52" y="52"/>
                  </a:lnTo>
                  <a:lnTo>
                    <a:pt x="52" y="52"/>
                  </a:lnTo>
                  <a:lnTo>
                    <a:pt x="42" y="58"/>
                  </a:lnTo>
                  <a:lnTo>
                    <a:pt x="30" y="62"/>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59" name="Freeform 150">
              <a:extLst>
                <a:ext uri="{FF2B5EF4-FFF2-40B4-BE49-F238E27FC236}">
                  <a16:creationId xmlns:a16="http://schemas.microsoft.com/office/drawing/2014/main" id="{34B332C4-AFD8-4C76-AF81-64D4AA1DB8A7}"/>
                </a:ext>
              </a:extLst>
            </p:cNvPr>
            <p:cNvSpPr>
              <a:spLocks/>
            </p:cNvSpPr>
            <p:nvPr/>
          </p:nvSpPr>
          <p:spPr bwMode="auto">
            <a:xfrm>
              <a:off x="4744" y="3392"/>
              <a:ext cx="60" cy="62"/>
            </a:xfrm>
            <a:custGeom>
              <a:avLst/>
              <a:gdLst>
                <a:gd name="T0" fmla="*/ 30 w 60"/>
                <a:gd name="T1" fmla="*/ 62 h 62"/>
                <a:gd name="T2" fmla="*/ 30 w 60"/>
                <a:gd name="T3" fmla="*/ 62 h 62"/>
                <a:gd name="T4" fmla="*/ 18 w 60"/>
                <a:gd name="T5" fmla="*/ 58 h 62"/>
                <a:gd name="T6" fmla="*/ 8 w 60"/>
                <a:gd name="T7" fmla="*/ 52 h 62"/>
                <a:gd name="T8" fmla="*/ 8 w 60"/>
                <a:gd name="T9" fmla="*/ 52 h 62"/>
                <a:gd name="T10" fmla="*/ 2 w 60"/>
                <a:gd name="T11" fmla="*/ 42 h 62"/>
                <a:gd name="T12" fmla="*/ 0 w 60"/>
                <a:gd name="T13" fmla="*/ 30 h 62"/>
                <a:gd name="T14" fmla="*/ 0 w 60"/>
                <a:gd name="T15" fmla="*/ 10 h 62"/>
                <a:gd name="T16" fmla="*/ 0 w 60"/>
                <a:gd name="T17" fmla="*/ 10 h 62"/>
                <a:gd name="T18" fmla="*/ 0 w 60"/>
                <a:gd name="T19" fmla="*/ 6 h 62"/>
                <a:gd name="T20" fmla="*/ 2 w 60"/>
                <a:gd name="T21" fmla="*/ 4 h 62"/>
                <a:gd name="T22" fmla="*/ 4 w 60"/>
                <a:gd name="T23" fmla="*/ 2 h 62"/>
                <a:gd name="T24" fmla="*/ 8 w 60"/>
                <a:gd name="T25" fmla="*/ 0 h 62"/>
                <a:gd name="T26" fmla="*/ 8 w 60"/>
                <a:gd name="T27" fmla="*/ 0 h 62"/>
                <a:gd name="T28" fmla="*/ 12 w 60"/>
                <a:gd name="T29" fmla="*/ 2 h 62"/>
                <a:gd name="T30" fmla="*/ 14 w 60"/>
                <a:gd name="T31" fmla="*/ 4 h 62"/>
                <a:gd name="T32" fmla="*/ 16 w 60"/>
                <a:gd name="T33" fmla="*/ 6 h 62"/>
                <a:gd name="T34" fmla="*/ 16 w 60"/>
                <a:gd name="T35" fmla="*/ 10 h 62"/>
                <a:gd name="T36" fmla="*/ 16 w 60"/>
                <a:gd name="T37" fmla="*/ 30 h 62"/>
                <a:gd name="T38" fmla="*/ 16 w 60"/>
                <a:gd name="T39" fmla="*/ 30 h 62"/>
                <a:gd name="T40" fmla="*/ 18 w 60"/>
                <a:gd name="T41" fmla="*/ 36 h 62"/>
                <a:gd name="T42" fmla="*/ 20 w 60"/>
                <a:gd name="T43" fmla="*/ 40 h 62"/>
                <a:gd name="T44" fmla="*/ 20 w 60"/>
                <a:gd name="T45" fmla="*/ 40 h 62"/>
                <a:gd name="T46" fmla="*/ 26 w 60"/>
                <a:gd name="T47" fmla="*/ 42 h 62"/>
                <a:gd name="T48" fmla="*/ 30 w 60"/>
                <a:gd name="T49" fmla="*/ 44 h 62"/>
                <a:gd name="T50" fmla="*/ 30 w 60"/>
                <a:gd name="T51" fmla="*/ 44 h 62"/>
                <a:gd name="T52" fmla="*/ 34 w 60"/>
                <a:gd name="T53" fmla="*/ 42 h 62"/>
                <a:gd name="T54" fmla="*/ 40 w 60"/>
                <a:gd name="T55" fmla="*/ 40 h 62"/>
                <a:gd name="T56" fmla="*/ 40 w 60"/>
                <a:gd name="T57" fmla="*/ 40 h 62"/>
                <a:gd name="T58" fmla="*/ 42 w 60"/>
                <a:gd name="T59" fmla="*/ 36 h 62"/>
                <a:gd name="T60" fmla="*/ 44 w 60"/>
                <a:gd name="T61" fmla="*/ 30 h 62"/>
                <a:gd name="T62" fmla="*/ 44 w 60"/>
                <a:gd name="T63" fmla="*/ 10 h 62"/>
                <a:gd name="T64" fmla="*/ 44 w 60"/>
                <a:gd name="T65" fmla="*/ 10 h 62"/>
                <a:gd name="T66" fmla="*/ 44 w 60"/>
                <a:gd name="T67" fmla="*/ 6 h 62"/>
                <a:gd name="T68" fmla="*/ 46 w 60"/>
                <a:gd name="T69" fmla="*/ 4 h 62"/>
                <a:gd name="T70" fmla="*/ 48 w 60"/>
                <a:gd name="T71" fmla="*/ 2 h 62"/>
                <a:gd name="T72" fmla="*/ 52 w 60"/>
                <a:gd name="T73" fmla="*/ 0 h 62"/>
                <a:gd name="T74" fmla="*/ 52 w 60"/>
                <a:gd name="T75" fmla="*/ 0 h 62"/>
                <a:gd name="T76" fmla="*/ 56 w 60"/>
                <a:gd name="T77" fmla="*/ 2 h 62"/>
                <a:gd name="T78" fmla="*/ 58 w 60"/>
                <a:gd name="T79" fmla="*/ 4 h 62"/>
                <a:gd name="T80" fmla="*/ 60 w 60"/>
                <a:gd name="T81" fmla="*/ 6 h 62"/>
                <a:gd name="T82" fmla="*/ 60 w 60"/>
                <a:gd name="T83" fmla="*/ 10 h 62"/>
                <a:gd name="T84" fmla="*/ 60 w 60"/>
                <a:gd name="T85" fmla="*/ 30 h 62"/>
                <a:gd name="T86" fmla="*/ 60 w 60"/>
                <a:gd name="T87" fmla="*/ 30 h 62"/>
                <a:gd name="T88" fmla="*/ 58 w 60"/>
                <a:gd name="T89" fmla="*/ 42 h 62"/>
                <a:gd name="T90" fmla="*/ 52 w 60"/>
                <a:gd name="T91" fmla="*/ 52 h 62"/>
                <a:gd name="T92" fmla="*/ 52 w 60"/>
                <a:gd name="T93" fmla="*/ 52 h 62"/>
                <a:gd name="T94" fmla="*/ 42 w 60"/>
                <a:gd name="T95" fmla="*/ 58 h 62"/>
                <a:gd name="T96" fmla="*/ 30 w 60"/>
                <a:gd name="T9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 h="62">
                  <a:moveTo>
                    <a:pt x="30" y="62"/>
                  </a:moveTo>
                  <a:lnTo>
                    <a:pt x="30" y="62"/>
                  </a:lnTo>
                  <a:lnTo>
                    <a:pt x="18" y="58"/>
                  </a:lnTo>
                  <a:lnTo>
                    <a:pt x="8" y="52"/>
                  </a:lnTo>
                  <a:lnTo>
                    <a:pt x="8" y="52"/>
                  </a:lnTo>
                  <a:lnTo>
                    <a:pt x="2" y="42"/>
                  </a:lnTo>
                  <a:lnTo>
                    <a:pt x="0" y="30"/>
                  </a:lnTo>
                  <a:lnTo>
                    <a:pt x="0" y="10"/>
                  </a:lnTo>
                  <a:lnTo>
                    <a:pt x="0" y="10"/>
                  </a:lnTo>
                  <a:lnTo>
                    <a:pt x="0" y="6"/>
                  </a:lnTo>
                  <a:lnTo>
                    <a:pt x="2" y="4"/>
                  </a:lnTo>
                  <a:lnTo>
                    <a:pt x="4" y="2"/>
                  </a:lnTo>
                  <a:lnTo>
                    <a:pt x="8" y="0"/>
                  </a:lnTo>
                  <a:lnTo>
                    <a:pt x="8" y="0"/>
                  </a:lnTo>
                  <a:lnTo>
                    <a:pt x="12" y="2"/>
                  </a:lnTo>
                  <a:lnTo>
                    <a:pt x="14" y="4"/>
                  </a:lnTo>
                  <a:lnTo>
                    <a:pt x="16" y="6"/>
                  </a:lnTo>
                  <a:lnTo>
                    <a:pt x="16" y="10"/>
                  </a:lnTo>
                  <a:lnTo>
                    <a:pt x="16" y="30"/>
                  </a:lnTo>
                  <a:lnTo>
                    <a:pt x="16" y="30"/>
                  </a:lnTo>
                  <a:lnTo>
                    <a:pt x="18" y="36"/>
                  </a:lnTo>
                  <a:lnTo>
                    <a:pt x="20" y="40"/>
                  </a:lnTo>
                  <a:lnTo>
                    <a:pt x="20" y="40"/>
                  </a:lnTo>
                  <a:lnTo>
                    <a:pt x="26" y="42"/>
                  </a:lnTo>
                  <a:lnTo>
                    <a:pt x="30" y="44"/>
                  </a:lnTo>
                  <a:lnTo>
                    <a:pt x="30" y="44"/>
                  </a:lnTo>
                  <a:lnTo>
                    <a:pt x="34" y="42"/>
                  </a:lnTo>
                  <a:lnTo>
                    <a:pt x="40" y="40"/>
                  </a:lnTo>
                  <a:lnTo>
                    <a:pt x="40" y="40"/>
                  </a:lnTo>
                  <a:lnTo>
                    <a:pt x="42" y="36"/>
                  </a:lnTo>
                  <a:lnTo>
                    <a:pt x="44" y="30"/>
                  </a:lnTo>
                  <a:lnTo>
                    <a:pt x="44" y="10"/>
                  </a:lnTo>
                  <a:lnTo>
                    <a:pt x="44" y="10"/>
                  </a:lnTo>
                  <a:lnTo>
                    <a:pt x="44" y="6"/>
                  </a:lnTo>
                  <a:lnTo>
                    <a:pt x="46" y="4"/>
                  </a:lnTo>
                  <a:lnTo>
                    <a:pt x="48" y="2"/>
                  </a:lnTo>
                  <a:lnTo>
                    <a:pt x="52" y="0"/>
                  </a:lnTo>
                  <a:lnTo>
                    <a:pt x="52" y="0"/>
                  </a:lnTo>
                  <a:lnTo>
                    <a:pt x="56" y="2"/>
                  </a:lnTo>
                  <a:lnTo>
                    <a:pt x="58" y="4"/>
                  </a:lnTo>
                  <a:lnTo>
                    <a:pt x="60" y="6"/>
                  </a:lnTo>
                  <a:lnTo>
                    <a:pt x="60" y="10"/>
                  </a:lnTo>
                  <a:lnTo>
                    <a:pt x="60" y="30"/>
                  </a:lnTo>
                  <a:lnTo>
                    <a:pt x="60" y="30"/>
                  </a:lnTo>
                  <a:lnTo>
                    <a:pt x="58" y="42"/>
                  </a:lnTo>
                  <a:lnTo>
                    <a:pt x="52" y="52"/>
                  </a:lnTo>
                  <a:lnTo>
                    <a:pt x="52" y="52"/>
                  </a:lnTo>
                  <a:lnTo>
                    <a:pt x="42" y="58"/>
                  </a:lnTo>
                  <a:lnTo>
                    <a:pt x="30"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60" name="Freeform 151">
              <a:extLst>
                <a:ext uri="{FF2B5EF4-FFF2-40B4-BE49-F238E27FC236}">
                  <a16:creationId xmlns:a16="http://schemas.microsoft.com/office/drawing/2014/main" id="{D733B7BE-8856-4DF2-9900-9E8C9569BFBC}"/>
                </a:ext>
              </a:extLst>
            </p:cNvPr>
            <p:cNvSpPr>
              <a:spLocks/>
            </p:cNvSpPr>
            <p:nvPr/>
          </p:nvSpPr>
          <p:spPr bwMode="auto">
            <a:xfrm>
              <a:off x="4488" y="3476"/>
              <a:ext cx="434" cy="264"/>
            </a:xfrm>
            <a:custGeom>
              <a:avLst/>
              <a:gdLst>
                <a:gd name="T0" fmla="*/ 218 w 434"/>
                <a:gd name="T1" fmla="*/ 132 h 264"/>
                <a:gd name="T2" fmla="*/ 0 w 434"/>
                <a:gd name="T3" fmla="*/ 0 h 264"/>
                <a:gd name="T4" fmla="*/ 0 w 434"/>
                <a:gd name="T5" fmla="*/ 264 h 264"/>
                <a:gd name="T6" fmla="*/ 434 w 434"/>
                <a:gd name="T7" fmla="*/ 264 h 264"/>
                <a:gd name="T8" fmla="*/ 434 w 434"/>
                <a:gd name="T9" fmla="*/ 0 h 264"/>
                <a:gd name="T10" fmla="*/ 218 w 434"/>
                <a:gd name="T11" fmla="*/ 132 h 264"/>
              </a:gdLst>
              <a:ahLst/>
              <a:cxnLst>
                <a:cxn ang="0">
                  <a:pos x="T0" y="T1"/>
                </a:cxn>
                <a:cxn ang="0">
                  <a:pos x="T2" y="T3"/>
                </a:cxn>
                <a:cxn ang="0">
                  <a:pos x="T4" y="T5"/>
                </a:cxn>
                <a:cxn ang="0">
                  <a:pos x="T6" y="T7"/>
                </a:cxn>
                <a:cxn ang="0">
                  <a:pos x="T8" y="T9"/>
                </a:cxn>
                <a:cxn ang="0">
                  <a:pos x="T10" y="T11"/>
                </a:cxn>
              </a:cxnLst>
              <a:rect l="0" t="0" r="r" b="b"/>
              <a:pathLst>
                <a:path w="434" h="264">
                  <a:moveTo>
                    <a:pt x="218" y="132"/>
                  </a:moveTo>
                  <a:lnTo>
                    <a:pt x="0" y="0"/>
                  </a:lnTo>
                  <a:lnTo>
                    <a:pt x="0" y="264"/>
                  </a:lnTo>
                  <a:lnTo>
                    <a:pt x="434" y="264"/>
                  </a:lnTo>
                  <a:lnTo>
                    <a:pt x="434" y="0"/>
                  </a:lnTo>
                  <a:lnTo>
                    <a:pt x="218" y="132"/>
                  </a:lnTo>
                  <a:close/>
                </a:path>
              </a:pathLst>
            </a:custGeom>
            <a:solidFill>
              <a:srgbClr val="B22F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61" name="Freeform 152">
              <a:extLst>
                <a:ext uri="{FF2B5EF4-FFF2-40B4-BE49-F238E27FC236}">
                  <a16:creationId xmlns:a16="http://schemas.microsoft.com/office/drawing/2014/main" id="{0D938EB3-2AEF-4869-96AB-F4497D6C1F44}"/>
                </a:ext>
              </a:extLst>
            </p:cNvPr>
            <p:cNvSpPr>
              <a:spLocks/>
            </p:cNvSpPr>
            <p:nvPr/>
          </p:nvSpPr>
          <p:spPr bwMode="auto">
            <a:xfrm>
              <a:off x="4480" y="3442"/>
              <a:ext cx="450" cy="306"/>
            </a:xfrm>
            <a:custGeom>
              <a:avLst/>
              <a:gdLst>
                <a:gd name="T0" fmla="*/ 442 w 450"/>
                <a:gd name="T1" fmla="*/ 306 h 306"/>
                <a:gd name="T2" fmla="*/ 8 w 450"/>
                <a:gd name="T3" fmla="*/ 306 h 306"/>
                <a:gd name="T4" fmla="*/ 8 w 450"/>
                <a:gd name="T5" fmla="*/ 306 h 306"/>
                <a:gd name="T6" fmla="*/ 6 w 450"/>
                <a:gd name="T7" fmla="*/ 306 h 306"/>
                <a:gd name="T8" fmla="*/ 4 w 450"/>
                <a:gd name="T9" fmla="*/ 304 h 306"/>
                <a:gd name="T10" fmla="*/ 2 w 450"/>
                <a:gd name="T11" fmla="*/ 300 h 306"/>
                <a:gd name="T12" fmla="*/ 0 w 450"/>
                <a:gd name="T13" fmla="*/ 298 h 306"/>
                <a:gd name="T14" fmla="*/ 0 w 450"/>
                <a:gd name="T15" fmla="*/ 34 h 306"/>
                <a:gd name="T16" fmla="*/ 0 w 450"/>
                <a:gd name="T17" fmla="*/ 34 h 306"/>
                <a:gd name="T18" fmla="*/ 2 w 450"/>
                <a:gd name="T19" fmla="*/ 30 h 306"/>
                <a:gd name="T20" fmla="*/ 4 w 450"/>
                <a:gd name="T21" fmla="*/ 28 h 306"/>
                <a:gd name="T22" fmla="*/ 40 w 450"/>
                <a:gd name="T23" fmla="*/ 2 h 306"/>
                <a:gd name="T24" fmla="*/ 40 w 450"/>
                <a:gd name="T25" fmla="*/ 2 h 306"/>
                <a:gd name="T26" fmla="*/ 44 w 450"/>
                <a:gd name="T27" fmla="*/ 0 h 306"/>
                <a:gd name="T28" fmla="*/ 46 w 450"/>
                <a:gd name="T29" fmla="*/ 0 h 306"/>
                <a:gd name="T30" fmla="*/ 50 w 450"/>
                <a:gd name="T31" fmla="*/ 0 h 306"/>
                <a:gd name="T32" fmla="*/ 52 w 450"/>
                <a:gd name="T33" fmla="*/ 2 h 306"/>
                <a:gd name="T34" fmla="*/ 52 w 450"/>
                <a:gd name="T35" fmla="*/ 2 h 306"/>
                <a:gd name="T36" fmla="*/ 54 w 450"/>
                <a:gd name="T37" fmla="*/ 6 h 306"/>
                <a:gd name="T38" fmla="*/ 54 w 450"/>
                <a:gd name="T39" fmla="*/ 8 h 306"/>
                <a:gd name="T40" fmla="*/ 52 w 450"/>
                <a:gd name="T41" fmla="*/ 12 h 306"/>
                <a:gd name="T42" fmla="*/ 50 w 450"/>
                <a:gd name="T43" fmla="*/ 14 h 306"/>
                <a:gd name="T44" fmla="*/ 16 w 450"/>
                <a:gd name="T45" fmla="*/ 38 h 306"/>
                <a:gd name="T46" fmla="*/ 16 w 450"/>
                <a:gd name="T47" fmla="*/ 290 h 306"/>
                <a:gd name="T48" fmla="*/ 434 w 450"/>
                <a:gd name="T49" fmla="*/ 290 h 306"/>
                <a:gd name="T50" fmla="*/ 434 w 450"/>
                <a:gd name="T51" fmla="*/ 38 h 306"/>
                <a:gd name="T52" fmla="*/ 400 w 450"/>
                <a:gd name="T53" fmla="*/ 14 h 306"/>
                <a:gd name="T54" fmla="*/ 400 w 450"/>
                <a:gd name="T55" fmla="*/ 14 h 306"/>
                <a:gd name="T56" fmla="*/ 398 w 450"/>
                <a:gd name="T57" fmla="*/ 12 h 306"/>
                <a:gd name="T58" fmla="*/ 398 w 450"/>
                <a:gd name="T59" fmla="*/ 8 h 306"/>
                <a:gd name="T60" fmla="*/ 398 w 450"/>
                <a:gd name="T61" fmla="*/ 6 h 306"/>
                <a:gd name="T62" fmla="*/ 398 w 450"/>
                <a:gd name="T63" fmla="*/ 2 h 306"/>
                <a:gd name="T64" fmla="*/ 398 w 450"/>
                <a:gd name="T65" fmla="*/ 2 h 306"/>
                <a:gd name="T66" fmla="*/ 402 w 450"/>
                <a:gd name="T67" fmla="*/ 0 h 306"/>
                <a:gd name="T68" fmla="*/ 404 w 450"/>
                <a:gd name="T69" fmla="*/ 0 h 306"/>
                <a:gd name="T70" fmla="*/ 406 w 450"/>
                <a:gd name="T71" fmla="*/ 0 h 306"/>
                <a:gd name="T72" fmla="*/ 410 w 450"/>
                <a:gd name="T73" fmla="*/ 2 h 306"/>
                <a:gd name="T74" fmla="*/ 446 w 450"/>
                <a:gd name="T75" fmla="*/ 28 h 306"/>
                <a:gd name="T76" fmla="*/ 446 w 450"/>
                <a:gd name="T77" fmla="*/ 28 h 306"/>
                <a:gd name="T78" fmla="*/ 450 w 450"/>
                <a:gd name="T79" fmla="*/ 30 h 306"/>
                <a:gd name="T80" fmla="*/ 450 w 450"/>
                <a:gd name="T81" fmla="*/ 34 h 306"/>
                <a:gd name="T82" fmla="*/ 450 w 450"/>
                <a:gd name="T83" fmla="*/ 298 h 306"/>
                <a:gd name="T84" fmla="*/ 450 w 450"/>
                <a:gd name="T85" fmla="*/ 298 h 306"/>
                <a:gd name="T86" fmla="*/ 450 w 450"/>
                <a:gd name="T87" fmla="*/ 300 h 306"/>
                <a:gd name="T88" fmla="*/ 448 w 450"/>
                <a:gd name="T89" fmla="*/ 304 h 306"/>
                <a:gd name="T90" fmla="*/ 446 w 450"/>
                <a:gd name="T91" fmla="*/ 306 h 306"/>
                <a:gd name="T92" fmla="*/ 442 w 450"/>
                <a:gd name="T93" fmla="*/ 30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0" h="306">
                  <a:moveTo>
                    <a:pt x="442" y="306"/>
                  </a:moveTo>
                  <a:lnTo>
                    <a:pt x="8" y="306"/>
                  </a:lnTo>
                  <a:lnTo>
                    <a:pt x="8" y="306"/>
                  </a:lnTo>
                  <a:lnTo>
                    <a:pt x="6" y="306"/>
                  </a:lnTo>
                  <a:lnTo>
                    <a:pt x="4" y="304"/>
                  </a:lnTo>
                  <a:lnTo>
                    <a:pt x="2" y="300"/>
                  </a:lnTo>
                  <a:lnTo>
                    <a:pt x="0" y="298"/>
                  </a:lnTo>
                  <a:lnTo>
                    <a:pt x="0" y="34"/>
                  </a:lnTo>
                  <a:lnTo>
                    <a:pt x="0" y="34"/>
                  </a:lnTo>
                  <a:lnTo>
                    <a:pt x="2" y="30"/>
                  </a:lnTo>
                  <a:lnTo>
                    <a:pt x="4" y="28"/>
                  </a:lnTo>
                  <a:lnTo>
                    <a:pt x="40" y="2"/>
                  </a:lnTo>
                  <a:lnTo>
                    <a:pt x="40" y="2"/>
                  </a:lnTo>
                  <a:lnTo>
                    <a:pt x="44" y="0"/>
                  </a:lnTo>
                  <a:lnTo>
                    <a:pt x="46" y="0"/>
                  </a:lnTo>
                  <a:lnTo>
                    <a:pt x="50" y="0"/>
                  </a:lnTo>
                  <a:lnTo>
                    <a:pt x="52" y="2"/>
                  </a:lnTo>
                  <a:lnTo>
                    <a:pt x="52" y="2"/>
                  </a:lnTo>
                  <a:lnTo>
                    <a:pt x="54" y="6"/>
                  </a:lnTo>
                  <a:lnTo>
                    <a:pt x="54" y="8"/>
                  </a:lnTo>
                  <a:lnTo>
                    <a:pt x="52" y="12"/>
                  </a:lnTo>
                  <a:lnTo>
                    <a:pt x="50" y="14"/>
                  </a:lnTo>
                  <a:lnTo>
                    <a:pt x="16" y="38"/>
                  </a:lnTo>
                  <a:lnTo>
                    <a:pt x="16" y="290"/>
                  </a:lnTo>
                  <a:lnTo>
                    <a:pt x="434" y="290"/>
                  </a:lnTo>
                  <a:lnTo>
                    <a:pt x="434" y="38"/>
                  </a:lnTo>
                  <a:lnTo>
                    <a:pt x="400" y="14"/>
                  </a:lnTo>
                  <a:lnTo>
                    <a:pt x="400" y="14"/>
                  </a:lnTo>
                  <a:lnTo>
                    <a:pt x="398" y="12"/>
                  </a:lnTo>
                  <a:lnTo>
                    <a:pt x="398" y="8"/>
                  </a:lnTo>
                  <a:lnTo>
                    <a:pt x="398" y="6"/>
                  </a:lnTo>
                  <a:lnTo>
                    <a:pt x="398" y="2"/>
                  </a:lnTo>
                  <a:lnTo>
                    <a:pt x="398" y="2"/>
                  </a:lnTo>
                  <a:lnTo>
                    <a:pt x="402" y="0"/>
                  </a:lnTo>
                  <a:lnTo>
                    <a:pt x="404" y="0"/>
                  </a:lnTo>
                  <a:lnTo>
                    <a:pt x="406" y="0"/>
                  </a:lnTo>
                  <a:lnTo>
                    <a:pt x="410" y="2"/>
                  </a:lnTo>
                  <a:lnTo>
                    <a:pt x="446" y="28"/>
                  </a:lnTo>
                  <a:lnTo>
                    <a:pt x="446" y="28"/>
                  </a:lnTo>
                  <a:lnTo>
                    <a:pt x="450" y="30"/>
                  </a:lnTo>
                  <a:lnTo>
                    <a:pt x="450" y="34"/>
                  </a:lnTo>
                  <a:lnTo>
                    <a:pt x="450" y="298"/>
                  </a:lnTo>
                  <a:lnTo>
                    <a:pt x="450" y="298"/>
                  </a:lnTo>
                  <a:lnTo>
                    <a:pt x="450" y="300"/>
                  </a:lnTo>
                  <a:lnTo>
                    <a:pt x="448" y="304"/>
                  </a:lnTo>
                  <a:lnTo>
                    <a:pt x="446" y="306"/>
                  </a:lnTo>
                  <a:lnTo>
                    <a:pt x="442" y="306"/>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62" name="Freeform 153">
              <a:extLst>
                <a:ext uri="{FF2B5EF4-FFF2-40B4-BE49-F238E27FC236}">
                  <a16:creationId xmlns:a16="http://schemas.microsoft.com/office/drawing/2014/main" id="{162155F1-FB2E-4D67-806F-9F99DB56BB3A}"/>
                </a:ext>
              </a:extLst>
            </p:cNvPr>
            <p:cNvSpPr>
              <a:spLocks/>
            </p:cNvSpPr>
            <p:nvPr/>
          </p:nvSpPr>
          <p:spPr bwMode="auto">
            <a:xfrm>
              <a:off x="4480" y="3442"/>
              <a:ext cx="450" cy="306"/>
            </a:xfrm>
            <a:custGeom>
              <a:avLst/>
              <a:gdLst>
                <a:gd name="T0" fmla="*/ 442 w 450"/>
                <a:gd name="T1" fmla="*/ 306 h 306"/>
                <a:gd name="T2" fmla="*/ 8 w 450"/>
                <a:gd name="T3" fmla="*/ 306 h 306"/>
                <a:gd name="T4" fmla="*/ 8 w 450"/>
                <a:gd name="T5" fmla="*/ 306 h 306"/>
                <a:gd name="T6" fmla="*/ 6 w 450"/>
                <a:gd name="T7" fmla="*/ 306 h 306"/>
                <a:gd name="T8" fmla="*/ 4 w 450"/>
                <a:gd name="T9" fmla="*/ 304 h 306"/>
                <a:gd name="T10" fmla="*/ 2 w 450"/>
                <a:gd name="T11" fmla="*/ 300 h 306"/>
                <a:gd name="T12" fmla="*/ 0 w 450"/>
                <a:gd name="T13" fmla="*/ 298 h 306"/>
                <a:gd name="T14" fmla="*/ 0 w 450"/>
                <a:gd name="T15" fmla="*/ 34 h 306"/>
                <a:gd name="T16" fmla="*/ 0 w 450"/>
                <a:gd name="T17" fmla="*/ 34 h 306"/>
                <a:gd name="T18" fmla="*/ 2 w 450"/>
                <a:gd name="T19" fmla="*/ 30 h 306"/>
                <a:gd name="T20" fmla="*/ 4 w 450"/>
                <a:gd name="T21" fmla="*/ 28 h 306"/>
                <a:gd name="T22" fmla="*/ 40 w 450"/>
                <a:gd name="T23" fmla="*/ 2 h 306"/>
                <a:gd name="T24" fmla="*/ 40 w 450"/>
                <a:gd name="T25" fmla="*/ 2 h 306"/>
                <a:gd name="T26" fmla="*/ 44 w 450"/>
                <a:gd name="T27" fmla="*/ 0 h 306"/>
                <a:gd name="T28" fmla="*/ 46 w 450"/>
                <a:gd name="T29" fmla="*/ 0 h 306"/>
                <a:gd name="T30" fmla="*/ 50 w 450"/>
                <a:gd name="T31" fmla="*/ 0 h 306"/>
                <a:gd name="T32" fmla="*/ 52 w 450"/>
                <a:gd name="T33" fmla="*/ 2 h 306"/>
                <a:gd name="T34" fmla="*/ 52 w 450"/>
                <a:gd name="T35" fmla="*/ 2 h 306"/>
                <a:gd name="T36" fmla="*/ 54 w 450"/>
                <a:gd name="T37" fmla="*/ 6 h 306"/>
                <a:gd name="T38" fmla="*/ 54 w 450"/>
                <a:gd name="T39" fmla="*/ 8 h 306"/>
                <a:gd name="T40" fmla="*/ 52 w 450"/>
                <a:gd name="T41" fmla="*/ 12 h 306"/>
                <a:gd name="T42" fmla="*/ 50 w 450"/>
                <a:gd name="T43" fmla="*/ 14 h 306"/>
                <a:gd name="T44" fmla="*/ 16 w 450"/>
                <a:gd name="T45" fmla="*/ 38 h 306"/>
                <a:gd name="T46" fmla="*/ 16 w 450"/>
                <a:gd name="T47" fmla="*/ 290 h 306"/>
                <a:gd name="T48" fmla="*/ 434 w 450"/>
                <a:gd name="T49" fmla="*/ 290 h 306"/>
                <a:gd name="T50" fmla="*/ 434 w 450"/>
                <a:gd name="T51" fmla="*/ 38 h 306"/>
                <a:gd name="T52" fmla="*/ 400 w 450"/>
                <a:gd name="T53" fmla="*/ 14 h 306"/>
                <a:gd name="T54" fmla="*/ 400 w 450"/>
                <a:gd name="T55" fmla="*/ 14 h 306"/>
                <a:gd name="T56" fmla="*/ 398 w 450"/>
                <a:gd name="T57" fmla="*/ 12 h 306"/>
                <a:gd name="T58" fmla="*/ 398 w 450"/>
                <a:gd name="T59" fmla="*/ 8 h 306"/>
                <a:gd name="T60" fmla="*/ 398 w 450"/>
                <a:gd name="T61" fmla="*/ 6 h 306"/>
                <a:gd name="T62" fmla="*/ 398 w 450"/>
                <a:gd name="T63" fmla="*/ 2 h 306"/>
                <a:gd name="T64" fmla="*/ 398 w 450"/>
                <a:gd name="T65" fmla="*/ 2 h 306"/>
                <a:gd name="T66" fmla="*/ 402 w 450"/>
                <a:gd name="T67" fmla="*/ 0 h 306"/>
                <a:gd name="T68" fmla="*/ 404 w 450"/>
                <a:gd name="T69" fmla="*/ 0 h 306"/>
                <a:gd name="T70" fmla="*/ 406 w 450"/>
                <a:gd name="T71" fmla="*/ 0 h 306"/>
                <a:gd name="T72" fmla="*/ 410 w 450"/>
                <a:gd name="T73" fmla="*/ 2 h 306"/>
                <a:gd name="T74" fmla="*/ 446 w 450"/>
                <a:gd name="T75" fmla="*/ 28 h 306"/>
                <a:gd name="T76" fmla="*/ 446 w 450"/>
                <a:gd name="T77" fmla="*/ 28 h 306"/>
                <a:gd name="T78" fmla="*/ 450 w 450"/>
                <a:gd name="T79" fmla="*/ 30 h 306"/>
                <a:gd name="T80" fmla="*/ 450 w 450"/>
                <a:gd name="T81" fmla="*/ 34 h 306"/>
                <a:gd name="T82" fmla="*/ 450 w 450"/>
                <a:gd name="T83" fmla="*/ 298 h 306"/>
                <a:gd name="T84" fmla="*/ 450 w 450"/>
                <a:gd name="T85" fmla="*/ 298 h 306"/>
                <a:gd name="T86" fmla="*/ 450 w 450"/>
                <a:gd name="T87" fmla="*/ 300 h 306"/>
                <a:gd name="T88" fmla="*/ 448 w 450"/>
                <a:gd name="T89" fmla="*/ 304 h 306"/>
                <a:gd name="T90" fmla="*/ 446 w 450"/>
                <a:gd name="T91" fmla="*/ 306 h 306"/>
                <a:gd name="T92" fmla="*/ 442 w 450"/>
                <a:gd name="T93" fmla="*/ 30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0" h="306">
                  <a:moveTo>
                    <a:pt x="442" y="306"/>
                  </a:moveTo>
                  <a:lnTo>
                    <a:pt x="8" y="306"/>
                  </a:lnTo>
                  <a:lnTo>
                    <a:pt x="8" y="306"/>
                  </a:lnTo>
                  <a:lnTo>
                    <a:pt x="6" y="306"/>
                  </a:lnTo>
                  <a:lnTo>
                    <a:pt x="4" y="304"/>
                  </a:lnTo>
                  <a:lnTo>
                    <a:pt x="2" y="300"/>
                  </a:lnTo>
                  <a:lnTo>
                    <a:pt x="0" y="298"/>
                  </a:lnTo>
                  <a:lnTo>
                    <a:pt x="0" y="34"/>
                  </a:lnTo>
                  <a:lnTo>
                    <a:pt x="0" y="34"/>
                  </a:lnTo>
                  <a:lnTo>
                    <a:pt x="2" y="30"/>
                  </a:lnTo>
                  <a:lnTo>
                    <a:pt x="4" y="28"/>
                  </a:lnTo>
                  <a:lnTo>
                    <a:pt x="40" y="2"/>
                  </a:lnTo>
                  <a:lnTo>
                    <a:pt x="40" y="2"/>
                  </a:lnTo>
                  <a:lnTo>
                    <a:pt x="44" y="0"/>
                  </a:lnTo>
                  <a:lnTo>
                    <a:pt x="46" y="0"/>
                  </a:lnTo>
                  <a:lnTo>
                    <a:pt x="50" y="0"/>
                  </a:lnTo>
                  <a:lnTo>
                    <a:pt x="52" y="2"/>
                  </a:lnTo>
                  <a:lnTo>
                    <a:pt x="52" y="2"/>
                  </a:lnTo>
                  <a:lnTo>
                    <a:pt x="54" y="6"/>
                  </a:lnTo>
                  <a:lnTo>
                    <a:pt x="54" y="8"/>
                  </a:lnTo>
                  <a:lnTo>
                    <a:pt x="52" y="12"/>
                  </a:lnTo>
                  <a:lnTo>
                    <a:pt x="50" y="14"/>
                  </a:lnTo>
                  <a:lnTo>
                    <a:pt x="16" y="38"/>
                  </a:lnTo>
                  <a:lnTo>
                    <a:pt x="16" y="290"/>
                  </a:lnTo>
                  <a:lnTo>
                    <a:pt x="434" y="290"/>
                  </a:lnTo>
                  <a:lnTo>
                    <a:pt x="434" y="38"/>
                  </a:lnTo>
                  <a:lnTo>
                    <a:pt x="400" y="14"/>
                  </a:lnTo>
                  <a:lnTo>
                    <a:pt x="400" y="14"/>
                  </a:lnTo>
                  <a:lnTo>
                    <a:pt x="398" y="12"/>
                  </a:lnTo>
                  <a:lnTo>
                    <a:pt x="398" y="8"/>
                  </a:lnTo>
                  <a:lnTo>
                    <a:pt x="398" y="6"/>
                  </a:lnTo>
                  <a:lnTo>
                    <a:pt x="398" y="2"/>
                  </a:lnTo>
                  <a:lnTo>
                    <a:pt x="398" y="2"/>
                  </a:lnTo>
                  <a:lnTo>
                    <a:pt x="402" y="0"/>
                  </a:lnTo>
                  <a:lnTo>
                    <a:pt x="404" y="0"/>
                  </a:lnTo>
                  <a:lnTo>
                    <a:pt x="406" y="0"/>
                  </a:lnTo>
                  <a:lnTo>
                    <a:pt x="410" y="2"/>
                  </a:lnTo>
                  <a:lnTo>
                    <a:pt x="446" y="28"/>
                  </a:lnTo>
                  <a:lnTo>
                    <a:pt x="446" y="28"/>
                  </a:lnTo>
                  <a:lnTo>
                    <a:pt x="450" y="30"/>
                  </a:lnTo>
                  <a:lnTo>
                    <a:pt x="450" y="34"/>
                  </a:lnTo>
                  <a:lnTo>
                    <a:pt x="450" y="298"/>
                  </a:lnTo>
                  <a:lnTo>
                    <a:pt x="450" y="298"/>
                  </a:lnTo>
                  <a:lnTo>
                    <a:pt x="450" y="300"/>
                  </a:lnTo>
                  <a:lnTo>
                    <a:pt x="448" y="304"/>
                  </a:lnTo>
                  <a:lnTo>
                    <a:pt x="446" y="306"/>
                  </a:lnTo>
                  <a:lnTo>
                    <a:pt x="442" y="3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63" name="Freeform 154">
              <a:extLst>
                <a:ext uri="{FF2B5EF4-FFF2-40B4-BE49-F238E27FC236}">
                  <a16:creationId xmlns:a16="http://schemas.microsoft.com/office/drawing/2014/main" id="{903AF4B9-9A1A-4201-A1B8-4496886E04B8}"/>
                </a:ext>
              </a:extLst>
            </p:cNvPr>
            <p:cNvSpPr>
              <a:spLocks/>
            </p:cNvSpPr>
            <p:nvPr/>
          </p:nvSpPr>
          <p:spPr bwMode="auto">
            <a:xfrm>
              <a:off x="4430" y="3202"/>
              <a:ext cx="104" cy="60"/>
            </a:xfrm>
            <a:custGeom>
              <a:avLst/>
              <a:gdLst>
                <a:gd name="T0" fmla="*/ 96 w 104"/>
                <a:gd name="T1" fmla="*/ 60 h 60"/>
                <a:gd name="T2" fmla="*/ 8 w 104"/>
                <a:gd name="T3" fmla="*/ 60 h 60"/>
                <a:gd name="T4" fmla="*/ 8 w 104"/>
                <a:gd name="T5" fmla="*/ 60 h 60"/>
                <a:gd name="T6" fmla="*/ 4 w 104"/>
                <a:gd name="T7" fmla="*/ 58 h 60"/>
                <a:gd name="T8" fmla="*/ 2 w 104"/>
                <a:gd name="T9" fmla="*/ 58 h 60"/>
                <a:gd name="T10" fmla="*/ 0 w 104"/>
                <a:gd name="T11" fmla="*/ 54 h 60"/>
                <a:gd name="T12" fmla="*/ 0 w 104"/>
                <a:gd name="T13" fmla="*/ 52 h 60"/>
                <a:gd name="T14" fmla="*/ 0 w 104"/>
                <a:gd name="T15" fmla="*/ 52 h 60"/>
                <a:gd name="T16" fmla="*/ 0 w 104"/>
                <a:gd name="T17" fmla="*/ 42 h 60"/>
                <a:gd name="T18" fmla="*/ 4 w 104"/>
                <a:gd name="T19" fmla="*/ 32 h 60"/>
                <a:gd name="T20" fmla="*/ 8 w 104"/>
                <a:gd name="T21" fmla="*/ 22 h 60"/>
                <a:gd name="T22" fmla="*/ 14 w 104"/>
                <a:gd name="T23" fmla="*/ 14 h 60"/>
                <a:gd name="T24" fmla="*/ 22 w 104"/>
                <a:gd name="T25" fmla="*/ 8 h 60"/>
                <a:gd name="T26" fmla="*/ 32 w 104"/>
                <a:gd name="T27" fmla="*/ 4 h 60"/>
                <a:gd name="T28" fmla="*/ 40 w 104"/>
                <a:gd name="T29" fmla="*/ 0 h 60"/>
                <a:gd name="T30" fmla="*/ 52 w 104"/>
                <a:gd name="T31" fmla="*/ 0 h 60"/>
                <a:gd name="T32" fmla="*/ 52 w 104"/>
                <a:gd name="T33" fmla="*/ 0 h 60"/>
                <a:gd name="T34" fmla="*/ 54 w 104"/>
                <a:gd name="T35" fmla="*/ 0 h 60"/>
                <a:gd name="T36" fmla="*/ 56 w 104"/>
                <a:gd name="T37" fmla="*/ 2 h 60"/>
                <a:gd name="T38" fmla="*/ 58 w 104"/>
                <a:gd name="T39" fmla="*/ 4 h 60"/>
                <a:gd name="T40" fmla="*/ 60 w 104"/>
                <a:gd name="T41" fmla="*/ 8 h 60"/>
                <a:gd name="T42" fmla="*/ 60 w 104"/>
                <a:gd name="T43" fmla="*/ 8 h 60"/>
                <a:gd name="T44" fmla="*/ 58 w 104"/>
                <a:gd name="T45" fmla="*/ 10 h 60"/>
                <a:gd name="T46" fmla="*/ 56 w 104"/>
                <a:gd name="T47" fmla="*/ 14 h 60"/>
                <a:gd name="T48" fmla="*/ 54 w 104"/>
                <a:gd name="T49" fmla="*/ 14 h 60"/>
                <a:gd name="T50" fmla="*/ 52 w 104"/>
                <a:gd name="T51" fmla="*/ 16 h 60"/>
                <a:gd name="T52" fmla="*/ 52 w 104"/>
                <a:gd name="T53" fmla="*/ 16 h 60"/>
                <a:gd name="T54" fmla="*/ 40 w 104"/>
                <a:gd name="T55" fmla="*/ 18 h 60"/>
                <a:gd name="T56" fmla="*/ 28 w 104"/>
                <a:gd name="T57" fmla="*/ 24 h 60"/>
                <a:gd name="T58" fmla="*/ 20 w 104"/>
                <a:gd name="T59" fmla="*/ 32 h 60"/>
                <a:gd name="T60" fmla="*/ 16 w 104"/>
                <a:gd name="T61" fmla="*/ 44 h 60"/>
                <a:gd name="T62" fmla="*/ 96 w 104"/>
                <a:gd name="T63" fmla="*/ 44 h 60"/>
                <a:gd name="T64" fmla="*/ 96 w 104"/>
                <a:gd name="T65" fmla="*/ 44 h 60"/>
                <a:gd name="T66" fmla="*/ 98 w 104"/>
                <a:gd name="T67" fmla="*/ 44 h 60"/>
                <a:gd name="T68" fmla="*/ 102 w 104"/>
                <a:gd name="T69" fmla="*/ 46 h 60"/>
                <a:gd name="T70" fmla="*/ 102 w 104"/>
                <a:gd name="T71" fmla="*/ 48 h 60"/>
                <a:gd name="T72" fmla="*/ 104 w 104"/>
                <a:gd name="T73" fmla="*/ 52 h 60"/>
                <a:gd name="T74" fmla="*/ 104 w 104"/>
                <a:gd name="T75" fmla="*/ 52 h 60"/>
                <a:gd name="T76" fmla="*/ 102 w 104"/>
                <a:gd name="T77" fmla="*/ 54 h 60"/>
                <a:gd name="T78" fmla="*/ 102 w 104"/>
                <a:gd name="T79" fmla="*/ 58 h 60"/>
                <a:gd name="T80" fmla="*/ 98 w 104"/>
                <a:gd name="T81" fmla="*/ 58 h 60"/>
                <a:gd name="T82" fmla="*/ 96 w 104"/>
                <a:gd name="T83"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60">
                  <a:moveTo>
                    <a:pt x="96" y="60"/>
                  </a:moveTo>
                  <a:lnTo>
                    <a:pt x="8" y="60"/>
                  </a:lnTo>
                  <a:lnTo>
                    <a:pt x="8" y="60"/>
                  </a:lnTo>
                  <a:lnTo>
                    <a:pt x="4" y="58"/>
                  </a:lnTo>
                  <a:lnTo>
                    <a:pt x="2" y="58"/>
                  </a:lnTo>
                  <a:lnTo>
                    <a:pt x="0" y="54"/>
                  </a:lnTo>
                  <a:lnTo>
                    <a:pt x="0" y="52"/>
                  </a:lnTo>
                  <a:lnTo>
                    <a:pt x="0" y="52"/>
                  </a:lnTo>
                  <a:lnTo>
                    <a:pt x="0" y="42"/>
                  </a:lnTo>
                  <a:lnTo>
                    <a:pt x="4" y="32"/>
                  </a:lnTo>
                  <a:lnTo>
                    <a:pt x="8" y="22"/>
                  </a:lnTo>
                  <a:lnTo>
                    <a:pt x="14" y="14"/>
                  </a:lnTo>
                  <a:lnTo>
                    <a:pt x="22" y="8"/>
                  </a:lnTo>
                  <a:lnTo>
                    <a:pt x="32" y="4"/>
                  </a:lnTo>
                  <a:lnTo>
                    <a:pt x="40" y="0"/>
                  </a:lnTo>
                  <a:lnTo>
                    <a:pt x="52" y="0"/>
                  </a:lnTo>
                  <a:lnTo>
                    <a:pt x="52" y="0"/>
                  </a:lnTo>
                  <a:lnTo>
                    <a:pt x="54" y="0"/>
                  </a:lnTo>
                  <a:lnTo>
                    <a:pt x="56" y="2"/>
                  </a:lnTo>
                  <a:lnTo>
                    <a:pt x="58" y="4"/>
                  </a:lnTo>
                  <a:lnTo>
                    <a:pt x="60" y="8"/>
                  </a:lnTo>
                  <a:lnTo>
                    <a:pt x="60" y="8"/>
                  </a:lnTo>
                  <a:lnTo>
                    <a:pt x="58" y="10"/>
                  </a:lnTo>
                  <a:lnTo>
                    <a:pt x="56" y="14"/>
                  </a:lnTo>
                  <a:lnTo>
                    <a:pt x="54" y="14"/>
                  </a:lnTo>
                  <a:lnTo>
                    <a:pt x="52" y="16"/>
                  </a:lnTo>
                  <a:lnTo>
                    <a:pt x="52" y="16"/>
                  </a:lnTo>
                  <a:lnTo>
                    <a:pt x="40" y="18"/>
                  </a:lnTo>
                  <a:lnTo>
                    <a:pt x="28" y="24"/>
                  </a:lnTo>
                  <a:lnTo>
                    <a:pt x="20" y="32"/>
                  </a:lnTo>
                  <a:lnTo>
                    <a:pt x="16" y="44"/>
                  </a:lnTo>
                  <a:lnTo>
                    <a:pt x="96" y="44"/>
                  </a:lnTo>
                  <a:lnTo>
                    <a:pt x="96" y="44"/>
                  </a:lnTo>
                  <a:lnTo>
                    <a:pt x="98" y="44"/>
                  </a:lnTo>
                  <a:lnTo>
                    <a:pt x="102" y="46"/>
                  </a:lnTo>
                  <a:lnTo>
                    <a:pt x="102" y="48"/>
                  </a:lnTo>
                  <a:lnTo>
                    <a:pt x="104" y="52"/>
                  </a:lnTo>
                  <a:lnTo>
                    <a:pt x="104" y="52"/>
                  </a:lnTo>
                  <a:lnTo>
                    <a:pt x="102" y="54"/>
                  </a:lnTo>
                  <a:lnTo>
                    <a:pt x="102" y="58"/>
                  </a:lnTo>
                  <a:lnTo>
                    <a:pt x="98" y="58"/>
                  </a:lnTo>
                  <a:lnTo>
                    <a:pt x="96" y="6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64" name="Freeform 155">
              <a:extLst>
                <a:ext uri="{FF2B5EF4-FFF2-40B4-BE49-F238E27FC236}">
                  <a16:creationId xmlns:a16="http://schemas.microsoft.com/office/drawing/2014/main" id="{324FD1EB-C1F3-4789-8662-59B504D9BF3A}"/>
                </a:ext>
              </a:extLst>
            </p:cNvPr>
            <p:cNvSpPr>
              <a:spLocks/>
            </p:cNvSpPr>
            <p:nvPr/>
          </p:nvSpPr>
          <p:spPr bwMode="auto">
            <a:xfrm>
              <a:off x="4430" y="3202"/>
              <a:ext cx="104" cy="60"/>
            </a:xfrm>
            <a:custGeom>
              <a:avLst/>
              <a:gdLst>
                <a:gd name="T0" fmla="*/ 96 w 104"/>
                <a:gd name="T1" fmla="*/ 60 h 60"/>
                <a:gd name="T2" fmla="*/ 8 w 104"/>
                <a:gd name="T3" fmla="*/ 60 h 60"/>
                <a:gd name="T4" fmla="*/ 8 w 104"/>
                <a:gd name="T5" fmla="*/ 60 h 60"/>
                <a:gd name="T6" fmla="*/ 4 w 104"/>
                <a:gd name="T7" fmla="*/ 58 h 60"/>
                <a:gd name="T8" fmla="*/ 2 w 104"/>
                <a:gd name="T9" fmla="*/ 58 h 60"/>
                <a:gd name="T10" fmla="*/ 0 w 104"/>
                <a:gd name="T11" fmla="*/ 54 h 60"/>
                <a:gd name="T12" fmla="*/ 0 w 104"/>
                <a:gd name="T13" fmla="*/ 52 h 60"/>
                <a:gd name="T14" fmla="*/ 0 w 104"/>
                <a:gd name="T15" fmla="*/ 52 h 60"/>
                <a:gd name="T16" fmla="*/ 0 w 104"/>
                <a:gd name="T17" fmla="*/ 42 h 60"/>
                <a:gd name="T18" fmla="*/ 4 w 104"/>
                <a:gd name="T19" fmla="*/ 32 h 60"/>
                <a:gd name="T20" fmla="*/ 8 w 104"/>
                <a:gd name="T21" fmla="*/ 22 h 60"/>
                <a:gd name="T22" fmla="*/ 14 w 104"/>
                <a:gd name="T23" fmla="*/ 14 h 60"/>
                <a:gd name="T24" fmla="*/ 22 w 104"/>
                <a:gd name="T25" fmla="*/ 8 h 60"/>
                <a:gd name="T26" fmla="*/ 32 w 104"/>
                <a:gd name="T27" fmla="*/ 4 h 60"/>
                <a:gd name="T28" fmla="*/ 40 w 104"/>
                <a:gd name="T29" fmla="*/ 0 h 60"/>
                <a:gd name="T30" fmla="*/ 52 w 104"/>
                <a:gd name="T31" fmla="*/ 0 h 60"/>
                <a:gd name="T32" fmla="*/ 52 w 104"/>
                <a:gd name="T33" fmla="*/ 0 h 60"/>
                <a:gd name="T34" fmla="*/ 54 w 104"/>
                <a:gd name="T35" fmla="*/ 0 h 60"/>
                <a:gd name="T36" fmla="*/ 56 w 104"/>
                <a:gd name="T37" fmla="*/ 2 h 60"/>
                <a:gd name="T38" fmla="*/ 58 w 104"/>
                <a:gd name="T39" fmla="*/ 4 h 60"/>
                <a:gd name="T40" fmla="*/ 60 w 104"/>
                <a:gd name="T41" fmla="*/ 8 h 60"/>
                <a:gd name="T42" fmla="*/ 60 w 104"/>
                <a:gd name="T43" fmla="*/ 8 h 60"/>
                <a:gd name="T44" fmla="*/ 58 w 104"/>
                <a:gd name="T45" fmla="*/ 10 h 60"/>
                <a:gd name="T46" fmla="*/ 56 w 104"/>
                <a:gd name="T47" fmla="*/ 14 h 60"/>
                <a:gd name="T48" fmla="*/ 54 w 104"/>
                <a:gd name="T49" fmla="*/ 14 h 60"/>
                <a:gd name="T50" fmla="*/ 52 w 104"/>
                <a:gd name="T51" fmla="*/ 16 h 60"/>
                <a:gd name="T52" fmla="*/ 52 w 104"/>
                <a:gd name="T53" fmla="*/ 16 h 60"/>
                <a:gd name="T54" fmla="*/ 40 w 104"/>
                <a:gd name="T55" fmla="*/ 18 h 60"/>
                <a:gd name="T56" fmla="*/ 28 w 104"/>
                <a:gd name="T57" fmla="*/ 24 h 60"/>
                <a:gd name="T58" fmla="*/ 20 w 104"/>
                <a:gd name="T59" fmla="*/ 32 h 60"/>
                <a:gd name="T60" fmla="*/ 16 w 104"/>
                <a:gd name="T61" fmla="*/ 44 h 60"/>
                <a:gd name="T62" fmla="*/ 96 w 104"/>
                <a:gd name="T63" fmla="*/ 44 h 60"/>
                <a:gd name="T64" fmla="*/ 96 w 104"/>
                <a:gd name="T65" fmla="*/ 44 h 60"/>
                <a:gd name="T66" fmla="*/ 98 w 104"/>
                <a:gd name="T67" fmla="*/ 44 h 60"/>
                <a:gd name="T68" fmla="*/ 102 w 104"/>
                <a:gd name="T69" fmla="*/ 46 h 60"/>
                <a:gd name="T70" fmla="*/ 102 w 104"/>
                <a:gd name="T71" fmla="*/ 48 h 60"/>
                <a:gd name="T72" fmla="*/ 104 w 104"/>
                <a:gd name="T73" fmla="*/ 52 h 60"/>
                <a:gd name="T74" fmla="*/ 104 w 104"/>
                <a:gd name="T75" fmla="*/ 52 h 60"/>
                <a:gd name="T76" fmla="*/ 102 w 104"/>
                <a:gd name="T77" fmla="*/ 54 h 60"/>
                <a:gd name="T78" fmla="*/ 102 w 104"/>
                <a:gd name="T79" fmla="*/ 58 h 60"/>
                <a:gd name="T80" fmla="*/ 98 w 104"/>
                <a:gd name="T81" fmla="*/ 58 h 60"/>
                <a:gd name="T82" fmla="*/ 96 w 104"/>
                <a:gd name="T83"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60">
                  <a:moveTo>
                    <a:pt x="96" y="60"/>
                  </a:moveTo>
                  <a:lnTo>
                    <a:pt x="8" y="60"/>
                  </a:lnTo>
                  <a:lnTo>
                    <a:pt x="8" y="60"/>
                  </a:lnTo>
                  <a:lnTo>
                    <a:pt x="4" y="58"/>
                  </a:lnTo>
                  <a:lnTo>
                    <a:pt x="2" y="58"/>
                  </a:lnTo>
                  <a:lnTo>
                    <a:pt x="0" y="54"/>
                  </a:lnTo>
                  <a:lnTo>
                    <a:pt x="0" y="52"/>
                  </a:lnTo>
                  <a:lnTo>
                    <a:pt x="0" y="52"/>
                  </a:lnTo>
                  <a:lnTo>
                    <a:pt x="0" y="42"/>
                  </a:lnTo>
                  <a:lnTo>
                    <a:pt x="4" y="32"/>
                  </a:lnTo>
                  <a:lnTo>
                    <a:pt x="8" y="22"/>
                  </a:lnTo>
                  <a:lnTo>
                    <a:pt x="14" y="14"/>
                  </a:lnTo>
                  <a:lnTo>
                    <a:pt x="22" y="8"/>
                  </a:lnTo>
                  <a:lnTo>
                    <a:pt x="32" y="4"/>
                  </a:lnTo>
                  <a:lnTo>
                    <a:pt x="40" y="0"/>
                  </a:lnTo>
                  <a:lnTo>
                    <a:pt x="52" y="0"/>
                  </a:lnTo>
                  <a:lnTo>
                    <a:pt x="52" y="0"/>
                  </a:lnTo>
                  <a:lnTo>
                    <a:pt x="54" y="0"/>
                  </a:lnTo>
                  <a:lnTo>
                    <a:pt x="56" y="2"/>
                  </a:lnTo>
                  <a:lnTo>
                    <a:pt x="58" y="4"/>
                  </a:lnTo>
                  <a:lnTo>
                    <a:pt x="60" y="8"/>
                  </a:lnTo>
                  <a:lnTo>
                    <a:pt x="60" y="8"/>
                  </a:lnTo>
                  <a:lnTo>
                    <a:pt x="58" y="10"/>
                  </a:lnTo>
                  <a:lnTo>
                    <a:pt x="56" y="14"/>
                  </a:lnTo>
                  <a:lnTo>
                    <a:pt x="54" y="14"/>
                  </a:lnTo>
                  <a:lnTo>
                    <a:pt x="52" y="16"/>
                  </a:lnTo>
                  <a:lnTo>
                    <a:pt x="52" y="16"/>
                  </a:lnTo>
                  <a:lnTo>
                    <a:pt x="40" y="18"/>
                  </a:lnTo>
                  <a:lnTo>
                    <a:pt x="28" y="24"/>
                  </a:lnTo>
                  <a:lnTo>
                    <a:pt x="20" y="32"/>
                  </a:lnTo>
                  <a:lnTo>
                    <a:pt x="16" y="44"/>
                  </a:lnTo>
                  <a:lnTo>
                    <a:pt x="96" y="44"/>
                  </a:lnTo>
                  <a:lnTo>
                    <a:pt x="96" y="44"/>
                  </a:lnTo>
                  <a:lnTo>
                    <a:pt x="98" y="44"/>
                  </a:lnTo>
                  <a:lnTo>
                    <a:pt x="102" y="46"/>
                  </a:lnTo>
                  <a:lnTo>
                    <a:pt x="102" y="48"/>
                  </a:lnTo>
                  <a:lnTo>
                    <a:pt x="104" y="52"/>
                  </a:lnTo>
                  <a:lnTo>
                    <a:pt x="104" y="52"/>
                  </a:lnTo>
                  <a:lnTo>
                    <a:pt x="102" y="54"/>
                  </a:lnTo>
                  <a:lnTo>
                    <a:pt x="102" y="58"/>
                  </a:lnTo>
                  <a:lnTo>
                    <a:pt x="98" y="58"/>
                  </a:lnTo>
                  <a:lnTo>
                    <a:pt x="96" y="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65" name="Freeform 156">
              <a:extLst>
                <a:ext uri="{FF2B5EF4-FFF2-40B4-BE49-F238E27FC236}">
                  <a16:creationId xmlns:a16="http://schemas.microsoft.com/office/drawing/2014/main" id="{67E25313-210A-4A49-A5C0-BE674032A4F7}"/>
                </a:ext>
              </a:extLst>
            </p:cNvPr>
            <p:cNvSpPr>
              <a:spLocks/>
            </p:cNvSpPr>
            <p:nvPr/>
          </p:nvSpPr>
          <p:spPr bwMode="auto">
            <a:xfrm>
              <a:off x="4474" y="3202"/>
              <a:ext cx="420" cy="304"/>
            </a:xfrm>
            <a:custGeom>
              <a:avLst/>
              <a:gdLst>
                <a:gd name="T0" fmla="*/ 412 w 420"/>
                <a:gd name="T1" fmla="*/ 304 h 304"/>
                <a:gd name="T2" fmla="*/ 406 w 420"/>
                <a:gd name="T3" fmla="*/ 302 h 304"/>
                <a:gd name="T4" fmla="*/ 404 w 420"/>
                <a:gd name="T5" fmla="*/ 296 h 304"/>
                <a:gd name="T6" fmla="*/ 404 w 420"/>
                <a:gd name="T7" fmla="*/ 52 h 304"/>
                <a:gd name="T8" fmla="*/ 400 w 420"/>
                <a:gd name="T9" fmla="*/ 38 h 304"/>
                <a:gd name="T10" fmla="*/ 392 w 420"/>
                <a:gd name="T11" fmla="*/ 26 h 304"/>
                <a:gd name="T12" fmla="*/ 382 w 420"/>
                <a:gd name="T13" fmla="*/ 18 h 304"/>
                <a:gd name="T14" fmla="*/ 368 w 420"/>
                <a:gd name="T15" fmla="*/ 16 h 304"/>
                <a:gd name="T16" fmla="*/ 44 w 420"/>
                <a:gd name="T17" fmla="*/ 16 h 304"/>
                <a:gd name="T18" fmla="*/ 56 w 420"/>
                <a:gd name="T19" fmla="*/ 32 h 304"/>
                <a:gd name="T20" fmla="*/ 60 w 420"/>
                <a:gd name="T21" fmla="*/ 52 h 304"/>
                <a:gd name="T22" fmla="*/ 60 w 420"/>
                <a:gd name="T23" fmla="*/ 296 h 304"/>
                <a:gd name="T24" fmla="*/ 58 w 420"/>
                <a:gd name="T25" fmla="*/ 302 h 304"/>
                <a:gd name="T26" fmla="*/ 52 w 420"/>
                <a:gd name="T27" fmla="*/ 304 h 304"/>
                <a:gd name="T28" fmla="*/ 48 w 420"/>
                <a:gd name="T29" fmla="*/ 304 h 304"/>
                <a:gd name="T30" fmla="*/ 44 w 420"/>
                <a:gd name="T31" fmla="*/ 300 h 304"/>
                <a:gd name="T32" fmla="*/ 44 w 420"/>
                <a:gd name="T33" fmla="*/ 52 h 304"/>
                <a:gd name="T34" fmla="*/ 42 w 420"/>
                <a:gd name="T35" fmla="*/ 44 h 304"/>
                <a:gd name="T36" fmla="*/ 38 w 420"/>
                <a:gd name="T37" fmla="*/ 32 h 304"/>
                <a:gd name="T38" fmla="*/ 28 w 420"/>
                <a:gd name="T39" fmla="*/ 22 h 304"/>
                <a:gd name="T40" fmla="*/ 14 w 420"/>
                <a:gd name="T41" fmla="*/ 16 h 304"/>
                <a:gd name="T42" fmla="*/ 8 w 420"/>
                <a:gd name="T43" fmla="*/ 16 h 304"/>
                <a:gd name="T44" fmla="*/ 2 w 420"/>
                <a:gd name="T45" fmla="*/ 14 h 304"/>
                <a:gd name="T46" fmla="*/ 0 w 420"/>
                <a:gd name="T47" fmla="*/ 8 h 304"/>
                <a:gd name="T48" fmla="*/ 0 w 420"/>
                <a:gd name="T49" fmla="*/ 4 h 304"/>
                <a:gd name="T50" fmla="*/ 4 w 420"/>
                <a:gd name="T51" fmla="*/ 0 h 304"/>
                <a:gd name="T52" fmla="*/ 368 w 420"/>
                <a:gd name="T53" fmla="*/ 0 h 304"/>
                <a:gd name="T54" fmla="*/ 378 w 420"/>
                <a:gd name="T55" fmla="*/ 0 h 304"/>
                <a:gd name="T56" fmla="*/ 396 w 420"/>
                <a:gd name="T57" fmla="*/ 8 h 304"/>
                <a:gd name="T58" fmla="*/ 410 w 420"/>
                <a:gd name="T59" fmla="*/ 22 h 304"/>
                <a:gd name="T60" fmla="*/ 418 w 420"/>
                <a:gd name="T61" fmla="*/ 42 h 304"/>
                <a:gd name="T62" fmla="*/ 420 w 420"/>
                <a:gd name="T63" fmla="*/ 296 h 304"/>
                <a:gd name="T64" fmla="*/ 418 w 420"/>
                <a:gd name="T65" fmla="*/ 300 h 304"/>
                <a:gd name="T66" fmla="*/ 414 w 420"/>
                <a:gd name="T6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0" h="304">
                  <a:moveTo>
                    <a:pt x="412" y="304"/>
                  </a:moveTo>
                  <a:lnTo>
                    <a:pt x="412" y="304"/>
                  </a:lnTo>
                  <a:lnTo>
                    <a:pt x="408" y="304"/>
                  </a:lnTo>
                  <a:lnTo>
                    <a:pt x="406" y="302"/>
                  </a:lnTo>
                  <a:lnTo>
                    <a:pt x="404" y="300"/>
                  </a:lnTo>
                  <a:lnTo>
                    <a:pt x="404" y="296"/>
                  </a:lnTo>
                  <a:lnTo>
                    <a:pt x="404" y="52"/>
                  </a:lnTo>
                  <a:lnTo>
                    <a:pt x="404" y="52"/>
                  </a:lnTo>
                  <a:lnTo>
                    <a:pt x="402" y="44"/>
                  </a:lnTo>
                  <a:lnTo>
                    <a:pt x="400" y="38"/>
                  </a:lnTo>
                  <a:lnTo>
                    <a:pt x="398" y="32"/>
                  </a:lnTo>
                  <a:lnTo>
                    <a:pt x="392" y="26"/>
                  </a:lnTo>
                  <a:lnTo>
                    <a:pt x="388" y="22"/>
                  </a:lnTo>
                  <a:lnTo>
                    <a:pt x="382" y="18"/>
                  </a:lnTo>
                  <a:lnTo>
                    <a:pt x="374" y="16"/>
                  </a:lnTo>
                  <a:lnTo>
                    <a:pt x="368" y="16"/>
                  </a:lnTo>
                  <a:lnTo>
                    <a:pt x="44" y="16"/>
                  </a:lnTo>
                  <a:lnTo>
                    <a:pt x="44" y="16"/>
                  </a:lnTo>
                  <a:lnTo>
                    <a:pt x="50" y="24"/>
                  </a:lnTo>
                  <a:lnTo>
                    <a:pt x="56" y="32"/>
                  </a:lnTo>
                  <a:lnTo>
                    <a:pt x="58" y="42"/>
                  </a:lnTo>
                  <a:lnTo>
                    <a:pt x="60" y="52"/>
                  </a:lnTo>
                  <a:lnTo>
                    <a:pt x="60" y="296"/>
                  </a:lnTo>
                  <a:lnTo>
                    <a:pt x="60" y="296"/>
                  </a:lnTo>
                  <a:lnTo>
                    <a:pt x="58" y="300"/>
                  </a:lnTo>
                  <a:lnTo>
                    <a:pt x="58" y="302"/>
                  </a:lnTo>
                  <a:lnTo>
                    <a:pt x="54" y="304"/>
                  </a:lnTo>
                  <a:lnTo>
                    <a:pt x="52" y="304"/>
                  </a:lnTo>
                  <a:lnTo>
                    <a:pt x="52" y="304"/>
                  </a:lnTo>
                  <a:lnTo>
                    <a:pt x="48" y="304"/>
                  </a:lnTo>
                  <a:lnTo>
                    <a:pt x="46" y="302"/>
                  </a:lnTo>
                  <a:lnTo>
                    <a:pt x="44" y="300"/>
                  </a:lnTo>
                  <a:lnTo>
                    <a:pt x="44" y="296"/>
                  </a:lnTo>
                  <a:lnTo>
                    <a:pt x="44" y="52"/>
                  </a:lnTo>
                  <a:lnTo>
                    <a:pt x="44" y="52"/>
                  </a:lnTo>
                  <a:lnTo>
                    <a:pt x="42" y="44"/>
                  </a:lnTo>
                  <a:lnTo>
                    <a:pt x="40" y="38"/>
                  </a:lnTo>
                  <a:lnTo>
                    <a:pt x="38" y="32"/>
                  </a:lnTo>
                  <a:lnTo>
                    <a:pt x="32" y="26"/>
                  </a:lnTo>
                  <a:lnTo>
                    <a:pt x="28" y="22"/>
                  </a:lnTo>
                  <a:lnTo>
                    <a:pt x="22" y="18"/>
                  </a:lnTo>
                  <a:lnTo>
                    <a:pt x="14" y="16"/>
                  </a:lnTo>
                  <a:lnTo>
                    <a:pt x="8" y="16"/>
                  </a:lnTo>
                  <a:lnTo>
                    <a:pt x="8" y="16"/>
                  </a:lnTo>
                  <a:lnTo>
                    <a:pt x="4" y="14"/>
                  </a:lnTo>
                  <a:lnTo>
                    <a:pt x="2" y="14"/>
                  </a:lnTo>
                  <a:lnTo>
                    <a:pt x="0" y="10"/>
                  </a:lnTo>
                  <a:lnTo>
                    <a:pt x="0" y="8"/>
                  </a:lnTo>
                  <a:lnTo>
                    <a:pt x="0" y="8"/>
                  </a:lnTo>
                  <a:lnTo>
                    <a:pt x="0" y="4"/>
                  </a:lnTo>
                  <a:lnTo>
                    <a:pt x="2" y="2"/>
                  </a:lnTo>
                  <a:lnTo>
                    <a:pt x="4" y="0"/>
                  </a:lnTo>
                  <a:lnTo>
                    <a:pt x="8" y="0"/>
                  </a:lnTo>
                  <a:lnTo>
                    <a:pt x="368" y="0"/>
                  </a:lnTo>
                  <a:lnTo>
                    <a:pt x="368" y="0"/>
                  </a:lnTo>
                  <a:lnTo>
                    <a:pt x="378" y="0"/>
                  </a:lnTo>
                  <a:lnTo>
                    <a:pt x="388" y="4"/>
                  </a:lnTo>
                  <a:lnTo>
                    <a:pt x="396" y="8"/>
                  </a:lnTo>
                  <a:lnTo>
                    <a:pt x="404" y="14"/>
                  </a:lnTo>
                  <a:lnTo>
                    <a:pt x="410" y="22"/>
                  </a:lnTo>
                  <a:lnTo>
                    <a:pt x="414" y="32"/>
                  </a:lnTo>
                  <a:lnTo>
                    <a:pt x="418" y="42"/>
                  </a:lnTo>
                  <a:lnTo>
                    <a:pt x="420" y="52"/>
                  </a:lnTo>
                  <a:lnTo>
                    <a:pt x="420" y="296"/>
                  </a:lnTo>
                  <a:lnTo>
                    <a:pt x="420" y="296"/>
                  </a:lnTo>
                  <a:lnTo>
                    <a:pt x="418" y="300"/>
                  </a:lnTo>
                  <a:lnTo>
                    <a:pt x="416" y="302"/>
                  </a:lnTo>
                  <a:lnTo>
                    <a:pt x="414" y="304"/>
                  </a:lnTo>
                  <a:lnTo>
                    <a:pt x="412" y="304"/>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66" name="Freeform 157">
              <a:extLst>
                <a:ext uri="{FF2B5EF4-FFF2-40B4-BE49-F238E27FC236}">
                  <a16:creationId xmlns:a16="http://schemas.microsoft.com/office/drawing/2014/main" id="{734D2BCC-1BC8-4D9A-8F00-A1383BA1EA1C}"/>
                </a:ext>
              </a:extLst>
            </p:cNvPr>
            <p:cNvSpPr>
              <a:spLocks/>
            </p:cNvSpPr>
            <p:nvPr/>
          </p:nvSpPr>
          <p:spPr bwMode="auto">
            <a:xfrm>
              <a:off x="4474" y="3202"/>
              <a:ext cx="420" cy="304"/>
            </a:xfrm>
            <a:custGeom>
              <a:avLst/>
              <a:gdLst>
                <a:gd name="T0" fmla="*/ 412 w 420"/>
                <a:gd name="T1" fmla="*/ 304 h 304"/>
                <a:gd name="T2" fmla="*/ 406 w 420"/>
                <a:gd name="T3" fmla="*/ 302 h 304"/>
                <a:gd name="T4" fmla="*/ 404 w 420"/>
                <a:gd name="T5" fmla="*/ 296 h 304"/>
                <a:gd name="T6" fmla="*/ 404 w 420"/>
                <a:gd name="T7" fmla="*/ 52 h 304"/>
                <a:gd name="T8" fmla="*/ 400 w 420"/>
                <a:gd name="T9" fmla="*/ 38 h 304"/>
                <a:gd name="T10" fmla="*/ 392 w 420"/>
                <a:gd name="T11" fmla="*/ 26 h 304"/>
                <a:gd name="T12" fmla="*/ 382 w 420"/>
                <a:gd name="T13" fmla="*/ 18 h 304"/>
                <a:gd name="T14" fmla="*/ 368 w 420"/>
                <a:gd name="T15" fmla="*/ 16 h 304"/>
                <a:gd name="T16" fmla="*/ 44 w 420"/>
                <a:gd name="T17" fmla="*/ 16 h 304"/>
                <a:gd name="T18" fmla="*/ 56 w 420"/>
                <a:gd name="T19" fmla="*/ 32 h 304"/>
                <a:gd name="T20" fmla="*/ 60 w 420"/>
                <a:gd name="T21" fmla="*/ 52 h 304"/>
                <a:gd name="T22" fmla="*/ 60 w 420"/>
                <a:gd name="T23" fmla="*/ 296 h 304"/>
                <a:gd name="T24" fmla="*/ 58 w 420"/>
                <a:gd name="T25" fmla="*/ 302 h 304"/>
                <a:gd name="T26" fmla="*/ 52 w 420"/>
                <a:gd name="T27" fmla="*/ 304 h 304"/>
                <a:gd name="T28" fmla="*/ 48 w 420"/>
                <a:gd name="T29" fmla="*/ 304 h 304"/>
                <a:gd name="T30" fmla="*/ 44 w 420"/>
                <a:gd name="T31" fmla="*/ 300 h 304"/>
                <a:gd name="T32" fmla="*/ 44 w 420"/>
                <a:gd name="T33" fmla="*/ 52 h 304"/>
                <a:gd name="T34" fmla="*/ 42 w 420"/>
                <a:gd name="T35" fmla="*/ 44 h 304"/>
                <a:gd name="T36" fmla="*/ 38 w 420"/>
                <a:gd name="T37" fmla="*/ 32 h 304"/>
                <a:gd name="T38" fmla="*/ 28 w 420"/>
                <a:gd name="T39" fmla="*/ 22 h 304"/>
                <a:gd name="T40" fmla="*/ 14 w 420"/>
                <a:gd name="T41" fmla="*/ 16 h 304"/>
                <a:gd name="T42" fmla="*/ 8 w 420"/>
                <a:gd name="T43" fmla="*/ 16 h 304"/>
                <a:gd name="T44" fmla="*/ 2 w 420"/>
                <a:gd name="T45" fmla="*/ 14 h 304"/>
                <a:gd name="T46" fmla="*/ 0 w 420"/>
                <a:gd name="T47" fmla="*/ 8 h 304"/>
                <a:gd name="T48" fmla="*/ 0 w 420"/>
                <a:gd name="T49" fmla="*/ 4 h 304"/>
                <a:gd name="T50" fmla="*/ 4 w 420"/>
                <a:gd name="T51" fmla="*/ 0 h 304"/>
                <a:gd name="T52" fmla="*/ 368 w 420"/>
                <a:gd name="T53" fmla="*/ 0 h 304"/>
                <a:gd name="T54" fmla="*/ 378 w 420"/>
                <a:gd name="T55" fmla="*/ 0 h 304"/>
                <a:gd name="T56" fmla="*/ 396 w 420"/>
                <a:gd name="T57" fmla="*/ 8 h 304"/>
                <a:gd name="T58" fmla="*/ 410 w 420"/>
                <a:gd name="T59" fmla="*/ 22 h 304"/>
                <a:gd name="T60" fmla="*/ 418 w 420"/>
                <a:gd name="T61" fmla="*/ 42 h 304"/>
                <a:gd name="T62" fmla="*/ 420 w 420"/>
                <a:gd name="T63" fmla="*/ 296 h 304"/>
                <a:gd name="T64" fmla="*/ 418 w 420"/>
                <a:gd name="T65" fmla="*/ 300 h 304"/>
                <a:gd name="T66" fmla="*/ 414 w 420"/>
                <a:gd name="T6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0" h="304">
                  <a:moveTo>
                    <a:pt x="412" y="304"/>
                  </a:moveTo>
                  <a:lnTo>
                    <a:pt x="412" y="304"/>
                  </a:lnTo>
                  <a:lnTo>
                    <a:pt x="408" y="304"/>
                  </a:lnTo>
                  <a:lnTo>
                    <a:pt x="406" y="302"/>
                  </a:lnTo>
                  <a:lnTo>
                    <a:pt x="404" y="300"/>
                  </a:lnTo>
                  <a:lnTo>
                    <a:pt x="404" y="296"/>
                  </a:lnTo>
                  <a:lnTo>
                    <a:pt x="404" y="52"/>
                  </a:lnTo>
                  <a:lnTo>
                    <a:pt x="404" y="52"/>
                  </a:lnTo>
                  <a:lnTo>
                    <a:pt x="402" y="44"/>
                  </a:lnTo>
                  <a:lnTo>
                    <a:pt x="400" y="38"/>
                  </a:lnTo>
                  <a:lnTo>
                    <a:pt x="398" y="32"/>
                  </a:lnTo>
                  <a:lnTo>
                    <a:pt x="392" y="26"/>
                  </a:lnTo>
                  <a:lnTo>
                    <a:pt x="388" y="22"/>
                  </a:lnTo>
                  <a:lnTo>
                    <a:pt x="382" y="18"/>
                  </a:lnTo>
                  <a:lnTo>
                    <a:pt x="374" y="16"/>
                  </a:lnTo>
                  <a:lnTo>
                    <a:pt x="368" y="16"/>
                  </a:lnTo>
                  <a:lnTo>
                    <a:pt x="44" y="16"/>
                  </a:lnTo>
                  <a:lnTo>
                    <a:pt x="44" y="16"/>
                  </a:lnTo>
                  <a:lnTo>
                    <a:pt x="50" y="24"/>
                  </a:lnTo>
                  <a:lnTo>
                    <a:pt x="56" y="32"/>
                  </a:lnTo>
                  <a:lnTo>
                    <a:pt x="58" y="42"/>
                  </a:lnTo>
                  <a:lnTo>
                    <a:pt x="60" y="52"/>
                  </a:lnTo>
                  <a:lnTo>
                    <a:pt x="60" y="296"/>
                  </a:lnTo>
                  <a:lnTo>
                    <a:pt x="60" y="296"/>
                  </a:lnTo>
                  <a:lnTo>
                    <a:pt x="58" y="300"/>
                  </a:lnTo>
                  <a:lnTo>
                    <a:pt x="58" y="302"/>
                  </a:lnTo>
                  <a:lnTo>
                    <a:pt x="54" y="304"/>
                  </a:lnTo>
                  <a:lnTo>
                    <a:pt x="52" y="304"/>
                  </a:lnTo>
                  <a:lnTo>
                    <a:pt x="52" y="304"/>
                  </a:lnTo>
                  <a:lnTo>
                    <a:pt x="48" y="304"/>
                  </a:lnTo>
                  <a:lnTo>
                    <a:pt x="46" y="302"/>
                  </a:lnTo>
                  <a:lnTo>
                    <a:pt x="44" y="300"/>
                  </a:lnTo>
                  <a:lnTo>
                    <a:pt x="44" y="296"/>
                  </a:lnTo>
                  <a:lnTo>
                    <a:pt x="44" y="52"/>
                  </a:lnTo>
                  <a:lnTo>
                    <a:pt x="44" y="52"/>
                  </a:lnTo>
                  <a:lnTo>
                    <a:pt x="42" y="44"/>
                  </a:lnTo>
                  <a:lnTo>
                    <a:pt x="40" y="38"/>
                  </a:lnTo>
                  <a:lnTo>
                    <a:pt x="38" y="32"/>
                  </a:lnTo>
                  <a:lnTo>
                    <a:pt x="32" y="26"/>
                  </a:lnTo>
                  <a:lnTo>
                    <a:pt x="28" y="22"/>
                  </a:lnTo>
                  <a:lnTo>
                    <a:pt x="22" y="18"/>
                  </a:lnTo>
                  <a:lnTo>
                    <a:pt x="14" y="16"/>
                  </a:lnTo>
                  <a:lnTo>
                    <a:pt x="8" y="16"/>
                  </a:lnTo>
                  <a:lnTo>
                    <a:pt x="8" y="16"/>
                  </a:lnTo>
                  <a:lnTo>
                    <a:pt x="4" y="14"/>
                  </a:lnTo>
                  <a:lnTo>
                    <a:pt x="2" y="14"/>
                  </a:lnTo>
                  <a:lnTo>
                    <a:pt x="0" y="10"/>
                  </a:lnTo>
                  <a:lnTo>
                    <a:pt x="0" y="8"/>
                  </a:lnTo>
                  <a:lnTo>
                    <a:pt x="0" y="8"/>
                  </a:lnTo>
                  <a:lnTo>
                    <a:pt x="0" y="4"/>
                  </a:lnTo>
                  <a:lnTo>
                    <a:pt x="2" y="2"/>
                  </a:lnTo>
                  <a:lnTo>
                    <a:pt x="4" y="0"/>
                  </a:lnTo>
                  <a:lnTo>
                    <a:pt x="8" y="0"/>
                  </a:lnTo>
                  <a:lnTo>
                    <a:pt x="368" y="0"/>
                  </a:lnTo>
                  <a:lnTo>
                    <a:pt x="368" y="0"/>
                  </a:lnTo>
                  <a:lnTo>
                    <a:pt x="378" y="0"/>
                  </a:lnTo>
                  <a:lnTo>
                    <a:pt x="388" y="4"/>
                  </a:lnTo>
                  <a:lnTo>
                    <a:pt x="396" y="8"/>
                  </a:lnTo>
                  <a:lnTo>
                    <a:pt x="404" y="14"/>
                  </a:lnTo>
                  <a:lnTo>
                    <a:pt x="410" y="22"/>
                  </a:lnTo>
                  <a:lnTo>
                    <a:pt x="414" y="32"/>
                  </a:lnTo>
                  <a:lnTo>
                    <a:pt x="418" y="42"/>
                  </a:lnTo>
                  <a:lnTo>
                    <a:pt x="420" y="52"/>
                  </a:lnTo>
                  <a:lnTo>
                    <a:pt x="420" y="296"/>
                  </a:lnTo>
                  <a:lnTo>
                    <a:pt x="420" y="296"/>
                  </a:lnTo>
                  <a:lnTo>
                    <a:pt x="418" y="300"/>
                  </a:lnTo>
                  <a:lnTo>
                    <a:pt x="416" y="302"/>
                  </a:lnTo>
                  <a:lnTo>
                    <a:pt x="414" y="304"/>
                  </a:lnTo>
                  <a:lnTo>
                    <a:pt x="412" y="3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67" name="Freeform 158">
              <a:extLst>
                <a:ext uri="{FF2B5EF4-FFF2-40B4-BE49-F238E27FC236}">
                  <a16:creationId xmlns:a16="http://schemas.microsoft.com/office/drawing/2014/main" id="{7A3B4096-7084-4DE1-B8D8-F969BB4DF526}"/>
                </a:ext>
              </a:extLst>
            </p:cNvPr>
            <p:cNvSpPr>
              <a:spLocks noEditPoints="1"/>
            </p:cNvSpPr>
            <p:nvPr/>
          </p:nvSpPr>
          <p:spPr bwMode="auto">
            <a:xfrm>
              <a:off x="4482" y="3600"/>
              <a:ext cx="448" cy="148"/>
            </a:xfrm>
            <a:custGeom>
              <a:avLst/>
              <a:gdLst>
                <a:gd name="T0" fmla="*/ 34 w 448"/>
                <a:gd name="T1" fmla="*/ 132 h 148"/>
                <a:gd name="T2" fmla="*/ 412 w 448"/>
                <a:gd name="T3" fmla="*/ 132 h 148"/>
                <a:gd name="T4" fmla="*/ 224 w 448"/>
                <a:gd name="T5" fmla="*/ 18 h 148"/>
                <a:gd name="T6" fmla="*/ 34 w 448"/>
                <a:gd name="T7" fmla="*/ 132 h 148"/>
                <a:gd name="T8" fmla="*/ 440 w 448"/>
                <a:gd name="T9" fmla="*/ 148 h 148"/>
                <a:gd name="T10" fmla="*/ 6 w 448"/>
                <a:gd name="T11" fmla="*/ 148 h 148"/>
                <a:gd name="T12" fmla="*/ 6 w 448"/>
                <a:gd name="T13" fmla="*/ 148 h 148"/>
                <a:gd name="T14" fmla="*/ 2 w 448"/>
                <a:gd name="T15" fmla="*/ 146 h 148"/>
                <a:gd name="T16" fmla="*/ 0 w 448"/>
                <a:gd name="T17" fmla="*/ 142 h 148"/>
                <a:gd name="T18" fmla="*/ 0 w 448"/>
                <a:gd name="T19" fmla="*/ 142 h 148"/>
                <a:gd name="T20" fmla="*/ 0 w 448"/>
                <a:gd name="T21" fmla="*/ 138 h 148"/>
                <a:gd name="T22" fmla="*/ 2 w 448"/>
                <a:gd name="T23" fmla="*/ 134 h 148"/>
                <a:gd name="T24" fmla="*/ 220 w 448"/>
                <a:gd name="T25" fmla="*/ 2 h 148"/>
                <a:gd name="T26" fmla="*/ 220 w 448"/>
                <a:gd name="T27" fmla="*/ 2 h 148"/>
                <a:gd name="T28" fmla="*/ 224 w 448"/>
                <a:gd name="T29" fmla="*/ 0 h 148"/>
                <a:gd name="T30" fmla="*/ 228 w 448"/>
                <a:gd name="T31" fmla="*/ 2 h 148"/>
                <a:gd name="T32" fmla="*/ 444 w 448"/>
                <a:gd name="T33" fmla="*/ 134 h 148"/>
                <a:gd name="T34" fmla="*/ 444 w 448"/>
                <a:gd name="T35" fmla="*/ 134 h 148"/>
                <a:gd name="T36" fmla="*/ 448 w 448"/>
                <a:gd name="T37" fmla="*/ 138 h 148"/>
                <a:gd name="T38" fmla="*/ 448 w 448"/>
                <a:gd name="T39" fmla="*/ 142 h 148"/>
                <a:gd name="T40" fmla="*/ 448 w 448"/>
                <a:gd name="T41" fmla="*/ 142 h 148"/>
                <a:gd name="T42" fmla="*/ 444 w 448"/>
                <a:gd name="T43" fmla="*/ 146 h 148"/>
                <a:gd name="T44" fmla="*/ 440 w 448"/>
                <a:gd name="T45"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8" h="148">
                  <a:moveTo>
                    <a:pt x="34" y="132"/>
                  </a:moveTo>
                  <a:lnTo>
                    <a:pt x="412" y="132"/>
                  </a:lnTo>
                  <a:lnTo>
                    <a:pt x="224" y="18"/>
                  </a:lnTo>
                  <a:lnTo>
                    <a:pt x="34" y="132"/>
                  </a:lnTo>
                  <a:close/>
                  <a:moveTo>
                    <a:pt x="440" y="148"/>
                  </a:moveTo>
                  <a:lnTo>
                    <a:pt x="6" y="148"/>
                  </a:lnTo>
                  <a:lnTo>
                    <a:pt x="6" y="148"/>
                  </a:lnTo>
                  <a:lnTo>
                    <a:pt x="2" y="146"/>
                  </a:lnTo>
                  <a:lnTo>
                    <a:pt x="0" y="142"/>
                  </a:lnTo>
                  <a:lnTo>
                    <a:pt x="0" y="142"/>
                  </a:lnTo>
                  <a:lnTo>
                    <a:pt x="0" y="138"/>
                  </a:lnTo>
                  <a:lnTo>
                    <a:pt x="2" y="134"/>
                  </a:lnTo>
                  <a:lnTo>
                    <a:pt x="220" y="2"/>
                  </a:lnTo>
                  <a:lnTo>
                    <a:pt x="220" y="2"/>
                  </a:lnTo>
                  <a:lnTo>
                    <a:pt x="224" y="0"/>
                  </a:lnTo>
                  <a:lnTo>
                    <a:pt x="228" y="2"/>
                  </a:lnTo>
                  <a:lnTo>
                    <a:pt x="444" y="134"/>
                  </a:lnTo>
                  <a:lnTo>
                    <a:pt x="444" y="134"/>
                  </a:lnTo>
                  <a:lnTo>
                    <a:pt x="448" y="138"/>
                  </a:lnTo>
                  <a:lnTo>
                    <a:pt x="448" y="142"/>
                  </a:lnTo>
                  <a:lnTo>
                    <a:pt x="448" y="142"/>
                  </a:lnTo>
                  <a:lnTo>
                    <a:pt x="444" y="146"/>
                  </a:lnTo>
                  <a:lnTo>
                    <a:pt x="440" y="14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68" name="Freeform 159">
              <a:extLst>
                <a:ext uri="{FF2B5EF4-FFF2-40B4-BE49-F238E27FC236}">
                  <a16:creationId xmlns:a16="http://schemas.microsoft.com/office/drawing/2014/main" id="{881315D5-64D6-4196-99A6-907504F69768}"/>
                </a:ext>
              </a:extLst>
            </p:cNvPr>
            <p:cNvSpPr>
              <a:spLocks/>
            </p:cNvSpPr>
            <p:nvPr/>
          </p:nvSpPr>
          <p:spPr bwMode="auto">
            <a:xfrm>
              <a:off x="4516" y="3618"/>
              <a:ext cx="378" cy="114"/>
            </a:xfrm>
            <a:custGeom>
              <a:avLst/>
              <a:gdLst>
                <a:gd name="T0" fmla="*/ 0 w 378"/>
                <a:gd name="T1" fmla="*/ 114 h 114"/>
                <a:gd name="T2" fmla="*/ 378 w 378"/>
                <a:gd name="T3" fmla="*/ 114 h 114"/>
                <a:gd name="T4" fmla="*/ 190 w 378"/>
                <a:gd name="T5" fmla="*/ 0 h 114"/>
                <a:gd name="T6" fmla="*/ 0 w 378"/>
                <a:gd name="T7" fmla="*/ 114 h 114"/>
              </a:gdLst>
              <a:ahLst/>
              <a:cxnLst>
                <a:cxn ang="0">
                  <a:pos x="T0" y="T1"/>
                </a:cxn>
                <a:cxn ang="0">
                  <a:pos x="T2" y="T3"/>
                </a:cxn>
                <a:cxn ang="0">
                  <a:pos x="T4" y="T5"/>
                </a:cxn>
                <a:cxn ang="0">
                  <a:pos x="T6" y="T7"/>
                </a:cxn>
              </a:cxnLst>
              <a:rect l="0" t="0" r="r" b="b"/>
              <a:pathLst>
                <a:path w="378" h="114">
                  <a:moveTo>
                    <a:pt x="0" y="114"/>
                  </a:moveTo>
                  <a:lnTo>
                    <a:pt x="378" y="114"/>
                  </a:lnTo>
                  <a:lnTo>
                    <a:pt x="190" y="0"/>
                  </a:lnTo>
                  <a:lnTo>
                    <a:pt x="0"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69" name="Freeform 160">
              <a:extLst>
                <a:ext uri="{FF2B5EF4-FFF2-40B4-BE49-F238E27FC236}">
                  <a16:creationId xmlns:a16="http://schemas.microsoft.com/office/drawing/2014/main" id="{82AC1A38-671E-4D3F-9B25-DF4186F3B0FD}"/>
                </a:ext>
              </a:extLst>
            </p:cNvPr>
            <p:cNvSpPr>
              <a:spLocks/>
            </p:cNvSpPr>
            <p:nvPr/>
          </p:nvSpPr>
          <p:spPr bwMode="auto">
            <a:xfrm>
              <a:off x="4482" y="3600"/>
              <a:ext cx="448" cy="148"/>
            </a:xfrm>
            <a:custGeom>
              <a:avLst/>
              <a:gdLst>
                <a:gd name="T0" fmla="*/ 440 w 448"/>
                <a:gd name="T1" fmla="*/ 148 h 148"/>
                <a:gd name="T2" fmla="*/ 6 w 448"/>
                <a:gd name="T3" fmla="*/ 148 h 148"/>
                <a:gd name="T4" fmla="*/ 6 w 448"/>
                <a:gd name="T5" fmla="*/ 148 h 148"/>
                <a:gd name="T6" fmla="*/ 2 w 448"/>
                <a:gd name="T7" fmla="*/ 146 h 148"/>
                <a:gd name="T8" fmla="*/ 0 w 448"/>
                <a:gd name="T9" fmla="*/ 142 h 148"/>
                <a:gd name="T10" fmla="*/ 0 w 448"/>
                <a:gd name="T11" fmla="*/ 142 h 148"/>
                <a:gd name="T12" fmla="*/ 0 w 448"/>
                <a:gd name="T13" fmla="*/ 138 h 148"/>
                <a:gd name="T14" fmla="*/ 2 w 448"/>
                <a:gd name="T15" fmla="*/ 134 h 148"/>
                <a:gd name="T16" fmla="*/ 220 w 448"/>
                <a:gd name="T17" fmla="*/ 2 h 148"/>
                <a:gd name="T18" fmla="*/ 220 w 448"/>
                <a:gd name="T19" fmla="*/ 2 h 148"/>
                <a:gd name="T20" fmla="*/ 224 w 448"/>
                <a:gd name="T21" fmla="*/ 0 h 148"/>
                <a:gd name="T22" fmla="*/ 228 w 448"/>
                <a:gd name="T23" fmla="*/ 2 h 148"/>
                <a:gd name="T24" fmla="*/ 444 w 448"/>
                <a:gd name="T25" fmla="*/ 134 h 148"/>
                <a:gd name="T26" fmla="*/ 444 w 448"/>
                <a:gd name="T27" fmla="*/ 134 h 148"/>
                <a:gd name="T28" fmla="*/ 448 w 448"/>
                <a:gd name="T29" fmla="*/ 138 h 148"/>
                <a:gd name="T30" fmla="*/ 448 w 448"/>
                <a:gd name="T31" fmla="*/ 142 h 148"/>
                <a:gd name="T32" fmla="*/ 448 w 448"/>
                <a:gd name="T33" fmla="*/ 142 h 148"/>
                <a:gd name="T34" fmla="*/ 444 w 448"/>
                <a:gd name="T35" fmla="*/ 146 h 148"/>
                <a:gd name="T36" fmla="*/ 440 w 448"/>
                <a:gd name="T37"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8" h="148">
                  <a:moveTo>
                    <a:pt x="440" y="148"/>
                  </a:moveTo>
                  <a:lnTo>
                    <a:pt x="6" y="148"/>
                  </a:lnTo>
                  <a:lnTo>
                    <a:pt x="6" y="148"/>
                  </a:lnTo>
                  <a:lnTo>
                    <a:pt x="2" y="146"/>
                  </a:lnTo>
                  <a:lnTo>
                    <a:pt x="0" y="142"/>
                  </a:lnTo>
                  <a:lnTo>
                    <a:pt x="0" y="142"/>
                  </a:lnTo>
                  <a:lnTo>
                    <a:pt x="0" y="138"/>
                  </a:lnTo>
                  <a:lnTo>
                    <a:pt x="2" y="134"/>
                  </a:lnTo>
                  <a:lnTo>
                    <a:pt x="220" y="2"/>
                  </a:lnTo>
                  <a:lnTo>
                    <a:pt x="220" y="2"/>
                  </a:lnTo>
                  <a:lnTo>
                    <a:pt x="224" y="0"/>
                  </a:lnTo>
                  <a:lnTo>
                    <a:pt x="228" y="2"/>
                  </a:lnTo>
                  <a:lnTo>
                    <a:pt x="444" y="134"/>
                  </a:lnTo>
                  <a:lnTo>
                    <a:pt x="444" y="134"/>
                  </a:lnTo>
                  <a:lnTo>
                    <a:pt x="448" y="138"/>
                  </a:lnTo>
                  <a:lnTo>
                    <a:pt x="448" y="142"/>
                  </a:lnTo>
                  <a:lnTo>
                    <a:pt x="448" y="142"/>
                  </a:lnTo>
                  <a:lnTo>
                    <a:pt x="444" y="146"/>
                  </a:lnTo>
                  <a:lnTo>
                    <a:pt x="440" y="1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70" name="Freeform 161">
              <a:extLst>
                <a:ext uri="{FF2B5EF4-FFF2-40B4-BE49-F238E27FC236}">
                  <a16:creationId xmlns:a16="http://schemas.microsoft.com/office/drawing/2014/main" id="{64CB3822-98C3-4682-8F31-CC26E49169CB}"/>
                </a:ext>
              </a:extLst>
            </p:cNvPr>
            <p:cNvSpPr>
              <a:spLocks noEditPoints="1"/>
            </p:cNvSpPr>
            <p:nvPr/>
          </p:nvSpPr>
          <p:spPr bwMode="auto">
            <a:xfrm>
              <a:off x="4480" y="3468"/>
              <a:ext cx="234" cy="280"/>
            </a:xfrm>
            <a:custGeom>
              <a:avLst/>
              <a:gdLst>
                <a:gd name="T0" fmla="*/ 16 w 234"/>
                <a:gd name="T1" fmla="*/ 22 h 280"/>
                <a:gd name="T2" fmla="*/ 16 w 234"/>
                <a:gd name="T3" fmla="*/ 258 h 280"/>
                <a:gd name="T4" fmla="*/ 210 w 234"/>
                <a:gd name="T5" fmla="*/ 140 h 280"/>
                <a:gd name="T6" fmla="*/ 16 w 234"/>
                <a:gd name="T7" fmla="*/ 22 h 280"/>
                <a:gd name="T8" fmla="*/ 8 w 234"/>
                <a:gd name="T9" fmla="*/ 280 h 280"/>
                <a:gd name="T10" fmla="*/ 8 w 234"/>
                <a:gd name="T11" fmla="*/ 280 h 280"/>
                <a:gd name="T12" fmla="*/ 4 w 234"/>
                <a:gd name="T13" fmla="*/ 278 h 280"/>
                <a:gd name="T14" fmla="*/ 4 w 234"/>
                <a:gd name="T15" fmla="*/ 278 h 280"/>
                <a:gd name="T16" fmla="*/ 2 w 234"/>
                <a:gd name="T17" fmla="*/ 276 h 280"/>
                <a:gd name="T18" fmla="*/ 0 w 234"/>
                <a:gd name="T19" fmla="*/ 272 h 280"/>
                <a:gd name="T20" fmla="*/ 0 w 234"/>
                <a:gd name="T21" fmla="*/ 8 h 280"/>
                <a:gd name="T22" fmla="*/ 0 w 234"/>
                <a:gd name="T23" fmla="*/ 8 h 280"/>
                <a:gd name="T24" fmla="*/ 2 w 234"/>
                <a:gd name="T25" fmla="*/ 4 h 280"/>
                <a:gd name="T26" fmla="*/ 4 w 234"/>
                <a:gd name="T27" fmla="*/ 2 h 280"/>
                <a:gd name="T28" fmla="*/ 4 w 234"/>
                <a:gd name="T29" fmla="*/ 2 h 280"/>
                <a:gd name="T30" fmla="*/ 8 w 234"/>
                <a:gd name="T31" fmla="*/ 0 h 280"/>
                <a:gd name="T32" fmla="*/ 12 w 234"/>
                <a:gd name="T33" fmla="*/ 2 h 280"/>
                <a:gd name="T34" fmla="*/ 230 w 234"/>
                <a:gd name="T35" fmla="*/ 134 h 280"/>
                <a:gd name="T36" fmla="*/ 230 w 234"/>
                <a:gd name="T37" fmla="*/ 134 h 280"/>
                <a:gd name="T38" fmla="*/ 232 w 234"/>
                <a:gd name="T39" fmla="*/ 136 h 280"/>
                <a:gd name="T40" fmla="*/ 234 w 234"/>
                <a:gd name="T41" fmla="*/ 140 h 280"/>
                <a:gd name="T42" fmla="*/ 234 w 234"/>
                <a:gd name="T43" fmla="*/ 140 h 280"/>
                <a:gd name="T44" fmla="*/ 232 w 234"/>
                <a:gd name="T45" fmla="*/ 144 h 280"/>
                <a:gd name="T46" fmla="*/ 230 w 234"/>
                <a:gd name="T47" fmla="*/ 146 h 280"/>
                <a:gd name="T48" fmla="*/ 12 w 234"/>
                <a:gd name="T49" fmla="*/ 278 h 280"/>
                <a:gd name="T50" fmla="*/ 12 w 234"/>
                <a:gd name="T51" fmla="*/ 278 h 280"/>
                <a:gd name="T52" fmla="*/ 8 w 234"/>
                <a:gd name="T53" fmla="*/ 28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4" h="280">
                  <a:moveTo>
                    <a:pt x="16" y="22"/>
                  </a:moveTo>
                  <a:lnTo>
                    <a:pt x="16" y="258"/>
                  </a:lnTo>
                  <a:lnTo>
                    <a:pt x="210" y="140"/>
                  </a:lnTo>
                  <a:lnTo>
                    <a:pt x="16" y="22"/>
                  </a:lnTo>
                  <a:close/>
                  <a:moveTo>
                    <a:pt x="8" y="280"/>
                  </a:moveTo>
                  <a:lnTo>
                    <a:pt x="8" y="280"/>
                  </a:lnTo>
                  <a:lnTo>
                    <a:pt x="4" y="278"/>
                  </a:lnTo>
                  <a:lnTo>
                    <a:pt x="4" y="278"/>
                  </a:lnTo>
                  <a:lnTo>
                    <a:pt x="2" y="276"/>
                  </a:lnTo>
                  <a:lnTo>
                    <a:pt x="0" y="272"/>
                  </a:lnTo>
                  <a:lnTo>
                    <a:pt x="0" y="8"/>
                  </a:lnTo>
                  <a:lnTo>
                    <a:pt x="0" y="8"/>
                  </a:lnTo>
                  <a:lnTo>
                    <a:pt x="2" y="4"/>
                  </a:lnTo>
                  <a:lnTo>
                    <a:pt x="4" y="2"/>
                  </a:lnTo>
                  <a:lnTo>
                    <a:pt x="4" y="2"/>
                  </a:lnTo>
                  <a:lnTo>
                    <a:pt x="8" y="0"/>
                  </a:lnTo>
                  <a:lnTo>
                    <a:pt x="12" y="2"/>
                  </a:lnTo>
                  <a:lnTo>
                    <a:pt x="230" y="134"/>
                  </a:lnTo>
                  <a:lnTo>
                    <a:pt x="230" y="134"/>
                  </a:lnTo>
                  <a:lnTo>
                    <a:pt x="232" y="136"/>
                  </a:lnTo>
                  <a:lnTo>
                    <a:pt x="234" y="140"/>
                  </a:lnTo>
                  <a:lnTo>
                    <a:pt x="234" y="140"/>
                  </a:lnTo>
                  <a:lnTo>
                    <a:pt x="232" y="144"/>
                  </a:lnTo>
                  <a:lnTo>
                    <a:pt x="230" y="146"/>
                  </a:lnTo>
                  <a:lnTo>
                    <a:pt x="12" y="278"/>
                  </a:lnTo>
                  <a:lnTo>
                    <a:pt x="12" y="278"/>
                  </a:lnTo>
                  <a:lnTo>
                    <a:pt x="8" y="28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71" name="Freeform 162">
              <a:extLst>
                <a:ext uri="{FF2B5EF4-FFF2-40B4-BE49-F238E27FC236}">
                  <a16:creationId xmlns:a16="http://schemas.microsoft.com/office/drawing/2014/main" id="{7873DF8D-CFDC-4E68-9F1B-98E2D7E8945A}"/>
                </a:ext>
              </a:extLst>
            </p:cNvPr>
            <p:cNvSpPr>
              <a:spLocks/>
            </p:cNvSpPr>
            <p:nvPr/>
          </p:nvSpPr>
          <p:spPr bwMode="auto">
            <a:xfrm>
              <a:off x="4496" y="3490"/>
              <a:ext cx="194" cy="236"/>
            </a:xfrm>
            <a:custGeom>
              <a:avLst/>
              <a:gdLst>
                <a:gd name="T0" fmla="*/ 0 w 194"/>
                <a:gd name="T1" fmla="*/ 0 h 236"/>
                <a:gd name="T2" fmla="*/ 0 w 194"/>
                <a:gd name="T3" fmla="*/ 236 h 236"/>
                <a:gd name="T4" fmla="*/ 194 w 194"/>
                <a:gd name="T5" fmla="*/ 118 h 236"/>
                <a:gd name="T6" fmla="*/ 0 w 194"/>
                <a:gd name="T7" fmla="*/ 0 h 236"/>
              </a:gdLst>
              <a:ahLst/>
              <a:cxnLst>
                <a:cxn ang="0">
                  <a:pos x="T0" y="T1"/>
                </a:cxn>
                <a:cxn ang="0">
                  <a:pos x="T2" y="T3"/>
                </a:cxn>
                <a:cxn ang="0">
                  <a:pos x="T4" y="T5"/>
                </a:cxn>
                <a:cxn ang="0">
                  <a:pos x="T6" y="T7"/>
                </a:cxn>
              </a:cxnLst>
              <a:rect l="0" t="0" r="r" b="b"/>
              <a:pathLst>
                <a:path w="194" h="236">
                  <a:moveTo>
                    <a:pt x="0" y="0"/>
                  </a:moveTo>
                  <a:lnTo>
                    <a:pt x="0" y="236"/>
                  </a:lnTo>
                  <a:lnTo>
                    <a:pt x="194" y="1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72" name="Freeform 163">
              <a:extLst>
                <a:ext uri="{FF2B5EF4-FFF2-40B4-BE49-F238E27FC236}">
                  <a16:creationId xmlns:a16="http://schemas.microsoft.com/office/drawing/2014/main" id="{56C3CB56-8D32-45ED-B047-3D7C251875D5}"/>
                </a:ext>
              </a:extLst>
            </p:cNvPr>
            <p:cNvSpPr>
              <a:spLocks/>
            </p:cNvSpPr>
            <p:nvPr/>
          </p:nvSpPr>
          <p:spPr bwMode="auto">
            <a:xfrm>
              <a:off x="4480" y="3468"/>
              <a:ext cx="234" cy="280"/>
            </a:xfrm>
            <a:custGeom>
              <a:avLst/>
              <a:gdLst>
                <a:gd name="T0" fmla="*/ 8 w 234"/>
                <a:gd name="T1" fmla="*/ 280 h 280"/>
                <a:gd name="T2" fmla="*/ 8 w 234"/>
                <a:gd name="T3" fmla="*/ 280 h 280"/>
                <a:gd name="T4" fmla="*/ 4 w 234"/>
                <a:gd name="T5" fmla="*/ 278 h 280"/>
                <a:gd name="T6" fmla="*/ 4 w 234"/>
                <a:gd name="T7" fmla="*/ 278 h 280"/>
                <a:gd name="T8" fmla="*/ 2 w 234"/>
                <a:gd name="T9" fmla="*/ 276 h 280"/>
                <a:gd name="T10" fmla="*/ 0 w 234"/>
                <a:gd name="T11" fmla="*/ 272 h 280"/>
                <a:gd name="T12" fmla="*/ 0 w 234"/>
                <a:gd name="T13" fmla="*/ 8 h 280"/>
                <a:gd name="T14" fmla="*/ 0 w 234"/>
                <a:gd name="T15" fmla="*/ 8 h 280"/>
                <a:gd name="T16" fmla="*/ 2 w 234"/>
                <a:gd name="T17" fmla="*/ 4 h 280"/>
                <a:gd name="T18" fmla="*/ 4 w 234"/>
                <a:gd name="T19" fmla="*/ 2 h 280"/>
                <a:gd name="T20" fmla="*/ 4 w 234"/>
                <a:gd name="T21" fmla="*/ 2 h 280"/>
                <a:gd name="T22" fmla="*/ 8 w 234"/>
                <a:gd name="T23" fmla="*/ 0 h 280"/>
                <a:gd name="T24" fmla="*/ 12 w 234"/>
                <a:gd name="T25" fmla="*/ 2 h 280"/>
                <a:gd name="T26" fmla="*/ 230 w 234"/>
                <a:gd name="T27" fmla="*/ 134 h 280"/>
                <a:gd name="T28" fmla="*/ 230 w 234"/>
                <a:gd name="T29" fmla="*/ 134 h 280"/>
                <a:gd name="T30" fmla="*/ 232 w 234"/>
                <a:gd name="T31" fmla="*/ 136 h 280"/>
                <a:gd name="T32" fmla="*/ 234 w 234"/>
                <a:gd name="T33" fmla="*/ 140 h 280"/>
                <a:gd name="T34" fmla="*/ 234 w 234"/>
                <a:gd name="T35" fmla="*/ 140 h 280"/>
                <a:gd name="T36" fmla="*/ 232 w 234"/>
                <a:gd name="T37" fmla="*/ 144 h 280"/>
                <a:gd name="T38" fmla="*/ 230 w 234"/>
                <a:gd name="T39" fmla="*/ 146 h 280"/>
                <a:gd name="T40" fmla="*/ 12 w 234"/>
                <a:gd name="T41" fmla="*/ 278 h 280"/>
                <a:gd name="T42" fmla="*/ 12 w 234"/>
                <a:gd name="T43" fmla="*/ 278 h 280"/>
                <a:gd name="T44" fmla="*/ 8 w 234"/>
                <a:gd name="T45" fmla="*/ 28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4" h="280">
                  <a:moveTo>
                    <a:pt x="8" y="280"/>
                  </a:moveTo>
                  <a:lnTo>
                    <a:pt x="8" y="280"/>
                  </a:lnTo>
                  <a:lnTo>
                    <a:pt x="4" y="278"/>
                  </a:lnTo>
                  <a:lnTo>
                    <a:pt x="4" y="278"/>
                  </a:lnTo>
                  <a:lnTo>
                    <a:pt x="2" y="276"/>
                  </a:lnTo>
                  <a:lnTo>
                    <a:pt x="0" y="272"/>
                  </a:lnTo>
                  <a:lnTo>
                    <a:pt x="0" y="8"/>
                  </a:lnTo>
                  <a:lnTo>
                    <a:pt x="0" y="8"/>
                  </a:lnTo>
                  <a:lnTo>
                    <a:pt x="2" y="4"/>
                  </a:lnTo>
                  <a:lnTo>
                    <a:pt x="4" y="2"/>
                  </a:lnTo>
                  <a:lnTo>
                    <a:pt x="4" y="2"/>
                  </a:lnTo>
                  <a:lnTo>
                    <a:pt x="8" y="0"/>
                  </a:lnTo>
                  <a:lnTo>
                    <a:pt x="12" y="2"/>
                  </a:lnTo>
                  <a:lnTo>
                    <a:pt x="230" y="134"/>
                  </a:lnTo>
                  <a:lnTo>
                    <a:pt x="230" y="134"/>
                  </a:lnTo>
                  <a:lnTo>
                    <a:pt x="232" y="136"/>
                  </a:lnTo>
                  <a:lnTo>
                    <a:pt x="234" y="140"/>
                  </a:lnTo>
                  <a:lnTo>
                    <a:pt x="234" y="140"/>
                  </a:lnTo>
                  <a:lnTo>
                    <a:pt x="232" y="144"/>
                  </a:lnTo>
                  <a:lnTo>
                    <a:pt x="230" y="146"/>
                  </a:lnTo>
                  <a:lnTo>
                    <a:pt x="12" y="278"/>
                  </a:lnTo>
                  <a:lnTo>
                    <a:pt x="12" y="278"/>
                  </a:lnTo>
                  <a:lnTo>
                    <a:pt x="8" y="2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73" name="Freeform 164">
              <a:extLst>
                <a:ext uri="{FF2B5EF4-FFF2-40B4-BE49-F238E27FC236}">
                  <a16:creationId xmlns:a16="http://schemas.microsoft.com/office/drawing/2014/main" id="{9A904A37-2E41-4C52-A6D4-75ADE110F2BD}"/>
                </a:ext>
              </a:extLst>
            </p:cNvPr>
            <p:cNvSpPr>
              <a:spLocks noEditPoints="1"/>
            </p:cNvSpPr>
            <p:nvPr/>
          </p:nvSpPr>
          <p:spPr bwMode="auto">
            <a:xfrm>
              <a:off x="4698" y="3468"/>
              <a:ext cx="232" cy="280"/>
            </a:xfrm>
            <a:custGeom>
              <a:avLst/>
              <a:gdLst>
                <a:gd name="T0" fmla="*/ 22 w 232"/>
                <a:gd name="T1" fmla="*/ 140 h 280"/>
                <a:gd name="T2" fmla="*/ 216 w 232"/>
                <a:gd name="T3" fmla="*/ 258 h 280"/>
                <a:gd name="T4" fmla="*/ 216 w 232"/>
                <a:gd name="T5" fmla="*/ 22 h 280"/>
                <a:gd name="T6" fmla="*/ 22 w 232"/>
                <a:gd name="T7" fmla="*/ 140 h 280"/>
                <a:gd name="T8" fmla="*/ 224 w 232"/>
                <a:gd name="T9" fmla="*/ 280 h 280"/>
                <a:gd name="T10" fmla="*/ 224 w 232"/>
                <a:gd name="T11" fmla="*/ 280 h 280"/>
                <a:gd name="T12" fmla="*/ 220 w 232"/>
                <a:gd name="T13" fmla="*/ 278 h 280"/>
                <a:gd name="T14" fmla="*/ 4 w 232"/>
                <a:gd name="T15" fmla="*/ 146 h 280"/>
                <a:gd name="T16" fmla="*/ 4 w 232"/>
                <a:gd name="T17" fmla="*/ 146 h 280"/>
                <a:gd name="T18" fmla="*/ 0 w 232"/>
                <a:gd name="T19" fmla="*/ 144 h 280"/>
                <a:gd name="T20" fmla="*/ 0 w 232"/>
                <a:gd name="T21" fmla="*/ 140 h 280"/>
                <a:gd name="T22" fmla="*/ 0 w 232"/>
                <a:gd name="T23" fmla="*/ 140 h 280"/>
                <a:gd name="T24" fmla="*/ 0 w 232"/>
                <a:gd name="T25" fmla="*/ 136 h 280"/>
                <a:gd name="T26" fmla="*/ 4 w 232"/>
                <a:gd name="T27" fmla="*/ 134 h 280"/>
                <a:gd name="T28" fmla="*/ 220 w 232"/>
                <a:gd name="T29" fmla="*/ 2 h 280"/>
                <a:gd name="T30" fmla="*/ 220 w 232"/>
                <a:gd name="T31" fmla="*/ 2 h 280"/>
                <a:gd name="T32" fmla="*/ 224 w 232"/>
                <a:gd name="T33" fmla="*/ 0 h 280"/>
                <a:gd name="T34" fmla="*/ 228 w 232"/>
                <a:gd name="T35" fmla="*/ 2 h 280"/>
                <a:gd name="T36" fmla="*/ 228 w 232"/>
                <a:gd name="T37" fmla="*/ 2 h 280"/>
                <a:gd name="T38" fmla="*/ 230 w 232"/>
                <a:gd name="T39" fmla="*/ 4 h 280"/>
                <a:gd name="T40" fmla="*/ 232 w 232"/>
                <a:gd name="T41" fmla="*/ 8 h 280"/>
                <a:gd name="T42" fmla="*/ 232 w 232"/>
                <a:gd name="T43" fmla="*/ 272 h 280"/>
                <a:gd name="T44" fmla="*/ 232 w 232"/>
                <a:gd name="T45" fmla="*/ 272 h 280"/>
                <a:gd name="T46" fmla="*/ 230 w 232"/>
                <a:gd name="T47" fmla="*/ 276 h 280"/>
                <a:gd name="T48" fmla="*/ 228 w 232"/>
                <a:gd name="T49" fmla="*/ 278 h 280"/>
                <a:gd name="T50" fmla="*/ 228 w 232"/>
                <a:gd name="T51" fmla="*/ 278 h 280"/>
                <a:gd name="T52" fmla="*/ 224 w 232"/>
                <a:gd name="T53" fmla="*/ 28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2" h="280">
                  <a:moveTo>
                    <a:pt x="22" y="140"/>
                  </a:moveTo>
                  <a:lnTo>
                    <a:pt x="216" y="258"/>
                  </a:lnTo>
                  <a:lnTo>
                    <a:pt x="216" y="22"/>
                  </a:lnTo>
                  <a:lnTo>
                    <a:pt x="22" y="140"/>
                  </a:lnTo>
                  <a:close/>
                  <a:moveTo>
                    <a:pt x="224" y="280"/>
                  </a:moveTo>
                  <a:lnTo>
                    <a:pt x="224" y="280"/>
                  </a:lnTo>
                  <a:lnTo>
                    <a:pt x="220" y="278"/>
                  </a:lnTo>
                  <a:lnTo>
                    <a:pt x="4" y="146"/>
                  </a:lnTo>
                  <a:lnTo>
                    <a:pt x="4" y="146"/>
                  </a:lnTo>
                  <a:lnTo>
                    <a:pt x="0" y="144"/>
                  </a:lnTo>
                  <a:lnTo>
                    <a:pt x="0" y="140"/>
                  </a:lnTo>
                  <a:lnTo>
                    <a:pt x="0" y="140"/>
                  </a:lnTo>
                  <a:lnTo>
                    <a:pt x="0" y="136"/>
                  </a:lnTo>
                  <a:lnTo>
                    <a:pt x="4" y="134"/>
                  </a:lnTo>
                  <a:lnTo>
                    <a:pt x="220" y="2"/>
                  </a:lnTo>
                  <a:lnTo>
                    <a:pt x="220" y="2"/>
                  </a:lnTo>
                  <a:lnTo>
                    <a:pt x="224" y="0"/>
                  </a:lnTo>
                  <a:lnTo>
                    <a:pt x="228" y="2"/>
                  </a:lnTo>
                  <a:lnTo>
                    <a:pt x="228" y="2"/>
                  </a:lnTo>
                  <a:lnTo>
                    <a:pt x="230" y="4"/>
                  </a:lnTo>
                  <a:lnTo>
                    <a:pt x="232" y="8"/>
                  </a:lnTo>
                  <a:lnTo>
                    <a:pt x="232" y="272"/>
                  </a:lnTo>
                  <a:lnTo>
                    <a:pt x="232" y="272"/>
                  </a:lnTo>
                  <a:lnTo>
                    <a:pt x="230" y="276"/>
                  </a:lnTo>
                  <a:lnTo>
                    <a:pt x="228" y="278"/>
                  </a:lnTo>
                  <a:lnTo>
                    <a:pt x="228" y="278"/>
                  </a:lnTo>
                  <a:lnTo>
                    <a:pt x="224" y="28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74" name="Freeform 165">
              <a:extLst>
                <a:ext uri="{FF2B5EF4-FFF2-40B4-BE49-F238E27FC236}">
                  <a16:creationId xmlns:a16="http://schemas.microsoft.com/office/drawing/2014/main" id="{6C87DD6B-CA9D-4C5A-9A44-CFE58EECE930}"/>
                </a:ext>
              </a:extLst>
            </p:cNvPr>
            <p:cNvSpPr>
              <a:spLocks/>
            </p:cNvSpPr>
            <p:nvPr/>
          </p:nvSpPr>
          <p:spPr bwMode="auto">
            <a:xfrm>
              <a:off x="4720" y="3490"/>
              <a:ext cx="194" cy="236"/>
            </a:xfrm>
            <a:custGeom>
              <a:avLst/>
              <a:gdLst>
                <a:gd name="T0" fmla="*/ 0 w 194"/>
                <a:gd name="T1" fmla="*/ 118 h 236"/>
                <a:gd name="T2" fmla="*/ 194 w 194"/>
                <a:gd name="T3" fmla="*/ 236 h 236"/>
                <a:gd name="T4" fmla="*/ 194 w 194"/>
                <a:gd name="T5" fmla="*/ 0 h 236"/>
                <a:gd name="T6" fmla="*/ 0 w 194"/>
                <a:gd name="T7" fmla="*/ 118 h 236"/>
              </a:gdLst>
              <a:ahLst/>
              <a:cxnLst>
                <a:cxn ang="0">
                  <a:pos x="T0" y="T1"/>
                </a:cxn>
                <a:cxn ang="0">
                  <a:pos x="T2" y="T3"/>
                </a:cxn>
                <a:cxn ang="0">
                  <a:pos x="T4" y="T5"/>
                </a:cxn>
                <a:cxn ang="0">
                  <a:pos x="T6" y="T7"/>
                </a:cxn>
              </a:cxnLst>
              <a:rect l="0" t="0" r="r" b="b"/>
              <a:pathLst>
                <a:path w="194" h="236">
                  <a:moveTo>
                    <a:pt x="0" y="118"/>
                  </a:moveTo>
                  <a:lnTo>
                    <a:pt x="194" y="236"/>
                  </a:lnTo>
                  <a:lnTo>
                    <a:pt x="194" y="0"/>
                  </a:lnTo>
                  <a:lnTo>
                    <a:pt x="0"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75" name="Freeform 166">
              <a:extLst>
                <a:ext uri="{FF2B5EF4-FFF2-40B4-BE49-F238E27FC236}">
                  <a16:creationId xmlns:a16="http://schemas.microsoft.com/office/drawing/2014/main" id="{039FE7A6-18C8-4D73-856C-481A0C7DA315}"/>
                </a:ext>
              </a:extLst>
            </p:cNvPr>
            <p:cNvSpPr>
              <a:spLocks/>
            </p:cNvSpPr>
            <p:nvPr/>
          </p:nvSpPr>
          <p:spPr bwMode="auto">
            <a:xfrm>
              <a:off x="4698" y="3468"/>
              <a:ext cx="232" cy="280"/>
            </a:xfrm>
            <a:custGeom>
              <a:avLst/>
              <a:gdLst>
                <a:gd name="T0" fmla="*/ 224 w 232"/>
                <a:gd name="T1" fmla="*/ 280 h 280"/>
                <a:gd name="T2" fmla="*/ 224 w 232"/>
                <a:gd name="T3" fmla="*/ 280 h 280"/>
                <a:gd name="T4" fmla="*/ 220 w 232"/>
                <a:gd name="T5" fmla="*/ 278 h 280"/>
                <a:gd name="T6" fmla="*/ 4 w 232"/>
                <a:gd name="T7" fmla="*/ 146 h 280"/>
                <a:gd name="T8" fmla="*/ 4 w 232"/>
                <a:gd name="T9" fmla="*/ 146 h 280"/>
                <a:gd name="T10" fmla="*/ 0 w 232"/>
                <a:gd name="T11" fmla="*/ 144 h 280"/>
                <a:gd name="T12" fmla="*/ 0 w 232"/>
                <a:gd name="T13" fmla="*/ 140 h 280"/>
                <a:gd name="T14" fmla="*/ 0 w 232"/>
                <a:gd name="T15" fmla="*/ 140 h 280"/>
                <a:gd name="T16" fmla="*/ 0 w 232"/>
                <a:gd name="T17" fmla="*/ 136 h 280"/>
                <a:gd name="T18" fmla="*/ 4 w 232"/>
                <a:gd name="T19" fmla="*/ 134 h 280"/>
                <a:gd name="T20" fmla="*/ 220 w 232"/>
                <a:gd name="T21" fmla="*/ 2 h 280"/>
                <a:gd name="T22" fmla="*/ 220 w 232"/>
                <a:gd name="T23" fmla="*/ 2 h 280"/>
                <a:gd name="T24" fmla="*/ 224 w 232"/>
                <a:gd name="T25" fmla="*/ 0 h 280"/>
                <a:gd name="T26" fmla="*/ 228 w 232"/>
                <a:gd name="T27" fmla="*/ 2 h 280"/>
                <a:gd name="T28" fmla="*/ 228 w 232"/>
                <a:gd name="T29" fmla="*/ 2 h 280"/>
                <a:gd name="T30" fmla="*/ 230 w 232"/>
                <a:gd name="T31" fmla="*/ 4 h 280"/>
                <a:gd name="T32" fmla="*/ 232 w 232"/>
                <a:gd name="T33" fmla="*/ 8 h 280"/>
                <a:gd name="T34" fmla="*/ 232 w 232"/>
                <a:gd name="T35" fmla="*/ 272 h 280"/>
                <a:gd name="T36" fmla="*/ 232 w 232"/>
                <a:gd name="T37" fmla="*/ 272 h 280"/>
                <a:gd name="T38" fmla="*/ 230 w 232"/>
                <a:gd name="T39" fmla="*/ 276 h 280"/>
                <a:gd name="T40" fmla="*/ 228 w 232"/>
                <a:gd name="T41" fmla="*/ 278 h 280"/>
                <a:gd name="T42" fmla="*/ 228 w 232"/>
                <a:gd name="T43" fmla="*/ 278 h 280"/>
                <a:gd name="T44" fmla="*/ 224 w 232"/>
                <a:gd name="T45" fmla="*/ 28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2" h="280">
                  <a:moveTo>
                    <a:pt x="224" y="280"/>
                  </a:moveTo>
                  <a:lnTo>
                    <a:pt x="224" y="280"/>
                  </a:lnTo>
                  <a:lnTo>
                    <a:pt x="220" y="278"/>
                  </a:lnTo>
                  <a:lnTo>
                    <a:pt x="4" y="146"/>
                  </a:lnTo>
                  <a:lnTo>
                    <a:pt x="4" y="146"/>
                  </a:lnTo>
                  <a:lnTo>
                    <a:pt x="0" y="144"/>
                  </a:lnTo>
                  <a:lnTo>
                    <a:pt x="0" y="140"/>
                  </a:lnTo>
                  <a:lnTo>
                    <a:pt x="0" y="140"/>
                  </a:lnTo>
                  <a:lnTo>
                    <a:pt x="0" y="136"/>
                  </a:lnTo>
                  <a:lnTo>
                    <a:pt x="4" y="134"/>
                  </a:lnTo>
                  <a:lnTo>
                    <a:pt x="220" y="2"/>
                  </a:lnTo>
                  <a:lnTo>
                    <a:pt x="220" y="2"/>
                  </a:lnTo>
                  <a:lnTo>
                    <a:pt x="224" y="0"/>
                  </a:lnTo>
                  <a:lnTo>
                    <a:pt x="228" y="2"/>
                  </a:lnTo>
                  <a:lnTo>
                    <a:pt x="228" y="2"/>
                  </a:lnTo>
                  <a:lnTo>
                    <a:pt x="230" y="4"/>
                  </a:lnTo>
                  <a:lnTo>
                    <a:pt x="232" y="8"/>
                  </a:lnTo>
                  <a:lnTo>
                    <a:pt x="232" y="272"/>
                  </a:lnTo>
                  <a:lnTo>
                    <a:pt x="232" y="272"/>
                  </a:lnTo>
                  <a:lnTo>
                    <a:pt x="230" y="276"/>
                  </a:lnTo>
                  <a:lnTo>
                    <a:pt x="228" y="278"/>
                  </a:lnTo>
                  <a:lnTo>
                    <a:pt x="228" y="278"/>
                  </a:lnTo>
                  <a:lnTo>
                    <a:pt x="224" y="2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76" name="Freeform 167">
              <a:extLst>
                <a:ext uri="{FF2B5EF4-FFF2-40B4-BE49-F238E27FC236}">
                  <a16:creationId xmlns:a16="http://schemas.microsoft.com/office/drawing/2014/main" id="{5216D78E-C8F5-447B-BCED-917D671A5FD6}"/>
                </a:ext>
              </a:extLst>
            </p:cNvPr>
            <p:cNvSpPr>
              <a:spLocks/>
            </p:cNvSpPr>
            <p:nvPr/>
          </p:nvSpPr>
          <p:spPr bwMode="auto">
            <a:xfrm>
              <a:off x="4996" y="2416"/>
              <a:ext cx="430" cy="288"/>
            </a:xfrm>
            <a:custGeom>
              <a:avLst/>
              <a:gdLst>
                <a:gd name="T0" fmla="*/ 0 w 430"/>
                <a:gd name="T1" fmla="*/ 138 h 288"/>
                <a:gd name="T2" fmla="*/ 26 w 430"/>
                <a:gd name="T3" fmla="*/ 288 h 288"/>
                <a:gd name="T4" fmla="*/ 430 w 430"/>
                <a:gd name="T5" fmla="*/ 0 h 288"/>
                <a:gd name="T6" fmla="*/ 0 w 430"/>
                <a:gd name="T7" fmla="*/ 138 h 288"/>
              </a:gdLst>
              <a:ahLst/>
              <a:cxnLst>
                <a:cxn ang="0">
                  <a:pos x="T0" y="T1"/>
                </a:cxn>
                <a:cxn ang="0">
                  <a:pos x="T2" y="T3"/>
                </a:cxn>
                <a:cxn ang="0">
                  <a:pos x="T4" y="T5"/>
                </a:cxn>
                <a:cxn ang="0">
                  <a:pos x="T6" y="T7"/>
                </a:cxn>
              </a:cxnLst>
              <a:rect l="0" t="0" r="r" b="b"/>
              <a:pathLst>
                <a:path w="430" h="288">
                  <a:moveTo>
                    <a:pt x="0" y="138"/>
                  </a:moveTo>
                  <a:lnTo>
                    <a:pt x="26" y="288"/>
                  </a:lnTo>
                  <a:lnTo>
                    <a:pt x="430" y="0"/>
                  </a:lnTo>
                  <a:lnTo>
                    <a:pt x="0"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77" name="Freeform 168">
              <a:extLst>
                <a:ext uri="{FF2B5EF4-FFF2-40B4-BE49-F238E27FC236}">
                  <a16:creationId xmlns:a16="http://schemas.microsoft.com/office/drawing/2014/main" id="{B1113278-A4F5-417D-B0EE-BB1BE89FB254}"/>
                </a:ext>
              </a:extLst>
            </p:cNvPr>
            <p:cNvSpPr>
              <a:spLocks/>
            </p:cNvSpPr>
            <p:nvPr/>
          </p:nvSpPr>
          <p:spPr bwMode="auto">
            <a:xfrm>
              <a:off x="5038" y="2416"/>
              <a:ext cx="388" cy="254"/>
            </a:xfrm>
            <a:custGeom>
              <a:avLst/>
              <a:gdLst>
                <a:gd name="T0" fmla="*/ 0 w 388"/>
                <a:gd name="T1" fmla="*/ 162 h 254"/>
                <a:gd name="T2" fmla="*/ 154 w 388"/>
                <a:gd name="T3" fmla="*/ 254 h 254"/>
                <a:gd name="T4" fmla="*/ 388 w 388"/>
                <a:gd name="T5" fmla="*/ 0 h 254"/>
                <a:gd name="T6" fmla="*/ 0 w 388"/>
                <a:gd name="T7" fmla="*/ 162 h 254"/>
              </a:gdLst>
              <a:ahLst/>
              <a:cxnLst>
                <a:cxn ang="0">
                  <a:pos x="T0" y="T1"/>
                </a:cxn>
                <a:cxn ang="0">
                  <a:pos x="T2" y="T3"/>
                </a:cxn>
                <a:cxn ang="0">
                  <a:pos x="T4" y="T5"/>
                </a:cxn>
                <a:cxn ang="0">
                  <a:pos x="T6" y="T7"/>
                </a:cxn>
              </a:cxnLst>
              <a:rect l="0" t="0" r="r" b="b"/>
              <a:pathLst>
                <a:path w="388" h="254">
                  <a:moveTo>
                    <a:pt x="0" y="162"/>
                  </a:moveTo>
                  <a:lnTo>
                    <a:pt x="154" y="254"/>
                  </a:lnTo>
                  <a:lnTo>
                    <a:pt x="388" y="0"/>
                  </a:lnTo>
                  <a:lnTo>
                    <a:pt x="0"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78" name="Freeform 169">
              <a:extLst>
                <a:ext uri="{FF2B5EF4-FFF2-40B4-BE49-F238E27FC236}">
                  <a16:creationId xmlns:a16="http://schemas.microsoft.com/office/drawing/2014/main" id="{333DEAD4-A556-42A7-833D-1185834464B5}"/>
                </a:ext>
              </a:extLst>
            </p:cNvPr>
            <p:cNvSpPr>
              <a:spLocks/>
            </p:cNvSpPr>
            <p:nvPr/>
          </p:nvSpPr>
          <p:spPr bwMode="auto">
            <a:xfrm>
              <a:off x="4900" y="2416"/>
              <a:ext cx="526" cy="138"/>
            </a:xfrm>
            <a:custGeom>
              <a:avLst/>
              <a:gdLst>
                <a:gd name="T0" fmla="*/ 0 w 526"/>
                <a:gd name="T1" fmla="*/ 82 h 138"/>
                <a:gd name="T2" fmla="*/ 96 w 526"/>
                <a:gd name="T3" fmla="*/ 138 h 138"/>
                <a:gd name="T4" fmla="*/ 526 w 526"/>
                <a:gd name="T5" fmla="*/ 0 h 138"/>
                <a:gd name="T6" fmla="*/ 0 w 526"/>
                <a:gd name="T7" fmla="*/ 82 h 138"/>
              </a:gdLst>
              <a:ahLst/>
              <a:cxnLst>
                <a:cxn ang="0">
                  <a:pos x="T0" y="T1"/>
                </a:cxn>
                <a:cxn ang="0">
                  <a:pos x="T2" y="T3"/>
                </a:cxn>
                <a:cxn ang="0">
                  <a:pos x="T4" y="T5"/>
                </a:cxn>
                <a:cxn ang="0">
                  <a:pos x="T6" y="T7"/>
                </a:cxn>
              </a:cxnLst>
              <a:rect l="0" t="0" r="r" b="b"/>
              <a:pathLst>
                <a:path w="526" h="138">
                  <a:moveTo>
                    <a:pt x="0" y="82"/>
                  </a:moveTo>
                  <a:lnTo>
                    <a:pt x="96" y="138"/>
                  </a:lnTo>
                  <a:lnTo>
                    <a:pt x="526" y="0"/>
                  </a:lnTo>
                  <a:lnTo>
                    <a:pt x="0"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79" name="Freeform 170">
              <a:extLst>
                <a:ext uri="{FF2B5EF4-FFF2-40B4-BE49-F238E27FC236}">
                  <a16:creationId xmlns:a16="http://schemas.microsoft.com/office/drawing/2014/main" id="{36DE48BB-FE31-4AF8-A693-DC4C6100DA15}"/>
                </a:ext>
              </a:extLst>
            </p:cNvPr>
            <p:cNvSpPr>
              <a:spLocks/>
            </p:cNvSpPr>
            <p:nvPr/>
          </p:nvSpPr>
          <p:spPr bwMode="auto">
            <a:xfrm>
              <a:off x="5022" y="2578"/>
              <a:ext cx="104" cy="126"/>
            </a:xfrm>
            <a:custGeom>
              <a:avLst/>
              <a:gdLst>
                <a:gd name="T0" fmla="*/ 0 w 104"/>
                <a:gd name="T1" fmla="*/ 126 h 126"/>
                <a:gd name="T2" fmla="*/ 16 w 104"/>
                <a:gd name="T3" fmla="*/ 0 h 126"/>
                <a:gd name="T4" fmla="*/ 104 w 104"/>
                <a:gd name="T5" fmla="*/ 52 h 126"/>
                <a:gd name="T6" fmla="*/ 0 w 104"/>
                <a:gd name="T7" fmla="*/ 126 h 126"/>
              </a:gdLst>
              <a:ahLst/>
              <a:cxnLst>
                <a:cxn ang="0">
                  <a:pos x="T0" y="T1"/>
                </a:cxn>
                <a:cxn ang="0">
                  <a:pos x="T2" y="T3"/>
                </a:cxn>
                <a:cxn ang="0">
                  <a:pos x="T4" y="T5"/>
                </a:cxn>
                <a:cxn ang="0">
                  <a:pos x="T6" y="T7"/>
                </a:cxn>
              </a:cxnLst>
              <a:rect l="0" t="0" r="r" b="b"/>
              <a:pathLst>
                <a:path w="104" h="126">
                  <a:moveTo>
                    <a:pt x="0" y="126"/>
                  </a:moveTo>
                  <a:lnTo>
                    <a:pt x="16" y="0"/>
                  </a:lnTo>
                  <a:lnTo>
                    <a:pt x="104" y="52"/>
                  </a:lnTo>
                  <a:lnTo>
                    <a:pt x="0" y="1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80" name="Freeform 171">
              <a:extLst>
                <a:ext uri="{FF2B5EF4-FFF2-40B4-BE49-F238E27FC236}">
                  <a16:creationId xmlns:a16="http://schemas.microsoft.com/office/drawing/2014/main" id="{A9E7E665-EC1B-4B3C-9AC8-AC73B00CEFEF}"/>
                </a:ext>
              </a:extLst>
            </p:cNvPr>
            <p:cNvSpPr>
              <a:spLocks/>
            </p:cNvSpPr>
            <p:nvPr/>
          </p:nvSpPr>
          <p:spPr bwMode="auto">
            <a:xfrm>
              <a:off x="4988" y="2410"/>
              <a:ext cx="446" cy="300"/>
            </a:xfrm>
            <a:custGeom>
              <a:avLst/>
              <a:gdLst>
                <a:gd name="T0" fmla="*/ 34 w 446"/>
                <a:gd name="T1" fmla="*/ 300 h 300"/>
                <a:gd name="T2" fmla="*/ 34 w 446"/>
                <a:gd name="T3" fmla="*/ 300 h 300"/>
                <a:gd name="T4" fmla="*/ 30 w 446"/>
                <a:gd name="T5" fmla="*/ 300 h 300"/>
                <a:gd name="T6" fmla="*/ 30 w 446"/>
                <a:gd name="T7" fmla="*/ 300 h 300"/>
                <a:gd name="T8" fmla="*/ 28 w 446"/>
                <a:gd name="T9" fmla="*/ 298 h 300"/>
                <a:gd name="T10" fmla="*/ 26 w 446"/>
                <a:gd name="T11" fmla="*/ 294 h 300"/>
                <a:gd name="T12" fmla="*/ 0 w 446"/>
                <a:gd name="T13" fmla="*/ 144 h 300"/>
                <a:gd name="T14" fmla="*/ 0 w 446"/>
                <a:gd name="T15" fmla="*/ 144 h 300"/>
                <a:gd name="T16" fmla="*/ 2 w 446"/>
                <a:gd name="T17" fmla="*/ 140 h 300"/>
                <a:gd name="T18" fmla="*/ 4 w 446"/>
                <a:gd name="T19" fmla="*/ 136 h 300"/>
                <a:gd name="T20" fmla="*/ 436 w 446"/>
                <a:gd name="T21" fmla="*/ 0 h 300"/>
                <a:gd name="T22" fmla="*/ 436 w 446"/>
                <a:gd name="T23" fmla="*/ 0 h 300"/>
                <a:gd name="T24" fmla="*/ 442 w 446"/>
                <a:gd name="T25" fmla="*/ 0 h 300"/>
                <a:gd name="T26" fmla="*/ 446 w 446"/>
                <a:gd name="T27" fmla="*/ 4 h 300"/>
                <a:gd name="T28" fmla="*/ 446 w 446"/>
                <a:gd name="T29" fmla="*/ 4 h 300"/>
                <a:gd name="T30" fmla="*/ 444 w 446"/>
                <a:gd name="T31" fmla="*/ 10 h 300"/>
                <a:gd name="T32" fmla="*/ 440 w 446"/>
                <a:gd name="T33" fmla="*/ 12 h 300"/>
                <a:gd name="T34" fmla="*/ 14 w 446"/>
                <a:gd name="T35" fmla="*/ 148 h 300"/>
                <a:gd name="T36" fmla="*/ 38 w 446"/>
                <a:gd name="T37" fmla="*/ 282 h 300"/>
                <a:gd name="T38" fmla="*/ 134 w 446"/>
                <a:gd name="T39" fmla="*/ 214 h 300"/>
                <a:gd name="T40" fmla="*/ 134 w 446"/>
                <a:gd name="T41" fmla="*/ 214 h 300"/>
                <a:gd name="T42" fmla="*/ 138 w 446"/>
                <a:gd name="T43" fmla="*/ 214 h 300"/>
                <a:gd name="T44" fmla="*/ 142 w 446"/>
                <a:gd name="T45" fmla="*/ 216 h 300"/>
                <a:gd name="T46" fmla="*/ 142 w 446"/>
                <a:gd name="T47" fmla="*/ 216 h 300"/>
                <a:gd name="T48" fmla="*/ 144 w 446"/>
                <a:gd name="T49" fmla="*/ 222 h 300"/>
                <a:gd name="T50" fmla="*/ 142 w 446"/>
                <a:gd name="T51" fmla="*/ 226 h 300"/>
                <a:gd name="T52" fmla="*/ 38 w 446"/>
                <a:gd name="T53" fmla="*/ 298 h 300"/>
                <a:gd name="T54" fmla="*/ 38 w 446"/>
                <a:gd name="T55" fmla="*/ 298 h 300"/>
                <a:gd name="T56" fmla="*/ 34 w 446"/>
                <a:gd name="T57"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6" h="300">
                  <a:moveTo>
                    <a:pt x="34" y="300"/>
                  </a:moveTo>
                  <a:lnTo>
                    <a:pt x="34" y="300"/>
                  </a:lnTo>
                  <a:lnTo>
                    <a:pt x="30" y="300"/>
                  </a:lnTo>
                  <a:lnTo>
                    <a:pt x="30" y="300"/>
                  </a:lnTo>
                  <a:lnTo>
                    <a:pt x="28" y="298"/>
                  </a:lnTo>
                  <a:lnTo>
                    <a:pt x="26" y="294"/>
                  </a:lnTo>
                  <a:lnTo>
                    <a:pt x="0" y="144"/>
                  </a:lnTo>
                  <a:lnTo>
                    <a:pt x="0" y="144"/>
                  </a:lnTo>
                  <a:lnTo>
                    <a:pt x="2" y="140"/>
                  </a:lnTo>
                  <a:lnTo>
                    <a:pt x="4" y="136"/>
                  </a:lnTo>
                  <a:lnTo>
                    <a:pt x="436" y="0"/>
                  </a:lnTo>
                  <a:lnTo>
                    <a:pt x="436" y="0"/>
                  </a:lnTo>
                  <a:lnTo>
                    <a:pt x="442" y="0"/>
                  </a:lnTo>
                  <a:lnTo>
                    <a:pt x="446" y="4"/>
                  </a:lnTo>
                  <a:lnTo>
                    <a:pt x="446" y="4"/>
                  </a:lnTo>
                  <a:lnTo>
                    <a:pt x="444" y="10"/>
                  </a:lnTo>
                  <a:lnTo>
                    <a:pt x="440" y="12"/>
                  </a:lnTo>
                  <a:lnTo>
                    <a:pt x="14" y="148"/>
                  </a:lnTo>
                  <a:lnTo>
                    <a:pt x="38" y="282"/>
                  </a:lnTo>
                  <a:lnTo>
                    <a:pt x="134" y="214"/>
                  </a:lnTo>
                  <a:lnTo>
                    <a:pt x="134" y="214"/>
                  </a:lnTo>
                  <a:lnTo>
                    <a:pt x="138" y="214"/>
                  </a:lnTo>
                  <a:lnTo>
                    <a:pt x="142" y="216"/>
                  </a:lnTo>
                  <a:lnTo>
                    <a:pt x="142" y="216"/>
                  </a:lnTo>
                  <a:lnTo>
                    <a:pt x="144" y="222"/>
                  </a:lnTo>
                  <a:lnTo>
                    <a:pt x="142" y="226"/>
                  </a:lnTo>
                  <a:lnTo>
                    <a:pt x="38" y="298"/>
                  </a:lnTo>
                  <a:lnTo>
                    <a:pt x="38" y="298"/>
                  </a:lnTo>
                  <a:lnTo>
                    <a:pt x="34" y="30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81" name="Freeform 172">
              <a:extLst>
                <a:ext uri="{FF2B5EF4-FFF2-40B4-BE49-F238E27FC236}">
                  <a16:creationId xmlns:a16="http://schemas.microsoft.com/office/drawing/2014/main" id="{3E52015F-E011-43D8-9BB4-6380C1C70BF5}"/>
                </a:ext>
              </a:extLst>
            </p:cNvPr>
            <p:cNvSpPr>
              <a:spLocks/>
            </p:cNvSpPr>
            <p:nvPr/>
          </p:nvSpPr>
          <p:spPr bwMode="auto">
            <a:xfrm>
              <a:off x="4988" y="2410"/>
              <a:ext cx="446" cy="300"/>
            </a:xfrm>
            <a:custGeom>
              <a:avLst/>
              <a:gdLst>
                <a:gd name="T0" fmla="*/ 34 w 446"/>
                <a:gd name="T1" fmla="*/ 300 h 300"/>
                <a:gd name="T2" fmla="*/ 34 w 446"/>
                <a:gd name="T3" fmla="*/ 300 h 300"/>
                <a:gd name="T4" fmla="*/ 30 w 446"/>
                <a:gd name="T5" fmla="*/ 300 h 300"/>
                <a:gd name="T6" fmla="*/ 30 w 446"/>
                <a:gd name="T7" fmla="*/ 300 h 300"/>
                <a:gd name="T8" fmla="*/ 28 w 446"/>
                <a:gd name="T9" fmla="*/ 298 h 300"/>
                <a:gd name="T10" fmla="*/ 26 w 446"/>
                <a:gd name="T11" fmla="*/ 294 h 300"/>
                <a:gd name="T12" fmla="*/ 0 w 446"/>
                <a:gd name="T13" fmla="*/ 144 h 300"/>
                <a:gd name="T14" fmla="*/ 0 w 446"/>
                <a:gd name="T15" fmla="*/ 144 h 300"/>
                <a:gd name="T16" fmla="*/ 2 w 446"/>
                <a:gd name="T17" fmla="*/ 140 h 300"/>
                <a:gd name="T18" fmla="*/ 4 w 446"/>
                <a:gd name="T19" fmla="*/ 136 h 300"/>
                <a:gd name="T20" fmla="*/ 436 w 446"/>
                <a:gd name="T21" fmla="*/ 0 h 300"/>
                <a:gd name="T22" fmla="*/ 436 w 446"/>
                <a:gd name="T23" fmla="*/ 0 h 300"/>
                <a:gd name="T24" fmla="*/ 442 w 446"/>
                <a:gd name="T25" fmla="*/ 0 h 300"/>
                <a:gd name="T26" fmla="*/ 446 w 446"/>
                <a:gd name="T27" fmla="*/ 4 h 300"/>
                <a:gd name="T28" fmla="*/ 446 w 446"/>
                <a:gd name="T29" fmla="*/ 4 h 300"/>
                <a:gd name="T30" fmla="*/ 444 w 446"/>
                <a:gd name="T31" fmla="*/ 10 h 300"/>
                <a:gd name="T32" fmla="*/ 440 w 446"/>
                <a:gd name="T33" fmla="*/ 12 h 300"/>
                <a:gd name="T34" fmla="*/ 14 w 446"/>
                <a:gd name="T35" fmla="*/ 148 h 300"/>
                <a:gd name="T36" fmla="*/ 38 w 446"/>
                <a:gd name="T37" fmla="*/ 282 h 300"/>
                <a:gd name="T38" fmla="*/ 134 w 446"/>
                <a:gd name="T39" fmla="*/ 214 h 300"/>
                <a:gd name="T40" fmla="*/ 134 w 446"/>
                <a:gd name="T41" fmla="*/ 214 h 300"/>
                <a:gd name="T42" fmla="*/ 138 w 446"/>
                <a:gd name="T43" fmla="*/ 214 h 300"/>
                <a:gd name="T44" fmla="*/ 142 w 446"/>
                <a:gd name="T45" fmla="*/ 216 h 300"/>
                <a:gd name="T46" fmla="*/ 142 w 446"/>
                <a:gd name="T47" fmla="*/ 216 h 300"/>
                <a:gd name="T48" fmla="*/ 144 w 446"/>
                <a:gd name="T49" fmla="*/ 222 h 300"/>
                <a:gd name="T50" fmla="*/ 142 w 446"/>
                <a:gd name="T51" fmla="*/ 226 h 300"/>
                <a:gd name="T52" fmla="*/ 38 w 446"/>
                <a:gd name="T53" fmla="*/ 298 h 300"/>
                <a:gd name="T54" fmla="*/ 38 w 446"/>
                <a:gd name="T55" fmla="*/ 298 h 300"/>
                <a:gd name="T56" fmla="*/ 34 w 446"/>
                <a:gd name="T57"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6" h="300">
                  <a:moveTo>
                    <a:pt x="34" y="300"/>
                  </a:moveTo>
                  <a:lnTo>
                    <a:pt x="34" y="300"/>
                  </a:lnTo>
                  <a:lnTo>
                    <a:pt x="30" y="300"/>
                  </a:lnTo>
                  <a:lnTo>
                    <a:pt x="30" y="300"/>
                  </a:lnTo>
                  <a:lnTo>
                    <a:pt x="28" y="298"/>
                  </a:lnTo>
                  <a:lnTo>
                    <a:pt x="26" y="294"/>
                  </a:lnTo>
                  <a:lnTo>
                    <a:pt x="0" y="144"/>
                  </a:lnTo>
                  <a:lnTo>
                    <a:pt x="0" y="144"/>
                  </a:lnTo>
                  <a:lnTo>
                    <a:pt x="2" y="140"/>
                  </a:lnTo>
                  <a:lnTo>
                    <a:pt x="4" y="136"/>
                  </a:lnTo>
                  <a:lnTo>
                    <a:pt x="436" y="0"/>
                  </a:lnTo>
                  <a:lnTo>
                    <a:pt x="436" y="0"/>
                  </a:lnTo>
                  <a:lnTo>
                    <a:pt x="442" y="0"/>
                  </a:lnTo>
                  <a:lnTo>
                    <a:pt x="446" y="4"/>
                  </a:lnTo>
                  <a:lnTo>
                    <a:pt x="446" y="4"/>
                  </a:lnTo>
                  <a:lnTo>
                    <a:pt x="444" y="10"/>
                  </a:lnTo>
                  <a:lnTo>
                    <a:pt x="440" y="12"/>
                  </a:lnTo>
                  <a:lnTo>
                    <a:pt x="14" y="148"/>
                  </a:lnTo>
                  <a:lnTo>
                    <a:pt x="38" y="282"/>
                  </a:lnTo>
                  <a:lnTo>
                    <a:pt x="134" y="214"/>
                  </a:lnTo>
                  <a:lnTo>
                    <a:pt x="134" y="214"/>
                  </a:lnTo>
                  <a:lnTo>
                    <a:pt x="138" y="214"/>
                  </a:lnTo>
                  <a:lnTo>
                    <a:pt x="142" y="216"/>
                  </a:lnTo>
                  <a:lnTo>
                    <a:pt x="142" y="216"/>
                  </a:lnTo>
                  <a:lnTo>
                    <a:pt x="144" y="222"/>
                  </a:lnTo>
                  <a:lnTo>
                    <a:pt x="142" y="226"/>
                  </a:lnTo>
                  <a:lnTo>
                    <a:pt x="38" y="298"/>
                  </a:lnTo>
                  <a:lnTo>
                    <a:pt x="38" y="298"/>
                  </a:lnTo>
                  <a:lnTo>
                    <a:pt x="34" y="3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82" name="Freeform 173">
              <a:extLst>
                <a:ext uri="{FF2B5EF4-FFF2-40B4-BE49-F238E27FC236}">
                  <a16:creationId xmlns:a16="http://schemas.microsoft.com/office/drawing/2014/main" id="{2D55958C-CD4B-4E4E-A474-AA86D01611A8}"/>
                </a:ext>
              </a:extLst>
            </p:cNvPr>
            <p:cNvSpPr>
              <a:spLocks noEditPoints="1"/>
            </p:cNvSpPr>
            <p:nvPr/>
          </p:nvSpPr>
          <p:spPr bwMode="auto">
            <a:xfrm>
              <a:off x="5030" y="2410"/>
              <a:ext cx="404" cy="266"/>
            </a:xfrm>
            <a:custGeom>
              <a:avLst/>
              <a:gdLst>
                <a:gd name="T0" fmla="*/ 22 w 404"/>
                <a:gd name="T1" fmla="*/ 170 h 266"/>
                <a:gd name="T2" fmla="*/ 162 w 404"/>
                <a:gd name="T3" fmla="*/ 252 h 266"/>
                <a:gd name="T4" fmla="*/ 370 w 404"/>
                <a:gd name="T5" fmla="*/ 24 h 266"/>
                <a:gd name="T6" fmla="*/ 22 w 404"/>
                <a:gd name="T7" fmla="*/ 170 h 266"/>
                <a:gd name="T8" fmla="*/ 162 w 404"/>
                <a:gd name="T9" fmla="*/ 266 h 266"/>
                <a:gd name="T10" fmla="*/ 162 w 404"/>
                <a:gd name="T11" fmla="*/ 266 h 266"/>
                <a:gd name="T12" fmla="*/ 160 w 404"/>
                <a:gd name="T13" fmla="*/ 266 h 266"/>
                <a:gd name="T14" fmla="*/ 4 w 404"/>
                <a:gd name="T15" fmla="*/ 174 h 266"/>
                <a:gd name="T16" fmla="*/ 4 w 404"/>
                <a:gd name="T17" fmla="*/ 174 h 266"/>
                <a:gd name="T18" fmla="*/ 2 w 404"/>
                <a:gd name="T19" fmla="*/ 172 h 266"/>
                <a:gd name="T20" fmla="*/ 0 w 404"/>
                <a:gd name="T21" fmla="*/ 168 h 266"/>
                <a:gd name="T22" fmla="*/ 0 w 404"/>
                <a:gd name="T23" fmla="*/ 168 h 266"/>
                <a:gd name="T24" fmla="*/ 2 w 404"/>
                <a:gd name="T25" fmla="*/ 164 h 266"/>
                <a:gd name="T26" fmla="*/ 4 w 404"/>
                <a:gd name="T27" fmla="*/ 162 h 266"/>
                <a:gd name="T28" fmla="*/ 394 w 404"/>
                <a:gd name="T29" fmla="*/ 0 h 266"/>
                <a:gd name="T30" fmla="*/ 394 w 404"/>
                <a:gd name="T31" fmla="*/ 0 h 266"/>
                <a:gd name="T32" fmla="*/ 398 w 404"/>
                <a:gd name="T33" fmla="*/ 0 h 266"/>
                <a:gd name="T34" fmla="*/ 402 w 404"/>
                <a:gd name="T35" fmla="*/ 2 h 266"/>
                <a:gd name="T36" fmla="*/ 402 w 404"/>
                <a:gd name="T37" fmla="*/ 2 h 266"/>
                <a:gd name="T38" fmla="*/ 404 w 404"/>
                <a:gd name="T39" fmla="*/ 6 h 266"/>
                <a:gd name="T40" fmla="*/ 402 w 404"/>
                <a:gd name="T41" fmla="*/ 10 h 266"/>
                <a:gd name="T42" fmla="*/ 168 w 404"/>
                <a:gd name="T43" fmla="*/ 264 h 266"/>
                <a:gd name="T44" fmla="*/ 168 w 404"/>
                <a:gd name="T45" fmla="*/ 264 h 266"/>
                <a:gd name="T46" fmla="*/ 162 w 404"/>
                <a:gd name="T47"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4" h="266">
                  <a:moveTo>
                    <a:pt x="22" y="170"/>
                  </a:moveTo>
                  <a:lnTo>
                    <a:pt x="162" y="252"/>
                  </a:lnTo>
                  <a:lnTo>
                    <a:pt x="370" y="24"/>
                  </a:lnTo>
                  <a:lnTo>
                    <a:pt x="22" y="170"/>
                  </a:lnTo>
                  <a:close/>
                  <a:moveTo>
                    <a:pt x="162" y="266"/>
                  </a:moveTo>
                  <a:lnTo>
                    <a:pt x="162" y="266"/>
                  </a:lnTo>
                  <a:lnTo>
                    <a:pt x="160" y="266"/>
                  </a:lnTo>
                  <a:lnTo>
                    <a:pt x="4" y="174"/>
                  </a:lnTo>
                  <a:lnTo>
                    <a:pt x="4" y="174"/>
                  </a:lnTo>
                  <a:lnTo>
                    <a:pt x="2" y="172"/>
                  </a:lnTo>
                  <a:lnTo>
                    <a:pt x="0" y="168"/>
                  </a:lnTo>
                  <a:lnTo>
                    <a:pt x="0" y="168"/>
                  </a:lnTo>
                  <a:lnTo>
                    <a:pt x="2" y="164"/>
                  </a:lnTo>
                  <a:lnTo>
                    <a:pt x="4" y="162"/>
                  </a:lnTo>
                  <a:lnTo>
                    <a:pt x="394" y="0"/>
                  </a:lnTo>
                  <a:lnTo>
                    <a:pt x="394" y="0"/>
                  </a:lnTo>
                  <a:lnTo>
                    <a:pt x="398" y="0"/>
                  </a:lnTo>
                  <a:lnTo>
                    <a:pt x="402" y="2"/>
                  </a:lnTo>
                  <a:lnTo>
                    <a:pt x="402" y="2"/>
                  </a:lnTo>
                  <a:lnTo>
                    <a:pt x="404" y="6"/>
                  </a:lnTo>
                  <a:lnTo>
                    <a:pt x="402" y="10"/>
                  </a:lnTo>
                  <a:lnTo>
                    <a:pt x="168" y="264"/>
                  </a:lnTo>
                  <a:lnTo>
                    <a:pt x="168" y="264"/>
                  </a:lnTo>
                  <a:lnTo>
                    <a:pt x="162" y="266"/>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83" name="Freeform 174">
              <a:extLst>
                <a:ext uri="{FF2B5EF4-FFF2-40B4-BE49-F238E27FC236}">
                  <a16:creationId xmlns:a16="http://schemas.microsoft.com/office/drawing/2014/main" id="{105EE7DD-08C1-4294-BB29-D78ED0E32C8E}"/>
                </a:ext>
              </a:extLst>
            </p:cNvPr>
            <p:cNvSpPr>
              <a:spLocks/>
            </p:cNvSpPr>
            <p:nvPr/>
          </p:nvSpPr>
          <p:spPr bwMode="auto">
            <a:xfrm>
              <a:off x="5052" y="2434"/>
              <a:ext cx="348" cy="228"/>
            </a:xfrm>
            <a:custGeom>
              <a:avLst/>
              <a:gdLst>
                <a:gd name="T0" fmla="*/ 0 w 348"/>
                <a:gd name="T1" fmla="*/ 146 h 228"/>
                <a:gd name="T2" fmla="*/ 140 w 348"/>
                <a:gd name="T3" fmla="*/ 228 h 228"/>
                <a:gd name="T4" fmla="*/ 348 w 348"/>
                <a:gd name="T5" fmla="*/ 0 h 228"/>
                <a:gd name="T6" fmla="*/ 0 w 348"/>
                <a:gd name="T7" fmla="*/ 146 h 228"/>
              </a:gdLst>
              <a:ahLst/>
              <a:cxnLst>
                <a:cxn ang="0">
                  <a:pos x="T0" y="T1"/>
                </a:cxn>
                <a:cxn ang="0">
                  <a:pos x="T2" y="T3"/>
                </a:cxn>
                <a:cxn ang="0">
                  <a:pos x="T4" y="T5"/>
                </a:cxn>
                <a:cxn ang="0">
                  <a:pos x="T6" y="T7"/>
                </a:cxn>
              </a:cxnLst>
              <a:rect l="0" t="0" r="r" b="b"/>
              <a:pathLst>
                <a:path w="348" h="228">
                  <a:moveTo>
                    <a:pt x="0" y="146"/>
                  </a:moveTo>
                  <a:lnTo>
                    <a:pt x="140" y="228"/>
                  </a:lnTo>
                  <a:lnTo>
                    <a:pt x="348" y="0"/>
                  </a:lnTo>
                  <a:lnTo>
                    <a:pt x="0" y="1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84" name="Freeform 175">
              <a:extLst>
                <a:ext uri="{FF2B5EF4-FFF2-40B4-BE49-F238E27FC236}">
                  <a16:creationId xmlns:a16="http://schemas.microsoft.com/office/drawing/2014/main" id="{0702AE19-6339-437A-A452-5041271587D3}"/>
                </a:ext>
              </a:extLst>
            </p:cNvPr>
            <p:cNvSpPr>
              <a:spLocks/>
            </p:cNvSpPr>
            <p:nvPr/>
          </p:nvSpPr>
          <p:spPr bwMode="auto">
            <a:xfrm>
              <a:off x="5030" y="2410"/>
              <a:ext cx="404" cy="266"/>
            </a:xfrm>
            <a:custGeom>
              <a:avLst/>
              <a:gdLst>
                <a:gd name="T0" fmla="*/ 162 w 404"/>
                <a:gd name="T1" fmla="*/ 266 h 266"/>
                <a:gd name="T2" fmla="*/ 162 w 404"/>
                <a:gd name="T3" fmla="*/ 266 h 266"/>
                <a:gd name="T4" fmla="*/ 160 w 404"/>
                <a:gd name="T5" fmla="*/ 266 h 266"/>
                <a:gd name="T6" fmla="*/ 4 w 404"/>
                <a:gd name="T7" fmla="*/ 174 h 266"/>
                <a:gd name="T8" fmla="*/ 4 w 404"/>
                <a:gd name="T9" fmla="*/ 174 h 266"/>
                <a:gd name="T10" fmla="*/ 2 w 404"/>
                <a:gd name="T11" fmla="*/ 172 h 266"/>
                <a:gd name="T12" fmla="*/ 0 w 404"/>
                <a:gd name="T13" fmla="*/ 168 h 266"/>
                <a:gd name="T14" fmla="*/ 0 w 404"/>
                <a:gd name="T15" fmla="*/ 168 h 266"/>
                <a:gd name="T16" fmla="*/ 2 w 404"/>
                <a:gd name="T17" fmla="*/ 164 h 266"/>
                <a:gd name="T18" fmla="*/ 4 w 404"/>
                <a:gd name="T19" fmla="*/ 162 h 266"/>
                <a:gd name="T20" fmla="*/ 394 w 404"/>
                <a:gd name="T21" fmla="*/ 0 h 266"/>
                <a:gd name="T22" fmla="*/ 394 w 404"/>
                <a:gd name="T23" fmla="*/ 0 h 266"/>
                <a:gd name="T24" fmla="*/ 398 w 404"/>
                <a:gd name="T25" fmla="*/ 0 h 266"/>
                <a:gd name="T26" fmla="*/ 402 w 404"/>
                <a:gd name="T27" fmla="*/ 2 h 266"/>
                <a:gd name="T28" fmla="*/ 402 w 404"/>
                <a:gd name="T29" fmla="*/ 2 h 266"/>
                <a:gd name="T30" fmla="*/ 404 w 404"/>
                <a:gd name="T31" fmla="*/ 6 h 266"/>
                <a:gd name="T32" fmla="*/ 402 w 404"/>
                <a:gd name="T33" fmla="*/ 10 h 266"/>
                <a:gd name="T34" fmla="*/ 168 w 404"/>
                <a:gd name="T35" fmla="*/ 264 h 266"/>
                <a:gd name="T36" fmla="*/ 168 w 404"/>
                <a:gd name="T37" fmla="*/ 264 h 266"/>
                <a:gd name="T38" fmla="*/ 162 w 404"/>
                <a:gd name="T39"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4" h="266">
                  <a:moveTo>
                    <a:pt x="162" y="266"/>
                  </a:moveTo>
                  <a:lnTo>
                    <a:pt x="162" y="266"/>
                  </a:lnTo>
                  <a:lnTo>
                    <a:pt x="160" y="266"/>
                  </a:lnTo>
                  <a:lnTo>
                    <a:pt x="4" y="174"/>
                  </a:lnTo>
                  <a:lnTo>
                    <a:pt x="4" y="174"/>
                  </a:lnTo>
                  <a:lnTo>
                    <a:pt x="2" y="172"/>
                  </a:lnTo>
                  <a:lnTo>
                    <a:pt x="0" y="168"/>
                  </a:lnTo>
                  <a:lnTo>
                    <a:pt x="0" y="168"/>
                  </a:lnTo>
                  <a:lnTo>
                    <a:pt x="2" y="164"/>
                  </a:lnTo>
                  <a:lnTo>
                    <a:pt x="4" y="162"/>
                  </a:lnTo>
                  <a:lnTo>
                    <a:pt x="394" y="0"/>
                  </a:lnTo>
                  <a:lnTo>
                    <a:pt x="394" y="0"/>
                  </a:lnTo>
                  <a:lnTo>
                    <a:pt x="398" y="0"/>
                  </a:lnTo>
                  <a:lnTo>
                    <a:pt x="402" y="2"/>
                  </a:lnTo>
                  <a:lnTo>
                    <a:pt x="402" y="2"/>
                  </a:lnTo>
                  <a:lnTo>
                    <a:pt x="404" y="6"/>
                  </a:lnTo>
                  <a:lnTo>
                    <a:pt x="402" y="10"/>
                  </a:lnTo>
                  <a:lnTo>
                    <a:pt x="168" y="264"/>
                  </a:lnTo>
                  <a:lnTo>
                    <a:pt x="168" y="264"/>
                  </a:lnTo>
                  <a:lnTo>
                    <a:pt x="162" y="2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85" name="Freeform 176">
              <a:extLst>
                <a:ext uri="{FF2B5EF4-FFF2-40B4-BE49-F238E27FC236}">
                  <a16:creationId xmlns:a16="http://schemas.microsoft.com/office/drawing/2014/main" id="{DA862CA8-70DA-4F57-ADA8-24356807B9EF}"/>
                </a:ext>
              </a:extLst>
            </p:cNvPr>
            <p:cNvSpPr>
              <a:spLocks noEditPoints="1"/>
            </p:cNvSpPr>
            <p:nvPr/>
          </p:nvSpPr>
          <p:spPr bwMode="auto">
            <a:xfrm>
              <a:off x="4894" y="2410"/>
              <a:ext cx="540" cy="150"/>
            </a:xfrm>
            <a:custGeom>
              <a:avLst/>
              <a:gdLst>
                <a:gd name="T0" fmla="*/ 26 w 540"/>
                <a:gd name="T1" fmla="*/ 92 h 150"/>
                <a:gd name="T2" fmla="*/ 102 w 540"/>
                <a:gd name="T3" fmla="*/ 136 h 150"/>
                <a:gd name="T4" fmla="*/ 448 w 540"/>
                <a:gd name="T5" fmla="*/ 26 h 150"/>
                <a:gd name="T6" fmla="*/ 26 w 540"/>
                <a:gd name="T7" fmla="*/ 92 h 150"/>
                <a:gd name="T8" fmla="*/ 102 w 540"/>
                <a:gd name="T9" fmla="*/ 150 h 150"/>
                <a:gd name="T10" fmla="*/ 102 w 540"/>
                <a:gd name="T11" fmla="*/ 150 h 150"/>
                <a:gd name="T12" fmla="*/ 98 w 540"/>
                <a:gd name="T13" fmla="*/ 148 h 150"/>
                <a:gd name="T14" fmla="*/ 4 w 540"/>
                <a:gd name="T15" fmla="*/ 94 h 150"/>
                <a:gd name="T16" fmla="*/ 4 w 540"/>
                <a:gd name="T17" fmla="*/ 94 h 150"/>
                <a:gd name="T18" fmla="*/ 0 w 540"/>
                <a:gd name="T19" fmla="*/ 90 h 150"/>
                <a:gd name="T20" fmla="*/ 0 w 540"/>
                <a:gd name="T21" fmla="*/ 86 h 150"/>
                <a:gd name="T22" fmla="*/ 0 w 540"/>
                <a:gd name="T23" fmla="*/ 86 h 150"/>
                <a:gd name="T24" fmla="*/ 2 w 540"/>
                <a:gd name="T25" fmla="*/ 82 h 150"/>
                <a:gd name="T26" fmla="*/ 6 w 540"/>
                <a:gd name="T27" fmla="*/ 80 h 150"/>
                <a:gd name="T28" fmla="*/ 532 w 540"/>
                <a:gd name="T29" fmla="*/ 0 h 150"/>
                <a:gd name="T30" fmla="*/ 532 w 540"/>
                <a:gd name="T31" fmla="*/ 0 h 150"/>
                <a:gd name="T32" fmla="*/ 536 w 540"/>
                <a:gd name="T33" fmla="*/ 0 h 150"/>
                <a:gd name="T34" fmla="*/ 540 w 540"/>
                <a:gd name="T35" fmla="*/ 4 h 150"/>
                <a:gd name="T36" fmla="*/ 540 w 540"/>
                <a:gd name="T37" fmla="*/ 4 h 150"/>
                <a:gd name="T38" fmla="*/ 538 w 540"/>
                <a:gd name="T39" fmla="*/ 10 h 150"/>
                <a:gd name="T40" fmla="*/ 534 w 540"/>
                <a:gd name="T41" fmla="*/ 12 h 150"/>
                <a:gd name="T42" fmla="*/ 104 w 540"/>
                <a:gd name="T43" fmla="*/ 150 h 150"/>
                <a:gd name="T44" fmla="*/ 104 w 540"/>
                <a:gd name="T45" fmla="*/ 150 h 150"/>
                <a:gd name="T46" fmla="*/ 102 w 540"/>
                <a:gd name="T4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0" h="150">
                  <a:moveTo>
                    <a:pt x="26" y="92"/>
                  </a:moveTo>
                  <a:lnTo>
                    <a:pt x="102" y="136"/>
                  </a:lnTo>
                  <a:lnTo>
                    <a:pt x="448" y="26"/>
                  </a:lnTo>
                  <a:lnTo>
                    <a:pt x="26" y="92"/>
                  </a:lnTo>
                  <a:close/>
                  <a:moveTo>
                    <a:pt x="102" y="150"/>
                  </a:moveTo>
                  <a:lnTo>
                    <a:pt x="102" y="150"/>
                  </a:lnTo>
                  <a:lnTo>
                    <a:pt x="98" y="148"/>
                  </a:lnTo>
                  <a:lnTo>
                    <a:pt x="4" y="94"/>
                  </a:lnTo>
                  <a:lnTo>
                    <a:pt x="4" y="94"/>
                  </a:lnTo>
                  <a:lnTo>
                    <a:pt x="0" y="90"/>
                  </a:lnTo>
                  <a:lnTo>
                    <a:pt x="0" y="86"/>
                  </a:lnTo>
                  <a:lnTo>
                    <a:pt x="0" y="86"/>
                  </a:lnTo>
                  <a:lnTo>
                    <a:pt x="2" y="82"/>
                  </a:lnTo>
                  <a:lnTo>
                    <a:pt x="6" y="80"/>
                  </a:lnTo>
                  <a:lnTo>
                    <a:pt x="532" y="0"/>
                  </a:lnTo>
                  <a:lnTo>
                    <a:pt x="532" y="0"/>
                  </a:lnTo>
                  <a:lnTo>
                    <a:pt x="536" y="0"/>
                  </a:lnTo>
                  <a:lnTo>
                    <a:pt x="540" y="4"/>
                  </a:lnTo>
                  <a:lnTo>
                    <a:pt x="540" y="4"/>
                  </a:lnTo>
                  <a:lnTo>
                    <a:pt x="538" y="10"/>
                  </a:lnTo>
                  <a:lnTo>
                    <a:pt x="534" y="12"/>
                  </a:lnTo>
                  <a:lnTo>
                    <a:pt x="104" y="150"/>
                  </a:lnTo>
                  <a:lnTo>
                    <a:pt x="104" y="150"/>
                  </a:lnTo>
                  <a:lnTo>
                    <a:pt x="102" y="150"/>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86" name="Freeform 177">
              <a:extLst>
                <a:ext uri="{FF2B5EF4-FFF2-40B4-BE49-F238E27FC236}">
                  <a16:creationId xmlns:a16="http://schemas.microsoft.com/office/drawing/2014/main" id="{F0519F9A-DAAA-4210-9E7D-6617017A959D}"/>
                </a:ext>
              </a:extLst>
            </p:cNvPr>
            <p:cNvSpPr>
              <a:spLocks/>
            </p:cNvSpPr>
            <p:nvPr/>
          </p:nvSpPr>
          <p:spPr bwMode="auto">
            <a:xfrm>
              <a:off x="4920" y="2436"/>
              <a:ext cx="422" cy="110"/>
            </a:xfrm>
            <a:custGeom>
              <a:avLst/>
              <a:gdLst>
                <a:gd name="T0" fmla="*/ 0 w 422"/>
                <a:gd name="T1" fmla="*/ 66 h 110"/>
                <a:gd name="T2" fmla="*/ 76 w 422"/>
                <a:gd name="T3" fmla="*/ 110 h 110"/>
                <a:gd name="T4" fmla="*/ 422 w 422"/>
                <a:gd name="T5" fmla="*/ 0 h 110"/>
                <a:gd name="T6" fmla="*/ 0 w 422"/>
                <a:gd name="T7" fmla="*/ 66 h 110"/>
              </a:gdLst>
              <a:ahLst/>
              <a:cxnLst>
                <a:cxn ang="0">
                  <a:pos x="T0" y="T1"/>
                </a:cxn>
                <a:cxn ang="0">
                  <a:pos x="T2" y="T3"/>
                </a:cxn>
                <a:cxn ang="0">
                  <a:pos x="T4" y="T5"/>
                </a:cxn>
                <a:cxn ang="0">
                  <a:pos x="T6" y="T7"/>
                </a:cxn>
              </a:cxnLst>
              <a:rect l="0" t="0" r="r" b="b"/>
              <a:pathLst>
                <a:path w="422" h="110">
                  <a:moveTo>
                    <a:pt x="0" y="66"/>
                  </a:moveTo>
                  <a:lnTo>
                    <a:pt x="76" y="110"/>
                  </a:lnTo>
                  <a:lnTo>
                    <a:pt x="422" y="0"/>
                  </a:lnTo>
                  <a:lnTo>
                    <a:pt x="0" y="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87" name="Freeform 178">
              <a:extLst>
                <a:ext uri="{FF2B5EF4-FFF2-40B4-BE49-F238E27FC236}">
                  <a16:creationId xmlns:a16="http://schemas.microsoft.com/office/drawing/2014/main" id="{40552447-46D2-4CD1-AE75-6C2C041F03D5}"/>
                </a:ext>
              </a:extLst>
            </p:cNvPr>
            <p:cNvSpPr>
              <a:spLocks/>
            </p:cNvSpPr>
            <p:nvPr/>
          </p:nvSpPr>
          <p:spPr bwMode="auto">
            <a:xfrm>
              <a:off x="4894" y="2410"/>
              <a:ext cx="540" cy="150"/>
            </a:xfrm>
            <a:custGeom>
              <a:avLst/>
              <a:gdLst>
                <a:gd name="T0" fmla="*/ 102 w 540"/>
                <a:gd name="T1" fmla="*/ 150 h 150"/>
                <a:gd name="T2" fmla="*/ 102 w 540"/>
                <a:gd name="T3" fmla="*/ 150 h 150"/>
                <a:gd name="T4" fmla="*/ 98 w 540"/>
                <a:gd name="T5" fmla="*/ 148 h 150"/>
                <a:gd name="T6" fmla="*/ 4 w 540"/>
                <a:gd name="T7" fmla="*/ 94 h 150"/>
                <a:gd name="T8" fmla="*/ 4 w 540"/>
                <a:gd name="T9" fmla="*/ 94 h 150"/>
                <a:gd name="T10" fmla="*/ 0 w 540"/>
                <a:gd name="T11" fmla="*/ 90 h 150"/>
                <a:gd name="T12" fmla="*/ 0 w 540"/>
                <a:gd name="T13" fmla="*/ 86 h 150"/>
                <a:gd name="T14" fmla="*/ 0 w 540"/>
                <a:gd name="T15" fmla="*/ 86 h 150"/>
                <a:gd name="T16" fmla="*/ 2 w 540"/>
                <a:gd name="T17" fmla="*/ 82 h 150"/>
                <a:gd name="T18" fmla="*/ 6 w 540"/>
                <a:gd name="T19" fmla="*/ 80 h 150"/>
                <a:gd name="T20" fmla="*/ 532 w 540"/>
                <a:gd name="T21" fmla="*/ 0 h 150"/>
                <a:gd name="T22" fmla="*/ 532 w 540"/>
                <a:gd name="T23" fmla="*/ 0 h 150"/>
                <a:gd name="T24" fmla="*/ 536 w 540"/>
                <a:gd name="T25" fmla="*/ 0 h 150"/>
                <a:gd name="T26" fmla="*/ 540 w 540"/>
                <a:gd name="T27" fmla="*/ 4 h 150"/>
                <a:gd name="T28" fmla="*/ 540 w 540"/>
                <a:gd name="T29" fmla="*/ 4 h 150"/>
                <a:gd name="T30" fmla="*/ 538 w 540"/>
                <a:gd name="T31" fmla="*/ 10 h 150"/>
                <a:gd name="T32" fmla="*/ 534 w 540"/>
                <a:gd name="T33" fmla="*/ 12 h 150"/>
                <a:gd name="T34" fmla="*/ 104 w 540"/>
                <a:gd name="T35" fmla="*/ 150 h 150"/>
                <a:gd name="T36" fmla="*/ 104 w 540"/>
                <a:gd name="T37" fmla="*/ 150 h 150"/>
                <a:gd name="T38" fmla="*/ 102 w 540"/>
                <a:gd name="T39"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0" h="150">
                  <a:moveTo>
                    <a:pt x="102" y="150"/>
                  </a:moveTo>
                  <a:lnTo>
                    <a:pt x="102" y="150"/>
                  </a:lnTo>
                  <a:lnTo>
                    <a:pt x="98" y="148"/>
                  </a:lnTo>
                  <a:lnTo>
                    <a:pt x="4" y="94"/>
                  </a:lnTo>
                  <a:lnTo>
                    <a:pt x="4" y="94"/>
                  </a:lnTo>
                  <a:lnTo>
                    <a:pt x="0" y="90"/>
                  </a:lnTo>
                  <a:lnTo>
                    <a:pt x="0" y="86"/>
                  </a:lnTo>
                  <a:lnTo>
                    <a:pt x="0" y="86"/>
                  </a:lnTo>
                  <a:lnTo>
                    <a:pt x="2" y="82"/>
                  </a:lnTo>
                  <a:lnTo>
                    <a:pt x="6" y="80"/>
                  </a:lnTo>
                  <a:lnTo>
                    <a:pt x="532" y="0"/>
                  </a:lnTo>
                  <a:lnTo>
                    <a:pt x="532" y="0"/>
                  </a:lnTo>
                  <a:lnTo>
                    <a:pt x="536" y="0"/>
                  </a:lnTo>
                  <a:lnTo>
                    <a:pt x="540" y="4"/>
                  </a:lnTo>
                  <a:lnTo>
                    <a:pt x="540" y="4"/>
                  </a:lnTo>
                  <a:lnTo>
                    <a:pt x="538" y="10"/>
                  </a:lnTo>
                  <a:lnTo>
                    <a:pt x="534" y="12"/>
                  </a:lnTo>
                  <a:lnTo>
                    <a:pt x="104" y="150"/>
                  </a:lnTo>
                  <a:lnTo>
                    <a:pt x="104" y="150"/>
                  </a:lnTo>
                  <a:lnTo>
                    <a:pt x="102" y="1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88" name="Freeform 179">
              <a:extLst>
                <a:ext uri="{FF2B5EF4-FFF2-40B4-BE49-F238E27FC236}">
                  <a16:creationId xmlns:a16="http://schemas.microsoft.com/office/drawing/2014/main" id="{E48B09F5-38A7-42ED-9D79-B9B0E3295902}"/>
                </a:ext>
              </a:extLst>
            </p:cNvPr>
            <p:cNvSpPr>
              <a:spLocks/>
            </p:cNvSpPr>
            <p:nvPr/>
          </p:nvSpPr>
          <p:spPr bwMode="auto">
            <a:xfrm>
              <a:off x="5022" y="2578"/>
              <a:ext cx="104" cy="126"/>
            </a:xfrm>
            <a:custGeom>
              <a:avLst/>
              <a:gdLst>
                <a:gd name="T0" fmla="*/ 16 w 104"/>
                <a:gd name="T1" fmla="*/ 0 h 126"/>
                <a:gd name="T2" fmla="*/ 0 w 104"/>
                <a:gd name="T3" fmla="*/ 126 h 126"/>
                <a:gd name="T4" fmla="*/ 104 w 104"/>
                <a:gd name="T5" fmla="*/ 52 h 126"/>
                <a:gd name="T6" fmla="*/ 16 w 104"/>
                <a:gd name="T7" fmla="*/ 0 h 126"/>
              </a:gdLst>
              <a:ahLst/>
              <a:cxnLst>
                <a:cxn ang="0">
                  <a:pos x="T0" y="T1"/>
                </a:cxn>
                <a:cxn ang="0">
                  <a:pos x="T2" y="T3"/>
                </a:cxn>
                <a:cxn ang="0">
                  <a:pos x="T4" y="T5"/>
                </a:cxn>
                <a:cxn ang="0">
                  <a:pos x="T6" y="T7"/>
                </a:cxn>
              </a:cxnLst>
              <a:rect l="0" t="0" r="r" b="b"/>
              <a:pathLst>
                <a:path w="104" h="126">
                  <a:moveTo>
                    <a:pt x="16" y="0"/>
                  </a:moveTo>
                  <a:lnTo>
                    <a:pt x="0" y="126"/>
                  </a:lnTo>
                  <a:lnTo>
                    <a:pt x="104" y="52"/>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89" name="Freeform 180">
              <a:extLst>
                <a:ext uri="{FF2B5EF4-FFF2-40B4-BE49-F238E27FC236}">
                  <a16:creationId xmlns:a16="http://schemas.microsoft.com/office/drawing/2014/main" id="{FA786281-EDD7-4537-90A0-A91F7C476AEA}"/>
                </a:ext>
              </a:extLst>
            </p:cNvPr>
            <p:cNvSpPr>
              <a:spLocks noEditPoints="1"/>
            </p:cNvSpPr>
            <p:nvPr/>
          </p:nvSpPr>
          <p:spPr bwMode="auto">
            <a:xfrm>
              <a:off x="5014" y="2572"/>
              <a:ext cx="118" cy="138"/>
            </a:xfrm>
            <a:custGeom>
              <a:avLst/>
              <a:gdLst>
                <a:gd name="T0" fmla="*/ 28 w 118"/>
                <a:gd name="T1" fmla="*/ 18 h 138"/>
                <a:gd name="T2" fmla="*/ 16 w 118"/>
                <a:gd name="T3" fmla="*/ 118 h 138"/>
                <a:gd name="T4" fmla="*/ 98 w 118"/>
                <a:gd name="T5" fmla="*/ 58 h 138"/>
                <a:gd name="T6" fmla="*/ 28 w 118"/>
                <a:gd name="T7" fmla="*/ 18 h 138"/>
                <a:gd name="T8" fmla="*/ 8 w 118"/>
                <a:gd name="T9" fmla="*/ 138 h 138"/>
                <a:gd name="T10" fmla="*/ 8 w 118"/>
                <a:gd name="T11" fmla="*/ 138 h 138"/>
                <a:gd name="T12" fmla="*/ 4 w 118"/>
                <a:gd name="T13" fmla="*/ 138 h 138"/>
                <a:gd name="T14" fmla="*/ 4 w 118"/>
                <a:gd name="T15" fmla="*/ 138 h 138"/>
                <a:gd name="T16" fmla="*/ 2 w 118"/>
                <a:gd name="T17" fmla="*/ 134 h 138"/>
                <a:gd name="T18" fmla="*/ 0 w 118"/>
                <a:gd name="T19" fmla="*/ 130 h 138"/>
                <a:gd name="T20" fmla="*/ 16 w 118"/>
                <a:gd name="T21" fmla="*/ 6 h 138"/>
                <a:gd name="T22" fmla="*/ 16 w 118"/>
                <a:gd name="T23" fmla="*/ 6 h 138"/>
                <a:gd name="T24" fmla="*/ 18 w 118"/>
                <a:gd name="T25" fmla="*/ 2 h 138"/>
                <a:gd name="T26" fmla="*/ 20 w 118"/>
                <a:gd name="T27" fmla="*/ 0 h 138"/>
                <a:gd name="T28" fmla="*/ 20 w 118"/>
                <a:gd name="T29" fmla="*/ 0 h 138"/>
                <a:gd name="T30" fmla="*/ 24 w 118"/>
                <a:gd name="T31" fmla="*/ 0 h 138"/>
                <a:gd name="T32" fmla="*/ 26 w 118"/>
                <a:gd name="T33" fmla="*/ 0 h 138"/>
                <a:gd name="T34" fmla="*/ 114 w 118"/>
                <a:gd name="T35" fmla="*/ 52 h 138"/>
                <a:gd name="T36" fmla="*/ 114 w 118"/>
                <a:gd name="T37" fmla="*/ 52 h 138"/>
                <a:gd name="T38" fmla="*/ 116 w 118"/>
                <a:gd name="T39" fmla="*/ 54 h 138"/>
                <a:gd name="T40" fmla="*/ 118 w 118"/>
                <a:gd name="T41" fmla="*/ 58 h 138"/>
                <a:gd name="T42" fmla="*/ 118 w 118"/>
                <a:gd name="T43" fmla="*/ 58 h 138"/>
                <a:gd name="T44" fmla="*/ 118 w 118"/>
                <a:gd name="T45" fmla="*/ 60 h 138"/>
                <a:gd name="T46" fmla="*/ 116 w 118"/>
                <a:gd name="T47" fmla="*/ 64 h 138"/>
                <a:gd name="T48" fmla="*/ 12 w 118"/>
                <a:gd name="T49" fmla="*/ 136 h 138"/>
                <a:gd name="T50" fmla="*/ 12 w 118"/>
                <a:gd name="T51" fmla="*/ 136 h 138"/>
                <a:gd name="T52" fmla="*/ 8 w 118"/>
                <a:gd name="T53"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138">
                  <a:moveTo>
                    <a:pt x="28" y="18"/>
                  </a:moveTo>
                  <a:lnTo>
                    <a:pt x="16" y="118"/>
                  </a:lnTo>
                  <a:lnTo>
                    <a:pt x="98" y="58"/>
                  </a:lnTo>
                  <a:lnTo>
                    <a:pt x="28" y="18"/>
                  </a:lnTo>
                  <a:close/>
                  <a:moveTo>
                    <a:pt x="8" y="138"/>
                  </a:moveTo>
                  <a:lnTo>
                    <a:pt x="8" y="138"/>
                  </a:lnTo>
                  <a:lnTo>
                    <a:pt x="4" y="138"/>
                  </a:lnTo>
                  <a:lnTo>
                    <a:pt x="4" y="138"/>
                  </a:lnTo>
                  <a:lnTo>
                    <a:pt x="2" y="134"/>
                  </a:lnTo>
                  <a:lnTo>
                    <a:pt x="0" y="130"/>
                  </a:lnTo>
                  <a:lnTo>
                    <a:pt x="16" y="6"/>
                  </a:lnTo>
                  <a:lnTo>
                    <a:pt x="16" y="6"/>
                  </a:lnTo>
                  <a:lnTo>
                    <a:pt x="18" y="2"/>
                  </a:lnTo>
                  <a:lnTo>
                    <a:pt x="20" y="0"/>
                  </a:lnTo>
                  <a:lnTo>
                    <a:pt x="20" y="0"/>
                  </a:lnTo>
                  <a:lnTo>
                    <a:pt x="24" y="0"/>
                  </a:lnTo>
                  <a:lnTo>
                    <a:pt x="26" y="0"/>
                  </a:lnTo>
                  <a:lnTo>
                    <a:pt x="114" y="52"/>
                  </a:lnTo>
                  <a:lnTo>
                    <a:pt x="114" y="52"/>
                  </a:lnTo>
                  <a:lnTo>
                    <a:pt x="116" y="54"/>
                  </a:lnTo>
                  <a:lnTo>
                    <a:pt x="118" y="58"/>
                  </a:lnTo>
                  <a:lnTo>
                    <a:pt x="118" y="58"/>
                  </a:lnTo>
                  <a:lnTo>
                    <a:pt x="118" y="60"/>
                  </a:lnTo>
                  <a:lnTo>
                    <a:pt x="116" y="64"/>
                  </a:lnTo>
                  <a:lnTo>
                    <a:pt x="12" y="136"/>
                  </a:lnTo>
                  <a:lnTo>
                    <a:pt x="12" y="136"/>
                  </a:lnTo>
                  <a:lnTo>
                    <a:pt x="8" y="13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90" name="Freeform 181">
              <a:extLst>
                <a:ext uri="{FF2B5EF4-FFF2-40B4-BE49-F238E27FC236}">
                  <a16:creationId xmlns:a16="http://schemas.microsoft.com/office/drawing/2014/main" id="{C6F850C3-A170-440D-BCE5-33DCA4BB1FDC}"/>
                </a:ext>
              </a:extLst>
            </p:cNvPr>
            <p:cNvSpPr>
              <a:spLocks/>
            </p:cNvSpPr>
            <p:nvPr/>
          </p:nvSpPr>
          <p:spPr bwMode="auto">
            <a:xfrm>
              <a:off x="5030" y="2590"/>
              <a:ext cx="82" cy="100"/>
            </a:xfrm>
            <a:custGeom>
              <a:avLst/>
              <a:gdLst>
                <a:gd name="T0" fmla="*/ 12 w 82"/>
                <a:gd name="T1" fmla="*/ 0 h 100"/>
                <a:gd name="T2" fmla="*/ 0 w 82"/>
                <a:gd name="T3" fmla="*/ 100 h 100"/>
                <a:gd name="T4" fmla="*/ 82 w 82"/>
                <a:gd name="T5" fmla="*/ 40 h 100"/>
                <a:gd name="T6" fmla="*/ 12 w 82"/>
                <a:gd name="T7" fmla="*/ 0 h 100"/>
              </a:gdLst>
              <a:ahLst/>
              <a:cxnLst>
                <a:cxn ang="0">
                  <a:pos x="T0" y="T1"/>
                </a:cxn>
                <a:cxn ang="0">
                  <a:pos x="T2" y="T3"/>
                </a:cxn>
                <a:cxn ang="0">
                  <a:pos x="T4" y="T5"/>
                </a:cxn>
                <a:cxn ang="0">
                  <a:pos x="T6" y="T7"/>
                </a:cxn>
              </a:cxnLst>
              <a:rect l="0" t="0" r="r" b="b"/>
              <a:pathLst>
                <a:path w="82" h="100">
                  <a:moveTo>
                    <a:pt x="12" y="0"/>
                  </a:moveTo>
                  <a:lnTo>
                    <a:pt x="0" y="100"/>
                  </a:lnTo>
                  <a:lnTo>
                    <a:pt x="82" y="40"/>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91" name="Freeform 182">
              <a:extLst>
                <a:ext uri="{FF2B5EF4-FFF2-40B4-BE49-F238E27FC236}">
                  <a16:creationId xmlns:a16="http://schemas.microsoft.com/office/drawing/2014/main" id="{9EDC574E-70EC-44F2-83DC-BD7BCD7A2AC8}"/>
                </a:ext>
              </a:extLst>
            </p:cNvPr>
            <p:cNvSpPr>
              <a:spLocks/>
            </p:cNvSpPr>
            <p:nvPr/>
          </p:nvSpPr>
          <p:spPr bwMode="auto">
            <a:xfrm>
              <a:off x="5014" y="2572"/>
              <a:ext cx="118" cy="138"/>
            </a:xfrm>
            <a:custGeom>
              <a:avLst/>
              <a:gdLst>
                <a:gd name="T0" fmla="*/ 8 w 118"/>
                <a:gd name="T1" fmla="*/ 138 h 138"/>
                <a:gd name="T2" fmla="*/ 8 w 118"/>
                <a:gd name="T3" fmla="*/ 138 h 138"/>
                <a:gd name="T4" fmla="*/ 4 w 118"/>
                <a:gd name="T5" fmla="*/ 138 h 138"/>
                <a:gd name="T6" fmla="*/ 4 w 118"/>
                <a:gd name="T7" fmla="*/ 138 h 138"/>
                <a:gd name="T8" fmla="*/ 2 w 118"/>
                <a:gd name="T9" fmla="*/ 134 h 138"/>
                <a:gd name="T10" fmla="*/ 0 w 118"/>
                <a:gd name="T11" fmla="*/ 130 h 138"/>
                <a:gd name="T12" fmla="*/ 16 w 118"/>
                <a:gd name="T13" fmla="*/ 6 h 138"/>
                <a:gd name="T14" fmla="*/ 16 w 118"/>
                <a:gd name="T15" fmla="*/ 6 h 138"/>
                <a:gd name="T16" fmla="*/ 18 w 118"/>
                <a:gd name="T17" fmla="*/ 2 h 138"/>
                <a:gd name="T18" fmla="*/ 20 w 118"/>
                <a:gd name="T19" fmla="*/ 0 h 138"/>
                <a:gd name="T20" fmla="*/ 20 w 118"/>
                <a:gd name="T21" fmla="*/ 0 h 138"/>
                <a:gd name="T22" fmla="*/ 24 w 118"/>
                <a:gd name="T23" fmla="*/ 0 h 138"/>
                <a:gd name="T24" fmla="*/ 26 w 118"/>
                <a:gd name="T25" fmla="*/ 0 h 138"/>
                <a:gd name="T26" fmla="*/ 114 w 118"/>
                <a:gd name="T27" fmla="*/ 52 h 138"/>
                <a:gd name="T28" fmla="*/ 114 w 118"/>
                <a:gd name="T29" fmla="*/ 52 h 138"/>
                <a:gd name="T30" fmla="*/ 116 w 118"/>
                <a:gd name="T31" fmla="*/ 54 h 138"/>
                <a:gd name="T32" fmla="*/ 118 w 118"/>
                <a:gd name="T33" fmla="*/ 58 h 138"/>
                <a:gd name="T34" fmla="*/ 118 w 118"/>
                <a:gd name="T35" fmla="*/ 58 h 138"/>
                <a:gd name="T36" fmla="*/ 118 w 118"/>
                <a:gd name="T37" fmla="*/ 60 h 138"/>
                <a:gd name="T38" fmla="*/ 116 w 118"/>
                <a:gd name="T39" fmla="*/ 64 h 138"/>
                <a:gd name="T40" fmla="*/ 12 w 118"/>
                <a:gd name="T41" fmla="*/ 136 h 138"/>
                <a:gd name="T42" fmla="*/ 12 w 118"/>
                <a:gd name="T43" fmla="*/ 136 h 138"/>
                <a:gd name="T44" fmla="*/ 8 w 118"/>
                <a:gd name="T4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 h="138">
                  <a:moveTo>
                    <a:pt x="8" y="138"/>
                  </a:moveTo>
                  <a:lnTo>
                    <a:pt x="8" y="138"/>
                  </a:lnTo>
                  <a:lnTo>
                    <a:pt x="4" y="138"/>
                  </a:lnTo>
                  <a:lnTo>
                    <a:pt x="4" y="138"/>
                  </a:lnTo>
                  <a:lnTo>
                    <a:pt x="2" y="134"/>
                  </a:lnTo>
                  <a:lnTo>
                    <a:pt x="0" y="130"/>
                  </a:lnTo>
                  <a:lnTo>
                    <a:pt x="16" y="6"/>
                  </a:lnTo>
                  <a:lnTo>
                    <a:pt x="16" y="6"/>
                  </a:lnTo>
                  <a:lnTo>
                    <a:pt x="18" y="2"/>
                  </a:lnTo>
                  <a:lnTo>
                    <a:pt x="20" y="0"/>
                  </a:lnTo>
                  <a:lnTo>
                    <a:pt x="20" y="0"/>
                  </a:lnTo>
                  <a:lnTo>
                    <a:pt x="24" y="0"/>
                  </a:lnTo>
                  <a:lnTo>
                    <a:pt x="26" y="0"/>
                  </a:lnTo>
                  <a:lnTo>
                    <a:pt x="114" y="52"/>
                  </a:lnTo>
                  <a:lnTo>
                    <a:pt x="114" y="52"/>
                  </a:lnTo>
                  <a:lnTo>
                    <a:pt x="116" y="54"/>
                  </a:lnTo>
                  <a:lnTo>
                    <a:pt x="118" y="58"/>
                  </a:lnTo>
                  <a:lnTo>
                    <a:pt x="118" y="58"/>
                  </a:lnTo>
                  <a:lnTo>
                    <a:pt x="118" y="60"/>
                  </a:lnTo>
                  <a:lnTo>
                    <a:pt x="116" y="64"/>
                  </a:lnTo>
                  <a:lnTo>
                    <a:pt x="12" y="136"/>
                  </a:lnTo>
                  <a:lnTo>
                    <a:pt x="12" y="136"/>
                  </a:lnTo>
                  <a:lnTo>
                    <a:pt x="8" y="1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92" name="Freeform 183">
              <a:extLst>
                <a:ext uri="{FF2B5EF4-FFF2-40B4-BE49-F238E27FC236}">
                  <a16:creationId xmlns:a16="http://schemas.microsoft.com/office/drawing/2014/main" id="{67688299-08F6-421F-A4F6-C8D5C6573534}"/>
                </a:ext>
              </a:extLst>
            </p:cNvPr>
            <p:cNvSpPr>
              <a:spLocks/>
            </p:cNvSpPr>
            <p:nvPr/>
          </p:nvSpPr>
          <p:spPr bwMode="auto">
            <a:xfrm>
              <a:off x="4990" y="2860"/>
              <a:ext cx="26" cy="28"/>
            </a:xfrm>
            <a:custGeom>
              <a:avLst/>
              <a:gdLst>
                <a:gd name="T0" fmla="*/ 6 w 26"/>
                <a:gd name="T1" fmla="*/ 28 h 28"/>
                <a:gd name="T2" fmla="*/ 6 w 26"/>
                <a:gd name="T3" fmla="*/ 28 h 28"/>
                <a:gd name="T4" fmla="*/ 2 w 26"/>
                <a:gd name="T5" fmla="*/ 26 h 28"/>
                <a:gd name="T6" fmla="*/ 2 w 26"/>
                <a:gd name="T7" fmla="*/ 26 h 28"/>
                <a:gd name="T8" fmla="*/ 0 w 26"/>
                <a:gd name="T9" fmla="*/ 22 h 28"/>
                <a:gd name="T10" fmla="*/ 2 w 26"/>
                <a:gd name="T11" fmla="*/ 16 h 28"/>
                <a:gd name="T12" fmla="*/ 16 w 26"/>
                <a:gd name="T13" fmla="*/ 2 h 28"/>
                <a:gd name="T14" fmla="*/ 16 w 26"/>
                <a:gd name="T15" fmla="*/ 2 h 28"/>
                <a:gd name="T16" fmla="*/ 20 w 26"/>
                <a:gd name="T17" fmla="*/ 0 h 28"/>
                <a:gd name="T18" fmla="*/ 24 w 26"/>
                <a:gd name="T19" fmla="*/ 2 h 28"/>
                <a:gd name="T20" fmla="*/ 24 w 26"/>
                <a:gd name="T21" fmla="*/ 2 h 28"/>
                <a:gd name="T22" fmla="*/ 26 w 26"/>
                <a:gd name="T23" fmla="*/ 6 h 28"/>
                <a:gd name="T24" fmla="*/ 26 w 26"/>
                <a:gd name="T25" fmla="*/ 12 h 28"/>
                <a:gd name="T26" fmla="*/ 12 w 26"/>
                <a:gd name="T27" fmla="*/ 26 h 28"/>
                <a:gd name="T28" fmla="*/ 12 w 26"/>
                <a:gd name="T29" fmla="*/ 26 h 28"/>
                <a:gd name="T30" fmla="*/ 6 w 26"/>
                <a:gd name="T3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8">
                  <a:moveTo>
                    <a:pt x="6" y="28"/>
                  </a:moveTo>
                  <a:lnTo>
                    <a:pt x="6" y="28"/>
                  </a:lnTo>
                  <a:lnTo>
                    <a:pt x="2" y="26"/>
                  </a:lnTo>
                  <a:lnTo>
                    <a:pt x="2" y="26"/>
                  </a:lnTo>
                  <a:lnTo>
                    <a:pt x="0" y="22"/>
                  </a:lnTo>
                  <a:lnTo>
                    <a:pt x="2" y="16"/>
                  </a:lnTo>
                  <a:lnTo>
                    <a:pt x="16" y="2"/>
                  </a:lnTo>
                  <a:lnTo>
                    <a:pt x="16" y="2"/>
                  </a:lnTo>
                  <a:lnTo>
                    <a:pt x="20" y="0"/>
                  </a:lnTo>
                  <a:lnTo>
                    <a:pt x="24" y="2"/>
                  </a:lnTo>
                  <a:lnTo>
                    <a:pt x="24" y="2"/>
                  </a:lnTo>
                  <a:lnTo>
                    <a:pt x="26" y="6"/>
                  </a:lnTo>
                  <a:lnTo>
                    <a:pt x="26" y="12"/>
                  </a:lnTo>
                  <a:lnTo>
                    <a:pt x="12" y="26"/>
                  </a:lnTo>
                  <a:lnTo>
                    <a:pt x="12" y="26"/>
                  </a:lnTo>
                  <a:lnTo>
                    <a:pt x="6" y="2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93" name="Freeform 184">
              <a:extLst>
                <a:ext uri="{FF2B5EF4-FFF2-40B4-BE49-F238E27FC236}">
                  <a16:creationId xmlns:a16="http://schemas.microsoft.com/office/drawing/2014/main" id="{E65F06A2-88C5-47B2-B7FE-FC3E996479DB}"/>
                </a:ext>
              </a:extLst>
            </p:cNvPr>
            <p:cNvSpPr>
              <a:spLocks/>
            </p:cNvSpPr>
            <p:nvPr/>
          </p:nvSpPr>
          <p:spPr bwMode="auto">
            <a:xfrm>
              <a:off x="4990" y="2860"/>
              <a:ext cx="26" cy="28"/>
            </a:xfrm>
            <a:custGeom>
              <a:avLst/>
              <a:gdLst>
                <a:gd name="T0" fmla="*/ 6 w 26"/>
                <a:gd name="T1" fmla="*/ 28 h 28"/>
                <a:gd name="T2" fmla="*/ 6 w 26"/>
                <a:gd name="T3" fmla="*/ 28 h 28"/>
                <a:gd name="T4" fmla="*/ 2 w 26"/>
                <a:gd name="T5" fmla="*/ 26 h 28"/>
                <a:gd name="T6" fmla="*/ 2 w 26"/>
                <a:gd name="T7" fmla="*/ 26 h 28"/>
                <a:gd name="T8" fmla="*/ 0 w 26"/>
                <a:gd name="T9" fmla="*/ 22 h 28"/>
                <a:gd name="T10" fmla="*/ 2 w 26"/>
                <a:gd name="T11" fmla="*/ 16 h 28"/>
                <a:gd name="T12" fmla="*/ 16 w 26"/>
                <a:gd name="T13" fmla="*/ 2 h 28"/>
                <a:gd name="T14" fmla="*/ 16 w 26"/>
                <a:gd name="T15" fmla="*/ 2 h 28"/>
                <a:gd name="T16" fmla="*/ 20 w 26"/>
                <a:gd name="T17" fmla="*/ 0 h 28"/>
                <a:gd name="T18" fmla="*/ 24 w 26"/>
                <a:gd name="T19" fmla="*/ 2 h 28"/>
                <a:gd name="T20" fmla="*/ 24 w 26"/>
                <a:gd name="T21" fmla="*/ 2 h 28"/>
                <a:gd name="T22" fmla="*/ 26 w 26"/>
                <a:gd name="T23" fmla="*/ 6 h 28"/>
                <a:gd name="T24" fmla="*/ 26 w 26"/>
                <a:gd name="T25" fmla="*/ 12 h 28"/>
                <a:gd name="T26" fmla="*/ 12 w 26"/>
                <a:gd name="T27" fmla="*/ 26 h 28"/>
                <a:gd name="T28" fmla="*/ 12 w 26"/>
                <a:gd name="T29" fmla="*/ 26 h 28"/>
                <a:gd name="T30" fmla="*/ 6 w 26"/>
                <a:gd name="T3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8">
                  <a:moveTo>
                    <a:pt x="6" y="28"/>
                  </a:moveTo>
                  <a:lnTo>
                    <a:pt x="6" y="28"/>
                  </a:lnTo>
                  <a:lnTo>
                    <a:pt x="2" y="26"/>
                  </a:lnTo>
                  <a:lnTo>
                    <a:pt x="2" y="26"/>
                  </a:lnTo>
                  <a:lnTo>
                    <a:pt x="0" y="22"/>
                  </a:lnTo>
                  <a:lnTo>
                    <a:pt x="2" y="16"/>
                  </a:lnTo>
                  <a:lnTo>
                    <a:pt x="16" y="2"/>
                  </a:lnTo>
                  <a:lnTo>
                    <a:pt x="16" y="2"/>
                  </a:lnTo>
                  <a:lnTo>
                    <a:pt x="20" y="0"/>
                  </a:lnTo>
                  <a:lnTo>
                    <a:pt x="24" y="2"/>
                  </a:lnTo>
                  <a:lnTo>
                    <a:pt x="24" y="2"/>
                  </a:lnTo>
                  <a:lnTo>
                    <a:pt x="26" y="6"/>
                  </a:lnTo>
                  <a:lnTo>
                    <a:pt x="26" y="12"/>
                  </a:lnTo>
                  <a:lnTo>
                    <a:pt x="12" y="26"/>
                  </a:lnTo>
                  <a:lnTo>
                    <a:pt x="12" y="26"/>
                  </a:lnTo>
                  <a:lnTo>
                    <a:pt x="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94" name="Freeform 185">
              <a:extLst>
                <a:ext uri="{FF2B5EF4-FFF2-40B4-BE49-F238E27FC236}">
                  <a16:creationId xmlns:a16="http://schemas.microsoft.com/office/drawing/2014/main" id="{35647F76-2093-4184-9B11-F50B9A8C5448}"/>
                </a:ext>
              </a:extLst>
            </p:cNvPr>
            <p:cNvSpPr>
              <a:spLocks noEditPoints="1"/>
            </p:cNvSpPr>
            <p:nvPr/>
          </p:nvSpPr>
          <p:spPr bwMode="auto">
            <a:xfrm>
              <a:off x="5032" y="2734"/>
              <a:ext cx="102" cy="108"/>
            </a:xfrm>
            <a:custGeom>
              <a:avLst/>
              <a:gdLst>
                <a:gd name="T0" fmla="*/ 66 w 102"/>
                <a:gd name="T1" fmla="*/ 44 h 108"/>
                <a:gd name="T2" fmla="*/ 66 w 102"/>
                <a:gd name="T3" fmla="*/ 44 h 108"/>
                <a:gd name="T4" fmla="*/ 62 w 102"/>
                <a:gd name="T5" fmla="*/ 42 h 108"/>
                <a:gd name="T6" fmla="*/ 62 w 102"/>
                <a:gd name="T7" fmla="*/ 42 h 108"/>
                <a:gd name="T8" fmla="*/ 60 w 102"/>
                <a:gd name="T9" fmla="*/ 38 h 108"/>
                <a:gd name="T10" fmla="*/ 60 w 102"/>
                <a:gd name="T11" fmla="*/ 34 h 108"/>
                <a:gd name="T12" fmla="*/ 90 w 102"/>
                <a:gd name="T13" fmla="*/ 2 h 108"/>
                <a:gd name="T14" fmla="*/ 90 w 102"/>
                <a:gd name="T15" fmla="*/ 2 h 108"/>
                <a:gd name="T16" fmla="*/ 94 w 102"/>
                <a:gd name="T17" fmla="*/ 0 h 108"/>
                <a:gd name="T18" fmla="*/ 100 w 102"/>
                <a:gd name="T19" fmla="*/ 2 h 108"/>
                <a:gd name="T20" fmla="*/ 100 w 102"/>
                <a:gd name="T21" fmla="*/ 2 h 108"/>
                <a:gd name="T22" fmla="*/ 102 w 102"/>
                <a:gd name="T23" fmla="*/ 6 h 108"/>
                <a:gd name="T24" fmla="*/ 100 w 102"/>
                <a:gd name="T25" fmla="*/ 10 h 108"/>
                <a:gd name="T26" fmla="*/ 70 w 102"/>
                <a:gd name="T27" fmla="*/ 42 h 108"/>
                <a:gd name="T28" fmla="*/ 70 w 102"/>
                <a:gd name="T29" fmla="*/ 42 h 108"/>
                <a:gd name="T30" fmla="*/ 66 w 102"/>
                <a:gd name="T31" fmla="*/ 44 h 108"/>
                <a:gd name="T32" fmla="*/ 8 w 102"/>
                <a:gd name="T33" fmla="*/ 108 h 108"/>
                <a:gd name="T34" fmla="*/ 8 w 102"/>
                <a:gd name="T35" fmla="*/ 108 h 108"/>
                <a:gd name="T36" fmla="*/ 2 w 102"/>
                <a:gd name="T37" fmla="*/ 106 h 108"/>
                <a:gd name="T38" fmla="*/ 2 w 102"/>
                <a:gd name="T39" fmla="*/ 106 h 108"/>
                <a:gd name="T40" fmla="*/ 0 w 102"/>
                <a:gd name="T41" fmla="*/ 102 h 108"/>
                <a:gd name="T42" fmla="*/ 2 w 102"/>
                <a:gd name="T43" fmla="*/ 96 h 108"/>
                <a:gd name="T44" fmla="*/ 32 w 102"/>
                <a:gd name="T45" fmla="*/ 66 h 108"/>
                <a:gd name="T46" fmla="*/ 32 w 102"/>
                <a:gd name="T47" fmla="*/ 66 h 108"/>
                <a:gd name="T48" fmla="*/ 36 w 102"/>
                <a:gd name="T49" fmla="*/ 62 h 108"/>
                <a:gd name="T50" fmla="*/ 42 w 102"/>
                <a:gd name="T51" fmla="*/ 64 h 108"/>
                <a:gd name="T52" fmla="*/ 42 w 102"/>
                <a:gd name="T53" fmla="*/ 64 h 108"/>
                <a:gd name="T54" fmla="*/ 44 w 102"/>
                <a:gd name="T55" fmla="*/ 70 h 108"/>
                <a:gd name="T56" fmla="*/ 42 w 102"/>
                <a:gd name="T57" fmla="*/ 74 h 108"/>
                <a:gd name="T58" fmla="*/ 12 w 102"/>
                <a:gd name="T59" fmla="*/ 106 h 108"/>
                <a:gd name="T60" fmla="*/ 12 w 102"/>
                <a:gd name="T61" fmla="*/ 106 h 108"/>
                <a:gd name="T62" fmla="*/ 8 w 102"/>
                <a:gd name="T6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2" h="108">
                  <a:moveTo>
                    <a:pt x="66" y="44"/>
                  </a:moveTo>
                  <a:lnTo>
                    <a:pt x="66" y="44"/>
                  </a:lnTo>
                  <a:lnTo>
                    <a:pt x="62" y="42"/>
                  </a:lnTo>
                  <a:lnTo>
                    <a:pt x="62" y="42"/>
                  </a:lnTo>
                  <a:lnTo>
                    <a:pt x="60" y="38"/>
                  </a:lnTo>
                  <a:lnTo>
                    <a:pt x="60" y="34"/>
                  </a:lnTo>
                  <a:lnTo>
                    <a:pt x="90" y="2"/>
                  </a:lnTo>
                  <a:lnTo>
                    <a:pt x="90" y="2"/>
                  </a:lnTo>
                  <a:lnTo>
                    <a:pt x="94" y="0"/>
                  </a:lnTo>
                  <a:lnTo>
                    <a:pt x="100" y="2"/>
                  </a:lnTo>
                  <a:lnTo>
                    <a:pt x="100" y="2"/>
                  </a:lnTo>
                  <a:lnTo>
                    <a:pt x="102" y="6"/>
                  </a:lnTo>
                  <a:lnTo>
                    <a:pt x="100" y="10"/>
                  </a:lnTo>
                  <a:lnTo>
                    <a:pt x="70" y="42"/>
                  </a:lnTo>
                  <a:lnTo>
                    <a:pt x="70" y="42"/>
                  </a:lnTo>
                  <a:lnTo>
                    <a:pt x="66" y="44"/>
                  </a:lnTo>
                  <a:close/>
                  <a:moveTo>
                    <a:pt x="8" y="108"/>
                  </a:moveTo>
                  <a:lnTo>
                    <a:pt x="8" y="108"/>
                  </a:lnTo>
                  <a:lnTo>
                    <a:pt x="2" y="106"/>
                  </a:lnTo>
                  <a:lnTo>
                    <a:pt x="2" y="106"/>
                  </a:lnTo>
                  <a:lnTo>
                    <a:pt x="0" y="102"/>
                  </a:lnTo>
                  <a:lnTo>
                    <a:pt x="2" y="96"/>
                  </a:lnTo>
                  <a:lnTo>
                    <a:pt x="32" y="66"/>
                  </a:lnTo>
                  <a:lnTo>
                    <a:pt x="32" y="66"/>
                  </a:lnTo>
                  <a:lnTo>
                    <a:pt x="36" y="62"/>
                  </a:lnTo>
                  <a:lnTo>
                    <a:pt x="42" y="64"/>
                  </a:lnTo>
                  <a:lnTo>
                    <a:pt x="42" y="64"/>
                  </a:lnTo>
                  <a:lnTo>
                    <a:pt x="44" y="70"/>
                  </a:lnTo>
                  <a:lnTo>
                    <a:pt x="42" y="74"/>
                  </a:lnTo>
                  <a:lnTo>
                    <a:pt x="12" y="106"/>
                  </a:lnTo>
                  <a:lnTo>
                    <a:pt x="12" y="106"/>
                  </a:lnTo>
                  <a:lnTo>
                    <a:pt x="8" y="10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95" name="Freeform 186">
              <a:extLst>
                <a:ext uri="{FF2B5EF4-FFF2-40B4-BE49-F238E27FC236}">
                  <a16:creationId xmlns:a16="http://schemas.microsoft.com/office/drawing/2014/main" id="{A865D6C9-00E2-47CC-8CA6-44A66A1AD82E}"/>
                </a:ext>
              </a:extLst>
            </p:cNvPr>
            <p:cNvSpPr>
              <a:spLocks/>
            </p:cNvSpPr>
            <p:nvPr/>
          </p:nvSpPr>
          <p:spPr bwMode="auto">
            <a:xfrm>
              <a:off x="5092" y="2734"/>
              <a:ext cx="42" cy="44"/>
            </a:xfrm>
            <a:custGeom>
              <a:avLst/>
              <a:gdLst>
                <a:gd name="T0" fmla="*/ 6 w 42"/>
                <a:gd name="T1" fmla="*/ 44 h 44"/>
                <a:gd name="T2" fmla="*/ 6 w 42"/>
                <a:gd name="T3" fmla="*/ 44 h 44"/>
                <a:gd name="T4" fmla="*/ 2 w 42"/>
                <a:gd name="T5" fmla="*/ 42 h 44"/>
                <a:gd name="T6" fmla="*/ 2 w 42"/>
                <a:gd name="T7" fmla="*/ 42 h 44"/>
                <a:gd name="T8" fmla="*/ 0 w 42"/>
                <a:gd name="T9" fmla="*/ 38 h 44"/>
                <a:gd name="T10" fmla="*/ 0 w 42"/>
                <a:gd name="T11" fmla="*/ 34 h 44"/>
                <a:gd name="T12" fmla="*/ 30 w 42"/>
                <a:gd name="T13" fmla="*/ 2 h 44"/>
                <a:gd name="T14" fmla="*/ 30 w 42"/>
                <a:gd name="T15" fmla="*/ 2 h 44"/>
                <a:gd name="T16" fmla="*/ 34 w 42"/>
                <a:gd name="T17" fmla="*/ 0 h 44"/>
                <a:gd name="T18" fmla="*/ 40 w 42"/>
                <a:gd name="T19" fmla="*/ 2 h 44"/>
                <a:gd name="T20" fmla="*/ 40 w 42"/>
                <a:gd name="T21" fmla="*/ 2 h 44"/>
                <a:gd name="T22" fmla="*/ 42 w 42"/>
                <a:gd name="T23" fmla="*/ 6 h 44"/>
                <a:gd name="T24" fmla="*/ 40 w 42"/>
                <a:gd name="T25" fmla="*/ 10 h 44"/>
                <a:gd name="T26" fmla="*/ 10 w 42"/>
                <a:gd name="T27" fmla="*/ 42 h 44"/>
                <a:gd name="T28" fmla="*/ 10 w 42"/>
                <a:gd name="T29" fmla="*/ 42 h 44"/>
                <a:gd name="T30" fmla="*/ 6 w 42"/>
                <a:gd name="T3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44">
                  <a:moveTo>
                    <a:pt x="6" y="44"/>
                  </a:moveTo>
                  <a:lnTo>
                    <a:pt x="6" y="44"/>
                  </a:lnTo>
                  <a:lnTo>
                    <a:pt x="2" y="42"/>
                  </a:lnTo>
                  <a:lnTo>
                    <a:pt x="2" y="42"/>
                  </a:lnTo>
                  <a:lnTo>
                    <a:pt x="0" y="38"/>
                  </a:lnTo>
                  <a:lnTo>
                    <a:pt x="0" y="34"/>
                  </a:lnTo>
                  <a:lnTo>
                    <a:pt x="30" y="2"/>
                  </a:lnTo>
                  <a:lnTo>
                    <a:pt x="30" y="2"/>
                  </a:lnTo>
                  <a:lnTo>
                    <a:pt x="34" y="0"/>
                  </a:lnTo>
                  <a:lnTo>
                    <a:pt x="40" y="2"/>
                  </a:lnTo>
                  <a:lnTo>
                    <a:pt x="40" y="2"/>
                  </a:lnTo>
                  <a:lnTo>
                    <a:pt x="42" y="6"/>
                  </a:lnTo>
                  <a:lnTo>
                    <a:pt x="40" y="10"/>
                  </a:lnTo>
                  <a:lnTo>
                    <a:pt x="10" y="42"/>
                  </a:lnTo>
                  <a:lnTo>
                    <a:pt x="10" y="42"/>
                  </a:lnTo>
                  <a:lnTo>
                    <a:pt x="6" y="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96" name="Freeform 187">
              <a:extLst>
                <a:ext uri="{FF2B5EF4-FFF2-40B4-BE49-F238E27FC236}">
                  <a16:creationId xmlns:a16="http://schemas.microsoft.com/office/drawing/2014/main" id="{DF0C75B3-3833-4493-8F04-C1881505761A}"/>
                </a:ext>
              </a:extLst>
            </p:cNvPr>
            <p:cNvSpPr>
              <a:spLocks/>
            </p:cNvSpPr>
            <p:nvPr/>
          </p:nvSpPr>
          <p:spPr bwMode="auto">
            <a:xfrm>
              <a:off x="5032" y="2796"/>
              <a:ext cx="44" cy="46"/>
            </a:xfrm>
            <a:custGeom>
              <a:avLst/>
              <a:gdLst>
                <a:gd name="T0" fmla="*/ 8 w 44"/>
                <a:gd name="T1" fmla="*/ 46 h 46"/>
                <a:gd name="T2" fmla="*/ 8 w 44"/>
                <a:gd name="T3" fmla="*/ 46 h 46"/>
                <a:gd name="T4" fmla="*/ 2 w 44"/>
                <a:gd name="T5" fmla="*/ 44 h 46"/>
                <a:gd name="T6" fmla="*/ 2 w 44"/>
                <a:gd name="T7" fmla="*/ 44 h 46"/>
                <a:gd name="T8" fmla="*/ 0 w 44"/>
                <a:gd name="T9" fmla="*/ 40 h 46"/>
                <a:gd name="T10" fmla="*/ 2 w 44"/>
                <a:gd name="T11" fmla="*/ 34 h 46"/>
                <a:gd name="T12" fmla="*/ 32 w 44"/>
                <a:gd name="T13" fmla="*/ 4 h 46"/>
                <a:gd name="T14" fmla="*/ 32 w 44"/>
                <a:gd name="T15" fmla="*/ 4 h 46"/>
                <a:gd name="T16" fmla="*/ 36 w 44"/>
                <a:gd name="T17" fmla="*/ 0 h 46"/>
                <a:gd name="T18" fmla="*/ 42 w 44"/>
                <a:gd name="T19" fmla="*/ 2 h 46"/>
                <a:gd name="T20" fmla="*/ 42 w 44"/>
                <a:gd name="T21" fmla="*/ 2 h 46"/>
                <a:gd name="T22" fmla="*/ 44 w 44"/>
                <a:gd name="T23" fmla="*/ 8 h 46"/>
                <a:gd name="T24" fmla="*/ 42 w 44"/>
                <a:gd name="T25" fmla="*/ 12 h 46"/>
                <a:gd name="T26" fmla="*/ 12 w 44"/>
                <a:gd name="T27" fmla="*/ 44 h 46"/>
                <a:gd name="T28" fmla="*/ 12 w 44"/>
                <a:gd name="T29" fmla="*/ 44 h 46"/>
                <a:gd name="T30" fmla="*/ 8 w 44"/>
                <a:gd name="T3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46">
                  <a:moveTo>
                    <a:pt x="8" y="46"/>
                  </a:moveTo>
                  <a:lnTo>
                    <a:pt x="8" y="46"/>
                  </a:lnTo>
                  <a:lnTo>
                    <a:pt x="2" y="44"/>
                  </a:lnTo>
                  <a:lnTo>
                    <a:pt x="2" y="44"/>
                  </a:lnTo>
                  <a:lnTo>
                    <a:pt x="0" y="40"/>
                  </a:lnTo>
                  <a:lnTo>
                    <a:pt x="2" y="34"/>
                  </a:lnTo>
                  <a:lnTo>
                    <a:pt x="32" y="4"/>
                  </a:lnTo>
                  <a:lnTo>
                    <a:pt x="32" y="4"/>
                  </a:lnTo>
                  <a:lnTo>
                    <a:pt x="36" y="0"/>
                  </a:lnTo>
                  <a:lnTo>
                    <a:pt x="42" y="2"/>
                  </a:lnTo>
                  <a:lnTo>
                    <a:pt x="42" y="2"/>
                  </a:lnTo>
                  <a:lnTo>
                    <a:pt x="44" y="8"/>
                  </a:lnTo>
                  <a:lnTo>
                    <a:pt x="42" y="12"/>
                  </a:lnTo>
                  <a:lnTo>
                    <a:pt x="12" y="44"/>
                  </a:lnTo>
                  <a:lnTo>
                    <a:pt x="12" y="44"/>
                  </a:lnTo>
                  <a:lnTo>
                    <a:pt x="8"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97" name="Freeform 188">
              <a:extLst>
                <a:ext uri="{FF2B5EF4-FFF2-40B4-BE49-F238E27FC236}">
                  <a16:creationId xmlns:a16="http://schemas.microsoft.com/office/drawing/2014/main" id="{4D102713-6B03-453B-8E2C-EB9A78734CDC}"/>
                </a:ext>
              </a:extLst>
            </p:cNvPr>
            <p:cNvSpPr>
              <a:spLocks/>
            </p:cNvSpPr>
            <p:nvPr/>
          </p:nvSpPr>
          <p:spPr bwMode="auto">
            <a:xfrm>
              <a:off x="5150" y="2688"/>
              <a:ext cx="26" cy="28"/>
            </a:xfrm>
            <a:custGeom>
              <a:avLst/>
              <a:gdLst>
                <a:gd name="T0" fmla="*/ 6 w 26"/>
                <a:gd name="T1" fmla="*/ 28 h 28"/>
                <a:gd name="T2" fmla="*/ 6 w 26"/>
                <a:gd name="T3" fmla="*/ 28 h 28"/>
                <a:gd name="T4" fmla="*/ 2 w 26"/>
                <a:gd name="T5" fmla="*/ 26 h 28"/>
                <a:gd name="T6" fmla="*/ 2 w 26"/>
                <a:gd name="T7" fmla="*/ 26 h 28"/>
                <a:gd name="T8" fmla="*/ 0 w 26"/>
                <a:gd name="T9" fmla="*/ 22 h 28"/>
                <a:gd name="T10" fmla="*/ 2 w 26"/>
                <a:gd name="T11" fmla="*/ 16 h 28"/>
                <a:gd name="T12" fmla="*/ 14 w 26"/>
                <a:gd name="T13" fmla="*/ 2 h 28"/>
                <a:gd name="T14" fmla="*/ 14 w 26"/>
                <a:gd name="T15" fmla="*/ 2 h 28"/>
                <a:gd name="T16" fmla="*/ 20 w 26"/>
                <a:gd name="T17" fmla="*/ 0 h 28"/>
                <a:gd name="T18" fmla="*/ 24 w 26"/>
                <a:gd name="T19" fmla="*/ 2 h 28"/>
                <a:gd name="T20" fmla="*/ 24 w 26"/>
                <a:gd name="T21" fmla="*/ 2 h 28"/>
                <a:gd name="T22" fmla="*/ 26 w 26"/>
                <a:gd name="T23" fmla="*/ 6 h 28"/>
                <a:gd name="T24" fmla="*/ 24 w 26"/>
                <a:gd name="T25" fmla="*/ 10 h 28"/>
                <a:gd name="T26" fmla="*/ 12 w 26"/>
                <a:gd name="T27" fmla="*/ 26 h 28"/>
                <a:gd name="T28" fmla="*/ 12 w 26"/>
                <a:gd name="T29" fmla="*/ 26 h 28"/>
                <a:gd name="T30" fmla="*/ 6 w 26"/>
                <a:gd name="T3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8">
                  <a:moveTo>
                    <a:pt x="6" y="28"/>
                  </a:moveTo>
                  <a:lnTo>
                    <a:pt x="6" y="28"/>
                  </a:lnTo>
                  <a:lnTo>
                    <a:pt x="2" y="26"/>
                  </a:lnTo>
                  <a:lnTo>
                    <a:pt x="2" y="26"/>
                  </a:lnTo>
                  <a:lnTo>
                    <a:pt x="0" y="22"/>
                  </a:lnTo>
                  <a:lnTo>
                    <a:pt x="2" y="16"/>
                  </a:lnTo>
                  <a:lnTo>
                    <a:pt x="14" y="2"/>
                  </a:lnTo>
                  <a:lnTo>
                    <a:pt x="14" y="2"/>
                  </a:lnTo>
                  <a:lnTo>
                    <a:pt x="20" y="0"/>
                  </a:lnTo>
                  <a:lnTo>
                    <a:pt x="24" y="2"/>
                  </a:lnTo>
                  <a:lnTo>
                    <a:pt x="24" y="2"/>
                  </a:lnTo>
                  <a:lnTo>
                    <a:pt x="26" y="6"/>
                  </a:lnTo>
                  <a:lnTo>
                    <a:pt x="24" y="10"/>
                  </a:lnTo>
                  <a:lnTo>
                    <a:pt x="12" y="26"/>
                  </a:lnTo>
                  <a:lnTo>
                    <a:pt x="12" y="26"/>
                  </a:lnTo>
                  <a:lnTo>
                    <a:pt x="6" y="28"/>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98" name="Freeform 189">
              <a:extLst>
                <a:ext uri="{FF2B5EF4-FFF2-40B4-BE49-F238E27FC236}">
                  <a16:creationId xmlns:a16="http://schemas.microsoft.com/office/drawing/2014/main" id="{95DF7782-B486-4935-B1A3-5796C439C952}"/>
                </a:ext>
              </a:extLst>
            </p:cNvPr>
            <p:cNvSpPr>
              <a:spLocks/>
            </p:cNvSpPr>
            <p:nvPr/>
          </p:nvSpPr>
          <p:spPr bwMode="auto">
            <a:xfrm>
              <a:off x="5150" y="2688"/>
              <a:ext cx="26" cy="28"/>
            </a:xfrm>
            <a:custGeom>
              <a:avLst/>
              <a:gdLst>
                <a:gd name="T0" fmla="*/ 6 w 26"/>
                <a:gd name="T1" fmla="*/ 28 h 28"/>
                <a:gd name="T2" fmla="*/ 6 w 26"/>
                <a:gd name="T3" fmla="*/ 28 h 28"/>
                <a:gd name="T4" fmla="*/ 2 w 26"/>
                <a:gd name="T5" fmla="*/ 26 h 28"/>
                <a:gd name="T6" fmla="*/ 2 w 26"/>
                <a:gd name="T7" fmla="*/ 26 h 28"/>
                <a:gd name="T8" fmla="*/ 0 w 26"/>
                <a:gd name="T9" fmla="*/ 22 h 28"/>
                <a:gd name="T10" fmla="*/ 2 w 26"/>
                <a:gd name="T11" fmla="*/ 16 h 28"/>
                <a:gd name="T12" fmla="*/ 14 w 26"/>
                <a:gd name="T13" fmla="*/ 2 h 28"/>
                <a:gd name="T14" fmla="*/ 14 w 26"/>
                <a:gd name="T15" fmla="*/ 2 h 28"/>
                <a:gd name="T16" fmla="*/ 20 w 26"/>
                <a:gd name="T17" fmla="*/ 0 h 28"/>
                <a:gd name="T18" fmla="*/ 24 w 26"/>
                <a:gd name="T19" fmla="*/ 2 h 28"/>
                <a:gd name="T20" fmla="*/ 24 w 26"/>
                <a:gd name="T21" fmla="*/ 2 h 28"/>
                <a:gd name="T22" fmla="*/ 26 w 26"/>
                <a:gd name="T23" fmla="*/ 6 h 28"/>
                <a:gd name="T24" fmla="*/ 24 w 26"/>
                <a:gd name="T25" fmla="*/ 10 h 28"/>
                <a:gd name="T26" fmla="*/ 12 w 26"/>
                <a:gd name="T27" fmla="*/ 26 h 28"/>
                <a:gd name="T28" fmla="*/ 12 w 26"/>
                <a:gd name="T29" fmla="*/ 26 h 28"/>
                <a:gd name="T30" fmla="*/ 6 w 26"/>
                <a:gd name="T3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8">
                  <a:moveTo>
                    <a:pt x="6" y="28"/>
                  </a:moveTo>
                  <a:lnTo>
                    <a:pt x="6" y="28"/>
                  </a:lnTo>
                  <a:lnTo>
                    <a:pt x="2" y="26"/>
                  </a:lnTo>
                  <a:lnTo>
                    <a:pt x="2" y="26"/>
                  </a:lnTo>
                  <a:lnTo>
                    <a:pt x="0" y="22"/>
                  </a:lnTo>
                  <a:lnTo>
                    <a:pt x="2" y="16"/>
                  </a:lnTo>
                  <a:lnTo>
                    <a:pt x="14" y="2"/>
                  </a:lnTo>
                  <a:lnTo>
                    <a:pt x="14" y="2"/>
                  </a:lnTo>
                  <a:lnTo>
                    <a:pt x="20" y="0"/>
                  </a:lnTo>
                  <a:lnTo>
                    <a:pt x="24" y="2"/>
                  </a:lnTo>
                  <a:lnTo>
                    <a:pt x="24" y="2"/>
                  </a:lnTo>
                  <a:lnTo>
                    <a:pt x="26" y="6"/>
                  </a:lnTo>
                  <a:lnTo>
                    <a:pt x="24" y="10"/>
                  </a:lnTo>
                  <a:lnTo>
                    <a:pt x="12" y="26"/>
                  </a:lnTo>
                  <a:lnTo>
                    <a:pt x="12" y="26"/>
                  </a:lnTo>
                  <a:lnTo>
                    <a:pt x="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199" name="Freeform 190">
              <a:extLst>
                <a:ext uri="{FF2B5EF4-FFF2-40B4-BE49-F238E27FC236}">
                  <a16:creationId xmlns:a16="http://schemas.microsoft.com/office/drawing/2014/main" id="{8B8A366B-482D-4C10-851A-9F0FE3E58E7D}"/>
                </a:ext>
              </a:extLst>
            </p:cNvPr>
            <p:cNvSpPr>
              <a:spLocks/>
            </p:cNvSpPr>
            <p:nvPr/>
          </p:nvSpPr>
          <p:spPr bwMode="auto">
            <a:xfrm>
              <a:off x="4856" y="2494"/>
              <a:ext cx="32" cy="16"/>
            </a:xfrm>
            <a:custGeom>
              <a:avLst/>
              <a:gdLst>
                <a:gd name="T0" fmla="*/ 6 w 32"/>
                <a:gd name="T1" fmla="*/ 16 h 16"/>
                <a:gd name="T2" fmla="*/ 6 w 32"/>
                <a:gd name="T3" fmla="*/ 16 h 16"/>
                <a:gd name="T4" fmla="*/ 2 w 32"/>
                <a:gd name="T5" fmla="*/ 14 h 16"/>
                <a:gd name="T6" fmla="*/ 0 w 32"/>
                <a:gd name="T7" fmla="*/ 10 h 16"/>
                <a:gd name="T8" fmla="*/ 0 w 32"/>
                <a:gd name="T9" fmla="*/ 10 h 16"/>
                <a:gd name="T10" fmla="*/ 0 w 32"/>
                <a:gd name="T11" fmla="*/ 6 h 16"/>
                <a:gd name="T12" fmla="*/ 6 w 32"/>
                <a:gd name="T13" fmla="*/ 2 h 16"/>
                <a:gd name="T14" fmla="*/ 24 w 32"/>
                <a:gd name="T15" fmla="*/ 0 h 16"/>
                <a:gd name="T16" fmla="*/ 24 w 32"/>
                <a:gd name="T17" fmla="*/ 0 h 16"/>
                <a:gd name="T18" fmla="*/ 30 w 32"/>
                <a:gd name="T19" fmla="*/ 0 h 16"/>
                <a:gd name="T20" fmla="*/ 32 w 32"/>
                <a:gd name="T21" fmla="*/ 6 h 16"/>
                <a:gd name="T22" fmla="*/ 32 w 32"/>
                <a:gd name="T23" fmla="*/ 6 h 16"/>
                <a:gd name="T24" fmla="*/ 32 w 32"/>
                <a:gd name="T25" fmla="*/ 10 h 16"/>
                <a:gd name="T26" fmla="*/ 26 w 32"/>
                <a:gd name="T27" fmla="*/ 12 h 16"/>
                <a:gd name="T28" fmla="*/ 8 w 32"/>
                <a:gd name="T29" fmla="*/ 16 h 16"/>
                <a:gd name="T30" fmla="*/ 8 w 32"/>
                <a:gd name="T31" fmla="*/ 16 h 16"/>
                <a:gd name="T32" fmla="*/ 6 w 32"/>
                <a:gd name="T3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6" y="16"/>
                  </a:moveTo>
                  <a:lnTo>
                    <a:pt x="6" y="16"/>
                  </a:lnTo>
                  <a:lnTo>
                    <a:pt x="2" y="14"/>
                  </a:lnTo>
                  <a:lnTo>
                    <a:pt x="0" y="10"/>
                  </a:lnTo>
                  <a:lnTo>
                    <a:pt x="0" y="10"/>
                  </a:lnTo>
                  <a:lnTo>
                    <a:pt x="0" y="6"/>
                  </a:lnTo>
                  <a:lnTo>
                    <a:pt x="6" y="2"/>
                  </a:lnTo>
                  <a:lnTo>
                    <a:pt x="24" y="0"/>
                  </a:lnTo>
                  <a:lnTo>
                    <a:pt x="24" y="0"/>
                  </a:lnTo>
                  <a:lnTo>
                    <a:pt x="30" y="0"/>
                  </a:lnTo>
                  <a:lnTo>
                    <a:pt x="32" y="6"/>
                  </a:lnTo>
                  <a:lnTo>
                    <a:pt x="32" y="6"/>
                  </a:lnTo>
                  <a:lnTo>
                    <a:pt x="32" y="10"/>
                  </a:lnTo>
                  <a:lnTo>
                    <a:pt x="26" y="12"/>
                  </a:lnTo>
                  <a:lnTo>
                    <a:pt x="8" y="16"/>
                  </a:lnTo>
                  <a:lnTo>
                    <a:pt x="8" y="16"/>
                  </a:lnTo>
                  <a:lnTo>
                    <a:pt x="6" y="16"/>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00" name="Freeform 191">
              <a:extLst>
                <a:ext uri="{FF2B5EF4-FFF2-40B4-BE49-F238E27FC236}">
                  <a16:creationId xmlns:a16="http://schemas.microsoft.com/office/drawing/2014/main" id="{7C1E33DD-DC03-47BD-AA91-68AE94AE6719}"/>
                </a:ext>
              </a:extLst>
            </p:cNvPr>
            <p:cNvSpPr>
              <a:spLocks/>
            </p:cNvSpPr>
            <p:nvPr/>
          </p:nvSpPr>
          <p:spPr bwMode="auto">
            <a:xfrm>
              <a:off x="4856" y="2494"/>
              <a:ext cx="32" cy="16"/>
            </a:xfrm>
            <a:custGeom>
              <a:avLst/>
              <a:gdLst>
                <a:gd name="T0" fmla="*/ 6 w 32"/>
                <a:gd name="T1" fmla="*/ 16 h 16"/>
                <a:gd name="T2" fmla="*/ 6 w 32"/>
                <a:gd name="T3" fmla="*/ 16 h 16"/>
                <a:gd name="T4" fmla="*/ 2 w 32"/>
                <a:gd name="T5" fmla="*/ 14 h 16"/>
                <a:gd name="T6" fmla="*/ 0 w 32"/>
                <a:gd name="T7" fmla="*/ 10 h 16"/>
                <a:gd name="T8" fmla="*/ 0 w 32"/>
                <a:gd name="T9" fmla="*/ 10 h 16"/>
                <a:gd name="T10" fmla="*/ 0 w 32"/>
                <a:gd name="T11" fmla="*/ 6 h 16"/>
                <a:gd name="T12" fmla="*/ 6 w 32"/>
                <a:gd name="T13" fmla="*/ 2 h 16"/>
                <a:gd name="T14" fmla="*/ 24 w 32"/>
                <a:gd name="T15" fmla="*/ 0 h 16"/>
                <a:gd name="T16" fmla="*/ 24 w 32"/>
                <a:gd name="T17" fmla="*/ 0 h 16"/>
                <a:gd name="T18" fmla="*/ 30 w 32"/>
                <a:gd name="T19" fmla="*/ 0 h 16"/>
                <a:gd name="T20" fmla="*/ 32 w 32"/>
                <a:gd name="T21" fmla="*/ 6 h 16"/>
                <a:gd name="T22" fmla="*/ 32 w 32"/>
                <a:gd name="T23" fmla="*/ 6 h 16"/>
                <a:gd name="T24" fmla="*/ 32 w 32"/>
                <a:gd name="T25" fmla="*/ 10 h 16"/>
                <a:gd name="T26" fmla="*/ 26 w 32"/>
                <a:gd name="T27" fmla="*/ 12 h 16"/>
                <a:gd name="T28" fmla="*/ 8 w 32"/>
                <a:gd name="T29" fmla="*/ 16 h 16"/>
                <a:gd name="T30" fmla="*/ 8 w 32"/>
                <a:gd name="T31" fmla="*/ 16 h 16"/>
                <a:gd name="T32" fmla="*/ 6 w 32"/>
                <a:gd name="T3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6" y="16"/>
                  </a:moveTo>
                  <a:lnTo>
                    <a:pt x="6" y="16"/>
                  </a:lnTo>
                  <a:lnTo>
                    <a:pt x="2" y="14"/>
                  </a:lnTo>
                  <a:lnTo>
                    <a:pt x="0" y="10"/>
                  </a:lnTo>
                  <a:lnTo>
                    <a:pt x="0" y="10"/>
                  </a:lnTo>
                  <a:lnTo>
                    <a:pt x="0" y="6"/>
                  </a:lnTo>
                  <a:lnTo>
                    <a:pt x="6" y="2"/>
                  </a:lnTo>
                  <a:lnTo>
                    <a:pt x="24" y="0"/>
                  </a:lnTo>
                  <a:lnTo>
                    <a:pt x="24" y="0"/>
                  </a:lnTo>
                  <a:lnTo>
                    <a:pt x="30" y="0"/>
                  </a:lnTo>
                  <a:lnTo>
                    <a:pt x="32" y="6"/>
                  </a:lnTo>
                  <a:lnTo>
                    <a:pt x="32" y="6"/>
                  </a:lnTo>
                  <a:lnTo>
                    <a:pt x="32" y="10"/>
                  </a:lnTo>
                  <a:lnTo>
                    <a:pt x="26" y="12"/>
                  </a:lnTo>
                  <a:lnTo>
                    <a:pt x="8" y="16"/>
                  </a:lnTo>
                  <a:lnTo>
                    <a:pt x="8" y="16"/>
                  </a:lnTo>
                  <a:lnTo>
                    <a:pt x="6"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01" name="Freeform 192">
              <a:extLst>
                <a:ext uri="{FF2B5EF4-FFF2-40B4-BE49-F238E27FC236}">
                  <a16:creationId xmlns:a16="http://schemas.microsoft.com/office/drawing/2014/main" id="{9EBEE4F1-870A-46A4-A0A8-29A6CEE1CBB3}"/>
                </a:ext>
              </a:extLst>
            </p:cNvPr>
            <p:cNvSpPr>
              <a:spLocks noEditPoints="1"/>
            </p:cNvSpPr>
            <p:nvPr/>
          </p:nvSpPr>
          <p:spPr bwMode="auto">
            <a:xfrm>
              <a:off x="4684" y="2504"/>
              <a:ext cx="142" cy="32"/>
            </a:xfrm>
            <a:custGeom>
              <a:avLst/>
              <a:gdLst>
                <a:gd name="T0" fmla="*/ 92 w 142"/>
                <a:gd name="T1" fmla="*/ 20 h 32"/>
                <a:gd name="T2" fmla="*/ 92 w 142"/>
                <a:gd name="T3" fmla="*/ 20 h 32"/>
                <a:gd name="T4" fmla="*/ 88 w 142"/>
                <a:gd name="T5" fmla="*/ 18 h 32"/>
                <a:gd name="T6" fmla="*/ 86 w 142"/>
                <a:gd name="T7" fmla="*/ 14 h 32"/>
                <a:gd name="T8" fmla="*/ 86 w 142"/>
                <a:gd name="T9" fmla="*/ 14 h 32"/>
                <a:gd name="T10" fmla="*/ 86 w 142"/>
                <a:gd name="T11" fmla="*/ 8 h 32"/>
                <a:gd name="T12" fmla="*/ 92 w 142"/>
                <a:gd name="T13" fmla="*/ 6 h 32"/>
                <a:gd name="T14" fmla="*/ 134 w 142"/>
                <a:gd name="T15" fmla="*/ 0 h 32"/>
                <a:gd name="T16" fmla="*/ 134 w 142"/>
                <a:gd name="T17" fmla="*/ 0 h 32"/>
                <a:gd name="T18" fmla="*/ 140 w 142"/>
                <a:gd name="T19" fmla="*/ 0 h 32"/>
                <a:gd name="T20" fmla="*/ 142 w 142"/>
                <a:gd name="T21" fmla="*/ 4 h 32"/>
                <a:gd name="T22" fmla="*/ 142 w 142"/>
                <a:gd name="T23" fmla="*/ 4 h 32"/>
                <a:gd name="T24" fmla="*/ 140 w 142"/>
                <a:gd name="T25" fmla="*/ 10 h 32"/>
                <a:gd name="T26" fmla="*/ 136 w 142"/>
                <a:gd name="T27" fmla="*/ 12 h 32"/>
                <a:gd name="T28" fmla="*/ 94 w 142"/>
                <a:gd name="T29" fmla="*/ 20 h 32"/>
                <a:gd name="T30" fmla="*/ 94 w 142"/>
                <a:gd name="T31" fmla="*/ 20 h 32"/>
                <a:gd name="T32" fmla="*/ 92 w 142"/>
                <a:gd name="T33" fmla="*/ 20 h 32"/>
                <a:gd name="T34" fmla="*/ 6 w 142"/>
                <a:gd name="T35" fmla="*/ 32 h 32"/>
                <a:gd name="T36" fmla="*/ 6 w 142"/>
                <a:gd name="T37" fmla="*/ 32 h 32"/>
                <a:gd name="T38" fmla="*/ 2 w 142"/>
                <a:gd name="T39" fmla="*/ 30 h 32"/>
                <a:gd name="T40" fmla="*/ 0 w 142"/>
                <a:gd name="T41" fmla="*/ 26 h 32"/>
                <a:gd name="T42" fmla="*/ 0 w 142"/>
                <a:gd name="T43" fmla="*/ 26 h 32"/>
                <a:gd name="T44" fmla="*/ 2 w 142"/>
                <a:gd name="T45" fmla="*/ 22 h 32"/>
                <a:gd name="T46" fmla="*/ 6 w 142"/>
                <a:gd name="T47" fmla="*/ 18 h 32"/>
                <a:gd name="T48" fmla="*/ 48 w 142"/>
                <a:gd name="T49" fmla="*/ 12 h 32"/>
                <a:gd name="T50" fmla="*/ 48 w 142"/>
                <a:gd name="T51" fmla="*/ 12 h 32"/>
                <a:gd name="T52" fmla="*/ 54 w 142"/>
                <a:gd name="T53" fmla="*/ 14 h 32"/>
                <a:gd name="T54" fmla="*/ 56 w 142"/>
                <a:gd name="T55" fmla="*/ 18 h 32"/>
                <a:gd name="T56" fmla="*/ 56 w 142"/>
                <a:gd name="T57" fmla="*/ 18 h 32"/>
                <a:gd name="T58" fmla="*/ 54 w 142"/>
                <a:gd name="T59" fmla="*/ 22 h 32"/>
                <a:gd name="T60" fmla="*/ 50 w 142"/>
                <a:gd name="T61" fmla="*/ 26 h 32"/>
                <a:gd name="T62" fmla="*/ 8 w 142"/>
                <a:gd name="T63" fmla="*/ 32 h 32"/>
                <a:gd name="T64" fmla="*/ 8 w 142"/>
                <a:gd name="T65" fmla="*/ 32 h 32"/>
                <a:gd name="T66" fmla="*/ 6 w 142"/>
                <a:gd name="T6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2" h="32">
                  <a:moveTo>
                    <a:pt x="92" y="20"/>
                  </a:moveTo>
                  <a:lnTo>
                    <a:pt x="92" y="20"/>
                  </a:lnTo>
                  <a:lnTo>
                    <a:pt x="88" y="18"/>
                  </a:lnTo>
                  <a:lnTo>
                    <a:pt x="86" y="14"/>
                  </a:lnTo>
                  <a:lnTo>
                    <a:pt x="86" y="14"/>
                  </a:lnTo>
                  <a:lnTo>
                    <a:pt x="86" y="8"/>
                  </a:lnTo>
                  <a:lnTo>
                    <a:pt x="92" y="6"/>
                  </a:lnTo>
                  <a:lnTo>
                    <a:pt x="134" y="0"/>
                  </a:lnTo>
                  <a:lnTo>
                    <a:pt x="134" y="0"/>
                  </a:lnTo>
                  <a:lnTo>
                    <a:pt x="140" y="0"/>
                  </a:lnTo>
                  <a:lnTo>
                    <a:pt x="142" y="4"/>
                  </a:lnTo>
                  <a:lnTo>
                    <a:pt x="142" y="4"/>
                  </a:lnTo>
                  <a:lnTo>
                    <a:pt x="140" y="10"/>
                  </a:lnTo>
                  <a:lnTo>
                    <a:pt x="136" y="12"/>
                  </a:lnTo>
                  <a:lnTo>
                    <a:pt x="94" y="20"/>
                  </a:lnTo>
                  <a:lnTo>
                    <a:pt x="94" y="20"/>
                  </a:lnTo>
                  <a:lnTo>
                    <a:pt x="92" y="20"/>
                  </a:lnTo>
                  <a:close/>
                  <a:moveTo>
                    <a:pt x="6" y="32"/>
                  </a:moveTo>
                  <a:lnTo>
                    <a:pt x="6" y="32"/>
                  </a:lnTo>
                  <a:lnTo>
                    <a:pt x="2" y="30"/>
                  </a:lnTo>
                  <a:lnTo>
                    <a:pt x="0" y="26"/>
                  </a:lnTo>
                  <a:lnTo>
                    <a:pt x="0" y="26"/>
                  </a:lnTo>
                  <a:lnTo>
                    <a:pt x="2" y="22"/>
                  </a:lnTo>
                  <a:lnTo>
                    <a:pt x="6" y="18"/>
                  </a:lnTo>
                  <a:lnTo>
                    <a:pt x="48" y="12"/>
                  </a:lnTo>
                  <a:lnTo>
                    <a:pt x="48" y="12"/>
                  </a:lnTo>
                  <a:lnTo>
                    <a:pt x="54" y="14"/>
                  </a:lnTo>
                  <a:lnTo>
                    <a:pt x="56" y="18"/>
                  </a:lnTo>
                  <a:lnTo>
                    <a:pt x="56" y="18"/>
                  </a:lnTo>
                  <a:lnTo>
                    <a:pt x="54" y="22"/>
                  </a:lnTo>
                  <a:lnTo>
                    <a:pt x="50" y="26"/>
                  </a:lnTo>
                  <a:lnTo>
                    <a:pt x="8" y="32"/>
                  </a:lnTo>
                  <a:lnTo>
                    <a:pt x="8" y="32"/>
                  </a:lnTo>
                  <a:lnTo>
                    <a:pt x="6" y="32"/>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02" name="Freeform 193">
              <a:extLst>
                <a:ext uri="{FF2B5EF4-FFF2-40B4-BE49-F238E27FC236}">
                  <a16:creationId xmlns:a16="http://schemas.microsoft.com/office/drawing/2014/main" id="{A67A9A54-8997-42C0-92FF-FA33143FFB08}"/>
                </a:ext>
              </a:extLst>
            </p:cNvPr>
            <p:cNvSpPr>
              <a:spLocks/>
            </p:cNvSpPr>
            <p:nvPr/>
          </p:nvSpPr>
          <p:spPr bwMode="auto">
            <a:xfrm>
              <a:off x="4770" y="2504"/>
              <a:ext cx="56" cy="20"/>
            </a:xfrm>
            <a:custGeom>
              <a:avLst/>
              <a:gdLst>
                <a:gd name="T0" fmla="*/ 6 w 56"/>
                <a:gd name="T1" fmla="*/ 20 h 20"/>
                <a:gd name="T2" fmla="*/ 6 w 56"/>
                <a:gd name="T3" fmla="*/ 20 h 20"/>
                <a:gd name="T4" fmla="*/ 2 w 56"/>
                <a:gd name="T5" fmla="*/ 18 h 20"/>
                <a:gd name="T6" fmla="*/ 0 w 56"/>
                <a:gd name="T7" fmla="*/ 14 h 20"/>
                <a:gd name="T8" fmla="*/ 0 w 56"/>
                <a:gd name="T9" fmla="*/ 14 h 20"/>
                <a:gd name="T10" fmla="*/ 0 w 56"/>
                <a:gd name="T11" fmla="*/ 8 h 20"/>
                <a:gd name="T12" fmla="*/ 6 w 56"/>
                <a:gd name="T13" fmla="*/ 6 h 20"/>
                <a:gd name="T14" fmla="*/ 48 w 56"/>
                <a:gd name="T15" fmla="*/ 0 h 20"/>
                <a:gd name="T16" fmla="*/ 48 w 56"/>
                <a:gd name="T17" fmla="*/ 0 h 20"/>
                <a:gd name="T18" fmla="*/ 54 w 56"/>
                <a:gd name="T19" fmla="*/ 0 h 20"/>
                <a:gd name="T20" fmla="*/ 56 w 56"/>
                <a:gd name="T21" fmla="*/ 4 h 20"/>
                <a:gd name="T22" fmla="*/ 56 w 56"/>
                <a:gd name="T23" fmla="*/ 4 h 20"/>
                <a:gd name="T24" fmla="*/ 54 w 56"/>
                <a:gd name="T25" fmla="*/ 10 h 20"/>
                <a:gd name="T26" fmla="*/ 50 w 56"/>
                <a:gd name="T27" fmla="*/ 12 h 20"/>
                <a:gd name="T28" fmla="*/ 8 w 56"/>
                <a:gd name="T29" fmla="*/ 20 h 20"/>
                <a:gd name="T30" fmla="*/ 8 w 56"/>
                <a:gd name="T31" fmla="*/ 20 h 20"/>
                <a:gd name="T32" fmla="*/ 6 w 56"/>
                <a:gd name="T3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20">
                  <a:moveTo>
                    <a:pt x="6" y="20"/>
                  </a:moveTo>
                  <a:lnTo>
                    <a:pt x="6" y="20"/>
                  </a:lnTo>
                  <a:lnTo>
                    <a:pt x="2" y="18"/>
                  </a:lnTo>
                  <a:lnTo>
                    <a:pt x="0" y="14"/>
                  </a:lnTo>
                  <a:lnTo>
                    <a:pt x="0" y="14"/>
                  </a:lnTo>
                  <a:lnTo>
                    <a:pt x="0" y="8"/>
                  </a:lnTo>
                  <a:lnTo>
                    <a:pt x="6" y="6"/>
                  </a:lnTo>
                  <a:lnTo>
                    <a:pt x="48" y="0"/>
                  </a:lnTo>
                  <a:lnTo>
                    <a:pt x="48" y="0"/>
                  </a:lnTo>
                  <a:lnTo>
                    <a:pt x="54" y="0"/>
                  </a:lnTo>
                  <a:lnTo>
                    <a:pt x="56" y="4"/>
                  </a:lnTo>
                  <a:lnTo>
                    <a:pt x="56" y="4"/>
                  </a:lnTo>
                  <a:lnTo>
                    <a:pt x="54" y="10"/>
                  </a:lnTo>
                  <a:lnTo>
                    <a:pt x="50" y="12"/>
                  </a:lnTo>
                  <a:lnTo>
                    <a:pt x="8" y="20"/>
                  </a:lnTo>
                  <a:lnTo>
                    <a:pt x="8" y="20"/>
                  </a:lnTo>
                  <a:lnTo>
                    <a:pt x="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03" name="Freeform 194">
              <a:extLst>
                <a:ext uri="{FF2B5EF4-FFF2-40B4-BE49-F238E27FC236}">
                  <a16:creationId xmlns:a16="http://schemas.microsoft.com/office/drawing/2014/main" id="{D29B6DD7-6465-41F1-8ED6-4B7F4C555857}"/>
                </a:ext>
              </a:extLst>
            </p:cNvPr>
            <p:cNvSpPr>
              <a:spLocks/>
            </p:cNvSpPr>
            <p:nvPr/>
          </p:nvSpPr>
          <p:spPr bwMode="auto">
            <a:xfrm>
              <a:off x="4684" y="2516"/>
              <a:ext cx="56" cy="20"/>
            </a:xfrm>
            <a:custGeom>
              <a:avLst/>
              <a:gdLst>
                <a:gd name="T0" fmla="*/ 6 w 56"/>
                <a:gd name="T1" fmla="*/ 20 h 20"/>
                <a:gd name="T2" fmla="*/ 6 w 56"/>
                <a:gd name="T3" fmla="*/ 20 h 20"/>
                <a:gd name="T4" fmla="*/ 2 w 56"/>
                <a:gd name="T5" fmla="*/ 18 h 20"/>
                <a:gd name="T6" fmla="*/ 0 w 56"/>
                <a:gd name="T7" fmla="*/ 14 h 20"/>
                <a:gd name="T8" fmla="*/ 0 w 56"/>
                <a:gd name="T9" fmla="*/ 14 h 20"/>
                <a:gd name="T10" fmla="*/ 2 w 56"/>
                <a:gd name="T11" fmla="*/ 10 h 20"/>
                <a:gd name="T12" fmla="*/ 6 w 56"/>
                <a:gd name="T13" fmla="*/ 6 h 20"/>
                <a:gd name="T14" fmla="*/ 48 w 56"/>
                <a:gd name="T15" fmla="*/ 0 h 20"/>
                <a:gd name="T16" fmla="*/ 48 w 56"/>
                <a:gd name="T17" fmla="*/ 0 h 20"/>
                <a:gd name="T18" fmla="*/ 54 w 56"/>
                <a:gd name="T19" fmla="*/ 2 h 20"/>
                <a:gd name="T20" fmla="*/ 56 w 56"/>
                <a:gd name="T21" fmla="*/ 6 h 20"/>
                <a:gd name="T22" fmla="*/ 56 w 56"/>
                <a:gd name="T23" fmla="*/ 6 h 20"/>
                <a:gd name="T24" fmla="*/ 54 w 56"/>
                <a:gd name="T25" fmla="*/ 10 h 20"/>
                <a:gd name="T26" fmla="*/ 50 w 56"/>
                <a:gd name="T27" fmla="*/ 14 h 20"/>
                <a:gd name="T28" fmla="*/ 8 w 56"/>
                <a:gd name="T29" fmla="*/ 20 h 20"/>
                <a:gd name="T30" fmla="*/ 8 w 56"/>
                <a:gd name="T31" fmla="*/ 20 h 20"/>
                <a:gd name="T32" fmla="*/ 6 w 56"/>
                <a:gd name="T3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20">
                  <a:moveTo>
                    <a:pt x="6" y="20"/>
                  </a:moveTo>
                  <a:lnTo>
                    <a:pt x="6" y="20"/>
                  </a:lnTo>
                  <a:lnTo>
                    <a:pt x="2" y="18"/>
                  </a:lnTo>
                  <a:lnTo>
                    <a:pt x="0" y="14"/>
                  </a:lnTo>
                  <a:lnTo>
                    <a:pt x="0" y="14"/>
                  </a:lnTo>
                  <a:lnTo>
                    <a:pt x="2" y="10"/>
                  </a:lnTo>
                  <a:lnTo>
                    <a:pt x="6" y="6"/>
                  </a:lnTo>
                  <a:lnTo>
                    <a:pt x="48" y="0"/>
                  </a:lnTo>
                  <a:lnTo>
                    <a:pt x="48" y="0"/>
                  </a:lnTo>
                  <a:lnTo>
                    <a:pt x="54" y="2"/>
                  </a:lnTo>
                  <a:lnTo>
                    <a:pt x="56" y="6"/>
                  </a:lnTo>
                  <a:lnTo>
                    <a:pt x="56" y="6"/>
                  </a:lnTo>
                  <a:lnTo>
                    <a:pt x="54" y="10"/>
                  </a:lnTo>
                  <a:lnTo>
                    <a:pt x="50" y="14"/>
                  </a:lnTo>
                  <a:lnTo>
                    <a:pt x="8" y="20"/>
                  </a:lnTo>
                  <a:lnTo>
                    <a:pt x="8" y="20"/>
                  </a:lnTo>
                  <a:lnTo>
                    <a:pt x="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04" name="Freeform 195">
              <a:extLst>
                <a:ext uri="{FF2B5EF4-FFF2-40B4-BE49-F238E27FC236}">
                  <a16:creationId xmlns:a16="http://schemas.microsoft.com/office/drawing/2014/main" id="{A96BF4D3-9980-4E15-82AC-7988F4519A53}"/>
                </a:ext>
              </a:extLst>
            </p:cNvPr>
            <p:cNvSpPr>
              <a:spLocks/>
            </p:cNvSpPr>
            <p:nvPr/>
          </p:nvSpPr>
          <p:spPr bwMode="auto">
            <a:xfrm>
              <a:off x="4622" y="2530"/>
              <a:ext cx="32" cy="16"/>
            </a:xfrm>
            <a:custGeom>
              <a:avLst/>
              <a:gdLst>
                <a:gd name="T0" fmla="*/ 6 w 32"/>
                <a:gd name="T1" fmla="*/ 16 h 16"/>
                <a:gd name="T2" fmla="*/ 6 w 32"/>
                <a:gd name="T3" fmla="*/ 16 h 16"/>
                <a:gd name="T4" fmla="*/ 2 w 32"/>
                <a:gd name="T5" fmla="*/ 14 h 16"/>
                <a:gd name="T6" fmla="*/ 0 w 32"/>
                <a:gd name="T7" fmla="*/ 10 h 16"/>
                <a:gd name="T8" fmla="*/ 0 w 32"/>
                <a:gd name="T9" fmla="*/ 10 h 16"/>
                <a:gd name="T10" fmla="*/ 0 w 32"/>
                <a:gd name="T11" fmla="*/ 6 h 16"/>
                <a:gd name="T12" fmla="*/ 6 w 32"/>
                <a:gd name="T13" fmla="*/ 2 h 16"/>
                <a:gd name="T14" fmla="*/ 24 w 32"/>
                <a:gd name="T15" fmla="*/ 0 h 16"/>
                <a:gd name="T16" fmla="*/ 24 w 32"/>
                <a:gd name="T17" fmla="*/ 0 h 16"/>
                <a:gd name="T18" fmla="*/ 30 w 32"/>
                <a:gd name="T19" fmla="*/ 0 h 16"/>
                <a:gd name="T20" fmla="*/ 32 w 32"/>
                <a:gd name="T21" fmla="*/ 6 h 16"/>
                <a:gd name="T22" fmla="*/ 32 w 32"/>
                <a:gd name="T23" fmla="*/ 6 h 16"/>
                <a:gd name="T24" fmla="*/ 30 w 32"/>
                <a:gd name="T25" fmla="*/ 10 h 16"/>
                <a:gd name="T26" fmla="*/ 26 w 32"/>
                <a:gd name="T27" fmla="*/ 12 h 16"/>
                <a:gd name="T28" fmla="*/ 8 w 32"/>
                <a:gd name="T29" fmla="*/ 16 h 16"/>
                <a:gd name="T30" fmla="*/ 8 w 32"/>
                <a:gd name="T31" fmla="*/ 16 h 16"/>
                <a:gd name="T32" fmla="*/ 6 w 32"/>
                <a:gd name="T3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6" y="16"/>
                  </a:moveTo>
                  <a:lnTo>
                    <a:pt x="6" y="16"/>
                  </a:lnTo>
                  <a:lnTo>
                    <a:pt x="2" y="14"/>
                  </a:lnTo>
                  <a:lnTo>
                    <a:pt x="0" y="10"/>
                  </a:lnTo>
                  <a:lnTo>
                    <a:pt x="0" y="10"/>
                  </a:lnTo>
                  <a:lnTo>
                    <a:pt x="0" y="6"/>
                  </a:lnTo>
                  <a:lnTo>
                    <a:pt x="6" y="2"/>
                  </a:lnTo>
                  <a:lnTo>
                    <a:pt x="24" y="0"/>
                  </a:lnTo>
                  <a:lnTo>
                    <a:pt x="24" y="0"/>
                  </a:lnTo>
                  <a:lnTo>
                    <a:pt x="30" y="0"/>
                  </a:lnTo>
                  <a:lnTo>
                    <a:pt x="32" y="6"/>
                  </a:lnTo>
                  <a:lnTo>
                    <a:pt x="32" y="6"/>
                  </a:lnTo>
                  <a:lnTo>
                    <a:pt x="30" y="10"/>
                  </a:lnTo>
                  <a:lnTo>
                    <a:pt x="26" y="12"/>
                  </a:lnTo>
                  <a:lnTo>
                    <a:pt x="8" y="16"/>
                  </a:lnTo>
                  <a:lnTo>
                    <a:pt x="8" y="16"/>
                  </a:lnTo>
                  <a:lnTo>
                    <a:pt x="6" y="16"/>
                  </a:lnTo>
                  <a:close/>
                </a:path>
              </a:pathLst>
            </a:custGeom>
            <a:solidFill>
              <a:srgbClr val="2C5A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sp>
          <p:nvSpPr>
            <p:cNvPr id="205" name="Freeform 196">
              <a:extLst>
                <a:ext uri="{FF2B5EF4-FFF2-40B4-BE49-F238E27FC236}">
                  <a16:creationId xmlns:a16="http://schemas.microsoft.com/office/drawing/2014/main" id="{A6C2F31E-2189-461C-B657-FDE5D443BDCA}"/>
                </a:ext>
              </a:extLst>
            </p:cNvPr>
            <p:cNvSpPr>
              <a:spLocks/>
            </p:cNvSpPr>
            <p:nvPr/>
          </p:nvSpPr>
          <p:spPr bwMode="auto">
            <a:xfrm>
              <a:off x="4622" y="2530"/>
              <a:ext cx="32" cy="16"/>
            </a:xfrm>
            <a:custGeom>
              <a:avLst/>
              <a:gdLst>
                <a:gd name="T0" fmla="*/ 6 w 32"/>
                <a:gd name="T1" fmla="*/ 16 h 16"/>
                <a:gd name="T2" fmla="*/ 6 w 32"/>
                <a:gd name="T3" fmla="*/ 16 h 16"/>
                <a:gd name="T4" fmla="*/ 2 w 32"/>
                <a:gd name="T5" fmla="*/ 14 h 16"/>
                <a:gd name="T6" fmla="*/ 0 w 32"/>
                <a:gd name="T7" fmla="*/ 10 h 16"/>
                <a:gd name="T8" fmla="*/ 0 w 32"/>
                <a:gd name="T9" fmla="*/ 10 h 16"/>
                <a:gd name="T10" fmla="*/ 0 w 32"/>
                <a:gd name="T11" fmla="*/ 6 h 16"/>
                <a:gd name="T12" fmla="*/ 6 w 32"/>
                <a:gd name="T13" fmla="*/ 2 h 16"/>
                <a:gd name="T14" fmla="*/ 24 w 32"/>
                <a:gd name="T15" fmla="*/ 0 h 16"/>
                <a:gd name="T16" fmla="*/ 24 w 32"/>
                <a:gd name="T17" fmla="*/ 0 h 16"/>
                <a:gd name="T18" fmla="*/ 30 w 32"/>
                <a:gd name="T19" fmla="*/ 0 h 16"/>
                <a:gd name="T20" fmla="*/ 32 w 32"/>
                <a:gd name="T21" fmla="*/ 6 h 16"/>
                <a:gd name="T22" fmla="*/ 32 w 32"/>
                <a:gd name="T23" fmla="*/ 6 h 16"/>
                <a:gd name="T24" fmla="*/ 30 w 32"/>
                <a:gd name="T25" fmla="*/ 10 h 16"/>
                <a:gd name="T26" fmla="*/ 26 w 32"/>
                <a:gd name="T27" fmla="*/ 12 h 16"/>
                <a:gd name="T28" fmla="*/ 8 w 32"/>
                <a:gd name="T29" fmla="*/ 16 h 16"/>
                <a:gd name="T30" fmla="*/ 8 w 32"/>
                <a:gd name="T31" fmla="*/ 16 h 16"/>
                <a:gd name="T32" fmla="*/ 6 w 32"/>
                <a:gd name="T3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6" y="16"/>
                  </a:moveTo>
                  <a:lnTo>
                    <a:pt x="6" y="16"/>
                  </a:lnTo>
                  <a:lnTo>
                    <a:pt x="2" y="14"/>
                  </a:lnTo>
                  <a:lnTo>
                    <a:pt x="0" y="10"/>
                  </a:lnTo>
                  <a:lnTo>
                    <a:pt x="0" y="10"/>
                  </a:lnTo>
                  <a:lnTo>
                    <a:pt x="0" y="6"/>
                  </a:lnTo>
                  <a:lnTo>
                    <a:pt x="6" y="2"/>
                  </a:lnTo>
                  <a:lnTo>
                    <a:pt x="24" y="0"/>
                  </a:lnTo>
                  <a:lnTo>
                    <a:pt x="24" y="0"/>
                  </a:lnTo>
                  <a:lnTo>
                    <a:pt x="30" y="0"/>
                  </a:lnTo>
                  <a:lnTo>
                    <a:pt x="32" y="6"/>
                  </a:lnTo>
                  <a:lnTo>
                    <a:pt x="32" y="6"/>
                  </a:lnTo>
                  <a:lnTo>
                    <a:pt x="30" y="10"/>
                  </a:lnTo>
                  <a:lnTo>
                    <a:pt x="26" y="12"/>
                  </a:lnTo>
                  <a:lnTo>
                    <a:pt x="8" y="16"/>
                  </a:lnTo>
                  <a:lnTo>
                    <a:pt x="8" y="16"/>
                  </a:lnTo>
                  <a:lnTo>
                    <a:pt x="6"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p>
          </p:txBody>
        </p:sp>
      </p:grpSp>
    </p:spTree>
    <p:extLst>
      <p:ext uri="{BB962C8B-B14F-4D97-AF65-F5344CB8AC3E}">
        <p14:creationId xmlns:p14="http://schemas.microsoft.com/office/powerpoint/2010/main" val="42602467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US" dirty="0"/>
              <a:t>Indian tax landscape</a:t>
            </a:r>
          </a:p>
        </p:txBody>
      </p:sp>
    </p:spTree>
    <p:extLst>
      <p:ext uri="{BB962C8B-B14F-4D97-AF65-F5344CB8AC3E}">
        <p14:creationId xmlns:p14="http://schemas.microsoft.com/office/powerpoint/2010/main" val="18288966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a:t>Indian tax landscape</a:t>
            </a:r>
            <a:br>
              <a:rPr lang="en-IN" dirty="0"/>
            </a:br>
            <a:r>
              <a:rPr lang="en-IN" sz="2700" i="1" dirty="0">
                <a:solidFill>
                  <a:schemeClr val="bg2">
                    <a:lumMod val="25000"/>
                  </a:schemeClr>
                </a:solidFill>
              </a:rPr>
              <a:t>In the news</a:t>
            </a:r>
            <a:endParaRPr lang="en-IN" sz="3600" i="1" dirty="0">
              <a:solidFill>
                <a:schemeClr val="bg2">
                  <a:lumMod val="25000"/>
                </a:schemeClr>
              </a:solidFill>
            </a:endParaRPr>
          </a:p>
        </p:txBody>
      </p:sp>
      <p:sp>
        <p:nvSpPr>
          <p:cNvPr id="11" name="Slide Number Placeholder 10">
            <a:extLst>
              <a:ext uri="{FF2B5EF4-FFF2-40B4-BE49-F238E27FC236}">
                <a16:creationId xmlns:a16="http://schemas.microsoft.com/office/drawing/2014/main" id="{7E85DE2D-06D8-4D0D-B96A-EB9690BB0EA1}"/>
              </a:ext>
            </a:extLst>
          </p:cNvPr>
          <p:cNvSpPr>
            <a:spLocks noGrp="1"/>
          </p:cNvSpPr>
          <p:nvPr>
            <p:ph type="sldNum" sz="quarter" idx="12"/>
          </p:nvPr>
        </p:nvSpPr>
        <p:spPr/>
        <p:txBody>
          <a:bodyPr/>
          <a:lstStyle/>
          <a:p>
            <a:fld id="{353CB433-A6EE-44F1-B9D3-A6E8EE95F9C9}" type="slidenum">
              <a:rPr lang="en-IN" smtClean="0"/>
              <a:t>32</a:t>
            </a:fld>
            <a:endParaRPr lang="en-IN" dirty="0"/>
          </a:p>
        </p:txBody>
      </p:sp>
      <p:pic>
        <p:nvPicPr>
          <p:cNvPr id="8" name="Picture 7">
            <a:extLst>
              <a:ext uri="{FF2B5EF4-FFF2-40B4-BE49-F238E27FC236}">
                <a16:creationId xmlns:a16="http://schemas.microsoft.com/office/drawing/2014/main" id="{E2857717-54D5-4E5D-AB1E-B1F057C14942}"/>
              </a:ext>
            </a:extLst>
          </p:cNvPr>
          <p:cNvPicPr>
            <a:picLocks noChangeAspect="1"/>
          </p:cNvPicPr>
          <p:nvPr/>
        </p:nvPicPr>
        <p:blipFill>
          <a:blip r:embed="rId2"/>
          <a:stretch>
            <a:fillRect/>
          </a:stretch>
        </p:blipFill>
        <p:spPr>
          <a:xfrm>
            <a:off x="821747" y="1079294"/>
            <a:ext cx="4861601" cy="2066085"/>
          </a:xfrm>
          <a:prstGeom prst="rect">
            <a:avLst/>
          </a:prstGeom>
          <a:effectLst>
            <a:outerShdw blurRad="63500" sx="102000" sy="102000" algn="ctr" rotWithShape="0">
              <a:prstClr val="black">
                <a:alpha val="40000"/>
              </a:prstClr>
            </a:outerShdw>
          </a:effectLst>
        </p:spPr>
      </p:pic>
      <p:pic>
        <p:nvPicPr>
          <p:cNvPr id="5" name="Picture 4">
            <a:extLst>
              <a:ext uri="{FF2B5EF4-FFF2-40B4-BE49-F238E27FC236}">
                <a16:creationId xmlns:a16="http://schemas.microsoft.com/office/drawing/2014/main" id="{93DEED50-4C89-4FD0-B5DD-9B01FB7E71BB}"/>
              </a:ext>
            </a:extLst>
          </p:cNvPr>
          <p:cNvPicPr>
            <a:picLocks noChangeAspect="1"/>
          </p:cNvPicPr>
          <p:nvPr/>
        </p:nvPicPr>
        <p:blipFill>
          <a:blip r:embed="rId3"/>
          <a:stretch>
            <a:fillRect/>
          </a:stretch>
        </p:blipFill>
        <p:spPr>
          <a:xfrm>
            <a:off x="845264" y="5487213"/>
            <a:ext cx="5952633" cy="720454"/>
          </a:xfrm>
          <a:prstGeom prst="rect">
            <a:avLst/>
          </a:prstGeom>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A0A094AC-5347-456A-8A20-C570368B8E3F}"/>
              </a:ext>
            </a:extLst>
          </p:cNvPr>
          <p:cNvPicPr>
            <a:picLocks noChangeAspect="1"/>
          </p:cNvPicPr>
          <p:nvPr/>
        </p:nvPicPr>
        <p:blipFill>
          <a:blip r:embed="rId4"/>
          <a:stretch>
            <a:fillRect/>
          </a:stretch>
        </p:blipFill>
        <p:spPr>
          <a:xfrm>
            <a:off x="3668395" y="3424082"/>
            <a:ext cx="5200001" cy="1744796"/>
          </a:xfrm>
          <a:prstGeom prst="rect">
            <a:avLst/>
          </a:prstGeom>
          <a:effectLst>
            <a:outerShdw blurRad="63500" sx="102000" sy="102000" algn="ctr" rotWithShape="0">
              <a:prstClr val="black">
                <a:alpha val="40000"/>
              </a:prstClr>
            </a:outerShdw>
          </a:effectLst>
        </p:spPr>
      </p:pic>
      <p:pic>
        <p:nvPicPr>
          <p:cNvPr id="3" name="Picture 2">
            <a:extLst>
              <a:ext uri="{FF2B5EF4-FFF2-40B4-BE49-F238E27FC236}">
                <a16:creationId xmlns:a16="http://schemas.microsoft.com/office/drawing/2014/main" id="{6923B4E5-F06A-4EFB-A660-CC215A88C1B8}"/>
              </a:ext>
            </a:extLst>
          </p:cNvPr>
          <p:cNvPicPr>
            <a:picLocks noChangeAspect="1"/>
          </p:cNvPicPr>
          <p:nvPr/>
        </p:nvPicPr>
        <p:blipFill>
          <a:blip r:embed="rId5"/>
          <a:stretch>
            <a:fillRect/>
          </a:stretch>
        </p:blipFill>
        <p:spPr>
          <a:xfrm>
            <a:off x="746321" y="3263293"/>
            <a:ext cx="2641429" cy="2104189"/>
          </a:xfrm>
          <a:prstGeom prst="rect">
            <a:avLst/>
          </a:prstGeom>
        </p:spPr>
      </p:pic>
    </p:spTree>
    <p:extLst>
      <p:ext uri="{BB962C8B-B14F-4D97-AF65-F5344CB8AC3E}">
        <p14:creationId xmlns:p14="http://schemas.microsoft.com/office/powerpoint/2010/main" val="10289690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dirty="0"/>
              <a:t>Indian tax landscape</a:t>
            </a:r>
            <a:br>
              <a:rPr lang="en-IN" dirty="0"/>
            </a:br>
            <a:r>
              <a:rPr lang="en-IN" sz="2400" i="1" dirty="0">
                <a:solidFill>
                  <a:schemeClr val="bg2">
                    <a:lumMod val="25000"/>
                  </a:schemeClr>
                </a:solidFill>
              </a:rPr>
              <a:t>Big ticket changes in recent past</a:t>
            </a:r>
            <a:endParaRPr lang="en-IN" i="1" dirty="0">
              <a:solidFill>
                <a:schemeClr val="bg2">
                  <a:lumMod val="25000"/>
                </a:schemeClr>
              </a:solidFill>
            </a:endParaRPr>
          </a:p>
        </p:txBody>
      </p:sp>
      <p:sp>
        <p:nvSpPr>
          <p:cNvPr id="10" name="Content Placeholder 9">
            <a:extLst>
              <a:ext uri="{FF2B5EF4-FFF2-40B4-BE49-F238E27FC236}">
                <a16:creationId xmlns:a16="http://schemas.microsoft.com/office/drawing/2014/main" id="{D0D40BC8-B7B1-4962-8E26-707C70181033}"/>
              </a:ext>
            </a:extLst>
          </p:cNvPr>
          <p:cNvSpPr txBox="1">
            <a:spLocks noGrp="1"/>
          </p:cNvSpPr>
          <p:nvPr>
            <p:ph idx="1"/>
          </p:nvPr>
        </p:nvSpPr>
        <p:spPr>
          <a:xfrm>
            <a:off x="1052523" y="1116615"/>
            <a:ext cx="7637543" cy="4947469"/>
          </a:xfrm>
        </p:spPr>
        <p:txBody>
          <a:bodyPr vert="horz" lIns="91440" tIns="45720" rIns="91440" bIns="45720" rtlCol="0">
            <a:noAutofit/>
          </a:bodyPr>
          <a:lstStyle/>
          <a:p>
            <a:pPr marL="231775" indent="-231775">
              <a:lnSpc>
                <a:spcPct val="100000"/>
              </a:lnSpc>
              <a:spcBef>
                <a:spcPts val="0"/>
              </a:spcBef>
              <a:spcAft>
                <a:spcPts val="800"/>
              </a:spcAft>
              <a:buSzPct val="120000"/>
            </a:pPr>
            <a:r>
              <a:rPr lang="en-GB" altLang="en-US" sz="1400" dirty="0"/>
              <a:t>Multilateral Instrument (‘MLI’) has entered into force from October 1, 2019 and would be applicable to India’s treaties from FY 2020-21 onwards</a:t>
            </a:r>
          </a:p>
          <a:p>
            <a:pPr lvl="1" indent="-222250">
              <a:lnSpc>
                <a:spcPct val="100000"/>
              </a:lnSpc>
              <a:spcAft>
                <a:spcPts val="800"/>
              </a:spcAft>
              <a:buFont typeface="AppleSymbols" charset="0"/>
              <a:buChar char="⎼"/>
            </a:pPr>
            <a:r>
              <a:rPr lang="en-GB" altLang="en-US" sz="1400" dirty="0"/>
              <a:t>Impact on existing structures?</a:t>
            </a:r>
          </a:p>
          <a:p>
            <a:pPr lvl="1" indent="-222250">
              <a:lnSpc>
                <a:spcPct val="100000"/>
              </a:lnSpc>
              <a:spcAft>
                <a:spcPts val="800"/>
              </a:spcAft>
              <a:buFont typeface="AppleSymbols" charset="0"/>
              <a:buChar char="⎼"/>
            </a:pPr>
            <a:r>
              <a:rPr lang="en-GB" altLang="en-US" sz="1400" dirty="0"/>
              <a:t>Availability of GAAR grandfathering and treaty grandfathering?</a:t>
            </a:r>
          </a:p>
          <a:p>
            <a:pPr lvl="1" indent="-222250">
              <a:lnSpc>
                <a:spcPct val="100000"/>
              </a:lnSpc>
              <a:spcAft>
                <a:spcPts val="800"/>
              </a:spcAft>
              <a:buFont typeface="AppleSymbols" charset="0"/>
              <a:buChar char="⎼"/>
            </a:pPr>
            <a:r>
              <a:rPr lang="en-GB" altLang="en-US" sz="1400" dirty="0"/>
              <a:t>Interplay of Principal Purpose Test vs. Treaty LOB</a:t>
            </a:r>
          </a:p>
          <a:p>
            <a:pPr lvl="1" indent="-222250">
              <a:lnSpc>
                <a:spcPct val="100000"/>
              </a:lnSpc>
              <a:spcAft>
                <a:spcPts val="800"/>
              </a:spcAft>
              <a:buFont typeface="AppleSymbols" charset="0"/>
              <a:buChar char="⎼"/>
            </a:pPr>
            <a:r>
              <a:rPr lang="en-GB" altLang="en-US" sz="1400" dirty="0"/>
              <a:t>Impact on holding company structures (separate entity test &amp; location test)</a:t>
            </a:r>
          </a:p>
          <a:p>
            <a:pPr marL="231775" indent="-231775">
              <a:lnSpc>
                <a:spcPct val="100000"/>
              </a:lnSpc>
              <a:spcBef>
                <a:spcPts val="0"/>
              </a:spcBef>
              <a:spcAft>
                <a:spcPts val="800"/>
              </a:spcAft>
              <a:buSzPct val="120000"/>
            </a:pPr>
            <a:endParaRPr lang="en-GB" altLang="en-US" sz="1400" dirty="0"/>
          </a:p>
          <a:p>
            <a:pPr marL="231775" indent="-231775">
              <a:lnSpc>
                <a:spcPct val="100000"/>
              </a:lnSpc>
              <a:spcBef>
                <a:spcPts val="0"/>
              </a:spcBef>
              <a:spcAft>
                <a:spcPts val="800"/>
              </a:spcAft>
              <a:buSzPct val="120000"/>
            </a:pPr>
            <a:r>
              <a:rPr lang="en-GB" altLang="en-US" sz="1400" dirty="0"/>
              <a:t>Introduction of GAAR – minimise tax evasion</a:t>
            </a:r>
          </a:p>
          <a:p>
            <a:pPr marL="231775" indent="-231775">
              <a:lnSpc>
                <a:spcPct val="100000"/>
              </a:lnSpc>
              <a:spcBef>
                <a:spcPts val="0"/>
              </a:spcBef>
              <a:spcAft>
                <a:spcPts val="800"/>
              </a:spcAft>
              <a:buSzPct val="120000"/>
            </a:pPr>
            <a:endParaRPr lang="en-GB" altLang="en-US" sz="1400" dirty="0"/>
          </a:p>
          <a:p>
            <a:pPr marL="231775" indent="-231775">
              <a:lnSpc>
                <a:spcPct val="100000"/>
              </a:lnSpc>
              <a:spcBef>
                <a:spcPts val="0"/>
              </a:spcBef>
              <a:spcAft>
                <a:spcPts val="800"/>
              </a:spcAft>
              <a:buSzPct val="120000"/>
            </a:pPr>
            <a:r>
              <a:rPr lang="en-GB" altLang="en-US" sz="1400" dirty="0"/>
              <a:t>Introduction of thin capitalisation norms</a:t>
            </a:r>
          </a:p>
          <a:p>
            <a:pPr marL="231775" indent="-231775">
              <a:lnSpc>
                <a:spcPct val="100000"/>
              </a:lnSpc>
              <a:spcBef>
                <a:spcPts val="0"/>
              </a:spcBef>
              <a:spcAft>
                <a:spcPts val="800"/>
              </a:spcAft>
              <a:buSzPct val="120000"/>
            </a:pPr>
            <a:endParaRPr lang="en-GB" altLang="en-US" sz="1400" dirty="0"/>
          </a:p>
          <a:p>
            <a:pPr marL="231775" indent="-231775">
              <a:lnSpc>
                <a:spcPct val="100000"/>
              </a:lnSpc>
              <a:spcBef>
                <a:spcPts val="0"/>
              </a:spcBef>
              <a:spcAft>
                <a:spcPts val="800"/>
              </a:spcAft>
              <a:buSzPct val="120000"/>
            </a:pPr>
            <a:r>
              <a:rPr lang="en-GB" altLang="en-US" sz="1400" dirty="0"/>
              <a:t>Place of Effective Management – a key challenge for Indian companies having overseas operations</a:t>
            </a:r>
          </a:p>
        </p:txBody>
      </p:sp>
      <p:sp>
        <p:nvSpPr>
          <p:cNvPr id="11" name="Slide Number Placeholder 10">
            <a:extLst>
              <a:ext uri="{FF2B5EF4-FFF2-40B4-BE49-F238E27FC236}">
                <a16:creationId xmlns:a16="http://schemas.microsoft.com/office/drawing/2014/main" id="{7E85DE2D-06D8-4D0D-B96A-EB9690BB0EA1}"/>
              </a:ext>
            </a:extLst>
          </p:cNvPr>
          <p:cNvSpPr>
            <a:spLocks noGrp="1"/>
          </p:cNvSpPr>
          <p:nvPr>
            <p:ph type="sldNum" sz="quarter" idx="12"/>
          </p:nvPr>
        </p:nvSpPr>
        <p:spPr/>
        <p:txBody>
          <a:bodyPr/>
          <a:lstStyle/>
          <a:p>
            <a:fld id="{353CB433-A6EE-44F1-B9D3-A6E8EE95F9C9}" type="slidenum">
              <a:rPr lang="en-IN" smtClean="0"/>
              <a:pPr/>
              <a:t>33</a:t>
            </a:fld>
            <a:endParaRPr lang="en-IN" dirty="0"/>
          </a:p>
        </p:txBody>
      </p:sp>
      <p:sp>
        <p:nvSpPr>
          <p:cNvPr id="8" name="Rectangle 7">
            <a:extLst>
              <a:ext uri="{FF2B5EF4-FFF2-40B4-BE49-F238E27FC236}">
                <a16:creationId xmlns:a16="http://schemas.microsoft.com/office/drawing/2014/main" id="{49E1889E-D7FC-415F-926C-1D1DADCE8C68}"/>
              </a:ext>
            </a:extLst>
          </p:cNvPr>
          <p:cNvSpPr/>
          <p:nvPr/>
        </p:nvSpPr>
        <p:spPr>
          <a:xfrm>
            <a:off x="0" y="6118037"/>
            <a:ext cx="452212" cy="140677"/>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sp>
        <p:nvSpPr>
          <p:cNvPr id="9" name="Rectangle 8">
            <a:extLst>
              <a:ext uri="{FF2B5EF4-FFF2-40B4-BE49-F238E27FC236}">
                <a16:creationId xmlns:a16="http://schemas.microsoft.com/office/drawing/2014/main" id="{D9351B15-71D0-44A2-8321-F6B527E998B5}"/>
              </a:ext>
            </a:extLst>
          </p:cNvPr>
          <p:cNvSpPr/>
          <p:nvPr/>
        </p:nvSpPr>
        <p:spPr>
          <a:xfrm>
            <a:off x="942601" y="6118037"/>
            <a:ext cx="8201399" cy="153229"/>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grpSp>
        <p:nvGrpSpPr>
          <p:cNvPr id="6" name="Group 5">
            <a:extLst>
              <a:ext uri="{FF2B5EF4-FFF2-40B4-BE49-F238E27FC236}">
                <a16:creationId xmlns:a16="http://schemas.microsoft.com/office/drawing/2014/main" id="{DEFDF9B3-6684-49FB-8138-5D146E234F35}"/>
              </a:ext>
            </a:extLst>
          </p:cNvPr>
          <p:cNvGrpSpPr/>
          <p:nvPr/>
        </p:nvGrpSpPr>
        <p:grpSpPr>
          <a:xfrm>
            <a:off x="12544" y="4358887"/>
            <a:ext cx="1111847" cy="1830684"/>
            <a:chOff x="7430223" y="3766632"/>
            <a:chExt cx="601268" cy="990003"/>
          </a:xfrm>
          <a:solidFill>
            <a:srgbClr val="E23D1C"/>
          </a:solidFill>
        </p:grpSpPr>
        <p:sp>
          <p:nvSpPr>
            <p:cNvPr id="21" name="Shape 354">
              <a:extLst>
                <a:ext uri="{FF2B5EF4-FFF2-40B4-BE49-F238E27FC236}">
                  <a16:creationId xmlns:a16="http://schemas.microsoft.com/office/drawing/2014/main" id="{5A772EB3-9A53-493C-9AA4-BE6450B1C1B8}"/>
                </a:ext>
              </a:extLst>
            </p:cNvPr>
            <p:cNvSpPr/>
            <p:nvPr/>
          </p:nvSpPr>
          <p:spPr>
            <a:xfrm>
              <a:off x="7560537" y="3874524"/>
              <a:ext cx="345212" cy="240674"/>
            </a:xfrm>
            <a:custGeom>
              <a:avLst/>
              <a:gdLst/>
              <a:ahLst/>
              <a:cxnLst/>
              <a:rect l="0" t="0" r="0" b="0"/>
              <a:pathLst>
                <a:path w="120000" h="120000" extrusionOk="0">
                  <a:moveTo>
                    <a:pt x="0" y="120000"/>
                  </a:moveTo>
                  <a:lnTo>
                    <a:pt x="35761" y="41379"/>
                  </a:lnTo>
                  <a:lnTo>
                    <a:pt x="69139" y="61034"/>
                  </a:lnTo>
                  <a:lnTo>
                    <a:pt x="120000" y="0"/>
                  </a:lnTo>
                </a:path>
              </a:pathLst>
            </a:custGeom>
            <a:noFill/>
            <a:ln w="1905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2" name="Shape 355">
              <a:extLst>
                <a:ext uri="{FF2B5EF4-FFF2-40B4-BE49-F238E27FC236}">
                  <a16:creationId xmlns:a16="http://schemas.microsoft.com/office/drawing/2014/main" id="{8274F1F1-A6EF-44B1-85B2-38475638F7C6}"/>
                </a:ext>
              </a:extLst>
            </p:cNvPr>
            <p:cNvSpPr/>
            <p:nvPr/>
          </p:nvSpPr>
          <p:spPr>
            <a:xfrm>
              <a:off x="7846311" y="3859996"/>
              <a:ext cx="82303" cy="72618"/>
            </a:xfrm>
            <a:custGeom>
              <a:avLst/>
              <a:gdLst/>
              <a:ahLst/>
              <a:cxnLst/>
              <a:rect l="0" t="0" r="0" b="0"/>
              <a:pathLst>
                <a:path w="120000" h="120000" extrusionOk="0">
                  <a:moveTo>
                    <a:pt x="80000" y="120000"/>
                  </a:moveTo>
                  <a:lnTo>
                    <a:pt x="80000" y="30857"/>
                  </a:lnTo>
                  <a:lnTo>
                    <a:pt x="0" y="30857"/>
                  </a:lnTo>
                  <a:lnTo>
                    <a:pt x="33333" y="0"/>
                  </a:lnTo>
                  <a:lnTo>
                    <a:pt x="120000" y="0"/>
                  </a:lnTo>
                  <a:lnTo>
                    <a:pt x="110000" y="89142"/>
                  </a:lnTo>
                  <a:lnTo>
                    <a:pt x="80000" y="120000"/>
                  </a:lnTo>
                  <a:close/>
                </a:path>
              </a:pathLst>
            </a:custGeom>
            <a:grpFill/>
            <a:ln>
              <a:solidFill>
                <a:srgbClr val="E23D1C"/>
              </a:solidFill>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3" name="Shape 356">
              <a:extLst>
                <a:ext uri="{FF2B5EF4-FFF2-40B4-BE49-F238E27FC236}">
                  <a16:creationId xmlns:a16="http://schemas.microsoft.com/office/drawing/2014/main" id="{9523DCBD-9DF6-443D-8B00-DAEB7DAF1E0E}"/>
                </a:ext>
              </a:extLst>
            </p:cNvPr>
            <p:cNvSpPr/>
            <p:nvPr/>
          </p:nvSpPr>
          <p:spPr>
            <a:xfrm>
              <a:off x="7560537" y="4011461"/>
              <a:ext cx="345212" cy="93365"/>
            </a:xfrm>
            <a:custGeom>
              <a:avLst/>
              <a:gdLst/>
              <a:ahLst/>
              <a:cxnLst/>
              <a:rect l="0" t="0" r="0" b="0"/>
              <a:pathLst>
                <a:path w="120000" h="120000" extrusionOk="0">
                  <a:moveTo>
                    <a:pt x="0" y="120000"/>
                  </a:moveTo>
                  <a:lnTo>
                    <a:pt x="48476" y="69333"/>
                  </a:lnTo>
                  <a:lnTo>
                    <a:pt x="88211" y="109333"/>
                  </a:lnTo>
                  <a:lnTo>
                    <a:pt x="120000" y="0"/>
                  </a:lnTo>
                </a:path>
              </a:pathLst>
            </a:custGeom>
            <a:noFill/>
            <a:ln w="1905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4" name="Shape 357">
              <a:extLst>
                <a:ext uri="{FF2B5EF4-FFF2-40B4-BE49-F238E27FC236}">
                  <a16:creationId xmlns:a16="http://schemas.microsoft.com/office/drawing/2014/main" id="{6771A7A4-CA9F-4158-B150-2ED51B72B176}"/>
                </a:ext>
              </a:extLst>
            </p:cNvPr>
            <p:cNvSpPr/>
            <p:nvPr/>
          </p:nvSpPr>
          <p:spPr>
            <a:xfrm>
              <a:off x="7533103" y="4086151"/>
              <a:ext cx="59438" cy="49795"/>
            </a:xfrm>
            <a:prstGeom prst="ellipse">
              <a:avLst/>
            </a:prstGeom>
            <a:grpFill/>
            <a:ln w="1110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5" name="Shape 358">
              <a:extLst>
                <a:ext uri="{FF2B5EF4-FFF2-40B4-BE49-F238E27FC236}">
                  <a16:creationId xmlns:a16="http://schemas.microsoft.com/office/drawing/2014/main" id="{870DA23A-ED59-4F21-AE6A-BED168512AAB}"/>
                </a:ext>
              </a:extLst>
            </p:cNvPr>
            <p:cNvSpPr/>
            <p:nvPr/>
          </p:nvSpPr>
          <p:spPr>
            <a:xfrm>
              <a:off x="7667988" y="4042582"/>
              <a:ext cx="59438" cy="53942"/>
            </a:xfrm>
            <a:prstGeom prst="ellipse">
              <a:avLst/>
            </a:prstGeom>
            <a:grpFill/>
            <a:ln w="1110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6" name="Shape 359">
              <a:extLst>
                <a:ext uri="{FF2B5EF4-FFF2-40B4-BE49-F238E27FC236}">
                  <a16:creationId xmlns:a16="http://schemas.microsoft.com/office/drawing/2014/main" id="{C0D5F673-C934-458B-A22A-34DDD0E70BD8}"/>
                </a:ext>
              </a:extLst>
            </p:cNvPr>
            <p:cNvSpPr/>
            <p:nvPr/>
          </p:nvSpPr>
          <p:spPr>
            <a:xfrm>
              <a:off x="7786870" y="4071627"/>
              <a:ext cx="54868" cy="47721"/>
            </a:xfrm>
            <a:prstGeom prst="ellipse">
              <a:avLst/>
            </a:prstGeom>
            <a:grpFill/>
            <a:ln w="1110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7" name="Shape 360">
              <a:extLst>
                <a:ext uri="{FF2B5EF4-FFF2-40B4-BE49-F238E27FC236}">
                  <a16:creationId xmlns:a16="http://schemas.microsoft.com/office/drawing/2014/main" id="{2464720E-0FBF-4089-8C04-0D1685C91722}"/>
                </a:ext>
              </a:extLst>
            </p:cNvPr>
            <p:cNvSpPr/>
            <p:nvPr/>
          </p:nvSpPr>
          <p:spPr>
            <a:xfrm>
              <a:off x="7873744" y="3986561"/>
              <a:ext cx="59438" cy="49795"/>
            </a:xfrm>
            <a:prstGeom prst="ellipse">
              <a:avLst/>
            </a:prstGeom>
            <a:grpFill/>
            <a:ln w="1110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8" name="Shape 361">
              <a:extLst>
                <a:ext uri="{FF2B5EF4-FFF2-40B4-BE49-F238E27FC236}">
                  <a16:creationId xmlns:a16="http://schemas.microsoft.com/office/drawing/2014/main" id="{7D5F4707-A1AE-4333-9C96-4354F49AC511}"/>
                </a:ext>
              </a:extLst>
            </p:cNvPr>
            <p:cNvSpPr/>
            <p:nvPr/>
          </p:nvSpPr>
          <p:spPr>
            <a:xfrm>
              <a:off x="7512527" y="4121749"/>
              <a:ext cx="459523" cy="634886"/>
            </a:xfrm>
            <a:custGeom>
              <a:avLst/>
              <a:gdLst/>
              <a:ahLst/>
              <a:cxnLst/>
              <a:rect l="0" t="0" r="0" b="0"/>
              <a:pathLst>
                <a:path w="120000" h="120000" extrusionOk="0">
                  <a:moveTo>
                    <a:pt x="45176" y="120000"/>
                  </a:moveTo>
                  <a:cubicBezTo>
                    <a:pt x="42352" y="120000"/>
                    <a:pt x="39529" y="119069"/>
                    <a:pt x="39529" y="117209"/>
                  </a:cubicBezTo>
                  <a:cubicBezTo>
                    <a:pt x="39529" y="106046"/>
                    <a:pt x="39529" y="106046"/>
                    <a:pt x="39529" y="106046"/>
                  </a:cubicBezTo>
                  <a:cubicBezTo>
                    <a:pt x="38117" y="103255"/>
                    <a:pt x="32470" y="96744"/>
                    <a:pt x="28235" y="93023"/>
                  </a:cubicBezTo>
                  <a:cubicBezTo>
                    <a:pt x="25411" y="92093"/>
                    <a:pt x="24000" y="92093"/>
                    <a:pt x="22588" y="91162"/>
                  </a:cubicBezTo>
                  <a:cubicBezTo>
                    <a:pt x="19764" y="90232"/>
                    <a:pt x="16941" y="88372"/>
                    <a:pt x="14117" y="84651"/>
                  </a:cubicBezTo>
                  <a:cubicBezTo>
                    <a:pt x="14117" y="84651"/>
                    <a:pt x="12705" y="82790"/>
                    <a:pt x="11294" y="80930"/>
                  </a:cubicBezTo>
                  <a:cubicBezTo>
                    <a:pt x="2823" y="71627"/>
                    <a:pt x="0" y="67906"/>
                    <a:pt x="1411" y="64186"/>
                  </a:cubicBezTo>
                  <a:cubicBezTo>
                    <a:pt x="2823" y="62325"/>
                    <a:pt x="4235" y="53023"/>
                    <a:pt x="4235" y="51162"/>
                  </a:cubicBezTo>
                  <a:cubicBezTo>
                    <a:pt x="2823" y="47441"/>
                    <a:pt x="5647" y="44651"/>
                    <a:pt x="7058" y="43720"/>
                  </a:cubicBezTo>
                  <a:cubicBezTo>
                    <a:pt x="11294" y="41860"/>
                    <a:pt x="16941" y="41860"/>
                    <a:pt x="21176" y="42790"/>
                  </a:cubicBezTo>
                  <a:cubicBezTo>
                    <a:pt x="21176" y="43720"/>
                    <a:pt x="21176" y="43720"/>
                    <a:pt x="22588" y="43720"/>
                  </a:cubicBezTo>
                  <a:cubicBezTo>
                    <a:pt x="22588" y="37209"/>
                    <a:pt x="21176" y="30697"/>
                    <a:pt x="21176" y="28837"/>
                  </a:cubicBezTo>
                  <a:cubicBezTo>
                    <a:pt x="21176" y="24186"/>
                    <a:pt x="21176" y="11162"/>
                    <a:pt x="21176" y="9302"/>
                  </a:cubicBezTo>
                  <a:cubicBezTo>
                    <a:pt x="22588" y="3720"/>
                    <a:pt x="28235" y="0"/>
                    <a:pt x="35294" y="0"/>
                  </a:cubicBezTo>
                  <a:cubicBezTo>
                    <a:pt x="42352" y="0"/>
                    <a:pt x="49411" y="2790"/>
                    <a:pt x="50823" y="7441"/>
                  </a:cubicBezTo>
                  <a:cubicBezTo>
                    <a:pt x="50823" y="9302"/>
                    <a:pt x="52235" y="25116"/>
                    <a:pt x="53647" y="30697"/>
                  </a:cubicBezTo>
                  <a:cubicBezTo>
                    <a:pt x="53647" y="32558"/>
                    <a:pt x="53647" y="34418"/>
                    <a:pt x="53647" y="35348"/>
                  </a:cubicBezTo>
                  <a:cubicBezTo>
                    <a:pt x="56470" y="35348"/>
                    <a:pt x="59294" y="34418"/>
                    <a:pt x="62117" y="35348"/>
                  </a:cubicBezTo>
                  <a:cubicBezTo>
                    <a:pt x="67764" y="35348"/>
                    <a:pt x="73411" y="37209"/>
                    <a:pt x="74823" y="40000"/>
                  </a:cubicBezTo>
                  <a:cubicBezTo>
                    <a:pt x="79058" y="40000"/>
                    <a:pt x="83294" y="40000"/>
                    <a:pt x="87529" y="40930"/>
                  </a:cubicBezTo>
                  <a:cubicBezTo>
                    <a:pt x="93176" y="42790"/>
                    <a:pt x="94588" y="45581"/>
                    <a:pt x="96000" y="47441"/>
                  </a:cubicBezTo>
                  <a:cubicBezTo>
                    <a:pt x="96000" y="47441"/>
                    <a:pt x="96000" y="47441"/>
                    <a:pt x="96000" y="47441"/>
                  </a:cubicBezTo>
                  <a:cubicBezTo>
                    <a:pt x="97411" y="47441"/>
                    <a:pt x="97411" y="47441"/>
                    <a:pt x="98823" y="47441"/>
                  </a:cubicBezTo>
                  <a:cubicBezTo>
                    <a:pt x="101647" y="47441"/>
                    <a:pt x="104470" y="47441"/>
                    <a:pt x="107294" y="48372"/>
                  </a:cubicBezTo>
                  <a:cubicBezTo>
                    <a:pt x="117176" y="51162"/>
                    <a:pt x="117176" y="55813"/>
                    <a:pt x="118588" y="58604"/>
                  </a:cubicBezTo>
                  <a:cubicBezTo>
                    <a:pt x="118588" y="58604"/>
                    <a:pt x="118588" y="59534"/>
                    <a:pt x="118588" y="60465"/>
                  </a:cubicBezTo>
                  <a:cubicBezTo>
                    <a:pt x="120000" y="64186"/>
                    <a:pt x="120000" y="81860"/>
                    <a:pt x="117176" y="88372"/>
                  </a:cubicBezTo>
                  <a:cubicBezTo>
                    <a:pt x="115764" y="91162"/>
                    <a:pt x="114352" y="93953"/>
                    <a:pt x="112941" y="95813"/>
                  </a:cubicBezTo>
                  <a:cubicBezTo>
                    <a:pt x="111529" y="97674"/>
                    <a:pt x="110117" y="100465"/>
                    <a:pt x="110117" y="101395"/>
                  </a:cubicBezTo>
                  <a:cubicBezTo>
                    <a:pt x="112941" y="111627"/>
                    <a:pt x="112941" y="111627"/>
                    <a:pt x="112941" y="111627"/>
                  </a:cubicBezTo>
                  <a:cubicBezTo>
                    <a:pt x="114352" y="113488"/>
                    <a:pt x="111529" y="114418"/>
                    <a:pt x="110117" y="115348"/>
                  </a:cubicBezTo>
                  <a:cubicBezTo>
                    <a:pt x="107294" y="115348"/>
                    <a:pt x="104470" y="114418"/>
                    <a:pt x="104470" y="112558"/>
                  </a:cubicBezTo>
                  <a:cubicBezTo>
                    <a:pt x="100235" y="102325"/>
                    <a:pt x="100235" y="102325"/>
                    <a:pt x="100235" y="102325"/>
                  </a:cubicBezTo>
                  <a:cubicBezTo>
                    <a:pt x="100235" y="102325"/>
                    <a:pt x="100235" y="102325"/>
                    <a:pt x="100235" y="101395"/>
                  </a:cubicBezTo>
                  <a:cubicBezTo>
                    <a:pt x="100235" y="98604"/>
                    <a:pt x="103058" y="96744"/>
                    <a:pt x="104470" y="93023"/>
                  </a:cubicBezTo>
                  <a:cubicBezTo>
                    <a:pt x="105882" y="91162"/>
                    <a:pt x="107294" y="89302"/>
                    <a:pt x="108705" y="86511"/>
                  </a:cubicBezTo>
                  <a:cubicBezTo>
                    <a:pt x="110117" y="81860"/>
                    <a:pt x="110117" y="64186"/>
                    <a:pt x="108705" y="61395"/>
                  </a:cubicBezTo>
                  <a:cubicBezTo>
                    <a:pt x="108705" y="60465"/>
                    <a:pt x="108705" y="59534"/>
                    <a:pt x="108705" y="59534"/>
                  </a:cubicBezTo>
                  <a:cubicBezTo>
                    <a:pt x="108705" y="56744"/>
                    <a:pt x="107294" y="55813"/>
                    <a:pt x="103058" y="53953"/>
                  </a:cubicBezTo>
                  <a:cubicBezTo>
                    <a:pt x="103058" y="53953"/>
                    <a:pt x="100235" y="53953"/>
                    <a:pt x="98823" y="53953"/>
                  </a:cubicBezTo>
                  <a:cubicBezTo>
                    <a:pt x="94588" y="53953"/>
                    <a:pt x="91764" y="53953"/>
                    <a:pt x="90352" y="53023"/>
                  </a:cubicBezTo>
                  <a:cubicBezTo>
                    <a:pt x="88941" y="52093"/>
                    <a:pt x="87529" y="51162"/>
                    <a:pt x="87529" y="50232"/>
                  </a:cubicBezTo>
                  <a:cubicBezTo>
                    <a:pt x="86117" y="48372"/>
                    <a:pt x="84705" y="47441"/>
                    <a:pt x="83294" y="46511"/>
                  </a:cubicBezTo>
                  <a:cubicBezTo>
                    <a:pt x="80470" y="45581"/>
                    <a:pt x="76235" y="46511"/>
                    <a:pt x="74823" y="47441"/>
                  </a:cubicBezTo>
                  <a:cubicBezTo>
                    <a:pt x="72000" y="47441"/>
                    <a:pt x="69176" y="46511"/>
                    <a:pt x="67764" y="45581"/>
                  </a:cubicBezTo>
                  <a:cubicBezTo>
                    <a:pt x="67764" y="43720"/>
                    <a:pt x="67764" y="43720"/>
                    <a:pt x="67764" y="43720"/>
                  </a:cubicBezTo>
                  <a:cubicBezTo>
                    <a:pt x="66352" y="42790"/>
                    <a:pt x="64941" y="41860"/>
                    <a:pt x="60705" y="40930"/>
                  </a:cubicBezTo>
                  <a:cubicBezTo>
                    <a:pt x="56470" y="40930"/>
                    <a:pt x="55058" y="42790"/>
                    <a:pt x="55058" y="43720"/>
                  </a:cubicBezTo>
                  <a:cubicBezTo>
                    <a:pt x="53647" y="44651"/>
                    <a:pt x="52235" y="45581"/>
                    <a:pt x="50823" y="45581"/>
                  </a:cubicBezTo>
                  <a:cubicBezTo>
                    <a:pt x="50823" y="45581"/>
                    <a:pt x="50823" y="45581"/>
                    <a:pt x="50823" y="45581"/>
                  </a:cubicBezTo>
                  <a:cubicBezTo>
                    <a:pt x="48000" y="45581"/>
                    <a:pt x="46588" y="44651"/>
                    <a:pt x="46588" y="43720"/>
                  </a:cubicBezTo>
                  <a:cubicBezTo>
                    <a:pt x="45176" y="42790"/>
                    <a:pt x="45176" y="41860"/>
                    <a:pt x="45176" y="38139"/>
                  </a:cubicBezTo>
                  <a:cubicBezTo>
                    <a:pt x="43764" y="36279"/>
                    <a:pt x="43764" y="33488"/>
                    <a:pt x="43764" y="30697"/>
                  </a:cubicBezTo>
                  <a:cubicBezTo>
                    <a:pt x="43764" y="25116"/>
                    <a:pt x="40941" y="10232"/>
                    <a:pt x="40941" y="9302"/>
                  </a:cubicBezTo>
                  <a:cubicBezTo>
                    <a:pt x="39529" y="6511"/>
                    <a:pt x="36705" y="6511"/>
                    <a:pt x="35294" y="6511"/>
                  </a:cubicBezTo>
                  <a:cubicBezTo>
                    <a:pt x="33882" y="6511"/>
                    <a:pt x="31058" y="7441"/>
                    <a:pt x="31058" y="10232"/>
                  </a:cubicBezTo>
                  <a:cubicBezTo>
                    <a:pt x="31058" y="11162"/>
                    <a:pt x="31058" y="23255"/>
                    <a:pt x="31058" y="27906"/>
                  </a:cubicBezTo>
                  <a:cubicBezTo>
                    <a:pt x="31058" y="31627"/>
                    <a:pt x="32470" y="45581"/>
                    <a:pt x="32470" y="53953"/>
                  </a:cubicBezTo>
                  <a:cubicBezTo>
                    <a:pt x="32470" y="54883"/>
                    <a:pt x="33882" y="55813"/>
                    <a:pt x="32470" y="57674"/>
                  </a:cubicBezTo>
                  <a:cubicBezTo>
                    <a:pt x="33882" y="60465"/>
                    <a:pt x="33882" y="60465"/>
                    <a:pt x="33882" y="60465"/>
                  </a:cubicBezTo>
                  <a:cubicBezTo>
                    <a:pt x="33882" y="62325"/>
                    <a:pt x="31058" y="63255"/>
                    <a:pt x="28235" y="64186"/>
                  </a:cubicBezTo>
                  <a:cubicBezTo>
                    <a:pt x="26823" y="64186"/>
                    <a:pt x="25411" y="62325"/>
                    <a:pt x="25411" y="60465"/>
                  </a:cubicBezTo>
                  <a:cubicBezTo>
                    <a:pt x="25411" y="60465"/>
                    <a:pt x="25411" y="60465"/>
                    <a:pt x="25411" y="60465"/>
                  </a:cubicBezTo>
                  <a:cubicBezTo>
                    <a:pt x="25411" y="60465"/>
                    <a:pt x="25411" y="60465"/>
                    <a:pt x="25411" y="60465"/>
                  </a:cubicBezTo>
                  <a:cubicBezTo>
                    <a:pt x="25411" y="60465"/>
                    <a:pt x="24000" y="57674"/>
                    <a:pt x="22588" y="53953"/>
                  </a:cubicBezTo>
                  <a:cubicBezTo>
                    <a:pt x="22588" y="51162"/>
                    <a:pt x="19764" y="50232"/>
                    <a:pt x="16941" y="49302"/>
                  </a:cubicBezTo>
                  <a:cubicBezTo>
                    <a:pt x="15529" y="48372"/>
                    <a:pt x="14117" y="49302"/>
                    <a:pt x="14117" y="49302"/>
                  </a:cubicBezTo>
                  <a:cubicBezTo>
                    <a:pt x="14117" y="49302"/>
                    <a:pt x="12705" y="49302"/>
                    <a:pt x="14117" y="50232"/>
                  </a:cubicBezTo>
                  <a:cubicBezTo>
                    <a:pt x="14117" y="53023"/>
                    <a:pt x="12705" y="63255"/>
                    <a:pt x="11294" y="66046"/>
                  </a:cubicBezTo>
                  <a:cubicBezTo>
                    <a:pt x="11294" y="67906"/>
                    <a:pt x="16941" y="74418"/>
                    <a:pt x="19764" y="77209"/>
                  </a:cubicBezTo>
                  <a:cubicBezTo>
                    <a:pt x="21176" y="80000"/>
                    <a:pt x="22588" y="81860"/>
                    <a:pt x="24000" y="82790"/>
                  </a:cubicBezTo>
                  <a:cubicBezTo>
                    <a:pt x="24000" y="83720"/>
                    <a:pt x="25411" y="84651"/>
                    <a:pt x="28235" y="85581"/>
                  </a:cubicBezTo>
                  <a:cubicBezTo>
                    <a:pt x="29647" y="86511"/>
                    <a:pt x="32470" y="87441"/>
                    <a:pt x="33882" y="89302"/>
                  </a:cubicBezTo>
                  <a:cubicBezTo>
                    <a:pt x="40941" y="93023"/>
                    <a:pt x="46588" y="100465"/>
                    <a:pt x="49411" y="104186"/>
                  </a:cubicBezTo>
                  <a:cubicBezTo>
                    <a:pt x="49411" y="104186"/>
                    <a:pt x="49411" y="105116"/>
                    <a:pt x="49411" y="105116"/>
                  </a:cubicBezTo>
                  <a:cubicBezTo>
                    <a:pt x="49411" y="116279"/>
                    <a:pt x="49411" y="116279"/>
                    <a:pt x="49411" y="116279"/>
                  </a:cubicBezTo>
                  <a:cubicBezTo>
                    <a:pt x="49411" y="118139"/>
                    <a:pt x="48000" y="120000"/>
                    <a:pt x="45176" y="120000"/>
                  </a:cubicBezTo>
                  <a:cubicBezTo>
                    <a:pt x="45176" y="120000"/>
                    <a:pt x="45176" y="120000"/>
                    <a:pt x="45176" y="120000"/>
                  </a:cubicBezTo>
                  <a:close/>
                </a:path>
              </a:pathLst>
            </a:custGeom>
            <a:grpFill/>
            <a:ln>
              <a:solidFill>
                <a:srgbClr val="E23D1C"/>
              </a:solidFill>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9" name="Shape 362">
              <a:extLst>
                <a:ext uri="{FF2B5EF4-FFF2-40B4-BE49-F238E27FC236}">
                  <a16:creationId xmlns:a16="http://schemas.microsoft.com/office/drawing/2014/main" id="{8F2883A2-A79C-42D7-A7F3-549E978D5E5C}"/>
                </a:ext>
              </a:extLst>
            </p:cNvPr>
            <p:cNvSpPr/>
            <p:nvPr/>
          </p:nvSpPr>
          <p:spPr>
            <a:xfrm>
              <a:off x="7430223" y="3766632"/>
              <a:ext cx="601268" cy="703358"/>
            </a:xfrm>
            <a:custGeom>
              <a:avLst/>
              <a:gdLst/>
              <a:ahLst/>
              <a:cxnLst/>
              <a:rect l="0" t="0" r="0" b="0"/>
              <a:pathLst>
                <a:path w="120000" h="120000" extrusionOk="0">
                  <a:moveTo>
                    <a:pt x="110270" y="0"/>
                  </a:moveTo>
                  <a:cubicBezTo>
                    <a:pt x="9729" y="0"/>
                    <a:pt x="9729" y="0"/>
                    <a:pt x="9729" y="0"/>
                  </a:cubicBezTo>
                  <a:cubicBezTo>
                    <a:pt x="4324" y="0"/>
                    <a:pt x="0" y="2517"/>
                    <a:pt x="0" y="6713"/>
                  </a:cubicBezTo>
                  <a:cubicBezTo>
                    <a:pt x="0" y="112447"/>
                    <a:pt x="0" y="112447"/>
                    <a:pt x="0" y="112447"/>
                  </a:cubicBezTo>
                  <a:cubicBezTo>
                    <a:pt x="0" y="116643"/>
                    <a:pt x="4324" y="120000"/>
                    <a:pt x="9729" y="120000"/>
                  </a:cubicBezTo>
                  <a:cubicBezTo>
                    <a:pt x="11891" y="120000"/>
                    <a:pt x="11891" y="120000"/>
                    <a:pt x="11891" y="120000"/>
                  </a:cubicBezTo>
                  <a:cubicBezTo>
                    <a:pt x="12972" y="118321"/>
                    <a:pt x="14054" y="109090"/>
                    <a:pt x="14054" y="107412"/>
                  </a:cubicBezTo>
                  <a:cubicBezTo>
                    <a:pt x="14054" y="107412"/>
                    <a:pt x="14054" y="107412"/>
                    <a:pt x="14054" y="107412"/>
                  </a:cubicBezTo>
                  <a:cubicBezTo>
                    <a:pt x="9729" y="107412"/>
                    <a:pt x="9729" y="107412"/>
                    <a:pt x="9729" y="107412"/>
                  </a:cubicBezTo>
                  <a:cubicBezTo>
                    <a:pt x="9729" y="9230"/>
                    <a:pt x="9729" y="9230"/>
                    <a:pt x="9729" y="9230"/>
                  </a:cubicBezTo>
                  <a:cubicBezTo>
                    <a:pt x="110270" y="9230"/>
                    <a:pt x="110270" y="9230"/>
                    <a:pt x="110270" y="9230"/>
                  </a:cubicBezTo>
                  <a:cubicBezTo>
                    <a:pt x="110270" y="107412"/>
                    <a:pt x="110270" y="107412"/>
                    <a:pt x="110270" y="107412"/>
                  </a:cubicBezTo>
                  <a:cubicBezTo>
                    <a:pt x="108108" y="107412"/>
                    <a:pt x="108108" y="107412"/>
                    <a:pt x="108108" y="107412"/>
                  </a:cubicBezTo>
                  <a:cubicBezTo>
                    <a:pt x="112432" y="109090"/>
                    <a:pt x="111351" y="112447"/>
                    <a:pt x="111351" y="114965"/>
                  </a:cubicBezTo>
                  <a:cubicBezTo>
                    <a:pt x="112432" y="114965"/>
                    <a:pt x="112432" y="115804"/>
                    <a:pt x="112432" y="116643"/>
                  </a:cubicBezTo>
                  <a:cubicBezTo>
                    <a:pt x="112432" y="117482"/>
                    <a:pt x="112432" y="118321"/>
                    <a:pt x="112432" y="120000"/>
                  </a:cubicBezTo>
                  <a:cubicBezTo>
                    <a:pt x="115675" y="120000"/>
                    <a:pt x="120000" y="116643"/>
                    <a:pt x="120000" y="112447"/>
                  </a:cubicBezTo>
                  <a:cubicBezTo>
                    <a:pt x="120000" y="6713"/>
                    <a:pt x="120000" y="6713"/>
                    <a:pt x="120000" y="6713"/>
                  </a:cubicBezTo>
                  <a:cubicBezTo>
                    <a:pt x="120000" y="2517"/>
                    <a:pt x="115675" y="0"/>
                    <a:pt x="110270" y="0"/>
                  </a:cubicBezTo>
                  <a:close/>
                </a:path>
              </a:pathLst>
            </a:custGeom>
            <a:grpFill/>
            <a:ln>
              <a:solidFill>
                <a:srgbClr val="E23D1C"/>
              </a:solidFill>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grpSp>
      <p:sp>
        <p:nvSpPr>
          <p:cNvPr id="17" name="Rectangle 16">
            <a:extLst>
              <a:ext uri="{FF2B5EF4-FFF2-40B4-BE49-F238E27FC236}">
                <a16:creationId xmlns:a16="http://schemas.microsoft.com/office/drawing/2014/main" id="{8EA4C5F5-E4CA-4F9F-AF73-D5A2A2C1715D}"/>
              </a:ext>
            </a:extLst>
          </p:cNvPr>
          <p:cNvSpPr/>
          <p:nvPr/>
        </p:nvSpPr>
        <p:spPr>
          <a:xfrm>
            <a:off x="1234313" y="5669284"/>
            <a:ext cx="7262573" cy="307777"/>
          </a:xfrm>
          <a:prstGeom prst="rect">
            <a:avLst/>
          </a:prstGeom>
          <a:solidFill>
            <a:schemeClr val="bg1">
              <a:lumMod val="65000"/>
            </a:schemeClr>
          </a:solidFill>
        </p:spPr>
        <p:txBody>
          <a:bodyPr wrap="square">
            <a:spAutoFit/>
          </a:bodyPr>
          <a:lstStyle/>
          <a:p>
            <a:pPr algn="ctr"/>
            <a:r>
              <a:rPr lang="en-US" sz="1400" b="1" dirty="0"/>
              <a:t>Key aspects and provisions of MLI have been discussed in the ensuing slides</a:t>
            </a:r>
          </a:p>
        </p:txBody>
      </p:sp>
    </p:spTree>
    <p:extLst>
      <p:ext uri="{BB962C8B-B14F-4D97-AF65-F5344CB8AC3E}">
        <p14:creationId xmlns:p14="http://schemas.microsoft.com/office/powerpoint/2010/main" val="9514770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dirty="0"/>
              <a:t>Indian tax landscape</a:t>
            </a:r>
            <a:br>
              <a:rPr lang="en-IN" dirty="0"/>
            </a:br>
            <a:r>
              <a:rPr lang="en-IN" sz="2400" i="1" dirty="0">
                <a:solidFill>
                  <a:schemeClr val="bg2">
                    <a:lumMod val="25000"/>
                  </a:schemeClr>
                </a:solidFill>
              </a:rPr>
              <a:t>Big ticket changes in recent past</a:t>
            </a:r>
            <a:endParaRPr lang="en-IN" i="1" dirty="0">
              <a:solidFill>
                <a:schemeClr val="bg2">
                  <a:lumMod val="25000"/>
                </a:schemeClr>
              </a:solidFill>
            </a:endParaRPr>
          </a:p>
        </p:txBody>
      </p:sp>
      <p:sp>
        <p:nvSpPr>
          <p:cNvPr id="10" name="Content Placeholder 9">
            <a:extLst>
              <a:ext uri="{FF2B5EF4-FFF2-40B4-BE49-F238E27FC236}">
                <a16:creationId xmlns:a16="http://schemas.microsoft.com/office/drawing/2014/main" id="{D0D40BC8-B7B1-4962-8E26-707C70181033}"/>
              </a:ext>
            </a:extLst>
          </p:cNvPr>
          <p:cNvSpPr txBox="1">
            <a:spLocks noGrp="1"/>
          </p:cNvSpPr>
          <p:nvPr>
            <p:ph idx="1"/>
          </p:nvPr>
        </p:nvSpPr>
        <p:spPr>
          <a:xfrm>
            <a:off x="800655" y="1116615"/>
            <a:ext cx="7637543" cy="4947469"/>
          </a:xfrm>
        </p:spPr>
        <p:txBody>
          <a:bodyPr vert="horz" lIns="91440" tIns="45720" rIns="91440" bIns="45720" rtlCol="0">
            <a:noAutofit/>
          </a:bodyPr>
          <a:lstStyle/>
          <a:p>
            <a:pPr marL="231775" indent="-231775">
              <a:lnSpc>
                <a:spcPct val="100000"/>
              </a:lnSpc>
              <a:spcBef>
                <a:spcPts val="0"/>
              </a:spcBef>
              <a:spcAft>
                <a:spcPts val="800"/>
              </a:spcAft>
              <a:buSzPct val="120000"/>
            </a:pPr>
            <a:r>
              <a:rPr lang="en-GB" altLang="en-US" sz="1400" dirty="0"/>
              <a:t>Significant Economic Presence Test</a:t>
            </a:r>
          </a:p>
          <a:p>
            <a:pPr lvl="1">
              <a:lnSpc>
                <a:spcPct val="100000"/>
              </a:lnSpc>
              <a:spcBef>
                <a:spcPts val="0"/>
              </a:spcBef>
              <a:spcAft>
                <a:spcPts val="800"/>
              </a:spcAft>
              <a:buSzPct val="100000"/>
              <a:buFont typeface="Arial" panose="020B0604020202020204" pitchFamily="34" charset="0"/>
              <a:buChar char="‒"/>
            </a:pPr>
            <a:r>
              <a:rPr lang="en-GB" altLang="en-US" sz="1400" dirty="0"/>
              <a:t>Whilst the same has been bought in statute, Rules for objective determination are not yet introduced!!</a:t>
            </a:r>
          </a:p>
          <a:p>
            <a:pPr>
              <a:lnSpc>
                <a:spcPct val="100000"/>
              </a:lnSpc>
              <a:spcBef>
                <a:spcPts val="0"/>
              </a:spcBef>
              <a:spcAft>
                <a:spcPts val="800"/>
              </a:spcAft>
              <a:buSzPct val="100000"/>
            </a:pPr>
            <a:endParaRPr lang="en-GB" altLang="en-US" sz="1400" dirty="0"/>
          </a:p>
          <a:p>
            <a:pPr>
              <a:lnSpc>
                <a:spcPct val="100000"/>
              </a:lnSpc>
              <a:spcBef>
                <a:spcPts val="0"/>
              </a:spcBef>
              <a:spcAft>
                <a:spcPts val="800"/>
              </a:spcAft>
              <a:buSzPct val="100000"/>
            </a:pPr>
            <a:r>
              <a:rPr lang="en-GB" altLang="en-US" sz="1400" dirty="0"/>
              <a:t>Equalisation levy – For how long can it continue to be an interim measure?</a:t>
            </a:r>
          </a:p>
          <a:p>
            <a:pPr>
              <a:lnSpc>
                <a:spcPct val="100000"/>
              </a:lnSpc>
              <a:spcBef>
                <a:spcPts val="0"/>
              </a:spcBef>
              <a:spcAft>
                <a:spcPts val="800"/>
              </a:spcAft>
              <a:buSzPct val="100000"/>
            </a:pPr>
            <a:endParaRPr lang="en-GB" altLang="en-US" sz="1400" dirty="0"/>
          </a:p>
          <a:p>
            <a:pPr>
              <a:lnSpc>
                <a:spcPct val="100000"/>
              </a:lnSpc>
              <a:spcBef>
                <a:spcPts val="0"/>
              </a:spcBef>
              <a:spcAft>
                <a:spcPts val="800"/>
              </a:spcAft>
              <a:buSzPct val="100000"/>
            </a:pPr>
            <a:r>
              <a:rPr lang="en-IN" sz="1400" dirty="0"/>
              <a:t>India tax rate globally uncompetitive, hurting investments and exports</a:t>
            </a:r>
          </a:p>
          <a:p>
            <a:pPr>
              <a:lnSpc>
                <a:spcPct val="100000"/>
              </a:lnSpc>
              <a:spcBef>
                <a:spcPts val="0"/>
              </a:spcBef>
              <a:spcAft>
                <a:spcPts val="800"/>
              </a:spcAft>
              <a:buSzPct val="100000"/>
            </a:pPr>
            <a:endParaRPr lang="en-GB" altLang="en-US" sz="1400" dirty="0"/>
          </a:p>
        </p:txBody>
      </p:sp>
      <p:sp>
        <p:nvSpPr>
          <p:cNvPr id="11" name="Slide Number Placeholder 10">
            <a:extLst>
              <a:ext uri="{FF2B5EF4-FFF2-40B4-BE49-F238E27FC236}">
                <a16:creationId xmlns:a16="http://schemas.microsoft.com/office/drawing/2014/main" id="{7E85DE2D-06D8-4D0D-B96A-EB9690BB0EA1}"/>
              </a:ext>
            </a:extLst>
          </p:cNvPr>
          <p:cNvSpPr>
            <a:spLocks noGrp="1"/>
          </p:cNvSpPr>
          <p:nvPr>
            <p:ph type="sldNum" sz="quarter" idx="12"/>
          </p:nvPr>
        </p:nvSpPr>
        <p:spPr/>
        <p:txBody>
          <a:bodyPr/>
          <a:lstStyle/>
          <a:p>
            <a:fld id="{353CB433-A6EE-44F1-B9D3-A6E8EE95F9C9}" type="slidenum">
              <a:rPr lang="en-IN" smtClean="0"/>
              <a:pPr/>
              <a:t>34</a:t>
            </a:fld>
            <a:endParaRPr lang="en-IN" dirty="0"/>
          </a:p>
        </p:txBody>
      </p:sp>
      <p:sp>
        <p:nvSpPr>
          <p:cNvPr id="8" name="Rectangle 7">
            <a:extLst>
              <a:ext uri="{FF2B5EF4-FFF2-40B4-BE49-F238E27FC236}">
                <a16:creationId xmlns:a16="http://schemas.microsoft.com/office/drawing/2014/main" id="{49E1889E-D7FC-415F-926C-1D1DADCE8C68}"/>
              </a:ext>
            </a:extLst>
          </p:cNvPr>
          <p:cNvSpPr/>
          <p:nvPr/>
        </p:nvSpPr>
        <p:spPr>
          <a:xfrm>
            <a:off x="0" y="6118037"/>
            <a:ext cx="452212" cy="140677"/>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sp>
        <p:nvSpPr>
          <p:cNvPr id="9" name="Rectangle 8">
            <a:extLst>
              <a:ext uri="{FF2B5EF4-FFF2-40B4-BE49-F238E27FC236}">
                <a16:creationId xmlns:a16="http://schemas.microsoft.com/office/drawing/2014/main" id="{D9351B15-71D0-44A2-8321-F6B527E998B5}"/>
              </a:ext>
            </a:extLst>
          </p:cNvPr>
          <p:cNvSpPr/>
          <p:nvPr/>
        </p:nvSpPr>
        <p:spPr>
          <a:xfrm>
            <a:off x="942601" y="6118037"/>
            <a:ext cx="8201399" cy="153229"/>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grpSp>
        <p:nvGrpSpPr>
          <p:cNvPr id="6" name="Group 5">
            <a:extLst>
              <a:ext uri="{FF2B5EF4-FFF2-40B4-BE49-F238E27FC236}">
                <a16:creationId xmlns:a16="http://schemas.microsoft.com/office/drawing/2014/main" id="{DEFDF9B3-6684-49FB-8138-5D146E234F35}"/>
              </a:ext>
            </a:extLst>
          </p:cNvPr>
          <p:cNvGrpSpPr/>
          <p:nvPr/>
        </p:nvGrpSpPr>
        <p:grpSpPr>
          <a:xfrm>
            <a:off x="12544" y="4358887"/>
            <a:ext cx="1111847" cy="1830684"/>
            <a:chOff x="7430223" y="3766632"/>
            <a:chExt cx="601268" cy="990003"/>
          </a:xfrm>
          <a:solidFill>
            <a:srgbClr val="E23D1C"/>
          </a:solidFill>
        </p:grpSpPr>
        <p:sp>
          <p:nvSpPr>
            <p:cNvPr id="21" name="Shape 354">
              <a:extLst>
                <a:ext uri="{FF2B5EF4-FFF2-40B4-BE49-F238E27FC236}">
                  <a16:creationId xmlns:a16="http://schemas.microsoft.com/office/drawing/2014/main" id="{5A772EB3-9A53-493C-9AA4-BE6450B1C1B8}"/>
                </a:ext>
              </a:extLst>
            </p:cNvPr>
            <p:cNvSpPr/>
            <p:nvPr/>
          </p:nvSpPr>
          <p:spPr>
            <a:xfrm>
              <a:off x="7560537" y="3874524"/>
              <a:ext cx="345212" cy="240674"/>
            </a:xfrm>
            <a:custGeom>
              <a:avLst/>
              <a:gdLst/>
              <a:ahLst/>
              <a:cxnLst/>
              <a:rect l="0" t="0" r="0" b="0"/>
              <a:pathLst>
                <a:path w="120000" h="120000" extrusionOk="0">
                  <a:moveTo>
                    <a:pt x="0" y="120000"/>
                  </a:moveTo>
                  <a:lnTo>
                    <a:pt x="35761" y="41379"/>
                  </a:lnTo>
                  <a:lnTo>
                    <a:pt x="69139" y="61034"/>
                  </a:lnTo>
                  <a:lnTo>
                    <a:pt x="120000" y="0"/>
                  </a:lnTo>
                </a:path>
              </a:pathLst>
            </a:custGeom>
            <a:noFill/>
            <a:ln w="1905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2" name="Shape 355">
              <a:extLst>
                <a:ext uri="{FF2B5EF4-FFF2-40B4-BE49-F238E27FC236}">
                  <a16:creationId xmlns:a16="http://schemas.microsoft.com/office/drawing/2014/main" id="{8274F1F1-A6EF-44B1-85B2-38475638F7C6}"/>
                </a:ext>
              </a:extLst>
            </p:cNvPr>
            <p:cNvSpPr/>
            <p:nvPr/>
          </p:nvSpPr>
          <p:spPr>
            <a:xfrm>
              <a:off x="7846311" y="3859996"/>
              <a:ext cx="82303" cy="72618"/>
            </a:xfrm>
            <a:custGeom>
              <a:avLst/>
              <a:gdLst/>
              <a:ahLst/>
              <a:cxnLst/>
              <a:rect l="0" t="0" r="0" b="0"/>
              <a:pathLst>
                <a:path w="120000" h="120000" extrusionOk="0">
                  <a:moveTo>
                    <a:pt x="80000" y="120000"/>
                  </a:moveTo>
                  <a:lnTo>
                    <a:pt x="80000" y="30857"/>
                  </a:lnTo>
                  <a:lnTo>
                    <a:pt x="0" y="30857"/>
                  </a:lnTo>
                  <a:lnTo>
                    <a:pt x="33333" y="0"/>
                  </a:lnTo>
                  <a:lnTo>
                    <a:pt x="120000" y="0"/>
                  </a:lnTo>
                  <a:lnTo>
                    <a:pt x="110000" y="89142"/>
                  </a:lnTo>
                  <a:lnTo>
                    <a:pt x="80000" y="120000"/>
                  </a:lnTo>
                  <a:close/>
                </a:path>
              </a:pathLst>
            </a:custGeom>
            <a:grpFill/>
            <a:ln>
              <a:solidFill>
                <a:srgbClr val="E23D1C"/>
              </a:solidFill>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3" name="Shape 356">
              <a:extLst>
                <a:ext uri="{FF2B5EF4-FFF2-40B4-BE49-F238E27FC236}">
                  <a16:creationId xmlns:a16="http://schemas.microsoft.com/office/drawing/2014/main" id="{9523DCBD-9DF6-443D-8B00-DAEB7DAF1E0E}"/>
                </a:ext>
              </a:extLst>
            </p:cNvPr>
            <p:cNvSpPr/>
            <p:nvPr/>
          </p:nvSpPr>
          <p:spPr>
            <a:xfrm>
              <a:off x="7560537" y="4011461"/>
              <a:ext cx="345212" cy="93365"/>
            </a:xfrm>
            <a:custGeom>
              <a:avLst/>
              <a:gdLst/>
              <a:ahLst/>
              <a:cxnLst/>
              <a:rect l="0" t="0" r="0" b="0"/>
              <a:pathLst>
                <a:path w="120000" h="120000" extrusionOk="0">
                  <a:moveTo>
                    <a:pt x="0" y="120000"/>
                  </a:moveTo>
                  <a:lnTo>
                    <a:pt x="48476" y="69333"/>
                  </a:lnTo>
                  <a:lnTo>
                    <a:pt x="88211" y="109333"/>
                  </a:lnTo>
                  <a:lnTo>
                    <a:pt x="120000" y="0"/>
                  </a:lnTo>
                </a:path>
              </a:pathLst>
            </a:custGeom>
            <a:noFill/>
            <a:ln w="1905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4" name="Shape 357">
              <a:extLst>
                <a:ext uri="{FF2B5EF4-FFF2-40B4-BE49-F238E27FC236}">
                  <a16:creationId xmlns:a16="http://schemas.microsoft.com/office/drawing/2014/main" id="{6771A7A4-CA9F-4158-B150-2ED51B72B176}"/>
                </a:ext>
              </a:extLst>
            </p:cNvPr>
            <p:cNvSpPr/>
            <p:nvPr/>
          </p:nvSpPr>
          <p:spPr>
            <a:xfrm>
              <a:off x="7533103" y="4086151"/>
              <a:ext cx="59438" cy="49795"/>
            </a:xfrm>
            <a:prstGeom prst="ellipse">
              <a:avLst/>
            </a:prstGeom>
            <a:grpFill/>
            <a:ln w="1110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5" name="Shape 358">
              <a:extLst>
                <a:ext uri="{FF2B5EF4-FFF2-40B4-BE49-F238E27FC236}">
                  <a16:creationId xmlns:a16="http://schemas.microsoft.com/office/drawing/2014/main" id="{870DA23A-ED59-4F21-AE6A-BED168512AAB}"/>
                </a:ext>
              </a:extLst>
            </p:cNvPr>
            <p:cNvSpPr/>
            <p:nvPr/>
          </p:nvSpPr>
          <p:spPr>
            <a:xfrm>
              <a:off x="7667988" y="4042582"/>
              <a:ext cx="59438" cy="53942"/>
            </a:xfrm>
            <a:prstGeom prst="ellipse">
              <a:avLst/>
            </a:prstGeom>
            <a:grpFill/>
            <a:ln w="1110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6" name="Shape 359">
              <a:extLst>
                <a:ext uri="{FF2B5EF4-FFF2-40B4-BE49-F238E27FC236}">
                  <a16:creationId xmlns:a16="http://schemas.microsoft.com/office/drawing/2014/main" id="{C0D5F673-C934-458B-A22A-34DDD0E70BD8}"/>
                </a:ext>
              </a:extLst>
            </p:cNvPr>
            <p:cNvSpPr/>
            <p:nvPr/>
          </p:nvSpPr>
          <p:spPr>
            <a:xfrm>
              <a:off x="7786870" y="4071627"/>
              <a:ext cx="54868" cy="47721"/>
            </a:xfrm>
            <a:prstGeom prst="ellipse">
              <a:avLst/>
            </a:prstGeom>
            <a:grpFill/>
            <a:ln w="1110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7" name="Shape 360">
              <a:extLst>
                <a:ext uri="{FF2B5EF4-FFF2-40B4-BE49-F238E27FC236}">
                  <a16:creationId xmlns:a16="http://schemas.microsoft.com/office/drawing/2014/main" id="{2464720E-0FBF-4089-8C04-0D1685C91722}"/>
                </a:ext>
              </a:extLst>
            </p:cNvPr>
            <p:cNvSpPr/>
            <p:nvPr/>
          </p:nvSpPr>
          <p:spPr>
            <a:xfrm>
              <a:off x="7873744" y="3986561"/>
              <a:ext cx="59438" cy="49795"/>
            </a:xfrm>
            <a:prstGeom prst="ellipse">
              <a:avLst/>
            </a:prstGeom>
            <a:grpFill/>
            <a:ln w="11100" cap="flat" cmpd="sng">
              <a:solidFill>
                <a:srgbClr val="E23D1C"/>
              </a:solidFill>
              <a:prstDash val="solid"/>
              <a:miter/>
              <a:headEnd type="none" w="med" len="med"/>
              <a:tailEnd type="none" w="med" len="med"/>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8" name="Shape 361">
              <a:extLst>
                <a:ext uri="{FF2B5EF4-FFF2-40B4-BE49-F238E27FC236}">
                  <a16:creationId xmlns:a16="http://schemas.microsoft.com/office/drawing/2014/main" id="{7D5F4707-A1AE-4333-9C96-4354F49AC511}"/>
                </a:ext>
              </a:extLst>
            </p:cNvPr>
            <p:cNvSpPr/>
            <p:nvPr/>
          </p:nvSpPr>
          <p:spPr>
            <a:xfrm>
              <a:off x="7512527" y="4121749"/>
              <a:ext cx="459523" cy="634886"/>
            </a:xfrm>
            <a:custGeom>
              <a:avLst/>
              <a:gdLst/>
              <a:ahLst/>
              <a:cxnLst/>
              <a:rect l="0" t="0" r="0" b="0"/>
              <a:pathLst>
                <a:path w="120000" h="120000" extrusionOk="0">
                  <a:moveTo>
                    <a:pt x="45176" y="120000"/>
                  </a:moveTo>
                  <a:cubicBezTo>
                    <a:pt x="42352" y="120000"/>
                    <a:pt x="39529" y="119069"/>
                    <a:pt x="39529" y="117209"/>
                  </a:cubicBezTo>
                  <a:cubicBezTo>
                    <a:pt x="39529" y="106046"/>
                    <a:pt x="39529" y="106046"/>
                    <a:pt x="39529" y="106046"/>
                  </a:cubicBezTo>
                  <a:cubicBezTo>
                    <a:pt x="38117" y="103255"/>
                    <a:pt x="32470" y="96744"/>
                    <a:pt x="28235" y="93023"/>
                  </a:cubicBezTo>
                  <a:cubicBezTo>
                    <a:pt x="25411" y="92093"/>
                    <a:pt x="24000" y="92093"/>
                    <a:pt x="22588" y="91162"/>
                  </a:cubicBezTo>
                  <a:cubicBezTo>
                    <a:pt x="19764" y="90232"/>
                    <a:pt x="16941" y="88372"/>
                    <a:pt x="14117" y="84651"/>
                  </a:cubicBezTo>
                  <a:cubicBezTo>
                    <a:pt x="14117" y="84651"/>
                    <a:pt x="12705" y="82790"/>
                    <a:pt x="11294" y="80930"/>
                  </a:cubicBezTo>
                  <a:cubicBezTo>
                    <a:pt x="2823" y="71627"/>
                    <a:pt x="0" y="67906"/>
                    <a:pt x="1411" y="64186"/>
                  </a:cubicBezTo>
                  <a:cubicBezTo>
                    <a:pt x="2823" y="62325"/>
                    <a:pt x="4235" y="53023"/>
                    <a:pt x="4235" y="51162"/>
                  </a:cubicBezTo>
                  <a:cubicBezTo>
                    <a:pt x="2823" y="47441"/>
                    <a:pt x="5647" y="44651"/>
                    <a:pt x="7058" y="43720"/>
                  </a:cubicBezTo>
                  <a:cubicBezTo>
                    <a:pt x="11294" y="41860"/>
                    <a:pt x="16941" y="41860"/>
                    <a:pt x="21176" y="42790"/>
                  </a:cubicBezTo>
                  <a:cubicBezTo>
                    <a:pt x="21176" y="43720"/>
                    <a:pt x="21176" y="43720"/>
                    <a:pt x="22588" y="43720"/>
                  </a:cubicBezTo>
                  <a:cubicBezTo>
                    <a:pt x="22588" y="37209"/>
                    <a:pt x="21176" y="30697"/>
                    <a:pt x="21176" y="28837"/>
                  </a:cubicBezTo>
                  <a:cubicBezTo>
                    <a:pt x="21176" y="24186"/>
                    <a:pt x="21176" y="11162"/>
                    <a:pt x="21176" y="9302"/>
                  </a:cubicBezTo>
                  <a:cubicBezTo>
                    <a:pt x="22588" y="3720"/>
                    <a:pt x="28235" y="0"/>
                    <a:pt x="35294" y="0"/>
                  </a:cubicBezTo>
                  <a:cubicBezTo>
                    <a:pt x="42352" y="0"/>
                    <a:pt x="49411" y="2790"/>
                    <a:pt x="50823" y="7441"/>
                  </a:cubicBezTo>
                  <a:cubicBezTo>
                    <a:pt x="50823" y="9302"/>
                    <a:pt x="52235" y="25116"/>
                    <a:pt x="53647" y="30697"/>
                  </a:cubicBezTo>
                  <a:cubicBezTo>
                    <a:pt x="53647" y="32558"/>
                    <a:pt x="53647" y="34418"/>
                    <a:pt x="53647" y="35348"/>
                  </a:cubicBezTo>
                  <a:cubicBezTo>
                    <a:pt x="56470" y="35348"/>
                    <a:pt x="59294" y="34418"/>
                    <a:pt x="62117" y="35348"/>
                  </a:cubicBezTo>
                  <a:cubicBezTo>
                    <a:pt x="67764" y="35348"/>
                    <a:pt x="73411" y="37209"/>
                    <a:pt x="74823" y="40000"/>
                  </a:cubicBezTo>
                  <a:cubicBezTo>
                    <a:pt x="79058" y="40000"/>
                    <a:pt x="83294" y="40000"/>
                    <a:pt x="87529" y="40930"/>
                  </a:cubicBezTo>
                  <a:cubicBezTo>
                    <a:pt x="93176" y="42790"/>
                    <a:pt x="94588" y="45581"/>
                    <a:pt x="96000" y="47441"/>
                  </a:cubicBezTo>
                  <a:cubicBezTo>
                    <a:pt x="96000" y="47441"/>
                    <a:pt x="96000" y="47441"/>
                    <a:pt x="96000" y="47441"/>
                  </a:cubicBezTo>
                  <a:cubicBezTo>
                    <a:pt x="97411" y="47441"/>
                    <a:pt x="97411" y="47441"/>
                    <a:pt x="98823" y="47441"/>
                  </a:cubicBezTo>
                  <a:cubicBezTo>
                    <a:pt x="101647" y="47441"/>
                    <a:pt x="104470" y="47441"/>
                    <a:pt x="107294" y="48372"/>
                  </a:cubicBezTo>
                  <a:cubicBezTo>
                    <a:pt x="117176" y="51162"/>
                    <a:pt x="117176" y="55813"/>
                    <a:pt x="118588" y="58604"/>
                  </a:cubicBezTo>
                  <a:cubicBezTo>
                    <a:pt x="118588" y="58604"/>
                    <a:pt x="118588" y="59534"/>
                    <a:pt x="118588" y="60465"/>
                  </a:cubicBezTo>
                  <a:cubicBezTo>
                    <a:pt x="120000" y="64186"/>
                    <a:pt x="120000" y="81860"/>
                    <a:pt x="117176" y="88372"/>
                  </a:cubicBezTo>
                  <a:cubicBezTo>
                    <a:pt x="115764" y="91162"/>
                    <a:pt x="114352" y="93953"/>
                    <a:pt x="112941" y="95813"/>
                  </a:cubicBezTo>
                  <a:cubicBezTo>
                    <a:pt x="111529" y="97674"/>
                    <a:pt x="110117" y="100465"/>
                    <a:pt x="110117" y="101395"/>
                  </a:cubicBezTo>
                  <a:cubicBezTo>
                    <a:pt x="112941" y="111627"/>
                    <a:pt x="112941" y="111627"/>
                    <a:pt x="112941" y="111627"/>
                  </a:cubicBezTo>
                  <a:cubicBezTo>
                    <a:pt x="114352" y="113488"/>
                    <a:pt x="111529" y="114418"/>
                    <a:pt x="110117" y="115348"/>
                  </a:cubicBezTo>
                  <a:cubicBezTo>
                    <a:pt x="107294" y="115348"/>
                    <a:pt x="104470" y="114418"/>
                    <a:pt x="104470" y="112558"/>
                  </a:cubicBezTo>
                  <a:cubicBezTo>
                    <a:pt x="100235" y="102325"/>
                    <a:pt x="100235" y="102325"/>
                    <a:pt x="100235" y="102325"/>
                  </a:cubicBezTo>
                  <a:cubicBezTo>
                    <a:pt x="100235" y="102325"/>
                    <a:pt x="100235" y="102325"/>
                    <a:pt x="100235" y="101395"/>
                  </a:cubicBezTo>
                  <a:cubicBezTo>
                    <a:pt x="100235" y="98604"/>
                    <a:pt x="103058" y="96744"/>
                    <a:pt x="104470" y="93023"/>
                  </a:cubicBezTo>
                  <a:cubicBezTo>
                    <a:pt x="105882" y="91162"/>
                    <a:pt x="107294" y="89302"/>
                    <a:pt x="108705" y="86511"/>
                  </a:cubicBezTo>
                  <a:cubicBezTo>
                    <a:pt x="110117" y="81860"/>
                    <a:pt x="110117" y="64186"/>
                    <a:pt x="108705" y="61395"/>
                  </a:cubicBezTo>
                  <a:cubicBezTo>
                    <a:pt x="108705" y="60465"/>
                    <a:pt x="108705" y="59534"/>
                    <a:pt x="108705" y="59534"/>
                  </a:cubicBezTo>
                  <a:cubicBezTo>
                    <a:pt x="108705" y="56744"/>
                    <a:pt x="107294" y="55813"/>
                    <a:pt x="103058" y="53953"/>
                  </a:cubicBezTo>
                  <a:cubicBezTo>
                    <a:pt x="103058" y="53953"/>
                    <a:pt x="100235" y="53953"/>
                    <a:pt x="98823" y="53953"/>
                  </a:cubicBezTo>
                  <a:cubicBezTo>
                    <a:pt x="94588" y="53953"/>
                    <a:pt x="91764" y="53953"/>
                    <a:pt x="90352" y="53023"/>
                  </a:cubicBezTo>
                  <a:cubicBezTo>
                    <a:pt x="88941" y="52093"/>
                    <a:pt x="87529" y="51162"/>
                    <a:pt x="87529" y="50232"/>
                  </a:cubicBezTo>
                  <a:cubicBezTo>
                    <a:pt x="86117" y="48372"/>
                    <a:pt x="84705" y="47441"/>
                    <a:pt x="83294" y="46511"/>
                  </a:cubicBezTo>
                  <a:cubicBezTo>
                    <a:pt x="80470" y="45581"/>
                    <a:pt x="76235" y="46511"/>
                    <a:pt x="74823" y="47441"/>
                  </a:cubicBezTo>
                  <a:cubicBezTo>
                    <a:pt x="72000" y="47441"/>
                    <a:pt x="69176" y="46511"/>
                    <a:pt x="67764" y="45581"/>
                  </a:cubicBezTo>
                  <a:cubicBezTo>
                    <a:pt x="67764" y="43720"/>
                    <a:pt x="67764" y="43720"/>
                    <a:pt x="67764" y="43720"/>
                  </a:cubicBezTo>
                  <a:cubicBezTo>
                    <a:pt x="66352" y="42790"/>
                    <a:pt x="64941" y="41860"/>
                    <a:pt x="60705" y="40930"/>
                  </a:cubicBezTo>
                  <a:cubicBezTo>
                    <a:pt x="56470" y="40930"/>
                    <a:pt x="55058" y="42790"/>
                    <a:pt x="55058" y="43720"/>
                  </a:cubicBezTo>
                  <a:cubicBezTo>
                    <a:pt x="53647" y="44651"/>
                    <a:pt x="52235" y="45581"/>
                    <a:pt x="50823" y="45581"/>
                  </a:cubicBezTo>
                  <a:cubicBezTo>
                    <a:pt x="50823" y="45581"/>
                    <a:pt x="50823" y="45581"/>
                    <a:pt x="50823" y="45581"/>
                  </a:cubicBezTo>
                  <a:cubicBezTo>
                    <a:pt x="48000" y="45581"/>
                    <a:pt x="46588" y="44651"/>
                    <a:pt x="46588" y="43720"/>
                  </a:cubicBezTo>
                  <a:cubicBezTo>
                    <a:pt x="45176" y="42790"/>
                    <a:pt x="45176" y="41860"/>
                    <a:pt x="45176" y="38139"/>
                  </a:cubicBezTo>
                  <a:cubicBezTo>
                    <a:pt x="43764" y="36279"/>
                    <a:pt x="43764" y="33488"/>
                    <a:pt x="43764" y="30697"/>
                  </a:cubicBezTo>
                  <a:cubicBezTo>
                    <a:pt x="43764" y="25116"/>
                    <a:pt x="40941" y="10232"/>
                    <a:pt x="40941" y="9302"/>
                  </a:cubicBezTo>
                  <a:cubicBezTo>
                    <a:pt x="39529" y="6511"/>
                    <a:pt x="36705" y="6511"/>
                    <a:pt x="35294" y="6511"/>
                  </a:cubicBezTo>
                  <a:cubicBezTo>
                    <a:pt x="33882" y="6511"/>
                    <a:pt x="31058" y="7441"/>
                    <a:pt x="31058" y="10232"/>
                  </a:cubicBezTo>
                  <a:cubicBezTo>
                    <a:pt x="31058" y="11162"/>
                    <a:pt x="31058" y="23255"/>
                    <a:pt x="31058" y="27906"/>
                  </a:cubicBezTo>
                  <a:cubicBezTo>
                    <a:pt x="31058" y="31627"/>
                    <a:pt x="32470" y="45581"/>
                    <a:pt x="32470" y="53953"/>
                  </a:cubicBezTo>
                  <a:cubicBezTo>
                    <a:pt x="32470" y="54883"/>
                    <a:pt x="33882" y="55813"/>
                    <a:pt x="32470" y="57674"/>
                  </a:cubicBezTo>
                  <a:cubicBezTo>
                    <a:pt x="33882" y="60465"/>
                    <a:pt x="33882" y="60465"/>
                    <a:pt x="33882" y="60465"/>
                  </a:cubicBezTo>
                  <a:cubicBezTo>
                    <a:pt x="33882" y="62325"/>
                    <a:pt x="31058" y="63255"/>
                    <a:pt x="28235" y="64186"/>
                  </a:cubicBezTo>
                  <a:cubicBezTo>
                    <a:pt x="26823" y="64186"/>
                    <a:pt x="25411" y="62325"/>
                    <a:pt x="25411" y="60465"/>
                  </a:cubicBezTo>
                  <a:cubicBezTo>
                    <a:pt x="25411" y="60465"/>
                    <a:pt x="25411" y="60465"/>
                    <a:pt x="25411" y="60465"/>
                  </a:cubicBezTo>
                  <a:cubicBezTo>
                    <a:pt x="25411" y="60465"/>
                    <a:pt x="25411" y="60465"/>
                    <a:pt x="25411" y="60465"/>
                  </a:cubicBezTo>
                  <a:cubicBezTo>
                    <a:pt x="25411" y="60465"/>
                    <a:pt x="24000" y="57674"/>
                    <a:pt x="22588" y="53953"/>
                  </a:cubicBezTo>
                  <a:cubicBezTo>
                    <a:pt x="22588" y="51162"/>
                    <a:pt x="19764" y="50232"/>
                    <a:pt x="16941" y="49302"/>
                  </a:cubicBezTo>
                  <a:cubicBezTo>
                    <a:pt x="15529" y="48372"/>
                    <a:pt x="14117" y="49302"/>
                    <a:pt x="14117" y="49302"/>
                  </a:cubicBezTo>
                  <a:cubicBezTo>
                    <a:pt x="14117" y="49302"/>
                    <a:pt x="12705" y="49302"/>
                    <a:pt x="14117" y="50232"/>
                  </a:cubicBezTo>
                  <a:cubicBezTo>
                    <a:pt x="14117" y="53023"/>
                    <a:pt x="12705" y="63255"/>
                    <a:pt x="11294" y="66046"/>
                  </a:cubicBezTo>
                  <a:cubicBezTo>
                    <a:pt x="11294" y="67906"/>
                    <a:pt x="16941" y="74418"/>
                    <a:pt x="19764" y="77209"/>
                  </a:cubicBezTo>
                  <a:cubicBezTo>
                    <a:pt x="21176" y="80000"/>
                    <a:pt x="22588" y="81860"/>
                    <a:pt x="24000" y="82790"/>
                  </a:cubicBezTo>
                  <a:cubicBezTo>
                    <a:pt x="24000" y="83720"/>
                    <a:pt x="25411" y="84651"/>
                    <a:pt x="28235" y="85581"/>
                  </a:cubicBezTo>
                  <a:cubicBezTo>
                    <a:pt x="29647" y="86511"/>
                    <a:pt x="32470" y="87441"/>
                    <a:pt x="33882" y="89302"/>
                  </a:cubicBezTo>
                  <a:cubicBezTo>
                    <a:pt x="40941" y="93023"/>
                    <a:pt x="46588" y="100465"/>
                    <a:pt x="49411" y="104186"/>
                  </a:cubicBezTo>
                  <a:cubicBezTo>
                    <a:pt x="49411" y="104186"/>
                    <a:pt x="49411" y="105116"/>
                    <a:pt x="49411" y="105116"/>
                  </a:cubicBezTo>
                  <a:cubicBezTo>
                    <a:pt x="49411" y="116279"/>
                    <a:pt x="49411" y="116279"/>
                    <a:pt x="49411" y="116279"/>
                  </a:cubicBezTo>
                  <a:cubicBezTo>
                    <a:pt x="49411" y="118139"/>
                    <a:pt x="48000" y="120000"/>
                    <a:pt x="45176" y="120000"/>
                  </a:cubicBezTo>
                  <a:cubicBezTo>
                    <a:pt x="45176" y="120000"/>
                    <a:pt x="45176" y="120000"/>
                    <a:pt x="45176" y="120000"/>
                  </a:cubicBezTo>
                  <a:close/>
                </a:path>
              </a:pathLst>
            </a:custGeom>
            <a:grpFill/>
            <a:ln>
              <a:solidFill>
                <a:srgbClr val="E23D1C"/>
              </a:solidFill>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sp>
          <p:nvSpPr>
            <p:cNvPr id="29" name="Shape 362">
              <a:extLst>
                <a:ext uri="{FF2B5EF4-FFF2-40B4-BE49-F238E27FC236}">
                  <a16:creationId xmlns:a16="http://schemas.microsoft.com/office/drawing/2014/main" id="{8F2883A2-A79C-42D7-A7F3-549E978D5E5C}"/>
                </a:ext>
              </a:extLst>
            </p:cNvPr>
            <p:cNvSpPr/>
            <p:nvPr/>
          </p:nvSpPr>
          <p:spPr>
            <a:xfrm>
              <a:off x="7430223" y="3766632"/>
              <a:ext cx="601268" cy="703358"/>
            </a:xfrm>
            <a:custGeom>
              <a:avLst/>
              <a:gdLst/>
              <a:ahLst/>
              <a:cxnLst/>
              <a:rect l="0" t="0" r="0" b="0"/>
              <a:pathLst>
                <a:path w="120000" h="120000" extrusionOk="0">
                  <a:moveTo>
                    <a:pt x="110270" y="0"/>
                  </a:moveTo>
                  <a:cubicBezTo>
                    <a:pt x="9729" y="0"/>
                    <a:pt x="9729" y="0"/>
                    <a:pt x="9729" y="0"/>
                  </a:cubicBezTo>
                  <a:cubicBezTo>
                    <a:pt x="4324" y="0"/>
                    <a:pt x="0" y="2517"/>
                    <a:pt x="0" y="6713"/>
                  </a:cubicBezTo>
                  <a:cubicBezTo>
                    <a:pt x="0" y="112447"/>
                    <a:pt x="0" y="112447"/>
                    <a:pt x="0" y="112447"/>
                  </a:cubicBezTo>
                  <a:cubicBezTo>
                    <a:pt x="0" y="116643"/>
                    <a:pt x="4324" y="120000"/>
                    <a:pt x="9729" y="120000"/>
                  </a:cubicBezTo>
                  <a:cubicBezTo>
                    <a:pt x="11891" y="120000"/>
                    <a:pt x="11891" y="120000"/>
                    <a:pt x="11891" y="120000"/>
                  </a:cubicBezTo>
                  <a:cubicBezTo>
                    <a:pt x="12972" y="118321"/>
                    <a:pt x="14054" y="109090"/>
                    <a:pt x="14054" y="107412"/>
                  </a:cubicBezTo>
                  <a:cubicBezTo>
                    <a:pt x="14054" y="107412"/>
                    <a:pt x="14054" y="107412"/>
                    <a:pt x="14054" y="107412"/>
                  </a:cubicBezTo>
                  <a:cubicBezTo>
                    <a:pt x="9729" y="107412"/>
                    <a:pt x="9729" y="107412"/>
                    <a:pt x="9729" y="107412"/>
                  </a:cubicBezTo>
                  <a:cubicBezTo>
                    <a:pt x="9729" y="9230"/>
                    <a:pt x="9729" y="9230"/>
                    <a:pt x="9729" y="9230"/>
                  </a:cubicBezTo>
                  <a:cubicBezTo>
                    <a:pt x="110270" y="9230"/>
                    <a:pt x="110270" y="9230"/>
                    <a:pt x="110270" y="9230"/>
                  </a:cubicBezTo>
                  <a:cubicBezTo>
                    <a:pt x="110270" y="107412"/>
                    <a:pt x="110270" y="107412"/>
                    <a:pt x="110270" y="107412"/>
                  </a:cubicBezTo>
                  <a:cubicBezTo>
                    <a:pt x="108108" y="107412"/>
                    <a:pt x="108108" y="107412"/>
                    <a:pt x="108108" y="107412"/>
                  </a:cubicBezTo>
                  <a:cubicBezTo>
                    <a:pt x="112432" y="109090"/>
                    <a:pt x="111351" y="112447"/>
                    <a:pt x="111351" y="114965"/>
                  </a:cubicBezTo>
                  <a:cubicBezTo>
                    <a:pt x="112432" y="114965"/>
                    <a:pt x="112432" y="115804"/>
                    <a:pt x="112432" y="116643"/>
                  </a:cubicBezTo>
                  <a:cubicBezTo>
                    <a:pt x="112432" y="117482"/>
                    <a:pt x="112432" y="118321"/>
                    <a:pt x="112432" y="120000"/>
                  </a:cubicBezTo>
                  <a:cubicBezTo>
                    <a:pt x="115675" y="120000"/>
                    <a:pt x="120000" y="116643"/>
                    <a:pt x="120000" y="112447"/>
                  </a:cubicBezTo>
                  <a:cubicBezTo>
                    <a:pt x="120000" y="6713"/>
                    <a:pt x="120000" y="6713"/>
                    <a:pt x="120000" y="6713"/>
                  </a:cubicBezTo>
                  <a:cubicBezTo>
                    <a:pt x="120000" y="2517"/>
                    <a:pt x="115675" y="0"/>
                    <a:pt x="110270" y="0"/>
                  </a:cubicBezTo>
                  <a:close/>
                </a:path>
              </a:pathLst>
            </a:custGeom>
            <a:grpFill/>
            <a:ln>
              <a:solidFill>
                <a:srgbClr val="E23D1C"/>
              </a:solidFill>
            </a:ln>
          </p:spPr>
          <p:txBody>
            <a:bodyPr lIns="34284" tIns="17138" rIns="34284" bIns="17138" anchor="t" anchorCtr="0">
              <a:noAutofit/>
            </a:bodyPr>
            <a:lstStyle/>
            <a:p>
              <a:pPr algn="ctr">
                <a:buClr>
                  <a:srgbClr val="000000"/>
                </a:buClr>
              </a:pPr>
              <a:endParaRPr sz="1875" dirty="0">
                <a:solidFill>
                  <a:srgbClr val="000000"/>
                </a:solidFill>
                <a:latin typeface="Arial"/>
                <a:ea typeface="Arial"/>
                <a:cs typeface="Arial"/>
                <a:sym typeface="Arial"/>
                <a:rtl val="0"/>
              </a:endParaRPr>
            </a:p>
          </p:txBody>
        </p:sp>
      </p:grpSp>
      <p:sp>
        <p:nvSpPr>
          <p:cNvPr id="17" name="Rectangle: Rounded Corners 1">
            <a:extLst>
              <a:ext uri="{FF2B5EF4-FFF2-40B4-BE49-F238E27FC236}">
                <a16:creationId xmlns:a16="http://schemas.microsoft.com/office/drawing/2014/main" id="{674FA8D7-33A0-46A2-B857-E6A683A8B50D}"/>
              </a:ext>
            </a:extLst>
          </p:cNvPr>
          <p:cNvSpPr/>
          <p:nvPr/>
        </p:nvSpPr>
        <p:spPr>
          <a:xfrm>
            <a:off x="1409422" y="3947209"/>
            <a:ext cx="7196935" cy="1794175"/>
          </a:xfrm>
          <a:prstGeom prst="round2DiagRect">
            <a:avLst/>
          </a:prstGeom>
          <a:solidFill>
            <a:srgbClr val="B22F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3038" indent="-173038">
              <a:spcBef>
                <a:spcPts val="600"/>
              </a:spcBef>
              <a:buFont typeface="Arial" panose="020B0604020202020204" pitchFamily="34" charset="0"/>
              <a:buChar char="•"/>
            </a:pPr>
            <a:r>
              <a:rPr lang="en-US" sz="1400" dirty="0"/>
              <a:t>FM introduces 4</a:t>
            </a:r>
            <a:r>
              <a:rPr lang="en-US" sz="1400" baseline="30000" dirty="0"/>
              <a:t>th</a:t>
            </a:r>
            <a:r>
              <a:rPr lang="en-US" sz="1400" dirty="0"/>
              <a:t> round of booster measures via </a:t>
            </a:r>
            <a:r>
              <a:rPr lang="en-IN" sz="1400" dirty="0"/>
              <a:t>Taxation Laws (Amendment) Act, 2019</a:t>
            </a:r>
          </a:p>
          <a:p>
            <a:pPr marL="173038" indent="-173038">
              <a:spcBef>
                <a:spcPts val="600"/>
              </a:spcBef>
              <a:buFont typeface="Arial" panose="020B0604020202020204" pitchFamily="34" charset="0"/>
              <a:buChar char="•"/>
            </a:pPr>
            <a:r>
              <a:rPr lang="en-US" sz="1400" dirty="0"/>
              <a:t>To encourage investment and manufacturing under ‘Make in India’ initiative</a:t>
            </a:r>
          </a:p>
          <a:p>
            <a:pPr marL="173038" indent="-173038">
              <a:spcBef>
                <a:spcPts val="600"/>
              </a:spcBef>
              <a:buFont typeface="Arial" panose="020B0604020202020204" pitchFamily="34" charset="0"/>
              <a:buChar char="•"/>
            </a:pPr>
            <a:r>
              <a:rPr lang="en-US" sz="1400" dirty="0"/>
              <a:t>Roll-back on enhanced surcharge for FPIs</a:t>
            </a:r>
          </a:p>
          <a:p>
            <a:pPr marL="173038" indent="-173038">
              <a:spcBef>
                <a:spcPts val="600"/>
              </a:spcBef>
              <a:buFont typeface="Arial" panose="020B0604020202020204" pitchFamily="34" charset="0"/>
              <a:buChar char="•"/>
            </a:pPr>
            <a:r>
              <a:rPr lang="en-US" sz="1400" dirty="0"/>
              <a:t>Tax revenue foregone ~ INR 1.45 tn</a:t>
            </a:r>
          </a:p>
        </p:txBody>
      </p:sp>
    </p:spTree>
    <p:extLst>
      <p:ext uri="{BB962C8B-B14F-4D97-AF65-F5344CB8AC3E}">
        <p14:creationId xmlns:p14="http://schemas.microsoft.com/office/powerpoint/2010/main" val="17397304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4">
            <a:extLst>
              <a:ext uri="{FF2B5EF4-FFF2-40B4-BE49-F238E27FC236}">
                <a16:creationId xmlns:a16="http://schemas.microsoft.com/office/drawing/2014/main" id="{A714FB0C-7315-4F46-9973-D3F14C1844CE}"/>
              </a:ext>
            </a:extLst>
          </p:cNvPr>
          <p:cNvSpPr>
            <a:spLocks noGrp="1"/>
          </p:cNvSpPr>
          <p:nvPr>
            <p:ph type="title"/>
          </p:nvPr>
        </p:nvSpPr>
        <p:spPr>
          <a:xfrm>
            <a:off x="771969" y="64784"/>
            <a:ext cx="7918096" cy="856675"/>
          </a:xfrm>
        </p:spPr>
        <p:txBody>
          <a:bodyPr/>
          <a:lstStyle/>
          <a:p>
            <a:r>
              <a:rPr lang="en-US" dirty="0"/>
              <a:t>Key MLI provisions adopted by India</a:t>
            </a:r>
          </a:p>
        </p:txBody>
      </p:sp>
      <p:graphicFrame>
        <p:nvGraphicFramePr>
          <p:cNvPr id="4" name="Diagram 3">
            <a:extLst>
              <a:ext uri="{FF2B5EF4-FFF2-40B4-BE49-F238E27FC236}">
                <a16:creationId xmlns:a16="http://schemas.microsoft.com/office/drawing/2014/main" id="{DCAA244C-FDC6-4296-9DD1-525481B4D77C}"/>
              </a:ext>
            </a:extLst>
          </p:cNvPr>
          <p:cNvGraphicFramePr/>
          <p:nvPr>
            <p:extLst>
              <p:ext uri="{D42A27DB-BD31-4B8C-83A1-F6EECF244321}">
                <p14:modId xmlns:p14="http://schemas.microsoft.com/office/powerpoint/2010/main" val="2560565028"/>
              </p:ext>
            </p:extLst>
          </p:nvPr>
        </p:nvGraphicFramePr>
        <p:xfrm>
          <a:off x="738054" y="1176293"/>
          <a:ext cx="8076161" cy="49684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1">
            <a:extLst>
              <a:ext uri="{FF2B5EF4-FFF2-40B4-BE49-F238E27FC236}">
                <a16:creationId xmlns:a16="http://schemas.microsoft.com/office/drawing/2014/main" id="{AE5BBAE1-1400-4230-8722-876A81C35F22}"/>
              </a:ext>
            </a:extLst>
          </p:cNvPr>
          <p:cNvSpPr txBox="1">
            <a:spLocks/>
          </p:cNvSpPr>
          <p:nvPr/>
        </p:nvSpPr>
        <p:spPr>
          <a:xfrm>
            <a:off x="6632665" y="6324063"/>
            <a:ext cx="20574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eaLnBrk="0" fontAlgn="base" hangingPunct="0">
              <a:spcBef>
                <a:spcPct val="0"/>
              </a:spcBef>
              <a:spcAft>
                <a:spcPct val="0"/>
              </a:spcAft>
              <a:defRPr/>
            </a:pPr>
            <a:fld id="{C042D9EC-9D8F-48CD-B4DF-6FDAA95C8793}" type="slidenum">
              <a:rPr lang="en-IN" sz="1200" smtClean="0">
                <a:solidFill>
                  <a:prstClr val="black">
                    <a:tint val="75000"/>
                  </a:prstClr>
                </a:solidFill>
                <a:latin typeface="Arial" panose="020B0604020202020204" pitchFamily="34" charset="0"/>
                <a:ea typeface="MS PGothic" panose="020B0600070205080204" pitchFamily="34" charset="-128"/>
              </a:rPr>
              <a:pPr algn="r" eaLnBrk="0" fontAlgn="base" hangingPunct="0">
                <a:spcBef>
                  <a:spcPct val="0"/>
                </a:spcBef>
                <a:spcAft>
                  <a:spcPct val="0"/>
                </a:spcAft>
                <a:defRPr/>
              </a:pPr>
              <a:t>35</a:t>
            </a:fld>
            <a:endParaRPr lang="en-IN" sz="1200" dirty="0">
              <a:solidFill>
                <a:prstClr val="black">
                  <a:tint val="75000"/>
                </a:prstClr>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41690222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84FB2D89-9DC0-4BF5-ABE3-5E907CD27FF9}"/>
              </a:ext>
            </a:extLst>
          </p:cNvPr>
          <p:cNvSpPr>
            <a:spLocks noGrp="1"/>
          </p:cNvSpPr>
          <p:nvPr>
            <p:ph type="sldNum" sz="quarter" idx="10"/>
          </p:nvPr>
        </p:nvSpPr>
        <p:spPr>
          <a:xfrm>
            <a:off x="6632575" y="6356350"/>
            <a:ext cx="2057400" cy="365125"/>
          </a:xfrm>
          <a:prstGeom prst="rect">
            <a:avLst/>
          </a:prstGeom>
        </p:spPr>
        <p:txBody>
          <a:bodyPr vert="horz" lIns="91440" tIns="45720" rIns="91440" bIns="45720" rtlCol="0" anchor="ctr"/>
          <a:lstStyle>
            <a:defPPr>
              <a:defRPr lang="de-DE"/>
            </a:defPPr>
            <a:lvl1pPr algn="r" rtl="0" eaLnBrk="0" fontAlgn="base" hangingPunct="0">
              <a:spcBef>
                <a:spcPct val="0"/>
              </a:spcBef>
              <a:spcAft>
                <a:spcPct val="0"/>
              </a:spcAft>
              <a:defRPr sz="1200" kern="1200">
                <a:solidFill>
                  <a:prstClr val="black">
                    <a:tint val="75000"/>
                  </a:prstClr>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lvl="0">
              <a:defRPr/>
            </a:pPr>
            <a:fld id="{A6089F42-0F19-473D-8EB5-22C6366C62A0}" type="slidenum">
              <a:rPr lang="en-IN" smtClean="0"/>
              <a:pPr lvl="0">
                <a:defRPr/>
              </a:pPr>
              <a:t>36</a:t>
            </a:fld>
            <a:endParaRPr lang="en-IN" noProof="0" dirty="0"/>
          </a:p>
        </p:txBody>
      </p:sp>
      <p:sp>
        <p:nvSpPr>
          <p:cNvPr id="37" name="Content Placeholder 6">
            <a:extLst>
              <a:ext uri="{FF2B5EF4-FFF2-40B4-BE49-F238E27FC236}">
                <a16:creationId xmlns:a16="http://schemas.microsoft.com/office/drawing/2014/main" id="{DBC5297B-7AA6-C846-A7AC-857A794BF5FE}"/>
              </a:ext>
            </a:extLst>
          </p:cNvPr>
          <p:cNvSpPr txBox="1">
            <a:spLocks/>
          </p:cNvSpPr>
          <p:nvPr/>
        </p:nvSpPr>
        <p:spPr bwMode="auto">
          <a:xfrm>
            <a:off x="771524" y="1097111"/>
            <a:ext cx="8097595" cy="485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panose="020B0604020202020204" pitchFamily="34" charset="0"/>
              <a:buChar char="•"/>
              <a:defRPr lang="en-US" sz="1600" kern="1200" dirty="0">
                <a:solidFill>
                  <a:schemeClr val="tx1"/>
                </a:solidFill>
                <a:latin typeface="Arial" panose="020B0604020202020204" pitchFamily="34" charset="0"/>
                <a:ea typeface="+mn-ea"/>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en-US" sz="1600" kern="1200" dirty="0">
                <a:solidFill>
                  <a:schemeClr val="tx1"/>
                </a:solidFill>
                <a:latin typeface="Arial" panose="020B0604020202020204" pitchFamily="34" charset="0"/>
                <a:ea typeface="+mn-ea"/>
                <a:cs typeface="Arial" panose="020B060402020202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lang="en-US" sz="1600" kern="1200" dirty="0">
                <a:solidFill>
                  <a:schemeClr val="tx1"/>
                </a:solidFill>
                <a:latin typeface="Arial" panose="020B0604020202020204" pitchFamily="34" charset="0"/>
                <a:ea typeface="+mn-ea"/>
                <a:cs typeface="Arial" panose="020B060402020202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lang="en-US" sz="1600" kern="1200" dirty="0">
                <a:solidFill>
                  <a:schemeClr val="tx1"/>
                </a:solidFill>
                <a:latin typeface="Arial" panose="020B0604020202020204" pitchFamily="34" charset="0"/>
                <a:ea typeface="+mn-ea"/>
                <a:cs typeface="Arial" panose="020B060402020202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lang="en-US" sz="1600" kern="1200" dirty="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
            </a:pPr>
            <a:r>
              <a:rPr lang="en-IN" sz="1400" dirty="0"/>
              <a:t>Strong policy and administrative bias towards source-based taxation – leading to aggressive scrutiny audits of foreign multinationals</a:t>
            </a:r>
          </a:p>
          <a:p>
            <a:pPr>
              <a:lnSpc>
                <a:spcPct val="100000"/>
              </a:lnSpc>
              <a:spcBef>
                <a:spcPts val="600"/>
              </a:spcBef>
              <a:spcAft>
                <a:spcPts val="600"/>
              </a:spcAft>
              <a:buFont typeface="Wingdings" panose="05000000000000000000" pitchFamily="2" charset="2"/>
              <a:buChar char=""/>
            </a:pPr>
            <a:r>
              <a:rPr lang="en-IN" sz="1400" dirty="0"/>
              <a:t>Aggressive tax assessments and increasing tax disputes </a:t>
            </a:r>
          </a:p>
          <a:p>
            <a:pPr>
              <a:lnSpc>
                <a:spcPct val="100000"/>
              </a:lnSpc>
              <a:spcBef>
                <a:spcPts val="600"/>
              </a:spcBef>
              <a:spcAft>
                <a:spcPts val="600"/>
              </a:spcAft>
              <a:buFont typeface="Wingdings" panose="05000000000000000000" pitchFamily="2" charset="2"/>
              <a:buChar char=""/>
            </a:pPr>
            <a:r>
              <a:rPr lang="en-IN" sz="1400" dirty="0"/>
              <a:t>Recourse to parallel legislations – Prevention of Money Laundering and Benami law to crackdown money laundering and tax evasion</a:t>
            </a:r>
          </a:p>
          <a:p>
            <a:pPr>
              <a:lnSpc>
                <a:spcPct val="100000"/>
              </a:lnSpc>
              <a:spcBef>
                <a:spcPts val="600"/>
              </a:spcBef>
              <a:spcAft>
                <a:spcPts val="600"/>
              </a:spcAft>
              <a:buFont typeface="Wingdings" panose="05000000000000000000" pitchFamily="2" charset="2"/>
              <a:buChar char=""/>
            </a:pPr>
            <a:r>
              <a:rPr lang="en-IN" sz="1400" dirty="0"/>
              <a:t>Launch of e-assessment scheme to eliminate interface between taxpayer and tax department</a:t>
            </a:r>
          </a:p>
          <a:p>
            <a:pPr>
              <a:lnSpc>
                <a:spcPct val="100000"/>
              </a:lnSpc>
              <a:spcBef>
                <a:spcPts val="600"/>
              </a:spcBef>
              <a:spcAft>
                <a:spcPts val="600"/>
              </a:spcAft>
              <a:buFont typeface="Wingdings" panose="05000000000000000000" pitchFamily="2" charset="2"/>
              <a:buChar char=""/>
            </a:pPr>
            <a:r>
              <a:rPr lang="en-IN" sz="1400" dirty="0"/>
              <a:t>Typical challenges in tax audits	</a:t>
            </a:r>
          </a:p>
          <a:p>
            <a:pPr lvl="1" indent="-222250" fontAlgn="auto">
              <a:lnSpc>
                <a:spcPct val="100000"/>
              </a:lnSpc>
              <a:spcBef>
                <a:spcPts val="600"/>
              </a:spcBef>
              <a:spcAft>
                <a:spcPts val="600"/>
              </a:spcAft>
              <a:buFont typeface="AppleSymbols" charset="0"/>
              <a:buChar char="⎼"/>
              <a:defRPr/>
            </a:pPr>
            <a:r>
              <a:rPr lang="en-US" sz="1400" dirty="0"/>
              <a:t>Documentation / evidence</a:t>
            </a:r>
            <a:endParaRPr lang="en-IN" sz="1400" dirty="0"/>
          </a:p>
          <a:p>
            <a:pPr lvl="1" indent="-222250" fontAlgn="auto">
              <a:lnSpc>
                <a:spcPct val="100000"/>
              </a:lnSpc>
              <a:spcBef>
                <a:spcPts val="600"/>
              </a:spcBef>
              <a:spcAft>
                <a:spcPts val="600"/>
              </a:spcAft>
              <a:buFont typeface="AppleSymbols" charset="0"/>
              <a:buChar char="⎼"/>
              <a:defRPr/>
            </a:pPr>
            <a:r>
              <a:rPr lang="en-IN" sz="1400" dirty="0"/>
              <a:t>Treaty availability – focus on beneficial ownership</a:t>
            </a:r>
          </a:p>
          <a:p>
            <a:pPr lvl="1" indent="-222250" fontAlgn="auto">
              <a:lnSpc>
                <a:spcPct val="100000"/>
              </a:lnSpc>
              <a:spcBef>
                <a:spcPts val="600"/>
              </a:spcBef>
              <a:spcAft>
                <a:spcPts val="600"/>
              </a:spcAft>
              <a:buFont typeface="AppleSymbols" charset="0"/>
              <a:buChar char="⎼"/>
              <a:defRPr/>
            </a:pPr>
            <a:r>
              <a:rPr lang="en-US" sz="1400" dirty="0"/>
              <a:t>Anti-abuse and GAAR</a:t>
            </a:r>
          </a:p>
          <a:p>
            <a:pPr lvl="1" indent="-222250" fontAlgn="auto">
              <a:lnSpc>
                <a:spcPct val="100000"/>
              </a:lnSpc>
              <a:spcBef>
                <a:spcPts val="600"/>
              </a:spcBef>
              <a:spcAft>
                <a:spcPts val="600"/>
              </a:spcAft>
              <a:buFont typeface="AppleSymbols" charset="0"/>
              <a:buChar char="⎼"/>
              <a:defRPr/>
            </a:pPr>
            <a:r>
              <a:rPr lang="en-US" sz="1400" dirty="0"/>
              <a:t>Transfer Pricing</a:t>
            </a:r>
          </a:p>
          <a:p>
            <a:pPr lvl="1" indent="-222250" fontAlgn="auto">
              <a:lnSpc>
                <a:spcPct val="100000"/>
              </a:lnSpc>
              <a:spcBef>
                <a:spcPts val="600"/>
              </a:spcBef>
              <a:spcAft>
                <a:spcPts val="600"/>
              </a:spcAft>
              <a:buFont typeface="AppleSymbols" charset="0"/>
              <a:buChar char="⎼"/>
              <a:defRPr/>
            </a:pPr>
            <a:r>
              <a:rPr lang="en-US" sz="1400" dirty="0"/>
              <a:t>Characterisation of Income streams</a:t>
            </a:r>
          </a:p>
          <a:p>
            <a:pPr lvl="1" indent="-222250" fontAlgn="auto">
              <a:lnSpc>
                <a:spcPct val="100000"/>
              </a:lnSpc>
              <a:spcBef>
                <a:spcPts val="600"/>
              </a:spcBef>
              <a:spcAft>
                <a:spcPts val="600"/>
              </a:spcAft>
              <a:buFont typeface="AppleSymbols" charset="0"/>
              <a:buChar char="⎼"/>
              <a:defRPr/>
            </a:pPr>
            <a:r>
              <a:rPr lang="en-US" sz="1400" dirty="0"/>
              <a:t>PE Assertions</a:t>
            </a:r>
          </a:p>
          <a:p>
            <a:pPr>
              <a:lnSpc>
                <a:spcPct val="100000"/>
              </a:lnSpc>
              <a:spcBef>
                <a:spcPts val="600"/>
              </a:spcBef>
              <a:spcAft>
                <a:spcPts val="600"/>
              </a:spcAft>
              <a:buFont typeface="Wingdings" panose="05000000000000000000" pitchFamily="2" charset="2"/>
              <a:buChar char=""/>
            </a:pPr>
            <a:endParaRPr lang="en-IN" sz="1400" dirty="0"/>
          </a:p>
        </p:txBody>
      </p:sp>
      <p:sp>
        <p:nvSpPr>
          <p:cNvPr id="10" name="Title 1">
            <a:extLst>
              <a:ext uri="{FF2B5EF4-FFF2-40B4-BE49-F238E27FC236}">
                <a16:creationId xmlns:a16="http://schemas.microsoft.com/office/drawing/2014/main" id="{E7984A9E-773B-4CE5-B515-B2B6E0F5EBDD}"/>
              </a:ext>
            </a:extLst>
          </p:cNvPr>
          <p:cNvSpPr txBox="1">
            <a:spLocks/>
          </p:cNvSpPr>
          <p:nvPr/>
        </p:nvSpPr>
        <p:spPr>
          <a:xfrm>
            <a:off x="792961" y="124106"/>
            <a:ext cx="6211058" cy="8566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rgbClr val="C00000"/>
                </a:solidFill>
                <a:latin typeface="Arial" panose="020B0604020202020204" pitchFamily="34" charset="0"/>
                <a:ea typeface="+mj-ea"/>
                <a:cs typeface="Arial" panose="020B0604020202020204" pitchFamily="34" charset="0"/>
              </a:defRPr>
            </a:lvl1pPr>
          </a:lstStyle>
          <a:p>
            <a:r>
              <a:rPr lang="en-IN" dirty="0"/>
              <a:t>Indian tax landscape</a:t>
            </a:r>
            <a:br>
              <a:rPr lang="en-IN" dirty="0"/>
            </a:br>
            <a:r>
              <a:rPr lang="en-US" sz="2400" i="1" dirty="0">
                <a:solidFill>
                  <a:schemeClr val="bg2">
                    <a:lumMod val="25000"/>
                  </a:schemeClr>
                </a:solidFill>
              </a:rPr>
              <a:t>Audit &amp; Controversy Trends </a:t>
            </a:r>
            <a:endParaRPr lang="en-IN" sz="2400" i="1" dirty="0">
              <a:solidFill>
                <a:schemeClr val="bg2">
                  <a:lumMod val="25000"/>
                </a:schemeClr>
              </a:solidFill>
            </a:endParaRPr>
          </a:p>
        </p:txBody>
      </p:sp>
      <p:pic>
        <p:nvPicPr>
          <p:cNvPr id="7" name="Picture 6">
            <a:extLst>
              <a:ext uri="{FF2B5EF4-FFF2-40B4-BE49-F238E27FC236}">
                <a16:creationId xmlns:a16="http://schemas.microsoft.com/office/drawing/2014/main" id="{565F7721-3352-41D5-B388-984483B77757}"/>
              </a:ext>
            </a:extLst>
          </p:cNvPr>
          <p:cNvPicPr>
            <a:picLocks noChangeAspect="1"/>
          </p:cNvPicPr>
          <p:nvPr/>
        </p:nvPicPr>
        <p:blipFill>
          <a:blip r:embed="rId2"/>
          <a:stretch>
            <a:fillRect/>
          </a:stretch>
        </p:blipFill>
        <p:spPr>
          <a:xfrm>
            <a:off x="6632666" y="3537080"/>
            <a:ext cx="2548490" cy="2412829"/>
          </a:xfrm>
          <a:prstGeom prst="rect">
            <a:avLst/>
          </a:prstGeom>
        </p:spPr>
      </p:pic>
    </p:spTree>
    <p:extLst>
      <p:ext uri="{BB962C8B-B14F-4D97-AF65-F5344CB8AC3E}">
        <p14:creationId xmlns:p14="http://schemas.microsoft.com/office/powerpoint/2010/main" val="21647406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US" dirty="0"/>
              <a:t>Concluding remarks</a:t>
            </a:r>
          </a:p>
        </p:txBody>
      </p:sp>
    </p:spTree>
    <p:extLst>
      <p:ext uri="{BB962C8B-B14F-4D97-AF65-F5344CB8AC3E}">
        <p14:creationId xmlns:p14="http://schemas.microsoft.com/office/powerpoint/2010/main" val="36884563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dirty="0"/>
              <a:t>Indian tax landscape</a:t>
            </a:r>
            <a:br>
              <a:rPr lang="en-IN" dirty="0"/>
            </a:br>
            <a:r>
              <a:rPr lang="en-IN" sz="2400" i="1" dirty="0">
                <a:solidFill>
                  <a:schemeClr val="bg2">
                    <a:lumMod val="25000"/>
                  </a:schemeClr>
                </a:solidFill>
              </a:rPr>
              <a:t>Wishlist</a:t>
            </a:r>
            <a:endParaRPr lang="en-IN" i="1" dirty="0">
              <a:solidFill>
                <a:schemeClr val="bg2">
                  <a:lumMod val="25000"/>
                </a:schemeClr>
              </a:solidFill>
            </a:endParaRPr>
          </a:p>
        </p:txBody>
      </p:sp>
      <p:sp>
        <p:nvSpPr>
          <p:cNvPr id="7" name="Content Placeholder 9">
            <a:extLst>
              <a:ext uri="{FF2B5EF4-FFF2-40B4-BE49-F238E27FC236}">
                <a16:creationId xmlns:a16="http://schemas.microsoft.com/office/drawing/2014/main" id="{C8B67FF0-FE2E-4487-8C47-9C2AAE3E20D5}"/>
              </a:ext>
            </a:extLst>
          </p:cNvPr>
          <p:cNvSpPr txBox="1">
            <a:spLocks noGrp="1"/>
          </p:cNvSpPr>
          <p:nvPr>
            <p:ph idx="1"/>
          </p:nvPr>
        </p:nvSpPr>
        <p:spPr>
          <a:xfrm>
            <a:off x="771969" y="1073607"/>
            <a:ext cx="7920511" cy="4947469"/>
          </a:xfrm>
        </p:spPr>
        <p:txBody>
          <a:bodyPr vert="horz" lIns="91440" tIns="45720" rIns="91440" bIns="45720" rtlCol="0">
            <a:noAutofit/>
          </a:bodyPr>
          <a:lstStyle/>
          <a:p>
            <a:pPr marL="231775" indent="-231775">
              <a:lnSpc>
                <a:spcPct val="100000"/>
              </a:lnSpc>
              <a:spcBef>
                <a:spcPts val="0"/>
              </a:spcBef>
              <a:spcAft>
                <a:spcPts val="800"/>
              </a:spcAft>
              <a:buSzPct val="120000"/>
            </a:pPr>
            <a:r>
              <a:rPr lang="en-US" altLang="en-US" sz="1400" dirty="0"/>
              <a:t>Significant reforms needed to ensure that tax creates a positive vibrancy and is used as a way of promoting business and not an end in itself</a:t>
            </a:r>
          </a:p>
          <a:p>
            <a:pPr marL="231775" indent="-231775">
              <a:lnSpc>
                <a:spcPct val="100000"/>
              </a:lnSpc>
              <a:spcBef>
                <a:spcPts val="0"/>
              </a:spcBef>
              <a:spcAft>
                <a:spcPts val="800"/>
              </a:spcAft>
              <a:buSzPct val="120000"/>
            </a:pPr>
            <a:r>
              <a:rPr lang="en-US" altLang="en-US" sz="1400" dirty="0"/>
              <a:t>Certainty in scope of tax levies and rates</a:t>
            </a:r>
          </a:p>
          <a:p>
            <a:pPr marL="231775" indent="-231775">
              <a:lnSpc>
                <a:spcPct val="100000"/>
              </a:lnSpc>
              <a:spcBef>
                <a:spcPts val="0"/>
              </a:spcBef>
              <a:spcAft>
                <a:spcPts val="800"/>
              </a:spcAft>
              <a:buSzPct val="120000"/>
            </a:pPr>
            <a:r>
              <a:rPr lang="en-US" altLang="en-US" sz="1400" dirty="0"/>
              <a:t>Degree of trust deficit currently existing between the tax community and the Revenue ought to be bridged</a:t>
            </a:r>
          </a:p>
          <a:p>
            <a:pPr marL="231775" indent="-231775">
              <a:lnSpc>
                <a:spcPct val="100000"/>
              </a:lnSpc>
              <a:spcBef>
                <a:spcPts val="0"/>
              </a:spcBef>
              <a:spcAft>
                <a:spcPts val="800"/>
              </a:spcAft>
              <a:buSzPct val="120000"/>
            </a:pPr>
            <a:r>
              <a:rPr lang="en-US" altLang="en-US" sz="1400" dirty="0"/>
              <a:t>Dire need for oversight and accountability on part of the Revenue</a:t>
            </a:r>
          </a:p>
          <a:p>
            <a:pPr lvl="1" indent="-222250">
              <a:lnSpc>
                <a:spcPct val="100000"/>
              </a:lnSpc>
              <a:spcAft>
                <a:spcPts val="800"/>
              </a:spcAft>
              <a:buFont typeface="AppleSymbols" charset="0"/>
              <a:buChar char="⎼"/>
            </a:pPr>
            <a:r>
              <a:rPr lang="en-US" altLang="en-US" sz="1400" dirty="0"/>
              <a:t>Should we have a Tax Ombudsman who is designated with a fair degree of authority and who functions independently from the Ministry of Finance?</a:t>
            </a:r>
          </a:p>
          <a:p>
            <a:pPr marL="231775" indent="-231775">
              <a:lnSpc>
                <a:spcPct val="100000"/>
              </a:lnSpc>
              <a:spcBef>
                <a:spcPts val="0"/>
              </a:spcBef>
              <a:spcAft>
                <a:spcPts val="800"/>
              </a:spcAft>
              <a:buSzPct val="120000"/>
            </a:pPr>
            <a:r>
              <a:rPr lang="en-US" altLang="en-US" sz="1400" dirty="0"/>
              <a:t>Consistency in administration and interpretation of tax laws</a:t>
            </a:r>
          </a:p>
          <a:p>
            <a:pPr marL="231775" indent="-231775">
              <a:lnSpc>
                <a:spcPct val="100000"/>
              </a:lnSpc>
              <a:spcBef>
                <a:spcPts val="0"/>
              </a:spcBef>
              <a:spcAft>
                <a:spcPts val="800"/>
              </a:spcAft>
              <a:buSzPct val="120000"/>
            </a:pPr>
            <a:r>
              <a:rPr lang="en-US" altLang="en-US" sz="1400" dirty="0"/>
              <a:t>Considerable strides ought to be made in order to take India several notches above in the Ease of Doing Business rankings</a:t>
            </a:r>
          </a:p>
          <a:p>
            <a:pPr marL="231775" indent="-231775">
              <a:lnSpc>
                <a:spcPct val="100000"/>
              </a:lnSpc>
              <a:spcBef>
                <a:spcPts val="0"/>
              </a:spcBef>
              <a:spcAft>
                <a:spcPts val="800"/>
              </a:spcAft>
              <a:buSzPct val="120000"/>
            </a:pPr>
            <a:r>
              <a:rPr lang="en-US" altLang="en-US" sz="1400" dirty="0"/>
              <a:t>Introduce social security measures - quid pro quo for voluntary payment of taxes</a:t>
            </a:r>
          </a:p>
        </p:txBody>
      </p:sp>
      <p:sp>
        <p:nvSpPr>
          <p:cNvPr id="11" name="Slide Number Placeholder 10">
            <a:extLst>
              <a:ext uri="{FF2B5EF4-FFF2-40B4-BE49-F238E27FC236}">
                <a16:creationId xmlns:a16="http://schemas.microsoft.com/office/drawing/2014/main" id="{7E85DE2D-06D8-4D0D-B96A-EB9690BB0EA1}"/>
              </a:ext>
            </a:extLst>
          </p:cNvPr>
          <p:cNvSpPr>
            <a:spLocks noGrp="1"/>
          </p:cNvSpPr>
          <p:nvPr>
            <p:ph type="sldNum" sz="quarter" idx="12"/>
          </p:nvPr>
        </p:nvSpPr>
        <p:spPr/>
        <p:txBody>
          <a:bodyPr/>
          <a:lstStyle/>
          <a:p>
            <a:fld id="{353CB433-A6EE-44F1-B9D3-A6E8EE95F9C9}" type="slidenum">
              <a:rPr lang="en-IN" smtClean="0"/>
              <a:pPr/>
              <a:t>38</a:t>
            </a:fld>
            <a:endParaRPr lang="en-IN" dirty="0"/>
          </a:p>
        </p:txBody>
      </p:sp>
      <p:sp>
        <p:nvSpPr>
          <p:cNvPr id="8" name="Rectangle 7">
            <a:extLst>
              <a:ext uri="{FF2B5EF4-FFF2-40B4-BE49-F238E27FC236}">
                <a16:creationId xmlns:a16="http://schemas.microsoft.com/office/drawing/2014/main" id="{B19E9638-1B63-4134-A075-661C00C7F470}"/>
              </a:ext>
            </a:extLst>
          </p:cNvPr>
          <p:cNvSpPr/>
          <p:nvPr/>
        </p:nvSpPr>
        <p:spPr>
          <a:xfrm>
            <a:off x="0" y="6118037"/>
            <a:ext cx="7430293" cy="140677"/>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sp>
        <p:nvSpPr>
          <p:cNvPr id="9" name="Rectangle 8">
            <a:extLst>
              <a:ext uri="{FF2B5EF4-FFF2-40B4-BE49-F238E27FC236}">
                <a16:creationId xmlns:a16="http://schemas.microsoft.com/office/drawing/2014/main" id="{BE7A28ED-BC63-4548-9C7B-8184916E3538}"/>
              </a:ext>
            </a:extLst>
          </p:cNvPr>
          <p:cNvSpPr/>
          <p:nvPr/>
        </p:nvSpPr>
        <p:spPr>
          <a:xfrm>
            <a:off x="8383146" y="6118037"/>
            <a:ext cx="760853" cy="140677"/>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grpSp>
        <p:nvGrpSpPr>
          <p:cNvPr id="12" name="Group 11">
            <a:extLst>
              <a:ext uri="{FF2B5EF4-FFF2-40B4-BE49-F238E27FC236}">
                <a16:creationId xmlns:a16="http://schemas.microsoft.com/office/drawing/2014/main" id="{E31308FE-A4D1-4B04-9410-BB82851D00BC}"/>
              </a:ext>
            </a:extLst>
          </p:cNvPr>
          <p:cNvGrpSpPr/>
          <p:nvPr/>
        </p:nvGrpSpPr>
        <p:grpSpPr>
          <a:xfrm>
            <a:off x="7459689" y="5300236"/>
            <a:ext cx="909389" cy="922506"/>
            <a:chOff x="7542208" y="4430721"/>
            <a:chExt cx="527052" cy="717551"/>
          </a:xfrm>
          <a:solidFill>
            <a:srgbClr val="E23D1C"/>
          </a:solidFill>
        </p:grpSpPr>
        <p:sp>
          <p:nvSpPr>
            <p:cNvPr id="13" name="Freeform 75">
              <a:extLst>
                <a:ext uri="{FF2B5EF4-FFF2-40B4-BE49-F238E27FC236}">
                  <a16:creationId xmlns:a16="http://schemas.microsoft.com/office/drawing/2014/main" id="{976E12DB-8847-4026-847A-D4716423D512}"/>
                </a:ext>
              </a:extLst>
            </p:cNvPr>
            <p:cNvSpPr>
              <a:spLocks noEditPoints="1"/>
            </p:cNvSpPr>
            <p:nvPr/>
          </p:nvSpPr>
          <p:spPr bwMode="auto">
            <a:xfrm>
              <a:off x="7542208" y="4430721"/>
              <a:ext cx="527052" cy="717551"/>
            </a:xfrm>
            <a:custGeom>
              <a:avLst/>
              <a:gdLst/>
              <a:ahLst/>
              <a:cxnLst>
                <a:cxn ang="0">
                  <a:pos x="255" y="0"/>
                </a:cxn>
                <a:cxn ang="0">
                  <a:pos x="79" y="0"/>
                </a:cxn>
                <a:cxn ang="0">
                  <a:pos x="0" y="85"/>
                </a:cxn>
                <a:cxn ang="0">
                  <a:pos x="0" y="353"/>
                </a:cxn>
                <a:cxn ang="0">
                  <a:pos x="17" y="371"/>
                </a:cxn>
                <a:cxn ang="0">
                  <a:pos x="255" y="371"/>
                </a:cxn>
                <a:cxn ang="0">
                  <a:pos x="273" y="353"/>
                </a:cxn>
                <a:cxn ang="0">
                  <a:pos x="273" y="17"/>
                </a:cxn>
                <a:cxn ang="0">
                  <a:pos x="255" y="0"/>
                </a:cxn>
                <a:cxn ang="0">
                  <a:pos x="259" y="353"/>
                </a:cxn>
                <a:cxn ang="0">
                  <a:pos x="258" y="356"/>
                </a:cxn>
                <a:cxn ang="0">
                  <a:pos x="255" y="357"/>
                </a:cxn>
                <a:cxn ang="0">
                  <a:pos x="17" y="357"/>
                </a:cxn>
                <a:cxn ang="0">
                  <a:pos x="14" y="356"/>
                </a:cxn>
                <a:cxn ang="0">
                  <a:pos x="13" y="353"/>
                </a:cxn>
                <a:cxn ang="0">
                  <a:pos x="13" y="91"/>
                </a:cxn>
                <a:cxn ang="0">
                  <a:pos x="85" y="91"/>
                </a:cxn>
                <a:cxn ang="0">
                  <a:pos x="88" y="14"/>
                </a:cxn>
                <a:cxn ang="0">
                  <a:pos x="255" y="14"/>
                </a:cxn>
                <a:cxn ang="0">
                  <a:pos x="258" y="15"/>
                </a:cxn>
                <a:cxn ang="0">
                  <a:pos x="259" y="17"/>
                </a:cxn>
                <a:cxn ang="0">
                  <a:pos x="259" y="353"/>
                </a:cxn>
              </a:cxnLst>
              <a:rect l="0" t="0" r="r" b="b"/>
              <a:pathLst>
                <a:path w="273" h="371">
                  <a:moveTo>
                    <a:pt x="255" y="0"/>
                  </a:moveTo>
                  <a:cubicBezTo>
                    <a:pt x="79" y="0"/>
                    <a:pt x="79" y="0"/>
                    <a:pt x="79" y="0"/>
                  </a:cubicBezTo>
                  <a:cubicBezTo>
                    <a:pt x="0" y="85"/>
                    <a:pt x="0" y="85"/>
                    <a:pt x="0" y="85"/>
                  </a:cubicBezTo>
                  <a:cubicBezTo>
                    <a:pt x="0" y="353"/>
                    <a:pt x="0" y="353"/>
                    <a:pt x="0" y="353"/>
                  </a:cubicBezTo>
                  <a:cubicBezTo>
                    <a:pt x="0" y="363"/>
                    <a:pt x="7" y="371"/>
                    <a:pt x="17" y="371"/>
                  </a:cubicBezTo>
                  <a:cubicBezTo>
                    <a:pt x="255" y="371"/>
                    <a:pt x="255" y="371"/>
                    <a:pt x="255" y="371"/>
                  </a:cubicBezTo>
                  <a:cubicBezTo>
                    <a:pt x="265" y="371"/>
                    <a:pt x="273" y="363"/>
                    <a:pt x="273" y="353"/>
                  </a:cubicBezTo>
                  <a:cubicBezTo>
                    <a:pt x="273" y="17"/>
                    <a:pt x="273" y="17"/>
                    <a:pt x="273" y="17"/>
                  </a:cubicBezTo>
                  <a:cubicBezTo>
                    <a:pt x="273" y="8"/>
                    <a:pt x="265" y="0"/>
                    <a:pt x="255" y="0"/>
                  </a:cubicBezTo>
                  <a:close/>
                  <a:moveTo>
                    <a:pt x="259" y="353"/>
                  </a:moveTo>
                  <a:cubicBezTo>
                    <a:pt x="259" y="354"/>
                    <a:pt x="259" y="355"/>
                    <a:pt x="258" y="356"/>
                  </a:cubicBezTo>
                  <a:cubicBezTo>
                    <a:pt x="257" y="357"/>
                    <a:pt x="256" y="357"/>
                    <a:pt x="255" y="357"/>
                  </a:cubicBezTo>
                  <a:cubicBezTo>
                    <a:pt x="17" y="357"/>
                    <a:pt x="17" y="357"/>
                    <a:pt x="17" y="357"/>
                  </a:cubicBezTo>
                  <a:cubicBezTo>
                    <a:pt x="16" y="357"/>
                    <a:pt x="15" y="357"/>
                    <a:pt x="14" y="356"/>
                  </a:cubicBezTo>
                  <a:cubicBezTo>
                    <a:pt x="14" y="355"/>
                    <a:pt x="13" y="354"/>
                    <a:pt x="13" y="353"/>
                  </a:cubicBezTo>
                  <a:cubicBezTo>
                    <a:pt x="13" y="91"/>
                    <a:pt x="13" y="91"/>
                    <a:pt x="13" y="91"/>
                  </a:cubicBezTo>
                  <a:cubicBezTo>
                    <a:pt x="85" y="91"/>
                    <a:pt x="85" y="91"/>
                    <a:pt x="85" y="91"/>
                  </a:cubicBezTo>
                  <a:cubicBezTo>
                    <a:pt x="88" y="14"/>
                    <a:pt x="88" y="14"/>
                    <a:pt x="88" y="14"/>
                  </a:cubicBezTo>
                  <a:cubicBezTo>
                    <a:pt x="255" y="14"/>
                    <a:pt x="255" y="14"/>
                    <a:pt x="255" y="14"/>
                  </a:cubicBezTo>
                  <a:cubicBezTo>
                    <a:pt x="256" y="14"/>
                    <a:pt x="257" y="14"/>
                    <a:pt x="258" y="15"/>
                  </a:cubicBezTo>
                  <a:cubicBezTo>
                    <a:pt x="259" y="15"/>
                    <a:pt x="259" y="16"/>
                    <a:pt x="259" y="17"/>
                  </a:cubicBezTo>
                  <a:lnTo>
                    <a:pt x="259" y="35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
          <p:nvSpPr>
            <p:cNvPr id="14" name="Freeform 76">
              <a:extLst>
                <a:ext uri="{FF2B5EF4-FFF2-40B4-BE49-F238E27FC236}">
                  <a16:creationId xmlns:a16="http://schemas.microsoft.com/office/drawing/2014/main" id="{A6195280-312B-4984-B00D-3BFC7A6C4C27}"/>
                </a:ext>
              </a:extLst>
            </p:cNvPr>
            <p:cNvSpPr>
              <a:spLocks/>
            </p:cNvSpPr>
            <p:nvPr/>
          </p:nvSpPr>
          <p:spPr bwMode="auto">
            <a:xfrm>
              <a:off x="7632696" y="4937135"/>
              <a:ext cx="354014" cy="28575"/>
            </a:xfrm>
            <a:custGeom>
              <a:avLst/>
              <a:gdLst/>
              <a:ahLst/>
              <a:cxnLst>
                <a:cxn ang="0">
                  <a:pos x="176" y="0"/>
                </a:cxn>
                <a:cxn ang="0">
                  <a:pos x="7" y="0"/>
                </a:cxn>
                <a:cxn ang="0">
                  <a:pos x="0" y="7"/>
                </a:cxn>
                <a:cxn ang="0">
                  <a:pos x="7" y="15"/>
                </a:cxn>
                <a:cxn ang="0">
                  <a:pos x="176" y="15"/>
                </a:cxn>
                <a:cxn ang="0">
                  <a:pos x="183" y="7"/>
                </a:cxn>
                <a:cxn ang="0">
                  <a:pos x="176" y="0"/>
                </a:cxn>
              </a:cxnLst>
              <a:rect l="0" t="0" r="r" b="b"/>
              <a:pathLst>
                <a:path w="183" h="15">
                  <a:moveTo>
                    <a:pt x="176" y="0"/>
                  </a:moveTo>
                  <a:cubicBezTo>
                    <a:pt x="7" y="0"/>
                    <a:pt x="7" y="0"/>
                    <a:pt x="7" y="0"/>
                  </a:cubicBezTo>
                  <a:cubicBezTo>
                    <a:pt x="3" y="0"/>
                    <a:pt x="0" y="3"/>
                    <a:pt x="0" y="7"/>
                  </a:cubicBezTo>
                  <a:cubicBezTo>
                    <a:pt x="0" y="12"/>
                    <a:pt x="3" y="15"/>
                    <a:pt x="7" y="15"/>
                  </a:cubicBezTo>
                  <a:cubicBezTo>
                    <a:pt x="176" y="15"/>
                    <a:pt x="176" y="15"/>
                    <a:pt x="176" y="15"/>
                  </a:cubicBezTo>
                  <a:cubicBezTo>
                    <a:pt x="180" y="15"/>
                    <a:pt x="183" y="12"/>
                    <a:pt x="183" y="7"/>
                  </a:cubicBezTo>
                  <a:cubicBezTo>
                    <a:pt x="183" y="3"/>
                    <a:pt x="180" y="0"/>
                    <a:pt x="17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
          <p:nvSpPr>
            <p:cNvPr id="15" name="Freeform 77">
              <a:extLst>
                <a:ext uri="{FF2B5EF4-FFF2-40B4-BE49-F238E27FC236}">
                  <a16:creationId xmlns:a16="http://schemas.microsoft.com/office/drawing/2014/main" id="{E7DD266C-33B0-4635-8ABD-C471B61214B6}"/>
                </a:ext>
              </a:extLst>
            </p:cNvPr>
            <p:cNvSpPr>
              <a:spLocks/>
            </p:cNvSpPr>
            <p:nvPr/>
          </p:nvSpPr>
          <p:spPr bwMode="auto">
            <a:xfrm>
              <a:off x="7632696" y="5035560"/>
              <a:ext cx="180976" cy="28575"/>
            </a:xfrm>
            <a:custGeom>
              <a:avLst/>
              <a:gdLst/>
              <a:ahLst/>
              <a:cxnLst>
                <a:cxn ang="0">
                  <a:pos x="86" y="0"/>
                </a:cxn>
                <a:cxn ang="0">
                  <a:pos x="7" y="0"/>
                </a:cxn>
                <a:cxn ang="0">
                  <a:pos x="0" y="7"/>
                </a:cxn>
                <a:cxn ang="0">
                  <a:pos x="7" y="15"/>
                </a:cxn>
                <a:cxn ang="0">
                  <a:pos x="86" y="15"/>
                </a:cxn>
                <a:cxn ang="0">
                  <a:pos x="94" y="7"/>
                </a:cxn>
                <a:cxn ang="0">
                  <a:pos x="86" y="0"/>
                </a:cxn>
              </a:cxnLst>
              <a:rect l="0" t="0" r="r" b="b"/>
              <a:pathLst>
                <a:path w="94" h="15">
                  <a:moveTo>
                    <a:pt x="86" y="0"/>
                  </a:moveTo>
                  <a:cubicBezTo>
                    <a:pt x="60" y="0"/>
                    <a:pt x="34" y="0"/>
                    <a:pt x="7" y="0"/>
                  </a:cubicBezTo>
                  <a:cubicBezTo>
                    <a:pt x="3" y="0"/>
                    <a:pt x="0" y="3"/>
                    <a:pt x="0" y="7"/>
                  </a:cubicBezTo>
                  <a:cubicBezTo>
                    <a:pt x="0" y="12"/>
                    <a:pt x="3" y="15"/>
                    <a:pt x="7" y="15"/>
                  </a:cubicBezTo>
                  <a:cubicBezTo>
                    <a:pt x="34" y="15"/>
                    <a:pt x="60" y="15"/>
                    <a:pt x="86" y="15"/>
                  </a:cubicBezTo>
                  <a:cubicBezTo>
                    <a:pt x="91" y="15"/>
                    <a:pt x="94" y="12"/>
                    <a:pt x="94" y="7"/>
                  </a:cubicBezTo>
                  <a:cubicBezTo>
                    <a:pt x="94" y="3"/>
                    <a:pt x="91" y="0"/>
                    <a:pt x="8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
          <p:nvSpPr>
            <p:cNvPr id="16" name="Freeform 62">
              <a:extLst>
                <a:ext uri="{FF2B5EF4-FFF2-40B4-BE49-F238E27FC236}">
                  <a16:creationId xmlns:a16="http://schemas.microsoft.com/office/drawing/2014/main" id="{7CD1ADB2-D484-4EC7-9EA6-EF679F37E6D1}"/>
                </a:ext>
              </a:extLst>
            </p:cNvPr>
            <p:cNvSpPr>
              <a:spLocks/>
            </p:cNvSpPr>
            <p:nvPr/>
          </p:nvSpPr>
          <p:spPr bwMode="auto">
            <a:xfrm>
              <a:off x="7632696" y="4868872"/>
              <a:ext cx="354014" cy="31750"/>
            </a:xfrm>
            <a:custGeom>
              <a:avLst/>
              <a:gdLst/>
              <a:ahLst/>
              <a:cxnLst>
                <a:cxn ang="0">
                  <a:pos x="176" y="0"/>
                </a:cxn>
                <a:cxn ang="0">
                  <a:pos x="7" y="0"/>
                </a:cxn>
                <a:cxn ang="0">
                  <a:pos x="0" y="8"/>
                </a:cxn>
                <a:cxn ang="0">
                  <a:pos x="7" y="16"/>
                </a:cxn>
                <a:cxn ang="0">
                  <a:pos x="176" y="16"/>
                </a:cxn>
                <a:cxn ang="0">
                  <a:pos x="183" y="8"/>
                </a:cxn>
                <a:cxn ang="0">
                  <a:pos x="176" y="0"/>
                </a:cxn>
              </a:cxnLst>
              <a:rect l="0" t="0" r="r" b="b"/>
              <a:pathLst>
                <a:path w="183" h="16">
                  <a:moveTo>
                    <a:pt x="176" y="0"/>
                  </a:moveTo>
                  <a:cubicBezTo>
                    <a:pt x="7" y="0"/>
                    <a:pt x="7" y="0"/>
                    <a:pt x="7" y="0"/>
                  </a:cubicBezTo>
                  <a:cubicBezTo>
                    <a:pt x="3" y="0"/>
                    <a:pt x="0" y="4"/>
                    <a:pt x="0" y="8"/>
                  </a:cubicBezTo>
                  <a:cubicBezTo>
                    <a:pt x="0" y="12"/>
                    <a:pt x="3" y="16"/>
                    <a:pt x="7" y="16"/>
                  </a:cubicBezTo>
                  <a:cubicBezTo>
                    <a:pt x="176" y="16"/>
                    <a:pt x="176" y="16"/>
                    <a:pt x="176" y="16"/>
                  </a:cubicBezTo>
                  <a:cubicBezTo>
                    <a:pt x="180" y="16"/>
                    <a:pt x="183" y="12"/>
                    <a:pt x="183" y="8"/>
                  </a:cubicBezTo>
                  <a:cubicBezTo>
                    <a:pt x="183" y="4"/>
                    <a:pt x="180" y="0"/>
                    <a:pt x="17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
          <p:nvSpPr>
            <p:cNvPr id="17" name="Freeform 79">
              <a:extLst>
                <a:ext uri="{FF2B5EF4-FFF2-40B4-BE49-F238E27FC236}">
                  <a16:creationId xmlns:a16="http://schemas.microsoft.com/office/drawing/2014/main" id="{E51CDEEB-DCC6-4A42-99C3-837323C4268C}"/>
                </a:ext>
              </a:extLst>
            </p:cNvPr>
            <p:cNvSpPr>
              <a:spLocks/>
            </p:cNvSpPr>
            <p:nvPr/>
          </p:nvSpPr>
          <p:spPr bwMode="auto">
            <a:xfrm>
              <a:off x="7632696" y="4803784"/>
              <a:ext cx="354014" cy="28575"/>
            </a:xfrm>
            <a:custGeom>
              <a:avLst/>
              <a:gdLst/>
              <a:ahLst/>
              <a:cxnLst>
                <a:cxn ang="0">
                  <a:pos x="176" y="0"/>
                </a:cxn>
                <a:cxn ang="0">
                  <a:pos x="7" y="0"/>
                </a:cxn>
                <a:cxn ang="0">
                  <a:pos x="0" y="7"/>
                </a:cxn>
                <a:cxn ang="0">
                  <a:pos x="7" y="15"/>
                </a:cxn>
                <a:cxn ang="0">
                  <a:pos x="176" y="15"/>
                </a:cxn>
                <a:cxn ang="0">
                  <a:pos x="183" y="7"/>
                </a:cxn>
                <a:cxn ang="0">
                  <a:pos x="176" y="0"/>
                </a:cxn>
              </a:cxnLst>
              <a:rect l="0" t="0" r="r" b="b"/>
              <a:pathLst>
                <a:path w="183" h="15">
                  <a:moveTo>
                    <a:pt x="176" y="0"/>
                  </a:moveTo>
                  <a:cubicBezTo>
                    <a:pt x="7" y="0"/>
                    <a:pt x="7" y="0"/>
                    <a:pt x="7" y="0"/>
                  </a:cubicBezTo>
                  <a:cubicBezTo>
                    <a:pt x="3" y="0"/>
                    <a:pt x="0" y="3"/>
                    <a:pt x="0" y="7"/>
                  </a:cubicBezTo>
                  <a:cubicBezTo>
                    <a:pt x="0" y="12"/>
                    <a:pt x="3" y="15"/>
                    <a:pt x="7" y="15"/>
                  </a:cubicBezTo>
                  <a:cubicBezTo>
                    <a:pt x="176" y="15"/>
                    <a:pt x="176" y="15"/>
                    <a:pt x="176" y="15"/>
                  </a:cubicBezTo>
                  <a:cubicBezTo>
                    <a:pt x="180" y="15"/>
                    <a:pt x="183" y="12"/>
                    <a:pt x="183" y="7"/>
                  </a:cubicBezTo>
                  <a:cubicBezTo>
                    <a:pt x="183" y="3"/>
                    <a:pt x="180" y="0"/>
                    <a:pt x="17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
          <p:nvSpPr>
            <p:cNvPr id="18" name="Freeform 80">
              <a:extLst>
                <a:ext uri="{FF2B5EF4-FFF2-40B4-BE49-F238E27FC236}">
                  <a16:creationId xmlns:a16="http://schemas.microsoft.com/office/drawing/2014/main" id="{8401EF09-8A82-4927-B47B-D59B6B8B8BEC}"/>
                </a:ext>
              </a:extLst>
            </p:cNvPr>
            <p:cNvSpPr>
              <a:spLocks/>
            </p:cNvSpPr>
            <p:nvPr/>
          </p:nvSpPr>
          <p:spPr bwMode="auto">
            <a:xfrm>
              <a:off x="7632696" y="4735522"/>
              <a:ext cx="96838" cy="31750"/>
            </a:xfrm>
            <a:custGeom>
              <a:avLst/>
              <a:gdLst/>
              <a:ahLst/>
              <a:cxnLst>
                <a:cxn ang="0">
                  <a:pos x="7" y="16"/>
                </a:cxn>
                <a:cxn ang="0">
                  <a:pos x="43" y="16"/>
                </a:cxn>
                <a:cxn ang="0">
                  <a:pos x="50" y="8"/>
                </a:cxn>
                <a:cxn ang="0">
                  <a:pos x="43" y="0"/>
                </a:cxn>
                <a:cxn ang="0">
                  <a:pos x="7" y="0"/>
                </a:cxn>
                <a:cxn ang="0">
                  <a:pos x="0" y="8"/>
                </a:cxn>
                <a:cxn ang="0">
                  <a:pos x="7" y="16"/>
                </a:cxn>
              </a:cxnLst>
              <a:rect l="0" t="0" r="r" b="b"/>
              <a:pathLst>
                <a:path w="50" h="16">
                  <a:moveTo>
                    <a:pt x="7" y="16"/>
                  </a:moveTo>
                  <a:cubicBezTo>
                    <a:pt x="24" y="16"/>
                    <a:pt x="26" y="16"/>
                    <a:pt x="43" y="16"/>
                  </a:cubicBezTo>
                  <a:cubicBezTo>
                    <a:pt x="47" y="16"/>
                    <a:pt x="50" y="12"/>
                    <a:pt x="50" y="8"/>
                  </a:cubicBezTo>
                  <a:cubicBezTo>
                    <a:pt x="50" y="4"/>
                    <a:pt x="47" y="0"/>
                    <a:pt x="43" y="0"/>
                  </a:cubicBezTo>
                  <a:cubicBezTo>
                    <a:pt x="26" y="0"/>
                    <a:pt x="24" y="0"/>
                    <a:pt x="7" y="0"/>
                  </a:cubicBezTo>
                  <a:cubicBezTo>
                    <a:pt x="3" y="0"/>
                    <a:pt x="0" y="4"/>
                    <a:pt x="0" y="8"/>
                  </a:cubicBezTo>
                  <a:cubicBezTo>
                    <a:pt x="0" y="12"/>
                    <a:pt x="3" y="16"/>
                    <a:pt x="7"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
          <p:nvSpPr>
            <p:cNvPr id="19" name="Freeform 81">
              <a:extLst>
                <a:ext uri="{FF2B5EF4-FFF2-40B4-BE49-F238E27FC236}">
                  <a16:creationId xmlns:a16="http://schemas.microsoft.com/office/drawing/2014/main" id="{5E2EBB97-8587-4E03-9256-71C191289778}"/>
                </a:ext>
              </a:extLst>
            </p:cNvPr>
            <p:cNvSpPr>
              <a:spLocks/>
            </p:cNvSpPr>
            <p:nvPr/>
          </p:nvSpPr>
          <p:spPr bwMode="auto">
            <a:xfrm>
              <a:off x="7751759" y="4633922"/>
              <a:ext cx="227013" cy="133350"/>
            </a:xfrm>
            <a:custGeom>
              <a:avLst/>
              <a:gdLst/>
              <a:ahLst/>
              <a:cxnLst>
                <a:cxn ang="0">
                  <a:pos x="21" y="44"/>
                </a:cxn>
                <a:cxn ang="0">
                  <a:pos x="24" y="35"/>
                </a:cxn>
                <a:cxn ang="0">
                  <a:pos x="24" y="68"/>
                </a:cxn>
                <a:cxn ang="0">
                  <a:pos x="59" y="69"/>
                </a:cxn>
                <a:cxn ang="0">
                  <a:pos x="93" y="68"/>
                </a:cxn>
                <a:cxn ang="0">
                  <a:pos x="93" y="35"/>
                </a:cxn>
                <a:cxn ang="0">
                  <a:pos x="96" y="44"/>
                </a:cxn>
                <a:cxn ang="0">
                  <a:pos x="96" y="67"/>
                </a:cxn>
                <a:cxn ang="0">
                  <a:pos x="117" y="65"/>
                </a:cxn>
                <a:cxn ang="0">
                  <a:pos x="117" y="37"/>
                </a:cxn>
                <a:cxn ang="0">
                  <a:pos x="107" y="11"/>
                </a:cxn>
                <a:cxn ang="0">
                  <a:pos x="78" y="0"/>
                </a:cxn>
                <a:cxn ang="0">
                  <a:pos x="77" y="0"/>
                </a:cxn>
                <a:cxn ang="0">
                  <a:pos x="77" y="0"/>
                </a:cxn>
                <a:cxn ang="0">
                  <a:pos x="67" y="44"/>
                </a:cxn>
                <a:cxn ang="0">
                  <a:pos x="62" y="14"/>
                </a:cxn>
                <a:cxn ang="0">
                  <a:pos x="65" y="7"/>
                </a:cxn>
                <a:cxn ang="0">
                  <a:pos x="60" y="2"/>
                </a:cxn>
                <a:cxn ang="0">
                  <a:pos x="59" y="2"/>
                </a:cxn>
                <a:cxn ang="0">
                  <a:pos x="59" y="2"/>
                </a:cxn>
                <a:cxn ang="0">
                  <a:pos x="57" y="2"/>
                </a:cxn>
                <a:cxn ang="0">
                  <a:pos x="52" y="7"/>
                </a:cxn>
                <a:cxn ang="0">
                  <a:pos x="55" y="14"/>
                </a:cxn>
                <a:cxn ang="0">
                  <a:pos x="50" y="44"/>
                </a:cxn>
                <a:cxn ang="0">
                  <a:pos x="41" y="0"/>
                </a:cxn>
                <a:cxn ang="0">
                  <a:pos x="40" y="0"/>
                </a:cxn>
                <a:cxn ang="0">
                  <a:pos x="40" y="0"/>
                </a:cxn>
                <a:cxn ang="0">
                  <a:pos x="10" y="11"/>
                </a:cxn>
                <a:cxn ang="0">
                  <a:pos x="0" y="37"/>
                </a:cxn>
                <a:cxn ang="0">
                  <a:pos x="0" y="65"/>
                </a:cxn>
                <a:cxn ang="0">
                  <a:pos x="21" y="68"/>
                </a:cxn>
                <a:cxn ang="0">
                  <a:pos x="21" y="44"/>
                </a:cxn>
              </a:cxnLst>
              <a:rect l="0" t="0" r="r" b="b"/>
              <a:pathLst>
                <a:path w="117" h="69">
                  <a:moveTo>
                    <a:pt x="21" y="44"/>
                  </a:moveTo>
                  <a:cubicBezTo>
                    <a:pt x="21" y="40"/>
                    <a:pt x="23" y="37"/>
                    <a:pt x="24" y="35"/>
                  </a:cubicBezTo>
                  <a:cubicBezTo>
                    <a:pt x="24" y="68"/>
                    <a:pt x="24" y="68"/>
                    <a:pt x="24" y="68"/>
                  </a:cubicBezTo>
                  <a:cubicBezTo>
                    <a:pt x="34" y="69"/>
                    <a:pt x="47" y="69"/>
                    <a:pt x="59" y="69"/>
                  </a:cubicBezTo>
                  <a:cubicBezTo>
                    <a:pt x="70" y="69"/>
                    <a:pt x="83" y="69"/>
                    <a:pt x="93" y="68"/>
                  </a:cubicBezTo>
                  <a:cubicBezTo>
                    <a:pt x="93" y="35"/>
                    <a:pt x="93" y="35"/>
                    <a:pt x="93" y="35"/>
                  </a:cubicBezTo>
                  <a:cubicBezTo>
                    <a:pt x="95" y="37"/>
                    <a:pt x="96" y="40"/>
                    <a:pt x="96" y="44"/>
                  </a:cubicBezTo>
                  <a:cubicBezTo>
                    <a:pt x="96" y="46"/>
                    <a:pt x="96" y="59"/>
                    <a:pt x="96" y="67"/>
                  </a:cubicBezTo>
                  <a:cubicBezTo>
                    <a:pt x="104" y="67"/>
                    <a:pt x="110" y="66"/>
                    <a:pt x="117" y="65"/>
                  </a:cubicBezTo>
                  <a:cubicBezTo>
                    <a:pt x="117" y="54"/>
                    <a:pt x="117" y="39"/>
                    <a:pt x="117" y="37"/>
                  </a:cubicBezTo>
                  <a:cubicBezTo>
                    <a:pt x="116" y="19"/>
                    <a:pt x="110" y="14"/>
                    <a:pt x="107" y="11"/>
                  </a:cubicBezTo>
                  <a:cubicBezTo>
                    <a:pt x="99" y="7"/>
                    <a:pt x="84" y="2"/>
                    <a:pt x="78" y="0"/>
                  </a:cubicBezTo>
                  <a:cubicBezTo>
                    <a:pt x="77" y="0"/>
                    <a:pt x="77" y="0"/>
                    <a:pt x="77" y="0"/>
                  </a:cubicBezTo>
                  <a:cubicBezTo>
                    <a:pt x="77" y="0"/>
                    <a:pt x="77" y="0"/>
                    <a:pt x="77" y="0"/>
                  </a:cubicBezTo>
                  <a:cubicBezTo>
                    <a:pt x="76" y="6"/>
                    <a:pt x="67" y="44"/>
                    <a:pt x="67" y="44"/>
                  </a:cubicBezTo>
                  <a:cubicBezTo>
                    <a:pt x="67" y="44"/>
                    <a:pt x="62" y="14"/>
                    <a:pt x="62" y="14"/>
                  </a:cubicBezTo>
                  <a:cubicBezTo>
                    <a:pt x="62" y="14"/>
                    <a:pt x="65" y="7"/>
                    <a:pt x="65" y="7"/>
                  </a:cubicBezTo>
                  <a:cubicBezTo>
                    <a:pt x="60" y="2"/>
                    <a:pt x="60" y="2"/>
                    <a:pt x="60" y="2"/>
                  </a:cubicBezTo>
                  <a:cubicBezTo>
                    <a:pt x="59" y="2"/>
                    <a:pt x="59" y="2"/>
                    <a:pt x="59" y="2"/>
                  </a:cubicBezTo>
                  <a:cubicBezTo>
                    <a:pt x="59" y="2"/>
                    <a:pt x="59" y="2"/>
                    <a:pt x="59" y="2"/>
                  </a:cubicBezTo>
                  <a:cubicBezTo>
                    <a:pt x="57" y="2"/>
                    <a:pt x="57" y="2"/>
                    <a:pt x="57" y="2"/>
                  </a:cubicBezTo>
                  <a:cubicBezTo>
                    <a:pt x="52" y="7"/>
                    <a:pt x="52" y="7"/>
                    <a:pt x="52" y="7"/>
                  </a:cubicBezTo>
                  <a:cubicBezTo>
                    <a:pt x="55" y="14"/>
                    <a:pt x="55" y="14"/>
                    <a:pt x="55" y="14"/>
                  </a:cubicBezTo>
                  <a:cubicBezTo>
                    <a:pt x="50" y="44"/>
                    <a:pt x="50" y="44"/>
                    <a:pt x="50" y="44"/>
                  </a:cubicBezTo>
                  <a:cubicBezTo>
                    <a:pt x="50" y="44"/>
                    <a:pt x="41" y="6"/>
                    <a:pt x="41" y="0"/>
                  </a:cubicBezTo>
                  <a:cubicBezTo>
                    <a:pt x="41" y="0"/>
                    <a:pt x="40" y="0"/>
                    <a:pt x="40" y="0"/>
                  </a:cubicBezTo>
                  <a:cubicBezTo>
                    <a:pt x="40" y="0"/>
                    <a:pt x="40" y="0"/>
                    <a:pt x="40" y="0"/>
                  </a:cubicBezTo>
                  <a:cubicBezTo>
                    <a:pt x="34" y="2"/>
                    <a:pt x="18" y="7"/>
                    <a:pt x="10" y="11"/>
                  </a:cubicBezTo>
                  <a:cubicBezTo>
                    <a:pt x="7" y="14"/>
                    <a:pt x="2" y="19"/>
                    <a:pt x="0" y="37"/>
                  </a:cubicBezTo>
                  <a:cubicBezTo>
                    <a:pt x="0" y="39"/>
                    <a:pt x="0" y="54"/>
                    <a:pt x="0" y="65"/>
                  </a:cubicBezTo>
                  <a:cubicBezTo>
                    <a:pt x="7" y="66"/>
                    <a:pt x="13" y="67"/>
                    <a:pt x="21" y="68"/>
                  </a:cubicBezTo>
                  <a:cubicBezTo>
                    <a:pt x="21" y="60"/>
                    <a:pt x="21" y="47"/>
                    <a:pt x="21" y="4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
          <p:nvSpPr>
            <p:cNvPr id="20" name="Freeform 82">
              <a:extLst>
                <a:ext uri="{FF2B5EF4-FFF2-40B4-BE49-F238E27FC236}">
                  <a16:creationId xmlns:a16="http://schemas.microsoft.com/office/drawing/2014/main" id="{EDC2EF91-4B37-4B04-8DF8-576AE864E194}"/>
                </a:ext>
              </a:extLst>
            </p:cNvPr>
            <p:cNvSpPr>
              <a:spLocks/>
            </p:cNvSpPr>
            <p:nvPr/>
          </p:nvSpPr>
          <p:spPr bwMode="auto">
            <a:xfrm>
              <a:off x="7808909" y="4487871"/>
              <a:ext cx="115888" cy="134938"/>
            </a:xfrm>
            <a:custGeom>
              <a:avLst/>
              <a:gdLst/>
              <a:ahLst/>
              <a:cxnLst>
                <a:cxn ang="0">
                  <a:pos x="6" y="46"/>
                </a:cxn>
                <a:cxn ang="0">
                  <a:pos x="30" y="70"/>
                </a:cxn>
                <a:cxn ang="0">
                  <a:pos x="54" y="45"/>
                </a:cxn>
                <a:cxn ang="0">
                  <a:pos x="59" y="34"/>
                </a:cxn>
                <a:cxn ang="0">
                  <a:pos x="56" y="29"/>
                </a:cxn>
                <a:cxn ang="0">
                  <a:pos x="30" y="0"/>
                </a:cxn>
                <a:cxn ang="0">
                  <a:pos x="4" y="29"/>
                </a:cxn>
                <a:cxn ang="0">
                  <a:pos x="0" y="34"/>
                </a:cxn>
                <a:cxn ang="0">
                  <a:pos x="6" y="46"/>
                </a:cxn>
              </a:cxnLst>
              <a:rect l="0" t="0" r="r" b="b"/>
              <a:pathLst>
                <a:path w="60" h="70">
                  <a:moveTo>
                    <a:pt x="6" y="46"/>
                  </a:moveTo>
                  <a:cubicBezTo>
                    <a:pt x="10" y="59"/>
                    <a:pt x="17" y="70"/>
                    <a:pt x="30" y="70"/>
                  </a:cubicBezTo>
                  <a:cubicBezTo>
                    <a:pt x="43" y="70"/>
                    <a:pt x="51" y="58"/>
                    <a:pt x="54" y="45"/>
                  </a:cubicBezTo>
                  <a:cubicBezTo>
                    <a:pt x="57" y="44"/>
                    <a:pt x="60" y="38"/>
                    <a:pt x="59" y="34"/>
                  </a:cubicBezTo>
                  <a:cubicBezTo>
                    <a:pt x="59" y="31"/>
                    <a:pt x="58" y="30"/>
                    <a:pt x="56" y="29"/>
                  </a:cubicBezTo>
                  <a:cubicBezTo>
                    <a:pt x="55" y="13"/>
                    <a:pt x="45" y="0"/>
                    <a:pt x="30" y="0"/>
                  </a:cubicBezTo>
                  <a:cubicBezTo>
                    <a:pt x="15" y="0"/>
                    <a:pt x="5" y="13"/>
                    <a:pt x="4" y="29"/>
                  </a:cubicBezTo>
                  <a:cubicBezTo>
                    <a:pt x="2" y="29"/>
                    <a:pt x="1" y="31"/>
                    <a:pt x="0" y="34"/>
                  </a:cubicBezTo>
                  <a:cubicBezTo>
                    <a:pt x="0" y="38"/>
                    <a:pt x="2" y="44"/>
                    <a:pt x="6" y="4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grpSp>
    </p:spTree>
    <p:extLst>
      <p:ext uri="{BB962C8B-B14F-4D97-AF65-F5344CB8AC3E}">
        <p14:creationId xmlns:p14="http://schemas.microsoft.com/office/powerpoint/2010/main" val="16585074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Contact us</a:t>
            </a:r>
          </a:p>
        </p:txBody>
      </p:sp>
      <p:sp>
        <p:nvSpPr>
          <p:cNvPr id="4" name="Slide Number Placeholder 3"/>
          <p:cNvSpPr>
            <a:spLocks noGrp="1"/>
          </p:cNvSpPr>
          <p:nvPr>
            <p:ph type="sldNum" sz="quarter" idx="12"/>
          </p:nvPr>
        </p:nvSpPr>
        <p:spPr/>
        <p:txBody>
          <a:bodyPr/>
          <a:lstStyle/>
          <a:p>
            <a:fld id="{353CB433-A6EE-44F1-B9D3-A6E8EE95F9C9}" type="slidenum">
              <a:rPr lang="en-IN" smtClean="0"/>
              <a:pPr/>
              <a:t>39</a:t>
            </a:fld>
            <a:endParaRPr lang="en-IN" dirty="0"/>
          </a:p>
        </p:txBody>
      </p:sp>
      <p:grpSp>
        <p:nvGrpSpPr>
          <p:cNvPr id="26" name="Group 25">
            <a:extLst>
              <a:ext uri="{FF2B5EF4-FFF2-40B4-BE49-F238E27FC236}">
                <a16:creationId xmlns:a16="http://schemas.microsoft.com/office/drawing/2014/main" id="{E1243D3C-1B35-4A1D-9ECF-F505F6EF62D6}"/>
              </a:ext>
            </a:extLst>
          </p:cNvPr>
          <p:cNvGrpSpPr/>
          <p:nvPr/>
        </p:nvGrpSpPr>
        <p:grpSpPr>
          <a:xfrm>
            <a:off x="5775793" y="590351"/>
            <a:ext cx="2884671" cy="358169"/>
            <a:chOff x="0" y="0"/>
            <a:chExt cx="1551305" cy="228600"/>
          </a:xfrm>
        </p:grpSpPr>
        <p:sp>
          <p:nvSpPr>
            <p:cNvPr id="31" name="Text Box 14">
              <a:extLst>
                <a:ext uri="{FF2B5EF4-FFF2-40B4-BE49-F238E27FC236}">
                  <a16:creationId xmlns:a16="http://schemas.microsoft.com/office/drawing/2014/main" id="{59E048A8-1B84-48DB-854C-AFB7149BECA0}"/>
                </a:ext>
              </a:extLst>
            </p:cNvPr>
            <p:cNvSpPr txBox="1"/>
            <p:nvPr/>
          </p:nvSpPr>
          <p:spPr>
            <a:xfrm>
              <a:off x="0" y="0"/>
              <a:ext cx="800100" cy="228600"/>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L="0" marR="0">
                <a:lnSpc>
                  <a:spcPts val="1600"/>
                </a:lnSpc>
                <a:spcBef>
                  <a:spcPts val="0"/>
                </a:spcBef>
                <a:spcAft>
                  <a:spcPts val="800"/>
                </a:spcAft>
              </a:pPr>
              <a:r>
                <a:rPr lang="en-GB" sz="1600" spc="75" dirty="0">
                  <a:solidFill>
                    <a:srgbClr val="5A5A5A"/>
                  </a:solidFill>
                  <a:effectLst/>
                  <a:latin typeface="Arial" panose="020B0604020202020204" pitchFamily="34" charset="0"/>
                  <a:ea typeface="Times New Roman" panose="02020603050405020304" pitchFamily="18" charset="0"/>
                  <a:cs typeface="Times New Roman" panose="02020603050405020304" pitchFamily="18" charset="0"/>
                </a:rPr>
                <a:t>Follow us on: </a:t>
              </a:r>
              <a:endParaRPr lang="en-US" sz="1600" spc="75" dirty="0">
                <a:solidFill>
                  <a:srgbClr val="5A5A5A"/>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34" name="Picture 33">
              <a:hlinkClick r:id="rId2" tooltip="Dhruva Advisors on Facebook"/>
              <a:extLst>
                <a:ext uri="{FF2B5EF4-FFF2-40B4-BE49-F238E27FC236}">
                  <a16:creationId xmlns:a16="http://schemas.microsoft.com/office/drawing/2014/main" id="{88CD8AA1-CCD7-4CB1-ACDC-700297180A5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800100" y="25400"/>
              <a:ext cx="179705" cy="179705"/>
            </a:xfrm>
            <a:prstGeom prst="rect">
              <a:avLst/>
            </a:prstGeom>
            <a:noFill/>
            <a:ln>
              <a:noFill/>
            </a:ln>
            <a:extLst>
              <a:ext uri="{53640926-AAD7-44D8-BBD7-CCE9431645EC}">
                <a14:shadowObscured xmlns:a14="http://schemas.microsoft.com/office/drawing/2010/main"/>
              </a:ext>
            </a:extLst>
          </p:spPr>
        </p:pic>
        <p:pic>
          <p:nvPicPr>
            <p:cNvPr id="35" name="Picture 34">
              <a:hlinkClick r:id="rId4" tooltip="Dhruva Advisors on Twitter"/>
              <a:extLst>
                <a:ext uri="{FF2B5EF4-FFF2-40B4-BE49-F238E27FC236}">
                  <a16:creationId xmlns:a16="http://schemas.microsoft.com/office/drawing/2014/main" id="{BD03A8B7-F810-4294-8CA2-753BCBC538AC}"/>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85850" y="25400"/>
              <a:ext cx="179705" cy="179705"/>
            </a:xfrm>
            <a:prstGeom prst="rect">
              <a:avLst/>
            </a:prstGeom>
            <a:noFill/>
            <a:ln>
              <a:noFill/>
            </a:ln>
          </p:spPr>
        </p:pic>
        <p:pic>
          <p:nvPicPr>
            <p:cNvPr id="36" name="Picture 35">
              <a:hlinkClick r:id="rId6" tooltip="Dhruva Advisors on LinkedIn"/>
              <a:extLst>
                <a:ext uri="{FF2B5EF4-FFF2-40B4-BE49-F238E27FC236}">
                  <a16:creationId xmlns:a16="http://schemas.microsoft.com/office/drawing/2014/main" id="{CD9DC0B1-E8B2-4FCD-B5B2-D8FBCAE0A907}"/>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1371600" y="25400"/>
              <a:ext cx="179705" cy="179705"/>
            </a:xfrm>
            <a:prstGeom prst="rect">
              <a:avLst/>
            </a:prstGeom>
            <a:noFill/>
            <a:ln>
              <a:noFill/>
            </a:ln>
          </p:spPr>
        </p:pic>
      </p:grpSp>
      <p:sp>
        <p:nvSpPr>
          <p:cNvPr id="37" name="Rectangle 36">
            <a:extLst>
              <a:ext uri="{FF2B5EF4-FFF2-40B4-BE49-F238E27FC236}">
                <a16:creationId xmlns:a16="http://schemas.microsoft.com/office/drawing/2014/main" id="{BA374B45-F85B-47F0-ADB2-35274E97AEBF}"/>
              </a:ext>
            </a:extLst>
          </p:cNvPr>
          <p:cNvSpPr/>
          <p:nvPr/>
        </p:nvSpPr>
        <p:spPr>
          <a:xfrm>
            <a:off x="6686017" y="2783216"/>
            <a:ext cx="1880411" cy="1638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F598A5B2-4FC8-46FF-AE90-FB1F2FC128A7}"/>
              </a:ext>
            </a:extLst>
          </p:cNvPr>
          <p:cNvSpPr/>
          <p:nvPr/>
        </p:nvSpPr>
        <p:spPr>
          <a:xfrm>
            <a:off x="4705034" y="2783216"/>
            <a:ext cx="1880411" cy="1638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B8F93EDF-FD62-4A03-9307-EE43127CF25A}"/>
              </a:ext>
            </a:extLst>
          </p:cNvPr>
          <p:cNvSpPr/>
          <p:nvPr/>
        </p:nvSpPr>
        <p:spPr>
          <a:xfrm>
            <a:off x="733725" y="2783216"/>
            <a:ext cx="1880411" cy="1638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788DBBEA-AA35-4570-8C12-74B856B7E560}"/>
              </a:ext>
            </a:extLst>
          </p:cNvPr>
          <p:cNvSpPr/>
          <p:nvPr/>
        </p:nvSpPr>
        <p:spPr>
          <a:xfrm>
            <a:off x="2724050" y="4502275"/>
            <a:ext cx="1880411" cy="1638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7F89C445-857B-43C4-AF32-F2BE208E2F7F}"/>
              </a:ext>
            </a:extLst>
          </p:cNvPr>
          <p:cNvSpPr/>
          <p:nvPr/>
        </p:nvSpPr>
        <p:spPr>
          <a:xfrm>
            <a:off x="6686018" y="1064526"/>
            <a:ext cx="1880411" cy="1638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00B518D7-11DF-45E0-8428-B201E22558FC}"/>
              </a:ext>
            </a:extLst>
          </p:cNvPr>
          <p:cNvSpPr/>
          <p:nvPr/>
        </p:nvSpPr>
        <p:spPr>
          <a:xfrm>
            <a:off x="4705034" y="1064526"/>
            <a:ext cx="1880411" cy="1638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8AF845E9-A2B4-40EF-A652-BFE03658BF6B}"/>
              </a:ext>
            </a:extLst>
          </p:cNvPr>
          <p:cNvSpPr/>
          <p:nvPr/>
        </p:nvSpPr>
        <p:spPr>
          <a:xfrm>
            <a:off x="2724050" y="1064526"/>
            <a:ext cx="1880411" cy="1638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32EFFDC2-1CB1-4196-8475-E9DA6A352A23}"/>
              </a:ext>
            </a:extLst>
          </p:cNvPr>
          <p:cNvSpPr/>
          <p:nvPr/>
        </p:nvSpPr>
        <p:spPr>
          <a:xfrm>
            <a:off x="743066" y="1064526"/>
            <a:ext cx="1880411" cy="1638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Content Placeholder 6">
            <a:hlinkClick r:id="rId8"/>
            <a:extLst>
              <a:ext uri="{FF2B5EF4-FFF2-40B4-BE49-F238E27FC236}">
                <a16:creationId xmlns:a16="http://schemas.microsoft.com/office/drawing/2014/main" id="{9396576B-24EA-4719-AEF7-BCDD6D784F34}"/>
              </a:ext>
            </a:extLst>
          </p:cNvPr>
          <p:cNvSpPr txBox="1">
            <a:spLocks/>
          </p:cNvSpPr>
          <p:nvPr/>
        </p:nvSpPr>
        <p:spPr>
          <a:xfrm>
            <a:off x="815571" y="1275877"/>
            <a:ext cx="1735400" cy="1312650"/>
          </a:xfrm>
          <a:prstGeom prst="rect">
            <a:avLst/>
          </a:prstGeom>
          <a:solidFill>
            <a:schemeClr val="bg1"/>
          </a:solidFill>
        </p:spPr>
        <p:txBody>
          <a:bodyPr vert="horz" lIns="45720" tIns="45720" rIns="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300"/>
              </a:spcAft>
              <a:buFont typeface="Arial" panose="020B0604020202020204" pitchFamily="34" charset="0"/>
              <a:buNone/>
            </a:pPr>
            <a:r>
              <a:rPr lang="en-US" sz="1100" b="1" dirty="0">
                <a:solidFill>
                  <a:srgbClr val="C00000"/>
                </a:solidFill>
              </a:rPr>
              <a:t>Mumbai</a:t>
            </a:r>
          </a:p>
          <a:p>
            <a:pPr marL="0" indent="0">
              <a:spcAft>
                <a:spcPts val="0"/>
              </a:spcAft>
              <a:buFont typeface="Arial" panose="020B0604020202020204" pitchFamily="34" charset="0"/>
              <a:buNone/>
            </a:pPr>
            <a:r>
              <a:rPr lang="en-US" sz="1000" dirty="0"/>
              <a:t>1101, One India Bulls Centre, </a:t>
            </a:r>
          </a:p>
          <a:p>
            <a:pPr marL="0" indent="0">
              <a:spcAft>
                <a:spcPts val="0"/>
              </a:spcAft>
              <a:buFont typeface="Arial" panose="020B0604020202020204" pitchFamily="34" charset="0"/>
              <a:buNone/>
            </a:pPr>
            <a:r>
              <a:rPr lang="en-US" sz="1000" dirty="0"/>
              <a:t>11th Floor, Tower 2B,  </a:t>
            </a:r>
          </a:p>
          <a:p>
            <a:pPr marL="0" indent="0">
              <a:spcAft>
                <a:spcPts val="0"/>
              </a:spcAft>
              <a:buFont typeface="Arial" panose="020B0604020202020204" pitchFamily="34" charset="0"/>
              <a:buNone/>
            </a:pPr>
            <a:r>
              <a:rPr lang="en-US" sz="1000" dirty="0"/>
              <a:t>841, Senapati Bapat Marg, </a:t>
            </a:r>
          </a:p>
          <a:p>
            <a:pPr marL="0" indent="0">
              <a:spcAft>
                <a:spcPts val="0"/>
              </a:spcAft>
              <a:buFont typeface="Arial" panose="020B0604020202020204" pitchFamily="34" charset="0"/>
              <a:buNone/>
            </a:pPr>
            <a:r>
              <a:rPr lang="en-US" sz="1000" dirty="0"/>
              <a:t>Elphinstone Road (West), </a:t>
            </a:r>
          </a:p>
          <a:p>
            <a:pPr marL="0" indent="0">
              <a:spcAft>
                <a:spcPts val="0"/>
              </a:spcAft>
              <a:buFont typeface="Arial" panose="020B0604020202020204" pitchFamily="34" charset="0"/>
              <a:buNone/>
            </a:pPr>
            <a:r>
              <a:rPr lang="en-US" sz="1000" dirty="0"/>
              <a:t>Mumbai 400 013 </a:t>
            </a:r>
          </a:p>
          <a:p>
            <a:pPr marL="0" indent="0">
              <a:spcAft>
                <a:spcPts val="0"/>
              </a:spcAft>
              <a:buFont typeface="Arial" panose="020B0604020202020204" pitchFamily="34" charset="0"/>
              <a:buNone/>
            </a:pPr>
            <a:r>
              <a:rPr lang="en-US" sz="1000" dirty="0"/>
              <a:t>Tel:+91-22-6108 1000 / 1900 </a:t>
            </a:r>
          </a:p>
          <a:p>
            <a:pPr marL="0" indent="0">
              <a:spcAft>
                <a:spcPts val="1400"/>
              </a:spcAft>
              <a:buFont typeface="Arial" panose="020B0604020202020204" pitchFamily="34" charset="0"/>
              <a:buNone/>
            </a:pPr>
            <a:r>
              <a:rPr lang="en-US" sz="1000" dirty="0"/>
              <a:t>Fax:+91-22-6108 1001</a:t>
            </a:r>
            <a:endParaRPr lang="en-US" sz="1100" dirty="0"/>
          </a:p>
        </p:txBody>
      </p:sp>
      <p:sp>
        <p:nvSpPr>
          <p:cNvPr id="62" name="Content Placeholder 7">
            <a:hlinkClick r:id="rId8"/>
            <a:extLst>
              <a:ext uri="{FF2B5EF4-FFF2-40B4-BE49-F238E27FC236}">
                <a16:creationId xmlns:a16="http://schemas.microsoft.com/office/drawing/2014/main" id="{BC6017F1-42C9-4186-B123-88B76D06F00C}"/>
              </a:ext>
            </a:extLst>
          </p:cNvPr>
          <p:cNvSpPr txBox="1">
            <a:spLocks/>
          </p:cNvSpPr>
          <p:nvPr/>
        </p:nvSpPr>
        <p:spPr>
          <a:xfrm>
            <a:off x="815571" y="2845892"/>
            <a:ext cx="1735400" cy="1469011"/>
          </a:xfrm>
          <a:prstGeom prst="rect">
            <a:avLst/>
          </a:prstGeom>
          <a:solidFill>
            <a:schemeClr val="bg1"/>
          </a:solidFill>
        </p:spPr>
        <p:txBody>
          <a:bodyPr vert="horz" lIns="45720" tIns="45720" rIns="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500"/>
              </a:spcBef>
              <a:spcAft>
                <a:spcPts val="300"/>
              </a:spcAft>
              <a:buNone/>
            </a:pPr>
            <a:r>
              <a:rPr lang="en-US" sz="1100" b="1" dirty="0">
                <a:solidFill>
                  <a:srgbClr val="C00000"/>
                </a:solidFill>
              </a:rPr>
              <a:t>Pune</a:t>
            </a:r>
          </a:p>
          <a:p>
            <a:pPr marL="0" indent="0">
              <a:spcAft>
                <a:spcPts val="0"/>
              </a:spcAft>
              <a:buNone/>
            </a:pPr>
            <a:r>
              <a:rPr lang="en-US" sz="1000" dirty="0"/>
              <a:t>305, Pride Gateway, </a:t>
            </a:r>
          </a:p>
          <a:p>
            <a:pPr marL="0" indent="0">
              <a:spcAft>
                <a:spcPts val="0"/>
              </a:spcAft>
              <a:buNone/>
            </a:pPr>
            <a:r>
              <a:rPr lang="en-US" sz="1000" dirty="0"/>
              <a:t>Near D-Mart, Baner, </a:t>
            </a:r>
          </a:p>
          <a:p>
            <a:pPr marL="0" indent="0">
              <a:spcAft>
                <a:spcPts val="0"/>
              </a:spcAft>
              <a:buNone/>
            </a:pPr>
            <a:r>
              <a:rPr lang="en-US" sz="1000" dirty="0"/>
              <a:t>Pune - 411 045</a:t>
            </a:r>
          </a:p>
          <a:p>
            <a:pPr marL="0" indent="0">
              <a:spcAft>
                <a:spcPts val="0"/>
              </a:spcAft>
              <a:buNone/>
            </a:pPr>
            <a:r>
              <a:rPr lang="en-US" sz="1000" dirty="0"/>
              <a:t>Tel: +91-20-6730 1000</a:t>
            </a:r>
          </a:p>
        </p:txBody>
      </p:sp>
      <p:sp>
        <p:nvSpPr>
          <p:cNvPr id="63" name="Content Placeholder 7">
            <a:hlinkClick r:id="rId9"/>
            <a:extLst>
              <a:ext uri="{FF2B5EF4-FFF2-40B4-BE49-F238E27FC236}">
                <a16:creationId xmlns:a16="http://schemas.microsoft.com/office/drawing/2014/main" id="{82C71F3A-468F-4E99-8B4A-395060A9ED43}"/>
              </a:ext>
            </a:extLst>
          </p:cNvPr>
          <p:cNvSpPr txBox="1">
            <a:spLocks/>
          </p:cNvSpPr>
          <p:nvPr/>
        </p:nvSpPr>
        <p:spPr>
          <a:xfrm>
            <a:off x="6774598" y="2845893"/>
            <a:ext cx="1721485" cy="1469010"/>
          </a:xfrm>
          <a:prstGeom prst="rect">
            <a:avLst/>
          </a:prstGeom>
          <a:solidFill>
            <a:schemeClr val="bg1"/>
          </a:solidFill>
        </p:spPr>
        <p:txBody>
          <a:bodyPr vert="horz" lIns="45720" tIns="45720" rIns="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300"/>
              </a:spcAft>
              <a:buClrTx/>
              <a:buSzPct val="120000"/>
              <a:buFont typeface="Arial" panose="020B0604020202020204" pitchFamily="34" charset="0"/>
              <a:buNone/>
              <a:tabLst/>
              <a:defRPr/>
            </a:pPr>
            <a:r>
              <a:rPr kumimoji="0" lang="en-US" sz="11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Dubai </a:t>
            </a:r>
          </a:p>
          <a:p>
            <a:pPr marL="0" indent="0" fontAlgn="auto">
              <a:spcAft>
                <a:spcPts val="300"/>
              </a:spcAft>
              <a:buNone/>
              <a:defRPr/>
            </a:pPr>
            <a:r>
              <a:rPr lang="fr-FR" sz="1000" dirty="0">
                <a:solidFill>
                  <a:srgbClr val="B22F16"/>
                </a:solidFill>
              </a:rPr>
              <a:t>WTS Dhruva Consultants</a:t>
            </a:r>
            <a:endParaRPr lang="en-US" sz="1000" dirty="0">
              <a:solidFill>
                <a:srgbClr val="B22F16"/>
              </a:solidFill>
            </a:endParaRPr>
          </a:p>
          <a:p>
            <a:pPr marL="0" lvl="0" indent="0">
              <a:spcAft>
                <a:spcPts val="300"/>
              </a:spcAft>
              <a:buNone/>
              <a:defRPr/>
            </a:pPr>
            <a:r>
              <a:rPr lang="en-US" sz="1000" dirty="0"/>
              <a:t>U-Bora Tower 2, 11th Floor, Office 1101, Business Bay P.O. Box 127165</a:t>
            </a:r>
            <a:br>
              <a:rPr lang="en-US" sz="1000" dirty="0"/>
            </a:br>
            <a:r>
              <a:rPr lang="en-US" sz="1000" dirty="0"/>
              <a:t>Dubai, UAE</a:t>
            </a:r>
            <a:br>
              <a:rPr lang="en-US" sz="1000" dirty="0"/>
            </a:br>
            <a:r>
              <a:rPr lang="en-US" sz="1000" dirty="0"/>
              <a:t>Tel: +971 56 900 5849</a:t>
            </a:r>
          </a:p>
        </p:txBody>
      </p:sp>
      <p:sp>
        <p:nvSpPr>
          <p:cNvPr id="64" name="Rectangle 63">
            <a:hlinkClick r:id="rId8"/>
            <a:extLst>
              <a:ext uri="{FF2B5EF4-FFF2-40B4-BE49-F238E27FC236}">
                <a16:creationId xmlns:a16="http://schemas.microsoft.com/office/drawing/2014/main" id="{F8060FD6-B482-4052-9058-65E4A70E9732}"/>
              </a:ext>
            </a:extLst>
          </p:cNvPr>
          <p:cNvSpPr/>
          <p:nvPr/>
        </p:nvSpPr>
        <p:spPr>
          <a:xfrm>
            <a:off x="2783192" y="1275877"/>
            <a:ext cx="1762126" cy="1312650"/>
          </a:xfrm>
          <a:prstGeom prst="rect">
            <a:avLst/>
          </a:prstGeom>
          <a:solidFill>
            <a:schemeClr val="bg1"/>
          </a:solidFill>
        </p:spPr>
        <p:txBody>
          <a:bodyPr wrap="square" lIns="45720" rIns="0">
            <a:noAutofit/>
          </a:bodyPr>
          <a:lstStyle/>
          <a:p>
            <a:pPr lvl="0">
              <a:spcAft>
                <a:spcPts val="300"/>
              </a:spcAft>
            </a:pPr>
            <a:r>
              <a:rPr lang="en-US" sz="1100" b="1" dirty="0">
                <a:solidFill>
                  <a:srgbClr val="C00000"/>
                </a:solidFill>
                <a:latin typeface="Arial" panose="020B0604020202020204" pitchFamily="34" charset="0"/>
                <a:cs typeface="Arial" panose="020B0604020202020204" pitchFamily="34" charset="0"/>
              </a:rPr>
              <a:t>Ahmedabad</a:t>
            </a:r>
          </a:p>
          <a:p>
            <a:pPr lvl="0">
              <a:buSzPct val="120000"/>
            </a:pPr>
            <a:r>
              <a:rPr lang="en-US" sz="1000" dirty="0">
                <a:latin typeface="Arial" panose="020B0604020202020204" pitchFamily="34" charset="0"/>
                <a:cs typeface="Arial" panose="020B0604020202020204" pitchFamily="34" charset="0"/>
              </a:rPr>
              <a:t>B3, 3rd Floor, Safal Profitaire,</a:t>
            </a:r>
          </a:p>
          <a:p>
            <a:pPr lvl="0">
              <a:buSzPct val="120000"/>
            </a:pPr>
            <a:r>
              <a:rPr lang="en-US" sz="1000" dirty="0">
                <a:latin typeface="Arial" panose="020B0604020202020204" pitchFamily="34" charset="0"/>
                <a:cs typeface="Arial" panose="020B0604020202020204" pitchFamily="34" charset="0"/>
              </a:rPr>
              <a:t>Near Auda Garden,</a:t>
            </a:r>
          </a:p>
          <a:p>
            <a:pPr lvl="0">
              <a:buSzPct val="120000"/>
            </a:pPr>
            <a:r>
              <a:rPr lang="en-US" sz="1000" dirty="0">
                <a:latin typeface="Arial" panose="020B0604020202020204" pitchFamily="34" charset="0"/>
                <a:cs typeface="Arial" panose="020B0604020202020204" pitchFamily="34" charset="0"/>
              </a:rPr>
              <a:t>Prahladnagar, Corporate Road,</a:t>
            </a:r>
          </a:p>
          <a:p>
            <a:pPr lvl="0">
              <a:buSzPct val="120000"/>
            </a:pPr>
            <a:r>
              <a:rPr lang="en-US" sz="1000" dirty="0">
                <a:latin typeface="Arial" panose="020B0604020202020204" pitchFamily="34" charset="0"/>
                <a:cs typeface="Arial" panose="020B0604020202020204" pitchFamily="34" charset="0"/>
              </a:rPr>
              <a:t>Ahmedabad - 380 015</a:t>
            </a:r>
          </a:p>
          <a:p>
            <a:pPr lvl="0">
              <a:buSzPct val="120000"/>
            </a:pPr>
            <a:r>
              <a:rPr lang="en-US" sz="1000" dirty="0">
                <a:latin typeface="Arial" panose="020B0604020202020204" pitchFamily="34" charset="0"/>
                <a:cs typeface="Arial" panose="020B0604020202020204" pitchFamily="34" charset="0"/>
              </a:rPr>
              <a:t>Tel: +91-79-6134 3434</a:t>
            </a:r>
          </a:p>
          <a:p>
            <a:pPr lvl="0">
              <a:spcAft>
                <a:spcPts val="1400"/>
              </a:spcAft>
              <a:buSzPct val="120000"/>
            </a:pPr>
            <a:r>
              <a:rPr lang="en-US" sz="1000" dirty="0">
                <a:latin typeface="Arial" panose="020B0604020202020204" pitchFamily="34" charset="0"/>
                <a:cs typeface="Arial" panose="020B0604020202020204" pitchFamily="34" charset="0"/>
              </a:rPr>
              <a:t>Fax: +91-79-6134 3477</a:t>
            </a:r>
          </a:p>
        </p:txBody>
      </p:sp>
      <p:sp>
        <p:nvSpPr>
          <p:cNvPr id="65" name="Rectangle 64">
            <a:hlinkClick r:id="rId8"/>
            <a:extLst>
              <a:ext uri="{FF2B5EF4-FFF2-40B4-BE49-F238E27FC236}">
                <a16:creationId xmlns:a16="http://schemas.microsoft.com/office/drawing/2014/main" id="{AEE5D1A0-9711-49F6-AD7D-2C9849A76363}"/>
              </a:ext>
            </a:extLst>
          </p:cNvPr>
          <p:cNvSpPr/>
          <p:nvPr/>
        </p:nvSpPr>
        <p:spPr>
          <a:xfrm>
            <a:off x="4793614" y="1275877"/>
            <a:ext cx="1721485" cy="1312650"/>
          </a:xfrm>
          <a:prstGeom prst="rect">
            <a:avLst/>
          </a:prstGeom>
          <a:solidFill>
            <a:schemeClr val="bg1"/>
          </a:solidFill>
        </p:spPr>
        <p:txBody>
          <a:bodyPr wrap="square" lIns="45720" rIns="0">
            <a:noAutofit/>
          </a:bodyPr>
          <a:lstStyle/>
          <a:p>
            <a:pPr lvl="0">
              <a:spcAft>
                <a:spcPts val="300"/>
              </a:spcAft>
            </a:pPr>
            <a:r>
              <a:rPr lang="en-US" sz="1100" b="1" dirty="0">
                <a:solidFill>
                  <a:srgbClr val="C00000"/>
                </a:solidFill>
                <a:latin typeface="Arial" panose="020B0604020202020204" pitchFamily="34" charset="0"/>
                <a:cs typeface="Arial" panose="020B0604020202020204" pitchFamily="34" charset="0"/>
              </a:rPr>
              <a:t>Bengaluru</a:t>
            </a:r>
          </a:p>
          <a:p>
            <a:pPr lvl="0">
              <a:buSzPct val="120000"/>
            </a:pPr>
            <a:r>
              <a:rPr lang="en-US" sz="1000" dirty="0">
                <a:latin typeface="Arial" panose="020B0604020202020204" pitchFamily="34" charset="0"/>
                <a:cs typeface="Arial" panose="020B0604020202020204" pitchFamily="34" charset="0"/>
              </a:rPr>
              <a:t>Prestige Terraces, 2nd Floor</a:t>
            </a:r>
          </a:p>
          <a:p>
            <a:pPr lvl="0">
              <a:buSzPct val="120000"/>
            </a:pPr>
            <a:r>
              <a:rPr lang="en-US" sz="1000" dirty="0">
                <a:latin typeface="Arial" panose="020B0604020202020204" pitchFamily="34" charset="0"/>
                <a:cs typeface="Arial" panose="020B0604020202020204" pitchFamily="34" charset="0"/>
              </a:rPr>
              <a:t>Union Street, Infantry Road,</a:t>
            </a:r>
          </a:p>
          <a:p>
            <a:pPr lvl="0">
              <a:buSzPct val="120000"/>
            </a:pPr>
            <a:r>
              <a:rPr lang="en-US" sz="1000" dirty="0">
                <a:latin typeface="Arial" panose="020B0604020202020204" pitchFamily="34" charset="0"/>
                <a:cs typeface="Arial" panose="020B0604020202020204" pitchFamily="34" charset="0"/>
              </a:rPr>
              <a:t>Bengaluru 560 001</a:t>
            </a:r>
          </a:p>
          <a:p>
            <a:pPr lvl="0">
              <a:buSzPct val="120000"/>
            </a:pPr>
            <a:r>
              <a:rPr lang="en-US" sz="1000" dirty="0">
                <a:latin typeface="Arial" panose="020B0604020202020204" pitchFamily="34" charset="0"/>
                <a:cs typeface="Arial" panose="020B0604020202020204" pitchFamily="34" charset="0"/>
              </a:rPr>
              <a:t>Tel: +91-80-4660 2500</a:t>
            </a:r>
          </a:p>
          <a:p>
            <a:pPr lvl="0">
              <a:spcAft>
                <a:spcPts val="400"/>
              </a:spcAft>
              <a:buSzPct val="120000"/>
            </a:pPr>
            <a:r>
              <a:rPr lang="en-US" sz="1000" dirty="0">
                <a:latin typeface="Arial" panose="020B0604020202020204" pitchFamily="34" charset="0"/>
                <a:cs typeface="Arial" panose="020B0604020202020204" pitchFamily="34" charset="0"/>
              </a:rPr>
              <a:t>Fax: +91-80-4660 2501</a:t>
            </a:r>
          </a:p>
        </p:txBody>
      </p:sp>
      <p:sp>
        <p:nvSpPr>
          <p:cNvPr id="66" name="Rectangle 65">
            <a:hlinkClick r:id="rId8"/>
            <a:extLst>
              <a:ext uri="{FF2B5EF4-FFF2-40B4-BE49-F238E27FC236}">
                <a16:creationId xmlns:a16="http://schemas.microsoft.com/office/drawing/2014/main" id="{FEF72C52-32D1-40E6-8DB7-0831E768210C}"/>
              </a:ext>
            </a:extLst>
          </p:cNvPr>
          <p:cNvSpPr/>
          <p:nvPr/>
        </p:nvSpPr>
        <p:spPr>
          <a:xfrm>
            <a:off x="6772361" y="1271969"/>
            <a:ext cx="1714414" cy="1316557"/>
          </a:xfrm>
          <a:prstGeom prst="rect">
            <a:avLst/>
          </a:prstGeom>
          <a:solidFill>
            <a:schemeClr val="bg1"/>
          </a:solidFill>
        </p:spPr>
        <p:txBody>
          <a:bodyPr wrap="square" lIns="45720" rIns="0">
            <a:noAutofit/>
          </a:bodyPr>
          <a:lstStyle/>
          <a:p>
            <a:pPr lvl="0">
              <a:spcAft>
                <a:spcPts val="300"/>
              </a:spcAft>
            </a:pPr>
            <a:r>
              <a:rPr lang="en-US" sz="1100" b="1" dirty="0">
                <a:solidFill>
                  <a:srgbClr val="C00000"/>
                </a:solidFill>
                <a:latin typeface="Arial" panose="020B0604020202020204" pitchFamily="34" charset="0"/>
                <a:cs typeface="Arial" panose="020B0604020202020204" pitchFamily="34" charset="0"/>
              </a:rPr>
              <a:t>Delhi / NCR</a:t>
            </a:r>
          </a:p>
          <a:p>
            <a:pPr lvl="0">
              <a:buSzPct val="120000"/>
            </a:pPr>
            <a:r>
              <a:rPr lang="en-US" sz="1000" dirty="0">
                <a:latin typeface="Arial" panose="020B0604020202020204" pitchFamily="34" charset="0"/>
                <a:cs typeface="Arial" panose="020B0604020202020204" pitchFamily="34" charset="0"/>
              </a:rPr>
              <a:t>101 &amp; 102, 1st Floor, Tower 4B, DLF Corporate Park, </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M G Road, Gurgaon</a:t>
            </a:r>
          </a:p>
          <a:p>
            <a:pPr lvl="0">
              <a:buSzPct val="120000"/>
            </a:pPr>
            <a:r>
              <a:rPr lang="en-US" sz="1000" dirty="0">
                <a:latin typeface="Arial" panose="020B0604020202020204" pitchFamily="34" charset="0"/>
                <a:cs typeface="Arial" panose="020B0604020202020204" pitchFamily="34" charset="0"/>
              </a:rPr>
              <a:t>Haryana - 122 002</a:t>
            </a:r>
          </a:p>
          <a:p>
            <a:pPr lvl="0">
              <a:buSzPct val="120000"/>
            </a:pPr>
            <a:r>
              <a:rPr lang="en-US" sz="1000" dirty="0">
                <a:latin typeface="Arial" panose="020B0604020202020204" pitchFamily="34" charset="0"/>
                <a:cs typeface="Arial" panose="020B0604020202020204" pitchFamily="34" charset="0"/>
              </a:rPr>
              <a:t>Tel: +91-124-668 7000</a:t>
            </a:r>
          </a:p>
          <a:p>
            <a:pPr lvl="0">
              <a:spcAft>
                <a:spcPts val="1400"/>
              </a:spcAft>
              <a:buSzPct val="120000"/>
            </a:pPr>
            <a:r>
              <a:rPr lang="en-US" sz="1000" dirty="0">
                <a:latin typeface="Arial" panose="020B0604020202020204" pitchFamily="34" charset="0"/>
                <a:cs typeface="Arial" panose="020B0604020202020204" pitchFamily="34" charset="0"/>
              </a:rPr>
              <a:t>Fax: +91-124-668 7001</a:t>
            </a:r>
          </a:p>
        </p:txBody>
      </p:sp>
      <p:sp>
        <p:nvSpPr>
          <p:cNvPr id="67" name="Content Placeholder 7">
            <a:hlinkClick r:id="rId8"/>
            <a:extLst>
              <a:ext uri="{FF2B5EF4-FFF2-40B4-BE49-F238E27FC236}">
                <a16:creationId xmlns:a16="http://schemas.microsoft.com/office/drawing/2014/main" id="{12251F24-4B0B-4924-B8B3-A16873AFEEB7}"/>
              </a:ext>
            </a:extLst>
          </p:cNvPr>
          <p:cNvSpPr txBox="1">
            <a:spLocks/>
          </p:cNvSpPr>
          <p:nvPr/>
        </p:nvSpPr>
        <p:spPr>
          <a:xfrm>
            <a:off x="4764175" y="2845892"/>
            <a:ext cx="1762127" cy="1469011"/>
          </a:xfrm>
          <a:prstGeom prst="rect">
            <a:avLst/>
          </a:prstGeom>
          <a:solidFill>
            <a:schemeClr val="bg1"/>
          </a:solidFill>
        </p:spPr>
        <p:txBody>
          <a:bodyPr vert="horz" lIns="45720" tIns="45720" rIns="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ts val="1500"/>
              </a:spcBef>
              <a:spcAft>
                <a:spcPts val="300"/>
              </a:spcAft>
              <a:buSzTx/>
              <a:buNone/>
            </a:pPr>
            <a:r>
              <a:rPr lang="en-US" sz="1100" b="1" dirty="0">
                <a:solidFill>
                  <a:srgbClr val="C00000"/>
                </a:solidFill>
              </a:rPr>
              <a:t>Singapore</a:t>
            </a:r>
          </a:p>
          <a:p>
            <a:pPr marL="0" lvl="0" indent="0">
              <a:spcAft>
                <a:spcPts val="300"/>
              </a:spcAft>
              <a:buSzTx/>
              <a:buNone/>
            </a:pPr>
            <a:r>
              <a:rPr lang="en-US" sz="1000" dirty="0">
                <a:solidFill>
                  <a:srgbClr val="B22F16"/>
                </a:solidFill>
              </a:rPr>
              <a:t>Dhruva Advisors (Singapore) Pte.Ltd.</a:t>
            </a:r>
          </a:p>
          <a:p>
            <a:pPr marL="0" lvl="0" indent="0">
              <a:spcAft>
                <a:spcPts val="0"/>
              </a:spcAft>
              <a:buSzTx/>
              <a:buNone/>
            </a:pPr>
            <a:r>
              <a:rPr lang="en-US" sz="1000" dirty="0"/>
              <a:t>20 Collyer Quay,</a:t>
            </a:r>
          </a:p>
          <a:p>
            <a:pPr marL="0" lvl="0" indent="0">
              <a:spcAft>
                <a:spcPts val="0"/>
              </a:spcAft>
              <a:buSzTx/>
              <a:buNone/>
            </a:pPr>
            <a:r>
              <a:rPr lang="en-US" sz="1000" dirty="0"/>
              <a:t>#11-05, Singapore - 049319</a:t>
            </a:r>
          </a:p>
          <a:p>
            <a:pPr marL="0" lvl="0" indent="0">
              <a:spcAft>
                <a:spcPts val="0"/>
              </a:spcAft>
              <a:buSzTx/>
              <a:buNone/>
            </a:pPr>
            <a:r>
              <a:rPr lang="en-US" sz="1000" dirty="0"/>
              <a:t>Tel: +65 9105 3645</a:t>
            </a:r>
          </a:p>
        </p:txBody>
      </p:sp>
      <p:sp>
        <p:nvSpPr>
          <p:cNvPr id="68" name="Content Placeholder 7">
            <a:hlinkClick r:id="rId8"/>
            <a:extLst>
              <a:ext uri="{FF2B5EF4-FFF2-40B4-BE49-F238E27FC236}">
                <a16:creationId xmlns:a16="http://schemas.microsoft.com/office/drawing/2014/main" id="{1DB8EC56-2CD4-41BC-A477-893A936FB64F}"/>
              </a:ext>
            </a:extLst>
          </p:cNvPr>
          <p:cNvSpPr txBox="1">
            <a:spLocks/>
          </p:cNvSpPr>
          <p:nvPr/>
        </p:nvSpPr>
        <p:spPr>
          <a:xfrm>
            <a:off x="2813974" y="4570371"/>
            <a:ext cx="1727321" cy="1485900"/>
          </a:xfrm>
          <a:prstGeom prst="rect">
            <a:avLst/>
          </a:prstGeom>
          <a:solidFill>
            <a:schemeClr val="bg1"/>
          </a:solidFill>
        </p:spPr>
        <p:txBody>
          <a:bodyPr vert="horz" lIns="45720" tIns="45720" rIns="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ts val="2000"/>
              </a:spcBef>
              <a:spcAft>
                <a:spcPts val="300"/>
              </a:spcAft>
              <a:buNone/>
              <a:defRPr/>
            </a:pPr>
            <a:r>
              <a:rPr lang="en-US" sz="1100" b="1" dirty="0">
                <a:solidFill>
                  <a:srgbClr val="C00000"/>
                </a:solidFill>
              </a:rPr>
              <a:t>New York</a:t>
            </a:r>
          </a:p>
          <a:p>
            <a:pPr marL="0" lvl="0" indent="0">
              <a:spcAft>
                <a:spcPts val="300"/>
              </a:spcAft>
              <a:buSzTx/>
              <a:buNone/>
              <a:defRPr/>
            </a:pPr>
            <a:r>
              <a:rPr lang="en-US" sz="1000" dirty="0">
                <a:solidFill>
                  <a:srgbClr val="B22F16"/>
                </a:solidFill>
              </a:rPr>
              <a:t>Dhruva Advisors USA, Inc.</a:t>
            </a:r>
          </a:p>
          <a:p>
            <a:pPr marL="0" lvl="0" indent="0">
              <a:spcAft>
                <a:spcPts val="300"/>
              </a:spcAft>
              <a:buNone/>
              <a:defRPr/>
            </a:pPr>
            <a:r>
              <a:rPr lang="en-US" sz="1000" dirty="0"/>
              <a:t>340 Madison Avenue,</a:t>
            </a:r>
            <a:br>
              <a:rPr lang="en-US" sz="1000" dirty="0"/>
            </a:br>
            <a:r>
              <a:rPr lang="en-US" sz="1000" dirty="0"/>
              <a:t>19th Floor, New York, </a:t>
            </a:r>
            <a:br>
              <a:rPr lang="en-US" sz="1000" dirty="0"/>
            </a:br>
            <a:r>
              <a:rPr lang="en-US" sz="1000" dirty="0"/>
              <a:t>New York 10173 USA</a:t>
            </a:r>
            <a:br>
              <a:rPr lang="en-US" sz="1000" dirty="0"/>
            </a:br>
            <a:r>
              <a:rPr lang="en-US" sz="1000" dirty="0"/>
              <a:t>Tel: +1-212-220-9494</a:t>
            </a:r>
          </a:p>
        </p:txBody>
      </p:sp>
      <p:sp>
        <p:nvSpPr>
          <p:cNvPr id="69" name="Rectangle 68">
            <a:extLst>
              <a:ext uri="{FF2B5EF4-FFF2-40B4-BE49-F238E27FC236}">
                <a16:creationId xmlns:a16="http://schemas.microsoft.com/office/drawing/2014/main" id="{C908A6AA-3FBC-440C-9A1E-540292C153BC}"/>
              </a:ext>
            </a:extLst>
          </p:cNvPr>
          <p:cNvSpPr/>
          <p:nvPr/>
        </p:nvSpPr>
        <p:spPr>
          <a:xfrm>
            <a:off x="4714375" y="4502275"/>
            <a:ext cx="1880411" cy="1638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Content Placeholder 7">
            <a:hlinkClick r:id="rId8"/>
            <a:extLst>
              <a:ext uri="{FF2B5EF4-FFF2-40B4-BE49-F238E27FC236}">
                <a16:creationId xmlns:a16="http://schemas.microsoft.com/office/drawing/2014/main" id="{50358907-BC7B-420E-900C-E57ED6231EC5}"/>
              </a:ext>
            </a:extLst>
          </p:cNvPr>
          <p:cNvSpPr txBox="1">
            <a:spLocks/>
          </p:cNvSpPr>
          <p:nvPr/>
        </p:nvSpPr>
        <p:spPr>
          <a:xfrm>
            <a:off x="4773515" y="4570371"/>
            <a:ext cx="1762127" cy="1485900"/>
          </a:xfrm>
          <a:prstGeom prst="rect">
            <a:avLst/>
          </a:prstGeom>
          <a:solidFill>
            <a:schemeClr val="bg1"/>
          </a:solidFill>
        </p:spPr>
        <p:txBody>
          <a:bodyPr vert="horz" lIns="45720" tIns="45720" rIns="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spcBef>
                <a:spcPts val="1200"/>
              </a:spcBef>
              <a:spcAft>
                <a:spcPts val="300"/>
              </a:spcAft>
              <a:buSzTx/>
              <a:buNone/>
              <a:defRPr/>
            </a:pPr>
            <a:r>
              <a:rPr lang="en-US" sz="1100" b="1" dirty="0">
                <a:solidFill>
                  <a:srgbClr val="C00000"/>
                </a:solidFill>
              </a:rPr>
              <a:t>Silicon Valley, USA</a:t>
            </a:r>
          </a:p>
          <a:p>
            <a:pPr marL="0" lvl="0" indent="0">
              <a:spcAft>
                <a:spcPts val="300"/>
              </a:spcAft>
              <a:buSzTx/>
              <a:buNone/>
              <a:defRPr/>
            </a:pPr>
            <a:r>
              <a:rPr lang="en-US" sz="1000" dirty="0">
                <a:solidFill>
                  <a:srgbClr val="B22F16"/>
                </a:solidFill>
              </a:rPr>
              <a:t>Dhruva Advisors USA, Inc.</a:t>
            </a:r>
          </a:p>
          <a:p>
            <a:pPr marL="0" lvl="0" indent="0">
              <a:spcAft>
                <a:spcPts val="300"/>
              </a:spcAft>
              <a:buSzTx/>
              <a:buNone/>
              <a:defRPr/>
            </a:pPr>
            <a:r>
              <a:rPr lang="en-US" sz="1000" dirty="0"/>
              <a:t>5201 Great America Parkway, Santa Clara, </a:t>
            </a:r>
            <a:br>
              <a:rPr lang="en-US" sz="1000" dirty="0"/>
            </a:br>
            <a:r>
              <a:rPr lang="en-US" sz="1000" dirty="0"/>
              <a:t>California 95054</a:t>
            </a:r>
            <a:br>
              <a:rPr lang="en-US" sz="1000" dirty="0"/>
            </a:br>
            <a:r>
              <a:rPr lang="en-US" sz="1000" dirty="0"/>
              <a:t>Tel: +1-212-220-9494</a:t>
            </a:r>
          </a:p>
        </p:txBody>
      </p:sp>
      <p:sp>
        <p:nvSpPr>
          <p:cNvPr id="71" name="Rectangle 70">
            <a:extLst>
              <a:ext uri="{FF2B5EF4-FFF2-40B4-BE49-F238E27FC236}">
                <a16:creationId xmlns:a16="http://schemas.microsoft.com/office/drawing/2014/main" id="{D651C46E-7443-4A39-93F4-97F6696E1464}"/>
              </a:ext>
            </a:extLst>
          </p:cNvPr>
          <p:cNvSpPr/>
          <p:nvPr/>
        </p:nvSpPr>
        <p:spPr>
          <a:xfrm>
            <a:off x="743066" y="4502557"/>
            <a:ext cx="1880411" cy="1638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Content Placeholder 7">
            <a:hlinkClick r:id="rId9"/>
            <a:extLst>
              <a:ext uri="{FF2B5EF4-FFF2-40B4-BE49-F238E27FC236}">
                <a16:creationId xmlns:a16="http://schemas.microsoft.com/office/drawing/2014/main" id="{0CD68EA5-4DC7-4686-8C7F-F07A5C1ADA33}"/>
              </a:ext>
            </a:extLst>
          </p:cNvPr>
          <p:cNvSpPr txBox="1">
            <a:spLocks/>
          </p:cNvSpPr>
          <p:nvPr/>
        </p:nvSpPr>
        <p:spPr>
          <a:xfrm>
            <a:off x="831647" y="4565234"/>
            <a:ext cx="1721485" cy="1469010"/>
          </a:xfrm>
          <a:prstGeom prst="rect">
            <a:avLst/>
          </a:prstGeom>
          <a:solidFill>
            <a:schemeClr val="bg1"/>
          </a:solidFill>
        </p:spPr>
        <p:txBody>
          <a:bodyPr vert="horz" lIns="45720" tIns="45720" rIns="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300"/>
              </a:spcAft>
              <a:buClrTx/>
              <a:buSzPct val="120000"/>
              <a:buFont typeface="Arial" panose="020B0604020202020204" pitchFamily="34" charset="0"/>
              <a:buNone/>
              <a:tabLst/>
              <a:defRPr/>
            </a:pPr>
            <a:r>
              <a:rPr kumimoji="0" lang="en-US" sz="11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Bahrain </a:t>
            </a:r>
          </a:p>
          <a:p>
            <a:pPr marL="0" indent="0" fontAlgn="auto">
              <a:spcAft>
                <a:spcPts val="300"/>
              </a:spcAft>
              <a:buNone/>
              <a:defRPr/>
            </a:pPr>
            <a:r>
              <a:rPr lang="fr-FR" sz="1000" dirty="0">
                <a:solidFill>
                  <a:srgbClr val="B22F16"/>
                </a:solidFill>
              </a:rPr>
              <a:t>WTS Dhruva Consultants</a:t>
            </a:r>
            <a:endParaRPr lang="en-US" sz="1000" dirty="0">
              <a:solidFill>
                <a:srgbClr val="B22F16"/>
              </a:solidFill>
            </a:endParaRPr>
          </a:p>
          <a:p>
            <a:pPr marL="0" marR="0" lvl="0" indent="0" algn="l" defTabSz="914400" rtl="0" eaLnBrk="1" fontAlgn="auto" latinLnBrk="0" hangingPunct="1">
              <a:lnSpc>
                <a:spcPct val="100000"/>
              </a:lnSpc>
              <a:spcBef>
                <a:spcPts val="0"/>
              </a:spcBef>
              <a:spcAft>
                <a:spcPts val="300"/>
              </a:spcAft>
              <a:buClrTx/>
              <a:buSzPct val="120000"/>
              <a:buFont typeface="Arial" panose="020B0604020202020204" pitchFamily="34" charset="0"/>
              <a:buNone/>
              <a:tabLst/>
              <a:defRPr/>
            </a:pPr>
            <a:r>
              <a:rPr kumimoji="0" lang="en-US" sz="10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Bahrain Financial Harbour, </a:t>
            </a:r>
            <a:br>
              <a:rPr kumimoji="0" lang="en-US" sz="10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br>
            <a:r>
              <a:rPr kumimoji="0" lang="en-US" sz="10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East Tower - Floor 23, Office 2301, Building 1398, Road 4626, Block 346. Manama, Kingdom of Bahrain</a:t>
            </a:r>
            <a:br>
              <a:rPr kumimoji="0" lang="en-US" sz="10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br>
            <a:r>
              <a:rPr kumimoji="0" lang="en-US" sz="10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Tel: 973 1663 1921</a:t>
            </a:r>
          </a:p>
        </p:txBody>
      </p:sp>
      <p:sp>
        <p:nvSpPr>
          <p:cNvPr id="73" name="Rectangle 72">
            <a:extLst>
              <a:ext uri="{FF2B5EF4-FFF2-40B4-BE49-F238E27FC236}">
                <a16:creationId xmlns:a16="http://schemas.microsoft.com/office/drawing/2014/main" id="{B9CF68B7-6AFF-4C2C-983E-6CA360A66084}"/>
              </a:ext>
            </a:extLst>
          </p:cNvPr>
          <p:cNvSpPr/>
          <p:nvPr/>
        </p:nvSpPr>
        <p:spPr>
          <a:xfrm>
            <a:off x="2714708" y="2783216"/>
            <a:ext cx="1880411" cy="1638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Content Placeholder 7">
            <a:hlinkClick r:id="rId8"/>
            <a:extLst>
              <a:ext uri="{FF2B5EF4-FFF2-40B4-BE49-F238E27FC236}">
                <a16:creationId xmlns:a16="http://schemas.microsoft.com/office/drawing/2014/main" id="{0F3ADCAC-4DAB-468A-B5D9-E3DC336AB7F3}"/>
              </a:ext>
            </a:extLst>
          </p:cNvPr>
          <p:cNvSpPr txBox="1">
            <a:spLocks/>
          </p:cNvSpPr>
          <p:nvPr/>
        </p:nvSpPr>
        <p:spPr>
          <a:xfrm>
            <a:off x="2796554" y="2845892"/>
            <a:ext cx="1735400" cy="1469011"/>
          </a:xfrm>
          <a:prstGeom prst="rect">
            <a:avLst/>
          </a:prstGeom>
          <a:solidFill>
            <a:schemeClr val="bg1"/>
          </a:solidFill>
        </p:spPr>
        <p:txBody>
          <a:bodyPr vert="horz" lIns="45720" tIns="45720" rIns="0" bIns="45720" rtlCol="0">
            <a:noAutofit/>
          </a:bodyPr>
          <a:lst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500"/>
              </a:spcBef>
              <a:spcAft>
                <a:spcPts val="300"/>
              </a:spcAft>
              <a:buNone/>
            </a:pPr>
            <a:r>
              <a:rPr lang="en-US" sz="1100" b="1" dirty="0">
                <a:solidFill>
                  <a:srgbClr val="C00000"/>
                </a:solidFill>
              </a:rPr>
              <a:t>Kolkata </a:t>
            </a:r>
          </a:p>
          <a:p>
            <a:pPr marL="0" indent="0">
              <a:spcAft>
                <a:spcPts val="0"/>
              </a:spcAft>
              <a:buNone/>
            </a:pPr>
            <a:r>
              <a:rPr lang="en-US" sz="1000" dirty="0"/>
              <a:t>4th Floor, Unit No 403, Camac Square, </a:t>
            </a:r>
            <a:br>
              <a:rPr lang="en-US" sz="1000" dirty="0"/>
            </a:br>
            <a:r>
              <a:rPr lang="en-US" sz="1000" dirty="0"/>
              <a:t>24 Camac Street, Kolkata</a:t>
            </a:r>
          </a:p>
          <a:p>
            <a:pPr marL="0" indent="0">
              <a:spcAft>
                <a:spcPts val="0"/>
              </a:spcAft>
              <a:buNone/>
            </a:pPr>
            <a:r>
              <a:rPr lang="en-US" sz="1000" dirty="0"/>
              <a:t>West Bengal – 700016</a:t>
            </a:r>
          </a:p>
          <a:p>
            <a:pPr marL="0" indent="0">
              <a:spcAft>
                <a:spcPts val="0"/>
              </a:spcAft>
              <a:buNone/>
            </a:pPr>
            <a:r>
              <a:rPr lang="en-US" sz="1000" dirty="0"/>
              <a:t>Tel: +91-33-66371000 </a:t>
            </a:r>
          </a:p>
        </p:txBody>
      </p:sp>
    </p:spTree>
    <p:extLst>
      <p:ext uri="{BB962C8B-B14F-4D97-AF65-F5344CB8AC3E}">
        <p14:creationId xmlns:p14="http://schemas.microsoft.com/office/powerpoint/2010/main" val="2953296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2" name="Picture 14" descr="Image result for tax avoidance headlin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9460" y="1232803"/>
            <a:ext cx="3491391" cy="280173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8B91EBC-6B05-411A-A6CB-1BF20EF3D240}"/>
              </a:ext>
            </a:extLst>
          </p:cNvPr>
          <p:cNvSpPr>
            <a:spLocks noGrp="1"/>
          </p:cNvSpPr>
          <p:nvPr>
            <p:ph type="title"/>
          </p:nvPr>
        </p:nvSpPr>
        <p:spPr/>
        <p:txBody>
          <a:bodyPr/>
          <a:lstStyle/>
          <a:p>
            <a:r>
              <a:rPr lang="en-US" dirty="0"/>
              <a:t>Tax – Dominating the headlines!!</a:t>
            </a:r>
          </a:p>
        </p:txBody>
      </p:sp>
      <p:sp>
        <p:nvSpPr>
          <p:cNvPr id="4" name="Slide Number Placeholder 3">
            <a:extLst>
              <a:ext uri="{FF2B5EF4-FFF2-40B4-BE49-F238E27FC236}">
                <a16:creationId xmlns:a16="http://schemas.microsoft.com/office/drawing/2014/main" id="{E644D145-927F-46AE-95AF-E31EFF9ED23B}"/>
              </a:ext>
            </a:extLst>
          </p:cNvPr>
          <p:cNvSpPr>
            <a:spLocks noGrp="1"/>
          </p:cNvSpPr>
          <p:nvPr>
            <p:ph type="sldNum" sz="quarter" idx="12"/>
          </p:nvPr>
        </p:nvSpPr>
        <p:spPr/>
        <p:txBody>
          <a:bodyPr/>
          <a:lstStyle/>
          <a:p>
            <a:fld id="{353CB433-A6EE-44F1-B9D3-A6E8EE95F9C9}" type="slidenum">
              <a:rPr lang="en-IN" smtClean="0"/>
              <a:pPr/>
              <a:t>4</a:t>
            </a:fld>
            <a:endParaRPr lang="en-IN" dirty="0"/>
          </a:p>
        </p:txBody>
      </p:sp>
      <p:pic>
        <p:nvPicPr>
          <p:cNvPr id="2050" name="Picture 2" descr="Image result for starbucks tax avoidan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2738" y="4309215"/>
            <a:ext cx="4586288" cy="180022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starbucks tax avoidan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9970" y="1532427"/>
            <a:ext cx="3429000" cy="85667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tax avoidance headlin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274534">
            <a:off x="1824859" y="2402895"/>
            <a:ext cx="3800347" cy="2173401"/>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Image result for tax avoidance headline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4456" y="3932289"/>
            <a:ext cx="1470197" cy="2164738"/>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Image result for tax avoidance headline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98406" y="4719814"/>
            <a:ext cx="2369490" cy="138962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D159BF7-9207-4C0D-9320-ECA8B9A5009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5089" y="1327621"/>
            <a:ext cx="1547567" cy="533644"/>
          </a:xfrm>
          <a:prstGeom prst="rect">
            <a:avLst/>
          </a:prstGeom>
        </p:spPr>
      </p:pic>
      <p:sp>
        <p:nvSpPr>
          <p:cNvPr id="13" name="Rectangle 12">
            <a:extLst>
              <a:ext uri="{FF2B5EF4-FFF2-40B4-BE49-F238E27FC236}">
                <a16:creationId xmlns:a16="http://schemas.microsoft.com/office/drawing/2014/main" id="{3415D5F0-CAF0-49E0-860D-9A2A557173AA}"/>
              </a:ext>
            </a:extLst>
          </p:cNvPr>
          <p:cNvSpPr/>
          <p:nvPr/>
        </p:nvSpPr>
        <p:spPr>
          <a:xfrm>
            <a:off x="1712125" y="1486058"/>
            <a:ext cx="1325512" cy="353943"/>
          </a:xfrm>
          <a:prstGeom prst="rect">
            <a:avLst/>
          </a:prstGeom>
          <a:ln w="38100">
            <a:noFill/>
          </a:ln>
        </p:spPr>
        <p:txBody>
          <a:bodyPr wrap="square">
            <a:spAutoFit/>
          </a:bodyPr>
          <a:lstStyle/>
          <a:p>
            <a:r>
              <a:rPr lang="en-US" sz="1700" b="1" i="0" dirty="0">
                <a:solidFill>
                  <a:srgbClr val="212121"/>
                </a:solidFill>
                <a:effectLst/>
                <a:latin typeface="Bahnschrift Condensed" panose="020B0502040204020203" pitchFamily="34" charset="0"/>
                <a:ea typeface="Dotum" panose="020B0503020000020004" pitchFamily="34" charset="-127"/>
              </a:rPr>
              <a:t>in Uganda</a:t>
            </a:r>
          </a:p>
        </p:txBody>
      </p:sp>
    </p:spTree>
    <p:extLst>
      <p:ext uri="{BB962C8B-B14F-4D97-AF65-F5344CB8AC3E}">
        <p14:creationId xmlns:p14="http://schemas.microsoft.com/office/powerpoint/2010/main" val="14711411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1495" y="2478521"/>
            <a:ext cx="4600136" cy="1900963"/>
          </a:xfrm>
        </p:spPr>
        <p:txBody>
          <a:bodyPr/>
          <a:lstStyle/>
          <a:p>
            <a:r>
              <a:rPr lang="en-IN" sz="2000" dirty="0"/>
              <a:t>www.dhruvaadvisors.com</a:t>
            </a:r>
          </a:p>
        </p:txBody>
      </p:sp>
      <p:sp>
        <p:nvSpPr>
          <p:cNvPr id="5" name="Text Box 12"/>
          <p:cNvSpPr txBox="1"/>
          <p:nvPr/>
        </p:nvSpPr>
        <p:spPr>
          <a:xfrm>
            <a:off x="3864634" y="4881717"/>
            <a:ext cx="5158596" cy="1679042"/>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marR="0" lvl="0" indent="0" fontAlgn="auto">
              <a:spcBef>
                <a:spcPts val="0"/>
              </a:spcBef>
              <a:spcAft>
                <a:spcPts val="800"/>
              </a:spcAft>
              <a:buClrTx/>
              <a:buSzTx/>
              <a:buFontTx/>
              <a:buNone/>
              <a:tabLst/>
              <a:defRPr/>
            </a:pPr>
            <a:r>
              <a:rPr lang="en-US" sz="1050" dirty="0">
                <a:solidFill>
                  <a:schemeClr val="bg1"/>
                </a:solidFill>
                <a:latin typeface="Arial" panose="020B0604020202020204" pitchFamily="34" charset="0"/>
                <a:cs typeface="Arial" panose="020B0604020202020204" pitchFamily="34" charset="0"/>
              </a:rPr>
              <a:t>This presentation is for informational purposes only and should not be construed as professional advice. The user should not construe the material contained herein as business, financial, legal, regulatory, tax or accounting advice. Dhruva Advisors LLP (Dhruva) disclaims any and all liability to any person for any loss or damage caused by errors or omissions, whether such errors or omissions result from negligence, accident or any other cause. Dhruva assumes no liability for the interpretation and/or use of the information contained on this document, nor does it offer a warranty of any kind, either expressed or implied. </a:t>
            </a:r>
          </a:p>
          <a:p>
            <a:pPr marR="0" lvl="0" indent="0" fontAlgn="auto">
              <a:spcBef>
                <a:spcPts val="0"/>
              </a:spcBef>
              <a:spcAft>
                <a:spcPts val="800"/>
              </a:spcAft>
              <a:buClrTx/>
              <a:buSzTx/>
              <a:buFontTx/>
              <a:buNone/>
              <a:tabLst/>
              <a:defRPr/>
            </a:pPr>
            <a:r>
              <a:rPr lang="en-GB" sz="1050" dirty="0">
                <a:solidFill>
                  <a:schemeClr val="bg1"/>
                </a:solidFill>
                <a:latin typeface="Arial" panose="020B0604020202020204" pitchFamily="34" charset="0"/>
                <a:cs typeface="Arial" panose="020B0604020202020204" pitchFamily="34" charset="0"/>
              </a:rPr>
              <a:t> © Dhruva Advisors LLP</a:t>
            </a:r>
            <a:endParaRPr lang="en-US" sz="105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52437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9" name="Title 1">
            <a:extLst>
              <a:ext uri="{FF2B5EF4-FFF2-40B4-BE49-F238E27FC236}">
                <a16:creationId xmlns:a16="http://schemas.microsoft.com/office/drawing/2014/main" id="{ADEF03BA-61C5-43BD-BF83-F6764C731481}"/>
              </a:ext>
            </a:extLst>
          </p:cNvPr>
          <p:cNvSpPr>
            <a:spLocks noGrp="1"/>
          </p:cNvSpPr>
          <p:nvPr>
            <p:ph type="title"/>
          </p:nvPr>
        </p:nvSpPr>
        <p:spPr/>
        <p:txBody>
          <a:bodyPr/>
          <a:lstStyle/>
          <a:p>
            <a:r>
              <a:rPr lang="en-US" dirty="0"/>
              <a:t>Tax – Dominating the headlines!!</a:t>
            </a:r>
          </a:p>
        </p:txBody>
      </p:sp>
      <p:sp>
        <p:nvSpPr>
          <p:cNvPr id="4" name="Slide Number Placeholder 3">
            <a:extLst>
              <a:ext uri="{FF2B5EF4-FFF2-40B4-BE49-F238E27FC236}">
                <a16:creationId xmlns:a16="http://schemas.microsoft.com/office/drawing/2014/main" id="{E644D145-927F-46AE-95AF-E31EFF9ED23B}"/>
              </a:ext>
            </a:extLst>
          </p:cNvPr>
          <p:cNvSpPr>
            <a:spLocks noGrp="1"/>
          </p:cNvSpPr>
          <p:nvPr>
            <p:ph type="sldNum" sz="quarter" idx="12"/>
          </p:nvPr>
        </p:nvSpPr>
        <p:spPr/>
        <p:txBody>
          <a:bodyPr/>
          <a:lstStyle/>
          <a:p>
            <a:fld id="{353CB433-A6EE-44F1-B9D3-A6E8EE95F9C9}" type="slidenum">
              <a:rPr lang="en-IN" smtClean="0"/>
              <a:pPr/>
              <a:t>5</a:t>
            </a:fld>
            <a:endParaRPr lang="en-IN" dirty="0"/>
          </a:p>
        </p:txBody>
      </p:sp>
      <p:grpSp>
        <p:nvGrpSpPr>
          <p:cNvPr id="11" name="Group 10">
            <a:extLst>
              <a:ext uri="{FF2B5EF4-FFF2-40B4-BE49-F238E27FC236}">
                <a16:creationId xmlns:a16="http://schemas.microsoft.com/office/drawing/2014/main" id="{6F54AF38-B809-42AA-898C-FAE2C4B887C3}"/>
              </a:ext>
            </a:extLst>
          </p:cNvPr>
          <p:cNvGrpSpPr/>
          <p:nvPr/>
        </p:nvGrpSpPr>
        <p:grpSpPr>
          <a:xfrm>
            <a:off x="505831" y="1098818"/>
            <a:ext cx="2708870" cy="2717079"/>
            <a:chOff x="460676" y="1507112"/>
            <a:chExt cx="3120579" cy="2930253"/>
          </a:xfrm>
        </p:grpSpPr>
        <p:pic>
          <p:nvPicPr>
            <p:cNvPr id="7" name="Picture 6" descr="A picture containing outdoor, kite, cloudy, red&#10;&#10;Description automatically generated">
              <a:extLst>
                <a:ext uri="{FF2B5EF4-FFF2-40B4-BE49-F238E27FC236}">
                  <a16:creationId xmlns:a16="http://schemas.microsoft.com/office/drawing/2014/main" id="{1DD4EA34-BFB7-4A67-9EB4-DB6B1862BD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676" y="2605409"/>
              <a:ext cx="3053260" cy="1831956"/>
            </a:xfrm>
            <a:prstGeom prst="rect">
              <a:avLst/>
            </a:prstGeom>
          </p:spPr>
        </p:pic>
        <p:pic>
          <p:nvPicPr>
            <p:cNvPr id="10" name="Picture 9" descr="A picture containing food&#10;&#10;Description automatically generated">
              <a:extLst>
                <a:ext uri="{FF2B5EF4-FFF2-40B4-BE49-F238E27FC236}">
                  <a16:creationId xmlns:a16="http://schemas.microsoft.com/office/drawing/2014/main" id="{B0E2D470-9507-4035-ACE6-9D9DA5D139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0676" y="1507112"/>
              <a:ext cx="3120579" cy="971550"/>
            </a:xfrm>
            <a:prstGeom prst="rect">
              <a:avLst/>
            </a:prstGeom>
          </p:spPr>
        </p:pic>
      </p:grpSp>
      <p:pic>
        <p:nvPicPr>
          <p:cNvPr id="16" name="Picture 15" descr="A close up of a logo&#10;&#10;Description automatically generated">
            <a:extLst>
              <a:ext uri="{FF2B5EF4-FFF2-40B4-BE49-F238E27FC236}">
                <a16:creationId xmlns:a16="http://schemas.microsoft.com/office/drawing/2014/main" id="{D99FEB21-DE7A-4BB9-A78F-96FDE49123B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832481">
            <a:off x="3648181" y="1385730"/>
            <a:ext cx="2400143" cy="924270"/>
          </a:xfrm>
          <a:prstGeom prst="rect">
            <a:avLst/>
          </a:prstGeom>
        </p:spPr>
      </p:pic>
      <p:sp>
        <p:nvSpPr>
          <p:cNvPr id="17" name="Rectangle 16">
            <a:extLst>
              <a:ext uri="{FF2B5EF4-FFF2-40B4-BE49-F238E27FC236}">
                <a16:creationId xmlns:a16="http://schemas.microsoft.com/office/drawing/2014/main" id="{29FAA302-D676-4C20-9B43-42661C2AA07C}"/>
              </a:ext>
            </a:extLst>
          </p:cNvPr>
          <p:cNvSpPr/>
          <p:nvPr/>
        </p:nvSpPr>
        <p:spPr>
          <a:xfrm>
            <a:off x="6346171" y="1098818"/>
            <a:ext cx="2287046" cy="1200329"/>
          </a:xfrm>
          <a:prstGeom prst="rect">
            <a:avLst/>
          </a:prstGeom>
          <a:blipFill>
            <a:blip r:embed="rId7"/>
            <a:tile tx="0" ty="0" sx="100000" sy="100000" flip="none" algn="tl"/>
          </a:blipFill>
          <a:ln w="34925">
            <a:solidFill>
              <a:schemeClr val="tx1"/>
            </a:solidFill>
          </a:ln>
        </p:spPr>
        <p:txBody>
          <a:bodyPr wrap="square">
            <a:spAutoFit/>
          </a:bodyPr>
          <a:lstStyle/>
          <a:p>
            <a:pPr algn="ctr" fontAlgn="base"/>
            <a:r>
              <a:rPr lang="en-US" b="1" dirty="0">
                <a:solidFill>
                  <a:srgbClr val="1E1E1E"/>
                </a:solidFill>
                <a:latin typeface="+mj-lt"/>
              </a:rPr>
              <a:t>Italy elections: Populists Salvini and Di Maio vow tax cuts</a:t>
            </a:r>
            <a:endParaRPr lang="en-US" b="1" i="0" dirty="0">
              <a:solidFill>
                <a:srgbClr val="1E1E1E"/>
              </a:solidFill>
              <a:effectLst/>
              <a:latin typeface="+mj-lt"/>
            </a:endParaRPr>
          </a:p>
        </p:txBody>
      </p:sp>
      <p:pic>
        <p:nvPicPr>
          <p:cNvPr id="19" name="Picture 18" descr="A screenshot of a cell phone&#10;&#10;Description automatically generated">
            <a:extLst>
              <a:ext uri="{FF2B5EF4-FFF2-40B4-BE49-F238E27FC236}">
                <a16:creationId xmlns:a16="http://schemas.microsoft.com/office/drawing/2014/main" id="{6C7001DF-93E8-4A42-889D-2057589DD8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43350" y="2641701"/>
            <a:ext cx="5059973" cy="2314575"/>
          </a:xfrm>
          <a:prstGeom prst="rect">
            <a:avLst/>
          </a:prstGeom>
        </p:spPr>
      </p:pic>
      <p:pic>
        <p:nvPicPr>
          <p:cNvPr id="3" name="Picture 2">
            <a:extLst>
              <a:ext uri="{FF2B5EF4-FFF2-40B4-BE49-F238E27FC236}">
                <a16:creationId xmlns:a16="http://schemas.microsoft.com/office/drawing/2014/main" id="{5031B2D7-6BC8-49C2-8955-57100C69B77C}"/>
              </a:ext>
            </a:extLst>
          </p:cNvPr>
          <p:cNvPicPr>
            <a:picLocks noChangeAspect="1"/>
          </p:cNvPicPr>
          <p:nvPr/>
        </p:nvPicPr>
        <p:blipFill>
          <a:blip r:embed="rId9"/>
          <a:stretch>
            <a:fillRect/>
          </a:stretch>
        </p:blipFill>
        <p:spPr>
          <a:xfrm>
            <a:off x="505831" y="3933424"/>
            <a:ext cx="3247441" cy="2170484"/>
          </a:xfrm>
          <a:prstGeom prst="rect">
            <a:avLst/>
          </a:prstGeom>
        </p:spPr>
      </p:pic>
    </p:spTree>
    <p:extLst>
      <p:ext uri="{BB962C8B-B14F-4D97-AF65-F5344CB8AC3E}">
        <p14:creationId xmlns:p14="http://schemas.microsoft.com/office/powerpoint/2010/main" val="1217217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a:extLst>
              <a:ext uri="{FF2B5EF4-FFF2-40B4-BE49-F238E27FC236}">
                <a16:creationId xmlns:a16="http://schemas.microsoft.com/office/drawing/2014/main" id="{ADEF03BA-61C5-43BD-BF83-F6764C731481}"/>
              </a:ext>
            </a:extLst>
          </p:cNvPr>
          <p:cNvSpPr>
            <a:spLocks noGrp="1"/>
          </p:cNvSpPr>
          <p:nvPr>
            <p:ph type="title"/>
          </p:nvPr>
        </p:nvSpPr>
        <p:spPr>
          <a:xfrm>
            <a:off x="771969" y="64784"/>
            <a:ext cx="6211058" cy="856675"/>
          </a:xfrm>
        </p:spPr>
        <p:txBody>
          <a:bodyPr/>
          <a:lstStyle/>
          <a:p>
            <a:r>
              <a:rPr lang="en-US" dirty="0"/>
              <a:t>Tax – Dominating the headlines!!</a:t>
            </a:r>
          </a:p>
        </p:txBody>
      </p:sp>
      <p:sp>
        <p:nvSpPr>
          <p:cNvPr id="4" name="Slide Number Placeholder 3">
            <a:extLst>
              <a:ext uri="{FF2B5EF4-FFF2-40B4-BE49-F238E27FC236}">
                <a16:creationId xmlns:a16="http://schemas.microsoft.com/office/drawing/2014/main" id="{E644D145-927F-46AE-95AF-E31EFF9ED23B}"/>
              </a:ext>
            </a:extLst>
          </p:cNvPr>
          <p:cNvSpPr>
            <a:spLocks noGrp="1"/>
          </p:cNvSpPr>
          <p:nvPr>
            <p:ph type="sldNum" sz="quarter" idx="12"/>
          </p:nvPr>
        </p:nvSpPr>
        <p:spPr>
          <a:xfrm>
            <a:off x="6632666" y="6356351"/>
            <a:ext cx="2057400" cy="365125"/>
          </a:xfrm>
        </p:spPr>
        <p:txBody>
          <a:bodyPr/>
          <a:lstStyle/>
          <a:p>
            <a:fld id="{353CB433-A6EE-44F1-B9D3-A6E8EE95F9C9}" type="slidenum">
              <a:rPr lang="en-IN" smtClean="0"/>
              <a:pPr/>
              <a:t>6</a:t>
            </a:fld>
            <a:endParaRPr lang="en-IN" dirty="0"/>
          </a:p>
        </p:txBody>
      </p:sp>
      <p:pic>
        <p:nvPicPr>
          <p:cNvPr id="2" name="Picture 1">
            <a:extLst>
              <a:ext uri="{FF2B5EF4-FFF2-40B4-BE49-F238E27FC236}">
                <a16:creationId xmlns:a16="http://schemas.microsoft.com/office/drawing/2014/main" id="{2D5DD2D3-0217-412B-BCC4-8B422C0E1D3B}"/>
              </a:ext>
            </a:extLst>
          </p:cNvPr>
          <p:cNvPicPr>
            <a:picLocks noChangeAspect="1"/>
          </p:cNvPicPr>
          <p:nvPr/>
        </p:nvPicPr>
        <p:blipFill>
          <a:blip r:embed="rId3"/>
          <a:stretch>
            <a:fillRect/>
          </a:stretch>
        </p:blipFill>
        <p:spPr>
          <a:xfrm>
            <a:off x="635636" y="5325941"/>
            <a:ext cx="6554738" cy="812645"/>
          </a:xfrm>
          <a:prstGeom prst="rect">
            <a:avLst/>
          </a:prstGeom>
        </p:spPr>
      </p:pic>
      <p:pic>
        <p:nvPicPr>
          <p:cNvPr id="6" name="Picture 5" descr="A close up of a newspaper&#10;&#10;Description automatically generated">
            <a:extLst>
              <a:ext uri="{FF2B5EF4-FFF2-40B4-BE49-F238E27FC236}">
                <a16:creationId xmlns:a16="http://schemas.microsoft.com/office/drawing/2014/main" id="{E63A5C39-BF43-47BC-8551-148B3FC5B6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4517" y="2360735"/>
            <a:ext cx="5809451" cy="1953986"/>
          </a:xfrm>
          <a:prstGeom prst="rect">
            <a:avLst/>
          </a:prstGeom>
        </p:spPr>
      </p:pic>
      <p:sp>
        <p:nvSpPr>
          <p:cNvPr id="12" name="Rectangle 11">
            <a:extLst>
              <a:ext uri="{FF2B5EF4-FFF2-40B4-BE49-F238E27FC236}">
                <a16:creationId xmlns:a16="http://schemas.microsoft.com/office/drawing/2014/main" id="{575BA87E-E3A3-41C5-805E-EFA94CCE3BCA}"/>
              </a:ext>
            </a:extLst>
          </p:cNvPr>
          <p:cNvSpPr/>
          <p:nvPr/>
        </p:nvSpPr>
        <p:spPr>
          <a:xfrm rot="1459337">
            <a:off x="6262596" y="4634813"/>
            <a:ext cx="2615393" cy="738664"/>
          </a:xfrm>
          <a:prstGeom prst="rect">
            <a:avLst/>
          </a:prstGeom>
          <a:ln w="38100">
            <a:solidFill>
              <a:schemeClr val="tx1"/>
            </a:solidFill>
          </a:ln>
        </p:spPr>
        <p:txBody>
          <a:bodyPr wrap="square">
            <a:spAutoFit/>
          </a:bodyPr>
          <a:lstStyle/>
          <a:p>
            <a:r>
              <a:rPr lang="en-US" sz="1400" b="1" dirty="0">
                <a:solidFill>
                  <a:srgbClr val="212121"/>
                </a:solidFill>
                <a:latin typeface="Berlin Sans FB Demi" panose="020E0802020502020306" pitchFamily="34" charset="0"/>
                <a:ea typeface="MS UI Gothic" panose="020B0600070205080204" pitchFamily="34" charset="-128"/>
              </a:rPr>
              <a:t>India hits back at Donald Trump’s tariffs, raises import duties on agri, steel products</a:t>
            </a:r>
            <a:endParaRPr lang="en-US" sz="1400" b="1" i="0" dirty="0">
              <a:solidFill>
                <a:srgbClr val="212121"/>
              </a:solidFill>
              <a:effectLst/>
              <a:latin typeface="Berlin Sans FB Demi" panose="020E0802020502020306" pitchFamily="34" charset="0"/>
              <a:ea typeface="MS UI Gothic" panose="020B0600070205080204" pitchFamily="34" charset="-128"/>
            </a:endParaRPr>
          </a:p>
        </p:txBody>
      </p:sp>
      <p:pic>
        <p:nvPicPr>
          <p:cNvPr id="14" name="Picture 13">
            <a:extLst>
              <a:ext uri="{FF2B5EF4-FFF2-40B4-BE49-F238E27FC236}">
                <a16:creationId xmlns:a16="http://schemas.microsoft.com/office/drawing/2014/main" id="{F2C07392-3387-4856-BE8E-C06E680009C7}"/>
              </a:ext>
            </a:extLst>
          </p:cNvPr>
          <p:cNvPicPr/>
          <p:nvPr/>
        </p:nvPicPr>
        <p:blipFill rotWithShape="1">
          <a:blip r:embed="rId5"/>
          <a:srcRect l="6171" t="17938" r="17869" b="67308"/>
          <a:stretch/>
        </p:blipFill>
        <p:spPr bwMode="auto">
          <a:xfrm>
            <a:off x="2969369" y="1162396"/>
            <a:ext cx="5523053" cy="769620"/>
          </a:xfrm>
          <a:prstGeom prst="rect">
            <a:avLst/>
          </a:prstGeom>
          <a:ln>
            <a:noFill/>
          </a:ln>
          <a:extLst>
            <a:ext uri="{53640926-AAD7-44D8-BBD7-CCE9431645EC}">
              <a14:shadowObscured xmlns:a14="http://schemas.microsoft.com/office/drawing/2010/main"/>
            </a:ext>
          </a:extLst>
        </p:spPr>
      </p:pic>
      <p:pic>
        <p:nvPicPr>
          <p:cNvPr id="15" name="Picture 14">
            <a:extLst>
              <a:ext uri="{FF2B5EF4-FFF2-40B4-BE49-F238E27FC236}">
                <a16:creationId xmlns:a16="http://schemas.microsoft.com/office/drawing/2014/main" id="{267959A5-F66F-47AF-A044-3C80A90A03BA}"/>
              </a:ext>
            </a:extLst>
          </p:cNvPr>
          <p:cNvPicPr/>
          <p:nvPr/>
        </p:nvPicPr>
        <p:blipFill rotWithShape="1">
          <a:blip r:embed="rId5"/>
          <a:srcRect l="42391" t="11182" r="40812" b="82427"/>
          <a:stretch/>
        </p:blipFill>
        <p:spPr bwMode="auto">
          <a:xfrm>
            <a:off x="800100" y="1136125"/>
            <a:ext cx="2169269" cy="68172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91632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0D40BC8-B7B1-4962-8E26-707C70181033}"/>
              </a:ext>
            </a:extLst>
          </p:cNvPr>
          <p:cNvSpPr txBox="1">
            <a:spLocks noGrp="1"/>
          </p:cNvSpPr>
          <p:nvPr>
            <p:ph idx="1"/>
          </p:nvPr>
        </p:nvSpPr>
        <p:spPr>
          <a:xfrm>
            <a:off x="734083" y="1084734"/>
            <a:ext cx="7958397" cy="4985622"/>
          </a:xfrm>
        </p:spPr>
        <p:txBody>
          <a:bodyPr vert="horz" lIns="91440" tIns="45720" rIns="91440" bIns="45720" rtlCol="0">
            <a:noAutofit/>
          </a:bodyPr>
          <a:lstStyle/>
          <a:p>
            <a:pPr marL="231775" indent="-231775">
              <a:lnSpc>
                <a:spcPct val="100000"/>
              </a:lnSpc>
              <a:spcBef>
                <a:spcPts val="0"/>
              </a:spcBef>
              <a:spcAft>
                <a:spcPts val="800"/>
              </a:spcAft>
              <a:buSzPct val="120000"/>
            </a:pPr>
            <a:r>
              <a:rPr lang="en-IN" sz="1400" dirty="0"/>
              <a:t>Reduction of corporate tax rates to attract investments and discourage profit shifting – a global phenomenon</a:t>
            </a:r>
          </a:p>
          <a:p>
            <a:pPr lvl="1" indent="-222250">
              <a:lnSpc>
                <a:spcPct val="100000"/>
              </a:lnSpc>
              <a:spcAft>
                <a:spcPts val="800"/>
              </a:spcAft>
              <a:buSzPct val="120000"/>
              <a:buFont typeface="AppleSymbols" charset="0"/>
              <a:buChar char="⎼"/>
            </a:pPr>
            <a:r>
              <a:rPr lang="en-US" altLang="en-US" sz="1400" dirty="0"/>
              <a:t>Significant tax rate cuts in the US for individuals and corporations</a:t>
            </a:r>
          </a:p>
          <a:p>
            <a:pPr lvl="1" indent="-222250">
              <a:lnSpc>
                <a:spcPct val="100000"/>
              </a:lnSpc>
              <a:spcAft>
                <a:spcPts val="800"/>
              </a:spcAft>
              <a:buFont typeface="AppleSymbols" charset="0"/>
              <a:buChar char="⎼"/>
            </a:pPr>
            <a:r>
              <a:rPr lang="en-US" altLang="en-US" sz="1400" dirty="0"/>
              <a:t>China retaliates and is poised to reduce taxes on businesses and individuals - perceived to be largest ever fiscal stimulus (~ USD 300 bn!!)</a:t>
            </a:r>
          </a:p>
          <a:p>
            <a:pPr lvl="1" indent="-222250">
              <a:lnSpc>
                <a:spcPct val="100000"/>
              </a:lnSpc>
              <a:spcAft>
                <a:spcPts val="800"/>
              </a:spcAft>
              <a:buFont typeface="AppleSymbols" charset="0"/>
              <a:buChar char="⎼"/>
            </a:pPr>
            <a:r>
              <a:rPr lang="en-US" altLang="en-US" sz="1400" dirty="0"/>
              <a:t>France and Netherlands follow suit</a:t>
            </a:r>
          </a:p>
          <a:p>
            <a:pPr lvl="1" indent="-222250">
              <a:lnSpc>
                <a:spcPct val="100000"/>
              </a:lnSpc>
              <a:spcAft>
                <a:spcPts val="800"/>
              </a:spcAft>
              <a:buFont typeface="AppleSymbols" charset="0"/>
              <a:buChar char="⎼"/>
            </a:pPr>
            <a:r>
              <a:rPr lang="en-US" altLang="en-US" sz="1400" dirty="0"/>
              <a:t>Significant corporate tax cuts in India as well</a:t>
            </a:r>
          </a:p>
          <a:p>
            <a:pPr marL="231775" indent="-231775">
              <a:lnSpc>
                <a:spcPct val="100000"/>
              </a:lnSpc>
              <a:spcBef>
                <a:spcPts val="0"/>
              </a:spcBef>
              <a:spcAft>
                <a:spcPts val="800"/>
              </a:spcAft>
              <a:buSzPct val="120000"/>
            </a:pPr>
            <a:r>
              <a:rPr lang="en-US" altLang="en-US" sz="1400" dirty="0"/>
              <a:t>Tax reforms playing a significant role in Italy and Spain’s general election</a:t>
            </a:r>
          </a:p>
          <a:p>
            <a:pPr marL="231775" indent="-231775">
              <a:lnSpc>
                <a:spcPct val="100000"/>
              </a:lnSpc>
              <a:spcBef>
                <a:spcPts val="0"/>
              </a:spcBef>
              <a:spcAft>
                <a:spcPts val="800"/>
              </a:spcAft>
              <a:buSzPct val="120000"/>
            </a:pPr>
            <a:r>
              <a:rPr lang="en-US" altLang="en-US" sz="1400" dirty="0"/>
              <a:t>Trade wars – No more free trade!</a:t>
            </a:r>
          </a:p>
          <a:p>
            <a:pPr lvl="1" indent="-222250">
              <a:lnSpc>
                <a:spcPct val="100000"/>
              </a:lnSpc>
              <a:spcAft>
                <a:spcPts val="800"/>
              </a:spcAft>
              <a:buFont typeface="AppleSymbols" charset="0"/>
              <a:buChar char="⎼"/>
            </a:pPr>
            <a:r>
              <a:rPr lang="en-US" altLang="en-US" sz="1400" dirty="0"/>
              <a:t>US - China Trade war: Some respite seen amid increasing tensions</a:t>
            </a:r>
          </a:p>
          <a:p>
            <a:pPr lvl="1" indent="-222250">
              <a:lnSpc>
                <a:spcPct val="100000"/>
              </a:lnSpc>
              <a:spcAft>
                <a:spcPts val="800"/>
              </a:spcAft>
              <a:buFont typeface="AppleSymbols" charset="0"/>
              <a:buChar char="⎼"/>
            </a:pPr>
            <a:r>
              <a:rPr lang="en-US" altLang="en-US" sz="1400" dirty="0"/>
              <a:t>‘Phase one’ trade agreement signed </a:t>
            </a:r>
          </a:p>
        </p:txBody>
      </p:sp>
      <p:sp>
        <p:nvSpPr>
          <p:cNvPr id="2" name="Title 1"/>
          <p:cNvSpPr>
            <a:spLocks noGrp="1"/>
          </p:cNvSpPr>
          <p:nvPr>
            <p:ph type="title"/>
          </p:nvPr>
        </p:nvSpPr>
        <p:spPr>
          <a:xfrm>
            <a:off x="771968" y="64784"/>
            <a:ext cx="7742639" cy="856675"/>
          </a:xfrm>
        </p:spPr>
        <p:txBody>
          <a:bodyPr>
            <a:normAutofit fontScale="90000"/>
          </a:bodyPr>
          <a:lstStyle/>
          <a:p>
            <a:r>
              <a:rPr lang="en-IN" dirty="0"/>
              <a:t>Global convergence in the world of taxes (1/2)</a:t>
            </a:r>
          </a:p>
        </p:txBody>
      </p:sp>
      <p:sp>
        <p:nvSpPr>
          <p:cNvPr id="11" name="Slide Number Placeholder 10">
            <a:extLst>
              <a:ext uri="{FF2B5EF4-FFF2-40B4-BE49-F238E27FC236}">
                <a16:creationId xmlns:a16="http://schemas.microsoft.com/office/drawing/2014/main" id="{7E85DE2D-06D8-4D0D-B96A-EB9690BB0EA1}"/>
              </a:ext>
            </a:extLst>
          </p:cNvPr>
          <p:cNvSpPr>
            <a:spLocks noGrp="1"/>
          </p:cNvSpPr>
          <p:nvPr>
            <p:ph type="sldNum" sz="quarter" idx="12"/>
          </p:nvPr>
        </p:nvSpPr>
        <p:spPr/>
        <p:txBody>
          <a:bodyPr/>
          <a:lstStyle/>
          <a:p>
            <a:fld id="{353CB433-A6EE-44F1-B9D3-A6E8EE95F9C9}" type="slidenum">
              <a:rPr lang="en-IN" smtClean="0"/>
              <a:pPr/>
              <a:t>7</a:t>
            </a:fld>
            <a:endParaRPr lang="en-IN" dirty="0"/>
          </a:p>
        </p:txBody>
      </p:sp>
      <p:grpSp>
        <p:nvGrpSpPr>
          <p:cNvPr id="14" name="Group 13">
            <a:extLst>
              <a:ext uri="{FF2B5EF4-FFF2-40B4-BE49-F238E27FC236}">
                <a16:creationId xmlns:a16="http://schemas.microsoft.com/office/drawing/2014/main" id="{19CBAE67-ECA2-48D0-9ED5-E21BE50B597C}"/>
              </a:ext>
            </a:extLst>
          </p:cNvPr>
          <p:cNvGrpSpPr/>
          <p:nvPr/>
        </p:nvGrpSpPr>
        <p:grpSpPr>
          <a:xfrm>
            <a:off x="6878637" y="5081219"/>
            <a:ext cx="1487854" cy="1341485"/>
            <a:chOff x="3962400" y="990601"/>
            <a:chExt cx="4922797" cy="4420102"/>
          </a:xfrm>
        </p:grpSpPr>
        <p:sp>
          <p:nvSpPr>
            <p:cNvPr id="15" name="Freeform 6">
              <a:extLst>
                <a:ext uri="{FF2B5EF4-FFF2-40B4-BE49-F238E27FC236}">
                  <a16:creationId xmlns:a16="http://schemas.microsoft.com/office/drawing/2014/main" id="{94D732C2-F473-4B60-AE37-657709D1613A}"/>
                </a:ext>
              </a:extLst>
            </p:cNvPr>
            <p:cNvSpPr>
              <a:spLocks/>
            </p:cNvSpPr>
            <p:nvPr/>
          </p:nvSpPr>
          <p:spPr bwMode="auto">
            <a:xfrm>
              <a:off x="6811009" y="1642749"/>
              <a:ext cx="2074188" cy="2303647"/>
            </a:xfrm>
            <a:custGeom>
              <a:avLst/>
              <a:gdLst>
                <a:gd name="T0" fmla="*/ 911 w 1374"/>
                <a:gd name="T1" fmla="*/ 1526 h 1526"/>
                <a:gd name="T2" fmla="*/ 0 w 1374"/>
                <a:gd name="T3" fmla="*/ 1164 h 1526"/>
                <a:gd name="T4" fmla="*/ 463 w 1374"/>
                <a:gd name="T5" fmla="*/ 0 h 1526"/>
                <a:gd name="T6" fmla="*/ 1374 w 1374"/>
                <a:gd name="T7" fmla="*/ 361 h 1526"/>
                <a:gd name="T8" fmla="*/ 911 w 1374"/>
                <a:gd name="T9" fmla="*/ 1526 h 1526"/>
              </a:gdLst>
              <a:ahLst/>
              <a:cxnLst>
                <a:cxn ang="0">
                  <a:pos x="T0" y="T1"/>
                </a:cxn>
                <a:cxn ang="0">
                  <a:pos x="T2" y="T3"/>
                </a:cxn>
                <a:cxn ang="0">
                  <a:pos x="T4" y="T5"/>
                </a:cxn>
                <a:cxn ang="0">
                  <a:pos x="T6" y="T7"/>
                </a:cxn>
                <a:cxn ang="0">
                  <a:pos x="T8" y="T9"/>
                </a:cxn>
              </a:cxnLst>
              <a:rect l="0" t="0" r="r" b="b"/>
              <a:pathLst>
                <a:path w="1374" h="1526">
                  <a:moveTo>
                    <a:pt x="911" y="1526"/>
                  </a:moveTo>
                  <a:lnTo>
                    <a:pt x="0" y="1164"/>
                  </a:lnTo>
                  <a:lnTo>
                    <a:pt x="463" y="0"/>
                  </a:lnTo>
                  <a:lnTo>
                    <a:pt x="1374" y="361"/>
                  </a:lnTo>
                  <a:lnTo>
                    <a:pt x="911" y="1526"/>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7">
              <a:extLst>
                <a:ext uri="{FF2B5EF4-FFF2-40B4-BE49-F238E27FC236}">
                  <a16:creationId xmlns:a16="http://schemas.microsoft.com/office/drawing/2014/main" id="{277535C9-9B11-4C8C-8EC1-DA59E5E29586}"/>
                </a:ext>
              </a:extLst>
            </p:cNvPr>
            <p:cNvSpPr>
              <a:spLocks/>
            </p:cNvSpPr>
            <p:nvPr/>
          </p:nvSpPr>
          <p:spPr bwMode="auto">
            <a:xfrm>
              <a:off x="7458627" y="1642748"/>
              <a:ext cx="1426570" cy="676300"/>
            </a:xfrm>
            <a:custGeom>
              <a:avLst/>
              <a:gdLst>
                <a:gd name="T0" fmla="*/ 911 w 945"/>
                <a:gd name="T1" fmla="*/ 448 h 448"/>
                <a:gd name="T2" fmla="*/ 0 w 945"/>
                <a:gd name="T3" fmla="*/ 87 h 448"/>
                <a:gd name="T4" fmla="*/ 34 w 945"/>
                <a:gd name="T5" fmla="*/ 0 h 448"/>
                <a:gd name="T6" fmla="*/ 945 w 945"/>
                <a:gd name="T7" fmla="*/ 361 h 448"/>
                <a:gd name="T8" fmla="*/ 911 w 945"/>
                <a:gd name="T9" fmla="*/ 448 h 448"/>
              </a:gdLst>
              <a:ahLst/>
              <a:cxnLst>
                <a:cxn ang="0">
                  <a:pos x="T0" y="T1"/>
                </a:cxn>
                <a:cxn ang="0">
                  <a:pos x="T2" y="T3"/>
                </a:cxn>
                <a:cxn ang="0">
                  <a:pos x="T4" y="T5"/>
                </a:cxn>
                <a:cxn ang="0">
                  <a:pos x="T6" y="T7"/>
                </a:cxn>
                <a:cxn ang="0">
                  <a:pos x="T8" y="T9"/>
                </a:cxn>
              </a:cxnLst>
              <a:rect l="0" t="0" r="r" b="b"/>
              <a:pathLst>
                <a:path w="945" h="448">
                  <a:moveTo>
                    <a:pt x="911" y="448"/>
                  </a:moveTo>
                  <a:lnTo>
                    <a:pt x="0" y="87"/>
                  </a:lnTo>
                  <a:lnTo>
                    <a:pt x="34" y="0"/>
                  </a:lnTo>
                  <a:lnTo>
                    <a:pt x="945" y="361"/>
                  </a:lnTo>
                  <a:lnTo>
                    <a:pt x="911" y="448"/>
                  </a:lnTo>
                  <a:close/>
                </a:path>
              </a:pathLst>
            </a:custGeom>
            <a:solidFill>
              <a:schemeClr val="bg2">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8">
              <a:extLst>
                <a:ext uri="{FF2B5EF4-FFF2-40B4-BE49-F238E27FC236}">
                  <a16:creationId xmlns:a16="http://schemas.microsoft.com/office/drawing/2014/main" id="{5A4BA067-61C9-45AD-9821-0957B993DAEC}"/>
                </a:ext>
              </a:extLst>
            </p:cNvPr>
            <p:cNvSpPr>
              <a:spLocks/>
            </p:cNvSpPr>
            <p:nvPr/>
          </p:nvSpPr>
          <p:spPr bwMode="auto">
            <a:xfrm>
              <a:off x="8000572" y="3057240"/>
              <a:ext cx="342679" cy="375890"/>
            </a:xfrm>
            <a:custGeom>
              <a:avLst/>
              <a:gdLst>
                <a:gd name="T0" fmla="*/ 151 w 227"/>
                <a:gd name="T1" fmla="*/ 249 h 249"/>
                <a:gd name="T2" fmla="*/ 0 w 227"/>
                <a:gd name="T3" fmla="*/ 190 h 249"/>
                <a:gd name="T4" fmla="*/ 76 w 227"/>
                <a:gd name="T5" fmla="*/ 0 h 249"/>
                <a:gd name="T6" fmla="*/ 227 w 227"/>
                <a:gd name="T7" fmla="*/ 61 h 249"/>
                <a:gd name="T8" fmla="*/ 151 w 227"/>
                <a:gd name="T9" fmla="*/ 249 h 249"/>
              </a:gdLst>
              <a:ahLst/>
              <a:cxnLst>
                <a:cxn ang="0">
                  <a:pos x="T0" y="T1"/>
                </a:cxn>
                <a:cxn ang="0">
                  <a:pos x="T2" y="T3"/>
                </a:cxn>
                <a:cxn ang="0">
                  <a:pos x="T4" y="T5"/>
                </a:cxn>
                <a:cxn ang="0">
                  <a:pos x="T6" y="T7"/>
                </a:cxn>
                <a:cxn ang="0">
                  <a:pos x="T8" y="T9"/>
                </a:cxn>
              </a:cxnLst>
              <a:rect l="0" t="0" r="r" b="b"/>
              <a:pathLst>
                <a:path w="227" h="249">
                  <a:moveTo>
                    <a:pt x="151" y="249"/>
                  </a:moveTo>
                  <a:lnTo>
                    <a:pt x="0" y="190"/>
                  </a:lnTo>
                  <a:lnTo>
                    <a:pt x="76" y="0"/>
                  </a:lnTo>
                  <a:lnTo>
                    <a:pt x="227" y="61"/>
                  </a:lnTo>
                  <a:lnTo>
                    <a:pt x="151" y="249"/>
                  </a:lnTo>
                  <a:close/>
                </a:path>
              </a:pathLst>
            </a:custGeom>
            <a:solidFill>
              <a:srgbClr val="E23D1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9">
              <a:extLst>
                <a:ext uri="{FF2B5EF4-FFF2-40B4-BE49-F238E27FC236}">
                  <a16:creationId xmlns:a16="http://schemas.microsoft.com/office/drawing/2014/main" id="{CDEB4AEE-6FEF-4F50-B012-82A5CB9AD5D5}"/>
                </a:ext>
              </a:extLst>
            </p:cNvPr>
            <p:cNvSpPr>
              <a:spLocks/>
            </p:cNvSpPr>
            <p:nvPr/>
          </p:nvSpPr>
          <p:spPr bwMode="auto">
            <a:xfrm>
              <a:off x="7432964" y="1964292"/>
              <a:ext cx="338150" cy="375890"/>
            </a:xfrm>
            <a:custGeom>
              <a:avLst/>
              <a:gdLst>
                <a:gd name="T0" fmla="*/ 149 w 224"/>
                <a:gd name="T1" fmla="*/ 249 h 249"/>
                <a:gd name="T2" fmla="*/ 0 w 224"/>
                <a:gd name="T3" fmla="*/ 191 h 249"/>
                <a:gd name="T4" fmla="*/ 73 w 224"/>
                <a:gd name="T5" fmla="*/ 0 h 249"/>
                <a:gd name="T6" fmla="*/ 224 w 224"/>
                <a:gd name="T7" fmla="*/ 62 h 249"/>
                <a:gd name="T8" fmla="*/ 149 w 224"/>
                <a:gd name="T9" fmla="*/ 249 h 249"/>
              </a:gdLst>
              <a:ahLst/>
              <a:cxnLst>
                <a:cxn ang="0">
                  <a:pos x="T0" y="T1"/>
                </a:cxn>
                <a:cxn ang="0">
                  <a:pos x="T2" y="T3"/>
                </a:cxn>
                <a:cxn ang="0">
                  <a:pos x="T4" y="T5"/>
                </a:cxn>
                <a:cxn ang="0">
                  <a:pos x="T6" y="T7"/>
                </a:cxn>
                <a:cxn ang="0">
                  <a:pos x="T8" y="T9"/>
                </a:cxn>
              </a:cxnLst>
              <a:rect l="0" t="0" r="r" b="b"/>
              <a:pathLst>
                <a:path w="224" h="249">
                  <a:moveTo>
                    <a:pt x="149" y="249"/>
                  </a:moveTo>
                  <a:lnTo>
                    <a:pt x="0" y="191"/>
                  </a:lnTo>
                  <a:lnTo>
                    <a:pt x="73" y="0"/>
                  </a:lnTo>
                  <a:lnTo>
                    <a:pt x="224" y="62"/>
                  </a:lnTo>
                  <a:lnTo>
                    <a:pt x="149" y="249"/>
                  </a:lnTo>
                  <a:close/>
                </a:path>
              </a:pathLst>
            </a:custGeom>
            <a:solidFill>
              <a:srgbClr val="E23D1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10">
              <a:extLst>
                <a:ext uri="{FF2B5EF4-FFF2-40B4-BE49-F238E27FC236}">
                  <a16:creationId xmlns:a16="http://schemas.microsoft.com/office/drawing/2014/main" id="{0CD018EE-4D4C-490A-A24B-FDD8C1708216}"/>
                </a:ext>
              </a:extLst>
            </p:cNvPr>
            <p:cNvSpPr>
              <a:spLocks/>
            </p:cNvSpPr>
            <p:nvPr/>
          </p:nvSpPr>
          <p:spPr bwMode="auto">
            <a:xfrm>
              <a:off x="7864708" y="2095627"/>
              <a:ext cx="774424" cy="333621"/>
            </a:xfrm>
            <a:custGeom>
              <a:avLst/>
              <a:gdLst>
                <a:gd name="T0" fmla="*/ 505 w 513"/>
                <a:gd name="T1" fmla="*/ 221 h 221"/>
                <a:gd name="T2" fmla="*/ 0 w 513"/>
                <a:gd name="T3" fmla="*/ 19 h 221"/>
                <a:gd name="T4" fmla="*/ 9 w 513"/>
                <a:gd name="T5" fmla="*/ 0 h 221"/>
                <a:gd name="T6" fmla="*/ 513 w 513"/>
                <a:gd name="T7" fmla="*/ 202 h 221"/>
                <a:gd name="T8" fmla="*/ 505 w 513"/>
                <a:gd name="T9" fmla="*/ 221 h 221"/>
              </a:gdLst>
              <a:ahLst/>
              <a:cxnLst>
                <a:cxn ang="0">
                  <a:pos x="T0" y="T1"/>
                </a:cxn>
                <a:cxn ang="0">
                  <a:pos x="T2" y="T3"/>
                </a:cxn>
                <a:cxn ang="0">
                  <a:pos x="T4" y="T5"/>
                </a:cxn>
                <a:cxn ang="0">
                  <a:pos x="T6" y="T7"/>
                </a:cxn>
                <a:cxn ang="0">
                  <a:pos x="T8" y="T9"/>
                </a:cxn>
              </a:cxnLst>
              <a:rect l="0" t="0" r="r" b="b"/>
              <a:pathLst>
                <a:path w="513" h="221">
                  <a:moveTo>
                    <a:pt x="505" y="221"/>
                  </a:moveTo>
                  <a:lnTo>
                    <a:pt x="0" y="19"/>
                  </a:lnTo>
                  <a:lnTo>
                    <a:pt x="9" y="0"/>
                  </a:lnTo>
                  <a:lnTo>
                    <a:pt x="513" y="202"/>
                  </a:lnTo>
                  <a:lnTo>
                    <a:pt x="505" y="22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11">
              <a:extLst>
                <a:ext uri="{FF2B5EF4-FFF2-40B4-BE49-F238E27FC236}">
                  <a16:creationId xmlns:a16="http://schemas.microsoft.com/office/drawing/2014/main" id="{44C10CE1-0064-433B-9CD6-787C33F739EE}"/>
                </a:ext>
              </a:extLst>
            </p:cNvPr>
            <p:cNvSpPr>
              <a:spLocks/>
            </p:cNvSpPr>
            <p:nvPr/>
          </p:nvSpPr>
          <p:spPr bwMode="auto">
            <a:xfrm>
              <a:off x="7839046" y="2154501"/>
              <a:ext cx="774424" cy="335131"/>
            </a:xfrm>
            <a:custGeom>
              <a:avLst/>
              <a:gdLst>
                <a:gd name="T0" fmla="*/ 508 w 513"/>
                <a:gd name="T1" fmla="*/ 222 h 222"/>
                <a:gd name="T2" fmla="*/ 0 w 513"/>
                <a:gd name="T3" fmla="*/ 20 h 222"/>
                <a:gd name="T4" fmla="*/ 9 w 513"/>
                <a:gd name="T5" fmla="*/ 0 h 222"/>
                <a:gd name="T6" fmla="*/ 513 w 513"/>
                <a:gd name="T7" fmla="*/ 202 h 222"/>
                <a:gd name="T8" fmla="*/ 508 w 513"/>
                <a:gd name="T9" fmla="*/ 222 h 222"/>
              </a:gdLst>
              <a:ahLst/>
              <a:cxnLst>
                <a:cxn ang="0">
                  <a:pos x="T0" y="T1"/>
                </a:cxn>
                <a:cxn ang="0">
                  <a:pos x="T2" y="T3"/>
                </a:cxn>
                <a:cxn ang="0">
                  <a:pos x="T4" y="T5"/>
                </a:cxn>
                <a:cxn ang="0">
                  <a:pos x="T6" y="T7"/>
                </a:cxn>
                <a:cxn ang="0">
                  <a:pos x="T8" y="T9"/>
                </a:cxn>
              </a:cxnLst>
              <a:rect l="0" t="0" r="r" b="b"/>
              <a:pathLst>
                <a:path w="513" h="222">
                  <a:moveTo>
                    <a:pt x="508" y="222"/>
                  </a:moveTo>
                  <a:lnTo>
                    <a:pt x="0" y="20"/>
                  </a:lnTo>
                  <a:lnTo>
                    <a:pt x="9" y="0"/>
                  </a:lnTo>
                  <a:lnTo>
                    <a:pt x="513" y="202"/>
                  </a:lnTo>
                  <a:lnTo>
                    <a:pt x="508" y="22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12">
              <a:extLst>
                <a:ext uri="{FF2B5EF4-FFF2-40B4-BE49-F238E27FC236}">
                  <a16:creationId xmlns:a16="http://schemas.microsoft.com/office/drawing/2014/main" id="{05EF6205-C53B-447B-B918-28A2379128BF}"/>
                </a:ext>
              </a:extLst>
            </p:cNvPr>
            <p:cNvSpPr>
              <a:spLocks/>
            </p:cNvSpPr>
            <p:nvPr/>
          </p:nvSpPr>
          <p:spPr bwMode="auto">
            <a:xfrm>
              <a:off x="7817911" y="2213376"/>
              <a:ext cx="774424" cy="335131"/>
            </a:xfrm>
            <a:custGeom>
              <a:avLst/>
              <a:gdLst>
                <a:gd name="T0" fmla="*/ 505 w 513"/>
                <a:gd name="T1" fmla="*/ 222 h 222"/>
                <a:gd name="T2" fmla="*/ 0 w 513"/>
                <a:gd name="T3" fmla="*/ 20 h 222"/>
                <a:gd name="T4" fmla="*/ 9 w 513"/>
                <a:gd name="T5" fmla="*/ 0 h 222"/>
                <a:gd name="T6" fmla="*/ 513 w 513"/>
                <a:gd name="T7" fmla="*/ 202 h 222"/>
                <a:gd name="T8" fmla="*/ 505 w 513"/>
                <a:gd name="T9" fmla="*/ 222 h 222"/>
              </a:gdLst>
              <a:ahLst/>
              <a:cxnLst>
                <a:cxn ang="0">
                  <a:pos x="T0" y="T1"/>
                </a:cxn>
                <a:cxn ang="0">
                  <a:pos x="T2" y="T3"/>
                </a:cxn>
                <a:cxn ang="0">
                  <a:pos x="T4" y="T5"/>
                </a:cxn>
                <a:cxn ang="0">
                  <a:pos x="T6" y="T7"/>
                </a:cxn>
                <a:cxn ang="0">
                  <a:pos x="T8" y="T9"/>
                </a:cxn>
              </a:cxnLst>
              <a:rect l="0" t="0" r="r" b="b"/>
              <a:pathLst>
                <a:path w="513" h="222">
                  <a:moveTo>
                    <a:pt x="505" y="222"/>
                  </a:moveTo>
                  <a:lnTo>
                    <a:pt x="0" y="20"/>
                  </a:lnTo>
                  <a:lnTo>
                    <a:pt x="9" y="0"/>
                  </a:lnTo>
                  <a:lnTo>
                    <a:pt x="513" y="202"/>
                  </a:lnTo>
                  <a:lnTo>
                    <a:pt x="505" y="22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13">
              <a:extLst>
                <a:ext uri="{FF2B5EF4-FFF2-40B4-BE49-F238E27FC236}">
                  <a16:creationId xmlns:a16="http://schemas.microsoft.com/office/drawing/2014/main" id="{CBBD6C77-F042-4C39-B6A1-6CB45527B41F}"/>
                </a:ext>
              </a:extLst>
            </p:cNvPr>
            <p:cNvSpPr>
              <a:spLocks/>
            </p:cNvSpPr>
            <p:nvPr/>
          </p:nvSpPr>
          <p:spPr bwMode="auto">
            <a:xfrm>
              <a:off x="7792248" y="2273760"/>
              <a:ext cx="775933" cy="333621"/>
            </a:xfrm>
            <a:custGeom>
              <a:avLst/>
              <a:gdLst>
                <a:gd name="T0" fmla="*/ 505 w 514"/>
                <a:gd name="T1" fmla="*/ 221 h 221"/>
                <a:gd name="T2" fmla="*/ 0 w 514"/>
                <a:gd name="T3" fmla="*/ 19 h 221"/>
                <a:gd name="T4" fmla="*/ 9 w 514"/>
                <a:gd name="T5" fmla="*/ 0 h 221"/>
                <a:gd name="T6" fmla="*/ 514 w 514"/>
                <a:gd name="T7" fmla="*/ 202 h 221"/>
                <a:gd name="T8" fmla="*/ 505 w 514"/>
                <a:gd name="T9" fmla="*/ 221 h 221"/>
              </a:gdLst>
              <a:ahLst/>
              <a:cxnLst>
                <a:cxn ang="0">
                  <a:pos x="T0" y="T1"/>
                </a:cxn>
                <a:cxn ang="0">
                  <a:pos x="T2" y="T3"/>
                </a:cxn>
                <a:cxn ang="0">
                  <a:pos x="T4" y="T5"/>
                </a:cxn>
                <a:cxn ang="0">
                  <a:pos x="T6" y="T7"/>
                </a:cxn>
                <a:cxn ang="0">
                  <a:pos x="T8" y="T9"/>
                </a:cxn>
              </a:cxnLst>
              <a:rect l="0" t="0" r="r" b="b"/>
              <a:pathLst>
                <a:path w="514" h="221">
                  <a:moveTo>
                    <a:pt x="505" y="221"/>
                  </a:moveTo>
                  <a:lnTo>
                    <a:pt x="0" y="19"/>
                  </a:lnTo>
                  <a:lnTo>
                    <a:pt x="9" y="0"/>
                  </a:lnTo>
                  <a:lnTo>
                    <a:pt x="514" y="202"/>
                  </a:lnTo>
                  <a:lnTo>
                    <a:pt x="505" y="22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14">
              <a:extLst>
                <a:ext uri="{FF2B5EF4-FFF2-40B4-BE49-F238E27FC236}">
                  <a16:creationId xmlns:a16="http://schemas.microsoft.com/office/drawing/2014/main" id="{98B7485D-8572-4EB3-B240-06E731D08E3D}"/>
                </a:ext>
              </a:extLst>
            </p:cNvPr>
            <p:cNvSpPr>
              <a:spLocks/>
            </p:cNvSpPr>
            <p:nvPr/>
          </p:nvSpPr>
          <p:spPr bwMode="auto">
            <a:xfrm>
              <a:off x="7771113" y="2332634"/>
              <a:ext cx="775933" cy="333621"/>
            </a:xfrm>
            <a:custGeom>
              <a:avLst/>
              <a:gdLst>
                <a:gd name="T0" fmla="*/ 505 w 514"/>
                <a:gd name="T1" fmla="*/ 221 h 221"/>
                <a:gd name="T2" fmla="*/ 0 w 514"/>
                <a:gd name="T3" fmla="*/ 19 h 221"/>
                <a:gd name="T4" fmla="*/ 9 w 514"/>
                <a:gd name="T5" fmla="*/ 0 h 221"/>
                <a:gd name="T6" fmla="*/ 514 w 514"/>
                <a:gd name="T7" fmla="*/ 202 h 221"/>
                <a:gd name="T8" fmla="*/ 505 w 514"/>
                <a:gd name="T9" fmla="*/ 221 h 221"/>
              </a:gdLst>
              <a:ahLst/>
              <a:cxnLst>
                <a:cxn ang="0">
                  <a:pos x="T0" y="T1"/>
                </a:cxn>
                <a:cxn ang="0">
                  <a:pos x="T2" y="T3"/>
                </a:cxn>
                <a:cxn ang="0">
                  <a:pos x="T4" y="T5"/>
                </a:cxn>
                <a:cxn ang="0">
                  <a:pos x="T6" y="T7"/>
                </a:cxn>
                <a:cxn ang="0">
                  <a:pos x="T8" y="T9"/>
                </a:cxn>
              </a:cxnLst>
              <a:rect l="0" t="0" r="r" b="b"/>
              <a:pathLst>
                <a:path w="514" h="221">
                  <a:moveTo>
                    <a:pt x="505" y="221"/>
                  </a:moveTo>
                  <a:lnTo>
                    <a:pt x="0" y="19"/>
                  </a:lnTo>
                  <a:lnTo>
                    <a:pt x="9" y="0"/>
                  </a:lnTo>
                  <a:lnTo>
                    <a:pt x="514" y="202"/>
                  </a:lnTo>
                  <a:lnTo>
                    <a:pt x="505" y="22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15">
              <a:extLst>
                <a:ext uri="{FF2B5EF4-FFF2-40B4-BE49-F238E27FC236}">
                  <a16:creationId xmlns:a16="http://schemas.microsoft.com/office/drawing/2014/main" id="{299470AE-7A49-434A-99B4-8FE90DA61E37}"/>
                </a:ext>
              </a:extLst>
            </p:cNvPr>
            <p:cNvSpPr>
              <a:spLocks/>
            </p:cNvSpPr>
            <p:nvPr/>
          </p:nvSpPr>
          <p:spPr bwMode="auto">
            <a:xfrm>
              <a:off x="7386166" y="2337163"/>
              <a:ext cx="1105025" cy="464956"/>
            </a:xfrm>
            <a:custGeom>
              <a:avLst/>
              <a:gdLst>
                <a:gd name="T0" fmla="*/ 724 w 732"/>
                <a:gd name="T1" fmla="*/ 308 h 308"/>
                <a:gd name="T2" fmla="*/ 0 w 732"/>
                <a:gd name="T3" fmla="*/ 19 h 308"/>
                <a:gd name="T4" fmla="*/ 9 w 732"/>
                <a:gd name="T5" fmla="*/ 0 h 308"/>
                <a:gd name="T6" fmla="*/ 732 w 732"/>
                <a:gd name="T7" fmla="*/ 289 h 308"/>
                <a:gd name="T8" fmla="*/ 724 w 732"/>
                <a:gd name="T9" fmla="*/ 308 h 308"/>
              </a:gdLst>
              <a:ahLst/>
              <a:cxnLst>
                <a:cxn ang="0">
                  <a:pos x="T0" y="T1"/>
                </a:cxn>
                <a:cxn ang="0">
                  <a:pos x="T2" y="T3"/>
                </a:cxn>
                <a:cxn ang="0">
                  <a:pos x="T4" y="T5"/>
                </a:cxn>
                <a:cxn ang="0">
                  <a:pos x="T6" y="T7"/>
                </a:cxn>
                <a:cxn ang="0">
                  <a:pos x="T8" y="T9"/>
                </a:cxn>
              </a:cxnLst>
              <a:rect l="0" t="0" r="r" b="b"/>
              <a:pathLst>
                <a:path w="732" h="308">
                  <a:moveTo>
                    <a:pt x="724" y="308"/>
                  </a:moveTo>
                  <a:lnTo>
                    <a:pt x="0" y="19"/>
                  </a:lnTo>
                  <a:lnTo>
                    <a:pt x="9" y="0"/>
                  </a:lnTo>
                  <a:lnTo>
                    <a:pt x="732" y="289"/>
                  </a:lnTo>
                  <a:lnTo>
                    <a:pt x="724" y="30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16">
              <a:extLst>
                <a:ext uri="{FF2B5EF4-FFF2-40B4-BE49-F238E27FC236}">
                  <a16:creationId xmlns:a16="http://schemas.microsoft.com/office/drawing/2014/main" id="{E04B8E6E-9465-489D-9F78-4E5C7058E816}"/>
                </a:ext>
              </a:extLst>
            </p:cNvPr>
            <p:cNvSpPr>
              <a:spLocks/>
            </p:cNvSpPr>
            <p:nvPr/>
          </p:nvSpPr>
          <p:spPr bwMode="auto">
            <a:xfrm>
              <a:off x="7360503" y="2396037"/>
              <a:ext cx="1105025" cy="466466"/>
            </a:xfrm>
            <a:custGeom>
              <a:avLst/>
              <a:gdLst>
                <a:gd name="T0" fmla="*/ 727 w 732"/>
                <a:gd name="T1" fmla="*/ 309 h 309"/>
                <a:gd name="T2" fmla="*/ 0 w 732"/>
                <a:gd name="T3" fmla="*/ 20 h 309"/>
                <a:gd name="T4" fmla="*/ 9 w 732"/>
                <a:gd name="T5" fmla="*/ 0 h 309"/>
                <a:gd name="T6" fmla="*/ 732 w 732"/>
                <a:gd name="T7" fmla="*/ 289 h 309"/>
                <a:gd name="T8" fmla="*/ 727 w 732"/>
                <a:gd name="T9" fmla="*/ 309 h 309"/>
              </a:gdLst>
              <a:ahLst/>
              <a:cxnLst>
                <a:cxn ang="0">
                  <a:pos x="T0" y="T1"/>
                </a:cxn>
                <a:cxn ang="0">
                  <a:pos x="T2" y="T3"/>
                </a:cxn>
                <a:cxn ang="0">
                  <a:pos x="T4" y="T5"/>
                </a:cxn>
                <a:cxn ang="0">
                  <a:pos x="T6" y="T7"/>
                </a:cxn>
                <a:cxn ang="0">
                  <a:pos x="T8" y="T9"/>
                </a:cxn>
              </a:cxnLst>
              <a:rect l="0" t="0" r="r" b="b"/>
              <a:pathLst>
                <a:path w="732" h="309">
                  <a:moveTo>
                    <a:pt x="727" y="309"/>
                  </a:moveTo>
                  <a:lnTo>
                    <a:pt x="0" y="20"/>
                  </a:lnTo>
                  <a:lnTo>
                    <a:pt x="9" y="0"/>
                  </a:lnTo>
                  <a:lnTo>
                    <a:pt x="732" y="289"/>
                  </a:lnTo>
                  <a:lnTo>
                    <a:pt x="727" y="30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17">
              <a:extLst>
                <a:ext uri="{FF2B5EF4-FFF2-40B4-BE49-F238E27FC236}">
                  <a16:creationId xmlns:a16="http://schemas.microsoft.com/office/drawing/2014/main" id="{995B5B0E-2ECF-49D4-9CF6-34FEAAF09FB2}"/>
                </a:ext>
              </a:extLst>
            </p:cNvPr>
            <p:cNvSpPr>
              <a:spLocks/>
            </p:cNvSpPr>
            <p:nvPr/>
          </p:nvSpPr>
          <p:spPr bwMode="auto">
            <a:xfrm>
              <a:off x="7339368" y="2454911"/>
              <a:ext cx="1105025" cy="466466"/>
            </a:xfrm>
            <a:custGeom>
              <a:avLst/>
              <a:gdLst>
                <a:gd name="T0" fmla="*/ 724 w 732"/>
                <a:gd name="T1" fmla="*/ 309 h 309"/>
                <a:gd name="T2" fmla="*/ 0 w 732"/>
                <a:gd name="T3" fmla="*/ 20 h 309"/>
                <a:gd name="T4" fmla="*/ 6 w 732"/>
                <a:gd name="T5" fmla="*/ 0 h 309"/>
                <a:gd name="T6" fmla="*/ 732 w 732"/>
                <a:gd name="T7" fmla="*/ 289 h 309"/>
                <a:gd name="T8" fmla="*/ 724 w 732"/>
                <a:gd name="T9" fmla="*/ 309 h 309"/>
              </a:gdLst>
              <a:ahLst/>
              <a:cxnLst>
                <a:cxn ang="0">
                  <a:pos x="T0" y="T1"/>
                </a:cxn>
                <a:cxn ang="0">
                  <a:pos x="T2" y="T3"/>
                </a:cxn>
                <a:cxn ang="0">
                  <a:pos x="T4" y="T5"/>
                </a:cxn>
                <a:cxn ang="0">
                  <a:pos x="T6" y="T7"/>
                </a:cxn>
                <a:cxn ang="0">
                  <a:pos x="T8" y="T9"/>
                </a:cxn>
              </a:cxnLst>
              <a:rect l="0" t="0" r="r" b="b"/>
              <a:pathLst>
                <a:path w="732" h="309">
                  <a:moveTo>
                    <a:pt x="724" y="309"/>
                  </a:moveTo>
                  <a:lnTo>
                    <a:pt x="0" y="20"/>
                  </a:lnTo>
                  <a:lnTo>
                    <a:pt x="6" y="0"/>
                  </a:lnTo>
                  <a:lnTo>
                    <a:pt x="732" y="289"/>
                  </a:lnTo>
                  <a:lnTo>
                    <a:pt x="724" y="30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18">
              <a:extLst>
                <a:ext uri="{FF2B5EF4-FFF2-40B4-BE49-F238E27FC236}">
                  <a16:creationId xmlns:a16="http://schemas.microsoft.com/office/drawing/2014/main" id="{A647D868-6364-45B2-B041-B21F3927D81A}"/>
                </a:ext>
              </a:extLst>
            </p:cNvPr>
            <p:cNvSpPr>
              <a:spLocks/>
            </p:cNvSpPr>
            <p:nvPr/>
          </p:nvSpPr>
          <p:spPr bwMode="auto">
            <a:xfrm>
              <a:off x="7315215" y="2513785"/>
              <a:ext cx="1105025" cy="466466"/>
            </a:xfrm>
            <a:custGeom>
              <a:avLst/>
              <a:gdLst>
                <a:gd name="T0" fmla="*/ 723 w 732"/>
                <a:gd name="T1" fmla="*/ 309 h 309"/>
                <a:gd name="T2" fmla="*/ 0 w 732"/>
                <a:gd name="T3" fmla="*/ 20 h 309"/>
                <a:gd name="T4" fmla="*/ 8 w 732"/>
                <a:gd name="T5" fmla="*/ 0 h 309"/>
                <a:gd name="T6" fmla="*/ 732 w 732"/>
                <a:gd name="T7" fmla="*/ 289 h 309"/>
                <a:gd name="T8" fmla="*/ 723 w 732"/>
                <a:gd name="T9" fmla="*/ 309 h 309"/>
              </a:gdLst>
              <a:ahLst/>
              <a:cxnLst>
                <a:cxn ang="0">
                  <a:pos x="T0" y="T1"/>
                </a:cxn>
                <a:cxn ang="0">
                  <a:pos x="T2" y="T3"/>
                </a:cxn>
                <a:cxn ang="0">
                  <a:pos x="T4" y="T5"/>
                </a:cxn>
                <a:cxn ang="0">
                  <a:pos x="T6" y="T7"/>
                </a:cxn>
                <a:cxn ang="0">
                  <a:pos x="T8" y="T9"/>
                </a:cxn>
              </a:cxnLst>
              <a:rect l="0" t="0" r="r" b="b"/>
              <a:pathLst>
                <a:path w="732" h="309">
                  <a:moveTo>
                    <a:pt x="723" y="309"/>
                  </a:moveTo>
                  <a:lnTo>
                    <a:pt x="0" y="20"/>
                  </a:lnTo>
                  <a:lnTo>
                    <a:pt x="8" y="0"/>
                  </a:lnTo>
                  <a:lnTo>
                    <a:pt x="732" y="289"/>
                  </a:lnTo>
                  <a:lnTo>
                    <a:pt x="723" y="30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Freeform 19">
              <a:extLst>
                <a:ext uri="{FF2B5EF4-FFF2-40B4-BE49-F238E27FC236}">
                  <a16:creationId xmlns:a16="http://schemas.microsoft.com/office/drawing/2014/main" id="{CEFCD623-882C-4A68-A2EF-5DC1ED092ABE}"/>
                </a:ext>
              </a:extLst>
            </p:cNvPr>
            <p:cNvSpPr>
              <a:spLocks/>
            </p:cNvSpPr>
            <p:nvPr/>
          </p:nvSpPr>
          <p:spPr bwMode="auto">
            <a:xfrm>
              <a:off x="7294081" y="2574169"/>
              <a:ext cx="1103516" cy="464956"/>
            </a:xfrm>
            <a:custGeom>
              <a:avLst/>
              <a:gdLst>
                <a:gd name="T0" fmla="*/ 723 w 731"/>
                <a:gd name="T1" fmla="*/ 308 h 308"/>
                <a:gd name="T2" fmla="*/ 0 w 731"/>
                <a:gd name="T3" fmla="*/ 19 h 308"/>
                <a:gd name="T4" fmla="*/ 5 w 731"/>
                <a:gd name="T5" fmla="*/ 0 h 308"/>
                <a:gd name="T6" fmla="*/ 731 w 731"/>
                <a:gd name="T7" fmla="*/ 289 h 308"/>
                <a:gd name="T8" fmla="*/ 723 w 731"/>
                <a:gd name="T9" fmla="*/ 308 h 308"/>
              </a:gdLst>
              <a:ahLst/>
              <a:cxnLst>
                <a:cxn ang="0">
                  <a:pos x="T0" y="T1"/>
                </a:cxn>
                <a:cxn ang="0">
                  <a:pos x="T2" y="T3"/>
                </a:cxn>
                <a:cxn ang="0">
                  <a:pos x="T4" y="T5"/>
                </a:cxn>
                <a:cxn ang="0">
                  <a:pos x="T6" y="T7"/>
                </a:cxn>
                <a:cxn ang="0">
                  <a:pos x="T8" y="T9"/>
                </a:cxn>
              </a:cxnLst>
              <a:rect l="0" t="0" r="r" b="b"/>
              <a:pathLst>
                <a:path w="731" h="308">
                  <a:moveTo>
                    <a:pt x="723" y="308"/>
                  </a:moveTo>
                  <a:lnTo>
                    <a:pt x="0" y="19"/>
                  </a:lnTo>
                  <a:lnTo>
                    <a:pt x="5" y="0"/>
                  </a:lnTo>
                  <a:lnTo>
                    <a:pt x="731" y="289"/>
                  </a:lnTo>
                  <a:lnTo>
                    <a:pt x="723" y="30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Freeform 20">
              <a:extLst>
                <a:ext uri="{FF2B5EF4-FFF2-40B4-BE49-F238E27FC236}">
                  <a16:creationId xmlns:a16="http://schemas.microsoft.com/office/drawing/2014/main" id="{C7434DCF-FA4A-420A-BAC2-1EE5012D66A5}"/>
                </a:ext>
              </a:extLst>
            </p:cNvPr>
            <p:cNvSpPr>
              <a:spLocks/>
            </p:cNvSpPr>
            <p:nvPr/>
          </p:nvSpPr>
          <p:spPr bwMode="auto">
            <a:xfrm>
              <a:off x="7085756" y="3094981"/>
              <a:ext cx="1105025" cy="464956"/>
            </a:xfrm>
            <a:custGeom>
              <a:avLst/>
              <a:gdLst>
                <a:gd name="T0" fmla="*/ 724 w 732"/>
                <a:gd name="T1" fmla="*/ 308 h 308"/>
                <a:gd name="T2" fmla="*/ 0 w 732"/>
                <a:gd name="T3" fmla="*/ 19 h 308"/>
                <a:gd name="T4" fmla="*/ 6 w 732"/>
                <a:gd name="T5" fmla="*/ 0 h 308"/>
                <a:gd name="T6" fmla="*/ 732 w 732"/>
                <a:gd name="T7" fmla="*/ 289 h 308"/>
                <a:gd name="T8" fmla="*/ 724 w 732"/>
                <a:gd name="T9" fmla="*/ 308 h 308"/>
              </a:gdLst>
              <a:ahLst/>
              <a:cxnLst>
                <a:cxn ang="0">
                  <a:pos x="T0" y="T1"/>
                </a:cxn>
                <a:cxn ang="0">
                  <a:pos x="T2" y="T3"/>
                </a:cxn>
                <a:cxn ang="0">
                  <a:pos x="T4" y="T5"/>
                </a:cxn>
                <a:cxn ang="0">
                  <a:pos x="T6" y="T7"/>
                </a:cxn>
                <a:cxn ang="0">
                  <a:pos x="T8" y="T9"/>
                </a:cxn>
              </a:cxnLst>
              <a:rect l="0" t="0" r="r" b="b"/>
              <a:pathLst>
                <a:path w="732" h="308">
                  <a:moveTo>
                    <a:pt x="724" y="308"/>
                  </a:moveTo>
                  <a:lnTo>
                    <a:pt x="0" y="19"/>
                  </a:lnTo>
                  <a:lnTo>
                    <a:pt x="6" y="0"/>
                  </a:lnTo>
                  <a:lnTo>
                    <a:pt x="732" y="289"/>
                  </a:lnTo>
                  <a:lnTo>
                    <a:pt x="724" y="30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21">
              <a:extLst>
                <a:ext uri="{FF2B5EF4-FFF2-40B4-BE49-F238E27FC236}">
                  <a16:creationId xmlns:a16="http://schemas.microsoft.com/office/drawing/2014/main" id="{2A4EE57E-E029-457C-B048-EC2D6B251ACD}"/>
                </a:ext>
              </a:extLst>
            </p:cNvPr>
            <p:cNvSpPr>
              <a:spLocks/>
            </p:cNvSpPr>
            <p:nvPr/>
          </p:nvSpPr>
          <p:spPr bwMode="auto">
            <a:xfrm>
              <a:off x="7060093" y="3153854"/>
              <a:ext cx="1105025" cy="466466"/>
            </a:xfrm>
            <a:custGeom>
              <a:avLst/>
              <a:gdLst>
                <a:gd name="T0" fmla="*/ 724 w 732"/>
                <a:gd name="T1" fmla="*/ 309 h 309"/>
                <a:gd name="T2" fmla="*/ 0 w 732"/>
                <a:gd name="T3" fmla="*/ 20 h 309"/>
                <a:gd name="T4" fmla="*/ 9 w 732"/>
                <a:gd name="T5" fmla="*/ 0 h 309"/>
                <a:gd name="T6" fmla="*/ 732 w 732"/>
                <a:gd name="T7" fmla="*/ 289 h 309"/>
                <a:gd name="T8" fmla="*/ 724 w 732"/>
                <a:gd name="T9" fmla="*/ 309 h 309"/>
              </a:gdLst>
              <a:ahLst/>
              <a:cxnLst>
                <a:cxn ang="0">
                  <a:pos x="T0" y="T1"/>
                </a:cxn>
                <a:cxn ang="0">
                  <a:pos x="T2" y="T3"/>
                </a:cxn>
                <a:cxn ang="0">
                  <a:pos x="T4" y="T5"/>
                </a:cxn>
                <a:cxn ang="0">
                  <a:pos x="T6" y="T7"/>
                </a:cxn>
                <a:cxn ang="0">
                  <a:pos x="T8" y="T9"/>
                </a:cxn>
              </a:cxnLst>
              <a:rect l="0" t="0" r="r" b="b"/>
              <a:pathLst>
                <a:path w="732" h="309">
                  <a:moveTo>
                    <a:pt x="724" y="309"/>
                  </a:moveTo>
                  <a:lnTo>
                    <a:pt x="0" y="20"/>
                  </a:lnTo>
                  <a:lnTo>
                    <a:pt x="9" y="0"/>
                  </a:lnTo>
                  <a:lnTo>
                    <a:pt x="732" y="289"/>
                  </a:lnTo>
                  <a:lnTo>
                    <a:pt x="724" y="30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22">
              <a:extLst>
                <a:ext uri="{FF2B5EF4-FFF2-40B4-BE49-F238E27FC236}">
                  <a16:creationId xmlns:a16="http://schemas.microsoft.com/office/drawing/2014/main" id="{3D3CE882-6A8C-4B13-89EE-7FA30DD21AE1}"/>
                </a:ext>
              </a:extLst>
            </p:cNvPr>
            <p:cNvSpPr>
              <a:spLocks/>
            </p:cNvSpPr>
            <p:nvPr/>
          </p:nvSpPr>
          <p:spPr bwMode="auto">
            <a:xfrm>
              <a:off x="7038959" y="3212729"/>
              <a:ext cx="1105025" cy="461937"/>
            </a:xfrm>
            <a:custGeom>
              <a:avLst/>
              <a:gdLst>
                <a:gd name="T0" fmla="*/ 724 w 732"/>
                <a:gd name="T1" fmla="*/ 306 h 306"/>
                <a:gd name="T2" fmla="*/ 0 w 732"/>
                <a:gd name="T3" fmla="*/ 20 h 306"/>
                <a:gd name="T4" fmla="*/ 6 w 732"/>
                <a:gd name="T5" fmla="*/ 0 h 306"/>
                <a:gd name="T6" fmla="*/ 732 w 732"/>
                <a:gd name="T7" fmla="*/ 289 h 306"/>
                <a:gd name="T8" fmla="*/ 724 w 732"/>
                <a:gd name="T9" fmla="*/ 306 h 306"/>
              </a:gdLst>
              <a:ahLst/>
              <a:cxnLst>
                <a:cxn ang="0">
                  <a:pos x="T0" y="T1"/>
                </a:cxn>
                <a:cxn ang="0">
                  <a:pos x="T2" y="T3"/>
                </a:cxn>
                <a:cxn ang="0">
                  <a:pos x="T4" y="T5"/>
                </a:cxn>
                <a:cxn ang="0">
                  <a:pos x="T6" y="T7"/>
                </a:cxn>
                <a:cxn ang="0">
                  <a:pos x="T8" y="T9"/>
                </a:cxn>
              </a:cxnLst>
              <a:rect l="0" t="0" r="r" b="b"/>
              <a:pathLst>
                <a:path w="732" h="306">
                  <a:moveTo>
                    <a:pt x="724" y="306"/>
                  </a:moveTo>
                  <a:lnTo>
                    <a:pt x="0" y="20"/>
                  </a:lnTo>
                  <a:lnTo>
                    <a:pt x="6" y="0"/>
                  </a:lnTo>
                  <a:lnTo>
                    <a:pt x="732" y="289"/>
                  </a:lnTo>
                  <a:lnTo>
                    <a:pt x="724" y="30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23">
              <a:extLst>
                <a:ext uri="{FF2B5EF4-FFF2-40B4-BE49-F238E27FC236}">
                  <a16:creationId xmlns:a16="http://schemas.microsoft.com/office/drawing/2014/main" id="{46FDA876-B9E4-4613-97CA-1F9E2F4ED5A4}"/>
                </a:ext>
              </a:extLst>
            </p:cNvPr>
            <p:cNvSpPr>
              <a:spLocks/>
            </p:cNvSpPr>
            <p:nvPr/>
          </p:nvSpPr>
          <p:spPr bwMode="auto">
            <a:xfrm>
              <a:off x="7014806" y="3273113"/>
              <a:ext cx="1103516" cy="460428"/>
            </a:xfrm>
            <a:custGeom>
              <a:avLst/>
              <a:gdLst>
                <a:gd name="T0" fmla="*/ 723 w 731"/>
                <a:gd name="T1" fmla="*/ 305 h 305"/>
                <a:gd name="T2" fmla="*/ 0 w 731"/>
                <a:gd name="T3" fmla="*/ 19 h 305"/>
                <a:gd name="T4" fmla="*/ 8 w 731"/>
                <a:gd name="T5" fmla="*/ 0 h 305"/>
                <a:gd name="T6" fmla="*/ 731 w 731"/>
                <a:gd name="T7" fmla="*/ 286 h 305"/>
                <a:gd name="T8" fmla="*/ 723 w 731"/>
                <a:gd name="T9" fmla="*/ 305 h 305"/>
              </a:gdLst>
              <a:ahLst/>
              <a:cxnLst>
                <a:cxn ang="0">
                  <a:pos x="T0" y="T1"/>
                </a:cxn>
                <a:cxn ang="0">
                  <a:pos x="T2" y="T3"/>
                </a:cxn>
                <a:cxn ang="0">
                  <a:pos x="T4" y="T5"/>
                </a:cxn>
                <a:cxn ang="0">
                  <a:pos x="T6" y="T7"/>
                </a:cxn>
                <a:cxn ang="0">
                  <a:pos x="T8" y="T9"/>
                </a:cxn>
              </a:cxnLst>
              <a:rect l="0" t="0" r="r" b="b"/>
              <a:pathLst>
                <a:path w="731" h="305">
                  <a:moveTo>
                    <a:pt x="723" y="305"/>
                  </a:moveTo>
                  <a:lnTo>
                    <a:pt x="0" y="19"/>
                  </a:lnTo>
                  <a:lnTo>
                    <a:pt x="8" y="0"/>
                  </a:lnTo>
                  <a:lnTo>
                    <a:pt x="731" y="286"/>
                  </a:lnTo>
                  <a:lnTo>
                    <a:pt x="723" y="30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24">
              <a:extLst>
                <a:ext uri="{FF2B5EF4-FFF2-40B4-BE49-F238E27FC236}">
                  <a16:creationId xmlns:a16="http://schemas.microsoft.com/office/drawing/2014/main" id="{634A0950-FACE-4864-B8A8-339BD480A376}"/>
                </a:ext>
              </a:extLst>
            </p:cNvPr>
            <p:cNvSpPr>
              <a:spLocks/>
            </p:cNvSpPr>
            <p:nvPr/>
          </p:nvSpPr>
          <p:spPr bwMode="auto">
            <a:xfrm>
              <a:off x="6989142" y="3331987"/>
              <a:ext cx="1108044" cy="461937"/>
            </a:xfrm>
            <a:custGeom>
              <a:avLst/>
              <a:gdLst>
                <a:gd name="T0" fmla="*/ 726 w 734"/>
                <a:gd name="T1" fmla="*/ 306 h 306"/>
                <a:gd name="T2" fmla="*/ 0 w 734"/>
                <a:gd name="T3" fmla="*/ 20 h 306"/>
                <a:gd name="T4" fmla="*/ 8 w 734"/>
                <a:gd name="T5" fmla="*/ 0 h 306"/>
                <a:gd name="T6" fmla="*/ 734 w 734"/>
                <a:gd name="T7" fmla="*/ 286 h 306"/>
                <a:gd name="T8" fmla="*/ 726 w 734"/>
                <a:gd name="T9" fmla="*/ 306 h 306"/>
              </a:gdLst>
              <a:ahLst/>
              <a:cxnLst>
                <a:cxn ang="0">
                  <a:pos x="T0" y="T1"/>
                </a:cxn>
                <a:cxn ang="0">
                  <a:pos x="T2" y="T3"/>
                </a:cxn>
                <a:cxn ang="0">
                  <a:pos x="T4" y="T5"/>
                </a:cxn>
                <a:cxn ang="0">
                  <a:pos x="T6" y="T7"/>
                </a:cxn>
                <a:cxn ang="0">
                  <a:pos x="T8" y="T9"/>
                </a:cxn>
              </a:cxnLst>
              <a:rect l="0" t="0" r="r" b="b"/>
              <a:pathLst>
                <a:path w="734" h="306">
                  <a:moveTo>
                    <a:pt x="726" y="306"/>
                  </a:moveTo>
                  <a:lnTo>
                    <a:pt x="0" y="20"/>
                  </a:lnTo>
                  <a:lnTo>
                    <a:pt x="8" y="0"/>
                  </a:lnTo>
                  <a:lnTo>
                    <a:pt x="734" y="286"/>
                  </a:lnTo>
                  <a:lnTo>
                    <a:pt x="726" y="30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25">
              <a:extLst>
                <a:ext uri="{FF2B5EF4-FFF2-40B4-BE49-F238E27FC236}">
                  <a16:creationId xmlns:a16="http://schemas.microsoft.com/office/drawing/2014/main" id="{A27A3F6C-0208-401A-BD5A-41571CAB058D}"/>
                </a:ext>
              </a:extLst>
            </p:cNvPr>
            <p:cNvSpPr>
              <a:spLocks/>
            </p:cNvSpPr>
            <p:nvPr/>
          </p:nvSpPr>
          <p:spPr bwMode="auto">
            <a:xfrm>
              <a:off x="7230677" y="2722110"/>
              <a:ext cx="795558" cy="342679"/>
            </a:xfrm>
            <a:custGeom>
              <a:avLst/>
              <a:gdLst>
                <a:gd name="T0" fmla="*/ 518 w 527"/>
                <a:gd name="T1" fmla="*/ 227 h 227"/>
                <a:gd name="T2" fmla="*/ 0 w 527"/>
                <a:gd name="T3" fmla="*/ 20 h 227"/>
                <a:gd name="T4" fmla="*/ 8 w 527"/>
                <a:gd name="T5" fmla="*/ 0 h 227"/>
                <a:gd name="T6" fmla="*/ 527 w 527"/>
                <a:gd name="T7" fmla="*/ 208 h 227"/>
                <a:gd name="T8" fmla="*/ 518 w 527"/>
                <a:gd name="T9" fmla="*/ 227 h 227"/>
              </a:gdLst>
              <a:ahLst/>
              <a:cxnLst>
                <a:cxn ang="0">
                  <a:pos x="T0" y="T1"/>
                </a:cxn>
                <a:cxn ang="0">
                  <a:pos x="T2" y="T3"/>
                </a:cxn>
                <a:cxn ang="0">
                  <a:pos x="T4" y="T5"/>
                </a:cxn>
                <a:cxn ang="0">
                  <a:pos x="T6" y="T7"/>
                </a:cxn>
                <a:cxn ang="0">
                  <a:pos x="T8" y="T9"/>
                </a:cxn>
              </a:cxnLst>
              <a:rect l="0" t="0" r="r" b="b"/>
              <a:pathLst>
                <a:path w="527" h="227">
                  <a:moveTo>
                    <a:pt x="518" y="227"/>
                  </a:moveTo>
                  <a:lnTo>
                    <a:pt x="0" y="20"/>
                  </a:lnTo>
                  <a:lnTo>
                    <a:pt x="8" y="0"/>
                  </a:lnTo>
                  <a:lnTo>
                    <a:pt x="527" y="208"/>
                  </a:lnTo>
                  <a:lnTo>
                    <a:pt x="518" y="22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26">
              <a:extLst>
                <a:ext uri="{FF2B5EF4-FFF2-40B4-BE49-F238E27FC236}">
                  <a16:creationId xmlns:a16="http://schemas.microsoft.com/office/drawing/2014/main" id="{66658D6C-68DB-4DCF-A258-088A9DFEE928}"/>
                </a:ext>
              </a:extLst>
            </p:cNvPr>
            <p:cNvSpPr>
              <a:spLocks/>
            </p:cNvSpPr>
            <p:nvPr/>
          </p:nvSpPr>
          <p:spPr bwMode="auto">
            <a:xfrm>
              <a:off x="7209543" y="2780984"/>
              <a:ext cx="795558" cy="342679"/>
            </a:xfrm>
            <a:custGeom>
              <a:avLst/>
              <a:gdLst>
                <a:gd name="T0" fmla="*/ 518 w 527"/>
                <a:gd name="T1" fmla="*/ 227 h 227"/>
                <a:gd name="T2" fmla="*/ 0 w 527"/>
                <a:gd name="T3" fmla="*/ 20 h 227"/>
                <a:gd name="T4" fmla="*/ 8 w 527"/>
                <a:gd name="T5" fmla="*/ 0 h 227"/>
                <a:gd name="T6" fmla="*/ 527 w 527"/>
                <a:gd name="T7" fmla="*/ 208 h 227"/>
                <a:gd name="T8" fmla="*/ 518 w 527"/>
                <a:gd name="T9" fmla="*/ 227 h 227"/>
              </a:gdLst>
              <a:ahLst/>
              <a:cxnLst>
                <a:cxn ang="0">
                  <a:pos x="T0" y="T1"/>
                </a:cxn>
                <a:cxn ang="0">
                  <a:pos x="T2" y="T3"/>
                </a:cxn>
                <a:cxn ang="0">
                  <a:pos x="T4" y="T5"/>
                </a:cxn>
                <a:cxn ang="0">
                  <a:pos x="T6" y="T7"/>
                </a:cxn>
                <a:cxn ang="0">
                  <a:pos x="T8" y="T9"/>
                </a:cxn>
              </a:cxnLst>
              <a:rect l="0" t="0" r="r" b="b"/>
              <a:pathLst>
                <a:path w="527" h="227">
                  <a:moveTo>
                    <a:pt x="518" y="227"/>
                  </a:moveTo>
                  <a:lnTo>
                    <a:pt x="0" y="20"/>
                  </a:lnTo>
                  <a:lnTo>
                    <a:pt x="8" y="0"/>
                  </a:lnTo>
                  <a:lnTo>
                    <a:pt x="527" y="208"/>
                  </a:lnTo>
                  <a:lnTo>
                    <a:pt x="518" y="22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27">
              <a:extLst>
                <a:ext uri="{FF2B5EF4-FFF2-40B4-BE49-F238E27FC236}">
                  <a16:creationId xmlns:a16="http://schemas.microsoft.com/office/drawing/2014/main" id="{C7100A11-C760-4F47-B6E7-3F30276FE69C}"/>
                </a:ext>
              </a:extLst>
            </p:cNvPr>
            <p:cNvSpPr>
              <a:spLocks/>
            </p:cNvSpPr>
            <p:nvPr/>
          </p:nvSpPr>
          <p:spPr bwMode="auto">
            <a:xfrm>
              <a:off x="7183880" y="2839858"/>
              <a:ext cx="795558" cy="344188"/>
            </a:xfrm>
            <a:custGeom>
              <a:avLst/>
              <a:gdLst>
                <a:gd name="T0" fmla="*/ 518 w 527"/>
                <a:gd name="T1" fmla="*/ 228 h 228"/>
                <a:gd name="T2" fmla="*/ 0 w 527"/>
                <a:gd name="T3" fmla="*/ 20 h 228"/>
                <a:gd name="T4" fmla="*/ 8 w 527"/>
                <a:gd name="T5" fmla="*/ 0 h 228"/>
                <a:gd name="T6" fmla="*/ 527 w 527"/>
                <a:gd name="T7" fmla="*/ 208 h 228"/>
                <a:gd name="T8" fmla="*/ 518 w 527"/>
                <a:gd name="T9" fmla="*/ 228 h 228"/>
              </a:gdLst>
              <a:ahLst/>
              <a:cxnLst>
                <a:cxn ang="0">
                  <a:pos x="T0" y="T1"/>
                </a:cxn>
                <a:cxn ang="0">
                  <a:pos x="T2" y="T3"/>
                </a:cxn>
                <a:cxn ang="0">
                  <a:pos x="T4" y="T5"/>
                </a:cxn>
                <a:cxn ang="0">
                  <a:pos x="T6" y="T7"/>
                </a:cxn>
                <a:cxn ang="0">
                  <a:pos x="T8" y="T9"/>
                </a:cxn>
              </a:cxnLst>
              <a:rect l="0" t="0" r="r" b="b"/>
              <a:pathLst>
                <a:path w="527" h="228">
                  <a:moveTo>
                    <a:pt x="518" y="228"/>
                  </a:moveTo>
                  <a:lnTo>
                    <a:pt x="0" y="20"/>
                  </a:lnTo>
                  <a:lnTo>
                    <a:pt x="8" y="0"/>
                  </a:lnTo>
                  <a:lnTo>
                    <a:pt x="527" y="208"/>
                  </a:lnTo>
                  <a:lnTo>
                    <a:pt x="518" y="22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Freeform 28">
              <a:extLst>
                <a:ext uri="{FF2B5EF4-FFF2-40B4-BE49-F238E27FC236}">
                  <a16:creationId xmlns:a16="http://schemas.microsoft.com/office/drawing/2014/main" id="{1C51D893-14F9-49A2-91BF-22AE0E1F62F4}"/>
                </a:ext>
              </a:extLst>
            </p:cNvPr>
            <p:cNvSpPr>
              <a:spLocks/>
            </p:cNvSpPr>
            <p:nvPr/>
          </p:nvSpPr>
          <p:spPr bwMode="auto">
            <a:xfrm>
              <a:off x="7162746" y="2900242"/>
              <a:ext cx="795558" cy="342679"/>
            </a:xfrm>
            <a:custGeom>
              <a:avLst/>
              <a:gdLst>
                <a:gd name="T0" fmla="*/ 518 w 527"/>
                <a:gd name="T1" fmla="*/ 227 h 227"/>
                <a:gd name="T2" fmla="*/ 0 w 527"/>
                <a:gd name="T3" fmla="*/ 19 h 227"/>
                <a:gd name="T4" fmla="*/ 8 w 527"/>
                <a:gd name="T5" fmla="*/ 0 h 227"/>
                <a:gd name="T6" fmla="*/ 527 w 527"/>
                <a:gd name="T7" fmla="*/ 207 h 227"/>
                <a:gd name="T8" fmla="*/ 518 w 527"/>
                <a:gd name="T9" fmla="*/ 227 h 227"/>
              </a:gdLst>
              <a:ahLst/>
              <a:cxnLst>
                <a:cxn ang="0">
                  <a:pos x="T0" y="T1"/>
                </a:cxn>
                <a:cxn ang="0">
                  <a:pos x="T2" y="T3"/>
                </a:cxn>
                <a:cxn ang="0">
                  <a:pos x="T4" y="T5"/>
                </a:cxn>
                <a:cxn ang="0">
                  <a:pos x="T6" y="T7"/>
                </a:cxn>
                <a:cxn ang="0">
                  <a:pos x="T8" y="T9"/>
                </a:cxn>
              </a:cxnLst>
              <a:rect l="0" t="0" r="r" b="b"/>
              <a:pathLst>
                <a:path w="527" h="227">
                  <a:moveTo>
                    <a:pt x="518" y="227"/>
                  </a:moveTo>
                  <a:lnTo>
                    <a:pt x="0" y="19"/>
                  </a:lnTo>
                  <a:lnTo>
                    <a:pt x="8" y="0"/>
                  </a:lnTo>
                  <a:lnTo>
                    <a:pt x="527" y="207"/>
                  </a:lnTo>
                  <a:lnTo>
                    <a:pt x="518" y="22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29">
              <a:extLst>
                <a:ext uri="{FF2B5EF4-FFF2-40B4-BE49-F238E27FC236}">
                  <a16:creationId xmlns:a16="http://schemas.microsoft.com/office/drawing/2014/main" id="{F639A284-4676-4601-865F-59AD1C6A438D}"/>
                </a:ext>
              </a:extLst>
            </p:cNvPr>
            <p:cNvSpPr>
              <a:spLocks/>
            </p:cNvSpPr>
            <p:nvPr/>
          </p:nvSpPr>
          <p:spPr bwMode="auto">
            <a:xfrm>
              <a:off x="7137082" y="2959117"/>
              <a:ext cx="795558" cy="342679"/>
            </a:xfrm>
            <a:custGeom>
              <a:avLst/>
              <a:gdLst>
                <a:gd name="T0" fmla="*/ 519 w 527"/>
                <a:gd name="T1" fmla="*/ 227 h 227"/>
                <a:gd name="T2" fmla="*/ 0 w 527"/>
                <a:gd name="T3" fmla="*/ 20 h 227"/>
                <a:gd name="T4" fmla="*/ 8 w 527"/>
                <a:gd name="T5" fmla="*/ 0 h 227"/>
                <a:gd name="T6" fmla="*/ 527 w 527"/>
                <a:gd name="T7" fmla="*/ 208 h 227"/>
                <a:gd name="T8" fmla="*/ 519 w 527"/>
                <a:gd name="T9" fmla="*/ 227 h 227"/>
              </a:gdLst>
              <a:ahLst/>
              <a:cxnLst>
                <a:cxn ang="0">
                  <a:pos x="T0" y="T1"/>
                </a:cxn>
                <a:cxn ang="0">
                  <a:pos x="T2" y="T3"/>
                </a:cxn>
                <a:cxn ang="0">
                  <a:pos x="T4" y="T5"/>
                </a:cxn>
                <a:cxn ang="0">
                  <a:pos x="T6" y="T7"/>
                </a:cxn>
                <a:cxn ang="0">
                  <a:pos x="T8" y="T9"/>
                </a:cxn>
              </a:cxnLst>
              <a:rect l="0" t="0" r="r" b="b"/>
              <a:pathLst>
                <a:path w="527" h="227">
                  <a:moveTo>
                    <a:pt x="519" y="227"/>
                  </a:moveTo>
                  <a:lnTo>
                    <a:pt x="0" y="20"/>
                  </a:lnTo>
                  <a:lnTo>
                    <a:pt x="8" y="0"/>
                  </a:lnTo>
                  <a:lnTo>
                    <a:pt x="527" y="208"/>
                  </a:lnTo>
                  <a:lnTo>
                    <a:pt x="519" y="22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9" name="Freeform 30">
              <a:extLst>
                <a:ext uri="{FF2B5EF4-FFF2-40B4-BE49-F238E27FC236}">
                  <a16:creationId xmlns:a16="http://schemas.microsoft.com/office/drawing/2014/main" id="{EA64E155-53FE-4A16-861E-75043F3EF63E}"/>
                </a:ext>
              </a:extLst>
            </p:cNvPr>
            <p:cNvSpPr>
              <a:spLocks noEditPoints="1"/>
            </p:cNvSpPr>
            <p:nvPr/>
          </p:nvSpPr>
          <p:spPr bwMode="auto">
            <a:xfrm>
              <a:off x="5020627" y="2738716"/>
              <a:ext cx="655165" cy="661204"/>
            </a:xfrm>
            <a:custGeom>
              <a:avLst/>
              <a:gdLst>
                <a:gd name="T0" fmla="*/ 140 w 155"/>
                <a:gd name="T1" fmla="*/ 94 h 156"/>
                <a:gd name="T2" fmla="*/ 141 w 155"/>
                <a:gd name="T3" fmla="*/ 67 h 156"/>
                <a:gd name="T4" fmla="*/ 155 w 155"/>
                <a:gd name="T5" fmla="*/ 62 h 156"/>
                <a:gd name="T6" fmla="*/ 147 w 155"/>
                <a:gd name="T7" fmla="*/ 40 h 156"/>
                <a:gd name="T8" fmla="*/ 133 w 155"/>
                <a:gd name="T9" fmla="*/ 45 h 156"/>
                <a:gd name="T10" fmla="*/ 115 w 155"/>
                <a:gd name="T11" fmla="*/ 26 h 156"/>
                <a:gd name="T12" fmla="*/ 121 w 155"/>
                <a:gd name="T13" fmla="*/ 12 h 156"/>
                <a:gd name="T14" fmla="*/ 115 w 155"/>
                <a:gd name="T15" fmla="*/ 9 h 156"/>
                <a:gd name="T16" fmla="*/ 106 w 155"/>
                <a:gd name="T17" fmla="*/ 5 h 156"/>
                <a:gd name="T18" fmla="*/ 100 w 155"/>
                <a:gd name="T19" fmla="*/ 2 h 156"/>
                <a:gd name="T20" fmla="*/ 93 w 155"/>
                <a:gd name="T21" fmla="*/ 16 h 156"/>
                <a:gd name="T22" fmla="*/ 67 w 155"/>
                <a:gd name="T23" fmla="*/ 15 h 156"/>
                <a:gd name="T24" fmla="*/ 62 w 155"/>
                <a:gd name="T25" fmla="*/ 0 h 156"/>
                <a:gd name="T26" fmla="*/ 40 w 155"/>
                <a:gd name="T27" fmla="*/ 9 h 156"/>
                <a:gd name="T28" fmla="*/ 45 w 155"/>
                <a:gd name="T29" fmla="*/ 23 h 156"/>
                <a:gd name="T30" fmla="*/ 26 w 155"/>
                <a:gd name="T31" fmla="*/ 41 h 156"/>
                <a:gd name="T32" fmla="*/ 11 w 155"/>
                <a:gd name="T33" fmla="*/ 35 h 156"/>
                <a:gd name="T34" fmla="*/ 9 w 155"/>
                <a:gd name="T35" fmla="*/ 41 h 156"/>
                <a:gd name="T36" fmla="*/ 4 w 155"/>
                <a:gd name="T37" fmla="*/ 50 h 156"/>
                <a:gd name="T38" fmla="*/ 2 w 155"/>
                <a:gd name="T39" fmla="*/ 56 h 156"/>
                <a:gd name="T40" fmla="*/ 16 w 155"/>
                <a:gd name="T41" fmla="*/ 62 h 156"/>
                <a:gd name="T42" fmla="*/ 15 w 155"/>
                <a:gd name="T43" fmla="*/ 89 h 156"/>
                <a:gd name="T44" fmla="*/ 0 w 155"/>
                <a:gd name="T45" fmla="*/ 94 h 156"/>
                <a:gd name="T46" fmla="*/ 8 w 155"/>
                <a:gd name="T47" fmla="*/ 116 h 156"/>
                <a:gd name="T48" fmla="*/ 23 w 155"/>
                <a:gd name="T49" fmla="*/ 111 h 156"/>
                <a:gd name="T50" fmla="*/ 41 w 155"/>
                <a:gd name="T51" fmla="*/ 130 h 156"/>
                <a:gd name="T52" fmla="*/ 34 w 155"/>
                <a:gd name="T53" fmla="*/ 144 h 156"/>
                <a:gd name="T54" fmla="*/ 40 w 155"/>
                <a:gd name="T55" fmla="*/ 147 h 156"/>
                <a:gd name="T56" fmla="*/ 49 w 155"/>
                <a:gd name="T57" fmla="*/ 151 h 156"/>
                <a:gd name="T58" fmla="*/ 56 w 155"/>
                <a:gd name="T59" fmla="*/ 154 h 156"/>
                <a:gd name="T60" fmla="*/ 62 w 155"/>
                <a:gd name="T61" fmla="*/ 140 h 156"/>
                <a:gd name="T62" fmla="*/ 88 w 155"/>
                <a:gd name="T63" fmla="*/ 141 h 156"/>
                <a:gd name="T64" fmla="*/ 94 w 155"/>
                <a:gd name="T65" fmla="*/ 156 h 156"/>
                <a:gd name="T66" fmla="*/ 116 w 155"/>
                <a:gd name="T67" fmla="*/ 148 h 156"/>
                <a:gd name="T68" fmla="*/ 110 w 155"/>
                <a:gd name="T69" fmla="*/ 133 h 156"/>
                <a:gd name="T70" fmla="*/ 130 w 155"/>
                <a:gd name="T71" fmla="*/ 115 h 156"/>
                <a:gd name="T72" fmla="*/ 144 w 155"/>
                <a:gd name="T73" fmla="*/ 122 h 156"/>
                <a:gd name="T74" fmla="*/ 147 w 155"/>
                <a:gd name="T75" fmla="*/ 116 h 156"/>
                <a:gd name="T76" fmla="*/ 151 w 155"/>
                <a:gd name="T77" fmla="*/ 106 h 156"/>
                <a:gd name="T78" fmla="*/ 154 w 155"/>
                <a:gd name="T79" fmla="*/ 100 h 156"/>
                <a:gd name="T80" fmla="*/ 140 w 155"/>
                <a:gd name="T81" fmla="*/ 94 h 156"/>
                <a:gd name="T82" fmla="*/ 91 w 155"/>
                <a:gd name="T83" fmla="*/ 37 h 156"/>
                <a:gd name="T84" fmla="*/ 79 w 155"/>
                <a:gd name="T85" fmla="*/ 64 h 156"/>
                <a:gd name="T86" fmla="*/ 68 w 155"/>
                <a:gd name="T87" fmla="*/ 68 h 156"/>
                <a:gd name="T88" fmla="*/ 41 w 155"/>
                <a:gd name="T89" fmla="*/ 56 h 156"/>
                <a:gd name="T90" fmla="*/ 91 w 155"/>
                <a:gd name="T91" fmla="*/ 37 h 156"/>
                <a:gd name="T92" fmla="*/ 37 w 155"/>
                <a:gd name="T93" fmla="*/ 65 h 156"/>
                <a:gd name="T94" fmla="*/ 64 w 155"/>
                <a:gd name="T95" fmla="*/ 77 h 156"/>
                <a:gd name="T96" fmla="*/ 68 w 155"/>
                <a:gd name="T97" fmla="*/ 88 h 156"/>
                <a:gd name="T98" fmla="*/ 55 w 155"/>
                <a:gd name="T99" fmla="*/ 115 h 156"/>
                <a:gd name="T100" fmla="*/ 37 w 155"/>
                <a:gd name="T101" fmla="*/ 65 h 156"/>
                <a:gd name="T102" fmla="*/ 64 w 155"/>
                <a:gd name="T103" fmla="*/ 119 h 156"/>
                <a:gd name="T104" fmla="*/ 77 w 155"/>
                <a:gd name="T105" fmla="*/ 92 h 156"/>
                <a:gd name="T106" fmla="*/ 87 w 155"/>
                <a:gd name="T107" fmla="*/ 88 h 156"/>
                <a:gd name="T108" fmla="*/ 115 w 155"/>
                <a:gd name="T109" fmla="*/ 101 h 156"/>
                <a:gd name="T110" fmla="*/ 64 w 155"/>
                <a:gd name="T111" fmla="*/ 119 h 156"/>
                <a:gd name="T112" fmla="*/ 91 w 155"/>
                <a:gd name="T113" fmla="*/ 79 h 156"/>
                <a:gd name="T114" fmla="*/ 88 w 155"/>
                <a:gd name="T115" fmla="*/ 69 h 156"/>
                <a:gd name="T116" fmla="*/ 100 w 155"/>
                <a:gd name="T117" fmla="*/ 41 h 156"/>
                <a:gd name="T118" fmla="*/ 119 w 155"/>
                <a:gd name="T119" fmla="*/ 92 h 156"/>
                <a:gd name="T120" fmla="*/ 91 w 155"/>
                <a:gd name="T121"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5" h="156">
                  <a:moveTo>
                    <a:pt x="140" y="94"/>
                  </a:moveTo>
                  <a:cubicBezTo>
                    <a:pt x="142" y="85"/>
                    <a:pt x="142" y="76"/>
                    <a:pt x="141" y="67"/>
                  </a:cubicBezTo>
                  <a:cubicBezTo>
                    <a:pt x="155" y="62"/>
                    <a:pt x="155" y="62"/>
                    <a:pt x="155" y="62"/>
                  </a:cubicBezTo>
                  <a:cubicBezTo>
                    <a:pt x="147" y="40"/>
                    <a:pt x="147" y="40"/>
                    <a:pt x="147" y="40"/>
                  </a:cubicBezTo>
                  <a:cubicBezTo>
                    <a:pt x="133" y="45"/>
                    <a:pt x="133" y="45"/>
                    <a:pt x="133" y="45"/>
                  </a:cubicBezTo>
                  <a:cubicBezTo>
                    <a:pt x="128" y="38"/>
                    <a:pt x="122" y="31"/>
                    <a:pt x="115" y="26"/>
                  </a:cubicBezTo>
                  <a:cubicBezTo>
                    <a:pt x="121" y="12"/>
                    <a:pt x="121" y="12"/>
                    <a:pt x="121" y="12"/>
                  </a:cubicBezTo>
                  <a:cubicBezTo>
                    <a:pt x="115" y="9"/>
                    <a:pt x="115" y="9"/>
                    <a:pt x="115" y="9"/>
                  </a:cubicBezTo>
                  <a:cubicBezTo>
                    <a:pt x="106" y="5"/>
                    <a:pt x="106" y="5"/>
                    <a:pt x="106" y="5"/>
                  </a:cubicBezTo>
                  <a:cubicBezTo>
                    <a:pt x="100" y="2"/>
                    <a:pt x="100" y="2"/>
                    <a:pt x="100" y="2"/>
                  </a:cubicBezTo>
                  <a:cubicBezTo>
                    <a:pt x="93" y="16"/>
                    <a:pt x="93" y="16"/>
                    <a:pt x="93" y="16"/>
                  </a:cubicBezTo>
                  <a:cubicBezTo>
                    <a:pt x="85" y="14"/>
                    <a:pt x="76" y="14"/>
                    <a:pt x="67" y="15"/>
                  </a:cubicBezTo>
                  <a:cubicBezTo>
                    <a:pt x="62" y="0"/>
                    <a:pt x="62" y="0"/>
                    <a:pt x="62" y="0"/>
                  </a:cubicBezTo>
                  <a:cubicBezTo>
                    <a:pt x="40" y="9"/>
                    <a:pt x="40" y="9"/>
                    <a:pt x="40" y="9"/>
                  </a:cubicBezTo>
                  <a:cubicBezTo>
                    <a:pt x="45" y="23"/>
                    <a:pt x="45" y="23"/>
                    <a:pt x="45" y="23"/>
                  </a:cubicBezTo>
                  <a:cubicBezTo>
                    <a:pt x="38" y="28"/>
                    <a:pt x="31" y="34"/>
                    <a:pt x="26" y="41"/>
                  </a:cubicBezTo>
                  <a:cubicBezTo>
                    <a:pt x="11" y="35"/>
                    <a:pt x="11" y="35"/>
                    <a:pt x="11" y="35"/>
                  </a:cubicBezTo>
                  <a:cubicBezTo>
                    <a:pt x="9" y="41"/>
                    <a:pt x="9" y="41"/>
                    <a:pt x="9" y="41"/>
                  </a:cubicBezTo>
                  <a:cubicBezTo>
                    <a:pt x="4" y="50"/>
                    <a:pt x="4" y="50"/>
                    <a:pt x="4" y="50"/>
                  </a:cubicBezTo>
                  <a:cubicBezTo>
                    <a:pt x="2" y="56"/>
                    <a:pt x="2" y="56"/>
                    <a:pt x="2" y="56"/>
                  </a:cubicBezTo>
                  <a:cubicBezTo>
                    <a:pt x="16" y="62"/>
                    <a:pt x="16" y="62"/>
                    <a:pt x="16" y="62"/>
                  </a:cubicBezTo>
                  <a:cubicBezTo>
                    <a:pt x="14" y="71"/>
                    <a:pt x="13" y="80"/>
                    <a:pt x="15" y="89"/>
                  </a:cubicBezTo>
                  <a:cubicBezTo>
                    <a:pt x="0" y="94"/>
                    <a:pt x="0" y="94"/>
                    <a:pt x="0" y="94"/>
                  </a:cubicBezTo>
                  <a:cubicBezTo>
                    <a:pt x="8" y="116"/>
                    <a:pt x="8" y="116"/>
                    <a:pt x="8" y="116"/>
                  </a:cubicBezTo>
                  <a:cubicBezTo>
                    <a:pt x="23" y="111"/>
                    <a:pt x="23" y="111"/>
                    <a:pt x="23" y="111"/>
                  </a:cubicBezTo>
                  <a:cubicBezTo>
                    <a:pt x="27" y="118"/>
                    <a:pt x="33" y="125"/>
                    <a:pt x="41" y="130"/>
                  </a:cubicBezTo>
                  <a:cubicBezTo>
                    <a:pt x="34" y="144"/>
                    <a:pt x="34" y="144"/>
                    <a:pt x="34" y="144"/>
                  </a:cubicBezTo>
                  <a:cubicBezTo>
                    <a:pt x="40" y="147"/>
                    <a:pt x="40" y="147"/>
                    <a:pt x="40" y="147"/>
                  </a:cubicBezTo>
                  <a:cubicBezTo>
                    <a:pt x="49" y="151"/>
                    <a:pt x="49" y="151"/>
                    <a:pt x="49" y="151"/>
                  </a:cubicBezTo>
                  <a:cubicBezTo>
                    <a:pt x="56" y="154"/>
                    <a:pt x="56" y="154"/>
                    <a:pt x="56" y="154"/>
                  </a:cubicBezTo>
                  <a:cubicBezTo>
                    <a:pt x="62" y="140"/>
                    <a:pt x="62" y="140"/>
                    <a:pt x="62" y="140"/>
                  </a:cubicBezTo>
                  <a:cubicBezTo>
                    <a:pt x="71" y="142"/>
                    <a:pt x="80" y="142"/>
                    <a:pt x="88" y="141"/>
                  </a:cubicBezTo>
                  <a:cubicBezTo>
                    <a:pt x="94" y="156"/>
                    <a:pt x="94" y="156"/>
                    <a:pt x="94" y="156"/>
                  </a:cubicBezTo>
                  <a:cubicBezTo>
                    <a:pt x="116" y="148"/>
                    <a:pt x="116" y="148"/>
                    <a:pt x="116" y="148"/>
                  </a:cubicBezTo>
                  <a:cubicBezTo>
                    <a:pt x="110" y="133"/>
                    <a:pt x="110" y="133"/>
                    <a:pt x="110" y="133"/>
                  </a:cubicBezTo>
                  <a:cubicBezTo>
                    <a:pt x="118" y="128"/>
                    <a:pt x="125" y="122"/>
                    <a:pt x="130" y="115"/>
                  </a:cubicBezTo>
                  <a:cubicBezTo>
                    <a:pt x="144" y="122"/>
                    <a:pt x="144" y="122"/>
                    <a:pt x="144" y="122"/>
                  </a:cubicBezTo>
                  <a:cubicBezTo>
                    <a:pt x="147" y="116"/>
                    <a:pt x="147" y="116"/>
                    <a:pt x="147" y="116"/>
                  </a:cubicBezTo>
                  <a:cubicBezTo>
                    <a:pt x="151" y="106"/>
                    <a:pt x="151" y="106"/>
                    <a:pt x="151" y="106"/>
                  </a:cubicBezTo>
                  <a:cubicBezTo>
                    <a:pt x="154" y="100"/>
                    <a:pt x="154" y="100"/>
                    <a:pt x="154" y="100"/>
                  </a:cubicBezTo>
                  <a:lnTo>
                    <a:pt x="140" y="94"/>
                  </a:lnTo>
                  <a:close/>
                  <a:moveTo>
                    <a:pt x="91" y="37"/>
                  </a:moveTo>
                  <a:cubicBezTo>
                    <a:pt x="79" y="64"/>
                    <a:pt x="79" y="64"/>
                    <a:pt x="79" y="64"/>
                  </a:cubicBezTo>
                  <a:cubicBezTo>
                    <a:pt x="75" y="64"/>
                    <a:pt x="71" y="66"/>
                    <a:pt x="68" y="68"/>
                  </a:cubicBezTo>
                  <a:cubicBezTo>
                    <a:pt x="41" y="56"/>
                    <a:pt x="41" y="56"/>
                    <a:pt x="41" y="56"/>
                  </a:cubicBezTo>
                  <a:cubicBezTo>
                    <a:pt x="51" y="38"/>
                    <a:pt x="72" y="31"/>
                    <a:pt x="91" y="37"/>
                  </a:cubicBezTo>
                  <a:close/>
                  <a:moveTo>
                    <a:pt x="37" y="65"/>
                  </a:moveTo>
                  <a:cubicBezTo>
                    <a:pt x="64" y="77"/>
                    <a:pt x="64" y="77"/>
                    <a:pt x="64" y="77"/>
                  </a:cubicBezTo>
                  <a:cubicBezTo>
                    <a:pt x="64" y="81"/>
                    <a:pt x="65" y="85"/>
                    <a:pt x="68" y="88"/>
                  </a:cubicBezTo>
                  <a:cubicBezTo>
                    <a:pt x="55" y="115"/>
                    <a:pt x="55" y="115"/>
                    <a:pt x="55" y="115"/>
                  </a:cubicBezTo>
                  <a:cubicBezTo>
                    <a:pt x="38" y="105"/>
                    <a:pt x="30" y="84"/>
                    <a:pt x="37" y="65"/>
                  </a:cubicBezTo>
                  <a:close/>
                  <a:moveTo>
                    <a:pt x="64" y="119"/>
                  </a:moveTo>
                  <a:cubicBezTo>
                    <a:pt x="77" y="92"/>
                    <a:pt x="77" y="92"/>
                    <a:pt x="77" y="92"/>
                  </a:cubicBezTo>
                  <a:cubicBezTo>
                    <a:pt x="81" y="92"/>
                    <a:pt x="84" y="91"/>
                    <a:pt x="87" y="88"/>
                  </a:cubicBezTo>
                  <a:cubicBezTo>
                    <a:pt x="115" y="101"/>
                    <a:pt x="115" y="101"/>
                    <a:pt x="115" y="101"/>
                  </a:cubicBezTo>
                  <a:cubicBezTo>
                    <a:pt x="104" y="118"/>
                    <a:pt x="83" y="125"/>
                    <a:pt x="64" y="119"/>
                  </a:cubicBezTo>
                  <a:close/>
                  <a:moveTo>
                    <a:pt x="91" y="79"/>
                  </a:moveTo>
                  <a:cubicBezTo>
                    <a:pt x="92" y="75"/>
                    <a:pt x="90" y="71"/>
                    <a:pt x="88" y="69"/>
                  </a:cubicBezTo>
                  <a:cubicBezTo>
                    <a:pt x="100" y="41"/>
                    <a:pt x="100" y="41"/>
                    <a:pt x="100" y="41"/>
                  </a:cubicBezTo>
                  <a:cubicBezTo>
                    <a:pt x="117" y="52"/>
                    <a:pt x="125" y="73"/>
                    <a:pt x="119" y="92"/>
                  </a:cubicBezTo>
                  <a:lnTo>
                    <a:pt x="91" y="79"/>
                  </a:lnTo>
                  <a:close/>
                </a:path>
              </a:pathLst>
            </a:custGeom>
            <a:solidFill>
              <a:srgbClr val="E23D1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31">
              <a:extLst>
                <a:ext uri="{FF2B5EF4-FFF2-40B4-BE49-F238E27FC236}">
                  <a16:creationId xmlns:a16="http://schemas.microsoft.com/office/drawing/2014/main" id="{F08BA1ED-53BB-4942-BE25-5E9C505616DF}"/>
                </a:ext>
              </a:extLst>
            </p:cNvPr>
            <p:cNvSpPr>
              <a:spLocks noEditPoints="1"/>
            </p:cNvSpPr>
            <p:nvPr/>
          </p:nvSpPr>
          <p:spPr bwMode="auto">
            <a:xfrm>
              <a:off x="4453019" y="3085923"/>
              <a:ext cx="656675" cy="656675"/>
            </a:xfrm>
            <a:custGeom>
              <a:avLst/>
              <a:gdLst>
                <a:gd name="T0" fmla="*/ 139 w 155"/>
                <a:gd name="T1" fmla="*/ 93 h 155"/>
                <a:gd name="T2" fmla="*/ 140 w 155"/>
                <a:gd name="T3" fmla="*/ 67 h 155"/>
                <a:gd name="T4" fmla="*/ 155 w 155"/>
                <a:gd name="T5" fmla="*/ 61 h 155"/>
                <a:gd name="T6" fmla="*/ 147 w 155"/>
                <a:gd name="T7" fmla="*/ 39 h 155"/>
                <a:gd name="T8" fmla="*/ 132 w 155"/>
                <a:gd name="T9" fmla="*/ 45 h 155"/>
                <a:gd name="T10" fmla="*/ 115 w 155"/>
                <a:gd name="T11" fmla="*/ 25 h 155"/>
                <a:gd name="T12" fmla="*/ 121 w 155"/>
                <a:gd name="T13" fmla="*/ 11 h 155"/>
                <a:gd name="T14" fmla="*/ 115 w 155"/>
                <a:gd name="T15" fmla="*/ 8 h 155"/>
                <a:gd name="T16" fmla="*/ 106 w 155"/>
                <a:gd name="T17" fmla="*/ 4 h 155"/>
                <a:gd name="T18" fmla="*/ 100 w 155"/>
                <a:gd name="T19" fmla="*/ 1 h 155"/>
                <a:gd name="T20" fmla="*/ 93 w 155"/>
                <a:gd name="T21" fmla="*/ 16 h 155"/>
                <a:gd name="T22" fmla="*/ 67 w 155"/>
                <a:gd name="T23" fmla="*/ 15 h 155"/>
                <a:gd name="T24" fmla="*/ 62 w 155"/>
                <a:gd name="T25" fmla="*/ 0 h 155"/>
                <a:gd name="T26" fmla="*/ 40 w 155"/>
                <a:gd name="T27" fmla="*/ 8 h 155"/>
                <a:gd name="T28" fmla="*/ 45 w 155"/>
                <a:gd name="T29" fmla="*/ 23 h 155"/>
                <a:gd name="T30" fmla="*/ 26 w 155"/>
                <a:gd name="T31" fmla="*/ 40 h 155"/>
                <a:gd name="T32" fmla="*/ 11 w 155"/>
                <a:gd name="T33" fmla="*/ 34 h 155"/>
                <a:gd name="T34" fmla="*/ 8 w 155"/>
                <a:gd name="T35" fmla="*/ 40 h 155"/>
                <a:gd name="T36" fmla="*/ 4 w 155"/>
                <a:gd name="T37" fmla="*/ 49 h 155"/>
                <a:gd name="T38" fmla="*/ 1 w 155"/>
                <a:gd name="T39" fmla="*/ 55 h 155"/>
                <a:gd name="T40" fmla="*/ 16 w 155"/>
                <a:gd name="T41" fmla="*/ 62 h 155"/>
                <a:gd name="T42" fmla="*/ 15 w 155"/>
                <a:gd name="T43" fmla="*/ 88 h 155"/>
                <a:gd name="T44" fmla="*/ 0 w 155"/>
                <a:gd name="T45" fmla="*/ 94 h 155"/>
                <a:gd name="T46" fmla="*/ 8 w 155"/>
                <a:gd name="T47" fmla="*/ 116 h 155"/>
                <a:gd name="T48" fmla="*/ 23 w 155"/>
                <a:gd name="T49" fmla="*/ 110 h 155"/>
                <a:gd name="T50" fmla="*/ 41 w 155"/>
                <a:gd name="T51" fmla="*/ 129 h 155"/>
                <a:gd name="T52" fmla="*/ 34 w 155"/>
                <a:gd name="T53" fmla="*/ 144 h 155"/>
                <a:gd name="T54" fmla="*/ 40 w 155"/>
                <a:gd name="T55" fmla="*/ 147 h 155"/>
                <a:gd name="T56" fmla="*/ 49 w 155"/>
                <a:gd name="T57" fmla="*/ 151 h 155"/>
                <a:gd name="T58" fmla="*/ 55 w 155"/>
                <a:gd name="T59" fmla="*/ 154 h 155"/>
                <a:gd name="T60" fmla="*/ 62 w 155"/>
                <a:gd name="T61" fmla="*/ 139 h 155"/>
                <a:gd name="T62" fmla="*/ 88 w 155"/>
                <a:gd name="T63" fmla="*/ 140 h 155"/>
                <a:gd name="T64" fmla="*/ 94 w 155"/>
                <a:gd name="T65" fmla="*/ 155 h 155"/>
                <a:gd name="T66" fmla="*/ 116 w 155"/>
                <a:gd name="T67" fmla="*/ 147 h 155"/>
                <a:gd name="T68" fmla="*/ 110 w 155"/>
                <a:gd name="T69" fmla="*/ 132 h 155"/>
                <a:gd name="T70" fmla="*/ 130 w 155"/>
                <a:gd name="T71" fmla="*/ 114 h 155"/>
                <a:gd name="T72" fmla="*/ 144 w 155"/>
                <a:gd name="T73" fmla="*/ 121 h 155"/>
                <a:gd name="T74" fmla="*/ 147 w 155"/>
                <a:gd name="T75" fmla="*/ 115 h 155"/>
                <a:gd name="T76" fmla="*/ 151 w 155"/>
                <a:gd name="T77" fmla="*/ 106 h 155"/>
                <a:gd name="T78" fmla="*/ 154 w 155"/>
                <a:gd name="T79" fmla="*/ 100 h 155"/>
                <a:gd name="T80" fmla="*/ 139 w 155"/>
                <a:gd name="T81" fmla="*/ 93 h 155"/>
                <a:gd name="T82" fmla="*/ 91 w 155"/>
                <a:gd name="T83" fmla="*/ 36 h 155"/>
                <a:gd name="T84" fmla="*/ 78 w 155"/>
                <a:gd name="T85" fmla="*/ 64 h 155"/>
                <a:gd name="T86" fmla="*/ 68 w 155"/>
                <a:gd name="T87" fmla="*/ 68 h 155"/>
                <a:gd name="T88" fmla="*/ 41 w 155"/>
                <a:gd name="T89" fmla="*/ 55 h 155"/>
                <a:gd name="T90" fmla="*/ 91 w 155"/>
                <a:gd name="T91" fmla="*/ 36 h 155"/>
                <a:gd name="T92" fmla="*/ 36 w 155"/>
                <a:gd name="T93" fmla="*/ 64 h 155"/>
                <a:gd name="T94" fmla="*/ 64 w 155"/>
                <a:gd name="T95" fmla="*/ 77 h 155"/>
                <a:gd name="T96" fmla="*/ 68 w 155"/>
                <a:gd name="T97" fmla="*/ 87 h 155"/>
                <a:gd name="T98" fmla="*/ 55 w 155"/>
                <a:gd name="T99" fmla="*/ 114 h 155"/>
                <a:gd name="T100" fmla="*/ 36 w 155"/>
                <a:gd name="T101" fmla="*/ 64 h 155"/>
                <a:gd name="T102" fmla="*/ 64 w 155"/>
                <a:gd name="T103" fmla="*/ 119 h 155"/>
                <a:gd name="T104" fmla="*/ 77 w 155"/>
                <a:gd name="T105" fmla="*/ 91 h 155"/>
                <a:gd name="T106" fmla="*/ 87 w 155"/>
                <a:gd name="T107" fmla="*/ 87 h 155"/>
                <a:gd name="T108" fmla="*/ 115 w 155"/>
                <a:gd name="T109" fmla="*/ 100 h 155"/>
                <a:gd name="T110" fmla="*/ 64 w 155"/>
                <a:gd name="T111" fmla="*/ 119 h 155"/>
                <a:gd name="T112" fmla="*/ 91 w 155"/>
                <a:gd name="T113" fmla="*/ 78 h 155"/>
                <a:gd name="T114" fmla="*/ 88 w 155"/>
                <a:gd name="T115" fmla="*/ 68 h 155"/>
                <a:gd name="T116" fmla="*/ 100 w 155"/>
                <a:gd name="T117" fmla="*/ 40 h 155"/>
                <a:gd name="T118" fmla="*/ 119 w 155"/>
                <a:gd name="T119" fmla="*/ 91 h 155"/>
                <a:gd name="T120" fmla="*/ 91 w 155"/>
                <a:gd name="T121"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5" h="155">
                  <a:moveTo>
                    <a:pt x="139" y="93"/>
                  </a:moveTo>
                  <a:cubicBezTo>
                    <a:pt x="142" y="84"/>
                    <a:pt x="142" y="75"/>
                    <a:pt x="140" y="67"/>
                  </a:cubicBezTo>
                  <a:cubicBezTo>
                    <a:pt x="155" y="61"/>
                    <a:pt x="155" y="61"/>
                    <a:pt x="155" y="61"/>
                  </a:cubicBezTo>
                  <a:cubicBezTo>
                    <a:pt x="147" y="39"/>
                    <a:pt x="147" y="39"/>
                    <a:pt x="147" y="39"/>
                  </a:cubicBezTo>
                  <a:cubicBezTo>
                    <a:pt x="132" y="45"/>
                    <a:pt x="132" y="45"/>
                    <a:pt x="132" y="45"/>
                  </a:cubicBezTo>
                  <a:cubicBezTo>
                    <a:pt x="128" y="37"/>
                    <a:pt x="122" y="31"/>
                    <a:pt x="115" y="25"/>
                  </a:cubicBezTo>
                  <a:cubicBezTo>
                    <a:pt x="121" y="11"/>
                    <a:pt x="121" y="11"/>
                    <a:pt x="121" y="11"/>
                  </a:cubicBezTo>
                  <a:cubicBezTo>
                    <a:pt x="115" y="8"/>
                    <a:pt x="115" y="8"/>
                    <a:pt x="115" y="8"/>
                  </a:cubicBezTo>
                  <a:cubicBezTo>
                    <a:pt x="106" y="4"/>
                    <a:pt x="106" y="4"/>
                    <a:pt x="106" y="4"/>
                  </a:cubicBezTo>
                  <a:cubicBezTo>
                    <a:pt x="100" y="1"/>
                    <a:pt x="100" y="1"/>
                    <a:pt x="100" y="1"/>
                  </a:cubicBezTo>
                  <a:cubicBezTo>
                    <a:pt x="93" y="16"/>
                    <a:pt x="93" y="16"/>
                    <a:pt x="93" y="16"/>
                  </a:cubicBezTo>
                  <a:cubicBezTo>
                    <a:pt x="85" y="13"/>
                    <a:pt x="76" y="13"/>
                    <a:pt x="67" y="15"/>
                  </a:cubicBezTo>
                  <a:cubicBezTo>
                    <a:pt x="62" y="0"/>
                    <a:pt x="62" y="0"/>
                    <a:pt x="62" y="0"/>
                  </a:cubicBezTo>
                  <a:cubicBezTo>
                    <a:pt x="40" y="8"/>
                    <a:pt x="40" y="8"/>
                    <a:pt x="40" y="8"/>
                  </a:cubicBezTo>
                  <a:cubicBezTo>
                    <a:pt x="45" y="23"/>
                    <a:pt x="45" y="23"/>
                    <a:pt x="45" y="23"/>
                  </a:cubicBezTo>
                  <a:cubicBezTo>
                    <a:pt x="37" y="27"/>
                    <a:pt x="31" y="33"/>
                    <a:pt x="26" y="40"/>
                  </a:cubicBezTo>
                  <a:cubicBezTo>
                    <a:pt x="11" y="34"/>
                    <a:pt x="11" y="34"/>
                    <a:pt x="11" y="34"/>
                  </a:cubicBezTo>
                  <a:cubicBezTo>
                    <a:pt x="8" y="40"/>
                    <a:pt x="8" y="40"/>
                    <a:pt x="8" y="40"/>
                  </a:cubicBezTo>
                  <a:cubicBezTo>
                    <a:pt x="4" y="49"/>
                    <a:pt x="4" y="49"/>
                    <a:pt x="4" y="49"/>
                  </a:cubicBezTo>
                  <a:cubicBezTo>
                    <a:pt x="1" y="55"/>
                    <a:pt x="1" y="55"/>
                    <a:pt x="1" y="55"/>
                  </a:cubicBezTo>
                  <a:cubicBezTo>
                    <a:pt x="16" y="62"/>
                    <a:pt x="16" y="62"/>
                    <a:pt x="16" y="62"/>
                  </a:cubicBezTo>
                  <a:cubicBezTo>
                    <a:pt x="14" y="71"/>
                    <a:pt x="13" y="79"/>
                    <a:pt x="15" y="88"/>
                  </a:cubicBezTo>
                  <a:cubicBezTo>
                    <a:pt x="0" y="94"/>
                    <a:pt x="0" y="94"/>
                    <a:pt x="0" y="94"/>
                  </a:cubicBezTo>
                  <a:cubicBezTo>
                    <a:pt x="8" y="116"/>
                    <a:pt x="8" y="116"/>
                    <a:pt x="8" y="116"/>
                  </a:cubicBezTo>
                  <a:cubicBezTo>
                    <a:pt x="23" y="110"/>
                    <a:pt x="23" y="110"/>
                    <a:pt x="23" y="110"/>
                  </a:cubicBezTo>
                  <a:cubicBezTo>
                    <a:pt x="27" y="118"/>
                    <a:pt x="33" y="124"/>
                    <a:pt x="41" y="129"/>
                  </a:cubicBezTo>
                  <a:cubicBezTo>
                    <a:pt x="34" y="144"/>
                    <a:pt x="34" y="144"/>
                    <a:pt x="34" y="144"/>
                  </a:cubicBezTo>
                  <a:cubicBezTo>
                    <a:pt x="40" y="147"/>
                    <a:pt x="40" y="147"/>
                    <a:pt x="40" y="147"/>
                  </a:cubicBezTo>
                  <a:cubicBezTo>
                    <a:pt x="49" y="151"/>
                    <a:pt x="49" y="151"/>
                    <a:pt x="49" y="151"/>
                  </a:cubicBezTo>
                  <a:cubicBezTo>
                    <a:pt x="55" y="154"/>
                    <a:pt x="55" y="154"/>
                    <a:pt x="55" y="154"/>
                  </a:cubicBezTo>
                  <a:cubicBezTo>
                    <a:pt x="62" y="139"/>
                    <a:pt x="62" y="139"/>
                    <a:pt x="62" y="139"/>
                  </a:cubicBezTo>
                  <a:cubicBezTo>
                    <a:pt x="71" y="141"/>
                    <a:pt x="80" y="142"/>
                    <a:pt x="88" y="140"/>
                  </a:cubicBezTo>
                  <a:cubicBezTo>
                    <a:pt x="94" y="155"/>
                    <a:pt x="94" y="155"/>
                    <a:pt x="94" y="155"/>
                  </a:cubicBezTo>
                  <a:cubicBezTo>
                    <a:pt x="116" y="147"/>
                    <a:pt x="116" y="147"/>
                    <a:pt x="116" y="147"/>
                  </a:cubicBezTo>
                  <a:cubicBezTo>
                    <a:pt x="110" y="132"/>
                    <a:pt x="110" y="132"/>
                    <a:pt x="110" y="132"/>
                  </a:cubicBezTo>
                  <a:cubicBezTo>
                    <a:pt x="118" y="128"/>
                    <a:pt x="124" y="122"/>
                    <a:pt x="130" y="114"/>
                  </a:cubicBezTo>
                  <a:cubicBezTo>
                    <a:pt x="144" y="121"/>
                    <a:pt x="144" y="121"/>
                    <a:pt x="144" y="121"/>
                  </a:cubicBezTo>
                  <a:cubicBezTo>
                    <a:pt x="147" y="115"/>
                    <a:pt x="147" y="115"/>
                    <a:pt x="147" y="115"/>
                  </a:cubicBezTo>
                  <a:cubicBezTo>
                    <a:pt x="151" y="106"/>
                    <a:pt x="151" y="106"/>
                    <a:pt x="151" y="106"/>
                  </a:cubicBezTo>
                  <a:cubicBezTo>
                    <a:pt x="154" y="100"/>
                    <a:pt x="154" y="100"/>
                    <a:pt x="154" y="100"/>
                  </a:cubicBezTo>
                  <a:lnTo>
                    <a:pt x="139" y="93"/>
                  </a:lnTo>
                  <a:close/>
                  <a:moveTo>
                    <a:pt x="91" y="36"/>
                  </a:moveTo>
                  <a:cubicBezTo>
                    <a:pt x="78" y="64"/>
                    <a:pt x="78" y="64"/>
                    <a:pt x="78" y="64"/>
                  </a:cubicBezTo>
                  <a:cubicBezTo>
                    <a:pt x="75" y="64"/>
                    <a:pt x="71" y="65"/>
                    <a:pt x="68" y="68"/>
                  </a:cubicBezTo>
                  <a:cubicBezTo>
                    <a:pt x="41" y="55"/>
                    <a:pt x="41" y="55"/>
                    <a:pt x="41" y="55"/>
                  </a:cubicBezTo>
                  <a:cubicBezTo>
                    <a:pt x="51" y="38"/>
                    <a:pt x="72" y="30"/>
                    <a:pt x="91" y="36"/>
                  </a:cubicBezTo>
                  <a:close/>
                  <a:moveTo>
                    <a:pt x="36" y="64"/>
                  </a:moveTo>
                  <a:cubicBezTo>
                    <a:pt x="64" y="77"/>
                    <a:pt x="64" y="77"/>
                    <a:pt x="64" y="77"/>
                  </a:cubicBezTo>
                  <a:cubicBezTo>
                    <a:pt x="64" y="80"/>
                    <a:pt x="65" y="84"/>
                    <a:pt x="68" y="87"/>
                  </a:cubicBezTo>
                  <a:cubicBezTo>
                    <a:pt x="55" y="114"/>
                    <a:pt x="55" y="114"/>
                    <a:pt x="55" y="114"/>
                  </a:cubicBezTo>
                  <a:cubicBezTo>
                    <a:pt x="38" y="104"/>
                    <a:pt x="30" y="83"/>
                    <a:pt x="36" y="64"/>
                  </a:cubicBezTo>
                  <a:close/>
                  <a:moveTo>
                    <a:pt x="64" y="119"/>
                  </a:moveTo>
                  <a:cubicBezTo>
                    <a:pt x="77" y="91"/>
                    <a:pt x="77" y="91"/>
                    <a:pt x="77" y="91"/>
                  </a:cubicBezTo>
                  <a:cubicBezTo>
                    <a:pt x="81" y="91"/>
                    <a:pt x="84" y="90"/>
                    <a:pt x="87" y="87"/>
                  </a:cubicBezTo>
                  <a:cubicBezTo>
                    <a:pt x="115" y="100"/>
                    <a:pt x="115" y="100"/>
                    <a:pt x="115" y="100"/>
                  </a:cubicBezTo>
                  <a:cubicBezTo>
                    <a:pt x="104" y="117"/>
                    <a:pt x="83" y="125"/>
                    <a:pt x="64" y="119"/>
                  </a:cubicBezTo>
                  <a:close/>
                  <a:moveTo>
                    <a:pt x="91" y="78"/>
                  </a:moveTo>
                  <a:cubicBezTo>
                    <a:pt x="92" y="74"/>
                    <a:pt x="90" y="71"/>
                    <a:pt x="88" y="68"/>
                  </a:cubicBezTo>
                  <a:cubicBezTo>
                    <a:pt x="100" y="40"/>
                    <a:pt x="100" y="40"/>
                    <a:pt x="100" y="40"/>
                  </a:cubicBezTo>
                  <a:cubicBezTo>
                    <a:pt x="117" y="51"/>
                    <a:pt x="125" y="72"/>
                    <a:pt x="119" y="91"/>
                  </a:cubicBezTo>
                  <a:lnTo>
                    <a:pt x="91" y="78"/>
                  </a:lnTo>
                  <a:close/>
                </a:path>
              </a:pathLst>
            </a:custGeom>
            <a:solidFill>
              <a:srgbClr val="E23D1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32">
              <a:extLst>
                <a:ext uri="{FF2B5EF4-FFF2-40B4-BE49-F238E27FC236}">
                  <a16:creationId xmlns:a16="http://schemas.microsoft.com/office/drawing/2014/main" id="{521DB0F9-7CB0-42EF-BEA5-BCDF8BBBFB65}"/>
                </a:ext>
              </a:extLst>
            </p:cNvPr>
            <p:cNvSpPr>
              <a:spLocks noEditPoints="1"/>
            </p:cNvSpPr>
            <p:nvPr/>
          </p:nvSpPr>
          <p:spPr bwMode="auto">
            <a:xfrm>
              <a:off x="4457548" y="2370374"/>
              <a:ext cx="659694" cy="656675"/>
            </a:xfrm>
            <a:custGeom>
              <a:avLst/>
              <a:gdLst>
                <a:gd name="T0" fmla="*/ 140 w 156"/>
                <a:gd name="T1" fmla="*/ 93 h 155"/>
                <a:gd name="T2" fmla="*/ 141 w 156"/>
                <a:gd name="T3" fmla="*/ 67 h 155"/>
                <a:gd name="T4" fmla="*/ 156 w 156"/>
                <a:gd name="T5" fmla="*/ 62 h 155"/>
                <a:gd name="T6" fmla="*/ 148 w 156"/>
                <a:gd name="T7" fmla="*/ 40 h 155"/>
                <a:gd name="T8" fmla="*/ 133 w 156"/>
                <a:gd name="T9" fmla="*/ 45 h 155"/>
                <a:gd name="T10" fmla="*/ 115 w 156"/>
                <a:gd name="T11" fmla="*/ 26 h 155"/>
                <a:gd name="T12" fmla="*/ 122 w 156"/>
                <a:gd name="T13" fmla="*/ 11 h 155"/>
                <a:gd name="T14" fmla="*/ 115 w 156"/>
                <a:gd name="T15" fmla="*/ 9 h 155"/>
                <a:gd name="T16" fmla="*/ 106 w 156"/>
                <a:gd name="T17" fmla="*/ 4 h 155"/>
                <a:gd name="T18" fmla="*/ 100 w 156"/>
                <a:gd name="T19" fmla="*/ 2 h 155"/>
                <a:gd name="T20" fmla="*/ 94 w 156"/>
                <a:gd name="T21" fmla="*/ 16 h 155"/>
                <a:gd name="T22" fmla="*/ 67 w 156"/>
                <a:gd name="T23" fmla="*/ 15 h 155"/>
                <a:gd name="T24" fmla="*/ 62 w 156"/>
                <a:gd name="T25" fmla="*/ 0 h 155"/>
                <a:gd name="T26" fmla="*/ 40 w 156"/>
                <a:gd name="T27" fmla="*/ 8 h 155"/>
                <a:gd name="T28" fmla="*/ 45 w 156"/>
                <a:gd name="T29" fmla="*/ 23 h 155"/>
                <a:gd name="T30" fmla="*/ 26 w 156"/>
                <a:gd name="T31" fmla="*/ 41 h 155"/>
                <a:gd name="T32" fmla="*/ 12 w 156"/>
                <a:gd name="T33" fmla="*/ 34 h 155"/>
                <a:gd name="T34" fmla="*/ 9 w 156"/>
                <a:gd name="T35" fmla="*/ 40 h 155"/>
                <a:gd name="T36" fmla="*/ 5 w 156"/>
                <a:gd name="T37" fmla="*/ 49 h 155"/>
                <a:gd name="T38" fmla="*/ 2 w 156"/>
                <a:gd name="T39" fmla="*/ 56 h 155"/>
                <a:gd name="T40" fmla="*/ 16 w 156"/>
                <a:gd name="T41" fmla="*/ 62 h 155"/>
                <a:gd name="T42" fmla="*/ 15 w 156"/>
                <a:gd name="T43" fmla="*/ 88 h 155"/>
                <a:gd name="T44" fmla="*/ 0 w 156"/>
                <a:gd name="T45" fmla="*/ 94 h 155"/>
                <a:gd name="T46" fmla="*/ 8 w 156"/>
                <a:gd name="T47" fmla="*/ 116 h 155"/>
                <a:gd name="T48" fmla="*/ 23 w 156"/>
                <a:gd name="T49" fmla="*/ 110 h 155"/>
                <a:gd name="T50" fmla="*/ 41 w 156"/>
                <a:gd name="T51" fmla="*/ 130 h 155"/>
                <a:gd name="T52" fmla="*/ 34 w 156"/>
                <a:gd name="T53" fmla="*/ 144 h 155"/>
                <a:gd name="T54" fmla="*/ 41 w 156"/>
                <a:gd name="T55" fmla="*/ 147 h 155"/>
                <a:gd name="T56" fmla="*/ 50 w 156"/>
                <a:gd name="T57" fmla="*/ 151 h 155"/>
                <a:gd name="T58" fmla="*/ 56 w 156"/>
                <a:gd name="T59" fmla="*/ 154 h 155"/>
                <a:gd name="T60" fmla="*/ 62 w 156"/>
                <a:gd name="T61" fmla="*/ 140 h 155"/>
                <a:gd name="T62" fmla="*/ 89 w 156"/>
                <a:gd name="T63" fmla="*/ 141 h 155"/>
                <a:gd name="T64" fmla="*/ 94 w 156"/>
                <a:gd name="T65" fmla="*/ 155 h 155"/>
                <a:gd name="T66" fmla="*/ 116 w 156"/>
                <a:gd name="T67" fmla="*/ 147 h 155"/>
                <a:gd name="T68" fmla="*/ 111 w 156"/>
                <a:gd name="T69" fmla="*/ 133 h 155"/>
                <a:gd name="T70" fmla="*/ 130 w 156"/>
                <a:gd name="T71" fmla="*/ 115 h 155"/>
                <a:gd name="T72" fmla="*/ 144 w 156"/>
                <a:gd name="T73" fmla="*/ 121 h 155"/>
                <a:gd name="T74" fmla="*/ 147 w 156"/>
                <a:gd name="T75" fmla="*/ 115 h 155"/>
                <a:gd name="T76" fmla="*/ 151 w 156"/>
                <a:gd name="T77" fmla="*/ 106 h 155"/>
                <a:gd name="T78" fmla="*/ 154 w 156"/>
                <a:gd name="T79" fmla="*/ 100 h 155"/>
                <a:gd name="T80" fmla="*/ 140 w 156"/>
                <a:gd name="T81" fmla="*/ 93 h 155"/>
                <a:gd name="T82" fmla="*/ 91 w 156"/>
                <a:gd name="T83" fmla="*/ 37 h 155"/>
                <a:gd name="T84" fmla="*/ 79 w 156"/>
                <a:gd name="T85" fmla="*/ 64 h 155"/>
                <a:gd name="T86" fmla="*/ 69 w 156"/>
                <a:gd name="T87" fmla="*/ 68 h 155"/>
                <a:gd name="T88" fmla="*/ 41 w 156"/>
                <a:gd name="T89" fmla="*/ 55 h 155"/>
                <a:gd name="T90" fmla="*/ 91 w 156"/>
                <a:gd name="T91" fmla="*/ 37 h 155"/>
                <a:gd name="T92" fmla="*/ 37 w 156"/>
                <a:gd name="T93" fmla="*/ 64 h 155"/>
                <a:gd name="T94" fmla="*/ 64 w 156"/>
                <a:gd name="T95" fmla="*/ 77 h 155"/>
                <a:gd name="T96" fmla="*/ 68 w 156"/>
                <a:gd name="T97" fmla="*/ 87 h 155"/>
                <a:gd name="T98" fmla="*/ 55 w 156"/>
                <a:gd name="T99" fmla="*/ 115 h 155"/>
                <a:gd name="T100" fmla="*/ 37 w 156"/>
                <a:gd name="T101" fmla="*/ 64 h 155"/>
                <a:gd name="T102" fmla="*/ 65 w 156"/>
                <a:gd name="T103" fmla="*/ 119 h 155"/>
                <a:gd name="T104" fmla="*/ 77 w 156"/>
                <a:gd name="T105" fmla="*/ 91 h 155"/>
                <a:gd name="T106" fmla="*/ 87 w 156"/>
                <a:gd name="T107" fmla="*/ 88 h 155"/>
                <a:gd name="T108" fmla="*/ 115 w 156"/>
                <a:gd name="T109" fmla="*/ 100 h 155"/>
                <a:gd name="T110" fmla="*/ 65 w 156"/>
                <a:gd name="T111" fmla="*/ 119 h 155"/>
                <a:gd name="T112" fmla="*/ 92 w 156"/>
                <a:gd name="T113" fmla="*/ 79 h 155"/>
                <a:gd name="T114" fmla="*/ 88 w 156"/>
                <a:gd name="T115" fmla="*/ 68 h 155"/>
                <a:gd name="T116" fmla="*/ 101 w 156"/>
                <a:gd name="T117" fmla="*/ 41 h 155"/>
                <a:gd name="T118" fmla="*/ 119 w 156"/>
                <a:gd name="T119" fmla="*/ 91 h 155"/>
                <a:gd name="T120" fmla="*/ 92 w 156"/>
                <a:gd name="T121" fmla="*/ 7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 h="155">
                  <a:moveTo>
                    <a:pt x="140" y="93"/>
                  </a:moveTo>
                  <a:cubicBezTo>
                    <a:pt x="142" y="85"/>
                    <a:pt x="142" y="76"/>
                    <a:pt x="141" y="67"/>
                  </a:cubicBezTo>
                  <a:cubicBezTo>
                    <a:pt x="156" y="62"/>
                    <a:pt x="156" y="62"/>
                    <a:pt x="156" y="62"/>
                  </a:cubicBezTo>
                  <a:cubicBezTo>
                    <a:pt x="148" y="40"/>
                    <a:pt x="148" y="40"/>
                    <a:pt x="148" y="40"/>
                  </a:cubicBezTo>
                  <a:cubicBezTo>
                    <a:pt x="133" y="45"/>
                    <a:pt x="133" y="45"/>
                    <a:pt x="133" y="45"/>
                  </a:cubicBezTo>
                  <a:cubicBezTo>
                    <a:pt x="128" y="38"/>
                    <a:pt x="122" y="31"/>
                    <a:pt x="115" y="26"/>
                  </a:cubicBezTo>
                  <a:cubicBezTo>
                    <a:pt x="122" y="11"/>
                    <a:pt x="122" y="11"/>
                    <a:pt x="122" y="11"/>
                  </a:cubicBezTo>
                  <a:cubicBezTo>
                    <a:pt x="115" y="9"/>
                    <a:pt x="115" y="9"/>
                    <a:pt x="115" y="9"/>
                  </a:cubicBezTo>
                  <a:cubicBezTo>
                    <a:pt x="106" y="4"/>
                    <a:pt x="106" y="4"/>
                    <a:pt x="106" y="4"/>
                  </a:cubicBezTo>
                  <a:cubicBezTo>
                    <a:pt x="100" y="2"/>
                    <a:pt x="100" y="2"/>
                    <a:pt x="100" y="2"/>
                  </a:cubicBezTo>
                  <a:cubicBezTo>
                    <a:pt x="94" y="16"/>
                    <a:pt x="94" y="16"/>
                    <a:pt x="94" y="16"/>
                  </a:cubicBezTo>
                  <a:cubicBezTo>
                    <a:pt x="85" y="14"/>
                    <a:pt x="76" y="13"/>
                    <a:pt x="67" y="15"/>
                  </a:cubicBezTo>
                  <a:cubicBezTo>
                    <a:pt x="62" y="0"/>
                    <a:pt x="62" y="0"/>
                    <a:pt x="62" y="0"/>
                  </a:cubicBezTo>
                  <a:cubicBezTo>
                    <a:pt x="40" y="8"/>
                    <a:pt x="40" y="8"/>
                    <a:pt x="40" y="8"/>
                  </a:cubicBezTo>
                  <a:cubicBezTo>
                    <a:pt x="45" y="23"/>
                    <a:pt x="45" y="23"/>
                    <a:pt x="45" y="23"/>
                  </a:cubicBezTo>
                  <a:cubicBezTo>
                    <a:pt x="38" y="27"/>
                    <a:pt x="31" y="34"/>
                    <a:pt x="26" y="41"/>
                  </a:cubicBezTo>
                  <a:cubicBezTo>
                    <a:pt x="12" y="34"/>
                    <a:pt x="12" y="34"/>
                    <a:pt x="12" y="34"/>
                  </a:cubicBezTo>
                  <a:cubicBezTo>
                    <a:pt x="9" y="40"/>
                    <a:pt x="9" y="40"/>
                    <a:pt x="9" y="40"/>
                  </a:cubicBezTo>
                  <a:cubicBezTo>
                    <a:pt x="5" y="49"/>
                    <a:pt x="5" y="49"/>
                    <a:pt x="5" y="49"/>
                  </a:cubicBezTo>
                  <a:cubicBezTo>
                    <a:pt x="2" y="56"/>
                    <a:pt x="2" y="56"/>
                    <a:pt x="2" y="56"/>
                  </a:cubicBezTo>
                  <a:cubicBezTo>
                    <a:pt x="16" y="62"/>
                    <a:pt x="16" y="62"/>
                    <a:pt x="16" y="62"/>
                  </a:cubicBezTo>
                  <a:cubicBezTo>
                    <a:pt x="14" y="71"/>
                    <a:pt x="14" y="80"/>
                    <a:pt x="15" y="88"/>
                  </a:cubicBezTo>
                  <a:cubicBezTo>
                    <a:pt x="0" y="94"/>
                    <a:pt x="0" y="94"/>
                    <a:pt x="0" y="94"/>
                  </a:cubicBezTo>
                  <a:cubicBezTo>
                    <a:pt x="8" y="116"/>
                    <a:pt x="8" y="116"/>
                    <a:pt x="8" y="116"/>
                  </a:cubicBezTo>
                  <a:cubicBezTo>
                    <a:pt x="23" y="110"/>
                    <a:pt x="23" y="110"/>
                    <a:pt x="23" y="110"/>
                  </a:cubicBezTo>
                  <a:cubicBezTo>
                    <a:pt x="28" y="118"/>
                    <a:pt x="34" y="125"/>
                    <a:pt x="41" y="130"/>
                  </a:cubicBezTo>
                  <a:cubicBezTo>
                    <a:pt x="34" y="144"/>
                    <a:pt x="34" y="144"/>
                    <a:pt x="34" y="144"/>
                  </a:cubicBezTo>
                  <a:cubicBezTo>
                    <a:pt x="41" y="147"/>
                    <a:pt x="41" y="147"/>
                    <a:pt x="41" y="147"/>
                  </a:cubicBezTo>
                  <a:cubicBezTo>
                    <a:pt x="50" y="151"/>
                    <a:pt x="50" y="151"/>
                    <a:pt x="50" y="151"/>
                  </a:cubicBezTo>
                  <a:cubicBezTo>
                    <a:pt x="56" y="154"/>
                    <a:pt x="56" y="154"/>
                    <a:pt x="56" y="154"/>
                  </a:cubicBezTo>
                  <a:cubicBezTo>
                    <a:pt x="62" y="140"/>
                    <a:pt x="62" y="140"/>
                    <a:pt x="62" y="140"/>
                  </a:cubicBezTo>
                  <a:cubicBezTo>
                    <a:pt x="71" y="142"/>
                    <a:pt x="80" y="142"/>
                    <a:pt x="89" y="141"/>
                  </a:cubicBezTo>
                  <a:cubicBezTo>
                    <a:pt x="94" y="155"/>
                    <a:pt x="94" y="155"/>
                    <a:pt x="94" y="155"/>
                  </a:cubicBezTo>
                  <a:cubicBezTo>
                    <a:pt x="116" y="147"/>
                    <a:pt x="116" y="147"/>
                    <a:pt x="116" y="147"/>
                  </a:cubicBezTo>
                  <a:cubicBezTo>
                    <a:pt x="111" y="133"/>
                    <a:pt x="111" y="133"/>
                    <a:pt x="111" y="133"/>
                  </a:cubicBezTo>
                  <a:cubicBezTo>
                    <a:pt x="118" y="128"/>
                    <a:pt x="125" y="122"/>
                    <a:pt x="130" y="115"/>
                  </a:cubicBezTo>
                  <a:cubicBezTo>
                    <a:pt x="144" y="121"/>
                    <a:pt x="144" y="121"/>
                    <a:pt x="144" y="121"/>
                  </a:cubicBezTo>
                  <a:cubicBezTo>
                    <a:pt x="147" y="115"/>
                    <a:pt x="147" y="115"/>
                    <a:pt x="147" y="115"/>
                  </a:cubicBezTo>
                  <a:cubicBezTo>
                    <a:pt x="151" y="106"/>
                    <a:pt x="151" y="106"/>
                    <a:pt x="151" y="106"/>
                  </a:cubicBezTo>
                  <a:cubicBezTo>
                    <a:pt x="154" y="100"/>
                    <a:pt x="154" y="100"/>
                    <a:pt x="154" y="100"/>
                  </a:cubicBezTo>
                  <a:lnTo>
                    <a:pt x="140" y="93"/>
                  </a:lnTo>
                  <a:close/>
                  <a:moveTo>
                    <a:pt x="91" y="37"/>
                  </a:moveTo>
                  <a:cubicBezTo>
                    <a:pt x="79" y="64"/>
                    <a:pt x="79" y="64"/>
                    <a:pt x="79" y="64"/>
                  </a:cubicBezTo>
                  <a:cubicBezTo>
                    <a:pt x="75" y="64"/>
                    <a:pt x="71" y="65"/>
                    <a:pt x="69" y="68"/>
                  </a:cubicBezTo>
                  <a:cubicBezTo>
                    <a:pt x="41" y="55"/>
                    <a:pt x="41" y="55"/>
                    <a:pt x="41" y="55"/>
                  </a:cubicBezTo>
                  <a:cubicBezTo>
                    <a:pt x="52" y="38"/>
                    <a:pt x="72" y="30"/>
                    <a:pt x="91" y="37"/>
                  </a:cubicBezTo>
                  <a:close/>
                  <a:moveTo>
                    <a:pt x="37" y="64"/>
                  </a:moveTo>
                  <a:cubicBezTo>
                    <a:pt x="64" y="77"/>
                    <a:pt x="64" y="77"/>
                    <a:pt x="64" y="77"/>
                  </a:cubicBezTo>
                  <a:cubicBezTo>
                    <a:pt x="64" y="81"/>
                    <a:pt x="66" y="85"/>
                    <a:pt x="68" y="87"/>
                  </a:cubicBezTo>
                  <a:cubicBezTo>
                    <a:pt x="55" y="115"/>
                    <a:pt x="55" y="115"/>
                    <a:pt x="55" y="115"/>
                  </a:cubicBezTo>
                  <a:cubicBezTo>
                    <a:pt x="38" y="104"/>
                    <a:pt x="31" y="83"/>
                    <a:pt x="37" y="64"/>
                  </a:cubicBezTo>
                  <a:close/>
                  <a:moveTo>
                    <a:pt x="65" y="119"/>
                  </a:moveTo>
                  <a:cubicBezTo>
                    <a:pt x="77" y="91"/>
                    <a:pt x="77" y="91"/>
                    <a:pt x="77" y="91"/>
                  </a:cubicBezTo>
                  <a:cubicBezTo>
                    <a:pt x="81" y="92"/>
                    <a:pt x="85" y="90"/>
                    <a:pt x="87" y="88"/>
                  </a:cubicBezTo>
                  <a:cubicBezTo>
                    <a:pt x="115" y="100"/>
                    <a:pt x="115" y="100"/>
                    <a:pt x="115" y="100"/>
                  </a:cubicBezTo>
                  <a:cubicBezTo>
                    <a:pt x="104" y="117"/>
                    <a:pt x="84" y="125"/>
                    <a:pt x="65" y="119"/>
                  </a:cubicBezTo>
                  <a:close/>
                  <a:moveTo>
                    <a:pt x="92" y="79"/>
                  </a:moveTo>
                  <a:cubicBezTo>
                    <a:pt x="92" y="75"/>
                    <a:pt x="91" y="71"/>
                    <a:pt x="88" y="68"/>
                  </a:cubicBezTo>
                  <a:cubicBezTo>
                    <a:pt x="101" y="41"/>
                    <a:pt x="101" y="41"/>
                    <a:pt x="101" y="41"/>
                  </a:cubicBezTo>
                  <a:cubicBezTo>
                    <a:pt x="118" y="51"/>
                    <a:pt x="125" y="72"/>
                    <a:pt x="119" y="91"/>
                  </a:cubicBezTo>
                  <a:lnTo>
                    <a:pt x="92" y="79"/>
                  </a:lnTo>
                  <a:close/>
                </a:path>
              </a:pathLst>
            </a:custGeom>
            <a:solidFill>
              <a:schemeClr val="bg2"/>
            </a:solidFill>
            <a:ln>
              <a:solidFill>
                <a:srgbClr val="E23D1C"/>
              </a:solidFill>
            </a:ln>
          </p:spPr>
          <p:txBody>
            <a:bodyPr vert="horz" wrap="square" lIns="91440" tIns="45720" rIns="91440" bIns="45720" numCol="1" anchor="t" anchorCtr="0" compatLnSpc="1">
              <a:prstTxWarp prst="textNoShape">
                <a:avLst/>
              </a:prstTxWarp>
            </a:bodyPr>
            <a:lstStyle/>
            <a:p>
              <a:endParaRPr lang="en-US" dirty="0"/>
            </a:p>
          </p:txBody>
        </p:sp>
        <p:sp>
          <p:nvSpPr>
            <p:cNvPr id="42" name="Freeform 33">
              <a:extLst>
                <a:ext uri="{FF2B5EF4-FFF2-40B4-BE49-F238E27FC236}">
                  <a16:creationId xmlns:a16="http://schemas.microsoft.com/office/drawing/2014/main" id="{F250CD95-2B7F-458E-B63F-3D009792CEAC}"/>
                </a:ext>
              </a:extLst>
            </p:cNvPr>
            <p:cNvSpPr>
              <a:spLocks/>
            </p:cNvSpPr>
            <p:nvPr/>
          </p:nvSpPr>
          <p:spPr bwMode="auto">
            <a:xfrm>
              <a:off x="4948167" y="2086570"/>
              <a:ext cx="237007" cy="237007"/>
            </a:xfrm>
            <a:custGeom>
              <a:avLst/>
              <a:gdLst>
                <a:gd name="T0" fmla="*/ 49 w 56"/>
                <a:gd name="T1" fmla="*/ 16 h 56"/>
                <a:gd name="T2" fmla="*/ 40 w 56"/>
                <a:gd name="T3" fmla="*/ 50 h 56"/>
                <a:gd name="T4" fmla="*/ 7 w 56"/>
                <a:gd name="T5" fmla="*/ 41 h 56"/>
                <a:gd name="T6" fmla="*/ 15 w 56"/>
                <a:gd name="T7" fmla="*/ 7 h 56"/>
                <a:gd name="T8" fmla="*/ 49 w 56"/>
                <a:gd name="T9" fmla="*/ 16 h 56"/>
              </a:gdLst>
              <a:ahLst/>
              <a:cxnLst>
                <a:cxn ang="0">
                  <a:pos x="T0" y="T1"/>
                </a:cxn>
                <a:cxn ang="0">
                  <a:pos x="T2" y="T3"/>
                </a:cxn>
                <a:cxn ang="0">
                  <a:pos x="T4" y="T5"/>
                </a:cxn>
                <a:cxn ang="0">
                  <a:pos x="T6" y="T7"/>
                </a:cxn>
                <a:cxn ang="0">
                  <a:pos x="T8" y="T9"/>
                </a:cxn>
              </a:cxnLst>
              <a:rect l="0" t="0" r="r" b="b"/>
              <a:pathLst>
                <a:path w="56" h="56">
                  <a:moveTo>
                    <a:pt x="49" y="16"/>
                  </a:moveTo>
                  <a:cubicBezTo>
                    <a:pt x="56" y="28"/>
                    <a:pt x="52" y="43"/>
                    <a:pt x="40" y="50"/>
                  </a:cubicBezTo>
                  <a:cubicBezTo>
                    <a:pt x="29" y="56"/>
                    <a:pt x="14" y="53"/>
                    <a:pt x="7" y="41"/>
                  </a:cubicBezTo>
                  <a:cubicBezTo>
                    <a:pt x="0" y="29"/>
                    <a:pt x="4" y="14"/>
                    <a:pt x="15" y="7"/>
                  </a:cubicBezTo>
                  <a:cubicBezTo>
                    <a:pt x="27" y="0"/>
                    <a:pt x="42" y="4"/>
                    <a:pt x="4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34">
              <a:extLst>
                <a:ext uri="{FF2B5EF4-FFF2-40B4-BE49-F238E27FC236}">
                  <a16:creationId xmlns:a16="http://schemas.microsoft.com/office/drawing/2014/main" id="{DA06C4A0-C145-4412-ABD9-EF2D29E284E9}"/>
                </a:ext>
              </a:extLst>
            </p:cNvPr>
            <p:cNvSpPr>
              <a:spLocks/>
            </p:cNvSpPr>
            <p:nvPr/>
          </p:nvSpPr>
          <p:spPr bwMode="auto">
            <a:xfrm>
              <a:off x="4825890" y="1950706"/>
              <a:ext cx="384948" cy="356265"/>
            </a:xfrm>
            <a:custGeom>
              <a:avLst/>
              <a:gdLst>
                <a:gd name="T0" fmla="*/ 0 w 91"/>
                <a:gd name="T1" fmla="*/ 39 h 84"/>
                <a:gd name="T2" fmla="*/ 20 w 91"/>
                <a:gd name="T3" fmla="*/ 73 h 84"/>
                <a:gd name="T4" fmla="*/ 42 w 91"/>
                <a:gd name="T5" fmla="*/ 79 h 84"/>
                <a:gd name="T6" fmla="*/ 81 w 91"/>
                <a:gd name="T7" fmla="*/ 57 h 84"/>
                <a:gd name="T8" fmla="*/ 86 w 91"/>
                <a:gd name="T9" fmla="*/ 35 h 84"/>
                <a:gd name="T10" fmla="*/ 66 w 91"/>
                <a:gd name="T11" fmla="*/ 0 h 84"/>
                <a:gd name="T12" fmla="*/ 0 w 91"/>
                <a:gd name="T13" fmla="*/ 39 h 84"/>
              </a:gdLst>
              <a:ahLst/>
              <a:cxnLst>
                <a:cxn ang="0">
                  <a:pos x="T0" y="T1"/>
                </a:cxn>
                <a:cxn ang="0">
                  <a:pos x="T2" y="T3"/>
                </a:cxn>
                <a:cxn ang="0">
                  <a:pos x="T4" y="T5"/>
                </a:cxn>
                <a:cxn ang="0">
                  <a:pos x="T6" y="T7"/>
                </a:cxn>
                <a:cxn ang="0">
                  <a:pos x="T8" y="T9"/>
                </a:cxn>
                <a:cxn ang="0">
                  <a:pos x="T10" y="T11"/>
                </a:cxn>
                <a:cxn ang="0">
                  <a:pos x="T12" y="T13"/>
                </a:cxn>
              </a:cxnLst>
              <a:rect l="0" t="0" r="r" b="b"/>
              <a:pathLst>
                <a:path w="91" h="84">
                  <a:moveTo>
                    <a:pt x="0" y="39"/>
                  </a:moveTo>
                  <a:cubicBezTo>
                    <a:pt x="20" y="73"/>
                    <a:pt x="20" y="73"/>
                    <a:pt x="20" y="73"/>
                  </a:cubicBezTo>
                  <a:cubicBezTo>
                    <a:pt x="24" y="81"/>
                    <a:pt x="34" y="84"/>
                    <a:pt x="42" y="79"/>
                  </a:cubicBezTo>
                  <a:cubicBezTo>
                    <a:pt x="81" y="57"/>
                    <a:pt x="81" y="57"/>
                    <a:pt x="81" y="57"/>
                  </a:cubicBezTo>
                  <a:cubicBezTo>
                    <a:pt x="88" y="52"/>
                    <a:pt x="91" y="42"/>
                    <a:pt x="86" y="35"/>
                  </a:cubicBezTo>
                  <a:cubicBezTo>
                    <a:pt x="66" y="0"/>
                    <a:pt x="66" y="0"/>
                    <a:pt x="66" y="0"/>
                  </a:cubicBezTo>
                  <a:lnTo>
                    <a:pt x="0" y="39"/>
                  </a:lnTo>
                  <a:close/>
                </a:path>
              </a:pathLst>
            </a:cu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5">
              <a:extLst>
                <a:ext uri="{FF2B5EF4-FFF2-40B4-BE49-F238E27FC236}">
                  <a16:creationId xmlns:a16="http://schemas.microsoft.com/office/drawing/2014/main" id="{019BB05A-C666-43BE-B10E-B0EDAE103B72}"/>
                </a:ext>
              </a:extLst>
            </p:cNvPr>
            <p:cNvSpPr>
              <a:spLocks/>
            </p:cNvSpPr>
            <p:nvPr/>
          </p:nvSpPr>
          <p:spPr bwMode="auto">
            <a:xfrm>
              <a:off x="4161667" y="990601"/>
              <a:ext cx="990296" cy="1163900"/>
            </a:xfrm>
            <a:custGeom>
              <a:avLst/>
              <a:gdLst>
                <a:gd name="T0" fmla="*/ 208 w 234"/>
                <a:gd name="T1" fmla="*/ 109 h 275"/>
                <a:gd name="T2" fmla="*/ 208 w 234"/>
                <a:gd name="T3" fmla="*/ 109 h 275"/>
                <a:gd name="T4" fmla="*/ 195 w 234"/>
                <a:gd name="T5" fmla="*/ 62 h 275"/>
                <a:gd name="T6" fmla="*/ 61 w 234"/>
                <a:gd name="T7" fmla="*/ 27 h 275"/>
                <a:gd name="T8" fmla="*/ 27 w 234"/>
                <a:gd name="T9" fmla="*/ 161 h 275"/>
                <a:gd name="T10" fmla="*/ 61 w 234"/>
                <a:gd name="T11" fmla="*/ 195 h 275"/>
                <a:gd name="T12" fmla="*/ 61 w 234"/>
                <a:gd name="T13" fmla="*/ 195 h 275"/>
                <a:gd name="T14" fmla="*/ 61 w 234"/>
                <a:gd name="T15" fmla="*/ 195 h 275"/>
                <a:gd name="T16" fmla="*/ 77 w 234"/>
                <a:gd name="T17" fmla="*/ 203 h 275"/>
                <a:gd name="T18" fmla="*/ 133 w 234"/>
                <a:gd name="T19" fmla="*/ 254 h 275"/>
                <a:gd name="T20" fmla="*/ 134 w 234"/>
                <a:gd name="T21" fmla="*/ 256 h 275"/>
                <a:gd name="T22" fmla="*/ 175 w 234"/>
                <a:gd name="T23" fmla="*/ 267 h 275"/>
                <a:gd name="T24" fmla="*/ 195 w 234"/>
                <a:gd name="T25" fmla="*/ 255 h 275"/>
                <a:gd name="T26" fmla="*/ 215 w 234"/>
                <a:gd name="T27" fmla="*/ 243 h 275"/>
                <a:gd name="T28" fmla="*/ 225 w 234"/>
                <a:gd name="T29" fmla="*/ 202 h 275"/>
                <a:gd name="T30" fmla="*/ 224 w 234"/>
                <a:gd name="T31" fmla="*/ 200 h 275"/>
                <a:gd name="T32" fmla="*/ 207 w 234"/>
                <a:gd name="T33" fmla="*/ 127 h 275"/>
                <a:gd name="T34" fmla="*/ 208 w 234"/>
                <a:gd name="T35" fmla="*/ 10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75">
                  <a:moveTo>
                    <a:pt x="208" y="109"/>
                  </a:moveTo>
                  <a:cubicBezTo>
                    <a:pt x="208" y="109"/>
                    <a:pt x="208" y="109"/>
                    <a:pt x="208" y="109"/>
                  </a:cubicBezTo>
                  <a:cubicBezTo>
                    <a:pt x="208" y="93"/>
                    <a:pt x="203" y="77"/>
                    <a:pt x="195" y="62"/>
                  </a:cubicBezTo>
                  <a:cubicBezTo>
                    <a:pt x="168" y="16"/>
                    <a:pt x="108" y="0"/>
                    <a:pt x="61" y="27"/>
                  </a:cubicBezTo>
                  <a:cubicBezTo>
                    <a:pt x="15" y="54"/>
                    <a:pt x="0" y="114"/>
                    <a:pt x="27" y="161"/>
                  </a:cubicBezTo>
                  <a:cubicBezTo>
                    <a:pt x="36" y="175"/>
                    <a:pt x="47" y="187"/>
                    <a:pt x="61" y="195"/>
                  </a:cubicBezTo>
                  <a:cubicBezTo>
                    <a:pt x="61" y="195"/>
                    <a:pt x="61" y="195"/>
                    <a:pt x="61" y="195"/>
                  </a:cubicBezTo>
                  <a:cubicBezTo>
                    <a:pt x="61" y="195"/>
                    <a:pt x="61" y="195"/>
                    <a:pt x="61" y="195"/>
                  </a:cubicBezTo>
                  <a:cubicBezTo>
                    <a:pt x="66" y="198"/>
                    <a:pt x="72" y="201"/>
                    <a:pt x="77" y="203"/>
                  </a:cubicBezTo>
                  <a:cubicBezTo>
                    <a:pt x="93" y="212"/>
                    <a:pt x="116" y="228"/>
                    <a:pt x="133" y="254"/>
                  </a:cubicBezTo>
                  <a:cubicBezTo>
                    <a:pt x="134" y="256"/>
                    <a:pt x="134" y="256"/>
                    <a:pt x="134" y="256"/>
                  </a:cubicBezTo>
                  <a:cubicBezTo>
                    <a:pt x="142" y="270"/>
                    <a:pt x="161" y="275"/>
                    <a:pt x="175" y="267"/>
                  </a:cubicBezTo>
                  <a:cubicBezTo>
                    <a:pt x="195" y="255"/>
                    <a:pt x="195" y="255"/>
                    <a:pt x="195" y="255"/>
                  </a:cubicBezTo>
                  <a:cubicBezTo>
                    <a:pt x="215" y="243"/>
                    <a:pt x="215" y="243"/>
                    <a:pt x="215" y="243"/>
                  </a:cubicBezTo>
                  <a:cubicBezTo>
                    <a:pt x="229" y="235"/>
                    <a:pt x="234" y="217"/>
                    <a:pt x="225" y="202"/>
                  </a:cubicBezTo>
                  <a:cubicBezTo>
                    <a:pt x="224" y="200"/>
                    <a:pt x="224" y="200"/>
                    <a:pt x="224" y="200"/>
                  </a:cubicBezTo>
                  <a:cubicBezTo>
                    <a:pt x="210" y="173"/>
                    <a:pt x="207" y="145"/>
                    <a:pt x="207" y="127"/>
                  </a:cubicBezTo>
                  <a:cubicBezTo>
                    <a:pt x="208" y="121"/>
                    <a:pt x="209" y="115"/>
                    <a:pt x="208" y="109"/>
                  </a:cubicBezTo>
                  <a:close/>
                </a:path>
              </a:pathLst>
            </a:custGeom>
            <a:solidFill>
              <a:srgbClr val="E23D1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36">
              <a:extLst>
                <a:ext uri="{FF2B5EF4-FFF2-40B4-BE49-F238E27FC236}">
                  <a16:creationId xmlns:a16="http://schemas.microsoft.com/office/drawing/2014/main" id="{CE125DA2-2BA7-450B-B736-3CD3E967EA1F}"/>
                </a:ext>
              </a:extLst>
            </p:cNvPr>
            <p:cNvSpPr>
              <a:spLocks/>
            </p:cNvSpPr>
            <p:nvPr/>
          </p:nvSpPr>
          <p:spPr bwMode="auto">
            <a:xfrm>
              <a:off x="4851552" y="1472163"/>
              <a:ext cx="173604" cy="555532"/>
            </a:xfrm>
            <a:custGeom>
              <a:avLst/>
              <a:gdLst>
                <a:gd name="T0" fmla="*/ 3 w 41"/>
                <a:gd name="T1" fmla="*/ 0 h 131"/>
                <a:gd name="T2" fmla="*/ 1 w 41"/>
                <a:gd name="T3" fmla="*/ 4 h 131"/>
                <a:gd name="T4" fmla="*/ 36 w 41"/>
                <a:gd name="T5" fmla="*/ 131 h 131"/>
                <a:gd name="T6" fmla="*/ 41 w 41"/>
                <a:gd name="T7" fmla="*/ 128 h 131"/>
                <a:gd name="T8" fmla="*/ 6 w 41"/>
                <a:gd name="T9" fmla="*/ 2 h 131"/>
                <a:gd name="T10" fmla="*/ 3 w 41"/>
                <a:gd name="T11" fmla="*/ 0 h 131"/>
              </a:gdLst>
              <a:ahLst/>
              <a:cxnLst>
                <a:cxn ang="0">
                  <a:pos x="T0" y="T1"/>
                </a:cxn>
                <a:cxn ang="0">
                  <a:pos x="T2" y="T3"/>
                </a:cxn>
                <a:cxn ang="0">
                  <a:pos x="T4" y="T5"/>
                </a:cxn>
                <a:cxn ang="0">
                  <a:pos x="T6" y="T7"/>
                </a:cxn>
                <a:cxn ang="0">
                  <a:pos x="T8" y="T9"/>
                </a:cxn>
                <a:cxn ang="0">
                  <a:pos x="T10" y="T11"/>
                </a:cxn>
              </a:cxnLst>
              <a:rect l="0" t="0" r="r" b="b"/>
              <a:pathLst>
                <a:path w="41" h="131">
                  <a:moveTo>
                    <a:pt x="3" y="0"/>
                  </a:moveTo>
                  <a:cubicBezTo>
                    <a:pt x="1" y="1"/>
                    <a:pt x="0" y="2"/>
                    <a:pt x="1" y="4"/>
                  </a:cubicBezTo>
                  <a:cubicBezTo>
                    <a:pt x="36" y="131"/>
                    <a:pt x="36" y="131"/>
                    <a:pt x="36" y="131"/>
                  </a:cubicBezTo>
                  <a:cubicBezTo>
                    <a:pt x="41" y="128"/>
                    <a:pt x="41" y="128"/>
                    <a:pt x="41" y="128"/>
                  </a:cubicBezTo>
                  <a:cubicBezTo>
                    <a:pt x="6" y="2"/>
                    <a:pt x="6" y="2"/>
                    <a:pt x="6" y="2"/>
                  </a:cubicBezTo>
                  <a:cubicBezTo>
                    <a:pt x="5" y="1"/>
                    <a:pt x="4" y="0"/>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37">
              <a:extLst>
                <a:ext uri="{FF2B5EF4-FFF2-40B4-BE49-F238E27FC236}">
                  <a16:creationId xmlns:a16="http://schemas.microsoft.com/office/drawing/2014/main" id="{6783FC3A-1656-450C-A92B-76C4825DCE0A}"/>
                </a:ext>
              </a:extLst>
            </p:cNvPr>
            <p:cNvSpPr>
              <a:spLocks/>
            </p:cNvSpPr>
            <p:nvPr/>
          </p:nvSpPr>
          <p:spPr bwMode="auto">
            <a:xfrm>
              <a:off x="4520951" y="1666902"/>
              <a:ext cx="419668" cy="412121"/>
            </a:xfrm>
            <a:custGeom>
              <a:avLst/>
              <a:gdLst>
                <a:gd name="T0" fmla="*/ 99 w 99"/>
                <a:gd name="T1" fmla="*/ 94 h 97"/>
                <a:gd name="T2" fmla="*/ 5 w 99"/>
                <a:gd name="T3" fmla="*/ 1 h 97"/>
                <a:gd name="T4" fmla="*/ 2 w 99"/>
                <a:gd name="T5" fmla="*/ 1 h 97"/>
                <a:gd name="T6" fmla="*/ 2 w 99"/>
                <a:gd name="T7" fmla="*/ 4 h 97"/>
                <a:gd name="T8" fmla="*/ 94 w 99"/>
                <a:gd name="T9" fmla="*/ 97 h 97"/>
                <a:gd name="T10" fmla="*/ 99 w 99"/>
                <a:gd name="T11" fmla="*/ 94 h 97"/>
              </a:gdLst>
              <a:ahLst/>
              <a:cxnLst>
                <a:cxn ang="0">
                  <a:pos x="T0" y="T1"/>
                </a:cxn>
                <a:cxn ang="0">
                  <a:pos x="T2" y="T3"/>
                </a:cxn>
                <a:cxn ang="0">
                  <a:pos x="T4" y="T5"/>
                </a:cxn>
                <a:cxn ang="0">
                  <a:pos x="T6" y="T7"/>
                </a:cxn>
                <a:cxn ang="0">
                  <a:pos x="T8" y="T9"/>
                </a:cxn>
                <a:cxn ang="0">
                  <a:pos x="T10" y="T11"/>
                </a:cxn>
              </a:cxnLst>
              <a:rect l="0" t="0" r="r" b="b"/>
              <a:pathLst>
                <a:path w="99" h="97">
                  <a:moveTo>
                    <a:pt x="99" y="94"/>
                  </a:moveTo>
                  <a:cubicBezTo>
                    <a:pt x="5" y="1"/>
                    <a:pt x="5" y="1"/>
                    <a:pt x="5" y="1"/>
                  </a:cubicBezTo>
                  <a:cubicBezTo>
                    <a:pt x="4" y="0"/>
                    <a:pt x="3" y="0"/>
                    <a:pt x="2" y="1"/>
                  </a:cubicBezTo>
                  <a:cubicBezTo>
                    <a:pt x="0" y="2"/>
                    <a:pt x="1" y="3"/>
                    <a:pt x="2" y="4"/>
                  </a:cubicBezTo>
                  <a:cubicBezTo>
                    <a:pt x="94" y="97"/>
                    <a:pt x="94" y="97"/>
                    <a:pt x="94" y="97"/>
                  </a:cubicBezTo>
                  <a:lnTo>
                    <a:pt x="99" y="9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38">
              <a:extLst>
                <a:ext uri="{FF2B5EF4-FFF2-40B4-BE49-F238E27FC236}">
                  <a16:creationId xmlns:a16="http://schemas.microsoft.com/office/drawing/2014/main" id="{D7200FA8-690D-4E7B-A250-59DFFC6F9FAA}"/>
                </a:ext>
              </a:extLst>
            </p:cNvPr>
            <p:cNvSpPr>
              <a:spLocks noEditPoints="1"/>
            </p:cNvSpPr>
            <p:nvPr/>
          </p:nvSpPr>
          <p:spPr bwMode="auto">
            <a:xfrm>
              <a:off x="4525479" y="1570287"/>
              <a:ext cx="126806" cy="122278"/>
            </a:xfrm>
            <a:custGeom>
              <a:avLst/>
              <a:gdLst>
                <a:gd name="T0" fmla="*/ 28 w 30"/>
                <a:gd name="T1" fmla="*/ 15 h 29"/>
                <a:gd name="T2" fmla="*/ 17 w 30"/>
                <a:gd name="T3" fmla="*/ 20 h 29"/>
                <a:gd name="T4" fmla="*/ 5 w 30"/>
                <a:gd name="T5" fmla="*/ 29 h 29"/>
                <a:gd name="T6" fmla="*/ 4 w 30"/>
                <a:gd name="T7" fmla="*/ 28 h 29"/>
                <a:gd name="T8" fmla="*/ 15 w 30"/>
                <a:gd name="T9" fmla="*/ 20 h 29"/>
                <a:gd name="T10" fmla="*/ 9 w 30"/>
                <a:gd name="T11" fmla="*/ 20 h 29"/>
                <a:gd name="T12" fmla="*/ 3 w 30"/>
                <a:gd name="T13" fmla="*/ 16 h 29"/>
                <a:gd name="T14" fmla="*/ 6 w 30"/>
                <a:gd name="T15" fmla="*/ 2 h 29"/>
                <a:gd name="T16" fmla="*/ 14 w 30"/>
                <a:gd name="T17" fmla="*/ 0 h 29"/>
                <a:gd name="T18" fmla="*/ 21 w 30"/>
                <a:gd name="T19" fmla="*/ 6 h 29"/>
                <a:gd name="T20" fmla="*/ 22 w 30"/>
                <a:gd name="T21" fmla="*/ 12 h 29"/>
                <a:gd name="T22" fmla="*/ 18 w 30"/>
                <a:gd name="T23" fmla="*/ 18 h 29"/>
                <a:gd name="T24" fmla="*/ 30 w 30"/>
                <a:gd name="T25" fmla="*/ 13 h 29"/>
                <a:gd name="T26" fmla="*/ 30 w 30"/>
                <a:gd name="T27" fmla="*/ 14 h 29"/>
                <a:gd name="T28" fmla="*/ 28 w 30"/>
                <a:gd name="T29" fmla="*/ 15 h 29"/>
                <a:gd name="T30" fmla="*/ 8 w 30"/>
                <a:gd name="T31" fmla="*/ 3 h 29"/>
                <a:gd name="T32" fmla="*/ 7 w 30"/>
                <a:gd name="T33" fmla="*/ 3 h 29"/>
                <a:gd name="T34" fmla="*/ 4 w 30"/>
                <a:gd name="T35" fmla="*/ 16 h 29"/>
                <a:gd name="T36" fmla="*/ 9 w 30"/>
                <a:gd name="T37" fmla="*/ 19 h 29"/>
                <a:gd name="T38" fmla="*/ 16 w 30"/>
                <a:gd name="T39" fmla="*/ 19 h 29"/>
                <a:gd name="T40" fmla="*/ 21 w 30"/>
                <a:gd name="T41" fmla="*/ 12 h 29"/>
                <a:gd name="T42" fmla="*/ 20 w 30"/>
                <a:gd name="T43" fmla="*/ 7 h 29"/>
                <a:gd name="T44" fmla="*/ 14 w 30"/>
                <a:gd name="T45" fmla="*/ 2 h 29"/>
                <a:gd name="T46" fmla="*/ 8 w 30"/>
                <a:gd name="T47"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29">
                  <a:moveTo>
                    <a:pt x="28" y="15"/>
                  </a:moveTo>
                  <a:cubicBezTo>
                    <a:pt x="24" y="18"/>
                    <a:pt x="20" y="19"/>
                    <a:pt x="17" y="20"/>
                  </a:cubicBezTo>
                  <a:cubicBezTo>
                    <a:pt x="12" y="25"/>
                    <a:pt x="5" y="29"/>
                    <a:pt x="5" y="29"/>
                  </a:cubicBezTo>
                  <a:cubicBezTo>
                    <a:pt x="4" y="28"/>
                    <a:pt x="4" y="28"/>
                    <a:pt x="4" y="28"/>
                  </a:cubicBezTo>
                  <a:cubicBezTo>
                    <a:pt x="4" y="28"/>
                    <a:pt x="10" y="25"/>
                    <a:pt x="15" y="20"/>
                  </a:cubicBezTo>
                  <a:cubicBezTo>
                    <a:pt x="13" y="21"/>
                    <a:pt x="11" y="21"/>
                    <a:pt x="9" y="20"/>
                  </a:cubicBezTo>
                  <a:cubicBezTo>
                    <a:pt x="7" y="20"/>
                    <a:pt x="5" y="18"/>
                    <a:pt x="3" y="16"/>
                  </a:cubicBezTo>
                  <a:cubicBezTo>
                    <a:pt x="0" y="11"/>
                    <a:pt x="1" y="6"/>
                    <a:pt x="6" y="2"/>
                  </a:cubicBezTo>
                  <a:cubicBezTo>
                    <a:pt x="6" y="2"/>
                    <a:pt x="10" y="0"/>
                    <a:pt x="14" y="0"/>
                  </a:cubicBezTo>
                  <a:cubicBezTo>
                    <a:pt x="17" y="1"/>
                    <a:pt x="19" y="3"/>
                    <a:pt x="21" y="6"/>
                  </a:cubicBezTo>
                  <a:cubicBezTo>
                    <a:pt x="22" y="8"/>
                    <a:pt x="23" y="10"/>
                    <a:pt x="22" y="12"/>
                  </a:cubicBezTo>
                  <a:cubicBezTo>
                    <a:pt x="21" y="15"/>
                    <a:pt x="20" y="17"/>
                    <a:pt x="18" y="18"/>
                  </a:cubicBezTo>
                  <a:cubicBezTo>
                    <a:pt x="21" y="17"/>
                    <a:pt x="25" y="16"/>
                    <a:pt x="30" y="13"/>
                  </a:cubicBezTo>
                  <a:cubicBezTo>
                    <a:pt x="30" y="14"/>
                    <a:pt x="30" y="14"/>
                    <a:pt x="30" y="14"/>
                  </a:cubicBezTo>
                  <a:cubicBezTo>
                    <a:pt x="30" y="14"/>
                    <a:pt x="29" y="15"/>
                    <a:pt x="28" y="15"/>
                  </a:cubicBezTo>
                  <a:close/>
                  <a:moveTo>
                    <a:pt x="8" y="3"/>
                  </a:moveTo>
                  <a:cubicBezTo>
                    <a:pt x="7" y="3"/>
                    <a:pt x="7" y="3"/>
                    <a:pt x="7" y="3"/>
                  </a:cubicBezTo>
                  <a:cubicBezTo>
                    <a:pt x="2" y="6"/>
                    <a:pt x="1" y="11"/>
                    <a:pt x="4" y="16"/>
                  </a:cubicBezTo>
                  <a:cubicBezTo>
                    <a:pt x="5" y="18"/>
                    <a:pt x="7" y="19"/>
                    <a:pt x="9" y="19"/>
                  </a:cubicBezTo>
                  <a:cubicBezTo>
                    <a:pt x="11" y="20"/>
                    <a:pt x="13" y="20"/>
                    <a:pt x="16" y="19"/>
                  </a:cubicBezTo>
                  <a:cubicBezTo>
                    <a:pt x="18" y="17"/>
                    <a:pt x="20" y="15"/>
                    <a:pt x="21" y="12"/>
                  </a:cubicBezTo>
                  <a:cubicBezTo>
                    <a:pt x="21" y="10"/>
                    <a:pt x="21" y="8"/>
                    <a:pt x="20" y="7"/>
                  </a:cubicBezTo>
                  <a:cubicBezTo>
                    <a:pt x="18" y="4"/>
                    <a:pt x="16" y="2"/>
                    <a:pt x="14" y="2"/>
                  </a:cubicBezTo>
                  <a:cubicBezTo>
                    <a:pt x="11" y="1"/>
                    <a:pt x="9" y="2"/>
                    <a:pt x="8"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39">
              <a:extLst>
                <a:ext uri="{FF2B5EF4-FFF2-40B4-BE49-F238E27FC236}">
                  <a16:creationId xmlns:a16="http://schemas.microsoft.com/office/drawing/2014/main" id="{0D985EF9-8771-4AC2-8478-6095A9A6ED15}"/>
                </a:ext>
              </a:extLst>
            </p:cNvPr>
            <p:cNvSpPr>
              <a:spLocks noEditPoints="1"/>
            </p:cNvSpPr>
            <p:nvPr/>
          </p:nvSpPr>
          <p:spPr bwMode="auto">
            <a:xfrm>
              <a:off x="4741352" y="1443481"/>
              <a:ext cx="131335" cy="122278"/>
            </a:xfrm>
            <a:custGeom>
              <a:avLst/>
              <a:gdLst>
                <a:gd name="T0" fmla="*/ 28 w 31"/>
                <a:gd name="T1" fmla="*/ 15 h 29"/>
                <a:gd name="T2" fmla="*/ 17 w 31"/>
                <a:gd name="T3" fmla="*/ 20 h 29"/>
                <a:gd name="T4" fmla="*/ 5 w 31"/>
                <a:gd name="T5" fmla="*/ 29 h 29"/>
                <a:gd name="T6" fmla="*/ 5 w 31"/>
                <a:gd name="T7" fmla="*/ 28 h 29"/>
                <a:gd name="T8" fmla="*/ 15 w 31"/>
                <a:gd name="T9" fmla="*/ 20 h 29"/>
                <a:gd name="T10" fmla="*/ 9 w 31"/>
                <a:gd name="T11" fmla="*/ 20 h 29"/>
                <a:gd name="T12" fmla="*/ 4 w 31"/>
                <a:gd name="T13" fmla="*/ 16 h 29"/>
                <a:gd name="T14" fmla="*/ 7 w 31"/>
                <a:gd name="T15" fmla="*/ 2 h 29"/>
                <a:gd name="T16" fmla="*/ 14 w 31"/>
                <a:gd name="T17" fmla="*/ 0 h 29"/>
                <a:gd name="T18" fmla="*/ 21 w 31"/>
                <a:gd name="T19" fmla="*/ 6 h 29"/>
                <a:gd name="T20" fmla="*/ 22 w 31"/>
                <a:gd name="T21" fmla="*/ 12 h 29"/>
                <a:gd name="T22" fmla="*/ 19 w 31"/>
                <a:gd name="T23" fmla="*/ 18 h 29"/>
                <a:gd name="T24" fmla="*/ 30 w 31"/>
                <a:gd name="T25" fmla="*/ 13 h 29"/>
                <a:gd name="T26" fmla="*/ 31 w 31"/>
                <a:gd name="T27" fmla="*/ 14 h 29"/>
                <a:gd name="T28" fmla="*/ 28 w 31"/>
                <a:gd name="T29" fmla="*/ 15 h 29"/>
                <a:gd name="T30" fmla="*/ 8 w 31"/>
                <a:gd name="T31" fmla="*/ 3 h 29"/>
                <a:gd name="T32" fmla="*/ 7 w 31"/>
                <a:gd name="T33" fmla="*/ 3 h 29"/>
                <a:gd name="T34" fmla="*/ 5 w 31"/>
                <a:gd name="T35" fmla="*/ 16 h 29"/>
                <a:gd name="T36" fmla="*/ 10 w 31"/>
                <a:gd name="T37" fmla="*/ 19 h 29"/>
                <a:gd name="T38" fmla="*/ 17 w 31"/>
                <a:gd name="T39" fmla="*/ 19 h 29"/>
                <a:gd name="T40" fmla="*/ 21 w 31"/>
                <a:gd name="T41" fmla="*/ 12 h 29"/>
                <a:gd name="T42" fmla="*/ 20 w 31"/>
                <a:gd name="T43" fmla="*/ 7 h 29"/>
                <a:gd name="T44" fmla="*/ 14 w 31"/>
                <a:gd name="T45" fmla="*/ 1 h 29"/>
                <a:gd name="T46" fmla="*/ 8 w 31"/>
                <a:gd name="T47"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9">
                  <a:moveTo>
                    <a:pt x="28" y="15"/>
                  </a:moveTo>
                  <a:cubicBezTo>
                    <a:pt x="24" y="18"/>
                    <a:pt x="21" y="19"/>
                    <a:pt x="17" y="20"/>
                  </a:cubicBezTo>
                  <a:cubicBezTo>
                    <a:pt x="12" y="25"/>
                    <a:pt x="5" y="29"/>
                    <a:pt x="5" y="29"/>
                  </a:cubicBezTo>
                  <a:cubicBezTo>
                    <a:pt x="5" y="28"/>
                    <a:pt x="5" y="28"/>
                    <a:pt x="5" y="28"/>
                  </a:cubicBezTo>
                  <a:cubicBezTo>
                    <a:pt x="5" y="28"/>
                    <a:pt x="10" y="25"/>
                    <a:pt x="15" y="20"/>
                  </a:cubicBezTo>
                  <a:cubicBezTo>
                    <a:pt x="13" y="21"/>
                    <a:pt x="11" y="21"/>
                    <a:pt x="9" y="20"/>
                  </a:cubicBezTo>
                  <a:cubicBezTo>
                    <a:pt x="7" y="20"/>
                    <a:pt x="5" y="18"/>
                    <a:pt x="4" y="16"/>
                  </a:cubicBezTo>
                  <a:cubicBezTo>
                    <a:pt x="0" y="11"/>
                    <a:pt x="2" y="6"/>
                    <a:pt x="7" y="2"/>
                  </a:cubicBezTo>
                  <a:cubicBezTo>
                    <a:pt x="7" y="2"/>
                    <a:pt x="10" y="0"/>
                    <a:pt x="14" y="0"/>
                  </a:cubicBezTo>
                  <a:cubicBezTo>
                    <a:pt x="17" y="1"/>
                    <a:pt x="20" y="3"/>
                    <a:pt x="21" y="6"/>
                  </a:cubicBezTo>
                  <a:cubicBezTo>
                    <a:pt x="23" y="8"/>
                    <a:pt x="23" y="10"/>
                    <a:pt x="22" y="12"/>
                  </a:cubicBezTo>
                  <a:cubicBezTo>
                    <a:pt x="22" y="14"/>
                    <a:pt x="20" y="17"/>
                    <a:pt x="19" y="18"/>
                  </a:cubicBezTo>
                  <a:cubicBezTo>
                    <a:pt x="22" y="17"/>
                    <a:pt x="26" y="16"/>
                    <a:pt x="30" y="13"/>
                  </a:cubicBezTo>
                  <a:cubicBezTo>
                    <a:pt x="31" y="14"/>
                    <a:pt x="31" y="14"/>
                    <a:pt x="31" y="14"/>
                  </a:cubicBezTo>
                  <a:cubicBezTo>
                    <a:pt x="30" y="14"/>
                    <a:pt x="29" y="15"/>
                    <a:pt x="28" y="15"/>
                  </a:cubicBezTo>
                  <a:close/>
                  <a:moveTo>
                    <a:pt x="8" y="3"/>
                  </a:moveTo>
                  <a:cubicBezTo>
                    <a:pt x="8" y="3"/>
                    <a:pt x="7" y="3"/>
                    <a:pt x="7" y="3"/>
                  </a:cubicBezTo>
                  <a:cubicBezTo>
                    <a:pt x="3" y="6"/>
                    <a:pt x="2" y="11"/>
                    <a:pt x="5" y="16"/>
                  </a:cubicBezTo>
                  <a:cubicBezTo>
                    <a:pt x="6" y="18"/>
                    <a:pt x="7" y="19"/>
                    <a:pt x="10" y="19"/>
                  </a:cubicBezTo>
                  <a:cubicBezTo>
                    <a:pt x="11" y="20"/>
                    <a:pt x="13" y="20"/>
                    <a:pt x="17" y="19"/>
                  </a:cubicBezTo>
                  <a:cubicBezTo>
                    <a:pt x="19" y="17"/>
                    <a:pt x="20" y="14"/>
                    <a:pt x="21" y="12"/>
                  </a:cubicBezTo>
                  <a:cubicBezTo>
                    <a:pt x="22" y="10"/>
                    <a:pt x="21" y="8"/>
                    <a:pt x="20" y="7"/>
                  </a:cubicBezTo>
                  <a:cubicBezTo>
                    <a:pt x="19" y="4"/>
                    <a:pt x="17" y="2"/>
                    <a:pt x="14" y="1"/>
                  </a:cubicBezTo>
                  <a:cubicBezTo>
                    <a:pt x="12" y="1"/>
                    <a:pt x="9" y="2"/>
                    <a:pt x="8"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40">
              <a:extLst>
                <a:ext uri="{FF2B5EF4-FFF2-40B4-BE49-F238E27FC236}">
                  <a16:creationId xmlns:a16="http://schemas.microsoft.com/office/drawing/2014/main" id="{072D4F34-1B1D-4255-94F8-57D12BBD7E04}"/>
                </a:ext>
              </a:extLst>
            </p:cNvPr>
            <p:cNvSpPr>
              <a:spLocks noEditPoints="1"/>
            </p:cNvSpPr>
            <p:nvPr/>
          </p:nvSpPr>
          <p:spPr bwMode="auto">
            <a:xfrm>
              <a:off x="4635680" y="1506884"/>
              <a:ext cx="126806" cy="122278"/>
            </a:xfrm>
            <a:custGeom>
              <a:avLst/>
              <a:gdLst>
                <a:gd name="T0" fmla="*/ 28 w 30"/>
                <a:gd name="T1" fmla="*/ 15 h 29"/>
                <a:gd name="T2" fmla="*/ 17 w 30"/>
                <a:gd name="T3" fmla="*/ 20 h 29"/>
                <a:gd name="T4" fmla="*/ 4 w 30"/>
                <a:gd name="T5" fmla="*/ 29 h 29"/>
                <a:gd name="T6" fmla="*/ 4 w 30"/>
                <a:gd name="T7" fmla="*/ 28 h 29"/>
                <a:gd name="T8" fmla="*/ 14 w 30"/>
                <a:gd name="T9" fmla="*/ 20 h 29"/>
                <a:gd name="T10" fmla="*/ 9 w 30"/>
                <a:gd name="T11" fmla="*/ 20 h 29"/>
                <a:gd name="T12" fmla="*/ 3 w 30"/>
                <a:gd name="T13" fmla="*/ 16 h 29"/>
                <a:gd name="T14" fmla="*/ 6 w 30"/>
                <a:gd name="T15" fmla="*/ 2 h 29"/>
                <a:gd name="T16" fmla="*/ 14 w 30"/>
                <a:gd name="T17" fmla="*/ 0 h 29"/>
                <a:gd name="T18" fmla="*/ 21 w 30"/>
                <a:gd name="T19" fmla="*/ 6 h 29"/>
                <a:gd name="T20" fmla="*/ 22 w 30"/>
                <a:gd name="T21" fmla="*/ 12 h 29"/>
                <a:gd name="T22" fmla="*/ 18 w 30"/>
                <a:gd name="T23" fmla="*/ 18 h 29"/>
                <a:gd name="T24" fmla="*/ 29 w 30"/>
                <a:gd name="T25" fmla="*/ 13 h 29"/>
                <a:gd name="T26" fmla="*/ 30 w 30"/>
                <a:gd name="T27" fmla="*/ 14 h 29"/>
                <a:gd name="T28" fmla="*/ 28 w 30"/>
                <a:gd name="T29" fmla="*/ 15 h 29"/>
                <a:gd name="T30" fmla="*/ 7 w 30"/>
                <a:gd name="T31" fmla="*/ 3 h 29"/>
                <a:gd name="T32" fmla="*/ 7 w 30"/>
                <a:gd name="T33" fmla="*/ 3 h 29"/>
                <a:gd name="T34" fmla="*/ 4 w 30"/>
                <a:gd name="T35" fmla="*/ 16 h 29"/>
                <a:gd name="T36" fmla="*/ 9 w 30"/>
                <a:gd name="T37" fmla="*/ 19 h 29"/>
                <a:gd name="T38" fmla="*/ 16 w 30"/>
                <a:gd name="T39" fmla="*/ 19 h 29"/>
                <a:gd name="T40" fmla="*/ 20 w 30"/>
                <a:gd name="T41" fmla="*/ 12 h 29"/>
                <a:gd name="T42" fmla="*/ 20 w 30"/>
                <a:gd name="T43" fmla="*/ 7 h 29"/>
                <a:gd name="T44" fmla="*/ 14 w 30"/>
                <a:gd name="T45" fmla="*/ 2 h 29"/>
                <a:gd name="T46" fmla="*/ 7 w 30"/>
                <a:gd name="T47"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29">
                  <a:moveTo>
                    <a:pt x="28" y="15"/>
                  </a:moveTo>
                  <a:cubicBezTo>
                    <a:pt x="24" y="18"/>
                    <a:pt x="20" y="19"/>
                    <a:pt x="17" y="20"/>
                  </a:cubicBezTo>
                  <a:cubicBezTo>
                    <a:pt x="12" y="25"/>
                    <a:pt x="5" y="29"/>
                    <a:pt x="4" y="29"/>
                  </a:cubicBezTo>
                  <a:cubicBezTo>
                    <a:pt x="4" y="28"/>
                    <a:pt x="4" y="28"/>
                    <a:pt x="4" y="28"/>
                  </a:cubicBezTo>
                  <a:cubicBezTo>
                    <a:pt x="4" y="28"/>
                    <a:pt x="10" y="25"/>
                    <a:pt x="14" y="20"/>
                  </a:cubicBezTo>
                  <a:cubicBezTo>
                    <a:pt x="12" y="21"/>
                    <a:pt x="10" y="21"/>
                    <a:pt x="9" y="20"/>
                  </a:cubicBezTo>
                  <a:cubicBezTo>
                    <a:pt x="6" y="20"/>
                    <a:pt x="4" y="18"/>
                    <a:pt x="3" y="16"/>
                  </a:cubicBezTo>
                  <a:cubicBezTo>
                    <a:pt x="0" y="11"/>
                    <a:pt x="1" y="6"/>
                    <a:pt x="6" y="2"/>
                  </a:cubicBezTo>
                  <a:cubicBezTo>
                    <a:pt x="6" y="2"/>
                    <a:pt x="10" y="0"/>
                    <a:pt x="14" y="0"/>
                  </a:cubicBezTo>
                  <a:cubicBezTo>
                    <a:pt x="17" y="1"/>
                    <a:pt x="19" y="3"/>
                    <a:pt x="21" y="6"/>
                  </a:cubicBezTo>
                  <a:cubicBezTo>
                    <a:pt x="22" y="8"/>
                    <a:pt x="22" y="10"/>
                    <a:pt x="22" y="12"/>
                  </a:cubicBezTo>
                  <a:cubicBezTo>
                    <a:pt x="21" y="14"/>
                    <a:pt x="20" y="17"/>
                    <a:pt x="18" y="18"/>
                  </a:cubicBezTo>
                  <a:cubicBezTo>
                    <a:pt x="21" y="17"/>
                    <a:pt x="25" y="16"/>
                    <a:pt x="29" y="13"/>
                  </a:cubicBezTo>
                  <a:cubicBezTo>
                    <a:pt x="30" y="14"/>
                    <a:pt x="30" y="14"/>
                    <a:pt x="30" y="14"/>
                  </a:cubicBezTo>
                  <a:cubicBezTo>
                    <a:pt x="29" y="14"/>
                    <a:pt x="29" y="15"/>
                    <a:pt x="28" y="15"/>
                  </a:cubicBezTo>
                  <a:close/>
                  <a:moveTo>
                    <a:pt x="7" y="3"/>
                  </a:moveTo>
                  <a:cubicBezTo>
                    <a:pt x="7" y="3"/>
                    <a:pt x="7" y="3"/>
                    <a:pt x="7" y="3"/>
                  </a:cubicBezTo>
                  <a:cubicBezTo>
                    <a:pt x="2" y="6"/>
                    <a:pt x="1" y="11"/>
                    <a:pt x="4" y="16"/>
                  </a:cubicBezTo>
                  <a:cubicBezTo>
                    <a:pt x="5" y="18"/>
                    <a:pt x="7" y="19"/>
                    <a:pt x="9" y="19"/>
                  </a:cubicBezTo>
                  <a:cubicBezTo>
                    <a:pt x="11" y="20"/>
                    <a:pt x="13" y="20"/>
                    <a:pt x="16" y="19"/>
                  </a:cubicBezTo>
                  <a:cubicBezTo>
                    <a:pt x="18" y="17"/>
                    <a:pt x="20" y="14"/>
                    <a:pt x="20" y="12"/>
                  </a:cubicBezTo>
                  <a:cubicBezTo>
                    <a:pt x="21" y="10"/>
                    <a:pt x="21" y="8"/>
                    <a:pt x="20" y="7"/>
                  </a:cubicBezTo>
                  <a:cubicBezTo>
                    <a:pt x="18" y="4"/>
                    <a:pt x="16" y="2"/>
                    <a:pt x="14" y="2"/>
                  </a:cubicBezTo>
                  <a:cubicBezTo>
                    <a:pt x="11" y="1"/>
                    <a:pt x="9" y="2"/>
                    <a:pt x="7"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1">
              <a:extLst>
                <a:ext uri="{FF2B5EF4-FFF2-40B4-BE49-F238E27FC236}">
                  <a16:creationId xmlns:a16="http://schemas.microsoft.com/office/drawing/2014/main" id="{B5E1B485-E863-4E25-978B-01846776ED95}"/>
                </a:ext>
              </a:extLst>
            </p:cNvPr>
            <p:cNvSpPr>
              <a:spLocks/>
            </p:cNvSpPr>
            <p:nvPr/>
          </p:nvSpPr>
          <p:spPr bwMode="auto">
            <a:xfrm>
              <a:off x="4809284" y="1947687"/>
              <a:ext cx="342679" cy="223420"/>
            </a:xfrm>
            <a:custGeom>
              <a:avLst/>
              <a:gdLst>
                <a:gd name="T0" fmla="*/ 79 w 81"/>
                <a:gd name="T1" fmla="*/ 4 h 53"/>
                <a:gd name="T2" fmla="*/ 71 w 81"/>
                <a:gd name="T3" fmla="*/ 2 h 53"/>
                <a:gd name="T4" fmla="*/ 4 w 81"/>
                <a:gd name="T5" fmla="*/ 41 h 53"/>
                <a:gd name="T6" fmla="*/ 2 w 81"/>
                <a:gd name="T7" fmla="*/ 49 h 53"/>
                <a:gd name="T8" fmla="*/ 10 w 81"/>
                <a:gd name="T9" fmla="*/ 51 h 53"/>
                <a:gd name="T10" fmla="*/ 77 w 81"/>
                <a:gd name="T11" fmla="*/ 12 h 53"/>
                <a:gd name="T12" fmla="*/ 79 w 81"/>
                <a:gd name="T13" fmla="*/ 4 h 53"/>
              </a:gdLst>
              <a:ahLst/>
              <a:cxnLst>
                <a:cxn ang="0">
                  <a:pos x="T0" y="T1"/>
                </a:cxn>
                <a:cxn ang="0">
                  <a:pos x="T2" y="T3"/>
                </a:cxn>
                <a:cxn ang="0">
                  <a:pos x="T4" y="T5"/>
                </a:cxn>
                <a:cxn ang="0">
                  <a:pos x="T6" y="T7"/>
                </a:cxn>
                <a:cxn ang="0">
                  <a:pos x="T8" y="T9"/>
                </a:cxn>
                <a:cxn ang="0">
                  <a:pos x="T10" y="T11"/>
                </a:cxn>
                <a:cxn ang="0">
                  <a:pos x="T12" y="T13"/>
                </a:cxn>
              </a:cxnLst>
              <a:rect l="0" t="0" r="r" b="b"/>
              <a:pathLst>
                <a:path w="81" h="53">
                  <a:moveTo>
                    <a:pt x="79" y="4"/>
                  </a:moveTo>
                  <a:cubicBezTo>
                    <a:pt x="77" y="1"/>
                    <a:pt x="74" y="0"/>
                    <a:pt x="71" y="2"/>
                  </a:cubicBezTo>
                  <a:cubicBezTo>
                    <a:pt x="4" y="41"/>
                    <a:pt x="4" y="41"/>
                    <a:pt x="4" y="41"/>
                  </a:cubicBezTo>
                  <a:cubicBezTo>
                    <a:pt x="1" y="43"/>
                    <a:pt x="0" y="46"/>
                    <a:pt x="2" y="49"/>
                  </a:cubicBezTo>
                  <a:cubicBezTo>
                    <a:pt x="3" y="52"/>
                    <a:pt x="7" y="53"/>
                    <a:pt x="10" y="51"/>
                  </a:cubicBezTo>
                  <a:cubicBezTo>
                    <a:pt x="77" y="12"/>
                    <a:pt x="77" y="12"/>
                    <a:pt x="77" y="12"/>
                  </a:cubicBezTo>
                  <a:cubicBezTo>
                    <a:pt x="80" y="10"/>
                    <a:pt x="81" y="7"/>
                    <a:pt x="7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2">
              <a:extLst>
                <a:ext uri="{FF2B5EF4-FFF2-40B4-BE49-F238E27FC236}">
                  <a16:creationId xmlns:a16="http://schemas.microsoft.com/office/drawing/2014/main" id="{39D6EF43-38BC-45D2-8794-1BB65802564D}"/>
                </a:ext>
              </a:extLst>
            </p:cNvPr>
            <p:cNvSpPr>
              <a:spLocks/>
            </p:cNvSpPr>
            <p:nvPr/>
          </p:nvSpPr>
          <p:spPr bwMode="auto">
            <a:xfrm>
              <a:off x="4847024" y="2006560"/>
              <a:ext cx="338150" cy="224930"/>
            </a:xfrm>
            <a:custGeom>
              <a:avLst/>
              <a:gdLst>
                <a:gd name="T0" fmla="*/ 78 w 80"/>
                <a:gd name="T1" fmla="*/ 4 h 53"/>
                <a:gd name="T2" fmla="*/ 71 w 80"/>
                <a:gd name="T3" fmla="*/ 2 h 53"/>
                <a:gd name="T4" fmla="*/ 3 w 80"/>
                <a:gd name="T5" fmla="*/ 42 h 53"/>
                <a:gd name="T6" fmla="*/ 1 w 80"/>
                <a:gd name="T7" fmla="*/ 49 h 53"/>
                <a:gd name="T8" fmla="*/ 9 w 80"/>
                <a:gd name="T9" fmla="*/ 51 h 53"/>
                <a:gd name="T10" fmla="*/ 76 w 80"/>
                <a:gd name="T11" fmla="*/ 12 h 53"/>
                <a:gd name="T12" fmla="*/ 78 w 80"/>
                <a:gd name="T13" fmla="*/ 4 h 53"/>
              </a:gdLst>
              <a:ahLst/>
              <a:cxnLst>
                <a:cxn ang="0">
                  <a:pos x="T0" y="T1"/>
                </a:cxn>
                <a:cxn ang="0">
                  <a:pos x="T2" y="T3"/>
                </a:cxn>
                <a:cxn ang="0">
                  <a:pos x="T4" y="T5"/>
                </a:cxn>
                <a:cxn ang="0">
                  <a:pos x="T6" y="T7"/>
                </a:cxn>
                <a:cxn ang="0">
                  <a:pos x="T8" y="T9"/>
                </a:cxn>
                <a:cxn ang="0">
                  <a:pos x="T10" y="T11"/>
                </a:cxn>
                <a:cxn ang="0">
                  <a:pos x="T12" y="T13"/>
                </a:cxn>
              </a:cxnLst>
              <a:rect l="0" t="0" r="r" b="b"/>
              <a:pathLst>
                <a:path w="80" h="53">
                  <a:moveTo>
                    <a:pt x="78" y="4"/>
                  </a:moveTo>
                  <a:cubicBezTo>
                    <a:pt x="77" y="1"/>
                    <a:pt x="73" y="0"/>
                    <a:pt x="71" y="2"/>
                  </a:cubicBezTo>
                  <a:cubicBezTo>
                    <a:pt x="3" y="42"/>
                    <a:pt x="3" y="42"/>
                    <a:pt x="3" y="42"/>
                  </a:cubicBezTo>
                  <a:cubicBezTo>
                    <a:pt x="0" y="43"/>
                    <a:pt x="0" y="47"/>
                    <a:pt x="1" y="49"/>
                  </a:cubicBezTo>
                  <a:cubicBezTo>
                    <a:pt x="3" y="52"/>
                    <a:pt x="6" y="53"/>
                    <a:pt x="9" y="51"/>
                  </a:cubicBezTo>
                  <a:cubicBezTo>
                    <a:pt x="76" y="12"/>
                    <a:pt x="76" y="12"/>
                    <a:pt x="76" y="12"/>
                  </a:cubicBezTo>
                  <a:cubicBezTo>
                    <a:pt x="79" y="10"/>
                    <a:pt x="80" y="7"/>
                    <a:pt x="78"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3">
              <a:extLst>
                <a:ext uri="{FF2B5EF4-FFF2-40B4-BE49-F238E27FC236}">
                  <a16:creationId xmlns:a16="http://schemas.microsoft.com/office/drawing/2014/main" id="{46CA25D4-AC7C-4E3D-A777-6A34FFC911ED}"/>
                </a:ext>
              </a:extLst>
            </p:cNvPr>
            <p:cNvSpPr>
              <a:spLocks/>
            </p:cNvSpPr>
            <p:nvPr/>
          </p:nvSpPr>
          <p:spPr bwMode="auto">
            <a:xfrm>
              <a:off x="4884763" y="2074493"/>
              <a:ext cx="338150" cy="223420"/>
            </a:xfrm>
            <a:custGeom>
              <a:avLst/>
              <a:gdLst>
                <a:gd name="T0" fmla="*/ 79 w 80"/>
                <a:gd name="T1" fmla="*/ 4 h 53"/>
                <a:gd name="T2" fmla="*/ 71 w 80"/>
                <a:gd name="T3" fmla="*/ 2 h 53"/>
                <a:gd name="T4" fmla="*/ 3 w 80"/>
                <a:gd name="T5" fmla="*/ 41 h 53"/>
                <a:gd name="T6" fmla="*/ 1 w 80"/>
                <a:gd name="T7" fmla="*/ 49 h 53"/>
                <a:gd name="T8" fmla="*/ 9 w 80"/>
                <a:gd name="T9" fmla="*/ 51 h 53"/>
                <a:gd name="T10" fmla="*/ 77 w 80"/>
                <a:gd name="T11" fmla="*/ 12 h 53"/>
                <a:gd name="T12" fmla="*/ 79 w 80"/>
                <a:gd name="T13" fmla="*/ 4 h 53"/>
              </a:gdLst>
              <a:ahLst/>
              <a:cxnLst>
                <a:cxn ang="0">
                  <a:pos x="T0" y="T1"/>
                </a:cxn>
                <a:cxn ang="0">
                  <a:pos x="T2" y="T3"/>
                </a:cxn>
                <a:cxn ang="0">
                  <a:pos x="T4" y="T5"/>
                </a:cxn>
                <a:cxn ang="0">
                  <a:pos x="T6" y="T7"/>
                </a:cxn>
                <a:cxn ang="0">
                  <a:pos x="T8" y="T9"/>
                </a:cxn>
                <a:cxn ang="0">
                  <a:pos x="T10" y="T11"/>
                </a:cxn>
                <a:cxn ang="0">
                  <a:pos x="T12" y="T13"/>
                </a:cxn>
              </a:cxnLst>
              <a:rect l="0" t="0" r="r" b="b"/>
              <a:pathLst>
                <a:path w="80" h="53">
                  <a:moveTo>
                    <a:pt x="79" y="4"/>
                  </a:moveTo>
                  <a:cubicBezTo>
                    <a:pt x="77" y="1"/>
                    <a:pt x="74" y="0"/>
                    <a:pt x="71" y="2"/>
                  </a:cubicBezTo>
                  <a:cubicBezTo>
                    <a:pt x="3" y="41"/>
                    <a:pt x="3" y="41"/>
                    <a:pt x="3" y="41"/>
                  </a:cubicBezTo>
                  <a:cubicBezTo>
                    <a:pt x="1" y="43"/>
                    <a:pt x="0" y="46"/>
                    <a:pt x="1" y="49"/>
                  </a:cubicBezTo>
                  <a:cubicBezTo>
                    <a:pt x="3" y="52"/>
                    <a:pt x="6" y="53"/>
                    <a:pt x="9" y="51"/>
                  </a:cubicBezTo>
                  <a:cubicBezTo>
                    <a:pt x="77" y="12"/>
                    <a:pt x="77" y="12"/>
                    <a:pt x="77" y="12"/>
                  </a:cubicBezTo>
                  <a:cubicBezTo>
                    <a:pt x="79" y="10"/>
                    <a:pt x="80" y="7"/>
                    <a:pt x="7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4">
              <a:extLst>
                <a:ext uri="{FF2B5EF4-FFF2-40B4-BE49-F238E27FC236}">
                  <a16:creationId xmlns:a16="http://schemas.microsoft.com/office/drawing/2014/main" id="{B356DA20-D2AD-49C7-B69D-1C139FFD5345}"/>
                </a:ext>
              </a:extLst>
            </p:cNvPr>
            <p:cNvSpPr>
              <a:spLocks/>
            </p:cNvSpPr>
            <p:nvPr/>
          </p:nvSpPr>
          <p:spPr bwMode="auto">
            <a:xfrm>
              <a:off x="4427356" y="5262762"/>
              <a:ext cx="3882684" cy="147941"/>
            </a:xfrm>
            <a:custGeom>
              <a:avLst/>
              <a:gdLst>
                <a:gd name="T0" fmla="*/ 917 w 917"/>
                <a:gd name="T1" fmla="*/ 18 h 35"/>
                <a:gd name="T2" fmla="*/ 900 w 917"/>
                <a:gd name="T3" fmla="*/ 35 h 35"/>
                <a:gd name="T4" fmla="*/ 17 w 917"/>
                <a:gd name="T5" fmla="*/ 35 h 35"/>
                <a:gd name="T6" fmla="*/ 0 w 917"/>
                <a:gd name="T7" fmla="*/ 18 h 35"/>
                <a:gd name="T8" fmla="*/ 17 w 917"/>
                <a:gd name="T9" fmla="*/ 0 h 35"/>
                <a:gd name="T10" fmla="*/ 900 w 917"/>
                <a:gd name="T11" fmla="*/ 0 h 35"/>
                <a:gd name="T12" fmla="*/ 917 w 917"/>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917" h="35">
                  <a:moveTo>
                    <a:pt x="917" y="18"/>
                  </a:moveTo>
                  <a:cubicBezTo>
                    <a:pt x="917" y="27"/>
                    <a:pt x="909" y="35"/>
                    <a:pt x="900" y="35"/>
                  </a:cubicBezTo>
                  <a:cubicBezTo>
                    <a:pt x="17" y="35"/>
                    <a:pt x="17" y="35"/>
                    <a:pt x="17" y="35"/>
                  </a:cubicBezTo>
                  <a:cubicBezTo>
                    <a:pt x="8" y="35"/>
                    <a:pt x="0" y="27"/>
                    <a:pt x="0" y="18"/>
                  </a:cubicBezTo>
                  <a:cubicBezTo>
                    <a:pt x="0" y="8"/>
                    <a:pt x="8" y="0"/>
                    <a:pt x="17" y="0"/>
                  </a:cubicBezTo>
                  <a:cubicBezTo>
                    <a:pt x="900" y="0"/>
                    <a:pt x="900" y="0"/>
                    <a:pt x="900" y="0"/>
                  </a:cubicBezTo>
                  <a:cubicBezTo>
                    <a:pt x="909" y="0"/>
                    <a:pt x="917" y="8"/>
                    <a:pt x="917" y="18"/>
                  </a:cubicBezTo>
                  <a:close/>
                </a:path>
              </a:pathLst>
            </a:cu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45">
              <a:extLst>
                <a:ext uri="{FF2B5EF4-FFF2-40B4-BE49-F238E27FC236}">
                  <a16:creationId xmlns:a16="http://schemas.microsoft.com/office/drawing/2014/main" id="{3FACE351-0519-41CB-B151-E42C8AB79E1A}"/>
                </a:ext>
              </a:extLst>
            </p:cNvPr>
            <p:cNvSpPr>
              <a:spLocks noChangeArrowheads="1"/>
            </p:cNvSpPr>
            <p:nvPr/>
          </p:nvSpPr>
          <p:spPr bwMode="auto">
            <a:xfrm>
              <a:off x="4774563" y="3318401"/>
              <a:ext cx="3188269" cy="1911150"/>
            </a:xfrm>
            <a:prstGeom prst="rect">
              <a:avLst/>
            </a:prstGeom>
            <a:solidFill>
              <a:srgbClr val="E23D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Rectangle 46">
              <a:extLst>
                <a:ext uri="{FF2B5EF4-FFF2-40B4-BE49-F238E27FC236}">
                  <a16:creationId xmlns:a16="http://schemas.microsoft.com/office/drawing/2014/main" id="{FA0F1C6D-EEEA-4C71-B9C2-78378E6B4546}"/>
                </a:ext>
              </a:extLst>
            </p:cNvPr>
            <p:cNvSpPr>
              <a:spLocks noChangeArrowheads="1"/>
            </p:cNvSpPr>
            <p:nvPr/>
          </p:nvSpPr>
          <p:spPr bwMode="auto">
            <a:xfrm>
              <a:off x="4774563" y="3318401"/>
              <a:ext cx="3188269" cy="19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47">
              <a:extLst>
                <a:ext uri="{FF2B5EF4-FFF2-40B4-BE49-F238E27FC236}">
                  <a16:creationId xmlns:a16="http://schemas.microsoft.com/office/drawing/2014/main" id="{41B96ED7-2ACB-4BCE-A21D-C44B6AA701C2}"/>
                </a:ext>
              </a:extLst>
            </p:cNvPr>
            <p:cNvSpPr>
              <a:spLocks noChangeArrowheads="1"/>
            </p:cNvSpPr>
            <p:nvPr/>
          </p:nvSpPr>
          <p:spPr bwMode="auto">
            <a:xfrm>
              <a:off x="4893821" y="3428601"/>
              <a:ext cx="2954282" cy="1533751"/>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7" name="Rectangle 48">
              <a:extLst>
                <a:ext uri="{FF2B5EF4-FFF2-40B4-BE49-F238E27FC236}">
                  <a16:creationId xmlns:a16="http://schemas.microsoft.com/office/drawing/2014/main" id="{BB4EDD28-D160-4246-AE9F-4B5A387436D4}"/>
                </a:ext>
              </a:extLst>
            </p:cNvPr>
            <p:cNvSpPr>
              <a:spLocks noChangeArrowheads="1"/>
            </p:cNvSpPr>
            <p:nvPr/>
          </p:nvSpPr>
          <p:spPr bwMode="auto">
            <a:xfrm>
              <a:off x="6285670" y="5030284"/>
              <a:ext cx="166056" cy="164547"/>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8" name="Oval 49">
              <a:extLst>
                <a:ext uri="{FF2B5EF4-FFF2-40B4-BE49-F238E27FC236}">
                  <a16:creationId xmlns:a16="http://schemas.microsoft.com/office/drawing/2014/main" id="{1041324C-24C3-4AA8-A3E3-6E0976EA594C}"/>
                </a:ext>
              </a:extLst>
            </p:cNvPr>
            <p:cNvSpPr>
              <a:spLocks noChangeArrowheads="1"/>
            </p:cNvSpPr>
            <p:nvPr/>
          </p:nvSpPr>
          <p:spPr bwMode="auto">
            <a:xfrm>
              <a:off x="5511247" y="1223080"/>
              <a:ext cx="935950" cy="935950"/>
            </a:xfrm>
            <a:prstGeom prst="ellipse">
              <a:avLst/>
            </a:prstGeom>
            <a:solidFill>
              <a:srgbClr val="E23D1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9" name="Freeform 50">
              <a:extLst>
                <a:ext uri="{FF2B5EF4-FFF2-40B4-BE49-F238E27FC236}">
                  <a16:creationId xmlns:a16="http://schemas.microsoft.com/office/drawing/2014/main" id="{5D13A8F1-C475-4D4C-9837-15B2145CF580}"/>
                </a:ext>
              </a:extLst>
            </p:cNvPr>
            <p:cNvSpPr>
              <a:spLocks/>
            </p:cNvSpPr>
            <p:nvPr/>
          </p:nvSpPr>
          <p:spPr bwMode="auto">
            <a:xfrm>
              <a:off x="5502189" y="1214022"/>
              <a:ext cx="952556" cy="952556"/>
            </a:xfrm>
            <a:custGeom>
              <a:avLst/>
              <a:gdLst>
                <a:gd name="T0" fmla="*/ 223 w 225"/>
                <a:gd name="T1" fmla="*/ 113 h 225"/>
                <a:gd name="T2" fmla="*/ 221 w 225"/>
                <a:gd name="T3" fmla="*/ 113 h 225"/>
                <a:gd name="T4" fmla="*/ 189 w 225"/>
                <a:gd name="T5" fmla="*/ 190 h 225"/>
                <a:gd name="T6" fmla="*/ 112 w 225"/>
                <a:gd name="T7" fmla="*/ 221 h 225"/>
                <a:gd name="T8" fmla="*/ 35 w 225"/>
                <a:gd name="T9" fmla="*/ 190 h 225"/>
                <a:gd name="T10" fmla="*/ 4 w 225"/>
                <a:gd name="T11" fmla="*/ 113 h 225"/>
                <a:gd name="T12" fmla="*/ 35 w 225"/>
                <a:gd name="T13" fmla="*/ 36 h 225"/>
                <a:gd name="T14" fmla="*/ 112 w 225"/>
                <a:gd name="T15" fmla="*/ 4 h 225"/>
                <a:gd name="T16" fmla="*/ 189 w 225"/>
                <a:gd name="T17" fmla="*/ 36 h 225"/>
                <a:gd name="T18" fmla="*/ 221 w 225"/>
                <a:gd name="T19" fmla="*/ 113 h 225"/>
                <a:gd name="T20" fmla="*/ 223 w 225"/>
                <a:gd name="T21" fmla="*/ 113 h 225"/>
                <a:gd name="T22" fmla="*/ 225 w 225"/>
                <a:gd name="T23" fmla="*/ 113 h 225"/>
                <a:gd name="T24" fmla="*/ 112 w 225"/>
                <a:gd name="T25" fmla="*/ 0 h 225"/>
                <a:gd name="T26" fmla="*/ 0 w 225"/>
                <a:gd name="T27" fmla="*/ 113 h 225"/>
                <a:gd name="T28" fmla="*/ 112 w 225"/>
                <a:gd name="T29" fmla="*/ 225 h 225"/>
                <a:gd name="T30" fmla="*/ 225 w 225"/>
                <a:gd name="T31" fmla="*/ 113 h 225"/>
                <a:gd name="T32" fmla="*/ 223 w 225"/>
                <a:gd name="T33" fmla="*/ 11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5" h="225">
                  <a:moveTo>
                    <a:pt x="223" y="113"/>
                  </a:moveTo>
                  <a:cubicBezTo>
                    <a:pt x="221" y="113"/>
                    <a:pt x="221" y="113"/>
                    <a:pt x="221" y="113"/>
                  </a:cubicBezTo>
                  <a:cubicBezTo>
                    <a:pt x="221" y="143"/>
                    <a:pt x="208" y="170"/>
                    <a:pt x="189" y="190"/>
                  </a:cubicBezTo>
                  <a:cubicBezTo>
                    <a:pt x="169" y="209"/>
                    <a:pt x="142" y="221"/>
                    <a:pt x="112" y="221"/>
                  </a:cubicBezTo>
                  <a:cubicBezTo>
                    <a:pt x="82" y="221"/>
                    <a:pt x="55" y="209"/>
                    <a:pt x="35" y="190"/>
                  </a:cubicBezTo>
                  <a:cubicBezTo>
                    <a:pt x="16" y="170"/>
                    <a:pt x="4" y="143"/>
                    <a:pt x="4" y="113"/>
                  </a:cubicBezTo>
                  <a:cubicBezTo>
                    <a:pt x="4" y="83"/>
                    <a:pt x="16" y="56"/>
                    <a:pt x="35" y="36"/>
                  </a:cubicBezTo>
                  <a:cubicBezTo>
                    <a:pt x="55" y="17"/>
                    <a:pt x="82" y="4"/>
                    <a:pt x="112" y="4"/>
                  </a:cubicBezTo>
                  <a:cubicBezTo>
                    <a:pt x="142" y="4"/>
                    <a:pt x="169" y="17"/>
                    <a:pt x="189" y="36"/>
                  </a:cubicBezTo>
                  <a:cubicBezTo>
                    <a:pt x="208" y="56"/>
                    <a:pt x="221" y="83"/>
                    <a:pt x="221" y="113"/>
                  </a:cubicBezTo>
                  <a:cubicBezTo>
                    <a:pt x="223" y="113"/>
                    <a:pt x="223" y="113"/>
                    <a:pt x="223" y="113"/>
                  </a:cubicBezTo>
                  <a:cubicBezTo>
                    <a:pt x="225" y="113"/>
                    <a:pt x="225" y="113"/>
                    <a:pt x="225" y="113"/>
                  </a:cubicBezTo>
                  <a:cubicBezTo>
                    <a:pt x="225" y="51"/>
                    <a:pt x="174" y="0"/>
                    <a:pt x="112" y="0"/>
                  </a:cubicBezTo>
                  <a:cubicBezTo>
                    <a:pt x="50" y="0"/>
                    <a:pt x="0" y="51"/>
                    <a:pt x="0" y="113"/>
                  </a:cubicBezTo>
                  <a:cubicBezTo>
                    <a:pt x="0" y="175"/>
                    <a:pt x="50" y="225"/>
                    <a:pt x="112" y="225"/>
                  </a:cubicBezTo>
                  <a:cubicBezTo>
                    <a:pt x="174" y="225"/>
                    <a:pt x="225" y="175"/>
                    <a:pt x="225" y="113"/>
                  </a:cubicBezTo>
                  <a:lnTo>
                    <a:pt x="223" y="113"/>
                  </a:lnTo>
                  <a:close/>
                </a:path>
              </a:pathLst>
            </a:custGeom>
            <a:solidFill>
              <a:schemeClr val="accent1"/>
            </a:solidFill>
            <a:ln>
              <a:solidFill>
                <a:schemeClr val="tx1">
                  <a:lumMod val="65000"/>
                  <a:lumOff val="35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60" name="Oval 51">
              <a:extLst>
                <a:ext uri="{FF2B5EF4-FFF2-40B4-BE49-F238E27FC236}">
                  <a16:creationId xmlns:a16="http://schemas.microsoft.com/office/drawing/2014/main" id="{B938CA83-03D4-4C82-A49A-6DDDF0F0EFA5}"/>
                </a:ext>
              </a:extLst>
            </p:cNvPr>
            <p:cNvSpPr>
              <a:spLocks noChangeArrowheads="1"/>
            </p:cNvSpPr>
            <p:nvPr/>
          </p:nvSpPr>
          <p:spPr bwMode="auto">
            <a:xfrm>
              <a:off x="5654658" y="1223079"/>
              <a:ext cx="647617" cy="935949"/>
            </a:xfrm>
            <a:prstGeom prst="ellipse">
              <a:avLst/>
            </a:prstGeom>
            <a:solidFill>
              <a:srgbClr val="E23D1C"/>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61" name="Freeform 52">
              <a:extLst>
                <a:ext uri="{FF2B5EF4-FFF2-40B4-BE49-F238E27FC236}">
                  <a16:creationId xmlns:a16="http://schemas.microsoft.com/office/drawing/2014/main" id="{21CA62C2-2AC5-433B-9D57-D58E25B11B3A}"/>
                </a:ext>
              </a:extLst>
            </p:cNvPr>
            <p:cNvSpPr>
              <a:spLocks/>
            </p:cNvSpPr>
            <p:nvPr/>
          </p:nvSpPr>
          <p:spPr bwMode="auto">
            <a:xfrm>
              <a:off x="5647110" y="1214022"/>
              <a:ext cx="664223" cy="952556"/>
            </a:xfrm>
            <a:custGeom>
              <a:avLst/>
              <a:gdLst>
                <a:gd name="T0" fmla="*/ 155 w 157"/>
                <a:gd name="T1" fmla="*/ 113 h 225"/>
                <a:gd name="T2" fmla="*/ 153 w 157"/>
                <a:gd name="T3" fmla="*/ 113 h 225"/>
                <a:gd name="T4" fmla="*/ 131 w 157"/>
                <a:gd name="T5" fmla="*/ 190 h 225"/>
                <a:gd name="T6" fmla="*/ 78 w 157"/>
                <a:gd name="T7" fmla="*/ 221 h 225"/>
                <a:gd name="T8" fmla="*/ 26 w 157"/>
                <a:gd name="T9" fmla="*/ 190 h 225"/>
                <a:gd name="T10" fmla="*/ 4 w 157"/>
                <a:gd name="T11" fmla="*/ 113 h 225"/>
                <a:gd name="T12" fmla="*/ 26 w 157"/>
                <a:gd name="T13" fmla="*/ 36 h 225"/>
                <a:gd name="T14" fmla="*/ 78 w 157"/>
                <a:gd name="T15" fmla="*/ 4 h 225"/>
                <a:gd name="T16" fmla="*/ 131 w 157"/>
                <a:gd name="T17" fmla="*/ 36 h 225"/>
                <a:gd name="T18" fmla="*/ 153 w 157"/>
                <a:gd name="T19" fmla="*/ 113 h 225"/>
                <a:gd name="T20" fmla="*/ 155 w 157"/>
                <a:gd name="T21" fmla="*/ 113 h 225"/>
                <a:gd name="T22" fmla="*/ 157 w 157"/>
                <a:gd name="T23" fmla="*/ 113 h 225"/>
                <a:gd name="T24" fmla="*/ 134 w 157"/>
                <a:gd name="T25" fmla="*/ 34 h 225"/>
                <a:gd name="T26" fmla="*/ 78 w 157"/>
                <a:gd name="T27" fmla="*/ 0 h 225"/>
                <a:gd name="T28" fmla="*/ 22 w 157"/>
                <a:gd name="T29" fmla="*/ 34 h 225"/>
                <a:gd name="T30" fmla="*/ 0 w 157"/>
                <a:gd name="T31" fmla="*/ 113 h 225"/>
                <a:gd name="T32" fmla="*/ 22 w 157"/>
                <a:gd name="T33" fmla="*/ 192 h 225"/>
                <a:gd name="T34" fmla="*/ 78 w 157"/>
                <a:gd name="T35" fmla="*/ 225 h 225"/>
                <a:gd name="T36" fmla="*/ 134 w 157"/>
                <a:gd name="T37" fmla="*/ 192 h 225"/>
                <a:gd name="T38" fmla="*/ 157 w 157"/>
                <a:gd name="T39" fmla="*/ 113 h 225"/>
                <a:gd name="T40" fmla="*/ 155 w 157"/>
                <a:gd name="T41" fmla="*/ 11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7" h="225">
                  <a:moveTo>
                    <a:pt x="155" y="113"/>
                  </a:moveTo>
                  <a:cubicBezTo>
                    <a:pt x="153" y="113"/>
                    <a:pt x="153" y="113"/>
                    <a:pt x="153" y="113"/>
                  </a:cubicBezTo>
                  <a:cubicBezTo>
                    <a:pt x="153" y="143"/>
                    <a:pt x="144" y="170"/>
                    <a:pt x="131" y="190"/>
                  </a:cubicBezTo>
                  <a:cubicBezTo>
                    <a:pt x="117" y="209"/>
                    <a:pt x="98" y="221"/>
                    <a:pt x="78" y="221"/>
                  </a:cubicBezTo>
                  <a:cubicBezTo>
                    <a:pt x="58" y="221"/>
                    <a:pt x="39" y="209"/>
                    <a:pt x="26" y="190"/>
                  </a:cubicBezTo>
                  <a:cubicBezTo>
                    <a:pt x="12" y="170"/>
                    <a:pt x="4" y="143"/>
                    <a:pt x="4" y="113"/>
                  </a:cubicBezTo>
                  <a:cubicBezTo>
                    <a:pt x="4" y="83"/>
                    <a:pt x="12" y="56"/>
                    <a:pt x="26" y="36"/>
                  </a:cubicBezTo>
                  <a:cubicBezTo>
                    <a:pt x="39" y="16"/>
                    <a:pt x="58" y="4"/>
                    <a:pt x="78" y="4"/>
                  </a:cubicBezTo>
                  <a:cubicBezTo>
                    <a:pt x="98" y="4"/>
                    <a:pt x="117" y="16"/>
                    <a:pt x="131" y="36"/>
                  </a:cubicBezTo>
                  <a:cubicBezTo>
                    <a:pt x="144" y="56"/>
                    <a:pt x="153" y="83"/>
                    <a:pt x="153" y="113"/>
                  </a:cubicBezTo>
                  <a:cubicBezTo>
                    <a:pt x="155" y="113"/>
                    <a:pt x="155" y="113"/>
                    <a:pt x="155" y="113"/>
                  </a:cubicBezTo>
                  <a:cubicBezTo>
                    <a:pt x="157" y="113"/>
                    <a:pt x="157" y="113"/>
                    <a:pt x="157" y="113"/>
                  </a:cubicBezTo>
                  <a:cubicBezTo>
                    <a:pt x="157" y="82"/>
                    <a:pt x="148" y="54"/>
                    <a:pt x="134" y="34"/>
                  </a:cubicBezTo>
                  <a:cubicBezTo>
                    <a:pt x="120" y="13"/>
                    <a:pt x="100" y="0"/>
                    <a:pt x="78" y="0"/>
                  </a:cubicBezTo>
                  <a:cubicBezTo>
                    <a:pt x="56" y="0"/>
                    <a:pt x="36" y="13"/>
                    <a:pt x="22" y="34"/>
                  </a:cubicBezTo>
                  <a:cubicBezTo>
                    <a:pt x="8" y="54"/>
                    <a:pt x="0" y="82"/>
                    <a:pt x="0" y="113"/>
                  </a:cubicBezTo>
                  <a:cubicBezTo>
                    <a:pt x="0" y="144"/>
                    <a:pt x="8" y="172"/>
                    <a:pt x="22" y="192"/>
                  </a:cubicBezTo>
                  <a:cubicBezTo>
                    <a:pt x="36" y="212"/>
                    <a:pt x="56" y="225"/>
                    <a:pt x="78" y="225"/>
                  </a:cubicBezTo>
                  <a:cubicBezTo>
                    <a:pt x="100" y="225"/>
                    <a:pt x="120" y="212"/>
                    <a:pt x="134" y="192"/>
                  </a:cubicBezTo>
                  <a:cubicBezTo>
                    <a:pt x="148" y="172"/>
                    <a:pt x="157" y="144"/>
                    <a:pt x="157" y="113"/>
                  </a:cubicBezTo>
                  <a:lnTo>
                    <a:pt x="155" y="113"/>
                  </a:lnTo>
                  <a:close/>
                </a:path>
              </a:pathLst>
            </a:custGeom>
            <a:solidFill>
              <a:schemeClr val="accent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62" name="Oval 53">
              <a:extLst>
                <a:ext uri="{FF2B5EF4-FFF2-40B4-BE49-F238E27FC236}">
                  <a16:creationId xmlns:a16="http://schemas.microsoft.com/office/drawing/2014/main" id="{2114A982-8D5D-451D-B797-ED02085B5970}"/>
                </a:ext>
              </a:extLst>
            </p:cNvPr>
            <p:cNvSpPr>
              <a:spLocks noChangeArrowheads="1"/>
            </p:cNvSpPr>
            <p:nvPr/>
          </p:nvSpPr>
          <p:spPr bwMode="auto">
            <a:xfrm>
              <a:off x="5867512" y="1223080"/>
              <a:ext cx="223420" cy="935950"/>
            </a:xfrm>
            <a:prstGeom prst="ellipse">
              <a:avLst/>
            </a:prstGeom>
            <a:solidFill>
              <a:srgbClr val="E23D1C"/>
            </a:solidFill>
            <a:ln>
              <a:solidFill>
                <a:srgbClr val="E23D1C"/>
              </a:solidFill>
            </a:ln>
          </p:spPr>
          <p:txBody>
            <a:bodyPr vert="horz" wrap="square" lIns="91440" tIns="45720" rIns="91440" bIns="45720" numCol="1" anchor="t" anchorCtr="0" compatLnSpc="1">
              <a:prstTxWarp prst="textNoShape">
                <a:avLst/>
              </a:prstTxWarp>
            </a:bodyPr>
            <a:lstStyle/>
            <a:p>
              <a:endParaRPr lang="en-US" dirty="0"/>
            </a:p>
          </p:txBody>
        </p:sp>
        <p:sp>
          <p:nvSpPr>
            <p:cNvPr id="63" name="Freeform 54">
              <a:extLst>
                <a:ext uri="{FF2B5EF4-FFF2-40B4-BE49-F238E27FC236}">
                  <a16:creationId xmlns:a16="http://schemas.microsoft.com/office/drawing/2014/main" id="{DA07EC8D-BCB3-4A4C-9EDE-3F2FF80631E9}"/>
                </a:ext>
              </a:extLst>
            </p:cNvPr>
            <p:cNvSpPr>
              <a:spLocks/>
            </p:cNvSpPr>
            <p:nvPr/>
          </p:nvSpPr>
          <p:spPr bwMode="auto">
            <a:xfrm>
              <a:off x="5858454" y="1214022"/>
              <a:ext cx="241536" cy="952557"/>
            </a:xfrm>
            <a:custGeom>
              <a:avLst/>
              <a:gdLst>
                <a:gd name="T0" fmla="*/ 55 w 57"/>
                <a:gd name="T1" fmla="*/ 113 h 225"/>
                <a:gd name="T2" fmla="*/ 53 w 57"/>
                <a:gd name="T3" fmla="*/ 113 h 225"/>
                <a:gd name="T4" fmla="*/ 45 w 57"/>
                <a:gd name="T5" fmla="*/ 191 h 225"/>
                <a:gd name="T6" fmla="*/ 37 w 57"/>
                <a:gd name="T7" fmla="*/ 214 h 225"/>
                <a:gd name="T8" fmla="*/ 32 w 57"/>
                <a:gd name="T9" fmla="*/ 220 h 225"/>
                <a:gd name="T10" fmla="*/ 28 w 57"/>
                <a:gd name="T11" fmla="*/ 221 h 225"/>
                <a:gd name="T12" fmla="*/ 24 w 57"/>
                <a:gd name="T13" fmla="*/ 220 h 225"/>
                <a:gd name="T14" fmla="*/ 16 w 57"/>
                <a:gd name="T15" fmla="*/ 207 h 225"/>
                <a:gd name="T16" fmla="*/ 4 w 57"/>
                <a:gd name="T17" fmla="*/ 113 h 225"/>
                <a:gd name="T18" fmla="*/ 11 w 57"/>
                <a:gd name="T19" fmla="*/ 35 h 225"/>
                <a:gd name="T20" fmla="*/ 20 w 57"/>
                <a:gd name="T21" fmla="*/ 12 h 225"/>
                <a:gd name="T22" fmla="*/ 24 w 57"/>
                <a:gd name="T23" fmla="*/ 6 h 225"/>
                <a:gd name="T24" fmla="*/ 28 w 57"/>
                <a:gd name="T25" fmla="*/ 4 h 225"/>
                <a:gd name="T26" fmla="*/ 32 w 57"/>
                <a:gd name="T27" fmla="*/ 6 h 225"/>
                <a:gd name="T28" fmla="*/ 40 w 57"/>
                <a:gd name="T29" fmla="*/ 19 h 225"/>
                <a:gd name="T30" fmla="*/ 53 w 57"/>
                <a:gd name="T31" fmla="*/ 113 h 225"/>
                <a:gd name="T32" fmla="*/ 55 w 57"/>
                <a:gd name="T33" fmla="*/ 113 h 225"/>
                <a:gd name="T34" fmla="*/ 57 w 57"/>
                <a:gd name="T35" fmla="*/ 113 h 225"/>
                <a:gd name="T36" fmla="*/ 49 w 57"/>
                <a:gd name="T37" fmla="*/ 34 h 225"/>
                <a:gd name="T38" fmla="*/ 40 w 57"/>
                <a:gd name="T39" fmla="*/ 10 h 225"/>
                <a:gd name="T40" fmla="*/ 35 w 57"/>
                <a:gd name="T41" fmla="*/ 3 h 225"/>
                <a:gd name="T42" fmla="*/ 28 w 57"/>
                <a:gd name="T43" fmla="*/ 0 h 225"/>
                <a:gd name="T44" fmla="*/ 21 w 57"/>
                <a:gd name="T45" fmla="*/ 3 h 225"/>
                <a:gd name="T46" fmla="*/ 12 w 57"/>
                <a:gd name="T47" fmla="*/ 18 h 225"/>
                <a:gd name="T48" fmla="*/ 0 w 57"/>
                <a:gd name="T49" fmla="*/ 113 h 225"/>
                <a:gd name="T50" fmla="*/ 7 w 57"/>
                <a:gd name="T51" fmla="*/ 191 h 225"/>
                <a:gd name="T52" fmla="*/ 16 w 57"/>
                <a:gd name="T53" fmla="*/ 216 h 225"/>
                <a:gd name="T54" fmla="*/ 21 w 57"/>
                <a:gd name="T55" fmla="*/ 223 h 225"/>
                <a:gd name="T56" fmla="*/ 28 w 57"/>
                <a:gd name="T57" fmla="*/ 225 h 225"/>
                <a:gd name="T58" fmla="*/ 35 w 57"/>
                <a:gd name="T59" fmla="*/ 223 h 225"/>
                <a:gd name="T60" fmla="*/ 44 w 57"/>
                <a:gd name="T61" fmla="*/ 208 h 225"/>
                <a:gd name="T62" fmla="*/ 57 w 57"/>
                <a:gd name="T63" fmla="*/ 113 h 225"/>
                <a:gd name="T64" fmla="*/ 55 w 57"/>
                <a:gd name="T65" fmla="*/ 11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225">
                  <a:moveTo>
                    <a:pt x="55" y="113"/>
                  </a:moveTo>
                  <a:cubicBezTo>
                    <a:pt x="53" y="113"/>
                    <a:pt x="53" y="113"/>
                    <a:pt x="53" y="113"/>
                  </a:cubicBezTo>
                  <a:cubicBezTo>
                    <a:pt x="53" y="143"/>
                    <a:pt x="50" y="171"/>
                    <a:pt x="45" y="191"/>
                  </a:cubicBezTo>
                  <a:cubicBezTo>
                    <a:pt x="43" y="200"/>
                    <a:pt x="40" y="208"/>
                    <a:pt x="37" y="214"/>
                  </a:cubicBezTo>
                  <a:cubicBezTo>
                    <a:pt x="35" y="216"/>
                    <a:pt x="34" y="218"/>
                    <a:pt x="32" y="220"/>
                  </a:cubicBezTo>
                  <a:cubicBezTo>
                    <a:pt x="31" y="221"/>
                    <a:pt x="29" y="221"/>
                    <a:pt x="28" y="221"/>
                  </a:cubicBezTo>
                  <a:cubicBezTo>
                    <a:pt x="27" y="221"/>
                    <a:pt x="26" y="221"/>
                    <a:pt x="24" y="220"/>
                  </a:cubicBezTo>
                  <a:cubicBezTo>
                    <a:pt x="21" y="217"/>
                    <a:pt x="19" y="213"/>
                    <a:pt x="16" y="207"/>
                  </a:cubicBezTo>
                  <a:cubicBezTo>
                    <a:pt x="9" y="188"/>
                    <a:pt x="4" y="153"/>
                    <a:pt x="4" y="113"/>
                  </a:cubicBezTo>
                  <a:cubicBezTo>
                    <a:pt x="4" y="83"/>
                    <a:pt x="7" y="55"/>
                    <a:pt x="11" y="35"/>
                  </a:cubicBezTo>
                  <a:cubicBezTo>
                    <a:pt x="14" y="25"/>
                    <a:pt x="16" y="17"/>
                    <a:pt x="20" y="12"/>
                  </a:cubicBezTo>
                  <a:cubicBezTo>
                    <a:pt x="21" y="10"/>
                    <a:pt x="23" y="8"/>
                    <a:pt x="24" y="6"/>
                  </a:cubicBezTo>
                  <a:cubicBezTo>
                    <a:pt x="26" y="5"/>
                    <a:pt x="27" y="4"/>
                    <a:pt x="28" y="4"/>
                  </a:cubicBezTo>
                  <a:cubicBezTo>
                    <a:pt x="29" y="4"/>
                    <a:pt x="31" y="5"/>
                    <a:pt x="32" y="6"/>
                  </a:cubicBezTo>
                  <a:cubicBezTo>
                    <a:pt x="35" y="8"/>
                    <a:pt x="38" y="13"/>
                    <a:pt x="40" y="19"/>
                  </a:cubicBezTo>
                  <a:cubicBezTo>
                    <a:pt x="48" y="38"/>
                    <a:pt x="53" y="73"/>
                    <a:pt x="53" y="113"/>
                  </a:cubicBezTo>
                  <a:cubicBezTo>
                    <a:pt x="55" y="113"/>
                    <a:pt x="55" y="113"/>
                    <a:pt x="55" y="113"/>
                  </a:cubicBezTo>
                  <a:cubicBezTo>
                    <a:pt x="57" y="113"/>
                    <a:pt x="57" y="113"/>
                    <a:pt x="57" y="113"/>
                  </a:cubicBezTo>
                  <a:cubicBezTo>
                    <a:pt x="57" y="82"/>
                    <a:pt x="54" y="55"/>
                    <a:pt x="49" y="34"/>
                  </a:cubicBezTo>
                  <a:cubicBezTo>
                    <a:pt x="46" y="24"/>
                    <a:pt x="44" y="16"/>
                    <a:pt x="40" y="10"/>
                  </a:cubicBezTo>
                  <a:cubicBezTo>
                    <a:pt x="39" y="7"/>
                    <a:pt x="37" y="5"/>
                    <a:pt x="35" y="3"/>
                  </a:cubicBezTo>
                  <a:cubicBezTo>
                    <a:pt x="33" y="2"/>
                    <a:pt x="31" y="0"/>
                    <a:pt x="28" y="0"/>
                  </a:cubicBezTo>
                  <a:cubicBezTo>
                    <a:pt x="26" y="0"/>
                    <a:pt x="23" y="2"/>
                    <a:pt x="21" y="3"/>
                  </a:cubicBezTo>
                  <a:cubicBezTo>
                    <a:pt x="18" y="6"/>
                    <a:pt x="15" y="11"/>
                    <a:pt x="12" y="18"/>
                  </a:cubicBezTo>
                  <a:cubicBezTo>
                    <a:pt x="5" y="38"/>
                    <a:pt x="0" y="73"/>
                    <a:pt x="0" y="113"/>
                  </a:cubicBezTo>
                  <a:cubicBezTo>
                    <a:pt x="0" y="144"/>
                    <a:pt x="3" y="171"/>
                    <a:pt x="7" y="191"/>
                  </a:cubicBezTo>
                  <a:cubicBezTo>
                    <a:pt x="10" y="202"/>
                    <a:pt x="13" y="210"/>
                    <a:pt x="16" y="216"/>
                  </a:cubicBezTo>
                  <a:cubicBezTo>
                    <a:pt x="18" y="219"/>
                    <a:pt x="19" y="221"/>
                    <a:pt x="21" y="223"/>
                  </a:cubicBezTo>
                  <a:cubicBezTo>
                    <a:pt x="23" y="224"/>
                    <a:pt x="26" y="225"/>
                    <a:pt x="28" y="225"/>
                  </a:cubicBezTo>
                  <a:cubicBezTo>
                    <a:pt x="31" y="225"/>
                    <a:pt x="33" y="224"/>
                    <a:pt x="35" y="223"/>
                  </a:cubicBezTo>
                  <a:cubicBezTo>
                    <a:pt x="38" y="220"/>
                    <a:pt x="41" y="215"/>
                    <a:pt x="44" y="208"/>
                  </a:cubicBezTo>
                  <a:cubicBezTo>
                    <a:pt x="52" y="188"/>
                    <a:pt x="57" y="153"/>
                    <a:pt x="57" y="113"/>
                  </a:cubicBezTo>
                  <a:lnTo>
                    <a:pt x="55" y="113"/>
                  </a:lnTo>
                  <a:close/>
                </a:path>
              </a:pathLst>
            </a:custGeom>
            <a:solidFill>
              <a:schemeClr val="accent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64" name="Freeform 55">
              <a:extLst>
                <a:ext uri="{FF2B5EF4-FFF2-40B4-BE49-F238E27FC236}">
                  <a16:creationId xmlns:a16="http://schemas.microsoft.com/office/drawing/2014/main" id="{6A268F7A-28AD-42AB-BCE3-F0A9F0CE5B08}"/>
                </a:ext>
              </a:extLst>
            </p:cNvPr>
            <p:cNvSpPr>
              <a:spLocks/>
            </p:cNvSpPr>
            <p:nvPr/>
          </p:nvSpPr>
          <p:spPr bwMode="auto">
            <a:xfrm>
              <a:off x="5612389" y="1985426"/>
              <a:ext cx="729136" cy="0"/>
            </a:xfrm>
            <a:custGeom>
              <a:avLst/>
              <a:gdLst>
                <a:gd name="T0" fmla="*/ 0 w 483"/>
                <a:gd name="T1" fmla="*/ 483 w 483"/>
                <a:gd name="T2" fmla="*/ 0 w 483"/>
              </a:gdLst>
              <a:ahLst/>
              <a:cxnLst>
                <a:cxn ang="0">
                  <a:pos x="T0" y="0"/>
                </a:cxn>
                <a:cxn ang="0">
                  <a:pos x="T1" y="0"/>
                </a:cxn>
                <a:cxn ang="0">
                  <a:pos x="T2" y="0"/>
                </a:cxn>
              </a:cxnLst>
              <a:rect l="0" t="0" r="r" b="b"/>
              <a:pathLst>
                <a:path w="483">
                  <a:moveTo>
                    <a:pt x="0" y="0"/>
                  </a:moveTo>
                  <a:lnTo>
                    <a:pt x="483" y="0"/>
                  </a:lnTo>
                  <a:lnTo>
                    <a:pt x="0" y="0"/>
                  </a:lnTo>
                  <a:close/>
                </a:path>
              </a:pathLst>
            </a:custGeom>
            <a:solidFill>
              <a:srgbClr val="972E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56">
              <a:extLst>
                <a:ext uri="{FF2B5EF4-FFF2-40B4-BE49-F238E27FC236}">
                  <a16:creationId xmlns:a16="http://schemas.microsoft.com/office/drawing/2014/main" id="{CA166D7B-7179-4954-89B7-0FF6173F9AFA}"/>
                </a:ext>
              </a:extLst>
            </p:cNvPr>
            <p:cNvSpPr>
              <a:spLocks noChangeShapeType="1"/>
            </p:cNvSpPr>
            <p:nvPr/>
          </p:nvSpPr>
          <p:spPr bwMode="auto">
            <a:xfrm>
              <a:off x="5612389" y="1985426"/>
              <a:ext cx="729136"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Rectangle 57">
              <a:extLst>
                <a:ext uri="{FF2B5EF4-FFF2-40B4-BE49-F238E27FC236}">
                  <a16:creationId xmlns:a16="http://schemas.microsoft.com/office/drawing/2014/main" id="{BA5AC0ED-FE04-4A6B-8618-BD7CF20F8C93}"/>
                </a:ext>
              </a:extLst>
            </p:cNvPr>
            <p:cNvSpPr>
              <a:spLocks noChangeArrowheads="1"/>
            </p:cNvSpPr>
            <p:nvPr/>
          </p:nvSpPr>
          <p:spPr bwMode="auto">
            <a:xfrm>
              <a:off x="5612389" y="1976369"/>
              <a:ext cx="729136" cy="1660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7" name="Freeform 58">
              <a:extLst>
                <a:ext uri="{FF2B5EF4-FFF2-40B4-BE49-F238E27FC236}">
                  <a16:creationId xmlns:a16="http://schemas.microsoft.com/office/drawing/2014/main" id="{EB87CED5-42FE-457F-AE78-5B5B6A100F38}"/>
                </a:ext>
              </a:extLst>
            </p:cNvPr>
            <p:cNvSpPr>
              <a:spLocks/>
            </p:cNvSpPr>
            <p:nvPr/>
          </p:nvSpPr>
          <p:spPr bwMode="auto">
            <a:xfrm>
              <a:off x="5612389" y="1976369"/>
              <a:ext cx="729136" cy="16606"/>
            </a:xfrm>
            <a:custGeom>
              <a:avLst/>
              <a:gdLst>
                <a:gd name="T0" fmla="*/ 0 w 483"/>
                <a:gd name="T1" fmla="*/ 11 h 11"/>
                <a:gd name="T2" fmla="*/ 483 w 483"/>
                <a:gd name="T3" fmla="*/ 11 h 11"/>
                <a:gd name="T4" fmla="*/ 483 w 483"/>
                <a:gd name="T5" fmla="*/ 0 h 11"/>
                <a:gd name="T6" fmla="*/ 0 w 483"/>
                <a:gd name="T7" fmla="*/ 0 h 11"/>
              </a:gdLst>
              <a:ahLst/>
              <a:cxnLst>
                <a:cxn ang="0">
                  <a:pos x="T0" y="T1"/>
                </a:cxn>
                <a:cxn ang="0">
                  <a:pos x="T2" y="T3"/>
                </a:cxn>
                <a:cxn ang="0">
                  <a:pos x="T4" y="T5"/>
                </a:cxn>
                <a:cxn ang="0">
                  <a:pos x="T6" y="T7"/>
                </a:cxn>
              </a:cxnLst>
              <a:rect l="0" t="0" r="r" b="b"/>
              <a:pathLst>
                <a:path w="483" h="11">
                  <a:moveTo>
                    <a:pt x="0" y="11"/>
                  </a:moveTo>
                  <a:lnTo>
                    <a:pt x="483" y="11"/>
                  </a:lnTo>
                  <a:lnTo>
                    <a:pt x="483" y="0"/>
                  </a:lnTo>
                  <a:lnTo>
                    <a:pt x="0" y="0"/>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9">
              <a:extLst>
                <a:ext uri="{FF2B5EF4-FFF2-40B4-BE49-F238E27FC236}">
                  <a16:creationId xmlns:a16="http://schemas.microsoft.com/office/drawing/2014/main" id="{2F4675B8-4E0D-4871-9941-961FAD27CABF}"/>
                </a:ext>
              </a:extLst>
            </p:cNvPr>
            <p:cNvSpPr>
              <a:spLocks/>
            </p:cNvSpPr>
            <p:nvPr/>
          </p:nvSpPr>
          <p:spPr bwMode="auto">
            <a:xfrm>
              <a:off x="5612389" y="1392155"/>
              <a:ext cx="729136" cy="0"/>
            </a:xfrm>
            <a:custGeom>
              <a:avLst/>
              <a:gdLst>
                <a:gd name="T0" fmla="*/ 0 w 483"/>
                <a:gd name="T1" fmla="*/ 483 w 483"/>
                <a:gd name="T2" fmla="*/ 0 w 483"/>
              </a:gdLst>
              <a:ahLst/>
              <a:cxnLst>
                <a:cxn ang="0">
                  <a:pos x="T0" y="0"/>
                </a:cxn>
                <a:cxn ang="0">
                  <a:pos x="T1" y="0"/>
                </a:cxn>
                <a:cxn ang="0">
                  <a:pos x="T2" y="0"/>
                </a:cxn>
              </a:cxnLst>
              <a:rect l="0" t="0" r="r" b="b"/>
              <a:pathLst>
                <a:path w="483">
                  <a:moveTo>
                    <a:pt x="0" y="0"/>
                  </a:moveTo>
                  <a:lnTo>
                    <a:pt x="483" y="0"/>
                  </a:lnTo>
                  <a:lnTo>
                    <a:pt x="0" y="0"/>
                  </a:lnTo>
                  <a:close/>
                </a:path>
              </a:pathLst>
            </a:custGeom>
            <a:solidFill>
              <a:srgbClr val="972E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0">
              <a:extLst>
                <a:ext uri="{FF2B5EF4-FFF2-40B4-BE49-F238E27FC236}">
                  <a16:creationId xmlns:a16="http://schemas.microsoft.com/office/drawing/2014/main" id="{967D422B-EE18-4F31-B746-06CE34DC1299}"/>
                </a:ext>
              </a:extLst>
            </p:cNvPr>
            <p:cNvSpPr>
              <a:spLocks noChangeShapeType="1"/>
            </p:cNvSpPr>
            <p:nvPr/>
          </p:nvSpPr>
          <p:spPr bwMode="auto">
            <a:xfrm>
              <a:off x="5612389" y="1392155"/>
              <a:ext cx="729136"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Rectangle 61">
              <a:extLst>
                <a:ext uri="{FF2B5EF4-FFF2-40B4-BE49-F238E27FC236}">
                  <a16:creationId xmlns:a16="http://schemas.microsoft.com/office/drawing/2014/main" id="{974D66E8-5143-40DB-829C-45F7814395B1}"/>
                </a:ext>
              </a:extLst>
            </p:cNvPr>
            <p:cNvSpPr>
              <a:spLocks noChangeArrowheads="1"/>
            </p:cNvSpPr>
            <p:nvPr/>
          </p:nvSpPr>
          <p:spPr bwMode="auto">
            <a:xfrm>
              <a:off x="5612389" y="1383097"/>
              <a:ext cx="729136" cy="18115"/>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1" name="Freeform 62">
              <a:extLst>
                <a:ext uri="{FF2B5EF4-FFF2-40B4-BE49-F238E27FC236}">
                  <a16:creationId xmlns:a16="http://schemas.microsoft.com/office/drawing/2014/main" id="{097B0E35-612C-4F8C-B93A-8CF482A1785C}"/>
                </a:ext>
              </a:extLst>
            </p:cNvPr>
            <p:cNvSpPr>
              <a:spLocks/>
            </p:cNvSpPr>
            <p:nvPr/>
          </p:nvSpPr>
          <p:spPr bwMode="auto">
            <a:xfrm>
              <a:off x="5612389" y="1383097"/>
              <a:ext cx="729136" cy="18115"/>
            </a:xfrm>
            <a:custGeom>
              <a:avLst/>
              <a:gdLst>
                <a:gd name="T0" fmla="*/ 0 w 483"/>
                <a:gd name="T1" fmla="*/ 12 h 12"/>
                <a:gd name="T2" fmla="*/ 483 w 483"/>
                <a:gd name="T3" fmla="*/ 12 h 12"/>
                <a:gd name="T4" fmla="*/ 483 w 483"/>
                <a:gd name="T5" fmla="*/ 0 h 12"/>
                <a:gd name="T6" fmla="*/ 0 w 483"/>
                <a:gd name="T7" fmla="*/ 0 h 12"/>
              </a:gdLst>
              <a:ahLst/>
              <a:cxnLst>
                <a:cxn ang="0">
                  <a:pos x="T0" y="T1"/>
                </a:cxn>
                <a:cxn ang="0">
                  <a:pos x="T2" y="T3"/>
                </a:cxn>
                <a:cxn ang="0">
                  <a:pos x="T4" y="T5"/>
                </a:cxn>
                <a:cxn ang="0">
                  <a:pos x="T6" y="T7"/>
                </a:cxn>
              </a:cxnLst>
              <a:rect l="0" t="0" r="r" b="b"/>
              <a:pathLst>
                <a:path w="483" h="12">
                  <a:moveTo>
                    <a:pt x="0" y="12"/>
                  </a:moveTo>
                  <a:lnTo>
                    <a:pt x="483" y="12"/>
                  </a:lnTo>
                  <a:lnTo>
                    <a:pt x="483" y="0"/>
                  </a:lnTo>
                  <a:lnTo>
                    <a:pt x="0" y="0"/>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3">
              <a:extLst>
                <a:ext uri="{FF2B5EF4-FFF2-40B4-BE49-F238E27FC236}">
                  <a16:creationId xmlns:a16="http://schemas.microsoft.com/office/drawing/2014/main" id="{61262AD4-F7B9-450B-BDBF-DC0C30BD2E2B}"/>
                </a:ext>
              </a:extLst>
            </p:cNvPr>
            <p:cNvSpPr>
              <a:spLocks/>
            </p:cNvSpPr>
            <p:nvPr/>
          </p:nvSpPr>
          <p:spPr bwMode="auto">
            <a:xfrm>
              <a:off x="5511247" y="1692564"/>
              <a:ext cx="935950" cy="0"/>
            </a:xfrm>
            <a:custGeom>
              <a:avLst/>
              <a:gdLst>
                <a:gd name="T0" fmla="*/ 0 w 620"/>
                <a:gd name="T1" fmla="*/ 620 w 620"/>
                <a:gd name="T2" fmla="*/ 0 w 620"/>
              </a:gdLst>
              <a:ahLst/>
              <a:cxnLst>
                <a:cxn ang="0">
                  <a:pos x="T0" y="0"/>
                </a:cxn>
                <a:cxn ang="0">
                  <a:pos x="T1" y="0"/>
                </a:cxn>
                <a:cxn ang="0">
                  <a:pos x="T2" y="0"/>
                </a:cxn>
              </a:cxnLst>
              <a:rect l="0" t="0" r="r" b="b"/>
              <a:pathLst>
                <a:path w="620">
                  <a:moveTo>
                    <a:pt x="0" y="0"/>
                  </a:moveTo>
                  <a:lnTo>
                    <a:pt x="620" y="0"/>
                  </a:lnTo>
                  <a:lnTo>
                    <a:pt x="0" y="0"/>
                  </a:lnTo>
                  <a:close/>
                </a:path>
              </a:pathLst>
            </a:custGeom>
            <a:solidFill>
              <a:srgbClr val="972E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64">
              <a:extLst>
                <a:ext uri="{FF2B5EF4-FFF2-40B4-BE49-F238E27FC236}">
                  <a16:creationId xmlns:a16="http://schemas.microsoft.com/office/drawing/2014/main" id="{1B946609-D8E3-41C0-BEF2-188F4408D81A}"/>
                </a:ext>
              </a:extLst>
            </p:cNvPr>
            <p:cNvSpPr>
              <a:spLocks noChangeShapeType="1"/>
            </p:cNvSpPr>
            <p:nvPr/>
          </p:nvSpPr>
          <p:spPr bwMode="auto">
            <a:xfrm>
              <a:off x="5511247" y="1692564"/>
              <a:ext cx="9359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65">
              <a:extLst>
                <a:ext uri="{FF2B5EF4-FFF2-40B4-BE49-F238E27FC236}">
                  <a16:creationId xmlns:a16="http://schemas.microsoft.com/office/drawing/2014/main" id="{1B9A9386-38A0-4DEE-A26F-EE1005E8CAFF}"/>
                </a:ext>
              </a:extLst>
            </p:cNvPr>
            <p:cNvSpPr>
              <a:spLocks noChangeArrowheads="1"/>
            </p:cNvSpPr>
            <p:nvPr/>
          </p:nvSpPr>
          <p:spPr bwMode="auto">
            <a:xfrm>
              <a:off x="5511247" y="1685017"/>
              <a:ext cx="935950" cy="1660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66">
              <a:extLst>
                <a:ext uri="{FF2B5EF4-FFF2-40B4-BE49-F238E27FC236}">
                  <a16:creationId xmlns:a16="http://schemas.microsoft.com/office/drawing/2014/main" id="{20068CD1-4939-46CE-B7DA-5B5408DB5E25}"/>
                </a:ext>
              </a:extLst>
            </p:cNvPr>
            <p:cNvSpPr>
              <a:spLocks/>
            </p:cNvSpPr>
            <p:nvPr/>
          </p:nvSpPr>
          <p:spPr bwMode="auto">
            <a:xfrm>
              <a:off x="5511247" y="1685017"/>
              <a:ext cx="935950" cy="16606"/>
            </a:xfrm>
            <a:custGeom>
              <a:avLst/>
              <a:gdLst>
                <a:gd name="T0" fmla="*/ 0 w 620"/>
                <a:gd name="T1" fmla="*/ 11 h 11"/>
                <a:gd name="T2" fmla="*/ 620 w 620"/>
                <a:gd name="T3" fmla="*/ 11 h 11"/>
                <a:gd name="T4" fmla="*/ 620 w 620"/>
                <a:gd name="T5" fmla="*/ 0 h 11"/>
                <a:gd name="T6" fmla="*/ 0 w 620"/>
                <a:gd name="T7" fmla="*/ 0 h 11"/>
              </a:gdLst>
              <a:ahLst/>
              <a:cxnLst>
                <a:cxn ang="0">
                  <a:pos x="T0" y="T1"/>
                </a:cxn>
                <a:cxn ang="0">
                  <a:pos x="T2" y="T3"/>
                </a:cxn>
                <a:cxn ang="0">
                  <a:pos x="T4" y="T5"/>
                </a:cxn>
                <a:cxn ang="0">
                  <a:pos x="T6" y="T7"/>
                </a:cxn>
              </a:cxnLst>
              <a:rect l="0" t="0" r="r" b="b"/>
              <a:pathLst>
                <a:path w="620" h="11">
                  <a:moveTo>
                    <a:pt x="0" y="11"/>
                  </a:moveTo>
                  <a:lnTo>
                    <a:pt x="620" y="11"/>
                  </a:lnTo>
                  <a:lnTo>
                    <a:pt x="620" y="0"/>
                  </a:lnTo>
                  <a:lnTo>
                    <a:pt x="0" y="0"/>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67">
              <a:extLst>
                <a:ext uri="{FF2B5EF4-FFF2-40B4-BE49-F238E27FC236}">
                  <a16:creationId xmlns:a16="http://schemas.microsoft.com/office/drawing/2014/main" id="{275D4DCB-2D3A-4D61-B4EE-1F8ACA16D520}"/>
                </a:ext>
              </a:extLst>
            </p:cNvPr>
            <p:cNvSpPr>
              <a:spLocks/>
            </p:cNvSpPr>
            <p:nvPr/>
          </p:nvSpPr>
          <p:spPr bwMode="auto">
            <a:xfrm>
              <a:off x="6801952" y="1096274"/>
              <a:ext cx="1550357" cy="1637914"/>
            </a:xfrm>
            <a:custGeom>
              <a:avLst/>
              <a:gdLst>
                <a:gd name="T0" fmla="*/ 12 w 1027"/>
                <a:gd name="T1" fmla="*/ 1085 h 1085"/>
                <a:gd name="T2" fmla="*/ 12 w 1027"/>
                <a:gd name="T3" fmla="*/ 252 h 1085"/>
                <a:gd name="T4" fmla="*/ 1027 w 1027"/>
                <a:gd name="T5" fmla="*/ 252 h 1085"/>
                <a:gd name="T6" fmla="*/ 1027 w 1027"/>
                <a:gd name="T7" fmla="*/ 0 h 1085"/>
                <a:gd name="T8" fmla="*/ 1015 w 1027"/>
                <a:gd name="T9" fmla="*/ 0 h 1085"/>
                <a:gd name="T10" fmla="*/ 1015 w 1027"/>
                <a:gd name="T11" fmla="*/ 241 h 1085"/>
                <a:gd name="T12" fmla="*/ 0 w 1027"/>
                <a:gd name="T13" fmla="*/ 241 h 1085"/>
                <a:gd name="T14" fmla="*/ 0 w 1027"/>
                <a:gd name="T15" fmla="*/ 1085 h 1085"/>
                <a:gd name="T16" fmla="*/ 12 w 1027"/>
                <a:gd name="T17" fmla="*/ 1085 h 1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1085">
                  <a:moveTo>
                    <a:pt x="12" y="1085"/>
                  </a:moveTo>
                  <a:lnTo>
                    <a:pt x="12" y="252"/>
                  </a:lnTo>
                  <a:lnTo>
                    <a:pt x="1027" y="252"/>
                  </a:lnTo>
                  <a:lnTo>
                    <a:pt x="1027" y="0"/>
                  </a:lnTo>
                  <a:lnTo>
                    <a:pt x="1015" y="0"/>
                  </a:lnTo>
                  <a:lnTo>
                    <a:pt x="1015" y="241"/>
                  </a:lnTo>
                  <a:lnTo>
                    <a:pt x="0" y="241"/>
                  </a:lnTo>
                  <a:lnTo>
                    <a:pt x="0" y="1085"/>
                  </a:lnTo>
                  <a:lnTo>
                    <a:pt x="12" y="1085"/>
                  </a:lnTo>
                  <a:close/>
                </a:path>
              </a:pathLst>
            </a:cu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Oval 68">
              <a:extLst>
                <a:ext uri="{FF2B5EF4-FFF2-40B4-BE49-F238E27FC236}">
                  <a16:creationId xmlns:a16="http://schemas.microsoft.com/office/drawing/2014/main" id="{02F57086-EB77-48A8-91E5-FF310720352E}"/>
                </a:ext>
              </a:extLst>
            </p:cNvPr>
            <p:cNvSpPr>
              <a:spLocks noChangeArrowheads="1"/>
            </p:cNvSpPr>
            <p:nvPr/>
          </p:nvSpPr>
          <p:spPr bwMode="auto">
            <a:xfrm>
              <a:off x="6780818" y="2700975"/>
              <a:ext cx="63403" cy="63403"/>
            </a:xfrm>
            <a:prstGeom prst="ellipse">
              <a:avLst/>
            </a:pr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Oval 69">
              <a:extLst>
                <a:ext uri="{FF2B5EF4-FFF2-40B4-BE49-F238E27FC236}">
                  <a16:creationId xmlns:a16="http://schemas.microsoft.com/office/drawing/2014/main" id="{6D1D5EDC-3874-4592-A295-88B93898A0D7}"/>
                </a:ext>
              </a:extLst>
            </p:cNvPr>
            <p:cNvSpPr>
              <a:spLocks noChangeArrowheads="1"/>
            </p:cNvSpPr>
            <p:nvPr/>
          </p:nvSpPr>
          <p:spPr bwMode="auto">
            <a:xfrm>
              <a:off x="8310040" y="1061553"/>
              <a:ext cx="63403" cy="67932"/>
            </a:xfrm>
            <a:prstGeom prst="ellipse">
              <a:avLst/>
            </a:pr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70">
              <a:extLst>
                <a:ext uri="{FF2B5EF4-FFF2-40B4-BE49-F238E27FC236}">
                  <a16:creationId xmlns:a16="http://schemas.microsoft.com/office/drawing/2014/main" id="{569D9F92-02E0-40DC-BC8F-9774536A97BB}"/>
                </a:ext>
              </a:extLst>
            </p:cNvPr>
            <p:cNvSpPr>
              <a:spLocks/>
            </p:cNvSpPr>
            <p:nvPr/>
          </p:nvSpPr>
          <p:spPr bwMode="auto">
            <a:xfrm>
              <a:off x="5307451" y="2447363"/>
              <a:ext cx="1313350" cy="715549"/>
            </a:xfrm>
            <a:custGeom>
              <a:avLst/>
              <a:gdLst>
                <a:gd name="T0" fmla="*/ 870 w 870"/>
                <a:gd name="T1" fmla="*/ 462 h 474"/>
                <a:gd name="T2" fmla="*/ 334 w 870"/>
                <a:gd name="T3" fmla="*/ 462 h 474"/>
                <a:gd name="T4" fmla="*/ 334 w 870"/>
                <a:gd name="T5" fmla="*/ 0 h 474"/>
                <a:gd name="T6" fmla="*/ 0 w 870"/>
                <a:gd name="T7" fmla="*/ 0 h 474"/>
                <a:gd name="T8" fmla="*/ 0 w 870"/>
                <a:gd name="T9" fmla="*/ 11 h 474"/>
                <a:gd name="T10" fmla="*/ 323 w 870"/>
                <a:gd name="T11" fmla="*/ 11 h 474"/>
                <a:gd name="T12" fmla="*/ 323 w 870"/>
                <a:gd name="T13" fmla="*/ 474 h 474"/>
                <a:gd name="T14" fmla="*/ 870 w 870"/>
                <a:gd name="T15" fmla="*/ 474 h 474"/>
                <a:gd name="T16" fmla="*/ 870 w 870"/>
                <a:gd name="T17" fmla="*/ 46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0" h="474">
                  <a:moveTo>
                    <a:pt x="870" y="462"/>
                  </a:moveTo>
                  <a:lnTo>
                    <a:pt x="334" y="462"/>
                  </a:lnTo>
                  <a:lnTo>
                    <a:pt x="334" y="0"/>
                  </a:lnTo>
                  <a:lnTo>
                    <a:pt x="0" y="0"/>
                  </a:lnTo>
                  <a:lnTo>
                    <a:pt x="0" y="11"/>
                  </a:lnTo>
                  <a:lnTo>
                    <a:pt x="323" y="11"/>
                  </a:lnTo>
                  <a:lnTo>
                    <a:pt x="323" y="474"/>
                  </a:lnTo>
                  <a:lnTo>
                    <a:pt x="870" y="474"/>
                  </a:lnTo>
                  <a:lnTo>
                    <a:pt x="870" y="462"/>
                  </a:lnTo>
                  <a:close/>
                </a:path>
              </a:pathLst>
            </a:custGeom>
            <a:solidFill>
              <a:srgbClr val="FFFFFF"/>
            </a:solidFill>
            <a:ln w="9525">
              <a:solidFill>
                <a:srgbClr val="E23D1C"/>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 name="Oval 71">
              <a:extLst>
                <a:ext uri="{FF2B5EF4-FFF2-40B4-BE49-F238E27FC236}">
                  <a16:creationId xmlns:a16="http://schemas.microsoft.com/office/drawing/2014/main" id="{E7DF3375-42FC-40CB-A279-7DCB6F8E115B}"/>
                </a:ext>
              </a:extLst>
            </p:cNvPr>
            <p:cNvSpPr>
              <a:spLocks noChangeArrowheads="1"/>
            </p:cNvSpPr>
            <p:nvPr/>
          </p:nvSpPr>
          <p:spPr bwMode="auto">
            <a:xfrm>
              <a:off x="6586080" y="3120643"/>
              <a:ext cx="63403" cy="63403"/>
            </a:xfrm>
            <a:prstGeom prst="ellipse">
              <a:avLst/>
            </a:pr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Oval 72">
              <a:extLst>
                <a:ext uri="{FF2B5EF4-FFF2-40B4-BE49-F238E27FC236}">
                  <a16:creationId xmlns:a16="http://schemas.microsoft.com/office/drawing/2014/main" id="{7A2C5621-36B1-4187-AFB6-E3AAF80FA958}"/>
                </a:ext>
              </a:extLst>
            </p:cNvPr>
            <p:cNvSpPr>
              <a:spLocks noChangeArrowheads="1"/>
            </p:cNvSpPr>
            <p:nvPr/>
          </p:nvSpPr>
          <p:spPr bwMode="auto">
            <a:xfrm>
              <a:off x="5278769" y="2421700"/>
              <a:ext cx="63403" cy="63403"/>
            </a:xfrm>
            <a:prstGeom prst="ellipse">
              <a:avLst/>
            </a:pr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73">
              <a:extLst>
                <a:ext uri="{FF2B5EF4-FFF2-40B4-BE49-F238E27FC236}">
                  <a16:creationId xmlns:a16="http://schemas.microsoft.com/office/drawing/2014/main" id="{8C880DEB-0618-449E-A82F-EBAA56F5EE25}"/>
                </a:ext>
              </a:extLst>
            </p:cNvPr>
            <p:cNvSpPr>
              <a:spLocks/>
            </p:cNvSpPr>
            <p:nvPr/>
          </p:nvSpPr>
          <p:spPr bwMode="auto">
            <a:xfrm>
              <a:off x="6430591" y="1950706"/>
              <a:ext cx="160017" cy="156998"/>
            </a:xfrm>
            <a:custGeom>
              <a:avLst/>
              <a:gdLst>
                <a:gd name="T0" fmla="*/ 36 w 38"/>
                <a:gd name="T1" fmla="*/ 18 h 37"/>
                <a:gd name="T2" fmla="*/ 34 w 38"/>
                <a:gd name="T3" fmla="*/ 18 h 37"/>
                <a:gd name="T4" fmla="*/ 19 w 38"/>
                <a:gd name="T5" fmla="*/ 33 h 37"/>
                <a:gd name="T6" fmla="*/ 4 w 38"/>
                <a:gd name="T7" fmla="*/ 18 h 37"/>
                <a:gd name="T8" fmla="*/ 19 w 38"/>
                <a:gd name="T9" fmla="*/ 4 h 37"/>
                <a:gd name="T10" fmla="*/ 34 w 38"/>
                <a:gd name="T11" fmla="*/ 18 h 37"/>
                <a:gd name="T12" fmla="*/ 36 w 38"/>
                <a:gd name="T13" fmla="*/ 18 h 37"/>
                <a:gd name="T14" fmla="*/ 38 w 38"/>
                <a:gd name="T15" fmla="*/ 18 h 37"/>
                <a:gd name="T16" fmla="*/ 19 w 38"/>
                <a:gd name="T17" fmla="*/ 0 h 37"/>
                <a:gd name="T18" fmla="*/ 0 w 38"/>
                <a:gd name="T19" fmla="*/ 18 h 37"/>
                <a:gd name="T20" fmla="*/ 19 w 38"/>
                <a:gd name="T21" fmla="*/ 37 h 37"/>
                <a:gd name="T22" fmla="*/ 38 w 38"/>
                <a:gd name="T23" fmla="*/ 18 h 37"/>
                <a:gd name="T24" fmla="*/ 36 w 38"/>
                <a:gd name="T25"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36" y="18"/>
                  </a:moveTo>
                  <a:cubicBezTo>
                    <a:pt x="34" y="18"/>
                    <a:pt x="34" y="18"/>
                    <a:pt x="34" y="18"/>
                  </a:cubicBezTo>
                  <a:cubicBezTo>
                    <a:pt x="34" y="27"/>
                    <a:pt x="27" y="33"/>
                    <a:pt x="19" y="33"/>
                  </a:cubicBezTo>
                  <a:cubicBezTo>
                    <a:pt x="11" y="33"/>
                    <a:pt x="4" y="27"/>
                    <a:pt x="4" y="18"/>
                  </a:cubicBezTo>
                  <a:cubicBezTo>
                    <a:pt x="4" y="10"/>
                    <a:pt x="11" y="4"/>
                    <a:pt x="19" y="4"/>
                  </a:cubicBezTo>
                  <a:cubicBezTo>
                    <a:pt x="27" y="4"/>
                    <a:pt x="34" y="10"/>
                    <a:pt x="34" y="18"/>
                  </a:cubicBezTo>
                  <a:cubicBezTo>
                    <a:pt x="36" y="18"/>
                    <a:pt x="36" y="18"/>
                    <a:pt x="36" y="18"/>
                  </a:cubicBezTo>
                  <a:cubicBezTo>
                    <a:pt x="38" y="18"/>
                    <a:pt x="38" y="18"/>
                    <a:pt x="38" y="18"/>
                  </a:cubicBezTo>
                  <a:cubicBezTo>
                    <a:pt x="38" y="8"/>
                    <a:pt x="29" y="0"/>
                    <a:pt x="19" y="0"/>
                  </a:cubicBezTo>
                  <a:cubicBezTo>
                    <a:pt x="9" y="0"/>
                    <a:pt x="0" y="8"/>
                    <a:pt x="0" y="18"/>
                  </a:cubicBezTo>
                  <a:cubicBezTo>
                    <a:pt x="0" y="29"/>
                    <a:pt x="9" y="37"/>
                    <a:pt x="19" y="37"/>
                  </a:cubicBezTo>
                  <a:cubicBezTo>
                    <a:pt x="29" y="37"/>
                    <a:pt x="38" y="29"/>
                    <a:pt x="38" y="18"/>
                  </a:cubicBezTo>
                  <a:lnTo>
                    <a:pt x="36" y="18"/>
                  </a:lnTo>
                  <a:close/>
                </a:path>
              </a:pathLst>
            </a:cu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4">
              <a:extLst>
                <a:ext uri="{FF2B5EF4-FFF2-40B4-BE49-F238E27FC236}">
                  <a16:creationId xmlns:a16="http://schemas.microsoft.com/office/drawing/2014/main" id="{C3D96CA7-0290-4744-9C8A-80F16B9B0468}"/>
                </a:ext>
              </a:extLst>
            </p:cNvPr>
            <p:cNvSpPr>
              <a:spLocks/>
            </p:cNvSpPr>
            <p:nvPr/>
          </p:nvSpPr>
          <p:spPr bwMode="auto">
            <a:xfrm>
              <a:off x="6362660" y="2116762"/>
              <a:ext cx="89067" cy="89067"/>
            </a:xfrm>
            <a:custGeom>
              <a:avLst/>
              <a:gdLst>
                <a:gd name="T0" fmla="*/ 19 w 21"/>
                <a:gd name="T1" fmla="*/ 10 h 21"/>
                <a:gd name="T2" fmla="*/ 17 w 21"/>
                <a:gd name="T3" fmla="*/ 10 h 21"/>
                <a:gd name="T4" fmla="*/ 10 w 21"/>
                <a:gd name="T5" fmla="*/ 17 h 21"/>
                <a:gd name="T6" fmla="*/ 4 w 21"/>
                <a:gd name="T7" fmla="*/ 10 h 21"/>
                <a:gd name="T8" fmla="*/ 10 w 21"/>
                <a:gd name="T9" fmla="*/ 4 h 21"/>
                <a:gd name="T10" fmla="*/ 17 w 21"/>
                <a:gd name="T11" fmla="*/ 10 h 21"/>
                <a:gd name="T12" fmla="*/ 19 w 21"/>
                <a:gd name="T13" fmla="*/ 10 h 21"/>
                <a:gd name="T14" fmla="*/ 21 w 21"/>
                <a:gd name="T15" fmla="*/ 10 h 21"/>
                <a:gd name="T16" fmla="*/ 10 w 21"/>
                <a:gd name="T17" fmla="*/ 0 h 21"/>
                <a:gd name="T18" fmla="*/ 0 w 21"/>
                <a:gd name="T19" fmla="*/ 10 h 21"/>
                <a:gd name="T20" fmla="*/ 10 w 21"/>
                <a:gd name="T21" fmla="*/ 21 h 21"/>
                <a:gd name="T22" fmla="*/ 21 w 21"/>
                <a:gd name="T23" fmla="*/ 10 h 21"/>
                <a:gd name="T24" fmla="*/ 19 w 21"/>
                <a:gd name="T2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1">
                  <a:moveTo>
                    <a:pt x="19" y="10"/>
                  </a:moveTo>
                  <a:cubicBezTo>
                    <a:pt x="17" y="10"/>
                    <a:pt x="17" y="10"/>
                    <a:pt x="17" y="10"/>
                  </a:cubicBezTo>
                  <a:cubicBezTo>
                    <a:pt x="17" y="14"/>
                    <a:pt x="14" y="17"/>
                    <a:pt x="10" y="17"/>
                  </a:cubicBezTo>
                  <a:cubicBezTo>
                    <a:pt x="7" y="17"/>
                    <a:pt x="4" y="14"/>
                    <a:pt x="4" y="10"/>
                  </a:cubicBezTo>
                  <a:cubicBezTo>
                    <a:pt x="4" y="7"/>
                    <a:pt x="7" y="4"/>
                    <a:pt x="10" y="4"/>
                  </a:cubicBezTo>
                  <a:cubicBezTo>
                    <a:pt x="14" y="4"/>
                    <a:pt x="17" y="7"/>
                    <a:pt x="17" y="10"/>
                  </a:cubicBezTo>
                  <a:cubicBezTo>
                    <a:pt x="19" y="10"/>
                    <a:pt x="19" y="10"/>
                    <a:pt x="19" y="10"/>
                  </a:cubicBezTo>
                  <a:cubicBezTo>
                    <a:pt x="21" y="10"/>
                    <a:pt x="21" y="10"/>
                    <a:pt x="21" y="10"/>
                  </a:cubicBezTo>
                  <a:cubicBezTo>
                    <a:pt x="21" y="5"/>
                    <a:pt x="16" y="0"/>
                    <a:pt x="10" y="0"/>
                  </a:cubicBezTo>
                  <a:cubicBezTo>
                    <a:pt x="4" y="0"/>
                    <a:pt x="0" y="5"/>
                    <a:pt x="0" y="10"/>
                  </a:cubicBezTo>
                  <a:cubicBezTo>
                    <a:pt x="0" y="16"/>
                    <a:pt x="4" y="21"/>
                    <a:pt x="10" y="21"/>
                  </a:cubicBezTo>
                  <a:cubicBezTo>
                    <a:pt x="16" y="21"/>
                    <a:pt x="21" y="16"/>
                    <a:pt x="21" y="10"/>
                  </a:cubicBezTo>
                  <a:lnTo>
                    <a:pt x="19" y="10"/>
                  </a:lnTo>
                  <a:close/>
                </a:path>
              </a:pathLst>
            </a:cu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75">
              <a:extLst>
                <a:ext uri="{FF2B5EF4-FFF2-40B4-BE49-F238E27FC236}">
                  <a16:creationId xmlns:a16="http://schemas.microsoft.com/office/drawing/2014/main" id="{1227CF37-5DF7-43C6-95D5-B36558A2146A}"/>
                </a:ext>
              </a:extLst>
            </p:cNvPr>
            <p:cNvSpPr>
              <a:spLocks/>
            </p:cNvSpPr>
            <p:nvPr/>
          </p:nvSpPr>
          <p:spPr bwMode="auto">
            <a:xfrm>
              <a:off x="5367835" y="1950706"/>
              <a:ext cx="155489" cy="156998"/>
            </a:xfrm>
            <a:custGeom>
              <a:avLst/>
              <a:gdLst>
                <a:gd name="T0" fmla="*/ 2 w 37"/>
                <a:gd name="T1" fmla="*/ 18 h 37"/>
                <a:gd name="T2" fmla="*/ 0 w 37"/>
                <a:gd name="T3" fmla="*/ 18 h 37"/>
                <a:gd name="T4" fmla="*/ 18 w 37"/>
                <a:gd name="T5" fmla="*/ 37 h 37"/>
                <a:gd name="T6" fmla="*/ 37 w 37"/>
                <a:gd name="T7" fmla="*/ 18 h 37"/>
                <a:gd name="T8" fmla="*/ 18 w 37"/>
                <a:gd name="T9" fmla="*/ 0 h 37"/>
                <a:gd name="T10" fmla="*/ 0 w 37"/>
                <a:gd name="T11" fmla="*/ 18 h 37"/>
                <a:gd name="T12" fmla="*/ 2 w 37"/>
                <a:gd name="T13" fmla="*/ 18 h 37"/>
                <a:gd name="T14" fmla="*/ 4 w 37"/>
                <a:gd name="T15" fmla="*/ 18 h 37"/>
                <a:gd name="T16" fmla="*/ 18 w 37"/>
                <a:gd name="T17" fmla="*/ 4 h 37"/>
                <a:gd name="T18" fmla="*/ 33 w 37"/>
                <a:gd name="T19" fmla="*/ 18 h 37"/>
                <a:gd name="T20" fmla="*/ 18 w 37"/>
                <a:gd name="T21" fmla="*/ 33 h 37"/>
                <a:gd name="T22" fmla="*/ 4 w 37"/>
                <a:gd name="T23" fmla="*/ 18 h 37"/>
                <a:gd name="T24" fmla="*/ 2 w 37"/>
                <a:gd name="T25"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7">
                  <a:moveTo>
                    <a:pt x="2" y="18"/>
                  </a:moveTo>
                  <a:cubicBezTo>
                    <a:pt x="0" y="18"/>
                    <a:pt x="0" y="18"/>
                    <a:pt x="0" y="18"/>
                  </a:cubicBezTo>
                  <a:cubicBezTo>
                    <a:pt x="0" y="29"/>
                    <a:pt x="8" y="37"/>
                    <a:pt x="18" y="37"/>
                  </a:cubicBezTo>
                  <a:cubicBezTo>
                    <a:pt x="29" y="37"/>
                    <a:pt x="37" y="29"/>
                    <a:pt x="37" y="18"/>
                  </a:cubicBezTo>
                  <a:cubicBezTo>
                    <a:pt x="37" y="8"/>
                    <a:pt x="29" y="0"/>
                    <a:pt x="18" y="0"/>
                  </a:cubicBezTo>
                  <a:cubicBezTo>
                    <a:pt x="8" y="0"/>
                    <a:pt x="0" y="8"/>
                    <a:pt x="0" y="18"/>
                  </a:cubicBezTo>
                  <a:cubicBezTo>
                    <a:pt x="2" y="18"/>
                    <a:pt x="2" y="18"/>
                    <a:pt x="2" y="18"/>
                  </a:cubicBezTo>
                  <a:cubicBezTo>
                    <a:pt x="4" y="18"/>
                    <a:pt x="4" y="18"/>
                    <a:pt x="4" y="18"/>
                  </a:cubicBezTo>
                  <a:cubicBezTo>
                    <a:pt x="4" y="10"/>
                    <a:pt x="10" y="4"/>
                    <a:pt x="18" y="4"/>
                  </a:cubicBezTo>
                  <a:cubicBezTo>
                    <a:pt x="26" y="4"/>
                    <a:pt x="33" y="10"/>
                    <a:pt x="33" y="18"/>
                  </a:cubicBezTo>
                  <a:cubicBezTo>
                    <a:pt x="33" y="27"/>
                    <a:pt x="26" y="33"/>
                    <a:pt x="18" y="33"/>
                  </a:cubicBezTo>
                  <a:cubicBezTo>
                    <a:pt x="10" y="33"/>
                    <a:pt x="4" y="27"/>
                    <a:pt x="4" y="18"/>
                  </a:cubicBezTo>
                  <a:lnTo>
                    <a:pt x="2" y="18"/>
                  </a:lnTo>
                  <a:close/>
                </a:path>
              </a:pathLst>
            </a:cu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76">
              <a:extLst>
                <a:ext uri="{FF2B5EF4-FFF2-40B4-BE49-F238E27FC236}">
                  <a16:creationId xmlns:a16="http://schemas.microsoft.com/office/drawing/2014/main" id="{481C2D53-5E93-4611-80A3-0D7AEF81679A}"/>
                </a:ext>
              </a:extLst>
            </p:cNvPr>
            <p:cNvSpPr>
              <a:spLocks/>
            </p:cNvSpPr>
            <p:nvPr/>
          </p:nvSpPr>
          <p:spPr bwMode="auto">
            <a:xfrm>
              <a:off x="5502189" y="2116762"/>
              <a:ext cx="93595" cy="89067"/>
            </a:xfrm>
            <a:custGeom>
              <a:avLst/>
              <a:gdLst>
                <a:gd name="T0" fmla="*/ 2 w 22"/>
                <a:gd name="T1" fmla="*/ 10 h 21"/>
                <a:gd name="T2" fmla="*/ 0 w 22"/>
                <a:gd name="T3" fmla="*/ 10 h 21"/>
                <a:gd name="T4" fmla="*/ 11 w 22"/>
                <a:gd name="T5" fmla="*/ 21 h 21"/>
                <a:gd name="T6" fmla="*/ 22 w 22"/>
                <a:gd name="T7" fmla="*/ 10 h 21"/>
                <a:gd name="T8" fmla="*/ 11 w 22"/>
                <a:gd name="T9" fmla="*/ 0 h 21"/>
                <a:gd name="T10" fmla="*/ 0 w 22"/>
                <a:gd name="T11" fmla="*/ 10 h 21"/>
                <a:gd name="T12" fmla="*/ 2 w 22"/>
                <a:gd name="T13" fmla="*/ 10 h 21"/>
                <a:gd name="T14" fmla="*/ 4 w 22"/>
                <a:gd name="T15" fmla="*/ 10 h 21"/>
                <a:gd name="T16" fmla="*/ 11 w 22"/>
                <a:gd name="T17" fmla="*/ 4 h 21"/>
                <a:gd name="T18" fmla="*/ 18 w 22"/>
                <a:gd name="T19" fmla="*/ 10 h 21"/>
                <a:gd name="T20" fmla="*/ 11 w 22"/>
                <a:gd name="T21" fmla="*/ 17 h 21"/>
                <a:gd name="T22" fmla="*/ 4 w 22"/>
                <a:gd name="T23" fmla="*/ 10 h 21"/>
                <a:gd name="T24" fmla="*/ 2 w 22"/>
                <a:gd name="T2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1">
                  <a:moveTo>
                    <a:pt x="2" y="10"/>
                  </a:moveTo>
                  <a:cubicBezTo>
                    <a:pt x="0" y="10"/>
                    <a:pt x="0" y="10"/>
                    <a:pt x="0" y="10"/>
                  </a:cubicBezTo>
                  <a:cubicBezTo>
                    <a:pt x="0" y="16"/>
                    <a:pt x="5" y="21"/>
                    <a:pt x="11" y="21"/>
                  </a:cubicBezTo>
                  <a:cubicBezTo>
                    <a:pt x="17" y="21"/>
                    <a:pt x="22" y="16"/>
                    <a:pt x="22" y="10"/>
                  </a:cubicBezTo>
                  <a:cubicBezTo>
                    <a:pt x="22" y="5"/>
                    <a:pt x="17" y="0"/>
                    <a:pt x="11" y="0"/>
                  </a:cubicBezTo>
                  <a:cubicBezTo>
                    <a:pt x="5" y="0"/>
                    <a:pt x="0" y="5"/>
                    <a:pt x="0" y="10"/>
                  </a:cubicBezTo>
                  <a:cubicBezTo>
                    <a:pt x="2" y="10"/>
                    <a:pt x="2" y="10"/>
                    <a:pt x="2" y="10"/>
                  </a:cubicBezTo>
                  <a:cubicBezTo>
                    <a:pt x="4" y="10"/>
                    <a:pt x="4" y="10"/>
                    <a:pt x="4" y="10"/>
                  </a:cubicBezTo>
                  <a:cubicBezTo>
                    <a:pt x="4" y="7"/>
                    <a:pt x="7" y="4"/>
                    <a:pt x="11" y="4"/>
                  </a:cubicBezTo>
                  <a:cubicBezTo>
                    <a:pt x="15" y="4"/>
                    <a:pt x="18" y="7"/>
                    <a:pt x="18" y="10"/>
                  </a:cubicBezTo>
                  <a:cubicBezTo>
                    <a:pt x="18" y="14"/>
                    <a:pt x="15" y="17"/>
                    <a:pt x="11" y="17"/>
                  </a:cubicBezTo>
                  <a:cubicBezTo>
                    <a:pt x="7" y="17"/>
                    <a:pt x="4" y="14"/>
                    <a:pt x="4" y="10"/>
                  </a:cubicBezTo>
                  <a:lnTo>
                    <a:pt x="2" y="10"/>
                  </a:lnTo>
                  <a:close/>
                </a:path>
              </a:pathLst>
            </a:cu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77">
              <a:extLst>
                <a:ext uri="{FF2B5EF4-FFF2-40B4-BE49-F238E27FC236}">
                  <a16:creationId xmlns:a16="http://schemas.microsoft.com/office/drawing/2014/main" id="{1D6B1FCF-63CC-4403-9B92-0A3F61C3D737}"/>
                </a:ext>
              </a:extLst>
            </p:cNvPr>
            <p:cNvSpPr>
              <a:spLocks/>
            </p:cNvSpPr>
            <p:nvPr/>
          </p:nvSpPr>
          <p:spPr bwMode="auto">
            <a:xfrm>
              <a:off x="7953775" y="3704858"/>
              <a:ext cx="546474" cy="1006902"/>
            </a:xfrm>
            <a:custGeom>
              <a:avLst/>
              <a:gdLst>
                <a:gd name="T0" fmla="*/ 0 w 362"/>
                <a:gd name="T1" fmla="*/ 667 h 667"/>
                <a:gd name="T2" fmla="*/ 362 w 362"/>
                <a:gd name="T3" fmla="*/ 667 h 667"/>
                <a:gd name="T4" fmla="*/ 362 w 362"/>
                <a:gd name="T5" fmla="*/ 0 h 667"/>
                <a:gd name="T6" fmla="*/ 351 w 362"/>
                <a:gd name="T7" fmla="*/ 0 h 667"/>
                <a:gd name="T8" fmla="*/ 351 w 362"/>
                <a:gd name="T9" fmla="*/ 656 h 667"/>
                <a:gd name="T10" fmla="*/ 0 w 362"/>
                <a:gd name="T11" fmla="*/ 656 h 667"/>
                <a:gd name="T12" fmla="*/ 0 w 362"/>
                <a:gd name="T13" fmla="*/ 667 h 667"/>
              </a:gdLst>
              <a:ahLst/>
              <a:cxnLst>
                <a:cxn ang="0">
                  <a:pos x="T0" y="T1"/>
                </a:cxn>
                <a:cxn ang="0">
                  <a:pos x="T2" y="T3"/>
                </a:cxn>
                <a:cxn ang="0">
                  <a:pos x="T4" y="T5"/>
                </a:cxn>
                <a:cxn ang="0">
                  <a:pos x="T6" y="T7"/>
                </a:cxn>
                <a:cxn ang="0">
                  <a:pos x="T8" y="T9"/>
                </a:cxn>
                <a:cxn ang="0">
                  <a:pos x="T10" y="T11"/>
                </a:cxn>
                <a:cxn ang="0">
                  <a:pos x="T12" y="T13"/>
                </a:cxn>
              </a:cxnLst>
              <a:rect l="0" t="0" r="r" b="b"/>
              <a:pathLst>
                <a:path w="362" h="667">
                  <a:moveTo>
                    <a:pt x="0" y="667"/>
                  </a:moveTo>
                  <a:lnTo>
                    <a:pt x="362" y="667"/>
                  </a:lnTo>
                  <a:lnTo>
                    <a:pt x="362" y="0"/>
                  </a:lnTo>
                  <a:lnTo>
                    <a:pt x="351" y="0"/>
                  </a:lnTo>
                  <a:lnTo>
                    <a:pt x="351" y="656"/>
                  </a:lnTo>
                  <a:lnTo>
                    <a:pt x="0" y="656"/>
                  </a:lnTo>
                  <a:lnTo>
                    <a:pt x="0" y="667"/>
                  </a:lnTo>
                  <a:close/>
                </a:path>
              </a:pathLst>
            </a:cu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78">
              <a:extLst>
                <a:ext uri="{FF2B5EF4-FFF2-40B4-BE49-F238E27FC236}">
                  <a16:creationId xmlns:a16="http://schemas.microsoft.com/office/drawing/2014/main" id="{4267F920-A292-4070-A27A-9E8E757724F7}"/>
                </a:ext>
              </a:extLst>
            </p:cNvPr>
            <p:cNvSpPr>
              <a:spLocks/>
            </p:cNvSpPr>
            <p:nvPr/>
          </p:nvSpPr>
          <p:spPr bwMode="auto">
            <a:xfrm>
              <a:off x="8406654" y="3581071"/>
              <a:ext cx="169075" cy="149451"/>
            </a:xfrm>
            <a:custGeom>
              <a:avLst/>
              <a:gdLst>
                <a:gd name="T0" fmla="*/ 112 w 112"/>
                <a:gd name="T1" fmla="*/ 99 h 99"/>
                <a:gd name="T2" fmla="*/ 56 w 112"/>
                <a:gd name="T3" fmla="*/ 0 h 99"/>
                <a:gd name="T4" fmla="*/ 0 w 112"/>
                <a:gd name="T5" fmla="*/ 99 h 99"/>
                <a:gd name="T6" fmla="*/ 112 w 112"/>
                <a:gd name="T7" fmla="*/ 99 h 99"/>
              </a:gdLst>
              <a:ahLst/>
              <a:cxnLst>
                <a:cxn ang="0">
                  <a:pos x="T0" y="T1"/>
                </a:cxn>
                <a:cxn ang="0">
                  <a:pos x="T2" y="T3"/>
                </a:cxn>
                <a:cxn ang="0">
                  <a:pos x="T4" y="T5"/>
                </a:cxn>
                <a:cxn ang="0">
                  <a:pos x="T6" y="T7"/>
                </a:cxn>
              </a:cxnLst>
              <a:rect l="0" t="0" r="r" b="b"/>
              <a:pathLst>
                <a:path w="112" h="99">
                  <a:moveTo>
                    <a:pt x="112" y="99"/>
                  </a:moveTo>
                  <a:lnTo>
                    <a:pt x="56" y="0"/>
                  </a:lnTo>
                  <a:lnTo>
                    <a:pt x="0" y="99"/>
                  </a:lnTo>
                  <a:lnTo>
                    <a:pt x="112" y="99"/>
                  </a:lnTo>
                  <a:close/>
                </a:path>
              </a:pathLst>
            </a:cu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79">
              <a:extLst>
                <a:ext uri="{FF2B5EF4-FFF2-40B4-BE49-F238E27FC236}">
                  <a16:creationId xmlns:a16="http://schemas.microsoft.com/office/drawing/2014/main" id="{09DFCCB7-A005-487D-B22A-F37617987B23}"/>
                </a:ext>
              </a:extLst>
            </p:cNvPr>
            <p:cNvSpPr>
              <a:spLocks/>
            </p:cNvSpPr>
            <p:nvPr/>
          </p:nvSpPr>
          <p:spPr bwMode="auto">
            <a:xfrm>
              <a:off x="7069151" y="1743891"/>
              <a:ext cx="135864" cy="131335"/>
            </a:xfrm>
            <a:custGeom>
              <a:avLst/>
              <a:gdLst>
                <a:gd name="T0" fmla="*/ 30 w 32"/>
                <a:gd name="T1" fmla="*/ 15 h 31"/>
                <a:gd name="T2" fmla="*/ 28 w 32"/>
                <a:gd name="T3" fmla="*/ 15 h 31"/>
                <a:gd name="T4" fmla="*/ 16 w 32"/>
                <a:gd name="T5" fmla="*/ 27 h 31"/>
                <a:gd name="T6" fmla="*/ 4 w 32"/>
                <a:gd name="T7" fmla="*/ 15 h 31"/>
                <a:gd name="T8" fmla="*/ 16 w 32"/>
                <a:gd name="T9" fmla="*/ 4 h 31"/>
                <a:gd name="T10" fmla="*/ 28 w 32"/>
                <a:gd name="T11" fmla="*/ 15 h 31"/>
                <a:gd name="T12" fmla="*/ 30 w 32"/>
                <a:gd name="T13" fmla="*/ 15 h 31"/>
                <a:gd name="T14" fmla="*/ 32 w 32"/>
                <a:gd name="T15" fmla="*/ 15 h 31"/>
                <a:gd name="T16" fmla="*/ 16 w 32"/>
                <a:gd name="T17" fmla="*/ 0 h 31"/>
                <a:gd name="T18" fmla="*/ 0 w 32"/>
                <a:gd name="T19" fmla="*/ 15 h 31"/>
                <a:gd name="T20" fmla="*/ 16 w 32"/>
                <a:gd name="T21" fmla="*/ 31 h 31"/>
                <a:gd name="T22" fmla="*/ 32 w 32"/>
                <a:gd name="T23" fmla="*/ 15 h 31"/>
                <a:gd name="T24" fmla="*/ 30 w 32"/>
                <a:gd name="T2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1">
                  <a:moveTo>
                    <a:pt x="30" y="15"/>
                  </a:moveTo>
                  <a:cubicBezTo>
                    <a:pt x="28" y="15"/>
                    <a:pt x="28" y="15"/>
                    <a:pt x="28" y="15"/>
                  </a:cubicBezTo>
                  <a:cubicBezTo>
                    <a:pt x="28" y="22"/>
                    <a:pt x="23" y="27"/>
                    <a:pt x="16" y="27"/>
                  </a:cubicBezTo>
                  <a:cubicBezTo>
                    <a:pt x="10" y="27"/>
                    <a:pt x="4" y="22"/>
                    <a:pt x="4" y="15"/>
                  </a:cubicBezTo>
                  <a:cubicBezTo>
                    <a:pt x="4" y="9"/>
                    <a:pt x="10" y="4"/>
                    <a:pt x="16" y="4"/>
                  </a:cubicBezTo>
                  <a:cubicBezTo>
                    <a:pt x="23" y="4"/>
                    <a:pt x="28" y="9"/>
                    <a:pt x="28" y="15"/>
                  </a:cubicBezTo>
                  <a:cubicBezTo>
                    <a:pt x="30" y="15"/>
                    <a:pt x="30" y="15"/>
                    <a:pt x="30" y="15"/>
                  </a:cubicBezTo>
                  <a:cubicBezTo>
                    <a:pt x="32" y="15"/>
                    <a:pt x="32" y="15"/>
                    <a:pt x="32" y="15"/>
                  </a:cubicBezTo>
                  <a:cubicBezTo>
                    <a:pt x="32" y="7"/>
                    <a:pt x="25" y="0"/>
                    <a:pt x="16" y="0"/>
                  </a:cubicBezTo>
                  <a:cubicBezTo>
                    <a:pt x="8" y="0"/>
                    <a:pt x="0" y="7"/>
                    <a:pt x="0" y="15"/>
                  </a:cubicBezTo>
                  <a:cubicBezTo>
                    <a:pt x="0" y="24"/>
                    <a:pt x="8" y="31"/>
                    <a:pt x="16" y="31"/>
                  </a:cubicBezTo>
                  <a:cubicBezTo>
                    <a:pt x="25" y="31"/>
                    <a:pt x="32" y="24"/>
                    <a:pt x="32" y="15"/>
                  </a:cubicBezTo>
                  <a:lnTo>
                    <a:pt x="3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80">
              <a:extLst>
                <a:ext uri="{FF2B5EF4-FFF2-40B4-BE49-F238E27FC236}">
                  <a16:creationId xmlns:a16="http://schemas.microsoft.com/office/drawing/2014/main" id="{87027B57-02F5-4AA9-9ACB-B7D8DC839980}"/>
                </a:ext>
              </a:extLst>
            </p:cNvPr>
            <p:cNvSpPr>
              <a:spLocks/>
            </p:cNvSpPr>
            <p:nvPr/>
          </p:nvSpPr>
          <p:spPr bwMode="auto">
            <a:xfrm>
              <a:off x="8605921" y="4572876"/>
              <a:ext cx="135864" cy="131335"/>
            </a:xfrm>
            <a:custGeom>
              <a:avLst/>
              <a:gdLst>
                <a:gd name="T0" fmla="*/ 30 w 32"/>
                <a:gd name="T1" fmla="*/ 15 h 31"/>
                <a:gd name="T2" fmla="*/ 28 w 32"/>
                <a:gd name="T3" fmla="*/ 15 h 31"/>
                <a:gd name="T4" fmla="*/ 16 w 32"/>
                <a:gd name="T5" fmla="*/ 27 h 31"/>
                <a:gd name="T6" fmla="*/ 4 w 32"/>
                <a:gd name="T7" fmla="*/ 15 h 31"/>
                <a:gd name="T8" fmla="*/ 16 w 32"/>
                <a:gd name="T9" fmla="*/ 4 h 31"/>
                <a:gd name="T10" fmla="*/ 28 w 32"/>
                <a:gd name="T11" fmla="*/ 15 h 31"/>
                <a:gd name="T12" fmla="*/ 30 w 32"/>
                <a:gd name="T13" fmla="*/ 15 h 31"/>
                <a:gd name="T14" fmla="*/ 32 w 32"/>
                <a:gd name="T15" fmla="*/ 15 h 31"/>
                <a:gd name="T16" fmla="*/ 16 w 32"/>
                <a:gd name="T17" fmla="*/ 0 h 31"/>
                <a:gd name="T18" fmla="*/ 0 w 32"/>
                <a:gd name="T19" fmla="*/ 15 h 31"/>
                <a:gd name="T20" fmla="*/ 16 w 32"/>
                <a:gd name="T21" fmla="*/ 31 h 31"/>
                <a:gd name="T22" fmla="*/ 32 w 32"/>
                <a:gd name="T23" fmla="*/ 15 h 31"/>
                <a:gd name="T24" fmla="*/ 30 w 32"/>
                <a:gd name="T2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1">
                  <a:moveTo>
                    <a:pt x="30" y="15"/>
                  </a:moveTo>
                  <a:cubicBezTo>
                    <a:pt x="28" y="15"/>
                    <a:pt x="28" y="15"/>
                    <a:pt x="28" y="15"/>
                  </a:cubicBezTo>
                  <a:cubicBezTo>
                    <a:pt x="27" y="22"/>
                    <a:pt x="22" y="27"/>
                    <a:pt x="16" y="27"/>
                  </a:cubicBezTo>
                  <a:cubicBezTo>
                    <a:pt x="9" y="27"/>
                    <a:pt x="4" y="22"/>
                    <a:pt x="4" y="15"/>
                  </a:cubicBezTo>
                  <a:cubicBezTo>
                    <a:pt x="4" y="9"/>
                    <a:pt x="9" y="4"/>
                    <a:pt x="16" y="4"/>
                  </a:cubicBezTo>
                  <a:cubicBezTo>
                    <a:pt x="22" y="4"/>
                    <a:pt x="27" y="9"/>
                    <a:pt x="28" y="15"/>
                  </a:cubicBezTo>
                  <a:cubicBezTo>
                    <a:pt x="30" y="15"/>
                    <a:pt x="30" y="15"/>
                    <a:pt x="30" y="15"/>
                  </a:cubicBezTo>
                  <a:cubicBezTo>
                    <a:pt x="32" y="15"/>
                    <a:pt x="32" y="15"/>
                    <a:pt x="32" y="15"/>
                  </a:cubicBezTo>
                  <a:cubicBezTo>
                    <a:pt x="32" y="7"/>
                    <a:pt x="24" y="0"/>
                    <a:pt x="16" y="0"/>
                  </a:cubicBezTo>
                  <a:cubicBezTo>
                    <a:pt x="7" y="0"/>
                    <a:pt x="0" y="7"/>
                    <a:pt x="0" y="15"/>
                  </a:cubicBezTo>
                  <a:cubicBezTo>
                    <a:pt x="0" y="24"/>
                    <a:pt x="7" y="31"/>
                    <a:pt x="16" y="31"/>
                  </a:cubicBezTo>
                  <a:cubicBezTo>
                    <a:pt x="24" y="31"/>
                    <a:pt x="32" y="24"/>
                    <a:pt x="32" y="15"/>
                  </a:cubicBezTo>
                  <a:lnTo>
                    <a:pt x="3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81">
              <a:extLst>
                <a:ext uri="{FF2B5EF4-FFF2-40B4-BE49-F238E27FC236}">
                  <a16:creationId xmlns:a16="http://schemas.microsoft.com/office/drawing/2014/main" id="{767C16D2-BF3C-4EDE-AE28-2DEC82D3C5EB}"/>
                </a:ext>
              </a:extLst>
            </p:cNvPr>
            <p:cNvSpPr>
              <a:spLocks/>
            </p:cNvSpPr>
            <p:nvPr/>
          </p:nvSpPr>
          <p:spPr bwMode="auto">
            <a:xfrm>
              <a:off x="8246637" y="4148680"/>
              <a:ext cx="129825" cy="135864"/>
            </a:xfrm>
            <a:custGeom>
              <a:avLst/>
              <a:gdLst>
                <a:gd name="T0" fmla="*/ 29 w 31"/>
                <a:gd name="T1" fmla="*/ 16 h 32"/>
                <a:gd name="T2" fmla="*/ 27 w 31"/>
                <a:gd name="T3" fmla="*/ 16 h 32"/>
                <a:gd name="T4" fmla="*/ 15 w 31"/>
                <a:gd name="T5" fmla="*/ 28 h 32"/>
                <a:gd name="T6" fmla="*/ 4 w 31"/>
                <a:gd name="T7" fmla="*/ 16 h 32"/>
                <a:gd name="T8" fmla="*/ 15 w 31"/>
                <a:gd name="T9" fmla="*/ 4 h 32"/>
                <a:gd name="T10" fmla="*/ 27 w 31"/>
                <a:gd name="T11" fmla="*/ 16 h 32"/>
                <a:gd name="T12" fmla="*/ 29 w 31"/>
                <a:gd name="T13" fmla="*/ 16 h 32"/>
                <a:gd name="T14" fmla="*/ 31 w 31"/>
                <a:gd name="T15" fmla="*/ 16 h 32"/>
                <a:gd name="T16" fmla="*/ 15 w 31"/>
                <a:gd name="T17" fmla="*/ 0 h 32"/>
                <a:gd name="T18" fmla="*/ 0 w 31"/>
                <a:gd name="T19" fmla="*/ 16 h 32"/>
                <a:gd name="T20" fmla="*/ 15 w 31"/>
                <a:gd name="T21" fmla="*/ 32 h 32"/>
                <a:gd name="T22" fmla="*/ 31 w 31"/>
                <a:gd name="T23" fmla="*/ 16 h 32"/>
                <a:gd name="T24" fmla="*/ 29 w 31"/>
                <a:gd name="T2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29" y="16"/>
                  </a:moveTo>
                  <a:cubicBezTo>
                    <a:pt x="27" y="16"/>
                    <a:pt x="27" y="16"/>
                    <a:pt x="27" y="16"/>
                  </a:cubicBezTo>
                  <a:cubicBezTo>
                    <a:pt x="27" y="22"/>
                    <a:pt x="22" y="28"/>
                    <a:pt x="15" y="28"/>
                  </a:cubicBezTo>
                  <a:cubicBezTo>
                    <a:pt x="9" y="28"/>
                    <a:pt x="4" y="22"/>
                    <a:pt x="4" y="16"/>
                  </a:cubicBezTo>
                  <a:cubicBezTo>
                    <a:pt x="4" y="9"/>
                    <a:pt x="9" y="4"/>
                    <a:pt x="15" y="4"/>
                  </a:cubicBezTo>
                  <a:cubicBezTo>
                    <a:pt x="22" y="4"/>
                    <a:pt x="27" y="9"/>
                    <a:pt x="27" y="16"/>
                  </a:cubicBezTo>
                  <a:cubicBezTo>
                    <a:pt x="29" y="16"/>
                    <a:pt x="29" y="16"/>
                    <a:pt x="29" y="16"/>
                  </a:cubicBezTo>
                  <a:cubicBezTo>
                    <a:pt x="31" y="16"/>
                    <a:pt x="31" y="16"/>
                    <a:pt x="31" y="16"/>
                  </a:cubicBezTo>
                  <a:cubicBezTo>
                    <a:pt x="31" y="7"/>
                    <a:pt x="24" y="0"/>
                    <a:pt x="15" y="0"/>
                  </a:cubicBezTo>
                  <a:cubicBezTo>
                    <a:pt x="7" y="0"/>
                    <a:pt x="0" y="7"/>
                    <a:pt x="0" y="16"/>
                  </a:cubicBezTo>
                  <a:cubicBezTo>
                    <a:pt x="0" y="25"/>
                    <a:pt x="7" y="32"/>
                    <a:pt x="15" y="32"/>
                  </a:cubicBezTo>
                  <a:cubicBezTo>
                    <a:pt x="24" y="32"/>
                    <a:pt x="31" y="25"/>
                    <a:pt x="31" y="16"/>
                  </a:cubicBezTo>
                  <a:lnTo>
                    <a:pt x="2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82">
              <a:extLst>
                <a:ext uri="{FF2B5EF4-FFF2-40B4-BE49-F238E27FC236}">
                  <a16:creationId xmlns:a16="http://schemas.microsoft.com/office/drawing/2014/main" id="{DD017046-67F4-49E2-A97A-EEB8622E579B}"/>
                </a:ext>
              </a:extLst>
            </p:cNvPr>
            <p:cNvSpPr>
              <a:spLocks/>
            </p:cNvSpPr>
            <p:nvPr/>
          </p:nvSpPr>
          <p:spPr bwMode="auto">
            <a:xfrm>
              <a:off x="4305078" y="2989309"/>
              <a:ext cx="131335" cy="134355"/>
            </a:xfrm>
            <a:custGeom>
              <a:avLst/>
              <a:gdLst>
                <a:gd name="T0" fmla="*/ 29 w 31"/>
                <a:gd name="T1" fmla="*/ 16 h 32"/>
                <a:gd name="T2" fmla="*/ 27 w 31"/>
                <a:gd name="T3" fmla="*/ 16 h 32"/>
                <a:gd name="T4" fmla="*/ 15 w 31"/>
                <a:gd name="T5" fmla="*/ 28 h 32"/>
                <a:gd name="T6" fmla="*/ 4 w 31"/>
                <a:gd name="T7" fmla="*/ 16 h 32"/>
                <a:gd name="T8" fmla="*/ 15 w 31"/>
                <a:gd name="T9" fmla="*/ 4 h 32"/>
                <a:gd name="T10" fmla="*/ 27 w 31"/>
                <a:gd name="T11" fmla="*/ 16 h 32"/>
                <a:gd name="T12" fmla="*/ 29 w 31"/>
                <a:gd name="T13" fmla="*/ 16 h 32"/>
                <a:gd name="T14" fmla="*/ 31 w 31"/>
                <a:gd name="T15" fmla="*/ 16 h 32"/>
                <a:gd name="T16" fmla="*/ 15 w 31"/>
                <a:gd name="T17" fmla="*/ 0 h 32"/>
                <a:gd name="T18" fmla="*/ 0 w 31"/>
                <a:gd name="T19" fmla="*/ 16 h 32"/>
                <a:gd name="T20" fmla="*/ 15 w 31"/>
                <a:gd name="T21" fmla="*/ 32 h 32"/>
                <a:gd name="T22" fmla="*/ 31 w 31"/>
                <a:gd name="T23" fmla="*/ 16 h 32"/>
                <a:gd name="T24" fmla="*/ 29 w 31"/>
                <a:gd name="T2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29" y="16"/>
                  </a:moveTo>
                  <a:cubicBezTo>
                    <a:pt x="27" y="16"/>
                    <a:pt x="27" y="16"/>
                    <a:pt x="27" y="16"/>
                  </a:cubicBezTo>
                  <a:cubicBezTo>
                    <a:pt x="27" y="23"/>
                    <a:pt x="22" y="28"/>
                    <a:pt x="15" y="28"/>
                  </a:cubicBezTo>
                  <a:cubicBezTo>
                    <a:pt x="9" y="28"/>
                    <a:pt x="4" y="23"/>
                    <a:pt x="4" y="16"/>
                  </a:cubicBezTo>
                  <a:cubicBezTo>
                    <a:pt x="4" y="10"/>
                    <a:pt x="9" y="4"/>
                    <a:pt x="15" y="4"/>
                  </a:cubicBezTo>
                  <a:cubicBezTo>
                    <a:pt x="22" y="4"/>
                    <a:pt x="27" y="10"/>
                    <a:pt x="27" y="16"/>
                  </a:cubicBezTo>
                  <a:cubicBezTo>
                    <a:pt x="29" y="16"/>
                    <a:pt x="29" y="16"/>
                    <a:pt x="29" y="16"/>
                  </a:cubicBezTo>
                  <a:cubicBezTo>
                    <a:pt x="31" y="16"/>
                    <a:pt x="31" y="16"/>
                    <a:pt x="31" y="16"/>
                  </a:cubicBezTo>
                  <a:cubicBezTo>
                    <a:pt x="31" y="7"/>
                    <a:pt x="24" y="0"/>
                    <a:pt x="15" y="0"/>
                  </a:cubicBezTo>
                  <a:cubicBezTo>
                    <a:pt x="7" y="0"/>
                    <a:pt x="0" y="7"/>
                    <a:pt x="0" y="16"/>
                  </a:cubicBezTo>
                  <a:cubicBezTo>
                    <a:pt x="0" y="25"/>
                    <a:pt x="7" y="32"/>
                    <a:pt x="15" y="32"/>
                  </a:cubicBezTo>
                  <a:cubicBezTo>
                    <a:pt x="24" y="32"/>
                    <a:pt x="31" y="25"/>
                    <a:pt x="31" y="16"/>
                  </a:cubicBezTo>
                  <a:lnTo>
                    <a:pt x="2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83">
              <a:extLst>
                <a:ext uri="{FF2B5EF4-FFF2-40B4-BE49-F238E27FC236}">
                  <a16:creationId xmlns:a16="http://schemas.microsoft.com/office/drawing/2014/main" id="{8C41B96D-5785-4E85-9393-ED85F1F1F87D}"/>
                </a:ext>
              </a:extLst>
            </p:cNvPr>
            <p:cNvSpPr>
              <a:spLocks/>
            </p:cNvSpPr>
            <p:nvPr/>
          </p:nvSpPr>
          <p:spPr bwMode="auto">
            <a:xfrm>
              <a:off x="4126946" y="2710033"/>
              <a:ext cx="182662" cy="181152"/>
            </a:xfrm>
            <a:custGeom>
              <a:avLst/>
              <a:gdLst>
                <a:gd name="T0" fmla="*/ 41 w 43"/>
                <a:gd name="T1" fmla="*/ 22 h 43"/>
                <a:gd name="T2" fmla="*/ 39 w 43"/>
                <a:gd name="T3" fmla="*/ 22 h 43"/>
                <a:gd name="T4" fmla="*/ 34 w 43"/>
                <a:gd name="T5" fmla="*/ 34 h 43"/>
                <a:gd name="T6" fmla="*/ 21 w 43"/>
                <a:gd name="T7" fmla="*/ 39 h 43"/>
                <a:gd name="T8" fmla="*/ 9 w 43"/>
                <a:gd name="T9" fmla="*/ 34 h 43"/>
                <a:gd name="T10" fmla="*/ 4 w 43"/>
                <a:gd name="T11" fmla="*/ 22 h 43"/>
                <a:gd name="T12" fmla="*/ 9 w 43"/>
                <a:gd name="T13" fmla="*/ 9 h 43"/>
                <a:gd name="T14" fmla="*/ 21 w 43"/>
                <a:gd name="T15" fmla="*/ 4 h 43"/>
                <a:gd name="T16" fmla="*/ 34 w 43"/>
                <a:gd name="T17" fmla="*/ 9 h 43"/>
                <a:gd name="T18" fmla="*/ 39 w 43"/>
                <a:gd name="T19" fmla="*/ 22 h 43"/>
                <a:gd name="T20" fmla="*/ 41 w 43"/>
                <a:gd name="T21" fmla="*/ 22 h 43"/>
                <a:gd name="T22" fmla="*/ 43 w 43"/>
                <a:gd name="T23" fmla="*/ 22 h 43"/>
                <a:gd name="T24" fmla="*/ 21 w 43"/>
                <a:gd name="T25" fmla="*/ 0 h 43"/>
                <a:gd name="T26" fmla="*/ 0 w 43"/>
                <a:gd name="T27" fmla="*/ 22 h 43"/>
                <a:gd name="T28" fmla="*/ 21 w 43"/>
                <a:gd name="T29" fmla="*/ 43 h 43"/>
                <a:gd name="T30" fmla="*/ 43 w 43"/>
                <a:gd name="T31" fmla="*/ 22 h 43"/>
                <a:gd name="T32" fmla="*/ 41 w 43"/>
                <a:gd name="T33"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41" y="22"/>
                  </a:moveTo>
                  <a:cubicBezTo>
                    <a:pt x="39" y="22"/>
                    <a:pt x="39" y="22"/>
                    <a:pt x="39" y="22"/>
                  </a:cubicBezTo>
                  <a:cubicBezTo>
                    <a:pt x="39" y="26"/>
                    <a:pt x="37" y="31"/>
                    <a:pt x="34" y="34"/>
                  </a:cubicBezTo>
                  <a:cubicBezTo>
                    <a:pt x="31" y="37"/>
                    <a:pt x="26" y="39"/>
                    <a:pt x="21" y="39"/>
                  </a:cubicBezTo>
                  <a:cubicBezTo>
                    <a:pt x="17" y="39"/>
                    <a:pt x="12" y="37"/>
                    <a:pt x="9" y="34"/>
                  </a:cubicBezTo>
                  <a:cubicBezTo>
                    <a:pt x="6" y="31"/>
                    <a:pt x="4" y="26"/>
                    <a:pt x="4" y="22"/>
                  </a:cubicBezTo>
                  <a:cubicBezTo>
                    <a:pt x="4" y="17"/>
                    <a:pt x="6" y="13"/>
                    <a:pt x="9" y="9"/>
                  </a:cubicBezTo>
                  <a:cubicBezTo>
                    <a:pt x="12" y="6"/>
                    <a:pt x="17" y="4"/>
                    <a:pt x="21" y="4"/>
                  </a:cubicBezTo>
                  <a:cubicBezTo>
                    <a:pt x="26" y="4"/>
                    <a:pt x="31" y="6"/>
                    <a:pt x="34" y="9"/>
                  </a:cubicBezTo>
                  <a:cubicBezTo>
                    <a:pt x="37" y="13"/>
                    <a:pt x="39" y="17"/>
                    <a:pt x="39" y="22"/>
                  </a:cubicBezTo>
                  <a:cubicBezTo>
                    <a:pt x="41" y="22"/>
                    <a:pt x="41" y="22"/>
                    <a:pt x="41" y="22"/>
                  </a:cubicBezTo>
                  <a:cubicBezTo>
                    <a:pt x="43" y="22"/>
                    <a:pt x="43" y="22"/>
                    <a:pt x="43" y="22"/>
                  </a:cubicBezTo>
                  <a:cubicBezTo>
                    <a:pt x="43" y="10"/>
                    <a:pt x="33" y="0"/>
                    <a:pt x="21" y="0"/>
                  </a:cubicBezTo>
                  <a:cubicBezTo>
                    <a:pt x="10" y="0"/>
                    <a:pt x="0" y="10"/>
                    <a:pt x="0" y="22"/>
                  </a:cubicBezTo>
                  <a:cubicBezTo>
                    <a:pt x="0" y="33"/>
                    <a:pt x="10" y="43"/>
                    <a:pt x="21" y="43"/>
                  </a:cubicBezTo>
                  <a:cubicBezTo>
                    <a:pt x="33" y="43"/>
                    <a:pt x="43" y="33"/>
                    <a:pt x="43" y="22"/>
                  </a:cubicBezTo>
                  <a:lnTo>
                    <a:pt x="41"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84">
              <a:extLst>
                <a:ext uri="{FF2B5EF4-FFF2-40B4-BE49-F238E27FC236}">
                  <a16:creationId xmlns:a16="http://schemas.microsoft.com/office/drawing/2014/main" id="{05FF1391-7914-4768-A685-9DEF10584D47}"/>
                </a:ext>
              </a:extLst>
            </p:cNvPr>
            <p:cNvSpPr>
              <a:spLocks noEditPoints="1"/>
            </p:cNvSpPr>
            <p:nvPr/>
          </p:nvSpPr>
          <p:spPr bwMode="auto">
            <a:xfrm>
              <a:off x="5985260" y="2485103"/>
              <a:ext cx="372871" cy="372871"/>
            </a:xfrm>
            <a:custGeom>
              <a:avLst/>
              <a:gdLst>
                <a:gd name="T0" fmla="*/ 84 w 88"/>
                <a:gd name="T1" fmla="*/ 44 h 88"/>
                <a:gd name="T2" fmla="*/ 85 w 88"/>
                <a:gd name="T3" fmla="*/ 54 h 88"/>
                <a:gd name="T4" fmla="*/ 88 w 88"/>
                <a:gd name="T5" fmla="*/ 44 h 88"/>
                <a:gd name="T6" fmla="*/ 86 w 88"/>
                <a:gd name="T7" fmla="*/ 42 h 88"/>
                <a:gd name="T8" fmla="*/ 81 w 88"/>
                <a:gd name="T9" fmla="*/ 28 h 88"/>
                <a:gd name="T10" fmla="*/ 86 w 88"/>
                <a:gd name="T11" fmla="*/ 37 h 88"/>
                <a:gd name="T12" fmla="*/ 85 w 88"/>
                <a:gd name="T13" fmla="*/ 27 h 88"/>
                <a:gd name="T14" fmla="*/ 81 w 88"/>
                <a:gd name="T15" fmla="*/ 28 h 88"/>
                <a:gd name="T16" fmla="*/ 77 w 88"/>
                <a:gd name="T17" fmla="*/ 22 h 88"/>
                <a:gd name="T18" fmla="*/ 81 w 88"/>
                <a:gd name="T19" fmla="*/ 19 h 88"/>
                <a:gd name="T20" fmla="*/ 72 w 88"/>
                <a:gd name="T21" fmla="*/ 13 h 88"/>
                <a:gd name="T22" fmla="*/ 59 w 88"/>
                <a:gd name="T23" fmla="*/ 7 h 88"/>
                <a:gd name="T24" fmla="*/ 69 w 88"/>
                <a:gd name="T25" fmla="*/ 10 h 88"/>
                <a:gd name="T26" fmla="*/ 61 w 88"/>
                <a:gd name="T27" fmla="*/ 3 h 88"/>
                <a:gd name="T28" fmla="*/ 59 w 88"/>
                <a:gd name="T29" fmla="*/ 7 h 88"/>
                <a:gd name="T30" fmla="*/ 44 w 88"/>
                <a:gd name="T31" fmla="*/ 4 h 88"/>
                <a:gd name="T32" fmla="*/ 54 w 88"/>
                <a:gd name="T33" fmla="*/ 3 h 88"/>
                <a:gd name="T34" fmla="*/ 44 w 88"/>
                <a:gd name="T35" fmla="*/ 0 h 88"/>
                <a:gd name="T36" fmla="*/ 42 w 88"/>
                <a:gd name="T37" fmla="*/ 2 h 88"/>
                <a:gd name="T38" fmla="*/ 29 w 88"/>
                <a:gd name="T39" fmla="*/ 7 h 88"/>
                <a:gd name="T40" fmla="*/ 38 w 88"/>
                <a:gd name="T41" fmla="*/ 2 h 88"/>
                <a:gd name="T42" fmla="*/ 27 w 88"/>
                <a:gd name="T43" fmla="*/ 3 h 88"/>
                <a:gd name="T44" fmla="*/ 29 w 88"/>
                <a:gd name="T45" fmla="*/ 7 h 88"/>
                <a:gd name="T46" fmla="*/ 22 w 88"/>
                <a:gd name="T47" fmla="*/ 11 h 88"/>
                <a:gd name="T48" fmla="*/ 20 w 88"/>
                <a:gd name="T49" fmla="*/ 7 h 88"/>
                <a:gd name="T50" fmla="*/ 13 w 88"/>
                <a:gd name="T51" fmla="*/ 16 h 88"/>
                <a:gd name="T52" fmla="*/ 7 w 88"/>
                <a:gd name="T53" fmla="*/ 29 h 88"/>
                <a:gd name="T54" fmla="*/ 10 w 88"/>
                <a:gd name="T55" fmla="*/ 19 h 88"/>
                <a:gd name="T56" fmla="*/ 3 w 88"/>
                <a:gd name="T57" fmla="*/ 27 h 88"/>
                <a:gd name="T58" fmla="*/ 7 w 88"/>
                <a:gd name="T59" fmla="*/ 29 h 88"/>
                <a:gd name="T60" fmla="*/ 4 w 88"/>
                <a:gd name="T61" fmla="*/ 44 h 88"/>
                <a:gd name="T62" fmla="*/ 3 w 88"/>
                <a:gd name="T63" fmla="*/ 34 h 88"/>
                <a:gd name="T64" fmla="*/ 0 w 88"/>
                <a:gd name="T65" fmla="*/ 44 h 88"/>
                <a:gd name="T66" fmla="*/ 2 w 88"/>
                <a:gd name="T67" fmla="*/ 46 h 88"/>
                <a:gd name="T68" fmla="*/ 7 w 88"/>
                <a:gd name="T69" fmla="*/ 59 h 88"/>
                <a:gd name="T70" fmla="*/ 3 w 88"/>
                <a:gd name="T71" fmla="*/ 50 h 88"/>
                <a:gd name="T72" fmla="*/ 3 w 88"/>
                <a:gd name="T73" fmla="*/ 61 h 88"/>
                <a:gd name="T74" fmla="*/ 7 w 88"/>
                <a:gd name="T75" fmla="*/ 59 h 88"/>
                <a:gd name="T76" fmla="*/ 11 w 88"/>
                <a:gd name="T77" fmla="*/ 66 h 88"/>
                <a:gd name="T78" fmla="*/ 8 w 88"/>
                <a:gd name="T79" fmla="*/ 68 h 88"/>
                <a:gd name="T80" fmla="*/ 16 w 88"/>
                <a:gd name="T81" fmla="*/ 75 h 88"/>
                <a:gd name="T82" fmla="*/ 29 w 88"/>
                <a:gd name="T83" fmla="*/ 81 h 88"/>
                <a:gd name="T84" fmla="*/ 19 w 88"/>
                <a:gd name="T85" fmla="*/ 78 h 88"/>
                <a:gd name="T86" fmla="*/ 27 w 88"/>
                <a:gd name="T87" fmla="*/ 85 h 88"/>
                <a:gd name="T88" fmla="*/ 29 w 88"/>
                <a:gd name="T89" fmla="*/ 81 h 88"/>
                <a:gd name="T90" fmla="*/ 44 w 88"/>
                <a:gd name="T91" fmla="*/ 84 h 88"/>
                <a:gd name="T92" fmla="*/ 34 w 88"/>
                <a:gd name="T93" fmla="*/ 85 h 88"/>
                <a:gd name="T94" fmla="*/ 44 w 88"/>
                <a:gd name="T95" fmla="*/ 88 h 88"/>
                <a:gd name="T96" fmla="*/ 46 w 88"/>
                <a:gd name="T97" fmla="*/ 86 h 88"/>
                <a:gd name="T98" fmla="*/ 59 w 88"/>
                <a:gd name="T99" fmla="*/ 81 h 88"/>
                <a:gd name="T100" fmla="*/ 50 w 88"/>
                <a:gd name="T101" fmla="*/ 85 h 88"/>
                <a:gd name="T102" fmla="*/ 61 w 88"/>
                <a:gd name="T103" fmla="*/ 85 h 88"/>
                <a:gd name="T104" fmla="*/ 59 w 88"/>
                <a:gd name="T105" fmla="*/ 81 h 88"/>
                <a:gd name="T106" fmla="*/ 66 w 88"/>
                <a:gd name="T107" fmla="*/ 77 h 88"/>
                <a:gd name="T108" fmla="*/ 69 w 88"/>
                <a:gd name="T109" fmla="*/ 80 h 88"/>
                <a:gd name="T110" fmla="*/ 75 w 88"/>
                <a:gd name="T111" fmla="*/ 72 h 88"/>
                <a:gd name="T112" fmla="*/ 81 w 88"/>
                <a:gd name="T113" fmla="*/ 59 h 88"/>
                <a:gd name="T114" fmla="*/ 78 w 88"/>
                <a:gd name="T115" fmla="*/ 69 h 88"/>
                <a:gd name="T116" fmla="*/ 85 w 88"/>
                <a:gd name="T117" fmla="*/ 61 h 88"/>
                <a:gd name="T118" fmla="*/ 81 w 88"/>
                <a:gd name="T119" fmla="*/ 5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88">
                  <a:moveTo>
                    <a:pt x="84" y="44"/>
                  </a:moveTo>
                  <a:cubicBezTo>
                    <a:pt x="84" y="44"/>
                    <a:pt x="84" y="44"/>
                    <a:pt x="84" y="44"/>
                  </a:cubicBezTo>
                  <a:cubicBezTo>
                    <a:pt x="84" y="47"/>
                    <a:pt x="84" y="49"/>
                    <a:pt x="83" y="52"/>
                  </a:cubicBezTo>
                  <a:cubicBezTo>
                    <a:pt x="83" y="53"/>
                    <a:pt x="84" y="54"/>
                    <a:pt x="85" y="54"/>
                  </a:cubicBezTo>
                  <a:cubicBezTo>
                    <a:pt x="86" y="54"/>
                    <a:pt x="87" y="54"/>
                    <a:pt x="87" y="52"/>
                  </a:cubicBezTo>
                  <a:cubicBezTo>
                    <a:pt x="88" y="50"/>
                    <a:pt x="88" y="47"/>
                    <a:pt x="88" y="44"/>
                  </a:cubicBezTo>
                  <a:cubicBezTo>
                    <a:pt x="88" y="44"/>
                    <a:pt x="88" y="44"/>
                    <a:pt x="88" y="44"/>
                  </a:cubicBezTo>
                  <a:cubicBezTo>
                    <a:pt x="88" y="43"/>
                    <a:pt x="87" y="42"/>
                    <a:pt x="86" y="42"/>
                  </a:cubicBezTo>
                  <a:cubicBezTo>
                    <a:pt x="85" y="42"/>
                    <a:pt x="84" y="43"/>
                    <a:pt x="84" y="44"/>
                  </a:cubicBezTo>
                  <a:close/>
                  <a:moveTo>
                    <a:pt x="81" y="28"/>
                  </a:moveTo>
                  <a:cubicBezTo>
                    <a:pt x="82" y="31"/>
                    <a:pt x="83" y="33"/>
                    <a:pt x="83" y="36"/>
                  </a:cubicBezTo>
                  <a:cubicBezTo>
                    <a:pt x="83" y="37"/>
                    <a:pt x="85" y="38"/>
                    <a:pt x="86" y="37"/>
                  </a:cubicBezTo>
                  <a:cubicBezTo>
                    <a:pt x="87" y="37"/>
                    <a:pt x="87" y="36"/>
                    <a:pt x="87" y="35"/>
                  </a:cubicBezTo>
                  <a:cubicBezTo>
                    <a:pt x="87" y="32"/>
                    <a:pt x="86" y="30"/>
                    <a:pt x="85" y="27"/>
                  </a:cubicBezTo>
                  <a:cubicBezTo>
                    <a:pt x="84" y="26"/>
                    <a:pt x="83" y="25"/>
                    <a:pt x="82" y="26"/>
                  </a:cubicBezTo>
                  <a:cubicBezTo>
                    <a:pt x="81" y="26"/>
                    <a:pt x="81" y="27"/>
                    <a:pt x="81" y="28"/>
                  </a:cubicBezTo>
                  <a:close/>
                  <a:moveTo>
                    <a:pt x="72" y="16"/>
                  </a:moveTo>
                  <a:cubicBezTo>
                    <a:pt x="74" y="17"/>
                    <a:pt x="76" y="19"/>
                    <a:pt x="77" y="22"/>
                  </a:cubicBezTo>
                  <a:cubicBezTo>
                    <a:pt x="78" y="22"/>
                    <a:pt x="79" y="23"/>
                    <a:pt x="80" y="22"/>
                  </a:cubicBezTo>
                  <a:cubicBezTo>
                    <a:pt x="81" y="21"/>
                    <a:pt x="81" y="20"/>
                    <a:pt x="81" y="19"/>
                  </a:cubicBezTo>
                  <a:cubicBezTo>
                    <a:pt x="79" y="17"/>
                    <a:pt x="77" y="15"/>
                    <a:pt x="75" y="13"/>
                  </a:cubicBezTo>
                  <a:cubicBezTo>
                    <a:pt x="74" y="12"/>
                    <a:pt x="73" y="12"/>
                    <a:pt x="72" y="13"/>
                  </a:cubicBezTo>
                  <a:cubicBezTo>
                    <a:pt x="71" y="13"/>
                    <a:pt x="71" y="15"/>
                    <a:pt x="72" y="16"/>
                  </a:cubicBezTo>
                  <a:close/>
                  <a:moveTo>
                    <a:pt x="59" y="7"/>
                  </a:moveTo>
                  <a:cubicBezTo>
                    <a:pt x="62" y="8"/>
                    <a:pt x="64" y="9"/>
                    <a:pt x="66" y="11"/>
                  </a:cubicBezTo>
                  <a:cubicBezTo>
                    <a:pt x="67" y="11"/>
                    <a:pt x="68" y="11"/>
                    <a:pt x="69" y="10"/>
                  </a:cubicBezTo>
                  <a:cubicBezTo>
                    <a:pt x="70" y="9"/>
                    <a:pt x="69" y="8"/>
                    <a:pt x="68" y="7"/>
                  </a:cubicBezTo>
                  <a:cubicBezTo>
                    <a:pt x="66" y="6"/>
                    <a:pt x="63" y="4"/>
                    <a:pt x="61" y="3"/>
                  </a:cubicBezTo>
                  <a:cubicBezTo>
                    <a:pt x="60" y="3"/>
                    <a:pt x="59" y="3"/>
                    <a:pt x="58" y="4"/>
                  </a:cubicBezTo>
                  <a:cubicBezTo>
                    <a:pt x="58" y="5"/>
                    <a:pt x="58" y="6"/>
                    <a:pt x="59" y="7"/>
                  </a:cubicBezTo>
                  <a:close/>
                  <a:moveTo>
                    <a:pt x="44" y="4"/>
                  </a:moveTo>
                  <a:cubicBezTo>
                    <a:pt x="44" y="4"/>
                    <a:pt x="44" y="4"/>
                    <a:pt x="44" y="4"/>
                  </a:cubicBezTo>
                  <a:cubicBezTo>
                    <a:pt x="47" y="4"/>
                    <a:pt x="49" y="4"/>
                    <a:pt x="52" y="5"/>
                  </a:cubicBezTo>
                  <a:cubicBezTo>
                    <a:pt x="53" y="5"/>
                    <a:pt x="54" y="4"/>
                    <a:pt x="54" y="3"/>
                  </a:cubicBezTo>
                  <a:cubicBezTo>
                    <a:pt x="54" y="2"/>
                    <a:pt x="54" y="1"/>
                    <a:pt x="53" y="1"/>
                  </a:cubicBezTo>
                  <a:cubicBezTo>
                    <a:pt x="50" y="0"/>
                    <a:pt x="47" y="0"/>
                    <a:pt x="44" y="0"/>
                  </a:cubicBezTo>
                  <a:cubicBezTo>
                    <a:pt x="44" y="0"/>
                    <a:pt x="44" y="0"/>
                    <a:pt x="44" y="0"/>
                  </a:cubicBezTo>
                  <a:cubicBezTo>
                    <a:pt x="43" y="0"/>
                    <a:pt x="42" y="1"/>
                    <a:pt x="42" y="2"/>
                  </a:cubicBezTo>
                  <a:cubicBezTo>
                    <a:pt x="42" y="3"/>
                    <a:pt x="43" y="4"/>
                    <a:pt x="44" y="4"/>
                  </a:cubicBezTo>
                  <a:close/>
                  <a:moveTo>
                    <a:pt x="29" y="7"/>
                  </a:moveTo>
                  <a:cubicBezTo>
                    <a:pt x="31" y="6"/>
                    <a:pt x="34" y="5"/>
                    <a:pt x="36" y="5"/>
                  </a:cubicBezTo>
                  <a:cubicBezTo>
                    <a:pt x="37" y="4"/>
                    <a:pt x="38" y="3"/>
                    <a:pt x="38" y="2"/>
                  </a:cubicBezTo>
                  <a:cubicBezTo>
                    <a:pt x="38" y="1"/>
                    <a:pt x="36" y="1"/>
                    <a:pt x="35" y="1"/>
                  </a:cubicBezTo>
                  <a:cubicBezTo>
                    <a:pt x="33" y="1"/>
                    <a:pt x="30" y="2"/>
                    <a:pt x="27" y="3"/>
                  </a:cubicBezTo>
                  <a:cubicBezTo>
                    <a:pt x="26" y="4"/>
                    <a:pt x="26" y="5"/>
                    <a:pt x="26" y="6"/>
                  </a:cubicBezTo>
                  <a:cubicBezTo>
                    <a:pt x="26" y="7"/>
                    <a:pt x="28" y="7"/>
                    <a:pt x="29" y="7"/>
                  </a:cubicBezTo>
                  <a:close/>
                  <a:moveTo>
                    <a:pt x="16" y="16"/>
                  </a:moveTo>
                  <a:cubicBezTo>
                    <a:pt x="18" y="14"/>
                    <a:pt x="20" y="12"/>
                    <a:pt x="22" y="11"/>
                  </a:cubicBezTo>
                  <a:cubicBezTo>
                    <a:pt x="23" y="10"/>
                    <a:pt x="23" y="9"/>
                    <a:pt x="22" y="8"/>
                  </a:cubicBezTo>
                  <a:cubicBezTo>
                    <a:pt x="22" y="7"/>
                    <a:pt x="20" y="7"/>
                    <a:pt x="20" y="7"/>
                  </a:cubicBezTo>
                  <a:cubicBezTo>
                    <a:pt x="17" y="9"/>
                    <a:pt x="15" y="11"/>
                    <a:pt x="13" y="13"/>
                  </a:cubicBezTo>
                  <a:cubicBezTo>
                    <a:pt x="12" y="14"/>
                    <a:pt x="12" y="15"/>
                    <a:pt x="13" y="16"/>
                  </a:cubicBezTo>
                  <a:cubicBezTo>
                    <a:pt x="14" y="16"/>
                    <a:pt x="15" y="16"/>
                    <a:pt x="16" y="16"/>
                  </a:cubicBezTo>
                  <a:close/>
                  <a:moveTo>
                    <a:pt x="7" y="29"/>
                  </a:moveTo>
                  <a:cubicBezTo>
                    <a:pt x="8" y="26"/>
                    <a:pt x="9" y="24"/>
                    <a:pt x="11" y="22"/>
                  </a:cubicBezTo>
                  <a:cubicBezTo>
                    <a:pt x="11" y="21"/>
                    <a:pt x="11" y="20"/>
                    <a:pt x="10" y="19"/>
                  </a:cubicBezTo>
                  <a:cubicBezTo>
                    <a:pt x="9" y="18"/>
                    <a:pt x="8" y="19"/>
                    <a:pt x="7" y="20"/>
                  </a:cubicBezTo>
                  <a:cubicBezTo>
                    <a:pt x="6" y="22"/>
                    <a:pt x="4" y="24"/>
                    <a:pt x="3" y="27"/>
                  </a:cubicBezTo>
                  <a:cubicBezTo>
                    <a:pt x="3" y="28"/>
                    <a:pt x="3" y="29"/>
                    <a:pt x="4" y="30"/>
                  </a:cubicBezTo>
                  <a:cubicBezTo>
                    <a:pt x="5" y="30"/>
                    <a:pt x="7" y="30"/>
                    <a:pt x="7" y="29"/>
                  </a:cubicBezTo>
                  <a:close/>
                  <a:moveTo>
                    <a:pt x="4" y="44"/>
                  </a:moveTo>
                  <a:cubicBezTo>
                    <a:pt x="4" y="44"/>
                    <a:pt x="4" y="44"/>
                    <a:pt x="4" y="44"/>
                  </a:cubicBezTo>
                  <a:cubicBezTo>
                    <a:pt x="4" y="41"/>
                    <a:pt x="4" y="39"/>
                    <a:pt x="5" y="36"/>
                  </a:cubicBezTo>
                  <a:cubicBezTo>
                    <a:pt x="5" y="35"/>
                    <a:pt x="4" y="34"/>
                    <a:pt x="3" y="34"/>
                  </a:cubicBezTo>
                  <a:cubicBezTo>
                    <a:pt x="2" y="34"/>
                    <a:pt x="1" y="34"/>
                    <a:pt x="1" y="35"/>
                  </a:cubicBezTo>
                  <a:cubicBezTo>
                    <a:pt x="0" y="38"/>
                    <a:pt x="0" y="41"/>
                    <a:pt x="0" y="44"/>
                  </a:cubicBezTo>
                  <a:cubicBezTo>
                    <a:pt x="0" y="44"/>
                    <a:pt x="0" y="44"/>
                    <a:pt x="0" y="44"/>
                  </a:cubicBezTo>
                  <a:cubicBezTo>
                    <a:pt x="0" y="45"/>
                    <a:pt x="1" y="46"/>
                    <a:pt x="2" y="46"/>
                  </a:cubicBezTo>
                  <a:cubicBezTo>
                    <a:pt x="3" y="46"/>
                    <a:pt x="4" y="45"/>
                    <a:pt x="4" y="44"/>
                  </a:cubicBezTo>
                  <a:close/>
                  <a:moveTo>
                    <a:pt x="7" y="59"/>
                  </a:moveTo>
                  <a:cubicBezTo>
                    <a:pt x="6" y="57"/>
                    <a:pt x="5" y="54"/>
                    <a:pt x="5" y="52"/>
                  </a:cubicBezTo>
                  <a:cubicBezTo>
                    <a:pt x="5" y="51"/>
                    <a:pt x="4" y="50"/>
                    <a:pt x="3" y="50"/>
                  </a:cubicBezTo>
                  <a:cubicBezTo>
                    <a:pt x="1" y="50"/>
                    <a:pt x="1" y="51"/>
                    <a:pt x="1" y="53"/>
                  </a:cubicBezTo>
                  <a:cubicBezTo>
                    <a:pt x="2" y="55"/>
                    <a:pt x="2" y="58"/>
                    <a:pt x="3" y="61"/>
                  </a:cubicBezTo>
                  <a:cubicBezTo>
                    <a:pt x="4" y="62"/>
                    <a:pt x="5" y="62"/>
                    <a:pt x="6" y="62"/>
                  </a:cubicBezTo>
                  <a:cubicBezTo>
                    <a:pt x="7" y="61"/>
                    <a:pt x="8" y="60"/>
                    <a:pt x="7" y="59"/>
                  </a:cubicBezTo>
                  <a:close/>
                  <a:moveTo>
                    <a:pt x="16" y="72"/>
                  </a:moveTo>
                  <a:cubicBezTo>
                    <a:pt x="14" y="70"/>
                    <a:pt x="12" y="68"/>
                    <a:pt x="11" y="66"/>
                  </a:cubicBezTo>
                  <a:cubicBezTo>
                    <a:pt x="10" y="65"/>
                    <a:pt x="9" y="65"/>
                    <a:pt x="8" y="66"/>
                  </a:cubicBezTo>
                  <a:cubicBezTo>
                    <a:pt x="7" y="66"/>
                    <a:pt x="7" y="67"/>
                    <a:pt x="8" y="68"/>
                  </a:cubicBezTo>
                  <a:cubicBezTo>
                    <a:pt x="9" y="71"/>
                    <a:pt x="11" y="73"/>
                    <a:pt x="13" y="75"/>
                  </a:cubicBezTo>
                  <a:cubicBezTo>
                    <a:pt x="14" y="76"/>
                    <a:pt x="15" y="76"/>
                    <a:pt x="16" y="75"/>
                  </a:cubicBezTo>
                  <a:cubicBezTo>
                    <a:pt x="17" y="74"/>
                    <a:pt x="17" y="73"/>
                    <a:pt x="16" y="72"/>
                  </a:cubicBezTo>
                  <a:close/>
                  <a:moveTo>
                    <a:pt x="29" y="81"/>
                  </a:moveTo>
                  <a:cubicBezTo>
                    <a:pt x="26" y="80"/>
                    <a:pt x="24" y="79"/>
                    <a:pt x="22" y="77"/>
                  </a:cubicBezTo>
                  <a:cubicBezTo>
                    <a:pt x="21" y="77"/>
                    <a:pt x="20" y="77"/>
                    <a:pt x="19" y="78"/>
                  </a:cubicBezTo>
                  <a:cubicBezTo>
                    <a:pt x="19" y="79"/>
                    <a:pt x="19" y="80"/>
                    <a:pt x="20" y="80"/>
                  </a:cubicBezTo>
                  <a:cubicBezTo>
                    <a:pt x="22" y="82"/>
                    <a:pt x="25" y="83"/>
                    <a:pt x="27" y="85"/>
                  </a:cubicBezTo>
                  <a:cubicBezTo>
                    <a:pt x="28" y="85"/>
                    <a:pt x="29" y="84"/>
                    <a:pt x="30" y="83"/>
                  </a:cubicBezTo>
                  <a:cubicBezTo>
                    <a:pt x="30" y="82"/>
                    <a:pt x="30" y="81"/>
                    <a:pt x="29" y="81"/>
                  </a:cubicBezTo>
                  <a:close/>
                  <a:moveTo>
                    <a:pt x="44" y="84"/>
                  </a:moveTo>
                  <a:cubicBezTo>
                    <a:pt x="44" y="84"/>
                    <a:pt x="44" y="84"/>
                    <a:pt x="44" y="84"/>
                  </a:cubicBezTo>
                  <a:cubicBezTo>
                    <a:pt x="41" y="84"/>
                    <a:pt x="39" y="84"/>
                    <a:pt x="36" y="83"/>
                  </a:cubicBezTo>
                  <a:cubicBezTo>
                    <a:pt x="35" y="83"/>
                    <a:pt x="34" y="84"/>
                    <a:pt x="34" y="85"/>
                  </a:cubicBezTo>
                  <a:cubicBezTo>
                    <a:pt x="34" y="86"/>
                    <a:pt x="34" y="87"/>
                    <a:pt x="36" y="87"/>
                  </a:cubicBezTo>
                  <a:cubicBezTo>
                    <a:pt x="38" y="88"/>
                    <a:pt x="41" y="88"/>
                    <a:pt x="44" y="88"/>
                  </a:cubicBezTo>
                  <a:cubicBezTo>
                    <a:pt x="44" y="88"/>
                    <a:pt x="44" y="88"/>
                    <a:pt x="44" y="88"/>
                  </a:cubicBezTo>
                  <a:cubicBezTo>
                    <a:pt x="45" y="88"/>
                    <a:pt x="46" y="87"/>
                    <a:pt x="46" y="86"/>
                  </a:cubicBezTo>
                  <a:cubicBezTo>
                    <a:pt x="46" y="85"/>
                    <a:pt x="45" y="84"/>
                    <a:pt x="44" y="84"/>
                  </a:cubicBezTo>
                  <a:close/>
                  <a:moveTo>
                    <a:pt x="59" y="81"/>
                  </a:moveTo>
                  <a:cubicBezTo>
                    <a:pt x="57" y="82"/>
                    <a:pt x="55" y="83"/>
                    <a:pt x="52" y="83"/>
                  </a:cubicBezTo>
                  <a:cubicBezTo>
                    <a:pt x="51" y="83"/>
                    <a:pt x="50" y="84"/>
                    <a:pt x="50" y="85"/>
                  </a:cubicBezTo>
                  <a:cubicBezTo>
                    <a:pt x="51" y="87"/>
                    <a:pt x="52" y="87"/>
                    <a:pt x="53" y="87"/>
                  </a:cubicBezTo>
                  <a:cubicBezTo>
                    <a:pt x="56" y="86"/>
                    <a:pt x="58" y="86"/>
                    <a:pt x="61" y="85"/>
                  </a:cubicBezTo>
                  <a:cubicBezTo>
                    <a:pt x="62" y="84"/>
                    <a:pt x="62" y="83"/>
                    <a:pt x="62" y="82"/>
                  </a:cubicBezTo>
                  <a:cubicBezTo>
                    <a:pt x="62" y="81"/>
                    <a:pt x="60" y="80"/>
                    <a:pt x="59" y="81"/>
                  </a:cubicBezTo>
                  <a:close/>
                  <a:moveTo>
                    <a:pt x="72" y="72"/>
                  </a:moveTo>
                  <a:cubicBezTo>
                    <a:pt x="71" y="74"/>
                    <a:pt x="68" y="76"/>
                    <a:pt x="66" y="77"/>
                  </a:cubicBezTo>
                  <a:cubicBezTo>
                    <a:pt x="65" y="78"/>
                    <a:pt x="65" y="79"/>
                    <a:pt x="66" y="80"/>
                  </a:cubicBezTo>
                  <a:cubicBezTo>
                    <a:pt x="66" y="81"/>
                    <a:pt x="68" y="81"/>
                    <a:pt x="69" y="80"/>
                  </a:cubicBezTo>
                  <a:cubicBezTo>
                    <a:pt x="71" y="79"/>
                    <a:pt x="73" y="77"/>
                    <a:pt x="75" y="75"/>
                  </a:cubicBezTo>
                  <a:cubicBezTo>
                    <a:pt x="76" y="74"/>
                    <a:pt x="76" y="73"/>
                    <a:pt x="75" y="72"/>
                  </a:cubicBezTo>
                  <a:cubicBezTo>
                    <a:pt x="74" y="71"/>
                    <a:pt x="73" y="71"/>
                    <a:pt x="72" y="72"/>
                  </a:cubicBezTo>
                  <a:close/>
                  <a:moveTo>
                    <a:pt x="81" y="59"/>
                  </a:moveTo>
                  <a:cubicBezTo>
                    <a:pt x="80" y="62"/>
                    <a:pt x="79" y="64"/>
                    <a:pt x="77" y="66"/>
                  </a:cubicBezTo>
                  <a:cubicBezTo>
                    <a:pt x="77" y="67"/>
                    <a:pt x="77" y="68"/>
                    <a:pt x="78" y="69"/>
                  </a:cubicBezTo>
                  <a:cubicBezTo>
                    <a:pt x="79" y="69"/>
                    <a:pt x="80" y="69"/>
                    <a:pt x="81" y="68"/>
                  </a:cubicBezTo>
                  <a:cubicBezTo>
                    <a:pt x="82" y="66"/>
                    <a:pt x="84" y="63"/>
                    <a:pt x="85" y="61"/>
                  </a:cubicBezTo>
                  <a:cubicBezTo>
                    <a:pt x="85" y="60"/>
                    <a:pt x="85" y="59"/>
                    <a:pt x="84" y="58"/>
                  </a:cubicBezTo>
                  <a:cubicBezTo>
                    <a:pt x="83" y="58"/>
                    <a:pt x="81" y="58"/>
                    <a:pt x="81" y="59"/>
                  </a:cubicBezTo>
                  <a:close/>
                </a:path>
              </a:pathLst>
            </a:cu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85">
              <a:extLst>
                <a:ext uri="{FF2B5EF4-FFF2-40B4-BE49-F238E27FC236}">
                  <a16:creationId xmlns:a16="http://schemas.microsoft.com/office/drawing/2014/main" id="{66B0F4FA-AB1E-4B57-9EBF-1137A996355C}"/>
                </a:ext>
              </a:extLst>
            </p:cNvPr>
            <p:cNvSpPr>
              <a:spLocks/>
            </p:cNvSpPr>
            <p:nvPr/>
          </p:nvSpPr>
          <p:spPr bwMode="auto">
            <a:xfrm>
              <a:off x="4757957" y="4123016"/>
              <a:ext cx="25664" cy="25664"/>
            </a:xfrm>
            <a:custGeom>
              <a:avLst/>
              <a:gdLst>
                <a:gd name="T0" fmla="*/ 17 w 17"/>
                <a:gd name="T1" fmla="*/ 9 h 17"/>
                <a:gd name="T2" fmla="*/ 8 w 17"/>
                <a:gd name="T3" fmla="*/ 0 h 17"/>
                <a:gd name="T4" fmla="*/ 0 w 17"/>
                <a:gd name="T5" fmla="*/ 9 h 17"/>
                <a:gd name="T6" fmla="*/ 8 w 17"/>
                <a:gd name="T7" fmla="*/ 17 h 17"/>
                <a:gd name="T8" fmla="*/ 17 w 17"/>
                <a:gd name="T9" fmla="*/ 9 h 17"/>
              </a:gdLst>
              <a:ahLst/>
              <a:cxnLst>
                <a:cxn ang="0">
                  <a:pos x="T0" y="T1"/>
                </a:cxn>
                <a:cxn ang="0">
                  <a:pos x="T2" y="T3"/>
                </a:cxn>
                <a:cxn ang="0">
                  <a:pos x="T4" y="T5"/>
                </a:cxn>
                <a:cxn ang="0">
                  <a:pos x="T6" y="T7"/>
                </a:cxn>
                <a:cxn ang="0">
                  <a:pos x="T8" y="T9"/>
                </a:cxn>
              </a:cxnLst>
              <a:rect l="0" t="0" r="r" b="b"/>
              <a:pathLst>
                <a:path w="17" h="17">
                  <a:moveTo>
                    <a:pt x="17" y="9"/>
                  </a:moveTo>
                  <a:lnTo>
                    <a:pt x="8" y="0"/>
                  </a:lnTo>
                  <a:lnTo>
                    <a:pt x="0" y="9"/>
                  </a:lnTo>
                  <a:lnTo>
                    <a:pt x="8" y="17"/>
                  </a:ln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86">
              <a:extLst>
                <a:ext uri="{FF2B5EF4-FFF2-40B4-BE49-F238E27FC236}">
                  <a16:creationId xmlns:a16="http://schemas.microsoft.com/office/drawing/2014/main" id="{6446D101-DBBC-4C95-9A88-9548CCEEF640}"/>
                </a:ext>
              </a:extLst>
            </p:cNvPr>
            <p:cNvSpPr>
              <a:spLocks/>
            </p:cNvSpPr>
            <p:nvPr/>
          </p:nvSpPr>
          <p:spPr bwMode="auto">
            <a:xfrm>
              <a:off x="4757957" y="4123016"/>
              <a:ext cx="25664" cy="25664"/>
            </a:xfrm>
            <a:custGeom>
              <a:avLst/>
              <a:gdLst>
                <a:gd name="T0" fmla="*/ 17 w 17"/>
                <a:gd name="T1" fmla="*/ 9 h 17"/>
                <a:gd name="T2" fmla="*/ 8 w 17"/>
                <a:gd name="T3" fmla="*/ 0 h 17"/>
                <a:gd name="T4" fmla="*/ 0 w 17"/>
                <a:gd name="T5" fmla="*/ 9 h 17"/>
                <a:gd name="T6" fmla="*/ 8 w 17"/>
                <a:gd name="T7" fmla="*/ 17 h 17"/>
              </a:gdLst>
              <a:ahLst/>
              <a:cxnLst>
                <a:cxn ang="0">
                  <a:pos x="T0" y="T1"/>
                </a:cxn>
                <a:cxn ang="0">
                  <a:pos x="T2" y="T3"/>
                </a:cxn>
                <a:cxn ang="0">
                  <a:pos x="T4" y="T5"/>
                </a:cxn>
                <a:cxn ang="0">
                  <a:pos x="T6" y="T7"/>
                </a:cxn>
              </a:cxnLst>
              <a:rect l="0" t="0" r="r" b="b"/>
              <a:pathLst>
                <a:path w="17" h="17">
                  <a:moveTo>
                    <a:pt x="17" y="9"/>
                  </a:moveTo>
                  <a:lnTo>
                    <a:pt x="8" y="0"/>
                  </a:lnTo>
                  <a:lnTo>
                    <a:pt x="0" y="9"/>
                  </a:lnTo>
                  <a:lnTo>
                    <a:pt x="8"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87">
              <a:extLst>
                <a:ext uri="{FF2B5EF4-FFF2-40B4-BE49-F238E27FC236}">
                  <a16:creationId xmlns:a16="http://schemas.microsoft.com/office/drawing/2014/main" id="{51F47604-22EF-4E9F-88BB-84806859E0C8}"/>
                </a:ext>
              </a:extLst>
            </p:cNvPr>
            <p:cNvSpPr>
              <a:spLocks noEditPoints="1"/>
            </p:cNvSpPr>
            <p:nvPr/>
          </p:nvSpPr>
          <p:spPr bwMode="auto">
            <a:xfrm>
              <a:off x="4037880" y="3404448"/>
              <a:ext cx="708002" cy="706492"/>
            </a:xfrm>
            <a:custGeom>
              <a:avLst/>
              <a:gdLst>
                <a:gd name="T0" fmla="*/ 9 w 469"/>
                <a:gd name="T1" fmla="*/ 0 h 468"/>
                <a:gd name="T2" fmla="*/ 14 w 469"/>
                <a:gd name="T3" fmla="*/ 22 h 468"/>
                <a:gd name="T4" fmla="*/ 56 w 469"/>
                <a:gd name="T5" fmla="*/ 47 h 468"/>
                <a:gd name="T6" fmla="*/ 31 w 469"/>
                <a:gd name="T7" fmla="*/ 39 h 468"/>
                <a:gd name="T8" fmla="*/ 56 w 469"/>
                <a:gd name="T9" fmla="*/ 47 h 468"/>
                <a:gd name="T10" fmla="*/ 70 w 469"/>
                <a:gd name="T11" fmla="*/ 61 h 468"/>
                <a:gd name="T12" fmla="*/ 79 w 469"/>
                <a:gd name="T13" fmla="*/ 87 h 468"/>
                <a:gd name="T14" fmla="*/ 118 w 469"/>
                <a:gd name="T15" fmla="*/ 109 h 468"/>
                <a:gd name="T16" fmla="*/ 96 w 469"/>
                <a:gd name="T17" fmla="*/ 103 h 468"/>
                <a:gd name="T18" fmla="*/ 118 w 469"/>
                <a:gd name="T19" fmla="*/ 109 h 468"/>
                <a:gd name="T20" fmla="*/ 135 w 469"/>
                <a:gd name="T21" fmla="*/ 126 h 468"/>
                <a:gd name="T22" fmla="*/ 143 w 469"/>
                <a:gd name="T23" fmla="*/ 151 h 468"/>
                <a:gd name="T24" fmla="*/ 183 w 469"/>
                <a:gd name="T25" fmla="*/ 174 h 468"/>
                <a:gd name="T26" fmla="*/ 160 w 469"/>
                <a:gd name="T27" fmla="*/ 165 h 468"/>
                <a:gd name="T28" fmla="*/ 183 w 469"/>
                <a:gd name="T29" fmla="*/ 174 h 468"/>
                <a:gd name="T30" fmla="*/ 199 w 469"/>
                <a:gd name="T31" fmla="*/ 190 h 468"/>
                <a:gd name="T32" fmla="*/ 208 w 469"/>
                <a:gd name="T33" fmla="*/ 213 h 468"/>
                <a:gd name="T34" fmla="*/ 247 w 469"/>
                <a:gd name="T35" fmla="*/ 238 h 468"/>
                <a:gd name="T36" fmla="*/ 222 w 469"/>
                <a:gd name="T37" fmla="*/ 230 h 468"/>
                <a:gd name="T38" fmla="*/ 247 w 469"/>
                <a:gd name="T39" fmla="*/ 238 h 468"/>
                <a:gd name="T40" fmla="*/ 261 w 469"/>
                <a:gd name="T41" fmla="*/ 255 h 468"/>
                <a:gd name="T42" fmla="*/ 269 w 469"/>
                <a:gd name="T43" fmla="*/ 277 h 468"/>
                <a:gd name="T44" fmla="*/ 311 w 469"/>
                <a:gd name="T45" fmla="*/ 303 h 468"/>
                <a:gd name="T46" fmla="*/ 286 w 469"/>
                <a:gd name="T47" fmla="*/ 294 h 468"/>
                <a:gd name="T48" fmla="*/ 311 w 469"/>
                <a:gd name="T49" fmla="*/ 303 h 468"/>
                <a:gd name="T50" fmla="*/ 326 w 469"/>
                <a:gd name="T51" fmla="*/ 317 h 468"/>
                <a:gd name="T52" fmla="*/ 334 w 469"/>
                <a:gd name="T53" fmla="*/ 342 h 468"/>
                <a:gd name="T54" fmla="*/ 373 w 469"/>
                <a:gd name="T55" fmla="*/ 364 h 468"/>
                <a:gd name="T56" fmla="*/ 351 w 469"/>
                <a:gd name="T57" fmla="*/ 359 h 468"/>
                <a:gd name="T58" fmla="*/ 373 w 469"/>
                <a:gd name="T59" fmla="*/ 364 h 468"/>
                <a:gd name="T60" fmla="*/ 390 w 469"/>
                <a:gd name="T61" fmla="*/ 381 h 468"/>
                <a:gd name="T62" fmla="*/ 398 w 469"/>
                <a:gd name="T63" fmla="*/ 406 h 468"/>
                <a:gd name="T64" fmla="*/ 438 w 469"/>
                <a:gd name="T65" fmla="*/ 429 h 468"/>
                <a:gd name="T66" fmla="*/ 412 w 469"/>
                <a:gd name="T67" fmla="*/ 420 h 468"/>
                <a:gd name="T68" fmla="*/ 438 w 469"/>
                <a:gd name="T69" fmla="*/ 429 h 468"/>
                <a:gd name="T70" fmla="*/ 455 w 469"/>
                <a:gd name="T71" fmla="*/ 446 h 468"/>
                <a:gd name="T72" fmla="*/ 463 w 469"/>
                <a:gd name="T73" fmla="*/ 468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9" h="468">
                  <a:moveTo>
                    <a:pt x="23" y="14"/>
                  </a:moveTo>
                  <a:lnTo>
                    <a:pt x="9" y="0"/>
                  </a:lnTo>
                  <a:lnTo>
                    <a:pt x="0" y="8"/>
                  </a:lnTo>
                  <a:lnTo>
                    <a:pt x="14" y="22"/>
                  </a:lnTo>
                  <a:lnTo>
                    <a:pt x="23" y="14"/>
                  </a:lnTo>
                  <a:close/>
                  <a:moveTo>
                    <a:pt x="56" y="47"/>
                  </a:moveTo>
                  <a:lnTo>
                    <a:pt x="39" y="30"/>
                  </a:lnTo>
                  <a:lnTo>
                    <a:pt x="31" y="39"/>
                  </a:lnTo>
                  <a:lnTo>
                    <a:pt x="48" y="56"/>
                  </a:lnTo>
                  <a:lnTo>
                    <a:pt x="56" y="47"/>
                  </a:lnTo>
                  <a:close/>
                  <a:moveTo>
                    <a:pt x="87" y="78"/>
                  </a:moveTo>
                  <a:lnTo>
                    <a:pt x="70" y="61"/>
                  </a:lnTo>
                  <a:lnTo>
                    <a:pt x="62" y="70"/>
                  </a:lnTo>
                  <a:lnTo>
                    <a:pt x="79" y="87"/>
                  </a:lnTo>
                  <a:lnTo>
                    <a:pt x="87" y="78"/>
                  </a:lnTo>
                  <a:close/>
                  <a:moveTo>
                    <a:pt x="118" y="109"/>
                  </a:moveTo>
                  <a:lnTo>
                    <a:pt x="104" y="95"/>
                  </a:lnTo>
                  <a:lnTo>
                    <a:pt x="96" y="103"/>
                  </a:lnTo>
                  <a:lnTo>
                    <a:pt x="112" y="117"/>
                  </a:lnTo>
                  <a:lnTo>
                    <a:pt x="118" y="109"/>
                  </a:lnTo>
                  <a:close/>
                  <a:moveTo>
                    <a:pt x="152" y="143"/>
                  </a:moveTo>
                  <a:lnTo>
                    <a:pt x="135" y="126"/>
                  </a:lnTo>
                  <a:lnTo>
                    <a:pt x="126" y="134"/>
                  </a:lnTo>
                  <a:lnTo>
                    <a:pt x="143" y="151"/>
                  </a:lnTo>
                  <a:lnTo>
                    <a:pt x="152" y="143"/>
                  </a:lnTo>
                  <a:close/>
                  <a:moveTo>
                    <a:pt x="183" y="174"/>
                  </a:moveTo>
                  <a:lnTo>
                    <a:pt x="166" y="159"/>
                  </a:lnTo>
                  <a:lnTo>
                    <a:pt x="160" y="165"/>
                  </a:lnTo>
                  <a:lnTo>
                    <a:pt x="174" y="182"/>
                  </a:lnTo>
                  <a:lnTo>
                    <a:pt x="183" y="174"/>
                  </a:lnTo>
                  <a:close/>
                  <a:moveTo>
                    <a:pt x="213" y="207"/>
                  </a:moveTo>
                  <a:lnTo>
                    <a:pt x="199" y="190"/>
                  </a:lnTo>
                  <a:lnTo>
                    <a:pt x="191" y="199"/>
                  </a:lnTo>
                  <a:lnTo>
                    <a:pt x="208" y="213"/>
                  </a:lnTo>
                  <a:lnTo>
                    <a:pt x="213" y="207"/>
                  </a:lnTo>
                  <a:close/>
                  <a:moveTo>
                    <a:pt x="247" y="238"/>
                  </a:moveTo>
                  <a:lnTo>
                    <a:pt x="230" y="221"/>
                  </a:lnTo>
                  <a:lnTo>
                    <a:pt x="222" y="230"/>
                  </a:lnTo>
                  <a:lnTo>
                    <a:pt x="239" y="246"/>
                  </a:lnTo>
                  <a:lnTo>
                    <a:pt x="247" y="238"/>
                  </a:lnTo>
                  <a:close/>
                  <a:moveTo>
                    <a:pt x="278" y="269"/>
                  </a:moveTo>
                  <a:lnTo>
                    <a:pt x="261" y="255"/>
                  </a:lnTo>
                  <a:lnTo>
                    <a:pt x="255" y="260"/>
                  </a:lnTo>
                  <a:lnTo>
                    <a:pt x="269" y="277"/>
                  </a:lnTo>
                  <a:lnTo>
                    <a:pt x="278" y="269"/>
                  </a:lnTo>
                  <a:close/>
                  <a:moveTo>
                    <a:pt x="311" y="303"/>
                  </a:moveTo>
                  <a:lnTo>
                    <a:pt x="295" y="286"/>
                  </a:lnTo>
                  <a:lnTo>
                    <a:pt x="286" y="294"/>
                  </a:lnTo>
                  <a:lnTo>
                    <a:pt x="303" y="308"/>
                  </a:lnTo>
                  <a:lnTo>
                    <a:pt x="311" y="303"/>
                  </a:lnTo>
                  <a:close/>
                  <a:moveTo>
                    <a:pt x="342" y="333"/>
                  </a:moveTo>
                  <a:lnTo>
                    <a:pt x="326" y="317"/>
                  </a:lnTo>
                  <a:lnTo>
                    <a:pt x="317" y="325"/>
                  </a:lnTo>
                  <a:lnTo>
                    <a:pt x="334" y="342"/>
                  </a:lnTo>
                  <a:lnTo>
                    <a:pt x="342" y="333"/>
                  </a:lnTo>
                  <a:close/>
                  <a:moveTo>
                    <a:pt x="373" y="364"/>
                  </a:moveTo>
                  <a:lnTo>
                    <a:pt x="359" y="350"/>
                  </a:lnTo>
                  <a:lnTo>
                    <a:pt x="351" y="359"/>
                  </a:lnTo>
                  <a:lnTo>
                    <a:pt x="365" y="373"/>
                  </a:lnTo>
                  <a:lnTo>
                    <a:pt x="373" y="364"/>
                  </a:lnTo>
                  <a:close/>
                  <a:moveTo>
                    <a:pt x="407" y="398"/>
                  </a:moveTo>
                  <a:lnTo>
                    <a:pt x="390" y="381"/>
                  </a:lnTo>
                  <a:lnTo>
                    <a:pt x="382" y="390"/>
                  </a:lnTo>
                  <a:lnTo>
                    <a:pt x="398" y="406"/>
                  </a:lnTo>
                  <a:lnTo>
                    <a:pt x="407" y="398"/>
                  </a:lnTo>
                  <a:close/>
                  <a:moveTo>
                    <a:pt x="438" y="429"/>
                  </a:moveTo>
                  <a:lnTo>
                    <a:pt x="421" y="412"/>
                  </a:lnTo>
                  <a:lnTo>
                    <a:pt x="412" y="420"/>
                  </a:lnTo>
                  <a:lnTo>
                    <a:pt x="429" y="437"/>
                  </a:lnTo>
                  <a:lnTo>
                    <a:pt x="438" y="429"/>
                  </a:lnTo>
                  <a:close/>
                  <a:moveTo>
                    <a:pt x="469" y="460"/>
                  </a:moveTo>
                  <a:lnTo>
                    <a:pt x="455" y="446"/>
                  </a:lnTo>
                  <a:lnTo>
                    <a:pt x="446" y="454"/>
                  </a:lnTo>
                  <a:lnTo>
                    <a:pt x="463" y="468"/>
                  </a:lnTo>
                  <a:lnTo>
                    <a:pt x="469" y="460"/>
                  </a:lnTo>
                  <a:close/>
                </a:path>
              </a:pathLst>
            </a:custGeom>
            <a:solidFill>
              <a:srgbClr val="E23D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88">
              <a:extLst>
                <a:ext uri="{FF2B5EF4-FFF2-40B4-BE49-F238E27FC236}">
                  <a16:creationId xmlns:a16="http://schemas.microsoft.com/office/drawing/2014/main" id="{5AA1CA65-7412-4962-9A35-A9FCA8F28CC9}"/>
                </a:ext>
              </a:extLst>
            </p:cNvPr>
            <p:cNvSpPr>
              <a:spLocks/>
            </p:cNvSpPr>
            <p:nvPr/>
          </p:nvSpPr>
          <p:spPr bwMode="auto">
            <a:xfrm>
              <a:off x="4000139" y="3365198"/>
              <a:ext cx="25664" cy="25664"/>
            </a:xfrm>
            <a:custGeom>
              <a:avLst/>
              <a:gdLst>
                <a:gd name="T0" fmla="*/ 17 w 17"/>
                <a:gd name="T1" fmla="*/ 9 h 17"/>
                <a:gd name="T2" fmla="*/ 8 w 17"/>
                <a:gd name="T3" fmla="*/ 0 h 17"/>
                <a:gd name="T4" fmla="*/ 0 w 17"/>
                <a:gd name="T5" fmla="*/ 9 h 17"/>
                <a:gd name="T6" fmla="*/ 8 w 17"/>
                <a:gd name="T7" fmla="*/ 17 h 17"/>
                <a:gd name="T8" fmla="*/ 17 w 17"/>
                <a:gd name="T9" fmla="*/ 9 h 17"/>
              </a:gdLst>
              <a:ahLst/>
              <a:cxnLst>
                <a:cxn ang="0">
                  <a:pos x="T0" y="T1"/>
                </a:cxn>
                <a:cxn ang="0">
                  <a:pos x="T2" y="T3"/>
                </a:cxn>
                <a:cxn ang="0">
                  <a:pos x="T4" y="T5"/>
                </a:cxn>
                <a:cxn ang="0">
                  <a:pos x="T6" y="T7"/>
                </a:cxn>
                <a:cxn ang="0">
                  <a:pos x="T8" y="T9"/>
                </a:cxn>
              </a:cxnLst>
              <a:rect l="0" t="0" r="r" b="b"/>
              <a:pathLst>
                <a:path w="17" h="17">
                  <a:moveTo>
                    <a:pt x="17" y="9"/>
                  </a:moveTo>
                  <a:lnTo>
                    <a:pt x="8" y="0"/>
                  </a:lnTo>
                  <a:lnTo>
                    <a:pt x="0" y="9"/>
                  </a:lnTo>
                  <a:lnTo>
                    <a:pt x="8" y="17"/>
                  </a:ln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89">
              <a:extLst>
                <a:ext uri="{FF2B5EF4-FFF2-40B4-BE49-F238E27FC236}">
                  <a16:creationId xmlns:a16="http://schemas.microsoft.com/office/drawing/2014/main" id="{528FCFA2-FC26-4C61-9076-AEE08C83D10E}"/>
                </a:ext>
              </a:extLst>
            </p:cNvPr>
            <p:cNvSpPr>
              <a:spLocks/>
            </p:cNvSpPr>
            <p:nvPr/>
          </p:nvSpPr>
          <p:spPr bwMode="auto">
            <a:xfrm>
              <a:off x="4000139" y="3365198"/>
              <a:ext cx="25664" cy="25664"/>
            </a:xfrm>
            <a:custGeom>
              <a:avLst/>
              <a:gdLst>
                <a:gd name="T0" fmla="*/ 17 w 17"/>
                <a:gd name="T1" fmla="*/ 9 h 17"/>
                <a:gd name="T2" fmla="*/ 8 w 17"/>
                <a:gd name="T3" fmla="*/ 0 h 17"/>
                <a:gd name="T4" fmla="*/ 0 w 17"/>
                <a:gd name="T5" fmla="*/ 9 h 17"/>
                <a:gd name="T6" fmla="*/ 8 w 17"/>
                <a:gd name="T7" fmla="*/ 17 h 17"/>
              </a:gdLst>
              <a:ahLst/>
              <a:cxnLst>
                <a:cxn ang="0">
                  <a:pos x="T0" y="T1"/>
                </a:cxn>
                <a:cxn ang="0">
                  <a:pos x="T2" y="T3"/>
                </a:cxn>
                <a:cxn ang="0">
                  <a:pos x="T4" y="T5"/>
                </a:cxn>
                <a:cxn ang="0">
                  <a:pos x="T6" y="T7"/>
                </a:cxn>
              </a:cxnLst>
              <a:rect l="0" t="0" r="r" b="b"/>
              <a:pathLst>
                <a:path w="17" h="17">
                  <a:moveTo>
                    <a:pt x="17" y="9"/>
                  </a:moveTo>
                  <a:lnTo>
                    <a:pt x="8" y="0"/>
                  </a:lnTo>
                  <a:lnTo>
                    <a:pt x="0" y="9"/>
                  </a:lnTo>
                  <a:lnTo>
                    <a:pt x="8"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90">
              <a:extLst>
                <a:ext uri="{FF2B5EF4-FFF2-40B4-BE49-F238E27FC236}">
                  <a16:creationId xmlns:a16="http://schemas.microsoft.com/office/drawing/2014/main" id="{402530F1-9254-42CA-AC27-80DF7EEA2DE8}"/>
                </a:ext>
              </a:extLst>
            </p:cNvPr>
            <p:cNvSpPr>
              <a:spLocks/>
            </p:cNvSpPr>
            <p:nvPr/>
          </p:nvSpPr>
          <p:spPr bwMode="auto">
            <a:xfrm>
              <a:off x="3962400" y="3327459"/>
              <a:ext cx="84537" cy="84537"/>
            </a:xfrm>
            <a:custGeom>
              <a:avLst/>
              <a:gdLst>
                <a:gd name="T0" fmla="*/ 56 w 56"/>
                <a:gd name="T1" fmla="*/ 17 h 56"/>
                <a:gd name="T2" fmla="*/ 0 w 56"/>
                <a:gd name="T3" fmla="*/ 0 h 56"/>
                <a:gd name="T4" fmla="*/ 17 w 56"/>
                <a:gd name="T5" fmla="*/ 56 h 56"/>
                <a:gd name="T6" fmla="*/ 56 w 56"/>
                <a:gd name="T7" fmla="*/ 17 h 56"/>
              </a:gdLst>
              <a:ahLst/>
              <a:cxnLst>
                <a:cxn ang="0">
                  <a:pos x="T0" y="T1"/>
                </a:cxn>
                <a:cxn ang="0">
                  <a:pos x="T2" y="T3"/>
                </a:cxn>
                <a:cxn ang="0">
                  <a:pos x="T4" y="T5"/>
                </a:cxn>
                <a:cxn ang="0">
                  <a:pos x="T6" y="T7"/>
                </a:cxn>
              </a:cxnLst>
              <a:rect l="0" t="0" r="r" b="b"/>
              <a:pathLst>
                <a:path w="56" h="56">
                  <a:moveTo>
                    <a:pt x="56" y="17"/>
                  </a:moveTo>
                  <a:lnTo>
                    <a:pt x="0" y="0"/>
                  </a:lnTo>
                  <a:lnTo>
                    <a:pt x="17" y="56"/>
                  </a:lnTo>
                  <a:lnTo>
                    <a:pt x="5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0" name="Rectangle 99">
            <a:extLst>
              <a:ext uri="{FF2B5EF4-FFF2-40B4-BE49-F238E27FC236}">
                <a16:creationId xmlns:a16="http://schemas.microsoft.com/office/drawing/2014/main" id="{210C5447-93CB-496D-A238-EEACFDD78796}"/>
              </a:ext>
            </a:extLst>
          </p:cNvPr>
          <p:cNvSpPr/>
          <p:nvPr/>
        </p:nvSpPr>
        <p:spPr>
          <a:xfrm>
            <a:off x="0" y="6118037"/>
            <a:ext cx="7012144" cy="101049"/>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sp>
        <p:nvSpPr>
          <p:cNvPr id="101" name="Rectangle 100">
            <a:extLst>
              <a:ext uri="{FF2B5EF4-FFF2-40B4-BE49-F238E27FC236}">
                <a16:creationId xmlns:a16="http://schemas.microsoft.com/office/drawing/2014/main" id="{D398550C-318C-4F89-9E2F-EF9DF5F61B15}"/>
              </a:ext>
            </a:extLst>
          </p:cNvPr>
          <p:cNvSpPr/>
          <p:nvPr/>
        </p:nvSpPr>
        <p:spPr>
          <a:xfrm>
            <a:off x="8156467" y="6081588"/>
            <a:ext cx="987533" cy="135121"/>
          </a:xfrm>
          <a:prstGeom prst="rect">
            <a:avLst/>
          </a:prstGeom>
          <a:solidFill>
            <a:srgbClr val="E23D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spTree>
    <p:extLst>
      <p:ext uri="{BB962C8B-B14F-4D97-AF65-F5344CB8AC3E}">
        <p14:creationId xmlns:p14="http://schemas.microsoft.com/office/powerpoint/2010/main" val="982834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1969" y="64784"/>
            <a:ext cx="7787240" cy="856675"/>
          </a:xfrm>
        </p:spPr>
        <p:txBody>
          <a:bodyPr>
            <a:normAutofit fontScale="90000"/>
          </a:bodyPr>
          <a:lstStyle/>
          <a:p>
            <a:r>
              <a:rPr lang="en-IN" dirty="0"/>
              <a:t>Global convergence in the world of taxes (2/2)</a:t>
            </a:r>
          </a:p>
        </p:txBody>
      </p:sp>
      <p:sp>
        <p:nvSpPr>
          <p:cNvPr id="10" name="Content Placeholder 9">
            <a:extLst>
              <a:ext uri="{FF2B5EF4-FFF2-40B4-BE49-F238E27FC236}">
                <a16:creationId xmlns:a16="http://schemas.microsoft.com/office/drawing/2014/main" id="{D0D40BC8-B7B1-4962-8E26-707C70181033}"/>
              </a:ext>
            </a:extLst>
          </p:cNvPr>
          <p:cNvSpPr txBox="1">
            <a:spLocks noGrp="1"/>
          </p:cNvSpPr>
          <p:nvPr>
            <p:ph idx="1"/>
          </p:nvPr>
        </p:nvSpPr>
        <p:spPr>
          <a:xfrm>
            <a:off x="771969" y="1073608"/>
            <a:ext cx="7920511" cy="5088041"/>
          </a:xfrm>
        </p:spPr>
        <p:txBody>
          <a:bodyPr vert="horz" lIns="91440" tIns="45720" rIns="91440" bIns="45720" rtlCol="0">
            <a:noAutofit/>
          </a:bodyPr>
          <a:lstStyle/>
          <a:p>
            <a:pPr marL="231775" indent="-231775">
              <a:lnSpc>
                <a:spcPct val="100000"/>
              </a:lnSpc>
              <a:spcBef>
                <a:spcPts val="0"/>
              </a:spcBef>
              <a:spcAft>
                <a:spcPts val="800"/>
              </a:spcAft>
              <a:buSzPct val="120000"/>
            </a:pPr>
            <a:r>
              <a:rPr lang="en-US" altLang="en-US" sz="1400" dirty="0"/>
              <a:t>India introduces Equalisation Levy – A big uproar!</a:t>
            </a:r>
          </a:p>
          <a:p>
            <a:pPr lvl="1" indent="-222250">
              <a:lnSpc>
                <a:spcPct val="100000"/>
              </a:lnSpc>
              <a:spcAft>
                <a:spcPts val="800"/>
              </a:spcAft>
              <a:buFont typeface="AppleSymbols" charset="0"/>
              <a:buChar char="⎼"/>
            </a:pPr>
            <a:r>
              <a:rPr lang="en-US" altLang="en-US" sz="1400" dirty="0"/>
              <a:t>Many countries following suit (UK, Australia, Italy, France, Brazil, etc)</a:t>
            </a:r>
          </a:p>
          <a:p>
            <a:pPr marL="231775" indent="-231775">
              <a:lnSpc>
                <a:spcPct val="100000"/>
              </a:lnSpc>
              <a:spcBef>
                <a:spcPts val="0"/>
              </a:spcBef>
              <a:spcAft>
                <a:spcPts val="800"/>
              </a:spcAft>
              <a:buSzPct val="120000"/>
            </a:pPr>
            <a:r>
              <a:rPr lang="en-US" altLang="en-US" sz="1400" dirty="0"/>
              <a:t>India asserts rights to tax capital gains from offshore deals (indirect transfers)</a:t>
            </a:r>
          </a:p>
          <a:p>
            <a:pPr lvl="1" indent="-222250">
              <a:lnSpc>
                <a:spcPct val="100000"/>
              </a:lnSpc>
              <a:spcAft>
                <a:spcPts val="800"/>
              </a:spcAft>
              <a:buFont typeface="AppleSymbols" charset="0"/>
              <a:buChar char="⎼"/>
            </a:pPr>
            <a:r>
              <a:rPr lang="en-US" altLang="en-US" sz="1400" dirty="0"/>
              <a:t>Several other countries now following suit (China, Malaysia, Nepal, etc)</a:t>
            </a:r>
          </a:p>
          <a:p>
            <a:pPr marL="231775" indent="-231775">
              <a:lnSpc>
                <a:spcPct val="100000"/>
              </a:lnSpc>
              <a:spcBef>
                <a:spcPts val="0"/>
              </a:spcBef>
              <a:spcAft>
                <a:spcPts val="800"/>
              </a:spcAft>
              <a:buSzPct val="120000"/>
            </a:pPr>
            <a:r>
              <a:rPr lang="en-US" sz="1400" dirty="0"/>
              <a:t>US Treasury recently released the final BEAT regulations</a:t>
            </a:r>
          </a:p>
          <a:p>
            <a:pPr lvl="1" indent="-222250">
              <a:lnSpc>
                <a:spcPct val="100000"/>
              </a:lnSpc>
              <a:spcAft>
                <a:spcPts val="800"/>
              </a:spcAft>
              <a:buSzPct val="120000"/>
              <a:buFont typeface="AppleSymbols" charset="0"/>
              <a:buChar char="⎼"/>
            </a:pPr>
            <a:r>
              <a:rPr lang="en-US" sz="1400" dirty="0"/>
              <a:t>Regulations largely consistent with proposed regulations in 2018, no major reliefs on application of the regulations</a:t>
            </a:r>
          </a:p>
          <a:p>
            <a:pPr marL="231775" indent="-231775">
              <a:lnSpc>
                <a:spcPct val="100000"/>
              </a:lnSpc>
              <a:spcBef>
                <a:spcPts val="0"/>
              </a:spcBef>
              <a:spcAft>
                <a:spcPts val="800"/>
              </a:spcAft>
              <a:buSzPct val="120000"/>
            </a:pPr>
            <a:r>
              <a:rPr lang="en-US" sz="1400" dirty="0"/>
              <a:t>Brexit – Much awaited ‘exit’ finally happening</a:t>
            </a:r>
          </a:p>
          <a:p>
            <a:pPr lvl="1">
              <a:lnSpc>
                <a:spcPct val="100000"/>
              </a:lnSpc>
              <a:spcBef>
                <a:spcPts val="0"/>
              </a:spcBef>
              <a:spcAft>
                <a:spcPts val="800"/>
              </a:spcAft>
              <a:buSzPct val="120000"/>
              <a:buFontTx/>
              <a:buChar char="-"/>
            </a:pPr>
            <a:r>
              <a:rPr lang="en-US" sz="1400" dirty="0"/>
              <a:t>Tentative date for the formal exit – January 31, 2020 followed by the transition period</a:t>
            </a:r>
          </a:p>
          <a:p>
            <a:pPr lvl="1">
              <a:lnSpc>
                <a:spcPct val="100000"/>
              </a:lnSpc>
              <a:spcBef>
                <a:spcPts val="0"/>
              </a:spcBef>
              <a:spcAft>
                <a:spcPts val="800"/>
              </a:spcAft>
              <a:buSzPct val="120000"/>
              <a:buFontTx/>
              <a:buChar char="-"/>
            </a:pPr>
            <a:r>
              <a:rPr lang="en-US" sz="1400" dirty="0"/>
              <a:t>Impact on taxes – supply chain planning, tax costs on exits, transfer pricing strategy and approach</a:t>
            </a:r>
          </a:p>
          <a:p>
            <a:pPr indent="-222250">
              <a:lnSpc>
                <a:spcPct val="100000"/>
              </a:lnSpc>
              <a:spcAft>
                <a:spcPts val="800"/>
              </a:spcAft>
              <a:buSzPct val="120000"/>
              <a:buFont typeface="AppleSymbols" charset="0"/>
              <a:buChar char="⎼"/>
            </a:pPr>
            <a:endParaRPr lang="en-US" sz="1400" dirty="0"/>
          </a:p>
        </p:txBody>
      </p:sp>
      <p:sp>
        <p:nvSpPr>
          <p:cNvPr id="11" name="Slide Number Placeholder 10">
            <a:extLst>
              <a:ext uri="{FF2B5EF4-FFF2-40B4-BE49-F238E27FC236}">
                <a16:creationId xmlns:a16="http://schemas.microsoft.com/office/drawing/2014/main" id="{7E85DE2D-06D8-4D0D-B96A-EB9690BB0EA1}"/>
              </a:ext>
            </a:extLst>
          </p:cNvPr>
          <p:cNvSpPr>
            <a:spLocks noGrp="1"/>
          </p:cNvSpPr>
          <p:nvPr>
            <p:ph type="sldNum" sz="quarter" idx="12"/>
          </p:nvPr>
        </p:nvSpPr>
        <p:spPr/>
        <p:txBody>
          <a:bodyPr/>
          <a:lstStyle/>
          <a:p>
            <a:fld id="{353CB433-A6EE-44F1-B9D3-A6E8EE95F9C9}" type="slidenum">
              <a:rPr lang="en-IN" smtClean="0"/>
              <a:pPr/>
              <a:t>8</a:t>
            </a:fld>
            <a:endParaRPr lang="en-IN" dirty="0"/>
          </a:p>
        </p:txBody>
      </p:sp>
      <p:sp>
        <p:nvSpPr>
          <p:cNvPr id="6" name="Rectangle: Diagonal Corners Rounded 5">
            <a:extLst>
              <a:ext uri="{FF2B5EF4-FFF2-40B4-BE49-F238E27FC236}">
                <a16:creationId xmlns:a16="http://schemas.microsoft.com/office/drawing/2014/main" id="{C766C918-555C-40E9-95CF-666212300C29}"/>
              </a:ext>
            </a:extLst>
          </p:cNvPr>
          <p:cNvSpPr/>
          <p:nvPr/>
        </p:nvSpPr>
        <p:spPr>
          <a:xfrm>
            <a:off x="771969" y="5487149"/>
            <a:ext cx="7958397" cy="631422"/>
          </a:xfrm>
          <a:prstGeom prst="round2DiagRect">
            <a:avLst>
              <a:gd name="adj1" fmla="val 49264"/>
              <a:gd name="adj2" fmla="val 0"/>
            </a:avLst>
          </a:prstGeom>
          <a:solidFill>
            <a:srgbClr val="124680"/>
          </a:solidFill>
        </p:spPr>
        <p:style>
          <a:lnRef idx="1">
            <a:schemeClr val="accent3"/>
          </a:lnRef>
          <a:fillRef idx="2">
            <a:schemeClr val="accent3"/>
          </a:fillRef>
          <a:effectRef idx="1">
            <a:schemeClr val="accent3"/>
          </a:effectRef>
          <a:fontRef idx="minor">
            <a:schemeClr val="dk1"/>
          </a:fontRef>
        </p:style>
        <p:txBody>
          <a:bodyPr anchor="ctr"/>
          <a:lstStyle/>
          <a:p>
            <a:pPr algn="ctr">
              <a:spcBef>
                <a:spcPts val="300"/>
              </a:spcBef>
              <a:spcAft>
                <a:spcPts val="300"/>
              </a:spcAft>
              <a:defRPr/>
            </a:pPr>
            <a:r>
              <a:rPr lang="en-US" sz="1400" b="1" dirty="0">
                <a:solidFill>
                  <a:schemeClr val="bg1"/>
                </a:solidFill>
                <a:cs typeface="Arial" panose="020B0604020202020204" pitchFamily="34" charset="0"/>
              </a:rPr>
              <a:t>A connected world! – country specific changes creating a global impact!</a:t>
            </a:r>
            <a:endParaRPr lang="en-US" sz="1400" b="1" u="sng" dirty="0">
              <a:solidFill>
                <a:schemeClr val="bg1"/>
              </a:solidFill>
              <a:cs typeface="Arial" panose="020B0604020202020204" pitchFamily="34" charset="0"/>
            </a:endParaRPr>
          </a:p>
        </p:txBody>
      </p:sp>
    </p:spTree>
    <p:extLst>
      <p:ext uri="{BB962C8B-B14F-4D97-AF65-F5344CB8AC3E}">
        <p14:creationId xmlns:p14="http://schemas.microsoft.com/office/powerpoint/2010/main" val="2043596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1969" y="64784"/>
            <a:ext cx="7787240" cy="856675"/>
          </a:xfrm>
        </p:spPr>
        <p:txBody>
          <a:bodyPr>
            <a:normAutofit fontScale="90000"/>
          </a:bodyPr>
          <a:lstStyle/>
          <a:p>
            <a:r>
              <a:rPr lang="en-US" dirty="0"/>
              <a:t>New dimensions to the tax transparency</a:t>
            </a:r>
            <a:br>
              <a:rPr lang="en-US" dirty="0"/>
            </a:br>
            <a:r>
              <a:rPr lang="en-US" dirty="0"/>
              <a:t>environment</a:t>
            </a:r>
            <a:endParaRPr lang="en-IN" dirty="0"/>
          </a:p>
        </p:txBody>
      </p:sp>
      <p:sp>
        <p:nvSpPr>
          <p:cNvPr id="10" name="Content Placeholder 9">
            <a:extLst>
              <a:ext uri="{FF2B5EF4-FFF2-40B4-BE49-F238E27FC236}">
                <a16:creationId xmlns:a16="http://schemas.microsoft.com/office/drawing/2014/main" id="{D0D40BC8-B7B1-4962-8E26-707C70181033}"/>
              </a:ext>
            </a:extLst>
          </p:cNvPr>
          <p:cNvSpPr txBox="1">
            <a:spLocks noGrp="1"/>
          </p:cNvSpPr>
          <p:nvPr>
            <p:ph idx="1"/>
          </p:nvPr>
        </p:nvSpPr>
        <p:spPr>
          <a:xfrm>
            <a:off x="771969" y="1098041"/>
            <a:ext cx="8088320" cy="5081727"/>
          </a:xfrm>
        </p:spPr>
        <p:txBody>
          <a:bodyPr vert="horz" lIns="91440" tIns="45720" rIns="91440" bIns="45720" rtlCol="0">
            <a:noAutofit/>
          </a:bodyPr>
          <a:lstStyle/>
          <a:p>
            <a:pPr marL="231775" indent="-231775">
              <a:lnSpc>
                <a:spcPct val="100000"/>
              </a:lnSpc>
              <a:spcBef>
                <a:spcPts val="0"/>
              </a:spcBef>
              <a:spcAft>
                <a:spcPts val="800"/>
              </a:spcAft>
              <a:buSzPct val="120000"/>
            </a:pPr>
            <a:r>
              <a:rPr lang="en-US" sz="1400" dirty="0"/>
              <a:t>Tax transparency - one of the leading themes of international tax in 2019</a:t>
            </a:r>
          </a:p>
          <a:p>
            <a:pPr marL="460375" lvl="1" indent="-230188">
              <a:lnSpc>
                <a:spcPct val="100000"/>
              </a:lnSpc>
              <a:buSzPct val="120000"/>
              <a:buFont typeface="AppleSymbols" charset="0"/>
              <a:buChar char="⎼"/>
            </a:pPr>
            <a:r>
              <a:rPr lang="en-US" sz="1400" dirty="0"/>
              <a:t>Focus of governments worldwide to collect more data from corporations (CbCr, Fin 48 disclosures, etc)</a:t>
            </a:r>
          </a:p>
          <a:p>
            <a:pPr marL="460375" lvl="1" indent="-230188">
              <a:lnSpc>
                <a:spcPct val="100000"/>
              </a:lnSpc>
              <a:buSzPct val="120000"/>
              <a:buFont typeface="AppleSymbols" charset="0"/>
              <a:buChar char="⎼"/>
            </a:pPr>
            <a:r>
              <a:rPr lang="en-US" sz="1400" dirty="0"/>
              <a:t>Combination of multilateral transparency reforms (CRS, automatic exchange of information, etc), digitization, vast data collection, and enhanced data analysis to identify and combat tax evasion</a:t>
            </a:r>
            <a:endParaRPr lang="en-US" altLang="en-US" sz="1400" dirty="0"/>
          </a:p>
          <a:p>
            <a:r>
              <a:rPr lang="en-US" altLang="en-US" sz="1400" dirty="0"/>
              <a:t>Country-by-Country reporting could potentially provide a further fillip to convergence on taxes across the world</a:t>
            </a:r>
          </a:p>
          <a:p>
            <a:pPr marL="460375" lvl="1" indent="-230188">
              <a:lnSpc>
                <a:spcPct val="100000"/>
              </a:lnSpc>
              <a:spcAft>
                <a:spcPts val="800"/>
              </a:spcAft>
              <a:buSzPct val="120000"/>
              <a:buFont typeface="AppleSymbols" charset="0"/>
              <a:buChar char="⎼"/>
            </a:pPr>
            <a:r>
              <a:rPr lang="en-US" altLang="en-US" sz="1400" dirty="0"/>
              <a:t>Ongoing EU debate on whether to make CbCr filings public</a:t>
            </a:r>
          </a:p>
          <a:p>
            <a:pPr marL="460375" lvl="1" indent="-230188">
              <a:lnSpc>
                <a:spcPct val="100000"/>
              </a:lnSpc>
              <a:spcAft>
                <a:spcPts val="800"/>
              </a:spcAft>
              <a:buSzPct val="120000"/>
              <a:buFont typeface="AppleSymbols" charset="0"/>
              <a:buChar char="⎼"/>
            </a:pPr>
            <a:r>
              <a:rPr lang="en-US" sz="1400" dirty="0"/>
              <a:t>Shell voluntarily publishes 2018 CbCR - provides information about the corporate income tax Shell paid in countries and locations in which we have a taxable presence across all our businesses.</a:t>
            </a:r>
            <a:endParaRPr lang="en-US" altLang="en-US" sz="1400" dirty="0"/>
          </a:p>
          <a:p>
            <a:pPr marL="231775" indent="-231775">
              <a:lnSpc>
                <a:spcPct val="100000"/>
              </a:lnSpc>
              <a:spcBef>
                <a:spcPts val="0"/>
              </a:spcBef>
              <a:spcAft>
                <a:spcPts val="800"/>
              </a:spcAft>
              <a:buSzPct val="120000"/>
            </a:pPr>
            <a:r>
              <a:rPr lang="en-US" sz="1400" dirty="0"/>
              <a:t>EU Mandatory Disclosure Directive leading to reporting of cross-border reportable arrangements -  with effect from July 1, 2020 with retroactive effect to June 25, 2018</a:t>
            </a:r>
          </a:p>
          <a:p>
            <a:pPr marL="231775" indent="-231775">
              <a:lnSpc>
                <a:spcPct val="100000"/>
              </a:lnSpc>
              <a:spcBef>
                <a:spcPts val="0"/>
              </a:spcBef>
              <a:spcAft>
                <a:spcPts val="800"/>
              </a:spcAft>
              <a:buSzPct val="120000"/>
            </a:pPr>
            <a:r>
              <a:rPr lang="en-US" sz="1400" dirty="0"/>
              <a:t>Tax directors relying on risk analysts to sift through their corporate tax returns and identify gaps across their disclosures</a:t>
            </a:r>
          </a:p>
          <a:p>
            <a:pPr lvl="1" indent="-222250">
              <a:lnSpc>
                <a:spcPct val="100000"/>
              </a:lnSpc>
              <a:spcAft>
                <a:spcPts val="800"/>
              </a:spcAft>
              <a:buSzPct val="120000"/>
              <a:buFont typeface="AppleSymbols" charset="0"/>
              <a:buChar char="⎼"/>
            </a:pPr>
            <a:r>
              <a:rPr lang="en-US" sz="1400" dirty="0"/>
              <a:t>Misinterpretation of tax data can cost a company its reputation, investor relations and hit its balance sheet</a:t>
            </a:r>
            <a:endParaRPr lang="en-US" altLang="en-US" sz="1400" dirty="0"/>
          </a:p>
        </p:txBody>
      </p:sp>
      <p:sp>
        <p:nvSpPr>
          <p:cNvPr id="11" name="Slide Number Placeholder 10">
            <a:extLst>
              <a:ext uri="{FF2B5EF4-FFF2-40B4-BE49-F238E27FC236}">
                <a16:creationId xmlns:a16="http://schemas.microsoft.com/office/drawing/2014/main" id="{7E85DE2D-06D8-4D0D-B96A-EB9690BB0EA1}"/>
              </a:ext>
            </a:extLst>
          </p:cNvPr>
          <p:cNvSpPr>
            <a:spLocks noGrp="1"/>
          </p:cNvSpPr>
          <p:nvPr>
            <p:ph type="sldNum" sz="quarter" idx="12"/>
          </p:nvPr>
        </p:nvSpPr>
        <p:spPr/>
        <p:txBody>
          <a:bodyPr/>
          <a:lstStyle/>
          <a:p>
            <a:fld id="{353CB433-A6EE-44F1-B9D3-A6E8EE95F9C9}" type="slidenum">
              <a:rPr lang="en-IN" smtClean="0"/>
              <a:pPr/>
              <a:t>9</a:t>
            </a:fld>
            <a:endParaRPr lang="en-IN" dirty="0"/>
          </a:p>
        </p:txBody>
      </p:sp>
    </p:spTree>
    <p:extLst>
      <p:ext uri="{BB962C8B-B14F-4D97-AF65-F5344CB8AC3E}">
        <p14:creationId xmlns:p14="http://schemas.microsoft.com/office/powerpoint/2010/main" val="409149995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Master">
  <a:themeElements>
    <a:clrScheme name="WTS">
      <a:dk1>
        <a:sysClr val="windowText" lastClr="000000"/>
      </a:dk1>
      <a:lt1>
        <a:sysClr val="window" lastClr="FFFFFF"/>
      </a:lt1>
      <a:dk2>
        <a:srgbClr val="1F497D"/>
      </a:dk2>
      <a:lt2>
        <a:srgbClr val="EEECE1"/>
      </a:lt2>
      <a:accent1>
        <a:srgbClr val="CC0033"/>
      </a:accent1>
      <a:accent2>
        <a:srgbClr val="515D69"/>
      </a:accent2>
      <a:accent3>
        <a:srgbClr val="F6A400"/>
      </a:accent3>
      <a:accent4>
        <a:srgbClr val="728006"/>
      </a:accent4>
      <a:accent5>
        <a:srgbClr val="00698E"/>
      </a:accent5>
      <a:accent6>
        <a:srgbClr val="932E24"/>
      </a:accent6>
      <a:hlink>
        <a:srgbClr val="0000FF"/>
      </a:hlink>
      <a:folHlink>
        <a:srgbClr val="80008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Dhruva">
      <a:dk1>
        <a:sysClr val="windowText" lastClr="000000"/>
      </a:dk1>
      <a:lt1>
        <a:sysClr val="window" lastClr="FFFFFF"/>
      </a:lt1>
      <a:dk2>
        <a:srgbClr val="44546A"/>
      </a:dk2>
      <a:lt2>
        <a:srgbClr val="E7E6E6"/>
      </a:lt2>
      <a:accent1>
        <a:srgbClr val="597DA6"/>
      </a:accent1>
      <a:accent2>
        <a:srgbClr val="CC7F71"/>
      </a:accent2>
      <a:accent3>
        <a:srgbClr val="BBC9B7"/>
      </a:accent3>
      <a:accent4>
        <a:srgbClr val="F8A468"/>
      </a:accent4>
      <a:accent5>
        <a:srgbClr val="949494"/>
      </a:accent5>
      <a:accent6>
        <a:srgbClr val="F8B898"/>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Dhruva">
      <a:dk1>
        <a:sysClr val="windowText" lastClr="000000"/>
      </a:dk1>
      <a:lt1>
        <a:sysClr val="window" lastClr="FFFFFF"/>
      </a:lt1>
      <a:dk2>
        <a:srgbClr val="44546A"/>
      </a:dk2>
      <a:lt2>
        <a:srgbClr val="E7E6E6"/>
      </a:lt2>
      <a:accent1>
        <a:srgbClr val="597DA6"/>
      </a:accent1>
      <a:accent2>
        <a:srgbClr val="CC7F71"/>
      </a:accent2>
      <a:accent3>
        <a:srgbClr val="BBC9B7"/>
      </a:accent3>
      <a:accent4>
        <a:srgbClr val="F8A468"/>
      </a:accent4>
      <a:accent5>
        <a:srgbClr val="949494"/>
      </a:accent5>
      <a:accent6>
        <a:srgbClr val="F8B898"/>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hruva">
    <a:dk1>
      <a:sysClr val="windowText" lastClr="000000"/>
    </a:dk1>
    <a:lt1>
      <a:sysClr val="window" lastClr="FFFFFF"/>
    </a:lt1>
    <a:dk2>
      <a:srgbClr val="44546A"/>
    </a:dk2>
    <a:lt2>
      <a:srgbClr val="E7E6E6"/>
    </a:lt2>
    <a:accent1>
      <a:srgbClr val="597DA6"/>
    </a:accent1>
    <a:accent2>
      <a:srgbClr val="CC7F71"/>
    </a:accent2>
    <a:accent3>
      <a:srgbClr val="BBC9B7"/>
    </a:accent3>
    <a:accent4>
      <a:srgbClr val="F8A468"/>
    </a:accent4>
    <a:accent5>
      <a:srgbClr val="949494"/>
    </a:accent5>
    <a:accent6>
      <a:srgbClr val="F8B898"/>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7B627BD1EF31646AC66FB0AE94864A6" ma:contentTypeVersion="11" ma:contentTypeDescription="Create a new document." ma:contentTypeScope="" ma:versionID="78b0165df37b3832321d26b1fd0ae93a">
  <xsd:schema xmlns:xsd="http://www.w3.org/2001/XMLSchema" xmlns:xs="http://www.w3.org/2001/XMLSchema" xmlns:p="http://schemas.microsoft.com/office/2006/metadata/properties" xmlns:ns3="d35141f0-2eca-4c94-b638-6721de920936" xmlns:ns4="ce28163f-42f7-46ad-8095-7baf1a85c454" targetNamespace="http://schemas.microsoft.com/office/2006/metadata/properties" ma:root="true" ma:fieldsID="2a93291715ed487b78d872c050566208" ns3:_="" ns4:_="">
    <xsd:import namespace="d35141f0-2eca-4c94-b638-6721de920936"/>
    <xsd:import namespace="ce28163f-42f7-46ad-8095-7baf1a85c45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5141f0-2eca-4c94-b638-6721de9209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e28163f-42f7-46ad-8095-7baf1a85c45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2E17E6F-2950-47E1-8351-38BD3734E1C9}">
  <ds:schemaRefs>
    <ds:schemaRef ds:uri="http://schemas.microsoft.com/sharepoint/v3/contenttype/forms"/>
  </ds:schemaRefs>
</ds:datastoreItem>
</file>

<file path=customXml/itemProps2.xml><?xml version="1.0" encoding="utf-8"?>
<ds:datastoreItem xmlns:ds="http://schemas.openxmlformats.org/officeDocument/2006/customXml" ds:itemID="{CD45AC63-42E2-4D01-8C58-903CB5279C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5141f0-2eca-4c94-b638-6721de920936"/>
    <ds:schemaRef ds:uri="ce28163f-42f7-46ad-8095-7baf1a85c45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D7DCC7-0BFD-4F83-A045-6387566D0F67}">
  <ds:schemaRefs>
    <ds:schemaRef ds:uri="http://purl.org/dc/terms/"/>
    <ds:schemaRef ds:uri="ce28163f-42f7-46ad-8095-7baf1a85c454"/>
    <ds:schemaRef ds:uri="http://schemas.microsoft.com/office/2006/documentManagement/types"/>
    <ds:schemaRef ds:uri="http://schemas.microsoft.com/office/infopath/2007/PartnerControls"/>
    <ds:schemaRef ds:uri="http://purl.org/dc/elements/1.1/"/>
    <ds:schemaRef ds:uri="http://schemas.microsoft.com/office/2006/metadata/properties"/>
    <ds:schemaRef ds:uri="d35141f0-2eca-4c94-b638-6721de920936"/>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874</TotalTime>
  <Words>4042</Words>
  <Application>Microsoft Office PowerPoint</Application>
  <PresentationFormat>On-screen Show (4:3)</PresentationFormat>
  <Paragraphs>400</Paragraphs>
  <Slides>40</Slides>
  <Notes>8</Notes>
  <HiddenSlides>0</HiddenSlides>
  <MMClips>0</MMClips>
  <ScaleCrop>false</ScaleCrop>
  <HeadingPairs>
    <vt:vector size="6" baseType="variant">
      <vt:variant>
        <vt:lpstr>Fonts Used</vt:lpstr>
      </vt:variant>
      <vt:variant>
        <vt:i4>12</vt:i4>
      </vt:variant>
      <vt:variant>
        <vt:lpstr>Theme</vt:lpstr>
      </vt:variant>
      <vt:variant>
        <vt:i4>5</vt:i4>
      </vt:variant>
      <vt:variant>
        <vt:lpstr>Slide Titles</vt:lpstr>
      </vt:variant>
      <vt:variant>
        <vt:i4>40</vt:i4>
      </vt:variant>
    </vt:vector>
  </HeadingPairs>
  <TitlesOfParts>
    <vt:vector size="57" baseType="lpstr">
      <vt:lpstr>AppleSymbols</vt:lpstr>
      <vt:lpstr>Arial</vt:lpstr>
      <vt:lpstr>Arial Black</vt:lpstr>
      <vt:lpstr>Bahnschrift Condensed</vt:lpstr>
      <vt:lpstr>Berlin Sans FB Demi</vt:lpstr>
      <vt:lpstr>Calibri</vt:lpstr>
      <vt:lpstr>Century Gothic</vt:lpstr>
      <vt:lpstr>Courier New</vt:lpstr>
      <vt:lpstr>Gadugi</vt:lpstr>
      <vt:lpstr>Georgia</vt:lpstr>
      <vt:lpstr>Symbol</vt:lpstr>
      <vt:lpstr>Wingdings</vt:lpstr>
      <vt:lpstr>Office Theme</vt:lpstr>
      <vt:lpstr>2_Master</vt:lpstr>
      <vt:lpstr>1_Office Theme</vt:lpstr>
      <vt:lpstr>2_Office Theme</vt:lpstr>
      <vt:lpstr>3_Office Theme</vt:lpstr>
      <vt:lpstr>Recent Developments in International Taxation:  Indian Perspective, Global Perspective</vt:lpstr>
      <vt:lpstr>Contents</vt:lpstr>
      <vt:lpstr>PowerPoint Presentation</vt:lpstr>
      <vt:lpstr>Tax – Dominating the headlines!!</vt:lpstr>
      <vt:lpstr>Tax – Dominating the headlines!!</vt:lpstr>
      <vt:lpstr>Tax – Dominating the headlines!!</vt:lpstr>
      <vt:lpstr>Global convergence in the world of taxes (1/2)</vt:lpstr>
      <vt:lpstr>Global convergence in the world of taxes (2/2)</vt:lpstr>
      <vt:lpstr>New dimensions to the tax transparency environment</vt:lpstr>
      <vt:lpstr>Changing tax landscape… around the world</vt:lpstr>
      <vt:lpstr>Why now?</vt:lpstr>
      <vt:lpstr>PowerPoint Presentation</vt:lpstr>
      <vt:lpstr>Backdrop</vt:lpstr>
      <vt:lpstr>OECD – Pillar One proposals  Unified approach</vt:lpstr>
      <vt:lpstr>OECD – Pillar One proposals  Unified approach</vt:lpstr>
      <vt:lpstr>Profit Allocation | Amount A – New taxing right</vt:lpstr>
      <vt:lpstr>Profit Allocation | Amounts B &amp; C</vt:lpstr>
      <vt:lpstr>Key aspects: Further deliberation required  </vt:lpstr>
      <vt:lpstr>Key aspects: Further deliberation required  </vt:lpstr>
      <vt:lpstr>OECD – Pillar Two proposals (GloBE proposals) Addressing tax challenges of digitalisation</vt:lpstr>
      <vt:lpstr>OECD – Pillar Two proposals (GloBE proposals) Addressing tax challenges of digitalisation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What’s next – India perspective</vt:lpstr>
      <vt:lpstr>PowerPoint Presentation</vt:lpstr>
      <vt:lpstr>Indian tax landscape In the news</vt:lpstr>
      <vt:lpstr>Indian tax landscape Big ticket changes in recent past</vt:lpstr>
      <vt:lpstr>Indian tax landscape Big ticket changes in recent past</vt:lpstr>
      <vt:lpstr>Key MLI provisions adopted by India</vt:lpstr>
      <vt:lpstr>PowerPoint Presentation</vt:lpstr>
      <vt:lpstr>PowerPoint Presentation</vt:lpstr>
      <vt:lpstr>Indian tax landscape Wishlist</vt:lpstr>
      <vt:lpstr>Contact us</vt:lpstr>
      <vt:lpstr>www.dhruvaadvisors.com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tax prints</dc:title>
  <dc:creator>Shruti Lohia</dc:creator>
  <cp:lastModifiedBy>Ajay Rotti</cp:lastModifiedBy>
  <cp:revision>91</cp:revision>
  <cp:lastPrinted>2020-01-21T12:25:30Z</cp:lastPrinted>
  <dcterms:created xsi:type="dcterms:W3CDTF">2019-12-17T14:31:26Z</dcterms:created>
  <dcterms:modified xsi:type="dcterms:W3CDTF">2020-01-23T10:13:51Z</dcterms:modified>
</cp:coreProperties>
</file>