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712" r:id="rId1"/>
  </p:sldMasterIdLst>
  <p:notesMasterIdLst>
    <p:notesMasterId r:id="rId16"/>
  </p:notesMasterIdLst>
  <p:handoutMasterIdLst>
    <p:handoutMasterId r:id="rId17"/>
  </p:handoutMasterIdLst>
  <p:sldIdLst>
    <p:sldId id="653" r:id="rId2"/>
    <p:sldId id="752" r:id="rId3"/>
    <p:sldId id="745" r:id="rId4"/>
    <p:sldId id="746" r:id="rId5"/>
    <p:sldId id="747" r:id="rId6"/>
    <p:sldId id="748" r:id="rId7"/>
    <p:sldId id="741" r:id="rId8"/>
    <p:sldId id="728" r:id="rId9"/>
    <p:sldId id="729" r:id="rId10"/>
    <p:sldId id="730" r:id="rId11"/>
    <p:sldId id="749" r:id="rId12"/>
    <p:sldId id="750" r:id="rId13"/>
    <p:sldId id="751" r:id="rId14"/>
    <p:sldId id="719" r:id="rId15"/>
  </p:sldIdLst>
  <p:sldSz cx="9144000" cy="6858000" type="screen4x3"/>
  <p:notesSz cx="9942513" cy="6761163"/>
  <p:defaultTextStyle>
    <a:defPPr>
      <a:defRPr lang="en-US"/>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4080">
          <p15:clr>
            <a:srgbClr val="A4A3A4"/>
          </p15:clr>
        </p15:guide>
        <p15:guide id="2" orient="horz" pos="1094">
          <p15:clr>
            <a:srgbClr val="A4A3A4"/>
          </p15:clr>
        </p15:guide>
        <p15:guide id="3" orient="horz" pos="4176">
          <p15:clr>
            <a:srgbClr val="A4A3A4"/>
          </p15:clr>
        </p15:guide>
        <p15:guide id="4" orient="horz" pos="432">
          <p15:clr>
            <a:srgbClr val="A4A3A4"/>
          </p15:clr>
        </p15:guide>
        <p15:guide id="5" orient="horz" pos="144">
          <p15:clr>
            <a:srgbClr val="A4A3A4"/>
          </p15:clr>
        </p15:guide>
        <p15:guide id="6" orient="horz" pos="2455">
          <p15:clr>
            <a:srgbClr val="A4A3A4"/>
          </p15:clr>
        </p15:guide>
        <p15:guide id="7" orient="horz" pos="336">
          <p15:clr>
            <a:srgbClr val="A4A3A4"/>
          </p15:clr>
        </p15:guide>
        <p15:guide id="8" orient="horz" pos="3984">
          <p15:clr>
            <a:srgbClr val="A4A3A4"/>
          </p15:clr>
        </p15:guide>
        <p15:guide id="9" pos="2832">
          <p15:clr>
            <a:srgbClr val="A4A3A4"/>
          </p15:clr>
        </p15:guide>
        <p15:guide id="10" pos="192">
          <p15:clr>
            <a:srgbClr val="A4A3A4"/>
          </p15:clr>
        </p15:guide>
        <p15:guide id="11" pos="2925">
          <p15:clr>
            <a:srgbClr val="A4A3A4"/>
          </p15:clr>
        </p15:guide>
        <p15:guide id="12" pos="340">
          <p15:clr>
            <a:srgbClr val="A4A3A4"/>
          </p15:clr>
        </p15:guide>
        <p15:guide id="13" pos="5664">
          <p15:clr>
            <a:srgbClr val="A4A3A4"/>
          </p15:clr>
        </p15:guide>
        <p15:guide id="14" pos="1973">
          <p15:clr>
            <a:srgbClr val="A4A3A4"/>
          </p15:clr>
        </p15:guide>
        <p15:guide id="15" pos="3696">
          <p15:clr>
            <a:srgbClr val="A4A3A4"/>
          </p15:clr>
        </p15:guide>
        <p15:guide id="16" pos="5472">
          <p15:clr>
            <a:srgbClr val="A4A3A4"/>
          </p15:clr>
        </p15:guide>
      </p15:sldGuideLst>
    </p:ext>
    <p:ext uri="{2D200454-40CA-4A62-9FC3-DE9A4176ACB9}">
      <p15:notesGuideLst xmlns:p15="http://schemas.microsoft.com/office/powerpoint/2012/main">
        <p15:guide id="1" orient="horz" pos="2130" userDrawn="1">
          <p15:clr>
            <a:srgbClr val="A4A3A4"/>
          </p15:clr>
        </p15:guide>
        <p15:guide id="2" pos="3133"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C3300"/>
    <a:srgbClr val="000000"/>
    <a:srgbClr val="013CBF"/>
    <a:srgbClr val="FF9900"/>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69D073F8-1565-44D7-B386-08B59EADF2EE}">
  <a:tblStyle styleId="{69D073F8-1565-44D7-B386-08B59EADF2EE}" styleName="PwC Table">
    <a:wholeTbl>
      <a:tcTxStyle>
        <a:fontRef idx="major">
          <a:prstClr val="black"/>
        </a:fontRef>
        <a:schemeClr val="dk1"/>
      </a:tcTxStyle>
      <a:tcStyle>
        <a:tcBdr>
          <a:left>
            <a:ln>
              <a:noFill/>
            </a:ln>
          </a:left>
          <a:right>
            <a:ln>
              <a:noFill/>
            </a:ln>
          </a:right>
          <a:top>
            <a:ln>
              <a:noFill/>
            </a:ln>
          </a:top>
          <a:bottom>
            <a:ln>
              <a:noFill/>
            </a:ln>
          </a:bottom>
          <a:insideH>
            <a:ln>
              <a:noFill/>
            </a:ln>
          </a:insideH>
          <a:insideV>
            <a:ln>
              <a:noFill/>
            </a:ln>
          </a:insideV>
        </a:tcBdr>
        <a:fill>
          <a:noFill/>
        </a:fill>
      </a:tcStyle>
    </a:wholeTbl>
    <a:band1H>
      <a:tcStyle>
        <a:tcBdr>
          <a:bottom>
            <a:ln w="38100" cmpd="sng">
              <a:noFill/>
            </a:ln>
          </a:bottom>
        </a:tcBdr>
      </a:tcStyle>
    </a:band1H>
    <a:band2H>
      <a:tcStyle>
        <a:tcBdr>
          <a:bottom>
            <a:ln w="38100" cmpd="sng">
              <a:noFill/>
            </a:ln>
          </a:bottom>
        </a:tcBdr>
      </a:tcStyle>
    </a:band2H>
    <a:firstCol>
      <a:tcTxStyle i="on">
        <a:fontRef idx="major">
          <a:prstClr val="black"/>
        </a:fontRef>
        <a:schemeClr val="dk1"/>
      </a:tcTxStyle>
      <a:tcStyle>
        <a:tcBdr/>
        <a:fill>
          <a:noFill/>
        </a:fill>
      </a:tcStyle>
    </a:firstCol>
    <a:firstRow>
      <a:tcTxStyle b="on">
        <a:fontRef idx="major">
          <a:prstClr val="black"/>
        </a:fontRef>
        <a:schemeClr val="dk2"/>
      </a:tcTxStyle>
      <a:tcStyle>
        <a:tcBdr>
          <a:bottom>
            <a:ln w="38100" cmpd="sng">
              <a:noFill/>
            </a:ln>
          </a:bottom>
        </a:tcBdr>
        <a:fill>
          <a:noFill/>
        </a:fill>
      </a:tcStyle>
    </a:firstRow>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125E5076-3810-47DD-B79F-674D7AD40C01}" styleName="Dark Style 1 - Accent 1">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1"/>
          </a:solidFill>
        </a:fill>
      </a:tcStyle>
    </a:wholeTbl>
    <a:band1H>
      <a:tcStyle>
        <a:tcBdr/>
        <a:fill>
          <a:solidFill>
            <a:schemeClr val="accent1">
              <a:shade val="60000"/>
            </a:schemeClr>
          </a:solidFill>
        </a:fill>
      </a:tcStyle>
    </a:band1H>
    <a:band1V>
      <a:tcStyle>
        <a:tcBdr/>
        <a:fill>
          <a:solidFill>
            <a:schemeClr val="accent1">
              <a:shade val="60000"/>
            </a:schemeClr>
          </a:solidFill>
        </a:fill>
      </a:tcStyle>
    </a:band1V>
    <a:lastCol>
      <a:tcTxStyle b="on"/>
      <a:tcStyle>
        <a:tcBdr>
          <a:left>
            <a:ln w="25400" cmpd="sng">
              <a:solidFill>
                <a:schemeClr val="lt1"/>
              </a:solidFill>
            </a:ln>
          </a:left>
        </a:tcBdr>
        <a:fill>
          <a:solidFill>
            <a:schemeClr val="accent1">
              <a:shade val="60000"/>
            </a:schemeClr>
          </a:solidFill>
        </a:fill>
      </a:tcStyle>
    </a:lastCol>
    <a:firstCol>
      <a:tcTxStyle b="on"/>
      <a:tcStyle>
        <a:tcBdr>
          <a:right>
            <a:ln w="25400" cmpd="sng">
              <a:solidFill>
                <a:schemeClr val="lt1"/>
              </a:solidFill>
            </a:ln>
          </a:right>
        </a:tcBdr>
        <a:fill>
          <a:solidFill>
            <a:schemeClr val="accent1">
              <a:shade val="60000"/>
            </a:schemeClr>
          </a:solidFill>
        </a:fill>
      </a:tcStyle>
    </a:firstCol>
    <a:lastRow>
      <a:tcTxStyle b="on"/>
      <a:tcStyle>
        <a:tcBdr>
          <a:top>
            <a:ln w="25400" cmpd="sng">
              <a:solidFill>
                <a:schemeClr val="lt1"/>
              </a:solidFill>
            </a:ln>
          </a:top>
        </a:tcBdr>
        <a:fill>
          <a:solidFill>
            <a:schemeClr val="accent1">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775DCB02-9BB8-47FD-8907-85C794F793BA}" styleName="Themed Style 1 - Accent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35758FB7-9AC5-4552-8A53-C91805E547FA}" styleName="Themed Style 1 - Accent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5DA37D80-6434-44D0-A028-1B22A696006F}" styleName="Light Style 3 - Accent 2">
    <a:wholeTbl>
      <a:tcTxStyle>
        <a:fontRef idx="minor">
          <a:scrgbClr r="0" g="0" b="0"/>
        </a:fontRef>
        <a:schemeClr val="tx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noFill/>
        </a:fill>
      </a:tcStyle>
    </a:wholeTbl>
    <a:band1H>
      <a:tcStyle>
        <a:tcBdr/>
        <a:fill>
          <a:solidFill>
            <a:schemeClr val="accent2">
              <a:alpha val="20000"/>
            </a:schemeClr>
          </a:solidFill>
        </a:fill>
      </a:tcStyle>
    </a:band1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noFill/>
        </a:fill>
      </a:tcStyle>
    </a:lastRow>
    <a:firstRow>
      <a:tcTxStyle b="on"/>
      <a:tcStyle>
        <a:tcBdr>
          <a:bottom>
            <a:ln w="25400" cmpd="sng">
              <a:solidFill>
                <a:schemeClr val="accent2"/>
              </a:solidFill>
            </a:ln>
          </a:bottom>
        </a:tcBdr>
        <a:fill>
          <a:noFill/>
        </a:fill>
      </a:tcStyle>
    </a:firstRow>
  </a:tblStyle>
  <a:tblStyle styleId="{BC89EF96-8CEA-46FF-86C4-4CE0E7609802}" styleName="Light Style 3 - Accent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284E427A-3D55-4303-BF80-6455036E1DE7}" styleName="Themed Style 1 - Accent 2">
    <a:tblBg>
      <a:fillRef idx="2">
        <a:schemeClr val="accent2"/>
      </a:fillRef>
      <a:effectRef idx="1">
        <a:schemeClr val="accent2"/>
      </a:effectRef>
    </a:tblBg>
    <a:wholeTbl>
      <a:tcTxStyle>
        <a:fontRef idx="minor">
          <a:scrgbClr r="0" g="0" b="0"/>
        </a:fontRef>
        <a:schemeClr val="dk1"/>
      </a:tcTxStyle>
      <a:tcStyle>
        <a:tcBdr>
          <a:left>
            <a:lnRef idx="1">
              <a:schemeClr val="accent2"/>
            </a:lnRef>
          </a:left>
          <a:right>
            <a:lnRef idx="1">
              <a:schemeClr val="accent2"/>
            </a:lnRef>
          </a:right>
          <a:top>
            <a:lnRef idx="1">
              <a:schemeClr val="accent2"/>
            </a:lnRef>
          </a:top>
          <a:bottom>
            <a:lnRef idx="1">
              <a:schemeClr val="accent2"/>
            </a:lnRef>
          </a:bottom>
          <a:insideH>
            <a:lnRef idx="1">
              <a:schemeClr val="accent2"/>
            </a:lnRef>
          </a:insideH>
          <a:insideV>
            <a:lnRef idx="1">
              <a:schemeClr val="accent2"/>
            </a:lnRef>
          </a:insideV>
        </a:tcBdr>
        <a:fill>
          <a:noFill/>
        </a:fill>
      </a:tcStyle>
    </a:wholeTbl>
    <a:band1H>
      <a:tcStyle>
        <a:tcBdr/>
        <a:fill>
          <a:solidFill>
            <a:schemeClr val="accent2">
              <a:alpha val="40000"/>
            </a:schemeClr>
          </a:solidFill>
        </a:fill>
      </a:tcStyle>
    </a:band1H>
    <a:band2H>
      <a:tcStyle>
        <a:tcBdr/>
      </a:tcStyle>
    </a:band2H>
    <a:band1V>
      <a:tcStyle>
        <a:tcBdr>
          <a:top>
            <a:lnRef idx="1">
              <a:schemeClr val="accent2"/>
            </a:lnRef>
          </a:top>
          <a:bottom>
            <a:lnRef idx="1">
              <a:schemeClr val="accent2"/>
            </a:lnRef>
          </a:bottom>
        </a:tcBdr>
        <a:fill>
          <a:solidFill>
            <a:schemeClr val="accent2">
              <a:alpha val="40000"/>
            </a:schemeClr>
          </a:solidFill>
        </a:fill>
      </a:tcStyle>
    </a:band1V>
    <a:band2V>
      <a:tcStyle>
        <a:tcBdr/>
      </a:tcStyle>
    </a:band2V>
    <a:lastCol>
      <a:tcTxStyle b="on"/>
      <a:tcStyle>
        <a:tcBdr>
          <a:left>
            <a:lnRef idx="2">
              <a:schemeClr val="accent2"/>
            </a:lnRef>
          </a:left>
          <a:right>
            <a:lnRef idx="1">
              <a:schemeClr val="accent2"/>
            </a:lnRef>
          </a:right>
          <a:top>
            <a:lnRef idx="1">
              <a:schemeClr val="accent2"/>
            </a:lnRef>
          </a:top>
          <a:bottom>
            <a:lnRef idx="1">
              <a:schemeClr val="accent2"/>
            </a:lnRef>
          </a:bottom>
          <a:insideH>
            <a:lnRef idx="1">
              <a:schemeClr val="accent2"/>
            </a:lnRef>
          </a:insideH>
          <a:insideV>
            <a:ln>
              <a:noFill/>
            </a:ln>
          </a:insideV>
        </a:tcBdr>
      </a:tcStyle>
    </a:lastCol>
    <a:firstCol>
      <a:tcTxStyle b="on"/>
      <a:tcStyle>
        <a:tcBdr>
          <a:left>
            <a:lnRef idx="1">
              <a:schemeClr val="accent2"/>
            </a:lnRef>
          </a:left>
          <a:right>
            <a:lnRef idx="2">
              <a:schemeClr val="accent2"/>
            </a:lnRef>
          </a:right>
          <a:top>
            <a:lnRef idx="1">
              <a:schemeClr val="accent2"/>
            </a:lnRef>
          </a:top>
          <a:bottom>
            <a:lnRef idx="1">
              <a:schemeClr val="accent2"/>
            </a:lnRef>
          </a:bottom>
          <a:insideH>
            <a:lnRef idx="1">
              <a:schemeClr val="accent2"/>
            </a:lnRef>
          </a:insideH>
          <a:insideV>
            <a:ln>
              <a:noFill/>
            </a:ln>
          </a:insideV>
        </a:tcBdr>
      </a:tcStyle>
    </a:firstCol>
    <a:lastRow>
      <a:tcTxStyle b="on"/>
      <a:tcStyle>
        <a:tcBdr>
          <a:left>
            <a:lnRef idx="1">
              <a:schemeClr val="accent2"/>
            </a:lnRef>
          </a:left>
          <a:right>
            <a:lnRef idx="1">
              <a:schemeClr val="accent2"/>
            </a:lnRef>
          </a:right>
          <a:top>
            <a:lnRef idx="2">
              <a:schemeClr val="accent2"/>
            </a:lnRef>
          </a:top>
          <a:bottom>
            <a:lnRef idx="2">
              <a:schemeClr val="accent2"/>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2"/>
            </a:lnRef>
          </a:left>
          <a:right>
            <a:lnRef idx="1">
              <a:schemeClr val="accent2"/>
            </a:lnRef>
          </a:right>
          <a:top>
            <a:lnRef idx="1">
              <a:schemeClr val="accent2"/>
            </a:lnRef>
          </a:top>
          <a:bottom>
            <a:lnRef idx="2">
              <a:schemeClr val="lt1"/>
            </a:lnRef>
          </a:bottom>
          <a:insideH>
            <a:ln>
              <a:noFill/>
            </a:ln>
          </a:insideH>
          <a:insideV>
            <a:ln>
              <a:noFill/>
            </a:ln>
          </a:insideV>
        </a:tcBdr>
        <a:fill>
          <a:solidFill>
            <a:schemeClr val="accent2"/>
          </a:solid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8FB837D-C827-4EFA-A057-4D05807E0F7C}" styleName="Themed Style 1 - Accent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267" autoAdjust="0"/>
    <p:restoredTop sz="95982" autoAdjust="0"/>
  </p:normalViewPr>
  <p:slideViewPr>
    <p:cSldViewPr snapToObjects="1">
      <p:cViewPr varScale="1">
        <p:scale>
          <a:sx n="90" d="100"/>
          <a:sy n="90" d="100"/>
        </p:scale>
        <p:origin x="675" y="63"/>
      </p:cViewPr>
      <p:guideLst>
        <p:guide orient="horz" pos="4080"/>
        <p:guide orient="horz" pos="1094"/>
        <p:guide orient="horz" pos="4176"/>
        <p:guide orient="horz" pos="432"/>
        <p:guide orient="horz" pos="144"/>
        <p:guide orient="horz" pos="2455"/>
        <p:guide orient="horz" pos="336"/>
        <p:guide orient="horz" pos="3984"/>
        <p:guide pos="2832"/>
        <p:guide pos="192"/>
        <p:guide pos="2925"/>
        <p:guide pos="340"/>
        <p:guide pos="5664"/>
        <p:guide pos="1973"/>
        <p:guide pos="3696"/>
        <p:guide pos="5472"/>
      </p:guideLst>
    </p:cSldViewPr>
  </p:slideViewPr>
  <p:outlineViewPr>
    <p:cViewPr>
      <p:scale>
        <a:sx n="33" d="100"/>
        <a:sy n="33" d="100"/>
      </p:scale>
      <p:origin x="0" y="48444"/>
    </p:cViewPr>
  </p:outlineViewPr>
  <p:notesTextViewPr>
    <p:cViewPr>
      <p:scale>
        <a:sx n="100" d="100"/>
        <a:sy n="100" d="100"/>
      </p:scale>
      <p:origin x="0" y="0"/>
    </p:cViewPr>
  </p:notesTextViewPr>
  <p:sorterViewPr>
    <p:cViewPr>
      <p:scale>
        <a:sx n="57" d="100"/>
        <a:sy n="57" d="100"/>
      </p:scale>
      <p:origin x="0" y="0"/>
    </p:cViewPr>
  </p:sorterViewPr>
  <p:notesViewPr>
    <p:cSldViewPr snapToObjects="1">
      <p:cViewPr varScale="1">
        <p:scale>
          <a:sx n="93" d="100"/>
          <a:sy n="93" d="100"/>
        </p:scale>
        <p:origin x="1152" y="36"/>
      </p:cViewPr>
      <p:guideLst>
        <p:guide orient="horz" pos="2130"/>
        <p:guide pos="3133"/>
      </p:guideLst>
    </p:cSldViewPr>
  </p:notesViewPr>
  <p:gridSpacing cx="36004" cy="36004"/>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2"/>
            <a:ext cx="4308420" cy="338059"/>
          </a:xfrm>
          <a:prstGeom prst="rect">
            <a:avLst/>
          </a:prstGeom>
        </p:spPr>
        <p:txBody>
          <a:bodyPr vert="horz" wrap="square" lIns="91181" tIns="45590" rIns="91181" bIns="45590" numCol="1" anchor="t" anchorCtr="0" compatLnSpc="1">
            <a:prstTxWarp prst="textNoShape">
              <a:avLst/>
            </a:prstTxWarp>
          </a:bodyPr>
          <a:lstStyle>
            <a:lvl1pPr>
              <a:defRPr sz="1100">
                <a:latin typeface="Arial" charset="0"/>
                <a:cs typeface="Arial" charset="0"/>
              </a:defRPr>
            </a:lvl1pPr>
          </a:lstStyle>
          <a:p>
            <a:pPr>
              <a:defRPr/>
            </a:pPr>
            <a:endParaRPr lang="en-GB" dirty="0"/>
          </a:p>
        </p:txBody>
      </p:sp>
      <p:sp>
        <p:nvSpPr>
          <p:cNvPr id="3" name="Date Placeholder 2"/>
          <p:cNvSpPr>
            <a:spLocks noGrp="1"/>
          </p:cNvSpPr>
          <p:nvPr>
            <p:ph type="dt" sz="quarter" idx="1"/>
          </p:nvPr>
        </p:nvSpPr>
        <p:spPr>
          <a:xfrm>
            <a:off x="5632369" y="2"/>
            <a:ext cx="4308420" cy="338059"/>
          </a:xfrm>
          <a:prstGeom prst="rect">
            <a:avLst/>
          </a:prstGeom>
        </p:spPr>
        <p:txBody>
          <a:bodyPr vert="horz" wrap="square" lIns="91181" tIns="45590" rIns="91181" bIns="45590" numCol="1" anchor="t" anchorCtr="0" compatLnSpc="1">
            <a:prstTxWarp prst="textNoShape">
              <a:avLst/>
            </a:prstTxWarp>
          </a:bodyPr>
          <a:lstStyle>
            <a:lvl1pPr algn="r">
              <a:defRPr sz="1100">
                <a:latin typeface="Arial" charset="0"/>
                <a:cs typeface="Arial" charset="0"/>
              </a:defRPr>
            </a:lvl1pPr>
          </a:lstStyle>
          <a:p>
            <a:pPr>
              <a:defRPr/>
            </a:pPr>
            <a:fld id="{7F0AD9A7-4907-43D9-AE7C-422CBB780245}" type="datetime1">
              <a:rPr lang="en-GB"/>
              <a:pPr>
                <a:defRPr/>
              </a:pPr>
              <a:t>22/01/2020</a:t>
            </a:fld>
            <a:endParaRPr lang="en-GB" dirty="0"/>
          </a:p>
        </p:txBody>
      </p:sp>
      <p:sp>
        <p:nvSpPr>
          <p:cNvPr id="5" name="Slide Number Placeholder 4"/>
          <p:cNvSpPr>
            <a:spLocks noGrp="1"/>
          </p:cNvSpPr>
          <p:nvPr>
            <p:ph type="sldNum" sz="quarter" idx="3"/>
          </p:nvPr>
        </p:nvSpPr>
        <p:spPr>
          <a:xfrm>
            <a:off x="5632369" y="6421541"/>
            <a:ext cx="4308420" cy="338059"/>
          </a:xfrm>
          <a:prstGeom prst="rect">
            <a:avLst/>
          </a:prstGeom>
        </p:spPr>
        <p:txBody>
          <a:bodyPr vert="horz" wrap="square" lIns="91181" tIns="45590" rIns="91181" bIns="45590" numCol="1" anchor="b" anchorCtr="0" compatLnSpc="1">
            <a:prstTxWarp prst="textNoShape">
              <a:avLst/>
            </a:prstTxWarp>
          </a:bodyPr>
          <a:lstStyle>
            <a:lvl1pPr algn="r">
              <a:defRPr sz="1100">
                <a:latin typeface="Arial" charset="0"/>
                <a:cs typeface="Arial" charset="0"/>
              </a:defRPr>
            </a:lvl1pPr>
          </a:lstStyle>
          <a:p>
            <a:pPr>
              <a:defRPr/>
            </a:pPr>
            <a:fld id="{BBEBD56E-768D-402F-8D09-8E12F2C9AF96}" type="slidenum">
              <a:rPr lang="en-GB"/>
              <a:pPr>
                <a:defRPr/>
              </a:pPr>
              <a:t>‹#›</a:t>
            </a:fld>
            <a:endParaRPr lang="en-GB" dirty="0"/>
          </a:p>
        </p:txBody>
      </p:sp>
    </p:spTree>
    <p:extLst>
      <p:ext uri="{BB962C8B-B14F-4D97-AF65-F5344CB8AC3E}">
        <p14:creationId xmlns:p14="http://schemas.microsoft.com/office/powerpoint/2010/main" val="331483096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2"/>
            <a:ext cx="4308420" cy="338059"/>
          </a:xfrm>
          <a:prstGeom prst="rect">
            <a:avLst/>
          </a:prstGeom>
        </p:spPr>
        <p:txBody>
          <a:bodyPr vert="horz" wrap="square" lIns="91181" tIns="45590" rIns="91181" bIns="45590" numCol="1" anchor="t" anchorCtr="0" compatLnSpc="1">
            <a:prstTxWarp prst="textNoShape">
              <a:avLst/>
            </a:prstTxWarp>
          </a:bodyPr>
          <a:lstStyle>
            <a:lvl1pPr>
              <a:defRPr sz="1100">
                <a:latin typeface="Arial" charset="0"/>
                <a:cs typeface="Arial" charset="0"/>
              </a:defRPr>
            </a:lvl1pPr>
          </a:lstStyle>
          <a:p>
            <a:pPr>
              <a:defRPr/>
            </a:pPr>
            <a:endParaRPr lang="en-GB" dirty="0"/>
          </a:p>
        </p:txBody>
      </p:sp>
      <p:sp>
        <p:nvSpPr>
          <p:cNvPr id="3" name="Date Placeholder 2"/>
          <p:cNvSpPr>
            <a:spLocks noGrp="1"/>
          </p:cNvSpPr>
          <p:nvPr>
            <p:ph type="dt" idx="1"/>
          </p:nvPr>
        </p:nvSpPr>
        <p:spPr>
          <a:xfrm>
            <a:off x="5632369" y="2"/>
            <a:ext cx="4308420" cy="338059"/>
          </a:xfrm>
          <a:prstGeom prst="rect">
            <a:avLst/>
          </a:prstGeom>
        </p:spPr>
        <p:txBody>
          <a:bodyPr vert="horz" wrap="square" lIns="91181" tIns="45590" rIns="91181" bIns="45590" numCol="1" anchor="t" anchorCtr="0" compatLnSpc="1">
            <a:prstTxWarp prst="textNoShape">
              <a:avLst/>
            </a:prstTxWarp>
          </a:bodyPr>
          <a:lstStyle>
            <a:lvl1pPr algn="r">
              <a:defRPr sz="1100">
                <a:latin typeface="Arial" charset="0"/>
                <a:cs typeface="Arial" charset="0"/>
              </a:defRPr>
            </a:lvl1pPr>
          </a:lstStyle>
          <a:p>
            <a:pPr>
              <a:defRPr/>
            </a:pPr>
            <a:fld id="{23ED88D9-4141-403B-A156-22262B9B6083}" type="datetime1">
              <a:rPr lang="en-GB"/>
              <a:pPr>
                <a:defRPr/>
              </a:pPr>
              <a:t>22/01/2020</a:t>
            </a:fld>
            <a:endParaRPr lang="en-GB" dirty="0"/>
          </a:p>
        </p:txBody>
      </p:sp>
      <p:sp>
        <p:nvSpPr>
          <p:cNvPr id="4" name="Slide Image Placeholder 3"/>
          <p:cNvSpPr>
            <a:spLocks noGrp="1" noRot="1" noChangeAspect="1"/>
          </p:cNvSpPr>
          <p:nvPr>
            <p:ph type="sldImg" idx="2"/>
          </p:nvPr>
        </p:nvSpPr>
        <p:spPr>
          <a:xfrm>
            <a:off x="3281363" y="506413"/>
            <a:ext cx="3379787" cy="2536825"/>
          </a:xfrm>
          <a:prstGeom prst="rect">
            <a:avLst/>
          </a:prstGeom>
          <a:noFill/>
          <a:ln w="12700">
            <a:solidFill>
              <a:prstClr val="black"/>
            </a:solidFill>
          </a:ln>
        </p:spPr>
        <p:txBody>
          <a:bodyPr vert="horz" wrap="square" lIns="91181" tIns="45590" rIns="91181" bIns="45590" numCol="1" anchor="ctr" anchorCtr="0" compatLnSpc="1">
            <a:prstTxWarp prst="textNoShape">
              <a:avLst/>
            </a:prstTxWarp>
          </a:bodyPr>
          <a:lstStyle/>
          <a:p>
            <a:pPr lvl="0"/>
            <a:endParaRPr lang="en-AU" noProof="0" dirty="0"/>
          </a:p>
        </p:txBody>
      </p:sp>
      <p:sp>
        <p:nvSpPr>
          <p:cNvPr id="5" name="Notes Placeholder 4"/>
          <p:cNvSpPr>
            <a:spLocks noGrp="1"/>
          </p:cNvSpPr>
          <p:nvPr>
            <p:ph type="body" sz="quarter" idx="3"/>
          </p:nvPr>
        </p:nvSpPr>
        <p:spPr>
          <a:xfrm>
            <a:off x="994252" y="3211553"/>
            <a:ext cx="7954010" cy="3042524"/>
          </a:xfrm>
          <a:prstGeom prst="rect">
            <a:avLst/>
          </a:prstGeom>
        </p:spPr>
        <p:txBody>
          <a:bodyPr vert="horz" lIns="91181" tIns="45590" rIns="91181" bIns="45590" rtlCol="0">
            <a:normAutofit/>
          </a:bodyPr>
          <a:lstStyle/>
          <a:p>
            <a:pPr lvl="0"/>
            <a:r>
              <a:rPr lang="en-GB" noProof="0" dirty="0"/>
              <a:t>Click to edit Master text styles</a:t>
            </a:r>
          </a:p>
          <a:p>
            <a:pPr lvl="1"/>
            <a:r>
              <a:rPr lang="en-GB" noProof="0" dirty="0"/>
              <a:t>Second level</a:t>
            </a:r>
          </a:p>
          <a:p>
            <a:pPr lvl="2"/>
            <a:r>
              <a:rPr lang="en-GB" noProof="0" dirty="0"/>
              <a:t>Third level</a:t>
            </a:r>
          </a:p>
          <a:p>
            <a:pPr lvl="3"/>
            <a:r>
              <a:rPr lang="en-GB" noProof="0" dirty="0"/>
              <a:t>Fourth level</a:t>
            </a:r>
          </a:p>
          <a:p>
            <a:pPr lvl="4"/>
            <a:r>
              <a:rPr lang="en-GB" noProof="0" dirty="0"/>
              <a:t>Fifth level</a:t>
            </a:r>
          </a:p>
        </p:txBody>
      </p:sp>
      <p:sp>
        <p:nvSpPr>
          <p:cNvPr id="6" name="Footer Placeholder 5"/>
          <p:cNvSpPr>
            <a:spLocks noGrp="1"/>
          </p:cNvSpPr>
          <p:nvPr>
            <p:ph type="ftr" sz="quarter" idx="4"/>
          </p:nvPr>
        </p:nvSpPr>
        <p:spPr>
          <a:xfrm>
            <a:off x="2" y="6421541"/>
            <a:ext cx="4308420" cy="338059"/>
          </a:xfrm>
          <a:prstGeom prst="rect">
            <a:avLst/>
          </a:prstGeom>
        </p:spPr>
        <p:txBody>
          <a:bodyPr vert="horz" lIns="91181" tIns="45590" rIns="91181" bIns="45590" rtlCol="0" anchor="b"/>
          <a:lstStyle>
            <a:lvl1pPr algn="l" fontAlgn="auto">
              <a:spcBef>
                <a:spcPts val="0"/>
              </a:spcBef>
              <a:spcAft>
                <a:spcPts val="0"/>
              </a:spcAft>
              <a:defRPr sz="1100">
                <a:latin typeface="+mn-lt"/>
                <a:ea typeface="+mn-ea"/>
                <a:cs typeface="+mn-cs"/>
              </a:defRPr>
            </a:lvl1pPr>
          </a:lstStyle>
          <a:p>
            <a:pPr>
              <a:defRPr/>
            </a:pPr>
            <a:r>
              <a:rPr lang="en-GB" dirty="0"/>
              <a:t>PwC</a:t>
            </a:r>
          </a:p>
        </p:txBody>
      </p:sp>
      <p:sp>
        <p:nvSpPr>
          <p:cNvPr id="7" name="Slide Number Placeholder 6"/>
          <p:cNvSpPr>
            <a:spLocks noGrp="1"/>
          </p:cNvSpPr>
          <p:nvPr>
            <p:ph type="sldNum" sz="quarter" idx="5"/>
          </p:nvPr>
        </p:nvSpPr>
        <p:spPr>
          <a:xfrm>
            <a:off x="5632369" y="6421541"/>
            <a:ext cx="4308420" cy="338059"/>
          </a:xfrm>
          <a:prstGeom prst="rect">
            <a:avLst/>
          </a:prstGeom>
        </p:spPr>
        <p:txBody>
          <a:bodyPr vert="horz" wrap="square" lIns="91181" tIns="45590" rIns="91181" bIns="45590" numCol="1" anchor="b" anchorCtr="0" compatLnSpc="1">
            <a:prstTxWarp prst="textNoShape">
              <a:avLst/>
            </a:prstTxWarp>
          </a:bodyPr>
          <a:lstStyle>
            <a:lvl1pPr algn="r">
              <a:defRPr sz="1100">
                <a:latin typeface="Arial" charset="0"/>
                <a:cs typeface="Arial" charset="0"/>
              </a:defRPr>
            </a:lvl1pPr>
          </a:lstStyle>
          <a:p>
            <a:pPr>
              <a:defRPr/>
            </a:pPr>
            <a:fld id="{3E72B14A-3DCD-46D7-AE95-EEA629BEE99E}" type="slidenum">
              <a:rPr lang="en-GB"/>
              <a:pPr>
                <a:defRPr/>
              </a:pPr>
              <a:t>‹#›</a:t>
            </a:fld>
            <a:endParaRPr lang="en-GB" dirty="0"/>
          </a:p>
        </p:txBody>
      </p:sp>
    </p:spTree>
    <p:extLst>
      <p:ext uri="{BB962C8B-B14F-4D97-AF65-F5344CB8AC3E}">
        <p14:creationId xmlns:p14="http://schemas.microsoft.com/office/powerpoint/2010/main" val="1415090965"/>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100" kern="1200">
        <a:solidFill>
          <a:schemeClr val="tx1"/>
        </a:solidFill>
        <a:latin typeface="Georgia" pitchFamily="18" charset="0"/>
        <a:ea typeface="MS PGothic" pitchFamily="34" charset="-128"/>
        <a:cs typeface="+mn-cs"/>
      </a:defRPr>
    </a:lvl1pPr>
    <a:lvl2pPr marL="457200" algn="l" rtl="0" eaLnBrk="0" fontAlgn="base" hangingPunct="0">
      <a:spcBef>
        <a:spcPct val="30000"/>
      </a:spcBef>
      <a:spcAft>
        <a:spcPct val="0"/>
      </a:spcAft>
      <a:defRPr sz="1100" kern="1200">
        <a:solidFill>
          <a:schemeClr val="tx1"/>
        </a:solidFill>
        <a:latin typeface="Georgia" pitchFamily="18" charset="0"/>
        <a:ea typeface="MS PGothic" pitchFamily="34" charset="-128"/>
        <a:cs typeface="+mn-cs"/>
      </a:defRPr>
    </a:lvl2pPr>
    <a:lvl3pPr marL="914400" algn="l" rtl="0" eaLnBrk="0" fontAlgn="base" hangingPunct="0">
      <a:spcBef>
        <a:spcPct val="30000"/>
      </a:spcBef>
      <a:spcAft>
        <a:spcPct val="0"/>
      </a:spcAft>
      <a:defRPr sz="1100" kern="1200">
        <a:solidFill>
          <a:schemeClr val="tx1"/>
        </a:solidFill>
        <a:latin typeface="Georgia" pitchFamily="18" charset="0"/>
        <a:ea typeface="MS PGothic" pitchFamily="34" charset="-128"/>
        <a:cs typeface="+mn-cs"/>
      </a:defRPr>
    </a:lvl3pPr>
    <a:lvl4pPr marL="1371600" algn="l" rtl="0" eaLnBrk="0" fontAlgn="base" hangingPunct="0">
      <a:spcBef>
        <a:spcPct val="30000"/>
      </a:spcBef>
      <a:spcAft>
        <a:spcPct val="0"/>
      </a:spcAft>
      <a:defRPr sz="1100" kern="1200">
        <a:solidFill>
          <a:schemeClr val="tx1"/>
        </a:solidFill>
        <a:latin typeface="Georgia" pitchFamily="18" charset="0"/>
        <a:ea typeface="MS PGothic" pitchFamily="34" charset="-128"/>
        <a:cs typeface="+mn-cs"/>
      </a:defRPr>
    </a:lvl4pPr>
    <a:lvl5pPr marL="1828800" algn="l" rtl="0" eaLnBrk="0" fontAlgn="base" hangingPunct="0">
      <a:spcBef>
        <a:spcPct val="30000"/>
      </a:spcBef>
      <a:spcAft>
        <a:spcPct val="0"/>
      </a:spcAft>
      <a:defRPr sz="1100" kern="1200">
        <a:solidFill>
          <a:schemeClr val="tx1"/>
        </a:solidFill>
        <a:latin typeface="Georgia" pitchFamily="18" charset="0"/>
        <a:ea typeface="MS PGothic" pitchFamily="34" charset="-128"/>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Slide Image Placeholder 1"/>
          <p:cNvSpPr>
            <a:spLocks noGrp="1" noRot="1" noChangeAspect="1" noTextEdit="1"/>
          </p:cNvSpPr>
          <p:nvPr>
            <p:ph type="sldImg"/>
          </p:nvPr>
        </p:nvSpPr>
        <p:spPr>
          <a:ln/>
        </p:spPr>
      </p:sp>
      <p:sp>
        <p:nvSpPr>
          <p:cNvPr id="35843" name="Notes Placeholder 2"/>
          <p:cNvSpPr>
            <a:spLocks noGrp="1"/>
          </p:cNvSpPr>
          <p:nvPr>
            <p:ph type="body" idx="1"/>
          </p:nvPr>
        </p:nvSpPr>
        <p:spPr>
          <a:noFill/>
          <a:ln/>
        </p:spPr>
        <p:txBody>
          <a:bodyPr/>
          <a:lstStyle/>
          <a:p>
            <a:endParaRPr lang="en-US" dirty="0"/>
          </a:p>
        </p:txBody>
      </p:sp>
      <p:sp>
        <p:nvSpPr>
          <p:cNvPr id="35844" name="Date Placeholder 3"/>
          <p:cNvSpPr>
            <a:spLocks noGrp="1"/>
          </p:cNvSpPr>
          <p:nvPr>
            <p:ph type="dt" sz="quarter" idx="1"/>
          </p:nvPr>
        </p:nvSpPr>
        <p:spPr>
          <a:noFill/>
        </p:spPr>
        <p:txBody>
          <a:bodyPr/>
          <a:lstStyle/>
          <a:p>
            <a:r>
              <a:rPr lang="en-GB" dirty="0">
                <a:solidFill>
                  <a:srgbClr val="800080"/>
                </a:solidFill>
              </a:rPr>
              <a:t>Date</a:t>
            </a:r>
          </a:p>
        </p:txBody>
      </p:sp>
      <p:sp>
        <p:nvSpPr>
          <p:cNvPr id="35845" name="Slide Number Placeholder 4"/>
          <p:cNvSpPr>
            <a:spLocks noGrp="1"/>
          </p:cNvSpPr>
          <p:nvPr>
            <p:ph type="sldNum" sz="quarter" idx="5"/>
          </p:nvPr>
        </p:nvSpPr>
        <p:spPr>
          <a:noFill/>
        </p:spPr>
        <p:txBody>
          <a:bodyPr/>
          <a:lstStyle/>
          <a:p>
            <a:fld id="{402BC802-80E6-4AED-8996-36DAA53D669D}" type="slidenum">
              <a:rPr lang="en-GB" smtClean="0">
                <a:solidFill>
                  <a:srgbClr val="800080"/>
                </a:solidFill>
              </a:rPr>
              <a:pPr/>
              <a:t>1</a:t>
            </a:fld>
            <a:endParaRPr lang="en-GB" dirty="0">
              <a:solidFill>
                <a:srgbClr val="800080"/>
              </a:solidFill>
            </a:endParaRPr>
          </a:p>
        </p:txBody>
      </p:sp>
    </p:spTree>
    <p:extLst>
      <p:ext uri="{BB962C8B-B14F-4D97-AF65-F5344CB8AC3E}">
        <p14:creationId xmlns:p14="http://schemas.microsoft.com/office/powerpoint/2010/main" val="350349434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r>
              <a:rPr lang="en-GB" dirty="0">
                <a:solidFill>
                  <a:prstClr val="black"/>
                </a:solidFill>
              </a:rPr>
              <a:t>Date</a:t>
            </a:r>
          </a:p>
        </p:txBody>
      </p:sp>
      <p:sp>
        <p:nvSpPr>
          <p:cNvPr id="44035" name="Rectangle 7"/>
          <p:cNvSpPr>
            <a:spLocks noGrp="1" noChangeArrowheads="1"/>
          </p:cNvSpPr>
          <p:nvPr>
            <p:ph type="sldNum" sz="quarter" idx="5"/>
          </p:nvPr>
        </p:nvSpPr>
        <p:spPr>
          <a:noFill/>
        </p:spPr>
        <p:txBody>
          <a:bodyPr/>
          <a:lstStyle/>
          <a:p>
            <a:fld id="{C897DCE1-5FFF-4127-81AA-09265FECC60D}" type="slidenum">
              <a:rPr lang="en-GB" smtClean="0">
                <a:solidFill>
                  <a:prstClr val="black"/>
                </a:solidFill>
              </a:rPr>
              <a:pPr/>
              <a:t>10</a:t>
            </a:fld>
            <a:endParaRPr lang="en-GB" dirty="0">
              <a:solidFill>
                <a:prstClr val="black"/>
              </a:solidFill>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357380390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GB" sz="1100" b="0" i="0" u="none" strike="noStrike" kern="1200" cap="none" spc="0" normalizeH="0" baseline="0" noProof="0" dirty="0">
                <a:ln>
                  <a:noFill/>
                </a:ln>
                <a:solidFill>
                  <a:prstClr val="black"/>
                </a:solidFill>
                <a:effectLst/>
                <a:uLnTx/>
                <a:uFillTx/>
                <a:latin typeface="Arial" charset="0"/>
                <a:ea typeface="+mn-ea"/>
                <a:cs typeface="Arial" charset="0"/>
              </a:rPr>
              <a:t>Date</a:t>
            </a:r>
          </a:p>
        </p:txBody>
      </p:sp>
      <p:sp>
        <p:nvSpPr>
          <p:cNvPr id="44035" name="Rectangle 7"/>
          <p:cNvSpPr>
            <a:spLocks noGrp="1" noChangeArrowheads="1"/>
          </p:cNvSpPr>
          <p:nvPr>
            <p:ph type="sldNum" sz="quarter" idx="5"/>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C897DCE1-5FFF-4127-81AA-09265FECC60D}" type="slidenum">
              <a:rPr kumimoji="0" lang="en-GB" sz="1100" b="0" i="0" u="none" strike="noStrike" kern="1200" cap="none" spc="0" normalizeH="0" baseline="0" noProof="0" smtClean="0">
                <a:ln>
                  <a:noFill/>
                </a:ln>
                <a:solidFill>
                  <a:prstClr val="black"/>
                </a:solidFill>
                <a:effectLst/>
                <a:uLnTx/>
                <a:uFillTx/>
                <a:latin typeface="Arial" charset="0"/>
                <a:ea typeface="+mn-ea"/>
                <a:cs typeface="Arial" charset="0"/>
              </a:rPr>
              <a:pPr marL="0" marR="0" lvl="0" indent="0" algn="r" defTabSz="914400" rtl="0" eaLnBrk="1" fontAlgn="base" latinLnBrk="0" hangingPunct="1">
                <a:lnSpc>
                  <a:spcPct val="100000"/>
                </a:lnSpc>
                <a:spcBef>
                  <a:spcPct val="0"/>
                </a:spcBef>
                <a:spcAft>
                  <a:spcPct val="0"/>
                </a:spcAft>
                <a:buClrTx/>
                <a:buSzTx/>
                <a:buFontTx/>
                <a:buNone/>
                <a:tabLst/>
                <a:defRPr/>
              </a:pPr>
              <a:t>11</a:t>
            </a:fld>
            <a:endParaRPr kumimoji="0" lang="en-GB" sz="1100" b="0" i="0" u="none" strike="noStrike" kern="1200" cap="none" spc="0" normalizeH="0" baseline="0" noProof="0" dirty="0">
              <a:ln>
                <a:noFill/>
              </a:ln>
              <a:solidFill>
                <a:prstClr val="black"/>
              </a:solidFill>
              <a:effectLst/>
              <a:uLnTx/>
              <a:uFillTx/>
              <a:latin typeface="Arial" charset="0"/>
              <a:ea typeface="+mn-ea"/>
              <a:cs typeface="Arial" charset="0"/>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9685722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GB" sz="1100" b="0" i="0" u="none" strike="noStrike" kern="1200" cap="none" spc="0" normalizeH="0" baseline="0" noProof="0" dirty="0">
                <a:ln>
                  <a:noFill/>
                </a:ln>
                <a:solidFill>
                  <a:prstClr val="black"/>
                </a:solidFill>
                <a:effectLst/>
                <a:uLnTx/>
                <a:uFillTx/>
                <a:latin typeface="Arial" charset="0"/>
                <a:ea typeface="+mn-ea"/>
                <a:cs typeface="Arial" charset="0"/>
              </a:rPr>
              <a:t>Date</a:t>
            </a:r>
          </a:p>
        </p:txBody>
      </p:sp>
      <p:sp>
        <p:nvSpPr>
          <p:cNvPr id="44035" name="Rectangle 7"/>
          <p:cNvSpPr>
            <a:spLocks noGrp="1" noChangeArrowheads="1"/>
          </p:cNvSpPr>
          <p:nvPr>
            <p:ph type="sldNum" sz="quarter" idx="5"/>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C897DCE1-5FFF-4127-81AA-09265FECC60D}" type="slidenum">
              <a:rPr kumimoji="0" lang="en-GB" sz="1100" b="0" i="0" u="none" strike="noStrike" kern="1200" cap="none" spc="0" normalizeH="0" baseline="0" noProof="0" smtClean="0">
                <a:ln>
                  <a:noFill/>
                </a:ln>
                <a:solidFill>
                  <a:prstClr val="black"/>
                </a:solidFill>
                <a:effectLst/>
                <a:uLnTx/>
                <a:uFillTx/>
                <a:latin typeface="Arial" charset="0"/>
                <a:ea typeface="+mn-ea"/>
                <a:cs typeface="Arial" charset="0"/>
              </a:rPr>
              <a:pPr marL="0" marR="0" lvl="0" indent="0" algn="r" defTabSz="914400" rtl="0" eaLnBrk="1" fontAlgn="base" latinLnBrk="0" hangingPunct="1">
                <a:lnSpc>
                  <a:spcPct val="100000"/>
                </a:lnSpc>
                <a:spcBef>
                  <a:spcPct val="0"/>
                </a:spcBef>
                <a:spcAft>
                  <a:spcPct val="0"/>
                </a:spcAft>
                <a:buClrTx/>
                <a:buSzTx/>
                <a:buFontTx/>
                <a:buNone/>
                <a:tabLst/>
                <a:defRPr/>
              </a:pPr>
              <a:t>12</a:t>
            </a:fld>
            <a:endParaRPr kumimoji="0" lang="en-GB" sz="1100" b="0" i="0" u="none" strike="noStrike" kern="1200" cap="none" spc="0" normalizeH="0" baseline="0" noProof="0" dirty="0">
              <a:ln>
                <a:noFill/>
              </a:ln>
              <a:solidFill>
                <a:prstClr val="black"/>
              </a:solidFill>
              <a:effectLst/>
              <a:uLnTx/>
              <a:uFillTx/>
              <a:latin typeface="Arial" charset="0"/>
              <a:ea typeface="+mn-ea"/>
              <a:cs typeface="Arial" charset="0"/>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2601445272"/>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GB" sz="1100" b="0" i="0" u="none" strike="noStrike" kern="1200" cap="none" spc="0" normalizeH="0" baseline="0" noProof="0" dirty="0">
                <a:ln>
                  <a:noFill/>
                </a:ln>
                <a:solidFill>
                  <a:prstClr val="black"/>
                </a:solidFill>
                <a:effectLst/>
                <a:uLnTx/>
                <a:uFillTx/>
                <a:latin typeface="Arial" charset="0"/>
                <a:ea typeface="+mn-ea"/>
                <a:cs typeface="Arial" charset="0"/>
              </a:rPr>
              <a:t>Date</a:t>
            </a:r>
          </a:p>
        </p:txBody>
      </p:sp>
      <p:sp>
        <p:nvSpPr>
          <p:cNvPr id="44035" name="Rectangle 7"/>
          <p:cNvSpPr>
            <a:spLocks noGrp="1" noChangeArrowheads="1"/>
          </p:cNvSpPr>
          <p:nvPr>
            <p:ph type="sldNum" sz="quarter" idx="5"/>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C897DCE1-5FFF-4127-81AA-09265FECC60D}" type="slidenum">
              <a:rPr kumimoji="0" lang="en-GB" sz="1100" b="0" i="0" u="none" strike="noStrike" kern="1200" cap="none" spc="0" normalizeH="0" baseline="0" noProof="0" smtClean="0">
                <a:ln>
                  <a:noFill/>
                </a:ln>
                <a:solidFill>
                  <a:prstClr val="black"/>
                </a:solidFill>
                <a:effectLst/>
                <a:uLnTx/>
                <a:uFillTx/>
                <a:latin typeface="Arial" charset="0"/>
                <a:ea typeface="+mn-ea"/>
                <a:cs typeface="Arial" charset="0"/>
              </a:rPr>
              <a:pPr marL="0" marR="0" lvl="0" indent="0" algn="r" defTabSz="914400" rtl="0" eaLnBrk="1" fontAlgn="base" latinLnBrk="0" hangingPunct="1">
                <a:lnSpc>
                  <a:spcPct val="100000"/>
                </a:lnSpc>
                <a:spcBef>
                  <a:spcPct val="0"/>
                </a:spcBef>
                <a:spcAft>
                  <a:spcPct val="0"/>
                </a:spcAft>
                <a:buClrTx/>
                <a:buSzTx/>
                <a:buFontTx/>
                <a:buNone/>
                <a:tabLst/>
                <a:defRPr/>
              </a:pPr>
              <a:t>13</a:t>
            </a:fld>
            <a:endParaRPr kumimoji="0" lang="en-GB" sz="1100" b="0" i="0" u="none" strike="noStrike" kern="1200" cap="none" spc="0" normalizeH="0" baseline="0" noProof="0" dirty="0">
              <a:ln>
                <a:noFill/>
              </a:ln>
              <a:solidFill>
                <a:prstClr val="black"/>
              </a:solidFill>
              <a:effectLst/>
              <a:uLnTx/>
              <a:uFillTx/>
              <a:latin typeface="Arial" charset="0"/>
              <a:ea typeface="+mn-ea"/>
              <a:cs typeface="Arial" charset="0"/>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150181581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r>
              <a:rPr lang="en-GB" dirty="0">
                <a:solidFill>
                  <a:prstClr val="black"/>
                </a:solidFill>
              </a:rPr>
              <a:t>Date</a:t>
            </a:r>
          </a:p>
        </p:txBody>
      </p:sp>
      <p:sp>
        <p:nvSpPr>
          <p:cNvPr id="44035" name="Rectangle 7"/>
          <p:cNvSpPr>
            <a:spLocks noGrp="1" noChangeArrowheads="1"/>
          </p:cNvSpPr>
          <p:nvPr>
            <p:ph type="sldNum" sz="quarter" idx="5"/>
          </p:nvPr>
        </p:nvSpPr>
        <p:spPr>
          <a:noFill/>
        </p:spPr>
        <p:txBody>
          <a:bodyPr/>
          <a:lstStyle/>
          <a:p>
            <a:fld id="{C897DCE1-5FFF-4127-81AA-09265FECC60D}" type="slidenum">
              <a:rPr lang="en-GB" smtClean="0">
                <a:solidFill>
                  <a:prstClr val="black"/>
                </a:solidFill>
              </a:rPr>
              <a:pPr/>
              <a:t>14</a:t>
            </a:fld>
            <a:endParaRPr lang="en-GB" dirty="0">
              <a:solidFill>
                <a:prstClr val="black"/>
              </a:solidFill>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51803258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GB" sz="1100" b="0" i="0" u="none" strike="noStrike" kern="1200" cap="none" spc="0" normalizeH="0" baseline="0" noProof="0" dirty="0">
                <a:ln>
                  <a:noFill/>
                </a:ln>
                <a:solidFill>
                  <a:prstClr val="black"/>
                </a:solidFill>
                <a:effectLst/>
                <a:uLnTx/>
                <a:uFillTx/>
                <a:latin typeface="Arial" charset="0"/>
                <a:ea typeface="+mn-ea"/>
                <a:cs typeface="Arial" charset="0"/>
              </a:rPr>
              <a:t>Date</a:t>
            </a:r>
          </a:p>
        </p:txBody>
      </p:sp>
      <p:sp>
        <p:nvSpPr>
          <p:cNvPr id="44035" name="Rectangle 7"/>
          <p:cNvSpPr>
            <a:spLocks noGrp="1" noChangeArrowheads="1"/>
          </p:cNvSpPr>
          <p:nvPr>
            <p:ph type="sldNum" sz="quarter" idx="5"/>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C897DCE1-5FFF-4127-81AA-09265FECC60D}" type="slidenum">
              <a:rPr kumimoji="0" lang="en-GB" sz="1100" b="0" i="0" u="none" strike="noStrike" kern="1200" cap="none" spc="0" normalizeH="0" baseline="0" noProof="0" smtClean="0">
                <a:ln>
                  <a:noFill/>
                </a:ln>
                <a:solidFill>
                  <a:prstClr val="black"/>
                </a:solidFill>
                <a:effectLst/>
                <a:uLnTx/>
                <a:uFillTx/>
                <a:latin typeface="Arial" charset="0"/>
                <a:ea typeface="+mn-ea"/>
                <a:cs typeface="Arial" charset="0"/>
              </a:rPr>
              <a:pPr marL="0" marR="0" lvl="0" indent="0" algn="r" defTabSz="914400" rtl="0" eaLnBrk="1" fontAlgn="base" latinLnBrk="0" hangingPunct="1">
                <a:lnSpc>
                  <a:spcPct val="100000"/>
                </a:lnSpc>
                <a:spcBef>
                  <a:spcPct val="0"/>
                </a:spcBef>
                <a:spcAft>
                  <a:spcPct val="0"/>
                </a:spcAft>
                <a:buClrTx/>
                <a:buSzTx/>
                <a:buFontTx/>
                <a:buNone/>
                <a:tabLst/>
                <a:defRPr/>
              </a:pPr>
              <a:t>2</a:t>
            </a:fld>
            <a:endParaRPr kumimoji="0" lang="en-GB" sz="1100" b="0" i="0" u="none" strike="noStrike" kern="1200" cap="none" spc="0" normalizeH="0" baseline="0" noProof="0" dirty="0">
              <a:ln>
                <a:noFill/>
              </a:ln>
              <a:solidFill>
                <a:prstClr val="black"/>
              </a:solidFill>
              <a:effectLst/>
              <a:uLnTx/>
              <a:uFillTx/>
              <a:latin typeface="Arial" charset="0"/>
              <a:ea typeface="+mn-ea"/>
              <a:cs typeface="Arial" charset="0"/>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73815616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GB" sz="1100" b="0" i="0" u="none" strike="noStrike" kern="1200" cap="none" spc="0" normalizeH="0" baseline="0" noProof="0" dirty="0">
                <a:ln>
                  <a:noFill/>
                </a:ln>
                <a:solidFill>
                  <a:prstClr val="black"/>
                </a:solidFill>
                <a:effectLst/>
                <a:uLnTx/>
                <a:uFillTx/>
                <a:latin typeface="Arial" charset="0"/>
                <a:ea typeface="+mn-ea"/>
                <a:cs typeface="Arial" charset="0"/>
              </a:rPr>
              <a:t>Date</a:t>
            </a:r>
          </a:p>
        </p:txBody>
      </p:sp>
      <p:sp>
        <p:nvSpPr>
          <p:cNvPr id="44035" name="Rectangle 7"/>
          <p:cNvSpPr>
            <a:spLocks noGrp="1" noChangeArrowheads="1"/>
          </p:cNvSpPr>
          <p:nvPr>
            <p:ph type="sldNum" sz="quarter" idx="5"/>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C897DCE1-5FFF-4127-81AA-09265FECC60D}" type="slidenum">
              <a:rPr kumimoji="0" lang="en-GB" sz="1100" b="0" i="0" u="none" strike="noStrike" kern="1200" cap="none" spc="0" normalizeH="0" baseline="0" noProof="0" smtClean="0">
                <a:ln>
                  <a:noFill/>
                </a:ln>
                <a:solidFill>
                  <a:prstClr val="black"/>
                </a:solidFill>
                <a:effectLst/>
                <a:uLnTx/>
                <a:uFillTx/>
                <a:latin typeface="Arial" charset="0"/>
                <a:ea typeface="+mn-ea"/>
                <a:cs typeface="Arial" charset="0"/>
              </a:rPr>
              <a:pPr marL="0" marR="0" lvl="0" indent="0" algn="r" defTabSz="914400" rtl="0" eaLnBrk="1" fontAlgn="base" latinLnBrk="0" hangingPunct="1">
                <a:lnSpc>
                  <a:spcPct val="100000"/>
                </a:lnSpc>
                <a:spcBef>
                  <a:spcPct val="0"/>
                </a:spcBef>
                <a:spcAft>
                  <a:spcPct val="0"/>
                </a:spcAft>
                <a:buClrTx/>
                <a:buSzTx/>
                <a:buFontTx/>
                <a:buNone/>
                <a:tabLst/>
                <a:defRPr/>
              </a:pPr>
              <a:t>3</a:t>
            </a:fld>
            <a:endParaRPr kumimoji="0" lang="en-GB" sz="1100" b="0" i="0" u="none" strike="noStrike" kern="1200" cap="none" spc="0" normalizeH="0" baseline="0" noProof="0" dirty="0">
              <a:ln>
                <a:noFill/>
              </a:ln>
              <a:solidFill>
                <a:prstClr val="black"/>
              </a:solidFill>
              <a:effectLst/>
              <a:uLnTx/>
              <a:uFillTx/>
              <a:latin typeface="Arial" charset="0"/>
              <a:ea typeface="+mn-ea"/>
              <a:cs typeface="Arial" charset="0"/>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3781736588"/>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GB" sz="1100" b="0" i="0" u="none" strike="noStrike" kern="1200" cap="none" spc="0" normalizeH="0" baseline="0" noProof="0" dirty="0">
                <a:ln>
                  <a:noFill/>
                </a:ln>
                <a:solidFill>
                  <a:prstClr val="black"/>
                </a:solidFill>
                <a:effectLst/>
                <a:uLnTx/>
                <a:uFillTx/>
                <a:latin typeface="Arial" charset="0"/>
                <a:ea typeface="+mn-ea"/>
                <a:cs typeface="Arial" charset="0"/>
              </a:rPr>
              <a:t>Date</a:t>
            </a:r>
          </a:p>
        </p:txBody>
      </p:sp>
      <p:sp>
        <p:nvSpPr>
          <p:cNvPr id="44035" name="Rectangle 7"/>
          <p:cNvSpPr>
            <a:spLocks noGrp="1" noChangeArrowheads="1"/>
          </p:cNvSpPr>
          <p:nvPr>
            <p:ph type="sldNum" sz="quarter" idx="5"/>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C897DCE1-5FFF-4127-81AA-09265FECC60D}" type="slidenum">
              <a:rPr kumimoji="0" lang="en-GB" sz="1100" b="0" i="0" u="none" strike="noStrike" kern="1200" cap="none" spc="0" normalizeH="0" baseline="0" noProof="0" smtClean="0">
                <a:ln>
                  <a:noFill/>
                </a:ln>
                <a:solidFill>
                  <a:prstClr val="black"/>
                </a:solidFill>
                <a:effectLst/>
                <a:uLnTx/>
                <a:uFillTx/>
                <a:latin typeface="Arial" charset="0"/>
                <a:ea typeface="+mn-ea"/>
                <a:cs typeface="Arial" charset="0"/>
              </a:rPr>
              <a:pPr marL="0" marR="0" lvl="0" indent="0" algn="r" defTabSz="914400" rtl="0" eaLnBrk="1" fontAlgn="base" latinLnBrk="0" hangingPunct="1">
                <a:lnSpc>
                  <a:spcPct val="100000"/>
                </a:lnSpc>
                <a:spcBef>
                  <a:spcPct val="0"/>
                </a:spcBef>
                <a:spcAft>
                  <a:spcPct val="0"/>
                </a:spcAft>
                <a:buClrTx/>
                <a:buSzTx/>
                <a:buFontTx/>
                <a:buNone/>
                <a:tabLst/>
                <a:defRPr/>
              </a:pPr>
              <a:t>4</a:t>
            </a:fld>
            <a:endParaRPr kumimoji="0" lang="en-GB" sz="1100" b="0" i="0" u="none" strike="noStrike" kern="1200" cap="none" spc="0" normalizeH="0" baseline="0" noProof="0" dirty="0">
              <a:ln>
                <a:noFill/>
              </a:ln>
              <a:solidFill>
                <a:prstClr val="black"/>
              </a:solidFill>
              <a:effectLst/>
              <a:uLnTx/>
              <a:uFillTx/>
              <a:latin typeface="Arial" charset="0"/>
              <a:ea typeface="+mn-ea"/>
              <a:cs typeface="Arial" charset="0"/>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58310807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GB" sz="1100" b="0" i="0" u="none" strike="noStrike" kern="1200" cap="none" spc="0" normalizeH="0" baseline="0" noProof="0" dirty="0">
                <a:ln>
                  <a:noFill/>
                </a:ln>
                <a:solidFill>
                  <a:prstClr val="black"/>
                </a:solidFill>
                <a:effectLst/>
                <a:uLnTx/>
                <a:uFillTx/>
                <a:latin typeface="Arial" charset="0"/>
                <a:ea typeface="+mn-ea"/>
                <a:cs typeface="Arial" charset="0"/>
              </a:rPr>
              <a:t>Date</a:t>
            </a:r>
          </a:p>
        </p:txBody>
      </p:sp>
      <p:sp>
        <p:nvSpPr>
          <p:cNvPr id="44035" name="Rectangle 7"/>
          <p:cNvSpPr>
            <a:spLocks noGrp="1" noChangeArrowheads="1"/>
          </p:cNvSpPr>
          <p:nvPr>
            <p:ph type="sldNum" sz="quarter" idx="5"/>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C897DCE1-5FFF-4127-81AA-09265FECC60D}" type="slidenum">
              <a:rPr kumimoji="0" lang="en-GB" sz="1100" b="0" i="0" u="none" strike="noStrike" kern="1200" cap="none" spc="0" normalizeH="0" baseline="0" noProof="0" smtClean="0">
                <a:ln>
                  <a:noFill/>
                </a:ln>
                <a:solidFill>
                  <a:prstClr val="black"/>
                </a:solidFill>
                <a:effectLst/>
                <a:uLnTx/>
                <a:uFillTx/>
                <a:latin typeface="Arial" charset="0"/>
                <a:ea typeface="+mn-ea"/>
                <a:cs typeface="Arial" charset="0"/>
              </a:rPr>
              <a:pPr marL="0" marR="0" lvl="0" indent="0" algn="r" defTabSz="914400" rtl="0" eaLnBrk="1" fontAlgn="base" latinLnBrk="0" hangingPunct="1">
                <a:lnSpc>
                  <a:spcPct val="100000"/>
                </a:lnSpc>
                <a:spcBef>
                  <a:spcPct val="0"/>
                </a:spcBef>
                <a:spcAft>
                  <a:spcPct val="0"/>
                </a:spcAft>
                <a:buClrTx/>
                <a:buSzTx/>
                <a:buFontTx/>
                <a:buNone/>
                <a:tabLst/>
                <a:defRPr/>
              </a:pPr>
              <a:t>5</a:t>
            </a:fld>
            <a:endParaRPr kumimoji="0" lang="en-GB" sz="1100" b="0" i="0" u="none" strike="noStrike" kern="1200" cap="none" spc="0" normalizeH="0" baseline="0" noProof="0" dirty="0">
              <a:ln>
                <a:noFill/>
              </a:ln>
              <a:solidFill>
                <a:prstClr val="black"/>
              </a:solidFill>
              <a:effectLst/>
              <a:uLnTx/>
              <a:uFillTx/>
              <a:latin typeface="Arial" charset="0"/>
              <a:ea typeface="+mn-ea"/>
              <a:cs typeface="Arial" charset="0"/>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278919947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r>
              <a:rPr kumimoji="0" lang="en-GB" sz="1100" b="0" i="0" u="none" strike="noStrike" kern="1200" cap="none" spc="0" normalizeH="0" baseline="0" noProof="0" dirty="0">
                <a:ln>
                  <a:noFill/>
                </a:ln>
                <a:solidFill>
                  <a:prstClr val="black"/>
                </a:solidFill>
                <a:effectLst/>
                <a:uLnTx/>
                <a:uFillTx/>
                <a:latin typeface="Arial" charset="0"/>
                <a:ea typeface="+mn-ea"/>
                <a:cs typeface="Arial" charset="0"/>
              </a:rPr>
              <a:t>Date</a:t>
            </a:r>
          </a:p>
        </p:txBody>
      </p:sp>
      <p:sp>
        <p:nvSpPr>
          <p:cNvPr id="44035" name="Rectangle 7"/>
          <p:cNvSpPr>
            <a:spLocks noGrp="1" noChangeArrowheads="1"/>
          </p:cNvSpPr>
          <p:nvPr>
            <p:ph type="sldNum" sz="quarter" idx="5"/>
          </p:nvPr>
        </p:nvSpPr>
        <p:spPr>
          <a:noFill/>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C897DCE1-5FFF-4127-81AA-09265FECC60D}" type="slidenum">
              <a:rPr kumimoji="0" lang="en-GB" sz="1100" b="0" i="0" u="none" strike="noStrike" kern="1200" cap="none" spc="0" normalizeH="0" baseline="0" noProof="0" smtClean="0">
                <a:ln>
                  <a:noFill/>
                </a:ln>
                <a:solidFill>
                  <a:prstClr val="black"/>
                </a:solidFill>
                <a:effectLst/>
                <a:uLnTx/>
                <a:uFillTx/>
                <a:latin typeface="Arial" charset="0"/>
                <a:ea typeface="+mn-ea"/>
                <a:cs typeface="Arial" charset="0"/>
              </a:rPr>
              <a:pPr marL="0" marR="0" lvl="0" indent="0" algn="r" defTabSz="914400" rtl="0" eaLnBrk="1" fontAlgn="base" latinLnBrk="0" hangingPunct="1">
                <a:lnSpc>
                  <a:spcPct val="100000"/>
                </a:lnSpc>
                <a:spcBef>
                  <a:spcPct val="0"/>
                </a:spcBef>
                <a:spcAft>
                  <a:spcPct val="0"/>
                </a:spcAft>
                <a:buClrTx/>
                <a:buSzTx/>
                <a:buFontTx/>
                <a:buNone/>
                <a:tabLst/>
                <a:defRPr/>
              </a:pPr>
              <a:t>6</a:t>
            </a:fld>
            <a:endParaRPr kumimoji="0" lang="en-GB" sz="1100" b="0" i="0" u="none" strike="noStrike" kern="1200" cap="none" spc="0" normalizeH="0" baseline="0" noProof="0" dirty="0">
              <a:ln>
                <a:noFill/>
              </a:ln>
              <a:solidFill>
                <a:prstClr val="black"/>
              </a:solidFill>
              <a:effectLst/>
              <a:uLnTx/>
              <a:uFillTx/>
              <a:latin typeface="Arial" charset="0"/>
              <a:ea typeface="+mn-ea"/>
              <a:cs typeface="Arial" charset="0"/>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258482704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r>
              <a:rPr lang="en-GB" dirty="0">
                <a:solidFill>
                  <a:prstClr val="black"/>
                </a:solidFill>
              </a:rPr>
              <a:t>Date</a:t>
            </a:r>
          </a:p>
        </p:txBody>
      </p:sp>
      <p:sp>
        <p:nvSpPr>
          <p:cNvPr id="44035" name="Rectangle 7"/>
          <p:cNvSpPr>
            <a:spLocks noGrp="1" noChangeArrowheads="1"/>
          </p:cNvSpPr>
          <p:nvPr>
            <p:ph type="sldNum" sz="quarter" idx="5"/>
          </p:nvPr>
        </p:nvSpPr>
        <p:spPr>
          <a:noFill/>
        </p:spPr>
        <p:txBody>
          <a:bodyPr/>
          <a:lstStyle/>
          <a:p>
            <a:fld id="{C897DCE1-5FFF-4127-81AA-09265FECC60D}" type="slidenum">
              <a:rPr lang="en-GB" smtClean="0">
                <a:solidFill>
                  <a:prstClr val="black"/>
                </a:solidFill>
              </a:rPr>
              <a:pPr/>
              <a:t>7</a:t>
            </a:fld>
            <a:endParaRPr lang="en-GB" dirty="0">
              <a:solidFill>
                <a:prstClr val="black"/>
              </a:solidFill>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173989987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r>
              <a:rPr lang="en-GB" dirty="0">
                <a:solidFill>
                  <a:prstClr val="black"/>
                </a:solidFill>
              </a:rPr>
              <a:t>Date</a:t>
            </a:r>
          </a:p>
        </p:txBody>
      </p:sp>
      <p:sp>
        <p:nvSpPr>
          <p:cNvPr id="44035" name="Rectangle 7"/>
          <p:cNvSpPr>
            <a:spLocks noGrp="1" noChangeArrowheads="1"/>
          </p:cNvSpPr>
          <p:nvPr>
            <p:ph type="sldNum" sz="quarter" idx="5"/>
          </p:nvPr>
        </p:nvSpPr>
        <p:spPr>
          <a:noFill/>
        </p:spPr>
        <p:txBody>
          <a:bodyPr/>
          <a:lstStyle/>
          <a:p>
            <a:fld id="{C897DCE1-5FFF-4127-81AA-09265FECC60D}" type="slidenum">
              <a:rPr lang="en-GB" smtClean="0">
                <a:solidFill>
                  <a:prstClr val="black"/>
                </a:solidFill>
              </a:rPr>
              <a:pPr/>
              <a:t>8</a:t>
            </a:fld>
            <a:endParaRPr lang="en-GB" dirty="0">
              <a:solidFill>
                <a:prstClr val="black"/>
              </a:solidFill>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252705675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3"/>
          <p:cNvSpPr>
            <a:spLocks noGrp="1" noChangeArrowheads="1"/>
          </p:cNvSpPr>
          <p:nvPr>
            <p:ph type="dt" sz="quarter" idx="1"/>
          </p:nvPr>
        </p:nvSpPr>
        <p:spPr>
          <a:noFill/>
        </p:spPr>
        <p:txBody>
          <a:bodyPr/>
          <a:lstStyle/>
          <a:p>
            <a:r>
              <a:rPr lang="en-GB" dirty="0">
                <a:solidFill>
                  <a:prstClr val="black"/>
                </a:solidFill>
              </a:rPr>
              <a:t>Date</a:t>
            </a:r>
          </a:p>
        </p:txBody>
      </p:sp>
      <p:sp>
        <p:nvSpPr>
          <p:cNvPr id="44035" name="Rectangle 7"/>
          <p:cNvSpPr>
            <a:spLocks noGrp="1" noChangeArrowheads="1"/>
          </p:cNvSpPr>
          <p:nvPr>
            <p:ph type="sldNum" sz="quarter" idx="5"/>
          </p:nvPr>
        </p:nvSpPr>
        <p:spPr>
          <a:noFill/>
        </p:spPr>
        <p:txBody>
          <a:bodyPr/>
          <a:lstStyle/>
          <a:p>
            <a:fld id="{C897DCE1-5FFF-4127-81AA-09265FECC60D}" type="slidenum">
              <a:rPr lang="en-GB" smtClean="0">
                <a:solidFill>
                  <a:prstClr val="black"/>
                </a:solidFill>
              </a:rPr>
              <a:pPr/>
              <a:t>9</a:t>
            </a:fld>
            <a:endParaRPr lang="en-GB" dirty="0">
              <a:solidFill>
                <a:prstClr val="black"/>
              </a:solidFill>
            </a:endParaRPr>
          </a:p>
        </p:txBody>
      </p:sp>
      <p:sp>
        <p:nvSpPr>
          <p:cNvPr id="44036" name="Rectangle 2"/>
          <p:cNvSpPr>
            <a:spLocks noGrp="1" noRot="1" noChangeAspect="1" noChangeArrowheads="1" noTextEdit="1"/>
          </p:cNvSpPr>
          <p:nvPr>
            <p:ph type="sldImg"/>
          </p:nvPr>
        </p:nvSpPr>
        <p:spPr>
          <a:ln/>
        </p:spPr>
      </p:sp>
      <p:sp>
        <p:nvSpPr>
          <p:cNvPr id="44037" name="Rectangle 3"/>
          <p:cNvSpPr>
            <a:spLocks noGrp="1" noChangeArrowheads="1"/>
          </p:cNvSpPr>
          <p:nvPr>
            <p:ph type="body" idx="1"/>
          </p:nvPr>
        </p:nvSpPr>
        <p:spPr>
          <a:noFill/>
          <a:ln/>
        </p:spPr>
        <p:txBody>
          <a:bodyPr/>
          <a:lstStyle/>
          <a:p>
            <a:pPr eaLnBrk="1" hangingPunct="1"/>
            <a:endParaRPr lang="en-US" dirty="0"/>
          </a:p>
        </p:txBody>
      </p:sp>
    </p:spTree>
    <p:extLst>
      <p:ext uri="{BB962C8B-B14F-4D97-AF65-F5344CB8AC3E}">
        <p14:creationId xmlns:p14="http://schemas.microsoft.com/office/powerpoint/2010/main" val="288459263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Content: One">
    <p:spTree>
      <p:nvGrpSpPr>
        <p:cNvPr id="1" name=""/>
        <p:cNvGrpSpPr/>
        <p:nvPr/>
      </p:nvGrpSpPr>
      <p:grpSpPr>
        <a:xfrm>
          <a:off x="0" y="0"/>
          <a:ext cx="0" cy="0"/>
          <a:chOff x="0" y="0"/>
          <a:chExt cx="0" cy="0"/>
        </a:xfrm>
      </p:grpSpPr>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Empty">
    <p:spTree>
      <p:nvGrpSpPr>
        <p:cNvPr id="1" name=""/>
        <p:cNvGrpSpPr/>
        <p:nvPr/>
      </p:nvGrpSpPr>
      <p:grpSpPr>
        <a:xfrm>
          <a:off x="0" y="0"/>
          <a:ext cx="0" cy="0"/>
          <a:chOff x="0" y="0"/>
          <a:chExt cx="0" cy="0"/>
        </a:xfrm>
      </p:grpSpPr>
    </p:spTree>
  </p:cSld>
  <p:clrMapOvr>
    <a:masterClrMapping/>
  </p:clrMapOvr>
  <p:transition/>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extBox 1"/>
          <p:cNvSpPr txBox="1"/>
          <p:nvPr userDrawn="1"/>
        </p:nvSpPr>
        <p:spPr>
          <a:xfrm>
            <a:off x="8640452" y="6489340"/>
            <a:ext cx="252028" cy="180020"/>
          </a:xfrm>
          <a:prstGeom prst="rect">
            <a:avLst/>
          </a:prstGeom>
          <a:noFill/>
        </p:spPr>
        <p:txBody>
          <a:bodyPr wrap="none" lIns="0" tIns="0" rIns="0" bIns="0" rtlCol="0">
            <a:noAutofit/>
          </a:bodyPr>
          <a:lstStyle/>
          <a:p>
            <a:pPr algn="r">
              <a:spcAft>
                <a:spcPts val="900"/>
              </a:spcAft>
            </a:pPr>
            <a:fld id="{0845FC6B-534C-497B-BB77-85C73117391E}" type="slidenum">
              <a:rPr lang="en-US" sz="1000" smtClean="0">
                <a:latin typeface="Georgia" pitchFamily="18" charset="0"/>
              </a:rPr>
              <a:t>‹#›</a:t>
            </a:fld>
            <a:endParaRPr lang="en-US" sz="1000" dirty="0">
              <a:latin typeface="Georgia" pitchFamily="18" charset="0"/>
            </a:endParaRPr>
          </a:p>
        </p:txBody>
      </p:sp>
    </p:spTree>
  </p:cSld>
  <p:clrMap bg1="lt1" tx1="dk1" bg2="lt2" tx2="dk2" accent1="accent1" accent2="accent2" accent3="accent3" accent4="accent4" accent5="accent5" accent6="accent6" hlink="hlink" folHlink="folHlink"/>
  <p:sldLayoutIdLst>
    <p:sldLayoutId id="2147484075" r:id="rId1"/>
    <p:sldLayoutId id="2147484084" r:id="rId2"/>
  </p:sldLayoutIdLst>
  <p:transition/>
  <p:hf hdr="0" ftr="0" dt="0"/>
  <p:txStyles>
    <p:title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p:titleStyle>
    <p:bodyStyle>
      <a:lvl1pPr marL="342900" indent="-342900" algn="l" rtl="0" eaLnBrk="0" fontAlgn="base" hangingPunct="0">
        <a:spcBef>
          <a:spcPct val="0"/>
        </a:spcBef>
        <a:spcAft>
          <a:spcPts val="900"/>
        </a:spcAft>
        <a:buClr>
          <a:schemeClr val="tx1"/>
        </a:buClr>
        <a:buChar char="•"/>
        <a:defRPr sz="2000" kern="1200">
          <a:solidFill>
            <a:schemeClr val="tx1"/>
          </a:solidFill>
          <a:latin typeface="Georgia" pitchFamily="18" charset="0"/>
          <a:ea typeface="MS PGothic" pitchFamily="34" charset="-128"/>
          <a:cs typeface="+mn-cs"/>
        </a:defRPr>
      </a:lvl1pPr>
      <a:lvl2pPr marL="228600" indent="-228600" algn="l" rtl="0" eaLnBrk="0" fontAlgn="base" hangingPunct="0">
        <a:spcBef>
          <a:spcPct val="0"/>
        </a:spcBef>
        <a:spcAft>
          <a:spcPts val="900"/>
        </a:spcAft>
        <a:buClr>
          <a:schemeClr val="tx1"/>
        </a:buClr>
        <a:buFont typeface="Arial" charset="0"/>
        <a:buChar char="•"/>
        <a:defRPr sz="2000" kern="1200">
          <a:solidFill>
            <a:schemeClr val="tx1"/>
          </a:solidFill>
          <a:latin typeface="Georgia" pitchFamily="18" charset="0"/>
          <a:ea typeface="MS PGothic" pitchFamily="34" charset="-128"/>
          <a:cs typeface="+mn-cs"/>
        </a:defRPr>
      </a:lvl2pPr>
      <a:lvl3pPr marL="457200" indent="-228600" algn="l" rtl="0" eaLnBrk="0" fontAlgn="base" hangingPunct="0">
        <a:spcBef>
          <a:spcPct val="0"/>
        </a:spcBef>
        <a:spcAft>
          <a:spcPts val="900"/>
        </a:spcAft>
        <a:buClr>
          <a:schemeClr val="tx1"/>
        </a:buClr>
        <a:buFont typeface="Arial" charset="0"/>
        <a:buChar char="-"/>
        <a:defRPr sz="2000" kern="1200">
          <a:solidFill>
            <a:schemeClr val="tx1"/>
          </a:solidFill>
          <a:latin typeface="Georgia" pitchFamily="18" charset="0"/>
          <a:ea typeface="MS PGothic" pitchFamily="34" charset="-128"/>
          <a:cs typeface="+mn-cs"/>
        </a:defRPr>
      </a:lvl3pPr>
      <a:lvl4pPr marL="685800" indent="-228600" algn="l" rtl="0" eaLnBrk="0" fontAlgn="base" hangingPunct="0">
        <a:spcBef>
          <a:spcPct val="0"/>
        </a:spcBef>
        <a:spcAft>
          <a:spcPts val="900"/>
        </a:spcAft>
        <a:buClr>
          <a:schemeClr val="tx1"/>
        </a:buClr>
        <a:buFont typeface="Georgia" pitchFamily="18" charset="0"/>
        <a:buChar char="›"/>
        <a:defRPr sz="2000" kern="1200">
          <a:solidFill>
            <a:schemeClr val="tx1"/>
          </a:solidFill>
          <a:latin typeface="Georgia" pitchFamily="18" charset="0"/>
          <a:ea typeface="MS PGothic" pitchFamily="34" charset="-128"/>
          <a:cs typeface="+mn-cs"/>
        </a:defRPr>
      </a:lvl4pPr>
      <a:lvl5pPr marL="914400" indent="-228600" algn="l" rtl="0" eaLnBrk="0" fontAlgn="base" hangingPunct="0">
        <a:spcBef>
          <a:spcPct val="0"/>
        </a:spcBef>
        <a:spcAft>
          <a:spcPts val="900"/>
        </a:spcAft>
        <a:buClr>
          <a:schemeClr val="tx1"/>
        </a:buClr>
        <a:buFont typeface="Arial" charset="0"/>
        <a:buChar char="◦"/>
        <a:defRPr sz="2000" kern="1200">
          <a:solidFill>
            <a:schemeClr val="tx1"/>
          </a:solidFill>
          <a:latin typeface="Georgia" pitchFamily="18" charset="0"/>
          <a:ea typeface="MS PGothic" pitchFamily="34" charset="-128"/>
          <a:cs typeface="+mn-cs"/>
        </a:defRPr>
      </a:lvl5pPr>
      <a:lvl6pPr marL="228600" marR="0" indent="-228600" algn="l" defTabSz="914400" rtl="0" eaLnBrk="1" fontAlgn="auto" latinLnBrk="0" hangingPunct="1">
        <a:lnSpc>
          <a:spcPct val="100000"/>
        </a:lnSpc>
        <a:spcBef>
          <a:spcPts val="0"/>
        </a:spcBef>
        <a:spcAft>
          <a:spcPts val="900"/>
        </a:spcAft>
        <a:buClr>
          <a:schemeClr val="tx1"/>
        </a:buClr>
        <a:buSzPct val="100000"/>
        <a:buFont typeface="+mj-lt"/>
        <a:buAutoNum type="arabicPeriod"/>
        <a:tabLst/>
        <a:defRPr sz="2000" kern="1200" baseline="0">
          <a:solidFill>
            <a:schemeClr val="tx1"/>
          </a:solidFill>
          <a:latin typeface="Georgia" pitchFamily="18" charset="0"/>
          <a:ea typeface="+mn-ea"/>
          <a:cs typeface="+mn-cs"/>
        </a:defRPr>
      </a:lvl6pPr>
      <a:lvl7pPr marL="457200" indent="-228600" algn="l" defTabSz="914400" rtl="0" eaLnBrk="1" latinLnBrk="0" hangingPunct="1">
        <a:spcBef>
          <a:spcPts val="0"/>
        </a:spcBef>
        <a:spcAft>
          <a:spcPts val="900"/>
        </a:spcAft>
        <a:buSzPct val="100000"/>
        <a:buFont typeface="+mj-lt"/>
        <a:buAutoNum type="alphaLcPeriod"/>
        <a:defRPr sz="2000" kern="1200" baseline="0">
          <a:solidFill>
            <a:schemeClr val="tx1"/>
          </a:solidFill>
          <a:latin typeface="Georgia" pitchFamily="18" charset="0"/>
          <a:ea typeface="+mn-ea"/>
          <a:cs typeface="+mn-cs"/>
        </a:defRPr>
      </a:lvl7pPr>
      <a:lvl8pPr marL="685800" indent="-228600" algn="l" defTabSz="914400" rtl="0" eaLnBrk="1" latinLnBrk="0" hangingPunct="1">
        <a:spcBef>
          <a:spcPts val="0"/>
        </a:spcBef>
        <a:spcAft>
          <a:spcPts val="900"/>
        </a:spcAft>
        <a:buSzPct val="100000"/>
        <a:buFont typeface="+mj-lt"/>
        <a:buAutoNum type="romanLcPeriod"/>
        <a:defRPr sz="2000" kern="1200" baseline="0">
          <a:solidFill>
            <a:schemeClr val="tx1"/>
          </a:solidFill>
          <a:latin typeface="Georgia" pitchFamily="18" charset="0"/>
          <a:ea typeface="+mn-ea"/>
          <a:cs typeface="+mn-cs"/>
        </a:defRPr>
      </a:lvl8pPr>
      <a:lvl9pPr marL="0" indent="0" algn="l" defTabSz="914400" rtl="0" eaLnBrk="1" latinLnBrk="0" hangingPunct="1">
        <a:spcBef>
          <a:spcPts val="0"/>
        </a:spcBef>
        <a:spcAft>
          <a:spcPts val="900"/>
        </a:spcAft>
        <a:buFont typeface="Arial" pitchFamily="34" charset="0"/>
        <a:buNone/>
        <a:defRPr sz="2000" b="1" kern="1200" baseline="0">
          <a:solidFill>
            <a:schemeClr val="tx2"/>
          </a:solidFill>
          <a:latin typeface="Georgia" pitchFamily="18" charset="0"/>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3" Type="http://schemas.openxmlformats.org/officeDocument/2006/relationships/hyperlink" Target="mailto:rahul.mitra@dhruvaadvisors.com" TargetMode="External"/><Relationship Id="rId2" Type="http://schemas.openxmlformats.org/officeDocument/2006/relationships/notesSlide" Target="../notesSlides/notesSlide14.xml"/><Relationship Id="rId1" Type="http://schemas.openxmlformats.org/officeDocument/2006/relationships/slideLayout" Target="../slideLayouts/slideLayout1.xml"/><Relationship Id="rId4" Type="http://schemas.openxmlformats.org/officeDocument/2006/relationships/hyperlink" Target="mailto:mitrarahul@ymail.com" TargetMode="Externa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txBox="1">
            <a:spLocks/>
          </p:cNvSpPr>
          <p:nvPr/>
        </p:nvSpPr>
        <p:spPr>
          <a:xfrm>
            <a:off x="76200" y="533400"/>
            <a:ext cx="8915400" cy="5867400"/>
          </a:xfrm>
          <a:prstGeom prst="rect">
            <a:avLst/>
          </a:prstGeom>
        </p:spPr>
        <p:txBody>
          <a:bodyPr>
            <a:noAutofit/>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r>
              <a:rPr lang="en-US" sz="2000" i="0" dirty="0">
                <a:latin typeface="+mn-lt"/>
                <a:cs typeface="Times New Roman" panose="02020603050405020304" pitchFamily="18" charset="0"/>
              </a:rPr>
              <a:t>Institute of Chartered Accountants of India</a:t>
            </a:r>
          </a:p>
          <a:p>
            <a:r>
              <a:rPr lang="en-US" sz="2000" i="0" dirty="0">
                <a:latin typeface="+mn-lt"/>
                <a:cs typeface="Times New Roman" panose="02020603050405020304" pitchFamily="18" charset="0"/>
              </a:rPr>
              <a:t>24</a:t>
            </a:r>
            <a:r>
              <a:rPr lang="en-US" sz="2000" i="0" baseline="30000" dirty="0">
                <a:latin typeface="+mn-lt"/>
                <a:cs typeface="Times New Roman" panose="02020603050405020304" pitchFamily="18" charset="0"/>
              </a:rPr>
              <a:t>th</a:t>
            </a:r>
            <a:r>
              <a:rPr lang="en-US" sz="2000" i="0" dirty="0">
                <a:latin typeface="+mn-lt"/>
                <a:cs typeface="Times New Roman" panose="02020603050405020304" pitchFamily="18" charset="0"/>
              </a:rPr>
              <a:t> January, 2020</a:t>
            </a:r>
          </a:p>
          <a:p>
            <a:r>
              <a:rPr lang="en-US" sz="2000" i="0" dirty="0">
                <a:latin typeface="+mn-lt"/>
                <a:cs typeface="Times New Roman" panose="02020603050405020304" pitchFamily="18" charset="0"/>
              </a:rPr>
              <a:t>Gurgaon</a:t>
            </a:r>
          </a:p>
          <a:p>
            <a:endParaRPr lang="en-US" sz="2000" i="0" dirty="0">
              <a:latin typeface="+mn-lt"/>
              <a:cs typeface="Times New Roman" panose="02020603050405020304" pitchFamily="18" charset="0"/>
            </a:endParaRPr>
          </a:p>
          <a:p>
            <a:endParaRPr lang="en-US" sz="2000" i="0" dirty="0">
              <a:latin typeface="+mn-lt"/>
              <a:cs typeface="Times New Roman" panose="02020603050405020304" pitchFamily="18" charset="0"/>
            </a:endParaRPr>
          </a:p>
          <a:p>
            <a:endParaRPr lang="en-US" sz="2000" i="0" dirty="0">
              <a:latin typeface="+mn-lt"/>
              <a:cs typeface="Times New Roman" panose="02020603050405020304" pitchFamily="18" charset="0"/>
            </a:endParaRPr>
          </a:p>
          <a:p>
            <a:endParaRPr lang="en-US" sz="2000" i="0" dirty="0">
              <a:latin typeface="+mn-lt"/>
              <a:cs typeface="Times New Roman" panose="02020603050405020304" pitchFamily="18" charset="0"/>
            </a:endParaRPr>
          </a:p>
          <a:p>
            <a:r>
              <a:rPr lang="en-US" sz="2000" i="0" dirty="0">
                <a:latin typeface="+mn-lt"/>
                <a:cs typeface="Times New Roman" panose="02020603050405020304" pitchFamily="18" charset="0"/>
              </a:rPr>
              <a:t>Attribution of profits to permanent establishments (PEs)</a:t>
            </a:r>
          </a:p>
          <a:p>
            <a:r>
              <a:rPr lang="en-US" sz="2000" i="0" dirty="0">
                <a:latin typeface="+mn-lt"/>
                <a:cs typeface="Times New Roman" panose="02020603050405020304" pitchFamily="18" charset="0"/>
              </a:rPr>
              <a:t>for conventional and digital economies</a:t>
            </a:r>
            <a:br>
              <a:rPr lang="en-US" sz="2000" i="0" dirty="0">
                <a:latin typeface="+mn-lt"/>
                <a:cs typeface="Times New Roman" panose="02020603050405020304" pitchFamily="18" charset="0"/>
              </a:rPr>
            </a:br>
            <a:endParaRPr lang="en-US" sz="2000" i="0" dirty="0">
              <a:latin typeface="+mn-lt"/>
              <a:cs typeface="Times New Roman" panose="02020603050405020304" pitchFamily="18" charset="0"/>
            </a:endParaRPr>
          </a:p>
          <a:p>
            <a:endParaRPr lang="en-US" sz="2000" i="0" dirty="0">
              <a:latin typeface="+mn-lt"/>
              <a:cs typeface="Times New Roman" panose="02020603050405020304" pitchFamily="18" charset="0"/>
            </a:endParaRPr>
          </a:p>
          <a:p>
            <a:endParaRPr lang="en-US" sz="2000" i="0" dirty="0">
              <a:latin typeface="+mn-lt"/>
              <a:cs typeface="Times New Roman" panose="02020603050405020304" pitchFamily="18" charset="0"/>
            </a:endParaRPr>
          </a:p>
          <a:p>
            <a:endParaRPr lang="en-US" sz="2000" i="0" dirty="0">
              <a:latin typeface="+mn-lt"/>
              <a:cs typeface="Times New Roman" panose="02020603050405020304" pitchFamily="18" charset="0"/>
            </a:endParaRPr>
          </a:p>
          <a:p>
            <a:endParaRPr lang="en-US" sz="2000" i="0" dirty="0">
              <a:latin typeface="+mn-lt"/>
              <a:cs typeface="Times New Roman" panose="02020603050405020304" pitchFamily="18" charset="0"/>
            </a:endParaRPr>
          </a:p>
          <a:p>
            <a:endParaRPr lang="en-US" sz="2000" i="0" dirty="0">
              <a:latin typeface="+mn-lt"/>
              <a:cs typeface="Times New Roman" panose="02020603050405020304" pitchFamily="18" charset="0"/>
            </a:endParaRPr>
          </a:p>
          <a:p>
            <a:endParaRPr lang="en-US" sz="2000" i="0" dirty="0">
              <a:latin typeface="+mn-lt"/>
              <a:cs typeface="Times New Roman" panose="02020603050405020304" pitchFamily="18" charset="0"/>
            </a:endParaRPr>
          </a:p>
          <a:p>
            <a:r>
              <a:rPr lang="en-US" sz="2000" i="0" dirty="0">
                <a:latin typeface="+mn-lt"/>
                <a:cs typeface="Times New Roman" panose="02020603050405020304" pitchFamily="18" charset="0"/>
              </a:rPr>
              <a:t>CA Rahul Mitra</a:t>
            </a:r>
          </a:p>
        </p:txBody>
      </p:sp>
    </p:spTree>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Group 48"/>
          <p:cNvGraphicFramePr>
            <a:graphicFrameLocks noGrp="1"/>
          </p:cNvGraphicFramePr>
          <p:nvPr>
            <p:ph sz="quarter" idx="4294967295"/>
            <p:extLst>
              <p:ext uri="{D42A27DB-BD31-4B8C-83A1-F6EECF244321}">
                <p14:modId xmlns:p14="http://schemas.microsoft.com/office/powerpoint/2010/main" val="1273436979"/>
              </p:ext>
            </p:extLst>
          </p:nvPr>
        </p:nvGraphicFramePr>
        <p:xfrm>
          <a:off x="395535" y="1301750"/>
          <a:ext cx="8457953" cy="2743200"/>
        </p:xfrm>
        <a:graphic>
          <a:graphicData uri="http://schemas.openxmlformats.org/drawingml/2006/table">
            <a:tbl>
              <a:tblPr/>
              <a:tblGrid>
                <a:gridCol w="6336705">
                  <a:extLst>
                    <a:ext uri="{9D8B030D-6E8A-4147-A177-3AD203B41FA5}">
                      <a16:colId xmlns:a16="http://schemas.microsoft.com/office/drawing/2014/main" val="20000"/>
                    </a:ext>
                  </a:extLst>
                </a:gridCol>
                <a:gridCol w="945841">
                  <a:extLst>
                    <a:ext uri="{9D8B030D-6E8A-4147-A177-3AD203B41FA5}">
                      <a16:colId xmlns:a16="http://schemas.microsoft.com/office/drawing/2014/main" val="20001"/>
                    </a:ext>
                  </a:extLst>
                </a:gridCol>
                <a:gridCol w="1175407">
                  <a:extLst>
                    <a:ext uri="{9D8B030D-6E8A-4147-A177-3AD203B41FA5}">
                      <a16:colId xmlns:a16="http://schemas.microsoft.com/office/drawing/2014/main" val="20002"/>
                    </a:ext>
                  </a:extLst>
                </a:gridCol>
              </a:tblGrid>
              <a:tr h="2555416">
                <a:tc>
                  <a:txBody>
                    <a:bodyPr/>
                    <a:lstStyle/>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endParaRPr>
                    </a:p>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rPr>
                        <a:t>Turnover                                                                                                               </a:t>
                      </a:r>
                    </a:p>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rPr>
                        <a:t>Less : COGS (balancing figure)                                   </a:t>
                      </a:r>
                    </a:p>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rPr>
                        <a:t>Gross Profit [Remuneration received by Sub Co : 10.00 + (15% of 10.00)]</a:t>
                      </a:r>
                    </a:p>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endParaRPr>
                    </a:p>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rPr>
                        <a:t>Less: Costs &amp; losses</a:t>
                      </a:r>
                    </a:p>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rPr>
                        <a:t>Operating cost of Sub Co</a:t>
                      </a:r>
                    </a:p>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rPr>
                        <a:t>Bad debts</a:t>
                      </a:r>
                    </a:p>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rPr>
                        <a:t>Stock obsolescence</a:t>
                      </a:r>
                    </a:p>
                    <a:p>
                      <a:pPr marL="0" marR="0" lvl="0" indent="0" algn="l"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rPr>
                        <a:t>Net Loss</a:t>
                      </a:r>
                    </a:p>
                  </a:txBody>
                  <a:tcPr marL="63500" marR="64800" marT="0" marB="0"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1" i="0" u="none" strike="noStrike" cap="none" normalizeH="0" baseline="0" dirty="0">
                        <a:ln>
                          <a:noFill/>
                        </a:ln>
                        <a:solidFill>
                          <a:schemeClr val="tx1"/>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 </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 </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10.00                                            </a:t>
                      </a: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  1.00</a:t>
                      </a: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  1.00</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txBody>
                  <a:tcPr marL="63500" marR="64800" marT="0" marB="0"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100.00</a:t>
                      </a: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  88.50</a:t>
                      </a: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  11.50</a:t>
                      </a: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                 </a:t>
                      </a: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  12.00 </a:t>
                      </a: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rPr>
                        <a:t> 0.50 </a:t>
                      </a:r>
                    </a:p>
                    <a:p>
                      <a:pPr marL="0" marR="0" lvl="0" indent="0" algn="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chemeClr val="tx1"/>
                        </a:solidFill>
                        <a:effectLst/>
                        <a:latin typeface="Georgia" pitchFamily="18" charset="0"/>
                        <a:cs typeface="Arial" charset="0"/>
                        <a:sym typeface="Wingdings 2" pitchFamily="18" charset="2"/>
                      </a:endParaRPr>
                    </a:p>
                  </a:txBody>
                  <a:tcPr marL="63500" marR="64800" marT="0" marB="0"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Content Placeholder 9"/>
          <p:cNvSpPr>
            <a:spLocks noGrp="1"/>
          </p:cNvSpPr>
          <p:nvPr>
            <p:ph idx="4294967295"/>
          </p:nvPr>
        </p:nvSpPr>
        <p:spPr>
          <a:xfrm>
            <a:off x="431540" y="4437111"/>
            <a:ext cx="8457952" cy="1764183"/>
          </a:xfrm>
          <a:prstGeom prst="rect">
            <a:avLst/>
          </a:prstGeom>
          <a:ln>
            <a:solidFill>
              <a:schemeClr val="tx1"/>
            </a:solidFill>
          </a:ln>
        </p:spPr>
        <p:txBody>
          <a:bodyPr/>
          <a:lstStyle/>
          <a:p>
            <a:pPr marL="230400" indent="-230400">
              <a:spcAft>
                <a:spcPts val="0"/>
              </a:spcAft>
            </a:pPr>
            <a:r>
              <a:rPr lang="en-US" sz="1200" dirty="0">
                <a:latin typeface="+mn-lt"/>
              </a:rPr>
              <a:t>If arm’s length ROS for comparable distributors is 2%, then TP adjustment of US$ 1.50 is to be made in hands of Agency PE of F Co.</a:t>
            </a:r>
          </a:p>
          <a:p>
            <a:pPr marL="230400" indent="-230400">
              <a:spcAft>
                <a:spcPts val="0"/>
              </a:spcAft>
            </a:pPr>
            <a:endParaRPr lang="en-US" sz="1200" dirty="0">
              <a:latin typeface="+mn-lt"/>
            </a:endParaRPr>
          </a:p>
          <a:p>
            <a:pPr marL="230400" indent="-230400">
              <a:spcAft>
                <a:spcPts val="0"/>
              </a:spcAft>
            </a:pPr>
            <a:r>
              <a:rPr lang="en-US" sz="1200" dirty="0">
                <a:latin typeface="+mn-lt"/>
              </a:rPr>
              <a:t>OECD has suggested that for convenience, adjustment of US$ 1.50 may also be made in hands of India Sub Co.</a:t>
            </a:r>
          </a:p>
          <a:p>
            <a:pPr marL="0" indent="0">
              <a:spcAft>
                <a:spcPts val="0"/>
              </a:spcAft>
              <a:buNone/>
            </a:pPr>
            <a:endParaRPr lang="en-US" sz="1200" dirty="0">
              <a:latin typeface="+mn-lt"/>
            </a:endParaRPr>
          </a:p>
          <a:p>
            <a:pPr marL="230400" indent="-230400">
              <a:spcAft>
                <a:spcPts val="0"/>
              </a:spcAft>
            </a:pPr>
            <a:r>
              <a:rPr lang="en-US" sz="1200" dirty="0">
                <a:latin typeface="+mn-lt"/>
              </a:rPr>
              <a:t>Unilateral APAs have adopted such convenient approach.</a:t>
            </a:r>
          </a:p>
          <a:p>
            <a:pPr marL="230400" indent="-230400">
              <a:spcAft>
                <a:spcPts val="0"/>
              </a:spcAft>
            </a:pPr>
            <a:endParaRPr lang="en-US" sz="1200" dirty="0">
              <a:latin typeface="+mn-lt"/>
            </a:endParaRPr>
          </a:p>
          <a:p>
            <a:pPr marL="230400" indent="-230400">
              <a:spcAft>
                <a:spcPts val="0"/>
              </a:spcAft>
            </a:pPr>
            <a:r>
              <a:rPr lang="en-US" sz="1200" dirty="0">
                <a:latin typeface="+mn-lt"/>
              </a:rPr>
              <a:t>There is no stated position of Indian Revenue in this regard.</a:t>
            </a:r>
          </a:p>
        </p:txBody>
      </p:sp>
      <p:sp>
        <p:nvSpPr>
          <p:cNvPr id="6" name="Text Box 19"/>
          <p:cNvSpPr txBox="1">
            <a:spLocks noChangeArrowheads="1"/>
          </p:cNvSpPr>
          <p:nvPr/>
        </p:nvSpPr>
        <p:spPr bwMode="blackWhite">
          <a:xfrm>
            <a:off x="7543800" y="980728"/>
            <a:ext cx="1265238" cy="184666"/>
          </a:xfrm>
          <a:prstGeom prst="rect">
            <a:avLst/>
          </a:prstGeom>
          <a:noFill/>
          <a:ln w="9525">
            <a:noFill/>
            <a:miter lim="800000"/>
            <a:headEnd/>
            <a:tailEnd/>
          </a:ln>
        </p:spPr>
        <p:txBody>
          <a:bodyPr lIns="63500" tIns="0" rIns="64800" bIns="0">
            <a:spAutoFit/>
          </a:bodyPr>
          <a:lstStyle/>
          <a:p>
            <a:pPr algn="r">
              <a:spcBef>
                <a:spcPct val="50000"/>
              </a:spcBef>
            </a:pPr>
            <a:r>
              <a:rPr lang="en-US" sz="1200" dirty="0">
                <a:latin typeface="+mn-lt"/>
                <a:sym typeface="Wingdings 2" pitchFamily="18" charset="2"/>
              </a:rPr>
              <a:t>US$ million</a:t>
            </a:r>
          </a:p>
        </p:txBody>
      </p:sp>
      <p:sp>
        <p:nvSpPr>
          <p:cNvPr id="7" name="Text Box 24"/>
          <p:cNvSpPr txBox="1">
            <a:spLocks noChangeArrowheads="1"/>
          </p:cNvSpPr>
          <p:nvPr/>
        </p:nvSpPr>
        <p:spPr bwMode="blackWhite">
          <a:xfrm>
            <a:off x="395535" y="981308"/>
            <a:ext cx="6369855" cy="215444"/>
          </a:xfrm>
          <a:prstGeom prst="rect">
            <a:avLst/>
          </a:prstGeom>
          <a:noFill/>
          <a:ln w="9525">
            <a:noFill/>
            <a:miter lim="800000"/>
            <a:headEnd/>
            <a:tailEnd/>
          </a:ln>
        </p:spPr>
        <p:txBody>
          <a:bodyPr wrap="square" lIns="63500" tIns="0" rIns="64800" bIns="0">
            <a:spAutoFit/>
          </a:bodyPr>
          <a:lstStyle/>
          <a:p>
            <a:pPr>
              <a:spcBef>
                <a:spcPct val="20000"/>
              </a:spcBef>
              <a:spcAft>
                <a:spcPct val="20000"/>
              </a:spcAft>
              <a:buFont typeface="Arial" charset="0"/>
              <a:buNone/>
            </a:pPr>
            <a:r>
              <a:rPr lang="en-US" sz="1400" b="0" dirty="0">
                <a:latin typeface="+mn-lt"/>
              </a:rPr>
              <a:t>Profit &amp; Loss Account of Agency PE</a:t>
            </a:r>
          </a:p>
        </p:txBody>
      </p:sp>
      <p:grpSp>
        <p:nvGrpSpPr>
          <p:cNvPr id="11" name="Group 39"/>
          <p:cNvGrpSpPr>
            <a:grpSpLocks/>
          </p:cNvGrpSpPr>
          <p:nvPr/>
        </p:nvGrpSpPr>
        <p:grpSpPr bwMode="auto">
          <a:xfrm>
            <a:off x="6765391" y="3609020"/>
            <a:ext cx="2055081" cy="0"/>
            <a:chOff x="4087" y="2738"/>
            <a:chExt cx="1571" cy="0"/>
          </a:xfrm>
        </p:grpSpPr>
        <p:sp>
          <p:nvSpPr>
            <p:cNvPr id="13" name="Line 40"/>
            <p:cNvSpPr>
              <a:spLocks noChangeShapeType="1"/>
            </p:cNvSpPr>
            <p:nvPr/>
          </p:nvSpPr>
          <p:spPr bwMode="blackWhite">
            <a:xfrm>
              <a:off x="4087" y="2738"/>
              <a:ext cx="758" cy="0"/>
            </a:xfrm>
            <a:prstGeom prst="line">
              <a:avLst/>
            </a:prstGeom>
            <a:noFill/>
            <a:ln w="9525">
              <a:solidFill>
                <a:schemeClr val="tx1"/>
              </a:solidFill>
              <a:round/>
              <a:headEnd/>
              <a:tailEnd/>
            </a:ln>
          </p:spPr>
          <p:txBody>
            <a:bodyPr wrap="none" lIns="63500" tIns="0" rIns="64800" bIns="0"/>
            <a:lstStyle/>
            <a:p>
              <a:endParaRPr lang="en-US" sz="1400" dirty="0">
                <a:latin typeface="+mn-lt"/>
              </a:endParaRPr>
            </a:p>
          </p:txBody>
        </p:sp>
        <p:sp>
          <p:nvSpPr>
            <p:cNvPr id="14" name="Line 41"/>
            <p:cNvSpPr>
              <a:spLocks noChangeShapeType="1"/>
            </p:cNvSpPr>
            <p:nvPr/>
          </p:nvSpPr>
          <p:spPr bwMode="blackWhite">
            <a:xfrm>
              <a:off x="4845" y="2738"/>
              <a:ext cx="813" cy="0"/>
            </a:xfrm>
            <a:prstGeom prst="line">
              <a:avLst/>
            </a:prstGeom>
            <a:noFill/>
            <a:ln w="9525">
              <a:solidFill>
                <a:schemeClr val="tx1"/>
              </a:solidFill>
              <a:round/>
              <a:headEnd/>
              <a:tailEnd/>
            </a:ln>
          </p:spPr>
          <p:txBody>
            <a:bodyPr wrap="none" lIns="63500" tIns="0" rIns="64800" bIns="0"/>
            <a:lstStyle/>
            <a:p>
              <a:endParaRPr lang="en-US" sz="1400" dirty="0">
                <a:latin typeface="+mn-lt"/>
              </a:endParaRPr>
            </a:p>
          </p:txBody>
        </p:sp>
      </p:grpSp>
      <p:sp>
        <p:nvSpPr>
          <p:cNvPr id="16" name="Line 49"/>
          <p:cNvSpPr>
            <a:spLocks noChangeShapeType="1"/>
          </p:cNvSpPr>
          <p:nvPr/>
        </p:nvSpPr>
        <p:spPr bwMode="blackWhite">
          <a:xfrm>
            <a:off x="7645400" y="2060848"/>
            <a:ext cx="1208088" cy="0"/>
          </a:xfrm>
          <a:prstGeom prst="line">
            <a:avLst/>
          </a:prstGeom>
          <a:noFill/>
          <a:ln w="9525">
            <a:solidFill>
              <a:schemeClr val="tx1"/>
            </a:solidFill>
            <a:round/>
            <a:headEnd/>
            <a:tailEnd/>
          </a:ln>
        </p:spPr>
        <p:txBody>
          <a:bodyPr wrap="none" lIns="63500" tIns="0" rIns="64800" bIns="0"/>
          <a:lstStyle/>
          <a:p>
            <a:endParaRPr lang="en-US" sz="1400" dirty="0">
              <a:latin typeface="+mn-lt"/>
            </a:endParaRPr>
          </a:p>
        </p:txBody>
      </p:sp>
      <p:sp>
        <p:nvSpPr>
          <p:cNvPr id="15" name="Title 6">
            <a:extLst>
              <a:ext uri="{FF2B5EF4-FFF2-40B4-BE49-F238E27FC236}">
                <a16:creationId xmlns:a16="http://schemas.microsoft.com/office/drawing/2014/main" id="{E5084B07-B689-4E8E-8247-01A5848FCB0F}"/>
              </a:ext>
            </a:extLst>
          </p:cNvPr>
          <p:cNvSpPr txBox="1">
            <a:spLocks/>
          </p:cNvSpPr>
          <p:nvPr/>
        </p:nvSpPr>
        <p:spPr>
          <a:xfrm>
            <a:off x="134906" y="245368"/>
            <a:ext cx="8829582"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GB" sz="2000" b="1" i="0" u="none" strike="noStrike" kern="1200" cap="none" spc="0" normalizeH="0" baseline="0" noProof="0" dirty="0">
                <a:ln>
                  <a:noFill/>
                </a:ln>
                <a:solidFill>
                  <a:srgbClr val="000000"/>
                </a:solidFill>
                <a:effectLst/>
                <a:uLnTx/>
                <a:uFillTx/>
                <a:latin typeface="Arial"/>
                <a:ea typeface="MS PGothic" pitchFamily="34" charset="-128"/>
                <a:cs typeface="+mj-cs"/>
              </a:rPr>
              <a:t>Agency PE – case study on attribution of profits                           …. (4/4)</a:t>
            </a:r>
          </a:p>
        </p:txBody>
      </p:sp>
    </p:spTree>
    <p:extLst>
      <p:ext uri="{BB962C8B-B14F-4D97-AF65-F5344CB8AC3E}">
        <p14:creationId xmlns:p14="http://schemas.microsoft.com/office/powerpoint/2010/main" val="1461278079"/>
      </p:ext>
    </p:extLst>
  </p:cSld>
  <p:clrMapOvr>
    <a:masterClrMapping/>
  </p:clrMapOvr>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Title 6">
            <a:extLst>
              <a:ext uri="{FF2B5EF4-FFF2-40B4-BE49-F238E27FC236}">
                <a16:creationId xmlns:a16="http://schemas.microsoft.com/office/drawing/2014/main" id="{30197E3B-EF62-4B19-941E-BC798FB49DFA}"/>
              </a:ext>
            </a:extLst>
          </p:cNvPr>
          <p:cNvSpPr txBox="1">
            <a:spLocks/>
          </p:cNvSpPr>
          <p:nvPr/>
        </p:nvSpPr>
        <p:spPr>
          <a:xfrm>
            <a:off x="134906" y="245368"/>
            <a:ext cx="8829582"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marL="0" marR="0" lvl="0" indent="0" algn="l" defTabSz="914400" rtl="0" eaLnBrk="0" fontAlgn="base" latinLnBrk="0" hangingPunct="0">
              <a:lnSpc>
                <a:spcPct val="100000"/>
              </a:lnSpc>
              <a:spcBef>
                <a:spcPct val="0"/>
              </a:spcBef>
              <a:spcAft>
                <a:spcPct val="0"/>
              </a:spcAft>
              <a:buClrTx/>
              <a:buSzTx/>
              <a:buFontTx/>
              <a:buNone/>
              <a:tabLst/>
              <a:defRPr/>
            </a:pPr>
            <a:r>
              <a:rPr lang="en-GB" sz="2000" i="0" dirty="0">
                <a:solidFill>
                  <a:srgbClr val="000000"/>
                </a:solidFill>
                <a:latin typeface="Arial"/>
              </a:rPr>
              <a:t>BEPS Action 1</a:t>
            </a:r>
            <a:r>
              <a:rPr kumimoji="0" lang="en-GB" sz="2000" b="1" i="0" u="none" strike="noStrike" kern="1200" cap="none" spc="0" normalizeH="0" baseline="0" noProof="0" dirty="0">
                <a:ln>
                  <a:noFill/>
                </a:ln>
                <a:solidFill>
                  <a:srgbClr val="000000"/>
                </a:solidFill>
                <a:effectLst/>
                <a:uLnTx/>
                <a:uFillTx/>
                <a:latin typeface="Arial"/>
                <a:ea typeface="MS PGothic" pitchFamily="34" charset="-128"/>
                <a:cs typeface="+mj-cs"/>
              </a:rPr>
              <a:t> – Unified Approach under Pillar One                     ….. (1/2)</a:t>
            </a:r>
          </a:p>
        </p:txBody>
      </p:sp>
      <p:sp>
        <p:nvSpPr>
          <p:cNvPr id="35" name="Content Placeholder 8">
            <a:extLst>
              <a:ext uri="{FF2B5EF4-FFF2-40B4-BE49-F238E27FC236}">
                <a16:creationId xmlns:a16="http://schemas.microsoft.com/office/drawing/2014/main" id="{6B7F7FF9-C8C3-4A4F-93A2-869BB982E941}"/>
              </a:ext>
            </a:extLst>
          </p:cNvPr>
          <p:cNvSpPr txBox="1">
            <a:spLocks/>
          </p:cNvSpPr>
          <p:nvPr/>
        </p:nvSpPr>
        <p:spPr bwMode="auto">
          <a:xfrm>
            <a:off x="431540" y="944724"/>
            <a:ext cx="8352928" cy="53645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rtlCol="0" anchor="t" anchorCtr="0" compatLnSpc="1">
            <a:prstTxWarp prst="textNoShape">
              <a:avLst/>
            </a:prstTxWarp>
            <a:noAutofit/>
          </a:bodyPr>
          <a:lstStyle>
            <a:lvl1pPr marL="228600" indent="-228600" algn="l" rtl="0" fontAlgn="base">
              <a:lnSpc>
                <a:spcPct val="90000"/>
              </a:lnSpc>
              <a:spcBef>
                <a:spcPts val="10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1pPr>
            <a:lvl2pPr marL="6858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2pPr>
            <a:lvl3pPr marL="11430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3pPr>
            <a:lvl4pPr marL="16002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4pPr>
            <a:lvl5pPr marL="20574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Public Consultation Paper released by OECD in October, 2019.</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Attempt to merge concepts of “user participation”; “ marketing intangibles”; and “significant economic presence” into a single Unified Approach.</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Proposes to enlarge rule of “nexus” to introduce concept of digital PE, beyond physical presence.</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Digital PE may </a:t>
            </a:r>
            <a:r>
              <a:rPr lang="en-IN" sz="1400" dirty="0">
                <a:solidFill>
                  <a:sysClr val="windowText" lastClr="000000"/>
                </a:solidFill>
              </a:rPr>
              <a:t>operate even where foreign enterprise may otherwise have presence in host jurisdiction, either through itself; or separate legal entity, e.g. acting as distributor.</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Three tier approach proposed for allocation of profits :</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endParaRPr>
          </a:p>
          <a:p>
            <a:pPr lvl="1">
              <a:lnSpc>
                <a:spcPct val="100000"/>
              </a:lnSpc>
              <a:spcBef>
                <a:spcPts val="0"/>
              </a:spcBef>
              <a:buFont typeface="Wingdings" panose="05000000000000000000" pitchFamily="2" charset="2"/>
              <a:buChar char=""/>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“Amount B” </a:t>
            </a: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 profits for actual functions carried out in host jurisdiction, for which OECD proposes fixed return, as proxy for arm’s length return for baseline routine </a:t>
            </a:r>
            <a:r>
              <a:rPr lang="en-IN" sz="1400" dirty="0">
                <a:solidFill>
                  <a:sysClr val="windowText" lastClr="000000"/>
                </a:solidFill>
                <a:sym typeface="Wingdings" panose="05000000000000000000" pitchFamily="2" charset="2"/>
              </a:rPr>
              <a:t>distribution functions.</a:t>
            </a:r>
          </a:p>
          <a:p>
            <a:pPr lvl="1">
              <a:lnSpc>
                <a:spcPct val="100000"/>
              </a:lnSpc>
              <a:spcBef>
                <a:spcPts val="0"/>
              </a:spcBef>
              <a:buFont typeface="Wingdings" panose="05000000000000000000" pitchFamily="2" charset="2"/>
              <a:buChar char=""/>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endParaRPr>
          </a:p>
          <a:p>
            <a:pPr lvl="1">
              <a:lnSpc>
                <a:spcPct val="100000"/>
              </a:lnSpc>
              <a:spcBef>
                <a:spcPts val="0"/>
              </a:spcBef>
              <a:buFont typeface="Wingdings" panose="05000000000000000000" pitchFamily="2" charset="2"/>
              <a:buChar char=""/>
              <a:defRPr/>
            </a:pPr>
            <a:r>
              <a:rPr lang="en-IN" sz="1400" dirty="0">
                <a:solidFill>
                  <a:sysClr val="windowText" lastClr="000000"/>
                </a:solidFill>
                <a:sym typeface="Wingdings" panose="05000000000000000000" pitchFamily="2" charset="2"/>
              </a:rPr>
              <a:t>“Amount C”  additional profits for actual functions performed in host jurisdiction, beyond baseline routine functions, for which fixed return may be proposed under Amount “B”.</a:t>
            </a:r>
          </a:p>
          <a:p>
            <a:pPr lvl="1">
              <a:lnSpc>
                <a:spcPct val="100000"/>
              </a:lnSpc>
              <a:spcBef>
                <a:spcPts val="0"/>
              </a:spcBef>
              <a:buFont typeface="Wingdings" panose="05000000000000000000" pitchFamily="2" charset="2"/>
              <a:buChar char=""/>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endParaRPr>
          </a:p>
          <a:p>
            <a:pPr lvl="1">
              <a:lnSpc>
                <a:spcPct val="100000"/>
              </a:lnSpc>
              <a:spcBef>
                <a:spcPts val="0"/>
              </a:spcBef>
              <a:buFont typeface="Wingdings" panose="05000000000000000000" pitchFamily="2" charset="2"/>
              <a:buChar char=""/>
              <a:defRPr/>
            </a:pPr>
            <a:r>
              <a:rPr lang="en-IN" sz="1400" dirty="0">
                <a:solidFill>
                  <a:sysClr val="windowText" lastClr="000000"/>
                </a:solidFill>
                <a:sym typeface="Wingdings" panose="05000000000000000000" pitchFamily="2" charset="2"/>
              </a:rPr>
              <a:t>“Amount A”  Profits attributable to digital PE.</a:t>
            </a:r>
          </a:p>
          <a:p>
            <a:pPr marL="457200" lvl="1" indent="0">
              <a:lnSpc>
                <a:spcPct val="100000"/>
              </a:lnSpc>
              <a:spcBef>
                <a:spcPts val="0"/>
              </a:spcBef>
              <a:buNone/>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endParaRPr>
          </a:p>
          <a:p>
            <a:pPr>
              <a:lnSpc>
                <a:spcPct val="100000"/>
              </a:lnSpc>
              <a:spcBef>
                <a:spcPts val="0"/>
              </a:spcBef>
              <a:buFont typeface="Wingdings" panose="05000000000000000000" pitchFamily="2" charset="2"/>
              <a:buChar char=""/>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“Amount B” and “Amount C” were already allocated to host jurisdiction for actual functions performed therein, through arm’s length principles under TP, “Amount A” proposes new profit allocation norms.</a:t>
            </a:r>
          </a:p>
          <a:p>
            <a:pPr>
              <a:lnSpc>
                <a:spcPct val="100000"/>
              </a:lnSpc>
              <a:spcBef>
                <a:spcPts val="0"/>
              </a:spcBef>
              <a:buFont typeface="Wingdings" panose="05000000000000000000" pitchFamily="2" charset="2"/>
              <a:buChar char=""/>
              <a:defRPr/>
            </a:pPr>
            <a:endParaRPr lang="en-IN" sz="1400" dirty="0">
              <a:solidFill>
                <a:sysClr val="windowText" lastClr="000000"/>
              </a:solidFill>
            </a:endParaRPr>
          </a:p>
          <a:p>
            <a:pPr>
              <a:lnSpc>
                <a:spcPct val="100000"/>
              </a:lnSpc>
              <a:spcBef>
                <a:spcPts val="0"/>
              </a:spcBef>
              <a:buFont typeface="Wingdings" panose="05000000000000000000" pitchFamily="2" charset="2"/>
              <a:buChar char=""/>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Further work expected from OECD before finalisation of nexus rules, profit allocation norms, etc.</a:t>
            </a:r>
          </a:p>
        </p:txBody>
      </p:sp>
    </p:spTree>
    <p:extLst>
      <p:ext uri="{BB962C8B-B14F-4D97-AF65-F5344CB8AC3E}">
        <p14:creationId xmlns:p14="http://schemas.microsoft.com/office/powerpoint/2010/main" val="260885205"/>
      </p:ext>
    </p:extLst>
  </p:cSld>
  <p:clrMapOvr>
    <a:masterClrMapping/>
  </p:clrMapOvr>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 name="Content Placeholder 8">
            <a:extLst>
              <a:ext uri="{FF2B5EF4-FFF2-40B4-BE49-F238E27FC236}">
                <a16:creationId xmlns:a16="http://schemas.microsoft.com/office/drawing/2014/main" id="{6B7F7FF9-C8C3-4A4F-93A2-869BB982E941}"/>
              </a:ext>
            </a:extLst>
          </p:cNvPr>
          <p:cNvSpPr txBox="1">
            <a:spLocks/>
          </p:cNvSpPr>
          <p:nvPr/>
        </p:nvSpPr>
        <p:spPr bwMode="auto">
          <a:xfrm>
            <a:off x="431540" y="944724"/>
            <a:ext cx="8352928" cy="41044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rtlCol="0" anchor="t" anchorCtr="0" compatLnSpc="1">
            <a:prstTxWarp prst="textNoShape">
              <a:avLst/>
            </a:prstTxWarp>
            <a:noAutofit/>
          </a:bodyPr>
          <a:lstStyle>
            <a:lvl1pPr marL="228600" indent="-228600" algn="l" rtl="0" fontAlgn="base">
              <a:lnSpc>
                <a:spcPct val="90000"/>
              </a:lnSpc>
              <a:spcBef>
                <a:spcPts val="10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1pPr>
            <a:lvl2pPr marL="6858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2pPr>
            <a:lvl3pPr marL="11430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3pPr>
            <a:lvl4pPr marL="16002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4pPr>
            <a:lvl5pPr marL="20574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“Amount A” </a:t>
            </a: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 Profits attributable to digital PE :</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sym typeface="Wingdings" panose="05000000000000000000" pitchFamily="2" charset="2"/>
            </a:endParaRPr>
          </a:p>
          <a:p>
            <a:pPr marL="800100" lvl="1" indent="-342900">
              <a:lnSpc>
                <a:spcPct val="100000"/>
              </a:lnSpc>
              <a:spcBef>
                <a:spcPts val="0"/>
              </a:spcBef>
              <a:buFont typeface="+mj-lt"/>
              <a:buAutoNum type="alphaLcParenR"/>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Ascertain global profits of MNE group with reference to business line and/ or region/ market.</a:t>
            </a:r>
          </a:p>
          <a:p>
            <a:pPr marL="800100" lvl="1" indent="-342900">
              <a:lnSpc>
                <a:spcPct val="100000"/>
              </a:lnSpc>
              <a:spcBef>
                <a:spcPts val="0"/>
              </a:spcBef>
              <a:buFont typeface="+mj-lt"/>
              <a:buAutoNum type="alphaLcParenR"/>
              <a:defRPr/>
            </a:pPr>
            <a:endParaRPr lang="en-IN" sz="1400" dirty="0">
              <a:solidFill>
                <a:sysClr val="windowText" lastClr="000000"/>
              </a:solidFill>
              <a:sym typeface="Wingdings" panose="05000000000000000000" pitchFamily="2" charset="2"/>
            </a:endParaRPr>
          </a:p>
          <a:p>
            <a:pPr marL="800100" lvl="1" indent="-342900">
              <a:lnSpc>
                <a:spcPct val="100000"/>
              </a:lnSpc>
              <a:spcBef>
                <a:spcPts val="0"/>
              </a:spcBef>
              <a:buFont typeface="+mj-lt"/>
              <a:buAutoNum type="alphaLcParenR"/>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From global profits under (a), </a:t>
            </a:r>
            <a:r>
              <a:rPr lang="en-IN" sz="1400" dirty="0">
                <a:solidFill>
                  <a:sysClr val="windowText" lastClr="000000"/>
                </a:solidFill>
                <a:sym typeface="Wingdings" panose="05000000000000000000" pitchFamily="2" charset="2"/>
              </a:rPr>
              <a:t>fixed percentage (as may be prescribed by OECD) for all routine returns (manufacturing, procurement, distribution, etc.) performed by MNE group across the world, to be deducted.</a:t>
            </a:r>
          </a:p>
          <a:p>
            <a:pPr marL="800100" lvl="1" indent="-342900">
              <a:lnSpc>
                <a:spcPct val="100000"/>
              </a:lnSpc>
              <a:spcBef>
                <a:spcPts val="0"/>
              </a:spcBef>
              <a:buFont typeface="+mj-lt"/>
              <a:buAutoNum type="alphaLcParenR"/>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endParaRPr>
          </a:p>
          <a:p>
            <a:pPr marL="800100" lvl="1" indent="-342900">
              <a:lnSpc>
                <a:spcPct val="100000"/>
              </a:lnSpc>
              <a:spcBef>
                <a:spcPts val="0"/>
              </a:spcBef>
              <a:buFont typeface="+mj-lt"/>
              <a:buAutoNum type="alphaLcParenR"/>
              <a:defRPr/>
            </a:pPr>
            <a:r>
              <a:rPr lang="en-IN" sz="1400" dirty="0">
                <a:solidFill>
                  <a:sysClr val="windowText" lastClr="000000"/>
                </a:solidFill>
                <a:sym typeface="Wingdings" panose="05000000000000000000" pitchFamily="2" charset="2"/>
              </a:rPr>
              <a:t>Residual profits [(a) – (b)] would be split to marketing jurisdictions across the world, by applying a fixed percentage (as may be prescribed by OECD) with reference to industry, business line, etc.</a:t>
            </a:r>
          </a:p>
          <a:p>
            <a:pPr marL="800100" lvl="1" indent="-342900">
              <a:lnSpc>
                <a:spcPct val="100000"/>
              </a:lnSpc>
              <a:spcBef>
                <a:spcPts val="0"/>
              </a:spcBef>
              <a:buFont typeface="+mj-lt"/>
              <a:buAutoNum type="alphaLcParenR"/>
              <a:defRPr/>
            </a:pPr>
            <a:endParaRPr lang="en-IN" sz="1400" dirty="0">
              <a:solidFill>
                <a:sysClr val="windowText" lastClr="000000"/>
              </a:solidFill>
              <a:sym typeface="Wingdings" panose="05000000000000000000" pitchFamily="2" charset="2"/>
            </a:endParaRPr>
          </a:p>
          <a:p>
            <a:pPr marL="800100" lvl="1" indent="-342900">
              <a:lnSpc>
                <a:spcPct val="100000"/>
              </a:lnSpc>
              <a:spcBef>
                <a:spcPts val="0"/>
              </a:spcBef>
              <a:buFont typeface="+mj-lt"/>
              <a:buAutoNum type="alphaLcParenR"/>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Residual profits determined under (c ) would then be allocated to digital PE of each marketing jurisdiction with reference to an allocation key, which could be sales.</a:t>
            </a: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OECD believes that existing arm’s length principles under TP cannot address allocation of profits to digital PE.</a:t>
            </a:r>
          </a:p>
        </p:txBody>
      </p:sp>
      <p:sp>
        <p:nvSpPr>
          <p:cNvPr id="4" name="Title 6">
            <a:extLst>
              <a:ext uri="{FF2B5EF4-FFF2-40B4-BE49-F238E27FC236}">
                <a16:creationId xmlns:a16="http://schemas.microsoft.com/office/drawing/2014/main" id="{FE9B905F-85A1-4970-8475-E3DDFBD29637}"/>
              </a:ext>
            </a:extLst>
          </p:cNvPr>
          <p:cNvSpPr txBox="1">
            <a:spLocks/>
          </p:cNvSpPr>
          <p:nvPr/>
        </p:nvSpPr>
        <p:spPr>
          <a:xfrm>
            <a:off x="134906" y="245368"/>
            <a:ext cx="8829582"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marL="0" marR="0" lvl="0" indent="0" algn="l" defTabSz="914400" rtl="0" eaLnBrk="0" fontAlgn="base" latinLnBrk="0" hangingPunct="0">
              <a:lnSpc>
                <a:spcPct val="100000"/>
              </a:lnSpc>
              <a:spcBef>
                <a:spcPct val="0"/>
              </a:spcBef>
              <a:spcAft>
                <a:spcPct val="0"/>
              </a:spcAft>
              <a:buClrTx/>
              <a:buSzTx/>
              <a:buFontTx/>
              <a:buNone/>
              <a:tabLst/>
              <a:defRPr/>
            </a:pPr>
            <a:r>
              <a:rPr lang="en-GB" sz="2000" i="0" dirty="0">
                <a:solidFill>
                  <a:srgbClr val="000000"/>
                </a:solidFill>
                <a:latin typeface="Arial"/>
              </a:rPr>
              <a:t>BEPS Action 1</a:t>
            </a:r>
            <a:r>
              <a:rPr kumimoji="0" lang="en-GB" sz="2000" b="1" i="0" u="none" strike="noStrike" kern="1200" cap="none" spc="0" normalizeH="0" baseline="0" noProof="0" dirty="0">
                <a:ln>
                  <a:noFill/>
                </a:ln>
                <a:solidFill>
                  <a:srgbClr val="000000"/>
                </a:solidFill>
                <a:effectLst/>
                <a:uLnTx/>
                <a:uFillTx/>
                <a:latin typeface="Arial"/>
                <a:ea typeface="MS PGothic" pitchFamily="34" charset="-128"/>
                <a:cs typeface="+mj-cs"/>
              </a:rPr>
              <a:t> – Unified Approach under Pillar One                     ….. (1/2)</a:t>
            </a:r>
          </a:p>
        </p:txBody>
      </p:sp>
    </p:spTree>
    <p:extLst>
      <p:ext uri="{BB962C8B-B14F-4D97-AF65-F5344CB8AC3E}">
        <p14:creationId xmlns:p14="http://schemas.microsoft.com/office/powerpoint/2010/main" val="2596681094"/>
      </p:ext>
    </p:extLst>
  </p:cSld>
  <p:clrMapOvr>
    <a:masterClrMapping/>
  </p:clrMapOvr>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Title 6">
            <a:extLst>
              <a:ext uri="{FF2B5EF4-FFF2-40B4-BE49-F238E27FC236}">
                <a16:creationId xmlns:a16="http://schemas.microsoft.com/office/drawing/2014/main" id="{30197E3B-EF62-4B19-941E-BC798FB49DFA}"/>
              </a:ext>
            </a:extLst>
          </p:cNvPr>
          <p:cNvSpPr txBox="1">
            <a:spLocks/>
          </p:cNvSpPr>
          <p:nvPr/>
        </p:nvSpPr>
        <p:spPr>
          <a:xfrm>
            <a:off x="134906" y="245368"/>
            <a:ext cx="8829582"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GB" sz="2000" b="1" i="0" u="none" strike="noStrike" kern="1200" cap="none" spc="0" normalizeH="0" baseline="0" noProof="0" dirty="0">
                <a:ln>
                  <a:noFill/>
                </a:ln>
                <a:solidFill>
                  <a:srgbClr val="000000"/>
                </a:solidFill>
                <a:effectLst/>
                <a:uLnTx/>
                <a:uFillTx/>
                <a:latin typeface="Arial"/>
                <a:ea typeface="MS PGothic" pitchFamily="34" charset="-128"/>
                <a:cs typeface="+mj-cs"/>
              </a:rPr>
              <a:t>Unified Approach under Pillar One – open ended questions</a:t>
            </a:r>
          </a:p>
        </p:txBody>
      </p:sp>
      <p:sp>
        <p:nvSpPr>
          <p:cNvPr id="35" name="Content Placeholder 8">
            <a:extLst>
              <a:ext uri="{FF2B5EF4-FFF2-40B4-BE49-F238E27FC236}">
                <a16:creationId xmlns:a16="http://schemas.microsoft.com/office/drawing/2014/main" id="{6B7F7FF9-C8C3-4A4F-93A2-869BB982E941}"/>
              </a:ext>
            </a:extLst>
          </p:cNvPr>
          <p:cNvSpPr txBox="1">
            <a:spLocks/>
          </p:cNvSpPr>
          <p:nvPr/>
        </p:nvSpPr>
        <p:spPr bwMode="auto">
          <a:xfrm>
            <a:off x="431540" y="944724"/>
            <a:ext cx="8352928" cy="421246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rtlCol="0" anchor="t" anchorCtr="0" compatLnSpc="1">
            <a:prstTxWarp prst="textNoShape">
              <a:avLst/>
            </a:prstTxWarp>
            <a:noAutofit/>
          </a:bodyPr>
          <a:lstStyle>
            <a:lvl1pPr marL="228600" indent="-228600" algn="l" rtl="0" fontAlgn="base">
              <a:lnSpc>
                <a:spcPct val="90000"/>
              </a:lnSpc>
              <a:spcBef>
                <a:spcPts val="10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1pPr>
            <a:lvl2pPr marL="6858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2pPr>
            <a:lvl3pPr marL="11430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3pPr>
            <a:lvl4pPr marL="16002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4pPr>
            <a:lvl5pPr marL="20574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Scope of digital PE </a:t>
            </a: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 should it apply only to technology driven businesses; and not to technology enabled businesses ?</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sym typeface="Wingdings" panose="05000000000000000000" pitchFamily="2" charset="2"/>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While digital PE is needed in today’s highly digitised, whether arm’s length principles under TP can address allocation of profits to digital PE, instead of resorting to formulary approach ?</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sym typeface="Wingdings" panose="05000000000000000000" pitchFamily="2" charset="2"/>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Since OECD agrees that trade intangibles, created through R&amp;D functions, would not be attributed to digital PE, would marketing intangibles be the only value driver that may be attributed to digital PE ?</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sym typeface="Wingdings" panose="05000000000000000000" pitchFamily="2" charset="2"/>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If marketing intangibles may be the only value driver to be attributed to digital PE, why residual profit split method under arm’s length principles of TP would not be able to allocate profits to digital PE ?</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sym typeface="Wingdings" panose="05000000000000000000" pitchFamily="2" charset="2"/>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How would profits (ideally routine) be attributable to digital PE, relating to procurement of data through social networking apps ?</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sym typeface="Wingdings" panose="05000000000000000000" pitchFamily="2" charset="2"/>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In case of no consensus amongst countries relating to digital taxation, would countries gradually move towards levying tax by overriding tax treaties through unilateral actions, as temporary or permanent solutions; and if yes, would it defeat “convergence” under overall BEPS initiative ?</a:t>
            </a: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endParaRPr>
          </a:p>
        </p:txBody>
      </p:sp>
    </p:spTree>
    <p:extLst>
      <p:ext uri="{BB962C8B-B14F-4D97-AF65-F5344CB8AC3E}">
        <p14:creationId xmlns:p14="http://schemas.microsoft.com/office/powerpoint/2010/main" val="2033265771"/>
      </p:ext>
    </p:extLst>
  </p:cSld>
  <p:clrMapOvr>
    <a:masterClrMapping/>
  </p:clrMapOvr>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Title 1"/>
          <p:cNvSpPr txBox="1">
            <a:spLocks/>
          </p:cNvSpPr>
          <p:nvPr/>
        </p:nvSpPr>
        <p:spPr>
          <a:xfrm>
            <a:off x="275220" y="390364"/>
            <a:ext cx="8077200" cy="914400"/>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eaLnBrk="1" hangingPunct="1"/>
            <a:r>
              <a:rPr lang="en-US" sz="2000" i="0" dirty="0">
                <a:latin typeface="+mn-lt"/>
              </a:rPr>
              <a:t>Thank you</a:t>
            </a:r>
          </a:p>
        </p:txBody>
      </p:sp>
      <p:sp>
        <p:nvSpPr>
          <p:cNvPr id="3" name="Text Box 10">
            <a:extLst>
              <a:ext uri="{FF2B5EF4-FFF2-40B4-BE49-F238E27FC236}">
                <a16:creationId xmlns:a16="http://schemas.microsoft.com/office/drawing/2014/main" id="{D20A10A4-6730-480B-82F0-AB7D97559A47}"/>
              </a:ext>
            </a:extLst>
          </p:cNvPr>
          <p:cNvSpPr txBox="1">
            <a:spLocks noChangeArrowheads="1"/>
          </p:cNvSpPr>
          <p:nvPr/>
        </p:nvSpPr>
        <p:spPr bwMode="blackWhite">
          <a:xfrm>
            <a:off x="467544" y="2015914"/>
            <a:ext cx="6876764" cy="1292662"/>
          </a:xfrm>
          <a:prstGeom prst="rect">
            <a:avLst/>
          </a:prstGeom>
          <a:noFill/>
          <a:ln w="3175">
            <a:solidFill>
              <a:schemeClr val="bg1"/>
            </a:solidFill>
            <a:miter lim="800000"/>
            <a:headEnd/>
            <a:tailEnd/>
          </a:ln>
        </p:spPr>
        <p:txBody>
          <a:bodyPr wrap="square" lIns="63500" tIns="0" rIns="64800" bIns="0">
            <a:spAutoFit/>
          </a:bodyPr>
          <a:lstStyle/>
          <a:p>
            <a:pPr marR="0" lvl="0" defTabSz="914400" eaLnBrk="1" fontAlgn="auto" latinLnBrk="0" hangingPunct="1">
              <a:lnSpc>
                <a:spcPct val="100000"/>
              </a:lnSpc>
              <a:spcBef>
                <a:spcPts val="0"/>
              </a:spcBef>
              <a:spcAft>
                <a:spcPts val="0"/>
              </a:spcAft>
              <a:buClrTx/>
              <a:buSzTx/>
              <a:tabLst/>
              <a:defRPr/>
            </a:pPr>
            <a:r>
              <a:rPr lang="en-US" sz="1400" kern="0" dirty="0">
                <a:latin typeface="+mn-lt"/>
              </a:rPr>
              <a:t>Rahul Mitra</a:t>
            </a:r>
          </a:p>
          <a:p>
            <a:pPr marR="0" lvl="0" defTabSz="914400" eaLnBrk="1" fontAlgn="auto" latinLnBrk="0" hangingPunct="1">
              <a:lnSpc>
                <a:spcPct val="100000"/>
              </a:lnSpc>
              <a:spcBef>
                <a:spcPts val="0"/>
              </a:spcBef>
              <a:spcAft>
                <a:spcPts val="0"/>
              </a:spcAft>
              <a:buClrTx/>
              <a:buSzTx/>
              <a:tabLst/>
              <a:defRPr/>
            </a:pPr>
            <a:r>
              <a:rPr lang="en-US" sz="1400" kern="0" dirty="0">
                <a:latin typeface="+mn-lt"/>
              </a:rPr>
              <a:t>Partner</a:t>
            </a:r>
          </a:p>
          <a:p>
            <a:pPr marR="0" lvl="0" defTabSz="914400" eaLnBrk="1" fontAlgn="auto" latinLnBrk="0" hangingPunct="1">
              <a:lnSpc>
                <a:spcPct val="100000"/>
              </a:lnSpc>
              <a:spcBef>
                <a:spcPts val="0"/>
              </a:spcBef>
              <a:spcAft>
                <a:spcPts val="0"/>
              </a:spcAft>
              <a:buClrTx/>
              <a:buSzTx/>
              <a:tabLst/>
              <a:defRPr/>
            </a:pPr>
            <a:r>
              <a:rPr lang="en-US" sz="1400" kern="0" dirty="0">
                <a:latin typeface="+mn-lt"/>
              </a:rPr>
              <a:t>Dhruva Advisors LLP</a:t>
            </a:r>
          </a:p>
          <a:p>
            <a:pPr marR="0" lvl="0" defTabSz="914400" eaLnBrk="1" fontAlgn="auto" latinLnBrk="0" hangingPunct="1">
              <a:lnSpc>
                <a:spcPct val="100000"/>
              </a:lnSpc>
              <a:spcBef>
                <a:spcPts val="0"/>
              </a:spcBef>
              <a:spcAft>
                <a:spcPts val="0"/>
              </a:spcAft>
              <a:buClrTx/>
              <a:buSzTx/>
              <a:tabLst/>
              <a:defRPr/>
            </a:pPr>
            <a:r>
              <a:rPr lang="en-US" sz="1400" kern="0" dirty="0">
                <a:latin typeface="+mn-lt"/>
              </a:rPr>
              <a:t>Email ID (Official)    	: 	</a:t>
            </a:r>
            <a:r>
              <a:rPr lang="en-US" sz="1400" kern="0" dirty="0">
                <a:latin typeface="+mn-lt"/>
                <a:hlinkClick r:id="rId3"/>
              </a:rPr>
              <a:t>rahul.mitra@dhruvaadvisors.com</a:t>
            </a:r>
            <a:endParaRPr lang="en-US" sz="1400" kern="0" dirty="0">
              <a:latin typeface="+mn-lt"/>
            </a:endParaRPr>
          </a:p>
          <a:p>
            <a:pPr marR="0" lvl="0" defTabSz="914400" eaLnBrk="1" fontAlgn="auto" latinLnBrk="0" hangingPunct="1">
              <a:lnSpc>
                <a:spcPct val="100000"/>
              </a:lnSpc>
              <a:spcBef>
                <a:spcPts val="0"/>
              </a:spcBef>
              <a:spcAft>
                <a:spcPts val="0"/>
              </a:spcAft>
              <a:buClrTx/>
              <a:buSzTx/>
              <a:tabLst/>
              <a:defRPr/>
            </a:pPr>
            <a:r>
              <a:rPr lang="en-US" sz="1400" kern="0" dirty="0">
                <a:latin typeface="+mn-lt"/>
              </a:rPr>
              <a:t>Email ID (Personal)	:	</a:t>
            </a:r>
            <a:r>
              <a:rPr lang="en-US" sz="1400" kern="0" dirty="0">
                <a:latin typeface="+mn-lt"/>
                <a:hlinkClick r:id="rId4"/>
              </a:rPr>
              <a:t>mitrarahul@ymail.com</a:t>
            </a:r>
            <a:endParaRPr lang="en-US" sz="1400" kern="0" dirty="0">
              <a:latin typeface="+mn-lt"/>
            </a:endParaRPr>
          </a:p>
          <a:p>
            <a:pPr marR="0" lvl="0" defTabSz="914400" eaLnBrk="1" fontAlgn="auto" latinLnBrk="0" hangingPunct="1">
              <a:lnSpc>
                <a:spcPct val="100000"/>
              </a:lnSpc>
              <a:spcBef>
                <a:spcPts val="0"/>
              </a:spcBef>
              <a:spcAft>
                <a:spcPts val="0"/>
              </a:spcAft>
              <a:buClrTx/>
              <a:buSzTx/>
              <a:tabLst/>
              <a:defRPr/>
            </a:pPr>
            <a:r>
              <a:rPr lang="en-US" sz="1400" kern="0" dirty="0">
                <a:latin typeface="+mn-lt"/>
              </a:rPr>
              <a:t>Mobile No 		: 	+91 98300 55281</a:t>
            </a:r>
            <a:endParaRPr kumimoji="0" lang="en-US" sz="1400" b="0" i="0" u="none" strike="noStrike" kern="0" cap="none" spc="0" normalizeH="0" baseline="0" noProof="0" dirty="0">
              <a:ln>
                <a:noFill/>
              </a:ln>
              <a:effectLst/>
              <a:uLnTx/>
              <a:uFillTx/>
              <a:latin typeface="+mn-lt"/>
            </a:endParaRPr>
          </a:p>
        </p:txBody>
      </p:sp>
    </p:spTree>
    <p:extLst>
      <p:ext uri="{BB962C8B-B14F-4D97-AF65-F5344CB8AC3E}">
        <p14:creationId xmlns:p14="http://schemas.microsoft.com/office/powerpoint/2010/main" val="391535066"/>
      </p:ext>
    </p:extLst>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idx="4294967295"/>
          </p:nvPr>
        </p:nvSpPr>
        <p:spPr>
          <a:xfrm>
            <a:off x="62898" y="245368"/>
            <a:ext cx="7533438" cy="483332"/>
          </a:xfrm>
          <a:prstGeom prst="rect">
            <a:avLst/>
          </a:prstGeom>
        </p:spPr>
        <p:txBody>
          <a:bodyPr/>
          <a:lstStyle/>
          <a:p>
            <a:r>
              <a:rPr lang="en-GB" sz="2000" i="0" dirty="0">
                <a:latin typeface="+mn-lt"/>
              </a:rPr>
              <a:t>Agenda</a:t>
            </a:r>
          </a:p>
        </p:txBody>
      </p:sp>
      <p:graphicFrame>
        <p:nvGraphicFramePr>
          <p:cNvPr id="3" name="Table 2">
            <a:extLst>
              <a:ext uri="{FF2B5EF4-FFF2-40B4-BE49-F238E27FC236}">
                <a16:creationId xmlns:a16="http://schemas.microsoft.com/office/drawing/2014/main" id="{6F296D54-9750-499D-8B33-74AEA1DDDBCA}"/>
              </a:ext>
            </a:extLst>
          </p:cNvPr>
          <p:cNvGraphicFramePr>
            <a:graphicFrameLocks noGrp="1"/>
          </p:cNvGraphicFramePr>
          <p:nvPr>
            <p:extLst>
              <p:ext uri="{D42A27DB-BD31-4B8C-83A1-F6EECF244321}">
                <p14:modId xmlns:p14="http://schemas.microsoft.com/office/powerpoint/2010/main" val="4083441840"/>
              </p:ext>
            </p:extLst>
          </p:nvPr>
        </p:nvGraphicFramePr>
        <p:xfrm>
          <a:off x="1284312" y="1772816"/>
          <a:ext cx="6096000" cy="1407160"/>
        </p:xfrm>
        <a:graphic>
          <a:graphicData uri="http://schemas.openxmlformats.org/drawingml/2006/table">
            <a:tbl>
              <a:tblPr firstRow="1" bandRow="1">
                <a:tableStyleId>{69D073F8-1565-44D7-B386-08B59EADF2EE}</a:tableStyleId>
              </a:tblPr>
              <a:tblGrid>
                <a:gridCol w="4920208">
                  <a:extLst>
                    <a:ext uri="{9D8B030D-6E8A-4147-A177-3AD203B41FA5}">
                      <a16:colId xmlns:a16="http://schemas.microsoft.com/office/drawing/2014/main" val="2121069528"/>
                    </a:ext>
                  </a:extLst>
                </a:gridCol>
                <a:gridCol w="1175792">
                  <a:extLst>
                    <a:ext uri="{9D8B030D-6E8A-4147-A177-3AD203B41FA5}">
                      <a16:colId xmlns:a16="http://schemas.microsoft.com/office/drawing/2014/main" val="2474718850"/>
                    </a:ext>
                  </a:extLst>
                </a:gridCol>
              </a:tblGrid>
              <a:tr h="370840">
                <a:tc>
                  <a:txBody>
                    <a:bodyPr/>
                    <a:lstStyle/>
                    <a:p>
                      <a:pPr algn="ctr"/>
                      <a:r>
                        <a:rPr lang="en-IN" sz="1400" b="0" dirty="0">
                          <a:solidFill>
                            <a:schemeClr val="tx1"/>
                          </a:solidFill>
                          <a:latin typeface="+mn-lt"/>
                        </a:rPr>
                        <a:t>Description</a:t>
                      </a:r>
                    </a:p>
                    <a:p>
                      <a:pPr algn="ctr"/>
                      <a:endParaRPr lang="en-IN" sz="1400" b="0" dirty="0">
                        <a:solidFill>
                          <a:schemeClr val="tx1"/>
                        </a:solidFill>
                        <a:latin typeface="+mn-lt"/>
                      </a:endParaRPr>
                    </a:p>
                  </a:txBody>
                  <a:tcPr/>
                </a:tc>
                <a:tc>
                  <a:txBody>
                    <a:bodyPr/>
                    <a:lstStyle/>
                    <a:p>
                      <a:pPr algn="ctr"/>
                      <a:r>
                        <a:rPr lang="en-IN" sz="1400" b="0" dirty="0">
                          <a:solidFill>
                            <a:schemeClr val="tx1"/>
                          </a:solidFill>
                          <a:latin typeface="+mn-lt"/>
                        </a:rPr>
                        <a:t>Slide Nos.</a:t>
                      </a:r>
                    </a:p>
                  </a:txBody>
                  <a:tcPr/>
                </a:tc>
                <a:extLst>
                  <a:ext uri="{0D108BD9-81ED-4DB2-BD59-A6C34878D82A}">
                    <a16:rowId xmlns:a16="http://schemas.microsoft.com/office/drawing/2014/main" val="3503519306"/>
                  </a:ext>
                </a:extLst>
              </a:tr>
              <a:tr h="370840">
                <a:tc>
                  <a:txBody>
                    <a:bodyPr/>
                    <a:lstStyle/>
                    <a:p>
                      <a:r>
                        <a:rPr lang="en-IN" sz="1400" b="0" dirty="0">
                          <a:solidFill>
                            <a:schemeClr val="tx1"/>
                          </a:solidFill>
                          <a:latin typeface="+mn-lt"/>
                        </a:rPr>
                        <a:t>Attribution of profits to PE for conventional economy</a:t>
                      </a:r>
                    </a:p>
                    <a:p>
                      <a:endParaRPr lang="en-IN" sz="1400" b="0" dirty="0">
                        <a:solidFill>
                          <a:schemeClr val="tx1"/>
                        </a:solidFill>
                        <a:latin typeface="+mn-lt"/>
                      </a:endParaRPr>
                    </a:p>
                  </a:txBody>
                  <a:tcPr/>
                </a:tc>
                <a:tc>
                  <a:txBody>
                    <a:bodyPr/>
                    <a:lstStyle/>
                    <a:p>
                      <a:pPr algn="ctr"/>
                      <a:r>
                        <a:rPr lang="en-IN" sz="1400" b="0" dirty="0">
                          <a:solidFill>
                            <a:schemeClr val="tx1"/>
                          </a:solidFill>
                          <a:latin typeface="+mn-lt"/>
                        </a:rPr>
                        <a:t>3 to 10</a:t>
                      </a:r>
                    </a:p>
                  </a:txBody>
                  <a:tcPr/>
                </a:tc>
                <a:extLst>
                  <a:ext uri="{0D108BD9-81ED-4DB2-BD59-A6C34878D82A}">
                    <a16:rowId xmlns:a16="http://schemas.microsoft.com/office/drawing/2014/main" val="97237245"/>
                  </a:ext>
                </a:extLst>
              </a:tr>
              <a:tr h="370840">
                <a:tc>
                  <a:txBody>
                    <a:bodyPr/>
                    <a:lstStyle/>
                    <a:p>
                      <a:r>
                        <a:rPr lang="en-IN" sz="1400" b="0" dirty="0">
                          <a:solidFill>
                            <a:schemeClr val="tx1"/>
                          </a:solidFill>
                          <a:latin typeface="+mn-lt"/>
                        </a:rPr>
                        <a:t>Attribution of profits to PE for digital economy</a:t>
                      </a:r>
                    </a:p>
                  </a:txBody>
                  <a:tcPr/>
                </a:tc>
                <a:tc>
                  <a:txBody>
                    <a:bodyPr/>
                    <a:lstStyle/>
                    <a:p>
                      <a:pPr algn="ctr"/>
                      <a:r>
                        <a:rPr lang="en-IN" sz="1400" b="0" dirty="0">
                          <a:solidFill>
                            <a:schemeClr val="tx1"/>
                          </a:solidFill>
                          <a:latin typeface="+mn-lt"/>
                        </a:rPr>
                        <a:t>11 to 13</a:t>
                      </a:r>
                    </a:p>
                  </a:txBody>
                  <a:tcPr/>
                </a:tc>
                <a:extLst>
                  <a:ext uri="{0D108BD9-81ED-4DB2-BD59-A6C34878D82A}">
                    <a16:rowId xmlns:a16="http://schemas.microsoft.com/office/drawing/2014/main" val="2424725655"/>
                  </a:ext>
                </a:extLst>
              </a:tr>
            </a:tbl>
          </a:graphicData>
        </a:graphic>
      </p:graphicFrame>
    </p:spTree>
    <p:extLst>
      <p:ext uri="{BB962C8B-B14F-4D97-AF65-F5344CB8AC3E}">
        <p14:creationId xmlns:p14="http://schemas.microsoft.com/office/powerpoint/2010/main" val="1424122695"/>
      </p:ext>
    </p:extLst>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idx="4294967295"/>
          </p:nvPr>
        </p:nvSpPr>
        <p:spPr>
          <a:xfrm>
            <a:off x="62898" y="245368"/>
            <a:ext cx="7533438" cy="483332"/>
          </a:xfrm>
          <a:prstGeom prst="rect">
            <a:avLst/>
          </a:prstGeom>
        </p:spPr>
        <p:txBody>
          <a:bodyPr/>
          <a:lstStyle/>
          <a:p>
            <a:r>
              <a:rPr lang="en-GB" sz="2000" i="0" dirty="0">
                <a:latin typeface="+mn-lt"/>
              </a:rPr>
              <a:t>Profit attribution to PE – Indian Model tax treaties</a:t>
            </a:r>
          </a:p>
        </p:txBody>
      </p:sp>
      <p:sp>
        <p:nvSpPr>
          <p:cNvPr id="15" name="Content Placeholder 9"/>
          <p:cNvSpPr>
            <a:spLocks noGrp="1"/>
          </p:cNvSpPr>
          <p:nvPr>
            <p:ph idx="4294967295"/>
          </p:nvPr>
        </p:nvSpPr>
        <p:spPr>
          <a:xfrm>
            <a:off x="251520" y="980728"/>
            <a:ext cx="8757574" cy="3204356"/>
          </a:xfrm>
          <a:prstGeom prst="rect">
            <a:avLst/>
          </a:prstGeom>
        </p:spPr>
        <p:txBody>
          <a:bodyPr/>
          <a:lstStyle/>
          <a:p>
            <a:pPr marL="228600" indent="-228600">
              <a:spcBef>
                <a:spcPts val="0"/>
              </a:spcBef>
              <a:spcAft>
                <a:spcPts val="0"/>
              </a:spcAft>
              <a:buFont typeface="Wingdings" panose="05000000000000000000" pitchFamily="2" charset="2"/>
              <a:buChar char=""/>
            </a:pPr>
            <a:r>
              <a:rPr lang="en-IN" sz="1400" dirty="0">
                <a:latin typeface="+mn-lt"/>
              </a:rPr>
              <a:t>Article 7 of Indian model tax treaties :</a:t>
            </a:r>
          </a:p>
          <a:p>
            <a:pPr marL="228600" indent="-228600">
              <a:spcBef>
                <a:spcPts val="0"/>
              </a:spcBef>
              <a:spcAft>
                <a:spcPts val="0"/>
              </a:spcAft>
              <a:buFont typeface="Wingdings" panose="05000000000000000000" pitchFamily="2" charset="2"/>
              <a:buChar char=""/>
            </a:pPr>
            <a:endParaRPr lang="en-IN" sz="1400" dirty="0">
              <a:solidFill>
                <a:prstClr val="black"/>
              </a:solidFill>
              <a:latin typeface="+mn-lt"/>
              <a:cs typeface="Arial" panose="020B0604020202020204" pitchFamily="34" charset="0"/>
            </a:endParaRPr>
          </a:p>
          <a:p>
            <a:pPr marL="685800" lvl="1">
              <a:spcBef>
                <a:spcPts val="0"/>
              </a:spcBef>
              <a:spcAft>
                <a:spcPts val="0"/>
              </a:spcAft>
              <a:buFont typeface="Wingdings" panose="05000000000000000000" pitchFamily="2" charset="2"/>
              <a:buChar char=""/>
            </a:pPr>
            <a:r>
              <a:rPr lang="en-IN" sz="1400" dirty="0">
                <a:latin typeface="+mn-lt"/>
              </a:rPr>
              <a:t>Profits attributed to PE as if </a:t>
            </a:r>
            <a:r>
              <a:rPr lang="en-GB" sz="1400" dirty="0">
                <a:latin typeface="+mn-lt"/>
              </a:rPr>
              <a:t>distinct &amp; separate enterprise, engaged in same or similar activities under same or similar conditions; dealing wholly independently with enterprise of which it is a PE.</a:t>
            </a:r>
          </a:p>
          <a:p>
            <a:pPr marL="685800" lvl="1">
              <a:spcBef>
                <a:spcPts val="0"/>
              </a:spcBef>
              <a:spcAft>
                <a:spcPts val="0"/>
              </a:spcAft>
              <a:buFont typeface="Wingdings" panose="05000000000000000000" pitchFamily="2" charset="2"/>
              <a:buChar char=""/>
            </a:pPr>
            <a:endParaRPr lang="en-IN" sz="1400" dirty="0">
              <a:solidFill>
                <a:prstClr val="black"/>
              </a:solidFill>
              <a:latin typeface="+mn-lt"/>
              <a:cs typeface="Arial" panose="020B0604020202020204" pitchFamily="34" charset="0"/>
            </a:endParaRPr>
          </a:p>
          <a:p>
            <a:pPr marL="685800" lvl="1">
              <a:spcBef>
                <a:spcPts val="0"/>
              </a:spcBef>
              <a:spcAft>
                <a:spcPts val="0"/>
              </a:spcAft>
              <a:buFont typeface="Wingdings" panose="05000000000000000000" pitchFamily="2" charset="2"/>
              <a:buChar char=""/>
            </a:pPr>
            <a:r>
              <a:rPr lang="en-IN" sz="1400" dirty="0">
                <a:latin typeface="+mn-lt"/>
              </a:rPr>
              <a:t>Additional stipulations in certain tax treaties based on Article 7 of UN Model – (1) Force of Attraction; and (2) Expenses chargeable to PE limited to actual expenditure incurred.</a:t>
            </a:r>
          </a:p>
          <a:p>
            <a:pPr marL="457200" lvl="1" indent="0">
              <a:spcBef>
                <a:spcPts val="0"/>
              </a:spcBef>
              <a:spcAft>
                <a:spcPts val="0"/>
              </a:spcAft>
              <a:buNone/>
            </a:pPr>
            <a:endParaRPr lang="en-IN" sz="1400" dirty="0">
              <a:latin typeface="+mn-lt"/>
            </a:endParaRPr>
          </a:p>
          <a:p>
            <a:pPr lvl="1">
              <a:spcBef>
                <a:spcPts val="0"/>
              </a:spcBef>
              <a:spcAft>
                <a:spcPts val="0"/>
              </a:spcAft>
              <a:buFont typeface="Arial" panose="020B0604020202020204" pitchFamily="34" charset="0"/>
              <a:buChar char="•"/>
            </a:pPr>
            <a:r>
              <a:rPr lang="en-IN" sz="1400" dirty="0">
                <a:latin typeface="+mn-lt"/>
              </a:rPr>
              <a:t>Indian Revenue had expressed reservations with Authorised OECD Approach for attribution of profits to PE, on the basis of functions, assets &amp; and risks (FAR) analysis under transfer pricing (TP).</a:t>
            </a:r>
          </a:p>
          <a:p>
            <a:pPr lvl="1">
              <a:spcBef>
                <a:spcPts val="0"/>
              </a:spcBef>
              <a:spcAft>
                <a:spcPts val="0"/>
              </a:spcAft>
              <a:buFont typeface="Arial" panose="020B0604020202020204" pitchFamily="34" charset="0"/>
              <a:buChar char="•"/>
            </a:pPr>
            <a:endParaRPr lang="en-IN" sz="1400" dirty="0">
              <a:latin typeface="+mn-lt"/>
            </a:endParaRPr>
          </a:p>
          <a:p>
            <a:pPr lvl="1">
              <a:spcBef>
                <a:spcPts val="0"/>
              </a:spcBef>
              <a:spcAft>
                <a:spcPts val="0"/>
              </a:spcAft>
              <a:buFont typeface="Arial" panose="020B0604020202020204" pitchFamily="34" charset="0"/>
              <a:buChar char="•"/>
            </a:pPr>
            <a:r>
              <a:rPr lang="en-IN" sz="1400" dirty="0">
                <a:latin typeface="+mn-lt"/>
              </a:rPr>
              <a:t>In May, 2019, Indian Revenue Board (CBDT) released public consultation draft prepared by a Committee, which proposed introduction of formulary approach for attribution of profits to PE even under tax treaties. </a:t>
            </a:r>
          </a:p>
          <a:p>
            <a:pPr lvl="1">
              <a:spcBef>
                <a:spcPts val="0"/>
              </a:spcBef>
              <a:spcAft>
                <a:spcPts val="0"/>
              </a:spcAft>
              <a:buFont typeface="Arial" panose="020B0604020202020204" pitchFamily="34" charset="0"/>
              <a:buChar char="•"/>
            </a:pPr>
            <a:endParaRPr lang="en-IN" sz="1400" i="1" dirty="0">
              <a:latin typeface="+mn-lt"/>
            </a:endParaRPr>
          </a:p>
          <a:p>
            <a:pPr lvl="1">
              <a:spcBef>
                <a:spcPts val="0"/>
              </a:spcBef>
              <a:spcAft>
                <a:spcPts val="0"/>
              </a:spcAft>
              <a:buFont typeface="Arial" panose="020B0604020202020204" pitchFamily="34" charset="0"/>
              <a:buChar char="•"/>
            </a:pPr>
            <a:endParaRPr lang="en-IN" sz="1400" i="1" dirty="0">
              <a:latin typeface="+mn-lt"/>
            </a:endParaRPr>
          </a:p>
          <a:p>
            <a:pPr lvl="1">
              <a:spcBef>
                <a:spcPts val="0"/>
              </a:spcBef>
              <a:spcAft>
                <a:spcPts val="0"/>
              </a:spcAft>
              <a:buFont typeface="Arial" panose="020B0604020202020204" pitchFamily="34" charset="0"/>
              <a:buChar char="•"/>
            </a:pPr>
            <a:endParaRPr lang="en-US" sz="1400" i="1" dirty="0">
              <a:latin typeface="+mn-lt"/>
            </a:endParaRPr>
          </a:p>
        </p:txBody>
      </p:sp>
    </p:spTree>
    <p:extLst>
      <p:ext uri="{BB962C8B-B14F-4D97-AF65-F5344CB8AC3E}">
        <p14:creationId xmlns:p14="http://schemas.microsoft.com/office/powerpoint/2010/main" val="4262480530"/>
      </p:ext>
    </p:extLst>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682ADF5D-CD42-46B0-B5FF-8EF6AA12DE09}"/>
              </a:ext>
            </a:extLst>
          </p:cNvPr>
          <p:cNvSpPr txBox="1"/>
          <p:nvPr/>
        </p:nvSpPr>
        <p:spPr>
          <a:xfrm>
            <a:off x="769033" y="3789040"/>
            <a:ext cx="7919363" cy="2246769"/>
          </a:xfrm>
          <a:prstGeom prst="rect">
            <a:avLst/>
          </a:prstGeom>
          <a:noFill/>
        </p:spPr>
        <p:txBody>
          <a:bodyPr wrap="square" rtlCol="0">
            <a:spAutoFit/>
          </a:bodyPr>
          <a:lstStyle/>
          <a:p>
            <a:pPr marL="228600" indent="-228600" eaLnBrk="0" hangingPunct="0">
              <a:spcBef>
                <a:spcPts val="0"/>
              </a:spcBef>
              <a:spcAft>
                <a:spcPts val="0"/>
              </a:spcAft>
              <a:buFont typeface="Wingdings" panose="05000000000000000000" pitchFamily="2" charset="2"/>
              <a:buChar char=""/>
            </a:pPr>
            <a:r>
              <a:rPr lang="en-IN" sz="1400" dirty="0">
                <a:solidFill>
                  <a:prstClr val="black"/>
                </a:solidFill>
                <a:latin typeface="+mn-lt"/>
                <a:ea typeface="MS PGothic" panose="020B0600070205080204" pitchFamily="34" charset="-128"/>
                <a:cs typeface="Arial" panose="020B0604020202020204" pitchFamily="34" charset="0"/>
              </a:rPr>
              <a:t>CBDT Committee’s observations/ recommendations :</a:t>
            </a:r>
          </a:p>
          <a:p>
            <a:pPr marL="228600" indent="-228600" eaLnBrk="0" hangingPunct="0">
              <a:spcBef>
                <a:spcPts val="0"/>
              </a:spcBef>
              <a:spcAft>
                <a:spcPts val="0"/>
              </a:spcAft>
              <a:buFont typeface="Wingdings" panose="05000000000000000000" pitchFamily="2" charset="2"/>
              <a:buChar char=""/>
            </a:pPr>
            <a:endParaRPr lang="en-IN" sz="1400" dirty="0">
              <a:solidFill>
                <a:prstClr val="black"/>
              </a:solidFill>
              <a:latin typeface="+mn-lt"/>
              <a:ea typeface="MS PGothic" panose="020B0600070205080204" pitchFamily="34" charset="-128"/>
              <a:cs typeface="Arial" panose="020B0604020202020204" pitchFamily="34" charset="0"/>
            </a:endParaRPr>
          </a:p>
          <a:p>
            <a:pPr marL="685800" lvl="1" indent="-228600" eaLnBrk="0" hangingPunct="0">
              <a:spcBef>
                <a:spcPts val="0"/>
              </a:spcBef>
              <a:spcAft>
                <a:spcPts val="0"/>
              </a:spcAft>
              <a:buFont typeface="Wingdings" panose="05000000000000000000" pitchFamily="2" charset="2"/>
              <a:buChar char=""/>
            </a:pPr>
            <a:r>
              <a:rPr lang="en-IN" sz="1400" dirty="0">
                <a:solidFill>
                  <a:prstClr val="black"/>
                </a:solidFill>
                <a:latin typeface="+mn-lt"/>
                <a:ea typeface="MS PGothic" panose="020B0600070205080204" pitchFamily="34" charset="-128"/>
                <a:cs typeface="Arial" panose="020B0604020202020204" pitchFamily="34" charset="0"/>
              </a:rPr>
              <a:t>Article 7 of post 2010 OECD MC is based on Supply Approach.</a:t>
            </a:r>
          </a:p>
          <a:p>
            <a:pPr marL="685800" lvl="1" indent="-228600" eaLnBrk="0" hangingPunct="0">
              <a:spcBef>
                <a:spcPts val="0"/>
              </a:spcBef>
              <a:spcAft>
                <a:spcPts val="0"/>
              </a:spcAft>
              <a:buFont typeface="Wingdings" panose="05000000000000000000" pitchFamily="2" charset="2"/>
              <a:buChar char=""/>
            </a:pPr>
            <a:endParaRPr lang="en-IN" sz="1400" dirty="0">
              <a:solidFill>
                <a:prstClr val="black"/>
              </a:solidFill>
              <a:latin typeface="+mn-lt"/>
              <a:ea typeface="MS PGothic" panose="020B0600070205080204" pitchFamily="34" charset="-128"/>
              <a:cs typeface="Arial" panose="020B0604020202020204" pitchFamily="34" charset="0"/>
            </a:endParaRPr>
          </a:p>
          <a:p>
            <a:pPr marL="685800" lvl="1" indent="-228600" eaLnBrk="0" hangingPunct="0">
              <a:spcBef>
                <a:spcPts val="0"/>
              </a:spcBef>
              <a:spcAft>
                <a:spcPts val="0"/>
              </a:spcAft>
              <a:buFont typeface="Wingdings" panose="05000000000000000000" pitchFamily="2" charset="2"/>
              <a:buChar char=""/>
            </a:pPr>
            <a:r>
              <a:rPr lang="en-IN" sz="1400" dirty="0">
                <a:solidFill>
                  <a:prstClr val="black"/>
                </a:solidFill>
                <a:latin typeface="+mn-lt"/>
                <a:ea typeface="MS PGothic" panose="020B0600070205080204" pitchFamily="34" charset="-128"/>
                <a:cs typeface="Arial" panose="020B0604020202020204" pitchFamily="34" charset="0"/>
              </a:rPr>
              <a:t>Article 7 of Indian and UN Model tax treaties resemble Article 7 of pre 2010 OECD MC (barring few exceptions), which does not approve arm’s length principles under TP.</a:t>
            </a:r>
          </a:p>
          <a:p>
            <a:pPr marL="685800" lvl="1" indent="-228600" eaLnBrk="0" hangingPunct="0">
              <a:spcBef>
                <a:spcPts val="0"/>
              </a:spcBef>
              <a:spcAft>
                <a:spcPts val="0"/>
              </a:spcAft>
              <a:buFont typeface="Wingdings" panose="05000000000000000000" pitchFamily="2" charset="2"/>
              <a:buChar char=""/>
            </a:pPr>
            <a:endParaRPr lang="en-IN" sz="1400" dirty="0">
              <a:solidFill>
                <a:prstClr val="black"/>
              </a:solidFill>
              <a:latin typeface="+mn-lt"/>
              <a:ea typeface="MS PGothic" panose="020B0600070205080204" pitchFamily="34" charset="-128"/>
              <a:cs typeface="Arial" panose="020B0604020202020204" pitchFamily="34" charset="0"/>
            </a:endParaRPr>
          </a:p>
          <a:p>
            <a:pPr marL="685800" lvl="1" indent="-228600" eaLnBrk="0" hangingPunct="0">
              <a:spcBef>
                <a:spcPts val="0"/>
              </a:spcBef>
              <a:spcAft>
                <a:spcPts val="0"/>
              </a:spcAft>
              <a:buFont typeface="Wingdings" panose="05000000000000000000" pitchFamily="2" charset="2"/>
              <a:buChar char=""/>
            </a:pPr>
            <a:r>
              <a:rPr lang="en-IN" sz="1400" dirty="0">
                <a:solidFill>
                  <a:prstClr val="black"/>
                </a:solidFill>
                <a:latin typeface="+mn-lt"/>
                <a:ea typeface="MS PGothic" panose="020B0600070205080204" pitchFamily="34" charset="-128"/>
                <a:cs typeface="Arial" panose="020B0604020202020204" pitchFamily="34" charset="0"/>
              </a:rPr>
              <a:t>Mixed approach for attribution of profits to PE through formulary approach (global net profit percentage to Indian sales), with safeguards in form of weightages on account of sales, assets, employees &amp; wages (fractional apportionment).</a:t>
            </a:r>
          </a:p>
        </p:txBody>
      </p:sp>
      <p:sp>
        <p:nvSpPr>
          <p:cNvPr id="8" name="Rounded Rectangle 6">
            <a:extLst>
              <a:ext uri="{FF2B5EF4-FFF2-40B4-BE49-F238E27FC236}">
                <a16:creationId xmlns:a16="http://schemas.microsoft.com/office/drawing/2014/main" id="{54793DB4-EFB5-4E83-A6A3-AE1BACE1BBF2}"/>
              </a:ext>
            </a:extLst>
          </p:cNvPr>
          <p:cNvSpPr/>
          <p:nvPr/>
        </p:nvSpPr>
        <p:spPr bwMode="ltGray">
          <a:xfrm>
            <a:off x="668668" y="1335193"/>
            <a:ext cx="3065132" cy="543586"/>
          </a:xfrm>
          <a:prstGeom prst="roundRect">
            <a:avLst>
              <a:gd name="adj" fmla="val 50000"/>
            </a:avLst>
          </a:prstGeom>
          <a:noFill/>
          <a:ln w="9525" cap="flat" cmpd="sng" algn="ctr">
            <a:solidFill>
              <a:srgbClr val="44546A">
                <a:lumMod val="50000"/>
              </a:srgbClr>
            </a:solidFill>
            <a:prstDash val="sysDash"/>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9" name="Rounded Rectangle 7">
            <a:extLst>
              <a:ext uri="{FF2B5EF4-FFF2-40B4-BE49-F238E27FC236}">
                <a16:creationId xmlns:a16="http://schemas.microsoft.com/office/drawing/2014/main" id="{FCEC6758-F442-40C7-B6F4-089C746C8C7A}"/>
              </a:ext>
            </a:extLst>
          </p:cNvPr>
          <p:cNvSpPr/>
          <p:nvPr/>
        </p:nvSpPr>
        <p:spPr bwMode="ltGray">
          <a:xfrm>
            <a:off x="694070" y="1346452"/>
            <a:ext cx="3039730" cy="523430"/>
          </a:xfrm>
          <a:prstGeom prst="roundRect">
            <a:avLst>
              <a:gd name="adj" fmla="val 50000"/>
            </a:avLst>
          </a:prstGeom>
          <a:solidFill>
            <a:srgbClr val="E7E6E6">
              <a:lumMod val="95000"/>
            </a:srgbClr>
          </a:solidFill>
          <a:ln w="3175" cap="flat" cmpd="sng" algn="ctr">
            <a:noFill/>
            <a:prstDash val="solid"/>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10" name="Rounded Rectangle 8">
            <a:extLst>
              <a:ext uri="{FF2B5EF4-FFF2-40B4-BE49-F238E27FC236}">
                <a16:creationId xmlns:a16="http://schemas.microsoft.com/office/drawing/2014/main" id="{EB01021A-33A6-415A-9F30-71ABD8B04B61}"/>
              </a:ext>
            </a:extLst>
          </p:cNvPr>
          <p:cNvSpPr/>
          <p:nvPr/>
        </p:nvSpPr>
        <p:spPr bwMode="ltGray">
          <a:xfrm>
            <a:off x="746290" y="1539976"/>
            <a:ext cx="1008230" cy="151619"/>
          </a:xfrm>
          <a:prstGeom prst="roundRect">
            <a:avLst>
              <a:gd name="adj" fmla="val 50000"/>
            </a:avLst>
          </a:prstGeom>
          <a:solidFill>
            <a:srgbClr val="A5A5A5"/>
          </a:solidFill>
          <a:ln w="3175" cap="flat" cmpd="sng" algn="ctr">
            <a:noFill/>
            <a:prstDash val="solid"/>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11" name="Oval 10">
            <a:extLst>
              <a:ext uri="{FF2B5EF4-FFF2-40B4-BE49-F238E27FC236}">
                <a16:creationId xmlns:a16="http://schemas.microsoft.com/office/drawing/2014/main" id="{8D710C08-3678-4763-9DA9-815E574EFE1C}"/>
              </a:ext>
            </a:extLst>
          </p:cNvPr>
          <p:cNvSpPr/>
          <p:nvPr/>
        </p:nvSpPr>
        <p:spPr bwMode="ltGray">
          <a:xfrm>
            <a:off x="901768" y="1283735"/>
            <a:ext cx="664103" cy="664103"/>
          </a:xfrm>
          <a:prstGeom prst="ellipse">
            <a:avLst/>
          </a:prstGeom>
          <a:solidFill>
            <a:srgbClr val="124680"/>
          </a:solidFill>
          <a:ln w="12700" cap="flat" cmpd="sng" algn="ctr">
            <a:solidFill>
              <a:sysClr val="window" lastClr="FFFFFF"/>
            </a:solidFill>
            <a:prstDash val="solid"/>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r>
              <a:rPr kumimoji="0" lang="en-US" sz="1400" b="0" i="0" u="none" strike="noStrike" kern="0" cap="none" spc="0" normalizeH="0" baseline="0" noProof="0" dirty="0">
                <a:ln>
                  <a:noFill/>
                </a:ln>
                <a:solidFill>
                  <a:prstClr val="white"/>
                </a:solidFill>
                <a:effectLst/>
                <a:uLnTx/>
                <a:uFillTx/>
                <a:latin typeface="+mn-lt"/>
                <a:ea typeface="+mn-ea"/>
                <a:cs typeface="+mn-cs"/>
              </a:rPr>
              <a:t>1</a:t>
            </a:r>
          </a:p>
        </p:txBody>
      </p:sp>
      <p:sp>
        <p:nvSpPr>
          <p:cNvPr id="12" name="Freeform 10">
            <a:extLst>
              <a:ext uri="{FF2B5EF4-FFF2-40B4-BE49-F238E27FC236}">
                <a16:creationId xmlns:a16="http://schemas.microsoft.com/office/drawing/2014/main" id="{6365AAB3-60EA-4DE1-A481-34186D2BFB2F}"/>
              </a:ext>
            </a:extLst>
          </p:cNvPr>
          <p:cNvSpPr/>
          <p:nvPr/>
        </p:nvSpPr>
        <p:spPr bwMode="ltGray">
          <a:xfrm>
            <a:off x="3081668" y="1893373"/>
            <a:ext cx="5608307" cy="105462"/>
          </a:xfrm>
          <a:custGeom>
            <a:avLst/>
            <a:gdLst>
              <a:gd name="connsiteX0" fmla="*/ 0 w 6896100"/>
              <a:gd name="connsiteY0" fmla="*/ 0 h 279400"/>
              <a:gd name="connsiteX1" fmla="*/ 0 w 6896100"/>
              <a:gd name="connsiteY1" fmla="*/ 279400 h 279400"/>
              <a:gd name="connsiteX2" fmla="*/ 6896100 w 6896100"/>
              <a:gd name="connsiteY2" fmla="*/ 279400 h 279400"/>
            </a:gdLst>
            <a:ahLst/>
            <a:cxnLst>
              <a:cxn ang="0">
                <a:pos x="connsiteX0" y="connsiteY0"/>
              </a:cxn>
              <a:cxn ang="0">
                <a:pos x="connsiteX1" y="connsiteY1"/>
              </a:cxn>
              <a:cxn ang="0">
                <a:pos x="connsiteX2" y="connsiteY2"/>
              </a:cxn>
            </a:cxnLst>
            <a:rect l="l" t="t" r="r" b="b"/>
            <a:pathLst>
              <a:path w="6896100" h="279400">
                <a:moveTo>
                  <a:pt x="0" y="0"/>
                </a:moveTo>
                <a:lnTo>
                  <a:pt x="0" y="279400"/>
                </a:lnTo>
                <a:lnTo>
                  <a:pt x="6896100" y="279400"/>
                </a:lnTo>
              </a:path>
            </a:pathLst>
          </a:custGeom>
          <a:noFill/>
          <a:ln w="9525" cap="flat" cmpd="sng" algn="ctr">
            <a:solidFill>
              <a:srgbClr val="44546A">
                <a:lumMod val="50000"/>
              </a:srgbClr>
            </a:solidFill>
            <a:prstDash val="sysDash"/>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13" name="TextBox 12">
            <a:extLst>
              <a:ext uri="{FF2B5EF4-FFF2-40B4-BE49-F238E27FC236}">
                <a16:creationId xmlns:a16="http://schemas.microsoft.com/office/drawing/2014/main" id="{31F45DB1-9F90-4F33-A181-20D52D236309}"/>
              </a:ext>
            </a:extLst>
          </p:cNvPr>
          <p:cNvSpPr txBox="1"/>
          <p:nvPr/>
        </p:nvSpPr>
        <p:spPr>
          <a:xfrm>
            <a:off x="3876967" y="1334509"/>
            <a:ext cx="4809832" cy="499126"/>
          </a:xfrm>
          <a:prstGeom prst="rect">
            <a:avLst/>
          </a:prstGeom>
          <a:noFill/>
        </p:spPr>
        <p:txBody>
          <a:bodyPr wrap="square" lIns="0" tIns="0" rIns="0" bIns="0" rtlCol="0">
            <a:noAutofit/>
          </a:bodyPr>
          <a:lstStyle/>
          <a:p>
            <a:pPr marL="0" marR="0" lvl="0" indent="0" defTabSz="914400" eaLnBrk="0" fontAlgn="auto" latinLnBrk="0" hangingPunct="0">
              <a:lnSpc>
                <a:spcPct val="100000"/>
              </a:lnSpc>
              <a:spcBef>
                <a:spcPts val="0"/>
              </a:spcBef>
              <a:spcAft>
                <a:spcPts val="0"/>
              </a:spcAft>
              <a:buClrTx/>
              <a:buSzTx/>
              <a:buFontTx/>
              <a:buNone/>
              <a:tabLst/>
              <a:defRPr/>
            </a:pPr>
            <a:r>
              <a:rPr kumimoji="0" lang="en-IN" sz="1400" b="0" i="0" u="none" strike="noStrike" kern="0" cap="none" spc="0" normalizeH="0" baseline="0" noProof="0" dirty="0">
                <a:ln>
                  <a:noFill/>
                </a:ln>
                <a:solidFill>
                  <a:prstClr val="black"/>
                </a:solidFill>
                <a:effectLst/>
                <a:uLnTx/>
                <a:uFillTx/>
                <a:latin typeface="+mn-lt"/>
                <a:ea typeface="MS PGothic" panose="020B0600070205080204" pitchFamily="34" charset="-128"/>
                <a:cs typeface="+mn-cs"/>
              </a:rPr>
              <a:t>Allocates profits exclusively to jurisdiction where supply activities take place.</a:t>
            </a:r>
          </a:p>
        </p:txBody>
      </p:sp>
      <p:sp>
        <p:nvSpPr>
          <p:cNvPr id="14" name="Rectangle 13">
            <a:extLst>
              <a:ext uri="{FF2B5EF4-FFF2-40B4-BE49-F238E27FC236}">
                <a16:creationId xmlns:a16="http://schemas.microsoft.com/office/drawing/2014/main" id="{BF32E8AD-4C51-4567-8555-0CDBD4D44DAB}"/>
              </a:ext>
            </a:extLst>
          </p:cNvPr>
          <p:cNvSpPr/>
          <p:nvPr/>
        </p:nvSpPr>
        <p:spPr>
          <a:xfrm>
            <a:off x="1771178" y="1466508"/>
            <a:ext cx="1527982" cy="307777"/>
          </a:xfrm>
          <a:prstGeom prst="rect">
            <a:avLst/>
          </a:prstGeom>
        </p:spPr>
        <p:txBody>
          <a:bodyPr wrap="none">
            <a:spAutoFit/>
          </a:bodyPr>
          <a:lstStyle/>
          <a:p>
            <a:pPr marL="0" marR="0" lvl="0" indent="0" defTabSz="914400" eaLnBrk="0" fontAlgn="auto" latinLnBrk="0" hangingPunct="0">
              <a:lnSpc>
                <a:spcPct val="100000"/>
              </a:lnSpc>
              <a:spcBef>
                <a:spcPts val="0"/>
              </a:spcBef>
              <a:spcAft>
                <a:spcPts val="0"/>
              </a:spcAft>
              <a:buClrTx/>
              <a:buSzTx/>
              <a:buFontTx/>
              <a:buNone/>
              <a:tabLst/>
              <a:defRPr/>
            </a:pPr>
            <a:r>
              <a:rPr kumimoji="0" lang="en-US" sz="1400" b="0" i="0" u="none" strike="noStrike" kern="0" cap="none" spc="0" normalizeH="0" baseline="0" noProof="0" dirty="0">
                <a:ln>
                  <a:noFill/>
                </a:ln>
                <a:solidFill>
                  <a:prstClr val="black"/>
                </a:solidFill>
                <a:effectLst/>
                <a:uLnTx/>
                <a:uFillTx/>
                <a:latin typeface="+mn-lt"/>
                <a:ea typeface="MS PGothic" panose="020B0600070205080204" pitchFamily="34" charset="-128"/>
                <a:cs typeface="+mn-cs"/>
              </a:rPr>
              <a:t>Supply approach</a:t>
            </a:r>
          </a:p>
        </p:txBody>
      </p:sp>
      <p:grpSp>
        <p:nvGrpSpPr>
          <p:cNvPr id="16" name="Group 15">
            <a:extLst>
              <a:ext uri="{FF2B5EF4-FFF2-40B4-BE49-F238E27FC236}">
                <a16:creationId xmlns:a16="http://schemas.microsoft.com/office/drawing/2014/main" id="{366FDB79-1C4C-47A5-9A70-03CCE0BE4D53}"/>
              </a:ext>
            </a:extLst>
          </p:cNvPr>
          <p:cNvGrpSpPr/>
          <p:nvPr/>
        </p:nvGrpSpPr>
        <p:grpSpPr>
          <a:xfrm>
            <a:off x="668668" y="2045735"/>
            <a:ext cx="8021307" cy="715100"/>
            <a:chOff x="668668" y="1431876"/>
            <a:chExt cx="8021307" cy="715100"/>
          </a:xfrm>
        </p:grpSpPr>
        <p:sp>
          <p:nvSpPr>
            <p:cNvPr id="17" name="Rounded Rectangle 6">
              <a:extLst>
                <a:ext uri="{FF2B5EF4-FFF2-40B4-BE49-F238E27FC236}">
                  <a16:creationId xmlns:a16="http://schemas.microsoft.com/office/drawing/2014/main" id="{5B7E9619-573E-42D4-9FA9-A3CFC6EC7002}"/>
                </a:ext>
              </a:extLst>
            </p:cNvPr>
            <p:cNvSpPr/>
            <p:nvPr/>
          </p:nvSpPr>
          <p:spPr bwMode="ltGray">
            <a:xfrm>
              <a:off x="668668" y="1483334"/>
              <a:ext cx="3065132" cy="543586"/>
            </a:xfrm>
            <a:prstGeom prst="roundRect">
              <a:avLst>
                <a:gd name="adj" fmla="val 50000"/>
              </a:avLst>
            </a:prstGeom>
            <a:noFill/>
            <a:ln w="9525" cap="flat" cmpd="sng" algn="ctr">
              <a:solidFill>
                <a:srgbClr val="44546A">
                  <a:lumMod val="50000"/>
                </a:srgbClr>
              </a:solidFill>
              <a:prstDash val="sysDash"/>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18" name="Rounded Rectangle 7">
              <a:extLst>
                <a:ext uri="{FF2B5EF4-FFF2-40B4-BE49-F238E27FC236}">
                  <a16:creationId xmlns:a16="http://schemas.microsoft.com/office/drawing/2014/main" id="{8FA515B1-6F1C-4783-8711-D3A3B0ECC2A7}"/>
                </a:ext>
              </a:extLst>
            </p:cNvPr>
            <p:cNvSpPr/>
            <p:nvPr/>
          </p:nvSpPr>
          <p:spPr bwMode="ltGray">
            <a:xfrm>
              <a:off x="694070" y="1494593"/>
              <a:ext cx="3039730" cy="523430"/>
            </a:xfrm>
            <a:prstGeom prst="roundRect">
              <a:avLst>
                <a:gd name="adj" fmla="val 50000"/>
              </a:avLst>
            </a:prstGeom>
            <a:solidFill>
              <a:srgbClr val="E7E6E6">
                <a:lumMod val="95000"/>
              </a:srgbClr>
            </a:solidFill>
            <a:ln w="3175" cap="flat" cmpd="sng" algn="ctr">
              <a:noFill/>
              <a:prstDash val="solid"/>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19" name="Rounded Rectangle 8">
              <a:extLst>
                <a:ext uri="{FF2B5EF4-FFF2-40B4-BE49-F238E27FC236}">
                  <a16:creationId xmlns:a16="http://schemas.microsoft.com/office/drawing/2014/main" id="{1915394D-D3A3-4B4C-83A1-372B31FA8206}"/>
                </a:ext>
              </a:extLst>
            </p:cNvPr>
            <p:cNvSpPr/>
            <p:nvPr/>
          </p:nvSpPr>
          <p:spPr bwMode="ltGray">
            <a:xfrm>
              <a:off x="746290" y="1688117"/>
              <a:ext cx="1008230" cy="151619"/>
            </a:xfrm>
            <a:prstGeom prst="roundRect">
              <a:avLst>
                <a:gd name="adj" fmla="val 50000"/>
              </a:avLst>
            </a:prstGeom>
            <a:solidFill>
              <a:srgbClr val="A5A5A5"/>
            </a:solidFill>
            <a:ln w="3175" cap="flat" cmpd="sng" algn="ctr">
              <a:noFill/>
              <a:prstDash val="solid"/>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20" name="Oval 19">
              <a:extLst>
                <a:ext uri="{FF2B5EF4-FFF2-40B4-BE49-F238E27FC236}">
                  <a16:creationId xmlns:a16="http://schemas.microsoft.com/office/drawing/2014/main" id="{112340FD-1398-49F4-8243-20F6356BE2E7}"/>
                </a:ext>
              </a:extLst>
            </p:cNvPr>
            <p:cNvSpPr/>
            <p:nvPr/>
          </p:nvSpPr>
          <p:spPr bwMode="ltGray">
            <a:xfrm>
              <a:off x="901768" y="1431876"/>
              <a:ext cx="664103" cy="664103"/>
            </a:xfrm>
            <a:prstGeom prst="ellipse">
              <a:avLst/>
            </a:prstGeom>
            <a:solidFill>
              <a:srgbClr val="124680"/>
            </a:solidFill>
            <a:ln w="12700" cap="flat" cmpd="sng" algn="ctr">
              <a:solidFill>
                <a:sysClr val="window" lastClr="FFFFFF"/>
              </a:solidFill>
              <a:prstDash val="solid"/>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r>
                <a:rPr kumimoji="0" lang="en-US" sz="1400" b="0" i="0" u="none" strike="noStrike" kern="0" cap="none" spc="0" normalizeH="0" baseline="0" noProof="0" dirty="0">
                  <a:ln>
                    <a:noFill/>
                  </a:ln>
                  <a:solidFill>
                    <a:prstClr val="white"/>
                  </a:solidFill>
                  <a:effectLst/>
                  <a:uLnTx/>
                  <a:uFillTx/>
                  <a:latin typeface="+mn-lt"/>
                  <a:ea typeface="+mn-ea"/>
                  <a:cs typeface="+mn-cs"/>
                </a:rPr>
                <a:t>2</a:t>
              </a:r>
            </a:p>
          </p:txBody>
        </p:sp>
        <p:sp>
          <p:nvSpPr>
            <p:cNvPr id="21" name="Freeform 10">
              <a:extLst>
                <a:ext uri="{FF2B5EF4-FFF2-40B4-BE49-F238E27FC236}">
                  <a16:creationId xmlns:a16="http://schemas.microsoft.com/office/drawing/2014/main" id="{EC7EE8B6-E330-4308-8362-238AFCB66B56}"/>
                </a:ext>
              </a:extLst>
            </p:cNvPr>
            <p:cNvSpPr/>
            <p:nvPr/>
          </p:nvSpPr>
          <p:spPr bwMode="ltGray">
            <a:xfrm>
              <a:off x="3081668" y="2041514"/>
              <a:ext cx="5608307" cy="105462"/>
            </a:xfrm>
            <a:custGeom>
              <a:avLst/>
              <a:gdLst>
                <a:gd name="connsiteX0" fmla="*/ 0 w 6896100"/>
                <a:gd name="connsiteY0" fmla="*/ 0 h 279400"/>
                <a:gd name="connsiteX1" fmla="*/ 0 w 6896100"/>
                <a:gd name="connsiteY1" fmla="*/ 279400 h 279400"/>
                <a:gd name="connsiteX2" fmla="*/ 6896100 w 6896100"/>
                <a:gd name="connsiteY2" fmla="*/ 279400 h 279400"/>
              </a:gdLst>
              <a:ahLst/>
              <a:cxnLst>
                <a:cxn ang="0">
                  <a:pos x="connsiteX0" y="connsiteY0"/>
                </a:cxn>
                <a:cxn ang="0">
                  <a:pos x="connsiteX1" y="connsiteY1"/>
                </a:cxn>
                <a:cxn ang="0">
                  <a:pos x="connsiteX2" y="connsiteY2"/>
                </a:cxn>
              </a:cxnLst>
              <a:rect l="l" t="t" r="r" b="b"/>
              <a:pathLst>
                <a:path w="6896100" h="279400">
                  <a:moveTo>
                    <a:pt x="0" y="0"/>
                  </a:moveTo>
                  <a:lnTo>
                    <a:pt x="0" y="279400"/>
                  </a:lnTo>
                  <a:lnTo>
                    <a:pt x="6896100" y="279400"/>
                  </a:lnTo>
                </a:path>
              </a:pathLst>
            </a:custGeom>
            <a:noFill/>
            <a:ln w="9525" cap="flat" cmpd="sng" algn="ctr">
              <a:solidFill>
                <a:srgbClr val="44546A">
                  <a:lumMod val="50000"/>
                </a:srgbClr>
              </a:solidFill>
              <a:prstDash val="sysDash"/>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22" name="TextBox 21">
              <a:extLst>
                <a:ext uri="{FF2B5EF4-FFF2-40B4-BE49-F238E27FC236}">
                  <a16:creationId xmlns:a16="http://schemas.microsoft.com/office/drawing/2014/main" id="{5EE311E1-02BC-4C85-B336-42B32ADBE5FA}"/>
                </a:ext>
              </a:extLst>
            </p:cNvPr>
            <p:cNvSpPr txBox="1"/>
            <p:nvPr/>
          </p:nvSpPr>
          <p:spPr>
            <a:xfrm>
              <a:off x="3876967" y="1518997"/>
              <a:ext cx="4809832" cy="499126"/>
            </a:xfrm>
            <a:prstGeom prst="rect">
              <a:avLst/>
            </a:prstGeom>
            <a:noFill/>
          </p:spPr>
          <p:txBody>
            <a:bodyPr wrap="square" lIns="0" tIns="0" rIns="0" bIns="0" rtlCol="0">
              <a:noAutofit/>
            </a:bodyPr>
            <a:lstStyle/>
            <a:p>
              <a:pPr marL="0" marR="0" lvl="0" indent="0" defTabSz="914400" eaLnBrk="0" fontAlgn="auto" latinLnBrk="0" hangingPunct="0">
                <a:lnSpc>
                  <a:spcPct val="100000"/>
                </a:lnSpc>
                <a:spcBef>
                  <a:spcPts val="0"/>
                </a:spcBef>
                <a:spcAft>
                  <a:spcPts val="0"/>
                </a:spcAft>
                <a:buClrTx/>
                <a:buSzTx/>
                <a:buFontTx/>
                <a:buNone/>
                <a:tabLst/>
                <a:defRPr/>
              </a:pPr>
              <a:r>
                <a:rPr kumimoji="0" lang="en-US" sz="1400" b="0" i="0" u="none" strike="noStrike" kern="0" cap="none" spc="0" normalizeH="0" baseline="0" noProof="0" dirty="0">
                  <a:ln>
                    <a:noFill/>
                  </a:ln>
                  <a:solidFill>
                    <a:prstClr val="black"/>
                  </a:solidFill>
                  <a:effectLst/>
                  <a:uLnTx/>
                  <a:uFillTx/>
                  <a:latin typeface="+mn-lt"/>
                  <a:ea typeface="MS PGothic" panose="020B0600070205080204" pitchFamily="34" charset="-128"/>
                  <a:cs typeface="+mn-cs"/>
                </a:rPr>
                <a:t>Allocates profits exclusively to market jurisdiction where sales take place.</a:t>
              </a:r>
            </a:p>
          </p:txBody>
        </p:sp>
        <p:sp>
          <p:nvSpPr>
            <p:cNvPr id="23" name="Rectangle 22">
              <a:extLst>
                <a:ext uri="{FF2B5EF4-FFF2-40B4-BE49-F238E27FC236}">
                  <a16:creationId xmlns:a16="http://schemas.microsoft.com/office/drawing/2014/main" id="{5595552B-6485-42E1-9331-CA3BD86EBF0C}"/>
                </a:ext>
              </a:extLst>
            </p:cNvPr>
            <p:cNvSpPr/>
            <p:nvPr/>
          </p:nvSpPr>
          <p:spPr>
            <a:xfrm>
              <a:off x="1771178" y="1614649"/>
              <a:ext cx="1656223" cy="307777"/>
            </a:xfrm>
            <a:prstGeom prst="rect">
              <a:avLst/>
            </a:prstGeom>
          </p:spPr>
          <p:txBody>
            <a:bodyPr wrap="none">
              <a:spAutoFit/>
            </a:bodyPr>
            <a:lstStyle/>
            <a:p>
              <a:pPr marL="0" marR="0" lvl="0" indent="0" defTabSz="914400" eaLnBrk="0" fontAlgn="auto" latinLnBrk="0" hangingPunct="0">
                <a:lnSpc>
                  <a:spcPct val="100000"/>
                </a:lnSpc>
                <a:spcBef>
                  <a:spcPts val="0"/>
                </a:spcBef>
                <a:spcAft>
                  <a:spcPts val="0"/>
                </a:spcAft>
                <a:buClrTx/>
                <a:buSzTx/>
                <a:buFontTx/>
                <a:buNone/>
                <a:tabLst/>
                <a:defRPr/>
              </a:pPr>
              <a:r>
                <a:rPr kumimoji="0" lang="en-US" sz="1400" b="0" i="0" u="none" strike="noStrike" kern="0" cap="none" spc="0" normalizeH="0" baseline="0" noProof="0" dirty="0">
                  <a:ln>
                    <a:noFill/>
                  </a:ln>
                  <a:solidFill>
                    <a:prstClr val="black"/>
                  </a:solidFill>
                  <a:effectLst/>
                  <a:uLnTx/>
                  <a:uFillTx/>
                  <a:latin typeface="+mn-lt"/>
                  <a:ea typeface="MS PGothic" panose="020B0600070205080204" pitchFamily="34" charset="-128"/>
                  <a:cs typeface="+mn-cs"/>
                </a:rPr>
                <a:t>Demand approach</a:t>
              </a:r>
            </a:p>
          </p:txBody>
        </p:sp>
      </p:grpSp>
      <p:sp>
        <p:nvSpPr>
          <p:cNvPr id="25" name="Rounded Rectangle 6">
            <a:extLst>
              <a:ext uri="{FF2B5EF4-FFF2-40B4-BE49-F238E27FC236}">
                <a16:creationId xmlns:a16="http://schemas.microsoft.com/office/drawing/2014/main" id="{947053C1-DCC2-497F-BE03-13460C4DFCE3}"/>
              </a:ext>
            </a:extLst>
          </p:cNvPr>
          <p:cNvSpPr/>
          <p:nvPr/>
        </p:nvSpPr>
        <p:spPr bwMode="ltGray">
          <a:xfrm>
            <a:off x="653632" y="2909374"/>
            <a:ext cx="3065132" cy="543586"/>
          </a:xfrm>
          <a:prstGeom prst="roundRect">
            <a:avLst>
              <a:gd name="adj" fmla="val 50000"/>
            </a:avLst>
          </a:prstGeom>
          <a:noFill/>
          <a:ln w="9525" cap="flat" cmpd="sng" algn="ctr">
            <a:solidFill>
              <a:srgbClr val="44546A">
                <a:lumMod val="50000"/>
              </a:srgbClr>
            </a:solidFill>
            <a:prstDash val="sysDash"/>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26" name="Rounded Rectangle 7">
            <a:extLst>
              <a:ext uri="{FF2B5EF4-FFF2-40B4-BE49-F238E27FC236}">
                <a16:creationId xmlns:a16="http://schemas.microsoft.com/office/drawing/2014/main" id="{1EE532AD-7BDA-4101-9BB4-DFAD0FEE2F84}"/>
              </a:ext>
            </a:extLst>
          </p:cNvPr>
          <p:cNvSpPr/>
          <p:nvPr/>
        </p:nvSpPr>
        <p:spPr bwMode="ltGray">
          <a:xfrm>
            <a:off x="668174" y="2920633"/>
            <a:ext cx="3039730" cy="523430"/>
          </a:xfrm>
          <a:prstGeom prst="roundRect">
            <a:avLst>
              <a:gd name="adj" fmla="val 50000"/>
            </a:avLst>
          </a:prstGeom>
          <a:solidFill>
            <a:srgbClr val="E7E6E6">
              <a:lumMod val="95000"/>
            </a:srgbClr>
          </a:solidFill>
          <a:ln w="3175" cap="flat" cmpd="sng" algn="ctr">
            <a:noFill/>
            <a:prstDash val="solid"/>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27" name="Rounded Rectangle 8">
            <a:extLst>
              <a:ext uri="{FF2B5EF4-FFF2-40B4-BE49-F238E27FC236}">
                <a16:creationId xmlns:a16="http://schemas.microsoft.com/office/drawing/2014/main" id="{88E53452-5DD6-4A62-B4EC-1BD00CA7B445}"/>
              </a:ext>
            </a:extLst>
          </p:cNvPr>
          <p:cNvSpPr/>
          <p:nvPr/>
        </p:nvSpPr>
        <p:spPr bwMode="ltGray">
          <a:xfrm>
            <a:off x="731254" y="3114157"/>
            <a:ext cx="1008230" cy="151619"/>
          </a:xfrm>
          <a:prstGeom prst="roundRect">
            <a:avLst>
              <a:gd name="adj" fmla="val 50000"/>
            </a:avLst>
          </a:prstGeom>
          <a:solidFill>
            <a:srgbClr val="A5A5A5"/>
          </a:solidFill>
          <a:ln w="3175" cap="flat" cmpd="sng" algn="ctr">
            <a:noFill/>
            <a:prstDash val="solid"/>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28" name="Oval 27">
            <a:extLst>
              <a:ext uri="{FF2B5EF4-FFF2-40B4-BE49-F238E27FC236}">
                <a16:creationId xmlns:a16="http://schemas.microsoft.com/office/drawing/2014/main" id="{D1DC181F-3B98-40ED-9A51-A959C7823F46}"/>
              </a:ext>
            </a:extLst>
          </p:cNvPr>
          <p:cNvSpPr/>
          <p:nvPr/>
        </p:nvSpPr>
        <p:spPr bwMode="ltGray">
          <a:xfrm>
            <a:off x="886732" y="2857916"/>
            <a:ext cx="664103" cy="664103"/>
          </a:xfrm>
          <a:prstGeom prst="ellipse">
            <a:avLst/>
          </a:prstGeom>
          <a:solidFill>
            <a:srgbClr val="124680"/>
          </a:solidFill>
          <a:ln w="12700" cap="flat" cmpd="sng" algn="ctr">
            <a:solidFill>
              <a:sysClr val="window" lastClr="FFFFFF"/>
            </a:solidFill>
            <a:prstDash val="solid"/>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r>
              <a:rPr kumimoji="0" lang="en-US" sz="1400" b="0" i="0" u="none" strike="noStrike" kern="0" cap="none" spc="0" normalizeH="0" baseline="0" noProof="0" dirty="0">
                <a:ln>
                  <a:noFill/>
                </a:ln>
                <a:solidFill>
                  <a:prstClr val="white"/>
                </a:solidFill>
                <a:effectLst/>
                <a:uLnTx/>
                <a:uFillTx/>
                <a:latin typeface="+mn-lt"/>
                <a:ea typeface="+mn-ea"/>
                <a:cs typeface="+mn-cs"/>
              </a:rPr>
              <a:t>3</a:t>
            </a:r>
          </a:p>
        </p:txBody>
      </p:sp>
      <p:sp>
        <p:nvSpPr>
          <p:cNvPr id="29" name="Freeform 10">
            <a:extLst>
              <a:ext uri="{FF2B5EF4-FFF2-40B4-BE49-F238E27FC236}">
                <a16:creationId xmlns:a16="http://schemas.microsoft.com/office/drawing/2014/main" id="{DF7522B0-21B0-47A6-90C6-BF425E009E26}"/>
              </a:ext>
            </a:extLst>
          </p:cNvPr>
          <p:cNvSpPr/>
          <p:nvPr/>
        </p:nvSpPr>
        <p:spPr bwMode="ltGray">
          <a:xfrm>
            <a:off x="3066632" y="3467554"/>
            <a:ext cx="5608307" cy="105462"/>
          </a:xfrm>
          <a:custGeom>
            <a:avLst/>
            <a:gdLst>
              <a:gd name="connsiteX0" fmla="*/ 0 w 6896100"/>
              <a:gd name="connsiteY0" fmla="*/ 0 h 279400"/>
              <a:gd name="connsiteX1" fmla="*/ 0 w 6896100"/>
              <a:gd name="connsiteY1" fmla="*/ 279400 h 279400"/>
              <a:gd name="connsiteX2" fmla="*/ 6896100 w 6896100"/>
              <a:gd name="connsiteY2" fmla="*/ 279400 h 279400"/>
            </a:gdLst>
            <a:ahLst/>
            <a:cxnLst>
              <a:cxn ang="0">
                <a:pos x="connsiteX0" y="connsiteY0"/>
              </a:cxn>
              <a:cxn ang="0">
                <a:pos x="connsiteX1" y="connsiteY1"/>
              </a:cxn>
              <a:cxn ang="0">
                <a:pos x="connsiteX2" y="connsiteY2"/>
              </a:cxn>
            </a:cxnLst>
            <a:rect l="l" t="t" r="r" b="b"/>
            <a:pathLst>
              <a:path w="6896100" h="279400">
                <a:moveTo>
                  <a:pt x="0" y="0"/>
                </a:moveTo>
                <a:lnTo>
                  <a:pt x="0" y="279400"/>
                </a:lnTo>
                <a:lnTo>
                  <a:pt x="6896100" y="279400"/>
                </a:lnTo>
              </a:path>
            </a:pathLst>
          </a:custGeom>
          <a:noFill/>
          <a:ln w="9525" cap="flat" cmpd="sng" algn="ctr">
            <a:solidFill>
              <a:srgbClr val="44546A">
                <a:lumMod val="50000"/>
              </a:srgbClr>
            </a:solidFill>
            <a:prstDash val="sysDash"/>
            <a:miter lim="800000"/>
          </a:ln>
          <a:effectLst/>
        </p:spPr>
        <p:txBody>
          <a:bodyPr rtlCol="0" anchor="ctr"/>
          <a:lstStyle/>
          <a:p>
            <a:pPr marL="0" marR="0" lvl="0" indent="0" algn="ctr" defTabSz="914400" eaLnBrk="0" fontAlgn="auto" latinLnBrk="0" hangingPunct="0">
              <a:lnSpc>
                <a:spcPct val="100000"/>
              </a:lnSpc>
              <a:spcBef>
                <a:spcPts val="0"/>
              </a:spcBef>
              <a:spcAft>
                <a:spcPts val="0"/>
              </a:spcAft>
              <a:buClrTx/>
              <a:buSzTx/>
              <a:buFontTx/>
              <a:buNone/>
              <a:tabLst/>
              <a:defRPr/>
            </a:pPr>
            <a:endParaRPr kumimoji="0" lang="en-US" sz="1400" b="0" i="0" u="none" strike="noStrike" kern="0" cap="none" spc="0" normalizeH="0" baseline="0" noProof="0" dirty="0">
              <a:ln>
                <a:noFill/>
              </a:ln>
              <a:solidFill>
                <a:prstClr val="white"/>
              </a:solidFill>
              <a:effectLst/>
              <a:uLnTx/>
              <a:uFillTx/>
              <a:latin typeface="+mn-lt"/>
              <a:ea typeface="+mn-ea"/>
              <a:cs typeface="+mn-cs"/>
            </a:endParaRPr>
          </a:p>
        </p:txBody>
      </p:sp>
      <p:sp>
        <p:nvSpPr>
          <p:cNvPr id="30" name="TextBox 29">
            <a:extLst>
              <a:ext uri="{FF2B5EF4-FFF2-40B4-BE49-F238E27FC236}">
                <a16:creationId xmlns:a16="http://schemas.microsoft.com/office/drawing/2014/main" id="{3F30F5AF-C280-4220-90C9-FAFEC57658EC}"/>
              </a:ext>
            </a:extLst>
          </p:cNvPr>
          <p:cNvSpPr txBox="1"/>
          <p:nvPr/>
        </p:nvSpPr>
        <p:spPr>
          <a:xfrm>
            <a:off x="3861931" y="2924944"/>
            <a:ext cx="4809832" cy="499126"/>
          </a:xfrm>
          <a:prstGeom prst="rect">
            <a:avLst/>
          </a:prstGeom>
          <a:noFill/>
        </p:spPr>
        <p:txBody>
          <a:bodyPr wrap="square" lIns="0" tIns="0" rIns="0" bIns="0" rtlCol="0">
            <a:noAutofit/>
          </a:bodyPr>
          <a:lstStyle/>
          <a:p>
            <a:pPr marL="0" marR="0" lvl="0" indent="0" defTabSz="914400" eaLnBrk="0" fontAlgn="auto" latinLnBrk="0" hangingPunct="0">
              <a:lnSpc>
                <a:spcPct val="100000"/>
              </a:lnSpc>
              <a:spcBef>
                <a:spcPts val="0"/>
              </a:spcBef>
              <a:spcAft>
                <a:spcPts val="0"/>
              </a:spcAft>
              <a:buClrTx/>
              <a:buSzTx/>
              <a:buFontTx/>
              <a:buNone/>
              <a:tabLst/>
              <a:defRPr/>
            </a:pPr>
            <a:r>
              <a:rPr kumimoji="0" lang="en-US" sz="1400" b="0" i="0" u="none" strike="noStrike" kern="0" cap="none" spc="0" normalizeH="0" baseline="0" noProof="0" dirty="0">
                <a:ln>
                  <a:noFill/>
                </a:ln>
                <a:solidFill>
                  <a:prstClr val="black"/>
                </a:solidFill>
                <a:effectLst/>
                <a:uLnTx/>
                <a:uFillTx/>
                <a:latin typeface="+mn-lt"/>
                <a:ea typeface="MS PGothic" panose="020B0600070205080204" pitchFamily="34" charset="-128"/>
                <a:cs typeface="+mn-cs"/>
              </a:rPr>
              <a:t>Allocates profits partly to market jurisdiction; and partly to supply jurisdiction.</a:t>
            </a:r>
          </a:p>
        </p:txBody>
      </p:sp>
      <p:sp>
        <p:nvSpPr>
          <p:cNvPr id="31" name="Rectangle 30">
            <a:extLst>
              <a:ext uri="{FF2B5EF4-FFF2-40B4-BE49-F238E27FC236}">
                <a16:creationId xmlns:a16="http://schemas.microsoft.com/office/drawing/2014/main" id="{BEA19ECE-7B67-4605-B211-9292A4705E1C}"/>
              </a:ext>
            </a:extLst>
          </p:cNvPr>
          <p:cNvSpPr/>
          <p:nvPr/>
        </p:nvSpPr>
        <p:spPr>
          <a:xfrm>
            <a:off x="1619672" y="3032956"/>
            <a:ext cx="1764502" cy="307777"/>
          </a:xfrm>
          <a:prstGeom prst="rect">
            <a:avLst/>
          </a:prstGeom>
        </p:spPr>
        <p:txBody>
          <a:bodyPr wrap="square">
            <a:spAutoFit/>
          </a:bodyPr>
          <a:lstStyle/>
          <a:p>
            <a:pPr marL="0" marR="0" lvl="0" indent="0" algn="ctr" defTabSz="914400" eaLnBrk="0" fontAlgn="auto" latinLnBrk="0" hangingPunct="0">
              <a:lnSpc>
                <a:spcPct val="100000"/>
              </a:lnSpc>
              <a:spcBef>
                <a:spcPts val="0"/>
              </a:spcBef>
              <a:spcAft>
                <a:spcPts val="0"/>
              </a:spcAft>
              <a:buClrTx/>
              <a:buSzTx/>
              <a:buFontTx/>
              <a:buNone/>
              <a:tabLst/>
              <a:defRPr/>
            </a:pPr>
            <a:r>
              <a:rPr kumimoji="0" lang="en-US" sz="1400" b="0" i="0" u="none" strike="noStrike" kern="0" cap="none" spc="0" normalizeH="0" baseline="0" noProof="0" dirty="0">
                <a:ln>
                  <a:noFill/>
                </a:ln>
                <a:solidFill>
                  <a:prstClr val="black"/>
                </a:solidFill>
                <a:effectLst/>
                <a:uLnTx/>
                <a:uFillTx/>
                <a:latin typeface="+mn-lt"/>
                <a:ea typeface="MS PGothic" panose="020B0600070205080204" pitchFamily="34" charset="-128"/>
                <a:cs typeface="+mn-cs"/>
              </a:rPr>
              <a:t>Mixed approach</a:t>
            </a:r>
          </a:p>
        </p:txBody>
      </p:sp>
      <p:sp>
        <p:nvSpPr>
          <p:cNvPr id="32" name="TextBox 31">
            <a:extLst>
              <a:ext uri="{FF2B5EF4-FFF2-40B4-BE49-F238E27FC236}">
                <a16:creationId xmlns:a16="http://schemas.microsoft.com/office/drawing/2014/main" id="{C2DF1547-D944-487B-BE74-E8673F5C84B8}"/>
              </a:ext>
            </a:extLst>
          </p:cNvPr>
          <p:cNvSpPr txBox="1"/>
          <p:nvPr/>
        </p:nvSpPr>
        <p:spPr>
          <a:xfrm>
            <a:off x="755576" y="759765"/>
            <a:ext cx="7919363" cy="307777"/>
          </a:xfrm>
          <a:prstGeom prst="rect">
            <a:avLst/>
          </a:prstGeom>
          <a:noFill/>
        </p:spPr>
        <p:txBody>
          <a:bodyPr wrap="square" rtlCol="0">
            <a:spAutoFit/>
          </a:bodyPr>
          <a:lstStyle/>
          <a:p>
            <a:pPr marL="228600" indent="-228600" eaLnBrk="0" hangingPunct="0">
              <a:spcBef>
                <a:spcPts val="0"/>
              </a:spcBef>
              <a:spcAft>
                <a:spcPts val="0"/>
              </a:spcAft>
              <a:buFont typeface="Wingdings" panose="05000000000000000000" pitchFamily="2" charset="2"/>
              <a:buChar char=""/>
            </a:pPr>
            <a:r>
              <a:rPr lang="en-IN" sz="1400" dirty="0">
                <a:solidFill>
                  <a:prstClr val="black"/>
                </a:solidFill>
                <a:latin typeface="+mn-lt"/>
                <a:ea typeface="MS PGothic" panose="020B0600070205080204" pitchFamily="34" charset="-128"/>
                <a:cs typeface="Arial" panose="020B0604020202020204" pitchFamily="34" charset="0"/>
              </a:rPr>
              <a:t>CBDT Committee’s understanding :</a:t>
            </a:r>
          </a:p>
        </p:txBody>
      </p:sp>
      <p:sp>
        <p:nvSpPr>
          <p:cNvPr id="33" name="Title 6">
            <a:extLst>
              <a:ext uri="{FF2B5EF4-FFF2-40B4-BE49-F238E27FC236}">
                <a16:creationId xmlns:a16="http://schemas.microsoft.com/office/drawing/2014/main" id="{30197E3B-EF62-4B19-941E-BC798FB49DFA}"/>
              </a:ext>
            </a:extLst>
          </p:cNvPr>
          <p:cNvSpPr txBox="1">
            <a:spLocks/>
          </p:cNvSpPr>
          <p:nvPr/>
        </p:nvSpPr>
        <p:spPr>
          <a:xfrm>
            <a:off x="62898" y="245368"/>
            <a:ext cx="7533438"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r>
              <a:rPr lang="en-GB" sz="2000" i="0" dirty="0">
                <a:latin typeface="+mn-lt"/>
              </a:rPr>
              <a:t>CBDT Committee report on profit attribution to PE</a:t>
            </a:r>
          </a:p>
        </p:txBody>
      </p:sp>
    </p:spTree>
    <p:extLst>
      <p:ext uri="{BB962C8B-B14F-4D97-AF65-F5344CB8AC3E}">
        <p14:creationId xmlns:p14="http://schemas.microsoft.com/office/powerpoint/2010/main" val="1575297130"/>
      </p:ext>
    </p:extLst>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Title 6">
            <a:extLst>
              <a:ext uri="{FF2B5EF4-FFF2-40B4-BE49-F238E27FC236}">
                <a16:creationId xmlns:a16="http://schemas.microsoft.com/office/drawing/2014/main" id="{30197E3B-EF62-4B19-941E-BC798FB49DFA}"/>
              </a:ext>
            </a:extLst>
          </p:cNvPr>
          <p:cNvSpPr txBox="1">
            <a:spLocks/>
          </p:cNvSpPr>
          <p:nvPr/>
        </p:nvSpPr>
        <p:spPr>
          <a:xfrm>
            <a:off x="134906" y="245368"/>
            <a:ext cx="8829582"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GB" sz="2000" b="1" i="0" u="none" strike="noStrike" kern="1200" cap="none" spc="0" normalizeH="0" baseline="0" noProof="0" dirty="0">
                <a:ln>
                  <a:noFill/>
                </a:ln>
                <a:solidFill>
                  <a:srgbClr val="000000"/>
                </a:solidFill>
                <a:effectLst/>
                <a:uLnTx/>
                <a:uFillTx/>
                <a:latin typeface="Arial"/>
                <a:ea typeface="MS PGothic" pitchFamily="34" charset="-128"/>
                <a:cs typeface="+mj-cs"/>
              </a:rPr>
              <a:t>Arm’s length principles &amp; attribution of profits to PE             …. (1/2)</a:t>
            </a:r>
          </a:p>
        </p:txBody>
      </p:sp>
      <p:sp>
        <p:nvSpPr>
          <p:cNvPr id="35" name="Content Placeholder 8">
            <a:extLst>
              <a:ext uri="{FF2B5EF4-FFF2-40B4-BE49-F238E27FC236}">
                <a16:creationId xmlns:a16="http://schemas.microsoft.com/office/drawing/2014/main" id="{6B7F7FF9-C8C3-4A4F-93A2-869BB982E941}"/>
              </a:ext>
            </a:extLst>
          </p:cNvPr>
          <p:cNvSpPr txBox="1">
            <a:spLocks/>
          </p:cNvSpPr>
          <p:nvPr/>
        </p:nvSpPr>
        <p:spPr bwMode="auto">
          <a:xfrm>
            <a:off x="431540" y="944724"/>
            <a:ext cx="8352928" cy="49434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rtlCol="0" anchor="t" anchorCtr="0" compatLnSpc="1">
            <a:prstTxWarp prst="textNoShape">
              <a:avLst/>
            </a:prstTxWarp>
            <a:noAutofit/>
          </a:bodyPr>
          <a:lstStyle>
            <a:lvl1pPr marL="228600" indent="-228600" algn="l" rtl="0" fontAlgn="base">
              <a:lnSpc>
                <a:spcPct val="90000"/>
              </a:lnSpc>
              <a:spcBef>
                <a:spcPts val="10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1pPr>
            <a:lvl2pPr marL="6858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2pPr>
            <a:lvl3pPr marL="11430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3pPr>
            <a:lvl4pPr marL="16002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4pPr>
            <a:lvl5pPr marL="20574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Concept of arm’s length principles under TP (distinct &amp; separate entity approach) is enshrined in Article 7 of Indian and UN Model tax treaties; and also of pre-2010 OECD MC.</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Amendment to Article 7 of OECD MC in 2010 was necessitated for removing ambiguity around deductions in hands of PE for arm’s length payments to head office (HO) for royalties, service fees, interests, etc.</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Overall concept of arm’s length principles made explicit in Article 7 of post 2010 OECD MC; earlier latently implicit in pre 2010 OECD MC.</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Article 7 of Indian and UN Model tax treaties contain minor deviations from arm’s length principles on account of force of attraction clause (if applicable) and embargo on deduction in hands of PE for payments to HO for royalties, service fees, etc, beyond cost in hands of HO.</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Various methods under arm’s length principles (including profit split in case of contribution of unique intangibles by both parties) can achieve objective of Mixed Approach.</a:t>
            </a:r>
          </a:p>
          <a:p>
            <a:pPr marL="0" marR="0" lvl="0" indent="0" algn="l" defTabSz="914400" rtl="0" eaLnBrk="1" fontAlgn="base" latinLnBrk="0" hangingPunct="1">
              <a:lnSpc>
                <a:spcPct val="100000"/>
              </a:lnSpc>
              <a:spcBef>
                <a:spcPts val="0"/>
              </a:spcBef>
              <a:spcAft>
                <a:spcPct val="0"/>
              </a:spcAft>
              <a:buClrTx/>
              <a:buSzTx/>
              <a:buNone/>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 </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Indian domestic tax legislation approves application of arm’s length principles under TP for attribution of profits to PEs.</a:t>
            </a:r>
          </a:p>
        </p:txBody>
      </p:sp>
    </p:spTree>
    <p:extLst>
      <p:ext uri="{BB962C8B-B14F-4D97-AF65-F5344CB8AC3E}">
        <p14:creationId xmlns:p14="http://schemas.microsoft.com/office/powerpoint/2010/main" val="3307333768"/>
      </p:ext>
    </p:extLst>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 name="Title 6">
            <a:extLst>
              <a:ext uri="{FF2B5EF4-FFF2-40B4-BE49-F238E27FC236}">
                <a16:creationId xmlns:a16="http://schemas.microsoft.com/office/drawing/2014/main" id="{30197E3B-EF62-4B19-941E-BC798FB49DFA}"/>
              </a:ext>
            </a:extLst>
          </p:cNvPr>
          <p:cNvSpPr txBox="1">
            <a:spLocks/>
          </p:cNvSpPr>
          <p:nvPr/>
        </p:nvSpPr>
        <p:spPr>
          <a:xfrm>
            <a:off x="134906" y="245368"/>
            <a:ext cx="8829582"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GB" sz="2000" b="1" i="0" u="none" strike="noStrike" kern="1200" cap="none" spc="0" normalizeH="0" baseline="0" noProof="0" dirty="0">
                <a:ln>
                  <a:noFill/>
                </a:ln>
                <a:solidFill>
                  <a:srgbClr val="000000"/>
                </a:solidFill>
                <a:effectLst/>
                <a:uLnTx/>
                <a:uFillTx/>
                <a:latin typeface="Arial"/>
                <a:ea typeface="MS PGothic" pitchFamily="34" charset="-128"/>
                <a:cs typeface="+mj-cs"/>
              </a:rPr>
              <a:t>Arm’s length principles &amp; attribution of profits to PE             …. (2/2)</a:t>
            </a:r>
          </a:p>
        </p:txBody>
      </p:sp>
      <p:sp>
        <p:nvSpPr>
          <p:cNvPr id="5" name="Content Placeholder 8">
            <a:extLst>
              <a:ext uri="{FF2B5EF4-FFF2-40B4-BE49-F238E27FC236}">
                <a16:creationId xmlns:a16="http://schemas.microsoft.com/office/drawing/2014/main" id="{18ECAC08-6B37-44DC-BCA9-E6B3831AB972}"/>
              </a:ext>
            </a:extLst>
          </p:cNvPr>
          <p:cNvSpPr txBox="1">
            <a:spLocks/>
          </p:cNvSpPr>
          <p:nvPr/>
        </p:nvSpPr>
        <p:spPr bwMode="auto">
          <a:xfrm>
            <a:off x="359532" y="1052737"/>
            <a:ext cx="8424936" cy="266429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rtlCol="0" anchor="t" anchorCtr="0" compatLnSpc="1">
            <a:prstTxWarp prst="textNoShape">
              <a:avLst/>
            </a:prstTxWarp>
            <a:noAutofit/>
          </a:bodyPr>
          <a:lstStyle>
            <a:lvl1pPr marL="228600" indent="-228600" algn="l" rtl="0" fontAlgn="base">
              <a:lnSpc>
                <a:spcPct val="90000"/>
              </a:lnSpc>
              <a:spcBef>
                <a:spcPts val="10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1pPr>
            <a:lvl2pPr marL="6858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2pPr>
            <a:lvl3pPr marL="11430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3pPr>
            <a:lvl4pPr marL="16002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4pPr>
            <a:lvl5pPr marL="2057400" indent="-228600" algn="l" rtl="0" fontAlgn="base">
              <a:lnSpc>
                <a:spcPct val="90000"/>
              </a:lnSpc>
              <a:spcBef>
                <a:spcPts val="500"/>
              </a:spcBef>
              <a:spcAft>
                <a:spcPct val="0"/>
              </a:spcAft>
              <a:buFont typeface="Arial" panose="020B0604020202020204" pitchFamily="34" charset="0"/>
              <a:buChar char="•"/>
              <a:defRPr lang="en-US" sz="1600" kern="1200" dirty="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Say Indian subsidiary distributor needs profit margin of 3% return on sales (ROS) for complying with arm’s length principles under TP, having regard to its FAR profile :</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lang="en-IN" sz="1400" dirty="0">
              <a:solidFill>
                <a:sysClr val="windowText" lastClr="000000"/>
              </a:solidFill>
            </a:endParaRPr>
          </a:p>
          <a:p>
            <a:pPr lvl="1">
              <a:lnSpc>
                <a:spcPct val="100000"/>
              </a:lnSpc>
              <a:spcBef>
                <a:spcPts val="0"/>
              </a:spcBef>
              <a:buFont typeface="Wingdings" panose="05000000000000000000" pitchFamily="2" charset="2"/>
              <a:buChar cha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Then if similar functions are carried out by PE (branch/ dependent agent) with identical FAR profile, ideally same 3% ROS should logically suffice attribution of profits to PE.</a:t>
            </a:r>
          </a:p>
          <a:p>
            <a:pPr lvl="1">
              <a:lnSpc>
                <a:spcPct val="100000"/>
              </a:lnSpc>
              <a:spcBef>
                <a:spcPts val="0"/>
              </a:spcBef>
              <a:buFont typeface="Wingdings" panose="05000000000000000000" pitchFamily="2" charset="2"/>
              <a:buChar char=""/>
            </a:pPr>
            <a:endParaRPr lang="en-IN" sz="1400" dirty="0">
              <a:solidFill>
                <a:sysClr val="windowText" lastClr="000000"/>
              </a:solidFill>
            </a:endParaRPr>
          </a:p>
          <a:p>
            <a:pPr lvl="1">
              <a:lnSpc>
                <a:spcPct val="100000"/>
              </a:lnSpc>
              <a:spcBef>
                <a:spcPts val="0"/>
              </a:spcBef>
              <a:buFont typeface="Wingdings" panose="05000000000000000000" pitchFamily="2" charset="2"/>
              <a:buChar cha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Application of formulary approach with respect to global profit margin (say 20%), which may be driven by superior technology, would result in attribution of profits to PE @ 20% ROS.</a:t>
            </a: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endParaRPr>
          </a:p>
          <a:p>
            <a:pPr marL="228600" marR="0" lvl="0" indent="-228600" algn="l" defTabSz="914400" rtl="0" eaLnBrk="1" fontAlgn="base" latinLnBrk="0" hangingPunct="1">
              <a:lnSpc>
                <a:spcPct val="100000"/>
              </a:lnSpc>
              <a:spcBef>
                <a:spcPts val="0"/>
              </a:spcBef>
              <a:spcAft>
                <a:spcPct val="0"/>
              </a:spcAft>
              <a:buClrTx/>
              <a:buSzTx/>
              <a:buFont typeface="Wingdings" panose="05000000000000000000" pitchFamily="2" charset="2"/>
              <a:buChar char=""/>
              <a:tabLst/>
              <a:defRPr/>
            </a:pP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rPr>
              <a:t>Apathy towards arm’s length principles has been created amongst Regulators by MNCs applying the same inappropriately thus far </a:t>
            </a:r>
            <a:r>
              <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sym typeface="Wingdings" panose="05000000000000000000" pitchFamily="2" charset="2"/>
              </a:rPr>
              <a:t> BEPS Actions 7 to 10 contain safeguards for its implementation</a:t>
            </a:r>
            <a:endParaRPr kumimoji="0" lang="en-IN" sz="1400" b="0" i="0" u="none" strike="noStrike" kern="1200" cap="none" spc="0" normalizeH="0" baseline="0" noProof="0" dirty="0">
              <a:ln>
                <a:noFill/>
              </a:ln>
              <a:solidFill>
                <a:sysClr val="windowText" lastClr="000000"/>
              </a:solidFill>
              <a:effectLst/>
              <a:uLnTx/>
              <a:uFillTx/>
              <a:latin typeface="Arial" panose="020B0604020202020204" pitchFamily="34" charset="0"/>
              <a:ea typeface="+mn-ea"/>
              <a:cs typeface="Arial" panose="020B0604020202020204" pitchFamily="34" charset="0"/>
            </a:endParaRPr>
          </a:p>
        </p:txBody>
      </p:sp>
    </p:spTree>
    <p:extLst>
      <p:ext uri="{BB962C8B-B14F-4D97-AF65-F5344CB8AC3E}">
        <p14:creationId xmlns:p14="http://schemas.microsoft.com/office/powerpoint/2010/main" val="1035039553"/>
      </p:ext>
    </p:extLst>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Content Placeholder 9"/>
          <p:cNvSpPr>
            <a:spLocks noGrp="1"/>
          </p:cNvSpPr>
          <p:nvPr>
            <p:ph sz="quarter" idx="4294967295"/>
          </p:nvPr>
        </p:nvSpPr>
        <p:spPr>
          <a:xfrm>
            <a:off x="2339752" y="3356992"/>
            <a:ext cx="6624736" cy="2088232"/>
          </a:xfrm>
          <a:prstGeom prst="rect">
            <a:avLst/>
          </a:prstGeom>
          <a:ln>
            <a:solidFill>
              <a:schemeClr val="tx1"/>
            </a:solidFill>
          </a:ln>
        </p:spPr>
        <p:txBody>
          <a:bodyPr/>
          <a:lstStyle/>
          <a:p>
            <a:pPr marL="230400" indent="-230400" algn="just">
              <a:spcAft>
                <a:spcPts val="0"/>
              </a:spcAft>
            </a:pPr>
            <a:r>
              <a:rPr lang="en-US" sz="1200" dirty="0">
                <a:solidFill>
                  <a:srgbClr val="000000"/>
                </a:solidFill>
                <a:latin typeface="+mn-lt"/>
              </a:rPr>
              <a:t>Functions triggering agency PE under Article 5 </a:t>
            </a:r>
            <a:r>
              <a:rPr lang="en-US" sz="1200" dirty="0">
                <a:solidFill>
                  <a:srgbClr val="000000"/>
                </a:solidFill>
                <a:latin typeface="+mn-lt"/>
                <a:sym typeface="Wingdings" panose="05000000000000000000" pitchFamily="2" charset="2"/>
              </a:rPr>
              <a:t> </a:t>
            </a:r>
            <a:r>
              <a:rPr lang="en-US" sz="1200" dirty="0">
                <a:solidFill>
                  <a:srgbClr val="000000"/>
                </a:solidFill>
                <a:latin typeface="+mn-lt"/>
              </a:rPr>
              <a:t>securing/ concluding contracts</a:t>
            </a:r>
          </a:p>
          <a:p>
            <a:pPr marL="230400" indent="-230400" algn="just">
              <a:spcAft>
                <a:spcPts val="0"/>
              </a:spcAft>
            </a:pPr>
            <a:endParaRPr lang="en-US" sz="1200" dirty="0">
              <a:solidFill>
                <a:srgbClr val="000000"/>
              </a:solidFill>
              <a:latin typeface="+mn-lt"/>
            </a:endParaRPr>
          </a:p>
          <a:p>
            <a:pPr marL="230400" indent="-230400" algn="just">
              <a:spcAft>
                <a:spcPts val="0"/>
              </a:spcAft>
            </a:pPr>
            <a:r>
              <a:rPr lang="en-US" sz="1200" dirty="0">
                <a:solidFill>
                  <a:srgbClr val="000000"/>
                </a:solidFill>
                <a:latin typeface="+mn-lt"/>
              </a:rPr>
              <a:t>Functions triggering attribution of profits to agency PE (Article 7) </a:t>
            </a:r>
            <a:r>
              <a:rPr lang="en-US" sz="1200" dirty="0">
                <a:solidFill>
                  <a:srgbClr val="000000"/>
                </a:solidFill>
                <a:latin typeface="+mn-lt"/>
                <a:sym typeface="Wingdings" panose="05000000000000000000" pitchFamily="2" charset="2"/>
              </a:rPr>
              <a:t> significant people functions (SPF) for assumption of risks &amp; ownership of capital</a:t>
            </a:r>
          </a:p>
          <a:p>
            <a:pPr marL="230400" indent="-230400" algn="just">
              <a:spcAft>
                <a:spcPts val="0"/>
              </a:spcAft>
            </a:pPr>
            <a:endParaRPr lang="en-US" sz="1200" dirty="0">
              <a:solidFill>
                <a:srgbClr val="000000"/>
              </a:solidFill>
              <a:latin typeface="+mn-lt"/>
            </a:endParaRPr>
          </a:p>
          <a:p>
            <a:pPr marL="230400" indent="-230400" algn="just">
              <a:spcAft>
                <a:spcPts val="0"/>
              </a:spcAft>
            </a:pPr>
            <a:r>
              <a:rPr lang="en-US" sz="1200" dirty="0">
                <a:solidFill>
                  <a:srgbClr val="000000"/>
                </a:solidFill>
                <a:latin typeface="+mn-lt"/>
              </a:rPr>
              <a:t>SPF for inventory &amp; debtors </a:t>
            </a:r>
            <a:r>
              <a:rPr lang="en-US" sz="1200" dirty="0">
                <a:solidFill>
                  <a:srgbClr val="000000"/>
                </a:solidFill>
                <a:latin typeface="+mn-lt"/>
                <a:sym typeface="Wingdings" pitchFamily="2" charset="2"/>
              </a:rPr>
              <a:t> monitoring of inventory; credit rating of debtors, etc.</a:t>
            </a:r>
          </a:p>
          <a:p>
            <a:pPr marL="230400" indent="-230400" algn="just">
              <a:spcAft>
                <a:spcPts val="0"/>
              </a:spcAft>
            </a:pPr>
            <a:endParaRPr lang="en-US" sz="1200" dirty="0">
              <a:solidFill>
                <a:srgbClr val="000000"/>
              </a:solidFill>
              <a:latin typeface="+mn-lt"/>
              <a:sym typeface="Wingdings" pitchFamily="2" charset="2"/>
            </a:endParaRPr>
          </a:p>
          <a:p>
            <a:pPr marL="230400" indent="-230400" algn="just">
              <a:spcAft>
                <a:spcPts val="0"/>
              </a:spcAft>
            </a:pPr>
            <a:r>
              <a:rPr lang="en-US" sz="1200" dirty="0">
                <a:solidFill>
                  <a:srgbClr val="000000"/>
                </a:solidFill>
                <a:latin typeface="+mn-lt"/>
                <a:sym typeface="Wingdings" pitchFamily="2" charset="2"/>
              </a:rPr>
              <a:t>Article 5 enables Revenue to examine probable SPF for attributing profits (Article 7)</a:t>
            </a:r>
          </a:p>
          <a:p>
            <a:pPr marL="230400" indent="-230400" algn="just">
              <a:spcAft>
                <a:spcPts val="0"/>
              </a:spcAft>
            </a:pPr>
            <a:endParaRPr lang="en-US" sz="1200" dirty="0">
              <a:solidFill>
                <a:srgbClr val="000000"/>
              </a:solidFill>
              <a:latin typeface="+mn-lt"/>
              <a:sym typeface="Wingdings" pitchFamily="2" charset="2"/>
            </a:endParaRPr>
          </a:p>
          <a:p>
            <a:pPr marL="230400" indent="-230400" algn="just">
              <a:spcAft>
                <a:spcPts val="0"/>
              </a:spcAft>
            </a:pPr>
            <a:r>
              <a:rPr lang="en-US" sz="1200" dirty="0">
                <a:solidFill>
                  <a:srgbClr val="000000"/>
                </a:solidFill>
                <a:latin typeface="+mn-lt"/>
                <a:sym typeface="Wingdings" pitchFamily="2" charset="2"/>
              </a:rPr>
              <a:t>If Sub Co does not perform SPF  no additional profit attribution in hands of agency PE of F Co beyond commission/ fees received by Sub Co as agent</a:t>
            </a:r>
            <a:endParaRPr lang="en-US" sz="1200" dirty="0">
              <a:latin typeface="+mn-lt"/>
            </a:endParaRPr>
          </a:p>
        </p:txBody>
      </p:sp>
      <p:sp>
        <p:nvSpPr>
          <p:cNvPr id="6" name="Line 5"/>
          <p:cNvSpPr>
            <a:spLocks noChangeShapeType="1"/>
          </p:cNvSpPr>
          <p:nvPr/>
        </p:nvSpPr>
        <p:spPr bwMode="auto">
          <a:xfrm>
            <a:off x="1421222" y="2276475"/>
            <a:ext cx="0" cy="1701800"/>
          </a:xfrm>
          <a:prstGeom prst="line">
            <a:avLst/>
          </a:prstGeom>
          <a:noFill/>
          <a:ln w="9525">
            <a:solidFill>
              <a:schemeClr val="tx1"/>
            </a:solidFill>
            <a:round/>
            <a:headEnd/>
            <a:tailEnd type="triangle" w="med" len="med"/>
          </a:ln>
        </p:spPr>
        <p:txBody>
          <a:bodyPr lIns="92075" tIns="46038" rIns="92075" bIns="46038">
            <a:spAutoFit/>
          </a:bodyPr>
          <a:lstStyle/>
          <a:p>
            <a:endParaRPr lang="en-US" sz="1200" dirty="0">
              <a:latin typeface="+mn-lt"/>
            </a:endParaRPr>
          </a:p>
        </p:txBody>
      </p:sp>
      <p:sp>
        <p:nvSpPr>
          <p:cNvPr id="10" name="Line 13"/>
          <p:cNvSpPr>
            <a:spLocks noChangeShapeType="1"/>
          </p:cNvSpPr>
          <p:nvPr/>
        </p:nvSpPr>
        <p:spPr bwMode="auto">
          <a:xfrm>
            <a:off x="1421222" y="4941168"/>
            <a:ext cx="0" cy="723900"/>
          </a:xfrm>
          <a:prstGeom prst="line">
            <a:avLst/>
          </a:prstGeom>
          <a:noFill/>
          <a:ln w="9525">
            <a:solidFill>
              <a:schemeClr val="tx1"/>
            </a:solidFill>
            <a:round/>
            <a:headEnd/>
            <a:tailEnd type="triangle" w="med" len="med"/>
          </a:ln>
        </p:spPr>
        <p:txBody>
          <a:bodyPr lIns="92075" tIns="46038" rIns="92075" bIns="46038">
            <a:spAutoFit/>
          </a:bodyPr>
          <a:lstStyle/>
          <a:p>
            <a:endParaRPr lang="en-US" sz="1200" dirty="0">
              <a:latin typeface="+mn-lt"/>
            </a:endParaRPr>
          </a:p>
        </p:txBody>
      </p:sp>
      <p:sp>
        <p:nvSpPr>
          <p:cNvPr id="11" name="Text Box 14"/>
          <p:cNvSpPr txBox="1">
            <a:spLocks noChangeArrowheads="1"/>
          </p:cNvSpPr>
          <p:nvPr/>
        </p:nvSpPr>
        <p:spPr bwMode="auto">
          <a:xfrm>
            <a:off x="521590" y="5712869"/>
            <a:ext cx="1618585" cy="277641"/>
          </a:xfrm>
          <a:prstGeom prst="rect">
            <a:avLst/>
          </a:prstGeom>
          <a:noFill/>
          <a:ln w="9525">
            <a:noFill/>
            <a:miter lim="800000"/>
            <a:headEnd/>
            <a:tailEnd/>
          </a:ln>
        </p:spPr>
        <p:txBody>
          <a:bodyPr wrap="none" lIns="92075" tIns="46038" rIns="92075" bIns="46038">
            <a:spAutoFit/>
          </a:bodyPr>
          <a:lstStyle/>
          <a:p>
            <a:pPr algn="ctr" defTabSz="1008063" eaLnBrk="0" hangingPunct="0">
              <a:buSzTx/>
            </a:pPr>
            <a:r>
              <a:rPr lang="en-US" sz="1200" b="0" dirty="0">
                <a:latin typeface="+mn-lt"/>
              </a:rPr>
              <a:t>Dependent Agent PE</a:t>
            </a:r>
          </a:p>
        </p:txBody>
      </p:sp>
      <p:sp>
        <p:nvSpPr>
          <p:cNvPr id="12" name="Text Box 16"/>
          <p:cNvSpPr txBox="1">
            <a:spLocks noChangeArrowheads="1"/>
          </p:cNvSpPr>
          <p:nvPr/>
        </p:nvSpPr>
        <p:spPr bwMode="auto">
          <a:xfrm>
            <a:off x="755576" y="3264597"/>
            <a:ext cx="576061" cy="277641"/>
          </a:xfrm>
          <a:prstGeom prst="rect">
            <a:avLst/>
          </a:prstGeom>
          <a:noFill/>
          <a:ln w="9525">
            <a:solidFill>
              <a:schemeClr val="bg1"/>
            </a:solidFill>
            <a:miter lim="800000"/>
            <a:headEnd/>
            <a:tailEnd/>
          </a:ln>
        </p:spPr>
        <p:txBody>
          <a:bodyPr wrap="square" lIns="92075" tIns="46038" rIns="92075" bIns="46038">
            <a:spAutoFit/>
          </a:bodyPr>
          <a:lstStyle/>
          <a:p>
            <a:pPr defTabSz="1008063" eaLnBrk="0" hangingPunct="0">
              <a:buSzTx/>
            </a:pPr>
            <a:r>
              <a:rPr lang="en-US" sz="1200" b="0" dirty="0">
                <a:latin typeface="+mn-lt"/>
              </a:rPr>
              <a:t>Fees</a:t>
            </a:r>
          </a:p>
        </p:txBody>
      </p:sp>
      <p:sp>
        <p:nvSpPr>
          <p:cNvPr id="13" name="Rectangle 17"/>
          <p:cNvSpPr>
            <a:spLocks noChangeArrowheads="1"/>
          </p:cNvSpPr>
          <p:nvPr/>
        </p:nvSpPr>
        <p:spPr bwMode="auto">
          <a:xfrm>
            <a:off x="576672" y="1514475"/>
            <a:ext cx="1600200" cy="685800"/>
          </a:xfrm>
          <a:prstGeom prst="rect">
            <a:avLst/>
          </a:prstGeom>
          <a:solidFill>
            <a:schemeClr val="bg1"/>
          </a:solidFill>
          <a:ln w="9525">
            <a:solidFill>
              <a:schemeClr val="tx1"/>
            </a:solidFill>
            <a:miter lim="800000"/>
            <a:headEnd/>
            <a:tailEnd/>
          </a:ln>
        </p:spPr>
        <p:txBody>
          <a:bodyPr wrap="none" anchor="ctr"/>
          <a:lstStyle/>
          <a:p>
            <a:pPr algn="ctr">
              <a:buSzTx/>
            </a:pPr>
            <a:r>
              <a:rPr lang="en-US" sz="1200" b="0" dirty="0">
                <a:latin typeface="+mn-lt"/>
              </a:rPr>
              <a:t>F Co</a:t>
            </a:r>
          </a:p>
        </p:txBody>
      </p:sp>
      <p:sp>
        <p:nvSpPr>
          <p:cNvPr id="14" name="Rectangle 17"/>
          <p:cNvSpPr>
            <a:spLocks noChangeArrowheads="1"/>
          </p:cNvSpPr>
          <p:nvPr/>
        </p:nvSpPr>
        <p:spPr bwMode="auto">
          <a:xfrm>
            <a:off x="575556" y="4075348"/>
            <a:ext cx="1600200" cy="685800"/>
          </a:xfrm>
          <a:prstGeom prst="rect">
            <a:avLst/>
          </a:prstGeom>
          <a:solidFill>
            <a:schemeClr val="bg1"/>
          </a:solidFill>
          <a:ln w="9525">
            <a:solidFill>
              <a:schemeClr val="tx1"/>
            </a:solidFill>
            <a:miter lim="800000"/>
            <a:headEnd/>
            <a:tailEnd/>
          </a:ln>
        </p:spPr>
        <p:txBody>
          <a:bodyPr wrap="none" anchor="ctr"/>
          <a:lstStyle/>
          <a:p>
            <a:pPr algn="ctr">
              <a:buSzTx/>
            </a:pPr>
            <a:r>
              <a:rPr lang="en-US" sz="1200" b="0" dirty="0">
                <a:latin typeface="+mn-lt"/>
              </a:rPr>
              <a:t>Sub Co</a:t>
            </a:r>
          </a:p>
        </p:txBody>
      </p:sp>
      <p:sp>
        <p:nvSpPr>
          <p:cNvPr id="19" name="Line 2"/>
          <p:cNvSpPr>
            <a:spLocks noChangeShapeType="1"/>
          </p:cNvSpPr>
          <p:nvPr/>
        </p:nvSpPr>
        <p:spPr bwMode="auto">
          <a:xfrm>
            <a:off x="871538" y="3000375"/>
            <a:ext cx="7612062" cy="0"/>
          </a:xfrm>
          <a:prstGeom prst="line">
            <a:avLst/>
          </a:prstGeom>
          <a:noFill/>
          <a:ln w="9525">
            <a:solidFill>
              <a:schemeClr val="tx1"/>
            </a:solidFill>
            <a:round/>
            <a:headEnd/>
            <a:tailEnd/>
          </a:ln>
        </p:spPr>
        <p:txBody>
          <a:bodyPr lIns="92075" tIns="46038" rIns="92075" bIns="46038">
            <a:spAutoFit/>
          </a:bodyPr>
          <a:lstStyle/>
          <a:p>
            <a:endParaRPr lang="en-US" sz="1200" dirty="0">
              <a:latin typeface="+mn-lt"/>
            </a:endParaRPr>
          </a:p>
        </p:txBody>
      </p:sp>
      <p:sp>
        <p:nvSpPr>
          <p:cNvPr id="17" name="Title 6">
            <a:extLst>
              <a:ext uri="{FF2B5EF4-FFF2-40B4-BE49-F238E27FC236}">
                <a16:creationId xmlns:a16="http://schemas.microsoft.com/office/drawing/2014/main" id="{66B95543-50A0-47D9-AB78-D9D94F007ADA}"/>
              </a:ext>
            </a:extLst>
          </p:cNvPr>
          <p:cNvSpPr txBox="1">
            <a:spLocks/>
          </p:cNvSpPr>
          <p:nvPr/>
        </p:nvSpPr>
        <p:spPr>
          <a:xfrm>
            <a:off x="134906" y="245368"/>
            <a:ext cx="8829582"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GB" sz="2000" b="1" i="0" u="none" strike="noStrike" kern="1200" cap="none" spc="0" normalizeH="0" baseline="0" noProof="0" dirty="0">
                <a:ln>
                  <a:noFill/>
                </a:ln>
                <a:solidFill>
                  <a:srgbClr val="000000"/>
                </a:solidFill>
                <a:effectLst/>
                <a:uLnTx/>
                <a:uFillTx/>
                <a:latin typeface="Arial"/>
                <a:ea typeface="MS PGothic" pitchFamily="34" charset="-128"/>
                <a:cs typeface="+mj-cs"/>
              </a:rPr>
              <a:t>Agency PE – case study on attribution of profits                           …. (1/4)</a:t>
            </a:r>
          </a:p>
        </p:txBody>
      </p:sp>
    </p:spTree>
    <p:extLst>
      <p:ext uri="{BB962C8B-B14F-4D97-AF65-F5344CB8AC3E}">
        <p14:creationId xmlns:p14="http://schemas.microsoft.com/office/powerpoint/2010/main" val="3610403946"/>
      </p:ext>
    </p:extLst>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Content Placeholder 9"/>
          <p:cNvSpPr>
            <a:spLocks noGrp="1"/>
          </p:cNvSpPr>
          <p:nvPr>
            <p:ph sz="quarter" idx="4294967295"/>
          </p:nvPr>
        </p:nvSpPr>
        <p:spPr>
          <a:xfrm>
            <a:off x="395536" y="1160748"/>
            <a:ext cx="8434046" cy="3816424"/>
          </a:xfrm>
          <a:prstGeom prst="rect">
            <a:avLst/>
          </a:prstGeom>
        </p:spPr>
        <p:txBody>
          <a:bodyPr/>
          <a:lstStyle/>
          <a:p>
            <a:pPr lvl="1" algn="just" eaLnBrk="1" hangingPunct="1">
              <a:spcAft>
                <a:spcPts val="0"/>
              </a:spcAft>
            </a:pPr>
            <a:r>
              <a:rPr lang="en-US" sz="1400" dirty="0">
                <a:solidFill>
                  <a:srgbClr val="000000"/>
                </a:solidFill>
                <a:latin typeface="+mn-lt"/>
              </a:rPr>
              <a:t>F Co directly sells products worth US$ 100 million to independent customers in host country.</a:t>
            </a:r>
          </a:p>
          <a:p>
            <a:pPr lvl="1" algn="just" eaLnBrk="1" hangingPunct="1">
              <a:spcAft>
                <a:spcPts val="0"/>
              </a:spcAft>
            </a:pPr>
            <a:endParaRPr lang="en-US" sz="1400" dirty="0">
              <a:solidFill>
                <a:srgbClr val="000000"/>
              </a:solidFill>
              <a:latin typeface="+mn-lt"/>
            </a:endParaRPr>
          </a:p>
          <a:p>
            <a:pPr lvl="1" algn="just" eaLnBrk="1" hangingPunct="1">
              <a:spcAft>
                <a:spcPts val="0"/>
              </a:spcAft>
            </a:pPr>
            <a:r>
              <a:rPr lang="en-US" sz="1400" dirty="0">
                <a:solidFill>
                  <a:srgbClr val="000000"/>
                </a:solidFill>
                <a:latin typeface="+mn-lt"/>
              </a:rPr>
              <a:t>All selling activities in host country undertaken by Sub Co </a:t>
            </a:r>
            <a:r>
              <a:rPr lang="en-US" sz="1400" dirty="0">
                <a:solidFill>
                  <a:srgbClr val="000000"/>
                </a:solidFill>
                <a:latin typeface="+mn-lt"/>
                <a:sym typeface="Wingdings" pitchFamily="2" charset="2"/>
              </a:rPr>
              <a:t></a:t>
            </a:r>
            <a:r>
              <a:rPr lang="en-US" sz="1400" dirty="0">
                <a:solidFill>
                  <a:srgbClr val="000000"/>
                </a:solidFill>
                <a:latin typeface="+mn-lt"/>
              </a:rPr>
              <a:t> F Co has no presence in host country other than through Sub Co.</a:t>
            </a:r>
          </a:p>
          <a:p>
            <a:pPr lvl="1" algn="just" eaLnBrk="1" hangingPunct="1">
              <a:spcAft>
                <a:spcPts val="0"/>
              </a:spcAft>
            </a:pPr>
            <a:endParaRPr lang="en-US" sz="1400" dirty="0">
              <a:solidFill>
                <a:srgbClr val="000000"/>
              </a:solidFill>
              <a:latin typeface="+mn-lt"/>
            </a:endParaRPr>
          </a:p>
          <a:p>
            <a:pPr lvl="1" algn="just" eaLnBrk="1" hangingPunct="1">
              <a:spcAft>
                <a:spcPts val="0"/>
              </a:spcAft>
            </a:pPr>
            <a:r>
              <a:rPr lang="en-US" sz="1400" dirty="0">
                <a:solidFill>
                  <a:srgbClr val="000000"/>
                </a:solidFill>
                <a:latin typeface="+mn-lt"/>
              </a:rPr>
              <a:t>Marketing, including strategies, product ordering, delivery, after sales support functions, etc are undertaken by Sub Co.</a:t>
            </a:r>
          </a:p>
          <a:p>
            <a:pPr lvl="1" algn="just" eaLnBrk="1" hangingPunct="1">
              <a:spcAft>
                <a:spcPts val="0"/>
              </a:spcAft>
            </a:pPr>
            <a:endParaRPr lang="en-US" sz="1400" dirty="0">
              <a:solidFill>
                <a:srgbClr val="000000"/>
              </a:solidFill>
              <a:latin typeface="+mn-lt"/>
            </a:endParaRPr>
          </a:p>
          <a:p>
            <a:pPr lvl="1" algn="just" eaLnBrk="1" hangingPunct="1">
              <a:spcAft>
                <a:spcPts val="0"/>
              </a:spcAft>
            </a:pPr>
            <a:r>
              <a:rPr lang="en-US" sz="1400" dirty="0">
                <a:solidFill>
                  <a:srgbClr val="000000"/>
                </a:solidFill>
                <a:latin typeface="+mn-lt"/>
              </a:rPr>
              <a:t>Sub Co is remunerated on a full cost plus mark-up (15%) model for its agency services.</a:t>
            </a:r>
          </a:p>
          <a:p>
            <a:pPr lvl="1" algn="just" eaLnBrk="1" hangingPunct="1">
              <a:spcAft>
                <a:spcPts val="0"/>
              </a:spcAft>
            </a:pPr>
            <a:endParaRPr lang="en-US" sz="1400" dirty="0">
              <a:solidFill>
                <a:srgbClr val="000000"/>
              </a:solidFill>
              <a:latin typeface="+mn-lt"/>
            </a:endParaRPr>
          </a:p>
          <a:p>
            <a:pPr lvl="1" algn="just" eaLnBrk="1" hangingPunct="1">
              <a:spcAft>
                <a:spcPts val="0"/>
              </a:spcAft>
            </a:pPr>
            <a:r>
              <a:rPr lang="en-US" sz="1400" dirty="0">
                <a:solidFill>
                  <a:srgbClr val="000000"/>
                </a:solidFill>
                <a:latin typeface="+mn-lt"/>
              </a:rPr>
              <a:t>Total costs of Sub Co is US$ 10  million </a:t>
            </a:r>
            <a:r>
              <a:rPr lang="en-US" sz="1400" dirty="0">
                <a:solidFill>
                  <a:srgbClr val="000000"/>
                </a:solidFill>
                <a:latin typeface="+mn-lt"/>
                <a:sym typeface="Wingdings" pitchFamily="2" charset="2"/>
              </a:rPr>
              <a:t></a:t>
            </a:r>
            <a:r>
              <a:rPr lang="en-US" sz="1400" dirty="0">
                <a:solidFill>
                  <a:srgbClr val="000000"/>
                </a:solidFill>
                <a:latin typeface="+mn-lt"/>
              </a:rPr>
              <a:t> mark-up @ 15% is US$ 1.50 million.</a:t>
            </a:r>
          </a:p>
          <a:p>
            <a:pPr lvl="1" algn="just" eaLnBrk="1" hangingPunct="1">
              <a:spcAft>
                <a:spcPts val="0"/>
              </a:spcAft>
            </a:pPr>
            <a:endParaRPr lang="en-US" sz="1400" dirty="0">
              <a:solidFill>
                <a:srgbClr val="000000"/>
              </a:solidFill>
              <a:latin typeface="+mn-lt"/>
            </a:endParaRPr>
          </a:p>
          <a:p>
            <a:pPr lvl="1" algn="just" eaLnBrk="1" hangingPunct="1">
              <a:spcAft>
                <a:spcPts val="0"/>
              </a:spcAft>
            </a:pPr>
            <a:r>
              <a:rPr lang="en-US" sz="1400" dirty="0">
                <a:solidFill>
                  <a:srgbClr val="000000"/>
                </a:solidFill>
                <a:latin typeface="+mn-lt"/>
              </a:rPr>
              <a:t>Inventory &amp; debtors management also undertaken by Sub Co in host country </a:t>
            </a:r>
            <a:r>
              <a:rPr lang="en-US" sz="1400" dirty="0">
                <a:solidFill>
                  <a:srgbClr val="000000"/>
                </a:solidFill>
                <a:latin typeface="+mn-lt"/>
                <a:sym typeface="Wingdings" pitchFamily="2" charset="2"/>
              </a:rPr>
              <a:t></a:t>
            </a:r>
            <a:r>
              <a:rPr lang="en-US" sz="1400" dirty="0">
                <a:solidFill>
                  <a:srgbClr val="000000"/>
                </a:solidFill>
                <a:latin typeface="+mn-lt"/>
              </a:rPr>
              <a:t> inventory &amp; debtors are owned by F Co under all circumstances.</a:t>
            </a:r>
          </a:p>
          <a:p>
            <a:pPr lvl="1" algn="just" eaLnBrk="1" hangingPunct="1">
              <a:spcAft>
                <a:spcPts val="0"/>
              </a:spcAft>
            </a:pPr>
            <a:endParaRPr lang="en-US" sz="1400" dirty="0">
              <a:solidFill>
                <a:srgbClr val="000000"/>
              </a:solidFill>
              <a:latin typeface="+mn-lt"/>
            </a:endParaRPr>
          </a:p>
          <a:p>
            <a:pPr lvl="1" algn="just" eaLnBrk="1" hangingPunct="1">
              <a:spcAft>
                <a:spcPts val="0"/>
              </a:spcAft>
            </a:pPr>
            <a:r>
              <a:rPr lang="en-US" sz="1400" dirty="0">
                <a:solidFill>
                  <a:srgbClr val="000000"/>
                </a:solidFill>
                <a:latin typeface="+mn-lt"/>
              </a:rPr>
              <a:t>F Co has suffered US$ 1 million on account of bad debt; and US$ 1 million on account of inventory obsolescence, relating to business in host country.</a:t>
            </a:r>
          </a:p>
        </p:txBody>
      </p:sp>
      <p:sp>
        <p:nvSpPr>
          <p:cNvPr id="4" name="Title 6">
            <a:extLst>
              <a:ext uri="{FF2B5EF4-FFF2-40B4-BE49-F238E27FC236}">
                <a16:creationId xmlns:a16="http://schemas.microsoft.com/office/drawing/2014/main" id="{16F9824D-8904-4796-817F-102EAF8D8D91}"/>
              </a:ext>
            </a:extLst>
          </p:cNvPr>
          <p:cNvSpPr txBox="1">
            <a:spLocks/>
          </p:cNvSpPr>
          <p:nvPr/>
        </p:nvSpPr>
        <p:spPr>
          <a:xfrm>
            <a:off x="134906" y="245368"/>
            <a:ext cx="8829582"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GB" sz="2000" b="1" i="0" u="none" strike="noStrike" kern="1200" cap="none" spc="0" normalizeH="0" baseline="0" noProof="0" dirty="0">
                <a:ln>
                  <a:noFill/>
                </a:ln>
                <a:solidFill>
                  <a:srgbClr val="000000"/>
                </a:solidFill>
                <a:effectLst/>
                <a:uLnTx/>
                <a:uFillTx/>
                <a:latin typeface="Arial"/>
                <a:ea typeface="MS PGothic" pitchFamily="34" charset="-128"/>
                <a:cs typeface="+mj-cs"/>
              </a:rPr>
              <a:t>Agency PE – case study on attribution of profits                           …. (2/4)</a:t>
            </a:r>
          </a:p>
        </p:txBody>
      </p:sp>
    </p:spTree>
    <p:extLst>
      <p:ext uri="{BB962C8B-B14F-4D97-AF65-F5344CB8AC3E}">
        <p14:creationId xmlns:p14="http://schemas.microsoft.com/office/powerpoint/2010/main" val="3319755253"/>
      </p:ext>
    </p:extLst>
  </p:cSld>
  <p:clrMapOvr>
    <a:masterClrMapping/>
  </p:clrMapOv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Group 4"/>
          <p:cNvGraphicFramePr>
            <a:graphicFrameLocks noGrp="1"/>
          </p:cNvGraphicFramePr>
          <p:nvPr>
            <p:ph sz="quarter" idx="4294967295"/>
            <p:extLst>
              <p:ext uri="{D42A27DB-BD31-4B8C-83A1-F6EECF244321}">
                <p14:modId xmlns:p14="http://schemas.microsoft.com/office/powerpoint/2010/main" val="3140456624"/>
              </p:ext>
            </p:extLst>
          </p:nvPr>
        </p:nvGraphicFramePr>
        <p:xfrm>
          <a:off x="467544" y="1215863"/>
          <a:ext cx="8370515" cy="4697413"/>
        </p:xfrm>
        <a:graphic>
          <a:graphicData uri="http://schemas.openxmlformats.org/drawingml/2006/table">
            <a:tbl>
              <a:tblPr/>
              <a:tblGrid>
                <a:gridCol w="5144018">
                  <a:extLst>
                    <a:ext uri="{9D8B030D-6E8A-4147-A177-3AD203B41FA5}">
                      <a16:colId xmlns:a16="http://schemas.microsoft.com/office/drawing/2014/main" val="20000"/>
                    </a:ext>
                  </a:extLst>
                </a:gridCol>
                <a:gridCol w="1036335">
                  <a:extLst>
                    <a:ext uri="{9D8B030D-6E8A-4147-A177-3AD203B41FA5}">
                      <a16:colId xmlns:a16="http://schemas.microsoft.com/office/drawing/2014/main" val="20001"/>
                    </a:ext>
                  </a:extLst>
                </a:gridCol>
                <a:gridCol w="1061943">
                  <a:extLst>
                    <a:ext uri="{9D8B030D-6E8A-4147-A177-3AD203B41FA5}">
                      <a16:colId xmlns:a16="http://schemas.microsoft.com/office/drawing/2014/main" val="20002"/>
                    </a:ext>
                  </a:extLst>
                </a:gridCol>
                <a:gridCol w="1128219">
                  <a:extLst>
                    <a:ext uri="{9D8B030D-6E8A-4147-A177-3AD203B41FA5}">
                      <a16:colId xmlns:a16="http://schemas.microsoft.com/office/drawing/2014/main" val="20003"/>
                    </a:ext>
                  </a:extLst>
                </a:gridCol>
              </a:tblGrid>
              <a:tr h="555625">
                <a:tc>
                  <a:txBody>
                    <a:bodyPr/>
                    <a:lstStyle/>
                    <a:p>
                      <a:pPr marL="0" marR="0" lvl="0" indent="0" algn="ctr" defTabSz="695325" rtl="0" eaLnBrk="1" fontAlgn="base" latinLnBrk="0" hangingPunct="1">
                        <a:lnSpc>
                          <a:spcPct val="100000"/>
                        </a:lnSpc>
                        <a:spcBef>
                          <a:spcPct val="0"/>
                        </a:spcBef>
                        <a:spcAft>
                          <a:spcPct val="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endParaRPr>
                    </a:p>
                    <a:p>
                      <a:pPr marL="0" marR="0" lvl="0" indent="0" algn="ctr" defTabSz="695325" rtl="0" eaLnBrk="1" fontAlgn="base" latinLnBrk="0" hangingPunct="1">
                        <a:lnSpc>
                          <a:spcPct val="100000"/>
                        </a:lnSpc>
                        <a:spcBef>
                          <a:spcPct val="0"/>
                        </a:spcBef>
                        <a:spcAft>
                          <a:spcPct val="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rPr>
                        <a:t>Functions, Assets &amp; Risks</a:t>
                      </a:r>
                    </a:p>
                  </a:txBody>
                  <a:tcPr marL="63500" marR="64800" marT="0" marB="0"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0"/>
                        </a:spcBef>
                        <a:spcAft>
                          <a:spcPct val="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rPr>
                        <a:t>F Co</a:t>
                      </a:r>
                    </a:p>
                    <a:p>
                      <a:pPr marL="0" marR="0" lvl="0" indent="0" algn="ctr" defTabSz="695325" rtl="0" eaLnBrk="1" fontAlgn="base" latinLnBrk="0" hangingPunct="1">
                        <a:lnSpc>
                          <a:spcPct val="100000"/>
                        </a:lnSpc>
                        <a:spcBef>
                          <a:spcPct val="0"/>
                        </a:spcBef>
                        <a:spcAft>
                          <a:spcPct val="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rPr>
                        <a:t>(HO)</a:t>
                      </a:r>
                    </a:p>
                  </a:txBody>
                  <a:tcPr marL="63500" marR="64800" marT="0" marB="0"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0"/>
                        </a:spcBef>
                        <a:spcAft>
                          <a:spcPct val="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rPr>
                        <a:t>Sub Co</a:t>
                      </a:r>
                    </a:p>
                    <a:p>
                      <a:pPr marL="0" marR="0" lvl="0" indent="0" algn="ctr" defTabSz="695325" rtl="0" eaLnBrk="1" fontAlgn="base" latinLnBrk="0" hangingPunct="1">
                        <a:lnSpc>
                          <a:spcPct val="100000"/>
                        </a:lnSpc>
                        <a:spcBef>
                          <a:spcPct val="0"/>
                        </a:spcBef>
                        <a:spcAft>
                          <a:spcPct val="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rPr>
                        <a:t>(Agent)</a:t>
                      </a:r>
                    </a:p>
                  </a:txBody>
                  <a:tcPr marL="63500" marR="64800" marT="0" marB="0"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0"/>
                        </a:spcBef>
                        <a:spcAft>
                          <a:spcPct val="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rPr>
                        <a:t>F Co</a:t>
                      </a:r>
                    </a:p>
                    <a:p>
                      <a:pPr marL="0" marR="0" lvl="0" indent="0" algn="ctr" defTabSz="695325" rtl="0" eaLnBrk="1" fontAlgn="base" latinLnBrk="0" hangingPunct="1">
                        <a:lnSpc>
                          <a:spcPct val="100000"/>
                        </a:lnSpc>
                        <a:spcBef>
                          <a:spcPct val="0"/>
                        </a:spcBef>
                        <a:spcAft>
                          <a:spcPct val="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rPr>
                        <a:t>(Agency PE)</a:t>
                      </a:r>
                    </a:p>
                  </a:txBody>
                  <a:tcPr marL="63500" marR="64800" marT="0" marB="0"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2124075">
                <a:tc>
                  <a:txBody>
                    <a:bodyPr/>
                    <a:lstStyle/>
                    <a:p>
                      <a:pPr marL="0" marR="0" lvl="0" indent="0" algn="l" defTabSz="695325" rtl="0" eaLnBrk="1" fontAlgn="base" latinLnBrk="0" hangingPunct="1">
                        <a:lnSpc>
                          <a:spcPct val="100000"/>
                        </a:lnSpc>
                        <a:spcBef>
                          <a:spcPct val="0"/>
                        </a:spcBef>
                        <a:spcAft>
                          <a:spcPct val="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endParaRPr>
                    </a:p>
                  </a:txBody>
                  <a:tcPr marL="63500" marR="64800" marT="0" marB="0"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695325" rtl="0" eaLnBrk="1" fontAlgn="base" latinLnBrk="0" hangingPunct="1">
                        <a:lnSpc>
                          <a:spcPct val="100000"/>
                        </a:lnSpc>
                        <a:spcBef>
                          <a:spcPct val="0"/>
                        </a:spcBef>
                        <a:spcAft>
                          <a:spcPct val="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endParaRPr>
                    </a:p>
                  </a:txBody>
                  <a:tcPr marL="63500" marR="64800" marT="0" marB="0"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r>
                        <a:rPr kumimoji="0" lang="en-US" sz="1200" b="0" i="0" u="none" strike="noStrike" cap="none" normalizeH="0" baseline="0" dirty="0">
                          <a:ln>
                            <a:noFill/>
                          </a:ln>
                          <a:solidFill>
                            <a:srgbClr val="000000"/>
                          </a:solidFill>
                          <a:effectLst/>
                          <a:latin typeface="Georgia" pitchFamily="18" charset="0"/>
                          <a:cs typeface="Arial" charset="0"/>
                        </a:rPr>
                        <a:t> </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txBody>
                  <a:tcPr marL="63500" marR="64800" marT="0" marB="0"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r>
                        <a:rPr kumimoji="0" lang="en-US" sz="1200" b="0" i="0" u="none" strike="noStrike" cap="none" normalizeH="0" baseline="0" dirty="0">
                          <a:ln>
                            <a:noFill/>
                          </a:ln>
                          <a:solidFill>
                            <a:srgbClr val="000000"/>
                          </a:solidFill>
                          <a:effectLst/>
                          <a:latin typeface="Georgia" pitchFamily="18" charset="0"/>
                          <a:cs typeface="Arial" charset="0"/>
                        </a:rPr>
                        <a:t> </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txBody>
                  <a:tcPr marL="63500" marR="64800" marT="0" marB="0"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15975">
                <a:tc>
                  <a:txBody>
                    <a:bodyPr/>
                    <a:lstStyle/>
                    <a:p>
                      <a:pPr marL="0" marR="0" lvl="0" indent="0" algn="l" defTabSz="695325" rtl="0" eaLnBrk="1" fontAlgn="base" latinLnBrk="0" hangingPunct="1">
                        <a:lnSpc>
                          <a:spcPct val="100000"/>
                        </a:lnSpc>
                        <a:spcBef>
                          <a:spcPct val="0"/>
                        </a:spcBef>
                        <a:spcAft>
                          <a:spcPct val="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endParaRPr>
                    </a:p>
                  </a:txBody>
                  <a:tcPr marL="63500" marR="64800" marT="0" marB="0"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endParaRPr kumimoji="0" lang="en-US" sz="1200" b="0" i="0" u="none" strike="noStrike" cap="none" normalizeH="0" baseline="0" dirty="0">
                        <a:ln>
                          <a:noFill/>
                        </a:ln>
                        <a:solidFill>
                          <a:srgbClr val="000000"/>
                        </a:solidFill>
                        <a:effectLst/>
                        <a:latin typeface="Georgia" pitchFamily="18" charset="0"/>
                        <a:cs typeface="Arial" charset="0"/>
                      </a:endParaRPr>
                    </a:p>
                  </a:txBody>
                  <a:tcPr marL="63500" marR="64800" marT="0" marB="0"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endParaRPr>
                    </a:p>
                  </a:txBody>
                  <a:tcPr marL="63500" marR="64800" marT="0" marB="0"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endParaRPr kumimoji="0" lang="en-US" sz="1200" b="0" i="0" u="none" strike="noStrike" cap="none" normalizeH="0" baseline="0" dirty="0">
                        <a:ln>
                          <a:noFill/>
                        </a:ln>
                        <a:solidFill>
                          <a:srgbClr val="000000"/>
                        </a:solidFill>
                        <a:effectLst/>
                        <a:latin typeface="Georgia" pitchFamily="18" charset="0"/>
                        <a:cs typeface="Arial" charset="0"/>
                      </a:endParaRPr>
                    </a:p>
                  </a:txBody>
                  <a:tcPr marL="63500" marR="64800" marT="0" marB="0"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201738">
                <a:tc>
                  <a:txBody>
                    <a:bodyPr/>
                    <a:lstStyle/>
                    <a:p>
                      <a:pPr marL="0" marR="0" lvl="0" indent="0" algn="l" defTabSz="695325" rtl="0" eaLnBrk="1" fontAlgn="base" latinLnBrk="0" hangingPunct="1">
                        <a:lnSpc>
                          <a:spcPct val="100000"/>
                        </a:lnSpc>
                        <a:spcBef>
                          <a:spcPct val="0"/>
                        </a:spcBef>
                        <a:spcAft>
                          <a:spcPct val="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endParaRPr>
                    </a:p>
                  </a:txBody>
                  <a:tcPr marL="63500" marR="64800" marT="0" marB="0"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txBody>
                  <a:tcPr marL="63500" marR="64800" marT="0" marB="0"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endParaRPr>
                    </a:p>
                  </a:txBody>
                  <a:tcPr marL="63500" marR="64800" marT="0" marB="0"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endPar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endParaRP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p>
                    <a:p>
                      <a:pPr marL="0" marR="0" lvl="0" indent="0" algn="ctr" defTabSz="695325" rtl="0" eaLnBrk="1" fontAlgn="base" latinLnBrk="0" hangingPunct="1">
                        <a:lnSpc>
                          <a:spcPct val="100000"/>
                        </a:lnSpc>
                        <a:spcBef>
                          <a:spcPct val="20000"/>
                        </a:spcBef>
                        <a:spcAft>
                          <a:spcPct val="20000"/>
                        </a:spcAft>
                        <a:buClrTx/>
                        <a:buSzPct val="90000"/>
                        <a:buFont typeface="Arial" charset="0"/>
                        <a:buNone/>
                        <a:tabLst/>
                      </a:pPr>
                      <a:r>
                        <a:rPr kumimoji="0" lang="en-US" sz="1200" b="0" i="0" u="none" strike="noStrike" cap="none" normalizeH="0" baseline="0" dirty="0">
                          <a:ln>
                            <a:noFill/>
                          </a:ln>
                          <a:solidFill>
                            <a:srgbClr val="000000"/>
                          </a:solidFill>
                          <a:effectLst/>
                          <a:latin typeface="Georgia" pitchFamily="18" charset="0"/>
                          <a:cs typeface="Arial" charset="0"/>
                          <a:sym typeface="Wingdings 2" pitchFamily="18" charset="2"/>
                        </a:rPr>
                        <a:t></a:t>
                      </a:r>
                      <a:endParaRPr kumimoji="0" lang="en-US" sz="1200" b="0" i="0" u="none" strike="noStrike" cap="none" normalizeH="0" baseline="0" dirty="0">
                        <a:ln>
                          <a:noFill/>
                        </a:ln>
                        <a:solidFill>
                          <a:srgbClr val="000000"/>
                        </a:solidFill>
                        <a:effectLst/>
                        <a:latin typeface="Georgia" pitchFamily="18" charset="0"/>
                        <a:cs typeface="Arial" charset="0"/>
                      </a:endParaRPr>
                    </a:p>
                  </a:txBody>
                  <a:tcPr marL="63500" marR="64800" marT="0" marB="0"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6" name="Text Box 31"/>
          <p:cNvSpPr txBox="1">
            <a:spLocks noChangeArrowheads="1"/>
          </p:cNvSpPr>
          <p:nvPr/>
        </p:nvSpPr>
        <p:spPr bwMode="blackWhite">
          <a:xfrm>
            <a:off x="578013" y="1831813"/>
            <a:ext cx="2856261" cy="1735860"/>
          </a:xfrm>
          <a:prstGeom prst="rect">
            <a:avLst/>
          </a:prstGeom>
          <a:noFill/>
          <a:ln w="9525">
            <a:noFill/>
            <a:miter lim="800000"/>
            <a:headEnd/>
            <a:tailEnd/>
          </a:ln>
        </p:spPr>
        <p:txBody>
          <a:bodyPr wrap="none" lIns="63500" tIns="0" rIns="64800" bIns="0">
            <a:spAutoFit/>
          </a:bodyPr>
          <a:lstStyle/>
          <a:p>
            <a:pPr>
              <a:spcBef>
                <a:spcPct val="20000"/>
              </a:spcBef>
              <a:spcAft>
                <a:spcPct val="20000"/>
              </a:spcAft>
            </a:pPr>
            <a:r>
              <a:rPr lang="en-US" sz="1200" b="0" dirty="0">
                <a:solidFill>
                  <a:srgbClr val="000000"/>
                </a:solidFill>
                <a:latin typeface="+mn-lt"/>
              </a:rPr>
              <a:t>Functions – </a:t>
            </a:r>
          </a:p>
          <a:p>
            <a:pPr>
              <a:spcBef>
                <a:spcPct val="20000"/>
              </a:spcBef>
              <a:spcAft>
                <a:spcPct val="20000"/>
              </a:spcAft>
              <a:buSzTx/>
              <a:buFontTx/>
              <a:buChar char="•"/>
            </a:pPr>
            <a:r>
              <a:rPr lang="en-US" sz="1200" b="0" dirty="0">
                <a:solidFill>
                  <a:srgbClr val="000000"/>
                </a:solidFill>
                <a:latin typeface="+mn-lt"/>
              </a:rPr>
              <a:t> Product ordering</a:t>
            </a:r>
          </a:p>
          <a:p>
            <a:pPr>
              <a:spcBef>
                <a:spcPct val="20000"/>
              </a:spcBef>
              <a:spcAft>
                <a:spcPct val="20000"/>
              </a:spcAft>
              <a:buSzTx/>
              <a:buFontTx/>
              <a:buChar char="•"/>
            </a:pPr>
            <a:r>
              <a:rPr lang="en-US" sz="1200" b="0" dirty="0">
                <a:solidFill>
                  <a:srgbClr val="000000"/>
                </a:solidFill>
                <a:latin typeface="+mn-lt"/>
              </a:rPr>
              <a:t> Marketing – sales force</a:t>
            </a:r>
          </a:p>
          <a:p>
            <a:pPr>
              <a:spcBef>
                <a:spcPct val="20000"/>
              </a:spcBef>
              <a:spcAft>
                <a:spcPct val="20000"/>
              </a:spcAft>
              <a:buSzTx/>
              <a:buFontTx/>
              <a:buChar char="•"/>
            </a:pPr>
            <a:r>
              <a:rPr lang="en-US" sz="1200" b="0" dirty="0">
                <a:solidFill>
                  <a:srgbClr val="000000"/>
                </a:solidFill>
                <a:latin typeface="+mn-lt"/>
              </a:rPr>
              <a:t> Marketing/ advertising strategy</a:t>
            </a:r>
          </a:p>
          <a:p>
            <a:pPr>
              <a:spcBef>
                <a:spcPct val="20000"/>
              </a:spcBef>
              <a:spcAft>
                <a:spcPct val="20000"/>
              </a:spcAft>
              <a:buSzTx/>
              <a:buFontTx/>
              <a:buChar char="•"/>
            </a:pPr>
            <a:r>
              <a:rPr lang="en-US" sz="1200" b="0" dirty="0">
                <a:solidFill>
                  <a:srgbClr val="000000"/>
                </a:solidFill>
                <a:latin typeface="+mn-lt"/>
              </a:rPr>
              <a:t> Warehousing / inventory management</a:t>
            </a:r>
          </a:p>
          <a:p>
            <a:pPr>
              <a:spcBef>
                <a:spcPct val="20000"/>
              </a:spcBef>
              <a:spcAft>
                <a:spcPct val="20000"/>
              </a:spcAft>
              <a:buSzTx/>
              <a:buFontTx/>
              <a:buChar char="•"/>
            </a:pPr>
            <a:r>
              <a:rPr lang="en-US" sz="1200" b="0" dirty="0">
                <a:solidFill>
                  <a:srgbClr val="000000"/>
                </a:solidFill>
                <a:latin typeface="+mn-lt"/>
              </a:rPr>
              <a:t> Delivery / shipping</a:t>
            </a:r>
          </a:p>
          <a:p>
            <a:pPr>
              <a:spcBef>
                <a:spcPct val="20000"/>
              </a:spcBef>
              <a:spcAft>
                <a:spcPct val="20000"/>
              </a:spcAft>
              <a:buSzTx/>
              <a:buFontTx/>
              <a:buChar char="•"/>
            </a:pPr>
            <a:r>
              <a:rPr lang="en-US" sz="1200" b="0" dirty="0">
                <a:solidFill>
                  <a:srgbClr val="000000"/>
                </a:solidFill>
                <a:latin typeface="+mn-lt"/>
              </a:rPr>
              <a:t> Debt management &amp; collections</a:t>
            </a:r>
          </a:p>
        </p:txBody>
      </p:sp>
      <p:sp>
        <p:nvSpPr>
          <p:cNvPr id="7" name="Text Box 32"/>
          <p:cNvSpPr txBox="1">
            <a:spLocks noChangeArrowheads="1"/>
          </p:cNvSpPr>
          <p:nvPr/>
        </p:nvSpPr>
        <p:spPr bwMode="blackWhite">
          <a:xfrm>
            <a:off x="584363" y="3881276"/>
            <a:ext cx="2879725" cy="701731"/>
          </a:xfrm>
          <a:prstGeom prst="rect">
            <a:avLst/>
          </a:prstGeom>
          <a:noFill/>
          <a:ln w="9525">
            <a:noFill/>
            <a:miter lim="800000"/>
            <a:headEnd/>
            <a:tailEnd/>
          </a:ln>
        </p:spPr>
        <p:txBody>
          <a:bodyPr lIns="63500" tIns="0" rIns="64800" bIns="0">
            <a:spAutoFit/>
          </a:bodyPr>
          <a:lstStyle/>
          <a:p>
            <a:pPr>
              <a:spcBef>
                <a:spcPct val="20000"/>
              </a:spcBef>
              <a:spcAft>
                <a:spcPct val="20000"/>
              </a:spcAft>
            </a:pPr>
            <a:r>
              <a:rPr lang="en-US" sz="1200" b="0" dirty="0">
                <a:solidFill>
                  <a:srgbClr val="000000"/>
                </a:solidFill>
                <a:latin typeface="+mn-lt"/>
              </a:rPr>
              <a:t>Assets –</a:t>
            </a:r>
          </a:p>
          <a:p>
            <a:pPr>
              <a:spcBef>
                <a:spcPct val="20000"/>
              </a:spcBef>
              <a:spcAft>
                <a:spcPct val="20000"/>
              </a:spcAft>
              <a:buSzTx/>
              <a:buFontTx/>
              <a:buChar char="•"/>
            </a:pPr>
            <a:r>
              <a:rPr lang="en-US" sz="1200" b="0" dirty="0">
                <a:solidFill>
                  <a:srgbClr val="000000"/>
                </a:solidFill>
                <a:latin typeface="+mn-lt"/>
              </a:rPr>
              <a:t> Inventory</a:t>
            </a:r>
          </a:p>
          <a:p>
            <a:pPr>
              <a:spcBef>
                <a:spcPct val="20000"/>
              </a:spcBef>
              <a:spcAft>
                <a:spcPct val="20000"/>
              </a:spcAft>
              <a:buSzTx/>
              <a:buFontTx/>
              <a:buChar char="•"/>
            </a:pPr>
            <a:r>
              <a:rPr lang="en-US" sz="1200" b="0" dirty="0">
                <a:solidFill>
                  <a:srgbClr val="000000"/>
                </a:solidFill>
                <a:latin typeface="+mn-lt"/>
              </a:rPr>
              <a:t> Receivables</a:t>
            </a:r>
            <a:endParaRPr lang="en-US" sz="1200" dirty="0">
              <a:solidFill>
                <a:srgbClr val="000000"/>
              </a:solidFill>
              <a:latin typeface="+mn-lt"/>
            </a:endParaRPr>
          </a:p>
        </p:txBody>
      </p:sp>
      <p:sp>
        <p:nvSpPr>
          <p:cNvPr id="10" name="Text Box 33"/>
          <p:cNvSpPr txBox="1">
            <a:spLocks noChangeArrowheads="1"/>
          </p:cNvSpPr>
          <p:nvPr/>
        </p:nvSpPr>
        <p:spPr bwMode="blackWhite">
          <a:xfrm>
            <a:off x="574838" y="4792501"/>
            <a:ext cx="1982788" cy="923330"/>
          </a:xfrm>
          <a:prstGeom prst="rect">
            <a:avLst/>
          </a:prstGeom>
          <a:noFill/>
          <a:ln w="9525">
            <a:noFill/>
            <a:miter lim="800000"/>
            <a:headEnd/>
            <a:tailEnd/>
          </a:ln>
        </p:spPr>
        <p:txBody>
          <a:bodyPr lIns="63500" tIns="0" rIns="64800" bIns="0">
            <a:spAutoFit/>
          </a:bodyPr>
          <a:lstStyle/>
          <a:p>
            <a:r>
              <a:rPr lang="en-US" sz="1200" b="0" dirty="0">
                <a:solidFill>
                  <a:srgbClr val="000000"/>
                </a:solidFill>
                <a:latin typeface="+mn-lt"/>
              </a:rPr>
              <a:t>Risks – </a:t>
            </a:r>
          </a:p>
          <a:p>
            <a:pPr>
              <a:spcBef>
                <a:spcPct val="20000"/>
              </a:spcBef>
              <a:spcAft>
                <a:spcPct val="20000"/>
              </a:spcAft>
              <a:buSzTx/>
              <a:buFontTx/>
              <a:buChar char="•"/>
            </a:pPr>
            <a:r>
              <a:rPr lang="en-US" sz="1200" b="0" dirty="0">
                <a:solidFill>
                  <a:srgbClr val="000000"/>
                </a:solidFill>
                <a:latin typeface="+mn-lt"/>
              </a:rPr>
              <a:t> Inventory risk</a:t>
            </a:r>
          </a:p>
          <a:p>
            <a:pPr>
              <a:spcBef>
                <a:spcPct val="20000"/>
              </a:spcBef>
              <a:spcAft>
                <a:spcPct val="20000"/>
              </a:spcAft>
              <a:buSzTx/>
              <a:buFontTx/>
              <a:buChar char="•"/>
            </a:pPr>
            <a:r>
              <a:rPr lang="en-US" sz="1200" b="0" dirty="0">
                <a:solidFill>
                  <a:srgbClr val="000000"/>
                </a:solidFill>
                <a:latin typeface="+mn-lt"/>
              </a:rPr>
              <a:t> Credit risk</a:t>
            </a:r>
          </a:p>
          <a:p>
            <a:pPr>
              <a:spcBef>
                <a:spcPct val="20000"/>
              </a:spcBef>
              <a:spcAft>
                <a:spcPct val="20000"/>
              </a:spcAft>
              <a:buSzTx/>
              <a:buFontTx/>
              <a:buChar char="•"/>
            </a:pPr>
            <a:r>
              <a:rPr lang="en-US" sz="1200" b="0" dirty="0">
                <a:solidFill>
                  <a:srgbClr val="000000"/>
                </a:solidFill>
                <a:latin typeface="+mn-lt"/>
              </a:rPr>
              <a:t> Foreign exchange risk</a:t>
            </a:r>
            <a:endParaRPr lang="en-US" sz="1200" dirty="0">
              <a:solidFill>
                <a:srgbClr val="000000"/>
              </a:solidFill>
              <a:latin typeface="+mn-lt"/>
            </a:endParaRPr>
          </a:p>
        </p:txBody>
      </p:sp>
      <p:sp>
        <p:nvSpPr>
          <p:cNvPr id="8" name="Title 6">
            <a:extLst>
              <a:ext uri="{FF2B5EF4-FFF2-40B4-BE49-F238E27FC236}">
                <a16:creationId xmlns:a16="http://schemas.microsoft.com/office/drawing/2014/main" id="{29A6ECF0-EC0F-4377-963B-0253268BA31B}"/>
              </a:ext>
            </a:extLst>
          </p:cNvPr>
          <p:cNvSpPr txBox="1">
            <a:spLocks/>
          </p:cNvSpPr>
          <p:nvPr/>
        </p:nvSpPr>
        <p:spPr>
          <a:xfrm>
            <a:off x="134906" y="245368"/>
            <a:ext cx="8829582" cy="483332"/>
          </a:xfrm>
          <a:prstGeom prst="rect">
            <a:avLst/>
          </a:prstGeom>
        </p:spPr>
        <p:txBody>
          <a:bodyPr/>
          <a:lstStyle>
            <a:lvl1pPr algn="l" rtl="0" eaLnBrk="0" fontAlgn="base" hangingPunct="0">
              <a:spcBef>
                <a:spcPct val="0"/>
              </a:spcBef>
              <a:spcAft>
                <a:spcPct val="0"/>
              </a:spcAft>
              <a:defRPr sz="2400" b="1" i="1" kern="1200">
                <a:solidFill>
                  <a:schemeClr val="tx1"/>
                </a:solidFill>
                <a:latin typeface="+mj-lt"/>
                <a:ea typeface="MS PGothic" pitchFamily="34" charset="-128"/>
                <a:cs typeface="+mj-cs"/>
              </a:defRPr>
            </a:lvl1pPr>
            <a:lvl2pPr algn="l" rtl="0" eaLnBrk="0" fontAlgn="base" hangingPunct="0">
              <a:spcBef>
                <a:spcPct val="0"/>
              </a:spcBef>
              <a:spcAft>
                <a:spcPct val="0"/>
              </a:spcAft>
              <a:defRPr sz="2400" b="1" i="1">
                <a:solidFill>
                  <a:schemeClr val="tx1"/>
                </a:solidFill>
                <a:latin typeface="Georgia" pitchFamily="18" charset="0"/>
                <a:ea typeface="MS PGothic" pitchFamily="34" charset="-128"/>
              </a:defRPr>
            </a:lvl2pPr>
            <a:lvl3pPr algn="l" rtl="0" eaLnBrk="0" fontAlgn="base" hangingPunct="0">
              <a:spcBef>
                <a:spcPct val="0"/>
              </a:spcBef>
              <a:spcAft>
                <a:spcPct val="0"/>
              </a:spcAft>
              <a:defRPr sz="2400" b="1" i="1">
                <a:solidFill>
                  <a:schemeClr val="tx1"/>
                </a:solidFill>
                <a:latin typeface="Georgia" pitchFamily="18" charset="0"/>
                <a:ea typeface="MS PGothic" pitchFamily="34" charset="-128"/>
              </a:defRPr>
            </a:lvl3pPr>
            <a:lvl4pPr algn="l" rtl="0" eaLnBrk="0" fontAlgn="base" hangingPunct="0">
              <a:spcBef>
                <a:spcPct val="0"/>
              </a:spcBef>
              <a:spcAft>
                <a:spcPct val="0"/>
              </a:spcAft>
              <a:defRPr sz="2400" b="1" i="1">
                <a:solidFill>
                  <a:schemeClr val="tx1"/>
                </a:solidFill>
                <a:latin typeface="Georgia" pitchFamily="18" charset="0"/>
                <a:ea typeface="MS PGothic" pitchFamily="34" charset="-128"/>
              </a:defRPr>
            </a:lvl4pPr>
            <a:lvl5pPr algn="l" rtl="0" eaLnBrk="0" fontAlgn="base" hangingPunct="0">
              <a:spcBef>
                <a:spcPct val="0"/>
              </a:spcBef>
              <a:spcAft>
                <a:spcPct val="0"/>
              </a:spcAft>
              <a:defRPr sz="2400" b="1" i="1">
                <a:solidFill>
                  <a:schemeClr val="tx1"/>
                </a:solidFill>
                <a:latin typeface="Georgia" pitchFamily="18" charset="0"/>
                <a:ea typeface="MS PGothic" pitchFamily="34" charset="-128"/>
              </a:defRPr>
            </a:lvl5pPr>
            <a:lvl6pPr marL="457200" algn="l" rtl="0" fontAlgn="base">
              <a:spcBef>
                <a:spcPct val="0"/>
              </a:spcBef>
              <a:spcAft>
                <a:spcPct val="0"/>
              </a:spcAft>
              <a:defRPr sz="2400" b="1" i="1">
                <a:solidFill>
                  <a:schemeClr val="tx1"/>
                </a:solidFill>
                <a:latin typeface="Georgia" pitchFamily="18" charset="0"/>
              </a:defRPr>
            </a:lvl6pPr>
            <a:lvl7pPr marL="914400" algn="l" rtl="0" fontAlgn="base">
              <a:spcBef>
                <a:spcPct val="0"/>
              </a:spcBef>
              <a:spcAft>
                <a:spcPct val="0"/>
              </a:spcAft>
              <a:defRPr sz="2400" b="1" i="1">
                <a:solidFill>
                  <a:schemeClr val="tx1"/>
                </a:solidFill>
                <a:latin typeface="Georgia" pitchFamily="18" charset="0"/>
              </a:defRPr>
            </a:lvl7pPr>
            <a:lvl8pPr marL="1371600" algn="l" rtl="0" fontAlgn="base">
              <a:spcBef>
                <a:spcPct val="0"/>
              </a:spcBef>
              <a:spcAft>
                <a:spcPct val="0"/>
              </a:spcAft>
              <a:defRPr sz="2400" b="1" i="1">
                <a:solidFill>
                  <a:schemeClr val="tx1"/>
                </a:solidFill>
                <a:latin typeface="Georgia" pitchFamily="18" charset="0"/>
              </a:defRPr>
            </a:lvl8pPr>
            <a:lvl9pPr marL="1828800" algn="l" rtl="0" fontAlgn="base">
              <a:spcBef>
                <a:spcPct val="0"/>
              </a:spcBef>
              <a:spcAft>
                <a:spcPct val="0"/>
              </a:spcAft>
              <a:defRPr sz="2400" b="1" i="1">
                <a:solidFill>
                  <a:schemeClr val="tx1"/>
                </a:solidFill>
                <a:latin typeface="Georgia" pitchFamily="18" charset="0"/>
              </a:defRPr>
            </a:lvl9pPr>
          </a:lstStyle>
          <a:p>
            <a:pPr marL="0" marR="0" lvl="0" indent="0" algn="l" defTabSz="914400" rtl="0" eaLnBrk="0" fontAlgn="base" latinLnBrk="0" hangingPunct="0">
              <a:lnSpc>
                <a:spcPct val="100000"/>
              </a:lnSpc>
              <a:spcBef>
                <a:spcPct val="0"/>
              </a:spcBef>
              <a:spcAft>
                <a:spcPct val="0"/>
              </a:spcAft>
              <a:buClrTx/>
              <a:buSzTx/>
              <a:buFontTx/>
              <a:buNone/>
              <a:tabLst/>
              <a:defRPr/>
            </a:pPr>
            <a:r>
              <a:rPr kumimoji="0" lang="en-GB" sz="2000" b="1" i="0" u="none" strike="noStrike" kern="1200" cap="none" spc="0" normalizeH="0" baseline="0" noProof="0" dirty="0">
                <a:ln>
                  <a:noFill/>
                </a:ln>
                <a:solidFill>
                  <a:srgbClr val="000000"/>
                </a:solidFill>
                <a:effectLst/>
                <a:uLnTx/>
                <a:uFillTx/>
                <a:latin typeface="Arial"/>
                <a:ea typeface="MS PGothic" pitchFamily="34" charset="-128"/>
                <a:cs typeface="+mj-cs"/>
              </a:rPr>
              <a:t>Agency PE – case study on attribution of profits                           …. (3/4)</a:t>
            </a:r>
          </a:p>
        </p:txBody>
      </p:sp>
      <p:sp>
        <p:nvSpPr>
          <p:cNvPr id="9" name="Text Box 24">
            <a:extLst>
              <a:ext uri="{FF2B5EF4-FFF2-40B4-BE49-F238E27FC236}">
                <a16:creationId xmlns:a16="http://schemas.microsoft.com/office/drawing/2014/main" id="{D6828216-D872-4AE2-9E00-C82A1EBABAF9}"/>
              </a:ext>
            </a:extLst>
          </p:cNvPr>
          <p:cNvSpPr txBox="1">
            <a:spLocks noChangeArrowheads="1"/>
          </p:cNvSpPr>
          <p:nvPr/>
        </p:nvSpPr>
        <p:spPr bwMode="blackWhite">
          <a:xfrm>
            <a:off x="470397" y="872716"/>
            <a:ext cx="6369855" cy="215444"/>
          </a:xfrm>
          <a:prstGeom prst="rect">
            <a:avLst/>
          </a:prstGeom>
          <a:noFill/>
          <a:ln w="9525">
            <a:noFill/>
            <a:miter lim="800000"/>
            <a:headEnd/>
            <a:tailEnd/>
          </a:ln>
        </p:spPr>
        <p:txBody>
          <a:bodyPr wrap="square" lIns="63500" tIns="0" rIns="64800" bIns="0">
            <a:spAutoFit/>
          </a:bodyPr>
          <a:lstStyle/>
          <a:p>
            <a:pPr>
              <a:spcBef>
                <a:spcPct val="20000"/>
              </a:spcBef>
              <a:spcAft>
                <a:spcPct val="20000"/>
              </a:spcAft>
              <a:buFont typeface="Arial" charset="0"/>
              <a:buNone/>
            </a:pPr>
            <a:r>
              <a:rPr lang="en-US" sz="1400" b="0" dirty="0">
                <a:latin typeface="+mn-lt"/>
              </a:rPr>
              <a:t>FAR Analysis</a:t>
            </a:r>
          </a:p>
        </p:txBody>
      </p:sp>
    </p:spTree>
    <p:extLst>
      <p:ext uri="{BB962C8B-B14F-4D97-AF65-F5344CB8AC3E}">
        <p14:creationId xmlns:p14="http://schemas.microsoft.com/office/powerpoint/2010/main" val="4024196806"/>
      </p:ext>
    </p:extLst>
  </p:cSld>
  <p:clrMapOvr>
    <a:masterClrMapping/>
  </p:clrMapOvr>
  <p:transition/>
</p:sld>
</file>

<file path=ppt/theme/theme1.xml><?xml version="1.0" encoding="utf-8"?>
<a:theme xmlns:a="http://schemas.openxmlformats.org/drawingml/2006/main" name="PwC">
  <a:themeElements>
    <a:clrScheme name="PwC Orange">
      <a:dk1>
        <a:srgbClr val="000000"/>
      </a:dk1>
      <a:lt1>
        <a:srgbClr val="FFFFFF"/>
      </a:lt1>
      <a:dk2>
        <a:srgbClr val="DC6900"/>
      </a:dk2>
      <a:lt2>
        <a:srgbClr val="FFFFFF"/>
      </a:lt2>
      <a:accent1>
        <a:srgbClr val="DC6900"/>
      </a:accent1>
      <a:accent2>
        <a:srgbClr val="FFB600"/>
      </a:accent2>
      <a:accent3>
        <a:srgbClr val="602320"/>
      </a:accent3>
      <a:accent4>
        <a:srgbClr val="E27588"/>
      </a:accent4>
      <a:accent5>
        <a:srgbClr val="A32020"/>
      </a:accent5>
      <a:accent6>
        <a:srgbClr val="E0301E"/>
      </a:accent6>
      <a:hlink>
        <a:srgbClr val="0000FF"/>
      </a:hlink>
      <a:folHlink>
        <a:srgbClr val="0000FF"/>
      </a:folHlink>
    </a:clrScheme>
    <a:fontScheme name="PwC">
      <a:majorFont>
        <a:latin typeface="Georgia"/>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ltGray">
        <a:solidFill>
          <a:schemeClr val="tx2"/>
        </a:solidFill>
        <a:ln w="3175"/>
      </a:spPr>
      <a:bodyPr rtlCol="0" anchor="ctr"/>
      <a:lstStyle>
        <a:defPPr algn="ctr">
          <a:defRPr dirty="0" err="1" smtClean="0">
            <a:solidFill>
              <a:schemeClr val="bg1"/>
            </a:solidFill>
            <a:latin typeface="Georgia" pitchFamily="18" charset="0"/>
          </a:defRPr>
        </a:defPPr>
      </a:lstStyle>
      <a:style>
        <a:lnRef idx="2">
          <a:schemeClr val="accent1">
            <a:shade val="50000"/>
          </a:schemeClr>
        </a:lnRef>
        <a:fillRef idx="1">
          <a:schemeClr val="accent1"/>
        </a:fillRef>
        <a:effectRef idx="0">
          <a:schemeClr val="accent1"/>
        </a:effectRef>
        <a:fontRef idx="minor">
          <a:schemeClr val="lt1"/>
        </a:fontRef>
      </a:style>
    </a:spDef>
    <a:txDef>
      <a:spPr>
        <a:noFill/>
      </a:spPr>
      <a:bodyPr wrap="none" lIns="0" tIns="0" rIns="0" bIns="0" rtlCol="0">
        <a:noAutofit/>
      </a:bodyPr>
      <a:lstStyle>
        <a:defPPr>
          <a:spcAft>
            <a:spcPts val="900"/>
          </a:spcAft>
          <a:defRPr sz="2000" dirty="0" smtClean="0">
            <a:latin typeface="Georgia" pitchFamily="18" charset="0"/>
          </a:defRPr>
        </a:defPPr>
      </a:lstStyle>
    </a:tx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New PwC">
      <a:majorFont>
        <a:latin typeface="Georgia"/>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New PwC Orange">
      <a:dk1>
        <a:srgbClr val="000000"/>
      </a:dk1>
      <a:lt1>
        <a:srgbClr val="FFFFFF"/>
      </a:lt1>
      <a:dk2>
        <a:srgbClr val="DC6900"/>
      </a:dk2>
      <a:lt2>
        <a:srgbClr val="FFFFFF"/>
      </a:lt2>
      <a:accent1>
        <a:srgbClr val="EB8C00"/>
      </a:accent1>
      <a:accent2>
        <a:srgbClr val="E0301E"/>
      </a:accent2>
      <a:accent3>
        <a:srgbClr val="DB536A"/>
      </a:accent3>
      <a:accent4>
        <a:srgbClr val="A32020"/>
      </a:accent4>
      <a:accent5>
        <a:srgbClr val="602320"/>
      </a:accent5>
      <a:accent6>
        <a:srgbClr val="FFB600"/>
      </a:accent6>
      <a:hlink>
        <a:srgbClr val="968C6D"/>
      </a:hlink>
      <a:folHlink>
        <a:srgbClr val="906563"/>
      </a:folHlink>
    </a:clrScheme>
    <a:fontScheme name="New PwC">
      <a:majorFont>
        <a:latin typeface="Georgia"/>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8878</TotalTime>
  <Words>1938</Words>
  <Application>Microsoft Office PowerPoint</Application>
  <PresentationFormat>On-screen Show (4:3)</PresentationFormat>
  <Paragraphs>271</Paragraphs>
  <Slides>14</Slides>
  <Notes>14</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14</vt:i4>
      </vt:variant>
    </vt:vector>
  </HeadingPairs>
  <TitlesOfParts>
    <vt:vector size="18" baseType="lpstr">
      <vt:lpstr>Arial</vt:lpstr>
      <vt:lpstr>Georgia</vt:lpstr>
      <vt:lpstr>Wingdings</vt:lpstr>
      <vt:lpstr>PwC</vt:lpstr>
      <vt:lpstr>PowerPoint Presentation</vt:lpstr>
      <vt:lpstr>Agenda</vt:lpstr>
      <vt:lpstr>Profit attribution to PE – Indian Model tax treaties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PricewaterhouseCoopers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Rahul K Mitra</dc:creator>
  <cp:lastModifiedBy>Rahul Mitra</cp:lastModifiedBy>
  <cp:revision>1216</cp:revision>
  <cp:lastPrinted>2018-06-18T11:58:39Z</cp:lastPrinted>
  <dcterms:created xsi:type="dcterms:W3CDTF">2010-11-09T16:24:43Z</dcterms:created>
  <dcterms:modified xsi:type="dcterms:W3CDTF">2020-01-22T15:47:35Z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B template version">
    <vt:lpwstr>6</vt:lpwstr>
  </property>
  <property fmtid="{D5CDD505-2E9C-101B-9397-08002B2CF9AE}" pid="3" name="TB template type">
    <vt:lpwstr>Onscreen</vt:lpwstr>
  </property>
  <property fmtid="{D5CDD505-2E9C-101B-9397-08002B2CF9AE}" pid="4" name="Template created by">
    <vt:lpwstr>PwC</vt:lpwstr>
  </property>
  <property fmtid="{D5CDD505-2E9C-101B-9397-08002B2CF9AE}" pid="5" name="Template version">
    <vt:lpwstr>2</vt:lpwstr>
  </property>
</Properties>
</file>