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6"/>
  </p:notesMasterIdLst>
  <p:sldIdLst>
    <p:sldId id="327" r:id="rId2"/>
    <p:sldId id="328" r:id="rId3"/>
    <p:sldId id="261" r:id="rId4"/>
    <p:sldId id="408" r:id="rId5"/>
    <p:sldId id="409" r:id="rId6"/>
    <p:sldId id="387" r:id="rId7"/>
    <p:sldId id="371" r:id="rId8"/>
    <p:sldId id="354" r:id="rId9"/>
    <p:sldId id="358" r:id="rId10"/>
    <p:sldId id="370" r:id="rId11"/>
    <p:sldId id="372" r:id="rId12"/>
    <p:sldId id="374" r:id="rId13"/>
    <p:sldId id="391" r:id="rId14"/>
    <p:sldId id="392" r:id="rId15"/>
    <p:sldId id="395" r:id="rId16"/>
    <p:sldId id="373" r:id="rId17"/>
    <p:sldId id="381" r:id="rId18"/>
    <p:sldId id="382" r:id="rId19"/>
    <p:sldId id="383" r:id="rId20"/>
    <p:sldId id="355" r:id="rId21"/>
    <p:sldId id="369" r:id="rId22"/>
    <p:sldId id="406" r:id="rId23"/>
    <p:sldId id="413" r:id="rId24"/>
    <p:sldId id="411" r:id="rId25"/>
    <p:sldId id="410" r:id="rId26"/>
    <p:sldId id="365" r:id="rId27"/>
    <p:sldId id="349" r:id="rId28"/>
    <p:sldId id="359" r:id="rId29"/>
    <p:sldId id="360" r:id="rId30"/>
    <p:sldId id="350" r:id="rId31"/>
    <p:sldId id="366" r:id="rId32"/>
    <p:sldId id="404" r:id="rId33"/>
    <p:sldId id="405" r:id="rId34"/>
    <p:sldId id="364" r:id="rId35"/>
    <p:sldId id="393" r:id="rId36"/>
    <p:sldId id="368" r:id="rId37"/>
    <p:sldId id="384" r:id="rId38"/>
    <p:sldId id="263" r:id="rId39"/>
    <p:sldId id="361" r:id="rId40"/>
    <p:sldId id="342" r:id="rId41"/>
    <p:sldId id="362" r:id="rId42"/>
    <p:sldId id="363" r:id="rId43"/>
    <p:sldId id="343" r:id="rId44"/>
    <p:sldId id="344" r:id="rId45"/>
    <p:sldId id="385" r:id="rId46"/>
    <p:sldId id="386" r:id="rId47"/>
    <p:sldId id="394" r:id="rId48"/>
    <p:sldId id="396" r:id="rId49"/>
    <p:sldId id="397" r:id="rId50"/>
    <p:sldId id="399" r:id="rId51"/>
    <p:sldId id="402" r:id="rId52"/>
    <p:sldId id="403" r:id="rId53"/>
    <p:sldId id="311" r:id="rId54"/>
    <p:sldId id="312"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03" autoAdjust="0"/>
    <p:restoredTop sz="57348" autoAdjust="0"/>
  </p:normalViewPr>
  <p:slideViewPr>
    <p:cSldViewPr>
      <p:cViewPr>
        <p:scale>
          <a:sx n="66" d="100"/>
          <a:sy n="66" d="100"/>
        </p:scale>
        <p:origin x="-1488" y="-24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E06FCD-B4B4-4711-BCB7-076985A5A941}" type="datetimeFigureOut">
              <a:rPr lang="en-US" smtClean="0"/>
              <a:pPr/>
              <a:t>21-May-16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1F468A-DE8D-4AF6-BF61-99B4A813FDEE}" type="slidenum">
              <a:rPr lang="en-US" smtClean="0"/>
              <a:pPr/>
              <a:t>‹#›</a:t>
            </a:fld>
            <a:endParaRPr lang="en-US"/>
          </a:p>
        </p:txBody>
      </p:sp>
    </p:spTree>
    <p:extLst>
      <p:ext uri="{BB962C8B-B14F-4D97-AF65-F5344CB8AC3E}">
        <p14:creationId xmlns:p14="http://schemas.microsoft.com/office/powerpoint/2010/main" xmlns="" val="158447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4C7A22-9DBE-4FFD-84F8-04FCB08E1952}" type="slidenum">
              <a:rPr lang="en-US"/>
              <a:pPr/>
              <a:t>3</a:t>
            </a:fld>
            <a:endParaRPr lang="en-US" dirty="0"/>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xmlns="" val="3901568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31F468A-DE8D-4AF6-BF61-99B4A813FDEE}" type="slidenum">
              <a:rPr lang="en-US" smtClean="0"/>
              <a:pPr/>
              <a:t>9</a:t>
            </a:fld>
            <a:endParaRPr lang="en-US"/>
          </a:p>
        </p:txBody>
      </p:sp>
    </p:spTree>
    <p:extLst>
      <p:ext uri="{BB962C8B-B14F-4D97-AF65-F5344CB8AC3E}">
        <p14:creationId xmlns:p14="http://schemas.microsoft.com/office/powerpoint/2010/main" xmlns="" val="513748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B53C92-8B90-4DBF-84BB-EF9DEBDB7CAD}" type="slidenum">
              <a:rPr lang="en-US"/>
              <a:pPr/>
              <a:t>53</a:t>
            </a:fld>
            <a:endParaRPr lang="en-US"/>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1477928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5E7884-C233-4DB1-BE1F-73FD1F8F6FB7}" type="slidenum">
              <a:rPr lang="en-US"/>
              <a:pPr/>
              <a:t>54</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486617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19295" y="985720"/>
            <a:ext cx="4428445" cy="1221640"/>
          </a:xfrm>
          <a:effectLst>
            <a:outerShdw blurRad="50800" dist="38100" dir="2700000" algn="tl" rotWithShape="0">
              <a:prstClr val="black">
                <a:alpha val="40000"/>
              </a:prst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2434130" y="2665475"/>
            <a:ext cx="6400800" cy="1068935"/>
          </a:xfrm>
        </p:spPr>
        <p:txBody>
          <a:bodyPr>
            <a:normAutofit/>
          </a:bodyPr>
          <a:lstStyle>
            <a:lvl1pPr marL="0" indent="0" algn="r">
              <a:buNone/>
              <a:defRPr sz="2600">
                <a:solidFill>
                  <a:srgbClr val="157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21-May-16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1425" y="680310"/>
            <a:ext cx="6566315" cy="61082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128720" y="1749245"/>
            <a:ext cx="6413610" cy="4581150"/>
          </a:xfrm>
        </p:spPr>
        <p:txBody>
          <a:bodyPr/>
          <a:lstStyle>
            <a:lvl1pPr>
              <a:defRPr sz="2800">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0" y="527605"/>
            <a:ext cx="7016195" cy="684885"/>
          </a:xfrm>
        </p:spPr>
        <p:txBody>
          <a:bodyPr>
            <a:normAutofit/>
          </a:bodyPr>
          <a:lstStyle>
            <a:lvl1pPr algn="l">
              <a:defRPr sz="3600">
                <a:solidFill>
                  <a:srgbClr val="157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823310" y="1443835"/>
            <a:ext cx="7016195" cy="4275740"/>
          </a:xfrm>
        </p:spPr>
        <p:txBody>
          <a:bodyPr/>
          <a:lstStyle>
            <a:lvl1pPr>
              <a:defRPr sz="2800">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21-May-16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1425" y="680310"/>
            <a:ext cx="6244435" cy="532180"/>
          </a:xfrm>
        </p:spPr>
        <p:txBody>
          <a:bodyPr>
            <a:normAutofit/>
          </a:bodyPr>
          <a:lstStyle>
            <a:lvl1pPr algn="l">
              <a:defRPr sz="360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281425" y="1749245"/>
            <a:ext cx="3054100" cy="773424"/>
          </a:xfrm>
        </p:spPr>
        <p:txBody>
          <a:bodyPr anchor="b"/>
          <a:lstStyle>
            <a:lvl1pPr marL="0" indent="0">
              <a:buNone/>
              <a:defRPr sz="2400" b="1" baseline="0">
                <a:solidFill>
                  <a:srgbClr val="157F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1425" y="2512770"/>
            <a:ext cx="3054100" cy="3035058"/>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793640" y="1749245"/>
            <a:ext cx="3054100" cy="773424"/>
          </a:xfrm>
        </p:spPr>
        <p:txBody>
          <a:bodyPr anchor="b"/>
          <a:lstStyle>
            <a:lvl1pPr marL="0" indent="0">
              <a:buNone/>
              <a:defRPr sz="2400" b="1">
                <a:solidFill>
                  <a:srgbClr val="157F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793640" y="2512770"/>
            <a:ext cx="3054100" cy="3035058"/>
          </a:xfrm>
        </p:spPr>
        <p:txBody>
          <a:bodyPr/>
          <a:lstStyle>
            <a:lvl1pPr>
              <a:defRPr sz="2400">
                <a:solidFill>
                  <a:schemeClr val="tx2">
                    <a:lumMod val="75000"/>
                  </a:schemeClr>
                </a:solidFill>
              </a:defRPr>
            </a:lvl1pPr>
            <a:lvl2pPr>
              <a:defRPr sz="2000">
                <a:solidFill>
                  <a:schemeClr val="tx2">
                    <a:lumMod val="75000"/>
                  </a:schemeClr>
                </a:solidFill>
              </a:defRPr>
            </a:lvl2pPr>
            <a:lvl3pPr>
              <a:defRPr sz="18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21-May-16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21-May-16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21-May-16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21-May-16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21-May-16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1" y="381000"/>
            <a:ext cx="7010399" cy="1676400"/>
          </a:xfrm>
        </p:spPr>
        <p:txBody>
          <a:bodyPr>
            <a:normAutofit fontScale="90000"/>
          </a:bodyPr>
          <a:lstStyle/>
          <a:p>
            <a:pPr algn="ctr"/>
            <a:r>
              <a:rPr lang="en-GB" sz="4000" b="1" dirty="0" smtClean="0"/>
              <a:t>Investment &amp; Taxation of NRI  – SPECIAL PRIVILEGES</a:t>
            </a:r>
            <a:r>
              <a:rPr lang="en-US" b="1" dirty="0" smtClean="0">
                <a:solidFill>
                  <a:srgbClr val="FFFF00"/>
                </a:solidFill>
              </a:rPr>
              <a:t/>
            </a:r>
            <a:br>
              <a:rPr lang="en-US" b="1" dirty="0" smtClean="0">
                <a:solidFill>
                  <a:srgbClr val="FFFF00"/>
                </a:solidFill>
              </a:rPr>
            </a:br>
            <a:endParaRPr lang="en-US" dirty="0"/>
          </a:p>
        </p:txBody>
      </p:sp>
      <p:sp>
        <p:nvSpPr>
          <p:cNvPr id="3" name="Subtitle 2"/>
          <p:cNvSpPr>
            <a:spLocks noGrp="1"/>
          </p:cNvSpPr>
          <p:nvPr>
            <p:ph type="subTitle" idx="1"/>
          </p:nvPr>
        </p:nvSpPr>
        <p:spPr>
          <a:xfrm>
            <a:off x="0" y="2667000"/>
            <a:ext cx="9144000" cy="2438400"/>
          </a:xfrm>
        </p:spPr>
        <p:txBody>
          <a:bodyPr>
            <a:noAutofit/>
          </a:bodyPr>
          <a:lstStyle/>
          <a:p>
            <a:r>
              <a:rPr lang="en-GB" sz="4000" b="1" i="1" dirty="0" smtClean="0">
                <a:solidFill>
                  <a:schemeClr val="tx1"/>
                </a:solidFill>
              </a:rPr>
              <a:t>Gurgaon Branch of NIRC of ICAI</a:t>
            </a:r>
            <a:endParaRPr lang="en-US" sz="4000" b="1" i="1" dirty="0" smtClean="0">
              <a:solidFill>
                <a:schemeClr val="tx1"/>
              </a:solidFill>
            </a:endParaRPr>
          </a:p>
          <a:p>
            <a:r>
              <a:rPr lang="en-GB" sz="4000" b="1" baseline="-25000" dirty="0" smtClean="0">
                <a:solidFill>
                  <a:schemeClr val="tx1"/>
                </a:solidFill>
              </a:rPr>
              <a:t>21</a:t>
            </a:r>
            <a:r>
              <a:rPr lang="en-GB" sz="4000" b="1" baseline="30000" dirty="0" smtClean="0">
                <a:solidFill>
                  <a:schemeClr val="tx1"/>
                </a:solidFill>
              </a:rPr>
              <a:t>st</a:t>
            </a:r>
            <a:r>
              <a:rPr lang="en-GB" sz="4000" b="1" dirty="0" smtClean="0">
                <a:solidFill>
                  <a:schemeClr val="tx1"/>
                </a:solidFill>
              </a:rPr>
              <a:t> </a:t>
            </a:r>
            <a:r>
              <a:rPr lang="en-GB" sz="4000" b="1" baseline="-25000" dirty="0" smtClean="0">
                <a:solidFill>
                  <a:schemeClr val="tx1"/>
                </a:solidFill>
              </a:rPr>
              <a:t>May, 2016 by</a:t>
            </a:r>
            <a:r>
              <a:rPr lang="en-GB" sz="4000" b="1" dirty="0" smtClean="0">
                <a:solidFill>
                  <a:schemeClr val="tx1"/>
                </a:solidFill>
              </a:rPr>
              <a:t> </a:t>
            </a:r>
            <a:r>
              <a:rPr lang="en-GB" sz="4000" b="1" baseline="-25000" dirty="0" smtClean="0">
                <a:solidFill>
                  <a:schemeClr val="tx1"/>
                </a:solidFill>
              </a:rPr>
              <a:t>CA Sanjay Agrawal</a:t>
            </a:r>
            <a:endParaRPr lang="en-US" sz="40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FEMA</a:t>
            </a:r>
            <a:endParaRPr lang="en-US" dirty="0"/>
          </a:p>
        </p:txBody>
      </p:sp>
      <p:sp>
        <p:nvSpPr>
          <p:cNvPr id="3" name="Content Placeholder 2"/>
          <p:cNvSpPr>
            <a:spLocks noGrp="1"/>
          </p:cNvSpPr>
          <p:nvPr>
            <p:ph idx="1"/>
          </p:nvPr>
        </p:nvSpPr>
        <p:spPr/>
        <p:txBody>
          <a:bodyPr>
            <a:normAutofit/>
          </a:bodyPr>
          <a:lstStyle/>
          <a:p>
            <a:pPr marL="514350" indent="-514350" algn="just">
              <a:buNone/>
            </a:pPr>
            <a:r>
              <a:rPr lang="en-IN" sz="1800" dirty="0" smtClean="0"/>
              <a:t>	</a:t>
            </a:r>
            <a:r>
              <a:rPr lang="en-IN" sz="1800" b="1" u="sng" dirty="0" smtClean="0">
                <a:solidFill>
                  <a:schemeClr val="accent1">
                    <a:lumMod val="50000"/>
                  </a:schemeClr>
                </a:solidFill>
              </a:rPr>
              <a:t>Person Resident in India (PRI) </a:t>
            </a:r>
            <a:r>
              <a:rPr lang="en-IN" sz="1800" dirty="0" smtClean="0">
                <a:solidFill>
                  <a:schemeClr val="accent1">
                    <a:lumMod val="50000"/>
                  </a:schemeClr>
                </a:solidFill>
              </a:rPr>
              <a:t>Continued.......</a:t>
            </a:r>
          </a:p>
          <a:p>
            <a:pPr marL="514350" indent="-514350" algn="just">
              <a:spcAft>
                <a:spcPts val="300"/>
              </a:spcAft>
              <a:buAutoNum type="alphaLcParenR" startAt="2"/>
            </a:pPr>
            <a:r>
              <a:rPr lang="en-IN" sz="1800" dirty="0" smtClean="0">
                <a:solidFill>
                  <a:schemeClr val="accent1">
                    <a:lumMod val="50000"/>
                  </a:schemeClr>
                </a:solidFill>
              </a:rPr>
              <a:t>Any person or body corporate registered or incorporated in India</a:t>
            </a:r>
          </a:p>
          <a:p>
            <a:pPr marL="514350" indent="-514350" algn="just">
              <a:spcAft>
                <a:spcPts val="300"/>
              </a:spcAft>
              <a:buAutoNum type="alphaLcParenR" startAt="2"/>
            </a:pPr>
            <a:r>
              <a:rPr lang="en-IN" sz="1800" dirty="0" smtClean="0">
                <a:solidFill>
                  <a:schemeClr val="accent1">
                    <a:lumMod val="50000"/>
                  </a:schemeClr>
                </a:solidFill>
              </a:rPr>
              <a:t>An office, branch or agency in India owned or controlled by a person resident outside India</a:t>
            </a:r>
          </a:p>
          <a:p>
            <a:pPr marL="514350" indent="-514350" algn="just">
              <a:buAutoNum type="alphaLcParenR" startAt="2"/>
            </a:pPr>
            <a:r>
              <a:rPr lang="en-IN" sz="1800" dirty="0" smtClean="0">
                <a:solidFill>
                  <a:schemeClr val="accent1">
                    <a:lumMod val="50000"/>
                  </a:schemeClr>
                </a:solidFill>
              </a:rPr>
              <a:t>An office, branch or agency outside India owned or controlled by a person resident in India</a:t>
            </a:r>
          </a:p>
          <a:p>
            <a:pPr marL="514350" indent="-514350" algn="just">
              <a:buAutoNum type="alphaLcParenR" startAt="2"/>
            </a:pPr>
            <a:endParaRPr lang="en-IN" sz="1800" dirty="0" smtClean="0">
              <a:solidFill>
                <a:schemeClr val="accent1">
                  <a:lumMod val="50000"/>
                </a:schemeClr>
              </a:solidFill>
            </a:endParaRPr>
          </a:p>
          <a:p>
            <a:pPr marL="514350" indent="-514350" algn="just">
              <a:buAutoNum type="alphaLcParenR" startAt="2"/>
            </a:pPr>
            <a:endParaRPr lang="en-IN" sz="1800" dirty="0" smtClean="0">
              <a:solidFill>
                <a:schemeClr val="accent1">
                  <a:lumMod val="50000"/>
                </a:schemeClr>
              </a:solidFill>
            </a:endParaRPr>
          </a:p>
          <a:p>
            <a:r>
              <a:rPr lang="en-US" sz="1800" b="1" u="sng" dirty="0" smtClean="0">
                <a:solidFill>
                  <a:schemeClr val="accent1">
                    <a:lumMod val="50000"/>
                  </a:schemeClr>
                </a:solidFill>
              </a:rPr>
              <a:t>Person Resident Outside India (PROI)</a:t>
            </a:r>
            <a:r>
              <a:rPr lang="en-US" sz="1800" b="1" dirty="0" smtClean="0">
                <a:solidFill>
                  <a:schemeClr val="accent1">
                    <a:lumMod val="50000"/>
                  </a:schemeClr>
                </a:solidFill>
              </a:rPr>
              <a:t> </a:t>
            </a:r>
            <a:r>
              <a:rPr lang="en-US" sz="1800" dirty="0" smtClean="0">
                <a:solidFill>
                  <a:schemeClr val="accent1">
                    <a:lumMod val="50000"/>
                  </a:schemeClr>
                </a:solidFill>
              </a:rPr>
              <a:t>– It means a person who is not resident in </a:t>
            </a:r>
            <a:r>
              <a:rPr lang="en-US" sz="1800" dirty="0" smtClean="0">
                <a:solidFill>
                  <a:schemeClr val="accent1">
                    <a:lumMod val="50000"/>
                  </a:schemeClr>
                </a:solidFill>
              </a:rPr>
              <a:t>India. S-2(w) </a:t>
            </a:r>
            <a:endParaRPr lang="en-US" sz="1800" dirty="0" smtClean="0">
              <a:solidFill>
                <a:schemeClr val="accent1">
                  <a:lumMod val="50000"/>
                </a:schemeClr>
              </a:solidFill>
            </a:endParaRPr>
          </a:p>
          <a:p>
            <a:pPr marL="514350" indent="-514350" algn="just"/>
            <a:endParaRPr lang="en-US" sz="1800" b="1" u="sng"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1425" y="533400"/>
            <a:ext cx="6566315" cy="838200"/>
          </a:xfrm>
        </p:spPr>
        <p:txBody>
          <a:bodyPr>
            <a:normAutofit/>
          </a:bodyPr>
          <a:lstStyle/>
          <a:p>
            <a:r>
              <a:rPr lang="en-US" sz="3200" dirty="0" smtClean="0"/>
              <a:t>Definitions under FEMA</a:t>
            </a:r>
            <a:endParaRPr lang="en-US" sz="3200" dirty="0"/>
          </a:p>
        </p:txBody>
      </p:sp>
      <p:sp>
        <p:nvSpPr>
          <p:cNvPr id="3" name="Content Placeholder 2"/>
          <p:cNvSpPr>
            <a:spLocks noGrp="1"/>
          </p:cNvSpPr>
          <p:nvPr>
            <p:ph idx="1"/>
          </p:nvPr>
        </p:nvSpPr>
        <p:spPr>
          <a:xfrm>
            <a:off x="533400" y="1524000"/>
            <a:ext cx="8382000" cy="4806395"/>
          </a:xfrm>
        </p:spPr>
        <p:txBody>
          <a:bodyPr/>
          <a:lstStyle/>
          <a:p>
            <a:pPr>
              <a:buNone/>
            </a:pPr>
            <a:r>
              <a:rPr lang="en-US" sz="1800" b="1" dirty="0" smtClean="0"/>
              <a:t>  	                              </a:t>
            </a:r>
            <a:r>
              <a:rPr lang="en-US" sz="1800" b="1" u="sng" dirty="0" smtClean="0"/>
              <a:t>Person of Indian Origin (PIOs)</a:t>
            </a:r>
            <a:r>
              <a:rPr lang="en-US" sz="1800" b="1" dirty="0" smtClean="0"/>
              <a:t>				</a:t>
            </a:r>
          </a:p>
          <a:p>
            <a:pPr>
              <a:buNone/>
            </a:pPr>
            <a:endParaRPr lang="en-US" sz="1800" b="1" dirty="0"/>
          </a:p>
        </p:txBody>
      </p:sp>
      <p:graphicFrame>
        <p:nvGraphicFramePr>
          <p:cNvPr id="4" name="Table 3"/>
          <p:cNvGraphicFramePr>
            <a:graphicFrameLocks noGrp="1"/>
          </p:cNvGraphicFramePr>
          <p:nvPr/>
        </p:nvGraphicFramePr>
        <p:xfrm>
          <a:off x="533400" y="1981199"/>
          <a:ext cx="8229600" cy="2621155"/>
        </p:xfrm>
        <a:graphic>
          <a:graphicData uri="http://schemas.openxmlformats.org/drawingml/2006/table">
            <a:tbl>
              <a:tblPr firstRow="1" bandRow="1">
                <a:tableStyleId>{5C22544A-7EE6-4342-B048-85BDC9FD1C3A}</a:tableStyleId>
              </a:tblPr>
              <a:tblGrid>
                <a:gridCol w="2286000"/>
                <a:gridCol w="5943600"/>
              </a:tblGrid>
              <a:tr h="426595">
                <a:tc>
                  <a:txBody>
                    <a:bodyPr/>
                    <a:lstStyle/>
                    <a:p>
                      <a:r>
                        <a:rPr lang="en-US" dirty="0" smtClean="0"/>
                        <a:t>REGULATIONS</a:t>
                      </a:r>
                      <a:endParaRPr lang="en-US" dirty="0"/>
                    </a:p>
                  </a:txBody>
                  <a:tcPr/>
                </a:tc>
                <a:tc>
                  <a:txBody>
                    <a:bodyPr/>
                    <a:lstStyle/>
                    <a:p>
                      <a:pPr algn="ctr"/>
                      <a:r>
                        <a:rPr lang="en-US" dirty="0" smtClean="0"/>
                        <a:t>DEFINITION</a:t>
                      </a:r>
                      <a:endParaRPr lang="en-US" dirty="0"/>
                    </a:p>
                  </a:txBody>
                  <a:tcPr/>
                </a:tc>
              </a:tr>
              <a:tr h="6274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Deposit</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rowSpan="3">
                  <a:txBody>
                    <a:bodyPr/>
                    <a:lstStyle/>
                    <a:p>
                      <a:pPr algn="just"/>
                      <a:r>
                        <a:rPr lang="en-IN" sz="1800" kern="1200" dirty="0" smtClean="0">
                          <a:solidFill>
                            <a:schemeClr val="tx2">
                              <a:lumMod val="75000"/>
                            </a:schemeClr>
                          </a:solidFill>
                          <a:latin typeface="+mn-lt"/>
                          <a:ea typeface="+mn-ea"/>
                          <a:cs typeface="+mn-cs"/>
                        </a:rPr>
                        <a:t>PIO means a citizen of any country other than Bangladesh or Pakistan if</a:t>
                      </a:r>
                    </a:p>
                    <a:p>
                      <a:pPr algn="just"/>
                      <a:r>
                        <a:rPr lang="en-IN" sz="1800" kern="1200" dirty="0" smtClean="0">
                          <a:solidFill>
                            <a:schemeClr val="tx2">
                              <a:lumMod val="75000"/>
                            </a:schemeClr>
                          </a:solidFill>
                          <a:latin typeface="+mn-lt"/>
                          <a:ea typeface="+mn-ea"/>
                          <a:cs typeface="+mn-cs"/>
                        </a:rPr>
                        <a:t>(a) he at any time held Indian passport or </a:t>
                      </a:r>
                    </a:p>
                    <a:p>
                      <a:pPr marL="339725" indent="-339725" algn="just"/>
                      <a:r>
                        <a:rPr lang="en-IN" sz="1800" kern="1200" dirty="0" smtClean="0">
                          <a:solidFill>
                            <a:schemeClr val="tx2">
                              <a:lumMod val="75000"/>
                            </a:schemeClr>
                          </a:solidFill>
                          <a:latin typeface="+mn-lt"/>
                          <a:ea typeface="+mn-ea"/>
                          <a:cs typeface="+mn-cs"/>
                        </a:rPr>
                        <a:t>(b) he or either of his parents or any of his grandparents was a citizen of India or </a:t>
                      </a:r>
                    </a:p>
                    <a:p>
                      <a:pPr marL="339725" indent="-339725" algn="just"/>
                      <a:r>
                        <a:rPr lang="en-IN" sz="1800" kern="1200" dirty="0" smtClean="0">
                          <a:solidFill>
                            <a:schemeClr val="tx2">
                              <a:lumMod val="75000"/>
                            </a:schemeClr>
                          </a:solidFill>
                          <a:latin typeface="+mn-lt"/>
                          <a:ea typeface="+mn-ea"/>
                          <a:cs typeface="+mn-cs"/>
                        </a:rPr>
                        <a:t>(c) the person is a spouse of an Indian citizen or a person referred to in sub-clause (a) or (b)</a:t>
                      </a:r>
                      <a:endParaRPr lang="en-US" sz="1800" kern="1200" dirty="0" smtClean="0">
                        <a:solidFill>
                          <a:schemeClr val="tx2">
                            <a:lumMod val="75000"/>
                          </a:schemeClr>
                        </a:solidFill>
                        <a:latin typeface="+mn-lt"/>
                        <a:ea typeface="+mn-ea"/>
                        <a:cs typeface="+mn-cs"/>
                      </a:endParaRPr>
                    </a:p>
                  </a:txBody>
                  <a:tcPr/>
                </a:tc>
              </a:tr>
              <a:tr h="6274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Remittance of Assets</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vMerge="1">
                  <a:txBody>
                    <a:bodyPr/>
                    <a:lstStyle/>
                    <a:p>
                      <a:endParaRPr lang="en-US" dirty="0"/>
                    </a:p>
                  </a:txBody>
                  <a:tcPr/>
                </a:tc>
              </a:tr>
              <a:tr h="8963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Borrowing and Lending In Rupees</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vMerge="1">
                  <a:txBody>
                    <a:bodyPr/>
                    <a:lstStyle/>
                    <a:p>
                      <a:endParaRPr lang="en-US" dirty="0"/>
                    </a:p>
                  </a:txBody>
                  <a:tcPr/>
                </a:tc>
              </a:tr>
            </a:tbl>
          </a:graphicData>
        </a:graphic>
      </p:graphicFrame>
      <p:graphicFrame>
        <p:nvGraphicFramePr>
          <p:cNvPr id="5" name="Table 4"/>
          <p:cNvGraphicFramePr>
            <a:graphicFrameLocks noGrp="1"/>
          </p:cNvGraphicFramePr>
          <p:nvPr/>
        </p:nvGraphicFramePr>
        <p:xfrm>
          <a:off x="533400" y="4358641"/>
          <a:ext cx="8229600" cy="2438400"/>
        </p:xfrm>
        <a:graphic>
          <a:graphicData uri="http://schemas.openxmlformats.org/drawingml/2006/table">
            <a:tbl>
              <a:tblPr firstRow="1" bandRow="1">
                <a:tableStyleId>{5C22544A-7EE6-4342-B048-85BDC9FD1C3A}</a:tableStyleId>
              </a:tblPr>
              <a:tblGrid>
                <a:gridCol w="2286000"/>
                <a:gridCol w="5943600"/>
              </a:tblGrid>
              <a:tr h="304800">
                <a:tc>
                  <a:txBody>
                    <a:bodyPr/>
                    <a:lstStyle/>
                    <a:p>
                      <a:endParaRPr lang="en-US" dirty="0"/>
                    </a:p>
                  </a:txBody>
                  <a:tcPr/>
                </a:tc>
                <a:tc>
                  <a:txBody>
                    <a:bodyPr/>
                    <a:lstStyle/>
                    <a:p>
                      <a:endParaRPr lang="en-US"/>
                    </a:p>
                  </a:txBody>
                  <a:tcPr/>
                </a:tc>
              </a:tr>
              <a:tr h="20726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Investment in Firm or Proprietary Concern in India</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a:txBody>
                    <a:bodyPr/>
                    <a:lstStyle/>
                    <a:p>
                      <a:r>
                        <a:rPr lang="en-IN" sz="1800" kern="1200" dirty="0" smtClean="0">
                          <a:solidFill>
                            <a:schemeClr val="tx2">
                              <a:lumMod val="75000"/>
                            </a:schemeClr>
                          </a:solidFill>
                          <a:latin typeface="+mn-lt"/>
                          <a:ea typeface="+mn-ea"/>
                          <a:cs typeface="+mn-cs"/>
                        </a:rPr>
                        <a:t>PIO means a citizen of any country other than Bangladesh or Pakistan or </a:t>
                      </a:r>
                      <a:r>
                        <a:rPr lang="en-IN" sz="1800" b="1" kern="1200" dirty="0" smtClean="0">
                          <a:solidFill>
                            <a:schemeClr val="tx2">
                              <a:lumMod val="75000"/>
                            </a:schemeClr>
                          </a:solidFill>
                          <a:latin typeface="+mn-lt"/>
                          <a:ea typeface="+mn-ea"/>
                          <a:cs typeface="+mn-cs"/>
                        </a:rPr>
                        <a:t>Sri Lanka</a:t>
                      </a:r>
                      <a:r>
                        <a:rPr lang="en-IN" sz="1800" kern="1200" dirty="0" smtClean="0">
                          <a:solidFill>
                            <a:schemeClr val="tx2">
                              <a:lumMod val="75000"/>
                            </a:schemeClr>
                          </a:solidFill>
                          <a:latin typeface="+mn-lt"/>
                          <a:ea typeface="+mn-ea"/>
                          <a:cs typeface="+mn-cs"/>
                        </a:rPr>
                        <a:t>, if</a:t>
                      </a:r>
                    </a:p>
                    <a:p>
                      <a:pPr algn="just"/>
                      <a:r>
                        <a:rPr lang="en-IN" sz="1800" kern="1200" dirty="0" smtClean="0">
                          <a:solidFill>
                            <a:schemeClr val="tx2">
                              <a:lumMod val="75000"/>
                            </a:schemeClr>
                          </a:solidFill>
                          <a:latin typeface="+mn-lt"/>
                          <a:ea typeface="+mn-ea"/>
                          <a:cs typeface="+mn-cs"/>
                        </a:rPr>
                        <a:t>(a) he at any time held Indian passport or </a:t>
                      </a:r>
                    </a:p>
                    <a:p>
                      <a:pPr marL="339725" indent="-339725" algn="just"/>
                      <a:r>
                        <a:rPr lang="en-IN" sz="1800" kern="1200" dirty="0" smtClean="0">
                          <a:solidFill>
                            <a:schemeClr val="tx2">
                              <a:lumMod val="75000"/>
                            </a:schemeClr>
                          </a:solidFill>
                          <a:latin typeface="+mn-lt"/>
                          <a:ea typeface="+mn-ea"/>
                          <a:cs typeface="+mn-cs"/>
                        </a:rPr>
                        <a:t>(b) he or either of his parents or any of his grandparents was a citizen of India or </a:t>
                      </a:r>
                    </a:p>
                    <a:p>
                      <a:pPr marL="339725" indent="-339725" algn="just"/>
                      <a:r>
                        <a:rPr lang="en-IN" sz="1800" kern="1200" dirty="0" smtClean="0">
                          <a:solidFill>
                            <a:schemeClr val="tx2">
                              <a:lumMod val="75000"/>
                            </a:schemeClr>
                          </a:solidFill>
                          <a:latin typeface="+mn-lt"/>
                          <a:ea typeface="+mn-ea"/>
                          <a:cs typeface="+mn-cs"/>
                        </a:rPr>
                        <a:t>(c) the person is a spouse of an Indian citizen or a person referred to in sub-clause (a) or (b)</a:t>
                      </a:r>
                      <a:endParaRPr lang="en-US" sz="1800" kern="1200" dirty="0" smtClean="0">
                        <a:solidFill>
                          <a:schemeClr val="tx2">
                            <a:lumMod val="75000"/>
                          </a:schemeClr>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FEMA</a:t>
            </a:r>
            <a:endParaRPr lang="en-US" dirty="0"/>
          </a:p>
        </p:txBody>
      </p:sp>
      <p:sp>
        <p:nvSpPr>
          <p:cNvPr id="3" name="Content Placeholder 2"/>
          <p:cNvSpPr>
            <a:spLocks noGrp="1"/>
          </p:cNvSpPr>
          <p:nvPr>
            <p:ph idx="1"/>
          </p:nvPr>
        </p:nvSpPr>
        <p:spPr/>
        <p:txBody>
          <a:bodyPr>
            <a:normAutofit/>
          </a:bodyPr>
          <a:lstStyle/>
          <a:p>
            <a:r>
              <a:rPr lang="en-US" sz="1800" b="1" u="sng" dirty="0" smtClean="0">
                <a:solidFill>
                  <a:schemeClr val="accent1">
                    <a:lumMod val="50000"/>
                  </a:schemeClr>
                </a:solidFill>
                <a:latin typeface="+mj-lt"/>
              </a:rPr>
              <a:t>Person of Indian Origin (PIOs)</a:t>
            </a:r>
            <a:r>
              <a:rPr lang="en-US" sz="1800" b="1" dirty="0" smtClean="0">
                <a:solidFill>
                  <a:schemeClr val="accent1">
                    <a:lumMod val="50000"/>
                  </a:schemeClr>
                </a:solidFill>
                <a:latin typeface="+mj-lt"/>
              </a:rPr>
              <a:t> Continued………	</a:t>
            </a:r>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a:p>
            <a:pPr>
              <a:buNone/>
            </a:pPr>
            <a:endParaRPr lang="en-US" sz="2000" b="1" dirty="0" smtClean="0"/>
          </a:p>
        </p:txBody>
      </p:sp>
      <p:graphicFrame>
        <p:nvGraphicFramePr>
          <p:cNvPr id="4" name="Table 3"/>
          <p:cNvGraphicFramePr>
            <a:graphicFrameLocks noGrp="1"/>
          </p:cNvGraphicFramePr>
          <p:nvPr/>
        </p:nvGraphicFramePr>
        <p:xfrm>
          <a:off x="1981200" y="2286000"/>
          <a:ext cx="6553200" cy="2590800"/>
        </p:xfrm>
        <a:graphic>
          <a:graphicData uri="http://schemas.openxmlformats.org/drawingml/2006/table">
            <a:tbl>
              <a:tblPr firstRow="1" bandRow="1">
                <a:tableStyleId>{5C22544A-7EE6-4342-B048-85BDC9FD1C3A}</a:tableStyleId>
              </a:tblPr>
              <a:tblGrid>
                <a:gridCol w="2033752"/>
                <a:gridCol w="4519448"/>
              </a:tblGrid>
              <a:tr h="383985">
                <a:tc>
                  <a:txBody>
                    <a:bodyPr/>
                    <a:lstStyle/>
                    <a:p>
                      <a:r>
                        <a:rPr lang="en-US" dirty="0" smtClean="0"/>
                        <a:t>REGULATIONS</a:t>
                      </a:r>
                      <a:endParaRPr lang="en-US" dirty="0"/>
                    </a:p>
                  </a:txBody>
                  <a:tcPr/>
                </a:tc>
                <a:tc>
                  <a:txBody>
                    <a:bodyPr/>
                    <a:lstStyle/>
                    <a:p>
                      <a:pPr algn="ctr"/>
                      <a:r>
                        <a:rPr lang="en-US" dirty="0" smtClean="0"/>
                        <a:t>DEFINITION</a:t>
                      </a:r>
                      <a:endParaRPr lang="en-US" dirty="0"/>
                    </a:p>
                  </a:txBody>
                  <a:tcPr/>
                </a:tc>
              </a:tr>
              <a:tr h="22068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b="0" kern="1200" cap="all" dirty="0" smtClean="0">
                          <a:solidFill>
                            <a:schemeClr val="accent1">
                              <a:lumMod val="50000"/>
                            </a:schemeClr>
                          </a:solidFill>
                          <a:latin typeface="+mn-lt"/>
                          <a:ea typeface="+mn-ea"/>
                          <a:cs typeface="+mn-cs"/>
                        </a:rPr>
                        <a:t>FEM </a:t>
                      </a:r>
                      <a:r>
                        <a:rPr kumimoji="0" lang="en-IN" sz="1800" b="1" kern="1200" cap="all" dirty="0" smtClean="0">
                          <a:solidFill>
                            <a:schemeClr val="accent1">
                              <a:lumMod val="50000"/>
                            </a:schemeClr>
                          </a:solidFill>
                          <a:latin typeface="+mn-lt"/>
                          <a:ea typeface="+mn-ea"/>
                          <a:cs typeface="+mn-cs"/>
                        </a:rPr>
                        <a:t>(</a:t>
                      </a:r>
                      <a:r>
                        <a:rPr kumimoji="0" lang="en-IN" sz="1800" b="1" kern="1200" dirty="0" smtClean="0">
                          <a:solidFill>
                            <a:schemeClr val="accent1">
                              <a:lumMod val="50000"/>
                            </a:schemeClr>
                          </a:solidFill>
                          <a:latin typeface="+mn-lt"/>
                          <a:ea typeface="+mn-ea"/>
                          <a:cs typeface="+mn-cs"/>
                        </a:rPr>
                        <a:t>Acquisition and Transfer of Immovable Property In India) </a:t>
                      </a:r>
                      <a:r>
                        <a:rPr kumimoji="0" lang="en-IN" sz="1800" b="0" kern="1200" dirty="0" smtClean="0">
                          <a:solidFill>
                            <a:schemeClr val="accent1">
                              <a:lumMod val="50000"/>
                            </a:schemeClr>
                          </a:solidFill>
                          <a:latin typeface="+mn-lt"/>
                          <a:ea typeface="+mn-ea"/>
                          <a:cs typeface="+mn-cs"/>
                        </a:rPr>
                        <a:t>Regulations</a:t>
                      </a:r>
                      <a:endParaRPr kumimoji="0" lang="en-US" sz="1800" b="0" kern="1200" dirty="0" smtClean="0">
                        <a:solidFill>
                          <a:schemeClr val="accent1">
                            <a:lumMod val="50000"/>
                          </a:schemeClr>
                        </a:solidFill>
                        <a:latin typeface="+mn-lt"/>
                        <a:ea typeface="+mn-ea"/>
                        <a:cs typeface="+mn-cs"/>
                      </a:endParaRPr>
                    </a:p>
                  </a:txBody>
                  <a:tcPr/>
                </a:tc>
                <a:tc>
                  <a:txBody>
                    <a:bodyPr/>
                    <a:lstStyle/>
                    <a:p>
                      <a:pPr algn="just"/>
                      <a:r>
                        <a:rPr kumimoji="0" lang="en-IN" sz="1800" b="0" kern="1200" dirty="0" smtClean="0">
                          <a:solidFill>
                            <a:schemeClr val="accent1">
                              <a:lumMod val="50000"/>
                            </a:schemeClr>
                          </a:solidFill>
                          <a:latin typeface="+mn-lt"/>
                          <a:ea typeface="+mn-ea"/>
                          <a:cs typeface="+mn-cs"/>
                        </a:rPr>
                        <a:t>PIO</a:t>
                      </a:r>
                      <a:r>
                        <a:rPr kumimoji="0" lang="en-IN" sz="1800" b="0" kern="1200" baseline="0" dirty="0" smtClean="0">
                          <a:solidFill>
                            <a:schemeClr val="accent1">
                              <a:lumMod val="50000"/>
                            </a:schemeClr>
                          </a:solidFill>
                          <a:latin typeface="+mn-lt"/>
                          <a:ea typeface="+mn-ea"/>
                          <a:cs typeface="+mn-cs"/>
                        </a:rPr>
                        <a:t> </a:t>
                      </a:r>
                      <a:r>
                        <a:rPr kumimoji="0" lang="en-IN" sz="1800" b="0" kern="1200" dirty="0" smtClean="0">
                          <a:solidFill>
                            <a:schemeClr val="accent1">
                              <a:lumMod val="50000"/>
                            </a:schemeClr>
                          </a:solidFill>
                          <a:latin typeface="+mn-lt"/>
                          <a:ea typeface="+mn-ea"/>
                          <a:cs typeface="+mn-cs"/>
                        </a:rPr>
                        <a:t>means an individual (not being a citizen </a:t>
                      </a:r>
                      <a:r>
                        <a:rPr kumimoji="0" lang="en-IN" sz="1800" b="0" u="sng" kern="1200" dirty="0" smtClean="0">
                          <a:solidFill>
                            <a:schemeClr val="accent1">
                              <a:lumMod val="50000"/>
                            </a:schemeClr>
                          </a:solidFill>
                          <a:latin typeface="+mn-lt"/>
                          <a:ea typeface="+mn-ea"/>
                          <a:cs typeface="+mn-cs"/>
                        </a:rPr>
                        <a:t>of Pakistan or Bangladesh or Sri Lanka or Afghanistan or China or Iran or Nepal or Bhutan</a:t>
                      </a:r>
                      <a:r>
                        <a:rPr kumimoji="0" lang="en-IN" sz="1800" b="0" kern="1200" dirty="0" smtClean="0">
                          <a:solidFill>
                            <a:schemeClr val="accent1">
                              <a:lumMod val="50000"/>
                            </a:schemeClr>
                          </a:solidFill>
                          <a:latin typeface="+mn-lt"/>
                          <a:ea typeface="+mn-ea"/>
                          <a:cs typeface="+mn-cs"/>
                        </a:rPr>
                        <a:t>), who </a:t>
                      </a:r>
                    </a:p>
                    <a:p>
                      <a:pPr algn="just">
                        <a:buFont typeface="Arial" pitchFamily="34" charset="0"/>
                        <a:buNone/>
                      </a:pPr>
                      <a:r>
                        <a:rPr kumimoji="0" lang="en-IN" sz="1800" b="0" kern="1200" dirty="0" smtClean="0">
                          <a:solidFill>
                            <a:schemeClr val="accent1">
                              <a:lumMod val="50000"/>
                            </a:schemeClr>
                          </a:solidFill>
                          <a:latin typeface="+mn-lt"/>
                          <a:ea typeface="+mn-ea"/>
                          <a:cs typeface="+mn-cs"/>
                        </a:rPr>
                        <a:t>(</a:t>
                      </a:r>
                      <a:r>
                        <a:rPr kumimoji="0" lang="en-IN" sz="1800" b="0" i="1" kern="1200" dirty="0" smtClean="0">
                          <a:solidFill>
                            <a:schemeClr val="accent1">
                              <a:lumMod val="50000"/>
                            </a:schemeClr>
                          </a:solidFill>
                          <a:latin typeface="+mn-lt"/>
                          <a:ea typeface="+mn-ea"/>
                          <a:cs typeface="+mn-cs"/>
                        </a:rPr>
                        <a:t>a</a:t>
                      </a:r>
                      <a:r>
                        <a:rPr kumimoji="0" lang="en-IN" sz="1800" b="0" kern="1200" dirty="0" smtClean="0">
                          <a:solidFill>
                            <a:schemeClr val="accent1">
                              <a:lumMod val="50000"/>
                            </a:schemeClr>
                          </a:solidFill>
                          <a:latin typeface="+mn-lt"/>
                          <a:ea typeface="+mn-ea"/>
                          <a:cs typeface="+mn-cs"/>
                        </a:rPr>
                        <a:t>) at any time, held Indian passport</a:t>
                      </a:r>
                      <a:r>
                        <a:rPr kumimoji="0" lang="en-IN" sz="1800" b="0" kern="1200" baseline="0" dirty="0" smtClean="0">
                          <a:solidFill>
                            <a:schemeClr val="accent1">
                              <a:lumMod val="50000"/>
                            </a:schemeClr>
                          </a:solidFill>
                          <a:latin typeface="+mn-lt"/>
                          <a:ea typeface="+mn-ea"/>
                          <a:cs typeface="+mn-cs"/>
                        </a:rPr>
                        <a:t> </a:t>
                      </a:r>
                      <a:r>
                        <a:rPr kumimoji="0" lang="en-IN" sz="1800" b="0" kern="1200" dirty="0" smtClean="0">
                          <a:solidFill>
                            <a:schemeClr val="accent1">
                              <a:lumMod val="50000"/>
                            </a:schemeClr>
                          </a:solidFill>
                          <a:latin typeface="+mn-lt"/>
                          <a:ea typeface="+mn-ea"/>
                          <a:cs typeface="+mn-cs"/>
                        </a:rPr>
                        <a:t>or </a:t>
                      </a:r>
                    </a:p>
                    <a:p>
                      <a:pPr marL="339725" indent="-339725" algn="just"/>
                      <a:r>
                        <a:rPr kumimoji="0" lang="en-IN" sz="1800" b="0" kern="1200" dirty="0" smtClean="0">
                          <a:solidFill>
                            <a:schemeClr val="accent1">
                              <a:lumMod val="50000"/>
                            </a:schemeClr>
                          </a:solidFill>
                          <a:latin typeface="+mn-lt"/>
                          <a:ea typeface="+mn-ea"/>
                          <a:cs typeface="+mn-cs"/>
                        </a:rPr>
                        <a:t>(</a:t>
                      </a:r>
                      <a:r>
                        <a:rPr kumimoji="0" lang="en-IN" sz="1800" b="0" i="1" kern="1200" dirty="0" smtClean="0">
                          <a:solidFill>
                            <a:schemeClr val="accent1">
                              <a:lumMod val="50000"/>
                            </a:schemeClr>
                          </a:solidFill>
                          <a:latin typeface="+mn-lt"/>
                          <a:ea typeface="+mn-ea"/>
                          <a:cs typeface="+mn-cs"/>
                        </a:rPr>
                        <a:t>b</a:t>
                      </a:r>
                      <a:r>
                        <a:rPr kumimoji="0" lang="en-IN" sz="1800" b="0" kern="1200" dirty="0" smtClean="0">
                          <a:solidFill>
                            <a:schemeClr val="accent1">
                              <a:lumMod val="50000"/>
                            </a:schemeClr>
                          </a:solidFill>
                          <a:latin typeface="+mn-lt"/>
                          <a:ea typeface="+mn-ea"/>
                          <a:cs typeface="+mn-cs"/>
                        </a:rPr>
                        <a:t>) who or either of whose parents </a:t>
                      </a:r>
                      <a:r>
                        <a:rPr kumimoji="0" lang="en-IN" sz="1800" b="0" kern="1200" dirty="0" smtClean="0">
                          <a:solidFill>
                            <a:schemeClr val="accent1">
                              <a:lumMod val="50000"/>
                            </a:schemeClr>
                          </a:solidFill>
                          <a:latin typeface="+mn-lt"/>
                          <a:ea typeface="+mn-ea"/>
                          <a:cs typeface="+mn-cs"/>
                        </a:rPr>
                        <a:t>or </a:t>
                      </a:r>
                      <a:r>
                        <a:rPr kumimoji="0" lang="en-IN" sz="1800" b="0" kern="1200" dirty="0" smtClean="0">
                          <a:solidFill>
                            <a:schemeClr val="accent1">
                              <a:lumMod val="50000"/>
                            </a:schemeClr>
                          </a:solidFill>
                          <a:latin typeface="+mn-lt"/>
                          <a:ea typeface="+mn-ea"/>
                          <a:cs typeface="+mn-cs"/>
                        </a:rPr>
                        <a:t>grandparents was a citizen of India</a:t>
                      </a: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 under Citizenship Act </a:t>
            </a:r>
            <a:endParaRPr lang="en-US" dirty="0"/>
          </a:p>
        </p:txBody>
      </p:sp>
      <p:sp>
        <p:nvSpPr>
          <p:cNvPr id="3" name="Content Placeholder 2"/>
          <p:cNvSpPr>
            <a:spLocks noGrp="1"/>
          </p:cNvSpPr>
          <p:nvPr>
            <p:ph idx="1"/>
          </p:nvPr>
        </p:nvSpPr>
        <p:spPr/>
        <p:txBody>
          <a:bodyPr>
            <a:normAutofit fontScale="70000" lnSpcReduction="20000"/>
          </a:bodyPr>
          <a:lstStyle/>
          <a:p>
            <a:r>
              <a:rPr lang="en-US" sz="2600" b="1" u="sng" dirty="0" smtClean="0">
                <a:solidFill>
                  <a:schemeClr val="accent1">
                    <a:lumMod val="50000"/>
                  </a:schemeClr>
                </a:solidFill>
              </a:rPr>
              <a:t>Overseas Citizens of India (OCI)</a:t>
            </a:r>
            <a:r>
              <a:rPr lang="en-US" sz="2400" b="1" dirty="0" smtClean="0">
                <a:solidFill>
                  <a:schemeClr val="accent1">
                    <a:lumMod val="50000"/>
                  </a:schemeClr>
                </a:solidFill>
              </a:rPr>
              <a:t>	</a:t>
            </a:r>
          </a:p>
          <a:p>
            <a:pPr algn="just">
              <a:buNone/>
            </a:pPr>
            <a:r>
              <a:rPr lang="en-US" sz="2400" b="1" dirty="0" smtClean="0"/>
              <a:t>	</a:t>
            </a:r>
            <a:r>
              <a:rPr lang="en-US" sz="2400" dirty="0" smtClean="0">
                <a:solidFill>
                  <a:schemeClr val="accent1">
                    <a:lumMod val="50000"/>
                  </a:schemeClr>
                </a:solidFill>
              </a:rPr>
              <a:t>A person of Indian Origin who is foreign national and gets registered as Overseas Citizen of India Cardholder under Section 7A of the Citizenship Act,1955 </a:t>
            </a:r>
            <a:r>
              <a:rPr lang="en-US" sz="2400" dirty="0" smtClean="0">
                <a:solidFill>
                  <a:schemeClr val="accent1">
                    <a:lumMod val="50000"/>
                  </a:schemeClr>
                </a:solidFill>
              </a:rPr>
              <a:t>as amended </a:t>
            </a:r>
            <a:r>
              <a:rPr lang="en-US" sz="2400" dirty="0" err="1" smtClean="0">
                <a:solidFill>
                  <a:schemeClr val="accent1">
                    <a:lumMod val="50000"/>
                  </a:schemeClr>
                </a:solidFill>
              </a:rPr>
              <a:t>w.e.f</a:t>
            </a:r>
            <a:r>
              <a:rPr lang="en-US" sz="2400" dirty="0" smtClean="0">
                <a:solidFill>
                  <a:schemeClr val="accent1">
                    <a:lumMod val="50000"/>
                  </a:schemeClr>
                </a:solidFill>
              </a:rPr>
              <a:t>. January 6, 2015</a:t>
            </a:r>
            <a:endParaRPr lang="en-US" sz="2400" dirty="0" smtClean="0">
              <a:solidFill>
                <a:schemeClr val="accent1">
                  <a:lumMod val="50000"/>
                </a:schemeClr>
              </a:solidFill>
            </a:endParaRPr>
          </a:p>
          <a:p>
            <a:endParaRPr lang="en-US" sz="2400" b="1" dirty="0" smtClean="0">
              <a:solidFill>
                <a:schemeClr val="accent1">
                  <a:lumMod val="50000"/>
                </a:schemeClr>
              </a:solidFill>
            </a:endParaRPr>
          </a:p>
          <a:p>
            <a:r>
              <a:rPr lang="en-US" sz="2600" b="1" dirty="0" smtClean="0">
                <a:solidFill>
                  <a:schemeClr val="accent1">
                    <a:lumMod val="50000"/>
                  </a:schemeClr>
                </a:solidFill>
              </a:rPr>
              <a:t>Who is eligible for OCI Card?</a:t>
            </a:r>
          </a:p>
          <a:p>
            <a:pPr algn="just">
              <a:spcBef>
                <a:spcPts val="400"/>
              </a:spcBef>
              <a:buNone/>
            </a:pPr>
            <a:r>
              <a:rPr lang="en-US" dirty="0" smtClean="0"/>
              <a:t>	</a:t>
            </a:r>
            <a:r>
              <a:rPr lang="en-US" sz="2400" dirty="0" smtClean="0">
                <a:solidFill>
                  <a:schemeClr val="accent1">
                    <a:lumMod val="50000"/>
                  </a:schemeClr>
                </a:solidFill>
              </a:rPr>
              <a:t>Following categories of foreign nationals are eligible for registration as Overseas Citizen of India (OCI) Cardholder:- </a:t>
            </a:r>
          </a:p>
          <a:p>
            <a:pPr lvl="1" algn="just">
              <a:spcBef>
                <a:spcPts val="400"/>
              </a:spcBef>
              <a:buFont typeface="+mj-lt"/>
              <a:buAutoNum type="arabicParenR"/>
            </a:pPr>
            <a:r>
              <a:rPr lang="en-US" sz="2400" dirty="0" smtClean="0">
                <a:solidFill>
                  <a:schemeClr val="accent1">
                    <a:lumMod val="50000"/>
                  </a:schemeClr>
                </a:solidFill>
              </a:rPr>
              <a:t>Who was a citizen of India at the time of, or at any time after the commencement of the Constitution i.e. 26.01.1950; or </a:t>
            </a:r>
          </a:p>
          <a:p>
            <a:pPr lvl="1" algn="just">
              <a:spcBef>
                <a:spcPts val="400"/>
              </a:spcBef>
              <a:buFont typeface="+mj-lt"/>
              <a:buAutoNum type="arabicParenR"/>
            </a:pPr>
            <a:r>
              <a:rPr lang="en-US" sz="2400" dirty="0" smtClean="0">
                <a:solidFill>
                  <a:schemeClr val="accent1">
                    <a:lumMod val="50000"/>
                  </a:schemeClr>
                </a:solidFill>
              </a:rPr>
              <a:t>who was eligible to become a citizen of India on 26.01.1950; or</a:t>
            </a:r>
          </a:p>
          <a:p>
            <a:pPr lvl="1" algn="just">
              <a:spcBef>
                <a:spcPts val="400"/>
              </a:spcBef>
              <a:buFont typeface="+mj-lt"/>
              <a:buAutoNum type="arabicParenR"/>
            </a:pPr>
            <a:r>
              <a:rPr lang="en-US" sz="2400" dirty="0" smtClean="0">
                <a:solidFill>
                  <a:schemeClr val="accent1">
                    <a:lumMod val="50000"/>
                  </a:schemeClr>
                </a:solidFill>
              </a:rPr>
              <a:t>who belonged to a territory that became part of India after 15.08.1947; or </a:t>
            </a:r>
          </a:p>
          <a:p>
            <a:pPr lvl="1" algn="just">
              <a:spcBef>
                <a:spcPts val="400"/>
              </a:spcBef>
              <a:buFont typeface="+mj-lt"/>
              <a:buAutoNum type="arabicParenR"/>
            </a:pPr>
            <a:r>
              <a:rPr lang="en-US" sz="2400" dirty="0" smtClean="0">
                <a:solidFill>
                  <a:schemeClr val="accent1">
                    <a:lumMod val="50000"/>
                  </a:schemeClr>
                </a:solidFill>
              </a:rPr>
              <a:t>who is a child or a grandchild or a great grandchild of such a citizen; or </a:t>
            </a:r>
          </a:p>
          <a:p>
            <a:pPr lvl="1" algn="just">
              <a:spcBef>
                <a:spcPts val="400"/>
              </a:spcBef>
              <a:buFont typeface="+mj-lt"/>
              <a:buAutoNum type="arabicParenR"/>
            </a:pPr>
            <a:r>
              <a:rPr lang="en-US" sz="2400" dirty="0" smtClean="0">
                <a:solidFill>
                  <a:schemeClr val="accent1">
                    <a:lumMod val="50000"/>
                  </a:schemeClr>
                </a:solidFill>
              </a:rPr>
              <a:t>who is a minor child of such persons mentioned above; or</a:t>
            </a:r>
          </a:p>
          <a:p>
            <a:pPr lvl="1">
              <a:spcBef>
                <a:spcPts val="400"/>
              </a:spcBef>
              <a:buFont typeface="+mj-lt"/>
              <a:buAutoNum type="arabicParenR"/>
            </a:pPr>
            <a:endParaRPr lang="en-US" sz="1800" dirty="0" smtClean="0"/>
          </a:p>
          <a:p>
            <a:pPr>
              <a:spcBef>
                <a:spcPts val="400"/>
              </a:spcBef>
              <a:buNone/>
            </a:pPr>
            <a:endParaRPr lang="en-US"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 under Citizenship Act </a:t>
            </a:r>
            <a:endParaRPr lang="en-US" dirty="0"/>
          </a:p>
        </p:txBody>
      </p:sp>
      <p:sp>
        <p:nvSpPr>
          <p:cNvPr id="3" name="Content Placeholder 2"/>
          <p:cNvSpPr>
            <a:spLocks noGrp="1"/>
          </p:cNvSpPr>
          <p:nvPr>
            <p:ph idx="1"/>
          </p:nvPr>
        </p:nvSpPr>
        <p:spPr/>
        <p:txBody>
          <a:bodyPr>
            <a:normAutofit/>
          </a:bodyPr>
          <a:lstStyle/>
          <a:p>
            <a:endParaRPr lang="en-US" sz="2400" b="1" dirty="0" smtClean="0">
              <a:solidFill>
                <a:schemeClr val="accent1">
                  <a:lumMod val="50000"/>
                </a:schemeClr>
              </a:solidFill>
            </a:endParaRPr>
          </a:p>
          <a:p>
            <a:pPr>
              <a:spcAft>
                <a:spcPts val="1200"/>
              </a:spcAft>
            </a:pPr>
            <a:r>
              <a:rPr lang="en-US" sz="2400" b="1" dirty="0" smtClean="0">
                <a:solidFill>
                  <a:schemeClr val="accent1">
                    <a:lumMod val="50000"/>
                  </a:schemeClr>
                </a:solidFill>
              </a:rPr>
              <a:t>Who is eligible for OCI Card? Continued….</a:t>
            </a:r>
          </a:p>
          <a:p>
            <a:pPr lvl="1" algn="just">
              <a:buNone/>
            </a:pPr>
            <a:r>
              <a:rPr lang="en-US" sz="1800" dirty="0" smtClean="0">
                <a:solidFill>
                  <a:schemeClr val="accent1">
                    <a:lumMod val="50000"/>
                  </a:schemeClr>
                </a:solidFill>
              </a:rPr>
              <a:t>6) who is a minor child and whose both parents are citizens of India or one of the parents is a citizen of India; or</a:t>
            </a:r>
          </a:p>
          <a:p>
            <a:pPr lvl="1" algn="just">
              <a:buNone/>
            </a:pPr>
            <a:r>
              <a:rPr lang="en-US" sz="1800" dirty="0" smtClean="0">
                <a:solidFill>
                  <a:schemeClr val="accent1">
                    <a:lumMod val="50000"/>
                  </a:schemeClr>
                </a:solidFill>
              </a:rPr>
              <a:t>7) </a:t>
            </a:r>
            <a:r>
              <a:rPr lang="en-US" sz="1800" dirty="0" smtClean="0">
                <a:solidFill>
                  <a:schemeClr val="accent1">
                    <a:lumMod val="50000"/>
                  </a:schemeClr>
                </a:solidFill>
              </a:rPr>
              <a:t>Spouse of foreign origin of a citizen of India or spouse of foreign origin of an Overseas Citizen of India Cardholder registered under section 7A of the Citizenship Act, 1955 and whose marriage has been registered and subsisted for a continuous period of not less than two years immediately preceding the presentation of the application.</a:t>
            </a:r>
          </a:p>
          <a:p>
            <a:pPr lvl="1" algn="just">
              <a:buNone/>
            </a:pPr>
            <a:r>
              <a:rPr lang="en-US" sz="1800" dirty="0" smtClean="0">
                <a:solidFill>
                  <a:schemeClr val="accent1">
                    <a:lumMod val="50000"/>
                  </a:schemeClr>
                </a:solidFill>
              </a:rPr>
              <a:t>Note:  On January 9, 2015, GOI (MHA) issued notification to rescind the PIO scheme and provided that all </a:t>
            </a:r>
            <a:r>
              <a:rPr lang="en-US" sz="1800" dirty="0" err="1" smtClean="0">
                <a:solidFill>
                  <a:schemeClr val="accent1">
                    <a:lumMod val="50000"/>
                  </a:schemeClr>
                </a:solidFill>
              </a:rPr>
              <a:t>exixting</a:t>
            </a:r>
            <a:r>
              <a:rPr lang="en-US" sz="1800" dirty="0" smtClean="0">
                <a:solidFill>
                  <a:schemeClr val="accent1">
                    <a:lumMod val="50000"/>
                  </a:schemeClr>
                </a:solidFill>
              </a:rPr>
              <a:t> PIO cardholders registered till January 9, 2015 should be deemed to be the OCI cardholder.</a:t>
            </a:r>
            <a:endParaRPr lang="en-US" sz="1800" dirty="0" smtClean="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 under Citizenship Act </a:t>
            </a:r>
            <a:endParaRPr lang="en-US" dirty="0"/>
          </a:p>
        </p:txBody>
      </p:sp>
      <p:sp>
        <p:nvSpPr>
          <p:cNvPr id="3" name="Content Placeholder 2"/>
          <p:cNvSpPr>
            <a:spLocks noGrp="1"/>
          </p:cNvSpPr>
          <p:nvPr>
            <p:ph idx="1"/>
          </p:nvPr>
        </p:nvSpPr>
        <p:spPr>
          <a:xfrm>
            <a:off x="1600200" y="1600200"/>
            <a:ext cx="7162800" cy="5029200"/>
          </a:xfrm>
        </p:spPr>
        <p:txBody>
          <a:bodyPr>
            <a:normAutofit/>
          </a:bodyPr>
          <a:lstStyle/>
          <a:p>
            <a:r>
              <a:rPr lang="en-US" sz="2400" b="1" dirty="0" smtClean="0">
                <a:solidFill>
                  <a:schemeClr val="accent1">
                    <a:lumMod val="50000"/>
                  </a:schemeClr>
                </a:solidFill>
              </a:rPr>
              <a:t>Benefits available to OCI</a:t>
            </a:r>
          </a:p>
          <a:p>
            <a:pPr lvl="1" algn="just">
              <a:buFont typeface="Wingdings" pitchFamily="2" charset="2"/>
              <a:buChar char="Ø"/>
            </a:pPr>
            <a:r>
              <a:rPr lang="en-US" sz="1700" dirty="0" smtClean="0">
                <a:solidFill>
                  <a:schemeClr val="accent1">
                    <a:lumMod val="50000"/>
                  </a:schemeClr>
                </a:solidFill>
              </a:rPr>
              <a:t>Multiple Entry, multiple purpose life long visit to visit India</a:t>
            </a:r>
          </a:p>
          <a:p>
            <a:pPr lvl="1" algn="just">
              <a:buFont typeface="Wingdings" pitchFamily="2" charset="2"/>
              <a:buChar char="Ø"/>
            </a:pPr>
            <a:r>
              <a:rPr lang="en-US" sz="1700" dirty="0" smtClean="0">
                <a:solidFill>
                  <a:schemeClr val="accent1">
                    <a:lumMod val="50000"/>
                  </a:schemeClr>
                </a:solidFill>
              </a:rPr>
              <a:t>Exemption from reporting to police authorities for any length to stay in India</a:t>
            </a:r>
          </a:p>
          <a:p>
            <a:pPr lvl="1" algn="just">
              <a:buFont typeface="Wingdings" pitchFamily="2" charset="2"/>
              <a:buChar char="Ø"/>
            </a:pPr>
            <a:r>
              <a:rPr lang="en-US" sz="1700" dirty="0" smtClean="0">
                <a:solidFill>
                  <a:schemeClr val="accent1">
                    <a:lumMod val="50000"/>
                  </a:schemeClr>
                </a:solidFill>
              </a:rPr>
              <a:t>Parity with NRIs in financial, economic, and educational fields except in the acquisition of agricultural or plantation properties.</a:t>
            </a:r>
          </a:p>
          <a:p>
            <a:pPr lvl="1" algn="just">
              <a:buFont typeface="Wingdings" pitchFamily="2" charset="2"/>
              <a:buChar char="Ø"/>
            </a:pPr>
            <a:r>
              <a:rPr lang="en-US" sz="1700" dirty="0" smtClean="0">
                <a:solidFill>
                  <a:schemeClr val="accent1">
                    <a:lumMod val="50000"/>
                  </a:schemeClr>
                </a:solidFill>
              </a:rPr>
              <a:t>Parity with Resident Indians in Domestic Affairs</a:t>
            </a:r>
          </a:p>
          <a:p>
            <a:pPr lvl="1" algn="just">
              <a:buFont typeface="Wingdings" pitchFamily="2" charset="2"/>
              <a:buChar char="Ø"/>
            </a:pPr>
            <a:r>
              <a:rPr lang="en-US" sz="1700" dirty="0" smtClean="0">
                <a:solidFill>
                  <a:schemeClr val="accent1">
                    <a:lumMod val="50000"/>
                  </a:schemeClr>
                </a:solidFill>
              </a:rPr>
              <a:t>Parity with Indian National in entry fees for national Parks and Wild Life Sanctuaries.</a:t>
            </a:r>
          </a:p>
          <a:p>
            <a:pPr lvl="1" algn="just">
              <a:buFont typeface="Wingdings" pitchFamily="2" charset="2"/>
              <a:buChar char="Ø"/>
            </a:pPr>
            <a:r>
              <a:rPr lang="en-US" sz="1700" dirty="0" smtClean="0">
                <a:solidFill>
                  <a:schemeClr val="accent1">
                    <a:lumMod val="50000"/>
                  </a:schemeClr>
                </a:solidFill>
              </a:rPr>
              <a:t>Parity with NRIs in respect of –</a:t>
            </a:r>
          </a:p>
          <a:p>
            <a:pPr lvl="2" algn="just">
              <a:buFont typeface="Wingdings" pitchFamily="2" charset="2"/>
              <a:buChar char="v"/>
            </a:pPr>
            <a:r>
              <a:rPr lang="en-US" sz="1700" dirty="0" smtClean="0">
                <a:solidFill>
                  <a:schemeClr val="accent1">
                    <a:lumMod val="50000"/>
                  </a:schemeClr>
                </a:solidFill>
              </a:rPr>
              <a:t>Entry fees for visiting the national monuments, historical sites &amp; museums in India</a:t>
            </a:r>
          </a:p>
          <a:p>
            <a:pPr lvl="2" algn="just">
              <a:buFont typeface="Wingdings" pitchFamily="2" charset="2"/>
              <a:buChar char="v"/>
            </a:pPr>
            <a:r>
              <a:rPr lang="en-US" sz="1700" dirty="0" smtClean="0">
                <a:solidFill>
                  <a:schemeClr val="accent1">
                    <a:lumMod val="50000"/>
                  </a:schemeClr>
                </a:solidFill>
              </a:rPr>
              <a:t>Pursuing the professions of doctors, dentists, nurses and  pharmacists, advocates &amp; chartered accountants.</a:t>
            </a:r>
          </a:p>
          <a:p>
            <a:pPr lvl="2" algn="just">
              <a:buFont typeface="Wingdings" pitchFamily="2" charset="2"/>
              <a:buChar char="v"/>
            </a:pPr>
            <a:r>
              <a:rPr lang="en-US" sz="1700" dirty="0" smtClean="0">
                <a:solidFill>
                  <a:schemeClr val="accent1">
                    <a:lumMod val="50000"/>
                  </a:schemeClr>
                </a:solidFill>
              </a:rPr>
              <a:t>Appearance for All India Pre-Medical test</a:t>
            </a:r>
          </a:p>
          <a:p>
            <a:pPr lvl="2" algn="just">
              <a:buFont typeface="Wingdings" pitchFamily="2" charset="2"/>
              <a:buChar char="v"/>
            </a:pPr>
            <a:r>
              <a:rPr lang="en-US" sz="1700" dirty="0" smtClean="0">
                <a:solidFill>
                  <a:schemeClr val="accent1">
                    <a:lumMod val="50000"/>
                  </a:schemeClr>
                </a:solidFill>
              </a:rPr>
              <a:t>Inter Country Adoption</a:t>
            </a:r>
          </a:p>
          <a:p>
            <a:pPr lvl="2" algn="just">
              <a:buFont typeface="Wingdings" pitchFamily="2" charset="2"/>
              <a:buChar char="Ø"/>
            </a:pPr>
            <a:endParaRPr lang="en-US" sz="1600" dirty="0" smtClean="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Income Tax Act</a:t>
            </a:r>
            <a:endParaRPr lang="en-US" dirty="0"/>
          </a:p>
        </p:txBody>
      </p:sp>
      <p:sp>
        <p:nvSpPr>
          <p:cNvPr id="3" name="Content Placeholder 2"/>
          <p:cNvSpPr>
            <a:spLocks noGrp="1"/>
          </p:cNvSpPr>
          <p:nvPr>
            <p:ph idx="1"/>
          </p:nvPr>
        </p:nvSpPr>
        <p:spPr/>
        <p:txBody>
          <a:bodyPr>
            <a:normAutofit/>
          </a:bodyPr>
          <a:lstStyle/>
          <a:p>
            <a:pPr marL="514350" indent="-514350"/>
            <a:endParaRPr lang="en-US" sz="1800" b="1" u="sng" dirty="0" smtClean="0"/>
          </a:p>
          <a:p>
            <a:pPr marL="514350" indent="-514350"/>
            <a:r>
              <a:rPr lang="en-US" sz="1800" b="1" u="sng" dirty="0" smtClean="0">
                <a:solidFill>
                  <a:schemeClr val="accent1">
                    <a:lumMod val="50000"/>
                  </a:schemeClr>
                </a:solidFill>
              </a:rPr>
              <a:t>Person</a:t>
            </a:r>
            <a:r>
              <a:rPr lang="en-US" sz="1800" dirty="0" smtClean="0">
                <a:solidFill>
                  <a:schemeClr val="accent1">
                    <a:lumMod val="50000"/>
                  </a:schemeClr>
                </a:solidFill>
              </a:rPr>
              <a:t>  includes- </a:t>
            </a:r>
          </a:p>
          <a:p>
            <a:pPr>
              <a:buNone/>
            </a:pPr>
            <a:r>
              <a:rPr lang="en-US" sz="1800" dirty="0" smtClean="0">
                <a:solidFill>
                  <a:schemeClr val="accent1">
                    <a:lumMod val="50000"/>
                  </a:schemeClr>
                </a:solidFill>
              </a:rPr>
              <a:t>	(</a:t>
            </a:r>
            <a:r>
              <a:rPr lang="en-US" sz="1800" dirty="0" err="1" smtClean="0">
                <a:solidFill>
                  <a:schemeClr val="accent1">
                    <a:lumMod val="50000"/>
                  </a:schemeClr>
                </a:solidFill>
              </a:rPr>
              <a:t>i</a:t>
            </a:r>
            <a:r>
              <a:rPr lang="en-US" sz="1800" dirty="0" smtClean="0">
                <a:solidFill>
                  <a:schemeClr val="accent1">
                    <a:lumMod val="50000"/>
                  </a:schemeClr>
                </a:solidFill>
              </a:rPr>
              <a:t>) an individual, </a:t>
            </a:r>
          </a:p>
          <a:p>
            <a:pPr>
              <a:buNone/>
            </a:pPr>
            <a:r>
              <a:rPr lang="en-US" sz="1800" dirty="0" smtClean="0">
                <a:solidFill>
                  <a:schemeClr val="accent1">
                    <a:lumMod val="50000"/>
                  </a:schemeClr>
                </a:solidFill>
              </a:rPr>
              <a:t>	(ii) a Hindu undivided family, </a:t>
            </a:r>
          </a:p>
          <a:p>
            <a:pPr>
              <a:buNone/>
            </a:pPr>
            <a:r>
              <a:rPr lang="en-US" sz="1800" dirty="0" smtClean="0">
                <a:solidFill>
                  <a:schemeClr val="accent1">
                    <a:lumMod val="50000"/>
                  </a:schemeClr>
                </a:solidFill>
              </a:rPr>
              <a:t>	(iii) a company, </a:t>
            </a:r>
          </a:p>
          <a:p>
            <a:pPr>
              <a:buNone/>
            </a:pPr>
            <a:r>
              <a:rPr lang="en-US" sz="1800" dirty="0" smtClean="0">
                <a:solidFill>
                  <a:schemeClr val="accent1">
                    <a:lumMod val="50000"/>
                  </a:schemeClr>
                </a:solidFill>
              </a:rPr>
              <a:t>	(iv) a firm, </a:t>
            </a:r>
          </a:p>
          <a:p>
            <a:pPr>
              <a:buNone/>
            </a:pPr>
            <a:r>
              <a:rPr lang="en-US" sz="1800" dirty="0" smtClean="0">
                <a:solidFill>
                  <a:schemeClr val="accent1">
                    <a:lumMod val="50000"/>
                  </a:schemeClr>
                </a:solidFill>
              </a:rPr>
              <a:t>	(v) an association of persons or a body of individuals, whether incorporated or not, </a:t>
            </a:r>
          </a:p>
          <a:p>
            <a:pPr>
              <a:buNone/>
            </a:pPr>
            <a:r>
              <a:rPr lang="en-US" sz="1800" dirty="0" smtClean="0">
                <a:solidFill>
                  <a:schemeClr val="accent1">
                    <a:lumMod val="50000"/>
                  </a:schemeClr>
                </a:solidFill>
              </a:rPr>
              <a:t>	(vi) a local authority, and</a:t>
            </a:r>
          </a:p>
          <a:p>
            <a:pPr>
              <a:buNone/>
            </a:pPr>
            <a:r>
              <a:rPr lang="en-US" sz="1800" dirty="0" smtClean="0">
                <a:solidFill>
                  <a:schemeClr val="accent1">
                    <a:lumMod val="50000"/>
                  </a:schemeClr>
                </a:solidFill>
              </a:rPr>
              <a:t>	(vii) every artificial juridical person, not falling within any of the preceding sub-clauses</a:t>
            </a:r>
          </a:p>
          <a:p>
            <a:pPr>
              <a:buNone/>
            </a:pPr>
            <a:r>
              <a:rPr lang="en-US" sz="1800" dirty="0" smtClean="0">
                <a:solidFill>
                  <a:schemeClr val="accent1">
                    <a:lumMod val="50000"/>
                  </a:schemeClr>
                </a:solidFill>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Income Tax Act</a:t>
            </a:r>
            <a:endParaRPr lang="en-US" dirty="0"/>
          </a:p>
        </p:txBody>
      </p:sp>
      <p:sp>
        <p:nvSpPr>
          <p:cNvPr id="3" name="Content Placeholder 2"/>
          <p:cNvSpPr>
            <a:spLocks noGrp="1"/>
          </p:cNvSpPr>
          <p:nvPr>
            <p:ph idx="1"/>
          </p:nvPr>
        </p:nvSpPr>
        <p:spPr>
          <a:xfrm>
            <a:off x="2128720" y="1749245"/>
            <a:ext cx="6413610" cy="4803955"/>
          </a:xfrm>
        </p:spPr>
        <p:txBody>
          <a:bodyPr>
            <a:noAutofit/>
          </a:bodyPr>
          <a:lstStyle/>
          <a:p>
            <a:r>
              <a:rPr lang="en-US" sz="1600" b="1" u="sng" dirty="0" smtClean="0">
                <a:solidFill>
                  <a:schemeClr val="accent1">
                    <a:lumMod val="50000"/>
                  </a:schemeClr>
                </a:solidFill>
              </a:rPr>
              <a:t>Person Resident In India</a:t>
            </a:r>
          </a:p>
          <a:p>
            <a:pPr>
              <a:buNone/>
            </a:pPr>
            <a:r>
              <a:rPr lang="en-US" sz="1600" dirty="0" smtClean="0">
                <a:solidFill>
                  <a:schemeClr val="accent1">
                    <a:lumMod val="50000"/>
                  </a:schemeClr>
                </a:solidFill>
              </a:rPr>
              <a:t>       An Individual is said to be resident in India in any Previous year if he satisfied any condition –</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b="1" dirty="0" smtClean="0"/>
          </a:p>
          <a:p>
            <a:pPr>
              <a:buNone/>
            </a:pPr>
            <a:endParaRPr lang="en-US" sz="1600" b="1" dirty="0" smtClean="0"/>
          </a:p>
          <a:p>
            <a:pPr>
              <a:buNone/>
            </a:pPr>
            <a:r>
              <a:rPr lang="en-US" sz="1600" b="1" dirty="0" smtClean="0">
                <a:solidFill>
                  <a:schemeClr val="accent1">
                    <a:lumMod val="50000"/>
                  </a:schemeClr>
                </a:solidFill>
              </a:rPr>
              <a:t>Explanation1</a:t>
            </a:r>
          </a:p>
          <a:p>
            <a:pPr algn="just">
              <a:buNone/>
            </a:pPr>
            <a:r>
              <a:rPr lang="en-US" sz="1600" dirty="0" smtClean="0">
                <a:solidFill>
                  <a:schemeClr val="accent1">
                    <a:lumMod val="50000"/>
                  </a:schemeClr>
                </a:solidFill>
              </a:rPr>
              <a:t>In the case of an individual,—</a:t>
            </a:r>
          </a:p>
          <a:p>
            <a:pPr algn="just">
              <a:buNone/>
            </a:pPr>
            <a:r>
              <a:rPr lang="en-US" sz="1600" dirty="0" smtClean="0">
                <a:solidFill>
                  <a:schemeClr val="accent1">
                    <a:lumMod val="50000"/>
                  </a:schemeClr>
                </a:solidFill>
              </a:rPr>
              <a:t>	(a)  </a:t>
            </a:r>
            <a:r>
              <a:rPr lang="en-US" sz="1600" b="1" dirty="0" smtClean="0">
                <a:solidFill>
                  <a:schemeClr val="accent1">
                    <a:lumMod val="50000"/>
                  </a:schemeClr>
                </a:solidFill>
              </a:rPr>
              <a:t>being a citizen of India</a:t>
            </a:r>
            <a:r>
              <a:rPr lang="en-US" sz="1600" dirty="0" smtClean="0">
                <a:solidFill>
                  <a:schemeClr val="accent1">
                    <a:lumMod val="50000"/>
                  </a:schemeClr>
                </a:solidFill>
              </a:rPr>
              <a:t>, who leaves India in any previous year as a </a:t>
            </a:r>
            <a:r>
              <a:rPr lang="en-US" sz="1600" b="1" dirty="0" smtClean="0">
                <a:solidFill>
                  <a:schemeClr val="accent1">
                    <a:lumMod val="50000"/>
                  </a:schemeClr>
                </a:solidFill>
              </a:rPr>
              <a:t>crew member</a:t>
            </a:r>
            <a:r>
              <a:rPr lang="en-US" sz="1600" dirty="0" smtClean="0">
                <a:solidFill>
                  <a:schemeClr val="accent1">
                    <a:lumMod val="50000"/>
                  </a:schemeClr>
                </a:solidFill>
              </a:rPr>
              <a:t> of an Indian ship, or for the purposes </a:t>
            </a:r>
            <a:r>
              <a:rPr lang="en-US" sz="1600" b="1" dirty="0" smtClean="0">
                <a:solidFill>
                  <a:schemeClr val="accent1">
                    <a:lumMod val="50000"/>
                  </a:schemeClr>
                </a:solidFill>
              </a:rPr>
              <a:t>of employment </a:t>
            </a:r>
            <a:r>
              <a:rPr lang="en-US" sz="1600" dirty="0" smtClean="0">
                <a:solidFill>
                  <a:schemeClr val="accent1">
                    <a:lumMod val="50000"/>
                  </a:schemeClr>
                </a:solidFill>
              </a:rPr>
              <a:t>outside India, the provisions of condition 2 shall apply in relation to that year as if for the 60 days occurring therein,</a:t>
            </a:r>
            <a:r>
              <a:rPr lang="en-US" sz="1600" b="1" dirty="0" smtClean="0">
                <a:solidFill>
                  <a:schemeClr val="accent1">
                    <a:lumMod val="50000"/>
                  </a:schemeClr>
                </a:solidFill>
              </a:rPr>
              <a:t>182 days has been substituted</a:t>
            </a:r>
            <a:r>
              <a:rPr lang="en-US" sz="1600" dirty="0" smtClean="0">
                <a:solidFill>
                  <a:schemeClr val="accent1">
                    <a:lumMod val="50000"/>
                  </a:schemeClr>
                </a:solidFill>
              </a:rPr>
              <a:t>.</a:t>
            </a:r>
          </a:p>
          <a:p>
            <a:pPr algn="just">
              <a:buNone/>
            </a:pPr>
            <a:r>
              <a:rPr lang="en-US" sz="1600" dirty="0" smtClean="0">
                <a:solidFill>
                  <a:schemeClr val="accent1">
                    <a:lumMod val="50000"/>
                  </a:schemeClr>
                </a:solidFill>
              </a:rPr>
              <a:t>	</a:t>
            </a:r>
          </a:p>
        </p:txBody>
      </p:sp>
      <p:graphicFrame>
        <p:nvGraphicFramePr>
          <p:cNvPr id="4" name="Table 3"/>
          <p:cNvGraphicFramePr>
            <a:graphicFrameLocks noGrp="1"/>
          </p:cNvGraphicFramePr>
          <p:nvPr/>
        </p:nvGraphicFramePr>
        <p:xfrm>
          <a:off x="2133600" y="3048000"/>
          <a:ext cx="6781800" cy="1066800"/>
        </p:xfrm>
        <a:graphic>
          <a:graphicData uri="http://schemas.openxmlformats.org/drawingml/2006/table">
            <a:tbl>
              <a:tblPr firstRow="1" bandRow="1">
                <a:tableStyleId>{5C22544A-7EE6-4342-B048-85BDC9FD1C3A}</a:tableStyleId>
              </a:tblPr>
              <a:tblGrid>
                <a:gridCol w="3124200"/>
                <a:gridCol w="3657600"/>
              </a:tblGrid>
              <a:tr h="731519">
                <a:tc>
                  <a:txBody>
                    <a:bodyPr/>
                    <a:lstStyle/>
                    <a:p>
                      <a:pPr algn="just"/>
                      <a:r>
                        <a:rPr kumimoji="0" lang="en-US" sz="1600" b="0" kern="1200" dirty="0" smtClean="0">
                          <a:solidFill>
                            <a:schemeClr val="accent1">
                              <a:lumMod val="50000"/>
                            </a:schemeClr>
                          </a:solidFill>
                          <a:latin typeface="+mn-lt"/>
                          <a:ea typeface="+mn-ea"/>
                          <a:cs typeface="+mn-cs"/>
                        </a:rPr>
                        <a:t>In India for a period/periods of 182 days or more in that previous year OR</a:t>
                      </a:r>
                    </a:p>
                  </a:txBody>
                  <a:tcPr>
                    <a:solidFill>
                      <a:schemeClr val="accent1">
                        <a:lumMod val="60000"/>
                        <a:lumOff val="40000"/>
                      </a:schemeClr>
                    </a:solidFill>
                  </a:tcPr>
                </a:tc>
                <a:tc>
                  <a:txBody>
                    <a:bodyPr/>
                    <a:lstStyle/>
                    <a:p>
                      <a:pPr algn="just"/>
                      <a:r>
                        <a:rPr kumimoji="0" lang="en-US" sz="1600" b="0" kern="1200" dirty="0" smtClean="0">
                          <a:solidFill>
                            <a:schemeClr val="accent1">
                              <a:lumMod val="50000"/>
                            </a:schemeClr>
                          </a:solidFill>
                          <a:latin typeface="+mn-lt"/>
                          <a:ea typeface="+mn-ea"/>
                          <a:cs typeface="+mn-cs"/>
                        </a:rPr>
                        <a:t>Having within 4 years immediately preceding that year been in India for 365 or more days and is in India for a 60 or more days in</a:t>
                      </a:r>
                      <a:r>
                        <a:rPr kumimoji="0" lang="en-US" sz="1600" b="0" kern="1200" baseline="0" dirty="0" smtClean="0">
                          <a:solidFill>
                            <a:schemeClr val="accent1">
                              <a:lumMod val="50000"/>
                            </a:schemeClr>
                          </a:solidFill>
                          <a:latin typeface="+mn-lt"/>
                          <a:ea typeface="+mn-ea"/>
                          <a:cs typeface="+mn-cs"/>
                        </a:rPr>
                        <a:t> that year.</a:t>
                      </a:r>
                      <a:endParaRPr kumimoji="0" lang="en-US" sz="1600" b="0" kern="1200" dirty="0" smtClean="0">
                        <a:solidFill>
                          <a:schemeClr val="accent1">
                            <a:lumMod val="50000"/>
                          </a:schemeClr>
                        </a:solidFill>
                        <a:latin typeface="+mn-lt"/>
                        <a:ea typeface="+mn-ea"/>
                        <a:cs typeface="+mn-cs"/>
                      </a:endParaRPr>
                    </a:p>
                  </a:txBody>
                  <a:tcPr>
                    <a:solidFill>
                      <a:schemeClr val="accent1">
                        <a:lumMod val="60000"/>
                        <a:lumOff val="40000"/>
                      </a:schemeClr>
                    </a:solidFill>
                  </a:tcPr>
                </a:tc>
              </a:tr>
            </a:tbl>
          </a:graphicData>
        </a:graphic>
      </p:graphicFrame>
      <p:graphicFrame>
        <p:nvGraphicFramePr>
          <p:cNvPr id="5" name="Table 4"/>
          <p:cNvGraphicFramePr>
            <a:graphicFrameLocks noGrp="1"/>
          </p:cNvGraphicFramePr>
          <p:nvPr/>
        </p:nvGraphicFramePr>
        <p:xfrm>
          <a:off x="2133600" y="2667000"/>
          <a:ext cx="6781800" cy="365760"/>
        </p:xfrm>
        <a:graphic>
          <a:graphicData uri="http://schemas.openxmlformats.org/drawingml/2006/table">
            <a:tbl>
              <a:tblPr firstRow="1" bandRow="1">
                <a:tableStyleId>{5C22544A-7EE6-4342-B048-85BDC9FD1C3A}</a:tableStyleId>
              </a:tblPr>
              <a:tblGrid>
                <a:gridCol w="3124200"/>
                <a:gridCol w="3657600"/>
              </a:tblGrid>
              <a:tr h="0">
                <a:tc>
                  <a:txBody>
                    <a:bodyPr/>
                    <a:lstStyle/>
                    <a:p>
                      <a:r>
                        <a:rPr lang="en-US" dirty="0" smtClean="0"/>
                        <a:t>CONDITION</a:t>
                      </a:r>
                      <a:r>
                        <a:rPr lang="en-US" baseline="0" dirty="0" smtClean="0"/>
                        <a:t> 1</a:t>
                      </a:r>
                      <a:endParaRPr lang="en-US" dirty="0"/>
                    </a:p>
                  </a:txBody>
                  <a:tcPr/>
                </a:tc>
                <a:tc>
                  <a:txBody>
                    <a:bodyPr/>
                    <a:lstStyle/>
                    <a:p>
                      <a:r>
                        <a:rPr lang="en-US" dirty="0" smtClean="0"/>
                        <a:t>CONDITION 2</a:t>
                      </a:r>
                      <a:endParaRPr lang="en-US"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Income Tax Act</a:t>
            </a:r>
            <a:endParaRPr lang="en-US" dirty="0"/>
          </a:p>
        </p:txBody>
      </p:sp>
      <p:sp>
        <p:nvSpPr>
          <p:cNvPr id="3" name="Content Placeholder 2"/>
          <p:cNvSpPr>
            <a:spLocks noGrp="1"/>
          </p:cNvSpPr>
          <p:nvPr>
            <p:ph idx="1"/>
          </p:nvPr>
        </p:nvSpPr>
        <p:spPr>
          <a:xfrm>
            <a:off x="2128720" y="1749244"/>
            <a:ext cx="6413610" cy="4880155"/>
          </a:xfrm>
        </p:spPr>
        <p:txBody>
          <a:bodyPr>
            <a:normAutofit/>
          </a:bodyPr>
          <a:lstStyle/>
          <a:p>
            <a:endParaRPr lang="en-US" sz="1800" b="1" u="sng" dirty="0" smtClean="0">
              <a:solidFill>
                <a:schemeClr val="accent1">
                  <a:lumMod val="50000"/>
                </a:schemeClr>
              </a:solidFill>
            </a:endParaRPr>
          </a:p>
          <a:p>
            <a:r>
              <a:rPr lang="en-US" sz="1800" b="1" u="sng" dirty="0" smtClean="0">
                <a:solidFill>
                  <a:schemeClr val="accent1">
                    <a:lumMod val="50000"/>
                  </a:schemeClr>
                </a:solidFill>
              </a:rPr>
              <a:t>Person Resident in India</a:t>
            </a:r>
            <a:r>
              <a:rPr lang="en-US" sz="1800" b="1" dirty="0" smtClean="0">
                <a:solidFill>
                  <a:schemeClr val="accent1">
                    <a:lumMod val="50000"/>
                  </a:schemeClr>
                </a:solidFill>
              </a:rPr>
              <a:t>  Continued…….</a:t>
            </a:r>
          </a:p>
          <a:p>
            <a:pPr algn="just">
              <a:buNone/>
            </a:pPr>
            <a:r>
              <a:rPr lang="en-US" sz="1800" dirty="0" smtClean="0">
                <a:solidFill>
                  <a:schemeClr val="accent1">
                    <a:lumMod val="50000"/>
                  </a:schemeClr>
                </a:solidFill>
              </a:rPr>
              <a:t>	(b)  </a:t>
            </a:r>
            <a:r>
              <a:rPr lang="en-US" sz="1800" b="1" dirty="0" smtClean="0">
                <a:solidFill>
                  <a:schemeClr val="accent1">
                    <a:lumMod val="50000"/>
                  </a:schemeClr>
                </a:solidFill>
              </a:rPr>
              <a:t>being a citizen of India or person of Indian Origin comes to India for visit purpose </a:t>
            </a:r>
            <a:r>
              <a:rPr lang="en-US" sz="1800" dirty="0" smtClean="0">
                <a:solidFill>
                  <a:schemeClr val="accent1">
                    <a:lumMod val="50000"/>
                  </a:schemeClr>
                </a:solidFill>
              </a:rPr>
              <a:t>in any previous year the provisions of condition 2 shall apply in relation to that year as if for the words </a:t>
            </a:r>
            <a:r>
              <a:rPr lang="en-US" sz="1800" b="1" dirty="0" smtClean="0">
                <a:solidFill>
                  <a:schemeClr val="accent1">
                    <a:lumMod val="50000"/>
                  </a:schemeClr>
                </a:solidFill>
              </a:rPr>
              <a:t>“60 days", occurring therein, the words “182 days" had been substituted.</a:t>
            </a:r>
          </a:p>
          <a:p>
            <a:pPr algn="just">
              <a:buNone/>
            </a:pPr>
            <a:endParaRPr lang="en-US" sz="1800" b="1" dirty="0" smtClean="0">
              <a:solidFill>
                <a:schemeClr val="accent1">
                  <a:lumMod val="50000"/>
                </a:schemeClr>
              </a:solidFill>
            </a:endParaRPr>
          </a:p>
          <a:p>
            <a:pPr>
              <a:buNone/>
            </a:pPr>
            <a:r>
              <a:rPr lang="en-US" sz="1800" b="1" dirty="0" smtClean="0">
                <a:solidFill>
                  <a:schemeClr val="dk1"/>
                </a:solidFill>
              </a:rPr>
              <a:t>	</a:t>
            </a:r>
            <a:endParaRPr lang="en-US" sz="1800" b="1" dirty="0" smtClean="0">
              <a:solidFill>
                <a:schemeClr val="accent1">
                  <a:lumMod val="50000"/>
                </a:schemeClr>
              </a:solidFill>
            </a:endParaRPr>
          </a:p>
          <a:p>
            <a:pPr algn="just">
              <a:buNone/>
            </a:pPr>
            <a:endParaRPr lang="en-US" sz="1800" b="1"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Income Tax Act</a:t>
            </a:r>
            <a:endParaRPr lang="en-US" dirty="0"/>
          </a:p>
        </p:txBody>
      </p:sp>
      <p:sp>
        <p:nvSpPr>
          <p:cNvPr id="3" name="Content Placeholder 2"/>
          <p:cNvSpPr>
            <a:spLocks noGrp="1"/>
          </p:cNvSpPr>
          <p:nvPr>
            <p:ph idx="1"/>
          </p:nvPr>
        </p:nvSpPr>
        <p:spPr/>
        <p:txBody>
          <a:bodyPr>
            <a:normAutofit/>
          </a:bodyPr>
          <a:lstStyle/>
          <a:p>
            <a:pPr algn="just"/>
            <a:endParaRPr lang="en-US" sz="1900" b="1" u="sng" dirty="0" smtClean="0">
              <a:solidFill>
                <a:schemeClr val="accent1">
                  <a:lumMod val="50000"/>
                </a:schemeClr>
              </a:solidFill>
            </a:endParaRPr>
          </a:p>
          <a:p>
            <a:pPr algn="just"/>
            <a:r>
              <a:rPr lang="en-US" sz="1800" b="1" u="sng" dirty="0" smtClean="0">
                <a:solidFill>
                  <a:schemeClr val="accent1">
                    <a:lumMod val="50000"/>
                  </a:schemeClr>
                </a:solidFill>
              </a:rPr>
              <a:t>Non-Resident</a:t>
            </a:r>
            <a:r>
              <a:rPr lang="en-US" sz="1800" b="1" dirty="0" smtClean="0">
                <a:solidFill>
                  <a:schemeClr val="accent1">
                    <a:lumMod val="50000"/>
                  </a:schemeClr>
                </a:solidFill>
              </a:rPr>
              <a:t> </a:t>
            </a:r>
            <a:r>
              <a:rPr lang="en-US" sz="1800" dirty="0" smtClean="0">
                <a:solidFill>
                  <a:schemeClr val="accent1">
                    <a:lumMod val="50000"/>
                  </a:schemeClr>
                </a:solidFill>
              </a:rPr>
              <a:t>means a person who is not a "resident" ,and for the purposes of sections 92, 93 and 168, includes a person who is not ordinarily resident in India.</a:t>
            </a:r>
          </a:p>
          <a:p>
            <a:pPr algn="just"/>
            <a:endParaRPr lang="en-US" sz="1800" dirty="0" smtClean="0">
              <a:solidFill>
                <a:schemeClr val="accent1">
                  <a:lumMod val="50000"/>
                </a:schemeClr>
              </a:solidFill>
            </a:endParaRPr>
          </a:p>
          <a:p>
            <a:pPr algn="just"/>
            <a:endParaRPr lang="en-US" sz="1800" dirty="0" smtClean="0">
              <a:solidFill>
                <a:schemeClr val="accent1">
                  <a:lumMod val="50000"/>
                </a:schemeClr>
              </a:solidFill>
            </a:endParaRPr>
          </a:p>
          <a:p>
            <a:pPr algn="just"/>
            <a:r>
              <a:rPr lang="en-US" sz="1800" b="1" u="sng" dirty="0" smtClean="0">
                <a:solidFill>
                  <a:schemeClr val="accent1">
                    <a:lumMod val="50000"/>
                  </a:schemeClr>
                </a:solidFill>
              </a:rPr>
              <a:t>Non-Resident Indian</a:t>
            </a:r>
            <a:r>
              <a:rPr lang="en-US" sz="1800" b="1" dirty="0" smtClean="0">
                <a:solidFill>
                  <a:schemeClr val="accent1">
                    <a:lumMod val="50000"/>
                  </a:schemeClr>
                </a:solidFill>
              </a:rPr>
              <a:t> – As per Section 115C(e) “</a:t>
            </a:r>
            <a:r>
              <a:rPr lang="en-US" sz="1800" dirty="0" smtClean="0">
                <a:solidFill>
                  <a:schemeClr val="accent1">
                    <a:lumMod val="50000"/>
                  </a:schemeClr>
                </a:solidFill>
              </a:rPr>
              <a:t>NRI</a:t>
            </a:r>
            <a:r>
              <a:rPr lang="en-US" sz="1800" b="1" dirty="0" smtClean="0">
                <a:solidFill>
                  <a:schemeClr val="accent1">
                    <a:lumMod val="50000"/>
                  </a:schemeClr>
                </a:solidFill>
              </a:rPr>
              <a:t> </a:t>
            </a:r>
            <a:r>
              <a:rPr lang="en-US" sz="1800" dirty="0" smtClean="0">
                <a:solidFill>
                  <a:schemeClr val="accent1">
                    <a:lumMod val="50000"/>
                  </a:schemeClr>
                </a:solidFill>
              </a:rPr>
              <a:t>means an individual, being a citizen of India or a person of Indian origin who is not a "resident".</a:t>
            </a:r>
          </a:p>
          <a:p>
            <a:pPr algn="just">
              <a:buNone/>
            </a:pPr>
            <a:r>
              <a:rPr lang="en-US" sz="1800" dirty="0" smtClean="0">
                <a:solidFill>
                  <a:schemeClr val="accent1">
                    <a:lumMod val="50000"/>
                  </a:schemeClr>
                </a:solidFill>
              </a:rPr>
              <a:t>	Explanation.—A person shall be deemed to be of Indian origin if he, or either of his parents or any of his grand-parents, was born in undivided India;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SHOULD BE OUR TAKE AWAYS?</a:t>
            </a:r>
            <a:endParaRPr lang="en-US" dirty="0"/>
          </a:p>
        </p:txBody>
      </p:sp>
      <p:sp>
        <p:nvSpPr>
          <p:cNvPr id="3" name="Content Placeholder 2"/>
          <p:cNvSpPr>
            <a:spLocks noGrp="1"/>
          </p:cNvSpPr>
          <p:nvPr>
            <p:ph idx="1"/>
          </p:nvPr>
        </p:nvSpPr>
        <p:spPr>
          <a:xfrm>
            <a:off x="2209800" y="1676400"/>
            <a:ext cx="6413610" cy="4581150"/>
          </a:xfrm>
        </p:spPr>
        <p:txBody>
          <a:bodyPr>
            <a:normAutofit lnSpcReduction="10000"/>
          </a:bodyPr>
          <a:lstStyle/>
          <a:p>
            <a:pPr algn="just"/>
            <a:r>
              <a:rPr lang="en-US" sz="2400" dirty="0" smtClean="0">
                <a:solidFill>
                  <a:schemeClr val="tx1"/>
                </a:solidFill>
              </a:rPr>
              <a:t>Meaning </a:t>
            </a:r>
            <a:r>
              <a:rPr lang="en-US" sz="2400" dirty="0" smtClean="0">
                <a:solidFill>
                  <a:schemeClr val="tx1"/>
                </a:solidFill>
              </a:rPr>
              <a:t>of NRI, </a:t>
            </a:r>
            <a:r>
              <a:rPr lang="en-US" sz="2400" dirty="0" smtClean="0">
                <a:solidFill>
                  <a:schemeClr val="tx1"/>
                </a:solidFill>
              </a:rPr>
              <a:t>PIO, OCI, PRI, PROI  under FEMA?</a:t>
            </a:r>
            <a:endParaRPr lang="en-US" sz="2400" dirty="0" smtClean="0">
              <a:solidFill>
                <a:schemeClr val="tx1"/>
              </a:solidFill>
            </a:endParaRPr>
          </a:p>
          <a:p>
            <a:pPr algn="just"/>
            <a:r>
              <a:rPr lang="en-US" sz="2400" dirty="0" smtClean="0">
                <a:solidFill>
                  <a:schemeClr val="tx1"/>
                </a:solidFill>
              </a:rPr>
              <a:t>Investment privileges </a:t>
            </a:r>
            <a:r>
              <a:rPr lang="en-US" sz="2400" dirty="0" smtClean="0">
                <a:solidFill>
                  <a:schemeClr val="tx1"/>
                </a:solidFill>
              </a:rPr>
              <a:t>available to NRI in India?</a:t>
            </a:r>
          </a:p>
          <a:p>
            <a:pPr algn="just"/>
            <a:r>
              <a:rPr lang="en-US" sz="2400" dirty="0" smtClean="0">
                <a:solidFill>
                  <a:schemeClr val="tx1"/>
                </a:solidFill>
              </a:rPr>
              <a:t>FAQs relating to Investment under regulations provided by RBI</a:t>
            </a:r>
            <a:r>
              <a:rPr lang="en-US" sz="2400" dirty="0" smtClean="0">
                <a:solidFill>
                  <a:schemeClr val="tx1"/>
                </a:solidFill>
              </a:rPr>
              <a:t>?</a:t>
            </a:r>
          </a:p>
          <a:p>
            <a:pPr algn="just"/>
            <a:r>
              <a:rPr lang="en-US" sz="2400" dirty="0" smtClean="0">
                <a:solidFill>
                  <a:schemeClr val="tx1"/>
                </a:solidFill>
              </a:rPr>
              <a:t>Meaning </a:t>
            </a:r>
            <a:r>
              <a:rPr lang="en-US" sz="2400" dirty="0" smtClean="0">
                <a:solidFill>
                  <a:schemeClr val="tx1"/>
                </a:solidFill>
              </a:rPr>
              <a:t>of NRI, </a:t>
            </a:r>
            <a:r>
              <a:rPr lang="en-US" sz="2400" dirty="0" smtClean="0">
                <a:solidFill>
                  <a:schemeClr val="tx1"/>
                </a:solidFill>
              </a:rPr>
              <a:t>NR, NOR, ROR  </a:t>
            </a:r>
            <a:r>
              <a:rPr lang="en-US" sz="2400" dirty="0" smtClean="0">
                <a:solidFill>
                  <a:schemeClr val="tx1"/>
                </a:solidFill>
              </a:rPr>
              <a:t>under </a:t>
            </a:r>
            <a:r>
              <a:rPr lang="en-US" sz="2400" dirty="0" smtClean="0">
                <a:solidFill>
                  <a:schemeClr val="tx1"/>
                </a:solidFill>
              </a:rPr>
              <a:t>Income tax Act?</a:t>
            </a:r>
            <a:endParaRPr lang="en-US" sz="2400" dirty="0" smtClean="0">
              <a:solidFill>
                <a:schemeClr val="tx1"/>
              </a:solidFill>
            </a:endParaRPr>
          </a:p>
          <a:p>
            <a:pPr algn="just"/>
            <a:r>
              <a:rPr lang="en-US" sz="2400" dirty="0" smtClean="0">
                <a:solidFill>
                  <a:schemeClr val="tx1"/>
                </a:solidFill>
              </a:rPr>
              <a:t>S</a:t>
            </a:r>
            <a:r>
              <a:rPr lang="en-US" sz="2400" dirty="0" smtClean="0">
                <a:solidFill>
                  <a:schemeClr val="tx1"/>
                </a:solidFill>
              </a:rPr>
              <a:t>pecial privileges </a:t>
            </a:r>
            <a:r>
              <a:rPr lang="en-US" sz="2400" dirty="0" smtClean="0">
                <a:solidFill>
                  <a:schemeClr val="tx1"/>
                </a:solidFill>
              </a:rPr>
              <a:t>under Income Tax Act for NRI?</a:t>
            </a:r>
          </a:p>
          <a:p>
            <a:pPr algn="just"/>
            <a:r>
              <a:rPr lang="en-US" sz="2400" dirty="0" smtClean="0">
                <a:solidFill>
                  <a:schemeClr val="tx1"/>
                </a:solidFill>
              </a:rPr>
              <a:t>Taxability </a:t>
            </a:r>
            <a:r>
              <a:rPr lang="en-US" sz="2400" dirty="0" smtClean="0">
                <a:solidFill>
                  <a:schemeClr val="tx1"/>
                </a:solidFill>
              </a:rPr>
              <a:t>of NRI under different heads of income?</a:t>
            </a:r>
          </a:p>
          <a:p>
            <a:pPr algn="just"/>
            <a:r>
              <a:rPr lang="en-US" sz="2400" dirty="0" smtClean="0">
                <a:solidFill>
                  <a:schemeClr val="tx1"/>
                </a:solidFill>
              </a:rPr>
              <a:t>Reliefs </a:t>
            </a:r>
            <a:r>
              <a:rPr lang="en-US" sz="2400" dirty="0" smtClean="0">
                <a:solidFill>
                  <a:schemeClr val="tx1"/>
                </a:solidFill>
              </a:rPr>
              <a:t>available under DTAA?</a:t>
            </a:r>
          </a:p>
        </p:txBody>
      </p:sp>
      <p:sp>
        <p:nvSpPr>
          <p:cNvPr id="4" name="Slide Number Placeholder 3"/>
          <p:cNvSpPr>
            <a:spLocks noGrp="1"/>
          </p:cNvSpPr>
          <p:nvPr>
            <p:ph type="sldNum" sz="quarter" idx="12"/>
          </p:nvPr>
        </p:nvSpPr>
        <p:spPr/>
        <p:txBody>
          <a:bodyPr/>
          <a:lstStyle/>
          <a:p>
            <a:fld id="{D8095517-9D00-45E2-8442-4825A691ECE1}" type="slidenum">
              <a:rPr lang="en-US" smtClean="0"/>
              <a:pPr/>
              <a:t>2</a:t>
            </a:fld>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solidFill>
                  <a:schemeClr val="bg1"/>
                </a:solidFill>
              </a:rPr>
              <a:t>Comparison under FEMA &amp; IT Act</a:t>
            </a:r>
            <a:endParaRPr lang="en-US" sz="3200" dirty="0">
              <a:solidFill>
                <a:schemeClr val="bg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699760980"/>
              </p:ext>
            </p:extLst>
          </p:nvPr>
        </p:nvGraphicFramePr>
        <p:xfrm>
          <a:off x="969297" y="1905000"/>
          <a:ext cx="7848599" cy="4343400"/>
        </p:xfrm>
        <a:graphic>
          <a:graphicData uri="http://schemas.openxmlformats.org/drawingml/2006/table">
            <a:tbl>
              <a:tblPr firstRow="1" bandRow="1">
                <a:tableStyleId>{5C22544A-7EE6-4342-B048-85BDC9FD1C3A}</a:tableStyleId>
              </a:tblPr>
              <a:tblGrid>
                <a:gridCol w="1316703"/>
                <a:gridCol w="3276600"/>
                <a:gridCol w="3255296"/>
              </a:tblGrid>
              <a:tr h="369651">
                <a:tc>
                  <a:txBody>
                    <a:bodyPr/>
                    <a:lstStyle/>
                    <a:p>
                      <a:r>
                        <a:rPr lang="en-IN" dirty="0" smtClean="0"/>
                        <a:t>Particulars</a:t>
                      </a:r>
                      <a:endParaRPr lang="en-IN" dirty="0"/>
                    </a:p>
                  </a:txBody>
                  <a:tcPr/>
                </a:tc>
                <a:tc>
                  <a:txBody>
                    <a:bodyPr/>
                    <a:lstStyle/>
                    <a:p>
                      <a:r>
                        <a:rPr lang="en-IN" dirty="0" smtClean="0"/>
                        <a:t>FEMA</a:t>
                      </a:r>
                      <a:r>
                        <a:rPr lang="en-IN" baseline="0" dirty="0" smtClean="0"/>
                        <a:t> Act</a:t>
                      </a:r>
                      <a:endParaRPr lang="en-IN" dirty="0"/>
                    </a:p>
                  </a:txBody>
                  <a:tcPr/>
                </a:tc>
                <a:tc>
                  <a:txBody>
                    <a:bodyPr/>
                    <a:lstStyle/>
                    <a:p>
                      <a:r>
                        <a:rPr lang="en-IN" dirty="0" smtClean="0"/>
                        <a:t>Income</a:t>
                      </a:r>
                      <a:r>
                        <a:rPr lang="en-IN" baseline="0" dirty="0" smtClean="0"/>
                        <a:t> Tax Act</a:t>
                      </a:r>
                      <a:endParaRPr lang="en-IN" dirty="0"/>
                    </a:p>
                  </a:txBody>
                  <a:tcPr/>
                </a:tc>
              </a:tr>
              <a:tr h="3973749">
                <a:tc>
                  <a:txBody>
                    <a:bodyPr/>
                    <a:lstStyle/>
                    <a:p>
                      <a:r>
                        <a:rPr lang="en-IN" b="1" dirty="0" smtClean="0"/>
                        <a:t>Person</a:t>
                      </a:r>
                      <a:endParaRPr lang="en-IN" b="1" dirty="0"/>
                    </a:p>
                  </a:txBody>
                  <a:tcPr/>
                </a:tc>
                <a:tc>
                  <a:txBody>
                    <a:bodyPr/>
                    <a:lstStyle/>
                    <a:p>
                      <a:pPr>
                        <a:buNone/>
                      </a:pPr>
                      <a:r>
                        <a:rPr lang="en-US" sz="1800" kern="1200" dirty="0" smtClean="0">
                          <a:solidFill>
                            <a:schemeClr val="dk1"/>
                          </a:solidFill>
                          <a:latin typeface="+mn-lt"/>
                          <a:ea typeface="+mn-ea"/>
                          <a:cs typeface="+mn-cs"/>
                        </a:rPr>
                        <a:t>It includes-</a:t>
                      </a:r>
                    </a:p>
                    <a:p>
                      <a:pPr>
                        <a:buNone/>
                      </a:pPr>
                      <a:r>
                        <a:rPr lang="en-US" sz="1800" kern="1200" dirty="0" smtClean="0">
                          <a:solidFill>
                            <a:schemeClr val="dk1"/>
                          </a:solidFill>
                          <a:latin typeface="+mn-lt"/>
                          <a:ea typeface="+mn-ea"/>
                          <a:cs typeface="+mn-cs"/>
                        </a:rPr>
                        <a:t>(</a:t>
                      </a:r>
                      <a:r>
                        <a:rPr lang="en-US" sz="1800" kern="1200" dirty="0" err="1" smtClean="0">
                          <a:solidFill>
                            <a:schemeClr val="dk1"/>
                          </a:solidFill>
                          <a:latin typeface="+mn-lt"/>
                          <a:ea typeface="+mn-ea"/>
                          <a:cs typeface="+mn-cs"/>
                        </a:rPr>
                        <a:t>i</a:t>
                      </a:r>
                      <a:r>
                        <a:rPr lang="en-US" sz="1800" kern="1200" dirty="0" smtClean="0">
                          <a:solidFill>
                            <a:schemeClr val="dk1"/>
                          </a:solidFill>
                          <a:latin typeface="+mn-lt"/>
                          <a:ea typeface="+mn-ea"/>
                          <a:cs typeface="+mn-cs"/>
                        </a:rPr>
                        <a:t>) an individual, </a:t>
                      </a:r>
                    </a:p>
                    <a:p>
                      <a:pPr>
                        <a:buNone/>
                      </a:pPr>
                      <a:r>
                        <a:rPr lang="en-US" sz="1800" kern="1200" dirty="0" smtClean="0">
                          <a:solidFill>
                            <a:schemeClr val="dk1"/>
                          </a:solidFill>
                          <a:latin typeface="+mn-lt"/>
                          <a:ea typeface="+mn-ea"/>
                          <a:cs typeface="+mn-cs"/>
                        </a:rPr>
                        <a:t>(ii) a Hindu undivided family, </a:t>
                      </a:r>
                    </a:p>
                    <a:p>
                      <a:pPr>
                        <a:buNone/>
                      </a:pPr>
                      <a:r>
                        <a:rPr lang="en-US" sz="1800" kern="1200" dirty="0" smtClean="0">
                          <a:solidFill>
                            <a:schemeClr val="dk1"/>
                          </a:solidFill>
                          <a:latin typeface="+mn-lt"/>
                          <a:ea typeface="+mn-ea"/>
                          <a:cs typeface="+mn-cs"/>
                        </a:rPr>
                        <a:t>(iii) a company, </a:t>
                      </a:r>
                    </a:p>
                    <a:p>
                      <a:pPr>
                        <a:buNone/>
                      </a:pPr>
                      <a:r>
                        <a:rPr lang="en-US" sz="1800" kern="1200" dirty="0" smtClean="0">
                          <a:solidFill>
                            <a:schemeClr val="dk1"/>
                          </a:solidFill>
                          <a:latin typeface="+mn-lt"/>
                          <a:ea typeface="+mn-ea"/>
                          <a:cs typeface="+mn-cs"/>
                        </a:rPr>
                        <a:t>(iv) a firm, </a:t>
                      </a:r>
                    </a:p>
                    <a:p>
                      <a:pPr>
                        <a:buNone/>
                      </a:pPr>
                      <a:r>
                        <a:rPr lang="en-US" sz="1800" kern="1200" dirty="0" smtClean="0">
                          <a:solidFill>
                            <a:schemeClr val="dk1"/>
                          </a:solidFill>
                          <a:latin typeface="+mn-lt"/>
                          <a:ea typeface="+mn-ea"/>
                          <a:cs typeface="+mn-cs"/>
                        </a:rPr>
                        <a:t>(v) an association of persons or a body of individuals, whether incorporated or not, </a:t>
                      </a:r>
                    </a:p>
                    <a:p>
                      <a:pPr>
                        <a:buNone/>
                      </a:pPr>
                      <a:r>
                        <a:rPr lang="en-US" sz="1800" kern="1200" dirty="0" smtClean="0">
                          <a:solidFill>
                            <a:schemeClr val="dk1"/>
                          </a:solidFill>
                          <a:latin typeface="+mn-lt"/>
                          <a:ea typeface="+mn-ea"/>
                          <a:cs typeface="+mn-cs"/>
                        </a:rPr>
                        <a:t>(vi) every artificial juridical person, not falling within any of the preceding sub-clauses, and </a:t>
                      </a:r>
                    </a:p>
                    <a:p>
                      <a:pPr>
                        <a:buNone/>
                      </a:pPr>
                      <a:r>
                        <a:rPr lang="en-US" sz="1800" b="0" kern="1200" dirty="0" smtClean="0">
                          <a:solidFill>
                            <a:schemeClr val="dk1"/>
                          </a:solidFill>
                          <a:latin typeface="+mn-lt"/>
                          <a:ea typeface="+mn-ea"/>
                          <a:cs typeface="+mn-cs"/>
                        </a:rPr>
                        <a:t>(vii</a:t>
                      </a:r>
                      <a:r>
                        <a:rPr lang="en-US" sz="1800" b="0" kern="1200" dirty="0" smtClean="0">
                          <a:solidFill>
                            <a:schemeClr val="tx2">
                              <a:lumMod val="50000"/>
                            </a:schemeClr>
                          </a:solidFill>
                          <a:latin typeface="+mn-lt"/>
                          <a:ea typeface="+mn-ea"/>
                          <a:cs typeface="+mn-cs"/>
                        </a:rPr>
                        <a:t>) </a:t>
                      </a:r>
                      <a:r>
                        <a:rPr lang="en-US" sz="1800" b="1" kern="1200" dirty="0" smtClean="0">
                          <a:solidFill>
                            <a:schemeClr val="tx2">
                              <a:lumMod val="50000"/>
                            </a:schemeClr>
                          </a:solidFill>
                          <a:latin typeface="+mn-lt"/>
                          <a:ea typeface="+mn-ea"/>
                          <a:cs typeface="+mn-cs"/>
                        </a:rPr>
                        <a:t>any agency, office or branch owned or controlled by such person</a:t>
                      </a:r>
                    </a:p>
                  </a:txBody>
                  <a:tcPr/>
                </a:tc>
                <a:tc>
                  <a:txBody>
                    <a:bodyPr/>
                    <a:lstStyle/>
                    <a:p>
                      <a:pPr>
                        <a:buNone/>
                      </a:pPr>
                      <a:r>
                        <a:rPr lang="en-US" sz="1800" kern="1200" dirty="0" smtClean="0">
                          <a:solidFill>
                            <a:schemeClr val="dk1"/>
                          </a:solidFill>
                          <a:latin typeface="+mn-lt"/>
                          <a:ea typeface="+mn-ea"/>
                          <a:cs typeface="+mn-cs"/>
                        </a:rPr>
                        <a:t>It includes-</a:t>
                      </a:r>
                    </a:p>
                    <a:p>
                      <a:pPr>
                        <a:buNone/>
                      </a:pPr>
                      <a:r>
                        <a:rPr lang="en-US" sz="1800" kern="1200" dirty="0" smtClean="0">
                          <a:solidFill>
                            <a:schemeClr val="dk1"/>
                          </a:solidFill>
                          <a:latin typeface="+mn-lt"/>
                          <a:ea typeface="+mn-ea"/>
                          <a:cs typeface="+mn-cs"/>
                        </a:rPr>
                        <a:t>(</a:t>
                      </a:r>
                      <a:r>
                        <a:rPr lang="en-US" sz="1800" kern="1200" dirty="0" err="1" smtClean="0">
                          <a:solidFill>
                            <a:schemeClr val="dk1"/>
                          </a:solidFill>
                          <a:latin typeface="+mn-lt"/>
                          <a:ea typeface="+mn-ea"/>
                          <a:cs typeface="+mn-cs"/>
                        </a:rPr>
                        <a:t>i</a:t>
                      </a:r>
                      <a:r>
                        <a:rPr lang="en-US" sz="1800" kern="1200" dirty="0" smtClean="0">
                          <a:solidFill>
                            <a:schemeClr val="dk1"/>
                          </a:solidFill>
                          <a:latin typeface="+mn-lt"/>
                          <a:ea typeface="+mn-ea"/>
                          <a:cs typeface="+mn-cs"/>
                        </a:rPr>
                        <a:t>) an individual, </a:t>
                      </a:r>
                    </a:p>
                    <a:p>
                      <a:pPr>
                        <a:buNone/>
                      </a:pPr>
                      <a:r>
                        <a:rPr lang="en-US" sz="1800" kern="1200" dirty="0" smtClean="0">
                          <a:solidFill>
                            <a:schemeClr val="dk1"/>
                          </a:solidFill>
                          <a:latin typeface="+mn-lt"/>
                          <a:ea typeface="+mn-ea"/>
                          <a:cs typeface="+mn-cs"/>
                        </a:rPr>
                        <a:t>(ii) a Hindu undivided family, </a:t>
                      </a:r>
                    </a:p>
                    <a:p>
                      <a:pPr>
                        <a:buNone/>
                      </a:pPr>
                      <a:r>
                        <a:rPr lang="en-US" sz="1800" kern="1200" dirty="0" smtClean="0">
                          <a:solidFill>
                            <a:schemeClr val="dk1"/>
                          </a:solidFill>
                          <a:latin typeface="+mn-lt"/>
                          <a:ea typeface="+mn-ea"/>
                          <a:cs typeface="+mn-cs"/>
                        </a:rPr>
                        <a:t>(iii) a company, </a:t>
                      </a:r>
                    </a:p>
                    <a:p>
                      <a:pPr>
                        <a:buNone/>
                      </a:pPr>
                      <a:r>
                        <a:rPr lang="en-US" sz="1800" kern="1200" dirty="0" smtClean="0">
                          <a:solidFill>
                            <a:schemeClr val="dk1"/>
                          </a:solidFill>
                          <a:latin typeface="+mn-lt"/>
                          <a:ea typeface="+mn-ea"/>
                          <a:cs typeface="+mn-cs"/>
                        </a:rPr>
                        <a:t>(iv) a firm, </a:t>
                      </a:r>
                    </a:p>
                    <a:p>
                      <a:pPr>
                        <a:buNone/>
                      </a:pPr>
                      <a:r>
                        <a:rPr lang="en-US" sz="1800" kern="1200" dirty="0" smtClean="0">
                          <a:solidFill>
                            <a:schemeClr val="dk1"/>
                          </a:solidFill>
                          <a:latin typeface="+mn-lt"/>
                          <a:ea typeface="+mn-ea"/>
                          <a:cs typeface="+mn-cs"/>
                        </a:rPr>
                        <a:t>(v) an association of persons or a body of individuals, whether incorporated or not, </a:t>
                      </a:r>
                    </a:p>
                    <a:p>
                      <a:pPr>
                        <a:buNone/>
                      </a:pPr>
                      <a:r>
                        <a:rPr lang="en-US" sz="1800" kern="1200" dirty="0" smtClean="0">
                          <a:solidFill>
                            <a:schemeClr val="dk1"/>
                          </a:solidFill>
                          <a:latin typeface="+mn-lt"/>
                          <a:ea typeface="+mn-ea"/>
                          <a:cs typeface="+mn-cs"/>
                        </a:rPr>
                        <a:t>(vi) every artificial juridical person, not falling within any of the preceding sub-clauses, and </a:t>
                      </a:r>
                    </a:p>
                    <a:p>
                      <a:pPr>
                        <a:buNone/>
                      </a:pPr>
                      <a:r>
                        <a:rPr lang="en-US" sz="1800" kern="1200" dirty="0" smtClean="0">
                          <a:solidFill>
                            <a:schemeClr val="dk1"/>
                          </a:solidFill>
                          <a:latin typeface="+mn-lt"/>
                          <a:ea typeface="+mn-ea"/>
                          <a:cs typeface="+mn-cs"/>
                        </a:rPr>
                        <a:t>(vii) </a:t>
                      </a:r>
                      <a:r>
                        <a:rPr lang="en-US" sz="1800" b="1" kern="1200" dirty="0" smtClean="0">
                          <a:solidFill>
                            <a:schemeClr val="tx2">
                              <a:lumMod val="50000"/>
                            </a:schemeClr>
                          </a:solidFill>
                          <a:latin typeface="+mn-lt"/>
                          <a:ea typeface="+mn-ea"/>
                          <a:cs typeface="+mn-cs"/>
                        </a:rPr>
                        <a:t>a local authority</a:t>
                      </a:r>
                      <a:endParaRPr lang="en-IN" sz="1800" b="1" kern="1200" dirty="0">
                        <a:solidFill>
                          <a:schemeClr val="tx2">
                            <a:lumMod val="50000"/>
                          </a:schemeClr>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7016195" cy="684885"/>
          </a:xfrm>
        </p:spPr>
        <p:txBody>
          <a:bodyPr>
            <a:normAutofit/>
          </a:bodyPr>
          <a:lstStyle/>
          <a:p>
            <a:pPr algn="ctr"/>
            <a:r>
              <a:rPr lang="en-US" sz="3200" dirty="0" smtClean="0">
                <a:solidFill>
                  <a:schemeClr val="bg1"/>
                </a:solidFill>
              </a:rPr>
              <a:t>Comparison under FEMA &amp; IT Act</a:t>
            </a:r>
            <a:endParaRPr lang="en-US" sz="3200" dirty="0">
              <a:solidFill>
                <a:schemeClr val="bg1"/>
              </a:solidFill>
            </a:endParaRPr>
          </a:p>
        </p:txBody>
      </p:sp>
      <p:graphicFrame>
        <p:nvGraphicFramePr>
          <p:cNvPr id="4" name="Content Placeholder 3"/>
          <p:cNvGraphicFramePr>
            <a:graphicFrameLocks noGrp="1"/>
          </p:cNvGraphicFramePr>
          <p:nvPr>
            <p:ph idx="1"/>
          </p:nvPr>
        </p:nvGraphicFramePr>
        <p:xfrm>
          <a:off x="838200" y="1676400"/>
          <a:ext cx="8001000" cy="4953000"/>
        </p:xfrm>
        <a:graphic>
          <a:graphicData uri="http://schemas.openxmlformats.org/drawingml/2006/table">
            <a:tbl>
              <a:tblPr firstRow="1" bandRow="1">
                <a:tableStyleId>{5C22544A-7EE6-4342-B048-85BDC9FD1C3A}</a:tableStyleId>
              </a:tblPr>
              <a:tblGrid>
                <a:gridCol w="1219200"/>
                <a:gridCol w="3396763"/>
                <a:gridCol w="3385037"/>
              </a:tblGrid>
              <a:tr h="376971">
                <a:tc>
                  <a:txBody>
                    <a:bodyPr/>
                    <a:lstStyle/>
                    <a:p>
                      <a:r>
                        <a:rPr lang="en-US" dirty="0" smtClean="0"/>
                        <a:t>Particulars</a:t>
                      </a:r>
                      <a:endParaRPr lang="en-US" dirty="0"/>
                    </a:p>
                  </a:txBody>
                  <a:tcPr/>
                </a:tc>
                <a:tc>
                  <a:txBody>
                    <a:bodyPr/>
                    <a:lstStyle/>
                    <a:p>
                      <a:r>
                        <a:rPr lang="en-US" dirty="0" smtClean="0"/>
                        <a:t>FEMA Act</a:t>
                      </a:r>
                      <a:endParaRPr lang="en-US" dirty="0"/>
                    </a:p>
                  </a:txBody>
                  <a:tcPr/>
                </a:tc>
                <a:tc>
                  <a:txBody>
                    <a:bodyPr/>
                    <a:lstStyle/>
                    <a:p>
                      <a:r>
                        <a:rPr lang="en-US" dirty="0" smtClean="0"/>
                        <a:t>Income tax Act</a:t>
                      </a:r>
                      <a:endParaRPr lang="en-US" dirty="0"/>
                    </a:p>
                  </a:txBody>
                  <a:tcPr/>
                </a:tc>
              </a:tr>
              <a:tr h="4576029">
                <a:tc>
                  <a:txBody>
                    <a:bodyPr/>
                    <a:lstStyle/>
                    <a:p>
                      <a:pPr marL="0" algn="l" defTabSz="914400" rtl="0" eaLnBrk="1" latinLnBrk="0" hangingPunct="1"/>
                      <a:r>
                        <a:rPr lang="en-US" sz="1800" b="1" kern="1200" dirty="0" smtClean="0">
                          <a:solidFill>
                            <a:schemeClr val="dk1"/>
                          </a:solidFill>
                          <a:latin typeface="+mn-lt"/>
                          <a:ea typeface="+mn-ea"/>
                          <a:cs typeface="+mn-cs"/>
                        </a:rPr>
                        <a:t>Person Resident in India [PRI]</a:t>
                      </a:r>
                    </a:p>
                  </a:txBody>
                  <a:tcPr/>
                </a:tc>
                <a:tc>
                  <a:txBody>
                    <a:bodyPr/>
                    <a:lstStyle/>
                    <a:p>
                      <a:pPr marL="0" indent="0" algn="just">
                        <a:buNone/>
                      </a:pPr>
                      <a:r>
                        <a:rPr lang="en-US" sz="1800" b="0" kern="1200" dirty="0" smtClean="0">
                          <a:solidFill>
                            <a:schemeClr val="tx2">
                              <a:lumMod val="75000"/>
                            </a:schemeClr>
                          </a:solidFill>
                          <a:latin typeface="+mn-lt"/>
                          <a:ea typeface="+mn-ea"/>
                          <a:cs typeface="+mn-cs"/>
                        </a:rPr>
                        <a:t>Person residing in India for </a:t>
                      </a:r>
                      <a:r>
                        <a:rPr lang="en-US" sz="1800" b="1" kern="1200" dirty="0" smtClean="0">
                          <a:solidFill>
                            <a:schemeClr val="tx2">
                              <a:lumMod val="75000"/>
                            </a:schemeClr>
                          </a:solidFill>
                          <a:latin typeface="+mn-lt"/>
                          <a:ea typeface="+mn-ea"/>
                          <a:cs typeface="+mn-cs"/>
                        </a:rPr>
                        <a:t>more than 182 days </a:t>
                      </a:r>
                      <a:r>
                        <a:rPr lang="en-US" sz="1800" b="0" kern="1200" dirty="0" smtClean="0">
                          <a:solidFill>
                            <a:schemeClr val="tx2">
                              <a:lumMod val="75000"/>
                            </a:schemeClr>
                          </a:solidFill>
                          <a:latin typeface="+mn-lt"/>
                          <a:ea typeface="+mn-ea"/>
                          <a:cs typeface="+mn-cs"/>
                        </a:rPr>
                        <a:t>in the preceding financial year</a:t>
                      </a:r>
                    </a:p>
                    <a:p>
                      <a:pPr marL="342900" indent="-342900">
                        <a:buNone/>
                      </a:pPr>
                      <a:r>
                        <a:rPr lang="en-US" b="1" baseline="0" dirty="0" smtClean="0"/>
                        <a:t>Exclusions</a:t>
                      </a:r>
                    </a:p>
                    <a:p>
                      <a:r>
                        <a:rPr lang="en-IN" sz="1800" b="0" kern="1200" dirty="0" smtClean="0">
                          <a:solidFill>
                            <a:schemeClr val="tx2">
                              <a:lumMod val="75000"/>
                            </a:schemeClr>
                          </a:solidFill>
                          <a:latin typeface="+mn-lt"/>
                          <a:ea typeface="+mn-ea"/>
                          <a:cs typeface="+mn-cs"/>
                        </a:rPr>
                        <a:t>A person who has </a:t>
                      </a:r>
                      <a:r>
                        <a:rPr lang="en-IN" sz="1800" b="1" kern="1200" dirty="0" smtClean="0">
                          <a:solidFill>
                            <a:schemeClr val="tx2">
                              <a:lumMod val="50000"/>
                            </a:schemeClr>
                          </a:solidFill>
                          <a:latin typeface="+mn-lt"/>
                          <a:ea typeface="+mn-ea"/>
                          <a:cs typeface="+mn-cs"/>
                        </a:rPr>
                        <a:t>gone out of India </a:t>
                      </a:r>
                      <a:r>
                        <a:rPr lang="en-IN" sz="1800" b="0" kern="1200" dirty="0" smtClean="0">
                          <a:solidFill>
                            <a:schemeClr val="tx2">
                              <a:lumMod val="75000"/>
                            </a:schemeClr>
                          </a:solidFill>
                          <a:latin typeface="+mn-lt"/>
                          <a:ea typeface="+mn-ea"/>
                          <a:cs typeface="+mn-cs"/>
                        </a:rPr>
                        <a:t>or who stays outside India, in either case </a:t>
                      </a:r>
                    </a:p>
                    <a:p>
                      <a:pPr>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taking up employment outside</a:t>
                      </a: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India, </a:t>
                      </a:r>
                      <a:r>
                        <a:rPr lang="en-IN" sz="1800" b="1" kern="1200" dirty="0" smtClean="0">
                          <a:solidFill>
                            <a:schemeClr val="tx2">
                              <a:lumMod val="50000"/>
                            </a:schemeClr>
                          </a:solidFill>
                          <a:latin typeface="+mn-lt"/>
                          <a:ea typeface="+mn-ea"/>
                          <a:cs typeface="+mn-cs"/>
                        </a:rPr>
                        <a:t>or</a:t>
                      </a:r>
                    </a:p>
                    <a:p>
                      <a:pPr>
                        <a:buFont typeface="Wingdings" pitchFamily="2" charset="2"/>
                        <a:buChar char="v"/>
                      </a:pPr>
                      <a:r>
                        <a:rPr lang="en-IN" sz="1800" b="0" kern="1200" dirty="0" smtClean="0">
                          <a:solidFill>
                            <a:schemeClr val="tx2">
                              <a:lumMod val="75000"/>
                            </a:schemeClr>
                          </a:solidFill>
                          <a:latin typeface="+mn-lt"/>
                          <a:ea typeface="+mn-ea"/>
                          <a:cs typeface="+mn-cs"/>
                        </a:rPr>
                        <a:t> carrying on outside India a business or vocation outside India, </a:t>
                      </a:r>
                      <a:r>
                        <a:rPr lang="en-IN" sz="1800" b="1" kern="1200" dirty="0" smtClean="0">
                          <a:solidFill>
                            <a:schemeClr val="tx2">
                              <a:lumMod val="50000"/>
                            </a:schemeClr>
                          </a:solidFill>
                          <a:latin typeface="+mn-lt"/>
                          <a:ea typeface="+mn-ea"/>
                          <a:cs typeface="+mn-cs"/>
                        </a:rPr>
                        <a:t>or</a:t>
                      </a:r>
                    </a:p>
                    <a:p>
                      <a:pPr>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any other purpose, in such circumstances as would indicate his intention to stay outside India for an uncertain period.</a:t>
                      </a:r>
                    </a:p>
                  </a:txBody>
                  <a:tcPr/>
                </a:tc>
                <a:tc>
                  <a:txBody>
                    <a:bodyPr/>
                    <a:lstStyle/>
                    <a:p>
                      <a:pPr algn="just"/>
                      <a:r>
                        <a:rPr lang="en-US" sz="1800" b="0" kern="1200" dirty="0" smtClean="0">
                          <a:solidFill>
                            <a:schemeClr val="tx2">
                              <a:lumMod val="75000"/>
                            </a:schemeClr>
                          </a:solidFill>
                          <a:latin typeface="+mn-lt"/>
                          <a:ea typeface="+mn-ea"/>
                          <a:cs typeface="+mn-cs"/>
                        </a:rPr>
                        <a:t>An individual is said to be resident in India in any previous year, if he—</a:t>
                      </a:r>
                    </a:p>
                    <a:p>
                      <a:pPr algn="just"/>
                      <a:endParaRPr lang="en-US" sz="1800" b="0" kern="1200" dirty="0" smtClean="0">
                        <a:solidFill>
                          <a:schemeClr val="tx2">
                            <a:lumMod val="75000"/>
                          </a:schemeClr>
                        </a:solidFill>
                        <a:latin typeface="+mn-lt"/>
                        <a:ea typeface="+mn-ea"/>
                        <a:cs typeface="+mn-cs"/>
                      </a:endParaRPr>
                    </a:p>
                    <a:p>
                      <a:pPr algn="just"/>
                      <a:r>
                        <a:rPr lang="en-US" sz="1800" b="0" kern="1200" dirty="0" smtClean="0">
                          <a:solidFill>
                            <a:schemeClr val="tx2">
                              <a:lumMod val="75000"/>
                            </a:schemeClr>
                          </a:solidFill>
                          <a:latin typeface="+mn-lt"/>
                          <a:ea typeface="+mn-ea"/>
                          <a:cs typeface="+mn-cs"/>
                        </a:rPr>
                        <a:t> (a)  is in India in that year for a period or periods amounting in all to </a:t>
                      </a:r>
                      <a:r>
                        <a:rPr lang="en-US" sz="1800" b="1" kern="1200" dirty="0" smtClean="0">
                          <a:solidFill>
                            <a:schemeClr val="tx2">
                              <a:lumMod val="75000"/>
                            </a:schemeClr>
                          </a:solidFill>
                          <a:latin typeface="+mn-lt"/>
                          <a:ea typeface="+mn-ea"/>
                          <a:cs typeface="+mn-cs"/>
                        </a:rPr>
                        <a:t>182 or more </a:t>
                      </a:r>
                      <a:r>
                        <a:rPr lang="en-US" sz="1800" b="0" kern="1200" dirty="0" smtClean="0">
                          <a:solidFill>
                            <a:schemeClr val="tx2">
                              <a:lumMod val="75000"/>
                            </a:schemeClr>
                          </a:solidFill>
                          <a:latin typeface="+mn-lt"/>
                          <a:ea typeface="+mn-ea"/>
                          <a:cs typeface="+mn-cs"/>
                        </a:rPr>
                        <a:t>days ; </a:t>
                      </a:r>
                      <a:r>
                        <a:rPr lang="en-US" sz="1800" b="1" kern="1200" dirty="0" smtClean="0">
                          <a:solidFill>
                            <a:schemeClr val="tx2">
                              <a:lumMod val="75000"/>
                            </a:schemeClr>
                          </a:solidFill>
                          <a:latin typeface="+mn-lt"/>
                          <a:ea typeface="+mn-ea"/>
                          <a:cs typeface="+mn-cs"/>
                        </a:rPr>
                        <a:t>or</a:t>
                      </a:r>
                    </a:p>
                    <a:p>
                      <a:pPr algn="just"/>
                      <a:endParaRPr lang="en-US" sz="1800" b="0" kern="1200" dirty="0" smtClean="0">
                        <a:solidFill>
                          <a:schemeClr val="tx2">
                            <a:lumMod val="75000"/>
                          </a:schemeClr>
                        </a:solidFill>
                        <a:latin typeface="+mn-lt"/>
                        <a:ea typeface="+mn-ea"/>
                        <a:cs typeface="+mn-cs"/>
                      </a:endParaRPr>
                    </a:p>
                    <a:p>
                      <a:pPr algn="just"/>
                      <a:r>
                        <a:rPr lang="en-US" sz="1800" b="0" kern="1200" dirty="0" smtClean="0">
                          <a:solidFill>
                            <a:schemeClr val="tx2">
                              <a:lumMod val="75000"/>
                            </a:schemeClr>
                          </a:solidFill>
                          <a:latin typeface="+mn-lt"/>
                          <a:ea typeface="+mn-ea"/>
                          <a:cs typeface="+mn-cs"/>
                        </a:rPr>
                        <a:t> (b)  having within the </a:t>
                      </a:r>
                      <a:r>
                        <a:rPr lang="en-US" sz="1800" b="1" kern="1200" dirty="0" smtClean="0">
                          <a:solidFill>
                            <a:schemeClr val="tx2">
                              <a:lumMod val="75000"/>
                            </a:schemeClr>
                          </a:solidFill>
                          <a:latin typeface="+mn-lt"/>
                          <a:ea typeface="+mn-ea"/>
                          <a:cs typeface="+mn-cs"/>
                        </a:rPr>
                        <a:t>4 years </a:t>
                      </a:r>
                      <a:r>
                        <a:rPr lang="en-US" sz="1800" b="0" kern="1200" dirty="0" smtClean="0">
                          <a:solidFill>
                            <a:schemeClr val="tx2">
                              <a:lumMod val="75000"/>
                            </a:schemeClr>
                          </a:solidFill>
                          <a:latin typeface="+mn-lt"/>
                          <a:ea typeface="+mn-ea"/>
                          <a:cs typeface="+mn-cs"/>
                        </a:rPr>
                        <a:t>preceding that year been in India for a period or periods amounting in all to </a:t>
                      </a:r>
                      <a:r>
                        <a:rPr lang="en-US" sz="1800" b="1" kern="1200" dirty="0" smtClean="0">
                          <a:solidFill>
                            <a:schemeClr val="tx2">
                              <a:lumMod val="75000"/>
                            </a:schemeClr>
                          </a:solidFill>
                          <a:latin typeface="+mn-lt"/>
                          <a:ea typeface="+mn-ea"/>
                          <a:cs typeface="+mn-cs"/>
                        </a:rPr>
                        <a:t>365 days or more</a:t>
                      </a:r>
                      <a:r>
                        <a:rPr lang="en-US" sz="1800" b="0" kern="1200" dirty="0" smtClean="0">
                          <a:solidFill>
                            <a:schemeClr val="tx2">
                              <a:lumMod val="75000"/>
                            </a:schemeClr>
                          </a:solidFill>
                          <a:latin typeface="+mn-lt"/>
                          <a:ea typeface="+mn-ea"/>
                          <a:cs typeface="+mn-cs"/>
                        </a:rPr>
                        <a:t>, is in India for a period or periods amounting in all to </a:t>
                      </a:r>
                      <a:r>
                        <a:rPr lang="en-US" sz="1800" b="1" kern="1200" dirty="0" smtClean="0">
                          <a:solidFill>
                            <a:schemeClr val="tx2">
                              <a:lumMod val="75000"/>
                            </a:schemeClr>
                          </a:solidFill>
                          <a:latin typeface="+mn-lt"/>
                          <a:ea typeface="+mn-ea"/>
                          <a:cs typeface="+mn-cs"/>
                        </a:rPr>
                        <a:t>60 or more in that year.</a:t>
                      </a:r>
                      <a:endParaRPr lang="en-US" sz="1800" b="1" kern="1200" dirty="0">
                        <a:solidFill>
                          <a:schemeClr val="tx2">
                            <a:lumMod val="75000"/>
                          </a:schemeClr>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Investment Privileges available to NRI in </a:t>
            </a:r>
            <a:r>
              <a:rPr lang="en-US" dirty="0" smtClean="0"/>
              <a:t>India</a:t>
            </a:r>
            <a:endParaRPr lang="en-US" dirty="0" smtClean="0"/>
          </a:p>
        </p:txBody>
      </p:sp>
      <p:sp>
        <p:nvSpPr>
          <p:cNvPr id="3" name="Content Placeholder 2"/>
          <p:cNvSpPr>
            <a:spLocks noGrp="1"/>
          </p:cNvSpPr>
          <p:nvPr>
            <p:ph idx="1"/>
          </p:nvPr>
        </p:nvSpPr>
        <p:spPr/>
        <p:txBody>
          <a:bodyPr>
            <a:normAutofit lnSpcReduction="10000"/>
          </a:bodyPr>
          <a:lstStyle/>
          <a:p>
            <a:pPr lvl="1" algn="just">
              <a:buFont typeface="Wingdings" pitchFamily="2" charset="2"/>
              <a:buChar char="Ø"/>
            </a:pPr>
            <a:r>
              <a:rPr lang="en-US" sz="2000" dirty="0" smtClean="0">
                <a:solidFill>
                  <a:srgbClr val="002060"/>
                </a:solidFill>
              </a:rPr>
              <a:t>Deposits </a:t>
            </a:r>
            <a:r>
              <a:rPr lang="en-US" sz="2000" dirty="0" smtClean="0">
                <a:solidFill>
                  <a:srgbClr val="002060"/>
                </a:solidFill>
              </a:rPr>
              <a:t>in special bank accounts NRO, NRE, FCNR;</a:t>
            </a:r>
          </a:p>
          <a:p>
            <a:pPr lvl="1" algn="just">
              <a:buFont typeface="Wingdings" pitchFamily="2" charset="2"/>
              <a:buChar char="Ø"/>
            </a:pPr>
            <a:r>
              <a:rPr lang="en-US" sz="2000" dirty="0" smtClean="0">
                <a:solidFill>
                  <a:srgbClr val="002060"/>
                </a:solidFill>
              </a:rPr>
              <a:t>Equity shares both listed and unlisted;</a:t>
            </a:r>
          </a:p>
          <a:p>
            <a:pPr lvl="1" algn="just">
              <a:buFont typeface="Wingdings" pitchFamily="2" charset="2"/>
              <a:buChar char="Ø"/>
            </a:pPr>
            <a:r>
              <a:rPr lang="en-US" sz="2000" dirty="0" smtClean="0">
                <a:solidFill>
                  <a:srgbClr val="002060"/>
                </a:solidFill>
              </a:rPr>
              <a:t>Bonds and Government Securities;</a:t>
            </a:r>
          </a:p>
          <a:p>
            <a:pPr lvl="1" algn="just">
              <a:buFont typeface="Wingdings" pitchFamily="2" charset="2"/>
              <a:buChar char="Ø"/>
            </a:pPr>
            <a:r>
              <a:rPr lang="en-US" sz="2000" dirty="0" smtClean="0">
                <a:solidFill>
                  <a:srgbClr val="002060"/>
                </a:solidFill>
              </a:rPr>
              <a:t>Mutual funds;</a:t>
            </a:r>
          </a:p>
          <a:p>
            <a:pPr lvl="1" algn="just">
              <a:buFont typeface="Wingdings" pitchFamily="2" charset="2"/>
              <a:buChar char="Ø"/>
            </a:pPr>
            <a:r>
              <a:rPr lang="en-US" sz="2000" dirty="0" smtClean="0">
                <a:solidFill>
                  <a:srgbClr val="002060"/>
                </a:solidFill>
              </a:rPr>
              <a:t>Immovable property;</a:t>
            </a:r>
          </a:p>
          <a:p>
            <a:pPr lvl="1" algn="just">
              <a:buFont typeface="Wingdings" pitchFamily="2" charset="2"/>
              <a:buChar char="Ø"/>
            </a:pPr>
            <a:r>
              <a:rPr lang="en-US" sz="2000" dirty="0" smtClean="0">
                <a:solidFill>
                  <a:srgbClr val="002060"/>
                </a:solidFill>
              </a:rPr>
              <a:t>REITs</a:t>
            </a:r>
          </a:p>
          <a:p>
            <a:pPr lvl="1" algn="just">
              <a:buFont typeface="Wingdings" pitchFamily="2" charset="2"/>
              <a:buChar char="Ø"/>
            </a:pPr>
            <a:r>
              <a:rPr lang="en-US" sz="2000" dirty="0" smtClean="0">
                <a:solidFill>
                  <a:srgbClr val="002060"/>
                </a:solidFill>
              </a:rPr>
              <a:t>Gold Exchange Traded Funds (GETF)</a:t>
            </a:r>
          </a:p>
          <a:p>
            <a:pPr lvl="1" algn="just">
              <a:buFont typeface="Wingdings" pitchFamily="2" charset="2"/>
              <a:buChar char="Ø"/>
            </a:pPr>
            <a:r>
              <a:rPr lang="en-US" sz="2000" dirty="0" smtClean="0">
                <a:solidFill>
                  <a:srgbClr val="002060"/>
                </a:solidFill>
              </a:rPr>
              <a:t>Gold Monetization and Sovereign Gold Bond </a:t>
            </a:r>
          </a:p>
          <a:p>
            <a:pPr lvl="1" algn="just">
              <a:buFont typeface="Wingdings" pitchFamily="2" charset="2"/>
              <a:buChar char="Ø"/>
            </a:pPr>
            <a:r>
              <a:rPr lang="en-US" sz="2000" dirty="0" smtClean="0">
                <a:solidFill>
                  <a:srgbClr val="002060"/>
                </a:solidFill>
              </a:rPr>
              <a:t>Debentures</a:t>
            </a:r>
          </a:p>
          <a:p>
            <a:pPr lvl="1" algn="just">
              <a:buFont typeface="Wingdings" pitchFamily="2" charset="2"/>
              <a:buChar char="Ø"/>
            </a:pPr>
            <a:r>
              <a:rPr lang="en-US" sz="2000" dirty="0" smtClean="0">
                <a:solidFill>
                  <a:srgbClr val="002060"/>
                </a:solidFill>
              </a:rPr>
              <a:t>National Pension Scheme (Circular 24 </a:t>
            </a:r>
            <a:r>
              <a:rPr lang="en-US" sz="2000" dirty="0" err="1" smtClean="0">
                <a:solidFill>
                  <a:srgbClr val="002060"/>
                </a:solidFill>
              </a:rPr>
              <a:t>dt</a:t>
            </a:r>
            <a:r>
              <a:rPr lang="en-US" sz="2000" dirty="0" smtClean="0">
                <a:solidFill>
                  <a:srgbClr val="002060"/>
                </a:solidFill>
              </a:rPr>
              <a:t>. 29.10.2015)</a:t>
            </a:r>
          </a:p>
          <a:p>
            <a:pPr lvl="1" algn="just">
              <a:buFont typeface="Wingdings" pitchFamily="2" charset="2"/>
              <a:buChar char="Ø"/>
            </a:pPr>
            <a:r>
              <a:rPr lang="en-US" sz="2000" dirty="0" smtClean="0">
                <a:solidFill>
                  <a:srgbClr val="002060"/>
                </a:solidFill>
              </a:rPr>
              <a:t>Chit Funds on non repatriation basic; (Circular 107 </a:t>
            </a:r>
            <a:r>
              <a:rPr lang="en-US" sz="2000" dirty="0" err="1" smtClean="0">
                <a:solidFill>
                  <a:srgbClr val="002060"/>
                </a:solidFill>
              </a:rPr>
              <a:t>dt</a:t>
            </a:r>
            <a:r>
              <a:rPr lang="en-US" sz="2000" dirty="0" smtClean="0">
                <a:solidFill>
                  <a:srgbClr val="002060"/>
                </a:solidFill>
              </a:rPr>
              <a:t>. 11.06.2015)</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Investment Privileges available to NRI in </a:t>
            </a:r>
            <a:r>
              <a:rPr lang="en-US" dirty="0" smtClean="0"/>
              <a:t>India</a:t>
            </a:r>
            <a:endParaRPr lang="en-US" dirty="0" smtClean="0"/>
          </a:p>
        </p:txBody>
      </p:sp>
      <p:sp>
        <p:nvSpPr>
          <p:cNvPr id="3" name="Content Placeholder 2"/>
          <p:cNvSpPr>
            <a:spLocks noGrp="1"/>
          </p:cNvSpPr>
          <p:nvPr>
            <p:ph idx="1"/>
          </p:nvPr>
        </p:nvSpPr>
        <p:spPr/>
        <p:txBody>
          <a:bodyPr>
            <a:normAutofit/>
          </a:bodyPr>
          <a:lstStyle/>
          <a:p>
            <a:pPr lvl="1" algn="just">
              <a:buNone/>
            </a:pPr>
            <a:r>
              <a:rPr lang="en-US" sz="2000" dirty="0" smtClean="0">
                <a:solidFill>
                  <a:srgbClr val="002060"/>
                </a:solidFill>
              </a:rPr>
              <a:t>Modes of Investment in shares &amp; Securities:</a:t>
            </a:r>
          </a:p>
          <a:p>
            <a:pPr lvl="1" algn="just">
              <a:buFont typeface="Wingdings" pitchFamily="2" charset="2"/>
              <a:buChar char="Ø"/>
            </a:pPr>
            <a:r>
              <a:rPr lang="en-US" sz="2000" dirty="0" smtClean="0">
                <a:solidFill>
                  <a:srgbClr val="002060"/>
                </a:solidFill>
              </a:rPr>
              <a:t>Portfolio Investment Scheme (PIS);</a:t>
            </a:r>
            <a:endParaRPr lang="en-US" sz="2000" dirty="0" smtClean="0">
              <a:solidFill>
                <a:srgbClr val="002060"/>
              </a:solidFill>
            </a:endParaRPr>
          </a:p>
          <a:p>
            <a:pPr lvl="1" algn="just">
              <a:buFont typeface="Wingdings" pitchFamily="2" charset="2"/>
              <a:buChar char="Ø"/>
            </a:pPr>
            <a:r>
              <a:rPr lang="en-US" sz="2000" dirty="0" smtClean="0">
                <a:solidFill>
                  <a:srgbClr val="002060"/>
                </a:solidFill>
              </a:rPr>
              <a:t>Foreign Direct Investment (FDI);</a:t>
            </a:r>
            <a:endParaRPr lang="en-US" sz="2000" dirty="0" smtClean="0">
              <a:solidFill>
                <a:srgbClr val="002060"/>
              </a:solidFill>
            </a:endParaRPr>
          </a:p>
          <a:p>
            <a:pPr lvl="1" algn="just">
              <a:buFont typeface="Wingdings" pitchFamily="2" charset="2"/>
              <a:buChar char="Ø"/>
            </a:pPr>
            <a:r>
              <a:rPr lang="en-US" sz="2000" dirty="0" smtClean="0">
                <a:solidFill>
                  <a:srgbClr val="002060"/>
                </a:solidFill>
              </a:rPr>
              <a:t>Foreign Venture Capital Investment(SEBI Approved FVCIs)</a:t>
            </a:r>
            <a:endParaRPr lang="en-US" sz="2000" dirty="0" smtClean="0">
              <a:solidFill>
                <a:srgbClr val="002060"/>
              </a:solidFill>
            </a:endParaRPr>
          </a:p>
          <a:p>
            <a:pPr lvl="1" algn="just">
              <a:buFont typeface="Wingdings" pitchFamily="2" charset="2"/>
              <a:buChar char="Ø"/>
            </a:pPr>
            <a:r>
              <a:rPr lang="en-US" sz="2000" dirty="0" smtClean="0">
                <a:solidFill>
                  <a:srgbClr val="002060"/>
                </a:solidFill>
              </a:rPr>
              <a:t>Investment on Non Repatriation basis;</a:t>
            </a:r>
            <a:endParaRPr lang="en-US" sz="2000" dirty="0" smtClean="0">
              <a:solidFill>
                <a:srgbClr val="002060"/>
              </a:solidFill>
            </a:endParaRPr>
          </a:p>
          <a:p>
            <a:pPr lvl="1" algn="just">
              <a:buFont typeface="Wingdings" pitchFamily="2" charset="2"/>
              <a:buChar char="Ø"/>
            </a:pPr>
            <a:r>
              <a:rPr lang="en-US" sz="2000" dirty="0" smtClean="0">
                <a:solidFill>
                  <a:srgbClr val="002060"/>
                </a:solidFill>
              </a:rPr>
              <a:t>Other Investments;</a:t>
            </a:r>
            <a:endParaRPr lang="en-US" sz="2000" dirty="0" smtClean="0">
              <a:solidFill>
                <a:srgbClr val="00206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Investment Privileges available to NRI in </a:t>
            </a:r>
            <a:r>
              <a:rPr lang="en-US" dirty="0" smtClean="0"/>
              <a:t>India-General Permission</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sz="2400" dirty="0" smtClean="0">
                <a:solidFill>
                  <a:srgbClr val="002060"/>
                </a:solidFill>
              </a:rPr>
              <a:t>On </a:t>
            </a:r>
            <a:r>
              <a:rPr lang="en-US" sz="2400" dirty="0" smtClean="0">
                <a:solidFill>
                  <a:srgbClr val="002060"/>
                </a:solidFill>
              </a:rPr>
              <a:t>Non Repatriation </a:t>
            </a:r>
            <a:r>
              <a:rPr lang="en-US" sz="2400" dirty="0" smtClean="0">
                <a:solidFill>
                  <a:srgbClr val="002060"/>
                </a:solidFill>
              </a:rPr>
              <a:t>basis (Schedule 4 of TISPRO Regulation)</a:t>
            </a:r>
          </a:p>
          <a:p>
            <a:pPr lvl="1" algn="just">
              <a:buFont typeface="Wingdings" pitchFamily="2" charset="2"/>
              <a:buChar char="Ø"/>
            </a:pPr>
            <a:r>
              <a:rPr lang="en-US" sz="2000" dirty="0" smtClean="0">
                <a:solidFill>
                  <a:srgbClr val="002060"/>
                </a:solidFill>
              </a:rPr>
              <a:t>An NRI, including a company, a trust, and a partnership firm incorporated outside India and owned and control by NRI, may acquire and hold equity shares, convertible preference shares, convertible debenture, warrants or units without any limit.</a:t>
            </a:r>
          </a:p>
          <a:p>
            <a:pPr lvl="1" algn="just">
              <a:buFont typeface="Wingdings" pitchFamily="2" charset="2"/>
              <a:buChar char="Ø"/>
            </a:pPr>
            <a:r>
              <a:rPr lang="en-US" sz="2000" dirty="0" smtClean="0">
                <a:solidFill>
                  <a:srgbClr val="002060"/>
                </a:solidFill>
              </a:rPr>
              <a:t>An NRI or PIO may contribute to the capital of partnership firm, a proprietary firm or LLP without any limit. </a:t>
            </a:r>
          </a:p>
          <a:p>
            <a:pPr lvl="1" algn="just">
              <a:buFont typeface="Wingdings" pitchFamily="2" charset="2"/>
              <a:buChar char="Ø"/>
            </a:pPr>
            <a:r>
              <a:rPr lang="en-US" sz="2000" dirty="0" smtClean="0">
                <a:solidFill>
                  <a:srgbClr val="002060"/>
                </a:solidFill>
              </a:rPr>
              <a:t>Provided the investment is not for prohibited sectors like Nidhi company, any entity engaged in agriculture/plantation or real estate business or construction of Farm houses or dealing in TDRs.</a:t>
            </a:r>
          </a:p>
          <a:p>
            <a:pPr lvl="1" algn="just">
              <a:buFont typeface="Wingdings" pitchFamily="2" charset="2"/>
              <a:buChar char="Ø"/>
            </a:pPr>
            <a:r>
              <a:rPr lang="en-US" sz="2000" dirty="0" smtClean="0">
                <a:solidFill>
                  <a:srgbClr val="002060"/>
                </a:solidFill>
              </a:rPr>
              <a:t>The sale/maturity shall be credited only to NRO accounts and which is not to be repatriated abroad</a:t>
            </a:r>
            <a:r>
              <a:rPr lang="en-US" sz="2000" dirty="0" smtClean="0">
                <a:solidFill>
                  <a:srgbClr val="002060"/>
                </a:solidFill>
              </a:rPr>
              <a:t>.</a:t>
            </a:r>
          </a:p>
          <a:p>
            <a:pPr lvl="1" algn="just">
              <a:buFont typeface="Wingdings" pitchFamily="2" charset="2"/>
              <a:buChar char="Ø"/>
            </a:pPr>
            <a:r>
              <a:rPr lang="en-US" sz="2000" dirty="0" smtClean="0">
                <a:solidFill>
                  <a:srgbClr val="002060"/>
                </a:solidFill>
              </a:rPr>
              <a:t>Exchange Traded Derivatives approved by SEBI out of Rupee fund available in India.</a:t>
            </a:r>
            <a:endParaRPr lang="en-US" sz="2000" dirty="0" smtClean="0">
              <a:solidFill>
                <a:srgbClr val="00206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Investment Privileges available to NRI in </a:t>
            </a:r>
            <a:r>
              <a:rPr lang="en-US" dirty="0" smtClean="0"/>
              <a:t>India-Generally Prohibited</a:t>
            </a:r>
            <a:endParaRPr lang="en-US" dirty="0"/>
          </a:p>
        </p:txBody>
      </p:sp>
      <p:sp>
        <p:nvSpPr>
          <p:cNvPr id="3" name="Content Placeholder 2"/>
          <p:cNvSpPr>
            <a:spLocks noGrp="1"/>
          </p:cNvSpPr>
          <p:nvPr>
            <p:ph idx="1"/>
          </p:nvPr>
        </p:nvSpPr>
        <p:spPr/>
        <p:txBody>
          <a:bodyPr>
            <a:normAutofit/>
          </a:bodyPr>
          <a:lstStyle/>
          <a:p>
            <a:pPr algn="just"/>
            <a:r>
              <a:rPr lang="en-US" sz="2400" dirty="0" smtClean="0">
                <a:solidFill>
                  <a:srgbClr val="002060"/>
                </a:solidFill>
                <a:latin typeface="+mj-lt"/>
                <a:ea typeface="+mj-ea"/>
                <a:cs typeface="+mj-cs"/>
              </a:rPr>
              <a:t>No Capital Investment allowed for:</a:t>
            </a:r>
          </a:p>
          <a:p>
            <a:pPr marL="457200" indent="-457200" algn="just">
              <a:buFont typeface="+mj-lt"/>
              <a:buAutoNum type="arabicPeriod"/>
            </a:pPr>
            <a:r>
              <a:rPr lang="en-US" sz="2400" dirty="0" smtClean="0">
                <a:solidFill>
                  <a:srgbClr val="002060"/>
                </a:solidFill>
                <a:latin typeface="+mj-lt"/>
                <a:ea typeface="+mj-ea"/>
                <a:cs typeface="+mj-cs"/>
              </a:rPr>
              <a:t>Chit Fund;</a:t>
            </a:r>
          </a:p>
          <a:p>
            <a:pPr marL="457200" indent="-457200" algn="just">
              <a:buFont typeface="+mj-lt"/>
              <a:buAutoNum type="arabicPeriod"/>
            </a:pPr>
            <a:r>
              <a:rPr lang="en-US" sz="2400" dirty="0" smtClean="0">
                <a:solidFill>
                  <a:srgbClr val="002060"/>
                </a:solidFill>
                <a:latin typeface="+mj-lt"/>
                <a:ea typeface="+mj-ea"/>
                <a:cs typeface="+mj-cs"/>
              </a:rPr>
              <a:t>Nidhi Company;</a:t>
            </a:r>
          </a:p>
          <a:p>
            <a:pPr marL="457200" indent="-457200" algn="just">
              <a:buFont typeface="+mj-lt"/>
              <a:buAutoNum type="arabicPeriod"/>
            </a:pPr>
            <a:r>
              <a:rPr lang="en-US" sz="2400" dirty="0" smtClean="0">
                <a:solidFill>
                  <a:srgbClr val="002060"/>
                </a:solidFill>
                <a:latin typeface="+mj-lt"/>
                <a:ea typeface="+mj-ea"/>
                <a:cs typeface="+mj-cs"/>
              </a:rPr>
              <a:t>Agriculture or plantation activities;</a:t>
            </a:r>
          </a:p>
          <a:p>
            <a:pPr marL="457200" indent="-457200" algn="just">
              <a:buFont typeface="+mj-lt"/>
              <a:buAutoNum type="arabicPeriod"/>
            </a:pPr>
            <a:r>
              <a:rPr lang="en-US" sz="2400" dirty="0" smtClean="0">
                <a:solidFill>
                  <a:srgbClr val="002060"/>
                </a:solidFill>
                <a:latin typeface="+mj-lt"/>
                <a:ea typeface="+mj-ea"/>
                <a:cs typeface="+mj-cs"/>
              </a:rPr>
              <a:t>Real estate business or construction of farm house;</a:t>
            </a:r>
          </a:p>
          <a:p>
            <a:pPr marL="457200" indent="-457200" algn="just">
              <a:buFont typeface="+mj-lt"/>
              <a:buAutoNum type="arabicPeriod"/>
            </a:pPr>
            <a:r>
              <a:rPr lang="en-US" sz="2400" dirty="0" smtClean="0">
                <a:solidFill>
                  <a:srgbClr val="002060"/>
                </a:solidFill>
                <a:latin typeface="+mj-lt"/>
                <a:ea typeface="+mj-ea"/>
                <a:cs typeface="+mj-cs"/>
              </a:rPr>
              <a:t>Trading of TDRs</a:t>
            </a:r>
            <a:endParaRPr lang="en-US" sz="2000" dirty="0" smtClean="0">
              <a:solidFill>
                <a:srgbClr val="002060"/>
              </a:solidFill>
              <a:latin typeface="+mj-lt"/>
              <a:ea typeface="+mj-ea"/>
              <a:cs typeface="+mj-cs"/>
            </a:endParaRPr>
          </a:p>
          <a:p>
            <a:pPr lvl="1" algn="just">
              <a:buFont typeface="Wingdings" pitchFamily="2" charset="2"/>
              <a:buChar char="Ø"/>
            </a:pPr>
            <a:endParaRPr lang="en-US" sz="2000" dirty="0" smtClean="0">
              <a:solidFill>
                <a:srgbClr val="002060"/>
              </a:solidFill>
              <a:latin typeface="+mj-lt"/>
              <a:ea typeface="+mj-ea"/>
              <a:cs typeface="+mj-cs"/>
            </a:endParaRPr>
          </a:p>
          <a:p>
            <a:pPr marL="914400" lvl="1" indent="-457200" algn="just">
              <a:buNone/>
            </a:pPr>
            <a:endParaRPr lang="en-US" sz="2000" dirty="0" smtClean="0">
              <a:solidFill>
                <a:srgbClr val="002060"/>
              </a:solidFill>
              <a:latin typeface="+mj-lt"/>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b="1" dirty="0" smtClean="0">
                <a:solidFill>
                  <a:srgbClr val="002060"/>
                </a:solidFill>
              </a:rPr>
              <a:t>Framework of Taxation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TAXATION</a:t>
            </a:r>
            <a:endParaRPr lang="en-US" b="1" dirty="0"/>
          </a:p>
        </p:txBody>
      </p:sp>
      <p:sp>
        <p:nvSpPr>
          <p:cNvPr id="3" name="Content Placeholder 2"/>
          <p:cNvSpPr>
            <a:spLocks noGrp="1"/>
          </p:cNvSpPr>
          <p:nvPr>
            <p:ph idx="1"/>
          </p:nvPr>
        </p:nvSpPr>
        <p:spPr/>
        <p:txBody>
          <a:bodyPr>
            <a:normAutofit fontScale="92500" lnSpcReduction="20000"/>
          </a:bodyPr>
          <a:lstStyle/>
          <a:p>
            <a:pPr algn="just">
              <a:buFont typeface="Wingdings" panose="05000000000000000000" pitchFamily="2" charset="2"/>
              <a:buChar char="Ø"/>
            </a:pPr>
            <a:r>
              <a:rPr lang="en-US" dirty="0" smtClean="0">
                <a:solidFill>
                  <a:srgbClr val="002060"/>
                </a:solidFill>
                <a:latin typeface="+mj-lt"/>
                <a:ea typeface="+mj-ea"/>
                <a:cs typeface="+mj-cs"/>
              </a:rPr>
              <a:t>Exemptions of Income - Section 10</a:t>
            </a:r>
          </a:p>
          <a:p>
            <a:pPr algn="just">
              <a:buFont typeface="Wingdings" panose="05000000000000000000" pitchFamily="2" charset="2"/>
              <a:buChar char="Ø"/>
            </a:pPr>
            <a:r>
              <a:rPr lang="en-US" dirty="0" smtClean="0">
                <a:solidFill>
                  <a:srgbClr val="002060"/>
                </a:solidFill>
                <a:latin typeface="+mj-lt"/>
                <a:ea typeface="+mj-ea"/>
                <a:cs typeface="+mj-cs"/>
              </a:rPr>
              <a:t>Salary</a:t>
            </a:r>
          </a:p>
          <a:p>
            <a:pPr algn="just">
              <a:buFont typeface="Wingdings" panose="05000000000000000000" pitchFamily="2" charset="2"/>
              <a:buChar char="Ø"/>
            </a:pPr>
            <a:r>
              <a:rPr lang="en-US" dirty="0" smtClean="0">
                <a:solidFill>
                  <a:srgbClr val="002060"/>
                </a:solidFill>
                <a:latin typeface="+mj-lt"/>
                <a:ea typeface="+mj-ea"/>
                <a:cs typeface="+mj-cs"/>
              </a:rPr>
              <a:t>House Property</a:t>
            </a:r>
          </a:p>
          <a:p>
            <a:pPr algn="just">
              <a:buFont typeface="Wingdings" panose="05000000000000000000" pitchFamily="2" charset="2"/>
              <a:buChar char="Ø"/>
            </a:pPr>
            <a:r>
              <a:rPr lang="en-US" dirty="0" smtClean="0">
                <a:solidFill>
                  <a:srgbClr val="002060"/>
                </a:solidFill>
                <a:latin typeface="+mj-lt"/>
                <a:ea typeface="+mj-ea"/>
                <a:cs typeface="+mj-cs"/>
              </a:rPr>
              <a:t>PGBP</a:t>
            </a:r>
          </a:p>
          <a:p>
            <a:pPr algn="just">
              <a:buFont typeface="Wingdings" panose="05000000000000000000" pitchFamily="2" charset="2"/>
              <a:buChar char="Ø"/>
            </a:pPr>
            <a:r>
              <a:rPr lang="en-US" dirty="0" smtClean="0">
                <a:solidFill>
                  <a:srgbClr val="002060"/>
                </a:solidFill>
              </a:rPr>
              <a:t>Capital Gain</a:t>
            </a:r>
            <a:endParaRPr lang="en-US" dirty="0" smtClean="0">
              <a:solidFill>
                <a:srgbClr val="002060"/>
              </a:solidFill>
              <a:latin typeface="+mj-lt"/>
              <a:ea typeface="+mj-ea"/>
              <a:cs typeface="+mj-cs"/>
            </a:endParaRPr>
          </a:p>
          <a:p>
            <a:pPr algn="just">
              <a:buFont typeface="Wingdings" panose="05000000000000000000" pitchFamily="2" charset="2"/>
              <a:buChar char="Ø"/>
            </a:pPr>
            <a:r>
              <a:rPr lang="en-US" dirty="0" smtClean="0">
                <a:solidFill>
                  <a:srgbClr val="002060"/>
                </a:solidFill>
                <a:latin typeface="+mj-lt"/>
                <a:ea typeface="+mj-ea"/>
                <a:cs typeface="+mj-cs"/>
              </a:rPr>
              <a:t>Dividend</a:t>
            </a:r>
          </a:p>
          <a:p>
            <a:pPr algn="just">
              <a:buFont typeface="Wingdings" panose="05000000000000000000" pitchFamily="2" charset="2"/>
              <a:buChar char="Ø"/>
            </a:pPr>
            <a:r>
              <a:rPr lang="en-US" dirty="0" smtClean="0">
                <a:solidFill>
                  <a:srgbClr val="002060"/>
                </a:solidFill>
                <a:latin typeface="+mj-lt"/>
                <a:ea typeface="+mj-ea"/>
                <a:cs typeface="+mj-cs"/>
              </a:rPr>
              <a:t>Interest</a:t>
            </a:r>
          </a:p>
          <a:p>
            <a:pPr algn="just">
              <a:buFont typeface="Wingdings" panose="05000000000000000000" pitchFamily="2" charset="2"/>
              <a:buChar char="Ø"/>
            </a:pPr>
            <a:r>
              <a:rPr lang="en-US" dirty="0" smtClean="0">
                <a:solidFill>
                  <a:srgbClr val="002060"/>
                </a:solidFill>
                <a:latin typeface="+mj-lt"/>
                <a:ea typeface="+mj-ea"/>
                <a:cs typeface="+mj-cs"/>
              </a:rPr>
              <a:t>Concessional Rate of tax</a:t>
            </a:r>
          </a:p>
          <a:p>
            <a:pPr algn="just">
              <a:buFont typeface="Wingdings" panose="05000000000000000000" pitchFamily="2" charset="2"/>
              <a:buChar char="Ø"/>
            </a:pPr>
            <a:r>
              <a:rPr lang="en-US" dirty="0" smtClean="0">
                <a:solidFill>
                  <a:srgbClr val="002060"/>
                </a:solidFill>
                <a:latin typeface="+mj-lt"/>
                <a:ea typeface="+mj-ea"/>
                <a:cs typeface="+mj-cs"/>
              </a:rPr>
              <a:t>Special Provisions relating to certain incomes of Non-Residents [Chapter XIIA]</a:t>
            </a:r>
          </a:p>
          <a:p>
            <a:pPr algn="just">
              <a:buFont typeface="Wingdings" panose="05000000000000000000" pitchFamily="2" charset="2"/>
              <a:buChar char="Ø"/>
            </a:pPr>
            <a:r>
              <a:rPr lang="en-US" dirty="0" smtClean="0">
                <a:solidFill>
                  <a:srgbClr val="002060"/>
                </a:solidFill>
                <a:latin typeface="+mj-lt"/>
                <a:ea typeface="+mj-ea"/>
                <a:cs typeface="+mj-cs"/>
              </a:rPr>
              <a:t>Relief under DTAA</a:t>
            </a:r>
          </a:p>
          <a:p>
            <a:pPr algn="just">
              <a:buFont typeface="Wingdings" panose="05000000000000000000" pitchFamily="2" charset="2"/>
              <a:buChar char="Ø"/>
            </a:pPr>
            <a:endParaRPr lang="en-US" dirty="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27</a:t>
            </a:fld>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Exemptions of Income - Section 10</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486433268"/>
              </p:ext>
            </p:extLst>
          </p:nvPr>
        </p:nvGraphicFramePr>
        <p:xfrm>
          <a:off x="609600" y="1749425"/>
          <a:ext cx="8229599" cy="4673600"/>
        </p:xfrm>
        <a:graphic>
          <a:graphicData uri="http://schemas.openxmlformats.org/drawingml/2006/table">
            <a:tbl>
              <a:tblPr firstRow="1" bandRow="1">
                <a:tableStyleId>{5C22544A-7EE6-4342-B048-85BDC9FD1C3A}</a:tableStyleId>
              </a:tblPr>
              <a:tblGrid>
                <a:gridCol w="1106722"/>
                <a:gridCol w="4608278"/>
                <a:gridCol w="2514599"/>
              </a:tblGrid>
              <a:tr h="370840">
                <a:tc>
                  <a:txBody>
                    <a:bodyPr/>
                    <a:lstStyle/>
                    <a:p>
                      <a:r>
                        <a:rPr lang="en-IN" dirty="0" smtClean="0"/>
                        <a:t>Section</a:t>
                      </a:r>
                      <a:endParaRPr lang="en-IN" dirty="0"/>
                    </a:p>
                  </a:txBody>
                  <a:tcPr/>
                </a:tc>
                <a:tc>
                  <a:txBody>
                    <a:bodyPr/>
                    <a:lstStyle/>
                    <a:p>
                      <a:r>
                        <a:rPr lang="en-IN" dirty="0" smtClean="0"/>
                        <a:t>Types of Income</a:t>
                      </a:r>
                      <a:endParaRPr lang="en-IN" dirty="0"/>
                    </a:p>
                  </a:txBody>
                  <a:tcPr/>
                </a:tc>
                <a:tc>
                  <a:txBody>
                    <a:bodyPr/>
                    <a:lstStyle/>
                    <a:p>
                      <a:r>
                        <a:rPr lang="en-IN" dirty="0" smtClean="0"/>
                        <a:t>Exemption available to</a:t>
                      </a:r>
                      <a:endParaRPr lang="en-IN" dirty="0"/>
                    </a:p>
                  </a:txBody>
                  <a:tcPr/>
                </a:tc>
              </a:tr>
              <a:tr h="370840">
                <a:tc>
                  <a:txBody>
                    <a:bodyPr/>
                    <a:lstStyle/>
                    <a:p>
                      <a:r>
                        <a:rPr lang="en-IN" dirty="0" smtClean="0"/>
                        <a:t>10(4)(</a:t>
                      </a:r>
                      <a:r>
                        <a:rPr lang="en-IN" dirty="0" err="1" smtClean="0"/>
                        <a:t>i</a:t>
                      </a:r>
                      <a:r>
                        <a:rPr lang="en-IN" dirty="0" smtClean="0"/>
                        <a:t>)</a:t>
                      </a:r>
                      <a:endParaRPr lang="en-IN" dirty="0"/>
                    </a:p>
                  </a:txBody>
                  <a:tcPr/>
                </a:tc>
                <a:tc>
                  <a:txBody>
                    <a:bodyPr/>
                    <a:lstStyle/>
                    <a:p>
                      <a:pPr algn="just"/>
                      <a:r>
                        <a:rPr lang="en-IN" dirty="0" smtClean="0"/>
                        <a:t>Interest on Bonds or securities before</a:t>
                      </a:r>
                      <a:r>
                        <a:rPr lang="en-IN" baseline="0" dirty="0" smtClean="0"/>
                        <a:t> 01-06-2002 by CG including premium on redemption of such bonds</a:t>
                      </a:r>
                      <a:endParaRPr lang="en-IN" dirty="0"/>
                    </a:p>
                  </a:txBody>
                  <a:tcPr/>
                </a:tc>
                <a:tc>
                  <a:txBody>
                    <a:bodyPr/>
                    <a:lstStyle/>
                    <a:p>
                      <a:r>
                        <a:rPr lang="en-IN" dirty="0" smtClean="0"/>
                        <a:t>Non-</a:t>
                      </a:r>
                      <a:r>
                        <a:rPr lang="en-IN" baseline="0" dirty="0" smtClean="0"/>
                        <a:t> Residents</a:t>
                      </a:r>
                      <a:endParaRPr lang="en-IN" dirty="0"/>
                    </a:p>
                  </a:txBody>
                  <a:tcPr/>
                </a:tc>
              </a:tr>
              <a:tr h="370840">
                <a:tc>
                  <a:txBody>
                    <a:bodyPr/>
                    <a:lstStyle/>
                    <a:p>
                      <a:r>
                        <a:rPr lang="en-IN" dirty="0" smtClean="0"/>
                        <a:t>10(4)(ii)</a:t>
                      </a:r>
                      <a:endParaRPr lang="en-IN" dirty="0"/>
                    </a:p>
                  </a:txBody>
                  <a:tcPr/>
                </a:tc>
                <a:tc>
                  <a:txBody>
                    <a:bodyPr/>
                    <a:lstStyle/>
                    <a:p>
                      <a:pPr algn="just"/>
                      <a:r>
                        <a:rPr lang="en-IN" dirty="0" smtClean="0"/>
                        <a:t>Interest on NRE Account</a:t>
                      </a:r>
                      <a:endParaRPr lang="en-IN" dirty="0"/>
                    </a:p>
                  </a:txBody>
                  <a:tcPr/>
                </a:tc>
                <a:tc>
                  <a:txBody>
                    <a:bodyPr/>
                    <a:lstStyle/>
                    <a:p>
                      <a:r>
                        <a:rPr lang="en-IN" dirty="0" smtClean="0"/>
                        <a:t>PROI as per FEMA</a:t>
                      </a:r>
                      <a:endParaRPr lang="en-IN" dirty="0"/>
                    </a:p>
                  </a:txBody>
                  <a:tcPr/>
                </a:tc>
              </a:tr>
              <a:tr h="370840">
                <a:tc>
                  <a:txBody>
                    <a:bodyPr/>
                    <a:lstStyle/>
                    <a:p>
                      <a:r>
                        <a:rPr lang="en-IN" dirty="0" smtClean="0"/>
                        <a:t>10(4B)</a:t>
                      </a:r>
                      <a:endParaRPr lang="en-IN" dirty="0"/>
                    </a:p>
                  </a:txBody>
                  <a:tcPr/>
                </a:tc>
                <a:tc>
                  <a:txBody>
                    <a:bodyPr/>
                    <a:lstStyle/>
                    <a:p>
                      <a:pPr algn="just"/>
                      <a:r>
                        <a:rPr lang="en-IN" dirty="0" smtClean="0"/>
                        <a:t>Interest</a:t>
                      </a:r>
                      <a:r>
                        <a:rPr lang="en-IN" baseline="0" dirty="0" smtClean="0"/>
                        <a:t> on notified savings certificates issued before 01-06-2002 by the CG &amp; subscribed to in convertible foreign exchange</a:t>
                      </a:r>
                      <a:endParaRPr lang="en-IN" dirty="0"/>
                    </a:p>
                  </a:txBody>
                  <a:tcPr/>
                </a:tc>
                <a:tc>
                  <a:txBody>
                    <a:bodyPr/>
                    <a:lstStyle/>
                    <a:p>
                      <a:r>
                        <a:rPr lang="en-IN" dirty="0" smtClean="0"/>
                        <a:t>Non-Resident</a:t>
                      </a:r>
                      <a:r>
                        <a:rPr lang="en-IN" baseline="0" dirty="0" smtClean="0"/>
                        <a:t> individual, being citizen of India or a person of Indian origin</a:t>
                      </a:r>
                      <a:endParaRPr lang="en-IN" dirty="0"/>
                    </a:p>
                  </a:txBody>
                  <a:tcPr/>
                </a:tc>
              </a:tr>
              <a:tr h="370840">
                <a:tc>
                  <a:txBody>
                    <a:bodyPr/>
                    <a:lstStyle/>
                    <a:p>
                      <a:r>
                        <a:rPr lang="en-IN" dirty="0" smtClean="0"/>
                        <a:t>10(6)(ii)</a:t>
                      </a:r>
                      <a:endParaRPr lang="en-IN" dirty="0"/>
                    </a:p>
                  </a:txBody>
                  <a:tcPr/>
                </a:tc>
                <a:tc>
                  <a:txBody>
                    <a:bodyPr/>
                    <a:lstStyle/>
                    <a:p>
                      <a:pPr algn="just"/>
                      <a:r>
                        <a:rPr lang="en-IN" dirty="0" smtClean="0"/>
                        <a:t>Remuneration</a:t>
                      </a:r>
                      <a:r>
                        <a:rPr lang="en-IN" baseline="0" dirty="0" smtClean="0"/>
                        <a:t> received by Foreign Diplomats/ Consulate and their staff (subject to conditions)</a:t>
                      </a:r>
                      <a:endParaRPr lang="en-IN" dirty="0"/>
                    </a:p>
                  </a:txBody>
                  <a:tcPr/>
                </a:tc>
                <a:tc>
                  <a:txBody>
                    <a:bodyPr/>
                    <a:lstStyle/>
                    <a:p>
                      <a:r>
                        <a:rPr lang="en-IN" dirty="0" smtClean="0"/>
                        <a:t>Individual</a:t>
                      </a:r>
                      <a:r>
                        <a:rPr lang="en-IN" baseline="0" dirty="0" smtClean="0"/>
                        <a:t> not being a citizen of India</a:t>
                      </a:r>
                      <a:endParaRPr lang="en-IN" dirty="0"/>
                    </a:p>
                  </a:txBody>
                  <a:tcPr/>
                </a:tc>
              </a:tr>
              <a:tr h="370840">
                <a:tc>
                  <a:txBody>
                    <a:bodyPr/>
                    <a:lstStyle/>
                    <a:p>
                      <a:r>
                        <a:rPr lang="en-IN" dirty="0" smtClean="0"/>
                        <a:t>10(6)(v)</a:t>
                      </a:r>
                      <a:endParaRPr lang="en-IN" dirty="0"/>
                    </a:p>
                  </a:txBody>
                  <a:tcPr/>
                </a:tc>
                <a:tc>
                  <a:txBody>
                    <a:bodyPr/>
                    <a:lstStyle/>
                    <a:p>
                      <a:pPr algn="just"/>
                      <a:r>
                        <a:rPr lang="en-IN" dirty="0" smtClean="0"/>
                        <a:t>Remuneration received by non-Indian citizen</a:t>
                      </a:r>
                      <a:r>
                        <a:rPr lang="en-IN" baseline="0" dirty="0" smtClean="0"/>
                        <a:t> as employee of a foreign enterprise for services rendered by him during his stays in India if</a:t>
                      </a:r>
                    </a:p>
                    <a:p>
                      <a:pPr marL="342900" indent="-342900" algn="just">
                        <a:buFont typeface="+mj-lt"/>
                        <a:buAutoNum type="alphaLcParenR"/>
                      </a:pPr>
                      <a:r>
                        <a:rPr lang="en-IN" baseline="0" dirty="0" smtClean="0"/>
                        <a:t>Foreign enterprise is not engaged in any trade or business in India</a:t>
                      </a:r>
                    </a:p>
                  </a:txBody>
                  <a:tcPr/>
                </a:tc>
                <a:tc>
                  <a:txBody>
                    <a:bodyPr/>
                    <a:lstStyle/>
                    <a:p>
                      <a:endParaRPr lang="en-IN" dirty="0"/>
                    </a:p>
                  </a:txBody>
                  <a:tcPr/>
                </a:tc>
              </a:tr>
            </a:tbl>
          </a:graphicData>
        </a:graphic>
      </p:graphicFrame>
    </p:spTree>
    <p:extLst>
      <p:ext uri="{BB962C8B-B14F-4D97-AF65-F5344CB8AC3E}">
        <p14:creationId xmlns:p14="http://schemas.microsoft.com/office/powerpoint/2010/main" xmlns="" val="2789589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Exemptions of Income - </a:t>
            </a:r>
            <a:r>
              <a:rPr lang="en-IN" dirty="0"/>
              <a:t>S</a:t>
            </a:r>
            <a:r>
              <a:rPr lang="en-IN" dirty="0" smtClean="0"/>
              <a:t>ection 10</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33678699"/>
              </p:ext>
            </p:extLst>
          </p:nvPr>
        </p:nvGraphicFramePr>
        <p:xfrm>
          <a:off x="457199" y="1749425"/>
          <a:ext cx="8382000" cy="4759960"/>
        </p:xfrm>
        <a:graphic>
          <a:graphicData uri="http://schemas.openxmlformats.org/drawingml/2006/table">
            <a:tbl>
              <a:tblPr firstRow="1" bandRow="1">
                <a:tableStyleId>{5C22544A-7EE6-4342-B048-85BDC9FD1C3A}</a:tableStyleId>
              </a:tblPr>
              <a:tblGrid>
                <a:gridCol w="1219201"/>
                <a:gridCol w="4724400"/>
                <a:gridCol w="2438399"/>
              </a:tblGrid>
              <a:tr h="370840">
                <a:tc>
                  <a:txBody>
                    <a:bodyPr/>
                    <a:lstStyle/>
                    <a:p>
                      <a:r>
                        <a:rPr lang="en-IN" dirty="0" smtClean="0"/>
                        <a:t>Section </a:t>
                      </a:r>
                      <a:endParaRPr lang="en-IN" dirty="0"/>
                    </a:p>
                  </a:txBody>
                  <a:tcPr/>
                </a:tc>
                <a:tc>
                  <a:txBody>
                    <a:bodyPr/>
                    <a:lstStyle/>
                    <a:p>
                      <a:r>
                        <a:rPr lang="en-IN" dirty="0" smtClean="0"/>
                        <a:t>Particulars</a:t>
                      </a:r>
                      <a:endParaRPr lang="en-IN" dirty="0"/>
                    </a:p>
                  </a:txBody>
                  <a:tcPr/>
                </a:tc>
                <a:tc>
                  <a:txBody>
                    <a:bodyPr/>
                    <a:lstStyle/>
                    <a:p>
                      <a:r>
                        <a:rPr lang="en-IN" dirty="0" smtClean="0"/>
                        <a:t>Exemption available to</a:t>
                      </a:r>
                      <a:endParaRPr lang="en-IN"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N" dirty="0" smtClean="0"/>
                    </a:p>
                  </a:txBody>
                  <a:tcPr/>
                </a:tc>
                <a:tc>
                  <a:txBody>
                    <a:bodyPr/>
                    <a:lstStyle/>
                    <a:p>
                      <a:pPr marL="342900" marR="0" indent="-342900" algn="just" defTabSz="914400" rtl="0" eaLnBrk="1" fontAlgn="auto" latinLnBrk="0" hangingPunct="1">
                        <a:lnSpc>
                          <a:spcPct val="100000"/>
                        </a:lnSpc>
                        <a:spcBef>
                          <a:spcPts val="0"/>
                        </a:spcBef>
                        <a:spcAft>
                          <a:spcPts val="0"/>
                        </a:spcAft>
                        <a:buClrTx/>
                        <a:buSzTx/>
                        <a:buFont typeface="+mj-lt"/>
                        <a:buAutoNum type="alphaLcParenR" startAt="2"/>
                        <a:tabLst/>
                        <a:defRPr/>
                      </a:pPr>
                      <a:r>
                        <a:rPr lang="en-IN" baseline="0" dirty="0" smtClean="0"/>
                        <a:t>His stay in India does not exceed in aggregate a period of 90 days in such previous year</a:t>
                      </a:r>
                    </a:p>
                    <a:p>
                      <a:pPr marL="342900" marR="0" indent="-342900" algn="just" defTabSz="914400" rtl="0" eaLnBrk="1" fontAlgn="auto" latinLnBrk="0" hangingPunct="1">
                        <a:lnSpc>
                          <a:spcPct val="100000"/>
                        </a:lnSpc>
                        <a:spcBef>
                          <a:spcPts val="0"/>
                        </a:spcBef>
                        <a:spcAft>
                          <a:spcPts val="0"/>
                        </a:spcAft>
                        <a:buClrTx/>
                        <a:buSzTx/>
                        <a:buFont typeface="+mj-lt"/>
                        <a:buAutoNum type="alphaLcParenR" startAt="2"/>
                        <a:tabLst/>
                        <a:defRPr/>
                      </a:pPr>
                      <a:r>
                        <a:rPr lang="en-IN" baseline="0" dirty="0" smtClean="0"/>
                        <a:t>Such remuneration is not liable to be deducted from the income of employer chargeable under this act</a:t>
                      </a:r>
                    </a:p>
                  </a:txBody>
                  <a:tcPr/>
                </a:tc>
                <a:tc>
                  <a:txBody>
                    <a:bodyPr/>
                    <a:lstStyle/>
                    <a:p>
                      <a:endParaRPr lang="en-IN" dirty="0"/>
                    </a:p>
                  </a:txBody>
                  <a:tcPr/>
                </a:tc>
              </a:tr>
              <a:tr h="370840">
                <a:tc>
                  <a:txBody>
                    <a:bodyPr/>
                    <a:lstStyle/>
                    <a:p>
                      <a:r>
                        <a:rPr lang="en-IN" dirty="0" smtClean="0"/>
                        <a:t>10(6)(viii)</a:t>
                      </a:r>
                      <a:endParaRPr lang="en-IN" dirty="0"/>
                    </a:p>
                  </a:txBody>
                  <a:tcPr/>
                </a:tc>
                <a:tc>
                  <a:txBody>
                    <a:bodyPr/>
                    <a:lstStyle/>
                    <a:p>
                      <a:pPr algn="just"/>
                      <a:r>
                        <a:rPr lang="en-IN" dirty="0" smtClean="0"/>
                        <a:t>Salary received by Non-resident for services rendered</a:t>
                      </a:r>
                      <a:r>
                        <a:rPr lang="en-IN" baseline="0" dirty="0" smtClean="0"/>
                        <a:t> in connection with his employment on foreign ship if his stay in India does not exceed 90 days in the previous year </a:t>
                      </a:r>
                      <a:endParaRPr lang="en-IN" dirty="0"/>
                    </a:p>
                  </a:txBody>
                  <a:tcPr/>
                </a:tc>
                <a:tc>
                  <a:txBody>
                    <a:bodyPr/>
                    <a:lstStyle/>
                    <a:p>
                      <a:r>
                        <a:rPr lang="en-IN" dirty="0" smtClean="0"/>
                        <a:t>Non-resident</a:t>
                      </a:r>
                      <a:r>
                        <a:rPr lang="en-IN" baseline="0" dirty="0" smtClean="0"/>
                        <a:t> salaried employee, who is not an Indian citizen</a:t>
                      </a:r>
                      <a:endParaRPr lang="en-IN" dirty="0"/>
                    </a:p>
                  </a:txBody>
                  <a:tcPr/>
                </a:tc>
              </a:tr>
              <a:tr h="370840">
                <a:tc>
                  <a:txBody>
                    <a:bodyPr/>
                    <a:lstStyle/>
                    <a:p>
                      <a:r>
                        <a:rPr lang="en-IN" dirty="0" smtClean="0"/>
                        <a:t>10(6)(xi)</a:t>
                      </a:r>
                      <a:endParaRPr lang="en-IN" dirty="0"/>
                    </a:p>
                  </a:txBody>
                  <a:tcPr/>
                </a:tc>
                <a:tc>
                  <a:txBody>
                    <a:bodyPr/>
                    <a:lstStyle/>
                    <a:p>
                      <a:pPr algn="just"/>
                      <a:r>
                        <a:rPr lang="en-IN" dirty="0" smtClean="0"/>
                        <a:t>Remuneration received by an individual,</a:t>
                      </a:r>
                      <a:r>
                        <a:rPr lang="en-IN" baseline="0" dirty="0" smtClean="0"/>
                        <a:t> who is not a citizen of India, as an employee of the </a:t>
                      </a:r>
                      <a:r>
                        <a:rPr lang="en-IN" baseline="0" dirty="0" err="1" smtClean="0"/>
                        <a:t>Govt</a:t>
                      </a:r>
                      <a:r>
                        <a:rPr lang="en-IN" baseline="0" dirty="0" smtClean="0"/>
                        <a:t> of a foreign state during his stay in India in connection with his training in any </a:t>
                      </a:r>
                      <a:r>
                        <a:rPr lang="en-IN" baseline="0" dirty="0" err="1" smtClean="0"/>
                        <a:t>Govt</a:t>
                      </a:r>
                      <a:r>
                        <a:rPr lang="en-IN" baseline="0" dirty="0" smtClean="0"/>
                        <a:t> office/Statutory Undertaking </a:t>
                      </a:r>
                      <a:r>
                        <a:rPr lang="en-IN" baseline="0" dirty="0" err="1" smtClean="0"/>
                        <a:t>etc</a:t>
                      </a:r>
                      <a:endParaRPr lang="en-IN" dirty="0"/>
                    </a:p>
                  </a:txBody>
                  <a:tcPr/>
                </a:tc>
                <a:tc>
                  <a:txBody>
                    <a:bodyPr/>
                    <a:lstStyle/>
                    <a:p>
                      <a:r>
                        <a:rPr lang="en-IN" dirty="0" smtClean="0"/>
                        <a:t>Salaried Employee who</a:t>
                      </a:r>
                      <a:r>
                        <a:rPr lang="en-IN" baseline="0" dirty="0" smtClean="0"/>
                        <a:t> is not an Indian citizen</a:t>
                      </a:r>
                      <a:endParaRPr lang="en-IN" dirty="0"/>
                    </a:p>
                  </a:txBody>
                  <a:tcPr/>
                </a:tc>
              </a:tr>
            </a:tbl>
          </a:graphicData>
        </a:graphic>
      </p:graphicFrame>
    </p:spTree>
    <p:extLst>
      <p:ext uri="{BB962C8B-B14F-4D97-AF65-F5344CB8AC3E}">
        <p14:creationId xmlns:p14="http://schemas.microsoft.com/office/powerpoint/2010/main" xmlns="" val="42600611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3"/>
          <p:cNvSpPr>
            <a:spLocks noGrp="1" noChangeArrowheads="1"/>
          </p:cNvSpPr>
          <p:nvPr>
            <p:ph type="sldNum" sz="quarter" idx="12"/>
          </p:nvPr>
        </p:nvSpPr>
        <p:spPr>
          <a:prstGeom prst="rect">
            <a:avLst/>
          </a:prstGeom>
        </p:spPr>
        <p:txBody>
          <a:bodyPr/>
          <a:lstStyle/>
          <a:p>
            <a:fld id="{B55F19DA-A989-4E7D-9DA5-70F03410CD39}" type="slidenum">
              <a:rPr lang="en-US" smtClean="0"/>
              <a:pPr/>
              <a:t>3</a:t>
            </a:fld>
            <a:endParaRPr lang="en-US" dirty="0"/>
          </a:p>
        </p:txBody>
      </p:sp>
      <p:sp>
        <p:nvSpPr>
          <p:cNvPr id="119810" name="Rectangle 2"/>
          <p:cNvSpPr>
            <a:spLocks noGrp="1" noChangeArrowheads="1"/>
          </p:cNvSpPr>
          <p:nvPr>
            <p:ph type="ctrTitle" idx="4294967295"/>
          </p:nvPr>
        </p:nvSpPr>
        <p:spPr>
          <a:xfrm>
            <a:off x="0" y="228600"/>
            <a:ext cx="9144000" cy="6629400"/>
          </a:xfrm>
        </p:spPr>
        <p:txBody>
          <a:bodyPr/>
          <a:lstStyle/>
          <a:p>
            <a:r>
              <a:rPr lang="en-US" b="1" dirty="0" smtClean="0">
                <a:solidFill>
                  <a:srgbClr val="002060"/>
                </a:solidFill>
              </a:rPr>
              <a:t>Legal Framework of </a:t>
            </a:r>
            <a:r>
              <a:rPr lang="en-US" b="1" dirty="0" smtClean="0">
                <a:solidFill>
                  <a:srgbClr val="002060"/>
                </a:solidFill>
              </a:rPr>
              <a:t>FEMA Governing NRI Investment</a:t>
            </a:r>
            <a:r>
              <a:rPr lang="en-US" b="1" dirty="0" smtClean="0">
                <a:solidFill>
                  <a:srgbClr val="002060"/>
                </a:solidFill>
              </a:rPr>
              <a:t/>
            </a:r>
            <a:br>
              <a:rPr lang="en-US" b="1" dirty="0" smtClean="0">
                <a:solidFill>
                  <a:srgbClr val="002060"/>
                </a:solidFill>
              </a:rPr>
            </a:br>
            <a:r>
              <a:rPr lang="en-US" b="1" dirty="0" smtClean="0">
                <a:solidFill>
                  <a:srgbClr val="002060"/>
                </a:solidFill>
              </a:rPr>
              <a:t/>
            </a:r>
            <a:br>
              <a:rPr lang="en-US" b="1" dirty="0" smtClean="0">
                <a:solidFill>
                  <a:srgbClr val="002060"/>
                </a:solidFill>
              </a:rPr>
            </a:br>
            <a:endParaRPr lang="en-US" sz="3600" b="1" dirty="0">
              <a:solidFill>
                <a:srgbClr val="002060"/>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Exemptions of Income - Section 10</a:t>
            </a:r>
            <a:endParaRPr lang="en-US" dirty="0">
              <a:solidFill>
                <a:srgbClr val="00206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1345610769"/>
              </p:ext>
            </p:extLst>
          </p:nvPr>
        </p:nvGraphicFramePr>
        <p:xfrm>
          <a:off x="533399" y="1749425"/>
          <a:ext cx="8229600" cy="4668520"/>
        </p:xfrm>
        <a:graphic>
          <a:graphicData uri="http://schemas.openxmlformats.org/drawingml/2006/table">
            <a:tbl>
              <a:tblPr firstRow="1" bandRow="1">
                <a:tableStyleId>{5C22544A-7EE6-4342-B048-85BDC9FD1C3A}</a:tableStyleId>
              </a:tblPr>
              <a:tblGrid>
                <a:gridCol w="1277217"/>
                <a:gridCol w="4437784"/>
                <a:gridCol w="2514599"/>
              </a:tblGrid>
              <a:tr h="370840">
                <a:tc>
                  <a:txBody>
                    <a:bodyPr/>
                    <a:lstStyle/>
                    <a:p>
                      <a:r>
                        <a:rPr lang="en-IN" dirty="0" smtClean="0"/>
                        <a:t>Section</a:t>
                      </a:r>
                      <a:endParaRPr lang="en-IN" dirty="0"/>
                    </a:p>
                  </a:txBody>
                  <a:tcPr/>
                </a:tc>
                <a:tc>
                  <a:txBody>
                    <a:bodyPr/>
                    <a:lstStyle/>
                    <a:p>
                      <a:r>
                        <a:rPr lang="en-IN" dirty="0" smtClean="0"/>
                        <a:t>Type of Income</a:t>
                      </a:r>
                      <a:endParaRPr lang="en-IN" dirty="0"/>
                    </a:p>
                  </a:txBody>
                  <a:tcPr/>
                </a:tc>
                <a:tc>
                  <a:txBody>
                    <a:bodyPr/>
                    <a:lstStyle/>
                    <a:p>
                      <a:r>
                        <a:rPr lang="en-IN" dirty="0" smtClean="0"/>
                        <a:t>Exemption available</a:t>
                      </a:r>
                      <a:r>
                        <a:rPr lang="en-IN" baseline="0" dirty="0" smtClean="0"/>
                        <a:t> to</a:t>
                      </a:r>
                      <a:endParaRPr lang="en-IN" dirty="0"/>
                    </a:p>
                  </a:txBody>
                  <a:tcPr/>
                </a:tc>
              </a:tr>
              <a:tr h="370840">
                <a:tc>
                  <a:txBody>
                    <a:bodyPr/>
                    <a:lstStyle/>
                    <a:p>
                      <a:r>
                        <a:rPr lang="en-IN" dirty="0" smtClean="0"/>
                        <a:t>10(15)(</a:t>
                      </a:r>
                      <a:r>
                        <a:rPr lang="en-IN" dirty="0" err="1" smtClean="0"/>
                        <a:t>iid</a:t>
                      </a:r>
                      <a:r>
                        <a:rPr lang="en-IN" dirty="0" smtClean="0"/>
                        <a:t>)</a:t>
                      </a:r>
                      <a:endParaRPr lang="en-IN" dirty="0"/>
                    </a:p>
                  </a:txBody>
                  <a:tcPr/>
                </a:tc>
                <a:tc>
                  <a:txBody>
                    <a:bodyPr/>
                    <a:lstStyle/>
                    <a:p>
                      <a:pPr algn="just"/>
                      <a:r>
                        <a:rPr lang="en-IN" dirty="0" smtClean="0"/>
                        <a:t>Interest on Bonds issued(NRI Bonds by SBI)</a:t>
                      </a:r>
                      <a:endParaRPr lang="en-IN" dirty="0"/>
                    </a:p>
                  </a:txBody>
                  <a:tcPr/>
                </a:tc>
                <a:tc>
                  <a:txBody>
                    <a:bodyPr/>
                    <a:lstStyle/>
                    <a:p>
                      <a:r>
                        <a:rPr lang="en-IN" dirty="0" smtClean="0"/>
                        <a:t>Individual being</a:t>
                      </a:r>
                      <a:r>
                        <a:rPr lang="en-IN" baseline="0" dirty="0" smtClean="0"/>
                        <a:t> a</a:t>
                      </a:r>
                    </a:p>
                    <a:p>
                      <a:pPr marL="342900" indent="-342900">
                        <a:buFont typeface="+mj-lt"/>
                        <a:buAutoNum type="alphaLcParenR"/>
                      </a:pPr>
                      <a:r>
                        <a:rPr lang="en-IN" baseline="0" dirty="0" smtClean="0"/>
                        <a:t>NRI or nominee or survivor of NRI</a:t>
                      </a:r>
                    </a:p>
                    <a:p>
                      <a:pPr marL="342900" indent="-342900">
                        <a:buFont typeface="+mj-lt"/>
                        <a:buAutoNum type="alphaLcParenR"/>
                      </a:pPr>
                      <a:r>
                        <a:rPr lang="en-IN" baseline="0" dirty="0" smtClean="0"/>
                        <a:t>Individuals to whom bonds gifted by NRI</a:t>
                      </a:r>
                      <a:endParaRPr lang="en-IN" dirty="0"/>
                    </a:p>
                  </a:txBody>
                  <a:tcPr/>
                </a:tc>
              </a:tr>
              <a:tr h="370840">
                <a:tc>
                  <a:txBody>
                    <a:bodyPr/>
                    <a:lstStyle/>
                    <a:p>
                      <a:r>
                        <a:rPr lang="en-IN" dirty="0" smtClean="0"/>
                        <a:t>10(15)(iv) (fa)</a:t>
                      </a:r>
                      <a:endParaRPr lang="en-IN" dirty="0"/>
                    </a:p>
                  </a:txBody>
                  <a:tcPr/>
                </a:tc>
                <a:tc>
                  <a:txBody>
                    <a:bodyPr/>
                    <a:lstStyle/>
                    <a:p>
                      <a:pPr algn="just"/>
                      <a:r>
                        <a:rPr lang="en-IN" dirty="0" smtClean="0"/>
                        <a:t>Interest on foreign currency deposit kept with Scheduled bank FCNR(B)</a:t>
                      </a:r>
                      <a:r>
                        <a:rPr lang="en-IN" baseline="0" dirty="0" smtClean="0"/>
                        <a:t> Account</a:t>
                      </a:r>
                      <a:endParaRPr lang="en-IN" dirty="0"/>
                    </a:p>
                  </a:txBody>
                  <a:tcPr/>
                </a:tc>
                <a:tc>
                  <a:txBody>
                    <a:bodyPr/>
                    <a:lstStyle/>
                    <a:p>
                      <a:r>
                        <a:rPr lang="en-IN" dirty="0" smtClean="0"/>
                        <a:t>Non-</a:t>
                      </a:r>
                      <a:r>
                        <a:rPr lang="en-IN" baseline="0" dirty="0" smtClean="0"/>
                        <a:t> Resident</a:t>
                      </a:r>
                      <a:endParaRPr lang="en-IN" dirty="0"/>
                    </a:p>
                  </a:txBody>
                  <a:tcPr/>
                </a:tc>
              </a:tr>
              <a:tr h="370840">
                <a:tc>
                  <a:txBody>
                    <a:bodyPr/>
                    <a:lstStyle/>
                    <a:p>
                      <a:r>
                        <a:rPr lang="en-IN" dirty="0" smtClean="0"/>
                        <a:t>10(15)(viii)</a:t>
                      </a:r>
                      <a:endParaRPr lang="en-IN" dirty="0"/>
                    </a:p>
                  </a:txBody>
                  <a:tcPr/>
                </a:tc>
                <a:tc>
                  <a:txBody>
                    <a:bodyPr/>
                    <a:lstStyle/>
                    <a:p>
                      <a:pPr algn="just"/>
                      <a:r>
                        <a:rPr lang="en-IN" dirty="0" smtClean="0"/>
                        <a:t>Interest on deposit made on or after 01.04.2015</a:t>
                      </a:r>
                      <a:r>
                        <a:rPr lang="en-IN" baseline="0" dirty="0" smtClean="0"/>
                        <a:t> in an offshore banking unit.</a:t>
                      </a:r>
                      <a:endParaRPr lang="en-IN" dirty="0"/>
                    </a:p>
                  </a:txBody>
                  <a:tcPr/>
                </a:tc>
                <a:tc>
                  <a:txBody>
                    <a:bodyPr/>
                    <a:lstStyle/>
                    <a:p>
                      <a:r>
                        <a:rPr lang="en-IN" dirty="0" smtClean="0"/>
                        <a:t>Non-</a:t>
                      </a:r>
                      <a:r>
                        <a:rPr lang="en-IN" baseline="0" dirty="0" smtClean="0"/>
                        <a:t> resident</a:t>
                      </a:r>
                      <a:endParaRPr lang="en-IN" dirty="0"/>
                    </a:p>
                  </a:txBody>
                  <a:tcPr/>
                </a:tc>
              </a:tr>
              <a:tr h="370840">
                <a:tc>
                  <a:txBody>
                    <a:bodyPr/>
                    <a:lstStyle/>
                    <a:p>
                      <a:r>
                        <a:rPr lang="en-IN" dirty="0" smtClean="0"/>
                        <a:t>10(34)/(35)</a:t>
                      </a:r>
                      <a:endParaRPr lang="en-IN" dirty="0"/>
                    </a:p>
                  </a:txBody>
                  <a:tcPr/>
                </a:tc>
                <a:tc>
                  <a:txBody>
                    <a:bodyPr/>
                    <a:lstStyle/>
                    <a:p>
                      <a:pPr algn="just"/>
                      <a:r>
                        <a:rPr lang="en-IN" dirty="0" smtClean="0"/>
                        <a:t>Dividend received from Indian companies and</a:t>
                      </a:r>
                      <a:r>
                        <a:rPr lang="en-IN" baseline="0" dirty="0" smtClean="0"/>
                        <a:t> any income from specified mutual funds</a:t>
                      </a:r>
                      <a:endParaRPr lang="en-IN" dirty="0"/>
                    </a:p>
                  </a:txBody>
                  <a:tcPr/>
                </a:tc>
                <a:tc>
                  <a:txBody>
                    <a:bodyPr/>
                    <a:lstStyle/>
                    <a:p>
                      <a:r>
                        <a:rPr lang="en-IN" dirty="0" smtClean="0"/>
                        <a:t>Non- resident</a:t>
                      </a:r>
                    </a:p>
                  </a:txBody>
                  <a:tcPr/>
                </a:tc>
              </a:tr>
              <a:tr h="370840">
                <a:tc>
                  <a:txBody>
                    <a:bodyPr/>
                    <a:lstStyle/>
                    <a:p>
                      <a:r>
                        <a:rPr lang="en-IN" dirty="0" smtClean="0"/>
                        <a:t>10(34A)</a:t>
                      </a:r>
                      <a:endParaRPr lang="en-IN" dirty="0"/>
                    </a:p>
                  </a:txBody>
                  <a:tcPr/>
                </a:tc>
                <a:tc>
                  <a:txBody>
                    <a:bodyPr/>
                    <a:lstStyle/>
                    <a:p>
                      <a:pPr algn="just"/>
                      <a:r>
                        <a:rPr lang="en-IN" dirty="0" smtClean="0"/>
                        <a:t>Buy back of shares of unlisted Indian company provided additional tax paid u/s 115QA</a:t>
                      </a:r>
                      <a:endParaRPr lang="en-IN" dirty="0"/>
                    </a:p>
                  </a:txBody>
                  <a:tcPr/>
                </a:tc>
                <a:tc>
                  <a:txBody>
                    <a:bodyPr/>
                    <a:lstStyle/>
                    <a:p>
                      <a:r>
                        <a:rPr lang="en-IN" dirty="0" smtClean="0"/>
                        <a:t>Non- resident</a:t>
                      </a:r>
                    </a:p>
                  </a:txBody>
                  <a:tcPr/>
                </a:tc>
              </a:tr>
            </a:tbl>
          </a:graphicData>
        </a:graphic>
      </p:graphicFrame>
      <p:sp>
        <p:nvSpPr>
          <p:cNvPr id="4" name="Slide Number Placeholder 3"/>
          <p:cNvSpPr>
            <a:spLocks noGrp="1"/>
          </p:cNvSpPr>
          <p:nvPr>
            <p:ph type="sldNum" sz="quarter" idx="12"/>
          </p:nvPr>
        </p:nvSpPr>
        <p:spPr/>
        <p:txBody>
          <a:bodyPr/>
          <a:lstStyle/>
          <a:p>
            <a:fld id="{D8095517-9D00-45E2-8442-4825A691ECE1}" type="slidenum">
              <a:rPr lang="en-US" smtClean="0"/>
              <a:pPr/>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Salary</a:t>
            </a:r>
            <a:endParaRPr lang="en-US" dirty="0"/>
          </a:p>
        </p:txBody>
      </p:sp>
      <p:sp>
        <p:nvSpPr>
          <p:cNvPr id="3" name="Content Placeholder 2"/>
          <p:cNvSpPr>
            <a:spLocks noGrp="1"/>
          </p:cNvSpPr>
          <p:nvPr>
            <p:ph idx="1"/>
          </p:nvPr>
        </p:nvSpPr>
        <p:spPr/>
        <p:txBody>
          <a:bodyPr>
            <a:normAutofit/>
          </a:bodyPr>
          <a:lstStyle/>
          <a:p>
            <a:pPr lvl="1" algn="just">
              <a:buFont typeface="Arial" pitchFamily="34" charset="0"/>
              <a:buChar char="•"/>
            </a:pPr>
            <a:r>
              <a:rPr lang="en-US" sz="1800" dirty="0" smtClean="0">
                <a:solidFill>
                  <a:schemeClr val="tx1"/>
                </a:solidFill>
              </a:rPr>
              <a:t>Section 9(1)(ii) - Salary earned in India</a:t>
            </a:r>
          </a:p>
          <a:p>
            <a:pPr lvl="1" algn="just">
              <a:buFont typeface="Wingdings" pitchFamily="2" charset="2"/>
              <a:buChar char="Ø"/>
            </a:pPr>
            <a:r>
              <a:rPr lang="en-US" sz="1800" dirty="0" smtClean="0">
                <a:solidFill>
                  <a:schemeClr val="tx1"/>
                </a:solidFill>
              </a:rPr>
              <a:t>Salary payable for services rendered in India; and</a:t>
            </a:r>
          </a:p>
          <a:p>
            <a:pPr lvl="1" algn="just">
              <a:buFont typeface="Wingdings" pitchFamily="2" charset="2"/>
              <a:buChar char="Ø"/>
            </a:pPr>
            <a:r>
              <a:rPr lang="en-US" sz="1800" dirty="0" smtClean="0">
                <a:solidFill>
                  <a:schemeClr val="tx1"/>
                </a:solidFill>
              </a:rPr>
              <a:t>The rest period or leave period which is preceded and succeeded by services rendered in India and forms part of the contract of employment</a:t>
            </a:r>
          </a:p>
          <a:p>
            <a:pPr lvl="1" algn="just"/>
            <a:endParaRPr lang="en-US" sz="1800" dirty="0" smtClean="0">
              <a:solidFill>
                <a:schemeClr val="tx1"/>
              </a:solidFill>
            </a:endParaRPr>
          </a:p>
          <a:p>
            <a:pPr lvl="1" algn="just">
              <a:buFont typeface="Arial" pitchFamily="34" charset="0"/>
              <a:buChar char="•"/>
            </a:pPr>
            <a:r>
              <a:rPr lang="en-US" sz="1800" dirty="0" smtClean="0">
                <a:solidFill>
                  <a:schemeClr val="tx1"/>
                </a:solidFill>
              </a:rPr>
              <a:t>The place of accrual of Income is the place where services are rendered </a:t>
            </a:r>
          </a:p>
          <a:p>
            <a:pPr lvl="1" algn="just"/>
            <a:endParaRPr lang="en-US" sz="1800" dirty="0" smtClean="0">
              <a:solidFill>
                <a:schemeClr val="tx1"/>
              </a:solidFill>
            </a:endParaRPr>
          </a:p>
          <a:p>
            <a:pPr lvl="1" algn="just">
              <a:buFont typeface="Arial" pitchFamily="34" charset="0"/>
              <a:buChar char="•"/>
            </a:pPr>
            <a:r>
              <a:rPr lang="en-US" sz="1800" dirty="0" smtClean="0">
                <a:solidFill>
                  <a:schemeClr val="tx1"/>
                </a:solidFill>
              </a:rPr>
              <a:t>Salary will be taxable in India on the basis of services rendered in India irrespective of Residential status of employees (except to the extent of short stay exemption)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House Property</a:t>
            </a:r>
            <a:endParaRPr lang="en-US" dirty="0"/>
          </a:p>
        </p:txBody>
      </p:sp>
      <p:sp>
        <p:nvSpPr>
          <p:cNvPr id="3" name="Content Placeholder 2"/>
          <p:cNvSpPr>
            <a:spLocks noGrp="1"/>
          </p:cNvSpPr>
          <p:nvPr>
            <p:ph idx="1"/>
          </p:nvPr>
        </p:nvSpPr>
        <p:spPr/>
        <p:txBody>
          <a:bodyPr/>
          <a:lstStyle/>
          <a:p>
            <a:pPr algn="just"/>
            <a:endParaRPr lang="en-US" sz="2000" dirty="0" smtClean="0"/>
          </a:p>
          <a:p>
            <a:pPr lvl="1" algn="just">
              <a:buFont typeface="Arial" pitchFamily="34" charset="0"/>
              <a:buChar char="•"/>
            </a:pPr>
            <a:r>
              <a:rPr lang="en-US" sz="1800" dirty="0" smtClean="0">
                <a:solidFill>
                  <a:schemeClr val="tx1"/>
                </a:solidFill>
              </a:rPr>
              <a:t>Section 24 – Income shall be computed after making the following deductions, namely-</a:t>
            </a:r>
          </a:p>
          <a:p>
            <a:pPr lvl="1" algn="just"/>
            <a:endParaRPr lang="en-US" sz="1800" dirty="0" smtClean="0">
              <a:solidFill>
                <a:schemeClr val="tx1"/>
              </a:solidFill>
            </a:endParaRPr>
          </a:p>
          <a:p>
            <a:pPr marL="800100" lvl="1" indent="-342900" algn="just">
              <a:buFont typeface="+mj-lt"/>
              <a:buAutoNum type="alphaLcParenR"/>
            </a:pPr>
            <a:r>
              <a:rPr lang="en-US" sz="1800" dirty="0" smtClean="0">
                <a:solidFill>
                  <a:schemeClr val="tx1"/>
                </a:solidFill>
              </a:rPr>
              <a:t>30% of the annual value</a:t>
            </a:r>
          </a:p>
          <a:p>
            <a:pPr marL="800100" lvl="1" indent="-342900" algn="just">
              <a:buFont typeface="+mj-lt"/>
              <a:buAutoNum type="alphaLcParenR"/>
            </a:pPr>
            <a:r>
              <a:rPr lang="en-US" sz="1800" dirty="0" smtClean="0">
                <a:solidFill>
                  <a:schemeClr val="tx1"/>
                </a:solidFill>
              </a:rPr>
              <a:t>Where the property has been acquired, constructed, repaired, renewed or reconstructed with borrowed capital with borrowed capital, the amount of any interest payable on such capital subject to some conditions.</a:t>
            </a:r>
          </a:p>
          <a:p>
            <a:pPr marL="971550" lvl="1" indent="-514350" algn="just">
              <a:buNone/>
            </a:pPr>
            <a:endParaRPr lang="en-US" sz="2000" dirty="0" smtClean="0"/>
          </a:p>
          <a:p>
            <a:pPr marL="971550" lvl="1" indent="-514350" algn="just">
              <a:buNone/>
            </a:pPr>
            <a:r>
              <a:rPr lang="en-US" sz="2000" dirty="0" smtClean="0"/>
              <a:t> </a:t>
            </a:r>
          </a:p>
          <a:p>
            <a:pPr marL="971550" lvl="1" indent="-514350">
              <a:buFont typeface="+mj-lt"/>
              <a:buAutoNum type="alphaLcParenR"/>
            </a:pP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Income</a:t>
            </a:r>
            <a:endParaRPr lang="en-US" dirty="0"/>
          </a:p>
        </p:txBody>
      </p:sp>
      <p:sp>
        <p:nvSpPr>
          <p:cNvPr id="3" name="Content Placeholder 2"/>
          <p:cNvSpPr>
            <a:spLocks noGrp="1"/>
          </p:cNvSpPr>
          <p:nvPr>
            <p:ph idx="1"/>
          </p:nvPr>
        </p:nvSpPr>
        <p:spPr/>
        <p:txBody>
          <a:bodyPr>
            <a:normAutofit/>
          </a:bodyPr>
          <a:lstStyle/>
          <a:p>
            <a:pPr marL="971550" lvl="1" indent="-514350" algn="just">
              <a:buFont typeface="Arial" pitchFamily="34" charset="0"/>
              <a:buChar char="•"/>
            </a:pPr>
            <a:r>
              <a:rPr lang="en-US" sz="1800" dirty="0" smtClean="0">
                <a:solidFill>
                  <a:schemeClr val="tx1"/>
                </a:solidFill>
              </a:rPr>
              <a:t>Non- resident has permanent establishment in India or performs professional services through a fixed place of profession situated in India &amp; right, property or contract in respect of which royalties or fees for technical services are paid is effectively connected with such permanent establishment or fixed place of profession</a:t>
            </a:r>
          </a:p>
          <a:p>
            <a:pPr marL="971550" lvl="1" indent="-514350" algn="just">
              <a:buFont typeface="Arial" pitchFamily="34" charset="0"/>
              <a:buChar char="•"/>
            </a:pPr>
            <a:endParaRPr lang="en-US" sz="1800" dirty="0" smtClean="0">
              <a:solidFill>
                <a:schemeClr val="tx1"/>
              </a:solidFill>
            </a:endParaRPr>
          </a:p>
          <a:p>
            <a:pPr marL="971550" lvl="1" indent="-514350" algn="just">
              <a:buFont typeface="Arial" pitchFamily="34" charset="0"/>
              <a:buChar char="•"/>
            </a:pPr>
            <a:r>
              <a:rPr lang="en-US" sz="1800" dirty="0" smtClean="0">
                <a:solidFill>
                  <a:schemeClr val="tx1"/>
                </a:solidFill>
              </a:rPr>
              <a:t>Section 44DA shall apply. Income shall be computed after deducting all expenses relating to that income.</a:t>
            </a:r>
          </a:p>
          <a:p>
            <a:pPr marL="971550" lvl="1" indent="-514350" algn="just">
              <a:buFont typeface="Arial" pitchFamily="34" charset="0"/>
              <a:buChar char="•"/>
            </a:pPr>
            <a:endParaRPr lang="en-US" sz="1800" dirty="0" smtClean="0">
              <a:solidFill>
                <a:schemeClr val="tx1"/>
              </a:solidFill>
            </a:endParaRPr>
          </a:p>
          <a:p>
            <a:pPr marL="971550" lvl="1" indent="-514350" algn="just">
              <a:buFont typeface="Arial" pitchFamily="34" charset="0"/>
              <a:buChar char="•"/>
            </a:pPr>
            <a:r>
              <a:rPr lang="en-US" sz="1800" dirty="0" smtClean="0">
                <a:solidFill>
                  <a:schemeClr val="tx1"/>
                </a:solidFill>
              </a:rPr>
              <a:t>Tax will be levied at the normal rate.</a:t>
            </a:r>
          </a:p>
          <a:p>
            <a:pPr marL="514350" indent="-514350" algn="just"/>
            <a:endParaRPr lang="en-US" sz="1800" dirty="0" smtClean="0"/>
          </a:p>
          <a:p>
            <a:pPr marL="514350" indent="-514350" algn="just">
              <a:buFont typeface="+mj-lt"/>
              <a:buAutoNum type="alphaLcParenR"/>
            </a:pPr>
            <a:endParaRPr lang="en-US" sz="1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Capital Gain</a:t>
            </a:r>
            <a:endParaRPr lang="en-IN" dirty="0"/>
          </a:p>
        </p:txBody>
      </p:sp>
      <p:sp>
        <p:nvSpPr>
          <p:cNvPr id="3" name="Content Placeholder 2"/>
          <p:cNvSpPr>
            <a:spLocks noGrp="1"/>
          </p:cNvSpPr>
          <p:nvPr>
            <p:ph idx="1"/>
          </p:nvPr>
        </p:nvSpPr>
        <p:spPr/>
        <p:txBody>
          <a:bodyPr>
            <a:normAutofit/>
          </a:bodyPr>
          <a:lstStyle/>
          <a:p>
            <a:pPr algn="just"/>
            <a:endParaRPr lang="en-IN" sz="1800" dirty="0" smtClean="0">
              <a:solidFill>
                <a:schemeClr val="tx1"/>
              </a:solidFill>
            </a:endParaRPr>
          </a:p>
          <a:p>
            <a:pPr algn="just"/>
            <a:r>
              <a:rPr lang="en-IN" sz="1800" dirty="0" smtClean="0">
                <a:solidFill>
                  <a:schemeClr val="tx1"/>
                </a:solidFill>
              </a:rPr>
              <a:t>Following transactions </a:t>
            </a:r>
            <a:r>
              <a:rPr lang="en-IN" sz="1800" b="1" dirty="0" smtClean="0">
                <a:solidFill>
                  <a:schemeClr val="tx1"/>
                </a:solidFill>
              </a:rPr>
              <a:t>not regarded as “Transfer” </a:t>
            </a:r>
            <a:r>
              <a:rPr lang="en-IN" sz="1800" dirty="0" smtClean="0">
                <a:solidFill>
                  <a:schemeClr val="tx1"/>
                </a:solidFill>
              </a:rPr>
              <a:t>for the purpose of section 45.</a:t>
            </a:r>
          </a:p>
          <a:p>
            <a:pPr lvl="1" algn="just"/>
            <a:r>
              <a:rPr lang="en-IN" sz="1800" dirty="0" smtClean="0">
                <a:solidFill>
                  <a:schemeClr val="tx1"/>
                </a:solidFill>
              </a:rPr>
              <a:t>Any transfer of bonds or GDR referred to in section 115AC, made outside India by a NRI to another NRI or NR</a:t>
            </a:r>
          </a:p>
          <a:p>
            <a:pPr lvl="1" algn="just"/>
            <a:r>
              <a:rPr lang="en-IN" sz="1800" dirty="0" smtClean="0">
                <a:solidFill>
                  <a:schemeClr val="tx1"/>
                </a:solidFill>
              </a:rPr>
              <a:t>Any transfer of a capital assets under a gift or will or an irrevocable trust*</a:t>
            </a:r>
          </a:p>
          <a:p>
            <a:pPr marL="457200" lvl="1" indent="0" algn="just">
              <a:buNone/>
            </a:pPr>
            <a:endParaRPr lang="en-IN" sz="1800" dirty="0" smtClean="0">
              <a:solidFill>
                <a:schemeClr val="tx1"/>
              </a:solidFill>
            </a:endParaRPr>
          </a:p>
          <a:p>
            <a:pPr marL="457200" lvl="1" indent="0" algn="just">
              <a:buNone/>
            </a:pPr>
            <a:endParaRPr lang="en-IN" sz="1800" dirty="0" smtClean="0">
              <a:solidFill>
                <a:schemeClr val="tx1"/>
              </a:solidFill>
            </a:endParaRPr>
          </a:p>
          <a:p>
            <a:pPr indent="-285750" algn="just">
              <a:buNone/>
            </a:pPr>
            <a:r>
              <a:rPr lang="en-IN" sz="1800" b="1" dirty="0" smtClean="0">
                <a:solidFill>
                  <a:schemeClr val="tx1"/>
                </a:solidFill>
              </a:rPr>
              <a:t>*  Section 56(2)(vii)</a:t>
            </a:r>
            <a:r>
              <a:rPr lang="en-IN" sz="1800" dirty="0" smtClean="0">
                <a:solidFill>
                  <a:schemeClr val="tx1"/>
                </a:solidFill>
              </a:rPr>
              <a:t> – Receipt of sum of money specified property and immovable property, without consideration, more than INR 50,000 is however taxable in the hands of recipient (certain exemptions to transfer from any relative, on the occasion of marriage, under will or by way inheritance, trust etc</a:t>
            </a:r>
          </a:p>
          <a:p>
            <a:pPr indent="-285750" algn="just"/>
            <a:endParaRPr lang="en-IN" sz="1800" dirty="0" smtClean="0">
              <a:solidFill>
                <a:schemeClr val="tx1"/>
              </a:solidFill>
            </a:endParaRPr>
          </a:p>
        </p:txBody>
      </p:sp>
    </p:spTree>
    <p:extLst>
      <p:ext uri="{BB962C8B-B14F-4D97-AF65-F5344CB8AC3E}">
        <p14:creationId xmlns:p14="http://schemas.microsoft.com/office/powerpoint/2010/main" xmlns="" val="18846299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Capital Gain</a:t>
            </a:r>
            <a:endParaRPr lang="en-US" dirty="0"/>
          </a:p>
        </p:txBody>
      </p:sp>
      <p:sp>
        <p:nvSpPr>
          <p:cNvPr id="3" name="Content Placeholder 2"/>
          <p:cNvSpPr>
            <a:spLocks noGrp="1"/>
          </p:cNvSpPr>
          <p:nvPr>
            <p:ph idx="1"/>
          </p:nvPr>
        </p:nvSpPr>
        <p:spPr>
          <a:xfrm>
            <a:off x="2128720" y="1749244"/>
            <a:ext cx="6413610" cy="4727755"/>
          </a:xfrm>
        </p:spPr>
        <p:txBody>
          <a:bodyPr>
            <a:normAutofit/>
          </a:bodyPr>
          <a:lstStyle/>
          <a:p>
            <a:pPr algn="just"/>
            <a:r>
              <a:rPr lang="en-US" sz="1800" dirty="0" smtClean="0">
                <a:solidFill>
                  <a:schemeClr val="tx1"/>
                </a:solidFill>
              </a:rPr>
              <a:t>Section 48 – Mode of Capital gain</a:t>
            </a:r>
          </a:p>
          <a:p>
            <a:pPr algn="just">
              <a:buFont typeface="Wingdings" pitchFamily="2" charset="2"/>
              <a:buChar char="Ø"/>
            </a:pPr>
            <a:r>
              <a:rPr lang="en-US" sz="2000" b="1" dirty="0" smtClean="0">
                <a:solidFill>
                  <a:schemeClr val="tx1"/>
                </a:solidFill>
              </a:rPr>
              <a:t>First Proviso to Section 48</a:t>
            </a:r>
          </a:p>
          <a:p>
            <a:pPr algn="just">
              <a:spcBef>
                <a:spcPts val="0"/>
              </a:spcBef>
              <a:buNone/>
            </a:pPr>
            <a:r>
              <a:rPr lang="en-US" sz="1800" dirty="0" smtClean="0">
                <a:solidFill>
                  <a:schemeClr val="tx1"/>
                </a:solidFill>
              </a:rPr>
              <a:t>	An assessee who is </a:t>
            </a:r>
            <a:r>
              <a:rPr lang="en-US" sz="1800" b="1" dirty="0" smtClean="0">
                <a:solidFill>
                  <a:schemeClr val="tx1"/>
                </a:solidFill>
              </a:rPr>
              <a:t>non-resident</a:t>
            </a:r>
            <a:r>
              <a:rPr lang="en-US" sz="1800" dirty="0" smtClean="0">
                <a:solidFill>
                  <a:schemeClr val="tx1"/>
                </a:solidFill>
              </a:rPr>
              <a:t>, capital gain arising from the transfer of </a:t>
            </a:r>
            <a:r>
              <a:rPr lang="en-US" sz="1800" b="1" dirty="0" smtClean="0">
                <a:solidFill>
                  <a:schemeClr val="tx1"/>
                </a:solidFill>
              </a:rPr>
              <a:t>shares or debentures </a:t>
            </a:r>
            <a:r>
              <a:rPr lang="en-US" sz="1800" dirty="0" smtClean="0">
                <a:solidFill>
                  <a:schemeClr val="tx1"/>
                </a:solidFill>
              </a:rPr>
              <a:t>in an Indian company shall be computed </a:t>
            </a:r>
            <a:r>
              <a:rPr lang="en-US" sz="1800" b="1" dirty="0" smtClean="0">
                <a:solidFill>
                  <a:schemeClr val="tx1"/>
                </a:solidFill>
              </a:rPr>
              <a:t>by converting </a:t>
            </a:r>
          </a:p>
          <a:p>
            <a:pPr marL="971550" lvl="1" indent="-514350" algn="just">
              <a:spcBef>
                <a:spcPts val="1200"/>
              </a:spcBef>
              <a:buFont typeface="+mj-lt"/>
              <a:buAutoNum type="romanLcPeriod"/>
            </a:pPr>
            <a:r>
              <a:rPr lang="en-US" sz="1800" dirty="0" smtClean="0">
                <a:solidFill>
                  <a:schemeClr val="tx1"/>
                </a:solidFill>
              </a:rPr>
              <a:t>the cost of acquisition</a:t>
            </a:r>
          </a:p>
          <a:p>
            <a:pPr marL="971550" lvl="1" indent="-514350" algn="just">
              <a:buFont typeface="+mj-lt"/>
              <a:buAutoNum type="romanLcPeriod"/>
            </a:pPr>
            <a:r>
              <a:rPr lang="en-US" sz="1800" dirty="0" smtClean="0">
                <a:solidFill>
                  <a:schemeClr val="tx1"/>
                </a:solidFill>
              </a:rPr>
              <a:t>Expenditure incurred wholly and exclusively in connection with such transfer and</a:t>
            </a:r>
          </a:p>
          <a:p>
            <a:pPr marL="971550" lvl="1" indent="-514350" algn="just">
              <a:buFont typeface="+mj-lt"/>
              <a:buAutoNum type="romanLcPeriod"/>
            </a:pPr>
            <a:r>
              <a:rPr lang="en-US" sz="1800" dirty="0" smtClean="0">
                <a:solidFill>
                  <a:schemeClr val="tx1"/>
                </a:solidFill>
              </a:rPr>
              <a:t>the full value of the consideration received or accrued as a result of transfer</a:t>
            </a:r>
          </a:p>
          <a:p>
            <a:pPr lvl="1" algn="just">
              <a:buNone/>
            </a:pPr>
            <a:r>
              <a:rPr lang="en-US" sz="1800" dirty="0" smtClean="0">
                <a:solidFill>
                  <a:schemeClr val="tx1"/>
                </a:solidFill>
              </a:rPr>
              <a:t>     In the </a:t>
            </a:r>
            <a:r>
              <a:rPr lang="en-US" sz="1800" b="1" dirty="0" smtClean="0">
                <a:solidFill>
                  <a:schemeClr val="tx1"/>
                </a:solidFill>
              </a:rPr>
              <a:t>same foreign currency </a:t>
            </a:r>
            <a:r>
              <a:rPr lang="en-US" sz="1800" dirty="0" smtClean="0">
                <a:solidFill>
                  <a:schemeClr val="tx1"/>
                </a:solidFill>
              </a:rPr>
              <a:t>as was initially </a:t>
            </a:r>
            <a:r>
              <a:rPr lang="en-US" sz="1800" dirty="0" err="1" smtClean="0">
                <a:solidFill>
                  <a:schemeClr val="tx1"/>
                </a:solidFill>
              </a:rPr>
              <a:t>utilised</a:t>
            </a:r>
            <a:r>
              <a:rPr lang="en-US" sz="1800" dirty="0" smtClean="0">
                <a:solidFill>
                  <a:schemeClr val="tx1"/>
                </a:solidFill>
              </a:rPr>
              <a:t> in the purchase of shares or debentures. The capital gain so computed in the foreign currency shall be </a:t>
            </a:r>
            <a:r>
              <a:rPr lang="en-US" sz="1800" b="1" dirty="0" smtClean="0">
                <a:solidFill>
                  <a:schemeClr val="tx1"/>
                </a:solidFill>
              </a:rPr>
              <a:t>reconverted into Indian currency.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Dividend</a:t>
            </a:r>
            <a:endParaRPr lang="en-US" dirty="0"/>
          </a:p>
        </p:txBody>
      </p:sp>
      <p:sp>
        <p:nvSpPr>
          <p:cNvPr id="3" name="Content Placeholder 2"/>
          <p:cNvSpPr>
            <a:spLocks noGrp="1"/>
          </p:cNvSpPr>
          <p:nvPr>
            <p:ph idx="1"/>
          </p:nvPr>
        </p:nvSpPr>
        <p:spPr/>
        <p:txBody>
          <a:bodyPr>
            <a:normAutofit/>
          </a:bodyPr>
          <a:lstStyle/>
          <a:p>
            <a:pPr algn="just"/>
            <a:r>
              <a:rPr lang="en-US" sz="2000" b="1" dirty="0" smtClean="0"/>
              <a:t>Section 9(iv)</a:t>
            </a:r>
            <a:r>
              <a:rPr lang="en-US" sz="2000" dirty="0" smtClean="0"/>
              <a:t> - Dividend Income paid to non-resident by Indian company is deemed to accrue in India only on the payment and not on declaration.</a:t>
            </a:r>
          </a:p>
          <a:p>
            <a:pPr algn="just">
              <a:buNone/>
            </a:pPr>
            <a:endParaRPr lang="en-US" sz="2000" dirty="0" smtClean="0"/>
          </a:p>
          <a:p>
            <a:pPr algn="just"/>
            <a:r>
              <a:rPr lang="en-US" sz="2000" dirty="0" smtClean="0"/>
              <a:t>This is in contradistinction to section 8 which refers to a dividend declared, distributed or paid by a company</a:t>
            </a:r>
          </a:p>
          <a:p>
            <a:pPr algn="just">
              <a:buNone/>
            </a:pPr>
            <a:endParaRPr lang="en-US" sz="2000" dirty="0" smtClean="0"/>
          </a:p>
          <a:p>
            <a:pPr algn="just"/>
            <a:r>
              <a:rPr lang="en-US" sz="2000" dirty="0" smtClean="0"/>
              <a:t>Dividend income in the hands of shareholder is exempt if the dividend declared by the company is subject to dividend distribution tax in India</a:t>
            </a: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Interest</a:t>
            </a:r>
            <a:endParaRPr lang="en-US" dirty="0"/>
          </a:p>
        </p:txBody>
      </p:sp>
      <p:sp>
        <p:nvSpPr>
          <p:cNvPr id="3" name="Content Placeholder 2"/>
          <p:cNvSpPr>
            <a:spLocks noGrp="1"/>
          </p:cNvSpPr>
          <p:nvPr>
            <p:ph idx="1"/>
          </p:nvPr>
        </p:nvSpPr>
        <p:spPr/>
        <p:txBody>
          <a:bodyPr>
            <a:noAutofit/>
          </a:bodyPr>
          <a:lstStyle/>
          <a:p>
            <a:pPr algn="just">
              <a:spcAft>
                <a:spcPts val="600"/>
              </a:spcAft>
            </a:pPr>
            <a:r>
              <a:rPr lang="en-US" sz="1800" dirty="0" smtClean="0"/>
              <a:t>Payable by-</a:t>
            </a:r>
          </a:p>
          <a:p>
            <a:pPr algn="just">
              <a:buNone/>
            </a:pPr>
            <a:r>
              <a:rPr lang="en-US" sz="1800" dirty="0" smtClean="0"/>
              <a:t>	(a) the Government; or</a:t>
            </a:r>
          </a:p>
          <a:p>
            <a:pPr algn="just">
              <a:spcBef>
                <a:spcPts val="0"/>
              </a:spcBef>
              <a:buNone/>
            </a:pPr>
            <a:endParaRPr lang="en-US" sz="1800" dirty="0" smtClean="0"/>
          </a:p>
          <a:p>
            <a:pPr algn="just">
              <a:spcBef>
                <a:spcPts val="0"/>
              </a:spcBef>
              <a:buNone/>
            </a:pPr>
            <a:r>
              <a:rPr lang="en-US" sz="1800" dirty="0" smtClean="0"/>
              <a:t>	(b) a person who is a resident, </a:t>
            </a:r>
            <a:r>
              <a:rPr lang="en-US" sz="1800" b="1" dirty="0" smtClean="0"/>
              <a:t>except</a:t>
            </a:r>
            <a:r>
              <a:rPr lang="en-US" sz="1800" dirty="0" smtClean="0"/>
              <a:t> where the interest is payable in respect of any debt incurred, or moneys borrowed and used for the purposes of a business or profession carried on by such person outside India or for the purposes of making or earning any income from any source outside India; or</a:t>
            </a:r>
          </a:p>
          <a:p>
            <a:pPr algn="just">
              <a:spcBef>
                <a:spcPts val="0"/>
              </a:spcBef>
              <a:buNone/>
            </a:pPr>
            <a:endParaRPr lang="en-US" sz="1800" dirty="0" smtClean="0"/>
          </a:p>
          <a:p>
            <a:pPr algn="just">
              <a:spcBef>
                <a:spcPts val="600"/>
              </a:spcBef>
              <a:buNone/>
            </a:pPr>
            <a:r>
              <a:rPr lang="en-US" sz="1800" dirty="0" smtClean="0"/>
              <a:t>	(c) a person who is a </a:t>
            </a:r>
            <a:r>
              <a:rPr lang="en-US" sz="1800" b="1" dirty="0" smtClean="0"/>
              <a:t>non-resident</a:t>
            </a:r>
            <a:r>
              <a:rPr lang="en-US" sz="1800" dirty="0" smtClean="0"/>
              <a:t>, where the interest is payable in respect of any debts incurred, or moneys borrowed and </a:t>
            </a:r>
            <a:r>
              <a:rPr lang="en-US" sz="1800" b="1" dirty="0" smtClean="0"/>
              <a:t>used, for the purposes of a business or profession carried on by such person in India</a:t>
            </a:r>
            <a:r>
              <a:rPr lang="en-US" sz="1800" dirty="0" smtClean="0"/>
              <a:t> or for the purposes of making or </a:t>
            </a:r>
            <a:r>
              <a:rPr lang="en-US" sz="1800" b="1" dirty="0" smtClean="0"/>
              <a:t>earning any income from any source in India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Concessional Rate</a:t>
            </a:r>
            <a:endParaRPr lang="en-US" dirty="0"/>
          </a:p>
        </p:txBody>
      </p:sp>
      <p:sp>
        <p:nvSpPr>
          <p:cNvPr id="3" name="Content Placeholder 2"/>
          <p:cNvSpPr>
            <a:spLocks noGrp="1"/>
          </p:cNvSpPr>
          <p:nvPr>
            <p:ph idx="1"/>
          </p:nvPr>
        </p:nvSpPr>
        <p:spPr/>
        <p:txBody>
          <a:bodyPr>
            <a:normAutofit lnSpcReduction="10000"/>
          </a:bodyPr>
          <a:lstStyle/>
          <a:p>
            <a:pPr algn="just"/>
            <a:r>
              <a:rPr lang="en-US" sz="1800" b="1" dirty="0" smtClean="0"/>
              <a:t>Section 111A</a:t>
            </a:r>
            <a:r>
              <a:rPr lang="en-US" sz="1800" dirty="0" smtClean="0"/>
              <a:t> – STCG where transaction is subject to STT to be taxed @ 15%</a:t>
            </a:r>
          </a:p>
          <a:p>
            <a:pPr algn="just"/>
            <a:r>
              <a:rPr lang="en-US" sz="1800" b="1" dirty="0" smtClean="0"/>
              <a:t>Section 112</a:t>
            </a:r>
            <a:r>
              <a:rPr lang="en-US" sz="1800" dirty="0" smtClean="0"/>
              <a:t> – LTCG to be taxed @ 20% [10% in the case of unlisted shares without indexation]</a:t>
            </a:r>
          </a:p>
          <a:p>
            <a:pPr algn="just"/>
            <a:r>
              <a:rPr lang="en-US" sz="1800" b="1" dirty="0" smtClean="0"/>
              <a:t>Proviso to section 112(1)</a:t>
            </a:r>
            <a:r>
              <a:rPr lang="en-US" sz="1800" dirty="0" smtClean="0"/>
              <a:t> – Long-term capital gains from transfer of listed securities or unit or zero coupon bonds to be taxed @10% of capital gains without indexation benefit</a:t>
            </a:r>
            <a:endParaRPr lang="en-US" sz="1800" dirty="0"/>
          </a:p>
          <a:p>
            <a:pPr algn="just"/>
            <a:r>
              <a:rPr lang="en-US" sz="1800" b="1" dirty="0" smtClean="0"/>
              <a:t>Section 115A</a:t>
            </a:r>
            <a:r>
              <a:rPr lang="en-US" sz="1800" dirty="0" smtClean="0"/>
              <a:t> – Interest received from </a:t>
            </a:r>
            <a:r>
              <a:rPr lang="en-US" sz="1800" dirty="0" err="1" smtClean="0"/>
              <a:t>Govt</a:t>
            </a:r>
            <a:r>
              <a:rPr lang="en-US" sz="1800" dirty="0" smtClean="0"/>
              <a:t> or an </a:t>
            </a:r>
            <a:r>
              <a:rPr lang="en-US" sz="1800" dirty="0"/>
              <a:t>I</a:t>
            </a:r>
            <a:r>
              <a:rPr lang="en-US" sz="1800" dirty="0" smtClean="0"/>
              <a:t>ndian concerned on monies borrowed or debt incurred by such </a:t>
            </a:r>
            <a:r>
              <a:rPr lang="en-US" sz="1800" dirty="0" err="1" smtClean="0"/>
              <a:t>Govt</a:t>
            </a:r>
            <a:r>
              <a:rPr lang="en-US" sz="1800" dirty="0" smtClean="0"/>
              <a:t> or </a:t>
            </a:r>
            <a:r>
              <a:rPr lang="en-US" sz="1800" dirty="0"/>
              <a:t>I</a:t>
            </a:r>
            <a:r>
              <a:rPr lang="en-US" sz="1800" dirty="0" smtClean="0"/>
              <a:t>ndian </a:t>
            </a:r>
            <a:r>
              <a:rPr lang="en-US" sz="1800" dirty="0"/>
              <a:t>concern </a:t>
            </a:r>
            <a:r>
              <a:rPr lang="en-US" sz="1800" dirty="0" smtClean="0"/>
              <a:t>in foreign currency @ 20% [in the case of ECB &amp; issue of long term infrastructure bonds @ 5% (Section 194LC)]</a:t>
            </a:r>
          </a:p>
          <a:p>
            <a:pPr algn="just"/>
            <a:r>
              <a:rPr lang="en-IN" sz="1800" b="1" dirty="0"/>
              <a:t>Section 115AC</a:t>
            </a:r>
            <a:r>
              <a:rPr lang="en-IN" sz="1800" dirty="0"/>
              <a:t> – Interest, Dividend and long term capital-gains (Without Indexation) earned from bonds and GDR respectively issued by Indian company to be taxed @10% (no need to file the income tax return is income is subject to tax)</a:t>
            </a:r>
          </a:p>
          <a:p>
            <a:endParaRPr lang="en-US" sz="1800" dirty="0" smtClean="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38</a:t>
            </a:fld>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Special Provisions relating to certain incomes of Non Resident [Ch - XIIA]</a:t>
            </a:r>
            <a:endParaRPr lang="en-IN" dirty="0"/>
          </a:p>
        </p:txBody>
      </p:sp>
      <p:sp>
        <p:nvSpPr>
          <p:cNvPr id="3" name="Content Placeholder 2"/>
          <p:cNvSpPr>
            <a:spLocks noGrp="1"/>
          </p:cNvSpPr>
          <p:nvPr>
            <p:ph idx="1"/>
          </p:nvPr>
        </p:nvSpPr>
        <p:spPr/>
        <p:txBody>
          <a:bodyPr>
            <a:normAutofit/>
          </a:bodyPr>
          <a:lstStyle/>
          <a:p>
            <a:pPr algn="just"/>
            <a:r>
              <a:rPr lang="en-IN" sz="1800" dirty="0" smtClean="0"/>
              <a:t>Section  115C - Definitions</a:t>
            </a:r>
          </a:p>
          <a:p>
            <a:pPr algn="just"/>
            <a:r>
              <a:rPr lang="en-IN" sz="1800" dirty="0" smtClean="0"/>
              <a:t>Section 115D – Special Provisions for computation of total income of non-residents</a:t>
            </a:r>
          </a:p>
          <a:p>
            <a:pPr algn="just"/>
            <a:r>
              <a:rPr lang="en-IN" sz="1800" dirty="0" smtClean="0"/>
              <a:t>Section 115E - Tax on investment income &amp; Long term Capital gains</a:t>
            </a:r>
          </a:p>
          <a:p>
            <a:pPr algn="just"/>
            <a:r>
              <a:rPr lang="en-IN" sz="1800" dirty="0" smtClean="0"/>
              <a:t>Section 115F – Capital gain on transfer of foreign exchange assets not to be charged in certain cases</a:t>
            </a:r>
          </a:p>
          <a:p>
            <a:pPr algn="just"/>
            <a:r>
              <a:rPr lang="en-IN" sz="1800" dirty="0" smtClean="0"/>
              <a:t>Section 115G – Return of Income not to be filed in certain cases</a:t>
            </a:r>
          </a:p>
          <a:p>
            <a:pPr algn="just"/>
            <a:r>
              <a:rPr lang="en-IN" sz="1800" dirty="0" smtClean="0"/>
              <a:t>Section 115H – Benefit under chapter to be available in certain cases even after </a:t>
            </a:r>
            <a:r>
              <a:rPr lang="en-IN" sz="1800" dirty="0" err="1" smtClean="0"/>
              <a:t>assessee</a:t>
            </a:r>
            <a:r>
              <a:rPr lang="en-IN" sz="1800" dirty="0" smtClean="0"/>
              <a:t> becomes resident</a:t>
            </a:r>
          </a:p>
          <a:p>
            <a:pPr algn="just"/>
            <a:r>
              <a:rPr lang="en-IN" sz="1800" dirty="0" smtClean="0"/>
              <a:t>Section 115I – Chapter not to be apply if the </a:t>
            </a:r>
            <a:r>
              <a:rPr lang="en-IN" sz="1800" dirty="0" err="1" smtClean="0"/>
              <a:t>assessee</a:t>
            </a:r>
            <a:r>
              <a:rPr lang="en-IN" sz="1800" dirty="0" smtClean="0"/>
              <a:t> so chooses</a:t>
            </a:r>
            <a:endParaRPr lang="en-IN" sz="1800" dirty="0"/>
          </a:p>
        </p:txBody>
      </p:sp>
    </p:spTree>
    <p:extLst>
      <p:ext uri="{BB962C8B-B14F-4D97-AF65-F5344CB8AC3E}">
        <p14:creationId xmlns:p14="http://schemas.microsoft.com/office/powerpoint/2010/main" xmlns="" val="600260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2060"/>
                </a:solidFill>
              </a:rPr>
              <a:t>Legal Framework of FEMA</a:t>
            </a:r>
            <a:endParaRPr lang="en-US" dirty="0"/>
          </a:p>
        </p:txBody>
      </p:sp>
      <p:sp>
        <p:nvSpPr>
          <p:cNvPr id="3" name="Content Placeholder 2"/>
          <p:cNvSpPr>
            <a:spLocks noGrp="1"/>
          </p:cNvSpPr>
          <p:nvPr>
            <p:ph idx="1"/>
          </p:nvPr>
        </p:nvSpPr>
        <p:spPr>
          <a:xfrm>
            <a:off x="1828800" y="1749245"/>
            <a:ext cx="6713530" cy="4581150"/>
          </a:xfrm>
        </p:spPr>
        <p:txBody>
          <a:bodyPr>
            <a:normAutofit fontScale="92500" lnSpcReduction="10000"/>
          </a:bodyPr>
          <a:lstStyle/>
          <a:p>
            <a:pPr algn="just"/>
            <a:r>
              <a:rPr lang="en-US" dirty="0" smtClean="0">
                <a:solidFill>
                  <a:schemeClr val="tx1"/>
                </a:solidFill>
              </a:rPr>
              <a:t>FERA 1973 was replaced with FEMA 1999…</a:t>
            </a:r>
            <a:endParaRPr lang="en-US" dirty="0">
              <a:solidFill>
                <a:schemeClr val="tx1"/>
              </a:solidFill>
            </a:endParaRPr>
          </a:p>
          <a:p>
            <a:pPr algn="just"/>
            <a:r>
              <a:rPr lang="en-US" dirty="0" smtClean="0">
                <a:solidFill>
                  <a:schemeClr val="tx1"/>
                </a:solidFill>
              </a:rPr>
              <a:t>FEMA contains 7 Chapters into 49 Sections..  </a:t>
            </a:r>
            <a:endParaRPr lang="en-US" dirty="0">
              <a:solidFill>
                <a:schemeClr val="tx1"/>
              </a:solidFill>
            </a:endParaRPr>
          </a:p>
          <a:p>
            <a:pPr algn="just"/>
            <a:r>
              <a:rPr lang="en-US" i="1" dirty="0" smtClean="0">
                <a:solidFill>
                  <a:schemeClr val="tx1"/>
                </a:solidFill>
              </a:rPr>
              <a:t>5 set of rules made by Ministry s-46 (Delegated Legislation)</a:t>
            </a:r>
            <a:endParaRPr lang="en-US" i="1" dirty="0" smtClean="0">
              <a:solidFill>
                <a:schemeClr val="tx1"/>
              </a:solidFill>
            </a:endParaRPr>
          </a:p>
          <a:p>
            <a:pPr algn="just"/>
            <a:r>
              <a:rPr lang="en-US" i="1" dirty="0" smtClean="0">
                <a:solidFill>
                  <a:schemeClr val="tx1"/>
                </a:solidFill>
              </a:rPr>
              <a:t>23 </a:t>
            </a:r>
            <a:r>
              <a:rPr lang="en-US" i="1" dirty="0" smtClean="0">
                <a:solidFill>
                  <a:schemeClr val="tx1"/>
                </a:solidFill>
              </a:rPr>
              <a:t>set of </a:t>
            </a:r>
            <a:r>
              <a:rPr lang="en-US" i="1" dirty="0" smtClean="0">
                <a:solidFill>
                  <a:schemeClr val="tx1"/>
                </a:solidFill>
              </a:rPr>
              <a:t>regulations </a:t>
            </a:r>
            <a:r>
              <a:rPr lang="en-US" i="1" dirty="0" smtClean="0">
                <a:solidFill>
                  <a:schemeClr val="tx1"/>
                </a:solidFill>
              </a:rPr>
              <a:t>made by </a:t>
            </a:r>
            <a:r>
              <a:rPr lang="en-US" i="1" dirty="0" smtClean="0">
                <a:solidFill>
                  <a:schemeClr val="tx1"/>
                </a:solidFill>
              </a:rPr>
              <a:t>RBI s-47 (Subordinate </a:t>
            </a:r>
            <a:r>
              <a:rPr lang="en-US" i="1" dirty="0" smtClean="0">
                <a:solidFill>
                  <a:schemeClr val="tx1"/>
                </a:solidFill>
              </a:rPr>
              <a:t>Legislation)</a:t>
            </a:r>
          </a:p>
          <a:p>
            <a:pPr algn="just"/>
            <a:r>
              <a:rPr lang="en-US" dirty="0" smtClean="0">
                <a:solidFill>
                  <a:schemeClr val="tx1"/>
                </a:solidFill>
              </a:rPr>
              <a:t>Master circular issued by RBI Every Year…</a:t>
            </a:r>
          </a:p>
          <a:p>
            <a:pPr algn="just"/>
            <a:r>
              <a:rPr lang="en-US" dirty="0" smtClean="0">
                <a:solidFill>
                  <a:schemeClr val="tx1"/>
                </a:solidFill>
              </a:rPr>
              <a:t>FDI Policy is issued by DIPP.</a:t>
            </a:r>
          </a:p>
          <a:p>
            <a:pPr algn="just"/>
            <a:r>
              <a:rPr lang="en-US" dirty="0" smtClean="0">
                <a:solidFill>
                  <a:schemeClr val="tx1"/>
                </a:solidFill>
              </a:rPr>
              <a:t>Notification &amp; circular issue by RBI.</a:t>
            </a:r>
          </a:p>
          <a:p>
            <a:pPr algn="just"/>
            <a:r>
              <a:rPr lang="en-US" dirty="0" smtClean="0">
                <a:solidFill>
                  <a:schemeClr val="tx1"/>
                </a:solidFill>
              </a:rPr>
              <a:t>Enforcement Directorate ED</a:t>
            </a:r>
            <a:endParaRPr lang="en-US" dirty="0">
              <a:solidFill>
                <a:schemeClr val="tx1"/>
              </a:solidFill>
            </a:endParaRPr>
          </a:p>
          <a:p>
            <a:endParaRPr lang="en-US" dirty="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4</a:t>
            </a:fld>
            <a:endParaRPr lang="en-US"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Special Provisions relating to certain incomes of Non Resident [Ch - XIIA]</a:t>
            </a:r>
            <a:endParaRPr lang="en-US" dirty="0">
              <a:solidFill>
                <a:srgbClr val="002060"/>
              </a:solidFill>
            </a:endParaRPr>
          </a:p>
        </p:txBody>
      </p:sp>
      <p:sp>
        <p:nvSpPr>
          <p:cNvPr id="3" name="Content Placeholder 2"/>
          <p:cNvSpPr>
            <a:spLocks noGrp="1"/>
          </p:cNvSpPr>
          <p:nvPr>
            <p:ph idx="1"/>
          </p:nvPr>
        </p:nvSpPr>
        <p:spPr/>
        <p:txBody>
          <a:bodyPr>
            <a:normAutofit lnSpcReduction="10000"/>
          </a:bodyPr>
          <a:lstStyle/>
          <a:p>
            <a:pPr marL="0" indent="0" algn="just"/>
            <a:r>
              <a:rPr lang="en-US" sz="1800" b="1" dirty="0" smtClean="0"/>
              <a:t>      Section 115C</a:t>
            </a:r>
            <a:endParaRPr lang="en-US" sz="1800" b="1" dirty="0"/>
          </a:p>
          <a:p>
            <a:pPr algn="just">
              <a:buFont typeface="Wingdings" pitchFamily="2" charset="2"/>
              <a:buChar char="Ø"/>
            </a:pPr>
            <a:r>
              <a:rPr lang="en-IN" sz="1800" dirty="0" smtClean="0"/>
              <a:t>“</a:t>
            </a:r>
            <a:r>
              <a:rPr lang="en-IN" sz="1800" b="1" dirty="0" smtClean="0"/>
              <a:t>Specified Asset</a:t>
            </a:r>
            <a:r>
              <a:rPr lang="en-IN" sz="1800" dirty="0" smtClean="0"/>
              <a:t>" means any of the following assets, namely :—</a:t>
            </a:r>
          </a:p>
          <a:p>
            <a:pPr marL="971550" lvl="1" indent="-571500" algn="just">
              <a:buFont typeface="+mj-lt"/>
              <a:buAutoNum type="romanLcPeriod"/>
            </a:pPr>
            <a:r>
              <a:rPr lang="en-IN" sz="1800" dirty="0" smtClean="0"/>
              <a:t>shares in an Indian company;</a:t>
            </a:r>
          </a:p>
          <a:p>
            <a:pPr marL="971550" lvl="1" indent="-571500" algn="just">
              <a:buFont typeface="+mj-lt"/>
              <a:buAutoNum type="romanLcPeriod"/>
            </a:pPr>
            <a:r>
              <a:rPr lang="en-IN" sz="1800" dirty="0" smtClean="0"/>
              <a:t>debentures issued by an Indian company which is not a private company </a:t>
            </a:r>
          </a:p>
          <a:p>
            <a:pPr marL="971550" lvl="1" indent="-571500" algn="just">
              <a:buFont typeface="+mj-lt"/>
              <a:buAutoNum type="romanLcPeriod"/>
            </a:pPr>
            <a:r>
              <a:rPr lang="en-IN" sz="1800" dirty="0" smtClean="0"/>
              <a:t>deposits with an Indian company which is not a private company </a:t>
            </a:r>
          </a:p>
          <a:p>
            <a:pPr marL="971550" lvl="1" indent="-571500" algn="just">
              <a:buFont typeface="+mj-lt"/>
              <a:buAutoNum type="romanLcPeriod"/>
            </a:pPr>
            <a:r>
              <a:rPr lang="en-IN" sz="1800" dirty="0" smtClean="0"/>
              <a:t>any security of the Central Government</a:t>
            </a:r>
          </a:p>
          <a:p>
            <a:pPr marL="971550" lvl="1" indent="-571500" algn="just">
              <a:buFont typeface="+mj-lt"/>
              <a:buAutoNum type="romanLcPeriod"/>
            </a:pPr>
            <a:r>
              <a:rPr lang="en-IN" sz="1800" dirty="0" smtClean="0"/>
              <a:t>such other assets as the Central Government may specify in this behalf by notification</a:t>
            </a:r>
          </a:p>
          <a:p>
            <a:pPr marL="971550" lvl="1" indent="-571500" algn="just">
              <a:buNone/>
            </a:pPr>
            <a:endParaRPr lang="en-IN" sz="1800" dirty="0" smtClean="0"/>
          </a:p>
          <a:p>
            <a:pPr algn="just">
              <a:buFont typeface="Wingdings" pitchFamily="2" charset="2"/>
              <a:buChar char="Ø"/>
            </a:pPr>
            <a:r>
              <a:rPr lang="en-US" sz="1800" dirty="0" smtClean="0">
                <a:solidFill>
                  <a:schemeClr val="tx1"/>
                </a:solidFill>
              </a:rPr>
              <a:t>“</a:t>
            </a:r>
            <a:r>
              <a:rPr lang="en-US" sz="1800" b="1" dirty="0" smtClean="0"/>
              <a:t>Foreign Exchange Asset</a:t>
            </a:r>
            <a:r>
              <a:rPr lang="en-US" sz="1800" dirty="0" smtClean="0"/>
              <a:t>” means any specified asset which the </a:t>
            </a:r>
            <a:r>
              <a:rPr lang="en-US" sz="1800" dirty="0" err="1" smtClean="0"/>
              <a:t>assessee</a:t>
            </a:r>
            <a:r>
              <a:rPr lang="en-US" sz="1800" dirty="0" smtClean="0"/>
              <a:t> has acquired or purchased with or subscribed to in, convertible foreign exchange </a:t>
            </a:r>
          </a:p>
          <a:p>
            <a:pPr>
              <a:buNone/>
            </a:pPr>
            <a:endParaRPr lang="en-US" dirty="0" smtClean="0">
              <a:solidFill>
                <a:schemeClr val="tx1"/>
              </a:solidFill>
            </a:endParaRPr>
          </a:p>
          <a:p>
            <a:endParaRPr lang="en-US" dirty="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40</a:t>
            </a:fld>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Special Provisions relating to certain incomes of Non Resident [Ch - XIIA]</a:t>
            </a:r>
            <a:endParaRPr lang="en-IN" dirty="0"/>
          </a:p>
        </p:txBody>
      </p:sp>
      <p:sp>
        <p:nvSpPr>
          <p:cNvPr id="3" name="Content Placeholder 2"/>
          <p:cNvSpPr>
            <a:spLocks noGrp="1"/>
          </p:cNvSpPr>
          <p:nvPr>
            <p:ph idx="1"/>
          </p:nvPr>
        </p:nvSpPr>
        <p:spPr/>
        <p:txBody>
          <a:bodyPr>
            <a:normAutofit/>
          </a:bodyPr>
          <a:lstStyle/>
          <a:p>
            <a:pPr marL="0" indent="0" algn="just"/>
            <a:r>
              <a:rPr lang="en-IN" sz="1800" b="1" dirty="0" smtClean="0"/>
              <a:t>     Section 115D</a:t>
            </a:r>
          </a:p>
          <a:p>
            <a:pPr algn="just">
              <a:buFont typeface="Wingdings" pitchFamily="2" charset="2"/>
              <a:buChar char="Ø"/>
            </a:pPr>
            <a:r>
              <a:rPr lang="en-IN" sz="1800" dirty="0" smtClean="0"/>
              <a:t>No deduction of any expenditure or allowance in computing the investment income</a:t>
            </a:r>
          </a:p>
          <a:p>
            <a:pPr algn="just">
              <a:buFont typeface="Wingdings" pitchFamily="2" charset="2"/>
              <a:buChar char="Ø"/>
            </a:pPr>
            <a:r>
              <a:rPr lang="en-IN" sz="1800" dirty="0" smtClean="0"/>
              <a:t>GTI consists of only Investment income &amp; LTCG then deduction under Chapter VI-A is not allowed</a:t>
            </a:r>
          </a:p>
          <a:p>
            <a:pPr algn="just">
              <a:buFont typeface="Wingdings" pitchFamily="2" charset="2"/>
              <a:buChar char="Ø"/>
            </a:pPr>
            <a:r>
              <a:rPr lang="en-IN" sz="1800" dirty="0" smtClean="0"/>
              <a:t>Other Income – deduction under chapter VI-A is allowed</a:t>
            </a:r>
          </a:p>
          <a:p>
            <a:pPr algn="just"/>
            <a:endParaRPr lang="en-IN" sz="1800" dirty="0" smtClean="0">
              <a:solidFill>
                <a:schemeClr val="tx1"/>
              </a:solidFill>
            </a:endParaRPr>
          </a:p>
          <a:p>
            <a:pPr marL="0" indent="0" algn="just">
              <a:buNone/>
            </a:pPr>
            <a:endParaRPr lang="en-IN" sz="1800" dirty="0">
              <a:solidFill>
                <a:schemeClr val="tx1"/>
              </a:solidFill>
            </a:endParaRPr>
          </a:p>
          <a:p>
            <a:pPr marL="0" indent="0" algn="just"/>
            <a:r>
              <a:rPr lang="en-IN" sz="1800" b="1" dirty="0" smtClean="0">
                <a:solidFill>
                  <a:schemeClr val="tx1"/>
                </a:solidFill>
              </a:rPr>
              <a:t>     </a:t>
            </a:r>
            <a:r>
              <a:rPr lang="en-IN" sz="1800" b="1" dirty="0" smtClean="0"/>
              <a:t>Section 115E</a:t>
            </a:r>
          </a:p>
          <a:p>
            <a:pPr algn="just">
              <a:buFont typeface="Wingdings" pitchFamily="2" charset="2"/>
              <a:buChar char="Ø"/>
            </a:pPr>
            <a:r>
              <a:rPr lang="en-IN" sz="1800" dirty="0" smtClean="0"/>
              <a:t>LTCG on sale of specified assets – 10%</a:t>
            </a:r>
          </a:p>
          <a:p>
            <a:pPr algn="just">
              <a:buFont typeface="Wingdings" pitchFamily="2" charset="2"/>
              <a:buChar char="Ø"/>
            </a:pPr>
            <a:r>
              <a:rPr lang="en-IN" sz="1800" dirty="0" smtClean="0"/>
              <a:t>Any income from Investment or income from LTCG of an asset other than specified assets – 20%</a:t>
            </a:r>
          </a:p>
          <a:p>
            <a:pPr algn="just">
              <a:buFont typeface="Wingdings" pitchFamily="2" charset="2"/>
              <a:buChar char="Ø"/>
            </a:pPr>
            <a:r>
              <a:rPr lang="en-IN" sz="1800" dirty="0" smtClean="0"/>
              <a:t>Other income – Normal slab rate</a:t>
            </a:r>
          </a:p>
          <a:p>
            <a:endParaRPr lang="en-IN" sz="1800" dirty="0"/>
          </a:p>
          <a:p>
            <a:endParaRPr lang="en-IN" sz="1800" dirty="0" smtClean="0"/>
          </a:p>
        </p:txBody>
      </p:sp>
    </p:spTree>
    <p:extLst>
      <p:ext uri="{BB962C8B-B14F-4D97-AF65-F5344CB8AC3E}">
        <p14:creationId xmlns:p14="http://schemas.microsoft.com/office/powerpoint/2010/main" xmlns="" val="16747284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Special Provisions relating to certain incomes of Non Resident [Ch - XIIA]</a:t>
            </a:r>
            <a:endParaRPr lang="en-IN" dirty="0"/>
          </a:p>
        </p:txBody>
      </p:sp>
      <p:sp>
        <p:nvSpPr>
          <p:cNvPr id="3" name="Content Placeholder 2"/>
          <p:cNvSpPr>
            <a:spLocks noGrp="1"/>
          </p:cNvSpPr>
          <p:nvPr>
            <p:ph idx="1"/>
          </p:nvPr>
        </p:nvSpPr>
        <p:spPr/>
        <p:txBody>
          <a:bodyPr>
            <a:normAutofit/>
          </a:bodyPr>
          <a:lstStyle/>
          <a:p>
            <a:pPr algn="just"/>
            <a:r>
              <a:rPr lang="en-IN" sz="1800" b="1" dirty="0" smtClean="0"/>
              <a:t>Section 115F </a:t>
            </a:r>
            <a:r>
              <a:rPr lang="en-IN" sz="1800" b="1" dirty="0" smtClean="0">
                <a:solidFill>
                  <a:schemeClr val="tx1"/>
                </a:solidFill>
              </a:rPr>
              <a:t>- </a:t>
            </a:r>
            <a:r>
              <a:rPr lang="en-IN" sz="1800" dirty="0" smtClean="0"/>
              <a:t>Capital gain tax exemption on sale of long term foreign exchange assets if the capital gains is reinvested in any specified assets or any saving certificates specified in Section 10(4B), subject to certain conditions.</a:t>
            </a:r>
          </a:p>
          <a:p>
            <a:pPr algn="just"/>
            <a:endParaRPr lang="en-IN" sz="1800" b="1" u="sng" dirty="0">
              <a:solidFill>
                <a:schemeClr val="tx1"/>
              </a:solidFill>
            </a:endParaRPr>
          </a:p>
          <a:p>
            <a:pPr algn="just"/>
            <a:r>
              <a:rPr lang="en-IN" sz="1800" b="1" dirty="0" smtClean="0"/>
              <a:t>Section 115G</a:t>
            </a:r>
            <a:r>
              <a:rPr lang="en-IN" sz="1800" dirty="0" smtClean="0"/>
              <a:t> - No return is required to be filed if income consisted of only from LTCG or from investment income or both; and tax has been deducted at source from such income.</a:t>
            </a:r>
          </a:p>
          <a:p>
            <a:pPr algn="just"/>
            <a:endParaRPr lang="en-IN" sz="1800" dirty="0"/>
          </a:p>
          <a:p>
            <a:pPr algn="just"/>
            <a:r>
              <a:rPr lang="en-IN" sz="1800" b="1" dirty="0" smtClean="0"/>
              <a:t>Section 115H</a:t>
            </a:r>
            <a:r>
              <a:rPr lang="en-IN" sz="1800" dirty="0" smtClean="0"/>
              <a:t> – Benefit under Chapter XII-A can still be available to NRI who has become resident in India on income from the specified assets till the date of transfer or conversion into money of such specified assets, provided such declaration is to be filed along with the return of income.</a:t>
            </a:r>
          </a:p>
        </p:txBody>
      </p:sp>
    </p:spTree>
    <p:extLst>
      <p:ext uri="{BB962C8B-B14F-4D97-AF65-F5344CB8AC3E}">
        <p14:creationId xmlns:p14="http://schemas.microsoft.com/office/powerpoint/2010/main" xmlns="" val="3365575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Special Provisions relating to certain incomes of Non </a:t>
            </a:r>
            <a:r>
              <a:rPr lang="en-IN" dirty="0" smtClean="0"/>
              <a:t>Resident [Ch - XIIA]</a:t>
            </a:r>
            <a:endParaRPr lang="en-US" dirty="0">
              <a:solidFill>
                <a:srgbClr val="002060"/>
              </a:solidFill>
            </a:endParaRPr>
          </a:p>
        </p:txBody>
      </p:sp>
      <p:sp>
        <p:nvSpPr>
          <p:cNvPr id="3" name="Content Placeholder 2"/>
          <p:cNvSpPr>
            <a:spLocks noGrp="1"/>
          </p:cNvSpPr>
          <p:nvPr>
            <p:ph idx="1"/>
          </p:nvPr>
        </p:nvSpPr>
        <p:spPr/>
        <p:txBody>
          <a:bodyPr>
            <a:normAutofit/>
          </a:bodyPr>
          <a:lstStyle/>
          <a:p>
            <a:endParaRPr lang="en-US" sz="1800" b="1" u="sng" dirty="0" smtClean="0"/>
          </a:p>
          <a:p>
            <a:pPr algn="just"/>
            <a:r>
              <a:rPr lang="en-US" sz="1800" b="1" dirty="0" smtClean="0"/>
              <a:t>Section 115I </a:t>
            </a:r>
            <a:r>
              <a:rPr lang="en-US" sz="1800" dirty="0" smtClean="0">
                <a:solidFill>
                  <a:schemeClr val="tx1"/>
                </a:solidFill>
              </a:rPr>
              <a:t>- </a:t>
            </a:r>
            <a:r>
              <a:rPr lang="en-US" sz="1800" dirty="0" smtClean="0"/>
              <a:t>NRI has an option to be governed by the normal provisions of the Income tax act provided such declaration is to be filed along with the return of Income</a:t>
            </a:r>
          </a:p>
          <a:p>
            <a:pPr>
              <a:buNone/>
            </a:pPr>
            <a:endParaRPr lang="en-US" dirty="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43</a:t>
            </a:fld>
            <a:endParaRPr lang="en-US"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pPr algn="just"/>
            <a:r>
              <a:rPr lang="en-US" sz="2000" dirty="0" smtClean="0"/>
              <a:t>Taxability of Non-Resident is to be examined under the Income-tax Act,</a:t>
            </a:r>
            <a:r>
              <a:rPr lang="fr-FR" sz="2000" dirty="0" smtClean="0"/>
              <a:t>1961 vis-à-vis the Double Taxation </a:t>
            </a:r>
            <a:r>
              <a:rPr lang="fr-FR" sz="2000" dirty="0" err="1" smtClean="0"/>
              <a:t>Avoidance</a:t>
            </a:r>
            <a:r>
              <a:rPr lang="fr-FR" sz="2000" dirty="0" smtClean="0"/>
              <a:t> Agreement (“DTAA”)</a:t>
            </a:r>
          </a:p>
          <a:p>
            <a:pPr algn="just">
              <a:buNone/>
            </a:pPr>
            <a:endParaRPr lang="fr-FR" sz="2000" dirty="0" smtClean="0"/>
          </a:p>
          <a:p>
            <a:pPr algn="just"/>
            <a:r>
              <a:rPr lang="en-US" sz="2000" dirty="0" smtClean="0"/>
              <a:t>The Non-Resident can choose between the two, whichever is more beneficial [Section 90(2)]</a:t>
            </a:r>
          </a:p>
          <a:p>
            <a:pPr algn="just">
              <a:buNone/>
            </a:pPr>
            <a:endParaRPr lang="en-US" sz="2000" dirty="0" smtClean="0"/>
          </a:p>
          <a:p>
            <a:pPr algn="just"/>
            <a:r>
              <a:rPr lang="en-US" sz="2000" dirty="0" smtClean="0"/>
              <a:t>Tax Residency Certificate is must in order to avail Treaty benefits [Section 90(4</a:t>
            </a:r>
            <a:r>
              <a:rPr lang="en-US" sz="2000" dirty="0" smtClean="0"/>
              <a:t>)]</a:t>
            </a:r>
          </a:p>
          <a:p>
            <a:pPr algn="just"/>
            <a:endParaRPr lang="en-US" sz="2000" dirty="0" smtClean="0">
              <a:solidFill>
                <a:schemeClr val="tx1"/>
              </a:solidFill>
            </a:endParaRPr>
          </a:p>
          <a:p>
            <a:pPr algn="just"/>
            <a:endParaRPr lang="en-US" sz="2000" dirty="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44</a:t>
            </a:fld>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a:t>
            </a:r>
            <a:r>
              <a:rPr lang="en-US" dirty="0" smtClean="0"/>
              <a:t>DTAA Based on Singapore-India DTAA</a:t>
            </a:r>
            <a:endParaRPr lang="en-US" dirty="0"/>
          </a:p>
        </p:txBody>
      </p:sp>
      <p:sp>
        <p:nvSpPr>
          <p:cNvPr id="3" name="Content Placeholder 2"/>
          <p:cNvSpPr>
            <a:spLocks noGrp="1"/>
          </p:cNvSpPr>
          <p:nvPr>
            <p:ph idx="1"/>
          </p:nvPr>
        </p:nvSpPr>
        <p:spPr/>
        <p:txBody>
          <a:bodyPr/>
          <a:lstStyle/>
          <a:p>
            <a:r>
              <a:rPr lang="en-US" sz="2400" b="1" dirty="0" smtClean="0">
                <a:solidFill>
                  <a:schemeClr val="accent1">
                    <a:lumMod val="50000"/>
                  </a:schemeClr>
                </a:solidFill>
              </a:rPr>
              <a:t>DIVIDEND [ARTICLE 10]</a:t>
            </a:r>
          </a:p>
          <a:p>
            <a:endParaRPr lang="en-US" dirty="0" smtClean="0"/>
          </a:p>
          <a:p>
            <a:pPr>
              <a:buNone/>
            </a:pPr>
            <a:endParaRPr lang="en-US" dirty="0"/>
          </a:p>
        </p:txBody>
      </p:sp>
      <p:graphicFrame>
        <p:nvGraphicFramePr>
          <p:cNvPr id="4" name="Table 3"/>
          <p:cNvGraphicFramePr>
            <a:graphicFrameLocks noGrp="1"/>
          </p:cNvGraphicFramePr>
          <p:nvPr/>
        </p:nvGraphicFramePr>
        <p:xfrm>
          <a:off x="1600200" y="2286000"/>
          <a:ext cx="6934200" cy="4023360"/>
        </p:xfrm>
        <a:graphic>
          <a:graphicData uri="http://schemas.openxmlformats.org/drawingml/2006/table">
            <a:tbl>
              <a:tblPr firstRow="1" bandRow="1">
                <a:tableStyleId>{5C22544A-7EE6-4342-B048-85BDC9FD1C3A}</a:tableStyleId>
              </a:tblPr>
              <a:tblGrid>
                <a:gridCol w="3276600"/>
                <a:gridCol w="1981200"/>
                <a:gridCol w="1676400"/>
              </a:tblGrid>
              <a:tr h="261646">
                <a:tc>
                  <a:txBody>
                    <a:bodyPr/>
                    <a:lstStyle/>
                    <a:p>
                      <a:r>
                        <a:rPr lang="en-US" dirty="0" smtClean="0"/>
                        <a:t>DTAA</a:t>
                      </a:r>
                      <a:endParaRPr lang="en-US" dirty="0"/>
                    </a:p>
                  </a:txBody>
                  <a:tcPr/>
                </a:tc>
                <a:tc>
                  <a:txBody>
                    <a:bodyPr/>
                    <a:lstStyle/>
                    <a:p>
                      <a:r>
                        <a:rPr lang="en-US" dirty="0" smtClean="0"/>
                        <a:t>Income Tax Act</a:t>
                      </a:r>
                      <a:endParaRPr lang="en-US" dirty="0"/>
                    </a:p>
                  </a:txBody>
                  <a:tcPr/>
                </a:tc>
                <a:tc>
                  <a:txBody>
                    <a:bodyPr/>
                    <a:lstStyle/>
                    <a:p>
                      <a:r>
                        <a:rPr lang="en-US" dirty="0" smtClean="0"/>
                        <a:t>Effect of DTAA</a:t>
                      </a:r>
                      <a:endParaRPr lang="en-US" dirty="0"/>
                    </a:p>
                  </a:txBody>
                  <a:tcPr/>
                </a:tc>
              </a:tr>
              <a:tr h="3548354">
                <a:tc>
                  <a:txBody>
                    <a:bodyPr/>
                    <a:lstStyle/>
                    <a:p>
                      <a:pPr algn="just"/>
                      <a:r>
                        <a:rPr lang="en-US" sz="1800" kern="1200" dirty="0" smtClean="0">
                          <a:solidFill>
                            <a:schemeClr val="accent1">
                              <a:lumMod val="50000"/>
                            </a:schemeClr>
                          </a:solidFill>
                          <a:latin typeface="+mn-lt"/>
                          <a:ea typeface="+mn-ea"/>
                          <a:cs typeface="+mn-cs"/>
                        </a:rPr>
                        <a:t>1) Dividends paid by a company which is a resident of a Contracting State to a resident of the other Contracting State may be taxed in that other State.</a:t>
                      </a:r>
                    </a:p>
                    <a:p>
                      <a:pPr algn="just"/>
                      <a:r>
                        <a:rPr lang="en-US" sz="1800" kern="1200" dirty="0" smtClean="0">
                          <a:solidFill>
                            <a:schemeClr val="accent1">
                              <a:lumMod val="50000"/>
                            </a:schemeClr>
                          </a:solidFill>
                          <a:latin typeface="+mn-lt"/>
                          <a:ea typeface="+mn-ea"/>
                          <a:cs typeface="+mn-cs"/>
                        </a:rPr>
                        <a:t> </a:t>
                      </a:r>
                    </a:p>
                    <a:p>
                      <a:pPr algn="just"/>
                      <a:r>
                        <a:rPr lang="en-US" sz="1800" kern="1200" dirty="0" smtClean="0">
                          <a:solidFill>
                            <a:schemeClr val="accent1">
                              <a:lumMod val="50000"/>
                            </a:schemeClr>
                          </a:solidFill>
                          <a:latin typeface="+mn-lt"/>
                          <a:ea typeface="+mn-ea"/>
                          <a:cs typeface="+mn-cs"/>
                        </a:rPr>
                        <a:t>2) If recipient is the beneficial owner of dividend, the tax so charged shall not exceed –</a:t>
                      </a:r>
                    </a:p>
                    <a:p>
                      <a:pPr algn="just"/>
                      <a:r>
                        <a:rPr lang="en-US" sz="1800" kern="1200" dirty="0" smtClean="0">
                          <a:solidFill>
                            <a:schemeClr val="accent1">
                              <a:lumMod val="50000"/>
                            </a:schemeClr>
                          </a:solidFill>
                          <a:latin typeface="+mn-lt"/>
                          <a:ea typeface="+mn-ea"/>
                          <a:cs typeface="+mn-cs"/>
                        </a:rPr>
                        <a:t>a) 10% if beneficial owner is a company holding at least 25% shares of the company</a:t>
                      </a:r>
                    </a:p>
                    <a:p>
                      <a:pPr algn="just"/>
                      <a:r>
                        <a:rPr lang="en-US" sz="1800" kern="1200" dirty="0" smtClean="0">
                          <a:solidFill>
                            <a:schemeClr val="accent1">
                              <a:lumMod val="50000"/>
                            </a:schemeClr>
                          </a:solidFill>
                          <a:latin typeface="+mn-lt"/>
                          <a:ea typeface="+mn-ea"/>
                          <a:cs typeface="+mn-cs"/>
                        </a:rPr>
                        <a:t>b) 15% - other cases</a:t>
                      </a:r>
                    </a:p>
                  </a:txBody>
                  <a:tcPr/>
                </a:tc>
                <a:tc>
                  <a:txBody>
                    <a:bodyPr/>
                    <a:lstStyle/>
                    <a:p>
                      <a:pPr algn="just"/>
                      <a:r>
                        <a:rPr lang="en-US" sz="1800" kern="1200" dirty="0" smtClean="0">
                          <a:solidFill>
                            <a:schemeClr val="accent1">
                              <a:lumMod val="50000"/>
                            </a:schemeClr>
                          </a:solidFill>
                          <a:latin typeface="+mn-lt"/>
                          <a:ea typeface="+mn-ea"/>
                          <a:cs typeface="+mn-cs"/>
                        </a:rPr>
                        <a:t>As per Section 10(34)/(35), any income by way of dividends referred to in section</a:t>
                      </a:r>
                      <a:r>
                        <a:rPr lang="en-US" sz="1800" kern="1200" baseline="0" dirty="0" smtClean="0">
                          <a:solidFill>
                            <a:schemeClr val="accent1">
                              <a:lumMod val="50000"/>
                            </a:schemeClr>
                          </a:solidFill>
                          <a:latin typeface="+mn-lt"/>
                          <a:ea typeface="+mn-ea"/>
                          <a:cs typeface="+mn-cs"/>
                        </a:rPr>
                        <a:t> 115O</a:t>
                      </a:r>
                      <a:endParaRPr lang="en-US" sz="1800" kern="1200" dirty="0" smtClean="0">
                        <a:solidFill>
                          <a:schemeClr val="accent1">
                            <a:lumMod val="50000"/>
                          </a:schemeClr>
                        </a:solidFill>
                        <a:latin typeface="+mn-lt"/>
                        <a:ea typeface="+mn-ea"/>
                        <a:cs typeface="+mn-cs"/>
                      </a:endParaRPr>
                    </a:p>
                  </a:txBody>
                  <a:tcPr/>
                </a:tc>
                <a:tc>
                  <a:txBody>
                    <a:bodyPr/>
                    <a:lstStyle/>
                    <a:p>
                      <a:pPr algn="just"/>
                      <a:r>
                        <a:rPr lang="en-US" sz="1800" kern="1200" dirty="0" smtClean="0">
                          <a:solidFill>
                            <a:schemeClr val="accent1">
                              <a:lumMod val="50000"/>
                            </a:schemeClr>
                          </a:solidFill>
                          <a:latin typeface="+mn-lt"/>
                          <a:ea typeface="+mn-ea"/>
                          <a:cs typeface="+mn-cs"/>
                        </a:rPr>
                        <a:t>Dividend is already exempt in India so no need to refer DTAA.</a:t>
                      </a:r>
                    </a:p>
                  </a:txBody>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normAutofit/>
          </a:bodyPr>
          <a:lstStyle/>
          <a:p>
            <a:r>
              <a:rPr lang="en-US" sz="2400" b="1" dirty="0" smtClean="0">
                <a:solidFill>
                  <a:schemeClr val="accent1">
                    <a:lumMod val="50000"/>
                  </a:schemeClr>
                </a:solidFill>
              </a:rPr>
              <a:t>INTEREST [ARTICLE 11]</a:t>
            </a:r>
          </a:p>
          <a:p>
            <a:endParaRPr lang="en-US" sz="2400" b="1" dirty="0" smtClean="0">
              <a:solidFill>
                <a:schemeClr val="accent1">
                  <a:lumMod val="50000"/>
                </a:schemeClr>
              </a:solidFill>
            </a:endParaRPr>
          </a:p>
        </p:txBody>
      </p:sp>
      <p:graphicFrame>
        <p:nvGraphicFramePr>
          <p:cNvPr id="4" name="Table 3"/>
          <p:cNvGraphicFramePr>
            <a:graphicFrameLocks noGrp="1"/>
          </p:cNvGraphicFramePr>
          <p:nvPr/>
        </p:nvGraphicFramePr>
        <p:xfrm>
          <a:off x="990600" y="2286000"/>
          <a:ext cx="7696200" cy="4302760"/>
        </p:xfrm>
        <a:graphic>
          <a:graphicData uri="http://schemas.openxmlformats.org/drawingml/2006/table">
            <a:tbl>
              <a:tblPr firstRow="1" bandRow="1">
                <a:tableStyleId>{5C22544A-7EE6-4342-B048-85BDC9FD1C3A}</a:tableStyleId>
              </a:tblPr>
              <a:tblGrid>
                <a:gridCol w="4114800"/>
                <a:gridCol w="1676400"/>
                <a:gridCol w="1905000"/>
              </a:tblGrid>
              <a:tr h="370840">
                <a:tc>
                  <a:txBody>
                    <a:bodyPr/>
                    <a:lstStyle/>
                    <a:p>
                      <a:r>
                        <a:rPr lang="en-US" dirty="0" smtClean="0"/>
                        <a:t>DTAA</a:t>
                      </a:r>
                      <a:endParaRPr lang="en-US" dirty="0"/>
                    </a:p>
                  </a:txBody>
                  <a:tcPr/>
                </a:tc>
                <a:tc>
                  <a:txBody>
                    <a:bodyPr/>
                    <a:lstStyle/>
                    <a:p>
                      <a:r>
                        <a:rPr lang="en-US" dirty="0" smtClean="0"/>
                        <a:t>Income Tax Act</a:t>
                      </a:r>
                      <a:endParaRPr lang="en-US" dirty="0"/>
                    </a:p>
                  </a:txBody>
                  <a:tcPr/>
                </a:tc>
                <a:tc>
                  <a:txBody>
                    <a:bodyPr/>
                    <a:lstStyle/>
                    <a:p>
                      <a:r>
                        <a:rPr lang="en-US" dirty="0" smtClean="0"/>
                        <a:t>Effect of DTAA</a:t>
                      </a:r>
                      <a:endParaRPr lang="en-US" dirty="0"/>
                    </a:p>
                  </a:txBody>
                  <a:tcPr/>
                </a:tc>
              </a:tr>
              <a:tr h="370840">
                <a:tc>
                  <a:txBody>
                    <a:bodyPr/>
                    <a:lstStyle/>
                    <a:p>
                      <a:pPr marL="0" algn="just" defTabSz="914400" rtl="0" eaLnBrk="1" latinLnBrk="0" hangingPunct="1"/>
                      <a:r>
                        <a:rPr lang="en-US" sz="1800" kern="1200" dirty="0" smtClean="0">
                          <a:solidFill>
                            <a:schemeClr val="accent1">
                              <a:lumMod val="50000"/>
                            </a:schemeClr>
                          </a:solidFill>
                          <a:latin typeface="+mn-lt"/>
                          <a:ea typeface="+mn-ea"/>
                          <a:cs typeface="+mn-cs"/>
                        </a:rPr>
                        <a:t>1) Interest arising in a Contracting State and paid to a resident of the other Contracting State may be taxed in that other State.</a:t>
                      </a:r>
                    </a:p>
                    <a:p>
                      <a:pPr marL="0" algn="just" defTabSz="914400" rtl="0" eaLnBrk="1" latinLnBrk="0" hangingPunct="1"/>
                      <a:r>
                        <a:rPr lang="en-US" sz="1800" kern="1200" dirty="0" smtClean="0">
                          <a:solidFill>
                            <a:schemeClr val="accent1">
                              <a:lumMod val="50000"/>
                            </a:schemeClr>
                          </a:solidFill>
                          <a:latin typeface="+mn-lt"/>
                          <a:ea typeface="+mn-ea"/>
                          <a:cs typeface="+mn-cs"/>
                        </a:rPr>
                        <a:t> </a:t>
                      </a:r>
                    </a:p>
                    <a:p>
                      <a:pPr marL="0" algn="just" defTabSz="914400" rtl="0" eaLnBrk="1" latinLnBrk="0" hangingPunct="1"/>
                      <a:r>
                        <a:rPr lang="en-US" sz="1800" kern="1200" dirty="0" smtClean="0">
                          <a:solidFill>
                            <a:schemeClr val="accent1">
                              <a:lumMod val="50000"/>
                            </a:schemeClr>
                          </a:solidFill>
                          <a:latin typeface="+mn-lt"/>
                          <a:ea typeface="+mn-ea"/>
                          <a:cs typeface="+mn-cs"/>
                        </a:rPr>
                        <a:t>2) If Beneficial owner is resident of other contracting state, the tax so charged does not exceed:-</a:t>
                      </a:r>
                    </a:p>
                    <a:p>
                      <a:pPr marL="0" algn="just" defTabSz="914400" rtl="0" eaLnBrk="1" latinLnBrk="0" hangingPunct="1"/>
                      <a:r>
                        <a:rPr lang="en-US" sz="1800" kern="1200" dirty="0" smtClean="0">
                          <a:solidFill>
                            <a:schemeClr val="accent1">
                              <a:lumMod val="50000"/>
                            </a:schemeClr>
                          </a:solidFill>
                          <a:latin typeface="+mn-lt"/>
                          <a:ea typeface="+mn-ea"/>
                          <a:cs typeface="+mn-cs"/>
                        </a:rPr>
                        <a:t>a) 10% - Interest on loan granted by bank carrying on a </a:t>
                      </a:r>
                      <a:r>
                        <a:rPr lang="en-US" sz="1800" kern="1200" dirty="0" err="1" smtClean="0">
                          <a:solidFill>
                            <a:schemeClr val="accent1">
                              <a:lumMod val="50000"/>
                            </a:schemeClr>
                          </a:solidFill>
                          <a:latin typeface="+mn-lt"/>
                          <a:ea typeface="+mn-ea"/>
                          <a:cs typeface="+mn-cs"/>
                        </a:rPr>
                        <a:t>bonafide</a:t>
                      </a:r>
                      <a:r>
                        <a:rPr lang="en-US" sz="1800" kern="1200" dirty="0" smtClean="0">
                          <a:solidFill>
                            <a:schemeClr val="accent1">
                              <a:lumMod val="50000"/>
                            </a:schemeClr>
                          </a:solidFill>
                          <a:latin typeface="+mn-lt"/>
                          <a:ea typeface="+mn-ea"/>
                          <a:cs typeface="+mn-cs"/>
                        </a:rPr>
                        <a:t> banking business or by a similar financial institution (including an insurance company)</a:t>
                      </a:r>
                    </a:p>
                    <a:p>
                      <a:pPr marL="0" algn="just" defTabSz="914400" rtl="0" eaLnBrk="1" latinLnBrk="0" hangingPunct="1"/>
                      <a:r>
                        <a:rPr lang="en-US" sz="1800" kern="1200" dirty="0" smtClean="0">
                          <a:solidFill>
                            <a:schemeClr val="accent1">
                              <a:lumMod val="50000"/>
                            </a:schemeClr>
                          </a:solidFill>
                          <a:latin typeface="+mn-lt"/>
                          <a:ea typeface="+mn-ea"/>
                          <a:cs typeface="+mn-cs"/>
                        </a:rPr>
                        <a:t>b) 15% - Other cases</a:t>
                      </a:r>
                    </a:p>
                  </a:txBody>
                  <a:tcPr/>
                </a:tc>
                <a:tc>
                  <a:txBody>
                    <a:bodyPr/>
                    <a:lstStyle/>
                    <a:p>
                      <a:pPr algn="just"/>
                      <a:r>
                        <a:rPr lang="en-US" sz="1800" kern="1200" dirty="0" smtClean="0">
                          <a:solidFill>
                            <a:schemeClr val="accent1">
                              <a:lumMod val="50000"/>
                            </a:schemeClr>
                          </a:solidFill>
                          <a:latin typeface="+mn-lt"/>
                          <a:ea typeface="+mn-ea"/>
                          <a:cs typeface="+mn-cs"/>
                        </a:rPr>
                        <a:t>Specified rates mentioned in Section 115A.</a:t>
                      </a:r>
                    </a:p>
                    <a:p>
                      <a:pPr algn="just"/>
                      <a:r>
                        <a:rPr lang="en-US" sz="1800" kern="1200" dirty="0" smtClean="0">
                          <a:solidFill>
                            <a:schemeClr val="accent1">
                              <a:lumMod val="50000"/>
                            </a:schemeClr>
                          </a:solidFill>
                          <a:latin typeface="+mn-lt"/>
                          <a:ea typeface="+mn-ea"/>
                          <a:cs typeface="+mn-cs"/>
                        </a:rPr>
                        <a:t>Otherwise tax @ 30%</a:t>
                      </a:r>
                      <a:endParaRPr lang="en-US" sz="1800" kern="1200" dirty="0">
                        <a:solidFill>
                          <a:schemeClr val="accent1">
                            <a:lumMod val="50000"/>
                          </a:schemeClr>
                        </a:solidFill>
                        <a:latin typeface="+mn-lt"/>
                        <a:ea typeface="+mn-ea"/>
                        <a:cs typeface="+mn-cs"/>
                      </a:endParaRPr>
                    </a:p>
                  </a:txBody>
                  <a:tcPr/>
                </a:tc>
                <a:tc>
                  <a:txBody>
                    <a:bodyPr/>
                    <a:lstStyle/>
                    <a:p>
                      <a:pPr marL="0" indent="-342900" algn="just" defTabSz="914400" rtl="0" eaLnBrk="1" latinLnBrk="0" hangingPunct="1">
                        <a:buAutoNum type="arabicParenR"/>
                      </a:pPr>
                      <a:r>
                        <a:rPr lang="en-US" sz="1800" kern="1200" dirty="0" smtClean="0">
                          <a:solidFill>
                            <a:schemeClr val="accent1">
                              <a:lumMod val="50000"/>
                            </a:schemeClr>
                          </a:solidFill>
                          <a:latin typeface="+mn-lt"/>
                          <a:ea typeface="+mn-ea"/>
                          <a:cs typeface="+mn-cs"/>
                        </a:rPr>
                        <a:t>If Indian income tax rate is lower than the rate specified in DTAA then tax will be deducted at the rate specified in Indian income tax.</a:t>
                      </a:r>
                    </a:p>
                    <a:p>
                      <a:pPr marL="0" indent="-342900" algn="just" defTabSz="914400" rtl="0" eaLnBrk="1" latinLnBrk="0" hangingPunct="1">
                        <a:buAutoNum type="arabicParenR"/>
                      </a:pPr>
                      <a:r>
                        <a:rPr lang="en-US" sz="1800" kern="1200" dirty="0" smtClean="0">
                          <a:solidFill>
                            <a:schemeClr val="accent1">
                              <a:lumMod val="50000"/>
                            </a:schemeClr>
                          </a:solidFill>
                          <a:latin typeface="+mn-lt"/>
                          <a:ea typeface="+mn-ea"/>
                          <a:cs typeface="+mn-cs"/>
                        </a:rPr>
                        <a:t>Indian income</a:t>
                      </a:r>
                      <a:r>
                        <a:rPr lang="en-US" sz="1800" kern="1200" baseline="0" dirty="0" smtClean="0">
                          <a:solidFill>
                            <a:schemeClr val="accent1">
                              <a:lumMod val="50000"/>
                            </a:schemeClr>
                          </a:solidFill>
                          <a:latin typeface="+mn-lt"/>
                          <a:ea typeface="+mn-ea"/>
                          <a:cs typeface="+mn-cs"/>
                        </a:rPr>
                        <a:t> tax rate is higher than DTAA rate then apply DTAA rate</a:t>
                      </a:r>
                      <a:endParaRPr lang="en-US" sz="1800" kern="1200" dirty="0" smtClean="0">
                        <a:solidFill>
                          <a:schemeClr val="accent1">
                            <a:lumMod val="50000"/>
                          </a:schemeClr>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lstStyle/>
          <a:p>
            <a:r>
              <a:rPr lang="en-US" b="1" dirty="0" smtClean="0">
                <a:solidFill>
                  <a:schemeClr val="accent1">
                    <a:lumMod val="50000"/>
                  </a:schemeClr>
                </a:solidFill>
              </a:rPr>
              <a:t>INTEREST [ARTICLE 11]</a:t>
            </a:r>
          </a:p>
          <a:p>
            <a:pPr>
              <a:buNone/>
            </a:pPr>
            <a:endParaRPr lang="en-US" dirty="0"/>
          </a:p>
        </p:txBody>
      </p:sp>
      <p:graphicFrame>
        <p:nvGraphicFramePr>
          <p:cNvPr id="4" name="Table 3"/>
          <p:cNvGraphicFramePr>
            <a:graphicFrameLocks noGrp="1"/>
          </p:cNvGraphicFramePr>
          <p:nvPr/>
        </p:nvGraphicFramePr>
        <p:xfrm>
          <a:off x="1066800" y="2514600"/>
          <a:ext cx="7696200" cy="2108200"/>
        </p:xfrm>
        <a:graphic>
          <a:graphicData uri="http://schemas.openxmlformats.org/drawingml/2006/table">
            <a:tbl>
              <a:tblPr firstRow="1" bandRow="1">
                <a:tableStyleId>{5C22544A-7EE6-4342-B048-85BDC9FD1C3A}</a:tableStyleId>
              </a:tblPr>
              <a:tblGrid>
                <a:gridCol w="3352800"/>
                <a:gridCol w="2209800"/>
                <a:gridCol w="2133600"/>
              </a:tblGrid>
              <a:tr h="370840">
                <a:tc>
                  <a:txBody>
                    <a:bodyPr/>
                    <a:lstStyle/>
                    <a:p>
                      <a:r>
                        <a:rPr lang="en-US" dirty="0" smtClean="0"/>
                        <a:t>DTAA</a:t>
                      </a:r>
                      <a:endParaRPr lang="en-US" dirty="0"/>
                    </a:p>
                  </a:txBody>
                  <a:tcPr/>
                </a:tc>
                <a:tc>
                  <a:txBody>
                    <a:bodyPr/>
                    <a:lstStyle/>
                    <a:p>
                      <a:r>
                        <a:rPr lang="en-US" dirty="0" smtClean="0"/>
                        <a:t>Income Tax Act</a:t>
                      </a:r>
                      <a:endParaRPr lang="en-US" dirty="0"/>
                    </a:p>
                  </a:txBody>
                  <a:tcPr/>
                </a:tc>
                <a:tc>
                  <a:txBody>
                    <a:bodyPr/>
                    <a:lstStyle/>
                    <a:p>
                      <a:r>
                        <a:rPr lang="en-US" dirty="0" smtClean="0"/>
                        <a:t>Effect of DTAA</a:t>
                      </a:r>
                      <a:endParaRPr lang="en-US" dirty="0"/>
                    </a:p>
                  </a:txBody>
                  <a:tcPr/>
                </a:tc>
              </a:tr>
              <a:tr h="370840">
                <a:tc>
                  <a:txBody>
                    <a:bodyPr/>
                    <a:lstStyle/>
                    <a:p>
                      <a:pPr algn="just"/>
                      <a:r>
                        <a:rPr lang="en-US" sz="1800" kern="1200" dirty="0" smtClean="0">
                          <a:solidFill>
                            <a:schemeClr val="accent1">
                              <a:lumMod val="50000"/>
                            </a:schemeClr>
                          </a:solidFill>
                          <a:latin typeface="+mn-lt"/>
                          <a:ea typeface="+mn-ea"/>
                          <a:cs typeface="+mn-cs"/>
                        </a:rPr>
                        <a:t>3) ) If beneficial owner has PE or fixed base in other contracting state in which FTS arise &amp; Interest is also connected with it, then apply ARTICLE 7 or ARTICLE 13 as the case may be</a:t>
                      </a:r>
                    </a:p>
                  </a:txBody>
                  <a:tcPr/>
                </a:tc>
                <a:tc>
                  <a:txBody>
                    <a:bodyPr/>
                    <a:lstStyle/>
                    <a:p>
                      <a:pPr algn="just"/>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lstStyle/>
          <a:p>
            <a:r>
              <a:rPr lang="en-US" sz="2400" b="1" dirty="0" smtClean="0">
                <a:solidFill>
                  <a:schemeClr val="accent1">
                    <a:lumMod val="50000"/>
                  </a:schemeClr>
                </a:solidFill>
              </a:rPr>
              <a:t>FEES FOR TECHNICAL SERVICES [ARTICLE12]</a:t>
            </a:r>
          </a:p>
          <a:p>
            <a:pPr>
              <a:buNone/>
            </a:pPr>
            <a:endParaRPr lang="en-US" dirty="0"/>
          </a:p>
        </p:txBody>
      </p:sp>
      <p:graphicFrame>
        <p:nvGraphicFramePr>
          <p:cNvPr id="4" name="Table 3"/>
          <p:cNvGraphicFramePr>
            <a:graphicFrameLocks noGrp="1"/>
          </p:cNvGraphicFramePr>
          <p:nvPr/>
        </p:nvGraphicFramePr>
        <p:xfrm>
          <a:off x="914400" y="2438400"/>
          <a:ext cx="7848601" cy="3733801"/>
        </p:xfrm>
        <a:graphic>
          <a:graphicData uri="http://schemas.openxmlformats.org/drawingml/2006/table">
            <a:tbl>
              <a:tblPr firstRow="1" bandRow="1">
                <a:tableStyleId>{5C22544A-7EE6-4342-B048-85BDC9FD1C3A}</a:tableStyleId>
              </a:tblPr>
              <a:tblGrid>
                <a:gridCol w="3585029"/>
                <a:gridCol w="2057400"/>
                <a:gridCol w="2206172"/>
              </a:tblGrid>
              <a:tr h="502062">
                <a:tc>
                  <a:txBody>
                    <a:bodyPr/>
                    <a:lstStyle/>
                    <a:p>
                      <a:r>
                        <a:rPr lang="en-US" dirty="0" smtClean="0"/>
                        <a:t>DTAA</a:t>
                      </a:r>
                      <a:endParaRPr lang="en-US" dirty="0"/>
                    </a:p>
                  </a:txBody>
                  <a:tcPr/>
                </a:tc>
                <a:tc>
                  <a:txBody>
                    <a:bodyPr/>
                    <a:lstStyle/>
                    <a:p>
                      <a:r>
                        <a:rPr lang="en-US" dirty="0" smtClean="0"/>
                        <a:t>INCOME</a:t>
                      </a:r>
                      <a:r>
                        <a:rPr lang="en-US" baseline="0" dirty="0" smtClean="0"/>
                        <a:t> TAX</a:t>
                      </a:r>
                      <a:endParaRPr lang="en-US" dirty="0"/>
                    </a:p>
                  </a:txBody>
                  <a:tcPr/>
                </a:tc>
                <a:tc>
                  <a:txBody>
                    <a:bodyPr/>
                    <a:lstStyle/>
                    <a:p>
                      <a:r>
                        <a:rPr lang="en-US" dirty="0" smtClean="0"/>
                        <a:t>EFFECT OF DTAA</a:t>
                      </a:r>
                      <a:endParaRPr lang="en-US" dirty="0"/>
                    </a:p>
                  </a:txBody>
                  <a:tcPr/>
                </a:tc>
              </a:tr>
              <a:tr h="3231739">
                <a:tc>
                  <a:txBody>
                    <a:bodyPr/>
                    <a:lstStyle/>
                    <a:p>
                      <a:pPr marL="0" marR="0" algn="just">
                        <a:spcBef>
                          <a:spcPts val="0"/>
                        </a:spcBef>
                        <a:spcAft>
                          <a:spcPts val="0"/>
                        </a:spcAft>
                      </a:pPr>
                      <a:r>
                        <a:rPr lang="en-US" sz="1800" kern="1200" dirty="0">
                          <a:solidFill>
                            <a:schemeClr val="accent1">
                              <a:lumMod val="50000"/>
                            </a:schemeClr>
                          </a:solidFill>
                          <a:latin typeface="+mn-lt"/>
                          <a:ea typeface="+mn-ea"/>
                          <a:cs typeface="+mn-cs"/>
                        </a:rPr>
                        <a:t>1) FTS arising in a Contracting State and paid to a resident of the other Contracting State may be taxed in that other State.</a:t>
                      </a:r>
                    </a:p>
                    <a:p>
                      <a:pPr marL="0" marR="0" algn="just">
                        <a:spcBef>
                          <a:spcPts val="0"/>
                        </a:spcBef>
                        <a:spcAft>
                          <a:spcPts val="0"/>
                        </a:spcAft>
                      </a:pPr>
                      <a:r>
                        <a:rPr lang="en-US" sz="1800" kern="1200" dirty="0">
                          <a:solidFill>
                            <a:schemeClr val="accent1">
                              <a:lumMod val="50000"/>
                            </a:schemeClr>
                          </a:solidFill>
                          <a:latin typeface="+mn-lt"/>
                          <a:ea typeface="+mn-ea"/>
                          <a:cs typeface="+mn-cs"/>
                        </a:rPr>
                        <a:t>2) If recipient is the beneficial owner, the tax shall not exceed 10%</a:t>
                      </a:r>
                    </a:p>
                    <a:p>
                      <a:pPr marL="0" marR="0" algn="just">
                        <a:spcBef>
                          <a:spcPts val="0"/>
                        </a:spcBef>
                        <a:spcAft>
                          <a:spcPts val="0"/>
                        </a:spcAft>
                      </a:pPr>
                      <a:r>
                        <a:rPr lang="en-US" sz="1800" kern="1200" dirty="0">
                          <a:solidFill>
                            <a:schemeClr val="accent1">
                              <a:lumMod val="50000"/>
                            </a:schemeClr>
                          </a:solidFill>
                          <a:latin typeface="+mn-lt"/>
                          <a:ea typeface="+mn-ea"/>
                          <a:cs typeface="+mn-cs"/>
                        </a:rPr>
                        <a:t>3) If beneficial owner has PE or fixed base in other contracting state in which </a:t>
                      </a:r>
                      <a:r>
                        <a:rPr lang="en-US" sz="1800" kern="1200" dirty="0" smtClean="0">
                          <a:solidFill>
                            <a:schemeClr val="accent1">
                              <a:lumMod val="50000"/>
                            </a:schemeClr>
                          </a:solidFill>
                          <a:latin typeface="+mn-lt"/>
                          <a:ea typeface="+mn-ea"/>
                          <a:cs typeface="+mn-cs"/>
                        </a:rPr>
                        <a:t> ARTICLE 13 as the case may be.</a:t>
                      </a:r>
                      <a:r>
                        <a:rPr lang="en-US" sz="1800" kern="1200" baseline="0" dirty="0" smtClean="0">
                          <a:solidFill>
                            <a:schemeClr val="accent1">
                              <a:lumMod val="50000"/>
                            </a:schemeClr>
                          </a:solidFill>
                          <a:latin typeface="+mn-lt"/>
                          <a:ea typeface="+mn-ea"/>
                          <a:cs typeface="+mn-cs"/>
                        </a:rPr>
                        <a:t> </a:t>
                      </a:r>
                      <a:r>
                        <a:rPr lang="en-US" sz="1800" kern="1200" dirty="0" smtClean="0">
                          <a:solidFill>
                            <a:schemeClr val="accent1">
                              <a:lumMod val="50000"/>
                            </a:schemeClr>
                          </a:solidFill>
                          <a:latin typeface="+mn-lt"/>
                          <a:ea typeface="+mn-ea"/>
                          <a:cs typeface="+mn-cs"/>
                        </a:rPr>
                        <a:t>FTS </a:t>
                      </a:r>
                      <a:r>
                        <a:rPr lang="en-US" sz="1800" kern="1200" dirty="0">
                          <a:solidFill>
                            <a:schemeClr val="accent1">
                              <a:lumMod val="50000"/>
                            </a:schemeClr>
                          </a:solidFill>
                          <a:latin typeface="+mn-lt"/>
                          <a:ea typeface="+mn-ea"/>
                          <a:cs typeface="+mn-cs"/>
                        </a:rPr>
                        <a:t>arise&amp; FTS is also connected with it, then apply ARTICLE 7 </a:t>
                      </a:r>
                      <a:r>
                        <a:rPr lang="en-US" sz="1800" kern="1200" dirty="0" smtClean="0">
                          <a:solidFill>
                            <a:schemeClr val="accent1">
                              <a:lumMod val="50000"/>
                            </a:schemeClr>
                          </a:solidFill>
                          <a:latin typeface="+mn-lt"/>
                          <a:ea typeface="+mn-ea"/>
                          <a:cs typeface="+mn-cs"/>
                        </a:rPr>
                        <a:t>or</a:t>
                      </a:r>
                      <a:endParaRPr lang="en-US" sz="1800" kern="1200" dirty="0">
                        <a:solidFill>
                          <a:schemeClr val="accent1">
                            <a:lumMod val="50000"/>
                          </a:schemeClr>
                        </a:solidFill>
                        <a:latin typeface="+mn-lt"/>
                        <a:ea typeface="+mn-ea"/>
                        <a:cs typeface="+mn-cs"/>
                      </a:endParaRPr>
                    </a:p>
                  </a:txBody>
                  <a:tcPr marL="68580" marR="68580" marT="0" marB="0"/>
                </a:tc>
                <a:tc>
                  <a:txBody>
                    <a:bodyPr/>
                    <a:lstStyle/>
                    <a:p>
                      <a:r>
                        <a:rPr lang="en-US" sz="1800" kern="1200" dirty="0" smtClean="0">
                          <a:solidFill>
                            <a:schemeClr val="accent1">
                              <a:lumMod val="50000"/>
                            </a:schemeClr>
                          </a:solidFill>
                          <a:latin typeface="+mn-lt"/>
                          <a:ea typeface="+mn-ea"/>
                          <a:cs typeface="+mn-cs"/>
                        </a:rPr>
                        <a:t>Section 115A – Tax</a:t>
                      </a:r>
                      <a:r>
                        <a:rPr lang="en-US" sz="1800" kern="1200" baseline="0" dirty="0" smtClean="0">
                          <a:solidFill>
                            <a:schemeClr val="accent1">
                              <a:lumMod val="50000"/>
                            </a:schemeClr>
                          </a:solidFill>
                          <a:latin typeface="+mn-lt"/>
                          <a:ea typeface="+mn-ea"/>
                          <a:cs typeface="+mn-cs"/>
                        </a:rPr>
                        <a:t> </a:t>
                      </a:r>
                      <a:r>
                        <a:rPr lang="en-US" sz="1800" kern="1200" dirty="0" smtClean="0">
                          <a:solidFill>
                            <a:schemeClr val="accent1">
                              <a:lumMod val="50000"/>
                            </a:schemeClr>
                          </a:solidFill>
                          <a:latin typeface="+mn-lt"/>
                          <a:ea typeface="+mn-ea"/>
                          <a:cs typeface="+mn-cs"/>
                        </a:rPr>
                        <a:t> @ 10%</a:t>
                      </a:r>
                      <a:endParaRPr lang="en-US" sz="1800" kern="1200" dirty="0">
                        <a:solidFill>
                          <a:schemeClr val="accent1">
                            <a:lumMod val="50000"/>
                          </a:schemeClr>
                        </a:solidFill>
                        <a:latin typeface="+mn-lt"/>
                        <a:ea typeface="+mn-ea"/>
                        <a:cs typeface="+mn-cs"/>
                      </a:endParaRPr>
                    </a:p>
                  </a:txBody>
                  <a:tcPr/>
                </a:tc>
                <a:tc>
                  <a:txBody>
                    <a:bodyPr/>
                    <a:lstStyle/>
                    <a:p>
                      <a:pPr marL="0" marR="0" algn="just">
                        <a:spcBef>
                          <a:spcPts val="0"/>
                        </a:spcBef>
                        <a:spcAft>
                          <a:spcPts val="0"/>
                        </a:spcAft>
                      </a:pPr>
                      <a:r>
                        <a:rPr lang="en-US" sz="1800" kern="1200" dirty="0" smtClean="0">
                          <a:solidFill>
                            <a:schemeClr val="accent1">
                              <a:lumMod val="50000"/>
                            </a:schemeClr>
                          </a:solidFill>
                          <a:latin typeface="+mn-lt"/>
                          <a:ea typeface="+mn-ea"/>
                          <a:cs typeface="+mn-cs"/>
                        </a:rPr>
                        <a:t>Tax</a:t>
                      </a:r>
                      <a:r>
                        <a:rPr lang="en-US" sz="1800" kern="1200" baseline="0" dirty="0" smtClean="0">
                          <a:solidFill>
                            <a:schemeClr val="accent1">
                              <a:lumMod val="50000"/>
                            </a:schemeClr>
                          </a:solidFill>
                          <a:latin typeface="+mn-lt"/>
                          <a:ea typeface="+mn-ea"/>
                          <a:cs typeface="+mn-cs"/>
                        </a:rPr>
                        <a:t> will be deducted @ 10%</a:t>
                      </a:r>
                      <a:endParaRPr lang="en-US" sz="1800" kern="1200" dirty="0">
                        <a:solidFill>
                          <a:schemeClr val="accent1">
                            <a:lumMod val="50000"/>
                          </a:schemeClr>
                        </a:solidFill>
                        <a:latin typeface="+mn-lt"/>
                        <a:ea typeface="+mn-ea"/>
                        <a:cs typeface="+mn-cs"/>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normAutofit/>
          </a:bodyPr>
          <a:lstStyle/>
          <a:p>
            <a:r>
              <a:rPr lang="en-US" sz="2400" b="1" dirty="0" smtClean="0">
                <a:solidFill>
                  <a:schemeClr val="accent1">
                    <a:lumMod val="50000"/>
                  </a:schemeClr>
                </a:solidFill>
              </a:rPr>
              <a:t>CAPITAL GAIN [ARTICLE 13]</a:t>
            </a:r>
          </a:p>
          <a:p>
            <a:endParaRPr lang="en-US" sz="2400" b="1" dirty="0">
              <a:solidFill>
                <a:schemeClr val="accent1">
                  <a:lumMod val="50000"/>
                </a:schemeClr>
              </a:solidFill>
            </a:endParaRPr>
          </a:p>
        </p:txBody>
      </p:sp>
      <p:graphicFrame>
        <p:nvGraphicFramePr>
          <p:cNvPr id="4" name="Table 3"/>
          <p:cNvGraphicFramePr>
            <a:graphicFrameLocks noGrp="1"/>
          </p:cNvGraphicFramePr>
          <p:nvPr/>
        </p:nvGraphicFramePr>
        <p:xfrm>
          <a:off x="533400" y="2362200"/>
          <a:ext cx="8153400" cy="4069795"/>
        </p:xfrm>
        <a:graphic>
          <a:graphicData uri="http://schemas.openxmlformats.org/drawingml/2006/table">
            <a:tbl>
              <a:tblPr firstRow="1" bandRow="1">
                <a:tableStyleId>{5C22544A-7EE6-4342-B048-85BDC9FD1C3A}</a:tableStyleId>
              </a:tblPr>
              <a:tblGrid>
                <a:gridCol w="2985247"/>
                <a:gridCol w="2043953"/>
                <a:gridCol w="3124200"/>
              </a:tblGrid>
              <a:tr h="388115">
                <a:tc>
                  <a:txBody>
                    <a:bodyPr/>
                    <a:lstStyle/>
                    <a:p>
                      <a:r>
                        <a:rPr lang="en-US" dirty="0" smtClean="0"/>
                        <a:t>DTAA</a:t>
                      </a:r>
                      <a:endParaRPr lang="en-US" dirty="0"/>
                    </a:p>
                  </a:txBody>
                  <a:tcPr/>
                </a:tc>
                <a:tc>
                  <a:txBody>
                    <a:bodyPr/>
                    <a:lstStyle/>
                    <a:p>
                      <a:r>
                        <a:rPr lang="en-US" dirty="0" smtClean="0"/>
                        <a:t>INCOME</a:t>
                      </a:r>
                      <a:r>
                        <a:rPr lang="en-US" baseline="0" dirty="0" smtClean="0"/>
                        <a:t> TAX</a:t>
                      </a:r>
                      <a:endParaRPr lang="en-US" dirty="0"/>
                    </a:p>
                  </a:txBody>
                  <a:tcPr/>
                </a:tc>
                <a:tc>
                  <a:txBody>
                    <a:bodyPr/>
                    <a:lstStyle/>
                    <a:p>
                      <a:r>
                        <a:rPr lang="en-US" dirty="0" smtClean="0"/>
                        <a:t>EFFECT OF DTAA</a:t>
                      </a:r>
                      <a:endParaRPr lang="en-US" dirty="0"/>
                    </a:p>
                  </a:txBody>
                  <a:tcPr/>
                </a:tc>
              </a:tr>
              <a:tr h="3681680">
                <a:tc>
                  <a:txBody>
                    <a:bodyPr/>
                    <a:lstStyle/>
                    <a:p>
                      <a:pPr algn="just"/>
                      <a:r>
                        <a:rPr lang="en-US" sz="1800" kern="1200" dirty="0" smtClean="0">
                          <a:solidFill>
                            <a:schemeClr val="accent1">
                              <a:lumMod val="50000"/>
                            </a:schemeClr>
                          </a:solidFill>
                          <a:latin typeface="+mn-lt"/>
                          <a:ea typeface="+mn-ea"/>
                          <a:cs typeface="+mn-cs"/>
                        </a:rPr>
                        <a:t>Gains derived by a resident of a Contracting State from the alienation of immovable property referred to in Article 6 and situated in the other Contracting State may be taxed in that other State.</a:t>
                      </a:r>
                      <a:endParaRPr lang="en-US" sz="1800" kern="1200" dirty="0">
                        <a:solidFill>
                          <a:schemeClr val="accent1">
                            <a:lumMod val="50000"/>
                          </a:schemeClr>
                        </a:solidFill>
                        <a:latin typeface="+mn-lt"/>
                        <a:ea typeface="+mn-ea"/>
                        <a:cs typeface="+mn-cs"/>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accent1">
                              <a:lumMod val="50000"/>
                            </a:schemeClr>
                          </a:solidFill>
                          <a:latin typeface="+mn-lt"/>
                          <a:ea typeface="+mn-ea"/>
                          <a:cs typeface="+mn-cs"/>
                        </a:rPr>
                        <a:t>LTCG @ 20% as per </a:t>
                      </a:r>
                    </a:p>
                    <a:p>
                      <a:pPr algn="just"/>
                      <a:r>
                        <a:rPr lang="en-US" sz="1800" kern="1200" dirty="0" smtClean="0">
                          <a:solidFill>
                            <a:schemeClr val="accent1">
                              <a:lumMod val="50000"/>
                            </a:schemeClr>
                          </a:solidFill>
                          <a:latin typeface="+mn-lt"/>
                          <a:ea typeface="+mn-ea"/>
                          <a:cs typeface="+mn-cs"/>
                        </a:rPr>
                        <a:t>Section 112</a:t>
                      </a:r>
                    </a:p>
                    <a:p>
                      <a:pPr algn="just"/>
                      <a:r>
                        <a:rPr lang="en-US" sz="1800" kern="1200" dirty="0" smtClean="0">
                          <a:solidFill>
                            <a:schemeClr val="accent1">
                              <a:lumMod val="50000"/>
                            </a:schemeClr>
                          </a:solidFill>
                          <a:latin typeface="+mn-lt"/>
                          <a:ea typeface="+mn-ea"/>
                          <a:cs typeface="+mn-cs"/>
                        </a:rPr>
                        <a:t>(More than 3 years)</a:t>
                      </a:r>
                    </a:p>
                    <a:p>
                      <a:pPr algn="just"/>
                      <a:r>
                        <a:rPr lang="en-US" sz="1800" kern="1200" dirty="0" smtClean="0">
                          <a:solidFill>
                            <a:schemeClr val="accent1">
                              <a:lumMod val="50000"/>
                            </a:schemeClr>
                          </a:solidFill>
                          <a:latin typeface="+mn-lt"/>
                          <a:ea typeface="+mn-ea"/>
                          <a:cs typeface="+mn-cs"/>
                        </a:rPr>
                        <a:t> </a:t>
                      </a:r>
                    </a:p>
                    <a:p>
                      <a:pPr algn="just"/>
                      <a:r>
                        <a:rPr lang="en-US" sz="1800" kern="1200" dirty="0" smtClean="0">
                          <a:solidFill>
                            <a:schemeClr val="accent1">
                              <a:lumMod val="50000"/>
                            </a:schemeClr>
                          </a:solidFill>
                          <a:latin typeface="+mn-lt"/>
                          <a:ea typeface="+mn-ea"/>
                          <a:cs typeface="+mn-cs"/>
                        </a:rPr>
                        <a:t>STCG @ 30.99%</a:t>
                      </a:r>
                    </a:p>
                    <a:p>
                      <a:pPr algn="just"/>
                      <a:r>
                        <a:rPr lang="en-US" sz="1800" kern="1200" dirty="0" smtClean="0">
                          <a:solidFill>
                            <a:schemeClr val="accent1">
                              <a:lumMod val="50000"/>
                            </a:schemeClr>
                          </a:solidFill>
                          <a:latin typeface="+mn-lt"/>
                          <a:ea typeface="+mn-ea"/>
                          <a:cs typeface="+mn-cs"/>
                        </a:rPr>
                        <a:t>(Within 3 years)</a:t>
                      </a:r>
                      <a:endParaRPr lang="en-US" sz="1800" kern="1200" dirty="0">
                        <a:solidFill>
                          <a:schemeClr val="accent1">
                            <a:lumMod val="50000"/>
                          </a:schemeClr>
                        </a:solidFill>
                        <a:latin typeface="+mn-lt"/>
                        <a:ea typeface="+mn-ea"/>
                        <a:cs typeface="+mn-cs"/>
                      </a:endParaRPr>
                    </a:p>
                  </a:txBody>
                  <a:tcPr/>
                </a:tc>
                <a:tc>
                  <a:txBody>
                    <a:bodyPr/>
                    <a:lstStyle/>
                    <a:p>
                      <a:pPr algn="just"/>
                      <a:r>
                        <a:rPr lang="en-US" sz="1800" kern="1200" dirty="0" smtClean="0">
                          <a:solidFill>
                            <a:schemeClr val="accent1">
                              <a:lumMod val="50000"/>
                            </a:schemeClr>
                          </a:solidFill>
                          <a:latin typeface="+mn-lt"/>
                          <a:ea typeface="+mn-ea"/>
                          <a:cs typeface="+mn-cs"/>
                        </a:rPr>
                        <a:t>Payer or payee will go to AO for determine the amount chargeable to tax in India.</a:t>
                      </a:r>
                    </a:p>
                    <a:p>
                      <a:pPr algn="just"/>
                      <a:r>
                        <a:rPr lang="en-US" sz="1800" kern="1200" dirty="0" smtClean="0">
                          <a:solidFill>
                            <a:schemeClr val="accent1">
                              <a:lumMod val="50000"/>
                            </a:schemeClr>
                          </a:solidFill>
                          <a:latin typeface="+mn-lt"/>
                          <a:ea typeface="+mn-ea"/>
                          <a:cs typeface="+mn-cs"/>
                        </a:rPr>
                        <a:t>According tax @ 20% will be deducted on the determined amount.</a:t>
                      </a:r>
                    </a:p>
                    <a:p>
                      <a:pPr algn="just"/>
                      <a:r>
                        <a:rPr lang="en-US" sz="1800" kern="1200" dirty="0" smtClean="0">
                          <a:solidFill>
                            <a:schemeClr val="accent1">
                              <a:lumMod val="50000"/>
                            </a:schemeClr>
                          </a:solidFill>
                          <a:latin typeface="+mn-lt"/>
                          <a:ea typeface="+mn-ea"/>
                          <a:cs typeface="+mn-cs"/>
                        </a:rPr>
                        <a:t>If payer or payee both do not go to AO then tax will deducted on whole consideration.</a:t>
                      </a:r>
                    </a:p>
                    <a:p>
                      <a:pPr algn="just"/>
                      <a:r>
                        <a:rPr lang="en-US" sz="1800" kern="1200" dirty="0" smtClean="0">
                          <a:solidFill>
                            <a:schemeClr val="accent1">
                              <a:lumMod val="50000"/>
                            </a:schemeClr>
                          </a:solidFill>
                          <a:latin typeface="+mn-lt"/>
                          <a:ea typeface="+mn-ea"/>
                          <a:cs typeface="+mn-cs"/>
                        </a:rPr>
                        <a:t>No specified</a:t>
                      </a:r>
                      <a:r>
                        <a:rPr lang="en-US" sz="1800" kern="1200" baseline="0" dirty="0" smtClean="0">
                          <a:solidFill>
                            <a:schemeClr val="accent1">
                              <a:lumMod val="50000"/>
                            </a:schemeClr>
                          </a:solidFill>
                          <a:latin typeface="+mn-lt"/>
                          <a:ea typeface="+mn-ea"/>
                          <a:cs typeface="+mn-cs"/>
                        </a:rPr>
                        <a:t> rate is mentioned in DTAA so tax will be deducted at the rate specified in Indian Income tax.</a:t>
                      </a:r>
                      <a:endParaRPr lang="en-US" sz="1800" kern="1200" dirty="0">
                        <a:solidFill>
                          <a:schemeClr val="accent1">
                            <a:lumMod val="50000"/>
                          </a:schemeClr>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2060"/>
                </a:solidFill>
              </a:rPr>
              <a:t>Legal Framework of </a:t>
            </a:r>
            <a:r>
              <a:rPr lang="en-US" b="1" dirty="0" smtClean="0">
                <a:solidFill>
                  <a:srgbClr val="002060"/>
                </a:solidFill>
              </a:rPr>
              <a:t>FEMA….</a:t>
            </a:r>
            <a:endParaRPr lang="en-US" dirty="0"/>
          </a:p>
        </p:txBody>
      </p:sp>
      <p:sp>
        <p:nvSpPr>
          <p:cNvPr id="3" name="Content Placeholder 2"/>
          <p:cNvSpPr>
            <a:spLocks noGrp="1"/>
          </p:cNvSpPr>
          <p:nvPr>
            <p:ph idx="1"/>
          </p:nvPr>
        </p:nvSpPr>
        <p:spPr>
          <a:xfrm>
            <a:off x="1828800" y="1749245"/>
            <a:ext cx="6713530" cy="4581150"/>
          </a:xfrm>
        </p:spPr>
        <p:txBody>
          <a:bodyPr>
            <a:normAutofit fontScale="85000" lnSpcReduction="20000"/>
          </a:bodyPr>
          <a:lstStyle/>
          <a:p>
            <a:pPr algn="just">
              <a:buNone/>
            </a:pPr>
            <a:r>
              <a:rPr lang="en-US" dirty="0" smtClean="0">
                <a:solidFill>
                  <a:schemeClr val="tx1"/>
                </a:solidFill>
              </a:rPr>
              <a:t>NRI Investment is governed by various regulation issued by RBI, the relevant regulation for our discussions today are:</a:t>
            </a:r>
            <a:endParaRPr lang="en-US" dirty="0">
              <a:solidFill>
                <a:schemeClr val="tx1"/>
              </a:solidFill>
            </a:endParaRPr>
          </a:p>
          <a:p>
            <a:pPr algn="just"/>
            <a:r>
              <a:rPr lang="en-IN" dirty="0" smtClean="0"/>
              <a:t>FEM (</a:t>
            </a:r>
            <a:r>
              <a:rPr lang="en-IN" b="1" dirty="0" smtClean="0"/>
              <a:t>Transfer or Issue of Security by a Person Resident Outside India</a:t>
            </a:r>
            <a:r>
              <a:rPr lang="en-IN" dirty="0" smtClean="0"/>
              <a:t>) </a:t>
            </a:r>
            <a:r>
              <a:rPr lang="en-IN" dirty="0" smtClean="0"/>
              <a:t>Regulations;</a:t>
            </a:r>
            <a:endParaRPr lang="en-IN" dirty="0" smtClean="0"/>
          </a:p>
          <a:p>
            <a:pPr algn="just"/>
            <a:r>
              <a:rPr lang="en-IN" dirty="0" smtClean="0"/>
              <a:t>FEM </a:t>
            </a:r>
            <a:r>
              <a:rPr lang="en-IN" dirty="0" smtClean="0"/>
              <a:t>(</a:t>
            </a:r>
            <a:r>
              <a:rPr lang="en-IN" b="1" dirty="0" smtClean="0"/>
              <a:t>Investment in Firm or Proprietary Concern in India</a:t>
            </a:r>
            <a:r>
              <a:rPr lang="en-IN" dirty="0" smtClean="0"/>
              <a:t>) </a:t>
            </a:r>
            <a:r>
              <a:rPr lang="en-IN" dirty="0" smtClean="0"/>
              <a:t>Regulations;</a:t>
            </a:r>
            <a:endParaRPr lang="en-US" dirty="0" smtClean="0"/>
          </a:p>
          <a:p>
            <a:pPr algn="just"/>
            <a:r>
              <a:rPr lang="en-IN" dirty="0" smtClean="0"/>
              <a:t>FEM </a:t>
            </a:r>
            <a:r>
              <a:rPr lang="en-IN" dirty="0" smtClean="0"/>
              <a:t>(</a:t>
            </a:r>
            <a:r>
              <a:rPr lang="en-IN" b="1" dirty="0" smtClean="0"/>
              <a:t>Deposit</a:t>
            </a:r>
            <a:r>
              <a:rPr lang="en-IN" dirty="0" smtClean="0"/>
              <a:t>) </a:t>
            </a:r>
            <a:r>
              <a:rPr lang="en-IN" dirty="0" smtClean="0"/>
              <a:t>Regulations;</a:t>
            </a:r>
            <a:endParaRPr lang="en-US" dirty="0" smtClean="0"/>
          </a:p>
          <a:p>
            <a:pPr algn="just"/>
            <a:r>
              <a:rPr lang="en-IN" cap="all" dirty="0" smtClean="0">
                <a:solidFill>
                  <a:schemeClr val="tx1"/>
                </a:solidFill>
              </a:rPr>
              <a:t>FEM </a:t>
            </a:r>
            <a:r>
              <a:rPr lang="en-IN" b="1" cap="all" dirty="0" smtClean="0">
                <a:solidFill>
                  <a:schemeClr val="tx1"/>
                </a:solidFill>
              </a:rPr>
              <a:t>(</a:t>
            </a:r>
            <a:r>
              <a:rPr lang="en-IN" b="1" dirty="0" smtClean="0">
                <a:solidFill>
                  <a:schemeClr val="tx1"/>
                </a:solidFill>
              </a:rPr>
              <a:t>Acquisition and Transfer of Immovable Property In India) </a:t>
            </a:r>
            <a:r>
              <a:rPr lang="en-IN" dirty="0" smtClean="0">
                <a:solidFill>
                  <a:schemeClr val="tx1"/>
                </a:solidFill>
              </a:rPr>
              <a:t>Regulations;</a:t>
            </a:r>
            <a:endParaRPr lang="en-US" dirty="0" smtClean="0">
              <a:solidFill>
                <a:schemeClr val="tx1"/>
              </a:solidFill>
            </a:endParaRPr>
          </a:p>
          <a:p>
            <a:pPr algn="just"/>
            <a:r>
              <a:rPr lang="en-IN" dirty="0" smtClean="0">
                <a:solidFill>
                  <a:schemeClr val="tx1"/>
                </a:solidFill>
              </a:rPr>
              <a:t>FEM (</a:t>
            </a:r>
            <a:r>
              <a:rPr lang="en-IN" b="1" dirty="0" smtClean="0">
                <a:solidFill>
                  <a:schemeClr val="tx1"/>
                </a:solidFill>
              </a:rPr>
              <a:t>Remittance of Assets</a:t>
            </a:r>
            <a:r>
              <a:rPr lang="en-IN" dirty="0" smtClean="0">
                <a:solidFill>
                  <a:schemeClr val="tx1"/>
                </a:solidFill>
              </a:rPr>
              <a:t>) </a:t>
            </a:r>
            <a:r>
              <a:rPr lang="en-IN" dirty="0" smtClean="0">
                <a:solidFill>
                  <a:schemeClr val="tx1"/>
                </a:solidFill>
              </a:rPr>
              <a:t>Regulations;</a:t>
            </a:r>
            <a:endParaRPr lang="en-US" dirty="0" smtClean="0">
              <a:solidFill>
                <a:schemeClr val="tx1"/>
              </a:solidFill>
            </a:endParaRPr>
          </a:p>
          <a:p>
            <a:pPr algn="just"/>
            <a:r>
              <a:rPr lang="en-IN" dirty="0" smtClean="0">
                <a:solidFill>
                  <a:schemeClr val="tx1"/>
                </a:solidFill>
              </a:rPr>
              <a:t>FEM (</a:t>
            </a:r>
            <a:r>
              <a:rPr lang="en-IN" b="1" dirty="0" smtClean="0">
                <a:solidFill>
                  <a:schemeClr val="tx1"/>
                </a:solidFill>
              </a:rPr>
              <a:t>Borrowing and Lending In Rupees</a:t>
            </a:r>
            <a:r>
              <a:rPr lang="en-IN" dirty="0" smtClean="0">
                <a:solidFill>
                  <a:schemeClr val="tx1"/>
                </a:solidFill>
              </a:rPr>
              <a:t>) </a:t>
            </a:r>
            <a:r>
              <a:rPr lang="en-IN" dirty="0" smtClean="0">
                <a:solidFill>
                  <a:schemeClr val="tx1"/>
                </a:solidFill>
              </a:rPr>
              <a:t>Regulations.</a:t>
            </a:r>
            <a:endParaRPr lang="en-US" dirty="0" smtClean="0">
              <a:solidFill>
                <a:schemeClr val="tx1"/>
              </a:solidFill>
            </a:endParaRPr>
          </a:p>
          <a:p>
            <a:endParaRPr lang="en-US" dirty="0">
              <a:solidFill>
                <a:schemeClr val="tx1"/>
              </a:solidFill>
            </a:endParaRPr>
          </a:p>
        </p:txBody>
      </p:sp>
      <p:sp>
        <p:nvSpPr>
          <p:cNvPr id="4" name="Slide Number Placeholder 3"/>
          <p:cNvSpPr>
            <a:spLocks noGrp="1"/>
          </p:cNvSpPr>
          <p:nvPr>
            <p:ph type="sldNum" sz="quarter" idx="12"/>
          </p:nvPr>
        </p:nvSpPr>
        <p:spPr/>
        <p:txBody>
          <a:bodyPr/>
          <a:lstStyle/>
          <a:p>
            <a:fld id="{D8095517-9D00-45E2-8442-4825A691ECE1}" type="slidenum">
              <a:rPr lang="en-US" smtClean="0"/>
              <a:pPr/>
              <a:t>5</a:t>
            </a:fld>
            <a:endParaRPr lang="en-US"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normAutofit/>
          </a:bodyPr>
          <a:lstStyle/>
          <a:p>
            <a:r>
              <a:rPr lang="en-US" sz="2400" b="1" dirty="0" smtClean="0">
                <a:solidFill>
                  <a:schemeClr val="accent1">
                    <a:lumMod val="50000"/>
                  </a:schemeClr>
                </a:solidFill>
              </a:rPr>
              <a:t>Independent Personal Services [ARTICLE14]</a:t>
            </a:r>
          </a:p>
        </p:txBody>
      </p:sp>
      <p:graphicFrame>
        <p:nvGraphicFramePr>
          <p:cNvPr id="4" name="Table 3"/>
          <p:cNvGraphicFramePr>
            <a:graphicFrameLocks noGrp="1"/>
          </p:cNvGraphicFramePr>
          <p:nvPr/>
        </p:nvGraphicFramePr>
        <p:xfrm>
          <a:off x="533400" y="2286000"/>
          <a:ext cx="8458200" cy="4114800"/>
        </p:xfrm>
        <a:graphic>
          <a:graphicData uri="http://schemas.openxmlformats.org/drawingml/2006/table">
            <a:tbl>
              <a:tblPr firstRow="1" bandRow="1">
                <a:tableStyleId>{5C22544A-7EE6-4342-B048-85BDC9FD1C3A}</a:tableStyleId>
              </a:tblPr>
              <a:tblGrid>
                <a:gridCol w="4191000"/>
                <a:gridCol w="1447800"/>
                <a:gridCol w="2819400"/>
              </a:tblGrid>
              <a:tr h="457200">
                <a:tc>
                  <a:txBody>
                    <a:bodyPr/>
                    <a:lstStyle/>
                    <a:p>
                      <a:r>
                        <a:rPr lang="en-US" dirty="0" smtClean="0"/>
                        <a:t>DTAA</a:t>
                      </a:r>
                      <a:endParaRPr lang="en-US" dirty="0"/>
                    </a:p>
                  </a:txBody>
                  <a:tcPr/>
                </a:tc>
                <a:tc>
                  <a:txBody>
                    <a:bodyPr/>
                    <a:lstStyle/>
                    <a:p>
                      <a:r>
                        <a:rPr lang="en-US" dirty="0" smtClean="0"/>
                        <a:t>INCOME TAX</a:t>
                      </a:r>
                      <a:endParaRPr lang="en-US" dirty="0"/>
                    </a:p>
                  </a:txBody>
                  <a:tcPr/>
                </a:tc>
                <a:tc>
                  <a:txBody>
                    <a:bodyPr/>
                    <a:lstStyle/>
                    <a:p>
                      <a:r>
                        <a:rPr lang="en-US" dirty="0" smtClean="0"/>
                        <a:t>EFFECT OF DTAA</a:t>
                      </a:r>
                      <a:endParaRPr lang="en-US" dirty="0"/>
                    </a:p>
                  </a:txBody>
                  <a:tcPr/>
                </a:tc>
              </a:tr>
              <a:tr h="3095625">
                <a:tc>
                  <a:txBody>
                    <a:bodyPr/>
                    <a:lstStyle/>
                    <a:p>
                      <a:pPr algn="just"/>
                      <a:r>
                        <a:rPr lang="en-US" sz="1800" kern="1200" dirty="0" smtClean="0">
                          <a:solidFill>
                            <a:schemeClr val="accent1">
                              <a:lumMod val="50000"/>
                            </a:schemeClr>
                          </a:solidFill>
                          <a:latin typeface="+mn-lt"/>
                          <a:ea typeface="+mn-ea"/>
                          <a:cs typeface="+mn-cs"/>
                        </a:rPr>
                        <a:t>individual who is a resident of a Contracting State from the performance of professional services or other independent activities of a similar character shall be taxable only in that State</a:t>
                      </a:r>
                    </a:p>
                    <a:p>
                      <a:pPr algn="just"/>
                      <a:r>
                        <a:rPr lang="en-US" sz="1800" kern="1200" dirty="0" smtClean="0">
                          <a:solidFill>
                            <a:schemeClr val="accent1">
                              <a:lumMod val="50000"/>
                            </a:schemeClr>
                          </a:solidFill>
                          <a:latin typeface="+mn-lt"/>
                          <a:ea typeface="+mn-ea"/>
                          <a:cs typeface="+mn-cs"/>
                        </a:rPr>
                        <a:t> </a:t>
                      </a:r>
                    </a:p>
                    <a:p>
                      <a:pPr algn="just"/>
                      <a:r>
                        <a:rPr lang="en-US" sz="1800" kern="1200" dirty="0" smtClean="0">
                          <a:solidFill>
                            <a:schemeClr val="accent1">
                              <a:lumMod val="50000"/>
                            </a:schemeClr>
                          </a:solidFill>
                          <a:latin typeface="+mn-lt"/>
                          <a:ea typeface="+mn-ea"/>
                          <a:cs typeface="+mn-cs"/>
                        </a:rPr>
                        <a:t>Exceptions:-</a:t>
                      </a:r>
                    </a:p>
                    <a:p>
                      <a:pPr algn="just"/>
                      <a:r>
                        <a:rPr lang="en-US" sz="1800" kern="1200" dirty="0" smtClean="0">
                          <a:solidFill>
                            <a:schemeClr val="accent1">
                              <a:lumMod val="50000"/>
                            </a:schemeClr>
                          </a:solidFill>
                          <a:latin typeface="+mn-lt"/>
                          <a:ea typeface="+mn-ea"/>
                          <a:cs typeface="+mn-cs"/>
                        </a:rPr>
                        <a:t>1) Fixed base in other contracting state &amp; income attributable to that or</a:t>
                      </a:r>
                    </a:p>
                    <a:p>
                      <a:pPr algn="just"/>
                      <a:r>
                        <a:rPr lang="en-US" sz="1800" kern="1200" dirty="0" smtClean="0">
                          <a:solidFill>
                            <a:schemeClr val="accent1">
                              <a:lumMod val="50000"/>
                            </a:schemeClr>
                          </a:solidFill>
                          <a:latin typeface="+mn-lt"/>
                          <a:ea typeface="+mn-ea"/>
                          <a:cs typeface="+mn-cs"/>
                        </a:rPr>
                        <a:t>2) Stay in other contracting state – 90 days or more in a fiscal year</a:t>
                      </a:r>
                    </a:p>
                    <a:p>
                      <a:pPr algn="just"/>
                      <a:r>
                        <a:rPr lang="en-US" sz="1800" kern="1200" dirty="0" smtClean="0">
                          <a:solidFill>
                            <a:schemeClr val="accent1">
                              <a:lumMod val="50000"/>
                            </a:schemeClr>
                          </a:solidFill>
                          <a:latin typeface="+mn-lt"/>
                          <a:ea typeface="+mn-ea"/>
                          <a:cs typeface="+mn-cs"/>
                        </a:rPr>
                        <a:t>[Please refer</a:t>
                      </a:r>
                      <a:r>
                        <a:rPr lang="en-US" sz="1800" kern="1200" baseline="0" dirty="0" smtClean="0">
                          <a:solidFill>
                            <a:schemeClr val="accent1">
                              <a:lumMod val="50000"/>
                            </a:schemeClr>
                          </a:solidFill>
                          <a:latin typeface="+mn-lt"/>
                          <a:ea typeface="+mn-ea"/>
                          <a:cs typeface="+mn-cs"/>
                        </a:rPr>
                        <a:t> DTAA for the d</a:t>
                      </a:r>
                      <a:r>
                        <a:rPr lang="en-US" sz="1800" kern="1200" dirty="0" smtClean="0">
                          <a:solidFill>
                            <a:schemeClr val="accent1">
                              <a:lumMod val="50000"/>
                            </a:schemeClr>
                          </a:solidFill>
                          <a:latin typeface="+mn-lt"/>
                          <a:ea typeface="+mn-ea"/>
                          <a:cs typeface="+mn-cs"/>
                        </a:rPr>
                        <a:t>efinition of Professional service</a:t>
                      </a:r>
                      <a:r>
                        <a:rPr lang="en-US" sz="1800" kern="1200" baseline="0" dirty="0" smtClean="0">
                          <a:solidFill>
                            <a:schemeClr val="accent1">
                              <a:lumMod val="50000"/>
                            </a:schemeClr>
                          </a:solidFill>
                          <a:latin typeface="+mn-lt"/>
                          <a:ea typeface="+mn-ea"/>
                          <a:cs typeface="+mn-cs"/>
                        </a:rPr>
                        <a:t>]</a:t>
                      </a:r>
                      <a:endParaRPr lang="en-US" sz="1800" kern="1200" dirty="0" smtClean="0">
                        <a:solidFill>
                          <a:schemeClr val="accent1">
                            <a:lumMod val="50000"/>
                          </a:schemeClr>
                        </a:solidFill>
                        <a:latin typeface="+mn-lt"/>
                        <a:ea typeface="+mn-ea"/>
                        <a:cs typeface="+mn-cs"/>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accent1">
                              <a:lumMod val="50000"/>
                            </a:schemeClr>
                          </a:solidFill>
                          <a:latin typeface="+mn-lt"/>
                          <a:ea typeface="+mn-ea"/>
                          <a:cs typeface="+mn-cs"/>
                        </a:rPr>
                        <a:t>Section 115A – TDS @ 10%</a:t>
                      </a:r>
                    </a:p>
                    <a:p>
                      <a:pPr algn="just"/>
                      <a:endParaRPr lang="en-US" sz="1800" kern="1200" dirty="0">
                        <a:solidFill>
                          <a:schemeClr val="accent1">
                            <a:lumMod val="50000"/>
                          </a:schemeClr>
                        </a:solidFill>
                        <a:latin typeface="+mn-lt"/>
                        <a:ea typeface="+mn-ea"/>
                        <a:cs typeface="+mn-cs"/>
                      </a:endParaRPr>
                    </a:p>
                  </a:txBody>
                  <a:tcPr/>
                </a:tc>
                <a:tc>
                  <a:txBody>
                    <a:bodyPr/>
                    <a:lstStyle/>
                    <a:p>
                      <a:pPr algn="just"/>
                      <a:r>
                        <a:rPr lang="en-US" sz="1800" kern="1200" dirty="0" smtClean="0">
                          <a:solidFill>
                            <a:schemeClr val="accent1">
                              <a:lumMod val="50000"/>
                            </a:schemeClr>
                          </a:solidFill>
                          <a:latin typeface="+mn-lt"/>
                          <a:ea typeface="+mn-ea"/>
                          <a:cs typeface="+mn-cs"/>
                        </a:rPr>
                        <a:t>Non- Taxable in India</a:t>
                      </a:r>
                    </a:p>
                    <a:p>
                      <a:pPr algn="just"/>
                      <a:r>
                        <a:rPr lang="en-US" sz="1800" kern="1200" dirty="0" smtClean="0">
                          <a:solidFill>
                            <a:schemeClr val="accent1">
                              <a:lumMod val="50000"/>
                            </a:schemeClr>
                          </a:solidFill>
                          <a:latin typeface="+mn-lt"/>
                          <a:ea typeface="+mn-ea"/>
                          <a:cs typeface="+mn-cs"/>
                        </a:rPr>
                        <a:t>(if not covered under exceptions)</a:t>
                      </a:r>
                    </a:p>
                    <a:p>
                      <a:pPr algn="just"/>
                      <a:r>
                        <a:rPr lang="en-US" sz="1800" kern="1200" dirty="0" smtClean="0">
                          <a:solidFill>
                            <a:schemeClr val="accent1">
                              <a:lumMod val="50000"/>
                            </a:schemeClr>
                          </a:solidFill>
                          <a:latin typeface="+mn-lt"/>
                          <a:ea typeface="+mn-ea"/>
                          <a:cs typeface="+mn-cs"/>
                        </a:rPr>
                        <a:t> </a:t>
                      </a:r>
                    </a:p>
                    <a:p>
                      <a:pPr algn="just"/>
                      <a:r>
                        <a:rPr lang="en-US" sz="1800" kern="1200" dirty="0" smtClean="0">
                          <a:solidFill>
                            <a:schemeClr val="accent1">
                              <a:lumMod val="50000"/>
                            </a:schemeClr>
                          </a:solidFill>
                          <a:latin typeface="+mn-lt"/>
                          <a:ea typeface="+mn-ea"/>
                          <a:cs typeface="+mn-cs"/>
                        </a:rPr>
                        <a:t>Taxable in India (if covered under exceptions)</a:t>
                      </a:r>
                    </a:p>
                    <a:p>
                      <a:pPr algn="just"/>
                      <a:r>
                        <a:rPr lang="en-US" sz="1800" kern="1200" dirty="0" smtClean="0">
                          <a:solidFill>
                            <a:schemeClr val="accent1">
                              <a:lumMod val="50000"/>
                            </a:schemeClr>
                          </a:solidFill>
                          <a:latin typeface="+mn-lt"/>
                          <a:ea typeface="+mn-ea"/>
                          <a:cs typeface="+mn-cs"/>
                        </a:rPr>
                        <a:t>Taxable</a:t>
                      </a:r>
                      <a:r>
                        <a:rPr lang="en-US" sz="1800" kern="1200" baseline="0" dirty="0" smtClean="0">
                          <a:solidFill>
                            <a:schemeClr val="accent1">
                              <a:lumMod val="50000"/>
                            </a:schemeClr>
                          </a:solidFill>
                          <a:latin typeface="+mn-lt"/>
                          <a:ea typeface="+mn-ea"/>
                          <a:cs typeface="+mn-cs"/>
                        </a:rPr>
                        <a:t> </a:t>
                      </a:r>
                      <a:r>
                        <a:rPr lang="en-US" sz="1800" kern="1200" dirty="0" smtClean="0">
                          <a:solidFill>
                            <a:schemeClr val="accent1">
                              <a:lumMod val="50000"/>
                            </a:schemeClr>
                          </a:solidFill>
                          <a:latin typeface="+mn-lt"/>
                          <a:ea typeface="+mn-ea"/>
                          <a:cs typeface="+mn-cs"/>
                        </a:rPr>
                        <a:t>@ 10%</a:t>
                      </a:r>
                    </a:p>
                    <a:p>
                      <a:pPr algn="just"/>
                      <a:r>
                        <a:rPr lang="en-US" sz="1800" kern="1200" dirty="0" smtClean="0">
                          <a:solidFill>
                            <a:schemeClr val="accent1">
                              <a:lumMod val="50000"/>
                            </a:schemeClr>
                          </a:solidFill>
                          <a:latin typeface="+mn-lt"/>
                          <a:ea typeface="+mn-ea"/>
                          <a:cs typeface="+mn-cs"/>
                        </a:rPr>
                        <a:t> </a:t>
                      </a:r>
                    </a:p>
                  </a:txBody>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lstStyle/>
          <a:p>
            <a:r>
              <a:rPr lang="en-US" sz="2400" b="1" dirty="0" smtClean="0">
                <a:solidFill>
                  <a:schemeClr val="accent1">
                    <a:lumMod val="50000"/>
                  </a:schemeClr>
                </a:solidFill>
              </a:rPr>
              <a:t>Dependent Personal services [ARTICLE15]</a:t>
            </a:r>
          </a:p>
        </p:txBody>
      </p:sp>
      <p:graphicFrame>
        <p:nvGraphicFramePr>
          <p:cNvPr id="4" name="Table 3"/>
          <p:cNvGraphicFramePr>
            <a:graphicFrameLocks noGrp="1"/>
          </p:cNvGraphicFramePr>
          <p:nvPr/>
        </p:nvGraphicFramePr>
        <p:xfrm>
          <a:off x="381000" y="2362200"/>
          <a:ext cx="8610600" cy="3870167"/>
        </p:xfrm>
        <a:graphic>
          <a:graphicData uri="http://schemas.openxmlformats.org/drawingml/2006/table">
            <a:tbl>
              <a:tblPr firstRow="1" bandRow="1">
                <a:tableStyleId>{5C22544A-7EE6-4342-B048-85BDC9FD1C3A}</a:tableStyleId>
              </a:tblPr>
              <a:tblGrid>
                <a:gridCol w="4191000"/>
                <a:gridCol w="2209800"/>
                <a:gridCol w="2209800"/>
              </a:tblGrid>
              <a:tr h="422768">
                <a:tc>
                  <a:txBody>
                    <a:bodyPr/>
                    <a:lstStyle/>
                    <a:p>
                      <a:r>
                        <a:rPr lang="en-US" dirty="0" smtClean="0"/>
                        <a:t>DTAA</a:t>
                      </a:r>
                      <a:endParaRPr lang="en-US" dirty="0"/>
                    </a:p>
                  </a:txBody>
                  <a:tcPr/>
                </a:tc>
                <a:tc>
                  <a:txBody>
                    <a:bodyPr/>
                    <a:lstStyle/>
                    <a:p>
                      <a:r>
                        <a:rPr lang="en-US" dirty="0" smtClean="0"/>
                        <a:t>INCOME</a:t>
                      </a:r>
                      <a:r>
                        <a:rPr lang="en-US" baseline="0" dirty="0" smtClean="0"/>
                        <a:t> TAX</a:t>
                      </a:r>
                      <a:endParaRPr lang="en-US" dirty="0"/>
                    </a:p>
                  </a:txBody>
                  <a:tcPr/>
                </a:tc>
                <a:tc>
                  <a:txBody>
                    <a:bodyPr/>
                    <a:lstStyle/>
                    <a:p>
                      <a:r>
                        <a:rPr lang="en-US" dirty="0" smtClean="0"/>
                        <a:t>EFFECT OF DTAA</a:t>
                      </a:r>
                      <a:endParaRPr lang="en-US" dirty="0"/>
                    </a:p>
                  </a:txBody>
                  <a:tcPr/>
                </a:tc>
              </a:tr>
              <a:tr h="344739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accent1">
                              <a:lumMod val="50000"/>
                            </a:schemeClr>
                          </a:solidFill>
                          <a:latin typeface="+mn-lt"/>
                          <a:ea typeface="+mn-ea"/>
                          <a:cs typeface="+mn-cs"/>
                        </a:rPr>
                        <a:t>1) Salaries, wages and other similar remuneration derived by a resident of a Contracting State in respect of an employment shall be taxable only in that State unless the employment is exercised in the other Contracting State. If employment is exercised, then it may be taxed in other state.</a:t>
                      </a:r>
                    </a:p>
                    <a:p>
                      <a:pPr algn="just"/>
                      <a:endParaRPr lang="en-US" sz="1800" kern="1200" dirty="0">
                        <a:solidFill>
                          <a:schemeClr val="accent1">
                            <a:lumMod val="50000"/>
                          </a:schemeClr>
                        </a:solidFill>
                        <a:latin typeface="+mn-lt"/>
                        <a:ea typeface="+mn-ea"/>
                        <a:cs typeface="+mn-cs"/>
                      </a:endParaRPr>
                    </a:p>
                  </a:txBody>
                  <a:tcPr/>
                </a:tc>
                <a:tc>
                  <a:txBody>
                    <a:bodyPr/>
                    <a:lstStyle/>
                    <a:p>
                      <a:pPr algn="just"/>
                      <a:r>
                        <a:rPr lang="en-US" sz="1800" kern="1200" dirty="0" smtClean="0">
                          <a:solidFill>
                            <a:schemeClr val="accent1">
                              <a:lumMod val="50000"/>
                            </a:schemeClr>
                          </a:solidFill>
                          <a:latin typeface="+mn-lt"/>
                          <a:ea typeface="+mn-ea"/>
                          <a:cs typeface="+mn-cs"/>
                        </a:rPr>
                        <a:t>As per Slab rate</a:t>
                      </a:r>
                      <a:endParaRPr lang="en-US" sz="1800" kern="1200" dirty="0">
                        <a:solidFill>
                          <a:schemeClr val="accent1">
                            <a:lumMod val="50000"/>
                          </a:schemeClr>
                        </a:solidFill>
                        <a:latin typeface="+mn-lt"/>
                        <a:ea typeface="+mn-ea"/>
                        <a:cs typeface="+mn-cs"/>
                      </a:endParaRPr>
                    </a:p>
                  </a:txBody>
                  <a:tcPr/>
                </a:tc>
                <a:tc>
                  <a:txBody>
                    <a:bodyPr/>
                    <a:lstStyle/>
                    <a:p>
                      <a:pPr algn="just"/>
                      <a:r>
                        <a:rPr lang="en-US" sz="1800" kern="1200" dirty="0" smtClean="0">
                          <a:solidFill>
                            <a:schemeClr val="accent1">
                              <a:lumMod val="50000"/>
                            </a:schemeClr>
                          </a:solidFill>
                          <a:latin typeface="+mn-lt"/>
                          <a:ea typeface="+mn-ea"/>
                          <a:cs typeface="+mn-cs"/>
                        </a:rPr>
                        <a:t>1) If Employment is not exercised in India, then it is not taxable in India.</a:t>
                      </a:r>
                    </a:p>
                    <a:p>
                      <a:pPr algn="just"/>
                      <a:r>
                        <a:rPr lang="en-US" sz="1800" kern="1200" dirty="0" smtClean="0">
                          <a:solidFill>
                            <a:schemeClr val="accent1">
                              <a:lumMod val="50000"/>
                            </a:schemeClr>
                          </a:solidFill>
                          <a:latin typeface="+mn-lt"/>
                          <a:ea typeface="+mn-ea"/>
                          <a:cs typeface="+mn-cs"/>
                        </a:rPr>
                        <a:t> </a:t>
                      </a:r>
                    </a:p>
                    <a:p>
                      <a:pPr algn="just"/>
                      <a:r>
                        <a:rPr lang="en-US" sz="1800" kern="1200" dirty="0" smtClean="0">
                          <a:solidFill>
                            <a:schemeClr val="accent1">
                              <a:lumMod val="50000"/>
                            </a:schemeClr>
                          </a:solidFill>
                          <a:latin typeface="+mn-lt"/>
                          <a:ea typeface="+mn-ea"/>
                          <a:cs typeface="+mn-cs"/>
                        </a:rPr>
                        <a:t>2) If employment is exercised in India &amp; the 3 conditions are satisfied then not taxable in India</a:t>
                      </a:r>
                    </a:p>
                    <a:p>
                      <a:pPr algn="just"/>
                      <a:r>
                        <a:rPr lang="en-US" sz="1800" kern="1200" dirty="0" smtClean="0">
                          <a:solidFill>
                            <a:schemeClr val="accent1">
                              <a:lumMod val="50000"/>
                            </a:schemeClr>
                          </a:solidFill>
                          <a:latin typeface="+mn-lt"/>
                          <a:ea typeface="+mn-ea"/>
                          <a:cs typeface="+mn-cs"/>
                        </a:rPr>
                        <a:t> </a:t>
                      </a:r>
                    </a:p>
                  </a:txBody>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Relief under DTAA Based on Singapore-India DTAA</a:t>
            </a:r>
            <a:endParaRPr lang="en-US" dirty="0"/>
          </a:p>
        </p:txBody>
      </p:sp>
      <p:sp>
        <p:nvSpPr>
          <p:cNvPr id="3" name="Content Placeholder 2"/>
          <p:cNvSpPr>
            <a:spLocks noGrp="1"/>
          </p:cNvSpPr>
          <p:nvPr>
            <p:ph idx="1"/>
          </p:nvPr>
        </p:nvSpPr>
        <p:spPr/>
        <p:txBody>
          <a:bodyPr>
            <a:normAutofit/>
          </a:bodyPr>
          <a:lstStyle/>
          <a:p>
            <a:r>
              <a:rPr lang="en-US" sz="2400" b="1" dirty="0" smtClean="0">
                <a:solidFill>
                  <a:schemeClr val="accent1">
                    <a:lumMod val="50000"/>
                  </a:schemeClr>
                </a:solidFill>
              </a:rPr>
              <a:t>Dependent Personal services [ARTICLE15]</a:t>
            </a:r>
          </a:p>
        </p:txBody>
      </p:sp>
      <p:graphicFrame>
        <p:nvGraphicFramePr>
          <p:cNvPr id="4" name="Table 3"/>
          <p:cNvGraphicFramePr>
            <a:graphicFrameLocks noGrp="1"/>
          </p:cNvGraphicFramePr>
          <p:nvPr/>
        </p:nvGraphicFramePr>
        <p:xfrm>
          <a:off x="685800" y="2286000"/>
          <a:ext cx="8229600" cy="3718560"/>
        </p:xfrm>
        <a:graphic>
          <a:graphicData uri="http://schemas.openxmlformats.org/drawingml/2006/table">
            <a:tbl>
              <a:tblPr firstRow="1" bandRow="1">
                <a:tableStyleId>{5C22544A-7EE6-4342-B048-85BDC9FD1C3A}</a:tableStyleId>
              </a:tblPr>
              <a:tblGrid>
                <a:gridCol w="3733800"/>
                <a:gridCol w="2057400"/>
                <a:gridCol w="2438400"/>
              </a:tblGrid>
              <a:tr h="609600">
                <a:tc>
                  <a:txBody>
                    <a:bodyPr/>
                    <a:lstStyle/>
                    <a:p>
                      <a:r>
                        <a:rPr lang="en-US" dirty="0" smtClean="0"/>
                        <a:t>DTAA</a:t>
                      </a:r>
                      <a:endParaRPr lang="en-US" dirty="0"/>
                    </a:p>
                  </a:txBody>
                  <a:tcPr/>
                </a:tc>
                <a:tc>
                  <a:txBody>
                    <a:bodyPr/>
                    <a:lstStyle/>
                    <a:p>
                      <a:r>
                        <a:rPr lang="en-US" dirty="0" smtClean="0"/>
                        <a:t>INCOME TAX</a:t>
                      </a:r>
                      <a:endParaRPr lang="en-US" dirty="0"/>
                    </a:p>
                  </a:txBody>
                  <a:tcPr/>
                </a:tc>
                <a:tc>
                  <a:txBody>
                    <a:bodyPr/>
                    <a:lstStyle/>
                    <a:p>
                      <a:r>
                        <a:rPr lang="en-US" dirty="0" smtClean="0"/>
                        <a:t>EFFECT OF DTAA</a:t>
                      </a:r>
                      <a:endParaRPr lang="en-US" dirty="0"/>
                    </a:p>
                  </a:txBody>
                  <a:tcPr/>
                </a:tc>
              </a:tr>
              <a:tr h="2728686">
                <a:tc>
                  <a:txBody>
                    <a:bodyPr/>
                    <a:lstStyle/>
                    <a:p>
                      <a:pPr algn="just"/>
                      <a:r>
                        <a:rPr lang="en-US" sz="1800" kern="1200" dirty="0" smtClean="0">
                          <a:solidFill>
                            <a:schemeClr val="accent1">
                              <a:lumMod val="50000"/>
                            </a:schemeClr>
                          </a:solidFill>
                          <a:latin typeface="+mn-lt"/>
                          <a:ea typeface="+mn-ea"/>
                          <a:cs typeface="+mn-cs"/>
                        </a:rPr>
                        <a:t>2) Notwithstanding the paragraph 1, remuneration shall be taxable only in that state if-</a:t>
                      </a:r>
                    </a:p>
                    <a:p>
                      <a:pPr algn="just"/>
                      <a:r>
                        <a:rPr lang="en-US" sz="1800" kern="1200" dirty="0" smtClean="0">
                          <a:solidFill>
                            <a:schemeClr val="accent1">
                              <a:lumMod val="50000"/>
                            </a:schemeClr>
                          </a:solidFill>
                          <a:latin typeface="+mn-lt"/>
                          <a:ea typeface="+mn-ea"/>
                          <a:cs typeface="+mn-cs"/>
                        </a:rPr>
                        <a:t> </a:t>
                      </a:r>
                    </a:p>
                    <a:p>
                      <a:pPr marL="342900" lvl="0" indent="-342900" algn="just">
                        <a:buFont typeface="+mj-lt"/>
                        <a:buAutoNum type="alphaLcParenR"/>
                      </a:pPr>
                      <a:r>
                        <a:rPr lang="en-US" sz="1800" kern="1200" dirty="0" smtClean="0">
                          <a:solidFill>
                            <a:schemeClr val="accent1">
                              <a:lumMod val="50000"/>
                            </a:schemeClr>
                          </a:solidFill>
                          <a:latin typeface="+mn-lt"/>
                          <a:ea typeface="+mn-ea"/>
                          <a:cs typeface="+mn-cs"/>
                        </a:rPr>
                        <a:t>Stay does not exceed 183 days in other stay</a:t>
                      </a:r>
                    </a:p>
                    <a:p>
                      <a:pPr marL="342900" lvl="0" indent="-342900" algn="just">
                        <a:buFont typeface="+mj-lt"/>
                        <a:buAutoNum type="alphaLcParenR"/>
                      </a:pPr>
                      <a:r>
                        <a:rPr lang="en-US" sz="1800" kern="1200" dirty="0" smtClean="0">
                          <a:solidFill>
                            <a:schemeClr val="accent1">
                              <a:lumMod val="50000"/>
                            </a:schemeClr>
                          </a:solidFill>
                          <a:latin typeface="+mn-lt"/>
                          <a:ea typeface="+mn-ea"/>
                          <a:cs typeface="+mn-cs"/>
                        </a:rPr>
                        <a:t>Employer is not resident of other state</a:t>
                      </a:r>
                    </a:p>
                    <a:p>
                      <a:pPr marL="342900" lvl="0" indent="-342900" algn="just">
                        <a:buFont typeface="+mj-lt"/>
                        <a:buAutoNum type="alphaLcParenR"/>
                      </a:pPr>
                      <a:r>
                        <a:rPr lang="en-US" sz="1800" kern="1200" dirty="0" smtClean="0">
                          <a:solidFill>
                            <a:schemeClr val="accent1">
                              <a:lumMod val="50000"/>
                            </a:schemeClr>
                          </a:solidFill>
                          <a:latin typeface="+mn-lt"/>
                          <a:ea typeface="+mn-ea"/>
                          <a:cs typeface="+mn-cs"/>
                        </a:rPr>
                        <a:t>Remuneration is not borne by a PE which the employer has in the other state</a:t>
                      </a:r>
                      <a:endParaRPr lang="en-US" sz="1800" kern="1200" dirty="0">
                        <a:solidFill>
                          <a:schemeClr val="accent1">
                            <a:lumMod val="50000"/>
                          </a:schemeClr>
                        </a:solidFill>
                        <a:latin typeface="+mn-lt"/>
                        <a:ea typeface="+mn-ea"/>
                        <a:cs typeface="+mn-cs"/>
                      </a:endParaRPr>
                    </a:p>
                  </a:txBody>
                  <a:tcPr/>
                </a:tc>
                <a:tc>
                  <a:txBody>
                    <a:bodyPr/>
                    <a:lstStyle/>
                    <a:p>
                      <a:pPr algn="just"/>
                      <a:endParaRPr lang="en-US" sz="1800" kern="1200" dirty="0">
                        <a:solidFill>
                          <a:schemeClr val="accent1">
                            <a:lumMod val="50000"/>
                          </a:schemeClr>
                        </a:solidFill>
                        <a:latin typeface="+mn-lt"/>
                        <a:ea typeface="+mn-ea"/>
                        <a:cs typeface="+mn-cs"/>
                      </a:endParaRPr>
                    </a:p>
                  </a:txBody>
                  <a:tcPr/>
                </a:tc>
                <a:tc>
                  <a:txBody>
                    <a:bodyPr/>
                    <a:lstStyle/>
                    <a:p>
                      <a:pPr algn="just"/>
                      <a:r>
                        <a:rPr lang="en-US" sz="1800" kern="1200" dirty="0" smtClean="0">
                          <a:solidFill>
                            <a:schemeClr val="accent1">
                              <a:lumMod val="50000"/>
                            </a:schemeClr>
                          </a:solidFill>
                          <a:latin typeface="+mn-lt"/>
                          <a:ea typeface="+mn-ea"/>
                          <a:cs typeface="+mn-cs"/>
                        </a:rPr>
                        <a:t>3) In Other cases, apply slab rate</a:t>
                      </a:r>
                      <a:endParaRPr lang="en-US" sz="1800" kern="1200" dirty="0">
                        <a:solidFill>
                          <a:schemeClr val="accent1">
                            <a:lumMod val="50000"/>
                          </a:schemeClr>
                        </a:solidFill>
                        <a:latin typeface="+mn-lt"/>
                        <a:ea typeface="+mn-ea"/>
                        <a:cs typeface="+mn-cs"/>
                      </a:endParaRPr>
                    </a:p>
                  </a:txBody>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4" name="Rectangle 4"/>
          <p:cNvSpPr>
            <a:spLocks noGrp="1" noChangeArrowheads="1"/>
          </p:cNvSpPr>
          <p:nvPr>
            <p:ph type="title"/>
          </p:nvPr>
        </p:nvSpPr>
        <p:spPr/>
        <p:txBody>
          <a:bodyPr/>
          <a:lstStyle/>
          <a:p>
            <a:r>
              <a:rPr lang="en-US" dirty="0">
                <a:solidFill>
                  <a:schemeClr val="bg1"/>
                </a:solidFill>
              </a:rPr>
              <a:t>Open house</a:t>
            </a:r>
          </a:p>
        </p:txBody>
      </p:sp>
      <p:sp>
        <p:nvSpPr>
          <p:cNvPr id="5" name="Slide Number Placeholder 2"/>
          <p:cNvSpPr>
            <a:spLocks noGrp="1"/>
          </p:cNvSpPr>
          <p:nvPr>
            <p:ph type="sldNum" sz="quarter" idx="12"/>
          </p:nvPr>
        </p:nvSpPr>
        <p:spPr/>
        <p:txBody>
          <a:bodyPr/>
          <a:lstStyle/>
          <a:p>
            <a:fld id="{D693B150-BC52-490D-AB8D-EA0F70ECC4C5}" type="slidenum">
              <a:rPr lang="en-US"/>
              <a:pPr/>
              <a:t>53</a:t>
            </a:fld>
            <a:endParaRPr lang="en-US"/>
          </a:p>
        </p:txBody>
      </p:sp>
      <p:sp>
        <p:nvSpPr>
          <p:cNvPr id="204806" name="Text Box 6"/>
          <p:cNvSpPr txBox="1">
            <a:spLocks noChangeArrowheads="1"/>
          </p:cNvSpPr>
          <p:nvPr/>
        </p:nvSpPr>
        <p:spPr bwMode="auto">
          <a:xfrm>
            <a:off x="228600" y="1828800"/>
            <a:ext cx="8610600" cy="7571303"/>
          </a:xfrm>
          <a:prstGeom prst="rect">
            <a:avLst/>
          </a:prstGeom>
          <a:noFill/>
          <a:ln w="9525">
            <a:noFill/>
            <a:miter lim="800000"/>
            <a:headEnd/>
            <a:tailEnd/>
          </a:ln>
          <a:effectLst/>
        </p:spPr>
        <p:txBody>
          <a:bodyPr wrap="square">
            <a:spAutoFit/>
          </a:bodyPr>
          <a:lstStyle/>
          <a:p>
            <a:pPr algn="ctr">
              <a:spcBef>
                <a:spcPct val="50000"/>
              </a:spcBef>
            </a:pPr>
            <a:r>
              <a:rPr lang="en-US" sz="4400" b="1" dirty="0"/>
              <a:t>Questions</a:t>
            </a:r>
            <a:r>
              <a:rPr lang="en-US" sz="4400" b="1" dirty="0" smtClean="0"/>
              <a:t>…</a:t>
            </a:r>
            <a:endParaRPr lang="en-US" sz="2800" b="1" dirty="0" smtClean="0"/>
          </a:p>
          <a:p>
            <a:pPr algn="ctr"/>
            <a:endParaRPr lang="en-US" sz="2800" b="1" dirty="0" smtClean="0"/>
          </a:p>
          <a:p>
            <a:pPr algn="ctr"/>
            <a:endParaRPr lang="en-US" sz="2800" b="1" dirty="0" smtClean="0"/>
          </a:p>
          <a:p>
            <a:pPr algn="ctr"/>
            <a:r>
              <a:rPr lang="en-US" sz="2800" b="1" dirty="0" smtClean="0"/>
              <a:t>CA Sanjay </a:t>
            </a:r>
            <a:r>
              <a:rPr lang="en-US" sz="2800" b="1" dirty="0" smtClean="0"/>
              <a:t>Agrawal</a:t>
            </a:r>
          </a:p>
          <a:p>
            <a:pPr algn="ctr"/>
            <a:r>
              <a:rPr lang="en-US" sz="2800" b="1" dirty="0" err="1" smtClean="0"/>
              <a:t>Parner</a:t>
            </a:r>
            <a:endParaRPr lang="en-US" sz="2800" b="1" dirty="0" smtClean="0"/>
          </a:p>
          <a:p>
            <a:pPr algn="ctr"/>
            <a:r>
              <a:rPr lang="en-US" sz="2800" b="1" dirty="0" smtClean="0"/>
              <a:t>Dinesh Mohan &amp; Co.</a:t>
            </a:r>
          </a:p>
          <a:p>
            <a:pPr algn="ctr"/>
            <a:r>
              <a:rPr lang="en-US" sz="2800" b="1" dirty="0" smtClean="0"/>
              <a:t>Chartered Accountants</a:t>
            </a:r>
          </a:p>
          <a:p>
            <a:pPr algn="ctr"/>
            <a:endParaRPr lang="en-US" sz="2800" b="1" dirty="0" smtClean="0"/>
          </a:p>
          <a:p>
            <a:pPr algn="ctr"/>
            <a:r>
              <a:rPr lang="en-US" sz="2800" b="1" dirty="0" smtClean="0"/>
              <a:t>Tel (Direct): +91 124 4604 126</a:t>
            </a:r>
          </a:p>
          <a:p>
            <a:pPr algn="ctr"/>
            <a:r>
              <a:rPr lang="en-US" sz="2800" b="1" dirty="0" smtClean="0"/>
              <a:t>Cell: +91 9810116321</a:t>
            </a:r>
          </a:p>
          <a:p>
            <a:pPr algn="ctr"/>
            <a:r>
              <a:rPr lang="en-US" sz="2800" b="1" dirty="0" smtClean="0"/>
              <a:t>email: sanjay@charteredaccountantsindia.in</a:t>
            </a:r>
          </a:p>
          <a:p>
            <a:pPr>
              <a:spcBef>
                <a:spcPct val="50000"/>
              </a:spcBef>
            </a:pPr>
            <a:endParaRPr lang="en-US" sz="3600" b="1" dirty="0" smtClean="0"/>
          </a:p>
          <a:p>
            <a:pPr>
              <a:spcBef>
                <a:spcPct val="50000"/>
              </a:spcBef>
            </a:pPr>
            <a:endParaRPr lang="en-US" sz="3600" b="1" dirty="0" smtClean="0"/>
          </a:p>
          <a:p>
            <a:pPr>
              <a:spcBef>
                <a:spcPct val="50000"/>
              </a:spcBef>
            </a:pPr>
            <a:endParaRPr lang="en-US" sz="3600" b="1"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2" name="Rectangle 4"/>
          <p:cNvSpPr>
            <a:spLocks noGrp="1" noChangeArrowheads="1"/>
          </p:cNvSpPr>
          <p:nvPr>
            <p:ph type="title"/>
          </p:nvPr>
        </p:nvSpPr>
        <p:spPr>
          <a:xfrm>
            <a:off x="457200" y="685800"/>
            <a:ext cx="8229600" cy="6172200"/>
          </a:xfrm>
        </p:spPr>
        <p:txBody>
          <a:bodyPr>
            <a:normAutofit/>
          </a:bodyPr>
          <a:lstStyle/>
          <a:p>
            <a:r>
              <a:rPr lang="en-US" sz="9600" dirty="0" smtClean="0"/>
              <a:t>Thanks</a:t>
            </a:r>
            <a:r>
              <a:rPr lang="en-US" dirty="0" smtClean="0">
                <a:solidFill>
                  <a:schemeClr val="accent2">
                    <a:lumMod val="75000"/>
                  </a:schemeClr>
                </a:solidFill>
              </a:rPr>
              <a:t/>
            </a:r>
            <a:br>
              <a:rPr lang="en-US" dirty="0" smtClean="0">
                <a:solidFill>
                  <a:schemeClr val="accent2">
                    <a:lumMod val="75000"/>
                  </a:schemeClr>
                </a:solidFill>
              </a:rPr>
            </a:br>
            <a:endParaRPr lang="en-US" dirty="0">
              <a:solidFill>
                <a:schemeClr val="accent2">
                  <a:lumMod val="75000"/>
                </a:schemeClr>
              </a:solidFill>
            </a:endParaRPr>
          </a:p>
        </p:txBody>
      </p:sp>
      <p:sp>
        <p:nvSpPr>
          <p:cNvPr id="5" name="Slide Number Placeholder 2"/>
          <p:cNvSpPr>
            <a:spLocks noGrp="1"/>
          </p:cNvSpPr>
          <p:nvPr>
            <p:ph type="sldNum" sz="quarter" idx="12"/>
          </p:nvPr>
        </p:nvSpPr>
        <p:spPr/>
        <p:txBody>
          <a:bodyPr/>
          <a:lstStyle/>
          <a:p>
            <a:fld id="{668B1539-3B69-496F-989E-388241ABE03E}" type="slidenum">
              <a:rPr lang="en-US"/>
              <a:pPr/>
              <a:t>54</a:t>
            </a:fld>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SHOULD BE OUR TAKE AWAYS?</a:t>
            </a:r>
            <a:endParaRPr lang="en-US" dirty="0"/>
          </a:p>
        </p:txBody>
      </p:sp>
      <p:sp>
        <p:nvSpPr>
          <p:cNvPr id="3" name="Content Placeholder 2"/>
          <p:cNvSpPr>
            <a:spLocks noGrp="1"/>
          </p:cNvSpPr>
          <p:nvPr>
            <p:ph idx="1"/>
          </p:nvPr>
        </p:nvSpPr>
        <p:spPr/>
        <p:txBody>
          <a:bodyPr>
            <a:normAutofit/>
          </a:bodyPr>
          <a:lstStyle/>
          <a:p>
            <a:endParaRPr lang="en-US" sz="2600" dirty="0" smtClean="0"/>
          </a:p>
          <a:p>
            <a:pPr algn="just"/>
            <a:r>
              <a:rPr lang="en-US" sz="2400" dirty="0" smtClean="0">
                <a:solidFill>
                  <a:schemeClr val="tx1"/>
                </a:solidFill>
              </a:rPr>
              <a:t>Meaning of NRI, PIO, OCI, PRI, PROI  under FEMA?</a:t>
            </a:r>
          </a:p>
          <a:p>
            <a:pPr lvl="1">
              <a:spcBef>
                <a:spcPts val="1200"/>
              </a:spcBef>
            </a:pPr>
            <a:r>
              <a:rPr lang="en-US" sz="2200" dirty="0" smtClean="0">
                <a:solidFill>
                  <a:schemeClr val="tx1"/>
                </a:solidFill>
              </a:rPr>
              <a:t>Who </a:t>
            </a:r>
            <a:r>
              <a:rPr lang="en-US" sz="2200" dirty="0" smtClean="0">
                <a:solidFill>
                  <a:schemeClr val="tx1"/>
                </a:solidFill>
              </a:rPr>
              <a:t>is NRI?</a:t>
            </a:r>
          </a:p>
          <a:p>
            <a:pPr lvl="1"/>
            <a:r>
              <a:rPr lang="en-US" sz="2200" dirty="0" smtClean="0">
                <a:solidFill>
                  <a:schemeClr val="tx1"/>
                </a:solidFill>
              </a:rPr>
              <a:t>Who is PIO?</a:t>
            </a:r>
          </a:p>
          <a:p>
            <a:pPr lvl="1"/>
            <a:r>
              <a:rPr lang="en-US" sz="2200" dirty="0" smtClean="0">
                <a:solidFill>
                  <a:schemeClr val="tx1"/>
                </a:solidFill>
              </a:rPr>
              <a:t>Who is OCI?</a:t>
            </a:r>
          </a:p>
          <a:p>
            <a:pPr lvl="1"/>
            <a:r>
              <a:rPr lang="en-US" sz="2200" dirty="0" smtClean="0">
                <a:solidFill>
                  <a:schemeClr val="tx1"/>
                </a:solidFill>
              </a:rPr>
              <a:t>Who is PRI?</a:t>
            </a:r>
          </a:p>
          <a:p>
            <a:pPr lvl="1"/>
            <a:r>
              <a:rPr lang="en-US" sz="2200" dirty="0" smtClean="0">
                <a:solidFill>
                  <a:schemeClr val="tx1"/>
                </a:solidFill>
              </a:rPr>
              <a:t>Who is PROI?</a:t>
            </a:r>
          </a:p>
          <a:p>
            <a:pPr lvl="1">
              <a:buNone/>
            </a:pPr>
            <a:endParaRPr lang="en-US" sz="2600" dirty="0" smtClean="0"/>
          </a:p>
          <a:p>
            <a:pPr lvl="1"/>
            <a:endParaRPr lang="en-US" sz="2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1425" y="680310"/>
            <a:ext cx="6566315" cy="1758090"/>
          </a:xfrm>
        </p:spPr>
        <p:txBody>
          <a:bodyPr>
            <a:normAutofit fontScale="90000"/>
          </a:bodyPr>
          <a:lstStyle/>
          <a:p>
            <a:r>
              <a:rPr lang="en-US" dirty="0" smtClean="0"/>
              <a:t>Definitions under FEMA</a:t>
            </a:r>
            <a:br>
              <a:rPr lang="en-US" dirty="0" smtClean="0"/>
            </a:br>
            <a:r>
              <a:rPr lang="en-US" dirty="0" smtClean="0"/>
              <a:t/>
            </a:r>
            <a:br>
              <a:rPr lang="en-US" dirty="0" smtClean="0"/>
            </a:br>
            <a:r>
              <a:rPr lang="en-US" sz="2000" b="1" u="sng" dirty="0" smtClean="0">
                <a:solidFill>
                  <a:schemeClr val="tx2">
                    <a:lumMod val="75000"/>
                  </a:schemeClr>
                </a:solidFill>
                <a:latin typeface="+mn-lt"/>
                <a:ea typeface="+mn-ea"/>
                <a:cs typeface="+mn-cs"/>
              </a:rPr>
              <a:t>Non Resident Indian (NRI)</a:t>
            </a:r>
            <a:r>
              <a:rPr lang="en-US" dirty="0" smtClean="0"/>
              <a:t/>
            </a:r>
            <a:br>
              <a:rPr lang="en-US" dirty="0" smtClean="0"/>
            </a:br>
            <a:endParaRPr lang="en-US" dirty="0"/>
          </a:p>
        </p:txBody>
      </p:sp>
      <p:graphicFrame>
        <p:nvGraphicFramePr>
          <p:cNvPr id="4" name="Content Placeholder 3"/>
          <p:cNvGraphicFramePr>
            <a:graphicFrameLocks noGrp="1"/>
          </p:cNvGraphicFramePr>
          <p:nvPr>
            <p:ph idx="1"/>
          </p:nvPr>
        </p:nvGraphicFramePr>
        <p:xfrm>
          <a:off x="685800" y="2133600"/>
          <a:ext cx="8229600" cy="2664618"/>
        </p:xfrm>
        <a:graphic>
          <a:graphicData uri="http://schemas.openxmlformats.org/drawingml/2006/table">
            <a:tbl>
              <a:tblPr firstRow="1" bandRow="1">
                <a:tableStyleId>{5C22544A-7EE6-4342-B048-85BDC9FD1C3A}</a:tableStyleId>
              </a:tblPr>
              <a:tblGrid>
                <a:gridCol w="4876800"/>
                <a:gridCol w="3352800"/>
              </a:tblGrid>
              <a:tr h="328100">
                <a:tc>
                  <a:txBody>
                    <a:bodyPr/>
                    <a:lstStyle/>
                    <a:p>
                      <a:r>
                        <a:rPr lang="en-US" dirty="0" smtClean="0"/>
                        <a:t>REGULATIONS</a:t>
                      </a:r>
                      <a:endParaRPr lang="en-US" dirty="0"/>
                    </a:p>
                  </a:txBody>
                  <a:tcPr/>
                </a:tc>
                <a:tc>
                  <a:txBody>
                    <a:bodyPr/>
                    <a:lstStyle/>
                    <a:p>
                      <a:pPr algn="ctr"/>
                      <a:r>
                        <a:rPr lang="en-US" dirty="0" smtClean="0"/>
                        <a:t>DEFINITION</a:t>
                      </a:r>
                      <a:endParaRPr lang="en-US" dirty="0"/>
                    </a:p>
                  </a:txBody>
                  <a:tcPr/>
                </a:tc>
              </a:tr>
              <a:tr h="368797">
                <a:tc>
                  <a:txBody>
                    <a:bodyPr/>
                    <a:lstStyle/>
                    <a:p>
                      <a:pPr algn="just"/>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Deposit</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rowSpan="4">
                  <a:txBody>
                    <a:bodyPr/>
                    <a:lstStyle/>
                    <a:p>
                      <a:pPr algn="ctr"/>
                      <a:r>
                        <a:rPr lang="en-IN" sz="1800" b="1" kern="1200" dirty="0" smtClean="0">
                          <a:solidFill>
                            <a:schemeClr val="tx2">
                              <a:lumMod val="75000"/>
                            </a:schemeClr>
                          </a:solidFill>
                          <a:latin typeface="+mn-lt"/>
                          <a:ea typeface="+mn-ea"/>
                          <a:cs typeface="+mn-cs"/>
                        </a:rPr>
                        <a:t>NRI</a:t>
                      </a:r>
                      <a:r>
                        <a:rPr lang="en-IN" sz="1800" kern="1200" dirty="0" smtClean="0">
                          <a:solidFill>
                            <a:schemeClr val="tx2">
                              <a:lumMod val="75000"/>
                            </a:schemeClr>
                          </a:solidFill>
                          <a:latin typeface="+mn-lt"/>
                          <a:ea typeface="+mn-ea"/>
                          <a:cs typeface="+mn-cs"/>
                        </a:rPr>
                        <a:t> means a </a:t>
                      </a:r>
                      <a:r>
                        <a:rPr lang="en-IN" sz="1800" kern="1200" dirty="0" smtClean="0">
                          <a:solidFill>
                            <a:schemeClr val="tx1"/>
                          </a:solidFill>
                          <a:latin typeface="+mn-lt"/>
                          <a:ea typeface="+mn-ea"/>
                          <a:cs typeface="+mn-cs"/>
                        </a:rPr>
                        <a:t>person resident outside India</a:t>
                      </a:r>
                      <a:r>
                        <a:rPr lang="en-IN" sz="1800" kern="1200" dirty="0" smtClean="0">
                          <a:solidFill>
                            <a:schemeClr val="tx2">
                              <a:lumMod val="75000"/>
                            </a:schemeClr>
                          </a:solidFill>
                          <a:latin typeface="+mn-lt"/>
                          <a:ea typeface="+mn-ea"/>
                          <a:cs typeface="+mn-cs"/>
                        </a:rPr>
                        <a:t> who is a citizen of India</a:t>
                      </a:r>
                    </a:p>
                    <a:p>
                      <a:pPr algn="ctr"/>
                      <a:r>
                        <a:rPr lang="en-IN" sz="1800" b="1" kern="1200" dirty="0" smtClean="0">
                          <a:solidFill>
                            <a:schemeClr val="tx2">
                              <a:lumMod val="75000"/>
                            </a:schemeClr>
                          </a:solidFill>
                          <a:latin typeface="+mn-lt"/>
                          <a:ea typeface="+mn-ea"/>
                          <a:cs typeface="+mn-cs"/>
                        </a:rPr>
                        <a:t>or</a:t>
                      </a:r>
                    </a:p>
                    <a:p>
                      <a:pPr algn="ctr"/>
                      <a:r>
                        <a:rPr lang="en-IN" sz="1800" kern="1200" dirty="0" smtClean="0">
                          <a:solidFill>
                            <a:schemeClr val="tx2">
                              <a:lumMod val="75000"/>
                            </a:schemeClr>
                          </a:solidFill>
                          <a:latin typeface="+mn-lt"/>
                          <a:ea typeface="+mn-ea"/>
                          <a:cs typeface="+mn-cs"/>
                        </a:rPr>
                        <a:t> is a person of Indian origin (</a:t>
                      </a:r>
                      <a:r>
                        <a:rPr lang="en-IN" sz="1800" b="1" kern="1200" dirty="0" smtClean="0">
                          <a:solidFill>
                            <a:schemeClr val="tx2">
                              <a:lumMod val="75000"/>
                            </a:schemeClr>
                          </a:solidFill>
                          <a:latin typeface="+mn-lt"/>
                          <a:ea typeface="+mn-ea"/>
                          <a:cs typeface="+mn-cs"/>
                        </a:rPr>
                        <a:t>PIO</a:t>
                      </a:r>
                      <a:r>
                        <a:rPr lang="en-IN" sz="1800" kern="1200" dirty="0" smtClean="0">
                          <a:solidFill>
                            <a:schemeClr val="tx2">
                              <a:lumMod val="75000"/>
                            </a:schemeClr>
                          </a:solidFill>
                          <a:latin typeface="+mn-lt"/>
                          <a:ea typeface="+mn-ea"/>
                          <a:cs typeface="+mn-cs"/>
                        </a:rPr>
                        <a:t>)</a:t>
                      </a:r>
                    </a:p>
                    <a:p>
                      <a:pPr algn="just"/>
                      <a:r>
                        <a:rPr lang="en-IN" sz="1800" kern="1200" dirty="0" smtClean="0">
                          <a:solidFill>
                            <a:schemeClr val="tx2">
                              <a:lumMod val="75000"/>
                            </a:schemeClr>
                          </a:solidFill>
                          <a:latin typeface="+mn-lt"/>
                          <a:ea typeface="+mn-ea"/>
                          <a:cs typeface="+mn-cs"/>
                        </a:rPr>
                        <a:t>[PIO has been replaced by OCI for Transfer or Issue of Security Regulation as</a:t>
                      </a:r>
                      <a:r>
                        <a:rPr lang="en-IN" sz="1800" kern="1200" baseline="0" dirty="0" smtClean="0">
                          <a:solidFill>
                            <a:schemeClr val="tx2">
                              <a:lumMod val="75000"/>
                            </a:schemeClr>
                          </a:solidFill>
                          <a:latin typeface="+mn-lt"/>
                          <a:ea typeface="+mn-ea"/>
                          <a:cs typeface="+mn-cs"/>
                        </a:rPr>
                        <a:t> amended]</a:t>
                      </a:r>
                      <a:endParaRPr lang="en-IN" sz="1800" kern="1200" dirty="0" smtClean="0">
                        <a:solidFill>
                          <a:schemeClr val="tx2">
                            <a:lumMod val="75000"/>
                          </a:schemeClr>
                        </a:solidFill>
                        <a:latin typeface="+mn-lt"/>
                        <a:ea typeface="+mn-ea"/>
                        <a:cs typeface="+mn-cs"/>
                      </a:endParaRPr>
                    </a:p>
                  </a:txBody>
                  <a:tcPr/>
                </a:tc>
              </a:tr>
              <a:tr h="637428">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Investment in Firm or Proprietary Concern in India</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vMerge="1">
                  <a:txBody>
                    <a:bodyPr/>
                    <a:lstStyle/>
                    <a:p>
                      <a:endParaRPr lang="en-US" dirty="0"/>
                    </a:p>
                  </a:txBody>
                  <a:tcPr/>
                </a:tc>
              </a:tr>
              <a:tr h="64990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Transfer or Issue of Security by a Person Resident Outside India</a:t>
                      </a:r>
                      <a:r>
                        <a:rPr lang="en-IN" sz="1800" kern="1200" dirty="0" smtClean="0">
                          <a:solidFill>
                            <a:schemeClr val="tx2">
                              <a:lumMod val="75000"/>
                            </a:schemeClr>
                          </a:solidFill>
                          <a:latin typeface="+mn-lt"/>
                          <a:ea typeface="+mn-ea"/>
                          <a:cs typeface="+mn-cs"/>
                        </a:rPr>
                        <a:t>) Regulations</a:t>
                      </a:r>
                    </a:p>
                  </a:txBody>
                  <a:tcPr/>
                </a:tc>
                <a:tc vMerge="1">
                  <a:txBody>
                    <a:bodyPr/>
                    <a:lstStyle/>
                    <a:p>
                      <a:endParaRPr lang="en-US" dirty="0"/>
                    </a:p>
                  </a:txBody>
                  <a:tcPr/>
                </a:tc>
              </a:tr>
              <a:tr h="60657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Borrowing and Lending In Rupees</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tc>
                <a:tc vMerge="1">
                  <a:txBody>
                    <a:bodyPr/>
                    <a:lstStyle/>
                    <a:p>
                      <a:endParaRPr lang="en-US" dirty="0"/>
                    </a:p>
                  </a:txBody>
                  <a:tcPr/>
                </a:tc>
              </a:tr>
            </a:tbl>
          </a:graphicData>
        </a:graphic>
      </p:graphicFrame>
      <p:graphicFrame>
        <p:nvGraphicFramePr>
          <p:cNvPr id="5" name="Table 4"/>
          <p:cNvGraphicFramePr>
            <a:graphicFrameLocks noGrp="1"/>
          </p:cNvGraphicFramePr>
          <p:nvPr/>
        </p:nvGraphicFramePr>
        <p:xfrm>
          <a:off x="609600" y="5151120"/>
          <a:ext cx="8229600" cy="1706880"/>
        </p:xfrm>
        <a:graphic>
          <a:graphicData uri="http://schemas.openxmlformats.org/drawingml/2006/table">
            <a:tbl>
              <a:tblPr firstRow="1" bandRow="1">
                <a:tableStyleId>{5C22544A-7EE6-4342-B048-85BDC9FD1C3A}</a:tableStyleId>
              </a:tblPr>
              <a:tblGrid>
                <a:gridCol w="4876800"/>
                <a:gridCol w="3352800"/>
              </a:tblGrid>
              <a:tr h="363931">
                <a:tc>
                  <a:txBody>
                    <a:bodyPr/>
                    <a:lstStyle/>
                    <a:p>
                      <a:r>
                        <a:rPr lang="en-US" dirty="0" smtClean="0"/>
                        <a:t>REGULATIONS</a:t>
                      </a:r>
                      <a:endParaRPr lang="en-US" dirty="0"/>
                    </a:p>
                  </a:txBody>
                  <a:tcPr/>
                </a:tc>
                <a:tc>
                  <a:txBody>
                    <a:bodyPr/>
                    <a:lstStyle/>
                    <a:p>
                      <a:pPr algn="ctr"/>
                      <a:r>
                        <a:rPr lang="en-US" dirty="0" smtClean="0"/>
                        <a:t>DEFINITION</a:t>
                      </a:r>
                      <a:endParaRPr lang="en-US" dirty="0"/>
                    </a:p>
                  </a:txBody>
                  <a:tcPr/>
                </a:tc>
              </a:tr>
              <a:tr h="12667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dirty="0" smtClean="0">
                          <a:solidFill>
                            <a:schemeClr val="tx2">
                              <a:lumMod val="75000"/>
                            </a:schemeClr>
                          </a:solidFill>
                          <a:latin typeface="+mn-lt"/>
                          <a:ea typeface="+mn-ea"/>
                          <a:cs typeface="+mn-cs"/>
                        </a:rPr>
                        <a:t>FEM (</a:t>
                      </a:r>
                      <a:r>
                        <a:rPr lang="en-IN" sz="1800" b="1" kern="1200" dirty="0" smtClean="0">
                          <a:solidFill>
                            <a:schemeClr val="tx2">
                              <a:lumMod val="75000"/>
                            </a:schemeClr>
                          </a:solidFill>
                          <a:latin typeface="+mn-lt"/>
                          <a:ea typeface="+mn-ea"/>
                          <a:cs typeface="+mn-cs"/>
                        </a:rPr>
                        <a:t>Remittance of Assets</a:t>
                      </a:r>
                      <a:r>
                        <a:rPr lang="en-IN" sz="1800" kern="1200" dirty="0" smtClean="0">
                          <a:solidFill>
                            <a:schemeClr val="tx2">
                              <a:lumMod val="75000"/>
                            </a:schemeClr>
                          </a:solidFill>
                          <a:latin typeface="+mn-lt"/>
                          <a:ea typeface="+mn-ea"/>
                          <a:cs typeface="+mn-cs"/>
                        </a:rPr>
                        <a:t>) Regulations</a:t>
                      </a:r>
                      <a:endParaRPr lang="en-US" sz="1800" kern="1200" dirty="0" smtClean="0">
                        <a:solidFill>
                          <a:schemeClr val="tx2">
                            <a:lumMod val="75000"/>
                          </a:schemeClr>
                        </a:solidFill>
                        <a:latin typeface="+mn-lt"/>
                        <a:ea typeface="+mn-ea"/>
                        <a:cs typeface="+mn-cs"/>
                      </a:endParaRPr>
                    </a:p>
                  </a:txBody>
                  <a:tcPr anchor="ct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chemeClr val="tx2">
                              <a:lumMod val="75000"/>
                            </a:schemeClr>
                          </a:solidFill>
                          <a:latin typeface="+mn-lt"/>
                          <a:ea typeface="+mn-ea"/>
                          <a:cs typeface="+mn-cs"/>
                        </a:rPr>
                        <a:t>NRI</a:t>
                      </a:r>
                      <a:r>
                        <a:rPr lang="en-IN" sz="1800" kern="1200" dirty="0" smtClean="0">
                          <a:solidFill>
                            <a:schemeClr val="tx2">
                              <a:lumMod val="75000"/>
                            </a:schemeClr>
                          </a:solidFill>
                          <a:latin typeface="+mn-lt"/>
                          <a:ea typeface="+mn-ea"/>
                          <a:cs typeface="+mn-cs"/>
                        </a:rPr>
                        <a:t> means a person resident outside India who is a citizen of India</a:t>
                      </a:r>
                    </a:p>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2800" b="1" kern="1200" dirty="0" smtClean="0">
                          <a:solidFill>
                            <a:schemeClr val="dk1"/>
                          </a:solidFill>
                          <a:latin typeface="+mn-lt"/>
                          <a:ea typeface="+mn-ea"/>
                          <a:cs typeface="+mn-cs"/>
                        </a:rPr>
                        <a:t>PIO</a:t>
                      </a:r>
                    </a:p>
                  </a:txBody>
                  <a:tcPr/>
                </a:tc>
              </a:tr>
            </a:tbl>
          </a:graphicData>
        </a:graphic>
      </p:graphicFrame>
      <p:cxnSp>
        <p:nvCxnSpPr>
          <p:cNvPr id="6" name="Straight Connector 5"/>
          <p:cNvCxnSpPr/>
          <p:nvPr/>
        </p:nvCxnSpPr>
        <p:spPr>
          <a:xfrm rot="10800000" flipV="1">
            <a:off x="6781800" y="6477000"/>
            <a:ext cx="685800" cy="381000"/>
          </a:xfrm>
          <a:prstGeom prst="line">
            <a:avLst/>
          </a:prstGeom>
          <a:ln w="22225" cmpd="thickThin">
            <a:solidFill>
              <a:srgbClr val="FF0000"/>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Definitions under FEMA</a:t>
            </a:r>
            <a:endParaRPr lang="en-US" dirty="0"/>
          </a:p>
        </p:txBody>
      </p:sp>
      <p:sp>
        <p:nvSpPr>
          <p:cNvPr id="3" name="Content Placeholder 2"/>
          <p:cNvSpPr>
            <a:spLocks noGrp="1"/>
          </p:cNvSpPr>
          <p:nvPr>
            <p:ph idx="1"/>
          </p:nvPr>
        </p:nvSpPr>
        <p:spPr/>
        <p:txBody>
          <a:bodyPr>
            <a:normAutofit/>
          </a:bodyPr>
          <a:lstStyle/>
          <a:p>
            <a:pPr marL="514350" indent="-514350"/>
            <a:endParaRPr lang="en-US" sz="1800" b="1" u="sng" dirty="0" smtClean="0"/>
          </a:p>
          <a:p>
            <a:pPr marL="514350" indent="-514350"/>
            <a:r>
              <a:rPr lang="en-US" sz="1800" b="1" u="sng" dirty="0" smtClean="0">
                <a:solidFill>
                  <a:schemeClr val="accent1">
                    <a:lumMod val="50000"/>
                  </a:schemeClr>
                </a:solidFill>
              </a:rPr>
              <a:t>Person</a:t>
            </a:r>
            <a:r>
              <a:rPr lang="en-US" sz="1800" dirty="0" smtClean="0">
                <a:solidFill>
                  <a:schemeClr val="accent1">
                    <a:lumMod val="50000"/>
                  </a:schemeClr>
                </a:solidFill>
              </a:rPr>
              <a:t> includes- </a:t>
            </a:r>
            <a:r>
              <a:rPr lang="en-US" sz="1800" dirty="0" smtClean="0">
                <a:solidFill>
                  <a:schemeClr val="accent1">
                    <a:lumMod val="50000"/>
                  </a:schemeClr>
                </a:solidFill>
              </a:rPr>
              <a:t>S-2 (v)</a:t>
            </a:r>
            <a:endParaRPr lang="en-US" sz="1800" dirty="0" smtClean="0">
              <a:solidFill>
                <a:schemeClr val="accent1">
                  <a:lumMod val="50000"/>
                </a:schemeClr>
              </a:solidFill>
            </a:endParaRPr>
          </a:p>
          <a:p>
            <a:pPr>
              <a:buNone/>
            </a:pPr>
            <a:r>
              <a:rPr lang="en-US" sz="1800" dirty="0" smtClean="0">
                <a:solidFill>
                  <a:schemeClr val="accent1">
                    <a:lumMod val="50000"/>
                  </a:schemeClr>
                </a:solidFill>
              </a:rPr>
              <a:t>	(</a:t>
            </a:r>
            <a:r>
              <a:rPr lang="en-US" sz="1800" dirty="0" err="1" smtClean="0">
                <a:solidFill>
                  <a:schemeClr val="accent1">
                    <a:lumMod val="50000"/>
                  </a:schemeClr>
                </a:solidFill>
              </a:rPr>
              <a:t>i</a:t>
            </a:r>
            <a:r>
              <a:rPr lang="en-US" sz="1800" dirty="0" smtClean="0">
                <a:solidFill>
                  <a:schemeClr val="accent1">
                    <a:lumMod val="50000"/>
                  </a:schemeClr>
                </a:solidFill>
              </a:rPr>
              <a:t>) an individual, </a:t>
            </a:r>
          </a:p>
          <a:p>
            <a:pPr>
              <a:buNone/>
            </a:pPr>
            <a:r>
              <a:rPr lang="en-US" sz="1800" dirty="0" smtClean="0">
                <a:solidFill>
                  <a:schemeClr val="accent1">
                    <a:lumMod val="50000"/>
                  </a:schemeClr>
                </a:solidFill>
              </a:rPr>
              <a:t>	(ii) a Hindu undivided family, </a:t>
            </a:r>
          </a:p>
          <a:p>
            <a:pPr>
              <a:buNone/>
            </a:pPr>
            <a:r>
              <a:rPr lang="en-US" sz="1800" dirty="0" smtClean="0">
                <a:solidFill>
                  <a:schemeClr val="accent1">
                    <a:lumMod val="50000"/>
                  </a:schemeClr>
                </a:solidFill>
              </a:rPr>
              <a:t>	(iii) a company, </a:t>
            </a:r>
          </a:p>
          <a:p>
            <a:pPr>
              <a:buNone/>
            </a:pPr>
            <a:r>
              <a:rPr lang="en-US" sz="1800" dirty="0" smtClean="0">
                <a:solidFill>
                  <a:schemeClr val="accent1">
                    <a:lumMod val="50000"/>
                  </a:schemeClr>
                </a:solidFill>
              </a:rPr>
              <a:t>	(iv) a firm, </a:t>
            </a:r>
          </a:p>
          <a:p>
            <a:pPr>
              <a:buNone/>
            </a:pPr>
            <a:r>
              <a:rPr lang="en-US" sz="1800" dirty="0" smtClean="0">
                <a:solidFill>
                  <a:schemeClr val="accent1">
                    <a:lumMod val="50000"/>
                  </a:schemeClr>
                </a:solidFill>
              </a:rPr>
              <a:t>	(v) an association of persons or a body of individuals, whether incorporated or not, </a:t>
            </a:r>
          </a:p>
          <a:p>
            <a:pPr>
              <a:buNone/>
            </a:pPr>
            <a:r>
              <a:rPr lang="en-US" sz="1800" dirty="0" smtClean="0">
                <a:solidFill>
                  <a:schemeClr val="accent1">
                    <a:lumMod val="50000"/>
                  </a:schemeClr>
                </a:solidFill>
              </a:rPr>
              <a:t>	(vi) every artificial juridical person, not falling within any of the preceding sub-clauses, and </a:t>
            </a:r>
          </a:p>
          <a:p>
            <a:pPr>
              <a:buNone/>
            </a:pPr>
            <a:r>
              <a:rPr lang="en-US" sz="1800" dirty="0" smtClean="0">
                <a:solidFill>
                  <a:schemeClr val="accent1">
                    <a:lumMod val="50000"/>
                  </a:schemeClr>
                </a:solidFill>
              </a:rPr>
              <a:t>	(vii) any agency, office or branch owned or controlled by such person</a:t>
            </a:r>
          </a:p>
          <a:p>
            <a:pPr>
              <a:buNone/>
            </a:pPr>
            <a:endParaRPr lang="en-US" sz="1800" dirty="0" smtClean="0"/>
          </a:p>
          <a:p>
            <a:pPr>
              <a:buNone/>
            </a:pPr>
            <a:endParaRPr lang="en-US" sz="17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1425" y="680310"/>
            <a:ext cx="6566315" cy="538890"/>
          </a:xfrm>
        </p:spPr>
        <p:txBody>
          <a:bodyPr>
            <a:normAutofit fontScale="90000"/>
          </a:bodyPr>
          <a:lstStyle/>
          <a:p>
            <a:r>
              <a:rPr lang="en-IN" dirty="0" smtClean="0"/>
              <a:t>Definitions under FEMA</a:t>
            </a:r>
            <a:endParaRPr lang="en-IN" dirty="0"/>
          </a:p>
        </p:txBody>
      </p:sp>
      <p:sp>
        <p:nvSpPr>
          <p:cNvPr id="3" name="Content Placeholder 2"/>
          <p:cNvSpPr>
            <a:spLocks noGrp="1"/>
          </p:cNvSpPr>
          <p:nvPr>
            <p:ph idx="1"/>
          </p:nvPr>
        </p:nvSpPr>
        <p:spPr>
          <a:xfrm>
            <a:off x="1371600" y="1749245"/>
            <a:ext cx="7315200" cy="4581150"/>
          </a:xfrm>
        </p:spPr>
        <p:txBody>
          <a:bodyPr/>
          <a:lstStyle/>
          <a:p>
            <a:r>
              <a:rPr lang="en-IN" sz="1800" b="1" u="sng" dirty="0" smtClean="0">
                <a:solidFill>
                  <a:schemeClr val="accent1">
                    <a:lumMod val="50000"/>
                  </a:schemeClr>
                </a:solidFill>
              </a:rPr>
              <a:t>Person Resident In India (PRI</a:t>
            </a:r>
            <a:r>
              <a:rPr lang="en-IN" sz="1800" b="1" u="sng" dirty="0" smtClean="0">
                <a:solidFill>
                  <a:schemeClr val="accent1">
                    <a:lumMod val="50000"/>
                  </a:schemeClr>
                </a:solidFill>
              </a:rPr>
              <a:t>) S-2 (u)</a:t>
            </a:r>
            <a:r>
              <a:rPr lang="en-IN" sz="1800" dirty="0" smtClean="0">
                <a:solidFill>
                  <a:schemeClr val="accent1">
                    <a:lumMod val="50000"/>
                  </a:schemeClr>
                </a:solidFill>
              </a:rPr>
              <a:t>				</a:t>
            </a:r>
          </a:p>
          <a:p>
            <a:pPr marL="342900" lvl="1" indent="-342900">
              <a:buNone/>
            </a:pPr>
            <a:r>
              <a:rPr lang="en-IN" sz="1800" dirty="0" smtClean="0">
                <a:solidFill>
                  <a:schemeClr val="accent1">
                    <a:lumMod val="50000"/>
                  </a:schemeClr>
                </a:solidFill>
              </a:rPr>
              <a:t>	A person residing in India for more than 182 days during the preceding financial year.</a:t>
            </a:r>
          </a:p>
          <a:p>
            <a:pPr marL="342900" lvl="1" indent="-342900">
              <a:buNone/>
            </a:pPr>
            <a:r>
              <a:rPr lang="en-IN" sz="1800" dirty="0" smtClean="0">
                <a:solidFill>
                  <a:schemeClr val="accent1">
                    <a:lumMod val="50000"/>
                  </a:schemeClr>
                </a:solidFill>
              </a:rPr>
              <a:t>	</a:t>
            </a:r>
            <a:r>
              <a:rPr lang="en-IN" sz="1800" b="1" dirty="0" smtClean="0">
                <a:solidFill>
                  <a:schemeClr val="accent1">
                    <a:lumMod val="50000"/>
                  </a:schemeClr>
                </a:solidFill>
              </a:rPr>
              <a:t>Exclusions</a:t>
            </a:r>
          </a:p>
          <a:p>
            <a:pPr lvl="1"/>
            <a:endParaRPr lang="en-IN" sz="1800" dirty="0" smtClean="0"/>
          </a:p>
          <a:p>
            <a:pPr lvl="1"/>
            <a:endParaRPr lang="en-IN" sz="1800" dirty="0" smtClean="0"/>
          </a:p>
          <a:p>
            <a:pPr lvl="1">
              <a:buFont typeface="Wingdings" panose="05000000000000000000" pitchFamily="2" charset="2"/>
              <a:buChar char="Ø"/>
            </a:pPr>
            <a:endParaRPr lang="en-IN" sz="1700" dirty="0" smtClean="0"/>
          </a:p>
          <a:p>
            <a:pPr marL="0" indent="0">
              <a:buNone/>
            </a:pPr>
            <a:endParaRPr lang="en-IN" sz="1700" dirty="0"/>
          </a:p>
        </p:txBody>
      </p:sp>
      <p:graphicFrame>
        <p:nvGraphicFramePr>
          <p:cNvPr id="5" name="Table 4"/>
          <p:cNvGraphicFramePr>
            <a:graphicFrameLocks noGrp="1"/>
          </p:cNvGraphicFramePr>
          <p:nvPr/>
        </p:nvGraphicFramePr>
        <p:xfrm>
          <a:off x="1524000" y="3017520"/>
          <a:ext cx="7162800" cy="3383280"/>
        </p:xfrm>
        <a:graphic>
          <a:graphicData uri="http://schemas.openxmlformats.org/drawingml/2006/table">
            <a:tbl>
              <a:tblPr firstRow="1" bandRow="1">
                <a:tableStyleId>{5C22544A-7EE6-4342-B048-85BDC9FD1C3A}</a:tableStyleId>
              </a:tblPr>
              <a:tblGrid>
                <a:gridCol w="3581400"/>
                <a:gridCol w="3581400"/>
              </a:tblGrid>
              <a:tr h="3200400">
                <a:tc>
                  <a:txBody>
                    <a:bodyPr/>
                    <a:lstStyle/>
                    <a:p>
                      <a:pPr algn="just"/>
                      <a:r>
                        <a:rPr lang="en-IN" sz="1800" b="0" kern="1200" dirty="0" smtClean="0">
                          <a:solidFill>
                            <a:schemeClr val="tx2">
                              <a:lumMod val="75000"/>
                            </a:schemeClr>
                          </a:solidFill>
                          <a:latin typeface="+mn-lt"/>
                          <a:ea typeface="+mn-ea"/>
                          <a:cs typeface="+mn-cs"/>
                        </a:rPr>
                        <a:t>A person who has </a:t>
                      </a:r>
                      <a:r>
                        <a:rPr lang="en-IN" sz="1800" b="1" kern="1200" dirty="0" smtClean="0">
                          <a:solidFill>
                            <a:schemeClr val="tx2">
                              <a:lumMod val="50000"/>
                            </a:schemeClr>
                          </a:solidFill>
                          <a:latin typeface="+mn-lt"/>
                          <a:ea typeface="+mn-ea"/>
                          <a:cs typeface="+mn-cs"/>
                        </a:rPr>
                        <a:t>gone out of India </a:t>
                      </a:r>
                      <a:r>
                        <a:rPr lang="en-IN" sz="1800" b="0" kern="1200" dirty="0" smtClean="0">
                          <a:solidFill>
                            <a:schemeClr val="tx2">
                              <a:lumMod val="75000"/>
                            </a:schemeClr>
                          </a:solidFill>
                          <a:latin typeface="+mn-lt"/>
                          <a:ea typeface="+mn-ea"/>
                          <a:cs typeface="+mn-cs"/>
                        </a:rPr>
                        <a:t>or who stays outside India, in either case </a:t>
                      </a:r>
                    </a:p>
                    <a:p>
                      <a:pPr algn="just">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taking up employment outside</a:t>
                      </a: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India, </a:t>
                      </a:r>
                      <a:r>
                        <a:rPr lang="en-IN" sz="1800" b="1" kern="1200" dirty="0" smtClean="0">
                          <a:solidFill>
                            <a:schemeClr val="tx2">
                              <a:lumMod val="50000"/>
                            </a:schemeClr>
                          </a:solidFill>
                          <a:latin typeface="+mn-lt"/>
                          <a:ea typeface="+mn-ea"/>
                          <a:cs typeface="+mn-cs"/>
                        </a:rPr>
                        <a:t>or</a:t>
                      </a:r>
                    </a:p>
                    <a:p>
                      <a:pPr algn="just">
                        <a:buFont typeface="Wingdings" pitchFamily="2" charset="2"/>
                        <a:buChar char="v"/>
                      </a:pPr>
                      <a:r>
                        <a:rPr lang="en-IN" sz="1800" b="0" kern="1200" dirty="0" smtClean="0">
                          <a:solidFill>
                            <a:schemeClr val="tx2">
                              <a:lumMod val="75000"/>
                            </a:schemeClr>
                          </a:solidFill>
                          <a:latin typeface="+mn-lt"/>
                          <a:ea typeface="+mn-ea"/>
                          <a:cs typeface="+mn-cs"/>
                        </a:rPr>
                        <a:t> carrying on outside India a business or vocation outside India, </a:t>
                      </a:r>
                      <a:r>
                        <a:rPr lang="en-IN" sz="1800" b="1" kern="1200" dirty="0" smtClean="0">
                          <a:solidFill>
                            <a:schemeClr val="tx2">
                              <a:lumMod val="50000"/>
                            </a:schemeClr>
                          </a:solidFill>
                          <a:latin typeface="+mn-lt"/>
                          <a:ea typeface="+mn-ea"/>
                          <a:cs typeface="+mn-cs"/>
                        </a:rPr>
                        <a:t>or</a:t>
                      </a:r>
                    </a:p>
                    <a:p>
                      <a:pPr algn="just">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any other purpose, in such circumstances as would indicate his intention to stay outside India for an uncertain period</a:t>
                      </a:r>
                    </a:p>
                  </a:txBody>
                  <a:tcPr>
                    <a:solidFill>
                      <a:schemeClr val="accent1">
                        <a:lumMod val="40000"/>
                        <a:lumOff val="60000"/>
                      </a:schemeClr>
                    </a:solidFill>
                  </a:tcPr>
                </a:tc>
                <a:tc>
                  <a:txBody>
                    <a:bodyPr/>
                    <a:lstStyle/>
                    <a:p>
                      <a:pPr algn="just"/>
                      <a:r>
                        <a:rPr lang="en-IN" sz="1800" b="0" kern="1200" dirty="0" smtClean="0">
                          <a:solidFill>
                            <a:schemeClr val="tx2">
                              <a:lumMod val="75000"/>
                            </a:schemeClr>
                          </a:solidFill>
                          <a:latin typeface="+mn-lt"/>
                          <a:ea typeface="+mn-ea"/>
                          <a:cs typeface="+mn-cs"/>
                        </a:rPr>
                        <a:t>A person who has </a:t>
                      </a:r>
                      <a:r>
                        <a:rPr lang="en-IN" sz="1800" b="1" kern="1200" dirty="0" smtClean="0">
                          <a:solidFill>
                            <a:schemeClr val="tx2">
                              <a:lumMod val="50000"/>
                            </a:schemeClr>
                          </a:solidFill>
                          <a:latin typeface="+mn-lt"/>
                          <a:ea typeface="+mn-ea"/>
                          <a:cs typeface="+mn-cs"/>
                        </a:rPr>
                        <a:t>come to or stays in India</a:t>
                      </a:r>
                      <a:r>
                        <a:rPr lang="en-IN" sz="1800" b="0" kern="1200" dirty="0" smtClean="0">
                          <a:solidFill>
                            <a:schemeClr val="tx2">
                              <a:lumMod val="75000"/>
                            </a:schemeClr>
                          </a:solidFill>
                          <a:latin typeface="+mn-lt"/>
                          <a:ea typeface="+mn-ea"/>
                          <a:cs typeface="+mn-cs"/>
                        </a:rPr>
                        <a:t>, in either case, otherwise than </a:t>
                      </a:r>
                    </a:p>
                    <a:p>
                      <a:pPr algn="just">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taking up employment in India, </a:t>
                      </a:r>
                      <a:r>
                        <a:rPr lang="en-IN" sz="1800" b="1" kern="1200" dirty="0" smtClean="0">
                          <a:solidFill>
                            <a:schemeClr val="tx2">
                              <a:lumMod val="50000"/>
                            </a:schemeClr>
                          </a:solidFill>
                          <a:latin typeface="+mn-lt"/>
                          <a:ea typeface="+mn-ea"/>
                          <a:cs typeface="+mn-cs"/>
                        </a:rPr>
                        <a:t>or</a:t>
                      </a:r>
                    </a:p>
                    <a:p>
                      <a:pPr algn="just">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carrying on in India a business or vocation in India</a:t>
                      </a:r>
                      <a:r>
                        <a:rPr lang="en-IN" sz="1800" b="0" kern="1200" dirty="0" smtClean="0">
                          <a:solidFill>
                            <a:schemeClr val="tx2">
                              <a:lumMod val="50000"/>
                            </a:schemeClr>
                          </a:solidFill>
                          <a:latin typeface="+mn-lt"/>
                          <a:ea typeface="+mn-ea"/>
                          <a:cs typeface="+mn-cs"/>
                        </a:rPr>
                        <a:t>, </a:t>
                      </a:r>
                      <a:r>
                        <a:rPr lang="en-IN" sz="1800" b="1" kern="1200" dirty="0" smtClean="0">
                          <a:solidFill>
                            <a:schemeClr val="tx2">
                              <a:lumMod val="50000"/>
                            </a:schemeClr>
                          </a:solidFill>
                          <a:latin typeface="+mn-lt"/>
                          <a:ea typeface="+mn-ea"/>
                          <a:cs typeface="+mn-cs"/>
                        </a:rPr>
                        <a:t>or</a:t>
                      </a:r>
                    </a:p>
                    <a:p>
                      <a:pPr algn="just">
                        <a:buFont typeface="Wingdings" pitchFamily="2" charset="2"/>
                        <a:buNone/>
                      </a:pPr>
                      <a:endParaRPr lang="en-IN" sz="1800" b="1" kern="1200" dirty="0" smtClean="0">
                        <a:solidFill>
                          <a:srgbClr val="FFFF00"/>
                        </a:solidFill>
                        <a:latin typeface="+mn-lt"/>
                        <a:ea typeface="+mn-ea"/>
                        <a:cs typeface="+mn-cs"/>
                      </a:endParaRPr>
                    </a:p>
                    <a:p>
                      <a:pPr algn="just">
                        <a:buFont typeface="Wingdings" pitchFamily="2" charset="2"/>
                        <a:buChar char="v"/>
                      </a:pPr>
                      <a:r>
                        <a:rPr lang="en-IN" sz="1800" b="0" kern="1200" baseline="0" dirty="0" smtClean="0">
                          <a:solidFill>
                            <a:schemeClr val="tx2">
                              <a:lumMod val="75000"/>
                            </a:schemeClr>
                          </a:solidFill>
                          <a:latin typeface="+mn-lt"/>
                          <a:ea typeface="+mn-ea"/>
                          <a:cs typeface="+mn-cs"/>
                        </a:rPr>
                        <a:t> </a:t>
                      </a:r>
                      <a:r>
                        <a:rPr lang="en-IN" sz="1800" b="0" kern="1200" dirty="0" smtClean="0">
                          <a:solidFill>
                            <a:schemeClr val="tx2">
                              <a:lumMod val="75000"/>
                            </a:schemeClr>
                          </a:solidFill>
                          <a:latin typeface="+mn-lt"/>
                          <a:ea typeface="+mn-ea"/>
                          <a:cs typeface="+mn-cs"/>
                        </a:rPr>
                        <a:t>any other purpose, in such circumstances as would indicate his intention to stay in India for an uncertain period</a:t>
                      </a:r>
                    </a:p>
                  </a:txBody>
                  <a:tcPr>
                    <a:solidFill>
                      <a:schemeClr val="accent1">
                        <a:lumMod val="40000"/>
                        <a:lumOff val="60000"/>
                      </a:schemeClr>
                    </a:solidFill>
                  </a:tcPr>
                </a:tc>
              </a:tr>
            </a:tbl>
          </a:graphicData>
        </a:graphic>
      </p:graphicFrame>
    </p:spTree>
    <p:extLst>
      <p:ext uri="{BB962C8B-B14F-4D97-AF65-F5344CB8AC3E}">
        <p14:creationId xmlns:p14="http://schemas.microsoft.com/office/powerpoint/2010/main" xmlns="" val="2965525410"/>
      </p:ext>
    </p:extLst>
  </p:cSld>
  <p:clrMapOvr>
    <a:masterClrMapping/>
  </p:clrMapOvr>
  <p:timing>
    <p:tnLst>
      <p:par>
        <p:cTn id="1" dur="indefinite" restart="never" nodeType="tmRoot"/>
      </p:par>
    </p:tnLst>
  </p:timing>
</p:sld>
</file>

<file path=ppt/theme/theme1.xml><?xml version="1.0" encoding="utf-8"?>
<a:theme xmlns:a="http://schemas.openxmlformats.org/drawingml/2006/main" name="2956">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15780</TotalTime>
  <Words>3979</Words>
  <Application>Microsoft Office PowerPoint</Application>
  <PresentationFormat>On-screen Show (4:3)</PresentationFormat>
  <Paragraphs>550</Paragraphs>
  <Slides>54</Slides>
  <Notes>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2956</vt:lpstr>
      <vt:lpstr>Investment &amp; Taxation of NRI  – SPECIAL PRIVILEGES </vt:lpstr>
      <vt:lpstr>WHAT SHOULD BE OUR TAKE AWAYS?</vt:lpstr>
      <vt:lpstr>Legal Framework of FEMA Governing NRI Investment  </vt:lpstr>
      <vt:lpstr>Legal Framework of FEMA</vt:lpstr>
      <vt:lpstr>Legal Framework of FEMA….</vt:lpstr>
      <vt:lpstr>WHAT SHOULD BE OUR TAKE AWAYS?</vt:lpstr>
      <vt:lpstr>Definitions under FEMA  Non Resident Indian (NRI) </vt:lpstr>
      <vt:lpstr>Definitions under FEMA</vt:lpstr>
      <vt:lpstr>Definitions under FEMA</vt:lpstr>
      <vt:lpstr>Definitions under FEMA</vt:lpstr>
      <vt:lpstr>Definitions under FEMA</vt:lpstr>
      <vt:lpstr>Definitions under FEMA</vt:lpstr>
      <vt:lpstr>Definition under Citizenship Act </vt:lpstr>
      <vt:lpstr>Definition under Citizenship Act </vt:lpstr>
      <vt:lpstr>Definition under Citizenship Act </vt:lpstr>
      <vt:lpstr>Definitions under Income Tax Act</vt:lpstr>
      <vt:lpstr>Definitions under Income Tax Act</vt:lpstr>
      <vt:lpstr>Definitions under Income Tax Act</vt:lpstr>
      <vt:lpstr>Definitions under Income Tax Act</vt:lpstr>
      <vt:lpstr>Comparison under FEMA &amp; IT Act</vt:lpstr>
      <vt:lpstr>Comparison under FEMA &amp; IT Act</vt:lpstr>
      <vt:lpstr>Investment Privileges available to NRI in India</vt:lpstr>
      <vt:lpstr>Investment Privileges available to NRI in India</vt:lpstr>
      <vt:lpstr>Investment Privileges available to NRI in India-General Permission</vt:lpstr>
      <vt:lpstr>Investment Privileges available to NRI in India-Generally Prohibited</vt:lpstr>
      <vt:lpstr>Framework of Taxation</vt:lpstr>
      <vt:lpstr>TAXATION</vt:lpstr>
      <vt:lpstr>Exemptions of Income - Section 10</vt:lpstr>
      <vt:lpstr>Exemptions of Income - Section 10</vt:lpstr>
      <vt:lpstr>Exemptions of Income - Section 10</vt:lpstr>
      <vt:lpstr>Salary</vt:lpstr>
      <vt:lpstr>House Property</vt:lpstr>
      <vt:lpstr>Business Income</vt:lpstr>
      <vt:lpstr>Capital Gain</vt:lpstr>
      <vt:lpstr>Capital Gain</vt:lpstr>
      <vt:lpstr>Dividend</vt:lpstr>
      <vt:lpstr>Interest</vt:lpstr>
      <vt:lpstr>Concessional Rate</vt:lpstr>
      <vt:lpstr>Special Provisions relating to certain incomes of Non Resident [Ch - XIIA]</vt:lpstr>
      <vt:lpstr>Special Provisions relating to certain incomes of Non Resident [Ch - XIIA]</vt:lpstr>
      <vt:lpstr>Special Provisions relating to certain incomes of Non Resident [Ch - XIIA]</vt:lpstr>
      <vt:lpstr>Special Provisions relating to certain incomes of Non Resident [Ch - XIIA]</vt:lpstr>
      <vt:lpstr>Special Provisions relating to certain incomes of Non Resident [Ch - XIIA]</vt:lpstr>
      <vt:lpstr>Relief under DTAA</vt:lpstr>
      <vt:lpstr>Relief under DTAA Based on Singapore-India DTAA</vt:lpstr>
      <vt:lpstr>Relief under DTAA Based on Singapore-India DTAA</vt:lpstr>
      <vt:lpstr>Relief under DTAA Based on Singapore-India DTAA</vt:lpstr>
      <vt:lpstr>Relief under DTAA Based on Singapore-India DTAA</vt:lpstr>
      <vt:lpstr>Relief under DTAA Based on Singapore-India DTAA</vt:lpstr>
      <vt:lpstr>Relief under DTAA Based on Singapore-India DTAA</vt:lpstr>
      <vt:lpstr>Relief under DTAA Based on Singapore-India DTAA</vt:lpstr>
      <vt:lpstr>Relief under DTAA Based on Singapore-India DTAA</vt:lpstr>
      <vt:lpstr>Open house</vt:lpstr>
      <vt:lpstr>Thanks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sanjay</cp:lastModifiedBy>
  <cp:revision>244</cp:revision>
  <dcterms:created xsi:type="dcterms:W3CDTF">2006-08-16T00:00:00Z</dcterms:created>
  <dcterms:modified xsi:type="dcterms:W3CDTF">2016-05-21T02:16:53Z</dcterms:modified>
</cp:coreProperties>
</file>