
<file path=[Content_Types].xml><?xml version="1.0" encoding="utf-8"?>
<Types xmlns="http://schemas.openxmlformats.org/package/2006/content-types">
  <Override PartName="/ppt/slides/slide47.xml" ContentType="application/vnd.openxmlformats-officedocument.presentationml.slide+xml"/>
  <Override PartName="/ppt/slides/slide58.xml" ContentType="application/vnd.openxmlformats-officedocument.presentationml.slide+xml"/>
  <Override PartName="/ppt/slides/slide94.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s/slide102.xml" ContentType="application/vnd.openxmlformats-officedocument.presentationml.slide+xml"/>
  <Override PartName="/ppt/slides/slide120.xml" ContentType="application/vnd.openxmlformats-officedocument.presentationml.slide+xml"/>
  <Override PartName="/ppt/slides/slide131.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diagrams/layout5.xml" ContentType="application/vnd.openxmlformats-officedocument.drawingml.diagramLayout+xml"/>
  <Override PartName="/ppt/diagrams/data6.xml" ContentType="application/vnd.openxmlformats-officedocument.drawingml.diagramData+xml"/>
  <Override PartName="/ppt/slides/slide129.xml" ContentType="application/vnd.openxmlformats-officedocument.presentationml.slide+xml"/>
  <Override PartName="/ppt/slides/slide99.xml" ContentType="application/vnd.openxmlformats-officedocument.presentationml.slide+xml"/>
  <Override PartName="/ppt/slides/slide118.xml" ContentType="application/vnd.openxmlformats-officedocument.presentationml.slide+xml"/>
  <Override PartName="/ppt/diagrams/layout1.xml" ContentType="application/vnd.openxmlformats-officedocument.drawingml.diagramLayout+xml"/>
  <Override PartName="/ppt/diagrams/data2.xml" ContentType="application/vnd.openxmlformats-officedocument.drawingml.diagramData+xml"/>
  <Override PartName="/ppt/notesSlides/notesSlide7.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107.xml" ContentType="application/vnd.openxmlformats-officedocument.presentationml.slide+xml"/>
  <Override PartName="/ppt/slides/slide125.xml" ContentType="application/vnd.openxmlformats-officedocument.presentationml.slide+xml"/>
  <Override PartName="/ppt/viewProps.xml" ContentType="application/vnd.openxmlformats-officedocument.presentationml.viewProps+xml"/>
  <Override PartName="/ppt/diagrams/colors4.xml" ContentType="application/vnd.openxmlformats-officedocument.drawingml.diagramColor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Override PartName="/ppt/slides/slide114.xml" ContentType="application/vnd.openxmlformats-officedocument.presentationml.slide+xml"/>
  <Override PartName="/ppt/slides/slide132.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121.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slides/slide110.xml" ContentType="application/vnd.openxmlformats-officedocument.presentationml.slide+xml"/>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diagrams/layout6.xml" ContentType="application/vnd.openxmlformats-officedocument.drawingml.diagramLayout+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slides/slide119.xml" ContentType="application/vnd.openxmlformats-officedocument.presentationml.slide+xml"/>
  <Override PartName="/ppt/slideLayouts/slideLayout10.xml" ContentType="application/vnd.openxmlformats-officedocument.presentationml.slideLayout+xml"/>
  <Override PartName="/ppt/diagrams/layout2.xml" ContentType="application/vnd.openxmlformats-officedocument.drawingml.diagramLayout+xml"/>
  <Override PartName="/ppt/notesSlides/notesSlide8.xml" ContentType="application/vnd.openxmlformats-officedocument.presentationml.notesSlide+xml"/>
  <Override PartName="/ppt/slides/slide89.xml" ContentType="application/vnd.openxmlformats-officedocument.presentationml.slide+xml"/>
  <Override PartName="/ppt/slides/slide108.xml" ContentType="application/vnd.openxmlformats-officedocument.presentationml.slide+xml"/>
  <Override PartName="/ppt/slides/slide126.xml" ContentType="application/vnd.openxmlformats-officedocument.presentationml.slide+xml"/>
  <Override PartName="/ppt/diagrams/data3.xml" ContentType="application/vnd.openxmlformats-officedocument.drawingml.diagramData+xml"/>
  <Override PartName="/ppt/diagrams/colors5.xml" ContentType="application/vnd.openxmlformats-officedocument.drawingml.diagramColors+xml"/>
  <Override PartName="/ppt/slides/slide49.xml" ContentType="application/vnd.openxmlformats-officedocument.presentationml.slide+xml"/>
  <Override PartName="/ppt/slides/slide78.xml" ContentType="application/vnd.openxmlformats-officedocument.presentationml.slide+xml"/>
  <Override PartName="/ppt/slides/slide96.xml" ContentType="application/vnd.openxmlformats-officedocument.presentationml.slide+xml"/>
  <Override PartName="/ppt/slides/slide115.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s/slide122.xml" ContentType="application/vnd.openxmlformats-officedocument.presentationml.slide+xml"/>
  <Override PartName="/ppt/slides/slide133.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s/slide111.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diagrams/layout3.xml" ContentType="application/vnd.openxmlformats-officedocument.drawingml.diagramLayout+xml"/>
  <Override PartName="/ppt/notesSlides/notesSlide9.xml" ContentType="application/vnd.openxmlformats-officedocument.presentationml.notesSlide+xml"/>
  <Override PartName="/ppt/diagrams/data4.xml" ContentType="application/vnd.openxmlformats-officedocument.drawingml.diagramData+xml"/>
  <Override PartName="/ppt/slides/slide79.xml" ContentType="application/vnd.openxmlformats-officedocument.presentationml.slide+xml"/>
  <Override PartName="/ppt/slides/slide109.xml" ContentType="application/vnd.openxmlformats-officedocument.presentationml.slide+xml"/>
  <Override PartName="/ppt/slides/slide127.xml" ContentType="application/vnd.openxmlformats-officedocument.presentationml.slide+xml"/>
  <Override PartName="/ppt/notesSlides/notesSlide10.xml" ContentType="application/vnd.openxmlformats-officedocument.presentationml.notesSlide+xml"/>
  <Override PartName="/ppt/diagrams/colors6.xml" ContentType="application/vnd.openxmlformats-officedocument.drawingml.diagramColors+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s/slide116.xml" ContentType="application/vnd.openxmlformats-officedocument.presentationml.slide+xml"/>
  <Override PartName="/ppt/slides/slide134.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05.xml" ContentType="application/vnd.openxmlformats-officedocument.presentationml.slide+xml"/>
  <Override PartName="/ppt/slides/slide123.xml" ContentType="application/vnd.openxmlformats-officedocument.presentationml.slide+xml"/>
  <Override PartName="/ppt/notesSlides/notesSlide1.xml" ContentType="application/vnd.openxmlformats-officedocument.presentationml.notesSlide+xml"/>
  <Override PartName="/ppt/diagrams/colors2.xml" ContentType="application/vnd.openxmlformats-officedocument.drawingml.diagramColors+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slides/slide130.xml" ContentType="application/vnd.openxmlformats-officedocument.presentationml.slide+xml"/>
  <Override PartName="/ppt/slideLayouts/slideLayout5.xml" ContentType="application/vnd.openxmlformats-officedocument.presentationml.slideLayout+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Default Extension="jpeg" ContentType="image/jpeg"/>
  <Override PartName="/ppt/diagrams/quickStyle1.xml" ContentType="application/vnd.openxmlformats-officedocument.drawingml.diagramStyl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s/slide20.xml" ContentType="application/vnd.openxmlformats-officedocument.presentationml.slide+xml"/>
  <Override PartName="/ppt/diagrams/layout4.xml" ContentType="application/vnd.openxmlformats-officedocument.drawingml.diagramLayout+xml"/>
  <Override PartName="/ppt/diagrams/data5.xml" ContentType="application/vnd.openxmlformats-officedocument.drawingml.diagramData+xml"/>
  <Override PartName="/ppt/notesSlides/notesSlide11.xml" ContentType="application/vnd.openxmlformats-officedocument.presentationml.notesSlide+xml"/>
  <Override PartName="/ppt/slides/slide98.xml" ContentType="application/vnd.openxmlformats-officedocument.presentationml.slide+xml"/>
  <Override PartName="/ppt/slides/slide117.xml" ContentType="application/vnd.openxmlformats-officedocument.presentationml.slide+xml"/>
  <Override PartName="/ppt/slides/slide128.xml" ContentType="application/vnd.openxmlformats-officedocument.presentationml.slide+xml"/>
  <Override PartName="/ppt/notesSlides/notesSlide6.xml" ContentType="application/vnd.openxmlformats-officedocument.presentationml.notesSlide+xml"/>
  <Override PartName="/ppt/slides/slide8.xml" ContentType="application/vnd.openxmlformats-officedocument.presentationml.slide+xml"/>
  <Override PartName="/ppt/slides/slide69.xml" ContentType="application/vnd.openxmlformats-officedocument.presentationml.slide+xml"/>
  <Override PartName="/ppt/slides/slide87.xml" ContentType="application/vnd.openxmlformats-officedocument.presentationml.slide+xml"/>
  <Override PartName="/ppt/slides/slide106.xml" ContentType="application/vnd.openxmlformats-officedocument.presentationml.slide+xml"/>
  <Override PartName="/ppt/slides/slide124.xml" ContentType="application/vnd.openxmlformats-officedocument.presentationml.slide+xml"/>
  <Override PartName="/ppt/slides/slide135.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quickStyle6.xml" ContentType="application/vnd.openxmlformats-officedocument.drawingml.diagramStyle+xml"/>
  <Override PartName="/ppt/slides/slide29.xml" ContentType="application/vnd.openxmlformats-officedocument.presentationml.slide+xml"/>
  <Override PartName="/ppt/slides/slide76.xml" ContentType="application/vnd.openxmlformats-officedocument.presentationml.slide+xml"/>
  <Override PartName="/ppt/slides/slide11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32" r:id="rId1"/>
  </p:sldMasterIdLst>
  <p:notesMasterIdLst>
    <p:notesMasterId r:id="rId137"/>
  </p:notesMasterIdLst>
  <p:handoutMasterIdLst>
    <p:handoutMasterId r:id="rId138"/>
  </p:handoutMasterIdLst>
  <p:sldIdLst>
    <p:sldId id="256" r:id="rId2"/>
    <p:sldId id="375" r:id="rId3"/>
    <p:sldId id="257" r:id="rId4"/>
    <p:sldId id="407" r:id="rId5"/>
    <p:sldId id="346" r:id="rId6"/>
    <p:sldId id="409" r:id="rId7"/>
    <p:sldId id="410" r:id="rId8"/>
    <p:sldId id="412" r:id="rId9"/>
    <p:sldId id="413" r:id="rId10"/>
    <p:sldId id="333" r:id="rId11"/>
    <p:sldId id="347" r:id="rId12"/>
    <p:sldId id="386" r:id="rId13"/>
    <p:sldId id="259" r:id="rId14"/>
    <p:sldId id="293" r:id="rId15"/>
    <p:sldId id="335" r:id="rId16"/>
    <p:sldId id="401" r:id="rId17"/>
    <p:sldId id="424" r:id="rId18"/>
    <p:sldId id="260" r:id="rId19"/>
    <p:sldId id="402" r:id="rId20"/>
    <p:sldId id="403" r:id="rId21"/>
    <p:sldId id="261" r:id="rId22"/>
    <p:sldId id="336" r:id="rId23"/>
    <p:sldId id="392" r:id="rId24"/>
    <p:sldId id="385" r:id="rId25"/>
    <p:sldId id="262" r:id="rId26"/>
    <p:sldId id="414" r:id="rId27"/>
    <p:sldId id="297" r:id="rId28"/>
    <p:sldId id="298" r:id="rId29"/>
    <p:sldId id="338" r:id="rId30"/>
    <p:sldId id="263" r:id="rId31"/>
    <p:sldId id="404" r:id="rId32"/>
    <p:sldId id="289" r:id="rId33"/>
    <p:sldId id="339" r:id="rId34"/>
    <p:sldId id="337" r:id="rId35"/>
    <p:sldId id="349" r:id="rId36"/>
    <p:sldId id="348" r:id="rId37"/>
    <p:sldId id="384" r:id="rId38"/>
    <p:sldId id="264" r:id="rId39"/>
    <p:sldId id="299" r:id="rId40"/>
    <p:sldId id="301" r:id="rId41"/>
    <p:sldId id="265" r:id="rId42"/>
    <p:sldId id="425" r:id="rId43"/>
    <p:sldId id="290" r:id="rId44"/>
    <p:sldId id="351" r:id="rId45"/>
    <p:sldId id="405" r:id="rId46"/>
    <p:sldId id="350" r:id="rId47"/>
    <p:sldId id="387" r:id="rId48"/>
    <p:sldId id="406" r:id="rId49"/>
    <p:sldId id="388" r:id="rId50"/>
    <p:sldId id="393" r:id="rId51"/>
    <p:sldId id="383" r:id="rId52"/>
    <p:sldId id="266" r:id="rId53"/>
    <p:sldId id="303" r:id="rId54"/>
    <p:sldId id="304" r:id="rId55"/>
    <p:sldId id="267" r:id="rId56"/>
    <p:sldId id="285" r:id="rId57"/>
    <p:sldId id="422" r:id="rId58"/>
    <p:sldId id="353" r:id="rId59"/>
    <p:sldId id="354" r:id="rId60"/>
    <p:sldId id="382" r:id="rId61"/>
    <p:sldId id="268" r:id="rId62"/>
    <p:sldId id="306" r:id="rId63"/>
    <p:sldId id="309" r:id="rId64"/>
    <p:sldId id="308" r:id="rId65"/>
    <p:sldId id="307" r:id="rId66"/>
    <p:sldId id="269" r:id="rId67"/>
    <p:sldId id="334" r:id="rId68"/>
    <p:sldId id="310" r:id="rId69"/>
    <p:sldId id="340" r:id="rId70"/>
    <p:sldId id="356" r:id="rId71"/>
    <p:sldId id="359" r:id="rId72"/>
    <p:sldId id="381" r:id="rId73"/>
    <p:sldId id="270" r:id="rId74"/>
    <p:sldId id="312" r:id="rId75"/>
    <p:sldId id="313" r:id="rId76"/>
    <p:sldId id="314" r:id="rId77"/>
    <p:sldId id="315" r:id="rId78"/>
    <p:sldId id="341" r:id="rId79"/>
    <p:sldId id="271" r:id="rId80"/>
    <p:sldId id="281" r:id="rId81"/>
    <p:sldId id="361" r:id="rId82"/>
    <p:sldId id="362" r:id="rId83"/>
    <p:sldId id="380" r:id="rId84"/>
    <p:sldId id="272" r:id="rId85"/>
    <p:sldId id="317" r:id="rId86"/>
    <p:sldId id="318" r:id="rId87"/>
    <p:sldId id="276" r:id="rId88"/>
    <p:sldId id="416" r:id="rId89"/>
    <p:sldId id="389" r:id="rId90"/>
    <p:sldId id="390" r:id="rId91"/>
    <p:sldId id="420" r:id="rId92"/>
    <p:sldId id="319" r:id="rId93"/>
    <p:sldId id="399" r:id="rId94"/>
    <p:sldId id="400" r:id="rId95"/>
    <p:sldId id="371" r:id="rId96"/>
    <p:sldId id="418" r:id="rId97"/>
    <p:sldId id="360" r:id="rId98"/>
    <p:sldId id="379" r:id="rId99"/>
    <p:sldId id="282" r:id="rId100"/>
    <p:sldId id="342" r:id="rId101"/>
    <p:sldId id="283" r:id="rId102"/>
    <p:sldId id="426" r:id="rId103"/>
    <p:sldId id="330" r:id="rId104"/>
    <p:sldId id="286" r:id="rId105"/>
    <p:sldId id="391" r:id="rId106"/>
    <p:sldId id="398" r:id="rId107"/>
    <p:sldId id="378" r:id="rId108"/>
    <p:sldId id="277" r:id="rId109"/>
    <p:sldId id="364" r:id="rId110"/>
    <p:sldId id="322" r:id="rId111"/>
    <p:sldId id="323" r:id="rId112"/>
    <p:sldId id="278" r:id="rId113"/>
    <p:sldId id="419" r:id="rId114"/>
    <p:sldId id="284" r:id="rId115"/>
    <p:sldId id="329" r:id="rId116"/>
    <p:sldId id="332" r:id="rId117"/>
    <p:sldId id="365" r:id="rId118"/>
    <p:sldId id="367" r:id="rId119"/>
    <p:sldId id="368" r:id="rId120"/>
    <p:sldId id="369" r:id="rId121"/>
    <p:sldId id="275" r:id="rId122"/>
    <p:sldId id="288" r:id="rId123"/>
    <p:sldId id="324" r:id="rId124"/>
    <p:sldId id="325" r:id="rId125"/>
    <p:sldId id="331" r:id="rId126"/>
    <p:sldId id="395" r:id="rId127"/>
    <p:sldId id="287" r:id="rId128"/>
    <p:sldId id="423" r:id="rId129"/>
    <p:sldId id="363" r:id="rId130"/>
    <p:sldId id="394" r:id="rId131"/>
    <p:sldId id="397" r:id="rId132"/>
    <p:sldId id="345" r:id="rId133"/>
    <p:sldId id="421" r:id="rId134"/>
    <p:sldId id="396" r:id="rId135"/>
    <p:sldId id="273" r:id="rId136"/>
  </p:sldIdLst>
  <p:sldSz cx="9144000" cy="6858000" type="screen4x3"/>
  <p:notesSz cx="6735763" cy="9799638"/>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0000FF"/>
    <a:srgbClr val="990033"/>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6184" autoAdjust="0"/>
    <p:restoredTop sz="98302" autoAdjust="0"/>
  </p:normalViewPr>
  <p:slideViewPr>
    <p:cSldViewPr>
      <p:cViewPr>
        <p:scale>
          <a:sx n="66" d="100"/>
          <a:sy n="66" d="100"/>
        </p:scale>
        <p:origin x="-1186" y="-29"/>
      </p:cViewPr>
      <p:guideLst>
        <p:guide orient="horz" pos="2160"/>
        <p:guide pos="2880"/>
      </p:guideLst>
    </p:cSldViewPr>
  </p:slideViewPr>
  <p:outlineViewPr>
    <p:cViewPr>
      <p:scale>
        <a:sx n="33" d="100"/>
        <a:sy n="33" d="100"/>
      </p:scale>
      <p:origin x="0" y="4452"/>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48" d="100"/>
          <a:sy n="48" d="100"/>
        </p:scale>
        <p:origin x="-2940" y="-108"/>
      </p:cViewPr>
      <p:guideLst>
        <p:guide orient="horz" pos="3086"/>
        <p:guide pos="2121"/>
      </p:guideLst>
    </p:cSldViewPr>
  </p:notes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38" Type="http://schemas.openxmlformats.org/officeDocument/2006/relationships/handoutMaster" Target="handoutMasters/handoutMaster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124" Type="http://schemas.openxmlformats.org/officeDocument/2006/relationships/slide" Target="slides/slide123.xml"/><Relationship Id="rId129" Type="http://schemas.openxmlformats.org/officeDocument/2006/relationships/slide" Target="slides/slide128.xml"/><Relationship Id="rId137"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32" Type="http://schemas.openxmlformats.org/officeDocument/2006/relationships/slide" Target="slides/slide131.xml"/><Relationship Id="rId14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slide" Target="slides/slide129.xml"/><Relationship Id="rId135" Type="http://schemas.openxmlformats.org/officeDocument/2006/relationships/slide" Target="slides/slide134.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8B7A08F-802F-4BC0-B772-7C17EA657327}" type="doc">
      <dgm:prSet loTypeId="urn:microsoft.com/office/officeart/2005/8/layout/bProcess4" loCatId="process" qsTypeId="urn:microsoft.com/office/officeart/2005/8/quickstyle/simple1" qsCatId="simple" csTypeId="urn:microsoft.com/office/officeart/2005/8/colors/accent1_2" csCatId="accent1" phldr="1"/>
      <dgm:spPr/>
      <dgm:t>
        <a:bodyPr/>
        <a:lstStyle/>
        <a:p>
          <a:endParaRPr lang="en-US"/>
        </a:p>
      </dgm:t>
    </dgm:pt>
    <dgm:pt modelId="{071CC09E-4486-4D3D-9CFB-F0E7B744C6E4}">
      <dgm:prSet phldrT="[Text]" custT="1"/>
      <dgm:spPr/>
      <dgm:t>
        <a:bodyPr/>
        <a:lstStyle/>
        <a:p>
          <a:r>
            <a:rPr lang="en-US" sz="2800" b="1" dirty="0" smtClean="0"/>
            <a:t>2010	</a:t>
          </a:r>
          <a:endParaRPr lang="en-US" sz="2800" b="1" dirty="0"/>
        </a:p>
      </dgm:t>
    </dgm:pt>
    <dgm:pt modelId="{10EFC4CE-B43F-4DCC-8DAF-05558FD9D7CE}" type="parTrans" cxnId="{49539265-302D-47A8-8B0E-D46A7EFCA0AB}">
      <dgm:prSet/>
      <dgm:spPr/>
      <dgm:t>
        <a:bodyPr/>
        <a:lstStyle/>
        <a:p>
          <a:endParaRPr lang="en-US"/>
        </a:p>
      </dgm:t>
    </dgm:pt>
    <dgm:pt modelId="{F50CB75F-0E72-407C-A697-7E932A1FB18F}" type="sibTrans" cxnId="{49539265-302D-47A8-8B0E-D46A7EFCA0AB}">
      <dgm:prSet/>
      <dgm:spPr/>
      <dgm:t>
        <a:bodyPr/>
        <a:lstStyle/>
        <a:p>
          <a:endParaRPr lang="en-US"/>
        </a:p>
      </dgm:t>
    </dgm:pt>
    <dgm:pt modelId="{B5A6B40A-B5D4-4F0A-BA5B-E6D1A4179B3C}">
      <dgm:prSet custT="1"/>
      <dgm:spPr/>
      <dgm:t>
        <a:bodyPr/>
        <a:lstStyle/>
        <a:p>
          <a:r>
            <a:rPr lang="en-US" sz="2800" b="1" dirty="0" smtClean="0"/>
            <a:t>2012</a:t>
          </a:r>
          <a:endParaRPr lang="en-US" sz="2800" b="1" dirty="0"/>
        </a:p>
      </dgm:t>
    </dgm:pt>
    <dgm:pt modelId="{03277114-6D19-451F-9D5D-454CAA229362}" type="parTrans" cxnId="{D397BF25-799B-4463-9870-0F90BC41CBAC}">
      <dgm:prSet/>
      <dgm:spPr/>
      <dgm:t>
        <a:bodyPr/>
        <a:lstStyle/>
        <a:p>
          <a:endParaRPr lang="en-US"/>
        </a:p>
      </dgm:t>
    </dgm:pt>
    <dgm:pt modelId="{906A6EAA-EFA2-4943-9628-7703BDD6FEF6}" type="sibTrans" cxnId="{D397BF25-799B-4463-9870-0F90BC41CBAC}">
      <dgm:prSet/>
      <dgm:spPr/>
      <dgm:t>
        <a:bodyPr/>
        <a:lstStyle/>
        <a:p>
          <a:endParaRPr lang="en-US"/>
        </a:p>
      </dgm:t>
    </dgm:pt>
    <dgm:pt modelId="{89BD71D9-6141-412E-B61B-BB608A935E56}">
      <dgm:prSet custT="1"/>
      <dgm:spPr/>
      <dgm:t>
        <a:bodyPr/>
        <a:lstStyle/>
        <a:p>
          <a:r>
            <a:rPr lang="en-US" sz="3200" b="1" dirty="0" smtClean="0"/>
            <a:t>2014	</a:t>
          </a:r>
          <a:endParaRPr lang="en-US" sz="3200" b="1" dirty="0"/>
        </a:p>
      </dgm:t>
    </dgm:pt>
    <dgm:pt modelId="{DCCA74E3-8324-4909-8F2A-B3928F2C829B}" type="parTrans" cxnId="{37C60B19-BDA5-4A8B-960E-780EE3327F5C}">
      <dgm:prSet/>
      <dgm:spPr/>
      <dgm:t>
        <a:bodyPr/>
        <a:lstStyle/>
        <a:p>
          <a:endParaRPr lang="en-US"/>
        </a:p>
      </dgm:t>
    </dgm:pt>
    <dgm:pt modelId="{379C4A8B-CCB8-45DD-BC2C-22A1CBDE5F7C}" type="sibTrans" cxnId="{37C60B19-BDA5-4A8B-960E-780EE3327F5C}">
      <dgm:prSet/>
      <dgm:spPr/>
      <dgm:t>
        <a:bodyPr/>
        <a:lstStyle/>
        <a:p>
          <a:endParaRPr lang="en-US"/>
        </a:p>
      </dgm:t>
    </dgm:pt>
    <dgm:pt modelId="{9FA81B77-ED30-4A4B-A0FD-78536088B9D7}">
      <dgm:prSet custT="1"/>
      <dgm:spPr/>
      <dgm:t>
        <a:bodyPr/>
        <a:lstStyle/>
        <a:p>
          <a:r>
            <a:rPr lang="en-US" sz="3200" b="1" dirty="0" smtClean="0"/>
            <a:t>Jan 2015	</a:t>
          </a:r>
          <a:endParaRPr lang="en-US" sz="3200" b="1" dirty="0"/>
        </a:p>
      </dgm:t>
    </dgm:pt>
    <dgm:pt modelId="{16FCE9D5-57E0-4A4A-8FAB-F6050712E8E8}" type="parTrans" cxnId="{78A50353-1DA6-4CF9-8204-D79C9A15BCDC}">
      <dgm:prSet/>
      <dgm:spPr/>
      <dgm:t>
        <a:bodyPr/>
        <a:lstStyle/>
        <a:p>
          <a:endParaRPr lang="en-US"/>
        </a:p>
      </dgm:t>
    </dgm:pt>
    <dgm:pt modelId="{07BD488A-0364-47E2-A7CF-83B8B07E9512}" type="sibTrans" cxnId="{78A50353-1DA6-4CF9-8204-D79C9A15BCDC}">
      <dgm:prSet/>
      <dgm:spPr/>
      <dgm:t>
        <a:bodyPr/>
        <a:lstStyle/>
        <a:p>
          <a:endParaRPr lang="en-US"/>
        </a:p>
      </dgm:t>
    </dgm:pt>
    <dgm:pt modelId="{EDC4A8EE-EEBF-4B77-B8FE-A8FE2326B148}">
      <dgm:prSet custT="1"/>
      <dgm:spPr/>
      <dgm:t>
        <a:bodyPr/>
        <a:lstStyle/>
        <a:p>
          <a:r>
            <a:rPr lang="en-US" sz="2800" b="1" dirty="0" smtClean="0"/>
            <a:t>March, 2015 </a:t>
          </a:r>
          <a:r>
            <a:rPr lang="en-US" sz="2000" b="1" dirty="0" smtClean="0"/>
            <a:t>Notified 10 ICDS by CBDT</a:t>
          </a:r>
          <a:endParaRPr lang="en-US" sz="2800" b="1" dirty="0"/>
        </a:p>
      </dgm:t>
    </dgm:pt>
    <dgm:pt modelId="{7528CCA4-D142-4F33-A43B-AF2741F9EDFC}" type="parTrans" cxnId="{3311DD82-2732-41E6-9C74-8AB13654E401}">
      <dgm:prSet/>
      <dgm:spPr/>
      <dgm:t>
        <a:bodyPr/>
        <a:lstStyle/>
        <a:p>
          <a:endParaRPr lang="en-US"/>
        </a:p>
      </dgm:t>
    </dgm:pt>
    <dgm:pt modelId="{9B133496-2233-49F2-A707-783E7BD8162D}" type="sibTrans" cxnId="{3311DD82-2732-41E6-9C74-8AB13654E401}">
      <dgm:prSet/>
      <dgm:spPr/>
      <dgm:t>
        <a:bodyPr/>
        <a:lstStyle/>
        <a:p>
          <a:endParaRPr lang="en-US"/>
        </a:p>
      </dgm:t>
    </dgm:pt>
    <dgm:pt modelId="{C302B234-8069-4CD1-A1DC-C8AE3957DB56}">
      <dgm:prSet phldrT="[Text]" custT="1"/>
      <dgm:spPr/>
      <dgm:t>
        <a:bodyPr/>
        <a:lstStyle/>
        <a:p>
          <a:r>
            <a:rPr lang="en-US" sz="2000" b="1" dirty="0" smtClean="0"/>
            <a:t>Committee formulated</a:t>
          </a:r>
          <a:endParaRPr lang="en-US" sz="2000" b="1" dirty="0"/>
        </a:p>
      </dgm:t>
    </dgm:pt>
    <dgm:pt modelId="{86B16CE6-F975-48C6-832D-3EC99FB8F78D}" type="parTrans" cxnId="{0D856A26-3619-492E-8E8E-C4F3E42D5EE9}">
      <dgm:prSet/>
      <dgm:spPr/>
      <dgm:t>
        <a:bodyPr/>
        <a:lstStyle/>
        <a:p>
          <a:endParaRPr lang="en-US"/>
        </a:p>
      </dgm:t>
    </dgm:pt>
    <dgm:pt modelId="{56DF9C64-E4D1-4BC7-B623-B4F2DEA0B262}" type="sibTrans" cxnId="{0D856A26-3619-492E-8E8E-C4F3E42D5EE9}">
      <dgm:prSet/>
      <dgm:spPr/>
      <dgm:t>
        <a:bodyPr/>
        <a:lstStyle/>
        <a:p>
          <a:endParaRPr lang="en-US"/>
        </a:p>
      </dgm:t>
    </dgm:pt>
    <dgm:pt modelId="{EC26D135-BA34-4524-A4BD-912BBFAB9D68}">
      <dgm:prSet custT="1"/>
      <dgm:spPr/>
      <dgm:t>
        <a:bodyPr/>
        <a:lstStyle/>
        <a:p>
          <a:r>
            <a:rPr lang="en-US" sz="2000" b="1" dirty="0" smtClean="0"/>
            <a:t>Tax Accounting Standards [TAS]</a:t>
          </a:r>
          <a:endParaRPr lang="en-US" sz="2000" b="1" dirty="0"/>
        </a:p>
      </dgm:t>
    </dgm:pt>
    <dgm:pt modelId="{66175FD4-C69A-4383-A80D-8E6B581F9B12}" type="parTrans" cxnId="{960442CC-8CB1-4ADB-BAD6-CF64012D8E75}">
      <dgm:prSet/>
      <dgm:spPr/>
      <dgm:t>
        <a:bodyPr/>
        <a:lstStyle/>
        <a:p>
          <a:endParaRPr lang="en-US"/>
        </a:p>
      </dgm:t>
    </dgm:pt>
    <dgm:pt modelId="{A655AC5E-DEEE-4481-B815-7EC8B713A7CE}" type="sibTrans" cxnId="{960442CC-8CB1-4ADB-BAD6-CF64012D8E75}">
      <dgm:prSet/>
      <dgm:spPr/>
      <dgm:t>
        <a:bodyPr/>
        <a:lstStyle/>
        <a:p>
          <a:endParaRPr lang="en-US"/>
        </a:p>
      </dgm:t>
    </dgm:pt>
    <dgm:pt modelId="{D38E3CEF-AE3B-48F4-80C4-02B387EE8FE0}">
      <dgm:prSet custT="1"/>
      <dgm:spPr/>
      <dgm:t>
        <a:bodyPr/>
        <a:lstStyle/>
        <a:p>
          <a:r>
            <a:rPr lang="en-US" sz="2400" b="1" dirty="0" smtClean="0"/>
            <a:t>TAS to ICDS</a:t>
          </a:r>
          <a:endParaRPr lang="en-US" sz="2400" b="1" dirty="0"/>
        </a:p>
      </dgm:t>
    </dgm:pt>
    <dgm:pt modelId="{6B42EADE-5021-43EB-ADEB-66A4DDE29BDB}" type="parTrans" cxnId="{B8BE84D0-F25E-49F4-A0E4-AE1AD554C714}">
      <dgm:prSet/>
      <dgm:spPr/>
      <dgm:t>
        <a:bodyPr/>
        <a:lstStyle/>
        <a:p>
          <a:endParaRPr lang="en-US"/>
        </a:p>
      </dgm:t>
    </dgm:pt>
    <dgm:pt modelId="{26200B99-D564-44F3-B334-B0A39A14BB31}" type="sibTrans" cxnId="{B8BE84D0-F25E-49F4-A0E4-AE1AD554C714}">
      <dgm:prSet/>
      <dgm:spPr/>
      <dgm:t>
        <a:bodyPr/>
        <a:lstStyle/>
        <a:p>
          <a:endParaRPr lang="en-US"/>
        </a:p>
      </dgm:t>
    </dgm:pt>
    <dgm:pt modelId="{19BFF50A-702F-4D21-B96B-1CEC4CAF5283}">
      <dgm:prSet custT="1"/>
      <dgm:spPr/>
      <dgm:t>
        <a:bodyPr/>
        <a:lstStyle/>
        <a:p>
          <a:r>
            <a:rPr lang="en-US" sz="2400" b="1" dirty="0" smtClean="0"/>
            <a:t>Draft of 12 ICDS</a:t>
          </a:r>
          <a:endParaRPr lang="en-US" sz="2400" b="1" dirty="0"/>
        </a:p>
      </dgm:t>
    </dgm:pt>
    <dgm:pt modelId="{41C43FF2-98DB-474D-8A42-A97FD8100638}" type="parTrans" cxnId="{28AB31D6-764D-4411-B4E4-166239EBC693}">
      <dgm:prSet/>
      <dgm:spPr/>
      <dgm:t>
        <a:bodyPr/>
        <a:lstStyle/>
        <a:p>
          <a:endParaRPr lang="en-US"/>
        </a:p>
      </dgm:t>
    </dgm:pt>
    <dgm:pt modelId="{6DCE8FDD-D161-4B01-94B6-A2FEE6487B3B}" type="sibTrans" cxnId="{28AB31D6-764D-4411-B4E4-166239EBC693}">
      <dgm:prSet/>
      <dgm:spPr/>
      <dgm:t>
        <a:bodyPr/>
        <a:lstStyle/>
        <a:p>
          <a:endParaRPr lang="en-US"/>
        </a:p>
      </dgm:t>
    </dgm:pt>
    <dgm:pt modelId="{77964345-83C1-4B4C-B65B-EE8B4EEC00FE}">
      <dgm:prSet phldrT="[Text]" custT="1"/>
      <dgm:spPr/>
      <dgm:t>
        <a:bodyPr/>
        <a:lstStyle/>
        <a:p>
          <a:r>
            <a:rPr lang="en-US" sz="2800" b="1" dirty="0" smtClean="0"/>
            <a:t>1996</a:t>
          </a:r>
        </a:p>
        <a:p>
          <a:r>
            <a:rPr lang="en-US" sz="2800" b="1" dirty="0" smtClean="0"/>
            <a:t>AS-I &amp; AS-II</a:t>
          </a:r>
          <a:endParaRPr lang="en-US" sz="2800" b="1" dirty="0"/>
        </a:p>
      </dgm:t>
    </dgm:pt>
    <dgm:pt modelId="{E3CF98A7-9ACB-4104-825E-849A57BCA07E}" type="sibTrans" cxnId="{7DF28B02-F60B-4A73-9F2E-EC322DCF1A9F}">
      <dgm:prSet/>
      <dgm:spPr/>
      <dgm:t>
        <a:bodyPr/>
        <a:lstStyle/>
        <a:p>
          <a:endParaRPr lang="en-US"/>
        </a:p>
      </dgm:t>
    </dgm:pt>
    <dgm:pt modelId="{EC535933-6019-4615-9F8B-0870778BE722}" type="parTrans" cxnId="{7DF28B02-F60B-4A73-9F2E-EC322DCF1A9F}">
      <dgm:prSet/>
      <dgm:spPr/>
      <dgm:t>
        <a:bodyPr/>
        <a:lstStyle/>
        <a:p>
          <a:endParaRPr lang="en-US"/>
        </a:p>
      </dgm:t>
    </dgm:pt>
    <dgm:pt modelId="{C587AB07-4EF0-4652-B09D-A28716E2D6CF}">
      <dgm:prSet phldrT="[Text]" custT="1"/>
      <dgm:spPr/>
      <dgm:t>
        <a:bodyPr/>
        <a:lstStyle/>
        <a:p>
          <a:pPr>
            <a:lnSpc>
              <a:spcPct val="100000"/>
            </a:lnSpc>
            <a:spcAft>
              <a:spcPts val="0"/>
            </a:spcAft>
          </a:pPr>
          <a:r>
            <a:rPr lang="en-US" sz="3200" b="1" dirty="0" smtClean="0"/>
            <a:t>1995</a:t>
          </a:r>
        </a:p>
        <a:p>
          <a:pPr>
            <a:lnSpc>
              <a:spcPct val="100000"/>
            </a:lnSpc>
            <a:spcAft>
              <a:spcPts val="0"/>
            </a:spcAft>
          </a:pPr>
          <a:r>
            <a:rPr lang="en-US" sz="2400" b="1" dirty="0" smtClean="0"/>
            <a:t>Section 145(2)</a:t>
          </a:r>
          <a:endParaRPr lang="en-US" sz="2400" b="1" dirty="0"/>
        </a:p>
      </dgm:t>
    </dgm:pt>
    <dgm:pt modelId="{C71AB0F7-9DD6-4029-8E2E-45E23FABBA06}" type="sibTrans" cxnId="{43EED346-F6B4-4E80-A256-15749113BCA9}">
      <dgm:prSet/>
      <dgm:spPr/>
      <dgm:t>
        <a:bodyPr/>
        <a:lstStyle/>
        <a:p>
          <a:endParaRPr lang="en-US"/>
        </a:p>
      </dgm:t>
    </dgm:pt>
    <dgm:pt modelId="{92A39DD1-39B5-4D73-AD91-81AFCEF0C8E2}" type="parTrans" cxnId="{43EED346-F6B4-4E80-A256-15749113BCA9}">
      <dgm:prSet/>
      <dgm:spPr/>
      <dgm:t>
        <a:bodyPr/>
        <a:lstStyle/>
        <a:p>
          <a:endParaRPr lang="en-US"/>
        </a:p>
      </dgm:t>
    </dgm:pt>
    <dgm:pt modelId="{205D4757-7EEE-4170-A17D-1AB529A05290}" type="pres">
      <dgm:prSet presAssocID="{38B7A08F-802F-4BC0-B772-7C17EA657327}" presName="Name0" presStyleCnt="0">
        <dgm:presLayoutVars>
          <dgm:dir/>
          <dgm:resizeHandles/>
        </dgm:presLayoutVars>
      </dgm:prSet>
      <dgm:spPr/>
      <dgm:t>
        <a:bodyPr/>
        <a:lstStyle/>
        <a:p>
          <a:endParaRPr lang="en-US"/>
        </a:p>
      </dgm:t>
    </dgm:pt>
    <dgm:pt modelId="{ECA063AE-A3CF-449C-8347-408FD4E2BAF7}" type="pres">
      <dgm:prSet presAssocID="{C587AB07-4EF0-4652-B09D-A28716E2D6CF}" presName="compNode" presStyleCnt="0"/>
      <dgm:spPr/>
    </dgm:pt>
    <dgm:pt modelId="{1C1EEF58-89A7-4549-ACAB-BAD860966C39}" type="pres">
      <dgm:prSet presAssocID="{C587AB07-4EF0-4652-B09D-A28716E2D6CF}" presName="dummyConnPt" presStyleCnt="0"/>
      <dgm:spPr/>
    </dgm:pt>
    <dgm:pt modelId="{77AFDC6C-C2C1-45D3-AF0B-AF589F77F245}" type="pres">
      <dgm:prSet presAssocID="{C587AB07-4EF0-4652-B09D-A28716E2D6CF}" presName="node" presStyleLbl="node1" presStyleIdx="0" presStyleCnt="7" custLinFactNeighborX="577" custLinFactNeighborY="-17762">
        <dgm:presLayoutVars>
          <dgm:bulletEnabled val="1"/>
        </dgm:presLayoutVars>
      </dgm:prSet>
      <dgm:spPr/>
      <dgm:t>
        <a:bodyPr/>
        <a:lstStyle/>
        <a:p>
          <a:endParaRPr lang="en-US"/>
        </a:p>
      </dgm:t>
    </dgm:pt>
    <dgm:pt modelId="{33BAF837-00CD-47A1-8699-407DC779FAFB}" type="pres">
      <dgm:prSet presAssocID="{C71AB0F7-9DD6-4029-8E2E-45E23FABBA06}" presName="sibTrans" presStyleLbl="bgSibTrans2D1" presStyleIdx="0" presStyleCnt="6" custAng="21575192" custLinFactY="77471" custLinFactNeighborX="26747" custLinFactNeighborY="100000"/>
      <dgm:spPr/>
      <dgm:t>
        <a:bodyPr/>
        <a:lstStyle/>
        <a:p>
          <a:endParaRPr lang="en-US"/>
        </a:p>
      </dgm:t>
    </dgm:pt>
    <dgm:pt modelId="{2F1AC1D1-EB8D-4F55-89B7-AD244BD5190F}" type="pres">
      <dgm:prSet presAssocID="{77964345-83C1-4B4C-B65B-EE8B4EEC00FE}" presName="compNode" presStyleCnt="0"/>
      <dgm:spPr/>
    </dgm:pt>
    <dgm:pt modelId="{FF58FE68-26A4-4EB1-9C80-3F15A85F41DF}" type="pres">
      <dgm:prSet presAssocID="{77964345-83C1-4B4C-B65B-EE8B4EEC00FE}" presName="dummyConnPt" presStyleCnt="0"/>
      <dgm:spPr/>
    </dgm:pt>
    <dgm:pt modelId="{C21F3173-86CF-4819-9B38-3A0E73A0954D}" type="pres">
      <dgm:prSet presAssocID="{77964345-83C1-4B4C-B65B-EE8B4EEC00FE}" presName="node" presStyleLbl="node1" presStyleIdx="1" presStyleCnt="7" custLinFactX="32115" custLinFactY="-40818" custLinFactNeighborX="100000" custLinFactNeighborY="-100000">
        <dgm:presLayoutVars>
          <dgm:bulletEnabled val="1"/>
        </dgm:presLayoutVars>
      </dgm:prSet>
      <dgm:spPr/>
      <dgm:t>
        <a:bodyPr/>
        <a:lstStyle/>
        <a:p>
          <a:endParaRPr lang="en-US"/>
        </a:p>
      </dgm:t>
    </dgm:pt>
    <dgm:pt modelId="{996F59E1-1C4A-4AEB-98D7-274B0D5698FF}" type="pres">
      <dgm:prSet presAssocID="{E3CF98A7-9ACB-4104-825E-849A57BCA07E}" presName="sibTrans" presStyleLbl="bgSibTrans2D1" presStyleIdx="1" presStyleCnt="6" custAng="21442366" custLinFactY="73946" custLinFactNeighborX="3639" custLinFactNeighborY="100000"/>
      <dgm:spPr/>
      <dgm:t>
        <a:bodyPr/>
        <a:lstStyle/>
        <a:p>
          <a:endParaRPr lang="en-US"/>
        </a:p>
      </dgm:t>
    </dgm:pt>
    <dgm:pt modelId="{7569CE35-2DCF-426C-920C-6FB3D8D9C069}" type="pres">
      <dgm:prSet presAssocID="{071CC09E-4486-4D3D-9CFB-F0E7B744C6E4}" presName="compNode" presStyleCnt="0"/>
      <dgm:spPr/>
    </dgm:pt>
    <dgm:pt modelId="{226A2462-4977-4401-A4E5-716BEE20C44C}" type="pres">
      <dgm:prSet presAssocID="{071CC09E-4486-4D3D-9CFB-F0E7B744C6E4}" presName="dummyConnPt" presStyleCnt="0"/>
      <dgm:spPr/>
    </dgm:pt>
    <dgm:pt modelId="{6471EB40-A44D-44E2-B96A-C6BD3586C5B8}" type="pres">
      <dgm:prSet presAssocID="{071CC09E-4486-4D3D-9CFB-F0E7B744C6E4}" presName="node" presStyleLbl="node1" presStyleIdx="2" presStyleCnt="7" custLinFactX="100000" custLinFactY="-100000" custLinFactNeighborX="166184" custLinFactNeighborY="-155217">
        <dgm:presLayoutVars>
          <dgm:bulletEnabled val="1"/>
        </dgm:presLayoutVars>
      </dgm:prSet>
      <dgm:spPr/>
      <dgm:t>
        <a:bodyPr/>
        <a:lstStyle/>
        <a:p>
          <a:endParaRPr lang="en-US"/>
        </a:p>
      </dgm:t>
    </dgm:pt>
    <dgm:pt modelId="{360225C9-8A91-4B08-A4EB-E4ED5812CEEF}" type="pres">
      <dgm:prSet presAssocID="{F50CB75F-0E72-407C-A697-7E932A1FB18F}" presName="sibTrans" presStyleLbl="bgSibTrans2D1" presStyleIdx="2" presStyleCnt="6" custLinFactNeighborX="38016"/>
      <dgm:spPr/>
      <dgm:t>
        <a:bodyPr/>
        <a:lstStyle/>
        <a:p>
          <a:endParaRPr lang="en-US"/>
        </a:p>
      </dgm:t>
    </dgm:pt>
    <dgm:pt modelId="{1C00EA5C-2D18-4B4D-BF18-29C06BF0F2EA}" type="pres">
      <dgm:prSet presAssocID="{B5A6B40A-B5D4-4F0A-BA5B-E6D1A4179B3C}" presName="compNode" presStyleCnt="0"/>
      <dgm:spPr/>
    </dgm:pt>
    <dgm:pt modelId="{3427254B-91B5-4061-92C9-186DA7FCBDF1}" type="pres">
      <dgm:prSet presAssocID="{B5A6B40A-B5D4-4F0A-BA5B-E6D1A4179B3C}" presName="dummyConnPt" presStyleCnt="0"/>
      <dgm:spPr/>
    </dgm:pt>
    <dgm:pt modelId="{7AD2DE58-0A2B-4AD7-B207-99F7B826CDA2}" type="pres">
      <dgm:prSet presAssocID="{B5A6B40A-B5D4-4F0A-BA5B-E6D1A4179B3C}" presName="node" presStyleLbl="node1" presStyleIdx="3" presStyleCnt="7" custLinFactX="33184" custLinFactY="-12104" custLinFactNeighborX="100000" custLinFactNeighborY="-100000">
        <dgm:presLayoutVars>
          <dgm:bulletEnabled val="1"/>
        </dgm:presLayoutVars>
      </dgm:prSet>
      <dgm:spPr/>
      <dgm:t>
        <a:bodyPr/>
        <a:lstStyle/>
        <a:p>
          <a:endParaRPr lang="en-US"/>
        </a:p>
      </dgm:t>
    </dgm:pt>
    <dgm:pt modelId="{B0CF969F-D841-4EED-A785-EBD22CAB9003}" type="pres">
      <dgm:prSet presAssocID="{906A6EAA-EFA2-4943-9628-7703BDD6FEF6}" presName="sibTrans" presStyleLbl="bgSibTrans2D1" presStyleIdx="3" presStyleCnt="6" custAng="21388745" custLinFactNeighborX="34840"/>
      <dgm:spPr/>
      <dgm:t>
        <a:bodyPr/>
        <a:lstStyle/>
        <a:p>
          <a:endParaRPr lang="en-US"/>
        </a:p>
      </dgm:t>
    </dgm:pt>
    <dgm:pt modelId="{5370D4FE-8DA3-43A9-A5E3-540AAD494322}" type="pres">
      <dgm:prSet presAssocID="{89BD71D9-6141-412E-B61B-BB608A935E56}" presName="compNode" presStyleCnt="0"/>
      <dgm:spPr/>
    </dgm:pt>
    <dgm:pt modelId="{FE09EEC8-A19D-4FA1-B8B4-64130FB71E59}" type="pres">
      <dgm:prSet presAssocID="{89BD71D9-6141-412E-B61B-BB608A935E56}" presName="dummyConnPt" presStyleCnt="0"/>
      <dgm:spPr/>
    </dgm:pt>
    <dgm:pt modelId="{C5B39AA6-5A0D-458B-9EB1-F596B813C740}" type="pres">
      <dgm:prSet presAssocID="{89BD71D9-6141-412E-B61B-BB608A935E56}" presName="node" presStyleLbl="node1" presStyleIdx="4" presStyleCnt="7" custLinFactX="28097" custLinFactY="51419" custLinFactNeighborX="100000" custLinFactNeighborY="100000">
        <dgm:presLayoutVars>
          <dgm:bulletEnabled val="1"/>
        </dgm:presLayoutVars>
      </dgm:prSet>
      <dgm:spPr/>
      <dgm:t>
        <a:bodyPr/>
        <a:lstStyle/>
        <a:p>
          <a:endParaRPr lang="en-US"/>
        </a:p>
      </dgm:t>
    </dgm:pt>
    <dgm:pt modelId="{08E76CD7-A3F2-4CCA-9A70-2D0B9AA59F6E}" type="pres">
      <dgm:prSet presAssocID="{379C4A8B-CCB8-45DD-BC2C-22A1CBDE5F7C}" presName="sibTrans" presStyleLbl="bgSibTrans2D1" presStyleIdx="4" presStyleCnt="6" custLinFactY="97330" custLinFactNeighborY="100000"/>
      <dgm:spPr/>
      <dgm:t>
        <a:bodyPr/>
        <a:lstStyle/>
        <a:p>
          <a:endParaRPr lang="en-US"/>
        </a:p>
      </dgm:t>
    </dgm:pt>
    <dgm:pt modelId="{3D1678C2-EA9E-4EF7-AA9D-564DE89C2BC9}" type="pres">
      <dgm:prSet presAssocID="{9FA81B77-ED30-4A4B-A0FD-78536088B9D7}" presName="compNode" presStyleCnt="0"/>
      <dgm:spPr/>
    </dgm:pt>
    <dgm:pt modelId="{C56E8AEA-A313-4188-8C75-ECD91F7EC5BA}" type="pres">
      <dgm:prSet presAssocID="{9FA81B77-ED30-4A4B-A0FD-78536088B9D7}" presName="dummyConnPt" presStyleCnt="0"/>
      <dgm:spPr/>
    </dgm:pt>
    <dgm:pt modelId="{6B54542C-272B-4DE5-BD52-23917FDEE23E}" type="pres">
      <dgm:prSet presAssocID="{9FA81B77-ED30-4A4B-A0FD-78536088B9D7}" presName="node" presStyleLbl="node1" presStyleIdx="5" presStyleCnt="7" custLinFactY="100000" custLinFactNeighborX="885" custLinFactNeighborY="176419">
        <dgm:presLayoutVars>
          <dgm:bulletEnabled val="1"/>
        </dgm:presLayoutVars>
      </dgm:prSet>
      <dgm:spPr/>
      <dgm:t>
        <a:bodyPr/>
        <a:lstStyle/>
        <a:p>
          <a:endParaRPr lang="en-US"/>
        </a:p>
      </dgm:t>
    </dgm:pt>
    <dgm:pt modelId="{122C9E25-9CFF-40CF-8811-818CB4CBDFC0}" type="pres">
      <dgm:prSet presAssocID="{07BD488A-0364-47E2-A7CF-83B8B07E9512}" presName="sibTrans" presStyleLbl="bgSibTrans2D1" presStyleIdx="5" presStyleCnt="6" custAng="4" custLinFactY="100000" custLinFactNeighborX="29650" custLinFactNeighborY="103339"/>
      <dgm:spPr/>
      <dgm:t>
        <a:bodyPr/>
        <a:lstStyle/>
        <a:p>
          <a:endParaRPr lang="en-US"/>
        </a:p>
      </dgm:t>
    </dgm:pt>
    <dgm:pt modelId="{ED634404-85AC-41CD-8621-B8151D1DDBEC}" type="pres">
      <dgm:prSet presAssocID="{EDC4A8EE-EEBF-4B77-B8FE-A8FE2326B148}" presName="compNode" presStyleCnt="0"/>
      <dgm:spPr/>
    </dgm:pt>
    <dgm:pt modelId="{43202574-855A-4EAF-AEB3-8351B567F703}" type="pres">
      <dgm:prSet presAssocID="{EDC4A8EE-EEBF-4B77-B8FE-A8FE2326B148}" presName="dummyConnPt" presStyleCnt="0"/>
      <dgm:spPr/>
    </dgm:pt>
    <dgm:pt modelId="{DBB391BE-3398-47B2-9F55-6E538B0E96E4}" type="pres">
      <dgm:prSet presAssocID="{EDC4A8EE-EEBF-4B77-B8FE-A8FE2326B148}" presName="node" presStyleLbl="node1" presStyleIdx="6" presStyleCnt="7" custAng="0" custLinFactX="-100000" custLinFactY="100000" custLinFactNeighborX="-166184" custLinFactNeighborY="181720">
        <dgm:presLayoutVars>
          <dgm:bulletEnabled val="1"/>
        </dgm:presLayoutVars>
      </dgm:prSet>
      <dgm:spPr/>
      <dgm:t>
        <a:bodyPr/>
        <a:lstStyle/>
        <a:p>
          <a:endParaRPr lang="en-US"/>
        </a:p>
      </dgm:t>
    </dgm:pt>
  </dgm:ptLst>
  <dgm:cxnLst>
    <dgm:cxn modelId="{11D5A186-F378-4953-BDF9-656353930FD3}" type="presOf" srcId="{071CC09E-4486-4D3D-9CFB-F0E7B744C6E4}" destId="{6471EB40-A44D-44E2-B96A-C6BD3586C5B8}" srcOrd="0" destOrd="0" presId="urn:microsoft.com/office/officeart/2005/8/layout/bProcess4"/>
    <dgm:cxn modelId="{43EED346-F6B4-4E80-A256-15749113BCA9}" srcId="{38B7A08F-802F-4BC0-B772-7C17EA657327}" destId="{C587AB07-4EF0-4652-B09D-A28716E2D6CF}" srcOrd="0" destOrd="0" parTransId="{92A39DD1-39B5-4D73-AD91-81AFCEF0C8E2}" sibTransId="{C71AB0F7-9DD6-4029-8E2E-45E23FABBA06}"/>
    <dgm:cxn modelId="{9F1DF242-3929-4071-9415-AAA6DD74C7FC}" type="presOf" srcId="{EDC4A8EE-EEBF-4B77-B8FE-A8FE2326B148}" destId="{DBB391BE-3398-47B2-9F55-6E538B0E96E4}" srcOrd="0" destOrd="0" presId="urn:microsoft.com/office/officeart/2005/8/layout/bProcess4"/>
    <dgm:cxn modelId="{37C60B19-BDA5-4A8B-960E-780EE3327F5C}" srcId="{38B7A08F-802F-4BC0-B772-7C17EA657327}" destId="{89BD71D9-6141-412E-B61B-BB608A935E56}" srcOrd="4" destOrd="0" parTransId="{DCCA74E3-8324-4909-8F2A-B3928F2C829B}" sibTransId="{379C4A8B-CCB8-45DD-BC2C-22A1CBDE5F7C}"/>
    <dgm:cxn modelId="{D1E6FF1A-A910-4797-9632-DF0A918CD381}" type="presOf" srcId="{F50CB75F-0E72-407C-A697-7E932A1FB18F}" destId="{360225C9-8A91-4B08-A4EB-E4ED5812CEEF}" srcOrd="0" destOrd="0" presId="urn:microsoft.com/office/officeart/2005/8/layout/bProcess4"/>
    <dgm:cxn modelId="{49539265-302D-47A8-8B0E-D46A7EFCA0AB}" srcId="{38B7A08F-802F-4BC0-B772-7C17EA657327}" destId="{071CC09E-4486-4D3D-9CFB-F0E7B744C6E4}" srcOrd="2" destOrd="0" parTransId="{10EFC4CE-B43F-4DCC-8DAF-05558FD9D7CE}" sibTransId="{F50CB75F-0E72-407C-A697-7E932A1FB18F}"/>
    <dgm:cxn modelId="{0D9D123B-FF6D-4530-9AB6-E67CF3FD3706}" type="presOf" srcId="{C71AB0F7-9DD6-4029-8E2E-45E23FABBA06}" destId="{33BAF837-00CD-47A1-8699-407DC779FAFB}" srcOrd="0" destOrd="0" presId="urn:microsoft.com/office/officeart/2005/8/layout/bProcess4"/>
    <dgm:cxn modelId="{78A50353-1DA6-4CF9-8204-D79C9A15BCDC}" srcId="{38B7A08F-802F-4BC0-B772-7C17EA657327}" destId="{9FA81B77-ED30-4A4B-A0FD-78536088B9D7}" srcOrd="5" destOrd="0" parTransId="{16FCE9D5-57E0-4A4A-8FAB-F6050712E8E8}" sibTransId="{07BD488A-0364-47E2-A7CF-83B8B07E9512}"/>
    <dgm:cxn modelId="{D397BF25-799B-4463-9870-0F90BC41CBAC}" srcId="{38B7A08F-802F-4BC0-B772-7C17EA657327}" destId="{B5A6B40A-B5D4-4F0A-BA5B-E6D1A4179B3C}" srcOrd="3" destOrd="0" parTransId="{03277114-6D19-451F-9D5D-454CAA229362}" sibTransId="{906A6EAA-EFA2-4943-9628-7703BDD6FEF6}"/>
    <dgm:cxn modelId="{9550FF04-FC8B-484D-A875-E675A0153947}" type="presOf" srcId="{38B7A08F-802F-4BC0-B772-7C17EA657327}" destId="{205D4757-7EEE-4170-A17D-1AB529A05290}" srcOrd="0" destOrd="0" presId="urn:microsoft.com/office/officeart/2005/8/layout/bProcess4"/>
    <dgm:cxn modelId="{28AB31D6-764D-4411-B4E4-166239EBC693}" srcId="{9FA81B77-ED30-4A4B-A0FD-78536088B9D7}" destId="{19BFF50A-702F-4D21-B96B-1CEC4CAF5283}" srcOrd="0" destOrd="0" parTransId="{41C43FF2-98DB-474D-8A42-A97FD8100638}" sibTransId="{6DCE8FDD-D161-4B01-94B6-A2FEE6487B3B}"/>
    <dgm:cxn modelId="{ED240A17-6DC4-485B-9A63-002B5BDD49E6}" type="presOf" srcId="{9FA81B77-ED30-4A4B-A0FD-78536088B9D7}" destId="{6B54542C-272B-4DE5-BD52-23917FDEE23E}" srcOrd="0" destOrd="0" presId="urn:microsoft.com/office/officeart/2005/8/layout/bProcess4"/>
    <dgm:cxn modelId="{86E1A012-D302-4A38-AD4E-424B764BB36C}" type="presOf" srcId="{C587AB07-4EF0-4652-B09D-A28716E2D6CF}" destId="{77AFDC6C-C2C1-45D3-AF0B-AF589F77F245}" srcOrd="0" destOrd="0" presId="urn:microsoft.com/office/officeart/2005/8/layout/bProcess4"/>
    <dgm:cxn modelId="{63925330-CC02-4D71-9373-E10C45CA978E}" type="presOf" srcId="{19BFF50A-702F-4D21-B96B-1CEC4CAF5283}" destId="{6B54542C-272B-4DE5-BD52-23917FDEE23E}" srcOrd="0" destOrd="1" presId="urn:microsoft.com/office/officeart/2005/8/layout/bProcess4"/>
    <dgm:cxn modelId="{6BD75DAA-C035-4236-A35E-0823EC3E765D}" type="presOf" srcId="{379C4A8B-CCB8-45DD-BC2C-22A1CBDE5F7C}" destId="{08E76CD7-A3F2-4CCA-9A70-2D0B9AA59F6E}" srcOrd="0" destOrd="0" presId="urn:microsoft.com/office/officeart/2005/8/layout/bProcess4"/>
    <dgm:cxn modelId="{B8BE84D0-F25E-49F4-A0E4-AE1AD554C714}" srcId="{89BD71D9-6141-412E-B61B-BB608A935E56}" destId="{D38E3CEF-AE3B-48F4-80C4-02B387EE8FE0}" srcOrd="0" destOrd="0" parTransId="{6B42EADE-5021-43EB-ADEB-66A4DDE29BDB}" sibTransId="{26200B99-D564-44F3-B334-B0A39A14BB31}"/>
    <dgm:cxn modelId="{97A7660E-6089-4E54-B0BA-920CFAE4DB6B}" type="presOf" srcId="{07BD488A-0364-47E2-A7CF-83B8B07E9512}" destId="{122C9E25-9CFF-40CF-8811-818CB4CBDFC0}" srcOrd="0" destOrd="0" presId="urn:microsoft.com/office/officeart/2005/8/layout/bProcess4"/>
    <dgm:cxn modelId="{3311DD82-2732-41E6-9C74-8AB13654E401}" srcId="{38B7A08F-802F-4BC0-B772-7C17EA657327}" destId="{EDC4A8EE-EEBF-4B77-B8FE-A8FE2326B148}" srcOrd="6" destOrd="0" parTransId="{7528CCA4-D142-4F33-A43B-AF2741F9EDFC}" sibTransId="{9B133496-2233-49F2-A707-783E7BD8162D}"/>
    <dgm:cxn modelId="{EEF507EF-F551-46FA-BB44-D2BCEF356399}" type="presOf" srcId="{D38E3CEF-AE3B-48F4-80C4-02B387EE8FE0}" destId="{C5B39AA6-5A0D-458B-9EB1-F596B813C740}" srcOrd="0" destOrd="1" presId="urn:microsoft.com/office/officeart/2005/8/layout/bProcess4"/>
    <dgm:cxn modelId="{E2C05A51-447D-4F5B-AE67-BEE68B4D2B0D}" type="presOf" srcId="{C302B234-8069-4CD1-A1DC-C8AE3957DB56}" destId="{6471EB40-A44D-44E2-B96A-C6BD3586C5B8}" srcOrd="0" destOrd="1" presId="urn:microsoft.com/office/officeart/2005/8/layout/bProcess4"/>
    <dgm:cxn modelId="{4DF3A7AD-57C2-4788-9EDB-AB320978AB13}" type="presOf" srcId="{E3CF98A7-9ACB-4104-825E-849A57BCA07E}" destId="{996F59E1-1C4A-4AEB-98D7-274B0D5698FF}" srcOrd="0" destOrd="0" presId="urn:microsoft.com/office/officeart/2005/8/layout/bProcess4"/>
    <dgm:cxn modelId="{C3BC5BD4-2826-4DA8-AC34-0833F672DE27}" type="presOf" srcId="{89BD71D9-6141-412E-B61B-BB608A935E56}" destId="{C5B39AA6-5A0D-458B-9EB1-F596B813C740}" srcOrd="0" destOrd="0" presId="urn:microsoft.com/office/officeart/2005/8/layout/bProcess4"/>
    <dgm:cxn modelId="{A991342F-991C-40DB-9B69-459D6F53055F}" type="presOf" srcId="{EC26D135-BA34-4524-A4BD-912BBFAB9D68}" destId="{7AD2DE58-0A2B-4AD7-B207-99F7B826CDA2}" srcOrd="0" destOrd="1" presId="urn:microsoft.com/office/officeart/2005/8/layout/bProcess4"/>
    <dgm:cxn modelId="{65349570-0044-433E-BA2B-53DFD8015B42}" type="presOf" srcId="{B5A6B40A-B5D4-4F0A-BA5B-E6D1A4179B3C}" destId="{7AD2DE58-0A2B-4AD7-B207-99F7B826CDA2}" srcOrd="0" destOrd="0" presId="urn:microsoft.com/office/officeart/2005/8/layout/bProcess4"/>
    <dgm:cxn modelId="{960442CC-8CB1-4ADB-BAD6-CF64012D8E75}" srcId="{B5A6B40A-B5D4-4F0A-BA5B-E6D1A4179B3C}" destId="{EC26D135-BA34-4524-A4BD-912BBFAB9D68}" srcOrd="0" destOrd="0" parTransId="{66175FD4-C69A-4383-A80D-8E6B581F9B12}" sibTransId="{A655AC5E-DEEE-4481-B815-7EC8B713A7CE}"/>
    <dgm:cxn modelId="{32FC3D7F-46C1-4D27-A86F-934839D9C6ED}" type="presOf" srcId="{906A6EAA-EFA2-4943-9628-7703BDD6FEF6}" destId="{B0CF969F-D841-4EED-A785-EBD22CAB9003}" srcOrd="0" destOrd="0" presId="urn:microsoft.com/office/officeart/2005/8/layout/bProcess4"/>
    <dgm:cxn modelId="{059ED174-3F73-461F-A822-010C3C4057F8}" type="presOf" srcId="{77964345-83C1-4B4C-B65B-EE8B4EEC00FE}" destId="{C21F3173-86CF-4819-9B38-3A0E73A0954D}" srcOrd="0" destOrd="0" presId="urn:microsoft.com/office/officeart/2005/8/layout/bProcess4"/>
    <dgm:cxn modelId="{0D856A26-3619-492E-8E8E-C4F3E42D5EE9}" srcId="{071CC09E-4486-4D3D-9CFB-F0E7B744C6E4}" destId="{C302B234-8069-4CD1-A1DC-C8AE3957DB56}" srcOrd="0" destOrd="0" parTransId="{86B16CE6-F975-48C6-832D-3EC99FB8F78D}" sibTransId="{56DF9C64-E4D1-4BC7-B623-B4F2DEA0B262}"/>
    <dgm:cxn modelId="{7DF28B02-F60B-4A73-9F2E-EC322DCF1A9F}" srcId="{38B7A08F-802F-4BC0-B772-7C17EA657327}" destId="{77964345-83C1-4B4C-B65B-EE8B4EEC00FE}" srcOrd="1" destOrd="0" parTransId="{EC535933-6019-4615-9F8B-0870778BE722}" sibTransId="{E3CF98A7-9ACB-4104-825E-849A57BCA07E}"/>
    <dgm:cxn modelId="{90EA27AD-8681-4DD8-BCF6-977A3BB3EB72}" type="presParOf" srcId="{205D4757-7EEE-4170-A17D-1AB529A05290}" destId="{ECA063AE-A3CF-449C-8347-408FD4E2BAF7}" srcOrd="0" destOrd="0" presId="urn:microsoft.com/office/officeart/2005/8/layout/bProcess4"/>
    <dgm:cxn modelId="{4BE192C0-112D-457F-B4EA-B74179852352}" type="presParOf" srcId="{ECA063AE-A3CF-449C-8347-408FD4E2BAF7}" destId="{1C1EEF58-89A7-4549-ACAB-BAD860966C39}" srcOrd="0" destOrd="0" presId="urn:microsoft.com/office/officeart/2005/8/layout/bProcess4"/>
    <dgm:cxn modelId="{F7C2A3CE-D7B2-4797-B392-5574AC6DA4AD}" type="presParOf" srcId="{ECA063AE-A3CF-449C-8347-408FD4E2BAF7}" destId="{77AFDC6C-C2C1-45D3-AF0B-AF589F77F245}" srcOrd="1" destOrd="0" presId="urn:microsoft.com/office/officeart/2005/8/layout/bProcess4"/>
    <dgm:cxn modelId="{0DE09608-BF87-4801-86D5-CE88DE66498E}" type="presParOf" srcId="{205D4757-7EEE-4170-A17D-1AB529A05290}" destId="{33BAF837-00CD-47A1-8699-407DC779FAFB}" srcOrd="1" destOrd="0" presId="urn:microsoft.com/office/officeart/2005/8/layout/bProcess4"/>
    <dgm:cxn modelId="{F41F2F5E-FB38-49F1-8601-9DB225948D56}" type="presParOf" srcId="{205D4757-7EEE-4170-A17D-1AB529A05290}" destId="{2F1AC1D1-EB8D-4F55-89B7-AD244BD5190F}" srcOrd="2" destOrd="0" presId="urn:microsoft.com/office/officeart/2005/8/layout/bProcess4"/>
    <dgm:cxn modelId="{D683E679-F62A-461F-9BBF-BE0624A0A64D}" type="presParOf" srcId="{2F1AC1D1-EB8D-4F55-89B7-AD244BD5190F}" destId="{FF58FE68-26A4-4EB1-9C80-3F15A85F41DF}" srcOrd="0" destOrd="0" presId="urn:microsoft.com/office/officeart/2005/8/layout/bProcess4"/>
    <dgm:cxn modelId="{F9E918D2-03CC-44B5-80FD-B8B2F76079AD}" type="presParOf" srcId="{2F1AC1D1-EB8D-4F55-89B7-AD244BD5190F}" destId="{C21F3173-86CF-4819-9B38-3A0E73A0954D}" srcOrd="1" destOrd="0" presId="urn:microsoft.com/office/officeart/2005/8/layout/bProcess4"/>
    <dgm:cxn modelId="{EA5EE8A4-D98B-45F0-94BD-1D54EA48232B}" type="presParOf" srcId="{205D4757-7EEE-4170-A17D-1AB529A05290}" destId="{996F59E1-1C4A-4AEB-98D7-274B0D5698FF}" srcOrd="3" destOrd="0" presId="urn:microsoft.com/office/officeart/2005/8/layout/bProcess4"/>
    <dgm:cxn modelId="{40241813-490E-413A-983D-1AA35B3DE0F4}" type="presParOf" srcId="{205D4757-7EEE-4170-A17D-1AB529A05290}" destId="{7569CE35-2DCF-426C-920C-6FB3D8D9C069}" srcOrd="4" destOrd="0" presId="urn:microsoft.com/office/officeart/2005/8/layout/bProcess4"/>
    <dgm:cxn modelId="{6D7A3B5A-A98D-4AC2-A243-45475440DDFE}" type="presParOf" srcId="{7569CE35-2DCF-426C-920C-6FB3D8D9C069}" destId="{226A2462-4977-4401-A4E5-716BEE20C44C}" srcOrd="0" destOrd="0" presId="urn:microsoft.com/office/officeart/2005/8/layout/bProcess4"/>
    <dgm:cxn modelId="{359C7A03-5A0A-4A05-B1E9-A34BD463A5C7}" type="presParOf" srcId="{7569CE35-2DCF-426C-920C-6FB3D8D9C069}" destId="{6471EB40-A44D-44E2-B96A-C6BD3586C5B8}" srcOrd="1" destOrd="0" presId="urn:microsoft.com/office/officeart/2005/8/layout/bProcess4"/>
    <dgm:cxn modelId="{1EBA8681-EF20-4097-8F58-B41A5762E46E}" type="presParOf" srcId="{205D4757-7EEE-4170-A17D-1AB529A05290}" destId="{360225C9-8A91-4B08-A4EB-E4ED5812CEEF}" srcOrd="5" destOrd="0" presId="urn:microsoft.com/office/officeart/2005/8/layout/bProcess4"/>
    <dgm:cxn modelId="{22713DBC-8C3F-409D-9F26-721F176FD209}" type="presParOf" srcId="{205D4757-7EEE-4170-A17D-1AB529A05290}" destId="{1C00EA5C-2D18-4B4D-BF18-29C06BF0F2EA}" srcOrd="6" destOrd="0" presId="urn:microsoft.com/office/officeart/2005/8/layout/bProcess4"/>
    <dgm:cxn modelId="{161997E9-83A4-45C8-8323-17D5FED9295D}" type="presParOf" srcId="{1C00EA5C-2D18-4B4D-BF18-29C06BF0F2EA}" destId="{3427254B-91B5-4061-92C9-186DA7FCBDF1}" srcOrd="0" destOrd="0" presId="urn:microsoft.com/office/officeart/2005/8/layout/bProcess4"/>
    <dgm:cxn modelId="{9EDFC17E-F19F-4FCE-91ED-5A6DB1C024F1}" type="presParOf" srcId="{1C00EA5C-2D18-4B4D-BF18-29C06BF0F2EA}" destId="{7AD2DE58-0A2B-4AD7-B207-99F7B826CDA2}" srcOrd="1" destOrd="0" presId="urn:microsoft.com/office/officeart/2005/8/layout/bProcess4"/>
    <dgm:cxn modelId="{729515A7-9119-4895-8825-1130782B0145}" type="presParOf" srcId="{205D4757-7EEE-4170-A17D-1AB529A05290}" destId="{B0CF969F-D841-4EED-A785-EBD22CAB9003}" srcOrd="7" destOrd="0" presId="urn:microsoft.com/office/officeart/2005/8/layout/bProcess4"/>
    <dgm:cxn modelId="{FA57EF67-2173-45F7-B726-05FFDCC06C98}" type="presParOf" srcId="{205D4757-7EEE-4170-A17D-1AB529A05290}" destId="{5370D4FE-8DA3-43A9-A5E3-540AAD494322}" srcOrd="8" destOrd="0" presId="urn:microsoft.com/office/officeart/2005/8/layout/bProcess4"/>
    <dgm:cxn modelId="{6CF6B459-54CF-4946-9B91-4AAD30EA55FE}" type="presParOf" srcId="{5370D4FE-8DA3-43A9-A5E3-540AAD494322}" destId="{FE09EEC8-A19D-4FA1-B8B4-64130FB71E59}" srcOrd="0" destOrd="0" presId="urn:microsoft.com/office/officeart/2005/8/layout/bProcess4"/>
    <dgm:cxn modelId="{CE5A50FE-3BB3-4F5F-BA3E-86447E8D7492}" type="presParOf" srcId="{5370D4FE-8DA3-43A9-A5E3-540AAD494322}" destId="{C5B39AA6-5A0D-458B-9EB1-F596B813C740}" srcOrd="1" destOrd="0" presId="urn:microsoft.com/office/officeart/2005/8/layout/bProcess4"/>
    <dgm:cxn modelId="{AC9F07C5-FEAB-4D3E-85F6-226A006D6F66}" type="presParOf" srcId="{205D4757-7EEE-4170-A17D-1AB529A05290}" destId="{08E76CD7-A3F2-4CCA-9A70-2D0B9AA59F6E}" srcOrd="9" destOrd="0" presId="urn:microsoft.com/office/officeart/2005/8/layout/bProcess4"/>
    <dgm:cxn modelId="{08C80104-5829-4B27-961B-1A12113AA8A8}" type="presParOf" srcId="{205D4757-7EEE-4170-A17D-1AB529A05290}" destId="{3D1678C2-EA9E-4EF7-AA9D-564DE89C2BC9}" srcOrd="10" destOrd="0" presId="urn:microsoft.com/office/officeart/2005/8/layout/bProcess4"/>
    <dgm:cxn modelId="{30D3700C-64A6-4B20-9F94-930E5CF46436}" type="presParOf" srcId="{3D1678C2-EA9E-4EF7-AA9D-564DE89C2BC9}" destId="{C56E8AEA-A313-4188-8C75-ECD91F7EC5BA}" srcOrd="0" destOrd="0" presId="urn:microsoft.com/office/officeart/2005/8/layout/bProcess4"/>
    <dgm:cxn modelId="{F7EAA558-1A15-49BE-A4B7-A8DEC91BB40F}" type="presParOf" srcId="{3D1678C2-EA9E-4EF7-AA9D-564DE89C2BC9}" destId="{6B54542C-272B-4DE5-BD52-23917FDEE23E}" srcOrd="1" destOrd="0" presId="urn:microsoft.com/office/officeart/2005/8/layout/bProcess4"/>
    <dgm:cxn modelId="{0444E3F0-F310-459B-820C-34856CA7310A}" type="presParOf" srcId="{205D4757-7EEE-4170-A17D-1AB529A05290}" destId="{122C9E25-9CFF-40CF-8811-818CB4CBDFC0}" srcOrd="11" destOrd="0" presId="urn:microsoft.com/office/officeart/2005/8/layout/bProcess4"/>
    <dgm:cxn modelId="{91654815-37D6-4E89-B2A6-F3E218FC57B6}" type="presParOf" srcId="{205D4757-7EEE-4170-A17D-1AB529A05290}" destId="{ED634404-85AC-41CD-8621-B8151D1DDBEC}" srcOrd="12" destOrd="0" presId="urn:microsoft.com/office/officeart/2005/8/layout/bProcess4"/>
    <dgm:cxn modelId="{29ED5DC4-7284-4CD6-BD87-A9C640AC90B8}" type="presParOf" srcId="{ED634404-85AC-41CD-8621-B8151D1DDBEC}" destId="{43202574-855A-4EAF-AEB3-8351B567F703}" srcOrd="0" destOrd="0" presId="urn:microsoft.com/office/officeart/2005/8/layout/bProcess4"/>
    <dgm:cxn modelId="{3102D76F-0C1A-42FD-B66B-F7A71047D161}" type="presParOf" srcId="{ED634404-85AC-41CD-8621-B8151D1DDBEC}" destId="{DBB391BE-3398-47B2-9F55-6E538B0E96E4}" srcOrd="1" destOrd="0" presId="urn:microsoft.com/office/officeart/2005/8/layout/bProcess4"/>
  </dgm:cxnLst>
  <dgm:bg/>
  <dgm:whole/>
  <dgm:extLst>
    <a:ext uri="http://schemas.microsoft.com/office/drawing/2008/diagram"/>
  </dgm:extLst>
</dgm:dataModel>
</file>

<file path=ppt/diagrams/data2.xml><?xml version="1.0" encoding="utf-8"?>
<dgm:dataModel xmlns:dgm="http://schemas.openxmlformats.org/drawingml/2006/diagram" xmlns:a="http://schemas.openxmlformats.org/drawingml/2006/main">
  <dgm:ptLst>
    <dgm:pt modelId="{F7D994A1-7447-41B4-94B8-F75A4D25227F}" type="doc">
      <dgm:prSet loTypeId="urn:microsoft.com/office/officeart/2005/8/layout/vProcess5" loCatId="process" qsTypeId="urn:microsoft.com/office/officeart/2005/8/quickstyle/simple2" qsCatId="simple" csTypeId="urn:microsoft.com/office/officeart/2005/8/colors/accent1_2" csCatId="accent1" phldr="1"/>
      <dgm:spPr/>
      <dgm:t>
        <a:bodyPr/>
        <a:lstStyle/>
        <a:p>
          <a:endParaRPr lang="en-US"/>
        </a:p>
      </dgm:t>
    </dgm:pt>
    <dgm:pt modelId="{617838F5-EE0D-48C0-B0E2-FB04F75BBF31}">
      <dgm:prSet custT="1"/>
      <dgm:spPr/>
      <dgm:t>
        <a:bodyPr/>
        <a:lstStyle/>
        <a:p>
          <a:pPr algn="just" defTabSz="1030288" rtl="0">
            <a:lnSpc>
              <a:spcPct val="100000"/>
            </a:lnSpc>
            <a:spcAft>
              <a:spcPts val="0"/>
            </a:spcAft>
          </a:pPr>
          <a:r>
            <a:rPr lang="en-US" sz="1700" b="1" dirty="0" smtClean="0">
              <a:latin typeface="+mn-lt"/>
              <a:cs typeface="Calibri" pitchFamily="34" charset="0"/>
            </a:rPr>
            <a:t>Presently, </a:t>
          </a:r>
          <a:r>
            <a:rPr lang="en-US" sz="1700" b="1" u="sng" dirty="0" smtClean="0">
              <a:latin typeface="+mn-lt"/>
              <a:cs typeface="Calibri" pitchFamily="34" charset="0"/>
            </a:rPr>
            <a:t>Retention money</a:t>
          </a:r>
          <a:r>
            <a:rPr lang="en-US" sz="1700" b="1" dirty="0" smtClean="0">
              <a:latin typeface="+mn-lt"/>
              <a:cs typeface="Calibri" pitchFamily="34" charset="0"/>
            </a:rPr>
            <a:t> is excluded in computing taxable income on the premise that the </a:t>
          </a:r>
          <a:r>
            <a:rPr lang="en-US" sz="1700" b="1" u="sng" dirty="0" smtClean="0">
              <a:latin typeface="+mn-lt"/>
              <a:cs typeface="Calibri" pitchFamily="34" charset="0"/>
            </a:rPr>
            <a:t>right to receive the retention money accrues only after the obligations under the contract are fulfilled</a:t>
          </a:r>
          <a:r>
            <a:rPr lang="en-US" sz="1700" b="1" dirty="0" smtClean="0">
              <a:latin typeface="+mn-lt"/>
              <a:cs typeface="Calibri" pitchFamily="34" charset="0"/>
            </a:rPr>
            <a:t>. </a:t>
          </a:r>
          <a:r>
            <a:rPr lang="en-US" sz="1800" b="1" dirty="0" smtClean="0">
              <a:latin typeface="+mn-lt"/>
              <a:cs typeface="Calibri" pitchFamily="34" charset="0"/>
            </a:rPr>
            <a:t>Under ICDS regime, retention money is specifically included as part of contract revenue. </a:t>
          </a:r>
          <a:endParaRPr lang="en-US" b="1" dirty="0">
            <a:latin typeface="+mn-lt"/>
          </a:endParaRPr>
        </a:p>
      </dgm:t>
    </dgm:pt>
    <dgm:pt modelId="{47CC957E-D357-4A59-9A67-9BC3DED43EE2}" type="parTrans" cxnId="{74859BAB-DFBE-4827-ABEF-44F462469D2D}">
      <dgm:prSet/>
      <dgm:spPr/>
      <dgm:t>
        <a:bodyPr/>
        <a:lstStyle/>
        <a:p>
          <a:endParaRPr lang="en-US"/>
        </a:p>
      </dgm:t>
    </dgm:pt>
    <dgm:pt modelId="{1A0CBBD7-1DC8-4B4C-B85C-B4070DA6E6D2}" type="sibTrans" cxnId="{74859BAB-DFBE-4827-ABEF-44F462469D2D}">
      <dgm:prSet/>
      <dgm:spPr/>
      <dgm:t>
        <a:bodyPr/>
        <a:lstStyle/>
        <a:p>
          <a:endParaRPr lang="en-US" dirty="0"/>
        </a:p>
      </dgm:t>
    </dgm:pt>
    <dgm:pt modelId="{34E16CD9-0E36-41C9-9A2A-3275C6BED7AD}">
      <dgm:prSet custT="1"/>
      <dgm:spPr/>
      <dgm:t>
        <a:bodyPr/>
        <a:lstStyle/>
        <a:p>
          <a:pPr algn="just" rtl="0"/>
          <a:r>
            <a:rPr lang="en-US" sz="1700" dirty="0" smtClean="0">
              <a:latin typeface="+mn-lt"/>
              <a:cs typeface="Calibri" pitchFamily="34" charset="0"/>
            </a:rPr>
            <a:t> </a:t>
          </a:r>
          <a:r>
            <a:rPr lang="en-US" sz="1700" b="1" dirty="0" smtClean="0">
              <a:latin typeface="+mn-lt"/>
              <a:cs typeface="Calibri" pitchFamily="34" charset="0"/>
            </a:rPr>
            <a:t>AS 7 requires a provision to be made for the expected losses on onerous construction contract immediately on signing the contract.  Under ICDS, losses incurred on a contract shall be allowed only in proportion to the stage of completion. Future or anticipated losses shall not be allowed, unless such losses are actually incurred.</a:t>
          </a:r>
          <a:endParaRPr lang="en-US" b="1" dirty="0">
            <a:latin typeface="+mn-lt"/>
          </a:endParaRPr>
        </a:p>
      </dgm:t>
    </dgm:pt>
    <dgm:pt modelId="{BEC7F598-18AB-45E5-AD4D-74420F45A356}" type="sibTrans" cxnId="{BBD30D63-5EFC-406F-81A7-283D1587C8C1}">
      <dgm:prSet/>
      <dgm:spPr/>
      <dgm:t>
        <a:bodyPr/>
        <a:lstStyle/>
        <a:p>
          <a:endParaRPr lang="en-US" dirty="0"/>
        </a:p>
      </dgm:t>
    </dgm:pt>
    <dgm:pt modelId="{EFC4AE79-C7F0-4605-BCBC-797C8260A2BA}" type="parTrans" cxnId="{BBD30D63-5EFC-406F-81A7-283D1587C8C1}">
      <dgm:prSet/>
      <dgm:spPr/>
      <dgm:t>
        <a:bodyPr/>
        <a:lstStyle/>
        <a:p>
          <a:endParaRPr lang="en-US"/>
        </a:p>
      </dgm:t>
    </dgm:pt>
    <dgm:pt modelId="{B0A9734A-BDDB-4293-97C1-5FCA0E82237C}">
      <dgm:prSet custT="1"/>
      <dgm:spPr/>
      <dgm:t>
        <a:bodyPr/>
        <a:lstStyle/>
        <a:p>
          <a:pPr algn="just"/>
          <a:r>
            <a:rPr lang="en-US" sz="1600" b="1" dirty="0" smtClean="0"/>
            <a:t>Contract Revenue and contract costs are to be recognized on POCM basis. During the early stages of a contract, where the outcome of the contract  cannot be estimated reliably, contract revenue is </a:t>
          </a:r>
          <a:r>
            <a:rPr lang="en-US" sz="1600" b="1" dirty="0" err="1" smtClean="0"/>
            <a:t>recognised</a:t>
          </a:r>
          <a:r>
            <a:rPr lang="en-US" sz="1600" b="1" dirty="0" smtClean="0"/>
            <a:t> only to the extent of costs  incurred. This requirement is contained both in AS 7 and ICDS III. However, in case of ICDS III the early stage of a contract shall not extend beyond 25 % of the stage of  completion.</a:t>
          </a:r>
          <a:endParaRPr lang="en-US" sz="1600" b="1" dirty="0"/>
        </a:p>
      </dgm:t>
    </dgm:pt>
    <dgm:pt modelId="{49287525-A619-45A6-A521-45238C01197A}" type="parTrans" cxnId="{9250C106-3B1C-4D07-AB28-5F1CE4992878}">
      <dgm:prSet/>
      <dgm:spPr/>
      <dgm:t>
        <a:bodyPr/>
        <a:lstStyle/>
        <a:p>
          <a:endParaRPr lang="en-US"/>
        </a:p>
      </dgm:t>
    </dgm:pt>
    <dgm:pt modelId="{0DCD78CC-9BFC-465A-895C-B2520BC35BCC}" type="sibTrans" cxnId="{9250C106-3B1C-4D07-AB28-5F1CE4992878}">
      <dgm:prSet/>
      <dgm:spPr/>
      <dgm:t>
        <a:bodyPr/>
        <a:lstStyle/>
        <a:p>
          <a:endParaRPr lang="en-US"/>
        </a:p>
      </dgm:t>
    </dgm:pt>
    <dgm:pt modelId="{B8803112-E5CB-42D7-9286-4AC8CC9AD554}" type="pres">
      <dgm:prSet presAssocID="{F7D994A1-7447-41B4-94B8-F75A4D25227F}" presName="outerComposite" presStyleCnt="0">
        <dgm:presLayoutVars>
          <dgm:chMax val="5"/>
          <dgm:dir/>
          <dgm:resizeHandles val="exact"/>
        </dgm:presLayoutVars>
      </dgm:prSet>
      <dgm:spPr/>
      <dgm:t>
        <a:bodyPr/>
        <a:lstStyle/>
        <a:p>
          <a:endParaRPr lang="en-US"/>
        </a:p>
      </dgm:t>
    </dgm:pt>
    <dgm:pt modelId="{BC415AEC-B9AC-4CB0-A3EA-84C85B92C44D}" type="pres">
      <dgm:prSet presAssocID="{F7D994A1-7447-41B4-94B8-F75A4D25227F}" presName="dummyMaxCanvas" presStyleCnt="0">
        <dgm:presLayoutVars/>
      </dgm:prSet>
      <dgm:spPr/>
      <dgm:t>
        <a:bodyPr/>
        <a:lstStyle/>
        <a:p>
          <a:endParaRPr lang="en-US"/>
        </a:p>
      </dgm:t>
    </dgm:pt>
    <dgm:pt modelId="{7326372D-90CC-4C42-953E-9842804C9DDD}" type="pres">
      <dgm:prSet presAssocID="{F7D994A1-7447-41B4-94B8-F75A4D25227F}" presName="ThreeNodes_1" presStyleLbl="node1" presStyleIdx="0" presStyleCnt="3" custScaleX="107398" custScaleY="84674" custLinFactNeighborX="6863" custLinFactNeighborY="7280">
        <dgm:presLayoutVars>
          <dgm:bulletEnabled val="1"/>
        </dgm:presLayoutVars>
      </dgm:prSet>
      <dgm:spPr/>
      <dgm:t>
        <a:bodyPr/>
        <a:lstStyle/>
        <a:p>
          <a:endParaRPr lang="en-US"/>
        </a:p>
      </dgm:t>
    </dgm:pt>
    <dgm:pt modelId="{4BB4B790-F1D1-4873-BDED-13D63BE7091B}" type="pres">
      <dgm:prSet presAssocID="{F7D994A1-7447-41B4-94B8-F75A4D25227F}" presName="ThreeNodes_2" presStyleLbl="node1" presStyleIdx="1" presStyleCnt="3" custScaleX="99541" custScaleY="84494" custLinFactY="739" custLinFactNeighborX="7082" custLinFactNeighborY="100000">
        <dgm:presLayoutVars>
          <dgm:bulletEnabled val="1"/>
        </dgm:presLayoutVars>
      </dgm:prSet>
      <dgm:spPr/>
      <dgm:t>
        <a:bodyPr/>
        <a:lstStyle/>
        <a:p>
          <a:endParaRPr lang="en-US"/>
        </a:p>
      </dgm:t>
    </dgm:pt>
    <dgm:pt modelId="{B92F7C09-71AA-4B9F-9BCF-6ABCAA0E5C7B}" type="pres">
      <dgm:prSet presAssocID="{F7D994A1-7447-41B4-94B8-F75A4D25227F}" presName="ThreeNodes_3" presStyleLbl="node1" presStyleIdx="2" presStyleCnt="3" custScaleX="110817" custScaleY="99182" custLinFactY="-16762" custLinFactNeighborX="-9074" custLinFactNeighborY="-100000">
        <dgm:presLayoutVars>
          <dgm:bulletEnabled val="1"/>
        </dgm:presLayoutVars>
      </dgm:prSet>
      <dgm:spPr/>
      <dgm:t>
        <a:bodyPr/>
        <a:lstStyle/>
        <a:p>
          <a:endParaRPr lang="en-US"/>
        </a:p>
      </dgm:t>
    </dgm:pt>
    <dgm:pt modelId="{0CACF257-E8DA-4C79-AB5B-08D497B3B41D}" type="pres">
      <dgm:prSet presAssocID="{F7D994A1-7447-41B4-94B8-F75A4D25227F}" presName="ThreeConn_1-2" presStyleLbl="fgAccFollowNode1" presStyleIdx="0" presStyleCnt="2" custScaleX="85926" custLinFactNeighborX="77828" custLinFactNeighborY="-2836">
        <dgm:presLayoutVars>
          <dgm:bulletEnabled val="1"/>
        </dgm:presLayoutVars>
      </dgm:prSet>
      <dgm:spPr/>
      <dgm:t>
        <a:bodyPr/>
        <a:lstStyle/>
        <a:p>
          <a:endParaRPr lang="en-US"/>
        </a:p>
      </dgm:t>
    </dgm:pt>
    <dgm:pt modelId="{E397E855-3C51-49EF-A1EF-91021C971963}" type="pres">
      <dgm:prSet presAssocID="{F7D994A1-7447-41B4-94B8-F75A4D25227F}" presName="ThreeConn_2-3" presStyleLbl="fgAccFollowNode1" presStyleIdx="1" presStyleCnt="2" custScaleX="85358" custLinFactNeighborX="35320" custLinFactNeighborY="1444">
        <dgm:presLayoutVars>
          <dgm:bulletEnabled val="1"/>
        </dgm:presLayoutVars>
      </dgm:prSet>
      <dgm:spPr/>
      <dgm:t>
        <a:bodyPr/>
        <a:lstStyle/>
        <a:p>
          <a:endParaRPr lang="en-US"/>
        </a:p>
      </dgm:t>
    </dgm:pt>
    <dgm:pt modelId="{DD817C54-8CC0-4B96-8B1F-49D20BD0E0CD}" type="pres">
      <dgm:prSet presAssocID="{F7D994A1-7447-41B4-94B8-F75A4D25227F}" presName="ThreeNodes_1_text" presStyleLbl="node1" presStyleIdx="2" presStyleCnt="3">
        <dgm:presLayoutVars>
          <dgm:bulletEnabled val="1"/>
        </dgm:presLayoutVars>
      </dgm:prSet>
      <dgm:spPr/>
      <dgm:t>
        <a:bodyPr/>
        <a:lstStyle/>
        <a:p>
          <a:endParaRPr lang="en-US"/>
        </a:p>
      </dgm:t>
    </dgm:pt>
    <dgm:pt modelId="{35D01466-6503-4666-8E59-F1DDB7485CF7}" type="pres">
      <dgm:prSet presAssocID="{F7D994A1-7447-41B4-94B8-F75A4D25227F}" presName="ThreeNodes_2_text" presStyleLbl="node1" presStyleIdx="2" presStyleCnt="3">
        <dgm:presLayoutVars>
          <dgm:bulletEnabled val="1"/>
        </dgm:presLayoutVars>
      </dgm:prSet>
      <dgm:spPr/>
      <dgm:t>
        <a:bodyPr/>
        <a:lstStyle/>
        <a:p>
          <a:endParaRPr lang="en-US"/>
        </a:p>
      </dgm:t>
    </dgm:pt>
    <dgm:pt modelId="{5EE69A79-5C74-422D-AF86-69F0A1352F60}" type="pres">
      <dgm:prSet presAssocID="{F7D994A1-7447-41B4-94B8-F75A4D25227F}" presName="ThreeNodes_3_text" presStyleLbl="node1" presStyleIdx="2" presStyleCnt="3">
        <dgm:presLayoutVars>
          <dgm:bulletEnabled val="1"/>
        </dgm:presLayoutVars>
      </dgm:prSet>
      <dgm:spPr/>
      <dgm:t>
        <a:bodyPr/>
        <a:lstStyle/>
        <a:p>
          <a:endParaRPr lang="en-US"/>
        </a:p>
      </dgm:t>
    </dgm:pt>
  </dgm:ptLst>
  <dgm:cxnLst>
    <dgm:cxn modelId="{BBD30D63-5EFC-406F-81A7-283D1587C8C1}" srcId="{F7D994A1-7447-41B4-94B8-F75A4D25227F}" destId="{34E16CD9-0E36-41C9-9A2A-3275C6BED7AD}" srcOrd="1" destOrd="0" parTransId="{EFC4AE79-C7F0-4605-BCBC-797C8260A2BA}" sibTransId="{BEC7F598-18AB-45E5-AD4D-74420F45A356}"/>
    <dgm:cxn modelId="{3A7540B6-B9C9-4805-8B4E-4C3AA06B784C}" type="presOf" srcId="{F7D994A1-7447-41B4-94B8-F75A4D25227F}" destId="{B8803112-E5CB-42D7-9286-4AC8CC9AD554}" srcOrd="0" destOrd="0" presId="urn:microsoft.com/office/officeart/2005/8/layout/vProcess5"/>
    <dgm:cxn modelId="{9250C106-3B1C-4D07-AB28-5F1CE4992878}" srcId="{F7D994A1-7447-41B4-94B8-F75A4D25227F}" destId="{B0A9734A-BDDB-4293-97C1-5FCA0E82237C}" srcOrd="2" destOrd="0" parTransId="{49287525-A619-45A6-A521-45238C01197A}" sibTransId="{0DCD78CC-9BFC-465A-895C-B2520BC35BCC}"/>
    <dgm:cxn modelId="{859AAF72-0F2F-41F3-83B5-5CD599DE8910}" type="presOf" srcId="{617838F5-EE0D-48C0-B0E2-FB04F75BBF31}" destId="{7326372D-90CC-4C42-953E-9842804C9DDD}" srcOrd="0" destOrd="0" presId="urn:microsoft.com/office/officeart/2005/8/layout/vProcess5"/>
    <dgm:cxn modelId="{388764F3-D9C7-4AC8-B5BC-84E51241E9EF}" type="presOf" srcId="{1A0CBBD7-1DC8-4B4C-B85C-B4070DA6E6D2}" destId="{0CACF257-E8DA-4C79-AB5B-08D497B3B41D}" srcOrd="0" destOrd="0" presId="urn:microsoft.com/office/officeart/2005/8/layout/vProcess5"/>
    <dgm:cxn modelId="{8C5F1B90-0920-40D0-83AD-9BCF0661DFD9}" type="presOf" srcId="{617838F5-EE0D-48C0-B0E2-FB04F75BBF31}" destId="{DD817C54-8CC0-4B96-8B1F-49D20BD0E0CD}" srcOrd="1" destOrd="0" presId="urn:microsoft.com/office/officeart/2005/8/layout/vProcess5"/>
    <dgm:cxn modelId="{C901D773-3A94-4522-A085-A320EB9A8D45}" type="presOf" srcId="{B0A9734A-BDDB-4293-97C1-5FCA0E82237C}" destId="{B92F7C09-71AA-4B9F-9BCF-6ABCAA0E5C7B}" srcOrd="0" destOrd="0" presId="urn:microsoft.com/office/officeart/2005/8/layout/vProcess5"/>
    <dgm:cxn modelId="{06DEC97D-8B06-4CC4-9E65-8F9FDC873871}" type="presOf" srcId="{B0A9734A-BDDB-4293-97C1-5FCA0E82237C}" destId="{5EE69A79-5C74-422D-AF86-69F0A1352F60}" srcOrd="1" destOrd="0" presId="urn:microsoft.com/office/officeart/2005/8/layout/vProcess5"/>
    <dgm:cxn modelId="{51E4167F-C0C3-402E-B59E-B1FDA364C7D9}" type="presOf" srcId="{34E16CD9-0E36-41C9-9A2A-3275C6BED7AD}" destId="{4BB4B790-F1D1-4873-BDED-13D63BE7091B}" srcOrd="0" destOrd="0" presId="urn:microsoft.com/office/officeart/2005/8/layout/vProcess5"/>
    <dgm:cxn modelId="{FC6D6FE0-5FD9-493D-84FA-36242C7DD5C7}" type="presOf" srcId="{34E16CD9-0E36-41C9-9A2A-3275C6BED7AD}" destId="{35D01466-6503-4666-8E59-F1DDB7485CF7}" srcOrd="1" destOrd="0" presId="urn:microsoft.com/office/officeart/2005/8/layout/vProcess5"/>
    <dgm:cxn modelId="{645BB601-2B57-4580-BBD0-58F8EA791DED}" type="presOf" srcId="{BEC7F598-18AB-45E5-AD4D-74420F45A356}" destId="{E397E855-3C51-49EF-A1EF-91021C971963}" srcOrd="0" destOrd="0" presId="urn:microsoft.com/office/officeart/2005/8/layout/vProcess5"/>
    <dgm:cxn modelId="{74859BAB-DFBE-4827-ABEF-44F462469D2D}" srcId="{F7D994A1-7447-41B4-94B8-F75A4D25227F}" destId="{617838F5-EE0D-48C0-B0E2-FB04F75BBF31}" srcOrd="0" destOrd="0" parTransId="{47CC957E-D357-4A59-9A67-9BC3DED43EE2}" sibTransId="{1A0CBBD7-1DC8-4B4C-B85C-B4070DA6E6D2}"/>
    <dgm:cxn modelId="{19AD5085-83EC-4447-A0D2-5642C6BD4CDD}" type="presParOf" srcId="{B8803112-E5CB-42D7-9286-4AC8CC9AD554}" destId="{BC415AEC-B9AC-4CB0-A3EA-84C85B92C44D}" srcOrd="0" destOrd="0" presId="urn:microsoft.com/office/officeart/2005/8/layout/vProcess5"/>
    <dgm:cxn modelId="{59E46F88-3661-4B63-A4F0-EE56E2E85797}" type="presParOf" srcId="{B8803112-E5CB-42D7-9286-4AC8CC9AD554}" destId="{7326372D-90CC-4C42-953E-9842804C9DDD}" srcOrd="1" destOrd="0" presId="urn:microsoft.com/office/officeart/2005/8/layout/vProcess5"/>
    <dgm:cxn modelId="{DD7C542A-25F9-4F64-A2E6-EB246D2B9984}" type="presParOf" srcId="{B8803112-E5CB-42D7-9286-4AC8CC9AD554}" destId="{4BB4B790-F1D1-4873-BDED-13D63BE7091B}" srcOrd="2" destOrd="0" presId="urn:microsoft.com/office/officeart/2005/8/layout/vProcess5"/>
    <dgm:cxn modelId="{3DC44783-9148-428A-95E0-F076E432BC0D}" type="presParOf" srcId="{B8803112-E5CB-42D7-9286-4AC8CC9AD554}" destId="{B92F7C09-71AA-4B9F-9BCF-6ABCAA0E5C7B}" srcOrd="3" destOrd="0" presId="urn:microsoft.com/office/officeart/2005/8/layout/vProcess5"/>
    <dgm:cxn modelId="{52D79AA1-4D7A-400E-8EDC-32B7DC8FC3C6}" type="presParOf" srcId="{B8803112-E5CB-42D7-9286-4AC8CC9AD554}" destId="{0CACF257-E8DA-4C79-AB5B-08D497B3B41D}" srcOrd="4" destOrd="0" presId="urn:microsoft.com/office/officeart/2005/8/layout/vProcess5"/>
    <dgm:cxn modelId="{91E8EAB4-0E73-47ED-8126-704B63982FDA}" type="presParOf" srcId="{B8803112-E5CB-42D7-9286-4AC8CC9AD554}" destId="{E397E855-3C51-49EF-A1EF-91021C971963}" srcOrd="5" destOrd="0" presId="urn:microsoft.com/office/officeart/2005/8/layout/vProcess5"/>
    <dgm:cxn modelId="{2B1741A8-B812-45C5-B204-BB375BDA076E}" type="presParOf" srcId="{B8803112-E5CB-42D7-9286-4AC8CC9AD554}" destId="{DD817C54-8CC0-4B96-8B1F-49D20BD0E0CD}" srcOrd="6" destOrd="0" presId="urn:microsoft.com/office/officeart/2005/8/layout/vProcess5"/>
    <dgm:cxn modelId="{4F9B824D-D9D2-4EFA-B06C-A6E28CFD6707}" type="presParOf" srcId="{B8803112-E5CB-42D7-9286-4AC8CC9AD554}" destId="{35D01466-6503-4666-8E59-F1DDB7485CF7}" srcOrd="7" destOrd="0" presId="urn:microsoft.com/office/officeart/2005/8/layout/vProcess5"/>
    <dgm:cxn modelId="{B737CD36-7820-4466-9046-CD9955A5375B}" type="presParOf" srcId="{B8803112-E5CB-42D7-9286-4AC8CC9AD554}" destId="{5EE69A79-5C74-422D-AF86-69F0A1352F60}" srcOrd="8" destOrd="0" presId="urn:microsoft.com/office/officeart/2005/8/layout/vProcess5"/>
  </dgm:cxnLst>
  <dgm:bg/>
  <dgm:whole/>
  <dgm:extLst>
    <a:ext uri="http://schemas.microsoft.com/office/drawing/2008/diagram"/>
  </dgm:extLst>
</dgm:dataModel>
</file>

<file path=ppt/diagrams/data3.xml><?xml version="1.0" encoding="utf-8"?>
<dgm:dataModel xmlns:dgm="http://schemas.openxmlformats.org/drawingml/2006/diagram" xmlns:a="http://schemas.openxmlformats.org/drawingml/2006/main">
  <dgm:ptLst>
    <dgm:pt modelId="{8AE68AD4-5F0A-42FA-9DCC-5A0F8542037A}" type="doc">
      <dgm:prSet loTypeId="urn:microsoft.com/office/officeart/2005/8/layout/target3" loCatId="relationship" qsTypeId="urn:microsoft.com/office/officeart/2005/8/quickstyle/simple2" qsCatId="simple" csTypeId="urn:microsoft.com/office/officeart/2005/8/colors/accent1_2" csCatId="accent1" phldr="1"/>
      <dgm:spPr/>
      <dgm:t>
        <a:bodyPr/>
        <a:lstStyle/>
        <a:p>
          <a:endParaRPr lang="en-US"/>
        </a:p>
      </dgm:t>
    </dgm:pt>
    <dgm:pt modelId="{FD9D9A71-7D04-4059-8C65-43FECFFCD198}">
      <dgm:prSet custT="1"/>
      <dgm:spPr/>
      <dgm:t>
        <a:bodyPr/>
        <a:lstStyle/>
        <a:p>
          <a:pPr algn="just" rtl="0"/>
          <a:endParaRPr lang="en-US" sz="2100" b="0" dirty="0" smtClean="0">
            <a:latin typeface="+mn-lt"/>
            <a:cs typeface="Calibri" pitchFamily="34" charset="0"/>
          </a:endParaRPr>
        </a:p>
        <a:p>
          <a:pPr algn="just" rtl="0"/>
          <a:r>
            <a:rPr lang="en-US" sz="2100" b="0" dirty="0" smtClean="0">
              <a:latin typeface="+mn-lt"/>
              <a:cs typeface="Calibri" pitchFamily="34" charset="0"/>
            </a:rPr>
            <a:t>Unlike AS, ICDS </a:t>
          </a:r>
          <a:r>
            <a:rPr lang="en-US" sz="2100" b="0" dirty="0" err="1" smtClean="0">
              <a:latin typeface="+mn-lt"/>
              <a:cs typeface="Calibri" pitchFamily="34" charset="0"/>
            </a:rPr>
            <a:t>recognise</a:t>
          </a:r>
          <a:r>
            <a:rPr lang="en-US" sz="2100" b="0" dirty="0" smtClean="0">
              <a:latin typeface="+mn-lt"/>
              <a:cs typeface="Calibri" pitchFamily="34" charset="0"/>
            </a:rPr>
            <a:t> the profit or loss on Forward Contracts entered into for speculation or trading purpose on the settlement date rather than on each balance sheet date because these gains or losses are </a:t>
          </a:r>
          <a:r>
            <a:rPr lang="en-US" sz="2100" b="0" dirty="0" err="1" smtClean="0">
              <a:latin typeface="+mn-lt"/>
              <a:cs typeface="Calibri" pitchFamily="34" charset="0"/>
            </a:rPr>
            <a:t>unrealised</a:t>
          </a:r>
          <a:r>
            <a:rPr lang="en-US" sz="2100" b="0" dirty="0" smtClean="0">
              <a:latin typeface="+mn-lt"/>
              <a:cs typeface="Calibri" pitchFamily="34" charset="0"/>
            </a:rPr>
            <a:t> in nature.</a:t>
          </a:r>
          <a:endParaRPr lang="en-US" sz="2100" dirty="0"/>
        </a:p>
      </dgm:t>
    </dgm:pt>
    <dgm:pt modelId="{11B8CC19-C3E8-4F02-9E65-8F623A372A9D}" type="parTrans" cxnId="{0A4D54C4-0D8E-4A15-A152-E1A7F63587A6}">
      <dgm:prSet/>
      <dgm:spPr/>
      <dgm:t>
        <a:bodyPr/>
        <a:lstStyle/>
        <a:p>
          <a:endParaRPr lang="en-US" sz="2100"/>
        </a:p>
      </dgm:t>
    </dgm:pt>
    <dgm:pt modelId="{868B95B3-7165-4FE3-B015-8C9A84D3428B}" type="sibTrans" cxnId="{0A4D54C4-0D8E-4A15-A152-E1A7F63587A6}">
      <dgm:prSet/>
      <dgm:spPr/>
      <dgm:t>
        <a:bodyPr/>
        <a:lstStyle/>
        <a:p>
          <a:endParaRPr lang="en-US" sz="2100"/>
        </a:p>
      </dgm:t>
    </dgm:pt>
    <dgm:pt modelId="{D6F43F78-7219-416B-8F72-486EF0DB5A1A}">
      <dgm:prSet custT="1"/>
      <dgm:spPr/>
      <dgm:t>
        <a:bodyPr/>
        <a:lstStyle/>
        <a:p>
          <a:pPr algn="just" rtl="0"/>
          <a:r>
            <a:rPr lang="en-US" sz="2100" b="0" dirty="0" smtClean="0">
              <a:latin typeface="+mn-lt"/>
              <a:cs typeface="Calibri" pitchFamily="34" charset="0"/>
            </a:rPr>
            <a:t>Unlike AS, ICDS does not include Subsidiary, Associate, Joint Venture of the enterprise.</a:t>
          </a:r>
          <a:endParaRPr lang="en-US" sz="2100" b="0" dirty="0">
            <a:latin typeface="+mn-lt"/>
            <a:cs typeface="Calibri" pitchFamily="34" charset="0"/>
          </a:endParaRPr>
        </a:p>
      </dgm:t>
    </dgm:pt>
    <dgm:pt modelId="{87F74E1B-9E17-41ED-874D-AE06DFE24600}" type="parTrans" cxnId="{378E3846-8DCE-4432-9EA3-E0061279292F}">
      <dgm:prSet/>
      <dgm:spPr/>
      <dgm:t>
        <a:bodyPr/>
        <a:lstStyle/>
        <a:p>
          <a:endParaRPr lang="en-US" sz="2100"/>
        </a:p>
      </dgm:t>
    </dgm:pt>
    <dgm:pt modelId="{D2D6465E-DA15-458A-B660-E92A412CC29D}" type="sibTrans" cxnId="{378E3846-8DCE-4432-9EA3-E0061279292F}">
      <dgm:prSet/>
      <dgm:spPr/>
      <dgm:t>
        <a:bodyPr/>
        <a:lstStyle/>
        <a:p>
          <a:endParaRPr lang="en-US" sz="2100"/>
        </a:p>
      </dgm:t>
    </dgm:pt>
    <dgm:pt modelId="{9A66E1B1-697E-4049-BEB6-8AAD8FE11337}">
      <dgm:prSet custT="1"/>
      <dgm:spPr/>
      <dgm:t>
        <a:bodyPr/>
        <a:lstStyle/>
        <a:p>
          <a:pPr algn="just" rtl="0"/>
          <a:r>
            <a:rPr lang="en-US" sz="2100" b="0" dirty="0" smtClean="0">
              <a:latin typeface="+mn-lt"/>
              <a:cs typeface="Calibri" pitchFamily="34" charset="0"/>
            </a:rPr>
            <a:t>The ICDS includes a foreign currency option contract or another financial instrument of a similar nature under Forward exchange contract, not considered in AS.</a:t>
          </a:r>
          <a:endParaRPr lang="en-US" sz="2100" b="0" dirty="0">
            <a:latin typeface="+mn-lt"/>
            <a:cs typeface="Calibri" pitchFamily="34" charset="0"/>
          </a:endParaRPr>
        </a:p>
      </dgm:t>
    </dgm:pt>
    <dgm:pt modelId="{17D797DD-3B8D-4495-904C-96640937EC93}" type="parTrans" cxnId="{9538ED75-E272-42E2-80D1-7251DB5114AE}">
      <dgm:prSet/>
      <dgm:spPr/>
      <dgm:t>
        <a:bodyPr/>
        <a:lstStyle/>
        <a:p>
          <a:endParaRPr lang="en-US" sz="2100"/>
        </a:p>
      </dgm:t>
    </dgm:pt>
    <dgm:pt modelId="{3FB8389D-4B35-455A-B3FD-5EFDE2F557C4}" type="sibTrans" cxnId="{9538ED75-E272-42E2-80D1-7251DB5114AE}">
      <dgm:prSet/>
      <dgm:spPr/>
      <dgm:t>
        <a:bodyPr/>
        <a:lstStyle/>
        <a:p>
          <a:endParaRPr lang="en-US" sz="2100"/>
        </a:p>
      </dgm:t>
    </dgm:pt>
    <dgm:pt modelId="{5C579DAA-9C63-4655-A3F3-8814C34FA272}">
      <dgm:prSet custT="1"/>
      <dgm:spPr/>
      <dgm:t>
        <a:bodyPr/>
        <a:lstStyle/>
        <a:p>
          <a:pPr algn="just" rtl="0"/>
          <a:r>
            <a:rPr lang="en-US" sz="2100" b="0" dirty="0" smtClean="0">
              <a:latin typeface="+mn-lt"/>
              <a:cs typeface="Calibri" pitchFamily="34" charset="0"/>
            </a:rPr>
            <a:t>ICDS specifically provides that if the exchange rate fluctuates significantly, the actual rate at the date of the transaction shall be used</a:t>
          </a:r>
          <a:endParaRPr lang="en-US" sz="2100" b="0" dirty="0">
            <a:latin typeface="+mn-lt"/>
            <a:cs typeface="Calibri" pitchFamily="34" charset="0"/>
          </a:endParaRPr>
        </a:p>
      </dgm:t>
    </dgm:pt>
    <dgm:pt modelId="{C917D76D-C85D-4E1E-B8BA-C427269898B6}" type="parTrans" cxnId="{D87B954E-A057-448D-A675-6FC66B51391C}">
      <dgm:prSet/>
      <dgm:spPr/>
      <dgm:t>
        <a:bodyPr/>
        <a:lstStyle/>
        <a:p>
          <a:endParaRPr lang="en-US" sz="2100"/>
        </a:p>
      </dgm:t>
    </dgm:pt>
    <dgm:pt modelId="{B30C2911-54CB-428B-B9D8-62F1E466F974}" type="sibTrans" cxnId="{D87B954E-A057-448D-A675-6FC66B51391C}">
      <dgm:prSet/>
      <dgm:spPr/>
      <dgm:t>
        <a:bodyPr/>
        <a:lstStyle/>
        <a:p>
          <a:endParaRPr lang="en-US" sz="2100"/>
        </a:p>
      </dgm:t>
    </dgm:pt>
    <dgm:pt modelId="{C932A347-0634-46BF-B6A1-D58CAA7743CC}" type="pres">
      <dgm:prSet presAssocID="{8AE68AD4-5F0A-42FA-9DCC-5A0F8542037A}" presName="Name0" presStyleCnt="0">
        <dgm:presLayoutVars>
          <dgm:chMax val="7"/>
          <dgm:dir/>
          <dgm:animLvl val="lvl"/>
          <dgm:resizeHandles val="exact"/>
        </dgm:presLayoutVars>
      </dgm:prSet>
      <dgm:spPr/>
      <dgm:t>
        <a:bodyPr/>
        <a:lstStyle/>
        <a:p>
          <a:endParaRPr lang="en-US"/>
        </a:p>
      </dgm:t>
    </dgm:pt>
    <dgm:pt modelId="{C0F88571-28DE-4967-AFA4-3E770CD4B833}" type="pres">
      <dgm:prSet presAssocID="{FD9D9A71-7D04-4059-8C65-43FECFFCD198}" presName="circle1" presStyleLbl="node1" presStyleIdx="0" presStyleCnt="4"/>
      <dgm:spPr/>
      <dgm:t>
        <a:bodyPr/>
        <a:lstStyle/>
        <a:p>
          <a:endParaRPr lang="en-US"/>
        </a:p>
      </dgm:t>
    </dgm:pt>
    <dgm:pt modelId="{EAC17A15-E0F9-4A6D-BEA2-E0B7E4A1DD2D}" type="pres">
      <dgm:prSet presAssocID="{FD9D9A71-7D04-4059-8C65-43FECFFCD198}" presName="space" presStyleCnt="0"/>
      <dgm:spPr/>
      <dgm:t>
        <a:bodyPr/>
        <a:lstStyle/>
        <a:p>
          <a:endParaRPr lang="en-US"/>
        </a:p>
      </dgm:t>
    </dgm:pt>
    <dgm:pt modelId="{0D885A15-5B8A-424F-8390-C4FBB7F3984F}" type="pres">
      <dgm:prSet presAssocID="{FD9D9A71-7D04-4059-8C65-43FECFFCD198}" presName="rect1" presStyleLbl="alignAcc1" presStyleIdx="0" presStyleCnt="4" custScaleY="100000" custLinFactNeighborY="-1018"/>
      <dgm:spPr/>
      <dgm:t>
        <a:bodyPr/>
        <a:lstStyle/>
        <a:p>
          <a:endParaRPr lang="en-US"/>
        </a:p>
      </dgm:t>
    </dgm:pt>
    <dgm:pt modelId="{34D00738-6A6A-40CC-B96A-3663C55950EB}" type="pres">
      <dgm:prSet presAssocID="{D6F43F78-7219-416B-8F72-486EF0DB5A1A}" presName="vertSpace2" presStyleLbl="node1" presStyleIdx="0" presStyleCnt="4"/>
      <dgm:spPr/>
    </dgm:pt>
    <dgm:pt modelId="{87AF0D28-01A6-4CAA-8A91-330CDC15984B}" type="pres">
      <dgm:prSet presAssocID="{D6F43F78-7219-416B-8F72-486EF0DB5A1A}" presName="circle2" presStyleLbl="node1" presStyleIdx="1" presStyleCnt="4"/>
      <dgm:spPr/>
    </dgm:pt>
    <dgm:pt modelId="{D74B9F08-019B-48BF-9102-8FD21F0E333E}" type="pres">
      <dgm:prSet presAssocID="{D6F43F78-7219-416B-8F72-486EF0DB5A1A}" presName="rect2" presStyleLbl="alignAcc1" presStyleIdx="1" presStyleCnt="4" custScaleY="88223"/>
      <dgm:spPr/>
      <dgm:t>
        <a:bodyPr/>
        <a:lstStyle/>
        <a:p>
          <a:endParaRPr lang="en-US"/>
        </a:p>
      </dgm:t>
    </dgm:pt>
    <dgm:pt modelId="{723E3CF4-F41C-4ED4-A39D-138E4D7B531A}" type="pres">
      <dgm:prSet presAssocID="{9A66E1B1-697E-4049-BEB6-8AAD8FE11337}" presName="vertSpace3" presStyleLbl="node1" presStyleIdx="1" presStyleCnt="4"/>
      <dgm:spPr/>
    </dgm:pt>
    <dgm:pt modelId="{3565CCEF-D033-4415-994B-B07B8EBB19AA}" type="pres">
      <dgm:prSet presAssocID="{9A66E1B1-697E-4049-BEB6-8AAD8FE11337}" presName="circle3" presStyleLbl="node1" presStyleIdx="2" presStyleCnt="4"/>
      <dgm:spPr/>
    </dgm:pt>
    <dgm:pt modelId="{7508C123-BE0C-4AE8-8695-E8A43D0C09E2}" type="pres">
      <dgm:prSet presAssocID="{9A66E1B1-697E-4049-BEB6-8AAD8FE11337}" presName="rect3" presStyleLbl="alignAcc1" presStyleIdx="2" presStyleCnt="4" custLinFactNeighborY="1800"/>
      <dgm:spPr/>
      <dgm:t>
        <a:bodyPr/>
        <a:lstStyle/>
        <a:p>
          <a:endParaRPr lang="en-US"/>
        </a:p>
      </dgm:t>
    </dgm:pt>
    <dgm:pt modelId="{5FE66712-36C5-475F-95B6-C90B83B76951}" type="pres">
      <dgm:prSet presAssocID="{5C579DAA-9C63-4655-A3F3-8814C34FA272}" presName="vertSpace4" presStyleLbl="node1" presStyleIdx="2" presStyleCnt="4"/>
      <dgm:spPr/>
    </dgm:pt>
    <dgm:pt modelId="{89067473-4B64-4366-80BD-3669DC122BDF}" type="pres">
      <dgm:prSet presAssocID="{5C579DAA-9C63-4655-A3F3-8814C34FA272}" presName="circle4" presStyleLbl="node1" presStyleIdx="3" presStyleCnt="4"/>
      <dgm:spPr/>
    </dgm:pt>
    <dgm:pt modelId="{CE313BAF-ED7A-4B77-95F1-39FC0FF08CF7}" type="pres">
      <dgm:prSet presAssocID="{5C579DAA-9C63-4655-A3F3-8814C34FA272}" presName="rect4" presStyleLbl="alignAcc1" presStyleIdx="3" presStyleCnt="4" custScaleY="84073"/>
      <dgm:spPr/>
      <dgm:t>
        <a:bodyPr/>
        <a:lstStyle/>
        <a:p>
          <a:endParaRPr lang="en-US"/>
        </a:p>
      </dgm:t>
    </dgm:pt>
    <dgm:pt modelId="{EEA77220-03E4-4C18-B2D7-28F6507F3E58}" type="pres">
      <dgm:prSet presAssocID="{FD9D9A71-7D04-4059-8C65-43FECFFCD198}" presName="rect1ParTxNoCh" presStyleLbl="alignAcc1" presStyleIdx="3" presStyleCnt="4">
        <dgm:presLayoutVars>
          <dgm:chMax val="1"/>
          <dgm:bulletEnabled val="1"/>
        </dgm:presLayoutVars>
      </dgm:prSet>
      <dgm:spPr/>
      <dgm:t>
        <a:bodyPr/>
        <a:lstStyle/>
        <a:p>
          <a:endParaRPr lang="en-US"/>
        </a:p>
      </dgm:t>
    </dgm:pt>
    <dgm:pt modelId="{6704A97E-9851-41D2-830B-30FAD54D84CE}" type="pres">
      <dgm:prSet presAssocID="{D6F43F78-7219-416B-8F72-486EF0DB5A1A}" presName="rect2ParTxNoCh" presStyleLbl="alignAcc1" presStyleIdx="3" presStyleCnt="4">
        <dgm:presLayoutVars>
          <dgm:chMax val="1"/>
          <dgm:bulletEnabled val="1"/>
        </dgm:presLayoutVars>
      </dgm:prSet>
      <dgm:spPr/>
      <dgm:t>
        <a:bodyPr/>
        <a:lstStyle/>
        <a:p>
          <a:endParaRPr lang="en-US"/>
        </a:p>
      </dgm:t>
    </dgm:pt>
    <dgm:pt modelId="{635CEA9F-785E-46E0-BA23-3AF48D70CDD1}" type="pres">
      <dgm:prSet presAssocID="{9A66E1B1-697E-4049-BEB6-8AAD8FE11337}" presName="rect3ParTxNoCh" presStyleLbl="alignAcc1" presStyleIdx="3" presStyleCnt="4">
        <dgm:presLayoutVars>
          <dgm:chMax val="1"/>
          <dgm:bulletEnabled val="1"/>
        </dgm:presLayoutVars>
      </dgm:prSet>
      <dgm:spPr/>
      <dgm:t>
        <a:bodyPr/>
        <a:lstStyle/>
        <a:p>
          <a:endParaRPr lang="en-US"/>
        </a:p>
      </dgm:t>
    </dgm:pt>
    <dgm:pt modelId="{B4989489-7BAD-4231-9DFE-5866E5A9092E}" type="pres">
      <dgm:prSet presAssocID="{5C579DAA-9C63-4655-A3F3-8814C34FA272}" presName="rect4ParTxNoCh" presStyleLbl="alignAcc1" presStyleIdx="3" presStyleCnt="4">
        <dgm:presLayoutVars>
          <dgm:chMax val="1"/>
          <dgm:bulletEnabled val="1"/>
        </dgm:presLayoutVars>
      </dgm:prSet>
      <dgm:spPr/>
      <dgm:t>
        <a:bodyPr/>
        <a:lstStyle/>
        <a:p>
          <a:endParaRPr lang="en-US"/>
        </a:p>
      </dgm:t>
    </dgm:pt>
  </dgm:ptLst>
  <dgm:cxnLst>
    <dgm:cxn modelId="{378E3846-8DCE-4432-9EA3-E0061279292F}" srcId="{8AE68AD4-5F0A-42FA-9DCC-5A0F8542037A}" destId="{D6F43F78-7219-416B-8F72-486EF0DB5A1A}" srcOrd="1" destOrd="0" parTransId="{87F74E1B-9E17-41ED-874D-AE06DFE24600}" sibTransId="{D2D6465E-DA15-458A-B660-E92A412CC29D}"/>
    <dgm:cxn modelId="{F5AECB4B-5C38-402B-8377-EBDFA0B05880}" type="presOf" srcId="{FD9D9A71-7D04-4059-8C65-43FECFFCD198}" destId="{0D885A15-5B8A-424F-8390-C4FBB7F3984F}" srcOrd="0" destOrd="0" presId="urn:microsoft.com/office/officeart/2005/8/layout/target3"/>
    <dgm:cxn modelId="{5A30BD7E-BAAB-44E8-9277-39E3A8E211FE}" type="presOf" srcId="{9A66E1B1-697E-4049-BEB6-8AAD8FE11337}" destId="{635CEA9F-785E-46E0-BA23-3AF48D70CDD1}" srcOrd="1" destOrd="0" presId="urn:microsoft.com/office/officeart/2005/8/layout/target3"/>
    <dgm:cxn modelId="{9538ED75-E272-42E2-80D1-7251DB5114AE}" srcId="{8AE68AD4-5F0A-42FA-9DCC-5A0F8542037A}" destId="{9A66E1B1-697E-4049-BEB6-8AAD8FE11337}" srcOrd="2" destOrd="0" parTransId="{17D797DD-3B8D-4495-904C-96640937EC93}" sibTransId="{3FB8389D-4B35-455A-B3FD-5EFDE2F557C4}"/>
    <dgm:cxn modelId="{8A0CAD81-89A4-42B9-BA79-479F9A784489}" type="presOf" srcId="{5C579DAA-9C63-4655-A3F3-8814C34FA272}" destId="{B4989489-7BAD-4231-9DFE-5866E5A9092E}" srcOrd="1" destOrd="0" presId="urn:microsoft.com/office/officeart/2005/8/layout/target3"/>
    <dgm:cxn modelId="{95C48056-B14D-4F9F-9BA7-0EA86E176F21}" type="presOf" srcId="{FD9D9A71-7D04-4059-8C65-43FECFFCD198}" destId="{EEA77220-03E4-4C18-B2D7-28F6507F3E58}" srcOrd="1" destOrd="0" presId="urn:microsoft.com/office/officeart/2005/8/layout/target3"/>
    <dgm:cxn modelId="{D87B954E-A057-448D-A675-6FC66B51391C}" srcId="{8AE68AD4-5F0A-42FA-9DCC-5A0F8542037A}" destId="{5C579DAA-9C63-4655-A3F3-8814C34FA272}" srcOrd="3" destOrd="0" parTransId="{C917D76D-C85D-4E1E-B8BA-C427269898B6}" sibTransId="{B30C2911-54CB-428B-B9D8-62F1E466F974}"/>
    <dgm:cxn modelId="{1F6C021B-6D26-4C45-A947-E75FE4AE252C}" type="presOf" srcId="{D6F43F78-7219-416B-8F72-486EF0DB5A1A}" destId="{D74B9F08-019B-48BF-9102-8FD21F0E333E}" srcOrd="0" destOrd="0" presId="urn:microsoft.com/office/officeart/2005/8/layout/target3"/>
    <dgm:cxn modelId="{59F9F313-9531-4281-8B60-C2EDA29E11FD}" type="presOf" srcId="{5C579DAA-9C63-4655-A3F3-8814C34FA272}" destId="{CE313BAF-ED7A-4B77-95F1-39FC0FF08CF7}" srcOrd="0" destOrd="0" presId="urn:microsoft.com/office/officeart/2005/8/layout/target3"/>
    <dgm:cxn modelId="{29E94CF8-84B1-485E-988A-CA1B91464B3B}" type="presOf" srcId="{D6F43F78-7219-416B-8F72-486EF0DB5A1A}" destId="{6704A97E-9851-41D2-830B-30FAD54D84CE}" srcOrd="1" destOrd="0" presId="urn:microsoft.com/office/officeart/2005/8/layout/target3"/>
    <dgm:cxn modelId="{288FCD40-2CE1-4944-AA38-A8F25186A996}" type="presOf" srcId="{8AE68AD4-5F0A-42FA-9DCC-5A0F8542037A}" destId="{C932A347-0634-46BF-B6A1-D58CAA7743CC}" srcOrd="0" destOrd="0" presId="urn:microsoft.com/office/officeart/2005/8/layout/target3"/>
    <dgm:cxn modelId="{0A4D54C4-0D8E-4A15-A152-E1A7F63587A6}" srcId="{8AE68AD4-5F0A-42FA-9DCC-5A0F8542037A}" destId="{FD9D9A71-7D04-4059-8C65-43FECFFCD198}" srcOrd="0" destOrd="0" parTransId="{11B8CC19-C3E8-4F02-9E65-8F623A372A9D}" sibTransId="{868B95B3-7165-4FE3-B015-8C9A84D3428B}"/>
    <dgm:cxn modelId="{5D17EA3E-3450-4AED-98B0-97C5ADD05D05}" type="presOf" srcId="{9A66E1B1-697E-4049-BEB6-8AAD8FE11337}" destId="{7508C123-BE0C-4AE8-8695-E8A43D0C09E2}" srcOrd="0" destOrd="0" presId="urn:microsoft.com/office/officeart/2005/8/layout/target3"/>
    <dgm:cxn modelId="{8F9CD240-9CA2-4DD7-B614-BEC2264CA444}" type="presParOf" srcId="{C932A347-0634-46BF-B6A1-D58CAA7743CC}" destId="{C0F88571-28DE-4967-AFA4-3E770CD4B833}" srcOrd="0" destOrd="0" presId="urn:microsoft.com/office/officeart/2005/8/layout/target3"/>
    <dgm:cxn modelId="{F67DC070-F720-4FA3-BA84-829E7A9378EF}" type="presParOf" srcId="{C932A347-0634-46BF-B6A1-D58CAA7743CC}" destId="{EAC17A15-E0F9-4A6D-BEA2-E0B7E4A1DD2D}" srcOrd="1" destOrd="0" presId="urn:microsoft.com/office/officeart/2005/8/layout/target3"/>
    <dgm:cxn modelId="{78C8356C-A14D-4BC3-8A31-2A9D3E055FAF}" type="presParOf" srcId="{C932A347-0634-46BF-B6A1-D58CAA7743CC}" destId="{0D885A15-5B8A-424F-8390-C4FBB7F3984F}" srcOrd="2" destOrd="0" presId="urn:microsoft.com/office/officeart/2005/8/layout/target3"/>
    <dgm:cxn modelId="{E757D437-5DA9-4410-8465-B3A7C71D82A5}" type="presParOf" srcId="{C932A347-0634-46BF-B6A1-D58CAA7743CC}" destId="{34D00738-6A6A-40CC-B96A-3663C55950EB}" srcOrd="3" destOrd="0" presId="urn:microsoft.com/office/officeart/2005/8/layout/target3"/>
    <dgm:cxn modelId="{54FE5D91-11FB-40C8-BE05-04F88F7A50A7}" type="presParOf" srcId="{C932A347-0634-46BF-B6A1-D58CAA7743CC}" destId="{87AF0D28-01A6-4CAA-8A91-330CDC15984B}" srcOrd="4" destOrd="0" presId="urn:microsoft.com/office/officeart/2005/8/layout/target3"/>
    <dgm:cxn modelId="{6EE12DCD-D2B9-4684-9C73-3F8EB163A6E8}" type="presParOf" srcId="{C932A347-0634-46BF-B6A1-D58CAA7743CC}" destId="{D74B9F08-019B-48BF-9102-8FD21F0E333E}" srcOrd="5" destOrd="0" presId="urn:microsoft.com/office/officeart/2005/8/layout/target3"/>
    <dgm:cxn modelId="{1EA471DA-E757-4E78-AB1B-4531F08F5921}" type="presParOf" srcId="{C932A347-0634-46BF-B6A1-D58CAA7743CC}" destId="{723E3CF4-F41C-4ED4-A39D-138E4D7B531A}" srcOrd="6" destOrd="0" presId="urn:microsoft.com/office/officeart/2005/8/layout/target3"/>
    <dgm:cxn modelId="{E15C781E-0928-478B-AA9E-91871B3826C9}" type="presParOf" srcId="{C932A347-0634-46BF-B6A1-D58CAA7743CC}" destId="{3565CCEF-D033-4415-994B-B07B8EBB19AA}" srcOrd="7" destOrd="0" presId="urn:microsoft.com/office/officeart/2005/8/layout/target3"/>
    <dgm:cxn modelId="{B9D23F70-86DB-4ED1-BD93-D1FF96D900F6}" type="presParOf" srcId="{C932A347-0634-46BF-B6A1-D58CAA7743CC}" destId="{7508C123-BE0C-4AE8-8695-E8A43D0C09E2}" srcOrd="8" destOrd="0" presId="urn:microsoft.com/office/officeart/2005/8/layout/target3"/>
    <dgm:cxn modelId="{EB36AC0B-976F-4ECF-A7E7-70899FAC1D4E}" type="presParOf" srcId="{C932A347-0634-46BF-B6A1-D58CAA7743CC}" destId="{5FE66712-36C5-475F-95B6-C90B83B76951}" srcOrd="9" destOrd="0" presId="urn:microsoft.com/office/officeart/2005/8/layout/target3"/>
    <dgm:cxn modelId="{40D94B8F-E969-477C-8D75-D07AB59E61F3}" type="presParOf" srcId="{C932A347-0634-46BF-B6A1-D58CAA7743CC}" destId="{89067473-4B64-4366-80BD-3669DC122BDF}" srcOrd="10" destOrd="0" presId="urn:microsoft.com/office/officeart/2005/8/layout/target3"/>
    <dgm:cxn modelId="{34EF9914-1530-429E-8A31-A8A23B82DC9C}" type="presParOf" srcId="{C932A347-0634-46BF-B6A1-D58CAA7743CC}" destId="{CE313BAF-ED7A-4B77-95F1-39FC0FF08CF7}" srcOrd="11" destOrd="0" presId="urn:microsoft.com/office/officeart/2005/8/layout/target3"/>
    <dgm:cxn modelId="{922AED6C-F6A0-409D-BEF9-7F19EF3DBCA4}" type="presParOf" srcId="{C932A347-0634-46BF-B6A1-D58CAA7743CC}" destId="{EEA77220-03E4-4C18-B2D7-28F6507F3E58}" srcOrd="12" destOrd="0" presId="urn:microsoft.com/office/officeart/2005/8/layout/target3"/>
    <dgm:cxn modelId="{8227E18A-5F37-4E8E-9DD0-11261B54A0CA}" type="presParOf" srcId="{C932A347-0634-46BF-B6A1-D58CAA7743CC}" destId="{6704A97E-9851-41D2-830B-30FAD54D84CE}" srcOrd="13" destOrd="0" presId="urn:microsoft.com/office/officeart/2005/8/layout/target3"/>
    <dgm:cxn modelId="{59E58B94-F337-4ECF-81B2-948CE676E098}" type="presParOf" srcId="{C932A347-0634-46BF-B6A1-D58CAA7743CC}" destId="{635CEA9F-785E-46E0-BA23-3AF48D70CDD1}" srcOrd="14" destOrd="0" presId="urn:microsoft.com/office/officeart/2005/8/layout/target3"/>
    <dgm:cxn modelId="{F061AB0A-75C8-453C-8002-A1527837B6F4}" type="presParOf" srcId="{C932A347-0634-46BF-B6A1-D58CAA7743CC}" destId="{B4989489-7BAD-4231-9DFE-5866E5A9092E}" srcOrd="15" destOrd="0" presId="urn:microsoft.com/office/officeart/2005/8/layout/target3"/>
  </dgm:cxnLst>
  <dgm:bg/>
  <dgm:whole/>
  <dgm:extLst>
    <a:ext uri="http://schemas.microsoft.com/office/drawing/2008/diagram"/>
  </dgm:extLst>
</dgm:dataModel>
</file>

<file path=ppt/diagrams/data4.xml><?xml version="1.0" encoding="utf-8"?>
<dgm:dataModel xmlns:dgm="http://schemas.openxmlformats.org/drawingml/2006/diagram" xmlns:a="http://schemas.openxmlformats.org/drawingml/2006/main">
  <dgm:ptLst>
    <dgm:pt modelId="{8AE68AD4-5F0A-42FA-9DCC-5A0F8542037A}" type="doc">
      <dgm:prSet loTypeId="urn:microsoft.com/office/officeart/2005/8/layout/target3" loCatId="relationship" qsTypeId="urn:microsoft.com/office/officeart/2005/8/quickstyle/simple2" qsCatId="simple" csTypeId="urn:microsoft.com/office/officeart/2005/8/colors/accent1_2" csCatId="accent1" phldr="1"/>
      <dgm:spPr/>
      <dgm:t>
        <a:bodyPr/>
        <a:lstStyle/>
        <a:p>
          <a:endParaRPr lang="en-US"/>
        </a:p>
      </dgm:t>
    </dgm:pt>
    <dgm:pt modelId="{FD9D9A71-7D04-4059-8C65-43FECFFCD198}">
      <dgm:prSet custT="1"/>
      <dgm:spPr/>
      <dgm:t>
        <a:bodyPr/>
        <a:lstStyle/>
        <a:p>
          <a:pPr algn="just" rtl="0"/>
          <a:endParaRPr lang="en-US" sz="1800" b="1" dirty="0" smtClean="0">
            <a:latin typeface="+mn-lt"/>
            <a:cs typeface="Calibri" pitchFamily="34" charset="0"/>
          </a:endParaRPr>
        </a:p>
        <a:p>
          <a:pPr algn="just" rtl="0"/>
          <a:r>
            <a:rPr lang="en-US" sz="1800" b="1" dirty="0" smtClean="0">
              <a:latin typeface="+mn-lt"/>
              <a:cs typeface="Calibri" pitchFamily="34" charset="0"/>
            </a:rPr>
            <a:t>Under AS 11</a:t>
          </a:r>
          <a:r>
            <a:rPr lang="en-US" sz="1800" dirty="0" smtClean="0">
              <a:latin typeface="+mn-lt"/>
              <a:cs typeface="Calibri" pitchFamily="34" charset="0"/>
            </a:rPr>
            <a:t>, exchange differences on a Non-integral foreign operation are not recognized in the P&amp;L account, but accumulated in a </a:t>
          </a:r>
          <a:r>
            <a:rPr lang="en-US" sz="1800" b="1" dirty="0" smtClean="0">
              <a:latin typeface="+mn-lt"/>
              <a:cs typeface="Calibri" pitchFamily="34" charset="0"/>
            </a:rPr>
            <a:t>Foreign Currency Translation Reserve</a:t>
          </a:r>
          <a:r>
            <a:rPr lang="en-US" sz="1800" dirty="0" smtClean="0">
              <a:latin typeface="+mn-lt"/>
              <a:cs typeface="Calibri" pitchFamily="34" charset="0"/>
            </a:rPr>
            <a:t>.  Such a foreign currency translation reserve is recycled to the P&amp;L account when the non-integral operation is disposed.   Under </a:t>
          </a:r>
          <a:r>
            <a:rPr lang="en-US" sz="1800" b="1" dirty="0" smtClean="0">
              <a:latin typeface="+mn-lt"/>
              <a:cs typeface="Calibri" pitchFamily="34" charset="0"/>
            </a:rPr>
            <a:t>ICDS </a:t>
          </a:r>
          <a:r>
            <a:rPr lang="en-US" sz="1800" dirty="0" smtClean="0">
              <a:latin typeface="+mn-lt"/>
              <a:cs typeface="Calibri" pitchFamily="34" charset="0"/>
            </a:rPr>
            <a:t>exchange differences on Non-integral foreign operations shall be recognized as </a:t>
          </a:r>
          <a:r>
            <a:rPr lang="en-US" sz="1800" b="1" dirty="0" smtClean="0">
              <a:latin typeface="+mn-lt"/>
              <a:cs typeface="Calibri" pitchFamily="34" charset="0"/>
            </a:rPr>
            <a:t>income or expense</a:t>
          </a:r>
          <a:r>
            <a:rPr lang="en-US" sz="1800" dirty="0" smtClean="0">
              <a:latin typeface="+mn-lt"/>
              <a:cs typeface="Calibri" pitchFamily="34" charset="0"/>
            </a:rPr>
            <a:t> in that previous year.</a:t>
          </a:r>
          <a:endParaRPr lang="en-US" sz="1800" dirty="0">
            <a:latin typeface="+mn-lt"/>
            <a:cs typeface="Calibri" pitchFamily="34" charset="0"/>
          </a:endParaRPr>
        </a:p>
      </dgm:t>
    </dgm:pt>
    <dgm:pt modelId="{11B8CC19-C3E8-4F02-9E65-8F623A372A9D}" type="parTrans" cxnId="{0A4D54C4-0D8E-4A15-A152-E1A7F63587A6}">
      <dgm:prSet/>
      <dgm:spPr/>
      <dgm:t>
        <a:bodyPr/>
        <a:lstStyle/>
        <a:p>
          <a:endParaRPr lang="en-US"/>
        </a:p>
      </dgm:t>
    </dgm:pt>
    <dgm:pt modelId="{868B95B3-7165-4FE3-B015-8C9A84D3428B}" type="sibTrans" cxnId="{0A4D54C4-0D8E-4A15-A152-E1A7F63587A6}">
      <dgm:prSet/>
      <dgm:spPr/>
      <dgm:t>
        <a:bodyPr/>
        <a:lstStyle/>
        <a:p>
          <a:endParaRPr lang="en-US"/>
        </a:p>
      </dgm:t>
    </dgm:pt>
    <dgm:pt modelId="{23E439A3-1D33-42DA-AEFD-3ACBB243331B}">
      <dgm:prSet custT="1"/>
      <dgm:spPr/>
      <dgm:t>
        <a:bodyPr/>
        <a:lstStyle/>
        <a:p>
          <a:pPr algn="just" rtl="0"/>
          <a:endParaRPr lang="en-US" sz="1800" b="1" dirty="0" smtClean="0">
            <a:latin typeface="+mn-lt"/>
            <a:cs typeface="Calibri" pitchFamily="34" charset="0"/>
          </a:endParaRPr>
        </a:p>
        <a:p>
          <a:pPr algn="just" rtl="0"/>
          <a:endParaRPr lang="en-US" sz="900" b="1" dirty="0" smtClean="0">
            <a:latin typeface="+mn-lt"/>
            <a:cs typeface="Calibri" pitchFamily="34" charset="0"/>
          </a:endParaRPr>
        </a:p>
        <a:p>
          <a:pPr algn="just" rtl="0"/>
          <a:r>
            <a:rPr lang="en-US" sz="1800" b="1" dirty="0" smtClean="0">
              <a:latin typeface="+mn-lt"/>
              <a:cs typeface="Calibri" pitchFamily="34" charset="0"/>
            </a:rPr>
            <a:t>AS-11</a:t>
          </a:r>
          <a:r>
            <a:rPr lang="en-US" sz="1800" dirty="0" smtClean="0">
              <a:latin typeface="+mn-lt"/>
              <a:cs typeface="Calibri" pitchFamily="34" charset="0"/>
            </a:rPr>
            <a:t> provides an option to </a:t>
          </a:r>
          <a:r>
            <a:rPr lang="en-US" sz="1800" b="1" dirty="0" smtClean="0">
              <a:latin typeface="+mn-lt"/>
              <a:cs typeface="Calibri" pitchFamily="34" charset="0"/>
            </a:rPr>
            <a:t>capitalize</a:t>
          </a:r>
          <a:r>
            <a:rPr lang="en-US" sz="1800" dirty="0" smtClean="0">
              <a:latin typeface="+mn-lt"/>
              <a:cs typeface="Calibri" pitchFamily="34" charset="0"/>
            </a:rPr>
            <a:t> the amount of exchange difference on Long Term Foreign Currency Monetary Items in the cost of Depreciable asset (in case of acquisition of depreciable asset) or in Foreign Currency Monetary Item Translation Difference Account (in other cases) which can be amortized over the life of such long term asset. </a:t>
          </a:r>
          <a:r>
            <a:rPr lang="en-US" sz="1800" b="1" dirty="0" smtClean="0">
              <a:latin typeface="+mn-lt"/>
              <a:cs typeface="Calibri" pitchFamily="34" charset="0"/>
            </a:rPr>
            <a:t>Under ICDS</a:t>
          </a:r>
          <a:r>
            <a:rPr lang="en-US" sz="1800" dirty="0" smtClean="0">
              <a:latin typeface="+mn-lt"/>
              <a:cs typeface="Calibri" pitchFamily="34" charset="0"/>
            </a:rPr>
            <a:t>, exchange difference on all monetary items should be recognized as </a:t>
          </a:r>
          <a:r>
            <a:rPr lang="en-US" sz="1800" b="1" dirty="0" smtClean="0">
              <a:latin typeface="+mn-lt"/>
              <a:cs typeface="Calibri" pitchFamily="34" charset="0"/>
            </a:rPr>
            <a:t>income or expense</a:t>
          </a:r>
          <a:r>
            <a:rPr lang="en-US" sz="1800" dirty="0" smtClean="0">
              <a:latin typeface="+mn-lt"/>
              <a:cs typeface="Calibri" pitchFamily="34" charset="0"/>
            </a:rPr>
            <a:t>.</a:t>
          </a:r>
          <a:endParaRPr lang="en-US" sz="1800" dirty="0">
            <a:latin typeface="+mn-lt"/>
            <a:cs typeface="Calibri" pitchFamily="34" charset="0"/>
          </a:endParaRPr>
        </a:p>
      </dgm:t>
    </dgm:pt>
    <dgm:pt modelId="{5F87DF9D-E483-401E-9135-082D7C1C11CB}" type="parTrans" cxnId="{27E3CBF0-F401-4C1D-9F66-6D2431B7A1FD}">
      <dgm:prSet/>
      <dgm:spPr/>
      <dgm:t>
        <a:bodyPr/>
        <a:lstStyle/>
        <a:p>
          <a:endParaRPr lang="en-US"/>
        </a:p>
      </dgm:t>
    </dgm:pt>
    <dgm:pt modelId="{19C7D728-8C8B-49E8-8948-1A55A859E219}" type="sibTrans" cxnId="{27E3CBF0-F401-4C1D-9F66-6D2431B7A1FD}">
      <dgm:prSet/>
      <dgm:spPr/>
      <dgm:t>
        <a:bodyPr/>
        <a:lstStyle/>
        <a:p>
          <a:endParaRPr lang="en-US"/>
        </a:p>
      </dgm:t>
    </dgm:pt>
    <dgm:pt modelId="{077A06AC-7D0B-48F2-ACB9-526678A455B4}">
      <dgm:prSet custT="1"/>
      <dgm:spPr/>
      <dgm:t>
        <a:bodyPr/>
        <a:lstStyle/>
        <a:p>
          <a:pPr algn="just" rtl="0"/>
          <a:r>
            <a:rPr lang="en-US" sz="1800" dirty="0" smtClean="0">
              <a:latin typeface="+mn-lt"/>
              <a:cs typeface="Calibri" pitchFamily="34" charset="0"/>
            </a:rPr>
            <a:t>ICDS requires conversion at last day of each previous year by using the exchange rate at the date of the transaction in case of all non-monetary items whereas AS provided for conversion by exchange rates that existed when the values were determined where non-monetary items which are carried at fair value or other similar valuation.</a:t>
          </a:r>
          <a:endParaRPr lang="en-US" sz="1800" dirty="0">
            <a:latin typeface="+mn-lt"/>
            <a:cs typeface="Calibri" pitchFamily="34" charset="0"/>
          </a:endParaRPr>
        </a:p>
      </dgm:t>
    </dgm:pt>
    <dgm:pt modelId="{3434FA68-50B1-48EB-86C4-71B22A28BBA6}" type="parTrans" cxnId="{DE60759C-D5DB-48FD-AAF4-7ACE6BF28484}">
      <dgm:prSet/>
      <dgm:spPr/>
      <dgm:t>
        <a:bodyPr/>
        <a:lstStyle/>
        <a:p>
          <a:endParaRPr lang="en-US"/>
        </a:p>
      </dgm:t>
    </dgm:pt>
    <dgm:pt modelId="{506E1DAB-180E-411B-A5D0-598F99D6B5A6}" type="sibTrans" cxnId="{DE60759C-D5DB-48FD-AAF4-7ACE6BF28484}">
      <dgm:prSet/>
      <dgm:spPr/>
      <dgm:t>
        <a:bodyPr/>
        <a:lstStyle/>
        <a:p>
          <a:endParaRPr lang="en-US"/>
        </a:p>
      </dgm:t>
    </dgm:pt>
    <dgm:pt modelId="{C932A347-0634-46BF-B6A1-D58CAA7743CC}" type="pres">
      <dgm:prSet presAssocID="{8AE68AD4-5F0A-42FA-9DCC-5A0F8542037A}" presName="Name0" presStyleCnt="0">
        <dgm:presLayoutVars>
          <dgm:chMax val="7"/>
          <dgm:dir/>
          <dgm:animLvl val="lvl"/>
          <dgm:resizeHandles val="exact"/>
        </dgm:presLayoutVars>
      </dgm:prSet>
      <dgm:spPr/>
      <dgm:t>
        <a:bodyPr/>
        <a:lstStyle/>
        <a:p>
          <a:endParaRPr lang="en-US"/>
        </a:p>
      </dgm:t>
    </dgm:pt>
    <dgm:pt modelId="{C0F88571-28DE-4967-AFA4-3E770CD4B833}" type="pres">
      <dgm:prSet presAssocID="{FD9D9A71-7D04-4059-8C65-43FECFFCD198}" presName="circle1" presStyleLbl="node1" presStyleIdx="0" presStyleCnt="3"/>
      <dgm:spPr/>
      <dgm:t>
        <a:bodyPr/>
        <a:lstStyle/>
        <a:p>
          <a:endParaRPr lang="en-US"/>
        </a:p>
      </dgm:t>
    </dgm:pt>
    <dgm:pt modelId="{EAC17A15-E0F9-4A6D-BEA2-E0B7E4A1DD2D}" type="pres">
      <dgm:prSet presAssocID="{FD9D9A71-7D04-4059-8C65-43FECFFCD198}" presName="space" presStyleCnt="0"/>
      <dgm:spPr/>
      <dgm:t>
        <a:bodyPr/>
        <a:lstStyle/>
        <a:p>
          <a:endParaRPr lang="en-US"/>
        </a:p>
      </dgm:t>
    </dgm:pt>
    <dgm:pt modelId="{0D885A15-5B8A-424F-8390-C4FBB7F3984F}" type="pres">
      <dgm:prSet presAssocID="{FD9D9A71-7D04-4059-8C65-43FECFFCD198}" presName="rect1" presStyleLbl="alignAcc1" presStyleIdx="0" presStyleCnt="3" custScaleY="100000" custLinFactNeighborX="-1291" custLinFactNeighborY="416"/>
      <dgm:spPr/>
      <dgm:t>
        <a:bodyPr/>
        <a:lstStyle/>
        <a:p>
          <a:endParaRPr lang="en-US"/>
        </a:p>
      </dgm:t>
    </dgm:pt>
    <dgm:pt modelId="{6534EFE0-6F9E-401A-8803-56B716F6CD9D}" type="pres">
      <dgm:prSet presAssocID="{23E439A3-1D33-42DA-AEFD-3ACBB243331B}" presName="vertSpace2" presStyleLbl="node1" presStyleIdx="0" presStyleCnt="3"/>
      <dgm:spPr/>
      <dgm:t>
        <a:bodyPr/>
        <a:lstStyle/>
        <a:p>
          <a:endParaRPr lang="en-US"/>
        </a:p>
      </dgm:t>
    </dgm:pt>
    <dgm:pt modelId="{75F6A774-B0EF-4FEC-B3CC-9C10C5F3FFC4}" type="pres">
      <dgm:prSet presAssocID="{23E439A3-1D33-42DA-AEFD-3ACBB243331B}" presName="circle2" presStyleLbl="node1" presStyleIdx="1" presStyleCnt="3"/>
      <dgm:spPr/>
      <dgm:t>
        <a:bodyPr/>
        <a:lstStyle/>
        <a:p>
          <a:endParaRPr lang="en-US"/>
        </a:p>
      </dgm:t>
    </dgm:pt>
    <dgm:pt modelId="{8C15918C-83D7-4D5F-9D21-4DCDC7388289}" type="pres">
      <dgm:prSet presAssocID="{23E439A3-1D33-42DA-AEFD-3ACBB243331B}" presName="rect2" presStyleLbl="alignAcc1" presStyleIdx="1" presStyleCnt="3" custScaleX="100000" custScaleY="85209" custLinFactNeighborY="1347"/>
      <dgm:spPr/>
      <dgm:t>
        <a:bodyPr/>
        <a:lstStyle/>
        <a:p>
          <a:endParaRPr lang="en-US"/>
        </a:p>
      </dgm:t>
    </dgm:pt>
    <dgm:pt modelId="{238334C9-BED8-413C-A956-1FC3CD183B04}" type="pres">
      <dgm:prSet presAssocID="{077A06AC-7D0B-48F2-ACB9-526678A455B4}" presName="vertSpace3" presStyleLbl="node1" presStyleIdx="1" presStyleCnt="3"/>
      <dgm:spPr/>
    </dgm:pt>
    <dgm:pt modelId="{96F68F7A-A966-4B36-A4A0-F11D1DFEFF06}" type="pres">
      <dgm:prSet presAssocID="{077A06AC-7D0B-48F2-ACB9-526678A455B4}" presName="circle3" presStyleLbl="node1" presStyleIdx="2" presStyleCnt="3"/>
      <dgm:spPr/>
    </dgm:pt>
    <dgm:pt modelId="{6BC2F47A-4072-4B04-85E7-5B5CF92F2F2E}" type="pres">
      <dgm:prSet presAssocID="{077A06AC-7D0B-48F2-ACB9-526678A455B4}" presName="rect3" presStyleLbl="alignAcc1" presStyleIdx="2" presStyleCnt="3" custScaleY="82588" custLinFactNeighborY="25646"/>
      <dgm:spPr/>
      <dgm:t>
        <a:bodyPr/>
        <a:lstStyle/>
        <a:p>
          <a:endParaRPr lang="en-US"/>
        </a:p>
      </dgm:t>
    </dgm:pt>
    <dgm:pt modelId="{EEA77220-03E4-4C18-B2D7-28F6507F3E58}" type="pres">
      <dgm:prSet presAssocID="{FD9D9A71-7D04-4059-8C65-43FECFFCD198}" presName="rect1ParTxNoCh" presStyleLbl="alignAcc1" presStyleIdx="2" presStyleCnt="3">
        <dgm:presLayoutVars>
          <dgm:chMax val="1"/>
          <dgm:bulletEnabled val="1"/>
        </dgm:presLayoutVars>
      </dgm:prSet>
      <dgm:spPr/>
      <dgm:t>
        <a:bodyPr/>
        <a:lstStyle/>
        <a:p>
          <a:endParaRPr lang="en-US"/>
        </a:p>
      </dgm:t>
    </dgm:pt>
    <dgm:pt modelId="{6572163F-00B0-49D1-A71D-9EF738A0E255}" type="pres">
      <dgm:prSet presAssocID="{23E439A3-1D33-42DA-AEFD-3ACBB243331B}" presName="rect2ParTxNoCh" presStyleLbl="alignAcc1" presStyleIdx="2" presStyleCnt="3">
        <dgm:presLayoutVars>
          <dgm:chMax val="1"/>
          <dgm:bulletEnabled val="1"/>
        </dgm:presLayoutVars>
      </dgm:prSet>
      <dgm:spPr/>
      <dgm:t>
        <a:bodyPr/>
        <a:lstStyle/>
        <a:p>
          <a:endParaRPr lang="en-US"/>
        </a:p>
      </dgm:t>
    </dgm:pt>
    <dgm:pt modelId="{61784447-393B-4E98-840C-8BCBA9C044DB}" type="pres">
      <dgm:prSet presAssocID="{077A06AC-7D0B-48F2-ACB9-526678A455B4}" presName="rect3ParTxNoCh" presStyleLbl="alignAcc1" presStyleIdx="2" presStyleCnt="3">
        <dgm:presLayoutVars>
          <dgm:chMax val="1"/>
          <dgm:bulletEnabled val="1"/>
        </dgm:presLayoutVars>
      </dgm:prSet>
      <dgm:spPr/>
      <dgm:t>
        <a:bodyPr/>
        <a:lstStyle/>
        <a:p>
          <a:endParaRPr lang="en-US"/>
        </a:p>
      </dgm:t>
    </dgm:pt>
  </dgm:ptLst>
  <dgm:cxnLst>
    <dgm:cxn modelId="{9C1B7DA6-B062-4AC3-B7E1-DF18EDA746B6}" type="presOf" srcId="{077A06AC-7D0B-48F2-ACB9-526678A455B4}" destId="{6BC2F47A-4072-4B04-85E7-5B5CF92F2F2E}" srcOrd="0" destOrd="0" presId="urn:microsoft.com/office/officeart/2005/8/layout/target3"/>
    <dgm:cxn modelId="{DE60759C-D5DB-48FD-AAF4-7ACE6BF28484}" srcId="{8AE68AD4-5F0A-42FA-9DCC-5A0F8542037A}" destId="{077A06AC-7D0B-48F2-ACB9-526678A455B4}" srcOrd="2" destOrd="0" parTransId="{3434FA68-50B1-48EB-86C4-71B22A28BBA6}" sibTransId="{506E1DAB-180E-411B-A5D0-598F99D6B5A6}"/>
    <dgm:cxn modelId="{330A4F77-8487-48DF-ADD7-0ADBF5EB28FD}" type="presOf" srcId="{FD9D9A71-7D04-4059-8C65-43FECFFCD198}" destId="{EEA77220-03E4-4C18-B2D7-28F6507F3E58}" srcOrd="1" destOrd="0" presId="urn:microsoft.com/office/officeart/2005/8/layout/target3"/>
    <dgm:cxn modelId="{6C351D89-99D4-4185-9699-3A6DF36076B7}" type="presOf" srcId="{077A06AC-7D0B-48F2-ACB9-526678A455B4}" destId="{61784447-393B-4E98-840C-8BCBA9C044DB}" srcOrd="1" destOrd="0" presId="urn:microsoft.com/office/officeart/2005/8/layout/target3"/>
    <dgm:cxn modelId="{678BBDD7-9FFF-4868-AFA9-599B01A103BD}" type="presOf" srcId="{FD9D9A71-7D04-4059-8C65-43FECFFCD198}" destId="{0D885A15-5B8A-424F-8390-C4FBB7F3984F}" srcOrd="0" destOrd="0" presId="urn:microsoft.com/office/officeart/2005/8/layout/target3"/>
    <dgm:cxn modelId="{0A4D54C4-0D8E-4A15-A152-E1A7F63587A6}" srcId="{8AE68AD4-5F0A-42FA-9DCC-5A0F8542037A}" destId="{FD9D9A71-7D04-4059-8C65-43FECFFCD198}" srcOrd="0" destOrd="0" parTransId="{11B8CC19-C3E8-4F02-9E65-8F623A372A9D}" sibTransId="{868B95B3-7165-4FE3-B015-8C9A84D3428B}"/>
    <dgm:cxn modelId="{0806A420-8BA7-43D5-8C2A-C616FA7147A5}" type="presOf" srcId="{23E439A3-1D33-42DA-AEFD-3ACBB243331B}" destId="{6572163F-00B0-49D1-A71D-9EF738A0E255}" srcOrd="1" destOrd="0" presId="urn:microsoft.com/office/officeart/2005/8/layout/target3"/>
    <dgm:cxn modelId="{27E3CBF0-F401-4C1D-9F66-6D2431B7A1FD}" srcId="{8AE68AD4-5F0A-42FA-9DCC-5A0F8542037A}" destId="{23E439A3-1D33-42DA-AEFD-3ACBB243331B}" srcOrd="1" destOrd="0" parTransId="{5F87DF9D-E483-401E-9135-082D7C1C11CB}" sibTransId="{19C7D728-8C8B-49E8-8948-1A55A859E219}"/>
    <dgm:cxn modelId="{7FCF34E2-012B-4B9A-80BE-8333405CE70C}" type="presOf" srcId="{8AE68AD4-5F0A-42FA-9DCC-5A0F8542037A}" destId="{C932A347-0634-46BF-B6A1-D58CAA7743CC}" srcOrd="0" destOrd="0" presId="urn:microsoft.com/office/officeart/2005/8/layout/target3"/>
    <dgm:cxn modelId="{A9C6AE90-CA2D-443B-8204-ACAFA4D367F4}" type="presOf" srcId="{23E439A3-1D33-42DA-AEFD-3ACBB243331B}" destId="{8C15918C-83D7-4D5F-9D21-4DCDC7388289}" srcOrd="0" destOrd="0" presId="urn:microsoft.com/office/officeart/2005/8/layout/target3"/>
    <dgm:cxn modelId="{A5994806-5F47-49CE-B93F-1A91FD88590C}" type="presParOf" srcId="{C932A347-0634-46BF-B6A1-D58CAA7743CC}" destId="{C0F88571-28DE-4967-AFA4-3E770CD4B833}" srcOrd="0" destOrd="0" presId="urn:microsoft.com/office/officeart/2005/8/layout/target3"/>
    <dgm:cxn modelId="{7BBF562E-A065-4B30-BAB5-57233D73239F}" type="presParOf" srcId="{C932A347-0634-46BF-B6A1-D58CAA7743CC}" destId="{EAC17A15-E0F9-4A6D-BEA2-E0B7E4A1DD2D}" srcOrd="1" destOrd="0" presId="urn:microsoft.com/office/officeart/2005/8/layout/target3"/>
    <dgm:cxn modelId="{2620B71D-43F2-46E8-A2EF-D8769285D518}" type="presParOf" srcId="{C932A347-0634-46BF-B6A1-D58CAA7743CC}" destId="{0D885A15-5B8A-424F-8390-C4FBB7F3984F}" srcOrd="2" destOrd="0" presId="urn:microsoft.com/office/officeart/2005/8/layout/target3"/>
    <dgm:cxn modelId="{2250E311-DE6A-40F7-A75B-7F8D88901B0C}" type="presParOf" srcId="{C932A347-0634-46BF-B6A1-D58CAA7743CC}" destId="{6534EFE0-6F9E-401A-8803-56B716F6CD9D}" srcOrd="3" destOrd="0" presId="urn:microsoft.com/office/officeart/2005/8/layout/target3"/>
    <dgm:cxn modelId="{455D6CF2-51CF-4C53-968F-B19B046AB3AE}" type="presParOf" srcId="{C932A347-0634-46BF-B6A1-D58CAA7743CC}" destId="{75F6A774-B0EF-4FEC-B3CC-9C10C5F3FFC4}" srcOrd="4" destOrd="0" presId="urn:microsoft.com/office/officeart/2005/8/layout/target3"/>
    <dgm:cxn modelId="{5B7A86E6-533F-4F88-BD80-C84DBAD8B71D}" type="presParOf" srcId="{C932A347-0634-46BF-B6A1-D58CAA7743CC}" destId="{8C15918C-83D7-4D5F-9D21-4DCDC7388289}" srcOrd="5" destOrd="0" presId="urn:microsoft.com/office/officeart/2005/8/layout/target3"/>
    <dgm:cxn modelId="{3504D6FC-B000-45FE-B5DA-1B70316106C6}" type="presParOf" srcId="{C932A347-0634-46BF-B6A1-D58CAA7743CC}" destId="{238334C9-BED8-413C-A956-1FC3CD183B04}" srcOrd="6" destOrd="0" presId="urn:microsoft.com/office/officeart/2005/8/layout/target3"/>
    <dgm:cxn modelId="{073481AE-D78F-45A7-BC32-9527FD3D6053}" type="presParOf" srcId="{C932A347-0634-46BF-B6A1-D58CAA7743CC}" destId="{96F68F7A-A966-4B36-A4A0-F11D1DFEFF06}" srcOrd="7" destOrd="0" presId="urn:microsoft.com/office/officeart/2005/8/layout/target3"/>
    <dgm:cxn modelId="{E253DF8F-CAAD-444C-B41E-2589E0D9414A}" type="presParOf" srcId="{C932A347-0634-46BF-B6A1-D58CAA7743CC}" destId="{6BC2F47A-4072-4B04-85E7-5B5CF92F2F2E}" srcOrd="8" destOrd="0" presId="urn:microsoft.com/office/officeart/2005/8/layout/target3"/>
    <dgm:cxn modelId="{05DB0E24-B062-47AF-9E23-13EC13F2C5B6}" type="presParOf" srcId="{C932A347-0634-46BF-B6A1-D58CAA7743CC}" destId="{EEA77220-03E4-4C18-B2D7-28F6507F3E58}" srcOrd="9" destOrd="0" presId="urn:microsoft.com/office/officeart/2005/8/layout/target3"/>
    <dgm:cxn modelId="{A2B62EE4-39F7-43D1-9622-7B1609C5423C}" type="presParOf" srcId="{C932A347-0634-46BF-B6A1-D58CAA7743CC}" destId="{6572163F-00B0-49D1-A71D-9EF738A0E255}" srcOrd="10" destOrd="0" presId="urn:microsoft.com/office/officeart/2005/8/layout/target3"/>
    <dgm:cxn modelId="{A854F5AC-1D22-4DD4-B91F-721F73339327}" type="presParOf" srcId="{C932A347-0634-46BF-B6A1-D58CAA7743CC}" destId="{61784447-393B-4E98-840C-8BCBA9C044DB}" srcOrd="11" destOrd="0" presId="urn:microsoft.com/office/officeart/2005/8/layout/target3"/>
  </dgm:cxnLst>
  <dgm:bg/>
  <dgm:whole/>
  <dgm:extLst>
    <a:ext uri="http://schemas.microsoft.com/office/drawing/2008/diagram"/>
  </dgm:extLst>
</dgm:dataModel>
</file>

<file path=ppt/diagrams/data5.xml><?xml version="1.0" encoding="utf-8"?>
<dgm:dataModel xmlns:dgm="http://schemas.openxmlformats.org/drawingml/2006/diagram" xmlns:a="http://schemas.openxmlformats.org/drawingml/2006/main">
  <dgm:ptLst>
    <dgm:pt modelId="{BF13DCFC-9023-41CF-ADF0-236D1274E8C8}" type="doc">
      <dgm:prSet loTypeId="urn:microsoft.com/office/officeart/2005/8/layout/hList6" loCatId="list" qsTypeId="urn:microsoft.com/office/officeart/2005/8/quickstyle/simple2" qsCatId="simple" csTypeId="urn:microsoft.com/office/officeart/2005/8/colors/accent1_5" csCatId="accent1" phldr="1"/>
      <dgm:spPr/>
      <dgm:t>
        <a:bodyPr/>
        <a:lstStyle/>
        <a:p>
          <a:endParaRPr lang="en-US"/>
        </a:p>
      </dgm:t>
    </dgm:pt>
    <dgm:pt modelId="{93FFDCF7-CC50-4295-8D28-377CFC1DFD44}">
      <dgm:prSet custT="1"/>
      <dgm:spPr/>
      <dgm:t>
        <a:bodyPr/>
        <a:lstStyle/>
        <a:p>
          <a:pPr algn="just" rtl="0">
            <a:lnSpc>
              <a:spcPct val="100000"/>
            </a:lnSpc>
            <a:spcAft>
              <a:spcPts val="0"/>
            </a:spcAft>
          </a:pPr>
          <a:r>
            <a:rPr lang="en-US" sz="1800" b="1" u="sng" dirty="0" smtClean="0">
              <a:latin typeface="+mn-lt"/>
            </a:rPr>
            <a:t>Under ICDS Government Grants are not treated by the “capital approach</a:t>
          </a:r>
          <a:r>
            <a:rPr lang="en-US" sz="1800" b="1" dirty="0" smtClean="0">
              <a:latin typeface="+mn-lt"/>
            </a:rPr>
            <a:t>” (i.e. crediting grant to the shareholder’s funds) and instead are recognized as: </a:t>
          </a:r>
        </a:p>
        <a:p>
          <a:pPr marL="290513" indent="-231775" algn="just" rtl="0">
            <a:lnSpc>
              <a:spcPct val="100000"/>
            </a:lnSpc>
            <a:spcAft>
              <a:spcPts val="0"/>
            </a:spcAft>
          </a:pPr>
          <a:r>
            <a:rPr lang="en-US" sz="1800" b="1" dirty="0" smtClean="0">
              <a:latin typeface="+mn-lt"/>
            </a:rPr>
            <a:t>a) Income, either immediately or over a period of time               OR </a:t>
          </a:r>
        </a:p>
        <a:p>
          <a:pPr marL="290513" indent="-231775" algn="just" rtl="0">
            <a:lnSpc>
              <a:spcPct val="100000"/>
            </a:lnSpc>
            <a:spcAft>
              <a:spcPts val="0"/>
            </a:spcAft>
          </a:pPr>
          <a:r>
            <a:rPr lang="en-US" sz="1800" b="1" dirty="0" smtClean="0">
              <a:latin typeface="+mn-lt"/>
            </a:rPr>
            <a:t>b) Reduced from the cost of assets based on the nature of such grant</a:t>
          </a:r>
          <a:r>
            <a:rPr lang="en-US" sz="1800" dirty="0" smtClean="0">
              <a:latin typeface="+mn-lt"/>
            </a:rPr>
            <a:t>.</a:t>
          </a:r>
          <a:endParaRPr lang="en-US" sz="1800" dirty="0">
            <a:latin typeface="+mn-lt"/>
          </a:endParaRPr>
        </a:p>
      </dgm:t>
    </dgm:pt>
    <dgm:pt modelId="{6DFB6619-F092-4F16-975E-053761524782}" type="parTrans" cxnId="{D4369E4F-8BE6-4CAA-8F45-19DC8C7ABD06}">
      <dgm:prSet/>
      <dgm:spPr/>
      <dgm:t>
        <a:bodyPr/>
        <a:lstStyle/>
        <a:p>
          <a:endParaRPr lang="en-US"/>
        </a:p>
      </dgm:t>
    </dgm:pt>
    <dgm:pt modelId="{9055D2DF-BF25-4777-94FB-8A7BEA084E3C}" type="sibTrans" cxnId="{D4369E4F-8BE6-4CAA-8F45-19DC8C7ABD06}">
      <dgm:prSet/>
      <dgm:spPr/>
      <dgm:t>
        <a:bodyPr/>
        <a:lstStyle/>
        <a:p>
          <a:endParaRPr lang="en-US"/>
        </a:p>
      </dgm:t>
    </dgm:pt>
    <dgm:pt modelId="{B405176F-200E-4056-A871-FE1CDE7258FD}">
      <dgm:prSet custT="1"/>
      <dgm:spPr/>
      <dgm:t>
        <a:bodyPr/>
        <a:lstStyle/>
        <a:p>
          <a:pPr algn="just" rtl="0">
            <a:lnSpc>
              <a:spcPct val="100000"/>
            </a:lnSpc>
            <a:spcAft>
              <a:spcPts val="0"/>
            </a:spcAft>
          </a:pPr>
          <a:r>
            <a:rPr lang="en-US" sz="1800" b="0" dirty="0" smtClean="0">
              <a:solidFill>
                <a:schemeClr val="bg1"/>
              </a:solidFill>
              <a:effectLst/>
              <a:latin typeface="+mn-lt"/>
            </a:rPr>
            <a:t>Under AS 12 recognition of Government Grants may be postponed even beyond the actual date of receipt when it is probable that conditions attached to the grant may not be fulfilled and the grant may have to be refunded to the government. </a:t>
          </a:r>
          <a:r>
            <a:rPr lang="en-US" sz="1800" b="1" dirty="0" smtClean="0">
              <a:solidFill>
                <a:schemeClr val="bg1"/>
              </a:solidFill>
              <a:effectLst/>
              <a:latin typeface="+mn-lt"/>
            </a:rPr>
            <a:t> But Under ICDS, recognition of Government grants shall not be postponed beyond the date of actual receipt. </a:t>
          </a:r>
          <a:endParaRPr lang="en-US" sz="1800" b="1" dirty="0">
            <a:solidFill>
              <a:schemeClr val="bg1"/>
            </a:solidFill>
            <a:effectLst/>
            <a:latin typeface="+mn-lt"/>
          </a:endParaRPr>
        </a:p>
      </dgm:t>
    </dgm:pt>
    <dgm:pt modelId="{A68639D4-1EA5-458A-B77D-8B193CDE06C3}" type="parTrans" cxnId="{FB6370C1-B8A7-49EA-A95A-2D190DF28908}">
      <dgm:prSet/>
      <dgm:spPr/>
      <dgm:t>
        <a:bodyPr/>
        <a:lstStyle/>
        <a:p>
          <a:endParaRPr lang="en-US"/>
        </a:p>
      </dgm:t>
    </dgm:pt>
    <dgm:pt modelId="{97F9865A-6831-4D0D-BA99-E20440BE42BB}" type="sibTrans" cxnId="{FB6370C1-B8A7-49EA-A95A-2D190DF28908}">
      <dgm:prSet/>
      <dgm:spPr/>
      <dgm:t>
        <a:bodyPr/>
        <a:lstStyle/>
        <a:p>
          <a:endParaRPr lang="en-US"/>
        </a:p>
      </dgm:t>
    </dgm:pt>
    <dgm:pt modelId="{DC28C749-4C0C-45DE-852A-8B48774EF9F5}" type="pres">
      <dgm:prSet presAssocID="{BF13DCFC-9023-41CF-ADF0-236D1274E8C8}" presName="Name0" presStyleCnt="0">
        <dgm:presLayoutVars>
          <dgm:dir/>
          <dgm:resizeHandles val="exact"/>
        </dgm:presLayoutVars>
      </dgm:prSet>
      <dgm:spPr/>
      <dgm:t>
        <a:bodyPr/>
        <a:lstStyle/>
        <a:p>
          <a:endParaRPr lang="en-US"/>
        </a:p>
      </dgm:t>
    </dgm:pt>
    <dgm:pt modelId="{C075353E-6F5B-4438-B9F5-D44EF4317B75}" type="pres">
      <dgm:prSet presAssocID="{93FFDCF7-CC50-4295-8D28-377CFC1DFD44}" presName="node" presStyleLbl="node1" presStyleIdx="0" presStyleCnt="2" custScaleX="103841" custScaleY="99180" custLinFactNeighborY="-410">
        <dgm:presLayoutVars>
          <dgm:bulletEnabled val="1"/>
        </dgm:presLayoutVars>
      </dgm:prSet>
      <dgm:spPr/>
      <dgm:t>
        <a:bodyPr/>
        <a:lstStyle/>
        <a:p>
          <a:endParaRPr lang="en-US"/>
        </a:p>
      </dgm:t>
    </dgm:pt>
    <dgm:pt modelId="{DDE94A35-77AD-43EA-A41C-95A12E0C3A18}" type="pres">
      <dgm:prSet presAssocID="{9055D2DF-BF25-4777-94FB-8A7BEA084E3C}" presName="sibTrans" presStyleCnt="0"/>
      <dgm:spPr/>
      <dgm:t>
        <a:bodyPr/>
        <a:lstStyle/>
        <a:p>
          <a:endParaRPr lang="en-US"/>
        </a:p>
      </dgm:t>
    </dgm:pt>
    <dgm:pt modelId="{88138DB8-DB8A-4871-814E-83471F5050CF}" type="pres">
      <dgm:prSet presAssocID="{B405176F-200E-4056-A871-FE1CDE7258FD}" presName="node" presStyleLbl="node1" presStyleIdx="1" presStyleCnt="2" custLinFactNeighborX="-11170" custLinFactNeighborY="-1695">
        <dgm:presLayoutVars>
          <dgm:bulletEnabled val="1"/>
        </dgm:presLayoutVars>
      </dgm:prSet>
      <dgm:spPr/>
      <dgm:t>
        <a:bodyPr/>
        <a:lstStyle/>
        <a:p>
          <a:endParaRPr lang="en-US"/>
        </a:p>
      </dgm:t>
    </dgm:pt>
  </dgm:ptLst>
  <dgm:cxnLst>
    <dgm:cxn modelId="{CAFEBF0D-E82C-4F08-8E06-EA9A962DD4AD}" type="presOf" srcId="{B405176F-200E-4056-A871-FE1CDE7258FD}" destId="{88138DB8-DB8A-4871-814E-83471F5050CF}" srcOrd="0" destOrd="0" presId="urn:microsoft.com/office/officeart/2005/8/layout/hList6"/>
    <dgm:cxn modelId="{D4369E4F-8BE6-4CAA-8F45-19DC8C7ABD06}" srcId="{BF13DCFC-9023-41CF-ADF0-236D1274E8C8}" destId="{93FFDCF7-CC50-4295-8D28-377CFC1DFD44}" srcOrd="0" destOrd="0" parTransId="{6DFB6619-F092-4F16-975E-053761524782}" sibTransId="{9055D2DF-BF25-4777-94FB-8A7BEA084E3C}"/>
    <dgm:cxn modelId="{FB6370C1-B8A7-49EA-A95A-2D190DF28908}" srcId="{BF13DCFC-9023-41CF-ADF0-236D1274E8C8}" destId="{B405176F-200E-4056-A871-FE1CDE7258FD}" srcOrd="1" destOrd="0" parTransId="{A68639D4-1EA5-458A-B77D-8B193CDE06C3}" sibTransId="{97F9865A-6831-4D0D-BA99-E20440BE42BB}"/>
    <dgm:cxn modelId="{ED0EDFB6-DFF4-4F8D-80EA-282640E222FF}" type="presOf" srcId="{BF13DCFC-9023-41CF-ADF0-236D1274E8C8}" destId="{DC28C749-4C0C-45DE-852A-8B48774EF9F5}" srcOrd="0" destOrd="0" presId="urn:microsoft.com/office/officeart/2005/8/layout/hList6"/>
    <dgm:cxn modelId="{A885FD0C-7E80-4513-8733-47757FC461C4}" type="presOf" srcId="{93FFDCF7-CC50-4295-8D28-377CFC1DFD44}" destId="{C075353E-6F5B-4438-B9F5-D44EF4317B75}" srcOrd="0" destOrd="0" presId="urn:microsoft.com/office/officeart/2005/8/layout/hList6"/>
    <dgm:cxn modelId="{3FAB0650-5FE8-4A1D-95DB-5D8E5DF4684F}" type="presParOf" srcId="{DC28C749-4C0C-45DE-852A-8B48774EF9F5}" destId="{C075353E-6F5B-4438-B9F5-D44EF4317B75}" srcOrd="0" destOrd="0" presId="urn:microsoft.com/office/officeart/2005/8/layout/hList6"/>
    <dgm:cxn modelId="{01786183-4EEF-44A4-A438-83AAF4BE67D3}" type="presParOf" srcId="{DC28C749-4C0C-45DE-852A-8B48774EF9F5}" destId="{DDE94A35-77AD-43EA-A41C-95A12E0C3A18}" srcOrd="1" destOrd="0" presId="urn:microsoft.com/office/officeart/2005/8/layout/hList6"/>
    <dgm:cxn modelId="{31F66A4D-F8E5-4D05-BEFD-8880C9140469}" type="presParOf" srcId="{DC28C749-4C0C-45DE-852A-8B48774EF9F5}" destId="{88138DB8-DB8A-4871-814E-83471F5050CF}" srcOrd="2" destOrd="0" presId="urn:microsoft.com/office/officeart/2005/8/layout/hList6"/>
  </dgm:cxnLst>
  <dgm:bg/>
  <dgm:whole/>
  <dgm:extLst>
    <a:ext uri="http://schemas.microsoft.com/office/drawing/2008/diagram"/>
  </dgm:extLst>
</dgm:dataModel>
</file>

<file path=ppt/diagrams/data6.xml><?xml version="1.0" encoding="utf-8"?>
<dgm:dataModel xmlns:dgm="http://schemas.openxmlformats.org/drawingml/2006/diagram" xmlns:a="http://schemas.openxmlformats.org/drawingml/2006/main">
  <dgm:ptLst>
    <dgm:pt modelId="{28FAC27A-8E41-4010-A91C-0E8128E4B970}" type="doc">
      <dgm:prSet loTypeId="urn:microsoft.com/office/officeart/2005/8/layout/hProcess9" loCatId="process" qsTypeId="urn:microsoft.com/office/officeart/2005/8/quickstyle/simple1" qsCatId="simple" csTypeId="urn:microsoft.com/office/officeart/2005/8/colors/accent1_2" csCatId="accent1" phldr="1"/>
      <dgm:spPr/>
      <dgm:t>
        <a:bodyPr/>
        <a:lstStyle/>
        <a:p>
          <a:endParaRPr lang="en-IN"/>
        </a:p>
      </dgm:t>
    </dgm:pt>
    <dgm:pt modelId="{CC41198A-EAC9-4B6E-9246-811E0A0AA6A8}">
      <dgm:prSet custT="1"/>
      <dgm:spPr/>
      <dgm:t>
        <a:bodyPr/>
        <a:lstStyle/>
        <a:p>
          <a:pPr rtl="0"/>
          <a:r>
            <a:rPr lang="en-IN" sz="4400" b="1" dirty="0" smtClean="0">
              <a:solidFill>
                <a:schemeClr val="bg1"/>
              </a:solidFill>
              <a:latin typeface="High Tower Text" pitchFamily="18" charset="0"/>
            </a:rPr>
            <a:t>Question</a:t>
          </a:r>
          <a:endParaRPr lang="en-IN" sz="4400" b="1" dirty="0">
            <a:solidFill>
              <a:schemeClr val="bg1"/>
            </a:solidFill>
            <a:latin typeface="High Tower Text" pitchFamily="18" charset="0"/>
          </a:endParaRPr>
        </a:p>
      </dgm:t>
    </dgm:pt>
    <dgm:pt modelId="{7F2B9799-D807-4E4A-8F47-63ACB5041B94}" type="parTrans" cxnId="{02D16F0D-05CF-46FD-8C0E-8C5EB4D6700F}">
      <dgm:prSet/>
      <dgm:spPr/>
      <dgm:t>
        <a:bodyPr/>
        <a:lstStyle/>
        <a:p>
          <a:endParaRPr lang="en-IN"/>
        </a:p>
      </dgm:t>
    </dgm:pt>
    <dgm:pt modelId="{4928668C-879A-464C-8E3F-87D8B557B170}" type="sibTrans" cxnId="{02D16F0D-05CF-46FD-8C0E-8C5EB4D6700F}">
      <dgm:prSet/>
      <dgm:spPr/>
      <dgm:t>
        <a:bodyPr/>
        <a:lstStyle/>
        <a:p>
          <a:endParaRPr lang="en-IN"/>
        </a:p>
      </dgm:t>
    </dgm:pt>
    <dgm:pt modelId="{65359286-D3E5-414D-B35B-9709CB9195B4}">
      <dgm:prSet custT="1"/>
      <dgm:spPr/>
      <dgm:t>
        <a:bodyPr/>
        <a:lstStyle/>
        <a:p>
          <a:pPr rtl="0"/>
          <a:r>
            <a:rPr lang="en-IN" sz="4800" b="1" dirty="0" smtClean="0">
              <a:solidFill>
                <a:schemeClr val="bg1"/>
              </a:solidFill>
              <a:latin typeface="High Tower Text" pitchFamily="18" charset="0"/>
            </a:rPr>
            <a:t>Answer</a:t>
          </a:r>
          <a:endParaRPr lang="en-IN" sz="4800" b="1" dirty="0">
            <a:solidFill>
              <a:schemeClr val="bg1"/>
            </a:solidFill>
            <a:latin typeface="High Tower Text" pitchFamily="18" charset="0"/>
          </a:endParaRPr>
        </a:p>
      </dgm:t>
    </dgm:pt>
    <dgm:pt modelId="{660FB24F-B727-48B4-805E-892164C8DDFD}" type="parTrans" cxnId="{337815F0-DE23-4943-923F-B3392E0D0133}">
      <dgm:prSet/>
      <dgm:spPr/>
      <dgm:t>
        <a:bodyPr/>
        <a:lstStyle/>
        <a:p>
          <a:endParaRPr lang="en-US"/>
        </a:p>
      </dgm:t>
    </dgm:pt>
    <dgm:pt modelId="{B13D81D9-92B1-4614-A2B8-10F500842026}" type="sibTrans" cxnId="{337815F0-DE23-4943-923F-B3392E0D0133}">
      <dgm:prSet/>
      <dgm:spPr/>
      <dgm:t>
        <a:bodyPr/>
        <a:lstStyle/>
        <a:p>
          <a:endParaRPr lang="en-US"/>
        </a:p>
      </dgm:t>
    </dgm:pt>
    <dgm:pt modelId="{0CCF2223-E908-4ED9-907D-12A331E68BE7}" type="pres">
      <dgm:prSet presAssocID="{28FAC27A-8E41-4010-A91C-0E8128E4B970}" presName="CompostProcess" presStyleCnt="0">
        <dgm:presLayoutVars>
          <dgm:dir/>
          <dgm:resizeHandles val="exact"/>
        </dgm:presLayoutVars>
      </dgm:prSet>
      <dgm:spPr/>
      <dgm:t>
        <a:bodyPr/>
        <a:lstStyle/>
        <a:p>
          <a:endParaRPr lang="en-US"/>
        </a:p>
      </dgm:t>
    </dgm:pt>
    <dgm:pt modelId="{7CC16ED3-82C9-4AA4-AAD5-91E0A62187E3}" type="pres">
      <dgm:prSet presAssocID="{28FAC27A-8E41-4010-A91C-0E8128E4B970}" presName="arrow" presStyleLbl="bgShp" presStyleIdx="0" presStyleCnt="1"/>
      <dgm:spPr/>
      <dgm:t>
        <a:bodyPr/>
        <a:lstStyle/>
        <a:p>
          <a:endParaRPr lang="en-US"/>
        </a:p>
      </dgm:t>
    </dgm:pt>
    <dgm:pt modelId="{B5CE6ED1-3E29-46D0-A155-42B9BA420825}" type="pres">
      <dgm:prSet presAssocID="{28FAC27A-8E41-4010-A91C-0E8128E4B970}" presName="linearProcess" presStyleCnt="0"/>
      <dgm:spPr/>
      <dgm:t>
        <a:bodyPr/>
        <a:lstStyle/>
        <a:p>
          <a:endParaRPr lang="en-US"/>
        </a:p>
      </dgm:t>
    </dgm:pt>
    <dgm:pt modelId="{87AE0490-58F8-4954-96DC-A18CF5AAF1FF}" type="pres">
      <dgm:prSet presAssocID="{CC41198A-EAC9-4B6E-9246-811E0A0AA6A8}" presName="textNode" presStyleLbl="node1" presStyleIdx="0" presStyleCnt="2" custScaleX="117709" custLinFactNeighborX="21886">
        <dgm:presLayoutVars>
          <dgm:bulletEnabled val="1"/>
        </dgm:presLayoutVars>
      </dgm:prSet>
      <dgm:spPr/>
      <dgm:t>
        <a:bodyPr/>
        <a:lstStyle/>
        <a:p>
          <a:endParaRPr lang="en-US"/>
        </a:p>
      </dgm:t>
    </dgm:pt>
    <dgm:pt modelId="{97CFFAC1-571A-40FB-BA69-9553A13184C8}" type="pres">
      <dgm:prSet presAssocID="{4928668C-879A-464C-8E3F-87D8B557B170}" presName="sibTrans" presStyleCnt="0"/>
      <dgm:spPr/>
    </dgm:pt>
    <dgm:pt modelId="{86326DB8-B67C-4E8A-B2E9-7EE51FCA84D2}" type="pres">
      <dgm:prSet presAssocID="{65359286-D3E5-414D-B35B-9709CB9195B4}" presName="textNode" presStyleLbl="node1" presStyleIdx="1" presStyleCnt="2">
        <dgm:presLayoutVars>
          <dgm:bulletEnabled val="1"/>
        </dgm:presLayoutVars>
      </dgm:prSet>
      <dgm:spPr/>
      <dgm:t>
        <a:bodyPr/>
        <a:lstStyle/>
        <a:p>
          <a:endParaRPr lang="en-US"/>
        </a:p>
      </dgm:t>
    </dgm:pt>
  </dgm:ptLst>
  <dgm:cxnLst>
    <dgm:cxn modelId="{337815F0-DE23-4943-923F-B3392E0D0133}" srcId="{28FAC27A-8E41-4010-A91C-0E8128E4B970}" destId="{65359286-D3E5-414D-B35B-9709CB9195B4}" srcOrd="1" destOrd="0" parTransId="{660FB24F-B727-48B4-805E-892164C8DDFD}" sibTransId="{B13D81D9-92B1-4614-A2B8-10F500842026}"/>
    <dgm:cxn modelId="{40374FA3-E60E-4BC0-97EC-D53D49FE7359}" type="presOf" srcId="{CC41198A-EAC9-4B6E-9246-811E0A0AA6A8}" destId="{87AE0490-58F8-4954-96DC-A18CF5AAF1FF}" srcOrd="0" destOrd="0" presId="urn:microsoft.com/office/officeart/2005/8/layout/hProcess9"/>
    <dgm:cxn modelId="{02D16F0D-05CF-46FD-8C0E-8C5EB4D6700F}" srcId="{28FAC27A-8E41-4010-A91C-0E8128E4B970}" destId="{CC41198A-EAC9-4B6E-9246-811E0A0AA6A8}" srcOrd="0" destOrd="0" parTransId="{7F2B9799-D807-4E4A-8F47-63ACB5041B94}" sibTransId="{4928668C-879A-464C-8E3F-87D8B557B170}"/>
    <dgm:cxn modelId="{8A5638BE-981F-4C12-8B53-D3DC3A7F097E}" type="presOf" srcId="{28FAC27A-8E41-4010-A91C-0E8128E4B970}" destId="{0CCF2223-E908-4ED9-907D-12A331E68BE7}" srcOrd="0" destOrd="0" presId="urn:microsoft.com/office/officeart/2005/8/layout/hProcess9"/>
    <dgm:cxn modelId="{97A048B1-D234-457A-9245-9A566E547A52}" type="presOf" srcId="{65359286-D3E5-414D-B35B-9709CB9195B4}" destId="{86326DB8-B67C-4E8A-B2E9-7EE51FCA84D2}" srcOrd="0" destOrd="0" presId="urn:microsoft.com/office/officeart/2005/8/layout/hProcess9"/>
    <dgm:cxn modelId="{D61ABA32-B4E2-46F8-BED4-DE1502030244}" type="presParOf" srcId="{0CCF2223-E908-4ED9-907D-12A331E68BE7}" destId="{7CC16ED3-82C9-4AA4-AAD5-91E0A62187E3}" srcOrd="0" destOrd="0" presId="urn:microsoft.com/office/officeart/2005/8/layout/hProcess9"/>
    <dgm:cxn modelId="{48D0376C-8333-4751-8054-4D475464D2DE}" type="presParOf" srcId="{0CCF2223-E908-4ED9-907D-12A331E68BE7}" destId="{B5CE6ED1-3E29-46D0-A155-42B9BA420825}" srcOrd="1" destOrd="0" presId="urn:microsoft.com/office/officeart/2005/8/layout/hProcess9"/>
    <dgm:cxn modelId="{E5673539-B112-4A95-AB00-225970E0107F}" type="presParOf" srcId="{B5CE6ED1-3E29-46D0-A155-42B9BA420825}" destId="{87AE0490-58F8-4954-96DC-A18CF5AAF1FF}" srcOrd="0" destOrd="0" presId="urn:microsoft.com/office/officeart/2005/8/layout/hProcess9"/>
    <dgm:cxn modelId="{F847D4F6-E086-4143-9631-7FBF34D23B28}" type="presParOf" srcId="{B5CE6ED1-3E29-46D0-A155-42B9BA420825}" destId="{97CFFAC1-571A-40FB-BA69-9553A13184C8}" srcOrd="1" destOrd="0" presId="urn:microsoft.com/office/officeart/2005/8/layout/hProcess9"/>
    <dgm:cxn modelId="{F4C09B49-8490-43FB-8020-467FAF29EAF7}" type="presParOf" srcId="{B5CE6ED1-3E29-46D0-A155-42B9BA420825}" destId="{86326DB8-B67C-4E8A-B2E9-7EE51FCA84D2}" srcOrd="2" destOrd="0" presId="urn:microsoft.com/office/officeart/2005/8/layout/hProcess9"/>
  </dgm:cxnLst>
  <dgm:bg/>
  <dgm:whole/>
  <dgm:extLst>
    <a:ext uri="http://schemas.microsoft.com/office/drawing/2008/diagram"/>
  </dgm:extLst>
</dgm:dataModel>
</file>

<file path=ppt/diagrams/layout1.xml><?xml version="1.0" encoding="utf-8"?>
<dgm:layoutDef xmlns:dgm="http://schemas.openxmlformats.org/drawingml/2006/diagram" xmlns:a="http://schemas.openxmlformats.org/drawingml/2006/main" uniqueId="urn:microsoft.com/office/officeart/2005/8/layout/bProcess4">
  <dgm:title val=""/>
  <dgm:desc val=""/>
  <dgm:catLst>
    <dgm:cat type="process" pri="19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dgm:varLst>
    <dgm:choose name="Name1">
      <dgm:if name="Name2" func="var" arg="dir" op="equ" val="norm">
        <dgm:alg type="snake">
          <dgm:param type="grDir" val="tL"/>
          <dgm:param type="flowDir" val="col"/>
          <dgm:param type="contDir" val="revDir"/>
          <dgm:param type="bkpt" val="bal"/>
        </dgm:alg>
      </dgm:if>
      <dgm:else name="Name3">
        <dgm:alg type="snake">
          <dgm:param type="grDir" val="tR"/>
          <dgm:param type="flowDir" val="col"/>
          <dgm:param type="contDir" val="revDir"/>
          <dgm:param type="bkpt" val="bal"/>
        </dgm:alg>
      </dgm:else>
    </dgm:choose>
    <dgm:shape xmlns:r="http://schemas.openxmlformats.org/officeDocument/2006/relationships" r:blip="">
      <dgm:adjLst/>
    </dgm:shape>
    <dgm:presOf/>
    <dgm:constrLst>
      <dgm:constr type="w" for="ch" forName="compNode" refType="w"/>
      <dgm:constr type="h" for="ch" forName="compNode" refType="w" fact="0.6"/>
      <dgm:constr type="h" for="ch" forName="sibTrans" refType="h" refFor="ch" refForName="compNode" op="equ" fact="0.25"/>
      <dgm:constr type="sp" refType="w" fact="0.33"/>
      <dgm:constr type="primFontSz" for="des" forName="node" op="equ" val="65"/>
    </dgm:constrLst>
    <dgm:ruleLst/>
    <dgm:forEach name="nodesForEach" axis="ch" ptType="node">
      <dgm:layoutNode name="compNode">
        <dgm:alg type="composite"/>
        <dgm:shape xmlns:r="http://schemas.openxmlformats.org/officeDocument/2006/relationships" r:blip="">
          <dgm:adjLst/>
        </dgm:shape>
        <dgm:presOf/>
        <dgm:choose name="Name4">
          <dgm:if name="Name5" axis="self" func="var" arg="dir" op="equ" val="norm">
            <dgm:constrLst>
              <dgm:constr type="l" for="ch" forName="dummyConnPt" refType="w" fact="0.2"/>
              <dgm:constr type="t" for="ch" forName="dummyConnPt" refType="w" fact="0.145"/>
              <dgm:constr type="l" for="ch" forName="node"/>
              <dgm:constr type="t" for="ch" forName="node"/>
              <dgm:constr type="h" for="ch" forName="node" refType="h"/>
              <dgm:constr type="w" for="ch" forName="node" refType="w"/>
            </dgm:constrLst>
          </dgm:if>
          <dgm:else name="Name6">
            <dgm:constrLst>
              <dgm:constr type="l" for="ch" forName="dummyConnPt" refType="w" fact="0.8"/>
              <dgm:constr type="t" for="ch" forName="dummyConnPt" refType="w" fact="0.145"/>
              <dgm:constr type="l" for="ch" forName="node"/>
              <dgm:constr type="t" for="ch" forName="node"/>
              <dgm:constr type="h" for="ch" forName="node" refType="h"/>
              <dgm:constr type="w" for="ch" forName="node" refType="w"/>
            </dgm:constrLst>
          </dgm:else>
        </dgm:choose>
        <dgm:ruleLst/>
        <dgm:layoutNode name="dummyConnPt" styleLbl="node1" moveWith="node">
          <dgm:alg type="sp"/>
          <dgm:shape xmlns:r="http://schemas.openxmlformats.org/officeDocument/2006/relationships" r:blip="">
            <dgm:adjLst/>
          </dgm:shape>
          <dgm:presOf/>
          <dgm:constrLst>
            <dgm:constr type="w" val="1"/>
            <dgm:constr type="h" val="1"/>
          </dgm:constrLst>
          <dgm:ruleLst/>
        </dgm:layout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 type="primFontSz" val="65"/>
          </dgm:constrLst>
          <dgm:ruleLst>
            <dgm:rule type="primFontSz" val="5" fact="NaN" max="NaN"/>
          </dgm:ruleLst>
        </dgm:layoutNode>
      </dgm:layoutNode>
      <dgm:forEach name="sibTransForEach" axis="followSib" cnt="1">
        <dgm:layoutNode name="sibTrans" styleLbl="bgSibTrans2D1">
          <dgm:choose name="Name7">
            <dgm:if name="Name8" axis="self" func="var" arg="dir" op="equ" val="norm">
              <dgm:alg type="conn">
                <dgm:param type="srcNode" val="dummyConnPt"/>
                <dgm:param type="dstNode" val="dummyConnPt"/>
                <dgm:param type="begPts" val="bCtr, midR, tCtr"/>
                <dgm:param type="endPts" val="tCtr, midL, bCtr"/>
                <dgm:param type="begSty" val="noArr"/>
                <dgm:param type="endSty" val="noArr"/>
              </dgm:alg>
            </dgm:if>
            <dgm:else name="Name9">
              <dgm:alg type="conn">
                <dgm:param type="srcNode" val="dummyConnPt"/>
                <dgm:param type="dstNode" val="dummyConnPt"/>
                <dgm:param type="begPts" val="bCtr, midL, tCtr"/>
                <dgm:param type="endPts" val="tCtr, midR, bCtr"/>
                <dgm:param type="begSty" val="noArr"/>
                <dgm:param type="endSty" val="noArr"/>
              </dgm:alg>
            </dgm:else>
          </dgm:choose>
          <dgm:shape xmlns:r="http://schemas.openxmlformats.org/officeDocument/2006/relationships" type="conn" r:blip="" zOrderOff="-2">
            <dgm:adjLst/>
          </dgm:shape>
          <dgm:presOf axis="self"/>
          <dgm:constrLst>
            <dgm:constr type="begPad"/>
            <dgm:constr type="endPad"/>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3.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18629" cy="489399"/>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sz="quarter" idx="1"/>
          </p:nvPr>
        </p:nvSpPr>
        <p:spPr>
          <a:xfrm>
            <a:off x="3815617" y="1"/>
            <a:ext cx="2918629" cy="489399"/>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799ECDCB-A4D4-4FF1-81D3-76FFE224C6FD}" type="datetimeFigureOut">
              <a:rPr lang="en-US"/>
              <a:pPr>
                <a:defRPr/>
              </a:pPr>
              <a:t>5/20/2016</a:t>
            </a:fld>
            <a:endParaRPr lang="en-US"/>
          </a:p>
        </p:txBody>
      </p:sp>
      <p:sp>
        <p:nvSpPr>
          <p:cNvPr id="4" name="Footer Placeholder 3"/>
          <p:cNvSpPr>
            <a:spLocks noGrp="1"/>
          </p:cNvSpPr>
          <p:nvPr>
            <p:ph type="ftr" sz="quarter" idx="2"/>
          </p:nvPr>
        </p:nvSpPr>
        <p:spPr>
          <a:xfrm>
            <a:off x="0" y="9308574"/>
            <a:ext cx="2918629" cy="489399"/>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815617" y="9308574"/>
            <a:ext cx="2918629" cy="489399"/>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61A502F2-1D04-42E6-B52C-74C0D982441B}"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18629" cy="489399"/>
          </a:xfrm>
          <a:prstGeom prst="rect">
            <a:avLst/>
          </a:prstGeom>
        </p:spPr>
        <p:txBody>
          <a:bodyPr vert="horz" lIns="92930" tIns="46465" rIns="92930" bIns="46465"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15617" y="1"/>
            <a:ext cx="2918629" cy="489399"/>
          </a:xfrm>
          <a:prstGeom prst="rect">
            <a:avLst/>
          </a:prstGeom>
        </p:spPr>
        <p:txBody>
          <a:bodyPr vert="horz" lIns="92930" tIns="46465" rIns="92930" bIns="46465" rtlCol="0"/>
          <a:lstStyle>
            <a:lvl1pPr algn="r" fontAlgn="auto">
              <a:spcBef>
                <a:spcPts val="0"/>
              </a:spcBef>
              <a:spcAft>
                <a:spcPts val="0"/>
              </a:spcAft>
              <a:defRPr sz="1200">
                <a:latin typeface="+mn-lt"/>
                <a:cs typeface="+mn-cs"/>
              </a:defRPr>
            </a:lvl1pPr>
          </a:lstStyle>
          <a:p>
            <a:pPr>
              <a:defRPr/>
            </a:pPr>
            <a:fld id="{FDA9469C-257B-41B4-A38D-E25EFE61677B}" type="datetimeFigureOut">
              <a:rPr lang="en-US"/>
              <a:pPr>
                <a:defRPr/>
              </a:pPr>
              <a:t>5/20/2016</a:t>
            </a:fld>
            <a:endParaRPr lang="en-US"/>
          </a:p>
        </p:txBody>
      </p:sp>
      <p:sp>
        <p:nvSpPr>
          <p:cNvPr id="4" name="Slide Image Placeholder 3"/>
          <p:cNvSpPr>
            <a:spLocks noGrp="1" noRot="1" noChangeAspect="1"/>
          </p:cNvSpPr>
          <p:nvPr>
            <p:ph type="sldImg" idx="2"/>
          </p:nvPr>
        </p:nvSpPr>
        <p:spPr>
          <a:xfrm>
            <a:off x="917575" y="735013"/>
            <a:ext cx="4900613" cy="3676650"/>
          </a:xfrm>
          <a:prstGeom prst="rect">
            <a:avLst/>
          </a:prstGeom>
          <a:noFill/>
          <a:ln w="12700">
            <a:solidFill>
              <a:prstClr val="black"/>
            </a:solidFill>
          </a:ln>
        </p:spPr>
        <p:txBody>
          <a:bodyPr vert="horz" lIns="92930" tIns="46465" rIns="92930" bIns="46465" rtlCol="0" anchor="ctr"/>
          <a:lstStyle/>
          <a:p>
            <a:pPr lvl="0"/>
            <a:endParaRPr lang="en-US" noProof="0"/>
          </a:p>
        </p:txBody>
      </p:sp>
      <p:sp>
        <p:nvSpPr>
          <p:cNvPr id="5" name="Notes Placeholder 4"/>
          <p:cNvSpPr>
            <a:spLocks noGrp="1"/>
          </p:cNvSpPr>
          <p:nvPr>
            <p:ph type="body" sz="quarter" idx="3"/>
          </p:nvPr>
        </p:nvSpPr>
        <p:spPr>
          <a:xfrm>
            <a:off x="672362" y="4654287"/>
            <a:ext cx="5391039" cy="4409588"/>
          </a:xfrm>
          <a:prstGeom prst="rect">
            <a:avLst/>
          </a:prstGeom>
        </p:spPr>
        <p:txBody>
          <a:bodyPr vert="horz" lIns="92930" tIns="46465" rIns="92930" bIns="46465"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9308574"/>
            <a:ext cx="2918629" cy="489399"/>
          </a:xfrm>
          <a:prstGeom prst="rect">
            <a:avLst/>
          </a:prstGeom>
        </p:spPr>
        <p:txBody>
          <a:bodyPr vert="horz" lIns="92930" tIns="46465" rIns="92930" bIns="46465"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15617" y="9308574"/>
            <a:ext cx="2918629" cy="489399"/>
          </a:xfrm>
          <a:prstGeom prst="rect">
            <a:avLst/>
          </a:prstGeom>
        </p:spPr>
        <p:txBody>
          <a:bodyPr vert="horz" lIns="92930" tIns="46465" rIns="92930" bIns="46465" rtlCol="0" anchor="b"/>
          <a:lstStyle>
            <a:lvl1pPr algn="r" fontAlgn="auto">
              <a:spcBef>
                <a:spcPts val="0"/>
              </a:spcBef>
              <a:spcAft>
                <a:spcPts val="0"/>
              </a:spcAft>
              <a:defRPr sz="1200">
                <a:latin typeface="+mn-lt"/>
                <a:cs typeface="+mn-cs"/>
              </a:defRPr>
            </a:lvl1pPr>
          </a:lstStyle>
          <a:p>
            <a:pPr>
              <a:defRPr/>
            </a:pPr>
            <a:fld id="{4CFF54AC-13E5-45E9-B402-6F9F0C3241FB}"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Slide Image Placeholder 1"/>
          <p:cNvSpPr>
            <a:spLocks noGrp="1" noRot="1" noChangeAspect="1" noTextEdit="1"/>
          </p:cNvSpPr>
          <p:nvPr>
            <p:ph type="sldImg"/>
          </p:nvPr>
        </p:nvSpPr>
        <p:spPr bwMode="auto">
          <a:noFill/>
          <a:ln>
            <a:solidFill>
              <a:srgbClr val="000000"/>
            </a:solidFill>
            <a:miter lim="800000"/>
            <a:headEnd/>
            <a:tailEnd/>
          </a:ln>
        </p:spPr>
      </p:sp>
      <p:sp>
        <p:nvSpPr>
          <p:cNvPr id="13517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8397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B328FB2-2D2D-4957-BCEF-054EEB477A0E}" type="slidenum">
              <a:rPr lang="en-US" smtClean="0"/>
              <a:pPr fontAlgn="base">
                <a:spcBef>
                  <a:spcPct val="0"/>
                </a:spcBef>
                <a:spcAft>
                  <a:spcPct val="0"/>
                </a:spcAft>
                <a:defRPr/>
              </a:pPr>
              <a:t>1</a:t>
            </a:fld>
            <a:endParaRPr lang="en-US"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Slide Image Placeholder 1"/>
          <p:cNvSpPr>
            <a:spLocks noGrp="1" noRot="1" noChangeAspect="1" noTextEdit="1"/>
          </p:cNvSpPr>
          <p:nvPr>
            <p:ph type="sldImg"/>
          </p:nvPr>
        </p:nvSpPr>
        <p:spPr bwMode="auto">
          <a:noFill/>
          <a:ln>
            <a:solidFill>
              <a:srgbClr val="000000"/>
            </a:solidFill>
            <a:miter lim="800000"/>
            <a:headEnd/>
            <a:tailEnd/>
          </a:ln>
        </p:spPr>
      </p:sp>
      <p:sp>
        <p:nvSpPr>
          <p:cNvPr id="14336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9216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1BC6B7C-DEB0-40EC-8BB0-6EF70A1CC248}" type="slidenum">
              <a:rPr lang="en-US" smtClean="0"/>
              <a:pPr fontAlgn="base">
                <a:spcBef>
                  <a:spcPct val="0"/>
                </a:spcBef>
                <a:spcAft>
                  <a:spcPct val="0"/>
                </a:spcAft>
                <a:defRPr/>
              </a:pPr>
              <a:t>80</a:t>
            </a:fld>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Slide Image Placeholder 1"/>
          <p:cNvSpPr>
            <a:spLocks noGrp="1" noRot="1" noChangeAspect="1" noTextEdit="1"/>
          </p:cNvSpPr>
          <p:nvPr>
            <p:ph type="sldImg"/>
          </p:nvPr>
        </p:nvSpPr>
        <p:spPr bwMode="auto">
          <a:noFill/>
          <a:ln>
            <a:solidFill>
              <a:srgbClr val="000000"/>
            </a:solidFill>
            <a:miter lim="800000"/>
            <a:headEnd/>
            <a:tailEnd/>
          </a:ln>
        </p:spPr>
      </p:sp>
      <p:sp>
        <p:nvSpPr>
          <p:cNvPr id="14438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9318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7FEB30F-7274-466E-B566-336602C4DBCB}" type="slidenum">
              <a:rPr lang="en-US" smtClean="0"/>
              <a:pPr fontAlgn="base">
                <a:spcBef>
                  <a:spcPct val="0"/>
                </a:spcBef>
                <a:spcAft>
                  <a:spcPct val="0"/>
                </a:spcAft>
                <a:defRPr/>
              </a:pPr>
              <a:t>108</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Slide Image Placeholder 1"/>
          <p:cNvSpPr>
            <a:spLocks noGrp="1" noRot="1" noChangeAspect="1" noTextEdit="1"/>
          </p:cNvSpPr>
          <p:nvPr>
            <p:ph type="sldImg"/>
          </p:nvPr>
        </p:nvSpPr>
        <p:spPr bwMode="auto">
          <a:noFill/>
          <a:ln>
            <a:solidFill>
              <a:srgbClr val="000000"/>
            </a:solidFill>
            <a:miter lim="800000"/>
            <a:headEnd/>
            <a:tailEnd/>
          </a:ln>
        </p:spPr>
      </p:sp>
      <p:sp>
        <p:nvSpPr>
          <p:cNvPr id="13619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8499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8FDF647-BDB8-4157-A4E2-2B338A57209C}" type="slidenum">
              <a:rPr lang="en-US" smtClean="0"/>
              <a:pPr fontAlgn="base">
                <a:spcBef>
                  <a:spcPct val="0"/>
                </a:spcBef>
                <a:spcAft>
                  <a:spcPct val="0"/>
                </a:spcAft>
                <a:defRPr/>
              </a:pPr>
              <a:t>3</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Slide Image Placeholder 1"/>
          <p:cNvSpPr>
            <a:spLocks noGrp="1" noRot="1" noChangeAspect="1" noTextEdit="1"/>
          </p:cNvSpPr>
          <p:nvPr>
            <p:ph type="sldImg"/>
          </p:nvPr>
        </p:nvSpPr>
        <p:spPr bwMode="auto">
          <a:noFill/>
          <a:ln>
            <a:solidFill>
              <a:srgbClr val="000000"/>
            </a:solidFill>
            <a:miter lim="800000"/>
            <a:headEnd/>
            <a:tailEnd/>
          </a:ln>
        </p:spPr>
      </p:sp>
      <p:sp>
        <p:nvSpPr>
          <p:cNvPr id="137219" name="Notes Placeholder 2"/>
          <p:cNvSpPr>
            <a:spLocks noGrp="1"/>
          </p:cNvSpPr>
          <p:nvPr>
            <p:ph type="body" idx="1"/>
          </p:nvPr>
        </p:nvSpPr>
        <p:spPr bwMode="auto">
          <a:noFill/>
        </p:spPr>
        <p:txBody>
          <a:bodyPr wrap="square" numCol="1" anchor="t" anchorCtr="0" compatLnSpc="1">
            <a:prstTxWarp prst="textNoShape">
              <a:avLst/>
            </a:prstTxWarp>
          </a:bodyPr>
          <a:lstStyle/>
          <a:p>
            <a:pPr defTabSz="928688" eaLnBrk="1" hangingPunct="1">
              <a:spcBef>
                <a:spcPct val="0"/>
              </a:spcBef>
            </a:pPr>
            <a:r>
              <a:rPr lang="en-US" dirty="0" smtClean="0">
                <a:cs typeface="Calibri" pitchFamily="34" charset="0"/>
              </a:rPr>
              <a:t>Point 3:</a:t>
            </a:r>
          </a:p>
          <a:p>
            <a:pPr defTabSz="928688" eaLnBrk="1" hangingPunct="1">
              <a:spcBef>
                <a:spcPct val="0"/>
              </a:spcBef>
            </a:pPr>
            <a:r>
              <a:rPr lang="en-US" dirty="0" smtClean="0">
                <a:cs typeface="Calibri" pitchFamily="34" charset="0"/>
              </a:rPr>
              <a:t>However, the same may still be claimed as exclusion on the premise that retention money is that part of contract revenue where there is no reasonable certainty of its ultimate collection.</a:t>
            </a:r>
            <a:endParaRPr lang="en-US" dirty="0" smtClean="0"/>
          </a:p>
          <a:p>
            <a:pPr defTabSz="928688" eaLnBrk="1" hangingPunct="1">
              <a:spcBef>
                <a:spcPct val="0"/>
              </a:spcBef>
            </a:pPr>
            <a:r>
              <a:rPr lang="en-US" dirty="0" smtClean="0"/>
              <a:t>ICDS provides that revenue shall be </a:t>
            </a:r>
            <a:r>
              <a:rPr lang="en-US" dirty="0" err="1" smtClean="0"/>
              <a:t>recognised</a:t>
            </a:r>
            <a:r>
              <a:rPr lang="en-US" dirty="0" smtClean="0"/>
              <a:t> when there is reasonable certainty of its collection. </a:t>
            </a:r>
          </a:p>
          <a:p>
            <a:pPr defTabSz="928688" eaLnBrk="1" hangingPunct="1">
              <a:spcBef>
                <a:spcPct val="0"/>
              </a:spcBef>
            </a:pPr>
            <a:endParaRPr lang="en-US" dirty="0" smtClean="0"/>
          </a:p>
        </p:txBody>
      </p:sp>
      <p:sp>
        <p:nvSpPr>
          <p:cNvPr id="8602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00F8734-F2A3-4C61-BA03-37ACC5B47A76}" type="slidenum">
              <a:rPr lang="en-US" smtClean="0"/>
              <a:pPr fontAlgn="base">
                <a:spcBef>
                  <a:spcPct val="0"/>
                </a:spcBef>
                <a:spcAft>
                  <a:spcPct val="0"/>
                </a:spcAft>
                <a:defRPr/>
              </a:pPr>
              <a:t>41</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Slide Image Placeholder 1"/>
          <p:cNvSpPr>
            <a:spLocks noGrp="1" noRot="1" noChangeAspect="1" noTextEdit="1"/>
          </p:cNvSpPr>
          <p:nvPr>
            <p:ph type="sldImg"/>
          </p:nvPr>
        </p:nvSpPr>
        <p:spPr bwMode="auto">
          <a:noFill/>
          <a:ln>
            <a:solidFill>
              <a:srgbClr val="000000"/>
            </a:solidFill>
            <a:miter lim="800000"/>
            <a:headEnd/>
            <a:tailEnd/>
          </a:ln>
        </p:spPr>
      </p:sp>
      <p:sp>
        <p:nvSpPr>
          <p:cNvPr id="137219" name="Notes Placeholder 2"/>
          <p:cNvSpPr>
            <a:spLocks noGrp="1"/>
          </p:cNvSpPr>
          <p:nvPr>
            <p:ph type="body" idx="1"/>
          </p:nvPr>
        </p:nvSpPr>
        <p:spPr bwMode="auto">
          <a:noFill/>
        </p:spPr>
        <p:txBody>
          <a:bodyPr wrap="square" numCol="1" anchor="t" anchorCtr="0" compatLnSpc="1">
            <a:prstTxWarp prst="textNoShape">
              <a:avLst/>
            </a:prstTxWarp>
          </a:bodyPr>
          <a:lstStyle/>
          <a:p>
            <a:pPr defTabSz="928688" eaLnBrk="1" hangingPunct="1">
              <a:spcBef>
                <a:spcPct val="0"/>
              </a:spcBef>
            </a:pPr>
            <a:r>
              <a:rPr lang="en-US" dirty="0" smtClean="0">
                <a:cs typeface="Calibri" pitchFamily="34" charset="0"/>
              </a:rPr>
              <a:t>Point 3:</a:t>
            </a:r>
          </a:p>
          <a:p>
            <a:pPr defTabSz="928688" eaLnBrk="1" hangingPunct="1">
              <a:spcBef>
                <a:spcPct val="0"/>
              </a:spcBef>
            </a:pPr>
            <a:r>
              <a:rPr lang="en-US" dirty="0" smtClean="0">
                <a:cs typeface="Calibri" pitchFamily="34" charset="0"/>
              </a:rPr>
              <a:t>However, the same may still be claimed as exclusion on the premise that retention money is that part of contract revenue where there is no reasonable certainty of its ultimate collection.</a:t>
            </a:r>
            <a:endParaRPr lang="en-US" dirty="0" smtClean="0"/>
          </a:p>
          <a:p>
            <a:pPr defTabSz="928688" eaLnBrk="1" hangingPunct="1">
              <a:spcBef>
                <a:spcPct val="0"/>
              </a:spcBef>
            </a:pPr>
            <a:r>
              <a:rPr lang="en-US" dirty="0" smtClean="0"/>
              <a:t>ICDS provides that revenue shall be </a:t>
            </a:r>
            <a:r>
              <a:rPr lang="en-US" dirty="0" err="1" smtClean="0"/>
              <a:t>recognised</a:t>
            </a:r>
            <a:r>
              <a:rPr lang="en-US" dirty="0" smtClean="0"/>
              <a:t> when there is reasonable certainty of its collection. </a:t>
            </a:r>
          </a:p>
          <a:p>
            <a:pPr defTabSz="928688" eaLnBrk="1" hangingPunct="1">
              <a:spcBef>
                <a:spcPct val="0"/>
              </a:spcBef>
            </a:pPr>
            <a:endParaRPr lang="en-US" dirty="0" smtClean="0"/>
          </a:p>
        </p:txBody>
      </p:sp>
      <p:sp>
        <p:nvSpPr>
          <p:cNvPr id="8602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00F8734-F2A3-4C61-BA03-37ACC5B47A76}" type="slidenum">
              <a:rPr lang="en-US" smtClean="0"/>
              <a:pPr fontAlgn="base">
                <a:spcBef>
                  <a:spcPct val="0"/>
                </a:spcBef>
                <a:spcAft>
                  <a:spcPct val="0"/>
                </a:spcAft>
                <a:defRPr/>
              </a:pPr>
              <a:t>42</a:t>
            </a:fld>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Slide Image Placeholder 1"/>
          <p:cNvSpPr>
            <a:spLocks noGrp="1" noRot="1" noChangeAspect="1" noTextEdit="1"/>
          </p:cNvSpPr>
          <p:nvPr>
            <p:ph type="sldImg"/>
          </p:nvPr>
        </p:nvSpPr>
        <p:spPr bwMode="auto">
          <a:noFill/>
          <a:ln>
            <a:solidFill>
              <a:srgbClr val="000000"/>
            </a:solidFill>
            <a:miter lim="800000"/>
            <a:headEnd/>
            <a:tailEnd/>
          </a:ln>
        </p:spPr>
      </p:sp>
      <p:sp>
        <p:nvSpPr>
          <p:cNvPr id="13824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8704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BB8E91A-8BA9-4886-8809-1D1081D97D7C}" type="slidenum">
              <a:rPr lang="en-US" smtClean="0"/>
              <a:pPr fontAlgn="base">
                <a:spcBef>
                  <a:spcPct val="0"/>
                </a:spcBef>
                <a:spcAft>
                  <a:spcPct val="0"/>
                </a:spcAft>
                <a:defRPr/>
              </a:pPr>
              <a:t>61</a:t>
            </a:fld>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Slide Image Placeholder 1"/>
          <p:cNvSpPr>
            <a:spLocks noGrp="1" noRot="1" noChangeAspect="1" noTextEdit="1"/>
          </p:cNvSpPr>
          <p:nvPr>
            <p:ph type="sldImg"/>
          </p:nvPr>
        </p:nvSpPr>
        <p:spPr bwMode="auto">
          <a:noFill/>
          <a:ln>
            <a:solidFill>
              <a:srgbClr val="000000"/>
            </a:solidFill>
            <a:miter lim="800000"/>
            <a:headEnd/>
            <a:tailEnd/>
          </a:ln>
        </p:spPr>
      </p:sp>
      <p:sp>
        <p:nvSpPr>
          <p:cNvPr id="13926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ICDS provides for “transfer” specifically</a:t>
            </a:r>
          </a:p>
          <a:p>
            <a:pPr eaLnBrk="1" hangingPunct="1">
              <a:spcBef>
                <a:spcPct val="0"/>
              </a:spcBef>
            </a:pPr>
            <a:r>
              <a:rPr lang="en-US" smtClean="0"/>
              <a:t>ICDS specifically provides for depreciation that it should be computed as per the Act.AS-6 deals with depreciation not AS -10</a:t>
            </a:r>
          </a:p>
        </p:txBody>
      </p:sp>
      <p:sp>
        <p:nvSpPr>
          <p:cNvPr id="8806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2B3335E-0C6C-4549-9934-6E52AE6E8375}" type="slidenum">
              <a:rPr lang="en-US" smtClean="0"/>
              <a:pPr fontAlgn="base">
                <a:spcBef>
                  <a:spcPct val="0"/>
                </a:spcBef>
                <a:spcAft>
                  <a:spcPct val="0"/>
                </a:spcAft>
                <a:defRPr/>
              </a:pPr>
              <a:t>66</a:t>
            </a:fld>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Slide Image Placeholder 1"/>
          <p:cNvSpPr>
            <a:spLocks noGrp="1" noRot="1" noChangeAspect="1" noTextEdit="1"/>
          </p:cNvSpPr>
          <p:nvPr>
            <p:ph type="sldImg"/>
          </p:nvPr>
        </p:nvSpPr>
        <p:spPr bwMode="auto">
          <a:noFill/>
          <a:ln>
            <a:solidFill>
              <a:srgbClr val="000000"/>
            </a:solidFill>
            <a:miter lim="800000"/>
            <a:headEnd/>
            <a:tailEnd/>
          </a:ln>
        </p:spPr>
      </p:sp>
      <p:sp>
        <p:nvSpPr>
          <p:cNvPr id="14029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ICDS provides for “transfer” specifically</a:t>
            </a:r>
          </a:p>
          <a:p>
            <a:pPr eaLnBrk="1" hangingPunct="1">
              <a:spcBef>
                <a:spcPct val="0"/>
              </a:spcBef>
            </a:pPr>
            <a:r>
              <a:rPr lang="en-US" smtClean="0"/>
              <a:t>ICDS specifically provides for depreciation that it should be computed as per the Act.AS-6 deals with depreciation not AS -10</a:t>
            </a:r>
          </a:p>
        </p:txBody>
      </p:sp>
      <p:sp>
        <p:nvSpPr>
          <p:cNvPr id="8909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D53E59D-5342-4016-9555-0A378CCB2643}" type="slidenum">
              <a:rPr lang="en-US" smtClean="0"/>
              <a:pPr fontAlgn="base">
                <a:spcBef>
                  <a:spcPct val="0"/>
                </a:spcBef>
                <a:spcAft>
                  <a:spcPct val="0"/>
                </a:spcAft>
                <a:defRPr/>
              </a:pPr>
              <a:t>67</a:t>
            </a:fld>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233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No disclosure requirement under ICDS- VI</a:t>
            </a:r>
          </a:p>
        </p:txBody>
      </p:sp>
      <p:sp>
        <p:nvSpPr>
          <p:cNvPr id="9114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9855924-A1B6-4572-85BC-817532D16D4C}" type="slidenum">
              <a:rPr lang="en-US" smtClean="0"/>
              <a:pPr fontAlgn="base">
                <a:spcBef>
                  <a:spcPct val="0"/>
                </a:spcBef>
                <a:spcAft>
                  <a:spcPct val="0"/>
                </a:spcAft>
                <a:defRPr/>
              </a:pPr>
              <a:t>78</a:t>
            </a:fld>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Slide Image Placeholder 1"/>
          <p:cNvSpPr>
            <a:spLocks noGrp="1" noRot="1" noChangeAspect="1" noTextEdit="1"/>
          </p:cNvSpPr>
          <p:nvPr>
            <p:ph type="sldImg"/>
          </p:nvPr>
        </p:nvSpPr>
        <p:spPr bwMode="auto">
          <a:noFill/>
          <a:ln>
            <a:solidFill>
              <a:srgbClr val="000000"/>
            </a:solidFill>
            <a:miter lim="800000"/>
            <a:headEnd/>
            <a:tailEnd/>
          </a:ln>
        </p:spPr>
      </p:sp>
      <p:sp>
        <p:nvSpPr>
          <p:cNvPr id="14131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No disclosure requirement under ICDS- VI</a:t>
            </a:r>
          </a:p>
        </p:txBody>
      </p:sp>
      <p:sp>
        <p:nvSpPr>
          <p:cNvPr id="9011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514A1C6-1DCC-40E9-B062-BF0DDFB8DFC6}" type="slidenum">
              <a:rPr lang="en-US" smtClean="0"/>
              <a:pPr fontAlgn="base">
                <a:spcBef>
                  <a:spcPct val="0"/>
                </a:spcBef>
                <a:spcAft>
                  <a:spcPct val="0"/>
                </a:spcAft>
                <a:defRPr/>
              </a:pPr>
              <a:t>79</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useBgFill="1">
        <p:nvSpPr>
          <p:cNvPr id="5" name="Rounded Rectangle 4"/>
          <p:cNvSpPr/>
          <p:nvPr/>
        </p:nvSpPr>
        <p:spPr>
          <a:xfrm>
            <a:off x="65088" y="69850"/>
            <a:ext cx="9013825" cy="6691313"/>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a:defRPr/>
            </a:pPr>
            <a:endParaRPr lang="en-US"/>
          </a:p>
        </p:txBody>
      </p:sp>
      <p:sp>
        <p:nvSpPr>
          <p:cNvPr id="6" name="Rectangle 5"/>
          <p:cNvSpPr/>
          <p:nvPr/>
        </p:nvSpPr>
        <p:spPr>
          <a:xfrm>
            <a:off x="63500" y="1449388"/>
            <a:ext cx="9020175" cy="15271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7" name="Rectangle 6"/>
          <p:cNvSpPr/>
          <p:nvPr/>
        </p:nvSpPr>
        <p:spPr>
          <a:xfrm>
            <a:off x="63500" y="1397000"/>
            <a:ext cx="9020175" cy="12065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0" name="Rectangle 9"/>
          <p:cNvSpPr/>
          <p:nvPr/>
        </p:nvSpPr>
        <p:spPr>
          <a:xfrm>
            <a:off x="63500" y="2976563"/>
            <a:ext cx="9020175" cy="1111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lang="en-US" smtClean="0"/>
              <a:t>Click to edit Master title style</a:t>
            </a:r>
            <a:endParaRPr lang="en-US"/>
          </a:p>
        </p:txBody>
      </p:sp>
      <p:sp>
        <p:nvSpPr>
          <p:cNvPr id="11" name="Date Placeholder 27"/>
          <p:cNvSpPr>
            <a:spLocks noGrp="1"/>
          </p:cNvSpPr>
          <p:nvPr>
            <p:ph type="dt" sz="half" idx="10"/>
          </p:nvPr>
        </p:nvSpPr>
        <p:spPr/>
        <p:txBody>
          <a:bodyPr/>
          <a:lstStyle>
            <a:lvl1pPr>
              <a:defRPr/>
            </a:lvl1pPr>
          </a:lstStyle>
          <a:p>
            <a:pPr>
              <a:defRPr/>
            </a:pPr>
            <a:fld id="{1CB391B8-11C4-4735-93E1-5C9CBD07082E}" type="datetime1">
              <a:rPr lang="en-US"/>
              <a:pPr>
                <a:defRPr/>
              </a:pPr>
              <a:t>5/20/2016</a:t>
            </a:fld>
            <a:endParaRPr lang="en-US"/>
          </a:p>
        </p:txBody>
      </p:sp>
      <p:sp>
        <p:nvSpPr>
          <p:cNvPr id="12" name="Footer Placeholder 16"/>
          <p:cNvSpPr>
            <a:spLocks noGrp="1"/>
          </p:cNvSpPr>
          <p:nvPr>
            <p:ph type="ftr" sz="quarter" idx="11"/>
          </p:nvPr>
        </p:nvSpPr>
        <p:spPr/>
        <p:txBody>
          <a:bodyPr/>
          <a:lstStyle>
            <a:lvl1pPr>
              <a:defRPr/>
            </a:lvl1pPr>
          </a:lstStyle>
          <a:p>
            <a:pPr>
              <a:defRPr/>
            </a:pPr>
            <a:endParaRPr lang="en-US"/>
          </a:p>
        </p:txBody>
      </p:sp>
      <p:sp>
        <p:nvSpPr>
          <p:cNvPr id="13" name="Slide Number Placeholder 28"/>
          <p:cNvSpPr>
            <a:spLocks noGrp="1"/>
          </p:cNvSpPr>
          <p:nvPr>
            <p:ph type="sldNum" sz="quarter" idx="12"/>
          </p:nvPr>
        </p:nvSpPr>
        <p:spPr/>
        <p:txBody>
          <a:bodyPr/>
          <a:lstStyle>
            <a:lvl1pPr>
              <a:defRPr sz="1400">
                <a:solidFill>
                  <a:srgbClr val="FFFFFF"/>
                </a:solidFill>
              </a:defRPr>
            </a:lvl1pPr>
          </a:lstStyle>
          <a:p>
            <a:pPr>
              <a:defRPr/>
            </a:pPr>
            <a:fld id="{0F6F38BD-BD2F-436F-B4F3-4D9CD74E81B8}"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1877D713-C1F3-41FA-9473-F37F6A7224E8}" type="datetime1">
              <a:rPr lang="en-US"/>
              <a:pPr>
                <a:defRPr/>
              </a:pPr>
              <a:t>5/20/2016</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B57B235E-C144-49A9-B073-2FC1E303A99E}"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27FDC074-D809-4105-8415-1F3F29834278}" type="datetime1">
              <a:rPr lang="en-US"/>
              <a:pPr>
                <a:defRPr/>
              </a:pPr>
              <a:t>5/20/2016</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73382B5F-DC97-41CD-8F2E-A852F9CA8C71}"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8" name="Content Placeholder 7"/>
          <p:cNvSpPr>
            <a:spLocks noGrp="1"/>
          </p:cNvSpPr>
          <p:nvPr>
            <p:ph sz="quarter" idx="1"/>
          </p:nvPr>
        </p:nvSpPr>
        <p:spPr>
          <a:xfrm>
            <a:off x="914400" y="1447800"/>
            <a:ext cx="77724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3409D034-E282-4B9E-ABDC-D16500AB8DEA}" type="datetime1">
              <a:rPr lang="en-US"/>
              <a:pPr>
                <a:defRPr/>
              </a:pPr>
              <a:t>5/20/2016</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1DE97F3A-CAFA-4AA3-BB24-8DC4E9DA3CFF}"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useBgFill="1">
        <p:nvSpPr>
          <p:cNvPr id="5" name="Rounded Rectangle 4"/>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a:defRPr/>
            </a:pPr>
            <a:endParaRPr lang="en-US"/>
          </a:p>
        </p:txBody>
      </p:sp>
      <p:sp>
        <p:nvSpPr>
          <p:cNvPr id="6" name="Rectangle 5"/>
          <p:cNvSpPr/>
          <p:nvPr/>
        </p:nvSpPr>
        <p:spPr>
          <a:xfrm flipV="1">
            <a:off x="69850" y="2376488"/>
            <a:ext cx="9013825" cy="920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7" name="Rectangle 6"/>
          <p:cNvSpPr/>
          <p:nvPr/>
        </p:nvSpPr>
        <p:spPr>
          <a:xfrm>
            <a:off x="69850" y="2341563"/>
            <a:ext cx="9013825" cy="46037"/>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8" name="Rectangle 7"/>
          <p:cNvSpPr/>
          <p:nvPr/>
        </p:nvSpPr>
        <p:spPr>
          <a:xfrm>
            <a:off x="68263" y="2468563"/>
            <a:ext cx="9015412" cy="4603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2" name="Title 1"/>
          <p:cNvSpPr>
            <a:spLocks noGrp="1"/>
          </p:cNvSpPr>
          <p:nvPr>
            <p:ph type="title"/>
          </p:nvPr>
        </p:nvSpPr>
        <p:spPr>
          <a:xfrm>
            <a:off x="722313" y="952500"/>
            <a:ext cx="7772400" cy="1362075"/>
          </a:xfrm>
        </p:spPr>
        <p:txBody>
          <a:bodyPr/>
          <a:lstStyle>
            <a:lvl1pPr algn="l">
              <a:buNone/>
              <a:defRPr sz="4000" b="0" cap="none"/>
            </a:lvl1pPr>
          </a:lstStyle>
          <a:p>
            <a:r>
              <a:rPr lang="en-US" smtClean="0"/>
              <a:t>Click to edit Master title style</a:t>
            </a:r>
            <a:endParaRPr lang="en-US"/>
          </a:p>
        </p:txBody>
      </p:sp>
      <p:sp>
        <p:nvSpPr>
          <p:cNvPr id="3" name="Text Placeholder 2"/>
          <p:cNvSpPr>
            <a:spLocks noGrp="1"/>
          </p:cNvSpPr>
          <p:nvPr>
            <p:ph type="body" idx="1"/>
          </p:nvPr>
        </p:nvSpPr>
        <p:spPr>
          <a:xfrm>
            <a:off x="722313" y="2547938"/>
            <a:ext cx="7772400" cy="1338262"/>
          </a:xfrm>
        </p:spPr>
        <p:txBody>
          <a:bodyPr/>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9" name="Date Placeholder 3"/>
          <p:cNvSpPr>
            <a:spLocks noGrp="1"/>
          </p:cNvSpPr>
          <p:nvPr>
            <p:ph type="dt" sz="half" idx="10"/>
          </p:nvPr>
        </p:nvSpPr>
        <p:spPr/>
        <p:txBody>
          <a:bodyPr/>
          <a:lstStyle>
            <a:lvl1pPr>
              <a:defRPr/>
            </a:lvl1pPr>
          </a:lstStyle>
          <a:p>
            <a:pPr>
              <a:defRPr/>
            </a:pPr>
            <a:fld id="{56AF01D5-1B05-429C-B95B-6EE38FF0F5C7}" type="datetime1">
              <a:rPr lang="en-US"/>
              <a:pPr>
                <a:defRPr/>
              </a:pPr>
              <a:t>5/20/2016</a:t>
            </a:fld>
            <a:endParaRPr lang="en-US"/>
          </a:p>
        </p:txBody>
      </p:sp>
      <p:sp>
        <p:nvSpPr>
          <p:cNvPr id="10" name="Footer Placeholder 4"/>
          <p:cNvSpPr>
            <a:spLocks noGrp="1"/>
          </p:cNvSpPr>
          <p:nvPr>
            <p:ph type="ftr" sz="quarter" idx="11"/>
          </p:nvPr>
        </p:nvSpPr>
        <p:spPr>
          <a:xfrm>
            <a:off x="800100" y="6172200"/>
            <a:ext cx="4000500" cy="457200"/>
          </a:xfrm>
        </p:spPr>
        <p:txBody>
          <a:bodyPr/>
          <a:lstStyle>
            <a:lvl1pPr>
              <a:defRPr/>
            </a:lvl1pPr>
          </a:lstStyle>
          <a:p>
            <a:pPr>
              <a:defRPr/>
            </a:pPr>
            <a:endParaRPr lang="en-US"/>
          </a:p>
        </p:txBody>
      </p:sp>
      <p:sp>
        <p:nvSpPr>
          <p:cNvPr id="11" name="Slide Number Placeholder 5"/>
          <p:cNvSpPr>
            <a:spLocks noGrp="1"/>
          </p:cNvSpPr>
          <p:nvPr>
            <p:ph type="sldNum" sz="quarter" idx="12"/>
          </p:nvPr>
        </p:nvSpPr>
        <p:spPr>
          <a:xfrm>
            <a:off x="146050" y="6208713"/>
            <a:ext cx="457200" cy="457200"/>
          </a:xfrm>
        </p:spPr>
        <p:txBody>
          <a:bodyPr/>
          <a:lstStyle>
            <a:lvl1pPr>
              <a:defRPr/>
            </a:lvl1pPr>
          </a:lstStyle>
          <a:p>
            <a:pPr>
              <a:defRPr/>
            </a:pPr>
            <a:fld id="{5B6A2AEA-CEEC-4AAA-9329-68278F70B541}"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
          </p:nvPr>
        </p:nvSpPr>
        <p:spPr>
          <a:xfrm>
            <a:off x="914400" y="1447800"/>
            <a:ext cx="374904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2"/>
          </p:nvPr>
        </p:nvSpPr>
        <p:spPr>
          <a:xfrm>
            <a:off x="4933950" y="1447800"/>
            <a:ext cx="374904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fld id="{F80781F2-3A55-4963-B092-D3B92C9E5AA7}" type="datetime1">
              <a:rPr lang="en-US"/>
              <a:pPr>
                <a:defRPr/>
              </a:pPr>
              <a:t>5/20/2016</a:t>
            </a:fld>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22"/>
          <p:cNvSpPr>
            <a:spLocks noGrp="1"/>
          </p:cNvSpPr>
          <p:nvPr>
            <p:ph type="sldNum" sz="quarter" idx="12"/>
          </p:nvPr>
        </p:nvSpPr>
        <p:spPr/>
        <p:txBody>
          <a:bodyPr/>
          <a:lstStyle>
            <a:lvl1pPr>
              <a:defRPr/>
            </a:lvl1pPr>
          </a:lstStyle>
          <a:p>
            <a:pPr>
              <a:defRPr/>
            </a:pPr>
            <a:fld id="{91F2A038-4377-46F8-85F6-A320D95F05A9}"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anchor="b">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anchor="b">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11" name="Content Placeholder 10"/>
          <p:cNvSpPr>
            <a:spLocks noGrp="1"/>
          </p:cNvSpPr>
          <p:nvPr>
            <p:ph sz="half" idx="2"/>
          </p:nvPr>
        </p:nvSpPr>
        <p:spPr>
          <a:xfrm>
            <a:off x="914400" y="2247900"/>
            <a:ext cx="37338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half" idx="4"/>
          </p:nvPr>
        </p:nvSpPr>
        <p:spPr>
          <a:xfrm>
            <a:off x="4953000" y="2247900"/>
            <a:ext cx="37338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13"/>
          <p:cNvSpPr>
            <a:spLocks noGrp="1"/>
          </p:cNvSpPr>
          <p:nvPr>
            <p:ph type="dt" sz="half" idx="10"/>
          </p:nvPr>
        </p:nvSpPr>
        <p:spPr/>
        <p:txBody>
          <a:bodyPr/>
          <a:lstStyle>
            <a:lvl1pPr>
              <a:defRPr/>
            </a:lvl1pPr>
          </a:lstStyle>
          <a:p>
            <a:pPr>
              <a:defRPr/>
            </a:pPr>
            <a:fld id="{1AB003A1-C650-4003-A036-B0AD2CA891BC}" type="datetime1">
              <a:rPr lang="en-US"/>
              <a:pPr>
                <a:defRPr/>
              </a:pPr>
              <a:t>5/20/2016</a:t>
            </a:fld>
            <a:endParaRPr lang="en-US"/>
          </a:p>
        </p:txBody>
      </p:sp>
      <p:sp>
        <p:nvSpPr>
          <p:cNvPr id="8" name="Footer Placeholder 2"/>
          <p:cNvSpPr>
            <a:spLocks noGrp="1"/>
          </p:cNvSpPr>
          <p:nvPr>
            <p:ph type="ftr" sz="quarter" idx="11"/>
          </p:nvPr>
        </p:nvSpPr>
        <p:spPr/>
        <p:txBody>
          <a:bodyPr/>
          <a:lstStyle>
            <a:lvl1pPr>
              <a:defRPr/>
            </a:lvl1pPr>
          </a:lstStyle>
          <a:p>
            <a:pPr>
              <a:defRPr/>
            </a:pPr>
            <a:endParaRPr lang="en-US"/>
          </a:p>
        </p:txBody>
      </p:sp>
      <p:sp>
        <p:nvSpPr>
          <p:cNvPr id="9" name="Slide Number Placeholder 22"/>
          <p:cNvSpPr>
            <a:spLocks noGrp="1"/>
          </p:cNvSpPr>
          <p:nvPr>
            <p:ph type="sldNum" sz="quarter" idx="12"/>
          </p:nvPr>
        </p:nvSpPr>
        <p:spPr/>
        <p:txBody>
          <a:bodyPr/>
          <a:lstStyle>
            <a:lvl1pPr>
              <a:defRPr/>
            </a:lvl1pPr>
          </a:lstStyle>
          <a:p>
            <a:pPr>
              <a:defRPr/>
            </a:pPr>
            <a:fld id="{7C81352C-A0C2-44D3-B109-6B350E8E8DA8}"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13"/>
          <p:cNvSpPr>
            <a:spLocks noGrp="1"/>
          </p:cNvSpPr>
          <p:nvPr>
            <p:ph type="dt" sz="half" idx="10"/>
          </p:nvPr>
        </p:nvSpPr>
        <p:spPr/>
        <p:txBody>
          <a:bodyPr/>
          <a:lstStyle>
            <a:lvl1pPr>
              <a:defRPr/>
            </a:lvl1pPr>
          </a:lstStyle>
          <a:p>
            <a:pPr>
              <a:defRPr/>
            </a:pPr>
            <a:fld id="{630437AD-4F3A-479E-8330-0BDF57964918}" type="datetime1">
              <a:rPr lang="en-US"/>
              <a:pPr>
                <a:defRPr/>
              </a:pPr>
              <a:t>5/20/2016</a:t>
            </a:fld>
            <a:endParaRPr lang="en-US"/>
          </a:p>
        </p:txBody>
      </p:sp>
      <p:sp>
        <p:nvSpPr>
          <p:cNvPr id="4" name="Footer Placeholder 2"/>
          <p:cNvSpPr>
            <a:spLocks noGrp="1"/>
          </p:cNvSpPr>
          <p:nvPr>
            <p:ph type="ftr" sz="quarter" idx="11"/>
          </p:nvPr>
        </p:nvSpPr>
        <p:spPr/>
        <p:txBody>
          <a:bodyPr/>
          <a:lstStyle>
            <a:lvl1pPr>
              <a:defRPr/>
            </a:lvl1pPr>
          </a:lstStyle>
          <a:p>
            <a:pPr>
              <a:defRPr/>
            </a:pPr>
            <a:endParaRPr lang="en-US"/>
          </a:p>
        </p:txBody>
      </p:sp>
      <p:sp>
        <p:nvSpPr>
          <p:cNvPr id="5" name="Slide Number Placeholder 22"/>
          <p:cNvSpPr>
            <a:spLocks noGrp="1"/>
          </p:cNvSpPr>
          <p:nvPr>
            <p:ph type="sldNum" sz="quarter" idx="12"/>
          </p:nvPr>
        </p:nvSpPr>
        <p:spPr/>
        <p:txBody>
          <a:bodyPr/>
          <a:lstStyle>
            <a:lvl1pPr>
              <a:defRPr/>
            </a:lvl1pPr>
          </a:lstStyle>
          <a:p>
            <a:pPr>
              <a:defRPr/>
            </a:pPr>
            <a:fld id="{F65B317E-D37C-4155-93E6-4EF2F3449EF7}"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3"/>
          <p:cNvSpPr>
            <a:spLocks noGrp="1"/>
          </p:cNvSpPr>
          <p:nvPr>
            <p:ph type="dt" sz="half" idx="10"/>
          </p:nvPr>
        </p:nvSpPr>
        <p:spPr/>
        <p:txBody>
          <a:bodyPr/>
          <a:lstStyle>
            <a:lvl1pPr>
              <a:defRPr/>
            </a:lvl1pPr>
          </a:lstStyle>
          <a:p>
            <a:pPr>
              <a:defRPr/>
            </a:pPr>
            <a:fld id="{8C277B76-F17D-4C92-B4F1-6BDEDBE37072}" type="datetime1">
              <a:rPr lang="en-US"/>
              <a:pPr>
                <a:defRPr/>
              </a:pPr>
              <a:t>5/20/2016</a:t>
            </a:fld>
            <a:endParaRPr lang="en-US"/>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22"/>
          <p:cNvSpPr>
            <a:spLocks noGrp="1"/>
          </p:cNvSpPr>
          <p:nvPr>
            <p:ph type="sldNum" sz="quarter" idx="12"/>
          </p:nvPr>
        </p:nvSpPr>
        <p:spPr/>
        <p:txBody>
          <a:bodyPr/>
          <a:lstStyle>
            <a:lvl1pPr>
              <a:defRPr/>
            </a:lvl1pPr>
          </a:lstStyle>
          <a:p>
            <a:pPr>
              <a:defRPr/>
            </a:pPr>
            <a:fld id="{9BFCFE7F-4EAA-4EAF-B9A5-779097EB27FB}"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useBgFill="1">
        <p:nvSpPr>
          <p:cNvPr id="6" name="Rounded Rectangle 5"/>
          <p:cNvSpPr/>
          <p:nvPr/>
        </p:nvSpPr>
        <p:spPr>
          <a:xfrm>
            <a:off x="63500" y="69850"/>
            <a:ext cx="9013825"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a:defRPr/>
            </a:pPr>
            <a:endParaRPr lang="en-US"/>
          </a:p>
        </p:txBody>
      </p:sp>
      <p:sp>
        <p:nvSpPr>
          <p:cNvPr id="2" name="Title 1"/>
          <p:cNvSpPr>
            <a:spLocks noGrp="1"/>
          </p:cNvSpPr>
          <p:nvPr>
            <p:ph type="title"/>
          </p:nvPr>
        </p:nvSpPr>
        <p:spPr>
          <a:xfrm>
            <a:off x="914400" y="273050"/>
            <a:ext cx="7772400" cy="1143000"/>
          </a:xfrm>
        </p:spPr>
        <p:txBody>
          <a:bodyPr/>
          <a:lstStyle>
            <a:lvl1pPr algn="l">
              <a:buNone/>
              <a:defRPr sz="4000" b="0"/>
            </a:lvl1pPr>
          </a:lstStyle>
          <a:p>
            <a:r>
              <a:rPr lang="en-US" smtClean="0"/>
              <a:t>Click to edit Master title style</a:t>
            </a:r>
            <a:endParaRPr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11" name="Content Placeholder 10"/>
          <p:cNvSpPr>
            <a:spLocks noGrp="1"/>
          </p:cNvSpPr>
          <p:nvPr>
            <p:ph sz="quarter" idx="1"/>
          </p:nvPr>
        </p:nvSpPr>
        <p:spPr>
          <a:xfrm>
            <a:off x="2971800" y="1600200"/>
            <a:ext cx="57150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4"/>
          <p:cNvSpPr>
            <a:spLocks noGrp="1"/>
          </p:cNvSpPr>
          <p:nvPr>
            <p:ph type="dt" sz="half" idx="10"/>
          </p:nvPr>
        </p:nvSpPr>
        <p:spPr/>
        <p:txBody>
          <a:bodyPr/>
          <a:lstStyle>
            <a:lvl1pPr>
              <a:defRPr/>
            </a:lvl1pPr>
          </a:lstStyle>
          <a:p>
            <a:pPr>
              <a:defRPr/>
            </a:pPr>
            <a:fld id="{A1B654E3-D930-4368-BC07-0617FE0BB71E}" type="datetime1">
              <a:rPr lang="en-US"/>
              <a:pPr>
                <a:defRPr/>
              </a:pPr>
              <a:t>5/20/2016</a:t>
            </a:fld>
            <a:endParaRPr lang="en-US"/>
          </a:p>
        </p:txBody>
      </p:sp>
      <p:sp>
        <p:nvSpPr>
          <p:cNvPr id="8" name="Footer Placeholder 5"/>
          <p:cNvSpPr>
            <a:spLocks noGrp="1"/>
          </p:cNvSpPr>
          <p:nvPr>
            <p:ph type="ftr" sz="quarter" idx="11"/>
          </p:nvPr>
        </p:nvSpPr>
        <p:spPr/>
        <p:txBody>
          <a:bodyPr/>
          <a:lstStyle>
            <a:lvl1pPr>
              <a:defRPr/>
            </a:lvl1pPr>
          </a:lstStyle>
          <a:p>
            <a:pPr>
              <a:defRPr/>
            </a:pPr>
            <a:endParaRPr lang="en-US"/>
          </a:p>
        </p:txBody>
      </p:sp>
      <p:sp>
        <p:nvSpPr>
          <p:cNvPr id="9" name="Slide Number Placeholder 6"/>
          <p:cNvSpPr>
            <a:spLocks noGrp="1"/>
          </p:cNvSpPr>
          <p:nvPr>
            <p:ph type="sldNum" sz="quarter" idx="12"/>
          </p:nvPr>
        </p:nvSpPr>
        <p:spPr/>
        <p:txBody>
          <a:bodyPr/>
          <a:lstStyle>
            <a:lvl1pPr>
              <a:defRPr/>
            </a:lvl1pPr>
          </a:lstStyle>
          <a:p>
            <a:pPr>
              <a:defRPr/>
            </a:pPr>
            <a:fld id="{FB8AD9F1-0E9A-4061-9EB1-EC6E6F72DE28}"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Rectangle 4"/>
          <p:cNvSpPr/>
          <p:nvPr/>
        </p:nvSpPr>
        <p:spPr>
          <a:xfrm flipV="1">
            <a:off x="68263" y="4683125"/>
            <a:ext cx="9007475" cy="920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6" name="Rectangle 5"/>
          <p:cNvSpPr/>
          <p:nvPr/>
        </p:nvSpPr>
        <p:spPr>
          <a:xfrm>
            <a:off x="68263" y="4649788"/>
            <a:ext cx="9007475" cy="46037"/>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7" name="Rectangle 6"/>
          <p:cNvSpPr/>
          <p:nvPr/>
        </p:nvSpPr>
        <p:spPr>
          <a:xfrm>
            <a:off x="68263" y="4773613"/>
            <a:ext cx="9007475" cy="476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normAutofit/>
          </a:bodyPr>
          <a:lstStyle>
            <a:lvl1pPr marL="0" indent="0">
              <a:buNone/>
              <a:defRPr sz="3200"/>
            </a:lvl1pPr>
          </a:lstStyle>
          <a:p>
            <a:pPr lvl="0"/>
            <a:r>
              <a:rPr lang="en-US" noProof="0" smtClean="0"/>
              <a:t>Click icon to add picture</a:t>
            </a:r>
            <a:endParaRPr lang="en-US" noProof="0" dirty="0"/>
          </a:p>
        </p:txBody>
      </p:sp>
      <p:sp>
        <p:nvSpPr>
          <p:cNvPr id="8" name="Date Placeholder 4"/>
          <p:cNvSpPr>
            <a:spLocks noGrp="1"/>
          </p:cNvSpPr>
          <p:nvPr>
            <p:ph type="dt" sz="half" idx="10"/>
          </p:nvPr>
        </p:nvSpPr>
        <p:spPr/>
        <p:txBody>
          <a:bodyPr/>
          <a:lstStyle>
            <a:lvl1pPr>
              <a:defRPr/>
            </a:lvl1pPr>
          </a:lstStyle>
          <a:p>
            <a:pPr>
              <a:defRPr/>
            </a:pPr>
            <a:fld id="{F049BE85-C9DF-4E99-83BD-422B6DBB711E}" type="datetime1">
              <a:rPr lang="en-US"/>
              <a:pPr>
                <a:defRPr/>
              </a:pPr>
              <a:t>5/20/2016</a:t>
            </a:fld>
            <a:endParaRPr lang="en-US"/>
          </a:p>
        </p:txBody>
      </p:sp>
      <p:sp>
        <p:nvSpPr>
          <p:cNvPr id="9" name="Footer Placeholder 5"/>
          <p:cNvSpPr>
            <a:spLocks noGrp="1"/>
          </p:cNvSpPr>
          <p:nvPr>
            <p:ph type="ftr" sz="quarter" idx="11"/>
          </p:nvPr>
        </p:nvSpPr>
        <p:spPr>
          <a:xfrm>
            <a:off x="914400" y="6172200"/>
            <a:ext cx="3886200" cy="457200"/>
          </a:xfrm>
        </p:spPr>
        <p:txBody>
          <a:bodyPr/>
          <a:lstStyle>
            <a:lvl1pPr>
              <a:defRPr/>
            </a:lvl1pPr>
          </a:lstStyle>
          <a:p>
            <a:pPr>
              <a:defRPr/>
            </a:pPr>
            <a:endParaRPr lang="en-US"/>
          </a:p>
        </p:txBody>
      </p:sp>
      <p:sp>
        <p:nvSpPr>
          <p:cNvPr id="10" name="Slide Number Placeholder 6"/>
          <p:cNvSpPr>
            <a:spLocks noGrp="1"/>
          </p:cNvSpPr>
          <p:nvPr>
            <p:ph type="sldNum" sz="quarter" idx="12"/>
          </p:nvPr>
        </p:nvSpPr>
        <p:spPr>
          <a:xfrm>
            <a:off x="146050" y="6208713"/>
            <a:ext cx="457200" cy="457200"/>
          </a:xfrm>
        </p:spPr>
        <p:txBody>
          <a:bodyPr/>
          <a:lstStyle>
            <a:lvl1pPr>
              <a:defRPr/>
            </a:lvl1pPr>
          </a:lstStyle>
          <a:p>
            <a:pPr>
              <a:defRPr/>
            </a:pPr>
            <a:fld id="{475D84B4-4490-4F0A-A706-962DC5C81545}"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useBgFill="1">
        <p:nvSpPr>
          <p:cNvPr id="8" name="Rounded Rectangle 7"/>
          <p:cNvSpPr/>
          <p:nvPr/>
        </p:nvSpPr>
        <p:spPr>
          <a:xfrm>
            <a:off x="63500" y="69850"/>
            <a:ext cx="9013825"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a:defRPr/>
            </a:pPr>
            <a:endParaRPr lang="en-US"/>
          </a:p>
        </p:txBody>
      </p:sp>
      <p:sp>
        <p:nvSpPr>
          <p:cNvPr id="1028" name="Title Placeholder 21"/>
          <p:cNvSpPr>
            <a:spLocks noGrp="1"/>
          </p:cNvSpPr>
          <p:nvPr>
            <p:ph type="title"/>
          </p:nvPr>
        </p:nvSpPr>
        <p:spPr bwMode="auto">
          <a:xfrm>
            <a:off x="914400" y="274638"/>
            <a:ext cx="7772400" cy="1143000"/>
          </a:xfrm>
          <a:prstGeom prst="rect">
            <a:avLst/>
          </a:prstGeom>
          <a:noFill/>
          <a:ln w="9525">
            <a:noFill/>
            <a:miter lim="800000"/>
            <a:headEnd/>
            <a:tailEnd/>
          </a:ln>
        </p:spPr>
        <p:txBody>
          <a:bodyPr vert="horz" wrap="square" lIns="91440" tIns="45720" rIns="91440" bIns="91440" numCol="1" anchor="b" anchorCtr="0" compatLnSpc="1">
            <a:prstTxWarp prst="textNoShape">
              <a:avLst/>
            </a:prstTxWarp>
          </a:bodyPr>
          <a:lstStyle/>
          <a:p>
            <a:pPr lvl="0"/>
            <a:r>
              <a:rPr lang="en-US" smtClean="0"/>
              <a:t>Click to edit Master title style</a:t>
            </a:r>
          </a:p>
        </p:txBody>
      </p:sp>
      <p:sp>
        <p:nvSpPr>
          <p:cNvPr id="1029" name="Text Placeholder 12"/>
          <p:cNvSpPr>
            <a:spLocks noGrp="1"/>
          </p:cNvSpPr>
          <p:nvPr>
            <p:ph type="body" idx="1"/>
          </p:nvPr>
        </p:nvSpPr>
        <p:spPr bwMode="auto">
          <a:xfrm>
            <a:off x="914400" y="1447800"/>
            <a:ext cx="7772400" cy="4572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pPr>
              <a:defRPr/>
            </a:pPr>
            <a:fld id="{D3340E73-1FAA-4EDE-BD66-F0AE53925192}" type="datetime1">
              <a:rPr lang="en-US"/>
              <a:pPr>
                <a:defRPr/>
              </a:pPr>
              <a:t>5/20/2016</a:t>
            </a:fld>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pPr>
              <a:defRPr/>
            </a:pPr>
            <a:endParaRPr lang="en-US"/>
          </a:p>
        </p:txBody>
      </p:sp>
      <p:sp>
        <p:nvSpPr>
          <p:cNvPr id="23" name="Slide Number Placeholder 22"/>
          <p:cNvSpPr>
            <a:spLocks noGrp="1"/>
          </p:cNvSpPr>
          <p:nvPr>
            <p:ph type="sldNum" sz="quarter" idx="4"/>
          </p:nvPr>
        </p:nvSpPr>
        <p:spPr>
          <a:xfrm>
            <a:off x="146050"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pPr>
              <a:defRPr/>
            </a:pPr>
            <a:fld id="{37A613BB-CB0A-4909-B7C9-84792D7D5E4D}"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160" r:id="rId1"/>
    <p:sldLayoutId id="2147484153" r:id="rId2"/>
    <p:sldLayoutId id="2147484161" r:id="rId3"/>
    <p:sldLayoutId id="2147484154" r:id="rId4"/>
    <p:sldLayoutId id="2147484155" r:id="rId5"/>
    <p:sldLayoutId id="2147484156" r:id="rId6"/>
    <p:sldLayoutId id="2147484157" r:id="rId7"/>
    <p:sldLayoutId id="2147484162" r:id="rId8"/>
    <p:sldLayoutId id="2147484163" r:id="rId9"/>
    <p:sldLayoutId id="2147484158" r:id="rId10"/>
    <p:sldLayoutId id="2147484159" r:id="rId11"/>
  </p:sldLayoutIdLst>
  <p:hf hdr="0" ftr="0" dt="0"/>
  <p:txStyles>
    <p:titleStyle>
      <a:lvl1pPr algn="l" rtl="0" eaLnBrk="0" fontAlgn="base" hangingPunct="0">
        <a:spcBef>
          <a:spcPct val="0"/>
        </a:spcBef>
        <a:spcAft>
          <a:spcPct val="0"/>
        </a:spcAft>
        <a:defRPr sz="4000" kern="1200">
          <a:solidFill>
            <a:schemeClr val="tx2"/>
          </a:solidFill>
          <a:latin typeface="+mj-lt"/>
          <a:ea typeface="+mj-ea"/>
          <a:cs typeface="+mj-cs"/>
        </a:defRPr>
      </a:lvl1pPr>
      <a:lvl2pPr algn="l" rtl="0" eaLnBrk="0" fontAlgn="base" hangingPunct="0">
        <a:spcBef>
          <a:spcPct val="0"/>
        </a:spcBef>
        <a:spcAft>
          <a:spcPct val="0"/>
        </a:spcAft>
        <a:defRPr sz="4000">
          <a:solidFill>
            <a:schemeClr val="tx2"/>
          </a:solidFill>
          <a:latin typeface="Franklin Gothic Book" pitchFamily="34" charset="0"/>
        </a:defRPr>
      </a:lvl2pPr>
      <a:lvl3pPr algn="l" rtl="0" eaLnBrk="0" fontAlgn="base" hangingPunct="0">
        <a:spcBef>
          <a:spcPct val="0"/>
        </a:spcBef>
        <a:spcAft>
          <a:spcPct val="0"/>
        </a:spcAft>
        <a:defRPr sz="4000">
          <a:solidFill>
            <a:schemeClr val="tx2"/>
          </a:solidFill>
          <a:latin typeface="Franklin Gothic Book" pitchFamily="34" charset="0"/>
        </a:defRPr>
      </a:lvl3pPr>
      <a:lvl4pPr algn="l" rtl="0" eaLnBrk="0" fontAlgn="base" hangingPunct="0">
        <a:spcBef>
          <a:spcPct val="0"/>
        </a:spcBef>
        <a:spcAft>
          <a:spcPct val="0"/>
        </a:spcAft>
        <a:defRPr sz="4000">
          <a:solidFill>
            <a:schemeClr val="tx2"/>
          </a:solidFill>
          <a:latin typeface="Franklin Gothic Book" pitchFamily="34" charset="0"/>
        </a:defRPr>
      </a:lvl4pPr>
      <a:lvl5pPr algn="l" rtl="0" eaLnBrk="0" fontAlgn="base" hangingPunct="0">
        <a:spcBef>
          <a:spcPct val="0"/>
        </a:spcBef>
        <a:spcAft>
          <a:spcPct val="0"/>
        </a:spcAft>
        <a:defRPr sz="4000">
          <a:solidFill>
            <a:schemeClr val="tx2"/>
          </a:solidFill>
          <a:latin typeface="Franklin Gothic Book" pitchFamily="34" charset="0"/>
        </a:defRPr>
      </a:lvl5pPr>
      <a:lvl6pPr marL="457200" algn="l" rtl="0" fontAlgn="base">
        <a:spcBef>
          <a:spcPct val="0"/>
        </a:spcBef>
        <a:spcAft>
          <a:spcPct val="0"/>
        </a:spcAft>
        <a:defRPr sz="4000">
          <a:solidFill>
            <a:schemeClr val="tx2"/>
          </a:solidFill>
          <a:latin typeface="Franklin Gothic Book" pitchFamily="34" charset="0"/>
        </a:defRPr>
      </a:lvl6pPr>
      <a:lvl7pPr marL="914400" algn="l" rtl="0" fontAlgn="base">
        <a:spcBef>
          <a:spcPct val="0"/>
        </a:spcBef>
        <a:spcAft>
          <a:spcPct val="0"/>
        </a:spcAft>
        <a:defRPr sz="4000">
          <a:solidFill>
            <a:schemeClr val="tx2"/>
          </a:solidFill>
          <a:latin typeface="Franklin Gothic Book" pitchFamily="34" charset="0"/>
        </a:defRPr>
      </a:lvl7pPr>
      <a:lvl8pPr marL="1371600" algn="l" rtl="0" fontAlgn="base">
        <a:spcBef>
          <a:spcPct val="0"/>
        </a:spcBef>
        <a:spcAft>
          <a:spcPct val="0"/>
        </a:spcAft>
        <a:defRPr sz="4000">
          <a:solidFill>
            <a:schemeClr val="tx2"/>
          </a:solidFill>
          <a:latin typeface="Franklin Gothic Book" pitchFamily="34" charset="0"/>
        </a:defRPr>
      </a:lvl8pPr>
      <a:lvl9pPr marL="1828800" algn="l" rtl="0" fontAlgn="base">
        <a:spcBef>
          <a:spcPct val="0"/>
        </a:spcBef>
        <a:spcAft>
          <a:spcPct val="0"/>
        </a:spcAft>
        <a:defRPr sz="4000">
          <a:solidFill>
            <a:schemeClr val="tx2"/>
          </a:solidFill>
          <a:latin typeface="Franklin Gothic Book" pitchFamily="34" charset="0"/>
        </a:defRPr>
      </a:lvl9pPr>
    </p:titleStyle>
    <p:bodyStyle>
      <a:lvl1pPr marL="273050" indent="-273050" algn="l" rtl="0" eaLnBrk="0" fontAlgn="base" hangingPunct="0">
        <a:spcBef>
          <a:spcPts val="575"/>
        </a:spcBef>
        <a:spcAft>
          <a:spcPct val="0"/>
        </a:spcAft>
        <a:buClr>
          <a:schemeClr val="accent1"/>
        </a:buClr>
        <a:buSzPct val="85000"/>
        <a:buFont typeface="Wingdings 2" pitchFamily="18" charset="2"/>
        <a:buChar char=""/>
        <a:defRPr sz="2600" kern="1200">
          <a:solidFill>
            <a:schemeClr val="tx1"/>
          </a:solidFill>
          <a:latin typeface="+mn-lt"/>
          <a:ea typeface="+mn-ea"/>
          <a:cs typeface="+mn-cs"/>
        </a:defRPr>
      </a:lvl1pPr>
      <a:lvl2pPr marL="547688" indent="-228600" algn="l" rtl="0" eaLnBrk="0" fontAlgn="base" hangingPunct="0">
        <a:spcBef>
          <a:spcPts val="375"/>
        </a:spcBef>
        <a:spcAft>
          <a:spcPct val="0"/>
        </a:spcAft>
        <a:buClr>
          <a:schemeClr val="accent2"/>
        </a:buClr>
        <a:buSzPct val="85000"/>
        <a:buFont typeface="Wingdings 2" pitchFamily="18" charset="2"/>
        <a:buChar char=""/>
        <a:defRPr sz="2400" kern="1200">
          <a:solidFill>
            <a:schemeClr val="tx1"/>
          </a:solidFill>
          <a:latin typeface="+mn-lt"/>
          <a:ea typeface="+mn-ea"/>
          <a:cs typeface="+mn-cs"/>
        </a:defRPr>
      </a:lvl2pPr>
      <a:lvl3pPr marL="822325" indent="-228600" algn="l" rtl="0" eaLnBrk="0" fontAlgn="base" hangingPunct="0">
        <a:spcBef>
          <a:spcPts val="375"/>
        </a:spcBef>
        <a:spcAft>
          <a:spcPct val="0"/>
        </a:spcAft>
        <a:buClr>
          <a:srgbClr val="B2C1DB"/>
        </a:buClr>
        <a:buSzPct val="85000"/>
        <a:buFont typeface="Wingdings 2" pitchFamily="18" charset="2"/>
        <a:buChar char=""/>
        <a:defRPr sz="2000" kern="1200">
          <a:solidFill>
            <a:schemeClr val="tx1"/>
          </a:solidFill>
          <a:latin typeface="+mn-lt"/>
          <a:ea typeface="+mn-ea"/>
          <a:cs typeface="+mn-cs"/>
        </a:defRPr>
      </a:lvl3pPr>
      <a:lvl4pPr marL="1096963" indent="-228600" algn="l" rtl="0" eaLnBrk="0" fontAlgn="base" hangingPunct="0">
        <a:spcBef>
          <a:spcPts val="375"/>
        </a:spcBef>
        <a:spcAft>
          <a:spcPct val="0"/>
        </a:spcAft>
        <a:buClr>
          <a:srgbClr val="9BBB59"/>
        </a:buClr>
        <a:buSzPct val="80000"/>
        <a:buFont typeface="Wingdings 2" pitchFamily="18" charset="2"/>
        <a:buChar char=""/>
        <a:defRPr sz="2000" kern="1200">
          <a:solidFill>
            <a:schemeClr val="tx1"/>
          </a:solidFill>
          <a:latin typeface="+mn-lt"/>
          <a:ea typeface="+mn-ea"/>
          <a:cs typeface="+mn-cs"/>
        </a:defRPr>
      </a:lvl4pPr>
      <a:lvl5pPr marL="1371600" indent="-228600" algn="l" rtl="0" eaLnBrk="0" fontAlgn="base" hangingPunct="0">
        <a:spcBef>
          <a:spcPts val="375"/>
        </a:spcBef>
        <a:spcAft>
          <a:spcPct val="0"/>
        </a:spcAft>
        <a:buClr>
          <a:srgbClr val="9BBB59"/>
        </a:buClr>
        <a:buChar char="o"/>
        <a:defRPr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diagramData" Target="../diagrams/data2.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3" Type="http://schemas.openxmlformats.org/officeDocument/2006/relationships/diagramData" Target="../diagrams/data3.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79.xml.rels><?xml version="1.0" encoding="UTF-8" standalone="yes"?>
<Relationships xmlns="http://schemas.openxmlformats.org/package/2006/relationships"><Relationship Id="rId3" Type="http://schemas.openxmlformats.org/officeDocument/2006/relationships/diagramData" Target="../diagrams/data4.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0722" name="Picture 2" descr="http://epilepsyu.com/wp-content/uploads/2014/02/writing-with-pen.jpg"/>
          <p:cNvPicPr>
            <a:picLocks noChangeAspect="1" noChangeArrowheads="1"/>
          </p:cNvPicPr>
          <p:nvPr/>
        </p:nvPicPr>
        <p:blipFill>
          <a:blip r:embed="rId3" cstate="print">
            <a:lum bright="3000"/>
          </a:blip>
          <a:srcRect/>
          <a:stretch>
            <a:fillRect/>
          </a:stretch>
        </p:blipFill>
        <p:spPr bwMode="auto">
          <a:xfrm>
            <a:off x="0" y="2714620"/>
            <a:ext cx="9144000" cy="2500330"/>
          </a:xfrm>
          <a:prstGeom prst="rect">
            <a:avLst/>
          </a:prstGeom>
          <a:noFill/>
          <a:effectLst>
            <a:outerShdw blurRad="50800" dist="50800" dir="5400000" algn="ctr" rotWithShape="0">
              <a:srgbClr val="000000">
                <a:alpha val="27000"/>
              </a:srgbClr>
            </a:outerShdw>
          </a:effectLst>
          <a:scene3d>
            <a:camera prst="orthographicFront"/>
            <a:lightRig rig="threePt" dir="t"/>
          </a:scene3d>
          <a:sp3d extrusionH="76200">
            <a:extrusionClr>
              <a:schemeClr val="tx1"/>
            </a:extrusionClr>
          </a:sp3d>
        </p:spPr>
      </p:pic>
      <p:sp>
        <p:nvSpPr>
          <p:cNvPr id="4" name="Title 3"/>
          <p:cNvSpPr>
            <a:spLocks noGrp="1"/>
          </p:cNvSpPr>
          <p:nvPr>
            <p:ph type="title"/>
          </p:nvPr>
        </p:nvSpPr>
        <p:spPr>
          <a:xfrm>
            <a:off x="0" y="0"/>
            <a:ext cx="9144000" cy="2714625"/>
          </a:xfrm>
          <a:solidFill>
            <a:schemeClr val="tx1">
              <a:lumMod val="50000"/>
              <a:lumOff val="50000"/>
            </a:schemeClr>
          </a:solidFill>
        </p:spPr>
        <p:txBody>
          <a:bodyPr anchor="ctr">
            <a:noAutofit/>
          </a:bodyPr>
          <a:lstStyle/>
          <a:p>
            <a:pPr algn="ctr" eaLnBrk="1" fontAlgn="auto" hangingPunct="1">
              <a:spcAft>
                <a:spcPts val="0"/>
              </a:spcAft>
              <a:defRPr/>
            </a:pPr>
            <a:r>
              <a:rPr lang="en-US" sz="3600" b="1" spc="-150" dirty="0" smtClean="0">
                <a:solidFill>
                  <a:schemeClr val="bg1"/>
                </a:solidFill>
                <a:latin typeface="High Tower Text" pitchFamily="18" charset="0"/>
              </a:rPr>
              <a:t>An Overview of </a:t>
            </a:r>
            <a:br>
              <a:rPr lang="en-US" sz="3600" b="1" spc="-150" dirty="0" smtClean="0">
                <a:solidFill>
                  <a:schemeClr val="bg1"/>
                </a:solidFill>
                <a:latin typeface="High Tower Text" pitchFamily="18" charset="0"/>
              </a:rPr>
            </a:br>
            <a:r>
              <a:rPr lang="en-US" sz="3600" b="1" spc="-150" dirty="0" smtClean="0">
                <a:solidFill>
                  <a:schemeClr val="bg1"/>
                </a:solidFill>
                <a:latin typeface="High Tower Text" pitchFamily="18" charset="0"/>
              </a:rPr>
              <a:t>Income Computation &amp; Disclosure Standards </a:t>
            </a:r>
            <a:r>
              <a:rPr lang="en-US" sz="3200" b="1" spc="-150" dirty="0" smtClean="0">
                <a:solidFill>
                  <a:schemeClr val="bg1"/>
                </a:solidFill>
                <a:latin typeface="High Tower Text" pitchFamily="18" charset="0"/>
              </a:rPr>
              <a:t>(ICDS</a:t>
            </a:r>
            <a:r>
              <a:rPr lang="en-US" sz="3200" b="1" dirty="0" smtClean="0">
                <a:solidFill>
                  <a:schemeClr val="bg1"/>
                </a:solidFill>
                <a:latin typeface="High Tower Text" pitchFamily="18" charset="0"/>
              </a:rPr>
              <a:t>) </a:t>
            </a:r>
            <a:br>
              <a:rPr lang="en-US" sz="3200" b="1" dirty="0" smtClean="0">
                <a:solidFill>
                  <a:schemeClr val="bg1"/>
                </a:solidFill>
                <a:latin typeface="High Tower Text" pitchFamily="18" charset="0"/>
              </a:rPr>
            </a:br>
            <a:r>
              <a:rPr lang="en-US" sz="3200" b="1" dirty="0" smtClean="0">
                <a:solidFill>
                  <a:schemeClr val="bg1"/>
                </a:solidFill>
                <a:latin typeface="High Tower Text" pitchFamily="18" charset="0"/>
              </a:rPr>
              <a:t>and its Impact</a:t>
            </a:r>
            <a:endParaRPr lang="en-US" sz="3600" b="1" dirty="0">
              <a:solidFill>
                <a:schemeClr val="bg1"/>
              </a:solidFill>
              <a:latin typeface="High Tower Text" pitchFamily="18" charset="0"/>
            </a:endParaRPr>
          </a:p>
        </p:txBody>
      </p:sp>
      <p:sp>
        <p:nvSpPr>
          <p:cNvPr id="5" name="Subtitle 2"/>
          <p:cNvSpPr txBox="1">
            <a:spLocks/>
          </p:cNvSpPr>
          <p:nvPr/>
        </p:nvSpPr>
        <p:spPr>
          <a:xfrm>
            <a:off x="0" y="5286375"/>
            <a:ext cx="9144000" cy="1571625"/>
          </a:xfrm>
          <a:prstGeom prst="rect">
            <a:avLst/>
          </a:prstGeom>
          <a:solidFill>
            <a:schemeClr val="accent6">
              <a:lumMod val="20000"/>
              <a:lumOff val="80000"/>
            </a:schemeClr>
          </a:solidFill>
          <a:ln w="38100" cmpd="thickThin">
            <a:noFill/>
          </a:ln>
        </p:spPr>
        <p:txBody>
          <a:bodyPr/>
          <a:lstStyle/>
          <a:p>
            <a:pPr marL="365760" indent="-283464" algn="r" fontAlgn="auto">
              <a:spcBef>
                <a:spcPts val="600"/>
              </a:spcBef>
              <a:spcAft>
                <a:spcPts val="0"/>
              </a:spcAft>
              <a:buClr>
                <a:schemeClr val="accent1"/>
              </a:buClr>
              <a:buSzPct val="80000"/>
              <a:defRPr/>
            </a:pPr>
            <a:r>
              <a:rPr lang="en-US" sz="2800" b="1" dirty="0">
                <a:latin typeface="High Tower Text" pitchFamily="18" charset="0"/>
                <a:cs typeface="+mn-cs"/>
              </a:rPr>
              <a:t>Presented by: CA Sanjay </a:t>
            </a:r>
            <a:r>
              <a:rPr lang="en-US" sz="2800" b="1" dirty="0" err="1">
                <a:latin typeface="High Tower Text" pitchFamily="18" charset="0"/>
                <a:cs typeface="+mn-cs"/>
              </a:rPr>
              <a:t>Agarwal</a:t>
            </a:r>
            <a:endParaRPr lang="en-US" sz="2800" b="1" dirty="0">
              <a:latin typeface="High Tower Text" pitchFamily="18" charset="0"/>
              <a:cs typeface="+mn-cs"/>
            </a:endParaRPr>
          </a:p>
          <a:p>
            <a:pPr marL="365760" indent="-283464" algn="r" fontAlgn="auto">
              <a:spcBef>
                <a:spcPts val="600"/>
              </a:spcBef>
              <a:spcAft>
                <a:spcPts val="0"/>
              </a:spcAft>
              <a:buClr>
                <a:schemeClr val="accent1"/>
              </a:buClr>
              <a:buSzPct val="80000"/>
              <a:defRPr/>
            </a:pPr>
            <a:r>
              <a:rPr lang="en-US" sz="2000" b="1" dirty="0">
                <a:latin typeface="High Tower Text" pitchFamily="18" charset="0"/>
                <a:cs typeface="+mn-cs"/>
              </a:rPr>
              <a:t>Assisted by: CA </a:t>
            </a:r>
            <a:r>
              <a:rPr lang="en-US" sz="2000" b="1" dirty="0" smtClean="0">
                <a:latin typeface="High Tower Text" pitchFamily="18" charset="0"/>
                <a:cs typeface="+mn-cs"/>
              </a:rPr>
              <a:t>Apoorva Bhardwaj</a:t>
            </a:r>
          </a:p>
          <a:p>
            <a:pPr marL="365760" indent="-283464" algn="r" fontAlgn="auto">
              <a:spcBef>
                <a:spcPts val="600"/>
              </a:spcBef>
              <a:spcAft>
                <a:spcPts val="0"/>
              </a:spcAft>
              <a:buClr>
                <a:schemeClr val="accent1"/>
              </a:buClr>
              <a:buSzPct val="80000"/>
              <a:defRPr/>
            </a:pPr>
            <a:r>
              <a:rPr lang="en-US" sz="2800" b="1" dirty="0" smtClean="0">
                <a:latin typeface="High Tower Text" pitchFamily="18" charset="0"/>
                <a:cs typeface="+mn-cs"/>
              </a:rPr>
              <a:t>Email </a:t>
            </a:r>
            <a:r>
              <a:rPr lang="en-US" sz="2800" b="1" dirty="0">
                <a:latin typeface="High Tower Text" pitchFamily="18" charset="0"/>
                <a:cs typeface="+mn-cs"/>
              </a:rPr>
              <a:t>id: agarwal.s.ca@gmail.com</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314" name="Title 2"/>
          <p:cNvSpPr>
            <a:spLocks noGrp="1"/>
          </p:cNvSpPr>
          <p:nvPr>
            <p:ph type="title"/>
          </p:nvPr>
        </p:nvSpPr>
        <p:spPr>
          <a:xfrm>
            <a:off x="468313" y="71414"/>
            <a:ext cx="8229600" cy="849312"/>
          </a:xfrm>
          <a:solidFill>
            <a:schemeClr val="accent1"/>
          </a:solidFill>
        </p:spPr>
        <p:txBody>
          <a:bodyPr/>
          <a:lstStyle/>
          <a:p>
            <a:pPr algn="ctr" eaLnBrk="1" hangingPunct="1"/>
            <a:r>
              <a:rPr lang="en-US" sz="4400" u="sng" smtClean="0">
                <a:solidFill>
                  <a:schemeClr val="bg1"/>
                </a:solidFill>
                <a:latin typeface="High Tower Text" pitchFamily="18" charset="0"/>
                <a:cs typeface="Calibri" pitchFamily="34" charset="0"/>
              </a:rPr>
              <a:t>ICDS </a:t>
            </a:r>
            <a:r>
              <a:rPr lang="en-US" sz="4400" u="sng" dirty="0" err="1" smtClean="0">
                <a:solidFill>
                  <a:schemeClr val="bg1"/>
                </a:solidFill>
                <a:latin typeface="High Tower Text" pitchFamily="18" charset="0"/>
                <a:cs typeface="Calibri" pitchFamily="34" charset="0"/>
              </a:rPr>
              <a:t>vis</a:t>
            </a:r>
            <a:r>
              <a:rPr lang="en-US" sz="4400" u="sng" dirty="0" smtClean="0">
                <a:solidFill>
                  <a:schemeClr val="bg1"/>
                </a:solidFill>
                <a:latin typeface="High Tower Text" pitchFamily="18" charset="0"/>
                <a:cs typeface="Calibri" pitchFamily="34" charset="0"/>
              </a:rPr>
              <a:t> -a- </a:t>
            </a:r>
            <a:r>
              <a:rPr lang="en-US" sz="4400" u="sng" dirty="0" err="1" smtClean="0">
                <a:solidFill>
                  <a:schemeClr val="bg1"/>
                </a:solidFill>
                <a:latin typeface="High Tower Text" pitchFamily="18" charset="0"/>
                <a:cs typeface="Calibri" pitchFamily="34" charset="0"/>
              </a:rPr>
              <a:t>vis</a:t>
            </a:r>
            <a:r>
              <a:rPr lang="en-US" sz="4400" u="sng" dirty="0" smtClean="0">
                <a:solidFill>
                  <a:schemeClr val="bg1"/>
                </a:solidFill>
                <a:latin typeface="High Tower Text" pitchFamily="18" charset="0"/>
                <a:cs typeface="Calibri" pitchFamily="34" charset="0"/>
              </a:rPr>
              <a:t> AS</a:t>
            </a:r>
          </a:p>
        </p:txBody>
      </p:sp>
      <p:graphicFrame>
        <p:nvGraphicFramePr>
          <p:cNvPr id="7" name="Content Placeholder 6"/>
          <p:cNvGraphicFramePr>
            <a:graphicFrameLocks noGrp="1"/>
          </p:cNvGraphicFramePr>
          <p:nvPr>
            <p:ph sz="quarter" idx="1"/>
          </p:nvPr>
        </p:nvGraphicFramePr>
        <p:xfrm>
          <a:off x="100042" y="1071546"/>
          <a:ext cx="8901113" cy="5434969"/>
        </p:xfrm>
        <a:graphic>
          <a:graphicData uri="http://schemas.openxmlformats.org/drawingml/2006/table">
            <a:tbl>
              <a:tblPr firstRow="1" bandRow="1">
                <a:tableStyleId>{5C22544A-7EE6-4342-B048-85BDC9FD1C3A}</a:tableStyleId>
              </a:tblPr>
              <a:tblGrid>
                <a:gridCol w="705196"/>
                <a:gridCol w="3760000"/>
                <a:gridCol w="512403"/>
                <a:gridCol w="3923514"/>
              </a:tblGrid>
              <a:tr h="433163">
                <a:tc gridSpan="2">
                  <a:txBody>
                    <a:bodyPr/>
                    <a:lstStyle/>
                    <a:p>
                      <a:pPr algn="ctr"/>
                      <a:r>
                        <a:rPr lang="en-US" sz="2050" b="1" dirty="0" smtClean="0">
                          <a:latin typeface="+mn-lt"/>
                          <a:cs typeface="Calibri" pitchFamily="34" charset="0"/>
                        </a:rPr>
                        <a:t>ICDS</a:t>
                      </a:r>
                      <a:endParaRPr lang="en-US" sz="2050" b="1" dirty="0">
                        <a:latin typeface="+mn-lt"/>
                        <a:cs typeface="Calibri"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dirty="0"/>
                    </a:p>
                  </a:txBody>
                  <a:tcPr/>
                </a:tc>
                <a:tc gridSpan="2">
                  <a:txBody>
                    <a:bodyPr/>
                    <a:lstStyle/>
                    <a:p>
                      <a:pPr algn="ctr"/>
                      <a:r>
                        <a:rPr lang="en-US" sz="2050" dirty="0" smtClean="0">
                          <a:latin typeface="+mn-lt"/>
                        </a:rPr>
                        <a:t>AS</a:t>
                      </a:r>
                      <a:endParaRPr lang="en-US" sz="2050"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mpd="sng">
                      <a:noFill/>
                    </a:lnB>
                    <a:lnTlToBr w="12700" cmpd="sng">
                      <a:noFill/>
                      <a:prstDash val="solid"/>
                    </a:lnTlToBr>
                    <a:lnBlToTr w="12700" cmpd="sng">
                      <a:noFill/>
                      <a:prstDash val="solid"/>
                    </a:lnBlToTr>
                  </a:tcPr>
                </a:tc>
                <a:tc hMerge="1">
                  <a:txBody>
                    <a:bodyPr/>
                    <a:lstStyle/>
                    <a:p>
                      <a:endParaRPr lang="en-US" dirty="0"/>
                    </a:p>
                  </a:txBody>
                  <a:tcPr/>
                </a:tc>
              </a:tr>
              <a:tr h="433163">
                <a:tc>
                  <a:txBody>
                    <a:bodyPr/>
                    <a:lstStyle/>
                    <a:p>
                      <a:pPr algn="ctr"/>
                      <a:r>
                        <a:rPr lang="en-US" sz="2050" b="1" dirty="0" smtClean="0">
                          <a:latin typeface="+mn-lt"/>
                        </a:rPr>
                        <a:t>I</a:t>
                      </a:r>
                      <a:endParaRPr lang="en-US" sz="2050" b="1" dirty="0">
                        <a:latin typeface="+mn-lt"/>
                      </a:endParaRPr>
                    </a:p>
                  </a:txBody>
                  <a:tcPr>
                    <a:lnL w="12700" cap="flat" cmpd="sng" algn="ctr">
                      <a:solidFill>
                        <a:schemeClr val="tx1"/>
                      </a:solid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r>
                        <a:rPr lang="en-US" sz="2050" b="1" baseline="0" dirty="0" smtClean="0">
                          <a:latin typeface="+mn-lt"/>
                          <a:cs typeface="Calibri" pitchFamily="34" charset="0"/>
                        </a:rPr>
                        <a:t> Accounting Policies</a:t>
                      </a:r>
                      <a:endParaRPr lang="en-US" sz="2050" b="1" dirty="0">
                        <a:latin typeface="+mn-lt"/>
                        <a:cs typeface="Calibri" pitchFamily="34" charset="0"/>
                      </a:endParaRPr>
                    </a:p>
                  </a:txBody>
                  <a:tcPr>
                    <a:lnL w="12700" cmpd="sng">
                      <a:noFill/>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a:r>
                        <a:rPr lang="en-US" sz="2050" b="1" dirty="0" smtClean="0">
                          <a:latin typeface="+mn-lt"/>
                        </a:rPr>
                        <a:t>1</a:t>
                      </a:r>
                      <a:endParaRPr lang="en-US" sz="2050" b="1" dirty="0">
                        <a:latin typeface="+mn-lt"/>
                      </a:endParaRPr>
                    </a:p>
                  </a:txBody>
                  <a:tcPr>
                    <a:lnL w="12700" cap="flat" cmpd="sng" algn="ctr">
                      <a:solidFill>
                        <a:schemeClr val="tx1"/>
                      </a:solidFill>
                      <a:prstDash val="solid"/>
                      <a:round/>
                      <a:headEnd type="none" w="med" len="med"/>
                      <a:tailEnd type="none" w="med" len="med"/>
                    </a:lnL>
                    <a:lnR w="12700" cmpd="sng">
                      <a:noFill/>
                    </a:lnR>
                    <a:lnT w="38100" cmpd="sng">
                      <a:noFill/>
                    </a:lnT>
                    <a:lnB w="12700" cmpd="sng">
                      <a:noFill/>
                    </a:lnB>
                    <a:lnTlToBr w="12700" cmpd="sng">
                      <a:noFill/>
                      <a:prstDash val="solid"/>
                    </a:lnTlToBr>
                    <a:lnBlToTr w="12700" cmpd="sng">
                      <a:noFill/>
                      <a:prstDash val="solid"/>
                    </a:lnBlToTr>
                  </a:tcPr>
                </a:tc>
                <a:tc>
                  <a:txBody>
                    <a:bodyPr/>
                    <a:lstStyle/>
                    <a:p>
                      <a:r>
                        <a:rPr lang="en-US" sz="2050" b="1" baseline="0" dirty="0" smtClean="0">
                          <a:latin typeface="+mn-lt"/>
                          <a:cs typeface="Calibri" pitchFamily="34" charset="0"/>
                        </a:rPr>
                        <a:t>Disclosure of Accounting Policies</a:t>
                      </a:r>
                      <a:endParaRPr lang="en-US" sz="2050" b="1" dirty="0">
                        <a:latin typeface="+mn-lt"/>
                        <a:cs typeface="Calibri" pitchFamily="34" charset="0"/>
                      </a:endParaRPr>
                    </a:p>
                  </a:txBody>
                  <a:tcPr>
                    <a:lnL w="12700" cmpd="sng">
                      <a:noFill/>
                    </a:lnL>
                    <a:lnR w="12700" cap="flat" cmpd="sng" algn="ctr">
                      <a:solidFill>
                        <a:schemeClr val="tx1"/>
                      </a:solidFill>
                      <a:prstDash val="solid"/>
                      <a:round/>
                      <a:headEnd type="none" w="med" len="med"/>
                      <a:tailEnd type="none" w="med" len="med"/>
                    </a:lnR>
                    <a:lnT w="38100" cmpd="sng">
                      <a:noFill/>
                    </a:lnT>
                    <a:lnB w="12700" cmpd="sng">
                      <a:noFill/>
                    </a:lnB>
                    <a:lnTlToBr w="12700" cmpd="sng">
                      <a:noFill/>
                      <a:prstDash val="solid"/>
                    </a:lnTlToBr>
                    <a:lnBlToTr w="12700" cmpd="sng">
                      <a:noFill/>
                      <a:prstDash val="solid"/>
                    </a:lnBlToTr>
                  </a:tcPr>
                </a:tc>
              </a:tr>
              <a:tr h="433163">
                <a:tc>
                  <a:txBody>
                    <a:bodyPr/>
                    <a:lstStyle/>
                    <a:p>
                      <a:pPr algn="ctr"/>
                      <a:r>
                        <a:rPr lang="en-US" sz="2050" b="1" dirty="0" smtClean="0">
                          <a:latin typeface="+mn-lt"/>
                        </a:rPr>
                        <a:t>II</a:t>
                      </a:r>
                      <a:endParaRPr lang="en-US" sz="2050" b="1" dirty="0">
                        <a:latin typeface="+mn-lt"/>
                      </a:endParaRPr>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US" sz="2050" b="1" baseline="0" dirty="0" smtClean="0">
                          <a:latin typeface="+mn-lt"/>
                          <a:cs typeface="Calibri" pitchFamily="34" charset="0"/>
                        </a:rPr>
                        <a:t>Valuation of Inventories</a:t>
                      </a:r>
                      <a:endParaRPr lang="en-US" sz="2050" b="1" dirty="0">
                        <a:latin typeface="+mn-lt"/>
                        <a:cs typeface="Calibri" pitchFamily="34" charset="0"/>
                      </a:endParaRPr>
                    </a:p>
                  </a:txBody>
                  <a:tcPr>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r>
                        <a:rPr lang="en-US" sz="2050" b="1" dirty="0" smtClean="0">
                          <a:latin typeface="+mn-lt"/>
                        </a:rPr>
                        <a:t>2</a:t>
                      </a:r>
                      <a:endParaRPr lang="en-US" sz="2050" b="1" dirty="0">
                        <a:latin typeface="+mn-lt"/>
                      </a:endParaRPr>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US" sz="2050" b="1" baseline="0" dirty="0" smtClean="0">
                          <a:latin typeface="+mn-lt"/>
                          <a:cs typeface="Calibri" pitchFamily="34" charset="0"/>
                        </a:rPr>
                        <a:t>Valuation of Inventories</a:t>
                      </a:r>
                      <a:endParaRPr lang="en-US" sz="2050" b="1" dirty="0">
                        <a:latin typeface="+mn-lt"/>
                        <a:cs typeface="Calibri" pitchFamily="34" charset="0"/>
                      </a:endParaRPr>
                    </a:p>
                  </a:txBody>
                  <a:tcPr>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r>
              <a:tr h="433163">
                <a:tc>
                  <a:txBody>
                    <a:bodyPr/>
                    <a:lstStyle/>
                    <a:p>
                      <a:pPr algn="ctr"/>
                      <a:r>
                        <a:rPr lang="en-US" sz="2050" b="1" dirty="0" smtClean="0">
                          <a:latin typeface="+mn-lt"/>
                        </a:rPr>
                        <a:t>III</a:t>
                      </a:r>
                      <a:endParaRPr lang="en-US" sz="2050" b="1" dirty="0">
                        <a:latin typeface="+mn-lt"/>
                      </a:endParaRPr>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US" sz="2050" b="1" dirty="0" smtClean="0">
                          <a:latin typeface="+mn-lt"/>
                          <a:cs typeface="Calibri" pitchFamily="34" charset="0"/>
                        </a:rPr>
                        <a:t>Construction Contracts</a:t>
                      </a:r>
                      <a:endParaRPr lang="en-US" sz="2050" b="1" dirty="0">
                        <a:latin typeface="+mn-lt"/>
                        <a:cs typeface="Calibri" pitchFamily="34" charset="0"/>
                      </a:endParaRPr>
                    </a:p>
                  </a:txBody>
                  <a:tcPr>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r>
                        <a:rPr lang="en-US" sz="2050" b="1" dirty="0" smtClean="0">
                          <a:latin typeface="+mn-lt"/>
                        </a:rPr>
                        <a:t>7</a:t>
                      </a:r>
                      <a:endParaRPr lang="en-US" sz="2050" b="1" dirty="0">
                        <a:latin typeface="+mn-lt"/>
                      </a:endParaRPr>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US" sz="2050" b="1" dirty="0" smtClean="0">
                          <a:latin typeface="+mn-lt"/>
                          <a:cs typeface="Calibri" pitchFamily="34" charset="0"/>
                        </a:rPr>
                        <a:t>Construction Contracts</a:t>
                      </a:r>
                      <a:endParaRPr lang="en-US" sz="2050" b="1" dirty="0">
                        <a:latin typeface="+mn-lt"/>
                        <a:cs typeface="Calibri" pitchFamily="34" charset="0"/>
                      </a:endParaRPr>
                    </a:p>
                  </a:txBody>
                  <a:tcPr>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r>
              <a:tr h="433163">
                <a:tc>
                  <a:txBody>
                    <a:bodyPr/>
                    <a:lstStyle/>
                    <a:p>
                      <a:pPr algn="ctr"/>
                      <a:r>
                        <a:rPr lang="en-US" sz="2050" b="1" dirty="0" smtClean="0">
                          <a:latin typeface="+mn-lt"/>
                        </a:rPr>
                        <a:t>IV</a:t>
                      </a:r>
                      <a:endParaRPr lang="en-US" sz="2050" b="1" dirty="0">
                        <a:latin typeface="+mn-lt"/>
                      </a:endParaRPr>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US" sz="2050" b="1" dirty="0" smtClean="0">
                          <a:latin typeface="+mn-lt"/>
                          <a:cs typeface="Calibri" pitchFamily="34" charset="0"/>
                        </a:rPr>
                        <a:t>Revenue Recognition</a:t>
                      </a:r>
                      <a:endParaRPr lang="en-US" sz="2050" b="1" dirty="0">
                        <a:latin typeface="+mn-lt"/>
                        <a:cs typeface="Calibri" pitchFamily="34" charset="0"/>
                      </a:endParaRPr>
                    </a:p>
                  </a:txBody>
                  <a:tcPr>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r>
                        <a:rPr lang="en-US" sz="2050" b="1" dirty="0" smtClean="0">
                          <a:latin typeface="+mn-lt"/>
                        </a:rPr>
                        <a:t>9</a:t>
                      </a:r>
                      <a:endParaRPr lang="en-US" sz="2050" b="1" dirty="0">
                        <a:latin typeface="+mn-lt"/>
                      </a:endParaRPr>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US" sz="2050" b="1" dirty="0" smtClean="0">
                          <a:latin typeface="+mn-lt"/>
                          <a:cs typeface="Calibri" pitchFamily="34" charset="0"/>
                        </a:rPr>
                        <a:t>Revenue Recognition</a:t>
                      </a:r>
                      <a:endParaRPr lang="en-US" sz="2050" b="1" dirty="0">
                        <a:latin typeface="+mn-lt"/>
                        <a:cs typeface="Calibri" pitchFamily="34" charset="0"/>
                      </a:endParaRPr>
                    </a:p>
                  </a:txBody>
                  <a:tcPr>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r>
              <a:tr h="433163">
                <a:tc>
                  <a:txBody>
                    <a:bodyPr/>
                    <a:lstStyle/>
                    <a:p>
                      <a:pPr algn="ctr"/>
                      <a:r>
                        <a:rPr lang="en-US" sz="2050" b="1" dirty="0" smtClean="0">
                          <a:latin typeface="+mn-lt"/>
                        </a:rPr>
                        <a:t>V</a:t>
                      </a:r>
                      <a:endParaRPr lang="en-US" sz="2050" b="1" dirty="0">
                        <a:latin typeface="+mn-lt"/>
                      </a:endParaRPr>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US" sz="2050" b="1" dirty="0" smtClean="0">
                          <a:latin typeface="+mn-lt"/>
                          <a:cs typeface="Calibri" pitchFamily="34" charset="0"/>
                        </a:rPr>
                        <a:t>Tangible Fixed Assets</a:t>
                      </a:r>
                      <a:endParaRPr lang="en-US" sz="2050" b="1" dirty="0">
                        <a:latin typeface="+mn-lt"/>
                        <a:cs typeface="Calibri" pitchFamily="34" charset="0"/>
                      </a:endParaRPr>
                    </a:p>
                  </a:txBody>
                  <a:tcPr>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r>
                        <a:rPr lang="en-US" sz="2050" b="1" dirty="0" smtClean="0">
                          <a:latin typeface="+mn-lt"/>
                        </a:rPr>
                        <a:t>10</a:t>
                      </a:r>
                      <a:endParaRPr lang="en-US" sz="2050" b="1" dirty="0">
                        <a:latin typeface="+mn-lt"/>
                      </a:endParaRPr>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US" sz="2050" b="1" baseline="0" dirty="0" smtClean="0">
                          <a:latin typeface="+mn-lt"/>
                          <a:cs typeface="Calibri" pitchFamily="34" charset="0"/>
                        </a:rPr>
                        <a:t>Accounting for Fixed Assets</a:t>
                      </a:r>
                      <a:endParaRPr lang="en-US" sz="2050" b="1" dirty="0">
                        <a:latin typeface="+mn-lt"/>
                        <a:cs typeface="Calibri" pitchFamily="34" charset="0"/>
                      </a:endParaRPr>
                    </a:p>
                  </a:txBody>
                  <a:tcPr>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r>
              <a:tr h="768251">
                <a:tc>
                  <a:txBody>
                    <a:bodyPr/>
                    <a:lstStyle/>
                    <a:p>
                      <a:pPr algn="ctr"/>
                      <a:r>
                        <a:rPr lang="en-US" sz="2050" b="1" dirty="0" smtClean="0">
                          <a:latin typeface="+mn-lt"/>
                        </a:rPr>
                        <a:t>VI</a:t>
                      </a:r>
                      <a:endParaRPr lang="en-US" sz="2050" b="1" dirty="0">
                        <a:latin typeface="+mn-lt"/>
                      </a:endParaRPr>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a:r>
                        <a:rPr lang="en-US" sz="2050" b="1" dirty="0" smtClean="0">
                          <a:latin typeface="+mn-lt"/>
                          <a:cs typeface="Calibri" pitchFamily="34" charset="0"/>
                        </a:rPr>
                        <a:t>The effects of changes in foreign exchange rates</a:t>
                      </a:r>
                      <a:endParaRPr lang="en-US" sz="2050" b="1" dirty="0">
                        <a:latin typeface="+mn-lt"/>
                        <a:cs typeface="Calibri" pitchFamily="34" charset="0"/>
                      </a:endParaRPr>
                    </a:p>
                  </a:txBody>
                  <a:tcPr>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r>
                        <a:rPr lang="en-US" sz="2050" b="1" dirty="0" smtClean="0">
                          <a:latin typeface="+mn-lt"/>
                        </a:rPr>
                        <a:t>11</a:t>
                      </a:r>
                      <a:endParaRPr lang="en-US" sz="2050" b="1" dirty="0">
                        <a:latin typeface="+mn-lt"/>
                      </a:endParaRPr>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US" sz="2050" b="1" dirty="0" smtClean="0">
                          <a:latin typeface="+mn-lt"/>
                          <a:cs typeface="Calibri" pitchFamily="34" charset="0"/>
                        </a:rPr>
                        <a:t>The effects of changes in foreign </a:t>
                      </a:r>
                      <a:r>
                        <a:rPr lang="en-US" sz="2050" b="1" baseline="0" dirty="0" smtClean="0">
                          <a:latin typeface="+mn-lt"/>
                          <a:cs typeface="Calibri" pitchFamily="34" charset="0"/>
                        </a:rPr>
                        <a:t>        </a:t>
                      </a:r>
                      <a:r>
                        <a:rPr lang="en-US" sz="2050" b="1" dirty="0" smtClean="0">
                          <a:latin typeface="+mn-lt"/>
                          <a:cs typeface="Calibri" pitchFamily="34" charset="0"/>
                        </a:rPr>
                        <a:t>exchange rates</a:t>
                      </a:r>
                      <a:endParaRPr lang="en-US" sz="2050" b="1" dirty="0">
                        <a:latin typeface="+mn-lt"/>
                        <a:cs typeface="Calibri" pitchFamily="34" charset="0"/>
                      </a:endParaRPr>
                    </a:p>
                  </a:txBody>
                  <a:tcPr>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r>
              <a:tr h="433163">
                <a:tc>
                  <a:txBody>
                    <a:bodyPr/>
                    <a:lstStyle/>
                    <a:p>
                      <a:pPr algn="ctr"/>
                      <a:r>
                        <a:rPr lang="en-US" sz="2050" b="1" dirty="0" smtClean="0">
                          <a:latin typeface="+mn-lt"/>
                        </a:rPr>
                        <a:t>VII</a:t>
                      </a:r>
                      <a:endParaRPr lang="en-US" sz="2050" b="1" dirty="0">
                        <a:latin typeface="+mn-lt"/>
                      </a:endParaRPr>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US" sz="2050" b="1" dirty="0" smtClean="0">
                          <a:latin typeface="+mn-lt"/>
                          <a:cs typeface="Calibri" pitchFamily="34" charset="0"/>
                        </a:rPr>
                        <a:t>Government Grants</a:t>
                      </a:r>
                      <a:endParaRPr lang="en-US" sz="2050" b="1" dirty="0">
                        <a:latin typeface="+mn-lt"/>
                        <a:cs typeface="Calibri" pitchFamily="34" charset="0"/>
                      </a:endParaRPr>
                    </a:p>
                  </a:txBody>
                  <a:tcPr>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r>
                        <a:rPr lang="en-US" sz="2050" b="1" dirty="0" smtClean="0">
                          <a:latin typeface="+mn-lt"/>
                        </a:rPr>
                        <a:t>12</a:t>
                      </a:r>
                      <a:endParaRPr lang="en-US" sz="2050" b="1" dirty="0">
                        <a:latin typeface="+mn-lt"/>
                      </a:endParaRPr>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US" sz="2050" b="1" dirty="0" smtClean="0">
                          <a:latin typeface="+mn-lt"/>
                          <a:cs typeface="Calibri" pitchFamily="34" charset="0"/>
                        </a:rPr>
                        <a:t>Government Grants</a:t>
                      </a:r>
                      <a:endParaRPr lang="en-US" sz="2050" b="1" dirty="0">
                        <a:latin typeface="+mn-lt"/>
                        <a:cs typeface="Calibri" pitchFamily="34" charset="0"/>
                      </a:endParaRPr>
                    </a:p>
                  </a:txBody>
                  <a:tcPr>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r>
              <a:tr h="433163">
                <a:tc>
                  <a:txBody>
                    <a:bodyPr/>
                    <a:lstStyle/>
                    <a:p>
                      <a:pPr algn="ctr"/>
                      <a:r>
                        <a:rPr lang="en-US" sz="2050" b="1" dirty="0" smtClean="0">
                          <a:latin typeface="+mn-lt"/>
                        </a:rPr>
                        <a:t>VIII</a:t>
                      </a:r>
                      <a:endParaRPr lang="en-US" sz="2050" b="1" dirty="0">
                        <a:latin typeface="+mn-lt"/>
                      </a:endParaRPr>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US" sz="2050" b="1" dirty="0" smtClean="0">
                          <a:latin typeface="+mn-lt"/>
                          <a:cs typeface="Calibri" pitchFamily="34" charset="0"/>
                        </a:rPr>
                        <a:t>Securities</a:t>
                      </a:r>
                      <a:endParaRPr lang="en-US" sz="2050" b="1" dirty="0">
                        <a:latin typeface="+mn-lt"/>
                        <a:cs typeface="Calibri" pitchFamily="34" charset="0"/>
                      </a:endParaRPr>
                    </a:p>
                  </a:txBody>
                  <a:tcPr>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r>
                        <a:rPr lang="en-US" sz="2050" b="1" dirty="0" smtClean="0">
                          <a:latin typeface="+mn-lt"/>
                        </a:rPr>
                        <a:t>13</a:t>
                      </a:r>
                      <a:endParaRPr lang="en-US" sz="2050" b="1" dirty="0">
                        <a:latin typeface="+mn-lt"/>
                      </a:endParaRPr>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US" sz="2050" b="1" dirty="0" smtClean="0">
                          <a:latin typeface="+mn-lt"/>
                          <a:cs typeface="Calibri" pitchFamily="34" charset="0"/>
                        </a:rPr>
                        <a:t>Accounting for Investments</a:t>
                      </a:r>
                      <a:endParaRPr lang="en-US" sz="2050" b="1" dirty="0">
                        <a:latin typeface="+mn-lt"/>
                        <a:cs typeface="Calibri" pitchFamily="34" charset="0"/>
                      </a:endParaRPr>
                    </a:p>
                  </a:txBody>
                  <a:tcPr>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r>
              <a:tr h="433163">
                <a:tc>
                  <a:txBody>
                    <a:bodyPr/>
                    <a:lstStyle/>
                    <a:p>
                      <a:pPr algn="ctr"/>
                      <a:r>
                        <a:rPr lang="en-US" sz="2050" b="1" dirty="0" smtClean="0">
                          <a:latin typeface="+mn-lt"/>
                        </a:rPr>
                        <a:t>IX</a:t>
                      </a:r>
                      <a:endParaRPr lang="en-US" sz="2050" b="1" dirty="0">
                        <a:latin typeface="+mn-lt"/>
                      </a:endParaRPr>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US" sz="2050" b="1" dirty="0" smtClean="0">
                          <a:latin typeface="+mn-lt"/>
                          <a:cs typeface="Calibri" pitchFamily="34" charset="0"/>
                        </a:rPr>
                        <a:t>Borrowing Costs</a:t>
                      </a:r>
                      <a:endParaRPr lang="en-US" sz="2050" b="1" dirty="0">
                        <a:latin typeface="+mn-lt"/>
                        <a:cs typeface="Calibri" pitchFamily="34" charset="0"/>
                      </a:endParaRPr>
                    </a:p>
                  </a:txBody>
                  <a:tcPr>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r>
                        <a:rPr lang="en-US" sz="2050" b="1" dirty="0" smtClean="0">
                          <a:latin typeface="+mn-lt"/>
                        </a:rPr>
                        <a:t>16</a:t>
                      </a:r>
                      <a:endParaRPr lang="en-US" sz="2050" b="1" dirty="0">
                        <a:latin typeface="+mn-lt"/>
                      </a:endParaRPr>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US" sz="2050" b="1" dirty="0" smtClean="0">
                          <a:latin typeface="+mn-lt"/>
                          <a:cs typeface="Calibri" pitchFamily="34" charset="0"/>
                        </a:rPr>
                        <a:t>Accounting for Borrowing Cost</a:t>
                      </a:r>
                      <a:endParaRPr lang="en-US" sz="2050" b="1" dirty="0">
                        <a:latin typeface="+mn-lt"/>
                        <a:cs typeface="Calibri" pitchFamily="34" charset="0"/>
                      </a:endParaRPr>
                    </a:p>
                  </a:txBody>
                  <a:tcPr>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r>
              <a:tr h="768251">
                <a:tc>
                  <a:txBody>
                    <a:bodyPr/>
                    <a:lstStyle/>
                    <a:p>
                      <a:pPr algn="ctr"/>
                      <a:r>
                        <a:rPr lang="en-US" sz="2050" b="1" dirty="0" smtClean="0">
                          <a:latin typeface="+mn-lt"/>
                        </a:rPr>
                        <a:t>X</a:t>
                      </a:r>
                      <a:endParaRPr lang="en-US" sz="2050" b="1" dirty="0">
                        <a:latin typeface="+mn-lt"/>
                      </a:endParaRPr>
                    </a:p>
                  </a:txBody>
                  <a:tcPr>
                    <a:lnL w="12700" cap="flat" cmpd="sng" algn="ctr">
                      <a:solidFill>
                        <a:schemeClr val="tx1"/>
                      </a:solidFill>
                      <a:prstDash val="solid"/>
                      <a:round/>
                      <a:headEnd type="none" w="med" len="med"/>
                      <a:tailEnd type="none" w="med" len="med"/>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050" b="1" dirty="0" smtClean="0">
                          <a:latin typeface="+mn-lt"/>
                          <a:cs typeface="Calibri" pitchFamily="34" charset="0"/>
                        </a:rPr>
                        <a:t>Provisions, Contingent  liabilities and Contingent assets </a:t>
                      </a:r>
                      <a:endParaRPr lang="en-US" sz="2050" b="1" dirty="0">
                        <a:latin typeface="+mn-lt"/>
                        <a:cs typeface="Calibri" pitchFamily="34" charset="0"/>
                      </a:endParaRPr>
                    </a:p>
                  </a:txBody>
                  <a:tcPr>
                    <a:lnL w="12700" cmpd="sng">
                      <a:noFill/>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050" b="1" dirty="0" smtClean="0">
                          <a:latin typeface="+mn-lt"/>
                        </a:rPr>
                        <a:t>29</a:t>
                      </a:r>
                      <a:endParaRPr lang="en-US" sz="2050" b="1" dirty="0">
                        <a:latin typeface="+mn-lt"/>
                      </a:endParaRPr>
                    </a:p>
                  </a:txBody>
                  <a:tcPr>
                    <a:lnL w="12700" cap="flat" cmpd="sng" algn="ctr">
                      <a:solidFill>
                        <a:schemeClr val="tx1"/>
                      </a:solidFill>
                      <a:prstDash val="solid"/>
                      <a:round/>
                      <a:headEnd type="none" w="med" len="med"/>
                      <a:tailEnd type="none" w="med" len="med"/>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050" b="1" dirty="0" smtClean="0">
                          <a:latin typeface="+mn-lt"/>
                          <a:cs typeface="Calibri" pitchFamily="34" charset="0"/>
                        </a:rPr>
                        <a:t>Provisions, Contingent liabilities and Contingent assets </a:t>
                      </a:r>
                      <a:endParaRPr lang="en-US" sz="2050" b="1" dirty="0">
                        <a:latin typeface="+mn-lt"/>
                        <a:cs typeface="Calibri" pitchFamily="34" charset="0"/>
                      </a:endParaRPr>
                    </a:p>
                  </a:txBody>
                  <a:tcPr>
                    <a:lnL w="12700" cmpd="sng">
                      <a:noFill/>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Tree>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2" name="Slide Number Placeholder 3"/>
          <p:cNvSpPr>
            <a:spLocks noGrp="1"/>
          </p:cNvSpPr>
          <p:nvPr>
            <p:ph type="sldNum" sz="quarter" idx="12"/>
          </p:nvPr>
        </p:nvSpPr>
        <p:spPr bwMode="auto">
          <a:xfrm>
            <a:off x="146050" y="6210300"/>
            <a:ext cx="711200" cy="457200"/>
          </a:xfrm>
          <a:ln>
            <a:miter lim="800000"/>
            <a:headEnd/>
            <a:tailEnd/>
          </a:ln>
        </p:spPr>
        <p:txBody>
          <a:bodyPr wrap="square" lIns="91440" tIns="45720" rIns="91440" bIns="45720" numCol="1" anchorCtr="0" compatLnSpc="1">
            <a:prstTxWarp prst="textNoShape">
              <a:avLst/>
            </a:prstTxWarp>
          </a:bodyPr>
          <a:lstStyle/>
          <a:p>
            <a:pPr>
              <a:defRPr/>
            </a:pPr>
            <a:fld id="{97C535D8-55AC-431D-A3B2-06ABEA91D490}" type="slidenum">
              <a:rPr lang="en-US"/>
              <a:pPr>
                <a:defRPr/>
              </a:pPr>
              <a:t>100</a:t>
            </a:fld>
            <a:endParaRPr lang="en-US"/>
          </a:p>
        </p:txBody>
      </p:sp>
      <p:sp>
        <p:nvSpPr>
          <p:cNvPr id="2" name="Content Placeholder 1"/>
          <p:cNvSpPr>
            <a:spLocks noGrp="1"/>
          </p:cNvSpPr>
          <p:nvPr>
            <p:ph sz="quarter" idx="1"/>
          </p:nvPr>
        </p:nvSpPr>
        <p:spPr>
          <a:xfrm>
            <a:off x="428596" y="1071546"/>
            <a:ext cx="8229600" cy="5000660"/>
          </a:xfrm>
        </p:spPr>
        <p:txBody>
          <a:bodyPr>
            <a:noAutofit/>
          </a:bodyPr>
          <a:lstStyle/>
          <a:p>
            <a:pPr marL="365760" indent="-256032" algn="just" eaLnBrk="1" fontAlgn="auto" hangingPunct="1">
              <a:spcBef>
                <a:spcPts val="580"/>
              </a:spcBef>
              <a:spcAft>
                <a:spcPts val="0"/>
              </a:spcAft>
              <a:buFont typeface="Wingdings 3"/>
              <a:buChar char=""/>
              <a:defRPr/>
            </a:pPr>
            <a:endParaRPr lang="en-US" sz="2400" b="1" dirty="0" smtClean="0">
              <a:solidFill>
                <a:schemeClr val="accent1"/>
              </a:solidFill>
              <a:cs typeface="Calibri" pitchFamily="34" charset="0"/>
            </a:endParaRPr>
          </a:p>
          <a:p>
            <a:pPr marL="365760" indent="-256032" algn="just" eaLnBrk="1" fontAlgn="auto" hangingPunct="1">
              <a:spcBef>
                <a:spcPts val="580"/>
              </a:spcBef>
              <a:spcAft>
                <a:spcPts val="0"/>
              </a:spcAft>
              <a:buFont typeface="Wingdings 3"/>
              <a:buChar char=""/>
              <a:defRPr/>
            </a:pPr>
            <a:r>
              <a:rPr lang="en-US" sz="2400" b="1" dirty="0" smtClean="0">
                <a:solidFill>
                  <a:schemeClr val="accent1"/>
                </a:solidFill>
                <a:cs typeface="Calibri" pitchFamily="34" charset="0"/>
              </a:rPr>
              <a:t>DISCLOSURE REQUIREMENTS:</a:t>
            </a:r>
          </a:p>
          <a:p>
            <a:pPr marL="621792" lvl="1" algn="just" eaLnBrk="1" fontAlgn="auto" hangingPunct="1">
              <a:spcBef>
                <a:spcPts val="324"/>
              </a:spcBef>
              <a:spcAft>
                <a:spcPts val="0"/>
              </a:spcAft>
              <a:buFont typeface="Arial" pitchFamily="34" charset="0"/>
              <a:buChar char="•"/>
              <a:defRPr/>
            </a:pPr>
            <a:r>
              <a:rPr lang="en-US" dirty="0" smtClean="0">
                <a:solidFill>
                  <a:schemeClr val="accent1"/>
                </a:solidFill>
                <a:cs typeface="Calibri" pitchFamily="34" charset="0"/>
              </a:rPr>
              <a:t>The accounting policies for determination of carrying amount.</a:t>
            </a:r>
          </a:p>
          <a:p>
            <a:pPr marL="621792" lvl="1" algn="just" eaLnBrk="1" fontAlgn="auto" hangingPunct="1">
              <a:spcBef>
                <a:spcPts val="324"/>
              </a:spcBef>
              <a:spcAft>
                <a:spcPts val="0"/>
              </a:spcAft>
              <a:buFont typeface="Arial" pitchFamily="34" charset="0"/>
              <a:buChar char="•"/>
              <a:defRPr/>
            </a:pPr>
            <a:r>
              <a:rPr lang="en-US" dirty="0" smtClean="0">
                <a:solidFill>
                  <a:schemeClr val="accent1"/>
                </a:solidFill>
                <a:cs typeface="Calibri" pitchFamily="34" charset="0"/>
              </a:rPr>
              <a:t>Classification of investments.</a:t>
            </a:r>
          </a:p>
          <a:p>
            <a:pPr marL="621792" lvl="1" algn="just" eaLnBrk="1" fontAlgn="auto" hangingPunct="1">
              <a:spcBef>
                <a:spcPts val="324"/>
              </a:spcBef>
              <a:spcAft>
                <a:spcPts val="0"/>
              </a:spcAft>
              <a:buFont typeface="Arial" pitchFamily="34" charset="0"/>
              <a:buChar char="•"/>
              <a:defRPr/>
            </a:pPr>
            <a:r>
              <a:rPr lang="en-US" dirty="0" smtClean="0">
                <a:solidFill>
                  <a:schemeClr val="accent1"/>
                </a:solidFill>
                <a:cs typeface="Calibri" pitchFamily="34" charset="0"/>
              </a:rPr>
              <a:t>The amounts included in P&amp;L account such as interest, dividend etc.</a:t>
            </a:r>
          </a:p>
          <a:p>
            <a:pPr marL="621792" lvl="1" algn="just" eaLnBrk="1" fontAlgn="auto" hangingPunct="1">
              <a:spcBef>
                <a:spcPts val="324"/>
              </a:spcBef>
              <a:spcAft>
                <a:spcPts val="0"/>
              </a:spcAft>
              <a:buFont typeface="Arial" pitchFamily="34" charset="0"/>
              <a:buChar char="•"/>
              <a:defRPr/>
            </a:pPr>
            <a:r>
              <a:rPr lang="en-US" dirty="0" smtClean="0">
                <a:solidFill>
                  <a:schemeClr val="accent1"/>
                </a:solidFill>
                <a:cs typeface="Calibri" pitchFamily="34" charset="0"/>
              </a:rPr>
              <a:t>Significant restrictions on the right of ownership, realisability of investments or the remittance of income and proceeds of disposal.</a:t>
            </a:r>
          </a:p>
          <a:p>
            <a:pPr marL="365760" indent="-256032" algn="just" eaLnBrk="1" fontAlgn="auto" hangingPunct="1">
              <a:spcBef>
                <a:spcPts val="580"/>
              </a:spcBef>
              <a:spcAft>
                <a:spcPts val="0"/>
              </a:spcAft>
              <a:buFont typeface="Arial" pitchFamily="34" charset="0"/>
              <a:buChar char="•"/>
              <a:defRPr/>
            </a:pPr>
            <a:endParaRPr lang="en-US" sz="2400" b="1" dirty="0">
              <a:solidFill>
                <a:schemeClr val="accent1"/>
              </a:solidFill>
              <a:cs typeface="Calibri" pitchFamily="34" charset="0"/>
            </a:endParaRPr>
          </a:p>
        </p:txBody>
      </p:sp>
      <p:sp>
        <p:nvSpPr>
          <p:cNvPr id="5" name="Title 2"/>
          <p:cNvSpPr txBox="1">
            <a:spLocks/>
          </p:cNvSpPr>
          <p:nvPr/>
        </p:nvSpPr>
        <p:spPr>
          <a:xfrm>
            <a:off x="5715000" y="71438"/>
            <a:ext cx="2971800" cy="511175"/>
          </a:xfrm>
          <a:prstGeom prst="rect">
            <a:avLst/>
          </a:prstGeom>
          <a:solidFill>
            <a:schemeClr val="accent1"/>
          </a:solidFill>
        </p:spPr>
        <p:txBody>
          <a:bodyPr bIns="91440" anchor="ctr"/>
          <a:lstStyle/>
          <a:p>
            <a:pPr algn="r" fontAlgn="auto">
              <a:spcAft>
                <a:spcPts val="0"/>
              </a:spcAft>
              <a:defRPr/>
            </a:pPr>
            <a:r>
              <a:rPr lang="en-US" sz="2800" dirty="0">
                <a:solidFill>
                  <a:schemeClr val="bg1"/>
                </a:solidFill>
                <a:latin typeface="Calibri" pitchFamily="34" charset="0"/>
                <a:ea typeface="+mj-ea"/>
                <a:cs typeface="Calibri" pitchFamily="34" charset="0"/>
              </a:rPr>
              <a:t>Contd.……</a:t>
            </a:r>
          </a:p>
        </p:txBody>
      </p:sp>
    </p:spTree>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7" name="Slide Number Placeholder 4"/>
          <p:cNvSpPr>
            <a:spLocks noGrp="1"/>
          </p:cNvSpPr>
          <p:nvPr>
            <p:ph type="sldNum" sz="quarter" idx="12"/>
          </p:nvPr>
        </p:nvSpPr>
        <p:spPr bwMode="auto">
          <a:xfrm>
            <a:off x="146050" y="6210300"/>
            <a:ext cx="496860" cy="457200"/>
          </a:xfrm>
          <a:ln>
            <a:miter lim="800000"/>
            <a:headEnd/>
            <a:tailEnd/>
          </a:ln>
        </p:spPr>
        <p:txBody>
          <a:bodyPr wrap="square" lIns="91440" tIns="45720" rIns="91440" bIns="45720" numCol="1" anchorCtr="0" compatLnSpc="1">
            <a:prstTxWarp prst="textNoShape">
              <a:avLst/>
            </a:prstTxWarp>
          </a:bodyPr>
          <a:lstStyle/>
          <a:p>
            <a:pPr>
              <a:defRPr/>
            </a:pPr>
            <a:fld id="{FCC28B4C-3170-4B6B-B550-937143B250F8}" type="slidenum">
              <a:rPr lang="en-US"/>
              <a:pPr>
                <a:defRPr/>
              </a:pPr>
              <a:t>101</a:t>
            </a:fld>
            <a:endParaRPr lang="en-US"/>
          </a:p>
        </p:txBody>
      </p:sp>
      <p:sp>
        <p:nvSpPr>
          <p:cNvPr id="79874" name="Content Placeholder 1"/>
          <p:cNvSpPr>
            <a:spLocks noGrp="1"/>
          </p:cNvSpPr>
          <p:nvPr>
            <p:ph sz="quarter" idx="1"/>
          </p:nvPr>
        </p:nvSpPr>
        <p:spPr>
          <a:xfrm>
            <a:off x="214313" y="1357298"/>
            <a:ext cx="8750300" cy="5214974"/>
          </a:xfrm>
        </p:spPr>
        <p:txBody>
          <a:bodyPr>
            <a:normAutofit lnSpcReduction="10000"/>
          </a:bodyPr>
          <a:lstStyle/>
          <a:p>
            <a:pPr marL="274320" indent="-274320" algn="just" eaLnBrk="1" fontAlgn="auto" hangingPunct="1">
              <a:spcBef>
                <a:spcPts val="580"/>
              </a:spcBef>
              <a:spcAft>
                <a:spcPts val="0"/>
              </a:spcAft>
              <a:buFont typeface="Wingdings 2"/>
              <a:buChar char=""/>
              <a:defRPr/>
            </a:pPr>
            <a:r>
              <a:rPr lang="en-US" sz="2000" b="1" u="sng" dirty="0" smtClean="0">
                <a:ea typeface="Calibri" pitchFamily="34" charset="0"/>
                <a:cs typeface="Calibri" pitchFamily="34" charset="0"/>
              </a:rPr>
              <a:t>STOCK- IN-TRADE Vs. INVESTMENTS:</a:t>
            </a:r>
          </a:p>
          <a:p>
            <a:pPr marL="274320" indent="-274320" algn="just" eaLnBrk="1" fontAlgn="auto" hangingPunct="1">
              <a:spcBef>
                <a:spcPts val="580"/>
              </a:spcBef>
              <a:spcAft>
                <a:spcPts val="0"/>
              </a:spcAft>
              <a:buFont typeface="Wingdings 3" pitchFamily="18" charset="2"/>
              <a:buNone/>
              <a:defRPr/>
            </a:pPr>
            <a:r>
              <a:rPr lang="en-US" sz="2000" dirty="0" smtClean="0">
                <a:ea typeface="Calibri" pitchFamily="34" charset="0"/>
                <a:cs typeface="Calibri" pitchFamily="34" charset="0"/>
              </a:rPr>
              <a:t>	This ICDS deals with securities held as “stock-in-trade” and not securities held as “investment”.</a:t>
            </a:r>
          </a:p>
          <a:p>
            <a:pPr marL="274320" indent="-274320" algn="just" eaLnBrk="1" fontAlgn="auto" hangingPunct="1">
              <a:spcBef>
                <a:spcPts val="580"/>
              </a:spcBef>
              <a:spcAft>
                <a:spcPts val="0"/>
              </a:spcAft>
              <a:buFont typeface="Wingdings 2"/>
              <a:buChar char=""/>
              <a:defRPr/>
            </a:pPr>
            <a:endParaRPr lang="en-US" sz="900" dirty="0" smtClean="0">
              <a:ea typeface="Calibri" pitchFamily="34" charset="0"/>
              <a:cs typeface="Calibri" pitchFamily="34" charset="0"/>
            </a:endParaRPr>
          </a:p>
          <a:p>
            <a:pPr marL="274320" indent="-274320" algn="just" eaLnBrk="1" fontAlgn="auto" hangingPunct="1">
              <a:spcBef>
                <a:spcPts val="580"/>
              </a:spcBef>
              <a:spcAft>
                <a:spcPts val="0"/>
              </a:spcAft>
              <a:buFont typeface="Wingdings 2"/>
              <a:buChar char=""/>
              <a:defRPr/>
            </a:pPr>
            <a:r>
              <a:rPr lang="en-US" sz="2000" dirty="0" smtClean="0">
                <a:ea typeface="Calibri" pitchFamily="34" charset="0"/>
                <a:cs typeface="Calibri" pitchFamily="34" charset="0"/>
              </a:rPr>
              <a:t> </a:t>
            </a:r>
            <a:r>
              <a:rPr lang="en-US" sz="2000" b="1" u="sng" dirty="0" smtClean="0">
                <a:ea typeface="Calibri" pitchFamily="34" charset="0"/>
                <a:cs typeface="Calibri" pitchFamily="34" charset="0"/>
              </a:rPr>
              <a:t>SECURITY ACCQUIRED IN EXCHANGE OF ANOTHER:</a:t>
            </a:r>
          </a:p>
          <a:p>
            <a:pPr marL="274320" indent="-274320" algn="just" eaLnBrk="1" fontAlgn="auto" hangingPunct="1">
              <a:spcBef>
                <a:spcPts val="580"/>
              </a:spcBef>
              <a:spcAft>
                <a:spcPts val="0"/>
              </a:spcAft>
              <a:buFont typeface="Wingdings 3" pitchFamily="18" charset="2"/>
              <a:buNone/>
              <a:defRPr/>
            </a:pPr>
            <a:r>
              <a:rPr lang="en-US" sz="2000" b="1" dirty="0" smtClean="0">
                <a:ea typeface="Calibri" pitchFamily="34" charset="0"/>
                <a:cs typeface="Calibri" pitchFamily="34" charset="0"/>
              </a:rPr>
              <a:t>     </a:t>
            </a:r>
            <a:r>
              <a:rPr lang="en-US" sz="2000" dirty="0" smtClean="0">
                <a:ea typeface="Calibri" pitchFamily="34" charset="0"/>
                <a:cs typeface="Calibri" pitchFamily="34" charset="0"/>
              </a:rPr>
              <a:t>As per ICDS, where a security is acquired in exchange for another security, </a:t>
            </a:r>
            <a:r>
              <a:rPr lang="en-US" sz="2000" b="1" dirty="0" smtClean="0">
                <a:solidFill>
                  <a:srgbClr val="FF0000"/>
                </a:solidFill>
                <a:ea typeface="Calibri" pitchFamily="34" charset="0"/>
                <a:cs typeface="Calibri" pitchFamily="34" charset="0"/>
              </a:rPr>
              <a:t>cost shall be fair value</a:t>
            </a:r>
            <a:r>
              <a:rPr lang="en-US" sz="2000" dirty="0" smtClean="0">
                <a:ea typeface="Calibri" pitchFamily="34" charset="0"/>
                <a:cs typeface="Calibri" pitchFamily="34" charset="0"/>
              </a:rPr>
              <a:t> of the security </a:t>
            </a:r>
            <a:r>
              <a:rPr lang="en-US" sz="2000" b="1" dirty="0" smtClean="0">
                <a:solidFill>
                  <a:srgbClr val="FF0000"/>
                </a:solidFill>
                <a:ea typeface="Calibri" pitchFamily="34" charset="0"/>
                <a:cs typeface="Calibri" pitchFamily="34" charset="0"/>
              </a:rPr>
              <a:t>acquired</a:t>
            </a:r>
            <a:r>
              <a:rPr lang="en-US" sz="2000" dirty="0" smtClean="0">
                <a:ea typeface="Calibri" pitchFamily="34" charset="0"/>
                <a:cs typeface="Calibri" pitchFamily="34" charset="0"/>
              </a:rPr>
              <a:t>, whereas, the AS requires that the cost of security </a:t>
            </a:r>
            <a:r>
              <a:rPr lang="en-US" sz="2000" b="1" dirty="0" smtClean="0">
                <a:ea typeface="Calibri" pitchFamily="34" charset="0"/>
                <a:cs typeface="Calibri" pitchFamily="34" charset="0"/>
              </a:rPr>
              <a:t>acquired &amp; held as investment </a:t>
            </a:r>
            <a:r>
              <a:rPr lang="en-US" sz="2000" b="1" dirty="0" smtClean="0">
                <a:solidFill>
                  <a:srgbClr val="FF0000"/>
                </a:solidFill>
                <a:ea typeface="Calibri" pitchFamily="34" charset="0"/>
                <a:cs typeface="Calibri" pitchFamily="34" charset="0"/>
              </a:rPr>
              <a:t>may be equal </a:t>
            </a:r>
            <a:r>
              <a:rPr lang="en-US" sz="2000" dirty="0" smtClean="0">
                <a:ea typeface="Calibri" pitchFamily="34" charset="0"/>
                <a:cs typeface="Calibri" pitchFamily="34" charset="0"/>
              </a:rPr>
              <a:t>to the fair value of security </a:t>
            </a:r>
            <a:r>
              <a:rPr lang="en-US" sz="2000" b="1" dirty="0" smtClean="0">
                <a:solidFill>
                  <a:srgbClr val="FF0000"/>
                </a:solidFill>
                <a:ea typeface="Calibri" pitchFamily="34" charset="0"/>
                <a:cs typeface="Calibri" pitchFamily="34" charset="0"/>
              </a:rPr>
              <a:t>acquired/ given up </a:t>
            </a:r>
            <a:r>
              <a:rPr lang="en-US" sz="2000" dirty="0" smtClean="0">
                <a:ea typeface="Calibri" pitchFamily="34" charset="0"/>
                <a:cs typeface="Calibri" pitchFamily="34" charset="0"/>
              </a:rPr>
              <a:t>whichever is clearly evident. </a:t>
            </a:r>
          </a:p>
          <a:p>
            <a:pPr marL="274320" indent="-274320" algn="just" eaLnBrk="1" fontAlgn="auto" hangingPunct="1">
              <a:spcBef>
                <a:spcPts val="580"/>
              </a:spcBef>
              <a:spcAft>
                <a:spcPts val="0"/>
              </a:spcAft>
              <a:buFont typeface="Wingdings 2"/>
              <a:buChar char=""/>
              <a:defRPr/>
            </a:pPr>
            <a:endParaRPr lang="en-US" sz="900" dirty="0" smtClean="0">
              <a:ea typeface="Calibri" pitchFamily="34" charset="0"/>
              <a:cs typeface="Calibri" pitchFamily="34" charset="0"/>
            </a:endParaRPr>
          </a:p>
          <a:p>
            <a:pPr marL="274320" indent="-274320" algn="just" eaLnBrk="1" fontAlgn="auto" hangingPunct="1">
              <a:spcBef>
                <a:spcPts val="580"/>
              </a:spcBef>
              <a:spcAft>
                <a:spcPts val="0"/>
              </a:spcAft>
              <a:buFont typeface="Wingdings 2"/>
              <a:buChar char=""/>
              <a:defRPr/>
            </a:pPr>
            <a:r>
              <a:rPr lang="en-US" sz="2000" dirty="0" smtClean="0"/>
              <a:t>The categories of Securities, namely</a:t>
            </a:r>
            <a:r>
              <a:rPr lang="en-US" sz="2000" dirty="0" smtClean="0">
                <a:ea typeface="Calibri" pitchFamily="34" charset="0"/>
                <a:cs typeface="Calibri" pitchFamily="34" charset="0"/>
              </a:rPr>
              <a:t>:- 	</a:t>
            </a:r>
          </a:p>
          <a:p>
            <a:pPr marL="274320" indent="-274320" algn="just" eaLnBrk="1" fontAlgn="auto" hangingPunct="1">
              <a:spcBef>
                <a:spcPts val="580"/>
              </a:spcBef>
              <a:spcAft>
                <a:spcPts val="0"/>
              </a:spcAft>
              <a:buFont typeface="Wingdings 3" pitchFamily="18" charset="2"/>
              <a:buNone/>
              <a:defRPr/>
            </a:pPr>
            <a:r>
              <a:rPr lang="en-US" sz="2000" dirty="0" smtClean="0">
                <a:ea typeface="Calibri" pitchFamily="34" charset="0"/>
                <a:cs typeface="Calibri" pitchFamily="34" charset="0"/>
              </a:rPr>
              <a:t>	A) Shares  B)Debt  C)Convertible/ Non- Convertible Securities </a:t>
            </a:r>
          </a:p>
          <a:p>
            <a:pPr marL="274320" indent="-274320" algn="just" eaLnBrk="1" fontAlgn="auto" hangingPunct="1">
              <a:spcBef>
                <a:spcPts val="580"/>
              </a:spcBef>
              <a:spcAft>
                <a:spcPts val="0"/>
              </a:spcAft>
              <a:buFont typeface="Wingdings 3" pitchFamily="18" charset="2"/>
              <a:buNone/>
              <a:defRPr/>
            </a:pPr>
            <a:r>
              <a:rPr lang="en-US" sz="2000" dirty="0" smtClean="0">
                <a:ea typeface="Calibri" pitchFamily="34" charset="0"/>
                <a:cs typeface="Calibri" pitchFamily="34" charset="0"/>
              </a:rPr>
              <a:t>	are to be valued at </a:t>
            </a:r>
            <a:r>
              <a:rPr lang="en-US" sz="2000" b="1" dirty="0" smtClean="0">
                <a:ea typeface="Calibri" pitchFamily="34" charset="0"/>
                <a:cs typeface="Calibri" pitchFamily="34" charset="0"/>
              </a:rPr>
              <a:t>actual cost or net realizable value</a:t>
            </a:r>
            <a:r>
              <a:rPr lang="en-US" sz="2000" dirty="0" smtClean="0">
                <a:ea typeface="Calibri" pitchFamily="34" charset="0"/>
                <a:cs typeface="Calibri" pitchFamily="34" charset="0"/>
              </a:rPr>
              <a:t>, whichever is lower at the end of every previous year.</a:t>
            </a:r>
          </a:p>
          <a:p>
            <a:pPr marL="274320" indent="-274320" algn="just" eaLnBrk="1" fontAlgn="auto" hangingPunct="1">
              <a:spcBef>
                <a:spcPts val="580"/>
              </a:spcBef>
              <a:spcAft>
                <a:spcPts val="0"/>
              </a:spcAft>
              <a:buFont typeface="Wingdings 3" pitchFamily="18" charset="2"/>
              <a:buNone/>
              <a:defRPr/>
            </a:pPr>
            <a:r>
              <a:rPr lang="en-US" sz="2000" dirty="0" smtClean="0">
                <a:ea typeface="Calibri" pitchFamily="34" charset="0"/>
                <a:cs typeface="Calibri" pitchFamily="34" charset="0"/>
              </a:rPr>
              <a:t>	 	whereas under AS the comparison of value of current investments is taken on individual basis.</a:t>
            </a:r>
            <a:r>
              <a:rPr lang="en-US" sz="2000" dirty="0" smtClean="0">
                <a:solidFill>
                  <a:srgbClr val="0070C0"/>
                </a:solidFill>
                <a:ea typeface="Calibri" pitchFamily="34" charset="0"/>
                <a:cs typeface="Calibri" pitchFamily="34" charset="0"/>
              </a:rPr>
              <a:t> This difference would result in deferred tax assets and liabilities.</a:t>
            </a:r>
            <a:endParaRPr lang="en-US" sz="2000" dirty="0" smtClean="0">
              <a:ea typeface="Calibri" pitchFamily="34" charset="0"/>
              <a:cs typeface="Calibri" pitchFamily="34" charset="0"/>
            </a:endParaRPr>
          </a:p>
          <a:p>
            <a:pPr marL="274320" indent="-274320" algn="just" eaLnBrk="1" fontAlgn="auto" hangingPunct="1">
              <a:spcBef>
                <a:spcPts val="580"/>
              </a:spcBef>
              <a:spcAft>
                <a:spcPts val="0"/>
              </a:spcAft>
              <a:buFont typeface="Wingdings 2"/>
              <a:buChar char=""/>
              <a:defRPr/>
            </a:pPr>
            <a:endParaRPr lang="en-US" sz="2000" b="1" dirty="0" smtClean="0">
              <a:ea typeface="Calibri" pitchFamily="34" charset="0"/>
              <a:cs typeface="Calibri" pitchFamily="34" charset="0"/>
            </a:endParaRPr>
          </a:p>
          <a:p>
            <a:pPr marL="274320" indent="-274320" algn="just" eaLnBrk="1" fontAlgn="auto" hangingPunct="1">
              <a:spcBef>
                <a:spcPts val="580"/>
              </a:spcBef>
              <a:spcAft>
                <a:spcPts val="0"/>
              </a:spcAft>
              <a:buFont typeface="Wingdings 3" pitchFamily="18" charset="2"/>
              <a:buNone/>
              <a:defRPr/>
            </a:pPr>
            <a:endParaRPr lang="en-US" sz="2000" dirty="0" smtClean="0">
              <a:ea typeface="Calibri" pitchFamily="34" charset="0"/>
              <a:cs typeface="Calibri" pitchFamily="34" charset="0"/>
            </a:endParaRPr>
          </a:p>
        </p:txBody>
      </p:sp>
      <p:sp>
        <p:nvSpPr>
          <p:cNvPr id="8" name="Title 5"/>
          <p:cNvSpPr txBox="1">
            <a:spLocks/>
          </p:cNvSpPr>
          <p:nvPr/>
        </p:nvSpPr>
        <p:spPr>
          <a:xfrm>
            <a:off x="0" y="142875"/>
            <a:ext cx="9144000" cy="769938"/>
          </a:xfrm>
          <a:prstGeom prst="rect">
            <a:avLst/>
          </a:prstGeom>
          <a:solidFill>
            <a:schemeClr val="accent1"/>
          </a:solidFill>
        </p:spPr>
        <p:txBody>
          <a:bodyPr anchor="ctr">
            <a:spAutoFit/>
          </a:bodyPr>
          <a:lstStyle/>
          <a:p>
            <a:pPr algn="ctr" fontAlgn="auto">
              <a:spcAft>
                <a:spcPts val="0"/>
              </a:spcAft>
              <a:defRPr/>
            </a:pPr>
            <a:r>
              <a:rPr lang="en-US" sz="4400" dirty="0">
                <a:solidFill>
                  <a:schemeClr val="bg1"/>
                </a:solidFill>
                <a:latin typeface="High Tower Text" pitchFamily="18" charset="0"/>
                <a:ea typeface="+mj-ea"/>
                <a:cs typeface="+mj-cs"/>
              </a:rPr>
              <a:t>Comparison </a:t>
            </a:r>
            <a:r>
              <a:rPr lang="en-US" sz="4000" dirty="0">
                <a:solidFill>
                  <a:schemeClr val="bg1"/>
                </a:solidFill>
                <a:latin typeface="High Tower Text" pitchFamily="18" charset="0"/>
                <a:ea typeface="+mj-ea"/>
                <a:cs typeface="+mj-cs"/>
              </a:rPr>
              <a:t>b/w ICDS VIII &amp; AS </a:t>
            </a:r>
            <a:r>
              <a:rPr lang="en-US" sz="4000" dirty="0">
                <a:solidFill>
                  <a:schemeClr val="bg1"/>
                </a:solidFill>
                <a:latin typeface="Calibri" pitchFamily="34" charset="0"/>
                <a:ea typeface="+mj-ea"/>
                <a:cs typeface="+mj-cs"/>
              </a:rPr>
              <a:t>13</a:t>
            </a:r>
            <a:endParaRPr lang="en-US" sz="4400" dirty="0">
              <a:solidFill>
                <a:schemeClr val="bg1"/>
              </a:solidFill>
              <a:latin typeface="Calibri" pitchFamily="34" charset="0"/>
              <a:ea typeface="+mj-ea"/>
              <a:cs typeface="+mj-cs"/>
            </a:endParaRPr>
          </a:p>
        </p:txBody>
      </p:sp>
    </p:spTree>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5"/>
          <p:cNvSpPr txBox="1">
            <a:spLocks/>
          </p:cNvSpPr>
          <p:nvPr/>
        </p:nvSpPr>
        <p:spPr>
          <a:xfrm>
            <a:off x="0" y="142875"/>
            <a:ext cx="9144000" cy="584200"/>
          </a:xfrm>
          <a:prstGeom prst="rect">
            <a:avLst/>
          </a:prstGeom>
          <a:solidFill>
            <a:schemeClr val="accent1"/>
          </a:solidFill>
        </p:spPr>
        <p:txBody>
          <a:bodyPr anchor="ctr">
            <a:spAutoFit/>
          </a:bodyPr>
          <a:lstStyle/>
          <a:p>
            <a:pPr fontAlgn="auto">
              <a:spcAft>
                <a:spcPts val="0"/>
              </a:spcAft>
              <a:defRPr/>
            </a:pPr>
            <a:r>
              <a:rPr lang="en-US" sz="3200" dirty="0">
                <a:solidFill>
                  <a:schemeClr val="bg1"/>
                </a:solidFill>
                <a:latin typeface="High Tower Text" pitchFamily="18" charset="0"/>
                <a:ea typeface="+mj-ea"/>
                <a:cs typeface="+mj-cs"/>
              </a:rPr>
              <a:t>Comparison </a:t>
            </a:r>
            <a:r>
              <a:rPr lang="en-US" sz="2800" dirty="0">
                <a:solidFill>
                  <a:schemeClr val="bg1"/>
                </a:solidFill>
                <a:latin typeface="High Tower Text" pitchFamily="18" charset="0"/>
                <a:ea typeface="+mj-ea"/>
                <a:cs typeface="+mj-cs"/>
              </a:rPr>
              <a:t>b/w ICDS VIII &amp; AS </a:t>
            </a:r>
            <a:r>
              <a:rPr lang="en-US" sz="2800" dirty="0">
                <a:solidFill>
                  <a:schemeClr val="bg1"/>
                </a:solidFill>
                <a:latin typeface="Calibri" pitchFamily="34" charset="0"/>
                <a:ea typeface="+mj-ea"/>
                <a:cs typeface="+mj-cs"/>
              </a:rPr>
              <a:t>13</a:t>
            </a:r>
            <a:endParaRPr lang="en-US" sz="3200" dirty="0">
              <a:solidFill>
                <a:schemeClr val="bg1"/>
              </a:solidFill>
              <a:latin typeface="Calibri" pitchFamily="34" charset="0"/>
              <a:ea typeface="+mj-ea"/>
              <a:cs typeface="+mj-cs"/>
            </a:endParaRPr>
          </a:p>
        </p:txBody>
      </p:sp>
      <p:sp>
        <p:nvSpPr>
          <p:cNvPr id="65540" name="Slide Number Placeholder 4"/>
          <p:cNvSpPr>
            <a:spLocks noGrp="1"/>
          </p:cNvSpPr>
          <p:nvPr>
            <p:ph type="sldNum" sz="quarter" idx="12"/>
          </p:nvPr>
        </p:nvSpPr>
        <p:spPr bwMode="auto">
          <a:xfrm>
            <a:off x="146050" y="6210300"/>
            <a:ext cx="568325" cy="457200"/>
          </a:xfrm>
          <a:ln>
            <a:miter lim="800000"/>
            <a:headEnd/>
            <a:tailEnd/>
          </a:ln>
        </p:spPr>
        <p:txBody>
          <a:bodyPr wrap="square" lIns="91440" tIns="45720" rIns="91440" bIns="45720" numCol="1" anchorCtr="0" compatLnSpc="1">
            <a:prstTxWarp prst="textNoShape">
              <a:avLst/>
            </a:prstTxWarp>
          </a:bodyPr>
          <a:lstStyle/>
          <a:p>
            <a:pPr>
              <a:defRPr/>
            </a:pPr>
            <a:fld id="{44E551A2-C444-47EC-999D-03F796514192}" type="slidenum">
              <a:rPr lang="en-US"/>
              <a:pPr>
                <a:defRPr/>
              </a:pPr>
              <a:t>102</a:t>
            </a:fld>
            <a:endParaRPr lang="en-US"/>
          </a:p>
        </p:txBody>
      </p:sp>
      <p:sp>
        <p:nvSpPr>
          <p:cNvPr id="80898" name="Content Placeholder 1"/>
          <p:cNvSpPr>
            <a:spLocks noGrp="1"/>
          </p:cNvSpPr>
          <p:nvPr>
            <p:ph sz="quarter" idx="1"/>
          </p:nvPr>
        </p:nvSpPr>
        <p:spPr>
          <a:xfrm>
            <a:off x="285720" y="1500174"/>
            <a:ext cx="8501122" cy="4357718"/>
          </a:xfrm>
        </p:spPr>
        <p:txBody>
          <a:bodyPr>
            <a:noAutofit/>
          </a:bodyPr>
          <a:lstStyle/>
          <a:p>
            <a:pPr marL="274320" indent="-274320" algn="just" eaLnBrk="1" fontAlgn="auto" hangingPunct="1">
              <a:spcBef>
                <a:spcPts val="580"/>
              </a:spcBef>
              <a:spcAft>
                <a:spcPts val="0"/>
              </a:spcAft>
              <a:buFont typeface="Wingdings 2"/>
              <a:buChar char=""/>
              <a:defRPr/>
            </a:pPr>
            <a:r>
              <a:rPr lang="en-US" sz="2400" dirty="0" smtClean="0">
                <a:solidFill>
                  <a:srgbClr val="0070C0"/>
                </a:solidFill>
                <a:ea typeface="Calibri" pitchFamily="34" charset="0"/>
                <a:cs typeface="Calibri" pitchFamily="34" charset="0"/>
              </a:rPr>
              <a:t>A security is to be recognized at the actual cost including brokerage, fees, tax, duty or </a:t>
            </a:r>
            <a:r>
              <a:rPr lang="en-US" sz="2400" dirty="0" err="1" smtClean="0">
                <a:solidFill>
                  <a:srgbClr val="0070C0"/>
                </a:solidFill>
                <a:ea typeface="Calibri" pitchFamily="34" charset="0"/>
                <a:cs typeface="Calibri" pitchFamily="34" charset="0"/>
              </a:rPr>
              <a:t>cess</a:t>
            </a:r>
            <a:r>
              <a:rPr lang="en-US" sz="2400" dirty="0" smtClean="0">
                <a:solidFill>
                  <a:srgbClr val="0070C0"/>
                </a:solidFill>
                <a:ea typeface="Calibri" pitchFamily="34" charset="0"/>
                <a:cs typeface="Calibri" pitchFamily="34" charset="0"/>
              </a:rPr>
              <a:t> paid in connection with the purchase/ acquisition.</a:t>
            </a:r>
          </a:p>
          <a:p>
            <a:pPr marL="274320" indent="-274320" algn="just" eaLnBrk="1" fontAlgn="auto" hangingPunct="1">
              <a:spcBef>
                <a:spcPts val="580"/>
              </a:spcBef>
              <a:spcAft>
                <a:spcPts val="0"/>
              </a:spcAft>
              <a:buFont typeface="Wingdings 2"/>
              <a:buChar char=""/>
              <a:defRPr/>
            </a:pPr>
            <a:endParaRPr lang="en-US" sz="1100" b="1" u="sng" dirty="0" smtClean="0">
              <a:ea typeface="Calibri" pitchFamily="34" charset="0"/>
              <a:cs typeface="Calibri" pitchFamily="34" charset="0"/>
            </a:endParaRPr>
          </a:p>
          <a:p>
            <a:pPr marL="274320" indent="-274320" algn="just" eaLnBrk="1" fontAlgn="auto" hangingPunct="1">
              <a:spcBef>
                <a:spcPts val="580"/>
              </a:spcBef>
              <a:spcAft>
                <a:spcPts val="0"/>
              </a:spcAft>
              <a:buFont typeface="Wingdings 2"/>
              <a:buChar char=""/>
              <a:defRPr/>
            </a:pPr>
            <a:r>
              <a:rPr lang="en-US" sz="2400" b="1" u="sng" dirty="0" smtClean="0">
                <a:ea typeface="Calibri" pitchFamily="34" charset="0"/>
                <a:cs typeface="Calibri" pitchFamily="34" charset="0"/>
              </a:rPr>
              <a:t>Securities not listed on Stock Exchange:</a:t>
            </a:r>
          </a:p>
          <a:p>
            <a:pPr marL="274320" indent="-274320" algn="just" eaLnBrk="1" fontAlgn="auto" hangingPunct="1">
              <a:spcBef>
                <a:spcPts val="580"/>
              </a:spcBef>
              <a:spcAft>
                <a:spcPts val="0"/>
              </a:spcAft>
              <a:buFont typeface="Wingdings 3" pitchFamily="18" charset="2"/>
              <a:buNone/>
              <a:defRPr/>
            </a:pPr>
            <a:r>
              <a:rPr lang="en-US" sz="2400" dirty="0" smtClean="0">
                <a:ea typeface="Calibri" pitchFamily="34" charset="0"/>
                <a:cs typeface="Calibri" pitchFamily="34" charset="0"/>
              </a:rPr>
              <a:t>	ICDS specifically provides that securities not listed on a recognized stock exchange be valued at actual cost initially recognized.</a:t>
            </a:r>
          </a:p>
          <a:p>
            <a:pPr marL="274320" indent="-274320" algn="just" eaLnBrk="1" fontAlgn="auto" hangingPunct="1">
              <a:spcBef>
                <a:spcPts val="580"/>
              </a:spcBef>
              <a:spcAft>
                <a:spcPts val="0"/>
              </a:spcAft>
              <a:buFont typeface="Wingdings 2"/>
              <a:buChar char=""/>
              <a:defRPr/>
            </a:pPr>
            <a:endParaRPr lang="en-US" sz="1100" dirty="0" smtClean="0">
              <a:ea typeface="Calibri" pitchFamily="34" charset="0"/>
              <a:cs typeface="Calibri" pitchFamily="34" charset="0"/>
            </a:endParaRPr>
          </a:p>
          <a:p>
            <a:pPr marL="274320" indent="-274320" algn="just" eaLnBrk="1" fontAlgn="auto" hangingPunct="1">
              <a:spcBef>
                <a:spcPts val="580"/>
              </a:spcBef>
              <a:spcAft>
                <a:spcPts val="0"/>
              </a:spcAft>
              <a:buFont typeface="Wingdings 2"/>
              <a:buChar char=""/>
              <a:defRPr/>
            </a:pPr>
            <a:r>
              <a:rPr lang="en-US" sz="2400" dirty="0" smtClean="0">
                <a:ea typeface="Calibri" pitchFamily="34" charset="0"/>
                <a:cs typeface="Calibri" pitchFamily="34" charset="0"/>
              </a:rPr>
              <a:t>Opening value of securities is specifically provided in ICDS, which shall be equal to the closing value of preceding  previous year. If the relevant previous year is the</a:t>
            </a:r>
            <a:r>
              <a:rPr lang="en-US" sz="2400" b="1" dirty="0" smtClean="0">
                <a:solidFill>
                  <a:srgbClr val="990033"/>
                </a:solidFill>
                <a:ea typeface="Calibri" pitchFamily="34" charset="0"/>
                <a:cs typeface="Calibri" pitchFamily="34" charset="0"/>
              </a:rPr>
              <a:t> </a:t>
            </a:r>
            <a:r>
              <a:rPr lang="en-US" sz="2400" dirty="0" smtClean="0">
                <a:ea typeface="Calibri" pitchFamily="34" charset="0"/>
                <a:cs typeface="Calibri" pitchFamily="34" charset="0"/>
              </a:rPr>
              <a:t>year of commencement of business then the cost on the date of commencement  should be taken.</a:t>
            </a:r>
          </a:p>
        </p:txBody>
      </p:sp>
      <p:sp>
        <p:nvSpPr>
          <p:cNvPr id="101381" name="Title 2"/>
          <p:cNvSpPr>
            <a:spLocks noGrp="1"/>
          </p:cNvSpPr>
          <p:nvPr>
            <p:ph type="title"/>
          </p:nvPr>
        </p:nvSpPr>
        <p:spPr>
          <a:xfrm>
            <a:off x="6357938" y="142875"/>
            <a:ext cx="2571750" cy="511175"/>
          </a:xfrm>
          <a:solidFill>
            <a:schemeClr val="accent1"/>
          </a:solidFill>
        </p:spPr>
        <p:txBody>
          <a:bodyPr anchor="ctr"/>
          <a:lstStyle/>
          <a:p>
            <a:pPr algn="r" eaLnBrk="1" hangingPunct="1"/>
            <a:r>
              <a:rPr lang="en-US" sz="2800" smtClean="0">
                <a:solidFill>
                  <a:schemeClr val="bg1"/>
                </a:solidFill>
                <a:latin typeface="Calibri" pitchFamily="34" charset="0"/>
                <a:cs typeface="Calibri" pitchFamily="34" charset="0"/>
              </a:rPr>
              <a:t>Contd.……</a:t>
            </a:r>
          </a:p>
        </p:txBody>
      </p:sp>
    </p:spTree>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5"/>
          <p:cNvSpPr txBox="1">
            <a:spLocks/>
          </p:cNvSpPr>
          <p:nvPr/>
        </p:nvSpPr>
        <p:spPr>
          <a:xfrm>
            <a:off x="0" y="142875"/>
            <a:ext cx="9144000" cy="584200"/>
          </a:xfrm>
          <a:prstGeom prst="rect">
            <a:avLst/>
          </a:prstGeom>
          <a:solidFill>
            <a:schemeClr val="accent1"/>
          </a:solidFill>
        </p:spPr>
        <p:txBody>
          <a:bodyPr anchor="ctr">
            <a:spAutoFit/>
          </a:bodyPr>
          <a:lstStyle/>
          <a:p>
            <a:pPr fontAlgn="auto">
              <a:spcAft>
                <a:spcPts val="0"/>
              </a:spcAft>
              <a:defRPr/>
            </a:pPr>
            <a:r>
              <a:rPr lang="en-US" sz="3200" dirty="0">
                <a:solidFill>
                  <a:schemeClr val="bg1"/>
                </a:solidFill>
                <a:latin typeface="High Tower Text" pitchFamily="18" charset="0"/>
                <a:ea typeface="+mj-ea"/>
                <a:cs typeface="+mj-cs"/>
              </a:rPr>
              <a:t>Comparison </a:t>
            </a:r>
            <a:r>
              <a:rPr lang="en-US" sz="2800" dirty="0">
                <a:solidFill>
                  <a:schemeClr val="bg1"/>
                </a:solidFill>
                <a:latin typeface="High Tower Text" pitchFamily="18" charset="0"/>
                <a:ea typeface="+mj-ea"/>
                <a:cs typeface="+mj-cs"/>
              </a:rPr>
              <a:t>b/w ICDS VIII &amp; AS </a:t>
            </a:r>
            <a:r>
              <a:rPr lang="en-US" sz="2800" dirty="0">
                <a:solidFill>
                  <a:schemeClr val="bg1"/>
                </a:solidFill>
                <a:latin typeface="Calibri" pitchFamily="34" charset="0"/>
                <a:ea typeface="+mj-ea"/>
                <a:cs typeface="+mj-cs"/>
              </a:rPr>
              <a:t>13</a:t>
            </a:r>
            <a:endParaRPr lang="en-US" sz="3200" dirty="0">
              <a:solidFill>
                <a:schemeClr val="bg1"/>
              </a:solidFill>
              <a:latin typeface="Calibri" pitchFamily="34" charset="0"/>
              <a:ea typeface="+mj-ea"/>
              <a:cs typeface="+mj-cs"/>
            </a:endParaRPr>
          </a:p>
        </p:txBody>
      </p:sp>
      <p:sp>
        <p:nvSpPr>
          <p:cNvPr id="65540" name="Slide Number Placeholder 4"/>
          <p:cNvSpPr>
            <a:spLocks noGrp="1"/>
          </p:cNvSpPr>
          <p:nvPr>
            <p:ph type="sldNum" sz="quarter" idx="12"/>
          </p:nvPr>
        </p:nvSpPr>
        <p:spPr bwMode="auto">
          <a:xfrm>
            <a:off x="146050" y="6210300"/>
            <a:ext cx="568325" cy="457200"/>
          </a:xfrm>
          <a:ln>
            <a:miter lim="800000"/>
            <a:headEnd/>
            <a:tailEnd/>
          </a:ln>
        </p:spPr>
        <p:txBody>
          <a:bodyPr wrap="square" lIns="91440" tIns="45720" rIns="91440" bIns="45720" numCol="1" anchorCtr="0" compatLnSpc="1">
            <a:prstTxWarp prst="textNoShape">
              <a:avLst/>
            </a:prstTxWarp>
          </a:bodyPr>
          <a:lstStyle/>
          <a:p>
            <a:pPr>
              <a:defRPr/>
            </a:pPr>
            <a:fld id="{44E551A2-C444-47EC-999D-03F796514192}" type="slidenum">
              <a:rPr lang="en-US"/>
              <a:pPr>
                <a:defRPr/>
              </a:pPr>
              <a:t>103</a:t>
            </a:fld>
            <a:endParaRPr lang="en-US"/>
          </a:p>
        </p:txBody>
      </p:sp>
      <p:sp>
        <p:nvSpPr>
          <p:cNvPr id="80898" name="Content Placeholder 1"/>
          <p:cNvSpPr>
            <a:spLocks noGrp="1"/>
          </p:cNvSpPr>
          <p:nvPr>
            <p:ph sz="quarter" idx="1"/>
          </p:nvPr>
        </p:nvSpPr>
        <p:spPr>
          <a:xfrm>
            <a:off x="357158" y="1714488"/>
            <a:ext cx="8429684" cy="4071966"/>
          </a:xfrm>
        </p:spPr>
        <p:txBody>
          <a:bodyPr>
            <a:noAutofit/>
          </a:bodyPr>
          <a:lstStyle/>
          <a:p>
            <a:r>
              <a:rPr lang="en-US" sz="2200" dirty="0" smtClean="0"/>
              <a:t>The ICDS does not prescribe treatment of </a:t>
            </a:r>
            <a:r>
              <a:rPr lang="en-US" sz="2200" b="1" dirty="0" smtClean="0"/>
              <a:t>‘Right shares’. </a:t>
            </a:r>
            <a:r>
              <a:rPr lang="en-US" sz="2200" dirty="0" smtClean="0"/>
              <a:t>Under AS-13, the treatment of Right share is as under:</a:t>
            </a:r>
          </a:p>
          <a:p>
            <a:pPr lvl="1" algn="just"/>
            <a:r>
              <a:rPr lang="en-US" sz="2200" dirty="0" smtClean="0"/>
              <a:t>Offer is subscribed for - the cost of the right shares is added to the carrying amount of the original holding. </a:t>
            </a:r>
          </a:p>
          <a:p>
            <a:pPr lvl="1" algn="just"/>
            <a:r>
              <a:rPr lang="en-US" sz="2200" dirty="0" smtClean="0"/>
              <a:t>Rights not subscribed for but are sold in the market – the sale proceeds are taken to the P&amp;L statement.</a:t>
            </a:r>
          </a:p>
          <a:p>
            <a:pPr lvl="1" algn="just"/>
            <a:r>
              <a:rPr lang="en-US" sz="2200" dirty="0" smtClean="0"/>
              <a:t>However, where the investments are acquired on cum-right basis and the market value of investments immediately after their becoming ex-right is lower than the cost for which they were acquired, it may be appropriate to apply the sale proceeds of rights to reduce the carrying amount of such investments to the market value.</a:t>
            </a:r>
            <a:endParaRPr lang="en-US" sz="2200" b="1" dirty="0" smtClean="0"/>
          </a:p>
        </p:txBody>
      </p:sp>
      <p:sp>
        <p:nvSpPr>
          <p:cNvPr id="101381" name="Title 2"/>
          <p:cNvSpPr>
            <a:spLocks noGrp="1"/>
          </p:cNvSpPr>
          <p:nvPr>
            <p:ph type="title"/>
          </p:nvPr>
        </p:nvSpPr>
        <p:spPr>
          <a:xfrm>
            <a:off x="6357938" y="142875"/>
            <a:ext cx="2571750" cy="511175"/>
          </a:xfrm>
          <a:solidFill>
            <a:schemeClr val="accent1"/>
          </a:solidFill>
        </p:spPr>
        <p:txBody>
          <a:bodyPr anchor="ctr"/>
          <a:lstStyle/>
          <a:p>
            <a:pPr algn="r" eaLnBrk="1" hangingPunct="1"/>
            <a:r>
              <a:rPr lang="en-US" sz="2800" smtClean="0">
                <a:solidFill>
                  <a:schemeClr val="bg1"/>
                </a:solidFill>
                <a:latin typeface="Calibri" pitchFamily="34" charset="0"/>
                <a:cs typeface="Calibri" pitchFamily="34" charset="0"/>
              </a:rPr>
              <a:t>Contd.……</a:t>
            </a:r>
          </a:p>
        </p:txBody>
      </p:sp>
    </p:spTree>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5" name="Slide Number Placeholder 4"/>
          <p:cNvSpPr>
            <a:spLocks noGrp="1"/>
          </p:cNvSpPr>
          <p:nvPr>
            <p:ph type="sldNum" sz="quarter" idx="12"/>
          </p:nvPr>
        </p:nvSpPr>
        <p:spPr bwMode="auto">
          <a:xfrm>
            <a:off x="146050" y="6210300"/>
            <a:ext cx="568325" cy="457200"/>
          </a:xfrm>
          <a:ln>
            <a:miter lim="800000"/>
            <a:headEnd/>
            <a:tailEnd/>
          </a:ln>
        </p:spPr>
        <p:txBody>
          <a:bodyPr wrap="square" lIns="91440" tIns="45720" rIns="91440" bIns="45720" numCol="1" anchorCtr="0" compatLnSpc="1">
            <a:prstTxWarp prst="textNoShape">
              <a:avLst/>
            </a:prstTxWarp>
          </a:bodyPr>
          <a:lstStyle/>
          <a:p>
            <a:pPr>
              <a:defRPr/>
            </a:pPr>
            <a:fld id="{9F411B6E-F15D-45EE-8296-F7F525F0911D}" type="slidenum">
              <a:rPr lang="en-US"/>
              <a:pPr>
                <a:defRPr/>
              </a:pPr>
              <a:t>104</a:t>
            </a:fld>
            <a:endParaRPr lang="en-US"/>
          </a:p>
        </p:txBody>
      </p:sp>
      <p:sp>
        <p:nvSpPr>
          <p:cNvPr id="102403" name="Content Placeholder 1"/>
          <p:cNvSpPr>
            <a:spLocks noGrp="1"/>
          </p:cNvSpPr>
          <p:nvPr>
            <p:ph sz="quarter" idx="1"/>
          </p:nvPr>
        </p:nvSpPr>
        <p:spPr>
          <a:xfrm>
            <a:off x="285720" y="2054254"/>
            <a:ext cx="8462992" cy="4303704"/>
          </a:xfrm>
        </p:spPr>
        <p:txBody>
          <a:bodyPr/>
          <a:lstStyle/>
          <a:p>
            <a:pPr algn="just" eaLnBrk="1" hangingPunct="1"/>
            <a:r>
              <a:rPr lang="en-US" sz="2200" dirty="0" smtClean="0">
                <a:cs typeface="Calibri" pitchFamily="34" charset="0"/>
              </a:rPr>
              <a:t>When fair value of security acquired is taken as its cost of acquisition then it may increase or decrease profit of current year.</a:t>
            </a:r>
          </a:p>
          <a:p>
            <a:pPr algn="just" eaLnBrk="1" hangingPunct="1"/>
            <a:endParaRPr lang="en-US" sz="1100" b="1" dirty="0" smtClean="0">
              <a:cs typeface="Calibri" pitchFamily="34" charset="0"/>
            </a:endParaRPr>
          </a:p>
          <a:p>
            <a:pPr algn="just" eaLnBrk="1" hangingPunct="1"/>
            <a:r>
              <a:rPr lang="en-US" sz="2200" b="1" dirty="0" smtClean="0">
                <a:cs typeface="Calibri" pitchFamily="34" charset="0"/>
              </a:rPr>
              <a:t>ICDS VIII will not apply  to insurance companies, banks, mutual funds, public financial institutions and venture capital funds.</a:t>
            </a:r>
          </a:p>
          <a:p>
            <a:pPr algn="just"/>
            <a:endParaRPr lang="en-US" sz="1400" dirty="0" smtClean="0"/>
          </a:p>
          <a:p>
            <a:pPr algn="just"/>
            <a:r>
              <a:rPr lang="en-US" sz="2200" dirty="0" smtClean="0"/>
              <a:t>Accrued interest relating to pre-acquisition period is to be reduced from actual cost of the interest bearing security (where such interest is included in the price paid for the security) on the subsequent receipt of interest.</a:t>
            </a:r>
            <a:endParaRPr lang="en-US" sz="2200" dirty="0" smtClean="0">
              <a:cs typeface="Calibri" pitchFamily="34" charset="0"/>
            </a:endParaRPr>
          </a:p>
        </p:txBody>
      </p:sp>
      <p:pic>
        <p:nvPicPr>
          <p:cNvPr id="102404" name="Picture 2" descr="http://ehsjournal.org/wp-content/uploads/2013/02/EHS-Journal-Pencil-by-Jesper-Noer-300x207.jpg"/>
          <p:cNvPicPr>
            <a:picLocks noChangeAspect="1" noChangeArrowheads="1"/>
          </p:cNvPicPr>
          <p:nvPr/>
        </p:nvPicPr>
        <p:blipFill>
          <a:blip r:embed="rId2"/>
          <a:srcRect/>
          <a:stretch>
            <a:fillRect/>
          </a:stretch>
        </p:blipFill>
        <p:spPr bwMode="auto">
          <a:xfrm>
            <a:off x="4143375" y="1"/>
            <a:ext cx="5000625" cy="1785926"/>
          </a:xfrm>
          <a:prstGeom prst="rect">
            <a:avLst/>
          </a:prstGeom>
          <a:noFill/>
          <a:ln w="9525">
            <a:noFill/>
            <a:miter lim="800000"/>
            <a:headEnd/>
            <a:tailEnd/>
          </a:ln>
        </p:spPr>
      </p:pic>
      <p:sp>
        <p:nvSpPr>
          <p:cNvPr id="102405" name="Title 2"/>
          <p:cNvSpPr>
            <a:spLocks noGrp="1"/>
          </p:cNvSpPr>
          <p:nvPr>
            <p:ph type="title"/>
          </p:nvPr>
        </p:nvSpPr>
        <p:spPr>
          <a:xfrm>
            <a:off x="142875" y="153988"/>
            <a:ext cx="5857875" cy="1417637"/>
          </a:xfrm>
          <a:solidFill>
            <a:schemeClr val="accent1"/>
          </a:solidFill>
        </p:spPr>
        <p:txBody>
          <a:bodyPr anchor="ctr"/>
          <a:lstStyle/>
          <a:p>
            <a:pPr algn="ctr" eaLnBrk="1" hangingPunct="1"/>
            <a:r>
              <a:rPr lang="en-US" smtClean="0">
                <a:solidFill>
                  <a:schemeClr val="bg1"/>
                </a:solidFill>
                <a:latin typeface="Calibri" pitchFamily="34" charset="0"/>
              </a:rPr>
              <a:t>Observations…</a:t>
            </a:r>
          </a:p>
        </p:txBody>
      </p:sp>
    </p:spTree>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Content Placeholder 1"/>
          <p:cNvSpPr>
            <a:spLocks noGrp="1"/>
          </p:cNvSpPr>
          <p:nvPr>
            <p:ph idx="1"/>
          </p:nvPr>
        </p:nvSpPr>
        <p:spPr>
          <a:xfrm>
            <a:off x="357158" y="1624036"/>
            <a:ext cx="8401050" cy="4376732"/>
          </a:xfrm>
        </p:spPr>
        <p:txBody>
          <a:bodyPr/>
          <a:lstStyle/>
          <a:p>
            <a:pPr algn="just" eaLnBrk="1" hangingPunct="1">
              <a:spcBef>
                <a:spcPct val="0"/>
              </a:spcBef>
              <a:buFont typeface="Wingdings 2" pitchFamily="18" charset="2"/>
              <a:buNone/>
            </a:pPr>
            <a:r>
              <a:rPr lang="en-US" sz="2300" b="1" dirty="0" smtClean="0"/>
              <a:t>Judicial Decisions overruled by ICDS VIII</a:t>
            </a:r>
          </a:p>
          <a:p>
            <a:pPr algn="just" eaLnBrk="1" hangingPunct="1">
              <a:spcBef>
                <a:spcPct val="0"/>
              </a:spcBef>
              <a:buFont typeface="Wingdings 2" pitchFamily="18" charset="2"/>
              <a:buNone/>
            </a:pPr>
            <a:r>
              <a:rPr lang="en-US" sz="2300" b="1" dirty="0" smtClean="0">
                <a:solidFill>
                  <a:schemeClr val="accent2"/>
                </a:solidFill>
              </a:rPr>
              <a:t>	</a:t>
            </a:r>
            <a:r>
              <a:rPr lang="en-US" sz="2300" b="1" u="sng" dirty="0" smtClean="0">
                <a:solidFill>
                  <a:schemeClr val="accent2"/>
                </a:solidFill>
              </a:rPr>
              <a:t>Edelweiss Capital Ltd. </a:t>
            </a:r>
            <a:r>
              <a:rPr lang="en-US" sz="2300" b="1" i="1" u="sng" dirty="0" smtClean="0">
                <a:solidFill>
                  <a:schemeClr val="accent2"/>
                </a:solidFill>
              </a:rPr>
              <a:t>v. </a:t>
            </a:r>
            <a:r>
              <a:rPr lang="en-US" sz="2300" b="1" u="sng" dirty="0" smtClean="0">
                <a:solidFill>
                  <a:schemeClr val="accent2"/>
                </a:solidFill>
              </a:rPr>
              <a:t>ITO [2010] 8 TAXMANN.COM 157 (MUM)</a:t>
            </a:r>
          </a:p>
          <a:p>
            <a:pPr algn="just" eaLnBrk="1" hangingPunct="1">
              <a:spcBef>
                <a:spcPct val="0"/>
              </a:spcBef>
            </a:pPr>
            <a:r>
              <a:rPr lang="en-US" sz="2300" dirty="0" smtClean="0"/>
              <a:t>If the derivatives have been treated as stock-in-trade then there is nothing unusual in the assessee’s valuing each derivative by applying the rule cost or market, whichever is lower, and, therefore, the provision for the anticipated loss arising on account of valuation of the closing stock (derivatives) has to be allowed.</a:t>
            </a:r>
          </a:p>
          <a:p>
            <a:pPr algn="just" eaLnBrk="1" hangingPunct="1">
              <a:spcBef>
                <a:spcPct val="0"/>
              </a:spcBef>
              <a:buFont typeface="Wingdings 2" pitchFamily="18" charset="2"/>
              <a:buNone/>
            </a:pPr>
            <a:r>
              <a:rPr lang="en-US" sz="2300" dirty="0" smtClean="0"/>
              <a:t>	[</a:t>
            </a:r>
            <a:r>
              <a:rPr lang="en-US" sz="2300" i="1" dirty="0" smtClean="0"/>
              <a:t>Also Refer </a:t>
            </a:r>
            <a:r>
              <a:rPr lang="en-US" sz="2300" b="1" i="1" u="sng" dirty="0" smtClean="0">
                <a:solidFill>
                  <a:schemeClr val="accent2"/>
                </a:solidFill>
              </a:rPr>
              <a:t>United Commercial Bank v. CIT[1999] 106 TAXMAN 601 (SC), </a:t>
            </a:r>
            <a:r>
              <a:rPr lang="en-US" sz="2300" b="1" i="1" u="sng" dirty="0" err="1" smtClean="0">
                <a:solidFill>
                  <a:schemeClr val="accent2"/>
                </a:solidFill>
              </a:rPr>
              <a:t>Urudavan</a:t>
            </a:r>
            <a:r>
              <a:rPr lang="en-US" sz="2300" b="1" i="1" u="sng" dirty="0" smtClean="0">
                <a:solidFill>
                  <a:schemeClr val="accent2"/>
                </a:solidFill>
              </a:rPr>
              <a:t> Investment &amp; Trading (P.) Ltd. V. ACIT [2013] 29 taxmann.com 312 (Mumbai - Trib.) ]</a:t>
            </a:r>
          </a:p>
        </p:txBody>
      </p:sp>
      <p:sp>
        <p:nvSpPr>
          <p:cNvPr id="103427" name="Title 2"/>
          <p:cNvSpPr>
            <a:spLocks noGrp="1"/>
          </p:cNvSpPr>
          <p:nvPr>
            <p:ph type="title"/>
          </p:nvPr>
        </p:nvSpPr>
        <p:spPr>
          <a:xfrm>
            <a:off x="214313" y="142875"/>
            <a:ext cx="8686800" cy="1143000"/>
          </a:xfrm>
          <a:solidFill>
            <a:schemeClr val="accent1"/>
          </a:solidFill>
        </p:spPr>
        <p:txBody>
          <a:bodyPr/>
          <a:lstStyle/>
          <a:p>
            <a:pPr algn="ctr" eaLnBrk="1" hangingPunct="1"/>
            <a:r>
              <a:rPr lang="en-US" sz="3200" b="1" smtClean="0">
                <a:solidFill>
                  <a:schemeClr val="bg1"/>
                </a:solidFill>
                <a:latin typeface="High Tower Text" pitchFamily="18" charset="0"/>
              </a:rPr>
              <a:t>Anticipated or the MTM losses is allowed as deduction…….</a:t>
            </a:r>
          </a:p>
        </p:txBody>
      </p:sp>
      <p:sp>
        <p:nvSpPr>
          <p:cNvPr id="4" name="Slide Number Placeholder 3"/>
          <p:cNvSpPr>
            <a:spLocks noGrp="1"/>
          </p:cNvSpPr>
          <p:nvPr>
            <p:ph type="sldNum" sz="quarter" idx="12"/>
          </p:nvPr>
        </p:nvSpPr>
        <p:spPr/>
        <p:txBody>
          <a:bodyPr/>
          <a:lstStyle/>
          <a:p>
            <a:pPr>
              <a:defRPr/>
            </a:pPr>
            <a:fld id="{47D99803-5E41-4CA0-A766-EB6D34C334AB}" type="slidenum">
              <a:rPr lang="en-US"/>
              <a:pPr>
                <a:defRPr/>
              </a:pPr>
              <a:t>105</a:t>
            </a:fld>
            <a:endParaRPr lang="en-US"/>
          </a:p>
        </p:txBody>
      </p:sp>
    </p:spTree>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Content Placeholder 1"/>
          <p:cNvSpPr>
            <a:spLocks noGrp="1"/>
          </p:cNvSpPr>
          <p:nvPr>
            <p:ph idx="1"/>
          </p:nvPr>
        </p:nvSpPr>
        <p:spPr>
          <a:xfrm>
            <a:off x="357188" y="1500174"/>
            <a:ext cx="8572500" cy="4857750"/>
          </a:xfrm>
        </p:spPr>
        <p:txBody>
          <a:bodyPr/>
          <a:lstStyle/>
          <a:p>
            <a:pPr algn="just" eaLnBrk="1" hangingPunct="1">
              <a:spcBef>
                <a:spcPct val="0"/>
              </a:spcBef>
              <a:buFont typeface="Wingdings 2" pitchFamily="18" charset="2"/>
              <a:buNone/>
            </a:pPr>
            <a:r>
              <a:rPr lang="en-US" sz="1900" b="1" u="sng" dirty="0" smtClean="0">
                <a:solidFill>
                  <a:schemeClr val="accent2"/>
                </a:solidFill>
              </a:rPr>
              <a:t>American Express International Banking Corpn. V. CIT </a:t>
            </a:r>
            <a:r>
              <a:rPr lang="pt-BR" sz="1900" b="1" u="sng" dirty="0" smtClean="0">
                <a:solidFill>
                  <a:schemeClr val="accent2"/>
                </a:solidFill>
              </a:rPr>
              <a:t>[2002] 125 TAXMAN 488 (BOM.)</a:t>
            </a:r>
            <a:endParaRPr lang="en-US" sz="1900" b="1" u="sng" dirty="0" smtClean="0">
              <a:solidFill>
                <a:schemeClr val="accent2"/>
              </a:solidFill>
            </a:endParaRPr>
          </a:p>
          <a:p>
            <a:pPr marL="0" indent="0" algn="just" eaLnBrk="1" hangingPunct="1">
              <a:spcBef>
                <a:spcPct val="0"/>
              </a:spcBef>
              <a:buNone/>
            </a:pPr>
            <a:r>
              <a:rPr lang="en-US" sz="1900" dirty="0" smtClean="0"/>
              <a:t>Where adopting either of assessee’s method of accounting or that of department’s same amount was brought to tax and, further, department could not show as to how assessee’s method ought to be rejected, assessee’s method of treating income was to be accepted - Held, yes - Assessee-bank, like several other banks, was consistently following practice of valuing securities/interest held by it at end of each year and offer for taxation appreciation in their value by way of profit/interest earned due to efflux of time - Assessee used to pay interest for broken period to seller on purchase of dated Government securities while used to receive interest for broken period from purchaser on sale of such securities - Bank claimed difference of amount paid and amount received as revenue expenditure - Whether once an income falls under section 18, it cannot come under section 28, but if income from securities is treated as trading assets, it can come under section 28 - Held, yes - Whether having assessed assessee’s income from securities under section 28, department ought to have taxed interest from broken period interest received and allow deduction for broken period interest paid. </a:t>
            </a:r>
          </a:p>
          <a:p>
            <a:pPr algn="just" eaLnBrk="1" hangingPunct="1">
              <a:spcBef>
                <a:spcPct val="0"/>
              </a:spcBef>
            </a:pPr>
            <a:r>
              <a:rPr lang="en-US" sz="1900" b="1" i="1" u="sng" dirty="0" smtClean="0">
                <a:solidFill>
                  <a:schemeClr val="accent2"/>
                </a:solidFill>
              </a:rPr>
              <a:t>[Also refer Indian Bank [2014] 213 Taxman 339 (Madras ] </a:t>
            </a:r>
          </a:p>
        </p:txBody>
      </p:sp>
      <p:sp>
        <p:nvSpPr>
          <p:cNvPr id="104451" name="Title 2"/>
          <p:cNvSpPr>
            <a:spLocks noGrp="1"/>
          </p:cNvSpPr>
          <p:nvPr>
            <p:ph type="title"/>
          </p:nvPr>
        </p:nvSpPr>
        <p:spPr>
          <a:xfrm>
            <a:off x="428625" y="153988"/>
            <a:ext cx="8258175" cy="1203325"/>
          </a:xfrm>
          <a:solidFill>
            <a:schemeClr val="accent1"/>
          </a:solidFill>
        </p:spPr>
        <p:txBody>
          <a:bodyPr anchor="ctr"/>
          <a:lstStyle/>
          <a:p>
            <a:pPr algn="ctr" eaLnBrk="1" hangingPunct="1"/>
            <a:r>
              <a:rPr lang="en-US" sz="2800" b="1" smtClean="0">
                <a:solidFill>
                  <a:schemeClr val="bg1"/>
                </a:solidFill>
                <a:latin typeface="High Tower Text" pitchFamily="18" charset="0"/>
              </a:rPr>
              <a:t>Issue-Broken Period Interest- To be deducted from the actual cost of security on receipt on interest</a:t>
            </a:r>
          </a:p>
        </p:txBody>
      </p:sp>
      <p:sp>
        <p:nvSpPr>
          <p:cNvPr id="4" name="Slide Number Placeholder 3"/>
          <p:cNvSpPr>
            <a:spLocks noGrp="1"/>
          </p:cNvSpPr>
          <p:nvPr>
            <p:ph type="sldNum" sz="quarter" idx="12"/>
          </p:nvPr>
        </p:nvSpPr>
        <p:spPr/>
        <p:txBody>
          <a:bodyPr/>
          <a:lstStyle/>
          <a:p>
            <a:pPr>
              <a:defRPr/>
            </a:pPr>
            <a:fld id="{1B5DF438-9AF7-4621-833C-70285E41AA3F}" type="slidenum">
              <a:rPr lang="en-US" smtClean="0"/>
              <a:pPr>
                <a:defRPr/>
              </a:pPr>
              <a:t>106</a:t>
            </a:fld>
            <a:endParaRPr lang="en-US"/>
          </a:p>
        </p:txBody>
      </p:sp>
    </p:spTree>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a:defRPr/>
            </a:pPr>
            <a:fld id="{9E769497-B20E-4AF6-BD87-7EEB6FFCD0B1}" type="slidenum">
              <a:rPr lang="en-US"/>
              <a:pPr>
                <a:defRPr/>
              </a:pPr>
              <a:t>107</a:t>
            </a:fld>
            <a:endParaRPr lang="en-US"/>
          </a:p>
        </p:txBody>
      </p:sp>
      <p:graphicFrame>
        <p:nvGraphicFramePr>
          <p:cNvPr id="5" name="Table 4"/>
          <p:cNvGraphicFramePr>
            <a:graphicFrameLocks noGrp="1"/>
          </p:cNvGraphicFramePr>
          <p:nvPr/>
        </p:nvGraphicFramePr>
        <p:xfrm>
          <a:off x="0" y="1500188"/>
          <a:ext cx="9144000" cy="2357454"/>
        </p:xfrm>
        <a:graphic>
          <a:graphicData uri="http://schemas.openxmlformats.org/drawingml/2006/table">
            <a:tbl>
              <a:tblPr firstRow="1" bandRow="1">
                <a:tableStyleId>{5C22544A-7EE6-4342-B048-85BDC9FD1C3A}</a:tableStyleId>
              </a:tblPr>
              <a:tblGrid>
                <a:gridCol w="4572000"/>
                <a:gridCol w="4572000"/>
              </a:tblGrid>
              <a:tr h="2357454">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3200" b="1" u="sng" dirty="0" smtClean="0">
                          <a:latin typeface="High Tower Text" pitchFamily="18" charset="0"/>
                        </a:rPr>
                        <a:t>ICDS IX  </a:t>
                      </a:r>
                    </a:p>
                    <a:p>
                      <a:pPr algn="ctr"/>
                      <a:r>
                        <a:rPr lang="en-US" sz="3200" dirty="0" smtClean="0">
                          <a:latin typeface="High Tower Text" pitchFamily="18" charset="0"/>
                          <a:cs typeface="Calibri" pitchFamily="34" charset="0"/>
                        </a:rPr>
                        <a:t>Borrowing Costs</a:t>
                      </a:r>
                      <a:endParaRPr lang="en-US" sz="3200" dirty="0">
                        <a:latin typeface="High Tower Text" pitchFamily="18" charset="0"/>
                        <a:cs typeface="Calibri" pitchFamily="34" charset="0"/>
                      </a:endParaRPr>
                    </a:p>
                  </a:txBody>
                  <a:tcPr anchor="ctr"/>
                </a:tc>
                <a:tc>
                  <a:txBody>
                    <a:bodyPr/>
                    <a:lstStyle/>
                    <a:p>
                      <a:pPr algn="ctr">
                        <a:lnSpc>
                          <a:spcPct val="100000"/>
                        </a:lnSpc>
                      </a:pPr>
                      <a:r>
                        <a:rPr lang="fr-FR" sz="3200" u="sng" dirty="0" smtClean="0">
                          <a:latin typeface="High Tower Text" pitchFamily="18" charset="0"/>
                          <a:cs typeface="Calibri" pitchFamily="34" charset="0"/>
                        </a:rPr>
                        <a:t>AS-16</a:t>
                      </a:r>
                    </a:p>
                    <a:p>
                      <a:pPr algn="ctr">
                        <a:lnSpc>
                          <a:spcPct val="100000"/>
                        </a:lnSpc>
                      </a:pPr>
                      <a:r>
                        <a:rPr lang="en-US" sz="3200" dirty="0" smtClean="0">
                          <a:latin typeface="High Tower Text" pitchFamily="18" charset="0"/>
                          <a:cs typeface="Calibri" pitchFamily="34" charset="0"/>
                        </a:rPr>
                        <a:t>Accounting for Borrowing Cost</a:t>
                      </a:r>
                      <a:endParaRPr kumimoji="0" lang="en-US" sz="3200" b="1" u="none" kern="1200" dirty="0" smtClean="0">
                        <a:solidFill>
                          <a:schemeClr val="lt1"/>
                        </a:solidFill>
                        <a:latin typeface="High Tower Text" pitchFamily="18" charset="0"/>
                        <a:ea typeface="+mn-ea"/>
                        <a:cs typeface="Calibri" pitchFamily="34" charset="0"/>
                      </a:endParaRPr>
                    </a:p>
                  </a:txBody>
                  <a:tcPr anchor="ctr"/>
                </a:tc>
              </a:tr>
            </a:tbl>
          </a:graphicData>
        </a:graphic>
      </p:graphicFrame>
    </p:spTree>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9" name="Title 2"/>
          <p:cNvSpPr>
            <a:spLocks noGrp="1"/>
          </p:cNvSpPr>
          <p:nvPr>
            <p:ph type="title"/>
          </p:nvPr>
        </p:nvSpPr>
        <p:spPr>
          <a:xfrm>
            <a:off x="468313" y="188913"/>
            <a:ext cx="8229600" cy="849312"/>
          </a:xfrm>
          <a:solidFill>
            <a:schemeClr val="accent1"/>
          </a:solidFill>
        </p:spPr>
        <p:txBody>
          <a:bodyPr/>
          <a:lstStyle/>
          <a:p>
            <a:pPr algn="ctr" eaLnBrk="1" hangingPunct="1"/>
            <a:r>
              <a:rPr lang="en-US" b="1" u="sng" dirty="0" smtClean="0">
                <a:solidFill>
                  <a:schemeClr val="bg1"/>
                </a:solidFill>
                <a:latin typeface="High Tower Text" pitchFamily="18" charset="0"/>
                <a:cs typeface="Calibri" pitchFamily="34" charset="0"/>
              </a:rPr>
              <a:t>AS- 16: Borrowing Costs</a:t>
            </a:r>
          </a:p>
        </p:txBody>
      </p:sp>
      <p:sp>
        <p:nvSpPr>
          <p:cNvPr id="67590" name="Slide Number Placeholder 5"/>
          <p:cNvSpPr>
            <a:spLocks noGrp="1"/>
          </p:cNvSpPr>
          <p:nvPr>
            <p:ph type="sldNum" sz="quarter" idx="12"/>
          </p:nvPr>
        </p:nvSpPr>
        <p:spPr bwMode="auto">
          <a:xfrm>
            <a:off x="146050" y="6210300"/>
            <a:ext cx="568325" cy="457200"/>
          </a:xfrm>
          <a:ln>
            <a:miter lim="800000"/>
            <a:headEnd/>
            <a:tailEnd/>
          </a:ln>
        </p:spPr>
        <p:txBody>
          <a:bodyPr wrap="square" lIns="91440" tIns="45720" rIns="91440" bIns="45720" numCol="1" anchorCtr="0" compatLnSpc="1">
            <a:prstTxWarp prst="textNoShape">
              <a:avLst/>
            </a:prstTxWarp>
          </a:bodyPr>
          <a:lstStyle/>
          <a:p>
            <a:pPr>
              <a:defRPr/>
            </a:pPr>
            <a:fld id="{DE5C208C-F64C-4E46-82B0-91F92B281947}" type="slidenum">
              <a:rPr lang="en-US"/>
              <a:pPr>
                <a:defRPr/>
              </a:pPr>
              <a:t>108</a:t>
            </a:fld>
            <a:endParaRPr lang="en-US"/>
          </a:p>
        </p:txBody>
      </p:sp>
      <p:sp>
        <p:nvSpPr>
          <p:cNvPr id="2" name="Content Placeholder 1"/>
          <p:cNvSpPr>
            <a:spLocks noGrp="1"/>
          </p:cNvSpPr>
          <p:nvPr>
            <p:ph sz="quarter" idx="1"/>
          </p:nvPr>
        </p:nvSpPr>
        <p:spPr>
          <a:xfrm>
            <a:off x="285720" y="1314474"/>
            <a:ext cx="8412193" cy="5043484"/>
          </a:xfrm>
        </p:spPr>
        <p:txBody>
          <a:bodyPr>
            <a:noAutofit/>
          </a:bodyPr>
          <a:lstStyle/>
          <a:p>
            <a:pPr marL="365760" indent="-256032" algn="just" eaLnBrk="1" fontAlgn="auto" hangingPunct="1">
              <a:spcBef>
                <a:spcPts val="580"/>
              </a:spcBef>
              <a:spcAft>
                <a:spcPts val="0"/>
              </a:spcAft>
              <a:buFont typeface="Wingdings 3"/>
              <a:buChar char=""/>
              <a:defRPr/>
            </a:pPr>
            <a:r>
              <a:rPr lang="en-US" sz="2400" b="1" dirty="0" smtClean="0">
                <a:cs typeface="Calibri" pitchFamily="34" charset="0"/>
              </a:rPr>
              <a:t>Borrowing costs that are directly attributable to the acquisition, construction or production of a qualifying asset</a:t>
            </a:r>
            <a:r>
              <a:rPr lang="en-US" sz="2400" dirty="0" smtClean="0">
                <a:cs typeface="Calibri" pitchFamily="34" charset="0"/>
              </a:rPr>
              <a:t> </a:t>
            </a:r>
            <a:r>
              <a:rPr lang="en-US" sz="2400" b="1" dirty="0" smtClean="0">
                <a:solidFill>
                  <a:srgbClr val="FF0000"/>
                </a:solidFill>
                <a:cs typeface="Calibri" pitchFamily="34" charset="0"/>
              </a:rPr>
              <a:t>should be capitalised as part of the cost of that asset.</a:t>
            </a:r>
          </a:p>
          <a:p>
            <a:pPr marL="365760" indent="-256032" algn="just" eaLnBrk="1" fontAlgn="auto" hangingPunct="1">
              <a:spcBef>
                <a:spcPts val="580"/>
              </a:spcBef>
              <a:spcAft>
                <a:spcPts val="0"/>
              </a:spcAft>
              <a:buFont typeface="Wingdings 3"/>
              <a:buChar char=""/>
              <a:defRPr/>
            </a:pPr>
            <a:endParaRPr lang="en-US" sz="1900" dirty="0" smtClean="0">
              <a:cs typeface="Calibri" pitchFamily="34" charset="0"/>
            </a:endParaRPr>
          </a:p>
          <a:p>
            <a:pPr marL="365760" indent="-256032" algn="just" eaLnBrk="1" fontAlgn="auto" hangingPunct="1">
              <a:spcBef>
                <a:spcPts val="580"/>
              </a:spcBef>
              <a:spcAft>
                <a:spcPts val="0"/>
              </a:spcAft>
              <a:buFont typeface="Wingdings 3"/>
              <a:buNone/>
              <a:defRPr/>
            </a:pPr>
            <a:r>
              <a:rPr lang="en-US" sz="1900" dirty="0" smtClean="0">
                <a:cs typeface="Calibri" pitchFamily="34" charset="0"/>
              </a:rPr>
              <a:t>     </a:t>
            </a:r>
            <a:r>
              <a:rPr lang="en-US" sz="2400" b="1" u="sng" dirty="0" smtClean="0">
                <a:cs typeface="Calibri" pitchFamily="34" charset="0"/>
              </a:rPr>
              <a:t>Examples of Borrowing costs include</a:t>
            </a:r>
            <a:r>
              <a:rPr lang="en-US" sz="2400" dirty="0" smtClean="0">
                <a:cs typeface="Calibri" pitchFamily="34" charset="0"/>
              </a:rPr>
              <a:t>: </a:t>
            </a:r>
          </a:p>
          <a:p>
            <a:pPr marL="566928" indent="-457200" algn="just" eaLnBrk="1" fontAlgn="auto" hangingPunct="1">
              <a:spcBef>
                <a:spcPts val="580"/>
              </a:spcBef>
              <a:spcAft>
                <a:spcPts val="0"/>
              </a:spcAft>
              <a:buSzPct val="100000"/>
              <a:buFont typeface="+mj-lt"/>
              <a:buAutoNum type="alphaLcParenR"/>
              <a:defRPr/>
            </a:pPr>
            <a:r>
              <a:rPr lang="en-US" sz="2400" dirty="0" smtClean="0">
                <a:cs typeface="Calibri" pitchFamily="34" charset="0"/>
              </a:rPr>
              <a:t>interest on all bank borrowings;</a:t>
            </a:r>
          </a:p>
          <a:p>
            <a:pPr marL="566928" indent="-457200" algn="just" eaLnBrk="1" fontAlgn="auto" hangingPunct="1">
              <a:spcBef>
                <a:spcPts val="580"/>
              </a:spcBef>
              <a:spcAft>
                <a:spcPts val="0"/>
              </a:spcAft>
              <a:buSzPct val="100000"/>
              <a:buFont typeface="+mj-lt"/>
              <a:buAutoNum type="alphaLcParenR"/>
              <a:defRPr/>
            </a:pPr>
            <a:r>
              <a:rPr lang="en-US" sz="2400" dirty="0" smtClean="0">
                <a:cs typeface="Calibri" pitchFamily="34" charset="0"/>
              </a:rPr>
              <a:t>amortisation of discounts or premiums relating to borrowings; </a:t>
            </a:r>
          </a:p>
          <a:p>
            <a:pPr marL="566928" indent="-457200" algn="just" eaLnBrk="1" fontAlgn="auto" hangingPunct="1">
              <a:spcBef>
                <a:spcPts val="580"/>
              </a:spcBef>
              <a:spcAft>
                <a:spcPts val="0"/>
              </a:spcAft>
              <a:buSzPct val="100000"/>
              <a:buFont typeface="+mj-lt"/>
              <a:buAutoNum type="alphaLcParenR"/>
              <a:defRPr/>
            </a:pPr>
            <a:r>
              <a:rPr lang="en-US" sz="2400" dirty="0" smtClean="0"/>
              <a:t>amortisation of ancillary costs incurred in connection with the arrangement of borrowings;</a:t>
            </a:r>
            <a:endParaRPr lang="en-US" sz="2400" dirty="0" smtClean="0">
              <a:cs typeface="Calibri" pitchFamily="34" charset="0"/>
            </a:endParaRPr>
          </a:p>
          <a:p>
            <a:pPr marL="566928" indent="-457200" algn="just" eaLnBrk="1" fontAlgn="auto" hangingPunct="1">
              <a:spcBef>
                <a:spcPts val="580"/>
              </a:spcBef>
              <a:spcAft>
                <a:spcPts val="0"/>
              </a:spcAft>
              <a:buSzPct val="100000"/>
              <a:buFont typeface="+mj-lt"/>
              <a:buAutoNum type="alphaLcParenR"/>
              <a:defRPr/>
            </a:pPr>
            <a:r>
              <a:rPr lang="en-US" sz="2400" dirty="0" smtClean="0">
                <a:cs typeface="Calibri" pitchFamily="34" charset="0"/>
              </a:rPr>
              <a:t>finance charges in respect of assets acquired under finance leases;</a:t>
            </a:r>
          </a:p>
          <a:p>
            <a:pPr marL="566928" indent="-457200" algn="just" eaLnBrk="1" fontAlgn="auto" hangingPunct="1">
              <a:spcBef>
                <a:spcPts val="580"/>
              </a:spcBef>
              <a:spcAft>
                <a:spcPts val="0"/>
              </a:spcAft>
              <a:buSzPct val="100000"/>
              <a:buFont typeface="+mj-lt"/>
              <a:buAutoNum type="alphaLcParenR"/>
              <a:defRPr/>
            </a:pPr>
            <a:r>
              <a:rPr lang="en-US" sz="2400" dirty="0" smtClean="0">
                <a:cs typeface="Calibri" pitchFamily="34" charset="0"/>
              </a:rPr>
              <a:t>exchange differences arising from foreign currency borrowings to the extent that they are regarded as an adjustment to interest costs, etc.</a:t>
            </a:r>
          </a:p>
        </p:txBody>
      </p:sp>
    </p:spTree>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164317BD-AE6A-4B71-8960-D9A4C51CA001}" type="slidenum">
              <a:rPr lang="en-US"/>
              <a:pPr>
                <a:defRPr/>
              </a:pPr>
              <a:t>109</a:t>
            </a:fld>
            <a:endParaRPr lang="en-US"/>
          </a:p>
        </p:txBody>
      </p:sp>
      <p:sp>
        <p:nvSpPr>
          <p:cNvPr id="2" name="Content Placeholder 1"/>
          <p:cNvSpPr>
            <a:spLocks noGrp="1"/>
          </p:cNvSpPr>
          <p:nvPr>
            <p:ph sz="quarter" idx="1"/>
          </p:nvPr>
        </p:nvSpPr>
        <p:spPr>
          <a:xfrm>
            <a:off x="285750" y="928670"/>
            <a:ext cx="8501063" cy="5500726"/>
          </a:xfrm>
        </p:spPr>
        <p:txBody>
          <a:bodyPr>
            <a:normAutofit/>
          </a:bodyPr>
          <a:lstStyle/>
          <a:p>
            <a:pPr marL="274320" indent="-274320" algn="just" eaLnBrk="1" fontAlgn="auto" hangingPunct="1">
              <a:spcBef>
                <a:spcPts val="580"/>
              </a:spcBef>
              <a:spcAft>
                <a:spcPts val="0"/>
              </a:spcAft>
              <a:buFont typeface="Wingdings 2"/>
              <a:buChar char=""/>
              <a:defRPr/>
            </a:pPr>
            <a:r>
              <a:rPr lang="en-US" sz="2200" dirty="0" smtClean="0">
                <a:cs typeface="Calibri" pitchFamily="34" charset="0"/>
              </a:rPr>
              <a:t>A </a:t>
            </a:r>
            <a:r>
              <a:rPr lang="en-US" sz="2200" b="1" dirty="0" smtClean="0">
                <a:solidFill>
                  <a:srgbClr val="FF0000"/>
                </a:solidFill>
                <a:cs typeface="Calibri" pitchFamily="34" charset="0"/>
              </a:rPr>
              <a:t>Qualifying asset</a:t>
            </a:r>
            <a:r>
              <a:rPr lang="en-US" sz="2200" b="1" dirty="0" smtClean="0">
                <a:solidFill>
                  <a:schemeClr val="accent3"/>
                </a:solidFill>
                <a:cs typeface="Calibri" pitchFamily="34" charset="0"/>
              </a:rPr>
              <a:t> </a:t>
            </a:r>
            <a:r>
              <a:rPr lang="en-US" sz="2200" dirty="0" smtClean="0">
                <a:cs typeface="Calibri" pitchFamily="34" charset="0"/>
              </a:rPr>
              <a:t>is an asset that necessarily takes a </a:t>
            </a:r>
            <a:r>
              <a:rPr lang="en-US" sz="2200" b="1" dirty="0" smtClean="0">
                <a:cs typeface="Calibri" pitchFamily="34" charset="0"/>
              </a:rPr>
              <a:t>substantial period </a:t>
            </a:r>
            <a:r>
              <a:rPr lang="en-US" sz="2200" dirty="0" smtClean="0">
                <a:cs typeface="Calibri" pitchFamily="34" charset="0"/>
              </a:rPr>
              <a:t>of time to get ready for its intended use or sale.</a:t>
            </a:r>
          </a:p>
          <a:p>
            <a:pPr marL="266700" lvl="1" indent="1168400" algn="just" eaLnBrk="1" fontAlgn="auto" hangingPunct="1">
              <a:spcBef>
                <a:spcPts val="370"/>
              </a:spcBef>
              <a:spcAft>
                <a:spcPts val="0"/>
              </a:spcAft>
              <a:buNone/>
              <a:defRPr/>
            </a:pPr>
            <a:r>
              <a:rPr lang="en-US" sz="2200" b="1" u="sng" dirty="0" smtClean="0">
                <a:cs typeface="Calibri" pitchFamily="34" charset="0"/>
              </a:rPr>
              <a:t>Substantial period</a:t>
            </a:r>
            <a:r>
              <a:rPr lang="en-US" sz="2200" dirty="0" smtClean="0">
                <a:cs typeface="Calibri" pitchFamily="34" charset="0"/>
              </a:rPr>
              <a:t> of time primarily depends upon facts and circumstances. However, normally a period of 12 months is considered as substantial period of time.</a:t>
            </a:r>
          </a:p>
          <a:p>
            <a:pPr marL="266700" lvl="1" indent="0" algn="just" eaLnBrk="1" fontAlgn="auto" hangingPunct="1">
              <a:spcBef>
                <a:spcPts val="370"/>
              </a:spcBef>
              <a:spcAft>
                <a:spcPts val="0"/>
              </a:spcAft>
              <a:buNone/>
              <a:defRPr/>
            </a:pPr>
            <a:endParaRPr lang="en-US" sz="2200" dirty="0" smtClean="0">
              <a:cs typeface="Calibri" pitchFamily="34" charset="0"/>
            </a:endParaRPr>
          </a:p>
          <a:p>
            <a:pPr marL="274320" indent="-274320" algn="just" eaLnBrk="1" fontAlgn="auto" hangingPunct="1">
              <a:spcBef>
                <a:spcPts val="580"/>
              </a:spcBef>
              <a:spcAft>
                <a:spcPts val="0"/>
              </a:spcAft>
              <a:buFont typeface="Wingdings 2"/>
              <a:buChar char=""/>
              <a:defRPr/>
            </a:pPr>
            <a:r>
              <a:rPr lang="en-US" sz="2200" b="1" dirty="0" smtClean="0">
                <a:ea typeface="Calibri" pitchFamily="34" charset="0"/>
                <a:cs typeface="Calibri" pitchFamily="34" charset="0"/>
              </a:rPr>
              <a:t>Borrowing Costs eligible for </a:t>
            </a:r>
            <a:r>
              <a:rPr lang="en-US" sz="2200" b="1" dirty="0" err="1" smtClean="0">
                <a:ea typeface="Calibri" pitchFamily="34" charset="0"/>
                <a:cs typeface="Calibri" pitchFamily="34" charset="0"/>
              </a:rPr>
              <a:t>Capitalisation</a:t>
            </a:r>
            <a:r>
              <a:rPr lang="en-US" sz="2200" b="1" dirty="0" smtClean="0">
                <a:ea typeface="Calibri" pitchFamily="34" charset="0"/>
                <a:cs typeface="Calibri" pitchFamily="34" charset="0"/>
              </a:rPr>
              <a:t>:</a:t>
            </a:r>
          </a:p>
          <a:p>
            <a:pPr marL="548640" lvl="1" algn="just" eaLnBrk="1" fontAlgn="auto" hangingPunct="1">
              <a:spcBef>
                <a:spcPts val="370"/>
              </a:spcBef>
              <a:spcAft>
                <a:spcPts val="0"/>
              </a:spcAft>
              <a:buFont typeface="Wingdings 2"/>
              <a:buChar char=""/>
              <a:defRPr/>
            </a:pPr>
            <a:r>
              <a:rPr lang="en-US" sz="2200" dirty="0" smtClean="0">
                <a:ea typeface="Calibri" pitchFamily="34" charset="0"/>
                <a:cs typeface="Calibri" pitchFamily="34" charset="0"/>
              </a:rPr>
              <a:t>Funds </a:t>
            </a:r>
            <a:r>
              <a:rPr lang="en-US" sz="2200" u="sng" dirty="0" smtClean="0">
                <a:ea typeface="Calibri" pitchFamily="34" charset="0"/>
                <a:cs typeface="Calibri" pitchFamily="34" charset="0"/>
              </a:rPr>
              <a:t>specifically borrowed</a:t>
            </a:r>
            <a:r>
              <a:rPr lang="en-US" sz="2200" dirty="0" smtClean="0">
                <a:ea typeface="Calibri" pitchFamily="34" charset="0"/>
                <a:cs typeface="Calibri" pitchFamily="34" charset="0"/>
              </a:rPr>
              <a:t> for obtaining qualifying asset: actual borrowing costs incurred on that borrowing should be </a:t>
            </a:r>
            <a:r>
              <a:rPr lang="en-US" sz="2200" dirty="0" err="1" smtClean="0">
                <a:ea typeface="Calibri" pitchFamily="34" charset="0"/>
                <a:cs typeface="Calibri" pitchFamily="34" charset="0"/>
              </a:rPr>
              <a:t>capitalised</a:t>
            </a:r>
            <a:r>
              <a:rPr lang="en-US" sz="2200" dirty="0" smtClean="0">
                <a:ea typeface="Calibri" pitchFamily="34" charset="0"/>
                <a:cs typeface="Calibri" pitchFamily="34" charset="0"/>
              </a:rPr>
              <a:t> </a:t>
            </a:r>
            <a:r>
              <a:rPr lang="en-US" sz="2200" b="1" u="sng" dirty="0" smtClean="0">
                <a:ea typeface="Calibri" pitchFamily="34" charset="0"/>
                <a:cs typeface="Calibri" pitchFamily="34" charset="0"/>
              </a:rPr>
              <a:t>less</a:t>
            </a:r>
            <a:r>
              <a:rPr lang="en-US" sz="2200" dirty="0" smtClean="0">
                <a:ea typeface="Calibri" pitchFamily="34" charset="0"/>
                <a:cs typeface="Calibri" pitchFamily="34" charset="0"/>
              </a:rPr>
              <a:t> income from temporary investment. </a:t>
            </a:r>
          </a:p>
          <a:p>
            <a:pPr marL="548640" lvl="1" algn="just" eaLnBrk="1" fontAlgn="auto" hangingPunct="1">
              <a:spcBef>
                <a:spcPts val="370"/>
              </a:spcBef>
              <a:spcAft>
                <a:spcPts val="0"/>
              </a:spcAft>
              <a:buFont typeface="Wingdings 2"/>
              <a:buChar char=""/>
              <a:defRPr/>
            </a:pPr>
            <a:r>
              <a:rPr lang="en-US" sz="2200" dirty="0" smtClean="0">
                <a:ea typeface="Calibri" pitchFamily="34" charset="0"/>
                <a:cs typeface="Calibri" pitchFamily="34" charset="0"/>
              </a:rPr>
              <a:t>Funds </a:t>
            </a:r>
            <a:r>
              <a:rPr lang="en-US" sz="2200" u="sng" dirty="0" smtClean="0">
                <a:ea typeface="Calibri" pitchFamily="34" charset="0"/>
                <a:cs typeface="Calibri" pitchFamily="34" charset="0"/>
              </a:rPr>
              <a:t>generally borrowed</a:t>
            </a:r>
            <a:r>
              <a:rPr lang="en-US" sz="2200" dirty="0" smtClean="0">
                <a:ea typeface="Calibri" pitchFamily="34" charset="0"/>
                <a:cs typeface="Calibri" pitchFamily="34" charset="0"/>
              </a:rPr>
              <a:t> and used for obtaining qualifying asset: amount to be </a:t>
            </a:r>
            <a:r>
              <a:rPr lang="en-US" sz="2200" dirty="0" err="1" smtClean="0">
                <a:ea typeface="Calibri" pitchFamily="34" charset="0"/>
                <a:cs typeface="Calibri" pitchFamily="34" charset="0"/>
              </a:rPr>
              <a:t>capitalised</a:t>
            </a:r>
            <a:r>
              <a:rPr lang="en-US" sz="2200" dirty="0" smtClean="0">
                <a:ea typeface="Calibri" pitchFamily="34" charset="0"/>
                <a:cs typeface="Calibri" pitchFamily="34" charset="0"/>
              </a:rPr>
              <a:t> should be determined by applying a </a:t>
            </a:r>
            <a:r>
              <a:rPr lang="en-US" sz="2200" dirty="0" err="1" smtClean="0">
                <a:ea typeface="Calibri" pitchFamily="34" charset="0"/>
                <a:cs typeface="Calibri" pitchFamily="34" charset="0"/>
              </a:rPr>
              <a:t>capitalisation</a:t>
            </a:r>
            <a:r>
              <a:rPr lang="en-US" sz="2200" dirty="0" smtClean="0">
                <a:ea typeface="Calibri" pitchFamily="34" charset="0"/>
                <a:cs typeface="Calibri" pitchFamily="34" charset="0"/>
              </a:rPr>
              <a:t> rate to the expenditure on that asset.</a:t>
            </a:r>
          </a:p>
          <a:p>
            <a:pPr marL="548640" lvl="1" algn="just" eaLnBrk="1" fontAlgn="auto" hangingPunct="1">
              <a:spcBef>
                <a:spcPts val="370"/>
              </a:spcBef>
              <a:spcAft>
                <a:spcPts val="0"/>
              </a:spcAft>
              <a:buNone/>
              <a:defRPr/>
            </a:pPr>
            <a:r>
              <a:rPr lang="en-US" sz="2000" dirty="0" smtClean="0"/>
              <a:t>	[</a:t>
            </a:r>
            <a:r>
              <a:rPr lang="en-US" sz="2000" dirty="0" err="1" smtClean="0"/>
              <a:t>Capitalisation</a:t>
            </a:r>
            <a:r>
              <a:rPr lang="en-US" sz="2000" dirty="0" smtClean="0"/>
              <a:t> rate =  </a:t>
            </a:r>
            <a:r>
              <a:rPr lang="en-US" sz="2000" dirty="0" smtClean="0">
                <a:ea typeface="Calibri" pitchFamily="34" charset="0"/>
                <a:cs typeface="Calibri" pitchFamily="34" charset="0"/>
              </a:rPr>
              <a:t>weighted average of the borrowing costs applicable to the general borrowings outstanding during the period</a:t>
            </a:r>
            <a:r>
              <a:rPr lang="en-US" sz="2000" dirty="0" smtClean="0"/>
              <a:t>]</a:t>
            </a:r>
            <a:endParaRPr lang="en-US" sz="2200" dirty="0" smtClean="0">
              <a:solidFill>
                <a:srgbClr val="0070C0"/>
              </a:solidFill>
            </a:endParaRPr>
          </a:p>
        </p:txBody>
      </p:sp>
      <p:sp>
        <p:nvSpPr>
          <p:cNvPr id="5" name="Title 2"/>
          <p:cNvSpPr txBox="1">
            <a:spLocks/>
          </p:cNvSpPr>
          <p:nvPr/>
        </p:nvSpPr>
        <p:spPr bwMode="auto">
          <a:xfrm>
            <a:off x="5715000" y="71438"/>
            <a:ext cx="2971800" cy="511175"/>
          </a:xfrm>
          <a:prstGeom prst="rect">
            <a:avLst/>
          </a:prstGeom>
          <a:solidFill>
            <a:schemeClr val="accent1"/>
          </a:solidFill>
          <a:ln w="9525">
            <a:noFill/>
            <a:miter lim="800000"/>
            <a:headEnd/>
            <a:tailEnd/>
          </a:ln>
        </p:spPr>
        <p:txBody>
          <a:bodyPr vert="horz" wrap="square" lIns="91440" tIns="45720" rIns="91440" bIns="91440" numCol="1" anchor="ctr"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en-US" sz="2800" b="0" i="0" u="none" strike="noStrike" kern="1200" cap="none" spc="0" normalizeH="0" baseline="0" noProof="0" smtClean="0">
                <a:ln>
                  <a:noFill/>
                </a:ln>
                <a:solidFill>
                  <a:schemeClr val="bg1"/>
                </a:solidFill>
                <a:effectLst/>
                <a:uLnTx/>
                <a:uFillTx/>
                <a:latin typeface="Calibri" pitchFamily="34" charset="0"/>
                <a:ea typeface="+mj-ea"/>
                <a:cs typeface="Calibri" pitchFamily="34" charset="0"/>
              </a:rPr>
              <a:t>Contd.……</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2"/>
          <p:cNvSpPr>
            <a:spLocks noGrp="1"/>
          </p:cNvSpPr>
          <p:nvPr>
            <p:ph type="title"/>
          </p:nvPr>
        </p:nvSpPr>
        <p:spPr>
          <a:xfrm>
            <a:off x="571500" y="142875"/>
            <a:ext cx="8115300" cy="1143000"/>
          </a:xfrm>
          <a:solidFill>
            <a:schemeClr val="accent1"/>
          </a:solidFill>
        </p:spPr>
        <p:txBody>
          <a:bodyPr anchor="ctr"/>
          <a:lstStyle/>
          <a:p>
            <a:pPr eaLnBrk="1" hangingPunct="1"/>
            <a:r>
              <a:rPr lang="en-US" u="sng" smtClean="0">
                <a:solidFill>
                  <a:schemeClr val="bg1"/>
                </a:solidFill>
                <a:latin typeface="High Tower Text" pitchFamily="18" charset="0"/>
              </a:rPr>
              <a:t>Standards not yet issued by CBDT</a:t>
            </a:r>
          </a:p>
        </p:txBody>
      </p:sp>
      <p:sp>
        <p:nvSpPr>
          <p:cNvPr id="4" name="Slide Number Placeholder 3"/>
          <p:cNvSpPr>
            <a:spLocks noGrp="1"/>
          </p:cNvSpPr>
          <p:nvPr>
            <p:ph type="sldNum" sz="quarter" idx="12"/>
          </p:nvPr>
        </p:nvSpPr>
        <p:spPr>
          <a:xfrm>
            <a:off x="42834" y="6257948"/>
            <a:ext cx="457200" cy="457200"/>
          </a:xfrm>
        </p:spPr>
        <p:txBody>
          <a:bodyPr/>
          <a:lstStyle/>
          <a:p>
            <a:pPr>
              <a:defRPr/>
            </a:pPr>
            <a:fld id="{A2303DDC-1D1F-4996-84E0-0A9C3B028D95}" type="slidenum">
              <a:rPr lang="en-US"/>
              <a:pPr>
                <a:defRPr/>
              </a:pPr>
              <a:t>11</a:t>
            </a:fld>
            <a:endParaRPr lang="en-US"/>
          </a:p>
        </p:txBody>
      </p:sp>
      <p:sp>
        <p:nvSpPr>
          <p:cNvPr id="2" name="Content Placeholder 1"/>
          <p:cNvSpPr>
            <a:spLocks noGrp="1"/>
          </p:cNvSpPr>
          <p:nvPr>
            <p:ph sz="quarter" idx="1"/>
          </p:nvPr>
        </p:nvSpPr>
        <p:spPr>
          <a:xfrm>
            <a:off x="428596" y="1357298"/>
            <a:ext cx="8358188" cy="4572000"/>
          </a:xfrm>
        </p:spPr>
        <p:txBody>
          <a:bodyPr>
            <a:noAutofit/>
          </a:bodyPr>
          <a:lstStyle/>
          <a:p>
            <a:pPr marL="0" indent="0" algn="just" eaLnBrk="1" fontAlgn="auto" hangingPunct="1">
              <a:spcBef>
                <a:spcPts val="580"/>
              </a:spcBef>
              <a:spcAft>
                <a:spcPts val="0"/>
              </a:spcAft>
              <a:buFont typeface="Wingdings 3" pitchFamily="18" charset="2"/>
              <a:buNone/>
              <a:defRPr/>
            </a:pPr>
            <a:r>
              <a:rPr lang="en-US" sz="2200" dirty="0" smtClean="0"/>
              <a:t>Tax Accounting Standards Committee had recommended four more standards to be notified on the following subjects:</a:t>
            </a:r>
          </a:p>
          <a:p>
            <a:pPr marL="274320" indent="-274320" algn="just" eaLnBrk="1" fontAlgn="auto" hangingPunct="1">
              <a:spcBef>
                <a:spcPts val="580"/>
              </a:spcBef>
              <a:spcAft>
                <a:spcPts val="0"/>
              </a:spcAft>
              <a:buFont typeface="Wingdings 2"/>
              <a:buChar char=""/>
              <a:defRPr/>
            </a:pPr>
            <a:r>
              <a:rPr lang="en-US" sz="2200" dirty="0" smtClean="0"/>
              <a:t>Events occurring after the Balance Sheet Date</a:t>
            </a:r>
          </a:p>
          <a:p>
            <a:pPr marL="274320" indent="-274320" algn="just" eaLnBrk="1" fontAlgn="auto" hangingPunct="1">
              <a:spcBef>
                <a:spcPts val="580"/>
              </a:spcBef>
              <a:spcAft>
                <a:spcPts val="0"/>
              </a:spcAft>
              <a:buFont typeface="Wingdings 2"/>
              <a:buChar char=""/>
              <a:defRPr/>
            </a:pPr>
            <a:r>
              <a:rPr lang="en-US" sz="2200" dirty="0" smtClean="0"/>
              <a:t>Prior Period Items</a:t>
            </a:r>
          </a:p>
          <a:p>
            <a:pPr marL="274320" indent="-274320" algn="just" eaLnBrk="1" fontAlgn="auto" hangingPunct="1">
              <a:spcBef>
                <a:spcPts val="580"/>
              </a:spcBef>
              <a:spcAft>
                <a:spcPts val="0"/>
              </a:spcAft>
              <a:buFont typeface="Wingdings 2"/>
              <a:buChar char=""/>
              <a:defRPr/>
            </a:pPr>
            <a:r>
              <a:rPr lang="en-US" sz="2200" dirty="0" smtClean="0"/>
              <a:t>Leases</a:t>
            </a:r>
          </a:p>
          <a:p>
            <a:pPr marL="274320" indent="-274320" algn="just" eaLnBrk="1" fontAlgn="auto" hangingPunct="1">
              <a:spcBef>
                <a:spcPts val="580"/>
              </a:spcBef>
              <a:spcAft>
                <a:spcPts val="0"/>
              </a:spcAft>
              <a:buFont typeface="Wingdings 2"/>
              <a:buChar char=""/>
              <a:defRPr/>
            </a:pPr>
            <a:r>
              <a:rPr lang="en-US" sz="2200" dirty="0" smtClean="0"/>
              <a:t>Intangible Assets </a:t>
            </a:r>
          </a:p>
          <a:p>
            <a:pPr marL="274320" indent="-274320" algn="just" eaLnBrk="1" fontAlgn="auto" hangingPunct="1">
              <a:spcBef>
                <a:spcPts val="580"/>
              </a:spcBef>
              <a:spcAft>
                <a:spcPts val="0"/>
              </a:spcAft>
              <a:buFont typeface="Wingdings 3" pitchFamily="18" charset="2"/>
              <a:buNone/>
              <a:defRPr/>
            </a:pPr>
            <a:endParaRPr lang="en-US" sz="1100" dirty="0" smtClean="0"/>
          </a:p>
          <a:p>
            <a:pPr marL="0" indent="0" algn="just" eaLnBrk="1" fontAlgn="auto" hangingPunct="1">
              <a:spcBef>
                <a:spcPts val="580"/>
              </a:spcBef>
              <a:spcAft>
                <a:spcPts val="0"/>
              </a:spcAft>
              <a:buFont typeface="Wingdings 3" pitchFamily="18" charset="2"/>
              <a:buNone/>
              <a:defRPr/>
            </a:pPr>
            <a:r>
              <a:rPr lang="en-US" sz="2200" dirty="0" smtClean="0"/>
              <a:t>However, the revised drafts issued in January 2015 were only for 12 ICDSs (including Leases &amp; Intangible Assets) . </a:t>
            </a:r>
            <a:r>
              <a:rPr lang="en-US" sz="2200" b="1" u="sng" dirty="0" smtClean="0"/>
              <a:t>CBDT has not yet notified the standards on Leases &amp; Intangible Assets.</a:t>
            </a:r>
          </a:p>
          <a:p>
            <a:pPr marL="0" indent="0" algn="just" eaLnBrk="1" fontAlgn="auto" hangingPunct="1">
              <a:spcBef>
                <a:spcPts val="580"/>
              </a:spcBef>
              <a:spcAft>
                <a:spcPts val="0"/>
              </a:spcAft>
              <a:buFont typeface="Wingdings 2"/>
              <a:buNone/>
              <a:defRPr/>
            </a:pPr>
            <a:endParaRPr lang="en-US" sz="1100" dirty="0" smtClean="0"/>
          </a:p>
          <a:p>
            <a:pPr marL="0" indent="0" algn="just" eaLnBrk="1" fontAlgn="auto" hangingPunct="1">
              <a:spcBef>
                <a:spcPts val="580"/>
              </a:spcBef>
              <a:spcAft>
                <a:spcPts val="0"/>
              </a:spcAft>
              <a:buFont typeface="Wingdings 2"/>
              <a:buNone/>
              <a:defRPr/>
            </a:pPr>
            <a:r>
              <a:rPr lang="en-US" sz="2200" dirty="0" smtClean="0"/>
              <a:t>ICDS has not yet adequately addressed certain areas such as financial instruments, share-based payments, etc which are quite prevalent in today’s business environment.</a:t>
            </a:r>
          </a:p>
        </p:txBody>
      </p:sp>
    </p:spTree>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3" name="Slide Number Placeholder 4"/>
          <p:cNvSpPr>
            <a:spLocks noGrp="1"/>
          </p:cNvSpPr>
          <p:nvPr>
            <p:ph type="sldNum" sz="quarter" idx="12"/>
          </p:nvPr>
        </p:nvSpPr>
        <p:spPr bwMode="auto">
          <a:xfrm>
            <a:off x="71406" y="6210300"/>
            <a:ext cx="639763" cy="457200"/>
          </a:xfrm>
          <a:ln>
            <a:miter lim="800000"/>
            <a:headEnd/>
            <a:tailEnd/>
          </a:ln>
        </p:spPr>
        <p:txBody>
          <a:bodyPr wrap="square" lIns="91440" tIns="45720" rIns="91440" bIns="45720" numCol="1" anchorCtr="0" compatLnSpc="1">
            <a:prstTxWarp prst="textNoShape">
              <a:avLst/>
            </a:prstTxWarp>
          </a:bodyPr>
          <a:lstStyle/>
          <a:p>
            <a:pPr>
              <a:defRPr/>
            </a:pPr>
            <a:fld id="{491A9F8D-F44F-4D9F-8F40-5C25106CC3AB}" type="slidenum">
              <a:rPr lang="en-US"/>
              <a:pPr>
                <a:defRPr/>
              </a:pPr>
              <a:t>110</a:t>
            </a:fld>
            <a:endParaRPr lang="en-US" dirty="0"/>
          </a:p>
        </p:txBody>
      </p:sp>
      <p:sp>
        <p:nvSpPr>
          <p:cNvPr id="84994" name="Content Placeholder 1"/>
          <p:cNvSpPr>
            <a:spLocks noGrp="1"/>
          </p:cNvSpPr>
          <p:nvPr>
            <p:ph sz="quarter" idx="1"/>
          </p:nvPr>
        </p:nvSpPr>
        <p:spPr>
          <a:xfrm>
            <a:off x="428596" y="785794"/>
            <a:ext cx="8501122" cy="5643602"/>
          </a:xfrm>
        </p:spPr>
        <p:txBody>
          <a:bodyPr>
            <a:noAutofit/>
          </a:bodyPr>
          <a:lstStyle/>
          <a:p>
            <a:pPr marL="274320" indent="-274320" algn="just" eaLnBrk="1" fontAlgn="auto" hangingPunct="1">
              <a:spcBef>
                <a:spcPts val="580"/>
              </a:spcBef>
              <a:spcAft>
                <a:spcPts val="0"/>
              </a:spcAft>
              <a:buFont typeface="Wingdings 2"/>
              <a:buChar char=""/>
              <a:defRPr/>
            </a:pPr>
            <a:r>
              <a:rPr lang="en-US" sz="2100" b="1" dirty="0" smtClean="0">
                <a:ea typeface="Calibri" pitchFamily="34" charset="0"/>
                <a:cs typeface="Calibri" pitchFamily="34" charset="0"/>
              </a:rPr>
              <a:t>Commencement of </a:t>
            </a:r>
            <a:r>
              <a:rPr lang="en-US" sz="2100" b="1" dirty="0" err="1" smtClean="0">
                <a:ea typeface="Calibri" pitchFamily="34" charset="0"/>
                <a:cs typeface="Calibri" pitchFamily="34" charset="0"/>
              </a:rPr>
              <a:t>Capitalisation</a:t>
            </a:r>
            <a:r>
              <a:rPr lang="en-US" sz="2100" b="1" dirty="0" smtClean="0">
                <a:ea typeface="Calibri" pitchFamily="34" charset="0"/>
                <a:cs typeface="Calibri" pitchFamily="34" charset="0"/>
              </a:rPr>
              <a:t>:</a:t>
            </a:r>
          </a:p>
          <a:p>
            <a:pPr marL="274320" indent="-274320" algn="just" eaLnBrk="1" fontAlgn="auto" hangingPunct="1">
              <a:spcBef>
                <a:spcPts val="580"/>
              </a:spcBef>
              <a:spcAft>
                <a:spcPts val="0"/>
              </a:spcAft>
              <a:buFont typeface="Wingdings 3" pitchFamily="18" charset="2"/>
              <a:buNone/>
              <a:defRPr/>
            </a:pPr>
            <a:r>
              <a:rPr lang="en-US" sz="2100" dirty="0" smtClean="0">
                <a:ea typeface="Calibri" pitchFamily="34" charset="0"/>
                <a:cs typeface="Calibri" pitchFamily="34" charset="0"/>
              </a:rPr>
              <a:t>	</a:t>
            </a:r>
            <a:r>
              <a:rPr lang="en-US" sz="2100" dirty="0" err="1" smtClean="0">
                <a:ea typeface="Calibri" pitchFamily="34" charset="0"/>
                <a:cs typeface="Calibri" pitchFamily="34" charset="0"/>
              </a:rPr>
              <a:t>Capitalisation</a:t>
            </a:r>
            <a:r>
              <a:rPr lang="en-US" sz="2100" dirty="0" smtClean="0">
                <a:ea typeface="Calibri" pitchFamily="34" charset="0"/>
                <a:cs typeface="Calibri" pitchFamily="34" charset="0"/>
              </a:rPr>
              <a:t> should commence when </a:t>
            </a:r>
            <a:r>
              <a:rPr lang="en-US" sz="2100" b="1" u="sng" dirty="0" smtClean="0">
                <a:ea typeface="Calibri" pitchFamily="34" charset="0"/>
                <a:cs typeface="Calibri" pitchFamily="34" charset="0"/>
              </a:rPr>
              <a:t>all</a:t>
            </a:r>
            <a:r>
              <a:rPr lang="en-US" sz="2100" dirty="0" smtClean="0">
                <a:ea typeface="Calibri" pitchFamily="34" charset="0"/>
                <a:cs typeface="Calibri" pitchFamily="34" charset="0"/>
              </a:rPr>
              <a:t> the following conditions are satisfied:</a:t>
            </a:r>
          </a:p>
          <a:p>
            <a:pPr marL="548640" lvl="1" algn="just" eaLnBrk="1" fontAlgn="auto" hangingPunct="1">
              <a:spcBef>
                <a:spcPts val="370"/>
              </a:spcBef>
              <a:spcAft>
                <a:spcPts val="0"/>
              </a:spcAft>
              <a:buFont typeface="Wingdings 2"/>
              <a:buChar char=""/>
              <a:defRPr/>
            </a:pPr>
            <a:r>
              <a:rPr lang="en-US" sz="2100" dirty="0" smtClean="0">
                <a:ea typeface="Calibri" pitchFamily="34" charset="0"/>
                <a:cs typeface="Calibri" pitchFamily="34" charset="0"/>
              </a:rPr>
              <a:t>Expenditure for acquisition, construction or production of qualifying asset is being incurred,</a:t>
            </a:r>
          </a:p>
          <a:p>
            <a:pPr marL="548640" lvl="1" algn="just" eaLnBrk="1" fontAlgn="auto" hangingPunct="1">
              <a:spcBef>
                <a:spcPts val="370"/>
              </a:spcBef>
              <a:spcAft>
                <a:spcPts val="0"/>
              </a:spcAft>
              <a:buFont typeface="Wingdings 2"/>
              <a:buChar char=""/>
              <a:defRPr/>
            </a:pPr>
            <a:r>
              <a:rPr lang="en-US" sz="2100" dirty="0" smtClean="0">
                <a:ea typeface="Calibri" pitchFamily="34" charset="0"/>
                <a:cs typeface="Calibri" pitchFamily="34" charset="0"/>
              </a:rPr>
              <a:t>Borrowing costs are being incurred, and</a:t>
            </a:r>
          </a:p>
          <a:p>
            <a:pPr marL="548640" lvl="1" algn="just" eaLnBrk="1" fontAlgn="auto" hangingPunct="1">
              <a:spcBef>
                <a:spcPts val="370"/>
              </a:spcBef>
              <a:spcAft>
                <a:spcPts val="0"/>
              </a:spcAft>
              <a:buFont typeface="Wingdings 2"/>
              <a:buChar char=""/>
              <a:defRPr/>
            </a:pPr>
            <a:r>
              <a:rPr lang="en-US" sz="2100" dirty="0" smtClean="0">
                <a:ea typeface="Calibri" pitchFamily="34" charset="0"/>
                <a:cs typeface="Calibri" pitchFamily="34" charset="0"/>
              </a:rPr>
              <a:t>Activities necessary to prepare the asset for its intended use or sale are in progress.</a:t>
            </a:r>
            <a:endParaRPr lang="en-US" sz="2100" b="1" u="sng" dirty="0" smtClean="0">
              <a:cs typeface="Calibri" pitchFamily="34" charset="0"/>
            </a:endParaRPr>
          </a:p>
          <a:p>
            <a:pPr marL="274320" indent="-274320" algn="just" eaLnBrk="1" fontAlgn="auto" hangingPunct="1">
              <a:spcBef>
                <a:spcPts val="580"/>
              </a:spcBef>
              <a:spcAft>
                <a:spcPts val="0"/>
              </a:spcAft>
              <a:buFont typeface="Wingdings 2"/>
              <a:buChar char=""/>
              <a:defRPr/>
            </a:pPr>
            <a:endParaRPr lang="en-US" sz="1000" b="1" u="sng" dirty="0" smtClean="0">
              <a:cs typeface="Calibri" pitchFamily="34" charset="0"/>
            </a:endParaRPr>
          </a:p>
          <a:p>
            <a:pPr marL="274320" indent="-274320" algn="just" eaLnBrk="1" fontAlgn="auto" hangingPunct="1">
              <a:spcBef>
                <a:spcPts val="580"/>
              </a:spcBef>
              <a:spcAft>
                <a:spcPts val="0"/>
              </a:spcAft>
              <a:buFont typeface="Wingdings 2"/>
              <a:buChar char=""/>
              <a:defRPr/>
            </a:pPr>
            <a:r>
              <a:rPr lang="en-US" sz="2100" b="1" u="sng" dirty="0" smtClean="0">
                <a:cs typeface="Calibri" pitchFamily="34" charset="0"/>
              </a:rPr>
              <a:t>Other borrowing costs </a:t>
            </a:r>
            <a:r>
              <a:rPr lang="en-US" sz="2100" dirty="0" smtClean="0">
                <a:cs typeface="Calibri" pitchFamily="34" charset="0"/>
              </a:rPr>
              <a:t>should be </a:t>
            </a:r>
            <a:r>
              <a:rPr lang="en-US" sz="2100" b="1" dirty="0" err="1" smtClean="0">
                <a:cs typeface="Calibri" pitchFamily="34" charset="0"/>
              </a:rPr>
              <a:t>recognised</a:t>
            </a:r>
            <a:r>
              <a:rPr lang="en-US" sz="2100" b="1" dirty="0" smtClean="0">
                <a:cs typeface="Calibri" pitchFamily="34" charset="0"/>
              </a:rPr>
              <a:t> as an expense</a:t>
            </a:r>
            <a:r>
              <a:rPr lang="en-US" sz="2100" dirty="0" smtClean="0">
                <a:cs typeface="Calibri" pitchFamily="34" charset="0"/>
              </a:rPr>
              <a:t> in the period in which they are incurred.</a:t>
            </a:r>
          </a:p>
          <a:p>
            <a:pPr marL="274320" indent="-274320" algn="just" eaLnBrk="1" fontAlgn="auto" hangingPunct="1">
              <a:spcBef>
                <a:spcPts val="580"/>
              </a:spcBef>
              <a:spcAft>
                <a:spcPts val="0"/>
              </a:spcAft>
              <a:buFont typeface="Wingdings 2"/>
              <a:buChar char=""/>
              <a:defRPr/>
            </a:pPr>
            <a:endParaRPr lang="en-US" sz="1000" dirty="0" smtClean="0">
              <a:cs typeface="Calibri" pitchFamily="34" charset="0"/>
            </a:endParaRPr>
          </a:p>
          <a:p>
            <a:pPr marL="274320" indent="-274320" algn="just" eaLnBrk="1" fontAlgn="auto" hangingPunct="1">
              <a:spcBef>
                <a:spcPts val="580"/>
              </a:spcBef>
              <a:spcAft>
                <a:spcPts val="0"/>
              </a:spcAft>
              <a:buFont typeface="Wingdings 2"/>
              <a:buChar char=""/>
              <a:defRPr/>
            </a:pPr>
            <a:r>
              <a:rPr lang="en-US" sz="2100" dirty="0" err="1" smtClean="0">
                <a:cs typeface="Calibri" pitchFamily="34" charset="0"/>
              </a:rPr>
              <a:t>Capitalisation</a:t>
            </a:r>
            <a:r>
              <a:rPr lang="en-US" sz="2100" dirty="0" smtClean="0">
                <a:cs typeface="Calibri" pitchFamily="34" charset="0"/>
              </a:rPr>
              <a:t> of borrowing costs should be </a:t>
            </a:r>
            <a:r>
              <a:rPr lang="en-US" sz="2100" b="1" dirty="0" smtClean="0">
                <a:cs typeface="Calibri" pitchFamily="34" charset="0"/>
              </a:rPr>
              <a:t>suspended</a:t>
            </a:r>
            <a:r>
              <a:rPr lang="en-US" sz="2100" dirty="0" smtClean="0">
                <a:cs typeface="Calibri" pitchFamily="34" charset="0"/>
              </a:rPr>
              <a:t> during extended periods in which active development is interrupted. </a:t>
            </a:r>
          </a:p>
          <a:p>
            <a:pPr marL="274320" indent="-274320" algn="just" eaLnBrk="1" fontAlgn="auto" hangingPunct="1">
              <a:spcBef>
                <a:spcPts val="580"/>
              </a:spcBef>
              <a:spcAft>
                <a:spcPts val="0"/>
              </a:spcAft>
              <a:buFont typeface="Wingdings 2"/>
              <a:buChar char=""/>
              <a:defRPr/>
            </a:pPr>
            <a:endParaRPr lang="en-US" sz="1000" dirty="0" smtClean="0">
              <a:cs typeface="Calibri" pitchFamily="34" charset="0"/>
            </a:endParaRPr>
          </a:p>
          <a:p>
            <a:pPr marL="274320" indent="-274320" algn="just" eaLnBrk="1" fontAlgn="auto" hangingPunct="1">
              <a:spcBef>
                <a:spcPts val="580"/>
              </a:spcBef>
              <a:spcAft>
                <a:spcPts val="0"/>
              </a:spcAft>
              <a:buFont typeface="Wingdings 2"/>
              <a:buChar char=""/>
              <a:defRPr/>
            </a:pPr>
            <a:r>
              <a:rPr lang="en-US" sz="2100" dirty="0" err="1" smtClean="0">
                <a:cs typeface="Calibri" pitchFamily="34" charset="0"/>
              </a:rPr>
              <a:t>Capitalisation</a:t>
            </a:r>
            <a:r>
              <a:rPr lang="en-US" sz="2100" dirty="0" smtClean="0">
                <a:cs typeface="Calibri" pitchFamily="34" charset="0"/>
              </a:rPr>
              <a:t> of borrowing costs should cease when </a:t>
            </a:r>
            <a:r>
              <a:rPr lang="en-US" sz="2100" b="1" dirty="0" smtClean="0">
                <a:cs typeface="Calibri" pitchFamily="34" charset="0"/>
              </a:rPr>
              <a:t>substantially all the activities </a:t>
            </a:r>
            <a:r>
              <a:rPr lang="en-US" sz="2100" dirty="0" smtClean="0">
                <a:cs typeface="Calibri" pitchFamily="34" charset="0"/>
              </a:rPr>
              <a:t>necessary to prepare the qualifying asset for its intended use or sale are complete.</a:t>
            </a:r>
          </a:p>
        </p:txBody>
      </p:sp>
      <p:sp>
        <p:nvSpPr>
          <p:cNvPr id="108549" name="Title 2"/>
          <p:cNvSpPr>
            <a:spLocks noGrp="1"/>
          </p:cNvSpPr>
          <p:nvPr>
            <p:ph type="title"/>
          </p:nvPr>
        </p:nvSpPr>
        <p:spPr>
          <a:xfrm>
            <a:off x="5715000" y="71438"/>
            <a:ext cx="2971800" cy="511175"/>
          </a:xfrm>
          <a:solidFill>
            <a:schemeClr val="accent1"/>
          </a:solidFill>
        </p:spPr>
        <p:txBody>
          <a:bodyPr anchor="ctr"/>
          <a:lstStyle/>
          <a:p>
            <a:pPr algn="r" eaLnBrk="1" hangingPunct="1"/>
            <a:r>
              <a:rPr lang="en-US" sz="2800" dirty="0" smtClean="0">
                <a:solidFill>
                  <a:schemeClr val="bg1"/>
                </a:solidFill>
                <a:latin typeface="Calibri" pitchFamily="34" charset="0"/>
                <a:cs typeface="Calibri" pitchFamily="34" charset="0"/>
              </a:rPr>
              <a:t>Contd.……</a:t>
            </a:r>
          </a:p>
        </p:txBody>
      </p:sp>
    </p:spTree>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Title 2"/>
          <p:cNvSpPr>
            <a:spLocks noGrp="1"/>
          </p:cNvSpPr>
          <p:nvPr>
            <p:ph type="title"/>
          </p:nvPr>
        </p:nvSpPr>
        <p:spPr>
          <a:xfrm>
            <a:off x="5715000" y="131763"/>
            <a:ext cx="2971800" cy="511175"/>
          </a:xfrm>
          <a:solidFill>
            <a:schemeClr val="accent1"/>
          </a:solidFill>
        </p:spPr>
        <p:txBody>
          <a:bodyPr anchor="ctr"/>
          <a:lstStyle/>
          <a:p>
            <a:pPr algn="r" eaLnBrk="1" hangingPunct="1"/>
            <a:r>
              <a:rPr lang="en-US" sz="2800" smtClean="0">
                <a:solidFill>
                  <a:schemeClr val="bg1"/>
                </a:solidFill>
                <a:latin typeface="Calibri" pitchFamily="34" charset="0"/>
                <a:cs typeface="Calibri" pitchFamily="34" charset="0"/>
              </a:rPr>
              <a:t>Contd.……</a:t>
            </a:r>
          </a:p>
        </p:txBody>
      </p:sp>
      <p:sp>
        <p:nvSpPr>
          <p:cNvPr id="69636" name="Slide Number Placeholder 3"/>
          <p:cNvSpPr>
            <a:spLocks noGrp="1"/>
          </p:cNvSpPr>
          <p:nvPr>
            <p:ph type="sldNum" sz="quarter" idx="12"/>
          </p:nvPr>
        </p:nvSpPr>
        <p:spPr bwMode="auto">
          <a:xfrm>
            <a:off x="146050" y="6210300"/>
            <a:ext cx="568325" cy="457200"/>
          </a:xfrm>
          <a:ln>
            <a:miter lim="800000"/>
            <a:headEnd/>
            <a:tailEnd/>
          </a:ln>
        </p:spPr>
        <p:txBody>
          <a:bodyPr wrap="square" lIns="91440" tIns="45720" rIns="91440" bIns="45720" numCol="1" anchorCtr="0" compatLnSpc="1">
            <a:prstTxWarp prst="textNoShape">
              <a:avLst/>
            </a:prstTxWarp>
          </a:bodyPr>
          <a:lstStyle/>
          <a:p>
            <a:pPr>
              <a:defRPr/>
            </a:pPr>
            <a:fld id="{EC917D44-4C6C-4198-B4D1-595194C14EA5}" type="slidenum">
              <a:rPr lang="en-US"/>
              <a:pPr>
                <a:defRPr/>
              </a:pPr>
              <a:t>111</a:t>
            </a:fld>
            <a:endParaRPr lang="en-US" dirty="0"/>
          </a:p>
        </p:txBody>
      </p:sp>
      <p:sp>
        <p:nvSpPr>
          <p:cNvPr id="2" name="Content Placeholder 1"/>
          <p:cNvSpPr>
            <a:spLocks noGrp="1"/>
          </p:cNvSpPr>
          <p:nvPr>
            <p:ph sz="quarter" idx="1"/>
          </p:nvPr>
        </p:nvSpPr>
        <p:spPr>
          <a:xfrm>
            <a:off x="468313" y="1285859"/>
            <a:ext cx="8229600" cy="5022865"/>
          </a:xfrm>
        </p:spPr>
        <p:txBody>
          <a:bodyPr>
            <a:normAutofit/>
          </a:bodyPr>
          <a:lstStyle/>
          <a:p>
            <a:pPr marL="274320" indent="-274320" algn="just" eaLnBrk="1" fontAlgn="auto" hangingPunct="1">
              <a:spcBef>
                <a:spcPts val="580"/>
              </a:spcBef>
              <a:spcAft>
                <a:spcPts val="0"/>
              </a:spcAft>
              <a:buFont typeface="Wingdings 2"/>
              <a:buChar char=""/>
              <a:defRPr/>
            </a:pPr>
            <a:r>
              <a:rPr lang="en-US" sz="2200" dirty="0" smtClean="0"/>
              <a:t>When construction of qualifying asset is </a:t>
            </a:r>
            <a:r>
              <a:rPr lang="en-US" sz="2200" b="1" dirty="0" smtClean="0"/>
              <a:t>completed in parts </a:t>
            </a:r>
            <a:r>
              <a:rPr lang="en-US" sz="2200" dirty="0" smtClean="0"/>
              <a:t>and a completed part is capable of being used while construction continues for the other parts, </a:t>
            </a:r>
            <a:r>
              <a:rPr lang="en-US" sz="2200" dirty="0" err="1" smtClean="0"/>
              <a:t>capitalisation</a:t>
            </a:r>
            <a:r>
              <a:rPr lang="en-US" sz="2200" dirty="0" smtClean="0"/>
              <a:t> of borrowing costs in relation to a part should cease when substantially all the activities necessary to prepare that part for its intended use or sale are complete.</a:t>
            </a:r>
            <a:endParaRPr lang="en-US" sz="2200" dirty="0" smtClean="0">
              <a:cs typeface="Calibri" pitchFamily="34" charset="0"/>
            </a:endParaRPr>
          </a:p>
          <a:p>
            <a:pPr marL="274320" indent="-274320" algn="just" eaLnBrk="1" fontAlgn="auto" hangingPunct="1">
              <a:spcBef>
                <a:spcPts val="580"/>
              </a:spcBef>
              <a:spcAft>
                <a:spcPts val="0"/>
              </a:spcAft>
              <a:buFont typeface="Wingdings 2"/>
              <a:buChar char=""/>
              <a:defRPr/>
            </a:pPr>
            <a:endParaRPr lang="en-US" sz="2200" b="1" dirty="0" smtClean="0">
              <a:cs typeface="Calibri" pitchFamily="34" charset="0"/>
            </a:endParaRPr>
          </a:p>
          <a:p>
            <a:pPr marL="274320" indent="-274320" algn="just" eaLnBrk="1" fontAlgn="auto" hangingPunct="1">
              <a:spcBef>
                <a:spcPts val="580"/>
              </a:spcBef>
              <a:spcAft>
                <a:spcPts val="0"/>
              </a:spcAft>
              <a:buFont typeface="Wingdings 2"/>
              <a:buChar char=""/>
              <a:defRPr/>
            </a:pPr>
            <a:r>
              <a:rPr lang="en-US" sz="2200" b="1" dirty="0" smtClean="0">
                <a:cs typeface="Calibri" pitchFamily="34" charset="0"/>
              </a:rPr>
              <a:t>DISCLOSURE REQUIREMENTS:</a:t>
            </a:r>
          </a:p>
          <a:p>
            <a:pPr marL="621792" lvl="1" algn="just" eaLnBrk="1" fontAlgn="auto" hangingPunct="1">
              <a:spcBef>
                <a:spcPts val="324"/>
              </a:spcBef>
              <a:spcAft>
                <a:spcPts val="0"/>
              </a:spcAft>
              <a:buFont typeface="Verdana"/>
              <a:buChar char="◦"/>
              <a:defRPr/>
            </a:pPr>
            <a:r>
              <a:rPr lang="en-US" sz="2200" dirty="0" smtClean="0">
                <a:cs typeface="Calibri" pitchFamily="34" charset="0"/>
              </a:rPr>
              <a:t>The accounting policy adopted for borrowing costs; and</a:t>
            </a:r>
          </a:p>
          <a:p>
            <a:pPr marL="621792" lvl="1" algn="just" eaLnBrk="1" fontAlgn="auto" hangingPunct="1">
              <a:spcBef>
                <a:spcPts val="324"/>
              </a:spcBef>
              <a:spcAft>
                <a:spcPts val="0"/>
              </a:spcAft>
              <a:buFont typeface="Verdana"/>
              <a:buChar char="◦"/>
              <a:defRPr/>
            </a:pPr>
            <a:r>
              <a:rPr lang="en-US" sz="2200" dirty="0" smtClean="0">
                <a:cs typeface="Calibri" pitchFamily="34" charset="0"/>
              </a:rPr>
              <a:t>The amount of borrowing costs capitalised during the period.</a:t>
            </a:r>
            <a:endParaRPr lang="en-US" sz="2200" dirty="0">
              <a:cs typeface="Calibri" pitchFamily="34" charset="0"/>
            </a:endParaRPr>
          </a:p>
        </p:txBody>
      </p:sp>
    </p:spTree>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61" name="Slide Number Placeholder 5"/>
          <p:cNvSpPr>
            <a:spLocks noGrp="1"/>
          </p:cNvSpPr>
          <p:nvPr>
            <p:ph type="sldNum" sz="quarter" idx="12"/>
          </p:nvPr>
        </p:nvSpPr>
        <p:spPr bwMode="auto">
          <a:xfrm>
            <a:off x="146050" y="6210300"/>
            <a:ext cx="568325" cy="457200"/>
          </a:xfrm>
          <a:ln>
            <a:miter lim="800000"/>
            <a:headEnd/>
            <a:tailEnd/>
          </a:ln>
        </p:spPr>
        <p:txBody>
          <a:bodyPr wrap="square" lIns="91440" tIns="45720" rIns="91440" bIns="45720" numCol="1" anchorCtr="0" compatLnSpc="1">
            <a:prstTxWarp prst="textNoShape">
              <a:avLst/>
            </a:prstTxWarp>
          </a:bodyPr>
          <a:lstStyle/>
          <a:p>
            <a:pPr>
              <a:defRPr/>
            </a:pPr>
            <a:fld id="{1534E0C3-2963-4F38-A391-3566E3205772}" type="slidenum">
              <a:rPr lang="en-US"/>
              <a:pPr>
                <a:defRPr/>
              </a:pPr>
              <a:t>112</a:t>
            </a:fld>
            <a:endParaRPr lang="en-US" dirty="0"/>
          </a:p>
        </p:txBody>
      </p:sp>
      <p:sp>
        <p:nvSpPr>
          <p:cNvPr id="110595" name="Content Placeholder 1"/>
          <p:cNvSpPr>
            <a:spLocks noGrp="1"/>
          </p:cNvSpPr>
          <p:nvPr>
            <p:ph sz="quarter" idx="1"/>
          </p:nvPr>
        </p:nvSpPr>
        <p:spPr>
          <a:xfrm>
            <a:off x="179388" y="1143000"/>
            <a:ext cx="8785225" cy="5286375"/>
          </a:xfrm>
        </p:spPr>
        <p:txBody>
          <a:bodyPr/>
          <a:lstStyle/>
          <a:p>
            <a:pPr algn="just" eaLnBrk="1" hangingPunct="1"/>
            <a:r>
              <a:rPr lang="en-US" sz="2100" dirty="0" smtClean="0">
                <a:cs typeface="Calibri" pitchFamily="34" charset="0"/>
              </a:rPr>
              <a:t>As per ICDS, exchange differences arising from foreign currency borrowings to the extent that they are regarded as interest cost will not be considered as borrowing cost. 		The same will be treated in terms of ICDS VI, ‘The Effect of Changes in Foreign Exchange Rate’. </a:t>
            </a:r>
          </a:p>
          <a:p>
            <a:pPr algn="just" eaLnBrk="1" hangingPunct="1"/>
            <a:endParaRPr lang="en-US" sz="800" dirty="0" smtClean="0">
              <a:cs typeface="Calibri" pitchFamily="34" charset="0"/>
            </a:endParaRPr>
          </a:p>
          <a:p>
            <a:pPr algn="just" eaLnBrk="1" hangingPunct="1"/>
            <a:r>
              <a:rPr lang="en-US" sz="2100" dirty="0" smtClean="0">
                <a:cs typeface="Calibri" pitchFamily="34" charset="0"/>
              </a:rPr>
              <a:t>Unlike AS-16, ICDS doesn’t define any minimum period for the purpose of classification of an asset as qualifying asset (except for inventories i.e. 12 months). Borrowing cost may need to be </a:t>
            </a:r>
            <a:r>
              <a:rPr lang="en-US" sz="2100" dirty="0" err="1" smtClean="0">
                <a:cs typeface="Calibri" pitchFamily="34" charset="0"/>
              </a:rPr>
              <a:t>capitalised</a:t>
            </a:r>
            <a:r>
              <a:rPr lang="en-US" sz="2100" dirty="0" smtClean="0">
                <a:cs typeface="Calibri" pitchFamily="34" charset="0"/>
              </a:rPr>
              <a:t> even if the asset doesn’t take substantial time to construct.</a:t>
            </a:r>
          </a:p>
          <a:p>
            <a:pPr algn="just" eaLnBrk="1" hangingPunct="1"/>
            <a:endParaRPr lang="en-US" sz="800" dirty="0" smtClean="0">
              <a:cs typeface="Calibri" pitchFamily="34" charset="0"/>
            </a:endParaRPr>
          </a:p>
          <a:p>
            <a:pPr marL="274320" indent="-274320" algn="just" eaLnBrk="1" fontAlgn="auto" hangingPunct="1">
              <a:spcBef>
                <a:spcPts val="580"/>
              </a:spcBef>
              <a:spcAft>
                <a:spcPts val="0"/>
              </a:spcAft>
              <a:buFont typeface="Wingdings 2"/>
              <a:buChar char=""/>
              <a:defRPr/>
            </a:pPr>
            <a:r>
              <a:rPr lang="en-US" sz="2100" dirty="0" smtClean="0"/>
              <a:t>ICDS provides specific definition of Qualifying asset:</a:t>
            </a:r>
          </a:p>
          <a:p>
            <a:pPr marL="548958" lvl="1" indent="-274320" algn="just" eaLnBrk="1" fontAlgn="auto" hangingPunct="1">
              <a:spcBef>
                <a:spcPts val="580"/>
              </a:spcBef>
              <a:spcAft>
                <a:spcPts val="0"/>
              </a:spcAft>
              <a:buFont typeface="Wingdings 2"/>
              <a:buChar char=""/>
              <a:defRPr/>
            </a:pPr>
            <a:r>
              <a:rPr lang="en-US" sz="2100" dirty="0" smtClean="0"/>
              <a:t>Land, Building, Machinery, Plant or Furniture, being the tangible assets;</a:t>
            </a:r>
          </a:p>
          <a:p>
            <a:pPr marL="548958" lvl="1" indent="-274320" algn="just" eaLnBrk="1" fontAlgn="auto" hangingPunct="1">
              <a:spcBef>
                <a:spcPts val="580"/>
              </a:spcBef>
              <a:spcAft>
                <a:spcPts val="0"/>
              </a:spcAft>
              <a:buFont typeface="Wingdings 2"/>
              <a:buChar char=""/>
              <a:defRPr/>
            </a:pPr>
            <a:r>
              <a:rPr lang="en-US" sz="2100" dirty="0" smtClean="0"/>
              <a:t>Know-how, patents, copyrights, trademarks, licenses, franchises or any other business or commercial rights of similar nature, being intangible assets</a:t>
            </a:r>
          </a:p>
          <a:p>
            <a:pPr marL="548958" lvl="1" indent="-274320" algn="just" eaLnBrk="1" fontAlgn="auto" hangingPunct="1">
              <a:spcBef>
                <a:spcPts val="580"/>
              </a:spcBef>
              <a:spcAft>
                <a:spcPts val="0"/>
              </a:spcAft>
              <a:buFont typeface="Wingdings 2"/>
              <a:buChar char=""/>
              <a:defRPr/>
            </a:pPr>
            <a:r>
              <a:rPr lang="en-US" sz="2100" dirty="0" smtClean="0"/>
              <a:t>Inventories that require a period of twelve months or more to bring them to saleable condition</a:t>
            </a:r>
            <a:endParaRPr lang="en-US" sz="2100" dirty="0" smtClean="0">
              <a:cs typeface="Calibri" pitchFamily="34" charset="0"/>
            </a:endParaRPr>
          </a:p>
        </p:txBody>
      </p:sp>
      <p:sp>
        <p:nvSpPr>
          <p:cNvPr id="7" name="Title 5"/>
          <p:cNvSpPr txBox="1">
            <a:spLocks/>
          </p:cNvSpPr>
          <p:nvPr/>
        </p:nvSpPr>
        <p:spPr>
          <a:xfrm>
            <a:off x="0" y="98425"/>
            <a:ext cx="9144000" cy="830263"/>
          </a:xfrm>
          <a:prstGeom prst="rect">
            <a:avLst/>
          </a:prstGeom>
          <a:solidFill>
            <a:schemeClr val="accent1"/>
          </a:solidFill>
        </p:spPr>
        <p:txBody>
          <a:bodyPr anchor="ctr">
            <a:spAutoFit/>
          </a:bodyPr>
          <a:lstStyle/>
          <a:p>
            <a:pPr algn="ctr" fontAlgn="auto">
              <a:spcAft>
                <a:spcPts val="0"/>
              </a:spcAft>
              <a:defRPr/>
            </a:pPr>
            <a:r>
              <a:rPr lang="en-US" sz="4800" dirty="0">
                <a:solidFill>
                  <a:schemeClr val="bg1"/>
                </a:solidFill>
                <a:latin typeface="High Tower Text" pitchFamily="18" charset="0"/>
                <a:ea typeface="+mj-ea"/>
                <a:cs typeface="+mj-cs"/>
              </a:rPr>
              <a:t>Comparison </a:t>
            </a:r>
            <a:r>
              <a:rPr lang="en-US" sz="4400" dirty="0">
                <a:solidFill>
                  <a:schemeClr val="bg1"/>
                </a:solidFill>
                <a:latin typeface="High Tower Text" pitchFamily="18" charset="0"/>
                <a:ea typeface="+mj-ea"/>
                <a:cs typeface="+mj-cs"/>
              </a:rPr>
              <a:t>b/w ICDS IX &amp; AS </a:t>
            </a:r>
            <a:r>
              <a:rPr lang="en-US" sz="4400" dirty="0">
                <a:solidFill>
                  <a:schemeClr val="bg1"/>
                </a:solidFill>
                <a:latin typeface="Calibri" pitchFamily="34" charset="0"/>
                <a:ea typeface="+mj-ea"/>
                <a:cs typeface="+mj-cs"/>
              </a:rPr>
              <a:t>16</a:t>
            </a:r>
            <a:endParaRPr lang="en-US" sz="4800" dirty="0">
              <a:solidFill>
                <a:schemeClr val="bg1"/>
              </a:solidFill>
              <a:latin typeface="Calibri" pitchFamily="34" charset="0"/>
              <a:ea typeface="+mj-ea"/>
              <a:cs typeface="+mj-cs"/>
            </a:endParaRPr>
          </a:p>
        </p:txBody>
      </p:sp>
    </p:spTree>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61" name="Slide Number Placeholder 5"/>
          <p:cNvSpPr>
            <a:spLocks noGrp="1"/>
          </p:cNvSpPr>
          <p:nvPr>
            <p:ph type="sldNum" sz="quarter" idx="12"/>
          </p:nvPr>
        </p:nvSpPr>
        <p:spPr bwMode="auto">
          <a:xfrm>
            <a:off x="146050" y="6210300"/>
            <a:ext cx="568325" cy="457200"/>
          </a:xfrm>
          <a:ln>
            <a:miter lim="800000"/>
            <a:headEnd/>
            <a:tailEnd/>
          </a:ln>
        </p:spPr>
        <p:txBody>
          <a:bodyPr wrap="square" lIns="91440" tIns="45720" rIns="91440" bIns="45720" numCol="1" anchorCtr="0" compatLnSpc="1">
            <a:prstTxWarp prst="textNoShape">
              <a:avLst/>
            </a:prstTxWarp>
          </a:bodyPr>
          <a:lstStyle/>
          <a:p>
            <a:pPr>
              <a:defRPr/>
            </a:pPr>
            <a:fld id="{1534E0C3-2963-4F38-A391-3566E3205772}" type="slidenum">
              <a:rPr lang="en-US"/>
              <a:pPr>
                <a:defRPr/>
              </a:pPr>
              <a:t>113</a:t>
            </a:fld>
            <a:endParaRPr lang="en-US" dirty="0"/>
          </a:p>
        </p:txBody>
      </p:sp>
      <p:sp>
        <p:nvSpPr>
          <p:cNvPr id="110595" name="Content Placeholder 1"/>
          <p:cNvSpPr>
            <a:spLocks noGrp="1"/>
          </p:cNvSpPr>
          <p:nvPr>
            <p:ph sz="quarter" idx="1"/>
          </p:nvPr>
        </p:nvSpPr>
        <p:spPr>
          <a:xfrm>
            <a:off x="285720" y="1714525"/>
            <a:ext cx="8429683" cy="4000491"/>
          </a:xfrm>
        </p:spPr>
        <p:txBody>
          <a:bodyPr/>
          <a:lstStyle/>
          <a:p>
            <a:pPr algn="just" eaLnBrk="1" hangingPunct="1"/>
            <a:r>
              <a:rPr lang="en-US" sz="2400" dirty="0" smtClean="0">
                <a:cs typeface="Calibri" pitchFamily="34" charset="0"/>
              </a:rPr>
              <a:t>Unlike AS -16, provision of suspension period of capitalization of borrowing cost is not covered in the ICDS. </a:t>
            </a:r>
          </a:p>
          <a:p>
            <a:pPr algn="just" eaLnBrk="1" hangingPunct="1"/>
            <a:endParaRPr lang="en-US" sz="1000" dirty="0" smtClean="0">
              <a:cs typeface="Calibri" pitchFamily="34" charset="0"/>
            </a:endParaRPr>
          </a:p>
          <a:p>
            <a:pPr algn="just" eaLnBrk="1" hangingPunct="1"/>
            <a:r>
              <a:rPr lang="en-US" sz="2400" dirty="0" smtClean="0">
                <a:cs typeface="Calibri" pitchFamily="34" charset="0"/>
              </a:rPr>
              <a:t>Unlike AS 16, income on temporary investments of borrowed funds is not to be reduced from borrowing costs eligible for capitalization in ICDS IX. </a:t>
            </a:r>
            <a:r>
              <a:rPr lang="en-US" sz="2200" dirty="0" smtClean="0">
                <a:cs typeface="Calibri" pitchFamily="34" charset="0"/>
              </a:rPr>
              <a:t> </a:t>
            </a:r>
          </a:p>
          <a:p>
            <a:pPr algn="just" eaLnBrk="1" hangingPunct="1"/>
            <a:endParaRPr lang="en-US" sz="1000" dirty="0" smtClean="0">
              <a:cs typeface="Calibri" pitchFamily="34" charset="0"/>
            </a:endParaRPr>
          </a:p>
          <a:p>
            <a:pPr algn="just"/>
            <a:r>
              <a:rPr lang="en-US" sz="2400" dirty="0" smtClean="0"/>
              <a:t>The </a:t>
            </a:r>
            <a:r>
              <a:rPr lang="en-US" sz="2400" dirty="0" err="1" smtClean="0"/>
              <a:t>capitalisation</a:t>
            </a:r>
            <a:r>
              <a:rPr lang="en-US" sz="2400" dirty="0" smtClean="0"/>
              <a:t> of borrowing costs shall commence, in case of specific borrowing, from the date on which funds were borrowed and in case of general borrowing, from the date on which funds were </a:t>
            </a:r>
            <a:r>
              <a:rPr lang="en-US" sz="2400" dirty="0" err="1" smtClean="0"/>
              <a:t>utilised</a:t>
            </a:r>
            <a:r>
              <a:rPr lang="en-US" sz="2400" dirty="0" smtClean="0"/>
              <a:t>.</a:t>
            </a:r>
            <a:endParaRPr lang="en-US" sz="2200" dirty="0" smtClean="0">
              <a:cs typeface="Calibri" pitchFamily="34" charset="0"/>
            </a:endParaRPr>
          </a:p>
        </p:txBody>
      </p:sp>
      <p:sp>
        <p:nvSpPr>
          <p:cNvPr id="7" name="Title 5"/>
          <p:cNvSpPr txBox="1">
            <a:spLocks/>
          </p:cNvSpPr>
          <p:nvPr/>
        </p:nvSpPr>
        <p:spPr>
          <a:xfrm>
            <a:off x="0" y="98425"/>
            <a:ext cx="9144000" cy="830263"/>
          </a:xfrm>
          <a:prstGeom prst="rect">
            <a:avLst/>
          </a:prstGeom>
          <a:solidFill>
            <a:schemeClr val="accent1"/>
          </a:solidFill>
        </p:spPr>
        <p:txBody>
          <a:bodyPr anchor="ctr">
            <a:spAutoFit/>
          </a:bodyPr>
          <a:lstStyle/>
          <a:p>
            <a:pPr algn="ctr" fontAlgn="auto">
              <a:spcAft>
                <a:spcPts val="0"/>
              </a:spcAft>
              <a:defRPr/>
            </a:pPr>
            <a:r>
              <a:rPr lang="en-US" sz="4800" dirty="0">
                <a:solidFill>
                  <a:schemeClr val="bg1"/>
                </a:solidFill>
                <a:latin typeface="High Tower Text" pitchFamily="18" charset="0"/>
                <a:ea typeface="+mj-ea"/>
                <a:cs typeface="+mj-cs"/>
              </a:rPr>
              <a:t>Comparison </a:t>
            </a:r>
            <a:r>
              <a:rPr lang="en-US" sz="4400" dirty="0">
                <a:solidFill>
                  <a:schemeClr val="bg1"/>
                </a:solidFill>
                <a:latin typeface="High Tower Text" pitchFamily="18" charset="0"/>
                <a:ea typeface="+mj-ea"/>
                <a:cs typeface="+mj-cs"/>
              </a:rPr>
              <a:t>b/w ICDS IX &amp; AS </a:t>
            </a:r>
            <a:r>
              <a:rPr lang="en-US" sz="4400" dirty="0">
                <a:solidFill>
                  <a:schemeClr val="bg1"/>
                </a:solidFill>
                <a:latin typeface="Calibri" pitchFamily="34" charset="0"/>
                <a:ea typeface="+mj-ea"/>
                <a:cs typeface="+mj-cs"/>
              </a:rPr>
              <a:t>16</a:t>
            </a:r>
            <a:endParaRPr lang="en-US" sz="4800" dirty="0">
              <a:solidFill>
                <a:schemeClr val="bg1"/>
              </a:solidFill>
              <a:latin typeface="Calibri" pitchFamily="34" charset="0"/>
              <a:ea typeface="+mj-ea"/>
              <a:cs typeface="+mj-cs"/>
            </a:endParaRPr>
          </a:p>
        </p:txBody>
      </p:sp>
    </p:spTree>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 name="Title 5"/>
          <p:cNvSpPr txBox="1">
            <a:spLocks/>
          </p:cNvSpPr>
          <p:nvPr/>
        </p:nvSpPr>
        <p:spPr>
          <a:xfrm>
            <a:off x="0" y="142875"/>
            <a:ext cx="9144000" cy="584200"/>
          </a:xfrm>
          <a:prstGeom prst="rect">
            <a:avLst/>
          </a:prstGeom>
          <a:solidFill>
            <a:schemeClr val="accent1"/>
          </a:solidFill>
        </p:spPr>
        <p:txBody>
          <a:bodyPr anchor="ctr">
            <a:spAutoFit/>
          </a:bodyPr>
          <a:lstStyle/>
          <a:p>
            <a:pPr fontAlgn="auto">
              <a:spcAft>
                <a:spcPts val="0"/>
              </a:spcAft>
              <a:defRPr/>
            </a:pPr>
            <a:r>
              <a:rPr lang="en-US" sz="3200" dirty="0">
                <a:solidFill>
                  <a:schemeClr val="bg1"/>
                </a:solidFill>
                <a:latin typeface="High Tower Text" pitchFamily="18" charset="0"/>
                <a:ea typeface="+mj-ea"/>
                <a:cs typeface="+mj-cs"/>
              </a:rPr>
              <a:t>Comparison </a:t>
            </a:r>
            <a:r>
              <a:rPr lang="en-US" sz="2800" dirty="0">
                <a:solidFill>
                  <a:schemeClr val="bg1"/>
                </a:solidFill>
                <a:latin typeface="High Tower Text" pitchFamily="18" charset="0"/>
                <a:ea typeface="+mj-ea"/>
                <a:cs typeface="+mj-cs"/>
              </a:rPr>
              <a:t>b/w ICDS IX &amp; AS </a:t>
            </a:r>
            <a:r>
              <a:rPr lang="en-US" sz="2800" dirty="0">
                <a:solidFill>
                  <a:schemeClr val="bg1"/>
                </a:solidFill>
                <a:latin typeface="Calibri" pitchFamily="34" charset="0"/>
                <a:ea typeface="+mj-ea"/>
                <a:cs typeface="+mj-cs"/>
              </a:rPr>
              <a:t>16</a:t>
            </a:r>
            <a:endParaRPr lang="en-US" sz="3200" dirty="0">
              <a:solidFill>
                <a:schemeClr val="bg1"/>
              </a:solidFill>
              <a:latin typeface="Calibri" pitchFamily="34" charset="0"/>
              <a:ea typeface="+mj-ea"/>
              <a:cs typeface="+mj-cs"/>
            </a:endParaRPr>
          </a:p>
        </p:txBody>
      </p:sp>
      <p:sp>
        <p:nvSpPr>
          <p:cNvPr id="4" name="Rectangle 3"/>
          <p:cNvSpPr/>
          <p:nvPr/>
        </p:nvSpPr>
        <p:spPr>
          <a:xfrm>
            <a:off x="142844" y="846498"/>
            <a:ext cx="8786874" cy="5940088"/>
          </a:xfrm>
          <a:prstGeom prst="rect">
            <a:avLst/>
          </a:prstGeom>
        </p:spPr>
        <p:txBody>
          <a:bodyPr wrap="square">
            <a:spAutoFit/>
          </a:bodyPr>
          <a:lstStyle/>
          <a:p>
            <a:pPr algn="just">
              <a:buClr>
                <a:srgbClr val="00B0F0"/>
              </a:buClr>
              <a:defRPr/>
            </a:pPr>
            <a:r>
              <a:rPr lang="en-US" sz="1900" dirty="0">
                <a:latin typeface="+mn-lt"/>
              </a:rPr>
              <a:t>Borrowing Cost </a:t>
            </a:r>
            <a:r>
              <a:rPr lang="en-US" sz="1900" b="1" u="sng" dirty="0">
                <a:latin typeface="+mn-lt"/>
              </a:rPr>
              <a:t>in respect of general borrowings </a:t>
            </a:r>
            <a:r>
              <a:rPr lang="en-US" sz="1900" dirty="0">
                <a:latin typeface="+mn-lt"/>
              </a:rPr>
              <a:t>utilized for acquisition of the qualifying asset to be capitalized in accordance with the following formula:</a:t>
            </a:r>
          </a:p>
          <a:p>
            <a:pPr algn="just">
              <a:defRPr/>
            </a:pPr>
            <a:r>
              <a:rPr lang="en-US" sz="1900" b="1" dirty="0">
                <a:latin typeface="+mn-lt"/>
              </a:rPr>
              <a:t>		 (A) X B/C </a:t>
            </a:r>
          </a:p>
          <a:p>
            <a:pPr algn="just">
              <a:defRPr/>
            </a:pPr>
            <a:r>
              <a:rPr lang="en-US" sz="1900" b="1" dirty="0">
                <a:latin typeface="+mn-lt"/>
              </a:rPr>
              <a:t>       Where ;</a:t>
            </a:r>
          </a:p>
          <a:p>
            <a:pPr marL="914400" indent="-914400" algn="just">
              <a:defRPr/>
            </a:pPr>
            <a:r>
              <a:rPr lang="en-US" sz="1900" dirty="0">
                <a:latin typeface="+mn-lt"/>
              </a:rPr>
              <a:t>      </a:t>
            </a:r>
            <a:r>
              <a:rPr lang="en-US" sz="1900" b="1" dirty="0">
                <a:latin typeface="+mn-lt"/>
              </a:rPr>
              <a:t> A </a:t>
            </a:r>
            <a:r>
              <a:rPr lang="en-US" sz="1900" b="1" dirty="0" smtClean="0">
                <a:latin typeface="+mn-lt"/>
              </a:rPr>
              <a:t>=  </a:t>
            </a:r>
            <a:r>
              <a:rPr lang="en-US" sz="1900" dirty="0" smtClean="0">
                <a:latin typeface="+mn-lt"/>
              </a:rPr>
              <a:t>Borrowing </a:t>
            </a:r>
            <a:r>
              <a:rPr lang="en-US" sz="1900" dirty="0">
                <a:latin typeface="+mn-lt"/>
              </a:rPr>
              <a:t>cost incurred during the previous year except on borrowings directly relatable to specific purposes; </a:t>
            </a:r>
          </a:p>
          <a:p>
            <a:pPr marL="914400" indent="-566738" algn="just">
              <a:defRPr/>
            </a:pPr>
            <a:r>
              <a:rPr lang="en-US" sz="1900" b="1" dirty="0">
                <a:latin typeface="+mn-lt"/>
              </a:rPr>
              <a:t> B</a:t>
            </a:r>
            <a:r>
              <a:rPr lang="en-US" sz="1900" dirty="0">
                <a:latin typeface="+mn-lt"/>
              </a:rPr>
              <a:t> </a:t>
            </a:r>
            <a:r>
              <a:rPr lang="en-US" sz="1900" b="1" dirty="0">
                <a:latin typeface="+mn-lt"/>
              </a:rPr>
              <a:t>=</a:t>
            </a:r>
            <a:r>
              <a:rPr lang="en-US" sz="1900" dirty="0">
                <a:latin typeface="+mn-lt"/>
              </a:rPr>
              <a:t>  Average cost of Qualifying asset appearing in the balance sheet as on the first day and last day of the previous year, </a:t>
            </a:r>
          </a:p>
          <a:p>
            <a:pPr algn="just">
              <a:defRPr/>
            </a:pPr>
            <a:r>
              <a:rPr lang="en-US" sz="1900" dirty="0">
                <a:latin typeface="+mn-lt"/>
              </a:rPr>
              <a:t>				OR</a:t>
            </a:r>
          </a:p>
          <a:p>
            <a:pPr marL="798513" indent="-798513" algn="just">
              <a:defRPr/>
            </a:pPr>
            <a:r>
              <a:rPr lang="en-US" sz="1900" dirty="0">
                <a:latin typeface="+mn-lt"/>
              </a:rPr>
              <a:t>	50% of cost of Qualifying asset (If Qualifying asset does not appear in balance sheet on first day or both on the first day &amp; the last day of previous year)</a:t>
            </a:r>
          </a:p>
          <a:p>
            <a:pPr marL="809625" algn="just">
              <a:defRPr/>
            </a:pPr>
            <a:r>
              <a:rPr lang="en-US" sz="1900" b="1" u="sng" dirty="0" smtClean="0">
                <a:latin typeface="+mn-lt"/>
              </a:rPr>
              <a:t>Note</a:t>
            </a:r>
            <a:r>
              <a:rPr lang="en-US" sz="1900" b="1" u="sng" dirty="0">
                <a:latin typeface="+mn-lt"/>
              </a:rPr>
              <a:t>: this is possible when the qualifying asset is not under capital-WIP </a:t>
            </a:r>
            <a:r>
              <a:rPr lang="en-US" sz="1900" b="1" u="sng" dirty="0" smtClean="0">
                <a:latin typeface="+mn-lt"/>
              </a:rPr>
              <a:t>and </a:t>
            </a:r>
            <a:r>
              <a:rPr lang="en-US" sz="1900" b="1" u="sng" dirty="0">
                <a:latin typeface="+mn-lt"/>
              </a:rPr>
              <a:t>has been capitalized in the mid of the year directly. </a:t>
            </a:r>
          </a:p>
          <a:p>
            <a:pPr algn="just">
              <a:defRPr/>
            </a:pPr>
            <a:r>
              <a:rPr lang="en-US" sz="1900" dirty="0">
                <a:latin typeface="+mn-lt"/>
              </a:rPr>
              <a:t>				OR</a:t>
            </a:r>
          </a:p>
          <a:p>
            <a:pPr marL="855663" indent="-855663" algn="just">
              <a:defRPr/>
            </a:pPr>
            <a:r>
              <a:rPr lang="en-US" sz="1900" dirty="0">
                <a:latin typeface="+mn-lt"/>
              </a:rPr>
              <a:t>	Average of cost of Qualifying asset on first day and on the date of put to use or completion, as the case may be  (if Qualifying asset does not appear in the balance sheet on the last day of previous year)</a:t>
            </a:r>
          </a:p>
          <a:p>
            <a:pPr algn="just">
              <a:defRPr/>
            </a:pPr>
            <a:r>
              <a:rPr lang="en-US" sz="1900" dirty="0">
                <a:latin typeface="+mn-lt"/>
              </a:rPr>
              <a:t>				    &amp;</a:t>
            </a:r>
          </a:p>
          <a:p>
            <a:pPr marL="855663" indent="-508000" algn="just">
              <a:defRPr/>
            </a:pPr>
            <a:r>
              <a:rPr lang="en-US" sz="1900" b="1" dirty="0">
                <a:latin typeface="+mn-lt"/>
              </a:rPr>
              <a:t>    C =</a:t>
            </a:r>
            <a:r>
              <a:rPr lang="en-US" sz="1900" dirty="0">
                <a:latin typeface="+mn-lt"/>
              </a:rPr>
              <a:t> Average cost of total assets at the first day and last day in balance </a:t>
            </a:r>
            <a:r>
              <a:rPr lang="en-US" sz="1900" dirty="0" smtClean="0">
                <a:latin typeface="+mn-lt"/>
              </a:rPr>
              <a:t>sheet </a:t>
            </a:r>
            <a:r>
              <a:rPr lang="en-US" sz="1900" dirty="0">
                <a:latin typeface="+mn-lt"/>
              </a:rPr>
              <a:t>of the previous year other than those funded out of  specific borrowings.</a:t>
            </a:r>
          </a:p>
        </p:txBody>
      </p:sp>
      <p:sp>
        <p:nvSpPr>
          <p:cNvPr id="71685" name="Slide Number Placeholder 6"/>
          <p:cNvSpPr>
            <a:spLocks noGrp="1"/>
          </p:cNvSpPr>
          <p:nvPr>
            <p:ph type="sldNum" sz="quarter" idx="12"/>
          </p:nvPr>
        </p:nvSpPr>
        <p:spPr bwMode="auto">
          <a:xfrm>
            <a:off x="0" y="6400800"/>
            <a:ext cx="568325" cy="457200"/>
          </a:xfrm>
          <a:ln>
            <a:miter lim="800000"/>
            <a:headEnd/>
            <a:tailEnd/>
          </a:ln>
        </p:spPr>
        <p:txBody>
          <a:bodyPr wrap="square" lIns="91440" tIns="45720" rIns="91440" bIns="45720" numCol="1" anchorCtr="0" compatLnSpc="1">
            <a:prstTxWarp prst="textNoShape">
              <a:avLst/>
            </a:prstTxWarp>
          </a:bodyPr>
          <a:lstStyle/>
          <a:p>
            <a:pPr>
              <a:defRPr/>
            </a:pPr>
            <a:fld id="{CDBEA6CF-B220-41DE-92C7-92740B297DE5}" type="slidenum">
              <a:rPr lang="en-US"/>
              <a:pPr>
                <a:defRPr/>
              </a:pPr>
              <a:t>114</a:t>
            </a:fld>
            <a:endParaRPr lang="en-US" dirty="0"/>
          </a:p>
        </p:txBody>
      </p:sp>
      <p:sp>
        <p:nvSpPr>
          <p:cNvPr id="111621" name="Rectangle 7"/>
          <p:cNvSpPr>
            <a:spLocks noChangeArrowheads="1"/>
          </p:cNvSpPr>
          <p:nvPr/>
        </p:nvSpPr>
        <p:spPr bwMode="auto">
          <a:xfrm>
            <a:off x="7170738" y="139700"/>
            <a:ext cx="1330325" cy="431800"/>
          </a:xfrm>
          <a:prstGeom prst="rect">
            <a:avLst/>
          </a:prstGeom>
          <a:noFill/>
          <a:ln w="9525">
            <a:noFill/>
            <a:miter lim="800000"/>
            <a:headEnd/>
            <a:tailEnd/>
          </a:ln>
        </p:spPr>
        <p:txBody>
          <a:bodyPr wrap="none">
            <a:spAutoFit/>
          </a:bodyPr>
          <a:lstStyle/>
          <a:p>
            <a:r>
              <a:rPr lang="en-US" sz="2200">
                <a:solidFill>
                  <a:schemeClr val="bg1"/>
                </a:solidFill>
                <a:latin typeface="Calibri" pitchFamily="34" charset="0"/>
              </a:rPr>
              <a:t>Contd.……</a:t>
            </a:r>
          </a:p>
        </p:txBody>
      </p:sp>
    </p:spTree>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9" name="Slide Number Placeholder 4"/>
          <p:cNvSpPr>
            <a:spLocks noGrp="1"/>
          </p:cNvSpPr>
          <p:nvPr>
            <p:ph type="sldNum" sz="quarter" idx="12"/>
          </p:nvPr>
        </p:nvSpPr>
        <p:spPr bwMode="auto">
          <a:xfrm>
            <a:off x="146050" y="6210300"/>
            <a:ext cx="639763" cy="457200"/>
          </a:xfrm>
          <a:ln>
            <a:miter lim="800000"/>
            <a:headEnd/>
            <a:tailEnd/>
          </a:ln>
        </p:spPr>
        <p:txBody>
          <a:bodyPr wrap="square" lIns="91440" tIns="45720" rIns="91440" bIns="45720" numCol="1" anchorCtr="0" compatLnSpc="1">
            <a:prstTxWarp prst="textNoShape">
              <a:avLst/>
            </a:prstTxWarp>
          </a:bodyPr>
          <a:lstStyle/>
          <a:p>
            <a:pPr>
              <a:defRPr/>
            </a:pPr>
            <a:fld id="{DB0025F0-3892-4D29-8E5E-4DF90E41BD11}" type="slidenum">
              <a:rPr lang="en-US"/>
              <a:pPr>
                <a:defRPr/>
              </a:pPr>
              <a:t>115</a:t>
            </a:fld>
            <a:endParaRPr lang="en-US"/>
          </a:p>
        </p:txBody>
      </p:sp>
      <p:sp>
        <p:nvSpPr>
          <p:cNvPr id="2" name="Content Placeholder 1"/>
          <p:cNvSpPr>
            <a:spLocks noGrp="1"/>
          </p:cNvSpPr>
          <p:nvPr>
            <p:ph sz="quarter" idx="1"/>
          </p:nvPr>
        </p:nvSpPr>
        <p:spPr>
          <a:xfrm>
            <a:off x="428596" y="1928802"/>
            <a:ext cx="8572560" cy="4572000"/>
          </a:xfrm>
        </p:spPr>
        <p:txBody>
          <a:bodyPr>
            <a:noAutofit/>
          </a:bodyPr>
          <a:lstStyle/>
          <a:p>
            <a:pPr marL="365760" indent="-256032" algn="just" eaLnBrk="1" fontAlgn="auto" hangingPunct="1">
              <a:spcBef>
                <a:spcPts val="580"/>
              </a:spcBef>
              <a:spcAft>
                <a:spcPts val="0"/>
              </a:spcAft>
              <a:buFont typeface="Wingdings 3"/>
              <a:buChar char=""/>
              <a:defRPr/>
            </a:pPr>
            <a:r>
              <a:rPr lang="en-US" sz="2100" dirty="0" smtClean="0">
                <a:cs typeface="Calibri" pitchFamily="34" charset="0"/>
              </a:rPr>
              <a:t>Due to non inclusion of Foreign exchange difference in borrowing cost, borrowing cost to be capitalised will be reduced resulting in lesser amount of depreciation and hence the </a:t>
            </a:r>
            <a:r>
              <a:rPr lang="en-US" sz="2100" b="1" dirty="0" smtClean="0">
                <a:cs typeface="Calibri" pitchFamily="34" charset="0"/>
              </a:rPr>
              <a:t>profit for current year may increase</a:t>
            </a:r>
            <a:r>
              <a:rPr lang="en-US" sz="2100" dirty="0" smtClean="0">
                <a:cs typeface="Calibri" pitchFamily="34" charset="0"/>
              </a:rPr>
              <a:t>.</a:t>
            </a:r>
            <a:endParaRPr lang="en-US" sz="2100" b="1" u="sng" dirty="0" smtClean="0">
              <a:cs typeface="Calibri" pitchFamily="34" charset="0"/>
            </a:endParaRPr>
          </a:p>
          <a:p>
            <a:pPr marL="365760" indent="-256032" algn="just" eaLnBrk="1" fontAlgn="auto" hangingPunct="1">
              <a:spcBef>
                <a:spcPts val="580"/>
              </a:spcBef>
              <a:spcAft>
                <a:spcPts val="0"/>
              </a:spcAft>
              <a:buFont typeface="Wingdings 3"/>
              <a:buChar char=""/>
              <a:defRPr/>
            </a:pPr>
            <a:endParaRPr lang="en-US" sz="1000" dirty="0" smtClean="0">
              <a:cs typeface="Calibri" pitchFamily="34" charset="0"/>
            </a:endParaRPr>
          </a:p>
          <a:p>
            <a:pPr marL="365760" indent="-256032" algn="just" eaLnBrk="1" fontAlgn="auto" hangingPunct="1">
              <a:spcBef>
                <a:spcPts val="580"/>
              </a:spcBef>
              <a:spcAft>
                <a:spcPts val="0"/>
              </a:spcAft>
              <a:buFont typeface="Wingdings 3"/>
              <a:buChar char=""/>
              <a:defRPr/>
            </a:pPr>
            <a:r>
              <a:rPr lang="en-US" sz="2100" dirty="0" smtClean="0">
                <a:cs typeface="Calibri" pitchFamily="34" charset="0"/>
              </a:rPr>
              <a:t>Due to non mentioning of minimum time for an asset to become qualifying asset, borrowing cost related to every asset (other than inventory) should be capitalised during the current year, resulting into lesser amount of borrowing cost to be charged to P&amp;L account which will </a:t>
            </a:r>
            <a:r>
              <a:rPr lang="en-US" sz="2100" b="1" dirty="0" smtClean="0">
                <a:cs typeface="Calibri" pitchFamily="34" charset="0"/>
              </a:rPr>
              <a:t>reduce the profit for current year </a:t>
            </a:r>
            <a:r>
              <a:rPr lang="en-US" sz="2100" dirty="0" smtClean="0">
                <a:cs typeface="Calibri" pitchFamily="34" charset="0"/>
              </a:rPr>
              <a:t>and </a:t>
            </a:r>
            <a:r>
              <a:rPr lang="en-US" sz="2100" b="1" dirty="0" smtClean="0">
                <a:cs typeface="Calibri" pitchFamily="34" charset="0"/>
              </a:rPr>
              <a:t>higher amount of depreciation in subsequent years</a:t>
            </a:r>
            <a:r>
              <a:rPr lang="en-US" sz="2100" dirty="0" smtClean="0">
                <a:cs typeface="Calibri" pitchFamily="34" charset="0"/>
              </a:rPr>
              <a:t>.</a:t>
            </a:r>
            <a:r>
              <a:rPr lang="en-US" sz="2100" b="1" dirty="0" smtClean="0">
                <a:cs typeface="Calibri" pitchFamily="34" charset="0"/>
              </a:rPr>
              <a:t> </a:t>
            </a:r>
            <a:endParaRPr lang="en-US" sz="2100" dirty="0" smtClean="0">
              <a:cs typeface="Calibri" pitchFamily="34" charset="0"/>
            </a:endParaRPr>
          </a:p>
          <a:p>
            <a:pPr marL="365760" indent="-256032" algn="just" eaLnBrk="1" fontAlgn="auto" hangingPunct="1">
              <a:spcBef>
                <a:spcPts val="580"/>
              </a:spcBef>
              <a:spcAft>
                <a:spcPts val="0"/>
              </a:spcAft>
              <a:buFont typeface="Wingdings 3"/>
              <a:buChar char=""/>
              <a:defRPr/>
            </a:pPr>
            <a:endParaRPr lang="en-US" sz="1000" dirty="0" smtClean="0">
              <a:cs typeface="Calibri" pitchFamily="34" charset="0"/>
            </a:endParaRPr>
          </a:p>
          <a:p>
            <a:pPr marL="365760" indent="-256032" algn="just" eaLnBrk="1" fontAlgn="auto" hangingPunct="1">
              <a:spcBef>
                <a:spcPts val="580"/>
              </a:spcBef>
              <a:spcAft>
                <a:spcPts val="0"/>
              </a:spcAft>
              <a:buFont typeface="Wingdings 3"/>
              <a:buChar char=""/>
              <a:defRPr/>
            </a:pPr>
            <a:r>
              <a:rPr lang="en-US" sz="2100" dirty="0" smtClean="0">
                <a:cs typeface="Calibri" pitchFamily="34" charset="0"/>
              </a:rPr>
              <a:t>Due to non inclusion of suspension period, the borrowing cost for the current period will include suspension period borrowing cost, resulting in increase in the amount to be capitalised and depreciation on it. Therefore, </a:t>
            </a:r>
            <a:r>
              <a:rPr lang="en-US" sz="2100" b="1" dirty="0" smtClean="0">
                <a:cs typeface="Calibri" pitchFamily="34" charset="0"/>
              </a:rPr>
              <a:t>the profit for current year will reduce</a:t>
            </a:r>
            <a:r>
              <a:rPr lang="en-US" sz="2100" dirty="0" smtClean="0">
                <a:cs typeface="Calibri" pitchFamily="34" charset="0"/>
              </a:rPr>
              <a:t>.</a:t>
            </a:r>
          </a:p>
        </p:txBody>
      </p:sp>
      <p:pic>
        <p:nvPicPr>
          <p:cNvPr id="112645" name="Picture 2" descr="http://ehsjournal.org/wp-content/uploads/2013/02/EHS-Journal-Pencil-by-Jesper-Noer-300x207.jpg"/>
          <p:cNvPicPr>
            <a:picLocks noChangeAspect="1" noChangeArrowheads="1"/>
          </p:cNvPicPr>
          <p:nvPr/>
        </p:nvPicPr>
        <p:blipFill>
          <a:blip r:embed="rId2"/>
          <a:srcRect/>
          <a:stretch>
            <a:fillRect/>
          </a:stretch>
        </p:blipFill>
        <p:spPr bwMode="auto">
          <a:xfrm>
            <a:off x="4143375" y="1"/>
            <a:ext cx="5000625" cy="1785926"/>
          </a:xfrm>
          <a:prstGeom prst="rect">
            <a:avLst/>
          </a:prstGeom>
          <a:noFill/>
          <a:ln w="9525">
            <a:noFill/>
            <a:miter lim="800000"/>
            <a:headEnd/>
            <a:tailEnd/>
          </a:ln>
        </p:spPr>
      </p:pic>
      <p:sp>
        <p:nvSpPr>
          <p:cNvPr id="112646" name="Title 2"/>
          <p:cNvSpPr>
            <a:spLocks noGrp="1"/>
          </p:cNvSpPr>
          <p:nvPr>
            <p:ph type="title"/>
          </p:nvPr>
        </p:nvSpPr>
        <p:spPr>
          <a:xfrm>
            <a:off x="142875" y="153988"/>
            <a:ext cx="5857875" cy="1417637"/>
          </a:xfrm>
          <a:solidFill>
            <a:schemeClr val="accent1"/>
          </a:solidFill>
        </p:spPr>
        <p:txBody>
          <a:bodyPr anchor="ctr"/>
          <a:lstStyle/>
          <a:p>
            <a:pPr algn="ctr" eaLnBrk="1" hangingPunct="1"/>
            <a:r>
              <a:rPr lang="en-US" smtClean="0">
                <a:solidFill>
                  <a:schemeClr val="bg1"/>
                </a:solidFill>
                <a:latin typeface="Calibri" pitchFamily="34" charset="0"/>
              </a:rPr>
              <a:t>Observations…</a:t>
            </a:r>
          </a:p>
        </p:txBody>
      </p:sp>
    </p:spTree>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3" name="Slide Number Placeholder 4"/>
          <p:cNvSpPr>
            <a:spLocks noGrp="1"/>
          </p:cNvSpPr>
          <p:nvPr>
            <p:ph type="sldNum" sz="quarter" idx="12"/>
          </p:nvPr>
        </p:nvSpPr>
        <p:spPr bwMode="auto">
          <a:xfrm>
            <a:off x="146050" y="6210300"/>
            <a:ext cx="639763" cy="457200"/>
          </a:xfrm>
          <a:ln>
            <a:miter lim="800000"/>
            <a:headEnd/>
            <a:tailEnd/>
          </a:ln>
        </p:spPr>
        <p:txBody>
          <a:bodyPr wrap="square" lIns="91440" tIns="45720" rIns="91440" bIns="45720" numCol="1" anchorCtr="0" compatLnSpc="1">
            <a:prstTxWarp prst="textNoShape">
              <a:avLst/>
            </a:prstTxWarp>
          </a:bodyPr>
          <a:lstStyle/>
          <a:p>
            <a:pPr>
              <a:defRPr/>
            </a:pPr>
            <a:fld id="{6B9D4BF7-16D7-474D-BA97-52F6E87389DD}" type="slidenum">
              <a:rPr lang="en-US"/>
              <a:pPr>
                <a:defRPr/>
              </a:pPr>
              <a:t>116</a:t>
            </a:fld>
            <a:endParaRPr lang="en-US"/>
          </a:p>
        </p:txBody>
      </p:sp>
      <p:sp>
        <p:nvSpPr>
          <p:cNvPr id="2" name="Content Placeholder 1"/>
          <p:cNvSpPr>
            <a:spLocks noGrp="1"/>
          </p:cNvSpPr>
          <p:nvPr>
            <p:ph sz="quarter" idx="1"/>
          </p:nvPr>
        </p:nvSpPr>
        <p:spPr>
          <a:xfrm>
            <a:off x="285720" y="1928802"/>
            <a:ext cx="8643998" cy="4929198"/>
          </a:xfrm>
        </p:spPr>
        <p:txBody>
          <a:bodyPr>
            <a:noAutofit/>
          </a:bodyPr>
          <a:lstStyle/>
          <a:p>
            <a:pPr marL="365760" indent="-256032" algn="just" eaLnBrk="1" fontAlgn="auto" hangingPunct="1">
              <a:spcBef>
                <a:spcPts val="580"/>
              </a:spcBef>
              <a:spcAft>
                <a:spcPts val="0"/>
              </a:spcAft>
              <a:buFont typeface="Wingdings 3"/>
              <a:buChar char=""/>
              <a:defRPr/>
            </a:pPr>
            <a:r>
              <a:rPr lang="en-US" sz="2100" dirty="0" smtClean="0">
                <a:cs typeface="Calibri" pitchFamily="34" charset="0"/>
              </a:rPr>
              <a:t>The capitalisation of specific borrowing will start immediately on receipt of borrowing even when the construction of qualifying asset has not started. It will lead to increase in borrowing cost for current  year and depreciation on it, which will reduce the profit of current year, if the asset installed during the same year. </a:t>
            </a:r>
          </a:p>
          <a:p>
            <a:pPr marL="365760" indent="-256032" algn="just" eaLnBrk="1" fontAlgn="auto" hangingPunct="1">
              <a:spcBef>
                <a:spcPts val="580"/>
              </a:spcBef>
              <a:spcAft>
                <a:spcPts val="0"/>
              </a:spcAft>
              <a:buFont typeface="Wingdings 3"/>
              <a:buChar char=""/>
              <a:defRPr/>
            </a:pPr>
            <a:endParaRPr lang="en-US" sz="1000" dirty="0" smtClean="0">
              <a:cs typeface="Calibri" pitchFamily="34" charset="0"/>
            </a:endParaRPr>
          </a:p>
          <a:p>
            <a:pPr marL="365760" indent="-256032" algn="just" eaLnBrk="1" fontAlgn="auto" hangingPunct="1">
              <a:spcBef>
                <a:spcPts val="580"/>
              </a:spcBef>
              <a:spcAft>
                <a:spcPts val="0"/>
              </a:spcAft>
              <a:buFont typeface="Wingdings 3"/>
              <a:buChar char=""/>
              <a:defRPr/>
            </a:pPr>
            <a:r>
              <a:rPr lang="en-US" sz="2100" dirty="0" smtClean="0">
                <a:cs typeface="Calibri" pitchFamily="34" charset="0"/>
              </a:rPr>
              <a:t>The non deduction of earning from temporary investment of borrowed funds from borrowing cost may have impact on profit for the current year because on the one hand our borrowing cost will increase thereby decreasing the profit due to depreciation, if any and, on the other hand, profit will increase due to earning.</a:t>
            </a:r>
            <a:endParaRPr lang="en-US" sz="2100" b="1" u="sng" dirty="0" smtClean="0">
              <a:cs typeface="Calibri" pitchFamily="34" charset="0"/>
            </a:endParaRPr>
          </a:p>
          <a:p>
            <a:pPr marL="365760" indent="-256032" algn="just" eaLnBrk="1" fontAlgn="auto" hangingPunct="1">
              <a:spcBef>
                <a:spcPts val="580"/>
              </a:spcBef>
              <a:spcAft>
                <a:spcPts val="0"/>
              </a:spcAft>
              <a:buFont typeface="Wingdings 2"/>
              <a:buNone/>
              <a:defRPr/>
            </a:pPr>
            <a:endParaRPr lang="en-US" sz="1000" dirty="0" smtClean="0">
              <a:cs typeface="Calibri" pitchFamily="34" charset="0"/>
            </a:endParaRPr>
          </a:p>
          <a:p>
            <a:pPr marL="365760" indent="-256032" algn="just" eaLnBrk="1" fontAlgn="auto" hangingPunct="1">
              <a:spcBef>
                <a:spcPts val="580"/>
              </a:spcBef>
              <a:spcAft>
                <a:spcPts val="0"/>
              </a:spcAft>
              <a:buFont typeface="Wingdings 3"/>
              <a:buChar char=""/>
              <a:defRPr/>
            </a:pPr>
            <a:r>
              <a:rPr lang="en-US" sz="2100" dirty="0" smtClean="0">
                <a:cs typeface="Calibri" pitchFamily="34" charset="0"/>
              </a:rPr>
              <a:t>Due to change in formula of calculation of general borrowing cost, amount of borrowing cost capitalised to specific qualifying asset may change which in turn, may change the amount of depreciation resulting into </a:t>
            </a:r>
            <a:r>
              <a:rPr lang="en-US" sz="2100" b="1" dirty="0" smtClean="0">
                <a:cs typeface="Calibri" pitchFamily="34" charset="0"/>
              </a:rPr>
              <a:t>increase or decrease</a:t>
            </a:r>
            <a:r>
              <a:rPr lang="en-US" sz="2100" dirty="0" smtClean="0">
                <a:cs typeface="Calibri" pitchFamily="34" charset="0"/>
              </a:rPr>
              <a:t> in the profit.</a:t>
            </a:r>
            <a:endParaRPr lang="en-US" sz="2100" dirty="0">
              <a:cs typeface="Calibri" pitchFamily="34" charset="0"/>
            </a:endParaRPr>
          </a:p>
        </p:txBody>
      </p:sp>
      <p:pic>
        <p:nvPicPr>
          <p:cNvPr id="113668" name="Picture 2" descr="http://ehsjournal.org/wp-content/uploads/2013/02/EHS-Journal-Pencil-by-Jesper-Noer-300x207.jpg"/>
          <p:cNvPicPr>
            <a:picLocks noChangeAspect="1" noChangeArrowheads="1"/>
          </p:cNvPicPr>
          <p:nvPr/>
        </p:nvPicPr>
        <p:blipFill>
          <a:blip r:embed="rId2"/>
          <a:srcRect/>
          <a:stretch>
            <a:fillRect/>
          </a:stretch>
        </p:blipFill>
        <p:spPr bwMode="auto">
          <a:xfrm>
            <a:off x="4143375" y="0"/>
            <a:ext cx="5000625" cy="1928813"/>
          </a:xfrm>
          <a:prstGeom prst="rect">
            <a:avLst/>
          </a:prstGeom>
          <a:noFill/>
          <a:ln w="9525">
            <a:noFill/>
            <a:miter lim="800000"/>
            <a:headEnd/>
            <a:tailEnd/>
          </a:ln>
        </p:spPr>
      </p:pic>
      <p:sp>
        <p:nvSpPr>
          <p:cNvPr id="113669" name="Title 2"/>
          <p:cNvSpPr>
            <a:spLocks noGrp="1"/>
          </p:cNvSpPr>
          <p:nvPr>
            <p:ph type="title"/>
          </p:nvPr>
        </p:nvSpPr>
        <p:spPr>
          <a:xfrm>
            <a:off x="142875" y="153988"/>
            <a:ext cx="5857875" cy="1417637"/>
          </a:xfrm>
          <a:solidFill>
            <a:schemeClr val="accent1"/>
          </a:solidFill>
        </p:spPr>
        <p:txBody>
          <a:bodyPr anchor="ctr"/>
          <a:lstStyle/>
          <a:p>
            <a:pPr algn="ctr" eaLnBrk="1" hangingPunct="1"/>
            <a:r>
              <a:rPr lang="en-US" smtClean="0">
                <a:solidFill>
                  <a:schemeClr val="bg1"/>
                </a:solidFill>
                <a:latin typeface="Calibri" pitchFamily="34" charset="0"/>
              </a:rPr>
              <a:t>Observations…</a:t>
            </a:r>
          </a:p>
        </p:txBody>
      </p:sp>
    </p:spTree>
  </p:cSld>
  <p:clrMapOvr>
    <a:masterClrMapping/>
  </p:clrMapOvr>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5B9C1F20-AB84-4EAF-A7A2-5FCF2881510A}" type="slidenum">
              <a:rPr lang="en-US"/>
              <a:pPr>
                <a:defRPr/>
              </a:pPr>
              <a:t>117</a:t>
            </a:fld>
            <a:endParaRPr lang="en-US"/>
          </a:p>
        </p:txBody>
      </p:sp>
      <p:sp>
        <p:nvSpPr>
          <p:cNvPr id="114691" name="Content Placeholder 1"/>
          <p:cNvSpPr>
            <a:spLocks noGrp="1"/>
          </p:cNvSpPr>
          <p:nvPr>
            <p:ph sz="quarter" idx="1"/>
          </p:nvPr>
        </p:nvSpPr>
        <p:spPr>
          <a:xfrm>
            <a:off x="214282" y="1714488"/>
            <a:ext cx="8715436" cy="4714908"/>
          </a:xfrm>
        </p:spPr>
        <p:txBody>
          <a:bodyPr/>
          <a:lstStyle/>
          <a:p>
            <a:pPr algn="just" eaLnBrk="1" hangingPunct="1"/>
            <a:r>
              <a:rPr lang="en-US" sz="2000" dirty="0" smtClean="0"/>
              <a:t>The Fixed assets, which are acquired off the shelf, like books, laptops etc. would also be treated as qualifying assets and accordingly the proportionate borrowing cost thereof needs to be worked out and added to the cost of such asset. This would practically result into maintaining two sets of fixed assets registers i.e. one for financial accounts and another one for tax accounts.</a:t>
            </a:r>
          </a:p>
          <a:p>
            <a:pPr algn="just" eaLnBrk="1" hangingPunct="1"/>
            <a:endParaRPr lang="en-US" sz="1000" dirty="0" smtClean="0"/>
          </a:p>
          <a:p>
            <a:pPr algn="just" eaLnBrk="1" hangingPunct="1"/>
            <a:r>
              <a:rPr lang="en-US" sz="2000" b="1" dirty="0" smtClean="0"/>
              <a:t>ICDS IX emphasizes on purpose of borrowing rather than on utilization of funds. Therefore it may be interpreted that in cases where funds have been borrowed for the purpose of acquisition etc. of a qualifying assets but has been used (or partly used) for purpose other than acquisition etc. of qualifying asset, the borrowing cost may still have to be capitalized.</a:t>
            </a:r>
          </a:p>
          <a:p>
            <a:pPr algn="just" eaLnBrk="1" hangingPunct="1"/>
            <a:endParaRPr lang="en-US" sz="1000" b="1" dirty="0" smtClean="0"/>
          </a:p>
          <a:p>
            <a:pPr algn="just" eaLnBrk="1" hangingPunct="1"/>
            <a:r>
              <a:rPr lang="en-US" sz="2000" dirty="0" smtClean="0"/>
              <a:t>If half of the cost of the qualifying assets or average of the cost of the qualifying assets is taken without any consideration of number of days for which is capitalization is eligible, it may result into litigations and disputes. </a:t>
            </a:r>
          </a:p>
          <a:p>
            <a:pPr algn="just" eaLnBrk="1" hangingPunct="1"/>
            <a:endParaRPr lang="en-US" sz="2000" dirty="0" smtClean="0"/>
          </a:p>
        </p:txBody>
      </p:sp>
      <p:pic>
        <p:nvPicPr>
          <p:cNvPr id="114692" name="Picture 2" descr="http://ehsjournal.org/wp-content/uploads/2013/02/EHS-Journal-Pencil-by-Jesper-Noer-300x207.jpg"/>
          <p:cNvPicPr>
            <a:picLocks noChangeAspect="1" noChangeArrowheads="1"/>
          </p:cNvPicPr>
          <p:nvPr/>
        </p:nvPicPr>
        <p:blipFill>
          <a:blip r:embed="rId2"/>
          <a:srcRect/>
          <a:stretch>
            <a:fillRect/>
          </a:stretch>
        </p:blipFill>
        <p:spPr bwMode="auto">
          <a:xfrm>
            <a:off x="4143375" y="0"/>
            <a:ext cx="5000625" cy="1714500"/>
          </a:xfrm>
          <a:prstGeom prst="rect">
            <a:avLst/>
          </a:prstGeom>
          <a:noFill/>
          <a:ln w="9525">
            <a:noFill/>
            <a:miter lim="800000"/>
            <a:headEnd/>
            <a:tailEnd/>
          </a:ln>
        </p:spPr>
      </p:pic>
      <p:sp>
        <p:nvSpPr>
          <p:cNvPr id="114693" name="Title 2"/>
          <p:cNvSpPr>
            <a:spLocks noGrp="1"/>
          </p:cNvSpPr>
          <p:nvPr>
            <p:ph type="title"/>
          </p:nvPr>
        </p:nvSpPr>
        <p:spPr>
          <a:xfrm>
            <a:off x="142875" y="153988"/>
            <a:ext cx="5857875" cy="1417637"/>
          </a:xfrm>
          <a:solidFill>
            <a:schemeClr val="accent1"/>
          </a:solidFill>
        </p:spPr>
        <p:txBody>
          <a:bodyPr anchor="ctr"/>
          <a:lstStyle/>
          <a:p>
            <a:pPr algn="ctr" eaLnBrk="1" hangingPunct="1"/>
            <a:r>
              <a:rPr lang="en-US" smtClean="0">
                <a:solidFill>
                  <a:schemeClr val="bg1"/>
                </a:solidFill>
                <a:latin typeface="Calibri" pitchFamily="34" charset="0"/>
              </a:rPr>
              <a:t>Observations…</a:t>
            </a:r>
          </a:p>
        </p:txBody>
      </p:sp>
    </p:spTree>
  </p:cSld>
  <p:clrMapOvr>
    <a:masterClrMapping/>
  </p:clrMapOvr>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D47BE057-BF1D-4375-8568-8B47D3D92F6B}" type="slidenum">
              <a:rPr lang="en-US"/>
              <a:pPr>
                <a:defRPr/>
              </a:pPr>
              <a:t>118</a:t>
            </a:fld>
            <a:endParaRPr lang="en-US"/>
          </a:p>
        </p:txBody>
      </p:sp>
      <p:sp>
        <p:nvSpPr>
          <p:cNvPr id="93186" name="Content Placeholder 1"/>
          <p:cNvSpPr>
            <a:spLocks noGrp="1"/>
          </p:cNvSpPr>
          <p:nvPr>
            <p:ph sz="quarter" idx="1"/>
          </p:nvPr>
        </p:nvSpPr>
        <p:spPr>
          <a:xfrm>
            <a:off x="500034" y="1447800"/>
            <a:ext cx="8072494" cy="4572000"/>
          </a:xfrm>
        </p:spPr>
        <p:txBody>
          <a:bodyPr>
            <a:normAutofit/>
          </a:bodyPr>
          <a:lstStyle/>
          <a:p>
            <a:pPr marL="0" indent="0" algn="just" eaLnBrk="1" fontAlgn="auto" hangingPunct="1">
              <a:lnSpc>
                <a:spcPct val="150000"/>
              </a:lnSpc>
              <a:spcBef>
                <a:spcPts val="0"/>
              </a:spcBef>
              <a:spcAft>
                <a:spcPts val="0"/>
              </a:spcAft>
              <a:buNone/>
              <a:defRPr/>
            </a:pPr>
            <a:r>
              <a:rPr lang="en-US" sz="2400" dirty="0" smtClean="0"/>
              <a:t>All the borrowing costs incurred on or after 1</a:t>
            </a:r>
            <a:r>
              <a:rPr lang="en-US" sz="2400" baseline="30000" dirty="0" smtClean="0"/>
              <a:t>st</a:t>
            </a:r>
            <a:r>
              <a:rPr lang="en-US" sz="2400" dirty="0" smtClean="0"/>
              <a:t> day of April, 2015 shall be capitalized for the Previous Year commencing on or after 1</a:t>
            </a:r>
            <a:r>
              <a:rPr lang="en-US" sz="2400" baseline="30000" dirty="0" smtClean="0"/>
              <a:t>st</a:t>
            </a:r>
            <a:r>
              <a:rPr lang="en-US" sz="2400" dirty="0" smtClean="0"/>
              <a:t> day of April, 2015 in accordance with the provisions of this standard after taking into account the amount of borrowing costs  capitalized, if any, for the same borrowing for any Previous Year ending on or before 31</a:t>
            </a:r>
            <a:r>
              <a:rPr lang="en-US" sz="2400" baseline="30000" dirty="0" smtClean="0"/>
              <a:t>st</a:t>
            </a:r>
            <a:r>
              <a:rPr lang="en-US" sz="2400" dirty="0" smtClean="0"/>
              <a:t> day of March, 2015. </a:t>
            </a:r>
          </a:p>
        </p:txBody>
      </p:sp>
      <p:sp>
        <p:nvSpPr>
          <p:cNvPr id="116740" name="Title 2"/>
          <p:cNvSpPr>
            <a:spLocks noGrp="1"/>
          </p:cNvSpPr>
          <p:nvPr>
            <p:ph type="title"/>
          </p:nvPr>
        </p:nvSpPr>
        <p:spPr>
          <a:xfrm>
            <a:off x="428625" y="71438"/>
            <a:ext cx="8186738" cy="1143000"/>
          </a:xfrm>
          <a:solidFill>
            <a:schemeClr val="accent1"/>
          </a:solidFill>
        </p:spPr>
        <p:txBody>
          <a:bodyPr anchor="ctr"/>
          <a:lstStyle/>
          <a:p>
            <a:pPr algn="ctr" eaLnBrk="1" hangingPunct="1"/>
            <a:r>
              <a:rPr lang="en-US" smtClean="0">
                <a:solidFill>
                  <a:schemeClr val="bg1"/>
                </a:solidFill>
                <a:latin typeface="High Tower Text" pitchFamily="18" charset="0"/>
              </a:rPr>
              <a:t>Transitional Provisions</a:t>
            </a:r>
          </a:p>
        </p:txBody>
      </p:sp>
    </p:spTree>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Title 2"/>
          <p:cNvSpPr>
            <a:spLocks noGrp="1"/>
          </p:cNvSpPr>
          <p:nvPr>
            <p:ph type="title"/>
          </p:nvPr>
        </p:nvSpPr>
        <p:spPr>
          <a:xfrm>
            <a:off x="500063" y="285750"/>
            <a:ext cx="8186737" cy="1143000"/>
          </a:xfrm>
          <a:solidFill>
            <a:schemeClr val="accent1"/>
          </a:solidFill>
        </p:spPr>
        <p:txBody>
          <a:bodyPr anchor="ctr"/>
          <a:lstStyle/>
          <a:p>
            <a:pPr algn="ctr" eaLnBrk="1" hangingPunct="1"/>
            <a:r>
              <a:rPr lang="en-US" b="1" u="sng" smtClean="0">
                <a:solidFill>
                  <a:schemeClr val="bg1"/>
                </a:solidFill>
                <a:latin typeface="High Tower Text" pitchFamily="18" charset="0"/>
              </a:rPr>
              <a:t>Disclosure requirement under ICDS</a:t>
            </a:r>
          </a:p>
        </p:txBody>
      </p:sp>
      <p:sp>
        <p:nvSpPr>
          <p:cNvPr id="4" name="Slide Number Placeholder 3"/>
          <p:cNvSpPr>
            <a:spLocks noGrp="1"/>
          </p:cNvSpPr>
          <p:nvPr>
            <p:ph type="sldNum" sz="quarter" idx="12"/>
          </p:nvPr>
        </p:nvSpPr>
        <p:spPr/>
        <p:txBody>
          <a:bodyPr/>
          <a:lstStyle/>
          <a:p>
            <a:pPr>
              <a:defRPr/>
            </a:pPr>
            <a:fld id="{55275139-4DC7-42BD-B8B9-EB2A7EE0C4E9}" type="slidenum">
              <a:rPr lang="en-US"/>
              <a:pPr>
                <a:defRPr/>
              </a:pPr>
              <a:t>119</a:t>
            </a:fld>
            <a:endParaRPr lang="en-US"/>
          </a:p>
        </p:txBody>
      </p:sp>
      <p:sp>
        <p:nvSpPr>
          <p:cNvPr id="2" name="Content Placeholder 1"/>
          <p:cNvSpPr>
            <a:spLocks noGrp="1"/>
          </p:cNvSpPr>
          <p:nvPr>
            <p:ph sz="quarter" idx="1"/>
          </p:nvPr>
        </p:nvSpPr>
        <p:spPr>
          <a:xfrm>
            <a:off x="571500" y="2143125"/>
            <a:ext cx="8115300" cy="3000375"/>
          </a:xfrm>
        </p:spPr>
        <p:txBody>
          <a:bodyPr>
            <a:normAutofit/>
          </a:bodyPr>
          <a:lstStyle/>
          <a:p>
            <a:pPr marL="114300" indent="0" algn="just" eaLnBrk="1" fontAlgn="auto" hangingPunct="1">
              <a:lnSpc>
                <a:spcPct val="150000"/>
              </a:lnSpc>
              <a:spcBef>
                <a:spcPts val="0"/>
              </a:spcBef>
              <a:spcAft>
                <a:spcPts val="0"/>
              </a:spcAft>
              <a:buFont typeface="Wingdings 3" pitchFamily="18" charset="2"/>
              <a:buNone/>
              <a:defRPr/>
            </a:pPr>
            <a:r>
              <a:rPr lang="en-US" sz="2400" dirty="0" smtClean="0">
                <a:latin typeface="Calibri" pitchFamily="34" charset="0"/>
              </a:rPr>
              <a:t>The following disclosure shall be made in respect of borrowing costs:</a:t>
            </a:r>
          </a:p>
          <a:p>
            <a:pPr marL="465138" indent="-465138" algn="just" eaLnBrk="1" fontAlgn="auto" hangingPunct="1">
              <a:lnSpc>
                <a:spcPct val="150000"/>
              </a:lnSpc>
              <a:spcBef>
                <a:spcPts val="0"/>
              </a:spcBef>
              <a:spcAft>
                <a:spcPts val="0"/>
              </a:spcAft>
              <a:buFont typeface="Wingdings" pitchFamily="2" charset="2"/>
              <a:buChar char="Ø"/>
              <a:defRPr/>
            </a:pPr>
            <a:r>
              <a:rPr lang="en-US" sz="2400" dirty="0" smtClean="0">
                <a:latin typeface="Calibri" pitchFamily="34" charset="0"/>
              </a:rPr>
              <a:t>Accounting policy adopted for borrowing costs</a:t>
            </a:r>
          </a:p>
          <a:p>
            <a:pPr marL="465138" indent="-465138" algn="just" eaLnBrk="1" fontAlgn="auto" hangingPunct="1">
              <a:lnSpc>
                <a:spcPct val="150000"/>
              </a:lnSpc>
              <a:spcBef>
                <a:spcPts val="0"/>
              </a:spcBef>
              <a:spcAft>
                <a:spcPts val="0"/>
              </a:spcAft>
              <a:buFont typeface="Wingdings" pitchFamily="2" charset="2"/>
              <a:buChar char="Ø"/>
              <a:defRPr/>
            </a:pPr>
            <a:r>
              <a:rPr lang="en-US" sz="2400" dirty="0" smtClean="0">
                <a:latin typeface="Calibri" pitchFamily="34" charset="0"/>
              </a:rPr>
              <a:t>Amount of borrowing costs </a:t>
            </a:r>
            <a:r>
              <a:rPr lang="en-US" sz="2400" dirty="0" err="1" smtClean="0">
                <a:latin typeface="Calibri" pitchFamily="34" charset="0"/>
              </a:rPr>
              <a:t>capitalised</a:t>
            </a:r>
            <a:r>
              <a:rPr lang="en-US" sz="2400" dirty="0" smtClean="0">
                <a:latin typeface="Calibri" pitchFamily="34" charset="0"/>
              </a:rPr>
              <a:t> during the Previous Year</a:t>
            </a:r>
            <a:endParaRPr lang="en-US" sz="2400" dirty="0">
              <a:latin typeface="Calibri"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a:defRPr/>
            </a:pPr>
            <a:fld id="{7508D943-B831-4892-818C-219471D106B5}" type="slidenum">
              <a:rPr lang="en-US" sz="1600">
                <a:latin typeface="High Tower Text" pitchFamily="18" charset="0"/>
              </a:rPr>
              <a:pPr>
                <a:defRPr/>
              </a:pPr>
              <a:t>12</a:t>
            </a:fld>
            <a:endParaRPr lang="en-US" sz="1600">
              <a:latin typeface="High Tower Text" pitchFamily="18" charset="0"/>
            </a:endParaRPr>
          </a:p>
        </p:txBody>
      </p:sp>
      <p:graphicFrame>
        <p:nvGraphicFramePr>
          <p:cNvPr id="5" name="Table 4"/>
          <p:cNvGraphicFramePr>
            <a:graphicFrameLocks noGrp="1"/>
          </p:cNvGraphicFramePr>
          <p:nvPr/>
        </p:nvGraphicFramePr>
        <p:xfrm>
          <a:off x="0" y="1500188"/>
          <a:ext cx="9144000" cy="2357454"/>
        </p:xfrm>
        <a:graphic>
          <a:graphicData uri="http://schemas.openxmlformats.org/drawingml/2006/table">
            <a:tbl>
              <a:tblPr firstRow="1" bandRow="1">
                <a:tableStyleId>{5C22544A-7EE6-4342-B048-85BDC9FD1C3A}</a:tableStyleId>
              </a:tblPr>
              <a:tblGrid>
                <a:gridCol w="4572000"/>
                <a:gridCol w="4572000"/>
              </a:tblGrid>
              <a:tr h="2357454">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3200" b="1" u="sng" dirty="0" smtClean="0">
                          <a:latin typeface="High Tower Text" pitchFamily="18" charset="0"/>
                        </a:rPr>
                        <a:t>ICDS I </a:t>
                      </a:r>
                    </a:p>
                    <a:p>
                      <a:pPr algn="ctr"/>
                      <a:r>
                        <a:rPr lang="en-US" sz="3200" baseline="0" dirty="0" smtClean="0">
                          <a:latin typeface="High Tower Text" pitchFamily="18" charset="0"/>
                          <a:cs typeface="Calibri" pitchFamily="34" charset="0"/>
                        </a:rPr>
                        <a:t>Accounting Policies</a:t>
                      </a:r>
                      <a:endParaRPr lang="en-US" sz="3200" dirty="0">
                        <a:latin typeface="High Tower Text" pitchFamily="18" charset="0"/>
                        <a:cs typeface="Calibri" pitchFamily="34" charset="0"/>
                      </a:endParaRPr>
                    </a:p>
                  </a:txBody>
                  <a:tcPr anchor="ctr"/>
                </a:tc>
                <a:tc>
                  <a:txBody>
                    <a:bodyPr/>
                    <a:lstStyle/>
                    <a:p>
                      <a:pPr algn="ctr">
                        <a:lnSpc>
                          <a:spcPct val="100000"/>
                        </a:lnSpc>
                      </a:pPr>
                      <a:r>
                        <a:rPr lang="fr-FR" sz="3200" u="sng" dirty="0" smtClean="0">
                          <a:latin typeface="High Tower Text" pitchFamily="18" charset="0"/>
                          <a:cs typeface="Calibri" pitchFamily="34" charset="0"/>
                        </a:rPr>
                        <a:t>AS-1</a:t>
                      </a:r>
                    </a:p>
                    <a:p>
                      <a:pPr algn="ctr"/>
                      <a:r>
                        <a:rPr lang="en-US" sz="3200" baseline="0" dirty="0" smtClean="0">
                          <a:latin typeface="High Tower Text" pitchFamily="18" charset="0"/>
                          <a:cs typeface="Calibri" pitchFamily="34" charset="0"/>
                        </a:rPr>
                        <a:t>Disclosure of Accounting Policies</a:t>
                      </a:r>
                      <a:endParaRPr lang="en-US" sz="3200" dirty="0">
                        <a:latin typeface="High Tower Text" pitchFamily="18" charset="0"/>
                        <a:cs typeface="Calibri" pitchFamily="34" charset="0"/>
                      </a:endParaRPr>
                    </a:p>
                  </a:txBody>
                  <a:tcPr anchor="ctr"/>
                </a:tc>
              </a:tr>
            </a:tbl>
          </a:graphicData>
        </a:graphic>
      </p:graphicFrame>
    </p:spTree>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a:defRPr/>
            </a:pPr>
            <a:fld id="{28B52238-BAA8-4BFB-BB40-A901C025336A}" type="slidenum">
              <a:rPr lang="en-US"/>
              <a:pPr>
                <a:defRPr/>
              </a:pPr>
              <a:t>120</a:t>
            </a:fld>
            <a:endParaRPr lang="en-US"/>
          </a:p>
        </p:txBody>
      </p:sp>
      <p:graphicFrame>
        <p:nvGraphicFramePr>
          <p:cNvPr id="5" name="Table 4"/>
          <p:cNvGraphicFramePr>
            <a:graphicFrameLocks noGrp="1"/>
          </p:cNvGraphicFramePr>
          <p:nvPr/>
        </p:nvGraphicFramePr>
        <p:xfrm>
          <a:off x="0" y="1500188"/>
          <a:ext cx="9144000" cy="2357454"/>
        </p:xfrm>
        <a:graphic>
          <a:graphicData uri="http://schemas.openxmlformats.org/drawingml/2006/table">
            <a:tbl>
              <a:tblPr firstRow="1" bandRow="1">
                <a:tableStyleId>{5C22544A-7EE6-4342-B048-85BDC9FD1C3A}</a:tableStyleId>
              </a:tblPr>
              <a:tblGrid>
                <a:gridCol w="4572000"/>
                <a:gridCol w="4572000"/>
              </a:tblGrid>
              <a:tr h="2357454">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800" b="1" u="sng" dirty="0" smtClean="0">
                          <a:latin typeface="High Tower Text" pitchFamily="18" charset="0"/>
                        </a:rPr>
                        <a:t>ICDS X  </a:t>
                      </a:r>
                    </a:p>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2800" b="1" u="none" kern="1200" dirty="0" smtClean="0">
                          <a:solidFill>
                            <a:schemeClr val="lt1"/>
                          </a:solidFill>
                          <a:latin typeface="High Tower Text" pitchFamily="18" charset="0"/>
                          <a:ea typeface="+mn-ea"/>
                          <a:cs typeface="Calibri" pitchFamily="34" charset="0"/>
                        </a:rPr>
                        <a:t>Provisions, Contingent liabilities and Contingent Assets </a:t>
                      </a:r>
                    </a:p>
                  </a:txBody>
                  <a:tcPr anchor="ctr"/>
                </a:tc>
                <a:tc>
                  <a:txBody>
                    <a:bodyPr/>
                    <a:lstStyle/>
                    <a:p>
                      <a:pPr algn="ctr">
                        <a:lnSpc>
                          <a:spcPct val="100000"/>
                        </a:lnSpc>
                      </a:pPr>
                      <a:r>
                        <a:rPr lang="fr-FR" sz="2800" u="sng" dirty="0" smtClean="0">
                          <a:latin typeface="High Tower Text" pitchFamily="18" charset="0"/>
                          <a:cs typeface="Calibri" pitchFamily="34" charset="0"/>
                        </a:rPr>
                        <a:t>AS-</a:t>
                      </a:r>
                      <a:r>
                        <a:rPr lang="fr-FR" sz="2800" u="sng" dirty="0" smtClean="0">
                          <a:latin typeface="Calibri" pitchFamily="34" charset="0"/>
                          <a:cs typeface="Calibri" pitchFamily="34" charset="0"/>
                        </a:rPr>
                        <a:t>29</a:t>
                      </a:r>
                    </a:p>
                    <a:p>
                      <a:pPr algn="ctr">
                        <a:lnSpc>
                          <a:spcPct val="100000"/>
                        </a:lnSpc>
                      </a:pPr>
                      <a:r>
                        <a:rPr lang="fr-FR" sz="2800" u="none" dirty="0" smtClean="0">
                          <a:latin typeface="High Tower Text" pitchFamily="18" charset="0"/>
                          <a:cs typeface="Calibri" pitchFamily="34" charset="0"/>
                        </a:rPr>
                        <a:t>Provisions, Contingent  </a:t>
                      </a:r>
                      <a:r>
                        <a:rPr lang="en-US" sz="2800" b="1" u="none" dirty="0" smtClean="0">
                          <a:latin typeface="High Tower Text" pitchFamily="18" charset="0"/>
                        </a:rPr>
                        <a:t>liabilities </a:t>
                      </a:r>
                      <a:r>
                        <a:rPr lang="fr-FR" sz="2800" u="none" dirty="0" smtClean="0">
                          <a:latin typeface="High Tower Text" pitchFamily="18" charset="0"/>
                          <a:cs typeface="Calibri" pitchFamily="34" charset="0"/>
                        </a:rPr>
                        <a:t>&amp; Contingent Assets</a:t>
                      </a:r>
                      <a:endParaRPr lang="en-US" sz="2800" u="none" dirty="0">
                        <a:latin typeface="High Tower Text" pitchFamily="18" charset="0"/>
                      </a:endParaRPr>
                    </a:p>
                  </a:txBody>
                  <a:tcPr anchor="ctr"/>
                </a:tc>
              </a:tr>
            </a:tbl>
          </a:graphicData>
        </a:graphic>
      </p:graphicFrame>
    </p:spTree>
  </p:cSld>
  <p:clrMapOvr>
    <a:masterClrMapping/>
  </p:clrMapOvr>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14313" y="71438"/>
            <a:ext cx="8696325" cy="1143000"/>
          </a:xfrm>
          <a:solidFill>
            <a:schemeClr val="accent1"/>
          </a:solidFill>
        </p:spPr>
        <p:txBody>
          <a:bodyPr anchor="ctr">
            <a:normAutofit fontScale="90000"/>
          </a:bodyPr>
          <a:lstStyle/>
          <a:p>
            <a:pPr algn="ctr" eaLnBrk="1" fontAlgn="auto" hangingPunct="1">
              <a:spcAft>
                <a:spcPts val="0"/>
              </a:spcAft>
              <a:defRPr/>
            </a:pPr>
            <a:r>
              <a:rPr lang="en-US" b="1" u="sng" dirty="0" smtClean="0">
                <a:solidFill>
                  <a:schemeClr val="bg1"/>
                </a:solidFill>
                <a:latin typeface="High Tower Text" pitchFamily="18" charset="0"/>
                <a:cs typeface="Calibri" pitchFamily="34" charset="0"/>
              </a:rPr>
              <a:t>AS-29 : Provisions, Contingent Liabilities &amp; Contingent Assets</a:t>
            </a:r>
            <a:endParaRPr lang="en-US" b="1" u="sng" dirty="0">
              <a:solidFill>
                <a:schemeClr val="bg1"/>
              </a:solidFill>
              <a:latin typeface="High Tower Text" pitchFamily="18" charset="0"/>
              <a:cs typeface="Calibri" pitchFamily="34" charset="0"/>
            </a:endParaRPr>
          </a:p>
        </p:txBody>
      </p:sp>
      <p:sp>
        <p:nvSpPr>
          <p:cNvPr id="74757" name="Slide Number Placeholder 4"/>
          <p:cNvSpPr>
            <a:spLocks noGrp="1"/>
          </p:cNvSpPr>
          <p:nvPr>
            <p:ph type="sldNum" sz="quarter" idx="12"/>
          </p:nvPr>
        </p:nvSpPr>
        <p:spPr bwMode="auto">
          <a:xfrm>
            <a:off x="146050" y="6210300"/>
            <a:ext cx="568325" cy="457200"/>
          </a:xfrm>
          <a:ln>
            <a:miter lim="800000"/>
            <a:headEnd/>
            <a:tailEnd/>
          </a:ln>
        </p:spPr>
        <p:txBody>
          <a:bodyPr wrap="square" lIns="91440" tIns="45720" rIns="91440" bIns="45720" numCol="1" anchorCtr="0" compatLnSpc="1">
            <a:prstTxWarp prst="textNoShape">
              <a:avLst/>
            </a:prstTxWarp>
          </a:bodyPr>
          <a:lstStyle/>
          <a:p>
            <a:pPr>
              <a:defRPr/>
            </a:pPr>
            <a:fld id="{62ACC88F-6061-4711-B6FB-CB86C2C1EAC3}" type="slidenum">
              <a:rPr lang="en-US"/>
              <a:pPr>
                <a:defRPr/>
              </a:pPr>
              <a:t>121</a:t>
            </a:fld>
            <a:endParaRPr lang="en-US" dirty="0"/>
          </a:p>
        </p:txBody>
      </p:sp>
      <p:sp>
        <p:nvSpPr>
          <p:cNvPr id="2" name="Content Placeholder 1"/>
          <p:cNvSpPr>
            <a:spLocks noGrp="1"/>
          </p:cNvSpPr>
          <p:nvPr>
            <p:ph sz="quarter" idx="1"/>
          </p:nvPr>
        </p:nvSpPr>
        <p:spPr>
          <a:xfrm>
            <a:off x="285750" y="1571612"/>
            <a:ext cx="8501092" cy="5018087"/>
          </a:xfrm>
        </p:spPr>
        <p:txBody>
          <a:bodyPr>
            <a:noAutofit/>
          </a:bodyPr>
          <a:lstStyle/>
          <a:p>
            <a:pPr marL="365760" indent="-256032" algn="just" eaLnBrk="1" fontAlgn="auto" hangingPunct="1">
              <a:spcBef>
                <a:spcPts val="580"/>
              </a:spcBef>
              <a:spcAft>
                <a:spcPts val="0"/>
              </a:spcAft>
              <a:buFont typeface="Wingdings 3"/>
              <a:buChar char=""/>
              <a:defRPr/>
            </a:pPr>
            <a:r>
              <a:rPr lang="en-US" sz="1900" dirty="0" smtClean="0">
                <a:cs typeface="Calibri" pitchFamily="34" charset="0"/>
              </a:rPr>
              <a:t>Accounting for Provisions, Contingent Liabilities &amp; Contingent Assets, except:</a:t>
            </a:r>
          </a:p>
          <a:p>
            <a:pPr marL="621792" lvl="1" algn="just" eaLnBrk="1" fontAlgn="auto" hangingPunct="1">
              <a:spcBef>
                <a:spcPts val="324"/>
              </a:spcBef>
              <a:spcAft>
                <a:spcPts val="0"/>
              </a:spcAft>
              <a:buFont typeface="Wingdings" pitchFamily="2" charset="2"/>
              <a:buChar char="§"/>
              <a:defRPr/>
            </a:pPr>
            <a:r>
              <a:rPr lang="en-US" sz="1900" dirty="0" smtClean="0">
                <a:cs typeface="Calibri" pitchFamily="34" charset="0"/>
              </a:rPr>
              <a:t>those resulting from </a:t>
            </a:r>
            <a:r>
              <a:rPr lang="en-US" sz="1900" b="1" dirty="0" smtClean="0">
                <a:cs typeface="Calibri" pitchFamily="34" charset="0"/>
              </a:rPr>
              <a:t>financial instruments </a:t>
            </a:r>
          </a:p>
          <a:p>
            <a:pPr marL="621792" lvl="1" algn="just" eaLnBrk="1" fontAlgn="auto" hangingPunct="1">
              <a:spcBef>
                <a:spcPts val="324"/>
              </a:spcBef>
              <a:spcAft>
                <a:spcPts val="0"/>
              </a:spcAft>
              <a:buFont typeface="Wingdings" pitchFamily="2" charset="2"/>
              <a:buChar char="§"/>
              <a:defRPr/>
            </a:pPr>
            <a:r>
              <a:rPr lang="en-US" sz="1900" dirty="0" smtClean="0">
                <a:cs typeface="Calibri" pitchFamily="34" charset="0"/>
              </a:rPr>
              <a:t>those resulting from </a:t>
            </a:r>
            <a:r>
              <a:rPr lang="en-US" sz="1900" b="1" dirty="0" smtClean="0">
                <a:cs typeface="Calibri" pitchFamily="34" charset="0"/>
              </a:rPr>
              <a:t>executory contracts</a:t>
            </a:r>
            <a:r>
              <a:rPr lang="en-US" sz="1900" dirty="0" smtClean="0">
                <a:cs typeface="Calibri" pitchFamily="34" charset="0"/>
              </a:rPr>
              <a:t>, except where the contract is </a:t>
            </a:r>
            <a:r>
              <a:rPr lang="en-US" sz="1900" b="1" dirty="0" smtClean="0">
                <a:cs typeface="Calibri" pitchFamily="34" charset="0"/>
              </a:rPr>
              <a:t>onerous</a:t>
            </a:r>
            <a:r>
              <a:rPr lang="en-US" sz="1900" dirty="0" smtClean="0">
                <a:cs typeface="Calibri" pitchFamily="34" charset="0"/>
              </a:rPr>
              <a:t>;</a:t>
            </a:r>
          </a:p>
          <a:p>
            <a:pPr marL="365760" indent="-256032" algn="just" eaLnBrk="1" fontAlgn="auto" hangingPunct="1">
              <a:spcBef>
                <a:spcPts val="580"/>
              </a:spcBef>
              <a:spcAft>
                <a:spcPts val="0"/>
              </a:spcAft>
              <a:buFont typeface="Wingdings 3"/>
              <a:buChar char=""/>
              <a:defRPr/>
            </a:pPr>
            <a:endParaRPr lang="en-US" sz="500" dirty="0" smtClean="0">
              <a:cs typeface="Calibri" pitchFamily="34" charset="0"/>
            </a:endParaRPr>
          </a:p>
          <a:p>
            <a:pPr marL="365760" indent="-256032" algn="just" eaLnBrk="1" fontAlgn="auto" hangingPunct="1">
              <a:spcBef>
                <a:spcPts val="580"/>
              </a:spcBef>
              <a:spcAft>
                <a:spcPts val="0"/>
              </a:spcAft>
              <a:buFont typeface="Wingdings 3"/>
              <a:buChar char=""/>
              <a:defRPr/>
            </a:pPr>
            <a:r>
              <a:rPr lang="en-US" sz="1900" dirty="0" smtClean="0">
                <a:cs typeface="Calibri" pitchFamily="34" charset="0"/>
              </a:rPr>
              <a:t>‘Executory Contracts’ are those contracts wherein neither parties to the contract have performed their obligations or both parties have partially performed their obligations equally.</a:t>
            </a:r>
          </a:p>
          <a:p>
            <a:pPr marL="365760" indent="-256032" algn="just" eaLnBrk="1" fontAlgn="auto" hangingPunct="1">
              <a:spcBef>
                <a:spcPts val="580"/>
              </a:spcBef>
              <a:spcAft>
                <a:spcPts val="0"/>
              </a:spcAft>
              <a:buFont typeface="Wingdings 3"/>
              <a:buChar char=""/>
              <a:defRPr/>
            </a:pPr>
            <a:endParaRPr lang="en-US" sz="500" dirty="0" smtClean="0">
              <a:cs typeface="Calibri" pitchFamily="34" charset="0"/>
            </a:endParaRPr>
          </a:p>
          <a:p>
            <a:pPr marL="365760" indent="-256032" algn="just" eaLnBrk="1" fontAlgn="auto" hangingPunct="1">
              <a:spcBef>
                <a:spcPts val="580"/>
              </a:spcBef>
              <a:spcAft>
                <a:spcPts val="0"/>
              </a:spcAft>
              <a:buFont typeface="Wingdings 3"/>
              <a:buChar char=""/>
              <a:defRPr/>
            </a:pPr>
            <a:r>
              <a:rPr lang="en-US" sz="1900" dirty="0" smtClean="0">
                <a:cs typeface="Calibri" pitchFamily="34" charset="0"/>
              </a:rPr>
              <a:t>‘Onerous contracts’ are those contracts where the costs involved with fulfilling the terms and conditions of the contract are higher than the amount of economic benefit received from the contract itself.</a:t>
            </a:r>
          </a:p>
          <a:p>
            <a:pPr marL="365760" indent="-256032" algn="just" eaLnBrk="1" fontAlgn="auto" hangingPunct="1">
              <a:spcBef>
                <a:spcPts val="580"/>
              </a:spcBef>
              <a:spcAft>
                <a:spcPts val="0"/>
              </a:spcAft>
              <a:buFont typeface="Wingdings 3"/>
              <a:buChar char=""/>
              <a:defRPr/>
            </a:pPr>
            <a:endParaRPr lang="en-US" sz="500" dirty="0" smtClean="0">
              <a:cs typeface="Calibri" pitchFamily="34" charset="0"/>
            </a:endParaRPr>
          </a:p>
          <a:p>
            <a:pPr marL="365760" indent="-256032" algn="just" eaLnBrk="1" fontAlgn="auto" hangingPunct="1">
              <a:spcBef>
                <a:spcPts val="580"/>
              </a:spcBef>
              <a:spcAft>
                <a:spcPts val="0"/>
              </a:spcAft>
              <a:buFont typeface="Wingdings 3"/>
              <a:buChar char=""/>
              <a:defRPr/>
            </a:pPr>
            <a:r>
              <a:rPr lang="en-US" sz="1900" dirty="0" smtClean="0">
                <a:cs typeface="Calibri" pitchFamily="34" charset="0"/>
              </a:rPr>
              <a:t>The objective of this Standard is to ensure that appropriate recognition criteria and measurement bases are applied to provisions and contingent liabilities and that sufficient information is disclosed in the notes to the Financial Statements to enable users to understand their nature, timing and amount.</a:t>
            </a:r>
          </a:p>
        </p:txBody>
      </p:sp>
    </p:spTree>
  </p:cSld>
  <p:clrMapOvr>
    <a:masterClrMapping/>
  </p:clrMapOvr>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81" name="Slide Number Placeholder 5"/>
          <p:cNvSpPr>
            <a:spLocks noGrp="1"/>
          </p:cNvSpPr>
          <p:nvPr>
            <p:ph type="sldNum" sz="quarter" idx="12"/>
          </p:nvPr>
        </p:nvSpPr>
        <p:spPr bwMode="auto">
          <a:xfrm>
            <a:off x="146050" y="6210300"/>
            <a:ext cx="568325" cy="457200"/>
          </a:xfrm>
          <a:ln>
            <a:miter lim="800000"/>
            <a:headEnd/>
            <a:tailEnd/>
          </a:ln>
        </p:spPr>
        <p:txBody>
          <a:bodyPr wrap="square" lIns="91440" tIns="45720" rIns="91440" bIns="45720" numCol="1" anchorCtr="0" compatLnSpc="1">
            <a:prstTxWarp prst="textNoShape">
              <a:avLst/>
            </a:prstTxWarp>
          </a:bodyPr>
          <a:lstStyle/>
          <a:p>
            <a:pPr>
              <a:defRPr/>
            </a:pPr>
            <a:fld id="{5860F990-B12D-4126-80F2-DF203805DC08}" type="slidenum">
              <a:rPr lang="en-US"/>
              <a:pPr>
                <a:defRPr/>
              </a:pPr>
              <a:t>122</a:t>
            </a:fld>
            <a:endParaRPr lang="en-US"/>
          </a:p>
        </p:txBody>
      </p:sp>
      <p:sp>
        <p:nvSpPr>
          <p:cNvPr id="120835" name="Content Placeholder 1"/>
          <p:cNvSpPr>
            <a:spLocks noGrp="1"/>
          </p:cNvSpPr>
          <p:nvPr>
            <p:ph sz="quarter" idx="1"/>
          </p:nvPr>
        </p:nvSpPr>
        <p:spPr>
          <a:xfrm>
            <a:off x="179388" y="857232"/>
            <a:ext cx="8785225" cy="5402281"/>
          </a:xfrm>
        </p:spPr>
        <p:txBody>
          <a:bodyPr/>
          <a:lstStyle/>
          <a:p>
            <a:pPr marL="365125" indent="-255588" algn="just" eaLnBrk="1" hangingPunct="1">
              <a:buFont typeface="Wingdings 3" pitchFamily="18" charset="2"/>
              <a:buNone/>
            </a:pPr>
            <a:r>
              <a:rPr lang="en-US" sz="2800" b="1" u="sng" dirty="0" smtClean="0">
                <a:solidFill>
                  <a:schemeClr val="accent1"/>
                </a:solidFill>
                <a:cs typeface="Calibri" pitchFamily="34" charset="0"/>
              </a:rPr>
              <a:t>Provision:</a:t>
            </a:r>
          </a:p>
          <a:p>
            <a:pPr marL="365125" indent="-255588" algn="just" eaLnBrk="1" hangingPunct="1">
              <a:buFont typeface="Wingdings 3" pitchFamily="18" charset="2"/>
              <a:buChar char=""/>
            </a:pPr>
            <a:r>
              <a:rPr lang="en-US" sz="2000" dirty="0" smtClean="0">
                <a:cs typeface="Calibri" pitchFamily="34" charset="0"/>
              </a:rPr>
              <a:t>A provision should be </a:t>
            </a:r>
            <a:r>
              <a:rPr lang="en-US" sz="2000" dirty="0" err="1" smtClean="0">
                <a:cs typeface="Calibri" pitchFamily="34" charset="0"/>
              </a:rPr>
              <a:t>recognised</a:t>
            </a:r>
            <a:r>
              <a:rPr lang="en-US" sz="2000" dirty="0" smtClean="0">
                <a:cs typeface="Calibri" pitchFamily="34" charset="0"/>
              </a:rPr>
              <a:t> when:</a:t>
            </a:r>
          </a:p>
          <a:p>
            <a:pPr marL="620713" lvl="1" algn="just" eaLnBrk="1" hangingPunct="1">
              <a:spcBef>
                <a:spcPts val="325"/>
              </a:spcBef>
              <a:buClr>
                <a:schemeClr val="accent1"/>
              </a:buClr>
              <a:buSzPct val="100000"/>
              <a:buFont typeface="Verdana" pitchFamily="34" charset="0"/>
              <a:buChar char="◦"/>
            </a:pPr>
            <a:r>
              <a:rPr lang="en-US" sz="2000" dirty="0" smtClean="0">
                <a:cs typeface="Calibri" pitchFamily="34" charset="0"/>
              </a:rPr>
              <a:t>as a result of a past event; </a:t>
            </a:r>
          </a:p>
          <a:p>
            <a:pPr marL="620713" lvl="1" algn="just" eaLnBrk="1" hangingPunct="1">
              <a:spcBef>
                <a:spcPts val="325"/>
              </a:spcBef>
              <a:buClr>
                <a:schemeClr val="accent1"/>
              </a:buClr>
              <a:buSzPct val="100000"/>
              <a:buFont typeface="Verdana" pitchFamily="34" charset="0"/>
              <a:buChar char="◦"/>
            </a:pPr>
            <a:r>
              <a:rPr lang="en-US" sz="2000" dirty="0" smtClean="0">
                <a:cs typeface="Calibri" pitchFamily="34" charset="0"/>
              </a:rPr>
              <a:t>there is a present obligation</a:t>
            </a:r>
          </a:p>
          <a:p>
            <a:pPr marL="620713" lvl="1" algn="just" eaLnBrk="1" hangingPunct="1">
              <a:spcBef>
                <a:spcPts val="325"/>
              </a:spcBef>
              <a:buClr>
                <a:schemeClr val="accent1"/>
              </a:buClr>
              <a:buSzPct val="100000"/>
              <a:buFont typeface="Verdana" pitchFamily="34" charset="0"/>
              <a:buChar char="◦"/>
            </a:pPr>
            <a:r>
              <a:rPr lang="en-US" sz="2000" dirty="0" smtClean="0">
                <a:cs typeface="Calibri" pitchFamily="34" charset="0"/>
              </a:rPr>
              <a:t>that probably requires outflow of resources embodying economic benefits;  and</a:t>
            </a:r>
          </a:p>
          <a:p>
            <a:pPr marL="620713" lvl="1" algn="just" eaLnBrk="1" hangingPunct="1">
              <a:spcBef>
                <a:spcPts val="325"/>
              </a:spcBef>
              <a:buClr>
                <a:schemeClr val="accent1"/>
              </a:buClr>
              <a:buSzPct val="100000"/>
              <a:buFont typeface="Verdana" pitchFamily="34" charset="0"/>
              <a:buChar char="◦"/>
            </a:pPr>
            <a:r>
              <a:rPr lang="en-US" sz="2000" dirty="0" smtClean="0">
                <a:cs typeface="Calibri" pitchFamily="34" charset="0"/>
              </a:rPr>
              <a:t>a reliable estimate can be made of the amount.</a:t>
            </a:r>
          </a:p>
          <a:p>
            <a:pPr marL="365125" indent="-255588" algn="just" eaLnBrk="1" hangingPunct="1">
              <a:buFont typeface="Wingdings 3" pitchFamily="18" charset="2"/>
              <a:buChar char=""/>
            </a:pPr>
            <a:endParaRPr lang="en-US" sz="1000" dirty="0" smtClean="0">
              <a:cs typeface="Calibri" pitchFamily="34" charset="0"/>
            </a:endParaRPr>
          </a:p>
          <a:p>
            <a:pPr marL="365125" indent="-255588" algn="just" eaLnBrk="1" hangingPunct="1">
              <a:buFont typeface="Wingdings 3" pitchFamily="18" charset="2"/>
              <a:buChar char=""/>
            </a:pPr>
            <a:r>
              <a:rPr lang="en-US" sz="2000" dirty="0" smtClean="0">
                <a:cs typeface="Calibri" pitchFamily="34" charset="0"/>
              </a:rPr>
              <a:t>The amount </a:t>
            </a:r>
            <a:r>
              <a:rPr lang="en-US" sz="2000" dirty="0" err="1" smtClean="0">
                <a:cs typeface="Calibri" pitchFamily="34" charset="0"/>
              </a:rPr>
              <a:t>recognised</a:t>
            </a:r>
            <a:r>
              <a:rPr lang="en-US" sz="2000" dirty="0" smtClean="0">
                <a:cs typeface="Calibri" pitchFamily="34" charset="0"/>
              </a:rPr>
              <a:t> as a provision should be the best estimate of the expenditure required to settle the present obligation at the balance sheet date. The amount of a provision should not be discounted to its present value.</a:t>
            </a:r>
          </a:p>
          <a:p>
            <a:pPr marL="365125" indent="-255588" algn="just" eaLnBrk="1" hangingPunct="1">
              <a:buFont typeface="Wingdings 3" pitchFamily="18" charset="2"/>
              <a:buChar char=""/>
            </a:pPr>
            <a:endParaRPr lang="en-US" sz="1000" dirty="0" smtClean="0">
              <a:cs typeface="Calibri" pitchFamily="34" charset="0"/>
            </a:endParaRPr>
          </a:p>
          <a:p>
            <a:pPr marL="365125" indent="-255588" algn="just" eaLnBrk="1" hangingPunct="1">
              <a:buFont typeface="Wingdings 3" pitchFamily="18" charset="2"/>
              <a:buChar char=""/>
            </a:pPr>
            <a:r>
              <a:rPr lang="en-US" sz="2000" dirty="0" smtClean="0">
                <a:cs typeface="Calibri" pitchFamily="34" charset="0"/>
              </a:rPr>
              <a:t>Gains from the expected disposal of assets should not be taken into account in measuring a provision.</a:t>
            </a:r>
          </a:p>
          <a:p>
            <a:pPr marL="365125" indent="-255588" algn="just" eaLnBrk="1" hangingPunct="1">
              <a:buFont typeface="Wingdings 3" pitchFamily="18" charset="2"/>
              <a:buChar char=""/>
            </a:pPr>
            <a:endParaRPr lang="en-US" sz="1000" dirty="0" smtClean="0">
              <a:cs typeface="Calibri" pitchFamily="34" charset="0"/>
            </a:endParaRPr>
          </a:p>
          <a:p>
            <a:pPr marL="365125" indent="-255588" algn="just" eaLnBrk="1" hangingPunct="1">
              <a:buFont typeface="Wingdings 3" pitchFamily="18" charset="2"/>
              <a:buChar char=""/>
            </a:pPr>
            <a:r>
              <a:rPr lang="en-US" sz="2000" dirty="0" smtClean="0">
                <a:cs typeface="Calibri" pitchFamily="34" charset="0"/>
              </a:rPr>
              <a:t>Provisions should be reviewed at each balance sheet date and adjusted to reflect the current best estimate.</a:t>
            </a:r>
          </a:p>
        </p:txBody>
      </p:sp>
      <p:sp>
        <p:nvSpPr>
          <p:cNvPr id="120836" name="Rectangle 2"/>
          <p:cNvSpPr>
            <a:spLocks noChangeArrowheads="1"/>
          </p:cNvSpPr>
          <p:nvPr/>
        </p:nvSpPr>
        <p:spPr bwMode="auto">
          <a:xfrm>
            <a:off x="6643688" y="71438"/>
            <a:ext cx="2214562" cy="708025"/>
          </a:xfrm>
          <a:prstGeom prst="rect">
            <a:avLst/>
          </a:prstGeom>
          <a:solidFill>
            <a:schemeClr val="accent1"/>
          </a:solidFill>
          <a:ln w="9525">
            <a:noFill/>
            <a:miter lim="800000"/>
            <a:headEnd/>
            <a:tailEnd/>
          </a:ln>
        </p:spPr>
        <p:txBody>
          <a:bodyPr>
            <a:spAutoFit/>
          </a:bodyPr>
          <a:lstStyle/>
          <a:p>
            <a:r>
              <a:rPr lang="en-US" sz="4000">
                <a:solidFill>
                  <a:schemeClr val="bg1"/>
                </a:solidFill>
                <a:latin typeface="High Tower Text" pitchFamily="18" charset="0"/>
              </a:rPr>
              <a:t>Contd.…</a:t>
            </a:r>
          </a:p>
        </p:txBody>
      </p:sp>
    </p:spTree>
  </p:cSld>
  <p:clrMapOvr>
    <a:masterClrMapping/>
  </p:clrMapOvr>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5" name="Slide Number Placeholder 4"/>
          <p:cNvSpPr>
            <a:spLocks noGrp="1"/>
          </p:cNvSpPr>
          <p:nvPr>
            <p:ph type="sldNum" sz="quarter" idx="12"/>
          </p:nvPr>
        </p:nvSpPr>
        <p:spPr bwMode="auto">
          <a:xfrm>
            <a:off x="146050" y="6210300"/>
            <a:ext cx="639763" cy="457200"/>
          </a:xfrm>
          <a:ln>
            <a:miter lim="800000"/>
            <a:headEnd/>
            <a:tailEnd/>
          </a:ln>
        </p:spPr>
        <p:txBody>
          <a:bodyPr wrap="square" lIns="91440" tIns="45720" rIns="91440" bIns="45720" numCol="1" anchorCtr="0" compatLnSpc="1">
            <a:prstTxWarp prst="textNoShape">
              <a:avLst/>
            </a:prstTxWarp>
          </a:bodyPr>
          <a:lstStyle/>
          <a:p>
            <a:pPr>
              <a:defRPr/>
            </a:pPr>
            <a:fld id="{56746A91-495A-4908-9581-7E45A7D53AF8}" type="slidenum">
              <a:rPr lang="en-US"/>
              <a:pPr>
                <a:defRPr/>
              </a:pPr>
              <a:t>123</a:t>
            </a:fld>
            <a:endParaRPr lang="en-US"/>
          </a:p>
        </p:txBody>
      </p:sp>
      <p:sp>
        <p:nvSpPr>
          <p:cNvPr id="2" name="Content Placeholder 1"/>
          <p:cNvSpPr>
            <a:spLocks noGrp="1"/>
          </p:cNvSpPr>
          <p:nvPr>
            <p:ph sz="quarter" idx="1"/>
          </p:nvPr>
        </p:nvSpPr>
        <p:spPr>
          <a:xfrm>
            <a:off x="179388" y="831871"/>
            <a:ext cx="8785225" cy="5597525"/>
          </a:xfrm>
        </p:spPr>
        <p:txBody>
          <a:bodyPr>
            <a:noAutofit/>
          </a:bodyPr>
          <a:lstStyle/>
          <a:p>
            <a:pPr marL="365760" indent="-256032" algn="just" eaLnBrk="1" fontAlgn="auto" hangingPunct="1">
              <a:spcBef>
                <a:spcPts val="580"/>
              </a:spcBef>
              <a:spcAft>
                <a:spcPts val="0"/>
              </a:spcAft>
              <a:buFont typeface="Wingdings 3"/>
              <a:buChar char=""/>
              <a:defRPr/>
            </a:pPr>
            <a:r>
              <a:rPr lang="en-US" sz="2000" dirty="0" smtClean="0">
                <a:cs typeface="Calibri" pitchFamily="34" charset="0"/>
              </a:rPr>
              <a:t>Where some or all of the expenditure required to settle a provision is expected to be reimbursed by another party, the </a:t>
            </a:r>
            <a:r>
              <a:rPr lang="en-US" sz="2000" b="1" dirty="0" smtClean="0">
                <a:solidFill>
                  <a:schemeClr val="accent1"/>
                </a:solidFill>
                <a:cs typeface="Calibri" pitchFamily="34" charset="0"/>
              </a:rPr>
              <a:t>reimbursement</a:t>
            </a:r>
            <a:r>
              <a:rPr lang="en-US" sz="2000" dirty="0" smtClean="0">
                <a:cs typeface="Calibri" pitchFamily="34" charset="0"/>
              </a:rPr>
              <a:t> should be recognised when, and only when, it is </a:t>
            </a:r>
            <a:r>
              <a:rPr lang="en-US" sz="2000" b="1" dirty="0" smtClean="0">
                <a:solidFill>
                  <a:schemeClr val="accent1"/>
                </a:solidFill>
                <a:cs typeface="Calibri" pitchFamily="34" charset="0"/>
              </a:rPr>
              <a:t>virtually certain </a:t>
            </a:r>
            <a:r>
              <a:rPr lang="en-US" sz="2000" dirty="0" smtClean="0">
                <a:cs typeface="Calibri" pitchFamily="34" charset="0"/>
              </a:rPr>
              <a:t>that reimbursement will be received.</a:t>
            </a:r>
          </a:p>
          <a:p>
            <a:pPr marL="365760" indent="-256032" algn="just" eaLnBrk="1" fontAlgn="auto" hangingPunct="1">
              <a:spcBef>
                <a:spcPts val="580"/>
              </a:spcBef>
              <a:spcAft>
                <a:spcPts val="0"/>
              </a:spcAft>
              <a:buFont typeface="Wingdings 3"/>
              <a:buNone/>
              <a:defRPr/>
            </a:pPr>
            <a:endParaRPr lang="en-US" sz="500" dirty="0" smtClean="0">
              <a:cs typeface="Calibri" pitchFamily="34" charset="0"/>
            </a:endParaRPr>
          </a:p>
          <a:p>
            <a:pPr marL="365760" indent="-256032" algn="just" eaLnBrk="1" fontAlgn="auto" hangingPunct="1">
              <a:spcBef>
                <a:spcPts val="580"/>
              </a:spcBef>
              <a:spcAft>
                <a:spcPts val="0"/>
              </a:spcAft>
              <a:buFont typeface="Wingdings 3"/>
              <a:buChar char=""/>
              <a:defRPr/>
            </a:pPr>
            <a:r>
              <a:rPr lang="en-US" sz="2000" dirty="0" smtClean="0">
                <a:cs typeface="Calibri" pitchFamily="34" charset="0"/>
              </a:rPr>
              <a:t>A provision should be used only for expenditures for which the provision was originally recognised.</a:t>
            </a:r>
          </a:p>
          <a:p>
            <a:pPr marL="365760" indent="-256032" algn="just" eaLnBrk="1" fontAlgn="auto" hangingPunct="1">
              <a:spcBef>
                <a:spcPts val="580"/>
              </a:spcBef>
              <a:spcAft>
                <a:spcPts val="0"/>
              </a:spcAft>
              <a:buFont typeface="Wingdings 3"/>
              <a:buChar char=""/>
              <a:defRPr/>
            </a:pPr>
            <a:endParaRPr lang="en-US" sz="1600" b="1" u="sng" dirty="0" smtClean="0">
              <a:solidFill>
                <a:schemeClr val="accent3"/>
              </a:solidFill>
              <a:cs typeface="Calibri" pitchFamily="34" charset="0"/>
            </a:endParaRPr>
          </a:p>
          <a:p>
            <a:pPr marL="365760" indent="-256032" algn="just" eaLnBrk="1" fontAlgn="auto" hangingPunct="1">
              <a:spcBef>
                <a:spcPts val="580"/>
              </a:spcBef>
              <a:spcAft>
                <a:spcPts val="0"/>
              </a:spcAft>
              <a:buFont typeface="Wingdings 3"/>
              <a:buNone/>
              <a:defRPr/>
            </a:pPr>
            <a:r>
              <a:rPr lang="en-US" sz="2000" b="1" dirty="0" smtClean="0">
                <a:solidFill>
                  <a:schemeClr val="accent3"/>
                </a:solidFill>
                <a:cs typeface="Calibri" pitchFamily="34" charset="0"/>
              </a:rPr>
              <a:t>	</a:t>
            </a:r>
            <a:r>
              <a:rPr lang="en-US" sz="2800" b="1" u="sng" dirty="0" smtClean="0">
                <a:solidFill>
                  <a:schemeClr val="accent1"/>
                </a:solidFill>
                <a:cs typeface="Calibri" pitchFamily="34" charset="0"/>
              </a:rPr>
              <a:t>CONTINGENT LIABILITY:</a:t>
            </a:r>
          </a:p>
          <a:p>
            <a:pPr marL="365760" indent="-256032" algn="just" eaLnBrk="1" fontAlgn="auto" hangingPunct="1">
              <a:spcBef>
                <a:spcPts val="580"/>
              </a:spcBef>
              <a:spcAft>
                <a:spcPts val="0"/>
              </a:spcAft>
              <a:buFont typeface="Wingdings 3"/>
              <a:buChar char=""/>
              <a:defRPr/>
            </a:pPr>
            <a:r>
              <a:rPr lang="en-US" sz="2000" dirty="0" smtClean="0">
                <a:cs typeface="Calibri" pitchFamily="34" charset="0"/>
              </a:rPr>
              <a:t>A contingent liability should not be recognised. It should be disclosed when:</a:t>
            </a:r>
          </a:p>
          <a:p>
            <a:pPr marL="621792" lvl="1" algn="just" eaLnBrk="1" fontAlgn="auto" hangingPunct="1">
              <a:spcBef>
                <a:spcPts val="324"/>
              </a:spcBef>
              <a:spcAft>
                <a:spcPts val="0"/>
              </a:spcAft>
              <a:buFont typeface="Verdana"/>
              <a:buChar char="◦"/>
              <a:defRPr/>
            </a:pPr>
            <a:r>
              <a:rPr lang="en-US" sz="2000" dirty="0" smtClean="0">
                <a:cs typeface="Calibri" pitchFamily="34" charset="0"/>
              </a:rPr>
              <a:t>as a result of past events,</a:t>
            </a:r>
          </a:p>
          <a:p>
            <a:pPr marL="621792" lvl="1" algn="just" eaLnBrk="1" fontAlgn="auto" hangingPunct="1">
              <a:spcBef>
                <a:spcPts val="324"/>
              </a:spcBef>
              <a:spcAft>
                <a:spcPts val="0"/>
              </a:spcAft>
              <a:buFont typeface="Verdana"/>
              <a:buChar char="◦"/>
              <a:defRPr/>
            </a:pPr>
            <a:r>
              <a:rPr lang="en-US" sz="2000" dirty="0" smtClean="0">
                <a:cs typeface="Calibri" pitchFamily="34" charset="0"/>
              </a:rPr>
              <a:t>there is </a:t>
            </a:r>
            <a:r>
              <a:rPr lang="en-US" sz="2000" b="1" dirty="0" smtClean="0">
                <a:cs typeface="Calibri" pitchFamily="34" charset="0"/>
              </a:rPr>
              <a:t>present or possible obligation </a:t>
            </a:r>
          </a:p>
          <a:p>
            <a:pPr marL="621792" lvl="1" algn="just" eaLnBrk="1" fontAlgn="auto" hangingPunct="1">
              <a:spcBef>
                <a:spcPts val="324"/>
              </a:spcBef>
              <a:spcAft>
                <a:spcPts val="0"/>
              </a:spcAft>
              <a:buFont typeface="Verdana"/>
              <a:buChar char="◦"/>
              <a:defRPr/>
            </a:pPr>
            <a:r>
              <a:rPr lang="en-US" sz="2000" dirty="0" smtClean="0">
                <a:cs typeface="Calibri" pitchFamily="34" charset="0"/>
              </a:rPr>
              <a:t>that may, but </a:t>
            </a:r>
            <a:r>
              <a:rPr lang="en-US" sz="2000" b="1" dirty="0" smtClean="0">
                <a:cs typeface="Calibri" pitchFamily="34" charset="0"/>
              </a:rPr>
              <a:t>probably will not </a:t>
            </a:r>
            <a:r>
              <a:rPr lang="en-US" sz="2000" dirty="0" smtClean="0">
                <a:cs typeface="Calibri" pitchFamily="34" charset="0"/>
              </a:rPr>
              <a:t>, require an outflow of resources.</a:t>
            </a:r>
          </a:p>
          <a:p>
            <a:pPr marL="365760" indent="-256032" algn="just" eaLnBrk="1" fontAlgn="auto" hangingPunct="1">
              <a:spcBef>
                <a:spcPts val="580"/>
              </a:spcBef>
              <a:spcAft>
                <a:spcPts val="0"/>
              </a:spcAft>
              <a:buFont typeface="Wingdings 3"/>
              <a:buChar char=""/>
              <a:defRPr/>
            </a:pPr>
            <a:endParaRPr lang="en-US" sz="1200" dirty="0" smtClean="0">
              <a:cs typeface="Calibri" pitchFamily="34" charset="0"/>
            </a:endParaRPr>
          </a:p>
          <a:p>
            <a:pPr marL="365760" indent="-256032" algn="just" eaLnBrk="1" fontAlgn="auto" hangingPunct="1">
              <a:spcBef>
                <a:spcPts val="580"/>
              </a:spcBef>
              <a:spcAft>
                <a:spcPts val="0"/>
              </a:spcAft>
              <a:buFont typeface="Wingdings 3"/>
              <a:buChar char=""/>
              <a:defRPr/>
            </a:pPr>
            <a:r>
              <a:rPr lang="en-US" sz="2000" dirty="0" smtClean="0">
                <a:cs typeface="Calibri" pitchFamily="34" charset="0"/>
              </a:rPr>
              <a:t>When as a result of past events, there is present or possible obligation, where  the </a:t>
            </a:r>
            <a:r>
              <a:rPr lang="en-US" sz="2000" b="1" dirty="0" smtClean="0">
                <a:cs typeface="Calibri" pitchFamily="34" charset="0"/>
              </a:rPr>
              <a:t>chances of outflow of resources are remote</a:t>
            </a:r>
            <a:r>
              <a:rPr lang="en-US" sz="2000" dirty="0" smtClean="0">
                <a:cs typeface="Calibri" pitchFamily="34" charset="0"/>
              </a:rPr>
              <a:t>, then neither provision should be recognised nor contingent liability should be disclosed.</a:t>
            </a:r>
          </a:p>
        </p:txBody>
      </p:sp>
      <p:sp>
        <p:nvSpPr>
          <p:cNvPr id="121860" name="Rectangle 6"/>
          <p:cNvSpPr>
            <a:spLocks noChangeArrowheads="1"/>
          </p:cNvSpPr>
          <p:nvPr/>
        </p:nvSpPr>
        <p:spPr bwMode="auto">
          <a:xfrm>
            <a:off x="6643688" y="71438"/>
            <a:ext cx="2214562" cy="708025"/>
          </a:xfrm>
          <a:prstGeom prst="rect">
            <a:avLst/>
          </a:prstGeom>
          <a:solidFill>
            <a:schemeClr val="accent1"/>
          </a:solidFill>
          <a:ln w="9525">
            <a:noFill/>
            <a:miter lim="800000"/>
            <a:headEnd/>
            <a:tailEnd/>
          </a:ln>
        </p:spPr>
        <p:txBody>
          <a:bodyPr>
            <a:spAutoFit/>
          </a:bodyPr>
          <a:lstStyle/>
          <a:p>
            <a:r>
              <a:rPr lang="en-US" sz="4000">
                <a:solidFill>
                  <a:schemeClr val="bg1"/>
                </a:solidFill>
                <a:latin typeface="High Tower Text" pitchFamily="18" charset="0"/>
              </a:rPr>
              <a:t>Contd.…</a:t>
            </a:r>
          </a:p>
        </p:txBody>
      </p:sp>
    </p:spTree>
  </p:cSld>
  <p:clrMapOvr>
    <a:masterClrMapping/>
  </p:clrMapOvr>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8" name="Slide Number Placeholder 4"/>
          <p:cNvSpPr>
            <a:spLocks noGrp="1"/>
          </p:cNvSpPr>
          <p:nvPr>
            <p:ph type="sldNum" sz="quarter" idx="12"/>
          </p:nvPr>
        </p:nvSpPr>
        <p:spPr bwMode="auto">
          <a:xfrm>
            <a:off x="146050" y="6210300"/>
            <a:ext cx="711200" cy="457200"/>
          </a:xfrm>
          <a:ln>
            <a:miter lim="800000"/>
            <a:headEnd/>
            <a:tailEnd/>
          </a:ln>
        </p:spPr>
        <p:txBody>
          <a:bodyPr wrap="square" lIns="91440" tIns="45720" rIns="91440" bIns="45720" numCol="1" anchorCtr="0" compatLnSpc="1">
            <a:prstTxWarp prst="textNoShape">
              <a:avLst/>
            </a:prstTxWarp>
          </a:bodyPr>
          <a:lstStyle/>
          <a:p>
            <a:pPr>
              <a:defRPr/>
            </a:pPr>
            <a:fld id="{CE509EB2-24C7-4DAF-8CC3-132E9C540E92}" type="slidenum">
              <a:rPr lang="en-US"/>
              <a:pPr>
                <a:defRPr/>
              </a:pPr>
              <a:t>124</a:t>
            </a:fld>
            <a:endParaRPr lang="en-US" dirty="0"/>
          </a:p>
        </p:txBody>
      </p:sp>
      <p:sp>
        <p:nvSpPr>
          <p:cNvPr id="122883" name="Content Placeholder 1"/>
          <p:cNvSpPr>
            <a:spLocks noGrp="1"/>
          </p:cNvSpPr>
          <p:nvPr>
            <p:ph sz="quarter" idx="1"/>
          </p:nvPr>
        </p:nvSpPr>
        <p:spPr>
          <a:xfrm>
            <a:off x="179388" y="500063"/>
            <a:ext cx="8785225" cy="5857895"/>
          </a:xfrm>
        </p:spPr>
        <p:txBody>
          <a:bodyPr/>
          <a:lstStyle/>
          <a:p>
            <a:pPr marL="365125" indent="-255588" algn="just" eaLnBrk="1" hangingPunct="1">
              <a:buFont typeface="Wingdings 3" pitchFamily="18" charset="2"/>
              <a:buChar char=""/>
            </a:pPr>
            <a:r>
              <a:rPr lang="en-US" sz="2400" b="1" u="sng" dirty="0" smtClean="0">
                <a:solidFill>
                  <a:schemeClr val="accent1"/>
                </a:solidFill>
                <a:cs typeface="Calibri" pitchFamily="34" charset="0"/>
              </a:rPr>
              <a:t>CONTINGENT ASSET:</a:t>
            </a:r>
            <a:endParaRPr lang="en-US" sz="2400" dirty="0" smtClean="0">
              <a:solidFill>
                <a:schemeClr val="accent1"/>
              </a:solidFill>
              <a:cs typeface="Calibri" pitchFamily="34" charset="0"/>
            </a:endParaRPr>
          </a:p>
          <a:p>
            <a:pPr marL="620713" lvl="1" algn="just" eaLnBrk="1" hangingPunct="1">
              <a:spcBef>
                <a:spcPts val="325"/>
              </a:spcBef>
              <a:buFont typeface="Verdana" pitchFamily="34" charset="0"/>
              <a:buChar char="◦"/>
            </a:pPr>
            <a:r>
              <a:rPr lang="en-US" sz="2000" dirty="0" smtClean="0">
                <a:cs typeface="Calibri" pitchFamily="34" charset="0"/>
              </a:rPr>
              <a:t>Contingent assets usually arise from unplanned or other unexpected events that give rise to the possibility of an inflow of economic benefits.</a:t>
            </a:r>
          </a:p>
          <a:p>
            <a:pPr marL="620713" lvl="1" algn="just" eaLnBrk="1" hangingPunct="1">
              <a:spcBef>
                <a:spcPts val="325"/>
              </a:spcBef>
              <a:buFont typeface="Verdana" pitchFamily="34" charset="0"/>
              <a:buChar char="◦"/>
            </a:pPr>
            <a:r>
              <a:rPr lang="en-US" sz="2000" dirty="0" smtClean="0">
                <a:cs typeface="Calibri" pitchFamily="34" charset="0"/>
              </a:rPr>
              <a:t>For example: a claim that an enterprise is pursuing through legal processes, where the outcome is uncertain. </a:t>
            </a:r>
          </a:p>
          <a:p>
            <a:pPr marL="620713" lvl="1" algn="just" eaLnBrk="1" hangingPunct="1">
              <a:spcBef>
                <a:spcPts val="325"/>
              </a:spcBef>
              <a:buFont typeface="Verdana" pitchFamily="34" charset="0"/>
              <a:buChar char="◦"/>
            </a:pPr>
            <a:r>
              <a:rPr lang="en-US" sz="2000" dirty="0" smtClean="0">
                <a:cs typeface="Calibri" pitchFamily="34" charset="0"/>
              </a:rPr>
              <a:t>These are usually not disclosed in FS, rather disclosed in the report of approving authority when inflow of economic benefit is probable.</a:t>
            </a:r>
          </a:p>
          <a:p>
            <a:pPr marL="620713" lvl="1" algn="just" eaLnBrk="1" hangingPunct="1">
              <a:spcBef>
                <a:spcPts val="325"/>
              </a:spcBef>
              <a:buFont typeface="Verdana" pitchFamily="34" charset="0"/>
              <a:buChar char="◦"/>
            </a:pPr>
            <a:r>
              <a:rPr lang="en-US" sz="2000" dirty="0" smtClean="0">
                <a:cs typeface="Calibri" pitchFamily="34" charset="0"/>
              </a:rPr>
              <a:t>A contingent asset should not be </a:t>
            </a:r>
            <a:r>
              <a:rPr lang="en-US" sz="2000" dirty="0" err="1" smtClean="0">
                <a:cs typeface="Calibri" pitchFamily="34" charset="0"/>
              </a:rPr>
              <a:t>recognised</a:t>
            </a:r>
            <a:r>
              <a:rPr lang="en-US" sz="2000" dirty="0" smtClean="0">
                <a:cs typeface="Calibri" pitchFamily="34" charset="0"/>
              </a:rPr>
              <a:t> since this may result in the recognition of income that may never be </a:t>
            </a:r>
            <a:r>
              <a:rPr lang="en-US" sz="2000" dirty="0" err="1" smtClean="0">
                <a:cs typeface="Calibri" pitchFamily="34" charset="0"/>
              </a:rPr>
              <a:t>realised</a:t>
            </a:r>
            <a:r>
              <a:rPr lang="en-US" sz="2000" dirty="0" smtClean="0">
                <a:cs typeface="Calibri" pitchFamily="34" charset="0"/>
              </a:rPr>
              <a:t>. It should be recognized when realization of income is virtually certain. </a:t>
            </a:r>
          </a:p>
          <a:p>
            <a:pPr marL="365125" indent="-255588" algn="just" eaLnBrk="1" hangingPunct="1">
              <a:buFont typeface="Wingdings 3" pitchFamily="18" charset="2"/>
              <a:buChar char=""/>
            </a:pPr>
            <a:endParaRPr lang="en-US" sz="1000" b="1" dirty="0" smtClean="0">
              <a:cs typeface="Calibri" pitchFamily="34" charset="0"/>
            </a:endParaRPr>
          </a:p>
          <a:p>
            <a:pPr marL="365125" indent="-255588" algn="just" eaLnBrk="1" hangingPunct="1">
              <a:buFont typeface="Wingdings 3" pitchFamily="18" charset="2"/>
              <a:buChar char=""/>
            </a:pPr>
            <a:r>
              <a:rPr lang="en-US" sz="2400" b="1" dirty="0" smtClean="0">
                <a:solidFill>
                  <a:schemeClr val="accent1"/>
                </a:solidFill>
                <a:cs typeface="Calibri" pitchFamily="34" charset="0"/>
              </a:rPr>
              <a:t> </a:t>
            </a:r>
            <a:r>
              <a:rPr lang="en-US" sz="2400" b="1" u="sng" dirty="0" smtClean="0">
                <a:solidFill>
                  <a:schemeClr val="accent1"/>
                </a:solidFill>
                <a:cs typeface="Calibri" pitchFamily="34" charset="0"/>
              </a:rPr>
              <a:t>DISCLOSURE REQUIREMENTS</a:t>
            </a:r>
            <a:r>
              <a:rPr lang="en-US" sz="2400" b="1" dirty="0" smtClean="0">
                <a:solidFill>
                  <a:schemeClr val="accent1"/>
                </a:solidFill>
                <a:cs typeface="Calibri" pitchFamily="34" charset="0"/>
              </a:rPr>
              <a:t>:</a:t>
            </a:r>
          </a:p>
          <a:p>
            <a:pPr marL="620713" lvl="1" algn="just" eaLnBrk="1" hangingPunct="1">
              <a:spcBef>
                <a:spcPts val="325"/>
              </a:spcBef>
              <a:buFont typeface="Verdana" pitchFamily="34" charset="0"/>
              <a:buChar char="◦"/>
            </a:pPr>
            <a:r>
              <a:rPr lang="en-US" sz="2000" dirty="0" smtClean="0">
                <a:cs typeface="Calibri" pitchFamily="34" charset="0"/>
              </a:rPr>
              <a:t>For each class of provision:</a:t>
            </a:r>
          </a:p>
          <a:p>
            <a:pPr marL="858838" lvl="2" algn="just" eaLnBrk="1" hangingPunct="1">
              <a:buFont typeface="Wingdings 2" pitchFamily="18" charset="2"/>
              <a:buChar char=""/>
            </a:pPr>
            <a:r>
              <a:rPr lang="en-US" dirty="0" smtClean="0">
                <a:cs typeface="Calibri" pitchFamily="34" charset="0"/>
              </a:rPr>
              <a:t>carrying amount at the beginning and end of the period</a:t>
            </a:r>
          </a:p>
          <a:p>
            <a:pPr marL="858838" lvl="2" algn="just" eaLnBrk="1" hangingPunct="1">
              <a:buFont typeface="Wingdings 2" pitchFamily="18" charset="2"/>
              <a:buChar char=""/>
            </a:pPr>
            <a:r>
              <a:rPr lang="en-US" dirty="0" smtClean="0">
                <a:cs typeface="Calibri" pitchFamily="34" charset="0"/>
              </a:rPr>
              <a:t>additional provisions made in the period</a:t>
            </a:r>
          </a:p>
          <a:p>
            <a:pPr marL="858838" lvl="2" algn="just" eaLnBrk="1" hangingPunct="1">
              <a:buFont typeface="Wingdings 2" pitchFamily="18" charset="2"/>
              <a:buChar char=""/>
            </a:pPr>
            <a:r>
              <a:rPr lang="en-US" dirty="0" smtClean="0">
                <a:cs typeface="Calibri" pitchFamily="34" charset="0"/>
              </a:rPr>
              <a:t>amounts used during the period</a:t>
            </a:r>
          </a:p>
          <a:p>
            <a:pPr marL="858838" lvl="2" algn="just" eaLnBrk="1" hangingPunct="1">
              <a:buFont typeface="Wingdings 2" pitchFamily="18" charset="2"/>
              <a:buChar char=""/>
            </a:pPr>
            <a:r>
              <a:rPr lang="en-US" dirty="0" smtClean="0">
                <a:cs typeface="Calibri" pitchFamily="34" charset="0"/>
              </a:rPr>
              <a:t>unused amounts reversed during the period</a:t>
            </a:r>
            <a:r>
              <a:rPr lang="en-US" b="1" dirty="0" smtClean="0">
                <a:solidFill>
                  <a:srgbClr val="FF0000"/>
                </a:solidFill>
                <a:cs typeface="Calibri" pitchFamily="34" charset="0"/>
              </a:rPr>
              <a:t>	</a:t>
            </a:r>
            <a:endParaRPr lang="en-US" dirty="0" smtClean="0">
              <a:cs typeface="Calibri" pitchFamily="34" charset="0"/>
            </a:endParaRPr>
          </a:p>
        </p:txBody>
      </p:sp>
      <p:sp>
        <p:nvSpPr>
          <p:cNvPr id="122884" name="Rectangle 6"/>
          <p:cNvSpPr>
            <a:spLocks noChangeArrowheads="1"/>
          </p:cNvSpPr>
          <p:nvPr/>
        </p:nvSpPr>
        <p:spPr bwMode="auto">
          <a:xfrm>
            <a:off x="6643688" y="71438"/>
            <a:ext cx="2214562" cy="708025"/>
          </a:xfrm>
          <a:prstGeom prst="rect">
            <a:avLst/>
          </a:prstGeom>
          <a:solidFill>
            <a:schemeClr val="accent1"/>
          </a:solidFill>
          <a:ln w="9525">
            <a:noFill/>
            <a:miter lim="800000"/>
            <a:headEnd/>
            <a:tailEnd/>
          </a:ln>
        </p:spPr>
        <p:txBody>
          <a:bodyPr>
            <a:spAutoFit/>
          </a:bodyPr>
          <a:lstStyle/>
          <a:p>
            <a:r>
              <a:rPr lang="en-US" sz="4000">
                <a:solidFill>
                  <a:schemeClr val="bg1"/>
                </a:solidFill>
                <a:latin typeface="High Tower Text" pitchFamily="18" charset="0"/>
              </a:rPr>
              <a:t>Contd.…</a:t>
            </a:r>
          </a:p>
        </p:txBody>
      </p:sp>
    </p:spTree>
  </p:cSld>
  <p:clrMapOvr>
    <a:masterClrMapping/>
  </p:clrMapOvr>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8852" name="Slide Number Placeholder 4"/>
          <p:cNvSpPr>
            <a:spLocks noGrp="1"/>
          </p:cNvSpPr>
          <p:nvPr>
            <p:ph type="sldNum" sz="quarter" idx="12"/>
          </p:nvPr>
        </p:nvSpPr>
        <p:spPr bwMode="auto">
          <a:xfrm>
            <a:off x="31723" y="6329386"/>
            <a:ext cx="754063" cy="457200"/>
          </a:xfrm>
          <a:ln>
            <a:miter lim="800000"/>
            <a:headEnd/>
            <a:tailEnd/>
          </a:ln>
        </p:spPr>
        <p:txBody>
          <a:bodyPr wrap="square" lIns="91440" tIns="45720" rIns="91440" bIns="45720" numCol="1" anchorCtr="0" compatLnSpc="1">
            <a:prstTxWarp prst="textNoShape">
              <a:avLst/>
            </a:prstTxWarp>
          </a:bodyPr>
          <a:lstStyle/>
          <a:p>
            <a:pPr>
              <a:defRPr/>
            </a:pPr>
            <a:fld id="{60D09B99-8671-4DFF-A371-2043606877F9}" type="slidenum">
              <a:rPr lang="en-US"/>
              <a:pPr>
                <a:defRPr/>
              </a:pPr>
              <a:t>125</a:t>
            </a:fld>
            <a:endParaRPr lang="en-US" dirty="0"/>
          </a:p>
        </p:txBody>
      </p:sp>
      <p:sp>
        <p:nvSpPr>
          <p:cNvPr id="99330" name="Content Placeholder 1"/>
          <p:cNvSpPr>
            <a:spLocks noGrp="1"/>
          </p:cNvSpPr>
          <p:nvPr>
            <p:ph sz="quarter" idx="1"/>
          </p:nvPr>
        </p:nvSpPr>
        <p:spPr>
          <a:xfrm>
            <a:off x="303213" y="981075"/>
            <a:ext cx="8412162" cy="4429125"/>
          </a:xfrm>
          <a:ln>
            <a:noFill/>
          </a:ln>
        </p:spPr>
        <p:txBody>
          <a:bodyPr>
            <a:noAutofit/>
          </a:bodyPr>
          <a:lstStyle/>
          <a:p>
            <a:pPr marL="465138" indent="-465138" algn="just" eaLnBrk="1" fontAlgn="auto" hangingPunct="1">
              <a:lnSpc>
                <a:spcPct val="150000"/>
              </a:lnSpc>
              <a:spcBef>
                <a:spcPts val="0"/>
              </a:spcBef>
              <a:spcAft>
                <a:spcPts val="0"/>
              </a:spcAft>
              <a:buFont typeface="Wingdings" pitchFamily="2" charset="2"/>
              <a:buChar char="Ø"/>
              <a:defRPr/>
            </a:pPr>
            <a:r>
              <a:rPr lang="en-US" sz="2400" dirty="0" smtClean="0">
                <a:ea typeface="Calibri" pitchFamily="34" charset="0"/>
                <a:cs typeface="Calibri" pitchFamily="34" charset="0"/>
              </a:rPr>
              <a:t>Treatment of ‘onerous contracts’ is not covered under ICDS.</a:t>
            </a:r>
          </a:p>
          <a:p>
            <a:pPr marL="465138" indent="-465138" algn="just" eaLnBrk="1" fontAlgn="auto" hangingPunct="1">
              <a:lnSpc>
                <a:spcPct val="150000"/>
              </a:lnSpc>
              <a:spcBef>
                <a:spcPts val="0"/>
              </a:spcBef>
              <a:spcAft>
                <a:spcPts val="0"/>
              </a:spcAft>
              <a:buFont typeface="Wingdings" pitchFamily="2" charset="2"/>
              <a:buChar char="Ø"/>
              <a:defRPr/>
            </a:pPr>
            <a:r>
              <a:rPr lang="en-US" sz="2400" dirty="0" smtClean="0"/>
              <a:t>For recognition of income from contingent asset, there should be a </a:t>
            </a:r>
            <a:r>
              <a:rPr lang="en-US" sz="2400" b="1" i="1" dirty="0" smtClean="0"/>
              <a:t>reasonable certainty </a:t>
            </a:r>
            <a:r>
              <a:rPr lang="en-US" sz="2400" dirty="0" smtClean="0"/>
              <a:t>that inflow of economic benefit will arise as per ICDS, whereas AS-29 requires </a:t>
            </a:r>
            <a:r>
              <a:rPr lang="en-US" sz="2400" b="1" i="1" dirty="0" smtClean="0"/>
              <a:t>virtual certainty</a:t>
            </a:r>
            <a:r>
              <a:rPr lang="en-US" sz="2400" b="1" dirty="0" smtClean="0"/>
              <a:t>.</a:t>
            </a:r>
          </a:p>
          <a:p>
            <a:pPr marL="465138" indent="-465138" algn="just" eaLnBrk="1" fontAlgn="auto" hangingPunct="1">
              <a:lnSpc>
                <a:spcPct val="150000"/>
              </a:lnSpc>
              <a:spcBef>
                <a:spcPts val="0"/>
              </a:spcBef>
              <a:spcAft>
                <a:spcPts val="0"/>
              </a:spcAft>
              <a:buFont typeface="Wingdings" pitchFamily="2" charset="2"/>
              <a:buChar char="Ø"/>
              <a:defRPr/>
            </a:pPr>
            <a:r>
              <a:rPr lang="en-US" sz="2400" dirty="0" smtClean="0"/>
              <a:t>For recognition of Reimbursement of any expenditure, there should be a </a:t>
            </a:r>
            <a:r>
              <a:rPr lang="en-US" sz="2400" i="1" dirty="0" smtClean="0"/>
              <a:t>reasonable certainty </a:t>
            </a:r>
            <a:r>
              <a:rPr lang="en-US" sz="2400" dirty="0" smtClean="0"/>
              <a:t>that reimbursement will be received as per ICDS, whereas AS-29 requires </a:t>
            </a:r>
            <a:r>
              <a:rPr lang="en-US" sz="2400" i="1" dirty="0" smtClean="0"/>
              <a:t>virtual certainty</a:t>
            </a:r>
            <a:r>
              <a:rPr lang="en-US" sz="2400" dirty="0" smtClean="0"/>
              <a:t>.</a:t>
            </a:r>
          </a:p>
        </p:txBody>
      </p:sp>
      <p:sp>
        <p:nvSpPr>
          <p:cNvPr id="4" name="Title 5"/>
          <p:cNvSpPr txBox="1">
            <a:spLocks/>
          </p:cNvSpPr>
          <p:nvPr/>
        </p:nvSpPr>
        <p:spPr>
          <a:xfrm>
            <a:off x="0" y="-26988"/>
            <a:ext cx="9144000" cy="830263"/>
          </a:xfrm>
          <a:prstGeom prst="rect">
            <a:avLst/>
          </a:prstGeom>
          <a:solidFill>
            <a:schemeClr val="accent1"/>
          </a:solidFill>
        </p:spPr>
        <p:txBody>
          <a:bodyPr anchor="ctr">
            <a:spAutoFit/>
          </a:bodyPr>
          <a:lstStyle/>
          <a:p>
            <a:pPr algn="ctr" fontAlgn="auto">
              <a:spcAft>
                <a:spcPts val="0"/>
              </a:spcAft>
              <a:defRPr/>
            </a:pPr>
            <a:r>
              <a:rPr lang="en-US" sz="4800" dirty="0">
                <a:solidFill>
                  <a:schemeClr val="bg1"/>
                </a:solidFill>
                <a:latin typeface="High Tower Text" pitchFamily="18" charset="0"/>
                <a:ea typeface="+mj-ea"/>
                <a:cs typeface="+mj-cs"/>
              </a:rPr>
              <a:t>Comparison </a:t>
            </a:r>
            <a:r>
              <a:rPr lang="en-US" sz="4400" dirty="0">
                <a:solidFill>
                  <a:schemeClr val="bg1"/>
                </a:solidFill>
                <a:latin typeface="High Tower Text" pitchFamily="18" charset="0"/>
                <a:ea typeface="+mj-ea"/>
                <a:cs typeface="+mj-cs"/>
              </a:rPr>
              <a:t>b/w ICDS X &amp; AS </a:t>
            </a:r>
            <a:r>
              <a:rPr lang="en-US" sz="4400" dirty="0">
                <a:solidFill>
                  <a:schemeClr val="bg1"/>
                </a:solidFill>
                <a:latin typeface="Calibri" pitchFamily="34" charset="0"/>
                <a:ea typeface="+mj-ea"/>
                <a:cs typeface="+mj-cs"/>
              </a:rPr>
              <a:t>29</a:t>
            </a:r>
            <a:endParaRPr lang="en-US" sz="4800" dirty="0">
              <a:solidFill>
                <a:schemeClr val="bg1"/>
              </a:solidFill>
              <a:latin typeface="Calibri" pitchFamily="34" charset="0"/>
              <a:ea typeface="+mj-ea"/>
              <a:cs typeface="+mj-cs"/>
            </a:endParaRPr>
          </a:p>
        </p:txBody>
      </p:sp>
      <p:sp>
        <p:nvSpPr>
          <p:cNvPr id="5" name="Content Placeholder 1"/>
          <p:cNvSpPr txBox="1">
            <a:spLocks/>
          </p:cNvSpPr>
          <p:nvPr/>
        </p:nvSpPr>
        <p:spPr bwMode="auto">
          <a:xfrm>
            <a:off x="1000100" y="5207020"/>
            <a:ext cx="7429552" cy="1222376"/>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a:lstStyle/>
          <a:p>
            <a:pPr marL="465138" indent="-465138" algn="just" fontAlgn="auto">
              <a:spcBef>
                <a:spcPts val="0"/>
              </a:spcBef>
              <a:spcAft>
                <a:spcPts val="0"/>
              </a:spcAft>
              <a:buClr>
                <a:schemeClr val="accent1"/>
              </a:buClr>
              <a:buSzPct val="85000"/>
              <a:defRPr/>
            </a:pPr>
            <a:r>
              <a:rPr lang="en-US" b="1" u="sng" dirty="0">
                <a:latin typeface="+mn-lt"/>
                <a:cs typeface="+mn-cs"/>
              </a:rPr>
              <a:t>Type of provisions &amp; relevant provisions of the Act</a:t>
            </a:r>
          </a:p>
          <a:p>
            <a:pPr marL="739776" lvl="1" indent="-465138" algn="just" fontAlgn="auto">
              <a:spcBef>
                <a:spcPts val="0"/>
              </a:spcBef>
              <a:spcAft>
                <a:spcPts val="0"/>
              </a:spcAft>
              <a:buClr>
                <a:schemeClr val="accent2"/>
              </a:buClr>
              <a:buSzPct val="85000"/>
              <a:buFont typeface="Wingdings" pitchFamily="2" charset="2"/>
              <a:buChar char="Ø"/>
              <a:defRPr/>
            </a:pPr>
            <a:r>
              <a:rPr lang="en-US" dirty="0">
                <a:latin typeface="+mn-lt"/>
                <a:cs typeface="+mn-cs"/>
              </a:rPr>
              <a:t>Depreciation: Section 32	Doubtful debts: Section 36(1)(vii)/ (</a:t>
            </a:r>
            <a:r>
              <a:rPr lang="en-US" dirty="0" err="1">
                <a:latin typeface="+mn-lt"/>
                <a:cs typeface="+mn-cs"/>
              </a:rPr>
              <a:t>viia</a:t>
            </a:r>
            <a:r>
              <a:rPr lang="en-US" dirty="0">
                <a:latin typeface="+mn-lt"/>
                <a:cs typeface="+mn-cs"/>
              </a:rPr>
              <a:t>)</a:t>
            </a:r>
          </a:p>
          <a:p>
            <a:pPr marL="739776" lvl="1" indent="-465138" algn="just" fontAlgn="auto">
              <a:spcBef>
                <a:spcPts val="0"/>
              </a:spcBef>
              <a:spcAft>
                <a:spcPts val="0"/>
              </a:spcAft>
              <a:buClr>
                <a:schemeClr val="accent2"/>
              </a:buClr>
              <a:buSzPct val="85000"/>
              <a:buFont typeface="Wingdings" pitchFamily="2" charset="2"/>
              <a:buChar char="Ø"/>
              <a:defRPr/>
            </a:pPr>
            <a:r>
              <a:rPr lang="en-US" dirty="0">
                <a:latin typeface="+mn-lt"/>
                <a:cs typeface="+mn-cs"/>
              </a:rPr>
              <a:t>Gratuity: Section 40A(7)	Leave Encashment: Section 43B</a:t>
            </a:r>
          </a:p>
          <a:p>
            <a:pPr marL="739776" lvl="1" indent="-465138" algn="just" fontAlgn="auto">
              <a:spcBef>
                <a:spcPts val="0"/>
              </a:spcBef>
              <a:spcAft>
                <a:spcPts val="0"/>
              </a:spcAft>
              <a:buClr>
                <a:schemeClr val="accent2"/>
              </a:buClr>
              <a:buSzPct val="85000"/>
              <a:buFont typeface="Wingdings" pitchFamily="2" charset="2"/>
              <a:buChar char="Ø"/>
              <a:defRPr/>
            </a:pPr>
            <a:r>
              <a:rPr lang="en-US" dirty="0">
                <a:latin typeface="+mn-lt"/>
                <a:cs typeface="+mn-cs"/>
              </a:rPr>
              <a:t>Liquidated damages 		and other provisions</a:t>
            </a:r>
          </a:p>
        </p:txBody>
      </p:sp>
    </p:spTree>
  </p:cSld>
  <p:clrMapOvr>
    <a:masterClrMapping/>
  </p:clrMapOvr>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Content Placeholder 1"/>
          <p:cNvSpPr>
            <a:spLocks noGrp="1"/>
          </p:cNvSpPr>
          <p:nvPr>
            <p:ph idx="1"/>
          </p:nvPr>
        </p:nvSpPr>
        <p:spPr>
          <a:xfrm>
            <a:off x="214313" y="1357298"/>
            <a:ext cx="8643937" cy="5214938"/>
          </a:xfrm>
        </p:spPr>
        <p:txBody>
          <a:bodyPr/>
          <a:lstStyle/>
          <a:p>
            <a:pPr algn="just" eaLnBrk="1" hangingPunct="1">
              <a:buNone/>
            </a:pPr>
            <a:r>
              <a:rPr lang="en-US" sz="2300" b="1" dirty="0" smtClean="0"/>
              <a:t>Judicial Decisions overruled by ICDS X</a:t>
            </a:r>
          </a:p>
          <a:p>
            <a:pPr algn="just" eaLnBrk="1" hangingPunct="1"/>
            <a:r>
              <a:rPr lang="en-US" sz="2300" b="1" dirty="0" smtClean="0">
                <a:solidFill>
                  <a:schemeClr val="accent2"/>
                </a:solidFill>
              </a:rPr>
              <a:t>Himalaya Machinery (P.) Ltd. </a:t>
            </a:r>
            <a:r>
              <a:rPr lang="en-US" sz="2300" b="1" i="1" dirty="0" smtClean="0">
                <a:solidFill>
                  <a:schemeClr val="accent2"/>
                </a:solidFill>
              </a:rPr>
              <a:t>v. </a:t>
            </a:r>
            <a:r>
              <a:rPr lang="en-US" sz="2300" b="1" dirty="0" smtClean="0">
                <a:solidFill>
                  <a:schemeClr val="accent2"/>
                </a:solidFill>
              </a:rPr>
              <a:t>DCIT[2011] 16 taxmann.com 60 (</a:t>
            </a:r>
            <a:r>
              <a:rPr lang="en-US" sz="2300" b="1" dirty="0" err="1" smtClean="0">
                <a:solidFill>
                  <a:schemeClr val="accent2"/>
                </a:solidFill>
              </a:rPr>
              <a:t>Guj</a:t>
            </a:r>
            <a:r>
              <a:rPr lang="en-US" sz="2300" b="1" dirty="0" smtClean="0">
                <a:solidFill>
                  <a:schemeClr val="accent2"/>
                </a:solidFill>
              </a:rPr>
              <a:t>.) : </a:t>
            </a:r>
            <a:r>
              <a:rPr lang="en-US" sz="2300" dirty="0" smtClean="0"/>
              <a:t>The assessee made provision for warranty obligation, in view of fact that actual expenditure incurred during relevant year was more than provision made, assessee's claim in respect of said provision was to be allowed</a:t>
            </a:r>
          </a:p>
          <a:p>
            <a:pPr algn="just" eaLnBrk="1" hangingPunct="1"/>
            <a:r>
              <a:rPr lang="en-US" sz="2300" b="1" dirty="0" smtClean="0">
                <a:solidFill>
                  <a:schemeClr val="accent2"/>
                </a:solidFill>
              </a:rPr>
              <a:t>FL </a:t>
            </a:r>
            <a:r>
              <a:rPr lang="en-US" sz="2300" b="1" dirty="0" err="1" smtClean="0">
                <a:solidFill>
                  <a:schemeClr val="accent2"/>
                </a:solidFill>
              </a:rPr>
              <a:t>Smidth</a:t>
            </a:r>
            <a:r>
              <a:rPr lang="en-US" sz="2300" b="1" dirty="0" smtClean="0">
                <a:solidFill>
                  <a:schemeClr val="accent2"/>
                </a:solidFill>
              </a:rPr>
              <a:t> Minerals (P.) Ltd. </a:t>
            </a:r>
            <a:r>
              <a:rPr lang="en-US" sz="2300" b="1" i="1" dirty="0" smtClean="0">
                <a:solidFill>
                  <a:schemeClr val="accent2"/>
                </a:solidFill>
              </a:rPr>
              <a:t>V. </a:t>
            </a:r>
            <a:r>
              <a:rPr lang="en-US" sz="2300" b="1" dirty="0" smtClean="0">
                <a:solidFill>
                  <a:schemeClr val="accent2"/>
                </a:solidFill>
              </a:rPr>
              <a:t>DCIT [2013] 36 taxmann.com 72 (Madras) : </a:t>
            </a:r>
            <a:r>
              <a:rPr lang="en-US" sz="2300" dirty="0" smtClean="0"/>
              <a:t>A company making reliable estimate of liquidated damages based on performance capacity and quality and materials relating to machinery, its claim for provision towards damages was fully allowable</a:t>
            </a:r>
          </a:p>
          <a:p>
            <a:pPr algn="just" eaLnBrk="1" hangingPunct="1"/>
            <a:r>
              <a:rPr lang="en-US" sz="2300" dirty="0" smtClean="0"/>
              <a:t>Refer: </a:t>
            </a:r>
            <a:r>
              <a:rPr lang="en-US" sz="2300" b="1" dirty="0" err="1" smtClean="0">
                <a:solidFill>
                  <a:schemeClr val="accent2"/>
                </a:solidFill>
              </a:rPr>
              <a:t>Kone</a:t>
            </a:r>
            <a:r>
              <a:rPr lang="en-US" sz="2300" b="1" dirty="0" smtClean="0">
                <a:solidFill>
                  <a:schemeClr val="accent2"/>
                </a:solidFill>
              </a:rPr>
              <a:t> Elevator India (P.) Ltd. V. ACIT [2012] 21 taxmann.com 81 (Madras) </a:t>
            </a:r>
          </a:p>
          <a:p>
            <a:pPr algn="just" eaLnBrk="1" hangingPunct="1"/>
            <a:r>
              <a:rPr lang="en-US" sz="2300" b="1" dirty="0" err="1" smtClean="0">
                <a:solidFill>
                  <a:schemeClr val="accent2"/>
                </a:solidFill>
              </a:rPr>
              <a:t>Rotork</a:t>
            </a:r>
            <a:r>
              <a:rPr lang="en-US" sz="2300" b="1" dirty="0" smtClean="0">
                <a:solidFill>
                  <a:schemeClr val="accent2"/>
                </a:solidFill>
              </a:rPr>
              <a:t> Controls India (P.) Ltd. V. CIT </a:t>
            </a:r>
            <a:r>
              <a:rPr lang="en-US" sz="2300" dirty="0" smtClean="0">
                <a:solidFill>
                  <a:schemeClr val="accent2"/>
                </a:solidFill>
              </a:rPr>
              <a:t>[</a:t>
            </a:r>
            <a:r>
              <a:rPr lang="en-US" sz="2300" b="1" dirty="0" smtClean="0">
                <a:solidFill>
                  <a:schemeClr val="accent2"/>
                </a:solidFill>
              </a:rPr>
              <a:t>2009] 180 TAXMAN 422 (SC)</a:t>
            </a:r>
          </a:p>
        </p:txBody>
      </p:sp>
      <p:sp>
        <p:nvSpPr>
          <p:cNvPr id="3" name="Title 2"/>
          <p:cNvSpPr>
            <a:spLocks noGrp="1"/>
          </p:cNvSpPr>
          <p:nvPr>
            <p:ph type="title"/>
          </p:nvPr>
        </p:nvSpPr>
        <p:spPr>
          <a:xfrm>
            <a:off x="314325" y="153988"/>
            <a:ext cx="8543925" cy="917575"/>
          </a:xfrm>
          <a:solidFill>
            <a:schemeClr val="accent1"/>
          </a:solidFill>
        </p:spPr>
        <p:txBody>
          <a:bodyPr anchor="ctr">
            <a:normAutofit fontScale="90000"/>
          </a:bodyPr>
          <a:lstStyle/>
          <a:p>
            <a:pPr algn="ctr" eaLnBrk="1" fontAlgn="auto" hangingPunct="1">
              <a:spcAft>
                <a:spcPts val="0"/>
              </a:spcAft>
              <a:defRPr/>
            </a:pPr>
            <a:r>
              <a:rPr lang="en-US" sz="2800" b="1" dirty="0" smtClean="0">
                <a:solidFill>
                  <a:schemeClr val="bg1"/>
                </a:solidFill>
                <a:latin typeface="High Tower Text" pitchFamily="18" charset="0"/>
              </a:rPr>
              <a:t>Can the provision be allowed on the basis of probable conditions………..</a:t>
            </a:r>
            <a:endParaRPr lang="en-US" sz="2800" b="1" dirty="0">
              <a:solidFill>
                <a:schemeClr val="bg1"/>
              </a:solidFill>
              <a:latin typeface="High Tower Text" pitchFamily="18" charset="0"/>
            </a:endParaRPr>
          </a:p>
        </p:txBody>
      </p:sp>
      <p:sp>
        <p:nvSpPr>
          <p:cNvPr id="4" name="Slide Number Placeholder 3"/>
          <p:cNvSpPr>
            <a:spLocks noGrp="1"/>
          </p:cNvSpPr>
          <p:nvPr>
            <p:ph type="sldNum" sz="quarter" idx="12"/>
          </p:nvPr>
        </p:nvSpPr>
        <p:spPr/>
        <p:txBody>
          <a:bodyPr/>
          <a:lstStyle/>
          <a:p>
            <a:pPr>
              <a:defRPr/>
            </a:pPr>
            <a:fld id="{E88FD3F1-42B1-45A8-95CE-E14A416ED143}" type="slidenum">
              <a:rPr lang="en-US"/>
              <a:pPr>
                <a:defRPr/>
              </a:pPr>
              <a:t>126</a:t>
            </a:fld>
            <a:endParaRPr lang="en-US"/>
          </a:p>
        </p:txBody>
      </p:sp>
    </p:spTree>
  </p:cSld>
  <p:clrMapOvr>
    <a:masterClrMapping/>
  </p:clrMapOvr>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5" name="Title 2"/>
          <p:cNvSpPr>
            <a:spLocks noGrp="1"/>
          </p:cNvSpPr>
          <p:nvPr>
            <p:ph type="title"/>
          </p:nvPr>
        </p:nvSpPr>
        <p:spPr>
          <a:xfrm>
            <a:off x="-32" y="71414"/>
            <a:ext cx="9144032" cy="857256"/>
          </a:xfrm>
          <a:solidFill>
            <a:schemeClr val="accent1"/>
          </a:solidFill>
        </p:spPr>
        <p:txBody>
          <a:bodyPr anchor="ctr"/>
          <a:lstStyle/>
          <a:p>
            <a:pPr algn="ctr" eaLnBrk="1" hangingPunct="1"/>
            <a:r>
              <a:rPr lang="en-US" sz="5400" smtClean="0">
                <a:solidFill>
                  <a:schemeClr val="bg1"/>
                </a:solidFill>
                <a:latin typeface="High Tower Text" pitchFamily="18" charset="0"/>
              </a:rPr>
              <a:t>Observations…</a:t>
            </a:r>
          </a:p>
        </p:txBody>
      </p:sp>
      <p:sp>
        <p:nvSpPr>
          <p:cNvPr id="125957" name="Content Placeholder 1"/>
          <p:cNvSpPr>
            <a:spLocks noGrp="1"/>
          </p:cNvSpPr>
          <p:nvPr>
            <p:ph sz="quarter" idx="1"/>
          </p:nvPr>
        </p:nvSpPr>
        <p:spPr>
          <a:xfrm>
            <a:off x="214282" y="1000108"/>
            <a:ext cx="8643968" cy="1785950"/>
          </a:xfrm>
        </p:spPr>
        <p:txBody>
          <a:bodyPr/>
          <a:lstStyle/>
          <a:p>
            <a:pPr marL="358775" indent="-358775" algn="just" eaLnBrk="1" hangingPunct="1">
              <a:buFont typeface="Wingdings" pitchFamily="2" charset="2"/>
              <a:buChar char="Ø"/>
            </a:pPr>
            <a:r>
              <a:rPr lang="en-US" sz="2100" b="1" u="sng" dirty="0" smtClean="0"/>
              <a:t>Amendment to Finance Act, 2015 to “align accounts with ICDS” [</a:t>
            </a:r>
            <a:r>
              <a:rPr lang="en-US" sz="2100" b="1" dirty="0" err="1" smtClean="0"/>
              <a:t>w.e.f</a:t>
            </a:r>
            <a:r>
              <a:rPr lang="en-US" sz="2100" b="1" dirty="0" smtClean="0"/>
              <a:t>. 1-4-2016]</a:t>
            </a:r>
            <a:endParaRPr lang="en-US" sz="2100" b="1" u="sng" dirty="0" smtClean="0"/>
          </a:p>
          <a:p>
            <a:pPr marL="358775" lvl="1" indent="-358775" algn="just" eaLnBrk="1" hangingPunct="1">
              <a:buFont typeface="Wingdings 2" pitchFamily="18" charset="2"/>
              <a:buNone/>
            </a:pPr>
            <a:r>
              <a:rPr lang="en-US" sz="2100" dirty="0" smtClean="0"/>
              <a:t>	Second proviso to section 36(1)(vii) inserted to provide for the deduction of bad debts, in regard to income </a:t>
            </a:r>
            <a:r>
              <a:rPr lang="en-US" sz="2100" dirty="0" err="1" smtClean="0"/>
              <a:t>recognised</a:t>
            </a:r>
            <a:r>
              <a:rPr lang="en-US" sz="2100" dirty="0" smtClean="0"/>
              <a:t> as per the ICDS without recording in books of accounts, in the year in which such debt ‘</a:t>
            </a:r>
            <a:r>
              <a:rPr lang="en-US" sz="2100" b="1" u="sng" dirty="0" smtClean="0"/>
              <a:t>becomes irrecoverable</a:t>
            </a:r>
            <a:r>
              <a:rPr lang="en-US" sz="2100" dirty="0" smtClean="0"/>
              <a:t>’- </a:t>
            </a:r>
            <a:r>
              <a:rPr lang="en-US" sz="2100" u="sng" dirty="0" smtClean="0"/>
              <a:t>deemed to be written off in accounts</a:t>
            </a:r>
            <a:r>
              <a:rPr lang="en-US" sz="2100" dirty="0" smtClean="0"/>
              <a:t>.</a:t>
            </a:r>
          </a:p>
        </p:txBody>
      </p:sp>
      <p:sp>
        <p:nvSpPr>
          <p:cNvPr id="6" name="Rounded Rectangle 5"/>
          <p:cNvSpPr/>
          <p:nvPr/>
        </p:nvSpPr>
        <p:spPr>
          <a:xfrm>
            <a:off x="214282" y="3143248"/>
            <a:ext cx="8715436" cy="350046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sz="1900" b="1" u="sng" dirty="0" smtClean="0">
                <a:solidFill>
                  <a:schemeClr val="tx1"/>
                </a:solidFill>
              </a:rPr>
              <a:t>Section 36 (vii)-</a:t>
            </a:r>
            <a:r>
              <a:rPr lang="en-US" sz="1900" dirty="0" smtClean="0">
                <a:solidFill>
                  <a:schemeClr val="tx1"/>
                </a:solidFill>
              </a:rPr>
              <a:t> subject to the provisions of sub-section (2), the amount of any bad debt or part thereof which is written off as irrecoverable in the accounts of the assessee for the previous year:</a:t>
            </a:r>
          </a:p>
          <a:p>
            <a:pPr algn="just"/>
            <a:endParaRPr lang="en-US" sz="800" b="1" dirty="0" smtClean="0">
              <a:solidFill>
                <a:schemeClr val="tx1"/>
              </a:solidFill>
            </a:endParaRPr>
          </a:p>
          <a:p>
            <a:pPr algn="just"/>
            <a:r>
              <a:rPr lang="en-US" sz="1900" b="1" dirty="0" smtClean="0">
                <a:solidFill>
                  <a:schemeClr val="tx1"/>
                </a:solidFill>
              </a:rPr>
              <a:t>Provided further </a:t>
            </a:r>
            <a:r>
              <a:rPr lang="en-US" sz="1900" dirty="0" smtClean="0">
                <a:solidFill>
                  <a:schemeClr val="tx1"/>
                </a:solidFill>
              </a:rPr>
              <a:t>that </a:t>
            </a:r>
            <a:r>
              <a:rPr lang="en-US" sz="1900" b="1" u="sng" dirty="0" smtClean="0">
                <a:solidFill>
                  <a:schemeClr val="tx1"/>
                </a:solidFill>
              </a:rPr>
              <a:t>where the amount of such debt or part thereof has been taken into account in computing the income </a:t>
            </a:r>
            <a:r>
              <a:rPr lang="en-US" sz="1900" dirty="0" smtClean="0">
                <a:solidFill>
                  <a:schemeClr val="tx1"/>
                </a:solidFill>
              </a:rPr>
              <a:t>of the assessee of the previous year in which the amount of such debt or part thereof becomes irrecoverable or of an earlier previous year </a:t>
            </a:r>
            <a:r>
              <a:rPr lang="en-US" sz="1900" b="1" u="sng" dirty="0" smtClean="0">
                <a:solidFill>
                  <a:schemeClr val="tx1"/>
                </a:solidFill>
              </a:rPr>
              <a:t>on the basis of ICDS notified under sub-section (2) of section 145 without recording the same in the accounts</a:t>
            </a:r>
            <a:r>
              <a:rPr lang="en-US" sz="1900" dirty="0" smtClean="0">
                <a:solidFill>
                  <a:schemeClr val="tx1"/>
                </a:solidFill>
              </a:rPr>
              <a:t>, </a:t>
            </a:r>
            <a:r>
              <a:rPr lang="en-US" sz="1900" b="1" u="sng" dirty="0" smtClean="0">
                <a:solidFill>
                  <a:schemeClr val="tx1"/>
                </a:solidFill>
              </a:rPr>
              <a:t>then, such debt or part thereof shall be allowed in the previous year in which such debt or part thereof becomes irrecoverable</a:t>
            </a:r>
            <a:r>
              <a:rPr lang="en-US" sz="1900" dirty="0" smtClean="0">
                <a:solidFill>
                  <a:schemeClr val="tx1"/>
                </a:solidFill>
              </a:rPr>
              <a:t> and it shall be deemed that such debt or part thereof has been written off as irrecoverable in the accounts for the purposes of this clause.</a:t>
            </a:r>
          </a:p>
        </p:txBody>
      </p:sp>
    </p:spTree>
  </p:cSld>
  <p:clrMapOvr>
    <a:masterClrMapping/>
  </p:clrMapOvr>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5954" name="Picture 2" descr="http://ehsjournal.org/wp-content/uploads/2013/02/EHS-Journal-Pencil-by-Jesper-Noer-300x207.jpg"/>
          <p:cNvPicPr>
            <a:picLocks noChangeAspect="1" noChangeArrowheads="1"/>
          </p:cNvPicPr>
          <p:nvPr/>
        </p:nvPicPr>
        <p:blipFill>
          <a:blip r:embed="rId2"/>
          <a:srcRect/>
          <a:stretch>
            <a:fillRect/>
          </a:stretch>
        </p:blipFill>
        <p:spPr bwMode="auto">
          <a:xfrm>
            <a:off x="4143375" y="0"/>
            <a:ext cx="5000625" cy="1571625"/>
          </a:xfrm>
          <a:prstGeom prst="rect">
            <a:avLst/>
          </a:prstGeom>
          <a:noFill/>
          <a:ln w="9525">
            <a:noFill/>
            <a:miter lim="800000"/>
            <a:headEnd/>
            <a:tailEnd/>
          </a:ln>
        </p:spPr>
      </p:pic>
      <p:sp>
        <p:nvSpPr>
          <p:cNvPr id="125955" name="Title 2"/>
          <p:cNvSpPr>
            <a:spLocks noGrp="1"/>
          </p:cNvSpPr>
          <p:nvPr>
            <p:ph type="title"/>
          </p:nvPr>
        </p:nvSpPr>
        <p:spPr>
          <a:xfrm>
            <a:off x="142875" y="153988"/>
            <a:ext cx="5857875" cy="1346200"/>
          </a:xfrm>
          <a:solidFill>
            <a:schemeClr val="accent1"/>
          </a:solidFill>
        </p:spPr>
        <p:txBody>
          <a:bodyPr anchor="ctr"/>
          <a:lstStyle/>
          <a:p>
            <a:pPr algn="ctr" eaLnBrk="1" hangingPunct="1"/>
            <a:r>
              <a:rPr lang="en-US" sz="5400" smtClean="0">
                <a:solidFill>
                  <a:schemeClr val="bg1"/>
                </a:solidFill>
                <a:latin typeface="High Tower Text" pitchFamily="18" charset="0"/>
              </a:rPr>
              <a:t>Observations…</a:t>
            </a:r>
          </a:p>
        </p:txBody>
      </p:sp>
      <p:sp>
        <p:nvSpPr>
          <p:cNvPr id="79877" name="Slide Number Placeholder 4"/>
          <p:cNvSpPr>
            <a:spLocks noGrp="1"/>
          </p:cNvSpPr>
          <p:nvPr>
            <p:ph type="sldNum" sz="quarter" idx="12"/>
          </p:nvPr>
        </p:nvSpPr>
        <p:spPr bwMode="auto">
          <a:xfrm>
            <a:off x="146050" y="6210300"/>
            <a:ext cx="854075" cy="457200"/>
          </a:xfrm>
          <a:ln>
            <a:miter lim="800000"/>
            <a:headEnd/>
            <a:tailEnd/>
          </a:ln>
        </p:spPr>
        <p:txBody>
          <a:bodyPr wrap="square" lIns="91440" tIns="45720" rIns="91440" bIns="45720" numCol="1" anchorCtr="0" compatLnSpc="1">
            <a:prstTxWarp prst="textNoShape">
              <a:avLst/>
            </a:prstTxWarp>
          </a:bodyPr>
          <a:lstStyle/>
          <a:p>
            <a:pPr>
              <a:defRPr/>
            </a:pPr>
            <a:fld id="{43791789-7075-4430-AECC-413C8A6B0856}" type="slidenum">
              <a:rPr lang="en-US"/>
              <a:pPr>
                <a:defRPr/>
              </a:pPr>
              <a:t>128</a:t>
            </a:fld>
            <a:endParaRPr lang="en-US" dirty="0"/>
          </a:p>
        </p:txBody>
      </p:sp>
      <p:sp>
        <p:nvSpPr>
          <p:cNvPr id="125957" name="Content Placeholder 1"/>
          <p:cNvSpPr>
            <a:spLocks noGrp="1"/>
          </p:cNvSpPr>
          <p:nvPr>
            <p:ph sz="quarter" idx="1"/>
          </p:nvPr>
        </p:nvSpPr>
        <p:spPr>
          <a:xfrm>
            <a:off x="357158" y="2071678"/>
            <a:ext cx="8429684" cy="3000396"/>
          </a:xfrm>
        </p:spPr>
        <p:txBody>
          <a:bodyPr/>
          <a:lstStyle/>
          <a:p>
            <a:pPr marL="358775" indent="-358775" algn="just" eaLnBrk="1" hangingPunct="1">
              <a:buFont typeface="Wingdings" pitchFamily="2" charset="2"/>
              <a:buChar char="Ø"/>
            </a:pPr>
            <a:r>
              <a:rPr lang="en-US" sz="2200" dirty="0" smtClean="0">
                <a:cs typeface="Calibri" pitchFamily="34" charset="0"/>
              </a:rPr>
              <a:t>Due to non-inclusion of onerous contract in ICDS, the expected loss cannot be </a:t>
            </a:r>
            <a:r>
              <a:rPr lang="en-US" sz="2200" dirty="0" err="1" smtClean="0">
                <a:cs typeface="Calibri" pitchFamily="34" charset="0"/>
              </a:rPr>
              <a:t>recognised</a:t>
            </a:r>
            <a:r>
              <a:rPr lang="en-US" sz="2200" dirty="0" smtClean="0">
                <a:cs typeface="Calibri" pitchFamily="34" charset="0"/>
              </a:rPr>
              <a:t> as provision in the current period. Therefore, the amount of profit during the current year will increase on reversal of any outstanding amount of provision made in the preceding year.</a:t>
            </a:r>
          </a:p>
          <a:p>
            <a:pPr marL="465138" indent="-465138" algn="just" eaLnBrk="1" hangingPunct="1">
              <a:buFont typeface="Wingdings" pitchFamily="2" charset="2"/>
              <a:buChar char="Ø"/>
            </a:pPr>
            <a:endParaRPr lang="en-US" sz="1000" dirty="0" smtClean="0">
              <a:cs typeface="Calibri" pitchFamily="34" charset="0"/>
            </a:endParaRPr>
          </a:p>
          <a:p>
            <a:pPr marL="358775" indent="-358775" algn="just" eaLnBrk="1" hangingPunct="1">
              <a:buFont typeface="Wingdings" pitchFamily="2" charset="2"/>
              <a:buChar char="Ø"/>
            </a:pPr>
            <a:r>
              <a:rPr lang="en-US" sz="2200" dirty="0" smtClean="0">
                <a:cs typeface="Calibri" pitchFamily="34" charset="0"/>
              </a:rPr>
              <a:t>There will be no impact on computation of income due to change in criteria of recognition of Contingent Asset.</a:t>
            </a:r>
          </a:p>
        </p:txBody>
      </p:sp>
    </p:spTree>
  </p:cSld>
  <p:clrMapOvr>
    <a:masterClrMapping/>
  </p:clrMapOvr>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Title 2"/>
          <p:cNvSpPr>
            <a:spLocks noGrp="1"/>
          </p:cNvSpPr>
          <p:nvPr>
            <p:ph type="title"/>
          </p:nvPr>
        </p:nvSpPr>
        <p:spPr>
          <a:xfrm>
            <a:off x="428625" y="71438"/>
            <a:ext cx="8186738" cy="1143000"/>
          </a:xfrm>
          <a:solidFill>
            <a:schemeClr val="accent1"/>
          </a:solidFill>
        </p:spPr>
        <p:txBody>
          <a:bodyPr anchor="ctr"/>
          <a:lstStyle/>
          <a:p>
            <a:pPr algn="ctr" eaLnBrk="1" hangingPunct="1"/>
            <a:r>
              <a:rPr lang="en-US" smtClean="0">
                <a:solidFill>
                  <a:schemeClr val="bg1"/>
                </a:solidFill>
                <a:latin typeface="High Tower Text" pitchFamily="18" charset="0"/>
              </a:rPr>
              <a:t>Transitional Provisions</a:t>
            </a:r>
          </a:p>
        </p:txBody>
      </p:sp>
      <p:sp>
        <p:nvSpPr>
          <p:cNvPr id="4" name="Slide Number Placeholder 3"/>
          <p:cNvSpPr>
            <a:spLocks noGrp="1"/>
          </p:cNvSpPr>
          <p:nvPr>
            <p:ph type="sldNum" sz="quarter" idx="12"/>
          </p:nvPr>
        </p:nvSpPr>
        <p:spPr/>
        <p:txBody>
          <a:bodyPr/>
          <a:lstStyle/>
          <a:p>
            <a:pPr>
              <a:defRPr/>
            </a:pPr>
            <a:fld id="{5BC85E67-CD43-4FDE-98A4-6CA32BD42D81}" type="slidenum">
              <a:rPr lang="en-US"/>
              <a:pPr>
                <a:defRPr/>
              </a:pPr>
              <a:t>129</a:t>
            </a:fld>
            <a:endParaRPr lang="en-US"/>
          </a:p>
        </p:txBody>
      </p:sp>
      <p:sp>
        <p:nvSpPr>
          <p:cNvPr id="126980" name="Content Placeholder 1"/>
          <p:cNvSpPr>
            <a:spLocks noGrp="1"/>
          </p:cNvSpPr>
          <p:nvPr>
            <p:ph sz="quarter" idx="1"/>
          </p:nvPr>
        </p:nvSpPr>
        <p:spPr>
          <a:xfrm>
            <a:off x="457200" y="1760538"/>
            <a:ext cx="8229600" cy="3811587"/>
          </a:xfrm>
        </p:spPr>
        <p:txBody>
          <a:bodyPr/>
          <a:lstStyle/>
          <a:p>
            <a:pPr marL="0" indent="0" algn="just" eaLnBrk="1" hangingPunct="1">
              <a:lnSpc>
                <a:spcPct val="150000"/>
              </a:lnSpc>
              <a:spcBef>
                <a:spcPct val="0"/>
              </a:spcBef>
              <a:buNone/>
            </a:pPr>
            <a:r>
              <a:rPr lang="en-US" sz="2500" dirty="0" smtClean="0"/>
              <a:t>All the provisions or assets and related income shall be recognized for the Previous Year commencing on or after 1</a:t>
            </a:r>
            <a:r>
              <a:rPr lang="en-US" sz="2500" baseline="30000" dirty="0" smtClean="0"/>
              <a:t>st</a:t>
            </a:r>
            <a:r>
              <a:rPr lang="en-US" sz="2500" dirty="0" smtClean="0"/>
              <a:t> day of April, 2015 in accordance with the provisions of  this standard after taking into account the amount recognized, if any, for the same for any previous year ending on or before 31</a:t>
            </a:r>
            <a:r>
              <a:rPr lang="en-US" sz="2500" baseline="30000" dirty="0" smtClean="0"/>
              <a:t>st</a:t>
            </a:r>
            <a:r>
              <a:rPr lang="en-US" sz="2500" dirty="0" smtClean="0"/>
              <a:t> day of March, 2015. </a:t>
            </a:r>
          </a:p>
        </p:txBody>
      </p:sp>
      <p:sp>
        <p:nvSpPr>
          <p:cNvPr id="126981" name="TextBox 4"/>
          <p:cNvSpPr txBox="1">
            <a:spLocks noChangeArrowheads="1"/>
          </p:cNvSpPr>
          <p:nvPr/>
        </p:nvSpPr>
        <p:spPr bwMode="auto">
          <a:xfrm>
            <a:off x="642938" y="5857892"/>
            <a:ext cx="8143875" cy="769937"/>
          </a:xfrm>
          <a:prstGeom prst="rect">
            <a:avLst/>
          </a:prstGeom>
          <a:noFill/>
          <a:ln w="9525">
            <a:noFill/>
            <a:miter lim="800000"/>
            <a:headEnd/>
            <a:tailEnd/>
          </a:ln>
        </p:spPr>
        <p:txBody>
          <a:bodyPr>
            <a:spAutoFit/>
          </a:bodyPr>
          <a:lstStyle/>
          <a:p>
            <a:pPr marL="0" lvl="1" algn="just"/>
            <a:r>
              <a:rPr lang="en-US" sz="2200" b="1" i="1" dirty="0">
                <a:latin typeface="+mn-lt"/>
              </a:rPr>
              <a:t>Note: </a:t>
            </a:r>
            <a:r>
              <a:rPr lang="en-IN" altLang="en-US" sz="2200" b="1" i="1" dirty="0">
                <a:latin typeface="+mn-lt"/>
              </a:rPr>
              <a:t>It is not made clear whether transitional provision requires recognition of all past accumulated contingent assets in F.Y. 2015-16.</a:t>
            </a:r>
            <a:endParaRPr lang="en-IN" sz="2200" b="1" i="1" dirty="0">
              <a:latin typeface="+mn-lt"/>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2"/>
          <p:cNvSpPr>
            <a:spLocks noGrp="1"/>
          </p:cNvSpPr>
          <p:nvPr>
            <p:ph type="title"/>
          </p:nvPr>
        </p:nvSpPr>
        <p:spPr>
          <a:xfrm>
            <a:off x="342900" y="142875"/>
            <a:ext cx="8229600" cy="1143000"/>
          </a:xfrm>
          <a:solidFill>
            <a:schemeClr val="accent1"/>
          </a:solidFill>
        </p:spPr>
        <p:txBody>
          <a:bodyPr anchor="ctr"/>
          <a:lstStyle/>
          <a:p>
            <a:pPr algn="ctr" eaLnBrk="1" hangingPunct="1"/>
            <a:r>
              <a:rPr lang="en-US" u="sng" dirty="0" smtClean="0">
                <a:solidFill>
                  <a:schemeClr val="bg1"/>
                </a:solidFill>
                <a:latin typeface="High Tower Text" pitchFamily="18" charset="0"/>
                <a:cs typeface="Calibri" pitchFamily="34" charset="0"/>
              </a:rPr>
              <a:t>AS-1: Disclosure of Accounting Policies</a:t>
            </a:r>
          </a:p>
        </p:txBody>
      </p:sp>
      <p:sp>
        <p:nvSpPr>
          <p:cNvPr id="14344" name="Slide Number Placeholder 7"/>
          <p:cNvSpPr>
            <a:spLocks noGrp="1"/>
          </p:cNvSpPr>
          <p:nvPr>
            <p:ph type="sldNum" sz="quarter" idx="12"/>
          </p:nvPr>
        </p:nvSpPr>
        <p:spPr bwMode="auto">
          <a:ln>
            <a:miter lim="800000"/>
            <a:headEnd/>
            <a:tailEnd/>
          </a:ln>
        </p:spPr>
        <p:txBody>
          <a:bodyPr wrap="square" lIns="91440" tIns="45720" rIns="91440" bIns="45720" numCol="1" anchorCtr="0" compatLnSpc="1">
            <a:prstTxWarp prst="textNoShape">
              <a:avLst/>
            </a:prstTxWarp>
          </a:bodyPr>
          <a:lstStyle/>
          <a:p>
            <a:pPr>
              <a:defRPr/>
            </a:pPr>
            <a:fld id="{8A90AA8F-7589-47C0-B85D-2D7E4581FD51}" type="slidenum">
              <a:rPr lang="en-US"/>
              <a:pPr>
                <a:defRPr/>
              </a:pPr>
              <a:t>13</a:t>
            </a:fld>
            <a:endParaRPr lang="en-US"/>
          </a:p>
        </p:txBody>
      </p:sp>
      <p:sp>
        <p:nvSpPr>
          <p:cNvPr id="16388" name="Content Placeholder 1"/>
          <p:cNvSpPr>
            <a:spLocks noGrp="1"/>
          </p:cNvSpPr>
          <p:nvPr>
            <p:ph sz="quarter" idx="1"/>
          </p:nvPr>
        </p:nvSpPr>
        <p:spPr>
          <a:xfrm>
            <a:off x="142844" y="1428736"/>
            <a:ext cx="8786874" cy="5143536"/>
          </a:xfrm>
        </p:spPr>
        <p:txBody>
          <a:bodyPr/>
          <a:lstStyle/>
          <a:p>
            <a:pPr algn="just" eaLnBrk="1" hangingPunct="1">
              <a:spcAft>
                <a:spcPts val="600"/>
              </a:spcAft>
            </a:pPr>
            <a:r>
              <a:rPr lang="en-US" sz="2300" dirty="0" smtClean="0"/>
              <a:t>This Standard deals with the disclosure of significant accounting policies </a:t>
            </a:r>
            <a:r>
              <a:rPr lang="en-US" sz="2300" b="1" dirty="0" smtClean="0"/>
              <a:t>followed in preparing and presenting Financial Statements (FS) </a:t>
            </a:r>
            <a:r>
              <a:rPr lang="en-US" sz="2300" dirty="0" smtClean="0"/>
              <a:t>so as to represent a true and fair view of the enterprise.</a:t>
            </a:r>
          </a:p>
          <a:p>
            <a:pPr algn="just" eaLnBrk="1" hangingPunct="1"/>
            <a:r>
              <a:rPr lang="en-US" sz="2300" dirty="0" smtClean="0"/>
              <a:t>Accounting policies are </a:t>
            </a:r>
            <a:r>
              <a:rPr lang="en-US" sz="2300" b="1" dirty="0" smtClean="0">
                <a:solidFill>
                  <a:schemeClr val="accent1"/>
                </a:solidFill>
              </a:rPr>
              <a:t>specified accounting principles and the methods of applying those principles </a:t>
            </a:r>
            <a:r>
              <a:rPr lang="en-US" sz="2300" dirty="0" smtClean="0"/>
              <a:t>for the preparation of the FS of an enterprise.</a:t>
            </a:r>
          </a:p>
          <a:p>
            <a:pPr algn="just" eaLnBrk="1" hangingPunct="1"/>
            <a:r>
              <a:rPr lang="en-US" sz="2300" dirty="0" smtClean="0"/>
              <a:t>Aspects to be kept in mind while selecting accounting policies:</a:t>
            </a:r>
          </a:p>
          <a:p>
            <a:pPr marL="531813" indent="-265113" algn="just" eaLnBrk="1" hangingPunct="1">
              <a:buFont typeface="+mj-lt"/>
              <a:buAutoNum type="arabicPeriod"/>
            </a:pPr>
            <a:r>
              <a:rPr lang="en-US" sz="2300" b="1" dirty="0" smtClean="0"/>
              <a:t>Prudence</a:t>
            </a:r>
            <a:r>
              <a:rPr lang="en-US" sz="2300" dirty="0" smtClean="0"/>
              <a:t>: Account for all expected losses/expenses but never account for expected gains/incomes.</a:t>
            </a:r>
          </a:p>
          <a:p>
            <a:pPr marL="531813" indent="-265113" algn="just" eaLnBrk="1" hangingPunct="1">
              <a:buFont typeface="+mj-lt"/>
              <a:buAutoNum type="arabicPeriod"/>
            </a:pPr>
            <a:r>
              <a:rPr lang="en-US" sz="2300" b="1" dirty="0" smtClean="0"/>
              <a:t>Substance Over Form</a:t>
            </a:r>
            <a:r>
              <a:rPr lang="en-US" sz="2300" dirty="0" smtClean="0"/>
              <a:t>: Whenever there is a dispute, facts should prevail over law.</a:t>
            </a:r>
          </a:p>
          <a:p>
            <a:pPr marL="531813" indent="-265113" algn="just" eaLnBrk="1" hangingPunct="1">
              <a:buFont typeface="+mj-lt"/>
              <a:buAutoNum type="arabicPeriod"/>
            </a:pPr>
            <a:r>
              <a:rPr lang="en-US" sz="2300" b="1" dirty="0" smtClean="0"/>
              <a:t>Materiality</a:t>
            </a:r>
            <a:r>
              <a:rPr lang="en-US" sz="2300" dirty="0" smtClean="0"/>
              <a:t>: Only ‘material’ information be presented whose knowledge  might influence the decision of the users of FS.</a:t>
            </a:r>
          </a:p>
        </p:txBody>
      </p:sp>
      <p:sp>
        <p:nvSpPr>
          <p:cNvPr id="16389" name="AutoShape 2" descr="data:image/jpeg;base64,/9j/4AAQSkZJRgABAQAAAQABAAD/2wCEAAkGBxQQEhQTEhQUFhUVFRYQGBgUGRscHxgXIhwiHB8WGBoaHC0gJBwmHCIdIjInJjUrLi4uHB8zODMsNystLisBCgoKDg0OGxAQGywkICU0LTE2NDQwLywsNDAsLywuLCw0LC01LCwsLCwsLC0sLCwsLCwsLCwsLCwsLCwsLCwsLP/AABEIAFYAeAMBEQACEQEDEQH/xAAbAAEAAwEBAQEAAAAAAAAAAAAAAwQFAQIGB//EADwQAAEDAgQCBwUFBwUAAAAAAAEAAgMEEQUSITEGQRMyUXGBscEUImGRoQeC0fDxFRZCUnKSsiQzRFNi/8QAGgEBAAMBAQEAAAAAAAAAAAAAAAECAwQFBv/EADcRAAICAgAEBAIHBgcAAAAAAAABAgMEERITITEFQVGRFGEVIjNCcYHBIyRSobHwMjRDYnKC0f/aAAwDAQACEQMRAD8A/cUAQBAEAQBAEAQBAEAQBAEAQBAEAQBAEAQBAEBy6AXQC6AXQbF0Aug2LqNgXUg6gCAIAgCAIDhQHLoNDMg0eXSgbkfNRv1JUZPyIZK+JvWkjHe4D1UcUfUvyp+j9irJj9K3eohH32/io5sfUusW59ov2IH8WUY1NRF4G/ko50F5miwMl/cZF++VHraZpA3sD3dir8RX6lvo+/ziXcJxyGqLxC7NkNnaEdx15aHVXjZGXYxuxbKdca1syajiiQzSxQU0kvQnK5wcAM29tfzos3c22oo6YYMOVGVk0tnG4xXuJtRBo0t0koudOxqOdj7RJePir/U3+RH7dip2p6Yd73H1UKVzW9Is6sJfekcJxZ3OkZ4OPqm7fkT+4J9FJns0eJnQ1UDTpsz58lLjb6orx4a6qEn+ZC7Dq3d+Isb3MA9VXhs/iNFbj+VLZ4kweYuAfirwTawAYL32sC7nyR1y85kLJrW+GlfzPNXhkWZ0UmJTBwAe5oe0OAaDc2tcC1yUcPLiLRuk0pRpWjMlpsMPWrpnfASPPk1ZNVPrtnRCWanqNS9j3UYPhLIW1Dy97HEtbd7yXEbgDfkpcaYx4hG7Pna6orTXyPfD9HhVQ7IyEBzthLe7ufu3OqmKpb1ojJnn09ZPovQr1GNYZC97PY7lrnMJyt3Bsf4u1UdlS3HRpXiZtsOPmdGXDjdCKczxUjXZHCNzC1oLb7E/AlacytR4kjn+HyubypzJJeJY2x07oqSMmcP0NmhrmkDKTlO/oiujwp6IWDY5yUpv6pewYFuJTjKG5qeJ9htfmAr1/aP8DC97xV8myLDS5lTimQG9mSA2PWyO2+iiH2ktF7vrVUb+f9TBwvHamSCsc6aS7IGSsJABacxDrHKL7a6LGFknGXXyO67EohZWlHo3plVnEEzqKZrpXmWKSJ4cHWOVxta45Aj6hU5klV36m08KtZMVGK4X0/MzsfrZujppOlku+DMbPdbO1xHI2vsossluDOjFoq5lkeFdHou47IZsRjILsr307hva3unyUy27TnxoKGJL1WzOpcFFVWyQ3a28swzEZtiTa1wqKvdmjrllcnGViW3pGrx8w08kMbDq2KN2Ycyy4abfAi/6BaZH1Gkjl8JULYznKPff8xDMKrE2En3Z2gG3LNEQbdxuoi07kJ1urAkvOP8A6V+IMEjpagQB5MdmPBkd72rgCBlA13SytRnw76GuJlzup5jXXt0Ln2hYU2mbBHE12VrJC25va5BPjspvhwrRh4Tc7XOc312UKu0OIQFgDRenfYadYC/mVn0Vi6G9bduJPfzPMhYzEZhIAWdJKCDbmD+ISSXNZpBSlhR4e+kaXA+CvlhrGOBs+GNoJGhkGY6d2nzWtMOJSRy+I5cYXVyXdMxuH53SyU9PyLy23wc4Ody3sCPFZV9ZKDOvKhGFc7l3P0hry3FSDs6mDh3h2vou7erfyPnHp4P/AGOUYDa6saOs+Jkm23IAfVIr9o/wEnuitvyZ8BwrLmbWAXt7K8tB1sA69tVxY/VSXyPezYpcqX+79DGNS7KdBZ4LSQN7EH5jT5rBNuJ6HLTlH1XU28Tps2G0kvNkksJ7ib+bQuia3XF+h59E+HOsh69f79yXAn9JNAbtNnwNsTYizbG10qfFJMrlw5VU18mQVOHumxGSGNxY500nvC4tudx32UODdvCn5mkbI14KnJb6F3jbD3Rvo4nvBcIAwu5Fwda+uvNWyYtOKMfDLlONkorXX9DL4bvHWwtfoWTZLHkdWn0WdfSxL0OrNaniycezWzW+1C4qmm2jYmyXHLXUn4aBa5X+JM4vB9PHa+Ze+1pmtM7tbK3/AAKvl+TMPBJac4mDjBHT0znf9FOduY09FlZ3id2OuGma+bLtZEz9rua9t2umaLHbVv6KZL9sZ1uS8OUovsv1L32ayEVUzbuyuY7rfzNcBt2gH6q+M+rRz+LwjyYS8yvhcLY8ZygCwkktbkSCfVRFfvBrfKUvDk/U+uxB2XE6b/3BI3nyN+7mumf2iPGh1w5L0aI6c2xeQfzUrT8nIulr/AtL/JL/AJHxHCrLzTMvf/TTRkcxbQA/HRcdHRs9vxCadUNeqKlBh5nopXNb70UzH7fwvaGnwFgfBVjHdb6djWeSqsmCb7rRv0VE6XBpGBri5kheBlN9wdBvsVtCDdOtHDZbGHiClvozL4PwqcVUJdDKGB4JLmOAGh11GyyxoS4ltHX4jlUyx5JSWy9jeCVnt0ktPFJ/uZ2vGWwuACdT3q9tVnHuJhi5WO8VQtkvwJce4erqmOnJbnkYJmuJc1pALmlvPmAr21zkovXVGOPm41MppdnrRdr+E5jXtnjazo+kjmJLrG+mYAW8fFWlRLmbRSvxCCxXVLvrRc414XkrZQ5jmgdEYyS4jW5I0A1GqvdTxmGBnLGg01s1eIMIZVwtY6QMeyzmuB2NrEHtBV518cdMwxcmdFrnGO0z5nD+Foo5WyVFVEWsDQG5hyN7XcersuaNUeL6zPQuz5yhwVVvqTYjQ0Tqv2p1dE052yZQ5m7baXvdXkquPi4jOq7JjRyOW9DBpsOo5nzNrQ4uLzl0IFzewytulfLg9pkXxzL4KDh0RJLU4dFU+2GaUvc7NYB2UnKNhk7Pip3Up8fXYUcyVPI4Vpe/9T1+2mVmIUjoA8tjbLnJaRa4Fjr+dk4uOxOJT4eVGNOM2tvXmXMfgqIq2OpggMw6EwuAc1tje9zmKtPijPaRnjTpljuqctPezpqa0G8dDC24vcvbcHsNvROK3XRIhQxn0lazkUuKcoaRni4+RUx5y6dCZLC31lJjosWdu+kb3NcfMqNXbXVDi8PXVKXuSR4biRBz1cTezLEPUKeC3etlJW4a7QfueTgFcetXuH9MYCcuz+It8Vjfdq9ySThqdzcprZ9SHXFr9wN9ufyU8ltdZFI5lcXtVojPBWbr1dWfvgeijkNvfEy/0lp7VcfYkdwPCetLUu0I1ltvvsAnw8PVlfpO1dFGPsd/cSjO7Hu0trI/0KfDRIfieQ/PRJHwRQt/47T3knzKtyK/NFX4nkP7xbj4Xo27U0X9oUqmK7IzedkP779yyzBKdu0EQ+6FdQS8ijyrn3kywKOMbMZpt7o0U6M+ZJ92yRrANgB3BEkVcm/MkUkBAEAQBAEAQBAEAQBAEAQBAEAQBAEAQBAEAQBAEAQBAEAQBAEAQBAEAQBAEAQBAEAQBAEAQBAEB//Z"/>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en-US">
              <a:latin typeface="Lucida Sans Unicode" pitchFamily="34" charset="0"/>
            </a:endParaRPr>
          </a:p>
        </p:txBody>
      </p:sp>
    </p:spTree>
  </p:cSld>
  <p:clrMapOvr>
    <a:masterClrMapping/>
  </p:clrMapOvr>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85720" y="1071586"/>
            <a:ext cx="8358246" cy="5357810"/>
          </a:xfrm>
        </p:spPr>
        <p:txBody>
          <a:bodyPr>
            <a:noAutofit/>
          </a:bodyPr>
          <a:lstStyle/>
          <a:p>
            <a:pPr marL="358775" lvl="1" indent="-358775" algn="just" eaLnBrk="1" fontAlgn="auto" hangingPunct="1">
              <a:spcBef>
                <a:spcPts val="324"/>
              </a:spcBef>
              <a:spcAft>
                <a:spcPts val="0"/>
              </a:spcAft>
              <a:buClr>
                <a:schemeClr val="accent1"/>
              </a:buClr>
              <a:buSzPct val="110000"/>
              <a:buFont typeface="Verdana"/>
              <a:buChar char="◦"/>
              <a:defRPr/>
            </a:pPr>
            <a:r>
              <a:rPr lang="en-US" sz="1900" b="1" dirty="0" smtClean="0">
                <a:cs typeface="Calibri" pitchFamily="34" charset="0"/>
              </a:rPr>
              <a:t>For each class of provision:</a:t>
            </a:r>
          </a:p>
          <a:p>
            <a:pPr marL="627063" lvl="2" algn="just" eaLnBrk="1" fontAlgn="auto" hangingPunct="1">
              <a:spcBef>
                <a:spcPts val="370"/>
              </a:spcBef>
              <a:spcAft>
                <a:spcPts val="0"/>
              </a:spcAft>
              <a:buClr>
                <a:schemeClr val="accent1">
                  <a:tint val="60000"/>
                </a:schemeClr>
              </a:buClr>
              <a:buFont typeface="Wingdings" pitchFamily="2" charset="2"/>
              <a:buChar char="§"/>
              <a:defRPr/>
            </a:pPr>
            <a:r>
              <a:rPr lang="en-US" sz="1900" dirty="0" smtClean="0">
                <a:cs typeface="Calibri" pitchFamily="34" charset="0"/>
              </a:rPr>
              <a:t>A brief description of the nature of the obligation </a:t>
            </a:r>
          </a:p>
          <a:p>
            <a:pPr marL="627063" lvl="2" algn="just" eaLnBrk="1" fontAlgn="auto" hangingPunct="1">
              <a:spcBef>
                <a:spcPts val="370"/>
              </a:spcBef>
              <a:spcAft>
                <a:spcPts val="0"/>
              </a:spcAft>
              <a:buClr>
                <a:schemeClr val="accent1">
                  <a:tint val="60000"/>
                </a:schemeClr>
              </a:buClr>
              <a:buFont typeface="Wingdings" pitchFamily="2" charset="2"/>
              <a:buChar char="§"/>
              <a:defRPr/>
            </a:pPr>
            <a:r>
              <a:rPr lang="en-US" sz="1900" dirty="0" smtClean="0">
                <a:cs typeface="Calibri" pitchFamily="34" charset="0"/>
              </a:rPr>
              <a:t>carrying amount at the beginning and end of the period</a:t>
            </a:r>
          </a:p>
          <a:p>
            <a:pPr marL="627063" lvl="2" algn="just" eaLnBrk="1" fontAlgn="auto" hangingPunct="1">
              <a:spcBef>
                <a:spcPts val="370"/>
              </a:spcBef>
              <a:spcAft>
                <a:spcPts val="0"/>
              </a:spcAft>
              <a:buClr>
                <a:schemeClr val="accent1">
                  <a:tint val="60000"/>
                </a:schemeClr>
              </a:buClr>
              <a:buFont typeface="Wingdings" pitchFamily="2" charset="2"/>
              <a:buChar char="§"/>
              <a:defRPr/>
            </a:pPr>
            <a:r>
              <a:rPr lang="en-US" sz="1900" dirty="0" smtClean="0">
                <a:cs typeface="Calibri" pitchFamily="34" charset="0"/>
              </a:rPr>
              <a:t>additional provisions made in the previous year and increase in existing provisions.</a:t>
            </a:r>
          </a:p>
          <a:p>
            <a:pPr marL="627063" lvl="2" algn="just" eaLnBrk="1" fontAlgn="auto" hangingPunct="1">
              <a:spcBef>
                <a:spcPts val="370"/>
              </a:spcBef>
              <a:spcAft>
                <a:spcPts val="0"/>
              </a:spcAft>
              <a:buClr>
                <a:schemeClr val="accent1">
                  <a:tint val="60000"/>
                </a:schemeClr>
              </a:buClr>
              <a:buFont typeface="Wingdings" pitchFamily="2" charset="2"/>
              <a:buChar char="§"/>
              <a:defRPr/>
            </a:pPr>
            <a:r>
              <a:rPr lang="en-US" sz="1900" dirty="0" smtClean="0">
                <a:cs typeface="Calibri" pitchFamily="34" charset="0"/>
              </a:rPr>
              <a:t>amounts used, that is incurred &amp; charged against the provision, during the previous year</a:t>
            </a:r>
          </a:p>
          <a:p>
            <a:pPr marL="627063" lvl="2" algn="just" eaLnBrk="1" fontAlgn="auto" hangingPunct="1">
              <a:spcBef>
                <a:spcPts val="370"/>
              </a:spcBef>
              <a:spcAft>
                <a:spcPts val="0"/>
              </a:spcAft>
              <a:buClr>
                <a:schemeClr val="accent1">
                  <a:tint val="60000"/>
                </a:schemeClr>
              </a:buClr>
              <a:buFont typeface="Wingdings" pitchFamily="2" charset="2"/>
              <a:buChar char="§"/>
              <a:defRPr/>
            </a:pPr>
            <a:r>
              <a:rPr lang="en-US" sz="1900" dirty="0" smtClean="0">
                <a:cs typeface="Calibri" pitchFamily="34" charset="0"/>
              </a:rPr>
              <a:t>unused amounts reversed during the previous year </a:t>
            </a:r>
          </a:p>
          <a:p>
            <a:pPr marL="627063" lvl="2" algn="just" eaLnBrk="1" fontAlgn="auto" hangingPunct="1">
              <a:spcBef>
                <a:spcPts val="370"/>
              </a:spcBef>
              <a:spcAft>
                <a:spcPts val="0"/>
              </a:spcAft>
              <a:buClr>
                <a:schemeClr val="accent1">
                  <a:tint val="60000"/>
                </a:schemeClr>
              </a:buClr>
              <a:buFont typeface="Wingdings" pitchFamily="2" charset="2"/>
              <a:buChar char="§"/>
              <a:defRPr/>
            </a:pPr>
            <a:r>
              <a:rPr lang="en-US" sz="1900" dirty="0" smtClean="0">
                <a:cs typeface="Calibri" pitchFamily="34" charset="0"/>
              </a:rPr>
              <a:t>Amount of any expected reimbursement, stating the amount of any asset that has been recognized for that expected reimbursement.</a:t>
            </a:r>
          </a:p>
          <a:p>
            <a:pPr marL="859536" lvl="2" algn="just" eaLnBrk="1" fontAlgn="auto" hangingPunct="1">
              <a:spcBef>
                <a:spcPts val="370"/>
              </a:spcBef>
              <a:spcAft>
                <a:spcPts val="0"/>
              </a:spcAft>
              <a:buClr>
                <a:schemeClr val="accent1">
                  <a:tint val="60000"/>
                </a:schemeClr>
              </a:buClr>
              <a:buFont typeface="Wingdings 2"/>
              <a:buChar char=""/>
              <a:defRPr/>
            </a:pPr>
            <a:endParaRPr lang="en-US" sz="700" dirty="0" smtClean="0">
              <a:cs typeface="Calibri" pitchFamily="34" charset="0"/>
            </a:endParaRPr>
          </a:p>
          <a:p>
            <a:pPr marL="354013" indent="-354013" algn="just" eaLnBrk="1" fontAlgn="auto" hangingPunct="1">
              <a:spcBef>
                <a:spcPts val="580"/>
              </a:spcBef>
              <a:spcAft>
                <a:spcPts val="0"/>
              </a:spcAft>
              <a:buFont typeface="Courier New" pitchFamily="49" charset="0"/>
              <a:buChar char="o"/>
              <a:defRPr/>
            </a:pPr>
            <a:r>
              <a:rPr lang="en-US" sz="1900" b="1" dirty="0" smtClean="0">
                <a:cs typeface="Calibri" pitchFamily="34" charset="0"/>
              </a:rPr>
              <a:t>For each class of asset:</a:t>
            </a:r>
          </a:p>
          <a:p>
            <a:pPr marL="627063" indent="-228600" algn="just" eaLnBrk="1" fontAlgn="auto" hangingPunct="1">
              <a:spcBef>
                <a:spcPts val="580"/>
              </a:spcBef>
              <a:spcAft>
                <a:spcPts val="0"/>
              </a:spcAft>
              <a:buFont typeface="Wingdings" pitchFamily="2" charset="2"/>
              <a:buChar char="§"/>
              <a:defRPr/>
            </a:pPr>
            <a:r>
              <a:rPr lang="en-US" sz="1900" b="1" dirty="0" smtClean="0">
                <a:cs typeface="Calibri" pitchFamily="34" charset="0"/>
              </a:rPr>
              <a:t> </a:t>
            </a:r>
            <a:r>
              <a:rPr lang="en-US" sz="1900" dirty="0" smtClean="0">
                <a:cs typeface="Calibri" pitchFamily="34" charset="0"/>
              </a:rPr>
              <a:t>A brief description of the nature of the asset &amp; related income;</a:t>
            </a:r>
          </a:p>
          <a:p>
            <a:pPr marL="627063" indent="-228600" algn="just" eaLnBrk="1" fontAlgn="auto" hangingPunct="1">
              <a:spcBef>
                <a:spcPts val="580"/>
              </a:spcBef>
              <a:spcAft>
                <a:spcPts val="0"/>
              </a:spcAft>
              <a:buFont typeface="Wingdings" pitchFamily="2" charset="2"/>
              <a:buChar char="§"/>
              <a:defRPr/>
            </a:pPr>
            <a:r>
              <a:rPr lang="en-US" sz="1900" dirty="0" smtClean="0">
                <a:cs typeface="Calibri" pitchFamily="34" charset="0"/>
              </a:rPr>
              <a:t>The carrying amount of asset at the beginning and end of the previous year;</a:t>
            </a:r>
          </a:p>
          <a:p>
            <a:pPr marL="627063" indent="-228600" algn="just" eaLnBrk="1" fontAlgn="auto" hangingPunct="1">
              <a:spcBef>
                <a:spcPts val="580"/>
              </a:spcBef>
              <a:spcAft>
                <a:spcPts val="0"/>
              </a:spcAft>
              <a:buFont typeface="Wingdings" pitchFamily="2" charset="2"/>
              <a:buChar char="§"/>
              <a:defRPr/>
            </a:pPr>
            <a:r>
              <a:rPr lang="en-US" sz="1900" dirty="0" smtClean="0">
                <a:cs typeface="Calibri" pitchFamily="34" charset="0"/>
              </a:rPr>
              <a:t>Additional amount of asset &amp;related income recognized during the year, including increases to assets and related income already recognized; &amp;</a:t>
            </a:r>
          </a:p>
          <a:p>
            <a:pPr marL="627063" indent="-228600" algn="just" eaLnBrk="1" fontAlgn="auto" hangingPunct="1">
              <a:spcBef>
                <a:spcPts val="580"/>
              </a:spcBef>
              <a:spcAft>
                <a:spcPts val="0"/>
              </a:spcAft>
              <a:buFont typeface="Wingdings" pitchFamily="2" charset="2"/>
              <a:buChar char="§"/>
              <a:defRPr/>
            </a:pPr>
            <a:r>
              <a:rPr lang="en-US" sz="1900" dirty="0" smtClean="0">
                <a:cs typeface="Calibri" pitchFamily="34" charset="0"/>
              </a:rPr>
              <a:t>Amount of asset and related income reversed during the previous year.</a:t>
            </a:r>
            <a:endParaRPr lang="en-US" sz="1900" dirty="0"/>
          </a:p>
        </p:txBody>
      </p:sp>
      <p:sp>
        <p:nvSpPr>
          <p:cNvPr id="128003" name="Title 2"/>
          <p:cNvSpPr>
            <a:spLocks noGrp="1"/>
          </p:cNvSpPr>
          <p:nvPr>
            <p:ph type="title"/>
          </p:nvPr>
        </p:nvSpPr>
        <p:spPr>
          <a:xfrm>
            <a:off x="285750" y="142875"/>
            <a:ext cx="8401050" cy="714375"/>
          </a:xfrm>
          <a:solidFill>
            <a:schemeClr val="accent1"/>
          </a:solidFill>
        </p:spPr>
        <p:txBody>
          <a:bodyPr anchor="ctr"/>
          <a:lstStyle/>
          <a:p>
            <a:pPr algn="ctr" eaLnBrk="1" hangingPunct="1"/>
            <a:r>
              <a:rPr lang="en-US" sz="3200" b="1" smtClean="0">
                <a:solidFill>
                  <a:schemeClr val="bg1"/>
                </a:solidFill>
                <a:latin typeface="High Tower Text" pitchFamily="18" charset="0"/>
              </a:rPr>
              <a:t>Disclosure requirements under ICDS X</a:t>
            </a:r>
          </a:p>
        </p:txBody>
      </p:sp>
      <p:sp>
        <p:nvSpPr>
          <p:cNvPr id="4" name="Slide Number Placeholder 3"/>
          <p:cNvSpPr>
            <a:spLocks noGrp="1"/>
          </p:cNvSpPr>
          <p:nvPr>
            <p:ph type="sldNum" sz="quarter" idx="12"/>
          </p:nvPr>
        </p:nvSpPr>
        <p:spPr/>
        <p:txBody>
          <a:bodyPr/>
          <a:lstStyle/>
          <a:p>
            <a:pPr>
              <a:defRPr/>
            </a:pPr>
            <a:fld id="{FAF2466D-A82E-48FD-8347-590E9AB33AFF}" type="slidenum">
              <a:rPr lang="en-US"/>
              <a:pPr>
                <a:defRPr/>
              </a:pPr>
              <a:t>130</a:t>
            </a:fld>
            <a:endParaRPr lang="en-US" dirty="0"/>
          </a:p>
        </p:txBody>
      </p:sp>
    </p:spTree>
  </p:cSld>
  <p:clrMapOvr>
    <a:masterClrMapping/>
  </p:clrMapOvr>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Title 4"/>
          <p:cNvSpPr>
            <a:spLocks noGrp="1"/>
          </p:cNvSpPr>
          <p:nvPr>
            <p:ph type="ctrTitle"/>
          </p:nvPr>
        </p:nvSpPr>
        <p:spPr>
          <a:xfrm>
            <a:off x="457200" y="1506538"/>
            <a:ext cx="8229600" cy="1470025"/>
          </a:xfrm>
        </p:spPr>
        <p:txBody>
          <a:bodyPr/>
          <a:lstStyle/>
          <a:p>
            <a:pPr eaLnBrk="1" hangingPunct="1"/>
            <a:r>
              <a:rPr u="sng" smtClean="0">
                <a:solidFill>
                  <a:schemeClr val="bg1"/>
                </a:solidFill>
                <a:latin typeface="High Tower Text" pitchFamily="18" charset="0"/>
                <a:cs typeface="Calibri" pitchFamily="34" charset="0"/>
              </a:rPr>
              <a:t>General Impact of all ICDSs</a:t>
            </a:r>
            <a:endParaRPr smtClean="0"/>
          </a:p>
        </p:txBody>
      </p:sp>
      <p:sp>
        <p:nvSpPr>
          <p:cNvPr id="4" name="Slide Number Placeholder 3"/>
          <p:cNvSpPr>
            <a:spLocks noGrp="1"/>
          </p:cNvSpPr>
          <p:nvPr>
            <p:ph type="sldNum" sz="quarter" idx="12"/>
          </p:nvPr>
        </p:nvSpPr>
        <p:spPr/>
        <p:txBody>
          <a:bodyPr/>
          <a:lstStyle/>
          <a:p>
            <a:pPr>
              <a:defRPr/>
            </a:pPr>
            <a:fld id="{FEA44B08-A327-49C1-9DCA-333F346E46E8}" type="slidenum">
              <a:rPr lang="en-US" smtClean="0"/>
              <a:pPr>
                <a:defRPr/>
              </a:pPr>
              <a:t>131</a:t>
            </a:fld>
            <a:endParaRPr lang="en-US"/>
          </a:p>
        </p:txBody>
      </p:sp>
    </p:spTree>
  </p:cSld>
  <p:clrMapOvr>
    <a:masterClrMapping/>
  </p:clrMapOvr>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0050" name="Title 2"/>
          <p:cNvSpPr>
            <a:spLocks noGrp="1"/>
          </p:cNvSpPr>
          <p:nvPr>
            <p:ph type="title"/>
          </p:nvPr>
        </p:nvSpPr>
        <p:spPr>
          <a:xfrm>
            <a:off x="0" y="-26988"/>
            <a:ext cx="9144000" cy="909638"/>
          </a:xfrm>
          <a:solidFill>
            <a:schemeClr val="accent1"/>
          </a:solidFill>
        </p:spPr>
        <p:txBody>
          <a:bodyPr anchor="ctr"/>
          <a:lstStyle/>
          <a:p>
            <a:pPr algn="ctr" eaLnBrk="1" hangingPunct="1"/>
            <a:r>
              <a:rPr lang="en-US" u="sng" smtClean="0">
                <a:solidFill>
                  <a:schemeClr val="bg1"/>
                </a:solidFill>
                <a:latin typeface="High Tower Text" pitchFamily="18" charset="0"/>
                <a:cs typeface="Calibri" pitchFamily="34" charset="0"/>
              </a:rPr>
              <a:t>General Impact of all ICDSs</a:t>
            </a:r>
          </a:p>
        </p:txBody>
      </p:sp>
      <p:sp>
        <p:nvSpPr>
          <p:cNvPr id="4" name="Slide Number Placeholder 3"/>
          <p:cNvSpPr>
            <a:spLocks noGrp="1"/>
          </p:cNvSpPr>
          <p:nvPr>
            <p:ph type="sldNum" sz="quarter" idx="12"/>
          </p:nvPr>
        </p:nvSpPr>
        <p:spPr/>
        <p:txBody>
          <a:bodyPr/>
          <a:lstStyle/>
          <a:p>
            <a:pPr>
              <a:defRPr/>
            </a:pPr>
            <a:fld id="{175F5E18-2AA8-45F9-932A-E652FBFD8314}" type="slidenum">
              <a:rPr lang="en-US"/>
              <a:pPr>
                <a:defRPr/>
              </a:pPr>
              <a:t>132</a:t>
            </a:fld>
            <a:endParaRPr lang="en-US"/>
          </a:p>
        </p:txBody>
      </p:sp>
      <p:sp>
        <p:nvSpPr>
          <p:cNvPr id="130052" name="Content Placeholder 1"/>
          <p:cNvSpPr>
            <a:spLocks noGrp="1"/>
          </p:cNvSpPr>
          <p:nvPr>
            <p:ph sz="quarter" idx="1"/>
          </p:nvPr>
        </p:nvSpPr>
        <p:spPr>
          <a:xfrm>
            <a:off x="393733" y="1390670"/>
            <a:ext cx="8464547" cy="4038594"/>
          </a:xfrm>
        </p:spPr>
        <p:txBody>
          <a:bodyPr/>
          <a:lstStyle/>
          <a:p>
            <a:pPr marL="465138" indent="-465138" algn="just" eaLnBrk="1" hangingPunct="1">
              <a:buFont typeface="Wingdings" pitchFamily="2" charset="2"/>
              <a:buChar char="v"/>
            </a:pPr>
            <a:r>
              <a:rPr lang="en-US" sz="2300" dirty="0" smtClean="0">
                <a:cs typeface="Calibri" pitchFamily="34" charset="0"/>
              </a:rPr>
              <a:t>It will result in increase in administration cost.</a:t>
            </a:r>
          </a:p>
          <a:p>
            <a:pPr marL="465138" indent="-465138" algn="just" eaLnBrk="1" hangingPunct="1">
              <a:buFont typeface="Wingdings" pitchFamily="2" charset="2"/>
              <a:buChar char="v"/>
            </a:pPr>
            <a:r>
              <a:rPr lang="en-US" sz="2300" dirty="0" smtClean="0">
                <a:cs typeface="Calibri" pitchFamily="34" charset="0"/>
              </a:rPr>
              <a:t>The difference in Accounting Income and Taxable Income will result in Increase in deferred tax assets/liabilities.</a:t>
            </a:r>
          </a:p>
          <a:p>
            <a:pPr marL="465138" indent="-465138" algn="just" eaLnBrk="1" hangingPunct="1">
              <a:buFont typeface="Wingdings" pitchFamily="2" charset="2"/>
              <a:buChar char="v"/>
            </a:pPr>
            <a:r>
              <a:rPr lang="en-US" sz="2300" dirty="0" smtClean="0">
                <a:cs typeface="Calibri" pitchFamily="34" charset="0"/>
              </a:rPr>
              <a:t>It will reduce litigations because of standards providing the definite method of computation of income and also the proper disclosure require by the authorities.</a:t>
            </a:r>
          </a:p>
          <a:p>
            <a:pPr marL="465138" indent="-465138" algn="just" eaLnBrk="1" hangingPunct="1">
              <a:buFont typeface="Wingdings" pitchFamily="2" charset="2"/>
              <a:buChar char="v"/>
            </a:pPr>
            <a:r>
              <a:rPr lang="en-US" sz="2300" dirty="0" smtClean="0">
                <a:cs typeface="Calibri" pitchFamily="34" charset="0"/>
              </a:rPr>
              <a:t>Non-compliance of ICDS may result into Assessment u/s 144 of the Income Tax act, 1961. </a:t>
            </a:r>
          </a:p>
          <a:p>
            <a:pPr marL="465138" indent="-465138" algn="just" eaLnBrk="1" hangingPunct="1">
              <a:buFont typeface="Wingdings" pitchFamily="2" charset="2"/>
              <a:buChar char="v"/>
            </a:pPr>
            <a:r>
              <a:rPr lang="en-US" sz="2300" dirty="0" smtClean="0">
                <a:cs typeface="Calibri" pitchFamily="34" charset="0"/>
              </a:rPr>
              <a:t>ICDS are also considered for Tax Audit.</a:t>
            </a:r>
          </a:p>
        </p:txBody>
      </p:sp>
      <p:sp>
        <p:nvSpPr>
          <p:cNvPr id="130053" name="TextBox 6"/>
          <p:cNvSpPr txBox="1">
            <a:spLocks noChangeArrowheads="1"/>
          </p:cNvSpPr>
          <p:nvPr/>
        </p:nvSpPr>
        <p:spPr bwMode="auto">
          <a:xfrm>
            <a:off x="714375" y="5929330"/>
            <a:ext cx="8001000" cy="830997"/>
          </a:xfrm>
          <a:prstGeom prst="rect">
            <a:avLst/>
          </a:prstGeom>
          <a:noFill/>
          <a:ln w="9525">
            <a:noFill/>
            <a:miter lim="800000"/>
            <a:headEnd/>
            <a:tailEnd/>
          </a:ln>
        </p:spPr>
        <p:txBody>
          <a:bodyPr>
            <a:spAutoFit/>
          </a:bodyPr>
          <a:lstStyle/>
          <a:p>
            <a:pPr algn="ctr"/>
            <a:r>
              <a:rPr lang="en-US" sz="2400" b="1" dirty="0">
                <a:solidFill>
                  <a:schemeClr val="accent1"/>
                </a:solidFill>
                <a:latin typeface="+mn-lt"/>
              </a:rPr>
              <a:t>Note: No need to maintain separate set of books of account for the purpose of ICDS</a:t>
            </a:r>
          </a:p>
        </p:txBody>
      </p:sp>
    </p:spTree>
  </p:cSld>
  <p:clrMapOvr>
    <a:masterClrMapping/>
  </p:clrMapOvr>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0050" name="Title 2"/>
          <p:cNvSpPr>
            <a:spLocks noGrp="1"/>
          </p:cNvSpPr>
          <p:nvPr>
            <p:ph type="title"/>
          </p:nvPr>
        </p:nvSpPr>
        <p:spPr>
          <a:xfrm>
            <a:off x="0" y="-26988"/>
            <a:ext cx="9144000" cy="909638"/>
          </a:xfrm>
          <a:solidFill>
            <a:schemeClr val="accent1"/>
          </a:solidFill>
        </p:spPr>
        <p:txBody>
          <a:bodyPr anchor="ctr"/>
          <a:lstStyle/>
          <a:p>
            <a:pPr algn="ctr" eaLnBrk="1" hangingPunct="1"/>
            <a:r>
              <a:rPr lang="en-US" u="sng" dirty="0" smtClean="0">
                <a:solidFill>
                  <a:schemeClr val="bg1"/>
                </a:solidFill>
                <a:latin typeface="High Tower Text" pitchFamily="18" charset="0"/>
                <a:cs typeface="Calibri" pitchFamily="34" charset="0"/>
              </a:rPr>
              <a:t>Points for Consideration</a:t>
            </a:r>
          </a:p>
        </p:txBody>
      </p:sp>
      <p:sp>
        <p:nvSpPr>
          <p:cNvPr id="4" name="Slide Number Placeholder 3"/>
          <p:cNvSpPr>
            <a:spLocks noGrp="1"/>
          </p:cNvSpPr>
          <p:nvPr>
            <p:ph type="sldNum" sz="quarter" idx="12"/>
          </p:nvPr>
        </p:nvSpPr>
        <p:spPr/>
        <p:txBody>
          <a:bodyPr/>
          <a:lstStyle/>
          <a:p>
            <a:pPr>
              <a:defRPr/>
            </a:pPr>
            <a:fld id="{175F5E18-2AA8-45F9-932A-E652FBFD8314}" type="slidenum">
              <a:rPr lang="en-US"/>
              <a:pPr>
                <a:defRPr/>
              </a:pPr>
              <a:t>133</a:t>
            </a:fld>
            <a:endParaRPr lang="en-US"/>
          </a:p>
        </p:txBody>
      </p:sp>
      <p:sp>
        <p:nvSpPr>
          <p:cNvPr id="130052" name="Content Placeholder 1"/>
          <p:cNvSpPr>
            <a:spLocks noGrp="1"/>
          </p:cNvSpPr>
          <p:nvPr>
            <p:ph sz="quarter" idx="1"/>
          </p:nvPr>
        </p:nvSpPr>
        <p:spPr>
          <a:xfrm>
            <a:off x="393733" y="1747860"/>
            <a:ext cx="8464547" cy="4038594"/>
          </a:xfrm>
        </p:spPr>
        <p:txBody>
          <a:bodyPr/>
          <a:lstStyle/>
          <a:p>
            <a:pPr marL="465138" indent="-465138" algn="just" eaLnBrk="1" hangingPunct="1">
              <a:buFont typeface="Wingdings" pitchFamily="2" charset="2"/>
              <a:buChar char="v"/>
            </a:pPr>
            <a:r>
              <a:rPr lang="en-US" sz="2300" dirty="0" smtClean="0">
                <a:cs typeface="Calibri" pitchFamily="34" charset="0"/>
              </a:rPr>
              <a:t>Whether the small assessees earning income from Other Sources only and not under PGBP need to comply with ICDS.</a:t>
            </a:r>
          </a:p>
          <a:p>
            <a:pPr marL="465138" indent="-465138" algn="just" eaLnBrk="1" hangingPunct="1">
              <a:buFont typeface="Wingdings" pitchFamily="2" charset="2"/>
              <a:buChar char="v"/>
            </a:pPr>
            <a:r>
              <a:rPr lang="en-US" sz="2300" dirty="0" smtClean="0">
                <a:cs typeface="Calibri" pitchFamily="34" charset="0"/>
              </a:rPr>
              <a:t>Whether all the partially concluded transactions </a:t>
            </a:r>
            <a:r>
              <a:rPr lang="en-US" sz="2300" dirty="0" err="1" smtClean="0">
                <a:cs typeface="Calibri" pitchFamily="34" charset="0"/>
              </a:rPr>
              <a:t>upto</a:t>
            </a:r>
            <a:r>
              <a:rPr lang="en-US" sz="2300" dirty="0" smtClean="0">
                <a:cs typeface="Calibri" pitchFamily="34" charset="0"/>
              </a:rPr>
              <a:t> 31</a:t>
            </a:r>
            <a:r>
              <a:rPr lang="en-US" sz="2300" baseline="30000" dirty="0" smtClean="0">
                <a:cs typeface="Calibri" pitchFamily="34" charset="0"/>
              </a:rPr>
              <a:t>st</a:t>
            </a:r>
            <a:r>
              <a:rPr lang="en-US" sz="2300" dirty="0" smtClean="0">
                <a:cs typeface="Calibri" pitchFamily="34" charset="0"/>
              </a:rPr>
              <a:t> March, 2015 are required to be complied with ICDSs or only the new transaction relevant to period after 1</a:t>
            </a:r>
            <a:r>
              <a:rPr lang="en-US" sz="2300" baseline="30000" dirty="0" smtClean="0">
                <a:cs typeface="Calibri" pitchFamily="34" charset="0"/>
              </a:rPr>
              <a:t>st</a:t>
            </a:r>
            <a:r>
              <a:rPr lang="en-US" sz="2300" dirty="0" smtClean="0">
                <a:cs typeface="Calibri" pitchFamily="34" charset="0"/>
              </a:rPr>
              <a:t> April, 2015 are required to comply with ICDSs.</a:t>
            </a:r>
          </a:p>
        </p:txBody>
      </p:sp>
    </p:spTree>
  </p:cSld>
  <p:clrMapOvr>
    <a:masterClrMapping/>
  </p:clrMapOvr>
  <p:timing>
    <p:tnLst>
      <p:par>
        <p:cT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71406" y="1214422"/>
          <a:ext cx="8929718" cy="44291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0899" name="Slide Number Placeholder 2"/>
          <p:cNvSpPr>
            <a:spLocks noGrp="1"/>
          </p:cNvSpPr>
          <p:nvPr>
            <p:ph type="sldNum" sz="quarter" idx="12"/>
          </p:nvPr>
        </p:nvSpPr>
        <p:spPr bwMode="auto">
          <a:xfrm>
            <a:off x="146050" y="6210300"/>
            <a:ext cx="854075" cy="457200"/>
          </a:xfrm>
          <a:ln>
            <a:miter lim="800000"/>
            <a:headEnd/>
            <a:tailEnd/>
          </a:ln>
        </p:spPr>
        <p:txBody>
          <a:bodyPr wrap="square" lIns="91440" tIns="45720" rIns="91440" bIns="45720" numCol="1" anchorCtr="0" compatLnSpc="1">
            <a:prstTxWarp prst="textNoShape">
              <a:avLst/>
            </a:prstTxWarp>
          </a:bodyPr>
          <a:lstStyle/>
          <a:p>
            <a:pPr>
              <a:defRPr/>
            </a:pPr>
            <a:fld id="{13B63A73-6299-42E2-B0A5-9E3EEBAC9FE8}" type="slidenum">
              <a:rPr lang="en-US"/>
              <a:pPr>
                <a:defRPr/>
              </a:pPr>
              <a:t>134</a:t>
            </a:fld>
            <a:endParaRPr lang="en-US"/>
          </a:p>
        </p:txBody>
      </p:sp>
    </p:spTree>
  </p:cSld>
  <p:clrMapOvr>
    <a:masterClrMapping/>
  </p:clrMapOvr>
  <p:timing>
    <p:tnLst>
      <p:par>
        <p:cT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pPr eaLnBrk="1" fontAlgn="auto" hangingPunct="1">
              <a:spcAft>
                <a:spcPts val="0"/>
              </a:spcAft>
              <a:defRPr/>
            </a:pPr>
            <a:r>
              <a:rPr lang="en-US" dirty="0" smtClean="0"/>
              <a:t/>
            </a:r>
            <a:br>
              <a:rPr lang="en-US" dirty="0" smtClean="0"/>
            </a:br>
            <a:endParaRPr lang="en-US" dirty="0"/>
          </a:p>
        </p:txBody>
      </p:sp>
      <p:sp>
        <p:nvSpPr>
          <p:cNvPr id="5" name="Rectangle 4"/>
          <p:cNvSpPr/>
          <p:nvPr/>
        </p:nvSpPr>
        <p:spPr>
          <a:xfrm>
            <a:off x="500034" y="1105429"/>
            <a:ext cx="8215370" cy="1323439"/>
          </a:xfrm>
          <a:prstGeom prst="rect">
            <a:avLst/>
          </a:prstGeom>
          <a:solidFill>
            <a:schemeClr val="accent1"/>
          </a:solidFill>
        </p:spPr>
        <p:txBody>
          <a:bodyPr>
            <a:spAutoFit/>
          </a:bodyPr>
          <a:lstStyle/>
          <a:p>
            <a:pPr algn="ctr">
              <a:defRPr/>
            </a:pPr>
            <a:r>
              <a:rPr lang="en-US" sz="8000" b="1" dirty="0">
                <a:ln w="1905"/>
                <a:solidFill>
                  <a:schemeClr val="bg1"/>
                </a:solidFill>
                <a:effectLst>
                  <a:innerShdw blurRad="69850" dist="43180" dir="5400000">
                    <a:srgbClr val="000000">
                      <a:alpha val="65000"/>
                    </a:srgbClr>
                  </a:innerShdw>
                </a:effectLst>
                <a:latin typeface="Algerian" pitchFamily="82" charset="0"/>
              </a:rPr>
              <a:t>THANK YOU…!!</a:t>
            </a:r>
          </a:p>
        </p:txBody>
      </p:sp>
      <p:sp>
        <p:nvSpPr>
          <p:cNvPr id="6" name="Subtitle 2"/>
          <p:cNvSpPr txBox="1">
            <a:spLocks/>
          </p:cNvSpPr>
          <p:nvPr/>
        </p:nvSpPr>
        <p:spPr>
          <a:xfrm>
            <a:off x="2428875" y="4676775"/>
            <a:ext cx="6643688" cy="1752600"/>
          </a:xfrm>
          <a:prstGeom prst="rect">
            <a:avLst/>
          </a:prstGeom>
          <a:solidFill>
            <a:schemeClr val="accent1"/>
          </a:solidFill>
          <a:ln w="38100" cmpd="thickThin">
            <a:solidFill>
              <a:schemeClr val="tx1"/>
            </a:solidFill>
          </a:ln>
        </p:spPr>
        <p:txBody>
          <a:bodyPr/>
          <a:lstStyle/>
          <a:p>
            <a:pPr marL="365760" indent="-283464" fontAlgn="auto">
              <a:spcBef>
                <a:spcPts val="600"/>
              </a:spcBef>
              <a:spcAft>
                <a:spcPts val="0"/>
              </a:spcAft>
              <a:buClr>
                <a:schemeClr val="accent1"/>
              </a:buClr>
              <a:buSzPct val="80000"/>
              <a:defRPr/>
            </a:pPr>
            <a:r>
              <a:rPr lang="en-US" sz="2800" b="1" dirty="0">
                <a:solidFill>
                  <a:schemeClr val="bg1"/>
                </a:solidFill>
                <a:latin typeface="High Tower Text" pitchFamily="18" charset="0"/>
                <a:cs typeface="+mn-cs"/>
              </a:rPr>
              <a:t>Presented by: CA Sanjay </a:t>
            </a:r>
            <a:r>
              <a:rPr lang="en-US" sz="2800" b="1" dirty="0" err="1">
                <a:solidFill>
                  <a:schemeClr val="bg1"/>
                </a:solidFill>
                <a:latin typeface="High Tower Text" pitchFamily="18" charset="0"/>
                <a:cs typeface="+mn-cs"/>
              </a:rPr>
              <a:t>Agarwal</a:t>
            </a:r>
            <a:endParaRPr lang="en-US" sz="2800" b="1" dirty="0">
              <a:solidFill>
                <a:schemeClr val="bg1"/>
              </a:solidFill>
              <a:latin typeface="High Tower Text" pitchFamily="18" charset="0"/>
              <a:cs typeface="+mn-cs"/>
            </a:endParaRPr>
          </a:p>
          <a:p>
            <a:pPr marL="365760" indent="-283464" fontAlgn="auto">
              <a:spcBef>
                <a:spcPts val="600"/>
              </a:spcBef>
              <a:spcAft>
                <a:spcPts val="0"/>
              </a:spcAft>
              <a:buClr>
                <a:schemeClr val="accent1"/>
              </a:buClr>
              <a:buSzPct val="80000"/>
              <a:defRPr/>
            </a:pPr>
            <a:r>
              <a:rPr lang="en-US" sz="2000" b="1" dirty="0">
                <a:solidFill>
                  <a:schemeClr val="bg1"/>
                </a:solidFill>
                <a:latin typeface="High Tower Text" pitchFamily="18" charset="0"/>
                <a:cs typeface="+mn-cs"/>
              </a:rPr>
              <a:t>Assisted by: CA </a:t>
            </a:r>
            <a:r>
              <a:rPr lang="en-US" sz="2000" b="1" dirty="0" smtClean="0">
                <a:solidFill>
                  <a:schemeClr val="bg1"/>
                </a:solidFill>
                <a:latin typeface="High Tower Text" pitchFamily="18" charset="0"/>
                <a:cs typeface="+mn-cs"/>
              </a:rPr>
              <a:t>Apoorva Bhardwaj</a:t>
            </a:r>
            <a:endParaRPr lang="en-US" sz="2400" b="1" dirty="0">
              <a:solidFill>
                <a:schemeClr val="bg1"/>
              </a:solidFill>
              <a:latin typeface="High Tower Text" pitchFamily="18" charset="0"/>
              <a:cs typeface="+mn-cs"/>
            </a:endParaRPr>
          </a:p>
          <a:p>
            <a:pPr marL="365760" indent="-283464" fontAlgn="auto">
              <a:spcBef>
                <a:spcPts val="600"/>
              </a:spcBef>
              <a:spcAft>
                <a:spcPts val="0"/>
              </a:spcAft>
              <a:buClr>
                <a:schemeClr val="accent1"/>
              </a:buClr>
              <a:buSzPct val="80000"/>
              <a:defRPr/>
            </a:pPr>
            <a:r>
              <a:rPr lang="en-US" sz="2800" b="1" dirty="0">
                <a:solidFill>
                  <a:schemeClr val="bg1"/>
                </a:solidFill>
                <a:latin typeface="High Tower Text" pitchFamily="18" charset="0"/>
                <a:cs typeface="+mn-cs"/>
              </a:rPr>
              <a:t>Email id: agarwal.s.ca@gmail.com</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4" name="Slide Number Placeholder 3"/>
          <p:cNvSpPr>
            <a:spLocks noGrp="1"/>
          </p:cNvSpPr>
          <p:nvPr>
            <p:ph type="sldNum" sz="quarter" idx="12"/>
          </p:nvPr>
        </p:nvSpPr>
        <p:spPr bwMode="auto">
          <a:ln>
            <a:miter lim="800000"/>
            <a:headEnd/>
            <a:tailEnd/>
          </a:ln>
        </p:spPr>
        <p:txBody>
          <a:bodyPr wrap="square" lIns="91440" tIns="45720" rIns="91440" bIns="45720" numCol="1" anchorCtr="0" compatLnSpc="1">
            <a:prstTxWarp prst="textNoShape">
              <a:avLst/>
            </a:prstTxWarp>
          </a:bodyPr>
          <a:lstStyle/>
          <a:p>
            <a:pPr>
              <a:defRPr/>
            </a:pPr>
            <a:fld id="{54493426-4E9D-4176-9359-BA6A063CEB3E}" type="slidenum">
              <a:rPr lang="en-US"/>
              <a:pPr>
                <a:defRPr/>
              </a:pPr>
              <a:t>14</a:t>
            </a:fld>
            <a:endParaRPr lang="en-US"/>
          </a:p>
        </p:txBody>
      </p:sp>
      <p:sp>
        <p:nvSpPr>
          <p:cNvPr id="2" name="Content Placeholder 1"/>
          <p:cNvSpPr>
            <a:spLocks noGrp="1"/>
          </p:cNvSpPr>
          <p:nvPr>
            <p:ph sz="quarter" idx="1"/>
          </p:nvPr>
        </p:nvSpPr>
        <p:spPr>
          <a:xfrm>
            <a:off x="142875" y="857271"/>
            <a:ext cx="8786813" cy="5500687"/>
          </a:xfrm>
        </p:spPr>
        <p:txBody>
          <a:bodyPr>
            <a:noAutofit/>
          </a:bodyPr>
          <a:lstStyle/>
          <a:p>
            <a:pPr marL="365760" indent="-256032" algn="just" eaLnBrk="1" fontAlgn="auto" hangingPunct="1">
              <a:spcBef>
                <a:spcPts val="580"/>
              </a:spcBef>
              <a:spcAft>
                <a:spcPts val="0"/>
              </a:spcAft>
              <a:buFont typeface="Wingdings 3"/>
              <a:buChar char=""/>
              <a:defRPr/>
            </a:pPr>
            <a:r>
              <a:rPr lang="en-US" sz="2200" dirty="0" smtClean="0">
                <a:cs typeface="Calibri" pitchFamily="34" charset="0"/>
              </a:rPr>
              <a:t>Examples of the areas where different accounting policies may be adopted by different enterprises are: Methods of depreciation, depletion &amp; amortization, valuation of inventories, treatment of goodwill, etc.</a:t>
            </a:r>
          </a:p>
          <a:p>
            <a:pPr marL="365760" indent="-256032" algn="just" eaLnBrk="1" fontAlgn="auto" hangingPunct="1">
              <a:spcBef>
                <a:spcPts val="580"/>
              </a:spcBef>
              <a:spcAft>
                <a:spcPts val="0"/>
              </a:spcAft>
              <a:buFont typeface="Wingdings 3"/>
              <a:buChar char=""/>
              <a:defRPr/>
            </a:pPr>
            <a:endParaRPr lang="en-US" sz="2200" dirty="0" smtClean="0"/>
          </a:p>
          <a:p>
            <a:pPr marL="365760" indent="-256032" algn="just" eaLnBrk="1" fontAlgn="auto" hangingPunct="1">
              <a:spcBef>
                <a:spcPts val="580"/>
              </a:spcBef>
              <a:spcAft>
                <a:spcPts val="0"/>
              </a:spcAft>
              <a:buFont typeface="Wingdings 3"/>
              <a:buChar char=""/>
              <a:defRPr/>
            </a:pPr>
            <a:r>
              <a:rPr lang="en-US" sz="2200" dirty="0" smtClean="0"/>
              <a:t>Certain fundamental accounting assumptions are assumed to be used in the preparation and presentation of financial statements. These are:</a:t>
            </a:r>
          </a:p>
          <a:p>
            <a:pPr marL="850392" lvl="1" indent="-457200" algn="just" eaLnBrk="1" fontAlgn="auto" hangingPunct="1">
              <a:spcBef>
                <a:spcPts val="324"/>
              </a:spcBef>
              <a:spcAft>
                <a:spcPts val="0"/>
              </a:spcAft>
              <a:buFont typeface="+mj-lt"/>
              <a:buAutoNum type="arabicPeriod"/>
              <a:defRPr/>
            </a:pPr>
            <a:r>
              <a:rPr lang="en-US" sz="2200" dirty="0" smtClean="0"/>
              <a:t>Going concern</a:t>
            </a:r>
          </a:p>
          <a:p>
            <a:pPr marL="736092" lvl="1" indent="-342900" algn="just" eaLnBrk="1" fontAlgn="auto" hangingPunct="1">
              <a:spcBef>
                <a:spcPts val="324"/>
              </a:spcBef>
              <a:spcAft>
                <a:spcPts val="0"/>
              </a:spcAft>
              <a:buFont typeface="+mj-lt"/>
              <a:buAutoNum type="arabicPeriod"/>
              <a:defRPr/>
            </a:pPr>
            <a:r>
              <a:rPr lang="en-US" sz="2200" dirty="0" smtClean="0"/>
              <a:t>  Consistency</a:t>
            </a:r>
          </a:p>
          <a:p>
            <a:pPr marL="736092" lvl="1" indent="-342900" algn="just" eaLnBrk="1" fontAlgn="auto" hangingPunct="1">
              <a:spcBef>
                <a:spcPts val="324"/>
              </a:spcBef>
              <a:spcAft>
                <a:spcPts val="0"/>
              </a:spcAft>
              <a:buFont typeface="+mj-lt"/>
              <a:buAutoNum type="arabicPeriod"/>
              <a:defRPr/>
            </a:pPr>
            <a:r>
              <a:rPr lang="en-US" sz="2200" dirty="0" smtClean="0"/>
              <a:t>  Accrual</a:t>
            </a:r>
          </a:p>
          <a:p>
            <a:pPr marL="365760" indent="-256032" algn="just" eaLnBrk="1" fontAlgn="auto" hangingPunct="1">
              <a:spcBef>
                <a:spcPts val="580"/>
              </a:spcBef>
              <a:spcAft>
                <a:spcPts val="0"/>
              </a:spcAft>
              <a:buFont typeface="Wingdings 3"/>
              <a:buChar char=""/>
              <a:defRPr/>
            </a:pPr>
            <a:endParaRPr lang="en-US" sz="2200" dirty="0" smtClean="0"/>
          </a:p>
          <a:p>
            <a:pPr marL="365760" indent="-256032" algn="just" eaLnBrk="1" fontAlgn="auto" hangingPunct="1">
              <a:spcBef>
                <a:spcPts val="580"/>
              </a:spcBef>
              <a:spcAft>
                <a:spcPts val="0"/>
              </a:spcAft>
              <a:buFont typeface="Wingdings 3"/>
              <a:buChar char=""/>
              <a:defRPr/>
            </a:pPr>
            <a:r>
              <a:rPr lang="en-US" sz="2200" b="1" u="sng" dirty="0" smtClean="0"/>
              <a:t>Read with AS 5</a:t>
            </a:r>
            <a:r>
              <a:rPr lang="en-US" sz="2200" b="1" dirty="0" smtClean="0"/>
              <a:t>- An Accounting policy should be changed if:</a:t>
            </a:r>
          </a:p>
          <a:p>
            <a:pPr marL="621792" lvl="1" algn="just" eaLnBrk="1" fontAlgn="auto" hangingPunct="1">
              <a:spcBef>
                <a:spcPts val="324"/>
              </a:spcBef>
              <a:spcAft>
                <a:spcPts val="0"/>
              </a:spcAft>
              <a:buFont typeface="Verdana"/>
              <a:buChar char="◦"/>
              <a:defRPr/>
            </a:pPr>
            <a:r>
              <a:rPr lang="en-US" sz="2200" dirty="0" smtClean="0"/>
              <a:t>Required by any statute, OR</a:t>
            </a:r>
          </a:p>
          <a:p>
            <a:pPr marL="621792" lvl="1" algn="just" eaLnBrk="1" fontAlgn="auto" hangingPunct="1">
              <a:spcBef>
                <a:spcPts val="324"/>
              </a:spcBef>
              <a:spcAft>
                <a:spcPts val="0"/>
              </a:spcAft>
              <a:buFont typeface="Verdana"/>
              <a:buChar char="◦"/>
              <a:defRPr/>
            </a:pPr>
            <a:r>
              <a:rPr lang="en-US" sz="2200" dirty="0" smtClean="0"/>
              <a:t>Required for compliance with  another Accounting Standard, OR</a:t>
            </a:r>
          </a:p>
          <a:p>
            <a:pPr marL="621792" lvl="1" algn="just" eaLnBrk="1" fontAlgn="auto" hangingPunct="1">
              <a:spcBef>
                <a:spcPts val="324"/>
              </a:spcBef>
              <a:spcAft>
                <a:spcPts val="0"/>
              </a:spcAft>
              <a:buFont typeface="Verdana"/>
              <a:buChar char="◦"/>
              <a:defRPr/>
            </a:pPr>
            <a:r>
              <a:rPr lang="en-US" sz="2200" dirty="0" smtClean="0"/>
              <a:t>It will result in more appropriate presentation of Financial Statements.</a:t>
            </a:r>
            <a:endParaRPr lang="en-US" sz="2200" dirty="0"/>
          </a:p>
        </p:txBody>
      </p:sp>
      <p:sp>
        <p:nvSpPr>
          <p:cNvPr id="6" name="Title 2"/>
          <p:cNvSpPr txBox="1">
            <a:spLocks/>
          </p:cNvSpPr>
          <p:nvPr/>
        </p:nvSpPr>
        <p:spPr>
          <a:xfrm>
            <a:off x="5715000" y="71438"/>
            <a:ext cx="2971800" cy="511175"/>
          </a:xfrm>
          <a:prstGeom prst="rect">
            <a:avLst/>
          </a:prstGeom>
          <a:solidFill>
            <a:schemeClr val="accent1"/>
          </a:solidFill>
        </p:spPr>
        <p:txBody>
          <a:bodyPr bIns="91440" anchor="ctr"/>
          <a:lstStyle/>
          <a:p>
            <a:pPr algn="r" fontAlgn="auto">
              <a:spcAft>
                <a:spcPts val="0"/>
              </a:spcAft>
              <a:defRPr/>
            </a:pPr>
            <a:r>
              <a:rPr lang="en-US" sz="2800" dirty="0">
                <a:solidFill>
                  <a:schemeClr val="bg1"/>
                </a:solidFill>
                <a:latin typeface="Calibri" pitchFamily="34" charset="0"/>
                <a:ea typeface="+mj-ea"/>
                <a:cs typeface="Calibri" pitchFamily="34" charset="0"/>
              </a:rPr>
              <a:t>Contd.……</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Slide Number Placeholder 2"/>
          <p:cNvSpPr>
            <a:spLocks noGrp="1"/>
          </p:cNvSpPr>
          <p:nvPr>
            <p:ph type="sldNum" sz="quarter" idx="12"/>
          </p:nvPr>
        </p:nvSpPr>
        <p:spPr bwMode="auto">
          <a:ln>
            <a:miter lim="800000"/>
            <a:headEnd/>
            <a:tailEnd/>
          </a:ln>
        </p:spPr>
        <p:txBody>
          <a:bodyPr wrap="square" lIns="91440" tIns="45720" rIns="91440" bIns="45720" numCol="1" anchorCtr="0" compatLnSpc="1">
            <a:prstTxWarp prst="textNoShape">
              <a:avLst/>
            </a:prstTxWarp>
          </a:bodyPr>
          <a:lstStyle/>
          <a:p>
            <a:pPr>
              <a:defRPr/>
            </a:pPr>
            <a:fld id="{2C37013E-D742-4DC4-8532-541DBF5DBC9F}" type="slidenum">
              <a:rPr lang="en-US"/>
              <a:pPr>
                <a:defRPr/>
              </a:pPr>
              <a:t>15</a:t>
            </a:fld>
            <a:endParaRPr lang="en-US"/>
          </a:p>
        </p:txBody>
      </p:sp>
      <p:sp>
        <p:nvSpPr>
          <p:cNvPr id="18435" name="Content Placeholder 1"/>
          <p:cNvSpPr>
            <a:spLocks noGrp="1"/>
          </p:cNvSpPr>
          <p:nvPr>
            <p:ph sz="quarter" idx="1"/>
          </p:nvPr>
        </p:nvSpPr>
        <p:spPr>
          <a:xfrm>
            <a:off x="468313" y="1411308"/>
            <a:ext cx="8229600" cy="3875080"/>
          </a:xfrm>
        </p:spPr>
        <p:txBody>
          <a:bodyPr/>
          <a:lstStyle/>
          <a:p>
            <a:pPr marL="566738" indent="-457200" algn="just" eaLnBrk="1" hangingPunct="1">
              <a:lnSpc>
                <a:spcPct val="150000"/>
              </a:lnSpc>
              <a:spcBef>
                <a:spcPct val="0"/>
              </a:spcBef>
              <a:buFont typeface="Wingdings" pitchFamily="2" charset="2"/>
              <a:buChar char="Ø"/>
            </a:pPr>
            <a:r>
              <a:rPr lang="en-US" sz="2400" b="1" dirty="0" smtClean="0"/>
              <a:t> </a:t>
            </a:r>
            <a:r>
              <a:rPr lang="en-US" sz="2400" b="1" u="sng" dirty="0" smtClean="0"/>
              <a:t>DISCLOSURE REQUIREMENT:</a:t>
            </a:r>
          </a:p>
          <a:p>
            <a:pPr marL="822325" lvl="1" indent="-457200" algn="just" eaLnBrk="1" hangingPunct="1">
              <a:lnSpc>
                <a:spcPct val="150000"/>
              </a:lnSpc>
              <a:spcBef>
                <a:spcPct val="0"/>
              </a:spcBef>
              <a:buFont typeface="Wingdings" pitchFamily="2" charset="2"/>
              <a:buChar char="§"/>
            </a:pPr>
            <a:r>
              <a:rPr lang="en-US" dirty="0" smtClean="0"/>
              <a:t>All significant policies adopted in preparation of Financial Statements should be disclosed.</a:t>
            </a:r>
          </a:p>
          <a:p>
            <a:pPr marL="822325" lvl="1" indent="-457200" algn="just" eaLnBrk="1" hangingPunct="1">
              <a:lnSpc>
                <a:spcPct val="150000"/>
              </a:lnSpc>
              <a:spcBef>
                <a:spcPct val="0"/>
              </a:spcBef>
              <a:buFont typeface="Wingdings" pitchFamily="2" charset="2"/>
              <a:buChar char="§"/>
            </a:pPr>
            <a:r>
              <a:rPr lang="en-US" dirty="0" smtClean="0"/>
              <a:t>Any change in accounting policies should be disclosed in the period in which the change is adopted.</a:t>
            </a:r>
          </a:p>
          <a:p>
            <a:pPr marL="822325" lvl="1" indent="-457200" algn="just" eaLnBrk="1" hangingPunct="1">
              <a:lnSpc>
                <a:spcPct val="150000"/>
              </a:lnSpc>
              <a:spcBef>
                <a:spcPct val="0"/>
              </a:spcBef>
              <a:buFont typeface="Wingdings" pitchFamily="2" charset="2"/>
              <a:buChar char="§"/>
            </a:pPr>
            <a:r>
              <a:rPr lang="en-US" dirty="0" smtClean="0"/>
              <a:t>If a fundamental accounting assumption is not followed, the fact should be disclosed</a:t>
            </a:r>
            <a:endParaRPr lang="en-US" sz="2800" dirty="0" smtClean="0"/>
          </a:p>
        </p:txBody>
      </p:sp>
      <p:sp>
        <p:nvSpPr>
          <p:cNvPr id="6" name="Title 2"/>
          <p:cNvSpPr txBox="1">
            <a:spLocks/>
          </p:cNvSpPr>
          <p:nvPr/>
        </p:nvSpPr>
        <p:spPr>
          <a:xfrm>
            <a:off x="5715000" y="71438"/>
            <a:ext cx="2971800" cy="511175"/>
          </a:xfrm>
          <a:prstGeom prst="rect">
            <a:avLst/>
          </a:prstGeom>
          <a:solidFill>
            <a:schemeClr val="accent1"/>
          </a:solidFill>
        </p:spPr>
        <p:txBody>
          <a:bodyPr bIns="91440" anchor="ctr"/>
          <a:lstStyle/>
          <a:p>
            <a:pPr algn="r" fontAlgn="auto">
              <a:spcAft>
                <a:spcPts val="0"/>
              </a:spcAft>
              <a:defRPr/>
            </a:pPr>
            <a:r>
              <a:rPr lang="en-US" sz="2800" dirty="0">
                <a:solidFill>
                  <a:schemeClr val="bg1"/>
                </a:solidFill>
                <a:latin typeface="Calibri" pitchFamily="34" charset="0"/>
                <a:ea typeface="+mj-ea"/>
                <a:cs typeface="Calibri" pitchFamily="34" charset="0"/>
              </a:rPr>
              <a:t>Contd.……</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2" name="Slide Number Placeholder 3"/>
          <p:cNvSpPr>
            <a:spLocks noGrp="1"/>
          </p:cNvSpPr>
          <p:nvPr>
            <p:ph type="sldNum" sz="quarter" idx="12"/>
          </p:nvPr>
        </p:nvSpPr>
        <p:spPr bwMode="auto">
          <a:xfrm>
            <a:off x="146050" y="6210300"/>
            <a:ext cx="609600" cy="457200"/>
          </a:xfrm>
          <a:ln>
            <a:miter lim="800000"/>
            <a:headEnd/>
            <a:tailEnd/>
          </a:ln>
        </p:spPr>
        <p:txBody>
          <a:bodyPr wrap="square" lIns="91440" tIns="45720" rIns="91440" bIns="45720" numCol="1" anchorCtr="0" compatLnSpc="1">
            <a:prstTxWarp prst="textNoShape">
              <a:avLst/>
            </a:prstTxWarp>
          </a:bodyPr>
          <a:lstStyle/>
          <a:p>
            <a:pPr>
              <a:defRPr/>
            </a:pPr>
            <a:fld id="{7FBE6758-D3E9-43B4-9CDE-72854D4427B1}" type="slidenum">
              <a:rPr lang="en-US"/>
              <a:pPr>
                <a:defRPr/>
              </a:pPr>
              <a:t>16</a:t>
            </a:fld>
            <a:endParaRPr lang="en-US"/>
          </a:p>
        </p:txBody>
      </p:sp>
      <p:sp>
        <p:nvSpPr>
          <p:cNvPr id="20483" name="Content Placeholder 4"/>
          <p:cNvSpPr>
            <a:spLocks noGrp="1"/>
          </p:cNvSpPr>
          <p:nvPr>
            <p:ph sz="quarter" idx="1"/>
          </p:nvPr>
        </p:nvSpPr>
        <p:spPr>
          <a:xfrm>
            <a:off x="142844" y="1142984"/>
            <a:ext cx="8786874" cy="5143502"/>
          </a:xfrm>
        </p:spPr>
        <p:txBody>
          <a:bodyPr/>
          <a:lstStyle/>
          <a:p>
            <a:pPr marL="365125" indent="-255588" algn="just" eaLnBrk="1" hangingPunct="1">
              <a:buFont typeface="Wingdings 3" pitchFamily="18" charset="2"/>
              <a:buChar char=""/>
            </a:pPr>
            <a:r>
              <a:rPr lang="en-US" sz="2200" dirty="0" smtClean="0">
                <a:cs typeface="Calibri" pitchFamily="34" charset="0"/>
              </a:rPr>
              <a:t>Elimination of Concept of </a:t>
            </a:r>
            <a:r>
              <a:rPr lang="en-US" sz="2200" b="1" dirty="0" smtClean="0">
                <a:cs typeface="Calibri" pitchFamily="34" charset="0"/>
              </a:rPr>
              <a:t>Prudence</a:t>
            </a:r>
            <a:r>
              <a:rPr lang="en-US" sz="2200" dirty="0" smtClean="0">
                <a:cs typeface="Calibri" pitchFamily="34" charset="0"/>
              </a:rPr>
              <a:t>. According to AS-1, </a:t>
            </a:r>
            <a:r>
              <a:rPr lang="en-US" sz="2200" b="1" u="sng" dirty="0" smtClean="0">
                <a:cs typeface="Calibri" pitchFamily="34" charset="0"/>
              </a:rPr>
              <a:t>the concept of prudence</a:t>
            </a:r>
            <a:r>
              <a:rPr lang="en-US" sz="2200" b="1" dirty="0" smtClean="0">
                <a:cs typeface="Calibri" pitchFamily="34" charset="0"/>
              </a:rPr>
              <a:t> </a:t>
            </a:r>
            <a:r>
              <a:rPr lang="en-US" sz="2200" dirty="0" smtClean="0">
                <a:cs typeface="Calibri" pitchFamily="34" charset="0"/>
              </a:rPr>
              <a:t>is followed in  accounting practices wherein </a:t>
            </a:r>
            <a:r>
              <a:rPr lang="en-US" sz="2200" b="1" u="sng" dirty="0" smtClean="0">
                <a:cs typeface="Calibri" pitchFamily="34" charset="0"/>
              </a:rPr>
              <a:t>provision for ‘expected losses’ is created </a:t>
            </a:r>
            <a:r>
              <a:rPr lang="en-US" sz="2200" b="1" dirty="0" smtClean="0">
                <a:solidFill>
                  <a:schemeClr val="accent2"/>
                </a:solidFill>
                <a:cs typeface="Calibri" pitchFamily="34" charset="0"/>
              </a:rPr>
              <a:t>but</a:t>
            </a:r>
            <a:r>
              <a:rPr lang="en-US" sz="2200" b="1" dirty="0" smtClean="0">
                <a:cs typeface="Calibri" pitchFamily="34" charset="0"/>
              </a:rPr>
              <a:t>;</a:t>
            </a:r>
          </a:p>
          <a:p>
            <a:pPr marL="365125" indent="-255588" algn="just" eaLnBrk="1" hangingPunct="1">
              <a:buFont typeface="Wingdings 3" pitchFamily="18" charset="2"/>
              <a:buNone/>
            </a:pPr>
            <a:r>
              <a:rPr lang="en-US" sz="2200" dirty="0" smtClean="0">
                <a:solidFill>
                  <a:srgbClr val="FF0000"/>
                </a:solidFill>
                <a:cs typeface="Calibri" pitchFamily="34" charset="0"/>
              </a:rPr>
              <a:t>		</a:t>
            </a:r>
            <a:r>
              <a:rPr lang="en-US" sz="2200" dirty="0" smtClean="0">
                <a:cs typeface="Calibri" pitchFamily="34" charset="0"/>
              </a:rPr>
              <a:t>As per ICDS such ‘expected loss’ or ‘Mark to Market losses’ shall not be recognized unless it is in accordance with the provisions of any other ICDS.  </a:t>
            </a:r>
            <a:r>
              <a:rPr lang="en-US" sz="2200" b="1" dirty="0" smtClean="0">
                <a:cs typeface="Calibri" pitchFamily="34" charset="0"/>
              </a:rPr>
              <a:t>[Presently not required by any other ICDS]</a:t>
            </a:r>
            <a:endParaRPr lang="en-US" sz="2200" dirty="0" smtClean="0">
              <a:cs typeface="Calibri" pitchFamily="34" charset="0"/>
            </a:endParaRPr>
          </a:p>
          <a:p>
            <a:pPr marL="365125" indent="-255588" algn="just" eaLnBrk="1" hangingPunct="1">
              <a:buFont typeface="Wingdings 3" pitchFamily="18" charset="2"/>
              <a:buChar char=""/>
            </a:pPr>
            <a:endParaRPr lang="en-US" sz="1000" dirty="0" smtClean="0">
              <a:cs typeface="Calibri" pitchFamily="34" charset="0"/>
            </a:endParaRPr>
          </a:p>
          <a:p>
            <a:pPr marL="365125" indent="-255588" algn="just" eaLnBrk="1" hangingPunct="1">
              <a:buFont typeface="Wingdings 3" pitchFamily="18" charset="2"/>
              <a:buChar char=""/>
            </a:pPr>
            <a:r>
              <a:rPr lang="en-US" sz="2200" dirty="0" smtClean="0">
                <a:cs typeface="Calibri" pitchFamily="34" charset="0"/>
              </a:rPr>
              <a:t>There is no specific provision for Mark to Market gains. However, the Board seems to be of opinion that it shall be given same treatment as Mark to Market losses.</a:t>
            </a:r>
          </a:p>
          <a:p>
            <a:pPr marL="365125" indent="-255588" algn="just" eaLnBrk="1" hangingPunct="1">
              <a:buFont typeface="Wingdings 3" pitchFamily="18" charset="2"/>
              <a:buChar char=""/>
            </a:pPr>
            <a:endParaRPr lang="en-US" sz="1000" dirty="0" smtClean="0">
              <a:cs typeface="Calibri" pitchFamily="34" charset="0"/>
            </a:endParaRPr>
          </a:p>
          <a:p>
            <a:pPr marL="365125" indent="-255588" algn="just" eaLnBrk="1" hangingPunct="1">
              <a:buFont typeface="Wingdings 3" pitchFamily="18" charset="2"/>
              <a:buChar char=""/>
            </a:pPr>
            <a:r>
              <a:rPr lang="en-US" sz="2200" dirty="0" smtClean="0">
                <a:cs typeface="Calibri" pitchFamily="34" charset="0"/>
              </a:rPr>
              <a:t>Elimination of Concept of </a:t>
            </a:r>
            <a:r>
              <a:rPr lang="en-US" sz="2200" b="1" dirty="0" smtClean="0">
                <a:cs typeface="Calibri" pitchFamily="34" charset="0"/>
              </a:rPr>
              <a:t>Materiality.</a:t>
            </a:r>
          </a:p>
          <a:p>
            <a:pPr marL="365125" indent="-255588" algn="just" eaLnBrk="1" hangingPunct="1">
              <a:buNone/>
            </a:pPr>
            <a:r>
              <a:rPr lang="en-US" sz="2200" dirty="0" smtClean="0">
                <a:cs typeface="Calibri" pitchFamily="34" charset="0"/>
              </a:rPr>
              <a:t>		However, the Income Tax Act, 1961 itself provides for thresholds under various provisions.</a:t>
            </a:r>
          </a:p>
        </p:txBody>
      </p:sp>
      <p:sp>
        <p:nvSpPr>
          <p:cNvPr id="9" name="Title 5"/>
          <p:cNvSpPr txBox="1">
            <a:spLocks/>
          </p:cNvSpPr>
          <p:nvPr/>
        </p:nvSpPr>
        <p:spPr>
          <a:xfrm>
            <a:off x="0" y="142875"/>
            <a:ext cx="9144000" cy="769938"/>
          </a:xfrm>
          <a:prstGeom prst="rect">
            <a:avLst/>
          </a:prstGeom>
          <a:solidFill>
            <a:schemeClr val="accent1"/>
          </a:solidFill>
        </p:spPr>
        <p:txBody>
          <a:bodyPr anchor="ctr">
            <a:spAutoFit/>
          </a:bodyPr>
          <a:lstStyle/>
          <a:p>
            <a:pPr algn="ctr" fontAlgn="auto">
              <a:spcAft>
                <a:spcPts val="0"/>
              </a:spcAft>
              <a:defRPr/>
            </a:pPr>
            <a:r>
              <a:rPr lang="en-US" sz="4400" dirty="0">
                <a:solidFill>
                  <a:schemeClr val="bg1"/>
                </a:solidFill>
                <a:latin typeface="High Tower Text" pitchFamily="18" charset="0"/>
                <a:ea typeface="+mj-ea"/>
                <a:cs typeface="+mj-cs"/>
              </a:rPr>
              <a:t>Comparison </a:t>
            </a:r>
            <a:r>
              <a:rPr lang="en-US" sz="4000" dirty="0">
                <a:solidFill>
                  <a:schemeClr val="bg1"/>
                </a:solidFill>
                <a:latin typeface="High Tower Text" pitchFamily="18" charset="0"/>
                <a:ea typeface="+mj-ea"/>
                <a:cs typeface="+mj-cs"/>
              </a:rPr>
              <a:t>b/w ICDS I &amp; AS </a:t>
            </a:r>
            <a:r>
              <a:rPr lang="en-US" sz="4000" dirty="0">
                <a:solidFill>
                  <a:schemeClr val="bg1"/>
                </a:solidFill>
                <a:latin typeface="Calibri" pitchFamily="34" charset="0"/>
                <a:ea typeface="+mj-ea"/>
                <a:cs typeface="+mj-cs"/>
              </a:rPr>
              <a:t>1</a:t>
            </a:r>
            <a:endParaRPr lang="en-US" sz="4400" dirty="0">
              <a:solidFill>
                <a:schemeClr val="bg1"/>
              </a:solidFill>
              <a:latin typeface="Calibri" pitchFamily="34" charset="0"/>
              <a:ea typeface="+mj-ea"/>
              <a:cs typeface="+mj-cs"/>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2" name="Slide Number Placeholder 3"/>
          <p:cNvSpPr>
            <a:spLocks noGrp="1"/>
          </p:cNvSpPr>
          <p:nvPr>
            <p:ph type="sldNum" sz="quarter" idx="12"/>
          </p:nvPr>
        </p:nvSpPr>
        <p:spPr bwMode="auto">
          <a:xfrm>
            <a:off x="146050" y="6210300"/>
            <a:ext cx="609600" cy="457200"/>
          </a:xfrm>
          <a:ln>
            <a:miter lim="800000"/>
            <a:headEnd/>
            <a:tailEnd/>
          </a:ln>
        </p:spPr>
        <p:txBody>
          <a:bodyPr wrap="square" lIns="91440" tIns="45720" rIns="91440" bIns="45720" numCol="1" anchorCtr="0" compatLnSpc="1">
            <a:prstTxWarp prst="textNoShape">
              <a:avLst/>
            </a:prstTxWarp>
          </a:bodyPr>
          <a:lstStyle/>
          <a:p>
            <a:pPr>
              <a:defRPr/>
            </a:pPr>
            <a:fld id="{7FBE6758-D3E9-43B4-9CDE-72854D4427B1}" type="slidenum">
              <a:rPr lang="en-US"/>
              <a:pPr>
                <a:defRPr/>
              </a:pPr>
              <a:t>17</a:t>
            </a:fld>
            <a:endParaRPr lang="en-US"/>
          </a:p>
        </p:txBody>
      </p:sp>
      <p:sp>
        <p:nvSpPr>
          <p:cNvPr id="20483" name="Content Placeholder 4"/>
          <p:cNvSpPr>
            <a:spLocks noGrp="1"/>
          </p:cNvSpPr>
          <p:nvPr>
            <p:ph sz="quarter" idx="1"/>
          </p:nvPr>
        </p:nvSpPr>
        <p:spPr>
          <a:xfrm>
            <a:off x="285720" y="1643084"/>
            <a:ext cx="8572560" cy="3857618"/>
          </a:xfrm>
        </p:spPr>
        <p:txBody>
          <a:bodyPr/>
          <a:lstStyle/>
          <a:p>
            <a:pPr marL="354013" algn="just">
              <a:buFont typeface="Wingdings 3" pitchFamily="18" charset="2"/>
              <a:buChar char=""/>
            </a:pPr>
            <a:r>
              <a:rPr lang="en-US" sz="2300" dirty="0" smtClean="0">
                <a:cs typeface="Calibri" pitchFamily="34" charset="0"/>
              </a:rPr>
              <a:t>Unlike AS 1, under ICDS an accounting policy shall not be changed without </a:t>
            </a:r>
            <a:r>
              <a:rPr lang="en-US" sz="2300" b="1" dirty="0" smtClean="0">
                <a:cs typeface="Calibri" pitchFamily="34" charset="0"/>
              </a:rPr>
              <a:t>reasonable cause</a:t>
            </a:r>
            <a:r>
              <a:rPr lang="en-US" sz="2300" dirty="0" smtClean="0">
                <a:cs typeface="Calibri" pitchFamily="34" charset="0"/>
              </a:rPr>
              <a:t>.</a:t>
            </a:r>
          </a:p>
          <a:p>
            <a:pPr marL="354013" algn="just">
              <a:buFont typeface="Wingdings 3" pitchFamily="18" charset="2"/>
              <a:buChar char=""/>
            </a:pPr>
            <a:endParaRPr lang="en-US" sz="2300" dirty="0" smtClean="0">
              <a:cs typeface="Calibri" pitchFamily="34" charset="0"/>
            </a:endParaRPr>
          </a:p>
          <a:p>
            <a:pPr marL="354013" algn="just">
              <a:buFont typeface="Wingdings 3" pitchFamily="18" charset="2"/>
              <a:buChar char=""/>
            </a:pPr>
            <a:r>
              <a:rPr lang="en-US" sz="2300" dirty="0" smtClean="0"/>
              <a:t>Where the changes made has no material effect for the current previous year but which is reasonably expected to have a material effect in later previous years, the ICDS I requires additional disclosure in the previous year in which such change has material effect for the first time apart from the previous year in which the change is adopted.</a:t>
            </a:r>
            <a:endParaRPr lang="en-US" sz="2300" dirty="0" smtClean="0">
              <a:cs typeface="Calibri" pitchFamily="34" charset="0"/>
            </a:endParaRPr>
          </a:p>
        </p:txBody>
      </p:sp>
      <p:sp>
        <p:nvSpPr>
          <p:cNvPr id="9" name="Title 5"/>
          <p:cNvSpPr txBox="1">
            <a:spLocks/>
          </p:cNvSpPr>
          <p:nvPr/>
        </p:nvSpPr>
        <p:spPr>
          <a:xfrm>
            <a:off x="0" y="142875"/>
            <a:ext cx="9144000" cy="769938"/>
          </a:xfrm>
          <a:prstGeom prst="rect">
            <a:avLst/>
          </a:prstGeom>
          <a:solidFill>
            <a:schemeClr val="accent1"/>
          </a:solidFill>
        </p:spPr>
        <p:txBody>
          <a:bodyPr anchor="ctr">
            <a:spAutoFit/>
          </a:bodyPr>
          <a:lstStyle/>
          <a:p>
            <a:pPr algn="ctr" fontAlgn="auto">
              <a:spcAft>
                <a:spcPts val="0"/>
              </a:spcAft>
              <a:defRPr/>
            </a:pPr>
            <a:r>
              <a:rPr lang="en-US" sz="4400" dirty="0">
                <a:solidFill>
                  <a:schemeClr val="bg1"/>
                </a:solidFill>
                <a:latin typeface="High Tower Text" pitchFamily="18" charset="0"/>
                <a:ea typeface="+mj-ea"/>
                <a:cs typeface="+mj-cs"/>
              </a:rPr>
              <a:t>Comparison </a:t>
            </a:r>
            <a:r>
              <a:rPr lang="en-US" sz="4000" dirty="0">
                <a:solidFill>
                  <a:schemeClr val="bg1"/>
                </a:solidFill>
                <a:latin typeface="High Tower Text" pitchFamily="18" charset="0"/>
                <a:ea typeface="+mj-ea"/>
                <a:cs typeface="+mj-cs"/>
              </a:rPr>
              <a:t>b/w ICDS I &amp; AS </a:t>
            </a:r>
            <a:r>
              <a:rPr lang="en-US" sz="4000" dirty="0">
                <a:solidFill>
                  <a:schemeClr val="bg1"/>
                </a:solidFill>
                <a:latin typeface="Calibri" pitchFamily="34" charset="0"/>
                <a:ea typeface="+mj-ea"/>
                <a:cs typeface="+mj-cs"/>
              </a:rPr>
              <a:t>1</a:t>
            </a:r>
            <a:endParaRPr lang="en-US" sz="4400" dirty="0">
              <a:solidFill>
                <a:schemeClr val="bg1"/>
              </a:solidFill>
              <a:latin typeface="Calibri" pitchFamily="34" charset="0"/>
              <a:ea typeface="+mj-ea"/>
              <a:cs typeface="+mj-cs"/>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Content Placeholder 4"/>
          <p:cNvSpPr>
            <a:spLocks noGrp="1"/>
          </p:cNvSpPr>
          <p:nvPr>
            <p:ph sz="quarter" idx="1"/>
          </p:nvPr>
        </p:nvSpPr>
        <p:spPr>
          <a:xfrm>
            <a:off x="107950" y="792163"/>
            <a:ext cx="8712200" cy="5876925"/>
          </a:xfrm>
        </p:spPr>
        <p:txBody>
          <a:bodyPr/>
          <a:lstStyle/>
          <a:p>
            <a:pPr algn="just"/>
            <a:r>
              <a:rPr lang="en-US" sz="2000" b="1" dirty="0" smtClean="0">
                <a:solidFill>
                  <a:srgbClr val="C00000"/>
                </a:solidFill>
                <a:cs typeface="Calibri" pitchFamily="34" charset="0"/>
              </a:rPr>
              <a:t>Dy. CIT (IT) v. Bank of Bahrain &amp; Kuwait [2010] 41 SOT 290 (ITAT-Mum.) </a:t>
            </a:r>
            <a:endParaRPr lang="en-US" sz="2000" dirty="0" smtClean="0">
              <a:solidFill>
                <a:srgbClr val="C00000"/>
              </a:solidFill>
              <a:cs typeface="Calibri" pitchFamily="34" charset="0"/>
            </a:endParaRPr>
          </a:p>
          <a:p>
            <a:pPr algn="just">
              <a:buFont typeface="Wingdings 2" pitchFamily="18" charset="2"/>
              <a:buNone/>
            </a:pPr>
            <a:r>
              <a:rPr lang="en-US" sz="2000" dirty="0" smtClean="0">
                <a:cs typeface="Calibri" pitchFamily="34" charset="0"/>
              </a:rPr>
              <a:t>	When outflow of economic resources in settlement of present obligation can be anticipated with reasonable accuracy, then it is to be recognized as </a:t>
            </a:r>
            <a:r>
              <a:rPr lang="en-US" sz="2000" dirty="0" err="1" smtClean="0">
                <a:cs typeface="Calibri" pitchFamily="34" charset="0"/>
              </a:rPr>
              <a:t>crystallised</a:t>
            </a:r>
            <a:r>
              <a:rPr lang="en-US" sz="2000" dirty="0" smtClean="0">
                <a:cs typeface="Calibri" pitchFamily="34" charset="0"/>
              </a:rPr>
              <a:t> liability. This is in consonance with the principle of prudence as considered by the</a:t>
            </a:r>
            <a:r>
              <a:rPr lang="en-US" sz="2000" i="1" dirty="0" smtClean="0">
                <a:cs typeface="Calibri" pitchFamily="34" charset="0"/>
              </a:rPr>
              <a:t> </a:t>
            </a:r>
            <a:r>
              <a:rPr lang="en-US" sz="2000" b="1" i="1" dirty="0" smtClean="0">
                <a:cs typeface="Calibri" pitchFamily="34" charset="0"/>
              </a:rPr>
              <a:t>Supreme Court</a:t>
            </a:r>
            <a:r>
              <a:rPr lang="en-US" sz="2000" i="1" dirty="0" smtClean="0">
                <a:cs typeface="Calibri" pitchFamily="34" charset="0"/>
              </a:rPr>
              <a:t> </a:t>
            </a:r>
            <a:r>
              <a:rPr lang="en-US" sz="2000" dirty="0" smtClean="0">
                <a:cs typeface="Calibri" pitchFamily="34" charset="0"/>
              </a:rPr>
              <a:t>in the case of </a:t>
            </a:r>
            <a:r>
              <a:rPr lang="en-US" sz="2000" b="1" i="1" dirty="0" smtClean="0">
                <a:solidFill>
                  <a:srgbClr val="C00000"/>
                </a:solidFill>
                <a:cs typeface="Calibri" pitchFamily="34" charset="0"/>
              </a:rPr>
              <a:t>CIT v. Woodward Governor of India (P.) Ltd. [2009] 312 ITR 254</a:t>
            </a:r>
            <a:endParaRPr lang="en-US" sz="2000" dirty="0" smtClean="0">
              <a:solidFill>
                <a:srgbClr val="C00000"/>
              </a:solidFill>
              <a:cs typeface="Calibri" pitchFamily="34" charset="0"/>
            </a:endParaRPr>
          </a:p>
          <a:p>
            <a:pPr algn="just"/>
            <a:r>
              <a:rPr lang="en-US" sz="2000" b="1" dirty="0" smtClean="0">
                <a:solidFill>
                  <a:srgbClr val="C00000"/>
                </a:solidFill>
                <a:cs typeface="Calibri" pitchFamily="34" charset="0"/>
              </a:rPr>
              <a:t>Western Maharashtra Development Corpn. Ltd. v. </a:t>
            </a:r>
            <a:r>
              <a:rPr lang="en-US" sz="2000" b="1" dirty="0" err="1" smtClean="0">
                <a:solidFill>
                  <a:srgbClr val="C00000"/>
                </a:solidFill>
                <a:cs typeface="Calibri" pitchFamily="34" charset="0"/>
              </a:rPr>
              <a:t>Dy</a:t>
            </a:r>
            <a:r>
              <a:rPr lang="en-US" sz="2000" b="1" dirty="0" smtClean="0">
                <a:solidFill>
                  <a:srgbClr val="C00000"/>
                </a:solidFill>
                <a:cs typeface="Calibri" pitchFamily="34" charset="0"/>
              </a:rPr>
              <a:t> CIT [2008] 22 SOT 13 (ITAT- </a:t>
            </a:r>
            <a:r>
              <a:rPr lang="en-US" sz="2000" b="1" dirty="0" err="1" smtClean="0">
                <a:solidFill>
                  <a:srgbClr val="C00000"/>
                </a:solidFill>
                <a:cs typeface="Calibri" pitchFamily="34" charset="0"/>
              </a:rPr>
              <a:t>Pune</a:t>
            </a:r>
            <a:r>
              <a:rPr lang="en-US" sz="2000" b="1" dirty="0" smtClean="0">
                <a:solidFill>
                  <a:srgbClr val="C00000"/>
                </a:solidFill>
                <a:cs typeface="Calibri" pitchFamily="34" charset="0"/>
              </a:rPr>
              <a:t>)</a:t>
            </a:r>
            <a:endParaRPr lang="en-US" sz="2000" dirty="0" smtClean="0">
              <a:solidFill>
                <a:srgbClr val="C00000"/>
              </a:solidFill>
              <a:cs typeface="Calibri" pitchFamily="34" charset="0"/>
            </a:endParaRPr>
          </a:p>
          <a:p>
            <a:pPr algn="just">
              <a:buFont typeface="Wingdings 2" pitchFamily="18" charset="2"/>
              <a:buNone/>
            </a:pPr>
            <a:r>
              <a:rPr lang="en-US" sz="2000" dirty="0" smtClean="0">
                <a:cs typeface="Calibri" pitchFamily="34" charset="0"/>
              </a:rPr>
              <a:t>	The concept of ‘prudence’ as one of the basic considerations in deciding accounting policies is not of a recent origin. It is one of the fundamental principles of accounting that, as a measure of prudence and following the principle of conservatism, the incomes are not taken into account till the point of time that there is a reasonable degree of certainty of its realization, while all anticipated losses are taken into account as soon as there is a possibility, howsoever uncertain, of such losses being incurred</a:t>
            </a:r>
          </a:p>
          <a:p>
            <a:pPr algn="just"/>
            <a:r>
              <a:rPr lang="en-US" sz="2000" b="1" i="1" dirty="0" smtClean="0">
                <a:solidFill>
                  <a:srgbClr val="C00000"/>
                </a:solidFill>
                <a:cs typeface="Calibri" pitchFamily="34" charset="0"/>
              </a:rPr>
              <a:t>Also refer: Kerala State Industrial Products Trading Corpn. Ltd. v. Asst. CIT [2012] 22 taxmann.com 78 (ITAT- </a:t>
            </a:r>
            <a:r>
              <a:rPr lang="en-US" sz="2000" b="1" i="1" dirty="0" err="1" smtClean="0">
                <a:solidFill>
                  <a:srgbClr val="C00000"/>
                </a:solidFill>
                <a:cs typeface="Calibri" pitchFamily="34" charset="0"/>
              </a:rPr>
              <a:t>Coch</a:t>
            </a:r>
            <a:r>
              <a:rPr lang="en-US" sz="2000" b="1" i="1" dirty="0" smtClean="0">
                <a:solidFill>
                  <a:srgbClr val="C00000"/>
                </a:solidFill>
                <a:cs typeface="Calibri" pitchFamily="34" charset="0"/>
              </a:rPr>
              <a:t>.), Western Coalfields Ltd. v. ACIT 124 TTJ 659 (Nagpur), H M Constructions v. JCIT 84 ITD 429 (Bangalore), &amp; Western Maharashtra Development Corpn. Ltd. v. DCIT [2008] 22 SOT 13 (</a:t>
            </a:r>
            <a:r>
              <a:rPr lang="en-US" sz="2000" b="1" i="1" dirty="0" err="1" smtClean="0">
                <a:solidFill>
                  <a:srgbClr val="C00000"/>
                </a:solidFill>
                <a:cs typeface="Calibri" pitchFamily="34" charset="0"/>
              </a:rPr>
              <a:t>Pune</a:t>
            </a:r>
            <a:r>
              <a:rPr lang="en-US" sz="2000" b="1" i="1" dirty="0" smtClean="0">
                <a:solidFill>
                  <a:srgbClr val="C00000"/>
                </a:solidFill>
                <a:cs typeface="Calibri" pitchFamily="34" charset="0"/>
              </a:rPr>
              <a:t>)</a:t>
            </a:r>
          </a:p>
        </p:txBody>
      </p:sp>
      <p:sp>
        <p:nvSpPr>
          <p:cNvPr id="9" name="Title 5"/>
          <p:cNvSpPr txBox="1">
            <a:spLocks/>
          </p:cNvSpPr>
          <p:nvPr/>
        </p:nvSpPr>
        <p:spPr>
          <a:xfrm>
            <a:off x="179388" y="179388"/>
            <a:ext cx="8785225" cy="585787"/>
          </a:xfrm>
          <a:prstGeom prst="rect">
            <a:avLst/>
          </a:prstGeom>
          <a:solidFill>
            <a:schemeClr val="accent1"/>
          </a:solidFill>
        </p:spPr>
        <p:txBody>
          <a:bodyPr anchor="ctr">
            <a:spAutoFit/>
          </a:bodyPr>
          <a:lstStyle/>
          <a:p>
            <a:pPr algn="ctr" fontAlgn="auto">
              <a:spcAft>
                <a:spcPts val="0"/>
              </a:spcAft>
              <a:defRPr/>
            </a:pPr>
            <a:r>
              <a:rPr lang="en-US" sz="3200" b="1" dirty="0">
                <a:solidFill>
                  <a:schemeClr val="bg1"/>
                </a:solidFill>
                <a:latin typeface="High Tower Text" pitchFamily="18" charset="0"/>
                <a:ea typeface="+mj-ea"/>
                <a:cs typeface="+mj-cs"/>
              </a:rPr>
              <a:t>Judicial pronouncements on concept of </a:t>
            </a:r>
            <a:r>
              <a:rPr lang="en-US" sz="3200" b="1" dirty="0">
                <a:solidFill>
                  <a:schemeClr val="bg1"/>
                </a:solidFill>
                <a:latin typeface="High Tower Text" pitchFamily="18" charset="0"/>
              </a:rPr>
              <a:t>‘Prudence’ </a:t>
            </a:r>
            <a:endParaRPr lang="en-US" sz="3200" b="1" dirty="0">
              <a:solidFill>
                <a:schemeClr val="bg1"/>
              </a:solidFill>
              <a:latin typeface="High Tower Text" pitchFamily="18" charset="0"/>
              <a:ea typeface="+mj-ea"/>
              <a:cs typeface="+mj-cs"/>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Content Placeholder 4"/>
          <p:cNvSpPr>
            <a:spLocks noGrp="1"/>
          </p:cNvSpPr>
          <p:nvPr>
            <p:ph sz="quarter" idx="1"/>
          </p:nvPr>
        </p:nvSpPr>
        <p:spPr>
          <a:xfrm>
            <a:off x="144493" y="1314473"/>
            <a:ext cx="8785225" cy="5400675"/>
          </a:xfrm>
        </p:spPr>
        <p:txBody>
          <a:bodyPr/>
          <a:lstStyle/>
          <a:p>
            <a:pPr marL="115888" indent="-6350" algn="just" eaLnBrk="1" hangingPunct="1">
              <a:buFont typeface="Wingdings 2" pitchFamily="18" charset="2"/>
              <a:buNone/>
              <a:defRPr/>
            </a:pPr>
            <a:r>
              <a:rPr lang="en-US" sz="2100" dirty="0" smtClean="0">
                <a:cs typeface="Calibri" pitchFamily="34" charset="0"/>
              </a:rPr>
              <a:t>A change in the method of accounting need not have the approval of the Income-tax authorities and need not be supported by cogent reasons showing the </a:t>
            </a:r>
            <a:r>
              <a:rPr lang="en-US" sz="2100" dirty="0" err="1" smtClean="0">
                <a:cs typeface="Calibri" pitchFamily="34" charset="0"/>
              </a:rPr>
              <a:t>assessee’s</a:t>
            </a:r>
            <a:r>
              <a:rPr lang="en-US" sz="2100" dirty="0" smtClean="0">
                <a:cs typeface="Calibri" pitchFamily="34" charset="0"/>
              </a:rPr>
              <a:t> bone fides. If the method of accounting followed by the </a:t>
            </a:r>
            <a:r>
              <a:rPr lang="en-US" sz="2100" dirty="0" err="1" smtClean="0">
                <a:cs typeface="Calibri" pitchFamily="34" charset="0"/>
              </a:rPr>
              <a:t>assessee</a:t>
            </a:r>
            <a:r>
              <a:rPr lang="en-US" sz="2100" dirty="0" smtClean="0">
                <a:cs typeface="Calibri" pitchFamily="34" charset="0"/>
              </a:rPr>
              <a:t> does not reflect the correct income, the ITO can always compute the income on a different basis under section 144.</a:t>
            </a:r>
          </a:p>
          <a:p>
            <a:pPr marL="365125" indent="-255588" algn="just" eaLnBrk="1" hangingPunct="1">
              <a:buFont typeface="Wingdings 3" pitchFamily="18" charset="2"/>
              <a:buChar char=""/>
              <a:defRPr/>
            </a:pPr>
            <a:endParaRPr lang="en-US" sz="1100" b="1" dirty="0" smtClean="0">
              <a:cs typeface="Calibri" pitchFamily="34" charset="0"/>
            </a:endParaRPr>
          </a:p>
          <a:p>
            <a:pPr marL="365125" indent="-255588" algn="just" eaLnBrk="1" hangingPunct="1">
              <a:buFont typeface="Wingdings 3" pitchFamily="18" charset="2"/>
              <a:buChar char=""/>
              <a:defRPr/>
            </a:pPr>
            <a:r>
              <a:rPr lang="en-US" sz="2100" b="1" dirty="0" smtClean="0">
                <a:cs typeface="Calibri" pitchFamily="34" charset="0"/>
              </a:rPr>
              <a:t>Snow White Food Products Co. Ltd. v. CIT[1983] 141 ITR 847 (CAL.)</a:t>
            </a:r>
          </a:p>
          <a:p>
            <a:pPr marL="365125" indent="-255588" algn="just" eaLnBrk="1" hangingPunct="1">
              <a:buFont typeface="Wingdings 2" pitchFamily="18" charset="2"/>
              <a:buNone/>
              <a:defRPr/>
            </a:pPr>
            <a:r>
              <a:rPr lang="en-US" sz="2100" dirty="0" smtClean="0">
                <a:cs typeface="Calibri" pitchFamily="34" charset="0"/>
              </a:rPr>
              <a:t>	Change in accounting policy followed by the </a:t>
            </a:r>
            <a:r>
              <a:rPr lang="en-US" sz="2100" dirty="0" err="1" smtClean="0">
                <a:cs typeface="Calibri" pitchFamily="34" charset="0"/>
              </a:rPr>
              <a:t>aseessee</a:t>
            </a:r>
            <a:r>
              <a:rPr lang="en-US" sz="2100" dirty="0" smtClean="0">
                <a:cs typeface="Calibri" pitchFamily="34" charset="0"/>
              </a:rPr>
              <a:t> is not acceptable if there is nothing on record to indicate that the change is intended to be followed regularly in future by the </a:t>
            </a:r>
            <a:r>
              <a:rPr lang="en-US" sz="2100" dirty="0" err="1" smtClean="0">
                <a:cs typeface="Calibri" pitchFamily="34" charset="0"/>
              </a:rPr>
              <a:t>assessee</a:t>
            </a:r>
            <a:r>
              <a:rPr lang="en-US" sz="2100" dirty="0" smtClean="0">
                <a:cs typeface="Calibri" pitchFamily="34" charset="0"/>
              </a:rPr>
              <a:t>. </a:t>
            </a:r>
          </a:p>
          <a:p>
            <a:pPr>
              <a:buFont typeface="Wingdings" pitchFamily="2" charset="2"/>
              <a:buChar char="Ø"/>
              <a:defRPr/>
            </a:pPr>
            <a:r>
              <a:rPr lang="en-US" sz="2100" b="1" dirty="0" smtClean="0">
                <a:cs typeface="Calibri" pitchFamily="34" charset="0"/>
              </a:rPr>
              <a:t> CIT v. Mopeds (India) </a:t>
            </a:r>
            <a:r>
              <a:rPr lang="en-US" sz="2100" b="1" dirty="0" smtClean="0"/>
              <a:t>[</a:t>
            </a:r>
            <a:r>
              <a:rPr lang="en-US" sz="2100" b="1" dirty="0" smtClean="0">
                <a:cs typeface="Calibri" pitchFamily="34" charset="0"/>
              </a:rPr>
              <a:t>1988] 38 Taxman 123 (AP)</a:t>
            </a:r>
          </a:p>
          <a:p>
            <a:pPr algn="just">
              <a:buFont typeface="Wingdings 2" pitchFamily="18" charset="2"/>
              <a:buNone/>
              <a:defRPr/>
            </a:pPr>
            <a:r>
              <a:rPr lang="en-US" sz="2100" dirty="0" smtClean="0">
                <a:cs typeface="Calibri" pitchFamily="34" charset="0"/>
              </a:rPr>
              <a:t>	Change adopted by the </a:t>
            </a:r>
            <a:r>
              <a:rPr lang="en-US" sz="2100" dirty="0" err="1" smtClean="0">
                <a:cs typeface="Calibri" pitchFamily="34" charset="0"/>
              </a:rPr>
              <a:t>assessee</a:t>
            </a:r>
            <a:r>
              <a:rPr lang="en-US" sz="2100" dirty="0" smtClean="0">
                <a:cs typeface="Calibri" pitchFamily="34" charset="0"/>
              </a:rPr>
              <a:t> was for bona fide purpose and was not actuated by consideration to reduce income for the income-tax purpose, the revenue had no right to interfere with the change in the method of valuation of the closing stock.</a:t>
            </a:r>
          </a:p>
          <a:p>
            <a:pPr algn="just">
              <a:defRPr/>
            </a:pPr>
            <a:r>
              <a:rPr lang="en-US" sz="2100" dirty="0" smtClean="0">
                <a:cs typeface="Calibri" pitchFamily="34" charset="0"/>
              </a:rPr>
              <a:t>Also see: </a:t>
            </a:r>
            <a:r>
              <a:rPr lang="en-US" sz="2100" b="1" dirty="0" smtClean="0"/>
              <a:t>CIT  </a:t>
            </a:r>
            <a:r>
              <a:rPr lang="en-US" sz="2100" b="1" i="1" dirty="0" smtClean="0"/>
              <a:t>v. </a:t>
            </a:r>
            <a:r>
              <a:rPr lang="en-US" sz="2100" b="1" dirty="0" err="1" smtClean="0"/>
              <a:t>Dalmia</a:t>
            </a:r>
            <a:r>
              <a:rPr lang="en-US" sz="2100" b="1" dirty="0" smtClean="0"/>
              <a:t> Cement (Bharat) Ltd. [1995] 82 Taxman 255 (Delhi)</a:t>
            </a:r>
            <a:endParaRPr lang="en-US" sz="2100" dirty="0" smtClean="0"/>
          </a:p>
        </p:txBody>
      </p:sp>
      <p:sp>
        <p:nvSpPr>
          <p:cNvPr id="9" name="Title 5"/>
          <p:cNvSpPr txBox="1">
            <a:spLocks/>
          </p:cNvSpPr>
          <p:nvPr/>
        </p:nvSpPr>
        <p:spPr>
          <a:xfrm>
            <a:off x="0" y="71414"/>
            <a:ext cx="9144000" cy="1046440"/>
          </a:xfrm>
          <a:prstGeom prst="rect">
            <a:avLst/>
          </a:prstGeom>
          <a:solidFill>
            <a:schemeClr val="accent1"/>
          </a:solidFill>
        </p:spPr>
        <p:txBody>
          <a:bodyPr wrap="square" anchor="ctr">
            <a:spAutoFit/>
          </a:bodyPr>
          <a:lstStyle/>
          <a:p>
            <a:pPr algn="ctr" fontAlgn="auto">
              <a:spcAft>
                <a:spcPts val="0"/>
              </a:spcAft>
              <a:defRPr/>
            </a:pPr>
            <a:r>
              <a:rPr lang="en-US" sz="3100" b="1" dirty="0">
                <a:solidFill>
                  <a:schemeClr val="bg1"/>
                </a:solidFill>
                <a:latin typeface="High Tower Text" pitchFamily="18" charset="0"/>
                <a:ea typeface="+mj-ea"/>
                <a:cs typeface="+mj-cs"/>
              </a:rPr>
              <a:t>Change in ‘Accounting policy’ as per  judicial pronouncements..</a:t>
            </a:r>
            <a:endParaRPr lang="en-US" sz="3100" b="1" dirty="0">
              <a:solidFill>
                <a:schemeClr val="bg1"/>
              </a:solidFill>
              <a:latin typeface="Calibri" pitchFamily="34" charset="0"/>
              <a:ea typeface="+mj-ea"/>
              <a:cs typeface="+mj-cs"/>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nvPr>
        </p:nvGraphicFramePr>
        <p:xfrm>
          <a:off x="628680" y="1214422"/>
          <a:ext cx="8229600" cy="54292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le 2"/>
          <p:cNvSpPr>
            <a:spLocks noGrp="1"/>
          </p:cNvSpPr>
          <p:nvPr>
            <p:ph type="title"/>
          </p:nvPr>
        </p:nvSpPr>
        <p:spPr>
          <a:xfrm>
            <a:off x="285750" y="142875"/>
            <a:ext cx="8343900" cy="785813"/>
          </a:xfrm>
          <a:solidFill>
            <a:schemeClr val="accent1">
              <a:lumMod val="20000"/>
              <a:lumOff val="80000"/>
            </a:schemeClr>
          </a:solidFill>
        </p:spPr>
        <p:txBody>
          <a:bodyPr>
            <a:normAutofit/>
          </a:bodyPr>
          <a:lstStyle/>
          <a:p>
            <a:pPr eaLnBrk="1" fontAlgn="auto" hangingPunct="1">
              <a:spcAft>
                <a:spcPts val="0"/>
              </a:spcAft>
              <a:defRPr/>
            </a:pPr>
            <a:r>
              <a:rPr lang="en-US" b="1" u="sng" dirty="0" smtClean="0">
                <a:latin typeface="High Tower Text" pitchFamily="18" charset="0"/>
              </a:rPr>
              <a:t>AS I &amp; AS II    TAS    ICDS</a:t>
            </a:r>
            <a:endParaRPr lang="en-US" b="1" u="sng" dirty="0">
              <a:latin typeface="High Tower Text" pitchFamily="18" charset="0"/>
            </a:endParaRPr>
          </a:p>
        </p:txBody>
      </p:sp>
      <p:sp>
        <p:nvSpPr>
          <p:cNvPr id="4" name="Slide Number Placeholder 3"/>
          <p:cNvSpPr>
            <a:spLocks noGrp="1"/>
          </p:cNvSpPr>
          <p:nvPr>
            <p:ph type="sldNum" sz="quarter" idx="12"/>
          </p:nvPr>
        </p:nvSpPr>
        <p:spPr/>
        <p:txBody>
          <a:bodyPr/>
          <a:lstStyle/>
          <a:p>
            <a:pPr>
              <a:defRPr/>
            </a:pPr>
            <a:fld id="{B55ED95E-85D4-4582-9AB9-8778687B04D2}" type="slidenum">
              <a:rPr lang="en-US"/>
              <a:pPr>
                <a:defRPr/>
              </a:pPr>
              <a:t>2</a:t>
            </a:fld>
            <a:endParaRPr lang="en-US"/>
          </a:p>
        </p:txBody>
      </p:sp>
      <p:cxnSp>
        <p:nvCxnSpPr>
          <p:cNvPr id="7" name="Straight Arrow Connector 6"/>
          <p:cNvCxnSpPr/>
          <p:nvPr/>
        </p:nvCxnSpPr>
        <p:spPr>
          <a:xfrm>
            <a:off x="3357563" y="571500"/>
            <a:ext cx="357187" cy="158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8" name="Straight Arrow Connector 7"/>
          <p:cNvCxnSpPr/>
          <p:nvPr/>
        </p:nvCxnSpPr>
        <p:spPr>
          <a:xfrm>
            <a:off x="4929188" y="571500"/>
            <a:ext cx="357187" cy="158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2" name="Slide Number Placeholder 3"/>
          <p:cNvSpPr>
            <a:spLocks noGrp="1"/>
          </p:cNvSpPr>
          <p:nvPr>
            <p:ph type="sldNum" sz="quarter" idx="12"/>
          </p:nvPr>
        </p:nvSpPr>
        <p:spPr bwMode="auto">
          <a:xfrm>
            <a:off x="146050" y="6210300"/>
            <a:ext cx="609600" cy="457200"/>
          </a:xfrm>
          <a:ln>
            <a:miter lim="800000"/>
            <a:headEnd/>
            <a:tailEnd/>
          </a:ln>
        </p:spPr>
        <p:txBody>
          <a:bodyPr wrap="square" lIns="91440" tIns="45720" rIns="91440" bIns="45720" numCol="1" anchorCtr="0" compatLnSpc="1">
            <a:prstTxWarp prst="textNoShape">
              <a:avLst/>
            </a:prstTxWarp>
          </a:bodyPr>
          <a:lstStyle/>
          <a:p>
            <a:pPr>
              <a:defRPr/>
            </a:pPr>
            <a:fld id="{A5AE701E-C34D-4B3C-9402-135777D60BD4}" type="slidenum">
              <a:rPr lang="en-US"/>
              <a:pPr>
                <a:defRPr/>
              </a:pPr>
              <a:t>20</a:t>
            </a:fld>
            <a:endParaRPr lang="en-US"/>
          </a:p>
        </p:txBody>
      </p:sp>
      <p:sp>
        <p:nvSpPr>
          <p:cNvPr id="22531" name="Content Placeholder 4"/>
          <p:cNvSpPr>
            <a:spLocks noGrp="1"/>
          </p:cNvSpPr>
          <p:nvPr>
            <p:ph sz="quarter" idx="1"/>
          </p:nvPr>
        </p:nvSpPr>
        <p:spPr>
          <a:xfrm>
            <a:off x="285720" y="1214456"/>
            <a:ext cx="8572560" cy="5286378"/>
          </a:xfrm>
        </p:spPr>
        <p:txBody>
          <a:bodyPr/>
          <a:lstStyle/>
          <a:p>
            <a:pPr marL="365125" indent="-255588" algn="just" eaLnBrk="1" hangingPunct="1">
              <a:buFont typeface="Wingdings 3" pitchFamily="18" charset="2"/>
              <a:buChar char=""/>
            </a:pPr>
            <a:r>
              <a:rPr lang="en-US" sz="2100" b="1" dirty="0" smtClean="0">
                <a:cs typeface="Calibri" pitchFamily="34" charset="0"/>
              </a:rPr>
              <a:t>Woodward Governors India (P.) Ltd. v.CIT[2001] 118 Taxman 433 (Delhi)</a:t>
            </a:r>
            <a:endParaRPr lang="en-US" sz="2100" dirty="0" smtClean="0">
              <a:cs typeface="Calibri" pitchFamily="34" charset="0"/>
            </a:endParaRPr>
          </a:p>
          <a:p>
            <a:pPr marL="365125" indent="-255588" algn="just" eaLnBrk="1" hangingPunct="1">
              <a:buFont typeface="Wingdings 2" pitchFamily="18" charset="2"/>
              <a:buNone/>
            </a:pPr>
            <a:r>
              <a:rPr lang="en-US" sz="2100" dirty="0" smtClean="0">
                <a:cs typeface="Calibri" pitchFamily="34" charset="0"/>
              </a:rPr>
              <a:t>	Reasonable cause: an honest belief founded upon reasonable grounds, of the existence of a state of circumstances, which, assuming them to be true, would reasonably lead any ordinary prudent and cautious man, placed in the position of the person concerned, to come to the conclusion that the same was the right thing to do. </a:t>
            </a:r>
          </a:p>
          <a:p>
            <a:pPr marL="365125" indent="-255588" algn="just" eaLnBrk="1" hangingPunct="1">
              <a:buFont typeface="Wingdings 2" pitchFamily="18" charset="2"/>
              <a:buNone/>
            </a:pPr>
            <a:endParaRPr lang="en-US" sz="2000" dirty="0" smtClean="0">
              <a:cs typeface="Calibri" pitchFamily="34" charset="0"/>
            </a:endParaRPr>
          </a:p>
          <a:p>
            <a:pPr marL="365125" indent="-255588" algn="just" eaLnBrk="1" hangingPunct="1">
              <a:buFont typeface="Wingdings 3" pitchFamily="18" charset="2"/>
              <a:buChar char=""/>
            </a:pPr>
            <a:r>
              <a:rPr lang="en-US" sz="2100" b="1" dirty="0" smtClean="0">
                <a:cs typeface="Calibri" pitchFamily="34" charset="0"/>
              </a:rPr>
              <a:t>Fuji Bank Ltd. V. Asst. Cit</a:t>
            </a:r>
            <a:r>
              <a:rPr lang="en-US" sz="2100" dirty="0" smtClean="0">
                <a:cs typeface="Calibri" pitchFamily="34" charset="0"/>
              </a:rPr>
              <a:t> </a:t>
            </a:r>
            <a:r>
              <a:rPr lang="en-US" sz="2100" b="1" dirty="0" smtClean="0">
                <a:cs typeface="Calibri" pitchFamily="34" charset="0"/>
              </a:rPr>
              <a:t>[2002] 121 Taxman 25 (ITAT-Delhi)(Mag.) &amp; </a:t>
            </a:r>
            <a:r>
              <a:rPr lang="en-US" sz="2100" b="1" dirty="0" err="1" smtClean="0">
                <a:cs typeface="Calibri" pitchFamily="34" charset="0"/>
              </a:rPr>
              <a:t>Azadi</a:t>
            </a:r>
            <a:r>
              <a:rPr lang="en-US" sz="2100" b="1" dirty="0" smtClean="0">
                <a:cs typeface="Calibri" pitchFamily="34" charset="0"/>
              </a:rPr>
              <a:t> </a:t>
            </a:r>
            <a:r>
              <a:rPr lang="en-US" sz="2100" b="1" dirty="0" err="1" smtClean="0">
                <a:cs typeface="Calibri" pitchFamily="34" charset="0"/>
              </a:rPr>
              <a:t>Bachao</a:t>
            </a:r>
            <a:r>
              <a:rPr lang="en-US" sz="2100" b="1" dirty="0" smtClean="0">
                <a:cs typeface="Calibri" pitchFamily="34" charset="0"/>
              </a:rPr>
              <a:t> </a:t>
            </a:r>
            <a:r>
              <a:rPr lang="en-US" sz="2100" b="1" dirty="0" err="1" smtClean="0">
                <a:cs typeface="Calibri" pitchFamily="34" charset="0"/>
              </a:rPr>
              <a:t>Andolan</a:t>
            </a:r>
            <a:r>
              <a:rPr lang="en-US" sz="2100" b="1" dirty="0" smtClean="0">
                <a:cs typeface="Calibri" pitchFamily="34" charset="0"/>
              </a:rPr>
              <a:t> v. Union of India [2001] 116 Taxman 249 (Delhi)</a:t>
            </a:r>
            <a:endParaRPr lang="en-US" sz="2100" dirty="0" smtClean="0">
              <a:cs typeface="Calibri" pitchFamily="34" charset="0"/>
            </a:endParaRPr>
          </a:p>
          <a:p>
            <a:pPr marL="365125" indent="-255588" algn="just" eaLnBrk="1" hangingPunct="1">
              <a:buFont typeface="Wingdings 2" pitchFamily="18" charset="2"/>
              <a:buNone/>
            </a:pPr>
            <a:r>
              <a:rPr lang="en-US" sz="2100" dirty="0" smtClean="0">
                <a:cs typeface="Calibri" pitchFamily="34" charset="0"/>
              </a:rPr>
              <a:t>	What would constitute reasonable cause cannot be laid down with precision. It would depend upon factual background and scope for interference in a reference application. The reasonable cause can be reasonably said to be a cause which prevents a man of average intelligence and ordinary prudence, acting under normal circumstances, without negligence or inaction or want of bona fides.</a:t>
            </a:r>
          </a:p>
        </p:txBody>
      </p:sp>
      <p:sp>
        <p:nvSpPr>
          <p:cNvPr id="9" name="Title 5"/>
          <p:cNvSpPr txBox="1">
            <a:spLocks/>
          </p:cNvSpPr>
          <p:nvPr/>
        </p:nvSpPr>
        <p:spPr>
          <a:xfrm>
            <a:off x="0" y="115888"/>
            <a:ext cx="9144000" cy="707886"/>
          </a:xfrm>
          <a:prstGeom prst="rect">
            <a:avLst/>
          </a:prstGeom>
          <a:solidFill>
            <a:schemeClr val="accent1"/>
          </a:solidFill>
        </p:spPr>
        <p:txBody>
          <a:bodyPr wrap="square" anchor="ctr">
            <a:spAutoFit/>
          </a:bodyPr>
          <a:lstStyle/>
          <a:p>
            <a:pPr algn="ctr" fontAlgn="auto">
              <a:spcAft>
                <a:spcPts val="0"/>
              </a:spcAft>
              <a:defRPr/>
            </a:pPr>
            <a:r>
              <a:rPr lang="en-US" sz="3200" b="1" dirty="0">
                <a:solidFill>
                  <a:schemeClr val="bg1"/>
                </a:solidFill>
                <a:latin typeface="High Tower Text" pitchFamily="18" charset="0"/>
                <a:ea typeface="+mj-ea"/>
                <a:cs typeface="+mj-cs"/>
              </a:rPr>
              <a:t>Reasonable cause as per  judicial pronouncements</a:t>
            </a:r>
            <a:r>
              <a:rPr lang="en-US" sz="3200" b="1" dirty="0" smtClean="0">
                <a:solidFill>
                  <a:schemeClr val="bg1"/>
                </a:solidFill>
                <a:latin typeface="High Tower Text" pitchFamily="18" charset="0"/>
                <a:ea typeface="+mj-ea"/>
                <a:cs typeface="+mj-cs"/>
              </a:rPr>
              <a:t>..</a:t>
            </a:r>
          </a:p>
          <a:p>
            <a:pPr algn="ctr" fontAlgn="auto">
              <a:spcAft>
                <a:spcPts val="0"/>
              </a:spcAft>
              <a:defRPr/>
            </a:pPr>
            <a:endParaRPr lang="en-US" sz="700" b="1" dirty="0">
              <a:solidFill>
                <a:schemeClr val="bg1"/>
              </a:solidFill>
              <a:latin typeface="Calibri" pitchFamily="34" charset="0"/>
              <a:ea typeface="+mj-ea"/>
              <a:cs typeface="+mj-cs"/>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7" name="Slide Number Placeholder 5"/>
          <p:cNvSpPr>
            <a:spLocks noGrp="1"/>
          </p:cNvSpPr>
          <p:nvPr>
            <p:ph type="sldNum" sz="quarter" idx="12"/>
          </p:nvPr>
        </p:nvSpPr>
        <p:spPr bwMode="auto">
          <a:xfrm>
            <a:off x="146050" y="6210300"/>
            <a:ext cx="639763" cy="457200"/>
          </a:xfrm>
          <a:ln>
            <a:miter lim="800000"/>
            <a:headEnd/>
            <a:tailEnd/>
          </a:ln>
        </p:spPr>
        <p:txBody>
          <a:bodyPr wrap="square" lIns="91440" tIns="45720" rIns="91440" bIns="45720" numCol="1" anchorCtr="0" compatLnSpc="1">
            <a:prstTxWarp prst="textNoShape">
              <a:avLst/>
            </a:prstTxWarp>
          </a:bodyPr>
          <a:lstStyle/>
          <a:p>
            <a:pPr>
              <a:defRPr/>
            </a:pPr>
            <a:fld id="{73CADC91-2DC2-4C83-BB5A-CAA376274391}" type="slidenum">
              <a:rPr lang="en-US"/>
              <a:pPr>
                <a:defRPr/>
              </a:pPr>
              <a:t>21</a:t>
            </a:fld>
            <a:endParaRPr lang="en-US"/>
          </a:p>
        </p:txBody>
      </p:sp>
      <p:sp>
        <p:nvSpPr>
          <p:cNvPr id="21508" name="TextBox 4"/>
          <p:cNvSpPr txBox="1">
            <a:spLocks noChangeArrowheads="1"/>
          </p:cNvSpPr>
          <p:nvPr/>
        </p:nvSpPr>
        <p:spPr bwMode="auto">
          <a:xfrm>
            <a:off x="214313" y="1428736"/>
            <a:ext cx="8572500" cy="4939814"/>
          </a:xfrm>
          <a:prstGeom prst="rect">
            <a:avLst/>
          </a:prstGeom>
          <a:noFill/>
          <a:ln w="9525">
            <a:noFill/>
            <a:miter lim="800000"/>
            <a:headEnd/>
            <a:tailEnd/>
          </a:ln>
        </p:spPr>
        <p:txBody>
          <a:bodyPr>
            <a:spAutoFit/>
          </a:bodyPr>
          <a:lstStyle/>
          <a:p>
            <a:pPr marL="347663" indent="-347663" algn="just">
              <a:buFont typeface="Wingdings" pitchFamily="2" charset="2"/>
              <a:buChar char="v"/>
              <a:defRPr/>
            </a:pPr>
            <a:r>
              <a:rPr lang="en-US" sz="2100" dirty="0">
                <a:latin typeface="+mn-lt"/>
              </a:rPr>
              <a:t>Any provision for expected loss outstanding as on 31</a:t>
            </a:r>
            <a:r>
              <a:rPr lang="en-US" sz="2100" baseline="30000" dirty="0">
                <a:latin typeface="+mn-lt"/>
              </a:rPr>
              <a:t>st</a:t>
            </a:r>
            <a:r>
              <a:rPr lang="en-US" sz="2100" dirty="0">
                <a:latin typeface="+mn-lt"/>
              </a:rPr>
              <a:t> March 2016 shall be added back in the P&amp;L account being </a:t>
            </a:r>
            <a:r>
              <a:rPr lang="en-US" sz="2100" dirty="0" smtClean="0">
                <a:latin typeface="+mn-lt"/>
              </a:rPr>
              <a:t>disallowable as </a:t>
            </a:r>
            <a:r>
              <a:rPr lang="en-US" sz="2100" dirty="0">
                <a:latin typeface="+mn-lt"/>
              </a:rPr>
              <a:t>per ICDS. The loss will be allowed in the year of its occurrence.</a:t>
            </a:r>
          </a:p>
          <a:p>
            <a:pPr marL="347663" indent="-347663" algn="just">
              <a:defRPr/>
            </a:pPr>
            <a:r>
              <a:rPr lang="en-US" sz="2100" dirty="0">
                <a:latin typeface="+mn-lt"/>
              </a:rPr>
              <a:t>	</a:t>
            </a:r>
            <a:r>
              <a:rPr lang="en-US" sz="2100" dirty="0" smtClean="0">
                <a:latin typeface="+mn-lt"/>
              </a:rPr>
              <a:t>	However</a:t>
            </a:r>
            <a:r>
              <a:rPr lang="en-US" sz="2100" dirty="0">
                <a:latin typeface="+mn-lt"/>
              </a:rPr>
              <a:t>, any loss occurred during FY 2015-16, whose provision was allowed in preceding </a:t>
            </a:r>
            <a:r>
              <a:rPr lang="en-US" sz="2100" dirty="0" smtClean="0">
                <a:latin typeface="+mn-lt"/>
              </a:rPr>
              <a:t>years </a:t>
            </a:r>
            <a:r>
              <a:rPr lang="en-US" sz="2100" dirty="0">
                <a:latin typeface="+mn-lt"/>
              </a:rPr>
              <a:t>would not be allowed in the year of occurrence according to  ICDS. </a:t>
            </a:r>
          </a:p>
          <a:p>
            <a:pPr marL="682625" lvl="1" indent="-225425" algn="just">
              <a:buSzPct val="80000"/>
              <a:buFont typeface="Wingdings" pitchFamily="2" charset="2"/>
              <a:buChar char="v"/>
              <a:defRPr/>
            </a:pPr>
            <a:r>
              <a:rPr lang="en-US" sz="2100" b="1" u="sng" dirty="0">
                <a:latin typeface="+mn-lt"/>
              </a:rPr>
              <a:t>Current year</a:t>
            </a:r>
            <a:r>
              <a:rPr lang="en-US" sz="2100" dirty="0">
                <a:latin typeface="+mn-lt"/>
              </a:rPr>
              <a:t> :As per ICDS, income will </a:t>
            </a:r>
            <a:r>
              <a:rPr lang="en-US" sz="2100" dirty="0">
                <a:solidFill>
                  <a:srgbClr val="FF0000"/>
                </a:solidFill>
                <a:latin typeface="+mn-lt"/>
              </a:rPr>
              <a:t>increase</a:t>
            </a:r>
            <a:r>
              <a:rPr lang="en-US" sz="2100" dirty="0">
                <a:latin typeface="+mn-lt"/>
              </a:rPr>
              <a:t> in current year.</a:t>
            </a:r>
          </a:p>
          <a:p>
            <a:pPr marL="682625" lvl="1" indent="-225425" algn="just">
              <a:buSzPct val="80000"/>
              <a:buFont typeface="Wingdings" pitchFamily="2" charset="2"/>
              <a:buChar char="v"/>
              <a:defRPr/>
            </a:pPr>
            <a:r>
              <a:rPr lang="en-US" sz="2100" b="1" u="sng" dirty="0">
                <a:latin typeface="+mn-lt"/>
              </a:rPr>
              <a:t>Next </a:t>
            </a:r>
            <a:r>
              <a:rPr lang="en-US" sz="2100" b="1" u="sng" dirty="0" smtClean="0">
                <a:latin typeface="+mn-lt"/>
              </a:rPr>
              <a:t>Year</a:t>
            </a:r>
            <a:r>
              <a:rPr lang="en-US" sz="2100" b="1" dirty="0" smtClean="0">
                <a:latin typeface="+mn-lt"/>
              </a:rPr>
              <a:t> </a:t>
            </a:r>
            <a:r>
              <a:rPr lang="en-US" sz="2100" dirty="0" smtClean="0">
                <a:latin typeface="+mn-lt"/>
              </a:rPr>
              <a:t>: As </a:t>
            </a:r>
            <a:r>
              <a:rPr lang="en-US" sz="2100" dirty="0">
                <a:latin typeface="+mn-lt"/>
              </a:rPr>
              <a:t>per ICDS, Income will </a:t>
            </a:r>
            <a:r>
              <a:rPr lang="en-US" sz="2100" dirty="0">
                <a:solidFill>
                  <a:srgbClr val="FF0000"/>
                </a:solidFill>
                <a:latin typeface="+mn-lt"/>
              </a:rPr>
              <a:t>decrease</a:t>
            </a:r>
            <a:r>
              <a:rPr lang="en-US" sz="2100" dirty="0">
                <a:latin typeface="+mn-lt"/>
              </a:rPr>
              <a:t> in the subsequent year when loss has occurred.</a:t>
            </a:r>
          </a:p>
          <a:p>
            <a:pPr marL="358775" indent="-358775" algn="just">
              <a:buFont typeface="Wingdings" pitchFamily="2" charset="2"/>
              <a:buChar char="v"/>
              <a:defRPr/>
            </a:pPr>
            <a:r>
              <a:rPr lang="en-US" sz="2100" dirty="0">
                <a:latin typeface="+mn-lt"/>
              </a:rPr>
              <a:t>The point of ‘Provision for expected loss’ also considered in ICDS III, ICDS IV and ICDS X which will be treated in the same manner and will be discussed in detail with the relevant AS.</a:t>
            </a:r>
          </a:p>
          <a:p>
            <a:pPr marL="358775" indent="-358775" algn="just">
              <a:buFont typeface="Wingdings" pitchFamily="2" charset="2"/>
              <a:buChar char="v"/>
              <a:defRPr/>
            </a:pPr>
            <a:r>
              <a:rPr lang="en-US" sz="2100" dirty="0">
                <a:latin typeface="+mn-lt"/>
              </a:rPr>
              <a:t>The </a:t>
            </a:r>
            <a:r>
              <a:rPr lang="en-US" sz="2100" b="1" dirty="0">
                <a:latin typeface="+mn-lt"/>
              </a:rPr>
              <a:t>immaterial items</a:t>
            </a:r>
            <a:r>
              <a:rPr lang="en-US" sz="2100" dirty="0">
                <a:latin typeface="+mn-lt"/>
              </a:rPr>
              <a:t> may also become the grounds of </a:t>
            </a:r>
            <a:r>
              <a:rPr lang="en-US" sz="2100" b="1" dirty="0">
                <a:latin typeface="+mn-lt"/>
              </a:rPr>
              <a:t>additions </a:t>
            </a:r>
            <a:r>
              <a:rPr lang="en-US" sz="2100" dirty="0" smtClean="0">
                <a:latin typeface="+mn-lt"/>
              </a:rPr>
              <a:t>and </a:t>
            </a:r>
            <a:r>
              <a:rPr lang="en-US" sz="2100" b="1" dirty="0" smtClean="0">
                <a:latin typeface="+mn-lt"/>
              </a:rPr>
              <a:t>levy </a:t>
            </a:r>
            <a:r>
              <a:rPr lang="en-US" sz="2100" b="1" dirty="0">
                <a:latin typeface="+mn-lt"/>
              </a:rPr>
              <a:t>of penalty </a:t>
            </a:r>
            <a:r>
              <a:rPr lang="en-US" sz="2100" dirty="0">
                <a:latin typeface="+mn-lt"/>
              </a:rPr>
              <a:t>by the AO in case of non disclosure of the immaterial items because ICDS doesn’t recognize concept of materiality. </a:t>
            </a:r>
          </a:p>
        </p:txBody>
      </p:sp>
      <p:pic>
        <p:nvPicPr>
          <p:cNvPr id="23556" name="Picture 2" descr="http://ehsjournal.org/wp-content/uploads/2013/02/EHS-Journal-Pencil-by-Jesper-Noer-300x207.jpg"/>
          <p:cNvPicPr>
            <a:picLocks noChangeAspect="1" noChangeArrowheads="1"/>
          </p:cNvPicPr>
          <p:nvPr/>
        </p:nvPicPr>
        <p:blipFill>
          <a:blip r:embed="rId2"/>
          <a:srcRect/>
          <a:stretch>
            <a:fillRect/>
          </a:stretch>
        </p:blipFill>
        <p:spPr bwMode="auto">
          <a:xfrm>
            <a:off x="4143375" y="0"/>
            <a:ext cx="5000625" cy="1428750"/>
          </a:xfrm>
          <a:prstGeom prst="rect">
            <a:avLst/>
          </a:prstGeom>
          <a:noFill/>
          <a:ln w="9525">
            <a:noFill/>
            <a:miter lim="800000"/>
            <a:headEnd/>
            <a:tailEnd/>
          </a:ln>
        </p:spPr>
      </p:pic>
      <p:sp>
        <p:nvSpPr>
          <p:cNvPr id="23557" name="Title 2"/>
          <p:cNvSpPr>
            <a:spLocks noGrp="1"/>
          </p:cNvSpPr>
          <p:nvPr>
            <p:ph type="title"/>
          </p:nvPr>
        </p:nvSpPr>
        <p:spPr>
          <a:xfrm>
            <a:off x="142875" y="153988"/>
            <a:ext cx="5857875" cy="1131887"/>
          </a:xfrm>
          <a:solidFill>
            <a:schemeClr val="accent1"/>
          </a:solidFill>
        </p:spPr>
        <p:txBody>
          <a:bodyPr anchor="ctr"/>
          <a:lstStyle/>
          <a:p>
            <a:pPr algn="ctr" eaLnBrk="1" hangingPunct="1"/>
            <a:r>
              <a:rPr lang="en-US" smtClean="0">
                <a:solidFill>
                  <a:schemeClr val="bg1"/>
                </a:solidFill>
                <a:latin typeface="Calibri" pitchFamily="34" charset="0"/>
              </a:rPr>
              <a:t>Observations…</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3"/>
          <p:cNvSpPr>
            <a:spLocks noGrp="1"/>
          </p:cNvSpPr>
          <p:nvPr>
            <p:ph type="title"/>
          </p:nvPr>
        </p:nvSpPr>
        <p:spPr>
          <a:xfrm>
            <a:off x="714375" y="142875"/>
            <a:ext cx="7772400" cy="857250"/>
          </a:xfrm>
          <a:solidFill>
            <a:schemeClr val="accent1"/>
          </a:solidFill>
        </p:spPr>
        <p:txBody>
          <a:bodyPr anchor="ctr"/>
          <a:lstStyle/>
          <a:p>
            <a:pPr algn="ctr" eaLnBrk="1" hangingPunct="1"/>
            <a:r>
              <a:rPr lang="en-US" dirty="0" smtClean="0">
                <a:solidFill>
                  <a:schemeClr val="bg1"/>
                </a:solidFill>
                <a:latin typeface="High Tower Text" pitchFamily="18" charset="0"/>
                <a:cs typeface="Calibri" pitchFamily="34" charset="0"/>
              </a:rPr>
              <a:t>Points needs Clarification:</a:t>
            </a:r>
          </a:p>
        </p:txBody>
      </p:sp>
      <p:sp>
        <p:nvSpPr>
          <p:cNvPr id="19459" name="Slide Number Placeholder 2"/>
          <p:cNvSpPr>
            <a:spLocks noGrp="1"/>
          </p:cNvSpPr>
          <p:nvPr>
            <p:ph type="sldNum" sz="quarter" idx="12"/>
          </p:nvPr>
        </p:nvSpPr>
        <p:spPr bwMode="auto">
          <a:xfrm>
            <a:off x="146050" y="6210300"/>
            <a:ext cx="568325" cy="457200"/>
          </a:xfrm>
          <a:ln>
            <a:miter lim="800000"/>
            <a:headEnd/>
            <a:tailEnd/>
          </a:ln>
        </p:spPr>
        <p:txBody>
          <a:bodyPr wrap="square" lIns="91440" tIns="45720" rIns="91440" bIns="45720" numCol="1" anchorCtr="0" compatLnSpc="1">
            <a:prstTxWarp prst="textNoShape">
              <a:avLst/>
            </a:prstTxWarp>
          </a:bodyPr>
          <a:lstStyle/>
          <a:p>
            <a:pPr>
              <a:defRPr/>
            </a:pPr>
            <a:fld id="{79DA4C12-A4AC-48E4-9262-75283FF3B1E1}" type="slidenum">
              <a:rPr lang="en-US"/>
              <a:pPr>
                <a:defRPr/>
              </a:pPr>
              <a:t>22</a:t>
            </a:fld>
            <a:endParaRPr lang="en-US"/>
          </a:p>
        </p:txBody>
      </p:sp>
      <p:sp>
        <p:nvSpPr>
          <p:cNvPr id="24580" name="Content Placeholder 1"/>
          <p:cNvSpPr>
            <a:spLocks noGrp="1"/>
          </p:cNvSpPr>
          <p:nvPr>
            <p:ph sz="quarter" idx="1"/>
          </p:nvPr>
        </p:nvSpPr>
        <p:spPr>
          <a:xfrm>
            <a:off x="285721" y="1571625"/>
            <a:ext cx="8572530" cy="4857750"/>
          </a:xfrm>
        </p:spPr>
        <p:txBody>
          <a:bodyPr/>
          <a:lstStyle/>
          <a:p>
            <a:pPr lvl="1" algn="just" eaLnBrk="1" hangingPunct="1">
              <a:spcBef>
                <a:spcPct val="0"/>
              </a:spcBef>
            </a:pPr>
            <a:endParaRPr lang="en-US" sz="2300" dirty="0" smtClean="0">
              <a:cs typeface="Calibri" pitchFamily="34" charset="0"/>
            </a:endParaRPr>
          </a:p>
          <a:p>
            <a:pPr algn="just" eaLnBrk="1" hangingPunct="1">
              <a:spcBef>
                <a:spcPct val="0"/>
              </a:spcBef>
              <a:buFont typeface="Wingdings" pitchFamily="2" charset="2"/>
              <a:buChar char="v"/>
            </a:pPr>
            <a:r>
              <a:rPr lang="en-US" sz="2300" b="1" u="sng" dirty="0" smtClean="0">
                <a:cs typeface="Calibri" pitchFamily="34" charset="0"/>
              </a:rPr>
              <a:t>REASONABLE CAUSE:</a:t>
            </a:r>
          </a:p>
          <a:p>
            <a:pPr algn="just" eaLnBrk="1" hangingPunct="1">
              <a:spcBef>
                <a:spcPct val="0"/>
              </a:spcBef>
              <a:buNone/>
            </a:pPr>
            <a:r>
              <a:rPr lang="en-US" sz="2300" b="1" dirty="0" smtClean="0">
                <a:cs typeface="Calibri" pitchFamily="34" charset="0"/>
              </a:rPr>
              <a:t>	</a:t>
            </a:r>
            <a:r>
              <a:rPr lang="en-US" sz="2300" dirty="0" smtClean="0">
                <a:cs typeface="Calibri" pitchFamily="34" charset="0"/>
              </a:rPr>
              <a:t>While  ICDS  prohibits any change in an accounting policy without reasonable cause, it is not clear as to what would constitute </a:t>
            </a:r>
            <a:r>
              <a:rPr lang="en-US" sz="2300" b="1" dirty="0" smtClean="0">
                <a:cs typeface="Calibri" pitchFamily="34" charset="0"/>
              </a:rPr>
              <a:t>‘reasonable cause’</a:t>
            </a:r>
            <a:r>
              <a:rPr lang="en-US" sz="2300" dirty="0" smtClean="0">
                <a:cs typeface="Calibri" pitchFamily="34" charset="0"/>
              </a:rPr>
              <a:t> and in the absence of such a clarification, it is likely to lead to </a:t>
            </a:r>
            <a:r>
              <a:rPr lang="en-US" sz="2300" b="1" dirty="0" smtClean="0">
                <a:cs typeface="Calibri" pitchFamily="34" charset="0"/>
              </a:rPr>
              <a:t>litigations</a:t>
            </a:r>
            <a:r>
              <a:rPr lang="en-US" sz="2300" dirty="0" smtClean="0">
                <a:cs typeface="Calibri" pitchFamily="34" charset="0"/>
              </a:rPr>
              <a:t>. ICDS has not yet provided any definition of the </a:t>
            </a:r>
            <a:r>
              <a:rPr lang="en-US" sz="2300" b="1" dirty="0" smtClean="0">
                <a:cs typeface="Calibri" pitchFamily="34" charset="0"/>
              </a:rPr>
              <a:t>reasonable cause</a:t>
            </a:r>
            <a:r>
              <a:rPr lang="en-US" sz="2300" dirty="0" smtClean="0">
                <a:cs typeface="Calibri" pitchFamily="34" charset="0"/>
              </a:rPr>
              <a:t>.</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Content Placeholder 1"/>
          <p:cNvSpPr>
            <a:spLocks noGrp="1"/>
          </p:cNvSpPr>
          <p:nvPr>
            <p:ph idx="1"/>
          </p:nvPr>
        </p:nvSpPr>
        <p:spPr>
          <a:xfrm>
            <a:off x="214282" y="1214422"/>
            <a:ext cx="8715436" cy="5500726"/>
          </a:xfrm>
        </p:spPr>
        <p:txBody>
          <a:bodyPr/>
          <a:lstStyle/>
          <a:p>
            <a:pPr marL="358775" lvl="1" indent="-358775" algn="just" eaLnBrk="1" hangingPunct="1">
              <a:spcBef>
                <a:spcPct val="0"/>
              </a:spcBef>
              <a:buClr>
                <a:srgbClr val="0070C0"/>
              </a:buClr>
              <a:buFont typeface="Wingdings" pitchFamily="2" charset="2"/>
              <a:buChar char="§"/>
            </a:pPr>
            <a:r>
              <a:rPr lang="en-US" sz="2200" dirty="0" smtClean="0"/>
              <a:t>All significant policies adopted in preparation of Financial Statements should be disclosed.</a:t>
            </a:r>
          </a:p>
          <a:p>
            <a:pPr marL="358775" indent="-358775" algn="just">
              <a:buFont typeface="Wingdings" pitchFamily="2" charset="2"/>
              <a:buChar char="§"/>
            </a:pPr>
            <a:r>
              <a:rPr lang="en-US" sz="2200" dirty="0" smtClean="0"/>
              <a:t>Any change in accounting policies which has a material effect should be disclosed in the previous year in which the change is adopted. The amount by which any item is affected by such change shall also be disclosed to the extent ascertainable.</a:t>
            </a:r>
          </a:p>
          <a:p>
            <a:pPr algn="just">
              <a:buNone/>
            </a:pPr>
            <a:r>
              <a:rPr lang="en-US" sz="2200" dirty="0" smtClean="0"/>
              <a:t>		If a change has no material effect for the current previous year but which is reasonably expected to have a material effect in later previous years, the fact of such change shall be appropriately disclosed in the previous year in which the change is adopted and also in the previous year in which such change has material effect for the first time.</a:t>
            </a:r>
          </a:p>
          <a:p>
            <a:pPr marL="457200" lvl="1" indent="-457200" algn="just" eaLnBrk="1" hangingPunct="1">
              <a:spcBef>
                <a:spcPct val="0"/>
              </a:spcBef>
              <a:buClr>
                <a:srgbClr val="0070C0"/>
              </a:buClr>
              <a:buFont typeface="Wingdings" pitchFamily="2" charset="2"/>
              <a:buChar char="§"/>
            </a:pPr>
            <a:endParaRPr lang="en-US" sz="1100" dirty="0" smtClean="0"/>
          </a:p>
          <a:p>
            <a:pPr marL="358775" lvl="1" indent="-358775" algn="just" eaLnBrk="1" hangingPunct="1">
              <a:spcBef>
                <a:spcPct val="0"/>
              </a:spcBef>
              <a:buClr>
                <a:srgbClr val="0070C0"/>
              </a:buClr>
              <a:buFont typeface="Wingdings" pitchFamily="2" charset="2"/>
              <a:buChar char="§"/>
            </a:pPr>
            <a:r>
              <a:rPr lang="en-US" sz="2200" dirty="0" smtClean="0"/>
              <a:t>Disclosure of accounting policies or of changes therein cannot remedy a wrong or inappropriate treatment of the item.</a:t>
            </a:r>
          </a:p>
          <a:p>
            <a:pPr marL="358775" lvl="1" indent="-358775" algn="just" eaLnBrk="1" hangingPunct="1">
              <a:spcBef>
                <a:spcPct val="0"/>
              </a:spcBef>
              <a:buClr>
                <a:srgbClr val="0070C0"/>
              </a:buClr>
              <a:buFont typeface="Wingdings" pitchFamily="2" charset="2"/>
              <a:buChar char="§"/>
            </a:pPr>
            <a:r>
              <a:rPr lang="en-US" sz="2200" dirty="0" smtClean="0"/>
              <a:t>If a fundamental accounting assumption is not followed, the fact should be disclosed.</a:t>
            </a:r>
          </a:p>
        </p:txBody>
      </p:sp>
      <p:sp>
        <p:nvSpPr>
          <p:cNvPr id="3" name="Title 2"/>
          <p:cNvSpPr>
            <a:spLocks noGrp="1"/>
          </p:cNvSpPr>
          <p:nvPr>
            <p:ph type="title"/>
          </p:nvPr>
        </p:nvSpPr>
        <p:spPr>
          <a:xfrm>
            <a:off x="0" y="214289"/>
            <a:ext cx="9144000" cy="714381"/>
          </a:xfrm>
          <a:solidFill>
            <a:schemeClr val="accent1"/>
          </a:solidFill>
        </p:spPr>
        <p:txBody>
          <a:bodyPr anchor="ctr">
            <a:normAutofit fontScale="90000"/>
          </a:bodyPr>
          <a:lstStyle/>
          <a:p>
            <a:pPr algn="ctr" eaLnBrk="1" fontAlgn="auto" hangingPunct="1">
              <a:spcAft>
                <a:spcPts val="0"/>
              </a:spcAft>
              <a:defRPr/>
            </a:pPr>
            <a:r>
              <a:rPr lang="en-US" dirty="0" smtClean="0">
                <a:solidFill>
                  <a:schemeClr val="bg1"/>
                </a:solidFill>
                <a:latin typeface="High Tower Text" pitchFamily="18" charset="0"/>
              </a:rPr>
              <a:t>Disclosure requirements under ICDS I</a:t>
            </a:r>
            <a:endParaRPr lang="en-US" dirty="0">
              <a:solidFill>
                <a:schemeClr val="bg1"/>
              </a:solidFill>
              <a:latin typeface="High Tower Text" pitchFamily="18" charset="0"/>
            </a:endParaRPr>
          </a:p>
        </p:txBody>
      </p:sp>
      <p:sp>
        <p:nvSpPr>
          <p:cNvPr id="4" name="Slide Number Placeholder 3"/>
          <p:cNvSpPr>
            <a:spLocks noGrp="1"/>
          </p:cNvSpPr>
          <p:nvPr>
            <p:ph type="sldNum" sz="quarter" idx="12"/>
          </p:nvPr>
        </p:nvSpPr>
        <p:spPr>
          <a:xfrm>
            <a:off x="71406" y="6257948"/>
            <a:ext cx="457200" cy="457200"/>
          </a:xfrm>
        </p:spPr>
        <p:txBody>
          <a:bodyPr/>
          <a:lstStyle/>
          <a:p>
            <a:pPr>
              <a:defRPr/>
            </a:pPr>
            <a:fld id="{818BF4C3-9F11-4324-8BA1-A523067970C2}" type="slidenum">
              <a:rPr lang="en-US"/>
              <a:pPr>
                <a:defRPr/>
              </a:pPr>
              <a:t>23</a:t>
            </a:fld>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a:defRPr/>
            </a:pPr>
            <a:fld id="{9A556189-D606-417D-ABBB-39DDAF01107F}" type="slidenum">
              <a:rPr lang="en-US" sz="1600">
                <a:latin typeface="High Tower Text" pitchFamily="18" charset="0"/>
              </a:rPr>
              <a:pPr>
                <a:defRPr/>
              </a:pPr>
              <a:t>24</a:t>
            </a:fld>
            <a:endParaRPr lang="en-US" sz="1600">
              <a:latin typeface="High Tower Text" pitchFamily="18" charset="0"/>
            </a:endParaRPr>
          </a:p>
        </p:txBody>
      </p:sp>
      <p:graphicFrame>
        <p:nvGraphicFramePr>
          <p:cNvPr id="5" name="Table 4"/>
          <p:cNvGraphicFramePr>
            <a:graphicFrameLocks noGrp="1"/>
          </p:cNvGraphicFramePr>
          <p:nvPr/>
        </p:nvGraphicFramePr>
        <p:xfrm>
          <a:off x="0" y="1500188"/>
          <a:ext cx="9144000" cy="2357454"/>
        </p:xfrm>
        <a:graphic>
          <a:graphicData uri="http://schemas.openxmlformats.org/drawingml/2006/table">
            <a:tbl>
              <a:tblPr firstRow="1" bandRow="1">
                <a:tableStyleId>{5C22544A-7EE6-4342-B048-85BDC9FD1C3A}</a:tableStyleId>
              </a:tblPr>
              <a:tblGrid>
                <a:gridCol w="4572000"/>
                <a:gridCol w="4572000"/>
              </a:tblGrid>
              <a:tr h="2357454">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3200" b="1" u="sng" dirty="0" smtClean="0">
                          <a:latin typeface="High Tower Text" pitchFamily="18" charset="0"/>
                        </a:rPr>
                        <a:t>ICDS II </a:t>
                      </a:r>
                    </a:p>
                    <a:p>
                      <a:pPr algn="ctr"/>
                      <a:r>
                        <a:rPr lang="en-US" sz="3200" baseline="0" dirty="0" smtClean="0">
                          <a:latin typeface="High Tower Text" pitchFamily="18" charset="0"/>
                          <a:cs typeface="Calibri" pitchFamily="34" charset="0"/>
                        </a:rPr>
                        <a:t>Valuation of Inventories</a:t>
                      </a:r>
                      <a:endParaRPr lang="en-US" sz="3200" dirty="0">
                        <a:latin typeface="High Tower Text" pitchFamily="18" charset="0"/>
                        <a:cs typeface="Calibri" pitchFamily="34" charset="0"/>
                      </a:endParaRPr>
                    </a:p>
                  </a:txBody>
                  <a:tcPr anchor="ctr"/>
                </a:tc>
                <a:tc>
                  <a:txBody>
                    <a:bodyPr/>
                    <a:lstStyle/>
                    <a:p>
                      <a:pPr algn="ctr">
                        <a:lnSpc>
                          <a:spcPct val="100000"/>
                        </a:lnSpc>
                      </a:pPr>
                      <a:r>
                        <a:rPr lang="fr-FR" sz="3200" u="sng" dirty="0" smtClean="0">
                          <a:latin typeface="High Tower Text" pitchFamily="18" charset="0"/>
                          <a:cs typeface="Calibri" pitchFamily="34" charset="0"/>
                        </a:rPr>
                        <a:t>AS-2</a:t>
                      </a:r>
                    </a:p>
                    <a:p>
                      <a:pPr algn="ctr"/>
                      <a:r>
                        <a:rPr lang="en-US" sz="3200" baseline="0" dirty="0" smtClean="0">
                          <a:latin typeface="High Tower Text" pitchFamily="18" charset="0"/>
                          <a:cs typeface="Calibri" pitchFamily="34" charset="0"/>
                        </a:rPr>
                        <a:t>Valuation of Inventories</a:t>
                      </a:r>
                      <a:endParaRPr lang="en-US" sz="3200" dirty="0">
                        <a:latin typeface="High Tower Text" pitchFamily="18" charset="0"/>
                        <a:cs typeface="Calibri" pitchFamily="34" charset="0"/>
                      </a:endParaRPr>
                    </a:p>
                  </a:txBody>
                  <a:tcPr anchor="ctr"/>
                </a:tc>
              </a:tr>
            </a:tbl>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2"/>
          <p:cNvSpPr>
            <a:spLocks noGrp="1"/>
          </p:cNvSpPr>
          <p:nvPr>
            <p:ph type="title"/>
          </p:nvPr>
        </p:nvSpPr>
        <p:spPr>
          <a:xfrm>
            <a:off x="428625" y="142875"/>
            <a:ext cx="8229600" cy="765175"/>
          </a:xfrm>
          <a:solidFill>
            <a:schemeClr val="accent1"/>
          </a:solidFill>
        </p:spPr>
        <p:txBody>
          <a:bodyPr anchor="ctr"/>
          <a:lstStyle/>
          <a:p>
            <a:pPr algn="ctr" eaLnBrk="1" hangingPunct="1"/>
            <a:r>
              <a:rPr lang="en-US" smtClean="0">
                <a:solidFill>
                  <a:schemeClr val="bg1"/>
                </a:solidFill>
                <a:latin typeface="High Tower Text" pitchFamily="18" charset="0"/>
                <a:cs typeface="Calibri" pitchFamily="34" charset="0"/>
              </a:rPr>
              <a:t> </a:t>
            </a:r>
            <a:r>
              <a:rPr lang="en-US" u="sng" smtClean="0">
                <a:solidFill>
                  <a:schemeClr val="bg1"/>
                </a:solidFill>
                <a:latin typeface="High Tower Text" pitchFamily="18" charset="0"/>
                <a:cs typeface="Calibri" pitchFamily="34" charset="0"/>
              </a:rPr>
              <a:t>AS-2  Valuation of Inventories</a:t>
            </a:r>
          </a:p>
        </p:txBody>
      </p:sp>
      <p:sp>
        <p:nvSpPr>
          <p:cNvPr id="20490" name="Slide Number Placeholder 9"/>
          <p:cNvSpPr>
            <a:spLocks noGrp="1"/>
          </p:cNvSpPr>
          <p:nvPr>
            <p:ph type="sldNum" sz="quarter" idx="12"/>
          </p:nvPr>
        </p:nvSpPr>
        <p:spPr bwMode="auto">
          <a:xfrm>
            <a:off x="146050" y="6210300"/>
            <a:ext cx="639763" cy="457200"/>
          </a:xfrm>
          <a:ln>
            <a:miter lim="800000"/>
            <a:headEnd/>
            <a:tailEnd/>
          </a:ln>
        </p:spPr>
        <p:txBody>
          <a:bodyPr wrap="square" lIns="91440" tIns="45720" rIns="91440" bIns="45720" numCol="1" anchorCtr="0" compatLnSpc="1">
            <a:prstTxWarp prst="textNoShape">
              <a:avLst/>
            </a:prstTxWarp>
          </a:bodyPr>
          <a:lstStyle/>
          <a:p>
            <a:pPr>
              <a:defRPr/>
            </a:pPr>
            <a:fld id="{4191C053-A959-43FA-B430-FA6761EF5612}" type="slidenum">
              <a:rPr lang="en-US"/>
              <a:pPr>
                <a:defRPr/>
              </a:pPr>
              <a:t>25</a:t>
            </a:fld>
            <a:endParaRPr lang="en-US" dirty="0"/>
          </a:p>
        </p:txBody>
      </p:sp>
      <p:sp>
        <p:nvSpPr>
          <p:cNvPr id="2" name="Content Placeholder 1"/>
          <p:cNvSpPr>
            <a:spLocks noGrp="1"/>
          </p:cNvSpPr>
          <p:nvPr>
            <p:ph sz="quarter" idx="1"/>
          </p:nvPr>
        </p:nvSpPr>
        <p:spPr>
          <a:xfrm>
            <a:off x="285720" y="1214422"/>
            <a:ext cx="8429684" cy="5237163"/>
          </a:xfrm>
        </p:spPr>
        <p:txBody>
          <a:bodyPr>
            <a:noAutofit/>
          </a:bodyPr>
          <a:lstStyle/>
          <a:p>
            <a:pPr marL="365125" indent="-365125" algn="just" eaLnBrk="1" fontAlgn="auto" hangingPunct="1">
              <a:spcBef>
                <a:spcPts val="580"/>
              </a:spcBef>
              <a:spcAft>
                <a:spcPts val="0"/>
              </a:spcAft>
              <a:buFont typeface="Wingdings 3"/>
              <a:buChar char=""/>
              <a:defRPr/>
            </a:pPr>
            <a:r>
              <a:rPr lang="en-US" sz="2200" dirty="0" smtClean="0">
                <a:cs typeface="Calibri" pitchFamily="34" charset="0"/>
              </a:rPr>
              <a:t>This Standard deals with the </a:t>
            </a:r>
            <a:r>
              <a:rPr lang="en-US" sz="2200" b="1" dirty="0" smtClean="0">
                <a:cs typeface="Calibri" pitchFamily="34" charset="0"/>
              </a:rPr>
              <a:t>determination of the value </a:t>
            </a:r>
            <a:r>
              <a:rPr lang="en-US" sz="2200" dirty="0" smtClean="0">
                <a:cs typeface="Calibri" pitchFamily="34" charset="0"/>
              </a:rPr>
              <a:t>at which inventories are carried in the Financial Statements, including the ascertainment of cost of inventories and any write-down thereof to net realisable value.</a:t>
            </a:r>
          </a:p>
          <a:p>
            <a:pPr marL="365760" indent="-256032" algn="just" eaLnBrk="1" fontAlgn="auto" hangingPunct="1">
              <a:spcBef>
                <a:spcPts val="580"/>
              </a:spcBef>
              <a:spcAft>
                <a:spcPts val="0"/>
              </a:spcAft>
              <a:buFont typeface="Wingdings 3"/>
              <a:buNone/>
              <a:defRPr/>
            </a:pPr>
            <a:endParaRPr lang="en-US" sz="600" dirty="0" smtClean="0"/>
          </a:p>
          <a:p>
            <a:pPr marL="365125" indent="-365125" algn="just" eaLnBrk="1" fontAlgn="auto" hangingPunct="1">
              <a:spcBef>
                <a:spcPts val="580"/>
              </a:spcBef>
              <a:spcAft>
                <a:spcPts val="0"/>
              </a:spcAft>
              <a:buFont typeface="Wingdings 3"/>
              <a:buChar char=""/>
              <a:defRPr/>
            </a:pPr>
            <a:r>
              <a:rPr lang="en-US" sz="2200" dirty="0" smtClean="0"/>
              <a:t>This Standard </a:t>
            </a:r>
            <a:r>
              <a:rPr lang="en-US" sz="2200" b="1" dirty="0" smtClean="0"/>
              <a:t>does not deal</a:t>
            </a:r>
            <a:r>
              <a:rPr lang="en-US" sz="2200" dirty="0" smtClean="0"/>
              <a:t> with:</a:t>
            </a:r>
          </a:p>
          <a:p>
            <a:pPr marL="822960" lvl="1" indent="-457200" algn="just" eaLnBrk="1" fontAlgn="auto" hangingPunct="1">
              <a:spcBef>
                <a:spcPts val="324"/>
              </a:spcBef>
              <a:spcAft>
                <a:spcPts val="0"/>
              </a:spcAft>
              <a:buFont typeface="+mj-lt"/>
              <a:buAutoNum type="alphaLcParenR"/>
              <a:defRPr/>
            </a:pPr>
            <a:r>
              <a:rPr lang="en-US" sz="2200" dirty="0" smtClean="0"/>
              <a:t>WIP arising under construction contracts.</a:t>
            </a:r>
          </a:p>
          <a:p>
            <a:pPr marL="822960" lvl="1" indent="-457200" algn="just" eaLnBrk="1" fontAlgn="auto" hangingPunct="1">
              <a:spcBef>
                <a:spcPts val="324"/>
              </a:spcBef>
              <a:spcAft>
                <a:spcPts val="0"/>
              </a:spcAft>
              <a:buFont typeface="+mj-lt"/>
              <a:buAutoNum type="alphaLcParenR"/>
              <a:defRPr/>
            </a:pPr>
            <a:r>
              <a:rPr lang="en-US" sz="2200" dirty="0" smtClean="0"/>
              <a:t>WIP arising in the ordinary course of business of service providers</a:t>
            </a:r>
            <a:r>
              <a:rPr lang="en-US" sz="2200" dirty="0" smtClean="0">
                <a:noFill/>
              </a:rPr>
              <a:t>.</a:t>
            </a:r>
          </a:p>
          <a:p>
            <a:pPr marL="822960" lvl="1" indent="-457200" algn="just" eaLnBrk="1" fontAlgn="auto" hangingPunct="1">
              <a:spcBef>
                <a:spcPts val="324"/>
              </a:spcBef>
              <a:spcAft>
                <a:spcPts val="0"/>
              </a:spcAft>
              <a:buFont typeface="+mj-lt"/>
              <a:buAutoNum type="alphaLcParenR"/>
              <a:defRPr/>
            </a:pPr>
            <a:r>
              <a:rPr lang="en-US" sz="2200" dirty="0" smtClean="0"/>
              <a:t>Shares, debentures and other financial instruments held as stock-in-trade.</a:t>
            </a:r>
          </a:p>
          <a:p>
            <a:pPr marL="822960" lvl="1" indent="-457200" algn="just" eaLnBrk="1" fontAlgn="auto" hangingPunct="1">
              <a:spcBef>
                <a:spcPts val="324"/>
              </a:spcBef>
              <a:spcAft>
                <a:spcPts val="0"/>
              </a:spcAft>
              <a:buFont typeface="+mj-lt"/>
              <a:buAutoNum type="alphaLcParenR"/>
              <a:defRPr/>
            </a:pPr>
            <a:r>
              <a:rPr lang="en-US" sz="2200" dirty="0" smtClean="0"/>
              <a:t>Producers’ inventories of livestock, agricultural and forest products, and mineral oils, ores and gases.</a:t>
            </a:r>
          </a:p>
          <a:p>
            <a:pPr marL="822960" lvl="1" indent="-457200" algn="just" eaLnBrk="1" fontAlgn="auto" hangingPunct="1">
              <a:spcBef>
                <a:spcPts val="324"/>
              </a:spcBef>
              <a:spcAft>
                <a:spcPts val="0"/>
              </a:spcAft>
              <a:buFont typeface="+mj-lt"/>
              <a:buAutoNum type="alphaLcParenR"/>
              <a:defRPr/>
            </a:pPr>
            <a:r>
              <a:rPr lang="en-US" sz="2200" dirty="0" smtClean="0"/>
              <a:t>Machinery spares which can be used only in connection with an item of fixed asset &amp; whose use is expected to be irregular (such machinery spares are accounted for in accordance with AS-10, Accounting for Fixed Assets)</a:t>
            </a:r>
          </a:p>
        </p:txBody>
      </p:sp>
      <p:sp>
        <p:nvSpPr>
          <p:cNvPr id="27653" name="AutoShape 2" descr="data:image/jpeg;base64,/9j/4AAQSkZJRgABAQAAAQABAAD/2wCEAAkGBxQQEhQTEhQUFhUVFRYQGBgUGRscHxgXIhwiHB8WGBoaHC0gJBwmHCIdIjInJjUrLi4uHB8zODMsNystLisBCgoKDg0OGxAQGywkICU0LTE2NDQwLywsNDAsLywuLCw0LC01LCwsLCwsLC0sLCwsLCwsLCwsLCwsLCwsLCwsLP/AABEIAFYAeAMBEQACEQEDEQH/xAAbAAEAAwEBAQEAAAAAAAAAAAAAAwQFAQIGB//EADwQAAEDAgQCBwUFBwUAAAAAAAEAAgMEEQUSITEGQRMyUXGBscEUImGRoQeC0fDxFRZCUnKSsiQzRFNi/8QAGgEBAAMBAQEAAAAAAAAAAAAAAAECAwQFBv/EADcRAAICAgAEBAIHBgcAAAAAAAABAgMEERITITEFQVGRFGEVIjNCcYHBIyRSobHwMjRDYnKC0f/aAAwDAQACEQMRAD8A/cUAQBAEAQBAEAQBAEAQBAEAQBAEAQBAEAQBAEBy6AXQC6AXQbF0Aug2LqNgXUg6gCAIAgCAIDhQHLoNDMg0eXSgbkfNRv1JUZPyIZK+JvWkjHe4D1UcUfUvyp+j9irJj9K3eohH32/io5sfUusW59ov2IH8WUY1NRF4G/ko50F5miwMl/cZF++VHraZpA3sD3dir8RX6lvo+/ziXcJxyGqLxC7NkNnaEdx15aHVXjZGXYxuxbKdca1syajiiQzSxQU0kvQnK5wcAM29tfzos3c22oo6YYMOVGVk0tnG4xXuJtRBo0t0koudOxqOdj7RJePir/U3+RH7dip2p6Yd73H1UKVzW9Is6sJfekcJxZ3OkZ4OPqm7fkT+4J9FJns0eJnQ1UDTpsz58lLjb6orx4a6qEn+ZC7Dq3d+Isb3MA9VXhs/iNFbj+VLZ4kweYuAfirwTawAYL32sC7nyR1y85kLJrW+GlfzPNXhkWZ0UmJTBwAe5oe0OAaDc2tcC1yUcPLiLRuk0pRpWjMlpsMPWrpnfASPPk1ZNVPrtnRCWanqNS9j3UYPhLIW1Dy97HEtbd7yXEbgDfkpcaYx4hG7Pna6orTXyPfD9HhVQ7IyEBzthLe7ufu3OqmKpb1ojJnn09ZPovQr1GNYZC97PY7lrnMJyt3Bsf4u1UdlS3HRpXiZtsOPmdGXDjdCKczxUjXZHCNzC1oLb7E/AlacytR4kjn+HyubypzJJeJY2x07oqSMmcP0NmhrmkDKTlO/oiujwp6IWDY5yUpv6pewYFuJTjKG5qeJ9htfmAr1/aP8DC97xV8myLDS5lTimQG9mSA2PWyO2+iiH2ktF7vrVUb+f9TBwvHamSCsc6aS7IGSsJABacxDrHKL7a6LGFknGXXyO67EohZWlHo3plVnEEzqKZrpXmWKSJ4cHWOVxta45Aj6hU5klV36m08KtZMVGK4X0/MzsfrZujppOlku+DMbPdbO1xHI2vsossluDOjFoq5lkeFdHou47IZsRjILsr307hva3unyUy27TnxoKGJL1WzOpcFFVWyQ3a28swzEZtiTa1wqKvdmjrllcnGViW3pGrx8w08kMbDq2KN2Ycyy4abfAi/6BaZH1Gkjl8JULYznKPff8xDMKrE2En3Z2gG3LNEQbdxuoi07kJ1urAkvOP8A6V+IMEjpagQB5MdmPBkd72rgCBlA13SytRnw76GuJlzup5jXXt0Ln2hYU2mbBHE12VrJC25va5BPjspvhwrRh4Tc7XOc312UKu0OIQFgDRenfYadYC/mVn0Vi6G9bduJPfzPMhYzEZhIAWdJKCDbmD+ISSXNZpBSlhR4e+kaXA+CvlhrGOBs+GNoJGhkGY6d2nzWtMOJSRy+I5cYXVyXdMxuH53SyU9PyLy23wc4Ody3sCPFZV9ZKDOvKhGFc7l3P0hry3FSDs6mDh3h2vou7erfyPnHp4P/AGOUYDa6saOs+Jkm23IAfVIr9o/wEnuitvyZ8BwrLmbWAXt7K8tB1sA69tVxY/VSXyPezYpcqX+79DGNS7KdBZ4LSQN7EH5jT5rBNuJ6HLTlH1XU28Tps2G0kvNkksJ7ib+bQuia3XF+h59E+HOsh69f79yXAn9JNAbtNnwNsTYizbG10qfFJMrlw5VU18mQVOHumxGSGNxY500nvC4tudx32UODdvCn5mkbI14KnJb6F3jbD3Rvo4nvBcIAwu5Fwda+uvNWyYtOKMfDLlONkorXX9DL4bvHWwtfoWTZLHkdWn0WdfSxL0OrNaniycezWzW+1C4qmm2jYmyXHLXUn4aBa5X+JM4vB9PHa+Ze+1pmtM7tbK3/AAKvl+TMPBJac4mDjBHT0znf9FOduY09FlZ3id2OuGma+bLtZEz9rua9t2umaLHbVv6KZL9sZ1uS8OUovsv1L32ayEVUzbuyuY7rfzNcBt2gH6q+M+rRz+LwjyYS8yvhcLY8ZygCwkktbkSCfVRFfvBrfKUvDk/U+uxB2XE6b/3BI3nyN+7mumf2iPGh1w5L0aI6c2xeQfzUrT8nIulr/AtL/JL/AJHxHCrLzTMvf/TTRkcxbQA/HRcdHRs9vxCadUNeqKlBh5nopXNb70UzH7fwvaGnwFgfBVjHdb6djWeSqsmCb7rRv0VE6XBpGBri5kheBlN9wdBvsVtCDdOtHDZbGHiClvozL4PwqcVUJdDKGB4JLmOAGh11GyyxoS4ltHX4jlUyx5JSWy9jeCVnt0ktPFJ/uZ2vGWwuACdT3q9tVnHuJhi5WO8VQtkvwJce4erqmOnJbnkYJmuJc1pALmlvPmAr21zkovXVGOPm41MppdnrRdr+E5jXtnjazo+kjmJLrG+mYAW8fFWlRLmbRSvxCCxXVLvrRc414XkrZQ5jmgdEYyS4jW5I0A1GqvdTxmGBnLGg01s1eIMIZVwtY6QMeyzmuB2NrEHtBV518cdMwxcmdFrnGO0z5nD+Foo5WyVFVEWsDQG5hyN7XcersuaNUeL6zPQuz5yhwVVvqTYjQ0Tqv2p1dE052yZQ5m7baXvdXkquPi4jOq7JjRyOW9DBpsOo5nzNrQ4uLzl0IFzewytulfLg9pkXxzL4KDh0RJLU4dFU+2GaUvc7NYB2UnKNhk7Pip3Up8fXYUcyVPI4Vpe/9T1+2mVmIUjoA8tjbLnJaRa4Fjr+dk4uOxOJT4eVGNOM2tvXmXMfgqIq2OpggMw6EwuAc1tje9zmKtPijPaRnjTpljuqctPezpqa0G8dDC24vcvbcHsNvROK3XRIhQxn0lazkUuKcoaRni4+RUx5y6dCZLC31lJjosWdu+kb3NcfMqNXbXVDi8PXVKXuSR4biRBz1cTezLEPUKeC3etlJW4a7QfueTgFcetXuH9MYCcuz+It8Vjfdq9ySThqdzcprZ9SHXFr9wN9ufyU8ltdZFI5lcXtVojPBWbr1dWfvgeijkNvfEy/0lp7VcfYkdwPCetLUu0I1ltvvsAnw8PVlfpO1dFGPsd/cSjO7Hu0trI/0KfDRIfieQ/PRJHwRQt/47T3knzKtyK/NFX4nkP7xbj4Xo27U0X9oUqmK7IzedkP779yyzBKdu0EQ+6FdQS8ijyrn3kywKOMbMZpt7o0U6M+ZJ92yRrANgB3BEkVcm/MkUkBAEAQBAEAQBAEAQBAEAQBAEAQBAEAQBAEAQBAEAQBAEAQBAEAQBAEAQBAEAQBAEAQBAEAQBAEB//Z"/>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en-US">
              <a:latin typeface="Lucida Sans Unicode" pitchFamily="34" charset="0"/>
            </a:endParaRPr>
          </a:p>
        </p:txBody>
      </p:sp>
      <p:sp>
        <p:nvSpPr>
          <p:cNvPr id="27654" name="AutoShape 4" descr="data:image/jpeg;base64,/9j/4AAQSkZJRgABAQAAAQABAAD/2wCEAAkGBxQQEhQTEhQUFhUVFRYQGBgUGRscHxgXIhwiHB8WGBoaHC0gJBwmHCIdIjInJjUrLi4uHB8zODMsNystLisBCgoKDg0OGxAQGywkICU0LTE2NDQwLywsNDAsLywuLCw0LC01LCwsLCwsLC0sLCwsLCwsLCwsLCwsLCwsLCwsLP/AABEIAFYAeAMBEQACEQEDEQH/xAAbAAEAAwEBAQEAAAAAAAAAAAAAAwQFAQIGB//EADwQAAEDAgQCBwUFBwUAAAAAAAEAAgMEEQUSITEGQRMyUXGBscEUImGRoQeC0fDxFRZCUnKSsiQzRFNi/8QAGgEBAAMBAQEAAAAAAAAAAAAAAAECAwQFBv/EADcRAAICAgAEBAIHBgcAAAAAAAABAgMEERITITEFQVGRFGEVIjNCcYHBIyRSobHwMjRDYnKC0f/aAAwDAQACEQMRAD8A/cUAQBAEAQBAEAQBAEAQBAEAQBAEAQBAEAQBAEBy6AXQC6AXQbF0Aug2LqNgXUg6gCAIAgCAIDhQHLoNDMg0eXSgbkfNRv1JUZPyIZK+JvWkjHe4D1UcUfUvyp+j9irJj9K3eohH32/io5sfUusW59ov2IH8WUY1NRF4G/ko50F5miwMl/cZF++VHraZpA3sD3dir8RX6lvo+/ziXcJxyGqLxC7NkNnaEdx15aHVXjZGXYxuxbKdca1syajiiQzSxQU0kvQnK5wcAM29tfzos3c22oo6YYMOVGVk0tnG4xXuJtRBo0t0koudOxqOdj7RJePir/U3+RH7dip2p6Yd73H1UKVzW9Is6sJfekcJxZ3OkZ4OPqm7fkT+4J9FJns0eJnQ1UDTpsz58lLjb6orx4a6qEn+ZC7Dq3d+Isb3MA9VXhs/iNFbj+VLZ4kweYuAfirwTawAYL32sC7nyR1y85kLJrW+GlfzPNXhkWZ0UmJTBwAe5oe0OAaDc2tcC1yUcPLiLRuk0pRpWjMlpsMPWrpnfASPPk1ZNVPrtnRCWanqNS9j3UYPhLIW1Dy97HEtbd7yXEbgDfkpcaYx4hG7Pna6orTXyPfD9HhVQ7IyEBzthLe7ufu3OqmKpb1ojJnn09ZPovQr1GNYZC97PY7lrnMJyt3Bsf4u1UdlS3HRpXiZtsOPmdGXDjdCKczxUjXZHCNzC1oLb7E/AlacytR4kjn+HyubypzJJeJY2x07oqSMmcP0NmhrmkDKTlO/oiujwp6IWDY5yUpv6pewYFuJTjKG5qeJ9htfmAr1/aP8DC97xV8myLDS5lTimQG9mSA2PWyO2+iiH2ktF7vrVUb+f9TBwvHamSCsc6aS7IGSsJABacxDrHKL7a6LGFknGXXyO67EohZWlHo3plVnEEzqKZrpXmWKSJ4cHWOVxta45Aj6hU5klV36m08KtZMVGK4X0/MzsfrZujppOlku+DMbPdbO1xHI2vsossluDOjFoq5lkeFdHou47IZsRjILsr307hva3unyUy27TnxoKGJL1WzOpcFFVWyQ3a28swzEZtiTa1wqKvdmjrllcnGViW3pGrx8w08kMbDq2KN2Ycyy4abfAi/6BaZH1Gkjl8JULYznKPff8xDMKrE2En3Z2gG3LNEQbdxuoi07kJ1urAkvOP8A6V+IMEjpagQB5MdmPBkd72rgCBlA13SytRnw76GuJlzup5jXXt0Ln2hYU2mbBHE12VrJC25va5BPjspvhwrRh4Tc7XOc312UKu0OIQFgDRenfYadYC/mVn0Vi6G9bduJPfzPMhYzEZhIAWdJKCDbmD+ISSXNZpBSlhR4e+kaXA+CvlhrGOBs+GNoJGhkGY6d2nzWtMOJSRy+I5cYXVyXdMxuH53SyU9PyLy23wc4Ody3sCPFZV9ZKDOvKhGFc7l3P0hry3FSDs6mDh3h2vou7erfyPnHp4P/AGOUYDa6saOs+Jkm23IAfVIr9o/wEnuitvyZ8BwrLmbWAXt7K8tB1sA69tVxY/VSXyPezYpcqX+79DGNS7KdBZ4LSQN7EH5jT5rBNuJ6HLTlH1XU28Tps2G0kvNkksJ7ib+bQuia3XF+h59E+HOsh69f79yXAn9JNAbtNnwNsTYizbG10qfFJMrlw5VU18mQVOHumxGSGNxY500nvC4tudx32UODdvCn5mkbI14KnJb6F3jbD3Rvo4nvBcIAwu5Fwda+uvNWyYtOKMfDLlONkorXX9DL4bvHWwtfoWTZLHkdWn0WdfSxL0OrNaniycezWzW+1C4qmm2jYmyXHLXUn4aBa5X+JM4vB9PHa+Ze+1pmtM7tbK3/AAKvl+TMPBJac4mDjBHT0znf9FOduY09FlZ3id2OuGma+bLtZEz9rua9t2umaLHbVv6KZL9sZ1uS8OUovsv1L32ayEVUzbuyuY7rfzNcBt2gH6q+M+rRz+LwjyYS8yvhcLY8ZygCwkktbkSCfVRFfvBrfKUvDk/U+uxB2XE6b/3BI3nyN+7mumf2iPGh1w5L0aI6c2xeQfzUrT8nIulr/AtL/JL/AJHxHCrLzTMvf/TTRkcxbQA/HRcdHRs9vxCadUNeqKlBh5nopXNb70UzH7fwvaGnwFgfBVjHdb6djWeSqsmCb7rRv0VE6XBpGBri5kheBlN9wdBvsVtCDdOtHDZbGHiClvozL4PwqcVUJdDKGB4JLmOAGh11GyyxoS4ltHX4jlUyx5JSWy9jeCVnt0ktPFJ/uZ2vGWwuACdT3q9tVnHuJhi5WO8VQtkvwJce4erqmOnJbnkYJmuJc1pALmlvPmAr21zkovXVGOPm41MppdnrRdr+E5jXtnjazo+kjmJLrG+mYAW8fFWlRLmbRSvxCCxXVLvrRc414XkrZQ5jmgdEYyS4jW5I0A1GqvdTxmGBnLGg01s1eIMIZVwtY6QMeyzmuB2NrEHtBV518cdMwxcmdFrnGO0z5nD+Foo5WyVFVEWsDQG5hyN7XcersuaNUeL6zPQuz5yhwVVvqTYjQ0Tqv2p1dE052yZQ5m7baXvdXkquPi4jOq7JjRyOW9DBpsOo5nzNrQ4uLzl0IFzewytulfLg9pkXxzL4KDh0RJLU4dFU+2GaUvc7NYB2UnKNhk7Pip3Up8fXYUcyVPI4Vpe/9T1+2mVmIUjoA8tjbLnJaRa4Fjr+dk4uOxOJT4eVGNOM2tvXmXMfgqIq2OpggMw6EwuAc1tje9zmKtPijPaRnjTpljuqctPezpqa0G8dDC24vcvbcHsNvROK3XRIhQxn0lazkUuKcoaRni4+RUx5y6dCZLC31lJjosWdu+kb3NcfMqNXbXVDi8PXVKXuSR4biRBz1cTezLEPUKeC3etlJW4a7QfueTgFcetXuH9MYCcuz+It8Vjfdq9ySThqdzcprZ9SHXFr9wN9ufyU8ltdZFI5lcXtVojPBWbr1dWfvgeijkNvfEy/0lp7VcfYkdwPCetLUu0I1ltvvsAnw8PVlfpO1dFGPsd/cSjO7Hu0trI/0KfDRIfieQ/PRJHwRQt/47T3knzKtyK/NFX4nkP7xbj4Xo27U0X9oUqmK7IzedkP779yyzBKdu0EQ+6FdQS8ijyrn3kywKOMbMZpt7o0U6M+ZJ92yRrANgB3BEkVcm/MkUkBAEAQBAEAQBAEAQBAEAQBAEAQBAEAQBAEAQBAEAQBAEAQBAEAQBAEAQBAEAQBAEAQBAEAQBAEB//Z"/>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en-US">
              <a:latin typeface="Lucida Sans Unicode" pitchFamily="34" charset="0"/>
            </a:endParaRPr>
          </a:p>
        </p:txBody>
      </p:sp>
      <p:sp>
        <p:nvSpPr>
          <p:cNvPr id="27655" name="AutoShape 6" descr="data:image/jpeg;base64,/9j/4AAQSkZJRgABAQAAAQABAAD/2wCEAAkGBxQQEhQTEhQUFhUVFRYQGBgUGRscHxgXIhwiHB8WGBoaHC0gJBwmHCIdIjInJjUrLi4uHB8zODMsNystLisBCgoKDg0OGxAQGywkICU0LTE2NDQwLywsNDAsLywuLCw0LC01LCwsLCwsLC0sLCwsLCwsLCwsLCwsLCwsLCwsLP/AABEIAFYAeAMBEQACEQEDEQH/xAAbAAEAAwEBAQEAAAAAAAAAAAAAAwQFAQIGB//EADwQAAEDAgQCBwUFBwUAAAAAAAEAAgMEEQUSITEGQRMyUXGBscEUImGRoQeC0fDxFRZCUnKSsiQzRFNi/8QAGgEBAAMBAQEAAAAAAAAAAAAAAAECAwQFBv/EADcRAAICAgAEBAIHBgcAAAAAAAABAgMEERITITEFQVGRFGEVIjNCcYHBIyRSobHwMjRDYnKC0f/aAAwDAQACEQMRAD8A/cUAQBAEAQBAEAQBAEAQBAEAQBAEAQBAEAQBAEBy6AXQC6AXQbF0Aug2LqNgXUg6gCAIAgCAIDhQHLoNDMg0eXSgbkfNRv1JUZPyIZK+JvWkjHe4D1UcUfUvyp+j9irJj9K3eohH32/io5sfUusW59ov2IH8WUY1NRF4G/ko50F5miwMl/cZF++VHraZpA3sD3dir8RX6lvo+/ziXcJxyGqLxC7NkNnaEdx15aHVXjZGXYxuxbKdca1syajiiQzSxQU0kvQnK5wcAM29tfzos3c22oo6YYMOVGVk0tnG4xXuJtRBo0t0koudOxqOdj7RJePir/U3+RH7dip2p6Yd73H1UKVzW9Is6sJfekcJxZ3OkZ4OPqm7fkT+4J9FJns0eJnQ1UDTpsz58lLjb6orx4a6qEn+ZC7Dq3d+Isb3MA9VXhs/iNFbj+VLZ4kweYuAfirwTawAYL32sC7nyR1y85kLJrW+GlfzPNXhkWZ0UmJTBwAe5oe0OAaDc2tcC1yUcPLiLRuk0pRpWjMlpsMPWrpnfASPPk1ZNVPrtnRCWanqNS9j3UYPhLIW1Dy97HEtbd7yXEbgDfkpcaYx4hG7Pna6orTXyPfD9HhVQ7IyEBzthLe7ufu3OqmKpb1ojJnn09ZPovQr1GNYZC97PY7lrnMJyt3Bsf4u1UdlS3HRpXiZtsOPmdGXDjdCKczxUjXZHCNzC1oLb7E/AlacytR4kjn+HyubypzJJeJY2x07oqSMmcP0NmhrmkDKTlO/oiujwp6IWDY5yUpv6pewYFuJTjKG5qeJ9htfmAr1/aP8DC97xV8myLDS5lTimQG9mSA2PWyO2+iiH2ktF7vrVUb+f9TBwvHamSCsc6aS7IGSsJABacxDrHKL7a6LGFknGXXyO67EohZWlHo3plVnEEzqKZrpXmWKSJ4cHWOVxta45Aj6hU5klV36m08KtZMVGK4X0/MzsfrZujppOlku+DMbPdbO1xHI2vsossluDOjFoq5lkeFdHou47IZsRjILsr307hva3unyUy27TnxoKGJL1WzOpcFFVWyQ3a28swzEZtiTa1wqKvdmjrllcnGViW3pGrx8w08kMbDq2KN2Ycyy4abfAi/6BaZH1Gkjl8JULYznKPff8xDMKrE2En3Z2gG3LNEQbdxuoi07kJ1urAkvOP8A6V+IMEjpagQB5MdmPBkd72rgCBlA13SytRnw76GuJlzup5jXXt0Ln2hYU2mbBHE12VrJC25va5BPjspvhwrRh4Tc7XOc312UKu0OIQFgDRenfYadYC/mVn0Vi6G9bduJPfzPMhYzEZhIAWdJKCDbmD+ISSXNZpBSlhR4e+kaXA+CvlhrGOBs+GNoJGhkGY6d2nzWtMOJSRy+I5cYXVyXdMxuH53SyU9PyLy23wc4Ody3sCPFZV9ZKDOvKhGFc7l3P0hry3FSDs6mDh3h2vou7erfyPnHp4P/AGOUYDa6saOs+Jkm23IAfVIr9o/wEnuitvyZ8BwrLmbWAXt7K8tB1sA69tVxY/VSXyPezYpcqX+79DGNS7KdBZ4LSQN7EH5jT5rBNuJ6HLTlH1XU28Tps2G0kvNkksJ7ib+bQuia3XF+h59E+HOsh69f79yXAn9JNAbtNnwNsTYizbG10qfFJMrlw5VU18mQVOHumxGSGNxY500nvC4tudx32UODdvCn5mkbI14KnJb6F3jbD3Rvo4nvBcIAwu5Fwda+uvNWyYtOKMfDLlONkorXX9DL4bvHWwtfoWTZLHkdWn0WdfSxL0OrNaniycezWzW+1C4qmm2jYmyXHLXUn4aBa5X+JM4vB9PHa+Ze+1pmtM7tbK3/AAKvl+TMPBJac4mDjBHT0znf9FOduY09FlZ3id2OuGma+bLtZEz9rua9t2umaLHbVv6KZL9sZ1uS8OUovsv1L32ayEVUzbuyuY7rfzNcBt2gH6q+M+rRz+LwjyYS8yvhcLY8ZygCwkktbkSCfVRFfvBrfKUvDk/U+uxB2XE6b/3BI3nyN+7mumf2iPGh1w5L0aI6c2xeQfzUrT8nIulr/AtL/JL/AJHxHCrLzTMvf/TTRkcxbQA/HRcdHRs9vxCadUNeqKlBh5nopXNb70UzH7fwvaGnwFgfBVjHdb6djWeSqsmCb7rRv0VE6XBpGBri5kheBlN9wdBvsVtCDdOtHDZbGHiClvozL4PwqcVUJdDKGB4JLmOAGh11GyyxoS4ltHX4jlUyx5JSWy9jeCVnt0ktPFJ/uZ2vGWwuACdT3q9tVnHuJhi5WO8VQtkvwJce4erqmOnJbnkYJmuJc1pALmlvPmAr21zkovXVGOPm41MppdnrRdr+E5jXtnjazo+kjmJLrG+mYAW8fFWlRLmbRSvxCCxXVLvrRc414XkrZQ5jmgdEYyS4jW5I0A1GqvdTxmGBnLGg01s1eIMIZVwtY6QMeyzmuB2NrEHtBV518cdMwxcmdFrnGO0z5nD+Foo5WyVFVEWsDQG5hyN7XcersuaNUeL6zPQuz5yhwVVvqTYjQ0Tqv2p1dE052yZQ5m7baXvdXkquPi4jOq7JjRyOW9DBpsOo5nzNrQ4uLzl0IFzewytulfLg9pkXxzL4KDh0RJLU4dFU+2GaUvc7NYB2UnKNhk7Pip3Up8fXYUcyVPI4Vpe/9T1+2mVmIUjoA8tjbLnJaRa4Fjr+dk4uOxOJT4eVGNOM2tvXmXMfgqIq2OpggMw6EwuAc1tje9zmKtPijPaRnjTpljuqctPezpqa0G8dDC24vcvbcHsNvROK3XRIhQxn0lazkUuKcoaRni4+RUx5y6dCZLC31lJjosWdu+kb3NcfMqNXbXVDi8PXVKXuSR4biRBz1cTezLEPUKeC3etlJW4a7QfueTgFcetXuH9MYCcuz+It8Vjfdq9ySThqdzcprZ9SHXFr9wN9ufyU8ltdZFI5lcXtVojPBWbr1dWfvgeijkNvfEy/0lp7VcfYkdwPCetLUu0I1ltvvsAnw8PVlfpO1dFGPsd/cSjO7Hu0trI/0KfDRIfieQ/PRJHwRQt/47T3knzKtyK/NFX4nkP7xbj4Xo27U0X9oUqmK7IzedkP779yyzBKdu0EQ+6FdQS8ijyrn3kywKOMbMZpt7o0U6M+ZJ92yRrANgB3BEkVcm/MkUkBAEAQBAEAQBAEAQBAEAQBAEAQBAEAQBAEAQBAEAQBAEAQBAEAQBAEAQBAEAQBAEAQBAEAQBAEB//Z"/>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en-US">
              <a:latin typeface="Lucida Sans Unicode" pitchFamily="34" charset="0"/>
            </a:endParaRPr>
          </a:p>
        </p:txBody>
      </p:sp>
      <p:sp>
        <p:nvSpPr>
          <p:cNvPr id="27656" name="AutoShape 8" descr="data:image/jpeg;base64,/9j/4AAQSkZJRgABAQAAAQABAAD/2wCEAAkGBxQQEhQTEhQUFhUVFRYQGBgUGRscHxgXIhwiHB8WGBoaHC0gJBwmHCIdIjInJjUrLi4uHB8zODMsNystLisBCgoKDg0OGxAQGywkICU0LTE2NDQwLywsNDAsLywuLCw0LC01LCwsLCwsLC0sLCwsLCwsLCwsLCwsLCwsLCwsLP/AABEIAFYAeAMBEQACEQEDEQH/xAAbAAEAAwEBAQEAAAAAAAAAAAAAAwQFAQIGB//EADwQAAEDAgQCBwUFBwUAAAAAAAEAAgMEEQUSITEGQRMyUXGBscEUImGRoQeC0fDxFRZCUnKSsiQzRFNi/8QAGgEBAAMBAQEAAAAAAAAAAAAAAAECAwQFBv/EADcRAAICAgAEBAIHBgcAAAAAAAABAgMEERITITEFQVGRFGEVIjNCcYHBIyRSobHwMjRDYnKC0f/aAAwDAQACEQMRAD8A/cUAQBAEAQBAEAQBAEAQBAEAQBAEAQBAEAQBAEBy6AXQC6AXQbF0Aug2LqNgXUg6gCAIAgCAIDhQHLoNDMg0eXSgbkfNRv1JUZPyIZK+JvWkjHe4D1UcUfUvyp+j9irJj9K3eohH32/io5sfUusW59ov2IH8WUY1NRF4G/ko50F5miwMl/cZF++VHraZpA3sD3dir8RX6lvo+/ziXcJxyGqLxC7NkNnaEdx15aHVXjZGXYxuxbKdca1syajiiQzSxQU0kvQnK5wcAM29tfzos3c22oo6YYMOVGVk0tnG4xXuJtRBo0t0koudOxqOdj7RJePir/U3+RH7dip2p6Yd73H1UKVzW9Is6sJfekcJxZ3OkZ4OPqm7fkT+4J9FJns0eJnQ1UDTpsz58lLjb6orx4a6qEn+ZC7Dq3d+Isb3MA9VXhs/iNFbj+VLZ4kweYuAfirwTawAYL32sC7nyR1y85kLJrW+GlfzPNXhkWZ0UmJTBwAe5oe0OAaDc2tcC1yUcPLiLRuk0pRpWjMlpsMPWrpnfASPPk1ZNVPrtnRCWanqNS9j3UYPhLIW1Dy97HEtbd7yXEbgDfkpcaYx4hG7Pna6orTXyPfD9HhVQ7IyEBzthLe7ufu3OqmKpb1ojJnn09ZPovQr1GNYZC97PY7lrnMJyt3Bsf4u1UdlS3HRpXiZtsOPmdGXDjdCKczxUjXZHCNzC1oLb7E/AlacytR4kjn+HyubypzJJeJY2x07oqSMmcP0NmhrmkDKTlO/oiujwp6IWDY5yUpv6pewYFuJTjKG5qeJ9htfmAr1/aP8DC97xV8myLDS5lTimQG9mSA2PWyO2+iiH2ktF7vrVUb+f9TBwvHamSCsc6aS7IGSsJABacxDrHKL7a6LGFknGXXyO67EohZWlHo3plVnEEzqKZrpXmWKSJ4cHWOVxta45Aj6hU5klV36m08KtZMVGK4X0/MzsfrZujppOlku+DMbPdbO1xHI2vsossluDOjFoq5lkeFdHou47IZsRjILsr307hva3unyUy27TnxoKGJL1WzOpcFFVWyQ3a28swzEZtiTa1wqKvdmjrllcnGViW3pGrx8w08kMbDq2KN2Ycyy4abfAi/6BaZH1Gkjl8JULYznKPff8xDMKrE2En3Z2gG3LNEQbdxuoi07kJ1urAkvOP8A6V+IMEjpagQB5MdmPBkd72rgCBlA13SytRnw76GuJlzup5jXXt0Ln2hYU2mbBHE12VrJC25va5BPjspvhwrRh4Tc7XOc312UKu0OIQFgDRenfYadYC/mVn0Vi6G9bduJPfzPMhYzEZhIAWdJKCDbmD+ISSXNZpBSlhR4e+kaXA+CvlhrGOBs+GNoJGhkGY6d2nzWtMOJSRy+I5cYXVyXdMxuH53SyU9PyLy23wc4Ody3sCPFZV9ZKDOvKhGFc7l3P0hry3FSDs6mDh3h2vou7erfyPnHp4P/AGOUYDa6saOs+Jkm23IAfVIr9o/wEnuitvyZ8BwrLmbWAXt7K8tB1sA69tVxY/VSXyPezYpcqX+79DGNS7KdBZ4LSQN7EH5jT5rBNuJ6HLTlH1XU28Tps2G0kvNkksJ7ib+bQuia3XF+h59E+HOsh69f79yXAn9JNAbtNnwNsTYizbG10qfFJMrlw5VU18mQVOHumxGSGNxY500nvC4tudx32UODdvCn5mkbI14KnJb6F3jbD3Rvo4nvBcIAwu5Fwda+uvNWyYtOKMfDLlONkorXX9DL4bvHWwtfoWTZLHkdWn0WdfSxL0OrNaniycezWzW+1C4qmm2jYmyXHLXUn4aBa5X+JM4vB9PHa+Ze+1pmtM7tbK3/AAKvl+TMPBJac4mDjBHT0znf9FOduY09FlZ3id2OuGma+bLtZEz9rua9t2umaLHbVv6KZL9sZ1uS8OUovsv1L32ayEVUzbuyuY7rfzNcBt2gH6q+M+rRz+LwjyYS8yvhcLY8ZygCwkktbkSCfVRFfvBrfKUvDk/U+uxB2XE6b/3BI3nyN+7mumf2iPGh1w5L0aI6c2xeQfzUrT8nIulr/AtL/JL/AJHxHCrLzTMvf/TTRkcxbQA/HRcdHRs9vxCadUNeqKlBh5nopXNb70UzH7fwvaGnwFgfBVjHdb6djWeSqsmCb7rRv0VE6XBpGBri5kheBlN9wdBvsVtCDdOtHDZbGHiClvozL4PwqcVUJdDKGB4JLmOAGh11GyyxoS4ltHX4jlUyx5JSWy9jeCVnt0ktPFJ/uZ2vGWwuACdT3q9tVnHuJhi5WO8VQtkvwJce4erqmOnJbnkYJmuJc1pALmlvPmAr21zkovXVGOPm41MppdnrRdr+E5jXtnjazo+kjmJLrG+mYAW8fFWlRLmbRSvxCCxXVLvrRc414XkrZQ5jmgdEYyS4jW5I0A1GqvdTxmGBnLGg01s1eIMIZVwtY6QMeyzmuB2NrEHtBV518cdMwxcmdFrnGO0z5nD+Foo5WyVFVEWsDQG5hyN7XcersuaNUeL6zPQuz5yhwVVvqTYjQ0Tqv2p1dE052yZQ5m7baXvdXkquPi4jOq7JjRyOW9DBpsOo5nzNrQ4uLzl0IFzewytulfLg9pkXxzL4KDh0RJLU4dFU+2GaUvc7NYB2UnKNhk7Pip3Up8fXYUcyVPI4Vpe/9T1+2mVmIUjoA8tjbLnJaRa4Fjr+dk4uOxOJT4eVGNOM2tvXmXMfgqIq2OpggMw6EwuAc1tje9zmKtPijPaRnjTpljuqctPezpqa0G8dDC24vcvbcHsNvROK3XRIhQxn0lazkUuKcoaRni4+RUx5y6dCZLC31lJjosWdu+kb3NcfMqNXbXVDi8PXVKXuSR4biRBz1cTezLEPUKeC3etlJW4a7QfueTgFcetXuH9MYCcuz+It8Vjfdq9ySThqdzcprZ9SHXFr9wN9ufyU8ltdZFI5lcXtVojPBWbr1dWfvgeijkNvfEy/0lp7VcfYkdwPCetLUu0I1ltvvsAnw8PVlfpO1dFGPsd/cSjO7Hu0trI/0KfDRIfieQ/PRJHwRQt/47T3knzKtyK/NFX4nkP7xbj4Xo27U0X9oUqmK7IzedkP779yyzBKdu0EQ+6FdQS8ijyrn3kywKOMbMZpt7o0U6M+ZJ92yRrANgB3BEkVcm/MkUkBAEAQBAEAQBAEAQBAEAQBAEAQBAEAQBAEAQBAEAQBAEAQBAEAQBAEAQBAEAQBAEAQBAEAQBAEB//Z"/>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en-US">
              <a:latin typeface="Lucida Sans Unicode" pitchFamily="34" charset="0"/>
            </a:endParaRPr>
          </a:p>
        </p:txBody>
      </p:sp>
      <p:sp>
        <p:nvSpPr>
          <p:cNvPr id="27657" name="AutoShape 10" descr="data:image/jpeg;base64,/9j/4AAQSkZJRgABAQAAAQABAAD/2wCEAAkGBxQQEhQTEhQUFhUVFRYQGBgUGRscHxgXIhwiHB8WGBoaHC0gJBwmHCIdIjInJjUrLi4uHB8zODMsNystLisBCgoKDg0OGxAQGywkICU0LTE2NDQwLywsNDAsLywuLCw0LC01LCwsLCwsLC0sLCwsLCwsLCwsLCwsLCwsLCwsLP/AABEIAFYAeAMBEQACEQEDEQH/xAAbAAEAAwEBAQEAAAAAAAAAAAAAAwQFAQIGB//EADwQAAEDAgQCBwUFBwUAAAAAAAEAAgMEEQUSITEGQRMyUXGBscEUImGRoQeC0fDxFRZCUnKSsiQzRFNi/8QAGgEBAAMBAQEAAAAAAAAAAAAAAAECAwQFBv/EADcRAAICAgAEBAIHBgcAAAAAAAABAgMEERITITEFQVGRFGEVIjNCcYHBIyRSobHwMjRDYnKC0f/aAAwDAQACEQMRAD8A/cUAQBAEAQBAEAQBAEAQBAEAQBAEAQBAEAQBAEBy6AXQC6AXQbF0Aug2LqNgXUg6gCAIAgCAIDhQHLoNDMg0eXSgbkfNRv1JUZPyIZK+JvWkjHe4D1UcUfUvyp+j9irJj9K3eohH32/io5sfUusW59ov2IH8WUY1NRF4G/ko50F5miwMl/cZF++VHraZpA3sD3dir8RX6lvo+/ziXcJxyGqLxC7NkNnaEdx15aHVXjZGXYxuxbKdca1syajiiQzSxQU0kvQnK5wcAM29tfzos3c22oo6YYMOVGVk0tnG4xXuJtRBo0t0koudOxqOdj7RJePir/U3+RH7dip2p6Yd73H1UKVzW9Is6sJfekcJxZ3OkZ4OPqm7fkT+4J9FJns0eJnQ1UDTpsz58lLjb6orx4a6qEn+ZC7Dq3d+Isb3MA9VXhs/iNFbj+VLZ4kweYuAfirwTawAYL32sC7nyR1y85kLJrW+GlfzPNXhkWZ0UmJTBwAe5oe0OAaDc2tcC1yUcPLiLRuk0pRpWjMlpsMPWrpnfASPPk1ZNVPrtnRCWanqNS9j3UYPhLIW1Dy97HEtbd7yXEbgDfkpcaYx4hG7Pna6orTXyPfD9HhVQ7IyEBzthLe7ufu3OqmKpb1ojJnn09ZPovQr1GNYZC97PY7lrnMJyt3Bsf4u1UdlS3HRpXiZtsOPmdGXDjdCKczxUjXZHCNzC1oLb7E/AlacytR4kjn+HyubypzJJeJY2x07oqSMmcP0NmhrmkDKTlO/oiujwp6IWDY5yUpv6pewYFuJTjKG5qeJ9htfmAr1/aP8DC97xV8myLDS5lTimQG9mSA2PWyO2+iiH2ktF7vrVUb+f9TBwvHamSCsc6aS7IGSsJABacxDrHKL7a6LGFknGXXyO67EohZWlHo3plVnEEzqKZrpXmWKSJ4cHWOVxta45Aj6hU5klV36m08KtZMVGK4X0/MzsfrZujppOlku+DMbPdbO1xHI2vsossluDOjFoq5lkeFdHou47IZsRjILsr307hva3unyUy27TnxoKGJL1WzOpcFFVWyQ3a28swzEZtiTa1wqKvdmjrllcnGViW3pGrx8w08kMbDq2KN2Ycyy4abfAi/6BaZH1Gkjl8JULYznKPff8xDMKrE2En3Z2gG3LNEQbdxuoi07kJ1urAkvOP8A6V+IMEjpagQB5MdmPBkd72rgCBlA13SytRnw76GuJlzup5jXXt0Ln2hYU2mbBHE12VrJC25va5BPjspvhwrRh4Tc7XOc312UKu0OIQFgDRenfYadYC/mVn0Vi6G9bduJPfzPMhYzEZhIAWdJKCDbmD+ISSXNZpBSlhR4e+kaXA+CvlhrGOBs+GNoJGhkGY6d2nzWtMOJSRy+I5cYXVyXdMxuH53SyU9PyLy23wc4Ody3sCPFZV9ZKDOvKhGFc7l3P0hry3FSDs6mDh3h2vou7erfyPnHp4P/AGOUYDa6saOs+Jkm23IAfVIr9o/wEnuitvyZ8BwrLmbWAXt7K8tB1sA69tVxY/VSXyPezYpcqX+79DGNS7KdBZ4LSQN7EH5jT5rBNuJ6HLTlH1XU28Tps2G0kvNkksJ7ib+bQuia3XF+h59E+HOsh69f79yXAn9JNAbtNnwNsTYizbG10qfFJMrlw5VU18mQVOHumxGSGNxY500nvC4tudx32UODdvCn5mkbI14KnJb6F3jbD3Rvo4nvBcIAwu5Fwda+uvNWyYtOKMfDLlONkorXX9DL4bvHWwtfoWTZLHkdWn0WdfSxL0OrNaniycezWzW+1C4qmm2jYmyXHLXUn4aBa5X+JM4vB9PHa+Ze+1pmtM7tbK3/AAKvl+TMPBJac4mDjBHT0znf9FOduY09FlZ3id2OuGma+bLtZEz9rua9t2umaLHbVv6KZL9sZ1uS8OUovsv1L32ayEVUzbuyuY7rfzNcBt2gH6q+M+rRz+LwjyYS8yvhcLY8ZygCwkktbkSCfVRFfvBrfKUvDk/U+uxB2XE6b/3BI3nyN+7mumf2iPGh1w5L0aI6c2xeQfzUrT8nIulr/AtL/JL/AJHxHCrLzTMvf/TTRkcxbQA/HRcdHRs9vxCadUNeqKlBh5nopXNb70UzH7fwvaGnwFgfBVjHdb6djWeSqsmCb7rRv0VE6XBpGBri5kheBlN9wdBvsVtCDdOtHDZbGHiClvozL4PwqcVUJdDKGB4JLmOAGh11GyyxoS4ltHX4jlUyx5JSWy9jeCVnt0ktPFJ/uZ2vGWwuACdT3q9tVnHuJhi5WO8VQtkvwJce4erqmOnJbnkYJmuJc1pALmlvPmAr21zkovXVGOPm41MppdnrRdr+E5jXtnjazo+kjmJLrG+mYAW8fFWlRLmbRSvxCCxXVLvrRc414XkrZQ5jmgdEYyS4jW5I0A1GqvdTxmGBnLGg01s1eIMIZVwtY6QMeyzmuB2NrEHtBV518cdMwxcmdFrnGO0z5nD+Foo5WyVFVEWsDQG5hyN7XcersuaNUeL6zPQuz5yhwVVvqTYjQ0Tqv2p1dE052yZQ5m7baXvdXkquPi4jOq7JjRyOW9DBpsOo5nzNrQ4uLzl0IFzewytulfLg9pkXxzL4KDh0RJLU4dFU+2GaUvc7NYB2UnKNhk7Pip3Up8fXYUcyVPI4Vpe/9T1+2mVmIUjoA8tjbLnJaRa4Fjr+dk4uOxOJT4eVGNOM2tvXmXMfgqIq2OpggMw6EwuAc1tje9zmKtPijPaRnjTpljuqctPezpqa0G8dDC24vcvbcHsNvROK3XRIhQxn0lazkUuKcoaRni4+RUx5y6dCZLC31lJjosWdu+kb3NcfMqNXbXVDi8PXVKXuSR4biRBz1cTezLEPUKeC3etlJW4a7QfueTgFcetXuH9MYCcuz+It8Vjfdq9ySThqdzcprZ9SHXFr9wN9ufyU8ltdZFI5lcXtVojPBWbr1dWfvgeijkNvfEy/0lp7VcfYkdwPCetLUu0I1ltvvsAnw8PVlfpO1dFGPsd/cSjO7Hu0trI/0KfDRIfieQ/PRJHwRQt/47T3knzKtyK/NFX4nkP7xbj4Xo27U0X9oUqmK7IzedkP779yyzBKdu0EQ+6FdQS8ijyrn3kywKOMbMZpt7o0U6M+ZJ92yRrANgB3BEkVcm/MkUkBAEAQBAEAQBAEAQBAEAQBAEAQBAEAQBAEAQBAEAQBAEAQBAEAQBAEAQBAEAQBAEAQBAEAQBAEB//Z"/>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en-US">
              <a:latin typeface="Lucida Sans Unicode" pitchFamily="34"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1DE97F3A-CAFA-4AA3-BB24-8DC4E9DA3CFF}" type="slidenum">
              <a:rPr lang="en-US" smtClean="0"/>
              <a:pPr>
                <a:defRPr/>
              </a:pPr>
              <a:t>26</a:t>
            </a:fld>
            <a:endParaRPr lang="en-US"/>
          </a:p>
        </p:txBody>
      </p:sp>
      <p:sp>
        <p:nvSpPr>
          <p:cNvPr id="5" name="Title 2"/>
          <p:cNvSpPr txBox="1">
            <a:spLocks/>
          </p:cNvSpPr>
          <p:nvPr/>
        </p:nvSpPr>
        <p:spPr>
          <a:xfrm>
            <a:off x="5715000" y="71438"/>
            <a:ext cx="2971800" cy="511175"/>
          </a:xfrm>
          <a:prstGeom prst="rect">
            <a:avLst/>
          </a:prstGeom>
          <a:solidFill>
            <a:schemeClr val="accent1"/>
          </a:solidFill>
        </p:spPr>
        <p:txBody>
          <a:bodyPr bIns="91440" anchor="ctr"/>
          <a:lstStyle/>
          <a:p>
            <a:pPr algn="r" fontAlgn="auto">
              <a:spcAft>
                <a:spcPts val="0"/>
              </a:spcAft>
              <a:defRPr/>
            </a:pPr>
            <a:r>
              <a:rPr lang="en-US" sz="2800" dirty="0">
                <a:solidFill>
                  <a:schemeClr val="bg1"/>
                </a:solidFill>
                <a:latin typeface="Calibri" pitchFamily="34" charset="0"/>
                <a:ea typeface="+mj-ea"/>
                <a:cs typeface="Calibri" pitchFamily="34" charset="0"/>
              </a:rPr>
              <a:t>Contd.……</a:t>
            </a:r>
          </a:p>
        </p:txBody>
      </p:sp>
      <p:sp>
        <p:nvSpPr>
          <p:cNvPr id="6" name="Rectangle 5"/>
          <p:cNvSpPr/>
          <p:nvPr/>
        </p:nvSpPr>
        <p:spPr>
          <a:xfrm>
            <a:off x="214282" y="642918"/>
            <a:ext cx="8786874" cy="6124754"/>
          </a:xfrm>
          <a:prstGeom prst="rect">
            <a:avLst/>
          </a:prstGeom>
        </p:spPr>
        <p:txBody>
          <a:bodyPr wrap="square">
            <a:spAutoFit/>
          </a:bodyPr>
          <a:lstStyle/>
          <a:p>
            <a:pPr marL="365125" indent="-365125" algn="just" eaLnBrk="1" fontAlgn="auto" hangingPunct="1">
              <a:spcBef>
                <a:spcPts val="580"/>
              </a:spcBef>
              <a:spcAft>
                <a:spcPts val="0"/>
              </a:spcAft>
              <a:buClr>
                <a:schemeClr val="accent1"/>
              </a:buClr>
              <a:buFont typeface="Wingdings 3"/>
              <a:buChar char=""/>
              <a:defRPr/>
            </a:pPr>
            <a:r>
              <a:rPr lang="en-US" sz="2100" b="1" dirty="0" smtClean="0">
                <a:latin typeface="+mn-lt"/>
              </a:rPr>
              <a:t>Inventories</a:t>
            </a:r>
            <a:r>
              <a:rPr lang="en-US" sz="2100" dirty="0" smtClean="0">
                <a:latin typeface="+mn-lt"/>
              </a:rPr>
              <a:t> are assets:</a:t>
            </a:r>
          </a:p>
          <a:p>
            <a:pPr marL="717550" lvl="1" indent="-352425" algn="just" eaLnBrk="1" fontAlgn="auto" hangingPunct="1">
              <a:spcBef>
                <a:spcPts val="324"/>
              </a:spcBef>
              <a:spcAft>
                <a:spcPts val="0"/>
              </a:spcAft>
              <a:buFont typeface="+mj-lt"/>
              <a:buAutoNum type="alphaLcParenR"/>
              <a:defRPr/>
            </a:pPr>
            <a:r>
              <a:rPr lang="en-US" sz="2100" dirty="0" smtClean="0">
                <a:latin typeface="+mn-lt"/>
              </a:rPr>
              <a:t>held for sale in the ordinary course of business;</a:t>
            </a:r>
          </a:p>
          <a:p>
            <a:pPr marL="717550" lvl="1" indent="-352425" algn="just" eaLnBrk="1" fontAlgn="auto" hangingPunct="1">
              <a:spcBef>
                <a:spcPts val="324"/>
              </a:spcBef>
              <a:spcAft>
                <a:spcPts val="0"/>
              </a:spcAft>
              <a:buFont typeface="+mj-lt"/>
              <a:buAutoNum type="alphaLcParenR"/>
              <a:defRPr/>
            </a:pPr>
            <a:r>
              <a:rPr lang="en-US" sz="2100" dirty="0" smtClean="0">
                <a:latin typeface="+mn-lt"/>
              </a:rPr>
              <a:t>used in the process of production for such sale; or</a:t>
            </a:r>
          </a:p>
          <a:p>
            <a:pPr marL="717550" lvl="1" indent="-352425" algn="just" eaLnBrk="1" fontAlgn="auto" hangingPunct="1">
              <a:spcBef>
                <a:spcPts val="324"/>
              </a:spcBef>
              <a:spcAft>
                <a:spcPts val="0"/>
              </a:spcAft>
              <a:buFont typeface="+mj-lt"/>
              <a:buAutoNum type="alphaLcParenR"/>
              <a:defRPr/>
            </a:pPr>
            <a:r>
              <a:rPr lang="en-US" sz="2100" dirty="0" smtClean="0">
                <a:latin typeface="+mn-lt"/>
              </a:rPr>
              <a:t>used in the form of materials or supplies to be consumed in the production process or in the rendering of services</a:t>
            </a:r>
          </a:p>
          <a:p>
            <a:pPr marL="365125" lvl="1" indent="-365125" algn="just" fontAlgn="auto">
              <a:spcBef>
                <a:spcPts val="580"/>
              </a:spcBef>
              <a:spcAft>
                <a:spcPts val="0"/>
              </a:spcAft>
              <a:buClr>
                <a:schemeClr val="accent1"/>
              </a:buClr>
              <a:buFont typeface="Wingdings 3"/>
              <a:buChar char=""/>
              <a:defRPr/>
            </a:pPr>
            <a:r>
              <a:rPr lang="en-US" sz="2100" b="1" dirty="0" smtClean="0">
                <a:latin typeface="+mn-lt"/>
              </a:rPr>
              <a:t>Inventories</a:t>
            </a:r>
            <a:r>
              <a:rPr lang="en-US" sz="2100" dirty="0" smtClean="0">
                <a:latin typeface="+mn-lt"/>
              </a:rPr>
              <a:t> </a:t>
            </a:r>
            <a:r>
              <a:rPr lang="en-US" sz="2100" dirty="0" smtClean="0">
                <a:latin typeface="+mn-lt"/>
                <a:cs typeface="Calibri" pitchFamily="34" charset="0"/>
              </a:rPr>
              <a:t>Includes-</a:t>
            </a:r>
          </a:p>
          <a:p>
            <a:pPr marL="717550" lvl="2" indent="-352425" algn="just" fontAlgn="auto">
              <a:spcBef>
                <a:spcPts val="324"/>
              </a:spcBef>
              <a:spcAft>
                <a:spcPts val="0"/>
              </a:spcAft>
              <a:buFont typeface="+mj-lt"/>
              <a:buAutoNum type="alphaLcParenR"/>
              <a:defRPr/>
            </a:pPr>
            <a:r>
              <a:rPr lang="en-US" sz="2100" dirty="0" smtClean="0">
                <a:latin typeface="+mn-lt"/>
              </a:rPr>
              <a:t>goods purchased &amp; held for resale, computer software held for resale, or land and other property held for resale. </a:t>
            </a:r>
          </a:p>
          <a:p>
            <a:pPr marL="717550" lvl="2" indent="-352425" algn="just" fontAlgn="auto">
              <a:spcBef>
                <a:spcPts val="324"/>
              </a:spcBef>
              <a:spcAft>
                <a:spcPts val="0"/>
              </a:spcAft>
              <a:buFont typeface="+mj-lt"/>
              <a:buAutoNum type="alphaLcParenR"/>
              <a:defRPr/>
            </a:pPr>
            <a:r>
              <a:rPr lang="en-US" sz="2100" dirty="0" smtClean="0">
                <a:latin typeface="+mn-lt"/>
              </a:rPr>
              <a:t>finished goods produced, or WIP being produced, by the enterprise and include materials, maintenance supplies, consumables and loose tools awaiting use in the production process.</a:t>
            </a:r>
          </a:p>
          <a:p>
            <a:pPr marL="365125" indent="-365125" algn="just" eaLnBrk="1" fontAlgn="auto" hangingPunct="1">
              <a:spcBef>
                <a:spcPts val="580"/>
              </a:spcBef>
              <a:spcAft>
                <a:spcPts val="0"/>
              </a:spcAft>
              <a:buClr>
                <a:schemeClr val="accent1"/>
              </a:buClr>
              <a:buFont typeface="Wingdings 3"/>
              <a:buChar char=""/>
              <a:defRPr/>
            </a:pPr>
            <a:r>
              <a:rPr lang="en-US" sz="2100" dirty="0" smtClean="0">
                <a:latin typeface="+mn-lt"/>
                <a:cs typeface="Calibri" pitchFamily="34" charset="0"/>
              </a:rPr>
              <a:t>Value</a:t>
            </a:r>
            <a:r>
              <a:rPr lang="en-US" sz="2100" b="1" dirty="0" smtClean="0">
                <a:latin typeface="+mn-lt"/>
                <a:cs typeface="Calibri" pitchFamily="34" charset="0"/>
              </a:rPr>
              <a:t> Inventories</a:t>
            </a:r>
            <a:r>
              <a:rPr lang="en-US" sz="2100" dirty="0" smtClean="0">
                <a:latin typeface="+mn-lt"/>
                <a:cs typeface="Calibri" pitchFamily="34" charset="0"/>
              </a:rPr>
              <a:t> at</a:t>
            </a:r>
            <a:r>
              <a:rPr lang="en-US" sz="2100" b="1" dirty="0" smtClean="0">
                <a:latin typeface="+mn-lt"/>
                <a:cs typeface="Calibri" pitchFamily="34" charset="0"/>
              </a:rPr>
              <a:t> </a:t>
            </a:r>
            <a:r>
              <a:rPr lang="en-US" sz="2100" dirty="0" smtClean="0">
                <a:latin typeface="+mn-lt"/>
                <a:cs typeface="Calibri" pitchFamily="34" charset="0"/>
              </a:rPr>
              <a:t>the </a:t>
            </a:r>
            <a:r>
              <a:rPr lang="en-US" sz="2100" b="1" dirty="0" smtClean="0">
                <a:solidFill>
                  <a:srgbClr val="FF0000"/>
                </a:solidFill>
                <a:latin typeface="+mn-lt"/>
                <a:cs typeface="Calibri" pitchFamily="34" charset="0"/>
              </a:rPr>
              <a:t>‘lower’ of Cost OR Net </a:t>
            </a:r>
            <a:r>
              <a:rPr lang="en-US" sz="2100" b="1" dirty="0" err="1" smtClean="0">
                <a:solidFill>
                  <a:srgbClr val="FF0000"/>
                </a:solidFill>
                <a:latin typeface="+mn-lt"/>
                <a:cs typeface="Calibri" pitchFamily="34" charset="0"/>
              </a:rPr>
              <a:t>Realisable</a:t>
            </a:r>
            <a:r>
              <a:rPr lang="en-US" sz="2100" b="1" dirty="0" smtClean="0">
                <a:solidFill>
                  <a:srgbClr val="FF0000"/>
                </a:solidFill>
                <a:latin typeface="+mn-lt"/>
                <a:cs typeface="Calibri" pitchFamily="34" charset="0"/>
              </a:rPr>
              <a:t> Value.</a:t>
            </a:r>
          </a:p>
          <a:p>
            <a:pPr marL="365125" indent="-365125" algn="just" eaLnBrk="1" fontAlgn="auto" hangingPunct="1">
              <a:spcBef>
                <a:spcPts val="580"/>
              </a:spcBef>
              <a:spcAft>
                <a:spcPts val="0"/>
              </a:spcAft>
              <a:buClr>
                <a:schemeClr val="accent1"/>
              </a:buClr>
              <a:buFont typeface="Wingdings 3"/>
              <a:buChar char=""/>
              <a:defRPr/>
            </a:pPr>
            <a:r>
              <a:rPr lang="en-US" sz="2100" b="1" dirty="0" smtClean="0">
                <a:latin typeface="+mn-lt"/>
                <a:cs typeface="Calibri" pitchFamily="34" charset="0"/>
              </a:rPr>
              <a:t>Cost of Inventories includes</a:t>
            </a:r>
            <a:r>
              <a:rPr lang="en-US" sz="2100" dirty="0" smtClean="0">
                <a:latin typeface="+mn-lt"/>
                <a:cs typeface="Calibri" pitchFamily="34" charset="0"/>
              </a:rPr>
              <a:t>:</a:t>
            </a:r>
          </a:p>
          <a:p>
            <a:pPr marL="822325" lvl="1" indent="-457200" algn="just" eaLnBrk="1" fontAlgn="auto" hangingPunct="1">
              <a:spcBef>
                <a:spcPts val="324"/>
              </a:spcBef>
              <a:spcAft>
                <a:spcPts val="0"/>
              </a:spcAft>
              <a:buFont typeface="+mj-lt"/>
              <a:buAutoNum type="alphaLcParenR"/>
              <a:defRPr/>
            </a:pPr>
            <a:r>
              <a:rPr lang="en-US" sz="2100" dirty="0" smtClean="0">
                <a:latin typeface="+mn-lt"/>
                <a:cs typeface="Calibri" pitchFamily="34" charset="0"/>
              </a:rPr>
              <a:t>Cost of Purchase,</a:t>
            </a:r>
          </a:p>
          <a:p>
            <a:pPr marL="822325" lvl="1" indent="-457200" algn="just" eaLnBrk="1" fontAlgn="auto" hangingPunct="1">
              <a:spcBef>
                <a:spcPts val="324"/>
              </a:spcBef>
              <a:spcAft>
                <a:spcPts val="0"/>
              </a:spcAft>
              <a:buFont typeface="+mj-lt"/>
              <a:buAutoNum type="alphaLcParenR"/>
              <a:defRPr/>
            </a:pPr>
            <a:r>
              <a:rPr lang="en-US" sz="2100" dirty="0" smtClean="0">
                <a:latin typeface="+mn-lt"/>
                <a:cs typeface="Calibri" pitchFamily="34" charset="0"/>
              </a:rPr>
              <a:t>Cost of conversion, and</a:t>
            </a:r>
          </a:p>
          <a:p>
            <a:pPr marL="822325" lvl="1" indent="-457200" algn="just" eaLnBrk="1" fontAlgn="auto" hangingPunct="1">
              <a:spcBef>
                <a:spcPts val="324"/>
              </a:spcBef>
              <a:spcAft>
                <a:spcPts val="0"/>
              </a:spcAft>
              <a:buFont typeface="+mj-lt"/>
              <a:buAutoNum type="alphaLcParenR"/>
              <a:defRPr/>
            </a:pPr>
            <a:r>
              <a:rPr lang="en-US" sz="2100" dirty="0" smtClean="0">
                <a:latin typeface="+mn-lt"/>
                <a:cs typeface="Calibri" pitchFamily="34" charset="0"/>
              </a:rPr>
              <a:t>Other costs incurred in bringing the inventories to their present location &amp; condition.</a:t>
            </a:r>
            <a:endParaRPr lang="en-US" sz="2100" dirty="0" smtClean="0">
              <a:latin typeface="+mn-lt"/>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9" name="Slide Number Placeholder 4"/>
          <p:cNvSpPr>
            <a:spLocks noGrp="1"/>
          </p:cNvSpPr>
          <p:nvPr>
            <p:ph type="sldNum" sz="quarter" idx="12"/>
          </p:nvPr>
        </p:nvSpPr>
        <p:spPr bwMode="auto">
          <a:xfrm>
            <a:off x="146050" y="6210300"/>
            <a:ext cx="639763" cy="457200"/>
          </a:xfrm>
          <a:ln>
            <a:miter lim="800000"/>
            <a:headEnd/>
            <a:tailEnd/>
          </a:ln>
        </p:spPr>
        <p:txBody>
          <a:bodyPr wrap="square" lIns="91440" tIns="45720" rIns="91440" bIns="45720" numCol="1" anchorCtr="0" compatLnSpc="1">
            <a:prstTxWarp prst="textNoShape">
              <a:avLst/>
            </a:prstTxWarp>
          </a:bodyPr>
          <a:lstStyle/>
          <a:p>
            <a:pPr>
              <a:defRPr/>
            </a:pPr>
            <a:fld id="{4F9C1EE7-AC1E-43D0-A7C4-F7263F27D373}" type="slidenum">
              <a:rPr lang="en-US"/>
              <a:pPr>
                <a:defRPr/>
              </a:pPr>
              <a:t>27</a:t>
            </a:fld>
            <a:endParaRPr lang="en-US" dirty="0"/>
          </a:p>
        </p:txBody>
      </p:sp>
      <p:sp>
        <p:nvSpPr>
          <p:cNvPr id="2" name="Content Placeholder 1"/>
          <p:cNvSpPr>
            <a:spLocks noGrp="1"/>
          </p:cNvSpPr>
          <p:nvPr>
            <p:ph sz="quarter" idx="1"/>
          </p:nvPr>
        </p:nvSpPr>
        <p:spPr>
          <a:xfrm>
            <a:off x="357158" y="928670"/>
            <a:ext cx="8501122" cy="5715040"/>
          </a:xfrm>
        </p:spPr>
        <p:txBody>
          <a:bodyPr>
            <a:noAutofit/>
          </a:bodyPr>
          <a:lstStyle/>
          <a:p>
            <a:pPr marL="365760" indent="-256032" algn="just" eaLnBrk="1" fontAlgn="auto" hangingPunct="1">
              <a:spcBef>
                <a:spcPts val="580"/>
              </a:spcBef>
              <a:spcAft>
                <a:spcPts val="0"/>
              </a:spcAft>
              <a:buFont typeface="Wingdings 3"/>
              <a:buChar char=""/>
              <a:defRPr/>
            </a:pPr>
            <a:r>
              <a:rPr lang="en-US" sz="2300" b="1" dirty="0" smtClean="0">
                <a:cs typeface="Calibri" pitchFamily="34" charset="0"/>
              </a:rPr>
              <a:t>Cost Formulas: </a:t>
            </a:r>
          </a:p>
          <a:p>
            <a:pPr marL="640398" lvl="1" indent="-256032" algn="just" eaLnBrk="1" fontAlgn="auto" hangingPunct="1">
              <a:spcBef>
                <a:spcPts val="580"/>
              </a:spcBef>
              <a:spcAft>
                <a:spcPts val="0"/>
              </a:spcAft>
              <a:buFont typeface="Wingdings 3"/>
              <a:buChar char=""/>
              <a:defRPr/>
            </a:pPr>
            <a:r>
              <a:rPr lang="en-US" sz="2300" dirty="0" smtClean="0">
                <a:cs typeface="Calibri" pitchFamily="34" charset="0"/>
              </a:rPr>
              <a:t>first-in, first-out (FIFO), or</a:t>
            </a:r>
          </a:p>
          <a:p>
            <a:pPr marL="640398" lvl="1" indent="-256032" algn="just" eaLnBrk="1" fontAlgn="auto" hangingPunct="1">
              <a:spcBef>
                <a:spcPts val="580"/>
              </a:spcBef>
              <a:spcAft>
                <a:spcPts val="0"/>
              </a:spcAft>
              <a:buFont typeface="Wingdings 3"/>
              <a:buChar char=""/>
              <a:defRPr/>
            </a:pPr>
            <a:r>
              <a:rPr lang="en-US" sz="2300" dirty="0" smtClean="0"/>
              <a:t>weighted average</a:t>
            </a:r>
          </a:p>
          <a:p>
            <a:pPr marL="365760" indent="-256032" algn="just" eaLnBrk="1" fontAlgn="auto" hangingPunct="1">
              <a:spcBef>
                <a:spcPts val="580"/>
              </a:spcBef>
              <a:spcAft>
                <a:spcPts val="0"/>
              </a:spcAft>
              <a:buFont typeface="Wingdings 3"/>
              <a:buChar char=""/>
              <a:defRPr/>
            </a:pPr>
            <a:endParaRPr lang="en-US" sz="2300" dirty="0" smtClean="0">
              <a:cs typeface="Calibri" pitchFamily="34" charset="0"/>
            </a:endParaRPr>
          </a:p>
          <a:p>
            <a:pPr marL="365760" indent="-256032" algn="just" eaLnBrk="1" fontAlgn="auto" hangingPunct="1">
              <a:spcBef>
                <a:spcPts val="580"/>
              </a:spcBef>
              <a:spcAft>
                <a:spcPts val="0"/>
              </a:spcAft>
              <a:buFont typeface="Wingdings 3"/>
              <a:buChar char=""/>
              <a:defRPr/>
            </a:pPr>
            <a:r>
              <a:rPr lang="en-US" sz="2300" dirty="0" smtClean="0">
                <a:cs typeface="Calibri" pitchFamily="34" charset="0"/>
              </a:rPr>
              <a:t>While calculating the cost of Inventories, </a:t>
            </a:r>
            <a:r>
              <a:rPr lang="en-US" sz="2300" b="1" dirty="0" smtClean="0">
                <a:cs typeface="Calibri" pitchFamily="34" charset="0"/>
              </a:rPr>
              <a:t>exclude</a:t>
            </a:r>
            <a:r>
              <a:rPr lang="en-US" sz="2300" dirty="0" smtClean="0">
                <a:cs typeface="Calibri" pitchFamily="34" charset="0"/>
              </a:rPr>
              <a:t> certain costs and recognise them as </a:t>
            </a:r>
            <a:r>
              <a:rPr lang="en-US" sz="2300" b="1" dirty="0" smtClean="0">
                <a:solidFill>
                  <a:srgbClr val="FF0000"/>
                </a:solidFill>
                <a:cs typeface="Calibri" pitchFamily="34" charset="0"/>
              </a:rPr>
              <a:t>expenses</a:t>
            </a:r>
            <a:r>
              <a:rPr lang="en-US" sz="2300" dirty="0" smtClean="0">
                <a:cs typeface="Calibri" pitchFamily="34" charset="0"/>
              </a:rPr>
              <a:t> in the period in which they are incurred. Examples of such costs are: </a:t>
            </a:r>
          </a:p>
          <a:p>
            <a:pPr marL="736092" lvl="1" indent="-342900" algn="just" eaLnBrk="1" fontAlgn="auto" hangingPunct="1">
              <a:spcBef>
                <a:spcPts val="324"/>
              </a:spcBef>
              <a:spcAft>
                <a:spcPts val="0"/>
              </a:spcAft>
              <a:buFont typeface="+mj-lt"/>
              <a:buAutoNum type="alphaLcParenR"/>
              <a:defRPr/>
            </a:pPr>
            <a:r>
              <a:rPr lang="en-US" sz="2300" dirty="0" smtClean="0">
                <a:cs typeface="Calibri" pitchFamily="34" charset="0"/>
              </a:rPr>
              <a:t>abnormal amounts of wasted materials, labour, or other production costs; </a:t>
            </a:r>
          </a:p>
          <a:p>
            <a:pPr marL="736092" lvl="1" indent="-342900" algn="just" eaLnBrk="1" fontAlgn="auto" hangingPunct="1">
              <a:spcBef>
                <a:spcPts val="324"/>
              </a:spcBef>
              <a:spcAft>
                <a:spcPts val="0"/>
              </a:spcAft>
              <a:buFont typeface="+mj-lt"/>
              <a:buAutoNum type="alphaLcParenR"/>
              <a:defRPr/>
            </a:pPr>
            <a:r>
              <a:rPr lang="en-US" sz="2300" dirty="0" smtClean="0">
                <a:cs typeface="Calibri" pitchFamily="34" charset="0"/>
              </a:rPr>
              <a:t>storage costs, unless those costs are necessary in the production process prior to a further production stage;</a:t>
            </a:r>
          </a:p>
          <a:p>
            <a:pPr marL="736092" lvl="1" indent="-342900" algn="just" eaLnBrk="1" fontAlgn="auto" hangingPunct="1">
              <a:spcBef>
                <a:spcPts val="324"/>
              </a:spcBef>
              <a:spcAft>
                <a:spcPts val="0"/>
              </a:spcAft>
              <a:buFont typeface="+mj-lt"/>
              <a:buAutoNum type="alphaLcParenR"/>
              <a:defRPr/>
            </a:pPr>
            <a:r>
              <a:rPr lang="en-US" sz="2300" dirty="0" smtClean="0">
                <a:cs typeface="Calibri" pitchFamily="34" charset="0"/>
              </a:rPr>
              <a:t>administrative overheads that do not contribute to bringing the inventories to their present location and condition; and</a:t>
            </a:r>
          </a:p>
          <a:p>
            <a:pPr marL="736092" lvl="1" indent="-342900" algn="just" eaLnBrk="1" fontAlgn="auto" hangingPunct="1">
              <a:spcBef>
                <a:spcPts val="324"/>
              </a:spcBef>
              <a:spcAft>
                <a:spcPts val="0"/>
              </a:spcAft>
              <a:buFont typeface="+mj-lt"/>
              <a:buAutoNum type="alphaLcParenR"/>
              <a:defRPr/>
            </a:pPr>
            <a:r>
              <a:rPr lang="en-US" sz="2300" dirty="0" smtClean="0">
                <a:cs typeface="Calibri" pitchFamily="34" charset="0"/>
              </a:rPr>
              <a:t>selling and distribution costs.</a:t>
            </a:r>
            <a:endParaRPr lang="en-US" sz="2300" dirty="0"/>
          </a:p>
        </p:txBody>
      </p:sp>
      <p:sp>
        <p:nvSpPr>
          <p:cNvPr id="6" name="Title 2"/>
          <p:cNvSpPr txBox="1">
            <a:spLocks/>
          </p:cNvSpPr>
          <p:nvPr/>
        </p:nvSpPr>
        <p:spPr>
          <a:xfrm>
            <a:off x="5715000" y="71438"/>
            <a:ext cx="2971800" cy="511175"/>
          </a:xfrm>
          <a:prstGeom prst="rect">
            <a:avLst/>
          </a:prstGeom>
          <a:solidFill>
            <a:schemeClr val="accent1"/>
          </a:solidFill>
        </p:spPr>
        <p:txBody>
          <a:bodyPr bIns="91440" anchor="ctr"/>
          <a:lstStyle/>
          <a:p>
            <a:pPr algn="r" fontAlgn="auto">
              <a:spcAft>
                <a:spcPts val="0"/>
              </a:spcAft>
              <a:defRPr/>
            </a:pPr>
            <a:r>
              <a:rPr lang="en-US" sz="2800" dirty="0">
                <a:solidFill>
                  <a:schemeClr val="bg1"/>
                </a:solidFill>
                <a:latin typeface="Calibri" pitchFamily="34" charset="0"/>
                <a:ea typeface="+mj-ea"/>
                <a:cs typeface="Calibri" pitchFamily="34" charset="0"/>
              </a:rPr>
              <a:t>Contd.……</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2" name="Slide Number Placeholder 3"/>
          <p:cNvSpPr>
            <a:spLocks noGrp="1"/>
          </p:cNvSpPr>
          <p:nvPr>
            <p:ph type="sldNum" sz="quarter" idx="12"/>
          </p:nvPr>
        </p:nvSpPr>
        <p:spPr bwMode="auto">
          <a:xfrm>
            <a:off x="146050" y="6210300"/>
            <a:ext cx="568325" cy="457200"/>
          </a:xfrm>
          <a:ln>
            <a:miter lim="800000"/>
            <a:headEnd/>
            <a:tailEnd/>
          </a:ln>
        </p:spPr>
        <p:txBody>
          <a:bodyPr wrap="square" lIns="91440" tIns="45720" rIns="91440" bIns="45720" numCol="1" anchorCtr="0" compatLnSpc="1">
            <a:prstTxWarp prst="textNoShape">
              <a:avLst/>
            </a:prstTxWarp>
          </a:bodyPr>
          <a:lstStyle/>
          <a:p>
            <a:pPr>
              <a:defRPr/>
            </a:pPr>
            <a:fld id="{1161B13F-5242-4036-9F2A-C7509AB6F03A}" type="slidenum">
              <a:rPr lang="en-US"/>
              <a:pPr>
                <a:defRPr/>
              </a:pPr>
              <a:t>28</a:t>
            </a:fld>
            <a:endParaRPr lang="en-US"/>
          </a:p>
        </p:txBody>
      </p:sp>
      <p:sp>
        <p:nvSpPr>
          <p:cNvPr id="25602" name="Content Placeholder 1"/>
          <p:cNvSpPr>
            <a:spLocks noGrp="1"/>
          </p:cNvSpPr>
          <p:nvPr>
            <p:ph sz="quarter" idx="1"/>
          </p:nvPr>
        </p:nvSpPr>
        <p:spPr>
          <a:xfrm>
            <a:off x="357158" y="1000108"/>
            <a:ext cx="8501122" cy="5143536"/>
          </a:xfrm>
        </p:spPr>
        <p:txBody>
          <a:bodyPr>
            <a:noAutofit/>
          </a:bodyPr>
          <a:lstStyle/>
          <a:p>
            <a:pPr marL="274320" indent="-274320" algn="just" eaLnBrk="1" fontAlgn="auto" hangingPunct="1">
              <a:spcBef>
                <a:spcPts val="580"/>
              </a:spcBef>
              <a:spcAft>
                <a:spcPts val="0"/>
              </a:spcAft>
              <a:buFont typeface="Wingdings 3" pitchFamily="18" charset="2"/>
              <a:buChar char=""/>
              <a:defRPr/>
            </a:pPr>
            <a:r>
              <a:rPr lang="en-US" sz="2200" b="1" dirty="0" smtClean="0"/>
              <a:t>Techniques used for measurement of cost of inventories are:</a:t>
            </a:r>
          </a:p>
          <a:p>
            <a:pPr marL="822325" lvl="1" indent="-457200" algn="just" eaLnBrk="1" fontAlgn="auto" hangingPunct="1">
              <a:spcBef>
                <a:spcPts val="370"/>
              </a:spcBef>
              <a:spcAft>
                <a:spcPts val="0"/>
              </a:spcAft>
              <a:buFont typeface="Lucida Sans Unicode" pitchFamily="34" charset="0"/>
              <a:buAutoNum type="alphaLcParenR"/>
              <a:defRPr/>
            </a:pPr>
            <a:r>
              <a:rPr lang="en-US" sz="2200" b="1" dirty="0" smtClean="0"/>
              <a:t>Standard Cost method</a:t>
            </a:r>
            <a:r>
              <a:rPr lang="en-US" sz="2200" dirty="0" smtClean="0"/>
              <a:t> = Cost of material (+) Cost of </a:t>
            </a:r>
            <a:r>
              <a:rPr lang="en-US" sz="2200" dirty="0" err="1" smtClean="0"/>
              <a:t>labour</a:t>
            </a:r>
            <a:r>
              <a:rPr lang="en-US" sz="2200" dirty="0" smtClean="0"/>
              <a:t> (+) Overheads; or</a:t>
            </a:r>
          </a:p>
          <a:p>
            <a:pPr marL="822325" lvl="1" indent="-457200" algn="just" eaLnBrk="1" fontAlgn="auto" hangingPunct="1">
              <a:spcBef>
                <a:spcPts val="370"/>
              </a:spcBef>
              <a:spcAft>
                <a:spcPts val="0"/>
              </a:spcAft>
              <a:buFont typeface="Lucida Sans Unicode" pitchFamily="34" charset="0"/>
              <a:buAutoNum type="alphaLcParenR"/>
              <a:defRPr/>
            </a:pPr>
            <a:r>
              <a:rPr lang="en-US" sz="2200" b="1" dirty="0" smtClean="0"/>
              <a:t>Retail method</a:t>
            </a:r>
            <a:r>
              <a:rPr lang="en-US" sz="2200" dirty="0" smtClean="0"/>
              <a:t>= Sale value of inventory (-) % of gross profit.</a:t>
            </a:r>
          </a:p>
          <a:p>
            <a:pPr marL="822325" lvl="1" indent="-457200" algn="just" eaLnBrk="1" fontAlgn="auto" hangingPunct="1">
              <a:spcBef>
                <a:spcPts val="370"/>
              </a:spcBef>
              <a:spcAft>
                <a:spcPts val="0"/>
              </a:spcAft>
              <a:buFont typeface="Verdana" pitchFamily="34" charset="0"/>
              <a:buNone/>
              <a:defRPr/>
            </a:pPr>
            <a:endParaRPr lang="en-US" sz="2200" b="1" dirty="0" smtClean="0">
              <a:solidFill>
                <a:schemeClr val="accent2"/>
              </a:solidFill>
            </a:endParaRPr>
          </a:p>
          <a:p>
            <a:pPr marL="822325" lvl="1" indent="-457200" algn="just" eaLnBrk="1" fontAlgn="auto" hangingPunct="1">
              <a:spcBef>
                <a:spcPts val="370"/>
              </a:spcBef>
              <a:spcAft>
                <a:spcPts val="0"/>
              </a:spcAft>
              <a:buFont typeface="Verdana" pitchFamily="34" charset="0"/>
              <a:buNone/>
              <a:defRPr/>
            </a:pPr>
            <a:r>
              <a:rPr lang="en-US" sz="2200" b="1" dirty="0" smtClean="0">
                <a:solidFill>
                  <a:schemeClr val="accent2"/>
                </a:solidFill>
              </a:rPr>
              <a:t>Note:</a:t>
            </a:r>
          </a:p>
          <a:p>
            <a:pPr marL="274320" indent="-274320" algn="just" eaLnBrk="1" fontAlgn="auto" hangingPunct="1">
              <a:spcBef>
                <a:spcPts val="580"/>
              </a:spcBef>
              <a:spcAft>
                <a:spcPts val="0"/>
              </a:spcAft>
              <a:buFont typeface="Wingdings 3" pitchFamily="18" charset="2"/>
              <a:buNone/>
              <a:defRPr/>
            </a:pPr>
            <a:r>
              <a:rPr lang="en-US" sz="2200" dirty="0" smtClean="0"/>
              <a:t>	These techniques need regular review and, where necessary, revision in the light of related conditions.</a:t>
            </a:r>
          </a:p>
          <a:p>
            <a:pPr marL="822325" lvl="1" indent="-457200" algn="just" eaLnBrk="1" fontAlgn="auto" hangingPunct="1">
              <a:spcBef>
                <a:spcPts val="370"/>
              </a:spcBef>
              <a:spcAft>
                <a:spcPts val="0"/>
              </a:spcAft>
              <a:buFont typeface="Verdana" pitchFamily="34" charset="0"/>
              <a:buNone/>
              <a:defRPr/>
            </a:pPr>
            <a:endParaRPr lang="en-US" sz="2200" b="1" u="sng" dirty="0" smtClean="0">
              <a:solidFill>
                <a:schemeClr val="accent2"/>
              </a:solidFill>
            </a:endParaRPr>
          </a:p>
          <a:p>
            <a:pPr marL="266700" lvl="1" indent="-266700" algn="just" eaLnBrk="1" fontAlgn="auto" hangingPunct="1">
              <a:spcBef>
                <a:spcPts val="370"/>
              </a:spcBef>
              <a:spcAft>
                <a:spcPts val="0"/>
              </a:spcAft>
              <a:buClr>
                <a:schemeClr val="accent1"/>
              </a:buClr>
              <a:buFont typeface="Wingdings 3" pitchFamily="18" charset="2"/>
              <a:buChar char=""/>
              <a:defRPr/>
            </a:pPr>
            <a:r>
              <a:rPr lang="en-US" sz="2200" b="1" u="sng" dirty="0" smtClean="0"/>
              <a:t>DISCLOSURE REQUIREMENTS:</a:t>
            </a:r>
          </a:p>
          <a:p>
            <a:pPr marL="822325" lvl="1" indent="-457200" algn="just" eaLnBrk="1" fontAlgn="auto" hangingPunct="1">
              <a:spcBef>
                <a:spcPts val="370"/>
              </a:spcBef>
              <a:spcAft>
                <a:spcPts val="0"/>
              </a:spcAft>
              <a:buFont typeface="Wingdings" pitchFamily="2" charset="2"/>
              <a:buChar char="Ø"/>
              <a:defRPr/>
            </a:pPr>
            <a:r>
              <a:rPr lang="en-US" sz="2200" dirty="0" smtClean="0"/>
              <a:t>All accounting policies adopted in measuring inventories.</a:t>
            </a:r>
          </a:p>
          <a:p>
            <a:pPr marL="822325" lvl="1" indent="-457200" algn="just" eaLnBrk="1" fontAlgn="auto" hangingPunct="1">
              <a:spcBef>
                <a:spcPts val="370"/>
              </a:spcBef>
              <a:spcAft>
                <a:spcPts val="0"/>
              </a:spcAft>
              <a:buFont typeface="Wingdings" pitchFamily="2" charset="2"/>
              <a:buChar char="Ø"/>
              <a:defRPr/>
            </a:pPr>
            <a:r>
              <a:rPr lang="en-US" sz="2200" dirty="0" smtClean="0"/>
              <a:t>Cost formula used in measuring  inventories.</a:t>
            </a:r>
          </a:p>
          <a:p>
            <a:pPr marL="822325" lvl="1" indent="-457200" algn="just" eaLnBrk="1" fontAlgn="auto" hangingPunct="1">
              <a:spcBef>
                <a:spcPts val="370"/>
              </a:spcBef>
              <a:spcAft>
                <a:spcPts val="0"/>
              </a:spcAft>
              <a:buFont typeface="Wingdings" pitchFamily="2" charset="2"/>
              <a:buChar char="Ø"/>
              <a:defRPr/>
            </a:pPr>
            <a:r>
              <a:rPr lang="en-US" sz="2200" dirty="0" smtClean="0"/>
              <a:t>Total carrying amount of inventories and its classification.</a:t>
            </a:r>
          </a:p>
        </p:txBody>
      </p:sp>
      <p:sp>
        <p:nvSpPr>
          <p:cNvPr id="5" name="Title 2"/>
          <p:cNvSpPr txBox="1">
            <a:spLocks/>
          </p:cNvSpPr>
          <p:nvPr/>
        </p:nvSpPr>
        <p:spPr>
          <a:xfrm>
            <a:off x="5715000" y="71438"/>
            <a:ext cx="2971800" cy="511175"/>
          </a:xfrm>
          <a:prstGeom prst="rect">
            <a:avLst/>
          </a:prstGeom>
          <a:solidFill>
            <a:schemeClr val="accent1"/>
          </a:solidFill>
        </p:spPr>
        <p:txBody>
          <a:bodyPr bIns="91440" anchor="ctr"/>
          <a:lstStyle/>
          <a:p>
            <a:pPr algn="r" fontAlgn="auto">
              <a:spcAft>
                <a:spcPts val="0"/>
              </a:spcAft>
              <a:defRPr/>
            </a:pPr>
            <a:r>
              <a:rPr lang="en-US" sz="2800" dirty="0">
                <a:solidFill>
                  <a:schemeClr val="bg1"/>
                </a:solidFill>
                <a:latin typeface="Calibri" pitchFamily="34" charset="0"/>
                <a:ea typeface="+mj-ea"/>
                <a:cs typeface="Calibri" pitchFamily="34" charset="0"/>
              </a:rPr>
              <a:t>Contd.……</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626" name="Content Placeholder 1"/>
          <p:cNvSpPr>
            <a:spLocks noGrp="1"/>
          </p:cNvSpPr>
          <p:nvPr>
            <p:ph sz="quarter" idx="1"/>
          </p:nvPr>
        </p:nvSpPr>
        <p:spPr>
          <a:xfrm>
            <a:off x="71406" y="785794"/>
            <a:ext cx="8929750" cy="5521345"/>
          </a:xfrm>
        </p:spPr>
        <p:txBody>
          <a:bodyPr>
            <a:noAutofit/>
          </a:bodyPr>
          <a:lstStyle/>
          <a:p>
            <a:pPr marL="290513" indent="-290513" algn="just" eaLnBrk="1" fontAlgn="auto" hangingPunct="1">
              <a:spcBef>
                <a:spcPts val="0"/>
              </a:spcBef>
              <a:spcAft>
                <a:spcPts val="0"/>
              </a:spcAft>
              <a:buSzPct val="100000"/>
              <a:buFont typeface="Lucida Sans Unicode" pitchFamily="34" charset="0"/>
              <a:buAutoNum type="arabicParenR"/>
              <a:defRPr/>
            </a:pPr>
            <a:r>
              <a:rPr lang="en-US" sz="2100" b="1" u="sng" dirty="0" smtClean="0">
                <a:ea typeface="Calibri" pitchFamily="34" charset="0"/>
                <a:cs typeface="Calibri" pitchFamily="34" charset="0"/>
              </a:rPr>
              <a:t>Calculation of cost:</a:t>
            </a:r>
          </a:p>
          <a:p>
            <a:pPr marL="290513" indent="-290513" algn="just" eaLnBrk="1" fontAlgn="auto" hangingPunct="1">
              <a:spcBef>
                <a:spcPts val="0"/>
              </a:spcBef>
              <a:spcAft>
                <a:spcPts val="0"/>
              </a:spcAft>
              <a:buFont typeface="Wingdings 3" pitchFamily="18" charset="2"/>
              <a:buNone/>
              <a:defRPr/>
            </a:pPr>
            <a:r>
              <a:rPr lang="en-US" sz="2100" dirty="0" smtClean="0">
                <a:ea typeface="Calibri" pitchFamily="34" charset="0"/>
                <a:cs typeface="Calibri" pitchFamily="34" charset="0"/>
              </a:rPr>
              <a:t>	Unlike AS-2, Standard Costing method has not been prescribed to measure cost under ICDS.</a:t>
            </a:r>
            <a:endParaRPr lang="en-US" sz="2100" u="sng" dirty="0" smtClean="0">
              <a:ea typeface="Calibri" pitchFamily="34" charset="0"/>
              <a:cs typeface="Calibri" pitchFamily="34" charset="0"/>
            </a:endParaRPr>
          </a:p>
          <a:p>
            <a:pPr marL="290513" indent="-290513" algn="just" eaLnBrk="1" fontAlgn="auto" hangingPunct="1">
              <a:spcBef>
                <a:spcPts val="0"/>
              </a:spcBef>
              <a:spcAft>
                <a:spcPts val="0"/>
              </a:spcAft>
              <a:buSzPct val="100000"/>
              <a:buFont typeface="Lucida Sans Unicode" pitchFamily="34" charset="0"/>
              <a:buAutoNum type="arabicParenR" startAt="2"/>
              <a:defRPr/>
            </a:pPr>
            <a:endParaRPr lang="en-US" sz="900" b="1" u="sng" dirty="0" smtClean="0">
              <a:ea typeface="Calibri" pitchFamily="34" charset="0"/>
              <a:cs typeface="Calibri" pitchFamily="34" charset="0"/>
            </a:endParaRPr>
          </a:p>
          <a:p>
            <a:pPr marL="290513" indent="-290513" algn="just" eaLnBrk="1" fontAlgn="auto" hangingPunct="1">
              <a:spcBef>
                <a:spcPts val="0"/>
              </a:spcBef>
              <a:spcAft>
                <a:spcPts val="0"/>
              </a:spcAft>
              <a:buSzPct val="100000"/>
              <a:buFont typeface="Lucida Sans Unicode" pitchFamily="34" charset="0"/>
              <a:buAutoNum type="arabicParenR" startAt="2"/>
              <a:defRPr/>
            </a:pPr>
            <a:r>
              <a:rPr lang="en-US" sz="2100" b="1" u="sng" dirty="0" smtClean="0">
                <a:ea typeface="Calibri" pitchFamily="34" charset="0"/>
                <a:cs typeface="Calibri" pitchFamily="34" charset="0"/>
              </a:rPr>
              <a:t>Inclusion of inventory for service providers:</a:t>
            </a:r>
          </a:p>
          <a:p>
            <a:pPr marL="290513" indent="-290513" algn="just" eaLnBrk="1" fontAlgn="auto" hangingPunct="1">
              <a:spcBef>
                <a:spcPts val="0"/>
              </a:spcBef>
              <a:spcAft>
                <a:spcPts val="0"/>
              </a:spcAft>
              <a:buFont typeface="Wingdings 3" pitchFamily="18" charset="2"/>
              <a:buNone/>
              <a:defRPr/>
            </a:pPr>
            <a:r>
              <a:rPr lang="en-US" sz="2100" dirty="0" smtClean="0">
                <a:ea typeface="Calibri" pitchFamily="34" charset="0"/>
                <a:cs typeface="Calibri" pitchFamily="34" charset="0"/>
              </a:rPr>
              <a:t>	ICDS also provides for valuation of inventories in the case of service provider. WIP arising in ordinary course of business of service providers will be included.</a:t>
            </a:r>
          </a:p>
          <a:p>
            <a:pPr algn="just">
              <a:buNone/>
            </a:pPr>
            <a:r>
              <a:rPr lang="en-US" sz="2100" b="1" dirty="0" smtClean="0">
                <a:solidFill>
                  <a:schemeClr val="accent2"/>
                </a:solidFill>
                <a:ea typeface="Calibri" pitchFamily="34" charset="0"/>
                <a:cs typeface="Calibri" pitchFamily="34" charset="0"/>
              </a:rPr>
              <a:t>	Note: </a:t>
            </a:r>
            <a:r>
              <a:rPr lang="en-US" sz="2100" dirty="0" smtClean="0"/>
              <a:t>Inventories in the case of service providers are materials or supplies to be consumed in rendering of services. </a:t>
            </a:r>
            <a:r>
              <a:rPr lang="en-US" sz="2100" dirty="0" smtClean="0">
                <a:ea typeface="Calibri" pitchFamily="34" charset="0"/>
                <a:cs typeface="Calibri" pitchFamily="34" charset="0"/>
              </a:rPr>
              <a:t>Cost of inventories includes cost of services which consist of</a:t>
            </a:r>
            <a:r>
              <a:rPr lang="en-US" sz="2100" b="1" dirty="0" smtClean="0">
                <a:ea typeface="Calibri" pitchFamily="34" charset="0"/>
                <a:cs typeface="Calibri" pitchFamily="34" charset="0"/>
              </a:rPr>
              <a:t> </a:t>
            </a:r>
            <a:r>
              <a:rPr lang="en-US" sz="2100" dirty="0" err="1" smtClean="0">
                <a:ea typeface="Calibri" pitchFamily="34" charset="0"/>
                <a:cs typeface="Calibri" pitchFamily="34" charset="0"/>
              </a:rPr>
              <a:t>labour</a:t>
            </a:r>
            <a:r>
              <a:rPr lang="en-US" sz="2100" dirty="0" smtClean="0">
                <a:ea typeface="Calibri" pitchFamily="34" charset="0"/>
                <a:cs typeface="Calibri" pitchFamily="34" charset="0"/>
              </a:rPr>
              <a:t> and other costs of personnel directly engaged in providing service including supervisory personnel and attributable overheads. </a:t>
            </a:r>
          </a:p>
          <a:p>
            <a:pPr marL="290513" indent="-290513" algn="just" eaLnBrk="1" fontAlgn="auto" hangingPunct="1">
              <a:spcBef>
                <a:spcPts val="0"/>
              </a:spcBef>
              <a:spcAft>
                <a:spcPts val="0"/>
              </a:spcAft>
              <a:buFont typeface="Wingdings 3" pitchFamily="18" charset="2"/>
              <a:buNone/>
              <a:defRPr/>
            </a:pPr>
            <a:r>
              <a:rPr lang="en-US" sz="2100" dirty="0" smtClean="0">
                <a:ea typeface="Calibri" pitchFamily="34" charset="0"/>
                <a:cs typeface="Calibri" pitchFamily="34" charset="0"/>
              </a:rPr>
              <a:t>		But, the identification of overheads attributable to service is a subject matter of judgment. </a:t>
            </a:r>
          </a:p>
          <a:p>
            <a:pPr marL="290513" indent="-290513" algn="just" eaLnBrk="1" fontAlgn="auto" hangingPunct="1">
              <a:spcBef>
                <a:spcPts val="0"/>
              </a:spcBef>
              <a:spcAft>
                <a:spcPts val="0"/>
              </a:spcAft>
              <a:buFont typeface="Wingdings 3" pitchFamily="18" charset="2"/>
              <a:buNone/>
              <a:defRPr/>
            </a:pPr>
            <a:endParaRPr lang="en-US" sz="900" dirty="0" smtClean="0">
              <a:ea typeface="Calibri" pitchFamily="34" charset="0"/>
              <a:cs typeface="Calibri" pitchFamily="34" charset="0"/>
            </a:endParaRPr>
          </a:p>
          <a:p>
            <a:pPr marL="290513" indent="-290513" algn="just" eaLnBrk="1" fontAlgn="auto" hangingPunct="1">
              <a:spcBef>
                <a:spcPts val="0"/>
              </a:spcBef>
              <a:spcAft>
                <a:spcPts val="0"/>
              </a:spcAft>
              <a:buSzPct val="100000"/>
              <a:buFont typeface="Lucida Sans Unicode" pitchFamily="34" charset="0"/>
              <a:buAutoNum type="arabicParenR" startAt="3"/>
              <a:tabLst>
                <a:tab pos="290513" algn="l"/>
              </a:tabLst>
              <a:defRPr/>
            </a:pPr>
            <a:r>
              <a:rPr lang="en-US" sz="2100" b="1" u="sng" dirty="0" smtClean="0">
                <a:ea typeface="Calibri" pitchFamily="34" charset="0"/>
                <a:cs typeface="Calibri" pitchFamily="34" charset="0"/>
              </a:rPr>
              <a:t> Value of Opening Inventory:</a:t>
            </a:r>
          </a:p>
          <a:p>
            <a:pPr marL="290513" indent="-290513" algn="just" eaLnBrk="1" fontAlgn="auto" hangingPunct="1">
              <a:spcBef>
                <a:spcPts val="0"/>
              </a:spcBef>
              <a:spcAft>
                <a:spcPts val="0"/>
              </a:spcAft>
              <a:buFont typeface="Wingdings 3" pitchFamily="18" charset="2"/>
              <a:buNone/>
              <a:defRPr/>
            </a:pPr>
            <a:r>
              <a:rPr lang="en-US" sz="2100" dirty="0" smtClean="0">
                <a:ea typeface="Calibri" pitchFamily="34" charset="0"/>
                <a:cs typeface="Calibri" pitchFamily="34" charset="0"/>
              </a:rPr>
              <a:t>	Unlike AS-2, ICDS specifically provides for valuation of opening inventory which shall be the cost of inventory as on the close of the immediately preceding F.Y.</a:t>
            </a:r>
          </a:p>
          <a:p>
            <a:pPr marL="290513" indent="-290513" algn="just" eaLnBrk="1" fontAlgn="auto" hangingPunct="1">
              <a:spcBef>
                <a:spcPts val="0"/>
              </a:spcBef>
              <a:spcAft>
                <a:spcPts val="0"/>
              </a:spcAft>
              <a:buFont typeface="Wingdings 3" pitchFamily="18" charset="2"/>
              <a:buNone/>
              <a:defRPr/>
            </a:pPr>
            <a:r>
              <a:rPr lang="en-US" sz="2100" dirty="0" smtClean="0">
                <a:ea typeface="Calibri" pitchFamily="34" charset="0"/>
                <a:cs typeface="Calibri" pitchFamily="34" charset="0"/>
              </a:rPr>
              <a:t>		If business commenced during the previous year, it shall be the cost of inventory available on the day of commencement of business. </a:t>
            </a:r>
            <a:endParaRPr lang="en-US" sz="2100" u="sng" dirty="0" smtClean="0">
              <a:ea typeface="Calibri" pitchFamily="34" charset="0"/>
              <a:cs typeface="Calibri" pitchFamily="34" charset="0"/>
            </a:endParaRPr>
          </a:p>
          <a:p>
            <a:pPr marL="290513" indent="-290513" algn="just" eaLnBrk="1" fontAlgn="auto" hangingPunct="1">
              <a:spcBef>
                <a:spcPts val="0"/>
              </a:spcBef>
              <a:spcAft>
                <a:spcPts val="0"/>
              </a:spcAft>
              <a:buFont typeface="Wingdings 3" pitchFamily="18" charset="2"/>
              <a:buNone/>
              <a:defRPr/>
            </a:pPr>
            <a:endParaRPr lang="en-US" sz="2100" dirty="0" smtClean="0">
              <a:ea typeface="Calibri" pitchFamily="34" charset="0"/>
              <a:cs typeface="Calibri" pitchFamily="34" charset="0"/>
            </a:endParaRPr>
          </a:p>
        </p:txBody>
      </p:sp>
      <p:sp>
        <p:nvSpPr>
          <p:cNvPr id="9" name="Title 5"/>
          <p:cNvSpPr txBox="1">
            <a:spLocks/>
          </p:cNvSpPr>
          <p:nvPr/>
        </p:nvSpPr>
        <p:spPr>
          <a:xfrm>
            <a:off x="0" y="-100013"/>
            <a:ext cx="9144000" cy="769938"/>
          </a:xfrm>
          <a:prstGeom prst="rect">
            <a:avLst/>
          </a:prstGeom>
          <a:solidFill>
            <a:schemeClr val="accent1"/>
          </a:solidFill>
        </p:spPr>
        <p:txBody>
          <a:bodyPr anchor="ctr">
            <a:spAutoFit/>
          </a:bodyPr>
          <a:lstStyle/>
          <a:p>
            <a:pPr algn="ctr" fontAlgn="auto">
              <a:spcAft>
                <a:spcPts val="0"/>
              </a:spcAft>
              <a:defRPr/>
            </a:pPr>
            <a:r>
              <a:rPr lang="en-US" sz="4400" dirty="0">
                <a:solidFill>
                  <a:schemeClr val="bg1"/>
                </a:solidFill>
                <a:latin typeface="High Tower Text" pitchFamily="18" charset="0"/>
                <a:ea typeface="+mj-ea"/>
                <a:cs typeface="+mj-cs"/>
              </a:rPr>
              <a:t>Comparison </a:t>
            </a:r>
            <a:r>
              <a:rPr lang="en-US" sz="4000" dirty="0">
                <a:solidFill>
                  <a:schemeClr val="bg1"/>
                </a:solidFill>
                <a:latin typeface="High Tower Text" pitchFamily="18" charset="0"/>
                <a:ea typeface="+mj-ea"/>
                <a:cs typeface="+mj-cs"/>
              </a:rPr>
              <a:t>b/w ICDS II &amp; AS </a:t>
            </a:r>
            <a:r>
              <a:rPr lang="en-US" sz="4000" dirty="0">
                <a:solidFill>
                  <a:schemeClr val="bg1"/>
                </a:solidFill>
                <a:latin typeface="Calibri" pitchFamily="34" charset="0"/>
                <a:ea typeface="+mj-ea"/>
                <a:cs typeface="+mj-cs"/>
              </a:rPr>
              <a:t>2</a:t>
            </a:r>
            <a:endParaRPr lang="en-US" sz="4400" dirty="0">
              <a:solidFill>
                <a:schemeClr val="bg1"/>
              </a:solidFill>
              <a:latin typeface="Calibri" pitchFamily="34" charset="0"/>
              <a:ea typeface="+mj-ea"/>
              <a:cs typeface="+mj-cs"/>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8194" name="Picture 2" descr="http://0c.img.v4.skyrock.net/0572/82690572/pics/3085295275_1_9_HFr1Pyx4.gif"/>
          <p:cNvPicPr>
            <a:picLocks noChangeAspect="1" noChangeArrowheads="1"/>
          </p:cNvPicPr>
          <p:nvPr/>
        </p:nvPicPr>
        <p:blipFill>
          <a:blip r:embed="rId3"/>
          <a:srcRect/>
          <a:stretch>
            <a:fillRect/>
          </a:stretch>
        </p:blipFill>
        <p:spPr bwMode="auto">
          <a:xfrm>
            <a:off x="357188" y="71438"/>
            <a:ext cx="7000875" cy="1428750"/>
          </a:xfrm>
          <a:prstGeom prst="rect">
            <a:avLst/>
          </a:prstGeom>
          <a:noFill/>
          <a:ln w="9525">
            <a:noFill/>
            <a:miter lim="800000"/>
            <a:headEnd/>
            <a:tailEnd/>
          </a:ln>
        </p:spPr>
      </p:pic>
      <p:pic>
        <p:nvPicPr>
          <p:cNvPr id="8195" name="Picture 8" descr="https://encrypted-tbn1.gstatic.com/images?q=tbn:ANd9GcQ_d8Juew1sBSkYDFnN3QLQ_WFWnaFY5KB0_fRUgTh44aNrRm0x"/>
          <p:cNvPicPr>
            <a:picLocks noChangeAspect="1" noChangeArrowheads="1"/>
          </p:cNvPicPr>
          <p:nvPr/>
        </p:nvPicPr>
        <p:blipFill>
          <a:blip r:embed="rId4"/>
          <a:srcRect/>
          <a:stretch>
            <a:fillRect/>
          </a:stretch>
        </p:blipFill>
        <p:spPr bwMode="auto">
          <a:xfrm>
            <a:off x="6858000" y="0"/>
            <a:ext cx="2286000" cy="1714500"/>
          </a:xfrm>
          <a:prstGeom prst="rect">
            <a:avLst/>
          </a:prstGeom>
          <a:noFill/>
          <a:ln w="9525">
            <a:noFill/>
            <a:miter lim="800000"/>
            <a:headEnd/>
            <a:tailEnd/>
          </a:ln>
        </p:spPr>
      </p:pic>
      <p:sp>
        <p:nvSpPr>
          <p:cNvPr id="10247" name="Slide Number Placeholder 6"/>
          <p:cNvSpPr>
            <a:spLocks noGrp="1"/>
          </p:cNvSpPr>
          <p:nvPr>
            <p:ph type="sldNum" sz="quarter" idx="12"/>
          </p:nvPr>
        </p:nvSpPr>
        <p:spPr bwMode="auto">
          <a:xfrm>
            <a:off x="42834" y="6357958"/>
            <a:ext cx="457200" cy="457200"/>
          </a:xfrm>
          <a:ln>
            <a:miter lim="800000"/>
            <a:headEnd/>
            <a:tailEnd/>
          </a:ln>
        </p:spPr>
        <p:txBody>
          <a:bodyPr wrap="square" lIns="91440" tIns="45720" rIns="91440" bIns="45720" numCol="1" anchorCtr="0" compatLnSpc="1">
            <a:prstTxWarp prst="textNoShape">
              <a:avLst/>
            </a:prstTxWarp>
          </a:bodyPr>
          <a:lstStyle/>
          <a:p>
            <a:pPr>
              <a:defRPr/>
            </a:pPr>
            <a:fld id="{57EF1C34-03AC-43D9-8D35-7D79DA14524D}" type="slidenum">
              <a:rPr lang="en-US"/>
              <a:pPr>
                <a:defRPr/>
              </a:pPr>
              <a:t>3</a:t>
            </a:fld>
            <a:endParaRPr lang="en-US" dirty="0"/>
          </a:p>
        </p:txBody>
      </p:sp>
      <p:sp>
        <p:nvSpPr>
          <p:cNvPr id="8197" name="Content Placeholder 1"/>
          <p:cNvSpPr>
            <a:spLocks noGrp="1"/>
          </p:cNvSpPr>
          <p:nvPr>
            <p:ph sz="quarter" idx="1"/>
          </p:nvPr>
        </p:nvSpPr>
        <p:spPr>
          <a:xfrm>
            <a:off x="285720" y="1714523"/>
            <a:ext cx="8572560" cy="4857749"/>
          </a:xfrm>
        </p:spPr>
        <p:txBody>
          <a:bodyPr/>
          <a:lstStyle/>
          <a:p>
            <a:pPr marL="406400" indent="-406400" algn="just" eaLnBrk="1" hangingPunct="1">
              <a:buFont typeface="Wingdings" pitchFamily="2" charset="2"/>
              <a:buChar char="v"/>
            </a:pPr>
            <a:r>
              <a:rPr lang="en-US" sz="2400" dirty="0" smtClean="0">
                <a:cs typeface="Calibri" pitchFamily="34" charset="0"/>
              </a:rPr>
              <a:t>The Finance Act, 1995 empowered the Central Government to notify,  the Accounting Standards for computing the income under the head </a:t>
            </a:r>
            <a:r>
              <a:rPr lang="en-US" sz="2400" b="1" dirty="0" smtClean="0">
                <a:cs typeface="Calibri" pitchFamily="34" charset="0"/>
              </a:rPr>
              <a:t>“Profits and Gains of Business or Profession”</a:t>
            </a:r>
            <a:r>
              <a:rPr lang="en-US" sz="2400" dirty="0" smtClean="0">
                <a:cs typeface="Calibri" pitchFamily="34" charset="0"/>
              </a:rPr>
              <a:t> or </a:t>
            </a:r>
            <a:r>
              <a:rPr lang="en-US" sz="2400" b="1" dirty="0" smtClean="0">
                <a:cs typeface="Calibri" pitchFamily="34" charset="0"/>
              </a:rPr>
              <a:t>“Income from Other Sources” </a:t>
            </a:r>
            <a:r>
              <a:rPr lang="en-US" sz="2400" dirty="0" smtClean="0">
                <a:cs typeface="Calibri" pitchFamily="34" charset="0"/>
              </a:rPr>
              <a:t>vide Section 145(2) of Income Tax Act, 1961. </a:t>
            </a:r>
          </a:p>
          <a:p>
            <a:pPr marL="406400" indent="-406400" algn="just" eaLnBrk="1" hangingPunct="1">
              <a:buFont typeface="Wingdings" pitchFamily="2" charset="2"/>
              <a:buChar char="v"/>
            </a:pPr>
            <a:endParaRPr lang="en-US" sz="2400" dirty="0" smtClean="0">
              <a:cs typeface="Calibri" pitchFamily="34" charset="0"/>
            </a:endParaRPr>
          </a:p>
          <a:p>
            <a:pPr marL="406400" indent="-406400" algn="just" eaLnBrk="1" hangingPunct="1">
              <a:buFont typeface="Wingdings" pitchFamily="2" charset="2"/>
              <a:buChar char="v"/>
            </a:pPr>
            <a:r>
              <a:rPr lang="en-US" sz="2400" dirty="0" smtClean="0">
                <a:cs typeface="Calibri" pitchFamily="34" charset="0"/>
              </a:rPr>
              <a:t>Section 145 of the Act after amendment by Finance Act (No.2), 2014 reads as under :				</a:t>
            </a:r>
            <a:r>
              <a:rPr lang="en-US" sz="2400" b="1" i="1" dirty="0" smtClean="0">
                <a:cs typeface="Calibri" pitchFamily="34" charset="0"/>
              </a:rPr>
              <a:t>[</a:t>
            </a:r>
            <a:r>
              <a:rPr lang="en-US" sz="2400" b="1" i="1" dirty="0" err="1" smtClean="0">
                <a:cs typeface="Calibri" pitchFamily="34" charset="0"/>
              </a:rPr>
              <a:t>w.e.f</a:t>
            </a:r>
            <a:r>
              <a:rPr lang="en-US" sz="2400" b="1" i="1" dirty="0" smtClean="0">
                <a:cs typeface="Calibri" pitchFamily="34" charset="0"/>
              </a:rPr>
              <a:t>. 1-4-2015]</a:t>
            </a:r>
          </a:p>
          <a:p>
            <a:pPr marL="809625" indent="-450850" algn="just" eaLnBrk="1" hangingPunct="1">
              <a:buNone/>
            </a:pPr>
            <a:r>
              <a:rPr lang="en-US" sz="2400" i="1" dirty="0" smtClean="0"/>
              <a:t>(1) Income chargeable under the head "Profits and gains of business or profession" or "Income from other sources" shall, subject to the provisions of sub-section (2), be computed in accordance with either cash or mercantile system of accounting regularly employed by the assessee.</a:t>
            </a:r>
            <a:endParaRPr lang="en-US" sz="2400" dirty="0" smtClean="0">
              <a:cs typeface="Calibri" pitchFamily="34" charset="0"/>
            </a:endParaRPr>
          </a:p>
        </p:txBody>
      </p:sp>
      <p:sp>
        <p:nvSpPr>
          <p:cNvPr id="8198" name="AutoShape 2" descr="Image result for photos of introduction"/>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en-US">
              <a:latin typeface="Lucida Sans Unicode" pitchFamily="34" charset="0"/>
            </a:endParaRPr>
          </a:p>
        </p:txBody>
      </p:sp>
      <p:sp>
        <p:nvSpPr>
          <p:cNvPr id="8199" name="AutoShape 4" descr="Image result for photos of introduction"/>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en-US">
              <a:latin typeface="Lucida Sans Unicode" pitchFamily="34"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5"/>
          <p:cNvSpPr txBox="1">
            <a:spLocks/>
          </p:cNvSpPr>
          <p:nvPr/>
        </p:nvSpPr>
        <p:spPr>
          <a:xfrm>
            <a:off x="0" y="142875"/>
            <a:ext cx="9144000" cy="646113"/>
          </a:xfrm>
          <a:prstGeom prst="rect">
            <a:avLst/>
          </a:prstGeom>
          <a:solidFill>
            <a:schemeClr val="accent1"/>
          </a:solidFill>
        </p:spPr>
        <p:txBody>
          <a:bodyPr anchor="ctr">
            <a:spAutoFit/>
          </a:bodyPr>
          <a:lstStyle/>
          <a:p>
            <a:pPr fontAlgn="auto">
              <a:spcAft>
                <a:spcPts val="0"/>
              </a:spcAft>
              <a:defRPr/>
            </a:pPr>
            <a:r>
              <a:rPr lang="en-US" sz="3600" dirty="0">
                <a:solidFill>
                  <a:schemeClr val="bg1"/>
                </a:solidFill>
                <a:latin typeface="High Tower Text" pitchFamily="18" charset="0"/>
                <a:ea typeface="+mj-ea"/>
                <a:cs typeface="+mj-cs"/>
              </a:rPr>
              <a:t>Comparison </a:t>
            </a:r>
            <a:r>
              <a:rPr lang="en-US" sz="3200" dirty="0">
                <a:solidFill>
                  <a:schemeClr val="bg1"/>
                </a:solidFill>
                <a:latin typeface="High Tower Text" pitchFamily="18" charset="0"/>
                <a:ea typeface="+mj-ea"/>
                <a:cs typeface="+mj-cs"/>
              </a:rPr>
              <a:t>b/w ICDS II &amp; AS </a:t>
            </a:r>
            <a:r>
              <a:rPr lang="en-US" sz="3200" dirty="0">
                <a:solidFill>
                  <a:schemeClr val="bg1"/>
                </a:solidFill>
                <a:latin typeface="Calibri" pitchFamily="34" charset="0"/>
                <a:ea typeface="+mj-ea"/>
                <a:cs typeface="+mj-cs"/>
              </a:rPr>
              <a:t>2</a:t>
            </a:r>
            <a:endParaRPr lang="en-US" sz="3600" dirty="0">
              <a:solidFill>
                <a:schemeClr val="bg1"/>
              </a:solidFill>
              <a:latin typeface="Calibri" pitchFamily="34" charset="0"/>
              <a:ea typeface="+mj-ea"/>
              <a:cs typeface="+mj-cs"/>
            </a:endParaRPr>
          </a:p>
        </p:txBody>
      </p:sp>
      <p:sp>
        <p:nvSpPr>
          <p:cNvPr id="24580" name="Slide Number Placeholder 4"/>
          <p:cNvSpPr>
            <a:spLocks noGrp="1"/>
          </p:cNvSpPr>
          <p:nvPr>
            <p:ph type="sldNum" sz="quarter" idx="12"/>
          </p:nvPr>
        </p:nvSpPr>
        <p:spPr bwMode="auto">
          <a:xfrm>
            <a:off x="146050" y="6210300"/>
            <a:ext cx="568325" cy="457200"/>
          </a:xfrm>
          <a:ln>
            <a:miter lim="800000"/>
            <a:headEnd/>
            <a:tailEnd/>
          </a:ln>
        </p:spPr>
        <p:txBody>
          <a:bodyPr wrap="square" lIns="91440" tIns="45720" rIns="91440" bIns="45720" numCol="1" anchorCtr="0" compatLnSpc="1">
            <a:prstTxWarp prst="textNoShape">
              <a:avLst/>
            </a:prstTxWarp>
          </a:bodyPr>
          <a:lstStyle/>
          <a:p>
            <a:pPr>
              <a:defRPr/>
            </a:pPr>
            <a:fld id="{F7CB84DE-B7E5-4F1B-A468-BFB137F56E20}" type="slidenum">
              <a:rPr lang="en-US"/>
              <a:pPr>
                <a:defRPr/>
              </a:pPr>
              <a:t>30</a:t>
            </a:fld>
            <a:endParaRPr lang="en-US"/>
          </a:p>
        </p:txBody>
      </p:sp>
      <p:sp>
        <p:nvSpPr>
          <p:cNvPr id="27650" name="Content Placeholder 1"/>
          <p:cNvSpPr>
            <a:spLocks noGrp="1"/>
          </p:cNvSpPr>
          <p:nvPr>
            <p:ph sz="quarter" idx="1"/>
          </p:nvPr>
        </p:nvSpPr>
        <p:spPr>
          <a:xfrm>
            <a:off x="250825" y="1000108"/>
            <a:ext cx="8715375" cy="5429288"/>
          </a:xfrm>
        </p:spPr>
        <p:txBody>
          <a:bodyPr>
            <a:noAutofit/>
          </a:bodyPr>
          <a:lstStyle/>
          <a:p>
            <a:pPr marL="358775" indent="-358775" algn="just" eaLnBrk="1" fontAlgn="auto" hangingPunct="1">
              <a:lnSpc>
                <a:spcPct val="110000"/>
              </a:lnSpc>
              <a:spcBef>
                <a:spcPts val="0"/>
              </a:spcBef>
              <a:spcAft>
                <a:spcPts val="0"/>
              </a:spcAft>
              <a:buSzPct val="100000"/>
              <a:buFont typeface="Lucida Sans Unicode" pitchFamily="34" charset="0"/>
              <a:buAutoNum type="arabicParenR" startAt="4"/>
              <a:defRPr/>
            </a:pPr>
            <a:r>
              <a:rPr lang="en-US" sz="2100" b="1" u="sng" dirty="0" smtClean="0">
                <a:ea typeface="Calibri" pitchFamily="34" charset="0"/>
                <a:cs typeface="Calibri" pitchFamily="34" charset="0"/>
              </a:rPr>
              <a:t>Value of Inventory in Case Of Dissolution of a Firm OR AOP OR BOI:</a:t>
            </a:r>
          </a:p>
          <a:p>
            <a:pPr marL="358775" indent="-358775" algn="just" eaLnBrk="1" fontAlgn="auto" hangingPunct="1">
              <a:lnSpc>
                <a:spcPct val="110000"/>
              </a:lnSpc>
              <a:spcBef>
                <a:spcPts val="0"/>
              </a:spcBef>
              <a:spcAft>
                <a:spcPts val="0"/>
              </a:spcAft>
              <a:buFont typeface="Wingdings 3" pitchFamily="18" charset="2"/>
              <a:buNone/>
              <a:defRPr/>
            </a:pPr>
            <a:r>
              <a:rPr lang="en-US" sz="2100" dirty="0" smtClean="0">
                <a:ea typeface="Calibri" pitchFamily="34" charset="0"/>
                <a:cs typeface="Calibri" pitchFamily="34" charset="0"/>
              </a:rPr>
              <a:t>	ICDS specifically provides that notwithstanding whether business is discontinued or not, the inventory on the date of dissolution shall be valued at </a:t>
            </a:r>
            <a:r>
              <a:rPr lang="en-US" sz="2100" b="1" dirty="0" smtClean="0">
                <a:ea typeface="Calibri" pitchFamily="34" charset="0"/>
                <a:cs typeface="Calibri" pitchFamily="34" charset="0"/>
              </a:rPr>
              <a:t>NRV (Net Realizable Value).</a:t>
            </a:r>
            <a:endParaRPr lang="en-US" sz="2100" dirty="0" smtClean="0">
              <a:ea typeface="Calibri" pitchFamily="34" charset="0"/>
              <a:cs typeface="Calibri" pitchFamily="34" charset="0"/>
            </a:endParaRPr>
          </a:p>
          <a:p>
            <a:pPr marL="358775" indent="-358775" algn="just" eaLnBrk="1" fontAlgn="auto" hangingPunct="1">
              <a:lnSpc>
                <a:spcPct val="110000"/>
              </a:lnSpc>
              <a:spcBef>
                <a:spcPts val="0"/>
              </a:spcBef>
              <a:spcAft>
                <a:spcPts val="0"/>
              </a:spcAft>
              <a:buSzPct val="100000"/>
              <a:buFont typeface="Lucida Sans Unicode" pitchFamily="34" charset="0"/>
              <a:buAutoNum type="arabicParenR" startAt="5"/>
              <a:defRPr/>
            </a:pPr>
            <a:endParaRPr lang="en-US" sz="2100" dirty="0" smtClean="0">
              <a:ea typeface="Calibri" pitchFamily="34" charset="0"/>
              <a:cs typeface="Calibri" pitchFamily="34" charset="0"/>
            </a:endParaRPr>
          </a:p>
          <a:p>
            <a:pPr marL="358775" indent="-358775" algn="just" eaLnBrk="1" fontAlgn="auto" hangingPunct="1">
              <a:lnSpc>
                <a:spcPct val="110000"/>
              </a:lnSpc>
              <a:spcBef>
                <a:spcPts val="0"/>
              </a:spcBef>
              <a:spcAft>
                <a:spcPts val="0"/>
              </a:spcAft>
              <a:buSzPct val="100000"/>
              <a:buFont typeface="Lucida Sans Unicode" pitchFamily="34" charset="0"/>
              <a:buAutoNum type="arabicParenR" startAt="5"/>
              <a:defRPr/>
            </a:pPr>
            <a:r>
              <a:rPr lang="en-US" sz="2100" b="1" u="sng" dirty="0" smtClean="0">
                <a:ea typeface="Calibri" pitchFamily="34" charset="0"/>
                <a:cs typeface="Calibri" pitchFamily="34" charset="0"/>
              </a:rPr>
              <a:t>Change In Method</a:t>
            </a:r>
            <a:r>
              <a:rPr lang="en-US" sz="2100" dirty="0" smtClean="0">
                <a:ea typeface="Calibri" pitchFamily="34" charset="0"/>
                <a:cs typeface="Calibri" pitchFamily="34" charset="0"/>
              </a:rPr>
              <a:t>:</a:t>
            </a:r>
          </a:p>
          <a:p>
            <a:pPr marL="358775" indent="-358775" algn="just" eaLnBrk="1" fontAlgn="auto" hangingPunct="1">
              <a:lnSpc>
                <a:spcPct val="110000"/>
              </a:lnSpc>
              <a:spcBef>
                <a:spcPts val="0"/>
              </a:spcBef>
              <a:spcAft>
                <a:spcPts val="0"/>
              </a:spcAft>
              <a:buSzPct val="100000"/>
              <a:buFont typeface="Wingdings 3" pitchFamily="18" charset="2"/>
              <a:buNone/>
              <a:defRPr/>
            </a:pPr>
            <a:r>
              <a:rPr lang="en-US" sz="2100" dirty="0" smtClean="0">
                <a:ea typeface="Calibri" pitchFamily="34" charset="0"/>
                <a:cs typeface="Calibri" pitchFamily="34" charset="0"/>
              </a:rPr>
              <a:t>	Unlike AS 2 (read with AS 5), under ICDS the method of valuation of inventory once adopted shall not be changed without a </a:t>
            </a:r>
            <a:r>
              <a:rPr lang="en-US" sz="2100" dirty="0" smtClean="0">
                <a:solidFill>
                  <a:srgbClr val="FF0000"/>
                </a:solidFill>
                <a:ea typeface="Calibri" pitchFamily="34" charset="0"/>
                <a:cs typeface="Calibri" pitchFamily="34" charset="0"/>
              </a:rPr>
              <a:t>reasonable cause </a:t>
            </a:r>
            <a:r>
              <a:rPr lang="en-US" sz="2100" dirty="0" smtClean="0">
                <a:ea typeface="Calibri" pitchFamily="34" charset="0"/>
                <a:cs typeface="Calibri" pitchFamily="34" charset="0"/>
              </a:rPr>
              <a:t>which is same as requirements in ICDS I.</a:t>
            </a:r>
          </a:p>
          <a:p>
            <a:pPr marL="358775" indent="-358775" algn="just" eaLnBrk="1" fontAlgn="auto" hangingPunct="1">
              <a:lnSpc>
                <a:spcPct val="110000"/>
              </a:lnSpc>
              <a:spcBef>
                <a:spcPts val="0"/>
              </a:spcBef>
              <a:spcAft>
                <a:spcPts val="0"/>
              </a:spcAft>
              <a:buSzPct val="100000"/>
              <a:buFont typeface="Wingdings 3" pitchFamily="18" charset="2"/>
              <a:buNone/>
              <a:defRPr/>
            </a:pPr>
            <a:endParaRPr lang="en-US" sz="2100" dirty="0" smtClean="0">
              <a:ea typeface="Calibri" pitchFamily="34" charset="0"/>
              <a:cs typeface="Calibri" pitchFamily="34" charset="0"/>
            </a:endParaRPr>
          </a:p>
          <a:p>
            <a:pPr marL="358775" indent="-358775" algn="just" eaLnBrk="1" fontAlgn="auto" hangingPunct="1">
              <a:lnSpc>
                <a:spcPct val="110000"/>
              </a:lnSpc>
              <a:spcBef>
                <a:spcPts val="0"/>
              </a:spcBef>
              <a:spcAft>
                <a:spcPts val="0"/>
              </a:spcAft>
              <a:buSzPct val="100000"/>
              <a:buFont typeface="Lucida Sans Unicode" pitchFamily="34" charset="0"/>
              <a:buAutoNum type="arabicParenR" startAt="6"/>
              <a:defRPr/>
            </a:pPr>
            <a:r>
              <a:rPr lang="en-US" sz="2100" b="1" u="sng" dirty="0" smtClean="0">
                <a:ea typeface="Calibri" pitchFamily="34" charset="0"/>
                <a:cs typeface="Calibri" pitchFamily="34" charset="0"/>
              </a:rPr>
              <a:t>Recoverable Duties and Taxes</a:t>
            </a:r>
            <a:r>
              <a:rPr lang="en-US" sz="2100" dirty="0" smtClean="0">
                <a:ea typeface="Calibri" pitchFamily="34" charset="0"/>
                <a:cs typeface="Calibri" pitchFamily="34" charset="0"/>
              </a:rPr>
              <a:t>:</a:t>
            </a:r>
          </a:p>
          <a:p>
            <a:pPr marL="358775" indent="-358775" algn="just" eaLnBrk="1" fontAlgn="auto" hangingPunct="1">
              <a:lnSpc>
                <a:spcPct val="110000"/>
              </a:lnSpc>
              <a:spcBef>
                <a:spcPts val="0"/>
              </a:spcBef>
              <a:spcAft>
                <a:spcPts val="0"/>
              </a:spcAft>
              <a:buSzPct val="100000"/>
              <a:buFont typeface="Wingdings 3" pitchFamily="18" charset="2"/>
              <a:buNone/>
              <a:defRPr/>
            </a:pPr>
            <a:r>
              <a:rPr lang="en-US" sz="2100" dirty="0" smtClean="0">
                <a:ea typeface="Calibri" pitchFamily="34" charset="0"/>
                <a:cs typeface="Calibri" pitchFamily="34" charset="0"/>
              </a:rPr>
              <a:t>	For the purpose of calculation of cost of purchase, AS 2 excludes the amount of duties and taxes those are subsequently recoverable by enterprise from the taxing authorities, whereas ICDS includes all the duties and taxes (on the lines of adjustment of </a:t>
            </a:r>
            <a:r>
              <a:rPr lang="en-US" sz="2100" b="1" dirty="0" smtClean="0">
                <a:ea typeface="Calibri" pitchFamily="34" charset="0"/>
                <a:cs typeface="Calibri" pitchFamily="34" charset="0"/>
              </a:rPr>
              <a:t>Section 145A </a:t>
            </a:r>
            <a:r>
              <a:rPr lang="en-US" sz="2100" dirty="0" smtClean="0">
                <a:ea typeface="Calibri" pitchFamily="34" charset="0"/>
                <a:cs typeface="Calibri" pitchFamily="34" charset="0"/>
              </a:rPr>
              <a:t>of Income Tax Act).</a:t>
            </a:r>
          </a:p>
        </p:txBody>
      </p:sp>
      <p:sp>
        <p:nvSpPr>
          <p:cNvPr id="31749" name="Rectangle 5"/>
          <p:cNvSpPr>
            <a:spLocks noChangeArrowheads="1"/>
          </p:cNvSpPr>
          <p:nvPr/>
        </p:nvSpPr>
        <p:spPr bwMode="auto">
          <a:xfrm>
            <a:off x="7586663" y="166688"/>
            <a:ext cx="1485900" cy="476250"/>
          </a:xfrm>
          <a:prstGeom prst="rect">
            <a:avLst/>
          </a:prstGeom>
          <a:solidFill>
            <a:schemeClr val="accent1"/>
          </a:solidFill>
          <a:ln w="9525">
            <a:noFill/>
            <a:miter lim="800000"/>
            <a:headEnd/>
            <a:tailEnd/>
          </a:ln>
        </p:spPr>
        <p:txBody>
          <a:bodyPr wrap="none">
            <a:spAutoFit/>
          </a:bodyPr>
          <a:lstStyle/>
          <a:p>
            <a:r>
              <a:rPr lang="en-US" sz="2500">
                <a:solidFill>
                  <a:schemeClr val="bg1"/>
                </a:solidFill>
                <a:latin typeface="Calibri" pitchFamily="34" charset="0"/>
              </a:rPr>
              <a:t>Contd.……</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4819" name="Content Placeholder 1"/>
          <p:cNvSpPr>
            <a:spLocks noGrp="1"/>
          </p:cNvSpPr>
          <p:nvPr>
            <p:ph sz="quarter" idx="1"/>
          </p:nvPr>
        </p:nvSpPr>
        <p:spPr>
          <a:xfrm>
            <a:off x="179388" y="984272"/>
            <a:ext cx="8785225" cy="5588000"/>
          </a:xfrm>
        </p:spPr>
        <p:txBody>
          <a:bodyPr/>
          <a:lstStyle/>
          <a:p>
            <a:pPr marL="290513" indent="-290513" algn="just">
              <a:buFont typeface="Wingdings" pitchFamily="2" charset="2"/>
              <a:buChar char="§"/>
              <a:defRPr/>
            </a:pPr>
            <a:r>
              <a:rPr lang="en-US" sz="1900" dirty="0" smtClean="0">
                <a:cs typeface="Calibri" pitchFamily="34" charset="0"/>
              </a:rPr>
              <a:t>Once the position was accepted that the business continued, the ratio enunciated by </a:t>
            </a:r>
            <a:r>
              <a:rPr lang="en-US" sz="1900" b="1" dirty="0" smtClean="0">
                <a:cs typeface="Calibri" pitchFamily="34" charset="0"/>
              </a:rPr>
              <a:t>A.L.A. Firm’s </a:t>
            </a:r>
            <a:r>
              <a:rPr lang="en-US" sz="1900" dirty="0" smtClean="0">
                <a:cs typeface="Calibri" pitchFamily="34" charset="0"/>
              </a:rPr>
              <a:t>case (supra) and reiterated by </a:t>
            </a:r>
            <a:r>
              <a:rPr lang="en-US" sz="1900" b="1" dirty="0" err="1" smtClean="0">
                <a:cs typeface="Calibri" pitchFamily="34" charset="0"/>
              </a:rPr>
              <a:t>Sakthi</a:t>
            </a:r>
            <a:r>
              <a:rPr lang="en-US" sz="1900" b="1" dirty="0" smtClean="0">
                <a:cs typeface="Calibri" pitchFamily="34" charset="0"/>
              </a:rPr>
              <a:t> Trading Co. v. CIT [2001] 250 ITR 871 (SC)</a:t>
            </a:r>
            <a:r>
              <a:rPr lang="en-US" sz="1900" dirty="0" smtClean="0">
                <a:cs typeface="Calibri" pitchFamily="34" charset="0"/>
              </a:rPr>
              <a:t> would apply with full force and the closing stock had to be valued at the </a:t>
            </a:r>
            <a:r>
              <a:rPr lang="en-US" sz="1900" b="1" u="sng" dirty="0" smtClean="0">
                <a:cs typeface="Calibri" pitchFamily="34" charset="0"/>
              </a:rPr>
              <a:t>cost or market price, whichever was lower</a:t>
            </a:r>
            <a:r>
              <a:rPr lang="en-US" sz="1900" dirty="0" smtClean="0">
                <a:cs typeface="Calibri" pitchFamily="34" charset="0"/>
              </a:rPr>
              <a:t>, on the basis of established principles of commerce and accountancy.</a:t>
            </a:r>
          </a:p>
          <a:p>
            <a:pPr marL="290513" indent="-290513" algn="just">
              <a:buFont typeface="Wingdings" pitchFamily="2" charset="2"/>
              <a:buChar char="§"/>
              <a:defRPr/>
            </a:pPr>
            <a:r>
              <a:rPr lang="en-US" sz="1900" dirty="0" smtClean="0">
                <a:cs typeface="Calibri" pitchFamily="34" charset="0"/>
              </a:rPr>
              <a:t>Where, a Partnership firm was dissolved, 1 individual of the erstwhile firm continued to make a living out of a business, which by sheer coincidence happened to be again </a:t>
            </a:r>
            <a:r>
              <a:rPr lang="en-US" sz="1900" dirty="0" err="1" smtClean="0">
                <a:cs typeface="Calibri" pitchFamily="34" charset="0"/>
              </a:rPr>
              <a:t>jewellery</a:t>
            </a:r>
            <a:r>
              <a:rPr lang="en-US" sz="1900" dirty="0" smtClean="0">
                <a:cs typeface="Calibri" pitchFamily="34" charset="0"/>
              </a:rPr>
              <a:t> business, in which, distributed capital was introduced in the form of stock. The stock on introduction in the business, stood converted into stock-in-trade and value </a:t>
            </a:r>
            <a:r>
              <a:rPr lang="en-US" sz="1900" b="1" u="sng" dirty="0" smtClean="0">
                <a:cs typeface="Calibri" pitchFamily="34" charset="0"/>
              </a:rPr>
              <a:t>would have to be the market value on the date of introduction</a:t>
            </a:r>
            <a:r>
              <a:rPr lang="en-US" sz="1900" dirty="0" smtClean="0">
                <a:cs typeface="Calibri" pitchFamily="34" charset="0"/>
              </a:rPr>
              <a:t>. [</a:t>
            </a:r>
            <a:r>
              <a:rPr lang="en-US" sz="1900" b="1" dirty="0" err="1" smtClean="0">
                <a:cs typeface="Calibri" pitchFamily="34" charset="0"/>
              </a:rPr>
              <a:t>Madhu</a:t>
            </a:r>
            <a:r>
              <a:rPr lang="en-US" sz="1900" b="1" dirty="0" smtClean="0">
                <a:cs typeface="Calibri" pitchFamily="34" charset="0"/>
              </a:rPr>
              <a:t> </a:t>
            </a:r>
            <a:r>
              <a:rPr lang="en-US" sz="1900" b="1" dirty="0" err="1" smtClean="0">
                <a:cs typeface="Calibri" pitchFamily="34" charset="0"/>
              </a:rPr>
              <a:t>Rani</a:t>
            </a:r>
            <a:r>
              <a:rPr lang="en-US" sz="1900" b="1" dirty="0" smtClean="0">
                <a:cs typeface="Calibri" pitchFamily="34" charset="0"/>
              </a:rPr>
              <a:t> </a:t>
            </a:r>
            <a:r>
              <a:rPr lang="en-US" sz="1900" b="1" dirty="0" err="1" smtClean="0">
                <a:cs typeface="Calibri" pitchFamily="34" charset="0"/>
              </a:rPr>
              <a:t>Mehra</a:t>
            </a:r>
            <a:r>
              <a:rPr lang="en-US" sz="1900" b="1" dirty="0" smtClean="0">
                <a:cs typeface="Calibri" pitchFamily="34" charset="0"/>
              </a:rPr>
              <a:t> v. CIT[2011] 10 taxmann.com 126 (Delhi)]</a:t>
            </a:r>
          </a:p>
          <a:p>
            <a:pPr marL="290513" indent="-290513" algn="just">
              <a:buFont typeface="Wingdings 2" pitchFamily="18" charset="2"/>
              <a:buNone/>
              <a:defRPr/>
            </a:pPr>
            <a:endParaRPr lang="en-US" sz="500" dirty="0" smtClean="0">
              <a:cs typeface="Calibri" pitchFamily="34" charset="0"/>
            </a:endParaRPr>
          </a:p>
          <a:p>
            <a:pPr algn="just">
              <a:defRPr/>
            </a:pPr>
            <a:r>
              <a:rPr lang="en-US" sz="1900" dirty="0" smtClean="0">
                <a:cs typeface="Calibri" pitchFamily="34" charset="0"/>
              </a:rPr>
              <a:t>Where dissolution of firm is accompanied by discontinuance of business and not otherwise, Market Price should be adopted [</a:t>
            </a:r>
            <a:r>
              <a:rPr lang="en-US" sz="1900" b="1" dirty="0" err="1" smtClean="0">
                <a:cs typeface="Calibri" pitchFamily="34" charset="0"/>
              </a:rPr>
              <a:t>Kwality</a:t>
            </a:r>
            <a:r>
              <a:rPr lang="en-US" sz="1900" b="1" dirty="0" smtClean="0">
                <a:cs typeface="Calibri" pitchFamily="34" charset="0"/>
              </a:rPr>
              <a:t> Steel Suppliers v. CIT [2004] 141 Taxman 177 (GUJ.)]</a:t>
            </a:r>
          </a:p>
          <a:p>
            <a:pPr algn="just">
              <a:defRPr/>
            </a:pPr>
            <a:r>
              <a:rPr lang="en-US" sz="1900" dirty="0" smtClean="0">
                <a:cs typeface="Calibri" pitchFamily="34" charset="0"/>
              </a:rPr>
              <a:t>If business of the firm didn't cease to continue as one unit on dissolution, the closing stock could not be valued at Market price (irrespective of  value shown) [</a:t>
            </a:r>
            <a:r>
              <a:rPr lang="en-US" sz="1900" b="1" dirty="0" smtClean="0">
                <a:cs typeface="Calibri" pitchFamily="34" charset="0"/>
              </a:rPr>
              <a:t>Asst. CIT v. </a:t>
            </a:r>
            <a:r>
              <a:rPr lang="en-US" sz="1900" b="1" dirty="0" err="1" smtClean="0">
                <a:cs typeface="Calibri" pitchFamily="34" charset="0"/>
              </a:rPr>
              <a:t>Kuldip</a:t>
            </a:r>
            <a:r>
              <a:rPr lang="en-US" sz="1900" b="1" dirty="0" smtClean="0">
                <a:cs typeface="Calibri" pitchFamily="34" charset="0"/>
              </a:rPr>
              <a:t> </a:t>
            </a:r>
            <a:r>
              <a:rPr lang="en-US" sz="1900" b="1" dirty="0" err="1" smtClean="0">
                <a:cs typeface="Calibri" pitchFamily="34" charset="0"/>
              </a:rPr>
              <a:t>Chand</a:t>
            </a:r>
            <a:r>
              <a:rPr lang="en-US" sz="1900" b="1" dirty="0" smtClean="0">
                <a:cs typeface="Calibri" pitchFamily="34" charset="0"/>
              </a:rPr>
              <a:t> &amp; Sons [2005] 93 ITD 253 (Amritsar)]</a:t>
            </a:r>
          </a:p>
          <a:p>
            <a:pPr algn="just">
              <a:buFont typeface="Wingdings 2" pitchFamily="18" charset="2"/>
              <a:buNone/>
              <a:defRPr/>
            </a:pPr>
            <a:endParaRPr lang="en-US" sz="1900" dirty="0" smtClean="0">
              <a:cs typeface="Calibri" pitchFamily="34" charset="0"/>
            </a:endParaRPr>
          </a:p>
        </p:txBody>
      </p:sp>
      <p:sp>
        <p:nvSpPr>
          <p:cNvPr id="32771" name="Title 2"/>
          <p:cNvSpPr>
            <a:spLocks noGrp="1"/>
          </p:cNvSpPr>
          <p:nvPr>
            <p:ph type="title"/>
          </p:nvPr>
        </p:nvSpPr>
        <p:spPr>
          <a:xfrm>
            <a:off x="0" y="-26988"/>
            <a:ext cx="9144000" cy="863601"/>
          </a:xfrm>
          <a:solidFill>
            <a:schemeClr val="accent1"/>
          </a:solidFill>
        </p:spPr>
        <p:txBody>
          <a:bodyPr anchor="ctr"/>
          <a:lstStyle/>
          <a:p>
            <a:pPr algn="ctr" eaLnBrk="1" hangingPunct="1"/>
            <a:r>
              <a:rPr lang="en-US" sz="2400" b="1" dirty="0" smtClean="0">
                <a:solidFill>
                  <a:schemeClr val="bg1"/>
                </a:solidFill>
                <a:latin typeface="High Tower Text" pitchFamily="18" charset="0"/>
              </a:rPr>
              <a:t>Judicial Pronouncement on value of Inventory In Case of Dissolution of Firm/ AOP/ BOI…..</a:t>
            </a:r>
            <a:endParaRPr lang="en-US" b="1" dirty="0" smtClean="0">
              <a:solidFill>
                <a:schemeClr val="bg1"/>
              </a:solidFill>
              <a:latin typeface="High Tower Text" pitchFamily="18" charset="0"/>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4" name="Slide Number Placeholder 3"/>
          <p:cNvSpPr>
            <a:spLocks noGrp="1"/>
          </p:cNvSpPr>
          <p:nvPr>
            <p:ph type="sldNum" sz="quarter" idx="12"/>
          </p:nvPr>
        </p:nvSpPr>
        <p:spPr bwMode="auto">
          <a:xfrm>
            <a:off x="146050" y="6210300"/>
            <a:ext cx="639763" cy="457200"/>
          </a:xfrm>
          <a:ln>
            <a:miter lim="800000"/>
            <a:headEnd/>
            <a:tailEnd/>
          </a:ln>
        </p:spPr>
        <p:txBody>
          <a:bodyPr wrap="square" lIns="91440" tIns="45720" rIns="91440" bIns="45720" numCol="1" anchorCtr="0" compatLnSpc="1">
            <a:prstTxWarp prst="textNoShape">
              <a:avLst/>
            </a:prstTxWarp>
          </a:bodyPr>
          <a:lstStyle/>
          <a:p>
            <a:pPr>
              <a:defRPr/>
            </a:pPr>
            <a:fld id="{63F8A506-D241-41B7-8895-DAEDAA0855E9}" type="slidenum">
              <a:rPr lang="en-US"/>
              <a:pPr>
                <a:defRPr/>
              </a:pPr>
              <a:t>32</a:t>
            </a:fld>
            <a:endParaRPr lang="en-US"/>
          </a:p>
        </p:txBody>
      </p:sp>
      <p:sp>
        <p:nvSpPr>
          <p:cNvPr id="2" name="Content Placeholder 1"/>
          <p:cNvSpPr>
            <a:spLocks noGrp="1"/>
          </p:cNvSpPr>
          <p:nvPr>
            <p:ph sz="quarter" idx="1"/>
          </p:nvPr>
        </p:nvSpPr>
        <p:spPr>
          <a:xfrm>
            <a:off x="90488" y="2046312"/>
            <a:ext cx="8767762" cy="4168770"/>
          </a:xfrm>
        </p:spPr>
        <p:txBody>
          <a:bodyPr>
            <a:noAutofit/>
          </a:bodyPr>
          <a:lstStyle/>
          <a:p>
            <a:pPr marL="566928" indent="-457200" algn="just" eaLnBrk="1" fontAlgn="auto" hangingPunct="1">
              <a:lnSpc>
                <a:spcPct val="110000"/>
              </a:lnSpc>
              <a:spcBef>
                <a:spcPts val="600"/>
              </a:spcBef>
              <a:spcAft>
                <a:spcPts val="600"/>
              </a:spcAft>
              <a:buSzPct val="100000"/>
              <a:buFont typeface="+mj-lt"/>
              <a:buAutoNum type="arabicParenR"/>
              <a:defRPr/>
            </a:pPr>
            <a:r>
              <a:rPr lang="en-US" sz="2100" dirty="0" smtClean="0"/>
              <a:t>Since ICDS does not prescribe Standard Costing method, inventory needs to be calculated separately for income tax purpose, thereby increasing or decreasing profits for the current year. It will also cause hardship to many assessees.</a:t>
            </a:r>
            <a:endParaRPr lang="en-US" sz="2100" dirty="0" smtClean="0">
              <a:solidFill>
                <a:srgbClr val="7030A0"/>
              </a:solidFill>
            </a:endParaRPr>
          </a:p>
          <a:p>
            <a:pPr marL="566928" indent="-457200" algn="just" eaLnBrk="1" fontAlgn="auto" hangingPunct="1">
              <a:lnSpc>
                <a:spcPct val="110000"/>
              </a:lnSpc>
              <a:spcBef>
                <a:spcPts val="600"/>
              </a:spcBef>
              <a:spcAft>
                <a:spcPts val="600"/>
              </a:spcAft>
              <a:buSzPct val="100000"/>
              <a:buFont typeface="+mj-lt"/>
              <a:buAutoNum type="arabicParenR"/>
              <a:defRPr/>
            </a:pPr>
            <a:r>
              <a:rPr lang="en-US" sz="2100" dirty="0" smtClean="0"/>
              <a:t>Service provider also have to value their inventory as per ICDS. It means cost of services also needs to be added in the cost of inventory which will increase the cost of inventory and thus, increase the profits of current year i.e. FY 2015-16.</a:t>
            </a:r>
            <a:r>
              <a:rPr lang="en-US" sz="2100" dirty="0" smtClean="0">
                <a:solidFill>
                  <a:srgbClr val="7030A0"/>
                </a:solidFill>
              </a:rPr>
              <a:t> </a:t>
            </a:r>
          </a:p>
          <a:p>
            <a:pPr marL="566928" indent="-457200" algn="just" eaLnBrk="1" fontAlgn="auto" hangingPunct="1">
              <a:lnSpc>
                <a:spcPct val="110000"/>
              </a:lnSpc>
              <a:spcBef>
                <a:spcPts val="600"/>
              </a:spcBef>
              <a:spcAft>
                <a:spcPts val="600"/>
              </a:spcAft>
              <a:buSzPct val="100000"/>
              <a:buFont typeface="+mj-lt"/>
              <a:buAutoNum type="arabicParenR"/>
              <a:defRPr/>
            </a:pPr>
            <a:r>
              <a:rPr lang="en-US" sz="2000" dirty="0" smtClean="0"/>
              <a:t>Due to specific provision for Dissolution of Partnership firm, the assets and liabilities are now to be valued on NRV i.e. to be written off to the value of its </a:t>
            </a:r>
            <a:r>
              <a:rPr lang="en-US" sz="2000" dirty="0" err="1" smtClean="0"/>
              <a:t>realisation</a:t>
            </a:r>
            <a:r>
              <a:rPr lang="en-US" sz="2000" dirty="0" smtClean="0"/>
              <a:t>, which will </a:t>
            </a:r>
            <a:r>
              <a:rPr lang="en-US" sz="2000" b="1" dirty="0" smtClean="0"/>
              <a:t>decrease</a:t>
            </a:r>
            <a:r>
              <a:rPr lang="en-US" sz="2000" dirty="0" smtClean="0"/>
              <a:t> profit of current year.</a:t>
            </a:r>
            <a:endParaRPr lang="en-US" sz="2100" dirty="0" smtClean="0">
              <a:solidFill>
                <a:srgbClr val="7030A0"/>
              </a:solidFill>
            </a:endParaRPr>
          </a:p>
        </p:txBody>
      </p:sp>
      <p:pic>
        <p:nvPicPr>
          <p:cNvPr id="33796" name="Picture 2" descr="http://ehsjournal.org/wp-content/uploads/2013/02/EHS-Journal-Pencil-by-Jesper-Noer-300x207.jpg"/>
          <p:cNvPicPr>
            <a:picLocks noChangeAspect="1" noChangeArrowheads="1"/>
          </p:cNvPicPr>
          <p:nvPr/>
        </p:nvPicPr>
        <p:blipFill>
          <a:blip r:embed="rId2"/>
          <a:srcRect/>
          <a:stretch>
            <a:fillRect/>
          </a:stretch>
        </p:blipFill>
        <p:spPr bwMode="auto">
          <a:xfrm>
            <a:off x="4143375" y="0"/>
            <a:ext cx="5000625" cy="1571625"/>
          </a:xfrm>
          <a:prstGeom prst="rect">
            <a:avLst/>
          </a:prstGeom>
          <a:noFill/>
          <a:ln w="9525">
            <a:noFill/>
            <a:miter lim="800000"/>
            <a:headEnd/>
            <a:tailEnd/>
          </a:ln>
        </p:spPr>
      </p:pic>
      <p:sp>
        <p:nvSpPr>
          <p:cNvPr id="33797" name="Title 2"/>
          <p:cNvSpPr>
            <a:spLocks noGrp="1"/>
          </p:cNvSpPr>
          <p:nvPr>
            <p:ph type="title"/>
          </p:nvPr>
        </p:nvSpPr>
        <p:spPr>
          <a:xfrm>
            <a:off x="142875" y="142875"/>
            <a:ext cx="5857875" cy="1417638"/>
          </a:xfrm>
          <a:solidFill>
            <a:schemeClr val="accent1"/>
          </a:solidFill>
        </p:spPr>
        <p:txBody>
          <a:bodyPr anchor="ctr"/>
          <a:lstStyle/>
          <a:p>
            <a:pPr algn="ctr" eaLnBrk="1" hangingPunct="1"/>
            <a:r>
              <a:rPr lang="en-US" smtClean="0">
                <a:solidFill>
                  <a:schemeClr val="bg1"/>
                </a:solidFill>
                <a:latin typeface="Calibri" pitchFamily="34" charset="0"/>
              </a:rPr>
              <a:t>Observations…</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8" name="Slide Number Placeholder 3"/>
          <p:cNvSpPr>
            <a:spLocks noGrp="1"/>
          </p:cNvSpPr>
          <p:nvPr>
            <p:ph type="sldNum" sz="quarter" idx="12"/>
          </p:nvPr>
        </p:nvSpPr>
        <p:spPr bwMode="auto">
          <a:xfrm>
            <a:off x="146050" y="6210300"/>
            <a:ext cx="568325" cy="457200"/>
          </a:xfrm>
          <a:ln>
            <a:miter lim="800000"/>
            <a:headEnd/>
            <a:tailEnd/>
          </a:ln>
        </p:spPr>
        <p:txBody>
          <a:bodyPr wrap="square" lIns="91440" tIns="45720" rIns="91440" bIns="45720" numCol="1" anchorCtr="0" compatLnSpc="1">
            <a:prstTxWarp prst="textNoShape">
              <a:avLst/>
            </a:prstTxWarp>
          </a:bodyPr>
          <a:lstStyle/>
          <a:p>
            <a:pPr>
              <a:defRPr/>
            </a:pPr>
            <a:fld id="{28FA9D94-4100-4CDE-91B3-5D0407E81BBE}" type="slidenum">
              <a:rPr lang="en-US"/>
              <a:pPr>
                <a:defRPr/>
              </a:pPr>
              <a:t>33</a:t>
            </a:fld>
            <a:endParaRPr lang="en-US"/>
          </a:p>
        </p:txBody>
      </p:sp>
      <p:sp>
        <p:nvSpPr>
          <p:cNvPr id="29698" name="Content Placeholder 1"/>
          <p:cNvSpPr>
            <a:spLocks noGrp="1"/>
          </p:cNvSpPr>
          <p:nvPr>
            <p:ph sz="quarter" idx="1"/>
          </p:nvPr>
        </p:nvSpPr>
        <p:spPr>
          <a:xfrm>
            <a:off x="142844" y="1285860"/>
            <a:ext cx="8643998" cy="5214974"/>
          </a:xfrm>
        </p:spPr>
        <p:txBody>
          <a:bodyPr>
            <a:noAutofit/>
          </a:bodyPr>
          <a:lstStyle/>
          <a:p>
            <a:pPr marL="566738" indent="-457200" algn="just" eaLnBrk="1" fontAlgn="auto" hangingPunct="1">
              <a:lnSpc>
                <a:spcPct val="150000"/>
              </a:lnSpc>
              <a:spcBef>
                <a:spcPts val="0"/>
              </a:spcBef>
              <a:spcAft>
                <a:spcPts val="0"/>
              </a:spcAft>
              <a:buSzPct val="100000"/>
              <a:buFont typeface="Lucida Sans Unicode" pitchFamily="34" charset="0"/>
              <a:buAutoNum type="arabicParenR" startAt="4"/>
              <a:defRPr/>
            </a:pPr>
            <a:endParaRPr lang="en-US" sz="1100" dirty="0" smtClean="0"/>
          </a:p>
          <a:p>
            <a:pPr marL="566738" indent="-457200" algn="just" eaLnBrk="1" fontAlgn="auto" hangingPunct="1">
              <a:lnSpc>
                <a:spcPct val="150000"/>
              </a:lnSpc>
              <a:spcBef>
                <a:spcPts val="0"/>
              </a:spcBef>
              <a:spcAft>
                <a:spcPts val="0"/>
              </a:spcAft>
              <a:buSzPct val="100000"/>
              <a:buFont typeface="Lucida Sans Unicode" pitchFamily="34" charset="0"/>
              <a:buAutoNum type="arabicParenR" startAt="4"/>
              <a:defRPr/>
            </a:pPr>
            <a:r>
              <a:rPr lang="en-US" sz="2200" dirty="0" smtClean="0"/>
              <a:t>ICDS provides that method once adopted shall not be changed without a reasonable cause thereby providing a check over change of accounting policies.</a:t>
            </a:r>
          </a:p>
          <a:p>
            <a:pPr marL="566738" indent="-457200" algn="just" eaLnBrk="1" fontAlgn="auto" hangingPunct="1">
              <a:lnSpc>
                <a:spcPct val="150000"/>
              </a:lnSpc>
              <a:spcBef>
                <a:spcPts val="0"/>
              </a:spcBef>
              <a:spcAft>
                <a:spcPts val="0"/>
              </a:spcAft>
              <a:buSzPct val="100000"/>
              <a:buFont typeface="Lucida Sans Unicode" pitchFamily="34" charset="0"/>
              <a:buAutoNum type="arabicParenR" startAt="4"/>
              <a:defRPr/>
            </a:pPr>
            <a:endParaRPr lang="en-US" sz="1000" dirty="0" smtClean="0"/>
          </a:p>
          <a:p>
            <a:pPr marL="566738" indent="-457200" algn="just" eaLnBrk="1" fontAlgn="auto" hangingPunct="1">
              <a:lnSpc>
                <a:spcPct val="150000"/>
              </a:lnSpc>
              <a:spcBef>
                <a:spcPts val="0"/>
              </a:spcBef>
              <a:spcAft>
                <a:spcPts val="0"/>
              </a:spcAft>
              <a:buSzPct val="100000"/>
              <a:buFont typeface="Lucida Sans Unicode" pitchFamily="34" charset="0"/>
              <a:buAutoNum type="arabicParenR" startAt="4"/>
              <a:defRPr/>
            </a:pPr>
            <a:r>
              <a:rPr lang="en-US" sz="2200" dirty="0" smtClean="0"/>
              <a:t>Due to inclusion of all duties and taxes (including recoverable from tax authorities) in the value of inventory, the value of inventory will increase which will result in </a:t>
            </a:r>
            <a:r>
              <a:rPr lang="en-US" sz="2200" b="1" dirty="0" smtClean="0"/>
              <a:t>Increase </a:t>
            </a:r>
            <a:r>
              <a:rPr lang="en-US" sz="2200" dirty="0" smtClean="0"/>
              <a:t>in profits during current year i.e. FY 2015-16.</a:t>
            </a:r>
          </a:p>
        </p:txBody>
      </p:sp>
      <p:sp>
        <p:nvSpPr>
          <p:cNvPr id="9" name="Title 2"/>
          <p:cNvSpPr txBox="1">
            <a:spLocks/>
          </p:cNvSpPr>
          <p:nvPr/>
        </p:nvSpPr>
        <p:spPr>
          <a:xfrm>
            <a:off x="6929438" y="71438"/>
            <a:ext cx="1757362" cy="511175"/>
          </a:xfrm>
          <a:prstGeom prst="rect">
            <a:avLst/>
          </a:prstGeom>
          <a:solidFill>
            <a:schemeClr val="accent1"/>
          </a:solidFill>
        </p:spPr>
        <p:txBody>
          <a:bodyPr bIns="91440" anchor="ctr"/>
          <a:lstStyle/>
          <a:p>
            <a:pPr algn="r" fontAlgn="auto">
              <a:spcAft>
                <a:spcPts val="0"/>
              </a:spcAft>
              <a:defRPr/>
            </a:pPr>
            <a:r>
              <a:rPr lang="en-US" sz="2800" dirty="0">
                <a:solidFill>
                  <a:schemeClr val="bg1"/>
                </a:solidFill>
                <a:latin typeface="Calibri" pitchFamily="34" charset="0"/>
                <a:ea typeface="+mj-ea"/>
                <a:cs typeface="Calibri" pitchFamily="34" charset="0"/>
              </a:rPr>
              <a:t>Contd.……</a:t>
            </a:r>
          </a:p>
        </p:txBody>
      </p:sp>
      <p:sp>
        <p:nvSpPr>
          <p:cNvPr id="34821" name="Title 2"/>
          <p:cNvSpPr>
            <a:spLocks noGrp="1"/>
          </p:cNvSpPr>
          <p:nvPr>
            <p:ph type="title"/>
          </p:nvPr>
        </p:nvSpPr>
        <p:spPr>
          <a:xfrm>
            <a:off x="214313" y="71438"/>
            <a:ext cx="6215062" cy="857250"/>
          </a:xfrm>
          <a:solidFill>
            <a:schemeClr val="accent1"/>
          </a:solidFill>
        </p:spPr>
        <p:txBody>
          <a:bodyPr anchor="ctr"/>
          <a:lstStyle/>
          <a:p>
            <a:pPr algn="ctr" eaLnBrk="1" hangingPunct="1"/>
            <a:r>
              <a:rPr lang="en-US" smtClean="0">
                <a:solidFill>
                  <a:schemeClr val="bg1"/>
                </a:solidFill>
                <a:latin typeface="Calibri" pitchFamily="34" charset="0"/>
              </a:rPr>
              <a:t>Observations…</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85813" y="131763"/>
            <a:ext cx="7772400" cy="725487"/>
          </a:xfrm>
          <a:solidFill>
            <a:schemeClr val="accent1"/>
          </a:solidFill>
        </p:spPr>
        <p:txBody>
          <a:bodyPr anchor="ctr">
            <a:normAutofit fontScale="90000"/>
          </a:bodyPr>
          <a:lstStyle/>
          <a:p>
            <a:pPr algn="ctr" eaLnBrk="1" fontAlgn="auto" hangingPunct="1">
              <a:spcAft>
                <a:spcPts val="0"/>
              </a:spcAft>
              <a:defRPr/>
            </a:pPr>
            <a:r>
              <a:rPr lang="en-US" dirty="0" smtClean="0">
                <a:solidFill>
                  <a:schemeClr val="bg1"/>
                </a:solidFill>
                <a:latin typeface="High Tower Text" pitchFamily="18" charset="0"/>
                <a:cs typeface="Calibri" pitchFamily="34" charset="0"/>
              </a:rPr>
              <a:t>Points needs Clarification:</a:t>
            </a:r>
            <a:endParaRPr lang="en-US" dirty="0">
              <a:solidFill>
                <a:schemeClr val="bg1"/>
              </a:solidFill>
              <a:latin typeface="High Tower Text" pitchFamily="18" charset="0"/>
              <a:cs typeface="Calibri" pitchFamily="34" charset="0"/>
            </a:endParaRPr>
          </a:p>
        </p:txBody>
      </p:sp>
      <p:sp>
        <p:nvSpPr>
          <p:cNvPr id="27651" name="Slide Number Placeholder 2"/>
          <p:cNvSpPr>
            <a:spLocks noGrp="1"/>
          </p:cNvSpPr>
          <p:nvPr>
            <p:ph type="sldNum" sz="quarter" idx="12"/>
          </p:nvPr>
        </p:nvSpPr>
        <p:spPr bwMode="auto">
          <a:xfrm>
            <a:off x="146050" y="6210300"/>
            <a:ext cx="639763" cy="457200"/>
          </a:xfrm>
          <a:ln>
            <a:miter lim="800000"/>
            <a:headEnd/>
            <a:tailEnd/>
          </a:ln>
        </p:spPr>
        <p:txBody>
          <a:bodyPr wrap="square" lIns="91440" tIns="45720" rIns="91440" bIns="45720" numCol="1" anchorCtr="0" compatLnSpc="1">
            <a:prstTxWarp prst="textNoShape">
              <a:avLst/>
            </a:prstTxWarp>
          </a:bodyPr>
          <a:lstStyle/>
          <a:p>
            <a:pPr>
              <a:defRPr/>
            </a:pPr>
            <a:fld id="{E7130C96-5400-439A-A944-F7C696869B50}" type="slidenum">
              <a:rPr lang="en-US"/>
              <a:pPr>
                <a:defRPr/>
              </a:pPr>
              <a:t>34</a:t>
            </a:fld>
            <a:endParaRPr lang="en-US"/>
          </a:p>
        </p:txBody>
      </p:sp>
      <p:sp>
        <p:nvSpPr>
          <p:cNvPr id="30722" name="Content Placeholder 1"/>
          <p:cNvSpPr>
            <a:spLocks noGrp="1"/>
          </p:cNvSpPr>
          <p:nvPr>
            <p:ph sz="quarter" idx="1"/>
          </p:nvPr>
        </p:nvSpPr>
        <p:spPr>
          <a:xfrm>
            <a:off x="214282" y="1214422"/>
            <a:ext cx="8572560" cy="4981575"/>
          </a:xfrm>
        </p:spPr>
        <p:txBody>
          <a:bodyPr>
            <a:noAutofit/>
          </a:bodyPr>
          <a:lstStyle/>
          <a:p>
            <a:pPr marL="274320" indent="-274320" algn="just" eaLnBrk="1" fontAlgn="auto" hangingPunct="1">
              <a:lnSpc>
                <a:spcPct val="150000"/>
              </a:lnSpc>
              <a:spcBef>
                <a:spcPts val="0"/>
              </a:spcBef>
              <a:spcAft>
                <a:spcPts val="0"/>
              </a:spcAft>
              <a:buFont typeface="Wingdings" pitchFamily="2" charset="2"/>
              <a:buChar char="Ø"/>
              <a:defRPr/>
            </a:pPr>
            <a:r>
              <a:rPr lang="en-US" sz="2200" b="1" u="sng" dirty="0" smtClean="0">
                <a:ea typeface="Calibri" pitchFamily="34" charset="0"/>
                <a:cs typeface="Calibri" pitchFamily="34" charset="0"/>
              </a:rPr>
              <a:t>VALUE OF OPENING INVENTORY:</a:t>
            </a:r>
          </a:p>
          <a:p>
            <a:pPr marL="548640" lvl="1" algn="just" eaLnBrk="1" fontAlgn="auto" hangingPunct="1">
              <a:lnSpc>
                <a:spcPct val="150000"/>
              </a:lnSpc>
              <a:spcBef>
                <a:spcPts val="0"/>
              </a:spcBef>
              <a:spcAft>
                <a:spcPts val="0"/>
              </a:spcAft>
              <a:buFont typeface="Wingdings 2"/>
              <a:buChar char=""/>
              <a:defRPr/>
            </a:pPr>
            <a:r>
              <a:rPr lang="en-US" sz="2200" dirty="0" smtClean="0">
                <a:ea typeface="Calibri" pitchFamily="34" charset="0"/>
                <a:cs typeface="Calibri" pitchFamily="34" charset="0"/>
              </a:rPr>
              <a:t>ICDS only provides to take the value of closing inventory of preceding year as opening value of inventory. But it does not clarify that which value should be taken i.e. </a:t>
            </a:r>
            <a:r>
              <a:rPr lang="en-US" sz="2200" dirty="0" smtClean="0">
                <a:solidFill>
                  <a:srgbClr val="FF0000"/>
                </a:solidFill>
                <a:ea typeface="Calibri" pitchFamily="34" charset="0"/>
                <a:cs typeface="Calibri" pitchFamily="34" charset="0"/>
              </a:rPr>
              <a:t>value as per books of accounts OR value as per Income Tax Act.</a:t>
            </a:r>
          </a:p>
          <a:p>
            <a:pPr marL="274320" indent="-274320" algn="just" eaLnBrk="1" fontAlgn="auto" hangingPunct="1">
              <a:lnSpc>
                <a:spcPct val="150000"/>
              </a:lnSpc>
              <a:spcBef>
                <a:spcPts val="0"/>
              </a:spcBef>
              <a:spcAft>
                <a:spcPts val="0"/>
              </a:spcAft>
              <a:buFont typeface="Wingdings 2"/>
              <a:buChar char=""/>
              <a:defRPr/>
            </a:pPr>
            <a:endParaRPr lang="en-US" sz="2200" b="1" u="sng" dirty="0" smtClean="0">
              <a:ea typeface="Calibri" pitchFamily="34" charset="0"/>
              <a:cs typeface="Calibri" pitchFamily="34" charset="0"/>
            </a:endParaRPr>
          </a:p>
          <a:p>
            <a:pPr marL="274320" indent="-274320" algn="just" eaLnBrk="1" fontAlgn="auto" hangingPunct="1">
              <a:lnSpc>
                <a:spcPct val="150000"/>
              </a:lnSpc>
              <a:spcBef>
                <a:spcPts val="0"/>
              </a:spcBef>
              <a:spcAft>
                <a:spcPts val="0"/>
              </a:spcAft>
              <a:buFont typeface="Wingdings" pitchFamily="2" charset="2"/>
              <a:buChar char="Ø"/>
              <a:defRPr/>
            </a:pPr>
            <a:r>
              <a:rPr lang="en-US" sz="2200" b="1" u="sng" dirty="0" smtClean="0">
                <a:ea typeface="Calibri" pitchFamily="34" charset="0"/>
                <a:cs typeface="Calibri" pitchFamily="34" charset="0"/>
              </a:rPr>
              <a:t>REASONABLE CAUSE:</a:t>
            </a:r>
          </a:p>
          <a:p>
            <a:pPr marL="548640" lvl="1" algn="just" eaLnBrk="1" fontAlgn="auto" hangingPunct="1">
              <a:lnSpc>
                <a:spcPct val="150000"/>
              </a:lnSpc>
              <a:spcBef>
                <a:spcPts val="0"/>
              </a:spcBef>
              <a:spcAft>
                <a:spcPts val="0"/>
              </a:spcAft>
              <a:buFont typeface="Wingdings 2"/>
              <a:buChar char=""/>
              <a:defRPr/>
            </a:pPr>
            <a:r>
              <a:rPr lang="en-US" sz="2200" dirty="0" smtClean="0"/>
              <a:t>ICDS prohibits change in a method of valuation of inventory without a reasonable cause. It  is not clarified as to what would constitute ‘reasonable cause’.  The absence of such a clarification may lead to litigation.</a:t>
            </a:r>
            <a:endParaRPr lang="en-US" sz="2200" dirty="0" smtClean="0">
              <a:ea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0161F12D-2825-4671-8205-65BCC7E51DE0}" type="slidenum">
              <a:rPr lang="en-US"/>
              <a:pPr>
                <a:defRPr/>
              </a:pPr>
              <a:t>35</a:t>
            </a:fld>
            <a:endParaRPr lang="en-US"/>
          </a:p>
        </p:txBody>
      </p:sp>
      <p:sp>
        <p:nvSpPr>
          <p:cNvPr id="36867" name="Content Placeholder 1"/>
          <p:cNvSpPr>
            <a:spLocks noGrp="1"/>
          </p:cNvSpPr>
          <p:nvPr>
            <p:ph sz="quarter" idx="1"/>
          </p:nvPr>
        </p:nvSpPr>
        <p:spPr>
          <a:xfrm>
            <a:off x="457200" y="1998663"/>
            <a:ext cx="8229600" cy="4525962"/>
          </a:xfrm>
        </p:spPr>
        <p:txBody>
          <a:bodyPr/>
          <a:lstStyle/>
          <a:p>
            <a:pPr marL="0" indent="0" algn="just" eaLnBrk="1" hangingPunct="1">
              <a:buNone/>
            </a:pPr>
            <a:r>
              <a:rPr lang="en-US" dirty="0" smtClean="0"/>
              <a:t>Interest and other borrowing costs, which do not meet the criteria for recognition of interest as a component of the cost as per Para 11, but included in the cost of the opening inventory as on the 1</a:t>
            </a:r>
            <a:r>
              <a:rPr lang="en-US" baseline="30000" dirty="0" smtClean="0"/>
              <a:t>st</a:t>
            </a:r>
            <a:r>
              <a:rPr lang="en-US" dirty="0" smtClean="0"/>
              <a:t> day of April, 2015, shall be taken into account for determining cost of such inventory for valuation as on the close of the previous year beginning on or after 1</a:t>
            </a:r>
            <a:r>
              <a:rPr lang="en-US" baseline="30000" dirty="0" smtClean="0"/>
              <a:t>st</a:t>
            </a:r>
            <a:r>
              <a:rPr lang="en-US" dirty="0" smtClean="0"/>
              <a:t> day of April, 2015 if such inventory continue to remain part of inventory as on the close of the previous year beginning on or after 1</a:t>
            </a:r>
            <a:r>
              <a:rPr lang="en-US" baseline="30000" dirty="0" smtClean="0"/>
              <a:t>st</a:t>
            </a:r>
            <a:r>
              <a:rPr lang="en-US" dirty="0" smtClean="0"/>
              <a:t> day of April, 2015.</a:t>
            </a:r>
          </a:p>
          <a:p>
            <a:pPr eaLnBrk="1" hangingPunct="1"/>
            <a:endParaRPr lang="en-US" dirty="0" smtClean="0"/>
          </a:p>
        </p:txBody>
      </p:sp>
      <p:sp>
        <p:nvSpPr>
          <p:cNvPr id="36868" name="Title 2"/>
          <p:cNvSpPr>
            <a:spLocks noGrp="1"/>
          </p:cNvSpPr>
          <p:nvPr>
            <p:ph type="title"/>
          </p:nvPr>
        </p:nvSpPr>
        <p:spPr>
          <a:xfrm>
            <a:off x="428625" y="71438"/>
            <a:ext cx="8186738" cy="1143000"/>
          </a:xfrm>
          <a:solidFill>
            <a:schemeClr val="accent1"/>
          </a:solidFill>
        </p:spPr>
        <p:txBody>
          <a:bodyPr anchor="ctr"/>
          <a:lstStyle/>
          <a:p>
            <a:pPr algn="ctr" eaLnBrk="1" hangingPunct="1"/>
            <a:r>
              <a:rPr lang="en-US" smtClean="0">
                <a:solidFill>
                  <a:schemeClr val="bg1"/>
                </a:solidFill>
                <a:latin typeface="High Tower Text" pitchFamily="18" charset="0"/>
              </a:rPr>
              <a:t>Transitional Provisions</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E2F822FB-AFEE-42CF-8F72-7BF236FF7905}" type="slidenum">
              <a:rPr lang="en-US"/>
              <a:pPr>
                <a:defRPr/>
              </a:pPr>
              <a:t>36</a:t>
            </a:fld>
            <a:endParaRPr lang="en-US"/>
          </a:p>
        </p:txBody>
      </p:sp>
      <p:sp>
        <p:nvSpPr>
          <p:cNvPr id="37891" name="Content Placeholder 1"/>
          <p:cNvSpPr>
            <a:spLocks noGrp="1"/>
          </p:cNvSpPr>
          <p:nvPr>
            <p:ph sz="quarter" idx="1"/>
          </p:nvPr>
        </p:nvSpPr>
        <p:spPr>
          <a:xfrm>
            <a:off x="357158" y="2071678"/>
            <a:ext cx="8429684" cy="3948122"/>
          </a:xfrm>
        </p:spPr>
        <p:txBody>
          <a:bodyPr/>
          <a:lstStyle/>
          <a:p>
            <a:pPr algn="just" eaLnBrk="1" hangingPunct="1"/>
            <a:r>
              <a:rPr lang="en-US" dirty="0" smtClean="0"/>
              <a:t>The following aspects shall be disclosed :</a:t>
            </a:r>
          </a:p>
          <a:p>
            <a:pPr algn="just" eaLnBrk="1" hangingPunct="1">
              <a:buFont typeface="Wingdings 3" pitchFamily="18" charset="2"/>
              <a:buNone/>
            </a:pPr>
            <a:endParaRPr lang="en-US" dirty="0" smtClean="0"/>
          </a:p>
          <a:p>
            <a:pPr marL="514350" indent="-514350" algn="just" eaLnBrk="1" hangingPunct="1">
              <a:buFont typeface="+mj-lt"/>
              <a:buAutoNum type="alphaLcParenR"/>
            </a:pPr>
            <a:r>
              <a:rPr lang="en-US" b="1" dirty="0" smtClean="0"/>
              <a:t>Change in Policy</a:t>
            </a:r>
            <a:r>
              <a:rPr lang="en-US" dirty="0" smtClean="0"/>
              <a:t>: The accounting policies adopted in measuring inventories including the cost of formulae used. </a:t>
            </a:r>
          </a:p>
          <a:p>
            <a:pPr marL="514350" indent="-514350" algn="just" eaLnBrk="1" hangingPunct="1">
              <a:buFont typeface="+mj-lt"/>
              <a:buAutoNum type="alphaLcParenR"/>
            </a:pPr>
            <a:endParaRPr lang="en-US" dirty="0" smtClean="0"/>
          </a:p>
          <a:p>
            <a:pPr marL="514350" indent="-514350" algn="just" eaLnBrk="1" hangingPunct="1">
              <a:buFont typeface="+mj-lt"/>
              <a:buAutoNum type="alphaLcParenR"/>
            </a:pPr>
            <a:r>
              <a:rPr lang="en-US" b="1" dirty="0" smtClean="0"/>
              <a:t>Carrying Amount</a:t>
            </a:r>
            <a:r>
              <a:rPr lang="en-US" dirty="0" smtClean="0"/>
              <a:t>: The total carrying amount of inventories and its classification appropriate to a person.</a:t>
            </a:r>
          </a:p>
          <a:p>
            <a:pPr algn="just" eaLnBrk="1" hangingPunct="1"/>
            <a:endParaRPr lang="en-US" dirty="0" smtClean="0"/>
          </a:p>
        </p:txBody>
      </p:sp>
      <p:sp>
        <p:nvSpPr>
          <p:cNvPr id="37892" name="Title 2"/>
          <p:cNvSpPr>
            <a:spLocks noGrp="1"/>
          </p:cNvSpPr>
          <p:nvPr>
            <p:ph type="title"/>
          </p:nvPr>
        </p:nvSpPr>
        <p:spPr>
          <a:xfrm>
            <a:off x="500063" y="214313"/>
            <a:ext cx="8186737" cy="1143000"/>
          </a:xfrm>
          <a:solidFill>
            <a:schemeClr val="accent1"/>
          </a:solidFill>
        </p:spPr>
        <p:txBody>
          <a:bodyPr anchor="ctr"/>
          <a:lstStyle/>
          <a:p>
            <a:pPr algn="ctr" eaLnBrk="1" hangingPunct="1"/>
            <a:r>
              <a:rPr lang="en-US" b="1" u="sng" smtClean="0">
                <a:solidFill>
                  <a:schemeClr val="bg1"/>
                </a:solidFill>
                <a:latin typeface="High Tower Text" pitchFamily="18" charset="0"/>
              </a:rPr>
              <a:t>Disclosure requirement under ICDS</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a:defRPr/>
            </a:pPr>
            <a:fld id="{978C340B-0727-4E67-A5C9-BECCED177279}" type="slidenum">
              <a:rPr lang="en-US" sz="1600">
                <a:latin typeface="High Tower Text" pitchFamily="18" charset="0"/>
              </a:rPr>
              <a:pPr>
                <a:defRPr/>
              </a:pPr>
              <a:t>37</a:t>
            </a:fld>
            <a:endParaRPr lang="en-US" sz="1600">
              <a:latin typeface="High Tower Text" pitchFamily="18" charset="0"/>
            </a:endParaRPr>
          </a:p>
        </p:txBody>
      </p:sp>
      <p:graphicFrame>
        <p:nvGraphicFramePr>
          <p:cNvPr id="5" name="Table 4"/>
          <p:cNvGraphicFramePr>
            <a:graphicFrameLocks noGrp="1"/>
          </p:cNvGraphicFramePr>
          <p:nvPr/>
        </p:nvGraphicFramePr>
        <p:xfrm>
          <a:off x="0" y="1500188"/>
          <a:ext cx="9144000" cy="2357454"/>
        </p:xfrm>
        <a:graphic>
          <a:graphicData uri="http://schemas.openxmlformats.org/drawingml/2006/table">
            <a:tbl>
              <a:tblPr firstRow="1" bandRow="1">
                <a:tableStyleId>{5C22544A-7EE6-4342-B048-85BDC9FD1C3A}</a:tableStyleId>
              </a:tblPr>
              <a:tblGrid>
                <a:gridCol w="4572000"/>
                <a:gridCol w="4572000"/>
              </a:tblGrid>
              <a:tr h="2357454">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3200" b="1" u="sng" dirty="0" smtClean="0">
                          <a:latin typeface="High Tower Text" pitchFamily="18" charset="0"/>
                        </a:rPr>
                        <a:t>ICDS III </a:t>
                      </a:r>
                    </a:p>
                    <a:p>
                      <a:pPr algn="ctr"/>
                      <a:r>
                        <a:rPr lang="en-US" sz="3200" dirty="0" smtClean="0">
                          <a:latin typeface="High Tower Text" pitchFamily="18" charset="0"/>
                          <a:cs typeface="Calibri" pitchFamily="34" charset="0"/>
                        </a:rPr>
                        <a:t>Construction Contracts</a:t>
                      </a:r>
                      <a:endParaRPr lang="en-US" sz="3200" dirty="0">
                        <a:latin typeface="High Tower Text" pitchFamily="18" charset="0"/>
                        <a:cs typeface="Calibri" pitchFamily="34" charset="0"/>
                      </a:endParaRPr>
                    </a:p>
                  </a:txBody>
                  <a:tcPr anchor="ctr"/>
                </a:tc>
                <a:tc>
                  <a:txBody>
                    <a:bodyPr/>
                    <a:lstStyle/>
                    <a:p>
                      <a:pPr algn="ctr">
                        <a:lnSpc>
                          <a:spcPct val="100000"/>
                        </a:lnSpc>
                      </a:pPr>
                      <a:r>
                        <a:rPr lang="fr-FR" sz="3200" u="sng" dirty="0" smtClean="0">
                          <a:latin typeface="High Tower Text" pitchFamily="18" charset="0"/>
                          <a:cs typeface="Calibri" pitchFamily="34" charset="0"/>
                        </a:rPr>
                        <a:t>AS-7</a:t>
                      </a:r>
                    </a:p>
                    <a:p>
                      <a:pPr algn="ctr"/>
                      <a:r>
                        <a:rPr lang="en-US" sz="3200" dirty="0" smtClean="0">
                          <a:latin typeface="High Tower Text" pitchFamily="18" charset="0"/>
                          <a:cs typeface="Calibri" pitchFamily="34" charset="0"/>
                        </a:rPr>
                        <a:t>Construction Contracts</a:t>
                      </a:r>
                      <a:endParaRPr lang="en-US" sz="3200" dirty="0">
                        <a:latin typeface="High Tower Text" pitchFamily="18" charset="0"/>
                        <a:cs typeface="Calibri" pitchFamily="34" charset="0"/>
                      </a:endParaRPr>
                    </a:p>
                  </a:txBody>
                  <a:tcPr anchor="ctr"/>
                </a:tc>
              </a:tr>
            </a:tbl>
          </a:graphicData>
        </a:graphic>
      </p:graphicFrame>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2"/>
          <p:cNvSpPr>
            <a:spLocks noGrp="1"/>
          </p:cNvSpPr>
          <p:nvPr>
            <p:ph type="title"/>
          </p:nvPr>
        </p:nvSpPr>
        <p:spPr>
          <a:xfrm>
            <a:off x="428625" y="161925"/>
            <a:ext cx="8258175" cy="981075"/>
          </a:xfrm>
          <a:solidFill>
            <a:schemeClr val="accent1"/>
          </a:solidFill>
        </p:spPr>
        <p:txBody>
          <a:bodyPr anchor="ctr"/>
          <a:lstStyle/>
          <a:p>
            <a:pPr algn="ctr" eaLnBrk="1" hangingPunct="1"/>
            <a:r>
              <a:rPr lang="en-US" u="sng" smtClean="0">
                <a:solidFill>
                  <a:schemeClr val="bg1"/>
                </a:solidFill>
                <a:latin typeface="High Tower Text" pitchFamily="18" charset="0"/>
                <a:cs typeface="Calibri" pitchFamily="34" charset="0"/>
              </a:rPr>
              <a:t>AS-7 Construction Contracts</a:t>
            </a:r>
          </a:p>
        </p:txBody>
      </p:sp>
      <p:sp>
        <p:nvSpPr>
          <p:cNvPr id="28677" name="Slide Number Placeholder 4"/>
          <p:cNvSpPr>
            <a:spLocks noGrp="1"/>
          </p:cNvSpPr>
          <p:nvPr>
            <p:ph type="sldNum" sz="quarter" idx="12"/>
          </p:nvPr>
        </p:nvSpPr>
        <p:spPr bwMode="auto">
          <a:xfrm>
            <a:off x="146050" y="6210300"/>
            <a:ext cx="568325" cy="457200"/>
          </a:xfrm>
          <a:ln>
            <a:miter lim="800000"/>
            <a:headEnd/>
            <a:tailEnd/>
          </a:ln>
        </p:spPr>
        <p:txBody>
          <a:bodyPr wrap="square" lIns="91440" tIns="45720" rIns="91440" bIns="45720" numCol="1" anchorCtr="0" compatLnSpc="1">
            <a:prstTxWarp prst="textNoShape">
              <a:avLst/>
            </a:prstTxWarp>
          </a:bodyPr>
          <a:lstStyle/>
          <a:p>
            <a:pPr>
              <a:defRPr/>
            </a:pPr>
            <a:fld id="{064B7233-94D2-4D7E-A207-5163716E8A86}" type="slidenum">
              <a:rPr lang="en-US"/>
              <a:pPr>
                <a:defRPr/>
              </a:pPr>
              <a:t>38</a:t>
            </a:fld>
            <a:endParaRPr lang="en-US"/>
          </a:p>
        </p:txBody>
      </p:sp>
      <p:sp>
        <p:nvSpPr>
          <p:cNvPr id="2" name="Content Placeholder 1"/>
          <p:cNvSpPr>
            <a:spLocks noGrp="1"/>
          </p:cNvSpPr>
          <p:nvPr>
            <p:ph sz="quarter" idx="1"/>
          </p:nvPr>
        </p:nvSpPr>
        <p:spPr>
          <a:xfrm>
            <a:off x="214313" y="1214438"/>
            <a:ext cx="8786812" cy="5072062"/>
          </a:xfrm>
        </p:spPr>
        <p:txBody>
          <a:bodyPr>
            <a:noAutofit/>
          </a:bodyPr>
          <a:lstStyle/>
          <a:p>
            <a:pPr marL="365760" indent="-256032" algn="just" eaLnBrk="1" fontAlgn="auto" hangingPunct="1">
              <a:spcBef>
                <a:spcPts val="580"/>
              </a:spcBef>
              <a:spcAft>
                <a:spcPts val="0"/>
              </a:spcAft>
              <a:buFont typeface="Wingdings 3"/>
              <a:buChar char=""/>
              <a:defRPr/>
            </a:pPr>
            <a:r>
              <a:rPr lang="en-US" sz="2000" dirty="0" smtClean="0">
                <a:cs typeface="Calibri" pitchFamily="34" charset="0"/>
              </a:rPr>
              <a:t>The Standard prescribes the </a:t>
            </a:r>
            <a:r>
              <a:rPr lang="en-US" sz="2000" b="1" u="sng" dirty="0" smtClean="0">
                <a:cs typeface="Calibri" pitchFamily="34" charset="0"/>
              </a:rPr>
              <a:t>accounting treatment of revenue and costs associated with construction contracts.</a:t>
            </a:r>
          </a:p>
          <a:p>
            <a:pPr marL="365760" indent="-256032" algn="just" eaLnBrk="1" fontAlgn="auto" hangingPunct="1">
              <a:spcBef>
                <a:spcPts val="580"/>
              </a:spcBef>
              <a:spcAft>
                <a:spcPts val="0"/>
              </a:spcAft>
              <a:buFont typeface="Wingdings 3"/>
              <a:buChar char=""/>
              <a:defRPr/>
            </a:pPr>
            <a:endParaRPr lang="en-US" sz="2000" dirty="0" smtClean="0">
              <a:cs typeface="Calibri" pitchFamily="34" charset="0"/>
            </a:endParaRPr>
          </a:p>
          <a:p>
            <a:pPr marL="365760" indent="-256032" algn="just" eaLnBrk="1" fontAlgn="auto" hangingPunct="1">
              <a:spcBef>
                <a:spcPts val="580"/>
              </a:spcBef>
              <a:spcAft>
                <a:spcPts val="0"/>
              </a:spcAft>
              <a:buFont typeface="Wingdings 3"/>
              <a:buChar char=""/>
              <a:defRPr/>
            </a:pPr>
            <a:r>
              <a:rPr lang="en-US" sz="2000" b="1" dirty="0" smtClean="0">
                <a:cs typeface="Calibri" pitchFamily="34" charset="0"/>
              </a:rPr>
              <a:t>Construction Contracts</a:t>
            </a:r>
            <a:r>
              <a:rPr lang="en-US" sz="2000" dirty="0" smtClean="0">
                <a:cs typeface="Calibri" pitchFamily="34" charset="0"/>
              </a:rPr>
              <a:t> </a:t>
            </a:r>
            <a:r>
              <a:rPr lang="en-US" sz="2000" b="1" dirty="0" smtClean="0">
                <a:cs typeface="Calibri" pitchFamily="34" charset="0"/>
              </a:rPr>
              <a:t>includes</a:t>
            </a:r>
            <a:r>
              <a:rPr lang="en-US" sz="2000" dirty="0" smtClean="0">
                <a:cs typeface="Calibri" pitchFamily="34" charset="0"/>
              </a:rPr>
              <a:t>:</a:t>
            </a:r>
          </a:p>
          <a:p>
            <a:pPr marL="822960" lvl="1" indent="-457200" algn="just" eaLnBrk="1" fontAlgn="auto" hangingPunct="1">
              <a:spcBef>
                <a:spcPts val="324"/>
              </a:spcBef>
              <a:spcAft>
                <a:spcPts val="0"/>
              </a:spcAft>
              <a:buFont typeface="+mj-lt"/>
              <a:buAutoNum type="alphaLcParenR"/>
              <a:defRPr/>
            </a:pPr>
            <a:r>
              <a:rPr lang="en-US" sz="2000" dirty="0" smtClean="0"/>
              <a:t>Contracts for the rendering of services which are directly related to the construction of the asset</a:t>
            </a:r>
          </a:p>
          <a:p>
            <a:pPr marL="822960" lvl="1" indent="-457200" algn="just" eaLnBrk="1" fontAlgn="auto" hangingPunct="1">
              <a:spcBef>
                <a:spcPts val="324"/>
              </a:spcBef>
              <a:spcAft>
                <a:spcPts val="0"/>
              </a:spcAft>
              <a:buFont typeface="+mj-lt"/>
              <a:buAutoNum type="alphaLcParenR"/>
              <a:defRPr/>
            </a:pPr>
            <a:r>
              <a:rPr lang="en-US" sz="2000" dirty="0" smtClean="0"/>
              <a:t>Contracts for destruction or restoration of assets, and the restoration of the environment following the demolition of assets.</a:t>
            </a:r>
          </a:p>
          <a:p>
            <a:pPr marL="566928" indent="-457200" algn="just" eaLnBrk="1" fontAlgn="auto" hangingPunct="1">
              <a:spcBef>
                <a:spcPts val="580"/>
              </a:spcBef>
              <a:spcAft>
                <a:spcPts val="0"/>
              </a:spcAft>
              <a:buFont typeface="+mj-lt"/>
              <a:buAutoNum type="alphaLcParenR"/>
              <a:defRPr/>
            </a:pPr>
            <a:endParaRPr lang="en-US" sz="2000" dirty="0" smtClean="0">
              <a:cs typeface="Calibri" pitchFamily="34" charset="0"/>
            </a:endParaRPr>
          </a:p>
          <a:p>
            <a:pPr marL="365760" indent="-256032" algn="just" eaLnBrk="1" fontAlgn="auto" hangingPunct="1">
              <a:spcBef>
                <a:spcPts val="580"/>
              </a:spcBef>
              <a:spcAft>
                <a:spcPts val="0"/>
              </a:spcAft>
              <a:buFont typeface="Wingdings 3"/>
              <a:buChar char=""/>
              <a:defRPr/>
            </a:pPr>
            <a:r>
              <a:rPr lang="en-US" sz="2000" b="1" u="sng" dirty="0" smtClean="0">
                <a:solidFill>
                  <a:srgbClr val="FF0000"/>
                </a:solidFill>
                <a:cs typeface="Calibri" pitchFamily="34" charset="0"/>
              </a:rPr>
              <a:t>Contract revenue comprises</a:t>
            </a:r>
            <a:r>
              <a:rPr lang="en-US" sz="2000" dirty="0" smtClean="0">
                <a:cs typeface="Calibri" pitchFamily="34" charset="0"/>
              </a:rPr>
              <a:t>:</a:t>
            </a:r>
          </a:p>
          <a:p>
            <a:pPr marL="822960" lvl="1" indent="-457200" algn="just" eaLnBrk="1" fontAlgn="auto" hangingPunct="1">
              <a:spcBef>
                <a:spcPts val="324"/>
              </a:spcBef>
              <a:spcAft>
                <a:spcPts val="0"/>
              </a:spcAft>
              <a:buClrTx/>
              <a:buSzPct val="100000"/>
              <a:buFont typeface="+mj-lt"/>
              <a:buAutoNum type="alphaLcParenR"/>
              <a:defRPr/>
            </a:pPr>
            <a:r>
              <a:rPr lang="en-US" sz="2000" dirty="0" smtClean="0">
                <a:cs typeface="Calibri" pitchFamily="34" charset="0"/>
              </a:rPr>
              <a:t>the </a:t>
            </a:r>
            <a:r>
              <a:rPr lang="en-US" sz="2000" b="1" dirty="0" smtClean="0">
                <a:cs typeface="Calibri" pitchFamily="34" charset="0"/>
              </a:rPr>
              <a:t>initial amount</a:t>
            </a:r>
            <a:r>
              <a:rPr lang="en-US" sz="2000" dirty="0" smtClean="0">
                <a:cs typeface="Calibri" pitchFamily="34" charset="0"/>
              </a:rPr>
              <a:t> of revenue agreed in the contract  &amp; </a:t>
            </a:r>
          </a:p>
          <a:p>
            <a:pPr marL="822960" lvl="1" indent="-457200" algn="just" eaLnBrk="1" fontAlgn="auto" hangingPunct="1">
              <a:spcBef>
                <a:spcPts val="324"/>
              </a:spcBef>
              <a:spcAft>
                <a:spcPts val="0"/>
              </a:spcAft>
              <a:buClrTx/>
              <a:buSzPct val="100000"/>
              <a:buFont typeface="+mj-lt"/>
              <a:buAutoNum type="alphaLcParenR"/>
              <a:defRPr/>
            </a:pPr>
            <a:r>
              <a:rPr lang="en-US" sz="2000" b="1" dirty="0" smtClean="0">
                <a:cs typeface="Calibri" pitchFamily="34" charset="0"/>
              </a:rPr>
              <a:t>variations</a:t>
            </a:r>
            <a:r>
              <a:rPr lang="en-US" sz="2000" dirty="0" smtClean="0">
                <a:cs typeface="Calibri" pitchFamily="34" charset="0"/>
              </a:rPr>
              <a:t> in contract work, </a:t>
            </a:r>
            <a:r>
              <a:rPr lang="en-US" sz="2000" b="1" dirty="0" smtClean="0">
                <a:cs typeface="Calibri" pitchFamily="34" charset="0"/>
              </a:rPr>
              <a:t>claims</a:t>
            </a:r>
            <a:r>
              <a:rPr lang="en-US" sz="2000" dirty="0" smtClean="0">
                <a:cs typeface="Calibri" pitchFamily="34" charset="0"/>
              </a:rPr>
              <a:t> and </a:t>
            </a:r>
            <a:r>
              <a:rPr lang="en-US" sz="2000" b="1" dirty="0" smtClean="0">
                <a:cs typeface="Calibri" pitchFamily="34" charset="0"/>
              </a:rPr>
              <a:t>incentive</a:t>
            </a:r>
            <a:r>
              <a:rPr lang="en-US" sz="2000" dirty="0" smtClean="0">
                <a:cs typeface="Calibri" pitchFamily="34" charset="0"/>
              </a:rPr>
              <a:t> payments:</a:t>
            </a:r>
          </a:p>
          <a:p>
            <a:pPr marL="1117854" lvl="2" indent="-514350" algn="just" eaLnBrk="1" fontAlgn="auto" hangingPunct="1">
              <a:spcBef>
                <a:spcPts val="370"/>
              </a:spcBef>
              <a:spcAft>
                <a:spcPts val="0"/>
              </a:spcAft>
              <a:buClr>
                <a:schemeClr val="accent1"/>
              </a:buClr>
              <a:buFont typeface="+mj-lt"/>
              <a:buAutoNum type="romanLcPeriod"/>
              <a:defRPr/>
            </a:pPr>
            <a:r>
              <a:rPr lang="en-US" dirty="0" smtClean="0">
                <a:cs typeface="Calibri" pitchFamily="34" charset="0"/>
              </a:rPr>
              <a:t>to the extent that it is probable that they will result in revenue;</a:t>
            </a:r>
          </a:p>
          <a:p>
            <a:pPr marL="1117854" lvl="2" indent="-514350" algn="just" eaLnBrk="1" fontAlgn="auto" hangingPunct="1">
              <a:spcBef>
                <a:spcPts val="370"/>
              </a:spcBef>
              <a:spcAft>
                <a:spcPts val="0"/>
              </a:spcAft>
              <a:buClr>
                <a:schemeClr val="accent1"/>
              </a:buClr>
              <a:buFont typeface="+mj-lt"/>
              <a:buAutoNum type="romanLcPeriod"/>
              <a:defRPr/>
            </a:pPr>
            <a:r>
              <a:rPr lang="en-US" dirty="0" smtClean="0">
                <a:cs typeface="Calibri" pitchFamily="34" charset="0"/>
              </a:rPr>
              <a:t>they are capable of being reliably measured.</a:t>
            </a:r>
            <a:endParaRPr lang="en-US" sz="2000" dirty="0">
              <a:cs typeface="Calibri" pitchFamily="34" charset="0"/>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1" name="Slide Number Placeholder 4"/>
          <p:cNvSpPr>
            <a:spLocks noGrp="1"/>
          </p:cNvSpPr>
          <p:nvPr>
            <p:ph type="sldNum" sz="quarter" idx="12"/>
          </p:nvPr>
        </p:nvSpPr>
        <p:spPr bwMode="auto">
          <a:xfrm>
            <a:off x="-71438" y="6329363"/>
            <a:ext cx="568326" cy="457200"/>
          </a:xfrm>
          <a:ln>
            <a:miter lim="800000"/>
            <a:headEnd/>
            <a:tailEnd/>
          </a:ln>
        </p:spPr>
        <p:txBody>
          <a:bodyPr wrap="square" lIns="91440" tIns="45720" rIns="91440" bIns="45720" numCol="1" anchorCtr="0" compatLnSpc="1">
            <a:prstTxWarp prst="textNoShape">
              <a:avLst/>
            </a:prstTxWarp>
          </a:bodyPr>
          <a:lstStyle/>
          <a:p>
            <a:pPr>
              <a:defRPr/>
            </a:pPr>
            <a:fld id="{4E9E87FB-80C3-4D5B-B9E9-C8ABEDF1B53D}" type="slidenum">
              <a:rPr lang="en-US"/>
              <a:pPr>
                <a:defRPr/>
              </a:pPr>
              <a:t>39</a:t>
            </a:fld>
            <a:endParaRPr lang="en-US" dirty="0"/>
          </a:p>
        </p:txBody>
      </p:sp>
      <p:sp>
        <p:nvSpPr>
          <p:cNvPr id="2" name="Content Placeholder 1"/>
          <p:cNvSpPr>
            <a:spLocks noGrp="1"/>
          </p:cNvSpPr>
          <p:nvPr>
            <p:ph sz="quarter" idx="1"/>
          </p:nvPr>
        </p:nvSpPr>
        <p:spPr>
          <a:xfrm>
            <a:off x="250825" y="981075"/>
            <a:ext cx="8715375" cy="5429250"/>
          </a:xfrm>
        </p:spPr>
        <p:txBody>
          <a:bodyPr>
            <a:noAutofit/>
          </a:bodyPr>
          <a:lstStyle/>
          <a:p>
            <a:pPr marL="365760" indent="-256032" algn="just" eaLnBrk="1" fontAlgn="auto" hangingPunct="1">
              <a:spcBef>
                <a:spcPts val="580"/>
              </a:spcBef>
              <a:spcAft>
                <a:spcPts val="0"/>
              </a:spcAft>
              <a:buFont typeface="Wingdings 3"/>
              <a:buChar char=""/>
              <a:defRPr/>
            </a:pPr>
            <a:r>
              <a:rPr lang="en-US" sz="1900" b="1" u="sng" dirty="0" smtClean="0">
                <a:solidFill>
                  <a:srgbClr val="FF0000"/>
                </a:solidFill>
                <a:cs typeface="Calibri" pitchFamily="34" charset="0"/>
              </a:rPr>
              <a:t>Contract costs comprise  </a:t>
            </a:r>
            <a:r>
              <a:rPr lang="en-US" sz="1900" dirty="0" smtClean="0">
                <a:cs typeface="Calibri" pitchFamily="34" charset="0"/>
              </a:rPr>
              <a:t>:</a:t>
            </a:r>
          </a:p>
          <a:p>
            <a:pPr marL="566928" indent="-457200" algn="just" eaLnBrk="1" fontAlgn="auto" hangingPunct="1">
              <a:spcBef>
                <a:spcPts val="580"/>
              </a:spcBef>
              <a:spcAft>
                <a:spcPts val="0"/>
              </a:spcAft>
              <a:buClr>
                <a:schemeClr val="tx1"/>
              </a:buClr>
              <a:buSzPct val="100000"/>
              <a:buFont typeface="+mj-lt"/>
              <a:buAutoNum type="alphaLcParenR"/>
              <a:defRPr/>
            </a:pPr>
            <a:r>
              <a:rPr lang="en-US" sz="1900" dirty="0" smtClean="0">
                <a:cs typeface="Calibri" pitchFamily="34" charset="0"/>
              </a:rPr>
              <a:t>costs that relate directly to the specific contract;</a:t>
            </a:r>
          </a:p>
          <a:p>
            <a:pPr marL="566928" indent="-457200" algn="just" eaLnBrk="1" fontAlgn="auto" hangingPunct="1">
              <a:spcBef>
                <a:spcPts val="580"/>
              </a:spcBef>
              <a:spcAft>
                <a:spcPts val="0"/>
              </a:spcAft>
              <a:buClrTx/>
              <a:buSzPct val="100000"/>
              <a:buFont typeface="+mj-lt"/>
              <a:buAutoNum type="alphaLcParenR"/>
              <a:defRPr/>
            </a:pPr>
            <a:r>
              <a:rPr lang="en-US" sz="1900" dirty="0" smtClean="0">
                <a:cs typeface="Calibri" pitchFamily="34" charset="0"/>
              </a:rPr>
              <a:t>costs that are attributable to contract activity in general and can be allocated to the contract;  &amp; </a:t>
            </a:r>
          </a:p>
          <a:p>
            <a:pPr marL="566928" indent="-457200" algn="just" eaLnBrk="1" fontAlgn="auto" hangingPunct="1">
              <a:spcBef>
                <a:spcPts val="580"/>
              </a:spcBef>
              <a:spcAft>
                <a:spcPts val="0"/>
              </a:spcAft>
              <a:buClrTx/>
              <a:buSzPct val="100000"/>
              <a:buFont typeface="+mj-lt"/>
              <a:buAutoNum type="alphaLcParenR"/>
              <a:defRPr/>
            </a:pPr>
            <a:r>
              <a:rPr lang="en-US" sz="1900" dirty="0" smtClean="0">
                <a:cs typeface="Calibri" pitchFamily="34" charset="0"/>
              </a:rPr>
              <a:t>other costs that are specifically chargeable to the customer under the terms of the contract.</a:t>
            </a:r>
          </a:p>
          <a:p>
            <a:pPr marL="859536" lvl="2" algn="just" eaLnBrk="1" fontAlgn="auto" hangingPunct="1">
              <a:spcBef>
                <a:spcPts val="370"/>
              </a:spcBef>
              <a:spcAft>
                <a:spcPts val="0"/>
              </a:spcAft>
              <a:buClr>
                <a:schemeClr val="accent1">
                  <a:tint val="60000"/>
                </a:schemeClr>
              </a:buClr>
              <a:buFont typeface="Wingdings 2"/>
              <a:buChar char=""/>
              <a:defRPr/>
            </a:pPr>
            <a:r>
              <a:rPr lang="en-US" sz="1900" b="1" dirty="0" smtClean="0"/>
              <a:t>Any incidental income needs to be reduced from the cost such as sale of extra material, sale of plant &amp; machinery at the end of contract, etc. </a:t>
            </a:r>
          </a:p>
          <a:p>
            <a:pPr marL="365760" indent="-256032" algn="just" eaLnBrk="1" fontAlgn="auto" hangingPunct="1">
              <a:spcBef>
                <a:spcPts val="580"/>
              </a:spcBef>
              <a:spcAft>
                <a:spcPts val="0"/>
              </a:spcAft>
              <a:buFont typeface="Wingdings 3"/>
              <a:buChar char=""/>
              <a:defRPr/>
            </a:pPr>
            <a:endParaRPr lang="en-US" sz="200" b="1" u="sng" dirty="0" smtClean="0"/>
          </a:p>
          <a:p>
            <a:pPr marL="365760" indent="-256032" algn="just" eaLnBrk="1" fontAlgn="auto" hangingPunct="1">
              <a:spcBef>
                <a:spcPts val="580"/>
              </a:spcBef>
              <a:spcAft>
                <a:spcPts val="0"/>
              </a:spcAft>
              <a:buFont typeface="Wingdings 3"/>
              <a:buChar char=""/>
              <a:defRPr/>
            </a:pPr>
            <a:r>
              <a:rPr lang="en-US" sz="1900" b="1" u="sng" dirty="0" smtClean="0"/>
              <a:t>Recognition of contract Revenue &amp; Expense:</a:t>
            </a:r>
            <a:r>
              <a:rPr lang="en-US" sz="1900" dirty="0" smtClean="0"/>
              <a:t>	</a:t>
            </a:r>
            <a:endParaRPr lang="en-US" sz="1900" u="sng" dirty="0" smtClean="0"/>
          </a:p>
          <a:p>
            <a:pPr marL="566928" indent="-457200" algn="just" eaLnBrk="1" fontAlgn="auto" hangingPunct="1">
              <a:spcBef>
                <a:spcPts val="580"/>
              </a:spcBef>
              <a:spcAft>
                <a:spcPts val="0"/>
              </a:spcAft>
              <a:buSzPct val="100000"/>
              <a:buFont typeface="+mj-lt"/>
              <a:buAutoNum type="arabicPeriod"/>
              <a:defRPr/>
            </a:pPr>
            <a:r>
              <a:rPr lang="en-US" sz="1900" u="sng" dirty="0" smtClean="0"/>
              <a:t>When outcome of a contract can be estimated reliably</a:t>
            </a:r>
            <a:r>
              <a:rPr lang="en-US" sz="1900" dirty="0" smtClean="0"/>
              <a:t> :</a:t>
            </a:r>
          </a:p>
          <a:p>
            <a:pPr marL="822960" lvl="1" indent="-457200" algn="just" eaLnBrk="1" fontAlgn="auto" hangingPunct="1">
              <a:spcBef>
                <a:spcPts val="324"/>
              </a:spcBef>
              <a:spcAft>
                <a:spcPts val="0"/>
              </a:spcAft>
              <a:buFont typeface="+mj-lt"/>
              <a:buAutoNum type="alphaLcParenR"/>
              <a:defRPr/>
            </a:pPr>
            <a:r>
              <a:rPr lang="en-US" sz="1900" dirty="0" smtClean="0"/>
              <a:t>revenue &amp; expense be recognized with reference to the </a:t>
            </a:r>
            <a:r>
              <a:rPr lang="en-US" sz="1900" b="1" dirty="0" smtClean="0"/>
              <a:t>stage of completion</a:t>
            </a:r>
            <a:r>
              <a:rPr lang="en-US" sz="1900" dirty="0" smtClean="0"/>
              <a:t> of the contract activity at the reporting date.</a:t>
            </a:r>
          </a:p>
          <a:p>
            <a:pPr marL="566928" indent="-457200" algn="just" eaLnBrk="1" fontAlgn="auto" hangingPunct="1">
              <a:spcBef>
                <a:spcPts val="580"/>
              </a:spcBef>
              <a:spcAft>
                <a:spcPts val="0"/>
              </a:spcAft>
              <a:buSzPct val="100000"/>
              <a:buFont typeface="+mj-lt"/>
              <a:buAutoNum type="arabicPeriod"/>
              <a:defRPr/>
            </a:pPr>
            <a:r>
              <a:rPr lang="en-US" sz="1900" u="sng" dirty="0" smtClean="0"/>
              <a:t>When the outcome of a contract cannot be estimated reliably:</a:t>
            </a:r>
          </a:p>
          <a:p>
            <a:pPr marL="822960" lvl="1" indent="-457200" algn="just" eaLnBrk="1" fontAlgn="auto" hangingPunct="1">
              <a:spcBef>
                <a:spcPts val="324"/>
              </a:spcBef>
              <a:spcAft>
                <a:spcPts val="0"/>
              </a:spcAft>
              <a:buFont typeface="+mj-lt"/>
              <a:buAutoNum type="alphaLcParenR"/>
              <a:defRPr/>
            </a:pPr>
            <a:r>
              <a:rPr lang="en-US" sz="1900" dirty="0" smtClean="0"/>
              <a:t>Revenue be recognised </a:t>
            </a:r>
            <a:r>
              <a:rPr lang="en-US" sz="1900" b="1" dirty="0" smtClean="0"/>
              <a:t>only to the extent</a:t>
            </a:r>
            <a:r>
              <a:rPr lang="en-US" sz="1900" dirty="0" smtClean="0"/>
              <a:t> of contract costs incurred of which recovery is probable; and</a:t>
            </a:r>
          </a:p>
          <a:p>
            <a:pPr marL="822960" lvl="1" indent="-457200" algn="just" eaLnBrk="1" fontAlgn="auto" hangingPunct="1">
              <a:spcBef>
                <a:spcPts val="324"/>
              </a:spcBef>
              <a:spcAft>
                <a:spcPts val="0"/>
              </a:spcAft>
              <a:buFont typeface="+mj-lt"/>
              <a:buAutoNum type="alphaLcParenR"/>
              <a:defRPr/>
            </a:pPr>
            <a:r>
              <a:rPr lang="en-US" sz="1900" dirty="0" smtClean="0"/>
              <a:t>contract costs should be recognised as an expense in the period in which they are incurred.</a:t>
            </a:r>
          </a:p>
          <a:p>
            <a:pPr marL="365760" indent="-256032" algn="just" eaLnBrk="1" fontAlgn="auto" hangingPunct="1">
              <a:spcBef>
                <a:spcPts val="580"/>
              </a:spcBef>
              <a:spcAft>
                <a:spcPts val="0"/>
              </a:spcAft>
              <a:buFont typeface="Wingdings 3"/>
              <a:buChar char=""/>
              <a:defRPr/>
            </a:pPr>
            <a:endParaRPr lang="en-US" sz="1900" dirty="0" smtClean="0"/>
          </a:p>
        </p:txBody>
      </p:sp>
      <p:sp>
        <p:nvSpPr>
          <p:cNvPr id="6" name="Title 2"/>
          <p:cNvSpPr txBox="1">
            <a:spLocks/>
          </p:cNvSpPr>
          <p:nvPr/>
        </p:nvSpPr>
        <p:spPr>
          <a:xfrm>
            <a:off x="5715000" y="71438"/>
            <a:ext cx="2971800" cy="511175"/>
          </a:xfrm>
          <a:prstGeom prst="rect">
            <a:avLst/>
          </a:prstGeom>
          <a:solidFill>
            <a:schemeClr val="accent1"/>
          </a:solidFill>
        </p:spPr>
        <p:txBody>
          <a:bodyPr bIns="91440" anchor="ctr"/>
          <a:lstStyle/>
          <a:p>
            <a:pPr algn="r" fontAlgn="auto">
              <a:spcAft>
                <a:spcPts val="0"/>
              </a:spcAft>
              <a:defRPr/>
            </a:pPr>
            <a:r>
              <a:rPr lang="en-US" sz="2800" dirty="0">
                <a:solidFill>
                  <a:schemeClr val="bg1"/>
                </a:solidFill>
                <a:latin typeface="Calibri" pitchFamily="34" charset="0"/>
                <a:ea typeface="+mj-ea"/>
                <a:cs typeface="Calibri" pitchFamily="34" charset="0"/>
              </a:rPr>
              <a:t>Contd.……</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1DE97F3A-CAFA-4AA3-BB24-8DC4E9DA3CFF}" type="slidenum">
              <a:rPr lang="en-US" smtClean="0"/>
              <a:pPr>
                <a:defRPr/>
              </a:pPr>
              <a:t>4</a:t>
            </a:fld>
            <a:endParaRPr lang="en-US"/>
          </a:p>
        </p:txBody>
      </p:sp>
      <p:sp>
        <p:nvSpPr>
          <p:cNvPr id="5" name="Content Placeholder 1"/>
          <p:cNvSpPr>
            <a:spLocks noGrp="1"/>
          </p:cNvSpPr>
          <p:nvPr>
            <p:ph sz="quarter" idx="1"/>
          </p:nvPr>
        </p:nvSpPr>
        <p:spPr>
          <a:xfrm>
            <a:off x="357158" y="1571647"/>
            <a:ext cx="8501122" cy="4429121"/>
          </a:xfrm>
        </p:spPr>
        <p:txBody>
          <a:bodyPr/>
          <a:lstStyle/>
          <a:p>
            <a:pPr marL="406400" indent="-406400" algn="just" eaLnBrk="1" hangingPunct="1">
              <a:buNone/>
            </a:pPr>
            <a:r>
              <a:rPr lang="en-US" sz="2400" i="1" dirty="0" smtClean="0"/>
              <a:t>(2) The Central Government may notify in the Official Gazette from time to time </a:t>
            </a:r>
            <a:r>
              <a:rPr lang="en-US" sz="2400" b="1" i="1" dirty="0" smtClean="0"/>
              <a:t>[income computation and disclosure standards] </a:t>
            </a:r>
            <a:r>
              <a:rPr lang="en-US" sz="2400" i="1" dirty="0" smtClean="0"/>
              <a:t>to be followed by any class of assessees or in respect of any class of income.</a:t>
            </a:r>
          </a:p>
          <a:p>
            <a:pPr marL="406400" indent="-406400" algn="just" eaLnBrk="1" hangingPunct="1">
              <a:buNone/>
            </a:pPr>
            <a:endParaRPr lang="en-US" sz="1050" i="1" dirty="0" smtClean="0"/>
          </a:p>
          <a:p>
            <a:pPr marL="406400" indent="-406400" algn="just" eaLnBrk="1" hangingPunct="1">
              <a:buNone/>
            </a:pPr>
            <a:r>
              <a:rPr lang="en-US" sz="2400" i="1" dirty="0" smtClean="0"/>
              <a:t>(3) Where the Assessing Officer is not satisfied about the correctness or completeness of the accounts of the assessee, or where the method of accounting provided in sub-section (1) </a:t>
            </a:r>
            <a:r>
              <a:rPr lang="en-US" sz="2400" b="1" i="1" dirty="0" smtClean="0"/>
              <a:t>[has not been regularly followed by the assessee, or income has not been computed in accordance with the standards notified under sub-section (2)]</a:t>
            </a:r>
            <a:r>
              <a:rPr lang="en-US" sz="2400" i="1" dirty="0" smtClean="0"/>
              <a:t>, the Assessing Officer may make an assessment in the manner provided in section 144.</a:t>
            </a:r>
          </a:p>
        </p:txBody>
      </p:sp>
      <p:sp>
        <p:nvSpPr>
          <p:cNvPr id="6" name="Title 2"/>
          <p:cNvSpPr>
            <a:spLocks noGrp="1"/>
          </p:cNvSpPr>
          <p:nvPr>
            <p:ph type="title"/>
          </p:nvPr>
        </p:nvSpPr>
        <p:spPr>
          <a:xfrm>
            <a:off x="6357938" y="142875"/>
            <a:ext cx="2328862" cy="642938"/>
          </a:xfrm>
          <a:solidFill>
            <a:schemeClr val="accent1"/>
          </a:solidFill>
        </p:spPr>
        <p:txBody>
          <a:bodyPr/>
          <a:lstStyle/>
          <a:p>
            <a:pPr eaLnBrk="1" hangingPunct="1"/>
            <a:r>
              <a:rPr lang="en-US" sz="2800" b="1" dirty="0" err="1" smtClean="0">
                <a:solidFill>
                  <a:schemeClr val="bg1"/>
                </a:solidFill>
                <a:latin typeface="High Tower Text" pitchFamily="18" charset="0"/>
                <a:cs typeface="Calibri" pitchFamily="34" charset="0"/>
              </a:rPr>
              <a:t>Contd</a:t>
            </a:r>
            <a:r>
              <a:rPr lang="en-US" sz="2800" b="1" dirty="0" smtClean="0">
                <a:solidFill>
                  <a:schemeClr val="bg1"/>
                </a:solidFill>
                <a:latin typeface="High Tower Text" pitchFamily="18" charset="0"/>
                <a:cs typeface="Calibri" pitchFamily="34" charset="0"/>
              </a:rPr>
              <a:t>…</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4" name="Slide Number Placeholder 4"/>
          <p:cNvSpPr>
            <a:spLocks noGrp="1"/>
          </p:cNvSpPr>
          <p:nvPr>
            <p:ph type="sldNum" sz="quarter" idx="12"/>
          </p:nvPr>
        </p:nvSpPr>
        <p:spPr bwMode="auto">
          <a:xfrm>
            <a:off x="146050" y="6210300"/>
            <a:ext cx="568325" cy="457200"/>
          </a:xfrm>
          <a:ln>
            <a:miter lim="800000"/>
            <a:headEnd/>
            <a:tailEnd/>
          </a:ln>
        </p:spPr>
        <p:txBody>
          <a:bodyPr wrap="square" lIns="91440" tIns="45720" rIns="91440" bIns="45720" numCol="1" anchorCtr="0" compatLnSpc="1">
            <a:prstTxWarp prst="textNoShape">
              <a:avLst/>
            </a:prstTxWarp>
          </a:bodyPr>
          <a:lstStyle/>
          <a:p>
            <a:pPr>
              <a:defRPr/>
            </a:pPr>
            <a:fld id="{D2A38E04-FBBE-40D5-BC49-D0E604B92222}" type="slidenum">
              <a:rPr lang="en-US"/>
              <a:pPr>
                <a:defRPr/>
              </a:pPr>
              <a:t>40</a:t>
            </a:fld>
            <a:endParaRPr lang="en-US"/>
          </a:p>
        </p:txBody>
      </p:sp>
      <p:sp>
        <p:nvSpPr>
          <p:cNvPr id="41987" name="Content Placeholder 1"/>
          <p:cNvSpPr>
            <a:spLocks noGrp="1"/>
          </p:cNvSpPr>
          <p:nvPr>
            <p:ph sz="quarter" idx="1"/>
          </p:nvPr>
        </p:nvSpPr>
        <p:spPr>
          <a:xfrm>
            <a:off x="428625" y="1143000"/>
            <a:ext cx="8229600" cy="4929188"/>
          </a:xfrm>
        </p:spPr>
        <p:txBody>
          <a:bodyPr/>
          <a:lstStyle/>
          <a:p>
            <a:pPr algn="just" eaLnBrk="1" hangingPunct="1"/>
            <a:r>
              <a:rPr lang="en-US" sz="2000" dirty="0" smtClean="0"/>
              <a:t>An </a:t>
            </a:r>
            <a:r>
              <a:rPr lang="en-US" sz="2000" b="1" dirty="0" smtClean="0">
                <a:solidFill>
                  <a:schemeClr val="accent2"/>
                </a:solidFill>
              </a:rPr>
              <a:t>expected loss</a:t>
            </a:r>
            <a:r>
              <a:rPr lang="en-US" sz="2000" dirty="0" smtClean="0">
                <a:solidFill>
                  <a:schemeClr val="accent2"/>
                </a:solidFill>
              </a:rPr>
              <a:t> </a:t>
            </a:r>
            <a:r>
              <a:rPr lang="en-US" sz="2000" dirty="0" smtClean="0"/>
              <a:t>on the construction contract </a:t>
            </a:r>
            <a:r>
              <a:rPr lang="en-US" sz="2000" b="1" dirty="0" smtClean="0"/>
              <a:t>should be recognized </a:t>
            </a:r>
            <a:r>
              <a:rPr lang="en-US" sz="2000" dirty="0" smtClean="0"/>
              <a:t>as an expense immediately.</a:t>
            </a:r>
          </a:p>
          <a:p>
            <a:pPr algn="just" eaLnBrk="1" hangingPunct="1"/>
            <a:endParaRPr lang="en-US" sz="2000" b="1" u="sng" dirty="0" smtClean="0"/>
          </a:p>
          <a:p>
            <a:pPr algn="just" eaLnBrk="1" hangingPunct="1"/>
            <a:r>
              <a:rPr lang="en-US" sz="2000" b="1" u="sng" dirty="0" smtClean="0"/>
              <a:t>DISCLOSURE REQUIREMENTS:</a:t>
            </a:r>
          </a:p>
          <a:p>
            <a:pPr marL="822325" lvl="1" indent="-457200" algn="just" eaLnBrk="1" hangingPunct="1">
              <a:buFont typeface="Wingdings" pitchFamily="2" charset="2"/>
              <a:buChar char="Ø"/>
            </a:pPr>
            <a:r>
              <a:rPr lang="en-US" sz="2000" dirty="0" smtClean="0"/>
              <a:t>the amount of contract revenue </a:t>
            </a:r>
            <a:r>
              <a:rPr lang="en-US" sz="2000" dirty="0" err="1" smtClean="0"/>
              <a:t>recognised</a:t>
            </a:r>
            <a:r>
              <a:rPr lang="en-US" sz="2000" dirty="0" smtClean="0"/>
              <a:t> as revenue in the period;</a:t>
            </a:r>
          </a:p>
          <a:p>
            <a:pPr marL="822325" lvl="1" indent="-457200" algn="just" eaLnBrk="1" hangingPunct="1">
              <a:buFont typeface="Wingdings" pitchFamily="2" charset="2"/>
              <a:buChar char="Ø"/>
            </a:pPr>
            <a:r>
              <a:rPr lang="en-US" sz="2000" dirty="0" smtClean="0"/>
              <a:t>the methods used to determine the contract revenue </a:t>
            </a:r>
            <a:r>
              <a:rPr lang="en-US" sz="2000" dirty="0" err="1" smtClean="0"/>
              <a:t>recognised</a:t>
            </a:r>
            <a:r>
              <a:rPr lang="en-US" sz="2000" dirty="0" smtClean="0"/>
              <a:t> in the period; and</a:t>
            </a:r>
          </a:p>
          <a:p>
            <a:pPr marL="822325" lvl="1" indent="-457200" algn="just" eaLnBrk="1" hangingPunct="1">
              <a:buFont typeface="Wingdings" pitchFamily="2" charset="2"/>
              <a:buChar char="Ø"/>
            </a:pPr>
            <a:r>
              <a:rPr lang="en-US" sz="2000" dirty="0" smtClean="0"/>
              <a:t>the methods used to determine the stage of completion of contracts in progress.</a:t>
            </a:r>
          </a:p>
          <a:p>
            <a:pPr marL="822325" lvl="1" indent="-457200" algn="just" eaLnBrk="1" hangingPunct="1">
              <a:buFont typeface="Wingdings" pitchFamily="2" charset="2"/>
              <a:buChar char="Ø"/>
            </a:pPr>
            <a:r>
              <a:rPr lang="en-US" sz="2000" dirty="0" smtClean="0"/>
              <a:t>For contracts in progress at the reporting date:</a:t>
            </a:r>
          </a:p>
          <a:p>
            <a:pPr marL="1174750" lvl="2" indent="-571500" algn="just" eaLnBrk="1" hangingPunct="1">
              <a:buFont typeface="Lucida Sans Unicode" pitchFamily="34" charset="0"/>
              <a:buAutoNum type="romanLcPeriod"/>
            </a:pPr>
            <a:r>
              <a:rPr lang="en-US" dirty="0" smtClean="0"/>
              <a:t>the aggregate amount of costs incurred and </a:t>
            </a:r>
            <a:r>
              <a:rPr lang="en-US" dirty="0" err="1" smtClean="0"/>
              <a:t>recognised</a:t>
            </a:r>
            <a:r>
              <a:rPr lang="en-US" dirty="0" smtClean="0"/>
              <a:t> profits (less </a:t>
            </a:r>
            <a:r>
              <a:rPr lang="en-US" dirty="0" err="1" smtClean="0"/>
              <a:t>recognised</a:t>
            </a:r>
            <a:r>
              <a:rPr lang="en-US" dirty="0" smtClean="0"/>
              <a:t> losses) </a:t>
            </a:r>
            <a:r>
              <a:rPr lang="en-US" dirty="0" err="1" smtClean="0"/>
              <a:t>upto</a:t>
            </a:r>
            <a:r>
              <a:rPr lang="en-US" dirty="0" smtClean="0"/>
              <a:t> the reporting date;</a:t>
            </a:r>
          </a:p>
          <a:p>
            <a:pPr marL="1174750" lvl="2" indent="-571500" algn="just" eaLnBrk="1" hangingPunct="1">
              <a:buFont typeface="Lucida Sans Unicode" pitchFamily="34" charset="0"/>
              <a:buAutoNum type="romanLcPeriod"/>
            </a:pPr>
            <a:r>
              <a:rPr lang="en-US" dirty="0" smtClean="0"/>
              <a:t>the amount of advances received; and</a:t>
            </a:r>
          </a:p>
          <a:p>
            <a:pPr marL="1174750" lvl="2" indent="-571500" algn="just" eaLnBrk="1" hangingPunct="1">
              <a:buFont typeface="Lucida Sans Unicode" pitchFamily="34" charset="0"/>
              <a:buAutoNum type="romanLcPeriod"/>
            </a:pPr>
            <a:r>
              <a:rPr lang="en-US" dirty="0" smtClean="0"/>
              <a:t>the amount of retentions.</a:t>
            </a:r>
          </a:p>
        </p:txBody>
      </p:sp>
      <p:sp>
        <p:nvSpPr>
          <p:cNvPr id="6" name="Title 2"/>
          <p:cNvSpPr txBox="1">
            <a:spLocks/>
          </p:cNvSpPr>
          <p:nvPr/>
        </p:nvSpPr>
        <p:spPr>
          <a:xfrm>
            <a:off x="5715000" y="131763"/>
            <a:ext cx="2971800" cy="511175"/>
          </a:xfrm>
          <a:prstGeom prst="rect">
            <a:avLst/>
          </a:prstGeom>
          <a:solidFill>
            <a:schemeClr val="accent1"/>
          </a:solidFill>
        </p:spPr>
        <p:txBody>
          <a:bodyPr bIns="91440" anchor="ctr"/>
          <a:lstStyle/>
          <a:p>
            <a:pPr algn="r" fontAlgn="auto">
              <a:spcAft>
                <a:spcPts val="0"/>
              </a:spcAft>
              <a:defRPr/>
            </a:pPr>
            <a:r>
              <a:rPr lang="en-US" sz="2800" dirty="0">
                <a:solidFill>
                  <a:schemeClr val="bg1"/>
                </a:solidFill>
                <a:latin typeface="Calibri" pitchFamily="34" charset="0"/>
                <a:ea typeface="+mj-ea"/>
                <a:cs typeface="Calibri" pitchFamily="34" charset="0"/>
              </a:rPr>
              <a:t>Contd.……</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8" name="Slide Number Placeholder 5"/>
          <p:cNvSpPr>
            <a:spLocks noGrp="1"/>
          </p:cNvSpPr>
          <p:nvPr>
            <p:ph type="sldNum" sz="quarter" idx="12"/>
          </p:nvPr>
        </p:nvSpPr>
        <p:spPr bwMode="auto">
          <a:xfrm>
            <a:off x="146050" y="6210300"/>
            <a:ext cx="711200" cy="457200"/>
          </a:xfrm>
          <a:ln>
            <a:miter lim="800000"/>
            <a:headEnd/>
            <a:tailEnd/>
          </a:ln>
        </p:spPr>
        <p:txBody>
          <a:bodyPr wrap="square" lIns="91440" tIns="45720" rIns="91440" bIns="45720" numCol="1" anchorCtr="0" compatLnSpc="1">
            <a:prstTxWarp prst="textNoShape">
              <a:avLst/>
            </a:prstTxWarp>
          </a:bodyPr>
          <a:lstStyle/>
          <a:p>
            <a:pPr>
              <a:defRPr/>
            </a:pPr>
            <a:fld id="{3E4F0FEF-A214-4CF9-82D1-F6E8B0E723DE}" type="slidenum">
              <a:rPr lang="en-US"/>
              <a:pPr>
                <a:defRPr/>
              </a:pPr>
              <a:t>41</a:t>
            </a:fld>
            <a:endParaRPr lang="en-US" dirty="0"/>
          </a:p>
        </p:txBody>
      </p:sp>
      <p:graphicFrame>
        <p:nvGraphicFramePr>
          <p:cNvPr id="4" name="Content Placeholder 3"/>
          <p:cNvGraphicFramePr>
            <a:graphicFrameLocks noGrp="1"/>
          </p:cNvGraphicFramePr>
          <p:nvPr>
            <p:ph sz="quarter" idx="1"/>
          </p:nvPr>
        </p:nvGraphicFramePr>
        <p:xfrm>
          <a:off x="0" y="908744"/>
          <a:ext cx="9144000" cy="616359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Title 5"/>
          <p:cNvSpPr txBox="1">
            <a:spLocks/>
          </p:cNvSpPr>
          <p:nvPr/>
        </p:nvSpPr>
        <p:spPr>
          <a:xfrm>
            <a:off x="0" y="142875"/>
            <a:ext cx="9144000" cy="769938"/>
          </a:xfrm>
          <a:prstGeom prst="rect">
            <a:avLst/>
          </a:prstGeom>
          <a:solidFill>
            <a:schemeClr val="accent1"/>
          </a:solidFill>
        </p:spPr>
        <p:txBody>
          <a:bodyPr anchor="ctr">
            <a:spAutoFit/>
          </a:bodyPr>
          <a:lstStyle/>
          <a:p>
            <a:pPr algn="ctr" fontAlgn="auto">
              <a:spcAft>
                <a:spcPts val="0"/>
              </a:spcAft>
              <a:defRPr/>
            </a:pPr>
            <a:r>
              <a:rPr lang="en-US" sz="4400" dirty="0">
                <a:solidFill>
                  <a:schemeClr val="bg1"/>
                </a:solidFill>
                <a:latin typeface="High Tower Text" pitchFamily="18" charset="0"/>
                <a:ea typeface="+mj-ea"/>
                <a:cs typeface="+mj-cs"/>
              </a:rPr>
              <a:t>Comparison </a:t>
            </a:r>
            <a:r>
              <a:rPr lang="en-US" sz="4000" dirty="0">
                <a:solidFill>
                  <a:schemeClr val="bg1"/>
                </a:solidFill>
                <a:latin typeface="High Tower Text" pitchFamily="18" charset="0"/>
                <a:ea typeface="+mj-ea"/>
                <a:cs typeface="+mj-cs"/>
              </a:rPr>
              <a:t>b/w ICDS III &amp; AS </a:t>
            </a:r>
            <a:r>
              <a:rPr lang="en-US" sz="4000" dirty="0">
                <a:solidFill>
                  <a:schemeClr val="bg1"/>
                </a:solidFill>
                <a:latin typeface="Calibri" pitchFamily="34" charset="0"/>
                <a:ea typeface="+mj-ea"/>
                <a:cs typeface="+mj-cs"/>
              </a:rPr>
              <a:t>7</a:t>
            </a:r>
            <a:endParaRPr lang="en-US" sz="4400" dirty="0">
              <a:solidFill>
                <a:schemeClr val="bg1"/>
              </a:solidFill>
              <a:latin typeface="Calibri" pitchFamily="34" charset="0"/>
              <a:ea typeface="+mj-ea"/>
              <a:cs typeface="+mj-cs"/>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8" name="Slide Number Placeholder 5"/>
          <p:cNvSpPr>
            <a:spLocks noGrp="1"/>
          </p:cNvSpPr>
          <p:nvPr>
            <p:ph type="sldNum" sz="quarter" idx="12"/>
          </p:nvPr>
        </p:nvSpPr>
        <p:spPr bwMode="auto">
          <a:xfrm>
            <a:off x="146050" y="6210300"/>
            <a:ext cx="711200" cy="457200"/>
          </a:xfrm>
          <a:ln>
            <a:miter lim="800000"/>
            <a:headEnd/>
            <a:tailEnd/>
          </a:ln>
        </p:spPr>
        <p:txBody>
          <a:bodyPr wrap="square" lIns="91440" tIns="45720" rIns="91440" bIns="45720" numCol="1" anchorCtr="0" compatLnSpc="1">
            <a:prstTxWarp prst="textNoShape">
              <a:avLst/>
            </a:prstTxWarp>
          </a:bodyPr>
          <a:lstStyle/>
          <a:p>
            <a:pPr>
              <a:defRPr/>
            </a:pPr>
            <a:fld id="{3E4F0FEF-A214-4CF9-82D1-F6E8B0E723DE}" type="slidenum">
              <a:rPr lang="en-US"/>
              <a:pPr>
                <a:defRPr/>
              </a:pPr>
              <a:t>42</a:t>
            </a:fld>
            <a:endParaRPr lang="en-US" dirty="0"/>
          </a:p>
        </p:txBody>
      </p:sp>
      <p:sp>
        <p:nvSpPr>
          <p:cNvPr id="7" name="Title 5"/>
          <p:cNvSpPr txBox="1">
            <a:spLocks/>
          </p:cNvSpPr>
          <p:nvPr/>
        </p:nvSpPr>
        <p:spPr>
          <a:xfrm>
            <a:off x="0" y="142875"/>
            <a:ext cx="9144000" cy="769938"/>
          </a:xfrm>
          <a:prstGeom prst="rect">
            <a:avLst/>
          </a:prstGeom>
          <a:solidFill>
            <a:schemeClr val="accent1"/>
          </a:solidFill>
        </p:spPr>
        <p:txBody>
          <a:bodyPr anchor="ctr">
            <a:spAutoFit/>
          </a:bodyPr>
          <a:lstStyle/>
          <a:p>
            <a:pPr algn="ctr" fontAlgn="auto">
              <a:spcAft>
                <a:spcPts val="0"/>
              </a:spcAft>
              <a:defRPr/>
            </a:pPr>
            <a:r>
              <a:rPr lang="en-US" sz="4400" dirty="0">
                <a:solidFill>
                  <a:schemeClr val="bg1"/>
                </a:solidFill>
                <a:latin typeface="High Tower Text" pitchFamily="18" charset="0"/>
                <a:ea typeface="+mj-ea"/>
                <a:cs typeface="+mj-cs"/>
              </a:rPr>
              <a:t>Comparison </a:t>
            </a:r>
            <a:r>
              <a:rPr lang="en-US" sz="4000" dirty="0">
                <a:solidFill>
                  <a:schemeClr val="bg1"/>
                </a:solidFill>
                <a:latin typeface="High Tower Text" pitchFamily="18" charset="0"/>
                <a:ea typeface="+mj-ea"/>
                <a:cs typeface="+mj-cs"/>
              </a:rPr>
              <a:t>b/w ICDS III &amp; AS </a:t>
            </a:r>
            <a:r>
              <a:rPr lang="en-US" sz="4000" dirty="0">
                <a:solidFill>
                  <a:schemeClr val="bg1"/>
                </a:solidFill>
                <a:latin typeface="Calibri" pitchFamily="34" charset="0"/>
                <a:ea typeface="+mj-ea"/>
                <a:cs typeface="+mj-cs"/>
              </a:rPr>
              <a:t>7</a:t>
            </a:r>
            <a:endParaRPr lang="en-US" sz="4400" dirty="0">
              <a:solidFill>
                <a:schemeClr val="bg1"/>
              </a:solidFill>
              <a:latin typeface="Calibri" pitchFamily="34" charset="0"/>
              <a:ea typeface="+mj-ea"/>
              <a:cs typeface="+mj-cs"/>
            </a:endParaRPr>
          </a:p>
        </p:txBody>
      </p:sp>
      <p:sp>
        <p:nvSpPr>
          <p:cNvPr id="6" name="Content Placeholder 1"/>
          <p:cNvSpPr>
            <a:spLocks noGrp="1"/>
          </p:cNvSpPr>
          <p:nvPr>
            <p:ph sz="quarter" idx="1"/>
          </p:nvPr>
        </p:nvSpPr>
        <p:spPr>
          <a:xfrm>
            <a:off x="285720" y="1928802"/>
            <a:ext cx="8572560" cy="4168773"/>
          </a:xfrm>
        </p:spPr>
        <p:txBody>
          <a:bodyPr/>
          <a:lstStyle/>
          <a:p>
            <a:pPr algn="just"/>
            <a:r>
              <a:rPr lang="en-US" sz="2300" dirty="0" smtClean="0"/>
              <a:t>Unlike As-7, the ICDS III does not enumerates the components of Contracts cost including,</a:t>
            </a:r>
          </a:p>
          <a:p>
            <a:pPr lvl="1" algn="just"/>
            <a:r>
              <a:rPr lang="en-US" sz="2300" dirty="0" smtClean="0"/>
              <a:t>costs that relate directly to the specific contract</a:t>
            </a:r>
          </a:p>
          <a:p>
            <a:pPr lvl="1" algn="just"/>
            <a:r>
              <a:rPr lang="en-US" sz="2300" dirty="0" smtClean="0"/>
              <a:t>Costs that may be attributable to contract activity in general and can be allocated to the contract</a:t>
            </a:r>
          </a:p>
          <a:p>
            <a:pPr lvl="1" algn="just"/>
            <a:r>
              <a:rPr lang="en-US" sz="2300" dirty="0" smtClean="0"/>
              <a:t>Costs specifically chargeable to customers under the terms of the contract</a:t>
            </a:r>
          </a:p>
          <a:p>
            <a:pPr algn="just">
              <a:buNone/>
            </a:pPr>
            <a:endParaRPr lang="en-US" sz="1200" dirty="0" smtClean="0"/>
          </a:p>
          <a:p>
            <a:pPr algn="just">
              <a:buNone/>
            </a:pPr>
            <a:r>
              <a:rPr lang="en-US" sz="2300" dirty="0" smtClean="0"/>
              <a:t>	and the Costs that cannot be attributed to any contract activity or cannot be allocated to a contract which are to excluded from the costs of a construction contract</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3" name="Slide Number Placeholder 5"/>
          <p:cNvSpPr>
            <a:spLocks noGrp="1"/>
          </p:cNvSpPr>
          <p:nvPr>
            <p:ph type="sldNum" sz="quarter" idx="12"/>
          </p:nvPr>
        </p:nvSpPr>
        <p:spPr bwMode="auto">
          <a:xfrm>
            <a:off x="-32" y="6329386"/>
            <a:ext cx="568325" cy="457200"/>
          </a:xfrm>
          <a:ln>
            <a:miter lim="800000"/>
            <a:headEnd/>
            <a:tailEnd/>
          </a:ln>
        </p:spPr>
        <p:txBody>
          <a:bodyPr wrap="square" lIns="91440" tIns="45720" rIns="91440" bIns="45720" numCol="1" anchorCtr="0" compatLnSpc="1">
            <a:prstTxWarp prst="textNoShape">
              <a:avLst/>
            </a:prstTxWarp>
          </a:bodyPr>
          <a:lstStyle/>
          <a:p>
            <a:pPr>
              <a:defRPr/>
            </a:pPr>
            <a:fld id="{ED5F0FE3-181A-4D2E-B75E-B4F3FF4915C0}" type="slidenum">
              <a:rPr lang="en-US"/>
              <a:pPr>
                <a:defRPr/>
              </a:pPr>
              <a:t>43</a:t>
            </a:fld>
            <a:endParaRPr lang="en-US" dirty="0"/>
          </a:p>
        </p:txBody>
      </p:sp>
      <p:sp>
        <p:nvSpPr>
          <p:cNvPr id="44035" name="Content Placeholder 1"/>
          <p:cNvSpPr>
            <a:spLocks noGrp="1"/>
          </p:cNvSpPr>
          <p:nvPr>
            <p:ph sz="quarter" idx="1"/>
          </p:nvPr>
        </p:nvSpPr>
        <p:spPr>
          <a:xfrm>
            <a:off x="285720" y="1689119"/>
            <a:ext cx="8643998" cy="4883153"/>
          </a:xfrm>
        </p:spPr>
        <p:txBody>
          <a:bodyPr/>
          <a:lstStyle/>
          <a:p>
            <a:pPr algn="just"/>
            <a:r>
              <a:rPr lang="en-US" sz="2200" dirty="0" smtClean="0"/>
              <a:t>Contract revenue is to be recognized when there is reasonable certainty of its ultimate collection.</a:t>
            </a:r>
          </a:p>
          <a:p>
            <a:pPr algn="just">
              <a:buNone/>
            </a:pPr>
            <a:r>
              <a:rPr lang="en-US" sz="2200" b="1" dirty="0" smtClean="0"/>
              <a:t>		</a:t>
            </a:r>
            <a:r>
              <a:rPr lang="en-US" sz="2200" dirty="0" smtClean="0"/>
              <a:t> 	Where the ultimate collection is not reasonably certain at the time of raising any claim for escalation of price &amp; export incentives, revenue recognition in respect of such claim </a:t>
            </a:r>
            <a:r>
              <a:rPr lang="en-US" sz="2200" b="1" dirty="0" smtClean="0">
                <a:solidFill>
                  <a:schemeClr val="accent1"/>
                </a:solidFill>
              </a:rPr>
              <a:t>shall be postponed </a:t>
            </a:r>
            <a:r>
              <a:rPr lang="en-US" sz="2200" dirty="0" smtClean="0"/>
              <a:t>to the extent of uncertainty involved.</a:t>
            </a:r>
            <a:endParaRPr lang="en-US" sz="2200" b="1" dirty="0" smtClean="0"/>
          </a:p>
          <a:p>
            <a:pPr algn="just" eaLnBrk="1" hangingPunct="1"/>
            <a:endParaRPr lang="en-US" sz="1000" b="1" dirty="0" smtClean="0"/>
          </a:p>
          <a:p>
            <a:pPr algn="just" eaLnBrk="1" hangingPunct="1"/>
            <a:r>
              <a:rPr lang="en-US" sz="2200" b="1" dirty="0" smtClean="0"/>
              <a:t>Inclusion of retention money will increases the profit during current year</a:t>
            </a:r>
            <a:r>
              <a:rPr lang="en-US" sz="2200" dirty="0" smtClean="0"/>
              <a:t>. The profit will not be </a:t>
            </a:r>
            <a:r>
              <a:rPr lang="en-US" sz="2200" dirty="0" err="1" smtClean="0"/>
              <a:t>recognised</a:t>
            </a:r>
            <a:r>
              <a:rPr lang="en-US" sz="2200" dirty="0" smtClean="0"/>
              <a:t> in the year in which conditions to receive retention money (as per AS-7) will complete. The revenue will be recognized on POCM basis.</a:t>
            </a:r>
          </a:p>
          <a:p>
            <a:pPr algn="just" eaLnBrk="1" hangingPunct="1"/>
            <a:endParaRPr lang="en-US" sz="1000" dirty="0" smtClean="0"/>
          </a:p>
          <a:p>
            <a:pPr algn="just" eaLnBrk="1" hangingPunct="1"/>
            <a:r>
              <a:rPr lang="en-US" sz="2200" dirty="0" smtClean="0"/>
              <a:t>Incidental Income in the nature of interest, dividend and capital gains is specifically not allowed to be reduced from the cost of construction.</a:t>
            </a:r>
          </a:p>
        </p:txBody>
      </p:sp>
      <p:pic>
        <p:nvPicPr>
          <p:cNvPr id="44036" name="Picture 2" descr="http://ehsjournal.org/wp-content/uploads/2013/02/EHS-Journal-Pencil-by-Jesper-Noer-300x207.jpg"/>
          <p:cNvPicPr>
            <a:picLocks noChangeAspect="1" noChangeArrowheads="1"/>
          </p:cNvPicPr>
          <p:nvPr/>
        </p:nvPicPr>
        <p:blipFill>
          <a:blip r:embed="rId2"/>
          <a:srcRect/>
          <a:stretch>
            <a:fillRect/>
          </a:stretch>
        </p:blipFill>
        <p:spPr bwMode="auto">
          <a:xfrm>
            <a:off x="4143375" y="0"/>
            <a:ext cx="5000625" cy="1700213"/>
          </a:xfrm>
          <a:prstGeom prst="rect">
            <a:avLst/>
          </a:prstGeom>
          <a:noFill/>
          <a:ln w="9525">
            <a:noFill/>
            <a:miter lim="800000"/>
            <a:headEnd/>
            <a:tailEnd/>
          </a:ln>
        </p:spPr>
      </p:pic>
      <p:sp>
        <p:nvSpPr>
          <p:cNvPr id="44037" name="Title 2"/>
          <p:cNvSpPr>
            <a:spLocks noGrp="1"/>
          </p:cNvSpPr>
          <p:nvPr>
            <p:ph type="title"/>
          </p:nvPr>
        </p:nvSpPr>
        <p:spPr>
          <a:xfrm>
            <a:off x="142875" y="153989"/>
            <a:ext cx="5857875" cy="1131872"/>
          </a:xfrm>
          <a:solidFill>
            <a:schemeClr val="accent1"/>
          </a:solidFill>
        </p:spPr>
        <p:txBody>
          <a:bodyPr anchor="ctr"/>
          <a:lstStyle/>
          <a:p>
            <a:pPr algn="ctr" eaLnBrk="1" hangingPunct="1"/>
            <a:r>
              <a:rPr lang="en-US" smtClean="0">
                <a:solidFill>
                  <a:schemeClr val="bg1"/>
                </a:solidFill>
                <a:latin typeface="Calibri" pitchFamily="34" charset="0"/>
              </a:rPr>
              <a:t>Observations…</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050AFA2C-0413-431D-BE90-3794015733EA}" type="slidenum">
              <a:rPr lang="en-US"/>
              <a:pPr>
                <a:defRPr/>
              </a:pPr>
              <a:t>44</a:t>
            </a:fld>
            <a:endParaRPr lang="en-US"/>
          </a:p>
        </p:txBody>
      </p:sp>
      <p:sp>
        <p:nvSpPr>
          <p:cNvPr id="38914" name="Content Placeholder 1"/>
          <p:cNvSpPr>
            <a:spLocks noGrp="1"/>
          </p:cNvSpPr>
          <p:nvPr>
            <p:ph sz="quarter" idx="1"/>
          </p:nvPr>
        </p:nvSpPr>
        <p:spPr>
          <a:xfrm>
            <a:off x="214282" y="1831995"/>
            <a:ext cx="8643998" cy="4525963"/>
          </a:xfrm>
        </p:spPr>
        <p:txBody>
          <a:bodyPr>
            <a:normAutofit fontScale="92500"/>
          </a:bodyPr>
          <a:lstStyle/>
          <a:p>
            <a:pPr marL="274320" indent="-274320" algn="just" eaLnBrk="1" fontAlgn="auto" hangingPunct="1">
              <a:spcBef>
                <a:spcPts val="580"/>
              </a:spcBef>
              <a:spcAft>
                <a:spcPts val="0"/>
              </a:spcAft>
              <a:buFont typeface="Wingdings 2"/>
              <a:buChar char=""/>
              <a:defRPr/>
            </a:pPr>
            <a:r>
              <a:rPr lang="en-US" sz="2400" dirty="0" smtClean="0"/>
              <a:t>When stage of completion of contract exceeds 25%, revenue should be recognized in the P&amp;L account irrespective of whether the same can be reliably estimated or not - </a:t>
            </a:r>
            <a:r>
              <a:rPr lang="en-US" sz="2400" b="1" dirty="0" smtClean="0"/>
              <a:t>which will increase profit of current year.</a:t>
            </a:r>
          </a:p>
          <a:p>
            <a:pPr marL="274320" indent="-274320" algn="just" eaLnBrk="1" fontAlgn="auto" hangingPunct="1">
              <a:spcBef>
                <a:spcPts val="580"/>
              </a:spcBef>
              <a:spcAft>
                <a:spcPts val="0"/>
              </a:spcAft>
              <a:buFont typeface="Wingdings 2"/>
              <a:buChar char=""/>
              <a:defRPr/>
            </a:pPr>
            <a:endParaRPr lang="en-US" sz="1100" dirty="0" smtClean="0"/>
          </a:p>
          <a:p>
            <a:pPr marL="274320" indent="-274320" algn="just" eaLnBrk="1" fontAlgn="auto" hangingPunct="1">
              <a:spcBef>
                <a:spcPts val="580"/>
              </a:spcBef>
              <a:spcAft>
                <a:spcPts val="0"/>
              </a:spcAft>
              <a:buFont typeface="Wingdings 2"/>
              <a:buChar char=""/>
              <a:defRPr/>
            </a:pPr>
            <a:r>
              <a:rPr lang="en-US" sz="2400" dirty="0" smtClean="0"/>
              <a:t>The provision for expected losses for the current year be added back and such losses will be allowed in the year of their occurrence. The losses are allowed to be recognized only in proportion to the stage of completion while the entire loss is considered in books of accounts. Therefore, increase current year’s profit. </a:t>
            </a:r>
          </a:p>
          <a:p>
            <a:pPr marL="274320" indent="-274320" algn="just" eaLnBrk="1" fontAlgn="auto" hangingPunct="1">
              <a:spcBef>
                <a:spcPts val="580"/>
              </a:spcBef>
              <a:spcAft>
                <a:spcPts val="0"/>
              </a:spcAft>
              <a:buFont typeface="Wingdings 2"/>
              <a:buChar char=""/>
              <a:defRPr/>
            </a:pPr>
            <a:endParaRPr lang="en-US" sz="1100" dirty="0" smtClean="0">
              <a:solidFill>
                <a:srgbClr val="FF0000"/>
              </a:solidFill>
            </a:endParaRPr>
          </a:p>
          <a:p>
            <a:pPr marL="274320" indent="-274320" algn="just" eaLnBrk="1" fontAlgn="auto" hangingPunct="1">
              <a:spcBef>
                <a:spcPts val="580"/>
              </a:spcBef>
              <a:spcAft>
                <a:spcPts val="0"/>
              </a:spcAft>
              <a:buFont typeface="Wingdings 2"/>
              <a:buChar char=""/>
              <a:defRPr/>
            </a:pPr>
            <a:r>
              <a:rPr lang="en-US" sz="2400" dirty="0" smtClean="0"/>
              <a:t>Mandatory computation of income on the POCM basis even for the partnerships, LLP, proprietors, etc. Even the service providers such as architects, project managers, etc. rendering services directly attributable to construction contracts needs to follow POCM basis overriding earlier judicial pronouncements.</a:t>
            </a:r>
          </a:p>
        </p:txBody>
      </p:sp>
      <p:pic>
        <p:nvPicPr>
          <p:cNvPr id="45060" name="Picture 2" descr="http://ehsjournal.org/wp-content/uploads/2013/02/EHS-Journal-Pencil-by-Jesper-Noer-300x207.jpg"/>
          <p:cNvPicPr>
            <a:picLocks noChangeAspect="1" noChangeArrowheads="1"/>
          </p:cNvPicPr>
          <p:nvPr/>
        </p:nvPicPr>
        <p:blipFill>
          <a:blip r:embed="rId2"/>
          <a:srcRect/>
          <a:stretch>
            <a:fillRect/>
          </a:stretch>
        </p:blipFill>
        <p:spPr bwMode="auto">
          <a:xfrm>
            <a:off x="4143375" y="0"/>
            <a:ext cx="5000625" cy="1628775"/>
          </a:xfrm>
          <a:prstGeom prst="rect">
            <a:avLst/>
          </a:prstGeom>
          <a:noFill/>
          <a:ln w="9525">
            <a:noFill/>
            <a:miter lim="800000"/>
            <a:headEnd/>
            <a:tailEnd/>
          </a:ln>
        </p:spPr>
      </p:pic>
      <p:sp>
        <p:nvSpPr>
          <p:cNvPr id="45061" name="Title 2"/>
          <p:cNvSpPr>
            <a:spLocks noGrp="1"/>
          </p:cNvSpPr>
          <p:nvPr>
            <p:ph type="title"/>
          </p:nvPr>
        </p:nvSpPr>
        <p:spPr>
          <a:xfrm>
            <a:off x="142875" y="153988"/>
            <a:ext cx="5857875" cy="1417637"/>
          </a:xfrm>
          <a:solidFill>
            <a:schemeClr val="accent1"/>
          </a:solidFill>
        </p:spPr>
        <p:txBody>
          <a:bodyPr anchor="ctr"/>
          <a:lstStyle/>
          <a:p>
            <a:pPr algn="ctr" eaLnBrk="1" hangingPunct="1"/>
            <a:r>
              <a:rPr lang="en-US" smtClean="0">
                <a:solidFill>
                  <a:schemeClr val="bg1"/>
                </a:solidFill>
                <a:latin typeface="Calibri" pitchFamily="34" charset="0"/>
              </a:rPr>
              <a:t>Observations…</a:t>
            </a: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Content Placeholder 1"/>
          <p:cNvSpPr>
            <a:spLocks noGrp="1"/>
          </p:cNvSpPr>
          <p:nvPr>
            <p:ph sz="quarter" idx="1"/>
          </p:nvPr>
        </p:nvSpPr>
        <p:spPr>
          <a:xfrm>
            <a:off x="252412" y="1244621"/>
            <a:ext cx="8462992" cy="5256213"/>
          </a:xfrm>
        </p:spPr>
        <p:txBody>
          <a:bodyPr/>
          <a:lstStyle/>
          <a:p>
            <a:pPr marL="290513" indent="-290513" algn="just">
              <a:buFont typeface="Wingdings" pitchFamily="2" charset="2"/>
              <a:buChar char="§"/>
              <a:defRPr/>
            </a:pPr>
            <a:r>
              <a:rPr lang="en-US" sz="2400" dirty="0" smtClean="0">
                <a:cs typeface="Calibri" pitchFamily="34" charset="0"/>
              </a:rPr>
              <a:t>Deduction for foreseeable losses is allowed by </a:t>
            </a:r>
            <a:r>
              <a:rPr lang="en-US" sz="2400" dirty="0" err="1" smtClean="0">
                <a:cs typeface="Calibri" pitchFamily="34" charset="0"/>
              </a:rPr>
              <a:t>hon’ble</a:t>
            </a:r>
            <a:r>
              <a:rPr lang="en-US" sz="2400" dirty="0" smtClean="0">
                <a:cs typeface="Calibri" pitchFamily="34" charset="0"/>
              </a:rPr>
              <a:t> Delhi High Court in </a:t>
            </a:r>
            <a:r>
              <a:rPr lang="en-US" sz="2400" b="1" dirty="0" smtClean="0">
                <a:cs typeface="Calibri" pitchFamily="34" charset="0"/>
              </a:rPr>
              <a:t>CIT v. </a:t>
            </a:r>
            <a:r>
              <a:rPr lang="en-US" sz="2400" b="1" dirty="0" err="1" smtClean="0">
                <a:cs typeface="Calibri" pitchFamily="34" charset="0"/>
              </a:rPr>
              <a:t>Triveni</a:t>
            </a:r>
            <a:r>
              <a:rPr lang="en-US" sz="2400" b="1" dirty="0" smtClean="0">
                <a:cs typeface="Calibri" pitchFamily="34" charset="0"/>
              </a:rPr>
              <a:t> </a:t>
            </a:r>
            <a:r>
              <a:rPr lang="en-US" sz="2400" b="1" dirty="0" err="1" smtClean="0">
                <a:cs typeface="Calibri" pitchFamily="34" charset="0"/>
              </a:rPr>
              <a:t>Engg</a:t>
            </a:r>
            <a:r>
              <a:rPr lang="en-US" sz="2400" b="1" dirty="0" smtClean="0">
                <a:cs typeface="Calibri" pitchFamily="34" charset="0"/>
              </a:rPr>
              <a:t>. &amp; Industries Ltd. [2010] 8 taxmann.com 146</a:t>
            </a:r>
          </a:p>
          <a:p>
            <a:pPr algn="just">
              <a:defRPr/>
            </a:pPr>
            <a:endParaRPr lang="en-US" sz="2400" dirty="0" smtClean="0">
              <a:cs typeface="Calibri" pitchFamily="34" charset="0"/>
            </a:endParaRPr>
          </a:p>
          <a:p>
            <a:pPr algn="just">
              <a:defRPr/>
            </a:pPr>
            <a:r>
              <a:rPr lang="en-US" sz="2400" dirty="0" smtClean="0">
                <a:cs typeface="Calibri" pitchFamily="34" charset="0"/>
              </a:rPr>
              <a:t>Losses provided by assessee in its books of account according to AS-7, had to be allowed. </a:t>
            </a:r>
            <a:r>
              <a:rPr lang="en-US" sz="2400" b="1" dirty="0" smtClean="0">
                <a:cs typeface="Calibri" pitchFamily="34" charset="0"/>
              </a:rPr>
              <a:t>[Asst. CIT v. ITD Cementation India Ltd. [2013] 36 taxmann.com 74 (Mumbai - Trib.)]</a:t>
            </a:r>
          </a:p>
          <a:p>
            <a:pPr algn="just">
              <a:defRPr/>
            </a:pPr>
            <a:endParaRPr lang="en-US" sz="2400" b="1" dirty="0" smtClean="0">
              <a:cs typeface="Calibri" pitchFamily="34" charset="0"/>
            </a:endParaRPr>
          </a:p>
          <a:p>
            <a:pPr algn="just">
              <a:defRPr/>
            </a:pPr>
            <a:r>
              <a:rPr lang="en-US" sz="2400" dirty="0" smtClean="0">
                <a:cs typeface="Calibri" pitchFamily="34" charset="0"/>
              </a:rPr>
              <a:t>Where construction project has long gestation period and POCM is adopted for income-tax purpose, losses only proportionate to work completed during year can be allowed and not entire anticipated losses. </a:t>
            </a:r>
            <a:r>
              <a:rPr lang="en-US" sz="2400" b="1" dirty="0" smtClean="0">
                <a:cs typeface="Calibri" pitchFamily="34" charset="0"/>
              </a:rPr>
              <a:t>[</a:t>
            </a:r>
            <a:r>
              <a:rPr lang="en-US" sz="2400" b="1" dirty="0" err="1" smtClean="0">
                <a:cs typeface="Calibri" pitchFamily="34" charset="0"/>
              </a:rPr>
              <a:t>Shivshahi</a:t>
            </a:r>
            <a:r>
              <a:rPr lang="en-US" sz="2400" b="1" dirty="0" smtClean="0">
                <a:cs typeface="Calibri" pitchFamily="34" charset="0"/>
              </a:rPr>
              <a:t> </a:t>
            </a:r>
            <a:r>
              <a:rPr lang="en-US" sz="2400" b="1" dirty="0" err="1" smtClean="0">
                <a:cs typeface="Calibri" pitchFamily="34" charset="0"/>
              </a:rPr>
              <a:t>Punarvasan</a:t>
            </a:r>
            <a:r>
              <a:rPr lang="en-US" sz="2400" b="1" dirty="0" smtClean="0">
                <a:cs typeface="Calibri" pitchFamily="34" charset="0"/>
              </a:rPr>
              <a:t> </a:t>
            </a:r>
            <a:r>
              <a:rPr lang="en-US" sz="2400" b="1" dirty="0" err="1" smtClean="0">
                <a:cs typeface="Calibri" pitchFamily="34" charset="0"/>
              </a:rPr>
              <a:t>Prakalp</a:t>
            </a:r>
            <a:r>
              <a:rPr lang="en-US" sz="2400" b="1" dirty="0" smtClean="0">
                <a:cs typeface="Calibri" pitchFamily="34" charset="0"/>
              </a:rPr>
              <a:t> Ltd. v. ITO [2011] 15 taxmann.com 352 (Mum.)]</a:t>
            </a:r>
            <a:endParaRPr lang="en-US" sz="2400" dirty="0" smtClean="0">
              <a:cs typeface="Calibri" pitchFamily="34" charset="0"/>
            </a:endParaRPr>
          </a:p>
        </p:txBody>
      </p:sp>
      <p:sp>
        <p:nvSpPr>
          <p:cNvPr id="46083" name="Title 2"/>
          <p:cNvSpPr>
            <a:spLocks noGrp="1"/>
          </p:cNvSpPr>
          <p:nvPr>
            <p:ph type="title"/>
          </p:nvPr>
        </p:nvSpPr>
        <p:spPr>
          <a:xfrm>
            <a:off x="0" y="71414"/>
            <a:ext cx="9144000" cy="863601"/>
          </a:xfrm>
          <a:solidFill>
            <a:schemeClr val="accent1"/>
          </a:solidFill>
        </p:spPr>
        <p:txBody>
          <a:bodyPr anchor="ctr"/>
          <a:lstStyle/>
          <a:p>
            <a:pPr algn="ctr" eaLnBrk="1" hangingPunct="1"/>
            <a:r>
              <a:rPr lang="en-US" sz="2400" b="1" dirty="0" smtClean="0">
                <a:solidFill>
                  <a:schemeClr val="bg1"/>
                </a:solidFill>
                <a:latin typeface="High Tower Text" pitchFamily="18" charset="0"/>
              </a:rPr>
              <a:t>Deduction of  anticipatory losses as per Judicial Pronouncements</a:t>
            </a:r>
            <a:endParaRPr lang="en-US" b="1" dirty="0" smtClean="0">
              <a:solidFill>
                <a:schemeClr val="bg1"/>
              </a:solidFill>
              <a:latin typeface="High Tower Text" pitchFamily="18" charset="0"/>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5E93AAEB-2CFC-4522-983A-D649B56954C5}" type="slidenum">
              <a:rPr lang="en-US"/>
              <a:pPr>
                <a:defRPr/>
              </a:pPr>
              <a:t>46</a:t>
            </a:fld>
            <a:endParaRPr lang="en-US"/>
          </a:p>
        </p:txBody>
      </p:sp>
      <p:sp>
        <p:nvSpPr>
          <p:cNvPr id="47107" name="Content Placeholder 1"/>
          <p:cNvSpPr>
            <a:spLocks noGrp="1"/>
          </p:cNvSpPr>
          <p:nvPr>
            <p:ph sz="quarter" idx="1"/>
          </p:nvPr>
        </p:nvSpPr>
        <p:spPr>
          <a:xfrm>
            <a:off x="457200" y="1857365"/>
            <a:ext cx="8229600" cy="3643338"/>
          </a:xfrm>
        </p:spPr>
        <p:txBody>
          <a:bodyPr/>
          <a:lstStyle/>
          <a:p>
            <a:pPr marL="0" indent="0" algn="just" eaLnBrk="1" hangingPunct="1">
              <a:buNone/>
            </a:pPr>
            <a:r>
              <a:rPr lang="en-US" sz="2400" dirty="0" smtClean="0"/>
              <a:t>Contract revenue and contract costs associated with the construction contract, which commenced on or before the 31</a:t>
            </a:r>
            <a:r>
              <a:rPr lang="en-US" sz="2400" baseline="30000" dirty="0" smtClean="0"/>
              <a:t>st</a:t>
            </a:r>
            <a:r>
              <a:rPr lang="en-US" sz="2400" dirty="0" smtClean="0"/>
              <a:t> day of March, 2015 but not completed by the said date, shall be recognized as revenue and costs respectively in accordance with the provisions of this standard.</a:t>
            </a:r>
          </a:p>
          <a:p>
            <a:pPr marL="0" indent="0" algn="just" eaLnBrk="1" hangingPunct="1">
              <a:buNone/>
            </a:pPr>
            <a:r>
              <a:rPr lang="en-US" sz="2400" dirty="0" smtClean="0"/>
              <a:t>The amount of contract revenue, contract costs or expected loss, if any, recognized for the said contract for any previous year commencing on or before the 1</a:t>
            </a:r>
            <a:r>
              <a:rPr lang="en-US" sz="2400" baseline="30000" dirty="0" smtClean="0"/>
              <a:t>st</a:t>
            </a:r>
            <a:r>
              <a:rPr lang="en-US" sz="2400" dirty="0" smtClean="0"/>
              <a:t> day of April, 2014 shall be taken into account for recognizing revenue and costs of the said contract for the previous year commencing on the 1</a:t>
            </a:r>
            <a:r>
              <a:rPr lang="en-US" sz="2400" baseline="30000" dirty="0" smtClean="0"/>
              <a:t>st</a:t>
            </a:r>
            <a:r>
              <a:rPr lang="en-US" sz="2400" dirty="0" smtClean="0"/>
              <a:t> day of April, 2015 and subsequent previous years.</a:t>
            </a:r>
          </a:p>
        </p:txBody>
      </p:sp>
      <p:sp>
        <p:nvSpPr>
          <p:cNvPr id="47108" name="Title 2"/>
          <p:cNvSpPr>
            <a:spLocks noGrp="1"/>
          </p:cNvSpPr>
          <p:nvPr>
            <p:ph type="title"/>
          </p:nvPr>
        </p:nvSpPr>
        <p:spPr>
          <a:xfrm>
            <a:off x="428625" y="71438"/>
            <a:ext cx="8186738" cy="1143000"/>
          </a:xfrm>
          <a:solidFill>
            <a:schemeClr val="accent1"/>
          </a:solidFill>
        </p:spPr>
        <p:txBody>
          <a:bodyPr anchor="ctr"/>
          <a:lstStyle/>
          <a:p>
            <a:pPr algn="ctr" eaLnBrk="1" hangingPunct="1"/>
            <a:r>
              <a:rPr lang="en-US" smtClean="0">
                <a:solidFill>
                  <a:schemeClr val="bg1"/>
                </a:solidFill>
                <a:latin typeface="High Tower Text" pitchFamily="18" charset="0"/>
              </a:rPr>
              <a:t>Transitional Provisions</a:t>
            </a: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Content Placeholder 1"/>
          <p:cNvSpPr>
            <a:spLocks noGrp="1"/>
          </p:cNvSpPr>
          <p:nvPr>
            <p:ph idx="1"/>
          </p:nvPr>
        </p:nvSpPr>
        <p:spPr>
          <a:xfrm>
            <a:off x="214282" y="1142984"/>
            <a:ext cx="8715436" cy="5500726"/>
          </a:xfrm>
        </p:spPr>
        <p:txBody>
          <a:bodyPr/>
          <a:lstStyle/>
          <a:p>
            <a:pPr marL="0" indent="0" algn="just" eaLnBrk="1" hangingPunct="1">
              <a:spcBef>
                <a:spcPct val="0"/>
              </a:spcBef>
              <a:buFont typeface="Wingdings 2" pitchFamily="18" charset="2"/>
              <a:buNone/>
            </a:pPr>
            <a:r>
              <a:rPr lang="en-US" sz="2100" b="1" u="sng" dirty="0" smtClean="0">
                <a:solidFill>
                  <a:schemeClr val="accent2"/>
                </a:solidFill>
              </a:rPr>
              <a:t>CIT </a:t>
            </a:r>
            <a:r>
              <a:rPr lang="en-US" sz="2100" b="1" i="1" u="sng" dirty="0" smtClean="0">
                <a:solidFill>
                  <a:schemeClr val="accent2"/>
                </a:solidFill>
              </a:rPr>
              <a:t>v. </a:t>
            </a:r>
            <a:r>
              <a:rPr lang="en-US" sz="2100" b="1" u="sng" dirty="0" smtClean="0">
                <a:solidFill>
                  <a:schemeClr val="accent2"/>
                </a:solidFill>
              </a:rPr>
              <a:t>Simplex Concrete Piles India (P.) Ltd, [1989] 45 TAXMAN 370 (CAL.)</a:t>
            </a:r>
            <a:endParaRPr lang="en-US" sz="2100" b="1" u="sng" dirty="0" smtClean="0">
              <a:solidFill>
                <a:schemeClr val="accent2"/>
              </a:solidFill>
              <a:cs typeface="Calibri" pitchFamily="34" charset="0"/>
            </a:endParaRPr>
          </a:p>
          <a:p>
            <a:pPr marL="0" indent="0" algn="just" eaLnBrk="1" hangingPunct="1">
              <a:spcBef>
                <a:spcPct val="0"/>
              </a:spcBef>
              <a:buNone/>
            </a:pPr>
            <a:r>
              <a:rPr lang="en-US" sz="2100" dirty="0" smtClean="0">
                <a:cs typeface="Calibri" pitchFamily="34" charset="0"/>
              </a:rPr>
              <a:t>Assessee was carrying on construction business on mercantile system of accounting. Assessee was entitled to get 90% of payment in first instance when work was done and remaining 10 or 5%, as case may be, was to be paid later on after submitting certificates from architects/engineers, removal of defects, etc. </a:t>
            </a:r>
          </a:p>
          <a:p>
            <a:pPr marL="0" indent="0" algn="just" eaLnBrk="1" hangingPunct="1">
              <a:spcBef>
                <a:spcPct val="0"/>
              </a:spcBef>
              <a:buNone/>
            </a:pPr>
            <a:endParaRPr lang="en-US" sz="800" dirty="0" smtClean="0">
              <a:cs typeface="Calibri" pitchFamily="34" charset="0"/>
            </a:endParaRPr>
          </a:p>
          <a:p>
            <a:pPr marL="0" indent="0" algn="just" eaLnBrk="1" hangingPunct="1">
              <a:spcBef>
                <a:spcPct val="0"/>
              </a:spcBef>
              <a:buNone/>
            </a:pPr>
            <a:r>
              <a:rPr lang="en-US" sz="2100" dirty="0" smtClean="0">
                <a:cs typeface="Calibri" pitchFamily="34" charset="0"/>
              </a:rPr>
              <a:t>Assessee was crediting 100 % of job value in past years but from A.Y. 1965-66, it had started practice of crediting only 90% value for work done after deducting retention money.</a:t>
            </a:r>
          </a:p>
          <a:p>
            <a:pPr marL="0" indent="0" algn="just" eaLnBrk="1" hangingPunct="1">
              <a:spcBef>
                <a:spcPct val="0"/>
              </a:spcBef>
              <a:buNone/>
            </a:pPr>
            <a:endParaRPr lang="en-US" sz="800" dirty="0" smtClean="0">
              <a:cs typeface="Calibri" pitchFamily="34" charset="0"/>
            </a:endParaRPr>
          </a:p>
          <a:p>
            <a:pPr marL="0" indent="0" algn="just" eaLnBrk="1" hangingPunct="1">
              <a:spcBef>
                <a:spcPct val="0"/>
              </a:spcBef>
              <a:buNone/>
            </a:pPr>
            <a:r>
              <a:rPr lang="en-US" sz="2100" dirty="0" smtClean="0">
                <a:cs typeface="Calibri" pitchFamily="34" charset="0"/>
              </a:rPr>
              <a:t>It was held that on date of submission of bills assessee had no right to receive entire amount on completion of work and retention money did not accrue to it on such date but on later date in accordance with terms of contracts and ITO would be unjustified in making any addition by treating entire contract amount as accrued on submission of bills on completion of work. </a:t>
            </a:r>
          </a:p>
          <a:p>
            <a:pPr marL="0" indent="0" algn="just" eaLnBrk="1" hangingPunct="1">
              <a:spcBef>
                <a:spcPct val="0"/>
              </a:spcBef>
              <a:buNone/>
            </a:pPr>
            <a:endParaRPr lang="en-US" sz="2100" dirty="0" smtClean="0">
              <a:cs typeface="Calibri" pitchFamily="34" charset="0"/>
            </a:endParaRPr>
          </a:p>
          <a:p>
            <a:pPr marL="0" indent="0" algn="just" eaLnBrk="1" hangingPunct="1">
              <a:spcBef>
                <a:spcPct val="0"/>
              </a:spcBef>
              <a:buNone/>
            </a:pPr>
            <a:r>
              <a:rPr lang="en-US" sz="2100" b="1" dirty="0" smtClean="0">
                <a:cs typeface="Calibri" pitchFamily="34" charset="0"/>
              </a:rPr>
              <a:t>But Under ICDS regime, retention money is specifically included as part of contract revenue.</a:t>
            </a:r>
          </a:p>
        </p:txBody>
      </p:sp>
      <p:sp>
        <p:nvSpPr>
          <p:cNvPr id="48131" name="Title 2"/>
          <p:cNvSpPr>
            <a:spLocks noGrp="1"/>
          </p:cNvSpPr>
          <p:nvPr>
            <p:ph type="title"/>
          </p:nvPr>
        </p:nvSpPr>
        <p:spPr>
          <a:xfrm>
            <a:off x="357158" y="214294"/>
            <a:ext cx="8329612" cy="714376"/>
          </a:xfrm>
          <a:solidFill>
            <a:schemeClr val="accent1"/>
          </a:solidFill>
        </p:spPr>
        <p:txBody>
          <a:bodyPr anchor="ctr"/>
          <a:lstStyle/>
          <a:p>
            <a:pPr algn="ctr" eaLnBrk="1" hangingPunct="1"/>
            <a:r>
              <a:rPr lang="en-US" sz="2800" b="1" u="sng" dirty="0" smtClean="0">
                <a:solidFill>
                  <a:schemeClr val="bg1"/>
                </a:solidFill>
                <a:latin typeface="High Tower Text" pitchFamily="18" charset="0"/>
              </a:rPr>
              <a:t>ICDS III overruling the Judicial Pronouncement ……</a:t>
            </a: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Content Placeholder 1"/>
          <p:cNvSpPr>
            <a:spLocks noGrp="1"/>
          </p:cNvSpPr>
          <p:nvPr>
            <p:ph idx="1"/>
          </p:nvPr>
        </p:nvSpPr>
        <p:spPr>
          <a:xfrm>
            <a:off x="357158" y="1722458"/>
            <a:ext cx="8501092" cy="4635500"/>
          </a:xfrm>
        </p:spPr>
        <p:txBody>
          <a:bodyPr/>
          <a:lstStyle/>
          <a:p>
            <a:pPr algn="just" eaLnBrk="1" hangingPunct="1">
              <a:spcBef>
                <a:spcPct val="0"/>
              </a:spcBef>
              <a:buFont typeface="Wingdings 2" pitchFamily="18" charset="2"/>
              <a:buNone/>
            </a:pPr>
            <a:r>
              <a:rPr lang="en-US" sz="2400" b="1" u="sng" dirty="0" smtClean="0">
                <a:solidFill>
                  <a:schemeClr val="accent2"/>
                </a:solidFill>
              </a:rPr>
              <a:t>CIT v. Associated Cables Ltd [2006] 286 ITR 596 (BOM.)</a:t>
            </a:r>
          </a:p>
          <a:p>
            <a:pPr algn="just" eaLnBrk="1" hangingPunct="1">
              <a:spcBef>
                <a:spcPct val="0"/>
              </a:spcBef>
            </a:pPr>
            <a:r>
              <a:rPr lang="en-US" sz="2400" dirty="0" smtClean="0"/>
              <a:t>Assessee entered into a contract with certain parties. As per contract, certain amount was to be retained by buyers and same was to be paid to assessee on satisfactory completion of contract.</a:t>
            </a:r>
          </a:p>
          <a:p>
            <a:pPr algn="just" eaLnBrk="1" hangingPunct="1">
              <a:spcBef>
                <a:spcPct val="0"/>
              </a:spcBef>
              <a:buNone/>
            </a:pPr>
            <a:r>
              <a:rPr lang="en-US" sz="2400" dirty="0" smtClean="0"/>
              <a:t>			It was held that retention money did not accrue to assessee and could not be considered to be income of assessee in year in which amount was retained.</a:t>
            </a:r>
            <a:r>
              <a:rPr lang="en-US" sz="2400" dirty="0" smtClean="0">
                <a:cs typeface="Calibri" pitchFamily="34" charset="0"/>
              </a:rPr>
              <a:t> </a:t>
            </a:r>
          </a:p>
          <a:p>
            <a:pPr algn="just" eaLnBrk="1" hangingPunct="1">
              <a:spcBef>
                <a:spcPct val="0"/>
              </a:spcBef>
            </a:pPr>
            <a:endParaRPr lang="en-US" sz="2400" dirty="0" smtClean="0">
              <a:cs typeface="Calibri" pitchFamily="34" charset="0"/>
            </a:endParaRPr>
          </a:p>
          <a:p>
            <a:pPr algn="just" eaLnBrk="1" hangingPunct="1">
              <a:spcBef>
                <a:spcPct val="0"/>
              </a:spcBef>
            </a:pPr>
            <a:r>
              <a:rPr lang="en-US" sz="2000" b="1" u="sng" dirty="0" smtClean="0">
                <a:solidFill>
                  <a:schemeClr val="accent2"/>
                </a:solidFill>
              </a:rPr>
              <a:t>Also see: CIT v. P &amp; C Constructions (P.) Ltd. [2009] 318 ITR 113 (Mad.)</a:t>
            </a:r>
          </a:p>
          <a:p>
            <a:pPr algn="just" eaLnBrk="1" hangingPunct="1">
              <a:spcBef>
                <a:spcPct val="0"/>
              </a:spcBef>
              <a:buFont typeface="Wingdings 2" pitchFamily="18" charset="2"/>
              <a:buNone/>
            </a:pPr>
            <a:r>
              <a:rPr lang="en-US" sz="2000" b="1" dirty="0" smtClean="0">
                <a:solidFill>
                  <a:schemeClr val="accent2"/>
                </a:solidFill>
              </a:rPr>
              <a:t>	</a:t>
            </a:r>
            <a:r>
              <a:rPr lang="en-US" sz="2000" b="1" u="sng" dirty="0" smtClean="0">
                <a:solidFill>
                  <a:schemeClr val="accent2"/>
                </a:solidFill>
              </a:rPr>
              <a:t>Asst. CIT v. B.G.R. Energy Systems Ltd. [2014] 47 taxmann.com 266 (Hyderabad - Trib.)  DIT (IT) v. Ballast </a:t>
            </a:r>
            <a:r>
              <a:rPr lang="en-US" sz="2000" b="1" u="sng" dirty="0" err="1" smtClean="0">
                <a:solidFill>
                  <a:schemeClr val="accent2"/>
                </a:solidFill>
              </a:rPr>
              <a:t>Nedam</a:t>
            </a:r>
            <a:r>
              <a:rPr lang="en-US" sz="2000" b="1" u="sng" dirty="0" smtClean="0">
                <a:solidFill>
                  <a:schemeClr val="accent2"/>
                </a:solidFill>
              </a:rPr>
              <a:t> International [2013] 33 taxmann.com 139 (Gujarat).</a:t>
            </a:r>
          </a:p>
          <a:p>
            <a:pPr algn="just" eaLnBrk="1" hangingPunct="1">
              <a:spcBef>
                <a:spcPct val="0"/>
              </a:spcBef>
            </a:pPr>
            <a:endParaRPr lang="en-US" sz="2400" dirty="0" smtClean="0"/>
          </a:p>
        </p:txBody>
      </p:sp>
      <p:sp>
        <p:nvSpPr>
          <p:cNvPr id="49155" name="Title 2"/>
          <p:cNvSpPr>
            <a:spLocks noGrp="1"/>
          </p:cNvSpPr>
          <p:nvPr>
            <p:ph type="title"/>
          </p:nvPr>
        </p:nvSpPr>
        <p:spPr>
          <a:xfrm>
            <a:off x="179388" y="338138"/>
            <a:ext cx="6750066" cy="947722"/>
          </a:xfrm>
          <a:solidFill>
            <a:schemeClr val="accent1"/>
          </a:solidFill>
        </p:spPr>
        <p:txBody>
          <a:bodyPr anchor="ctr"/>
          <a:lstStyle/>
          <a:p>
            <a:pPr algn="ctr" eaLnBrk="1" hangingPunct="1"/>
            <a:r>
              <a:rPr lang="en-US" sz="2800" b="1" u="sng" dirty="0" smtClean="0">
                <a:solidFill>
                  <a:schemeClr val="bg1"/>
                </a:solidFill>
                <a:latin typeface="High Tower Text" pitchFamily="18" charset="0"/>
              </a:rPr>
              <a:t>ICDS III overruling the Judicial Pronouncement ……</a:t>
            </a:r>
          </a:p>
        </p:txBody>
      </p:sp>
      <p:sp>
        <p:nvSpPr>
          <p:cNvPr id="5" name="Title 2"/>
          <p:cNvSpPr txBox="1">
            <a:spLocks/>
          </p:cNvSpPr>
          <p:nvPr/>
        </p:nvSpPr>
        <p:spPr>
          <a:xfrm>
            <a:off x="7143768" y="-24"/>
            <a:ext cx="2000264" cy="511175"/>
          </a:xfrm>
          <a:prstGeom prst="rect">
            <a:avLst/>
          </a:prstGeom>
          <a:solidFill>
            <a:schemeClr val="accent1"/>
          </a:solidFill>
        </p:spPr>
        <p:txBody>
          <a:bodyPr bIns="91440" anchor="ctr"/>
          <a:lstStyle/>
          <a:p>
            <a:pPr algn="r" fontAlgn="auto">
              <a:spcAft>
                <a:spcPts val="0"/>
              </a:spcAft>
              <a:defRPr/>
            </a:pPr>
            <a:r>
              <a:rPr lang="en-US" sz="2800" dirty="0">
                <a:solidFill>
                  <a:schemeClr val="bg1"/>
                </a:solidFill>
                <a:latin typeface="Calibri" pitchFamily="34" charset="0"/>
                <a:ea typeface="+mj-ea"/>
                <a:cs typeface="Calibri" pitchFamily="34" charset="0"/>
              </a:rPr>
              <a:t>Contd.……</a:t>
            </a: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Content Placeholder 1"/>
          <p:cNvSpPr>
            <a:spLocks noGrp="1"/>
          </p:cNvSpPr>
          <p:nvPr>
            <p:ph idx="4294967295"/>
          </p:nvPr>
        </p:nvSpPr>
        <p:spPr>
          <a:xfrm>
            <a:off x="385793" y="1500208"/>
            <a:ext cx="8472487" cy="5072064"/>
          </a:xfrm>
        </p:spPr>
        <p:txBody>
          <a:bodyPr>
            <a:normAutofit lnSpcReduction="10000"/>
          </a:bodyPr>
          <a:lstStyle/>
          <a:p>
            <a:pPr marL="274320" indent="-274320" algn="just" eaLnBrk="1" fontAlgn="auto" hangingPunct="1">
              <a:spcBef>
                <a:spcPts val="580"/>
              </a:spcBef>
              <a:spcAft>
                <a:spcPts val="0"/>
              </a:spcAft>
              <a:buFont typeface="Wingdings 2"/>
              <a:buNone/>
              <a:defRPr/>
            </a:pPr>
            <a:r>
              <a:rPr lang="en-US" sz="2400" b="1" u="sng" dirty="0" smtClean="0">
                <a:solidFill>
                  <a:schemeClr val="accent2"/>
                </a:solidFill>
              </a:rPr>
              <a:t>CIT v. </a:t>
            </a:r>
            <a:r>
              <a:rPr lang="en-US" sz="2400" b="1" u="sng" dirty="0" err="1" smtClean="0">
                <a:solidFill>
                  <a:schemeClr val="accent2"/>
                </a:solidFill>
              </a:rPr>
              <a:t>Ignifluid</a:t>
            </a:r>
            <a:r>
              <a:rPr lang="en-US" sz="2400" b="1" u="sng" dirty="0" smtClean="0">
                <a:solidFill>
                  <a:schemeClr val="accent2"/>
                </a:solidFill>
              </a:rPr>
              <a:t> Boilers (I) Ltd </a:t>
            </a:r>
            <a:r>
              <a:rPr lang="da-DK" sz="2400" b="1" u="sng" dirty="0" smtClean="0">
                <a:solidFill>
                  <a:schemeClr val="accent2"/>
                </a:solidFill>
              </a:rPr>
              <a:t>[2006] 283 ITR 295 (MAD.)</a:t>
            </a:r>
            <a:endParaRPr lang="en-US" sz="2400" b="1" u="sng" dirty="0" smtClean="0">
              <a:solidFill>
                <a:schemeClr val="accent2"/>
              </a:solidFill>
            </a:endParaRPr>
          </a:p>
          <a:p>
            <a:pPr marL="0" indent="0" algn="just" eaLnBrk="1" fontAlgn="auto" hangingPunct="1">
              <a:spcBef>
                <a:spcPts val="580"/>
              </a:spcBef>
              <a:spcAft>
                <a:spcPts val="0"/>
              </a:spcAft>
              <a:buNone/>
              <a:defRPr/>
            </a:pPr>
            <a:r>
              <a:rPr lang="en-US" sz="2400" dirty="0" smtClean="0"/>
              <a:t>Assessee who was maintaining mercantile system of accounting entered into a contract with ‘S' for erection of boilers wherein there was a specific clause that 10% contract price would be retained by principal contractor and it would be paid after 1 month subject to satisfactory performance of boiler. </a:t>
            </a:r>
          </a:p>
          <a:p>
            <a:pPr marL="0" indent="0" algn="just" eaLnBrk="1" fontAlgn="auto" hangingPunct="1">
              <a:spcBef>
                <a:spcPts val="580"/>
              </a:spcBef>
              <a:spcAft>
                <a:spcPts val="0"/>
              </a:spcAft>
              <a:buNone/>
              <a:defRPr/>
            </a:pPr>
            <a:r>
              <a:rPr lang="en-US" sz="2400" dirty="0" smtClean="0"/>
              <a:t>The AO brought into account 10% of contract amount and levied tax on accrual basis – CIT(A) as well as ITAT deleted inclusion made by the AO. </a:t>
            </a:r>
          </a:p>
          <a:p>
            <a:pPr marL="0" indent="0" algn="just" eaLnBrk="1" fontAlgn="auto" hangingPunct="1">
              <a:spcBef>
                <a:spcPts val="580"/>
              </a:spcBef>
              <a:spcAft>
                <a:spcPts val="0"/>
              </a:spcAft>
              <a:buNone/>
              <a:defRPr/>
            </a:pPr>
            <a:r>
              <a:rPr lang="en-US" sz="2400" dirty="0" smtClean="0"/>
              <a:t>		It was held that since assessee was entitled to receive amount in question only after successful completion of work, it could not be said that 10% retention money retained by principal contractor accrued to assessee during relevant assessment year. Therefore, Tribunal rightly set aside order of AO.</a:t>
            </a:r>
          </a:p>
        </p:txBody>
      </p:sp>
      <p:sp>
        <p:nvSpPr>
          <p:cNvPr id="4" name="Slide Number Placeholder 3"/>
          <p:cNvSpPr>
            <a:spLocks noGrp="1"/>
          </p:cNvSpPr>
          <p:nvPr>
            <p:ph type="sldNum" sz="quarter" idx="12"/>
          </p:nvPr>
        </p:nvSpPr>
        <p:spPr/>
        <p:txBody>
          <a:bodyPr/>
          <a:lstStyle/>
          <a:p>
            <a:pPr>
              <a:defRPr/>
            </a:pPr>
            <a:fld id="{DED0515B-A29B-4B4E-9767-260298E46456}" type="slidenum">
              <a:rPr lang="en-US" sz="1600"/>
              <a:pPr>
                <a:defRPr/>
              </a:pPr>
              <a:t>49</a:t>
            </a:fld>
            <a:endParaRPr lang="en-US" sz="1600" dirty="0"/>
          </a:p>
        </p:txBody>
      </p:sp>
      <p:sp>
        <p:nvSpPr>
          <p:cNvPr id="50180" name="TextBox 4"/>
          <p:cNvSpPr txBox="1">
            <a:spLocks noChangeArrowheads="1"/>
          </p:cNvSpPr>
          <p:nvPr/>
        </p:nvSpPr>
        <p:spPr bwMode="auto">
          <a:xfrm>
            <a:off x="7000875" y="201613"/>
            <a:ext cx="1857375" cy="523875"/>
          </a:xfrm>
          <a:prstGeom prst="rect">
            <a:avLst/>
          </a:prstGeom>
          <a:solidFill>
            <a:schemeClr val="accent1"/>
          </a:solidFill>
          <a:ln w="9525">
            <a:noFill/>
            <a:miter lim="800000"/>
            <a:headEnd/>
            <a:tailEnd/>
          </a:ln>
        </p:spPr>
        <p:txBody>
          <a:bodyPr>
            <a:spAutoFit/>
          </a:bodyPr>
          <a:lstStyle/>
          <a:p>
            <a:r>
              <a:rPr lang="en-US" sz="2800" b="1">
                <a:solidFill>
                  <a:schemeClr val="bg1"/>
                </a:solidFill>
                <a:latin typeface="High Tower Text" pitchFamily="18" charset="0"/>
              </a:rPr>
              <a:t>Contd….</a:t>
            </a:r>
          </a:p>
        </p:txBody>
      </p:sp>
      <p:sp>
        <p:nvSpPr>
          <p:cNvPr id="5" name="Title 2"/>
          <p:cNvSpPr>
            <a:spLocks noGrp="1"/>
          </p:cNvSpPr>
          <p:nvPr>
            <p:ph type="title"/>
          </p:nvPr>
        </p:nvSpPr>
        <p:spPr>
          <a:xfrm>
            <a:off x="179388" y="338138"/>
            <a:ext cx="6750066" cy="947722"/>
          </a:xfrm>
          <a:solidFill>
            <a:schemeClr val="accent1"/>
          </a:solidFill>
        </p:spPr>
        <p:txBody>
          <a:bodyPr anchor="ctr"/>
          <a:lstStyle/>
          <a:p>
            <a:pPr algn="ctr" eaLnBrk="1" hangingPunct="1"/>
            <a:r>
              <a:rPr lang="en-US" sz="2800" b="1" u="sng" dirty="0" smtClean="0">
                <a:solidFill>
                  <a:schemeClr val="bg1"/>
                </a:solidFill>
                <a:latin typeface="High Tower Text" pitchFamily="18" charset="0"/>
              </a:rPr>
              <a:t>ICDS III overruling the Judicial Pronouncement ……</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2"/>
          <p:cNvSpPr>
            <a:spLocks noGrp="1"/>
          </p:cNvSpPr>
          <p:nvPr>
            <p:ph type="title"/>
          </p:nvPr>
        </p:nvSpPr>
        <p:spPr>
          <a:xfrm>
            <a:off x="6357938" y="142875"/>
            <a:ext cx="2328862" cy="642938"/>
          </a:xfrm>
          <a:solidFill>
            <a:schemeClr val="accent1"/>
          </a:solidFill>
        </p:spPr>
        <p:txBody>
          <a:bodyPr/>
          <a:lstStyle/>
          <a:p>
            <a:pPr eaLnBrk="1" hangingPunct="1"/>
            <a:r>
              <a:rPr lang="en-US" sz="2800" b="1" smtClean="0">
                <a:solidFill>
                  <a:schemeClr val="bg1"/>
                </a:solidFill>
                <a:latin typeface="High Tower Text" pitchFamily="18" charset="0"/>
                <a:cs typeface="Calibri" pitchFamily="34" charset="0"/>
              </a:rPr>
              <a:t>Contd…</a:t>
            </a:r>
          </a:p>
        </p:txBody>
      </p:sp>
      <p:sp>
        <p:nvSpPr>
          <p:cNvPr id="4" name="Slide Number Placeholder 3"/>
          <p:cNvSpPr>
            <a:spLocks noGrp="1"/>
          </p:cNvSpPr>
          <p:nvPr>
            <p:ph type="sldNum" sz="quarter" idx="12"/>
          </p:nvPr>
        </p:nvSpPr>
        <p:spPr/>
        <p:txBody>
          <a:bodyPr/>
          <a:lstStyle/>
          <a:p>
            <a:pPr>
              <a:defRPr/>
            </a:pPr>
            <a:fld id="{BE6A3723-95ED-4DF9-846A-1DCBB38C4600}" type="slidenum">
              <a:rPr lang="en-US"/>
              <a:pPr>
                <a:defRPr/>
              </a:pPr>
              <a:t>5</a:t>
            </a:fld>
            <a:endParaRPr lang="en-US"/>
          </a:p>
        </p:txBody>
      </p:sp>
      <p:sp>
        <p:nvSpPr>
          <p:cNvPr id="9220" name="Content Placeholder 1"/>
          <p:cNvSpPr>
            <a:spLocks noGrp="1"/>
          </p:cNvSpPr>
          <p:nvPr>
            <p:ph sz="quarter" idx="1"/>
          </p:nvPr>
        </p:nvSpPr>
        <p:spPr>
          <a:xfrm>
            <a:off x="357188" y="1000146"/>
            <a:ext cx="8329612" cy="5500688"/>
          </a:xfrm>
        </p:spPr>
        <p:txBody>
          <a:bodyPr/>
          <a:lstStyle/>
          <a:p>
            <a:pPr algn="just" eaLnBrk="1" hangingPunct="1">
              <a:buFont typeface="Wingdings" pitchFamily="2" charset="2"/>
              <a:buChar char="v"/>
            </a:pPr>
            <a:r>
              <a:rPr lang="en-US" sz="2400" dirty="0" smtClean="0">
                <a:cs typeface="Calibri" pitchFamily="34" charset="0"/>
              </a:rPr>
              <a:t>Accounting Standard I on ‘disclosure of accounting policies’, and Accounting Standard II on ‘disclosure of Prior period and Extraordinary items and changes in accounting policies’ notified vide notification dated 25th January, 1996.</a:t>
            </a:r>
          </a:p>
          <a:p>
            <a:pPr algn="just" eaLnBrk="1" hangingPunct="1">
              <a:buFont typeface="Wingdings" pitchFamily="2" charset="2"/>
              <a:buChar char="v"/>
            </a:pPr>
            <a:endParaRPr lang="en-US" sz="2400" dirty="0" smtClean="0">
              <a:cs typeface="Calibri" pitchFamily="34" charset="0"/>
            </a:endParaRPr>
          </a:p>
          <a:p>
            <a:pPr algn="just"/>
            <a:r>
              <a:rPr lang="en-US" sz="2400" dirty="0" smtClean="0">
                <a:cs typeface="Calibri" pitchFamily="34" charset="0"/>
              </a:rPr>
              <a:t>In December 2010, CBDT constituted a Committee to, inter alia, suggest Accounting Standards for the purposes of notification u/s 145 (2) of the Act.</a:t>
            </a:r>
          </a:p>
          <a:p>
            <a:pPr algn="just" eaLnBrk="1" hangingPunct="1">
              <a:buNone/>
            </a:pPr>
            <a:endParaRPr lang="en-US" sz="2400" dirty="0" smtClean="0">
              <a:cs typeface="Calibri" pitchFamily="34" charset="0"/>
            </a:endParaRPr>
          </a:p>
          <a:p>
            <a:pPr algn="just" eaLnBrk="1" hangingPunct="1">
              <a:buFont typeface="Wingdings" pitchFamily="2" charset="2"/>
              <a:buChar char="v"/>
            </a:pPr>
            <a:r>
              <a:rPr lang="en-US" sz="2400" dirty="0" smtClean="0"/>
              <a:t>The Committee has submitted its Final Report in August, 2012. The Committee, inter alia, recommended that the provisions of Sec. 145 of the Act may be suitably amended to clarify that the notified AS are not meant for maintenance of books of account but are to be followed for computation of income.</a:t>
            </a:r>
            <a:endParaRPr lang="en-US" sz="2400" dirty="0" smtClean="0">
              <a:cs typeface="Calibri" pitchFamily="34" charset="0"/>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Content Placeholder 1"/>
          <p:cNvSpPr>
            <a:spLocks noGrp="1"/>
          </p:cNvSpPr>
          <p:nvPr>
            <p:ph idx="1"/>
          </p:nvPr>
        </p:nvSpPr>
        <p:spPr>
          <a:xfrm>
            <a:off x="428596" y="1500206"/>
            <a:ext cx="8186737" cy="4572000"/>
          </a:xfrm>
        </p:spPr>
        <p:txBody>
          <a:bodyPr/>
          <a:lstStyle/>
          <a:p>
            <a:pPr marL="531813" lvl="1" indent="-457200" algn="just" eaLnBrk="1" hangingPunct="1">
              <a:buClr>
                <a:schemeClr val="accent1"/>
              </a:buClr>
              <a:buFont typeface="Wingdings" pitchFamily="2" charset="2"/>
              <a:buChar char="Ø"/>
            </a:pPr>
            <a:r>
              <a:rPr lang="en-US" dirty="0" smtClean="0"/>
              <a:t>the amount of contract revenue </a:t>
            </a:r>
            <a:r>
              <a:rPr lang="en-US" dirty="0" err="1" smtClean="0"/>
              <a:t>recognised</a:t>
            </a:r>
            <a:r>
              <a:rPr lang="en-US" dirty="0" smtClean="0"/>
              <a:t> as revenue in the period;</a:t>
            </a:r>
          </a:p>
          <a:p>
            <a:pPr marL="531813" lvl="1" indent="-457200" algn="just" eaLnBrk="1" hangingPunct="1">
              <a:buClr>
                <a:schemeClr val="accent1"/>
              </a:buClr>
              <a:buFont typeface="Wingdings" pitchFamily="2" charset="2"/>
              <a:buChar char="Ø"/>
            </a:pPr>
            <a:r>
              <a:rPr lang="en-US" dirty="0" smtClean="0"/>
              <a:t>the methods used to determine the stage of completion of contracts in progress.</a:t>
            </a:r>
          </a:p>
          <a:p>
            <a:pPr marL="531813" lvl="1" indent="-457200" algn="just" eaLnBrk="1" hangingPunct="1">
              <a:buClr>
                <a:schemeClr val="accent1"/>
              </a:buClr>
              <a:buFont typeface="Wingdings" pitchFamily="2" charset="2"/>
              <a:buChar char="Ø"/>
            </a:pPr>
            <a:r>
              <a:rPr lang="en-US" dirty="0" smtClean="0"/>
              <a:t>For contracts in progress at the reporting date:</a:t>
            </a:r>
          </a:p>
          <a:p>
            <a:pPr marL="1174750" lvl="2" indent="-571500" algn="just" eaLnBrk="1" hangingPunct="1">
              <a:buClrTx/>
              <a:buFont typeface="Lucida Sans Unicode" pitchFamily="34" charset="0"/>
              <a:buAutoNum type="romanLcPeriod"/>
            </a:pPr>
            <a:r>
              <a:rPr lang="en-US" sz="2400" dirty="0" smtClean="0"/>
              <a:t>the aggregate amount of costs incurred and </a:t>
            </a:r>
            <a:r>
              <a:rPr lang="en-US" sz="2400" dirty="0" err="1" smtClean="0"/>
              <a:t>recognised</a:t>
            </a:r>
            <a:r>
              <a:rPr lang="en-US" sz="2400" dirty="0" smtClean="0"/>
              <a:t> profits (less </a:t>
            </a:r>
            <a:r>
              <a:rPr lang="en-US" sz="2400" dirty="0" err="1" smtClean="0"/>
              <a:t>recognised</a:t>
            </a:r>
            <a:r>
              <a:rPr lang="en-US" sz="2400" dirty="0" smtClean="0"/>
              <a:t> losses) </a:t>
            </a:r>
            <a:r>
              <a:rPr lang="en-US" sz="2400" dirty="0" err="1" smtClean="0"/>
              <a:t>upto</a:t>
            </a:r>
            <a:r>
              <a:rPr lang="en-US" sz="2400" dirty="0" smtClean="0"/>
              <a:t> the reporting date;</a:t>
            </a:r>
          </a:p>
          <a:p>
            <a:pPr marL="1174750" lvl="2" indent="-571500" algn="just" eaLnBrk="1" hangingPunct="1">
              <a:buClrTx/>
              <a:buFont typeface="Lucida Sans Unicode" pitchFamily="34" charset="0"/>
              <a:buAutoNum type="romanLcPeriod"/>
            </a:pPr>
            <a:r>
              <a:rPr lang="en-US" sz="2400" dirty="0" smtClean="0"/>
              <a:t>the amount of advances received; and</a:t>
            </a:r>
          </a:p>
          <a:p>
            <a:pPr marL="1174750" lvl="2" indent="-571500" algn="just" eaLnBrk="1" hangingPunct="1">
              <a:buClrTx/>
              <a:buFont typeface="Lucida Sans Unicode" pitchFamily="34" charset="0"/>
              <a:buAutoNum type="romanLcPeriod"/>
            </a:pPr>
            <a:r>
              <a:rPr lang="en-US" sz="2400" dirty="0" smtClean="0"/>
              <a:t>the amount of retentions.</a:t>
            </a:r>
          </a:p>
        </p:txBody>
      </p:sp>
      <p:sp>
        <p:nvSpPr>
          <p:cNvPr id="51203" name="Title 2"/>
          <p:cNvSpPr>
            <a:spLocks noGrp="1"/>
          </p:cNvSpPr>
          <p:nvPr>
            <p:ph type="title"/>
          </p:nvPr>
        </p:nvSpPr>
        <p:spPr>
          <a:xfrm>
            <a:off x="571472" y="285727"/>
            <a:ext cx="8115328" cy="857257"/>
          </a:xfrm>
          <a:solidFill>
            <a:schemeClr val="accent1"/>
          </a:solidFill>
        </p:spPr>
        <p:txBody>
          <a:bodyPr anchor="ctr"/>
          <a:lstStyle/>
          <a:p>
            <a:pPr algn="ctr" eaLnBrk="1" hangingPunct="1"/>
            <a:r>
              <a:rPr lang="en-US" sz="3200" b="1" smtClean="0">
                <a:solidFill>
                  <a:schemeClr val="bg1"/>
                </a:solidFill>
                <a:latin typeface="High Tower Text" pitchFamily="18" charset="0"/>
              </a:rPr>
              <a:t>Disclosure requirements under ICDS - III</a:t>
            </a:r>
          </a:p>
        </p:txBody>
      </p:sp>
      <p:sp>
        <p:nvSpPr>
          <p:cNvPr id="4" name="Slide Number Placeholder 3"/>
          <p:cNvSpPr>
            <a:spLocks noGrp="1"/>
          </p:cNvSpPr>
          <p:nvPr>
            <p:ph type="sldNum" sz="quarter" idx="12"/>
          </p:nvPr>
        </p:nvSpPr>
        <p:spPr/>
        <p:txBody>
          <a:bodyPr/>
          <a:lstStyle/>
          <a:p>
            <a:pPr>
              <a:defRPr/>
            </a:pPr>
            <a:fld id="{14C10B7E-2637-448F-9FCF-BB9186662B5B}" type="slidenum">
              <a:rPr lang="en-US"/>
              <a:pPr>
                <a:defRPr/>
              </a:pPr>
              <a:t>50</a:t>
            </a:fld>
            <a:endParaRPr lang="en-US"/>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a:defRPr/>
            </a:pPr>
            <a:fld id="{B5BF1022-FF29-443F-9A8C-041C14FE1061}" type="slidenum">
              <a:rPr lang="en-US" sz="1600">
                <a:latin typeface="High Tower Text" pitchFamily="18" charset="0"/>
              </a:rPr>
              <a:pPr>
                <a:defRPr/>
              </a:pPr>
              <a:t>51</a:t>
            </a:fld>
            <a:endParaRPr lang="en-US" sz="1600">
              <a:latin typeface="High Tower Text" pitchFamily="18" charset="0"/>
            </a:endParaRPr>
          </a:p>
        </p:txBody>
      </p:sp>
      <p:graphicFrame>
        <p:nvGraphicFramePr>
          <p:cNvPr id="5" name="Table 4"/>
          <p:cNvGraphicFramePr>
            <a:graphicFrameLocks noGrp="1"/>
          </p:cNvGraphicFramePr>
          <p:nvPr/>
        </p:nvGraphicFramePr>
        <p:xfrm>
          <a:off x="0" y="1500188"/>
          <a:ext cx="9144000" cy="2357454"/>
        </p:xfrm>
        <a:graphic>
          <a:graphicData uri="http://schemas.openxmlformats.org/drawingml/2006/table">
            <a:tbl>
              <a:tblPr firstRow="1" bandRow="1">
                <a:tableStyleId>{5C22544A-7EE6-4342-B048-85BDC9FD1C3A}</a:tableStyleId>
              </a:tblPr>
              <a:tblGrid>
                <a:gridCol w="4572000"/>
                <a:gridCol w="4572000"/>
              </a:tblGrid>
              <a:tr h="2357454">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3200" b="1" u="sng" dirty="0" smtClean="0">
                          <a:latin typeface="High Tower Text" pitchFamily="18" charset="0"/>
                        </a:rPr>
                        <a:t>ICDS IV  </a:t>
                      </a:r>
                    </a:p>
                    <a:p>
                      <a:pPr algn="ctr"/>
                      <a:r>
                        <a:rPr lang="en-US" sz="3200" dirty="0" smtClean="0">
                          <a:latin typeface="High Tower Text" pitchFamily="18" charset="0"/>
                          <a:cs typeface="Calibri" pitchFamily="34" charset="0"/>
                        </a:rPr>
                        <a:t>Revenue Recognition</a:t>
                      </a:r>
                      <a:endParaRPr lang="en-US" sz="3200" dirty="0">
                        <a:latin typeface="High Tower Text" pitchFamily="18" charset="0"/>
                        <a:cs typeface="Calibri" pitchFamily="34" charset="0"/>
                      </a:endParaRPr>
                    </a:p>
                  </a:txBody>
                  <a:tcPr anchor="ctr"/>
                </a:tc>
                <a:tc>
                  <a:txBody>
                    <a:bodyPr/>
                    <a:lstStyle/>
                    <a:p>
                      <a:pPr algn="ctr">
                        <a:lnSpc>
                          <a:spcPct val="100000"/>
                        </a:lnSpc>
                      </a:pPr>
                      <a:r>
                        <a:rPr lang="fr-FR" sz="3200" u="sng" dirty="0" smtClean="0">
                          <a:latin typeface="High Tower Text" pitchFamily="18" charset="0"/>
                          <a:cs typeface="Calibri" pitchFamily="34" charset="0"/>
                        </a:rPr>
                        <a:t>AS-9</a:t>
                      </a:r>
                    </a:p>
                    <a:p>
                      <a:pPr algn="ctr"/>
                      <a:r>
                        <a:rPr lang="en-US" sz="3200" dirty="0" smtClean="0">
                          <a:latin typeface="High Tower Text" pitchFamily="18" charset="0"/>
                          <a:cs typeface="Calibri" pitchFamily="34" charset="0"/>
                        </a:rPr>
                        <a:t>Revenue Recognition</a:t>
                      </a:r>
                      <a:endParaRPr lang="en-US" sz="3200" dirty="0">
                        <a:latin typeface="High Tower Text" pitchFamily="18" charset="0"/>
                        <a:cs typeface="Calibri" pitchFamily="34" charset="0"/>
                      </a:endParaRPr>
                    </a:p>
                  </a:txBody>
                  <a:tcPr anchor="ctr"/>
                </a:tc>
              </a:tr>
            </a:tbl>
          </a:graphicData>
        </a:graphic>
      </p:graphicFrame>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itle 2"/>
          <p:cNvSpPr>
            <a:spLocks noGrp="1"/>
          </p:cNvSpPr>
          <p:nvPr>
            <p:ph type="title"/>
          </p:nvPr>
        </p:nvSpPr>
        <p:spPr>
          <a:xfrm>
            <a:off x="2643188" y="71438"/>
            <a:ext cx="6215062" cy="1214437"/>
          </a:xfrm>
          <a:solidFill>
            <a:schemeClr val="accent1"/>
          </a:solidFill>
        </p:spPr>
        <p:txBody>
          <a:bodyPr anchor="ctr"/>
          <a:lstStyle/>
          <a:p>
            <a:pPr eaLnBrk="1" hangingPunct="1"/>
            <a:r>
              <a:rPr lang="en-US" u="sng" smtClean="0">
                <a:solidFill>
                  <a:schemeClr val="bg1"/>
                </a:solidFill>
                <a:latin typeface="High Tower Text" pitchFamily="18" charset="0"/>
                <a:cs typeface="Calibri" pitchFamily="34" charset="0"/>
              </a:rPr>
              <a:t>AS-9: Revenue Recognition</a:t>
            </a:r>
          </a:p>
        </p:txBody>
      </p:sp>
      <p:sp>
        <p:nvSpPr>
          <p:cNvPr id="33798" name="Slide Number Placeholder 6"/>
          <p:cNvSpPr>
            <a:spLocks noGrp="1"/>
          </p:cNvSpPr>
          <p:nvPr>
            <p:ph type="sldNum" sz="quarter" idx="12"/>
          </p:nvPr>
        </p:nvSpPr>
        <p:spPr bwMode="auto">
          <a:xfrm>
            <a:off x="146050" y="6210300"/>
            <a:ext cx="639763" cy="457200"/>
          </a:xfrm>
          <a:ln>
            <a:miter lim="800000"/>
            <a:headEnd/>
            <a:tailEnd/>
          </a:ln>
        </p:spPr>
        <p:txBody>
          <a:bodyPr wrap="square" lIns="91440" tIns="45720" rIns="91440" bIns="45720" numCol="1" anchorCtr="0" compatLnSpc="1">
            <a:prstTxWarp prst="textNoShape">
              <a:avLst/>
            </a:prstTxWarp>
          </a:bodyPr>
          <a:lstStyle/>
          <a:p>
            <a:pPr>
              <a:defRPr/>
            </a:pPr>
            <a:fld id="{5105C2E7-4680-4703-9D03-E622F2553112}" type="slidenum">
              <a:rPr lang="en-US"/>
              <a:pPr>
                <a:defRPr/>
              </a:pPr>
              <a:t>52</a:t>
            </a:fld>
            <a:endParaRPr lang="en-US"/>
          </a:p>
        </p:txBody>
      </p:sp>
      <p:pic>
        <p:nvPicPr>
          <p:cNvPr id="53252" name="Picture 4" descr="http://i237.photobucket.com/albums/ff263/dharma-putra/FinancialReportingAssumptions.png"/>
          <p:cNvPicPr>
            <a:picLocks noGrp="1" noChangeAspect="1" noChangeArrowheads="1"/>
          </p:cNvPicPr>
          <p:nvPr>
            <p:ph sz="quarter" idx="1"/>
          </p:nvPr>
        </p:nvPicPr>
        <p:blipFill>
          <a:blip r:embed="rId2">
            <a:lum bright="18000" contrast="-22000"/>
          </a:blip>
          <a:srcRect/>
          <a:stretch>
            <a:fillRect/>
          </a:stretch>
        </p:blipFill>
        <p:spPr>
          <a:xfrm>
            <a:off x="71438" y="71438"/>
            <a:ext cx="2571750" cy="1214437"/>
          </a:xfrm>
        </p:spPr>
      </p:pic>
      <p:sp>
        <p:nvSpPr>
          <p:cNvPr id="5" name="TextBox 4"/>
          <p:cNvSpPr txBox="1"/>
          <p:nvPr/>
        </p:nvSpPr>
        <p:spPr>
          <a:xfrm>
            <a:off x="214282" y="1528125"/>
            <a:ext cx="8751917" cy="4401205"/>
          </a:xfrm>
          <a:prstGeom prst="rect">
            <a:avLst/>
          </a:prstGeom>
          <a:noFill/>
        </p:spPr>
        <p:txBody>
          <a:bodyPr wrap="square">
            <a:spAutoFit/>
          </a:bodyPr>
          <a:lstStyle/>
          <a:p>
            <a:pPr algn="just" fontAlgn="auto">
              <a:spcBef>
                <a:spcPts val="0"/>
              </a:spcBef>
              <a:spcAft>
                <a:spcPts val="0"/>
              </a:spcAft>
              <a:defRPr/>
            </a:pPr>
            <a:endParaRPr lang="en-US" sz="2000" b="1" dirty="0">
              <a:solidFill>
                <a:schemeClr val="accent1"/>
              </a:solidFill>
              <a:latin typeface="+mn-lt"/>
              <a:cs typeface="+mn-cs"/>
            </a:endParaRPr>
          </a:p>
          <a:p>
            <a:pPr algn="just" fontAlgn="auto">
              <a:spcBef>
                <a:spcPts val="0"/>
              </a:spcBef>
              <a:spcAft>
                <a:spcPts val="0"/>
              </a:spcAft>
              <a:defRPr/>
            </a:pPr>
            <a:r>
              <a:rPr lang="en-US" sz="2000" b="1" dirty="0">
                <a:solidFill>
                  <a:schemeClr val="accent1"/>
                </a:solidFill>
                <a:latin typeface="+mn-lt"/>
                <a:cs typeface="+mn-cs"/>
              </a:rPr>
              <a:t>This Standard deals with the bases for recognition of revenue in the statement of profit and loss of an enterprise. Revenue recognition is mainly concerned with the timing of recognition of revenue.</a:t>
            </a:r>
          </a:p>
          <a:p>
            <a:pPr algn="just" fontAlgn="auto">
              <a:spcBef>
                <a:spcPts val="0"/>
              </a:spcBef>
              <a:spcAft>
                <a:spcPts val="0"/>
              </a:spcAft>
              <a:defRPr/>
            </a:pPr>
            <a:endParaRPr lang="en-US" sz="2000" b="1" dirty="0">
              <a:solidFill>
                <a:schemeClr val="accent1"/>
              </a:solidFill>
              <a:latin typeface="+mn-lt"/>
              <a:cs typeface="+mn-cs"/>
            </a:endParaRPr>
          </a:p>
          <a:p>
            <a:pPr algn="just" fontAlgn="auto">
              <a:spcBef>
                <a:spcPts val="0"/>
              </a:spcBef>
              <a:spcAft>
                <a:spcPts val="0"/>
              </a:spcAft>
              <a:defRPr/>
            </a:pPr>
            <a:r>
              <a:rPr lang="en-US" sz="2000" b="1" dirty="0">
                <a:solidFill>
                  <a:schemeClr val="accent1"/>
                </a:solidFill>
                <a:latin typeface="+mn-lt"/>
                <a:cs typeface="+mn-cs"/>
              </a:rPr>
              <a:t>Revenue is the gross inflow of cash, receivables or other consideration arising in the course of the ordinary activities of an enterprise from </a:t>
            </a:r>
          </a:p>
          <a:p>
            <a:pPr marL="457200" indent="-457200" algn="just" fontAlgn="auto">
              <a:spcBef>
                <a:spcPts val="0"/>
              </a:spcBef>
              <a:spcAft>
                <a:spcPts val="0"/>
              </a:spcAft>
              <a:buFont typeface="+mj-lt"/>
              <a:buAutoNum type="alphaLcParenR"/>
              <a:defRPr/>
            </a:pPr>
            <a:r>
              <a:rPr lang="en-US" sz="2000" b="1" dirty="0">
                <a:solidFill>
                  <a:schemeClr val="accent1"/>
                </a:solidFill>
                <a:latin typeface="+mn-lt"/>
                <a:cs typeface="+mn-cs"/>
              </a:rPr>
              <a:t>the sale of goods, </a:t>
            </a:r>
          </a:p>
          <a:p>
            <a:pPr marL="457200" indent="-457200" algn="just" fontAlgn="auto">
              <a:spcBef>
                <a:spcPts val="0"/>
              </a:spcBef>
              <a:spcAft>
                <a:spcPts val="0"/>
              </a:spcAft>
              <a:buFont typeface="+mj-lt"/>
              <a:buAutoNum type="alphaLcParenR"/>
              <a:defRPr/>
            </a:pPr>
            <a:r>
              <a:rPr lang="en-US" sz="2000" b="1" dirty="0">
                <a:solidFill>
                  <a:schemeClr val="accent1"/>
                </a:solidFill>
                <a:latin typeface="+mn-lt"/>
                <a:cs typeface="+mn-cs"/>
              </a:rPr>
              <a:t>the rendering of services, and </a:t>
            </a:r>
          </a:p>
          <a:p>
            <a:pPr marL="457200" indent="-457200" algn="just" fontAlgn="auto">
              <a:spcBef>
                <a:spcPts val="0"/>
              </a:spcBef>
              <a:spcAft>
                <a:spcPts val="0"/>
              </a:spcAft>
              <a:buFont typeface="+mj-lt"/>
              <a:buAutoNum type="alphaLcParenR"/>
              <a:defRPr/>
            </a:pPr>
            <a:r>
              <a:rPr lang="en-US" sz="2000" b="1" dirty="0">
                <a:solidFill>
                  <a:schemeClr val="accent1"/>
                </a:solidFill>
                <a:latin typeface="+mn-lt"/>
                <a:cs typeface="+mn-cs"/>
              </a:rPr>
              <a:t>other resources yielding interest, royalties and dividends.</a:t>
            </a:r>
          </a:p>
          <a:p>
            <a:pPr algn="just" fontAlgn="auto">
              <a:spcBef>
                <a:spcPts val="0"/>
              </a:spcBef>
              <a:spcAft>
                <a:spcPts val="0"/>
              </a:spcAft>
              <a:buFont typeface="Arial" pitchFamily="34" charset="0"/>
              <a:buChar char="•"/>
              <a:defRPr/>
            </a:pPr>
            <a:endParaRPr lang="en-US" sz="2000" b="1" u="sng" dirty="0">
              <a:latin typeface="+mn-lt"/>
              <a:cs typeface="+mn-cs"/>
            </a:endParaRPr>
          </a:p>
          <a:p>
            <a:pPr marL="358775" indent="-358775" algn="just" fontAlgn="auto">
              <a:spcBef>
                <a:spcPts val="0"/>
              </a:spcBef>
              <a:spcAft>
                <a:spcPts val="0"/>
              </a:spcAft>
              <a:buClr>
                <a:schemeClr val="accent1"/>
              </a:buClr>
              <a:buFont typeface="Wingdings" pitchFamily="2" charset="2"/>
              <a:buChar char="Ø"/>
              <a:defRPr/>
            </a:pPr>
            <a:r>
              <a:rPr lang="en-US" sz="2000" b="1" u="sng" dirty="0">
                <a:latin typeface="+mn-lt"/>
                <a:cs typeface="+mn-cs"/>
              </a:rPr>
              <a:t>Revenue from sale of goods</a:t>
            </a:r>
            <a:r>
              <a:rPr lang="en-US" sz="2000" u="sng" dirty="0">
                <a:latin typeface="+mn-lt"/>
                <a:cs typeface="+mn-cs"/>
              </a:rPr>
              <a:t> </a:t>
            </a:r>
            <a:r>
              <a:rPr lang="en-US" sz="2000" dirty="0">
                <a:latin typeface="+mn-lt"/>
                <a:cs typeface="+mn-cs"/>
              </a:rPr>
              <a:t>be recognised when significant risks and rewards  of ownership related to goods are transferred to the buyer and no significant uncertainty exists regarding the amount of the consideration that will be derived</a:t>
            </a:r>
            <a:r>
              <a:rPr lang="en-US" sz="2000" dirty="0" smtClean="0">
                <a:latin typeface="+mn-lt"/>
                <a:cs typeface="+mn-cs"/>
              </a:rPr>
              <a:t>.</a:t>
            </a:r>
            <a:endParaRPr lang="en-US" sz="2000" b="1" u="sng" dirty="0">
              <a:latin typeface="+mn-lt"/>
              <a:cs typeface="+mn-cs"/>
            </a:endParaRP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20" name="Slide Number Placeholder 4"/>
          <p:cNvSpPr>
            <a:spLocks noGrp="1"/>
          </p:cNvSpPr>
          <p:nvPr>
            <p:ph type="sldNum" sz="quarter" idx="12"/>
          </p:nvPr>
        </p:nvSpPr>
        <p:spPr bwMode="auto">
          <a:xfrm>
            <a:off x="0" y="6215063"/>
            <a:ext cx="642938" cy="457200"/>
          </a:xfrm>
          <a:ln>
            <a:miter lim="800000"/>
            <a:headEnd/>
            <a:tailEnd/>
          </a:ln>
        </p:spPr>
        <p:txBody>
          <a:bodyPr wrap="square" lIns="91440" tIns="45720" rIns="91440" bIns="45720" numCol="1" anchorCtr="0" compatLnSpc="1">
            <a:prstTxWarp prst="textNoShape">
              <a:avLst/>
            </a:prstTxWarp>
          </a:bodyPr>
          <a:lstStyle/>
          <a:p>
            <a:pPr>
              <a:defRPr/>
            </a:pPr>
            <a:fld id="{7D17B4D3-DF60-4115-B919-5EBEA0A83B38}" type="slidenum">
              <a:rPr lang="en-US"/>
              <a:pPr>
                <a:defRPr/>
              </a:pPr>
              <a:t>53</a:t>
            </a:fld>
            <a:endParaRPr lang="en-US" dirty="0"/>
          </a:p>
        </p:txBody>
      </p:sp>
      <p:sp>
        <p:nvSpPr>
          <p:cNvPr id="2" name="Content Placeholder 1"/>
          <p:cNvSpPr>
            <a:spLocks noGrp="1"/>
          </p:cNvSpPr>
          <p:nvPr>
            <p:ph sz="quarter" idx="1"/>
          </p:nvPr>
        </p:nvSpPr>
        <p:spPr>
          <a:xfrm>
            <a:off x="214282" y="1052532"/>
            <a:ext cx="8482044" cy="5162550"/>
          </a:xfrm>
        </p:spPr>
        <p:txBody>
          <a:bodyPr>
            <a:noAutofit/>
          </a:bodyPr>
          <a:lstStyle/>
          <a:p>
            <a:pPr marL="365760" indent="-256032" algn="just" eaLnBrk="1" fontAlgn="auto" hangingPunct="1">
              <a:spcBef>
                <a:spcPts val="580"/>
              </a:spcBef>
              <a:spcAft>
                <a:spcPts val="0"/>
              </a:spcAft>
              <a:buFont typeface="Wingdings" pitchFamily="2" charset="2"/>
              <a:buChar char="Ø"/>
              <a:defRPr/>
            </a:pPr>
            <a:r>
              <a:rPr lang="en-US" sz="2200" b="1" u="sng" dirty="0" smtClean="0"/>
              <a:t>Revenue from service transactions:</a:t>
            </a:r>
            <a:r>
              <a:rPr lang="en-US" sz="2200" b="1" dirty="0" smtClean="0"/>
              <a:t>  </a:t>
            </a:r>
            <a:r>
              <a:rPr lang="en-US" sz="2200" dirty="0" smtClean="0"/>
              <a:t>is usually recognised as the service is performed, either by using the :</a:t>
            </a:r>
          </a:p>
          <a:p>
            <a:pPr marL="1828800" lvl="3" indent="-457200" algn="just" eaLnBrk="1" fontAlgn="auto" hangingPunct="1">
              <a:spcBef>
                <a:spcPts val="370"/>
              </a:spcBef>
              <a:spcAft>
                <a:spcPts val="0"/>
              </a:spcAft>
              <a:buClr>
                <a:schemeClr val="accent1"/>
              </a:buClr>
              <a:buFont typeface="+mj-lt"/>
              <a:buAutoNum type="alphaLcParenR"/>
              <a:defRPr/>
            </a:pPr>
            <a:r>
              <a:rPr lang="en-US" sz="2200" dirty="0" smtClean="0"/>
              <a:t>proportionate completion method or </a:t>
            </a:r>
          </a:p>
          <a:p>
            <a:pPr marL="1828800" lvl="3" indent="-457200" algn="just" eaLnBrk="1" fontAlgn="auto" hangingPunct="1">
              <a:spcBef>
                <a:spcPts val="370"/>
              </a:spcBef>
              <a:spcAft>
                <a:spcPts val="0"/>
              </a:spcAft>
              <a:buClr>
                <a:schemeClr val="accent1"/>
              </a:buClr>
              <a:buFont typeface="+mj-lt"/>
              <a:buAutoNum type="alphaLcParenR"/>
              <a:defRPr/>
            </a:pPr>
            <a:r>
              <a:rPr lang="en-US" sz="2200" dirty="0" smtClean="0"/>
              <a:t>completed service contract method.</a:t>
            </a:r>
          </a:p>
          <a:p>
            <a:pPr marL="365760" indent="-256032" algn="just" eaLnBrk="1" fontAlgn="auto" hangingPunct="1">
              <a:spcBef>
                <a:spcPts val="580"/>
              </a:spcBef>
              <a:spcAft>
                <a:spcPts val="0"/>
              </a:spcAft>
              <a:buFont typeface="Wingdings 3"/>
              <a:buChar char=""/>
              <a:defRPr/>
            </a:pPr>
            <a:endParaRPr lang="en-US" sz="2200" b="1" u="sng" dirty="0" smtClean="0"/>
          </a:p>
          <a:p>
            <a:pPr marL="365760" indent="-256032" algn="just" eaLnBrk="1" fontAlgn="auto" hangingPunct="1">
              <a:spcBef>
                <a:spcPts val="580"/>
              </a:spcBef>
              <a:spcAft>
                <a:spcPts val="0"/>
              </a:spcAft>
              <a:buFont typeface="Wingdings" pitchFamily="2" charset="2"/>
              <a:buChar char="Ø"/>
              <a:defRPr/>
            </a:pPr>
            <a:r>
              <a:rPr lang="en-US" sz="2200" b="1" u="sng" dirty="0" smtClean="0"/>
              <a:t>The ‘other resources’ of enterprise used by others gives rise to</a:t>
            </a:r>
            <a:r>
              <a:rPr lang="en-US" sz="2200" dirty="0" smtClean="0"/>
              <a:t>:</a:t>
            </a:r>
          </a:p>
          <a:p>
            <a:pPr marL="566928" indent="-457200" algn="just" eaLnBrk="1" fontAlgn="auto" hangingPunct="1">
              <a:spcBef>
                <a:spcPts val="580"/>
              </a:spcBef>
              <a:spcAft>
                <a:spcPts val="0"/>
              </a:spcAft>
              <a:buSzPct val="100000"/>
              <a:buFont typeface="+mj-lt"/>
              <a:buAutoNum type="alphaLcParenR"/>
              <a:defRPr/>
            </a:pPr>
            <a:endParaRPr lang="en-US" sz="2200" b="1" u="sng" dirty="0" smtClean="0"/>
          </a:p>
          <a:p>
            <a:pPr marL="566928" indent="-457200" algn="just" eaLnBrk="1" fontAlgn="auto" hangingPunct="1">
              <a:spcBef>
                <a:spcPts val="580"/>
              </a:spcBef>
              <a:spcAft>
                <a:spcPts val="0"/>
              </a:spcAft>
              <a:buSzPct val="100000"/>
              <a:buFont typeface="+mj-lt"/>
              <a:buAutoNum type="alphaLcParenR"/>
              <a:defRPr/>
            </a:pPr>
            <a:r>
              <a:rPr lang="en-US" sz="2200" b="1" u="sng" dirty="0" smtClean="0"/>
              <a:t>Interest</a:t>
            </a:r>
            <a:r>
              <a:rPr lang="en-US" sz="2200" dirty="0" smtClean="0"/>
              <a:t>—charges for the use of cash resources or amounts due to the enterprise;</a:t>
            </a:r>
          </a:p>
          <a:p>
            <a:pPr marL="566928" indent="-457200" algn="just" eaLnBrk="1" fontAlgn="auto" hangingPunct="1">
              <a:spcBef>
                <a:spcPts val="580"/>
              </a:spcBef>
              <a:spcAft>
                <a:spcPts val="0"/>
              </a:spcAft>
              <a:buSzPct val="100000"/>
              <a:buNone/>
              <a:defRPr/>
            </a:pPr>
            <a:r>
              <a:rPr lang="en-US" sz="2200" dirty="0" smtClean="0"/>
              <a:t>			Interest accrued is </a:t>
            </a:r>
            <a:r>
              <a:rPr lang="en-US" sz="2200" dirty="0" err="1" smtClean="0"/>
              <a:t>recognised</a:t>
            </a:r>
            <a:r>
              <a:rPr lang="en-US" sz="2200" dirty="0" smtClean="0"/>
              <a:t> on the time proportion basis taking into account the amount outstanding &amp; the rate applicable. Usually, discount or premium on debt securities held is treated as though it were accruing over the period to maturity.</a:t>
            </a:r>
          </a:p>
        </p:txBody>
      </p:sp>
      <p:sp>
        <p:nvSpPr>
          <p:cNvPr id="5" name="Title 2"/>
          <p:cNvSpPr txBox="1">
            <a:spLocks/>
          </p:cNvSpPr>
          <p:nvPr/>
        </p:nvSpPr>
        <p:spPr>
          <a:xfrm>
            <a:off x="5715000" y="71438"/>
            <a:ext cx="2971800" cy="511175"/>
          </a:xfrm>
          <a:prstGeom prst="rect">
            <a:avLst/>
          </a:prstGeom>
          <a:solidFill>
            <a:schemeClr val="accent1"/>
          </a:solidFill>
        </p:spPr>
        <p:txBody>
          <a:bodyPr bIns="91440" anchor="ctr"/>
          <a:lstStyle/>
          <a:p>
            <a:pPr algn="r" fontAlgn="auto">
              <a:spcAft>
                <a:spcPts val="0"/>
              </a:spcAft>
              <a:defRPr/>
            </a:pPr>
            <a:r>
              <a:rPr lang="en-US" sz="2800" dirty="0">
                <a:solidFill>
                  <a:schemeClr val="bg1"/>
                </a:solidFill>
                <a:latin typeface="Calibri" pitchFamily="34" charset="0"/>
                <a:ea typeface="+mj-ea"/>
                <a:cs typeface="Calibri" pitchFamily="34" charset="0"/>
              </a:rPr>
              <a:t>Contd.……</a:t>
            </a: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4" name="Slide Number Placeholder 3"/>
          <p:cNvSpPr>
            <a:spLocks noGrp="1"/>
          </p:cNvSpPr>
          <p:nvPr>
            <p:ph type="sldNum" sz="quarter" idx="12"/>
          </p:nvPr>
        </p:nvSpPr>
        <p:spPr bwMode="auto">
          <a:xfrm>
            <a:off x="146050" y="6210300"/>
            <a:ext cx="639763" cy="457200"/>
          </a:xfrm>
          <a:ln>
            <a:miter lim="800000"/>
            <a:headEnd/>
            <a:tailEnd/>
          </a:ln>
        </p:spPr>
        <p:txBody>
          <a:bodyPr wrap="square" lIns="91440" tIns="45720" rIns="91440" bIns="45720" numCol="1" anchorCtr="0" compatLnSpc="1">
            <a:prstTxWarp prst="textNoShape">
              <a:avLst/>
            </a:prstTxWarp>
          </a:bodyPr>
          <a:lstStyle/>
          <a:p>
            <a:pPr>
              <a:defRPr/>
            </a:pPr>
            <a:fld id="{FCEC99EB-1253-40F5-82DB-3A01CC02ECC0}" type="slidenum">
              <a:rPr lang="en-US"/>
              <a:pPr>
                <a:defRPr/>
              </a:pPr>
              <a:t>54</a:t>
            </a:fld>
            <a:endParaRPr lang="en-US" dirty="0"/>
          </a:p>
        </p:txBody>
      </p:sp>
      <p:sp>
        <p:nvSpPr>
          <p:cNvPr id="2" name="Content Placeholder 1"/>
          <p:cNvSpPr>
            <a:spLocks noGrp="1"/>
          </p:cNvSpPr>
          <p:nvPr>
            <p:ph sz="quarter" idx="1"/>
          </p:nvPr>
        </p:nvSpPr>
        <p:spPr>
          <a:xfrm>
            <a:off x="285720" y="785794"/>
            <a:ext cx="8501122" cy="5572164"/>
          </a:xfrm>
        </p:spPr>
        <p:txBody>
          <a:bodyPr>
            <a:noAutofit/>
          </a:bodyPr>
          <a:lstStyle/>
          <a:p>
            <a:pPr marL="566928" indent="-457200" algn="just" eaLnBrk="1" fontAlgn="auto" hangingPunct="1">
              <a:spcBef>
                <a:spcPts val="580"/>
              </a:spcBef>
              <a:spcAft>
                <a:spcPts val="0"/>
              </a:spcAft>
              <a:buSzPct val="100000"/>
              <a:buFont typeface="+mj-lt"/>
              <a:buAutoNum type="alphaLcParenR" startAt="2"/>
              <a:defRPr/>
            </a:pPr>
            <a:r>
              <a:rPr lang="en-US" sz="2200" b="1" u="sng" dirty="0" smtClean="0"/>
              <a:t>Royalties</a:t>
            </a:r>
            <a:r>
              <a:rPr lang="en-US" sz="2200" dirty="0" smtClean="0"/>
              <a:t>—charges for the use of such assets as know-how, patents, trade marks and copyrights;</a:t>
            </a:r>
          </a:p>
          <a:p>
            <a:pPr marL="566928" indent="-457200" algn="just" eaLnBrk="1" fontAlgn="auto" hangingPunct="1">
              <a:spcBef>
                <a:spcPts val="580"/>
              </a:spcBef>
              <a:spcAft>
                <a:spcPts val="0"/>
              </a:spcAft>
              <a:buSzPct val="100000"/>
              <a:buNone/>
              <a:defRPr/>
            </a:pPr>
            <a:r>
              <a:rPr lang="en-US" sz="2200" dirty="0" smtClean="0"/>
              <a:t>			Royalties are </a:t>
            </a:r>
            <a:r>
              <a:rPr lang="en-US" sz="2200" dirty="0" err="1" smtClean="0"/>
              <a:t>recognised</a:t>
            </a:r>
            <a:r>
              <a:rPr lang="en-US" sz="2200" dirty="0" smtClean="0"/>
              <a:t> on an accrual basis in accordance with the terms of the relevant agreement.</a:t>
            </a:r>
          </a:p>
          <a:p>
            <a:pPr marL="566928" indent="-457200" algn="just" eaLnBrk="1" fontAlgn="auto" hangingPunct="1">
              <a:spcBef>
                <a:spcPts val="580"/>
              </a:spcBef>
              <a:spcAft>
                <a:spcPts val="0"/>
              </a:spcAft>
              <a:buSzPct val="100000"/>
              <a:buFont typeface="+mj-lt"/>
              <a:buAutoNum type="alphaLcParenR"/>
              <a:defRPr/>
            </a:pPr>
            <a:endParaRPr lang="en-US" sz="1400" b="1" u="sng" dirty="0" smtClean="0"/>
          </a:p>
          <a:p>
            <a:pPr marL="566928" indent="-457200" algn="just" eaLnBrk="1" fontAlgn="auto" hangingPunct="1">
              <a:spcBef>
                <a:spcPts val="580"/>
              </a:spcBef>
              <a:spcAft>
                <a:spcPts val="0"/>
              </a:spcAft>
              <a:buSzPct val="100000"/>
              <a:buFont typeface="+mj-lt"/>
              <a:buAutoNum type="alphaLcParenR" startAt="3"/>
              <a:defRPr/>
            </a:pPr>
            <a:r>
              <a:rPr lang="en-US" sz="2200" b="1" u="sng" dirty="0" smtClean="0"/>
              <a:t>Dividends</a:t>
            </a:r>
            <a:r>
              <a:rPr lang="en-US" sz="2200" dirty="0" smtClean="0"/>
              <a:t>—rewards from the holding of investments in shares.</a:t>
            </a:r>
          </a:p>
          <a:p>
            <a:pPr marL="365760" indent="-256032" algn="just" eaLnBrk="1" fontAlgn="auto" hangingPunct="1">
              <a:spcBef>
                <a:spcPts val="580"/>
              </a:spcBef>
              <a:spcAft>
                <a:spcPts val="0"/>
              </a:spcAft>
              <a:buSzPct val="100000"/>
              <a:buNone/>
              <a:defRPr/>
            </a:pPr>
            <a:r>
              <a:rPr lang="en-US" sz="2200" dirty="0" smtClean="0"/>
              <a:t>			Dividends are </a:t>
            </a:r>
            <a:r>
              <a:rPr lang="en-US" sz="2200" dirty="0" err="1" smtClean="0"/>
              <a:t>recognised</a:t>
            </a:r>
            <a:r>
              <a:rPr lang="en-US" sz="2200" dirty="0" smtClean="0"/>
              <a:t> in accordance with the provisions of the Act. Thus, dividends from investments in shares are </a:t>
            </a:r>
            <a:r>
              <a:rPr lang="en-US" sz="2200" dirty="0" err="1" smtClean="0"/>
              <a:t>recognised</a:t>
            </a:r>
            <a:r>
              <a:rPr lang="en-US" sz="2200" dirty="0" smtClean="0"/>
              <a:t> in the statement of profit and loss when the right to receive payment is established. Dividend will also include deemed dividend u/s 2(22)(e).</a:t>
            </a:r>
          </a:p>
          <a:p>
            <a:pPr marL="365760" indent="-256032" algn="just" eaLnBrk="1" fontAlgn="auto" hangingPunct="1">
              <a:spcBef>
                <a:spcPts val="580"/>
              </a:spcBef>
              <a:spcAft>
                <a:spcPts val="0"/>
              </a:spcAft>
              <a:buSzPct val="100000"/>
              <a:buNone/>
              <a:defRPr/>
            </a:pPr>
            <a:r>
              <a:rPr lang="en-US" sz="1800" b="1" dirty="0" smtClean="0"/>
              <a:t>	</a:t>
            </a:r>
          </a:p>
          <a:p>
            <a:pPr marL="365760" indent="-256032" algn="just" eaLnBrk="1" fontAlgn="auto" hangingPunct="1">
              <a:spcBef>
                <a:spcPts val="580"/>
              </a:spcBef>
              <a:spcAft>
                <a:spcPts val="0"/>
              </a:spcAft>
              <a:buFont typeface="Wingdings 3"/>
              <a:buNone/>
              <a:defRPr/>
            </a:pPr>
            <a:r>
              <a:rPr lang="en-US" sz="2200" b="1" u="sng" dirty="0" smtClean="0"/>
              <a:t>DISCLOSURE REQUIREMENTS:</a:t>
            </a:r>
          </a:p>
          <a:p>
            <a:pPr marL="365760" indent="-256032" algn="just" eaLnBrk="1" fontAlgn="auto" hangingPunct="1">
              <a:spcBef>
                <a:spcPts val="580"/>
              </a:spcBef>
              <a:spcAft>
                <a:spcPts val="0"/>
              </a:spcAft>
              <a:buFont typeface="Wingdings 3"/>
              <a:buChar char=""/>
              <a:defRPr/>
            </a:pPr>
            <a:r>
              <a:rPr lang="en-US" sz="2200" dirty="0" smtClean="0"/>
              <a:t>Disclosure required by AS-1, ‘Disclosure of Accounting Policies’,</a:t>
            </a:r>
          </a:p>
          <a:p>
            <a:pPr marL="365760" indent="-256032" algn="just" eaLnBrk="1" fontAlgn="auto" hangingPunct="1">
              <a:spcBef>
                <a:spcPts val="580"/>
              </a:spcBef>
              <a:spcAft>
                <a:spcPts val="0"/>
              </a:spcAft>
              <a:buFont typeface="Wingdings 3"/>
              <a:buChar char=""/>
              <a:defRPr/>
            </a:pPr>
            <a:r>
              <a:rPr lang="en-US" sz="2200" dirty="0" smtClean="0"/>
              <a:t>The circumstances in which revenue recognition has been postponed till the resolution of significant uncertainties.</a:t>
            </a:r>
          </a:p>
        </p:txBody>
      </p:sp>
      <p:sp>
        <p:nvSpPr>
          <p:cNvPr id="5" name="Title 2"/>
          <p:cNvSpPr txBox="1">
            <a:spLocks/>
          </p:cNvSpPr>
          <p:nvPr/>
        </p:nvSpPr>
        <p:spPr>
          <a:xfrm>
            <a:off x="5715000" y="71438"/>
            <a:ext cx="2971800" cy="511175"/>
          </a:xfrm>
          <a:prstGeom prst="rect">
            <a:avLst/>
          </a:prstGeom>
          <a:solidFill>
            <a:schemeClr val="accent1"/>
          </a:solidFill>
        </p:spPr>
        <p:txBody>
          <a:bodyPr bIns="91440" anchor="ctr"/>
          <a:lstStyle/>
          <a:p>
            <a:pPr algn="r" fontAlgn="auto">
              <a:spcAft>
                <a:spcPts val="0"/>
              </a:spcAft>
              <a:defRPr/>
            </a:pPr>
            <a:r>
              <a:rPr lang="en-US" sz="2800" dirty="0">
                <a:solidFill>
                  <a:schemeClr val="bg1"/>
                </a:solidFill>
                <a:latin typeface="Calibri" pitchFamily="34" charset="0"/>
                <a:ea typeface="+mj-ea"/>
                <a:cs typeface="Calibri" pitchFamily="34" charset="0"/>
              </a:rPr>
              <a:t>Contd.……</a:t>
            </a: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8" name="Slide Number Placeholder 3"/>
          <p:cNvSpPr>
            <a:spLocks noGrp="1"/>
          </p:cNvSpPr>
          <p:nvPr>
            <p:ph type="sldNum" sz="quarter" idx="12"/>
          </p:nvPr>
        </p:nvSpPr>
        <p:spPr bwMode="auto">
          <a:xfrm>
            <a:off x="146050" y="6210300"/>
            <a:ext cx="639763" cy="457200"/>
          </a:xfrm>
          <a:ln>
            <a:miter lim="800000"/>
            <a:headEnd/>
            <a:tailEnd/>
          </a:ln>
        </p:spPr>
        <p:txBody>
          <a:bodyPr wrap="square" lIns="91440" tIns="45720" rIns="91440" bIns="45720" numCol="1" anchorCtr="0" compatLnSpc="1">
            <a:prstTxWarp prst="textNoShape">
              <a:avLst/>
            </a:prstTxWarp>
          </a:bodyPr>
          <a:lstStyle/>
          <a:p>
            <a:pPr>
              <a:defRPr/>
            </a:pPr>
            <a:fld id="{B9091F26-EADA-4C0B-AD49-9631B1C8DC97}" type="slidenum">
              <a:rPr lang="en-US"/>
              <a:pPr>
                <a:defRPr/>
              </a:pPr>
              <a:t>55</a:t>
            </a:fld>
            <a:endParaRPr lang="en-US"/>
          </a:p>
        </p:txBody>
      </p:sp>
      <p:sp>
        <p:nvSpPr>
          <p:cNvPr id="36866" name="Content Placeholder 1"/>
          <p:cNvSpPr>
            <a:spLocks noGrp="1"/>
          </p:cNvSpPr>
          <p:nvPr>
            <p:ph sz="quarter" idx="1"/>
          </p:nvPr>
        </p:nvSpPr>
        <p:spPr>
          <a:xfrm>
            <a:off x="214282" y="1285860"/>
            <a:ext cx="8643998" cy="5000660"/>
          </a:xfrm>
        </p:spPr>
        <p:txBody>
          <a:bodyPr>
            <a:noAutofit/>
          </a:bodyPr>
          <a:lstStyle/>
          <a:p>
            <a:pPr marL="274320" indent="-274320" algn="just" eaLnBrk="1" fontAlgn="auto" hangingPunct="1">
              <a:spcBef>
                <a:spcPts val="580"/>
              </a:spcBef>
              <a:spcAft>
                <a:spcPts val="0"/>
              </a:spcAft>
              <a:buFont typeface="Wingdings 2"/>
              <a:buChar char=""/>
              <a:defRPr/>
            </a:pPr>
            <a:r>
              <a:rPr lang="en-US" sz="2100" dirty="0" smtClean="0"/>
              <a:t>As per ICDS, revenue from service contract is to be recognized </a:t>
            </a:r>
            <a:r>
              <a:rPr lang="en-US" sz="2100" b="1" dirty="0" smtClean="0">
                <a:solidFill>
                  <a:schemeClr val="accent1"/>
                </a:solidFill>
              </a:rPr>
              <a:t>only on percentage completion method </a:t>
            </a:r>
            <a:r>
              <a:rPr lang="en-US" sz="2100" dirty="0" smtClean="0"/>
              <a:t>as against AS-9 where both ‘completed service contract method’ and ‘percentage completion method’ are permitted for recognition of revenue from service contract. </a:t>
            </a:r>
            <a:r>
              <a:rPr lang="en-US" sz="2100" dirty="0" smtClean="0">
                <a:solidFill>
                  <a:srgbClr val="0070C0"/>
                </a:solidFill>
              </a:rPr>
              <a:t>This is done to avoid the litigations contesting the method to be followed to recognize the revenue and costs </a:t>
            </a:r>
            <a:r>
              <a:rPr lang="en-US" sz="2100" b="1" dirty="0" smtClean="0">
                <a:solidFill>
                  <a:schemeClr val="accent2"/>
                </a:solidFill>
              </a:rPr>
              <a:t>[Please see </a:t>
            </a:r>
            <a:r>
              <a:rPr lang="en-US" sz="2100" b="1" i="1" dirty="0" smtClean="0">
                <a:solidFill>
                  <a:schemeClr val="accent2"/>
                </a:solidFill>
              </a:rPr>
              <a:t>Champion </a:t>
            </a:r>
            <a:r>
              <a:rPr lang="en-US" sz="2100" b="1" i="1" dirty="0" err="1" smtClean="0">
                <a:solidFill>
                  <a:schemeClr val="accent2"/>
                </a:solidFill>
              </a:rPr>
              <a:t>Construcion</a:t>
            </a:r>
            <a:r>
              <a:rPr lang="en-US" sz="2100" b="1" i="1" dirty="0" smtClean="0">
                <a:solidFill>
                  <a:schemeClr val="accent2"/>
                </a:solidFill>
              </a:rPr>
              <a:t> Co. </a:t>
            </a:r>
            <a:r>
              <a:rPr lang="en-US" sz="2100" b="1" i="1" dirty="0" err="1" smtClean="0">
                <a:solidFill>
                  <a:schemeClr val="accent2"/>
                </a:solidFill>
              </a:rPr>
              <a:t>vs</a:t>
            </a:r>
            <a:r>
              <a:rPr lang="en-US" sz="2100" b="1" i="1" dirty="0" smtClean="0">
                <a:solidFill>
                  <a:schemeClr val="accent2"/>
                </a:solidFill>
              </a:rPr>
              <a:t> ITO (5 ITD 495) (Mum Tribunal), CIT vs. V.S. </a:t>
            </a:r>
            <a:r>
              <a:rPr lang="en-US" sz="2100" b="1" i="1" dirty="0" err="1" smtClean="0">
                <a:solidFill>
                  <a:schemeClr val="accent2"/>
                </a:solidFill>
              </a:rPr>
              <a:t>Dempo</a:t>
            </a:r>
            <a:r>
              <a:rPr lang="en-US" sz="2100" b="1" i="1" dirty="0" smtClean="0">
                <a:solidFill>
                  <a:schemeClr val="accent2"/>
                </a:solidFill>
              </a:rPr>
              <a:t> and Co. P Ltd. (131 CTR 203) (Bombay HC)]</a:t>
            </a:r>
          </a:p>
          <a:p>
            <a:pPr marL="274320" indent="-274320" algn="just" eaLnBrk="1" fontAlgn="auto" hangingPunct="1">
              <a:spcBef>
                <a:spcPts val="580"/>
              </a:spcBef>
              <a:spcAft>
                <a:spcPts val="0"/>
              </a:spcAft>
              <a:buFont typeface="Wingdings 2"/>
              <a:buChar char=""/>
              <a:defRPr/>
            </a:pPr>
            <a:endParaRPr lang="en-US" sz="1000" b="1" dirty="0" smtClean="0">
              <a:solidFill>
                <a:srgbClr val="FF0000"/>
              </a:solidFill>
            </a:endParaRPr>
          </a:p>
          <a:p>
            <a:pPr marL="274320" indent="-274320" algn="just" eaLnBrk="1" fontAlgn="auto" hangingPunct="1">
              <a:spcBef>
                <a:spcPts val="580"/>
              </a:spcBef>
              <a:spcAft>
                <a:spcPts val="0"/>
              </a:spcAft>
              <a:buFont typeface="Wingdings 2"/>
              <a:buChar char=""/>
              <a:defRPr/>
            </a:pPr>
            <a:r>
              <a:rPr lang="en-US" sz="2100" dirty="0" smtClean="0"/>
              <a:t>As per ICDS, only percentage completion method is allowed, therefore the persons using completion service method till 31st March 2015 are required to recognize the revenue in the current year accordingly.</a:t>
            </a:r>
          </a:p>
          <a:p>
            <a:pPr marL="274320" lvl="1" indent="-274320" algn="just" eaLnBrk="1" fontAlgn="auto" hangingPunct="1">
              <a:spcBef>
                <a:spcPts val="0"/>
              </a:spcBef>
              <a:spcAft>
                <a:spcPts val="0"/>
              </a:spcAft>
              <a:buClr>
                <a:schemeClr val="accent1"/>
              </a:buClr>
              <a:buNone/>
              <a:defRPr/>
            </a:pPr>
            <a:r>
              <a:rPr lang="en-US" sz="2100" dirty="0" smtClean="0"/>
              <a:t>		</a:t>
            </a:r>
            <a:r>
              <a:rPr lang="en-US" sz="2100" dirty="0" smtClean="0">
                <a:solidFill>
                  <a:schemeClr val="accent1"/>
                </a:solidFill>
              </a:rPr>
              <a:t>Profit for current year increases due to recognition of revenue.</a:t>
            </a:r>
          </a:p>
          <a:p>
            <a:pPr marL="274320" indent="-274320" algn="just" eaLnBrk="1" fontAlgn="auto" hangingPunct="1">
              <a:spcBef>
                <a:spcPts val="580"/>
              </a:spcBef>
              <a:spcAft>
                <a:spcPts val="0"/>
              </a:spcAft>
              <a:buFont typeface="Wingdings 2"/>
              <a:buChar char=""/>
              <a:defRPr/>
            </a:pPr>
            <a:endParaRPr lang="en-US" sz="1000" dirty="0" smtClean="0"/>
          </a:p>
          <a:p>
            <a:pPr marL="274320" indent="-274320" algn="just" eaLnBrk="1" fontAlgn="auto" hangingPunct="1">
              <a:spcBef>
                <a:spcPts val="580"/>
              </a:spcBef>
              <a:spcAft>
                <a:spcPts val="0"/>
              </a:spcAft>
              <a:buFont typeface="Wingdings 2"/>
              <a:buChar char=""/>
              <a:defRPr/>
            </a:pPr>
            <a:r>
              <a:rPr lang="en-US" sz="2100" dirty="0" smtClean="0"/>
              <a:t>ICDS does not provide for specific exclusion for revenue recognition in case of Leases.</a:t>
            </a:r>
          </a:p>
          <a:p>
            <a:pPr marL="548640" lvl="1" algn="just" eaLnBrk="1" fontAlgn="auto" hangingPunct="1">
              <a:spcBef>
                <a:spcPts val="370"/>
              </a:spcBef>
              <a:spcAft>
                <a:spcPts val="0"/>
              </a:spcAft>
              <a:buFont typeface="Verdana" pitchFamily="34" charset="0"/>
              <a:buNone/>
              <a:defRPr/>
            </a:pPr>
            <a:r>
              <a:rPr lang="en-US" sz="2100" dirty="0" smtClean="0"/>
              <a:t>		</a:t>
            </a:r>
            <a:r>
              <a:rPr lang="en-US" sz="2100" dirty="0" smtClean="0">
                <a:solidFill>
                  <a:schemeClr val="accent1"/>
                </a:solidFill>
              </a:rPr>
              <a:t>	</a:t>
            </a:r>
          </a:p>
        </p:txBody>
      </p:sp>
      <p:sp>
        <p:nvSpPr>
          <p:cNvPr id="8" name="Title 5"/>
          <p:cNvSpPr txBox="1">
            <a:spLocks/>
          </p:cNvSpPr>
          <p:nvPr/>
        </p:nvSpPr>
        <p:spPr>
          <a:xfrm>
            <a:off x="0" y="142875"/>
            <a:ext cx="9144000" cy="769938"/>
          </a:xfrm>
          <a:prstGeom prst="rect">
            <a:avLst/>
          </a:prstGeom>
          <a:solidFill>
            <a:schemeClr val="accent1"/>
          </a:solidFill>
        </p:spPr>
        <p:txBody>
          <a:bodyPr anchor="ctr">
            <a:spAutoFit/>
          </a:bodyPr>
          <a:lstStyle/>
          <a:p>
            <a:pPr algn="ctr" fontAlgn="auto">
              <a:spcAft>
                <a:spcPts val="0"/>
              </a:spcAft>
              <a:defRPr/>
            </a:pPr>
            <a:r>
              <a:rPr lang="en-US" sz="4400" dirty="0">
                <a:solidFill>
                  <a:schemeClr val="bg1"/>
                </a:solidFill>
                <a:latin typeface="High Tower Text" pitchFamily="18" charset="0"/>
                <a:ea typeface="+mj-ea"/>
                <a:cs typeface="+mj-cs"/>
              </a:rPr>
              <a:t>Comparison </a:t>
            </a:r>
            <a:r>
              <a:rPr lang="en-US" sz="4000" dirty="0">
                <a:solidFill>
                  <a:schemeClr val="bg1"/>
                </a:solidFill>
                <a:latin typeface="High Tower Text" pitchFamily="18" charset="0"/>
                <a:ea typeface="+mj-ea"/>
                <a:cs typeface="+mj-cs"/>
              </a:rPr>
              <a:t>b/w ICDS IV &amp; AS </a:t>
            </a:r>
            <a:r>
              <a:rPr lang="en-US" sz="4000" dirty="0">
                <a:solidFill>
                  <a:schemeClr val="bg1"/>
                </a:solidFill>
                <a:latin typeface="Calibri" pitchFamily="34" charset="0"/>
                <a:ea typeface="+mj-ea"/>
                <a:cs typeface="+mj-cs"/>
              </a:rPr>
              <a:t>9</a:t>
            </a:r>
            <a:endParaRPr lang="en-US" sz="4400" dirty="0">
              <a:solidFill>
                <a:schemeClr val="bg1"/>
              </a:solidFill>
              <a:latin typeface="Calibri" pitchFamily="34" charset="0"/>
              <a:ea typeface="+mj-ea"/>
              <a:cs typeface="+mj-cs"/>
            </a:endParaRP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3" name="Slide Number Placeholder 4"/>
          <p:cNvSpPr>
            <a:spLocks noGrp="1"/>
          </p:cNvSpPr>
          <p:nvPr>
            <p:ph type="sldNum" sz="quarter" idx="12"/>
          </p:nvPr>
        </p:nvSpPr>
        <p:spPr bwMode="auto">
          <a:xfrm>
            <a:off x="146050" y="6329363"/>
            <a:ext cx="639763" cy="457200"/>
          </a:xfrm>
          <a:ln>
            <a:miter lim="800000"/>
            <a:headEnd/>
            <a:tailEnd/>
          </a:ln>
        </p:spPr>
        <p:txBody>
          <a:bodyPr wrap="square" lIns="91440" tIns="45720" rIns="91440" bIns="45720" numCol="1" anchorCtr="0" compatLnSpc="1">
            <a:prstTxWarp prst="textNoShape">
              <a:avLst/>
            </a:prstTxWarp>
          </a:bodyPr>
          <a:lstStyle/>
          <a:p>
            <a:pPr>
              <a:defRPr/>
            </a:pPr>
            <a:fld id="{5D851ED0-B41C-429A-88C3-74410CA2B394}" type="slidenum">
              <a:rPr lang="en-US"/>
              <a:pPr>
                <a:defRPr/>
              </a:pPr>
              <a:t>56</a:t>
            </a:fld>
            <a:endParaRPr lang="en-US"/>
          </a:p>
        </p:txBody>
      </p:sp>
      <p:sp>
        <p:nvSpPr>
          <p:cNvPr id="45059" name="Content Placeholder 1"/>
          <p:cNvSpPr>
            <a:spLocks noGrp="1"/>
          </p:cNvSpPr>
          <p:nvPr>
            <p:ph sz="quarter" idx="1"/>
          </p:nvPr>
        </p:nvSpPr>
        <p:spPr>
          <a:xfrm>
            <a:off x="214342" y="1785926"/>
            <a:ext cx="8643938" cy="4972050"/>
          </a:xfrm>
        </p:spPr>
        <p:txBody>
          <a:bodyPr>
            <a:normAutofit/>
          </a:bodyPr>
          <a:lstStyle/>
          <a:p>
            <a:pPr marL="274320" indent="-274320" algn="just" eaLnBrk="1" fontAlgn="auto" hangingPunct="1">
              <a:spcBef>
                <a:spcPts val="580"/>
              </a:spcBef>
              <a:spcAft>
                <a:spcPts val="0"/>
              </a:spcAft>
              <a:buFont typeface="Wingdings 2"/>
              <a:buChar char=""/>
              <a:defRPr/>
            </a:pPr>
            <a:r>
              <a:rPr lang="en-US" sz="2200" dirty="0" smtClean="0"/>
              <a:t>Unlike AS 9, ICDS provides that</a:t>
            </a:r>
            <a:r>
              <a:rPr lang="en-US" sz="2200" dirty="0" smtClean="0">
                <a:effectLst>
                  <a:outerShdw blurRad="38100" dist="38100" dir="2700000" algn="tl">
                    <a:srgbClr val="000000">
                      <a:alpha val="43137"/>
                    </a:srgbClr>
                  </a:outerShdw>
                </a:effectLst>
              </a:rPr>
              <a:t> </a:t>
            </a:r>
            <a:r>
              <a:rPr lang="en-US" sz="2200" dirty="0" smtClean="0"/>
              <a:t>the dividend income should be recognized in accordance with the provisions of the Act.</a:t>
            </a:r>
          </a:p>
          <a:p>
            <a:pPr marL="274320" indent="-274320" algn="just" eaLnBrk="1" fontAlgn="auto" hangingPunct="1">
              <a:spcBef>
                <a:spcPts val="580"/>
              </a:spcBef>
              <a:spcAft>
                <a:spcPts val="0"/>
              </a:spcAft>
              <a:buFont typeface="Wingdings 2"/>
              <a:buChar char=""/>
              <a:defRPr/>
            </a:pPr>
            <a:r>
              <a:rPr lang="en-US" sz="2200" dirty="0" smtClean="0">
                <a:ea typeface="Calibri" pitchFamily="34" charset="0"/>
                <a:cs typeface="Calibri" pitchFamily="34" charset="0"/>
              </a:rPr>
              <a:t>Recognition of dividend income according to the provisions of the Act provides that dividend income should be recognized in previous year in which it is so declared, distributed or paid, as the case may be and ‘Dividend’ also includes Deemed Dividend. Inclusion of Deemed Dividend will increase the profit of current year.</a:t>
            </a:r>
          </a:p>
          <a:p>
            <a:pPr marL="274320" indent="-274320" algn="just" eaLnBrk="1" fontAlgn="auto" hangingPunct="1">
              <a:spcBef>
                <a:spcPts val="580"/>
              </a:spcBef>
              <a:spcAft>
                <a:spcPts val="0"/>
              </a:spcAft>
              <a:buFont typeface="Wingdings 2"/>
              <a:buChar char=""/>
              <a:defRPr/>
            </a:pPr>
            <a:r>
              <a:rPr lang="en-US" sz="2200" dirty="0" smtClean="0">
                <a:ea typeface="Calibri" pitchFamily="34" charset="0"/>
                <a:cs typeface="Calibri" pitchFamily="34" charset="0"/>
              </a:rPr>
              <a:t>The gross turnover under section 44AB or 44AD needs to be calculated in accordance to the provisions of this ICDS.</a:t>
            </a:r>
            <a:endParaRPr lang="en-US" sz="2200" b="1" dirty="0" smtClean="0">
              <a:ea typeface="Calibri" pitchFamily="34" charset="0"/>
              <a:cs typeface="Calibri" pitchFamily="34" charset="0"/>
            </a:endParaRPr>
          </a:p>
          <a:p>
            <a:pPr marL="274320" indent="-274320" algn="just" eaLnBrk="1" fontAlgn="auto" hangingPunct="1">
              <a:spcBef>
                <a:spcPts val="580"/>
              </a:spcBef>
              <a:spcAft>
                <a:spcPts val="0"/>
              </a:spcAft>
              <a:buFont typeface="Wingdings 2"/>
              <a:buChar char=""/>
              <a:defRPr/>
            </a:pPr>
            <a:r>
              <a:rPr lang="en-US" sz="2200" dirty="0" smtClean="0">
                <a:ea typeface="Calibri" pitchFamily="34" charset="0"/>
                <a:cs typeface="Calibri" pitchFamily="34" charset="0"/>
              </a:rPr>
              <a:t>The ICDS provides that the amount that could not be recognized due to lack of reasonable certainty of its ultimate collection should be disclosed with the nature of uncertainty.</a:t>
            </a:r>
          </a:p>
        </p:txBody>
      </p:sp>
      <p:pic>
        <p:nvPicPr>
          <p:cNvPr id="57348" name="Picture 2" descr="http://ehsjournal.org/wp-content/uploads/2013/02/EHS-Journal-Pencil-by-Jesper-Noer-300x207.jpg"/>
          <p:cNvPicPr>
            <a:picLocks noChangeAspect="1" noChangeArrowheads="1"/>
          </p:cNvPicPr>
          <p:nvPr/>
        </p:nvPicPr>
        <p:blipFill>
          <a:blip r:embed="rId2"/>
          <a:srcRect/>
          <a:stretch>
            <a:fillRect/>
          </a:stretch>
        </p:blipFill>
        <p:spPr bwMode="auto">
          <a:xfrm>
            <a:off x="4143375" y="0"/>
            <a:ext cx="5000625" cy="1714500"/>
          </a:xfrm>
          <a:prstGeom prst="rect">
            <a:avLst/>
          </a:prstGeom>
          <a:noFill/>
          <a:ln w="9525">
            <a:noFill/>
            <a:miter lim="800000"/>
            <a:headEnd/>
            <a:tailEnd/>
          </a:ln>
        </p:spPr>
      </p:pic>
      <p:sp>
        <p:nvSpPr>
          <p:cNvPr id="57349" name="Title 2"/>
          <p:cNvSpPr>
            <a:spLocks noGrp="1"/>
          </p:cNvSpPr>
          <p:nvPr>
            <p:ph type="title"/>
          </p:nvPr>
        </p:nvSpPr>
        <p:spPr>
          <a:xfrm>
            <a:off x="142875" y="153989"/>
            <a:ext cx="6072199" cy="1203310"/>
          </a:xfrm>
          <a:solidFill>
            <a:schemeClr val="accent1"/>
          </a:solidFill>
        </p:spPr>
        <p:txBody>
          <a:bodyPr anchor="ctr"/>
          <a:lstStyle/>
          <a:p>
            <a:pPr algn="ctr" fontAlgn="auto">
              <a:spcAft>
                <a:spcPts val="0"/>
              </a:spcAft>
              <a:defRPr/>
            </a:pPr>
            <a:r>
              <a:rPr lang="en-US" sz="3200" dirty="0" smtClean="0">
                <a:solidFill>
                  <a:schemeClr val="bg1"/>
                </a:solidFill>
                <a:latin typeface="High Tower Text" pitchFamily="18" charset="0"/>
              </a:rPr>
              <a:t>Comparison </a:t>
            </a:r>
            <a:r>
              <a:rPr lang="en-US" sz="2800" dirty="0" smtClean="0">
                <a:solidFill>
                  <a:schemeClr val="bg1"/>
                </a:solidFill>
                <a:latin typeface="High Tower Text" pitchFamily="18" charset="0"/>
              </a:rPr>
              <a:t>b/w ICDS IV &amp; AS </a:t>
            </a:r>
            <a:r>
              <a:rPr lang="en-US" sz="2800" dirty="0" smtClean="0">
                <a:solidFill>
                  <a:schemeClr val="bg1"/>
                </a:solidFill>
                <a:latin typeface="Calibri" pitchFamily="34" charset="0"/>
              </a:rPr>
              <a:t>9…</a:t>
            </a:r>
            <a:endParaRPr lang="en-US" sz="3200" dirty="0">
              <a:solidFill>
                <a:schemeClr val="bg1"/>
              </a:solidFill>
              <a:latin typeface="Calibri" pitchFamily="34" charset="0"/>
            </a:endParaRP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3" name="Slide Number Placeholder 4"/>
          <p:cNvSpPr>
            <a:spLocks noGrp="1"/>
          </p:cNvSpPr>
          <p:nvPr>
            <p:ph type="sldNum" sz="quarter" idx="12"/>
          </p:nvPr>
        </p:nvSpPr>
        <p:spPr bwMode="auto">
          <a:xfrm>
            <a:off x="146050" y="6329363"/>
            <a:ext cx="639763" cy="457200"/>
          </a:xfrm>
          <a:ln>
            <a:miter lim="800000"/>
            <a:headEnd/>
            <a:tailEnd/>
          </a:ln>
        </p:spPr>
        <p:txBody>
          <a:bodyPr wrap="square" lIns="91440" tIns="45720" rIns="91440" bIns="45720" numCol="1" anchorCtr="0" compatLnSpc="1">
            <a:prstTxWarp prst="textNoShape">
              <a:avLst/>
            </a:prstTxWarp>
          </a:bodyPr>
          <a:lstStyle/>
          <a:p>
            <a:pPr>
              <a:defRPr/>
            </a:pPr>
            <a:fld id="{5D851ED0-B41C-429A-88C3-74410CA2B394}" type="slidenum">
              <a:rPr lang="en-US"/>
              <a:pPr>
                <a:defRPr/>
              </a:pPr>
              <a:t>57</a:t>
            </a:fld>
            <a:endParaRPr lang="en-US"/>
          </a:p>
        </p:txBody>
      </p:sp>
      <p:sp>
        <p:nvSpPr>
          <p:cNvPr id="45059" name="Content Placeholder 1"/>
          <p:cNvSpPr>
            <a:spLocks noGrp="1"/>
          </p:cNvSpPr>
          <p:nvPr>
            <p:ph sz="quarter" idx="1"/>
          </p:nvPr>
        </p:nvSpPr>
        <p:spPr>
          <a:xfrm>
            <a:off x="214342" y="1928802"/>
            <a:ext cx="8643938" cy="4500594"/>
          </a:xfrm>
        </p:spPr>
        <p:txBody>
          <a:bodyPr>
            <a:normAutofit/>
          </a:bodyPr>
          <a:lstStyle/>
          <a:p>
            <a:pPr algn="just"/>
            <a:r>
              <a:rPr lang="en-US" sz="2200" dirty="0" smtClean="0"/>
              <a:t>The ICDS IV does not specifically exclude Real estate developers and BOT projects from its ambit. It is not clear as to how these transactions are to dealt with, in accordance with ICDS III or ICDS IV.</a:t>
            </a:r>
          </a:p>
          <a:p>
            <a:pPr algn="just">
              <a:buNone/>
            </a:pPr>
            <a:r>
              <a:rPr lang="en-US" sz="2200" dirty="0" smtClean="0">
                <a:ea typeface="Calibri" pitchFamily="34" charset="0"/>
                <a:cs typeface="Calibri" pitchFamily="34" charset="0"/>
              </a:rPr>
              <a:t>			Also, the Committee in its Final report in August, 2012 recommended a</a:t>
            </a:r>
            <a:r>
              <a:rPr lang="en-US" sz="2200" dirty="0" smtClean="0"/>
              <a:t>dditional Standards for ‘Revenue recognition by Real Estate Developers’ and ‘Service concession arrangements (example, Built Operate Transfer agreements)’.</a:t>
            </a:r>
          </a:p>
          <a:p>
            <a:pPr algn="just"/>
            <a:endParaRPr lang="en-US" sz="1200" dirty="0" smtClean="0">
              <a:ea typeface="Calibri" pitchFamily="34" charset="0"/>
              <a:cs typeface="Calibri" pitchFamily="34" charset="0"/>
            </a:endParaRPr>
          </a:p>
          <a:p>
            <a:pPr algn="just"/>
            <a:r>
              <a:rPr lang="en-US" sz="2200" dirty="0" smtClean="0">
                <a:ea typeface="Calibri" pitchFamily="34" charset="0"/>
                <a:cs typeface="Calibri" pitchFamily="34" charset="0"/>
              </a:rPr>
              <a:t>The ICDS IV also does not exclude Leases from its ambit. Till the notification of separate ICDS on Leases, the already available provisions under this ICDS will have to apply.</a:t>
            </a:r>
          </a:p>
        </p:txBody>
      </p:sp>
      <p:pic>
        <p:nvPicPr>
          <p:cNvPr id="57348" name="Picture 2" descr="http://ehsjournal.org/wp-content/uploads/2013/02/EHS-Journal-Pencil-by-Jesper-Noer-300x207.jpg"/>
          <p:cNvPicPr>
            <a:picLocks noChangeAspect="1" noChangeArrowheads="1"/>
          </p:cNvPicPr>
          <p:nvPr/>
        </p:nvPicPr>
        <p:blipFill>
          <a:blip r:embed="rId2"/>
          <a:srcRect/>
          <a:stretch>
            <a:fillRect/>
          </a:stretch>
        </p:blipFill>
        <p:spPr bwMode="auto">
          <a:xfrm>
            <a:off x="4143375" y="0"/>
            <a:ext cx="5000625" cy="1714500"/>
          </a:xfrm>
          <a:prstGeom prst="rect">
            <a:avLst/>
          </a:prstGeom>
          <a:noFill/>
          <a:ln w="9525">
            <a:noFill/>
            <a:miter lim="800000"/>
            <a:headEnd/>
            <a:tailEnd/>
          </a:ln>
        </p:spPr>
      </p:pic>
      <p:sp>
        <p:nvSpPr>
          <p:cNvPr id="57349" name="Title 2"/>
          <p:cNvSpPr>
            <a:spLocks noGrp="1"/>
          </p:cNvSpPr>
          <p:nvPr>
            <p:ph type="title"/>
          </p:nvPr>
        </p:nvSpPr>
        <p:spPr>
          <a:xfrm>
            <a:off x="142875" y="153989"/>
            <a:ext cx="6072199" cy="1203310"/>
          </a:xfrm>
          <a:solidFill>
            <a:schemeClr val="accent1"/>
          </a:solidFill>
        </p:spPr>
        <p:txBody>
          <a:bodyPr anchor="ctr"/>
          <a:lstStyle/>
          <a:p>
            <a:pPr algn="ctr" fontAlgn="auto">
              <a:spcAft>
                <a:spcPts val="0"/>
              </a:spcAft>
              <a:defRPr/>
            </a:pPr>
            <a:r>
              <a:rPr lang="en-US" dirty="0" smtClean="0">
                <a:solidFill>
                  <a:schemeClr val="bg1"/>
                </a:solidFill>
                <a:latin typeface="High Tower Text" pitchFamily="18" charset="0"/>
              </a:rPr>
              <a:t>Points for Clarification</a:t>
            </a:r>
            <a:endParaRPr lang="en-US" dirty="0">
              <a:solidFill>
                <a:schemeClr val="bg1"/>
              </a:solidFill>
              <a:latin typeface="Calibri" pitchFamily="34" charset="0"/>
            </a:endParaRP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79B8BDBE-4213-4E25-B7AB-F82AED0441F1}" type="slidenum">
              <a:rPr lang="en-US"/>
              <a:pPr>
                <a:defRPr/>
              </a:pPr>
              <a:t>58</a:t>
            </a:fld>
            <a:endParaRPr lang="en-US"/>
          </a:p>
        </p:txBody>
      </p:sp>
      <p:sp>
        <p:nvSpPr>
          <p:cNvPr id="58371" name="Content Placeholder 1"/>
          <p:cNvSpPr>
            <a:spLocks noGrp="1"/>
          </p:cNvSpPr>
          <p:nvPr>
            <p:ph sz="quarter" idx="1"/>
          </p:nvPr>
        </p:nvSpPr>
        <p:spPr>
          <a:xfrm>
            <a:off x="500034" y="1714520"/>
            <a:ext cx="8186766" cy="3714744"/>
          </a:xfrm>
        </p:spPr>
        <p:txBody>
          <a:bodyPr/>
          <a:lstStyle/>
          <a:p>
            <a:pPr marL="0" indent="0" algn="just" eaLnBrk="1" hangingPunct="1">
              <a:buNone/>
            </a:pPr>
            <a:r>
              <a:rPr lang="en-US" sz="2400" dirty="0" smtClean="0">
                <a:solidFill>
                  <a:srgbClr val="0070C0"/>
                </a:solidFill>
              </a:rPr>
              <a:t>Revenue for a transaction undertaken on or before the 31</a:t>
            </a:r>
            <a:r>
              <a:rPr lang="en-US" sz="2400" baseline="30000" dirty="0" smtClean="0">
                <a:solidFill>
                  <a:srgbClr val="0070C0"/>
                </a:solidFill>
              </a:rPr>
              <a:t>st</a:t>
            </a:r>
            <a:r>
              <a:rPr lang="en-US" sz="2400" dirty="0" smtClean="0">
                <a:solidFill>
                  <a:srgbClr val="0070C0"/>
                </a:solidFill>
              </a:rPr>
              <a:t> day of March, 2015 but not completed by the said date shall be </a:t>
            </a:r>
            <a:r>
              <a:rPr lang="en-US" sz="2400" dirty="0" err="1" smtClean="0">
                <a:solidFill>
                  <a:srgbClr val="0070C0"/>
                </a:solidFill>
              </a:rPr>
              <a:t>recognised</a:t>
            </a:r>
            <a:r>
              <a:rPr lang="en-US" sz="2400" dirty="0" smtClean="0">
                <a:solidFill>
                  <a:srgbClr val="0070C0"/>
                </a:solidFill>
              </a:rPr>
              <a:t> in accordance with the provisions of this standard for the previous year commencing on the 1</a:t>
            </a:r>
            <a:r>
              <a:rPr lang="en-US" sz="2400" baseline="30000" dirty="0" smtClean="0">
                <a:solidFill>
                  <a:srgbClr val="0070C0"/>
                </a:solidFill>
              </a:rPr>
              <a:t>st</a:t>
            </a:r>
            <a:r>
              <a:rPr lang="en-US" sz="2400" dirty="0" smtClean="0">
                <a:solidFill>
                  <a:srgbClr val="0070C0"/>
                </a:solidFill>
              </a:rPr>
              <a:t> day of April, 2015 and subsequent previous year. The amount of revenue, if any, </a:t>
            </a:r>
            <a:r>
              <a:rPr lang="en-US" sz="2400" dirty="0" err="1" smtClean="0">
                <a:solidFill>
                  <a:srgbClr val="0070C0"/>
                </a:solidFill>
              </a:rPr>
              <a:t>recognised</a:t>
            </a:r>
            <a:r>
              <a:rPr lang="en-US" sz="2400" dirty="0" smtClean="0">
                <a:solidFill>
                  <a:srgbClr val="0070C0"/>
                </a:solidFill>
              </a:rPr>
              <a:t> for the said transaction for any previous year commencing on or before the 1</a:t>
            </a:r>
            <a:r>
              <a:rPr lang="en-US" sz="2400" baseline="30000" dirty="0" smtClean="0">
                <a:solidFill>
                  <a:srgbClr val="0070C0"/>
                </a:solidFill>
              </a:rPr>
              <a:t>st</a:t>
            </a:r>
            <a:r>
              <a:rPr lang="en-US" sz="2400" dirty="0" smtClean="0">
                <a:solidFill>
                  <a:srgbClr val="0070C0"/>
                </a:solidFill>
              </a:rPr>
              <a:t> day of April,2014 shall be taken into account for recognizing revenue for the said transaction for the previous year commencing on the 1</a:t>
            </a:r>
            <a:r>
              <a:rPr lang="en-US" sz="2400" baseline="30000" dirty="0" smtClean="0">
                <a:solidFill>
                  <a:srgbClr val="0070C0"/>
                </a:solidFill>
              </a:rPr>
              <a:t>st</a:t>
            </a:r>
            <a:r>
              <a:rPr lang="en-US" sz="2400" dirty="0" smtClean="0">
                <a:solidFill>
                  <a:srgbClr val="0070C0"/>
                </a:solidFill>
              </a:rPr>
              <a:t> day of April, 2015 and subsequent previous years.</a:t>
            </a:r>
          </a:p>
          <a:p>
            <a:pPr algn="just" eaLnBrk="1" hangingPunct="1"/>
            <a:endParaRPr lang="en-US" sz="2400" dirty="0" smtClean="0"/>
          </a:p>
        </p:txBody>
      </p:sp>
      <p:sp>
        <p:nvSpPr>
          <p:cNvPr id="58372" name="Title 2"/>
          <p:cNvSpPr>
            <a:spLocks noGrp="1"/>
          </p:cNvSpPr>
          <p:nvPr>
            <p:ph type="title"/>
          </p:nvPr>
        </p:nvSpPr>
        <p:spPr>
          <a:xfrm>
            <a:off x="428625" y="142875"/>
            <a:ext cx="8186738" cy="1143000"/>
          </a:xfrm>
          <a:solidFill>
            <a:schemeClr val="accent1"/>
          </a:solidFill>
        </p:spPr>
        <p:txBody>
          <a:bodyPr anchor="ctr"/>
          <a:lstStyle/>
          <a:p>
            <a:pPr algn="ctr" eaLnBrk="1" hangingPunct="1"/>
            <a:r>
              <a:rPr lang="en-US" smtClean="0">
                <a:solidFill>
                  <a:schemeClr val="bg1"/>
                </a:solidFill>
                <a:latin typeface="High Tower Text" pitchFamily="18" charset="0"/>
              </a:rPr>
              <a:t>Transitional Provisions</a:t>
            </a: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87AC88E7-F0B2-4A48-BEE2-CEF56ADA04F8}" type="slidenum">
              <a:rPr lang="en-US"/>
              <a:pPr>
                <a:defRPr/>
              </a:pPr>
              <a:t>59</a:t>
            </a:fld>
            <a:endParaRPr lang="en-US"/>
          </a:p>
        </p:txBody>
      </p:sp>
      <p:sp>
        <p:nvSpPr>
          <p:cNvPr id="47106" name="Content Placeholder 1"/>
          <p:cNvSpPr>
            <a:spLocks noGrp="1"/>
          </p:cNvSpPr>
          <p:nvPr>
            <p:ph sz="quarter" idx="1"/>
          </p:nvPr>
        </p:nvSpPr>
        <p:spPr>
          <a:xfrm>
            <a:off x="214282" y="1500209"/>
            <a:ext cx="8643998" cy="5000625"/>
          </a:xfrm>
        </p:spPr>
        <p:txBody>
          <a:bodyPr>
            <a:noAutofit/>
          </a:bodyPr>
          <a:lstStyle/>
          <a:p>
            <a:pPr marL="268288" indent="-233363" algn="just" eaLnBrk="1" fontAlgn="auto" hangingPunct="1">
              <a:spcBef>
                <a:spcPts val="580"/>
              </a:spcBef>
              <a:spcAft>
                <a:spcPts val="0"/>
              </a:spcAft>
              <a:buFont typeface="Arial" pitchFamily="34" charset="0"/>
              <a:buChar char="•"/>
              <a:defRPr/>
            </a:pPr>
            <a:r>
              <a:rPr lang="en-US" sz="2200" dirty="0" smtClean="0">
                <a:solidFill>
                  <a:srgbClr val="0070C0"/>
                </a:solidFill>
              </a:rPr>
              <a:t>In a transaction involving sale of goods, total amount of claim raised for escalation of price and export incentives but not recognized as revenue during the previous year along with nature of uncertainty about such claims.</a:t>
            </a:r>
          </a:p>
          <a:p>
            <a:pPr marL="268288" indent="-233363" algn="just" eaLnBrk="1" fontAlgn="auto" hangingPunct="1">
              <a:spcBef>
                <a:spcPts val="580"/>
              </a:spcBef>
              <a:spcAft>
                <a:spcPts val="0"/>
              </a:spcAft>
              <a:buFont typeface="Arial" pitchFamily="34" charset="0"/>
              <a:buChar char="•"/>
              <a:defRPr/>
            </a:pPr>
            <a:r>
              <a:rPr lang="en-US" sz="2200" dirty="0" smtClean="0">
                <a:solidFill>
                  <a:srgbClr val="0070C0"/>
                </a:solidFill>
              </a:rPr>
              <a:t>the amount of revenue from service transactions recognized as revenue during the previous year ; and</a:t>
            </a:r>
          </a:p>
          <a:p>
            <a:pPr marL="268288" indent="-233363" algn="just" eaLnBrk="1" fontAlgn="auto" hangingPunct="1">
              <a:spcBef>
                <a:spcPts val="580"/>
              </a:spcBef>
              <a:spcAft>
                <a:spcPts val="0"/>
              </a:spcAft>
              <a:buFont typeface="Arial" pitchFamily="34" charset="0"/>
              <a:buChar char="•"/>
              <a:defRPr/>
            </a:pPr>
            <a:r>
              <a:rPr lang="en-US" sz="2200" dirty="0" smtClean="0">
                <a:solidFill>
                  <a:srgbClr val="0070C0"/>
                </a:solidFill>
              </a:rPr>
              <a:t>the methods used to determine the stage of completion of service transactions in progress. </a:t>
            </a:r>
          </a:p>
          <a:p>
            <a:pPr marL="268288" indent="-233363" algn="just" eaLnBrk="1" fontAlgn="auto" hangingPunct="1">
              <a:spcBef>
                <a:spcPts val="580"/>
              </a:spcBef>
              <a:spcAft>
                <a:spcPts val="0"/>
              </a:spcAft>
              <a:buFont typeface="Arial" pitchFamily="34" charset="0"/>
              <a:buChar char="•"/>
              <a:defRPr/>
            </a:pPr>
            <a:r>
              <a:rPr lang="en-US" sz="2200" dirty="0" smtClean="0">
                <a:solidFill>
                  <a:srgbClr val="0070C0"/>
                </a:solidFill>
              </a:rPr>
              <a:t>For service transactions in progress at the end of previous year:</a:t>
            </a:r>
          </a:p>
          <a:p>
            <a:pPr marL="906463" lvl="1" indent="-514350" algn="just" eaLnBrk="1" fontAlgn="auto" hangingPunct="1">
              <a:spcBef>
                <a:spcPts val="370"/>
              </a:spcBef>
              <a:spcAft>
                <a:spcPts val="0"/>
              </a:spcAft>
              <a:buFont typeface="Verdana" pitchFamily="34" charset="0"/>
              <a:buAutoNum type="romanLcParenBoth"/>
              <a:defRPr/>
            </a:pPr>
            <a:r>
              <a:rPr lang="en-US" sz="2200" dirty="0" smtClean="0">
                <a:solidFill>
                  <a:srgbClr val="0070C0"/>
                </a:solidFill>
              </a:rPr>
              <a:t>amount of costs incurred and recognized profits (less recognized losses) </a:t>
            </a:r>
            <a:r>
              <a:rPr lang="en-US" sz="2200" dirty="0" err="1" smtClean="0">
                <a:solidFill>
                  <a:srgbClr val="0070C0"/>
                </a:solidFill>
              </a:rPr>
              <a:t>upto</a:t>
            </a:r>
            <a:r>
              <a:rPr lang="en-US" sz="2200" dirty="0" smtClean="0">
                <a:solidFill>
                  <a:srgbClr val="0070C0"/>
                </a:solidFill>
              </a:rPr>
              <a:t> end of previous year;</a:t>
            </a:r>
          </a:p>
          <a:p>
            <a:pPr marL="906463" lvl="1" indent="-514350" algn="just" eaLnBrk="1" fontAlgn="auto" hangingPunct="1">
              <a:spcBef>
                <a:spcPts val="370"/>
              </a:spcBef>
              <a:spcAft>
                <a:spcPts val="0"/>
              </a:spcAft>
              <a:buFont typeface="Verdana" pitchFamily="34" charset="0"/>
              <a:buAutoNum type="romanLcParenBoth"/>
              <a:defRPr/>
            </a:pPr>
            <a:r>
              <a:rPr lang="en-US" sz="2200" dirty="0" smtClean="0">
                <a:solidFill>
                  <a:srgbClr val="0070C0"/>
                </a:solidFill>
              </a:rPr>
              <a:t>the amount of advances received; and </a:t>
            </a:r>
          </a:p>
          <a:p>
            <a:pPr marL="906463" lvl="1" indent="-514350" algn="just" eaLnBrk="1" fontAlgn="auto" hangingPunct="1">
              <a:spcBef>
                <a:spcPts val="370"/>
              </a:spcBef>
              <a:spcAft>
                <a:spcPts val="0"/>
              </a:spcAft>
              <a:buFont typeface="Verdana" pitchFamily="34" charset="0"/>
              <a:buAutoNum type="romanLcParenBoth"/>
              <a:defRPr/>
            </a:pPr>
            <a:r>
              <a:rPr lang="en-US" sz="2200" dirty="0" smtClean="0">
                <a:solidFill>
                  <a:srgbClr val="0070C0"/>
                </a:solidFill>
              </a:rPr>
              <a:t>the amount of retentions. </a:t>
            </a:r>
          </a:p>
        </p:txBody>
      </p:sp>
      <p:sp>
        <p:nvSpPr>
          <p:cNvPr id="59396" name="Title 2"/>
          <p:cNvSpPr>
            <a:spLocks noGrp="1"/>
          </p:cNvSpPr>
          <p:nvPr>
            <p:ph type="title"/>
          </p:nvPr>
        </p:nvSpPr>
        <p:spPr>
          <a:xfrm>
            <a:off x="500063" y="274638"/>
            <a:ext cx="8186737" cy="939784"/>
          </a:xfrm>
          <a:solidFill>
            <a:schemeClr val="accent1"/>
          </a:solidFill>
        </p:spPr>
        <p:txBody>
          <a:bodyPr anchor="ctr"/>
          <a:lstStyle/>
          <a:p>
            <a:pPr algn="ctr" eaLnBrk="1" hangingPunct="1"/>
            <a:r>
              <a:rPr lang="en-US" sz="3800" b="1" u="sng" dirty="0" smtClean="0">
                <a:solidFill>
                  <a:schemeClr val="bg1"/>
                </a:solidFill>
                <a:latin typeface="High Tower Text" pitchFamily="18" charset="0"/>
              </a:rPr>
              <a:t>Disclosure requirement under ICDS</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2"/>
          <p:cNvSpPr>
            <a:spLocks noGrp="1"/>
          </p:cNvSpPr>
          <p:nvPr>
            <p:ph type="title"/>
          </p:nvPr>
        </p:nvSpPr>
        <p:spPr>
          <a:xfrm>
            <a:off x="6357938" y="142875"/>
            <a:ext cx="2328862" cy="642938"/>
          </a:xfrm>
          <a:solidFill>
            <a:schemeClr val="accent1"/>
          </a:solidFill>
        </p:spPr>
        <p:txBody>
          <a:bodyPr/>
          <a:lstStyle/>
          <a:p>
            <a:pPr eaLnBrk="1" hangingPunct="1"/>
            <a:r>
              <a:rPr lang="en-US" sz="2800" b="1" smtClean="0">
                <a:solidFill>
                  <a:schemeClr val="bg1"/>
                </a:solidFill>
                <a:latin typeface="High Tower Text" pitchFamily="18" charset="0"/>
                <a:cs typeface="Calibri" pitchFamily="34" charset="0"/>
              </a:rPr>
              <a:t>Contd…</a:t>
            </a:r>
          </a:p>
        </p:txBody>
      </p:sp>
      <p:sp>
        <p:nvSpPr>
          <p:cNvPr id="4" name="Slide Number Placeholder 3"/>
          <p:cNvSpPr>
            <a:spLocks noGrp="1"/>
          </p:cNvSpPr>
          <p:nvPr>
            <p:ph type="sldNum" sz="quarter" idx="12"/>
          </p:nvPr>
        </p:nvSpPr>
        <p:spPr/>
        <p:txBody>
          <a:bodyPr/>
          <a:lstStyle/>
          <a:p>
            <a:pPr>
              <a:defRPr/>
            </a:pPr>
            <a:fld id="{BE6A3723-95ED-4DF9-846A-1DCBB38C4600}" type="slidenum">
              <a:rPr lang="en-US"/>
              <a:pPr>
                <a:defRPr/>
              </a:pPr>
              <a:t>6</a:t>
            </a:fld>
            <a:endParaRPr lang="en-US"/>
          </a:p>
        </p:txBody>
      </p:sp>
      <p:sp>
        <p:nvSpPr>
          <p:cNvPr id="9220" name="Content Placeholder 1"/>
          <p:cNvSpPr>
            <a:spLocks noGrp="1"/>
          </p:cNvSpPr>
          <p:nvPr>
            <p:ph sz="quarter" idx="1"/>
          </p:nvPr>
        </p:nvSpPr>
        <p:spPr>
          <a:xfrm>
            <a:off x="242916" y="1000108"/>
            <a:ext cx="8615364" cy="5357812"/>
          </a:xfrm>
        </p:spPr>
        <p:txBody>
          <a:bodyPr/>
          <a:lstStyle/>
          <a:p>
            <a:pPr marL="465138" indent="-465138" algn="just" eaLnBrk="1" hangingPunct="1">
              <a:buFont typeface="Wingdings" pitchFamily="2" charset="2"/>
              <a:buChar char="v"/>
            </a:pPr>
            <a:r>
              <a:rPr lang="en-US" sz="2200" dirty="0" smtClean="0">
                <a:cs typeface="Calibri" pitchFamily="34" charset="0"/>
              </a:rPr>
              <a:t>In August, 2012, the Committee recommended 14 Tax Accounting Standards (TAS) after examination of 31 AS issued by the ICAI.</a:t>
            </a:r>
          </a:p>
          <a:p>
            <a:pPr marL="465138" indent="-465138" algn="just" eaLnBrk="1" hangingPunct="1">
              <a:buFont typeface="Wingdings" pitchFamily="2" charset="2"/>
              <a:buChar char="v"/>
            </a:pPr>
            <a:endParaRPr lang="en-US" sz="1000" dirty="0" smtClean="0">
              <a:cs typeface="Calibri" pitchFamily="34" charset="0"/>
            </a:endParaRPr>
          </a:p>
          <a:p>
            <a:pPr marL="465138" indent="-465138" algn="just" eaLnBrk="1" hangingPunct="1">
              <a:buFont typeface="Wingdings" pitchFamily="2" charset="2"/>
              <a:buChar char="v"/>
            </a:pPr>
            <a:r>
              <a:rPr lang="en-US" sz="2200" dirty="0" smtClean="0">
                <a:cs typeface="Calibri" pitchFamily="34" charset="0"/>
              </a:rPr>
              <a:t>In August, 2014, the words ‘Accounting Standards’ in section 145(2) of the Act substituted with “Income Computation and Disclosure Standards” [ICDS] by the Finance Act (No.2), 2014 </a:t>
            </a:r>
            <a:r>
              <a:rPr lang="en-US" sz="2200" dirty="0" err="1" smtClean="0">
                <a:cs typeface="Calibri" pitchFamily="34" charset="0"/>
              </a:rPr>
              <a:t>w.e.f</a:t>
            </a:r>
            <a:r>
              <a:rPr lang="en-US" sz="2200" dirty="0" smtClean="0">
                <a:cs typeface="Calibri" pitchFamily="34" charset="0"/>
              </a:rPr>
              <a:t> 1</a:t>
            </a:r>
            <a:r>
              <a:rPr lang="en-US" sz="2200" baseline="30000" dirty="0" smtClean="0">
                <a:cs typeface="Calibri" pitchFamily="34" charset="0"/>
              </a:rPr>
              <a:t>st</a:t>
            </a:r>
            <a:r>
              <a:rPr lang="en-US" sz="2200" dirty="0" smtClean="0">
                <a:cs typeface="Calibri" pitchFamily="34" charset="0"/>
              </a:rPr>
              <a:t> April 2015.</a:t>
            </a:r>
          </a:p>
          <a:p>
            <a:pPr marL="465138" indent="-465138" algn="just" eaLnBrk="1" hangingPunct="1">
              <a:buFont typeface="Wingdings" pitchFamily="2" charset="2"/>
              <a:buChar char="v"/>
            </a:pPr>
            <a:endParaRPr lang="en-US" sz="1000" dirty="0" smtClean="0">
              <a:cs typeface="Calibri" pitchFamily="34" charset="0"/>
            </a:endParaRPr>
          </a:p>
          <a:p>
            <a:pPr marL="465138" indent="-465138" algn="just" eaLnBrk="1" hangingPunct="1">
              <a:buFont typeface="Wingdings" pitchFamily="2" charset="2"/>
              <a:buChar char="v"/>
            </a:pPr>
            <a:r>
              <a:rPr lang="en-US" sz="2200" dirty="0" smtClean="0">
                <a:cs typeface="Calibri" pitchFamily="34" charset="0"/>
              </a:rPr>
              <a:t>In January, 2015, after examining the comments received from stakeholders, Committee issued Draft of 12 ICDS inviting stakeholders’ comments. </a:t>
            </a:r>
          </a:p>
          <a:p>
            <a:pPr marL="465138" indent="-465138" algn="just" eaLnBrk="1" hangingPunct="1">
              <a:buFont typeface="Wingdings" pitchFamily="2" charset="2"/>
              <a:buChar char="v"/>
            </a:pPr>
            <a:endParaRPr lang="en-US" sz="1000" dirty="0" smtClean="0">
              <a:cs typeface="Calibri" pitchFamily="34" charset="0"/>
            </a:endParaRPr>
          </a:p>
          <a:p>
            <a:pPr marL="465138" indent="-465138" algn="just" eaLnBrk="1" hangingPunct="1">
              <a:buFont typeface="Wingdings" pitchFamily="2" charset="2"/>
              <a:buChar char="v"/>
            </a:pPr>
            <a:r>
              <a:rPr lang="en-US" sz="2200" dirty="0" smtClean="0">
                <a:cs typeface="Calibri" pitchFamily="34" charset="0"/>
              </a:rPr>
              <a:t>After prolonged discussions, dialogues and debates,  finally, on March 31</a:t>
            </a:r>
            <a:r>
              <a:rPr lang="en-US" sz="2200" baseline="30000" dirty="0" smtClean="0">
                <a:cs typeface="Calibri" pitchFamily="34" charset="0"/>
              </a:rPr>
              <a:t>st</a:t>
            </a:r>
            <a:r>
              <a:rPr lang="en-US" sz="2200" dirty="0" smtClean="0">
                <a:cs typeface="Calibri" pitchFamily="34" charset="0"/>
              </a:rPr>
              <a:t>, 2015, </a:t>
            </a:r>
            <a:r>
              <a:rPr lang="en-US" sz="2200" b="1" dirty="0" smtClean="0">
                <a:solidFill>
                  <a:srgbClr val="FF0000"/>
                </a:solidFill>
                <a:cs typeface="Calibri" pitchFamily="34" charset="0"/>
              </a:rPr>
              <a:t>10 Income Computation &amp; Disclosure Standards (‘ICDS’) </a:t>
            </a:r>
            <a:r>
              <a:rPr lang="en-US" sz="2200" dirty="0" smtClean="0">
                <a:cs typeface="Calibri" pitchFamily="34" charset="0"/>
              </a:rPr>
              <a:t>were</a:t>
            </a:r>
            <a:r>
              <a:rPr lang="en-US" sz="2200" b="1" dirty="0" smtClean="0">
                <a:solidFill>
                  <a:srgbClr val="FF0000"/>
                </a:solidFill>
                <a:cs typeface="Calibri" pitchFamily="34" charset="0"/>
              </a:rPr>
              <a:t> </a:t>
            </a:r>
            <a:r>
              <a:rPr lang="en-US" sz="2200" dirty="0" smtClean="0">
                <a:cs typeface="Calibri" pitchFamily="34" charset="0"/>
              </a:rPr>
              <a:t>notified vide </a:t>
            </a:r>
            <a:r>
              <a:rPr lang="en-US" sz="2200" dirty="0" smtClean="0"/>
              <a:t>Notification No. 33/2015</a:t>
            </a:r>
            <a:r>
              <a:rPr lang="en-US" sz="2200" dirty="0" smtClean="0">
                <a:cs typeface="Calibri" pitchFamily="34" charset="0"/>
              </a:rPr>
              <a:t>.</a:t>
            </a:r>
          </a:p>
          <a:p>
            <a:pPr marL="465138" indent="-465138" algn="just" eaLnBrk="1" hangingPunct="1">
              <a:buFont typeface="Wingdings" pitchFamily="2" charset="2"/>
              <a:buChar char="v"/>
            </a:pPr>
            <a:endParaRPr lang="en-US" sz="1000" dirty="0" smtClean="0">
              <a:cs typeface="Calibri" pitchFamily="34" charset="0"/>
            </a:endParaRPr>
          </a:p>
          <a:p>
            <a:pPr marL="465138" indent="-465138" algn="just" eaLnBrk="1" hangingPunct="1">
              <a:buFont typeface="Wingdings" pitchFamily="2" charset="2"/>
              <a:buChar char="v"/>
            </a:pPr>
            <a:r>
              <a:rPr lang="en-US" sz="2200" dirty="0" smtClean="0">
                <a:cs typeface="Calibri" pitchFamily="34" charset="0"/>
              </a:rPr>
              <a:t>The ICDS will change the way in which income is computed and will have material impact on the assessee.</a:t>
            </a: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a:defRPr/>
            </a:pPr>
            <a:fld id="{BB7E19D2-C0CC-491B-B043-2C242FFC1806}" type="slidenum">
              <a:rPr lang="en-US" sz="1600">
                <a:latin typeface="High Tower Text" pitchFamily="18" charset="0"/>
              </a:rPr>
              <a:pPr>
                <a:defRPr/>
              </a:pPr>
              <a:t>60</a:t>
            </a:fld>
            <a:endParaRPr lang="en-US" sz="1600">
              <a:latin typeface="High Tower Text" pitchFamily="18" charset="0"/>
            </a:endParaRPr>
          </a:p>
        </p:txBody>
      </p:sp>
      <p:graphicFrame>
        <p:nvGraphicFramePr>
          <p:cNvPr id="5" name="Table 4"/>
          <p:cNvGraphicFramePr>
            <a:graphicFrameLocks noGrp="1"/>
          </p:cNvGraphicFramePr>
          <p:nvPr/>
        </p:nvGraphicFramePr>
        <p:xfrm>
          <a:off x="0" y="1500188"/>
          <a:ext cx="9144000" cy="2357454"/>
        </p:xfrm>
        <a:graphic>
          <a:graphicData uri="http://schemas.openxmlformats.org/drawingml/2006/table">
            <a:tbl>
              <a:tblPr firstRow="1" bandRow="1">
                <a:tableStyleId>{5C22544A-7EE6-4342-B048-85BDC9FD1C3A}</a:tableStyleId>
              </a:tblPr>
              <a:tblGrid>
                <a:gridCol w="4572000"/>
                <a:gridCol w="4572000"/>
              </a:tblGrid>
              <a:tr h="2357454">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3200" b="1" u="sng" dirty="0" smtClean="0">
                          <a:latin typeface="High Tower Text" pitchFamily="18" charset="0"/>
                        </a:rPr>
                        <a:t>ICDS V  </a:t>
                      </a:r>
                    </a:p>
                    <a:p>
                      <a:pPr algn="ctr"/>
                      <a:r>
                        <a:rPr lang="en-US" sz="3200" dirty="0" smtClean="0">
                          <a:latin typeface="High Tower Text" pitchFamily="18" charset="0"/>
                          <a:cs typeface="Calibri" pitchFamily="34" charset="0"/>
                        </a:rPr>
                        <a:t>Tangible Fixed Assets</a:t>
                      </a:r>
                      <a:endParaRPr lang="en-US" sz="3200" dirty="0">
                        <a:latin typeface="High Tower Text" pitchFamily="18" charset="0"/>
                        <a:cs typeface="Calibri" pitchFamily="34" charset="0"/>
                      </a:endParaRPr>
                    </a:p>
                  </a:txBody>
                  <a:tcPr anchor="ctr"/>
                </a:tc>
                <a:tc>
                  <a:txBody>
                    <a:bodyPr/>
                    <a:lstStyle/>
                    <a:p>
                      <a:pPr algn="ctr">
                        <a:lnSpc>
                          <a:spcPct val="100000"/>
                        </a:lnSpc>
                      </a:pPr>
                      <a:r>
                        <a:rPr lang="fr-FR" sz="3200" u="sng" dirty="0" smtClean="0">
                          <a:latin typeface="High Tower Text" pitchFamily="18" charset="0"/>
                          <a:cs typeface="Calibri" pitchFamily="34" charset="0"/>
                        </a:rPr>
                        <a:t>AS-10</a:t>
                      </a:r>
                    </a:p>
                    <a:p>
                      <a:pPr algn="ctr"/>
                      <a:r>
                        <a:rPr lang="en-US" sz="3200" baseline="0" dirty="0" smtClean="0">
                          <a:latin typeface="High Tower Text" pitchFamily="18" charset="0"/>
                          <a:cs typeface="Calibri" pitchFamily="34" charset="0"/>
                        </a:rPr>
                        <a:t>Accounting for Fixed Assets</a:t>
                      </a:r>
                      <a:endParaRPr lang="en-US" sz="3200" dirty="0">
                        <a:latin typeface="High Tower Text" pitchFamily="18" charset="0"/>
                        <a:cs typeface="Calibri" pitchFamily="34" charset="0"/>
                      </a:endParaRPr>
                    </a:p>
                  </a:txBody>
                  <a:tcPr anchor="ctr"/>
                </a:tc>
              </a:tr>
            </a:tbl>
          </a:graphicData>
        </a:graphic>
      </p:graphicFrame>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itle 2"/>
          <p:cNvSpPr>
            <a:spLocks noGrp="1"/>
          </p:cNvSpPr>
          <p:nvPr>
            <p:ph type="title"/>
          </p:nvPr>
        </p:nvSpPr>
        <p:spPr>
          <a:xfrm>
            <a:off x="485804" y="142852"/>
            <a:ext cx="8229600" cy="857256"/>
          </a:xfrm>
          <a:solidFill>
            <a:schemeClr val="accent1"/>
          </a:solidFill>
        </p:spPr>
        <p:txBody>
          <a:bodyPr anchor="ctr"/>
          <a:lstStyle/>
          <a:p>
            <a:pPr algn="ctr" eaLnBrk="1" hangingPunct="1"/>
            <a:r>
              <a:rPr lang="en-US" b="1" u="sng" dirty="0" smtClean="0">
                <a:solidFill>
                  <a:schemeClr val="bg1"/>
                </a:solidFill>
                <a:latin typeface="High Tower Text" pitchFamily="18" charset="0"/>
                <a:cs typeface="Calibri" pitchFamily="34" charset="0"/>
              </a:rPr>
              <a:t>AS-10 : Accounting For Fixed Assets </a:t>
            </a:r>
          </a:p>
        </p:txBody>
      </p:sp>
      <p:sp>
        <p:nvSpPr>
          <p:cNvPr id="38916" name="Slide Number Placeholder 3"/>
          <p:cNvSpPr>
            <a:spLocks noGrp="1"/>
          </p:cNvSpPr>
          <p:nvPr>
            <p:ph type="sldNum" sz="quarter" idx="12"/>
          </p:nvPr>
        </p:nvSpPr>
        <p:spPr bwMode="auto">
          <a:xfrm>
            <a:off x="146050" y="6210300"/>
            <a:ext cx="568325" cy="457200"/>
          </a:xfrm>
          <a:ln>
            <a:miter lim="800000"/>
            <a:headEnd/>
            <a:tailEnd/>
          </a:ln>
        </p:spPr>
        <p:txBody>
          <a:bodyPr wrap="square" lIns="91440" tIns="45720" rIns="91440" bIns="45720" numCol="1" anchorCtr="0" compatLnSpc="1">
            <a:prstTxWarp prst="textNoShape">
              <a:avLst/>
            </a:prstTxWarp>
          </a:bodyPr>
          <a:lstStyle/>
          <a:p>
            <a:pPr>
              <a:defRPr/>
            </a:pPr>
            <a:fld id="{F09A4267-ADE9-439C-87A2-4104C9645E17}" type="slidenum">
              <a:rPr lang="en-US"/>
              <a:pPr>
                <a:defRPr/>
              </a:pPr>
              <a:t>61</a:t>
            </a:fld>
            <a:endParaRPr lang="en-US"/>
          </a:p>
        </p:txBody>
      </p:sp>
      <p:sp>
        <p:nvSpPr>
          <p:cNvPr id="2" name="Content Placeholder 1"/>
          <p:cNvSpPr>
            <a:spLocks noGrp="1"/>
          </p:cNvSpPr>
          <p:nvPr>
            <p:ph sz="quarter" idx="1"/>
          </p:nvPr>
        </p:nvSpPr>
        <p:spPr>
          <a:xfrm>
            <a:off x="142844" y="1214458"/>
            <a:ext cx="8786874" cy="5286376"/>
          </a:xfrm>
        </p:spPr>
        <p:txBody>
          <a:bodyPr>
            <a:noAutofit/>
          </a:bodyPr>
          <a:lstStyle/>
          <a:p>
            <a:pPr marL="365760" indent="-256032" algn="just" eaLnBrk="1" fontAlgn="auto" hangingPunct="1">
              <a:spcBef>
                <a:spcPts val="580"/>
              </a:spcBef>
              <a:spcAft>
                <a:spcPts val="0"/>
              </a:spcAft>
              <a:buFont typeface="Wingdings 3"/>
              <a:buChar char=""/>
              <a:defRPr/>
            </a:pPr>
            <a:r>
              <a:rPr lang="en-US" sz="2100" dirty="0" smtClean="0"/>
              <a:t>FS disclose certain information relating to fixed assets such as land, buildings, plant and machinery, vehicles, furniture and fittings, goodwill, patents, trade marks and designs.</a:t>
            </a:r>
          </a:p>
          <a:p>
            <a:pPr marL="365760" indent="-256032" algn="just" eaLnBrk="1" fontAlgn="auto" hangingPunct="1">
              <a:spcBef>
                <a:spcPts val="580"/>
              </a:spcBef>
              <a:spcAft>
                <a:spcPts val="0"/>
              </a:spcAft>
              <a:buFont typeface="Wingdings 3"/>
              <a:buChar char=""/>
              <a:defRPr/>
            </a:pPr>
            <a:r>
              <a:rPr lang="en-US" sz="2100" dirty="0" smtClean="0"/>
              <a:t>This Standard </a:t>
            </a:r>
            <a:r>
              <a:rPr lang="en-US" sz="2100" b="1" dirty="0" smtClean="0">
                <a:solidFill>
                  <a:srgbClr val="FF0000"/>
                </a:solidFill>
              </a:rPr>
              <a:t>does not deal </a:t>
            </a:r>
            <a:r>
              <a:rPr lang="en-US" sz="2100" dirty="0" smtClean="0"/>
              <a:t>with accounting for the following items to which </a:t>
            </a:r>
            <a:r>
              <a:rPr lang="en-US" sz="2100" b="1" dirty="0" smtClean="0"/>
              <a:t>special considerations</a:t>
            </a:r>
            <a:r>
              <a:rPr lang="en-US" sz="2100" dirty="0" smtClean="0"/>
              <a:t> </a:t>
            </a:r>
            <a:r>
              <a:rPr lang="en-US" sz="2100" b="1" dirty="0" smtClean="0"/>
              <a:t>apply</a:t>
            </a:r>
            <a:r>
              <a:rPr lang="en-US" sz="2100" dirty="0" smtClean="0"/>
              <a:t>:</a:t>
            </a:r>
          </a:p>
          <a:p>
            <a:pPr marL="708660" lvl="1" indent="-342900" algn="just" eaLnBrk="1" fontAlgn="auto" hangingPunct="1">
              <a:spcBef>
                <a:spcPts val="324"/>
              </a:spcBef>
              <a:spcAft>
                <a:spcPts val="0"/>
              </a:spcAft>
              <a:buSzPct val="100000"/>
              <a:buFont typeface="+mj-lt"/>
              <a:buAutoNum type="alphaLcParenR"/>
              <a:defRPr/>
            </a:pPr>
            <a:r>
              <a:rPr lang="en-US" sz="2100" dirty="0" smtClean="0"/>
              <a:t>forests, plantations and similar regenerative natural resources; </a:t>
            </a:r>
          </a:p>
          <a:p>
            <a:pPr marL="708660" lvl="1" indent="-342900" algn="just" eaLnBrk="1" fontAlgn="auto" hangingPunct="1">
              <a:spcBef>
                <a:spcPts val="324"/>
              </a:spcBef>
              <a:spcAft>
                <a:spcPts val="0"/>
              </a:spcAft>
              <a:buSzPct val="100000"/>
              <a:buFont typeface="+mj-lt"/>
              <a:buAutoNum type="alphaLcParenR"/>
              <a:defRPr/>
            </a:pPr>
            <a:r>
              <a:rPr lang="en-US" sz="2100" dirty="0" smtClean="0"/>
              <a:t>wasting assets including mineral rights, expenditure on the exploration for and extraction of minerals, oil, natural gas and similar non-regenerative resources;</a:t>
            </a:r>
          </a:p>
          <a:p>
            <a:pPr marL="708660" lvl="1" indent="-342900" algn="just" eaLnBrk="1" fontAlgn="auto" hangingPunct="1">
              <a:spcBef>
                <a:spcPts val="324"/>
              </a:spcBef>
              <a:spcAft>
                <a:spcPts val="0"/>
              </a:spcAft>
              <a:buSzPct val="100000"/>
              <a:buFont typeface="+mj-lt"/>
              <a:buAutoNum type="alphaLcParenR"/>
              <a:defRPr/>
            </a:pPr>
            <a:r>
              <a:rPr lang="en-US" sz="2100" dirty="0" smtClean="0"/>
              <a:t>expenditure on real estate development; and</a:t>
            </a:r>
          </a:p>
          <a:p>
            <a:pPr marL="708660" lvl="1" indent="-342900" algn="just" eaLnBrk="1" fontAlgn="auto" hangingPunct="1">
              <a:spcBef>
                <a:spcPts val="324"/>
              </a:spcBef>
              <a:spcAft>
                <a:spcPts val="0"/>
              </a:spcAft>
              <a:buSzPct val="100000"/>
              <a:buFont typeface="+mj-lt"/>
              <a:buAutoNum type="alphaLcParenR"/>
              <a:defRPr/>
            </a:pPr>
            <a:r>
              <a:rPr lang="en-US" sz="2100" dirty="0" smtClean="0"/>
              <a:t>livestock</a:t>
            </a:r>
          </a:p>
          <a:p>
            <a:pPr marL="365760" indent="-256032" algn="just" eaLnBrk="1" fontAlgn="auto" hangingPunct="1">
              <a:spcBef>
                <a:spcPts val="580"/>
              </a:spcBef>
              <a:spcAft>
                <a:spcPts val="0"/>
              </a:spcAft>
              <a:buFont typeface="Wingdings 3"/>
              <a:buChar char=""/>
              <a:defRPr/>
            </a:pPr>
            <a:r>
              <a:rPr lang="en-US" sz="2100" dirty="0" smtClean="0"/>
              <a:t>The cost of fixed asset comprises:</a:t>
            </a:r>
          </a:p>
          <a:p>
            <a:pPr marL="621792" lvl="1" algn="just" eaLnBrk="1" fontAlgn="auto" hangingPunct="1">
              <a:spcBef>
                <a:spcPts val="324"/>
              </a:spcBef>
              <a:spcAft>
                <a:spcPts val="0"/>
              </a:spcAft>
              <a:buFont typeface="Verdana"/>
              <a:buChar char="◦"/>
              <a:defRPr/>
            </a:pPr>
            <a:r>
              <a:rPr lang="en-US" sz="2100" dirty="0" smtClean="0"/>
              <a:t>Purchase price, </a:t>
            </a:r>
            <a:r>
              <a:rPr lang="en-US" sz="2100" b="1" dirty="0" smtClean="0"/>
              <a:t>including</a:t>
            </a:r>
            <a:r>
              <a:rPr lang="en-US" sz="2100" dirty="0" smtClean="0"/>
              <a:t> import duties and other non-refundable taxes or levies and </a:t>
            </a:r>
          </a:p>
          <a:p>
            <a:pPr marL="621792" lvl="1" algn="just" eaLnBrk="1" fontAlgn="auto" hangingPunct="1">
              <a:spcBef>
                <a:spcPts val="324"/>
              </a:spcBef>
              <a:spcAft>
                <a:spcPts val="0"/>
              </a:spcAft>
              <a:buFont typeface="Verdana"/>
              <a:buChar char="◦"/>
              <a:defRPr/>
            </a:pPr>
            <a:r>
              <a:rPr lang="en-US" sz="2100" b="1" dirty="0" smtClean="0"/>
              <a:t>Any directly attributable cost </a:t>
            </a:r>
            <a:r>
              <a:rPr lang="en-US" sz="2100" dirty="0" smtClean="0"/>
              <a:t>of</a:t>
            </a:r>
            <a:r>
              <a:rPr lang="en-US" sz="2100" b="1" dirty="0" smtClean="0"/>
              <a:t> </a:t>
            </a:r>
            <a:r>
              <a:rPr lang="en-US" sz="2100" dirty="0" smtClean="0"/>
              <a:t>bringing the asset to its working condition for its intended use.</a:t>
            </a: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41" name="Slide Number Placeholder 4"/>
          <p:cNvSpPr>
            <a:spLocks noGrp="1"/>
          </p:cNvSpPr>
          <p:nvPr>
            <p:ph type="sldNum" sz="quarter" idx="12"/>
          </p:nvPr>
        </p:nvSpPr>
        <p:spPr bwMode="auto">
          <a:xfrm>
            <a:off x="146050" y="6210300"/>
            <a:ext cx="711200" cy="457200"/>
          </a:xfrm>
          <a:ln>
            <a:miter lim="800000"/>
            <a:headEnd/>
            <a:tailEnd/>
          </a:ln>
        </p:spPr>
        <p:txBody>
          <a:bodyPr wrap="square" lIns="91440" tIns="45720" rIns="91440" bIns="45720" numCol="1" anchorCtr="0" compatLnSpc="1">
            <a:prstTxWarp prst="textNoShape">
              <a:avLst/>
            </a:prstTxWarp>
          </a:bodyPr>
          <a:lstStyle/>
          <a:p>
            <a:pPr>
              <a:defRPr/>
            </a:pPr>
            <a:fld id="{022AFB9A-65D8-4680-A306-2B46614C2E44}" type="slidenum">
              <a:rPr lang="en-US"/>
              <a:pPr>
                <a:defRPr/>
              </a:pPr>
              <a:t>62</a:t>
            </a:fld>
            <a:endParaRPr lang="en-US"/>
          </a:p>
        </p:txBody>
      </p:sp>
      <p:sp>
        <p:nvSpPr>
          <p:cNvPr id="2" name="Content Placeholder 1"/>
          <p:cNvSpPr>
            <a:spLocks noGrp="1"/>
          </p:cNvSpPr>
          <p:nvPr>
            <p:ph sz="quarter" idx="1"/>
          </p:nvPr>
        </p:nvSpPr>
        <p:spPr>
          <a:xfrm>
            <a:off x="214282" y="1031076"/>
            <a:ext cx="8658228" cy="5112568"/>
          </a:xfrm>
        </p:spPr>
        <p:txBody>
          <a:bodyPr>
            <a:noAutofit/>
          </a:bodyPr>
          <a:lstStyle/>
          <a:p>
            <a:pPr marL="365760" indent="-256032" algn="just" eaLnBrk="1" fontAlgn="auto" hangingPunct="1">
              <a:spcBef>
                <a:spcPts val="580"/>
              </a:spcBef>
              <a:spcAft>
                <a:spcPts val="0"/>
              </a:spcAft>
              <a:buFont typeface="Wingdings 3"/>
              <a:buChar char=""/>
              <a:defRPr/>
            </a:pPr>
            <a:r>
              <a:rPr lang="en-US" sz="2000" b="1" u="sng" dirty="0" smtClean="0"/>
              <a:t>Examples of directly attributable costs are</a:t>
            </a:r>
            <a:r>
              <a:rPr lang="en-US" sz="2000" b="1" dirty="0" smtClean="0"/>
              <a:t>:</a:t>
            </a:r>
            <a:r>
              <a:rPr lang="en-US" sz="2000" dirty="0" smtClean="0"/>
              <a:t> </a:t>
            </a:r>
          </a:p>
          <a:p>
            <a:pPr marL="365760" indent="-256032" algn="just" eaLnBrk="1" fontAlgn="auto" hangingPunct="1">
              <a:spcBef>
                <a:spcPts val="580"/>
              </a:spcBef>
              <a:spcAft>
                <a:spcPts val="0"/>
              </a:spcAft>
              <a:buNone/>
              <a:defRPr/>
            </a:pPr>
            <a:r>
              <a:rPr lang="en-US" sz="2000" dirty="0" smtClean="0"/>
              <a:t>	(</a:t>
            </a:r>
            <a:r>
              <a:rPr lang="en-US" sz="2000" dirty="0" err="1" smtClean="0"/>
              <a:t>i</a:t>
            </a:r>
            <a:r>
              <a:rPr lang="en-US" sz="2000" dirty="0" smtClean="0"/>
              <a:t>) site preparation; (ii) initial delivery and handling costs; (iii) installation cost, such as special foundations for plant; and (iv) professional fees, for example fees of architects and engineers.</a:t>
            </a:r>
          </a:p>
          <a:p>
            <a:pPr marL="365760" indent="-256032" algn="just" eaLnBrk="1" fontAlgn="auto" hangingPunct="1">
              <a:spcBef>
                <a:spcPts val="580"/>
              </a:spcBef>
              <a:spcAft>
                <a:spcPts val="0"/>
              </a:spcAft>
              <a:buFont typeface="Wingdings 3"/>
              <a:buChar char=""/>
              <a:defRPr/>
            </a:pPr>
            <a:endParaRPr lang="en-US" sz="1200" dirty="0" smtClean="0">
              <a:cs typeface="Calibri" pitchFamily="34" charset="0"/>
            </a:endParaRPr>
          </a:p>
          <a:p>
            <a:pPr marL="365760" indent="-256032" algn="just" eaLnBrk="1" fontAlgn="auto" hangingPunct="1">
              <a:spcBef>
                <a:spcPts val="580"/>
              </a:spcBef>
              <a:spcAft>
                <a:spcPts val="0"/>
              </a:spcAft>
              <a:buFont typeface="Wingdings 3"/>
              <a:buChar char=""/>
              <a:defRPr/>
            </a:pPr>
            <a:r>
              <a:rPr lang="en-US" sz="2000" dirty="0" smtClean="0">
                <a:cs typeface="Calibri" pitchFamily="34" charset="0"/>
              </a:rPr>
              <a:t>Administration and other general overheads are usually </a:t>
            </a:r>
            <a:r>
              <a:rPr lang="en-US" sz="2000" dirty="0" smtClean="0">
                <a:solidFill>
                  <a:srgbClr val="FF0000"/>
                </a:solidFill>
                <a:cs typeface="Calibri" pitchFamily="34" charset="0"/>
              </a:rPr>
              <a:t>excluded </a:t>
            </a:r>
            <a:r>
              <a:rPr lang="en-US" sz="2000" dirty="0" smtClean="0">
                <a:cs typeface="Calibri" pitchFamily="34" charset="0"/>
              </a:rPr>
              <a:t>from the cost of fixed assets.</a:t>
            </a:r>
          </a:p>
          <a:p>
            <a:pPr marL="365760" indent="-256032" algn="just" eaLnBrk="1" fontAlgn="auto" hangingPunct="1">
              <a:spcBef>
                <a:spcPts val="580"/>
              </a:spcBef>
              <a:spcAft>
                <a:spcPts val="0"/>
              </a:spcAft>
              <a:buFont typeface="Wingdings 3"/>
              <a:buChar char=""/>
              <a:defRPr/>
            </a:pPr>
            <a:endParaRPr lang="en-US" sz="1200" b="1" dirty="0" smtClean="0"/>
          </a:p>
          <a:p>
            <a:pPr marL="365760" indent="-256032" algn="just" eaLnBrk="1" fontAlgn="auto" hangingPunct="1">
              <a:spcBef>
                <a:spcPts val="580"/>
              </a:spcBef>
              <a:spcAft>
                <a:spcPts val="0"/>
              </a:spcAft>
              <a:buFont typeface="Wingdings 3"/>
              <a:buChar char=""/>
              <a:defRPr/>
            </a:pPr>
            <a:r>
              <a:rPr lang="en-US" sz="2000" b="1" dirty="0" smtClean="0"/>
              <a:t>Cost of assets acquired in exchange:</a:t>
            </a:r>
          </a:p>
          <a:p>
            <a:pPr marL="365760" indent="-256032" algn="just" eaLnBrk="1" fontAlgn="auto" hangingPunct="1">
              <a:spcBef>
                <a:spcPts val="580"/>
              </a:spcBef>
              <a:spcAft>
                <a:spcPts val="0"/>
              </a:spcAft>
              <a:buFont typeface="Wingdings 3"/>
              <a:buNone/>
              <a:defRPr/>
            </a:pPr>
            <a:r>
              <a:rPr lang="en-US" sz="2000" dirty="0" smtClean="0">
                <a:cs typeface="Calibri" pitchFamily="34" charset="0"/>
              </a:rPr>
              <a:t>	Fair market value or the net book value adjusted for any balancing payment or receipt of cash or other consideration of</a:t>
            </a:r>
          </a:p>
          <a:p>
            <a:pPr lvl="5" algn="just">
              <a:buFont typeface="Wingdings" pitchFamily="2" charset="2"/>
              <a:buChar char="§"/>
              <a:defRPr/>
            </a:pPr>
            <a:r>
              <a:rPr lang="en-US" sz="2000" dirty="0" smtClean="0">
                <a:cs typeface="Calibri" pitchFamily="34" charset="0"/>
              </a:rPr>
              <a:t>asset given</a:t>
            </a:r>
          </a:p>
          <a:p>
            <a:pPr marL="365760" indent="-256032" algn="just" eaLnBrk="1" fontAlgn="auto" hangingPunct="1">
              <a:spcBef>
                <a:spcPts val="580"/>
              </a:spcBef>
              <a:spcAft>
                <a:spcPts val="0"/>
              </a:spcAft>
              <a:buFont typeface="Wingdings 3"/>
              <a:buNone/>
              <a:defRPr/>
            </a:pPr>
            <a:r>
              <a:rPr lang="en-US" sz="2000" b="1" dirty="0" smtClean="0">
                <a:cs typeface="Calibri" pitchFamily="34" charset="0"/>
              </a:rPr>
              <a:t>	</a:t>
            </a:r>
            <a:r>
              <a:rPr lang="en-US" sz="2000" b="1" dirty="0" smtClean="0"/>
              <a:t>		   OR</a:t>
            </a:r>
          </a:p>
          <a:p>
            <a:pPr lvl="5" algn="just">
              <a:buFont typeface="Wingdings" pitchFamily="2" charset="2"/>
              <a:buChar char="§"/>
              <a:defRPr/>
            </a:pPr>
            <a:r>
              <a:rPr lang="en-US" sz="2000" dirty="0" smtClean="0"/>
              <a:t>asset acquired, </a:t>
            </a:r>
          </a:p>
          <a:p>
            <a:pPr marL="365760" indent="-256032" algn="just" eaLnBrk="1" fontAlgn="auto" hangingPunct="1">
              <a:spcBef>
                <a:spcPts val="580"/>
              </a:spcBef>
              <a:spcAft>
                <a:spcPts val="0"/>
              </a:spcAft>
              <a:buFont typeface="Wingdings 3"/>
              <a:buNone/>
              <a:defRPr/>
            </a:pPr>
            <a:r>
              <a:rPr lang="en-US" sz="2000" dirty="0" smtClean="0"/>
              <a:t>	which is more clearly evident.</a:t>
            </a:r>
          </a:p>
        </p:txBody>
      </p:sp>
      <p:sp>
        <p:nvSpPr>
          <p:cNvPr id="6" name="Title 2"/>
          <p:cNvSpPr txBox="1">
            <a:spLocks/>
          </p:cNvSpPr>
          <p:nvPr/>
        </p:nvSpPr>
        <p:spPr>
          <a:xfrm>
            <a:off x="5715000" y="71438"/>
            <a:ext cx="2971800" cy="511175"/>
          </a:xfrm>
          <a:prstGeom prst="rect">
            <a:avLst/>
          </a:prstGeom>
          <a:solidFill>
            <a:schemeClr val="accent1"/>
          </a:solidFill>
        </p:spPr>
        <p:txBody>
          <a:bodyPr bIns="91440" anchor="ctr"/>
          <a:lstStyle/>
          <a:p>
            <a:pPr algn="r" fontAlgn="auto">
              <a:spcAft>
                <a:spcPts val="0"/>
              </a:spcAft>
              <a:defRPr/>
            </a:pPr>
            <a:r>
              <a:rPr lang="en-US" sz="2800" dirty="0">
                <a:solidFill>
                  <a:schemeClr val="bg1"/>
                </a:solidFill>
                <a:latin typeface="Calibri" pitchFamily="34" charset="0"/>
                <a:ea typeface="+mj-ea"/>
                <a:cs typeface="Calibri" pitchFamily="34" charset="0"/>
              </a:rPr>
              <a:t>Contd.……</a:t>
            </a:r>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5" name="Slide Number Placeholder 5"/>
          <p:cNvSpPr>
            <a:spLocks noGrp="1"/>
          </p:cNvSpPr>
          <p:nvPr>
            <p:ph type="sldNum" sz="quarter" idx="12"/>
          </p:nvPr>
        </p:nvSpPr>
        <p:spPr bwMode="auto">
          <a:xfrm>
            <a:off x="146050" y="6210300"/>
            <a:ext cx="711200" cy="457200"/>
          </a:xfrm>
          <a:ln>
            <a:miter lim="800000"/>
            <a:headEnd/>
            <a:tailEnd/>
          </a:ln>
        </p:spPr>
        <p:txBody>
          <a:bodyPr wrap="square" lIns="91440" tIns="45720" rIns="91440" bIns="45720" numCol="1" anchorCtr="0" compatLnSpc="1">
            <a:prstTxWarp prst="textNoShape">
              <a:avLst/>
            </a:prstTxWarp>
          </a:bodyPr>
          <a:lstStyle/>
          <a:p>
            <a:pPr>
              <a:defRPr/>
            </a:pPr>
            <a:fld id="{D5394836-C6F1-4057-BB2F-E26503AA6D4F}" type="slidenum">
              <a:rPr lang="en-US"/>
              <a:pPr>
                <a:defRPr/>
              </a:pPr>
              <a:t>63</a:t>
            </a:fld>
            <a:endParaRPr lang="en-US"/>
          </a:p>
        </p:txBody>
      </p:sp>
      <p:sp>
        <p:nvSpPr>
          <p:cNvPr id="51202" name="Content Placeholder 1"/>
          <p:cNvSpPr>
            <a:spLocks noGrp="1"/>
          </p:cNvSpPr>
          <p:nvPr>
            <p:ph sz="quarter" idx="1"/>
          </p:nvPr>
        </p:nvSpPr>
        <p:spPr>
          <a:xfrm>
            <a:off x="285720" y="714356"/>
            <a:ext cx="8643998" cy="5715040"/>
          </a:xfrm>
        </p:spPr>
        <p:txBody>
          <a:bodyPr>
            <a:noAutofit/>
          </a:bodyPr>
          <a:lstStyle/>
          <a:p>
            <a:pPr marL="274320" indent="-274320" algn="just" eaLnBrk="1" fontAlgn="auto" hangingPunct="1">
              <a:spcBef>
                <a:spcPts val="580"/>
              </a:spcBef>
              <a:spcAft>
                <a:spcPts val="0"/>
              </a:spcAft>
              <a:buFont typeface="Wingdings 3" pitchFamily="18" charset="2"/>
              <a:buChar char=""/>
              <a:defRPr/>
            </a:pPr>
            <a:r>
              <a:rPr lang="en-US" sz="2000" b="1" dirty="0" smtClean="0">
                <a:ea typeface="Calibri" pitchFamily="34" charset="0"/>
                <a:cs typeface="Calibri" pitchFamily="34" charset="0"/>
              </a:rPr>
              <a:t>Cost of Self Generated Fixed Assets:</a:t>
            </a:r>
          </a:p>
          <a:p>
            <a:pPr marL="358775" lvl="1" indent="-39688" algn="just" eaLnBrk="1" fontAlgn="auto" hangingPunct="1">
              <a:spcBef>
                <a:spcPts val="370"/>
              </a:spcBef>
              <a:spcAft>
                <a:spcPts val="0"/>
              </a:spcAft>
              <a:buNone/>
              <a:defRPr/>
            </a:pPr>
            <a:r>
              <a:rPr lang="en-US" sz="2000" dirty="0" smtClean="0">
                <a:ea typeface="Calibri" pitchFamily="34" charset="0"/>
                <a:cs typeface="Calibri" pitchFamily="34" charset="0"/>
              </a:rPr>
              <a:t>Costs that relate directly or are attributable to the construction activity of specific asset in general and can be allocated to the specific asset.</a:t>
            </a:r>
          </a:p>
          <a:p>
            <a:pPr marL="274320" indent="-274320" algn="just" eaLnBrk="1" fontAlgn="auto" hangingPunct="1">
              <a:spcBef>
                <a:spcPts val="580"/>
              </a:spcBef>
              <a:spcAft>
                <a:spcPts val="0"/>
              </a:spcAft>
              <a:buFont typeface="Wingdings 3" pitchFamily="18" charset="2"/>
              <a:buChar char=""/>
              <a:defRPr/>
            </a:pPr>
            <a:endParaRPr lang="en-US" sz="1000" b="1" dirty="0" smtClean="0">
              <a:ea typeface="Calibri" pitchFamily="34" charset="0"/>
              <a:cs typeface="Calibri" pitchFamily="34" charset="0"/>
            </a:endParaRPr>
          </a:p>
          <a:p>
            <a:pPr marL="274320" indent="-274320" algn="just" eaLnBrk="1" fontAlgn="auto" hangingPunct="1">
              <a:spcBef>
                <a:spcPts val="580"/>
              </a:spcBef>
              <a:spcAft>
                <a:spcPts val="0"/>
              </a:spcAft>
              <a:buFont typeface="Wingdings 3" pitchFamily="18" charset="2"/>
              <a:buChar char=""/>
              <a:defRPr/>
            </a:pPr>
            <a:r>
              <a:rPr lang="en-US" sz="2000" b="1" dirty="0" smtClean="0">
                <a:ea typeface="Calibri" pitchFamily="34" charset="0"/>
                <a:cs typeface="Calibri" pitchFamily="34" charset="0"/>
              </a:rPr>
              <a:t>Cost of Fixed assets acquired on hire purchase:</a:t>
            </a:r>
          </a:p>
          <a:p>
            <a:pPr marL="548640" lvl="1" algn="just" eaLnBrk="1" fontAlgn="auto" hangingPunct="1">
              <a:spcBef>
                <a:spcPts val="370"/>
              </a:spcBef>
              <a:spcAft>
                <a:spcPts val="0"/>
              </a:spcAft>
              <a:buFont typeface="Arial" pitchFamily="34" charset="0"/>
              <a:buChar char="•"/>
              <a:defRPr/>
            </a:pPr>
            <a:r>
              <a:rPr lang="en-US" sz="2000" dirty="0" smtClean="0">
                <a:ea typeface="Calibri" pitchFamily="34" charset="0"/>
                <a:cs typeface="Calibri" pitchFamily="34" charset="0"/>
              </a:rPr>
              <a:t>Cash value, which, if not readily available, should be calculated by assuming an appropriate rate of interest.</a:t>
            </a:r>
          </a:p>
          <a:p>
            <a:pPr marL="548640" lvl="1" algn="just" eaLnBrk="1" fontAlgn="auto" hangingPunct="1">
              <a:spcBef>
                <a:spcPts val="370"/>
              </a:spcBef>
              <a:spcAft>
                <a:spcPts val="0"/>
              </a:spcAft>
              <a:buFont typeface="Arial" pitchFamily="34" charset="0"/>
              <a:buChar char="•"/>
              <a:defRPr/>
            </a:pPr>
            <a:r>
              <a:rPr lang="en-US" sz="2000" dirty="0" smtClean="0">
                <a:ea typeface="Calibri" pitchFamily="34" charset="0"/>
                <a:cs typeface="Calibri" pitchFamily="34" charset="0"/>
              </a:rPr>
              <a:t>A narration should be shown in balance sheet to indicate that there is no full ownership on asset.</a:t>
            </a:r>
          </a:p>
          <a:p>
            <a:pPr marL="274320" indent="-274320" algn="just" eaLnBrk="1" fontAlgn="auto" hangingPunct="1">
              <a:spcBef>
                <a:spcPts val="580"/>
              </a:spcBef>
              <a:spcAft>
                <a:spcPts val="0"/>
              </a:spcAft>
              <a:buFont typeface="Wingdings 3" pitchFamily="18" charset="2"/>
              <a:buChar char=""/>
              <a:defRPr/>
            </a:pPr>
            <a:endParaRPr lang="en-US" sz="1000" b="1" dirty="0" smtClean="0">
              <a:ea typeface="Calibri" pitchFamily="34" charset="0"/>
              <a:cs typeface="Calibri" pitchFamily="34" charset="0"/>
            </a:endParaRPr>
          </a:p>
          <a:p>
            <a:pPr marL="274320" indent="-274320" algn="just" eaLnBrk="1" fontAlgn="auto" hangingPunct="1">
              <a:spcBef>
                <a:spcPts val="580"/>
              </a:spcBef>
              <a:spcAft>
                <a:spcPts val="0"/>
              </a:spcAft>
              <a:buFont typeface="Wingdings 3" pitchFamily="18" charset="2"/>
              <a:buChar char=""/>
              <a:defRPr/>
            </a:pPr>
            <a:r>
              <a:rPr lang="en-US" sz="2000" b="1" dirty="0" smtClean="0">
                <a:ea typeface="Calibri" pitchFamily="34" charset="0"/>
                <a:cs typeface="Calibri" pitchFamily="34" charset="0"/>
              </a:rPr>
              <a:t>Cost of Jointly owned Fixed Assets:</a:t>
            </a:r>
          </a:p>
          <a:p>
            <a:pPr marL="548640" lvl="1" algn="just" eaLnBrk="1" fontAlgn="auto" hangingPunct="1">
              <a:spcBef>
                <a:spcPts val="370"/>
              </a:spcBef>
              <a:spcAft>
                <a:spcPts val="0"/>
              </a:spcAft>
              <a:buNone/>
              <a:defRPr/>
            </a:pPr>
            <a:r>
              <a:rPr lang="en-US" sz="2000" dirty="0" smtClean="0">
                <a:ea typeface="Calibri" pitchFamily="34" charset="0"/>
                <a:cs typeface="Calibri" pitchFamily="34" charset="0"/>
              </a:rPr>
              <a:t>Proportionate cost to the extent of ownership.</a:t>
            </a:r>
          </a:p>
          <a:p>
            <a:pPr marL="274320" indent="-274320" algn="just" eaLnBrk="1" fontAlgn="auto" hangingPunct="1">
              <a:spcBef>
                <a:spcPts val="580"/>
              </a:spcBef>
              <a:spcAft>
                <a:spcPts val="0"/>
              </a:spcAft>
              <a:buFont typeface="Wingdings 3" pitchFamily="18" charset="2"/>
              <a:buChar char=""/>
              <a:defRPr/>
            </a:pPr>
            <a:endParaRPr lang="en-US" sz="1000" b="1" dirty="0" smtClean="0">
              <a:ea typeface="Calibri" pitchFamily="34" charset="0"/>
              <a:cs typeface="Calibri" pitchFamily="34" charset="0"/>
            </a:endParaRPr>
          </a:p>
          <a:p>
            <a:pPr marL="274320" indent="-274320" algn="just" eaLnBrk="1" fontAlgn="auto" hangingPunct="1">
              <a:spcBef>
                <a:spcPts val="580"/>
              </a:spcBef>
              <a:spcAft>
                <a:spcPts val="0"/>
              </a:spcAft>
              <a:buFont typeface="Wingdings 3" pitchFamily="18" charset="2"/>
              <a:buChar char=""/>
              <a:defRPr/>
            </a:pPr>
            <a:r>
              <a:rPr lang="en-US" sz="2000" b="1" dirty="0" smtClean="0">
                <a:ea typeface="Calibri" pitchFamily="34" charset="0"/>
                <a:cs typeface="Calibri" pitchFamily="34" charset="0"/>
              </a:rPr>
              <a:t>Improvements or Repairs:</a:t>
            </a:r>
          </a:p>
          <a:p>
            <a:pPr marL="548640" lvl="1" algn="just" eaLnBrk="1" fontAlgn="auto" hangingPunct="1">
              <a:spcBef>
                <a:spcPts val="370"/>
              </a:spcBef>
              <a:spcAft>
                <a:spcPts val="0"/>
              </a:spcAft>
              <a:buFont typeface="Arial" pitchFamily="34" charset="0"/>
              <a:buChar char="•"/>
              <a:defRPr/>
            </a:pPr>
            <a:r>
              <a:rPr lang="en-US" sz="2000" dirty="0" smtClean="0">
                <a:ea typeface="Calibri" pitchFamily="34" charset="0"/>
                <a:cs typeface="Calibri" pitchFamily="34" charset="0"/>
              </a:rPr>
              <a:t>Repair expenditure that increases the future benefits from the existing asset beyond its previously assessed standard of performance must be </a:t>
            </a:r>
            <a:r>
              <a:rPr lang="en-US" sz="2000" b="1" dirty="0" smtClean="0">
                <a:ea typeface="Calibri" pitchFamily="34" charset="0"/>
                <a:cs typeface="Calibri" pitchFamily="34" charset="0"/>
              </a:rPr>
              <a:t>capitalized</a:t>
            </a:r>
            <a:r>
              <a:rPr lang="en-US" sz="2000" dirty="0" smtClean="0">
                <a:ea typeface="Calibri" pitchFamily="34" charset="0"/>
                <a:cs typeface="Calibri" pitchFamily="34" charset="0"/>
              </a:rPr>
              <a:t>. </a:t>
            </a:r>
          </a:p>
          <a:p>
            <a:pPr marL="548640" lvl="1" algn="just" eaLnBrk="1" fontAlgn="auto" hangingPunct="1">
              <a:spcBef>
                <a:spcPts val="370"/>
              </a:spcBef>
              <a:spcAft>
                <a:spcPts val="0"/>
              </a:spcAft>
              <a:buFont typeface="Arial" pitchFamily="34" charset="0"/>
              <a:buChar char="•"/>
              <a:defRPr/>
            </a:pPr>
            <a:r>
              <a:rPr lang="en-US" sz="2000" dirty="0" smtClean="0">
                <a:ea typeface="Calibri" pitchFamily="34" charset="0"/>
                <a:cs typeface="Calibri" pitchFamily="34" charset="0"/>
              </a:rPr>
              <a:t>Other expenditures must be charged to P&amp;L account.</a:t>
            </a:r>
            <a:endParaRPr lang="en-US" sz="2000" b="1" dirty="0" smtClean="0">
              <a:ea typeface="Calibri" pitchFamily="34" charset="0"/>
              <a:cs typeface="Calibri" pitchFamily="34" charset="0"/>
            </a:endParaRPr>
          </a:p>
        </p:txBody>
      </p:sp>
      <p:sp>
        <p:nvSpPr>
          <p:cNvPr id="6" name="Title 2"/>
          <p:cNvSpPr txBox="1">
            <a:spLocks/>
          </p:cNvSpPr>
          <p:nvPr/>
        </p:nvSpPr>
        <p:spPr>
          <a:xfrm>
            <a:off x="5715000" y="71438"/>
            <a:ext cx="2971800" cy="511175"/>
          </a:xfrm>
          <a:prstGeom prst="rect">
            <a:avLst/>
          </a:prstGeom>
          <a:solidFill>
            <a:schemeClr val="accent1"/>
          </a:solidFill>
        </p:spPr>
        <p:txBody>
          <a:bodyPr bIns="91440" anchor="ctr"/>
          <a:lstStyle/>
          <a:p>
            <a:pPr algn="r" fontAlgn="auto">
              <a:spcAft>
                <a:spcPts val="0"/>
              </a:spcAft>
              <a:defRPr/>
            </a:pPr>
            <a:r>
              <a:rPr lang="en-US" sz="2800" dirty="0">
                <a:solidFill>
                  <a:schemeClr val="bg1"/>
                </a:solidFill>
                <a:latin typeface="Calibri" pitchFamily="34" charset="0"/>
                <a:ea typeface="+mj-ea"/>
                <a:cs typeface="Calibri" pitchFamily="34" charset="0"/>
              </a:rPr>
              <a:t>Contd.……</a:t>
            </a: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9" name="Slide Number Placeholder 5"/>
          <p:cNvSpPr>
            <a:spLocks noGrp="1"/>
          </p:cNvSpPr>
          <p:nvPr>
            <p:ph type="sldNum" sz="quarter" idx="12"/>
          </p:nvPr>
        </p:nvSpPr>
        <p:spPr bwMode="auto">
          <a:xfrm>
            <a:off x="146050" y="6210300"/>
            <a:ext cx="568325" cy="457200"/>
          </a:xfrm>
          <a:ln>
            <a:miter lim="800000"/>
            <a:headEnd/>
            <a:tailEnd/>
          </a:ln>
        </p:spPr>
        <p:txBody>
          <a:bodyPr wrap="square" lIns="91440" tIns="45720" rIns="91440" bIns="45720" numCol="1" anchorCtr="0" compatLnSpc="1">
            <a:prstTxWarp prst="textNoShape">
              <a:avLst/>
            </a:prstTxWarp>
          </a:bodyPr>
          <a:lstStyle/>
          <a:p>
            <a:pPr>
              <a:defRPr/>
            </a:pPr>
            <a:fld id="{E59A1F77-94DD-48E4-B125-127AF83B1B7C}" type="slidenum">
              <a:rPr lang="en-US"/>
              <a:pPr>
                <a:defRPr/>
              </a:pPr>
              <a:t>64</a:t>
            </a:fld>
            <a:endParaRPr lang="en-US"/>
          </a:p>
        </p:txBody>
      </p:sp>
      <p:sp>
        <p:nvSpPr>
          <p:cNvPr id="64515" name="Content Placeholder 1"/>
          <p:cNvSpPr>
            <a:spLocks noGrp="1"/>
          </p:cNvSpPr>
          <p:nvPr>
            <p:ph sz="quarter" idx="1"/>
          </p:nvPr>
        </p:nvSpPr>
        <p:spPr>
          <a:xfrm>
            <a:off x="357158" y="1000107"/>
            <a:ext cx="8412192" cy="5232417"/>
          </a:xfrm>
        </p:spPr>
        <p:txBody>
          <a:bodyPr/>
          <a:lstStyle/>
          <a:p>
            <a:pPr algn="just" eaLnBrk="1" hangingPunct="1"/>
            <a:r>
              <a:rPr lang="en-US" sz="2300" b="1" dirty="0" smtClean="0">
                <a:cs typeface="Calibri" pitchFamily="34" charset="0"/>
              </a:rPr>
              <a:t>Revaluation of Assets:</a:t>
            </a:r>
          </a:p>
          <a:p>
            <a:pPr lvl="1" algn="just" eaLnBrk="1" hangingPunct="1"/>
            <a:r>
              <a:rPr lang="en-US" sz="2300" dirty="0" smtClean="0">
                <a:cs typeface="Calibri" pitchFamily="34" charset="0"/>
              </a:rPr>
              <a:t>If revaluation is made, entire class of assets should be revalued, or the selection of assets for revaluation should be made on a systematic basis.</a:t>
            </a:r>
          </a:p>
          <a:p>
            <a:pPr lvl="1" algn="just" eaLnBrk="1" hangingPunct="1"/>
            <a:r>
              <a:rPr lang="en-US" sz="2300" dirty="0" smtClean="0">
                <a:cs typeface="Calibri" pitchFamily="34" charset="0"/>
              </a:rPr>
              <a:t>After revaluation, the net book value should not exceed the recoverable value of asset.</a:t>
            </a:r>
          </a:p>
          <a:p>
            <a:pPr lvl="1" algn="just" eaLnBrk="1" hangingPunct="1"/>
            <a:r>
              <a:rPr lang="en-US" sz="2300" dirty="0" smtClean="0">
                <a:cs typeface="Calibri" pitchFamily="34" charset="0"/>
              </a:rPr>
              <a:t>When a fixed asset is revalued upwards, any accumulated depreciation existing at the date of the revaluation should not be credited to the profit and loss statement.</a:t>
            </a:r>
          </a:p>
          <a:p>
            <a:pPr lvl="1" algn="just" eaLnBrk="1" hangingPunct="1"/>
            <a:r>
              <a:rPr lang="en-US" sz="2300" dirty="0" smtClean="0">
                <a:cs typeface="Calibri" pitchFamily="34" charset="0"/>
              </a:rPr>
              <a:t>Revaluation reserve should be made for increase in value of asset on revaluation. </a:t>
            </a:r>
          </a:p>
          <a:p>
            <a:pPr lvl="1" algn="just" eaLnBrk="1" hangingPunct="1"/>
            <a:r>
              <a:rPr lang="en-US" sz="2300" dirty="0" smtClean="0">
                <a:cs typeface="Calibri" pitchFamily="34" charset="0"/>
              </a:rPr>
              <a:t>Any loss on disposal of revalued asset should be first charged from the balance of revaluation reserve then from P&amp;L account.</a:t>
            </a:r>
          </a:p>
        </p:txBody>
      </p:sp>
      <p:sp>
        <p:nvSpPr>
          <p:cNvPr id="6" name="Title 2"/>
          <p:cNvSpPr txBox="1">
            <a:spLocks/>
          </p:cNvSpPr>
          <p:nvPr/>
        </p:nvSpPr>
        <p:spPr>
          <a:xfrm>
            <a:off x="5715000" y="71438"/>
            <a:ext cx="2971800" cy="511175"/>
          </a:xfrm>
          <a:prstGeom prst="rect">
            <a:avLst/>
          </a:prstGeom>
          <a:solidFill>
            <a:schemeClr val="accent1"/>
          </a:solidFill>
        </p:spPr>
        <p:txBody>
          <a:bodyPr bIns="91440" anchor="ctr"/>
          <a:lstStyle/>
          <a:p>
            <a:pPr algn="r" fontAlgn="auto">
              <a:spcAft>
                <a:spcPts val="0"/>
              </a:spcAft>
              <a:defRPr/>
            </a:pPr>
            <a:r>
              <a:rPr lang="en-US" sz="2800" dirty="0">
                <a:solidFill>
                  <a:schemeClr val="bg1"/>
                </a:solidFill>
                <a:latin typeface="Calibri" pitchFamily="34" charset="0"/>
                <a:ea typeface="+mj-ea"/>
                <a:cs typeface="Calibri" pitchFamily="34" charset="0"/>
              </a:rPr>
              <a:t>Contd.……</a:t>
            </a: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2" name="Slide Number Placeholder 3"/>
          <p:cNvSpPr>
            <a:spLocks noGrp="1"/>
          </p:cNvSpPr>
          <p:nvPr>
            <p:ph type="sldNum" sz="quarter" idx="12"/>
          </p:nvPr>
        </p:nvSpPr>
        <p:spPr bwMode="auto">
          <a:xfrm>
            <a:off x="146050" y="6210300"/>
            <a:ext cx="639763" cy="457200"/>
          </a:xfrm>
          <a:ln>
            <a:miter lim="800000"/>
            <a:headEnd/>
            <a:tailEnd/>
          </a:ln>
        </p:spPr>
        <p:txBody>
          <a:bodyPr wrap="square" lIns="91440" tIns="45720" rIns="91440" bIns="45720" numCol="1" anchorCtr="0" compatLnSpc="1">
            <a:prstTxWarp prst="textNoShape">
              <a:avLst/>
            </a:prstTxWarp>
          </a:bodyPr>
          <a:lstStyle/>
          <a:p>
            <a:pPr>
              <a:defRPr/>
            </a:pPr>
            <a:fld id="{8FD66A2A-6254-4A4D-AF5C-63D9A6FC65F8}" type="slidenum">
              <a:rPr lang="en-US"/>
              <a:pPr>
                <a:defRPr/>
              </a:pPr>
              <a:t>65</a:t>
            </a:fld>
            <a:endParaRPr lang="en-US" dirty="0"/>
          </a:p>
        </p:txBody>
      </p:sp>
      <p:sp>
        <p:nvSpPr>
          <p:cNvPr id="65539" name="Content Placeholder 1"/>
          <p:cNvSpPr>
            <a:spLocks noGrp="1"/>
          </p:cNvSpPr>
          <p:nvPr>
            <p:ph sz="quarter" idx="1"/>
          </p:nvPr>
        </p:nvSpPr>
        <p:spPr>
          <a:xfrm>
            <a:off x="285720" y="1123972"/>
            <a:ext cx="8412193" cy="4805358"/>
          </a:xfrm>
        </p:spPr>
        <p:txBody>
          <a:bodyPr/>
          <a:lstStyle/>
          <a:p>
            <a:pPr algn="just" eaLnBrk="1" hangingPunct="1"/>
            <a:r>
              <a:rPr lang="en-US" sz="2300" b="1" dirty="0" smtClean="0">
                <a:cs typeface="Calibri" pitchFamily="34" charset="0"/>
              </a:rPr>
              <a:t>Retirements and Disposal of Assets:</a:t>
            </a:r>
          </a:p>
          <a:p>
            <a:pPr lvl="1" algn="just" eaLnBrk="1" hangingPunct="1">
              <a:buFont typeface="Wingdings" pitchFamily="2" charset="2"/>
              <a:buChar char="§"/>
            </a:pPr>
            <a:r>
              <a:rPr lang="en-US" sz="2300" dirty="0" smtClean="0">
                <a:cs typeface="Calibri" pitchFamily="34" charset="0"/>
              </a:rPr>
              <a:t>Items of fixed assets that have been retired from active use and are held for disposal are stated at the </a:t>
            </a:r>
            <a:r>
              <a:rPr lang="en-US" sz="2300" b="1" dirty="0" smtClean="0">
                <a:solidFill>
                  <a:srgbClr val="FF0000"/>
                </a:solidFill>
                <a:cs typeface="Calibri" pitchFamily="34" charset="0"/>
              </a:rPr>
              <a:t>lower of their Net Book Value OR Net Realizable Value.</a:t>
            </a:r>
            <a:endParaRPr lang="en-US" sz="2300" dirty="0" smtClean="0">
              <a:cs typeface="Calibri" pitchFamily="34" charset="0"/>
            </a:endParaRPr>
          </a:p>
          <a:p>
            <a:pPr lvl="1" algn="just" eaLnBrk="1" hangingPunct="1">
              <a:buFont typeface="Wingdings" pitchFamily="2" charset="2"/>
              <a:buChar char="§"/>
            </a:pPr>
            <a:r>
              <a:rPr lang="en-US" sz="2300" dirty="0" smtClean="0">
                <a:cs typeface="Calibri" pitchFamily="34" charset="0"/>
              </a:rPr>
              <a:t>These items are shown separately in the FS.</a:t>
            </a:r>
          </a:p>
          <a:p>
            <a:pPr lvl="1" algn="just" eaLnBrk="1" hangingPunct="1">
              <a:buFont typeface="Wingdings" pitchFamily="2" charset="2"/>
              <a:buChar char="§"/>
            </a:pPr>
            <a:r>
              <a:rPr lang="en-US" sz="2300" dirty="0" smtClean="0">
                <a:cs typeface="Calibri" pitchFamily="34" charset="0"/>
              </a:rPr>
              <a:t>Any expected loss is recognized immediately in the P&amp;L account.</a:t>
            </a:r>
          </a:p>
          <a:p>
            <a:pPr algn="just" eaLnBrk="1" hangingPunct="1"/>
            <a:endParaRPr lang="en-US" sz="2300" b="1" dirty="0" smtClean="0">
              <a:cs typeface="Calibri" pitchFamily="34" charset="0"/>
            </a:endParaRPr>
          </a:p>
          <a:p>
            <a:pPr algn="just" eaLnBrk="1" hangingPunct="1"/>
            <a:r>
              <a:rPr lang="en-US" sz="2300" b="1" dirty="0" smtClean="0">
                <a:cs typeface="Calibri" pitchFamily="34" charset="0"/>
              </a:rPr>
              <a:t>DISCLOSURE REQUIREMENTS:</a:t>
            </a:r>
          </a:p>
          <a:p>
            <a:pPr lvl="1" algn="just" eaLnBrk="1" hangingPunct="1"/>
            <a:r>
              <a:rPr lang="en-US" sz="2300" dirty="0" smtClean="0">
                <a:cs typeface="Calibri" pitchFamily="34" charset="0"/>
              </a:rPr>
              <a:t>Opening &amp; Closing Gross and Net book value.</a:t>
            </a:r>
          </a:p>
          <a:p>
            <a:pPr lvl="1" algn="just" eaLnBrk="1" hangingPunct="1"/>
            <a:r>
              <a:rPr lang="en-US" sz="2300" dirty="0" smtClean="0">
                <a:cs typeface="Calibri" pitchFamily="34" charset="0"/>
              </a:rPr>
              <a:t>Addition, disposals, acquisition &amp; other movements.</a:t>
            </a:r>
          </a:p>
          <a:p>
            <a:pPr lvl="1" algn="just" eaLnBrk="1" hangingPunct="1"/>
            <a:r>
              <a:rPr lang="en-US" sz="2300" dirty="0" smtClean="0">
                <a:cs typeface="Calibri" pitchFamily="34" charset="0"/>
              </a:rPr>
              <a:t>Revaluation amount &amp; basis for revaluation.</a:t>
            </a:r>
          </a:p>
        </p:txBody>
      </p:sp>
      <p:sp>
        <p:nvSpPr>
          <p:cNvPr id="5" name="Title 2"/>
          <p:cNvSpPr txBox="1">
            <a:spLocks/>
          </p:cNvSpPr>
          <p:nvPr/>
        </p:nvSpPr>
        <p:spPr>
          <a:xfrm>
            <a:off x="5715000" y="71438"/>
            <a:ext cx="2971800" cy="511175"/>
          </a:xfrm>
          <a:prstGeom prst="rect">
            <a:avLst/>
          </a:prstGeom>
          <a:solidFill>
            <a:schemeClr val="accent1"/>
          </a:solidFill>
        </p:spPr>
        <p:txBody>
          <a:bodyPr bIns="91440" anchor="ctr"/>
          <a:lstStyle/>
          <a:p>
            <a:pPr algn="r" fontAlgn="auto">
              <a:spcAft>
                <a:spcPts val="0"/>
              </a:spcAft>
              <a:defRPr/>
            </a:pPr>
            <a:r>
              <a:rPr lang="en-US" sz="2800" dirty="0">
                <a:solidFill>
                  <a:schemeClr val="bg1"/>
                </a:solidFill>
                <a:latin typeface="Calibri" pitchFamily="34" charset="0"/>
                <a:ea typeface="+mj-ea"/>
                <a:cs typeface="Calibri" pitchFamily="34" charset="0"/>
              </a:rPr>
              <a:t>Contd.……</a:t>
            </a:r>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6" name="Slide Number Placeholder 3"/>
          <p:cNvSpPr>
            <a:spLocks noGrp="1"/>
          </p:cNvSpPr>
          <p:nvPr>
            <p:ph type="sldNum" sz="quarter" idx="12"/>
          </p:nvPr>
        </p:nvSpPr>
        <p:spPr bwMode="auto">
          <a:xfrm>
            <a:off x="146050" y="6210300"/>
            <a:ext cx="568325" cy="457200"/>
          </a:xfrm>
          <a:ln>
            <a:miter lim="800000"/>
            <a:headEnd/>
            <a:tailEnd/>
          </a:ln>
        </p:spPr>
        <p:txBody>
          <a:bodyPr wrap="square" lIns="91440" tIns="45720" rIns="91440" bIns="45720" numCol="1" anchorCtr="0" compatLnSpc="1">
            <a:prstTxWarp prst="textNoShape">
              <a:avLst/>
            </a:prstTxWarp>
          </a:bodyPr>
          <a:lstStyle/>
          <a:p>
            <a:pPr>
              <a:defRPr/>
            </a:pPr>
            <a:fld id="{BF9D975C-14EB-4941-B97A-C778B47DA88C}" type="slidenum">
              <a:rPr lang="en-US"/>
              <a:pPr>
                <a:defRPr/>
              </a:pPr>
              <a:t>66</a:t>
            </a:fld>
            <a:endParaRPr lang="en-US" dirty="0"/>
          </a:p>
        </p:txBody>
      </p:sp>
      <p:sp>
        <p:nvSpPr>
          <p:cNvPr id="2" name="Content Placeholder 1"/>
          <p:cNvSpPr>
            <a:spLocks noGrp="1"/>
          </p:cNvSpPr>
          <p:nvPr>
            <p:ph sz="quarter" idx="1"/>
          </p:nvPr>
        </p:nvSpPr>
        <p:spPr>
          <a:xfrm>
            <a:off x="142844" y="1214422"/>
            <a:ext cx="8715437" cy="5214937"/>
          </a:xfrm>
        </p:spPr>
        <p:txBody>
          <a:bodyPr>
            <a:noAutofit/>
          </a:bodyPr>
          <a:lstStyle/>
          <a:p>
            <a:pPr marL="365760" indent="-256032" algn="just" eaLnBrk="1" fontAlgn="auto" hangingPunct="1">
              <a:spcBef>
                <a:spcPts val="580"/>
              </a:spcBef>
              <a:spcAft>
                <a:spcPts val="0"/>
              </a:spcAft>
              <a:buFont typeface="Wingdings 3"/>
              <a:buChar char=""/>
              <a:defRPr/>
            </a:pPr>
            <a:r>
              <a:rPr lang="en-US" sz="2000" b="1" u="sng" dirty="0" smtClean="0"/>
              <a:t>Tangible Fixed Assets:</a:t>
            </a:r>
          </a:p>
          <a:p>
            <a:pPr marL="365760" indent="-256032" algn="just" eaLnBrk="1" fontAlgn="auto" hangingPunct="1">
              <a:spcBef>
                <a:spcPts val="580"/>
              </a:spcBef>
              <a:spcAft>
                <a:spcPts val="0"/>
              </a:spcAft>
              <a:buFont typeface="Wingdings 3"/>
              <a:buNone/>
              <a:defRPr/>
            </a:pPr>
            <a:r>
              <a:rPr lang="en-US" sz="2000" dirty="0" smtClean="0"/>
              <a:t>	Unlike AS, ICDS only deals with tangible fixed </a:t>
            </a:r>
            <a:r>
              <a:rPr lang="en-US" sz="2000" dirty="0" smtClean="0">
                <a:cs typeface="Calibri" pitchFamily="34" charset="0"/>
              </a:rPr>
              <a:t>assets. It does not include goodwill,  patents, trade marks and designs. It covers land, building, plant, machinery &amp; furniture held for production of goods or services.</a:t>
            </a:r>
            <a:endParaRPr lang="en-US" sz="2000" b="1" u="sng" dirty="0" smtClean="0"/>
          </a:p>
          <a:p>
            <a:pPr marL="365760" indent="-256032" algn="just" eaLnBrk="1" fontAlgn="auto" hangingPunct="1">
              <a:spcBef>
                <a:spcPts val="580"/>
              </a:spcBef>
              <a:spcAft>
                <a:spcPts val="0"/>
              </a:spcAft>
              <a:buFont typeface="Wingdings 3"/>
              <a:buChar char=""/>
              <a:defRPr/>
            </a:pPr>
            <a:endParaRPr lang="en-US" sz="1000" b="1" u="sng" dirty="0" smtClean="0"/>
          </a:p>
          <a:p>
            <a:pPr marL="365760" indent="-256032" algn="just" eaLnBrk="1" fontAlgn="auto" hangingPunct="1">
              <a:spcBef>
                <a:spcPts val="580"/>
              </a:spcBef>
              <a:spcAft>
                <a:spcPts val="0"/>
              </a:spcAft>
              <a:buFont typeface="Wingdings 3"/>
              <a:buChar char=""/>
              <a:defRPr/>
            </a:pPr>
            <a:r>
              <a:rPr lang="en-US" sz="2000" b="1" u="sng" dirty="0" smtClean="0"/>
              <a:t>Exchange of a tangible asset for another asset:</a:t>
            </a:r>
          </a:p>
          <a:p>
            <a:pPr marL="365760" indent="-256032" algn="just" eaLnBrk="1" fontAlgn="auto" hangingPunct="1">
              <a:spcBef>
                <a:spcPts val="580"/>
              </a:spcBef>
              <a:spcAft>
                <a:spcPts val="0"/>
              </a:spcAft>
              <a:buFont typeface="Wingdings 3"/>
              <a:buNone/>
              <a:defRPr/>
            </a:pPr>
            <a:r>
              <a:rPr lang="en-US" sz="2000" dirty="0" smtClean="0"/>
              <a:t>    In case of acquisition of a tangible fixed asset in exchange for another asset, shares or other securities, </a:t>
            </a:r>
            <a:r>
              <a:rPr lang="en-US" sz="2000" b="1" dirty="0" smtClean="0">
                <a:solidFill>
                  <a:srgbClr val="FF0000"/>
                </a:solidFill>
              </a:rPr>
              <a:t>the Fair Value of the tangible fixed asset so acquired is to be its Actual cost</a:t>
            </a:r>
            <a:r>
              <a:rPr lang="en-US" sz="2000" dirty="0" smtClean="0"/>
              <a:t>, whereas</a:t>
            </a:r>
            <a:r>
              <a:rPr lang="en-US" sz="2000" b="1" dirty="0" smtClean="0"/>
              <a:t> in AS-10 </a:t>
            </a:r>
            <a:r>
              <a:rPr lang="en-US" sz="2000" b="1" u="sng" dirty="0" smtClean="0"/>
              <a:t>Fair Value OR Net Book Value  </a:t>
            </a:r>
            <a:r>
              <a:rPr lang="en-US" sz="2000" dirty="0" smtClean="0"/>
              <a:t>of asset acquired or given, </a:t>
            </a:r>
            <a:r>
              <a:rPr lang="en-US" sz="2000" b="1" u="sng" dirty="0" smtClean="0"/>
              <a:t>which is most clearly evident is taken</a:t>
            </a:r>
            <a:r>
              <a:rPr lang="en-US" sz="2000" dirty="0" smtClean="0"/>
              <a:t>. </a:t>
            </a:r>
          </a:p>
          <a:p>
            <a:pPr marL="365760" indent="-108000" algn="just" eaLnBrk="1" fontAlgn="auto" hangingPunct="1">
              <a:spcBef>
                <a:spcPts val="580"/>
              </a:spcBef>
              <a:spcAft>
                <a:spcPts val="0"/>
              </a:spcAft>
              <a:buFont typeface="Wingdings 3"/>
              <a:buChar char=""/>
              <a:defRPr/>
            </a:pPr>
            <a:endParaRPr lang="en-US" sz="1000" b="1" u="sng" dirty="0" smtClean="0"/>
          </a:p>
          <a:p>
            <a:pPr marL="365760" indent="-256032" algn="just" eaLnBrk="1" fontAlgn="auto" hangingPunct="1">
              <a:spcBef>
                <a:spcPts val="580"/>
              </a:spcBef>
              <a:spcAft>
                <a:spcPts val="0"/>
              </a:spcAft>
              <a:buFont typeface="Wingdings 3"/>
              <a:buChar char=""/>
              <a:defRPr/>
            </a:pPr>
            <a:r>
              <a:rPr lang="en-US" sz="2000" b="1" u="sng" dirty="0" smtClean="0"/>
              <a:t>Revaluation of Fixed Assets:</a:t>
            </a:r>
          </a:p>
          <a:p>
            <a:pPr marL="365760" indent="-256032" algn="just" eaLnBrk="1" fontAlgn="auto" hangingPunct="1">
              <a:spcBef>
                <a:spcPts val="580"/>
              </a:spcBef>
              <a:spcAft>
                <a:spcPts val="0"/>
              </a:spcAft>
              <a:buFont typeface="Wingdings 3"/>
              <a:buNone/>
              <a:defRPr/>
            </a:pPr>
            <a:r>
              <a:rPr lang="en-US" sz="2000" b="1" dirty="0" smtClean="0"/>
              <a:t>   </a:t>
            </a:r>
            <a:r>
              <a:rPr lang="en-US" sz="2000" dirty="0" smtClean="0"/>
              <a:t> There is no concept of revaluation of asset in the ICDS. The same is in conformity with the provision of the Act wherein also the concept of revaluation of assets is not recognized.</a:t>
            </a:r>
          </a:p>
          <a:p>
            <a:pPr marL="365760" indent="-256032" algn="just" eaLnBrk="1" fontAlgn="auto" hangingPunct="1">
              <a:spcBef>
                <a:spcPts val="580"/>
              </a:spcBef>
              <a:spcAft>
                <a:spcPts val="0"/>
              </a:spcAft>
              <a:buFont typeface="Wingdings 3"/>
              <a:buNone/>
              <a:defRPr/>
            </a:pPr>
            <a:r>
              <a:rPr lang="en-US" sz="2000" b="1" dirty="0" smtClean="0"/>
              <a:t>    </a:t>
            </a:r>
          </a:p>
        </p:txBody>
      </p:sp>
      <p:sp>
        <p:nvSpPr>
          <p:cNvPr id="8" name="Title 5"/>
          <p:cNvSpPr txBox="1">
            <a:spLocks/>
          </p:cNvSpPr>
          <p:nvPr/>
        </p:nvSpPr>
        <p:spPr>
          <a:xfrm>
            <a:off x="0" y="142875"/>
            <a:ext cx="9144000" cy="769938"/>
          </a:xfrm>
          <a:prstGeom prst="rect">
            <a:avLst/>
          </a:prstGeom>
          <a:solidFill>
            <a:schemeClr val="accent1"/>
          </a:solidFill>
        </p:spPr>
        <p:txBody>
          <a:bodyPr anchor="ctr">
            <a:spAutoFit/>
          </a:bodyPr>
          <a:lstStyle/>
          <a:p>
            <a:pPr algn="ctr" fontAlgn="auto">
              <a:spcAft>
                <a:spcPts val="0"/>
              </a:spcAft>
              <a:defRPr/>
            </a:pPr>
            <a:r>
              <a:rPr lang="en-US" sz="4400" dirty="0">
                <a:solidFill>
                  <a:schemeClr val="bg1"/>
                </a:solidFill>
                <a:latin typeface="High Tower Text" pitchFamily="18" charset="0"/>
                <a:ea typeface="+mj-ea"/>
                <a:cs typeface="+mj-cs"/>
              </a:rPr>
              <a:t>Comparison </a:t>
            </a:r>
            <a:r>
              <a:rPr lang="en-US" sz="4000" dirty="0">
                <a:solidFill>
                  <a:schemeClr val="bg1"/>
                </a:solidFill>
                <a:latin typeface="High Tower Text" pitchFamily="18" charset="0"/>
                <a:ea typeface="+mj-ea"/>
                <a:cs typeface="+mj-cs"/>
              </a:rPr>
              <a:t>b/w ICDS V &amp; AS </a:t>
            </a:r>
            <a:r>
              <a:rPr lang="en-US" sz="4000" dirty="0">
                <a:solidFill>
                  <a:schemeClr val="bg1"/>
                </a:solidFill>
                <a:latin typeface="Calibri" pitchFamily="34" charset="0"/>
                <a:ea typeface="+mj-ea"/>
                <a:cs typeface="+mj-cs"/>
              </a:rPr>
              <a:t>10</a:t>
            </a:r>
            <a:endParaRPr lang="en-US" sz="4400" dirty="0">
              <a:solidFill>
                <a:schemeClr val="bg1"/>
              </a:solidFill>
              <a:latin typeface="Calibri" pitchFamily="34" charset="0"/>
              <a:ea typeface="+mj-ea"/>
              <a:cs typeface="+mj-cs"/>
            </a:endParaRPr>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60" name="Slide Number Placeholder 3"/>
          <p:cNvSpPr>
            <a:spLocks noGrp="1"/>
          </p:cNvSpPr>
          <p:nvPr>
            <p:ph type="sldNum" sz="quarter" idx="12"/>
          </p:nvPr>
        </p:nvSpPr>
        <p:spPr bwMode="auto">
          <a:xfrm>
            <a:off x="146050" y="6210300"/>
            <a:ext cx="568325" cy="457200"/>
          </a:xfrm>
          <a:ln>
            <a:miter lim="800000"/>
            <a:headEnd/>
            <a:tailEnd/>
          </a:ln>
        </p:spPr>
        <p:txBody>
          <a:bodyPr wrap="square" lIns="91440" tIns="45720" rIns="91440" bIns="45720" numCol="1" anchorCtr="0" compatLnSpc="1">
            <a:prstTxWarp prst="textNoShape">
              <a:avLst/>
            </a:prstTxWarp>
          </a:bodyPr>
          <a:lstStyle/>
          <a:p>
            <a:pPr>
              <a:defRPr/>
            </a:pPr>
            <a:fld id="{E0AA3BE1-F8C5-47FE-9BF7-48B8FF0E2BAC}" type="slidenum">
              <a:rPr lang="en-US"/>
              <a:pPr>
                <a:defRPr/>
              </a:pPr>
              <a:t>67</a:t>
            </a:fld>
            <a:endParaRPr lang="en-US" dirty="0"/>
          </a:p>
        </p:txBody>
      </p:sp>
      <p:sp>
        <p:nvSpPr>
          <p:cNvPr id="67587" name="Content Placeholder 1"/>
          <p:cNvSpPr>
            <a:spLocks noGrp="1"/>
          </p:cNvSpPr>
          <p:nvPr>
            <p:ph sz="quarter" idx="1"/>
          </p:nvPr>
        </p:nvSpPr>
        <p:spPr>
          <a:xfrm>
            <a:off x="285720" y="1390669"/>
            <a:ext cx="8501122" cy="4752975"/>
          </a:xfrm>
        </p:spPr>
        <p:txBody>
          <a:bodyPr/>
          <a:lstStyle/>
          <a:p>
            <a:pPr algn="just" eaLnBrk="1" hangingPunct="1"/>
            <a:r>
              <a:rPr lang="en-US" sz="2200" b="1" u="sng" dirty="0" smtClean="0"/>
              <a:t>Retirement and Disposal of Fixed Asset:</a:t>
            </a:r>
          </a:p>
          <a:p>
            <a:pPr algn="just" eaLnBrk="1" hangingPunct="1">
              <a:buFont typeface="Wingdings 3" pitchFamily="18" charset="2"/>
              <a:buNone/>
            </a:pPr>
            <a:r>
              <a:rPr lang="en-US" sz="2200" b="1" dirty="0" smtClean="0"/>
              <a:t>	Para 14, of AS-10 </a:t>
            </a:r>
            <a:r>
              <a:rPr lang="en-US" sz="2200" dirty="0" smtClean="0"/>
              <a:t>provides for retirement of fixed asset from active use &amp; disposal of such asset to state them at lower of Net Book Value  or NRV and separately show them in FS, </a:t>
            </a:r>
            <a:r>
              <a:rPr lang="en-US" sz="2200" b="1" dirty="0" smtClean="0">
                <a:solidFill>
                  <a:srgbClr val="FF0000"/>
                </a:solidFill>
              </a:rPr>
              <a:t>but ICDS does not provide for any such provision.</a:t>
            </a:r>
          </a:p>
          <a:p>
            <a:pPr algn="just" eaLnBrk="1" hangingPunct="1"/>
            <a:endParaRPr lang="en-US" sz="1000" b="1" dirty="0" smtClean="0">
              <a:solidFill>
                <a:srgbClr val="FF0000"/>
              </a:solidFill>
            </a:endParaRPr>
          </a:p>
          <a:p>
            <a:pPr algn="just" eaLnBrk="1" hangingPunct="1"/>
            <a:r>
              <a:rPr lang="en-US" sz="2200" dirty="0" smtClean="0"/>
              <a:t>ICDS specifically provides for ‘Depreciation’ and ‘Income from transfer of a tangible asset’ that it should be computed in accordance with the provisions of the Act. This will not impact profit because depreciation is already calculated according to the Act while computing Income. </a:t>
            </a:r>
          </a:p>
          <a:p>
            <a:pPr algn="just" eaLnBrk="1" hangingPunct="1"/>
            <a:endParaRPr lang="en-US" sz="1000" dirty="0" smtClean="0"/>
          </a:p>
          <a:p>
            <a:pPr algn="just" eaLnBrk="1" hangingPunct="1"/>
            <a:r>
              <a:rPr lang="en-US" sz="2200" b="1" dirty="0" smtClean="0">
                <a:solidFill>
                  <a:srgbClr val="0070C0"/>
                </a:solidFill>
              </a:rPr>
              <a:t>ICDS doesn’t provide any guidance with regards to valuation of assets under the hire purchase system.</a:t>
            </a:r>
          </a:p>
        </p:txBody>
      </p:sp>
      <p:sp>
        <p:nvSpPr>
          <p:cNvPr id="8" name="Title 5"/>
          <p:cNvSpPr txBox="1">
            <a:spLocks/>
          </p:cNvSpPr>
          <p:nvPr/>
        </p:nvSpPr>
        <p:spPr>
          <a:xfrm>
            <a:off x="0" y="142875"/>
            <a:ext cx="9144000" cy="769938"/>
          </a:xfrm>
          <a:prstGeom prst="rect">
            <a:avLst/>
          </a:prstGeom>
          <a:solidFill>
            <a:schemeClr val="accent1"/>
          </a:solidFill>
        </p:spPr>
        <p:txBody>
          <a:bodyPr anchor="ctr">
            <a:spAutoFit/>
          </a:bodyPr>
          <a:lstStyle/>
          <a:p>
            <a:pPr algn="ctr" fontAlgn="auto">
              <a:spcAft>
                <a:spcPts val="0"/>
              </a:spcAft>
              <a:defRPr/>
            </a:pPr>
            <a:r>
              <a:rPr lang="en-US" sz="4400" dirty="0">
                <a:solidFill>
                  <a:schemeClr val="bg1"/>
                </a:solidFill>
                <a:latin typeface="High Tower Text" pitchFamily="18" charset="0"/>
                <a:ea typeface="+mj-ea"/>
                <a:cs typeface="+mj-cs"/>
              </a:rPr>
              <a:t>Comparison </a:t>
            </a:r>
            <a:r>
              <a:rPr lang="en-US" sz="4000" dirty="0">
                <a:solidFill>
                  <a:schemeClr val="bg1"/>
                </a:solidFill>
                <a:latin typeface="High Tower Text" pitchFamily="18" charset="0"/>
                <a:ea typeface="+mj-ea"/>
                <a:cs typeface="+mj-cs"/>
              </a:rPr>
              <a:t>b/w ICDS V &amp; AS </a:t>
            </a:r>
            <a:r>
              <a:rPr lang="en-US" sz="4000" dirty="0">
                <a:solidFill>
                  <a:schemeClr val="bg1"/>
                </a:solidFill>
                <a:latin typeface="Calibri" pitchFamily="34" charset="0"/>
                <a:ea typeface="+mj-ea"/>
                <a:cs typeface="+mj-cs"/>
              </a:rPr>
              <a:t>10</a:t>
            </a:r>
            <a:endParaRPr lang="en-US" sz="4400" dirty="0">
              <a:solidFill>
                <a:schemeClr val="bg1"/>
              </a:solidFill>
              <a:latin typeface="Calibri" pitchFamily="34" charset="0"/>
              <a:ea typeface="+mj-ea"/>
              <a:cs typeface="+mj-cs"/>
            </a:endParaRPr>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4" name="Slide Number Placeholder 3"/>
          <p:cNvSpPr>
            <a:spLocks noGrp="1"/>
          </p:cNvSpPr>
          <p:nvPr>
            <p:ph type="sldNum" sz="quarter" idx="12"/>
          </p:nvPr>
        </p:nvSpPr>
        <p:spPr bwMode="auto">
          <a:xfrm>
            <a:off x="146050" y="6210300"/>
            <a:ext cx="639763" cy="457200"/>
          </a:xfrm>
          <a:ln>
            <a:miter lim="800000"/>
            <a:headEnd/>
            <a:tailEnd/>
          </a:ln>
        </p:spPr>
        <p:txBody>
          <a:bodyPr wrap="square" lIns="91440" tIns="45720" rIns="91440" bIns="45720" numCol="1" anchorCtr="0" compatLnSpc="1">
            <a:prstTxWarp prst="textNoShape">
              <a:avLst/>
            </a:prstTxWarp>
          </a:bodyPr>
          <a:lstStyle/>
          <a:p>
            <a:pPr>
              <a:defRPr/>
            </a:pPr>
            <a:fld id="{CB31C2E3-77BD-491E-9957-73C7638631DB}" type="slidenum">
              <a:rPr lang="en-US"/>
              <a:pPr>
                <a:defRPr/>
              </a:pPr>
              <a:t>68</a:t>
            </a:fld>
            <a:endParaRPr lang="en-US"/>
          </a:p>
        </p:txBody>
      </p:sp>
      <p:sp>
        <p:nvSpPr>
          <p:cNvPr id="2" name="Content Placeholder 1"/>
          <p:cNvSpPr>
            <a:spLocks noGrp="1"/>
          </p:cNvSpPr>
          <p:nvPr>
            <p:ph sz="quarter" idx="1"/>
          </p:nvPr>
        </p:nvSpPr>
        <p:spPr>
          <a:xfrm>
            <a:off x="214313" y="2143149"/>
            <a:ext cx="8572529" cy="3857619"/>
          </a:xfrm>
        </p:spPr>
        <p:txBody>
          <a:bodyPr>
            <a:normAutofit/>
          </a:bodyPr>
          <a:lstStyle/>
          <a:p>
            <a:pPr marL="365760" indent="-256032" algn="just" eaLnBrk="1" fontAlgn="auto" hangingPunct="1">
              <a:spcBef>
                <a:spcPts val="580"/>
              </a:spcBef>
              <a:spcAft>
                <a:spcPts val="0"/>
              </a:spcAft>
              <a:buFont typeface="Wingdings 3"/>
              <a:buChar char=""/>
              <a:defRPr/>
            </a:pPr>
            <a:r>
              <a:rPr lang="en-US" sz="2200" dirty="0" smtClean="0">
                <a:cs typeface="Calibri" pitchFamily="34" charset="0"/>
              </a:rPr>
              <a:t>Non inclusion of Intangible assets under ICDS will not impact the profit of current year because Income Tax Act separately allows depreciation for Intangible assets and disallows any amortisation of Intangible asset taken as per AS 26.</a:t>
            </a:r>
          </a:p>
          <a:p>
            <a:pPr marL="365760" indent="-256032" algn="just" eaLnBrk="1" fontAlgn="auto" hangingPunct="1">
              <a:spcBef>
                <a:spcPts val="580"/>
              </a:spcBef>
              <a:spcAft>
                <a:spcPts val="0"/>
              </a:spcAft>
              <a:buFont typeface="Wingdings 3"/>
              <a:buChar char=""/>
              <a:defRPr/>
            </a:pPr>
            <a:endParaRPr lang="en-US" sz="1000" dirty="0" smtClean="0">
              <a:cs typeface="Calibri" pitchFamily="34" charset="0"/>
            </a:endParaRPr>
          </a:p>
          <a:p>
            <a:pPr marL="365760" indent="-256032" algn="just" eaLnBrk="1" fontAlgn="auto" hangingPunct="1">
              <a:spcBef>
                <a:spcPts val="580"/>
              </a:spcBef>
              <a:spcAft>
                <a:spcPts val="0"/>
              </a:spcAft>
              <a:buFont typeface="Wingdings 3"/>
              <a:buChar char=""/>
              <a:defRPr/>
            </a:pPr>
            <a:r>
              <a:rPr lang="en-US" sz="2200" dirty="0" smtClean="0">
                <a:cs typeface="Calibri" pitchFamily="34" charset="0"/>
              </a:rPr>
              <a:t>Revaluation will </a:t>
            </a:r>
            <a:r>
              <a:rPr lang="en-US" sz="2200" b="1" dirty="0" smtClean="0">
                <a:solidFill>
                  <a:srgbClr val="FF0000"/>
                </a:solidFill>
                <a:cs typeface="Calibri" pitchFamily="34" charset="0"/>
              </a:rPr>
              <a:t>not affect</a:t>
            </a:r>
            <a:r>
              <a:rPr lang="en-US" sz="2200" dirty="0" smtClean="0">
                <a:cs typeface="Calibri" pitchFamily="34" charset="0"/>
              </a:rPr>
              <a:t> the P&amp;L account, because it is also not allowed under the Act. </a:t>
            </a:r>
          </a:p>
          <a:p>
            <a:pPr marL="365760" indent="-256032" algn="just" eaLnBrk="1" fontAlgn="auto" hangingPunct="1">
              <a:spcBef>
                <a:spcPts val="580"/>
              </a:spcBef>
              <a:spcAft>
                <a:spcPts val="0"/>
              </a:spcAft>
              <a:buFont typeface="Wingdings 3"/>
              <a:buChar char=""/>
              <a:defRPr/>
            </a:pPr>
            <a:endParaRPr lang="en-US" sz="1000" dirty="0" smtClean="0">
              <a:cs typeface="Calibri" pitchFamily="34" charset="0"/>
            </a:endParaRPr>
          </a:p>
          <a:p>
            <a:pPr marL="365760" indent="-256032" algn="just" eaLnBrk="1" fontAlgn="auto" hangingPunct="1">
              <a:spcBef>
                <a:spcPts val="580"/>
              </a:spcBef>
              <a:spcAft>
                <a:spcPts val="0"/>
              </a:spcAft>
              <a:buFont typeface="Wingdings 3"/>
              <a:buChar char=""/>
              <a:defRPr/>
            </a:pPr>
            <a:r>
              <a:rPr lang="en-US" sz="2200" dirty="0" smtClean="0">
                <a:cs typeface="Calibri" pitchFamily="34" charset="0"/>
              </a:rPr>
              <a:t>ICDS does not provide for the disposal of tangible fixed assets, so it should be treated as per the AS or Act, therefore, will not impact the P&amp;L account.</a:t>
            </a:r>
            <a:endParaRPr lang="en-US" sz="2200" dirty="0">
              <a:cs typeface="Calibri" pitchFamily="34" charset="0"/>
            </a:endParaRPr>
          </a:p>
        </p:txBody>
      </p:sp>
      <p:pic>
        <p:nvPicPr>
          <p:cNvPr id="68612" name="Picture 2" descr="http://ehsjournal.org/wp-content/uploads/2013/02/EHS-Journal-Pencil-by-Jesper-Noer-300x207.jpg"/>
          <p:cNvPicPr>
            <a:picLocks noChangeAspect="1" noChangeArrowheads="1"/>
          </p:cNvPicPr>
          <p:nvPr/>
        </p:nvPicPr>
        <p:blipFill>
          <a:blip r:embed="rId2"/>
          <a:srcRect/>
          <a:stretch>
            <a:fillRect/>
          </a:stretch>
        </p:blipFill>
        <p:spPr bwMode="auto">
          <a:xfrm>
            <a:off x="4143375" y="0"/>
            <a:ext cx="5000625" cy="1643063"/>
          </a:xfrm>
          <a:prstGeom prst="rect">
            <a:avLst/>
          </a:prstGeom>
          <a:noFill/>
          <a:ln w="9525">
            <a:noFill/>
            <a:miter lim="800000"/>
            <a:headEnd/>
            <a:tailEnd/>
          </a:ln>
        </p:spPr>
      </p:pic>
      <p:sp>
        <p:nvSpPr>
          <p:cNvPr id="68613" name="Title 2"/>
          <p:cNvSpPr>
            <a:spLocks noGrp="1"/>
          </p:cNvSpPr>
          <p:nvPr>
            <p:ph type="title"/>
          </p:nvPr>
        </p:nvSpPr>
        <p:spPr>
          <a:xfrm>
            <a:off x="142875" y="153988"/>
            <a:ext cx="5857875" cy="1417637"/>
          </a:xfrm>
          <a:solidFill>
            <a:schemeClr val="accent1"/>
          </a:solidFill>
        </p:spPr>
        <p:txBody>
          <a:bodyPr anchor="ctr"/>
          <a:lstStyle/>
          <a:p>
            <a:pPr algn="ctr" eaLnBrk="1" hangingPunct="1"/>
            <a:r>
              <a:rPr lang="en-US" smtClean="0">
                <a:solidFill>
                  <a:schemeClr val="bg1"/>
                </a:solidFill>
                <a:latin typeface="Calibri" pitchFamily="34" charset="0"/>
              </a:rPr>
              <a:t>Observations…</a:t>
            </a:r>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Title 3"/>
          <p:cNvSpPr>
            <a:spLocks noGrp="1"/>
          </p:cNvSpPr>
          <p:nvPr>
            <p:ph type="title"/>
          </p:nvPr>
        </p:nvSpPr>
        <p:spPr>
          <a:xfrm>
            <a:off x="857250" y="142875"/>
            <a:ext cx="7772400" cy="1143000"/>
          </a:xfrm>
          <a:solidFill>
            <a:schemeClr val="accent1"/>
          </a:solidFill>
        </p:spPr>
        <p:txBody>
          <a:bodyPr anchor="ctr"/>
          <a:lstStyle/>
          <a:p>
            <a:pPr algn="ctr" eaLnBrk="1" hangingPunct="1"/>
            <a:r>
              <a:rPr lang="en-US" smtClean="0">
                <a:solidFill>
                  <a:schemeClr val="bg1"/>
                </a:solidFill>
                <a:latin typeface="High Tower Text" pitchFamily="18" charset="0"/>
                <a:cs typeface="Calibri" pitchFamily="34" charset="0"/>
              </a:rPr>
              <a:t>Points  that need Clarification:</a:t>
            </a:r>
          </a:p>
        </p:txBody>
      </p:sp>
      <p:sp>
        <p:nvSpPr>
          <p:cNvPr id="47107" name="Slide Number Placeholder 2"/>
          <p:cNvSpPr>
            <a:spLocks noGrp="1"/>
          </p:cNvSpPr>
          <p:nvPr>
            <p:ph type="sldNum" sz="quarter" idx="12"/>
          </p:nvPr>
        </p:nvSpPr>
        <p:spPr bwMode="auto">
          <a:xfrm>
            <a:off x="146050" y="6210300"/>
            <a:ext cx="568325" cy="457200"/>
          </a:xfrm>
          <a:ln>
            <a:miter lim="800000"/>
            <a:headEnd/>
            <a:tailEnd/>
          </a:ln>
        </p:spPr>
        <p:txBody>
          <a:bodyPr wrap="square" lIns="91440" tIns="45720" rIns="91440" bIns="45720" numCol="1" anchorCtr="0" compatLnSpc="1">
            <a:prstTxWarp prst="textNoShape">
              <a:avLst/>
            </a:prstTxWarp>
          </a:bodyPr>
          <a:lstStyle/>
          <a:p>
            <a:pPr>
              <a:defRPr/>
            </a:pPr>
            <a:fld id="{A09B580B-6CC0-45F8-AE15-41468B070D50}" type="slidenum">
              <a:rPr lang="en-US"/>
              <a:pPr>
                <a:defRPr/>
              </a:pPr>
              <a:t>69</a:t>
            </a:fld>
            <a:endParaRPr lang="en-US" dirty="0"/>
          </a:p>
        </p:txBody>
      </p:sp>
      <p:sp>
        <p:nvSpPr>
          <p:cNvPr id="57346" name="Content Placeholder 1"/>
          <p:cNvSpPr>
            <a:spLocks noGrp="1"/>
          </p:cNvSpPr>
          <p:nvPr>
            <p:ph sz="quarter" idx="1"/>
          </p:nvPr>
        </p:nvSpPr>
        <p:spPr>
          <a:xfrm>
            <a:off x="214283" y="1571612"/>
            <a:ext cx="8643968" cy="4857763"/>
          </a:xfrm>
        </p:spPr>
        <p:txBody>
          <a:bodyPr>
            <a:noAutofit/>
          </a:bodyPr>
          <a:lstStyle/>
          <a:p>
            <a:pPr marL="274320" indent="-274320" algn="just" eaLnBrk="1" fontAlgn="auto" hangingPunct="1">
              <a:lnSpc>
                <a:spcPct val="110000"/>
              </a:lnSpc>
              <a:spcBef>
                <a:spcPts val="0"/>
              </a:spcBef>
              <a:spcAft>
                <a:spcPts val="0"/>
              </a:spcAft>
              <a:buFont typeface="Wingdings 2"/>
              <a:buChar char=""/>
              <a:defRPr/>
            </a:pPr>
            <a:r>
              <a:rPr lang="en-US" sz="2050" dirty="0" smtClean="0">
                <a:ea typeface="Calibri" pitchFamily="34" charset="0"/>
                <a:cs typeface="Calibri" pitchFamily="34" charset="0"/>
              </a:rPr>
              <a:t>ICDS does not clarify the treatment of an expenditure made for improvement or repair of the tangible fixed asset which does not meet the criteria for capitalization of amount.</a:t>
            </a:r>
          </a:p>
          <a:p>
            <a:pPr marL="274320" indent="-274320" algn="just" eaLnBrk="1" fontAlgn="auto" hangingPunct="1">
              <a:lnSpc>
                <a:spcPct val="110000"/>
              </a:lnSpc>
              <a:spcBef>
                <a:spcPts val="0"/>
              </a:spcBef>
              <a:spcAft>
                <a:spcPts val="0"/>
              </a:spcAft>
              <a:buFont typeface="Wingdings 2"/>
              <a:buChar char=""/>
              <a:defRPr/>
            </a:pPr>
            <a:r>
              <a:rPr lang="en-US" sz="2050" dirty="0" smtClean="0">
                <a:ea typeface="Calibri" pitchFamily="34" charset="0"/>
                <a:cs typeface="Calibri" pitchFamily="34" charset="0"/>
              </a:rPr>
              <a:t>ICDS does not clarify the treatment of expenses, whether to be capitalized or considered as expense, incurred between the completion of asset and its utilization for commercial production.</a:t>
            </a:r>
          </a:p>
          <a:p>
            <a:pPr marL="274320" indent="-274320" algn="just" eaLnBrk="1" fontAlgn="auto" hangingPunct="1">
              <a:lnSpc>
                <a:spcPct val="110000"/>
              </a:lnSpc>
              <a:spcBef>
                <a:spcPts val="0"/>
              </a:spcBef>
              <a:spcAft>
                <a:spcPts val="0"/>
              </a:spcAft>
              <a:buFont typeface="Wingdings 2"/>
              <a:buChar char=""/>
              <a:defRPr/>
            </a:pPr>
            <a:r>
              <a:rPr lang="en-US" sz="2050" dirty="0" smtClean="0">
                <a:solidFill>
                  <a:srgbClr val="0070C0"/>
                </a:solidFill>
                <a:ea typeface="Calibri" pitchFamily="34" charset="0"/>
                <a:cs typeface="Calibri" pitchFamily="34" charset="0"/>
              </a:rPr>
              <a:t>ICDS is silent on the treatment of expenses incurred during the period post completion of test runs and pending commencement of commercial production.  It doesn’t provide the classification of expenses during such period due to which there is an ambiguity about if such expenses are revenue or capital.</a:t>
            </a:r>
          </a:p>
          <a:p>
            <a:pPr marL="274320" indent="-274320" algn="just" eaLnBrk="1" fontAlgn="auto" hangingPunct="1">
              <a:lnSpc>
                <a:spcPct val="110000"/>
              </a:lnSpc>
              <a:spcBef>
                <a:spcPts val="0"/>
              </a:spcBef>
              <a:spcAft>
                <a:spcPts val="0"/>
              </a:spcAft>
              <a:buFont typeface="Wingdings 2"/>
              <a:buChar char=""/>
              <a:defRPr/>
            </a:pPr>
            <a:r>
              <a:rPr lang="en-US" sz="2050" dirty="0" smtClean="0">
                <a:solidFill>
                  <a:srgbClr val="0070C0"/>
                </a:solidFill>
                <a:ea typeface="Calibri" pitchFamily="34" charset="0"/>
                <a:cs typeface="Calibri" pitchFamily="34" charset="0"/>
              </a:rPr>
              <a:t>Deferred taxes may arise </a:t>
            </a:r>
            <a:r>
              <a:rPr lang="en-US" sz="2050" dirty="0" err="1" smtClean="0">
                <a:solidFill>
                  <a:srgbClr val="0070C0"/>
                </a:solidFill>
                <a:ea typeface="Calibri" pitchFamily="34" charset="0"/>
                <a:cs typeface="Calibri" pitchFamily="34" charset="0"/>
              </a:rPr>
              <a:t>w.r.t</a:t>
            </a:r>
            <a:r>
              <a:rPr lang="en-US" sz="2050" dirty="0" smtClean="0">
                <a:solidFill>
                  <a:srgbClr val="0070C0"/>
                </a:solidFill>
                <a:ea typeface="Calibri" pitchFamily="34" charset="0"/>
                <a:cs typeface="Calibri" pitchFamily="34" charset="0"/>
              </a:rPr>
              <a:t>. machinery spares in case they are capitalized as per AS and charged to revenue as and when consumed as per the ICDS. This it would decrease profits as compared to the Act.</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2"/>
          <p:cNvSpPr>
            <a:spLocks noGrp="1"/>
          </p:cNvSpPr>
          <p:nvPr>
            <p:ph type="title"/>
          </p:nvPr>
        </p:nvSpPr>
        <p:spPr>
          <a:xfrm>
            <a:off x="6357938" y="142875"/>
            <a:ext cx="2328862" cy="642938"/>
          </a:xfrm>
          <a:solidFill>
            <a:schemeClr val="accent1"/>
          </a:solidFill>
        </p:spPr>
        <p:txBody>
          <a:bodyPr/>
          <a:lstStyle/>
          <a:p>
            <a:pPr eaLnBrk="1" hangingPunct="1"/>
            <a:r>
              <a:rPr lang="en-US" sz="2800" b="1" smtClean="0">
                <a:solidFill>
                  <a:schemeClr val="bg1"/>
                </a:solidFill>
                <a:latin typeface="High Tower Text" pitchFamily="18" charset="0"/>
                <a:cs typeface="Calibri" pitchFamily="34" charset="0"/>
              </a:rPr>
              <a:t>Contd…</a:t>
            </a:r>
          </a:p>
        </p:txBody>
      </p:sp>
      <p:sp>
        <p:nvSpPr>
          <p:cNvPr id="4" name="Slide Number Placeholder 3"/>
          <p:cNvSpPr>
            <a:spLocks noGrp="1"/>
          </p:cNvSpPr>
          <p:nvPr>
            <p:ph type="sldNum" sz="quarter" idx="12"/>
          </p:nvPr>
        </p:nvSpPr>
        <p:spPr>
          <a:xfrm>
            <a:off x="71406" y="6329386"/>
            <a:ext cx="457200" cy="457200"/>
          </a:xfrm>
        </p:spPr>
        <p:txBody>
          <a:bodyPr/>
          <a:lstStyle/>
          <a:p>
            <a:pPr>
              <a:defRPr/>
            </a:pPr>
            <a:fld id="{BE6A3723-95ED-4DF9-846A-1DCBB38C4600}" type="slidenum">
              <a:rPr lang="en-US"/>
              <a:pPr>
                <a:defRPr/>
              </a:pPr>
              <a:t>7</a:t>
            </a:fld>
            <a:endParaRPr lang="en-US"/>
          </a:p>
        </p:txBody>
      </p:sp>
      <p:sp>
        <p:nvSpPr>
          <p:cNvPr id="9220" name="Content Placeholder 1"/>
          <p:cNvSpPr>
            <a:spLocks noGrp="1"/>
          </p:cNvSpPr>
          <p:nvPr>
            <p:ph sz="quarter" idx="1"/>
          </p:nvPr>
        </p:nvSpPr>
        <p:spPr>
          <a:xfrm>
            <a:off x="142844" y="785794"/>
            <a:ext cx="8786874" cy="5857916"/>
          </a:xfrm>
        </p:spPr>
        <p:txBody>
          <a:bodyPr/>
          <a:lstStyle/>
          <a:p>
            <a:pPr marL="358775" indent="-358775" algn="just" eaLnBrk="1" hangingPunct="1">
              <a:buFont typeface="Wingdings" pitchFamily="2" charset="2"/>
              <a:buChar char="v"/>
            </a:pPr>
            <a:r>
              <a:rPr lang="en-US" sz="2000" dirty="0" smtClean="0">
                <a:cs typeface="Calibri" pitchFamily="34" charset="0"/>
              </a:rPr>
              <a:t>These ICDS</a:t>
            </a:r>
            <a:r>
              <a:rPr lang="en-US" sz="2000" b="1" dirty="0" smtClean="0">
                <a:solidFill>
                  <a:srgbClr val="990033"/>
                </a:solidFill>
                <a:cs typeface="Calibri" pitchFamily="34" charset="0"/>
              </a:rPr>
              <a:t> </a:t>
            </a:r>
            <a:r>
              <a:rPr lang="en-US" sz="2000" dirty="0" smtClean="0">
                <a:cs typeface="Calibri" pitchFamily="34" charset="0"/>
              </a:rPr>
              <a:t>are applicable to </a:t>
            </a:r>
            <a:r>
              <a:rPr lang="en-US" sz="2000" b="1" dirty="0" smtClean="0">
                <a:cs typeface="Calibri" pitchFamily="34" charset="0"/>
              </a:rPr>
              <a:t>all the assessees (Resident or Non-resident) following Mercantile System of accounting</a:t>
            </a:r>
            <a:r>
              <a:rPr lang="en-US" sz="2000" dirty="0" smtClean="0">
                <a:cs typeface="Calibri" pitchFamily="34" charset="0"/>
              </a:rPr>
              <a:t> for computation of income chargeable under the head “Profits and Gains of Business or Profession” or “Income from Other Sources”, and </a:t>
            </a:r>
            <a:r>
              <a:rPr lang="en-US" sz="2000" b="1" dirty="0" smtClean="0">
                <a:solidFill>
                  <a:srgbClr val="FF0000"/>
                </a:solidFill>
                <a:cs typeface="Calibri" pitchFamily="34" charset="0"/>
              </a:rPr>
              <a:t>not for the purpose of maintenance of books of accounts complying with ICDS</a:t>
            </a:r>
            <a:r>
              <a:rPr lang="en-US" sz="2000" dirty="0" smtClean="0">
                <a:solidFill>
                  <a:srgbClr val="990033"/>
                </a:solidFill>
                <a:ea typeface="Verdana" pitchFamily="34" charset="0"/>
                <a:cs typeface="Calibri" pitchFamily="34" charset="0"/>
              </a:rPr>
              <a:t>,</a:t>
            </a:r>
            <a:r>
              <a:rPr lang="en-US" sz="2000" b="1" dirty="0" smtClean="0">
                <a:solidFill>
                  <a:srgbClr val="FF0000"/>
                </a:solidFill>
                <a:cs typeface="Calibri" pitchFamily="34" charset="0"/>
              </a:rPr>
              <a:t> </a:t>
            </a:r>
            <a:r>
              <a:rPr lang="en-US" sz="2000" dirty="0" err="1" smtClean="0">
                <a:cs typeface="Calibri" pitchFamily="34" charset="0"/>
              </a:rPr>
              <a:t>w.e.f</a:t>
            </a:r>
            <a:r>
              <a:rPr lang="en-US" sz="2000" dirty="0" smtClean="0">
                <a:cs typeface="Calibri" pitchFamily="34" charset="0"/>
              </a:rPr>
              <a:t>. 01/04/2015 i.e. for Financial Year 2015-16 or Assessment Year 2016-17.</a:t>
            </a:r>
          </a:p>
          <a:p>
            <a:pPr marL="358775" indent="-358775" algn="just" eaLnBrk="1" hangingPunct="1">
              <a:buFont typeface="Wingdings" pitchFamily="2" charset="2"/>
              <a:buChar char="v"/>
            </a:pPr>
            <a:endParaRPr lang="en-US" sz="700" dirty="0" smtClean="0">
              <a:cs typeface="Calibri" pitchFamily="34" charset="0"/>
            </a:endParaRPr>
          </a:p>
          <a:p>
            <a:pPr marL="358775" indent="-358775" algn="just" eaLnBrk="1" hangingPunct="1">
              <a:buFont typeface="Wingdings" pitchFamily="2" charset="2"/>
              <a:buChar char="v"/>
            </a:pPr>
            <a:r>
              <a:rPr lang="en-US" sz="2000" dirty="0" smtClean="0">
                <a:cs typeface="Calibri" pitchFamily="34" charset="0"/>
              </a:rPr>
              <a:t>No Minimum threshold or exemption granted in this ICDS.</a:t>
            </a:r>
          </a:p>
          <a:p>
            <a:pPr marL="358775" indent="-358775" algn="just" eaLnBrk="1" hangingPunct="1">
              <a:buFont typeface="Wingdings" pitchFamily="2" charset="2"/>
              <a:buChar char="v"/>
            </a:pPr>
            <a:endParaRPr lang="en-US" sz="700" b="1" dirty="0" smtClean="0">
              <a:cs typeface="Calibri" pitchFamily="34" charset="0"/>
            </a:endParaRPr>
          </a:p>
          <a:p>
            <a:pPr marL="358775" indent="-358775" algn="just" eaLnBrk="1" hangingPunct="1">
              <a:buFont typeface="Wingdings" pitchFamily="2" charset="2"/>
              <a:buChar char="v"/>
            </a:pPr>
            <a:r>
              <a:rPr lang="en-US" sz="2000" b="1" dirty="0" smtClean="0">
                <a:cs typeface="Calibri" pitchFamily="34" charset="0"/>
              </a:rPr>
              <a:t>In  the case of conflict between  the provisions of the Act and the ICDS, the provisions of the Act shall prevail to that extent.</a:t>
            </a:r>
          </a:p>
          <a:p>
            <a:pPr marL="358775" indent="-358775" algn="just" eaLnBrk="1" hangingPunct="1">
              <a:buNone/>
            </a:pPr>
            <a:r>
              <a:rPr lang="en-US" sz="2000" b="1" dirty="0" smtClean="0">
                <a:cs typeface="Calibri" pitchFamily="34" charset="0"/>
              </a:rPr>
              <a:t>		</a:t>
            </a:r>
            <a:r>
              <a:rPr lang="en-US" sz="2000" dirty="0" smtClean="0">
                <a:cs typeface="Calibri" pitchFamily="34" charset="0"/>
              </a:rPr>
              <a:t>However, for the situations of</a:t>
            </a:r>
            <a:r>
              <a:rPr lang="en-US" sz="2000" b="1" dirty="0" smtClean="0">
                <a:cs typeface="Calibri" pitchFamily="34" charset="0"/>
              </a:rPr>
              <a:t> </a:t>
            </a:r>
            <a:r>
              <a:rPr lang="en-US" sz="2000" dirty="0" smtClean="0"/>
              <a:t>conflict between ICDS &amp; the Income-tax Rules and ICDS &amp; judicial pronouncements, there is no explicit provision yet. The Board seems to be of view that </a:t>
            </a:r>
            <a:r>
              <a:rPr lang="en-IN" sz="2000" b="1" dirty="0" smtClean="0"/>
              <a:t>ICDS shall prevail over  the contrary judicial pronouncements but, the ICDS should be subordinate to the </a:t>
            </a:r>
            <a:r>
              <a:rPr lang="en-US" sz="2000" b="1" dirty="0" smtClean="0"/>
              <a:t>Income-tax Rules. </a:t>
            </a:r>
            <a:endParaRPr lang="en-US" sz="2000" b="1" dirty="0" smtClean="0">
              <a:cs typeface="Calibri" pitchFamily="34" charset="0"/>
            </a:endParaRPr>
          </a:p>
          <a:p>
            <a:pPr marL="358775" indent="-358775" algn="just" eaLnBrk="1" hangingPunct="1">
              <a:buFont typeface="Wingdings" pitchFamily="2" charset="2"/>
              <a:buChar char="v"/>
            </a:pPr>
            <a:endParaRPr lang="en-US" sz="700" b="1" dirty="0" smtClean="0">
              <a:cs typeface="Calibri" pitchFamily="34" charset="0"/>
            </a:endParaRPr>
          </a:p>
          <a:p>
            <a:pPr marL="358775" indent="-358775" algn="just" eaLnBrk="1" hangingPunct="1">
              <a:buFont typeface="Wingdings" pitchFamily="2" charset="2"/>
              <a:buChar char="v"/>
            </a:pPr>
            <a:r>
              <a:rPr lang="en-US" sz="2000" dirty="0" smtClean="0">
                <a:cs typeface="Calibri" pitchFamily="34" charset="0"/>
              </a:rPr>
              <a:t>The need for ICDS is to resolve the disputes and gaps between the provisions of the Act and the Accounting Standards so as to compute and disclose income in accordance with some specific guidelines to avoid litigations and provide an ease in doing business.</a:t>
            </a:r>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860C1A52-0855-4C48-9854-DCB054AA56C6}" type="slidenum">
              <a:rPr lang="en-US"/>
              <a:pPr>
                <a:defRPr/>
              </a:pPr>
              <a:t>70</a:t>
            </a:fld>
            <a:endParaRPr lang="en-US"/>
          </a:p>
        </p:txBody>
      </p:sp>
      <p:sp>
        <p:nvSpPr>
          <p:cNvPr id="70659" name="Content Placeholder 1"/>
          <p:cNvSpPr>
            <a:spLocks noGrp="1"/>
          </p:cNvSpPr>
          <p:nvPr>
            <p:ph sz="quarter" idx="1"/>
          </p:nvPr>
        </p:nvSpPr>
        <p:spPr>
          <a:xfrm>
            <a:off x="428596" y="1447800"/>
            <a:ext cx="8215370" cy="4572000"/>
          </a:xfrm>
        </p:spPr>
        <p:txBody>
          <a:bodyPr/>
          <a:lstStyle/>
          <a:p>
            <a:pPr marL="0" indent="0" algn="just" eaLnBrk="1" hangingPunct="1">
              <a:buNone/>
            </a:pPr>
            <a:r>
              <a:rPr lang="en-US" sz="2500" dirty="0" smtClean="0">
                <a:solidFill>
                  <a:srgbClr val="0070C0"/>
                </a:solidFill>
              </a:rPr>
              <a:t>The actual cost of tangible fixed assets, acquisition or construction of which commenced on or before the 31</a:t>
            </a:r>
            <a:r>
              <a:rPr lang="en-US" sz="2500" baseline="30000" dirty="0" smtClean="0">
                <a:solidFill>
                  <a:srgbClr val="0070C0"/>
                </a:solidFill>
              </a:rPr>
              <a:t>st</a:t>
            </a:r>
            <a:r>
              <a:rPr lang="en-US" sz="2500" dirty="0" smtClean="0">
                <a:solidFill>
                  <a:srgbClr val="0070C0"/>
                </a:solidFill>
              </a:rPr>
              <a:t> day of March, 2015 but not completed by the said date, shall be recognized in accordance with the provisions of this standard. The amount of actual cost, if any, recognized for the said assets for any previous year commencing on or before the 1</a:t>
            </a:r>
            <a:r>
              <a:rPr lang="en-US" sz="2500" baseline="30000" dirty="0" smtClean="0">
                <a:solidFill>
                  <a:srgbClr val="0070C0"/>
                </a:solidFill>
              </a:rPr>
              <a:t>st</a:t>
            </a:r>
            <a:r>
              <a:rPr lang="en-US" sz="2500" dirty="0" smtClean="0">
                <a:solidFill>
                  <a:srgbClr val="0070C0"/>
                </a:solidFill>
              </a:rPr>
              <a:t> day of April, 2014 shall be taken into account for recognizing actual cost of the said assets for the previous year commencing on the 1</a:t>
            </a:r>
            <a:r>
              <a:rPr lang="en-US" sz="2500" baseline="30000" dirty="0" smtClean="0">
                <a:solidFill>
                  <a:srgbClr val="0070C0"/>
                </a:solidFill>
              </a:rPr>
              <a:t>st</a:t>
            </a:r>
            <a:r>
              <a:rPr lang="en-US" sz="2500" dirty="0" smtClean="0">
                <a:solidFill>
                  <a:srgbClr val="0070C0"/>
                </a:solidFill>
              </a:rPr>
              <a:t> day of April, 2015 and subsequent previous years</a:t>
            </a:r>
          </a:p>
        </p:txBody>
      </p:sp>
      <p:sp>
        <p:nvSpPr>
          <p:cNvPr id="70660" name="Title 2"/>
          <p:cNvSpPr>
            <a:spLocks noGrp="1"/>
          </p:cNvSpPr>
          <p:nvPr>
            <p:ph type="title"/>
          </p:nvPr>
        </p:nvSpPr>
        <p:spPr>
          <a:xfrm>
            <a:off x="428625" y="71438"/>
            <a:ext cx="8186738" cy="1143000"/>
          </a:xfrm>
          <a:solidFill>
            <a:schemeClr val="accent1"/>
          </a:solidFill>
        </p:spPr>
        <p:txBody>
          <a:bodyPr anchor="ctr"/>
          <a:lstStyle/>
          <a:p>
            <a:pPr algn="ctr" eaLnBrk="1" hangingPunct="1"/>
            <a:r>
              <a:rPr lang="en-US" smtClean="0">
                <a:solidFill>
                  <a:schemeClr val="bg1"/>
                </a:solidFill>
                <a:latin typeface="High Tower Text" pitchFamily="18" charset="0"/>
              </a:rPr>
              <a:t>Transitional Provisions</a:t>
            </a:r>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
          </p:nvPr>
        </p:nvSpPr>
        <p:spPr>
          <a:xfrm>
            <a:off x="214282" y="1500174"/>
            <a:ext cx="8643998" cy="4286280"/>
          </a:xfrm>
        </p:spPr>
        <p:txBody>
          <a:bodyPr>
            <a:noAutofit/>
          </a:bodyPr>
          <a:lstStyle/>
          <a:p>
            <a:pPr marL="274320" indent="-274320" algn="just" eaLnBrk="1" fontAlgn="auto" hangingPunct="1">
              <a:spcBef>
                <a:spcPts val="580"/>
              </a:spcBef>
              <a:spcAft>
                <a:spcPts val="0"/>
              </a:spcAft>
              <a:buFont typeface="Wingdings 2"/>
              <a:buChar char=""/>
              <a:defRPr/>
            </a:pPr>
            <a:r>
              <a:rPr lang="en-US" sz="2200" dirty="0" smtClean="0">
                <a:solidFill>
                  <a:srgbClr val="0070C0"/>
                </a:solidFill>
              </a:rPr>
              <a:t>Description of asset/block of assets.</a:t>
            </a:r>
          </a:p>
          <a:p>
            <a:pPr marL="274320" indent="-274320" algn="just" eaLnBrk="1" fontAlgn="auto" hangingPunct="1">
              <a:spcBef>
                <a:spcPts val="580"/>
              </a:spcBef>
              <a:spcAft>
                <a:spcPts val="0"/>
              </a:spcAft>
              <a:buFont typeface="Wingdings 2"/>
              <a:buChar char=""/>
              <a:defRPr/>
            </a:pPr>
            <a:r>
              <a:rPr lang="en-US" sz="2200" dirty="0" smtClean="0">
                <a:solidFill>
                  <a:srgbClr val="0070C0"/>
                </a:solidFill>
              </a:rPr>
              <a:t>Rate of depreciation.</a:t>
            </a:r>
          </a:p>
          <a:p>
            <a:pPr marL="274320" indent="-274320" algn="just" eaLnBrk="1" fontAlgn="auto" hangingPunct="1">
              <a:spcBef>
                <a:spcPts val="580"/>
              </a:spcBef>
              <a:spcAft>
                <a:spcPts val="0"/>
              </a:spcAft>
              <a:buFont typeface="Wingdings 2"/>
              <a:buChar char=""/>
              <a:defRPr/>
            </a:pPr>
            <a:r>
              <a:rPr lang="en-US" sz="2200" dirty="0" smtClean="0">
                <a:solidFill>
                  <a:srgbClr val="0070C0"/>
                </a:solidFill>
              </a:rPr>
              <a:t>Actual cost or written down value, as the case may be.</a:t>
            </a:r>
          </a:p>
          <a:p>
            <a:pPr marL="274320" indent="-274320" algn="just" eaLnBrk="1" fontAlgn="auto" hangingPunct="1">
              <a:spcBef>
                <a:spcPts val="580"/>
              </a:spcBef>
              <a:spcAft>
                <a:spcPts val="0"/>
              </a:spcAft>
              <a:buFont typeface="Wingdings 2"/>
              <a:buChar char=""/>
              <a:defRPr/>
            </a:pPr>
            <a:r>
              <a:rPr lang="en-US" sz="2200" dirty="0" smtClean="0">
                <a:solidFill>
                  <a:srgbClr val="0070C0"/>
                </a:solidFill>
              </a:rPr>
              <a:t>Additions/deductions during the year with dates; in the case of any addition of an asset, date put to use; including adjustments on account of:</a:t>
            </a:r>
          </a:p>
          <a:p>
            <a:pPr marL="548640" lvl="1" algn="just" eaLnBrk="1" fontAlgn="auto" hangingPunct="1">
              <a:spcBef>
                <a:spcPts val="370"/>
              </a:spcBef>
              <a:spcAft>
                <a:spcPts val="0"/>
              </a:spcAft>
              <a:buFont typeface="Wingdings 2"/>
              <a:buChar char=""/>
              <a:defRPr/>
            </a:pPr>
            <a:r>
              <a:rPr lang="en-US" sz="2100" dirty="0" smtClean="0">
                <a:solidFill>
                  <a:srgbClr val="0070C0"/>
                </a:solidFill>
              </a:rPr>
              <a:t>Central Value Added Tax credit claimed and allowed under the Central Excise Rules, 1944, in respect of assets acquired on or after 1</a:t>
            </a:r>
            <a:r>
              <a:rPr lang="en-US" sz="2100" baseline="30000" dirty="0" smtClean="0">
                <a:solidFill>
                  <a:srgbClr val="0070C0"/>
                </a:solidFill>
              </a:rPr>
              <a:t>st</a:t>
            </a:r>
            <a:r>
              <a:rPr lang="en-US" sz="2100" dirty="0" smtClean="0">
                <a:solidFill>
                  <a:srgbClr val="0070C0"/>
                </a:solidFill>
              </a:rPr>
              <a:t> March, 1994,</a:t>
            </a:r>
          </a:p>
          <a:p>
            <a:pPr marL="548640" lvl="1" algn="just" eaLnBrk="1" fontAlgn="auto" hangingPunct="1">
              <a:spcBef>
                <a:spcPts val="370"/>
              </a:spcBef>
              <a:spcAft>
                <a:spcPts val="0"/>
              </a:spcAft>
              <a:buFont typeface="Wingdings 2"/>
              <a:buChar char=""/>
              <a:defRPr/>
            </a:pPr>
            <a:r>
              <a:rPr lang="en-US" sz="2100" dirty="0" smtClean="0">
                <a:solidFill>
                  <a:srgbClr val="0070C0"/>
                </a:solidFill>
              </a:rPr>
              <a:t>change in rate of exchange of currency, and</a:t>
            </a:r>
          </a:p>
          <a:p>
            <a:pPr marL="548640" lvl="1" algn="just" eaLnBrk="1" fontAlgn="auto" hangingPunct="1">
              <a:spcBef>
                <a:spcPts val="370"/>
              </a:spcBef>
              <a:spcAft>
                <a:spcPts val="0"/>
              </a:spcAft>
              <a:buFont typeface="Wingdings 2"/>
              <a:buChar char=""/>
              <a:defRPr/>
            </a:pPr>
            <a:r>
              <a:rPr lang="en-US" sz="2100" dirty="0" smtClean="0">
                <a:solidFill>
                  <a:srgbClr val="0070C0"/>
                </a:solidFill>
              </a:rPr>
              <a:t>subsidy or grant or reimbursement, by whatever name called.</a:t>
            </a:r>
          </a:p>
          <a:p>
            <a:pPr marL="274320" indent="-274320" algn="just" eaLnBrk="1" fontAlgn="auto" hangingPunct="1">
              <a:spcBef>
                <a:spcPts val="580"/>
              </a:spcBef>
              <a:spcAft>
                <a:spcPts val="0"/>
              </a:spcAft>
              <a:buFont typeface="Wingdings 2"/>
              <a:buChar char=""/>
              <a:defRPr/>
            </a:pPr>
            <a:r>
              <a:rPr lang="en-US" sz="2200" dirty="0" smtClean="0">
                <a:solidFill>
                  <a:srgbClr val="0070C0"/>
                </a:solidFill>
              </a:rPr>
              <a:t>Depreciation Allowable</a:t>
            </a:r>
          </a:p>
          <a:p>
            <a:pPr marL="274320" indent="-274320" algn="just" eaLnBrk="1" fontAlgn="auto" hangingPunct="1">
              <a:spcBef>
                <a:spcPts val="580"/>
              </a:spcBef>
              <a:spcAft>
                <a:spcPts val="0"/>
              </a:spcAft>
              <a:buFont typeface="Wingdings 2"/>
              <a:buChar char=""/>
              <a:defRPr/>
            </a:pPr>
            <a:r>
              <a:rPr lang="en-US" sz="2200" dirty="0" smtClean="0">
                <a:solidFill>
                  <a:srgbClr val="0070C0"/>
                </a:solidFill>
              </a:rPr>
              <a:t>Written down value at the end of year</a:t>
            </a:r>
          </a:p>
        </p:txBody>
      </p:sp>
      <p:sp>
        <p:nvSpPr>
          <p:cNvPr id="71684" name="Title 2"/>
          <p:cNvSpPr>
            <a:spLocks noGrp="1"/>
          </p:cNvSpPr>
          <p:nvPr>
            <p:ph type="title"/>
          </p:nvPr>
        </p:nvSpPr>
        <p:spPr>
          <a:xfrm>
            <a:off x="500063" y="274638"/>
            <a:ext cx="8186737" cy="1143000"/>
          </a:xfrm>
          <a:solidFill>
            <a:schemeClr val="accent1"/>
          </a:solidFill>
        </p:spPr>
        <p:txBody>
          <a:bodyPr anchor="ctr"/>
          <a:lstStyle/>
          <a:p>
            <a:pPr algn="ctr" eaLnBrk="1" hangingPunct="1"/>
            <a:r>
              <a:rPr lang="en-US" b="1" u="sng" smtClean="0">
                <a:solidFill>
                  <a:schemeClr val="bg1"/>
                </a:solidFill>
                <a:latin typeface="High Tower Text" pitchFamily="18" charset="0"/>
              </a:rPr>
              <a:t>Disclosure requirement under ICDS</a:t>
            </a:r>
          </a:p>
        </p:txBody>
      </p:sp>
      <p:sp>
        <p:nvSpPr>
          <p:cNvPr id="5" name="TextBox 4"/>
          <p:cNvSpPr txBox="1"/>
          <p:nvPr/>
        </p:nvSpPr>
        <p:spPr>
          <a:xfrm>
            <a:off x="285784" y="6007262"/>
            <a:ext cx="8429620" cy="707886"/>
          </a:xfrm>
          <a:prstGeom prst="rect">
            <a:avLst/>
          </a:prstGeom>
          <a:noFill/>
        </p:spPr>
        <p:txBody>
          <a:bodyPr wrap="square" rtlCol="0">
            <a:spAutoFit/>
          </a:bodyPr>
          <a:lstStyle/>
          <a:p>
            <a:pPr algn="just"/>
            <a:r>
              <a:rPr lang="en-US" sz="2000" b="1" dirty="0" smtClean="0">
                <a:latin typeface="+mn-lt"/>
              </a:rPr>
              <a:t>The disclosure requirements are same as in Tax Audit Report in respect of ‘Depreciation’</a:t>
            </a:r>
            <a:endParaRPr lang="en-US" sz="2000" b="1" dirty="0">
              <a:latin typeface="+mn-lt"/>
            </a:endParaRPr>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a:defRPr/>
            </a:pPr>
            <a:fld id="{9EB1DCA0-11DF-4456-9D0A-86C045227C50}" type="slidenum">
              <a:rPr lang="en-US" sz="1600">
                <a:latin typeface="High Tower Text" pitchFamily="18" charset="0"/>
              </a:rPr>
              <a:pPr>
                <a:defRPr/>
              </a:pPr>
              <a:t>72</a:t>
            </a:fld>
            <a:endParaRPr lang="en-US" sz="1600">
              <a:latin typeface="High Tower Text" pitchFamily="18" charset="0"/>
            </a:endParaRPr>
          </a:p>
        </p:txBody>
      </p:sp>
      <p:graphicFrame>
        <p:nvGraphicFramePr>
          <p:cNvPr id="5" name="Table 4"/>
          <p:cNvGraphicFramePr>
            <a:graphicFrameLocks noGrp="1"/>
          </p:cNvGraphicFramePr>
          <p:nvPr/>
        </p:nvGraphicFramePr>
        <p:xfrm>
          <a:off x="0" y="1500188"/>
          <a:ext cx="9144000" cy="2357454"/>
        </p:xfrm>
        <a:graphic>
          <a:graphicData uri="http://schemas.openxmlformats.org/drawingml/2006/table">
            <a:tbl>
              <a:tblPr firstRow="1" bandRow="1">
                <a:tableStyleId>{5C22544A-7EE6-4342-B048-85BDC9FD1C3A}</a:tableStyleId>
              </a:tblPr>
              <a:tblGrid>
                <a:gridCol w="4572000"/>
                <a:gridCol w="4572000"/>
              </a:tblGrid>
              <a:tr h="2357454">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3200" b="1" u="sng" dirty="0" smtClean="0">
                          <a:latin typeface="High Tower Text" pitchFamily="18" charset="0"/>
                        </a:rPr>
                        <a:t>ICDS VI  </a:t>
                      </a:r>
                    </a:p>
                    <a:p>
                      <a:pPr algn="ctr"/>
                      <a:r>
                        <a:rPr lang="en-US" sz="3200" dirty="0" smtClean="0">
                          <a:latin typeface="High Tower Text" pitchFamily="18" charset="0"/>
                          <a:cs typeface="Calibri" pitchFamily="34" charset="0"/>
                        </a:rPr>
                        <a:t>The effects of changes in   foreign exchange rates</a:t>
                      </a:r>
                      <a:endParaRPr lang="en-US" sz="3200" dirty="0">
                        <a:latin typeface="High Tower Text" pitchFamily="18" charset="0"/>
                        <a:cs typeface="Calibri" pitchFamily="34" charset="0"/>
                      </a:endParaRPr>
                    </a:p>
                  </a:txBody>
                  <a:tcPr anchor="ctr"/>
                </a:tc>
                <a:tc>
                  <a:txBody>
                    <a:bodyPr/>
                    <a:lstStyle/>
                    <a:p>
                      <a:pPr algn="ctr">
                        <a:lnSpc>
                          <a:spcPct val="100000"/>
                        </a:lnSpc>
                      </a:pPr>
                      <a:r>
                        <a:rPr lang="fr-FR" sz="3200" u="sng" dirty="0" smtClean="0">
                          <a:latin typeface="High Tower Text" pitchFamily="18" charset="0"/>
                          <a:cs typeface="Calibri" pitchFamily="34" charset="0"/>
                        </a:rPr>
                        <a:t>AS-</a:t>
                      </a:r>
                      <a:r>
                        <a:rPr lang="fr-FR" sz="3200" u="sng" dirty="0" smtClean="0">
                          <a:latin typeface="+mn-lt"/>
                          <a:cs typeface="Calibri" pitchFamily="34" charset="0"/>
                        </a:rPr>
                        <a:t>11</a:t>
                      </a:r>
                    </a:p>
                    <a:p>
                      <a:pPr algn="ctr"/>
                      <a:r>
                        <a:rPr lang="en-US" sz="3200" dirty="0" smtClean="0">
                          <a:latin typeface="High Tower Text" pitchFamily="18" charset="0"/>
                          <a:cs typeface="Calibri" pitchFamily="34" charset="0"/>
                        </a:rPr>
                        <a:t>The effects of changes in foreign </a:t>
                      </a:r>
                      <a:r>
                        <a:rPr lang="en-US" sz="3200" baseline="0" dirty="0" smtClean="0">
                          <a:latin typeface="High Tower Text" pitchFamily="18" charset="0"/>
                          <a:cs typeface="Calibri" pitchFamily="34" charset="0"/>
                        </a:rPr>
                        <a:t>e</a:t>
                      </a:r>
                      <a:r>
                        <a:rPr lang="en-US" sz="3200" dirty="0" smtClean="0">
                          <a:latin typeface="High Tower Text" pitchFamily="18" charset="0"/>
                          <a:cs typeface="Calibri" pitchFamily="34" charset="0"/>
                        </a:rPr>
                        <a:t>xchange rates</a:t>
                      </a:r>
                      <a:endParaRPr lang="en-US" sz="3200" dirty="0">
                        <a:latin typeface="High Tower Text" pitchFamily="18" charset="0"/>
                        <a:cs typeface="Calibri" pitchFamily="34" charset="0"/>
                      </a:endParaRPr>
                    </a:p>
                  </a:txBody>
                  <a:tcPr anchor="ctr"/>
                </a:tc>
              </a:tr>
            </a:tbl>
          </a:graphicData>
        </a:graphic>
      </p:graphicFrame>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Title 2"/>
          <p:cNvSpPr>
            <a:spLocks noGrp="1"/>
          </p:cNvSpPr>
          <p:nvPr>
            <p:ph type="title"/>
          </p:nvPr>
        </p:nvSpPr>
        <p:spPr>
          <a:xfrm>
            <a:off x="357188" y="125413"/>
            <a:ext cx="8501062" cy="1143000"/>
          </a:xfrm>
          <a:solidFill>
            <a:schemeClr val="accent1"/>
          </a:solidFill>
        </p:spPr>
        <p:txBody>
          <a:bodyPr anchor="ctr"/>
          <a:lstStyle/>
          <a:p>
            <a:pPr algn="ctr" eaLnBrk="1" hangingPunct="1"/>
            <a:r>
              <a:rPr lang="en-US" sz="3200" b="1" dirty="0" smtClean="0">
                <a:solidFill>
                  <a:schemeClr val="bg1"/>
                </a:solidFill>
                <a:latin typeface="High Tower Text" pitchFamily="18" charset="0"/>
                <a:cs typeface="Calibri" pitchFamily="34" charset="0"/>
              </a:rPr>
              <a:t>AS-</a:t>
            </a:r>
            <a:r>
              <a:rPr lang="en-US" sz="3200" b="1" dirty="0" smtClean="0">
                <a:solidFill>
                  <a:schemeClr val="bg1"/>
                </a:solidFill>
                <a:latin typeface="+mn-lt"/>
                <a:cs typeface="Calibri" pitchFamily="34" charset="0"/>
              </a:rPr>
              <a:t>11</a:t>
            </a:r>
            <a:r>
              <a:rPr lang="en-US" sz="3200" b="1" dirty="0" smtClean="0">
                <a:solidFill>
                  <a:schemeClr val="bg1"/>
                </a:solidFill>
                <a:latin typeface="High Tower Text" pitchFamily="18" charset="0"/>
                <a:cs typeface="Calibri" pitchFamily="34" charset="0"/>
              </a:rPr>
              <a:t>: The Effects Of Changes in Foreign Exchange Rates </a:t>
            </a:r>
          </a:p>
        </p:txBody>
      </p:sp>
      <p:sp>
        <p:nvSpPr>
          <p:cNvPr id="48133" name="Slide Number Placeholder 4"/>
          <p:cNvSpPr>
            <a:spLocks noGrp="1"/>
          </p:cNvSpPr>
          <p:nvPr>
            <p:ph type="sldNum" sz="quarter" idx="12"/>
          </p:nvPr>
        </p:nvSpPr>
        <p:spPr bwMode="auto">
          <a:xfrm>
            <a:off x="146050" y="6210300"/>
            <a:ext cx="496860" cy="457200"/>
          </a:xfrm>
          <a:ln>
            <a:miter lim="800000"/>
            <a:headEnd/>
            <a:tailEnd/>
          </a:ln>
        </p:spPr>
        <p:txBody>
          <a:bodyPr wrap="square" lIns="91440" tIns="45720" rIns="91440" bIns="45720" numCol="1" anchorCtr="0" compatLnSpc="1">
            <a:prstTxWarp prst="textNoShape">
              <a:avLst/>
            </a:prstTxWarp>
          </a:bodyPr>
          <a:lstStyle/>
          <a:p>
            <a:pPr>
              <a:defRPr/>
            </a:pPr>
            <a:fld id="{AC34D4C7-BCDB-46C0-B1BE-C5F080687F28}" type="slidenum">
              <a:rPr lang="en-US"/>
              <a:pPr>
                <a:defRPr/>
              </a:pPr>
              <a:t>73</a:t>
            </a:fld>
            <a:endParaRPr lang="en-US"/>
          </a:p>
        </p:txBody>
      </p:sp>
      <p:sp>
        <p:nvSpPr>
          <p:cNvPr id="73732" name="Content Placeholder 1"/>
          <p:cNvSpPr>
            <a:spLocks noGrp="1"/>
          </p:cNvSpPr>
          <p:nvPr>
            <p:ph sz="quarter" idx="1"/>
          </p:nvPr>
        </p:nvSpPr>
        <p:spPr>
          <a:xfrm>
            <a:off x="214282" y="1643050"/>
            <a:ext cx="8643998" cy="4951412"/>
          </a:xfrm>
        </p:spPr>
        <p:txBody>
          <a:bodyPr/>
          <a:lstStyle/>
          <a:p>
            <a:pPr algn="just" eaLnBrk="1" hangingPunct="1"/>
            <a:r>
              <a:rPr lang="en-US" sz="2000" dirty="0" smtClean="0">
                <a:cs typeface="Calibri" pitchFamily="34" charset="0"/>
              </a:rPr>
              <a:t>An enterprise may carry on activities involving foreign exchange in following</a:t>
            </a:r>
            <a:r>
              <a:rPr lang="en-US" sz="2000" b="1" dirty="0" smtClean="0">
                <a:cs typeface="Calibri" pitchFamily="34" charset="0"/>
              </a:rPr>
              <a:t> ways: (a)It may have transactions in foreign currencies or; (b) it may have foreign operations or (c) forward exchange contracts. </a:t>
            </a:r>
            <a:r>
              <a:rPr lang="en-US" sz="2000" dirty="0" smtClean="0">
                <a:cs typeface="Calibri" pitchFamily="34" charset="0"/>
              </a:rPr>
              <a:t>Thus to incorporate such foreign transactions, they must be expressed in the Financial Statements at the enterprise’s reporting currency.</a:t>
            </a:r>
          </a:p>
          <a:p>
            <a:pPr algn="just" eaLnBrk="1" hangingPunct="1"/>
            <a:endParaRPr lang="en-US" sz="2000" b="1" u="sng" dirty="0" smtClean="0">
              <a:cs typeface="Calibri" pitchFamily="34" charset="0"/>
            </a:endParaRPr>
          </a:p>
          <a:p>
            <a:pPr algn="just" eaLnBrk="1" hangingPunct="1"/>
            <a:r>
              <a:rPr lang="en-US" sz="2000" b="1" u="sng" dirty="0" smtClean="0">
                <a:cs typeface="Calibri" pitchFamily="34" charset="0"/>
              </a:rPr>
              <a:t>A foreign currency transaction </a:t>
            </a:r>
            <a:r>
              <a:rPr lang="en-US" sz="2000" dirty="0" smtClean="0">
                <a:cs typeface="Calibri" pitchFamily="34" charset="0"/>
              </a:rPr>
              <a:t>is a transaction which is denominated in or requires settlement in a foreign currency, including transactions arising when an enterprise either: </a:t>
            </a:r>
          </a:p>
          <a:p>
            <a:pPr marL="822325" lvl="1" indent="-457200" algn="just" eaLnBrk="1" hangingPunct="1">
              <a:buFont typeface="Lucida Sans Unicode" pitchFamily="34" charset="0"/>
              <a:buAutoNum type="alphaLcParenR"/>
            </a:pPr>
            <a:r>
              <a:rPr lang="en-US" sz="2000" dirty="0" smtClean="0">
                <a:cs typeface="Calibri" pitchFamily="34" charset="0"/>
              </a:rPr>
              <a:t>buys or sells goods or services; or</a:t>
            </a:r>
          </a:p>
          <a:p>
            <a:pPr marL="822325" lvl="1" indent="-457200" algn="just" eaLnBrk="1" hangingPunct="1">
              <a:buFont typeface="Lucida Sans Unicode" pitchFamily="34" charset="0"/>
              <a:buAutoNum type="alphaLcParenR"/>
            </a:pPr>
            <a:r>
              <a:rPr lang="en-US" sz="2000" dirty="0" smtClean="0">
                <a:cs typeface="Calibri" pitchFamily="34" charset="0"/>
              </a:rPr>
              <a:t>borrows or lends funds;  or</a:t>
            </a:r>
          </a:p>
          <a:p>
            <a:pPr marL="822325" lvl="1" indent="-457200" algn="just" eaLnBrk="1" hangingPunct="1">
              <a:buFont typeface="Lucida Sans Unicode" pitchFamily="34" charset="0"/>
              <a:buAutoNum type="alphaLcParenR"/>
            </a:pPr>
            <a:r>
              <a:rPr lang="en-US" sz="2000" dirty="0" smtClean="0">
                <a:cs typeface="Calibri" pitchFamily="34" charset="0"/>
              </a:rPr>
              <a:t>becomes a party to an unperformed forward exchange contract; or</a:t>
            </a:r>
          </a:p>
          <a:p>
            <a:pPr marL="822325" lvl="1" indent="-457200" algn="just" eaLnBrk="1" hangingPunct="1">
              <a:buFont typeface="Lucida Sans Unicode" pitchFamily="34" charset="0"/>
              <a:buAutoNum type="alphaLcParenR"/>
            </a:pPr>
            <a:r>
              <a:rPr lang="en-US" sz="2000" dirty="0" smtClean="0">
                <a:cs typeface="Calibri" pitchFamily="34" charset="0"/>
              </a:rPr>
              <a:t>otherwise acquires or disposes of assets, or incurs or settles liabilities.</a:t>
            </a:r>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7" name="Slide Number Placeholder 4"/>
          <p:cNvSpPr>
            <a:spLocks noGrp="1"/>
          </p:cNvSpPr>
          <p:nvPr>
            <p:ph type="sldNum" sz="quarter" idx="12"/>
          </p:nvPr>
        </p:nvSpPr>
        <p:spPr bwMode="auto">
          <a:xfrm>
            <a:off x="146050" y="6210300"/>
            <a:ext cx="568298" cy="457200"/>
          </a:xfrm>
          <a:ln>
            <a:miter lim="800000"/>
            <a:headEnd/>
            <a:tailEnd/>
          </a:ln>
        </p:spPr>
        <p:txBody>
          <a:bodyPr wrap="square" lIns="91440" tIns="45720" rIns="91440" bIns="45720" numCol="1" anchorCtr="0" compatLnSpc="1">
            <a:prstTxWarp prst="textNoShape">
              <a:avLst/>
            </a:prstTxWarp>
          </a:bodyPr>
          <a:lstStyle/>
          <a:p>
            <a:pPr>
              <a:defRPr/>
            </a:pPr>
            <a:fld id="{94DD808F-F24A-4500-8AB4-84F9BC984A1B}" type="slidenum">
              <a:rPr lang="en-US"/>
              <a:pPr>
                <a:defRPr/>
              </a:pPr>
              <a:t>74</a:t>
            </a:fld>
            <a:endParaRPr lang="en-US"/>
          </a:p>
        </p:txBody>
      </p:sp>
      <p:sp>
        <p:nvSpPr>
          <p:cNvPr id="74755" name="Content Placeholder 1"/>
          <p:cNvSpPr>
            <a:spLocks noGrp="1"/>
          </p:cNvSpPr>
          <p:nvPr>
            <p:ph sz="quarter" idx="1"/>
          </p:nvPr>
        </p:nvSpPr>
        <p:spPr>
          <a:xfrm>
            <a:off x="468313" y="1101746"/>
            <a:ext cx="8229600" cy="5256212"/>
          </a:xfrm>
        </p:spPr>
        <p:txBody>
          <a:bodyPr/>
          <a:lstStyle/>
          <a:p>
            <a:pPr algn="just" eaLnBrk="1" hangingPunct="1"/>
            <a:r>
              <a:rPr lang="en-US" sz="2200" b="1" u="sng" dirty="0" smtClean="0">
                <a:solidFill>
                  <a:schemeClr val="accent2"/>
                </a:solidFill>
                <a:cs typeface="Calibri" pitchFamily="34" charset="0"/>
              </a:rPr>
              <a:t>Some Definitions:</a:t>
            </a:r>
          </a:p>
          <a:p>
            <a:pPr lvl="1" algn="just" eaLnBrk="1" hangingPunct="1"/>
            <a:r>
              <a:rPr lang="en-US" sz="2200" dirty="0" smtClean="0">
                <a:solidFill>
                  <a:schemeClr val="accent2"/>
                </a:solidFill>
                <a:cs typeface="Calibri" pitchFamily="34" charset="0"/>
              </a:rPr>
              <a:t>Monetary items</a:t>
            </a:r>
            <a:r>
              <a:rPr lang="en-US" sz="2200" dirty="0" smtClean="0">
                <a:cs typeface="Calibri" pitchFamily="34" charset="0"/>
              </a:rPr>
              <a:t> are money held and assets and liabilities to be received or paid in fixed or determinable amounts of money</a:t>
            </a:r>
          </a:p>
          <a:p>
            <a:pPr lvl="1" algn="just" eaLnBrk="1" hangingPunct="1"/>
            <a:endParaRPr lang="en-US" sz="2200" dirty="0" smtClean="0">
              <a:solidFill>
                <a:schemeClr val="accent2"/>
              </a:solidFill>
              <a:cs typeface="Calibri" pitchFamily="34" charset="0"/>
            </a:endParaRPr>
          </a:p>
          <a:p>
            <a:pPr lvl="1" algn="just" eaLnBrk="1" hangingPunct="1"/>
            <a:r>
              <a:rPr lang="en-US" sz="2200" dirty="0" smtClean="0">
                <a:solidFill>
                  <a:schemeClr val="accent2"/>
                </a:solidFill>
                <a:cs typeface="Calibri" pitchFamily="34" charset="0"/>
              </a:rPr>
              <a:t>Non-monetary items </a:t>
            </a:r>
            <a:r>
              <a:rPr lang="en-US" sz="2200" dirty="0" smtClean="0">
                <a:cs typeface="Calibri" pitchFamily="34" charset="0"/>
              </a:rPr>
              <a:t>are assets and liabilities other than monetary items.</a:t>
            </a:r>
          </a:p>
          <a:p>
            <a:pPr lvl="1" algn="just" eaLnBrk="1" hangingPunct="1"/>
            <a:endParaRPr lang="en-US" sz="2200" dirty="0" smtClean="0">
              <a:solidFill>
                <a:schemeClr val="accent2"/>
              </a:solidFill>
              <a:cs typeface="Calibri" pitchFamily="34" charset="0"/>
            </a:endParaRPr>
          </a:p>
          <a:p>
            <a:pPr lvl="1" algn="just" eaLnBrk="1" hangingPunct="1"/>
            <a:r>
              <a:rPr lang="en-US" sz="2200" dirty="0" smtClean="0">
                <a:solidFill>
                  <a:schemeClr val="accent2"/>
                </a:solidFill>
                <a:cs typeface="Calibri" pitchFamily="34" charset="0"/>
              </a:rPr>
              <a:t>Integral foreign operation</a:t>
            </a:r>
            <a:r>
              <a:rPr lang="en-US" sz="2200" dirty="0" smtClean="0">
                <a:cs typeface="Calibri" pitchFamily="34" charset="0"/>
              </a:rPr>
              <a:t> is a foreign operation, the activities of which are an integral part of those of the reporting enterprise.</a:t>
            </a:r>
          </a:p>
          <a:p>
            <a:pPr lvl="1" algn="just" eaLnBrk="1" hangingPunct="1"/>
            <a:endParaRPr lang="en-US" sz="2200" dirty="0" smtClean="0">
              <a:solidFill>
                <a:schemeClr val="accent2"/>
              </a:solidFill>
              <a:cs typeface="Calibri" pitchFamily="34" charset="0"/>
            </a:endParaRPr>
          </a:p>
          <a:p>
            <a:pPr lvl="1" algn="just" eaLnBrk="1" hangingPunct="1"/>
            <a:r>
              <a:rPr lang="en-US" sz="2200" dirty="0" smtClean="0">
                <a:solidFill>
                  <a:schemeClr val="accent2"/>
                </a:solidFill>
                <a:cs typeface="Calibri" pitchFamily="34" charset="0"/>
              </a:rPr>
              <a:t>Non-integral foreign operation </a:t>
            </a:r>
            <a:r>
              <a:rPr lang="en-US" sz="2200" dirty="0" smtClean="0">
                <a:cs typeface="Calibri" pitchFamily="34" charset="0"/>
              </a:rPr>
              <a:t>is a foreign operation that is not an integral foreign operation</a:t>
            </a:r>
          </a:p>
        </p:txBody>
      </p:sp>
      <p:sp>
        <p:nvSpPr>
          <p:cNvPr id="6" name="Title 2"/>
          <p:cNvSpPr txBox="1">
            <a:spLocks/>
          </p:cNvSpPr>
          <p:nvPr/>
        </p:nvSpPr>
        <p:spPr>
          <a:xfrm>
            <a:off x="5715000" y="71438"/>
            <a:ext cx="2971800" cy="511175"/>
          </a:xfrm>
          <a:prstGeom prst="rect">
            <a:avLst/>
          </a:prstGeom>
          <a:solidFill>
            <a:schemeClr val="accent1"/>
          </a:solidFill>
        </p:spPr>
        <p:txBody>
          <a:bodyPr bIns="91440" anchor="ctr"/>
          <a:lstStyle/>
          <a:p>
            <a:pPr algn="r" fontAlgn="auto">
              <a:spcAft>
                <a:spcPts val="0"/>
              </a:spcAft>
              <a:defRPr/>
            </a:pPr>
            <a:r>
              <a:rPr lang="en-US" sz="2800" dirty="0">
                <a:solidFill>
                  <a:schemeClr val="bg1"/>
                </a:solidFill>
                <a:latin typeface="Calibri" pitchFamily="34" charset="0"/>
                <a:ea typeface="+mj-ea"/>
                <a:cs typeface="Calibri" pitchFamily="34" charset="0"/>
              </a:rPr>
              <a:t>Contd.……</a:t>
            </a:r>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81" name="Slide Number Placeholder 4"/>
          <p:cNvSpPr>
            <a:spLocks noGrp="1"/>
          </p:cNvSpPr>
          <p:nvPr>
            <p:ph type="sldNum" sz="quarter" idx="12"/>
          </p:nvPr>
        </p:nvSpPr>
        <p:spPr bwMode="auto">
          <a:xfrm>
            <a:off x="146050" y="6210300"/>
            <a:ext cx="496860" cy="457200"/>
          </a:xfrm>
          <a:ln>
            <a:miter lim="800000"/>
            <a:headEnd/>
            <a:tailEnd/>
          </a:ln>
        </p:spPr>
        <p:txBody>
          <a:bodyPr wrap="square" lIns="91440" tIns="45720" rIns="91440" bIns="45720" numCol="1" anchorCtr="0" compatLnSpc="1">
            <a:prstTxWarp prst="textNoShape">
              <a:avLst/>
            </a:prstTxWarp>
          </a:bodyPr>
          <a:lstStyle/>
          <a:p>
            <a:pPr>
              <a:defRPr/>
            </a:pPr>
            <a:fld id="{48737309-9687-4FC2-A1B2-B0915881868F}" type="slidenum">
              <a:rPr lang="en-US"/>
              <a:pPr>
                <a:defRPr/>
              </a:pPr>
              <a:t>75</a:t>
            </a:fld>
            <a:endParaRPr lang="en-US"/>
          </a:p>
        </p:txBody>
      </p:sp>
      <p:sp>
        <p:nvSpPr>
          <p:cNvPr id="75779" name="Content Placeholder 1"/>
          <p:cNvSpPr>
            <a:spLocks noGrp="1"/>
          </p:cNvSpPr>
          <p:nvPr>
            <p:ph sz="quarter" idx="1"/>
          </p:nvPr>
        </p:nvSpPr>
        <p:spPr>
          <a:xfrm>
            <a:off x="250825" y="765175"/>
            <a:ext cx="8713788" cy="5688013"/>
          </a:xfrm>
        </p:spPr>
        <p:txBody>
          <a:bodyPr/>
          <a:lstStyle/>
          <a:p>
            <a:pPr algn="just" eaLnBrk="1" hangingPunct="1"/>
            <a:r>
              <a:rPr lang="en-US" sz="1900" b="1" u="sng" dirty="0" smtClean="0">
                <a:cs typeface="Calibri" pitchFamily="34" charset="0"/>
              </a:rPr>
              <a:t>Recognition of Foreign Currency Transaction:</a:t>
            </a:r>
          </a:p>
          <a:p>
            <a:pPr lvl="1" algn="just" eaLnBrk="1" hangingPunct="1"/>
            <a:r>
              <a:rPr lang="en-US" sz="1900" b="1" dirty="0" smtClean="0">
                <a:solidFill>
                  <a:schemeClr val="accent2"/>
                </a:solidFill>
                <a:cs typeface="Calibri" pitchFamily="34" charset="0"/>
              </a:rPr>
              <a:t>Initial Recognition:</a:t>
            </a:r>
          </a:p>
          <a:p>
            <a:pPr lvl="2" algn="just" eaLnBrk="1" hangingPunct="1"/>
            <a:r>
              <a:rPr lang="en-US" sz="1900" dirty="0" smtClean="0">
                <a:cs typeface="Calibri" pitchFamily="34" charset="0"/>
              </a:rPr>
              <a:t>A foreign currency transaction should be recorded, on initial recognition in the reporting currency, </a:t>
            </a:r>
            <a:r>
              <a:rPr lang="en-US" sz="1900" b="1" dirty="0" smtClean="0">
                <a:cs typeface="Calibri" pitchFamily="34" charset="0"/>
              </a:rPr>
              <a:t>at the date of the transaction </a:t>
            </a:r>
            <a:r>
              <a:rPr lang="en-US" sz="1900" b="1" dirty="0" smtClean="0">
                <a:solidFill>
                  <a:srgbClr val="0070C0"/>
                </a:solidFill>
                <a:cs typeface="Calibri" pitchFamily="34" charset="0"/>
              </a:rPr>
              <a:t>at the prevailing rate on that date.</a:t>
            </a:r>
            <a:endParaRPr lang="en-US" sz="1900" dirty="0" smtClean="0">
              <a:solidFill>
                <a:srgbClr val="0070C0"/>
              </a:solidFill>
              <a:cs typeface="Calibri" pitchFamily="34" charset="0"/>
            </a:endParaRPr>
          </a:p>
          <a:p>
            <a:pPr lvl="1" algn="just" eaLnBrk="1" hangingPunct="1"/>
            <a:r>
              <a:rPr lang="en-US" sz="1900" b="1" dirty="0" smtClean="0">
                <a:solidFill>
                  <a:schemeClr val="accent2"/>
                </a:solidFill>
                <a:cs typeface="Calibri" pitchFamily="34" charset="0"/>
              </a:rPr>
              <a:t>Subsequent Recognition at each Balance Sheet date:</a:t>
            </a:r>
          </a:p>
          <a:p>
            <a:pPr lvl="2" algn="just" eaLnBrk="1" hangingPunct="1"/>
            <a:r>
              <a:rPr lang="en-US" sz="1900" dirty="0" smtClean="0">
                <a:cs typeface="Calibri" pitchFamily="34" charset="0"/>
              </a:rPr>
              <a:t>foreign currency </a:t>
            </a:r>
            <a:r>
              <a:rPr lang="en-US" sz="1900" b="1" dirty="0" smtClean="0">
                <a:cs typeface="Calibri" pitchFamily="34" charset="0"/>
              </a:rPr>
              <a:t>monetary items</a:t>
            </a:r>
            <a:r>
              <a:rPr lang="en-US" sz="1900" dirty="0" smtClean="0">
                <a:cs typeface="Calibri" pitchFamily="34" charset="0"/>
              </a:rPr>
              <a:t> should be reported using the closing rate.</a:t>
            </a:r>
          </a:p>
          <a:p>
            <a:pPr lvl="2" algn="just" eaLnBrk="1" hangingPunct="1"/>
            <a:r>
              <a:rPr lang="en-US" sz="1900" dirty="0" smtClean="0">
                <a:cs typeface="Calibri" pitchFamily="34" charset="0"/>
              </a:rPr>
              <a:t>foreign currency </a:t>
            </a:r>
            <a:r>
              <a:rPr lang="en-US" sz="1900" b="1" dirty="0" smtClean="0">
                <a:cs typeface="Calibri" pitchFamily="34" charset="0"/>
              </a:rPr>
              <a:t>non-monetary items</a:t>
            </a:r>
            <a:r>
              <a:rPr lang="en-US" sz="1900" dirty="0" smtClean="0">
                <a:cs typeface="Calibri" pitchFamily="34" charset="0"/>
              </a:rPr>
              <a:t> which are carried:</a:t>
            </a:r>
          </a:p>
          <a:p>
            <a:pPr lvl="3" algn="just" eaLnBrk="1" hangingPunct="1"/>
            <a:r>
              <a:rPr lang="en-US" dirty="0" smtClean="0">
                <a:cs typeface="Calibri" pitchFamily="34" charset="0"/>
              </a:rPr>
              <a:t>in terms of </a:t>
            </a:r>
            <a:r>
              <a:rPr lang="en-US" b="1" dirty="0" smtClean="0">
                <a:cs typeface="Calibri" pitchFamily="34" charset="0"/>
              </a:rPr>
              <a:t>historical cost </a:t>
            </a:r>
            <a:r>
              <a:rPr lang="en-US" dirty="0" smtClean="0">
                <a:cs typeface="Calibri" pitchFamily="34" charset="0"/>
              </a:rPr>
              <a:t>should be reported using the exchange rate at the date of the transaction.</a:t>
            </a:r>
          </a:p>
          <a:p>
            <a:pPr lvl="3" algn="just" eaLnBrk="1" hangingPunct="1"/>
            <a:r>
              <a:rPr lang="en-US" dirty="0" smtClean="0">
                <a:cs typeface="Calibri" pitchFamily="34" charset="0"/>
              </a:rPr>
              <a:t>at </a:t>
            </a:r>
            <a:r>
              <a:rPr lang="en-US" b="1" dirty="0" smtClean="0">
                <a:cs typeface="Calibri" pitchFamily="34" charset="0"/>
              </a:rPr>
              <a:t>fair value </a:t>
            </a:r>
            <a:r>
              <a:rPr lang="en-US" dirty="0" smtClean="0">
                <a:cs typeface="Calibri" pitchFamily="34" charset="0"/>
              </a:rPr>
              <a:t>or other similar valuation should be reported using the exchange rates on the date of determination of value.</a:t>
            </a:r>
          </a:p>
          <a:p>
            <a:pPr algn="just" eaLnBrk="1" hangingPunct="1"/>
            <a:endParaRPr lang="en-US" sz="1200" b="1" dirty="0" smtClean="0">
              <a:solidFill>
                <a:srgbClr val="FF0000"/>
              </a:solidFill>
              <a:cs typeface="Calibri" pitchFamily="34" charset="0"/>
            </a:endParaRPr>
          </a:p>
          <a:p>
            <a:pPr algn="just" eaLnBrk="1" hangingPunct="1"/>
            <a:r>
              <a:rPr lang="en-US" sz="1900" b="1" dirty="0" smtClean="0">
                <a:solidFill>
                  <a:srgbClr val="FF0000"/>
                </a:solidFill>
                <a:cs typeface="Calibri" pitchFamily="34" charset="0"/>
              </a:rPr>
              <a:t>Exchange differences </a:t>
            </a:r>
            <a:r>
              <a:rPr lang="en-US" sz="1900" dirty="0" smtClean="0">
                <a:cs typeface="Calibri" pitchFamily="34" charset="0"/>
              </a:rPr>
              <a:t>arising </a:t>
            </a:r>
            <a:r>
              <a:rPr lang="en-US" sz="1900" b="1" u="sng" dirty="0" smtClean="0">
                <a:cs typeface="Calibri" pitchFamily="34" charset="0"/>
              </a:rPr>
              <a:t>on monetary items </a:t>
            </a:r>
            <a:r>
              <a:rPr lang="en-US" sz="1900" dirty="0" smtClean="0">
                <a:cs typeface="Calibri" pitchFamily="34" charset="0"/>
              </a:rPr>
              <a:t>should be</a:t>
            </a:r>
          </a:p>
          <a:p>
            <a:pPr lvl="1" algn="just" eaLnBrk="1" hangingPunct="1"/>
            <a:r>
              <a:rPr lang="en-US" sz="1900" dirty="0" err="1" smtClean="0">
                <a:cs typeface="Calibri" pitchFamily="34" charset="0"/>
              </a:rPr>
              <a:t>recognised</a:t>
            </a:r>
            <a:r>
              <a:rPr lang="en-US" sz="1900" dirty="0" smtClean="0">
                <a:cs typeface="Calibri" pitchFamily="34" charset="0"/>
              </a:rPr>
              <a:t> as </a:t>
            </a:r>
            <a:r>
              <a:rPr lang="en-US" sz="1900" b="1" dirty="0" smtClean="0">
                <a:cs typeface="Calibri" pitchFamily="34" charset="0"/>
              </a:rPr>
              <a:t>income or expense</a:t>
            </a:r>
            <a:r>
              <a:rPr lang="en-US" sz="1900" dirty="0" smtClean="0">
                <a:cs typeface="Calibri" pitchFamily="34" charset="0"/>
              </a:rPr>
              <a:t> in the period in which they were </a:t>
            </a:r>
            <a:r>
              <a:rPr lang="en-US" sz="1900" dirty="0" err="1" smtClean="0">
                <a:cs typeface="Calibri" pitchFamily="34" charset="0"/>
              </a:rPr>
              <a:t>recognised</a:t>
            </a:r>
            <a:endParaRPr lang="en-US" sz="1900" dirty="0" smtClean="0">
              <a:cs typeface="Calibri" pitchFamily="34" charset="0"/>
            </a:endParaRPr>
          </a:p>
          <a:p>
            <a:pPr lvl="1" algn="just" eaLnBrk="1" hangingPunct="1"/>
            <a:r>
              <a:rPr lang="en-US" sz="1900" b="1" dirty="0" smtClean="0">
                <a:cs typeface="Calibri" pitchFamily="34" charset="0"/>
              </a:rPr>
              <a:t>accumulated</a:t>
            </a:r>
            <a:r>
              <a:rPr lang="en-US" sz="1900" b="1" dirty="0" smtClean="0">
                <a:solidFill>
                  <a:srgbClr val="FF0000"/>
                </a:solidFill>
                <a:cs typeface="Calibri" pitchFamily="34" charset="0"/>
              </a:rPr>
              <a:t> </a:t>
            </a:r>
            <a:r>
              <a:rPr lang="en-US" sz="1900" dirty="0" smtClean="0">
                <a:cs typeface="Calibri" pitchFamily="34" charset="0"/>
              </a:rPr>
              <a:t>in a</a:t>
            </a:r>
            <a:r>
              <a:rPr lang="en-US" sz="1900" b="1" dirty="0" smtClean="0">
                <a:solidFill>
                  <a:srgbClr val="FF0000"/>
                </a:solidFill>
                <a:cs typeface="Calibri" pitchFamily="34" charset="0"/>
              </a:rPr>
              <a:t> </a:t>
            </a:r>
            <a:r>
              <a:rPr lang="en-US" sz="1900" b="1" dirty="0" smtClean="0">
                <a:cs typeface="Calibri" pitchFamily="34" charset="0"/>
              </a:rPr>
              <a:t>Foreign Currency Translation Reserve </a:t>
            </a:r>
            <a:r>
              <a:rPr lang="en-US" sz="1900" dirty="0" smtClean="0">
                <a:cs typeface="Calibri" pitchFamily="34" charset="0"/>
              </a:rPr>
              <a:t>for</a:t>
            </a:r>
            <a:r>
              <a:rPr lang="en-US" sz="1900" b="1" dirty="0" smtClean="0">
                <a:cs typeface="Calibri" pitchFamily="34" charset="0"/>
              </a:rPr>
              <a:t> </a:t>
            </a:r>
            <a:r>
              <a:rPr lang="en-US" sz="1900" dirty="0" smtClean="0">
                <a:cs typeface="Calibri" pitchFamily="34" charset="0"/>
              </a:rPr>
              <a:t>net investment in a </a:t>
            </a:r>
            <a:r>
              <a:rPr lang="en-US" sz="1900" b="1" dirty="0" smtClean="0">
                <a:cs typeface="Calibri" pitchFamily="34" charset="0"/>
              </a:rPr>
              <a:t>Non-Integral Foreign Operation </a:t>
            </a:r>
            <a:r>
              <a:rPr lang="en-US" sz="1900" dirty="0" smtClean="0">
                <a:cs typeface="Calibri" pitchFamily="34" charset="0"/>
              </a:rPr>
              <a:t>until the disposal of the net investment.</a:t>
            </a:r>
            <a:endParaRPr lang="en-US" sz="1900" dirty="0" smtClean="0"/>
          </a:p>
        </p:txBody>
      </p:sp>
      <p:sp>
        <p:nvSpPr>
          <p:cNvPr id="6" name="Title 2"/>
          <p:cNvSpPr txBox="1">
            <a:spLocks/>
          </p:cNvSpPr>
          <p:nvPr/>
        </p:nvSpPr>
        <p:spPr>
          <a:xfrm>
            <a:off x="5715000" y="71438"/>
            <a:ext cx="2971800" cy="511175"/>
          </a:xfrm>
          <a:prstGeom prst="rect">
            <a:avLst/>
          </a:prstGeom>
          <a:solidFill>
            <a:schemeClr val="accent1"/>
          </a:solidFill>
        </p:spPr>
        <p:txBody>
          <a:bodyPr bIns="91440" anchor="ctr"/>
          <a:lstStyle/>
          <a:p>
            <a:pPr algn="r" fontAlgn="auto">
              <a:spcAft>
                <a:spcPts val="0"/>
              </a:spcAft>
              <a:defRPr/>
            </a:pPr>
            <a:r>
              <a:rPr lang="en-US" sz="2800" dirty="0">
                <a:solidFill>
                  <a:schemeClr val="bg1"/>
                </a:solidFill>
                <a:latin typeface="Calibri" pitchFamily="34" charset="0"/>
                <a:ea typeface="+mj-ea"/>
                <a:cs typeface="Calibri" pitchFamily="34" charset="0"/>
              </a:rPr>
              <a:t>Contd.……</a:t>
            </a:r>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5" name="Slide Number Placeholder 4"/>
          <p:cNvSpPr>
            <a:spLocks noGrp="1"/>
          </p:cNvSpPr>
          <p:nvPr>
            <p:ph type="sldNum" sz="quarter" idx="12"/>
          </p:nvPr>
        </p:nvSpPr>
        <p:spPr bwMode="auto">
          <a:xfrm>
            <a:off x="146050" y="6210300"/>
            <a:ext cx="496860" cy="457200"/>
          </a:xfrm>
          <a:ln>
            <a:miter lim="800000"/>
            <a:headEnd/>
            <a:tailEnd/>
          </a:ln>
        </p:spPr>
        <p:txBody>
          <a:bodyPr wrap="square" lIns="91440" tIns="45720" rIns="91440" bIns="45720" numCol="1" anchorCtr="0" compatLnSpc="1">
            <a:prstTxWarp prst="textNoShape">
              <a:avLst/>
            </a:prstTxWarp>
          </a:bodyPr>
          <a:lstStyle/>
          <a:p>
            <a:pPr>
              <a:defRPr/>
            </a:pPr>
            <a:fld id="{6FB847D2-BD6E-4DE1-8267-6E61F11CA5B4}" type="slidenum">
              <a:rPr lang="en-US"/>
              <a:pPr>
                <a:defRPr/>
              </a:pPr>
              <a:t>76</a:t>
            </a:fld>
            <a:endParaRPr lang="en-US"/>
          </a:p>
        </p:txBody>
      </p:sp>
      <p:sp>
        <p:nvSpPr>
          <p:cNvPr id="76803" name="Content Placeholder 1"/>
          <p:cNvSpPr>
            <a:spLocks noGrp="1"/>
          </p:cNvSpPr>
          <p:nvPr>
            <p:ph sz="quarter" idx="1"/>
          </p:nvPr>
        </p:nvSpPr>
        <p:spPr>
          <a:xfrm>
            <a:off x="357158" y="957283"/>
            <a:ext cx="8340755" cy="5472113"/>
          </a:xfrm>
        </p:spPr>
        <p:txBody>
          <a:bodyPr/>
          <a:lstStyle/>
          <a:p>
            <a:pPr algn="just" eaLnBrk="1" hangingPunct="1"/>
            <a:r>
              <a:rPr lang="en-IN" sz="2200" b="1" dirty="0" smtClean="0">
                <a:cs typeface="Calibri" pitchFamily="34" charset="0"/>
              </a:rPr>
              <a:t>Forward Exchange Contracts:</a:t>
            </a:r>
            <a:endParaRPr lang="en-IN" sz="2200" dirty="0" smtClean="0">
              <a:cs typeface="Calibri" pitchFamily="34" charset="0"/>
            </a:endParaRPr>
          </a:p>
          <a:p>
            <a:pPr lvl="1" algn="just" eaLnBrk="1" hangingPunct="1"/>
            <a:r>
              <a:rPr lang="en-US" sz="2200" dirty="0" smtClean="0">
                <a:cs typeface="Calibri" pitchFamily="34" charset="0"/>
              </a:rPr>
              <a:t>Forward exchange contract means an agreement to exchange different currencies at a forward rate.</a:t>
            </a:r>
          </a:p>
          <a:p>
            <a:pPr lvl="1" algn="just" eaLnBrk="1" hangingPunct="1"/>
            <a:r>
              <a:rPr lang="en-IN" sz="2200" dirty="0" smtClean="0">
                <a:cs typeface="Calibri" pitchFamily="34" charset="0"/>
              </a:rPr>
              <a:t>An enterprise may enter into forward contract to establish  the amount of the reporting currency required or available on the date of settlement.</a:t>
            </a:r>
          </a:p>
          <a:p>
            <a:pPr lvl="1" algn="just" eaLnBrk="1" hangingPunct="1"/>
            <a:r>
              <a:rPr lang="en-IN" sz="2200" dirty="0" smtClean="0">
                <a:cs typeface="Calibri" pitchFamily="34" charset="0"/>
              </a:rPr>
              <a:t>Premium or discount at the inception of contract should be amortised as income or expense over the life of contract.</a:t>
            </a:r>
          </a:p>
          <a:p>
            <a:pPr lvl="1" algn="just" eaLnBrk="1" hangingPunct="1"/>
            <a:r>
              <a:rPr lang="en-IN" sz="2200" dirty="0" smtClean="0">
                <a:cs typeface="Calibri" pitchFamily="34" charset="0"/>
              </a:rPr>
              <a:t>Exchange difference should be recognised in the period in which they occurred. </a:t>
            </a:r>
          </a:p>
          <a:p>
            <a:pPr lvl="1" algn="just" eaLnBrk="1" hangingPunct="1"/>
            <a:r>
              <a:rPr lang="en-IN" sz="2200" dirty="0" smtClean="0">
                <a:cs typeface="Calibri" pitchFamily="34" charset="0"/>
              </a:rPr>
              <a:t>Any profit or loss on cancellation or renewal of such contract should be recognised as income or expense.</a:t>
            </a:r>
          </a:p>
          <a:p>
            <a:pPr lvl="1" algn="just" eaLnBrk="1" hangingPunct="1"/>
            <a:r>
              <a:rPr lang="en-US" sz="2200" dirty="0" smtClean="0">
                <a:cs typeface="Calibri" pitchFamily="34" charset="0"/>
              </a:rPr>
              <a:t>The value of forward exchange contract for trading or speculation purposes should be marked to market value at each balance sheet date and the exchange difference on the contract is </a:t>
            </a:r>
            <a:r>
              <a:rPr lang="en-US" sz="2200" dirty="0" err="1" smtClean="0">
                <a:cs typeface="Calibri" pitchFamily="34" charset="0"/>
              </a:rPr>
              <a:t>recognised</a:t>
            </a:r>
            <a:r>
              <a:rPr lang="en-US" sz="2200" dirty="0" smtClean="0">
                <a:cs typeface="Calibri" pitchFamily="34" charset="0"/>
              </a:rPr>
              <a:t> in P&amp;L account.</a:t>
            </a:r>
            <a:endParaRPr lang="en-IN" sz="2200" dirty="0" smtClean="0">
              <a:cs typeface="Calibri" pitchFamily="34" charset="0"/>
            </a:endParaRPr>
          </a:p>
        </p:txBody>
      </p:sp>
      <p:sp>
        <p:nvSpPr>
          <p:cNvPr id="6" name="Title 2"/>
          <p:cNvSpPr txBox="1">
            <a:spLocks/>
          </p:cNvSpPr>
          <p:nvPr/>
        </p:nvSpPr>
        <p:spPr>
          <a:xfrm>
            <a:off x="5715000" y="71438"/>
            <a:ext cx="2971800" cy="511175"/>
          </a:xfrm>
          <a:prstGeom prst="rect">
            <a:avLst/>
          </a:prstGeom>
          <a:solidFill>
            <a:schemeClr val="accent1"/>
          </a:solidFill>
        </p:spPr>
        <p:txBody>
          <a:bodyPr bIns="91440" anchor="ctr"/>
          <a:lstStyle/>
          <a:p>
            <a:pPr algn="r" fontAlgn="auto">
              <a:spcAft>
                <a:spcPts val="0"/>
              </a:spcAft>
              <a:defRPr/>
            </a:pPr>
            <a:r>
              <a:rPr lang="en-US" sz="2800" dirty="0">
                <a:solidFill>
                  <a:schemeClr val="bg1"/>
                </a:solidFill>
                <a:latin typeface="Calibri" pitchFamily="34" charset="0"/>
                <a:ea typeface="+mj-ea"/>
                <a:cs typeface="Calibri" pitchFamily="34" charset="0"/>
              </a:rPr>
              <a:t>Contd.……</a:t>
            </a:r>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8" name="Slide Number Placeholder 3"/>
          <p:cNvSpPr>
            <a:spLocks noGrp="1"/>
          </p:cNvSpPr>
          <p:nvPr>
            <p:ph type="sldNum" sz="quarter" idx="12"/>
          </p:nvPr>
        </p:nvSpPr>
        <p:spPr bwMode="auto">
          <a:xfrm>
            <a:off x="146050" y="6210300"/>
            <a:ext cx="568325" cy="457200"/>
          </a:xfrm>
          <a:ln>
            <a:miter lim="800000"/>
            <a:headEnd/>
            <a:tailEnd/>
          </a:ln>
        </p:spPr>
        <p:txBody>
          <a:bodyPr wrap="square" lIns="91440" tIns="45720" rIns="91440" bIns="45720" numCol="1" anchorCtr="0" compatLnSpc="1">
            <a:prstTxWarp prst="textNoShape">
              <a:avLst/>
            </a:prstTxWarp>
          </a:bodyPr>
          <a:lstStyle/>
          <a:p>
            <a:pPr>
              <a:defRPr/>
            </a:pPr>
            <a:fld id="{4DD2D5B9-012E-471C-999E-330A047426D8}" type="slidenum">
              <a:rPr lang="en-US"/>
              <a:pPr>
                <a:defRPr/>
              </a:pPr>
              <a:t>77</a:t>
            </a:fld>
            <a:endParaRPr lang="en-US" dirty="0"/>
          </a:p>
        </p:txBody>
      </p:sp>
      <p:sp>
        <p:nvSpPr>
          <p:cNvPr id="2" name="Content Placeholder 1"/>
          <p:cNvSpPr>
            <a:spLocks noGrp="1"/>
          </p:cNvSpPr>
          <p:nvPr>
            <p:ph sz="quarter" idx="1"/>
          </p:nvPr>
        </p:nvSpPr>
        <p:spPr>
          <a:xfrm>
            <a:off x="468313" y="1052513"/>
            <a:ext cx="8229600" cy="4525962"/>
          </a:xfrm>
        </p:spPr>
        <p:txBody>
          <a:bodyPr>
            <a:normAutofit/>
          </a:bodyPr>
          <a:lstStyle/>
          <a:p>
            <a:pPr marL="365760" indent="-256032" algn="just" eaLnBrk="1" fontAlgn="auto" hangingPunct="1">
              <a:spcBef>
                <a:spcPts val="580"/>
              </a:spcBef>
              <a:spcAft>
                <a:spcPts val="0"/>
              </a:spcAft>
              <a:buFont typeface="Wingdings 3"/>
              <a:buChar char=""/>
              <a:defRPr/>
            </a:pPr>
            <a:r>
              <a:rPr lang="en-IN" sz="2000" dirty="0" smtClean="0"/>
              <a:t>As per </a:t>
            </a:r>
            <a:r>
              <a:rPr lang="en-IN" sz="2000" b="1" dirty="0" smtClean="0"/>
              <a:t>Para 46A </a:t>
            </a:r>
            <a:r>
              <a:rPr lang="en-IN" sz="2000" dirty="0" smtClean="0"/>
              <a:t>of AS-11, an enterprise on or after 1</a:t>
            </a:r>
            <a:r>
              <a:rPr lang="en-IN" sz="2000" baseline="30000" dirty="0" smtClean="0"/>
              <a:t>st</a:t>
            </a:r>
            <a:r>
              <a:rPr lang="en-IN" sz="2000" dirty="0" smtClean="0"/>
              <a:t> April 2011 may opt for capitalisation of amount of exchange difference</a:t>
            </a:r>
            <a:r>
              <a:rPr lang="en-IN" sz="2000" dirty="0" smtClean="0">
                <a:solidFill>
                  <a:srgbClr val="FFFF00"/>
                </a:solidFill>
              </a:rPr>
              <a:t> </a:t>
            </a:r>
            <a:r>
              <a:rPr lang="en-IN" sz="2000" dirty="0" smtClean="0"/>
              <a:t>on </a:t>
            </a:r>
            <a:r>
              <a:rPr lang="en-IN" sz="2000" b="1" dirty="0" smtClean="0"/>
              <a:t>Long term Foreign Currency Monetary Items</a:t>
            </a:r>
            <a:r>
              <a:rPr lang="en-IN" sz="2000" dirty="0" smtClean="0"/>
              <a:t>:</a:t>
            </a:r>
          </a:p>
          <a:p>
            <a:pPr marL="621792" lvl="1" algn="just" eaLnBrk="1" fontAlgn="auto" hangingPunct="1">
              <a:spcBef>
                <a:spcPts val="324"/>
              </a:spcBef>
              <a:spcAft>
                <a:spcPts val="0"/>
              </a:spcAft>
              <a:buFont typeface="Verdana"/>
              <a:buChar char="◦"/>
              <a:defRPr/>
            </a:pPr>
            <a:r>
              <a:rPr lang="en-IN" sz="2000" dirty="0" smtClean="0"/>
              <a:t>In case of </a:t>
            </a:r>
            <a:r>
              <a:rPr lang="en-IN" sz="2000" b="1" dirty="0" smtClean="0"/>
              <a:t>depreciable asset </a:t>
            </a:r>
            <a:r>
              <a:rPr lang="en-IN" sz="2000" dirty="0" smtClean="0"/>
              <a:t>amount could be added or reduced from the cost of asset and shall be depreciated over the life of asset.</a:t>
            </a:r>
          </a:p>
          <a:p>
            <a:pPr marL="621792" lvl="1" algn="just" eaLnBrk="1" fontAlgn="auto" hangingPunct="1">
              <a:spcBef>
                <a:spcPts val="324"/>
              </a:spcBef>
              <a:spcAft>
                <a:spcPts val="0"/>
              </a:spcAft>
              <a:buFont typeface="Verdana"/>
              <a:buChar char="◦"/>
              <a:defRPr/>
            </a:pPr>
            <a:r>
              <a:rPr lang="en-IN" sz="2000" dirty="0" smtClean="0"/>
              <a:t>In </a:t>
            </a:r>
            <a:r>
              <a:rPr lang="en-IN" sz="2000" b="1" dirty="0" smtClean="0"/>
              <a:t>other cases </a:t>
            </a:r>
            <a:r>
              <a:rPr lang="en-IN" sz="2000" dirty="0" smtClean="0"/>
              <a:t>amount could be accumulated in “Foreign Currency Monetary Item Translation Difference Account” and amortised over the balance period of life of the asset or liability.  </a:t>
            </a:r>
          </a:p>
          <a:p>
            <a:pPr marL="365760" indent="-256032" algn="just" eaLnBrk="1" fontAlgn="auto" hangingPunct="1">
              <a:spcBef>
                <a:spcPts val="580"/>
              </a:spcBef>
              <a:spcAft>
                <a:spcPts val="0"/>
              </a:spcAft>
              <a:buFont typeface="Wingdings 3" pitchFamily="18" charset="2"/>
              <a:buNone/>
              <a:defRPr/>
            </a:pPr>
            <a:endParaRPr lang="en-IN" sz="2000" b="1" dirty="0" smtClean="0"/>
          </a:p>
          <a:p>
            <a:pPr marL="365760" indent="-256032" algn="just" eaLnBrk="1" fontAlgn="auto" hangingPunct="1">
              <a:spcBef>
                <a:spcPts val="580"/>
              </a:spcBef>
              <a:spcAft>
                <a:spcPts val="0"/>
              </a:spcAft>
              <a:buFont typeface="Wingdings 3"/>
              <a:buChar char=""/>
              <a:defRPr/>
            </a:pPr>
            <a:r>
              <a:rPr lang="en-IN" sz="2000" b="1" dirty="0" smtClean="0"/>
              <a:t>DISCLOSURE REQUIREMENTS:</a:t>
            </a:r>
            <a:endParaRPr lang="en-IN" sz="2000" b="1" dirty="0"/>
          </a:p>
          <a:p>
            <a:pPr marL="621792" lvl="1" algn="just" eaLnBrk="1" fontAlgn="auto" hangingPunct="1">
              <a:spcBef>
                <a:spcPts val="324"/>
              </a:spcBef>
              <a:spcAft>
                <a:spcPts val="0"/>
              </a:spcAft>
              <a:buFont typeface="Verdana"/>
              <a:buChar char="◦"/>
              <a:defRPr/>
            </a:pPr>
            <a:r>
              <a:rPr lang="en-IN" sz="2000" dirty="0"/>
              <a:t>Amount of exchange difference.</a:t>
            </a:r>
          </a:p>
          <a:p>
            <a:pPr marL="621792" lvl="1" algn="just" eaLnBrk="1" fontAlgn="auto" hangingPunct="1">
              <a:spcBef>
                <a:spcPts val="324"/>
              </a:spcBef>
              <a:spcAft>
                <a:spcPts val="0"/>
              </a:spcAft>
              <a:buFont typeface="Verdana"/>
              <a:buChar char="◦"/>
              <a:defRPr/>
            </a:pPr>
            <a:r>
              <a:rPr lang="en-IN" sz="2000" dirty="0"/>
              <a:t>Accumulated amount in Foreign currency translation reserve account.</a:t>
            </a:r>
          </a:p>
          <a:p>
            <a:pPr marL="621792" lvl="1" algn="just" eaLnBrk="1" fontAlgn="auto" hangingPunct="1">
              <a:spcBef>
                <a:spcPts val="324"/>
              </a:spcBef>
              <a:spcAft>
                <a:spcPts val="0"/>
              </a:spcAft>
              <a:buFont typeface="Verdana"/>
              <a:buChar char="◦"/>
              <a:defRPr/>
            </a:pPr>
            <a:r>
              <a:rPr lang="en-IN" sz="2000" dirty="0"/>
              <a:t>Change in the classification of significant operations. </a:t>
            </a:r>
          </a:p>
          <a:p>
            <a:pPr marL="393192" lvl="1" indent="0" algn="just" eaLnBrk="1" fontAlgn="auto" hangingPunct="1">
              <a:spcBef>
                <a:spcPts val="324"/>
              </a:spcBef>
              <a:spcAft>
                <a:spcPts val="0"/>
              </a:spcAft>
              <a:buFont typeface="Verdana"/>
              <a:buNone/>
              <a:defRPr/>
            </a:pPr>
            <a:endParaRPr lang="en-IN" sz="2000" dirty="0"/>
          </a:p>
        </p:txBody>
      </p:sp>
      <p:sp>
        <p:nvSpPr>
          <p:cNvPr id="5" name="Title 2"/>
          <p:cNvSpPr txBox="1">
            <a:spLocks/>
          </p:cNvSpPr>
          <p:nvPr/>
        </p:nvSpPr>
        <p:spPr>
          <a:xfrm>
            <a:off x="5715000" y="71438"/>
            <a:ext cx="2971800" cy="511175"/>
          </a:xfrm>
          <a:prstGeom prst="rect">
            <a:avLst/>
          </a:prstGeom>
          <a:solidFill>
            <a:schemeClr val="accent1"/>
          </a:solidFill>
        </p:spPr>
        <p:txBody>
          <a:bodyPr bIns="91440" anchor="ctr"/>
          <a:lstStyle/>
          <a:p>
            <a:pPr algn="r" fontAlgn="auto">
              <a:spcAft>
                <a:spcPts val="0"/>
              </a:spcAft>
              <a:defRPr/>
            </a:pPr>
            <a:r>
              <a:rPr lang="en-US" sz="2800" dirty="0">
                <a:solidFill>
                  <a:schemeClr val="bg1"/>
                </a:solidFill>
                <a:latin typeface="Calibri" pitchFamily="34" charset="0"/>
                <a:ea typeface="+mj-ea"/>
                <a:cs typeface="Calibri" pitchFamily="34" charset="0"/>
              </a:rPr>
              <a:t>Contd.……</a:t>
            </a:r>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6" name="Slide Number Placeholder 4"/>
          <p:cNvSpPr>
            <a:spLocks noGrp="1"/>
          </p:cNvSpPr>
          <p:nvPr>
            <p:ph type="sldNum" sz="quarter" idx="12"/>
          </p:nvPr>
        </p:nvSpPr>
        <p:spPr bwMode="auto">
          <a:xfrm>
            <a:off x="146050" y="6210300"/>
            <a:ext cx="568325" cy="457200"/>
          </a:xfrm>
          <a:ln>
            <a:miter lim="800000"/>
            <a:headEnd/>
            <a:tailEnd/>
          </a:ln>
        </p:spPr>
        <p:txBody>
          <a:bodyPr wrap="square" lIns="91440" tIns="45720" rIns="91440" bIns="45720" numCol="1" anchorCtr="0" compatLnSpc="1">
            <a:prstTxWarp prst="textNoShape">
              <a:avLst/>
            </a:prstTxWarp>
          </a:bodyPr>
          <a:lstStyle/>
          <a:p>
            <a:pPr>
              <a:defRPr/>
            </a:pPr>
            <a:fld id="{3F8ED416-6DA9-43BF-B08F-450529EA1047}" type="slidenum">
              <a:rPr lang="en-US"/>
              <a:pPr>
                <a:defRPr/>
              </a:pPr>
              <a:t>78</a:t>
            </a:fld>
            <a:endParaRPr lang="en-US" dirty="0"/>
          </a:p>
        </p:txBody>
      </p:sp>
      <p:graphicFrame>
        <p:nvGraphicFramePr>
          <p:cNvPr id="6" name="Content Placeholder 5"/>
          <p:cNvGraphicFramePr>
            <a:graphicFrameLocks noGrp="1"/>
          </p:cNvGraphicFramePr>
          <p:nvPr>
            <p:ph sz="quarter" idx="1"/>
          </p:nvPr>
        </p:nvGraphicFramePr>
        <p:xfrm>
          <a:off x="342928" y="1000108"/>
          <a:ext cx="8586790" cy="542928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Title 5"/>
          <p:cNvSpPr txBox="1">
            <a:spLocks/>
          </p:cNvSpPr>
          <p:nvPr/>
        </p:nvSpPr>
        <p:spPr>
          <a:xfrm>
            <a:off x="0" y="142875"/>
            <a:ext cx="9144000" cy="769938"/>
          </a:xfrm>
          <a:prstGeom prst="rect">
            <a:avLst/>
          </a:prstGeom>
          <a:solidFill>
            <a:schemeClr val="accent1"/>
          </a:solidFill>
        </p:spPr>
        <p:txBody>
          <a:bodyPr anchor="ctr">
            <a:spAutoFit/>
          </a:bodyPr>
          <a:lstStyle/>
          <a:p>
            <a:pPr algn="ctr" fontAlgn="auto">
              <a:spcAft>
                <a:spcPts val="0"/>
              </a:spcAft>
              <a:defRPr/>
            </a:pPr>
            <a:r>
              <a:rPr lang="en-US" sz="4400" dirty="0">
                <a:solidFill>
                  <a:schemeClr val="bg1"/>
                </a:solidFill>
                <a:latin typeface="High Tower Text" pitchFamily="18" charset="0"/>
                <a:ea typeface="+mj-ea"/>
                <a:cs typeface="+mj-cs"/>
              </a:rPr>
              <a:t>Comparison </a:t>
            </a:r>
            <a:r>
              <a:rPr lang="en-US" sz="4000" dirty="0">
                <a:solidFill>
                  <a:schemeClr val="bg1"/>
                </a:solidFill>
                <a:latin typeface="High Tower Text" pitchFamily="18" charset="0"/>
                <a:ea typeface="+mj-ea"/>
                <a:cs typeface="+mj-cs"/>
              </a:rPr>
              <a:t>b/w ICDS VI &amp; AS </a:t>
            </a:r>
            <a:r>
              <a:rPr lang="en-US" sz="4000" dirty="0">
                <a:solidFill>
                  <a:schemeClr val="bg1"/>
                </a:solidFill>
                <a:latin typeface="Calibri" pitchFamily="34" charset="0"/>
                <a:ea typeface="+mj-ea"/>
                <a:cs typeface="+mj-cs"/>
              </a:rPr>
              <a:t>11</a:t>
            </a:r>
            <a:endParaRPr lang="en-US" sz="4400" dirty="0">
              <a:solidFill>
                <a:schemeClr val="bg1"/>
              </a:solidFill>
              <a:latin typeface="Calibri" pitchFamily="34" charset="0"/>
              <a:ea typeface="+mj-ea"/>
              <a:cs typeface="+mj-cs"/>
            </a:endParaRPr>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2" name="Slide Number Placeholder 4"/>
          <p:cNvSpPr>
            <a:spLocks noGrp="1"/>
          </p:cNvSpPr>
          <p:nvPr>
            <p:ph type="sldNum" sz="quarter" idx="12"/>
          </p:nvPr>
        </p:nvSpPr>
        <p:spPr bwMode="auto">
          <a:xfrm>
            <a:off x="146050" y="6210300"/>
            <a:ext cx="639763" cy="457200"/>
          </a:xfrm>
          <a:ln>
            <a:miter lim="800000"/>
            <a:headEnd/>
            <a:tailEnd/>
          </a:ln>
        </p:spPr>
        <p:txBody>
          <a:bodyPr wrap="square" lIns="91440" tIns="45720" rIns="91440" bIns="45720" numCol="1" anchorCtr="0" compatLnSpc="1">
            <a:prstTxWarp prst="textNoShape">
              <a:avLst/>
            </a:prstTxWarp>
          </a:bodyPr>
          <a:lstStyle/>
          <a:p>
            <a:pPr>
              <a:defRPr/>
            </a:pPr>
            <a:fld id="{7438BA08-DFA5-4936-9DAB-61DEC63A095D}" type="slidenum">
              <a:rPr lang="en-US"/>
              <a:pPr>
                <a:defRPr/>
              </a:pPr>
              <a:t>79</a:t>
            </a:fld>
            <a:endParaRPr lang="en-US" dirty="0"/>
          </a:p>
        </p:txBody>
      </p:sp>
      <p:graphicFrame>
        <p:nvGraphicFramePr>
          <p:cNvPr id="6" name="Content Placeholder 5"/>
          <p:cNvGraphicFramePr>
            <a:graphicFrameLocks noGrp="1"/>
          </p:cNvGraphicFramePr>
          <p:nvPr>
            <p:ph sz="quarter" idx="1"/>
          </p:nvPr>
        </p:nvGraphicFramePr>
        <p:xfrm>
          <a:off x="214282" y="1071546"/>
          <a:ext cx="8715436" cy="54292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Title 5"/>
          <p:cNvSpPr txBox="1">
            <a:spLocks/>
          </p:cNvSpPr>
          <p:nvPr/>
        </p:nvSpPr>
        <p:spPr>
          <a:xfrm>
            <a:off x="0" y="142875"/>
            <a:ext cx="9144000" cy="769938"/>
          </a:xfrm>
          <a:prstGeom prst="rect">
            <a:avLst/>
          </a:prstGeom>
          <a:solidFill>
            <a:schemeClr val="accent1"/>
          </a:solidFill>
        </p:spPr>
        <p:txBody>
          <a:bodyPr anchor="ctr">
            <a:spAutoFit/>
          </a:bodyPr>
          <a:lstStyle/>
          <a:p>
            <a:pPr algn="ctr" fontAlgn="auto">
              <a:spcAft>
                <a:spcPts val="0"/>
              </a:spcAft>
              <a:defRPr/>
            </a:pPr>
            <a:r>
              <a:rPr lang="en-US" sz="4400" dirty="0">
                <a:solidFill>
                  <a:schemeClr val="bg1"/>
                </a:solidFill>
                <a:latin typeface="High Tower Text" pitchFamily="18" charset="0"/>
                <a:ea typeface="+mj-ea"/>
                <a:cs typeface="+mj-cs"/>
              </a:rPr>
              <a:t>Comparison </a:t>
            </a:r>
            <a:r>
              <a:rPr lang="en-US" sz="4000" dirty="0">
                <a:solidFill>
                  <a:schemeClr val="bg1"/>
                </a:solidFill>
                <a:latin typeface="High Tower Text" pitchFamily="18" charset="0"/>
                <a:ea typeface="+mj-ea"/>
                <a:cs typeface="+mj-cs"/>
              </a:rPr>
              <a:t>b/w ICDS VI &amp; AS </a:t>
            </a:r>
            <a:r>
              <a:rPr lang="en-US" sz="4000" dirty="0">
                <a:solidFill>
                  <a:schemeClr val="bg1"/>
                </a:solidFill>
                <a:latin typeface="Calibri" pitchFamily="34" charset="0"/>
                <a:ea typeface="+mj-ea"/>
                <a:cs typeface="+mj-cs"/>
              </a:rPr>
              <a:t>11</a:t>
            </a:r>
            <a:endParaRPr lang="en-US" sz="4400" dirty="0">
              <a:solidFill>
                <a:schemeClr val="bg1"/>
              </a:solidFill>
              <a:latin typeface="Calibri" pitchFamily="34" charset="0"/>
              <a:ea typeface="+mj-ea"/>
              <a:cs typeface="+mj-cs"/>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2"/>
          <p:cNvSpPr>
            <a:spLocks noGrp="1"/>
          </p:cNvSpPr>
          <p:nvPr>
            <p:ph type="title"/>
          </p:nvPr>
        </p:nvSpPr>
        <p:spPr>
          <a:xfrm>
            <a:off x="6357938" y="142875"/>
            <a:ext cx="2328862" cy="642938"/>
          </a:xfrm>
          <a:solidFill>
            <a:schemeClr val="accent1"/>
          </a:solidFill>
        </p:spPr>
        <p:txBody>
          <a:bodyPr/>
          <a:lstStyle/>
          <a:p>
            <a:pPr eaLnBrk="1" hangingPunct="1"/>
            <a:r>
              <a:rPr lang="en-US" sz="2800" b="1" smtClean="0">
                <a:solidFill>
                  <a:schemeClr val="bg1"/>
                </a:solidFill>
                <a:latin typeface="High Tower Text" pitchFamily="18" charset="0"/>
                <a:cs typeface="Calibri" pitchFamily="34" charset="0"/>
              </a:rPr>
              <a:t>Contd…</a:t>
            </a:r>
          </a:p>
        </p:txBody>
      </p:sp>
      <p:sp>
        <p:nvSpPr>
          <p:cNvPr id="4" name="Slide Number Placeholder 3"/>
          <p:cNvSpPr>
            <a:spLocks noGrp="1"/>
          </p:cNvSpPr>
          <p:nvPr>
            <p:ph type="sldNum" sz="quarter" idx="12"/>
          </p:nvPr>
        </p:nvSpPr>
        <p:spPr>
          <a:xfrm>
            <a:off x="71406" y="6329386"/>
            <a:ext cx="457200" cy="457200"/>
          </a:xfrm>
        </p:spPr>
        <p:txBody>
          <a:bodyPr/>
          <a:lstStyle/>
          <a:p>
            <a:pPr>
              <a:defRPr/>
            </a:pPr>
            <a:fld id="{BE6A3723-95ED-4DF9-846A-1DCBB38C4600}" type="slidenum">
              <a:rPr lang="en-US"/>
              <a:pPr>
                <a:defRPr/>
              </a:pPr>
              <a:t>8</a:t>
            </a:fld>
            <a:endParaRPr lang="en-US"/>
          </a:p>
        </p:txBody>
      </p:sp>
      <p:sp>
        <p:nvSpPr>
          <p:cNvPr id="9220" name="Content Placeholder 1"/>
          <p:cNvSpPr>
            <a:spLocks noGrp="1"/>
          </p:cNvSpPr>
          <p:nvPr>
            <p:ph sz="quarter" idx="1"/>
          </p:nvPr>
        </p:nvSpPr>
        <p:spPr>
          <a:xfrm>
            <a:off x="214282" y="1071546"/>
            <a:ext cx="8715436" cy="3857652"/>
          </a:xfrm>
        </p:spPr>
        <p:txBody>
          <a:bodyPr/>
          <a:lstStyle/>
          <a:p>
            <a:pPr marL="358775" indent="-358775" algn="just" eaLnBrk="1" hangingPunct="1">
              <a:buFont typeface="Wingdings" pitchFamily="2" charset="2"/>
              <a:buChar char="v"/>
            </a:pPr>
            <a:r>
              <a:rPr lang="en-US" sz="2400" dirty="0" smtClean="0">
                <a:cs typeface="Calibri" pitchFamily="34" charset="0"/>
              </a:rPr>
              <a:t>Vide Amendment by Finance Act (No.2), 2014 in Section 145, the Assessing Officer is empowered to make Best Judgement assessment u/s 144 where the assessee has not computed income in accordance with notified ICDS.</a:t>
            </a:r>
          </a:p>
          <a:p>
            <a:pPr marL="358775" indent="-358775" algn="just" eaLnBrk="1" hangingPunct="1">
              <a:buFont typeface="Wingdings" pitchFamily="2" charset="2"/>
              <a:buChar char="v"/>
            </a:pPr>
            <a:endParaRPr lang="en-US" sz="1800" dirty="0" smtClean="0">
              <a:cs typeface="Calibri" pitchFamily="34" charset="0"/>
            </a:endParaRPr>
          </a:p>
          <a:p>
            <a:pPr marL="358775" indent="-358775" algn="just" eaLnBrk="1" hangingPunct="1">
              <a:buFont typeface="Wingdings" pitchFamily="2" charset="2"/>
              <a:buChar char="v"/>
            </a:pPr>
            <a:r>
              <a:rPr lang="en-US" sz="2400" dirty="0" smtClean="0">
                <a:cs typeface="Calibri" pitchFamily="34" charset="0"/>
              </a:rPr>
              <a:t>New ITR Form No. 4, 5 &amp; 6 for AY 2016-17 incorporates the ICDS as under:</a:t>
            </a:r>
          </a:p>
          <a:p>
            <a:pPr marL="633413" lvl="1" indent="-358775" algn="just" eaLnBrk="1" hangingPunct="1">
              <a:buFont typeface="Wingdings" pitchFamily="2" charset="2"/>
              <a:buChar char="v"/>
            </a:pPr>
            <a:r>
              <a:rPr lang="en-US" sz="2200" dirty="0" smtClean="0">
                <a:cs typeface="Calibri" pitchFamily="34" charset="0"/>
              </a:rPr>
              <a:t>Information under Part A-OI [Other Information] for ‘</a:t>
            </a:r>
            <a:r>
              <a:rPr lang="en-US" sz="2200" dirty="0" smtClean="0"/>
              <a:t>Effect on profit on account of deviation, if any, as per ICDS’, not mandatory to be filled by assessee not liable for audit u/s 44AB.</a:t>
            </a:r>
          </a:p>
        </p:txBody>
      </p:sp>
      <p:pic>
        <p:nvPicPr>
          <p:cNvPr id="5" name="Picture 4"/>
          <p:cNvPicPr/>
          <p:nvPr/>
        </p:nvPicPr>
        <p:blipFill>
          <a:blip r:embed="rId2"/>
          <a:srcRect l="10305" t="40960" r="10298" b="39742"/>
          <a:stretch>
            <a:fillRect/>
          </a:stretch>
        </p:blipFill>
        <p:spPr bwMode="auto">
          <a:xfrm>
            <a:off x="857224" y="5000636"/>
            <a:ext cx="7858180" cy="128588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301" name="Slide Number Placeholder 4"/>
          <p:cNvSpPr>
            <a:spLocks noGrp="1"/>
          </p:cNvSpPr>
          <p:nvPr>
            <p:ph type="sldNum" sz="quarter" idx="12"/>
          </p:nvPr>
        </p:nvSpPr>
        <p:spPr bwMode="auto">
          <a:xfrm>
            <a:off x="146050" y="6210300"/>
            <a:ext cx="568325" cy="457200"/>
          </a:xfrm>
          <a:ln>
            <a:miter lim="800000"/>
            <a:headEnd/>
            <a:tailEnd/>
          </a:ln>
        </p:spPr>
        <p:txBody>
          <a:bodyPr wrap="square" lIns="91440" tIns="45720" rIns="91440" bIns="45720" numCol="1" anchorCtr="0" compatLnSpc="1">
            <a:prstTxWarp prst="textNoShape">
              <a:avLst/>
            </a:prstTxWarp>
          </a:bodyPr>
          <a:lstStyle/>
          <a:p>
            <a:pPr>
              <a:defRPr/>
            </a:pPr>
            <a:fld id="{8A260E50-E432-4ABC-8AEE-091AF81345CC}" type="slidenum">
              <a:rPr lang="en-US"/>
              <a:pPr>
                <a:defRPr/>
              </a:pPr>
              <a:t>80</a:t>
            </a:fld>
            <a:endParaRPr lang="en-US" dirty="0"/>
          </a:p>
        </p:txBody>
      </p:sp>
      <p:sp>
        <p:nvSpPr>
          <p:cNvPr id="80899" name="Content Placeholder 1"/>
          <p:cNvSpPr>
            <a:spLocks noGrp="1"/>
          </p:cNvSpPr>
          <p:nvPr>
            <p:ph sz="quarter" idx="1"/>
          </p:nvPr>
        </p:nvSpPr>
        <p:spPr>
          <a:xfrm>
            <a:off x="395288" y="1785938"/>
            <a:ext cx="8229600" cy="4525962"/>
          </a:xfrm>
        </p:spPr>
        <p:txBody>
          <a:bodyPr/>
          <a:lstStyle/>
          <a:p>
            <a:pPr algn="just" eaLnBrk="1" hangingPunct="1"/>
            <a:endParaRPr lang="en-US" sz="2000" dirty="0" smtClean="0">
              <a:cs typeface="Calibri" pitchFamily="34" charset="0"/>
            </a:endParaRPr>
          </a:p>
          <a:p>
            <a:pPr algn="just" eaLnBrk="1" hangingPunct="1"/>
            <a:r>
              <a:rPr lang="en-US" sz="2000" dirty="0" smtClean="0">
                <a:cs typeface="Calibri" pitchFamily="34" charset="0"/>
              </a:rPr>
              <a:t>As per ICDS, any amount outstanding as on 31</a:t>
            </a:r>
            <a:r>
              <a:rPr lang="en-US" sz="2000" baseline="30000" dirty="0" smtClean="0">
                <a:cs typeface="Calibri" pitchFamily="34" charset="0"/>
              </a:rPr>
              <a:t>st</a:t>
            </a:r>
            <a:r>
              <a:rPr lang="en-US" sz="2000" dirty="0" smtClean="0">
                <a:cs typeface="Calibri" pitchFamily="34" charset="0"/>
              </a:rPr>
              <a:t> March 2016 in the “Foreign Currency Translation Reserve”, should be credited to P&amp;L account, which will </a:t>
            </a:r>
            <a:r>
              <a:rPr lang="en-US" sz="2000" dirty="0" smtClean="0">
                <a:solidFill>
                  <a:srgbClr val="FF0000"/>
                </a:solidFill>
                <a:cs typeface="Calibri" pitchFamily="34" charset="0"/>
              </a:rPr>
              <a:t>increase</a:t>
            </a:r>
            <a:r>
              <a:rPr lang="en-US" sz="2000" dirty="0" smtClean="0">
                <a:cs typeface="Calibri" pitchFamily="34" charset="0"/>
              </a:rPr>
              <a:t> profit of </a:t>
            </a:r>
            <a:r>
              <a:rPr lang="en-US" sz="2000" dirty="0" smtClean="0">
                <a:solidFill>
                  <a:srgbClr val="FF0000"/>
                </a:solidFill>
                <a:cs typeface="Calibri" pitchFamily="34" charset="0"/>
              </a:rPr>
              <a:t>current year</a:t>
            </a:r>
            <a:r>
              <a:rPr lang="en-US" sz="2000" dirty="0" smtClean="0">
                <a:cs typeface="Calibri" pitchFamily="34" charset="0"/>
              </a:rPr>
              <a:t>.</a:t>
            </a:r>
          </a:p>
          <a:p>
            <a:pPr algn="just" eaLnBrk="1" hangingPunct="1"/>
            <a:endParaRPr lang="en-US" sz="2000" dirty="0" smtClean="0">
              <a:cs typeface="Calibri" pitchFamily="34" charset="0"/>
            </a:endParaRPr>
          </a:p>
          <a:p>
            <a:pPr algn="just" eaLnBrk="1" hangingPunct="1"/>
            <a:r>
              <a:rPr lang="en-US" sz="2000" dirty="0" smtClean="0">
                <a:cs typeface="Calibri" pitchFamily="34" charset="0"/>
              </a:rPr>
              <a:t>Amount of exchange difference which was capitalized earlier should be reversed, which may </a:t>
            </a:r>
            <a:r>
              <a:rPr lang="en-US" sz="2000" dirty="0" smtClean="0">
                <a:solidFill>
                  <a:srgbClr val="FF0000"/>
                </a:solidFill>
                <a:cs typeface="Calibri" pitchFamily="34" charset="0"/>
              </a:rPr>
              <a:t>increase or decrease</a:t>
            </a:r>
            <a:r>
              <a:rPr lang="en-US" sz="2000" dirty="0" smtClean="0">
                <a:cs typeface="Calibri" pitchFamily="34" charset="0"/>
              </a:rPr>
              <a:t> profit of </a:t>
            </a:r>
            <a:r>
              <a:rPr lang="en-US" sz="2000" dirty="0" smtClean="0">
                <a:solidFill>
                  <a:srgbClr val="FF0000"/>
                </a:solidFill>
                <a:cs typeface="Calibri" pitchFamily="34" charset="0"/>
              </a:rPr>
              <a:t>current year </a:t>
            </a:r>
            <a:r>
              <a:rPr lang="en-US" sz="2000" dirty="0" smtClean="0">
                <a:cs typeface="Calibri" pitchFamily="34" charset="0"/>
              </a:rPr>
              <a:t>due to </a:t>
            </a:r>
            <a:r>
              <a:rPr lang="en-US" sz="2000" b="1" dirty="0" smtClean="0">
                <a:solidFill>
                  <a:srgbClr val="990033"/>
                </a:solidFill>
                <a:cs typeface="Calibri" pitchFamily="34" charset="0"/>
              </a:rPr>
              <a:t> </a:t>
            </a:r>
            <a:r>
              <a:rPr lang="en-US" sz="2000" dirty="0" smtClean="0">
                <a:cs typeface="Calibri" pitchFamily="34" charset="0"/>
              </a:rPr>
              <a:t>change in amount of depreciation.</a:t>
            </a:r>
          </a:p>
          <a:p>
            <a:pPr algn="just" eaLnBrk="1" hangingPunct="1"/>
            <a:endParaRPr lang="en-US" sz="2000" dirty="0" smtClean="0">
              <a:cs typeface="Calibri" pitchFamily="34" charset="0"/>
            </a:endParaRPr>
          </a:p>
          <a:p>
            <a:pPr algn="just" eaLnBrk="1" hangingPunct="1"/>
            <a:r>
              <a:rPr lang="en-US" sz="2000" dirty="0" smtClean="0">
                <a:cs typeface="Calibri" pitchFamily="34" charset="0"/>
              </a:rPr>
              <a:t>Non recognition of profit or loss on forward contracts on each balance sheet date will </a:t>
            </a:r>
            <a:r>
              <a:rPr lang="en-US" sz="2000" b="1" dirty="0" smtClean="0">
                <a:cs typeface="Calibri" pitchFamily="34" charset="0"/>
              </a:rPr>
              <a:t>increase or decrease</a:t>
            </a:r>
            <a:r>
              <a:rPr lang="en-US" sz="2000" dirty="0" smtClean="0">
                <a:cs typeface="Calibri" pitchFamily="34" charset="0"/>
              </a:rPr>
              <a:t> the profit of current year if these are not settled in the current year.</a:t>
            </a:r>
          </a:p>
        </p:txBody>
      </p:sp>
      <p:pic>
        <p:nvPicPr>
          <p:cNvPr id="80900" name="Picture 2" descr="http://ehsjournal.org/wp-content/uploads/2013/02/EHS-Journal-Pencil-by-Jesper-Noer-300x207.jpg"/>
          <p:cNvPicPr>
            <a:picLocks noChangeAspect="1" noChangeArrowheads="1"/>
          </p:cNvPicPr>
          <p:nvPr/>
        </p:nvPicPr>
        <p:blipFill>
          <a:blip r:embed="rId3"/>
          <a:srcRect/>
          <a:stretch>
            <a:fillRect/>
          </a:stretch>
        </p:blipFill>
        <p:spPr bwMode="auto">
          <a:xfrm>
            <a:off x="5187950" y="0"/>
            <a:ext cx="3956050" cy="1785938"/>
          </a:xfrm>
          <a:prstGeom prst="rect">
            <a:avLst/>
          </a:prstGeom>
          <a:noFill/>
          <a:ln w="9525">
            <a:noFill/>
            <a:miter lim="800000"/>
            <a:headEnd/>
            <a:tailEnd/>
          </a:ln>
        </p:spPr>
      </p:pic>
      <p:sp>
        <p:nvSpPr>
          <p:cNvPr id="80901" name="Title 2"/>
          <p:cNvSpPr>
            <a:spLocks noGrp="1"/>
          </p:cNvSpPr>
          <p:nvPr>
            <p:ph type="title"/>
          </p:nvPr>
        </p:nvSpPr>
        <p:spPr>
          <a:xfrm>
            <a:off x="142875" y="153988"/>
            <a:ext cx="5857875" cy="1417637"/>
          </a:xfrm>
          <a:solidFill>
            <a:schemeClr val="accent1"/>
          </a:solidFill>
        </p:spPr>
        <p:txBody>
          <a:bodyPr anchor="ctr"/>
          <a:lstStyle/>
          <a:p>
            <a:pPr algn="ctr" eaLnBrk="1" hangingPunct="1"/>
            <a:r>
              <a:rPr lang="en-US" dirty="0" smtClean="0">
                <a:solidFill>
                  <a:schemeClr val="bg1"/>
                </a:solidFill>
                <a:latin typeface="Calibri" pitchFamily="34" charset="0"/>
              </a:rPr>
              <a:t>Observations…</a:t>
            </a:r>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C2883DE1-1D94-4345-90F6-AB1A8DFF2649}" type="slidenum">
              <a:rPr lang="en-US"/>
              <a:pPr>
                <a:defRPr/>
              </a:pPr>
              <a:t>81</a:t>
            </a:fld>
            <a:endParaRPr lang="en-US"/>
          </a:p>
        </p:txBody>
      </p:sp>
      <p:sp>
        <p:nvSpPr>
          <p:cNvPr id="81923" name="Content Placeholder 1"/>
          <p:cNvSpPr>
            <a:spLocks noGrp="1"/>
          </p:cNvSpPr>
          <p:nvPr>
            <p:ph sz="quarter" idx="1"/>
          </p:nvPr>
        </p:nvSpPr>
        <p:spPr>
          <a:xfrm>
            <a:off x="457200" y="1117600"/>
            <a:ext cx="8229600" cy="5097463"/>
          </a:xfrm>
        </p:spPr>
        <p:txBody>
          <a:bodyPr/>
          <a:lstStyle/>
          <a:p>
            <a:pPr algn="just" eaLnBrk="1" hangingPunct="1"/>
            <a:endParaRPr lang="en-US" sz="2300" dirty="0" smtClean="0">
              <a:solidFill>
                <a:srgbClr val="0070C0"/>
              </a:solidFill>
            </a:endParaRPr>
          </a:p>
          <a:p>
            <a:pPr algn="just" eaLnBrk="1" hangingPunct="1"/>
            <a:r>
              <a:rPr lang="en-US" sz="2300" dirty="0" smtClean="0">
                <a:solidFill>
                  <a:srgbClr val="0070C0"/>
                </a:solidFill>
              </a:rPr>
              <a:t>All foreign currency transactions undertaken on or after 1</a:t>
            </a:r>
            <a:r>
              <a:rPr lang="en-US" sz="2300" baseline="30000" dirty="0" smtClean="0">
                <a:solidFill>
                  <a:srgbClr val="0070C0"/>
                </a:solidFill>
              </a:rPr>
              <a:t>st</a:t>
            </a:r>
            <a:r>
              <a:rPr lang="en-US" sz="2300" dirty="0" smtClean="0">
                <a:solidFill>
                  <a:srgbClr val="0070C0"/>
                </a:solidFill>
              </a:rPr>
              <a:t> day of April, 2015 shall be recognized in accordance with the provisions of this standard.</a:t>
            </a:r>
          </a:p>
          <a:p>
            <a:pPr algn="just" eaLnBrk="1" hangingPunct="1"/>
            <a:r>
              <a:rPr lang="en-US" sz="2300" dirty="0" smtClean="0">
                <a:solidFill>
                  <a:srgbClr val="0070C0"/>
                </a:solidFill>
              </a:rPr>
              <a:t>Exchange differences arising in respect of monetary items or non-monetary items, on the settlement thereof during the previous year commencing on the 1</a:t>
            </a:r>
            <a:r>
              <a:rPr lang="en-US" sz="2300" baseline="30000" dirty="0" smtClean="0">
                <a:solidFill>
                  <a:srgbClr val="0070C0"/>
                </a:solidFill>
              </a:rPr>
              <a:t>st</a:t>
            </a:r>
            <a:r>
              <a:rPr lang="en-US" sz="2300" dirty="0" smtClean="0">
                <a:solidFill>
                  <a:srgbClr val="0070C0"/>
                </a:solidFill>
              </a:rPr>
              <a:t> day of April,2015 or on conversion thereof at the last day of the previous year commencing on the 1</a:t>
            </a:r>
            <a:r>
              <a:rPr lang="en-US" sz="2300" baseline="30000" dirty="0" smtClean="0">
                <a:solidFill>
                  <a:srgbClr val="0070C0"/>
                </a:solidFill>
              </a:rPr>
              <a:t>st</a:t>
            </a:r>
            <a:r>
              <a:rPr lang="en-US" sz="2300" dirty="0" smtClean="0">
                <a:solidFill>
                  <a:srgbClr val="0070C0"/>
                </a:solidFill>
              </a:rPr>
              <a:t> day of April, 2015,shall be recognized in accordance with the provisions of this standard after taking into account the amount recognized on the last day of the previous year ending on the 31</a:t>
            </a:r>
            <a:r>
              <a:rPr lang="en-US" sz="2300" baseline="30000" dirty="0" smtClean="0">
                <a:solidFill>
                  <a:srgbClr val="0070C0"/>
                </a:solidFill>
              </a:rPr>
              <a:t>st</a:t>
            </a:r>
            <a:r>
              <a:rPr lang="en-US" sz="2300" dirty="0" smtClean="0">
                <a:solidFill>
                  <a:srgbClr val="0070C0"/>
                </a:solidFill>
              </a:rPr>
              <a:t> March,2015 for an item, if any, which is carried forward from said previous year.</a:t>
            </a:r>
          </a:p>
        </p:txBody>
      </p:sp>
      <p:sp>
        <p:nvSpPr>
          <p:cNvPr id="81924" name="Title 2"/>
          <p:cNvSpPr>
            <a:spLocks noGrp="1"/>
          </p:cNvSpPr>
          <p:nvPr>
            <p:ph type="title"/>
          </p:nvPr>
        </p:nvSpPr>
        <p:spPr>
          <a:xfrm>
            <a:off x="428625" y="71438"/>
            <a:ext cx="8186738" cy="1143000"/>
          </a:xfrm>
          <a:solidFill>
            <a:schemeClr val="accent1"/>
          </a:solidFill>
        </p:spPr>
        <p:txBody>
          <a:bodyPr anchor="ctr"/>
          <a:lstStyle/>
          <a:p>
            <a:pPr algn="ctr" eaLnBrk="1" hangingPunct="1"/>
            <a:r>
              <a:rPr lang="en-US" smtClean="0">
                <a:solidFill>
                  <a:schemeClr val="bg1"/>
                </a:solidFill>
                <a:latin typeface="High Tower Text" pitchFamily="18" charset="0"/>
              </a:rPr>
              <a:t>Transitional Provisions</a:t>
            </a:r>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14256F2C-8525-442E-AA8D-D34AA865C0B2}" type="slidenum">
              <a:rPr lang="en-US"/>
              <a:pPr>
                <a:defRPr/>
              </a:pPr>
              <a:t>82</a:t>
            </a:fld>
            <a:endParaRPr lang="en-US"/>
          </a:p>
        </p:txBody>
      </p:sp>
      <p:sp>
        <p:nvSpPr>
          <p:cNvPr id="82947" name="Content Placeholder 1"/>
          <p:cNvSpPr>
            <a:spLocks noGrp="1"/>
          </p:cNvSpPr>
          <p:nvPr>
            <p:ph sz="quarter" idx="1"/>
          </p:nvPr>
        </p:nvSpPr>
        <p:spPr>
          <a:xfrm>
            <a:off x="285750" y="1785938"/>
            <a:ext cx="8229600" cy="4214812"/>
          </a:xfrm>
        </p:spPr>
        <p:txBody>
          <a:bodyPr/>
          <a:lstStyle/>
          <a:p>
            <a:pPr algn="just" eaLnBrk="1" hangingPunct="1"/>
            <a:r>
              <a:rPr lang="en-US" sz="2200" dirty="0" smtClean="0">
                <a:solidFill>
                  <a:srgbClr val="0070C0"/>
                </a:solidFill>
              </a:rPr>
              <a:t>The financial statements of foreign operations for the previous year commencing on the 1</a:t>
            </a:r>
            <a:r>
              <a:rPr lang="en-US" sz="2200" baseline="30000" dirty="0" smtClean="0">
                <a:solidFill>
                  <a:srgbClr val="0070C0"/>
                </a:solidFill>
              </a:rPr>
              <a:t>st</a:t>
            </a:r>
            <a:r>
              <a:rPr lang="en-US" sz="2200" dirty="0" smtClean="0">
                <a:solidFill>
                  <a:srgbClr val="0070C0"/>
                </a:solidFill>
              </a:rPr>
              <a:t> day of April, 2015 shall be translated using the principles and procedures specified in this standard after taking into account the amount </a:t>
            </a:r>
            <a:r>
              <a:rPr lang="en-US" sz="2200" dirty="0" err="1" smtClean="0">
                <a:solidFill>
                  <a:srgbClr val="0070C0"/>
                </a:solidFill>
              </a:rPr>
              <a:t>recognised</a:t>
            </a:r>
            <a:r>
              <a:rPr lang="en-US" sz="2200" dirty="0" smtClean="0">
                <a:solidFill>
                  <a:srgbClr val="0070C0"/>
                </a:solidFill>
              </a:rPr>
              <a:t> on the last day of the previous year ending on the 31</a:t>
            </a:r>
            <a:r>
              <a:rPr lang="en-US" sz="2200" baseline="30000" dirty="0" smtClean="0">
                <a:solidFill>
                  <a:srgbClr val="0070C0"/>
                </a:solidFill>
              </a:rPr>
              <a:t>st</a:t>
            </a:r>
            <a:r>
              <a:rPr lang="en-US" sz="2200" dirty="0" smtClean="0">
                <a:solidFill>
                  <a:srgbClr val="0070C0"/>
                </a:solidFill>
              </a:rPr>
              <a:t> March,2015 for an item, if any, which is carried forward from said previous year.</a:t>
            </a:r>
          </a:p>
          <a:p>
            <a:pPr algn="just" eaLnBrk="1" hangingPunct="1"/>
            <a:r>
              <a:rPr lang="en-US" sz="2200" dirty="0" smtClean="0">
                <a:solidFill>
                  <a:srgbClr val="0070C0"/>
                </a:solidFill>
              </a:rPr>
              <a:t>All forward exchange contracts existing on the 1</a:t>
            </a:r>
            <a:r>
              <a:rPr lang="en-US" sz="2200" baseline="30000" dirty="0" smtClean="0">
                <a:solidFill>
                  <a:srgbClr val="0070C0"/>
                </a:solidFill>
              </a:rPr>
              <a:t>st</a:t>
            </a:r>
            <a:r>
              <a:rPr lang="en-US" sz="2200" dirty="0" smtClean="0">
                <a:solidFill>
                  <a:srgbClr val="0070C0"/>
                </a:solidFill>
              </a:rPr>
              <a:t> day of April, 2015 or entered on or after 1</a:t>
            </a:r>
            <a:r>
              <a:rPr lang="en-US" sz="2200" baseline="30000" dirty="0" smtClean="0">
                <a:solidFill>
                  <a:srgbClr val="0070C0"/>
                </a:solidFill>
              </a:rPr>
              <a:t>st</a:t>
            </a:r>
            <a:r>
              <a:rPr lang="en-US" sz="2200" dirty="0" smtClean="0">
                <a:solidFill>
                  <a:srgbClr val="0070C0"/>
                </a:solidFill>
              </a:rPr>
              <a:t> day of April, 2015 shall be dealt with in accordance with the provisions of this standard after taking into account the income or expenses, if any, </a:t>
            </a:r>
            <a:r>
              <a:rPr lang="en-US" sz="2200" dirty="0" err="1" smtClean="0">
                <a:solidFill>
                  <a:srgbClr val="0070C0"/>
                </a:solidFill>
              </a:rPr>
              <a:t>recognised</a:t>
            </a:r>
            <a:r>
              <a:rPr lang="en-US" sz="2200" dirty="0" smtClean="0">
                <a:solidFill>
                  <a:srgbClr val="0070C0"/>
                </a:solidFill>
              </a:rPr>
              <a:t> in respect of said contracts for the previous year ending on or before the 31</a:t>
            </a:r>
            <a:r>
              <a:rPr lang="en-US" sz="2200" baseline="30000" dirty="0" smtClean="0">
                <a:solidFill>
                  <a:srgbClr val="0070C0"/>
                </a:solidFill>
              </a:rPr>
              <a:t>st</a:t>
            </a:r>
            <a:r>
              <a:rPr lang="en-US" sz="2200" dirty="0" smtClean="0">
                <a:solidFill>
                  <a:srgbClr val="0070C0"/>
                </a:solidFill>
              </a:rPr>
              <a:t> March, 2015.</a:t>
            </a:r>
          </a:p>
        </p:txBody>
      </p:sp>
      <p:sp>
        <p:nvSpPr>
          <p:cNvPr id="82948" name="Title 2"/>
          <p:cNvSpPr>
            <a:spLocks noGrp="1"/>
          </p:cNvSpPr>
          <p:nvPr>
            <p:ph type="title"/>
          </p:nvPr>
        </p:nvSpPr>
        <p:spPr>
          <a:xfrm>
            <a:off x="428625" y="71438"/>
            <a:ext cx="8186738" cy="1143000"/>
          </a:xfrm>
          <a:solidFill>
            <a:schemeClr val="accent1"/>
          </a:solidFill>
        </p:spPr>
        <p:txBody>
          <a:bodyPr anchor="ctr"/>
          <a:lstStyle/>
          <a:p>
            <a:pPr algn="ctr" eaLnBrk="1" hangingPunct="1"/>
            <a:r>
              <a:rPr lang="en-US" smtClean="0">
                <a:solidFill>
                  <a:schemeClr val="bg1"/>
                </a:solidFill>
                <a:latin typeface="High Tower Text" pitchFamily="18" charset="0"/>
              </a:rPr>
              <a:t>Transitional Provisions</a:t>
            </a:r>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a:defRPr/>
            </a:pPr>
            <a:fld id="{7F887544-6FFF-4A0D-B349-3E460412DF49}" type="slidenum">
              <a:rPr lang="en-US" sz="1600">
                <a:latin typeface="High Tower Text" pitchFamily="18" charset="0"/>
              </a:rPr>
              <a:pPr>
                <a:defRPr/>
              </a:pPr>
              <a:t>83</a:t>
            </a:fld>
            <a:endParaRPr lang="en-US" sz="1600">
              <a:latin typeface="High Tower Text" pitchFamily="18" charset="0"/>
            </a:endParaRPr>
          </a:p>
        </p:txBody>
      </p:sp>
      <p:graphicFrame>
        <p:nvGraphicFramePr>
          <p:cNvPr id="5" name="Table 4"/>
          <p:cNvGraphicFramePr>
            <a:graphicFrameLocks noGrp="1"/>
          </p:cNvGraphicFramePr>
          <p:nvPr/>
        </p:nvGraphicFramePr>
        <p:xfrm>
          <a:off x="0" y="1500188"/>
          <a:ext cx="9144000" cy="2357454"/>
        </p:xfrm>
        <a:graphic>
          <a:graphicData uri="http://schemas.openxmlformats.org/drawingml/2006/table">
            <a:tbl>
              <a:tblPr firstRow="1" bandRow="1">
                <a:tableStyleId>{5C22544A-7EE6-4342-B048-85BDC9FD1C3A}</a:tableStyleId>
              </a:tblPr>
              <a:tblGrid>
                <a:gridCol w="4572000"/>
                <a:gridCol w="4572000"/>
              </a:tblGrid>
              <a:tr h="2357454">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3200" b="1" u="sng" dirty="0" smtClean="0">
                          <a:latin typeface="High Tower Text" pitchFamily="18" charset="0"/>
                        </a:rPr>
                        <a:t>ICDS VII  </a:t>
                      </a:r>
                    </a:p>
                    <a:p>
                      <a:pPr algn="ctr"/>
                      <a:r>
                        <a:rPr lang="en-US" sz="3200" dirty="0" smtClean="0">
                          <a:latin typeface="High Tower Text" pitchFamily="18" charset="0"/>
                          <a:cs typeface="Calibri" pitchFamily="34" charset="0"/>
                        </a:rPr>
                        <a:t>Government Grants</a:t>
                      </a:r>
                      <a:endParaRPr lang="en-US" sz="3200" dirty="0">
                        <a:latin typeface="High Tower Text" pitchFamily="18" charset="0"/>
                        <a:cs typeface="Calibri" pitchFamily="34" charset="0"/>
                      </a:endParaRPr>
                    </a:p>
                  </a:txBody>
                  <a:tcPr anchor="ctr"/>
                </a:tc>
                <a:tc>
                  <a:txBody>
                    <a:bodyPr/>
                    <a:lstStyle/>
                    <a:p>
                      <a:pPr algn="ctr">
                        <a:lnSpc>
                          <a:spcPct val="100000"/>
                        </a:lnSpc>
                      </a:pPr>
                      <a:r>
                        <a:rPr lang="fr-FR" sz="3200" u="sng" dirty="0" smtClean="0">
                          <a:latin typeface="High Tower Text" pitchFamily="18" charset="0"/>
                          <a:cs typeface="Calibri" pitchFamily="34" charset="0"/>
                        </a:rPr>
                        <a:t>AS-</a:t>
                      </a:r>
                      <a:r>
                        <a:rPr lang="fr-FR" sz="3200" u="sng" dirty="0" smtClean="0">
                          <a:latin typeface="Calibri" pitchFamily="34" charset="0"/>
                          <a:cs typeface="Calibri" pitchFamily="34" charset="0"/>
                        </a:rPr>
                        <a:t>12</a:t>
                      </a:r>
                    </a:p>
                    <a:p>
                      <a:pPr algn="ctr"/>
                      <a:r>
                        <a:rPr lang="en-US" sz="3200" dirty="0" smtClean="0">
                          <a:latin typeface="High Tower Text" pitchFamily="18" charset="0"/>
                          <a:cs typeface="Calibri" pitchFamily="34" charset="0"/>
                        </a:rPr>
                        <a:t>Government Grants</a:t>
                      </a:r>
                      <a:endParaRPr lang="en-US" sz="3200" dirty="0">
                        <a:latin typeface="High Tower Text" pitchFamily="18" charset="0"/>
                        <a:cs typeface="Calibri" pitchFamily="34" charset="0"/>
                      </a:endParaRPr>
                    </a:p>
                  </a:txBody>
                  <a:tcPr anchor="ctr"/>
                </a:tc>
              </a:tr>
            </a:tbl>
          </a:graphicData>
        </a:graphic>
      </p:graphicFrame>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Title 2"/>
          <p:cNvSpPr>
            <a:spLocks noGrp="1"/>
          </p:cNvSpPr>
          <p:nvPr>
            <p:ph type="title"/>
          </p:nvPr>
        </p:nvSpPr>
        <p:spPr>
          <a:xfrm>
            <a:off x="428625" y="142875"/>
            <a:ext cx="8229600" cy="1143000"/>
          </a:xfrm>
          <a:solidFill>
            <a:schemeClr val="accent1"/>
          </a:solidFill>
        </p:spPr>
        <p:txBody>
          <a:bodyPr anchor="ctr"/>
          <a:lstStyle/>
          <a:p>
            <a:pPr algn="ctr" eaLnBrk="1" hangingPunct="1"/>
            <a:r>
              <a:rPr lang="en-US" u="sng" dirty="0" smtClean="0">
                <a:solidFill>
                  <a:schemeClr val="bg1"/>
                </a:solidFill>
                <a:latin typeface="High Tower Text" pitchFamily="18" charset="0"/>
                <a:cs typeface="Calibri" pitchFamily="34" charset="0"/>
              </a:rPr>
              <a:t>AS-</a:t>
            </a:r>
            <a:r>
              <a:rPr lang="en-US" u="sng" dirty="0" smtClean="0">
                <a:solidFill>
                  <a:schemeClr val="bg1"/>
                </a:solidFill>
                <a:latin typeface="+mn-lt"/>
                <a:cs typeface="Calibri" pitchFamily="34" charset="0"/>
              </a:rPr>
              <a:t>12</a:t>
            </a:r>
            <a:r>
              <a:rPr lang="en-US" u="sng" dirty="0" smtClean="0">
                <a:solidFill>
                  <a:schemeClr val="bg1"/>
                </a:solidFill>
                <a:latin typeface="High Tower Text" pitchFamily="18" charset="0"/>
                <a:cs typeface="Calibri" pitchFamily="34" charset="0"/>
              </a:rPr>
              <a:t>: Government Grants</a:t>
            </a:r>
          </a:p>
        </p:txBody>
      </p:sp>
      <p:sp>
        <p:nvSpPr>
          <p:cNvPr id="56325" name="Slide Number Placeholder 4"/>
          <p:cNvSpPr>
            <a:spLocks noGrp="1"/>
          </p:cNvSpPr>
          <p:nvPr>
            <p:ph type="sldNum" sz="quarter" idx="12"/>
          </p:nvPr>
        </p:nvSpPr>
        <p:spPr bwMode="auto">
          <a:xfrm>
            <a:off x="146050" y="6210300"/>
            <a:ext cx="639763" cy="457200"/>
          </a:xfrm>
          <a:ln>
            <a:miter lim="800000"/>
            <a:headEnd/>
            <a:tailEnd/>
          </a:ln>
        </p:spPr>
        <p:txBody>
          <a:bodyPr wrap="square" lIns="91440" tIns="45720" rIns="91440" bIns="45720" numCol="1" anchorCtr="0" compatLnSpc="1">
            <a:prstTxWarp prst="textNoShape">
              <a:avLst/>
            </a:prstTxWarp>
          </a:bodyPr>
          <a:lstStyle/>
          <a:p>
            <a:pPr>
              <a:defRPr/>
            </a:pPr>
            <a:fld id="{48A88315-CA6F-4553-B590-5F922B017B5D}" type="slidenum">
              <a:rPr lang="en-US"/>
              <a:pPr>
                <a:defRPr/>
              </a:pPr>
              <a:t>84</a:t>
            </a:fld>
            <a:endParaRPr lang="en-US" dirty="0"/>
          </a:p>
        </p:txBody>
      </p:sp>
      <p:sp>
        <p:nvSpPr>
          <p:cNvPr id="84996" name="Content Placeholder 1"/>
          <p:cNvSpPr>
            <a:spLocks noGrp="1"/>
          </p:cNvSpPr>
          <p:nvPr>
            <p:ph sz="quarter" idx="1"/>
          </p:nvPr>
        </p:nvSpPr>
        <p:spPr>
          <a:xfrm>
            <a:off x="285720" y="1571612"/>
            <a:ext cx="8534430" cy="4714908"/>
          </a:xfrm>
        </p:spPr>
        <p:txBody>
          <a:bodyPr/>
          <a:lstStyle/>
          <a:p>
            <a:pPr algn="just" eaLnBrk="1" hangingPunct="1"/>
            <a:r>
              <a:rPr lang="en-US" sz="2000" dirty="0" smtClean="0">
                <a:cs typeface="Calibri" pitchFamily="34" charset="0"/>
              </a:rPr>
              <a:t>This Standard deals with accounting for government grants.</a:t>
            </a:r>
          </a:p>
          <a:p>
            <a:pPr algn="just" eaLnBrk="1" hangingPunct="1"/>
            <a:r>
              <a:rPr lang="en-US" sz="2000" dirty="0" smtClean="0">
                <a:cs typeface="Calibri" pitchFamily="34" charset="0"/>
              </a:rPr>
              <a:t>Government grants are to be </a:t>
            </a:r>
            <a:r>
              <a:rPr lang="en-US" sz="2000" b="1" u="sng" dirty="0" err="1" smtClean="0">
                <a:cs typeface="Calibri" pitchFamily="34" charset="0"/>
              </a:rPr>
              <a:t>recognised</a:t>
            </a:r>
            <a:r>
              <a:rPr lang="en-US" sz="2000" b="1" u="sng" dirty="0" smtClean="0">
                <a:cs typeface="Calibri" pitchFamily="34" charset="0"/>
              </a:rPr>
              <a:t> in the FS</a:t>
            </a:r>
            <a:r>
              <a:rPr lang="en-US" sz="2000" dirty="0" smtClean="0">
                <a:cs typeface="Calibri" pitchFamily="34" charset="0"/>
              </a:rPr>
              <a:t>: </a:t>
            </a:r>
          </a:p>
          <a:p>
            <a:pPr marL="822325" lvl="1" indent="-457200" algn="just" eaLnBrk="1" hangingPunct="1">
              <a:buFont typeface="Lucida Sans Unicode" pitchFamily="34" charset="0"/>
              <a:buAutoNum type="alphaLcParenR"/>
            </a:pPr>
            <a:r>
              <a:rPr lang="en-US" sz="2000" dirty="0" smtClean="0">
                <a:cs typeface="Calibri" pitchFamily="34" charset="0"/>
              </a:rPr>
              <a:t>where there is reasonable assurance that the enterprise will comply with the conditions attached to them; and </a:t>
            </a:r>
          </a:p>
          <a:p>
            <a:pPr marL="822325" lvl="1" indent="-457200" algn="just" eaLnBrk="1" hangingPunct="1">
              <a:buFont typeface="Lucida Sans Unicode" pitchFamily="34" charset="0"/>
              <a:buAutoNum type="alphaLcParenR"/>
            </a:pPr>
            <a:r>
              <a:rPr lang="en-US" sz="2000" dirty="0" smtClean="0">
                <a:cs typeface="Calibri" pitchFamily="34" charset="0"/>
              </a:rPr>
              <a:t>where such benefits have been earned by the enterprise and it is reasonably certain that the ultimate collection will be made.</a:t>
            </a:r>
          </a:p>
          <a:p>
            <a:pPr algn="just" eaLnBrk="1" hangingPunct="1"/>
            <a:endParaRPr lang="en-US" sz="1000" dirty="0" smtClean="0">
              <a:cs typeface="Calibri" pitchFamily="34" charset="0"/>
            </a:endParaRPr>
          </a:p>
          <a:p>
            <a:pPr algn="just" eaLnBrk="1" hangingPunct="1"/>
            <a:r>
              <a:rPr lang="en-US" sz="2000" b="1" u="sng" dirty="0" smtClean="0">
                <a:cs typeface="Calibri" pitchFamily="34" charset="0"/>
              </a:rPr>
              <a:t>Two broad approaches </a:t>
            </a:r>
            <a:r>
              <a:rPr lang="en-US" sz="2000" dirty="0" smtClean="0">
                <a:cs typeface="Calibri" pitchFamily="34" charset="0"/>
              </a:rPr>
              <a:t>may be followed for the accounting treatment of government grants: the </a:t>
            </a:r>
            <a:r>
              <a:rPr lang="en-US" sz="2000" b="1" dirty="0" smtClean="0">
                <a:solidFill>
                  <a:srgbClr val="FF0000"/>
                </a:solidFill>
                <a:cs typeface="Calibri" pitchFamily="34" charset="0"/>
              </a:rPr>
              <a:t>‘capital approach</a:t>
            </a:r>
            <a:r>
              <a:rPr lang="en-US" sz="2000" dirty="0" smtClean="0">
                <a:cs typeface="Calibri" pitchFamily="34" charset="0"/>
              </a:rPr>
              <a:t>’, under which a grant is treated as part of shareholders’ funds, and the </a:t>
            </a:r>
            <a:r>
              <a:rPr lang="en-US" sz="2000" b="1" dirty="0" smtClean="0">
                <a:solidFill>
                  <a:srgbClr val="FF0000"/>
                </a:solidFill>
                <a:cs typeface="Calibri" pitchFamily="34" charset="0"/>
              </a:rPr>
              <a:t>‘income approach</a:t>
            </a:r>
            <a:r>
              <a:rPr lang="en-US" sz="2000" dirty="0" smtClean="0">
                <a:cs typeface="Calibri" pitchFamily="34" charset="0"/>
              </a:rPr>
              <a:t>’, under which a grant is taken as income over one or more periods.</a:t>
            </a:r>
          </a:p>
          <a:p>
            <a:pPr algn="just" eaLnBrk="1" hangingPunct="1"/>
            <a:endParaRPr lang="en-US" sz="1000" dirty="0" smtClean="0">
              <a:cs typeface="Calibri" pitchFamily="34" charset="0"/>
            </a:endParaRPr>
          </a:p>
          <a:p>
            <a:pPr algn="just" eaLnBrk="1" hangingPunct="1"/>
            <a:r>
              <a:rPr lang="en-US" sz="2000" dirty="0" smtClean="0">
                <a:cs typeface="Calibri" pitchFamily="34" charset="0"/>
              </a:rPr>
              <a:t>Mere </a:t>
            </a:r>
            <a:r>
              <a:rPr lang="en-US" sz="2000" b="1" dirty="0" smtClean="0">
                <a:cs typeface="Calibri" pitchFamily="34" charset="0"/>
              </a:rPr>
              <a:t>receipt of a grant is not </a:t>
            </a:r>
            <a:r>
              <a:rPr lang="en-US" sz="2000" dirty="0" smtClean="0">
                <a:cs typeface="Calibri" pitchFamily="34" charset="0"/>
              </a:rPr>
              <a:t>necessarily a </a:t>
            </a:r>
            <a:r>
              <a:rPr lang="en-US" sz="2000" b="1" dirty="0" smtClean="0">
                <a:solidFill>
                  <a:srgbClr val="FF0000"/>
                </a:solidFill>
                <a:cs typeface="Calibri" pitchFamily="34" charset="0"/>
              </a:rPr>
              <a:t>conclusive evidence </a:t>
            </a:r>
            <a:r>
              <a:rPr lang="en-US" sz="2000" dirty="0" smtClean="0">
                <a:cs typeface="Calibri" pitchFamily="34" charset="0"/>
              </a:rPr>
              <a:t>that </a:t>
            </a:r>
            <a:r>
              <a:rPr lang="en-US" sz="2000" b="1" u="sng" dirty="0" smtClean="0">
                <a:cs typeface="Calibri" pitchFamily="34" charset="0"/>
              </a:rPr>
              <a:t>conditions attaching </a:t>
            </a:r>
            <a:r>
              <a:rPr lang="en-US" sz="2000" dirty="0" smtClean="0">
                <a:cs typeface="Calibri" pitchFamily="34" charset="0"/>
              </a:rPr>
              <a:t>to the grant have been or will be </a:t>
            </a:r>
            <a:r>
              <a:rPr lang="en-US" sz="2000" b="1" u="sng" dirty="0" smtClean="0">
                <a:cs typeface="Calibri" pitchFamily="34" charset="0"/>
              </a:rPr>
              <a:t>fulfilled</a:t>
            </a:r>
            <a:r>
              <a:rPr lang="en-US" sz="2000" dirty="0" smtClean="0">
                <a:cs typeface="Calibri" pitchFamily="34" charset="0"/>
              </a:rPr>
              <a:t>.</a:t>
            </a:r>
          </a:p>
        </p:txBody>
      </p:sp>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9" name="Slide Number Placeholder 4"/>
          <p:cNvSpPr>
            <a:spLocks noGrp="1"/>
          </p:cNvSpPr>
          <p:nvPr>
            <p:ph type="sldNum" sz="quarter" idx="12"/>
          </p:nvPr>
        </p:nvSpPr>
        <p:spPr bwMode="auto">
          <a:xfrm>
            <a:off x="146050" y="6210300"/>
            <a:ext cx="609600" cy="457200"/>
          </a:xfrm>
          <a:ln>
            <a:miter lim="800000"/>
            <a:headEnd/>
            <a:tailEnd/>
          </a:ln>
        </p:spPr>
        <p:txBody>
          <a:bodyPr wrap="square" lIns="91440" tIns="45720" rIns="91440" bIns="45720" numCol="1" anchorCtr="0" compatLnSpc="1">
            <a:prstTxWarp prst="textNoShape">
              <a:avLst/>
            </a:prstTxWarp>
          </a:bodyPr>
          <a:lstStyle/>
          <a:p>
            <a:pPr>
              <a:defRPr/>
            </a:pPr>
            <a:fld id="{F9284A5E-BF12-4161-9C83-B654A92B66C2}" type="slidenum">
              <a:rPr lang="en-US"/>
              <a:pPr>
                <a:defRPr/>
              </a:pPr>
              <a:t>85</a:t>
            </a:fld>
            <a:endParaRPr lang="en-US" dirty="0"/>
          </a:p>
        </p:txBody>
      </p:sp>
      <p:sp>
        <p:nvSpPr>
          <p:cNvPr id="86019" name="Content Placeholder 1"/>
          <p:cNvSpPr>
            <a:spLocks noGrp="1"/>
          </p:cNvSpPr>
          <p:nvPr>
            <p:ph sz="quarter" idx="1"/>
          </p:nvPr>
        </p:nvSpPr>
        <p:spPr>
          <a:xfrm>
            <a:off x="285720" y="714356"/>
            <a:ext cx="8643998" cy="5786478"/>
          </a:xfrm>
        </p:spPr>
        <p:txBody>
          <a:bodyPr/>
          <a:lstStyle/>
          <a:p>
            <a:pPr algn="just" eaLnBrk="1" hangingPunct="1"/>
            <a:r>
              <a:rPr lang="en-US" sz="2200" dirty="0" smtClean="0">
                <a:cs typeface="Calibri" pitchFamily="34" charset="0"/>
              </a:rPr>
              <a:t>Government grants may take the form of </a:t>
            </a:r>
            <a:r>
              <a:rPr lang="en-US" sz="2200" b="1" dirty="0" smtClean="0">
                <a:solidFill>
                  <a:srgbClr val="FF0000"/>
                </a:solidFill>
                <a:cs typeface="Calibri" pitchFamily="34" charset="0"/>
              </a:rPr>
              <a:t>non-monetary assets</a:t>
            </a:r>
            <a:r>
              <a:rPr lang="en-US" sz="2200" dirty="0" smtClean="0">
                <a:cs typeface="Calibri" pitchFamily="34" charset="0"/>
              </a:rPr>
              <a:t>, such as land or other resources, </a:t>
            </a:r>
          </a:p>
          <a:p>
            <a:pPr lvl="1" algn="just" eaLnBrk="1" hangingPunct="1"/>
            <a:r>
              <a:rPr lang="en-US" sz="2100" dirty="0" smtClean="0">
                <a:cs typeface="Calibri" pitchFamily="34" charset="0"/>
              </a:rPr>
              <a:t>given at concessional rates, be accounted for on the basis of their acquisition cost</a:t>
            </a:r>
          </a:p>
          <a:p>
            <a:pPr lvl="1" algn="just" eaLnBrk="1" hangingPunct="1"/>
            <a:r>
              <a:rPr lang="en-US" sz="2100" dirty="0" smtClean="0">
                <a:cs typeface="Calibri" pitchFamily="34" charset="0"/>
              </a:rPr>
              <a:t>Given free of cost, be recorded at a </a:t>
            </a:r>
            <a:r>
              <a:rPr lang="en-US" sz="2100" dirty="0" smtClean="0">
                <a:solidFill>
                  <a:srgbClr val="FF0000"/>
                </a:solidFill>
                <a:cs typeface="Calibri" pitchFamily="34" charset="0"/>
              </a:rPr>
              <a:t>nominal value</a:t>
            </a:r>
            <a:r>
              <a:rPr lang="en-US" sz="2100" dirty="0" smtClean="0">
                <a:cs typeface="Calibri" pitchFamily="34" charset="0"/>
              </a:rPr>
              <a:t>.</a:t>
            </a:r>
          </a:p>
          <a:p>
            <a:pPr algn="just" eaLnBrk="1" hangingPunct="1"/>
            <a:endParaRPr lang="en-US" sz="500" b="1" dirty="0" smtClean="0">
              <a:cs typeface="Calibri" pitchFamily="34" charset="0"/>
            </a:endParaRPr>
          </a:p>
          <a:p>
            <a:pPr algn="just" eaLnBrk="1" hangingPunct="1"/>
            <a:r>
              <a:rPr lang="en-US" sz="2200" b="1" dirty="0" smtClean="0">
                <a:cs typeface="Calibri" pitchFamily="34" charset="0"/>
              </a:rPr>
              <a:t>Grant for Fixed Assets:</a:t>
            </a:r>
          </a:p>
          <a:p>
            <a:pPr lvl="1" algn="just" eaLnBrk="1" hangingPunct="1"/>
            <a:r>
              <a:rPr lang="en-US" sz="2200" dirty="0" smtClean="0">
                <a:cs typeface="Calibri" pitchFamily="34" charset="0"/>
              </a:rPr>
              <a:t>Grant may be </a:t>
            </a:r>
            <a:r>
              <a:rPr lang="en-US" sz="2200" dirty="0" err="1" smtClean="0">
                <a:cs typeface="Calibri" pitchFamily="34" charset="0"/>
              </a:rPr>
              <a:t>recognised</a:t>
            </a:r>
            <a:r>
              <a:rPr lang="en-US" sz="2200" dirty="0" smtClean="0">
                <a:cs typeface="Calibri" pitchFamily="34" charset="0"/>
              </a:rPr>
              <a:t> in </a:t>
            </a:r>
            <a:r>
              <a:rPr lang="en-US" sz="2200" dirty="0" smtClean="0">
                <a:solidFill>
                  <a:srgbClr val="FF0000"/>
                </a:solidFill>
                <a:cs typeface="Calibri" pitchFamily="34" charset="0"/>
              </a:rPr>
              <a:t>two ways</a:t>
            </a:r>
            <a:r>
              <a:rPr lang="en-US" sz="2200" dirty="0" smtClean="0">
                <a:cs typeface="Calibri" pitchFamily="34" charset="0"/>
              </a:rPr>
              <a:t>:</a:t>
            </a:r>
          </a:p>
          <a:p>
            <a:pPr lvl="2" algn="just" eaLnBrk="1" hangingPunct="1"/>
            <a:r>
              <a:rPr lang="en-US" sz="2100" dirty="0" smtClean="0">
                <a:solidFill>
                  <a:srgbClr val="FF0000"/>
                </a:solidFill>
                <a:cs typeface="Calibri" pitchFamily="34" charset="0"/>
              </a:rPr>
              <a:t>Deduct</a:t>
            </a:r>
            <a:r>
              <a:rPr lang="en-US" sz="2100" dirty="0" smtClean="0">
                <a:cs typeface="Calibri" pitchFamily="34" charset="0"/>
              </a:rPr>
              <a:t> the amount of grant from </a:t>
            </a:r>
            <a:r>
              <a:rPr lang="en-US" sz="2100" dirty="0" smtClean="0">
                <a:solidFill>
                  <a:srgbClr val="FF0000"/>
                </a:solidFill>
                <a:cs typeface="Calibri" pitchFamily="34" charset="0"/>
              </a:rPr>
              <a:t>cost of asset </a:t>
            </a:r>
            <a:r>
              <a:rPr lang="en-US" sz="2100" dirty="0" smtClean="0">
                <a:cs typeface="Calibri" pitchFamily="34" charset="0"/>
              </a:rPr>
              <a:t>&amp; charge depreciation on reduced balance.</a:t>
            </a:r>
          </a:p>
          <a:p>
            <a:pPr lvl="2" algn="just" eaLnBrk="1" hangingPunct="1"/>
            <a:r>
              <a:rPr lang="en-US" sz="2100" dirty="0" smtClean="0">
                <a:cs typeface="Calibri" pitchFamily="34" charset="0"/>
              </a:rPr>
              <a:t>Grant may be treated as </a:t>
            </a:r>
            <a:r>
              <a:rPr lang="en-US" sz="2100" dirty="0" smtClean="0">
                <a:solidFill>
                  <a:srgbClr val="FF0000"/>
                </a:solidFill>
                <a:cs typeface="Calibri" pitchFamily="34" charset="0"/>
              </a:rPr>
              <a:t>deferred income </a:t>
            </a:r>
            <a:r>
              <a:rPr lang="en-US" sz="2100" dirty="0" smtClean="0">
                <a:cs typeface="Calibri" pitchFamily="34" charset="0"/>
              </a:rPr>
              <a:t>which is </a:t>
            </a:r>
            <a:r>
              <a:rPr lang="en-US" sz="2100" dirty="0" err="1" smtClean="0">
                <a:cs typeface="Calibri" pitchFamily="34" charset="0"/>
              </a:rPr>
              <a:t>recognised</a:t>
            </a:r>
            <a:r>
              <a:rPr lang="en-US" sz="2100" dirty="0" smtClean="0">
                <a:cs typeface="Calibri" pitchFamily="34" charset="0"/>
              </a:rPr>
              <a:t> in the P&amp;L account on a systematic and rational basis over the useful life of the asset.</a:t>
            </a:r>
          </a:p>
          <a:p>
            <a:pPr algn="just" eaLnBrk="1" hangingPunct="1"/>
            <a:endParaRPr lang="en-US" sz="500" b="1" dirty="0" smtClean="0">
              <a:cs typeface="Calibri" pitchFamily="34" charset="0"/>
            </a:endParaRPr>
          </a:p>
          <a:p>
            <a:pPr algn="just" eaLnBrk="1" hangingPunct="1"/>
            <a:r>
              <a:rPr lang="en-US" sz="2200" b="1" dirty="0" smtClean="0">
                <a:cs typeface="Calibri" pitchFamily="34" charset="0"/>
              </a:rPr>
              <a:t>Grant related to Revenue:</a:t>
            </a:r>
          </a:p>
          <a:p>
            <a:pPr lvl="1" algn="just" eaLnBrk="1" hangingPunct="1"/>
            <a:r>
              <a:rPr lang="en-US" sz="2200" dirty="0" smtClean="0">
                <a:cs typeface="Calibri" pitchFamily="34" charset="0"/>
              </a:rPr>
              <a:t>be credited to </a:t>
            </a:r>
            <a:r>
              <a:rPr lang="en-US" sz="2200" dirty="0" smtClean="0">
                <a:solidFill>
                  <a:srgbClr val="FF0000"/>
                </a:solidFill>
                <a:cs typeface="Calibri" pitchFamily="34" charset="0"/>
              </a:rPr>
              <a:t>P&amp;L account</a:t>
            </a:r>
            <a:r>
              <a:rPr lang="en-US" sz="2200" dirty="0" smtClean="0">
                <a:cs typeface="Calibri" pitchFamily="34" charset="0"/>
              </a:rPr>
              <a:t>.</a:t>
            </a:r>
          </a:p>
          <a:p>
            <a:pPr algn="just" eaLnBrk="1" hangingPunct="1"/>
            <a:endParaRPr lang="en-US" sz="500" b="1" dirty="0" smtClean="0">
              <a:cs typeface="Calibri" pitchFamily="34" charset="0"/>
            </a:endParaRPr>
          </a:p>
          <a:p>
            <a:pPr algn="just" eaLnBrk="1" hangingPunct="1"/>
            <a:r>
              <a:rPr lang="en-US" sz="2200" b="1" dirty="0" smtClean="0">
                <a:cs typeface="Calibri" pitchFamily="34" charset="0"/>
              </a:rPr>
              <a:t>Grant in the </a:t>
            </a:r>
            <a:r>
              <a:rPr lang="fr-FR" sz="2200" b="1" dirty="0" smtClean="0">
                <a:cs typeface="Calibri" pitchFamily="34" charset="0"/>
              </a:rPr>
              <a:t>nature of </a:t>
            </a:r>
            <a:r>
              <a:rPr lang="fr-FR" sz="2200" b="1" dirty="0" err="1" smtClean="0">
                <a:cs typeface="Calibri" pitchFamily="34" charset="0"/>
              </a:rPr>
              <a:t>Promoters</a:t>
            </a:r>
            <a:r>
              <a:rPr lang="fr-FR" sz="2200" b="1" dirty="0" smtClean="0">
                <a:cs typeface="Calibri" pitchFamily="34" charset="0"/>
              </a:rPr>
              <a:t>’ contribution:</a:t>
            </a:r>
          </a:p>
          <a:p>
            <a:pPr lvl="1" algn="just" eaLnBrk="1" hangingPunct="1"/>
            <a:r>
              <a:rPr lang="en-US" sz="2200" dirty="0" smtClean="0">
                <a:cs typeface="Calibri" pitchFamily="34" charset="0"/>
              </a:rPr>
              <a:t>given with reference to the total investment be credited in </a:t>
            </a:r>
            <a:r>
              <a:rPr lang="en-US" sz="2200" dirty="0" smtClean="0">
                <a:solidFill>
                  <a:srgbClr val="FF0000"/>
                </a:solidFill>
                <a:cs typeface="Calibri" pitchFamily="34" charset="0"/>
              </a:rPr>
              <a:t>capital reserve</a:t>
            </a:r>
            <a:r>
              <a:rPr lang="en-US" sz="2200" dirty="0" smtClean="0">
                <a:cs typeface="Calibri" pitchFamily="34" charset="0"/>
              </a:rPr>
              <a:t>.</a:t>
            </a:r>
          </a:p>
        </p:txBody>
      </p:sp>
      <p:sp>
        <p:nvSpPr>
          <p:cNvPr id="7" name="Title 2"/>
          <p:cNvSpPr txBox="1">
            <a:spLocks/>
          </p:cNvSpPr>
          <p:nvPr/>
        </p:nvSpPr>
        <p:spPr>
          <a:xfrm>
            <a:off x="5715000" y="71438"/>
            <a:ext cx="2971800" cy="511175"/>
          </a:xfrm>
          <a:prstGeom prst="rect">
            <a:avLst/>
          </a:prstGeom>
          <a:solidFill>
            <a:schemeClr val="accent1"/>
          </a:solidFill>
        </p:spPr>
        <p:txBody>
          <a:bodyPr bIns="91440" anchor="ctr"/>
          <a:lstStyle/>
          <a:p>
            <a:pPr algn="r" fontAlgn="auto">
              <a:spcAft>
                <a:spcPts val="0"/>
              </a:spcAft>
              <a:defRPr/>
            </a:pPr>
            <a:r>
              <a:rPr lang="en-US" sz="2800" dirty="0">
                <a:solidFill>
                  <a:schemeClr val="bg1"/>
                </a:solidFill>
                <a:latin typeface="Calibri" pitchFamily="34" charset="0"/>
                <a:ea typeface="+mj-ea"/>
                <a:cs typeface="Calibri" pitchFamily="34" charset="0"/>
              </a:rPr>
              <a:t>Contd.……</a:t>
            </a:r>
          </a:p>
        </p:txBody>
      </p:sp>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2" name="Slide Number Placeholder 3"/>
          <p:cNvSpPr>
            <a:spLocks noGrp="1"/>
          </p:cNvSpPr>
          <p:nvPr>
            <p:ph type="sldNum" sz="quarter" idx="12"/>
          </p:nvPr>
        </p:nvSpPr>
        <p:spPr bwMode="auto">
          <a:ln>
            <a:miter lim="800000"/>
            <a:headEnd/>
            <a:tailEnd/>
          </a:ln>
        </p:spPr>
        <p:txBody>
          <a:bodyPr wrap="square" lIns="91440" tIns="45720" rIns="91440" bIns="45720" numCol="1" anchorCtr="0" compatLnSpc="1">
            <a:prstTxWarp prst="textNoShape">
              <a:avLst/>
            </a:prstTxWarp>
          </a:bodyPr>
          <a:lstStyle/>
          <a:p>
            <a:pPr>
              <a:defRPr/>
            </a:pPr>
            <a:fld id="{20DA605D-0B25-4FD3-AE5A-1CA906161E0B}" type="slidenum">
              <a:rPr lang="en-US"/>
              <a:pPr>
                <a:defRPr/>
              </a:pPr>
              <a:t>86</a:t>
            </a:fld>
            <a:endParaRPr lang="en-US"/>
          </a:p>
        </p:txBody>
      </p:sp>
      <p:sp>
        <p:nvSpPr>
          <p:cNvPr id="87043" name="Content Placeholder 1"/>
          <p:cNvSpPr>
            <a:spLocks noGrp="1"/>
          </p:cNvSpPr>
          <p:nvPr>
            <p:ph sz="quarter" idx="1"/>
          </p:nvPr>
        </p:nvSpPr>
        <p:spPr>
          <a:xfrm>
            <a:off x="285720" y="785794"/>
            <a:ext cx="8569325" cy="5715040"/>
          </a:xfrm>
        </p:spPr>
        <p:txBody>
          <a:bodyPr/>
          <a:lstStyle/>
          <a:p>
            <a:pPr algn="just" eaLnBrk="1" hangingPunct="1"/>
            <a:r>
              <a:rPr lang="en-US" sz="1900" b="1" dirty="0" smtClean="0">
                <a:cs typeface="Calibri" pitchFamily="34" charset="0"/>
              </a:rPr>
              <a:t>Refund of Government Grant:</a:t>
            </a:r>
          </a:p>
          <a:p>
            <a:pPr algn="just" eaLnBrk="1" hangingPunct="1">
              <a:buFont typeface="Wingdings 3" pitchFamily="18" charset="2"/>
              <a:buNone/>
            </a:pPr>
            <a:r>
              <a:rPr lang="en-US" sz="1900" dirty="0" smtClean="0">
                <a:cs typeface="Calibri" pitchFamily="34" charset="0"/>
              </a:rPr>
              <a:t>	Government grants sometimes become refundable because certain conditions attached to it are not fulfilled.</a:t>
            </a:r>
          </a:p>
          <a:p>
            <a:pPr lvl="1" algn="just" eaLnBrk="1" hangingPunct="1">
              <a:buFont typeface="Verdana" pitchFamily="34" charset="0"/>
              <a:buNone/>
            </a:pPr>
            <a:r>
              <a:rPr lang="en-US" sz="1900" b="1" dirty="0" smtClean="0">
                <a:cs typeface="Calibri" pitchFamily="34" charset="0"/>
              </a:rPr>
              <a:t>	</a:t>
            </a:r>
            <a:r>
              <a:rPr lang="en-US" sz="1900" b="1" u="sng" dirty="0" smtClean="0">
                <a:cs typeface="Calibri" pitchFamily="34" charset="0"/>
              </a:rPr>
              <a:t>Recognition of refund of Government Grant:</a:t>
            </a:r>
          </a:p>
          <a:p>
            <a:pPr lvl="1"/>
            <a:r>
              <a:rPr lang="en-US" sz="1900" dirty="0" smtClean="0">
                <a:cs typeface="Calibri" pitchFamily="34" charset="0"/>
              </a:rPr>
              <a:t>Grant Related to Revenue	      :	First deducted from unamortized 						deferred credit remaining in respect of the</a:t>
            </a:r>
          </a:p>
          <a:p>
            <a:pPr lvl="1">
              <a:buNone/>
            </a:pPr>
            <a:r>
              <a:rPr lang="en-US" sz="1900" dirty="0" smtClean="0">
                <a:cs typeface="Calibri" pitchFamily="34" charset="0"/>
              </a:rPr>
              <a:t>						Govt. grant and balance to P&amp;L A/c.</a:t>
            </a:r>
          </a:p>
          <a:p>
            <a:pPr lvl="1" algn="just" eaLnBrk="1" hangingPunct="1"/>
            <a:r>
              <a:rPr lang="en-US" sz="1900" dirty="0" smtClean="0">
                <a:cs typeface="Calibri" pitchFamily="34" charset="0"/>
              </a:rPr>
              <a:t>Grant related to Fixed Asset	      :	Increase value of Fixed asset 							OR 									Reduce Capital Reserve, as the      						case may be.</a:t>
            </a:r>
          </a:p>
          <a:p>
            <a:pPr lvl="1" algn="just" eaLnBrk="1" hangingPunct="1"/>
            <a:r>
              <a:rPr lang="en-US" sz="1900" dirty="0" smtClean="0">
                <a:cs typeface="Calibri" pitchFamily="34" charset="0"/>
              </a:rPr>
              <a:t>Grant in the nature of Promoters’	        :         Reduce Capital Reserve.	      Contribution</a:t>
            </a:r>
          </a:p>
          <a:p>
            <a:pPr algn="just" eaLnBrk="1" hangingPunct="1"/>
            <a:endParaRPr lang="en-US" sz="1600" b="1" dirty="0" smtClean="0">
              <a:cs typeface="Calibri" pitchFamily="34" charset="0"/>
            </a:endParaRPr>
          </a:p>
          <a:p>
            <a:pPr algn="just" eaLnBrk="1" hangingPunct="1"/>
            <a:r>
              <a:rPr lang="en-US" sz="1900" b="1" dirty="0" smtClean="0">
                <a:cs typeface="Calibri" pitchFamily="34" charset="0"/>
              </a:rPr>
              <a:t>DISCLOSURE REQUIREMENTS:</a:t>
            </a:r>
          </a:p>
          <a:p>
            <a:pPr lvl="2" algn="just" eaLnBrk="1" hangingPunct="1"/>
            <a:r>
              <a:rPr lang="en-US" sz="1900" dirty="0" smtClean="0">
                <a:cs typeface="Calibri" pitchFamily="34" charset="0"/>
              </a:rPr>
              <a:t>The accounting policy adopted for government grants.</a:t>
            </a:r>
          </a:p>
          <a:p>
            <a:pPr lvl="2" algn="just" eaLnBrk="1" hangingPunct="1"/>
            <a:r>
              <a:rPr lang="en-US" sz="1900" dirty="0" smtClean="0">
                <a:cs typeface="Calibri" pitchFamily="34" charset="0"/>
              </a:rPr>
              <a:t>The nature and extent of government grants </a:t>
            </a:r>
            <a:r>
              <a:rPr lang="en-US" sz="1900" dirty="0" err="1" smtClean="0">
                <a:cs typeface="Calibri" pitchFamily="34" charset="0"/>
              </a:rPr>
              <a:t>recognised</a:t>
            </a:r>
            <a:r>
              <a:rPr lang="en-US" sz="1900" dirty="0" smtClean="0">
                <a:cs typeface="Calibri" pitchFamily="34" charset="0"/>
              </a:rPr>
              <a:t>. </a:t>
            </a:r>
          </a:p>
        </p:txBody>
      </p:sp>
      <p:sp>
        <p:nvSpPr>
          <p:cNvPr id="6" name="Title 2"/>
          <p:cNvSpPr txBox="1">
            <a:spLocks/>
          </p:cNvSpPr>
          <p:nvPr/>
        </p:nvSpPr>
        <p:spPr>
          <a:xfrm>
            <a:off x="5715000" y="71438"/>
            <a:ext cx="2971800" cy="511175"/>
          </a:xfrm>
          <a:prstGeom prst="rect">
            <a:avLst/>
          </a:prstGeom>
          <a:solidFill>
            <a:schemeClr val="accent1"/>
          </a:solidFill>
        </p:spPr>
        <p:txBody>
          <a:bodyPr bIns="91440" anchor="ctr"/>
          <a:lstStyle/>
          <a:p>
            <a:pPr algn="r" fontAlgn="auto">
              <a:spcAft>
                <a:spcPts val="0"/>
              </a:spcAft>
              <a:defRPr/>
            </a:pPr>
            <a:r>
              <a:rPr lang="en-US" sz="2800" dirty="0">
                <a:solidFill>
                  <a:schemeClr val="bg1"/>
                </a:solidFill>
                <a:latin typeface="Calibri" pitchFamily="34" charset="0"/>
                <a:ea typeface="+mj-ea"/>
                <a:cs typeface="Calibri" pitchFamily="34" charset="0"/>
              </a:rPr>
              <a:t>Contd.……</a:t>
            </a:r>
          </a:p>
        </p:txBody>
      </p:sp>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9396" name="Slide Number Placeholder 5"/>
          <p:cNvSpPr>
            <a:spLocks noGrp="1"/>
          </p:cNvSpPr>
          <p:nvPr>
            <p:ph type="sldNum" sz="quarter" idx="12"/>
          </p:nvPr>
        </p:nvSpPr>
        <p:spPr bwMode="auto">
          <a:xfrm>
            <a:off x="-71438" y="6400800"/>
            <a:ext cx="711201" cy="457200"/>
          </a:xfrm>
          <a:ln>
            <a:miter lim="800000"/>
            <a:headEnd/>
            <a:tailEnd/>
          </a:ln>
        </p:spPr>
        <p:txBody>
          <a:bodyPr wrap="square" lIns="91440" tIns="45720" rIns="91440" bIns="45720" numCol="1" anchorCtr="0" compatLnSpc="1">
            <a:prstTxWarp prst="textNoShape">
              <a:avLst/>
            </a:prstTxWarp>
          </a:bodyPr>
          <a:lstStyle/>
          <a:p>
            <a:pPr>
              <a:defRPr/>
            </a:pPr>
            <a:fld id="{9B402056-3888-462B-899B-7DFB8E20D3C1}" type="slidenum">
              <a:rPr lang="en-US"/>
              <a:pPr>
                <a:defRPr/>
              </a:pPr>
              <a:t>87</a:t>
            </a:fld>
            <a:endParaRPr lang="en-US"/>
          </a:p>
        </p:txBody>
      </p:sp>
      <p:graphicFrame>
        <p:nvGraphicFramePr>
          <p:cNvPr id="4" name="Content Placeholder 3"/>
          <p:cNvGraphicFramePr>
            <a:graphicFrameLocks noGrp="1"/>
          </p:cNvGraphicFramePr>
          <p:nvPr>
            <p:ph sz="quarter" idx="1"/>
          </p:nvPr>
        </p:nvGraphicFramePr>
        <p:xfrm>
          <a:off x="428596" y="928670"/>
          <a:ext cx="8358246" cy="49292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Title 5"/>
          <p:cNvSpPr txBox="1">
            <a:spLocks/>
          </p:cNvSpPr>
          <p:nvPr/>
        </p:nvSpPr>
        <p:spPr>
          <a:xfrm>
            <a:off x="0" y="-26988"/>
            <a:ext cx="9144000" cy="769938"/>
          </a:xfrm>
          <a:prstGeom prst="rect">
            <a:avLst/>
          </a:prstGeom>
          <a:solidFill>
            <a:schemeClr val="accent1"/>
          </a:solidFill>
        </p:spPr>
        <p:txBody>
          <a:bodyPr anchor="ctr">
            <a:spAutoFit/>
          </a:bodyPr>
          <a:lstStyle/>
          <a:p>
            <a:pPr algn="ctr" fontAlgn="auto">
              <a:spcAft>
                <a:spcPts val="0"/>
              </a:spcAft>
              <a:defRPr/>
            </a:pPr>
            <a:r>
              <a:rPr lang="en-US" sz="4400" dirty="0">
                <a:solidFill>
                  <a:schemeClr val="bg1"/>
                </a:solidFill>
                <a:latin typeface="High Tower Text" pitchFamily="18" charset="0"/>
                <a:ea typeface="+mj-ea"/>
                <a:cs typeface="+mj-cs"/>
              </a:rPr>
              <a:t>Comparison </a:t>
            </a:r>
            <a:r>
              <a:rPr lang="en-US" sz="4000" dirty="0">
                <a:solidFill>
                  <a:schemeClr val="bg1"/>
                </a:solidFill>
                <a:latin typeface="High Tower Text" pitchFamily="18" charset="0"/>
                <a:ea typeface="+mj-ea"/>
                <a:cs typeface="+mj-cs"/>
              </a:rPr>
              <a:t>b/w ICDS VII &amp; AS </a:t>
            </a:r>
            <a:r>
              <a:rPr lang="en-US" sz="4000" dirty="0">
                <a:solidFill>
                  <a:schemeClr val="bg1"/>
                </a:solidFill>
                <a:latin typeface="Calibri" pitchFamily="34" charset="0"/>
                <a:ea typeface="+mj-ea"/>
                <a:cs typeface="+mj-cs"/>
              </a:rPr>
              <a:t>12</a:t>
            </a:r>
            <a:endParaRPr lang="en-US" sz="4400" dirty="0">
              <a:solidFill>
                <a:schemeClr val="bg1"/>
              </a:solidFill>
              <a:latin typeface="Calibri" pitchFamily="34" charset="0"/>
              <a:ea typeface="+mj-ea"/>
              <a:cs typeface="+mj-cs"/>
            </a:endParaRPr>
          </a:p>
        </p:txBody>
      </p:sp>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285720" y="1500174"/>
            <a:ext cx="8572560" cy="4572000"/>
          </a:xfrm>
        </p:spPr>
        <p:txBody>
          <a:bodyPr/>
          <a:lstStyle/>
          <a:p>
            <a:pPr algn="just">
              <a:spcBef>
                <a:spcPts val="0"/>
              </a:spcBef>
            </a:pPr>
            <a:r>
              <a:rPr lang="en-US" sz="2100" b="1" dirty="0" smtClean="0">
                <a:cs typeface="Calibri" pitchFamily="34" charset="0"/>
              </a:rPr>
              <a:t>Govt. grants which are not reduced from the cost of assets shall be treated as income u/s 2(24)(xviii) of the I.T. Act. (Finance Act, 2015)</a:t>
            </a:r>
          </a:p>
          <a:p>
            <a:pPr algn="just">
              <a:spcBef>
                <a:spcPts val="0"/>
              </a:spcBef>
              <a:buNone/>
            </a:pPr>
            <a:r>
              <a:rPr lang="en-US" sz="2100" i="1" dirty="0" smtClean="0"/>
              <a:t>	</a:t>
            </a:r>
            <a:r>
              <a:rPr lang="en-US" sz="2100" b="1" i="1" u="sng" dirty="0" smtClean="0"/>
              <a:t>Sec. 2(24)(xviii) </a:t>
            </a:r>
            <a:r>
              <a:rPr lang="en-US" sz="2000" i="1" dirty="0" smtClean="0"/>
              <a:t>“assistance in the form of a subsidy or grant or cash incentive or duty drawback or waiver or concession or reimbursement (by whatever name called) by the Central Government or a State Government or any authority or body or agency in cash or kind to the assessee other than the subsidy or grant or reimbursement which is taken into account for determination of the actual cost of the asset in accordance with the provisions of </a:t>
            </a:r>
            <a:r>
              <a:rPr lang="en-US" sz="2000" dirty="0" smtClean="0"/>
              <a:t>Explanation 10</a:t>
            </a:r>
            <a:r>
              <a:rPr lang="en-US" sz="2000" i="1" dirty="0" smtClean="0"/>
              <a:t> to clause (</a:t>
            </a:r>
            <a:r>
              <a:rPr lang="en-US" sz="2000" dirty="0" smtClean="0"/>
              <a:t>1</a:t>
            </a:r>
            <a:r>
              <a:rPr lang="en-US" sz="2000" i="1" dirty="0" smtClean="0"/>
              <a:t>) of section 43;</a:t>
            </a:r>
            <a:endParaRPr lang="en-US" sz="2000" b="1" dirty="0" smtClean="0">
              <a:cs typeface="Calibri" pitchFamily="34" charset="0"/>
            </a:endParaRPr>
          </a:p>
          <a:p>
            <a:pPr algn="just">
              <a:spcBef>
                <a:spcPts val="0"/>
              </a:spcBef>
            </a:pPr>
            <a:endParaRPr lang="en-US" sz="2200" dirty="0" smtClean="0"/>
          </a:p>
          <a:p>
            <a:pPr algn="just">
              <a:spcBef>
                <a:spcPts val="0"/>
              </a:spcBef>
            </a:pPr>
            <a:r>
              <a:rPr lang="en-US" sz="2400" dirty="0" smtClean="0">
                <a:cs typeface="Calibri" pitchFamily="34" charset="0"/>
              </a:rPr>
              <a:t>Thereby including even the grants related to non-depreciable assets as Income. </a:t>
            </a:r>
          </a:p>
          <a:p>
            <a:pPr algn="just">
              <a:spcBef>
                <a:spcPts val="0"/>
              </a:spcBef>
            </a:pPr>
            <a:endParaRPr lang="en-US" sz="2400" dirty="0" smtClean="0">
              <a:cs typeface="Calibri" pitchFamily="34" charset="0"/>
            </a:endParaRPr>
          </a:p>
          <a:p>
            <a:pPr algn="just">
              <a:spcBef>
                <a:spcPts val="0"/>
              </a:spcBef>
            </a:pPr>
            <a:r>
              <a:rPr lang="en-US" sz="2400" dirty="0" smtClean="0">
                <a:cs typeface="Calibri" pitchFamily="34" charset="0"/>
              </a:rPr>
              <a:t>Non </a:t>
            </a:r>
            <a:r>
              <a:rPr lang="en-US" sz="2400" dirty="0" err="1" smtClean="0">
                <a:cs typeface="Calibri" pitchFamily="34" charset="0"/>
              </a:rPr>
              <a:t>capitalisation</a:t>
            </a:r>
            <a:r>
              <a:rPr lang="en-US" sz="2400" dirty="0" smtClean="0">
                <a:cs typeface="Calibri" pitchFamily="34" charset="0"/>
              </a:rPr>
              <a:t> of grant received will </a:t>
            </a:r>
            <a:r>
              <a:rPr lang="en-US" sz="2400" dirty="0" smtClean="0">
                <a:solidFill>
                  <a:schemeClr val="accent2"/>
                </a:solidFill>
                <a:cs typeface="Calibri" pitchFamily="34" charset="0"/>
              </a:rPr>
              <a:t>increase</a:t>
            </a:r>
            <a:r>
              <a:rPr lang="en-US" sz="2400" dirty="0" smtClean="0">
                <a:cs typeface="Calibri" pitchFamily="34" charset="0"/>
              </a:rPr>
              <a:t> profit of </a:t>
            </a:r>
            <a:r>
              <a:rPr lang="en-US" sz="2400" dirty="0" smtClean="0">
                <a:solidFill>
                  <a:schemeClr val="accent2"/>
                </a:solidFill>
                <a:cs typeface="Calibri" pitchFamily="34" charset="0"/>
              </a:rPr>
              <a:t>current year</a:t>
            </a:r>
            <a:r>
              <a:rPr lang="en-US" sz="2400" dirty="0" smtClean="0">
                <a:cs typeface="Calibri" pitchFamily="34" charset="0"/>
              </a:rPr>
              <a:t>.</a:t>
            </a:r>
          </a:p>
          <a:p>
            <a:pPr algn="just">
              <a:spcBef>
                <a:spcPts val="0"/>
              </a:spcBef>
            </a:pPr>
            <a:endParaRPr lang="en-US" sz="2200" dirty="0" smtClean="0"/>
          </a:p>
        </p:txBody>
      </p:sp>
      <p:sp>
        <p:nvSpPr>
          <p:cNvPr id="4" name="Slide Number Placeholder 3"/>
          <p:cNvSpPr>
            <a:spLocks noGrp="1"/>
          </p:cNvSpPr>
          <p:nvPr>
            <p:ph type="sldNum" sz="quarter" idx="12"/>
          </p:nvPr>
        </p:nvSpPr>
        <p:spPr/>
        <p:txBody>
          <a:bodyPr/>
          <a:lstStyle/>
          <a:p>
            <a:pPr>
              <a:defRPr/>
            </a:pPr>
            <a:fld id="{1DE97F3A-CAFA-4AA3-BB24-8DC4E9DA3CFF}" type="slidenum">
              <a:rPr lang="en-US" smtClean="0"/>
              <a:pPr>
                <a:defRPr/>
              </a:pPr>
              <a:t>88</a:t>
            </a:fld>
            <a:endParaRPr lang="en-US"/>
          </a:p>
        </p:txBody>
      </p:sp>
      <p:sp>
        <p:nvSpPr>
          <p:cNvPr id="9" name="Title 2"/>
          <p:cNvSpPr txBox="1">
            <a:spLocks/>
          </p:cNvSpPr>
          <p:nvPr/>
        </p:nvSpPr>
        <p:spPr>
          <a:xfrm>
            <a:off x="5715000" y="71438"/>
            <a:ext cx="2971800" cy="511175"/>
          </a:xfrm>
          <a:prstGeom prst="rect">
            <a:avLst/>
          </a:prstGeom>
          <a:solidFill>
            <a:schemeClr val="accent1"/>
          </a:solidFill>
        </p:spPr>
        <p:txBody>
          <a:bodyPr bIns="91440" anchor="ctr"/>
          <a:lstStyle/>
          <a:p>
            <a:pPr algn="r" fontAlgn="auto">
              <a:spcAft>
                <a:spcPts val="0"/>
              </a:spcAft>
              <a:defRPr/>
            </a:pPr>
            <a:r>
              <a:rPr lang="en-US" sz="2800" dirty="0">
                <a:solidFill>
                  <a:schemeClr val="bg1"/>
                </a:solidFill>
                <a:latin typeface="Calibri" pitchFamily="34" charset="0"/>
                <a:ea typeface="+mj-ea"/>
                <a:cs typeface="Calibri" pitchFamily="34" charset="0"/>
              </a:rPr>
              <a:t>Contd.……</a:t>
            </a:r>
          </a:p>
        </p:txBody>
      </p:sp>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42875" y="1357313"/>
            <a:ext cx="8858250" cy="5286375"/>
          </a:xfrm>
        </p:spPr>
        <p:txBody>
          <a:bodyPr>
            <a:normAutofit/>
          </a:bodyPr>
          <a:lstStyle/>
          <a:p>
            <a:pPr marL="114300" indent="-4763" algn="just" eaLnBrk="1" fontAlgn="auto" hangingPunct="1">
              <a:lnSpc>
                <a:spcPct val="110000"/>
              </a:lnSpc>
              <a:spcBef>
                <a:spcPts val="0"/>
              </a:spcBef>
              <a:spcAft>
                <a:spcPts val="0"/>
              </a:spcAft>
              <a:buFont typeface="Wingdings 3" pitchFamily="18" charset="2"/>
              <a:buNone/>
              <a:defRPr/>
            </a:pPr>
            <a:r>
              <a:rPr lang="en-US" sz="1900" dirty="0" smtClean="0"/>
              <a:t>As per the old school, the government grants used to be treated as the capital receipt. But under the ICDS regime, the government grants should be  </a:t>
            </a:r>
            <a:r>
              <a:rPr lang="en-US" sz="1900" b="1" dirty="0" smtClean="0"/>
              <a:t>recognized as: </a:t>
            </a:r>
          </a:p>
          <a:p>
            <a:pPr marL="274320" indent="-274320" algn="just" eaLnBrk="1" fontAlgn="auto" hangingPunct="1">
              <a:lnSpc>
                <a:spcPct val="110000"/>
              </a:lnSpc>
              <a:spcBef>
                <a:spcPts val="0"/>
              </a:spcBef>
              <a:spcAft>
                <a:spcPts val="0"/>
              </a:spcAft>
              <a:buFont typeface="Wingdings 2"/>
              <a:buNone/>
              <a:defRPr/>
            </a:pPr>
            <a:r>
              <a:rPr lang="en-US" sz="1900" b="1" dirty="0" smtClean="0"/>
              <a:t>	a) Income, either immediately or over a period of time               OR </a:t>
            </a:r>
          </a:p>
          <a:p>
            <a:pPr marL="274320" indent="-274320" algn="just" eaLnBrk="1" fontAlgn="auto" hangingPunct="1">
              <a:lnSpc>
                <a:spcPct val="110000"/>
              </a:lnSpc>
              <a:spcBef>
                <a:spcPts val="0"/>
              </a:spcBef>
              <a:spcAft>
                <a:spcPts val="0"/>
              </a:spcAft>
              <a:buFont typeface="Wingdings 2"/>
              <a:buNone/>
              <a:defRPr/>
            </a:pPr>
            <a:r>
              <a:rPr lang="en-US" sz="1900" b="1" dirty="0" smtClean="0"/>
              <a:t>	b) Reduced from the cost of assets based on the nature of such grant</a:t>
            </a:r>
            <a:r>
              <a:rPr lang="en-US" sz="1900" dirty="0" smtClean="0"/>
              <a:t>. </a:t>
            </a:r>
          </a:p>
          <a:p>
            <a:pPr marL="274320" indent="-274320" algn="just" eaLnBrk="1" fontAlgn="auto" hangingPunct="1">
              <a:lnSpc>
                <a:spcPct val="110000"/>
              </a:lnSpc>
              <a:spcBef>
                <a:spcPts val="0"/>
              </a:spcBef>
              <a:spcAft>
                <a:spcPts val="0"/>
              </a:spcAft>
              <a:buFont typeface="Wingdings 3" pitchFamily="18" charset="2"/>
              <a:buNone/>
              <a:defRPr/>
            </a:pPr>
            <a:endParaRPr lang="en-US" sz="1900" dirty="0" smtClean="0"/>
          </a:p>
          <a:p>
            <a:pPr marL="274320" indent="-274320" algn="just" eaLnBrk="1" fontAlgn="auto" hangingPunct="1">
              <a:lnSpc>
                <a:spcPct val="110000"/>
              </a:lnSpc>
              <a:spcBef>
                <a:spcPts val="0"/>
              </a:spcBef>
              <a:spcAft>
                <a:spcPts val="0"/>
              </a:spcAft>
              <a:buFont typeface="Wingdings 3" pitchFamily="18" charset="2"/>
              <a:buNone/>
              <a:defRPr/>
            </a:pPr>
            <a:r>
              <a:rPr lang="en-US" sz="1900" b="1" u="sng" dirty="0" smtClean="0">
                <a:solidFill>
                  <a:schemeClr val="accent2"/>
                </a:solidFill>
              </a:rPr>
              <a:t>CIT v. P.J. Chemicals Ltd. [1994] 76 TAXMAN 611 (SC)</a:t>
            </a:r>
          </a:p>
          <a:p>
            <a:pPr marL="0" indent="0" algn="just" eaLnBrk="1" fontAlgn="auto" hangingPunct="1">
              <a:lnSpc>
                <a:spcPct val="110000"/>
              </a:lnSpc>
              <a:spcBef>
                <a:spcPts val="0"/>
              </a:spcBef>
              <a:spcAft>
                <a:spcPts val="0"/>
              </a:spcAft>
              <a:buNone/>
              <a:defRPr/>
            </a:pPr>
            <a:r>
              <a:rPr lang="en-US" sz="1900" dirty="0" smtClean="0"/>
              <a:t>The central subsidy received by an assessee should not be deducted from actual cost of assets for purposes of computing depreciation </a:t>
            </a:r>
          </a:p>
          <a:p>
            <a:pPr marL="0" indent="0" algn="just" eaLnBrk="1" fontAlgn="auto" hangingPunct="1">
              <a:lnSpc>
                <a:spcPct val="110000"/>
              </a:lnSpc>
              <a:spcBef>
                <a:spcPts val="0"/>
              </a:spcBef>
              <a:spcAft>
                <a:spcPts val="0"/>
              </a:spcAft>
              <a:buNone/>
              <a:defRPr/>
            </a:pPr>
            <a:endParaRPr lang="en-US" sz="1100" dirty="0" smtClean="0"/>
          </a:p>
          <a:p>
            <a:pPr marL="274320" indent="-274320" algn="just" eaLnBrk="1" fontAlgn="auto" hangingPunct="1">
              <a:lnSpc>
                <a:spcPct val="110000"/>
              </a:lnSpc>
              <a:spcBef>
                <a:spcPts val="0"/>
              </a:spcBef>
              <a:spcAft>
                <a:spcPts val="0"/>
              </a:spcAft>
              <a:buFont typeface="Wingdings 2"/>
              <a:buNone/>
              <a:defRPr/>
            </a:pPr>
            <a:r>
              <a:rPr lang="en-US" sz="1900" b="1" u="sng" dirty="0" smtClean="0">
                <a:solidFill>
                  <a:schemeClr val="accent2"/>
                </a:solidFill>
              </a:rPr>
              <a:t>Shree </a:t>
            </a:r>
            <a:r>
              <a:rPr lang="en-US" sz="1900" b="1" u="sng" dirty="0" err="1" smtClean="0">
                <a:solidFill>
                  <a:schemeClr val="accent2"/>
                </a:solidFill>
              </a:rPr>
              <a:t>Balaji</a:t>
            </a:r>
            <a:r>
              <a:rPr lang="en-US" sz="1900" b="1" u="sng" dirty="0" smtClean="0">
                <a:solidFill>
                  <a:schemeClr val="accent2"/>
                </a:solidFill>
              </a:rPr>
              <a:t> Alloys v.CIT [2011] 198 TAXMAN 122 (J&amp;K)</a:t>
            </a:r>
          </a:p>
          <a:p>
            <a:pPr marL="0" indent="0" algn="just" eaLnBrk="1" fontAlgn="auto" hangingPunct="1">
              <a:lnSpc>
                <a:spcPct val="110000"/>
              </a:lnSpc>
              <a:spcBef>
                <a:spcPts val="0"/>
              </a:spcBef>
              <a:spcAft>
                <a:spcPts val="0"/>
              </a:spcAft>
              <a:buNone/>
              <a:defRPr/>
            </a:pPr>
            <a:r>
              <a:rPr lang="en-US" sz="1900" dirty="0" smtClean="0"/>
              <a:t>The amounts of excise refund and interest subsidy received by industrial units in pursuance of incentives announced in terms of new industrial policy for accelerated industrial development in State of J&amp;K for creation of such industrial atmosphere and environment which would provide additional regular sources of employment to unemployed in State, were, in fact, in nature of creation of new assets of industrial environment, having potential of employment generation to achieve a social object and such incentives would be capital receipts in hands of such industrial units </a:t>
            </a:r>
            <a:r>
              <a:rPr lang="en-US" sz="1900" b="1" dirty="0" smtClean="0"/>
              <a:t> </a:t>
            </a:r>
            <a:endParaRPr lang="en-US" sz="1900" dirty="0"/>
          </a:p>
        </p:txBody>
      </p:sp>
      <p:sp>
        <p:nvSpPr>
          <p:cNvPr id="89091" name="Title 2"/>
          <p:cNvSpPr>
            <a:spLocks noGrp="1"/>
          </p:cNvSpPr>
          <p:nvPr>
            <p:ph type="title"/>
          </p:nvPr>
        </p:nvSpPr>
        <p:spPr>
          <a:xfrm>
            <a:off x="0" y="142852"/>
            <a:ext cx="9144000" cy="1000148"/>
          </a:xfrm>
          <a:solidFill>
            <a:schemeClr val="accent1"/>
          </a:solidFill>
        </p:spPr>
        <p:txBody>
          <a:bodyPr/>
          <a:lstStyle/>
          <a:p>
            <a:pPr algn="ctr" eaLnBrk="1" hangingPunct="1"/>
            <a:r>
              <a:rPr lang="en-US" sz="2800" b="1" dirty="0" smtClean="0">
                <a:solidFill>
                  <a:schemeClr val="bg1"/>
                </a:solidFill>
                <a:latin typeface="High Tower Text" pitchFamily="18" charset="0"/>
              </a:rPr>
              <a:t>Is the government grant to be treated as per Capital Approach or Revenue Approach?</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1DE97F3A-CAFA-4AA3-BB24-8DC4E9DA3CFF}" type="slidenum">
              <a:rPr lang="en-US" smtClean="0"/>
              <a:pPr>
                <a:defRPr/>
              </a:pPr>
              <a:t>9</a:t>
            </a:fld>
            <a:endParaRPr lang="en-US"/>
          </a:p>
        </p:txBody>
      </p:sp>
      <p:pic>
        <p:nvPicPr>
          <p:cNvPr id="5" name="Picture 4"/>
          <p:cNvPicPr/>
          <p:nvPr/>
        </p:nvPicPr>
        <p:blipFill>
          <a:blip r:embed="rId2"/>
          <a:srcRect l="9871" t="26378" r="9816" b="16929"/>
          <a:stretch>
            <a:fillRect/>
          </a:stretch>
        </p:blipFill>
        <p:spPr bwMode="auto">
          <a:xfrm>
            <a:off x="944970" y="1462978"/>
            <a:ext cx="7484682" cy="3609096"/>
          </a:xfrm>
          <a:prstGeom prst="rect">
            <a:avLst/>
          </a:prstGeom>
          <a:noFill/>
          <a:ln w="9525">
            <a:noFill/>
            <a:miter lim="800000"/>
            <a:headEnd/>
            <a:tailEnd/>
          </a:ln>
        </p:spPr>
      </p:pic>
      <p:sp>
        <p:nvSpPr>
          <p:cNvPr id="6" name="Title 2"/>
          <p:cNvSpPr>
            <a:spLocks noGrp="1"/>
          </p:cNvSpPr>
          <p:nvPr>
            <p:ph type="title"/>
          </p:nvPr>
        </p:nvSpPr>
        <p:spPr>
          <a:xfrm>
            <a:off x="6357938" y="142875"/>
            <a:ext cx="2328862" cy="642938"/>
          </a:xfrm>
          <a:solidFill>
            <a:schemeClr val="accent1"/>
          </a:solidFill>
        </p:spPr>
        <p:txBody>
          <a:bodyPr/>
          <a:lstStyle/>
          <a:p>
            <a:pPr eaLnBrk="1" hangingPunct="1"/>
            <a:r>
              <a:rPr lang="en-US" sz="2800" b="1" smtClean="0">
                <a:solidFill>
                  <a:schemeClr val="bg1"/>
                </a:solidFill>
                <a:latin typeface="High Tower Text" pitchFamily="18" charset="0"/>
                <a:cs typeface="Calibri" pitchFamily="34" charset="0"/>
              </a:rPr>
              <a:t>Contd…</a:t>
            </a:r>
          </a:p>
        </p:txBody>
      </p:sp>
      <p:sp>
        <p:nvSpPr>
          <p:cNvPr id="7" name="Content Placeholder 1"/>
          <p:cNvSpPr>
            <a:spLocks noGrp="1"/>
          </p:cNvSpPr>
          <p:nvPr>
            <p:ph sz="quarter" idx="1"/>
          </p:nvPr>
        </p:nvSpPr>
        <p:spPr>
          <a:xfrm>
            <a:off x="214282" y="928670"/>
            <a:ext cx="8715436" cy="500066"/>
          </a:xfrm>
        </p:spPr>
        <p:txBody>
          <a:bodyPr/>
          <a:lstStyle/>
          <a:p>
            <a:pPr marL="633413" lvl="1" indent="-358775" algn="just" eaLnBrk="1" hangingPunct="1">
              <a:buFont typeface="Wingdings" pitchFamily="2" charset="2"/>
              <a:buChar char="v"/>
            </a:pPr>
            <a:r>
              <a:rPr lang="en-US" sz="2200" dirty="0" smtClean="0">
                <a:cs typeface="Calibri" pitchFamily="34" charset="0"/>
              </a:rPr>
              <a:t>Separate Schedule- ICDS</a:t>
            </a:r>
          </a:p>
        </p:txBody>
      </p:sp>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Content Placeholder 1"/>
          <p:cNvSpPr>
            <a:spLocks noGrp="1"/>
          </p:cNvSpPr>
          <p:nvPr>
            <p:ph idx="1"/>
          </p:nvPr>
        </p:nvSpPr>
        <p:spPr>
          <a:xfrm>
            <a:off x="385794" y="1214422"/>
            <a:ext cx="8329610" cy="4786346"/>
          </a:xfrm>
        </p:spPr>
        <p:txBody>
          <a:bodyPr>
            <a:normAutofit/>
          </a:bodyPr>
          <a:lstStyle/>
          <a:p>
            <a:pPr marL="274320" indent="-274320" algn="just" eaLnBrk="1" fontAlgn="auto" hangingPunct="1">
              <a:spcBef>
                <a:spcPts val="580"/>
              </a:spcBef>
              <a:spcAft>
                <a:spcPts val="0"/>
              </a:spcAft>
              <a:buFont typeface="Wingdings 2"/>
              <a:buChar char=""/>
              <a:defRPr/>
            </a:pPr>
            <a:r>
              <a:rPr lang="en-US" sz="2100" u="sng" dirty="0" smtClean="0">
                <a:solidFill>
                  <a:schemeClr val="accent2"/>
                </a:solidFill>
              </a:rPr>
              <a:t>Birla Corporation Ltd. </a:t>
            </a:r>
            <a:r>
              <a:rPr lang="en-US" sz="2100" i="1" u="sng" dirty="0" smtClean="0">
                <a:solidFill>
                  <a:schemeClr val="accent2"/>
                </a:solidFill>
              </a:rPr>
              <a:t>V. </a:t>
            </a:r>
            <a:r>
              <a:rPr lang="en-US" sz="2100" u="sng" dirty="0" smtClean="0">
                <a:solidFill>
                  <a:schemeClr val="accent2"/>
                </a:solidFill>
              </a:rPr>
              <a:t>DCIT [2015] 55 taxmann.com 33(</a:t>
            </a:r>
            <a:r>
              <a:rPr lang="en-US" sz="2100" u="sng" dirty="0" err="1" smtClean="0">
                <a:solidFill>
                  <a:schemeClr val="accent2"/>
                </a:solidFill>
              </a:rPr>
              <a:t>Kol</a:t>
            </a:r>
            <a:r>
              <a:rPr lang="en-US" sz="2100" u="sng" dirty="0" smtClean="0">
                <a:solidFill>
                  <a:schemeClr val="accent2"/>
                </a:solidFill>
              </a:rPr>
              <a:t> -Trib.) </a:t>
            </a:r>
          </a:p>
          <a:p>
            <a:pPr marL="274320" indent="-274320" algn="just" eaLnBrk="1" fontAlgn="auto" hangingPunct="1">
              <a:spcBef>
                <a:spcPts val="580"/>
              </a:spcBef>
              <a:spcAft>
                <a:spcPts val="0"/>
              </a:spcAft>
              <a:buFont typeface="Wingdings 2"/>
              <a:buChar char=""/>
              <a:defRPr/>
            </a:pPr>
            <a:r>
              <a:rPr lang="en-US" sz="2100" u="sng" dirty="0" smtClean="0">
                <a:solidFill>
                  <a:schemeClr val="accent2"/>
                </a:solidFill>
              </a:rPr>
              <a:t>CIT v. Birla VXL Ltd [2013] 32 taxmann.com 330 (Gujarat) </a:t>
            </a:r>
          </a:p>
          <a:p>
            <a:pPr marL="274320" indent="-274320" algn="just" eaLnBrk="1" fontAlgn="auto" hangingPunct="1">
              <a:spcBef>
                <a:spcPts val="580"/>
              </a:spcBef>
              <a:spcAft>
                <a:spcPts val="0"/>
              </a:spcAft>
              <a:buFont typeface="Wingdings 2"/>
              <a:buChar char=""/>
              <a:defRPr/>
            </a:pPr>
            <a:r>
              <a:rPr lang="en-US" sz="2100" u="sng" dirty="0" err="1" smtClean="0">
                <a:solidFill>
                  <a:schemeClr val="accent2"/>
                </a:solidFill>
              </a:rPr>
              <a:t>CIT</a:t>
            </a:r>
            <a:r>
              <a:rPr lang="en-US" sz="2100" i="1" u="sng" dirty="0" err="1" smtClean="0">
                <a:solidFill>
                  <a:schemeClr val="accent2"/>
                </a:solidFill>
              </a:rPr>
              <a:t>v</a:t>
            </a:r>
            <a:r>
              <a:rPr lang="en-US" sz="2100" i="1" u="sng" dirty="0" smtClean="0">
                <a:solidFill>
                  <a:schemeClr val="accent2"/>
                </a:solidFill>
              </a:rPr>
              <a:t>. </a:t>
            </a:r>
            <a:r>
              <a:rPr lang="en-US" sz="2100" u="sng" dirty="0" err="1" smtClean="0">
                <a:solidFill>
                  <a:schemeClr val="accent2"/>
                </a:solidFill>
              </a:rPr>
              <a:t>Chaphalkar</a:t>
            </a:r>
            <a:r>
              <a:rPr lang="en-US" sz="2100" u="sng" dirty="0" smtClean="0">
                <a:solidFill>
                  <a:schemeClr val="accent2"/>
                </a:solidFill>
              </a:rPr>
              <a:t> Brothers [2013] 33 taxmann.com 431 (Bombay)</a:t>
            </a:r>
          </a:p>
          <a:p>
            <a:pPr marL="274320" indent="-274320" algn="just" eaLnBrk="1" fontAlgn="auto" hangingPunct="1">
              <a:spcBef>
                <a:spcPts val="580"/>
              </a:spcBef>
              <a:spcAft>
                <a:spcPts val="0"/>
              </a:spcAft>
              <a:buFont typeface="Wingdings 2"/>
              <a:buChar char=""/>
              <a:defRPr/>
            </a:pPr>
            <a:r>
              <a:rPr lang="en-US" sz="2100" u="sng" dirty="0" smtClean="0">
                <a:solidFill>
                  <a:schemeClr val="accent2"/>
                </a:solidFill>
              </a:rPr>
              <a:t>DCIT </a:t>
            </a:r>
            <a:r>
              <a:rPr lang="en-US" sz="2100" i="1" u="sng" dirty="0" smtClean="0">
                <a:solidFill>
                  <a:schemeClr val="accent2"/>
                </a:solidFill>
              </a:rPr>
              <a:t>v. </a:t>
            </a:r>
            <a:r>
              <a:rPr lang="en-US" sz="2100" u="sng" dirty="0" err="1" smtClean="0">
                <a:solidFill>
                  <a:schemeClr val="accent2"/>
                </a:solidFill>
              </a:rPr>
              <a:t>Gloster</a:t>
            </a:r>
            <a:r>
              <a:rPr lang="en-US" sz="2100" u="sng" dirty="0" smtClean="0">
                <a:solidFill>
                  <a:schemeClr val="accent2"/>
                </a:solidFill>
              </a:rPr>
              <a:t> Jute Mills Ltd [2014] 51 taxmann.com 547 (</a:t>
            </a:r>
            <a:r>
              <a:rPr lang="en-US" sz="2100" u="sng" dirty="0" err="1" smtClean="0">
                <a:solidFill>
                  <a:schemeClr val="accent2"/>
                </a:solidFill>
              </a:rPr>
              <a:t>Kol</a:t>
            </a:r>
            <a:r>
              <a:rPr lang="en-US" sz="2100" u="sng" dirty="0" smtClean="0">
                <a:solidFill>
                  <a:schemeClr val="accent2"/>
                </a:solidFill>
              </a:rPr>
              <a:t> Trib.)</a:t>
            </a:r>
          </a:p>
          <a:p>
            <a:pPr marL="274320" indent="-274320" algn="just" eaLnBrk="1" fontAlgn="auto" hangingPunct="1">
              <a:spcBef>
                <a:spcPts val="580"/>
              </a:spcBef>
              <a:spcAft>
                <a:spcPts val="0"/>
              </a:spcAft>
              <a:buFont typeface="Wingdings 2"/>
              <a:buChar char=""/>
              <a:defRPr/>
            </a:pPr>
            <a:r>
              <a:rPr lang="en-US" sz="2100" u="sng" dirty="0" smtClean="0">
                <a:solidFill>
                  <a:schemeClr val="accent2"/>
                </a:solidFill>
              </a:rPr>
              <a:t>CIT v. </a:t>
            </a:r>
            <a:r>
              <a:rPr lang="en-US" sz="2100" u="sng" dirty="0" err="1" smtClean="0">
                <a:solidFill>
                  <a:schemeClr val="accent2"/>
                </a:solidFill>
              </a:rPr>
              <a:t>P</a:t>
            </a:r>
            <a:r>
              <a:rPr lang="en-US" sz="2100" i="1" u="sng" dirty="0" err="1" smtClean="0">
                <a:solidFill>
                  <a:schemeClr val="accent2"/>
                </a:solidFill>
              </a:rPr>
              <a:t>onni</a:t>
            </a:r>
            <a:r>
              <a:rPr lang="en-US" sz="2100" i="1" u="sng" dirty="0" smtClean="0">
                <a:solidFill>
                  <a:schemeClr val="accent2"/>
                </a:solidFill>
              </a:rPr>
              <a:t> Sugars &amp; Chemicals Ltd.</a:t>
            </a:r>
            <a:r>
              <a:rPr lang="en-US" sz="2100" u="sng" dirty="0" smtClean="0">
                <a:solidFill>
                  <a:schemeClr val="accent2"/>
                </a:solidFill>
              </a:rPr>
              <a:t> [2008] 174 TAXMAN 87 (SC)</a:t>
            </a:r>
          </a:p>
          <a:p>
            <a:pPr marL="274320" indent="-274320" algn="just" eaLnBrk="1" fontAlgn="auto" hangingPunct="1">
              <a:spcBef>
                <a:spcPts val="580"/>
              </a:spcBef>
              <a:spcAft>
                <a:spcPts val="0"/>
              </a:spcAft>
              <a:buFont typeface="Wingdings 2"/>
              <a:buChar char=""/>
              <a:defRPr/>
            </a:pPr>
            <a:r>
              <a:rPr lang="en-US" sz="2100" u="sng" dirty="0" err="1" smtClean="0">
                <a:solidFill>
                  <a:schemeClr val="accent2"/>
                </a:solidFill>
              </a:rPr>
              <a:t>CIT</a:t>
            </a:r>
            <a:r>
              <a:rPr lang="en-US" sz="2100" i="1" u="sng" dirty="0" err="1" smtClean="0">
                <a:solidFill>
                  <a:schemeClr val="accent2"/>
                </a:solidFill>
              </a:rPr>
              <a:t>v</a:t>
            </a:r>
            <a:r>
              <a:rPr lang="en-US" sz="2100" i="1" u="sng" dirty="0" smtClean="0">
                <a:solidFill>
                  <a:schemeClr val="accent2"/>
                </a:solidFill>
              </a:rPr>
              <a:t>. </a:t>
            </a:r>
            <a:r>
              <a:rPr lang="en-US" sz="2100" u="sng" dirty="0" err="1" smtClean="0">
                <a:solidFill>
                  <a:schemeClr val="accent2"/>
                </a:solidFill>
              </a:rPr>
              <a:t>Rasoi</a:t>
            </a:r>
            <a:r>
              <a:rPr lang="en-US" sz="2100" u="sng" dirty="0" smtClean="0">
                <a:solidFill>
                  <a:schemeClr val="accent2"/>
                </a:solidFill>
              </a:rPr>
              <a:t> Ltd [2011] 11 taxmann.com 220 (Cal.)</a:t>
            </a:r>
          </a:p>
          <a:p>
            <a:pPr marL="274320" indent="-274320" algn="just" eaLnBrk="1" fontAlgn="auto" hangingPunct="1">
              <a:spcBef>
                <a:spcPts val="580"/>
              </a:spcBef>
              <a:spcAft>
                <a:spcPts val="0"/>
              </a:spcAft>
              <a:buFont typeface="Wingdings 2"/>
              <a:buChar char=""/>
              <a:defRPr/>
            </a:pPr>
            <a:r>
              <a:rPr lang="en-US" sz="2100" u="sng" dirty="0" smtClean="0">
                <a:solidFill>
                  <a:schemeClr val="accent2"/>
                </a:solidFill>
              </a:rPr>
              <a:t>DCIT </a:t>
            </a:r>
            <a:r>
              <a:rPr lang="en-US" sz="2100" u="sng" dirty="0" err="1" smtClean="0">
                <a:solidFill>
                  <a:schemeClr val="accent2"/>
                </a:solidFill>
              </a:rPr>
              <a:t>V.Reliance</a:t>
            </a:r>
            <a:r>
              <a:rPr lang="en-US" sz="2100" u="sng" dirty="0" smtClean="0">
                <a:solidFill>
                  <a:schemeClr val="accent2"/>
                </a:solidFill>
              </a:rPr>
              <a:t> Industries Ltd. [2004] 88 ITD 273 (MUM.)(SB)</a:t>
            </a:r>
          </a:p>
          <a:p>
            <a:pPr marL="274320" indent="-274320" algn="just" eaLnBrk="1" fontAlgn="auto" hangingPunct="1">
              <a:spcBef>
                <a:spcPts val="580"/>
              </a:spcBef>
              <a:spcAft>
                <a:spcPts val="0"/>
              </a:spcAft>
              <a:buFont typeface="Wingdings 2"/>
              <a:buChar char=""/>
              <a:defRPr/>
            </a:pPr>
            <a:endParaRPr lang="en-US" sz="1900" u="sng" dirty="0" smtClean="0">
              <a:solidFill>
                <a:schemeClr val="accent2"/>
              </a:solidFill>
            </a:endParaRPr>
          </a:p>
          <a:p>
            <a:pPr marL="0" indent="0" algn="just" eaLnBrk="1" fontAlgn="auto" hangingPunct="1">
              <a:spcBef>
                <a:spcPts val="580"/>
              </a:spcBef>
              <a:spcAft>
                <a:spcPts val="0"/>
              </a:spcAft>
              <a:buFont typeface="Wingdings 3" pitchFamily="18" charset="2"/>
              <a:buNone/>
              <a:defRPr/>
            </a:pPr>
            <a:r>
              <a:rPr lang="en-US" sz="2400" dirty="0" smtClean="0"/>
              <a:t>The above are the similar judicial decisions on a common </a:t>
            </a:r>
            <a:r>
              <a:rPr lang="en-US" sz="2400" dirty="0" err="1" smtClean="0"/>
              <a:t>paralance</a:t>
            </a:r>
            <a:r>
              <a:rPr lang="en-US" sz="2400" dirty="0" smtClean="0"/>
              <a:t> stating that the government grants are to be treated as </a:t>
            </a:r>
            <a:r>
              <a:rPr lang="en-US" sz="2400" b="1" dirty="0" smtClean="0"/>
              <a:t>capital receipts </a:t>
            </a:r>
            <a:r>
              <a:rPr lang="en-US" sz="2400" dirty="0" smtClean="0"/>
              <a:t>which are overruled by this ICDS.</a:t>
            </a:r>
          </a:p>
          <a:p>
            <a:pPr marL="0" indent="0" algn="just" eaLnBrk="1" fontAlgn="auto" hangingPunct="1">
              <a:spcBef>
                <a:spcPts val="580"/>
              </a:spcBef>
              <a:spcAft>
                <a:spcPts val="0"/>
              </a:spcAft>
              <a:buFont typeface="Wingdings 3" pitchFamily="18" charset="2"/>
              <a:buNone/>
              <a:defRPr/>
            </a:pPr>
            <a:endParaRPr lang="en-US" sz="1200" dirty="0" smtClean="0"/>
          </a:p>
        </p:txBody>
      </p:sp>
      <p:sp>
        <p:nvSpPr>
          <p:cNvPr id="4" name="Slide Number Placeholder 3"/>
          <p:cNvSpPr>
            <a:spLocks noGrp="1"/>
          </p:cNvSpPr>
          <p:nvPr>
            <p:ph type="sldNum" sz="quarter" idx="12"/>
          </p:nvPr>
        </p:nvSpPr>
        <p:spPr/>
        <p:txBody>
          <a:bodyPr/>
          <a:lstStyle/>
          <a:p>
            <a:pPr>
              <a:defRPr/>
            </a:pPr>
            <a:fld id="{97D05BC3-4BDF-4E0C-B4F7-363EF1151AD6}" type="slidenum">
              <a:rPr lang="en-US"/>
              <a:pPr>
                <a:defRPr/>
              </a:pPr>
              <a:t>90</a:t>
            </a:fld>
            <a:endParaRPr lang="en-US"/>
          </a:p>
        </p:txBody>
      </p:sp>
      <p:sp>
        <p:nvSpPr>
          <p:cNvPr id="90116" name="TextBox 4"/>
          <p:cNvSpPr txBox="1">
            <a:spLocks noChangeArrowheads="1"/>
          </p:cNvSpPr>
          <p:nvPr/>
        </p:nvSpPr>
        <p:spPr bwMode="auto">
          <a:xfrm>
            <a:off x="6786563" y="171450"/>
            <a:ext cx="2000250" cy="523875"/>
          </a:xfrm>
          <a:prstGeom prst="rect">
            <a:avLst/>
          </a:prstGeom>
          <a:solidFill>
            <a:schemeClr val="accent1"/>
          </a:solidFill>
          <a:ln w="9525">
            <a:noFill/>
            <a:miter lim="800000"/>
            <a:headEnd/>
            <a:tailEnd/>
          </a:ln>
        </p:spPr>
        <p:txBody>
          <a:bodyPr>
            <a:spAutoFit/>
          </a:bodyPr>
          <a:lstStyle/>
          <a:p>
            <a:r>
              <a:rPr lang="en-US" sz="2800" b="1">
                <a:solidFill>
                  <a:schemeClr val="bg1"/>
                </a:solidFill>
                <a:latin typeface="High Tower Text" pitchFamily="18" charset="0"/>
              </a:rPr>
              <a:t>Contd….</a:t>
            </a:r>
          </a:p>
        </p:txBody>
      </p:sp>
    </p:spTree>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Content Placeholder 1"/>
          <p:cNvSpPr>
            <a:spLocks noGrp="1"/>
          </p:cNvSpPr>
          <p:nvPr>
            <p:ph idx="1"/>
          </p:nvPr>
        </p:nvSpPr>
        <p:spPr>
          <a:xfrm>
            <a:off x="277813" y="785794"/>
            <a:ext cx="8686800" cy="5786478"/>
          </a:xfrm>
        </p:spPr>
        <p:txBody>
          <a:bodyPr>
            <a:normAutofit lnSpcReduction="10000"/>
          </a:bodyPr>
          <a:lstStyle/>
          <a:p>
            <a:pPr marL="0" indent="0" algn="just" eaLnBrk="1" fontAlgn="auto" hangingPunct="1">
              <a:spcBef>
                <a:spcPts val="580"/>
              </a:spcBef>
              <a:spcAft>
                <a:spcPts val="0"/>
              </a:spcAft>
              <a:buFont typeface="Wingdings 2" pitchFamily="18" charset="2"/>
              <a:buNone/>
              <a:defRPr/>
            </a:pPr>
            <a:r>
              <a:rPr lang="en-US" sz="2200" dirty="0" smtClean="0"/>
              <a:t>Further, to find out nature of grant, </a:t>
            </a:r>
            <a:r>
              <a:rPr lang="en-US" sz="2200" b="1" dirty="0" smtClean="0"/>
              <a:t>application of ‘purpose test’ is not relevant under ICDS.</a:t>
            </a:r>
          </a:p>
          <a:p>
            <a:pPr marL="0" indent="0" algn="just" eaLnBrk="1" fontAlgn="auto" hangingPunct="1">
              <a:spcBef>
                <a:spcPts val="580"/>
              </a:spcBef>
              <a:spcAft>
                <a:spcPts val="0"/>
              </a:spcAft>
              <a:buFont typeface="Wingdings 2" pitchFamily="18" charset="2"/>
              <a:buNone/>
              <a:defRPr/>
            </a:pPr>
            <a:r>
              <a:rPr lang="en-US" sz="2200" dirty="0" smtClean="0"/>
              <a:t>The Hon’ble Supreme Court has had  in the case of </a:t>
            </a:r>
            <a:r>
              <a:rPr lang="en-US" sz="2200" u="sng" dirty="0" smtClean="0">
                <a:solidFill>
                  <a:schemeClr val="accent2"/>
                </a:solidFill>
              </a:rPr>
              <a:t>CIT  v. </a:t>
            </a:r>
            <a:r>
              <a:rPr lang="en-US" sz="2200" u="sng" dirty="0" err="1" smtClean="0">
                <a:solidFill>
                  <a:schemeClr val="accent2"/>
                </a:solidFill>
              </a:rPr>
              <a:t>Ponni</a:t>
            </a:r>
            <a:r>
              <a:rPr lang="en-US" sz="2200" u="sng" dirty="0" smtClean="0">
                <a:solidFill>
                  <a:schemeClr val="accent2"/>
                </a:solidFill>
              </a:rPr>
              <a:t> Sugars &amp; Chemicals Ltd. [2008] 174 TAXMAN 87</a:t>
            </a:r>
            <a:r>
              <a:rPr lang="en-US" sz="2200" dirty="0" smtClean="0">
                <a:solidFill>
                  <a:schemeClr val="accent2"/>
                </a:solidFill>
              </a:rPr>
              <a:t> </a:t>
            </a:r>
            <a:r>
              <a:rPr lang="en-US" sz="2200" dirty="0" smtClean="0"/>
              <a:t> that t</a:t>
            </a:r>
            <a:r>
              <a:rPr lang="en-IN" sz="2200" dirty="0" smtClean="0"/>
              <a:t>he character of the receipt in the hands of the assessee has to be determined </a:t>
            </a:r>
            <a:r>
              <a:rPr lang="en-IN" sz="2200" b="1" dirty="0" smtClean="0"/>
              <a:t>with respect to the purpose for which the subsidy is given</a:t>
            </a:r>
            <a:r>
              <a:rPr lang="en-IN" sz="2200" dirty="0" smtClean="0"/>
              <a:t>. In other words, in such cases one has to apply the ‘</a:t>
            </a:r>
            <a:r>
              <a:rPr lang="en-IN" sz="2200" b="1" dirty="0" smtClean="0"/>
              <a:t>purpose test</a:t>
            </a:r>
            <a:r>
              <a:rPr lang="en-IN" sz="2200" dirty="0" smtClean="0"/>
              <a:t>’. The point of time when the subsidy is paid is not relevant. The source is immaterial; the form of subsidy is also immaterial.</a:t>
            </a:r>
          </a:p>
          <a:p>
            <a:pPr marL="358775" indent="-358775" algn="just" eaLnBrk="1" fontAlgn="auto" hangingPunct="1">
              <a:spcBef>
                <a:spcPts val="580"/>
              </a:spcBef>
              <a:spcAft>
                <a:spcPts val="0"/>
              </a:spcAft>
              <a:buFont typeface="Arial" pitchFamily="34" charset="0"/>
              <a:buChar char="•"/>
              <a:defRPr/>
            </a:pPr>
            <a:r>
              <a:rPr lang="en-IN" sz="2200" dirty="0" smtClean="0"/>
              <a:t>If the object of the subsidy scheme was to enable the assessee to run the business more profitably, then the receipt was on revenue account. </a:t>
            </a:r>
          </a:p>
          <a:p>
            <a:pPr marL="358775" indent="-358775" algn="just" eaLnBrk="1" fontAlgn="auto" hangingPunct="1">
              <a:spcBef>
                <a:spcPts val="580"/>
              </a:spcBef>
              <a:spcAft>
                <a:spcPts val="0"/>
              </a:spcAft>
              <a:buFont typeface="Arial" pitchFamily="34" charset="0"/>
              <a:buChar char="•"/>
              <a:defRPr/>
            </a:pPr>
            <a:r>
              <a:rPr lang="en-IN" sz="2200" dirty="0" smtClean="0"/>
              <a:t>If the object of the assistance under the subsidy scheme was to enable the assessee to set up a new unit or to expand its existing units, then the receipt of the subsidy was on capital account. </a:t>
            </a:r>
          </a:p>
          <a:p>
            <a:pPr marL="0" indent="0" algn="just" eaLnBrk="1" fontAlgn="auto" hangingPunct="1">
              <a:spcBef>
                <a:spcPts val="580"/>
              </a:spcBef>
              <a:spcAft>
                <a:spcPts val="0"/>
              </a:spcAft>
              <a:buNone/>
              <a:defRPr/>
            </a:pPr>
            <a:endParaRPr lang="en-IN" sz="1100" dirty="0" smtClean="0"/>
          </a:p>
          <a:p>
            <a:pPr marL="0" indent="0" algn="just" eaLnBrk="1" fontAlgn="auto" hangingPunct="1">
              <a:spcBef>
                <a:spcPts val="580"/>
              </a:spcBef>
              <a:spcAft>
                <a:spcPts val="0"/>
              </a:spcAft>
              <a:buNone/>
              <a:defRPr/>
            </a:pPr>
            <a:r>
              <a:rPr lang="en-IN" sz="2200" dirty="0" smtClean="0"/>
              <a:t>Therefore, it is the object for which the subsidy/assistance is given which determines the nature of the incentive subsidy. The form of the mechanism through which the subsidy is given is irrelevant.</a:t>
            </a:r>
            <a:endParaRPr lang="en-US" sz="2200" dirty="0" smtClean="0"/>
          </a:p>
        </p:txBody>
      </p:sp>
      <p:sp>
        <p:nvSpPr>
          <p:cNvPr id="4" name="Slide Number Placeholder 3"/>
          <p:cNvSpPr>
            <a:spLocks noGrp="1"/>
          </p:cNvSpPr>
          <p:nvPr>
            <p:ph type="sldNum" sz="quarter" idx="12"/>
          </p:nvPr>
        </p:nvSpPr>
        <p:spPr/>
        <p:txBody>
          <a:bodyPr/>
          <a:lstStyle/>
          <a:p>
            <a:pPr>
              <a:defRPr/>
            </a:pPr>
            <a:fld id="{97D05BC3-4BDF-4E0C-B4F7-363EF1151AD6}" type="slidenum">
              <a:rPr lang="en-US"/>
              <a:pPr>
                <a:defRPr/>
              </a:pPr>
              <a:t>91</a:t>
            </a:fld>
            <a:endParaRPr lang="en-US"/>
          </a:p>
        </p:txBody>
      </p:sp>
      <p:sp>
        <p:nvSpPr>
          <p:cNvPr id="90116" name="TextBox 4"/>
          <p:cNvSpPr txBox="1">
            <a:spLocks noChangeArrowheads="1"/>
          </p:cNvSpPr>
          <p:nvPr/>
        </p:nvSpPr>
        <p:spPr bwMode="auto">
          <a:xfrm>
            <a:off x="6786563" y="171450"/>
            <a:ext cx="2000250" cy="523875"/>
          </a:xfrm>
          <a:prstGeom prst="rect">
            <a:avLst/>
          </a:prstGeom>
          <a:solidFill>
            <a:schemeClr val="accent1"/>
          </a:solidFill>
          <a:ln w="9525">
            <a:noFill/>
            <a:miter lim="800000"/>
            <a:headEnd/>
            <a:tailEnd/>
          </a:ln>
        </p:spPr>
        <p:txBody>
          <a:bodyPr>
            <a:spAutoFit/>
          </a:bodyPr>
          <a:lstStyle/>
          <a:p>
            <a:r>
              <a:rPr lang="en-US" sz="2800" b="1">
                <a:solidFill>
                  <a:schemeClr val="bg1"/>
                </a:solidFill>
                <a:latin typeface="High Tower Text" pitchFamily="18" charset="0"/>
              </a:rPr>
              <a:t>Contd….</a:t>
            </a:r>
          </a:p>
        </p:txBody>
      </p:sp>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21" name="Slide Number Placeholder 4"/>
          <p:cNvSpPr>
            <a:spLocks noGrp="1"/>
          </p:cNvSpPr>
          <p:nvPr>
            <p:ph type="sldNum" sz="quarter" idx="12"/>
          </p:nvPr>
        </p:nvSpPr>
        <p:spPr bwMode="auto">
          <a:xfrm>
            <a:off x="146050" y="6329363"/>
            <a:ext cx="639763" cy="457200"/>
          </a:xfrm>
          <a:ln>
            <a:miter lim="800000"/>
            <a:headEnd/>
            <a:tailEnd/>
          </a:ln>
        </p:spPr>
        <p:txBody>
          <a:bodyPr wrap="square" lIns="91440" tIns="45720" rIns="91440" bIns="45720" numCol="1" anchorCtr="0" compatLnSpc="1">
            <a:prstTxWarp prst="textNoShape">
              <a:avLst/>
            </a:prstTxWarp>
          </a:bodyPr>
          <a:lstStyle/>
          <a:p>
            <a:pPr>
              <a:defRPr/>
            </a:pPr>
            <a:fld id="{AC3E8CEB-C558-4F1A-B314-523A350CD802}" type="slidenum">
              <a:rPr lang="en-US"/>
              <a:pPr>
                <a:defRPr/>
              </a:pPr>
              <a:t>92</a:t>
            </a:fld>
            <a:endParaRPr lang="en-US" dirty="0"/>
          </a:p>
        </p:txBody>
      </p:sp>
      <p:sp>
        <p:nvSpPr>
          <p:cNvPr id="91139" name="Content Placeholder 1"/>
          <p:cNvSpPr>
            <a:spLocks noGrp="1"/>
          </p:cNvSpPr>
          <p:nvPr>
            <p:ph sz="quarter" idx="1"/>
          </p:nvPr>
        </p:nvSpPr>
        <p:spPr>
          <a:xfrm>
            <a:off x="285750" y="2268534"/>
            <a:ext cx="8572530" cy="3732234"/>
          </a:xfrm>
        </p:spPr>
        <p:txBody>
          <a:bodyPr/>
          <a:lstStyle/>
          <a:p>
            <a:pPr algn="just">
              <a:spcBef>
                <a:spcPts val="0"/>
              </a:spcBef>
            </a:pPr>
            <a:endParaRPr lang="en-US" sz="2200" dirty="0" smtClean="0"/>
          </a:p>
          <a:p>
            <a:pPr algn="just">
              <a:spcBef>
                <a:spcPts val="0"/>
              </a:spcBef>
            </a:pPr>
            <a:r>
              <a:rPr lang="en-US" sz="2200" dirty="0" smtClean="0"/>
              <a:t>Where grant </a:t>
            </a:r>
            <a:r>
              <a:rPr lang="en-US" sz="2200" b="1" u="sng" dirty="0" smtClean="0"/>
              <a:t>cannot be directly relatable to asset acquired</a:t>
            </a:r>
            <a:r>
              <a:rPr lang="en-US" sz="2200" dirty="0" smtClean="0"/>
              <a:t>, amount of</a:t>
            </a:r>
          </a:p>
          <a:p>
            <a:pPr lvl="1" algn="just">
              <a:spcBef>
                <a:spcPts val="0"/>
              </a:spcBef>
              <a:buNone/>
            </a:pPr>
            <a:endParaRPr lang="en-US" sz="1050" dirty="0" smtClean="0"/>
          </a:p>
          <a:p>
            <a:pPr lvl="1" algn="just">
              <a:spcBef>
                <a:spcPts val="0"/>
              </a:spcBef>
              <a:buNone/>
            </a:pPr>
            <a:r>
              <a:rPr lang="en-US" sz="2200" dirty="0" smtClean="0"/>
              <a:t>Total Grant X 	   </a:t>
            </a:r>
            <a:r>
              <a:rPr lang="en-US" sz="2200" u="sng" dirty="0" smtClean="0"/>
              <a:t>		             such asset 			</a:t>
            </a:r>
          </a:p>
          <a:p>
            <a:pPr lvl="1" algn="just">
              <a:spcBef>
                <a:spcPts val="0"/>
              </a:spcBef>
              <a:buNone/>
            </a:pPr>
            <a:r>
              <a:rPr lang="en-US" sz="2200" dirty="0" smtClean="0"/>
              <a:t>		</a:t>
            </a:r>
            <a:r>
              <a:rPr lang="en-US" sz="2100" dirty="0" smtClean="0"/>
              <a:t>	      all assets </a:t>
            </a:r>
            <a:r>
              <a:rPr lang="en-US" sz="2100" dirty="0" err="1" smtClean="0"/>
              <a:t>i.r.o</a:t>
            </a:r>
            <a:r>
              <a:rPr lang="en-US" sz="2100" dirty="0" smtClean="0"/>
              <a:t>. or with reference to which grant is so received</a:t>
            </a:r>
          </a:p>
          <a:p>
            <a:pPr lvl="1" algn="just">
              <a:spcBef>
                <a:spcPts val="0"/>
              </a:spcBef>
              <a:buNone/>
            </a:pPr>
            <a:endParaRPr lang="en-US" sz="500" dirty="0" smtClean="0"/>
          </a:p>
          <a:p>
            <a:pPr marL="358775" lvl="1" indent="-39688" algn="just">
              <a:spcBef>
                <a:spcPts val="0"/>
              </a:spcBef>
              <a:buNone/>
            </a:pPr>
            <a:r>
              <a:rPr lang="en-US" sz="2200" dirty="0" smtClean="0"/>
              <a:t>shall be deducted from the actual cost of the asset or shall be reduced from the WDV of block of assets to which the asset or assets belonged to.</a:t>
            </a:r>
          </a:p>
          <a:p>
            <a:pPr algn="just" eaLnBrk="1" hangingPunct="1"/>
            <a:endParaRPr lang="en-US" sz="2800" dirty="0" smtClean="0">
              <a:cs typeface="Calibri" pitchFamily="34" charset="0"/>
            </a:endParaRPr>
          </a:p>
          <a:p>
            <a:pPr algn="just" eaLnBrk="1" hangingPunct="1"/>
            <a:r>
              <a:rPr lang="en-US" sz="2200" dirty="0" smtClean="0">
                <a:cs typeface="Calibri" pitchFamily="34" charset="0"/>
              </a:rPr>
              <a:t>Recognition of the amount of Government Grant in P&amp;L A/c immediately on receipt will increase or decrease profit of current year.</a:t>
            </a:r>
          </a:p>
        </p:txBody>
      </p:sp>
      <p:pic>
        <p:nvPicPr>
          <p:cNvPr id="91140" name="Picture 2" descr="http://ehsjournal.org/wp-content/uploads/2013/02/EHS-Journal-Pencil-by-Jesper-Noer-300x207.jpg"/>
          <p:cNvPicPr>
            <a:picLocks noChangeAspect="1" noChangeArrowheads="1"/>
          </p:cNvPicPr>
          <p:nvPr/>
        </p:nvPicPr>
        <p:blipFill>
          <a:blip r:embed="rId2"/>
          <a:srcRect/>
          <a:stretch>
            <a:fillRect/>
          </a:stretch>
        </p:blipFill>
        <p:spPr bwMode="auto">
          <a:xfrm>
            <a:off x="4143375" y="0"/>
            <a:ext cx="5000625" cy="2257425"/>
          </a:xfrm>
          <a:prstGeom prst="rect">
            <a:avLst/>
          </a:prstGeom>
          <a:noFill/>
          <a:ln w="9525">
            <a:noFill/>
            <a:miter lim="800000"/>
            <a:headEnd/>
            <a:tailEnd/>
          </a:ln>
        </p:spPr>
      </p:pic>
      <p:sp>
        <p:nvSpPr>
          <p:cNvPr id="91141" name="Title 2"/>
          <p:cNvSpPr>
            <a:spLocks noGrp="1"/>
          </p:cNvSpPr>
          <p:nvPr>
            <p:ph type="title"/>
          </p:nvPr>
        </p:nvSpPr>
        <p:spPr>
          <a:xfrm>
            <a:off x="142875" y="153988"/>
            <a:ext cx="5857875" cy="1417637"/>
          </a:xfrm>
          <a:solidFill>
            <a:schemeClr val="accent1"/>
          </a:solidFill>
        </p:spPr>
        <p:txBody>
          <a:bodyPr anchor="ctr"/>
          <a:lstStyle/>
          <a:p>
            <a:pPr algn="ctr" eaLnBrk="1" hangingPunct="1"/>
            <a:r>
              <a:rPr lang="en-US" smtClean="0">
                <a:solidFill>
                  <a:schemeClr val="bg1"/>
                </a:solidFill>
                <a:latin typeface="Calibri" pitchFamily="34" charset="0"/>
              </a:rPr>
              <a:t>Observations…</a:t>
            </a:r>
          </a:p>
        </p:txBody>
      </p:sp>
    </p:spTree>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Content Placeholder 1"/>
          <p:cNvSpPr>
            <a:spLocks noGrp="1"/>
          </p:cNvSpPr>
          <p:nvPr>
            <p:ph idx="1"/>
          </p:nvPr>
        </p:nvSpPr>
        <p:spPr>
          <a:xfrm>
            <a:off x="242888" y="1643050"/>
            <a:ext cx="8615392" cy="4552968"/>
          </a:xfrm>
        </p:spPr>
        <p:txBody>
          <a:bodyPr/>
          <a:lstStyle/>
          <a:p>
            <a:pPr algn="just">
              <a:spcBef>
                <a:spcPts val="0"/>
              </a:spcBef>
            </a:pPr>
            <a:r>
              <a:rPr lang="en-US" sz="2200" b="1" dirty="0" smtClean="0"/>
              <a:t>Related to depreciable fixed asset or assets</a:t>
            </a:r>
          </a:p>
          <a:p>
            <a:pPr lvl="1" algn="just">
              <a:spcBef>
                <a:spcPts val="0"/>
              </a:spcBef>
            </a:pPr>
            <a:r>
              <a:rPr lang="en-US" sz="2200" dirty="0" smtClean="0"/>
              <a:t>To be recorded by increasing the actual cost of the asset or WDV of block of assets by the amount refundable.</a:t>
            </a:r>
          </a:p>
          <a:p>
            <a:pPr lvl="1" algn="just">
              <a:spcBef>
                <a:spcPts val="0"/>
              </a:spcBef>
            </a:pPr>
            <a:r>
              <a:rPr lang="en-US" sz="2200" dirty="0" smtClean="0"/>
              <a:t>Depreciation on the revised actual cost or  WDV to be provided </a:t>
            </a:r>
            <a:r>
              <a:rPr lang="en-US" sz="2200" i="1" dirty="0" smtClean="0"/>
              <a:t>prospectively</a:t>
            </a:r>
            <a:r>
              <a:rPr lang="en-US" sz="2200" dirty="0" smtClean="0"/>
              <a:t> at the prescribed rate, where the actual cost of the asset is increased.</a:t>
            </a:r>
          </a:p>
          <a:p>
            <a:pPr algn="just">
              <a:spcBef>
                <a:spcPts val="0"/>
              </a:spcBef>
            </a:pPr>
            <a:endParaRPr lang="en-US" sz="1200" b="1" dirty="0" smtClean="0"/>
          </a:p>
          <a:p>
            <a:pPr algn="just">
              <a:spcBef>
                <a:spcPts val="0"/>
              </a:spcBef>
            </a:pPr>
            <a:r>
              <a:rPr lang="en-US" sz="2200" b="1" dirty="0" smtClean="0"/>
              <a:t>Related to a non-depreciable asset/ compensation for expenses/losses or any other form</a:t>
            </a:r>
          </a:p>
          <a:p>
            <a:pPr lvl="1" algn="just">
              <a:spcBef>
                <a:spcPts val="0"/>
              </a:spcBef>
            </a:pPr>
            <a:r>
              <a:rPr lang="en-US" sz="2200" dirty="0" smtClean="0"/>
              <a:t>To be applied first against any </a:t>
            </a:r>
            <a:r>
              <a:rPr lang="en-US" sz="2200" dirty="0" err="1" smtClean="0"/>
              <a:t>unamortised</a:t>
            </a:r>
            <a:r>
              <a:rPr lang="en-US" sz="2200" dirty="0" smtClean="0"/>
              <a:t> deferred credit remaining in respect of the government grant.</a:t>
            </a:r>
          </a:p>
          <a:p>
            <a:pPr lvl="1" algn="just">
              <a:spcBef>
                <a:spcPts val="0"/>
              </a:spcBef>
            </a:pPr>
            <a:r>
              <a:rPr lang="en-US" sz="2200" dirty="0" smtClean="0"/>
              <a:t>To the extent that the amount refundable exceeds any such deferred credit, or where no deferred credit exists, the amount is charged immediately to profit and loss statement</a:t>
            </a:r>
          </a:p>
        </p:txBody>
      </p:sp>
      <p:sp>
        <p:nvSpPr>
          <p:cNvPr id="92163" name="Title 2"/>
          <p:cNvSpPr>
            <a:spLocks noGrp="1"/>
          </p:cNvSpPr>
          <p:nvPr>
            <p:ph type="title"/>
          </p:nvPr>
        </p:nvSpPr>
        <p:spPr>
          <a:xfrm>
            <a:off x="914400" y="142875"/>
            <a:ext cx="7772400" cy="1000109"/>
          </a:xfrm>
          <a:solidFill>
            <a:schemeClr val="accent1"/>
          </a:solidFill>
        </p:spPr>
        <p:txBody>
          <a:bodyPr anchor="ctr"/>
          <a:lstStyle/>
          <a:p>
            <a:pPr algn="ctr"/>
            <a:r>
              <a:rPr lang="en-US" smtClean="0">
                <a:solidFill>
                  <a:schemeClr val="bg1"/>
                </a:solidFill>
                <a:latin typeface="High Tower Text" pitchFamily="18" charset="0"/>
              </a:rPr>
              <a:t>Refund of Government Grants</a:t>
            </a:r>
          </a:p>
        </p:txBody>
      </p:sp>
      <p:sp>
        <p:nvSpPr>
          <p:cNvPr id="4" name="Slide Number Placeholder 3"/>
          <p:cNvSpPr>
            <a:spLocks noGrp="1"/>
          </p:cNvSpPr>
          <p:nvPr>
            <p:ph type="sldNum" sz="quarter" idx="12"/>
          </p:nvPr>
        </p:nvSpPr>
        <p:spPr/>
        <p:txBody>
          <a:bodyPr/>
          <a:lstStyle/>
          <a:p>
            <a:pPr>
              <a:defRPr/>
            </a:pPr>
            <a:fld id="{5DE873FC-72F5-4E59-945D-C0C4B4EBCCA3}" type="slidenum">
              <a:rPr lang="en-US" smtClean="0"/>
              <a:pPr>
                <a:defRPr/>
              </a:pPr>
              <a:t>93</a:t>
            </a:fld>
            <a:endParaRPr lang="en-US"/>
          </a:p>
        </p:txBody>
      </p:sp>
    </p:spTree>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Content Placeholder 1"/>
          <p:cNvSpPr>
            <a:spLocks noGrp="1"/>
          </p:cNvSpPr>
          <p:nvPr>
            <p:ph idx="1"/>
          </p:nvPr>
        </p:nvSpPr>
        <p:spPr>
          <a:xfrm>
            <a:off x="500063" y="1857375"/>
            <a:ext cx="8186737" cy="4162425"/>
          </a:xfrm>
        </p:spPr>
        <p:txBody>
          <a:bodyPr/>
          <a:lstStyle/>
          <a:p>
            <a:pPr algn="just"/>
            <a:r>
              <a:rPr lang="en-US" dirty="0" smtClean="0"/>
              <a:t>In ICDS “Reasonable Assurance” not defined</a:t>
            </a:r>
          </a:p>
          <a:p>
            <a:pPr algn="just"/>
            <a:r>
              <a:rPr lang="en-US" dirty="0" smtClean="0"/>
              <a:t>Term Agencies and similar bodies’ quite wide</a:t>
            </a:r>
          </a:p>
          <a:p>
            <a:pPr algn="just"/>
            <a:r>
              <a:rPr lang="en-US" dirty="0" smtClean="0"/>
              <a:t>Measurement not prescribed for grants in kind</a:t>
            </a:r>
          </a:p>
          <a:p>
            <a:pPr algn="just"/>
            <a:r>
              <a:rPr lang="en-US" dirty="0" smtClean="0"/>
              <a:t>“Purpose Test” Diluted</a:t>
            </a:r>
          </a:p>
          <a:p>
            <a:pPr algn="just"/>
            <a:r>
              <a:rPr lang="en-US" dirty="0" smtClean="0"/>
              <a:t>Treatment of non-monetary assets given free of cost not prescribed.</a:t>
            </a:r>
          </a:p>
          <a:p>
            <a:pPr algn="just"/>
            <a:endParaRPr lang="en-US" sz="1200" dirty="0" smtClean="0"/>
          </a:p>
          <a:p>
            <a:pPr marL="0" indent="0" algn="just">
              <a:buFont typeface="Wingdings 3" pitchFamily="18" charset="2"/>
              <a:buNone/>
            </a:pPr>
            <a:r>
              <a:rPr lang="en-US" dirty="0" smtClean="0"/>
              <a:t>Note: The above could lead to interpretation issues and possible litigations</a:t>
            </a:r>
          </a:p>
          <a:p>
            <a:pPr algn="just">
              <a:buFont typeface="Wingdings 3" pitchFamily="18" charset="2"/>
              <a:buNone/>
            </a:pPr>
            <a:endParaRPr lang="en-US" dirty="0" smtClean="0"/>
          </a:p>
        </p:txBody>
      </p:sp>
      <p:sp>
        <p:nvSpPr>
          <p:cNvPr id="93187" name="Title 2"/>
          <p:cNvSpPr>
            <a:spLocks noGrp="1"/>
          </p:cNvSpPr>
          <p:nvPr>
            <p:ph type="title"/>
          </p:nvPr>
        </p:nvSpPr>
        <p:spPr>
          <a:xfrm>
            <a:off x="871538" y="274638"/>
            <a:ext cx="7772400" cy="939784"/>
          </a:xfrm>
          <a:solidFill>
            <a:schemeClr val="accent1"/>
          </a:solidFill>
        </p:spPr>
        <p:txBody>
          <a:bodyPr anchor="ctr"/>
          <a:lstStyle/>
          <a:p>
            <a:pPr algn="ctr"/>
            <a:r>
              <a:rPr lang="en-US" b="1" dirty="0" smtClean="0">
                <a:solidFill>
                  <a:schemeClr val="bg1"/>
                </a:solidFill>
                <a:latin typeface="High Tower Text" pitchFamily="18" charset="0"/>
              </a:rPr>
              <a:t>Point needs consideration</a:t>
            </a:r>
          </a:p>
        </p:txBody>
      </p:sp>
      <p:sp>
        <p:nvSpPr>
          <p:cNvPr id="4" name="Slide Number Placeholder 3"/>
          <p:cNvSpPr>
            <a:spLocks noGrp="1"/>
          </p:cNvSpPr>
          <p:nvPr>
            <p:ph type="sldNum" sz="quarter" idx="12"/>
          </p:nvPr>
        </p:nvSpPr>
        <p:spPr/>
        <p:txBody>
          <a:bodyPr/>
          <a:lstStyle/>
          <a:p>
            <a:pPr>
              <a:defRPr/>
            </a:pPr>
            <a:fld id="{06698CBC-3474-49D6-B307-2957D1C6AA24}" type="slidenum">
              <a:rPr lang="en-US" smtClean="0"/>
              <a:pPr>
                <a:defRPr/>
              </a:pPr>
              <a:t>94</a:t>
            </a:fld>
            <a:endParaRPr lang="en-US"/>
          </a:p>
        </p:txBody>
      </p:sp>
    </p:spTree>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21" name="Slide Number Placeholder 4"/>
          <p:cNvSpPr>
            <a:spLocks noGrp="1"/>
          </p:cNvSpPr>
          <p:nvPr>
            <p:ph type="sldNum" sz="quarter" idx="12"/>
          </p:nvPr>
        </p:nvSpPr>
        <p:spPr bwMode="auto">
          <a:xfrm>
            <a:off x="146050" y="6329363"/>
            <a:ext cx="639763" cy="457200"/>
          </a:xfrm>
          <a:ln>
            <a:miter lim="800000"/>
            <a:headEnd/>
            <a:tailEnd/>
          </a:ln>
        </p:spPr>
        <p:txBody>
          <a:bodyPr wrap="square" lIns="91440" tIns="45720" rIns="91440" bIns="45720" numCol="1" anchorCtr="0" compatLnSpc="1">
            <a:prstTxWarp prst="textNoShape">
              <a:avLst/>
            </a:prstTxWarp>
          </a:bodyPr>
          <a:lstStyle/>
          <a:p>
            <a:pPr>
              <a:defRPr/>
            </a:pPr>
            <a:fld id="{B511B1A4-81E3-4A52-83DD-A11818083A40}" type="slidenum">
              <a:rPr lang="en-US"/>
              <a:pPr>
                <a:defRPr/>
              </a:pPr>
              <a:t>95</a:t>
            </a:fld>
            <a:endParaRPr lang="en-US" dirty="0"/>
          </a:p>
        </p:txBody>
      </p:sp>
      <p:sp>
        <p:nvSpPr>
          <p:cNvPr id="94211" name="Rectangle 5"/>
          <p:cNvSpPr>
            <a:spLocks noChangeArrowheads="1"/>
          </p:cNvSpPr>
          <p:nvPr/>
        </p:nvSpPr>
        <p:spPr bwMode="auto">
          <a:xfrm>
            <a:off x="500033" y="1857375"/>
            <a:ext cx="8001057" cy="3416320"/>
          </a:xfrm>
          <a:prstGeom prst="rect">
            <a:avLst/>
          </a:prstGeom>
          <a:noFill/>
          <a:ln w="9525">
            <a:noFill/>
            <a:miter lim="800000"/>
            <a:headEnd/>
            <a:tailEnd/>
          </a:ln>
        </p:spPr>
        <p:txBody>
          <a:bodyPr wrap="square">
            <a:spAutoFit/>
          </a:bodyPr>
          <a:lstStyle/>
          <a:p>
            <a:pPr algn="just">
              <a:lnSpc>
                <a:spcPct val="150000"/>
              </a:lnSpc>
            </a:pPr>
            <a:r>
              <a:rPr lang="en-US" sz="2400" dirty="0">
                <a:solidFill>
                  <a:srgbClr val="0070C0"/>
                </a:solidFill>
                <a:latin typeface="+mn-lt"/>
              </a:rPr>
              <a:t>All the Government grants which meet the recognition criteria of </a:t>
            </a:r>
            <a:r>
              <a:rPr lang="en-US" sz="2400" dirty="0" err="1">
                <a:solidFill>
                  <a:srgbClr val="0070C0"/>
                </a:solidFill>
                <a:latin typeface="+mn-lt"/>
              </a:rPr>
              <a:t>para</a:t>
            </a:r>
            <a:r>
              <a:rPr lang="en-US" sz="2400" dirty="0">
                <a:solidFill>
                  <a:srgbClr val="0070C0"/>
                </a:solidFill>
                <a:latin typeface="+mn-lt"/>
              </a:rPr>
              <a:t> 4 on or after 1st day of April, 2015 shall be </a:t>
            </a:r>
            <a:r>
              <a:rPr lang="en-US" sz="2400" dirty="0" err="1">
                <a:solidFill>
                  <a:srgbClr val="0070C0"/>
                </a:solidFill>
                <a:latin typeface="+mn-lt"/>
              </a:rPr>
              <a:t>recognised</a:t>
            </a:r>
            <a:r>
              <a:rPr lang="en-US" sz="2400" dirty="0">
                <a:solidFill>
                  <a:srgbClr val="0070C0"/>
                </a:solidFill>
                <a:latin typeface="+mn-lt"/>
              </a:rPr>
              <a:t> for the previous year commencing on or after 1st day of April, 2015 in accordance with the provisions of this standard after taking into account the amount, if any, of the said Government grant </a:t>
            </a:r>
            <a:r>
              <a:rPr lang="en-US" sz="2400" dirty="0" err="1">
                <a:solidFill>
                  <a:srgbClr val="0070C0"/>
                </a:solidFill>
                <a:latin typeface="+mn-lt"/>
              </a:rPr>
              <a:t>recognised</a:t>
            </a:r>
            <a:r>
              <a:rPr lang="en-US" sz="2400" dirty="0">
                <a:solidFill>
                  <a:srgbClr val="0070C0"/>
                </a:solidFill>
                <a:latin typeface="+mn-lt"/>
              </a:rPr>
              <a:t> for any previous year ending on or before 31st day of March, 2015.</a:t>
            </a:r>
            <a:r>
              <a:rPr lang="en-US" sz="2000" dirty="0">
                <a:solidFill>
                  <a:srgbClr val="0070C0"/>
                </a:solidFill>
                <a:latin typeface="+mn-lt"/>
              </a:rPr>
              <a:t>. </a:t>
            </a:r>
          </a:p>
        </p:txBody>
      </p:sp>
      <p:sp>
        <p:nvSpPr>
          <p:cNvPr id="94212" name="Title 2"/>
          <p:cNvSpPr>
            <a:spLocks noGrp="1"/>
          </p:cNvSpPr>
          <p:nvPr>
            <p:ph type="title"/>
          </p:nvPr>
        </p:nvSpPr>
        <p:spPr>
          <a:xfrm>
            <a:off x="500063" y="153988"/>
            <a:ext cx="8001000" cy="1060450"/>
          </a:xfrm>
          <a:solidFill>
            <a:schemeClr val="accent1"/>
          </a:solidFill>
        </p:spPr>
        <p:txBody>
          <a:bodyPr anchor="ctr"/>
          <a:lstStyle/>
          <a:p>
            <a:pPr algn="ctr" eaLnBrk="1" hangingPunct="1"/>
            <a:r>
              <a:rPr lang="en-US" dirty="0" smtClean="0">
                <a:solidFill>
                  <a:schemeClr val="bg1"/>
                </a:solidFill>
              </a:rPr>
              <a:t>Transitional Provisions…….</a:t>
            </a:r>
          </a:p>
        </p:txBody>
      </p:sp>
    </p:spTree>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21" name="Slide Number Placeholder 4"/>
          <p:cNvSpPr>
            <a:spLocks noGrp="1"/>
          </p:cNvSpPr>
          <p:nvPr>
            <p:ph type="sldNum" sz="quarter" idx="12"/>
          </p:nvPr>
        </p:nvSpPr>
        <p:spPr bwMode="auto">
          <a:xfrm>
            <a:off x="146050" y="6329363"/>
            <a:ext cx="639763" cy="457200"/>
          </a:xfrm>
          <a:ln>
            <a:miter lim="800000"/>
            <a:headEnd/>
            <a:tailEnd/>
          </a:ln>
        </p:spPr>
        <p:txBody>
          <a:bodyPr wrap="square" lIns="91440" tIns="45720" rIns="91440" bIns="45720" numCol="1" anchorCtr="0" compatLnSpc="1">
            <a:prstTxWarp prst="textNoShape">
              <a:avLst/>
            </a:prstTxWarp>
          </a:bodyPr>
          <a:lstStyle/>
          <a:p>
            <a:pPr>
              <a:defRPr/>
            </a:pPr>
            <a:fld id="{AC3E8CEB-C558-4F1A-B314-523A350CD802}" type="slidenum">
              <a:rPr lang="en-US"/>
              <a:pPr>
                <a:defRPr/>
              </a:pPr>
              <a:t>96</a:t>
            </a:fld>
            <a:endParaRPr lang="en-US" dirty="0"/>
          </a:p>
        </p:txBody>
      </p:sp>
      <p:sp>
        <p:nvSpPr>
          <p:cNvPr id="91139" name="Content Placeholder 1"/>
          <p:cNvSpPr>
            <a:spLocks noGrp="1"/>
          </p:cNvSpPr>
          <p:nvPr>
            <p:ph sz="quarter" idx="1"/>
          </p:nvPr>
        </p:nvSpPr>
        <p:spPr>
          <a:xfrm>
            <a:off x="285750" y="2482848"/>
            <a:ext cx="8572530" cy="2874978"/>
          </a:xfrm>
        </p:spPr>
        <p:txBody>
          <a:bodyPr/>
          <a:lstStyle/>
          <a:p>
            <a:pPr algn="just" eaLnBrk="1" hangingPunct="1"/>
            <a:r>
              <a:rPr lang="en-US" sz="2400" dirty="0" smtClean="0">
                <a:cs typeface="Calibri" pitchFamily="34" charset="0"/>
              </a:rPr>
              <a:t>The treatment of capital subsidies received after 1</a:t>
            </a:r>
            <a:r>
              <a:rPr lang="en-US" sz="2400" baseline="30000" dirty="0" smtClean="0">
                <a:cs typeface="Calibri" pitchFamily="34" charset="0"/>
              </a:rPr>
              <a:t>st</a:t>
            </a:r>
            <a:r>
              <a:rPr lang="en-US" sz="2400" dirty="0" smtClean="0">
                <a:cs typeface="Calibri" pitchFamily="34" charset="0"/>
              </a:rPr>
              <a:t> April, 2015 where a part of that capital subsidy was partially received </a:t>
            </a:r>
            <a:r>
              <a:rPr lang="en-US" sz="2400" dirty="0" err="1" smtClean="0">
                <a:cs typeface="Calibri" pitchFamily="34" charset="0"/>
              </a:rPr>
              <a:t>upto</a:t>
            </a:r>
            <a:r>
              <a:rPr lang="en-US" sz="2400" dirty="0" smtClean="0">
                <a:cs typeface="Calibri" pitchFamily="34" charset="0"/>
              </a:rPr>
              <a:t> 31</a:t>
            </a:r>
            <a:r>
              <a:rPr lang="en-US" sz="2400" baseline="30000" dirty="0" smtClean="0">
                <a:cs typeface="Calibri" pitchFamily="34" charset="0"/>
              </a:rPr>
              <a:t>st</a:t>
            </a:r>
            <a:r>
              <a:rPr lang="en-US" sz="2400" dirty="0" smtClean="0">
                <a:cs typeface="Calibri" pitchFamily="34" charset="0"/>
              </a:rPr>
              <a:t> March, 2015 or partially recognized in books of account as Capital reserve </a:t>
            </a:r>
            <a:r>
              <a:rPr lang="en-US" sz="2400" dirty="0" err="1" smtClean="0">
                <a:cs typeface="Calibri" pitchFamily="34" charset="0"/>
              </a:rPr>
              <a:t>upto</a:t>
            </a:r>
            <a:r>
              <a:rPr lang="en-US" sz="2400" dirty="0" smtClean="0">
                <a:cs typeface="Calibri" pitchFamily="34" charset="0"/>
              </a:rPr>
              <a:t> 31</a:t>
            </a:r>
            <a:r>
              <a:rPr lang="en-US" sz="2400" baseline="30000" dirty="0" smtClean="0">
                <a:cs typeface="Calibri" pitchFamily="34" charset="0"/>
              </a:rPr>
              <a:t>st</a:t>
            </a:r>
            <a:r>
              <a:rPr lang="en-US" sz="2400" dirty="0" smtClean="0">
                <a:cs typeface="Calibri" pitchFamily="34" charset="0"/>
              </a:rPr>
              <a:t> March, 2015.</a:t>
            </a:r>
          </a:p>
        </p:txBody>
      </p:sp>
      <p:pic>
        <p:nvPicPr>
          <p:cNvPr id="91140" name="Picture 2" descr="http://ehsjournal.org/wp-content/uploads/2013/02/EHS-Journal-Pencil-by-Jesper-Noer-300x207.jpg"/>
          <p:cNvPicPr>
            <a:picLocks noChangeAspect="1" noChangeArrowheads="1"/>
          </p:cNvPicPr>
          <p:nvPr/>
        </p:nvPicPr>
        <p:blipFill>
          <a:blip r:embed="rId2"/>
          <a:srcRect/>
          <a:stretch>
            <a:fillRect/>
          </a:stretch>
        </p:blipFill>
        <p:spPr bwMode="auto">
          <a:xfrm>
            <a:off x="4143375" y="0"/>
            <a:ext cx="5000625" cy="2257425"/>
          </a:xfrm>
          <a:prstGeom prst="rect">
            <a:avLst/>
          </a:prstGeom>
          <a:noFill/>
          <a:ln w="9525">
            <a:noFill/>
            <a:miter lim="800000"/>
            <a:headEnd/>
            <a:tailEnd/>
          </a:ln>
        </p:spPr>
      </p:pic>
      <p:sp>
        <p:nvSpPr>
          <p:cNvPr id="91141" name="Title 2"/>
          <p:cNvSpPr>
            <a:spLocks noGrp="1"/>
          </p:cNvSpPr>
          <p:nvPr>
            <p:ph type="title"/>
          </p:nvPr>
        </p:nvSpPr>
        <p:spPr>
          <a:xfrm>
            <a:off x="142875" y="153988"/>
            <a:ext cx="5857875" cy="1417637"/>
          </a:xfrm>
          <a:solidFill>
            <a:schemeClr val="accent1"/>
          </a:solidFill>
        </p:spPr>
        <p:txBody>
          <a:bodyPr anchor="ctr"/>
          <a:lstStyle/>
          <a:p>
            <a:pPr algn="ctr" eaLnBrk="1" hangingPunct="1"/>
            <a:r>
              <a:rPr lang="en-US" sz="3600" dirty="0" smtClean="0">
                <a:solidFill>
                  <a:schemeClr val="bg1"/>
                </a:solidFill>
              </a:rPr>
              <a:t>Point needs Clarification</a:t>
            </a:r>
          </a:p>
        </p:txBody>
      </p:sp>
    </p:spTree>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AEC80B5B-527F-4914-A337-1D7ED187FF56}" type="slidenum">
              <a:rPr lang="en-US"/>
              <a:pPr>
                <a:defRPr/>
              </a:pPr>
              <a:t>97</a:t>
            </a:fld>
            <a:endParaRPr lang="en-US"/>
          </a:p>
        </p:txBody>
      </p:sp>
      <p:sp>
        <p:nvSpPr>
          <p:cNvPr id="95235" name="Content Placeholder 1"/>
          <p:cNvSpPr>
            <a:spLocks noGrp="1"/>
          </p:cNvSpPr>
          <p:nvPr>
            <p:ph sz="quarter" idx="1"/>
          </p:nvPr>
        </p:nvSpPr>
        <p:spPr>
          <a:xfrm>
            <a:off x="457200" y="1571612"/>
            <a:ext cx="8258204" cy="4454524"/>
          </a:xfrm>
        </p:spPr>
        <p:txBody>
          <a:bodyPr/>
          <a:lstStyle/>
          <a:p>
            <a:pPr algn="just" eaLnBrk="1" hangingPunct="1"/>
            <a:r>
              <a:rPr lang="en-US" sz="2400" dirty="0" smtClean="0">
                <a:solidFill>
                  <a:srgbClr val="0070C0"/>
                </a:solidFill>
              </a:rPr>
              <a:t>Nature and extent of Government grants recognized during the previous year by way of deduction from the actual cost of the assets or from the WDV of block of assets during the previous year.</a:t>
            </a:r>
          </a:p>
          <a:p>
            <a:pPr algn="just" eaLnBrk="1" hangingPunct="1"/>
            <a:r>
              <a:rPr lang="en-US" sz="2400" dirty="0" smtClean="0">
                <a:solidFill>
                  <a:srgbClr val="0070C0"/>
                </a:solidFill>
              </a:rPr>
              <a:t>Nature and extent of Government grants recognized during the previous year as income.</a:t>
            </a:r>
          </a:p>
          <a:p>
            <a:pPr algn="just" eaLnBrk="1" hangingPunct="1"/>
            <a:r>
              <a:rPr lang="en-US" sz="2400" dirty="0" smtClean="0">
                <a:solidFill>
                  <a:srgbClr val="0070C0"/>
                </a:solidFill>
              </a:rPr>
              <a:t>Nature and extent of Government grants not recognized during the previous year by way of deduction from the actual cost of the asset or assets or from the WDV of block of assets and its reasons.</a:t>
            </a:r>
          </a:p>
          <a:p>
            <a:pPr algn="just" eaLnBrk="1" hangingPunct="1"/>
            <a:r>
              <a:rPr lang="en-US" sz="2400" dirty="0" smtClean="0">
                <a:solidFill>
                  <a:srgbClr val="0070C0"/>
                </a:solidFill>
              </a:rPr>
              <a:t>Nature and extent of Government grants not recognized during the previous year as income and reasons thereof. </a:t>
            </a:r>
          </a:p>
        </p:txBody>
      </p:sp>
      <p:sp>
        <p:nvSpPr>
          <p:cNvPr id="95236" name="Title 2"/>
          <p:cNvSpPr>
            <a:spLocks noGrp="1"/>
          </p:cNvSpPr>
          <p:nvPr>
            <p:ph type="title"/>
          </p:nvPr>
        </p:nvSpPr>
        <p:spPr>
          <a:xfrm>
            <a:off x="500063" y="274638"/>
            <a:ext cx="8186737" cy="1082660"/>
          </a:xfrm>
          <a:solidFill>
            <a:schemeClr val="accent1"/>
          </a:solidFill>
        </p:spPr>
        <p:txBody>
          <a:bodyPr anchor="ctr"/>
          <a:lstStyle/>
          <a:p>
            <a:pPr algn="ctr" eaLnBrk="1" hangingPunct="1"/>
            <a:r>
              <a:rPr lang="en-US" b="1" u="sng" dirty="0" smtClean="0">
                <a:solidFill>
                  <a:schemeClr val="bg1"/>
                </a:solidFill>
                <a:latin typeface="High Tower Text" pitchFamily="18" charset="0"/>
              </a:rPr>
              <a:t>Disclosure requirement under ICDS</a:t>
            </a:r>
          </a:p>
        </p:txBody>
      </p:sp>
    </p:spTree>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a:defRPr/>
            </a:pPr>
            <a:fld id="{9CE051D1-EE0D-48B7-BF1F-9DC1505C11ED}" type="slidenum">
              <a:rPr lang="en-US"/>
              <a:pPr>
                <a:defRPr/>
              </a:pPr>
              <a:t>98</a:t>
            </a:fld>
            <a:endParaRPr lang="en-US"/>
          </a:p>
        </p:txBody>
      </p:sp>
      <p:graphicFrame>
        <p:nvGraphicFramePr>
          <p:cNvPr id="5" name="Table 4"/>
          <p:cNvGraphicFramePr>
            <a:graphicFrameLocks noGrp="1"/>
          </p:cNvGraphicFramePr>
          <p:nvPr/>
        </p:nvGraphicFramePr>
        <p:xfrm>
          <a:off x="0" y="1500188"/>
          <a:ext cx="9144000" cy="2357454"/>
        </p:xfrm>
        <a:graphic>
          <a:graphicData uri="http://schemas.openxmlformats.org/drawingml/2006/table">
            <a:tbl>
              <a:tblPr firstRow="1" bandRow="1">
                <a:tableStyleId>{5C22544A-7EE6-4342-B048-85BDC9FD1C3A}</a:tableStyleId>
              </a:tblPr>
              <a:tblGrid>
                <a:gridCol w="4572000"/>
                <a:gridCol w="4572000"/>
              </a:tblGrid>
              <a:tr h="2357454">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3200" b="1" u="sng" dirty="0" smtClean="0">
                          <a:latin typeface="High Tower Text" pitchFamily="18" charset="0"/>
                        </a:rPr>
                        <a:t>ICDS VIII  </a:t>
                      </a:r>
                    </a:p>
                    <a:p>
                      <a:pPr algn="ctr"/>
                      <a:r>
                        <a:rPr lang="en-US" sz="3200" dirty="0" smtClean="0">
                          <a:latin typeface="High Tower Text" pitchFamily="18" charset="0"/>
                          <a:cs typeface="Calibri" pitchFamily="34" charset="0"/>
                        </a:rPr>
                        <a:t>Securities</a:t>
                      </a:r>
                      <a:endParaRPr lang="en-US" sz="3200" dirty="0">
                        <a:latin typeface="High Tower Text" pitchFamily="18" charset="0"/>
                        <a:cs typeface="Calibri" pitchFamily="34" charset="0"/>
                      </a:endParaRPr>
                    </a:p>
                  </a:txBody>
                  <a:tcPr anchor="ctr"/>
                </a:tc>
                <a:tc>
                  <a:txBody>
                    <a:bodyPr/>
                    <a:lstStyle/>
                    <a:p>
                      <a:pPr algn="ctr">
                        <a:lnSpc>
                          <a:spcPct val="100000"/>
                        </a:lnSpc>
                      </a:pPr>
                      <a:r>
                        <a:rPr lang="fr-FR" sz="3200" u="sng" dirty="0" smtClean="0">
                          <a:latin typeface="High Tower Text" pitchFamily="18" charset="0"/>
                          <a:cs typeface="Calibri" pitchFamily="34" charset="0"/>
                        </a:rPr>
                        <a:t>AS-</a:t>
                      </a:r>
                      <a:r>
                        <a:rPr lang="fr-FR" sz="3200" u="sng" dirty="0" smtClean="0">
                          <a:latin typeface="Calibri" pitchFamily="34" charset="0"/>
                          <a:cs typeface="Calibri" pitchFamily="34" charset="0"/>
                        </a:rPr>
                        <a:t>13</a:t>
                      </a:r>
                    </a:p>
                    <a:p>
                      <a:pPr algn="ctr"/>
                      <a:r>
                        <a:rPr lang="en-US" sz="3200" dirty="0" smtClean="0">
                          <a:latin typeface="High Tower Text" pitchFamily="18" charset="0"/>
                          <a:cs typeface="Calibri" pitchFamily="34" charset="0"/>
                        </a:rPr>
                        <a:t>Accounting for Investments</a:t>
                      </a:r>
                      <a:endParaRPr lang="en-US" sz="3200" dirty="0">
                        <a:latin typeface="High Tower Text" pitchFamily="18" charset="0"/>
                        <a:cs typeface="Calibri" pitchFamily="34" charset="0"/>
                      </a:endParaRPr>
                    </a:p>
                  </a:txBody>
                  <a:tcPr anchor="ctr"/>
                </a:tc>
              </a:tr>
            </a:tbl>
          </a:graphicData>
        </a:graphic>
      </p:graphicFrame>
    </p:spTree>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Title 2"/>
          <p:cNvSpPr>
            <a:spLocks noGrp="1"/>
          </p:cNvSpPr>
          <p:nvPr>
            <p:ph type="title"/>
          </p:nvPr>
        </p:nvSpPr>
        <p:spPr>
          <a:xfrm>
            <a:off x="468313" y="176213"/>
            <a:ext cx="8229600" cy="895350"/>
          </a:xfrm>
          <a:solidFill>
            <a:schemeClr val="accent1"/>
          </a:solidFill>
        </p:spPr>
        <p:txBody>
          <a:bodyPr/>
          <a:lstStyle/>
          <a:p>
            <a:pPr algn="ctr" eaLnBrk="1" hangingPunct="1"/>
            <a:r>
              <a:rPr lang="en-US" u="sng" smtClean="0">
                <a:solidFill>
                  <a:schemeClr val="bg1"/>
                </a:solidFill>
                <a:latin typeface="High Tower Text" pitchFamily="18" charset="0"/>
                <a:cs typeface="Calibri" pitchFamily="34" charset="0"/>
              </a:rPr>
              <a:t>AS-13 Accounting For Investments</a:t>
            </a:r>
          </a:p>
        </p:txBody>
      </p:sp>
      <p:sp>
        <p:nvSpPr>
          <p:cNvPr id="61450" name="Slide Number Placeholder 9"/>
          <p:cNvSpPr>
            <a:spLocks noGrp="1"/>
          </p:cNvSpPr>
          <p:nvPr>
            <p:ph type="sldNum" sz="quarter" idx="12"/>
          </p:nvPr>
        </p:nvSpPr>
        <p:spPr bwMode="auto">
          <a:xfrm>
            <a:off x="142844" y="6215082"/>
            <a:ext cx="528638" cy="457200"/>
          </a:xfrm>
          <a:ln>
            <a:miter lim="800000"/>
            <a:headEnd/>
            <a:tailEnd/>
          </a:ln>
        </p:spPr>
        <p:txBody>
          <a:bodyPr wrap="square" lIns="91440" tIns="45720" rIns="91440" bIns="45720" numCol="1" anchorCtr="0" compatLnSpc="1">
            <a:prstTxWarp prst="textNoShape">
              <a:avLst/>
            </a:prstTxWarp>
          </a:bodyPr>
          <a:lstStyle/>
          <a:p>
            <a:pPr>
              <a:defRPr/>
            </a:pPr>
            <a:fld id="{C8A20BD7-34F2-4E77-A8C6-1415BB8E3D21}" type="slidenum">
              <a:rPr lang="en-US"/>
              <a:pPr>
                <a:defRPr/>
              </a:pPr>
              <a:t>99</a:t>
            </a:fld>
            <a:endParaRPr lang="en-US"/>
          </a:p>
        </p:txBody>
      </p:sp>
      <p:sp>
        <p:nvSpPr>
          <p:cNvPr id="97284" name="Content Placeholder 1"/>
          <p:cNvSpPr>
            <a:spLocks noGrp="1"/>
          </p:cNvSpPr>
          <p:nvPr>
            <p:ph sz="quarter" idx="1"/>
          </p:nvPr>
        </p:nvSpPr>
        <p:spPr>
          <a:xfrm>
            <a:off x="288955" y="1263671"/>
            <a:ext cx="8569325" cy="5094287"/>
          </a:xfrm>
        </p:spPr>
        <p:txBody>
          <a:bodyPr/>
          <a:lstStyle/>
          <a:p>
            <a:pPr algn="just" eaLnBrk="1" hangingPunct="1"/>
            <a:r>
              <a:rPr lang="en-US" sz="2000" dirty="0" smtClean="0">
                <a:cs typeface="Calibri" pitchFamily="34" charset="0"/>
              </a:rPr>
              <a:t>This Standard deals with accounting for investments in the FS of enterprises and related disclosure requirements.</a:t>
            </a:r>
          </a:p>
          <a:p>
            <a:pPr algn="just" eaLnBrk="1" hangingPunct="1"/>
            <a:endParaRPr lang="en-US" sz="500" dirty="0" smtClean="0">
              <a:cs typeface="Calibri" pitchFamily="34" charset="0"/>
            </a:endParaRPr>
          </a:p>
          <a:p>
            <a:pPr algn="just" eaLnBrk="1" hangingPunct="1"/>
            <a:r>
              <a:rPr lang="en-US" sz="2000" dirty="0" smtClean="0">
                <a:cs typeface="Calibri" pitchFamily="34" charset="0"/>
              </a:rPr>
              <a:t>Investments are assets held by an enterprise for earning income by way of dividends, interest, and rentals, for capital appreciation, or for other benefits to the investing enterprise</a:t>
            </a:r>
            <a:r>
              <a:rPr lang="en-US" sz="2000" b="1" dirty="0" smtClean="0">
                <a:solidFill>
                  <a:schemeClr val="accent2"/>
                </a:solidFill>
                <a:cs typeface="Calibri" pitchFamily="34" charset="0"/>
              </a:rPr>
              <a:t>. </a:t>
            </a:r>
            <a:r>
              <a:rPr lang="en-US" sz="2000" b="1" dirty="0" smtClean="0">
                <a:solidFill>
                  <a:srgbClr val="FF0000"/>
                </a:solidFill>
                <a:cs typeface="Calibri" pitchFamily="34" charset="0"/>
              </a:rPr>
              <a:t>Assets held as stock-in-trade are not ‘investments’</a:t>
            </a:r>
          </a:p>
          <a:p>
            <a:pPr algn="just" eaLnBrk="1" hangingPunct="1"/>
            <a:endParaRPr lang="en-US" sz="1100" b="1" dirty="0" smtClean="0">
              <a:solidFill>
                <a:srgbClr val="FF0000"/>
              </a:solidFill>
              <a:cs typeface="Calibri" pitchFamily="34" charset="0"/>
            </a:endParaRPr>
          </a:p>
          <a:p>
            <a:pPr algn="just" eaLnBrk="1" hangingPunct="1"/>
            <a:r>
              <a:rPr lang="en-US" sz="2000" b="1" dirty="0" smtClean="0">
                <a:solidFill>
                  <a:schemeClr val="accent1"/>
                </a:solidFill>
                <a:cs typeface="Calibri" pitchFamily="34" charset="0"/>
              </a:rPr>
              <a:t>However, this standard provides a note that </a:t>
            </a:r>
            <a:r>
              <a:rPr lang="en-US" sz="2000" dirty="0" smtClean="0">
                <a:solidFill>
                  <a:schemeClr val="accent1"/>
                </a:solidFill>
                <a:cs typeface="Calibri" pitchFamily="34" charset="0"/>
              </a:rPr>
              <a:t>the manner in which shares, debentures and other securities (securities) held as stock-in-trade are accounted for and disclosed in the FS is quite similar to that applicable in respect of current investments. Accordingly, the provisions of this Standard, to the extent they relate to current investments, are also applicable to securities held as stock-in-trade, with suitable modifications.</a:t>
            </a:r>
            <a:endParaRPr lang="en-US" sz="2000" b="1" dirty="0" smtClean="0">
              <a:solidFill>
                <a:schemeClr val="accent1"/>
              </a:solidFill>
              <a:cs typeface="Calibri" pitchFamily="34" charset="0"/>
            </a:endParaRPr>
          </a:p>
          <a:p>
            <a:pPr algn="just" eaLnBrk="1" hangingPunct="1"/>
            <a:r>
              <a:rPr lang="en-US" sz="2400" dirty="0" smtClean="0">
                <a:solidFill>
                  <a:schemeClr val="accent1"/>
                </a:solidFill>
                <a:cs typeface="Calibri" pitchFamily="34" charset="0"/>
              </a:rPr>
              <a:t>I</a:t>
            </a:r>
            <a:r>
              <a:rPr lang="en-US" sz="2000" dirty="0" smtClean="0">
                <a:solidFill>
                  <a:schemeClr val="accent1"/>
                </a:solidFill>
                <a:cs typeface="Calibri" pitchFamily="34" charset="0"/>
              </a:rPr>
              <a:t>n respect of securities held as stock-in-trade, the cost of stocks disposed of is determined by applying an appropriate cost formula (e.g. FIFO, average cost, etc.) as specified in AS 2, in respect of Valuation of Inventories.</a:t>
            </a:r>
          </a:p>
        </p:txBody>
      </p:sp>
      <p:sp>
        <p:nvSpPr>
          <p:cNvPr id="97285" name="AutoShape 2" descr="Image result for Investments"/>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en-US">
              <a:latin typeface="Lucida Sans Unicode" pitchFamily="34" charset="0"/>
            </a:endParaRPr>
          </a:p>
        </p:txBody>
      </p:sp>
      <p:sp>
        <p:nvSpPr>
          <p:cNvPr id="97286" name="AutoShape 4" descr="Image result for Investments"/>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en-US">
              <a:latin typeface="Lucida Sans Unicode" pitchFamily="34" charset="0"/>
            </a:endParaRPr>
          </a:p>
        </p:txBody>
      </p:sp>
      <p:sp>
        <p:nvSpPr>
          <p:cNvPr id="97287" name="AutoShape 6" descr="Image result for Investments"/>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en-US">
              <a:latin typeface="Lucida Sans Unicode" pitchFamily="34" charset="0"/>
            </a:endParaRPr>
          </a:p>
        </p:txBody>
      </p:sp>
      <p:sp>
        <p:nvSpPr>
          <p:cNvPr id="97288" name="AutoShape 10" descr="Image result for Investments"/>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en-US">
              <a:latin typeface="Lucida Sans Unicode" pitchFamily="34" charset="0"/>
            </a:endParaRPr>
          </a:p>
        </p:txBody>
      </p:sp>
      <p:sp>
        <p:nvSpPr>
          <p:cNvPr id="97289" name="AutoShape 12" descr="Image result for Investments"/>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en-US">
              <a:latin typeface="Lucida Sans Unicode" pitchFamily="34" charset="0"/>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ustom 1">
      <a:majorFont>
        <a:latin typeface="High Tower Text"/>
        <a:ea typeface=""/>
        <a:cs typeface=""/>
      </a:majorFont>
      <a:minorFont>
        <a:latin typeface="Perpetua"/>
        <a:ea typeface=""/>
        <a:cs typeface=""/>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9949</TotalTime>
  <Words>11696</Words>
  <Application>Microsoft Office PowerPoint</Application>
  <PresentationFormat>On-screen Show (4:3)</PresentationFormat>
  <Paragraphs>1149</Paragraphs>
  <Slides>135</Slides>
  <Notes>11</Notes>
  <HiddenSlides>0</HiddenSlides>
  <MMClips>0</MMClips>
  <ScaleCrop>false</ScaleCrop>
  <HeadingPairs>
    <vt:vector size="4" baseType="variant">
      <vt:variant>
        <vt:lpstr>Theme</vt:lpstr>
      </vt:variant>
      <vt:variant>
        <vt:i4>1</vt:i4>
      </vt:variant>
      <vt:variant>
        <vt:lpstr>Slide Titles</vt:lpstr>
      </vt:variant>
      <vt:variant>
        <vt:i4>135</vt:i4>
      </vt:variant>
    </vt:vector>
  </HeadingPairs>
  <TitlesOfParts>
    <vt:vector size="136" baseType="lpstr">
      <vt:lpstr>Equity</vt:lpstr>
      <vt:lpstr>An Overview of  Income Computation &amp; Disclosure Standards (ICDS)  and its Impact</vt:lpstr>
      <vt:lpstr>AS I &amp; AS II    TAS    ICDS</vt:lpstr>
      <vt:lpstr>Slide 3</vt:lpstr>
      <vt:lpstr>Contd…</vt:lpstr>
      <vt:lpstr>Contd…</vt:lpstr>
      <vt:lpstr>Contd…</vt:lpstr>
      <vt:lpstr>Contd…</vt:lpstr>
      <vt:lpstr>Contd…</vt:lpstr>
      <vt:lpstr>Contd…</vt:lpstr>
      <vt:lpstr>ICDS vis -a- vis AS</vt:lpstr>
      <vt:lpstr>Standards not yet issued by CBDT</vt:lpstr>
      <vt:lpstr>Slide 12</vt:lpstr>
      <vt:lpstr>AS-1: Disclosure of Accounting Policies</vt:lpstr>
      <vt:lpstr>Slide 14</vt:lpstr>
      <vt:lpstr>Slide 15</vt:lpstr>
      <vt:lpstr>Slide 16</vt:lpstr>
      <vt:lpstr>Slide 17</vt:lpstr>
      <vt:lpstr>Slide 18</vt:lpstr>
      <vt:lpstr>Slide 19</vt:lpstr>
      <vt:lpstr>Slide 20</vt:lpstr>
      <vt:lpstr>Observations…</vt:lpstr>
      <vt:lpstr>Points needs Clarification:</vt:lpstr>
      <vt:lpstr>Disclosure requirements under ICDS I</vt:lpstr>
      <vt:lpstr>Slide 24</vt:lpstr>
      <vt:lpstr> AS-2  Valuation of Inventories</vt:lpstr>
      <vt:lpstr>Slide 26</vt:lpstr>
      <vt:lpstr>Slide 27</vt:lpstr>
      <vt:lpstr>Slide 28</vt:lpstr>
      <vt:lpstr>Slide 29</vt:lpstr>
      <vt:lpstr>Slide 30</vt:lpstr>
      <vt:lpstr>Judicial Pronouncement on value of Inventory In Case of Dissolution of Firm/ AOP/ BOI…..</vt:lpstr>
      <vt:lpstr>Observations…</vt:lpstr>
      <vt:lpstr>Observations…</vt:lpstr>
      <vt:lpstr>Points needs Clarification:</vt:lpstr>
      <vt:lpstr>Transitional Provisions</vt:lpstr>
      <vt:lpstr>Disclosure requirement under ICDS</vt:lpstr>
      <vt:lpstr>Slide 37</vt:lpstr>
      <vt:lpstr>AS-7 Construction Contracts</vt:lpstr>
      <vt:lpstr>Slide 39</vt:lpstr>
      <vt:lpstr>Slide 40</vt:lpstr>
      <vt:lpstr>Slide 41</vt:lpstr>
      <vt:lpstr>Slide 42</vt:lpstr>
      <vt:lpstr>Observations…</vt:lpstr>
      <vt:lpstr>Observations…</vt:lpstr>
      <vt:lpstr>Deduction of  anticipatory losses as per Judicial Pronouncements</vt:lpstr>
      <vt:lpstr>Transitional Provisions</vt:lpstr>
      <vt:lpstr>ICDS III overruling the Judicial Pronouncement ……</vt:lpstr>
      <vt:lpstr>ICDS III overruling the Judicial Pronouncement ……</vt:lpstr>
      <vt:lpstr>ICDS III overruling the Judicial Pronouncement ……</vt:lpstr>
      <vt:lpstr>Disclosure requirements under ICDS - III</vt:lpstr>
      <vt:lpstr>Slide 51</vt:lpstr>
      <vt:lpstr>AS-9: Revenue Recognition</vt:lpstr>
      <vt:lpstr>Slide 53</vt:lpstr>
      <vt:lpstr>Slide 54</vt:lpstr>
      <vt:lpstr>Slide 55</vt:lpstr>
      <vt:lpstr>Comparison b/w ICDS IV &amp; AS 9…</vt:lpstr>
      <vt:lpstr>Points for Clarification</vt:lpstr>
      <vt:lpstr>Transitional Provisions</vt:lpstr>
      <vt:lpstr>Disclosure requirement under ICDS</vt:lpstr>
      <vt:lpstr>Slide 60</vt:lpstr>
      <vt:lpstr>AS-10 : Accounting For Fixed Assets </vt:lpstr>
      <vt:lpstr>Slide 62</vt:lpstr>
      <vt:lpstr>Slide 63</vt:lpstr>
      <vt:lpstr>Slide 64</vt:lpstr>
      <vt:lpstr>Slide 65</vt:lpstr>
      <vt:lpstr>Slide 66</vt:lpstr>
      <vt:lpstr>Slide 67</vt:lpstr>
      <vt:lpstr>Observations…</vt:lpstr>
      <vt:lpstr>Points  that need Clarification:</vt:lpstr>
      <vt:lpstr>Transitional Provisions</vt:lpstr>
      <vt:lpstr>Disclosure requirement under ICDS</vt:lpstr>
      <vt:lpstr>Slide 72</vt:lpstr>
      <vt:lpstr>AS-11: The Effects Of Changes in Foreign Exchange Rates </vt:lpstr>
      <vt:lpstr>Slide 74</vt:lpstr>
      <vt:lpstr>Slide 75</vt:lpstr>
      <vt:lpstr>Slide 76</vt:lpstr>
      <vt:lpstr>Slide 77</vt:lpstr>
      <vt:lpstr>Slide 78</vt:lpstr>
      <vt:lpstr>Slide 79</vt:lpstr>
      <vt:lpstr>Observations…</vt:lpstr>
      <vt:lpstr>Transitional Provisions</vt:lpstr>
      <vt:lpstr>Transitional Provisions</vt:lpstr>
      <vt:lpstr>Slide 83</vt:lpstr>
      <vt:lpstr>AS-12: Government Grants</vt:lpstr>
      <vt:lpstr>Slide 85</vt:lpstr>
      <vt:lpstr>Slide 86</vt:lpstr>
      <vt:lpstr>Slide 87</vt:lpstr>
      <vt:lpstr>Slide 88</vt:lpstr>
      <vt:lpstr>Is the government grant to be treated as per Capital Approach or Revenue Approach?</vt:lpstr>
      <vt:lpstr>Slide 90</vt:lpstr>
      <vt:lpstr>Slide 91</vt:lpstr>
      <vt:lpstr>Observations…</vt:lpstr>
      <vt:lpstr>Refund of Government Grants</vt:lpstr>
      <vt:lpstr>Point needs consideration</vt:lpstr>
      <vt:lpstr>Transitional Provisions…….</vt:lpstr>
      <vt:lpstr>Point needs Clarification</vt:lpstr>
      <vt:lpstr>Disclosure requirement under ICDS</vt:lpstr>
      <vt:lpstr>Slide 98</vt:lpstr>
      <vt:lpstr>AS-13 Accounting For Investments</vt:lpstr>
      <vt:lpstr>Slide 100</vt:lpstr>
      <vt:lpstr>Slide 101</vt:lpstr>
      <vt:lpstr>Contd.……</vt:lpstr>
      <vt:lpstr>Contd.……</vt:lpstr>
      <vt:lpstr>Observations…</vt:lpstr>
      <vt:lpstr>Anticipated or the MTM losses is allowed as deduction…….</vt:lpstr>
      <vt:lpstr>Issue-Broken Period Interest- To be deducted from the actual cost of security on receipt on interest</vt:lpstr>
      <vt:lpstr>Slide 107</vt:lpstr>
      <vt:lpstr>AS- 16: Borrowing Costs</vt:lpstr>
      <vt:lpstr>Slide 109</vt:lpstr>
      <vt:lpstr>Contd.……</vt:lpstr>
      <vt:lpstr>Contd.……</vt:lpstr>
      <vt:lpstr>Slide 112</vt:lpstr>
      <vt:lpstr>Slide 113</vt:lpstr>
      <vt:lpstr>Slide 114</vt:lpstr>
      <vt:lpstr>Observations…</vt:lpstr>
      <vt:lpstr>Observations…</vt:lpstr>
      <vt:lpstr>Observations…</vt:lpstr>
      <vt:lpstr>Transitional Provisions</vt:lpstr>
      <vt:lpstr>Disclosure requirement under ICDS</vt:lpstr>
      <vt:lpstr>Slide 120</vt:lpstr>
      <vt:lpstr>AS-29 : Provisions, Contingent Liabilities &amp; Contingent Assets</vt:lpstr>
      <vt:lpstr>Slide 122</vt:lpstr>
      <vt:lpstr>Slide 123</vt:lpstr>
      <vt:lpstr>Slide 124</vt:lpstr>
      <vt:lpstr>Slide 125</vt:lpstr>
      <vt:lpstr>Can the provision be allowed on the basis of probable conditions………..</vt:lpstr>
      <vt:lpstr>Observations…</vt:lpstr>
      <vt:lpstr>Observations…</vt:lpstr>
      <vt:lpstr>Transitional Provisions</vt:lpstr>
      <vt:lpstr>Disclosure requirements under ICDS X</vt:lpstr>
      <vt:lpstr>General Impact of all ICDSs</vt:lpstr>
      <vt:lpstr>General Impact of all ICDSs</vt:lpstr>
      <vt:lpstr>Points for Consideration</vt:lpstr>
      <vt:lpstr>Slide 134</vt:lpstr>
      <vt:lpstr>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 Analogy of   The Accounting Standards (AS)                    &amp; The Income Computation Disclosure Standards (ICDS)</dc:title>
  <dc:creator>HP</dc:creator>
  <cp:lastModifiedBy>ApoorvaBhardwaj</cp:lastModifiedBy>
  <cp:revision>1554</cp:revision>
  <dcterms:created xsi:type="dcterms:W3CDTF">2015-05-16T05:28:36Z</dcterms:created>
  <dcterms:modified xsi:type="dcterms:W3CDTF">2016-05-20T13:37:35Z</dcterms:modified>
</cp:coreProperties>
</file>