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35"/>
  </p:notesMasterIdLst>
  <p:sldIdLst>
    <p:sldId id="256" r:id="rId2"/>
    <p:sldId id="333" r:id="rId3"/>
    <p:sldId id="390" r:id="rId4"/>
    <p:sldId id="335" r:id="rId5"/>
    <p:sldId id="332" r:id="rId6"/>
    <p:sldId id="356" r:id="rId7"/>
    <p:sldId id="343" r:id="rId8"/>
    <p:sldId id="401" r:id="rId9"/>
    <p:sldId id="400" r:id="rId10"/>
    <p:sldId id="344" r:id="rId11"/>
    <p:sldId id="391" r:id="rId12"/>
    <p:sldId id="357" r:id="rId13"/>
    <p:sldId id="337" r:id="rId14"/>
    <p:sldId id="392" r:id="rId15"/>
    <p:sldId id="359" r:id="rId16"/>
    <p:sldId id="345" r:id="rId17"/>
    <p:sldId id="402" r:id="rId18"/>
    <p:sldId id="405" r:id="rId19"/>
    <p:sldId id="393" r:id="rId20"/>
    <p:sldId id="353" r:id="rId21"/>
    <p:sldId id="365" r:id="rId22"/>
    <p:sldId id="409" r:id="rId23"/>
    <p:sldId id="398" r:id="rId24"/>
    <p:sldId id="406" r:id="rId25"/>
    <p:sldId id="407" r:id="rId26"/>
    <p:sldId id="408" r:id="rId27"/>
    <p:sldId id="397" r:id="rId28"/>
    <p:sldId id="399" r:id="rId29"/>
    <p:sldId id="403" r:id="rId30"/>
    <p:sldId id="396" r:id="rId31"/>
    <p:sldId id="394" r:id="rId32"/>
    <p:sldId id="395" r:id="rId33"/>
    <p:sldId id="313" r:id="rId3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36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57C1E-A0CA-46D7-B93A-6919A65255B1}" type="datetimeFigureOut">
              <a:rPr lang="en-IN" smtClean="0"/>
              <a:t>07-07-2016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C48AB-EB09-4555-A903-37C405AFAEF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648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750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371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57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842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001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674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55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868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37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31775" y="801688"/>
            <a:ext cx="7145338" cy="4019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C987-43D6-4BD3-812D-57F8A1D7605E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36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77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5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48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499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58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2779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24729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55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6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7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6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06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12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7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5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6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7/7/2016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6574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Customs Law and Foreign Trade Policy</a:t>
            </a:r>
            <a:endParaRPr lang="en-IN" sz="4000" dirty="0">
              <a:solidFill>
                <a:schemeClr val="accent6">
                  <a:lumMod val="20000"/>
                  <a:lumOff val="8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72658" cy="115174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4540838"/>
            <a:ext cx="12192000" cy="2179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RSA Legal Solutions</a:t>
            </a:r>
          </a:p>
          <a:p>
            <a:pPr algn="ctr"/>
            <a:r>
              <a:rPr lang="en-IN" sz="1050" dirty="0">
                <a:solidFill>
                  <a:schemeClr val="bg1"/>
                </a:solidFill>
                <a:latin typeface="Georgia" panose="02040502050405020303" pitchFamily="18" charset="0"/>
              </a:rPr>
              <a:t>(Attorneys in Customs, Excise, Service tax,</a:t>
            </a:r>
          </a:p>
          <a:p>
            <a:pPr algn="ctr"/>
            <a:r>
              <a:rPr lang="en-IN" sz="1050" dirty="0">
                <a:solidFill>
                  <a:schemeClr val="bg1"/>
                </a:solidFill>
                <a:latin typeface="Georgia" panose="02040502050405020303" pitchFamily="18" charset="0"/>
              </a:rPr>
              <a:t> Foreign Trade Policy, SEZ, FEMA  etc.)</a:t>
            </a:r>
          </a:p>
          <a:p>
            <a:pPr algn="ctr"/>
            <a:endParaRPr lang="en-IN" sz="105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937A, JMD Mega Polis, Sector 48, </a:t>
            </a:r>
            <a:r>
              <a:rPr lang="en-IN" sz="1400" dirty="0" err="1">
                <a:solidFill>
                  <a:schemeClr val="bg1"/>
                </a:solidFill>
                <a:latin typeface="Georgia" panose="02040502050405020303" pitchFamily="18" charset="0"/>
              </a:rPr>
              <a:t>Sohna</a:t>
            </a:r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Road, Gurgaon, Haryana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                          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M:  098910 86862          P:   0124-4366975   E:   scjain@rsalegalsolutions.com, abhishek@rsalegalsolutions.com  W:  www.rsalegalsolutions.com </a:t>
            </a:r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9127958" y="2614862"/>
            <a:ext cx="3064042" cy="16362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600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27958" y="2693617"/>
            <a:ext cx="3240024" cy="17456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Presenter-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Mr. S.C. Jain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Managing Partner,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RSA Legal Solutions</a:t>
            </a:r>
          </a:p>
          <a:p>
            <a:pPr algn="ctr"/>
            <a:endParaRPr lang="en-IN" sz="1800" dirty="0">
              <a:solidFill>
                <a:schemeClr val="bg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8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General Rules of Interpretation of Tariff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10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542280"/>
            <a:ext cx="11157898" cy="30315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Six Rules for interpretation of the Customs Tariff Act.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Rule 1 takes precedence over all the following Rules.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Rule 1 – classification to be determined by the terms of the Heading and of the Section or Chapter Notes.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Only when the imported/export goods cannot be classified in terms of Rule 1, then reference is made to other rules for classification under Schedules to Customs Tariff Act.</a:t>
            </a: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3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>
                <a:latin typeface="Georgia" panose="02040502050405020303" pitchFamily="18" charset="0"/>
              </a:rPr>
              <a:t>III- Type </a:t>
            </a:r>
            <a:r>
              <a:rPr lang="en-US" sz="2000" dirty="0">
                <a:latin typeface="Georgia" panose="02040502050405020303" pitchFamily="18" charset="0"/>
              </a:rPr>
              <a:t>of Duties and its Computation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11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Type of Custom Duties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219199"/>
            <a:ext cx="712787" cy="24073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12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085862"/>
              </p:ext>
            </p:extLst>
          </p:nvPr>
        </p:nvGraphicFramePr>
        <p:xfrm>
          <a:off x="680319" y="2154236"/>
          <a:ext cx="10274008" cy="451326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137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7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4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Duty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Levied under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461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/>
                        <a:t>Basic</a:t>
                      </a:r>
                      <a:r>
                        <a:rPr lang="en-US" sz="1600" baseline="0" dirty="0"/>
                        <a:t> Customs </a:t>
                      </a:r>
                      <a:r>
                        <a:rPr lang="en-US" sz="1600" dirty="0"/>
                        <a:t>Duty (BCD)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/>
                        <a:t>Section 12, Customs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996">
                <a:tc>
                  <a:txBody>
                    <a:bodyPr/>
                    <a:lstStyle/>
                    <a:p>
                      <a:r>
                        <a:rPr lang="en-US" sz="1600" dirty="0"/>
                        <a:t>Additional Customs Duty (CVD)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3(1),</a:t>
                      </a:r>
                      <a:r>
                        <a:rPr lang="en-US" sz="1600" baseline="0" dirty="0"/>
                        <a:t> Customs Tariff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4713">
                <a:tc>
                  <a:txBody>
                    <a:bodyPr/>
                    <a:lstStyle/>
                    <a:p>
                      <a:r>
                        <a:rPr lang="en-US" sz="1600" dirty="0"/>
                        <a:t>Education and Secondary education </a:t>
                      </a:r>
                      <a:r>
                        <a:rPr lang="en-US" sz="1600" dirty="0" err="1"/>
                        <a:t>cess</a:t>
                      </a:r>
                      <a:r>
                        <a:rPr lang="en-US" sz="1600" dirty="0"/>
                        <a:t> on customs duty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Finance Act 2004 and Finance Act 2007 respectively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996">
                <a:tc>
                  <a:txBody>
                    <a:bodyPr/>
                    <a:lstStyle/>
                    <a:p>
                      <a:r>
                        <a:rPr lang="en-US" sz="1600" dirty="0"/>
                        <a:t>Additional duty of Customs (SAD)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3(5),</a:t>
                      </a:r>
                      <a:r>
                        <a:rPr lang="en-US" sz="1600" baseline="0" dirty="0"/>
                        <a:t> Customs Tariff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713">
                <a:tc>
                  <a:txBody>
                    <a:bodyPr/>
                    <a:lstStyle/>
                    <a:p>
                      <a:r>
                        <a:rPr lang="en-US" sz="1600" dirty="0"/>
                        <a:t>Countervailing duty on subsidized</a:t>
                      </a:r>
                      <a:r>
                        <a:rPr lang="en-US" sz="1600" baseline="0" dirty="0"/>
                        <a:t> articles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9,</a:t>
                      </a:r>
                      <a:r>
                        <a:rPr lang="en-US" sz="1600" baseline="0" dirty="0"/>
                        <a:t> Customs Tariff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461">
                <a:tc>
                  <a:txBody>
                    <a:bodyPr/>
                    <a:lstStyle/>
                    <a:p>
                      <a:r>
                        <a:rPr lang="en-US" sz="1600" dirty="0"/>
                        <a:t>Safeguard Duty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8B,</a:t>
                      </a:r>
                      <a:r>
                        <a:rPr lang="en-US" sz="1600" baseline="0" dirty="0"/>
                        <a:t> Customs Tariff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461">
                <a:tc>
                  <a:txBody>
                    <a:bodyPr/>
                    <a:lstStyle/>
                    <a:p>
                      <a:r>
                        <a:rPr lang="en-US" sz="1600" dirty="0"/>
                        <a:t>Anti-dumping duty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9A, Customs Tariff Act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17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Computation of Customs Duty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13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50721" y="6365557"/>
            <a:ext cx="10260262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* Assessable Value is calculated on the basis of CIF value and 1% landing charges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295018"/>
              </p:ext>
            </p:extLst>
          </p:nvPr>
        </p:nvGraphicFramePr>
        <p:xfrm>
          <a:off x="643376" y="2057667"/>
          <a:ext cx="9613862" cy="422407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23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6497">
                  <a:extLst>
                    <a:ext uri="{9D8B030D-6E8A-4147-A177-3AD203B41FA5}">
                      <a16:colId xmlns:a16="http://schemas.microsoft.com/office/drawing/2014/main" val="790994271"/>
                    </a:ext>
                  </a:extLst>
                </a:gridCol>
                <a:gridCol w="2097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6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9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Seq.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Particulars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Rate of Duty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Calculation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Assessable Value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100.00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B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Basic Customs Duty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10%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C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Sub-total for calculating CVD  (A+B)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D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Additional Duty in lieu of Central Excise</a:t>
                      </a:r>
                      <a:r>
                        <a:rPr lang="en-GB" sz="1600" baseline="0" dirty="0"/>
                        <a:t> Duty (CVD)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12.5%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13.75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E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Sub-total for Customs Edu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Cess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(B+D)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23.75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F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Edu.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Cess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 SAH Edu.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Cess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(2% +1 % of E)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3%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0.71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G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Sub-total for SAD (C+D+F)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124.46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H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Additional</a:t>
                      </a:r>
                      <a:r>
                        <a:rPr lang="en-GB" sz="1600" baseline="0" dirty="0"/>
                        <a:t> Customs Duty in lieu of sales tax/VAT (SAD)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4%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4.98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I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Total  Landed Cost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129.44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968">
                <a:tc>
                  <a:txBody>
                    <a:bodyPr/>
                    <a:lstStyle/>
                    <a:p>
                      <a:r>
                        <a:rPr lang="en-US" sz="1600" dirty="0"/>
                        <a:t>K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Total Duty Payable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29.44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Computation of Customs Duty (MRP based)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14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533446"/>
              </p:ext>
            </p:extLst>
          </p:nvPr>
        </p:nvGraphicFramePr>
        <p:xfrm>
          <a:off x="680320" y="2210937"/>
          <a:ext cx="9849135" cy="414276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22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4345">
                  <a:extLst>
                    <a:ext uri="{9D8B030D-6E8A-4147-A177-3AD203B41FA5}">
                      <a16:colId xmlns:a16="http://schemas.microsoft.com/office/drawing/2014/main" val="790994271"/>
                    </a:ext>
                  </a:extLst>
                </a:gridCol>
                <a:gridCol w="2301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600">
                  <a:extLst>
                    <a:ext uri="{9D8B030D-6E8A-4147-A177-3AD203B41FA5}">
                      <a16:colId xmlns:a16="http://schemas.microsoft.com/office/drawing/2014/main" val="3334325374"/>
                    </a:ext>
                  </a:extLst>
                </a:gridCol>
              </a:tblGrid>
              <a:tr h="246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Seq.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Particulars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Rate of Duty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Duty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Assessable Value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B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Basic Customs Duty (BCD)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10%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110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C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MRP (assumed)</a:t>
                      </a:r>
                      <a:r>
                        <a:rPr lang="en-GB" sz="1600" baseline="0" dirty="0"/>
                        <a:t>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200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D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Value post abatement @ 35%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130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E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Additional Duty in lieu of Central Excise</a:t>
                      </a:r>
                      <a:r>
                        <a:rPr lang="en-GB" sz="1600" baseline="0" dirty="0"/>
                        <a:t> Duty (CVD)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12.5%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16.25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F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Total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126.25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 dirty="0"/>
                        <a:t>G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Education Cess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2%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0.53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126.78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/>
                        <a:t>H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Sec. &amp; Higher Education Cess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1%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0.26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127.04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9803">
                <a:tc>
                  <a:txBody>
                    <a:bodyPr/>
                    <a:lstStyle/>
                    <a:p>
                      <a:r>
                        <a:rPr lang="en-US" sz="1600"/>
                        <a:t>I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Additional</a:t>
                      </a:r>
                      <a:r>
                        <a:rPr lang="en-GB" sz="1600" baseline="0" dirty="0"/>
                        <a:t> Customs Duty in lieu of sales tax/VAT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4% 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5.08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132.12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83128" marR="83128" marT="40341" marB="4034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9803">
                <a:tc gridSpan="5">
                  <a:txBody>
                    <a:bodyPr/>
                    <a:lstStyle/>
                    <a:p>
                      <a:r>
                        <a:rPr lang="en-US" sz="1600" dirty="0"/>
                        <a:t>Effective Customs Duty                                                                                                                     </a:t>
                      </a:r>
                      <a:r>
                        <a:rPr lang="en-US" sz="1600" dirty="0" err="1"/>
                        <a:t>Rs</a:t>
                      </a:r>
                      <a:r>
                        <a:rPr lang="en-US" sz="1600" dirty="0"/>
                        <a:t>. 32.12</a:t>
                      </a:r>
                      <a:endParaRPr lang="en-IN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 marL="68580" marR="68580" marT="0" marB="0" anchor="b" horzOverflow="overflow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47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IV – Valuation for Customs Duty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15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Valuation in Customs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16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481905"/>
            <a:ext cx="10355144" cy="27853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Transaction value is the main criteria for valuation – Section 14(1)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Price paid or payable – delivery at the place of importation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Buyer and seller not related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Price is the sole consideration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US" sz="1600" dirty="0">
              <a:solidFill>
                <a:schemeClr val="bg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Valuation Rules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 Valuation (Determination of Value of Imported Goods) Rules, 2007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Customs Valuation (Determination of Value of Export Goods) Rules, 2007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72408" y="28545"/>
            <a:ext cx="2471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0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Valuation Rules - Import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17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037464"/>
            <a:ext cx="10355144" cy="4647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Custom Valuation (Determination of Value of Imported Goods) Rules based on WTO Valuation Agreement provide for six methods of valuation: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Transaction value of imported goods [Section 14(1) and Rule 3(1)]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Transaction value of identical goods [Rule 4]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Transaction value of similar goods [Rule 5]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Deductive value which is based on identical or similar imported goods sold in India [Rule 7]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Computed value which is based on cost of manufacture of goods plus profits [Rule 8]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Residual method based on reasonable means and data available [Rule 9]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72408" y="28545"/>
            <a:ext cx="2471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Assessable Value - Inclusions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18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420350"/>
            <a:ext cx="10355144" cy="39241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Rule 10 of Valuation Rules (Imported Goods) provide for addition of certain cost and services, if same are not included in invoice price: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Commission and brokerage, except buying commission;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Cost of container;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Materials, components, tools, dies, </a:t>
            </a:r>
            <a:r>
              <a:rPr lang="en-US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moulds</a:t>
            </a: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and consumables used in production of imported goods – reduced cost / free of charge;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Engineering, development, art work, design work, plans and sketches;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Royalties and license fees;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Value of proceeds of subsequent resale, disposal or use of goods;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Payments made as condition of sale of goods;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Cost of transport </a:t>
            </a:r>
            <a:r>
              <a:rPr lang="en-US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upto</a:t>
            </a: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place of importation &amp; loading, unloading and handling charges; and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Cost of insurance.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72408" y="28545"/>
            <a:ext cx="2471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 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 – Duty Drawback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19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2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Topics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17460" y="2110003"/>
            <a:ext cx="3578807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General Overview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-17460" y="2812140"/>
            <a:ext cx="4315326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Classification of goods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-26899" y="3511702"/>
            <a:ext cx="6144126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Types of duties and its computation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-17460" y="4211264"/>
            <a:ext cx="4948990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Valuation of Customs Duty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-17460" y="4910826"/>
            <a:ext cx="3357338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Duty Drawback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-17460" y="5610039"/>
            <a:ext cx="4205395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Foreign Trade Policy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-17460" y="6312467"/>
            <a:ext cx="6737684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bg1"/>
                </a:solidFill>
                <a:latin typeface="Georgia" panose="02040502050405020303" pitchFamily="18" charset="0"/>
              </a:rPr>
              <a:t>Administrative and Judicial Hierarchy</a:t>
            </a:r>
          </a:p>
        </p:txBody>
      </p:sp>
    </p:spTree>
    <p:extLst>
      <p:ext uri="{BB962C8B-B14F-4D97-AF65-F5344CB8AC3E}">
        <p14:creationId xmlns:p14="http://schemas.microsoft.com/office/powerpoint/2010/main" val="9883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295355"/>
            <a:ext cx="10386125" cy="40164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Refers to rebate of duty or tax chargeable on any imported or excisable goods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Goods re-exported [</a:t>
            </a: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Section 74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]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98% of the import duty paid at the time of importation [Section 74(1)]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DBK at reduced rate [Section 74(2)]</a:t>
            </a: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Imported materials used in manufacture of to-be exported goods [</a:t>
            </a: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Section 75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]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All Industry Rate of duty drawback</a:t>
            </a: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 err="1">
                <a:solidFill>
                  <a:schemeClr val="bg1"/>
                </a:solidFill>
                <a:latin typeface="Georgia" panose="02040502050405020303" pitchFamily="18" charset="0"/>
              </a:rPr>
              <a:t>Cenvat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facility on inputs and input services availed</a:t>
            </a: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 err="1">
                <a:solidFill>
                  <a:schemeClr val="bg1"/>
                </a:solidFill>
                <a:latin typeface="Georgia" panose="02040502050405020303" pitchFamily="18" charset="0"/>
              </a:rPr>
              <a:t>Cenvat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facility not availed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Brand Rate of duty drawback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Customs, Central Excise Duties and Service tax Drawback Rules, 1995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20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Duty Drawback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VI – Foreign Trade Policy 2015-2020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21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1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322155"/>
            <a:ext cx="10355144" cy="4339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1 and 2 deals with general restrictions and conditions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3 provides benefit in form of duty credit scrips on export of specified goods and services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4 deals with advance authorization scheme and duty free import authorization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5 deals with export promotion capital goods (EPCG) scheme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6 deals with export oriented unit (EOU) scheme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 7 deals with deemed exports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22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Basic Scheme of the FTP 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994155"/>
            <a:ext cx="9956800" cy="5078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</a:t>
            </a: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o provide a level playing field to exporters by offering rewards to offset infrastructural inefficiencies.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FPS, FMS, MLFPS, AIIS, VKGUY, and SFIS merged into two schemes: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Merchandise Exports from India Scheme (MEIS)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Services Exports from India Scheme (SEIS)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Scrips can be utilized for payment of customs duty, central excise duty and service tax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Duty credit scrips freely are transferable.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Incentives available to units located in SEZs too.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Status Holder - One Star to Five Star Export Houses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23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Chapter 3 – Duty Credit Scrips 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137490"/>
            <a:ext cx="10355144" cy="47089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Permits duty free import of </a:t>
            </a: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inputs / raw materials 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required for manufacture of final export product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Standard Input Output Norms (SION)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Self declaration basis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Duty Exemptions Available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– BCD, CVD, SAD, Cess, anti-dumping duty and safeguard duty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Period for import – 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twelve (12) months</a:t>
            </a: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Export Obligation – 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be fulfilled within a period of eighteen (18) months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Minimum Value Addition</a:t>
            </a: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– 15%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Actual User Condition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24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Advance Authorization and DFIA Scheme 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506822"/>
            <a:ext cx="10355144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facilitate import of </a:t>
            </a:r>
            <a:r>
              <a:rPr lang="en-IN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capital goods</a:t>
            </a: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 for pre-production, production and post production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Duty Exemption Available – BCD, CVD and SAD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Export obligation – </a:t>
            </a:r>
            <a:r>
              <a:rPr lang="en-US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be fulfilled within a period of six (6) years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Actual User Condition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Local Procurement -Invalidation</a:t>
            </a:r>
            <a:endParaRPr lang="en-IN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25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EPCG Scheme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020723"/>
            <a:ext cx="10355144" cy="5078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Categories of supply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Supply by manufacturer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against Advance Authorisation / EPCG Authorisation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EOU / STP / EHTP / BTP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of marine freight containers by 100% EOU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Supply by main / sub-contractor (s)</a:t>
            </a:r>
            <a:endParaRPr lang="en-US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/ by projects financed by multilateral or bilateral Agencies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for mega power projects / nuclear power projects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to United Nations or International Organisations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Benefits available: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Advance authorization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Duty drawback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Refund of TED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26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Deemed Exports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4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VII – Hierarchy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27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165269"/>
            <a:ext cx="10355144" cy="24929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lnSpc>
                <a:spcPct val="150000"/>
              </a:lnSpc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Ministry of Finance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Department of Revenue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Central Board of Excise &amp; Customs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Chief Commissioner, Customs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Commissioner of Customs</a:t>
            </a: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28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Administrative Hierarchy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9127958" y="2614862"/>
            <a:ext cx="3064042" cy="16362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600" i="1" dirty="0">
              <a:solidFill>
                <a:schemeClr val="bg1"/>
              </a:solidFill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>
          <a:xfrm>
            <a:off x="4668254" y="1492705"/>
            <a:ext cx="5625928" cy="3813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Additional/Joint Commissioner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Deputy/Assistant Commissioner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Superintendent / Appraiser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Inspector</a:t>
            </a: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795937"/>
            <a:ext cx="10355144" cy="32316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lnSpc>
                <a:spcPct val="150000"/>
              </a:lnSpc>
            </a:pP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Supreme Court of India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Jurisdictional High Court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Custom Excise &amp; Service Tax Appellate Tribunal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Commissioner (Appeals)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Commissioner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Joint / Additional Commissioner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Deputy / Assistant Commissioner</a:t>
            </a: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29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Judicial Hierarchy 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9127958" y="2614862"/>
            <a:ext cx="3064042" cy="16362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600" i="1" dirty="0">
              <a:solidFill>
                <a:schemeClr val="bg1"/>
              </a:solidFill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4729216" y="2855006"/>
            <a:ext cx="5625928" cy="10384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Advance Ruling Authority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Settlement Commission</a:t>
            </a:r>
          </a:p>
        </p:txBody>
      </p:sp>
    </p:spTree>
    <p:extLst>
      <p:ext uri="{BB962C8B-B14F-4D97-AF65-F5344CB8AC3E}">
        <p14:creationId xmlns:p14="http://schemas.microsoft.com/office/powerpoint/2010/main" val="26526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 - General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3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VIII - Budget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30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633680"/>
            <a:ext cx="10355144" cy="35561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Prescribes deferred payment of customs duties for importers and exporters to certain class of importers and exporters.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Warehousing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Public Warehouse Licensing Regulations, 2016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Private Warehouse Licensing Regulations, 2016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Special Warehouse Licensing Regulations, 2016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(Special) Warehouse (Custody and Handling of Goods) Regulations, 2016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Interest for delayed payment of duty reduced to 15 %.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31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>
                <a:latin typeface="Georgia" panose="02040502050405020303" pitchFamily="18" charset="0"/>
              </a:rPr>
              <a:t>Budget Highlights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3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779894"/>
            <a:ext cx="10355144" cy="32316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Requirement of publishing and offering for sale any notification issued by the CBEC done away with.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Increases limitation period from 1 year to 2 years where no fraud / suppression of facts / wilful </a:t>
            </a:r>
            <a:r>
              <a:rPr lang="en-IN" altLang="en-US" sz="1600" dirty="0" err="1">
                <a:solidFill>
                  <a:schemeClr val="bg1"/>
                </a:solidFill>
                <a:latin typeface="Georgia" panose="02040502050405020303" pitchFamily="18" charset="0"/>
              </a:rPr>
              <a:t>mis</a:t>
            </a: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-statement involved.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Allows CBEC to frame regulations for allowing transit of certain goods and conveyance without payment of duty.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Indian Customs Single Window Project to be implemented at major ports / airports </a:t>
            </a:r>
            <a:r>
              <a:rPr lang="en-IN" altLang="en-US" sz="1600" dirty="0" err="1">
                <a:solidFill>
                  <a:schemeClr val="bg1"/>
                </a:solidFill>
                <a:latin typeface="Georgia" panose="02040502050405020303" pitchFamily="18" charset="0"/>
              </a:rPr>
              <a:t>w.e.f</a:t>
            </a: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. next financial year.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altLang="en-US" sz="1600" dirty="0">
                <a:solidFill>
                  <a:schemeClr val="bg1"/>
                </a:solidFill>
                <a:latin typeface="Georgia" panose="02040502050405020303" pitchFamily="18" charset="0"/>
              </a:rPr>
              <a:t>Simplifies Customs Baggage Rules for international passengers.</a:t>
            </a:r>
            <a:endParaRPr lang="en-GB" altLang="en-US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32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>
                <a:latin typeface="Georgia" panose="02040502050405020303" pitchFamily="18" charset="0"/>
              </a:rPr>
              <a:t>Budget Highlights (Contd.)</a:t>
            </a:r>
            <a:endParaRPr lang="en-IN" sz="20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gray">
          <a:xfrm>
            <a:off x="4688680" y="2992572"/>
            <a:ext cx="41894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40000"/>
              </a:spcBef>
            </a:pPr>
            <a:r>
              <a:rPr lang="en-US" sz="3200" b="1" dirty="0">
                <a:solidFill>
                  <a:schemeClr val="bg1"/>
                </a:solidFill>
                <a:latin typeface="Georgia" panose="02040502050405020303" pitchFamily="18" charset="0"/>
              </a:rPr>
              <a:t>Thank you.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5" y="166463"/>
            <a:ext cx="2568259" cy="137030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0" y="4540838"/>
            <a:ext cx="12192000" cy="2179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RSA Legal Solutions</a:t>
            </a:r>
          </a:p>
          <a:p>
            <a:pPr algn="ctr"/>
            <a:r>
              <a:rPr lang="en-IN" sz="1050" dirty="0">
                <a:solidFill>
                  <a:schemeClr val="bg1"/>
                </a:solidFill>
                <a:latin typeface="Georgia" panose="02040502050405020303" pitchFamily="18" charset="0"/>
              </a:rPr>
              <a:t>(Attorneys in Customs, Excise, Service tax,</a:t>
            </a:r>
          </a:p>
          <a:p>
            <a:pPr algn="ctr"/>
            <a:r>
              <a:rPr lang="en-IN" sz="1050" dirty="0">
                <a:solidFill>
                  <a:schemeClr val="bg1"/>
                </a:solidFill>
                <a:latin typeface="Georgia" panose="02040502050405020303" pitchFamily="18" charset="0"/>
              </a:rPr>
              <a:t> Foreign Trade Policy, SEZ, FEMA  etc.)</a:t>
            </a:r>
          </a:p>
          <a:p>
            <a:pPr algn="ctr"/>
            <a:endParaRPr lang="en-IN" sz="105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937A, JMD Mega Polis, Sector 48, </a:t>
            </a:r>
            <a:r>
              <a:rPr lang="en-IN" sz="1400" dirty="0" err="1">
                <a:solidFill>
                  <a:schemeClr val="bg1"/>
                </a:solidFill>
                <a:latin typeface="Georgia" panose="02040502050405020303" pitchFamily="18" charset="0"/>
              </a:rPr>
              <a:t>Sohna</a:t>
            </a:r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Road, Gurgaon, Haryana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                           </a:t>
            </a:r>
          </a:p>
          <a:p>
            <a:pPr algn="ctr"/>
            <a:r>
              <a:rPr lang="en-IN" sz="1400" dirty="0">
                <a:solidFill>
                  <a:schemeClr val="bg1"/>
                </a:solidFill>
                <a:latin typeface="Georgia" panose="02040502050405020303" pitchFamily="18" charset="0"/>
              </a:rPr>
              <a:t> M:  098910 86862          P:   0124-4366975   E:   scjain@rsalegalsolutions.com, abhishek@rsalegalsolutions.com  W:  www.rsalegalsolutions.com </a:t>
            </a:r>
          </a:p>
        </p:txBody>
      </p:sp>
    </p:spTree>
    <p:extLst>
      <p:ext uri="{BB962C8B-B14F-4D97-AF65-F5344CB8AC3E}">
        <p14:creationId xmlns:p14="http://schemas.microsoft.com/office/powerpoint/2010/main" val="154326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prstClr val="white"/>
                </a:solidFill>
                <a:latin typeface="Georgia" panose="02040502050405020303" pitchFamily="18" charset="0"/>
              </a:rPr>
              <a:t>Constitutional &amp; Legal Provisions 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4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890192"/>
            <a:ext cx="10458450" cy="30315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r>
              <a:rPr lang="en-US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Relevant Constitutional Provisions</a:t>
            </a: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Article 246 (1) of Constitution of India states that Parliament has exclusive powers to make laws with respect to any of matters enumerated in List I in the Seventh Schedule to Constitution.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List I Entry No. 83 deals with duties of Customs including export duties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US" sz="1600" b="1" dirty="0">
              <a:solidFill>
                <a:schemeClr val="bg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r>
              <a:rPr lang="en-US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Relevant Statutes</a:t>
            </a:r>
            <a:endParaRPr lang="en-US" sz="1600" dirty="0">
              <a:solidFill>
                <a:schemeClr val="bg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Customs Act, 1962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 Tariff Act, 1975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Foreign Trade (Development and Regulations) Act, 1992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prstClr val="white"/>
                </a:solidFill>
                <a:latin typeface="Georgia" panose="02040502050405020303" pitchFamily="18" charset="0"/>
              </a:rPr>
              <a:t>Basic Principles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5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543943"/>
            <a:ext cx="10458450" cy="39241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Customs Duty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Customs duty applicable on </a:t>
            </a:r>
            <a:r>
              <a:rPr lang="en-GB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imports into India and export out of India 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(Section 12 – Charging Section).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Rates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provided in First (Import) and Second (Export) Schedules to the Custom Tariff Act.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Rates provided in the Custom Tariff Act are subject to </a:t>
            </a:r>
            <a:r>
              <a:rPr lang="en-GB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exemption notifications 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issued under section 25.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Assessable Value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 to be determined as per Section 14 and the Customs Valuations Rules.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Importability and Exportability 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Import/Export is free unless regulated under the </a:t>
            </a:r>
            <a:r>
              <a:rPr lang="en-GB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FTP </a:t>
            </a: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and </a:t>
            </a:r>
            <a:r>
              <a:rPr lang="en-GB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ITC(HS)</a:t>
            </a: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</a:p>
          <a:p>
            <a:pPr marL="1200150" lvl="2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ITC(HS) – </a:t>
            </a:r>
            <a:r>
              <a:rPr lang="en-GB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Free, restricted, prohibited and STEs.</a:t>
            </a:r>
          </a:p>
          <a:p>
            <a:pPr marL="1200150" lvl="2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FTP </a:t>
            </a:r>
            <a:r>
              <a:rPr lang="en-GB" sz="1600" b="1" dirty="0">
                <a:solidFill>
                  <a:schemeClr val="bg1"/>
                </a:solidFill>
                <a:latin typeface="Georgia" panose="02040502050405020303" pitchFamily="18" charset="0"/>
              </a:rPr>
              <a:t>– Second hand goods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II - Classification of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14175" y="1180533"/>
            <a:ext cx="712787" cy="279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6</a:t>
            </a:fld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46" y="5118235"/>
            <a:ext cx="4186171" cy="142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Harmonized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7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294970"/>
            <a:ext cx="11333408" cy="40780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India follows 8 Digit Classification.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Customs Tariff in India aligned with HSN at 6 Digits.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HSN Explanatory Notes relied upon to decide questions of classification in India.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WCO Classification Opinions highly persuasive.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Amendments by WCO to Tariff implemented immediately.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Advance Ruling Authority.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General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8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072432"/>
            <a:ext cx="11157898" cy="47243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Multi-purpose nomenclature.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Arranged in 21 Sections.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Chapters grouped under Sections.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Headings grouped in Chapters.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Certain Sections and Chapters have Notes.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These notes form an integral part of the Tariff and have the same legal force as the Interpretative Rules.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IN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IN" sz="1600" dirty="0">
                <a:solidFill>
                  <a:schemeClr val="bg1"/>
                </a:solidFill>
                <a:latin typeface="Georgia" panose="02040502050405020303" pitchFamily="18" charset="0"/>
              </a:rPr>
              <a:t>Some of these notes are grouped under the title “Sub-heading notes”.</a:t>
            </a: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6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orgia" panose="02040502050405020303" pitchFamily="18" charset="0"/>
              </a:rPr>
              <a:t>Overview of Customs Tariff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826E-A4CE-4E18-86EE-3C77300CB2C3}" type="slidenum">
              <a:rPr lang="en-US" sz="2000" smtClean="0">
                <a:latin typeface="Georgia" panose="02040502050405020303" pitchFamily="18" charset="0"/>
              </a:rPr>
              <a:pPr>
                <a:defRPr/>
              </a:pPr>
              <a:t>9</a:t>
            </a:fld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2025833"/>
            <a:ext cx="11157898" cy="4647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82880" tIns="91440" rIns="182880" bIns="182880" anchor="ctr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Single dash (-) at the beginning description indicates a group, while two dashes (- -) at the beginning indicate a sub-group. Triple dash (- - -) and quadruple dash (- - - - )indicate sub sub-classification.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Georgia" panose="02040502050405020303" pitchFamily="18" charset="0"/>
              </a:rPr>
              <a:t>For clarification, table is reproduced below: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415299"/>
              </a:buClr>
              <a:buSzPct val="100000"/>
            </a:pPr>
            <a:endParaRPr lang="en-GB" sz="16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04" y="52715"/>
            <a:ext cx="2407145" cy="513956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348901"/>
              </p:ext>
            </p:extLst>
          </p:nvPr>
        </p:nvGraphicFramePr>
        <p:xfrm>
          <a:off x="680321" y="3703791"/>
          <a:ext cx="9826581" cy="2743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5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7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5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08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6416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Tariff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Item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Standard rate of duty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Preferential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en-IN" sz="1200" dirty="0">
                          <a:latin typeface="Georgia" panose="02040502050405020303" pitchFamily="18" charset="0"/>
                        </a:rPr>
                        <a:t>Areas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416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Ground nut oil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and its fractions, whether or not refined but not chemically modified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850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1508 10 00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-         Crude 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90%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850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1508 90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IN" sz="1200" dirty="0">
                          <a:latin typeface="Georgia" panose="02040502050405020303" pitchFamily="18" charset="0"/>
                        </a:rPr>
                        <a:t>    Other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416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1508 90 10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>
                          <a:latin typeface="Georgia" panose="02040502050405020303" pitchFamily="18" charset="0"/>
                        </a:rPr>
                        <a:t>- - -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    Deodorized (Salad Oil)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90%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850"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IN" sz="1200" dirty="0">
                          <a:latin typeface="Georgia" panose="02040502050405020303" pitchFamily="18" charset="0"/>
                        </a:rPr>
                        <a:t>- - -     Other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: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850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1508 90 91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IN" sz="1200" dirty="0">
                          <a:latin typeface="Georgia" panose="02040502050405020303" pitchFamily="18" charset="0"/>
                        </a:rPr>
                        <a:t>- - - -   Edible 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90%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9850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1508 90 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 99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IN" sz="1200" dirty="0">
                          <a:latin typeface="Georgia" panose="02040502050405020303" pitchFamily="18" charset="0"/>
                        </a:rPr>
                        <a:t>- - - -   </a:t>
                      </a:r>
                      <a:r>
                        <a:rPr lang="en-IN" sz="1200" baseline="0" dirty="0">
                          <a:latin typeface="Georgia" panose="02040502050405020303" pitchFamily="18" charset="0"/>
                        </a:rPr>
                        <a:t>Other</a:t>
                      </a:r>
                      <a:endParaRPr lang="en-IN" sz="12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Georgia" panose="02040502050405020303" pitchFamily="18" charset="0"/>
                        </a:rPr>
                        <a:t>90%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Custom 1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3457</TotalTime>
  <Words>2033</Words>
  <Application>Microsoft Office PowerPoint</Application>
  <PresentationFormat>Widescreen</PresentationFormat>
  <Paragraphs>428</Paragraphs>
  <Slides>33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Georgia</vt:lpstr>
      <vt:lpstr>Times New Roman</vt:lpstr>
      <vt:lpstr>Wingdings</vt:lpstr>
      <vt:lpstr>Berlin</vt:lpstr>
      <vt:lpstr>     Customs Law and Foreign Trade Policy</vt:lpstr>
      <vt:lpstr>Topics</vt:lpstr>
      <vt:lpstr>I - General Overview</vt:lpstr>
      <vt:lpstr>Constitutional &amp; Legal Provisions </vt:lpstr>
      <vt:lpstr>Basic Principles</vt:lpstr>
      <vt:lpstr>II - Classification of Goods</vt:lpstr>
      <vt:lpstr>Harmonized System</vt:lpstr>
      <vt:lpstr>General Structure</vt:lpstr>
      <vt:lpstr>Overview of Customs Tariff</vt:lpstr>
      <vt:lpstr>General Rules of Interpretation of Tariff</vt:lpstr>
      <vt:lpstr>III- Type of Duties and its Computation</vt:lpstr>
      <vt:lpstr>Type of Custom Duties</vt:lpstr>
      <vt:lpstr>Computation of Customs Duty</vt:lpstr>
      <vt:lpstr>Computation of Customs Duty (MRP based)</vt:lpstr>
      <vt:lpstr>IV – Valuation for Customs Duty</vt:lpstr>
      <vt:lpstr>Valuation in Customs </vt:lpstr>
      <vt:lpstr>Valuation Rules - Import</vt:lpstr>
      <vt:lpstr>Assessable Value - Inclusions</vt:lpstr>
      <vt:lpstr>V – Duty Drawback</vt:lpstr>
      <vt:lpstr>Duty Drawback</vt:lpstr>
      <vt:lpstr>VI – Foreign Trade Policy 2015-2020</vt:lpstr>
      <vt:lpstr>Basic Scheme of the FTP </vt:lpstr>
      <vt:lpstr>Chapter 3 – Duty Credit Scrips </vt:lpstr>
      <vt:lpstr>Advance Authorization and DFIA Scheme </vt:lpstr>
      <vt:lpstr>EPCG Scheme</vt:lpstr>
      <vt:lpstr>Deemed Exports</vt:lpstr>
      <vt:lpstr>VII – Hierarchy </vt:lpstr>
      <vt:lpstr>Administrative Hierarchy</vt:lpstr>
      <vt:lpstr>Judicial Hierarchy </vt:lpstr>
      <vt:lpstr>VIII - Budget Highlights</vt:lpstr>
      <vt:lpstr>Budget Highlights</vt:lpstr>
      <vt:lpstr>Budget Highlights (Contd.)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Foreign Trade Policy</dc:title>
  <dc:creator>Abhishek Jain</dc:creator>
  <cp:lastModifiedBy>Rajat Dosi</cp:lastModifiedBy>
  <cp:revision>411</cp:revision>
  <cp:lastPrinted>2014-07-11T09:16:59Z</cp:lastPrinted>
  <dcterms:created xsi:type="dcterms:W3CDTF">2014-07-03T00:18:12Z</dcterms:created>
  <dcterms:modified xsi:type="dcterms:W3CDTF">2016-07-07T11:51:04Z</dcterms:modified>
</cp:coreProperties>
</file>