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4.xml" ContentType="application/vnd.openxmlformats-officedocument.themeOverride+xml"/>
  <Override PartName="/ppt/notesSlides/notesSlide1.xml" ContentType="application/vnd.openxmlformats-officedocument.presentationml.notesSl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3"/>
  </p:notesMasterIdLst>
  <p:handoutMasterIdLst>
    <p:handoutMasterId r:id="rId64"/>
  </p:handoutMasterIdLst>
  <p:sldIdLst>
    <p:sldId id="256" r:id="rId2"/>
    <p:sldId id="266" r:id="rId3"/>
    <p:sldId id="338" r:id="rId4"/>
    <p:sldId id="258" r:id="rId5"/>
    <p:sldId id="257" r:id="rId6"/>
    <p:sldId id="276" r:id="rId7"/>
    <p:sldId id="259" r:id="rId8"/>
    <p:sldId id="332" r:id="rId9"/>
    <p:sldId id="277" r:id="rId10"/>
    <p:sldId id="267" r:id="rId11"/>
    <p:sldId id="268" r:id="rId12"/>
    <p:sldId id="333" r:id="rId13"/>
    <p:sldId id="337" r:id="rId14"/>
    <p:sldId id="278" r:id="rId15"/>
    <p:sldId id="336" r:id="rId16"/>
    <p:sldId id="279" r:id="rId17"/>
    <p:sldId id="335" r:id="rId18"/>
    <p:sldId id="339" r:id="rId19"/>
    <p:sldId id="340" r:id="rId20"/>
    <p:sldId id="281" r:id="rId21"/>
    <p:sldId id="315" r:id="rId22"/>
    <p:sldId id="316" r:id="rId23"/>
    <p:sldId id="317" r:id="rId24"/>
    <p:sldId id="318" r:id="rId25"/>
    <p:sldId id="319" r:id="rId26"/>
    <p:sldId id="320" r:id="rId27"/>
    <p:sldId id="321" r:id="rId28"/>
    <p:sldId id="322" r:id="rId29"/>
    <p:sldId id="323" r:id="rId30"/>
    <p:sldId id="324" r:id="rId31"/>
    <p:sldId id="325" r:id="rId32"/>
    <p:sldId id="326" r:id="rId33"/>
    <p:sldId id="327" r:id="rId34"/>
    <p:sldId id="328" r:id="rId35"/>
    <p:sldId id="329" r:id="rId36"/>
    <p:sldId id="330" r:id="rId37"/>
    <p:sldId id="289" r:id="rId38"/>
    <p:sldId id="290" r:id="rId39"/>
    <p:sldId id="331"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81" d="100"/>
          <a:sy n="81" d="100"/>
        </p:scale>
        <p:origin x="-81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3AC793-6769-48E2-AAAC-EDBDBB3DE485}"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D6126D6A-D57C-4F99-8A85-545F3D5EAF60}">
      <dgm:prSet phldrT="[Text]" custT="1"/>
      <dgm:spPr/>
      <dgm:t>
        <a:bodyPr/>
        <a:lstStyle/>
        <a:p>
          <a:r>
            <a:rPr lang="en-US" sz="2800" dirty="0" smtClean="0"/>
            <a:t>TYPES OF ASSESSMENT</a:t>
          </a:r>
          <a:endParaRPr lang="en-US" sz="2800" dirty="0"/>
        </a:p>
      </dgm:t>
    </dgm:pt>
    <dgm:pt modelId="{21908DCB-B1E7-4B0E-B09E-8B4614A775CA}" type="parTrans" cxnId="{36B07028-1097-4875-B5A9-B282E5794442}">
      <dgm:prSet/>
      <dgm:spPr/>
      <dgm:t>
        <a:bodyPr/>
        <a:lstStyle/>
        <a:p>
          <a:endParaRPr lang="en-US"/>
        </a:p>
      </dgm:t>
    </dgm:pt>
    <dgm:pt modelId="{29F75351-4694-425C-ABD3-7AA5EBF71517}" type="sibTrans" cxnId="{36B07028-1097-4875-B5A9-B282E5794442}">
      <dgm:prSet/>
      <dgm:spPr/>
      <dgm:t>
        <a:bodyPr/>
        <a:lstStyle/>
        <a:p>
          <a:endParaRPr lang="en-US"/>
        </a:p>
      </dgm:t>
    </dgm:pt>
    <dgm:pt modelId="{0921F61B-94CB-4B21-9339-191909EB9EFE}">
      <dgm:prSet phldrT="[Text]" custT="1"/>
      <dgm:spPr/>
      <dgm:t>
        <a:bodyPr/>
        <a:lstStyle/>
        <a:p>
          <a:r>
            <a:rPr lang="en-US" sz="1600" b="1" dirty="0" smtClean="0"/>
            <a:t>Self Assessment</a:t>
          </a:r>
        </a:p>
        <a:p>
          <a:r>
            <a:rPr lang="en-US" sz="1600" b="1" dirty="0" smtClean="0"/>
            <a:t>(Section 44)</a:t>
          </a:r>
          <a:endParaRPr lang="en-US" sz="1600" b="1" dirty="0"/>
        </a:p>
      </dgm:t>
    </dgm:pt>
    <dgm:pt modelId="{B0A497C1-39E2-4D9D-99D6-328814D3FF67}" type="parTrans" cxnId="{4666A483-FC00-474E-AECC-9A1B1DCA6739}">
      <dgm:prSet/>
      <dgm:spPr/>
      <dgm:t>
        <a:bodyPr/>
        <a:lstStyle/>
        <a:p>
          <a:endParaRPr lang="en-US"/>
        </a:p>
      </dgm:t>
    </dgm:pt>
    <dgm:pt modelId="{AAF0A42C-29D0-4699-85A0-5EF8425B87B4}" type="sibTrans" cxnId="{4666A483-FC00-474E-AECC-9A1B1DCA6739}">
      <dgm:prSet/>
      <dgm:spPr/>
      <dgm:t>
        <a:bodyPr/>
        <a:lstStyle/>
        <a:p>
          <a:endParaRPr lang="en-US"/>
        </a:p>
      </dgm:t>
    </dgm:pt>
    <dgm:pt modelId="{FAB907A6-D984-4470-87F0-AC107ADE866C}">
      <dgm:prSet phldrT="[Text]" custT="1"/>
      <dgm:spPr/>
      <dgm:t>
        <a:bodyPr/>
        <a:lstStyle/>
        <a:p>
          <a:r>
            <a:rPr lang="en-US" sz="1600" b="1" dirty="0" smtClean="0"/>
            <a:t>Provisional Assessment</a:t>
          </a:r>
        </a:p>
        <a:p>
          <a:r>
            <a:rPr lang="en-US" sz="1600" b="1" dirty="0" smtClean="0"/>
            <a:t>(Section 44A)</a:t>
          </a:r>
          <a:endParaRPr lang="en-US" sz="1600" b="1" dirty="0"/>
        </a:p>
      </dgm:t>
    </dgm:pt>
    <dgm:pt modelId="{543A8727-BAA3-41BB-A92E-31CAA14F8C21}" type="parTrans" cxnId="{9CC9E962-F29D-444B-B9A1-7F5045A3830D}">
      <dgm:prSet/>
      <dgm:spPr/>
      <dgm:t>
        <a:bodyPr/>
        <a:lstStyle/>
        <a:p>
          <a:endParaRPr lang="en-US"/>
        </a:p>
      </dgm:t>
    </dgm:pt>
    <dgm:pt modelId="{1841CCD1-CDD5-471C-91BC-AF57386C1AB2}" type="sibTrans" cxnId="{9CC9E962-F29D-444B-B9A1-7F5045A3830D}">
      <dgm:prSet/>
      <dgm:spPr/>
      <dgm:t>
        <a:bodyPr/>
        <a:lstStyle/>
        <a:p>
          <a:endParaRPr lang="en-US"/>
        </a:p>
      </dgm:t>
    </dgm:pt>
    <dgm:pt modelId="{EF044BF4-2064-4567-A2C4-C5300E160564}">
      <dgm:prSet phldrT="[Text]" custT="1"/>
      <dgm:spPr/>
      <dgm:t>
        <a:bodyPr/>
        <a:lstStyle/>
        <a:p>
          <a:r>
            <a:rPr lang="en-US" sz="1600" b="1" dirty="0" smtClean="0"/>
            <a:t>Scrutiny Assessment</a:t>
          </a:r>
        </a:p>
        <a:p>
          <a:r>
            <a:rPr lang="en-US" sz="1600" b="1" dirty="0" smtClean="0"/>
            <a:t>(Section 45)</a:t>
          </a:r>
          <a:endParaRPr lang="en-US" sz="1600" b="1" dirty="0"/>
        </a:p>
      </dgm:t>
    </dgm:pt>
    <dgm:pt modelId="{B58E501D-1ACC-4779-AA73-5D907A69D0D3}" type="parTrans" cxnId="{00DE1C3A-C1DF-40BA-86DE-3B064945057B}">
      <dgm:prSet/>
      <dgm:spPr/>
      <dgm:t>
        <a:bodyPr/>
        <a:lstStyle/>
        <a:p>
          <a:endParaRPr lang="en-US"/>
        </a:p>
      </dgm:t>
    </dgm:pt>
    <dgm:pt modelId="{76F89063-858B-4ED6-BBD9-EAB719A0CFEC}" type="sibTrans" cxnId="{00DE1C3A-C1DF-40BA-86DE-3B064945057B}">
      <dgm:prSet/>
      <dgm:spPr/>
      <dgm:t>
        <a:bodyPr/>
        <a:lstStyle/>
        <a:p>
          <a:endParaRPr lang="en-US"/>
        </a:p>
      </dgm:t>
    </dgm:pt>
    <dgm:pt modelId="{5D7DDE97-7A80-40A8-B7DB-C6877FA052D3}">
      <dgm:prSet custT="1"/>
      <dgm:spPr/>
      <dgm:t>
        <a:bodyPr/>
        <a:lstStyle/>
        <a:p>
          <a:endParaRPr lang="en-US" sz="1600" b="1" dirty="0" smtClean="0"/>
        </a:p>
        <a:p>
          <a:r>
            <a:rPr lang="en-US" sz="1600" b="1" dirty="0" smtClean="0"/>
            <a:t>Best Judgment Assessment</a:t>
          </a:r>
        </a:p>
        <a:p>
          <a:endParaRPr lang="en-US" sz="1600" b="1" dirty="0"/>
        </a:p>
      </dgm:t>
    </dgm:pt>
    <dgm:pt modelId="{78B864D8-9823-4E25-8805-68CDB3143529}" type="parTrans" cxnId="{69077218-5575-4290-BB88-6037CD62ADE2}">
      <dgm:prSet/>
      <dgm:spPr/>
      <dgm:t>
        <a:bodyPr/>
        <a:lstStyle/>
        <a:p>
          <a:endParaRPr lang="en-US"/>
        </a:p>
      </dgm:t>
    </dgm:pt>
    <dgm:pt modelId="{BA8189F7-8DDC-4EA9-B12A-B9C72FEE4141}" type="sibTrans" cxnId="{69077218-5575-4290-BB88-6037CD62ADE2}">
      <dgm:prSet/>
      <dgm:spPr/>
      <dgm:t>
        <a:bodyPr/>
        <a:lstStyle/>
        <a:p>
          <a:endParaRPr lang="en-US"/>
        </a:p>
      </dgm:t>
    </dgm:pt>
    <dgm:pt modelId="{05F0943E-2051-4CF6-93B2-E13FDF274BB8}">
      <dgm:prSet custT="1"/>
      <dgm:spPr/>
      <dgm:t>
        <a:bodyPr/>
        <a:lstStyle/>
        <a:p>
          <a:r>
            <a:rPr lang="en-US" sz="1600" b="1" dirty="0" smtClean="0"/>
            <a:t>Summary Assessment in certain special cases (Section 48)</a:t>
          </a:r>
        </a:p>
      </dgm:t>
    </dgm:pt>
    <dgm:pt modelId="{87F95A3F-9DA0-47D3-8C3E-9B4943842D04}" type="parTrans" cxnId="{6048B045-1B3F-4359-BB92-4CAAA5E7643F}">
      <dgm:prSet/>
      <dgm:spPr/>
      <dgm:t>
        <a:bodyPr/>
        <a:lstStyle/>
        <a:p>
          <a:endParaRPr lang="en-US"/>
        </a:p>
      </dgm:t>
    </dgm:pt>
    <dgm:pt modelId="{21F26486-CF40-4C26-994D-F173EFABD078}" type="sibTrans" cxnId="{6048B045-1B3F-4359-BB92-4CAAA5E7643F}">
      <dgm:prSet/>
      <dgm:spPr/>
      <dgm:t>
        <a:bodyPr/>
        <a:lstStyle/>
        <a:p>
          <a:endParaRPr lang="en-US"/>
        </a:p>
      </dgm:t>
    </dgm:pt>
    <dgm:pt modelId="{BDA58E50-6B21-4C53-A46D-4928706F1510}">
      <dgm:prSet custT="1"/>
      <dgm:spPr/>
      <dgm:t>
        <a:bodyPr/>
        <a:lstStyle/>
        <a:p>
          <a:r>
            <a:rPr lang="en-US" sz="1600" b="1" dirty="0" smtClean="0"/>
            <a:t>Assessment of non filers of returns  (Section 46)</a:t>
          </a:r>
          <a:endParaRPr lang="en-US" sz="1600" b="1" dirty="0"/>
        </a:p>
      </dgm:t>
    </dgm:pt>
    <dgm:pt modelId="{826D245D-EB16-4830-B6D9-C6DF7C65784F}" type="parTrans" cxnId="{D4455C08-FDF9-4B41-8CF9-9201B76816EA}">
      <dgm:prSet/>
      <dgm:spPr/>
      <dgm:t>
        <a:bodyPr/>
        <a:lstStyle/>
        <a:p>
          <a:endParaRPr lang="en-US"/>
        </a:p>
      </dgm:t>
    </dgm:pt>
    <dgm:pt modelId="{20058DC3-A70F-4273-B812-039BA7667BBE}" type="sibTrans" cxnId="{D4455C08-FDF9-4B41-8CF9-9201B76816EA}">
      <dgm:prSet/>
      <dgm:spPr/>
      <dgm:t>
        <a:bodyPr/>
        <a:lstStyle/>
        <a:p>
          <a:endParaRPr lang="en-US"/>
        </a:p>
      </dgm:t>
    </dgm:pt>
    <dgm:pt modelId="{5940F07D-E70E-48E0-A0F8-86FFD6AFB6A4}">
      <dgm:prSet custT="1"/>
      <dgm:spPr/>
      <dgm:t>
        <a:bodyPr/>
        <a:lstStyle/>
        <a:p>
          <a:r>
            <a:rPr lang="en-US" sz="1600" b="1" dirty="0" smtClean="0"/>
            <a:t>Assessment of unregistered persons (Section 47)</a:t>
          </a:r>
          <a:endParaRPr lang="en-US" sz="1600" b="1" dirty="0"/>
        </a:p>
      </dgm:t>
    </dgm:pt>
    <dgm:pt modelId="{42AE6488-FEEB-4515-AB9E-0EE0F3CE1467}" type="parTrans" cxnId="{C24D86EF-AF4F-4F83-93C3-8771C76CE931}">
      <dgm:prSet/>
      <dgm:spPr/>
      <dgm:t>
        <a:bodyPr/>
        <a:lstStyle/>
        <a:p>
          <a:endParaRPr lang="en-US"/>
        </a:p>
      </dgm:t>
    </dgm:pt>
    <dgm:pt modelId="{F623B466-D592-4458-9D65-1FDF38072ABA}" type="sibTrans" cxnId="{C24D86EF-AF4F-4F83-93C3-8771C76CE931}">
      <dgm:prSet/>
      <dgm:spPr/>
      <dgm:t>
        <a:bodyPr/>
        <a:lstStyle/>
        <a:p>
          <a:endParaRPr lang="en-US"/>
        </a:p>
      </dgm:t>
    </dgm:pt>
    <dgm:pt modelId="{11506463-387F-4E51-8583-5E632C21BDD2}" type="pres">
      <dgm:prSet presAssocID="{733AC793-6769-48E2-AAAC-EDBDBB3DE485}" presName="hierChild1" presStyleCnt="0">
        <dgm:presLayoutVars>
          <dgm:orgChart val="1"/>
          <dgm:chPref val="1"/>
          <dgm:dir/>
          <dgm:animOne val="branch"/>
          <dgm:animLvl val="lvl"/>
          <dgm:resizeHandles/>
        </dgm:presLayoutVars>
      </dgm:prSet>
      <dgm:spPr/>
      <dgm:t>
        <a:bodyPr/>
        <a:lstStyle/>
        <a:p>
          <a:endParaRPr lang="en-US"/>
        </a:p>
      </dgm:t>
    </dgm:pt>
    <dgm:pt modelId="{001F35E2-81B8-4A3A-AF69-0E18F5C93C4E}" type="pres">
      <dgm:prSet presAssocID="{D6126D6A-D57C-4F99-8A85-545F3D5EAF60}" presName="hierRoot1" presStyleCnt="0">
        <dgm:presLayoutVars>
          <dgm:hierBranch val="init"/>
        </dgm:presLayoutVars>
      </dgm:prSet>
      <dgm:spPr/>
    </dgm:pt>
    <dgm:pt modelId="{10351FA8-B957-430A-B53F-10D75DD3404D}" type="pres">
      <dgm:prSet presAssocID="{D6126D6A-D57C-4F99-8A85-545F3D5EAF60}" presName="rootComposite1" presStyleCnt="0"/>
      <dgm:spPr/>
    </dgm:pt>
    <dgm:pt modelId="{2A4B0DF3-F579-43F4-ACD4-397CA125FE4C}" type="pres">
      <dgm:prSet presAssocID="{D6126D6A-D57C-4F99-8A85-545F3D5EAF60}" presName="rootText1" presStyleLbl="node0" presStyleIdx="0" presStyleCnt="1" custScaleX="396787" custScaleY="100855" custLinFactY="-43008" custLinFactNeighborX="15862" custLinFactNeighborY="-100000">
        <dgm:presLayoutVars>
          <dgm:chPref val="3"/>
        </dgm:presLayoutVars>
      </dgm:prSet>
      <dgm:spPr/>
      <dgm:t>
        <a:bodyPr/>
        <a:lstStyle/>
        <a:p>
          <a:endParaRPr lang="en-US"/>
        </a:p>
      </dgm:t>
    </dgm:pt>
    <dgm:pt modelId="{914CEF5F-F436-4F01-A48C-F2C2767BB157}" type="pres">
      <dgm:prSet presAssocID="{D6126D6A-D57C-4F99-8A85-545F3D5EAF60}" presName="rootConnector1" presStyleLbl="node1" presStyleIdx="0" presStyleCnt="0"/>
      <dgm:spPr/>
      <dgm:t>
        <a:bodyPr/>
        <a:lstStyle/>
        <a:p>
          <a:endParaRPr lang="en-US"/>
        </a:p>
      </dgm:t>
    </dgm:pt>
    <dgm:pt modelId="{951E77AD-DB88-4E96-BC7B-DACAA839DAC6}" type="pres">
      <dgm:prSet presAssocID="{D6126D6A-D57C-4F99-8A85-545F3D5EAF60}" presName="hierChild2" presStyleCnt="0"/>
      <dgm:spPr/>
    </dgm:pt>
    <dgm:pt modelId="{F2B407B7-A4BA-4160-BDE9-5FECD90DA475}" type="pres">
      <dgm:prSet presAssocID="{B0A497C1-39E2-4D9D-99D6-328814D3FF67}" presName="Name37" presStyleLbl="parChTrans1D2" presStyleIdx="0" presStyleCnt="5"/>
      <dgm:spPr/>
      <dgm:t>
        <a:bodyPr/>
        <a:lstStyle/>
        <a:p>
          <a:endParaRPr lang="en-US"/>
        </a:p>
      </dgm:t>
    </dgm:pt>
    <dgm:pt modelId="{F11DA54A-7845-4A9B-885E-3BA11C39DAC3}" type="pres">
      <dgm:prSet presAssocID="{0921F61B-94CB-4B21-9339-191909EB9EFE}" presName="hierRoot2" presStyleCnt="0">
        <dgm:presLayoutVars>
          <dgm:hierBranch val="init"/>
        </dgm:presLayoutVars>
      </dgm:prSet>
      <dgm:spPr/>
    </dgm:pt>
    <dgm:pt modelId="{4D9E4987-359D-4D3A-AF4D-96AB969D19AF}" type="pres">
      <dgm:prSet presAssocID="{0921F61B-94CB-4B21-9339-191909EB9EFE}" presName="rootComposite" presStyleCnt="0"/>
      <dgm:spPr/>
    </dgm:pt>
    <dgm:pt modelId="{7208F228-181B-4392-AFBB-9757DE203BA5}" type="pres">
      <dgm:prSet presAssocID="{0921F61B-94CB-4B21-9339-191909EB9EFE}" presName="rootText" presStyleLbl="node2" presStyleIdx="0" presStyleCnt="5" custScaleY="116208">
        <dgm:presLayoutVars>
          <dgm:chPref val="3"/>
        </dgm:presLayoutVars>
      </dgm:prSet>
      <dgm:spPr/>
      <dgm:t>
        <a:bodyPr/>
        <a:lstStyle/>
        <a:p>
          <a:endParaRPr lang="en-US"/>
        </a:p>
      </dgm:t>
    </dgm:pt>
    <dgm:pt modelId="{F8E8F7AD-D080-475D-BB32-734D2C2947E8}" type="pres">
      <dgm:prSet presAssocID="{0921F61B-94CB-4B21-9339-191909EB9EFE}" presName="rootConnector" presStyleLbl="node2" presStyleIdx="0" presStyleCnt="5"/>
      <dgm:spPr/>
      <dgm:t>
        <a:bodyPr/>
        <a:lstStyle/>
        <a:p>
          <a:endParaRPr lang="en-US"/>
        </a:p>
      </dgm:t>
    </dgm:pt>
    <dgm:pt modelId="{A360F64B-136D-449B-A826-F4EBECAE111D}" type="pres">
      <dgm:prSet presAssocID="{0921F61B-94CB-4B21-9339-191909EB9EFE}" presName="hierChild4" presStyleCnt="0"/>
      <dgm:spPr/>
    </dgm:pt>
    <dgm:pt modelId="{2F6C3E5D-445B-4970-A4BF-1794FCEF790F}" type="pres">
      <dgm:prSet presAssocID="{0921F61B-94CB-4B21-9339-191909EB9EFE}" presName="hierChild5" presStyleCnt="0"/>
      <dgm:spPr/>
    </dgm:pt>
    <dgm:pt modelId="{8FB72719-04A6-481F-A553-5F985B4C04C5}" type="pres">
      <dgm:prSet presAssocID="{543A8727-BAA3-41BB-A92E-31CAA14F8C21}" presName="Name37" presStyleLbl="parChTrans1D2" presStyleIdx="1" presStyleCnt="5"/>
      <dgm:spPr/>
      <dgm:t>
        <a:bodyPr/>
        <a:lstStyle/>
        <a:p>
          <a:endParaRPr lang="en-US"/>
        </a:p>
      </dgm:t>
    </dgm:pt>
    <dgm:pt modelId="{23D4CCDE-1CF5-4A04-8316-A268B3CF8EB1}" type="pres">
      <dgm:prSet presAssocID="{FAB907A6-D984-4470-87F0-AC107ADE866C}" presName="hierRoot2" presStyleCnt="0">
        <dgm:presLayoutVars>
          <dgm:hierBranch val="init"/>
        </dgm:presLayoutVars>
      </dgm:prSet>
      <dgm:spPr/>
    </dgm:pt>
    <dgm:pt modelId="{252ABF68-A126-40B5-A1BE-7BC892EB8ABE}" type="pres">
      <dgm:prSet presAssocID="{FAB907A6-D984-4470-87F0-AC107ADE866C}" presName="rootComposite" presStyleCnt="0"/>
      <dgm:spPr/>
    </dgm:pt>
    <dgm:pt modelId="{AF45296B-BF0C-418F-BF11-73CFEF57A7D2}" type="pres">
      <dgm:prSet presAssocID="{FAB907A6-D984-4470-87F0-AC107ADE866C}" presName="rootText" presStyleLbl="node2" presStyleIdx="1" presStyleCnt="5" custScaleY="119198">
        <dgm:presLayoutVars>
          <dgm:chPref val="3"/>
        </dgm:presLayoutVars>
      </dgm:prSet>
      <dgm:spPr/>
      <dgm:t>
        <a:bodyPr/>
        <a:lstStyle/>
        <a:p>
          <a:endParaRPr lang="en-US"/>
        </a:p>
      </dgm:t>
    </dgm:pt>
    <dgm:pt modelId="{B7E5B36E-EFCF-49CA-BEAD-17C3EEC80006}" type="pres">
      <dgm:prSet presAssocID="{FAB907A6-D984-4470-87F0-AC107ADE866C}" presName="rootConnector" presStyleLbl="node2" presStyleIdx="1" presStyleCnt="5"/>
      <dgm:spPr/>
      <dgm:t>
        <a:bodyPr/>
        <a:lstStyle/>
        <a:p>
          <a:endParaRPr lang="en-US"/>
        </a:p>
      </dgm:t>
    </dgm:pt>
    <dgm:pt modelId="{F5270C32-DE7F-434D-8278-436742D4B363}" type="pres">
      <dgm:prSet presAssocID="{FAB907A6-D984-4470-87F0-AC107ADE866C}" presName="hierChild4" presStyleCnt="0"/>
      <dgm:spPr/>
    </dgm:pt>
    <dgm:pt modelId="{5B769CFF-53ED-47B7-AA3C-91790A035E84}" type="pres">
      <dgm:prSet presAssocID="{FAB907A6-D984-4470-87F0-AC107ADE866C}" presName="hierChild5" presStyleCnt="0"/>
      <dgm:spPr/>
    </dgm:pt>
    <dgm:pt modelId="{5BEE4D1B-1317-47A4-B168-397485B9ECF8}" type="pres">
      <dgm:prSet presAssocID="{B58E501D-1ACC-4779-AA73-5D907A69D0D3}" presName="Name37" presStyleLbl="parChTrans1D2" presStyleIdx="2" presStyleCnt="5"/>
      <dgm:spPr/>
      <dgm:t>
        <a:bodyPr/>
        <a:lstStyle/>
        <a:p>
          <a:endParaRPr lang="en-US"/>
        </a:p>
      </dgm:t>
    </dgm:pt>
    <dgm:pt modelId="{8A16E7DF-7D33-4EBC-AF04-CFF45C51EFAF}" type="pres">
      <dgm:prSet presAssocID="{EF044BF4-2064-4567-A2C4-C5300E160564}" presName="hierRoot2" presStyleCnt="0">
        <dgm:presLayoutVars>
          <dgm:hierBranch val="init"/>
        </dgm:presLayoutVars>
      </dgm:prSet>
      <dgm:spPr/>
    </dgm:pt>
    <dgm:pt modelId="{5D097D55-2AA3-4C6D-849F-334F0DE1D13D}" type="pres">
      <dgm:prSet presAssocID="{EF044BF4-2064-4567-A2C4-C5300E160564}" presName="rootComposite" presStyleCnt="0"/>
      <dgm:spPr/>
    </dgm:pt>
    <dgm:pt modelId="{490C122E-A85B-4823-A5E2-F578402D7610}" type="pres">
      <dgm:prSet presAssocID="{EF044BF4-2064-4567-A2C4-C5300E160564}" presName="rootText" presStyleLbl="node2" presStyleIdx="2" presStyleCnt="5" custScaleY="119198">
        <dgm:presLayoutVars>
          <dgm:chPref val="3"/>
        </dgm:presLayoutVars>
      </dgm:prSet>
      <dgm:spPr/>
      <dgm:t>
        <a:bodyPr/>
        <a:lstStyle/>
        <a:p>
          <a:endParaRPr lang="en-US"/>
        </a:p>
      </dgm:t>
    </dgm:pt>
    <dgm:pt modelId="{7005F16F-98A1-4DDA-80E9-988514F8CEA4}" type="pres">
      <dgm:prSet presAssocID="{EF044BF4-2064-4567-A2C4-C5300E160564}" presName="rootConnector" presStyleLbl="node2" presStyleIdx="2" presStyleCnt="5"/>
      <dgm:spPr/>
      <dgm:t>
        <a:bodyPr/>
        <a:lstStyle/>
        <a:p>
          <a:endParaRPr lang="en-US"/>
        </a:p>
      </dgm:t>
    </dgm:pt>
    <dgm:pt modelId="{25C03309-5EFC-4058-94D2-CB8811A9D57F}" type="pres">
      <dgm:prSet presAssocID="{EF044BF4-2064-4567-A2C4-C5300E160564}" presName="hierChild4" presStyleCnt="0"/>
      <dgm:spPr/>
    </dgm:pt>
    <dgm:pt modelId="{9124801F-8965-4A2E-8781-A9FEB65991C3}" type="pres">
      <dgm:prSet presAssocID="{EF044BF4-2064-4567-A2C4-C5300E160564}" presName="hierChild5" presStyleCnt="0"/>
      <dgm:spPr/>
    </dgm:pt>
    <dgm:pt modelId="{AB99D4EC-D9C3-42AB-957F-E6F491B5F043}" type="pres">
      <dgm:prSet presAssocID="{78B864D8-9823-4E25-8805-68CDB3143529}" presName="Name37" presStyleLbl="parChTrans1D2" presStyleIdx="3" presStyleCnt="5"/>
      <dgm:spPr/>
      <dgm:t>
        <a:bodyPr/>
        <a:lstStyle/>
        <a:p>
          <a:endParaRPr lang="en-US"/>
        </a:p>
      </dgm:t>
    </dgm:pt>
    <dgm:pt modelId="{3AB90259-A06E-41C4-9696-7A6C55817388}" type="pres">
      <dgm:prSet presAssocID="{5D7DDE97-7A80-40A8-B7DB-C6877FA052D3}" presName="hierRoot2" presStyleCnt="0">
        <dgm:presLayoutVars>
          <dgm:hierBranch val="init"/>
        </dgm:presLayoutVars>
      </dgm:prSet>
      <dgm:spPr/>
    </dgm:pt>
    <dgm:pt modelId="{88AEBADB-6841-4F32-B7C1-40A7FC2AE180}" type="pres">
      <dgm:prSet presAssocID="{5D7DDE97-7A80-40A8-B7DB-C6877FA052D3}" presName="rootComposite" presStyleCnt="0"/>
      <dgm:spPr/>
    </dgm:pt>
    <dgm:pt modelId="{1E437646-87EB-4251-9E58-5B94C13A85B9}" type="pres">
      <dgm:prSet presAssocID="{5D7DDE97-7A80-40A8-B7DB-C6877FA052D3}" presName="rootText" presStyleLbl="node2" presStyleIdx="3" presStyleCnt="5" custScaleY="146146">
        <dgm:presLayoutVars>
          <dgm:chPref val="3"/>
        </dgm:presLayoutVars>
      </dgm:prSet>
      <dgm:spPr/>
      <dgm:t>
        <a:bodyPr/>
        <a:lstStyle/>
        <a:p>
          <a:endParaRPr lang="en-US"/>
        </a:p>
      </dgm:t>
    </dgm:pt>
    <dgm:pt modelId="{35D5B308-AD2E-4173-BF63-BB9D2F2804A6}" type="pres">
      <dgm:prSet presAssocID="{5D7DDE97-7A80-40A8-B7DB-C6877FA052D3}" presName="rootConnector" presStyleLbl="node2" presStyleIdx="3" presStyleCnt="5"/>
      <dgm:spPr/>
      <dgm:t>
        <a:bodyPr/>
        <a:lstStyle/>
        <a:p>
          <a:endParaRPr lang="en-US"/>
        </a:p>
      </dgm:t>
    </dgm:pt>
    <dgm:pt modelId="{2DA39903-41D1-4631-9AAA-7CB8D5DB6288}" type="pres">
      <dgm:prSet presAssocID="{5D7DDE97-7A80-40A8-B7DB-C6877FA052D3}" presName="hierChild4" presStyleCnt="0"/>
      <dgm:spPr/>
    </dgm:pt>
    <dgm:pt modelId="{37A69C10-909F-4929-96B5-D30065F3062B}" type="pres">
      <dgm:prSet presAssocID="{826D245D-EB16-4830-B6D9-C6DF7C65784F}" presName="Name37" presStyleLbl="parChTrans1D3" presStyleIdx="0" presStyleCnt="2"/>
      <dgm:spPr/>
      <dgm:t>
        <a:bodyPr/>
        <a:lstStyle/>
        <a:p>
          <a:endParaRPr lang="en-US"/>
        </a:p>
      </dgm:t>
    </dgm:pt>
    <dgm:pt modelId="{B9E36A5A-BAC9-45FD-A04E-40E5BEFF9D51}" type="pres">
      <dgm:prSet presAssocID="{BDA58E50-6B21-4C53-A46D-4928706F1510}" presName="hierRoot2" presStyleCnt="0">
        <dgm:presLayoutVars>
          <dgm:hierBranch val="init"/>
        </dgm:presLayoutVars>
      </dgm:prSet>
      <dgm:spPr/>
    </dgm:pt>
    <dgm:pt modelId="{31A8A8A4-50DD-4E28-82A5-1BD018BCF1BE}" type="pres">
      <dgm:prSet presAssocID="{BDA58E50-6B21-4C53-A46D-4928706F1510}" presName="rootComposite" presStyleCnt="0"/>
      <dgm:spPr/>
    </dgm:pt>
    <dgm:pt modelId="{7E1410B9-0917-44B7-8903-8DD731290773}" type="pres">
      <dgm:prSet presAssocID="{BDA58E50-6B21-4C53-A46D-4928706F1510}" presName="rootText" presStyleLbl="node3" presStyleIdx="0" presStyleCnt="2" custScaleX="171990" custScaleY="77361">
        <dgm:presLayoutVars>
          <dgm:chPref val="3"/>
        </dgm:presLayoutVars>
      </dgm:prSet>
      <dgm:spPr/>
      <dgm:t>
        <a:bodyPr/>
        <a:lstStyle/>
        <a:p>
          <a:endParaRPr lang="en-US"/>
        </a:p>
      </dgm:t>
    </dgm:pt>
    <dgm:pt modelId="{6BD29214-E15E-42DA-87E8-FCE6E9CC5C04}" type="pres">
      <dgm:prSet presAssocID="{BDA58E50-6B21-4C53-A46D-4928706F1510}" presName="rootConnector" presStyleLbl="node3" presStyleIdx="0" presStyleCnt="2"/>
      <dgm:spPr/>
      <dgm:t>
        <a:bodyPr/>
        <a:lstStyle/>
        <a:p>
          <a:endParaRPr lang="en-US"/>
        </a:p>
      </dgm:t>
    </dgm:pt>
    <dgm:pt modelId="{50B99E04-EDCE-4EF4-9B95-97284E286179}" type="pres">
      <dgm:prSet presAssocID="{BDA58E50-6B21-4C53-A46D-4928706F1510}" presName="hierChild4" presStyleCnt="0"/>
      <dgm:spPr/>
    </dgm:pt>
    <dgm:pt modelId="{7DCE50D4-7595-44F6-91BB-94E959F877F1}" type="pres">
      <dgm:prSet presAssocID="{BDA58E50-6B21-4C53-A46D-4928706F1510}" presName="hierChild5" presStyleCnt="0"/>
      <dgm:spPr/>
    </dgm:pt>
    <dgm:pt modelId="{7BD01464-328D-43E6-967A-8C376CC8A639}" type="pres">
      <dgm:prSet presAssocID="{42AE6488-FEEB-4515-AB9E-0EE0F3CE1467}" presName="Name37" presStyleLbl="parChTrans1D3" presStyleIdx="1" presStyleCnt="2"/>
      <dgm:spPr/>
      <dgm:t>
        <a:bodyPr/>
        <a:lstStyle/>
        <a:p>
          <a:endParaRPr lang="en-US"/>
        </a:p>
      </dgm:t>
    </dgm:pt>
    <dgm:pt modelId="{8A18A76B-5F5C-4ABD-AEA6-616367AE9459}" type="pres">
      <dgm:prSet presAssocID="{5940F07D-E70E-48E0-A0F8-86FFD6AFB6A4}" presName="hierRoot2" presStyleCnt="0">
        <dgm:presLayoutVars>
          <dgm:hierBranch val="init"/>
        </dgm:presLayoutVars>
      </dgm:prSet>
      <dgm:spPr/>
    </dgm:pt>
    <dgm:pt modelId="{A4C1FD0C-8499-4656-9E3A-D2B0D4AE280F}" type="pres">
      <dgm:prSet presAssocID="{5940F07D-E70E-48E0-A0F8-86FFD6AFB6A4}" presName="rootComposite" presStyleCnt="0"/>
      <dgm:spPr/>
    </dgm:pt>
    <dgm:pt modelId="{0C6479F1-0959-41BA-8C73-3AD86A905E57}" type="pres">
      <dgm:prSet presAssocID="{5940F07D-E70E-48E0-A0F8-86FFD6AFB6A4}" presName="rootText" presStyleLbl="node3" presStyleIdx="1" presStyleCnt="2" custScaleX="179798" custScaleY="86576">
        <dgm:presLayoutVars>
          <dgm:chPref val="3"/>
        </dgm:presLayoutVars>
      </dgm:prSet>
      <dgm:spPr/>
      <dgm:t>
        <a:bodyPr/>
        <a:lstStyle/>
        <a:p>
          <a:endParaRPr lang="en-US"/>
        </a:p>
      </dgm:t>
    </dgm:pt>
    <dgm:pt modelId="{5B21C4D3-7A6E-4F01-A6C0-703DD345EAD8}" type="pres">
      <dgm:prSet presAssocID="{5940F07D-E70E-48E0-A0F8-86FFD6AFB6A4}" presName="rootConnector" presStyleLbl="node3" presStyleIdx="1" presStyleCnt="2"/>
      <dgm:spPr/>
      <dgm:t>
        <a:bodyPr/>
        <a:lstStyle/>
        <a:p>
          <a:endParaRPr lang="en-US"/>
        </a:p>
      </dgm:t>
    </dgm:pt>
    <dgm:pt modelId="{958EAB4C-57E5-4214-BB67-0430BB8CAEDC}" type="pres">
      <dgm:prSet presAssocID="{5940F07D-E70E-48E0-A0F8-86FFD6AFB6A4}" presName="hierChild4" presStyleCnt="0"/>
      <dgm:spPr/>
    </dgm:pt>
    <dgm:pt modelId="{92EA1B67-7EB1-4CB1-AAE0-871FCCCC8EAE}" type="pres">
      <dgm:prSet presAssocID="{5940F07D-E70E-48E0-A0F8-86FFD6AFB6A4}" presName="hierChild5" presStyleCnt="0"/>
      <dgm:spPr/>
    </dgm:pt>
    <dgm:pt modelId="{C7B9790B-8BA1-4698-8216-AE7C103A4E10}" type="pres">
      <dgm:prSet presAssocID="{5D7DDE97-7A80-40A8-B7DB-C6877FA052D3}" presName="hierChild5" presStyleCnt="0"/>
      <dgm:spPr/>
    </dgm:pt>
    <dgm:pt modelId="{B8CF5EA2-4B2B-4E01-9CE6-A2F3A88D7F78}" type="pres">
      <dgm:prSet presAssocID="{87F95A3F-9DA0-47D3-8C3E-9B4943842D04}" presName="Name37" presStyleLbl="parChTrans1D2" presStyleIdx="4" presStyleCnt="5"/>
      <dgm:spPr/>
      <dgm:t>
        <a:bodyPr/>
        <a:lstStyle/>
        <a:p>
          <a:endParaRPr lang="en-US"/>
        </a:p>
      </dgm:t>
    </dgm:pt>
    <dgm:pt modelId="{9C34D5B3-56F2-4E11-B238-7B983CCA23CD}" type="pres">
      <dgm:prSet presAssocID="{05F0943E-2051-4CF6-93B2-E13FDF274BB8}" presName="hierRoot2" presStyleCnt="0">
        <dgm:presLayoutVars>
          <dgm:hierBranch val="init"/>
        </dgm:presLayoutVars>
      </dgm:prSet>
      <dgm:spPr/>
    </dgm:pt>
    <dgm:pt modelId="{FFAD5A6B-EAB6-435E-B5D6-42F25982A6D4}" type="pres">
      <dgm:prSet presAssocID="{05F0943E-2051-4CF6-93B2-E13FDF274BB8}" presName="rootComposite" presStyleCnt="0"/>
      <dgm:spPr/>
    </dgm:pt>
    <dgm:pt modelId="{B5BE0556-DD3D-4F55-B5DA-D684B85C40BB}" type="pres">
      <dgm:prSet presAssocID="{05F0943E-2051-4CF6-93B2-E13FDF274BB8}" presName="rootText" presStyleLbl="node2" presStyleIdx="4" presStyleCnt="5" custScaleX="121132" custScaleY="137581">
        <dgm:presLayoutVars>
          <dgm:chPref val="3"/>
        </dgm:presLayoutVars>
      </dgm:prSet>
      <dgm:spPr/>
      <dgm:t>
        <a:bodyPr/>
        <a:lstStyle/>
        <a:p>
          <a:endParaRPr lang="en-US"/>
        </a:p>
      </dgm:t>
    </dgm:pt>
    <dgm:pt modelId="{C380BF41-12D7-42F0-9BB9-DD4BC0814C94}" type="pres">
      <dgm:prSet presAssocID="{05F0943E-2051-4CF6-93B2-E13FDF274BB8}" presName="rootConnector" presStyleLbl="node2" presStyleIdx="4" presStyleCnt="5"/>
      <dgm:spPr/>
      <dgm:t>
        <a:bodyPr/>
        <a:lstStyle/>
        <a:p>
          <a:endParaRPr lang="en-US"/>
        </a:p>
      </dgm:t>
    </dgm:pt>
    <dgm:pt modelId="{27293BE8-2480-4B20-AC3D-66743D11E979}" type="pres">
      <dgm:prSet presAssocID="{05F0943E-2051-4CF6-93B2-E13FDF274BB8}" presName="hierChild4" presStyleCnt="0"/>
      <dgm:spPr/>
    </dgm:pt>
    <dgm:pt modelId="{48BD47BA-5DB8-4F31-92F5-CB6AE1F09540}" type="pres">
      <dgm:prSet presAssocID="{05F0943E-2051-4CF6-93B2-E13FDF274BB8}" presName="hierChild5" presStyleCnt="0"/>
      <dgm:spPr/>
    </dgm:pt>
    <dgm:pt modelId="{A2F6B2A6-C668-48AA-9D91-5C1F1C42E86F}" type="pres">
      <dgm:prSet presAssocID="{D6126D6A-D57C-4F99-8A85-545F3D5EAF60}" presName="hierChild3" presStyleCnt="0"/>
      <dgm:spPr/>
    </dgm:pt>
  </dgm:ptLst>
  <dgm:cxnLst>
    <dgm:cxn modelId="{6704FD9D-58DC-477E-B9BC-1668AFE75258}" type="presOf" srcId="{543A8727-BAA3-41BB-A92E-31CAA14F8C21}" destId="{8FB72719-04A6-481F-A553-5F985B4C04C5}" srcOrd="0" destOrd="0" presId="urn:microsoft.com/office/officeart/2005/8/layout/orgChart1"/>
    <dgm:cxn modelId="{E5A59307-1B1F-4C23-94EE-B8430610C839}" type="presOf" srcId="{78B864D8-9823-4E25-8805-68CDB3143529}" destId="{AB99D4EC-D9C3-42AB-957F-E6F491B5F043}" srcOrd="0" destOrd="0" presId="urn:microsoft.com/office/officeart/2005/8/layout/orgChart1"/>
    <dgm:cxn modelId="{00DE1C3A-C1DF-40BA-86DE-3B064945057B}" srcId="{D6126D6A-D57C-4F99-8A85-545F3D5EAF60}" destId="{EF044BF4-2064-4567-A2C4-C5300E160564}" srcOrd="2" destOrd="0" parTransId="{B58E501D-1ACC-4779-AA73-5D907A69D0D3}" sibTransId="{76F89063-858B-4ED6-BBD9-EAB719A0CFEC}"/>
    <dgm:cxn modelId="{93C7E8BD-5AE6-4B43-9437-2C47FDBC0155}" type="presOf" srcId="{0921F61B-94CB-4B21-9339-191909EB9EFE}" destId="{F8E8F7AD-D080-475D-BB32-734D2C2947E8}" srcOrd="1" destOrd="0" presId="urn:microsoft.com/office/officeart/2005/8/layout/orgChart1"/>
    <dgm:cxn modelId="{90B16291-7E43-4400-8F82-6D5E05674974}" type="presOf" srcId="{87F95A3F-9DA0-47D3-8C3E-9B4943842D04}" destId="{B8CF5EA2-4B2B-4E01-9CE6-A2F3A88D7F78}" srcOrd="0" destOrd="0" presId="urn:microsoft.com/office/officeart/2005/8/layout/orgChart1"/>
    <dgm:cxn modelId="{6CD21071-40B6-4258-B3D3-DBC57CDE9D52}" type="presOf" srcId="{FAB907A6-D984-4470-87F0-AC107ADE866C}" destId="{B7E5B36E-EFCF-49CA-BEAD-17C3EEC80006}" srcOrd="1" destOrd="0" presId="urn:microsoft.com/office/officeart/2005/8/layout/orgChart1"/>
    <dgm:cxn modelId="{ABC15177-D079-47AE-967F-27462B0712E7}" type="presOf" srcId="{D6126D6A-D57C-4F99-8A85-545F3D5EAF60}" destId="{2A4B0DF3-F579-43F4-ACD4-397CA125FE4C}" srcOrd="0" destOrd="0" presId="urn:microsoft.com/office/officeart/2005/8/layout/orgChart1"/>
    <dgm:cxn modelId="{57AEDB3F-70FF-4C40-8D07-471143AEFEF8}" type="presOf" srcId="{B0A497C1-39E2-4D9D-99D6-328814D3FF67}" destId="{F2B407B7-A4BA-4160-BDE9-5FECD90DA475}" srcOrd="0" destOrd="0" presId="urn:microsoft.com/office/officeart/2005/8/layout/orgChart1"/>
    <dgm:cxn modelId="{CB67A9AA-0450-4716-BE91-179AD48D4EF0}" type="presOf" srcId="{BDA58E50-6B21-4C53-A46D-4928706F1510}" destId="{7E1410B9-0917-44B7-8903-8DD731290773}" srcOrd="0" destOrd="0" presId="urn:microsoft.com/office/officeart/2005/8/layout/orgChart1"/>
    <dgm:cxn modelId="{48942892-AD4C-4419-807B-8CDB57D26CC4}" type="presOf" srcId="{5940F07D-E70E-48E0-A0F8-86FFD6AFB6A4}" destId="{0C6479F1-0959-41BA-8C73-3AD86A905E57}" srcOrd="0" destOrd="0" presId="urn:microsoft.com/office/officeart/2005/8/layout/orgChart1"/>
    <dgm:cxn modelId="{75FC9E41-07C1-47A8-BA29-1EB1F798EBF4}" type="presOf" srcId="{42AE6488-FEEB-4515-AB9E-0EE0F3CE1467}" destId="{7BD01464-328D-43E6-967A-8C376CC8A639}" srcOrd="0" destOrd="0" presId="urn:microsoft.com/office/officeart/2005/8/layout/orgChart1"/>
    <dgm:cxn modelId="{D283AECC-3691-423D-8033-8F16543EC6E7}" type="presOf" srcId="{B58E501D-1ACC-4779-AA73-5D907A69D0D3}" destId="{5BEE4D1B-1317-47A4-B168-397485B9ECF8}" srcOrd="0" destOrd="0" presId="urn:microsoft.com/office/officeart/2005/8/layout/orgChart1"/>
    <dgm:cxn modelId="{4B48ADB7-47E5-431E-A831-4F23B0BC9E42}" type="presOf" srcId="{5D7DDE97-7A80-40A8-B7DB-C6877FA052D3}" destId="{35D5B308-AD2E-4173-BF63-BB9D2F2804A6}" srcOrd="1" destOrd="0" presId="urn:microsoft.com/office/officeart/2005/8/layout/orgChart1"/>
    <dgm:cxn modelId="{3A9E65C8-A12E-41CE-80FC-6306CA893EBD}" type="presOf" srcId="{5940F07D-E70E-48E0-A0F8-86FFD6AFB6A4}" destId="{5B21C4D3-7A6E-4F01-A6C0-703DD345EAD8}" srcOrd="1" destOrd="0" presId="urn:microsoft.com/office/officeart/2005/8/layout/orgChart1"/>
    <dgm:cxn modelId="{FB2A811E-45AF-494C-A2B1-CCCBD0CEDDDD}" type="presOf" srcId="{5D7DDE97-7A80-40A8-B7DB-C6877FA052D3}" destId="{1E437646-87EB-4251-9E58-5B94C13A85B9}" srcOrd="0" destOrd="0" presId="urn:microsoft.com/office/officeart/2005/8/layout/orgChart1"/>
    <dgm:cxn modelId="{36B07028-1097-4875-B5A9-B282E5794442}" srcId="{733AC793-6769-48E2-AAAC-EDBDBB3DE485}" destId="{D6126D6A-D57C-4F99-8A85-545F3D5EAF60}" srcOrd="0" destOrd="0" parTransId="{21908DCB-B1E7-4B0E-B09E-8B4614A775CA}" sibTransId="{29F75351-4694-425C-ABD3-7AA5EBF71517}"/>
    <dgm:cxn modelId="{599D067A-3AE4-4AF8-858F-221269A596C5}" type="presOf" srcId="{05F0943E-2051-4CF6-93B2-E13FDF274BB8}" destId="{C380BF41-12D7-42F0-9BB9-DD4BC0814C94}" srcOrd="1" destOrd="0" presId="urn:microsoft.com/office/officeart/2005/8/layout/orgChart1"/>
    <dgm:cxn modelId="{563C6206-A038-4418-AA66-427D7890CD97}" type="presOf" srcId="{733AC793-6769-48E2-AAAC-EDBDBB3DE485}" destId="{11506463-387F-4E51-8583-5E632C21BDD2}" srcOrd="0" destOrd="0" presId="urn:microsoft.com/office/officeart/2005/8/layout/orgChart1"/>
    <dgm:cxn modelId="{CDE25E2E-5DF7-4A21-8426-F715C39C101F}" type="presOf" srcId="{EF044BF4-2064-4567-A2C4-C5300E160564}" destId="{7005F16F-98A1-4DDA-80E9-988514F8CEA4}" srcOrd="1" destOrd="0" presId="urn:microsoft.com/office/officeart/2005/8/layout/orgChart1"/>
    <dgm:cxn modelId="{69077218-5575-4290-BB88-6037CD62ADE2}" srcId="{D6126D6A-D57C-4F99-8A85-545F3D5EAF60}" destId="{5D7DDE97-7A80-40A8-B7DB-C6877FA052D3}" srcOrd="3" destOrd="0" parTransId="{78B864D8-9823-4E25-8805-68CDB3143529}" sibTransId="{BA8189F7-8DDC-4EA9-B12A-B9C72FEE4141}"/>
    <dgm:cxn modelId="{7DFE034D-3612-478F-9FB4-756776452B0F}" type="presOf" srcId="{826D245D-EB16-4830-B6D9-C6DF7C65784F}" destId="{37A69C10-909F-4929-96B5-D30065F3062B}" srcOrd="0" destOrd="0" presId="urn:microsoft.com/office/officeart/2005/8/layout/orgChart1"/>
    <dgm:cxn modelId="{B038E875-B470-4C79-B3CC-A8CD7832BED2}" type="presOf" srcId="{FAB907A6-D984-4470-87F0-AC107ADE866C}" destId="{AF45296B-BF0C-418F-BF11-73CFEF57A7D2}" srcOrd="0" destOrd="0" presId="urn:microsoft.com/office/officeart/2005/8/layout/orgChart1"/>
    <dgm:cxn modelId="{4666A483-FC00-474E-AECC-9A1B1DCA6739}" srcId="{D6126D6A-D57C-4F99-8A85-545F3D5EAF60}" destId="{0921F61B-94CB-4B21-9339-191909EB9EFE}" srcOrd="0" destOrd="0" parTransId="{B0A497C1-39E2-4D9D-99D6-328814D3FF67}" sibTransId="{AAF0A42C-29D0-4699-85A0-5EF8425B87B4}"/>
    <dgm:cxn modelId="{E0A36BE2-D21C-423C-AE36-18B674630AA8}" type="presOf" srcId="{BDA58E50-6B21-4C53-A46D-4928706F1510}" destId="{6BD29214-E15E-42DA-87E8-FCE6E9CC5C04}" srcOrd="1" destOrd="0" presId="urn:microsoft.com/office/officeart/2005/8/layout/orgChart1"/>
    <dgm:cxn modelId="{ABE40978-CAC2-4534-B1B0-4523C971FDB3}" type="presOf" srcId="{05F0943E-2051-4CF6-93B2-E13FDF274BB8}" destId="{B5BE0556-DD3D-4F55-B5DA-D684B85C40BB}" srcOrd="0" destOrd="0" presId="urn:microsoft.com/office/officeart/2005/8/layout/orgChart1"/>
    <dgm:cxn modelId="{FD3411CA-CAD8-4405-A627-DBB7EAEA70E8}" type="presOf" srcId="{D6126D6A-D57C-4F99-8A85-545F3D5EAF60}" destId="{914CEF5F-F436-4F01-A48C-F2C2767BB157}" srcOrd="1" destOrd="0" presId="urn:microsoft.com/office/officeart/2005/8/layout/orgChart1"/>
    <dgm:cxn modelId="{6048B045-1B3F-4359-BB92-4CAAA5E7643F}" srcId="{D6126D6A-D57C-4F99-8A85-545F3D5EAF60}" destId="{05F0943E-2051-4CF6-93B2-E13FDF274BB8}" srcOrd="4" destOrd="0" parTransId="{87F95A3F-9DA0-47D3-8C3E-9B4943842D04}" sibTransId="{21F26486-CF40-4C26-994D-F173EFABD078}"/>
    <dgm:cxn modelId="{0470A672-EC83-499D-9486-4A2846C48D68}" type="presOf" srcId="{EF044BF4-2064-4567-A2C4-C5300E160564}" destId="{490C122E-A85B-4823-A5E2-F578402D7610}" srcOrd="0" destOrd="0" presId="urn:microsoft.com/office/officeart/2005/8/layout/orgChart1"/>
    <dgm:cxn modelId="{F0BDD0FB-D783-49C2-90F0-28CE7ECCBE8F}" type="presOf" srcId="{0921F61B-94CB-4B21-9339-191909EB9EFE}" destId="{7208F228-181B-4392-AFBB-9757DE203BA5}" srcOrd="0" destOrd="0" presId="urn:microsoft.com/office/officeart/2005/8/layout/orgChart1"/>
    <dgm:cxn modelId="{D4455C08-FDF9-4B41-8CF9-9201B76816EA}" srcId="{5D7DDE97-7A80-40A8-B7DB-C6877FA052D3}" destId="{BDA58E50-6B21-4C53-A46D-4928706F1510}" srcOrd="0" destOrd="0" parTransId="{826D245D-EB16-4830-B6D9-C6DF7C65784F}" sibTransId="{20058DC3-A70F-4273-B812-039BA7667BBE}"/>
    <dgm:cxn modelId="{9CC9E962-F29D-444B-B9A1-7F5045A3830D}" srcId="{D6126D6A-D57C-4F99-8A85-545F3D5EAF60}" destId="{FAB907A6-D984-4470-87F0-AC107ADE866C}" srcOrd="1" destOrd="0" parTransId="{543A8727-BAA3-41BB-A92E-31CAA14F8C21}" sibTransId="{1841CCD1-CDD5-471C-91BC-AF57386C1AB2}"/>
    <dgm:cxn modelId="{C24D86EF-AF4F-4F83-93C3-8771C76CE931}" srcId="{5D7DDE97-7A80-40A8-B7DB-C6877FA052D3}" destId="{5940F07D-E70E-48E0-A0F8-86FFD6AFB6A4}" srcOrd="1" destOrd="0" parTransId="{42AE6488-FEEB-4515-AB9E-0EE0F3CE1467}" sibTransId="{F623B466-D592-4458-9D65-1FDF38072ABA}"/>
    <dgm:cxn modelId="{867F0316-DEB5-4189-B64F-BD5B9BB4E4F5}" type="presParOf" srcId="{11506463-387F-4E51-8583-5E632C21BDD2}" destId="{001F35E2-81B8-4A3A-AF69-0E18F5C93C4E}" srcOrd="0" destOrd="0" presId="urn:microsoft.com/office/officeart/2005/8/layout/orgChart1"/>
    <dgm:cxn modelId="{8132C263-5DC6-4C71-A509-91CF28E43F67}" type="presParOf" srcId="{001F35E2-81B8-4A3A-AF69-0E18F5C93C4E}" destId="{10351FA8-B957-430A-B53F-10D75DD3404D}" srcOrd="0" destOrd="0" presId="urn:microsoft.com/office/officeart/2005/8/layout/orgChart1"/>
    <dgm:cxn modelId="{AD5AD6D1-E071-4754-9C2E-8C9F0E09E0FE}" type="presParOf" srcId="{10351FA8-B957-430A-B53F-10D75DD3404D}" destId="{2A4B0DF3-F579-43F4-ACD4-397CA125FE4C}" srcOrd="0" destOrd="0" presId="urn:microsoft.com/office/officeart/2005/8/layout/orgChart1"/>
    <dgm:cxn modelId="{D371A878-8F71-4C62-A048-84A0E1FE3922}" type="presParOf" srcId="{10351FA8-B957-430A-B53F-10D75DD3404D}" destId="{914CEF5F-F436-4F01-A48C-F2C2767BB157}" srcOrd="1" destOrd="0" presId="urn:microsoft.com/office/officeart/2005/8/layout/orgChart1"/>
    <dgm:cxn modelId="{F65A7FA9-3844-49A7-B3C9-8B3086390846}" type="presParOf" srcId="{001F35E2-81B8-4A3A-AF69-0E18F5C93C4E}" destId="{951E77AD-DB88-4E96-BC7B-DACAA839DAC6}" srcOrd="1" destOrd="0" presId="urn:microsoft.com/office/officeart/2005/8/layout/orgChart1"/>
    <dgm:cxn modelId="{3AE60689-3E12-4EEE-83E5-C68240E94F7D}" type="presParOf" srcId="{951E77AD-DB88-4E96-BC7B-DACAA839DAC6}" destId="{F2B407B7-A4BA-4160-BDE9-5FECD90DA475}" srcOrd="0" destOrd="0" presId="urn:microsoft.com/office/officeart/2005/8/layout/orgChart1"/>
    <dgm:cxn modelId="{8AC114B0-653F-4F90-9A15-F50AAAC47D2F}" type="presParOf" srcId="{951E77AD-DB88-4E96-BC7B-DACAA839DAC6}" destId="{F11DA54A-7845-4A9B-885E-3BA11C39DAC3}" srcOrd="1" destOrd="0" presId="urn:microsoft.com/office/officeart/2005/8/layout/orgChart1"/>
    <dgm:cxn modelId="{C11E21D2-EE8D-439B-B8BF-8CEC0DB4A244}" type="presParOf" srcId="{F11DA54A-7845-4A9B-885E-3BA11C39DAC3}" destId="{4D9E4987-359D-4D3A-AF4D-96AB969D19AF}" srcOrd="0" destOrd="0" presId="urn:microsoft.com/office/officeart/2005/8/layout/orgChart1"/>
    <dgm:cxn modelId="{CCFE1DF6-7AB1-48D6-A5F9-3CFD444DCE34}" type="presParOf" srcId="{4D9E4987-359D-4D3A-AF4D-96AB969D19AF}" destId="{7208F228-181B-4392-AFBB-9757DE203BA5}" srcOrd="0" destOrd="0" presId="urn:microsoft.com/office/officeart/2005/8/layout/orgChart1"/>
    <dgm:cxn modelId="{B1543572-04D2-42CC-A9F5-14DAFA2E93B7}" type="presParOf" srcId="{4D9E4987-359D-4D3A-AF4D-96AB969D19AF}" destId="{F8E8F7AD-D080-475D-BB32-734D2C2947E8}" srcOrd="1" destOrd="0" presId="urn:microsoft.com/office/officeart/2005/8/layout/orgChart1"/>
    <dgm:cxn modelId="{9C28D865-7757-4934-9DDF-2E0281D0079F}" type="presParOf" srcId="{F11DA54A-7845-4A9B-885E-3BA11C39DAC3}" destId="{A360F64B-136D-449B-A826-F4EBECAE111D}" srcOrd="1" destOrd="0" presId="urn:microsoft.com/office/officeart/2005/8/layout/orgChart1"/>
    <dgm:cxn modelId="{205A5F88-FB10-4F9C-A526-5280FA18A724}" type="presParOf" srcId="{F11DA54A-7845-4A9B-885E-3BA11C39DAC3}" destId="{2F6C3E5D-445B-4970-A4BF-1794FCEF790F}" srcOrd="2" destOrd="0" presId="urn:microsoft.com/office/officeart/2005/8/layout/orgChart1"/>
    <dgm:cxn modelId="{B4933D5D-EC28-4C44-AED0-33C949263C84}" type="presParOf" srcId="{951E77AD-DB88-4E96-BC7B-DACAA839DAC6}" destId="{8FB72719-04A6-481F-A553-5F985B4C04C5}" srcOrd="2" destOrd="0" presId="urn:microsoft.com/office/officeart/2005/8/layout/orgChart1"/>
    <dgm:cxn modelId="{7FFB6563-F092-4296-8D30-D922F2C17329}" type="presParOf" srcId="{951E77AD-DB88-4E96-BC7B-DACAA839DAC6}" destId="{23D4CCDE-1CF5-4A04-8316-A268B3CF8EB1}" srcOrd="3" destOrd="0" presId="urn:microsoft.com/office/officeart/2005/8/layout/orgChart1"/>
    <dgm:cxn modelId="{56F1FF39-E1B9-4D9E-BA06-9B2FF2530971}" type="presParOf" srcId="{23D4CCDE-1CF5-4A04-8316-A268B3CF8EB1}" destId="{252ABF68-A126-40B5-A1BE-7BC892EB8ABE}" srcOrd="0" destOrd="0" presId="urn:microsoft.com/office/officeart/2005/8/layout/orgChart1"/>
    <dgm:cxn modelId="{ABE523BC-0669-4074-AC41-750B65ABE481}" type="presParOf" srcId="{252ABF68-A126-40B5-A1BE-7BC892EB8ABE}" destId="{AF45296B-BF0C-418F-BF11-73CFEF57A7D2}" srcOrd="0" destOrd="0" presId="urn:microsoft.com/office/officeart/2005/8/layout/orgChart1"/>
    <dgm:cxn modelId="{772A9FFE-DE77-4C41-9931-56F0F2110CF6}" type="presParOf" srcId="{252ABF68-A126-40B5-A1BE-7BC892EB8ABE}" destId="{B7E5B36E-EFCF-49CA-BEAD-17C3EEC80006}" srcOrd="1" destOrd="0" presId="urn:microsoft.com/office/officeart/2005/8/layout/orgChart1"/>
    <dgm:cxn modelId="{A999880C-9E74-4E38-839D-413128100D9D}" type="presParOf" srcId="{23D4CCDE-1CF5-4A04-8316-A268B3CF8EB1}" destId="{F5270C32-DE7F-434D-8278-436742D4B363}" srcOrd="1" destOrd="0" presId="urn:microsoft.com/office/officeart/2005/8/layout/orgChart1"/>
    <dgm:cxn modelId="{A3303F1E-F780-4391-A7B8-F1DA95858E07}" type="presParOf" srcId="{23D4CCDE-1CF5-4A04-8316-A268B3CF8EB1}" destId="{5B769CFF-53ED-47B7-AA3C-91790A035E84}" srcOrd="2" destOrd="0" presId="urn:microsoft.com/office/officeart/2005/8/layout/orgChart1"/>
    <dgm:cxn modelId="{DB78ED4C-5B1D-4034-A94D-ED56324E5385}" type="presParOf" srcId="{951E77AD-DB88-4E96-BC7B-DACAA839DAC6}" destId="{5BEE4D1B-1317-47A4-B168-397485B9ECF8}" srcOrd="4" destOrd="0" presId="urn:microsoft.com/office/officeart/2005/8/layout/orgChart1"/>
    <dgm:cxn modelId="{A71924C3-237A-42BE-880E-BCB08F7C2562}" type="presParOf" srcId="{951E77AD-DB88-4E96-BC7B-DACAA839DAC6}" destId="{8A16E7DF-7D33-4EBC-AF04-CFF45C51EFAF}" srcOrd="5" destOrd="0" presId="urn:microsoft.com/office/officeart/2005/8/layout/orgChart1"/>
    <dgm:cxn modelId="{DB50C893-39B1-4007-901D-A554045DB19F}" type="presParOf" srcId="{8A16E7DF-7D33-4EBC-AF04-CFF45C51EFAF}" destId="{5D097D55-2AA3-4C6D-849F-334F0DE1D13D}" srcOrd="0" destOrd="0" presId="urn:microsoft.com/office/officeart/2005/8/layout/orgChart1"/>
    <dgm:cxn modelId="{940674BA-555D-4EF0-B6A1-C1C9B5EC1791}" type="presParOf" srcId="{5D097D55-2AA3-4C6D-849F-334F0DE1D13D}" destId="{490C122E-A85B-4823-A5E2-F578402D7610}" srcOrd="0" destOrd="0" presId="urn:microsoft.com/office/officeart/2005/8/layout/orgChart1"/>
    <dgm:cxn modelId="{CBF1B519-674E-46E5-8EFC-EE9D085F38C5}" type="presParOf" srcId="{5D097D55-2AA3-4C6D-849F-334F0DE1D13D}" destId="{7005F16F-98A1-4DDA-80E9-988514F8CEA4}" srcOrd="1" destOrd="0" presId="urn:microsoft.com/office/officeart/2005/8/layout/orgChart1"/>
    <dgm:cxn modelId="{CEECBF7A-681B-40D3-859C-99637F0E519E}" type="presParOf" srcId="{8A16E7DF-7D33-4EBC-AF04-CFF45C51EFAF}" destId="{25C03309-5EFC-4058-94D2-CB8811A9D57F}" srcOrd="1" destOrd="0" presId="urn:microsoft.com/office/officeart/2005/8/layout/orgChart1"/>
    <dgm:cxn modelId="{1AA82AFC-D8DC-4633-A7CB-8C4D928631AB}" type="presParOf" srcId="{8A16E7DF-7D33-4EBC-AF04-CFF45C51EFAF}" destId="{9124801F-8965-4A2E-8781-A9FEB65991C3}" srcOrd="2" destOrd="0" presId="urn:microsoft.com/office/officeart/2005/8/layout/orgChart1"/>
    <dgm:cxn modelId="{163541C8-9615-4C50-958B-02A9381BFCEE}" type="presParOf" srcId="{951E77AD-DB88-4E96-BC7B-DACAA839DAC6}" destId="{AB99D4EC-D9C3-42AB-957F-E6F491B5F043}" srcOrd="6" destOrd="0" presId="urn:microsoft.com/office/officeart/2005/8/layout/orgChart1"/>
    <dgm:cxn modelId="{557AB817-3ECA-4660-9E9C-D4DE1715103B}" type="presParOf" srcId="{951E77AD-DB88-4E96-BC7B-DACAA839DAC6}" destId="{3AB90259-A06E-41C4-9696-7A6C55817388}" srcOrd="7" destOrd="0" presId="urn:microsoft.com/office/officeart/2005/8/layout/orgChart1"/>
    <dgm:cxn modelId="{E75F4DB5-9F57-4AA9-B927-98CA8A42C41D}" type="presParOf" srcId="{3AB90259-A06E-41C4-9696-7A6C55817388}" destId="{88AEBADB-6841-4F32-B7C1-40A7FC2AE180}" srcOrd="0" destOrd="0" presId="urn:microsoft.com/office/officeart/2005/8/layout/orgChart1"/>
    <dgm:cxn modelId="{99346AB6-9C94-4F90-8BD3-E692AA250FF1}" type="presParOf" srcId="{88AEBADB-6841-4F32-B7C1-40A7FC2AE180}" destId="{1E437646-87EB-4251-9E58-5B94C13A85B9}" srcOrd="0" destOrd="0" presId="urn:microsoft.com/office/officeart/2005/8/layout/orgChart1"/>
    <dgm:cxn modelId="{68EA03AC-01E0-442F-941F-5012E90570C9}" type="presParOf" srcId="{88AEBADB-6841-4F32-B7C1-40A7FC2AE180}" destId="{35D5B308-AD2E-4173-BF63-BB9D2F2804A6}" srcOrd="1" destOrd="0" presId="urn:microsoft.com/office/officeart/2005/8/layout/orgChart1"/>
    <dgm:cxn modelId="{88F7CB0B-F1F7-43D4-9473-7236B56977EF}" type="presParOf" srcId="{3AB90259-A06E-41C4-9696-7A6C55817388}" destId="{2DA39903-41D1-4631-9AAA-7CB8D5DB6288}" srcOrd="1" destOrd="0" presId="urn:microsoft.com/office/officeart/2005/8/layout/orgChart1"/>
    <dgm:cxn modelId="{0B6DFB3C-977C-45C9-AF7F-ACE0502ADF96}" type="presParOf" srcId="{2DA39903-41D1-4631-9AAA-7CB8D5DB6288}" destId="{37A69C10-909F-4929-96B5-D30065F3062B}" srcOrd="0" destOrd="0" presId="urn:microsoft.com/office/officeart/2005/8/layout/orgChart1"/>
    <dgm:cxn modelId="{BD3C42A8-53AF-426D-956B-FB31A9779578}" type="presParOf" srcId="{2DA39903-41D1-4631-9AAA-7CB8D5DB6288}" destId="{B9E36A5A-BAC9-45FD-A04E-40E5BEFF9D51}" srcOrd="1" destOrd="0" presId="urn:microsoft.com/office/officeart/2005/8/layout/orgChart1"/>
    <dgm:cxn modelId="{276F583F-2B21-46D9-8979-57BEBF2C52EC}" type="presParOf" srcId="{B9E36A5A-BAC9-45FD-A04E-40E5BEFF9D51}" destId="{31A8A8A4-50DD-4E28-82A5-1BD018BCF1BE}" srcOrd="0" destOrd="0" presId="urn:microsoft.com/office/officeart/2005/8/layout/orgChart1"/>
    <dgm:cxn modelId="{C924E113-ECD7-4D28-A84C-288E7E378267}" type="presParOf" srcId="{31A8A8A4-50DD-4E28-82A5-1BD018BCF1BE}" destId="{7E1410B9-0917-44B7-8903-8DD731290773}" srcOrd="0" destOrd="0" presId="urn:microsoft.com/office/officeart/2005/8/layout/orgChart1"/>
    <dgm:cxn modelId="{73FFE854-C954-40F4-A032-424A4802FE18}" type="presParOf" srcId="{31A8A8A4-50DD-4E28-82A5-1BD018BCF1BE}" destId="{6BD29214-E15E-42DA-87E8-FCE6E9CC5C04}" srcOrd="1" destOrd="0" presId="urn:microsoft.com/office/officeart/2005/8/layout/orgChart1"/>
    <dgm:cxn modelId="{A6BA5A70-CE89-4B0C-913E-D25B13ACE437}" type="presParOf" srcId="{B9E36A5A-BAC9-45FD-A04E-40E5BEFF9D51}" destId="{50B99E04-EDCE-4EF4-9B95-97284E286179}" srcOrd="1" destOrd="0" presId="urn:microsoft.com/office/officeart/2005/8/layout/orgChart1"/>
    <dgm:cxn modelId="{D88F9387-0102-4D6A-B34F-FC80F0C0E2C4}" type="presParOf" srcId="{B9E36A5A-BAC9-45FD-A04E-40E5BEFF9D51}" destId="{7DCE50D4-7595-44F6-91BB-94E959F877F1}" srcOrd="2" destOrd="0" presId="urn:microsoft.com/office/officeart/2005/8/layout/orgChart1"/>
    <dgm:cxn modelId="{6801F0F3-B8B4-40B4-8E1D-AF5DAAE72393}" type="presParOf" srcId="{2DA39903-41D1-4631-9AAA-7CB8D5DB6288}" destId="{7BD01464-328D-43E6-967A-8C376CC8A639}" srcOrd="2" destOrd="0" presId="urn:microsoft.com/office/officeart/2005/8/layout/orgChart1"/>
    <dgm:cxn modelId="{1766A16B-B580-403E-BA06-E76F1600FC94}" type="presParOf" srcId="{2DA39903-41D1-4631-9AAA-7CB8D5DB6288}" destId="{8A18A76B-5F5C-4ABD-AEA6-616367AE9459}" srcOrd="3" destOrd="0" presId="urn:microsoft.com/office/officeart/2005/8/layout/orgChart1"/>
    <dgm:cxn modelId="{FA76932F-CAE7-4ADA-8769-5980C7C46381}" type="presParOf" srcId="{8A18A76B-5F5C-4ABD-AEA6-616367AE9459}" destId="{A4C1FD0C-8499-4656-9E3A-D2B0D4AE280F}" srcOrd="0" destOrd="0" presId="urn:microsoft.com/office/officeart/2005/8/layout/orgChart1"/>
    <dgm:cxn modelId="{655FE697-A147-454C-9CF7-B7CB9BC7ADEF}" type="presParOf" srcId="{A4C1FD0C-8499-4656-9E3A-D2B0D4AE280F}" destId="{0C6479F1-0959-41BA-8C73-3AD86A905E57}" srcOrd="0" destOrd="0" presId="urn:microsoft.com/office/officeart/2005/8/layout/orgChart1"/>
    <dgm:cxn modelId="{4C8D8D30-9933-47E7-B7E5-ECAF86C3C562}" type="presParOf" srcId="{A4C1FD0C-8499-4656-9E3A-D2B0D4AE280F}" destId="{5B21C4D3-7A6E-4F01-A6C0-703DD345EAD8}" srcOrd="1" destOrd="0" presId="urn:microsoft.com/office/officeart/2005/8/layout/orgChart1"/>
    <dgm:cxn modelId="{DAFD893A-8892-4E6B-B659-7BA43E4C2355}" type="presParOf" srcId="{8A18A76B-5F5C-4ABD-AEA6-616367AE9459}" destId="{958EAB4C-57E5-4214-BB67-0430BB8CAEDC}" srcOrd="1" destOrd="0" presId="urn:microsoft.com/office/officeart/2005/8/layout/orgChart1"/>
    <dgm:cxn modelId="{75089758-12E2-4714-A449-DF444202E1A8}" type="presParOf" srcId="{8A18A76B-5F5C-4ABD-AEA6-616367AE9459}" destId="{92EA1B67-7EB1-4CB1-AAE0-871FCCCC8EAE}" srcOrd="2" destOrd="0" presId="urn:microsoft.com/office/officeart/2005/8/layout/orgChart1"/>
    <dgm:cxn modelId="{A017F87D-82FF-4C49-A502-8E802808D952}" type="presParOf" srcId="{3AB90259-A06E-41C4-9696-7A6C55817388}" destId="{C7B9790B-8BA1-4698-8216-AE7C103A4E10}" srcOrd="2" destOrd="0" presId="urn:microsoft.com/office/officeart/2005/8/layout/orgChart1"/>
    <dgm:cxn modelId="{5C9A5F27-CF72-4986-B0B5-221749929C6A}" type="presParOf" srcId="{951E77AD-DB88-4E96-BC7B-DACAA839DAC6}" destId="{B8CF5EA2-4B2B-4E01-9CE6-A2F3A88D7F78}" srcOrd="8" destOrd="0" presId="urn:microsoft.com/office/officeart/2005/8/layout/orgChart1"/>
    <dgm:cxn modelId="{3FA9CF6E-50CF-49A5-B35D-0AD39434067A}" type="presParOf" srcId="{951E77AD-DB88-4E96-BC7B-DACAA839DAC6}" destId="{9C34D5B3-56F2-4E11-B238-7B983CCA23CD}" srcOrd="9" destOrd="0" presId="urn:microsoft.com/office/officeart/2005/8/layout/orgChart1"/>
    <dgm:cxn modelId="{9B44A7D9-AEE7-465D-B98E-2668221C169E}" type="presParOf" srcId="{9C34D5B3-56F2-4E11-B238-7B983CCA23CD}" destId="{FFAD5A6B-EAB6-435E-B5D6-42F25982A6D4}" srcOrd="0" destOrd="0" presId="urn:microsoft.com/office/officeart/2005/8/layout/orgChart1"/>
    <dgm:cxn modelId="{6735A19B-F0D0-4505-BBDA-A5B658B92225}" type="presParOf" srcId="{FFAD5A6B-EAB6-435E-B5D6-42F25982A6D4}" destId="{B5BE0556-DD3D-4F55-B5DA-D684B85C40BB}" srcOrd="0" destOrd="0" presId="urn:microsoft.com/office/officeart/2005/8/layout/orgChart1"/>
    <dgm:cxn modelId="{0963E104-DE9D-4199-B4B8-8A952EDF6F29}" type="presParOf" srcId="{FFAD5A6B-EAB6-435E-B5D6-42F25982A6D4}" destId="{C380BF41-12D7-42F0-9BB9-DD4BC0814C94}" srcOrd="1" destOrd="0" presId="urn:microsoft.com/office/officeart/2005/8/layout/orgChart1"/>
    <dgm:cxn modelId="{42254F9F-0D96-44D7-91D5-AC0A34C2768D}" type="presParOf" srcId="{9C34D5B3-56F2-4E11-B238-7B983CCA23CD}" destId="{27293BE8-2480-4B20-AC3D-66743D11E979}" srcOrd="1" destOrd="0" presId="urn:microsoft.com/office/officeart/2005/8/layout/orgChart1"/>
    <dgm:cxn modelId="{2FE178AB-555B-4F42-878E-4CDE337A6199}" type="presParOf" srcId="{9C34D5B3-56F2-4E11-B238-7B983CCA23CD}" destId="{48BD47BA-5DB8-4F31-92F5-CB6AE1F09540}" srcOrd="2" destOrd="0" presId="urn:microsoft.com/office/officeart/2005/8/layout/orgChart1"/>
    <dgm:cxn modelId="{42B5A6B6-566F-4870-A175-CB9156BD6F97}" type="presParOf" srcId="{001F35E2-81B8-4A3A-AF69-0E18F5C93C4E}" destId="{A2F6B2A6-C668-48AA-9D91-5C1F1C42E86F}"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CF5EA2-4B2B-4E01-9CE6-A2F3A88D7F78}">
      <dsp:nvSpPr>
        <dsp:cNvPr id="0" name=""/>
        <dsp:cNvSpPr/>
      </dsp:nvSpPr>
      <dsp:spPr>
        <a:xfrm>
          <a:off x="4731273" y="748603"/>
          <a:ext cx="3357050" cy="528817"/>
        </a:xfrm>
        <a:custGeom>
          <a:avLst/>
          <a:gdLst/>
          <a:ahLst/>
          <a:cxnLst/>
          <a:rect l="0" t="0" r="0" b="0"/>
          <a:pathLst>
            <a:path>
              <a:moveTo>
                <a:pt x="0" y="0"/>
              </a:moveTo>
              <a:lnTo>
                <a:pt x="0" y="372943"/>
              </a:lnTo>
              <a:lnTo>
                <a:pt x="3357050" y="372943"/>
              </a:lnTo>
              <a:lnTo>
                <a:pt x="3357050" y="52881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D01464-328D-43E6-967A-8C376CC8A639}">
      <dsp:nvSpPr>
        <dsp:cNvPr id="0" name=""/>
        <dsp:cNvSpPr/>
      </dsp:nvSpPr>
      <dsp:spPr>
        <a:xfrm>
          <a:off x="5541402" y="2362200"/>
          <a:ext cx="222677" cy="1519021"/>
        </a:xfrm>
        <a:custGeom>
          <a:avLst/>
          <a:gdLst/>
          <a:ahLst/>
          <a:cxnLst/>
          <a:rect l="0" t="0" r="0" b="0"/>
          <a:pathLst>
            <a:path>
              <a:moveTo>
                <a:pt x="0" y="0"/>
              </a:moveTo>
              <a:lnTo>
                <a:pt x="0" y="1519021"/>
              </a:lnTo>
              <a:lnTo>
                <a:pt x="222677" y="151902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7A69C10-909F-4929-96B5-D30065F3062B}">
      <dsp:nvSpPr>
        <dsp:cNvPr id="0" name=""/>
        <dsp:cNvSpPr/>
      </dsp:nvSpPr>
      <dsp:spPr>
        <a:xfrm>
          <a:off x="5541402" y="2362200"/>
          <a:ext cx="222677" cy="598856"/>
        </a:xfrm>
        <a:custGeom>
          <a:avLst/>
          <a:gdLst/>
          <a:ahLst/>
          <a:cxnLst/>
          <a:rect l="0" t="0" r="0" b="0"/>
          <a:pathLst>
            <a:path>
              <a:moveTo>
                <a:pt x="0" y="0"/>
              </a:moveTo>
              <a:lnTo>
                <a:pt x="0" y="598856"/>
              </a:lnTo>
              <a:lnTo>
                <a:pt x="222677" y="5988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99D4EC-D9C3-42AB-957F-E6F491B5F043}">
      <dsp:nvSpPr>
        <dsp:cNvPr id="0" name=""/>
        <dsp:cNvSpPr/>
      </dsp:nvSpPr>
      <dsp:spPr>
        <a:xfrm>
          <a:off x="4731273" y="748603"/>
          <a:ext cx="1403934" cy="528817"/>
        </a:xfrm>
        <a:custGeom>
          <a:avLst/>
          <a:gdLst/>
          <a:ahLst/>
          <a:cxnLst/>
          <a:rect l="0" t="0" r="0" b="0"/>
          <a:pathLst>
            <a:path>
              <a:moveTo>
                <a:pt x="0" y="0"/>
              </a:moveTo>
              <a:lnTo>
                <a:pt x="0" y="372943"/>
              </a:lnTo>
              <a:lnTo>
                <a:pt x="1403934" y="372943"/>
              </a:lnTo>
              <a:lnTo>
                <a:pt x="1403934" y="52881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EE4D1B-1317-47A4-B168-397485B9ECF8}">
      <dsp:nvSpPr>
        <dsp:cNvPr id="0" name=""/>
        <dsp:cNvSpPr/>
      </dsp:nvSpPr>
      <dsp:spPr>
        <a:xfrm>
          <a:off x="4338946" y="748603"/>
          <a:ext cx="392327" cy="528817"/>
        </a:xfrm>
        <a:custGeom>
          <a:avLst/>
          <a:gdLst/>
          <a:ahLst/>
          <a:cxnLst/>
          <a:rect l="0" t="0" r="0" b="0"/>
          <a:pathLst>
            <a:path>
              <a:moveTo>
                <a:pt x="392327" y="0"/>
              </a:moveTo>
              <a:lnTo>
                <a:pt x="392327" y="372943"/>
              </a:lnTo>
              <a:lnTo>
                <a:pt x="0" y="372943"/>
              </a:lnTo>
              <a:lnTo>
                <a:pt x="0" y="52881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FB72719-04A6-481F-A553-5F985B4C04C5}">
      <dsp:nvSpPr>
        <dsp:cNvPr id="0" name=""/>
        <dsp:cNvSpPr/>
      </dsp:nvSpPr>
      <dsp:spPr>
        <a:xfrm>
          <a:off x="2542684" y="748603"/>
          <a:ext cx="2188589" cy="528817"/>
        </a:xfrm>
        <a:custGeom>
          <a:avLst/>
          <a:gdLst/>
          <a:ahLst/>
          <a:cxnLst/>
          <a:rect l="0" t="0" r="0" b="0"/>
          <a:pathLst>
            <a:path>
              <a:moveTo>
                <a:pt x="2188589" y="0"/>
              </a:moveTo>
              <a:lnTo>
                <a:pt x="2188589" y="372943"/>
              </a:lnTo>
              <a:lnTo>
                <a:pt x="0" y="372943"/>
              </a:lnTo>
              <a:lnTo>
                <a:pt x="0" y="52881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B407B7-A4BA-4160-BDE9-5FECD90DA475}">
      <dsp:nvSpPr>
        <dsp:cNvPr id="0" name=""/>
        <dsp:cNvSpPr/>
      </dsp:nvSpPr>
      <dsp:spPr>
        <a:xfrm>
          <a:off x="746422" y="748603"/>
          <a:ext cx="3984851" cy="528817"/>
        </a:xfrm>
        <a:custGeom>
          <a:avLst/>
          <a:gdLst/>
          <a:ahLst/>
          <a:cxnLst/>
          <a:rect l="0" t="0" r="0" b="0"/>
          <a:pathLst>
            <a:path>
              <a:moveTo>
                <a:pt x="3984851" y="0"/>
              </a:moveTo>
              <a:lnTo>
                <a:pt x="3984851" y="372943"/>
              </a:lnTo>
              <a:lnTo>
                <a:pt x="0" y="372943"/>
              </a:lnTo>
              <a:lnTo>
                <a:pt x="0" y="52881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4B0DF3-F579-43F4-ACD4-397CA125FE4C}">
      <dsp:nvSpPr>
        <dsp:cNvPr id="0" name=""/>
        <dsp:cNvSpPr/>
      </dsp:nvSpPr>
      <dsp:spPr>
        <a:xfrm>
          <a:off x="1786094" y="0"/>
          <a:ext cx="5890358" cy="74860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kern="1200" dirty="0" smtClean="0"/>
            <a:t>TYPES OF ASSESSMENT</a:t>
          </a:r>
          <a:endParaRPr lang="en-US" sz="2800" kern="1200" dirty="0"/>
        </a:p>
      </dsp:txBody>
      <dsp:txXfrm>
        <a:off x="1786094" y="0"/>
        <a:ext cx="5890358" cy="748603"/>
      </dsp:txXfrm>
    </dsp:sp>
    <dsp:sp modelId="{7208F228-181B-4392-AFBB-9757DE203BA5}">
      <dsp:nvSpPr>
        <dsp:cNvPr id="0" name=""/>
        <dsp:cNvSpPr/>
      </dsp:nvSpPr>
      <dsp:spPr>
        <a:xfrm>
          <a:off x="4165" y="1277421"/>
          <a:ext cx="1484514" cy="86256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Self Assessment</a:t>
          </a:r>
        </a:p>
        <a:p>
          <a:pPr lvl="0" algn="ctr" defTabSz="711200">
            <a:lnSpc>
              <a:spcPct val="90000"/>
            </a:lnSpc>
            <a:spcBef>
              <a:spcPct val="0"/>
            </a:spcBef>
            <a:spcAft>
              <a:spcPct val="35000"/>
            </a:spcAft>
          </a:pPr>
          <a:r>
            <a:rPr lang="en-US" sz="1600" b="1" kern="1200" dirty="0" smtClean="0"/>
            <a:t>(Section 44)</a:t>
          </a:r>
          <a:endParaRPr lang="en-US" sz="1600" b="1" kern="1200" dirty="0"/>
        </a:p>
      </dsp:txBody>
      <dsp:txXfrm>
        <a:off x="4165" y="1277421"/>
        <a:ext cx="1484514" cy="862562"/>
      </dsp:txXfrm>
    </dsp:sp>
    <dsp:sp modelId="{AF45296B-BF0C-418F-BF11-73CFEF57A7D2}">
      <dsp:nvSpPr>
        <dsp:cNvPr id="0" name=""/>
        <dsp:cNvSpPr/>
      </dsp:nvSpPr>
      <dsp:spPr>
        <a:xfrm>
          <a:off x="1800427" y="1277421"/>
          <a:ext cx="1484514" cy="88475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Provisional Assessment</a:t>
          </a:r>
        </a:p>
        <a:p>
          <a:pPr lvl="0" algn="ctr" defTabSz="711200">
            <a:lnSpc>
              <a:spcPct val="90000"/>
            </a:lnSpc>
            <a:spcBef>
              <a:spcPct val="0"/>
            </a:spcBef>
            <a:spcAft>
              <a:spcPct val="35000"/>
            </a:spcAft>
          </a:pPr>
          <a:r>
            <a:rPr lang="en-US" sz="1600" b="1" kern="1200" dirty="0" smtClean="0"/>
            <a:t>(Section 44A)</a:t>
          </a:r>
          <a:endParaRPr lang="en-US" sz="1600" b="1" kern="1200" dirty="0"/>
        </a:p>
      </dsp:txBody>
      <dsp:txXfrm>
        <a:off x="1800427" y="1277421"/>
        <a:ext cx="1484514" cy="884755"/>
      </dsp:txXfrm>
    </dsp:sp>
    <dsp:sp modelId="{490C122E-A85B-4823-A5E2-F578402D7610}">
      <dsp:nvSpPr>
        <dsp:cNvPr id="0" name=""/>
        <dsp:cNvSpPr/>
      </dsp:nvSpPr>
      <dsp:spPr>
        <a:xfrm>
          <a:off x="3596689" y="1277421"/>
          <a:ext cx="1484514" cy="88475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Scrutiny Assessment</a:t>
          </a:r>
        </a:p>
        <a:p>
          <a:pPr lvl="0" algn="ctr" defTabSz="711200">
            <a:lnSpc>
              <a:spcPct val="90000"/>
            </a:lnSpc>
            <a:spcBef>
              <a:spcPct val="0"/>
            </a:spcBef>
            <a:spcAft>
              <a:spcPct val="35000"/>
            </a:spcAft>
          </a:pPr>
          <a:r>
            <a:rPr lang="en-US" sz="1600" b="1" kern="1200" dirty="0" smtClean="0"/>
            <a:t>(Section 45)</a:t>
          </a:r>
          <a:endParaRPr lang="en-US" sz="1600" b="1" kern="1200" dirty="0"/>
        </a:p>
      </dsp:txBody>
      <dsp:txXfrm>
        <a:off x="3596689" y="1277421"/>
        <a:ext cx="1484514" cy="884755"/>
      </dsp:txXfrm>
    </dsp:sp>
    <dsp:sp modelId="{1E437646-87EB-4251-9E58-5B94C13A85B9}">
      <dsp:nvSpPr>
        <dsp:cNvPr id="0" name=""/>
        <dsp:cNvSpPr/>
      </dsp:nvSpPr>
      <dsp:spPr>
        <a:xfrm>
          <a:off x="5392951" y="1277421"/>
          <a:ext cx="1484514" cy="10847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en-US" sz="1600" b="1" kern="1200" dirty="0" smtClean="0"/>
        </a:p>
        <a:p>
          <a:pPr lvl="0" algn="ctr" defTabSz="711200">
            <a:lnSpc>
              <a:spcPct val="90000"/>
            </a:lnSpc>
            <a:spcBef>
              <a:spcPct val="0"/>
            </a:spcBef>
            <a:spcAft>
              <a:spcPct val="35000"/>
            </a:spcAft>
          </a:pPr>
          <a:r>
            <a:rPr lang="en-US" sz="1600" b="1" kern="1200" dirty="0" smtClean="0"/>
            <a:t>Best Judgment Assessment</a:t>
          </a:r>
        </a:p>
        <a:p>
          <a:pPr lvl="0" algn="ctr" defTabSz="711200">
            <a:lnSpc>
              <a:spcPct val="90000"/>
            </a:lnSpc>
            <a:spcBef>
              <a:spcPct val="0"/>
            </a:spcBef>
            <a:spcAft>
              <a:spcPct val="35000"/>
            </a:spcAft>
          </a:pPr>
          <a:endParaRPr lang="en-US" sz="1600" b="1" kern="1200" dirty="0"/>
        </a:p>
      </dsp:txBody>
      <dsp:txXfrm>
        <a:off x="5392951" y="1277421"/>
        <a:ext cx="1484514" cy="1084778"/>
      </dsp:txXfrm>
    </dsp:sp>
    <dsp:sp modelId="{7E1410B9-0917-44B7-8903-8DD731290773}">
      <dsp:nvSpPr>
        <dsp:cNvPr id="0" name=""/>
        <dsp:cNvSpPr/>
      </dsp:nvSpPr>
      <dsp:spPr>
        <a:xfrm>
          <a:off x="5764079" y="2673948"/>
          <a:ext cx="2553215" cy="57421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Assessment of non filers of returns  (Section 46)</a:t>
          </a:r>
          <a:endParaRPr lang="en-US" sz="1600" b="1" kern="1200" dirty="0"/>
        </a:p>
      </dsp:txBody>
      <dsp:txXfrm>
        <a:off x="5764079" y="2673948"/>
        <a:ext cx="2553215" cy="574217"/>
      </dsp:txXfrm>
    </dsp:sp>
    <dsp:sp modelId="{0C6479F1-0959-41BA-8C73-3AD86A905E57}">
      <dsp:nvSpPr>
        <dsp:cNvPr id="0" name=""/>
        <dsp:cNvSpPr/>
      </dsp:nvSpPr>
      <dsp:spPr>
        <a:xfrm>
          <a:off x="5764079" y="3559913"/>
          <a:ext cx="2669126" cy="64261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Assessment of unregistered persons (Section 47)</a:t>
          </a:r>
          <a:endParaRPr lang="en-US" sz="1600" b="1" kern="1200" dirty="0"/>
        </a:p>
      </dsp:txBody>
      <dsp:txXfrm>
        <a:off x="5764079" y="3559913"/>
        <a:ext cx="2669126" cy="642616"/>
      </dsp:txXfrm>
    </dsp:sp>
    <dsp:sp modelId="{B5BE0556-DD3D-4F55-B5DA-D684B85C40BB}">
      <dsp:nvSpPr>
        <dsp:cNvPr id="0" name=""/>
        <dsp:cNvSpPr/>
      </dsp:nvSpPr>
      <dsp:spPr>
        <a:xfrm>
          <a:off x="7189213" y="1277421"/>
          <a:ext cx="1798221" cy="102120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t>Summary Assessment in certain special cases (Section 48)</a:t>
          </a:r>
        </a:p>
      </dsp:txBody>
      <dsp:txXfrm>
        <a:off x="7189213" y="1277421"/>
        <a:ext cx="1798221" cy="102120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728BA5E4-4A73-4AEB-B4A4-37A5FFB1580A}" type="datetimeFigureOut">
              <a:rPr lang="en-US" smtClean="0"/>
              <a:t>7/16/2016</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6F9A3010-2D3D-4F90-807F-C433A0A3088C}" type="slidenum">
              <a:rPr lang="en-US" smtClean="0"/>
              <a:t>‹#›</a:t>
            </a:fld>
            <a:endParaRPr lang="en-US"/>
          </a:p>
        </p:txBody>
      </p:sp>
    </p:spTree>
    <p:extLst>
      <p:ext uri="{BB962C8B-B14F-4D97-AF65-F5344CB8AC3E}">
        <p14:creationId xmlns:p14="http://schemas.microsoft.com/office/powerpoint/2010/main" val="34517452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70336C2A-F026-4776-A11C-6B3A19EEDBE6}" type="datetimeFigureOut">
              <a:rPr lang="en-US" smtClean="0"/>
              <a:pPr/>
              <a:t>7/16/2016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39CC3642-B22F-4074-A796-BEE359ED293E}" type="slidenum">
              <a:rPr lang="en-US" smtClean="0"/>
              <a:pPr/>
              <a:t>‹#›</a:t>
            </a:fld>
            <a:endParaRPr lang="en-US"/>
          </a:p>
        </p:txBody>
      </p:sp>
    </p:spTree>
    <p:extLst>
      <p:ext uri="{BB962C8B-B14F-4D97-AF65-F5344CB8AC3E}">
        <p14:creationId xmlns:p14="http://schemas.microsoft.com/office/powerpoint/2010/main" val="39988178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9CC3642-B22F-4074-A796-BEE359ED293E}"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402BE6A-F2C1-4FC7-ACBF-A273B1D5E6FB}" type="datetimeFigureOut">
              <a:rPr lang="en-US" smtClean="0"/>
              <a:pPr/>
              <a:t>7/16/2016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BFFDD7-3368-4312-80A3-7267A773345E}" type="slidenum">
              <a:rPr lang="en-US" smtClean="0"/>
              <a:pPr/>
              <a:t>‹#›</a:t>
            </a:fld>
            <a:endParaRPr lang="en-US"/>
          </a:p>
        </p:txBody>
      </p:sp>
      <p:pic>
        <p:nvPicPr>
          <p:cNvPr id="7" name="Picture 2" descr="C:\Users\Puneet\Desktop\Work\firm profile\logo\Athena_Low_Associates.jpg"/>
          <p:cNvPicPr>
            <a:picLocks noChangeAspect="1" noChangeArrowheads="1"/>
          </p:cNvPicPr>
          <p:nvPr/>
        </p:nvPicPr>
        <p:blipFill>
          <a:blip r:embed="rId2"/>
          <a:srcRect/>
          <a:stretch>
            <a:fillRect/>
          </a:stretch>
        </p:blipFill>
        <p:spPr bwMode="auto">
          <a:xfrm>
            <a:off x="6946900" y="6172200"/>
            <a:ext cx="2197100" cy="68580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02BE6A-F2C1-4FC7-ACBF-A273B1D5E6FB}" type="datetimeFigureOut">
              <a:rPr lang="en-US" smtClean="0"/>
              <a:pPr/>
              <a:t>7/16/2016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BFFDD7-3368-4312-80A3-7267A773345E}" type="slidenum">
              <a:rPr lang="en-US" smtClean="0"/>
              <a:pPr/>
              <a:t>‹#›</a:t>
            </a:fld>
            <a:endParaRPr lang="en-US"/>
          </a:p>
        </p:txBody>
      </p:sp>
      <p:cxnSp>
        <p:nvCxnSpPr>
          <p:cNvPr id="8" name="Straight Connector 7"/>
          <p:cNvCxnSpPr/>
          <p:nvPr/>
        </p:nvCxnSpPr>
        <p:spPr>
          <a:xfrm>
            <a:off x="228600" y="1371600"/>
            <a:ext cx="86868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402BE6A-F2C1-4FC7-ACBF-A273B1D5E6FB}" type="datetimeFigureOut">
              <a:rPr lang="en-US" smtClean="0"/>
              <a:pPr/>
              <a:t>7/16/2016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BFFDD7-3368-4312-80A3-7267A773345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65000"/>
                    <a:lumOff val="35000"/>
                  </a:schemeClr>
                </a:solidFill>
                <a:latin typeface="Times New Roman" pitchFamily="18" charset="0"/>
                <a:cs typeface="Times New Roman" pitchFamily="18"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normAutofit/>
          </a:bodyPr>
          <a:lstStyle>
            <a:lvl1pPr>
              <a:defRPr sz="2800">
                <a:latin typeface="Times New Roman" pitchFamily="18" charset="0"/>
                <a:cs typeface="Times New Roman" pitchFamily="18" charset="0"/>
              </a:defRPr>
            </a:lvl1pPr>
            <a:lvl2pPr>
              <a:defRPr sz="2400">
                <a:latin typeface="Times New Roman" pitchFamily="18" charset="0"/>
                <a:cs typeface="Times New Roman" pitchFamily="18" charset="0"/>
              </a:defRPr>
            </a:lvl2pPr>
            <a:lvl3pPr>
              <a:defRPr sz="2000">
                <a:latin typeface="Times New Roman" pitchFamily="18" charset="0"/>
                <a:cs typeface="Times New Roman" pitchFamily="18" charset="0"/>
              </a:defRPr>
            </a:lvl3pPr>
            <a:lvl4pPr>
              <a:defRPr sz="1800">
                <a:latin typeface="Times New Roman" pitchFamily="18" charset="0"/>
                <a:cs typeface="Times New Roman" pitchFamily="18" charset="0"/>
              </a:defRPr>
            </a:lvl4pPr>
            <a:lvl5pPr>
              <a:defRPr sz="1800">
                <a:latin typeface="Times New Roman" pitchFamily="18" charset="0"/>
                <a:cs typeface="Times New Roman"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D402BE6A-F2C1-4FC7-ACBF-A273B1D5E6FB}" type="datetimeFigureOut">
              <a:rPr lang="en-US" smtClean="0"/>
              <a:pPr/>
              <a:t>7/16/2016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BFFDD7-3368-4312-80A3-7267A773345E}" type="slidenum">
              <a:rPr lang="en-US" smtClean="0"/>
              <a:pPr/>
              <a:t>‹#›</a:t>
            </a:fld>
            <a:endParaRPr lang="en-US"/>
          </a:p>
        </p:txBody>
      </p:sp>
      <p:cxnSp>
        <p:nvCxnSpPr>
          <p:cNvPr id="8" name="Straight Connector 7"/>
          <p:cNvCxnSpPr/>
          <p:nvPr/>
        </p:nvCxnSpPr>
        <p:spPr>
          <a:xfrm>
            <a:off x="228600" y="1371600"/>
            <a:ext cx="86868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tx1">
                    <a:lumMod val="65000"/>
                    <a:lumOff val="35000"/>
                  </a:schemeClr>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rgbClr val="FFC000"/>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D402BE6A-F2C1-4FC7-ACBF-A273B1D5E6FB}" type="datetimeFigureOut">
              <a:rPr lang="en-US" smtClean="0"/>
              <a:pPr/>
              <a:t>7/16/2016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BFFDD7-3368-4312-80A3-7267A773345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402BE6A-F2C1-4FC7-ACBF-A273B1D5E6FB}" type="datetimeFigureOut">
              <a:rPr lang="en-US" smtClean="0"/>
              <a:pPr/>
              <a:t>7/16/2016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BFFDD7-3368-4312-80A3-7267A773345E}" type="slidenum">
              <a:rPr lang="en-US" smtClean="0"/>
              <a:pPr/>
              <a:t>‹#›</a:t>
            </a:fld>
            <a:endParaRPr lang="en-US"/>
          </a:p>
        </p:txBody>
      </p:sp>
      <p:cxnSp>
        <p:nvCxnSpPr>
          <p:cNvPr id="9" name="Straight Connector 8"/>
          <p:cNvCxnSpPr/>
          <p:nvPr/>
        </p:nvCxnSpPr>
        <p:spPr>
          <a:xfrm>
            <a:off x="228600" y="1371600"/>
            <a:ext cx="86868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402BE6A-F2C1-4FC7-ACBF-A273B1D5E6FB}" type="datetimeFigureOut">
              <a:rPr lang="en-US" smtClean="0"/>
              <a:pPr/>
              <a:t>7/16/2016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BFFDD7-3368-4312-80A3-7267A773345E}" type="slidenum">
              <a:rPr lang="en-US" smtClean="0"/>
              <a:pPr/>
              <a:t>‹#›</a:t>
            </a:fld>
            <a:endParaRPr lang="en-US"/>
          </a:p>
        </p:txBody>
      </p:sp>
      <p:cxnSp>
        <p:nvCxnSpPr>
          <p:cNvPr id="11" name="Straight Connector 10"/>
          <p:cNvCxnSpPr/>
          <p:nvPr/>
        </p:nvCxnSpPr>
        <p:spPr>
          <a:xfrm>
            <a:off x="228600" y="1371600"/>
            <a:ext cx="86868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402BE6A-F2C1-4FC7-ACBF-A273B1D5E6FB}" type="datetimeFigureOut">
              <a:rPr lang="en-US" smtClean="0"/>
              <a:pPr/>
              <a:t>7/16/2016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BFFDD7-3368-4312-80A3-7267A773345E}" type="slidenum">
              <a:rPr lang="en-US" smtClean="0"/>
              <a:pPr/>
              <a:t>‹#›</a:t>
            </a:fld>
            <a:endParaRPr lang="en-US"/>
          </a:p>
        </p:txBody>
      </p:sp>
      <p:cxnSp>
        <p:nvCxnSpPr>
          <p:cNvPr id="7" name="Straight Connector 6"/>
          <p:cNvCxnSpPr/>
          <p:nvPr/>
        </p:nvCxnSpPr>
        <p:spPr>
          <a:xfrm>
            <a:off x="228600" y="1371600"/>
            <a:ext cx="86868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02BE6A-F2C1-4FC7-ACBF-A273B1D5E6FB}" type="datetimeFigureOut">
              <a:rPr lang="en-US" smtClean="0"/>
              <a:pPr/>
              <a:t>7/16/2016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BFFDD7-3368-4312-80A3-7267A773345E}" type="slidenum">
              <a:rPr lang="en-US" smtClean="0"/>
              <a:pPr/>
              <a:t>‹#›</a:t>
            </a:fld>
            <a:endParaRPr lang="en-US"/>
          </a:p>
        </p:txBody>
      </p:sp>
      <p:cxnSp>
        <p:nvCxnSpPr>
          <p:cNvPr id="6" name="Straight Connector 5"/>
          <p:cNvCxnSpPr/>
          <p:nvPr/>
        </p:nvCxnSpPr>
        <p:spPr>
          <a:xfrm>
            <a:off x="228600" y="1371600"/>
            <a:ext cx="86868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02BE6A-F2C1-4FC7-ACBF-A273B1D5E6FB}" type="datetimeFigureOut">
              <a:rPr lang="en-US" smtClean="0"/>
              <a:pPr/>
              <a:t>7/16/2016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BFFDD7-3368-4312-80A3-7267A773345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02BE6A-F2C1-4FC7-ACBF-A273B1D5E6FB}" type="datetimeFigureOut">
              <a:rPr lang="en-US" smtClean="0"/>
              <a:pPr/>
              <a:t>7/16/2016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BFFDD7-3368-4312-80A3-7267A773345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02BE6A-F2C1-4FC7-ACBF-A273B1D5E6FB}" type="datetimeFigureOut">
              <a:rPr lang="en-US" smtClean="0"/>
              <a:pPr/>
              <a:t>7/16/2016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BFFDD7-3368-4312-80A3-7267A773345E}" type="slidenum">
              <a:rPr lang="en-US" smtClean="0"/>
              <a:pPr/>
              <a:t>‹#›</a:t>
            </a:fld>
            <a:endParaRPr lang="en-US"/>
          </a:p>
        </p:txBody>
      </p:sp>
      <p:pic>
        <p:nvPicPr>
          <p:cNvPr id="7" name="Picture 2" descr="C:\Users\Puneet\Desktop\Work\firm profile\logo\Athena_Low_Associates.jpg"/>
          <p:cNvPicPr>
            <a:picLocks noChangeAspect="1" noChangeArrowheads="1"/>
          </p:cNvPicPr>
          <p:nvPr/>
        </p:nvPicPr>
        <p:blipFill>
          <a:blip r:embed="rId13"/>
          <a:srcRect/>
          <a:stretch>
            <a:fillRect/>
          </a:stretch>
        </p:blipFill>
        <p:spPr bwMode="auto">
          <a:xfrm>
            <a:off x="6946900" y="6172200"/>
            <a:ext cx="2197100" cy="6858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lumMod val="65000"/>
              <a:lumOff val="35000"/>
            </a:schemeClr>
          </a:solidFill>
          <a:latin typeface="Times New Roman" pitchFamily="18" charset="0"/>
          <a:ea typeface="+mj-ea"/>
          <a:cs typeface="Times New Roman" pitchFamily="18" charset="0"/>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Times New Roman" pitchFamily="18" charset="0"/>
          <a:ea typeface="+mn-ea"/>
          <a:cs typeface="Times New Roman" pitchFamily="18"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Times New Roman" pitchFamily="18" charset="0"/>
          <a:ea typeface="+mn-ea"/>
          <a:cs typeface="Times New Roman" pitchFamily="18" charset="0"/>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Times New Roman" pitchFamily="18" charset="0"/>
          <a:ea typeface="+mn-ea"/>
          <a:cs typeface="Times New Roman" pitchFamily="18" charset="0"/>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Times New Roman" pitchFamily="18" charset="0"/>
          <a:ea typeface="+mn-ea"/>
          <a:cs typeface="Times New Roman" pitchFamily="18" charset="0"/>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Times New Roman" pitchFamily="18" charset="0"/>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hemeOverride" Target="../theme/themeOverride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696200" cy="1371600"/>
          </a:xfrm>
        </p:spPr>
        <p:txBody>
          <a:bodyPr>
            <a:normAutofit/>
          </a:bodyPr>
          <a:lstStyle/>
          <a:p>
            <a:r>
              <a:rPr lang="en-US" sz="4000" b="1" dirty="0" smtClean="0"/>
              <a:t> “</a:t>
            </a:r>
            <a:r>
              <a:rPr lang="en-US" sz="4000" b="1" i="1" dirty="0" smtClean="0"/>
              <a:t>GST  in India</a:t>
            </a:r>
            <a:r>
              <a:rPr lang="en-US" sz="4000" b="1" dirty="0" smtClean="0"/>
              <a:t>”</a:t>
            </a:r>
            <a:endParaRPr lang="en-US" sz="4000" b="1" dirty="0">
              <a:solidFill>
                <a:srgbClr val="0070C0"/>
              </a:solidFill>
              <a:cs typeface="Arial" pitchFamily="34" charset="0"/>
            </a:endParaRPr>
          </a:p>
        </p:txBody>
      </p:sp>
      <p:sp>
        <p:nvSpPr>
          <p:cNvPr id="3" name="Subtitle 2"/>
          <p:cNvSpPr>
            <a:spLocks noGrp="1"/>
          </p:cNvSpPr>
          <p:nvPr>
            <p:ph type="subTitle" idx="1"/>
          </p:nvPr>
        </p:nvSpPr>
        <p:spPr>
          <a:xfrm>
            <a:off x="838200" y="2133600"/>
            <a:ext cx="7772400" cy="3505200"/>
          </a:xfrm>
        </p:spPr>
        <p:txBody>
          <a:bodyPr>
            <a:normAutofit/>
          </a:bodyPr>
          <a:lstStyle/>
          <a:p>
            <a:pPr lvl="0">
              <a:spcBef>
                <a:spcPts val="600"/>
              </a:spcBef>
            </a:pPr>
            <a:endParaRPr lang="en-US" sz="2400" dirty="0" smtClean="0">
              <a:solidFill>
                <a:srgbClr val="FFC000"/>
              </a:solidFill>
              <a:cs typeface="Arial" pitchFamily="34" charset="0"/>
            </a:endParaRPr>
          </a:p>
          <a:p>
            <a:pPr lvl="0">
              <a:spcBef>
                <a:spcPts val="600"/>
              </a:spcBef>
            </a:pPr>
            <a:endParaRPr lang="en-US" sz="2400" dirty="0" smtClean="0">
              <a:solidFill>
                <a:srgbClr val="FFC000"/>
              </a:solidFill>
              <a:cs typeface="Arial" pitchFamily="34" charset="0"/>
            </a:endParaRPr>
          </a:p>
          <a:p>
            <a:pPr lvl="0">
              <a:spcBef>
                <a:spcPts val="600"/>
              </a:spcBef>
            </a:pPr>
            <a:r>
              <a:rPr lang="en-US" sz="2400" dirty="0" smtClean="0">
                <a:solidFill>
                  <a:srgbClr val="FFC000"/>
                </a:solidFill>
                <a:cs typeface="Arial" pitchFamily="34" charset="0"/>
              </a:rPr>
              <a:t>By</a:t>
            </a:r>
            <a:r>
              <a:rPr lang="en-US" sz="2400" dirty="0">
                <a:solidFill>
                  <a:srgbClr val="FFC000"/>
                </a:solidFill>
                <a:cs typeface="Arial" pitchFamily="34" charset="0"/>
              </a:rPr>
              <a:t>:- Puneet Agrawal </a:t>
            </a:r>
          </a:p>
          <a:p>
            <a:pPr lvl="0">
              <a:spcBef>
                <a:spcPts val="600"/>
              </a:spcBef>
            </a:pPr>
            <a:r>
              <a:rPr lang="pt-BR" sz="2400" i="1" dirty="0">
                <a:solidFill>
                  <a:srgbClr val="FFC000"/>
                </a:solidFill>
                <a:cs typeface="Arial" pitchFamily="34" charset="0"/>
              </a:rPr>
              <a:t>B. Com (H), CA, LLB</a:t>
            </a:r>
            <a:endParaRPr lang="en-US" sz="2400" i="1" dirty="0">
              <a:solidFill>
                <a:srgbClr val="FFC000"/>
              </a:solidFill>
              <a:cs typeface="Arial" pitchFamily="34" charset="0"/>
            </a:endParaRPr>
          </a:p>
          <a:p>
            <a:pPr lvl="0">
              <a:spcBef>
                <a:spcPts val="600"/>
              </a:spcBef>
            </a:pPr>
            <a:r>
              <a:rPr lang="en-US" sz="2400" dirty="0">
                <a:solidFill>
                  <a:srgbClr val="FFC000"/>
                </a:solidFill>
                <a:cs typeface="Arial" pitchFamily="34" charset="0"/>
              </a:rPr>
              <a:t>Partner </a:t>
            </a:r>
          </a:p>
          <a:p>
            <a:pPr lvl="0">
              <a:spcBef>
                <a:spcPts val="600"/>
              </a:spcBef>
            </a:pPr>
            <a:r>
              <a:rPr lang="en-US" sz="2400" dirty="0">
                <a:solidFill>
                  <a:srgbClr val="FFC000"/>
                </a:solidFill>
                <a:cs typeface="Arial" pitchFamily="34" charset="0"/>
              </a:rPr>
              <a:t>Athena Law Associates</a:t>
            </a:r>
          </a:p>
          <a:p>
            <a:endParaRPr lang="en-US" dirty="0"/>
          </a:p>
          <a:p>
            <a:endParaRPr lang="en-US" dirty="0" smtClean="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65238"/>
          </a:xfrm>
        </p:spPr>
        <p:txBody>
          <a:bodyPr>
            <a:normAutofit/>
          </a:bodyPr>
          <a:lstStyle/>
          <a:p>
            <a:pPr lvl="0"/>
            <a:r>
              <a:rPr lang="en-US" sz="2800" b="1" dirty="0" smtClean="0"/>
              <a:t>BEST JUDGMENT ASSESSMENT </a:t>
            </a:r>
            <a:br>
              <a:rPr lang="en-US" sz="2800" b="1" dirty="0" smtClean="0"/>
            </a:br>
            <a:r>
              <a:rPr lang="en-US" sz="2700" b="1" dirty="0" smtClean="0"/>
              <a:t>Assessment</a:t>
            </a:r>
            <a:r>
              <a:rPr lang="en-US" sz="2700" b="1" dirty="0" smtClean="0"/>
              <a:t> of unregistered persons (Section 47)</a:t>
            </a:r>
            <a:endParaRPr lang="en-US" dirty="0"/>
          </a:p>
        </p:txBody>
      </p:sp>
      <p:sp>
        <p:nvSpPr>
          <p:cNvPr id="3" name="Content Placeholder 2"/>
          <p:cNvSpPr>
            <a:spLocks noGrp="1"/>
          </p:cNvSpPr>
          <p:nvPr>
            <p:ph idx="1"/>
          </p:nvPr>
        </p:nvSpPr>
        <p:spPr/>
        <p:txBody>
          <a:bodyPr>
            <a:normAutofit/>
          </a:bodyPr>
          <a:lstStyle/>
          <a:p>
            <a:r>
              <a:rPr lang="en-US" sz="2000" u="sng" dirty="0" smtClean="0"/>
              <a:t>Purpose</a:t>
            </a:r>
            <a:endParaRPr lang="en-US" sz="2000" dirty="0" smtClean="0"/>
          </a:p>
          <a:p>
            <a:pPr lvl="1">
              <a:buFont typeface="Wingdings" pitchFamily="2" charset="2"/>
              <a:buChar char="Ø"/>
            </a:pPr>
            <a:r>
              <a:rPr lang="en-US" sz="1600" dirty="0" smtClean="0"/>
              <a:t>To assess tax of the taxable persons who has failed to obtain registration (when they are liable to get registered)</a:t>
            </a:r>
          </a:p>
          <a:p>
            <a:pPr>
              <a:buNone/>
            </a:pPr>
            <a:r>
              <a:rPr lang="en-US" sz="2000" dirty="0" smtClean="0"/>
              <a:t> </a:t>
            </a:r>
          </a:p>
          <a:p>
            <a:r>
              <a:rPr lang="en-US" sz="2000" u="sng" dirty="0" smtClean="0"/>
              <a:t>Procedure</a:t>
            </a:r>
            <a:endParaRPr lang="en-US" sz="2000" dirty="0" smtClean="0"/>
          </a:p>
          <a:p>
            <a:pPr lvl="1">
              <a:buFont typeface="Wingdings" pitchFamily="2" charset="2"/>
              <a:buChar char="Ø"/>
            </a:pPr>
            <a:r>
              <a:rPr lang="en-US" sz="1600" dirty="0" smtClean="0"/>
              <a:t>Show cause notice to be issued </a:t>
            </a:r>
          </a:p>
          <a:p>
            <a:pPr lvl="1">
              <a:buFont typeface="Wingdings" pitchFamily="2" charset="2"/>
              <a:buChar char="Ø"/>
            </a:pPr>
            <a:r>
              <a:rPr lang="en-US" sz="1600" dirty="0" smtClean="0"/>
              <a:t>Reasonable opportunity of being heard to  be allowed to the said taxable person</a:t>
            </a:r>
          </a:p>
          <a:p>
            <a:pPr lvl="1">
              <a:buFont typeface="Wingdings" pitchFamily="2" charset="2"/>
              <a:buChar char="Ø"/>
            </a:pPr>
            <a:r>
              <a:rPr lang="en-US" sz="1600" dirty="0" smtClean="0"/>
              <a:t>Proper officer to assess the tax liability to the best of his judgment</a:t>
            </a:r>
          </a:p>
          <a:p>
            <a:pPr lvl="1">
              <a:buFont typeface="Wingdings" pitchFamily="2" charset="2"/>
              <a:buChar char="Ø"/>
            </a:pPr>
            <a:r>
              <a:rPr lang="en-US" sz="1600" dirty="0" smtClean="0"/>
              <a:t>Time limit: Assessment order to be </a:t>
            </a:r>
            <a:r>
              <a:rPr lang="en-US" sz="1600" i="1" dirty="0" smtClean="0"/>
              <a:t>issued</a:t>
            </a:r>
            <a:r>
              <a:rPr lang="en-US" sz="1600" dirty="0" smtClean="0"/>
              <a:t> within 5 years from the due date of filing the annual return of the year for which the tax not paid relates.</a:t>
            </a:r>
          </a:p>
          <a:p>
            <a:pPr marL="457200" indent="-457200">
              <a:buNone/>
            </a:pPr>
            <a:endParaRPr lang="en-US" sz="2000" i="1" dirty="0" smtClean="0"/>
          </a:p>
        </p:txBody>
      </p:sp>
    </p:spTree>
    <p:extLst>
      <p:ext uri="{BB962C8B-B14F-4D97-AF65-F5344CB8AC3E}">
        <p14:creationId xmlns:p14="http://schemas.microsoft.com/office/powerpoint/2010/main" val="189986778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rmAutofit/>
          </a:bodyPr>
          <a:lstStyle/>
          <a:p>
            <a:r>
              <a:rPr lang="en-US" sz="2400" b="1" dirty="0" smtClean="0"/>
              <a:t>SUMMARY ASSESSMENT IN CERTAIN SPECIAL CASES (Section 48)</a:t>
            </a:r>
            <a:endParaRPr lang="en-US" sz="2400" b="1" dirty="0"/>
          </a:p>
        </p:txBody>
      </p:sp>
      <p:sp>
        <p:nvSpPr>
          <p:cNvPr id="3" name="Content Placeholder 2"/>
          <p:cNvSpPr>
            <a:spLocks noGrp="1"/>
          </p:cNvSpPr>
          <p:nvPr>
            <p:ph idx="1"/>
          </p:nvPr>
        </p:nvSpPr>
        <p:spPr>
          <a:xfrm>
            <a:off x="228600" y="1447800"/>
            <a:ext cx="8686800" cy="4754563"/>
          </a:xfrm>
        </p:spPr>
        <p:txBody>
          <a:bodyPr>
            <a:normAutofit fontScale="85000" lnSpcReduction="20000"/>
          </a:bodyPr>
          <a:lstStyle/>
          <a:p>
            <a:r>
              <a:rPr lang="en-US" sz="2400" u="sng" dirty="0" smtClean="0"/>
              <a:t>Purpose </a:t>
            </a:r>
            <a:endParaRPr lang="en-US" sz="2400" dirty="0" smtClean="0"/>
          </a:p>
          <a:p>
            <a:pPr lvl="1">
              <a:buFont typeface="Wingdings" pitchFamily="2" charset="2"/>
              <a:buChar char="Ø"/>
            </a:pPr>
            <a:r>
              <a:rPr lang="en-US" sz="2100" dirty="0" smtClean="0"/>
              <a:t>Tax assessment in special cases to protect the interest of revenue</a:t>
            </a:r>
          </a:p>
          <a:p>
            <a:pPr>
              <a:buNone/>
            </a:pPr>
            <a:r>
              <a:rPr lang="en-US" sz="2400" dirty="0" smtClean="0"/>
              <a:t> </a:t>
            </a:r>
          </a:p>
          <a:p>
            <a:r>
              <a:rPr lang="en-US" sz="2400" u="sng" dirty="0" smtClean="0"/>
              <a:t>Procedure </a:t>
            </a:r>
          </a:p>
          <a:p>
            <a:pPr lvl="1">
              <a:buFont typeface="Wingdings" pitchFamily="2" charset="2"/>
              <a:buChar char="Ø"/>
            </a:pPr>
            <a:r>
              <a:rPr lang="en-US" sz="2100" dirty="0" smtClean="0"/>
              <a:t>Proper officer may </a:t>
            </a:r>
          </a:p>
          <a:p>
            <a:pPr lvl="2">
              <a:buFont typeface="Wingdings" pitchFamily="2" charset="2"/>
              <a:buChar char="Ø"/>
            </a:pPr>
            <a:r>
              <a:rPr lang="en-US" sz="1900" dirty="0" smtClean="0"/>
              <a:t>on any evidence showing a tax liability of a person  coming to his notice; </a:t>
            </a:r>
          </a:p>
          <a:p>
            <a:pPr lvl="2">
              <a:buFont typeface="Wingdings" pitchFamily="2" charset="2"/>
              <a:buChar char="Ø"/>
            </a:pPr>
            <a:r>
              <a:rPr lang="en-US" sz="1900" dirty="0" smtClean="0"/>
              <a:t>with previous permission of Additional/ Joint Commissioner;  </a:t>
            </a:r>
          </a:p>
          <a:p>
            <a:pPr lvl="2">
              <a:buFont typeface="Wingdings" pitchFamily="2" charset="2"/>
              <a:buChar char="Ø"/>
            </a:pPr>
            <a:r>
              <a:rPr lang="en-US" sz="1900" dirty="0" smtClean="0"/>
              <a:t>proceed to assess the tax liability of such person</a:t>
            </a:r>
          </a:p>
          <a:p>
            <a:endParaRPr lang="en-US" sz="2400" u="sng" dirty="0" smtClean="0"/>
          </a:p>
          <a:p>
            <a:r>
              <a:rPr lang="en-US" sz="2400" u="sng" dirty="0" smtClean="0"/>
              <a:t>Premise:</a:t>
            </a:r>
          </a:p>
          <a:p>
            <a:pPr lvl="1">
              <a:buFont typeface="Wingdings" pitchFamily="2" charset="2"/>
              <a:buChar char="Ø"/>
            </a:pPr>
            <a:r>
              <a:rPr lang="en-US" sz="2100" dirty="0" smtClean="0"/>
              <a:t>Proper officer can issue an assessment order if he has sufficient ground that any delay will adversely affect the interest of revenue</a:t>
            </a:r>
          </a:p>
          <a:p>
            <a:pPr lvl="1">
              <a:buFont typeface="Wingdings" pitchFamily="2" charset="2"/>
              <a:buChar char="Ø"/>
            </a:pPr>
            <a:endParaRPr lang="en-US" sz="2000" dirty="0" smtClean="0"/>
          </a:p>
          <a:p>
            <a:r>
              <a:rPr lang="en-US" sz="2400" u="sng" dirty="0" smtClean="0"/>
              <a:t>Withdrawal of order:</a:t>
            </a:r>
          </a:p>
          <a:p>
            <a:pPr marL="742950" lvl="2" indent="-342900">
              <a:buFont typeface="Wingdings" pitchFamily="2" charset="2"/>
              <a:buChar char="Ø"/>
            </a:pPr>
            <a:r>
              <a:rPr lang="en-US" sz="2100" dirty="0" smtClean="0"/>
              <a:t>If on application by the taxable person or </a:t>
            </a:r>
            <a:r>
              <a:rPr lang="en-US" sz="2100" dirty="0" err="1" smtClean="0"/>
              <a:t>suo</a:t>
            </a:r>
            <a:r>
              <a:rPr lang="en-US" sz="2100" dirty="0" smtClean="0"/>
              <a:t> </a:t>
            </a:r>
            <a:r>
              <a:rPr lang="en-US" sz="2100" dirty="0" err="1" smtClean="0"/>
              <a:t>moto</a:t>
            </a:r>
            <a:r>
              <a:rPr lang="en-US" sz="2100" dirty="0" smtClean="0"/>
              <a:t> Additional/ joint commissioner considers that order under section 48 is erroneous, he may withdraw such order and follow procedure laid in Section 51.</a:t>
            </a:r>
          </a:p>
          <a:p>
            <a:pPr marL="0" indent="0">
              <a:buNone/>
            </a:pPr>
            <a:endParaRPr lang="en-US" sz="2400" i="1" dirty="0" smtClean="0"/>
          </a:p>
          <a:p>
            <a:pPr marL="0" indent="0">
              <a:buNone/>
            </a:pPr>
            <a:endParaRPr lang="en-US" sz="2400" i="1" dirty="0"/>
          </a:p>
        </p:txBody>
      </p:sp>
    </p:spTree>
    <p:extLst>
      <p:ext uri="{BB962C8B-B14F-4D97-AF65-F5344CB8AC3E}">
        <p14:creationId xmlns:p14="http://schemas.microsoft.com/office/powerpoint/2010/main" val="5477469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Athena Comments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Basis of summary assessments are generally vague – “</a:t>
            </a:r>
            <a:r>
              <a:rPr lang="en-US" i="1" dirty="0" smtClean="0"/>
              <a:t>on any evidence showing a tax liability of a person  coming to his notice”</a:t>
            </a:r>
          </a:p>
          <a:p>
            <a:r>
              <a:rPr lang="en-US" dirty="0" smtClean="0"/>
              <a:t>Grossly abused by the authorities to arm twist</a:t>
            </a:r>
          </a:p>
          <a:p>
            <a:r>
              <a:rPr lang="en-US" dirty="0" smtClean="0"/>
              <a:t>No requirement of:</a:t>
            </a:r>
          </a:p>
          <a:p>
            <a:pPr lvl="1"/>
            <a:r>
              <a:rPr lang="en-US" dirty="0" smtClean="0"/>
              <a:t>Confronting the material to the assessee</a:t>
            </a:r>
          </a:p>
          <a:p>
            <a:pPr lvl="1"/>
            <a:r>
              <a:rPr lang="en-US" dirty="0" smtClean="0"/>
              <a:t>issuing any notice to the assessee</a:t>
            </a:r>
          </a:p>
          <a:p>
            <a:pPr lvl="1"/>
            <a:r>
              <a:rPr lang="en-US" dirty="0" smtClean="0"/>
              <a:t>Hearing the assessee</a:t>
            </a:r>
          </a:p>
          <a:p>
            <a:pPr lvl="1"/>
            <a:r>
              <a:rPr lang="en-US" dirty="0" smtClean="0"/>
              <a:t>The consequent assessments are generally arbitrary</a:t>
            </a:r>
          </a:p>
          <a:p>
            <a:r>
              <a:rPr lang="en-US" dirty="0" smtClean="0"/>
              <a:t>Illustration</a:t>
            </a:r>
          </a:p>
          <a:p>
            <a:pPr lvl="1"/>
            <a:r>
              <a:rPr lang="en-US" dirty="0" smtClean="0"/>
              <a:t>AO says - Purchases are more than sales</a:t>
            </a:r>
          </a:p>
          <a:p>
            <a:pPr lvl="1"/>
            <a:r>
              <a:rPr lang="en-US" dirty="0" smtClean="0"/>
              <a:t>Add GP of 25% to purchases </a:t>
            </a:r>
          </a:p>
          <a:p>
            <a:pPr lvl="1"/>
            <a:r>
              <a:rPr lang="en-US" dirty="0" smtClean="0"/>
              <a:t>And assess the tax</a:t>
            </a:r>
          </a:p>
          <a:p>
            <a:pPr lvl="1"/>
            <a:r>
              <a:rPr lang="en-US" dirty="0" smtClean="0"/>
              <a:t>Demand raised</a:t>
            </a:r>
          </a:p>
          <a:p>
            <a:pPr lvl="1"/>
            <a:r>
              <a:rPr lang="en-US" dirty="0" err="1" smtClean="0"/>
              <a:t>Assesee</a:t>
            </a:r>
            <a:r>
              <a:rPr lang="en-US" dirty="0" smtClean="0"/>
              <a:t> appeals – partial stay</a:t>
            </a:r>
          </a:p>
          <a:p>
            <a:pPr lvl="1"/>
            <a:r>
              <a:rPr lang="en-US" dirty="0" smtClean="0"/>
              <a:t>Balance to be paid or </a:t>
            </a:r>
            <a:r>
              <a:rPr lang="en-US" b="1" i="1" u="sng" dirty="0" smtClean="0"/>
              <a:t>extorted</a:t>
            </a:r>
            <a:r>
              <a:rPr lang="en-US" b="1" i="1" dirty="0" smtClean="0"/>
              <a:t> </a:t>
            </a:r>
            <a:r>
              <a:rPr lang="en-US" dirty="0" smtClean="0"/>
              <a:t>from the bank account</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solidFill>
                  <a:srgbClr val="0070C0"/>
                </a:solidFill>
              </a:rPr>
              <a:t>ELECTRONIC-COMMERCE</a:t>
            </a:r>
            <a:br>
              <a:rPr lang="en-US" dirty="0" smtClean="0">
                <a:solidFill>
                  <a:srgbClr val="0070C0"/>
                </a:solidFill>
              </a:rPr>
            </a:br>
            <a:endParaRPr lang="en-US" dirty="0"/>
          </a:p>
        </p:txBody>
      </p:sp>
      <p:sp>
        <p:nvSpPr>
          <p:cNvPr id="3" name="Text Placeholder 2"/>
          <p:cNvSpPr>
            <a:spLocks noGrp="1"/>
          </p:cNvSpPr>
          <p:nvPr>
            <p:ph type="body" idx="1"/>
          </p:nvPr>
        </p:nvSpPr>
        <p:spPr/>
        <p:txBody>
          <a:bodyPr/>
          <a:lstStyle/>
          <a:p>
            <a:r>
              <a:rPr lang="en-US" dirty="0" smtClean="0"/>
              <a:t>Tax Collected at Source “TCS”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0"/>
            <a:ext cx="8610600" cy="4602163"/>
          </a:xfrm>
        </p:spPr>
        <p:txBody>
          <a:bodyPr>
            <a:normAutofit/>
          </a:bodyPr>
          <a:lstStyle/>
          <a:p>
            <a:pPr>
              <a:buFont typeface="Wingdings" pitchFamily="2" charset="2"/>
              <a:buChar char="Ø"/>
            </a:pPr>
            <a:r>
              <a:rPr lang="en-IN" sz="2000" dirty="0" smtClean="0"/>
              <a:t>Electronic Commerce means [Section 43B(d)] :</a:t>
            </a:r>
          </a:p>
          <a:p>
            <a:pPr lvl="1">
              <a:buFont typeface="Wingdings" pitchFamily="2" charset="2"/>
              <a:buChar char="§"/>
            </a:pPr>
            <a:r>
              <a:rPr lang="en-IN" sz="1600" dirty="0" smtClean="0"/>
              <a:t> supply or receipt of goods and /or services, or</a:t>
            </a:r>
          </a:p>
          <a:p>
            <a:pPr lvl="1">
              <a:buFont typeface="Wingdings" pitchFamily="2" charset="2"/>
              <a:buChar char="§"/>
            </a:pPr>
            <a:r>
              <a:rPr lang="en-IN" sz="1600" dirty="0" smtClean="0"/>
              <a:t> transmission of funds or data over an electronic network,</a:t>
            </a:r>
          </a:p>
          <a:p>
            <a:pPr lvl="1">
              <a:buFont typeface="Wingdings" pitchFamily="2" charset="2"/>
              <a:buChar char="§"/>
            </a:pPr>
            <a:r>
              <a:rPr lang="en-IN" sz="1600" dirty="0" smtClean="0"/>
              <a:t> by usage of any application of the internet</a:t>
            </a:r>
            <a:endParaRPr lang="en-US" sz="1600" dirty="0" smtClean="0"/>
          </a:p>
          <a:p>
            <a:pPr lvl="1">
              <a:buFont typeface="Wingdings" pitchFamily="2" charset="2"/>
              <a:buChar char="§"/>
            </a:pPr>
            <a:r>
              <a:rPr lang="en-IN" sz="1600" dirty="0" smtClean="0"/>
              <a:t> but shall not be limited to e-mail, instant messaging, shopping carts, web services,  UDDI, FTP, EDI</a:t>
            </a:r>
          </a:p>
          <a:p>
            <a:pPr lvl="1">
              <a:buFont typeface="Wingdings" pitchFamily="2" charset="2"/>
              <a:buChar char="§"/>
            </a:pPr>
            <a:r>
              <a:rPr lang="en-IN" sz="1600" dirty="0" smtClean="0"/>
              <a:t>whether or not payment is conducted online</a:t>
            </a:r>
          </a:p>
          <a:p>
            <a:pPr lvl="1">
              <a:buFont typeface="Wingdings" pitchFamily="2" charset="2"/>
              <a:buChar char="§"/>
            </a:pPr>
            <a:r>
              <a:rPr lang="en-IN" sz="1600" dirty="0" smtClean="0"/>
              <a:t>whether or not the ultimate delivery of goods and services is done by the operator.</a:t>
            </a:r>
          </a:p>
          <a:p>
            <a:pPr>
              <a:buNone/>
            </a:pPr>
            <a:endParaRPr lang="en-IN" sz="2000" dirty="0" smtClean="0"/>
          </a:p>
          <a:p>
            <a:pPr>
              <a:buFont typeface="Wingdings" pitchFamily="2" charset="2"/>
              <a:buChar char="Ø"/>
            </a:pPr>
            <a:r>
              <a:rPr lang="en-IN" sz="2000" dirty="0" smtClean="0"/>
              <a:t>Athena Comments: </a:t>
            </a:r>
          </a:p>
          <a:p>
            <a:pPr lvl="1">
              <a:buFont typeface="Wingdings" pitchFamily="2" charset="2"/>
              <a:buChar char="§"/>
            </a:pPr>
            <a:r>
              <a:rPr lang="en-IN" sz="1600" dirty="0" smtClean="0"/>
              <a:t>Even though the term ‘electronic commerce’ is defined in Section 43B (d), yet it is not used in this Chapter. </a:t>
            </a:r>
          </a:p>
          <a:p>
            <a:pPr lvl="1">
              <a:buFont typeface="Wingdings" pitchFamily="2" charset="2"/>
              <a:buChar char="§"/>
            </a:pPr>
            <a:r>
              <a:rPr lang="en-IN" sz="1600" dirty="0" smtClean="0"/>
              <a:t>However, the term “Electronic Commerce Operator” is being used in Section 43C which talks about Collection of tax at source.</a:t>
            </a:r>
            <a:endParaRPr lang="en-US" sz="1600" dirty="0" smtClean="0"/>
          </a:p>
        </p:txBody>
      </p:sp>
      <p:sp>
        <p:nvSpPr>
          <p:cNvPr id="4" name="Title 1"/>
          <p:cNvSpPr>
            <a:spLocks noGrp="1"/>
          </p:cNvSpPr>
          <p:nvPr>
            <p:ph type="title"/>
          </p:nvPr>
        </p:nvSpPr>
        <p:spPr>
          <a:xfrm>
            <a:off x="457200" y="381000"/>
            <a:ext cx="8229600" cy="838200"/>
          </a:xfrm>
        </p:spPr>
        <p:txBody>
          <a:bodyPr>
            <a:normAutofit/>
          </a:bodyPr>
          <a:lstStyle/>
          <a:p>
            <a:r>
              <a:rPr lang="en-US" sz="2400" b="1" dirty="0" smtClean="0"/>
              <a:t>E-Commerce: Defined but nowhere used (Section 43B)</a:t>
            </a:r>
            <a:endParaRPr lang="en-US" sz="2400"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0"/>
            <a:ext cx="8610600" cy="4602163"/>
          </a:xfrm>
        </p:spPr>
        <p:txBody>
          <a:bodyPr>
            <a:normAutofit/>
          </a:bodyPr>
          <a:lstStyle/>
          <a:p>
            <a:pPr>
              <a:buFont typeface="Wingdings" pitchFamily="2" charset="2"/>
              <a:buChar char="Ø"/>
            </a:pPr>
            <a:r>
              <a:rPr lang="en-IN" sz="2000" dirty="0" smtClean="0"/>
              <a:t>Electronic Commerce Operator includes: [Section 43B(e)] :</a:t>
            </a:r>
          </a:p>
          <a:p>
            <a:pPr lvl="1">
              <a:buFont typeface="Wingdings" pitchFamily="2" charset="2"/>
              <a:buChar char="§"/>
            </a:pPr>
            <a:endParaRPr lang="en-IN" sz="1600" dirty="0" smtClean="0"/>
          </a:p>
          <a:p>
            <a:pPr>
              <a:buFont typeface="Wingdings" pitchFamily="2" charset="2"/>
              <a:buChar char="§"/>
            </a:pPr>
            <a:r>
              <a:rPr lang="en-IN" sz="2000" dirty="0" smtClean="0"/>
              <a:t>every person who, directly or indirectly,</a:t>
            </a:r>
          </a:p>
          <a:p>
            <a:pPr>
              <a:buFont typeface="Wingdings" pitchFamily="2" charset="2"/>
              <a:buChar char="§"/>
            </a:pPr>
            <a:r>
              <a:rPr lang="en-IN" sz="2000" dirty="0" smtClean="0"/>
              <a:t>owns, operates or manages an electronic platform </a:t>
            </a:r>
          </a:p>
          <a:p>
            <a:pPr>
              <a:buFont typeface="Wingdings" pitchFamily="2" charset="2"/>
              <a:buChar char="§"/>
            </a:pPr>
            <a:r>
              <a:rPr lang="en-IN" sz="2000" dirty="0" smtClean="0"/>
              <a:t>that is engaged in facilitating the supply of</a:t>
            </a:r>
          </a:p>
          <a:p>
            <a:pPr>
              <a:buNone/>
            </a:pPr>
            <a:r>
              <a:rPr lang="en-IN" sz="2000" dirty="0" smtClean="0"/>
              <a:t>       - any goods and/or services or</a:t>
            </a:r>
          </a:p>
          <a:p>
            <a:pPr>
              <a:buFont typeface="Wingdings" pitchFamily="2" charset="2"/>
              <a:buChar char="§"/>
            </a:pPr>
            <a:r>
              <a:rPr lang="en-IN" sz="2000" dirty="0" smtClean="0"/>
              <a:t>in providing any information or</a:t>
            </a:r>
          </a:p>
          <a:p>
            <a:pPr>
              <a:buFont typeface="Wingdings" pitchFamily="2" charset="2"/>
              <a:buChar char="§"/>
            </a:pPr>
            <a:r>
              <a:rPr lang="en-IN" sz="2000" dirty="0" smtClean="0"/>
              <a:t>any other services incidental </a:t>
            </a:r>
            <a:r>
              <a:rPr lang="en-IN" sz="2000" dirty="0" smtClean="0"/>
              <a:t>to, </a:t>
            </a:r>
            <a:r>
              <a:rPr lang="en-IN" sz="2000" dirty="0" smtClean="0"/>
              <a:t>or</a:t>
            </a:r>
          </a:p>
          <a:p>
            <a:pPr>
              <a:buFont typeface="Wingdings" pitchFamily="2" charset="2"/>
              <a:buChar char="§"/>
            </a:pPr>
            <a:r>
              <a:rPr lang="en-IN" sz="2000" dirty="0"/>
              <a:t>i</a:t>
            </a:r>
            <a:r>
              <a:rPr lang="en-IN" sz="2000" dirty="0" smtClean="0"/>
              <a:t>n </a:t>
            </a:r>
            <a:r>
              <a:rPr lang="en-IN" sz="2000" dirty="0" smtClean="0"/>
              <a:t>connection there with</a:t>
            </a:r>
          </a:p>
          <a:p>
            <a:pPr>
              <a:buFont typeface="Wingdings" pitchFamily="2" charset="2"/>
              <a:buChar char="§"/>
            </a:pPr>
            <a:r>
              <a:rPr lang="en-IN" sz="2000" dirty="0" smtClean="0"/>
              <a:t>but shall not include persons engaged in supply of such goods and/or services on their behalf.</a:t>
            </a:r>
          </a:p>
        </p:txBody>
      </p:sp>
      <p:sp>
        <p:nvSpPr>
          <p:cNvPr id="4" name="Title 1"/>
          <p:cNvSpPr>
            <a:spLocks noGrp="1"/>
          </p:cNvSpPr>
          <p:nvPr>
            <p:ph type="title"/>
          </p:nvPr>
        </p:nvSpPr>
        <p:spPr>
          <a:xfrm>
            <a:off x="457200" y="381000"/>
            <a:ext cx="8229600" cy="838200"/>
          </a:xfrm>
        </p:spPr>
        <p:txBody>
          <a:bodyPr>
            <a:normAutofit/>
          </a:bodyPr>
          <a:lstStyle/>
          <a:p>
            <a:r>
              <a:rPr lang="en-US" sz="2400" b="1" dirty="0" smtClean="0"/>
              <a:t>E-Commerce Operator: (Section 43B)</a:t>
            </a:r>
            <a:endParaRPr lang="en-US" sz="24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r>
              <a:rPr lang="en-US" sz="2400" b="1" dirty="0" smtClean="0"/>
              <a:t>Collection of tax at source (Section 43C)</a:t>
            </a:r>
            <a:endParaRPr lang="en-US" sz="2400" b="1" dirty="0"/>
          </a:p>
        </p:txBody>
      </p:sp>
      <p:sp>
        <p:nvSpPr>
          <p:cNvPr id="3" name="Content Placeholder 2"/>
          <p:cNvSpPr>
            <a:spLocks noGrp="1"/>
          </p:cNvSpPr>
          <p:nvPr>
            <p:ph idx="1"/>
          </p:nvPr>
        </p:nvSpPr>
        <p:spPr>
          <a:xfrm>
            <a:off x="304800" y="1600200"/>
            <a:ext cx="8534400" cy="4724400"/>
          </a:xfrm>
        </p:spPr>
        <p:txBody>
          <a:bodyPr>
            <a:noAutofit/>
          </a:bodyPr>
          <a:lstStyle/>
          <a:p>
            <a:r>
              <a:rPr lang="en-IN" sz="2000" dirty="0" smtClean="0"/>
              <a:t>TCS Collection </a:t>
            </a:r>
          </a:p>
          <a:p>
            <a:pPr lvl="1"/>
            <a:r>
              <a:rPr lang="en-IN" sz="1600" dirty="0" smtClean="0"/>
              <a:t>Every “electronic commerce operator” [ECO] </a:t>
            </a:r>
          </a:p>
          <a:p>
            <a:pPr lvl="1"/>
            <a:r>
              <a:rPr lang="en-IN" sz="1600" dirty="0" smtClean="0"/>
              <a:t>shall collect </a:t>
            </a:r>
          </a:p>
          <a:p>
            <a:pPr lvl="1"/>
            <a:r>
              <a:rPr lang="en-IN" sz="1600" dirty="0" smtClean="0"/>
              <a:t>an amount at the rate notified by CG/SG on the recommendation of the Council</a:t>
            </a:r>
          </a:p>
          <a:p>
            <a:pPr lvl="1"/>
            <a:r>
              <a:rPr lang="en-IN" sz="1600" dirty="0" smtClean="0"/>
              <a:t>from the supplier </a:t>
            </a:r>
          </a:p>
          <a:p>
            <a:pPr lvl="1"/>
            <a:r>
              <a:rPr lang="en-IN" sz="1600" dirty="0" smtClean="0"/>
              <a:t>at the time of credit of any amount to the supplier or at the time of payment made to the supplier whichever is earlier, </a:t>
            </a:r>
          </a:p>
          <a:p>
            <a:pPr lvl="1"/>
            <a:r>
              <a:rPr lang="en-IN" sz="1600" u="sng" dirty="0" smtClean="0"/>
              <a:t>out of the amount payable or paid to the supplier</a:t>
            </a:r>
            <a:r>
              <a:rPr lang="en-IN" sz="1600" dirty="0" smtClean="0"/>
              <a:t>, representing consideration towards the supply of good and/or services. </a:t>
            </a:r>
          </a:p>
          <a:p>
            <a:r>
              <a:rPr lang="en-IN" sz="2000" dirty="0" smtClean="0"/>
              <a:t>The amount paid to the Appropriate Govt. shall be considered as tax paid by the supplier and the supplier shall claim credit in his electronic cash ledger. </a:t>
            </a:r>
          </a:p>
          <a:p>
            <a:r>
              <a:rPr lang="en-IN" sz="2000" dirty="0" smtClean="0"/>
              <a:t>Payment to Govt.</a:t>
            </a:r>
          </a:p>
          <a:p>
            <a:pPr lvl="1"/>
            <a:r>
              <a:rPr lang="en-IN" sz="1600" dirty="0" smtClean="0"/>
              <a:t>The amount has to be paid to the  credit of the Appropriate Govt. by the operator within 10 days after the end of the month in which the amount has been collected.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r>
              <a:rPr lang="en-US" sz="2400" b="1" dirty="0" smtClean="0"/>
              <a:t>Statement of TCS (Section 43C)</a:t>
            </a:r>
            <a:endParaRPr lang="en-US" sz="2400" b="1" dirty="0"/>
          </a:p>
        </p:txBody>
      </p:sp>
      <p:sp>
        <p:nvSpPr>
          <p:cNvPr id="3" name="Content Placeholder 2"/>
          <p:cNvSpPr>
            <a:spLocks noGrp="1"/>
          </p:cNvSpPr>
          <p:nvPr>
            <p:ph idx="1"/>
          </p:nvPr>
        </p:nvSpPr>
        <p:spPr>
          <a:xfrm>
            <a:off x="304800" y="1600200"/>
            <a:ext cx="8534400" cy="4724400"/>
          </a:xfrm>
        </p:spPr>
        <p:txBody>
          <a:bodyPr>
            <a:noAutofit/>
          </a:bodyPr>
          <a:lstStyle/>
          <a:p>
            <a:r>
              <a:rPr lang="en-IN" sz="2400" dirty="0" smtClean="0"/>
              <a:t>Furnishing of Statement</a:t>
            </a:r>
          </a:p>
          <a:p>
            <a:pPr lvl="1"/>
            <a:r>
              <a:rPr lang="en-IN" sz="1800" dirty="0" smtClean="0"/>
              <a:t>An electronic statement has to be furnished by the operator of all amount collected towards the outward supply of goods and/or services </a:t>
            </a:r>
          </a:p>
          <a:p>
            <a:pPr lvl="1"/>
            <a:r>
              <a:rPr lang="en-IN" sz="1800" dirty="0" smtClean="0"/>
              <a:t>within ten days after the end of the month in which the amount has been collected.</a:t>
            </a:r>
          </a:p>
          <a:p>
            <a:r>
              <a:rPr lang="en-IN" sz="2200" dirty="0" smtClean="0"/>
              <a:t>Matching</a:t>
            </a:r>
          </a:p>
          <a:p>
            <a:pPr lvl="1"/>
            <a:r>
              <a:rPr lang="en-IN" sz="1800" dirty="0" smtClean="0"/>
              <a:t>The amount collected under sub section (1) and furnished by the operator under sub section (4) will be matched with the outward supplies of the supplier in his valid return for the same month or any preceding calendar month.</a:t>
            </a:r>
          </a:p>
          <a:p>
            <a:pPr lvl="1"/>
            <a:r>
              <a:rPr lang="en-IN" sz="1800" dirty="0" smtClean="0"/>
              <a:t>When the details of the outward supply on which tax has collected as declared by the operator do not match the details declared by the supplier then the same will be communicated to both persons.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r>
              <a:rPr lang="en-US" sz="2400" b="1" dirty="0" smtClean="0"/>
              <a:t>Rectification by Supplier (Section 43C)</a:t>
            </a:r>
            <a:endParaRPr lang="en-US" sz="2400" b="1" dirty="0"/>
          </a:p>
        </p:txBody>
      </p:sp>
      <p:sp>
        <p:nvSpPr>
          <p:cNvPr id="3" name="Content Placeholder 2"/>
          <p:cNvSpPr>
            <a:spLocks noGrp="1"/>
          </p:cNvSpPr>
          <p:nvPr>
            <p:ph idx="1"/>
          </p:nvPr>
        </p:nvSpPr>
        <p:spPr>
          <a:xfrm>
            <a:off x="304800" y="1600200"/>
            <a:ext cx="8534400" cy="4724400"/>
          </a:xfrm>
        </p:spPr>
        <p:txBody>
          <a:bodyPr>
            <a:noAutofit/>
          </a:bodyPr>
          <a:lstStyle/>
          <a:p>
            <a:r>
              <a:rPr lang="en-IN" sz="2200" dirty="0" smtClean="0"/>
              <a:t>Rectification by the Supplier</a:t>
            </a:r>
          </a:p>
          <a:p>
            <a:pPr lvl="1"/>
            <a:r>
              <a:rPr lang="en-IN" sz="1800" dirty="0" smtClean="0"/>
              <a:t>If the supplier does not rectify the discrepancy mentioned under Sub section (7) in his valid return for the month in which the discrepancy arose it shall be added to the output liability for the calendar month succeeding the calendar month in which the discrepancy arose.</a:t>
            </a:r>
          </a:p>
          <a:p>
            <a:pPr lvl="1"/>
            <a:r>
              <a:rPr lang="en-IN" sz="1800" dirty="0" smtClean="0"/>
              <a:t>The supplier is liable to pay tax on the liability under sub section (8) along with interest at the rate specified under sub section (1) of section 36 from the date such tax was due till the date of its payment. </a:t>
            </a:r>
          </a:p>
          <a:p>
            <a:r>
              <a:rPr lang="en-IN" sz="2200" dirty="0" smtClean="0"/>
              <a:t>Athena Comments</a:t>
            </a:r>
          </a:p>
          <a:p>
            <a:pPr lvl="1"/>
            <a:r>
              <a:rPr lang="en-IN" sz="1800" dirty="0" smtClean="0"/>
              <a:t>There may be mismatch in Period of booking by Supplier and Period of Credit by ECO</a:t>
            </a:r>
          </a:p>
          <a:p>
            <a:pPr lvl="1"/>
            <a:r>
              <a:rPr lang="en-IN" sz="1800" dirty="0" smtClean="0"/>
              <a:t>In all those cases, as per the provision automatic liability of the supplier</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normAutofit/>
          </a:bodyPr>
          <a:lstStyle/>
          <a:p>
            <a:r>
              <a:rPr lang="en-US" sz="2400" b="1" dirty="0" smtClean="0"/>
              <a:t>Information from ECO (Section 43C)</a:t>
            </a:r>
            <a:endParaRPr lang="en-US" sz="2400" b="1" dirty="0"/>
          </a:p>
        </p:txBody>
      </p:sp>
      <p:sp>
        <p:nvSpPr>
          <p:cNvPr id="3" name="Content Placeholder 2"/>
          <p:cNvSpPr>
            <a:spLocks noGrp="1"/>
          </p:cNvSpPr>
          <p:nvPr>
            <p:ph idx="1"/>
          </p:nvPr>
        </p:nvSpPr>
        <p:spPr>
          <a:xfrm>
            <a:off x="304800" y="1600200"/>
            <a:ext cx="8534400" cy="4724400"/>
          </a:xfrm>
        </p:spPr>
        <p:txBody>
          <a:bodyPr>
            <a:noAutofit/>
          </a:bodyPr>
          <a:lstStyle/>
          <a:p>
            <a:r>
              <a:rPr lang="en-IN" sz="2200" dirty="0" smtClean="0"/>
              <a:t>Seeking information from the  ECO</a:t>
            </a:r>
          </a:p>
          <a:p>
            <a:pPr lvl="1"/>
            <a:r>
              <a:rPr lang="en-IN" sz="1800" dirty="0" smtClean="0"/>
              <a:t>Any authority not below the rank of Joint commissioner may by notice require the operator to furnish details of the supplies of goods and/or services effected through such operator during any period, or stock of goods held by the suppliers making supplies through such operators.</a:t>
            </a:r>
          </a:p>
          <a:p>
            <a:pPr lvl="1"/>
            <a:r>
              <a:rPr lang="en-IN" sz="1800" dirty="0" smtClean="0"/>
              <a:t>The operator has to furnish details within five working days after a notice is served under Sub section (10).</a:t>
            </a:r>
          </a:p>
          <a:p>
            <a:pPr lvl="1"/>
            <a:r>
              <a:rPr lang="en-IN" sz="1800" dirty="0" smtClean="0"/>
              <a:t>The penalty may extend to twenty five thousand on any person who fails to furnish details after a notice is served under Sub section (10).</a:t>
            </a:r>
            <a:endParaRPr lang="en-US" sz="1800" dirty="0" smtClean="0"/>
          </a:p>
          <a:p>
            <a:pPr lvl="1"/>
            <a:endParaRPr lang="en-IN" sz="1800" dirty="0" smtClean="0"/>
          </a:p>
          <a:p>
            <a:pPr lvl="1"/>
            <a:endParaRPr lang="en-US" sz="1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685800"/>
          </a:xfrm>
        </p:spPr>
        <p:txBody>
          <a:bodyPr>
            <a:noAutofit/>
          </a:bodyPr>
          <a:lstStyle/>
          <a:p>
            <a:r>
              <a:rPr lang="en-US" sz="3200" b="1" dirty="0" smtClean="0"/>
              <a:t>CONTENTS</a:t>
            </a:r>
            <a:br>
              <a:rPr lang="en-US" sz="3200" b="1" dirty="0" smtClean="0"/>
            </a:br>
            <a:endParaRPr lang="en-US" sz="3200" b="1" dirty="0"/>
          </a:p>
        </p:txBody>
      </p:sp>
      <p:sp>
        <p:nvSpPr>
          <p:cNvPr id="3" name="Content Placeholder 2"/>
          <p:cNvSpPr>
            <a:spLocks noGrp="1"/>
          </p:cNvSpPr>
          <p:nvPr>
            <p:ph idx="1"/>
          </p:nvPr>
        </p:nvSpPr>
        <p:spPr/>
        <p:txBody>
          <a:bodyPr/>
          <a:lstStyle/>
          <a:p>
            <a:pPr marL="0" indent="0">
              <a:buNone/>
            </a:pPr>
            <a:r>
              <a:rPr lang="en-US" sz="2400" dirty="0" smtClean="0"/>
              <a:t>This presentation </a:t>
            </a:r>
            <a:r>
              <a:rPr lang="en-US" sz="2400" i="1" dirty="0" smtClean="0"/>
              <a:t>covers-</a:t>
            </a:r>
          </a:p>
          <a:p>
            <a:pPr marL="0" indent="0">
              <a:buNone/>
            </a:pPr>
            <a:endParaRPr lang="en-US" sz="2400" i="1" dirty="0"/>
          </a:p>
          <a:p>
            <a:r>
              <a:rPr lang="en-US" sz="2400" dirty="0" smtClean="0"/>
              <a:t>Assessment Provisions</a:t>
            </a:r>
          </a:p>
          <a:p>
            <a:r>
              <a:rPr lang="en-US" sz="2400" dirty="0" smtClean="0"/>
              <a:t>E-commerce</a:t>
            </a:r>
          </a:p>
          <a:p>
            <a:r>
              <a:rPr lang="en-US" sz="2400" dirty="0" smtClean="0"/>
              <a:t>Registration</a:t>
            </a:r>
          </a:p>
          <a:p>
            <a:r>
              <a:rPr lang="en-US" sz="2400" dirty="0" smtClean="0"/>
              <a:t>Returns</a:t>
            </a:r>
          </a:p>
          <a:p>
            <a:r>
              <a:rPr lang="en-US" sz="2400" dirty="0" smtClean="0"/>
              <a:t>Transitional Provision</a:t>
            </a:r>
          </a:p>
          <a:p>
            <a:endParaRPr lang="en-US" dirty="0" smtClean="0"/>
          </a:p>
          <a:p>
            <a:endParaRPr lang="en-US" dirty="0"/>
          </a:p>
        </p:txBody>
      </p:sp>
    </p:spTree>
    <p:extLst>
      <p:ext uri="{BB962C8B-B14F-4D97-AF65-F5344CB8AC3E}">
        <p14:creationId xmlns:p14="http://schemas.microsoft.com/office/powerpoint/2010/main" val="76648971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667000"/>
            <a:ext cx="8229600" cy="1143000"/>
          </a:xfrm>
        </p:spPr>
        <p:txBody>
          <a:bodyPr/>
          <a:lstStyle/>
          <a:p>
            <a:r>
              <a:rPr lang="en-US" sz="4000" b="1" dirty="0" smtClean="0">
                <a:solidFill>
                  <a:srgbClr val="0070C0"/>
                </a:solidFill>
              </a:rPr>
              <a:t>REGISTRATION</a:t>
            </a:r>
            <a:endParaRPr lang="en-US" sz="4000" b="1" dirty="0">
              <a:solidFill>
                <a:srgbClr val="0070C0"/>
              </a:solidFill>
            </a:endParaRPr>
          </a:p>
        </p:txBody>
      </p:sp>
      <p:sp>
        <p:nvSpPr>
          <p:cNvPr id="3" name="Content Placeholder 2"/>
          <p:cNvSpPr>
            <a:spLocks noGrp="1"/>
          </p:cNvSpPr>
          <p:nvPr>
            <p:ph idx="4294967295"/>
          </p:nvPr>
        </p:nvSpPr>
        <p:spPr>
          <a:xfrm>
            <a:off x="0" y="1524000"/>
            <a:ext cx="8229600" cy="5334000"/>
          </a:xfrm>
        </p:spPr>
        <p:txBody>
          <a:bodyPr>
            <a:normAutofit/>
          </a:bodyPr>
          <a:lstStyle/>
          <a:p>
            <a:pPr lvl="0" fontAlgn="base">
              <a:buFont typeface="Wingdings" pitchFamily="2" charset="2"/>
              <a:buChar char="§"/>
            </a:pPr>
            <a:endParaRPr lang="en-US"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Advantages of getting registered</a:t>
            </a:r>
            <a:endParaRPr lang="en-US" sz="2800" dirty="0"/>
          </a:p>
        </p:txBody>
      </p:sp>
      <p:sp>
        <p:nvSpPr>
          <p:cNvPr id="3" name="Content Placeholder 2"/>
          <p:cNvSpPr>
            <a:spLocks noGrp="1"/>
          </p:cNvSpPr>
          <p:nvPr>
            <p:ph idx="1"/>
          </p:nvPr>
        </p:nvSpPr>
        <p:spPr/>
        <p:txBody>
          <a:bodyPr/>
          <a:lstStyle/>
          <a:p>
            <a:r>
              <a:rPr lang="en-US" sz="2000" dirty="0" smtClean="0"/>
              <a:t>Legally recognized as a </a:t>
            </a:r>
            <a:r>
              <a:rPr lang="en-US" sz="2000" i="1" dirty="0" smtClean="0"/>
              <a:t>supplier </a:t>
            </a:r>
            <a:r>
              <a:rPr lang="en-US" sz="2000" dirty="0" smtClean="0"/>
              <a:t>of goods or services</a:t>
            </a:r>
          </a:p>
          <a:p>
            <a:r>
              <a:rPr lang="en-US" sz="2000" dirty="0" smtClean="0"/>
              <a:t>Ease of accounting</a:t>
            </a:r>
          </a:p>
          <a:p>
            <a:r>
              <a:rPr lang="en-US" sz="2000" dirty="0" smtClean="0"/>
              <a:t>Ease of passing credit </a:t>
            </a: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800" dirty="0" smtClean="0"/>
              <a:t>Assumptions</a:t>
            </a:r>
            <a:endParaRPr lang="en-US" sz="2800" dirty="0"/>
          </a:p>
        </p:txBody>
      </p:sp>
      <p:sp>
        <p:nvSpPr>
          <p:cNvPr id="5" name="Content Placeholder 4"/>
          <p:cNvSpPr>
            <a:spLocks noGrp="1"/>
          </p:cNvSpPr>
          <p:nvPr>
            <p:ph idx="1"/>
          </p:nvPr>
        </p:nvSpPr>
        <p:spPr/>
        <p:txBody>
          <a:bodyPr>
            <a:normAutofit/>
          </a:bodyPr>
          <a:lstStyle/>
          <a:p>
            <a:r>
              <a:rPr lang="en-US" sz="2000" dirty="0" smtClean="0"/>
              <a:t>The GST model proceeds on the following assumptions, thereby increasing the significance of registration:</a:t>
            </a:r>
          </a:p>
          <a:p>
            <a:pPr lvl="1"/>
            <a:r>
              <a:rPr lang="en-US" sz="2000" dirty="0" smtClean="0"/>
              <a:t>Non-registered person cannot claim credit, or collect GST from customers</a:t>
            </a:r>
          </a:p>
          <a:p>
            <a:pPr lvl="1"/>
            <a:r>
              <a:rPr lang="en-US" sz="2000" dirty="0" smtClean="0"/>
              <a:t>Below the prescribed threshold, no need to take registration</a:t>
            </a:r>
          </a:p>
          <a:p>
            <a:pPr lvl="1"/>
            <a:r>
              <a:rPr lang="en-US" sz="2000" dirty="0" smtClean="0"/>
              <a:t>Though, voluntarily a person may get registered; and be entitled to credit </a:t>
            </a:r>
          </a:p>
          <a:p>
            <a:pPr lvl="1"/>
            <a:r>
              <a:rPr lang="en-US" sz="2000" dirty="0" smtClean="0"/>
              <a:t>Threshold to opt for Compounding scheme, under which a lump sum tax may be paid but will not be allowed to take credit</a:t>
            </a:r>
          </a:p>
          <a:p>
            <a:pPr lvl="1"/>
            <a:r>
              <a:rPr lang="en-US" sz="2000" dirty="0" smtClean="0"/>
              <a:t>Irrespectively, in case of inter-state supplies or GST payment under reverse charge, compulsory registration; not eligible for compounding or exemption threshold</a:t>
            </a:r>
          </a:p>
          <a:p>
            <a:pPr lvl="1"/>
            <a:r>
              <a:rPr lang="en-US" sz="2000" dirty="0" smtClean="0"/>
              <a:t>Existing registered dealers will be allotted a GSTIN</a:t>
            </a:r>
            <a:endParaRPr lang="en-US" sz="20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Registration Number</a:t>
            </a:r>
            <a:endParaRPr lang="en-US" sz="2800" dirty="0"/>
          </a:p>
        </p:txBody>
      </p:sp>
      <p:sp>
        <p:nvSpPr>
          <p:cNvPr id="3" name="Content Placeholder 2"/>
          <p:cNvSpPr>
            <a:spLocks noGrp="1"/>
          </p:cNvSpPr>
          <p:nvPr>
            <p:ph idx="1"/>
          </p:nvPr>
        </p:nvSpPr>
        <p:spPr/>
        <p:txBody>
          <a:bodyPr/>
          <a:lstStyle/>
          <a:p>
            <a:r>
              <a:rPr lang="en-US" sz="2000" dirty="0" smtClean="0"/>
              <a:t>PAN-based 15-digit unique GSTIN</a:t>
            </a:r>
          </a:p>
          <a:p>
            <a:r>
              <a:rPr lang="en-US" sz="2000" dirty="0" smtClean="0"/>
              <a:t>First 2 digits are the State Code (as per Indian Census, 2011); 13</a:t>
            </a:r>
            <a:r>
              <a:rPr lang="en-US" sz="2000" baseline="30000" dirty="0" smtClean="0"/>
              <a:t>th</a:t>
            </a:r>
            <a:r>
              <a:rPr lang="en-US" sz="2000" dirty="0" smtClean="0"/>
              <a:t> digit is an alphanumeric business - specific; 14</a:t>
            </a:r>
            <a:r>
              <a:rPr lang="en-US" sz="2000" baseline="30000" dirty="0" smtClean="0"/>
              <a:t>th</a:t>
            </a:r>
            <a:r>
              <a:rPr lang="en-US" sz="2000" dirty="0" smtClean="0"/>
              <a:t> digit to be kept blank for future use</a:t>
            </a:r>
          </a:p>
          <a:p>
            <a:r>
              <a:rPr lang="en-US" sz="2000" dirty="0" smtClean="0"/>
              <a:t>Multiple registrations for a business within a state may be allowed, on the following conditions:</a:t>
            </a:r>
          </a:p>
          <a:p>
            <a:pPr lvl="1"/>
            <a:r>
              <a:rPr lang="en-US" sz="2000" dirty="0" smtClean="0"/>
              <a:t>Credit across business verticals allowed only where actual supplies made</a:t>
            </a:r>
          </a:p>
          <a:p>
            <a:pPr lvl="1"/>
            <a:r>
              <a:rPr lang="en-US" sz="2000" dirty="0" smtClean="0"/>
              <a:t>For the purpose of recovery of dues, all verticals to be treated as a single entity</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Tax Return Preparer &amp; Facilitation Centre</a:t>
            </a:r>
            <a:endParaRPr lang="en-US" sz="2800" dirty="0"/>
          </a:p>
        </p:txBody>
      </p:sp>
      <p:sp>
        <p:nvSpPr>
          <p:cNvPr id="3" name="Content Placeholder 2"/>
          <p:cNvSpPr>
            <a:spLocks noGrp="1"/>
          </p:cNvSpPr>
          <p:nvPr>
            <p:ph idx="1"/>
          </p:nvPr>
        </p:nvSpPr>
        <p:spPr/>
        <p:txBody>
          <a:bodyPr>
            <a:normAutofit/>
          </a:bodyPr>
          <a:lstStyle/>
          <a:p>
            <a:r>
              <a:rPr lang="en-US" sz="2000" dirty="0" smtClean="0"/>
              <a:t>For taxpayers not well versed with technology, facility of a tax return preparer (TRP) given</a:t>
            </a:r>
          </a:p>
          <a:p>
            <a:r>
              <a:rPr lang="en-US" sz="2000" dirty="0" smtClean="0"/>
              <a:t>TRPs would be approved by the tax authorities (pending approval of the Law Drafting Committee)</a:t>
            </a:r>
          </a:p>
          <a:p>
            <a:r>
              <a:rPr lang="en-US" sz="2000" dirty="0" smtClean="0"/>
              <a:t>TRP would proceed with registration formalities for such taxpayers; though responsibility of all documents submitted will be solely of the taxpayer</a:t>
            </a:r>
          </a:p>
          <a:p>
            <a:r>
              <a:rPr lang="en-US" sz="2000" dirty="0" smtClean="0"/>
              <a:t>Facilitation </a:t>
            </a:r>
            <a:r>
              <a:rPr lang="en-US" sz="2000" dirty="0" err="1" smtClean="0"/>
              <a:t>Centres</a:t>
            </a:r>
            <a:r>
              <a:rPr lang="en-US" sz="2000" dirty="0" smtClean="0"/>
              <a:t> (FCs) would be responsible for digitization of all documents, forms etc; uploading the same on the common portal; a copy of acknowledgment in this regard will be given to the taxpayer</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Procedure for Registration</a:t>
            </a:r>
            <a:endParaRPr lang="en-US" sz="2800" dirty="0"/>
          </a:p>
        </p:txBody>
      </p:sp>
      <p:sp>
        <p:nvSpPr>
          <p:cNvPr id="3" name="Content Placeholder 2"/>
          <p:cNvSpPr>
            <a:spLocks noGrp="1"/>
          </p:cNvSpPr>
          <p:nvPr>
            <p:ph idx="1"/>
          </p:nvPr>
        </p:nvSpPr>
        <p:spPr/>
        <p:txBody>
          <a:bodyPr>
            <a:normAutofit/>
          </a:bodyPr>
          <a:lstStyle/>
          <a:p>
            <a:r>
              <a:rPr lang="en-US" sz="2000" dirty="0" smtClean="0"/>
              <a:t>All interactions of dealers with the tax officials vide the common portal set up by GSTN; back end integration with the Centre’s &amp; respective State’s IT systems</a:t>
            </a:r>
          </a:p>
          <a:p>
            <a:r>
              <a:rPr lang="en-US" sz="2000" dirty="0" smtClean="0"/>
              <a:t>Migration for existing dealers</a:t>
            </a:r>
          </a:p>
          <a:p>
            <a:r>
              <a:rPr lang="en-US" sz="2000" dirty="0" smtClean="0"/>
              <a:t>Application to be submitted with relevant records, for new applicants; verification of PAN mandatory without which dealer will not be registered</a:t>
            </a:r>
          </a:p>
          <a:p>
            <a:r>
              <a:rPr lang="en-US" sz="2000" dirty="0" smtClean="0"/>
              <a:t>For ease of communication, taxpayer must keep all information in their respect fully updated </a:t>
            </a:r>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Procedure for Registration – New Applicants</a:t>
            </a:r>
            <a:endParaRPr lang="en-US" sz="2800" dirty="0"/>
          </a:p>
        </p:txBody>
      </p:sp>
      <p:sp>
        <p:nvSpPr>
          <p:cNvPr id="3" name="Content Placeholder 2"/>
          <p:cNvSpPr>
            <a:spLocks noGrp="1"/>
          </p:cNvSpPr>
          <p:nvPr>
            <p:ph idx="1"/>
          </p:nvPr>
        </p:nvSpPr>
        <p:spPr/>
        <p:txBody>
          <a:bodyPr>
            <a:normAutofit/>
          </a:bodyPr>
          <a:lstStyle/>
          <a:p>
            <a:r>
              <a:rPr lang="en-US" sz="2000" dirty="0" smtClean="0"/>
              <a:t>All applications to be made to the common portal, either directly or through the FCs</a:t>
            </a:r>
          </a:p>
          <a:p>
            <a:r>
              <a:rPr lang="en-US" sz="2000" dirty="0" smtClean="0"/>
              <a:t>Documents (scanned) and forms, will be required to be filled out for the purpose of registration</a:t>
            </a:r>
          </a:p>
          <a:p>
            <a:r>
              <a:rPr lang="en-US" sz="2000" dirty="0" smtClean="0"/>
              <a:t>Details as to username &amp; password will be provided to the taxpayers by SMS or email; in case of applications through FCs, on the email ids furnished</a:t>
            </a:r>
          </a:p>
          <a:p>
            <a:r>
              <a:rPr lang="en-US" sz="2000" dirty="0" smtClean="0"/>
              <a:t>Transaction charge payable at the GSTN</a:t>
            </a:r>
          </a:p>
          <a:p>
            <a:r>
              <a:rPr lang="en-US" sz="2000" dirty="0" smtClean="0"/>
              <a:t>Processing of application to be done by the common portal, including all verifications and validations</a:t>
            </a:r>
          </a:p>
          <a:p>
            <a:r>
              <a:rPr lang="en-US" sz="2000" dirty="0" smtClean="0"/>
              <a:t>Application will then be passed on from the common portal to that of the respective States’, for validation by the State’s IT systems within 3 working days</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Procedure for Registration – New Applicants</a:t>
            </a:r>
            <a:endParaRPr lang="en-US" sz="2800" dirty="0"/>
          </a:p>
        </p:txBody>
      </p:sp>
      <p:sp>
        <p:nvSpPr>
          <p:cNvPr id="3" name="Content Placeholder 2"/>
          <p:cNvSpPr>
            <a:spLocks noGrp="1"/>
          </p:cNvSpPr>
          <p:nvPr>
            <p:ph idx="1"/>
          </p:nvPr>
        </p:nvSpPr>
        <p:spPr/>
        <p:txBody>
          <a:bodyPr>
            <a:normAutofit/>
          </a:bodyPr>
          <a:lstStyle/>
          <a:p>
            <a:r>
              <a:rPr lang="en-US" sz="2000" dirty="0" smtClean="0"/>
              <a:t>If all uploads in order – registration certificate will be automatically generated</a:t>
            </a:r>
          </a:p>
          <a:p>
            <a:r>
              <a:rPr lang="en-US" sz="2000" dirty="0" smtClean="0"/>
              <a:t>In case any authority raises any query, the same shall be communicated to the applicant, and steps taken to rectify the same within the prescribed time period (3 working days)</a:t>
            </a:r>
          </a:p>
          <a:p>
            <a:r>
              <a:rPr lang="en-US" sz="2000" dirty="0" smtClean="0"/>
              <a:t>In case either Centre or State rejects the application, registration will be refused; deeming provision in this regard may be incorporated in the law</a:t>
            </a:r>
          </a:p>
          <a:p>
            <a:r>
              <a:rPr lang="en-US" sz="2000" dirty="0" smtClean="0"/>
              <a:t>Reasons for such rejection will be given by way of a speaking order; taxpayer would have a right to appeal</a:t>
            </a:r>
          </a:p>
          <a:p>
            <a:r>
              <a:rPr lang="en-US" sz="2000" dirty="0" smtClean="0"/>
              <a:t>Communications as to status of application may be given through e-mail or SMS</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Procedure for Registration – Existing Registrants</a:t>
            </a:r>
            <a:endParaRPr lang="en-US" sz="2800" dirty="0"/>
          </a:p>
        </p:txBody>
      </p:sp>
      <p:sp>
        <p:nvSpPr>
          <p:cNvPr id="3" name="Content Placeholder 2"/>
          <p:cNvSpPr>
            <a:spLocks noGrp="1"/>
          </p:cNvSpPr>
          <p:nvPr>
            <p:ph idx="1"/>
          </p:nvPr>
        </p:nvSpPr>
        <p:spPr/>
        <p:txBody>
          <a:bodyPr>
            <a:normAutofit/>
          </a:bodyPr>
          <a:lstStyle/>
          <a:p>
            <a:r>
              <a:rPr lang="en-US" sz="2000" dirty="0" smtClean="0"/>
              <a:t>Migration would be available for existing registrants</a:t>
            </a:r>
          </a:p>
          <a:p>
            <a:r>
              <a:rPr lang="en-US" sz="2000" dirty="0" smtClean="0"/>
              <a:t>All existing data will be migrated to the common portal electronically</a:t>
            </a:r>
          </a:p>
          <a:p>
            <a:r>
              <a:rPr lang="en-US" sz="2000" dirty="0" smtClean="0"/>
              <a:t>The same would be done in advance for ease in transition </a:t>
            </a:r>
          </a:p>
          <a:p>
            <a:r>
              <a:rPr lang="en-US" sz="2000" dirty="0" smtClean="0"/>
              <a:t>Under the GST regime, state wise registration will be required to be taken; while under the current regime, registration with both the States as well as Centre is required</a:t>
            </a:r>
          </a:p>
          <a:p>
            <a:r>
              <a:rPr lang="en-US" sz="2000" dirty="0" smtClean="0"/>
              <a:t>This approach will be adopted to minimize disruption in business for the existing registrants  </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Registration – Compounding Dealers</a:t>
            </a:r>
            <a:endParaRPr lang="en-US" sz="2800" dirty="0"/>
          </a:p>
        </p:txBody>
      </p:sp>
      <p:sp>
        <p:nvSpPr>
          <p:cNvPr id="3" name="Content Placeholder 2"/>
          <p:cNvSpPr>
            <a:spLocks noGrp="1"/>
          </p:cNvSpPr>
          <p:nvPr>
            <p:ph idx="1"/>
          </p:nvPr>
        </p:nvSpPr>
        <p:spPr/>
        <p:txBody>
          <a:bodyPr/>
          <a:lstStyle/>
          <a:p>
            <a:r>
              <a:rPr lang="en-US" sz="2000" dirty="0" smtClean="0"/>
              <a:t>Dealers falling within the Compounding threshold may opt for the compounding scheme, whereby tax will be required to be paid at a compounded rate</a:t>
            </a:r>
          </a:p>
          <a:p>
            <a:r>
              <a:rPr lang="en-US" sz="2000" dirty="0" smtClean="0"/>
              <a:t>Dealers must indicate if they are opting for the compounding scheme, such that the common portal would flag them separately as compounding dealers</a:t>
            </a:r>
          </a:p>
          <a:p>
            <a:r>
              <a:rPr lang="en-US" sz="2000" dirty="0" smtClean="0"/>
              <a:t>In case he opts out, or crosses the threshold, the flag would be removed though the dealer will be allowed to function under the same registration number</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solidFill>
                  <a:srgbClr val="0070C0"/>
                </a:solidFill>
              </a:rPr>
              <a:t>ASSESSMENT</a:t>
            </a:r>
            <a:br>
              <a:rPr lang="en-US" dirty="0" smtClean="0">
                <a:solidFill>
                  <a:srgbClr val="0070C0"/>
                </a:solidFill>
              </a:rPr>
            </a:br>
            <a:endParaRPr lang="en-US" dirty="0"/>
          </a:p>
        </p:txBody>
      </p:sp>
      <p:sp>
        <p:nvSpPr>
          <p:cNvPr id="3" name="Text Placeholder 2"/>
          <p:cNvSpPr>
            <a:spLocks noGrp="1"/>
          </p:cNvSpPr>
          <p:nvPr>
            <p:ph type="body" idx="1"/>
          </p:nvPr>
        </p:nvSpPr>
        <p:spPr/>
        <p:txBody>
          <a:bodyPr/>
          <a:lstStyle/>
          <a:p>
            <a:r>
              <a:rPr lang="en-US" dirty="0" smtClean="0"/>
              <a:t>Provisions under GST</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Cancellation/ Surrender of Registration Certificate</a:t>
            </a:r>
            <a:endParaRPr lang="en-US" sz="2800" dirty="0"/>
          </a:p>
        </p:txBody>
      </p:sp>
      <p:sp>
        <p:nvSpPr>
          <p:cNvPr id="3" name="Content Placeholder 2"/>
          <p:cNvSpPr>
            <a:spLocks noGrp="1"/>
          </p:cNvSpPr>
          <p:nvPr>
            <p:ph idx="1"/>
          </p:nvPr>
        </p:nvSpPr>
        <p:spPr/>
        <p:txBody>
          <a:bodyPr>
            <a:normAutofit/>
          </a:bodyPr>
          <a:lstStyle/>
          <a:p>
            <a:pPr>
              <a:buFont typeface="Wingdings" charset="2"/>
              <a:buChar char="§"/>
            </a:pPr>
            <a:r>
              <a:rPr lang="en-US" sz="2400" dirty="0" smtClean="0"/>
              <a:t>Registration Certificates may be cancelled or surrendered in the following situations:</a:t>
            </a:r>
          </a:p>
          <a:p>
            <a:pPr lvl="1">
              <a:buFont typeface="Wingdings" charset="2"/>
              <a:buChar char="Ø"/>
            </a:pPr>
            <a:r>
              <a:rPr lang="en-US" dirty="0" smtClean="0"/>
              <a:t>Closure of business</a:t>
            </a:r>
          </a:p>
          <a:p>
            <a:pPr lvl="1">
              <a:buFont typeface="Wingdings" charset="2"/>
              <a:buChar char="Ø"/>
            </a:pPr>
            <a:r>
              <a:rPr lang="en-US" dirty="0" smtClean="0"/>
              <a:t>Turnover falling below the threshold for registration</a:t>
            </a:r>
          </a:p>
          <a:p>
            <a:pPr lvl="1">
              <a:buFont typeface="Wingdings" charset="2"/>
              <a:buChar char="Ø"/>
            </a:pPr>
            <a:r>
              <a:rPr lang="en-US" dirty="0" smtClean="0"/>
              <a:t>Transfer of business for any reason</a:t>
            </a:r>
          </a:p>
          <a:p>
            <a:pPr lvl="1">
              <a:buFont typeface="Wingdings" charset="2"/>
              <a:buChar char="Ø"/>
            </a:pPr>
            <a:r>
              <a:rPr lang="en-US" dirty="0" smtClean="0"/>
              <a:t>Amalgamation of taxable person with other legal entity</a:t>
            </a:r>
          </a:p>
          <a:p>
            <a:pPr lvl="1">
              <a:buFont typeface="Wingdings" charset="2"/>
              <a:buChar char="Ø"/>
            </a:pPr>
            <a:r>
              <a:rPr lang="en-US" dirty="0" smtClean="0"/>
              <a:t>Non-commencement of business within stipulated time</a:t>
            </a:r>
          </a:p>
          <a:p>
            <a:pPr>
              <a:buFont typeface="Wingdings" charset="2"/>
              <a:buChar char="§"/>
            </a:pPr>
            <a:r>
              <a:rPr lang="en-US" sz="2400" dirty="0" smtClean="0"/>
              <a:t>Acknowledgment of surrender will be given to the taxpayer by SMS or email</a:t>
            </a:r>
          </a:p>
          <a:p>
            <a:endParaRPr lang="en-US" sz="2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Cancellation/ Surrender of Registration Certificate</a:t>
            </a:r>
            <a:endParaRPr lang="en-US" sz="2800" dirty="0"/>
          </a:p>
        </p:txBody>
      </p:sp>
      <p:sp>
        <p:nvSpPr>
          <p:cNvPr id="3" name="Content Placeholder 2"/>
          <p:cNvSpPr>
            <a:spLocks noGrp="1"/>
          </p:cNvSpPr>
          <p:nvPr>
            <p:ph idx="1"/>
          </p:nvPr>
        </p:nvSpPr>
        <p:spPr/>
        <p:txBody>
          <a:bodyPr/>
          <a:lstStyle/>
          <a:p>
            <a:r>
              <a:rPr lang="en-US" sz="2400" dirty="0" smtClean="0"/>
              <a:t>Cancellation may be done by the authorities in the following situations:</a:t>
            </a:r>
          </a:p>
          <a:p>
            <a:pPr lvl="1"/>
            <a:r>
              <a:rPr lang="en-US" dirty="0" smtClean="0"/>
              <a:t>Non-submission of application form even after a reminder</a:t>
            </a:r>
          </a:p>
          <a:p>
            <a:pPr lvl="1"/>
            <a:r>
              <a:rPr lang="en-US" dirty="0" smtClean="0"/>
              <a:t> contravention of law</a:t>
            </a:r>
          </a:p>
          <a:p>
            <a:pPr lvl="1"/>
            <a:r>
              <a:rPr lang="en-US" dirty="0" smtClean="0"/>
              <a:t>Non filing of returns for any period</a:t>
            </a:r>
          </a:p>
          <a:p>
            <a:r>
              <a:rPr lang="en-US" sz="2400" dirty="0" smtClean="0"/>
              <a:t>Dealer may get the cancellation/ surrender revoked subsequently</a:t>
            </a: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2667000"/>
            <a:ext cx="8229600" cy="1143000"/>
          </a:xfrm>
        </p:spPr>
        <p:txBody>
          <a:bodyPr>
            <a:normAutofit/>
          </a:bodyPr>
          <a:lstStyle/>
          <a:p>
            <a:r>
              <a:rPr lang="en-US" sz="4000" b="1" dirty="0" smtClean="0">
                <a:solidFill>
                  <a:srgbClr val="0070C0"/>
                </a:solidFill>
              </a:rPr>
              <a:t>FILING OF RETURNS</a:t>
            </a:r>
            <a:endParaRPr lang="en-US" sz="4000" b="1" dirty="0">
              <a:solidFill>
                <a:srgbClr val="0070C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Return Filing Process</a:t>
            </a:r>
            <a:endParaRPr lang="en-US" dirty="0"/>
          </a:p>
        </p:txBody>
      </p:sp>
      <p:sp>
        <p:nvSpPr>
          <p:cNvPr id="4" name="Content Placeholder 3"/>
          <p:cNvSpPr>
            <a:spLocks noGrp="1"/>
          </p:cNvSpPr>
          <p:nvPr>
            <p:ph idx="1"/>
          </p:nvPr>
        </p:nvSpPr>
        <p:spPr/>
        <p:txBody>
          <a:bodyPr>
            <a:normAutofit fontScale="92500"/>
          </a:bodyPr>
          <a:lstStyle/>
          <a:p>
            <a:r>
              <a:rPr lang="en-US" dirty="0" smtClean="0"/>
              <a:t>Returns may be prepared offline and then uploaded</a:t>
            </a:r>
          </a:p>
          <a:p>
            <a:r>
              <a:rPr lang="en-US" dirty="0" smtClean="0"/>
              <a:t>Sales Purchase records to be uploaded, and transactions posted to respective dealers’ ledger </a:t>
            </a:r>
          </a:p>
          <a:p>
            <a:r>
              <a:rPr lang="en-US" dirty="0" smtClean="0"/>
              <a:t>All taxes due as per returns must be paid in full before submitting returns; returns will not be allowed to be submitted until taxes as per returns have been paid in full</a:t>
            </a:r>
          </a:p>
          <a:p>
            <a:r>
              <a:rPr lang="en-US" dirty="0" smtClean="0"/>
              <a:t>On filing the return, the system would generate a “provisional acknowledgment” while on matching the payment details with the records submitted the “final acknowledgment” will be generated </a:t>
            </a:r>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Return Filing Process</a:t>
            </a:r>
            <a:endParaRPr lang="en-US" dirty="0"/>
          </a:p>
        </p:txBody>
      </p:sp>
      <p:sp>
        <p:nvSpPr>
          <p:cNvPr id="4" name="Content Placeholder 3"/>
          <p:cNvSpPr>
            <a:spLocks noGrp="1"/>
          </p:cNvSpPr>
          <p:nvPr>
            <p:ph idx="1"/>
          </p:nvPr>
        </p:nvSpPr>
        <p:spPr/>
        <p:txBody>
          <a:bodyPr/>
          <a:lstStyle/>
          <a:p>
            <a:r>
              <a:rPr lang="en-US" dirty="0" smtClean="0"/>
              <a:t>Post the Return Filing Due Date: matching (for the purpose of “final Acknowledgment” generation) will be done first at dealer level; if not, then invoice level</a:t>
            </a:r>
          </a:p>
          <a:p>
            <a:r>
              <a:rPr lang="en-US" dirty="0" smtClean="0"/>
              <a:t>Rectification:</a:t>
            </a:r>
          </a:p>
          <a:p>
            <a:pPr lvl="1"/>
            <a:r>
              <a:rPr lang="en-US" dirty="0" smtClean="0"/>
              <a:t>In case of any error, rectification for a specific return, or a return period, rectification application may be filed</a:t>
            </a:r>
          </a:p>
          <a:p>
            <a:pPr lvl="1"/>
            <a:r>
              <a:rPr lang="en-US" dirty="0" smtClean="0"/>
              <a:t>Only the relevant records pertaining to the modifications sought, to be submitted</a:t>
            </a: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Dealers not filing Returns</a:t>
            </a:r>
            <a:endParaRPr lang="en-US" dirty="0"/>
          </a:p>
        </p:txBody>
      </p:sp>
      <p:sp>
        <p:nvSpPr>
          <p:cNvPr id="3" name="Content Placeholder 2"/>
          <p:cNvSpPr>
            <a:spLocks noGrp="1"/>
          </p:cNvSpPr>
          <p:nvPr>
            <p:ph idx="1"/>
          </p:nvPr>
        </p:nvSpPr>
        <p:spPr/>
        <p:txBody>
          <a:bodyPr/>
          <a:lstStyle/>
          <a:p>
            <a:r>
              <a:rPr lang="en-US" dirty="0" smtClean="0"/>
              <a:t>System generated notices for dealers who have not filed return beyond the expiry of due dates; after approval of the tax official</a:t>
            </a:r>
          </a:p>
          <a:p>
            <a:r>
              <a:rPr lang="en-US" dirty="0" smtClean="0"/>
              <a:t>Notice should state the reason for penalty to be imposed</a:t>
            </a:r>
          </a:p>
          <a:p>
            <a:r>
              <a:rPr lang="en-US" dirty="0" smtClean="0"/>
              <a:t>System should record payments made, or returns filed thereafter; update the notice status</a:t>
            </a:r>
          </a:p>
          <a:p>
            <a:r>
              <a:rPr lang="en-US" dirty="0" smtClean="0"/>
              <a:t>In case of late filing, the late fee and interest to be auto calculated  </a:t>
            </a:r>
          </a:p>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Functionalities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Unique ID to be allotted to UN bodies (after due verification); this unique ID to be provided to the seller for every transaction, for tracking purposes and ease of refunds for UN bodies</a:t>
            </a:r>
          </a:p>
          <a:p>
            <a:r>
              <a:rPr lang="en-US" dirty="0" smtClean="0"/>
              <a:t>Provision for extension of last date of filing return, after due approval; here, the last date for return filing will be the extended date</a:t>
            </a:r>
          </a:p>
          <a:p>
            <a:r>
              <a:rPr lang="en-US" dirty="0" smtClean="0"/>
              <a:t>Provision in system such that any excess payment in a period is clearly shown and net tax liability calculated accordingly</a:t>
            </a:r>
          </a:p>
          <a:p>
            <a:r>
              <a:rPr lang="en-US" dirty="0" smtClean="0"/>
              <a:t>Provision for delegation of work from one official to another</a:t>
            </a:r>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First Return</a:t>
            </a:r>
            <a:endParaRPr lang="en-US" sz="2400" b="1" dirty="0"/>
          </a:p>
        </p:txBody>
      </p:sp>
      <p:graphicFrame>
        <p:nvGraphicFramePr>
          <p:cNvPr id="6" name="Content Placeholder 5"/>
          <p:cNvGraphicFramePr>
            <a:graphicFrameLocks noGrp="1"/>
          </p:cNvGraphicFramePr>
          <p:nvPr>
            <p:ph idx="1"/>
          </p:nvPr>
        </p:nvGraphicFramePr>
        <p:xfrm>
          <a:off x="762000" y="1676400"/>
          <a:ext cx="7696200" cy="4013200"/>
        </p:xfrm>
        <a:graphic>
          <a:graphicData uri="http://schemas.openxmlformats.org/drawingml/2006/table">
            <a:tbl>
              <a:tblPr firstRow="1" bandRow="1">
                <a:tableStyleId>{5C22544A-7EE6-4342-B048-85BDC9FD1C3A}</a:tableStyleId>
              </a:tblPr>
              <a:tblGrid>
                <a:gridCol w="3848100"/>
                <a:gridCol w="3848100"/>
              </a:tblGrid>
              <a:tr h="989556">
                <a:tc>
                  <a:txBody>
                    <a:bodyPr/>
                    <a:lstStyle/>
                    <a:p>
                      <a:pPr algn="ctr"/>
                      <a:r>
                        <a:rPr lang="en-US" dirty="0" smtClean="0"/>
                        <a:t>Details to be furnished in first return by taxable person paying tax under</a:t>
                      </a:r>
                      <a:r>
                        <a:rPr lang="en-US" baseline="0" dirty="0" smtClean="0"/>
                        <a:t> provision of Section 7 of CGST Act</a:t>
                      </a:r>
                      <a:endParaRPr lang="en-US" dirty="0"/>
                    </a:p>
                  </a:txBody>
                  <a:tcPr/>
                </a:tc>
                <a:tc>
                  <a:txBody>
                    <a:bodyPr/>
                    <a:lstStyle/>
                    <a:p>
                      <a:pPr algn="ctr"/>
                      <a:endParaRPr lang="en-US" dirty="0" smtClean="0"/>
                    </a:p>
                    <a:p>
                      <a:pPr algn="ctr"/>
                      <a:r>
                        <a:rPr lang="en-US" dirty="0" smtClean="0"/>
                        <a:t>Liability arises from</a:t>
                      </a:r>
                      <a:endParaRPr lang="en-US" dirty="0"/>
                    </a:p>
                  </a:txBody>
                  <a:tcPr/>
                </a:tc>
              </a:tr>
              <a:tr h="1511822">
                <a:tc>
                  <a:txBody>
                    <a:bodyPr/>
                    <a:lstStyle/>
                    <a:p>
                      <a:r>
                        <a:rPr lang="en-US" dirty="0" smtClean="0"/>
                        <a:t>Details</a:t>
                      </a:r>
                      <a:r>
                        <a:rPr lang="en-US" baseline="0" dirty="0" smtClean="0"/>
                        <a:t> of outward supplies under section 25</a:t>
                      </a:r>
                      <a:endParaRPr lang="en-US" dirty="0"/>
                    </a:p>
                  </a:txBody>
                  <a:tcPr/>
                </a:tc>
                <a:tc>
                  <a:txBody>
                    <a:bodyPr/>
                    <a:lstStyle/>
                    <a:p>
                      <a:r>
                        <a:rPr lang="en-US" sz="1800" kern="1200" dirty="0" smtClean="0">
                          <a:solidFill>
                            <a:schemeClr val="dk1"/>
                          </a:solidFill>
                          <a:latin typeface="+mn-lt"/>
                          <a:ea typeface="+mn-ea"/>
                          <a:cs typeface="+mn-cs"/>
                        </a:rPr>
                        <a:t>Date on which he became liable to registration till the end of the month in which registration has been granted;</a:t>
                      </a:r>
                      <a:endParaRPr lang="en-US" dirty="0"/>
                    </a:p>
                  </a:txBody>
                  <a:tcPr/>
                </a:tc>
              </a:tr>
              <a:tr h="1511822">
                <a:tc>
                  <a:txBody>
                    <a:bodyPr/>
                    <a:lstStyle/>
                    <a:p>
                      <a:r>
                        <a:rPr lang="en-US" sz="1800" kern="1200" dirty="0" smtClean="0">
                          <a:solidFill>
                            <a:schemeClr val="dk1"/>
                          </a:solidFill>
                          <a:latin typeface="+mn-lt"/>
                          <a:ea typeface="+mn-ea"/>
                          <a:cs typeface="+mn-cs"/>
                        </a:rPr>
                        <a:t>Details of Inward supplies under section 26</a:t>
                      </a:r>
                      <a:endParaRPr lang="en-US" dirty="0"/>
                    </a:p>
                  </a:txBody>
                  <a:tcPr/>
                </a:tc>
                <a:tc>
                  <a:txBody>
                    <a:bodyPr/>
                    <a:lstStyle/>
                    <a:p>
                      <a:r>
                        <a:rPr lang="en-US" sz="1800" kern="1200" dirty="0" smtClean="0">
                          <a:solidFill>
                            <a:schemeClr val="dk1"/>
                          </a:solidFill>
                          <a:latin typeface="+mn-lt"/>
                          <a:ea typeface="+mn-ea"/>
                          <a:cs typeface="+mn-cs"/>
                        </a:rPr>
                        <a:t>The effective date of registration till the end of the month in which registration has been granted</a:t>
                      </a:r>
                      <a:endParaRPr lang="en-US" dirty="0"/>
                    </a:p>
                  </a:txBody>
                  <a:tcP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Autofit/>
          </a:bodyPr>
          <a:lstStyle/>
          <a:p>
            <a:r>
              <a:rPr lang="en-US" sz="2400" b="1" dirty="0" smtClean="0"/>
              <a:t>Periodicity of return filing</a:t>
            </a:r>
            <a:endParaRPr lang="en-US" sz="2400" b="1" dirty="0"/>
          </a:p>
        </p:txBody>
      </p:sp>
      <p:graphicFrame>
        <p:nvGraphicFramePr>
          <p:cNvPr id="5" name="Content Placeholder 4"/>
          <p:cNvGraphicFramePr>
            <a:graphicFrameLocks noGrp="1"/>
          </p:cNvGraphicFramePr>
          <p:nvPr>
            <p:ph idx="1"/>
          </p:nvPr>
        </p:nvGraphicFramePr>
        <p:xfrm>
          <a:off x="228600" y="858528"/>
          <a:ext cx="8382000" cy="5466794"/>
        </p:xfrm>
        <a:graphic>
          <a:graphicData uri="http://schemas.openxmlformats.org/drawingml/2006/table">
            <a:tbl>
              <a:tblPr firstRow="1" bandRow="1">
                <a:tableStyleId>{5C22544A-7EE6-4342-B048-85BDC9FD1C3A}</a:tableStyleId>
              </a:tblPr>
              <a:tblGrid>
                <a:gridCol w="762000"/>
                <a:gridCol w="4724400"/>
                <a:gridCol w="2895600"/>
              </a:tblGrid>
              <a:tr h="668650">
                <a:tc>
                  <a:txBody>
                    <a:bodyPr/>
                    <a:lstStyle/>
                    <a:p>
                      <a:pPr algn="ctr"/>
                      <a:r>
                        <a:rPr lang="en-US" sz="1800" b="1" kern="1200" dirty="0" smtClean="0">
                          <a:solidFill>
                            <a:schemeClr val="lt1"/>
                          </a:solidFill>
                          <a:latin typeface="+mn-lt"/>
                          <a:ea typeface="+mn-ea"/>
                          <a:cs typeface="+mn-cs"/>
                        </a:rPr>
                        <a:t>Serial No.</a:t>
                      </a:r>
                      <a:endParaRPr lang="en-US" dirty="0"/>
                    </a:p>
                  </a:txBody>
                  <a:tcPr/>
                </a:tc>
                <a:tc>
                  <a:txBody>
                    <a:bodyPr/>
                    <a:lstStyle/>
                    <a:p>
                      <a:pPr algn="ctr"/>
                      <a:r>
                        <a:rPr lang="en-US" sz="1800" b="1" kern="1200" dirty="0" smtClean="0">
                          <a:solidFill>
                            <a:schemeClr val="lt1"/>
                          </a:solidFill>
                          <a:latin typeface="+mn-lt"/>
                          <a:ea typeface="+mn-ea"/>
                          <a:cs typeface="+mn-cs"/>
                        </a:rPr>
                        <a:t>Registered taxable person shall furnish</a:t>
                      </a:r>
                      <a:endParaRPr lang="en-US" dirty="0"/>
                    </a:p>
                  </a:txBody>
                  <a:tcPr/>
                </a:tc>
                <a:tc>
                  <a:txBody>
                    <a:bodyPr/>
                    <a:lstStyle/>
                    <a:p>
                      <a:pPr algn="ctr"/>
                      <a:r>
                        <a:rPr lang="en-US" sz="1800" b="1" kern="1200" dirty="0" smtClean="0">
                          <a:solidFill>
                            <a:schemeClr val="lt1"/>
                          </a:solidFill>
                          <a:latin typeface="+mn-lt"/>
                          <a:ea typeface="+mn-ea"/>
                          <a:cs typeface="+mn-cs"/>
                        </a:rPr>
                        <a:t>To be filed by</a:t>
                      </a:r>
                      <a:endParaRPr lang="en-US" dirty="0"/>
                    </a:p>
                  </a:txBody>
                  <a:tcPr/>
                </a:tc>
              </a:tr>
              <a:tr h="901702">
                <a:tc>
                  <a:txBody>
                    <a:bodyPr/>
                    <a:lstStyle/>
                    <a:p>
                      <a:r>
                        <a:rPr lang="en-US" dirty="0" smtClean="0"/>
                        <a:t>1.</a:t>
                      </a:r>
                      <a:endParaRPr lang="en-US" dirty="0"/>
                    </a:p>
                  </a:txBody>
                  <a:tcPr/>
                </a:tc>
                <a:tc>
                  <a:txBody>
                    <a:bodyPr/>
                    <a:lstStyle/>
                    <a:p>
                      <a:r>
                        <a:rPr lang="en-US" sz="1800" kern="1200" dirty="0" smtClean="0">
                          <a:solidFill>
                            <a:schemeClr val="dk1"/>
                          </a:solidFill>
                          <a:latin typeface="+mn-lt"/>
                          <a:ea typeface="+mn-ea"/>
                          <a:cs typeface="+mn-cs"/>
                        </a:rPr>
                        <a:t>Return for outward supplies made by taxable person (other than compounding taxpayer and ISD)</a:t>
                      </a:r>
                      <a:endParaRPr lang="en-US" dirty="0"/>
                    </a:p>
                  </a:txBody>
                  <a:tcPr/>
                </a:tc>
                <a:tc>
                  <a:txBody>
                    <a:bodyPr/>
                    <a:lstStyle/>
                    <a:p>
                      <a:r>
                        <a:rPr lang="en-US" sz="1800" kern="1200" dirty="0" smtClean="0">
                          <a:solidFill>
                            <a:schemeClr val="dk1"/>
                          </a:solidFill>
                          <a:latin typeface="+mn-lt"/>
                          <a:ea typeface="+mn-ea"/>
                          <a:cs typeface="+mn-cs"/>
                        </a:rPr>
                        <a:t>10</a:t>
                      </a:r>
                      <a:r>
                        <a:rPr lang="en-US" sz="1800" kern="1200" baseline="30000" dirty="0" smtClean="0">
                          <a:solidFill>
                            <a:schemeClr val="dk1"/>
                          </a:solidFill>
                          <a:latin typeface="+mn-lt"/>
                          <a:ea typeface="+mn-ea"/>
                          <a:cs typeface="+mn-cs"/>
                        </a:rPr>
                        <a:t>th</a:t>
                      </a:r>
                      <a:r>
                        <a:rPr lang="en-US" sz="1800" kern="1200" dirty="0" smtClean="0">
                          <a:solidFill>
                            <a:schemeClr val="dk1"/>
                          </a:solidFill>
                          <a:latin typeface="+mn-lt"/>
                          <a:ea typeface="+mn-ea"/>
                          <a:cs typeface="+mn-cs"/>
                        </a:rPr>
                        <a:t>  of the next month</a:t>
                      </a:r>
                      <a:endParaRPr lang="en-US" dirty="0"/>
                    </a:p>
                  </a:txBody>
                  <a:tcPr/>
                </a:tc>
              </a:tr>
              <a:tr h="901702">
                <a:tc>
                  <a:txBody>
                    <a:bodyPr/>
                    <a:lstStyle/>
                    <a:p>
                      <a:r>
                        <a:rPr lang="en-US" dirty="0" smtClean="0"/>
                        <a:t>2.</a:t>
                      </a:r>
                      <a:endParaRPr lang="en-US" dirty="0"/>
                    </a:p>
                  </a:txBody>
                  <a:tcPr/>
                </a:tc>
                <a:tc>
                  <a:txBody>
                    <a:bodyPr/>
                    <a:lstStyle/>
                    <a:p>
                      <a:r>
                        <a:rPr lang="en-US" sz="1800" kern="1200" dirty="0" smtClean="0">
                          <a:solidFill>
                            <a:schemeClr val="dk1"/>
                          </a:solidFill>
                          <a:latin typeface="+mn-lt"/>
                          <a:ea typeface="+mn-ea"/>
                          <a:cs typeface="+mn-cs"/>
                        </a:rPr>
                        <a:t>Return for inward supplies received by a taxable person (other than a compounding taxpayer and ISD)</a:t>
                      </a:r>
                      <a:endParaRPr lang="en-US" dirty="0"/>
                    </a:p>
                  </a:txBody>
                  <a:tcPr/>
                </a:tc>
                <a:tc>
                  <a:txBody>
                    <a:bodyPr/>
                    <a:lstStyle/>
                    <a:p>
                      <a:r>
                        <a:rPr lang="en-US" sz="1800" kern="1200" dirty="0" smtClean="0">
                          <a:solidFill>
                            <a:schemeClr val="dk1"/>
                          </a:solidFill>
                          <a:latin typeface="+mn-lt"/>
                          <a:ea typeface="+mn-ea"/>
                          <a:cs typeface="+mn-cs"/>
                        </a:rPr>
                        <a:t>1 5</a:t>
                      </a:r>
                      <a:r>
                        <a:rPr lang="en-US" sz="1800" kern="1200" baseline="30000" dirty="0" smtClean="0">
                          <a:solidFill>
                            <a:schemeClr val="dk1"/>
                          </a:solidFill>
                          <a:latin typeface="+mn-lt"/>
                          <a:ea typeface="+mn-ea"/>
                          <a:cs typeface="+mn-cs"/>
                        </a:rPr>
                        <a:t>th</a:t>
                      </a:r>
                      <a:r>
                        <a:rPr lang="en-US" sz="1800" kern="1200" dirty="0" smtClean="0">
                          <a:solidFill>
                            <a:schemeClr val="dk1"/>
                          </a:solidFill>
                          <a:latin typeface="+mn-lt"/>
                          <a:ea typeface="+mn-ea"/>
                          <a:cs typeface="+mn-cs"/>
                        </a:rPr>
                        <a:t> of the next month</a:t>
                      </a:r>
                      <a:endParaRPr lang="en-US" dirty="0"/>
                    </a:p>
                  </a:txBody>
                  <a:tcPr/>
                </a:tc>
              </a:tr>
              <a:tr h="901702">
                <a:tc>
                  <a:txBody>
                    <a:bodyPr/>
                    <a:lstStyle/>
                    <a:p>
                      <a:r>
                        <a:rPr lang="en-US" dirty="0" smtClean="0"/>
                        <a:t>3.</a:t>
                      </a:r>
                      <a:endParaRPr lang="en-US" dirty="0"/>
                    </a:p>
                  </a:txBody>
                  <a:tcPr/>
                </a:tc>
                <a:tc>
                  <a:txBody>
                    <a:bodyPr/>
                    <a:lstStyle/>
                    <a:p>
                      <a:r>
                        <a:rPr lang="en-US" sz="1800" kern="1200" dirty="0" smtClean="0">
                          <a:solidFill>
                            <a:schemeClr val="dk1"/>
                          </a:solidFill>
                          <a:latin typeface="+mn-lt"/>
                          <a:ea typeface="+mn-ea"/>
                          <a:cs typeface="+mn-cs"/>
                        </a:rPr>
                        <a:t>Monthly return of outward supply, inward supply , ITC availed, Tax paid  and Tax payable (other than compounding taxpayer and ISD)</a:t>
                      </a:r>
                      <a:endParaRPr lang="en-US" dirty="0"/>
                    </a:p>
                  </a:txBody>
                  <a:tcPr/>
                </a:tc>
                <a:tc>
                  <a:txBody>
                    <a:bodyPr/>
                    <a:lstStyle/>
                    <a:p>
                      <a:r>
                        <a:rPr lang="en-US" sz="1800" kern="1200" dirty="0" smtClean="0">
                          <a:solidFill>
                            <a:schemeClr val="dk1"/>
                          </a:solidFill>
                          <a:latin typeface="+mn-lt"/>
                          <a:ea typeface="+mn-ea"/>
                          <a:cs typeface="+mn-cs"/>
                        </a:rPr>
                        <a:t>20</a:t>
                      </a:r>
                      <a:r>
                        <a:rPr lang="en-US" sz="1800" kern="1200" baseline="30000" dirty="0" smtClean="0">
                          <a:solidFill>
                            <a:schemeClr val="dk1"/>
                          </a:solidFill>
                          <a:latin typeface="+mn-lt"/>
                          <a:ea typeface="+mn-ea"/>
                          <a:cs typeface="+mn-cs"/>
                        </a:rPr>
                        <a:t>th</a:t>
                      </a:r>
                      <a:r>
                        <a:rPr lang="en-US" sz="1800" kern="1200" dirty="0" smtClean="0">
                          <a:solidFill>
                            <a:schemeClr val="dk1"/>
                          </a:solidFill>
                          <a:latin typeface="+mn-lt"/>
                          <a:ea typeface="+mn-ea"/>
                          <a:cs typeface="+mn-cs"/>
                        </a:rPr>
                        <a:t> of the next month.</a:t>
                      </a:r>
                      <a:endParaRPr lang="en-US" dirty="0"/>
                    </a:p>
                  </a:txBody>
                  <a:tcPr/>
                </a:tc>
              </a:tr>
              <a:tr h="631191">
                <a:tc>
                  <a:txBody>
                    <a:bodyPr/>
                    <a:lstStyle/>
                    <a:p>
                      <a:r>
                        <a:rPr lang="en-US" dirty="0" smtClean="0"/>
                        <a:t>4. </a:t>
                      </a:r>
                      <a:endParaRPr lang="en-US" dirty="0"/>
                    </a:p>
                  </a:txBody>
                  <a:tcPr/>
                </a:tc>
                <a:tc>
                  <a:txBody>
                    <a:bodyPr/>
                    <a:lstStyle/>
                    <a:p>
                      <a:r>
                        <a:rPr lang="en-US" sz="1800" kern="1200" dirty="0" smtClean="0">
                          <a:solidFill>
                            <a:schemeClr val="dk1"/>
                          </a:solidFill>
                          <a:latin typeface="+mn-lt"/>
                          <a:ea typeface="+mn-ea"/>
                          <a:cs typeface="+mn-cs"/>
                        </a:rPr>
                        <a:t>Quarterly return for compounding taxpayer</a:t>
                      </a:r>
                      <a:endParaRPr lang="en-US" dirty="0"/>
                    </a:p>
                  </a:txBody>
                  <a:tcPr/>
                </a:tc>
                <a:tc>
                  <a:txBody>
                    <a:bodyPr/>
                    <a:lstStyle/>
                    <a:p>
                      <a:r>
                        <a:rPr lang="en-US" sz="1800" kern="1200" dirty="0" smtClean="0">
                          <a:solidFill>
                            <a:schemeClr val="dk1"/>
                          </a:solidFill>
                          <a:latin typeface="+mn-lt"/>
                          <a:ea typeface="+mn-ea"/>
                          <a:cs typeface="+mn-cs"/>
                        </a:rPr>
                        <a:t>18</a:t>
                      </a:r>
                      <a:r>
                        <a:rPr lang="en-US" sz="1800" kern="1200" baseline="30000" dirty="0" smtClean="0">
                          <a:solidFill>
                            <a:schemeClr val="dk1"/>
                          </a:solidFill>
                          <a:latin typeface="+mn-lt"/>
                          <a:ea typeface="+mn-ea"/>
                          <a:cs typeface="+mn-cs"/>
                        </a:rPr>
                        <a:t>th</a:t>
                      </a:r>
                      <a:r>
                        <a:rPr lang="en-US" sz="1800" kern="1200" dirty="0" smtClean="0">
                          <a:solidFill>
                            <a:schemeClr val="dk1"/>
                          </a:solidFill>
                          <a:latin typeface="+mn-lt"/>
                          <a:ea typeface="+mn-ea"/>
                          <a:cs typeface="+mn-cs"/>
                        </a:rPr>
                        <a:t> of the month next to quarter.</a:t>
                      </a:r>
                      <a:endParaRPr lang="en-US" dirty="0"/>
                    </a:p>
                  </a:txBody>
                  <a:tcPr/>
                </a:tc>
              </a:tr>
              <a:tr h="387392">
                <a:tc>
                  <a:txBody>
                    <a:bodyPr/>
                    <a:lstStyle/>
                    <a:p>
                      <a:r>
                        <a:rPr lang="en-US" dirty="0" smtClean="0"/>
                        <a:t>5. </a:t>
                      </a:r>
                      <a:endParaRPr lang="en-US" dirty="0"/>
                    </a:p>
                  </a:txBody>
                  <a:tcPr/>
                </a:tc>
                <a:tc>
                  <a:txBody>
                    <a:bodyPr/>
                    <a:lstStyle/>
                    <a:p>
                      <a:r>
                        <a:rPr lang="en-US" sz="1800" kern="1200" dirty="0" smtClean="0">
                          <a:solidFill>
                            <a:schemeClr val="dk1"/>
                          </a:solidFill>
                          <a:latin typeface="+mn-lt"/>
                          <a:ea typeface="+mn-ea"/>
                          <a:cs typeface="+mn-cs"/>
                        </a:rPr>
                        <a:t>Return for Tax Deducted at Source</a:t>
                      </a:r>
                      <a:endParaRPr lang="en-US" dirty="0"/>
                    </a:p>
                  </a:txBody>
                  <a:tcPr/>
                </a:tc>
                <a:tc>
                  <a:txBody>
                    <a:bodyPr/>
                    <a:lstStyle/>
                    <a:p>
                      <a:r>
                        <a:rPr lang="en-US" sz="1800" kern="1200" dirty="0" smtClean="0">
                          <a:solidFill>
                            <a:schemeClr val="dk1"/>
                          </a:solidFill>
                          <a:latin typeface="+mn-lt"/>
                          <a:ea typeface="+mn-ea"/>
                          <a:cs typeface="+mn-cs"/>
                        </a:rPr>
                        <a:t>10</a:t>
                      </a:r>
                      <a:r>
                        <a:rPr lang="en-US" sz="1800" kern="1200" baseline="30000" dirty="0" smtClean="0">
                          <a:solidFill>
                            <a:schemeClr val="dk1"/>
                          </a:solidFill>
                          <a:latin typeface="+mn-lt"/>
                          <a:ea typeface="+mn-ea"/>
                          <a:cs typeface="+mn-cs"/>
                        </a:rPr>
                        <a:t>th</a:t>
                      </a:r>
                      <a:r>
                        <a:rPr lang="en-US" sz="1800" kern="1200" dirty="0" smtClean="0">
                          <a:solidFill>
                            <a:schemeClr val="dk1"/>
                          </a:solidFill>
                          <a:latin typeface="+mn-lt"/>
                          <a:ea typeface="+mn-ea"/>
                          <a:cs typeface="+mn-cs"/>
                        </a:rPr>
                        <a:t>  of the next month</a:t>
                      </a:r>
                      <a:endParaRPr lang="en-US" dirty="0"/>
                    </a:p>
                  </a:txBody>
                  <a:tcPr/>
                </a:tc>
              </a:tr>
              <a:tr h="387392">
                <a:tc>
                  <a:txBody>
                    <a:bodyPr/>
                    <a:lstStyle/>
                    <a:p>
                      <a:r>
                        <a:rPr lang="en-US" dirty="0" smtClean="0"/>
                        <a:t>6. </a:t>
                      </a:r>
                      <a:endParaRPr lang="en-US" dirty="0"/>
                    </a:p>
                  </a:txBody>
                  <a:tcPr/>
                </a:tc>
                <a:tc>
                  <a:txBody>
                    <a:bodyPr/>
                    <a:lstStyle/>
                    <a:p>
                      <a:r>
                        <a:rPr lang="en-US" sz="1800" kern="1200" dirty="0" smtClean="0">
                          <a:solidFill>
                            <a:schemeClr val="dk1"/>
                          </a:solidFill>
                          <a:latin typeface="+mn-lt"/>
                          <a:ea typeface="+mn-ea"/>
                          <a:cs typeface="+mn-cs"/>
                        </a:rPr>
                        <a:t>Return for Input Service Distributor (ISD)</a:t>
                      </a:r>
                      <a:endParaRPr lang="en-US" dirty="0"/>
                    </a:p>
                  </a:txBody>
                  <a:tcPr/>
                </a:tc>
                <a:tc>
                  <a:txBody>
                    <a:bodyPr/>
                    <a:lstStyle/>
                    <a:p>
                      <a:r>
                        <a:rPr lang="en-US" sz="1800" kern="1200" dirty="0" smtClean="0">
                          <a:solidFill>
                            <a:schemeClr val="dk1"/>
                          </a:solidFill>
                          <a:latin typeface="+mn-lt"/>
                          <a:ea typeface="+mn-ea"/>
                          <a:cs typeface="+mn-cs"/>
                        </a:rPr>
                        <a:t>13</a:t>
                      </a:r>
                      <a:r>
                        <a:rPr lang="en-US" sz="1800" kern="1200" baseline="30000" dirty="0" smtClean="0">
                          <a:solidFill>
                            <a:schemeClr val="dk1"/>
                          </a:solidFill>
                          <a:latin typeface="+mn-lt"/>
                          <a:ea typeface="+mn-ea"/>
                          <a:cs typeface="+mn-cs"/>
                        </a:rPr>
                        <a:t>th</a:t>
                      </a:r>
                      <a:r>
                        <a:rPr lang="en-US" sz="1800" kern="1200" dirty="0" smtClean="0">
                          <a:solidFill>
                            <a:schemeClr val="dk1"/>
                          </a:solidFill>
                          <a:latin typeface="+mn-lt"/>
                          <a:ea typeface="+mn-ea"/>
                          <a:cs typeface="+mn-cs"/>
                        </a:rPr>
                        <a:t>   of the next month.</a:t>
                      </a:r>
                      <a:endParaRPr lang="en-US" dirty="0"/>
                    </a:p>
                  </a:txBody>
                  <a:tcPr/>
                </a:tc>
              </a:tr>
              <a:tr h="631191">
                <a:tc>
                  <a:txBody>
                    <a:bodyPr/>
                    <a:lstStyle/>
                    <a:p>
                      <a:r>
                        <a:rPr lang="en-US" dirty="0" smtClean="0"/>
                        <a:t>7. </a:t>
                      </a:r>
                      <a:endParaRPr lang="en-US" dirty="0"/>
                    </a:p>
                  </a:txBody>
                  <a:tcPr/>
                </a:tc>
                <a:tc>
                  <a:txBody>
                    <a:bodyPr/>
                    <a:lstStyle/>
                    <a:p>
                      <a:r>
                        <a:rPr lang="en-US" sz="1800" kern="1200" dirty="0" smtClean="0">
                          <a:solidFill>
                            <a:schemeClr val="dk1"/>
                          </a:solidFill>
                          <a:latin typeface="+mn-lt"/>
                          <a:ea typeface="+mn-ea"/>
                          <a:cs typeface="+mn-cs"/>
                        </a:rPr>
                        <a:t>Annual Return</a:t>
                      </a:r>
                      <a:endParaRPr lang="en-US" dirty="0"/>
                    </a:p>
                  </a:txBody>
                  <a:tcPr/>
                </a:tc>
                <a:tc>
                  <a:txBody>
                    <a:bodyPr/>
                    <a:lstStyle/>
                    <a:p>
                      <a:r>
                        <a:rPr lang="en-US" sz="1800" kern="1200" dirty="0" smtClean="0">
                          <a:solidFill>
                            <a:schemeClr val="dk1"/>
                          </a:solidFill>
                          <a:latin typeface="+mn-lt"/>
                          <a:ea typeface="+mn-ea"/>
                          <a:cs typeface="+mn-cs"/>
                        </a:rPr>
                        <a:t>By 31</a:t>
                      </a:r>
                      <a:r>
                        <a:rPr lang="en-US" sz="1800" kern="1200" baseline="30000" dirty="0" smtClean="0">
                          <a:solidFill>
                            <a:schemeClr val="dk1"/>
                          </a:solidFill>
                          <a:latin typeface="+mn-lt"/>
                          <a:ea typeface="+mn-ea"/>
                          <a:cs typeface="+mn-cs"/>
                        </a:rPr>
                        <a:t>st</a:t>
                      </a:r>
                      <a:r>
                        <a:rPr lang="en-US" sz="1800" kern="1200" dirty="0" smtClean="0">
                          <a:solidFill>
                            <a:schemeClr val="dk1"/>
                          </a:solidFill>
                          <a:latin typeface="+mn-lt"/>
                          <a:ea typeface="+mn-ea"/>
                          <a:cs typeface="+mn-cs"/>
                        </a:rPr>
                        <a:t> December of</a:t>
                      </a:r>
                      <a:br>
                        <a:rPr lang="en-US" sz="1800" kern="1200" dirty="0" smtClean="0">
                          <a:solidFill>
                            <a:schemeClr val="dk1"/>
                          </a:solidFill>
                          <a:latin typeface="+mn-lt"/>
                          <a:ea typeface="+mn-ea"/>
                          <a:cs typeface="+mn-cs"/>
                        </a:rPr>
                      </a:br>
                      <a:r>
                        <a:rPr lang="en-US" sz="1800" kern="1200" dirty="0" smtClean="0">
                          <a:solidFill>
                            <a:schemeClr val="dk1"/>
                          </a:solidFill>
                          <a:latin typeface="+mn-lt"/>
                          <a:ea typeface="+mn-ea"/>
                          <a:cs typeface="+mn-cs"/>
                        </a:rPr>
                        <a:t>next FY.</a:t>
                      </a:r>
                      <a:endParaRPr lang="en-US" dirty="0"/>
                    </a:p>
                  </a:txBody>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3400" y="2667000"/>
            <a:ext cx="8229600" cy="1143000"/>
          </a:xfrm>
        </p:spPr>
        <p:txBody>
          <a:bodyPr>
            <a:normAutofit/>
          </a:bodyPr>
          <a:lstStyle/>
          <a:p>
            <a:r>
              <a:rPr lang="en-US" sz="4000" b="1" dirty="0" smtClean="0">
                <a:solidFill>
                  <a:srgbClr val="0070C0"/>
                </a:solidFill>
              </a:rPr>
              <a:t>TRANSITIONAL PROVISIONS</a:t>
            </a:r>
            <a:endParaRPr lang="en-US" sz="4000" b="1" dirty="0">
              <a:solidFill>
                <a:srgbClr val="0070C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ASSESSMENT</a:t>
            </a:r>
            <a:endParaRPr lang="en-US" dirty="0"/>
          </a:p>
        </p:txBody>
      </p:sp>
      <p:sp>
        <p:nvSpPr>
          <p:cNvPr id="3" name="Content Placeholder 2"/>
          <p:cNvSpPr>
            <a:spLocks noGrp="1"/>
          </p:cNvSpPr>
          <p:nvPr>
            <p:ph idx="1"/>
          </p:nvPr>
        </p:nvSpPr>
        <p:spPr/>
        <p:txBody>
          <a:bodyPr>
            <a:noAutofit/>
          </a:bodyPr>
          <a:lstStyle/>
          <a:p>
            <a:endParaRPr lang="en-US" sz="1800" i="1" dirty="0" smtClean="0"/>
          </a:p>
          <a:p>
            <a:endParaRPr lang="en-US" sz="1800" i="1" dirty="0"/>
          </a:p>
        </p:txBody>
      </p:sp>
      <p:graphicFrame>
        <p:nvGraphicFramePr>
          <p:cNvPr id="44" name="Diagram 43"/>
          <p:cNvGraphicFramePr/>
          <p:nvPr/>
        </p:nvGraphicFramePr>
        <p:xfrm>
          <a:off x="152400" y="1447800"/>
          <a:ext cx="8991600"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85800"/>
          </a:xfrm>
        </p:spPr>
        <p:txBody>
          <a:bodyPr>
            <a:normAutofit/>
          </a:bodyPr>
          <a:lstStyle/>
          <a:p>
            <a:r>
              <a:rPr lang="en-US" sz="2400" b="1" dirty="0" smtClean="0"/>
              <a:t>MIGRATION OF EXISTING TAXPAYERS IN GST [S. 142]</a:t>
            </a:r>
            <a:endParaRPr lang="en-US" sz="2400" b="1" dirty="0"/>
          </a:p>
        </p:txBody>
      </p:sp>
      <p:sp>
        <p:nvSpPr>
          <p:cNvPr id="3" name="Content Placeholder 2"/>
          <p:cNvSpPr>
            <a:spLocks noGrp="1"/>
          </p:cNvSpPr>
          <p:nvPr>
            <p:ph idx="1"/>
          </p:nvPr>
        </p:nvSpPr>
        <p:spPr/>
        <p:txBody>
          <a:bodyPr>
            <a:normAutofit/>
          </a:bodyPr>
          <a:lstStyle/>
          <a:p>
            <a:pPr>
              <a:buFont typeface="Wingdings" pitchFamily="2" charset="2"/>
              <a:buChar char="§"/>
            </a:pPr>
            <a:r>
              <a:rPr lang="en-US" sz="1600" dirty="0" smtClean="0"/>
              <a:t>A certificate of registration on a provisional basis is first issued to every person registered under earlier law, and such certificate shall be valid for six months from the date of the issue. This may be extended for such a period as the central/state governments may specify.  </a:t>
            </a:r>
          </a:p>
          <a:p>
            <a:pPr>
              <a:buFont typeface="Wingdings" pitchFamily="2" charset="2"/>
              <a:buChar char="§"/>
            </a:pPr>
            <a:r>
              <a:rPr lang="en-US" sz="1600" dirty="0" smtClean="0"/>
              <a:t>It further provides that every such person to whom a certificate of registration has been issued will be required to furnish such information as may be prescribed, and on doing so, the provisional certificate granted under section 142(1) shall be granted on a final basis by the Central/State Government. </a:t>
            </a:r>
          </a:p>
          <a:p>
            <a:pPr>
              <a:buFont typeface="Wingdings" pitchFamily="2" charset="2"/>
              <a:buChar char="§"/>
            </a:pPr>
            <a:r>
              <a:rPr lang="en-US" sz="1600" dirty="0" smtClean="0"/>
              <a:t>Any provisional registration granted under this section may be cancelled if such person fails to furnish the prescribed information within such time as may be specified. </a:t>
            </a:r>
          </a:p>
          <a:p>
            <a:endParaRPr lang="en-US" sz="16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b="1" dirty="0" smtClean="0"/>
              <a:t>Amount of CENVAT Credit carried forward in a return to be allowed as input tax credit [S. 143]</a:t>
            </a:r>
            <a:endParaRPr lang="en-US" sz="2000" b="1" dirty="0"/>
          </a:p>
        </p:txBody>
      </p:sp>
      <p:sp>
        <p:nvSpPr>
          <p:cNvPr id="3" name="Content Placeholder 2"/>
          <p:cNvSpPr>
            <a:spLocks noGrp="1"/>
          </p:cNvSpPr>
          <p:nvPr>
            <p:ph idx="1"/>
          </p:nvPr>
        </p:nvSpPr>
        <p:spPr/>
        <p:txBody>
          <a:bodyPr>
            <a:normAutofit/>
          </a:bodyPr>
          <a:lstStyle/>
          <a:p>
            <a:pPr>
              <a:buNone/>
            </a:pPr>
            <a:r>
              <a:rPr lang="en-US" sz="1600" b="1" dirty="0" smtClean="0"/>
              <a:t> (CGST LAW)</a:t>
            </a:r>
          </a:p>
          <a:p>
            <a:r>
              <a:rPr lang="en-US" sz="1600" dirty="0" smtClean="0"/>
              <a:t>This section provides that a registered taxable person shall be entitled to take, in his electronic ledger, credit of the CENVAT credit carried forward in a return, furnished under earlier law by him, in respect of the period ending with the day immediately preceding the appointed in the manner prescribed.</a:t>
            </a:r>
          </a:p>
          <a:p>
            <a:r>
              <a:rPr lang="en-US" sz="1600" dirty="0" smtClean="0"/>
              <a:t>It further provides that the amount taken as credit above, shall be recovered as arrear of tax under this Act from the taxable person if the said amount is found to recoverable as a result of any proceeding instituted before or after such person. </a:t>
            </a:r>
          </a:p>
          <a:p>
            <a:pPr>
              <a:buNone/>
            </a:pPr>
            <a:r>
              <a:rPr lang="en-US" sz="1600" b="1" dirty="0" smtClean="0"/>
              <a:t>(SGST LAW)</a:t>
            </a:r>
          </a:p>
          <a:p>
            <a:r>
              <a:rPr lang="en-US" sz="1600" dirty="0" smtClean="0"/>
              <a:t>A registered taxable person under SGST law shall be allowed to take credit in his electronic ledger of the credit of the amount of value added tax carried forward in a return furnished under the earlier law provided the credit proposed to be carried forward is admissible under the earlier as well as the proposed law. Provisions of recovery under the CGST law apply mutatis mutandis to the proposed SGST law. </a:t>
            </a:r>
          </a:p>
          <a:p>
            <a:endParaRPr lang="en-US" sz="1600" b="1"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CENVAT Credit on Capital goods [S. 144]</a:t>
            </a:r>
            <a:endParaRPr lang="en-US" sz="2400" b="1" dirty="0"/>
          </a:p>
        </p:txBody>
      </p:sp>
      <p:sp>
        <p:nvSpPr>
          <p:cNvPr id="3" name="Content Placeholder 2"/>
          <p:cNvSpPr>
            <a:spLocks noGrp="1"/>
          </p:cNvSpPr>
          <p:nvPr>
            <p:ph idx="1"/>
          </p:nvPr>
        </p:nvSpPr>
        <p:spPr/>
        <p:txBody>
          <a:bodyPr/>
          <a:lstStyle/>
          <a:p>
            <a:r>
              <a:rPr lang="en-US" sz="1600" dirty="0" smtClean="0"/>
              <a:t>A registered taxable person shall be entitled to take in, in his electronic ledger, credit of the unavailed </a:t>
            </a:r>
            <a:r>
              <a:rPr lang="en-US" sz="1600" dirty="0" err="1" smtClean="0"/>
              <a:t>cenvat</a:t>
            </a:r>
            <a:r>
              <a:rPr lang="en-US" sz="1600" dirty="0" smtClean="0"/>
              <a:t> credit in respect of capital goods, not carried forward in a return furnished under the law in a prescribed manner. This, however, is subject to the condition that the credit shall be allowed when such credit was admissible as </a:t>
            </a:r>
            <a:r>
              <a:rPr lang="en-US" sz="1600" dirty="0" err="1" smtClean="0"/>
              <a:t>cenvat</a:t>
            </a:r>
            <a:r>
              <a:rPr lang="en-US" sz="1600" dirty="0" smtClean="0"/>
              <a:t> credit and is admissible as input tax credit under this Act. </a:t>
            </a:r>
          </a:p>
          <a:p>
            <a:r>
              <a:rPr lang="en-US" sz="1600" dirty="0" smtClean="0"/>
              <a:t>The amount taken as credit under this provision shall be recovered as an area of tax from the taxable person if the said amount is found to be recoverable as a result of any proceeding instituted before or after the appointed day against such person under the earlier law. </a:t>
            </a:r>
          </a:p>
          <a:p>
            <a:r>
              <a:rPr lang="en-US" sz="1600" dirty="0" smtClean="0"/>
              <a:t>The above mechanism applicable for availing credit of unavailed credit in respect of capital goods under the CGST law shall also apply mutatis mutandis for the credit of capital goods under SGST law. </a:t>
            </a:r>
          </a:p>
          <a:p>
            <a:endParaRPr lang="en-US" sz="1600" dirty="0" smtClean="0"/>
          </a:p>
          <a:p>
            <a:endParaRPr lang="en-US" sz="1600" dirty="0" smtClean="0"/>
          </a:p>
          <a:p>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Credit of “eligible duties and taxes” in respect of inputs held in stock [S. 145]</a:t>
            </a:r>
            <a:endParaRPr lang="en-US" sz="2400" b="1" dirty="0"/>
          </a:p>
        </p:txBody>
      </p:sp>
      <p:sp>
        <p:nvSpPr>
          <p:cNvPr id="3" name="Content Placeholder 2"/>
          <p:cNvSpPr>
            <a:spLocks noGrp="1"/>
          </p:cNvSpPr>
          <p:nvPr>
            <p:ph idx="1"/>
          </p:nvPr>
        </p:nvSpPr>
        <p:spPr/>
        <p:txBody>
          <a:bodyPr>
            <a:normAutofit/>
          </a:bodyPr>
          <a:lstStyle/>
          <a:p>
            <a:pPr>
              <a:buNone/>
            </a:pPr>
            <a:r>
              <a:rPr lang="en-US" sz="1600" b="1" dirty="0" smtClean="0"/>
              <a:t>CGST LAW</a:t>
            </a:r>
          </a:p>
          <a:p>
            <a:r>
              <a:rPr lang="en-US" sz="1600" dirty="0" smtClean="0"/>
              <a:t>This provision allows a registered taxable person, </a:t>
            </a:r>
          </a:p>
          <a:p>
            <a:r>
              <a:rPr lang="en-US" sz="1600" dirty="0" smtClean="0"/>
              <a:t>who was not liable to be registered under the earlier law </a:t>
            </a:r>
            <a:r>
              <a:rPr lang="en-US" sz="1600" b="1" u="sng" dirty="0" smtClean="0"/>
              <a:t>or</a:t>
            </a:r>
            <a:r>
              <a:rPr lang="en-US" sz="1600" dirty="0" smtClean="0"/>
              <a:t> </a:t>
            </a:r>
          </a:p>
          <a:p>
            <a:r>
              <a:rPr lang="en-US" sz="1600" dirty="0" smtClean="0"/>
              <a:t>who was engaged in the manufacture of exempted goods under the earlier law but which are liable to tax under this Act, </a:t>
            </a:r>
          </a:p>
          <a:p>
            <a:r>
              <a:rPr lang="en-US" sz="1600" dirty="0" smtClean="0"/>
              <a:t>to take, in his electronic ledger, credit of eligible duties and taxes </a:t>
            </a:r>
          </a:p>
          <a:p>
            <a:r>
              <a:rPr lang="en-US" sz="1600" dirty="0" smtClean="0"/>
              <a:t>in respect of inputs held in stock and inputs contained in semi-finished or finished goods held in stock, </a:t>
            </a:r>
          </a:p>
          <a:p>
            <a:r>
              <a:rPr lang="en-US" sz="1600" dirty="0" smtClean="0"/>
              <a:t>subject to several conditions like:</a:t>
            </a:r>
          </a:p>
          <a:p>
            <a:pPr lvl="1"/>
            <a:r>
              <a:rPr lang="en-US" sz="1200" dirty="0" smtClean="0"/>
              <a:t>such inputs/goods are used or intended to be used for making taxable supplies under this Act, and </a:t>
            </a:r>
          </a:p>
          <a:p>
            <a:pPr lvl="1"/>
            <a:r>
              <a:rPr lang="en-US" sz="1200" dirty="0" smtClean="0"/>
              <a:t>such taxable person was eligible for </a:t>
            </a:r>
            <a:r>
              <a:rPr lang="en-US" sz="1200" dirty="0" err="1" smtClean="0"/>
              <a:t>cenvat</a:t>
            </a:r>
            <a:r>
              <a:rPr lang="en-US" sz="1200" dirty="0" smtClean="0"/>
              <a:t> credit on receipt of such inputs and/or goods under the earlier law but for his not being liable for registration or the goods remaining exempt under the said law</a:t>
            </a:r>
          </a:p>
          <a:p>
            <a:pPr lvl="1"/>
            <a:r>
              <a:rPr lang="en-US" sz="1200" dirty="0" smtClean="0"/>
              <a:t>Invoice of goods is available</a:t>
            </a:r>
          </a:p>
          <a:p>
            <a:pPr lvl="1"/>
            <a:r>
              <a:rPr lang="en-US" sz="1200" dirty="0" smtClean="0"/>
              <a:t>Invoice date is not earlier than 12 months preceding the appointed day</a:t>
            </a:r>
          </a:p>
          <a:p>
            <a:pPr>
              <a:buNone/>
            </a:pPr>
            <a:r>
              <a:rPr lang="en-US" sz="1600" b="1" dirty="0" smtClean="0"/>
              <a:t>SGST LAW</a:t>
            </a:r>
          </a:p>
          <a:p>
            <a:r>
              <a:rPr lang="en-US" sz="1600" dirty="0" smtClean="0"/>
              <a:t>These provisions apply </a:t>
            </a:r>
            <a:r>
              <a:rPr lang="en-US" sz="1600" b="1" i="1" dirty="0" smtClean="0"/>
              <a:t>mutatis mutandis</a:t>
            </a:r>
            <a:r>
              <a:rPr lang="en-US" sz="1600" b="1" dirty="0" smtClean="0"/>
              <a:t> </a:t>
            </a:r>
            <a:r>
              <a:rPr lang="en-US" sz="1600" dirty="0" smtClean="0"/>
              <a:t>to credit of VAT under the State VAT laws</a:t>
            </a:r>
          </a:p>
          <a:p>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Credit to person switching over from Composition Scheme [S. 146]</a:t>
            </a:r>
            <a:endParaRPr lang="en-US" sz="2400" dirty="0"/>
          </a:p>
        </p:txBody>
      </p:sp>
      <p:sp>
        <p:nvSpPr>
          <p:cNvPr id="3" name="Content Placeholder 2"/>
          <p:cNvSpPr>
            <a:spLocks noGrp="1"/>
          </p:cNvSpPr>
          <p:nvPr>
            <p:ph idx="1"/>
          </p:nvPr>
        </p:nvSpPr>
        <p:spPr/>
        <p:txBody>
          <a:bodyPr>
            <a:noAutofit/>
          </a:bodyPr>
          <a:lstStyle/>
          <a:p>
            <a:r>
              <a:rPr lang="en-US" sz="1800" dirty="0" smtClean="0"/>
              <a:t>A registered taxable person who was either paying tax at a fixed  rate or paying a fixed amount in lieu of the tax payable under the earlier law, shall be entitled to take, in his electronic credit ledger, credit of eligible duties and taxes in respect of inputs held in stock and inputs contained in semi-finished or finished goods held in stock, subject to the following conditions:-</a:t>
            </a:r>
          </a:p>
          <a:p>
            <a:pPr lvl="1"/>
            <a:r>
              <a:rPr lang="en-US" sz="1400" dirty="0" smtClean="0"/>
              <a:t>Such inputs and/or goods are used or intended to be used for making taxable supplies under this Act;</a:t>
            </a:r>
          </a:p>
          <a:p>
            <a:pPr lvl="1"/>
            <a:r>
              <a:rPr lang="en-US" sz="1400" dirty="0" smtClean="0"/>
              <a:t>The said person is not paying tax under Section 8;</a:t>
            </a:r>
          </a:p>
          <a:p>
            <a:pPr lvl="1"/>
            <a:r>
              <a:rPr lang="en-US" sz="1400" dirty="0" smtClean="0"/>
              <a:t>The said taxable person was eligible </a:t>
            </a:r>
            <a:r>
              <a:rPr lang="en-US" sz="1400" dirty="0" err="1" smtClean="0"/>
              <a:t>cenvat</a:t>
            </a:r>
            <a:r>
              <a:rPr lang="en-US" sz="1400" dirty="0" smtClean="0"/>
              <a:t> credit on receipt of such inputs and/or goods under the earlier law for his being a composition under the said law. </a:t>
            </a:r>
          </a:p>
          <a:p>
            <a:pPr lvl="1"/>
            <a:r>
              <a:rPr lang="en-US" sz="1400" dirty="0" smtClean="0"/>
              <a:t>The said taxable person is eligible for input tax credit under this Act;</a:t>
            </a:r>
          </a:p>
          <a:p>
            <a:pPr lvl="1"/>
            <a:r>
              <a:rPr lang="en-US" sz="1400" dirty="0" smtClean="0"/>
              <a:t>The said taxable person is in possession of invoice and/or other prescribed documents evidencing payment of duty/tax under the earlier law in respect of inputs held in stock and inputs contained in semi-finished or finished goods held in stock on the appointed day; and</a:t>
            </a:r>
          </a:p>
          <a:p>
            <a:pPr lvl="1"/>
            <a:r>
              <a:rPr lang="en-US" sz="1400" dirty="0" smtClean="0"/>
              <a:t>Such invoices and/or other prescribed documents were issued not later than twelve months immediately preceding the appointed day.</a:t>
            </a:r>
          </a:p>
          <a:p>
            <a:pPr lvl="1"/>
            <a:r>
              <a:rPr lang="en-US" sz="1400" dirty="0" smtClean="0"/>
              <a:t>The above provisions under the CGST law shall apply </a:t>
            </a:r>
            <a:r>
              <a:rPr lang="en-US" sz="1400" i="1" dirty="0" smtClean="0"/>
              <a:t>mutatis mutandis </a:t>
            </a:r>
            <a:r>
              <a:rPr lang="en-US" sz="1400" dirty="0" smtClean="0"/>
              <a:t>in respect of value added tax relating to inputs held in stock and inputs contained in semi-finished or finished goods held in stock under the SGST law.</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229600" cy="1143000"/>
          </a:xfrm>
        </p:spPr>
        <p:txBody>
          <a:bodyPr>
            <a:normAutofit/>
          </a:bodyPr>
          <a:lstStyle/>
          <a:p>
            <a:r>
              <a:rPr lang="en-US" sz="2400" b="1" dirty="0" smtClean="0"/>
              <a:t>Amount payable in the event of a taxable person switching over to composition scheme [S. 147]</a:t>
            </a:r>
            <a:endParaRPr lang="en-US" sz="2400" dirty="0"/>
          </a:p>
        </p:txBody>
      </p:sp>
      <p:sp>
        <p:nvSpPr>
          <p:cNvPr id="3" name="Content Placeholder 2"/>
          <p:cNvSpPr>
            <a:spLocks noGrp="1"/>
          </p:cNvSpPr>
          <p:nvPr>
            <p:ph idx="1"/>
          </p:nvPr>
        </p:nvSpPr>
        <p:spPr>
          <a:xfrm>
            <a:off x="457200" y="1676400"/>
            <a:ext cx="8229600" cy="4449763"/>
          </a:xfrm>
        </p:spPr>
        <p:txBody>
          <a:bodyPr>
            <a:normAutofit/>
          </a:bodyPr>
          <a:lstStyle/>
          <a:p>
            <a:r>
              <a:rPr lang="en-US" sz="2400" dirty="0" smtClean="0"/>
              <a:t>Where a taxable person carries forward credit under the law, and </a:t>
            </a:r>
          </a:p>
          <a:p>
            <a:pPr lvl="1"/>
            <a:r>
              <a:rPr lang="en-US" sz="1800" dirty="0" smtClean="0"/>
              <a:t>switches over to composition scheme under the Act, </a:t>
            </a:r>
          </a:p>
          <a:p>
            <a:pPr lvl="1"/>
            <a:r>
              <a:rPr lang="en-US" sz="1800" dirty="0" smtClean="0"/>
              <a:t>he shall pay by way of debit in the electronic credit ledger or electronic cash ledger, </a:t>
            </a:r>
          </a:p>
          <a:p>
            <a:pPr lvl="1"/>
            <a:r>
              <a:rPr lang="en-US" sz="1800" dirty="0" smtClean="0"/>
              <a:t>an amount equivalent to the credit of input tax in respect of inputs held in stock and inputs contained in semi-finished or finished goods held in stock. </a:t>
            </a:r>
          </a:p>
          <a:p>
            <a:r>
              <a:rPr lang="en-US" sz="2400" dirty="0" smtClean="0"/>
              <a:t>Importantly, after the payment of such amount, the balance of input tax credit in the ledger shall lapse.</a:t>
            </a:r>
          </a:p>
          <a:p>
            <a:r>
              <a:rPr lang="en-US" sz="2400" dirty="0" smtClean="0"/>
              <a:t>Above provision shall apply </a:t>
            </a:r>
            <a:r>
              <a:rPr lang="en-US" sz="2400" i="1" dirty="0" smtClean="0"/>
              <a:t>mutatis mutandis</a:t>
            </a:r>
            <a:r>
              <a:rPr lang="en-US" sz="2400" dirty="0" smtClean="0"/>
              <a:t> in respect of eligible VAT credit under the SGST law.</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36638"/>
          </a:xfrm>
        </p:spPr>
        <p:txBody>
          <a:bodyPr>
            <a:normAutofit fontScale="90000"/>
          </a:bodyPr>
          <a:lstStyle/>
          <a:p>
            <a:r>
              <a:rPr lang="en-US" sz="2700" b="1" dirty="0" smtClean="0"/>
              <a:t/>
            </a:r>
            <a:br>
              <a:rPr lang="en-US" sz="2700" b="1" dirty="0" smtClean="0"/>
            </a:br>
            <a:r>
              <a:rPr lang="en-US" sz="2700" b="1" dirty="0" smtClean="0"/>
              <a:t>Exempted goods returned to the place of business on or after the appointed day (Section 148)</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r>
              <a:rPr lang="en-US" sz="2400" dirty="0" smtClean="0"/>
              <a:t>Where any goods on which duty had been exempt under the earlier law at the time of removal, </a:t>
            </a:r>
          </a:p>
          <a:p>
            <a:r>
              <a:rPr lang="en-US" sz="2400" dirty="0" smtClean="0"/>
              <a:t>not being earlier than six months prior to the appointed day, </a:t>
            </a:r>
          </a:p>
          <a:p>
            <a:r>
              <a:rPr lang="en-US" sz="2400" dirty="0" smtClean="0"/>
              <a:t>are returned to any place of business after the appointed day, </a:t>
            </a:r>
          </a:p>
          <a:p>
            <a:r>
              <a:rPr lang="en-US" sz="2400" dirty="0" smtClean="0"/>
              <a:t>no tax shall be payable thereon if:</a:t>
            </a:r>
          </a:p>
          <a:p>
            <a:pPr lvl="1"/>
            <a:r>
              <a:rPr lang="en-US" sz="2000" dirty="0" smtClean="0"/>
              <a:t>such goods are returned to the said place of business within a period of six months, and </a:t>
            </a:r>
          </a:p>
          <a:p>
            <a:pPr lvl="1"/>
            <a:r>
              <a:rPr lang="en-US" sz="2000" dirty="0" smtClean="0"/>
              <a:t>such goods are identifiable to the satisfaction of the proper officer.</a:t>
            </a:r>
          </a:p>
          <a:p>
            <a:r>
              <a:rPr lang="en-US" sz="2400" dirty="0" smtClean="0"/>
              <a:t>These provisions shall apply mutatis mutandis to goods that had been exempt at the time of their sale, subject to the conditions set out in the SGST law. </a:t>
            </a:r>
          </a:p>
          <a:p>
            <a:endParaRPr lang="en-US" sz="40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89038"/>
          </a:xfrm>
        </p:spPr>
        <p:txBody>
          <a:bodyPr>
            <a:normAutofit fontScale="90000"/>
          </a:bodyPr>
          <a:lstStyle/>
          <a:p>
            <a:r>
              <a:rPr lang="en-US" sz="2700" b="1" dirty="0" smtClean="0"/>
              <a:t/>
            </a:r>
            <a:br>
              <a:rPr lang="en-US" sz="2700" b="1" dirty="0" smtClean="0"/>
            </a:br>
            <a:r>
              <a:rPr lang="en-US" sz="2700" b="1" dirty="0" smtClean="0"/>
              <a:t>Duty paid goods returned to the place of business on or after the appointed day (Section 149)</a:t>
            </a:r>
            <a:r>
              <a:rPr lang="en-US" dirty="0" smtClean="0"/>
              <a:t/>
            </a:r>
            <a:br>
              <a:rPr lang="en-US" dirty="0" smtClean="0"/>
            </a:br>
            <a:endParaRPr lang="en-US" dirty="0"/>
          </a:p>
        </p:txBody>
      </p:sp>
      <p:sp>
        <p:nvSpPr>
          <p:cNvPr id="3" name="Content Placeholder 2"/>
          <p:cNvSpPr>
            <a:spLocks noGrp="1"/>
          </p:cNvSpPr>
          <p:nvPr>
            <p:ph idx="1"/>
          </p:nvPr>
        </p:nvSpPr>
        <p:spPr/>
        <p:txBody>
          <a:bodyPr>
            <a:noAutofit/>
          </a:bodyPr>
          <a:lstStyle/>
          <a:p>
            <a:r>
              <a:rPr lang="en-US" sz="2000" dirty="0" smtClean="0"/>
              <a:t>Where goods on which duty had been paid under the earlier law at the time of removal, </a:t>
            </a:r>
          </a:p>
          <a:p>
            <a:r>
              <a:rPr lang="en-US" sz="2000" dirty="0" smtClean="0"/>
              <a:t>not being earlier than six months prior to the appointed day</a:t>
            </a:r>
          </a:p>
          <a:p>
            <a:r>
              <a:rPr lang="en-US" sz="2000" dirty="0" smtClean="0"/>
              <a:t>are returned to the place of business on or after the appointed day, </a:t>
            </a:r>
          </a:p>
          <a:p>
            <a:r>
              <a:rPr lang="en-US" sz="2000" dirty="0" smtClean="0"/>
              <a:t>no tax shall be payable thereon if:</a:t>
            </a:r>
          </a:p>
          <a:p>
            <a:pPr lvl="1"/>
            <a:r>
              <a:rPr lang="en-US" sz="1800" dirty="0" smtClean="0"/>
              <a:t>such goods are returned to the said place of business within a period of six months from the appointed day, and </a:t>
            </a:r>
          </a:p>
          <a:p>
            <a:pPr lvl="1"/>
            <a:r>
              <a:rPr lang="en-US" sz="1800" dirty="0" smtClean="0"/>
              <a:t>such goods are identifiable to the satisfaction of the proper officer.</a:t>
            </a:r>
          </a:p>
          <a:p>
            <a:r>
              <a:rPr lang="en-US" sz="2000" dirty="0" smtClean="0"/>
              <a:t>If returned after 6 months: person returning the goods to pay the tax </a:t>
            </a:r>
          </a:p>
          <a:p>
            <a:r>
              <a:rPr lang="en-US" sz="2000" dirty="0" smtClean="0"/>
              <a:t>Every person who receives such goods within a period of six months shall be entitled to take credit of the duty paid earlier at the time of removal.</a:t>
            </a:r>
          </a:p>
          <a:p>
            <a:r>
              <a:rPr lang="en-US" sz="2000" dirty="0" smtClean="0"/>
              <a:t>The above provision shall apply </a:t>
            </a:r>
            <a:r>
              <a:rPr lang="en-US" sz="2000" i="1" dirty="0" smtClean="0"/>
              <a:t>mutatis mutandis</a:t>
            </a:r>
            <a:r>
              <a:rPr lang="en-US" sz="2000" dirty="0" smtClean="0"/>
              <a:t> to goods on which duty had been paid at time of its sale, and returned to the supplier on or after the appointed day.</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Inputs removed for job work and returned on or after the appointed day (Section 150)</a:t>
            </a:r>
            <a:endParaRPr lang="en-US" sz="2400" dirty="0"/>
          </a:p>
        </p:txBody>
      </p:sp>
      <p:sp>
        <p:nvSpPr>
          <p:cNvPr id="3" name="Content Placeholder 2"/>
          <p:cNvSpPr>
            <a:spLocks noGrp="1"/>
          </p:cNvSpPr>
          <p:nvPr>
            <p:ph idx="1"/>
          </p:nvPr>
        </p:nvSpPr>
        <p:spPr/>
        <p:txBody>
          <a:bodyPr>
            <a:normAutofit/>
          </a:bodyPr>
          <a:lstStyle/>
          <a:p>
            <a:r>
              <a:rPr lang="en-US" sz="1600" dirty="0" smtClean="0"/>
              <a:t>Inputs received in a factory had been removed which are removed as such or removed after being partially processed to a job worker for further processing, testing, repair, reconditioning or any other purpose in accordance with the provisions of earlier law prior to the appointed day and such inputs, after completion of the job work, and are returned to the said factory, no tax shall be payable if such inputs are returned to the said factory within six months from the appointed day. </a:t>
            </a:r>
          </a:p>
          <a:p>
            <a:r>
              <a:rPr lang="en-US" sz="1600" dirty="0" smtClean="0"/>
              <a:t>This period of six months can be extended by the competent authority for a further period not exceeding months by a competent authority. </a:t>
            </a:r>
          </a:p>
          <a:p>
            <a:r>
              <a:rPr lang="en-US" sz="1600" dirty="0" smtClean="0"/>
              <a:t>This section further provides that tax shall be payable by the job worker if such inputs are liable to tax under this Act, and are returned after a period of six months. Also, tax shall be payable by the manufacturer if such inputs are liable to tax under this Act, and are not returned within a period of six months.</a:t>
            </a:r>
          </a:p>
          <a:p>
            <a:r>
              <a:rPr lang="en-US" sz="1600" dirty="0" smtClean="0"/>
              <a:t>These provisions shall apply </a:t>
            </a:r>
            <a:r>
              <a:rPr lang="en-US" sz="1600" i="1" dirty="0" smtClean="0"/>
              <a:t>mutatis mutandis</a:t>
            </a:r>
            <a:r>
              <a:rPr lang="en-US" sz="1600" dirty="0" smtClean="0"/>
              <a:t> under the SGST law where such inputs are received at the place of the business and are dispatched as such or dispatched after being partially being processed to a job worker.</a:t>
            </a:r>
          </a:p>
          <a:p>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Semi-finished goods removed for job work and returned on or after the appointed day (Section 151)</a:t>
            </a:r>
            <a:endParaRPr lang="en-US" sz="2400" b="1" dirty="0"/>
          </a:p>
        </p:txBody>
      </p:sp>
      <p:sp>
        <p:nvSpPr>
          <p:cNvPr id="3" name="Content Placeholder 2"/>
          <p:cNvSpPr>
            <a:spLocks noGrp="1"/>
          </p:cNvSpPr>
          <p:nvPr>
            <p:ph idx="1"/>
          </p:nvPr>
        </p:nvSpPr>
        <p:spPr/>
        <p:txBody>
          <a:bodyPr>
            <a:normAutofit/>
          </a:bodyPr>
          <a:lstStyle/>
          <a:p>
            <a:r>
              <a:rPr lang="en-US" sz="1600" dirty="0" smtClean="0"/>
              <a:t>In cases where any semi-finished goods had been removed from the factory to any premises for carrying out certain manufacturing processes in accordance with the provisions of earlier law and such goods are returned after undergoing manufacturing processes after the appointed day, no tax shall be payable if the goods are returned to the factory within six months. This period could be extended on sufficient cause being shown for a further period not exceeding two months.</a:t>
            </a:r>
          </a:p>
          <a:p>
            <a:r>
              <a:rPr lang="en-US" sz="1600" dirty="0" smtClean="0"/>
              <a:t>Further, tax is payable by the person returning the said goods when such goods are liable to tax under this Act and are returned after six months. Tax is also payable by the manufacturer if such goods are liable to tax under this Act, and are not returned within a period of six months.</a:t>
            </a:r>
          </a:p>
          <a:p>
            <a:r>
              <a:rPr lang="en-US" sz="1600" dirty="0" smtClean="0"/>
              <a:t>The provisions under the sub-section shall apply </a:t>
            </a:r>
            <a:r>
              <a:rPr lang="en-US" sz="1600" i="1" dirty="0" smtClean="0"/>
              <a:t>mutatis mutandis</a:t>
            </a:r>
            <a:r>
              <a:rPr lang="en-US" sz="1600" dirty="0" smtClean="0"/>
              <a:t> under SGST law where the goods had been dispatched from the place of business to any other premises for carrying out certain manufacturing processes.</a:t>
            </a:r>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latin typeface="Times New Roman" pitchFamily="18" charset="0"/>
                <a:cs typeface="Times New Roman" pitchFamily="18" charset="0"/>
              </a:rPr>
              <a:t>SELF-ASSESSMENT (Section 44) </a:t>
            </a:r>
            <a:r>
              <a:rPr lang="en-US" sz="4000" b="1" dirty="0" smtClean="0">
                <a:latin typeface="Times New Roman" pitchFamily="18" charset="0"/>
                <a:cs typeface="Times New Roman" pitchFamily="18" charset="0"/>
              </a:rPr>
              <a:t> </a:t>
            </a:r>
            <a:endParaRPr lang="en-US" sz="40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r>
              <a:rPr lang="en-US" sz="1800" u="sng" dirty="0" smtClean="0"/>
              <a:t>Purpose</a:t>
            </a:r>
            <a:r>
              <a:rPr lang="en-US" sz="1800" dirty="0" smtClean="0"/>
              <a:t>	</a:t>
            </a:r>
          </a:p>
          <a:p>
            <a:pPr>
              <a:buFont typeface="Wingdings" pitchFamily="2" charset="2"/>
              <a:buChar char="Ø"/>
            </a:pPr>
            <a:r>
              <a:rPr lang="en-US" sz="1800" dirty="0" smtClean="0"/>
              <a:t>Ease of assessment procedure for </a:t>
            </a:r>
            <a:r>
              <a:rPr lang="en-US" sz="1800" i="1" dirty="0" smtClean="0"/>
              <a:t>Registered</a:t>
            </a:r>
            <a:r>
              <a:rPr lang="en-US" sz="1800" dirty="0" smtClean="0"/>
              <a:t> taxable person </a:t>
            </a:r>
          </a:p>
          <a:p>
            <a:pPr>
              <a:buNone/>
            </a:pPr>
            <a:r>
              <a:rPr lang="en-US" sz="1800" dirty="0" smtClean="0"/>
              <a:t> </a:t>
            </a:r>
          </a:p>
          <a:p>
            <a:r>
              <a:rPr lang="en-US" sz="1800" u="sng" dirty="0" smtClean="0"/>
              <a:t>Procedure </a:t>
            </a:r>
            <a:endParaRPr lang="en-US" sz="1800" dirty="0" smtClean="0"/>
          </a:p>
          <a:p>
            <a:pPr>
              <a:buFont typeface="Wingdings" pitchFamily="2" charset="2"/>
              <a:buChar char="Ø"/>
            </a:pPr>
            <a:r>
              <a:rPr lang="en-US" sz="1800" dirty="0" smtClean="0"/>
              <a:t>Registered taxable person shall</a:t>
            </a:r>
          </a:p>
          <a:p>
            <a:pPr lvl="0">
              <a:buFont typeface="Wingdings" pitchFamily="2" charset="2"/>
              <a:buChar char="Ø"/>
            </a:pPr>
            <a:r>
              <a:rPr lang="en-US" sz="1800" dirty="0" smtClean="0"/>
              <a:t>himself assess the taxes payable under this act; and</a:t>
            </a:r>
          </a:p>
          <a:p>
            <a:pPr lvl="0">
              <a:buFont typeface="Wingdings" pitchFamily="2" charset="2"/>
              <a:buChar char="Ø"/>
            </a:pPr>
            <a:r>
              <a:rPr lang="en-US" sz="1800" dirty="0" smtClean="0"/>
              <a:t>furnish a return for each tax period</a:t>
            </a:r>
          </a:p>
          <a:p>
            <a:pPr>
              <a:buNone/>
            </a:pPr>
            <a:endParaRPr lang="en-US" sz="1800"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Finished goods removed for carrying out certain processes and returned on or after the appointed day (Section 152)</a:t>
            </a:r>
            <a:endParaRPr lang="en-US" sz="2400" dirty="0"/>
          </a:p>
        </p:txBody>
      </p:sp>
      <p:sp>
        <p:nvSpPr>
          <p:cNvPr id="3" name="Content Placeholder 2"/>
          <p:cNvSpPr>
            <a:spLocks noGrp="1"/>
          </p:cNvSpPr>
          <p:nvPr>
            <p:ph idx="1"/>
          </p:nvPr>
        </p:nvSpPr>
        <p:spPr/>
        <p:txBody>
          <a:bodyPr>
            <a:normAutofit/>
          </a:bodyPr>
          <a:lstStyle/>
          <a:p>
            <a:r>
              <a:rPr lang="en-US" sz="1600" dirty="0" smtClean="0"/>
              <a:t>Where any excisable goods manufactured in a factory had been removed without payment of duty for carrying out tests or any other process and not amounting to manufacture to any other premises in accordance with the provisions of earlier law and such goods are returned to the said factory within six months, no tax shall be payable. This period may be extended for a further period of two months.  </a:t>
            </a:r>
          </a:p>
          <a:p>
            <a:r>
              <a:rPr lang="en-US" sz="1600" dirty="0" smtClean="0"/>
              <a:t>This section further stipulates that the person returning the goods shall also be liable to pay tax if such goods are liable to tax under this Act and returned after a period of six months or the extended period. </a:t>
            </a:r>
          </a:p>
          <a:p>
            <a:r>
              <a:rPr lang="en-US" sz="1600" dirty="0" smtClean="0"/>
              <a:t>Also, this section provides that the manufacturer may, in accordance with the provisions of the earlier law, transfer the said goods from the said other premises on payment of tax in India or without payment of tax for exports within six months or the extended period.</a:t>
            </a:r>
          </a:p>
          <a:p>
            <a:pPr>
              <a:buNone/>
            </a:pPr>
            <a:endParaRPr lang="en-US" sz="1600" dirty="0" smtClean="0"/>
          </a:p>
          <a:p>
            <a:r>
              <a:rPr lang="en-US" sz="1600" dirty="0" smtClean="0"/>
              <a:t>The above provisions shall apply </a:t>
            </a:r>
            <a:r>
              <a:rPr lang="en-US" sz="1600" i="1" dirty="0" smtClean="0"/>
              <a:t>mutatis mutandis</a:t>
            </a:r>
            <a:r>
              <a:rPr lang="en-US" sz="1600" dirty="0" smtClean="0"/>
              <a:t> in respect of goods removed the place of business without payment of tax for carrying out tests or any other process to any other premises under the SGST law.</a:t>
            </a:r>
          </a:p>
          <a:p>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b="1" dirty="0" smtClean="0"/>
              <a:t>Issuance of supplementary invoices, debit or credit notes where price is revised in pursuance of a contract (Section 153)</a:t>
            </a:r>
            <a:endParaRPr lang="en-US" sz="2400" dirty="0"/>
          </a:p>
        </p:txBody>
      </p:sp>
      <p:sp>
        <p:nvSpPr>
          <p:cNvPr id="3" name="Content Placeholder 2"/>
          <p:cNvSpPr>
            <a:spLocks noGrp="1"/>
          </p:cNvSpPr>
          <p:nvPr>
            <p:ph idx="1"/>
          </p:nvPr>
        </p:nvSpPr>
        <p:spPr/>
        <p:txBody>
          <a:bodyPr>
            <a:normAutofit/>
          </a:bodyPr>
          <a:lstStyle/>
          <a:p>
            <a:r>
              <a:rPr lang="en-US" sz="1600" dirty="0" smtClean="0"/>
              <a:t>This section permits the taxable person who removes goods/provides such goods and/or services to issue to the recipient a supplementary invoice or debit note with particulars containing as such may be described and for the purposes of this Act such supplementary invoice or debit issued shall be deemed to have been issued in respect of an outward supply made under this Act. </a:t>
            </a:r>
          </a:p>
          <a:p>
            <a:r>
              <a:rPr lang="en-US" sz="1600" dirty="0" smtClean="0"/>
              <a:t>The above provision shall apply </a:t>
            </a:r>
            <a:r>
              <a:rPr lang="en-US" sz="1600" b="1" i="1" dirty="0" smtClean="0"/>
              <a:t>mutatis mutandis</a:t>
            </a:r>
            <a:r>
              <a:rPr lang="en-US" sz="1600" dirty="0" smtClean="0"/>
              <a:t> to an invoice raised under the similar circumstances under the SGST law.</a:t>
            </a:r>
          </a:p>
          <a:p>
            <a:r>
              <a:rPr lang="en-US" sz="1600" dirty="0" smtClean="0"/>
              <a:t>Further, in cases the price of goods/and or services is revised downwards on or after the appointed day, the taxable goods had removed/provided such goods, and/or services may issue to the recipient a supplementary invoice or credit note with such particulars as may be prescribed and such supplementary invoice or credit note shall be deemed to have been issued in respect of an outward supply made under this Act. </a:t>
            </a:r>
          </a:p>
          <a:p>
            <a:r>
              <a:rPr lang="en-US" sz="1600" dirty="0" smtClean="0"/>
              <a:t>The same provision shall apply </a:t>
            </a:r>
            <a:r>
              <a:rPr lang="en-US" sz="1600" i="1" dirty="0" smtClean="0"/>
              <a:t>mutatis mutandis</a:t>
            </a:r>
            <a:r>
              <a:rPr lang="en-US" sz="1600" dirty="0" smtClean="0"/>
              <a:t> to an invoice issued under similar circumstances under the SGST law.</a:t>
            </a:r>
          </a:p>
          <a:p>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Pending refund claims to be disposed of under earlier law (Section 154)</a:t>
            </a:r>
            <a:endParaRPr lang="en-US" sz="2400" dirty="0"/>
          </a:p>
        </p:txBody>
      </p:sp>
      <p:sp>
        <p:nvSpPr>
          <p:cNvPr id="3" name="Content Placeholder 2"/>
          <p:cNvSpPr>
            <a:spLocks noGrp="1"/>
          </p:cNvSpPr>
          <p:nvPr>
            <p:ph idx="1"/>
          </p:nvPr>
        </p:nvSpPr>
        <p:spPr/>
        <p:txBody>
          <a:bodyPr>
            <a:normAutofit/>
          </a:bodyPr>
          <a:lstStyle/>
          <a:p>
            <a:r>
              <a:rPr lang="en-US" sz="1600" dirty="0" smtClean="0"/>
              <a:t>Section 154 provides that every claim of refund of any duty/tax and interest, if any, paid on such duty/tax or any other amount filed before the appointed day shall be disposed of in accordance with earlier law and the amount eventually accruing to him shall be paid cash. It further provides that where a claim is fully or partially rejected, the amount so rejected shall lapse.</a:t>
            </a:r>
          </a:p>
          <a:p>
            <a:r>
              <a:rPr lang="en-US" sz="1600" dirty="0" smtClean="0"/>
              <a:t>The SGST law contains a similar provision for disposal of claims under earlier law to be disposed of in accordance with the provisions with earlier law.</a:t>
            </a:r>
          </a:p>
          <a:p>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Claim of </a:t>
            </a:r>
            <a:r>
              <a:rPr lang="en-US" sz="2400" b="1" dirty="0" err="1" smtClean="0"/>
              <a:t>Cenvat</a:t>
            </a:r>
            <a:r>
              <a:rPr lang="en-US" sz="2400" b="1" dirty="0" smtClean="0"/>
              <a:t> Credit to be disposed of under the earlier law (Section 155)</a:t>
            </a:r>
            <a:endParaRPr lang="en-US" sz="2400" dirty="0"/>
          </a:p>
        </p:txBody>
      </p:sp>
      <p:sp>
        <p:nvSpPr>
          <p:cNvPr id="3" name="Content Placeholder 2"/>
          <p:cNvSpPr>
            <a:spLocks noGrp="1"/>
          </p:cNvSpPr>
          <p:nvPr>
            <p:ph idx="1"/>
          </p:nvPr>
        </p:nvSpPr>
        <p:spPr/>
        <p:txBody>
          <a:bodyPr>
            <a:normAutofit/>
          </a:bodyPr>
          <a:lstStyle/>
          <a:p>
            <a:r>
              <a:rPr lang="en-US" sz="1600" dirty="0" smtClean="0"/>
              <a:t>All proceedings of appeal, revision, review or reference relating to a claim for CENVAT credit under the earlier law shall be disposed of in accordance with the provisions of law and amount of credit found to be admissible to the claimant shall be refunded to him in cash. Further, proceedings relating to appeal, revision or reference relating to recovery of CENVAT credit under the earlier law shall be disposed of in accordance with the provisions of earlier law and where an amount becomes recoverable as a result of any such proceeding, the amount shall be recovered as an arrear under this Act and the amount so received shall not admissible as input tax credit under this Act. </a:t>
            </a:r>
          </a:p>
          <a:p>
            <a:r>
              <a:rPr lang="en-US" sz="1600" dirty="0" smtClean="0"/>
              <a:t>The SGST law contains similar provisions relating to claims for disposal of input tax credit under the earlier law and also for recovery of amount due as input tax credit under the earlier law. Amounts found to be admissible to him shall be refunded in cash, and amounts found recoverable shall be treated as arrears under this Act, and be treated as not admissible as input tax credit under this Act. </a:t>
            </a:r>
          </a:p>
          <a:p>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Finalization of proceedings relating to output duty liability (Section 156)</a:t>
            </a:r>
            <a:endParaRPr lang="en-US" sz="2400" dirty="0"/>
          </a:p>
        </p:txBody>
      </p:sp>
      <p:sp>
        <p:nvSpPr>
          <p:cNvPr id="3" name="Content Placeholder 2"/>
          <p:cNvSpPr>
            <a:spLocks noGrp="1"/>
          </p:cNvSpPr>
          <p:nvPr>
            <p:ph idx="1"/>
          </p:nvPr>
        </p:nvSpPr>
        <p:spPr/>
        <p:txBody>
          <a:bodyPr>
            <a:normAutofit/>
          </a:bodyPr>
          <a:lstStyle/>
          <a:p>
            <a:r>
              <a:rPr lang="en-US" sz="1600" dirty="0" smtClean="0"/>
              <a:t>Where any proceeding relating to output liability initiated before the appointed day, the same shall be disposed of in accordance with the provisions of earlier law and in cases where an amount becomes recoverable, the same shall be treated as an arrear under this Act and the amount so recovered shall not be admissible as input tax credit under this Act. In any of such proceedings, if the amount is found to be admissible, the same shall be refunded in cash.</a:t>
            </a:r>
          </a:p>
          <a:p>
            <a:r>
              <a:rPr lang="en-US" sz="1600" dirty="0" smtClean="0"/>
              <a:t>These provisions shall apply </a:t>
            </a:r>
            <a:r>
              <a:rPr lang="en-US" sz="1600" i="1" dirty="0" smtClean="0"/>
              <a:t>mutatis mutandis</a:t>
            </a:r>
            <a:r>
              <a:rPr lang="en-US" sz="1600" dirty="0" smtClean="0"/>
              <a:t> under the SGST law.</a:t>
            </a:r>
          </a:p>
          <a:p>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Treatment of the amount recovered or refunded in pursuance of assessment or adjudication proceedings (Section 157)</a:t>
            </a:r>
            <a:endParaRPr lang="en-US" sz="2400" dirty="0"/>
          </a:p>
        </p:txBody>
      </p:sp>
      <p:sp>
        <p:nvSpPr>
          <p:cNvPr id="3" name="Content Placeholder 2"/>
          <p:cNvSpPr>
            <a:spLocks noGrp="1"/>
          </p:cNvSpPr>
          <p:nvPr>
            <p:ph idx="1"/>
          </p:nvPr>
        </p:nvSpPr>
        <p:spPr/>
        <p:txBody>
          <a:bodyPr>
            <a:normAutofit/>
          </a:bodyPr>
          <a:lstStyle/>
          <a:p>
            <a:r>
              <a:rPr lang="en-US" sz="1600" dirty="0" smtClean="0"/>
              <a:t>This Section provides that where in pursuance of an assessment or adjudication proceedings instituted under the earlier law, any amount of tax, interest, fine or penalty becomes recoverable, the same shall be recovered as an arrear under this Act and the amount so recovered shall not be admissible as input tax credit under this Act.  And, where such amount is refundable to a person, the same shall be refunded to him in cash.</a:t>
            </a:r>
          </a:p>
          <a:p>
            <a:r>
              <a:rPr lang="en-US" sz="1600" dirty="0" smtClean="0"/>
              <a:t>Similar provisions for recovery from, and payment to, an assessee pursuant to an assessment or adjudication proceedings instituted under the earlier law are also found under the SGST law.</a:t>
            </a:r>
          </a:p>
          <a:p>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Treatment of the amount recovered or refunded pursuant to revision of returns (Section 158)</a:t>
            </a:r>
            <a:endParaRPr lang="en-US" sz="2400" dirty="0"/>
          </a:p>
        </p:txBody>
      </p:sp>
      <p:sp>
        <p:nvSpPr>
          <p:cNvPr id="3" name="Content Placeholder 2"/>
          <p:cNvSpPr>
            <a:spLocks noGrp="1"/>
          </p:cNvSpPr>
          <p:nvPr>
            <p:ph idx="1"/>
          </p:nvPr>
        </p:nvSpPr>
        <p:spPr/>
        <p:txBody>
          <a:bodyPr>
            <a:normAutofit/>
          </a:bodyPr>
          <a:lstStyle/>
          <a:p>
            <a:r>
              <a:rPr lang="en-US" sz="1600" dirty="0" smtClean="0"/>
              <a:t>In case where any return is revised under the earlier law, and when any amount is found to be recoverable, the same shall be recovered as an arrear of tax under this Act, and shall not be admissible under as input tax credit under this Act.  And, where an amount is found to be refundable, the same shall be refunded to him in cash. Similar provisions can be found under the SGST law</a:t>
            </a:r>
            <a:endParaRPr lang="en-US" sz="1600" b="1"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Treatment of long term construction/works contracts</a:t>
            </a:r>
            <a:br>
              <a:rPr lang="en-US" sz="2400" b="1" dirty="0" smtClean="0"/>
            </a:br>
            <a:r>
              <a:rPr lang="en-US" sz="2400" b="1" dirty="0" smtClean="0"/>
              <a:t>(Section 159)</a:t>
            </a:r>
            <a:endParaRPr lang="en-US" sz="2400" dirty="0"/>
          </a:p>
        </p:txBody>
      </p:sp>
      <p:sp>
        <p:nvSpPr>
          <p:cNvPr id="3" name="Content Placeholder 2"/>
          <p:cNvSpPr>
            <a:spLocks noGrp="1"/>
          </p:cNvSpPr>
          <p:nvPr>
            <p:ph idx="1"/>
          </p:nvPr>
        </p:nvSpPr>
        <p:spPr/>
        <p:txBody>
          <a:bodyPr/>
          <a:lstStyle/>
          <a:p>
            <a:r>
              <a:rPr lang="en-US" sz="1600" dirty="0" smtClean="0"/>
              <a:t>This section specifies that goods and/services supplied on or after the appointed day pursuant to a contract entered into before the appointed day shall be liable to tax under the provisions of this Act. A similar provision explaining treatment of goods/services in like manner pursuant to a contract entered into before the appointed day is found under the SGST law.</a:t>
            </a:r>
          </a:p>
          <a:p>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Progressive or periodic supply of goods or services</a:t>
            </a:r>
            <a:br>
              <a:rPr lang="en-US" sz="2400" b="1" dirty="0" smtClean="0"/>
            </a:br>
            <a:r>
              <a:rPr lang="en-US" sz="2400" b="1" dirty="0" smtClean="0"/>
              <a:t>(Section 160)</a:t>
            </a:r>
            <a:endParaRPr lang="en-US" sz="2400" dirty="0"/>
          </a:p>
        </p:txBody>
      </p:sp>
      <p:sp>
        <p:nvSpPr>
          <p:cNvPr id="3" name="Content Placeholder 2"/>
          <p:cNvSpPr>
            <a:spLocks noGrp="1"/>
          </p:cNvSpPr>
          <p:nvPr>
            <p:ph idx="1"/>
          </p:nvPr>
        </p:nvSpPr>
        <p:spPr>
          <a:xfrm>
            <a:off x="457200" y="1981200"/>
            <a:ext cx="8229600" cy="4144963"/>
          </a:xfrm>
        </p:spPr>
        <p:txBody>
          <a:bodyPr/>
          <a:lstStyle/>
          <a:p>
            <a:r>
              <a:rPr lang="en-US" sz="1600" dirty="0" smtClean="0"/>
              <a:t>In cases where consideration for supply of goods/services made the after the appointed day is received prior to the appointed day, no tax shall be payable under the Act, provided tax has already been under the earlier law. A similar provision is also found under the SGST law.</a:t>
            </a:r>
          </a:p>
          <a:p>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t>Treatment of retention payments ( Section 161)</a:t>
            </a:r>
            <a:endParaRPr lang="en-US" sz="2400" dirty="0"/>
          </a:p>
        </p:txBody>
      </p:sp>
      <p:sp>
        <p:nvSpPr>
          <p:cNvPr id="3" name="Content Placeholder 2"/>
          <p:cNvSpPr>
            <a:spLocks noGrp="1"/>
          </p:cNvSpPr>
          <p:nvPr>
            <p:ph idx="1"/>
          </p:nvPr>
        </p:nvSpPr>
        <p:spPr/>
        <p:txBody>
          <a:bodyPr/>
          <a:lstStyle/>
          <a:p>
            <a:r>
              <a:rPr lang="en-US" sz="1600" dirty="0" smtClean="0"/>
              <a:t>No tax shall be payable on the supply of goods and or/services made before the appointed day when part consideration is received on the said supply on or after the appointed day, but the full duty or tax payable on such supply has already been paid under the earlier law. </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PROVISIONAL  ASSESSMENT (Section 44A)</a:t>
            </a:r>
            <a:endParaRPr lang="en-US" sz="2800" b="1" dirty="0"/>
          </a:p>
        </p:txBody>
      </p:sp>
      <p:sp>
        <p:nvSpPr>
          <p:cNvPr id="3" name="Content Placeholder 2"/>
          <p:cNvSpPr>
            <a:spLocks noGrp="1"/>
          </p:cNvSpPr>
          <p:nvPr>
            <p:ph idx="1"/>
          </p:nvPr>
        </p:nvSpPr>
        <p:spPr>
          <a:xfrm>
            <a:off x="228600" y="1371600"/>
            <a:ext cx="8458200" cy="5105399"/>
          </a:xfrm>
        </p:spPr>
        <p:txBody>
          <a:bodyPr>
            <a:normAutofit fontScale="32500" lnSpcReduction="20000"/>
          </a:bodyPr>
          <a:lstStyle/>
          <a:p>
            <a:pPr>
              <a:buFont typeface="Wingdings" pitchFamily="2" charset="2"/>
              <a:buChar char="Ø"/>
            </a:pPr>
            <a:r>
              <a:rPr lang="en-US" sz="6200" u="sng" dirty="0" smtClean="0"/>
              <a:t>Purpose </a:t>
            </a:r>
          </a:p>
          <a:p>
            <a:pPr lvl="1">
              <a:buFont typeface="Wingdings" pitchFamily="2" charset="2"/>
              <a:buChar char="Ø"/>
            </a:pPr>
            <a:r>
              <a:rPr lang="en-US" sz="4900" dirty="0" smtClean="0"/>
              <a:t>Provisional assessment applies where the taxable person is unable to determine the :</a:t>
            </a:r>
          </a:p>
          <a:p>
            <a:pPr lvl="2">
              <a:buFont typeface="Wingdings" pitchFamily="2" charset="2"/>
              <a:buChar char="Ø"/>
            </a:pPr>
            <a:r>
              <a:rPr lang="en-US" sz="4900" dirty="0" smtClean="0"/>
              <a:t>value of goods/ services; or </a:t>
            </a:r>
          </a:p>
          <a:p>
            <a:pPr lvl="2">
              <a:buFont typeface="Wingdings" pitchFamily="2" charset="2"/>
              <a:buChar char="Ø"/>
            </a:pPr>
            <a:r>
              <a:rPr lang="en-US" sz="4900" dirty="0" smtClean="0"/>
              <a:t>determine the rate of tax applicable on supply</a:t>
            </a:r>
          </a:p>
          <a:p>
            <a:pPr>
              <a:buNone/>
            </a:pPr>
            <a:r>
              <a:rPr lang="en-US" sz="4900" dirty="0" smtClean="0"/>
              <a:t> </a:t>
            </a:r>
          </a:p>
          <a:p>
            <a:pPr>
              <a:buFont typeface="Wingdings" pitchFamily="2" charset="2"/>
              <a:buChar char="Ø"/>
            </a:pPr>
            <a:r>
              <a:rPr lang="en-US" sz="6200" u="sng" dirty="0" smtClean="0"/>
              <a:t>Procedure</a:t>
            </a:r>
            <a:endParaRPr lang="en-US" sz="6200" dirty="0" smtClean="0"/>
          </a:p>
          <a:p>
            <a:pPr lvl="1">
              <a:buFont typeface="Wingdings" pitchFamily="2" charset="2"/>
              <a:buChar char="§"/>
            </a:pPr>
            <a:r>
              <a:rPr lang="en-US" sz="4900" dirty="0" smtClean="0"/>
              <a:t>Taxable person will submit a request to the proper officer in writing giving reasons for payment of taxes on provisional basis; upon receipt of which proper officer may allow payment of tax on provisional basis at such rate or value as specified by him;</a:t>
            </a:r>
          </a:p>
          <a:p>
            <a:pPr lvl="1">
              <a:buFont typeface="Wingdings" pitchFamily="2" charset="2"/>
              <a:buChar char="§"/>
            </a:pPr>
            <a:r>
              <a:rPr lang="en-US" sz="4900" dirty="0" smtClean="0"/>
              <a:t>Taxable person is required to execute a bond and may also be required to execute surety or security as proper officer deems fit.</a:t>
            </a:r>
          </a:p>
          <a:p>
            <a:pPr lvl="1">
              <a:buFont typeface="Wingdings" pitchFamily="2" charset="2"/>
              <a:buChar char="§"/>
            </a:pPr>
            <a:r>
              <a:rPr lang="en-US" sz="4900" dirty="0" smtClean="0"/>
              <a:t>Proper officer shall pass the final assessment order within the period not exceeding 6 months; period may be extended either by Joint/ Additional commissioner (a further period not exceeding six months) or by Commissioner (for such further period as he may deem fit) on sufficient cause and for reasons recorded in writing.</a:t>
            </a:r>
          </a:p>
          <a:p>
            <a:pPr lvl="1">
              <a:buNone/>
            </a:pPr>
            <a:endParaRPr lang="en-US" sz="4900" dirty="0" smtClean="0"/>
          </a:p>
          <a:p>
            <a:pPr>
              <a:buFont typeface="Wingdings" pitchFamily="2" charset="2"/>
              <a:buChar char="Ø"/>
            </a:pPr>
            <a:r>
              <a:rPr lang="en-US" sz="4900" u="sng" dirty="0" smtClean="0"/>
              <a:t>Interest </a:t>
            </a:r>
            <a:endParaRPr lang="en-US" sz="4900" dirty="0" smtClean="0"/>
          </a:p>
          <a:p>
            <a:pPr lvl="1">
              <a:buFont typeface="Wingdings" pitchFamily="2" charset="2"/>
              <a:buChar char="§"/>
            </a:pPr>
            <a:r>
              <a:rPr lang="en-US" sz="4900" dirty="0" smtClean="0"/>
              <a:t>Interest applicable on additional tax amount payable pursuant to the final assessment order, at the rate specified in section 36(1). In case of tax refund, interest on such refund shall be paid as provided under Section 39.</a:t>
            </a:r>
          </a:p>
          <a:p>
            <a:pPr marL="0" indent="0">
              <a:buNone/>
            </a:pPr>
            <a:r>
              <a:rPr lang="en-US" sz="4900" u="sng" dirty="0"/>
              <a:t/>
            </a:r>
            <a:br>
              <a:rPr lang="en-US" sz="4900" u="sng" dirty="0"/>
            </a:br>
            <a:endParaRPr lang="en-US" sz="4900" dirty="0"/>
          </a:p>
          <a:p>
            <a:pPr marL="514350" indent="-514350">
              <a:buFont typeface="+mj-lt"/>
              <a:buAutoNum type="arabicPeriod" startAt="4"/>
            </a:pPr>
            <a:endParaRPr lang="en-US" sz="4900" dirty="0" smtClean="0"/>
          </a:p>
          <a:p>
            <a:pPr marL="514350" indent="-514350">
              <a:buFont typeface="+mj-lt"/>
              <a:buAutoNum type="arabicPeriod" startAt="4"/>
            </a:pPr>
            <a:endParaRPr lang="en-US" sz="4900" dirty="0" smtClean="0"/>
          </a:p>
          <a:p>
            <a:pPr marL="514350" indent="-514350">
              <a:buFont typeface="+mj-lt"/>
              <a:buAutoNum type="arabicPeriod" startAt="4"/>
            </a:pPr>
            <a:endParaRPr lang="en-US" sz="2000" dirty="0" smtClean="0"/>
          </a:p>
          <a:p>
            <a:pPr marL="514350" indent="-514350">
              <a:buFont typeface="+mj-lt"/>
              <a:buAutoNum type="arabicPeriod" startAt="4"/>
            </a:pPr>
            <a:endParaRPr lang="en-US" sz="2000" dirty="0" smtClean="0"/>
          </a:p>
          <a:p>
            <a:pPr marL="0" indent="0">
              <a:buNone/>
            </a:pPr>
            <a:endParaRPr lang="en-US" sz="2400" dirty="0"/>
          </a:p>
        </p:txBody>
      </p:sp>
    </p:spTree>
    <p:extLst>
      <p:ext uri="{BB962C8B-B14F-4D97-AF65-F5344CB8AC3E}">
        <p14:creationId xmlns:p14="http://schemas.microsoft.com/office/powerpoint/2010/main" val="309910085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5410200"/>
          </a:xfrm>
        </p:spPr>
        <p:txBody>
          <a:bodyPr>
            <a:normAutofit fontScale="25000" lnSpcReduction="20000"/>
          </a:bodyPr>
          <a:lstStyle/>
          <a:p>
            <a:endParaRPr lang="en-US" sz="5600" b="1" dirty="0" smtClean="0"/>
          </a:p>
          <a:p>
            <a:r>
              <a:rPr lang="en-US" sz="5600" b="1" dirty="0" smtClean="0"/>
              <a:t>Section 162:- Credit Distribution of Service Tax by ISD:- </a:t>
            </a:r>
            <a:r>
              <a:rPr lang="en-US" sz="5600" dirty="0" smtClean="0"/>
              <a:t>This sections states input tax credit received prior to the appointed day shall be eligible as credit under this Act if the invoice(s) relating to such services are received on or after the appointed day. </a:t>
            </a:r>
          </a:p>
          <a:p>
            <a:r>
              <a:rPr lang="en-US" sz="5600" b="1" dirty="0" smtClean="0"/>
              <a:t>Section 162A:- Tax paid on goods lying with agents to be allowed as credit</a:t>
            </a:r>
            <a:r>
              <a:rPr lang="en-US" sz="5600" dirty="0" smtClean="0"/>
              <a:t>: - An agent shall be entitled to take credit of the tax paid on the goods belonging to principal and lying at the premises of the, subject to fulfillment certain conditions set out under this Section.</a:t>
            </a:r>
          </a:p>
          <a:p>
            <a:r>
              <a:rPr lang="en-US" sz="5600" b="1" dirty="0" smtClean="0"/>
              <a:t>Section 162B:- Tax paid on capital goods lying with agents to be allowed as credit:- </a:t>
            </a:r>
            <a:r>
              <a:rPr lang="en-US" sz="5600" dirty="0" smtClean="0"/>
              <a:t>An agent shall be entitled to take credit of the tax paid on the capital goods belonging to principal and lying at the premises of the, subject to fulfillment certain conditions set out under this Section.</a:t>
            </a:r>
          </a:p>
          <a:p>
            <a:r>
              <a:rPr lang="en-US" sz="5600" b="1" dirty="0" smtClean="0"/>
              <a:t>Section 162C</a:t>
            </a:r>
            <a:r>
              <a:rPr lang="en-US" sz="5600" dirty="0" smtClean="0"/>
              <a:t>:- </a:t>
            </a:r>
            <a:r>
              <a:rPr lang="en-US" sz="5600" b="1" dirty="0" smtClean="0"/>
              <a:t>Treatment of Branch transfers</a:t>
            </a:r>
            <a:r>
              <a:rPr lang="en-US" sz="5600" dirty="0" smtClean="0"/>
              <a:t>: - Under the SGST law, any amount of input tax credit reversed prior to the appointed day shall not be admissible as credit of input tax under this Act. </a:t>
            </a:r>
          </a:p>
          <a:p>
            <a:r>
              <a:rPr lang="en-US" sz="5600" b="1" dirty="0" smtClean="0"/>
              <a:t>Section 162D:-Goods sent on approval basis on or after the appointed day: - </a:t>
            </a:r>
            <a:r>
              <a:rPr lang="en-US" sz="5600" dirty="0" smtClean="0"/>
              <a:t>In cases where goods sent on approval basis, not earlier than six months before the appointed day, are rejected/not approved by the buyer on or after the appointed day, no tax shall be payable thereon if such goods are returned within six months from the appointed day. This period of six months could be extended for a further period not exceeding two months on sufficient cause being shown. However, tax shall be payable by the person returning the goods if such goods are liable to tax under this Act, and are returned after a period of six months. Likewise, tax shall also be payable by the person who has sent the goods on approval basis if such goods are liable to tax under this Act, and are not returned within a period of six months or extended period.</a:t>
            </a:r>
          </a:p>
          <a:p>
            <a:r>
              <a:rPr lang="en-US" sz="5600" dirty="0" smtClean="0"/>
              <a:t>Section 162E:- </a:t>
            </a:r>
            <a:r>
              <a:rPr lang="en-US" sz="5600" b="1" dirty="0" smtClean="0"/>
              <a:t>Deduction of tax at source: - </a:t>
            </a:r>
            <a:r>
              <a:rPr lang="en-US" sz="5600" dirty="0" smtClean="0"/>
              <a:t>Where a supplier who deducts TDS in respect of sale of goods made under earlier law and has also issued invoice for the same before the appointed day, no deduction of tax at source under section 37 shall be made by the </a:t>
            </a:r>
            <a:r>
              <a:rPr lang="en-US" sz="5600" dirty="0" err="1" smtClean="0"/>
              <a:t>deductor</a:t>
            </a:r>
            <a:r>
              <a:rPr lang="en-US" sz="5600" dirty="0" smtClean="0"/>
              <a:t> where the payment to the said supplier is made on or after the appointed day. </a:t>
            </a:r>
          </a:p>
          <a:p>
            <a:pPr>
              <a:buNone/>
            </a:pPr>
            <a:r>
              <a:rPr lang="en-US" dirty="0" smtClean="0"/>
              <a:t> </a:t>
            </a:r>
          </a:p>
          <a:p>
            <a:endParaRPr lang="en-US" dirty="0"/>
          </a:p>
        </p:txBody>
      </p:sp>
      <p:sp>
        <p:nvSpPr>
          <p:cNvPr id="4" name="Title 1"/>
          <p:cNvSpPr>
            <a:spLocks noGrp="1"/>
          </p:cNvSpPr>
          <p:nvPr>
            <p:ph type="title"/>
          </p:nvPr>
        </p:nvSpPr>
        <p:spPr>
          <a:xfrm>
            <a:off x="457200" y="274638"/>
            <a:ext cx="8229600" cy="1143000"/>
          </a:xfrm>
        </p:spPr>
        <p:txBody>
          <a:bodyPr>
            <a:normAutofit/>
          </a:bodyPr>
          <a:lstStyle/>
          <a:p>
            <a:r>
              <a:rPr lang="en-US" sz="2400" b="1" dirty="0" smtClean="0"/>
              <a:t>Miscellaneous</a:t>
            </a:r>
            <a:endParaRPr lang="en-US" sz="2400"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76400"/>
            <a:ext cx="8229600" cy="4572000"/>
          </a:xfrm>
        </p:spPr>
        <p:txBody>
          <a:bodyPr>
            <a:normAutofit fontScale="90000"/>
          </a:bodyPr>
          <a:lstStyle/>
          <a:p>
            <a:r>
              <a:rPr lang="en-US" sz="4900" b="1" dirty="0" smtClean="0"/>
              <a:t>THANK YOU </a:t>
            </a:r>
            <a:r>
              <a:rPr lang="en-US" dirty="0" smtClean="0"/>
              <a:t/>
            </a:r>
            <a:br>
              <a:rPr lang="en-US" dirty="0" smtClean="0"/>
            </a:br>
            <a:r>
              <a:rPr lang="en-US" dirty="0" smtClean="0"/>
              <a:t/>
            </a:r>
            <a:br>
              <a:rPr lang="en-US" dirty="0" smtClean="0"/>
            </a:br>
            <a:r>
              <a:rPr lang="en-US" sz="2400" dirty="0" smtClean="0">
                <a:solidFill>
                  <a:srgbClr val="FFC000"/>
                </a:solidFill>
              </a:rPr>
              <a:t>Contact us:</a:t>
            </a:r>
            <a:r>
              <a:rPr lang="en-US" sz="2400" dirty="0" smtClean="0"/>
              <a:t/>
            </a:r>
            <a:br>
              <a:rPr lang="en-US" sz="2400" dirty="0" smtClean="0"/>
            </a:br>
            <a:r>
              <a:rPr lang="en-US" sz="2400" b="1" dirty="0" err="1" smtClean="0"/>
              <a:t>Puneet</a:t>
            </a:r>
            <a:r>
              <a:rPr lang="en-US" sz="2400" b="1" dirty="0" smtClean="0"/>
              <a:t> </a:t>
            </a:r>
            <a:r>
              <a:rPr lang="en-US" sz="2400" b="1" dirty="0" err="1" smtClean="0"/>
              <a:t>Agrawal</a:t>
            </a:r>
            <a:r>
              <a:rPr lang="en-US" sz="2400" b="1" dirty="0" smtClean="0"/>
              <a:t/>
            </a:r>
            <a:br>
              <a:rPr lang="en-US" sz="2400" b="1" dirty="0" smtClean="0"/>
            </a:br>
            <a:r>
              <a:rPr lang="en-US" sz="2400" dirty="0" smtClean="0"/>
              <a:t>Partner</a:t>
            </a:r>
            <a:br>
              <a:rPr lang="en-US" sz="2400" dirty="0" smtClean="0"/>
            </a:br>
            <a:r>
              <a:rPr lang="en-US" sz="2400" dirty="0" smtClean="0"/>
              <a:t>Athena Law Associates</a:t>
            </a:r>
            <a:br>
              <a:rPr lang="en-US" sz="2400" dirty="0" smtClean="0"/>
            </a:br>
            <a:r>
              <a:rPr lang="en-US" sz="2400" dirty="0" smtClean="0"/>
              <a:t>puneet@athenalawassociates.com</a:t>
            </a:r>
            <a:br>
              <a:rPr lang="en-US" sz="2400" dirty="0" smtClean="0"/>
            </a:br>
            <a:r>
              <a:rPr lang="en-US" sz="2400" dirty="0" smtClean="0"/>
              <a:t>+91-9891-898911</a:t>
            </a:r>
            <a:br>
              <a:rPr lang="en-US" sz="2400" dirty="0" smtClean="0"/>
            </a:br>
            <a:r>
              <a:rPr lang="en-US" sz="2400" dirty="0" smtClean="0"/>
              <a:t>Website: athena.org.in</a:t>
            </a:r>
            <a:br>
              <a:rPr lang="en-US" sz="2400" dirty="0" smtClean="0"/>
            </a:br>
            <a:r>
              <a:rPr lang="en-US" sz="2400" dirty="0" smtClean="0"/>
              <a:t>Blog: gstlawindia.com</a:t>
            </a:r>
            <a:br>
              <a:rPr lang="en-US" sz="2400" dirty="0" smtClean="0"/>
            </a:br>
            <a:endParaRPr lang="en-US"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19200"/>
          </a:xfrm>
        </p:spPr>
        <p:txBody>
          <a:bodyPr>
            <a:normAutofit fontScale="90000"/>
          </a:bodyPr>
          <a:lstStyle/>
          <a:p>
            <a:r>
              <a:rPr lang="en-US" sz="2700" b="1" dirty="0" smtClean="0"/>
              <a:t/>
            </a:r>
            <a:br>
              <a:rPr lang="en-US" sz="2700" b="1" dirty="0" smtClean="0"/>
            </a:br>
            <a:r>
              <a:rPr lang="en-US" sz="3100" b="1" dirty="0" smtClean="0"/>
              <a:t>SCRUTINY ASSESSMENT (Section 45)</a:t>
            </a:r>
            <a:r>
              <a:rPr lang="en-US" sz="3100" dirty="0" smtClean="0"/>
              <a:t/>
            </a:r>
            <a:br>
              <a:rPr lang="en-US" sz="3100" dirty="0" smtClean="0"/>
            </a:br>
            <a:endParaRPr lang="en-US" sz="3100" dirty="0"/>
          </a:p>
        </p:txBody>
      </p:sp>
      <p:sp>
        <p:nvSpPr>
          <p:cNvPr id="3" name="Content Placeholder 2"/>
          <p:cNvSpPr>
            <a:spLocks noGrp="1"/>
          </p:cNvSpPr>
          <p:nvPr>
            <p:ph idx="1"/>
          </p:nvPr>
        </p:nvSpPr>
        <p:spPr>
          <a:xfrm>
            <a:off x="472190" y="1600200"/>
            <a:ext cx="8229600" cy="4525963"/>
          </a:xfrm>
        </p:spPr>
        <p:txBody>
          <a:bodyPr>
            <a:normAutofit/>
          </a:bodyPr>
          <a:lstStyle/>
          <a:p>
            <a:pPr>
              <a:buFont typeface="Wingdings" pitchFamily="2" charset="2"/>
              <a:buChar char="Ø"/>
            </a:pPr>
            <a:r>
              <a:rPr lang="en-US" sz="2600" u="sng" dirty="0" smtClean="0"/>
              <a:t>Purpose</a:t>
            </a:r>
            <a:endParaRPr lang="en-US" sz="2600" dirty="0" smtClean="0"/>
          </a:p>
          <a:p>
            <a:pPr lvl="1">
              <a:buFont typeface="Wingdings" pitchFamily="2" charset="2"/>
              <a:buChar char="§"/>
            </a:pPr>
            <a:r>
              <a:rPr lang="en-US" sz="1900" dirty="0" smtClean="0"/>
              <a:t>Scrutiny of a filed return (and related particulars) by a proper officer to verify its correctness. </a:t>
            </a:r>
          </a:p>
          <a:p>
            <a:pPr>
              <a:buFont typeface="Wingdings" pitchFamily="2" charset="2"/>
              <a:buChar char="Ø"/>
            </a:pPr>
            <a:r>
              <a:rPr lang="en-US" sz="2600" u="sng" dirty="0" smtClean="0"/>
              <a:t>Procedure </a:t>
            </a:r>
            <a:endParaRPr lang="en-US" sz="2600" dirty="0" smtClean="0"/>
          </a:p>
          <a:p>
            <a:pPr lvl="1">
              <a:buFont typeface="Wingdings" pitchFamily="2" charset="2"/>
              <a:buChar char="§"/>
            </a:pPr>
            <a:r>
              <a:rPr lang="en-US" sz="1900" dirty="0" smtClean="0"/>
              <a:t>In case of discrepancy, proper officer shall inform the taxable person of such discrepancies noticed and seek his explanation</a:t>
            </a:r>
          </a:p>
          <a:p>
            <a:pPr lvl="1">
              <a:buFont typeface="Wingdings" pitchFamily="2" charset="2"/>
              <a:buChar char="§"/>
            </a:pPr>
            <a:r>
              <a:rPr lang="en-US" sz="1900" dirty="0" smtClean="0"/>
              <a:t>In case explanations are found acceptable, the taxable person shall be informed and no further action is taken</a:t>
            </a:r>
          </a:p>
          <a:p>
            <a:pPr marL="514350" indent="-514350">
              <a:buNone/>
            </a:pPr>
            <a:endParaRPr lang="en-US" sz="2000" dirty="0"/>
          </a:p>
          <a:p>
            <a:pPr marL="514350" indent="-514350">
              <a:buFont typeface="+mj-lt"/>
              <a:buAutoNum type="arabicParenR"/>
            </a:pPr>
            <a:endParaRPr lang="en-US" sz="2000" i="1" dirty="0" smtClean="0"/>
          </a:p>
          <a:p>
            <a:pPr marL="514350" indent="-514350">
              <a:buFont typeface="+mj-lt"/>
              <a:buAutoNum type="arabicParenR"/>
            </a:pPr>
            <a:endParaRPr lang="en-US" sz="2000" i="1" dirty="0"/>
          </a:p>
          <a:p>
            <a:pPr marL="514350" indent="-514350">
              <a:buFont typeface="+mj-lt"/>
              <a:buAutoNum type="arabicParenR"/>
            </a:pPr>
            <a:endParaRPr lang="en-US" sz="2000" i="1" dirty="0" smtClean="0"/>
          </a:p>
          <a:p>
            <a:pPr marL="514350" indent="-514350">
              <a:buFont typeface="+mj-lt"/>
              <a:buAutoNum type="arabicParenR"/>
            </a:pPr>
            <a:endParaRPr lang="en-US" sz="2000" i="1" dirty="0"/>
          </a:p>
          <a:p>
            <a:pPr marL="514350" indent="-514350">
              <a:buFont typeface="+mj-lt"/>
              <a:buAutoNum type="arabicParenR"/>
            </a:pPr>
            <a:endParaRPr lang="en-US" sz="2000" i="1" dirty="0" smtClean="0"/>
          </a:p>
          <a:p>
            <a:pPr marL="514350" indent="-514350">
              <a:buFont typeface="+mj-lt"/>
              <a:buAutoNum type="arabicParenR"/>
            </a:pPr>
            <a:endParaRPr lang="en-US" sz="2000" i="1" dirty="0"/>
          </a:p>
          <a:p>
            <a:pPr marL="514350" indent="-514350">
              <a:buFont typeface="+mj-lt"/>
              <a:buAutoNum type="arabicParenR"/>
            </a:pPr>
            <a:endParaRPr lang="en-US" sz="2000" i="1" dirty="0" smtClean="0"/>
          </a:p>
          <a:p>
            <a:pPr marL="514350" indent="-514350">
              <a:buFont typeface="+mj-lt"/>
              <a:buAutoNum type="arabicParenR"/>
            </a:pPr>
            <a:endParaRPr lang="en-US" sz="2000" i="1" dirty="0" smtClean="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sz="2700" b="1" dirty="0" smtClean="0"/>
              <a:t>SCRUTINY ASSESSMENT (Section 45)</a:t>
            </a:r>
            <a:endParaRPr lang="en-US" dirty="0"/>
          </a:p>
        </p:txBody>
      </p:sp>
      <p:sp>
        <p:nvSpPr>
          <p:cNvPr id="3" name="Content Placeholder 2"/>
          <p:cNvSpPr>
            <a:spLocks noGrp="1"/>
          </p:cNvSpPr>
          <p:nvPr>
            <p:ph idx="1"/>
          </p:nvPr>
        </p:nvSpPr>
        <p:spPr>
          <a:xfrm>
            <a:off x="472190" y="1600200"/>
            <a:ext cx="8229600" cy="4525963"/>
          </a:xfrm>
        </p:spPr>
        <p:txBody>
          <a:bodyPr>
            <a:normAutofit/>
          </a:bodyPr>
          <a:lstStyle/>
          <a:p>
            <a:pPr lvl="0">
              <a:buFont typeface="Wingdings" pitchFamily="2" charset="2"/>
              <a:buChar char="§"/>
            </a:pPr>
            <a:r>
              <a:rPr lang="en-US" sz="2300" dirty="0" smtClean="0"/>
              <a:t>If:</a:t>
            </a:r>
          </a:p>
          <a:p>
            <a:pPr lvl="1"/>
            <a:r>
              <a:rPr lang="en-US" sz="2300" dirty="0" smtClean="0"/>
              <a:t>satisfactory explanation is not furnished within 30 days of the date of informing the taxable person (or further period as permitted to him); or </a:t>
            </a:r>
          </a:p>
          <a:p>
            <a:pPr lvl="1"/>
            <a:r>
              <a:rPr lang="en-US" sz="2300" dirty="0" smtClean="0"/>
              <a:t>taxable person accepts discrepancy but fails to take corrective action within a reasonable period</a:t>
            </a:r>
          </a:p>
          <a:p>
            <a:pPr lvl="2"/>
            <a:r>
              <a:rPr lang="en-US" sz="1900" dirty="0" smtClean="0"/>
              <a:t>proper officer may initiate appropriate action including those under Section 49 (</a:t>
            </a:r>
            <a:r>
              <a:rPr lang="en-US" sz="1900" dirty="0" smtClean="0">
                <a:solidFill>
                  <a:schemeClr val="tx2">
                    <a:lumMod val="60000"/>
                    <a:lumOff val="40000"/>
                  </a:schemeClr>
                </a:solidFill>
              </a:rPr>
              <a:t>Audit by Tax Authority</a:t>
            </a:r>
            <a:r>
              <a:rPr lang="en-US" sz="1900" dirty="0" smtClean="0"/>
              <a:t>), 50 (</a:t>
            </a:r>
            <a:r>
              <a:rPr lang="en-US" sz="1900" dirty="0" smtClean="0">
                <a:solidFill>
                  <a:schemeClr val="tx2">
                    <a:lumMod val="60000"/>
                    <a:lumOff val="40000"/>
                  </a:schemeClr>
                </a:solidFill>
              </a:rPr>
              <a:t>Audit by CA or Cost Accountant</a:t>
            </a:r>
            <a:r>
              <a:rPr lang="en-US" sz="1900" dirty="0" smtClean="0"/>
              <a:t>)</a:t>
            </a:r>
            <a:r>
              <a:rPr lang="en-US" sz="1900" dirty="0" smtClean="0">
                <a:solidFill>
                  <a:srgbClr val="FF0000"/>
                </a:solidFill>
              </a:rPr>
              <a:t> </a:t>
            </a:r>
            <a:r>
              <a:rPr lang="en-US" sz="1900" dirty="0" smtClean="0"/>
              <a:t>or Section 60 (</a:t>
            </a:r>
            <a:r>
              <a:rPr lang="en-US" sz="1900" dirty="0" smtClean="0">
                <a:solidFill>
                  <a:schemeClr val="tx2">
                    <a:lumMod val="60000"/>
                    <a:lumOff val="40000"/>
                  </a:schemeClr>
                </a:solidFill>
              </a:rPr>
              <a:t>Power of inspection, search and seizure</a:t>
            </a:r>
            <a:r>
              <a:rPr lang="en-US" sz="1900" dirty="0" smtClean="0"/>
              <a:t>), or</a:t>
            </a:r>
          </a:p>
          <a:p>
            <a:pPr lvl="2"/>
            <a:r>
              <a:rPr lang="en-US" sz="1900" dirty="0" smtClean="0"/>
              <a:t>proceed to determine tax under section 51A(6) (</a:t>
            </a:r>
            <a:r>
              <a:rPr lang="en-US" sz="1900" dirty="0" smtClean="0">
                <a:solidFill>
                  <a:schemeClr val="tx2">
                    <a:lumMod val="60000"/>
                    <a:lumOff val="40000"/>
                  </a:schemeClr>
                </a:solidFill>
              </a:rPr>
              <a:t>determination of tax not paid/ short paid/ erroneously refunded etc</a:t>
            </a:r>
            <a:r>
              <a:rPr lang="en-US" sz="1900" dirty="0" smtClean="0">
                <a:solidFill>
                  <a:srgbClr val="FFC000"/>
                </a:solidFill>
              </a:rPr>
              <a:t> </a:t>
            </a:r>
            <a:r>
              <a:rPr lang="en-US" sz="1900" dirty="0" smtClean="0"/>
              <a:t>– </a:t>
            </a:r>
            <a:r>
              <a:rPr lang="en-US" sz="1900" dirty="0" smtClean="0">
                <a:solidFill>
                  <a:srgbClr val="FF0000"/>
                </a:solidFill>
              </a:rPr>
              <a:t>Non Fraud case</a:t>
            </a:r>
            <a:r>
              <a:rPr lang="en-US" sz="1900" dirty="0" smtClean="0"/>
              <a:t>) or Section 51B(6) (</a:t>
            </a:r>
            <a:r>
              <a:rPr lang="en-US" sz="1900" dirty="0" smtClean="0">
                <a:solidFill>
                  <a:schemeClr val="tx2">
                    <a:lumMod val="60000"/>
                    <a:lumOff val="40000"/>
                  </a:schemeClr>
                </a:solidFill>
              </a:rPr>
              <a:t>determination of tax not paid/ short paid/ erroneously refunded etc </a:t>
            </a:r>
            <a:r>
              <a:rPr lang="en-US" sz="1900" dirty="0" smtClean="0"/>
              <a:t>– </a:t>
            </a:r>
            <a:r>
              <a:rPr lang="en-US" sz="1900" dirty="0" smtClean="0">
                <a:solidFill>
                  <a:srgbClr val="FF0000"/>
                </a:solidFill>
              </a:rPr>
              <a:t>Fraud case</a:t>
            </a:r>
            <a:r>
              <a:rPr lang="en-US" sz="1900" dirty="0" smtClean="0"/>
              <a:t>),</a:t>
            </a:r>
          </a:p>
          <a:p>
            <a:pPr marL="514350" indent="-514350">
              <a:buNone/>
            </a:pPr>
            <a:endParaRPr lang="en-US" sz="2000" dirty="0"/>
          </a:p>
          <a:p>
            <a:pPr marL="514350" indent="-514350">
              <a:buFont typeface="+mj-lt"/>
              <a:buAutoNum type="arabicParenR"/>
            </a:pPr>
            <a:endParaRPr lang="en-US" sz="2000" i="1" dirty="0" smtClean="0"/>
          </a:p>
          <a:p>
            <a:pPr marL="514350" indent="-514350">
              <a:buFont typeface="+mj-lt"/>
              <a:buAutoNum type="arabicParenR"/>
            </a:pPr>
            <a:endParaRPr lang="en-US" sz="2000" i="1" dirty="0"/>
          </a:p>
          <a:p>
            <a:pPr marL="514350" indent="-514350">
              <a:buFont typeface="+mj-lt"/>
              <a:buAutoNum type="arabicParenR"/>
            </a:pPr>
            <a:endParaRPr lang="en-US" sz="2000" i="1" dirty="0" smtClean="0"/>
          </a:p>
          <a:p>
            <a:pPr marL="514350" indent="-514350">
              <a:buFont typeface="+mj-lt"/>
              <a:buAutoNum type="arabicParenR"/>
            </a:pPr>
            <a:endParaRPr lang="en-US" sz="2000" i="1" dirty="0"/>
          </a:p>
          <a:p>
            <a:pPr marL="514350" indent="-514350">
              <a:buFont typeface="+mj-lt"/>
              <a:buAutoNum type="arabicParenR"/>
            </a:pPr>
            <a:endParaRPr lang="en-US" sz="2000" i="1" dirty="0" smtClean="0"/>
          </a:p>
          <a:p>
            <a:pPr marL="514350" indent="-514350">
              <a:buFont typeface="+mj-lt"/>
              <a:buAutoNum type="arabicParenR"/>
            </a:pPr>
            <a:endParaRPr lang="en-US" sz="2000" i="1" dirty="0"/>
          </a:p>
          <a:p>
            <a:pPr marL="514350" indent="-514350">
              <a:buFont typeface="+mj-lt"/>
              <a:buAutoNum type="arabicParenR"/>
            </a:pPr>
            <a:endParaRPr lang="en-US" sz="2000" i="1" dirty="0" smtClean="0"/>
          </a:p>
          <a:p>
            <a:pPr marL="514350" indent="-514350">
              <a:buFont typeface="+mj-lt"/>
              <a:buAutoNum type="arabicParenR"/>
            </a:pPr>
            <a:endParaRPr lang="en-US" sz="2000" i="1"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89038"/>
          </a:xfrm>
        </p:spPr>
        <p:txBody>
          <a:bodyPr>
            <a:normAutofit/>
          </a:bodyPr>
          <a:lstStyle/>
          <a:p>
            <a:pPr lvl="0"/>
            <a:r>
              <a:rPr lang="en-US" sz="2400" b="1" dirty="0" smtClean="0"/>
              <a:t>BEST JUDGMENT ASSESSMENT </a:t>
            </a:r>
            <a:br>
              <a:rPr lang="en-US" sz="2400" b="1" dirty="0" smtClean="0"/>
            </a:br>
            <a:r>
              <a:rPr lang="en-US" sz="2400" b="1" dirty="0" smtClean="0"/>
              <a:t>[ Assessment of non-filers of returns (Section 46)</a:t>
            </a:r>
            <a:r>
              <a:rPr lang="en-US" sz="2400" dirty="0" smtClean="0"/>
              <a:t>]</a:t>
            </a:r>
            <a:endParaRPr lang="en-US" sz="2400" b="1" dirty="0"/>
          </a:p>
        </p:txBody>
      </p:sp>
      <p:sp>
        <p:nvSpPr>
          <p:cNvPr id="3" name="Content Placeholder 2"/>
          <p:cNvSpPr>
            <a:spLocks noGrp="1"/>
          </p:cNvSpPr>
          <p:nvPr>
            <p:ph idx="1"/>
          </p:nvPr>
        </p:nvSpPr>
        <p:spPr/>
        <p:txBody>
          <a:bodyPr>
            <a:normAutofit fontScale="85000" lnSpcReduction="20000"/>
          </a:bodyPr>
          <a:lstStyle/>
          <a:p>
            <a:pPr>
              <a:buFont typeface="Wingdings" pitchFamily="2" charset="2"/>
              <a:buChar char="Ø"/>
            </a:pPr>
            <a:r>
              <a:rPr lang="en-US" sz="2400" u="sng" dirty="0" smtClean="0"/>
              <a:t>Purpose</a:t>
            </a:r>
            <a:endParaRPr lang="en-US" sz="2400" dirty="0" smtClean="0"/>
          </a:p>
          <a:p>
            <a:pPr>
              <a:buFont typeface="Wingdings" pitchFamily="2" charset="2"/>
              <a:buChar char="§"/>
            </a:pPr>
            <a:r>
              <a:rPr lang="en-US" sz="2400" dirty="0" smtClean="0"/>
              <a:t>To assess the tax liability of taxable person who has failed to furnish the prescribed return under Section 27, 31 or 32.</a:t>
            </a:r>
          </a:p>
          <a:p>
            <a:pPr>
              <a:buNone/>
            </a:pPr>
            <a:r>
              <a:rPr lang="en-US" sz="2400" dirty="0" smtClean="0"/>
              <a:t> </a:t>
            </a:r>
          </a:p>
          <a:p>
            <a:pPr>
              <a:buFont typeface="Wingdings" pitchFamily="2" charset="2"/>
              <a:buChar char="Ø"/>
            </a:pPr>
            <a:r>
              <a:rPr lang="en-US" sz="2400" u="sng" dirty="0" smtClean="0"/>
              <a:t>Procedure</a:t>
            </a:r>
            <a:endParaRPr lang="en-US" sz="2400" dirty="0" smtClean="0"/>
          </a:p>
          <a:p>
            <a:pPr lvl="1">
              <a:buFont typeface="Wingdings" pitchFamily="2" charset="2"/>
              <a:buChar char="§"/>
            </a:pPr>
            <a:r>
              <a:rPr lang="en-US" sz="2000" dirty="0" smtClean="0"/>
              <a:t>Where registered taxable person fails to furnish the return, </a:t>
            </a:r>
          </a:p>
          <a:p>
            <a:pPr lvl="1">
              <a:buFont typeface="Wingdings" pitchFamily="2" charset="2"/>
              <a:buChar char="§"/>
            </a:pPr>
            <a:r>
              <a:rPr lang="en-US" sz="2000" dirty="0" smtClean="0"/>
              <a:t>the proper officer may after allowing a period of </a:t>
            </a:r>
            <a:r>
              <a:rPr lang="en-US" sz="2000" dirty="0" smtClean="0">
                <a:solidFill>
                  <a:schemeClr val="tx2">
                    <a:lumMod val="60000"/>
                    <a:lumOff val="40000"/>
                  </a:schemeClr>
                </a:solidFill>
              </a:rPr>
              <a:t>15 days </a:t>
            </a:r>
            <a:r>
              <a:rPr lang="en-US" sz="2000" dirty="0" smtClean="0"/>
              <a:t>from the date of notice, </a:t>
            </a:r>
          </a:p>
          <a:p>
            <a:pPr lvl="1">
              <a:buFont typeface="Wingdings" pitchFamily="2" charset="2"/>
              <a:buChar char="§"/>
            </a:pPr>
            <a:r>
              <a:rPr lang="en-US" sz="2000" dirty="0" smtClean="0"/>
              <a:t>proceed to assess the tax liability to the best of his judgment</a:t>
            </a:r>
          </a:p>
          <a:p>
            <a:pPr lvl="0">
              <a:buFont typeface="Wingdings" pitchFamily="2" charset="2"/>
              <a:buChar char="§"/>
            </a:pPr>
            <a:r>
              <a:rPr lang="en-US" sz="2400" dirty="0" smtClean="0"/>
              <a:t>Tax liability assessment by proper officer shall take into account all the relevant material available or gathered by such officer; </a:t>
            </a:r>
          </a:p>
          <a:p>
            <a:pPr lvl="0">
              <a:buFont typeface="Wingdings" pitchFamily="2" charset="2"/>
              <a:buChar char="§"/>
            </a:pPr>
            <a:r>
              <a:rPr lang="en-US" sz="2400" dirty="0" smtClean="0"/>
              <a:t>Time limit for issue of assessment order:</a:t>
            </a:r>
          </a:p>
          <a:p>
            <a:pPr lvl="1">
              <a:buFont typeface="Wingdings" pitchFamily="2" charset="2"/>
              <a:buChar char="§"/>
            </a:pPr>
            <a:r>
              <a:rPr lang="en-US" sz="2000" dirty="0" smtClean="0"/>
              <a:t>Non Fraud case: As specified in Section 51A(7), or </a:t>
            </a:r>
          </a:p>
          <a:p>
            <a:pPr lvl="1">
              <a:buFont typeface="Wingdings" pitchFamily="2" charset="2"/>
              <a:buChar char="§"/>
            </a:pPr>
            <a:r>
              <a:rPr lang="en-US" sz="2000" dirty="0" smtClean="0"/>
              <a:t>Fraud Case: Section 51B(7)</a:t>
            </a:r>
          </a:p>
          <a:p>
            <a:pPr lvl="0">
              <a:buFont typeface="Wingdings" pitchFamily="2" charset="2"/>
              <a:buChar char="§"/>
            </a:pPr>
            <a:r>
              <a:rPr lang="en-US" sz="2400" dirty="0" smtClean="0"/>
              <a:t>Assessment order (made under Section 46) shall be deemed as withdrawn where the taxable person furnishes a valid return within 30 days of service of the said assessment order.</a:t>
            </a:r>
          </a:p>
        </p:txBody>
      </p:sp>
    </p:spTree>
    <p:extLst>
      <p:ext uri="{BB962C8B-B14F-4D97-AF65-F5344CB8AC3E}">
        <p14:creationId xmlns:p14="http://schemas.microsoft.com/office/powerpoint/2010/main" val="3939315957"/>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2413</TotalTime>
  <Words>6055</Words>
  <Application>Microsoft Office PowerPoint</Application>
  <PresentationFormat>On-screen Show (4:3)</PresentationFormat>
  <Paragraphs>423</Paragraphs>
  <Slides>61</Slides>
  <Notes>1</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2_Office Theme</vt:lpstr>
      <vt:lpstr> “GST  in India”</vt:lpstr>
      <vt:lpstr>CONTENTS </vt:lpstr>
      <vt:lpstr>ASSESSMENT </vt:lpstr>
      <vt:lpstr>ASSESSMENT</vt:lpstr>
      <vt:lpstr>SELF-ASSESSMENT (Section 44)  </vt:lpstr>
      <vt:lpstr>PROVISIONAL  ASSESSMENT (Section 44A)</vt:lpstr>
      <vt:lpstr> SCRUTINY ASSESSMENT (Section 45) </vt:lpstr>
      <vt:lpstr>SCRUTINY ASSESSMENT (Section 45)</vt:lpstr>
      <vt:lpstr>BEST JUDGMENT ASSESSMENT  [ Assessment of non-filers of returns (Section 46)]</vt:lpstr>
      <vt:lpstr>BEST JUDGMENT ASSESSMENT  Assessment of unregistered persons (Section 47)</vt:lpstr>
      <vt:lpstr>SUMMARY ASSESSMENT IN CERTAIN SPECIAL CASES (Section 48)</vt:lpstr>
      <vt:lpstr>Athena Comments</vt:lpstr>
      <vt:lpstr>ELECTRONIC-COMMERCE </vt:lpstr>
      <vt:lpstr>E-Commerce: Defined but nowhere used (Section 43B)</vt:lpstr>
      <vt:lpstr>E-Commerce Operator: (Section 43B)</vt:lpstr>
      <vt:lpstr>Collection of tax at source (Section 43C)</vt:lpstr>
      <vt:lpstr>Statement of TCS (Section 43C)</vt:lpstr>
      <vt:lpstr>Rectification by Supplier (Section 43C)</vt:lpstr>
      <vt:lpstr>Information from ECO (Section 43C)</vt:lpstr>
      <vt:lpstr>REGISTRATION</vt:lpstr>
      <vt:lpstr>Advantages of getting registered</vt:lpstr>
      <vt:lpstr>Assumptions</vt:lpstr>
      <vt:lpstr>Registration Number</vt:lpstr>
      <vt:lpstr>Tax Return Preparer &amp; Facilitation Centre</vt:lpstr>
      <vt:lpstr>Procedure for Registration</vt:lpstr>
      <vt:lpstr>Procedure for Registration – New Applicants</vt:lpstr>
      <vt:lpstr>Procedure for Registration – New Applicants</vt:lpstr>
      <vt:lpstr>Procedure for Registration – Existing Registrants</vt:lpstr>
      <vt:lpstr>Registration – Compounding Dealers</vt:lpstr>
      <vt:lpstr>Cancellation/ Surrender of Registration Certificate</vt:lpstr>
      <vt:lpstr>Cancellation/ Surrender of Registration Certificate</vt:lpstr>
      <vt:lpstr>FILING OF RETURNS</vt:lpstr>
      <vt:lpstr>Return Filing Process</vt:lpstr>
      <vt:lpstr>Return Filing Process</vt:lpstr>
      <vt:lpstr>For Dealers not filing Returns</vt:lpstr>
      <vt:lpstr>Additional Functionalities</vt:lpstr>
      <vt:lpstr>First Return</vt:lpstr>
      <vt:lpstr>Periodicity of return filing</vt:lpstr>
      <vt:lpstr>TRANSITIONAL PROVISIONS</vt:lpstr>
      <vt:lpstr>MIGRATION OF EXISTING TAXPAYERS IN GST [S. 142]</vt:lpstr>
      <vt:lpstr>Amount of CENVAT Credit carried forward in a return to be allowed as input tax credit [S. 143]</vt:lpstr>
      <vt:lpstr>CENVAT Credit on Capital goods [S. 144]</vt:lpstr>
      <vt:lpstr>Credit of “eligible duties and taxes” in respect of inputs held in stock [S. 145]</vt:lpstr>
      <vt:lpstr>Credit to person switching over from Composition Scheme [S. 146]</vt:lpstr>
      <vt:lpstr>Amount payable in the event of a taxable person switching over to composition scheme [S. 147]</vt:lpstr>
      <vt:lpstr> Exempted goods returned to the place of business on or after the appointed day (Section 148) </vt:lpstr>
      <vt:lpstr> Duty paid goods returned to the place of business on or after the appointed day (Section 149) </vt:lpstr>
      <vt:lpstr>Inputs removed for job work and returned on or after the appointed day (Section 150)</vt:lpstr>
      <vt:lpstr>Semi-finished goods removed for job work and returned on or after the appointed day (Section 151)</vt:lpstr>
      <vt:lpstr>Finished goods removed for carrying out certain processes and returned on or after the appointed day (Section 152)</vt:lpstr>
      <vt:lpstr>Issuance of supplementary invoices, debit or credit notes where price is revised in pursuance of a contract (Section 153)</vt:lpstr>
      <vt:lpstr>Pending refund claims to be disposed of under earlier law (Section 154)</vt:lpstr>
      <vt:lpstr>Claim of Cenvat Credit to be disposed of under the earlier law (Section 155)</vt:lpstr>
      <vt:lpstr>Finalization of proceedings relating to output duty liability (Section 156)</vt:lpstr>
      <vt:lpstr>Treatment of the amount recovered or refunded in pursuance of assessment or adjudication proceedings (Section 157)</vt:lpstr>
      <vt:lpstr>Treatment of the amount recovered or refunded pursuant to revision of returns (Section 158)</vt:lpstr>
      <vt:lpstr>Treatment of long term construction/works contracts (Section 159)</vt:lpstr>
      <vt:lpstr>Progressive or periodic supply of goods or services (Section 160)</vt:lpstr>
      <vt:lpstr>Treatment of retention payments ( Section 161)</vt:lpstr>
      <vt:lpstr>Miscellaneous</vt:lpstr>
      <vt:lpstr>THANK YOU   Contact us: Puneet Agrawal Partner Athena Law Associates puneet@athenalawassociates.com +91-9891-898911 Website: athena.org.in Blog: gstlawindia.com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 ON JOINT COMITEE ON BUISINESS PROCESS FOR GST ON REFUND PROCESS</dc:title>
  <dc:creator>i3</dc:creator>
  <cp:lastModifiedBy>Faculty</cp:lastModifiedBy>
  <cp:revision>260</cp:revision>
  <dcterms:created xsi:type="dcterms:W3CDTF">2015-10-13T06:41:44Z</dcterms:created>
  <dcterms:modified xsi:type="dcterms:W3CDTF">2016-07-16T12:41:41Z</dcterms:modified>
</cp:coreProperties>
</file>