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6"/>
  </p:notesMasterIdLst>
  <p:handoutMasterIdLst>
    <p:handoutMasterId r:id="rId67"/>
  </p:handoutMasterIdLst>
  <p:sldIdLst>
    <p:sldId id="256" r:id="rId2"/>
    <p:sldId id="257" r:id="rId3"/>
    <p:sldId id="258" r:id="rId4"/>
    <p:sldId id="259" r:id="rId5"/>
    <p:sldId id="260" r:id="rId6"/>
    <p:sldId id="262" r:id="rId7"/>
    <p:sldId id="265" r:id="rId8"/>
    <p:sldId id="266" r:id="rId9"/>
    <p:sldId id="267" r:id="rId10"/>
    <p:sldId id="268" r:id="rId11"/>
    <p:sldId id="264" r:id="rId12"/>
    <p:sldId id="270" r:id="rId13"/>
    <p:sldId id="272" r:id="rId14"/>
    <p:sldId id="269" r:id="rId15"/>
    <p:sldId id="271" r:id="rId16"/>
    <p:sldId id="273" r:id="rId17"/>
    <p:sldId id="274" r:id="rId18"/>
    <p:sldId id="276" r:id="rId19"/>
    <p:sldId id="277" r:id="rId20"/>
    <p:sldId id="278" r:id="rId21"/>
    <p:sldId id="261" r:id="rId22"/>
    <p:sldId id="280" r:id="rId23"/>
    <p:sldId id="281" r:id="rId24"/>
    <p:sldId id="275" r:id="rId25"/>
    <p:sldId id="279" r:id="rId26"/>
    <p:sldId id="282" r:id="rId27"/>
    <p:sldId id="283" r:id="rId28"/>
    <p:sldId id="284" r:id="rId29"/>
    <p:sldId id="285" r:id="rId30"/>
    <p:sldId id="286" r:id="rId31"/>
    <p:sldId id="293" r:id="rId32"/>
    <p:sldId id="287" r:id="rId33"/>
    <p:sldId id="288" r:id="rId34"/>
    <p:sldId id="291" r:id="rId35"/>
    <p:sldId id="294" r:id="rId36"/>
    <p:sldId id="289" r:id="rId37"/>
    <p:sldId id="290" r:id="rId38"/>
    <p:sldId id="297" r:id="rId39"/>
    <p:sldId id="302" r:id="rId40"/>
    <p:sldId id="295" r:id="rId41"/>
    <p:sldId id="296" r:id="rId42"/>
    <p:sldId id="298" r:id="rId43"/>
    <p:sldId id="299" r:id="rId44"/>
    <p:sldId id="300" r:id="rId45"/>
    <p:sldId id="301" r:id="rId46"/>
    <p:sldId id="303" r:id="rId47"/>
    <p:sldId id="306" r:id="rId48"/>
    <p:sldId id="309" r:id="rId49"/>
    <p:sldId id="311" r:id="rId50"/>
    <p:sldId id="312" r:id="rId51"/>
    <p:sldId id="308" r:id="rId52"/>
    <p:sldId id="318" r:id="rId53"/>
    <p:sldId id="316" r:id="rId54"/>
    <p:sldId id="304" r:id="rId55"/>
    <p:sldId id="305" r:id="rId56"/>
    <p:sldId id="320" r:id="rId57"/>
    <p:sldId id="321" r:id="rId58"/>
    <p:sldId id="310" r:id="rId59"/>
    <p:sldId id="313" r:id="rId60"/>
    <p:sldId id="314" r:id="rId61"/>
    <p:sldId id="317" r:id="rId62"/>
    <p:sldId id="319" r:id="rId63"/>
    <p:sldId id="307" r:id="rId64"/>
    <p:sldId id="323" r:id="rId65"/>
  </p:sldIdLst>
  <p:sldSz cx="9144000" cy="6858000" type="screen4x3"/>
  <p:notesSz cx="6735763" cy="98694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994" autoAdjust="0"/>
    <p:restoredTop sz="94660"/>
  </p:normalViewPr>
  <p:slideViewPr>
    <p:cSldViewPr>
      <p:cViewPr varScale="1">
        <p:scale>
          <a:sx n="69" d="100"/>
          <a:sy n="69" d="100"/>
        </p:scale>
        <p:origin x="-50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98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47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15373" y="0"/>
            <a:ext cx="2918831" cy="493474"/>
          </a:xfrm>
          <a:prstGeom prst="rect">
            <a:avLst/>
          </a:prstGeom>
        </p:spPr>
        <p:txBody>
          <a:bodyPr vert="horz" lIns="91440" tIns="45720" rIns="91440" bIns="45720" rtlCol="0"/>
          <a:lstStyle>
            <a:lvl1pPr algn="r">
              <a:defRPr sz="1200"/>
            </a:lvl1pPr>
          </a:lstStyle>
          <a:p>
            <a:fld id="{FBB6278A-E387-4C5E-94E3-04486AEE775F}" type="datetimeFigureOut">
              <a:rPr lang="en-US" smtClean="0"/>
              <a:pPr/>
              <a:t>11/13/2016</a:t>
            </a:fld>
            <a:endParaRPr lang="en-US"/>
          </a:p>
        </p:txBody>
      </p:sp>
      <p:sp>
        <p:nvSpPr>
          <p:cNvPr id="4" name="Footer Placeholder 3"/>
          <p:cNvSpPr>
            <a:spLocks noGrp="1"/>
          </p:cNvSpPr>
          <p:nvPr>
            <p:ph type="ftr" sz="quarter" idx="2"/>
          </p:nvPr>
        </p:nvSpPr>
        <p:spPr>
          <a:xfrm>
            <a:off x="0" y="9374301"/>
            <a:ext cx="2918831" cy="49347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15373" y="9374301"/>
            <a:ext cx="2918831" cy="493474"/>
          </a:xfrm>
          <a:prstGeom prst="rect">
            <a:avLst/>
          </a:prstGeom>
        </p:spPr>
        <p:txBody>
          <a:bodyPr vert="horz" lIns="91440" tIns="45720" rIns="91440" bIns="45720" rtlCol="0" anchor="b"/>
          <a:lstStyle>
            <a:lvl1pPr algn="r">
              <a:defRPr sz="1200"/>
            </a:lvl1pPr>
          </a:lstStyle>
          <a:p>
            <a:fld id="{D7A81E61-98FB-48D8-B67E-5ACF8D4F6501}"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347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15373" y="0"/>
            <a:ext cx="2918831" cy="493474"/>
          </a:xfrm>
          <a:prstGeom prst="rect">
            <a:avLst/>
          </a:prstGeom>
        </p:spPr>
        <p:txBody>
          <a:bodyPr vert="horz" lIns="91440" tIns="45720" rIns="91440" bIns="45720" rtlCol="0"/>
          <a:lstStyle>
            <a:lvl1pPr algn="r">
              <a:defRPr sz="1200"/>
            </a:lvl1pPr>
          </a:lstStyle>
          <a:p>
            <a:fld id="{4A17C988-3FAA-4E67-A3DD-4285B49251C1}" type="datetimeFigureOut">
              <a:rPr lang="en-US" smtClean="0"/>
              <a:pPr/>
              <a:t>11/13/2016</a:t>
            </a:fld>
            <a:endParaRPr lang="en-US"/>
          </a:p>
        </p:txBody>
      </p:sp>
      <p:sp>
        <p:nvSpPr>
          <p:cNvPr id="4" name="Slide Image Placeholder 3"/>
          <p:cNvSpPr>
            <a:spLocks noGrp="1" noRot="1" noChangeAspect="1"/>
          </p:cNvSpPr>
          <p:nvPr>
            <p:ph type="sldImg" idx="2"/>
          </p:nvPr>
        </p:nvSpPr>
        <p:spPr>
          <a:xfrm>
            <a:off x="900113" y="739775"/>
            <a:ext cx="4935537"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3577" y="4688007"/>
            <a:ext cx="5388610" cy="444127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4301"/>
            <a:ext cx="2918831" cy="49347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15373" y="9374301"/>
            <a:ext cx="2918831" cy="493474"/>
          </a:xfrm>
          <a:prstGeom prst="rect">
            <a:avLst/>
          </a:prstGeom>
        </p:spPr>
        <p:txBody>
          <a:bodyPr vert="horz" lIns="91440" tIns="45720" rIns="91440" bIns="45720" rtlCol="0" anchor="b"/>
          <a:lstStyle>
            <a:lvl1pPr algn="r">
              <a:defRPr sz="1200"/>
            </a:lvl1pPr>
          </a:lstStyle>
          <a:p>
            <a:fld id="{7D8C2DD9-BC18-4061-8E42-BDCF0BAF2E7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DD9-BC18-4061-8E42-BDCF0BAF2E71}" type="slidenum">
              <a:rPr lang="en-US" smtClean="0"/>
              <a:pPr/>
              <a:t>45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DD9-BC18-4061-8E42-BDCF0BAF2E71}" type="slidenum">
              <a:rPr lang="en-US" smtClean="0"/>
              <a:pPr/>
              <a:t>51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dirty="0"/>
          </a:p>
        </p:txBody>
      </p:sp>
      <p:sp>
        <p:nvSpPr>
          <p:cNvPr id="15" name="Date Placeholder 14"/>
          <p:cNvSpPr>
            <a:spLocks noGrp="1"/>
          </p:cNvSpPr>
          <p:nvPr>
            <p:ph type="dt" sz="half" idx="10"/>
          </p:nvPr>
        </p:nvSpPr>
        <p:spPr/>
        <p:txBody>
          <a:bodyPr/>
          <a:lstStyle/>
          <a:p>
            <a:fld id="{C9B66E4A-9AD3-4F1C-8C30-43B8B082D235}" type="datetimeFigureOut">
              <a:rPr lang="en-US" smtClean="0"/>
              <a:pPr/>
              <a:t>11/13/2016</a:t>
            </a:fld>
            <a:endParaRPr lang="en-US" dirty="0"/>
          </a:p>
        </p:txBody>
      </p:sp>
      <p:sp>
        <p:nvSpPr>
          <p:cNvPr id="16" name="Slide Number Placeholder 15"/>
          <p:cNvSpPr>
            <a:spLocks noGrp="1"/>
          </p:cNvSpPr>
          <p:nvPr>
            <p:ph type="sldNum" sz="quarter" idx="11"/>
          </p:nvPr>
        </p:nvSpPr>
        <p:spPr/>
        <p:txBody>
          <a:bodyPr/>
          <a:lstStyle/>
          <a:p>
            <a:fld id="{6914D2B4-D0D1-4518-B6D4-071CF81CBF49}"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B66E4A-9AD3-4F1C-8C30-43B8B082D235}" type="datetimeFigureOut">
              <a:rPr lang="en-US" smtClean="0"/>
              <a:pPr/>
              <a:t>11/13/2016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14D2B4-D0D1-4518-B6D4-071CF81CBF49}"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B66E4A-9AD3-4F1C-8C30-43B8B082D235}" type="datetimeFigureOut">
              <a:rPr lang="en-US" smtClean="0"/>
              <a:pPr/>
              <a:t>11/13/2016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14D2B4-D0D1-4518-B6D4-071CF81CBF49}"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C9B66E4A-9AD3-4F1C-8C30-43B8B082D235}" type="datetimeFigureOut">
              <a:rPr lang="en-US" smtClean="0"/>
              <a:pPr/>
              <a:t>11/13/2016</a:t>
            </a:fld>
            <a:endParaRPr lang="en-US" dirty="0"/>
          </a:p>
        </p:txBody>
      </p:sp>
      <p:sp>
        <p:nvSpPr>
          <p:cNvPr id="15" name="Slide Number Placeholder 14"/>
          <p:cNvSpPr>
            <a:spLocks noGrp="1"/>
          </p:cNvSpPr>
          <p:nvPr>
            <p:ph type="sldNum" sz="quarter" idx="15"/>
          </p:nvPr>
        </p:nvSpPr>
        <p:spPr/>
        <p:txBody>
          <a:bodyPr/>
          <a:lstStyle>
            <a:lvl1pPr algn="ctr">
              <a:defRPr/>
            </a:lvl1pPr>
          </a:lstStyle>
          <a:p>
            <a:fld id="{6914D2B4-D0D1-4518-B6D4-071CF81CBF49}" type="slidenum">
              <a:rPr lang="en-US" smtClean="0"/>
              <a:pPr/>
              <a:t>‹#›</a:t>
            </a:fld>
            <a:endParaRPr lang="en-US" dirty="0"/>
          </a:p>
        </p:txBody>
      </p:sp>
      <p:sp>
        <p:nvSpPr>
          <p:cNvPr id="16" name="Footer Placeholder 15"/>
          <p:cNvSpPr>
            <a:spLocks noGrp="1"/>
          </p:cNvSpPr>
          <p:nvPr>
            <p:ph type="ftr" sz="quarter" idx="16"/>
          </p:nvPr>
        </p:nvSpPr>
        <p:spPr/>
        <p:txBody>
          <a:bodyPr/>
          <a:lstStyle/>
          <a:p>
            <a:endParaRPr lang="en-US" dirty="0"/>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B66E4A-9AD3-4F1C-8C30-43B8B082D235}" type="datetimeFigureOut">
              <a:rPr lang="en-US" smtClean="0"/>
              <a:pPr/>
              <a:t>11/13/2016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14D2B4-D0D1-4518-B6D4-071CF81CBF49}" type="slidenum">
              <a:rPr lang="en-US" smtClean="0"/>
              <a:pPr/>
              <a:t>‹#›</a:t>
            </a:fld>
            <a:endParaRPr lang="en-US" dirty="0"/>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9B66E4A-9AD3-4F1C-8C30-43B8B082D235}" type="datetimeFigureOut">
              <a:rPr lang="en-US" smtClean="0"/>
              <a:pPr/>
              <a:t>11/13/2016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14D2B4-D0D1-4518-B6D4-071CF81CBF49}"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6914D2B4-D0D1-4518-B6D4-071CF81CBF49}" type="slidenum">
              <a:rPr lang="en-US" smtClean="0"/>
              <a:pPr/>
              <a:t>‹#›</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7" name="Date Placeholder 6"/>
          <p:cNvSpPr>
            <a:spLocks noGrp="1"/>
          </p:cNvSpPr>
          <p:nvPr>
            <p:ph type="dt" sz="half" idx="10"/>
          </p:nvPr>
        </p:nvSpPr>
        <p:spPr/>
        <p:txBody>
          <a:bodyPr/>
          <a:lstStyle/>
          <a:p>
            <a:fld id="{C9B66E4A-9AD3-4F1C-8C30-43B8B082D235}" type="datetimeFigureOut">
              <a:rPr lang="en-US" smtClean="0"/>
              <a:pPr/>
              <a:t>11/13/2016</a:t>
            </a:fld>
            <a:endParaRPr lang="en-US" dirty="0"/>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C9B66E4A-9AD3-4F1C-8C30-43B8B082D235}" type="datetimeFigureOut">
              <a:rPr lang="en-US" smtClean="0"/>
              <a:pPr/>
              <a:t>11/13/2016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14D2B4-D0D1-4518-B6D4-071CF81CBF49}" type="slidenum">
              <a:rPr lang="en-US" smtClean="0"/>
              <a:pPr/>
              <a:t>‹#›</a:t>
            </a:fld>
            <a:endParaRPr lang="en-US" dirty="0"/>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B66E4A-9AD3-4F1C-8C30-43B8B082D235}" type="datetimeFigureOut">
              <a:rPr lang="en-US" smtClean="0"/>
              <a:pPr/>
              <a:t>11/13/2016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14D2B4-D0D1-4518-B6D4-071CF81CBF49}"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C9B66E4A-9AD3-4F1C-8C30-43B8B082D235}" type="datetimeFigureOut">
              <a:rPr lang="en-US" smtClean="0"/>
              <a:pPr/>
              <a:t>11/13/2016</a:t>
            </a:fld>
            <a:endParaRPr lang="en-US" dirty="0"/>
          </a:p>
        </p:txBody>
      </p:sp>
      <p:sp>
        <p:nvSpPr>
          <p:cNvPr id="9" name="Slide Number Placeholder 8"/>
          <p:cNvSpPr>
            <a:spLocks noGrp="1"/>
          </p:cNvSpPr>
          <p:nvPr>
            <p:ph type="sldNum" sz="quarter" idx="15"/>
          </p:nvPr>
        </p:nvSpPr>
        <p:spPr/>
        <p:txBody>
          <a:bodyPr/>
          <a:lstStyle/>
          <a:p>
            <a:fld id="{6914D2B4-D0D1-4518-B6D4-071CF81CBF49}" type="slidenum">
              <a:rPr lang="en-US" smtClean="0"/>
              <a:pPr/>
              <a:t>‹#›</a:t>
            </a:fld>
            <a:endParaRPr lang="en-US" dirty="0"/>
          </a:p>
        </p:txBody>
      </p:sp>
      <p:sp>
        <p:nvSpPr>
          <p:cNvPr id="10" name="Footer Placeholder 9"/>
          <p:cNvSpPr>
            <a:spLocks noGrp="1"/>
          </p:cNvSpPr>
          <p:nvPr>
            <p:ph type="ftr" sz="quarter" idx="16"/>
          </p:nvPr>
        </p:nvSpPr>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C9B66E4A-9AD3-4F1C-8C30-43B8B082D235}" type="datetimeFigureOut">
              <a:rPr lang="en-US" smtClean="0"/>
              <a:pPr/>
              <a:t>11/13/2016</a:t>
            </a:fld>
            <a:endParaRPr lang="en-US" dirty="0"/>
          </a:p>
        </p:txBody>
      </p:sp>
      <p:sp>
        <p:nvSpPr>
          <p:cNvPr id="9" name="Slide Number Placeholder 8"/>
          <p:cNvSpPr>
            <a:spLocks noGrp="1"/>
          </p:cNvSpPr>
          <p:nvPr>
            <p:ph type="sldNum" sz="quarter" idx="11"/>
          </p:nvPr>
        </p:nvSpPr>
        <p:spPr/>
        <p:txBody>
          <a:bodyPr/>
          <a:lstStyle/>
          <a:p>
            <a:fld id="{6914D2B4-D0D1-4518-B6D4-071CF81CBF49}"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C9B66E4A-9AD3-4F1C-8C30-43B8B082D235}" type="datetimeFigureOut">
              <a:rPr lang="en-US" smtClean="0"/>
              <a:pPr/>
              <a:t>11/13/2016</a:t>
            </a:fld>
            <a:endParaRPr lang="en-US" dirty="0"/>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dirty="0"/>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6914D2B4-D0D1-4518-B6D4-071CF81CBF49}" type="slidenum">
              <a:rPr lang="en-US" smtClean="0"/>
              <a:pPr/>
              <a:t>‹#›</a:t>
            </a:fld>
            <a:endParaRPr lang="en-US" dirty="0"/>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indiankanoon.org/doc/871220/"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indiankanoon.org/doc/220169/"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indiankanoon.org/doc/1013248/" TargetMode="External"/><Relationship Id="rId2" Type="http://schemas.openxmlformats.org/officeDocument/2006/relationships/hyperlink" Target="https://indiankanoon.org/doc/1728555/"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itatonline.org/archives/index.php/chimanlal-manilal-patel-vs-acit-itat-ahmedabad-s-2711c-penalty-not-levaiable-for-breach-of-s-50c/" TargetMode="External"/><Relationship Id="rId2" Type="http://schemas.openxmlformats.org/officeDocument/2006/relationships/hyperlink" Target="http://itatonline.org/archives/index.php/renu-hingorani-vs-acit-itat-mumbai-failure-to-voluntarily-apply-s-50c-does-not-attract-penalty-us-2711c/" TargetMode="External"/><Relationship Id="rId1" Type="http://schemas.openxmlformats.org/officeDocument/2006/relationships/slideLayout" Target="../slideLayouts/slideLayout2.xml"/><Relationship Id="rId4" Type="http://schemas.openxmlformats.org/officeDocument/2006/relationships/hyperlink" Target="http://itatonline.org/archives/index.php/cit-vs-madan-theatres-calcutta-high-court-no-s-2711c-penalty-for-not-offering-capital-gains-on-s-50c-stamp-duty-value/"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hyperlink" Target="https://indiankanoon.org/doc/302271/" TargetMode="Externa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	Presentation by</a:t>
            </a:r>
          </a:p>
          <a:p>
            <a:r>
              <a:rPr lang="en-US" dirty="0" err="1" smtClean="0"/>
              <a:t>Kapil</a:t>
            </a:r>
            <a:r>
              <a:rPr lang="en-US" dirty="0" smtClean="0"/>
              <a:t> </a:t>
            </a:r>
            <a:r>
              <a:rPr lang="en-US" dirty="0" err="1" smtClean="0"/>
              <a:t>Goel</a:t>
            </a:r>
            <a:r>
              <a:rPr lang="en-US" dirty="0" smtClean="0"/>
              <a:t> FCA LLB </a:t>
            </a:r>
            <a:r>
              <a:rPr lang="en-US" dirty="0" err="1" smtClean="0"/>
              <a:t>Advcoate</a:t>
            </a:r>
            <a:endParaRPr lang="en-US" dirty="0" smtClean="0"/>
          </a:p>
          <a:p>
            <a:r>
              <a:rPr lang="en-US" dirty="0" smtClean="0"/>
              <a:t>9910272806</a:t>
            </a:r>
            <a:endParaRPr lang="en-US" dirty="0"/>
          </a:p>
        </p:txBody>
      </p:sp>
      <p:sp>
        <p:nvSpPr>
          <p:cNvPr id="2" name="Title 1"/>
          <p:cNvSpPr>
            <a:spLocks noGrp="1"/>
          </p:cNvSpPr>
          <p:nvPr>
            <p:ph type="ctrTitle"/>
          </p:nvPr>
        </p:nvSpPr>
        <p:spPr/>
        <p:txBody>
          <a:bodyPr/>
          <a:lstStyle/>
          <a:p>
            <a:r>
              <a:rPr smtClean="0"/>
              <a:t/>
            </a:r>
            <a:br>
              <a:rPr smtClean="0"/>
            </a:br>
            <a:r>
              <a:rPr smtClean="0"/>
              <a:t>New era of Penalty Provisions under Income Tax Law</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Recently, in I.T.T.A.No.180 of 2003, we observed as under:</a:t>
            </a:r>
          </a:p>
          <a:p>
            <a:endParaRPr lang="en-US" dirty="0" smtClean="0"/>
          </a:p>
          <a:p>
            <a:r>
              <a:rPr lang="en-US" dirty="0" smtClean="0"/>
              <a:t>       </a:t>
            </a:r>
            <a:r>
              <a:rPr lang="en-US" i="1" dirty="0" smtClean="0"/>
              <a:t>The levy of penalty cannot be resorted to as a matter of course.  By their very nature, the returns are bound to be at variance from what is contemplated under the Act or the estimates of the Assessing Officers.  Many a time, the understanding of a given provision in a particular way, itself would lead to a considerable difference as to the income or the corresponding tax.  The very fact that quite large number of remedies in the form of appeals at various stages is provided for, discloses that even the understanding of the assessing or adjudicatory authorities; not absolute. The levy of penalty is not going to leave the matter at that. It would expose the </a:t>
            </a:r>
            <a:r>
              <a:rPr lang="en-US" i="1" dirty="0" err="1" smtClean="0"/>
              <a:t>assessee</a:t>
            </a:r>
            <a:r>
              <a:rPr lang="en-US" i="1" dirty="0" smtClean="0"/>
              <a:t> to prosecution also by treating him as an economic offender.  </a:t>
            </a:r>
            <a:r>
              <a:rPr lang="en-US" sz="3100" b="1" i="1" u="sng" dirty="0" smtClean="0"/>
              <a:t>An </a:t>
            </a:r>
            <a:r>
              <a:rPr lang="en-US" sz="3100" b="1" i="1" u="sng" dirty="0" err="1" smtClean="0"/>
              <a:t>assessee</a:t>
            </a:r>
            <a:r>
              <a:rPr lang="en-US" sz="3100" b="1" i="1" u="sng" dirty="0" smtClean="0"/>
              <a:t> can be made to   suffer such far reaching consequences, if only facts of the case support, and it emerges that the </a:t>
            </a:r>
            <a:r>
              <a:rPr lang="en-US" sz="3100" b="1" i="1" u="sng" dirty="0" err="1" smtClean="0"/>
              <a:t>assessee</a:t>
            </a:r>
            <a:r>
              <a:rPr lang="en-US" sz="3100" b="1" i="1" u="sng" dirty="0" smtClean="0"/>
              <a:t> had a clear intention to suppress the income</a:t>
            </a:r>
            <a:r>
              <a:rPr lang="en-US" dirty="0" smtClean="0"/>
              <a:t>.</a:t>
            </a:r>
          </a:p>
          <a:p>
            <a:endParaRPr lang="en-US" dirty="0"/>
          </a:p>
        </p:txBody>
      </p:sp>
      <p:sp>
        <p:nvSpPr>
          <p:cNvPr id="3" name="Title 2"/>
          <p:cNvSpPr>
            <a:spLocks noGrp="1"/>
          </p:cNvSpPr>
          <p:nvPr>
            <p:ph type="title"/>
          </p:nvPr>
        </p:nvSpPr>
        <p:spPr/>
        <p:txBody>
          <a:bodyPr>
            <a:noAutofit/>
          </a:bodyPr>
          <a:lstStyle/>
          <a:p>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M/s.Chennupati Tyre &amp; Rubber Products, Vijayawada  T&amp; AP high court I.T.T.A.No.190 of 2003 21-10-2014 </a:t>
            </a:r>
            <a:endParaRPr lang="en-U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i="1" dirty="0" smtClean="0"/>
              <a:t>It is well settled that '</a:t>
            </a:r>
            <a:r>
              <a:rPr lang="en-US" i="1" dirty="0" err="1" smtClean="0"/>
              <a:t>Ignorantia</a:t>
            </a:r>
            <a:r>
              <a:rPr lang="en-US" i="1" dirty="0" smtClean="0"/>
              <a:t> </a:t>
            </a:r>
            <a:r>
              <a:rPr lang="en-US" i="1" dirty="0" err="1" smtClean="0"/>
              <a:t>juris</a:t>
            </a:r>
            <a:r>
              <a:rPr lang="en-US" i="1" dirty="0" smtClean="0"/>
              <a:t> non </a:t>
            </a:r>
            <a:r>
              <a:rPr lang="en-US" i="1" dirty="0" err="1" smtClean="0"/>
              <a:t>excusat</a:t>
            </a:r>
            <a:r>
              <a:rPr lang="en-US" i="1" dirty="0" smtClean="0"/>
              <a:t>' meaning 'ignorance of law is of no  excuse'. However, this maxim has been duly considered by the </a:t>
            </a:r>
            <a:r>
              <a:rPr lang="en-US" i="1" dirty="0" err="1" smtClean="0"/>
              <a:t>Hon'ble</a:t>
            </a:r>
            <a:r>
              <a:rPr lang="en-US" i="1" dirty="0" smtClean="0"/>
              <a:t> Apex Court in the case </a:t>
            </a:r>
            <a:r>
              <a:rPr lang="en-US" i="1" dirty="0" err="1" smtClean="0"/>
              <a:t>of</a:t>
            </a:r>
            <a:r>
              <a:rPr lang="en-US" i="1" dirty="0" err="1" smtClean="0">
                <a:hlinkClick r:id="rId2"/>
              </a:rPr>
              <a:t>Motilal</a:t>
            </a:r>
            <a:r>
              <a:rPr lang="en-US" i="1" dirty="0" smtClean="0">
                <a:hlinkClick r:id="rId2"/>
              </a:rPr>
              <a:t> </a:t>
            </a:r>
            <a:r>
              <a:rPr lang="en-US" i="1" dirty="0" err="1" smtClean="0">
                <a:hlinkClick r:id="rId2"/>
              </a:rPr>
              <a:t>Padampat</a:t>
            </a:r>
            <a:r>
              <a:rPr lang="en-US" i="1" dirty="0" smtClean="0">
                <a:hlinkClick r:id="rId2"/>
              </a:rPr>
              <a:t> Sugar Mills Co. Ltd </a:t>
            </a:r>
            <a:r>
              <a:rPr lang="en-US" i="1" dirty="0" err="1" smtClean="0">
                <a:hlinkClick r:id="rId2"/>
              </a:rPr>
              <a:t>vs</a:t>
            </a:r>
            <a:r>
              <a:rPr lang="en-US" i="1" dirty="0" smtClean="0">
                <a:hlinkClick r:id="rId2"/>
              </a:rPr>
              <a:t> State of Uttar Pradesh &amp; Ors</a:t>
            </a:r>
            <a:r>
              <a:rPr lang="en-US" i="1" dirty="0" smtClean="0"/>
              <a:t> reported in (1979) 118 ITR 326 (SC) wherein it was observed that :-</a:t>
            </a:r>
          </a:p>
          <a:p>
            <a:pPr>
              <a:buNone/>
            </a:pPr>
            <a:r>
              <a:rPr lang="en-US" dirty="0" smtClean="0"/>
              <a:t>	</a:t>
            </a:r>
          </a:p>
          <a:p>
            <a:pPr>
              <a:buNone/>
            </a:pPr>
            <a:r>
              <a:rPr lang="en-US" dirty="0" smtClean="0"/>
              <a:t>	“….there is no presumption that every person knows the law. It is often said that every one is presumed to know the law, but that is not a correct statement ; there is no such maxim known to the law. Over a hundred and thirty years ago , </a:t>
            </a:r>
            <a:r>
              <a:rPr lang="en-US" dirty="0" err="1" smtClean="0"/>
              <a:t>Maula</a:t>
            </a:r>
            <a:r>
              <a:rPr lang="en-US" dirty="0" smtClean="0"/>
              <a:t> J. pointed out in Martindale v Falkner Ms. </a:t>
            </a:r>
            <a:r>
              <a:rPr lang="en-US" dirty="0" err="1" smtClean="0"/>
              <a:t>Leela</a:t>
            </a:r>
            <a:r>
              <a:rPr lang="en-US" dirty="0" smtClean="0"/>
              <a:t> </a:t>
            </a:r>
            <a:r>
              <a:rPr lang="en-US" dirty="0" err="1" smtClean="0"/>
              <a:t>Mondal</a:t>
            </a:r>
            <a:r>
              <a:rPr lang="en-US" dirty="0" smtClean="0"/>
              <a:t> AY 2008-09 (1846) 2 CB 706 : " There is no presumption in this country that every person knows the law : it would be contrary to common sense and reason if it were so." </a:t>
            </a:r>
            <a:r>
              <a:rPr lang="en-US" dirty="0" err="1" smtClean="0"/>
              <a:t>Scrutton</a:t>
            </a:r>
            <a:r>
              <a:rPr lang="en-US" dirty="0" smtClean="0"/>
              <a:t> L.J. also once said : " It is impossible to know all the statutory law, and not very possible to know all the common law. " But it was Lord </a:t>
            </a:r>
            <a:r>
              <a:rPr lang="en-US" dirty="0" err="1" smtClean="0"/>
              <a:t>Atkin</a:t>
            </a:r>
            <a:r>
              <a:rPr lang="en-US" dirty="0" smtClean="0"/>
              <a:t> who, as in so many other spheres, put the point in its proper context when he said in Evans </a:t>
            </a:r>
            <a:r>
              <a:rPr lang="en-US" dirty="0" err="1" smtClean="0"/>
              <a:t>vs</a:t>
            </a:r>
            <a:r>
              <a:rPr lang="en-US" dirty="0" smtClean="0"/>
              <a:t> </a:t>
            </a:r>
            <a:r>
              <a:rPr lang="en-US" dirty="0" err="1" smtClean="0"/>
              <a:t>Bartlam</a:t>
            </a:r>
            <a:r>
              <a:rPr lang="en-US" dirty="0" smtClean="0"/>
              <a:t> (1937) AC 473 :" .... The fact is that there is not and never has been a presumption that every one knows the law. There is the rule that ignorance of the law does not excuse, a maxim of very different scope and application." It is, therefore, not possible to presume, in the absence of any material placed before the court , that the appellant had full knowledge of its right to exemption so as to warrant an inference that the appellant waived such right by addressing the letter </a:t>
            </a:r>
            <a:r>
              <a:rPr lang="en-US" dirty="0" err="1" smtClean="0"/>
              <a:t>dt</a:t>
            </a:r>
            <a:r>
              <a:rPr lang="en-US" dirty="0" smtClean="0"/>
              <a:t> 25th June , 1970 . We, accordingly, reject the plea of waiver raised on behalf of the State Government…”</a:t>
            </a:r>
            <a:endParaRPr lang="en-US" dirty="0"/>
          </a:p>
        </p:txBody>
      </p:sp>
      <p:sp>
        <p:nvSpPr>
          <p:cNvPr id="3" name="Title 2"/>
          <p:cNvSpPr>
            <a:spLocks noGrp="1"/>
          </p:cNvSpPr>
          <p:nvPr>
            <p:ph type="title"/>
          </p:nvPr>
        </p:nvSpPr>
        <p:spPr/>
        <p:txBody>
          <a:bodyPr/>
          <a:lstStyle/>
          <a:p>
            <a:r>
              <a:rPr lang="en-US" dirty="0" smtClean="0"/>
              <a:t>Ignorance</a:t>
            </a:r>
            <a:r>
              <a:rPr smtClean="0"/>
              <a:t> Of law whether excuse??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The </a:t>
            </a:r>
            <a:r>
              <a:rPr lang="en-US" dirty="0" err="1" smtClean="0"/>
              <a:t>Hon’ble</a:t>
            </a:r>
            <a:r>
              <a:rPr lang="en-US" dirty="0" smtClean="0"/>
              <a:t> Bombay High Court in the case of “CIT </a:t>
            </a:r>
            <a:r>
              <a:rPr lang="en-US" dirty="0" err="1" smtClean="0"/>
              <a:t>vs.Upendra</a:t>
            </a:r>
            <a:r>
              <a:rPr lang="en-US" dirty="0" smtClean="0"/>
              <a:t> V. </a:t>
            </a:r>
            <a:r>
              <a:rPr lang="en-US" dirty="0" err="1" smtClean="0"/>
              <a:t>Mithani</a:t>
            </a:r>
            <a:r>
              <a:rPr lang="en-US" dirty="0" smtClean="0"/>
              <a:t>” ITA (L) No.1860 of 2009 decided on 05.08.2009, has observed in the matter of levy of penalty under section 271(1)(c) of the Act, that if the </a:t>
            </a:r>
            <a:r>
              <a:rPr lang="en-US" dirty="0" err="1" smtClean="0"/>
              <a:t>assessee</a:t>
            </a:r>
            <a:r>
              <a:rPr lang="en-US" dirty="0" smtClean="0"/>
              <a:t> gives an explanation which is unproved but not disproved i.e. it is not accepted but circumstances do not lead to the reasonable and positive inference that the </a:t>
            </a:r>
            <a:r>
              <a:rPr lang="en-US" dirty="0" err="1" smtClean="0"/>
              <a:t>assessee’s</a:t>
            </a:r>
            <a:r>
              <a:rPr lang="en-US" dirty="0" smtClean="0"/>
              <a:t> case is false, then no penalty can be imposed in such cases.</a:t>
            </a:r>
          </a:p>
          <a:p>
            <a:r>
              <a:rPr lang="en-US" dirty="0" smtClean="0"/>
              <a:t>Same ratio in National Textiles case 249 ITR Page 125 Gujarat high court</a:t>
            </a:r>
            <a:endParaRPr lang="en-US" dirty="0"/>
          </a:p>
        </p:txBody>
      </p:sp>
      <p:sp>
        <p:nvSpPr>
          <p:cNvPr id="3" name="Title 2"/>
          <p:cNvSpPr>
            <a:spLocks noGrp="1"/>
          </p:cNvSpPr>
          <p:nvPr>
            <p:ph type="title"/>
          </p:nvPr>
        </p:nvSpPr>
        <p:spPr/>
        <p:txBody>
          <a:bodyPr/>
          <a:lstStyle/>
          <a:p>
            <a:r>
              <a:rPr i="1" smtClean="0"/>
              <a:t>Equal hypothesis  </a:t>
            </a:r>
            <a:r>
              <a:rPr smtClean="0"/>
              <a:t>Angle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 </a:t>
            </a:r>
            <a:r>
              <a:rPr lang="en-US" b="1" dirty="0" smtClean="0"/>
              <a:t>IN THE HIGH COURT OF DELHI AT NEW DELHI </a:t>
            </a:r>
            <a:r>
              <a:rPr lang="en-US" dirty="0" smtClean="0"/>
              <a:t>16. + </a:t>
            </a:r>
            <a:r>
              <a:rPr lang="en-US" b="1" dirty="0" smtClean="0"/>
              <a:t>ITA 313/2016 </a:t>
            </a:r>
            <a:r>
              <a:rPr lang="en-US" dirty="0" smtClean="0"/>
              <a:t> </a:t>
            </a:r>
          </a:p>
          <a:p>
            <a:r>
              <a:rPr lang="en-US" dirty="0" smtClean="0"/>
              <a:t> FORTUNE TECHNOCOMPS (P) LTD. ..... Respondent</a:t>
            </a:r>
          </a:p>
          <a:p>
            <a:r>
              <a:rPr lang="en-US" dirty="0" smtClean="0"/>
              <a:t>  </a:t>
            </a:r>
            <a:r>
              <a:rPr lang="en-US" b="1" dirty="0" smtClean="0"/>
              <a:t>13.05.2016</a:t>
            </a:r>
            <a:endParaRPr lang="en-US" dirty="0" smtClean="0"/>
          </a:p>
          <a:p>
            <a:r>
              <a:rPr lang="en-US" dirty="0" smtClean="0"/>
              <a:t>. </a:t>
            </a:r>
            <a:r>
              <a:rPr lang="en-US" b="1" i="1" dirty="0" smtClean="0"/>
              <a:t>Having examined the impugned order of the ITAT and having considered the submissions of the learned counsel for the Revenue, the Court is unable to discern any legal infirmity in the analysis or conclusion reached by the ITAT. Once the assessment order of the AO in the quantum proceedings was altered by the CIT (A) in a significant way, the very basis of initiation of the penalty proceedings was rendered non-existent. The AO could not have thereafter continued the penalty proceedings on the basis of the same notice. Also, the Court concurs with the CIT (A) and the ITAT that once the finding of the AO on bogus purchases was set aside, it could not be said that there was any concealment of facts or furnishing of inaccurate particulars by the </a:t>
            </a:r>
            <a:r>
              <a:rPr lang="en-US" b="1" i="1" dirty="0" err="1" smtClean="0"/>
              <a:t>Assessee</a:t>
            </a:r>
            <a:r>
              <a:rPr lang="en-US" b="1" i="1" dirty="0" smtClean="0"/>
              <a:t> that warranted the imposition of penalty under Section 271 (1) (c) of the Act.</a:t>
            </a:r>
          </a:p>
          <a:p>
            <a:r>
              <a:rPr lang="en-US" b="1" i="1" dirty="0" smtClean="0"/>
              <a:t>CIT v. </a:t>
            </a:r>
            <a:r>
              <a:rPr lang="en-US" b="1" i="1" dirty="0" err="1" smtClean="0"/>
              <a:t>Ananda</a:t>
            </a:r>
            <a:r>
              <a:rPr lang="en-US" b="1" i="1" dirty="0" smtClean="0"/>
              <a:t> </a:t>
            </a:r>
            <a:r>
              <a:rPr lang="en-US" b="1" i="1" dirty="0" err="1" smtClean="0"/>
              <a:t>Bazar</a:t>
            </a:r>
            <a:r>
              <a:rPr lang="en-US" b="1" i="1" dirty="0" smtClean="0"/>
              <a:t> </a:t>
            </a:r>
            <a:r>
              <a:rPr lang="en-US" b="1" i="1" dirty="0" err="1" smtClean="0"/>
              <a:t>Patrika</a:t>
            </a:r>
            <a:r>
              <a:rPr lang="en-US" b="1" i="1" dirty="0" smtClean="0"/>
              <a:t> Pvt. Ltd. (1979) 116 ITR 416 (Cal)</a:t>
            </a:r>
            <a:r>
              <a:rPr lang="en-US" dirty="0" smtClean="0"/>
              <a:t>,</a:t>
            </a:r>
            <a:endParaRPr lang="en-US" i="1" dirty="0"/>
          </a:p>
        </p:txBody>
      </p:sp>
      <p:sp>
        <p:nvSpPr>
          <p:cNvPr id="3" name="Title 2"/>
          <p:cNvSpPr>
            <a:spLocks noGrp="1"/>
          </p:cNvSpPr>
          <p:nvPr>
            <p:ph type="title"/>
          </p:nvPr>
        </p:nvSpPr>
        <p:spPr/>
        <p:txBody>
          <a:bodyPr>
            <a:normAutofit fontScale="90000"/>
          </a:bodyPr>
          <a:lstStyle/>
          <a:p>
            <a:r>
              <a:rPr smtClean="0"/>
              <a:t>Basis of addition modified vs. penalty </a:t>
            </a:r>
            <a:br>
              <a:rPr smtClean="0"/>
            </a:b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i="1" dirty="0" smtClean="0"/>
              <a:t>The </a:t>
            </a:r>
            <a:r>
              <a:rPr lang="en-US" i="1" dirty="0" err="1" smtClean="0"/>
              <a:t>Hon'ble</a:t>
            </a:r>
            <a:r>
              <a:rPr lang="en-US" i="1" dirty="0" smtClean="0"/>
              <a:t> Calcutta High Court in the case of CIT Vs. </a:t>
            </a:r>
            <a:r>
              <a:rPr lang="en-US" i="1" dirty="0" err="1" smtClean="0"/>
              <a:t>Ratanlal</a:t>
            </a:r>
            <a:r>
              <a:rPr lang="en-US" i="1" dirty="0" smtClean="0"/>
              <a:t> </a:t>
            </a:r>
            <a:r>
              <a:rPr lang="en-US" i="1" dirty="0" err="1" smtClean="0"/>
              <a:t>Surekha</a:t>
            </a:r>
            <a:r>
              <a:rPr lang="en-US" i="1" dirty="0" smtClean="0"/>
              <a:t> reported as 61 Taxman 133 (Cal.), while upholding the order of Tribunal in deleting the penalty u/s. 271(1)(c) where opportunity was not afforded to the </a:t>
            </a:r>
            <a:r>
              <a:rPr lang="en-US" i="1" dirty="0" err="1" smtClean="0"/>
              <a:t>assessee</a:t>
            </a:r>
            <a:r>
              <a:rPr lang="en-US" i="1" dirty="0" smtClean="0"/>
              <a:t> to cross-examine the person on whose confession penalty was levied, the </a:t>
            </a:r>
            <a:r>
              <a:rPr lang="en-US" i="1" dirty="0" err="1" smtClean="0"/>
              <a:t>Hon'ble</a:t>
            </a:r>
            <a:r>
              <a:rPr lang="en-US" i="1" dirty="0" smtClean="0"/>
              <a:t> High Court held: “6. We have already stated the facts and circumstances of this case as appearing from the order of the Tribunal. The Tribunal has found that the department has not proved by any cogent evidence that the amount credited as loan taken from Raj Kumar Jain &amp; Co. was the income of the </a:t>
            </a:r>
            <a:r>
              <a:rPr lang="en-US" i="1" dirty="0" err="1" smtClean="0"/>
              <a:t>assessee</a:t>
            </a:r>
            <a:r>
              <a:rPr lang="en-US" i="1" dirty="0" smtClean="0"/>
              <a:t> and that the </a:t>
            </a:r>
            <a:r>
              <a:rPr lang="en-US" i="1" dirty="0" err="1" smtClean="0"/>
              <a:t>assessee</a:t>
            </a:r>
            <a:r>
              <a:rPr lang="en-US" i="1" dirty="0" smtClean="0"/>
              <a:t> failed to disclose that income in his return. The Tribunal, on the facts, came to the finding that there was no case for levying penalty. That apart, the order of penalty is vitiated because of non-compliance of the principles of natural justice. The </a:t>
            </a:r>
            <a:r>
              <a:rPr lang="en-US" i="1" dirty="0" err="1" smtClean="0"/>
              <a:t>assessee</a:t>
            </a:r>
            <a:r>
              <a:rPr lang="en-US" i="1" dirty="0" smtClean="0"/>
              <a:t> was not afforded any opportunity to cross-examine the partner whose confession was sought to be used against him. Accordingly, the confession on the basis whereof penalty was levied ought not to have been relied on by the IAC. This has vitiated the penalty proceeding. In our view, on the facts of this case, the Tribunal has come to a correct conclusion.”</a:t>
            </a:r>
            <a:endParaRPr lang="en-US" i="1" dirty="0"/>
          </a:p>
        </p:txBody>
      </p:sp>
      <p:sp>
        <p:nvSpPr>
          <p:cNvPr id="3" name="Title 2"/>
          <p:cNvSpPr>
            <a:spLocks noGrp="1"/>
          </p:cNvSpPr>
          <p:nvPr>
            <p:ph type="title"/>
          </p:nvPr>
        </p:nvSpPr>
        <p:spPr/>
        <p:txBody>
          <a:bodyPr>
            <a:normAutofit fontScale="90000"/>
          </a:bodyPr>
          <a:lstStyle/>
          <a:p>
            <a:r>
              <a:rPr smtClean="0"/>
              <a:t>Cross examination Plea : Addition accepted to delete penalty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a:t>
            </a:r>
            <a:r>
              <a:rPr lang="en-US" dirty="0" err="1" smtClean="0"/>
              <a:t>Hon'ble</a:t>
            </a:r>
            <a:r>
              <a:rPr lang="en-US" dirty="0" smtClean="0"/>
              <a:t> Bombay High Court in the case of Shree </a:t>
            </a:r>
            <a:r>
              <a:rPr lang="en-US" dirty="0" err="1" smtClean="0"/>
              <a:t>Nirmal</a:t>
            </a:r>
            <a:r>
              <a:rPr lang="en-US" dirty="0" smtClean="0"/>
              <a:t> Commercial Limited. Vs. CIT 308 ITR 406 (</a:t>
            </a:r>
            <a:r>
              <a:rPr lang="en-US" dirty="0" err="1" smtClean="0"/>
              <a:t>Bom</a:t>
            </a:r>
            <a:r>
              <a:rPr lang="en-US" dirty="0" smtClean="0"/>
              <a:t>); deleted the penalty levied u/s. 271(1)(c) on the ground that the </a:t>
            </a:r>
            <a:r>
              <a:rPr lang="en-US" dirty="0" err="1" smtClean="0"/>
              <a:t>assessee</a:t>
            </a:r>
            <a:r>
              <a:rPr lang="en-US" dirty="0" smtClean="0"/>
              <a:t> was not given opportunity to confront the depositors by way of cross-examination.</a:t>
            </a:r>
          </a:p>
          <a:p>
            <a:endParaRPr lang="en-US" dirty="0" smtClean="0"/>
          </a:p>
          <a:p>
            <a:r>
              <a:rPr lang="pt-BR" dirty="0" smtClean="0"/>
              <a:t>Also refer : CIT Vs. M/s Bhimji Bhanjee &amp; Co. (1984)(146 ITR 145)(Bom)</a:t>
            </a:r>
            <a:endParaRPr lang="en-US" dirty="0"/>
          </a:p>
        </p:txBody>
      </p:sp>
      <p:sp>
        <p:nvSpPr>
          <p:cNvPr id="3" name="Title 2"/>
          <p:cNvSpPr>
            <a:spLocks noGrp="1"/>
          </p:cNvSpPr>
          <p:nvPr>
            <p:ph type="title"/>
          </p:nvPr>
        </p:nvSpPr>
        <p:spPr/>
        <p:txBody>
          <a:bodyPr>
            <a:normAutofit fontScale="90000"/>
          </a:bodyPr>
          <a:lstStyle/>
          <a:p>
            <a:r>
              <a:rPr smtClean="0"/>
              <a:t>Cross examination Plea : Addition accepted to delete penalty </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i="1" dirty="0" smtClean="0"/>
              <a:t>17. Another reason why we feel </a:t>
            </a:r>
            <a:r>
              <a:rPr lang="en-US" i="1" dirty="0" smtClean="0">
                <a:hlinkClick r:id="rId2"/>
              </a:rPr>
              <a:t>Section 40(a)(</a:t>
            </a:r>
            <a:r>
              <a:rPr lang="en-US" i="1" dirty="0" err="1" smtClean="0">
                <a:hlinkClick r:id="rId2"/>
              </a:rPr>
              <a:t>ia</a:t>
            </a:r>
            <a:r>
              <a:rPr lang="en-US" i="1" dirty="0" smtClean="0">
                <a:hlinkClick r:id="rId2"/>
              </a:rPr>
              <a:t>)</a:t>
            </a:r>
            <a:r>
              <a:rPr lang="en-US" i="1" dirty="0" smtClean="0"/>
              <a:t> of the Act should not have been invoked in the present case is the </a:t>
            </a:r>
            <a:r>
              <a:rPr lang="en-US" i="1" u="sng" dirty="0" smtClean="0"/>
              <a:t>principle of doubtful penalization</a:t>
            </a:r>
            <a:r>
              <a:rPr lang="en-US" i="1" dirty="0" smtClean="0"/>
              <a:t> which requires strict construction of penal provisions. The said principle applies not only to criminal statutes but also to provisions which create a deterrence and results in punitive penalty. </a:t>
            </a:r>
            <a:r>
              <a:rPr lang="en-US" i="1" dirty="0" smtClean="0">
                <a:hlinkClick r:id="rId2"/>
              </a:rPr>
              <a:t>Section 40(a)(</a:t>
            </a:r>
            <a:r>
              <a:rPr lang="en-US" i="1" dirty="0" err="1" smtClean="0">
                <a:hlinkClick r:id="rId2"/>
              </a:rPr>
              <a:t>ia</a:t>
            </a:r>
            <a:r>
              <a:rPr lang="en-US" i="1" dirty="0" smtClean="0">
                <a:hlinkClick r:id="rId2"/>
              </a:rPr>
              <a:t>)</a:t>
            </a:r>
            <a:r>
              <a:rPr lang="en-US" i="1" dirty="0" smtClean="0"/>
              <a:t> is a deterrent and a penal provision. It has the effect of </a:t>
            </a:r>
            <a:r>
              <a:rPr lang="en-US" i="1" dirty="0" err="1" smtClean="0"/>
              <a:t>penalising</a:t>
            </a:r>
            <a:r>
              <a:rPr lang="en-US" i="1" dirty="0" smtClean="0"/>
              <a:t> the </a:t>
            </a:r>
            <a:r>
              <a:rPr lang="en-US" i="1" dirty="0" err="1" smtClean="0"/>
              <a:t>assessee</a:t>
            </a:r>
            <a:r>
              <a:rPr lang="en-US" i="1" dirty="0" smtClean="0"/>
              <a:t>, who has failed to deduct tax at source and acts to the detriment of the </a:t>
            </a:r>
            <a:r>
              <a:rPr lang="en-US" i="1" dirty="0" err="1" smtClean="0"/>
              <a:t>assessee‟s</a:t>
            </a:r>
            <a:r>
              <a:rPr lang="en-US" i="1" dirty="0" smtClean="0"/>
              <a:t> property and other economic interests. It operates and inflicts hardship and deprivation, by disallowing expenditure actually incurred and treating it as disallowed. The Explanation, therefore, requires a strict construction and the principle against doubtful penalization would come into play. The detriment in the present case, as is noticeable, would include initiation of proceedings for imposition of penalty for concealment, as was directed by the Assessing Officer in the present case. </a:t>
            </a:r>
            <a:r>
              <a:rPr lang="en-US" b="1" i="1" u="sng" dirty="0" smtClean="0"/>
              <a:t>The aforesaid principle requires that a person should not be subjected to any sort of detriment unless the obligation is clearly imposed. When the words are equally capable of more than one construction, the one not inflicting the penalty or deterrent may be preferred. </a:t>
            </a:r>
            <a:r>
              <a:rPr lang="en-US" i="1" dirty="0" smtClean="0"/>
              <a:t>In </a:t>
            </a:r>
            <a:r>
              <a:rPr lang="en-US" i="1" dirty="0" err="1" smtClean="0"/>
              <a:t>Maxwell‟s</a:t>
            </a:r>
            <a:r>
              <a:rPr lang="en-US" i="1" dirty="0" smtClean="0"/>
              <a:t> The Interpretation of Statutes, 12th edition (1969) it has been observed:-</a:t>
            </a:r>
            <a:endParaRPr lang="en-US" dirty="0" smtClean="0"/>
          </a:p>
          <a:p>
            <a:r>
              <a:rPr lang="en-US" i="1" dirty="0" smtClean="0"/>
              <a:t>"The strict construction of penal statutes seems to manifest itself in four ways: in the requirement of express language for the creation of an offence; in interpreting strictly words setting out the elements of an offence; in requiring the </a:t>
            </a:r>
            <a:r>
              <a:rPr lang="en-US" i="1" dirty="0" err="1" smtClean="0"/>
              <a:t>fulfilment</a:t>
            </a:r>
            <a:r>
              <a:rPr lang="en-US" i="1" dirty="0" smtClean="0"/>
              <a:t> to the letter of statutory conditions precedent to the infliction of punishment; and in insisting on the strict observance of technical provisions concerning criminal procedure and jurisdiction."</a:t>
            </a:r>
            <a:endParaRPr lang="en-US" dirty="0" smtClean="0"/>
          </a:p>
          <a:p>
            <a:endParaRPr lang="en-US" dirty="0"/>
          </a:p>
        </p:txBody>
      </p:sp>
      <p:sp>
        <p:nvSpPr>
          <p:cNvPr id="3" name="Title 2"/>
          <p:cNvSpPr>
            <a:spLocks noGrp="1"/>
          </p:cNvSpPr>
          <p:nvPr>
            <p:ph type="title"/>
          </p:nvPr>
        </p:nvSpPr>
        <p:spPr/>
        <p:txBody>
          <a:bodyPr>
            <a:normAutofit fontScale="90000"/>
          </a:bodyPr>
          <a:lstStyle/>
          <a:p>
            <a:r>
              <a:rPr smtClean="0"/>
              <a:t>Theory of doubtful penalization  : 370 ITR 454 (Delhi high court)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Karnataka high court in case of BTP Structural India </a:t>
            </a:r>
            <a:r>
              <a:rPr lang="en-US" dirty="0" err="1" smtClean="0"/>
              <a:t>Pvt</a:t>
            </a:r>
            <a:r>
              <a:rPr lang="en-US" dirty="0" smtClean="0"/>
              <a:t> Ltd order dated 23/07/2008 (ITA 99/2003)</a:t>
            </a:r>
          </a:p>
          <a:p>
            <a:endParaRPr lang="en-US" dirty="0" smtClean="0"/>
          </a:p>
          <a:p>
            <a:r>
              <a:rPr lang="en-US" dirty="0" smtClean="0"/>
              <a:t>Allahabad High Court in the case of Jai </a:t>
            </a:r>
            <a:r>
              <a:rPr lang="en-US" dirty="0" err="1" smtClean="0"/>
              <a:t>Dayal</a:t>
            </a:r>
            <a:r>
              <a:rPr lang="en-US" dirty="0" smtClean="0"/>
              <a:t> </a:t>
            </a:r>
            <a:r>
              <a:rPr lang="en-US" dirty="0" err="1" smtClean="0"/>
              <a:t>Pyare</a:t>
            </a:r>
            <a:r>
              <a:rPr lang="en-US" dirty="0" smtClean="0"/>
              <a:t> </a:t>
            </a:r>
            <a:r>
              <a:rPr lang="en-US" dirty="0" err="1" smtClean="0"/>
              <a:t>Lal</a:t>
            </a:r>
            <a:r>
              <a:rPr lang="en-US" dirty="0" smtClean="0"/>
              <a:t> vs. CIT, 1972 UPTC 596 (</a:t>
            </a:r>
            <a:r>
              <a:rPr lang="en-US" dirty="0" err="1" smtClean="0"/>
              <a:t>Alld</a:t>
            </a:r>
            <a:r>
              <a:rPr lang="en-US" dirty="0" smtClean="0"/>
              <a:t>)"It is thus clear that regular assessment order is not a final word upon the plea taken therein or which might have been taken at this stage. The </a:t>
            </a:r>
            <a:r>
              <a:rPr lang="en-US" dirty="0" err="1" smtClean="0"/>
              <a:t>assessee</a:t>
            </a:r>
            <a:r>
              <a:rPr lang="en-US" dirty="0" smtClean="0"/>
              <a:t> is entitled to show cause in penalty proceedings and to establish the above material and relevant facts which may go to effect his liability or the quantum of penalty. He cannot be held to be debarred from taking appropriate plea simply on the ground that such a plea was not taken in the regular assessment proceedings."</a:t>
            </a:r>
          </a:p>
          <a:p>
            <a:endParaRPr lang="en-US" dirty="0" smtClean="0"/>
          </a:p>
          <a:p>
            <a:r>
              <a:rPr lang="en-US" dirty="0" smtClean="0"/>
              <a:t>In the case of </a:t>
            </a:r>
            <a:r>
              <a:rPr lang="en-US" dirty="0" smtClean="0">
                <a:hlinkClick r:id="rId2"/>
              </a:rPr>
              <a:t>Deep </a:t>
            </a:r>
            <a:r>
              <a:rPr lang="en-US" dirty="0" err="1" smtClean="0">
                <a:hlinkClick r:id="rId2"/>
              </a:rPr>
              <a:t>Chand</a:t>
            </a:r>
            <a:r>
              <a:rPr lang="en-US" dirty="0" smtClean="0">
                <a:hlinkClick r:id="rId2"/>
              </a:rPr>
              <a:t> Kothari vs. CIT</a:t>
            </a:r>
            <a:r>
              <a:rPr lang="en-US" dirty="0" smtClean="0"/>
              <a:t> [1988] 171 ITR 381 (Raj.), the </a:t>
            </a:r>
            <a:r>
              <a:rPr lang="en-US" dirty="0" err="1" smtClean="0"/>
              <a:t>Hon'ble</a:t>
            </a:r>
            <a:r>
              <a:rPr lang="en-US" dirty="0" smtClean="0"/>
              <a:t> Rajasthan High Court held that an order passed by an authority without jurisdiction is a nullity, and that its invalidity could be set up whenever and wherever it is sought to be enforced or relied upon</a:t>
            </a:r>
          </a:p>
          <a:p>
            <a:r>
              <a:rPr lang="en-US" dirty="0" smtClean="0"/>
              <a:t>ITAT Delhi Bench in the case of Tidewater Martine International Inc. Vs. DCIT, [2005] 96 ITD 406 (Del.), </a:t>
            </a:r>
          </a:p>
          <a:p>
            <a:r>
              <a:rPr lang="en-US" dirty="0" err="1" smtClean="0"/>
              <a:t>Contra:Hon'ble</a:t>
            </a:r>
            <a:r>
              <a:rPr lang="en-US" dirty="0" smtClean="0"/>
              <a:t> Jammu &amp; Kashmir High Court in the case of </a:t>
            </a:r>
            <a:r>
              <a:rPr lang="en-US" dirty="0" smtClean="0">
                <a:hlinkClick r:id="rId3"/>
              </a:rPr>
              <a:t>CIT vs. Hotel Highland Park</a:t>
            </a:r>
            <a:r>
              <a:rPr lang="en-US" dirty="0" smtClean="0"/>
              <a:t> [2000] 246 ITR 130 (J&amp;K) </a:t>
            </a:r>
            <a:endParaRPr lang="en-US" dirty="0"/>
          </a:p>
        </p:txBody>
      </p:sp>
      <p:sp>
        <p:nvSpPr>
          <p:cNvPr id="3" name="Title 2"/>
          <p:cNvSpPr>
            <a:spLocks noGrp="1"/>
          </p:cNvSpPr>
          <p:nvPr>
            <p:ph type="title"/>
          </p:nvPr>
        </p:nvSpPr>
        <p:spPr/>
        <p:txBody>
          <a:bodyPr>
            <a:normAutofit fontScale="90000"/>
          </a:bodyPr>
          <a:lstStyle/>
          <a:p>
            <a:r>
              <a:rPr smtClean="0"/>
              <a:t>Challenge to validity of assessment in penalty proceedings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pPr>
              <a:buNone/>
            </a:pPr>
            <a:r>
              <a:rPr lang="en-US" dirty="0" smtClean="0"/>
              <a:t>(a) Penalty under Section 271(l)(c) is a civil liability.</a:t>
            </a:r>
          </a:p>
          <a:p>
            <a:pPr>
              <a:buNone/>
            </a:pPr>
            <a:r>
              <a:rPr lang="en-US" dirty="0" smtClean="0"/>
              <a:t>(b) </a:t>
            </a:r>
            <a:r>
              <a:rPr lang="en-US" dirty="0" err="1" smtClean="0"/>
              <a:t>Mens</a:t>
            </a:r>
            <a:r>
              <a:rPr lang="en-US" dirty="0" smtClean="0"/>
              <a:t> </a:t>
            </a:r>
            <a:r>
              <a:rPr lang="en-US" dirty="0" err="1" smtClean="0"/>
              <a:t>rea</a:t>
            </a:r>
            <a:r>
              <a:rPr lang="en-US" dirty="0" smtClean="0"/>
              <a:t> is not an essential element for imposing penalty for breach of civil obligations or liabilities.</a:t>
            </a:r>
          </a:p>
          <a:p>
            <a:pPr>
              <a:buNone/>
            </a:pPr>
            <a:r>
              <a:rPr lang="en-US" dirty="0" smtClean="0"/>
              <a:t>(c) </a:t>
            </a:r>
            <a:r>
              <a:rPr lang="en-US" dirty="0" err="1" smtClean="0"/>
              <a:t>Wilful</a:t>
            </a:r>
            <a:r>
              <a:rPr lang="en-US" dirty="0" smtClean="0"/>
              <a:t> concealment is not an essential ingredient for attracting civil liability.</a:t>
            </a:r>
          </a:p>
          <a:p>
            <a:pPr>
              <a:buNone/>
            </a:pPr>
            <a:r>
              <a:rPr lang="en-US" dirty="0" smtClean="0"/>
              <a:t>(d) Existence of conditions stipulated in Section 271(l)(c) is a sine qua non for initiation of penalty proceedings under Section 271.</a:t>
            </a:r>
          </a:p>
          <a:p>
            <a:pPr>
              <a:buNone/>
            </a:pPr>
            <a:r>
              <a:rPr lang="en-US" dirty="0" smtClean="0"/>
              <a:t>(e) The existence of such conditions should be discernible from the Assessment Order or order of the Appellate Authority or </a:t>
            </a:r>
            <a:r>
              <a:rPr lang="en-US" dirty="0" err="1" smtClean="0"/>
              <a:t>Revisional</a:t>
            </a:r>
            <a:r>
              <a:rPr lang="en-US" dirty="0" smtClean="0"/>
              <a:t> Authority.</a:t>
            </a:r>
          </a:p>
          <a:p>
            <a:pPr>
              <a:buNone/>
            </a:pPr>
            <a:r>
              <a:rPr lang="en-US" dirty="0" smtClean="0"/>
              <a:t>(f) Even if there is no specific finding regarding the existence of the conditions mentioned in Section 271(l)(c), at least the facts set out in Explanation 1(A) &amp; (B) it should be discernible from the said order which would by a legal fiction constitute concealment because of deeming provision.</a:t>
            </a:r>
          </a:p>
          <a:p>
            <a:pPr>
              <a:buNone/>
            </a:pPr>
            <a:r>
              <a:rPr lang="en-US" dirty="0" smtClean="0"/>
              <a:t>(g) Even if these conditions do not exist in the assessment order passed, at least, a direction to initiate proceedings under Section 271(l)(c) is a sine qua non for the Assessment Officer to initiate the proceedings because of the deeming provision contained in Section 1(B).</a:t>
            </a:r>
          </a:p>
          <a:p>
            <a:pPr>
              <a:buNone/>
            </a:pPr>
            <a:r>
              <a:rPr lang="en-US" dirty="0" smtClean="0"/>
              <a:t>(h) The said deeming provisions are not applicable to the orders passed by the Commissioner of Appeals and the Commissioner.</a:t>
            </a:r>
          </a:p>
          <a:p>
            <a:pPr>
              <a:buNone/>
            </a:pPr>
            <a:r>
              <a:rPr lang="en-US" dirty="0" smtClean="0"/>
              <a:t>(</a:t>
            </a:r>
            <a:r>
              <a:rPr lang="en-US" dirty="0" err="1" smtClean="0"/>
              <a:t>i</a:t>
            </a:r>
            <a:r>
              <a:rPr lang="en-US" dirty="0" smtClean="0"/>
              <a:t>) The imposition of penalty is not automatic.</a:t>
            </a:r>
          </a:p>
          <a:p>
            <a:endParaRPr lang="en-US" dirty="0"/>
          </a:p>
        </p:txBody>
      </p:sp>
      <p:sp>
        <p:nvSpPr>
          <p:cNvPr id="3" name="Title 2"/>
          <p:cNvSpPr>
            <a:spLocks noGrp="1"/>
          </p:cNvSpPr>
          <p:nvPr>
            <p:ph type="title"/>
          </p:nvPr>
        </p:nvSpPr>
        <p:spPr/>
        <p:txBody>
          <a:bodyPr>
            <a:normAutofit/>
          </a:bodyPr>
          <a:lstStyle/>
          <a:p>
            <a:r>
              <a:rPr sz="2800" smtClean="0"/>
              <a:t>Karnataka high court in </a:t>
            </a:r>
            <a:r>
              <a:rPr lang="en-US" sz="2800" dirty="0" err="1" smtClean="0"/>
              <a:t>Manjunath</a:t>
            </a:r>
            <a:r>
              <a:rPr sz="2800" smtClean="0"/>
              <a:t> case a blow to revenue : epic tome on penalty </a:t>
            </a:r>
            <a:r>
              <a:rPr sz="2800" i="1" smtClean="0"/>
              <a:t>359 ITR 565</a:t>
            </a:r>
            <a:endParaRPr lang="en-US"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a:buNone/>
            </a:pPr>
            <a:r>
              <a:rPr lang="en-US" sz="1800" dirty="0" smtClean="0"/>
              <a:t>(j) Imposition of penalty even if the tax liability is admitted is not automatic.</a:t>
            </a:r>
          </a:p>
          <a:p>
            <a:pPr>
              <a:buNone/>
            </a:pPr>
            <a:r>
              <a:rPr lang="en-US" sz="1800" dirty="0" smtClean="0"/>
              <a:t>(k) Even if the </a:t>
            </a:r>
            <a:r>
              <a:rPr lang="en-US" sz="1800" dirty="0" err="1" smtClean="0"/>
              <a:t>assessee</a:t>
            </a:r>
            <a:r>
              <a:rPr lang="en-US" sz="1800" dirty="0" smtClean="0"/>
              <a:t> has not challenged the order of assessment levying tax and interest and has paid tax and interest that by itself would not be sufficient for the authorities either to initiate penalty proceedings or impose penalty, unless it is discernible from the assessment order that, it is on account of such unearthing or enquiry concluded by authorities it has resulted in payment of such tax or such tax liability came to be admitted and if not it would have escaped from tax net and as opined by the Assessing Officer in the assessment order.</a:t>
            </a:r>
          </a:p>
          <a:p>
            <a:pPr>
              <a:buNone/>
            </a:pPr>
            <a:r>
              <a:rPr lang="en-US" sz="1800" dirty="0" smtClean="0"/>
              <a:t>(l) Only when no explanation is offered or the explanation offered is found to be false or when the </a:t>
            </a:r>
            <a:r>
              <a:rPr lang="en-US" sz="1800" dirty="0" err="1" smtClean="0"/>
              <a:t>assessee</a:t>
            </a:r>
            <a:r>
              <a:rPr lang="en-US" sz="1800" dirty="0" smtClean="0"/>
              <a:t> fails to prove that the explanation offered is not </a:t>
            </a:r>
            <a:r>
              <a:rPr lang="en-US" sz="1800" dirty="0" err="1" smtClean="0"/>
              <a:t>bonafide</a:t>
            </a:r>
            <a:r>
              <a:rPr lang="en-US" sz="1800" dirty="0" smtClean="0"/>
              <a:t>, an order imposing penalty could be passed.</a:t>
            </a:r>
          </a:p>
          <a:p>
            <a:pPr>
              <a:buNone/>
            </a:pPr>
            <a:r>
              <a:rPr lang="en-US" sz="1800" dirty="0" smtClean="0"/>
              <a:t>(m) If the explanation offered, even though not substantiated by the </a:t>
            </a:r>
            <a:r>
              <a:rPr lang="en-US" sz="1800" dirty="0" err="1" smtClean="0"/>
              <a:t>assessee</a:t>
            </a:r>
            <a:r>
              <a:rPr lang="en-US" sz="1800" dirty="0" smtClean="0"/>
              <a:t>, but is found to be </a:t>
            </a:r>
            <a:r>
              <a:rPr lang="en-US" sz="1800" dirty="0" err="1" smtClean="0"/>
              <a:t>bonafide</a:t>
            </a:r>
            <a:r>
              <a:rPr lang="en-US" sz="1800" dirty="0" smtClean="0"/>
              <a:t> and all facts relating to the same and material to the computation of his total income have been disclosed by him, no penalty could be imposed.</a:t>
            </a:r>
          </a:p>
          <a:p>
            <a:endParaRPr lang="en-US" sz="1800" dirty="0"/>
          </a:p>
        </p:txBody>
      </p:sp>
      <p:sp>
        <p:nvSpPr>
          <p:cNvPr id="3" name="Title 2"/>
          <p:cNvSpPr>
            <a:spLocks noGrp="1"/>
          </p:cNvSpPr>
          <p:nvPr>
            <p:ph type="title"/>
          </p:nvPr>
        </p:nvSpPr>
        <p:spPr/>
        <p:txBody>
          <a:bodyPr>
            <a:normAutofit/>
          </a:bodyPr>
          <a:lstStyle/>
          <a:p>
            <a:r>
              <a:rPr sz="2800" smtClean="0"/>
              <a:t>Karnataka high court in Manjunath case a blow to revenue : epic tome on penalty </a:t>
            </a:r>
            <a:r>
              <a:rPr sz="2800" i="1" smtClean="0"/>
              <a:t>359 ITR 565</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Development and emergence of jurisprudence on penalty provisions under income tax law : </a:t>
            </a:r>
            <a:r>
              <a:rPr lang="en-US" i="1" dirty="0" smtClean="0"/>
              <a:t>a </a:t>
            </a:r>
            <a:r>
              <a:rPr lang="en-US" i="1" u="sng" dirty="0" smtClean="0"/>
              <a:t>hindsight</a:t>
            </a:r>
          </a:p>
          <a:p>
            <a:pPr lvl="1"/>
            <a:r>
              <a:rPr lang="en-US" dirty="0" smtClean="0"/>
              <a:t>Theory of equal hypothesis </a:t>
            </a:r>
            <a:r>
              <a:rPr lang="en-US" dirty="0" err="1" smtClean="0"/>
              <a:t>vis</a:t>
            </a:r>
            <a:r>
              <a:rPr lang="en-US" dirty="0" smtClean="0"/>
              <a:t> a </a:t>
            </a:r>
            <a:r>
              <a:rPr lang="en-US" dirty="0" err="1" smtClean="0"/>
              <a:t>vis</a:t>
            </a:r>
            <a:r>
              <a:rPr lang="en-US" dirty="0" smtClean="0"/>
              <a:t> penalty provisions </a:t>
            </a:r>
          </a:p>
          <a:p>
            <a:pPr lvl="1"/>
            <a:r>
              <a:rPr lang="en-US" dirty="0" smtClean="0"/>
              <a:t>Theory of Doubtful penalization </a:t>
            </a:r>
            <a:r>
              <a:rPr lang="en-US" dirty="0" err="1" smtClean="0"/>
              <a:t>vis</a:t>
            </a:r>
            <a:r>
              <a:rPr lang="en-US" dirty="0" smtClean="0"/>
              <a:t> a </a:t>
            </a:r>
            <a:r>
              <a:rPr lang="en-US" dirty="0" err="1" smtClean="0"/>
              <a:t>vis</a:t>
            </a:r>
            <a:r>
              <a:rPr lang="en-US" dirty="0" smtClean="0"/>
              <a:t> penalty provisions</a:t>
            </a:r>
          </a:p>
          <a:p>
            <a:pPr lvl="1"/>
            <a:r>
              <a:rPr lang="en-US" dirty="0" smtClean="0"/>
              <a:t>Change of basis of addition by appellate authorities : Impact on penalty </a:t>
            </a:r>
          </a:p>
          <a:p>
            <a:pPr lvl="1"/>
            <a:r>
              <a:rPr lang="en-US" dirty="0" smtClean="0"/>
              <a:t>Challenge to validity of assessment </a:t>
            </a:r>
            <a:r>
              <a:rPr lang="en-US" i="1" dirty="0" smtClean="0"/>
              <a:t>per se?</a:t>
            </a:r>
          </a:p>
          <a:p>
            <a:pPr lvl="1"/>
            <a:r>
              <a:rPr lang="en-US" i="1" dirty="0" smtClean="0"/>
              <a:t>Disclosure aspect in penalty</a:t>
            </a:r>
            <a:endParaRPr lang="en-US" dirty="0" smtClean="0"/>
          </a:p>
          <a:p>
            <a:endParaRPr lang="en-US" i="1" dirty="0" smtClean="0"/>
          </a:p>
          <a:p>
            <a:r>
              <a:rPr lang="en-US" dirty="0" smtClean="0"/>
              <a:t>New penalty provisions : </a:t>
            </a:r>
            <a:r>
              <a:rPr lang="en-US" u="sng" dirty="0" smtClean="0"/>
              <a:t>Metamorphosis</a:t>
            </a:r>
            <a:r>
              <a:rPr lang="en-US" dirty="0" smtClean="0"/>
              <a:t> and Analysis of the anatomy of provisions </a:t>
            </a:r>
          </a:p>
          <a:p>
            <a:endParaRPr lang="en-US" dirty="0" smtClean="0"/>
          </a:p>
          <a:p>
            <a:r>
              <a:rPr lang="en-US" u="sng" dirty="0" smtClean="0"/>
              <a:t>Comparative</a:t>
            </a:r>
            <a:r>
              <a:rPr lang="en-US" dirty="0" smtClean="0"/>
              <a:t> analysis between old and new provisions </a:t>
            </a:r>
          </a:p>
          <a:p>
            <a:endParaRPr lang="en-US" dirty="0" smtClean="0"/>
          </a:p>
          <a:p>
            <a:r>
              <a:rPr lang="en-US" dirty="0" smtClean="0"/>
              <a:t>Concept of </a:t>
            </a:r>
            <a:r>
              <a:rPr lang="en-US" u="sng" dirty="0" smtClean="0"/>
              <a:t>burden of proof </a:t>
            </a:r>
            <a:r>
              <a:rPr lang="en-US" dirty="0" smtClean="0"/>
              <a:t>in penalty provisions  : the endless conundrum </a:t>
            </a:r>
          </a:p>
          <a:p>
            <a:endParaRPr lang="en-US" i="1" dirty="0" smtClean="0"/>
          </a:p>
          <a:p>
            <a:endParaRPr lang="en-US" dirty="0"/>
          </a:p>
        </p:txBody>
      </p:sp>
      <p:sp>
        <p:nvSpPr>
          <p:cNvPr id="3" name="Title 2"/>
          <p:cNvSpPr>
            <a:spLocks noGrp="1"/>
          </p:cNvSpPr>
          <p:nvPr>
            <p:ph type="title"/>
          </p:nvPr>
        </p:nvSpPr>
        <p:spPr/>
        <p:txBody>
          <a:bodyPr>
            <a:normAutofit fontScale="90000"/>
          </a:bodyPr>
          <a:lstStyle/>
          <a:p>
            <a:r>
              <a:rPr smtClean="0"/>
              <a:t>Overview  &amp; Summary of the Presentation </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47500" lnSpcReduction="20000"/>
          </a:bodyPr>
          <a:lstStyle/>
          <a:p>
            <a:pPr>
              <a:buNone/>
            </a:pPr>
            <a:r>
              <a:rPr lang="en-US" sz="2800" dirty="0" smtClean="0"/>
              <a:t>(n) The direction referred to in Explanation IB to Section 271 of the Act should be clear and without any ambiguity.</a:t>
            </a:r>
          </a:p>
          <a:p>
            <a:pPr>
              <a:buNone/>
            </a:pPr>
            <a:r>
              <a:rPr lang="en-US" sz="2800" dirty="0" smtClean="0"/>
              <a:t>(o) If the Assessing Officer has not recorded any satisfaction or has not issued any direction to initiate penalty proceedings, in appeal, if the appellate authority records satisfaction, then the penalty proceedings have to be initiated by the appellate authority and not the Assessing Authority.</a:t>
            </a:r>
          </a:p>
          <a:p>
            <a:pPr>
              <a:buNone/>
            </a:pPr>
            <a:r>
              <a:rPr lang="en-US" sz="2800" dirty="0" smtClean="0"/>
              <a:t>(p) Notice under Section 274 of the Act should specifically state the grounds mentioned in Section 271(l)(c), i.e., whether it is for concealment of income or for furnishing of incorrect particulars of income</a:t>
            </a:r>
          </a:p>
          <a:p>
            <a:pPr>
              <a:buNone/>
            </a:pPr>
            <a:r>
              <a:rPr lang="en-US" sz="2800" dirty="0" smtClean="0"/>
              <a:t>(q) Sending printed form where all the ground mentioned in Section 271 are mentioned would not satisfy requirement of law.</a:t>
            </a:r>
          </a:p>
          <a:p>
            <a:pPr>
              <a:buNone/>
            </a:pPr>
            <a:r>
              <a:rPr lang="en-US" sz="2800" dirty="0" smtClean="0"/>
              <a:t>(r) The </a:t>
            </a:r>
            <a:r>
              <a:rPr lang="en-US" sz="2800" dirty="0" err="1" smtClean="0"/>
              <a:t>assessee</a:t>
            </a:r>
            <a:r>
              <a:rPr lang="en-US" sz="2800" dirty="0" smtClean="0"/>
              <a:t> should know the grounds which he has to meet specifically. Otherwise, principles of natural justice is offended. On the basis of such proceedings, no penalty could be imposed to the </a:t>
            </a:r>
            <a:r>
              <a:rPr lang="en-US" sz="2800" dirty="0" err="1" smtClean="0"/>
              <a:t>assessee</a:t>
            </a:r>
            <a:r>
              <a:rPr lang="en-US" sz="2800" dirty="0" smtClean="0"/>
              <a:t>.</a:t>
            </a:r>
          </a:p>
          <a:p>
            <a:pPr>
              <a:buNone/>
            </a:pPr>
            <a:r>
              <a:rPr lang="en-US" sz="2800" dirty="0" smtClean="0"/>
              <a:t>(s) Taking up of penalty proceedings on one limb and finding the </a:t>
            </a:r>
            <a:r>
              <a:rPr lang="en-US" sz="2800" dirty="0" err="1" smtClean="0"/>
              <a:t>assessee</a:t>
            </a:r>
            <a:r>
              <a:rPr lang="en-US" sz="2800" dirty="0" smtClean="0"/>
              <a:t> guilty of another limb is bad in law.</a:t>
            </a:r>
          </a:p>
          <a:p>
            <a:pPr>
              <a:buNone/>
            </a:pPr>
            <a:r>
              <a:rPr lang="en-US" sz="2800" dirty="0" smtClean="0"/>
              <a:t>(t) The penalty proceedings are distinct from the assessment proceedings. The proceedings for imposition of penalty though emanate from proceedings of assessment, it is independent and separate aspect of the proceedings.</a:t>
            </a:r>
          </a:p>
          <a:p>
            <a:pPr>
              <a:buNone/>
            </a:pPr>
            <a:r>
              <a:rPr lang="en-US" sz="2800" dirty="0" smtClean="0"/>
              <a:t>(u) The findings recorded in the assessment proceedings insofar as "concealment of income" and "furnishing of incorrect particulars" would not operate as res </a:t>
            </a:r>
            <a:r>
              <a:rPr lang="en-US" sz="2800" dirty="0" err="1" smtClean="0"/>
              <a:t>judicata</a:t>
            </a:r>
            <a:r>
              <a:rPr lang="en-US" sz="2800" dirty="0" smtClean="0"/>
              <a:t> in the penalty proceedings. It is open to the </a:t>
            </a:r>
            <a:r>
              <a:rPr lang="en-US" sz="2800" dirty="0" err="1" smtClean="0"/>
              <a:t>assessee</a:t>
            </a:r>
            <a:r>
              <a:rPr lang="en-US" sz="2800" dirty="0" smtClean="0"/>
              <a:t> to contest the said proceedings on merits. However, the validity of the assessment or reassessment in pursuance of which penalty is levied, cannot be the subject matter of penalty proceedings. The assessment or reassessment cannot be declared as invalid in the penalty proceedings.</a:t>
            </a:r>
          </a:p>
          <a:p>
            <a:endParaRPr lang="en-US" dirty="0"/>
          </a:p>
        </p:txBody>
      </p:sp>
      <p:sp>
        <p:nvSpPr>
          <p:cNvPr id="3" name="Title 2"/>
          <p:cNvSpPr>
            <a:spLocks noGrp="1"/>
          </p:cNvSpPr>
          <p:nvPr>
            <p:ph type="title"/>
          </p:nvPr>
        </p:nvSpPr>
        <p:spPr/>
        <p:txBody>
          <a:bodyPr>
            <a:normAutofit/>
          </a:bodyPr>
          <a:lstStyle/>
          <a:p>
            <a:r>
              <a:rPr sz="2800" smtClean="0"/>
              <a:t>Karnataka high court in Manjunath case a blow to revenue : epic tome on penalty </a:t>
            </a:r>
            <a:r>
              <a:rPr sz="2800" i="1" smtClean="0"/>
              <a:t>359 ITR 565</a:t>
            </a:r>
            <a:endParaRPr lang="en-US"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a:t>
            </a:r>
            <a:r>
              <a:rPr lang="en-US" i="1" dirty="0" smtClean="0"/>
              <a:t>Hence, the Assessing Officer himself admitted that the </a:t>
            </a:r>
            <a:r>
              <a:rPr lang="en-US" i="1" dirty="0" err="1" smtClean="0"/>
              <a:t>assessee</a:t>
            </a:r>
            <a:r>
              <a:rPr lang="en-US" i="1" dirty="0" smtClean="0"/>
              <a:t> had disclosed the said interest income. </a:t>
            </a:r>
            <a:r>
              <a:rPr lang="en-US" b="1" i="1" u="sng" dirty="0" smtClean="0"/>
              <a:t>Disclosure and concealment cannot co-exist.</a:t>
            </a:r>
            <a:r>
              <a:rPr lang="en-US" i="1" dirty="0" smtClean="0"/>
              <a:t> When a finding is recorded that disclosure was indeed made then the conclusion as regards concealment is bad. Furthermore, it cannot also be said that the </a:t>
            </a:r>
            <a:r>
              <a:rPr lang="en-US" i="1" dirty="0" err="1" smtClean="0"/>
              <a:t>assessee</a:t>
            </a:r>
            <a:r>
              <a:rPr lang="en-US" i="1" dirty="0" smtClean="0"/>
              <a:t> had furnished inaccurate particulars of income. This is so because there was no material on record to indicate that the particulars furnished by the </a:t>
            </a:r>
            <a:r>
              <a:rPr lang="en-US" i="1" dirty="0" err="1" smtClean="0"/>
              <a:t>assessee</a:t>
            </a:r>
            <a:r>
              <a:rPr lang="en-US" i="1" dirty="0" smtClean="0"/>
              <a:t> were factually incorrect. As held in </a:t>
            </a:r>
            <a:r>
              <a:rPr lang="en-US" b="1" i="1" dirty="0" smtClean="0"/>
              <a:t>Reliance </a:t>
            </a:r>
            <a:r>
              <a:rPr lang="en-US" b="1" i="1" dirty="0" err="1" smtClean="0"/>
              <a:t>Petroproducts</a:t>
            </a:r>
            <a:r>
              <a:rPr lang="en-US" b="1" i="1" dirty="0" smtClean="0"/>
              <a:t> (supra) merely making a </a:t>
            </a:r>
            <a:r>
              <a:rPr lang="en-US" i="1" dirty="0" smtClean="0"/>
              <a:t>claim which is not sustainable in law by itself will not amount to furnishing inaccurate particulars regarding the income of the </a:t>
            </a:r>
            <a:r>
              <a:rPr lang="en-US" i="1" dirty="0" err="1" smtClean="0"/>
              <a:t>assessee</a:t>
            </a:r>
            <a:r>
              <a:rPr lang="en-US" i="1" dirty="0" smtClean="0"/>
              <a:t>.”</a:t>
            </a:r>
            <a:endParaRPr lang="en-US" dirty="0"/>
          </a:p>
        </p:txBody>
      </p:sp>
      <p:sp>
        <p:nvSpPr>
          <p:cNvPr id="3" name="Title 2"/>
          <p:cNvSpPr>
            <a:spLocks noGrp="1"/>
          </p:cNvSpPr>
          <p:nvPr>
            <p:ph type="title"/>
          </p:nvPr>
        </p:nvSpPr>
        <p:spPr/>
        <p:txBody>
          <a:bodyPr>
            <a:noAutofit/>
          </a:bodyPr>
          <a:lstStyle/>
          <a:p>
            <a:r>
              <a:rPr sz="2800" i="1" smtClean="0"/>
              <a:t>CIT vs. Pilani Investments &amp; Industries Corporation Ltd. : reported in (2016) 383 ITR 635 (Cal): </a:t>
            </a:r>
            <a:r>
              <a:rPr lang="en-US" sz="2800" i="1" u="sng" dirty="0" smtClean="0"/>
              <a:t>Disclosure</a:t>
            </a:r>
            <a:r>
              <a:rPr sz="2800" i="1" u="sng" smtClean="0"/>
              <a:t> aspect </a:t>
            </a:r>
            <a:r>
              <a:rPr sz="2800" i="1" smtClean="0"/>
              <a:t>in penalty law</a:t>
            </a:r>
            <a:endParaRPr lang="en-US"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In the case of Jai </a:t>
            </a:r>
            <a:r>
              <a:rPr lang="en-US" dirty="0" err="1" smtClean="0"/>
              <a:t>Laxmi</a:t>
            </a:r>
            <a:r>
              <a:rPr lang="en-US" dirty="0" smtClean="0"/>
              <a:t> Rice Mills decided by the </a:t>
            </a:r>
            <a:r>
              <a:rPr lang="en-US" dirty="0" err="1" smtClean="0"/>
              <a:t>Hon’ble</a:t>
            </a:r>
            <a:r>
              <a:rPr lang="en-US" dirty="0" smtClean="0"/>
              <a:t> Apex Court the question was whether a satisfaction has to be recorded in the assessment order for initiation of  </a:t>
            </a:r>
            <a:r>
              <a:rPr lang="en-US" dirty="0" err="1" smtClean="0"/>
              <a:t>enalty</a:t>
            </a:r>
            <a:r>
              <a:rPr lang="en-US" dirty="0" smtClean="0"/>
              <a:t> u/s 271E of the Act. In the said case, after the levy of penalty u/s 271E of the Act, the original assessment wherein satisfaction regarding initiation of penalty proceedings was expressed, was set aside on appeal filed by the </a:t>
            </a:r>
            <a:r>
              <a:rPr lang="en-US" dirty="0" err="1" smtClean="0"/>
              <a:t>assessee</a:t>
            </a:r>
            <a:r>
              <a:rPr lang="en-US" dirty="0" smtClean="0"/>
              <a:t>. In the fresh assessment order, there was no expression of any satisfaction regarding initiation of penalty proceedings u/s 271E of the IT Act.</a:t>
            </a:r>
            <a:endParaRPr lang="en-US" dirty="0"/>
          </a:p>
        </p:txBody>
      </p:sp>
      <p:sp>
        <p:nvSpPr>
          <p:cNvPr id="3" name="Title 2"/>
          <p:cNvSpPr>
            <a:spLocks noGrp="1"/>
          </p:cNvSpPr>
          <p:nvPr>
            <p:ph type="title"/>
          </p:nvPr>
        </p:nvSpPr>
        <p:spPr/>
        <p:txBody>
          <a:bodyPr>
            <a:normAutofit fontScale="90000"/>
          </a:bodyPr>
          <a:lstStyle/>
          <a:p>
            <a:r>
              <a:rPr lang="it-IT" dirty="0" smtClean="0"/>
              <a:t>CIT Vs. Jai Laxmi Rice Mills, 379</a:t>
            </a:r>
            <a:br>
              <a:rPr lang="it-IT" dirty="0" smtClean="0"/>
            </a:br>
            <a:r>
              <a:rPr smtClean="0"/>
              <a:t>ITR 521 (SC)</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i="1" dirty="0" smtClean="0"/>
              <a:t>“3. After remand, the AO passed a fresh assessment order. In this assessment order, however, no satisfaction regarding initiation of penalty proceedings u/s 271E of the Act was recorded. It so happened that on the basis of the original assessment order dated February 26, 1996, show cause notice was given to the </a:t>
            </a:r>
            <a:r>
              <a:rPr lang="en-US" i="1" dirty="0" err="1" smtClean="0"/>
              <a:t>assessee</a:t>
            </a:r>
            <a:r>
              <a:rPr lang="en-US" i="1" dirty="0" smtClean="0"/>
              <a:t> and it resulted in passing the penalty order dated September 23, 1996. Thus, this penalty order was passed before the appeal of the </a:t>
            </a:r>
            <a:r>
              <a:rPr lang="en-US" i="1" dirty="0" err="1" smtClean="0"/>
              <a:t>assessee</a:t>
            </a:r>
            <a:r>
              <a:rPr lang="en-US" i="1" dirty="0" smtClean="0"/>
              <a:t> against original assessment order as heard and allowed thereby setting aside the assessment order itself. It is in this backdrop, a question has arisen as to whether the penalty order, which was passed on the basis of the original assessment order and when that assessment order had been set aside, could still survive. 4. The Tribunal as well as the High Court has held that it could not be so for the simple reason that when the original assessment order itself was set aside, the satisfaction recorded therein for the purpose of initiation of the penalty proceedings u/s 271E would also not survive. This, according to us, is the correct propositions of law stated by the High Court in the impugned order.</a:t>
            </a:r>
          </a:p>
          <a:p>
            <a:r>
              <a:rPr lang="en-US" i="1" dirty="0" smtClean="0"/>
              <a:t>5. As pointed out above, in </a:t>
            </a:r>
            <a:r>
              <a:rPr lang="en-US" i="1" dirty="0" err="1" smtClean="0"/>
              <a:t>sofaras</a:t>
            </a:r>
            <a:r>
              <a:rPr lang="en-US" i="1" dirty="0" smtClean="0"/>
              <a:t>, the fresh assessment order is concerned, there was no satisfaction recorded regarding the penalty proceedings u/s 271E of the Act though in that order the AO wanted penalty proceeding to be initiated u/s 271(1)( c) of the Act. Thus, in so far as penalty u/s 271E is concerned, it was without any satisfaction and therefore, no such penalty could be levied.”</a:t>
            </a:r>
            <a:endParaRPr lang="en-US" i="1" dirty="0"/>
          </a:p>
        </p:txBody>
      </p:sp>
      <p:sp>
        <p:nvSpPr>
          <p:cNvPr id="3" name="Title 2"/>
          <p:cNvSpPr>
            <a:spLocks noGrp="1"/>
          </p:cNvSpPr>
          <p:nvPr>
            <p:ph type="title"/>
          </p:nvPr>
        </p:nvSpPr>
        <p:spPr/>
        <p:txBody>
          <a:bodyPr>
            <a:normAutofit fontScale="90000"/>
          </a:bodyPr>
          <a:lstStyle/>
          <a:p>
            <a:r>
              <a:rPr lang="it-IT" dirty="0" smtClean="0"/>
              <a:t>CIT Vs. Jai Laxmi Rice Mills, 379</a:t>
            </a:r>
            <a:br>
              <a:rPr lang="it-IT" dirty="0" smtClean="0"/>
            </a:br>
            <a:r>
              <a:rPr lang="it-IT" dirty="0" smtClean="0"/>
              <a:t>ITR 521 (SC)</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i="1" dirty="0" smtClean="0"/>
              <a:t>Under the existing provisions, penalty on account of concealment of particulars of income or furnishing inaccurate particulars of income is </a:t>
            </a:r>
            <a:r>
              <a:rPr lang="en-US" i="1" dirty="0" err="1" smtClean="0"/>
              <a:t>leviable</a:t>
            </a:r>
            <a:r>
              <a:rPr lang="en-US" i="1" dirty="0" smtClean="0"/>
              <a:t> under section 271(1)(c) of the Income-tax Act. In order to rationalize and bring </a:t>
            </a:r>
            <a:r>
              <a:rPr lang="en-US" b="1" i="1" u="sng" dirty="0" smtClean="0"/>
              <a:t>objectivity, certainty and clarity </a:t>
            </a:r>
            <a:r>
              <a:rPr lang="en-US" i="1" dirty="0" smtClean="0"/>
              <a:t>in the penalty provisions, it is proposed that section 271 shall not apply to and in relation to any assessment for the assessment year commencing on or after the 1stday of April, 2017 and subsequent assessment years and penalty be levied under the newly inserted section 270A with effect from 1stApril, 2017. The new section 270A provides for levy of penalty in cases of under reporting and misreporting of income.</a:t>
            </a:r>
            <a:endParaRPr lang="en-US" i="1" dirty="0"/>
          </a:p>
        </p:txBody>
      </p:sp>
      <p:sp>
        <p:nvSpPr>
          <p:cNvPr id="3" name="Title 2"/>
          <p:cNvSpPr>
            <a:spLocks noGrp="1"/>
          </p:cNvSpPr>
          <p:nvPr>
            <p:ph type="title"/>
          </p:nvPr>
        </p:nvSpPr>
        <p:spPr/>
        <p:txBody>
          <a:bodyPr>
            <a:normAutofit/>
          </a:bodyPr>
          <a:lstStyle/>
          <a:p>
            <a:r>
              <a:rPr sz="2800" smtClean="0"/>
              <a:t>New law of penalty provisions : Memorandum circular explaining provisions of Finance Act,2016</a:t>
            </a:r>
            <a:endParaRPr lang="en-US" sz="2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4000" u="sng" dirty="0" smtClean="0"/>
              <a:t>Penalty </a:t>
            </a:r>
            <a:r>
              <a:rPr lang="en-US" b="1" dirty="0" smtClean="0"/>
              <a:t>for under reporting and misreporting of income.</a:t>
            </a:r>
            <a:endParaRPr lang="en-US" dirty="0" smtClean="0"/>
          </a:p>
          <a:p>
            <a:r>
              <a:rPr lang="en-US" b="1" dirty="0" smtClean="0"/>
              <a:t>270A. </a:t>
            </a:r>
            <a:r>
              <a:rPr lang="en-US" i="1" dirty="0" smtClean="0"/>
              <a:t>(1) The Assessing Officer or the Commissioner (Appeals) or the Principal Commissioner or Commissioner </a:t>
            </a:r>
            <a:r>
              <a:rPr lang="en-US" b="1" i="1" u="sng" dirty="0" smtClean="0"/>
              <a:t>may</a:t>
            </a:r>
            <a:r>
              <a:rPr lang="en-US" i="1" dirty="0" smtClean="0"/>
              <a:t>, </a:t>
            </a:r>
            <a:r>
              <a:rPr lang="en-US" b="1" i="1" u="sng" dirty="0" smtClean="0"/>
              <a:t>during the course of any proceedings under this Act</a:t>
            </a:r>
            <a:r>
              <a:rPr lang="en-US" i="1" dirty="0" smtClean="0"/>
              <a:t>, </a:t>
            </a:r>
            <a:r>
              <a:rPr lang="en-US" b="1" i="1" u="sng" dirty="0" smtClean="0"/>
              <a:t>direct</a:t>
            </a:r>
            <a:r>
              <a:rPr lang="en-US" i="1" dirty="0" smtClean="0"/>
              <a:t> that any person who has under-reported his income </a:t>
            </a:r>
            <a:r>
              <a:rPr lang="en-US" i="1" u="sng" dirty="0" smtClean="0"/>
              <a:t>shall be liable </a:t>
            </a:r>
            <a:r>
              <a:rPr lang="en-US" i="1" dirty="0" smtClean="0"/>
              <a:t>to pay a </a:t>
            </a:r>
            <a:r>
              <a:rPr lang="en-US" b="1" i="1" u="sng" dirty="0" smtClean="0"/>
              <a:t>penalty </a:t>
            </a:r>
            <a:r>
              <a:rPr lang="en-US" i="1" dirty="0" smtClean="0"/>
              <a:t>in addition to tax, if any, on the under-reported income.</a:t>
            </a:r>
            <a:endParaRPr lang="en-US" dirty="0" smtClean="0"/>
          </a:p>
          <a:p>
            <a:endParaRPr lang="en-US" dirty="0"/>
          </a:p>
        </p:txBody>
      </p:sp>
      <p:sp>
        <p:nvSpPr>
          <p:cNvPr id="3" name="Title 2"/>
          <p:cNvSpPr>
            <a:spLocks noGrp="1"/>
          </p:cNvSpPr>
          <p:nvPr>
            <p:ph type="title"/>
          </p:nvPr>
        </p:nvSpPr>
        <p:spPr/>
        <p:txBody>
          <a:bodyPr/>
          <a:lstStyle/>
          <a:p>
            <a:r>
              <a:rPr smtClean="0"/>
              <a:t>Section 270A</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b="1" u="sng" dirty="0" smtClean="0"/>
              <a:t>Heading of provision starts with word “PENALTY”</a:t>
            </a:r>
          </a:p>
          <a:p>
            <a:pPr>
              <a:buNone/>
            </a:pPr>
            <a:r>
              <a:rPr lang="en-US" b="1" dirty="0" smtClean="0"/>
              <a:t>    Possible Implication: that all principles in relation to interpretation of penalty will get activated as a necessary </a:t>
            </a:r>
            <a:r>
              <a:rPr lang="en-US" b="1" dirty="0" err="1" smtClean="0"/>
              <a:t>concommitant</a:t>
            </a:r>
            <a:r>
              <a:rPr lang="en-US" b="1" dirty="0" smtClean="0"/>
              <a:t> </a:t>
            </a:r>
          </a:p>
          <a:p>
            <a:r>
              <a:rPr lang="en-US" b="1" u="sng" dirty="0" smtClean="0"/>
              <a:t>‘May </a:t>
            </a:r>
            <a:r>
              <a:rPr lang="en-US" dirty="0" smtClean="0"/>
              <a:t>: Refers to discretionary aspect which must be exercised judiciously and with application of mind (refer Delhi high court </a:t>
            </a:r>
            <a:r>
              <a:rPr lang="en-US" dirty="0" err="1" smtClean="0"/>
              <a:t>Madhushree</a:t>
            </a:r>
            <a:r>
              <a:rPr lang="en-US" dirty="0" smtClean="0"/>
              <a:t> Gupta 317 ITR 107)</a:t>
            </a:r>
          </a:p>
          <a:p>
            <a:endParaRPr lang="en-US" dirty="0" smtClean="0"/>
          </a:p>
          <a:p>
            <a:r>
              <a:rPr lang="en-US" b="1" u="sng" dirty="0" smtClean="0"/>
              <a:t>Direct</a:t>
            </a:r>
            <a:r>
              <a:rPr lang="en-US" dirty="0" smtClean="0"/>
              <a:t>: Requires positive and express satisfaction and recording of reasons in writing on part of authority initiating penalty for underreporting etc (refer Karnataka high court in </a:t>
            </a:r>
            <a:r>
              <a:rPr lang="en-US" dirty="0" err="1" smtClean="0"/>
              <a:t>Manjunath</a:t>
            </a:r>
            <a:r>
              <a:rPr lang="en-US" dirty="0" smtClean="0"/>
              <a:t> case)</a:t>
            </a:r>
            <a:endParaRPr lang="en-US" dirty="0"/>
          </a:p>
        </p:txBody>
      </p:sp>
      <p:sp>
        <p:nvSpPr>
          <p:cNvPr id="3" name="Title 2"/>
          <p:cNvSpPr>
            <a:spLocks noGrp="1"/>
          </p:cNvSpPr>
          <p:nvPr>
            <p:ph type="title"/>
          </p:nvPr>
        </p:nvSpPr>
        <p:spPr/>
        <p:txBody>
          <a:bodyPr/>
          <a:lstStyle/>
          <a:p>
            <a:r>
              <a:rPr lang="en-US" dirty="0" smtClean="0"/>
              <a:t>Crucial</a:t>
            </a:r>
            <a:r>
              <a:rPr smtClean="0"/>
              <a:t> words in section 270A(1)</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u="sng" dirty="0" smtClean="0"/>
              <a:t>During the course of </a:t>
            </a:r>
            <a:r>
              <a:rPr lang="en-US" b="1" i="1" u="sng" dirty="0" smtClean="0"/>
              <a:t>any</a:t>
            </a:r>
            <a:r>
              <a:rPr lang="en-US" b="1" u="sng" dirty="0" smtClean="0"/>
              <a:t> proceedings under the Act: </a:t>
            </a:r>
            <a:r>
              <a:rPr lang="en-US" dirty="0" smtClean="0"/>
              <a:t>requires live and pending proceedings during which cognizance of stipulated action can be taken; word any used there in should relate to proceedings where income assessment takes place like assessment, revision and enhancement proceedings etc &amp; may not include survey, summon, search as </a:t>
            </a:r>
            <a:r>
              <a:rPr lang="en-US" i="1" u="sng" dirty="0" smtClean="0"/>
              <a:t>proceedings under the Act </a:t>
            </a:r>
            <a:r>
              <a:rPr lang="en-US" dirty="0" smtClean="0"/>
              <a:t>which are enquiry and investigation procedures </a:t>
            </a:r>
          </a:p>
          <a:p>
            <a:r>
              <a:rPr lang="en-US" dirty="0" smtClean="0"/>
              <a:t>Lastly, still </a:t>
            </a:r>
            <a:r>
              <a:rPr lang="en-US" b="1" u="sng" dirty="0" smtClean="0"/>
              <a:t>penalty </a:t>
            </a:r>
            <a:r>
              <a:rPr lang="en-US" dirty="0" smtClean="0"/>
              <a:t>is levied for underreporting which cannot be equated to tax, interest etc (also see un-amended section 156 etc) </a:t>
            </a:r>
          </a:p>
          <a:p>
            <a:endParaRPr lang="en-US" dirty="0" smtClean="0"/>
          </a:p>
          <a:p>
            <a:endParaRPr lang="en-US" dirty="0"/>
          </a:p>
        </p:txBody>
      </p:sp>
      <p:sp>
        <p:nvSpPr>
          <p:cNvPr id="3" name="Title 2"/>
          <p:cNvSpPr>
            <a:spLocks noGrp="1"/>
          </p:cNvSpPr>
          <p:nvPr>
            <p:ph type="title"/>
          </p:nvPr>
        </p:nvSpPr>
        <p:spPr/>
        <p:txBody>
          <a:bodyPr/>
          <a:lstStyle/>
          <a:p>
            <a:r>
              <a:rPr smtClean="0"/>
              <a:t>Crucial words in section 270A(1)</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i="1" dirty="0" smtClean="0"/>
              <a:t>A person </a:t>
            </a:r>
            <a:r>
              <a:rPr lang="en-US" b="1" i="1" u="sng" dirty="0" smtClean="0"/>
              <a:t>shall</a:t>
            </a:r>
            <a:r>
              <a:rPr lang="en-US" i="1" dirty="0" smtClean="0"/>
              <a:t> be considered to have under-reported his income, if—</a:t>
            </a:r>
            <a:endParaRPr lang="en-US" dirty="0" smtClean="0"/>
          </a:p>
          <a:p>
            <a:r>
              <a:rPr lang="en-US" dirty="0" smtClean="0"/>
              <a:t>(</a:t>
            </a:r>
            <a:r>
              <a:rPr lang="en-US" i="1" dirty="0" smtClean="0"/>
              <a:t>a</a:t>
            </a:r>
            <a:r>
              <a:rPr lang="en-US" dirty="0" smtClean="0"/>
              <a:t>) </a:t>
            </a:r>
            <a:r>
              <a:rPr lang="en-US" i="1" dirty="0" smtClean="0"/>
              <a:t>the income assessed is greater than the income determined in the return processed under clause (</a:t>
            </a:r>
            <a:r>
              <a:rPr lang="en-US" dirty="0" smtClean="0"/>
              <a:t>a</a:t>
            </a:r>
            <a:r>
              <a:rPr lang="en-US" i="1" dirty="0" smtClean="0"/>
              <a:t>) of sub-section (1) of section 143;</a:t>
            </a:r>
            <a:r>
              <a:rPr lang="en-US" dirty="0" smtClean="0"/>
              <a:t>(</a:t>
            </a:r>
            <a:r>
              <a:rPr lang="en-US" i="1" dirty="0" smtClean="0"/>
              <a:t>b</a:t>
            </a:r>
            <a:r>
              <a:rPr lang="en-US" dirty="0" smtClean="0"/>
              <a:t>) </a:t>
            </a:r>
            <a:r>
              <a:rPr lang="en-US" i="1" dirty="0" smtClean="0"/>
              <a:t>the income assessed is greater than the maximum amount not chargeable to tax, where no return of income has been furnished;</a:t>
            </a:r>
            <a:r>
              <a:rPr lang="en-US" dirty="0" smtClean="0"/>
              <a:t>(</a:t>
            </a:r>
            <a:r>
              <a:rPr lang="en-US" i="1" dirty="0" smtClean="0"/>
              <a:t>c</a:t>
            </a:r>
            <a:r>
              <a:rPr lang="en-US" dirty="0" smtClean="0"/>
              <a:t>) </a:t>
            </a:r>
            <a:r>
              <a:rPr lang="en-US" i="1" dirty="0" smtClean="0"/>
              <a:t>the income reassessed is greater than the income assessed or reassessed immediately before such reassessment;</a:t>
            </a:r>
            <a:r>
              <a:rPr lang="en-US" dirty="0" smtClean="0"/>
              <a:t>(</a:t>
            </a:r>
            <a:r>
              <a:rPr lang="en-US" i="1" dirty="0" smtClean="0"/>
              <a:t>d</a:t>
            </a:r>
            <a:r>
              <a:rPr lang="en-US" dirty="0" smtClean="0"/>
              <a:t>) </a:t>
            </a:r>
            <a:r>
              <a:rPr lang="en-US" i="1" dirty="0" smtClean="0"/>
              <a:t>the amount of deemed total income assessed or reassessed as per the provisions of section 115JB or section 115JC, as the case may be, is greater than the deemed total income determined in the return processed under clause (</a:t>
            </a:r>
            <a:r>
              <a:rPr lang="en-US" dirty="0" smtClean="0"/>
              <a:t>a</a:t>
            </a:r>
            <a:r>
              <a:rPr lang="en-US" i="1" dirty="0" smtClean="0"/>
              <a:t>) of sub-section (1) of section 143;</a:t>
            </a:r>
            <a:r>
              <a:rPr lang="en-US" dirty="0" smtClean="0"/>
              <a:t>(</a:t>
            </a:r>
            <a:r>
              <a:rPr lang="en-US" i="1" dirty="0" smtClean="0"/>
              <a:t>e</a:t>
            </a:r>
            <a:r>
              <a:rPr lang="en-US" dirty="0" smtClean="0"/>
              <a:t>) </a:t>
            </a:r>
            <a:r>
              <a:rPr lang="en-US" i="1" dirty="0" smtClean="0"/>
              <a:t>the amount of deemed total income assessed as per the provisions of section 115JB or section 115JC is greater than the maximum amount not chargeable to tax, where no return of income has been filed;(</a:t>
            </a:r>
            <a:r>
              <a:rPr lang="en-US" dirty="0" smtClean="0"/>
              <a:t>f</a:t>
            </a:r>
            <a:r>
              <a:rPr lang="en-US" i="1" dirty="0" smtClean="0"/>
              <a:t>)</a:t>
            </a:r>
            <a:r>
              <a:rPr lang="en-US" dirty="0" smtClean="0"/>
              <a:t> </a:t>
            </a:r>
            <a:r>
              <a:rPr lang="en-US" i="1" dirty="0" smtClean="0"/>
              <a:t>the amount of deemed total income reassessed as per the provisions of section 115JB or section 115JC, as the case may be, is greater than the deemed total income assessed or reassessed immediately before such reassessment;(</a:t>
            </a:r>
            <a:r>
              <a:rPr lang="en-US" dirty="0" smtClean="0"/>
              <a:t>g</a:t>
            </a:r>
            <a:r>
              <a:rPr lang="en-US" i="1" dirty="0" smtClean="0"/>
              <a:t>)</a:t>
            </a:r>
            <a:r>
              <a:rPr lang="en-US" dirty="0" smtClean="0"/>
              <a:t> </a:t>
            </a:r>
            <a:r>
              <a:rPr lang="en-US" i="1" dirty="0" smtClean="0"/>
              <a:t>the income assessed or reassessed has the effect of reducing the loss or converting such loss into income.</a:t>
            </a:r>
            <a:endParaRPr lang="en-US" dirty="0"/>
          </a:p>
        </p:txBody>
      </p:sp>
      <p:sp>
        <p:nvSpPr>
          <p:cNvPr id="3" name="Title 2"/>
          <p:cNvSpPr>
            <a:spLocks noGrp="1"/>
          </p:cNvSpPr>
          <p:nvPr>
            <p:ph type="title"/>
          </p:nvPr>
        </p:nvSpPr>
        <p:spPr/>
        <p:txBody>
          <a:bodyPr/>
          <a:lstStyle/>
          <a:p>
            <a:r>
              <a:rPr smtClean="0"/>
              <a:t>Section 270A(2)</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19200"/>
            <a:ext cx="8229600" cy="4876800"/>
          </a:xfrm>
        </p:spPr>
        <p:txBody>
          <a:bodyPr>
            <a:noAutofit/>
          </a:bodyPr>
          <a:lstStyle/>
          <a:p>
            <a:r>
              <a:rPr lang="en-US" sz="1600" i="1" dirty="0" smtClean="0"/>
              <a:t>(6) The under-reported income, for the purposes of this section, shall not include the following, </a:t>
            </a:r>
            <a:r>
              <a:rPr lang="en-US" sz="1600" b="1" i="1" u="sng" dirty="0" smtClean="0"/>
              <a:t>namely:</a:t>
            </a:r>
            <a:r>
              <a:rPr lang="en-US" sz="1600" i="1" dirty="0" smtClean="0"/>
              <a:t>— </a:t>
            </a:r>
            <a:r>
              <a:rPr lang="en-US" sz="1600" dirty="0" smtClean="0"/>
              <a:t>(</a:t>
            </a:r>
            <a:r>
              <a:rPr lang="en-US" sz="1600" i="1" dirty="0" smtClean="0"/>
              <a:t>a</a:t>
            </a:r>
            <a:r>
              <a:rPr lang="en-US" sz="1600" dirty="0" smtClean="0"/>
              <a:t>) </a:t>
            </a:r>
            <a:r>
              <a:rPr lang="en-US" sz="1600" i="1" dirty="0" smtClean="0"/>
              <a:t>the amount of income in respect of which the </a:t>
            </a:r>
            <a:r>
              <a:rPr lang="en-US" sz="2000" i="1" dirty="0" err="1" smtClean="0"/>
              <a:t>assessee</a:t>
            </a:r>
            <a:r>
              <a:rPr lang="en-US" sz="2000" i="1" dirty="0" smtClean="0"/>
              <a:t> offers an </a:t>
            </a:r>
            <a:r>
              <a:rPr lang="en-US" sz="1600" b="1" i="1" u="sng" dirty="0" smtClean="0"/>
              <a:t>explanation</a:t>
            </a:r>
            <a:r>
              <a:rPr lang="en-US" sz="1600" i="1" dirty="0" smtClean="0"/>
              <a:t> and the Assessing Officer or the Commissioner (Appeals) or the Commissioner or the Principal Commissioner, as the case may be, is </a:t>
            </a:r>
            <a:r>
              <a:rPr lang="en-US" sz="1600" b="1" i="1" u="sng" dirty="0" smtClean="0"/>
              <a:t>satisfied </a:t>
            </a:r>
            <a:r>
              <a:rPr lang="en-US" sz="1600" i="1" dirty="0" smtClean="0"/>
              <a:t>that the explanation is </a:t>
            </a:r>
            <a:r>
              <a:rPr lang="en-US" sz="1600" b="1" u="sng" dirty="0" smtClean="0"/>
              <a:t>bona fide</a:t>
            </a:r>
            <a:r>
              <a:rPr lang="en-US" sz="1600" dirty="0" smtClean="0"/>
              <a:t> </a:t>
            </a:r>
            <a:r>
              <a:rPr lang="en-US" sz="1600" i="1" dirty="0" smtClean="0"/>
              <a:t>and the </a:t>
            </a:r>
            <a:r>
              <a:rPr lang="en-US" sz="1600" i="1" dirty="0" err="1" smtClean="0"/>
              <a:t>assessee</a:t>
            </a:r>
            <a:r>
              <a:rPr lang="en-US" sz="1600" i="1" dirty="0" smtClean="0"/>
              <a:t> has </a:t>
            </a:r>
            <a:r>
              <a:rPr lang="en-US" sz="1600" b="1" i="1" u="sng" dirty="0" smtClean="0"/>
              <a:t>disclosed all the material facts </a:t>
            </a:r>
            <a:r>
              <a:rPr lang="en-US" sz="1600" i="1" dirty="0" smtClean="0"/>
              <a:t>to </a:t>
            </a:r>
            <a:r>
              <a:rPr lang="en-US" sz="1600" b="1" i="1" u="sng" dirty="0" smtClean="0"/>
              <a:t>substantiate the explanation offered</a:t>
            </a:r>
            <a:r>
              <a:rPr lang="en-US" sz="1600" i="1" dirty="0" smtClean="0"/>
              <a:t>;</a:t>
            </a:r>
          </a:p>
          <a:p>
            <a:pPr>
              <a:buNone/>
            </a:pPr>
            <a:r>
              <a:rPr lang="en-US" sz="1600" dirty="0" smtClean="0"/>
              <a:t>(</a:t>
            </a:r>
            <a:r>
              <a:rPr lang="en-US" sz="1600" i="1" dirty="0" smtClean="0"/>
              <a:t>b</a:t>
            </a:r>
            <a:r>
              <a:rPr lang="en-US" sz="1600" dirty="0" smtClean="0"/>
              <a:t>) </a:t>
            </a:r>
            <a:r>
              <a:rPr lang="en-US" sz="1600" b="1" i="1" u="sng" dirty="0" smtClean="0"/>
              <a:t>the amount of under-reported income determined on the basis of an </a:t>
            </a:r>
            <a:r>
              <a:rPr lang="en-US" sz="2400" b="1" i="1" u="sng" dirty="0" smtClean="0"/>
              <a:t>estimate</a:t>
            </a:r>
            <a:r>
              <a:rPr lang="en-US" sz="1600" b="1" i="1" dirty="0" smtClean="0"/>
              <a:t>, if </a:t>
            </a:r>
            <a:r>
              <a:rPr lang="en-US" sz="1600" i="1" dirty="0" smtClean="0"/>
              <a:t>the accounts are </a:t>
            </a:r>
            <a:r>
              <a:rPr lang="en-US" sz="1600" i="1" u="sng" dirty="0" smtClean="0"/>
              <a:t>correct and complete </a:t>
            </a:r>
            <a:r>
              <a:rPr lang="en-US" sz="1600" i="1" dirty="0" smtClean="0"/>
              <a:t>to the satisfaction of the Assessing Officer or the Commissioner (Appeals) or the Commissioner or the Principal Commissioner, as the case may be, </a:t>
            </a:r>
            <a:r>
              <a:rPr lang="en-US" sz="1600" i="1" u="sng" dirty="0" smtClean="0"/>
              <a:t>but the method employed is such that the income cannot properly be deduced </a:t>
            </a:r>
            <a:r>
              <a:rPr lang="en-US" sz="1600" i="1" u="sng" dirty="0" err="1" smtClean="0"/>
              <a:t>therefrom</a:t>
            </a:r>
            <a:r>
              <a:rPr lang="en-US" sz="1600" i="1" u="sng" dirty="0" smtClean="0"/>
              <a:t>;</a:t>
            </a:r>
          </a:p>
          <a:p>
            <a:pPr>
              <a:buNone/>
            </a:pPr>
            <a:r>
              <a:rPr lang="en-US" sz="1600" dirty="0" smtClean="0"/>
              <a:t>(</a:t>
            </a:r>
            <a:r>
              <a:rPr lang="en-US" sz="1600" i="1" dirty="0" smtClean="0"/>
              <a:t>c</a:t>
            </a:r>
            <a:r>
              <a:rPr lang="en-US" sz="1600" dirty="0" smtClean="0"/>
              <a:t>) </a:t>
            </a:r>
            <a:r>
              <a:rPr lang="en-US" sz="1600" i="1" dirty="0" smtClean="0"/>
              <a:t>the amount of under-reported income determined on the basis of an estimate, </a:t>
            </a:r>
            <a:r>
              <a:rPr lang="en-US" sz="1600" b="1" i="1" u="sng" dirty="0" smtClean="0"/>
              <a:t>if the </a:t>
            </a:r>
            <a:r>
              <a:rPr lang="en-US" sz="1600" b="1" i="1" u="sng" dirty="0" err="1" smtClean="0"/>
              <a:t>assessee</a:t>
            </a:r>
            <a:r>
              <a:rPr lang="en-US" sz="1600" b="1" i="1" u="sng" dirty="0" smtClean="0"/>
              <a:t> has, on his own, estimated a lower amount of addition or disallowance on the same issue, has included such amount in the computation of his income </a:t>
            </a:r>
            <a:r>
              <a:rPr lang="en-US" sz="1600" i="1" u="sng" dirty="0" smtClean="0"/>
              <a:t>and has disclosed all the facts material to the addition or disallowance;</a:t>
            </a:r>
          </a:p>
          <a:p>
            <a:pPr>
              <a:buNone/>
            </a:pPr>
            <a:endParaRPr lang="en-US" sz="1600" dirty="0"/>
          </a:p>
        </p:txBody>
      </p:sp>
      <p:sp>
        <p:nvSpPr>
          <p:cNvPr id="3" name="Title 2"/>
          <p:cNvSpPr>
            <a:spLocks noGrp="1"/>
          </p:cNvSpPr>
          <p:nvPr>
            <p:ph type="title"/>
          </p:nvPr>
        </p:nvSpPr>
        <p:spPr/>
        <p:txBody>
          <a:bodyPr/>
          <a:lstStyle/>
          <a:p>
            <a:r>
              <a:rPr smtClean="0"/>
              <a:t>Section 270A(6)</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dirty="0" smtClean="0"/>
              <a:t>Position of penalty on:</a:t>
            </a:r>
          </a:p>
          <a:p>
            <a:pPr lvl="1"/>
            <a:r>
              <a:rPr lang="en-US" dirty="0" smtClean="0"/>
              <a:t>Addition under deeming fictions like section 50C , section 2(22)(e), section 56 etc </a:t>
            </a:r>
            <a:r>
              <a:rPr lang="en-US" dirty="0" err="1" smtClean="0"/>
              <a:t>vis</a:t>
            </a:r>
            <a:r>
              <a:rPr lang="en-US" dirty="0" smtClean="0"/>
              <a:t> a </a:t>
            </a:r>
            <a:r>
              <a:rPr lang="en-US" dirty="0" err="1" smtClean="0"/>
              <a:t>vis</a:t>
            </a:r>
            <a:r>
              <a:rPr lang="en-US" dirty="0" smtClean="0"/>
              <a:t> penalty </a:t>
            </a:r>
            <a:r>
              <a:rPr lang="en-US" dirty="0" err="1" smtClean="0"/>
              <a:t>provisons</a:t>
            </a:r>
            <a:r>
              <a:rPr lang="en-US" dirty="0" smtClean="0"/>
              <a:t> </a:t>
            </a:r>
          </a:p>
          <a:p>
            <a:pPr lvl="1"/>
            <a:r>
              <a:rPr lang="en-US" dirty="0" smtClean="0"/>
              <a:t>Impact of admission of substantial question of law u/s 260A and admission of SLP before Supreme court </a:t>
            </a:r>
            <a:r>
              <a:rPr lang="en-US" dirty="0" err="1" smtClean="0"/>
              <a:t>vis</a:t>
            </a:r>
            <a:r>
              <a:rPr lang="en-US" dirty="0" smtClean="0"/>
              <a:t> a </a:t>
            </a:r>
            <a:r>
              <a:rPr lang="en-US" dirty="0" err="1" smtClean="0"/>
              <a:t>vis</a:t>
            </a:r>
            <a:r>
              <a:rPr lang="en-US" dirty="0" smtClean="0"/>
              <a:t> penalty </a:t>
            </a:r>
            <a:r>
              <a:rPr lang="en-US" dirty="0" err="1" smtClean="0"/>
              <a:t>provisons</a:t>
            </a:r>
            <a:r>
              <a:rPr lang="en-US" dirty="0" smtClean="0"/>
              <a:t> </a:t>
            </a:r>
          </a:p>
          <a:p>
            <a:pPr lvl="1"/>
            <a:r>
              <a:rPr lang="en-US" dirty="0" smtClean="0"/>
              <a:t>Plea of cross examination </a:t>
            </a:r>
            <a:r>
              <a:rPr lang="en-US" dirty="0" err="1" smtClean="0"/>
              <a:t>vis</a:t>
            </a:r>
            <a:r>
              <a:rPr lang="en-US" dirty="0" smtClean="0"/>
              <a:t> a </a:t>
            </a:r>
            <a:r>
              <a:rPr lang="en-US" dirty="0" err="1" smtClean="0"/>
              <a:t>vis</a:t>
            </a:r>
            <a:r>
              <a:rPr lang="en-US" dirty="0" smtClean="0"/>
              <a:t> penalty on basis of accepted additions on basis of back material</a:t>
            </a:r>
          </a:p>
          <a:p>
            <a:pPr lvl="1"/>
            <a:r>
              <a:rPr lang="en-US" dirty="0" smtClean="0"/>
              <a:t>Survey based additions : Supreme Court </a:t>
            </a:r>
            <a:r>
              <a:rPr lang="en-US" dirty="0" err="1" smtClean="0"/>
              <a:t>Mak</a:t>
            </a:r>
            <a:r>
              <a:rPr lang="en-US" dirty="0" smtClean="0"/>
              <a:t> Data 358 ITR 593 impact and ratio</a:t>
            </a:r>
          </a:p>
          <a:p>
            <a:pPr lvl="1"/>
            <a:r>
              <a:rPr lang="en-US" dirty="0" smtClean="0"/>
              <a:t>Search based additions : Explanation 5A to section 271(1)(c) STATUS?</a:t>
            </a:r>
          </a:p>
          <a:p>
            <a:pPr lvl="1"/>
            <a:r>
              <a:rPr lang="en-US" dirty="0" smtClean="0"/>
              <a:t>Post reopening notice u/s 148 income declared penalty </a:t>
            </a:r>
            <a:r>
              <a:rPr lang="en-US" dirty="0" err="1" smtClean="0"/>
              <a:t>exigible</a:t>
            </a:r>
            <a:r>
              <a:rPr lang="en-US" dirty="0" smtClean="0"/>
              <a:t>?</a:t>
            </a:r>
          </a:p>
          <a:p>
            <a:pPr lvl="1"/>
            <a:r>
              <a:rPr lang="en-US" dirty="0" smtClean="0"/>
              <a:t>If year or head/hands in which addition is to be made is doubtful : impact on penalty?</a:t>
            </a:r>
          </a:p>
          <a:p>
            <a:pPr lvl="1"/>
            <a:r>
              <a:rPr lang="en-US" dirty="0" smtClean="0"/>
              <a:t>Revision of order u/s 263 to initiate penalty ?</a:t>
            </a:r>
          </a:p>
          <a:p>
            <a:pPr lvl="1"/>
            <a:endParaRPr lang="en-US" dirty="0" smtClean="0"/>
          </a:p>
        </p:txBody>
      </p:sp>
      <p:sp>
        <p:nvSpPr>
          <p:cNvPr id="3" name="Title 2"/>
          <p:cNvSpPr>
            <a:spLocks noGrp="1"/>
          </p:cNvSpPr>
          <p:nvPr>
            <p:ph type="title"/>
          </p:nvPr>
        </p:nvSpPr>
        <p:spPr/>
        <p:txBody>
          <a:bodyPr>
            <a:normAutofit fontScale="90000"/>
          </a:bodyPr>
          <a:lstStyle/>
          <a:p>
            <a:r>
              <a:rPr smtClean="0"/>
              <a:t>Overview  &amp; Summary of the Presentation </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pPr>
              <a:buNone/>
            </a:pPr>
            <a:r>
              <a:rPr lang="en-US" sz="2800" i="1" dirty="0" smtClean="0"/>
              <a:t>d</a:t>
            </a:r>
            <a:r>
              <a:rPr lang="en-US" sz="2800" dirty="0" smtClean="0"/>
              <a:t>) </a:t>
            </a:r>
            <a:r>
              <a:rPr lang="en-US" sz="2800" i="1" dirty="0" smtClean="0"/>
              <a:t>the amount of under-reported income represented by any addition made in conformity with the arm's length price determined by the Transfer Pricing Officer, </a:t>
            </a:r>
            <a:r>
              <a:rPr lang="en-US" sz="2800" b="1" i="1" u="sng" dirty="0" smtClean="0"/>
              <a:t>where the </a:t>
            </a:r>
            <a:r>
              <a:rPr lang="en-US" sz="2800" b="1" i="1" u="sng" dirty="0" err="1" smtClean="0"/>
              <a:t>assessee</a:t>
            </a:r>
            <a:r>
              <a:rPr lang="en-US" sz="2800" b="1" i="1" u="sng" dirty="0" smtClean="0"/>
              <a:t> had maintained information and documents as prescribed under section 92D, declared the international transaction under Chapter X, and, disclosed all the material facts relating to the transaction</a:t>
            </a:r>
            <a:r>
              <a:rPr lang="en-US" sz="2800" i="1" dirty="0" smtClean="0"/>
              <a:t>; and</a:t>
            </a:r>
          </a:p>
          <a:p>
            <a:pPr>
              <a:buNone/>
            </a:pPr>
            <a:r>
              <a:rPr lang="en-US" sz="2800" dirty="0" smtClean="0"/>
              <a:t>(</a:t>
            </a:r>
            <a:r>
              <a:rPr lang="en-US" sz="2800" i="1" dirty="0" smtClean="0"/>
              <a:t>e</a:t>
            </a:r>
            <a:r>
              <a:rPr lang="en-US" sz="2800" dirty="0" smtClean="0"/>
              <a:t>) </a:t>
            </a:r>
            <a:r>
              <a:rPr lang="en-US" sz="2800" i="1" dirty="0" smtClean="0"/>
              <a:t>the amount of </a:t>
            </a:r>
            <a:r>
              <a:rPr lang="en-US" sz="2800" b="1" i="1" u="sng" dirty="0" smtClean="0"/>
              <a:t>undisclosed income </a:t>
            </a:r>
            <a:r>
              <a:rPr lang="en-US" sz="2800" i="1" dirty="0" smtClean="0"/>
              <a:t>referred to in section 271AAB.</a:t>
            </a:r>
            <a:endParaRPr lang="en-US" sz="2800" dirty="0" smtClean="0"/>
          </a:p>
          <a:p>
            <a:endParaRPr lang="en-US" dirty="0"/>
          </a:p>
        </p:txBody>
      </p:sp>
      <p:sp>
        <p:nvSpPr>
          <p:cNvPr id="3" name="Title 2"/>
          <p:cNvSpPr>
            <a:spLocks noGrp="1"/>
          </p:cNvSpPr>
          <p:nvPr>
            <p:ph type="title"/>
          </p:nvPr>
        </p:nvSpPr>
        <p:spPr/>
        <p:txBody>
          <a:bodyPr/>
          <a:lstStyle/>
          <a:p>
            <a:r>
              <a:rPr smtClean="0"/>
              <a:t>Section 270A(6)</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Word “namely”</a:t>
            </a:r>
          </a:p>
          <a:p>
            <a:r>
              <a:rPr lang="en-US" dirty="0" smtClean="0"/>
              <a:t>Word “estimate”</a:t>
            </a:r>
          </a:p>
          <a:p>
            <a:r>
              <a:rPr lang="en-US" dirty="0" smtClean="0"/>
              <a:t>Word “Computation of income”</a:t>
            </a:r>
          </a:p>
          <a:p>
            <a:r>
              <a:rPr lang="en-US" dirty="0" smtClean="0"/>
              <a:t>“Correct and complete”</a:t>
            </a:r>
          </a:p>
          <a:p>
            <a:endParaRPr lang="en-US" dirty="0"/>
          </a:p>
        </p:txBody>
      </p:sp>
      <p:sp>
        <p:nvSpPr>
          <p:cNvPr id="3" name="Title 2"/>
          <p:cNvSpPr>
            <a:spLocks noGrp="1"/>
          </p:cNvSpPr>
          <p:nvPr>
            <p:ph type="title"/>
          </p:nvPr>
        </p:nvSpPr>
        <p:spPr/>
        <p:txBody>
          <a:bodyPr>
            <a:normAutofit fontScale="90000"/>
          </a:bodyPr>
          <a:lstStyle/>
          <a:p>
            <a:r>
              <a:rPr smtClean="0"/>
              <a:t>Crucial words used in section 270A(6)</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i="1" dirty="0" smtClean="0"/>
              <a:t>(8) Notwithstanding anything contained in sub-section (6) or sub-section (7), where under-reported income </a:t>
            </a:r>
            <a:r>
              <a:rPr lang="en-US" sz="3100" b="1" i="1" u="sng" dirty="0" smtClean="0"/>
              <a:t>is in </a:t>
            </a:r>
            <a:r>
              <a:rPr lang="en-US" sz="4600" b="1" i="1" u="sng" dirty="0" smtClean="0"/>
              <a:t>consequence</a:t>
            </a:r>
            <a:r>
              <a:rPr lang="en-US" sz="3100" b="1" i="1" u="sng" dirty="0" smtClean="0"/>
              <a:t> of any misreporting </a:t>
            </a:r>
            <a:r>
              <a:rPr lang="en-US" i="1" dirty="0" smtClean="0"/>
              <a:t>thereof by any person, the penalty referred to in sub-section (1) shall be equal to two hundred per cent of the amount of tax payable on under-reported income.</a:t>
            </a:r>
            <a:endParaRPr lang="en-US" dirty="0" smtClean="0"/>
          </a:p>
          <a:p>
            <a:r>
              <a:rPr lang="en-US" i="1" dirty="0" smtClean="0"/>
              <a:t>(9) The cases of misreporting of income referred to in sub-section (8) shall be the following, </a:t>
            </a:r>
            <a:r>
              <a:rPr lang="en-US" b="1" i="1" u="sng" dirty="0" smtClean="0"/>
              <a:t>namely:—</a:t>
            </a:r>
            <a:endParaRPr lang="en-US" b="1" u="sng" dirty="0" smtClean="0"/>
          </a:p>
          <a:p>
            <a:pPr>
              <a:buNone/>
            </a:pPr>
            <a:r>
              <a:rPr lang="en-US" dirty="0" smtClean="0"/>
              <a:t>	(</a:t>
            </a:r>
            <a:r>
              <a:rPr lang="en-US" i="1" dirty="0" smtClean="0"/>
              <a:t>a</a:t>
            </a:r>
            <a:r>
              <a:rPr lang="en-US" dirty="0" smtClean="0"/>
              <a:t>) </a:t>
            </a:r>
            <a:r>
              <a:rPr lang="en-US" i="1" dirty="0" smtClean="0"/>
              <a:t>misrepresentation or suppression of facts;</a:t>
            </a:r>
            <a:r>
              <a:rPr lang="en-US" dirty="0" smtClean="0"/>
              <a:t>(</a:t>
            </a:r>
            <a:r>
              <a:rPr lang="en-US" i="1" dirty="0" smtClean="0"/>
              <a:t>b</a:t>
            </a:r>
            <a:r>
              <a:rPr lang="en-US" dirty="0" smtClean="0"/>
              <a:t>) </a:t>
            </a:r>
            <a:r>
              <a:rPr lang="en-US" i="1" dirty="0" smtClean="0"/>
              <a:t>failure to record investments in the books of account;</a:t>
            </a:r>
            <a:r>
              <a:rPr lang="en-US" dirty="0" smtClean="0"/>
              <a:t>(</a:t>
            </a:r>
            <a:r>
              <a:rPr lang="en-US" i="1" dirty="0" smtClean="0"/>
              <a:t>c</a:t>
            </a:r>
            <a:r>
              <a:rPr lang="en-US" dirty="0" smtClean="0"/>
              <a:t>) </a:t>
            </a:r>
            <a:r>
              <a:rPr lang="en-US" i="1" dirty="0" smtClean="0"/>
              <a:t>claim of expenditure not substantiated by any evidence;</a:t>
            </a:r>
            <a:r>
              <a:rPr lang="en-US" dirty="0" smtClean="0"/>
              <a:t>(</a:t>
            </a:r>
            <a:r>
              <a:rPr lang="en-US" i="1" dirty="0" smtClean="0"/>
              <a:t>d</a:t>
            </a:r>
            <a:r>
              <a:rPr lang="en-US" dirty="0" smtClean="0"/>
              <a:t>) </a:t>
            </a:r>
            <a:r>
              <a:rPr lang="en-US" i="1" dirty="0" smtClean="0"/>
              <a:t>recording of any false entry in the books of account;</a:t>
            </a:r>
            <a:r>
              <a:rPr lang="en-US" dirty="0" smtClean="0"/>
              <a:t>(</a:t>
            </a:r>
            <a:r>
              <a:rPr lang="en-US" i="1" dirty="0" smtClean="0"/>
              <a:t>e</a:t>
            </a:r>
            <a:r>
              <a:rPr lang="en-US" dirty="0" smtClean="0"/>
              <a:t>) </a:t>
            </a:r>
            <a:r>
              <a:rPr lang="en-US" i="1" dirty="0" smtClean="0"/>
              <a:t>failure to record any receipt in books of account having a bearing on total income; and</a:t>
            </a:r>
            <a:r>
              <a:rPr lang="en-US" dirty="0" smtClean="0"/>
              <a:t>(</a:t>
            </a:r>
            <a:r>
              <a:rPr lang="en-US" i="1" dirty="0" smtClean="0"/>
              <a:t>f</a:t>
            </a:r>
            <a:r>
              <a:rPr lang="en-US" dirty="0" smtClean="0"/>
              <a:t>) </a:t>
            </a:r>
            <a:r>
              <a:rPr lang="en-US" i="1" dirty="0" smtClean="0"/>
              <a:t>failure to report any international transaction or any transaction deemed to be an international transaction or any specified domestic transaction, to which the provisions of Chapter X apply.</a:t>
            </a:r>
            <a:endParaRPr lang="en-US" dirty="0"/>
          </a:p>
        </p:txBody>
      </p:sp>
      <p:sp>
        <p:nvSpPr>
          <p:cNvPr id="3" name="Title 2"/>
          <p:cNvSpPr>
            <a:spLocks noGrp="1"/>
          </p:cNvSpPr>
          <p:nvPr>
            <p:ph type="title"/>
          </p:nvPr>
        </p:nvSpPr>
        <p:spPr/>
        <p:txBody>
          <a:bodyPr/>
          <a:lstStyle/>
          <a:p>
            <a:r>
              <a:rPr smtClean="0"/>
              <a:t>Section 270A</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What is “misrepresentation and suppression”;</a:t>
            </a:r>
          </a:p>
          <a:p>
            <a:r>
              <a:rPr lang="en-US" dirty="0" smtClean="0"/>
              <a:t>What is “fact”</a:t>
            </a:r>
          </a:p>
          <a:p>
            <a:r>
              <a:rPr lang="en-US" dirty="0" smtClean="0"/>
              <a:t>What is “failure”</a:t>
            </a:r>
          </a:p>
          <a:p>
            <a:r>
              <a:rPr lang="en-US" dirty="0" smtClean="0"/>
              <a:t>What is “not substantiated”</a:t>
            </a:r>
          </a:p>
          <a:p>
            <a:r>
              <a:rPr lang="en-US" dirty="0" smtClean="0"/>
              <a:t>What is “recording”</a:t>
            </a:r>
          </a:p>
          <a:p>
            <a:r>
              <a:rPr lang="en-US" dirty="0" smtClean="0"/>
              <a:t>What is “false” and what is “entry”</a:t>
            </a:r>
          </a:p>
          <a:p>
            <a:r>
              <a:rPr lang="en-US" dirty="0" smtClean="0"/>
              <a:t>What is books of account;</a:t>
            </a:r>
          </a:p>
          <a:p>
            <a:r>
              <a:rPr lang="en-US" dirty="0" smtClean="0"/>
              <a:t>What is meaning of </a:t>
            </a:r>
            <a:r>
              <a:rPr lang="en-US" i="1" dirty="0" smtClean="0"/>
              <a:t>receipt </a:t>
            </a:r>
            <a:r>
              <a:rPr lang="en-US" dirty="0" smtClean="0"/>
              <a:t>having </a:t>
            </a:r>
            <a:r>
              <a:rPr lang="en-US" u="sng" dirty="0" smtClean="0"/>
              <a:t>bearing</a:t>
            </a:r>
            <a:r>
              <a:rPr lang="en-US" dirty="0" smtClean="0"/>
              <a:t> on “</a:t>
            </a:r>
            <a:r>
              <a:rPr lang="en-US" i="1" dirty="0" smtClean="0"/>
              <a:t>total income”</a:t>
            </a:r>
          </a:p>
          <a:p>
            <a:r>
              <a:rPr lang="en-US" i="1" dirty="0" smtClean="0"/>
              <a:t>What is failure to report</a:t>
            </a:r>
            <a:endParaRPr lang="en-US" i="1" dirty="0"/>
          </a:p>
        </p:txBody>
      </p:sp>
      <p:sp>
        <p:nvSpPr>
          <p:cNvPr id="3" name="Title 2"/>
          <p:cNvSpPr>
            <a:spLocks noGrp="1"/>
          </p:cNvSpPr>
          <p:nvPr>
            <p:ph type="title"/>
          </p:nvPr>
        </p:nvSpPr>
        <p:spPr/>
        <p:txBody>
          <a:bodyPr/>
          <a:lstStyle/>
          <a:p>
            <a:r>
              <a:rPr lang="en-US" dirty="0" smtClean="0"/>
              <a:t>Crucial</a:t>
            </a:r>
            <a:r>
              <a:rPr smtClean="0"/>
              <a:t> words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Misrepresentation has not been defined under the Income Tax Act; importing the definition of misrepresentation or for that matter fraud from the Contract Act in the circumstances would not be appropriate. </a:t>
            </a:r>
            <a:r>
              <a:rPr lang="en-US" b="1" u="sng" dirty="0" smtClean="0"/>
              <a:t>As one understands, the term </a:t>
            </a:r>
            <a:r>
              <a:rPr lang="en-US" b="1" i="1" u="sng" dirty="0" smtClean="0"/>
              <a:t>“misrepresentation” would mean failure to disclose material or facts </a:t>
            </a:r>
            <a:r>
              <a:rPr lang="en-US" b="1" u="sng" dirty="0" smtClean="0"/>
              <a:t>which are germane and relevant, or suppressing facts and materials which are germane and relevant or holding out a falsehood which gives the rise to an assumption that what is so stated or represented is true or correct</a:t>
            </a:r>
            <a:r>
              <a:rPr lang="en-US" dirty="0" smtClean="0"/>
              <a:t>. These are only illustrative and by no means conclusive as to what can be misrepresentation.</a:t>
            </a:r>
            <a:endParaRPr lang="en-US" dirty="0"/>
          </a:p>
        </p:txBody>
      </p:sp>
      <p:sp>
        <p:nvSpPr>
          <p:cNvPr id="3" name="Title 2"/>
          <p:cNvSpPr>
            <a:spLocks noGrp="1"/>
          </p:cNvSpPr>
          <p:nvPr>
            <p:ph type="title"/>
          </p:nvPr>
        </p:nvSpPr>
        <p:spPr/>
        <p:txBody>
          <a:bodyPr>
            <a:normAutofit fontScale="90000"/>
          </a:bodyPr>
          <a:lstStyle/>
          <a:p>
            <a:r>
              <a:rPr smtClean="0"/>
              <a:t>Delhi high court in omaxe case Decided On: 15.04.2014 </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The term suppression includes a mental element to deliberately omit to state certain things;</a:t>
            </a:r>
          </a:p>
          <a:p>
            <a:endParaRPr lang="en-US" dirty="0" smtClean="0"/>
          </a:p>
          <a:p>
            <a:endParaRPr lang="en-US" dirty="0" smtClean="0"/>
          </a:p>
          <a:p>
            <a:endParaRPr lang="en-US" dirty="0" smtClean="0"/>
          </a:p>
          <a:p>
            <a:r>
              <a:rPr lang="en-US" dirty="0" smtClean="0"/>
              <a:t>The settled legal position is that all receipts do not constitute income. For a receipt sought to be taxed as income, the burden lies upon the Revenue to prove that it is within the taxing provision. Among the earlier decisions of the Supreme Court is </a:t>
            </a:r>
            <a:r>
              <a:rPr lang="en-US" b="1" i="1" dirty="0" err="1" smtClean="0"/>
              <a:t>Parimisetti</a:t>
            </a:r>
            <a:r>
              <a:rPr lang="en-US" b="1" i="1" dirty="0" smtClean="0"/>
              <a:t> </a:t>
            </a:r>
            <a:r>
              <a:rPr lang="en-US" b="1" i="1" dirty="0" err="1" smtClean="0"/>
              <a:t>Seetharamamma</a:t>
            </a:r>
            <a:r>
              <a:rPr lang="en-US" b="1" i="1" dirty="0" smtClean="0"/>
              <a:t> v. CIT (1965) 57 ITR 532 (SC). </a:t>
            </a:r>
            <a:endParaRPr lang="en-US" dirty="0"/>
          </a:p>
        </p:txBody>
      </p:sp>
      <p:sp>
        <p:nvSpPr>
          <p:cNvPr id="3" name="Title 2"/>
          <p:cNvSpPr>
            <a:spLocks noGrp="1"/>
          </p:cNvSpPr>
          <p:nvPr>
            <p:ph type="title"/>
          </p:nvPr>
        </p:nvSpPr>
        <p:spPr/>
        <p:txBody>
          <a:bodyPr/>
          <a:lstStyle/>
          <a:p>
            <a:r>
              <a:rPr smtClean="0"/>
              <a:t>Other interpretation</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i="1" dirty="0" smtClean="0"/>
              <a:t>(10) The tax payable in respect of the under-reported income shall be—</a:t>
            </a:r>
            <a:endParaRPr lang="en-US" dirty="0" smtClean="0"/>
          </a:p>
          <a:p>
            <a:r>
              <a:rPr lang="en-US" i="1" dirty="0" smtClean="0"/>
              <a:t>(</a:t>
            </a:r>
            <a:r>
              <a:rPr lang="en-US" dirty="0" smtClean="0"/>
              <a:t>a</a:t>
            </a:r>
            <a:r>
              <a:rPr lang="en-US" i="1" dirty="0" smtClean="0"/>
              <a:t>)</a:t>
            </a:r>
            <a:r>
              <a:rPr lang="en-US" dirty="0" smtClean="0"/>
              <a:t> </a:t>
            </a:r>
            <a:r>
              <a:rPr lang="en-US" i="1" dirty="0" smtClean="0"/>
              <a:t>where no return of income has been furnished and the income has been assessed for the first time, the amount of tax calculated on the under-reported income as increased by the maximum amount not chargeable to tax as if it were the total income;(</a:t>
            </a:r>
            <a:r>
              <a:rPr lang="en-US" dirty="0" smtClean="0"/>
              <a:t>b</a:t>
            </a:r>
            <a:r>
              <a:rPr lang="en-US" i="1" dirty="0" smtClean="0"/>
              <a:t>)</a:t>
            </a:r>
            <a:r>
              <a:rPr lang="en-US" dirty="0" smtClean="0"/>
              <a:t> </a:t>
            </a:r>
            <a:r>
              <a:rPr lang="en-US" i="1" dirty="0" smtClean="0"/>
              <a:t>where the total income determined under clause (</a:t>
            </a:r>
            <a:r>
              <a:rPr lang="en-US" dirty="0" smtClean="0"/>
              <a:t>a</a:t>
            </a:r>
            <a:r>
              <a:rPr lang="en-US" i="1" dirty="0" smtClean="0"/>
              <a:t>) of sub-section (1) of section 143 or assessed, reassessed or recomputed in a preceding order is a loss, the amount of tax calculated on the under-reported income as if it were the total income;(</a:t>
            </a:r>
            <a:r>
              <a:rPr lang="en-US" dirty="0" smtClean="0"/>
              <a:t>c</a:t>
            </a:r>
            <a:r>
              <a:rPr lang="en-US" i="1" dirty="0" smtClean="0"/>
              <a:t>)</a:t>
            </a:r>
            <a:r>
              <a:rPr lang="en-US" dirty="0" smtClean="0"/>
              <a:t> </a:t>
            </a:r>
            <a:r>
              <a:rPr lang="en-US" i="1" dirty="0" smtClean="0"/>
              <a:t>in any other case determined in accordance with the formula—</a:t>
            </a:r>
            <a:r>
              <a:rPr lang="en-US" dirty="0" smtClean="0"/>
              <a:t> </a:t>
            </a:r>
            <a:r>
              <a:rPr lang="en-US" i="1" dirty="0" smtClean="0"/>
              <a:t>(X-Y)</a:t>
            </a:r>
            <a:r>
              <a:rPr lang="en-US" dirty="0" smtClean="0"/>
              <a:t> </a:t>
            </a:r>
            <a:r>
              <a:rPr lang="en-US" i="1" dirty="0" smtClean="0"/>
              <a:t>where,</a:t>
            </a:r>
            <a:r>
              <a:rPr lang="en-US" dirty="0" smtClean="0"/>
              <a:t> </a:t>
            </a:r>
            <a:r>
              <a:rPr lang="en-US" i="1" dirty="0" smtClean="0"/>
              <a:t>X = the amount of tax calculated on the under-reported income as increased by the total income determined under clause (</a:t>
            </a:r>
            <a:r>
              <a:rPr lang="en-US" dirty="0" smtClean="0"/>
              <a:t>a</a:t>
            </a:r>
            <a:r>
              <a:rPr lang="en-US" i="1" dirty="0" smtClean="0"/>
              <a:t>) of sub-section (1) of section 143 or total income assessed, reassessed or recomputed in a preceding order as if it were the total income; and</a:t>
            </a:r>
            <a:r>
              <a:rPr lang="en-US" dirty="0" smtClean="0"/>
              <a:t> </a:t>
            </a:r>
            <a:r>
              <a:rPr lang="en-US" i="1" dirty="0" smtClean="0"/>
              <a:t>Y = the amount of tax calculated on the total income determined under clause (</a:t>
            </a:r>
            <a:r>
              <a:rPr lang="en-US" dirty="0" smtClean="0"/>
              <a:t>a</a:t>
            </a:r>
            <a:r>
              <a:rPr lang="en-US" i="1" dirty="0" smtClean="0"/>
              <a:t>) of sub-section (1) of section 143 or total income assessed, reassessed or recomputed in a preceding order.</a:t>
            </a:r>
            <a:endParaRPr lang="en-US" dirty="0"/>
          </a:p>
        </p:txBody>
      </p:sp>
      <p:sp>
        <p:nvSpPr>
          <p:cNvPr id="3" name="Title 2"/>
          <p:cNvSpPr>
            <a:spLocks noGrp="1"/>
          </p:cNvSpPr>
          <p:nvPr>
            <p:ph type="title"/>
          </p:nvPr>
        </p:nvSpPr>
        <p:spPr/>
        <p:txBody>
          <a:bodyPr/>
          <a:lstStyle/>
          <a:p>
            <a:r>
              <a:rPr smtClean="0"/>
              <a:t>Computation of penalty :</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i="1" dirty="0" smtClean="0"/>
              <a:t>(12) The penalty referred to in sub-section (1) shall be imposed, by an </a:t>
            </a:r>
            <a:r>
              <a:rPr lang="en-US" b="1" i="1" u="sng" dirty="0" smtClean="0"/>
              <a:t>order</a:t>
            </a:r>
            <a:r>
              <a:rPr lang="en-US" i="1" dirty="0" smtClean="0"/>
              <a:t> in </a:t>
            </a:r>
            <a:r>
              <a:rPr lang="en-US" b="1" i="1" u="sng" dirty="0" smtClean="0"/>
              <a:t>writing</a:t>
            </a:r>
            <a:r>
              <a:rPr lang="en-US" i="1" dirty="0" smtClean="0"/>
              <a:t>, by the Assessing Officer, the Commissioner (Appeals), the Commissioner or the Principal Commissioner, as the case may be.</a:t>
            </a:r>
          </a:p>
          <a:p>
            <a:r>
              <a:rPr lang="en-US" i="1" dirty="0" smtClean="0"/>
              <a:t>“Order” ingredients</a:t>
            </a:r>
          </a:p>
          <a:p>
            <a:pPr lvl="1"/>
            <a:r>
              <a:rPr lang="en-US" i="1" dirty="0" smtClean="0"/>
              <a:t>Application of mind</a:t>
            </a:r>
          </a:p>
          <a:p>
            <a:pPr lvl="1"/>
            <a:r>
              <a:rPr lang="en-US" i="1" dirty="0" smtClean="0"/>
              <a:t>Consideration of </a:t>
            </a:r>
            <a:r>
              <a:rPr lang="en-US" i="1" dirty="0" err="1" smtClean="0"/>
              <a:t>assessee’s</a:t>
            </a:r>
            <a:r>
              <a:rPr lang="en-US" i="1" dirty="0" smtClean="0"/>
              <a:t> reply</a:t>
            </a:r>
          </a:p>
          <a:p>
            <a:pPr lvl="1"/>
            <a:r>
              <a:rPr lang="en-US" i="1" dirty="0" smtClean="0"/>
              <a:t>Independent Reasons to be given </a:t>
            </a:r>
          </a:p>
          <a:p>
            <a:pPr lvl="1"/>
            <a:r>
              <a:rPr lang="en-US" i="1" dirty="0" smtClean="0"/>
              <a:t>Natural Justice to strictly adhered to (giving of  show cause notice etc)</a:t>
            </a:r>
          </a:p>
          <a:p>
            <a:endParaRPr lang="en-US" dirty="0" smtClean="0"/>
          </a:p>
          <a:p>
            <a:pPr>
              <a:buNone/>
            </a:pPr>
            <a:endParaRPr lang="en-US" dirty="0"/>
          </a:p>
        </p:txBody>
      </p:sp>
      <p:sp>
        <p:nvSpPr>
          <p:cNvPr id="3" name="Title 2"/>
          <p:cNvSpPr>
            <a:spLocks noGrp="1"/>
          </p:cNvSpPr>
          <p:nvPr>
            <p:ph type="title"/>
          </p:nvPr>
        </p:nvSpPr>
        <p:spPr/>
        <p:txBody>
          <a:bodyPr>
            <a:normAutofit fontScale="90000"/>
          </a:bodyPr>
          <a:lstStyle/>
          <a:p>
            <a:r>
              <a:rPr smtClean="0"/>
              <a:t>Under reoperting of penalty u/s 270A</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i="1" dirty="0" smtClean="0"/>
              <a:t>it has been held by the </a:t>
            </a:r>
            <a:r>
              <a:rPr lang="en-US" i="1" dirty="0" err="1" smtClean="0"/>
              <a:t>Hon’ble</a:t>
            </a:r>
            <a:r>
              <a:rPr lang="en-US" i="1" dirty="0" smtClean="0"/>
              <a:t> Apex Court that taxing authorities exercise quasi-judicial powers and in doing so they must act in a fair  and not a partisan manner. Although it is part of their duty to ensure that no tax which is legitimately due from the </a:t>
            </a:r>
            <a:r>
              <a:rPr lang="en-US" i="1" dirty="0" err="1" smtClean="0"/>
              <a:t>assessee</a:t>
            </a:r>
            <a:r>
              <a:rPr lang="en-US" i="1" dirty="0" smtClean="0"/>
              <a:t> should remain unrecovered, they must also at the same time not act in a manner as might indicate that scales are weighted against the </a:t>
            </a:r>
            <a:r>
              <a:rPr lang="en-US" i="1" dirty="0" err="1" smtClean="0"/>
              <a:t>assessee</a:t>
            </a:r>
            <a:r>
              <a:rPr lang="en-US" i="1" dirty="0" smtClean="0"/>
              <a:t>. It is impossible to subscribe to the view that unless those authorities exercise the power in a manner most beneficial to the revenue and consequently most adverse to tile </a:t>
            </a:r>
            <a:r>
              <a:rPr lang="en-US" i="1" dirty="0" err="1" smtClean="0"/>
              <a:t>assessee</a:t>
            </a:r>
            <a:r>
              <a:rPr lang="en-US" i="1" dirty="0" smtClean="0"/>
              <a:t>. they should be deemed to have exercised it in a proper and judicious manner {CIT v. Simon Carves Ltd. 1]9761 105 ITR 212 (SC)}.</a:t>
            </a:r>
            <a:endParaRPr lang="en-US" i="1" dirty="0"/>
          </a:p>
        </p:txBody>
      </p:sp>
      <p:sp>
        <p:nvSpPr>
          <p:cNvPr id="3" name="Title 2"/>
          <p:cNvSpPr>
            <a:spLocks noGrp="1"/>
          </p:cNvSpPr>
          <p:nvPr>
            <p:ph type="title"/>
          </p:nvPr>
        </p:nvSpPr>
        <p:spPr/>
        <p:txBody>
          <a:bodyPr/>
          <a:lstStyle/>
          <a:p>
            <a:r>
              <a:rPr smtClean="0"/>
              <a:t>Approach in penalty imposition</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3.7. In our country's legal and constitutional frame work, the role assigned to the income tax department is to act like a 'watch dog' to ensure that tax evasion is checked and legitimate tax collection is augmented, but not to act like a 'scare crow'. In our view, it has been observed on the basis of past experience that by passing such orders which are in blatant disregard of law, the Revenue does not gain anything substantive, but it surely scares away even sincere and honest tax payers. In our considered view, such kind of approach should be avoided in all circumstances so that faith of the tax payers upon the income tax department for its fair, transparent and hassle-free functioning can be increased and as a result of it, voluntary tax compliance can also be strengthened.</a:t>
            </a:r>
            <a:endParaRPr lang="en-US" dirty="0"/>
          </a:p>
        </p:txBody>
      </p:sp>
      <p:sp>
        <p:nvSpPr>
          <p:cNvPr id="3" name="Title 2"/>
          <p:cNvSpPr>
            <a:spLocks noGrp="1"/>
          </p:cNvSpPr>
          <p:nvPr>
            <p:ph type="title"/>
          </p:nvPr>
        </p:nvSpPr>
        <p:spPr/>
        <p:txBody>
          <a:bodyPr>
            <a:noAutofit/>
          </a:bodyPr>
          <a:lstStyle/>
          <a:p>
            <a:r>
              <a:rPr sz="2800" b="1" smtClean="0"/>
              <a:t/>
            </a:r>
            <a:br>
              <a:rPr sz="2800" b="1" smtClean="0"/>
            </a:br>
            <a:r>
              <a:rPr sz="2800" b="1" smtClean="0"/>
              <a:t/>
            </a:r>
            <a:br>
              <a:rPr sz="2800" b="1" smtClean="0"/>
            </a:br>
            <a:r>
              <a:rPr sz="2800" b="1" smtClean="0"/>
              <a:t/>
            </a:r>
            <a:br>
              <a:rPr sz="2800" b="1" smtClean="0"/>
            </a:br>
            <a:r>
              <a:rPr sz="2800" b="1" smtClean="0"/>
              <a:t/>
            </a:r>
            <a:br>
              <a:rPr sz="2800" b="1" smtClean="0"/>
            </a:br>
            <a:r>
              <a:rPr sz="2800" b="1" smtClean="0"/>
              <a:t>Income Tax Appellate Tribunal - Mumbai</a:t>
            </a:r>
            <a:br>
              <a:rPr sz="2800" b="1" smtClean="0"/>
            </a:br>
            <a:r>
              <a:rPr sz="2800" b="1" smtClean="0"/>
              <a:t>Qpro Infotech Ltd, Mumbai 13 July, 2016</a:t>
            </a:r>
            <a:br>
              <a:rPr sz="2800" b="1" smtClean="0"/>
            </a:br>
            <a:endParaRPr lang="en-US" sz="2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b="1" i="1" dirty="0" smtClean="0"/>
              <a:t>25. “We have had the advantage of penning the judgment in the appeal preferred in relation to the quantum proceedings and have held that the </a:t>
            </a:r>
            <a:r>
              <a:rPr lang="en-US" b="1" i="1" dirty="0" err="1" smtClean="0"/>
              <a:t>assessee</a:t>
            </a:r>
            <a:r>
              <a:rPr lang="en-US" b="1" i="1" dirty="0" smtClean="0"/>
              <a:t> was wrong in not offering the whole or entire amount of the technical fee for tax in the year of receipt. But, it does not follow that penalty for concealment must be imposed as the quantum appeal is decided against the </a:t>
            </a:r>
            <a:r>
              <a:rPr lang="en-US" b="1" i="1" dirty="0" err="1" smtClean="0"/>
              <a:t>assessee</a:t>
            </a:r>
            <a:r>
              <a:rPr lang="en-US" b="1" i="1" dirty="0" smtClean="0"/>
              <a:t>. The findings in the assessment proceedings cannot be considered as conclusive and final for the purpose of imposition of penalty under section 271(1)(c) of the Act. </a:t>
            </a:r>
            <a:r>
              <a:rPr lang="en-US" b="1" i="1" u="sng" dirty="0" smtClean="0"/>
              <a:t>As per opinion expressed by </a:t>
            </a:r>
            <a:r>
              <a:rPr lang="en-US" i="1" u="sng" dirty="0" smtClean="0"/>
              <a:t>the Supreme Court in Commissioner of Income Tax, West Bengal I, and </a:t>
            </a:r>
            <a:r>
              <a:rPr lang="en-US" i="1" u="sng" dirty="0" err="1" smtClean="0"/>
              <a:t>Anr</a:t>
            </a:r>
            <a:r>
              <a:rPr lang="en-US" i="1" u="sng" dirty="0" smtClean="0"/>
              <a:t>. Vs. Anwar Ali [1970] 76 ITR 696 (SC) such findings may constitute good evidence in the penalty proceedings but it does not follow that penalty for concealment under Section 271(1)(c) is mandatory whenever an addition or disallowance is made</a:t>
            </a:r>
            <a:r>
              <a:rPr lang="en-US" i="1" dirty="0" smtClean="0"/>
              <a:t>. The language of Section 271(1)(c) has undergone substantial changes since the pronouncement of the aforementioned judgment, but the said legal position, still hold good. </a:t>
            </a:r>
            <a:r>
              <a:rPr lang="en-US" i="1" u="sng" dirty="0" smtClean="0"/>
              <a:t>In assessment proceedings, we are primarily concerned with the assessment of income i.e. quantification and computation of total income as per the provisions of the Act, whereas in penalty proceedings we are primarily concerned with the conduct of the </a:t>
            </a:r>
            <a:r>
              <a:rPr lang="en-US" i="1" u="sng" dirty="0" err="1" smtClean="0"/>
              <a:t>assessee</a:t>
            </a:r>
            <a:r>
              <a:rPr lang="en-US" i="1" dirty="0" smtClean="0"/>
              <a:t>. Penalty is imposed not because addition is made but because there is concealment or furnishing of inaccurate particulars by the </a:t>
            </a:r>
            <a:r>
              <a:rPr lang="en-US" i="1" dirty="0" err="1" smtClean="0"/>
              <a:t>assessee</a:t>
            </a:r>
            <a:r>
              <a:rPr lang="en-US" i="1" dirty="0" smtClean="0"/>
              <a:t>…”</a:t>
            </a:r>
            <a:endParaRPr lang="en-US" dirty="0"/>
          </a:p>
        </p:txBody>
      </p:sp>
      <p:sp>
        <p:nvSpPr>
          <p:cNvPr id="3" name="Title 2"/>
          <p:cNvSpPr>
            <a:spLocks noGrp="1"/>
          </p:cNvSpPr>
          <p:nvPr>
            <p:ph type="title"/>
          </p:nvPr>
        </p:nvSpPr>
        <p:spPr/>
        <p:txBody>
          <a:bodyPr>
            <a:noAutofit/>
          </a:bodyPr>
          <a:lstStyle/>
          <a:p>
            <a:r>
              <a:rPr sz="2800" smtClean="0"/>
              <a:t>Delhi high court in New Holland Tractors (India) (P) Ltd. Vs. CIT : 275 CTR 291 (Delhi).</a:t>
            </a:r>
            <a:endParaRPr lang="en-US" sz="28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 Apex Court in the matter of </a:t>
            </a:r>
            <a:r>
              <a:rPr lang="en-US" b="1" dirty="0" smtClean="0"/>
              <a:t>Directorate of Enforcement Vs. Deepak </a:t>
            </a:r>
            <a:r>
              <a:rPr lang="en-US" b="1" dirty="0" err="1" smtClean="0"/>
              <a:t>Mahajan</a:t>
            </a:r>
            <a:r>
              <a:rPr lang="en-US" b="1" dirty="0" smtClean="0"/>
              <a:t> reported in 1994(3) SCC 440 </a:t>
            </a:r>
            <a:r>
              <a:rPr lang="en-US" dirty="0" smtClean="0"/>
              <a:t>observed as under:</a:t>
            </a:r>
          </a:p>
          <a:p>
            <a:pPr>
              <a:buNone/>
            </a:pPr>
            <a:r>
              <a:rPr lang="en-US" dirty="0" smtClean="0"/>
              <a:t>	</a:t>
            </a:r>
            <a:r>
              <a:rPr lang="en-US" b="1" i="1" dirty="0" smtClean="0"/>
              <a:t>“Though the function of the Court is only to expound the law and not legislate, none the less the legislature cannot be asked to sit to resolve the  difficulties in the implementation of its intention and the spirit of the law. In such circumstances, </a:t>
            </a:r>
            <a:r>
              <a:rPr lang="en-US" b="1" i="1" u="sng" dirty="0" smtClean="0"/>
              <a:t>it is the duty of the Court to mould or creatively interpret the legislation by liberally interpreting the statue”</a:t>
            </a:r>
          </a:p>
          <a:p>
            <a:endParaRPr lang="en-US" dirty="0"/>
          </a:p>
        </p:txBody>
      </p:sp>
      <p:sp>
        <p:nvSpPr>
          <p:cNvPr id="3" name="Title 2"/>
          <p:cNvSpPr>
            <a:spLocks noGrp="1"/>
          </p:cNvSpPr>
          <p:nvPr>
            <p:ph type="title"/>
          </p:nvPr>
        </p:nvSpPr>
        <p:spPr/>
        <p:txBody>
          <a:bodyPr>
            <a:normAutofit fontScale="90000"/>
          </a:bodyPr>
          <a:lstStyle/>
          <a:p>
            <a:r>
              <a:rPr smtClean="0"/>
              <a:t>New legislation : rule of interpretation</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1524000"/>
          <a:ext cx="8229600" cy="439420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smtClean="0"/>
                        <a:t>Old Provisions</a:t>
                      </a:r>
                      <a:endParaRPr lang="en-US" dirty="0"/>
                    </a:p>
                  </a:txBody>
                  <a:tcPr/>
                </a:tc>
                <a:tc>
                  <a:txBody>
                    <a:bodyPr/>
                    <a:lstStyle/>
                    <a:p>
                      <a:r>
                        <a:rPr lang="en-US" dirty="0" smtClean="0"/>
                        <a:t>New Provisions</a:t>
                      </a:r>
                      <a:endParaRPr lang="en-US" dirty="0"/>
                    </a:p>
                  </a:txBody>
                  <a:tcPr/>
                </a:tc>
              </a:tr>
              <a:tr h="370840">
                <a:tc>
                  <a:txBody>
                    <a:bodyPr/>
                    <a:lstStyle/>
                    <a:p>
                      <a:r>
                        <a:rPr lang="en-US" dirty="0" smtClean="0"/>
                        <a:t>Furnishing</a:t>
                      </a:r>
                      <a:r>
                        <a:rPr lang="en-US" baseline="0" dirty="0" smtClean="0"/>
                        <a:t> of inaccurate particulars of income or concealment of particulars of income</a:t>
                      </a:r>
                      <a:endParaRPr lang="en-US" dirty="0"/>
                    </a:p>
                  </a:txBody>
                  <a:tcPr/>
                </a:tc>
                <a:tc>
                  <a:txBody>
                    <a:bodyPr/>
                    <a:lstStyle/>
                    <a:p>
                      <a:r>
                        <a:rPr lang="en-US" dirty="0" smtClean="0"/>
                        <a:t>Under-reporting and misreporting of income</a:t>
                      </a:r>
                      <a:endParaRPr lang="en-US" dirty="0"/>
                    </a:p>
                  </a:txBody>
                  <a:tcPr/>
                </a:tc>
              </a:tr>
              <a:tr h="370840">
                <a:tc>
                  <a:txBody>
                    <a:bodyPr/>
                    <a:lstStyle/>
                    <a:p>
                      <a:r>
                        <a:rPr lang="en-US" dirty="0" smtClean="0"/>
                        <a:t>Section 271(1B) dealing with penalty direction</a:t>
                      </a:r>
                      <a:r>
                        <a:rPr lang="en-US" baseline="0" dirty="0" smtClean="0"/>
                        <a:t> there</a:t>
                      </a:r>
                      <a:endParaRPr lang="en-US" dirty="0"/>
                    </a:p>
                  </a:txBody>
                  <a:tcPr/>
                </a:tc>
                <a:tc>
                  <a:txBody>
                    <a:bodyPr/>
                    <a:lstStyle/>
                    <a:p>
                      <a:r>
                        <a:rPr lang="en-US" dirty="0" smtClean="0"/>
                        <a:t>No</a:t>
                      </a:r>
                      <a:r>
                        <a:rPr lang="en-US" baseline="0" dirty="0" smtClean="0"/>
                        <a:t> such separate provision in section 270A</a:t>
                      </a:r>
                      <a:endParaRPr lang="en-US" dirty="0"/>
                    </a:p>
                  </a:txBody>
                  <a:tcPr/>
                </a:tc>
              </a:tr>
              <a:tr h="370840">
                <a:tc>
                  <a:txBody>
                    <a:bodyPr/>
                    <a:lstStyle/>
                    <a:p>
                      <a:r>
                        <a:rPr lang="en-US" dirty="0" smtClean="0"/>
                        <a:t>No</a:t>
                      </a:r>
                      <a:r>
                        <a:rPr lang="en-US" baseline="0" dirty="0" smtClean="0"/>
                        <a:t> separate clause of estimate based addition </a:t>
                      </a:r>
                      <a:endParaRPr lang="en-US" dirty="0"/>
                    </a:p>
                  </a:txBody>
                  <a:tcPr/>
                </a:tc>
                <a:tc>
                  <a:txBody>
                    <a:bodyPr/>
                    <a:lstStyle/>
                    <a:p>
                      <a:r>
                        <a:rPr lang="en-US" dirty="0" smtClean="0"/>
                        <a:t>Estimate</a:t>
                      </a:r>
                      <a:r>
                        <a:rPr lang="en-US" baseline="0" dirty="0" smtClean="0"/>
                        <a:t> based addition separately covered </a:t>
                      </a:r>
                      <a:endParaRPr lang="en-US" dirty="0"/>
                    </a:p>
                  </a:txBody>
                  <a:tcPr/>
                </a:tc>
              </a:tr>
              <a:tr h="370840">
                <a:tc>
                  <a:txBody>
                    <a:bodyPr/>
                    <a:lstStyle/>
                    <a:p>
                      <a:r>
                        <a:rPr lang="en-US" dirty="0" smtClean="0"/>
                        <a:t>Transfer</a:t>
                      </a:r>
                      <a:r>
                        <a:rPr lang="en-US" baseline="0" dirty="0" smtClean="0"/>
                        <a:t> pricing cases penalty not levied vide explanation 7 to section 271(1)(C) provided : </a:t>
                      </a:r>
                      <a:r>
                        <a:rPr lang="en-US" baseline="0" dirty="0" err="1" smtClean="0"/>
                        <a:t>assessee</a:t>
                      </a:r>
                      <a:r>
                        <a:rPr lang="en-US" baseline="0" dirty="0" smtClean="0"/>
                        <a:t> proves good faith and due diligence</a:t>
                      </a:r>
                      <a:endParaRPr lang="en-US" dirty="0"/>
                    </a:p>
                  </a:txBody>
                  <a:tcPr/>
                </a:tc>
                <a:tc>
                  <a:txBody>
                    <a:bodyPr/>
                    <a:lstStyle/>
                    <a:p>
                      <a:r>
                        <a:rPr lang="en-US" dirty="0" smtClean="0"/>
                        <a:t>Now : section 270A(6)(d):</a:t>
                      </a:r>
                      <a:r>
                        <a:rPr lang="en-US" baseline="0" dirty="0" smtClean="0"/>
                        <a:t> information maintained; declared under chapter X, and all material facts disclosed – no penalty transfer pricing cases</a:t>
                      </a:r>
                      <a:endParaRPr lang="en-US" dirty="0"/>
                    </a:p>
                  </a:txBody>
                  <a:tcPr/>
                </a:tc>
              </a:tr>
              <a:tr h="370840">
                <a:tc>
                  <a:txBody>
                    <a:bodyPr/>
                    <a:lstStyle/>
                    <a:p>
                      <a:r>
                        <a:rPr lang="en-US" dirty="0" smtClean="0"/>
                        <a:t>Explanation 5A: Deemed concealment in search/raid</a:t>
                      </a:r>
                      <a:r>
                        <a:rPr lang="en-US" baseline="0" dirty="0" smtClean="0"/>
                        <a:t> cases</a:t>
                      </a:r>
                      <a:endParaRPr lang="en-US" dirty="0"/>
                    </a:p>
                  </a:txBody>
                  <a:tcPr/>
                </a:tc>
                <a:tc>
                  <a:txBody>
                    <a:bodyPr/>
                    <a:lstStyle/>
                    <a:p>
                      <a:r>
                        <a:rPr lang="en-US" dirty="0" smtClean="0"/>
                        <a:t>No parallel  SPECIFIC provision in section 270A</a:t>
                      </a:r>
                      <a:endParaRPr lang="en-US" dirty="0"/>
                    </a:p>
                  </a:txBody>
                  <a:tcPr/>
                </a:tc>
              </a:tr>
            </a:tbl>
          </a:graphicData>
        </a:graphic>
      </p:graphicFrame>
      <p:sp>
        <p:nvSpPr>
          <p:cNvPr id="3" name="Title 2"/>
          <p:cNvSpPr>
            <a:spLocks noGrp="1"/>
          </p:cNvSpPr>
          <p:nvPr>
            <p:ph type="title"/>
          </p:nvPr>
        </p:nvSpPr>
        <p:spPr/>
        <p:txBody>
          <a:bodyPr/>
          <a:lstStyle/>
          <a:p>
            <a:r>
              <a:rPr smtClean="0"/>
              <a:t>Comparision : Key differences</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r>
              <a:rPr lang="en-US" b="1" dirty="0" smtClean="0"/>
              <a:t>270AA. </a:t>
            </a:r>
            <a:r>
              <a:rPr lang="en-US" i="1" dirty="0" smtClean="0"/>
              <a:t>(1) An </a:t>
            </a:r>
            <a:r>
              <a:rPr lang="en-US" i="1" dirty="0" err="1" smtClean="0"/>
              <a:t>assessee</a:t>
            </a:r>
            <a:r>
              <a:rPr lang="en-US" i="1" dirty="0" smtClean="0"/>
              <a:t> may make an application to the Assessing Officer to grant immunity from imposition of penalty under section 270A and initiation of proceedings under section 276C or section 276CC, if he fulfils the following conditions, namely:—</a:t>
            </a:r>
            <a:endParaRPr lang="en-US" dirty="0" smtClean="0"/>
          </a:p>
          <a:p>
            <a:pPr>
              <a:buNone/>
            </a:pPr>
            <a:r>
              <a:rPr lang="en-US" dirty="0" smtClean="0"/>
              <a:t>	(</a:t>
            </a:r>
            <a:r>
              <a:rPr lang="en-US" i="1" dirty="0" smtClean="0"/>
              <a:t>a</a:t>
            </a:r>
            <a:r>
              <a:rPr lang="en-US" dirty="0" smtClean="0"/>
              <a:t>) </a:t>
            </a:r>
            <a:r>
              <a:rPr lang="en-US" i="1" dirty="0" smtClean="0"/>
              <a:t>the tax and interest payable as per the order of assessment or reassessment under sub-section (3) of section 143 or section 147, as the case may be, has been paid within the period specified in such notice of demand; and</a:t>
            </a:r>
            <a:r>
              <a:rPr lang="en-US" dirty="0" smtClean="0"/>
              <a:t>(</a:t>
            </a:r>
            <a:r>
              <a:rPr lang="en-US" i="1" dirty="0" smtClean="0"/>
              <a:t>b</a:t>
            </a:r>
            <a:r>
              <a:rPr lang="en-US" dirty="0" smtClean="0"/>
              <a:t>) </a:t>
            </a:r>
            <a:r>
              <a:rPr lang="en-US" i="1" dirty="0" smtClean="0"/>
              <a:t>no appeal against the order referred to in clause (</a:t>
            </a:r>
            <a:r>
              <a:rPr lang="en-US" dirty="0" smtClean="0"/>
              <a:t>a</a:t>
            </a:r>
            <a:r>
              <a:rPr lang="en-US" i="1" dirty="0" smtClean="0"/>
              <a:t>) has been filed.(2) An application referred to in sub-section (1) shall be made within one month from the end of the month in which the order referred to in clause (</a:t>
            </a:r>
            <a:r>
              <a:rPr lang="en-US" dirty="0" smtClean="0"/>
              <a:t>a</a:t>
            </a:r>
            <a:r>
              <a:rPr lang="en-US" i="1" dirty="0" smtClean="0"/>
              <a:t>) of sub-section (1) has been received and shall be made in such form and verified in such manner as may be prescribed.</a:t>
            </a:r>
            <a:endParaRPr lang="en-US" dirty="0" smtClean="0"/>
          </a:p>
          <a:p>
            <a:pPr>
              <a:buNone/>
            </a:pPr>
            <a:r>
              <a:rPr lang="en-US" i="1" dirty="0" smtClean="0"/>
              <a:t>      (3) The Assessing Officer shall, subject to </a:t>
            </a:r>
            <a:r>
              <a:rPr lang="en-US" i="1" dirty="0" err="1" smtClean="0"/>
              <a:t>fulfilment</a:t>
            </a:r>
            <a:r>
              <a:rPr lang="en-US" i="1" dirty="0" smtClean="0"/>
              <a:t> of the conditions specified in sub-section (1) and after the expiry of the period of filing the appeal as specified in clause (</a:t>
            </a:r>
            <a:r>
              <a:rPr lang="en-US" dirty="0" smtClean="0"/>
              <a:t>b</a:t>
            </a:r>
            <a:r>
              <a:rPr lang="en-US" i="1" dirty="0" smtClean="0"/>
              <a:t>) of sub-section (2) of section 249, grant immunity from imposition of penalty under section 270A and initiation of proceedings under 276C, where the proceedings for penalty under section 270A has not been initiated under the circumstances referred to in sub-section (9) of the said section 270A.</a:t>
            </a:r>
            <a:endParaRPr lang="en-US" dirty="0" smtClean="0"/>
          </a:p>
          <a:p>
            <a:pPr>
              <a:buNone/>
            </a:pPr>
            <a:r>
              <a:rPr lang="en-US" i="1" dirty="0" smtClean="0"/>
              <a:t>	(4) The Assessing Officer shall, within a period of one month from the end of the month in which the application under sub-section (1) is received, pass an order accepting or rejecting such application:</a:t>
            </a:r>
            <a:endParaRPr lang="en-US" dirty="0" smtClean="0"/>
          </a:p>
          <a:p>
            <a:pPr>
              <a:buNone/>
            </a:pPr>
            <a:r>
              <a:rPr lang="en-US" b="1" dirty="0" smtClean="0"/>
              <a:t>	Provided</a:t>
            </a:r>
            <a:r>
              <a:rPr lang="en-US" dirty="0" smtClean="0"/>
              <a:t> </a:t>
            </a:r>
            <a:r>
              <a:rPr lang="en-US" i="1" dirty="0" smtClean="0"/>
              <a:t>that no order rejecting the application shall be passed unless the </a:t>
            </a:r>
            <a:r>
              <a:rPr lang="en-US" i="1" dirty="0" err="1" smtClean="0"/>
              <a:t>assessee</a:t>
            </a:r>
            <a:r>
              <a:rPr lang="en-US" i="1" dirty="0" smtClean="0"/>
              <a:t> has been given an opportunity of being heard.</a:t>
            </a:r>
            <a:endParaRPr lang="en-US" dirty="0" smtClean="0"/>
          </a:p>
          <a:p>
            <a:pPr>
              <a:buNone/>
            </a:pPr>
            <a:r>
              <a:rPr lang="en-US" i="1" dirty="0" smtClean="0"/>
              <a:t>	(5) The order made under sub-section (4) shall be final.</a:t>
            </a:r>
            <a:endParaRPr lang="en-US" dirty="0" smtClean="0"/>
          </a:p>
          <a:p>
            <a:pPr>
              <a:buNone/>
            </a:pPr>
            <a:r>
              <a:rPr lang="en-US" i="1" dirty="0" smtClean="0"/>
              <a:t>	(6) No appeal under section 246A or an application for revision under section 264 shall be admissible against the order of assessment or reassessment, referred to in clause (</a:t>
            </a:r>
            <a:r>
              <a:rPr lang="en-US" dirty="0" smtClean="0"/>
              <a:t>a</a:t>
            </a:r>
            <a:r>
              <a:rPr lang="en-US" i="1" dirty="0" smtClean="0"/>
              <a:t>) of sub-section (1), in a case where an order under sub-section (4) has been made accepting the application.</a:t>
            </a:r>
            <a:endParaRPr lang="en-US" dirty="0" smtClean="0"/>
          </a:p>
          <a:p>
            <a:endParaRPr lang="en-US" dirty="0"/>
          </a:p>
        </p:txBody>
      </p:sp>
      <p:sp>
        <p:nvSpPr>
          <p:cNvPr id="3" name="Title 2"/>
          <p:cNvSpPr>
            <a:spLocks noGrp="1"/>
          </p:cNvSpPr>
          <p:nvPr>
            <p:ph type="title"/>
          </p:nvPr>
        </p:nvSpPr>
        <p:spPr/>
        <p:txBody>
          <a:bodyPr/>
          <a:lstStyle/>
          <a:p>
            <a:r>
              <a:rPr smtClean="0"/>
              <a:t>Section 270AA</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Shifting onus;</a:t>
            </a:r>
          </a:p>
          <a:p>
            <a:r>
              <a:rPr lang="en-US" dirty="0" smtClean="0"/>
              <a:t>Primary burden on revenue to prove under-reporting of income was with </a:t>
            </a:r>
            <a:r>
              <a:rPr lang="en-US" i="1" u="sng" dirty="0" smtClean="0"/>
              <a:t>animus</a:t>
            </a:r>
            <a:r>
              <a:rPr lang="en-US" u="sng" dirty="0" smtClean="0"/>
              <a:t> and intentional by</a:t>
            </a:r>
            <a:r>
              <a:rPr lang="en-US" dirty="0" smtClean="0"/>
              <a:t> cogent material on records;</a:t>
            </a:r>
          </a:p>
          <a:p>
            <a:r>
              <a:rPr lang="en-US" dirty="0" smtClean="0"/>
              <a:t>Secondary burden on </a:t>
            </a:r>
            <a:r>
              <a:rPr lang="en-US" dirty="0" err="1" smtClean="0"/>
              <a:t>assessee</a:t>
            </a:r>
            <a:r>
              <a:rPr lang="en-US" dirty="0" smtClean="0"/>
              <a:t> vide section 270A(6) to give explanation –</a:t>
            </a:r>
            <a:r>
              <a:rPr lang="en-US" dirty="0" err="1" smtClean="0"/>
              <a:t>bonafide</a:t>
            </a:r>
            <a:r>
              <a:rPr lang="en-US" dirty="0" smtClean="0"/>
              <a:t>- with attendant disclosure- substantiated;</a:t>
            </a:r>
          </a:p>
          <a:p>
            <a:r>
              <a:rPr lang="en-US" dirty="0" smtClean="0"/>
              <a:t>Burden on revenue to establish how </a:t>
            </a:r>
            <a:r>
              <a:rPr lang="en-US" dirty="0" err="1" smtClean="0"/>
              <a:t>assessee’s</a:t>
            </a:r>
            <a:r>
              <a:rPr lang="en-US" dirty="0" smtClean="0"/>
              <a:t> case falls under </a:t>
            </a:r>
            <a:r>
              <a:rPr lang="en-US" dirty="0" err="1" smtClean="0"/>
              <a:t>mis</a:t>
            </a:r>
            <a:r>
              <a:rPr lang="en-US" dirty="0" smtClean="0"/>
              <a:t>-reporting if so alleged (refer 131 ITR 597 burden to prove positive fact on one who so alleges)</a:t>
            </a:r>
          </a:p>
          <a:p>
            <a:r>
              <a:rPr lang="en-US" dirty="0" smtClean="0"/>
              <a:t>Rebuttable charge</a:t>
            </a:r>
          </a:p>
          <a:p>
            <a:endParaRPr lang="en-US" dirty="0" smtClean="0"/>
          </a:p>
          <a:p>
            <a:endParaRPr lang="en-US" dirty="0"/>
          </a:p>
        </p:txBody>
      </p:sp>
      <p:sp>
        <p:nvSpPr>
          <p:cNvPr id="3" name="Title 2"/>
          <p:cNvSpPr>
            <a:spLocks noGrp="1"/>
          </p:cNvSpPr>
          <p:nvPr>
            <p:ph type="title"/>
          </p:nvPr>
        </p:nvSpPr>
        <p:spPr/>
        <p:txBody>
          <a:bodyPr/>
          <a:lstStyle/>
          <a:p>
            <a:r>
              <a:rPr lang="en-US" dirty="0" smtClean="0"/>
              <a:t>Burden</a:t>
            </a:r>
            <a:r>
              <a:rPr smtClean="0"/>
              <a:t> of Proof</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Deeming fictions: earlier position should continue that is addition u/s 50C simplicitor not good enough to levy penalty ; like wise disallowance u/s 40(a)(</a:t>
            </a:r>
            <a:r>
              <a:rPr lang="en-US" dirty="0" err="1" smtClean="0"/>
              <a:t>ia</a:t>
            </a:r>
            <a:r>
              <a:rPr lang="en-US" dirty="0" smtClean="0"/>
              <a:t>) also not a good ground to levy penalty , section 14A disallowance etc;</a:t>
            </a:r>
          </a:p>
          <a:p>
            <a:pPr lvl="1"/>
            <a:r>
              <a:rPr lang="en-US" dirty="0" smtClean="0"/>
              <a:t>Refer </a:t>
            </a:r>
            <a:r>
              <a:rPr lang="en-US" b="1" u="sng" dirty="0" err="1" smtClean="0">
                <a:hlinkClick r:id="rId2"/>
              </a:rPr>
              <a:t>Renu</a:t>
            </a:r>
            <a:r>
              <a:rPr lang="en-US" b="1" u="sng" dirty="0" smtClean="0">
                <a:hlinkClick r:id="rId2"/>
              </a:rPr>
              <a:t> </a:t>
            </a:r>
            <a:r>
              <a:rPr lang="en-US" b="1" u="sng" dirty="0" err="1" smtClean="0">
                <a:hlinkClick r:id="rId2"/>
              </a:rPr>
              <a:t>Hingorani</a:t>
            </a:r>
            <a:r>
              <a:rPr lang="en-US" dirty="0" smtClean="0"/>
              <a:t> (ITAT Mum), </a:t>
            </a:r>
            <a:r>
              <a:rPr lang="en-US" b="1" u="sng" dirty="0" err="1" smtClean="0">
                <a:hlinkClick r:id="rId3"/>
              </a:rPr>
              <a:t>Chimanlal</a:t>
            </a:r>
            <a:r>
              <a:rPr lang="en-US" b="1" u="sng" dirty="0" smtClean="0">
                <a:hlinkClick r:id="rId3"/>
              </a:rPr>
              <a:t> </a:t>
            </a:r>
            <a:r>
              <a:rPr lang="en-US" b="1" u="sng" dirty="0" err="1" smtClean="0">
                <a:hlinkClick r:id="rId3"/>
              </a:rPr>
              <a:t>Manilal</a:t>
            </a:r>
            <a:r>
              <a:rPr lang="en-US" b="1" u="sng" dirty="0" smtClean="0">
                <a:hlinkClick r:id="rId3"/>
              </a:rPr>
              <a:t> Patel</a:t>
            </a:r>
            <a:r>
              <a:rPr lang="en-US" dirty="0" smtClean="0"/>
              <a:t> (ITAT </a:t>
            </a:r>
            <a:r>
              <a:rPr lang="en-US" dirty="0" err="1" smtClean="0"/>
              <a:t>Ahd</a:t>
            </a:r>
            <a:r>
              <a:rPr lang="en-US" dirty="0" smtClean="0"/>
              <a:t>) &amp; </a:t>
            </a:r>
            <a:r>
              <a:rPr lang="en-US" b="1" u="sng" dirty="0" err="1" smtClean="0">
                <a:hlinkClick r:id="rId4"/>
              </a:rPr>
              <a:t>Madan</a:t>
            </a:r>
            <a:r>
              <a:rPr lang="en-US" b="1" u="sng" dirty="0" smtClean="0">
                <a:hlinkClick r:id="rId4"/>
              </a:rPr>
              <a:t> Theatres</a:t>
            </a:r>
            <a:r>
              <a:rPr lang="en-US" dirty="0" smtClean="0"/>
              <a:t> 260 CTR (Cal) 75 etc</a:t>
            </a:r>
          </a:p>
          <a:p>
            <a:pPr lvl="1"/>
            <a:endParaRPr lang="en-US" dirty="0" smtClean="0"/>
          </a:p>
          <a:p>
            <a:pPr lvl="1">
              <a:buNone/>
            </a:pPr>
            <a:endParaRPr lang="en-US" dirty="0" smtClean="0"/>
          </a:p>
          <a:p>
            <a:endParaRPr lang="en-US" dirty="0"/>
          </a:p>
        </p:txBody>
      </p:sp>
      <p:sp>
        <p:nvSpPr>
          <p:cNvPr id="3" name="Title 2"/>
          <p:cNvSpPr>
            <a:spLocks noGrp="1"/>
          </p:cNvSpPr>
          <p:nvPr>
            <p:ph type="title"/>
          </p:nvPr>
        </p:nvSpPr>
        <p:spPr/>
        <p:txBody>
          <a:bodyPr/>
          <a:lstStyle/>
          <a:p>
            <a:r>
              <a:rPr smtClean="0"/>
              <a:t>Position in new law of penalty on:</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smtClean="0"/>
              <a:t>Impact of admission of substantial question of law u/s 260A to insulate from penalty: same old position should continue </a:t>
            </a:r>
          </a:p>
          <a:p>
            <a:pPr lvl="1"/>
            <a:r>
              <a:rPr lang="en-US" dirty="0" smtClean="0"/>
              <a:t>Refer Bombay high court in  cases of : </a:t>
            </a:r>
            <a:r>
              <a:rPr lang="en-US" b="1" i="1" u="sng" dirty="0" smtClean="0"/>
              <a:t>Immortal Financial Services Pvt. Ltd :  21ST MARCH, 2016; </a:t>
            </a:r>
            <a:r>
              <a:rPr lang="en-US" dirty="0" err="1" smtClean="0"/>
              <a:t>Aditya</a:t>
            </a:r>
            <a:r>
              <a:rPr lang="en-US" dirty="0" smtClean="0"/>
              <a:t> Birla Power Co. Ltd  </a:t>
            </a:r>
            <a:r>
              <a:rPr lang="en-US" b="1" i="1" u="sng" dirty="0" smtClean="0"/>
              <a:t>2nd DECEMBER, 2015.; Thistle Properties </a:t>
            </a:r>
            <a:r>
              <a:rPr lang="en-US" b="1" i="1" u="sng" dirty="0" err="1" smtClean="0"/>
              <a:t>Pvt</a:t>
            </a:r>
            <a:r>
              <a:rPr lang="en-US" b="1" i="1" u="sng" dirty="0" smtClean="0"/>
              <a:t> Ltd 22/03/2016;</a:t>
            </a:r>
            <a:r>
              <a:rPr lang="en-US" dirty="0" smtClean="0"/>
              <a:t> </a:t>
            </a:r>
            <a:r>
              <a:rPr lang="en-US" dirty="0" err="1" smtClean="0"/>
              <a:t>Nayan</a:t>
            </a:r>
            <a:r>
              <a:rPr lang="en-US" dirty="0" smtClean="0"/>
              <a:t> Builder and Developer Pvt. Ltd.( 231 </a:t>
            </a:r>
            <a:r>
              <a:rPr lang="en-US" dirty="0" err="1" smtClean="0"/>
              <a:t>taxmann</a:t>
            </a:r>
            <a:r>
              <a:rPr lang="en-US" dirty="0" smtClean="0"/>
              <a:t> 665</a:t>
            </a:r>
            <a:endParaRPr lang="en-US" b="1" i="1" u="sng" dirty="0" smtClean="0"/>
          </a:p>
          <a:p>
            <a:pPr lvl="1"/>
            <a:r>
              <a:rPr lang="en-US" dirty="0" smtClean="0"/>
              <a:t>CIT versus HB leasing and finance Co Ltd  </a:t>
            </a:r>
            <a:r>
              <a:rPr lang="en-US" u="sng" dirty="0" smtClean="0"/>
              <a:t>334 ITR 367 Delhi high court</a:t>
            </a:r>
            <a:endParaRPr lang="en-US" b="1" i="1" u="sng" dirty="0" smtClean="0"/>
          </a:p>
          <a:p>
            <a:pPr lvl="1"/>
            <a:r>
              <a:rPr lang="en-US" b="1" u="sng" dirty="0" smtClean="0"/>
              <a:t>Karnataka high court  </a:t>
            </a:r>
            <a:r>
              <a:rPr lang="en-US" u="sng" dirty="0" err="1" smtClean="0"/>
              <a:t>Ankita</a:t>
            </a:r>
            <a:r>
              <a:rPr lang="en-US" u="sng" dirty="0" smtClean="0"/>
              <a:t> Electronics (ITA 297/2014) 3.3.2015; Dr </a:t>
            </a:r>
            <a:r>
              <a:rPr lang="en-US" u="sng" dirty="0" err="1" smtClean="0"/>
              <a:t>Harsha</a:t>
            </a:r>
            <a:r>
              <a:rPr lang="en-US" u="sng" dirty="0" smtClean="0"/>
              <a:t> </a:t>
            </a:r>
            <a:r>
              <a:rPr lang="en-US" u="sng" dirty="0" err="1" smtClean="0"/>
              <a:t>Biliangady</a:t>
            </a:r>
            <a:r>
              <a:rPr lang="en-US" u="sng" dirty="0" smtClean="0"/>
              <a:t> 10/03/2015 in ITA 292/2014 </a:t>
            </a:r>
            <a:endParaRPr lang="en-US" dirty="0" smtClean="0"/>
          </a:p>
          <a:p>
            <a:pPr lvl="1"/>
            <a:r>
              <a:rPr lang="en-US" i="1" u="sng" dirty="0" err="1" smtClean="0"/>
              <a:t>Hon'ble</a:t>
            </a:r>
            <a:r>
              <a:rPr lang="en-US" i="1" u="sng" dirty="0" smtClean="0"/>
              <a:t> High Court as held in the case of CIT-II </a:t>
            </a:r>
            <a:r>
              <a:rPr lang="en-US" i="1" u="sng" dirty="0" err="1" smtClean="0"/>
              <a:t>vs</a:t>
            </a:r>
            <a:r>
              <a:rPr lang="en-US" i="1" u="sng" dirty="0" smtClean="0"/>
              <a:t> Liquid Investment and Trading Co. (ITA 240/2009) (Del.) (HC).</a:t>
            </a:r>
            <a:endParaRPr lang="en-US" dirty="0"/>
          </a:p>
        </p:txBody>
      </p:sp>
      <p:sp>
        <p:nvSpPr>
          <p:cNvPr id="3" name="Title 2"/>
          <p:cNvSpPr>
            <a:spLocks noGrp="1"/>
          </p:cNvSpPr>
          <p:nvPr>
            <p:ph type="title"/>
          </p:nvPr>
        </p:nvSpPr>
        <p:spPr/>
        <p:txBody>
          <a:bodyPr/>
          <a:lstStyle/>
          <a:p>
            <a:r>
              <a:rPr smtClean="0"/>
              <a:t>Position in new law of penalty on:</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Survey based additions </a:t>
            </a:r>
          </a:p>
          <a:p>
            <a:pPr lvl="1"/>
            <a:r>
              <a:rPr lang="en-US" dirty="0" smtClean="0"/>
              <a:t>Delhi high court SAS Pharmaceuticals  335 ITR 239;</a:t>
            </a:r>
          </a:p>
          <a:p>
            <a:pPr lvl="1"/>
            <a:r>
              <a:rPr lang="en-US" dirty="0" err="1" smtClean="0"/>
              <a:t>Vizag</a:t>
            </a:r>
            <a:r>
              <a:rPr lang="en-US" dirty="0" smtClean="0"/>
              <a:t> bench ITAT in case of Dr </a:t>
            </a:r>
            <a:r>
              <a:rPr lang="en-US" dirty="0" err="1" smtClean="0"/>
              <a:t>Vempala</a:t>
            </a:r>
            <a:r>
              <a:rPr lang="en-US" dirty="0" smtClean="0"/>
              <a:t> </a:t>
            </a:r>
            <a:r>
              <a:rPr lang="en-US" dirty="0" err="1" smtClean="0"/>
              <a:t>Bala</a:t>
            </a:r>
            <a:r>
              <a:rPr lang="en-US" dirty="0" smtClean="0"/>
              <a:t> </a:t>
            </a:r>
            <a:r>
              <a:rPr lang="en-US" dirty="0" err="1" smtClean="0"/>
              <a:t>Manohar</a:t>
            </a:r>
            <a:r>
              <a:rPr lang="en-US" dirty="0" smtClean="0"/>
              <a:t> </a:t>
            </a:r>
            <a:r>
              <a:rPr lang="en-US" dirty="0" err="1" smtClean="0"/>
              <a:t>dt</a:t>
            </a:r>
            <a:r>
              <a:rPr lang="en-US" dirty="0" smtClean="0"/>
              <a:t>. 12.08.2016 (</a:t>
            </a:r>
            <a:r>
              <a:rPr lang="en-US" dirty="0" err="1" smtClean="0"/>
              <a:t>bonafide</a:t>
            </a:r>
            <a:r>
              <a:rPr lang="en-US" dirty="0" smtClean="0"/>
              <a:t> explanation diff. in receipts on basis of impounded documents and books – referral fees paid to doctors is good enough)</a:t>
            </a:r>
          </a:p>
          <a:p>
            <a:pPr lvl="1"/>
            <a:r>
              <a:rPr lang="en-US" dirty="0" smtClean="0"/>
              <a:t>Calcutta high court in case of  </a:t>
            </a:r>
            <a:r>
              <a:rPr lang="en-US" dirty="0" err="1" smtClean="0"/>
              <a:t>Arun</a:t>
            </a:r>
            <a:r>
              <a:rPr lang="en-US" dirty="0" smtClean="0"/>
              <a:t> Kumar </a:t>
            </a:r>
            <a:r>
              <a:rPr lang="en-US" dirty="0" err="1" smtClean="0"/>
              <a:t>Khewat</a:t>
            </a:r>
            <a:r>
              <a:rPr lang="en-US" dirty="0" smtClean="0"/>
              <a:t> (2/12/2015) Held post survey before beginning of assessment u/s 148, income declared – no penalty </a:t>
            </a:r>
            <a:r>
              <a:rPr lang="en-US" dirty="0" err="1" smtClean="0"/>
              <a:t>leviable</a:t>
            </a:r>
            <a:r>
              <a:rPr lang="en-US" dirty="0" smtClean="0"/>
              <a:t> ;</a:t>
            </a:r>
          </a:p>
          <a:p>
            <a:pPr lvl="1"/>
            <a:endParaRPr lang="en-US" dirty="0" smtClean="0"/>
          </a:p>
          <a:p>
            <a:pPr lvl="1"/>
            <a:endParaRPr lang="en-US" dirty="0"/>
          </a:p>
        </p:txBody>
      </p:sp>
      <p:sp>
        <p:nvSpPr>
          <p:cNvPr id="3" name="Title 2"/>
          <p:cNvSpPr>
            <a:spLocks noGrp="1"/>
          </p:cNvSpPr>
          <p:nvPr>
            <p:ph type="title"/>
          </p:nvPr>
        </p:nvSpPr>
        <p:spPr/>
        <p:txBody>
          <a:bodyPr/>
          <a:lstStyle/>
          <a:p>
            <a:r>
              <a:rPr smtClean="0"/>
              <a:t>Position in new law of penalty on:</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b="1" i="1" u="sng" dirty="0" smtClean="0"/>
              <a:t>In the opinion of this court, in case of a survey under section 133A of the Act, what is material are the suppressed transactions, if any, which are discovered as a result of the survey. In the present case, no material has been discovered during the survey warranting any further inquiry by the survey party. If consequent upon the survey, the survey party discovers any incriminating material, it may call upon the </a:t>
            </a:r>
            <a:r>
              <a:rPr lang="en-US" b="1" i="1" u="sng" dirty="0" err="1" smtClean="0"/>
              <a:t>assessee</a:t>
            </a:r>
            <a:r>
              <a:rPr lang="en-US" b="1" i="1" u="sng" dirty="0" smtClean="0"/>
              <a:t> to explain the same, but when no incriminating material is found, the survey party cannot assume </a:t>
            </a:r>
            <a:r>
              <a:rPr lang="en-US" b="1" i="1" u="sng" dirty="0" err="1" smtClean="0"/>
              <a:t>thejurisdiction</a:t>
            </a:r>
            <a:r>
              <a:rPr lang="en-US" b="1" i="1" u="sng" dirty="0" smtClean="0"/>
              <a:t> of the Assessing Officer and call for information in relation to the material which is already on record. In case any concealed income has been discovered, it may justify reopening the assessment. In the present case, no concealed income has been discovered by the survey party, but the assessment is sought to be reopened for the purpose of verification of facts</a:t>
            </a:r>
            <a:endParaRPr lang="en-US" dirty="0"/>
          </a:p>
        </p:txBody>
      </p:sp>
      <p:sp>
        <p:nvSpPr>
          <p:cNvPr id="3" name="Title 2"/>
          <p:cNvSpPr>
            <a:spLocks noGrp="1"/>
          </p:cNvSpPr>
          <p:nvPr>
            <p:ph type="title"/>
          </p:nvPr>
        </p:nvSpPr>
        <p:spPr/>
        <p:txBody>
          <a:bodyPr>
            <a:normAutofit/>
          </a:bodyPr>
          <a:lstStyle/>
          <a:p>
            <a:r>
              <a:rPr sz="2000" smtClean="0"/>
              <a:t>HIGH COURT OF GUJARAT SHREE SIDHNATH ENTERPRISE : 28/03/2016</a:t>
            </a:r>
            <a:br>
              <a:rPr sz="2000" smtClean="0"/>
            </a:br>
            <a:endParaRPr lang="en-US" sz="2000"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Gist </a:t>
            </a:r>
          </a:p>
          <a:p>
            <a:r>
              <a:rPr lang="en-US" i="1" dirty="0" smtClean="0"/>
              <a:t>“9. We are of the view that the surrender of income in this case is not voluntary in the sense that the offer of surrender was made in view of detection made by the AO in the search conducted in the sister concern of the </a:t>
            </a:r>
            <a:r>
              <a:rPr lang="en-US" i="1" dirty="0" err="1" smtClean="0"/>
              <a:t>assessee</a:t>
            </a:r>
            <a:r>
              <a:rPr lang="en-US" i="1" dirty="0" smtClean="0"/>
              <a:t>. In that situation, it cannot be said that the surrender of income was voluntary. AO during the course of assessment proceedings has noticed that certain documents comprising of share application forms, bank statements, memorandum of association of companies, affidavits, copies of Income Tax Returns and assessment orders and blank share transfer 8 deeds duly signed, have been impounded in the course of survey proceedings under Section 133A conducted on 16.12.2003, in the case of a sister concern of the </a:t>
            </a:r>
            <a:r>
              <a:rPr lang="en-US" i="1" dirty="0" err="1" smtClean="0"/>
              <a:t>assessee</a:t>
            </a:r>
            <a:r>
              <a:rPr lang="en-US" i="1" dirty="0" smtClean="0"/>
              <a:t>. The survey was conducted more than 10 months before the </a:t>
            </a:r>
            <a:r>
              <a:rPr lang="en-US" i="1" dirty="0" err="1" smtClean="0"/>
              <a:t>assessee</a:t>
            </a:r>
            <a:r>
              <a:rPr lang="en-US" i="1" dirty="0" smtClean="0"/>
              <a:t> filed its return of income. Had it been the intention of the </a:t>
            </a:r>
            <a:r>
              <a:rPr lang="en-US" i="1" dirty="0" err="1" smtClean="0"/>
              <a:t>assessee</a:t>
            </a:r>
            <a:r>
              <a:rPr lang="en-US" i="1" dirty="0" smtClean="0"/>
              <a:t> to make full and true disclosure of its income, it would have filed the return declaring an income inclusive of the amount which was surrendered later during the course of the assessment proceedings. Consequently, it is clear that the </a:t>
            </a:r>
            <a:r>
              <a:rPr lang="en-US" i="1" dirty="0" err="1" smtClean="0"/>
              <a:t>assessee</a:t>
            </a:r>
            <a:r>
              <a:rPr lang="en-US" i="1" dirty="0" smtClean="0"/>
              <a:t> had no intention to declare its true income. It is the statutory duty of the </a:t>
            </a:r>
            <a:r>
              <a:rPr lang="en-US" i="1" dirty="0" err="1" smtClean="0"/>
              <a:t>assessee</a:t>
            </a:r>
            <a:r>
              <a:rPr lang="en-US" i="1" dirty="0" smtClean="0"/>
              <a:t> to record all its transactions in the books of account, to explain  the source of payments made by it and to declare its true income in the return of income filed by it from year to year. The AO in our view, has recorded a categorical finding that he was satisfied that the </a:t>
            </a:r>
            <a:r>
              <a:rPr lang="en-US" i="1" dirty="0" err="1" smtClean="0"/>
              <a:t>assessee</a:t>
            </a:r>
            <a:r>
              <a:rPr lang="en-US" i="1" dirty="0" smtClean="0"/>
              <a:t>  had concealed true particulars of income and is liable for penalty proceedings under Section 271 read with Section 274 of the Income Tax Act, 1961.”</a:t>
            </a:r>
            <a:endParaRPr lang="en-US" i="1" dirty="0"/>
          </a:p>
        </p:txBody>
      </p:sp>
      <p:sp>
        <p:nvSpPr>
          <p:cNvPr id="3" name="Title 2"/>
          <p:cNvSpPr>
            <a:spLocks noGrp="1"/>
          </p:cNvSpPr>
          <p:nvPr>
            <p:ph type="title"/>
          </p:nvPr>
        </p:nvSpPr>
        <p:spPr/>
        <p:txBody>
          <a:bodyPr>
            <a:normAutofit fontScale="90000"/>
          </a:bodyPr>
          <a:lstStyle/>
          <a:p>
            <a:r>
              <a:rPr smtClean="0"/>
              <a:t>Supreme court MAK DATA 358 ITR 593</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i="1" u="sng" dirty="0" smtClean="0"/>
              <a:t>A bare perusal of the aforesaid submission of the </a:t>
            </a:r>
            <a:r>
              <a:rPr lang="en-US" i="1" u="sng" dirty="0" err="1" smtClean="0"/>
              <a:t>assessee</a:t>
            </a:r>
            <a:r>
              <a:rPr lang="en-US" i="1" u="sng" dirty="0" smtClean="0"/>
              <a:t> clearly makes out that in the penalty proceedings the </a:t>
            </a:r>
            <a:r>
              <a:rPr lang="en-US" i="1" u="sng" dirty="0" err="1" smtClean="0"/>
              <a:t>assessee</a:t>
            </a:r>
            <a:r>
              <a:rPr lang="en-US" i="1" u="sng" dirty="0" smtClean="0"/>
              <a:t> has not even attempted to establish its bona fide nor submitted any explanation worth considering, before the AO during the penalty proceedings.  In our view, when the </a:t>
            </a:r>
            <a:r>
              <a:rPr lang="en-US" i="1" u="sng" dirty="0" err="1" smtClean="0"/>
              <a:t>assessee</a:t>
            </a:r>
            <a:r>
              <a:rPr lang="en-US" i="1" u="sng" dirty="0" smtClean="0"/>
              <a:t> failed to discharge the onus laid down upon it, and did not offer any cogent explanation except a small letter dated 2.3.2010 which has been reproduced in </a:t>
            </a:r>
            <a:r>
              <a:rPr lang="en-US" i="1" u="sng" dirty="0" err="1" smtClean="0"/>
              <a:t>para</a:t>
            </a:r>
            <a:r>
              <a:rPr lang="en-US" i="1" u="sng" dirty="0" smtClean="0"/>
              <a:t> 5 hereinbefore, during the penalty proceedings before the AO, there is no option but to uphold the findings of fact by all the three Authorities confirming the levy of penalty.  Even otherwise, the breach of civil obligation which attracts a penalty under the provisions of an Act would immediately attract the levy of penalty, irrespective of the fact whether contravention was made by the defaulter with any guilty intention or not.  A very heavy onus was placed on the </a:t>
            </a:r>
            <a:r>
              <a:rPr lang="en-US" i="1" u="sng" dirty="0" err="1" smtClean="0"/>
              <a:t>assessee</a:t>
            </a:r>
            <a:r>
              <a:rPr lang="en-US" i="1" u="sng" dirty="0" smtClean="0"/>
              <a:t> to explain the difference between the assessed income and returned income and the </a:t>
            </a:r>
            <a:r>
              <a:rPr lang="en-US" i="1" u="sng" dirty="0" err="1" smtClean="0"/>
              <a:t>assessee</a:t>
            </a:r>
            <a:r>
              <a:rPr lang="en-US" i="1" u="sng" dirty="0" smtClean="0"/>
              <a:t> did not discharge the said onus.  In the light of the discussion made above and conduct of the </a:t>
            </a:r>
            <a:r>
              <a:rPr lang="en-US" i="1" u="sng" dirty="0" err="1" smtClean="0"/>
              <a:t>assessee</a:t>
            </a:r>
            <a:r>
              <a:rPr lang="en-US" i="1" u="sng" dirty="0" smtClean="0"/>
              <a:t>, it is thus clear that all the material facts and particulars relating to the </a:t>
            </a:r>
            <a:r>
              <a:rPr lang="en-US" i="1" u="sng" dirty="0" err="1" smtClean="0"/>
              <a:t>assessee's</a:t>
            </a:r>
            <a:r>
              <a:rPr lang="en-US" i="1" u="sng" dirty="0" smtClean="0"/>
              <a:t> computation of income were never disclosed by the </a:t>
            </a:r>
            <a:r>
              <a:rPr lang="en-US" i="1" u="sng" dirty="0" err="1" smtClean="0"/>
              <a:t>assessee</a:t>
            </a:r>
            <a:r>
              <a:rPr lang="en-US" i="1" u="sng" dirty="0" smtClean="0"/>
              <a:t>, and it is only as a result of survey that a clear picture came out on the surface.  Admittedly, the statements of the persons or/and the three Directors have never been retracted either during the assessment proceedings or during the penalty proceedings at any stage.</a:t>
            </a:r>
            <a:endParaRPr lang="en-US" i="1" dirty="0" smtClean="0"/>
          </a:p>
          <a:p>
            <a:endParaRPr lang="en-US" dirty="0"/>
          </a:p>
        </p:txBody>
      </p:sp>
      <p:sp>
        <p:nvSpPr>
          <p:cNvPr id="3" name="Title 2"/>
          <p:cNvSpPr>
            <a:spLocks noGrp="1"/>
          </p:cNvSpPr>
          <p:nvPr>
            <p:ph type="title"/>
          </p:nvPr>
        </p:nvSpPr>
        <p:spPr/>
        <p:txBody>
          <a:bodyPr>
            <a:noAutofit/>
          </a:bodyPr>
          <a:lstStyle/>
          <a:p>
            <a:r>
              <a:rPr sz="2400" u="sng" smtClean="0"/>
              <a:t>HIGH COURT OF RAJASTHAN</a:t>
            </a:r>
            <a:r>
              <a:rPr sz="2400" smtClean="0"/>
              <a:t/>
            </a:r>
            <a:br>
              <a:rPr sz="2400" smtClean="0"/>
            </a:br>
            <a:r>
              <a:rPr sz="2400" u="sng" smtClean="0"/>
              <a:t>M/s Grass Field Farms &amp; Resorts Private Limited</a:t>
            </a:r>
            <a:r>
              <a:rPr sz="2400" smtClean="0"/>
              <a:t/>
            </a:r>
            <a:br>
              <a:rPr sz="2400" smtClean="0"/>
            </a:br>
            <a:r>
              <a:rPr sz="2400" u="sng" smtClean="0"/>
              <a:t>Date of order : 1st June 2016 </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dirty="0" smtClean="0"/>
              <a:t>“</a:t>
            </a:r>
            <a:r>
              <a:rPr lang="en-US" i="1" dirty="0" smtClean="0"/>
              <a:t>...An order imposing penalty for failure to carry out a statutory obligation is the result of a quasi criminal proceeding, and penalty will not ordinarily be imposed unless the party obliged, either acted deliberately in defiance of law or was guilty of conduct contumacious or dishonest, or act in conscious disregard to its obligation. Penalty will not also be imposed merely because it is lawful to do so. Whether penalty should be imposed for failure to perform a statutory obligation is a matter of discretion of the authority to be exercised judicially and on a consideration of all the relevant circumstances. Even if a minimum penalty is prescribed, the authority competent to impose the penalty will be justified in refusing to impose penalty, when there is a technical or venial breach of the provisions of the Act or where the breach flows from a bona fide belief that the offender is not liable to act in the manner prescribed by the statute.”</a:t>
            </a:r>
            <a:endParaRPr lang="en-US" dirty="0"/>
          </a:p>
        </p:txBody>
      </p:sp>
      <p:sp>
        <p:nvSpPr>
          <p:cNvPr id="3" name="Title 2"/>
          <p:cNvSpPr>
            <a:spLocks noGrp="1"/>
          </p:cNvSpPr>
          <p:nvPr>
            <p:ph type="title"/>
          </p:nvPr>
        </p:nvSpPr>
        <p:spPr/>
        <p:txBody>
          <a:bodyPr>
            <a:normAutofit fontScale="90000"/>
          </a:bodyPr>
          <a:lstStyle/>
          <a:p>
            <a:r>
              <a:rPr smtClean="0"/>
              <a:t>Supreme court Hindustan Steel case 83 itr 26: Locus classicus</a:t>
            </a:r>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i="1" dirty="0" smtClean="0"/>
              <a:t>18.		Taking into consideration the above facts </a:t>
            </a:r>
            <a:r>
              <a:rPr lang="en-US" i="1" dirty="0" err="1" smtClean="0"/>
              <a:t>viz</a:t>
            </a:r>
            <a:r>
              <a:rPr lang="en-US" i="1" dirty="0" smtClean="0"/>
              <a:t>-a-</a:t>
            </a:r>
            <a:r>
              <a:rPr lang="en-US" i="1" dirty="0" err="1" smtClean="0"/>
              <a:t>viz</a:t>
            </a:r>
            <a:r>
              <a:rPr lang="en-US" i="1" dirty="0" smtClean="0"/>
              <a:t> the instant case, in our view the facts are exactly identical where voluminous unrecorded material was found during the course of survey which were impounded by the AO and consequent thereto a surrender was made by the </a:t>
            </a:r>
            <a:r>
              <a:rPr lang="en-US" i="1" dirty="0" err="1" smtClean="0"/>
              <a:t>assessee</a:t>
            </a:r>
            <a:r>
              <a:rPr lang="en-US" i="1" dirty="0" smtClean="0"/>
              <a:t> herein, as in the case of </a:t>
            </a:r>
            <a:r>
              <a:rPr lang="en-US" i="1" dirty="0" err="1" smtClean="0"/>
              <a:t>Mak</a:t>
            </a:r>
            <a:r>
              <a:rPr lang="en-US" i="1" dirty="0" smtClean="0"/>
              <a:t> Data P. Ltd. (supra).  Rather in the instant case, we find that there are not only documents of several unrecorded purchases coupled with the statements of not only the employees and key persons who had purchased the properties but also of the three Directors accepting in unequivocal terms the undisclosed investment and detailing by way of separate </a:t>
            </a:r>
            <a:r>
              <a:rPr lang="en-US" i="1" dirty="0" err="1" smtClean="0"/>
              <a:t>annexures</a:t>
            </a:r>
            <a:r>
              <a:rPr lang="en-US" i="1" dirty="0" smtClean="0"/>
              <a:t>, the manner in which undisclosed investment was made year-wise.  Therefore, the judgment of </a:t>
            </a:r>
            <a:r>
              <a:rPr lang="en-US" i="1" dirty="0" err="1" smtClean="0"/>
              <a:t>Mak</a:t>
            </a:r>
            <a:r>
              <a:rPr lang="en-US" i="1" dirty="0" smtClean="0"/>
              <a:t> Data P. Ltd. (supra) is squarely applicable.</a:t>
            </a:r>
            <a:endParaRPr lang="en-US" dirty="0" smtClean="0"/>
          </a:p>
          <a:p>
            <a:endParaRPr lang="en-US" dirty="0"/>
          </a:p>
        </p:txBody>
      </p:sp>
      <p:sp>
        <p:nvSpPr>
          <p:cNvPr id="3" name="Title 2"/>
          <p:cNvSpPr>
            <a:spLocks noGrp="1"/>
          </p:cNvSpPr>
          <p:nvPr>
            <p:ph type="title"/>
          </p:nvPr>
        </p:nvSpPr>
        <p:spPr/>
        <p:txBody>
          <a:bodyPr>
            <a:normAutofit/>
          </a:bodyPr>
          <a:lstStyle/>
          <a:p>
            <a:r>
              <a:rPr sz="2400" u="sng" smtClean="0"/>
              <a:t>HIGH COURT OF RAJASTHAN</a:t>
            </a:r>
            <a:r>
              <a:rPr sz="2400" smtClean="0"/>
              <a:t/>
            </a:r>
            <a:br>
              <a:rPr sz="2400" smtClean="0"/>
            </a:br>
            <a:r>
              <a:rPr sz="2400" u="sng" smtClean="0"/>
              <a:t>M/s Grass Field Farms &amp; Resorts Private Limited</a:t>
            </a:r>
            <a:r>
              <a:rPr sz="2400" smtClean="0"/>
              <a:t/>
            </a:r>
            <a:br>
              <a:rPr sz="2400" smtClean="0"/>
            </a:br>
            <a:r>
              <a:rPr sz="2400" u="sng" smtClean="0"/>
              <a:t>Date of order : 1st June 2016 </a:t>
            </a:r>
            <a:endParaRPr lang="en-US" sz="2400"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524000"/>
          <a:ext cx="8229600" cy="47599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sz="1400" dirty="0" err="1" smtClean="0"/>
                        <a:t>Assessee</a:t>
                      </a:r>
                      <a:r>
                        <a:rPr lang="en-US" sz="1400" baseline="0" dirty="0" smtClean="0"/>
                        <a:t> Favoring decisions</a:t>
                      </a:r>
                      <a:endParaRPr lang="en-US" sz="1400" dirty="0"/>
                    </a:p>
                  </a:txBody>
                  <a:tcPr/>
                </a:tc>
                <a:tc>
                  <a:txBody>
                    <a:bodyPr/>
                    <a:lstStyle/>
                    <a:p>
                      <a:r>
                        <a:rPr lang="en-US" sz="1400" dirty="0" smtClean="0"/>
                        <a:t>Revenue Favoring decisions </a:t>
                      </a:r>
                      <a:endParaRPr lang="en-US" sz="1400" dirty="0"/>
                    </a:p>
                  </a:txBody>
                  <a:tcPr/>
                </a:tc>
              </a:tr>
              <a:tr h="370840">
                <a:tc>
                  <a:txBody>
                    <a:bodyPr/>
                    <a:lstStyle/>
                    <a:p>
                      <a:r>
                        <a:rPr kumimoji="0" lang="en-US" sz="1400" kern="1200" baseline="0" dirty="0" smtClean="0">
                          <a:solidFill>
                            <a:schemeClr val="dk1"/>
                          </a:solidFill>
                          <a:latin typeface="+mn-lt"/>
                          <a:ea typeface="+mn-ea"/>
                          <a:cs typeface="+mn-cs"/>
                        </a:rPr>
                        <a:t>Madras High Court in the case of </a:t>
                      </a:r>
                    </a:p>
                    <a:p>
                      <a:r>
                        <a:rPr kumimoji="0" lang="en-US" sz="1400" kern="1200" baseline="0" dirty="0" smtClean="0">
                          <a:solidFill>
                            <a:schemeClr val="dk1"/>
                          </a:solidFill>
                          <a:latin typeface="+mn-lt"/>
                          <a:ea typeface="+mn-ea"/>
                          <a:cs typeface="+mn-cs"/>
                        </a:rPr>
                        <a:t>CIT vs. M/s Gem Granites  Tax Case (Appeal)</a:t>
                      </a:r>
                    </a:p>
                    <a:p>
                      <a:r>
                        <a:rPr kumimoji="0" lang="en-US" sz="1400" kern="1200" baseline="0" dirty="0" smtClean="0">
                          <a:solidFill>
                            <a:schemeClr val="dk1"/>
                          </a:solidFill>
                          <a:latin typeface="+mn-lt"/>
                          <a:ea typeface="+mn-ea"/>
                          <a:cs typeface="+mn-cs"/>
                        </a:rPr>
                        <a:t>No. 504 of 2009 dated 12.11.2013 (</a:t>
                      </a:r>
                      <a:r>
                        <a:rPr kumimoji="0" lang="en-US" sz="1400" i="1" u="sng" kern="1200" baseline="0" dirty="0" smtClean="0">
                          <a:solidFill>
                            <a:schemeClr val="dk1"/>
                          </a:solidFill>
                          <a:latin typeface="+mn-lt"/>
                          <a:ea typeface="+mn-ea"/>
                          <a:cs typeface="+mn-cs"/>
                        </a:rPr>
                        <a:t>Explanation matters)</a:t>
                      </a:r>
                      <a:endParaRPr lang="en-US" sz="1400" i="1" u="sng" dirty="0"/>
                    </a:p>
                  </a:txBody>
                  <a:tcPr/>
                </a:tc>
                <a:tc>
                  <a:txBody>
                    <a:bodyPr/>
                    <a:lstStyle/>
                    <a:p>
                      <a:r>
                        <a:rPr kumimoji="0" lang="en-US" sz="1400" b="1" kern="1200" dirty="0" smtClean="0">
                          <a:solidFill>
                            <a:schemeClr val="dk1"/>
                          </a:solidFill>
                          <a:latin typeface="+mn-lt"/>
                          <a:ea typeface="+mn-ea"/>
                          <a:cs typeface="+mn-cs"/>
                        </a:rPr>
                        <a:t>S.L. SHIVA RAJ </a:t>
                      </a:r>
                    </a:p>
                    <a:p>
                      <a:r>
                        <a:rPr kumimoji="0" lang="en-US" sz="1400" b="1" kern="1200" dirty="0" smtClean="0">
                          <a:solidFill>
                            <a:schemeClr val="dk1"/>
                          </a:solidFill>
                          <a:latin typeface="+mn-lt"/>
                          <a:ea typeface="+mn-ea"/>
                          <a:cs typeface="+mn-cs"/>
                        </a:rPr>
                        <a:t>T&amp;AP high court</a:t>
                      </a:r>
                      <a:r>
                        <a:rPr kumimoji="0" lang="en-US" sz="1400" b="1" kern="1200" baseline="0" dirty="0" smtClean="0">
                          <a:solidFill>
                            <a:schemeClr val="dk1"/>
                          </a:solidFill>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1" kern="1200" dirty="0" smtClean="0">
                          <a:solidFill>
                            <a:schemeClr val="dk1"/>
                          </a:solidFill>
                          <a:latin typeface="+mn-lt"/>
                          <a:ea typeface="+mn-ea"/>
                          <a:cs typeface="+mn-cs"/>
                        </a:rPr>
                        <a:t>ITTA 134 / 2016</a:t>
                      </a:r>
                      <a:endParaRPr kumimoji="0" lang="en-US" sz="1800" kern="1200" dirty="0" smtClean="0">
                        <a:solidFill>
                          <a:schemeClr val="dk1"/>
                        </a:solidFill>
                        <a:latin typeface="+mn-lt"/>
                        <a:ea typeface="+mn-ea"/>
                        <a:cs typeface="+mn-cs"/>
                      </a:endParaRPr>
                    </a:p>
                    <a:p>
                      <a:endParaRPr lang="en-US" sz="1400" dirty="0"/>
                    </a:p>
                  </a:txBody>
                  <a:tcPr/>
                </a:tc>
              </a:tr>
              <a:tr h="370840">
                <a:tc>
                  <a:txBody>
                    <a:bodyPr/>
                    <a:lstStyle/>
                    <a:p>
                      <a:r>
                        <a:rPr lang="en-US" sz="1400" dirty="0" err="1" smtClean="0"/>
                        <a:t>Vizag</a:t>
                      </a:r>
                      <a:r>
                        <a:rPr lang="en-US" sz="1400" dirty="0" smtClean="0"/>
                        <a:t> bench in Dr </a:t>
                      </a:r>
                      <a:r>
                        <a:rPr lang="en-US" sz="1400" dirty="0" err="1" smtClean="0"/>
                        <a:t>Vemula</a:t>
                      </a:r>
                      <a:r>
                        <a:rPr lang="en-US" sz="1400" baseline="0" dirty="0" smtClean="0"/>
                        <a:t> </a:t>
                      </a:r>
                      <a:r>
                        <a:rPr lang="en-US" sz="1400" baseline="0" dirty="0" err="1" smtClean="0"/>
                        <a:t>Bala</a:t>
                      </a:r>
                      <a:r>
                        <a:rPr lang="en-US" sz="1400" baseline="0" dirty="0" smtClean="0"/>
                        <a:t> </a:t>
                      </a:r>
                      <a:r>
                        <a:rPr lang="en-US" sz="1400" baseline="0" dirty="0" err="1" smtClean="0"/>
                        <a:t>Manohar</a:t>
                      </a:r>
                      <a:r>
                        <a:rPr lang="en-US" sz="1400" baseline="0" dirty="0" smtClean="0"/>
                        <a:t> (order dated 12/08/2016) – survey based surrender and additions u/s 148 filed in return u/s 148 – not on basis of exact incriminating document – referred 148 ITD 463</a:t>
                      </a:r>
                      <a:endParaRPr lang="en-US" sz="1400" dirty="0"/>
                    </a:p>
                  </a:txBody>
                  <a:tcPr/>
                </a:tc>
                <a:tc>
                  <a:txBody>
                    <a:bodyPr/>
                    <a:lstStyle/>
                    <a:p>
                      <a:r>
                        <a:rPr kumimoji="0" lang="en-US" sz="1400" b="1" i="0" kern="1200" dirty="0" err="1" smtClean="0">
                          <a:solidFill>
                            <a:schemeClr val="dk1"/>
                          </a:solidFill>
                          <a:latin typeface="+mn-lt"/>
                          <a:ea typeface="+mn-ea"/>
                          <a:cs typeface="+mn-cs"/>
                        </a:rPr>
                        <a:t>Kalindi</a:t>
                      </a:r>
                      <a:r>
                        <a:rPr kumimoji="0" lang="en-US" sz="1400" b="1" i="0" kern="1200" dirty="0" smtClean="0">
                          <a:solidFill>
                            <a:schemeClr val="dk1"/>
                          </a:solidFill>
                          <a:latin typeface="+mn-lt"/>
                          <a:ea typeface="+mn-ea"/>
                          <a:cs typeface="+mn-cs"/>
                        </a:rPr>
                        <a:t> Rail </a:t>
                      </a:r>
                      <a:r>
                        <a:rPr kumimoji="0" lang="en-US" sz="1400" b="1" i="0" kern="1200" dirty="0" err="1" smtClean="0">
                          <a:solidFill>
                            <a:schemeClr val="dk1"/>
                          </a:solidFill>
                          <a:latin typeface="+mn-lt"/>
                          <a:ea typeface="+mn-ea"/>
                          <a:cs typeface="+mn-cs"/>
                        </a:rPr>
                        <a:t>Nirman</a:t>
                      </a:r>
                      <a:r>
                        <a:rPr kumimoji="0" lang="en-US" sz="1400" b="1" i="0" kern="1200" dirty="0" smtClean="0">
                          <a:solidFill>
                            <a:schemeClr val="dk1"/>
                          </a:solidFill>
                          <a:latin typeface="+mn-lt"/>
                          <a:ea typeface="+mn-ea"/>
                          <a:cs typeface="+mn-cs"/>
                        </a:rPr>
                        <a:t> </a:t>
                      </a:r>
                    </a:p>
                    <a:p>
                      <a:r>
                        <a:rPr kumimoji="0" lang="en-US" sz="1400" b="1" i="0" kern="1200" dirty="0" err="1" smtClean="0">
                          <a:solidFill>
                            <a:schemeClr val="dk1"/>
                          </a:solidFill>
                          <a:latin typeface="+mn-lt"/>
                          <a:ea typeface="+mn-ea"/>
                          <a:cs typeface="+mn-cs"/>
                        </a:rPr>
                        <a:t>Engg</a:t>
                      </a:r>
                      <a:r>
                        <a:rPr kumimoji="0" lang="en-US" sz="1400" b="1" i="0" kern="1200" dirty="0" smtClean="0">
                          <a:solidFill>
                            <a:schemeClr val="dk1"/>
                          </a:solidFill>
                          <a:latin typeface="+mn-lt"/>
                          <a:ea typeface="+mn-ea"/>
                          <a:cs typeface="+mn-cs"/>
                        </a:rPr>
                        <a:t>. Ltd.</a:t>
                      </a:r>
                    </a:p>
                    <a:p>
                      <a:r>
                        <a:rPr kumimoji="0" lang="en-US" sz="1400" b="1" i="0" kern="1200" dirty="0" smtClean="0">
                          <a:solidFill>
                            <a:schemeClr val="dk1"/>
                          </a:solidFill>
                          <a:latin typeface="+mn-lt"/>
                          <a:ea typeface="+mn-ea"/>
                          <a:cs typeface="+mn-cs"/>
                        </a:rPr>
                        <a:t>15 April, 2014</a:t>
                      </a:r>
                    </a:p>
                    <a:p>
                      <a:r>
                        <a:rPr kumimoji="0" lang="en-US" sz="1400" b="1" i="0" kern="1200" dirty="0" smtClean="0">
                          <a:solidFill>
                            <a:schemeClr val="dk1"/>
                          </a:solidFill>
                          <a:latin typeface="+mn-lt"/>
                          <a:ea typeface="+mn-ea"/>
                          <a:cs typeface="+mn-cs"/>
                        </a:rPr>
                        <a:t>Delhi High Court</a:t>
                      </a:r>
                      <a:endParaRPr lang="en-US" sz="1400" dirty="0"/>
                    </a:p>
                  </a:txBody>
                  <a:tcPr/>
                </a:tc>
              </a:tr>
              <a:tr h="370840">
                <a:tc>
                  <a:txBody>
                    <a:bodyPr/>
                    <a:lstStyle/>
                    <a:p>
                      <a:r>
                        <a:rPr kumimoji="0" lang="en-US" sz="1400" u="sng" kern="1200" baseline="0" dirty="0" smtClean="0">
                          <a:solidFill>
                            <a:schemeClr val="dk1"/>
                          </a:solidFill>
                          <a:latin typeface="+mn-lt"/>
                          <a:ea typeface="+mn-ea"/>
                          <a:cs typeface="+mn-cs"/>
                        </a:rPr>
                        <a:t>M/s </a:t>
                      </a:r>
                      <a:r>
                        <a:rPr kumimoji="0" lang="en-US" sz="1400" u="sng" kern="1200" baseline="0" dirty="0" err="1" smtClean="0">
                          <a:solidFill>
                            <a:schemeClr val="dk1"/>
                          </a:solidFill>
                          <a:latin typeface="+mn-lt"/>
                          <a:ea typeface="+mn-ea"/>
                          <a:cs typeface="+mn-cs"/>
                        </a:rPr>
                        <a:t>Preet</a:t>
                      </a:r>
                      <a:r>
                        <a:rPr kumimoji="0" lang="en-US" sz="1400" u="sng" kern="1200" baseline="0" dirty="0" smtClean="0">
                          <a:solidFill>
                            <a:schemeClr val="dk1"/>
                          </a:solidFill>
                          <a:latin typeface="+mn-lt"/>
                          <a:ea typeface="+mn-ea"/>
                          <a:cs typeface="+mn-cs"/>
                        </a:rPr>
                        <a:t> Land Promoters </a:t>
                      </a:r>
                      <a:r>
                        <a:rPr kumimoji="0" lang="en-US" sz="1400" kern="1200" baseline="0" dirty="0" err="1" smtClean="0">
                          <a:solidFill>
                            <a:schemeClr val="dk1"/>
                          </a:solidFill>
                          <a:latin typeface="+mn-lt"/>
                          <a:ea typeface="+mn-ea"/>
                          <a:cs typeface="+mn-cs"/>
                        </a:rPr>
                        <a:t>Chd</a:t>
                      </a:r>
                      <a:r>
                        <a:rPr kumimoji="0" lang="en-US" sz="1400" kern="1200" baseline="0" dirty="0" smtClean="0">
                          <a:solidFill>
                            <a:schemeClr val="dk1"/>
                          </a:solidFill>
                          <a:latin typeface="+mn-lt"/>
                          <a:ea typeface="+mn-ea"/>
                          <a:cs typeface="+mn-cs"/>
                        </a:rPr>
                        <a:t> bench ITAT  order date 29.04.2016</a:t>
                      </a:r>
                    </a:p>
                    <a:p>
                      <a:r>
                        <a:rPr kumimoji="0" lang="en-US" sz="1400" u="sng" kern="1200" baseline="0" dirty="0" smtClean="0">
                          <a:solidFill>
                            <a:schemeClr val="dk1"/>
                          </a:solidFill>
                          <a:latin typeface="+mn-lt"/>
                          <a:ea typeface="+mn-ea"/>
                          <a:cs typeface="+mn-cs"/>
                        </a:rPr>
                        <a:t>In case of MAK Data (P) Ltd. (supra) , the </a:t>
                      </a:r>
                      <a:r>
                        <a:rPr kumimoji="0" lang="en-US" sz="1400" u="sng" kern="1200" baseline="0" dirty="0" err="1" smtClean="0">
                          <a:solidFill>
                            <a:schemeClr val="dk1"/>
                          </a:solidFill>
                          <a:latin typeface="+mn-lt"/>
                          <a:ea typeface="+mn-ea"/>
                          <a:cs typeface="+mn-cs"/>
                        </a:rPr>
                        <a:t>Hon'ble</a:t>
                      </a:r>
                      <a:r>
                        <a:rPr kumimoji="0" lang="en-US" sz="1400" u="sng" kern="1200" baseline="0" dirty="0" smtClean="0">
                          <a:solidFill>
                            <a:schemeClr val="dk1"/>
                          </a:solidFill>
                          <a:latin typeface="+mn-lt"/>
                          <a:ea typeface="+mn-ea"/>
                          <a:cs typeface="+mn-cs"/>
                        </a:rPr>
                        <a:t> Supreme </a:t>
                      </a:r>
                      <a:r>
                        <a:rPr kumimoji="0" lang="en-US" sz="1400" u="sng" kern="1200" baseline="0" dirty="0" err="1" smtClean="0">
                          <a:solidFill>
                            <a:schemeClr val="dk1"/>
                          </a:solidFill>
                          <a:latin typeface="+mn-lt"/>
                          <a:ea typeface="+mn-ea"/>
                          <a:cs typeface="+mn-cs"/>
                        </a:rPr>
                        <a:t>Cour</a:t>
                      </a:r>
                      <a:r>
                        <a:rPr kumimoji="0" lang="en-US" sz="1400" u="sng" kern="1200" baseline="0" dirty="0" smtClean="0">
                          <a:solidFill>
                            <a:schemeClr val="dk1"/>
                          </a:solidFill>
                          <a:latin typeface="+mn-lt"/>
                          <a:ea typeface="+mn-ea"/>
                          <a:cs typeface="+mn-cs"/>
                        </a:rPr>
                        <a:t> t derived from the facts that the </a:t>
                      </a:r>
                      <a:r>
                        <a:rPr kumimoji="0" lang="en-US" sz="1400" u="sng" kern="1200" baseline="0" dirty="0" err="1" smtClean="0">
                          <a:solidFill>
                            <a:schemeClr val="dk1"/>
                          </a:solidFill>
                          <a:latin typeface="+mn-lt"/>
                          <a:ea typeface="+mn-ea"/>
                          <a:cs typeface="+mn-cs"/>
                        </a:rPr>
                        <a:t>assessee</a:t>
                      </a:r>
                      <a:r>
                        <a:rPr kumimoji="0" lang="en-US" sz="1400" u="sng" kern="1200" baseline="0" dirty="0" smtClean="0">
                          <a:solidFill>
                            <a:schemeClr val="dk1"/>
                          </a:solidFill>
                          <a:latin typeface="+mn-lt"/>
                          <a:ea typeface="+mn-ea"/>
                          <a:cs typeface="+mn-cs"/>
                        </a:rPr>
                        <a:t> had no intent ion to declare its true income. In the present case, without any rebuttal by the lower authorities, we can very safely infer that whatever amount was surrendered by the </a:t>
                      </a:r>
                      <a:r>
                        <a:rPr kumimoji="0" lang="en-US" sz="1400" u="sng" kern="1200" baseline="0" dirty="0" err="1" smtClean="0">
                          <a:solidFill>
                            <a:schemeClr val="dk1"/>
                          </a:solidFill>
                          <a:latin typeface="+mn-lt"/>
                          <a:ea typeface="+mn-ea"/>
                          <a:cs typeface="+mn-cs"/>
                        </a:rPr>
                        <a:t>assessee</a:t>
                      </a:r>
                      <a:r>
                        <a:rPr kumimoji="0" lang="en-US" sz="1400" u="sng" kern="1200" baseline="0" dirty="0" smtClean="0">
                          <a:solidFill>
                            <a:schemeClr val="dk1"/>
                          </a:solidFill>
                          <a:latin typeface="+mn-lt"/>
                          <a:ea typeface="+mn-ea"/>
                          <a:cs typeface="+mn-cs"/>
                        </a:rPr>
                        <a:t> was not its actual income, but just an estimate</a:t>
                      </a:r>
                      <a:r>
                        <a:rPr kumimoji="0" lang="en-US" sz="1400" kern="1200" baseline="0" dirty="0" smtClean="0">
                          <a:solidFill>
                            <a:schemeClr val="dk1"/>
                          </a:solidFill>
                          <a:latin typeface="+mn-lt"/>
                          <a:ea typeface="+mn-ea"/>
                          <a:cs typeface="+mn-cs"/>
                        </a:rPr>
                        <a:t>.</a:t>
                      </a:r>
                      <a:endParaRPr lang="en-US" sz="1400" dirty="0"/>
                    </a:p>
                  </a:txBody>
                  <a:tcPr/>
                </a:tc>
                <a:tc>
                  <a:txBody>
                    <a:bodyPr/>
                    <a:lstStyle/>
                    <a:p>
                      <a:r>
                        <a:rPr lang="en-US" sz="1400" dirty="0" smtClean="0"/>
                        <a:t>Calcutta high court in case of  </a:t>
                      </a:r>
                      <a:r>
                        <a:rPr kumimoji="0" lang="en-US" sz="1800" b="1" kern="1200" baseline="0" dirty="0" err="1" smtClean="0">
                          <a:solidFill>
                            <a:schemeClr val="dk1"/>
                          </a:solidFill>
                          <a:latin typeface="+mn-lt"/>
                          <a:ea typeface="+mn-ea"/>
                          <a:cs typeface="+mn-cs"/>
                        </a:rPr>
                        <a:t>Balarampur</a:t>
                      </a:r>
                      <a:r>
                        <a:rPr kumimoji="0" lang="en-US" sz="1800" b="1" kern="1200" baseline="0" dirty="0" smtClean="0">
                          <a:solidFill>
                            <a:schemeClr val="dk1"/>
                          </a:solidFill>
                          <a:latin typeface="+mn-lt"/>
                          <a:ea typeface="+mn-ea"/>
                          <a:cs typeface="+mn-cs"/>
                        </a:rPr>
                        <a:t> </a:t>
                      </a:r>
                      <a:r>
                        <a:rPr kumimoji="0" lang="en-US" sz="1800" b="1" kern="1200" baseline="0" dirty="0" err="1" smtClean="0">
                          <a:solidFill>
                            <a:schemeClr val="dk1"/>
                          </a:solidFill>
                          <a:latin typeface="+mn-lt"/>
                          <a:ea typeface="+mn-ea"/>
                          <a:cs typeface="+mn-cs"/>
                        </a:rPr>
                        <a:t>Chini</a:t>
                      </a:r>
                      <a:r>
                        <a:rPr kumimoji="0" lang="en-US" sz="1800" b="1" kern="1200" baseline="0" dirty="0" smtClean="0">
                          <a:solidFill>
                            <a:schemeClr val="dk1"/>
                          </a:solidFill>
                          <a:latin typeface="+mn-lt"/>
                          <a:ea typeface="+mn-ea"/>
                          <a:cs typeface="+mn-cs"/>
                        </a:rPr>
                        <a:t> Mills Ltd. </a:t>
                      </a:r>
                      <a:r>
                        <a:rPr kumimoji="0" lang="en-US" sz="1800" kern="1200" baseline="0" dirty="0" smtClean="0">
                          <a:solidFill>
                            <a:schemeClr val="dk1"/>
                          </a:solidFill>
                          <a:latin typeface="+mn-lt"/>
                          <a:ea typeface="+mn-ea"/>
                          <a:cs typeface="+mn-cs"/>
                        </a:rPr>
                        <a:t>Judgment delivered on:02.07.2015</a:t>
                      </a:r>
                      <a:endParaRPr lang="en-US" sz="1400" dirty="0" smtClean="0"/>
                    </a:p>
                    <a:p>
                      <a:endParaRPr lang="en-US" sz="1400" dirty="0" smtClean="0"/>
                    </a:p>
                    <a:p>
                      <a:r>
                        <a:rPr lang="en-US" sz="1400" dirty="0" smtClean="0"/>
                        <a:t>P&amp;H high court in case of  </a:t>
                      </a:r>
                      <a:r>
                        <a:rPr kumimoji="0" lang="en-US" sz="1800" b="1" kern="1200" baseline="0" dirty="0" err="1" smtClean="0">
                          <a:solidFill>
                            <a:schemeClr val="dk1"/>
                          </a:solidFill>
                          <a:latin typeface="+mn-lt"/>
                          <a:ea typeface="+mn-ea"/>
                          <a:cs typeface="+mn-cs"/>
                        </a:rPr>
                        <a:t>Neme</a:t>
                      </a:r>
                      <a:r>
                        <a:rPr kumimoji="0" lang="en-US" sz="1800" b="1" kern="1200" baseline="0" dirty="0" smtClean="0">
                          <a:solidFill>
                            <a:schemeClr val="dk1"/>
                          </a:solidFill>
                          <a:latin typeface="+mn-lt"/>
                          <a:ea typeface="+mn-ea"/>
                          <a:cs typeface="+mn-cs"/>
                        </a:rPr>
                        <a:t> Kumar Jain, Proprietor </a:t>
                      </a:r>
                      <a:r>
                        <a:rPr kumimoji="0" lang="en-US" sz="1800" b="1" kern="1200" baseline="0" dirty="0" err="1" smtClean="0">
                          <a:solidFill>
                            <a:schemeClr val="dk1"/>
                          </a:solidFill>
                          <a:latin typeface="+mn-lt"/>
                          <a:ea typeface="+mn-ea"/>
                          <a:cs typeface="+mn-cs"/>
                        </a:rPr>
                        <a:t>Mahavir</a:t>
                      </a:r>
                      <a:r>
                        <a:rPr kumimoji="0" lang="en-US" sz="1800" b="1" kern="1200" baseline="0" dirty="0" smtClean="0">
                          <a:solidFill>
                            <a:schemeClr val="dk1"/>
                          </a:solidFill>
                          <a:latin typeface="+mn-lt"/>
                          <a:ea typeface="+mn-ea"/>
                          <a:cs typeface="+mn-cs"/>
                        </a:rPr>
                        <a:t> Trading Co., New Grain Market, </a:t>
                      </a:r>
                      <a:r>
                        <a:rPr kumimoji="0" lang="en-US" sz="1800" b="1" kern="1200" baseline="0" dirty="0" err="1" smtClean="0">
                          <a:solidFill>
                            <a:schemeClr val="dk1"/>
                          </a:solidFill>
                          <a:latin typeface="+mn-lt"/>
                          <a:ea typeface="+mn-ea"/>
                          <a:cs typeface="+mn-cs"/>
                        </a:rPr>
                        <a:t>Kurukshetra</a:t>
                      </a:r>
                      <a:r>
                        <a:rPr kumimoji="0" lang="en-US" sz="1800" b="1" kern="1200" baseline="0" dirty="0" smtClean="0">
                          <a:solidFill>
                            <a:schemeClr val="dk1"/>
                          </a:solidFill>
                          <a:latin typeface="+mn-lt"/>
                          <a:ea typeface="+mn-ea"/>
                          <a:cs typeface="+mn-cs"/>
                        </a:rPr>
                        <a:t> (Haryana) 5.11.2015</a:t>
                      </a:r>
                      <a:endParaRPr lang="en-US" sz="1400" dirty="0"/>
                    </a:p>
                  </a:txBody>
                  <a:tcPr/>
                </a:tc>
              </a:tr>
            </a:tbl>
          </a:graphicData>
        </a:graphic>
      </p:graphicFrame>
      <p:sp>
        <p:nvSpPr>
          <p:cNvPr id="3" name="Title 2"/>
          <p:cNvSpPr>
            <a:spLocks noGrp="1"/>
          </p:cNvSpPr>
          <p:nvPr>
            <p:ph type="title"/>
          </p:nvPr>
        </p:nvSpPr>
        <p:spPr/>
        <p:txBody>
          <a:bodyPr>
            <a:normAutofit fontScale="90000"/>
          </a:bodyPr>
          <a:lstStyle/>
          <a:p>
            <a:r>
              <a:rPr smtClean="0"/>
              <a:t>Supreme court MAK DATA 358 ITR 593</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524000"/>
          <a:ext cx="8229600" cy="438912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kumimoji="0" lang="en-US" sz="1200" b="0" i="0" kern="1200" dirty="0" smtClean="0">
                          <a:solidFill>
                            <a:schemeClr val="lt1"/>
                          </a:solidFill>
                          <a:latin typeface="+mn-lt"/>
                          <a:ea typeface="+mn-ea"/>
                          <a:cs typeface="+mn-cs"/>
                        </a:rPr>
                        <a:t>PRASHANT SHRIVASTAVA ;Delhi high court</a:t>
                      </a:r>
                      <a:r>
                        <a:rPr kumimoji="0" lang="en-US" sz="1200" b="0" i="0" kern="1200" baseline="0" dirty="0" smtClean="0">
                          <a:solidFill>
                            <a:schemeClr val="lt1"/>
                          </a:solidFill>
                          <a:latin typeface="+mn-lt"/>
                          <a:ea typeface="+mn-ea"/>
                          <a:cs typeface="+mn-cs"/>
                        </a:rPr>
                        <a:t>  </a:t>
                      </a:r>
                      <a:r>
                        <a:rPr kumimoji="0" lang="en-US" sz="1200" b="1" i="0" kern="1200" dirty="0" smtClean="0">
                          <a:solidFill>
                            <a:schemeClr val="lt1"/>
                          </a:solidFill>
                          <a:latin typeface="+mn-lt"/>
                          <a:ea typeface="+mn-ea"/>
                          <a:cs typeface="+mn-cs"/>
                        </a:rPr>
                        <a:t>ITA 393/2015; </a:t>
                      </a:r>
                      <a:r>
                        <a:rPr kumimoji="0" lang="en-US" sz="1200" b="0" i="0" kern="1200" dirty="0" smtClean="0">
                          <a:solidFill>
                            <a:schemeClr val="lt1"/>
                          </a:solidFill>
                          <a:latin typeface="+mn-lt"/>
                          <a:ea typeface="+mn-ea"/>
                          <a:cs typeface="+mn-cs"/>
                        </a:rPr>
                        <a:t>he Revenue has not been able to show that the explanation offered by the </a:t>
                      </a:r>
                      <a:r>
                        <a:rPr kumimoji="0" lang="en-US" sz="1200" b="0" i="0" kern="1200" dirty="0" err="1" smtClean="0">
                          <a:solidFill>
                            <a:schemeClr val="lt1"/>
                          </a:solidFill>
                          <a:latin typeface="+mn-lt"/>
                          <a:ea typeface="+mn-ea"/>
                          <a:cs typeface="+mn-cs"/>
                        </a:rPr>
                        <a:t>Assessee</a:t>
                      </a:r>
                      <a:r>
                        <a:rPr kumimoji="0" lang="en-US" sz="1200" b="0" i="0" kern="1200" dirty="0" smtClean="0">
                          <a:solidFill>
                            <a:schemeClr val="lt1"/>
                          </a:solidFill>
                          <a:latin typeface="+mn-lt"/>
                          <a:ea typeface="+mn-ea"/>
                          <a:cs typeface="+mn-cs"/>
                        </a:rPr>
                        <a:t> either lacked in </a:t>
                      </a:r>
                      <a:r>
                        <a:rPr kumimoji="0" lang="en-US" sz="1200" b="0" i="1" kern="1200" dirty="0" smtClean="0">
                          <a:solidFill>
                            <a:schemeClr val="lt1"/>
                          </a:solidFill>
                          <a:latin typeface="+mn-lt"/>
                          <a:ea typeface="+mn-ea"/>
                          <a:cs typeface="+mn-cs"/>
                        </a:rPr>
                        <a:t>bona fides </a:t>
                      </a:r>
                      <a:r>
                        <a:rPr kumimoji="0" lang="en-US" sz="1200" b="0" i="0" kern="1200" dirty="0" smtClean="0">
                          <a:solidFill>
                            <a:schemeClr val="lt1"/>
                          </a:solidFill>
                          <a:latin typeface="+mn-lt"/>
                          <a:ea typeface="+mn-ea"/>
                          <a:cs typeface="+mn-cs"/>
                        </a:rPr>
                        <a:t>or was false. In the circumstances, the decision in </a:t>
                      </a:r>
                      <a:r>
                        <a:rPr kumimoji="0" lang="en-US" sz="1200" b="1" i="1" kern="1200" dirty="0" err="1" smtClean="0">
                          <a:solidFill>
                            <a:schemeClr val="lt1"/>
                          </a:solidFill>
                          <a:latin typeface="+mn-lt"/>
                          <a:ea typeface="+mn-ea"/>
                          <a:cs typeface="+mn-cs"/>
                        </a:rPr>
                        <a:t>Mak</a:t>
                      </a:r>
                      <a:r>
                        <a:rPr kumimoji="0" lang="en-US" sz="1200" b="1" i="1" kern="1200" dirty="0" smtClean="0">
                          <a:solidFill>
                            <a:schemeClr val="lt1"/>
                          </a:solidFill>
                          <a:latin typeface="+mn-lt"/>
                          <a:ea typeface="+mn-ea"/>
                          <a:cs typeface="+mn-cs"/>
                        </a:rPr>
                        <a:t> Data P. Ltd. v. Commissioner of Income Tax </a:t>
                      </a:r>
                      <a:r>
                        <a:rPr kumimoji="0" lang="en-US" sz="1200" b="0" i="1" kern="1200" dirty="0" smtClean="0">
                          <a:solidFill>
                            <a:schemeClr val="lt1"/>
                          </a:solidFill>
                          <a:latin typeface="+mn-lt"/>
                          <a:ea typeface="+mn-ea"/>
                          <a:cs typeface="+mn-cs"/>
                        </a:rPr>
                        <a:t>(supra) </a:t>
                      </a:r>
                      <a:r>
                        <a:rPr kumimoji="0" lang="en-US" sz="1200" b="0" i="0" kern="1200" dirty="0" smtClean="0">
                          <a:solidFill>
                            <a:schemeClr val="lt1"/>
                          </a:solidFill>
                          <a:latin typeface="+mn-lt"/>
                          <a:ea typeface="+mn-ea"/>
                          <a:cs typeface="+mn-cs"/>
                        </a:rPr>
                        <a:t>is distinguishable on facts. </a:t>
                      </a:r>
                      <a:endParaRPr lang="en-US" sz="1200" dirty="0"/>
                    </a:p>
                  </a:txBody>
                  <a:tcPr/>
                </a:tc>
                <a:tc>
                  <a:txBody>
                    <a:bodyPr/>
                    <a:lstStyle/>
                    <a:p>
                      <a:endParaRPr lang="en-US" dirty="0"/>
                    </a:p>
                  </a:txBody>
                  <a:tcPr/>
                </a:tc>
              </a:tr>
              <a:tr h="370840">
                <a:tc>
                  <a:txBody>
                    <a:bodyPr/>
                    <a:lstStyle/>
                    <a:p>
                      <a:r>
                        <a:rPr kumimoji="0" lang="en-US" sz="1200" b="1" i="0" kern="1200" dirty="0" smtClean="0">
                          <a:solidFill>
                            <a:schemeClr val="dk1"/>
                          </a:solidFill>
                          <a:latin typeface="+mn-lt"/>
                          <a:ea typeface="+mn-ea"/>
                          <a:cs typeface="+mn-cs"/>
                        </a:rPr>
                        <a:t>SMT. VINAY SHARMA   ITA 187/2014</a:t>
                      </a:r>
                      <a:br>
                        <a:rPr kumimoji="0" lang="en-US" sz="1200" b="1" i="0" kern="1200" dirty="0" smtClean="0">
                          <a:solidFill>
                            <a:schemeClr val="dk1"/>
                          </a:solidFill>
                          <a:latin typeface="+mn-lt"/>
                          <a:ea typeface="+mn-ea"/>
                          <a:cs typeface="+mn-cs"/>
                        </a:rPr>
                      </a:br>
                      <a:r>
                        <a:rPr kumimoji="0" lang="en-US" sz="1200" b="1" i="0" kern="1200" dirty="0" smtClean="0">
                          <a:solidFill>
                            <a:schemeClr val="dk1"/>
                          </a:solidFill>
                          <a:latin typeface="+mn-lt"/>
                          <a:ea typeface="+mn-ea"/>
                          <a:cs typeface="+mn-cs"/>
                        </a:rPr>
                        <a:t>Delhi high court </a:t>
                      </a:r>
                    </a:p>
                    <a:p>
                      <a:r>
                        <a:rPr kumimoji="0" lang="en-US" sz="1200" b="1" i="1" u="sng" kern="1200" dirty="0" smtClean="0">
                          <a:solidFill>
                            <a:schemeClr val="dk1"/>
                          </a:solidFill>
                          <a:latin typeface="+mn-lt"/>
                          <a:ea typeface="+mn-ea"/>
                          <a:cs typeface="+mn-cs"/>
                        </a:rPr>
                        <a:t>The facts of this case are clearly such   that the decision in MAK Data (Supra), in the opinion of this Court,   cannot be attracted. The </a:t>
                      </a:r>
                      <a:r>
                        <a:rPr kumimoji="0" lang="en-US" sz="1200" b="1" i="1" u="sng" kern="1200" dirty="0" err="1" smtClean="0">
                          <a:solidFill>
                            <a:schemeClr val="dk1"/>
                          </a:solidFill>
                          <a:latin typeface="+mn-lt"/>
                          <a:ea typeface="+mn-ea"/>
                          <a:cs typeface="+mn-cs"/>
                        </a:rPr>
                        <a:t>assessee</a:t>
                      </a:r>
                      <a:r>
                        <a:rPr kumimoji="0" lang="en-US" sz="1200" b="1" i="1" u="sng" kern="1200" dirty="0" smtClean="0">
                          <a:solidFill>
                            <a:schemeClr val="dk1"/>
                          </a:solidFill>
                          <a:latin typeface="+mn-lt"/>
                          <a:ea typeface="+mn-ea"/>
                          <a:cs typeface="+mn-cs"/>
                        </a:rPr>
                        <a:t> at no point seem to have accepted the   </a:t>
                      </a:r>
                      <a:r>
                        <a:rPr kumimoji="0" lang="en-US" sz="1200" b="1" i="1" u="sng" kern="1200" dirty="0" err="1" smtClean="0">
                          <a:solidFill>
                            <a:schemeClr val="dk1"/>
                          </a:solidFill>
                          <a:latin typeface="+mn-lt"/>
                          <a:ea typeface="+mn-ea"/>
                          <a:cs typeface="+mn-cs"/>
                        </a:rPr>
                        <a:t>revenue?s</a:t>
                      </a:r>
                      <a:r>
                        <a:rPr kumimoji="0" lang="en-US" sz="1200" b="1" i="1" u="sng" kern="1200" dirty="0" smtClean="0">
                          <a:solidFill>
                            <a:schemeClr val="dk1"/>
                          </a:solidFill>
                          <a:latin typeface="+mn-lt"/>
                          <a:ea typeface="+mn-ea"/>
                          <a:cs typeface="+mn-cs"/>
                        </a:rPr>
                        <a:t> contentions that such claimed expenditure was bogus and that it   was not allowable, he offered the amount only to buy peace. There is also   no finding by the AO that the appellant had failed to offer an   explanation in respect of the income returned or had failed to disclose   material particulars.</a:t>
                      </a:r>
                      <a:endParaRPr lang="en-US" sz="1200" dirty="0"/>
                    </a:p>
                  </a:txBody>
                  <a:tcPr/>
                </a:tc>
                <a:tc>
                  <a:txBody>
                    <a:bodyPr/>
                    <a:lstStyle/>
                    <a:p>
                      <a:endParaRPr lang="en-US"/>
                    </a:p>
                  </a:txBody>
                  <a:tcPr/>
                </a:tc>
              </a:tr>
              <a:tr h="370840">
                <a:tc>
                  <a:txBody>
                    <a:bodyPr/>
                    <a:lstStyle/>
                    <a:p>
                      <a:r>
                        <a:rPr kumimoji="0" lang="en-US" sz="1200" b="0" i="0" kern="1200" dirty="0" err="1" smtClean="0">
                          <a:solidFill>
                            <a:schemeClr val="dk1"/>
                          </a:solidFill>
                          <a:latin typeface="+mn-lt"/>
                          <a:ea typeface="+mn-ea"/>
                          <a:cs typeface="+mn-cs"/>
                        </a:rPr>
                        <a:t>Shri</a:t>
                      </a:r>
                      <a:r>
                        <a:rPr kumimoji="0" lang="en-US" sz="1200" b="0" i="0" kern="1200" dirty="0" smtClean="0">
                          <a:solidFill>
                            <a:schemeClr val="dk1"/>
                          </a:solidFill>
                          <a:latin typeface="+mn-lt"/>
                          <a:ea typeface="+mn-ea"/>
                          <a:cs typeface="+mn-cs"/>
                        </a:rPr>
                        <a:t>. </a:t>
                      </a:r>
                      <a:r>
                        <a:rPr kumimoji="0" lang="en-US" sz="1200" b="0" i="0" kern="1200" dirty="0" err="1" smtClean="0">
                          <a:solidFill>
                            <a:schemeClr val="dk1"/>
                          </a:solidFill>
                          <a:latin typeface="+mn-lt"/>
                          <a:ea typeface="+mn-ea"/>
                          <a:cs typeface="+mn-cs"/>
                        </a:rPr>
                        <a:t>Hiralal</a:t>
                      </a:r>
                      <a:r>
                        <a:rPr kumimoji="0" lang="en-US" sz="1200" b="0" i="0" kern="1200" dirty="0" smtClean="0">
                          <a:solidFill>
                            <a:schemeClr val="dk1"/>
                          </a:solidFill>
                          <a:latin typeface="+mn-lt"/>
                          <a:ea typeface="+mn-ea"/>
                          <a:cs typeface="+mn-cs"/>
                        </a:rPr>
                        <a:t> </a:t>
                      </a:r>
                      <a:r>
                        <a:rPr kumimoji="0" lang="en-US" sz="1200" b="0" i="0" kern="1200" dirty="0" err="1" smtClean="0">
                          <a:solidFill>
                            <a:schemeClr val="dk1"/>
                          </a:solidFill>
                          <a:latin typeface="+mn-lt"/>
                          <a:ea typeface="+mn-ea"/>
                          <a:cs typeface="+mn-cs"/>
                        </a:rPr>
                        <a:t>Doshi</a:t>
                      </a:r>
                      <a:r>
                        <a:rPr kumimoji="0" lang="en-US" sz="1200" b="0" i="0" kern="1200" dirty="0" smtClean="0">
                          <a:solidFill>
                            <a:schemeClr val="dk1"/>
                          </a:solidFill>
                          <a:latin typeface="+mn-lt"/>
                          <a:ea typeface="+mn-ea"/>
                          <a:cs typeface="+mn-cs"/>
                        </a:rPr>
                        <a:t> FEBRUARY 9, 2016. Bombay high court:</a:t>
                      </a:r>
                      <a:r>
                        <a:rPr kumimoji="0" lang="en-US" sz="1200" b="0" i="0" kern="1200" baseline="0" dirty="0" smtClean="0">
                          <a:solidFill>
                            <a:schemeClr val="dk1"/>
                          </a:solidFill>
                          <a:latin typeface="+mn-lt"/>
                          <a:ea typeface="+mn-ea"/>
                          <a:cs typeface="+mn-cs"/>
                        </a:rPr>
                        <a:t>  </a:t>
                      </a:r>
                      <a:r>
                        <a:rPr kumimoji="0" lang="en-US" sz="1200" b="0" i="0" kern="1200" baseline="0" dirty="0" err="1" smtClean="0">
                          <a:solidFill>
                            <a:schemeClr val="dk1"/>
                          </a:solidFill>
                          <a:latin typeface="+mn-lt"/>
                          <a:ea typeface="+mn-ea"/>
                          <a:cs typeface="+mn-cs"/>
                        </a:rPr>
                        <a:t>Mak</a:t>
                      </a:r>
                      <a:r>
                        <a:rPr kumimoji="0" lang="en-US" sz="1200" b="0" i="0" kern="1200" baseline="0" dirty="0" smtClean="0">
                          <a:solidFill>
                            <a:schemeClr val="dk1"/>
                          </a:solidFill>
                          <a:latin typeface="+mn-lt"/>
                          <a:ea typeface="+mn-ea"/>
                          <a:cs typeface="+mn-cs"/>
                        </a:rPr>
                        <a:t> data held not universally applicable </a:t>
                      </a:r>
                      <a:endParaRPr lang="en-US" sz="1200" dirty="0"/>
                    </a:p>
                  </a:txBody>
                  <a:tcPr/>
                </a:tc>
                <a:tc>
                  <a:txBody>
                    <a:bodyPr/>
                    <a:lstStyle/>
                    <a:p>
                      <a:endParaRPr lang="en-US"/>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b="0" i="0" kern="1200" dirty="0" smtClean="0">
                          <a:solidFill>
                            <a:schemeClr val="dk1"/>
                          </a:solidFill>
                          <a:latin typeface="+mn-lt"/>
                          <a:ea typeface="+mn-ea"/>
                          <a:cs typeface="+mn-cs"/>
                        </a:rPr>
                        <a:t>S.L. K. Properties </a:t>
                      </a:r>
                      <a:r>
                        <a:rPr kumimoji="0" lang="en-US" sz="1200" b="0" i="0" kern="1200" dirty="0" err="1" smtClean="0">
                          <a:solidFill>
                            <a:schemeClr val="dk1"/>
                          </a:solidFill>
                          <a:latin typeface="+mn-lt"/>
                          <a:ea typeface="+mn-ea"/>
                          <a:cs typeface="+mn-cs"/>
                        </a:rPr>
                        <a:t>Pune</a:t>
                      </a:r>
                      <a:r>
                        <a:rPr kumimoji="0" lang="en-US" sz="1200" b="0" i="0" kern="1200" dirty="0" smtClean="0">
                          <a:solidFill>
                            <a:schemeClr val="dk1"/>
                          </a:solidFill>
                          <a:latin typeface="+mn-lt"/>
                          <a:ea typeface="+mn-ea"/>
                          <a:cs typeface="+mn-cs"/>
                        </a:rPr>
                        <a:t> ITAT  18 .03.2016</a:t>
                      </a:r>
                      <a:endParaRPr lang="en-US" sz="1200" dirty="0" smtClean="0"/>
                    </a:p>
                    <a:p>
                      <a:endParaRPr lang="en-US" sz="1200" dirty="0"/>
                    </a:p>
                  </a:txBody>
                  <a:tcPr/>
                </a:tc>
                <a:tc>
                  <a:txBody>
                    <a:bodyPr/>
                    <a:lstStyle/>
                    <a:p>
                      <a:endParaRPr lang="en-US" dirty="0"/>
                    </a:p>
                  </a:txBody>
                  <a:tcPr/>
                </a:tc>
              </a:tr>
            </a:tbl>
          </a:graphicData>
        </a:graphic>
      </p:graphicFrame>
      <p:sp>
        <p:nvSpPr>
          <p:cNvPr id="3" name="Title 2"/>
          <p:cNvSpPr>
            <a:spLocks noGrp="1"/>
          </p:cNvSpPr>
          <p:nvPr>
            <p:ph type="title"/>
          </p:nvPr>
        </p:nvSpPr>
        <p:spPr/>
        <p:txBody>
          <a:bodyPr>
            <a:normAutofit fontScale="90000"/>
          </a:bodyPr>
          <a:lstStyle/>
          <a:p>
            <a:r>
              <a:rPr smtClean="0"/>
              <a:t>Supreme court MAK DATA 358 ITR 593</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47800"/>
          <a:ext cx="8229600" cy="475996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dirty="0" err="1" smtClean="0"/>
                        <a:t>Assessee</a:t>
                      </a:r>
                      <a:r>
                        <a:rPr lang="en-US" baseline="0" dirty="0" smtClean="0"/>
                        <a:t> Favoring decisions</a:t>
                      </a:r>
                      <a:endParaRPr lang="en-US" dirty="0"/>
                    </a:p>
                  </a:txBody>
                  <a:tcPr/>
                </a:tc>
                <a:tc>
                  <a:txBody>
                    <a:bodyPr/>
                    <a:lstStyle/>
                    <a:p>
                      <a:r>
                        <a:rPr lang="en-US" dirty="0" smtClean="0"/>
                        <a:t>Revenue Favoring decisions </a:t>
                      </a:r>
                      <a:endParaRPr lang="en-US" dirty="0"/>
                    </a:p>
                  </a:txBody>
                  <a:tcPr/>
                </a:tc>
              </a:tr>
              <a:tr h="370840">
                <a:tc>
                  <a:txBody>
                    <a:bodyPr/>
                    <a:lstStyle/>
                    <a:p>
                      <a:r>
                        <a:rPr kumimoji="0" lang="en-US" sz="1800" kern="1200" baseline="0" dirty="0" err="1" smtClean="0">
                          <a:solidFill>
                            <a:schemeClr val="dk1"/>
                          </a:solidFill>
                          <a:latin typeface="+mn-lt"/>
                          <a:ea typeface="+mn-ea"/>
                          <a:cs typeface="+mn-cs"/>
                        </a:rPr>
                        <a:t>R.Umedbhai</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Jewellers</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Pvt.Ltd</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Ahd</a:t>
                      </a:r>
                      <a:r>
                        <a:rPr kumimoji="0" lang="en-US" sz="1800" kern="1200" baseline="0" dirty="0" smtClean="0">
                          <a:solidFill>
                            <a:schemeClr val="dk1"/>
                          </a:solidFill>
                          <a:latin typeface="+mn-lt"/>
                          <a:ea typeface="+mn-ea"/>
                          <a:cs typeface="+mn-cs"/>
                        </a:rPr>
                        <a:t> ITAT order dated  09/10/2015</a:t>
                      </a:r>
                      <a:endParaRPr lang="en-US" dirty="0"/>
                    </a:p>
                  </a:txBody>
                  <a:tcPr/>
                </a:tc>
                <a:tc>
                  <a:txBody>
                    <a:bodyPr/>
                    <a:lstStyle/>
                    <a:p>
                      <a:endParaRPr lang="en-US"/>
                    </a:p>
                  </a:txBody>
                  <a:tcPr/>
                </a:tc>
              </a:tr>
              <a:tr h="370840">
                <a:tc>
                  <a:txBody>
                    <a:bodyPr/>
                    <a:lstStyle/>
                    <a:p>
                      <a:endParaRPr kumimoji="0" lang="en-US" sz="1800" kern="1200" baseline="0" dirty="0" smtClean="0">
                        <a:solidFill>
                          <a:schemeClr val="dk1"/>
                        </a:solidFill>
                        <a:latin typeface="+mn-lt"/>
                        <a:ea typeface="+mn-ea"/>
                        <a:cs typeface="+mn-cs"/>
                      </a:endParaRPr>
                    </a:p>
                    <a:p>
                      <a:r>
                        <a:rPr kumimoji="0" lang="en-US" sz="1800" kern="1200" baseline="0" dirty="0" smtClean="0">
                          <a:solidFill>
                            <a:schemeClr val="dk1"/>
                          </a:solidFill>
                          <a:latin typeface="+mn-lt"/>
                          <a:ea typeface="+mn-ea"/>
                          <a:cs typeface="+mn-cs"/>
                        </a:rPr>
                        <a:t> M/s Jay </a:t>
                      </a:r>
                      <a:r>
                        <a:rPr kumimoji="0" lang="en-US" sz="1800" kern="1200" baseline="0" dirty="0" err="1" smtClean="0">
                          <a:solidFill>
                            <a:schemeClr val="dk1"/>
                          </a:solidFill>
                          <a:latin typeface="+mn-lt"/>
                          <a:ea typeface="+mn-ea"/>
                          <a:cs typeface="+mn-cs"/>
                        </a:rPr>
                        <a:t>Fab</a:t>
                      </a:r>
                      <a:r>
                        <a:rPr kumimoji="0" lang="en-US" sz="1800" kern="1200" baseline="0" dirty="0" smtClean="0">
                          <a:solidFill>
                            <a:schemeClr val="dk1"/>
                          </a:solidFill>
                          <a:latin typeface="+mn-lt"/>
                          <a:ea typeface="+mn-ea"/>
                          <a:cs typeface="+mn-cs"/>
                        </a:rPr>
                        <a:t> ITAT</a:t>
                      </a:r>
                      <a:r>
                        <a:rPr kumimoji="0" lang="en-US" sz="1800" b="1" kern="1200" baseline="0" dirty="0" smtClean="0">
                          <a:solidFill>
                            <a:schemeClr val="dk1"/>
                          </a:solidFill>
                          <a:latin typeface="+mn-lt"/>
                          <a:ea typeface="+mn-ea"/>
                          <a:cs typeface="+mn-cs"/>
                        </a:rPr>
                        <a:t> “J”, BENCH MUMBAI </a:t>
                      </a:r>
                      <a:endParaRPr kumimoji="0" lang="en-US" sz="1800" kern="1200" baseline="0" dirty="0" smtClean="0">
                        <a:solidFill>
                          <a:schemeClr val="dk1"/>
                        </a:solidFill>
                        <a:latin typeface="+mn-lt"/>
                        <a:ea typeface="+mn-ea"/>
                        <a:cs typeface="+mn-cs"/>
                      </a:endParaRPr>
                    </a:p>
                    <a:p>
                      <a:r>
                        <a:rPr kumimoji="0" lang="en-US" sz="1800" kern="1200" baseline="0" dirty="0" smtClean="0">
                          <a:solidFill>
                            <a:schemeClr val="dk1"/>
                          </a:solidFill>
                          <a:latin typeface="+mn-lt"/>
                          <a:ea typeface="+mn-ea"/>
                          <a:cs typeface="+mn-cs"/>
                        </a:rPr>
                        <a:t> </a:t>
                      </a:r>
                      <a:r>
                        <a:rPr kumimoji="0" lang="en-US" sz="1800" b="1" kern="1200" baseline="0" dirty="0" smtClean="0">
                          <a:solidFill>
                            <a:schemeClr val="dk1"/>
                          </a:solidFill>
                          <a:latin typeface="+mn-lt"/>
                          <a:ea typeface="+mn-ea"/>
                          <a:cs typeface="+mn-cs"/>
                        </a:rPr>
                        <a:t>16/12/2015 </a:t>
                      </a:r>
                    </a:p>
                    <a:p>
                      <a:r>
                        <a:rPr kumimoji="0" lang="en-US" sz="1800" b="1" kern="1200" baseline="0" dirty="0" smtClean="0">
                          <a:solidFill>
                            <a:schemeClr val="dk1"/>
                          </a:solidFill>
                          <a:latin typeface="+mn-lt"/>
                          <a:ea typeface="+mn-ea"/>
                          <a:cs typeface="+mn-cs"/>
                        </a:rPr>
                        <a:t>(Survey based  voluntary surrender in revised return on basis of discrepancies in bills  without purchases being  bogus- held penalty not </a:t>
                      </a:r>
                      <a:r>
                        <a:rPr kumimoji="0" lang="en-US" sz="1800" b="1" kern="1200" baseline="0" dirty="0" err="1" smtClean="0">
                          <a:solidFill>
                            <a:schemeClr val="dk1"/>
                          </a:solidFill>
                          <a:latin typeface="+mn-lt"/>
                          <a:ea typeface="+mn-ea"/>
                          <a:cs typeface="+mn-cs"/>
                        </a:rPr>
                        <a:t>leviable</a:t>
                      </a:r>
                      <a:r>
                        <a:rPr kumimoji="0" lang="en-US" sz="1800" b="1" kern="1200" baseline="0" dirty="0" smtClean="0">
                          <a:solidFill>
                            <a:schemeClr val="dk1"/>
                          </a:solidFill>
                          <a:latin typeface="+mn-lt"/>
                          <a:ea typeface="+mn-ea"/>
                          <a:cs typeface="+mn-cs"/>
                        </a:rPr>
                        <a:t>_</a:t>
                      </a:r>
                      <a:endParaRPr lang="en-US" dirty="0"/>
                    </a:p>
                  </a:txBody>
                  <a:tcPr/>
                </a:tc>
                <a:tc>
                  <a:txBody>
                    <a:bodyPr/>
                    <a:lstStyle/>
                    <a:p>
                      <a:endParaRPr lang="en-US" dirty="0"/>
                    </a:p>
                  </a:txBody>
                  <a:tcPr/>
                </a:tc>
              </a:tr>
              <a:tr h="563880">
                <a:tc>
                  <a:txBody>
                    <a:bodyPr/>
                    <a:lstStyle/>
                    <a:p>
                      <a:r>
                        <a:rPr lang="en-US" dirty="0" smtClean="0"/>
                        <a:t>Mumbai bench ITAT </a:t>
                      </a:r>
                      <a:endParaRPr kumimoji="0" lang="en-US" sz="1800" kern="1200" baseline="0" dirty="0" smtClean="0">
                        <a:solidFill>
                          <a:schemeClr val="dk1"/>
                        </a:solidFill>
                        <a:latin typeface="+mn-lt"/>
                        <a:ea typeface="+mn-ea"/>
                        <a:cs typeface="+mn-cs"/>
                      </a:endParaRPr>
                    </a:p>
                    <a:p>
                      <a:r>
                        <a:rPr kumimoji="0" lang="en-US" sz="1800" kern="1200" baseline="0" dirty="0" smtClean="0">
                          <a:solidFill>
                            <a:schemeClr val="dk1"/>
                          </a:solidFill>
                          <a:latin typeface="+mn-lt"/>
                          <a:ea typeface="+mn-ea"/>
                          <a:cs typeface="+mn-cs"/>
                        </a:rPr>
                        <a:t>ITA No.210/MUM/2015</a:t>
                      </a:r>
                    </a:p>
                    <a:p>
                      <a:r>
                        <a:rPr kumimoji="0" lang="en-US" sz="1800" kern="1200" baseline="0" dirty="0" err="1" smtClean="0">
                          <a:solidFill>
                            <a:schemeClr val="dk1"/>
                          </a:solidFill>
                          <a:latin typeface="+mn-lt"/>
                          <a:ea typeface="+mn-ea"/>
                          <a:cs typeface="+mn-cs"/>
                        </a:rPr>
                        <a:t>Anurag</a:t>
                      </a:r>
                      <a:r>
                        <a:rPr kumimoji="0" lang="en-US" sz="1800" kern="1200" baseline="0" dirty="0" smtClean="0">
                          <a:solidFill>
                            <a:schemeClr val="dk1"/>
                          </a:solidFill>
                          <a:latin typeface="+mn-lt"/>
                          <a:ea typeface="+mn-ea"/>
                          <a:cs typeface="+mn-cs"/>
                        </a:rPr>
                        <a:t> </a:t>
                      </a:r>
                      <a:r>
                        <a:rPr kumimoji="0" lang="en-US" sz="1800" kern="1200" baseline="0" dirty="0" err="1" smtClean="0">
                          <a:solidFill>
                            <a:schemeClr val="dk1"/>
                          </a:solidFill>
                          <a:latin typeface="+mn-lt"/>
                          <a:ea typeface="+mn-ea"/>
                          <a:cs typeface="+mn-cs"/>
                        </a:rPr>
                        <a:t>Toshniwal</a:t>
                      </a:r>
                      <a:r>
                        <a:rPr kumimoji="0" lang="en-US" sz="1800" kern="1200" baseline="0" dirty="0" smtClean="0">
                          <a:solidFill>
                            <a:schemeClr val="dk1"/>
                          </a:solidFill>
                          <a:latin typeface="+mn-lt"/>
                          <a:ea typeface="+mn-ea"/>
                          <a:cs typeface="+mn-cs"/>
                        </a:rPr>
                        <a:t>, Date of pronouncement : 30/09/2015</a:t>
                      </a:r>
                      <a:endParaRPr lang="en-US" dirty="0"/>
                    </a:p>
                  </a:txBody>
                  <a:tcPr/>
                </a:tc>
                <a:tc>
                  <a:txBody>
                    <a:bodyPr/>
                    <a:lstStyle/>
                    <a:p>
                      <a:endParaRPr lang="en-US" dirty="0"/>
                    </a:p>
                  </a:txBody>
                  <a:tcPr/>
                </a:tc>
              </a:tr>
            </a:tbl>
          </a:graphicData>
        </a:graphic>
      </p:graphicFrame>
      <p:sp>
        <p:nvSpPr>
          <p:cNvPr id="3" name="Title 2"/>
          <p:cNvSpPr>
            <a:spLocks noGrp="1"/>
          </p:cNvSpPr>
          <p:nvPr>
            <p:ph type="title"/>
          </p:nvPr>
        </p:nvSpPr>
        <p:spPr/>
        <p:txBody>
          <a:bodyPr>
            <a:normAutofit fontScale="90000"/>
          </a:bodyPr>
          <a:lstStyle/>
          <a:p>
            <a:r>
              <a:rPr smtClean="0"/>
              <a:t>Supreme court MAK DATA 358 itr 593</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55000" lnSpcReduction="20000"/>
          </a:bodyPr>
          <a:lstStyle/>
          <a:p>
            <a:r>
              <a:rPr lang="en-US" dirty="0" smtClean="0"/>
              <a:t>IN THE INCOME TAX APPELLATE TRIBUNAL HYDERABAD BENCHES “A” : HYDERABAD</a:t>
            </a:r>
          </a:p>
          <a:p>
            <a:r>
              <a:rPr lang="en-US" dirty="0" smtClean="0"/>
              <a:t>ITA.No.1718/</a:t>
            </a:r>
            <a:r>
              <a:rPr lang="en-US" dirty="0" err="1" smtClean="0"/>
              <a:t>Hyd</a:t>
            </a:r>
            <a:r>
              <a:rPr lang="en-US" dirty="0" smtClean="0"/>
              <a:t>/2013 Assessment Year 2003-2004 M/s. </a:t>
            </a:r>
            <a:r>
              <a:rPr lang="en-US" dirty="0" err="1" smtClean="0"/>
              <a:t>Hy</a:t>
            </a:r>
            <a:r>
              <a:rPr lang="en-US" dirty="0" smtClean="0"/>
              <a:t>-Grow </a:t>
            </a:r>
            <a:r>
              <a:rPr lang="en-US" dirty="0" err="1" smtClean="0"/>
              <a:t>Chemcials</a:t>
            </a:r>
            <a:r>
              <a:rPr lang="en-US" dirty="0" smtClean="0"/>
              <a:t> </a:t>
            </a:r>
            <a:r>
              <a:rPr lang="en-US" dirty="0" err="1" smtClean="0"/>
              <a:t>Pharmtek</a:t>
            </a:r>
            <a:r>
              <a:rPr lang="en-US" dirty="0" smtClean="0"/>
              <a:t> P. Ltd.,</a:t>
            </a:r>
          </a:p>
          <a:p>
            <a:r>
              <a:rPr lang="en-US" dirty="0" smtClean="0"/>
              <a:t>Date of Pronouncement : 05.02.2016</a:t>
            </a:r>
          </a:p>
          <a:p>
            <a:r>
              <a:rPr lang="en-US" dirty="0" smtClean="0"/>
              <a:t>Brief facts of the case are that the </a:t>
            </a:r>
            <a:r>
              <a:rPr lang="en-US" dirty="0" err="1" smtClean="0"/>
              <a:t>assessee</a:t>
            </a:r>
            <a:r>
              <a:rPr lang="en-US" dirty="0" smtClean="0"/>
              <a:t> company which is engaged in the business of manufacture of bulk drugs, filed its return of income on 03.11.2003 admitting taxable income of Rs.1,29,12,461. The assessment under section 143(3) was completed on 27.12.2005 determining the total income of Rs.1,43,68,620. Subsequently, the A.O. received information from DDIT (Inv.) Unit-1(3), Mumbai that there was a search operation under section 132 of the I.T. Act on 12.08.2004 in the case of one Mr. </a:t>
            </a:r>
            <a:r>
              <a:rPr lang="en-US" dirty="0" err="1" smtClean="0"/>
              <a:t>Chetan</a:t>
            </a:r>
            <a:r>
              <a:rPr lang="en-US" dirty="0" smtClean="0"/>
              <a:t> Shah who is an entry operator and during the course of search it came to light that the said Mr. </a:t>
            </a:r>
            <a:r>
              <a:rPr lang="en-US" dirty="0" err="1" smtClean="0"/>
              <a:t>Chetan</a:t>
            </a:r>
            <a:r>
              <a:rPr lang="en-US" dirty="0" smtClean="0"/>
              <a:t> Shah floated many proprietary concerns which issued bogus bills to various parties. It was further informed that the </a:t>
            </a:r>
            <a:r>
              <a:rPr lang="en-US" dirty="0" err="1" smtClean="0"/>
              <a:t>assessee</a:t>
            </a:r>
            <a:r>
              <a:rPr lang="en-US" dirty="0" smtClean="0"/>
              <a:t> had issued DDs in </a:t>
            </a:r>
            <a:r>
              <a:rPr lang="en-US" dirty="0" err="1" smtClean="0"/>
              <a:t>favour</a:t>
            </a:r>
            <a:r>
              <a:rPr lang="en-US" dirty="0" smtClean="0"/>
              <a:t> of M/s. </a:t>
            </a:r>
            <a:r>
              <a:rPr lang="en-US" dirty="0" err="1" smtClean="0"/>
              <a:t>Amit</a:t>
            </a:r>
            <a:r>
              <a:rPr lang="en-US" dirty="0" smtClean="0"/>
              <a:t> Enterprises, one of the proprietary concern of Mr. </a:t>
            </a:r>
            <a:r>
              <a:rPr lang="en-US" dirty="0" err="1" smtClean="0"/>
              <a:t>Chetan</a:t>
            </a:r>
            <a:r>
              <a:rPr lang="en-US" dirty="0" smtClean="0"/>
              <a:t> P. Shah on Indian Overseas Bank for a total sum of Rs.17,63,784. On the basis of the said information, the A.O. opined that </a:t>
            </a:r>
            <a:r>
              <a:rPr lang="en-US" dirty="0" err="1" smtClean="0"/>
              <a:t>assessee</a:t>
            </a:r>
            <a:r>
              <a:rPr lang="en-US" dirty="0" smtClean="0"/>
              <a:t> by </a:t>
            </a:r>
            <a:r>
              <a:rPr lang="en-US" dirty="0" err="1" smtClean="0"/>
              <a:t>utilising</a:t>
            </a:r>
            <a:r>
              <a:rPr lang="en-US" dirty="0" smtClean="0"/>
              <a:t> the services of Mr. </a:t>
            </a:r>
            <a:r>
              <a:rPr lang="en-US" dirty="0" err="1" smtClean="0"/>
              <a:t>Chetan</a:t>
            </a:r>
            <a:r>
              <a:rPr lang="en-US" dirty="0" smtClean="0"/>
              <a:t> P. Shah has booked bogus expenditure to an extent of Rs.17,63,784. In view of the same, a notice under section 148 of the Act was issued to the </a:t>
            </a:r>
            <a:r>
              <a:rPr lang="en-US" dirty="0" err="1" smtClean="0"/>
              <a:t>assessee</a:t>
            </a:r>
            <a:r>
              <a:rPr lang="en-US" dirty="0" smtClean="0"/>
              <a:t> on 30.03.2010. The </a:t>
            </a:r>
            <a:r>
              <a:rPr lang="en-US" dirty="0" err="1" smtClean="0"/>
              <a:t>assessee</a:t>
            </a:r>
            <a:r>
              <a:rPr lang="en-US" dirty="0" smtClean="0"/>
              <a:t> filed a letter dated 20.05.2010 stating that the return of income already filed on 03.11.2003 may be treated as the return filed in response to the notice under section 148 of the I.T. Act and also sought the reasons for reopening. On receipt of reasons for reopening of the assessment, </a:t>
            </a:r>
            <a:r>
              <a:rPr lang="en-US" dirty="0" err="1" smtClean="0"/>
              <a:t>assessee</a:t>
            </a:r>
            <a:r>
              <a:rPr lang="en-US" dirty="0" smtClean="0"/>
              <a:t> submitted that he cannot produce any evidence in respect of the expenditure of Rs.17,63,784 claimed in the P &amp; L A/c since no documentary evidence is in the possession of the company in respect of their claim. Therefore, the </a:t>
            </a:r>
            <a:r>
              <a:rPr lang="en-US" dirty="0" err="1" smtClean="0"/>
              <a:t>assessee</a:t>
            </a:r>
            <a:r>
              <a:rPr lang="en-US" dirty="0" smtClean="0"/>
              <a:t> expressed its no objection for the proposed addition of the expenditure and the assessment was accordingly completed by making the addition. Thereafter, the A.O. initiated penalty proceedings under section 271(1)(c) of the I.T. Act by issuing a show cause notice dated 28.04.2011.</a:t>
            </a:r>
          </a:p>
        </p:txBody>
      </p:sp>
      <p:sp>
        <p:nvSpPr>
          <p:cNvPr id="3" name="Title 2"/>
          <p:cNvSpPr>
            <a:spLocks noGrp="1"/>
          </p:cNvSpPr>
          <p:nvPr>
            <p:ph type="title"/>
          </p:nvPr>
        </p:nvSpPr>
        <p:spPr/>
        <p:txBody>
          <a:bodyPr/>
          <a:lstStyle/>
          <a:p>
            <a:r>
              <a:rPr smtClean="0"/>
              <a:t>Section 148 cases penalty position</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err="1" smtClean="0"/>
              <a:t>Hyd</a:t>
            </a:r>
            <a:r>
              <a:rPr lang="en-US" dirty="0" smtClean="0"/>
              <a:t> ITAT </a:t>
            </a:r>
            <a:r>
              <a:rPr lang="en-US" dirty="0" err="1" smtClean="0"/>
              <a:t>Contd</a:t>
            </a:r>
            <a:r>
              <a:rPr lang="en-US" dirty="0" smtClean="0"/>
              <a:t>…</a:t>
            </a:r>
          </a:p>
          <a:p>
            <a:endParaRPr lang="en-US" dirty="0" smtClean="0"/>
          </a:p>
          <a:p>
            <a:r>
              <a:rPr lang="en-US" dirty="0" smtClean="0"/>
              <a:t>Having regard to the rival contentions and the material on record, it is seen that the addition has been made only on the ground that </a:t>
            </a:r>
            <a:r>
              <a:rPr lang="en-US" dirty="0" err="1" smtClean="0"/>
              <a:t>assessee</a:t>
            </a:r>
            <a:r>
              <a:rPr lang="en-US" dirty="0" smtClean="0"/>
              <a:t> has not been able to produce the evidence in </a:t>
            </a:r>
            <a:r>
              <a:rPr lang="en-US" dirty="0" err="1" smtClean="0"/>
              <a:t>favour</a:t>
            </a:r>
            <a:r>
              <a:rPr lang="en-US" dirty="0" smtClean="0"/>
              <a:t> of the payments made by the </a:t>
            </a:r>
            <a:r>
              <a:rPr lang="en-US" dirty="0" err="1" smtClean="0"/>
              <a:t>assessee</a:t>
            </a:r>
            <a:r>
              <a:rPr lang="en-US" dirty="0" smtClean="0"/>
              <a:t> by way of DDs to the proprietary concern of Mr. </a:t>
            </a:r>
            <a:r>
              <a:rPr lang="en-US" dirty="0" err="1" smtClean="0"/>
              <a:t>Chetan</a:t>
            </a:r>
            <a:r>
              <a:rPr lang="en-US" dirty="0" smtClean="0"/>
              <a:t> P. Shah i.e., </a:t>
            </a:r>
            <a:r>
              <a:rPr lang="en-US" dirty="0" err="1" smtClean="0"/>
              <a:t>Amit</a:t>
            </a:r>
            <a:r>
              <a:rPr lang="en-US" dirty="0" smtClean="0"/>
              <a:t> Enterprises. There is nothing on record such as documents found during the course of search in the case of Mr. </a:t>
            </a:r>
            <a:r>
              <a:rPr lang="en-US" dirty="0" err="1" smtClean="0"/>
              <a:t>Chetan</a:t>
            </a:r>
            <a:r>
              <a:rPr lang="en-US" dirty="0" smtClean="0"/>
              <a:t> P. Shah, to show that the payments made by the </a:t>
            </a:r>
            <a:r>
              <a:rPr lang="en-US" dirty="0" err="1" smtClean="0"/>
              <a:t>assessee</a:t>
            </a:r>
            <a:r>
              <a:rPr lang="en-US" dirty="0" smtClean="0"/>
              <a:t> were fictitious. The only evidence in possession of the Revenue was that Mr. </a:t>
            </a:r>
            <a:r>
              <a:rPr lang="en-US" dirty="0" err="1" smtClean="0"/>
              <a:t>Chentan</a:t>
            </a:r>
            <a:r>
              <a:rPr lang="en-US" dirty="0" smtClean="0"/>
              <a:t> P. Shah was in the business of issuing accommodation entries. There is nothing on record also to show that all the entries of Mr. </a:t>
            </a:r>
            <a:r>
              <a:rPr lang="en-US" dirty="0" err="1" smtClean="0"/>
              <a:t>Chetan</a:t>
            </a:r>
            <a:r>
              <a:rPr lang="en-US" dirty="0" smtClean="0"/>
              <a:t> P. Shah including the entries pertaining to the </a:t>
            </a:r>
            <a:r>
              <a:rPr lang="en-US" dirty="0" err="1" smtClean="0"/>
              <a:t>assessee</a:t>
            </a:r>
            <a:r>
              <a:rPr lang="en-US" dirty="0" smtClean="0"/>
              <a:t> are fictitious. Further, the </a:t>
            </a:r>
            <a:r>
              <a:rPr lang="en-US" dirty="0" err="1" smtClean="0"/>
              <a:t>assessee</a:t>
            </a:r>
            <a:r>
              <a:rPr lang="en-US" dirty="0" smtClean="0"/>
              <a:t> has submitted his explanation that the </a:t>
            </a:r>
            <a:r>
              <a:rPr lang="en-US" dirty="0" err="1" smtClean="0"/>
              <a:t>assessee</a:t>
            </a:r>
            <a:r>
              <a:rPr lang="en-US" dirty="0" smtClean="0"/>
              <a:t> is not in possession of </a:t>
            </a:r>
            <a:r>
              <a:rPr lang="en-US" dirty="0" err="1" smtClean="0"/>
              <a:t>therelevant</a:t>
            </a:r>
            <a:r>
              <a:rPr lang="en-US" dirty="0" smtClean="0"/>
              <a:t> documents due to passage of time and this has not been found to be false by any of the authorities below. The penalty under section 271(1)(c) of the I.T. Act is </a:t>
            </a:r>
            <a:r>
              <a:rPr lang="en-US" dirty="0" err="1" smtClean="0"/>
              <a:t>leviable</a:t>
            </a:r>
            <a:r>
              <a:rPr lang="en-US" dirty="0" smtClean="0"/>
              <a:t> where the </a:t>
            </a:r>
            <a:r>
              <a:rPr lang="en-US" dirty="0" err="1" smtClean="0"/>
              <a:t>assessee</a:t>
            </a:r>
            <a:r>
              <a:rPr lang="en-US" dirty="0" smtClean="0"/>
              <a:t> does not file his return of income or does not file explanation to the show cause notice for levy </a:t>
            </a:r>
            <a:r>
              <a:rPr lang="en-US" dirty="0" err="1" smtClean="0"/>
              <a:t>ofpenalty</a:t>
            </a:r>
            <a:r>
              <a:rPr lang="en-US" dirty="0" smtClean="0"/>
              <a:t> or where the explanation is found to be not </a:t>
            </a:r>
            <a:r>
              <a:rPr lang="en-US" dirty="0" err="1" smtClean="0"/>
              <a:t>bonafide</a:t>
            </a:r>
            <a:r>
              <a:rPr lang="en-US" dirty="0" smtClean="0"/>
              <a:t>. None of these circumstances exist in the case before us. In view of the same, we are of the opinion that the penalty under section 271(1)(c) of the Act, is not </a:t>
            </a:r>
            <a:r>
              <a:rPr lang="en-US" dirty="0" err="1" smtClean="0"/>
              <a:t>leviable</a:t>
            </a:r>
            <a:r>
              <a:rPr lang="en-US" dirty="0" smtClean="0"/>
              <a:t> in the case of the </a:t>
            </a:r>
            <a:r>
              <a:rPr lang="en-US" dirty="0" err="1" smtClean="0"/>
              <a:t>assessee</a:t>
            </a:r>
            <a:r>
              <a:rPr lang="en-US" dirty="0" smtClean="0"/>
              <a:t> in the absence of any of the above conditions.</a:t>
            </a:r>
          </a:p>
          <a:p>
            <a:endParaRPr lang="en-US" dirty="0" smtClean="0"/>
          </a:p>
          <a:p>
            <a:endParaRPr lang="en-US" dirty="0"/>
          </a:p>
        </p:txBody>
      </p:sp>
      <p:sp>
        <p:nvSpPr>
          <p:cNvPr id="3" name="Title 2"/>
          <p:cNvSpPr>
            <a:spLocks noGrp="1"/>
          </p:cNvSpPr>
          <p:nvPr>
            <p:ph type="title"/>
          </p:nvPr>
        </p:nvSpPr>
        <p:spPr/>
        <p:txBody>
          <a:bodyPr/>
          <a:lstStyle/>
          <a:p>
            <a:r>
              <a:rPr smtClean="0"/>
              <a:t>Section 148 cases penalty position</a:t>
            </a:r>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2000" b="1" u="sng" dirty="0" smtClean="0"/>
              <a:t>Nationwide </a:t>
            </a:r>
            <a:r>
              <a:rPr lang="en-US" sz="2000" b="1" u="sng" dirty="0" err="1" smtClean="0"/>
              <a:t>Pharmassist</a:t>
            </a:r>
            <a:r>
              <a:rPr lang="en-US" sz="2000" b="1" u="sng" dirty="0" smtClean="0"/>
              <a:t> Distribution Private Limited (Now merged with </a:t>
            </a:r>
            <a:r>
              <a:rPr lang="en-US" sz="2000" b="1" u="sng" dirty="0" err="1" smtClean="0"/>
              <a:t>Bigdeal</a:t>
            </a:r>
            <a:r>
              <a:rPr lang="en-US" sz="2000" b="1" u="sng" dirty="0" smtClean="0"/>
              <a:t> Mercantile Pvt. Ltd.) Date of Pronouncement : 14-10-2015 Mumbai ITAT </a:t>
            </a:r>
            <a:r>
              <a:rPr lang="en-US" sz="2000" b="1" u="sng" dirty="0" err="1" smtClean="0"/>
              <a:t>assessee</a:t>
            </a:r>
            <a:r>
              <a:rPr lang="en-US" sz="2000" b="1" u="sng" dirty="0" smtClean="0"/>
              <a:t> </a:t>
            </a:r>
            <a:r>
              <a:rPr lang="en-US" sz="2000" b="1" u="sng" dirty="0" err="1" smtClean="0"/>
              <a:t>fav</a:t>
            </a:r>
            <a:r>
              <a:rPr lang="en-US" sz="2000" b="1" u="sng" dirty="0" smtClean="0"/>
              <a:t> order </a:t>
            </a:r>
            <a:endParaRPr lang="en-US" sz="2000" dirty="0" smtClean="0"/>
          </a:p>
          <a:p>
            <a:r>
              <a:rPr lang="en-US" sz="2000" dirty="0" smtClean="0"/>
              <a:t>Ravi </a:t>
            </a:r>
            <a:r>
              <a:rPr lang="en-US" sz="2000" dirty="0" err="1" smtClean="0"/>
              <a:t>Sud</a:t>
            </a:r>
            <a:r>
              <a:rPr lang="en-US" sz="2000" dirty="0" smtClean="0"/>
              <a:t>,  "D" BENCH, MUMBAI ITAT </a:t>
            </a:r>
            <a:r>
              <a:rPr lang="pt-BR" sz="2000" dirty="0" smtClean="0"/>
              <a:t>I.T.A. Nos. 93 to 95/Mum/2012 assessee fav order (where suo motto assessee offered income in revised (in invalid and time barred)return later regularised by section 148 notice- held no penalty leviable</a:t>
            </a:r>
          </a:p>
          <a:p>
            <a:r>
              <a:rPr lang="en-US" sz="2000" dirty="0" err="1" smtClean="0"/>
              <a:t>Hon’ble</a:t>
            </a:r>
            <a:r>
              <a:rPr lang="en-US" sz="2000" dirty="0" smtClean="0"/>
              <a:t> Apex Court in CIT </a:t>
            </a:r>
            <a:r>
              <a:rPr lang="en-US" sz="2000" dirty="0" err="1" smtClean="0"/>
              <a:t>vs</a:t>
            </a:r>
            <a:r>
              <a:rPr lang="en-US" sz="2000" dirty="0" smtClean="0"/>
              <a:t> Suresh Chandra </a:t>
            </a:r>
            <a:r>
              <a:rPr lang="en-US" sz="2000" dirty="0" err="1" smtClean="0"/>
              <a:t>Mittal</a:t>
            </a:r>
            <a:r>
              <a:rPr lang="en-US" sz="2000" dirty="0" smtClean="0"/>
              <a:t> (2001) 251 ITR 9 (SC)</a:t>
            </a:r>
          </a:p>
          <a:p>
            <a:r>
              <a:rPr lang="en-US" sz="2000" i="1" dirty="0" smtClean="0"/>
              <a:t>Delhi ITAT in M/s St. Soldier Properties &amp; Industries Ltd. Vs ACIT, ITA No.6256-58/Del/2012, order dated 11.10.2013, New Delhi</a:t>
            </a:r>
          </a:p>
          <a:p>
            <a:r>
              <a:rPr lang="it-IT" sz="2000" dirty="0" smtClean="0"/>
              <a:t>CIT Vs. Sania Mirza – 259 CTR 386 (AP).</a:t>
            </a:r>
          </a:p>
          <a:p>
            <a:r>
              <a:rPr lang="en-US" sz="2000" dirty="0" err="1" smtClean="0"/>
              <a:t>Shri</a:t>
            </a:r>
            <a:r>
              <a:rPr lang="en-US" sz="2000" dirty="0" smtClean="0"/>
              <a:t> Ram </a:t>
            </a:r>
            <a:r>
              <a:rPr lang="en-US" sz="2000" dirty="0" err="1" smtClean="0"/>
              <a:t>Niwas</a:t>
            </a:r>
            <a:r>
              <a:rPr lang="en-US" sz="2000" dirty="0" smtClean="0"/>
              <a:t> Prop. M/S </a:t>
            </a:r>
            <a:r>
              <a:rPr lang="en-US" sz="2000" dirty="0" err="1" smtClean="0"/>
              <a:t>Shambhu</a:t>
            </a:r>
            <a:r>
              <a:rPr lang="en-US" sz="2000" dirty="0" smtClean="0"/>
              <a:t> </a:t>
            </a:r>
            <a:r>
              <a:rPr lang="en-US" sz="2000" dirty="0" err="1" smtClean="0"/>
              <a:t>Dayal</a:t>
            </a:r>
            <a:r>
              <a:rPr lang="en-US" sz="2000" dirty="0" smtClean="0"/>
              <a:t> Ram </a:t>
            </a:r>
            <a:r>
              <a:rPr lang="en-US" sz="2000" dirty="0" err="1" smtClean="0"/>
              <a:t>Niwas</a:t>
            </a:r>
            <a:r>
              <a:rPr lang="en-US" sz="2000" dirty="0" smtClean="0"/>
              <a:t>  Allahabad high court in order dated  27.8.2014  INCOME TAX APPEAL No. - 436 of 2005 </a:t>
            </a:r>
          </a:p>
          <a:p>
            <a:pPr>
              <a:buNone/>
            </a:pPr>
            <a:r>
              <a:rPr lang="en-US" sz="2000" dirty="0" smtClean="0"/>
              <a:t/>
            </a:r>
            <a:br>
              <a:rPr lang="en-US" sz="2000" dirty="0" smtClean="0"/>
            </a:br>
            <a:r>
              <a:rPr lang="en-US" sz="2000" dirty="0" smtClean="0"/>
              <a:t/>
            </a:r>
            <a:br>
              <a:rPr lang="en-US" sz="2000" dirty="0" smtClean="0"/>
            </a:br>
            <a:r>
              <a:rPr lang="en-US" sz="2000" dirty="0" smtClean="0"/>
              <a:t/>
            </a:r>
            <a:br>
              <a:rPr lang="en-US" sz="2000" dirty="0" smtClean="0"/>
            </a:br>
            <a:endParaRPr lang="en-US" sz="2000" dirty="0"/>
          </a:p>
        </p:txBody>
      </p:sp>
      <p:sp>
        <p:nvSpPr>
          <p:cNvPr id="3" name="Title 2"/>
          <p:cNvSpPr>
            <a:spLocks noGrp="1"/>
          </p:cNvSpPr>
          <p:nvPr>
            <p:ph type="title"/>
          </p:nvPr>
        </p:nvSpPr>
        <p:spPr/>
        <p:txBody>
          <a:bodyPr/>
          <a:lstStyle/>
          <a:p>
            <a:r>
              <a:rPr smtClean="0"/>
              <a:t>Section 148 cases penalty position</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err="1" smtClean="0"/>
              <a:t>Hon'ble</a:t>
            </a:r>
            <a:r>
              <a:rPr lang="en-US" dirty="0" smtClean="0"/>
              <a:t> Allahabad High court in the case of Cheap Cycle Stores Vs. CIT reported in (2006) 281 ITR f 00 (All) held‘ "that the </a:t>
            </a:r>
            <a:r>
              <a:rPr lang="en-US" dirty="0" err="1" smtClean="0"/>
              <a:t>assessee</a:t>
            </a:r>
            <a:r>
              <a:rPr lang="en-US" dirty="0" smtClean="0"/>
              <a:t> having filed the </a:t>
            </a:r>
            <a:r>
              <a:rPr lang="en-US" dirty="0" err="1" smtClean="0"/>
              <a:t>origlnal</a:t>
            </a:r>
            <a:r>
              <a:rPr lang="en-US" dirty="0" smtClean="0"/>
              <a:t> return within the statutory </a:t>
            </a:r>
            <a:r>
              <a:rPr lang="en-US" dirty="0" err="1" smtClean="0"/>
              <a:t>perlod</a:t>
            </a:r>
            <a:r>
              <a:rPr lang="en-US" dirty="0" smtClean="0"/>
              <a:t> as provided u/s 139(1) of the Act, it was entitled to file a revised return under the provisions of section 139(5) of the Act' Thus' the revised return filed u/s 139(5) of the Act was a valid return and was to be taken into consideration. </a:t>
            </a:r>
            <a:r>
              <a:rPr lang="en-US" i="1" u="sng" dirty="0" smtClean="0"/>
              <a:t>No concealment having been found </a:t>
            </a:r>
            <a:r>
              <a:rPr lang="en-US" i="1" u="sng" dirty="0" err="1" smtClean="0"/>
              <a:t>ln</a:t>
            </a:r>
            <a:r>
              <a:rPr lang="en-US" i="1" u="sng" dirty="0" smtClean="0"/>
              <a:t> the revised return, the penalty proceedings in respect of the income declared in the return originally filed could not have been taken as the concealment had not yet been detected by the Assessing Officer up till the time the revised return was filed' Penalty could not be imposed u/s 271(1)(c).”</a:t>
            </a:r>
            <a:endParaRPr lang="en-US" i="1" u="sng" dirty="0"/>
          </a:p>
        </p:txBody>
      </p:sp>
      <p:sp>
        <p:nvSpPr>
          <p:cNvPr id="3" name="Title 2"/>
          <p:cNvSpPr>
            <a:spLocks noGrp="1"/>
          </p:cNvSpPr>
          <p:nvPr>
            <p:ph type="title"/>
          </p:nvPr>
        </p:nvSpPr>
        <p:spPr/>
        <p:txBody>
          <a:bodyPr/>
          <a:lstStyle/>
          <a:p>
            <a:r>
              <a:rPr smtClean="0"/>
              <a:t>Revised return before detection etc</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The language of Section 275 (1) (a) noted supra clearly shows   that   the   order   imposing   penalty   cannot   be   passed   if   the   appeal </a:t>
            </a:r>
            <a:r>
              <a:rPr lang="en-US" dirty="0" err="1" smtClean="0"/>
              <a:t>gainst</a:t>
            </a:r>
            <a:r>
              <a:rPr lang="en-US" dirty="0" smtClean="0"/>
              <a:t> basic order  of assessment is pending before the Competent superior Authority.  Here, on 24.2.1972 though 1st Appellate Authority had disposed of the appeal, further appeal of </a:t>
            </a:r>
            <a:r>
              <a:rPr lang="en-US" dirty="0" err="1" smtClean="0"/>
              <a:t>assessee</a:t>
            </a:r>
            <a:r>
              <a:rPr lang="en-US" dirty="0" smtClean="0"/>
              <a:t>   before the ITAT was very much pending.  </a:t>
            </a:r>
            <a:r>
              <a:rPr lang="en-US" i="1" u="sng" dirty="0" smtClean="0"/>
              <a:t>The order imposing penalty, therefore, appears to be  premature and, therefore, illegal  and without jurisdiction</a:t>
            </a:r>
            <a:r>
              <a:rPr lang="en-US" dirty="0" smtClean="0"/>
              <a:t>.  The notices for initiation of those proceedings are, dated  12.1.1972, 3.2.1972 and 27.9.1972 i.e. during the pendency of appeal before the ITAT. Essential ingredients of Section 275 (1)  are clearly not in contemplation of notice issuing  authority on  these dates.  The  form or language of these notices shows clear </a:t>
            </a:r>
            <a:r>
              <a:rPr lang="en-US" dirty="0" err="1" smtClean="0"/>
              <a:t>non­application</a:t>
            </a:r>
            <a:r>
              <a:rPr lang="en-US" dirty="0" smtClean="0"/>
              <a:t> of mind in this respect.   It is obvious that such notices initiating the penalty proceedings could not have been issued before  26.3.1974. </a:t>
            </a:r>
          </a:p>
          <a:p>
            <a:r>
              <a:rPr lang="en-US" dirty="0" smtClean="0"/>
              <a:t>((2) </a:t>
            </a:r>
            <a:r>
              <a:rPr lang="en-US" i="1" u="sng" dirty="0" smtClean="0"/>
              <a:t>Whether on the facts and in the circumstances of the case and having regard to the form, content and language of the </a:t>
            </a:r>
            <a:r>
              <a:rPr lang="en-US" i="1" u="sng" dirty="0" err="1" smtClean="0"/>
              <a:t>show­cause</a:t>
            </a:r>
            <a:r>
              <a:rPr lang="en-US" i="1" u="sng" dirty="0" smtClean="0"/>
              <a:t> notices received by   the   </a:t>
            </a:r>
            <a:r>
              <a:rPr lang="en-US" i="1" u="sng" dirty="0" err="1" smtClean="0"/>
              <a:t>assessee</a:t>
            </a:r>
            <a:r>
              <a:rPr lang="en-US" i="1" u="sng" dirty="0" smtClean="0"/>
              <a:t>,   the   order   of   the   Inspecting   Assistant   Commissioner imposing the penalty on the </a:t>
            </a:r>
            <a:r>
              <a:rPr lang="en-US" i="1" u="sng" dirty="0" err="1" smtClean="0"/>
              <a:t>assessee</a:t>
            </a:r>
            <a:r>
              <a:rPr lang="en-US" i="1" u="sng" dirty="0" smtClean="0"/>
              <a:t> was illegal and without jurisdiction ? In this situation, we answer question no. 2 in </a:t>
            </a:r>
            <a:r>
              <a:rPr lang="en-US" i="1" u="sng" dirty="0" err="1" smtClean="0"/>
              <a:t>favour</a:t>
            </a:r>
            <a:r>
              <a:rPr lang="en-US" i="1" u="sng" dirty="0" smtClean="0"/>
              <a:t> of </a:t>
            </a:r>
            <a:r>
              <a:rPr lang="en-US" i="1" u="sng" dirty="0" err="1" smtClean="0"/>
              <a:t>assessee</a:t>
            </a:r>
            <a:r>
              <a:rPr lang="en-US" i="1" u="sng" dirty="0" smtClean="0"/>
              <a:t> i.e. against the Department</a:t>
            </a:r>
            <a:endParaRPr lang="en-US" i="1" u="sng" dirty="0"/>
          </a:p>
        </p:txBody>
      </p:sp>
      <p:sp>
        <p:nvSpPr>
          <p:cNvPr id="3" name="Title 2"/>
          <p:cNvSpPr>
            <a:spLocks noGrp="1"/>
          </p:cNvSpPr>
          <p:nvPr>
            <p:ph type="title"/>
          </p:nvPr>
        </p:nvSpPr>
        <p:spPr/>
        <p:txBody>
          <a:bodyPr>
            <a:noAutofit/>
          </a:bodyPr>
          <a:lstStyle/>
          <a:p>
            <a:r>
              <a:rPr sz="2800" smtClean="0"/>
              <a:t>HIGH COURT BOMBAY,</a:t>
            </a:r>
            <a:br>
              <a:rPr sz="2800" smtClean="0"/>
            </a:br>
            <a:r>
              <a:rPr sz="2800" smtClean="0"/>
              <a:t>NAGPUR BENCH M/s R. B. Shreeram Durgaprasad,   24th November 2015</a:t>
            </a:r>
            <a:endParaRPr lang="en-US" sz="2800"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b="1" i="1" u="sng" dirty="0" smtClean="0"/>
              <a:t>The findings in quantum proceedings though relevant and admissible but in so far as the penalty is concerned, it is distinct and separate proceedings and the penalty being quasi-criminal in nature, merely because an addition has been sustained and the </a:t>
            </a:r>
            <a:r>
              <a:rPr lang="en-US" b="1" i="1" u="sng" dirty="0" err="1" smtClean="0"/>
              <a:t>assessee</a:t>
            </a:r>
            <a:r>
              <a:rPr lang="en-US" b="1" i="1" u="sng" dirty="0" smtClean="0"/>
              <a:t> does not file an appeal is no ground to impose penalty.  Something more is required to be brought into by the AO to prove that there was some concealment of income. Even when the books of accounts are to be rejected and profit has to be estimated, then it should also be based on some cogent material and it must be something more than mere suspicion and should have reasonable nexus to the material available on record and circumstances of the case. It was claimed by the </a:t>
            </a:r>
            <a:r>
              <a:rPr lang="en-US" b="1" i="1" u="sng" dirty="0" err="1" smtClean="0"/>
              <a:t>assessee</a:t>
            </a:r>
            <a:r>
              <a:rPr lang="en-US" b="1" i="1" u="sng" dirty="0" smtClean="0"/>
              <a:t> that majority of the work in various States throughout the country was completed by engaging local </a:t>
            </a:r>
            <a:r>
              <a:rPr lang="en-US" b="1" i="1" u="sng" dirty="0" err="1" smtClean="0"/>
              <a:t>labour</a:t>
            </a:r>
            <a:r>
              <a:rPr lang="en-US" b="1" i="1" u="sng" dirty="0" smtClean="0"/>
              <a:t> and on account of various factors and the </a:t>
            </a:r>
            <a:r>
              <a:rPr lang="en-US" b="1" i="1" u="sng" dirty="0" err="1" smtClean="0"/>
              <a:t>labour</a:t>
            </a:r>
            <a:r>
              <a:rPr lang="en-US" b="1" i="1" u="sng" dirty="0" smtClean="0"/>
              <a:t> class being such may not be having banking facilities/bank accounts, small payments was required to be made in cash. Admittedly, in a case of contract or the business being run by the </a:t>
            </a:r>
            <a:r>
              <a:rPr lang="en-US" b="1" i="1" u="sng" dirty="0" err="1" smtClean="0"/>
              <a:t>assessee</a:t>
            </a:r>
            <a:r>
              <a:rPr lang="en-US" b="1" i="1" u="sng" dirty="0" smtClean="0"/>
              <a:t>, the entire activity was </a:t>
            </a:r>
            <a:r>
              <a:rPr lang="en-US" b="1" i="1" u="sng" dirty="0" err="1" smtClean="0"/>
              <a:t>labour</a:t>
            </a:r>
            <a:r>
              <a:rPr lang="en-US" b="1" i="1" u="sng" dirty="0" smtClean="0"/>
              <a:t> intensive and engaging contractual </a:t>
            </a:r>
            <a:r>
              <a:rPr lang="en-US" b="1" i="1" u="sng" dirty="0" err="1" smtClean="0"/>
              <a:t>labour</a:t>
            </a:r>
            <a:r>
              <a:rPr lang="en-US" b="1" i="1" u="sng" dirty="0" smtClean="0"/>
              <a:t> or/and illiterate </a:t>
            </a:r>
            <a:r>
              <a:rPr lang="en-US" b="1" i="1" u="sng" dirty="0" err="1" smtClean="0"/>
              <a:t>labour</a:t>
            </a:r>
            <a:r>
              <a:rPr lang="en-US" b="1" i="1" u="sng" dirty="0" smtClean="0"/>
              <a:t> and therefore, there is quite possibility that the vouchers may not have been maintained to the satisfaction of the Revenue but then the fact prove that even the AO had no basis except to estimate certain percentage of expenses.</a:t>
            </a:r>
            <a:endParaRPr lang="en-US" dirty="0" smtClean="0"/>
          </a:p>
          <a:p>
            <a:endParaRPr lang="en-US" dirty="0"/>
          </a:p>
        </p:txBody>
      </p:sp>
      <p:sp>
        <p:nvSpPr>
          <p:cNvPr id="3" name="Title 2"/>
          <p:cNvSpPr>
            <a:spLocks noGrp="1"/>
          </p:cNvSpPr>
          <p:nvPr>
            <p:ph type="title"/>
          </p:nvPr>
        </p:nvSpPr>
        <p:spPr/>
        <p:txBody>
          <a:bodyPr>
            <a:noAutofit/>
          </a:bodyPr>
          <a:lstStyle/>
          <a:p>
            <a:r>
              <a:rPr sz="2800" i="1" smtClean="0"/>
              <a:t>M/s. Kiran Udyog</a:t>
            </a:r>
            <a:br>
              <a:rPr sz="2800" i="1" smtClean="0"/>
            </a:br>
            <a:r>
              <a:rPr sz="2800" i="1" smtClean="0"/>
              <a:t> Date of Order   ::::      25/05/2016</a:t>
            </a:r>
            <a:r>
              <a:rPr sz="2800" smtClean="0"/>
              <a:t/>
            </a:r>
            <a:br>
              <a:rPr sz="2800" smtClean="0"/>
            </a:br>
            <a:r>
              <a:rPr sz="2800" smtClean="0"/>
              <a:t> Rajasthan high court Estimated additions</a:t>
            </a:r>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i="1" dirty="0" smtClean="0"/>
              <a:t>Penalty u/s 271C-Deletion of penalty-</a:t>
            </a:r>
            <a:r>
              <a:rPr lang="en-US" i="1" dirty="0" err="1" smtClean="0"/>
              <a:t>Assessee</a:t>
            </a:r>
            <a:r>
              <a:rPr lang="en-US" i="1" dirty="0" smtClean="0"/>
              <a:t> collected tax u/s 201(1) or  compensatory interest u/s 201(1A)-</a:t>
            </a:r>
            <a:r>
              <a:rPr lang="en-US" i="1" dirty="0" err="1" smtClean="0"/>
              <a:t>Assessee</a:t>
            </a:r>
            <a:r>
              <a:rPr lang="en-US" i="1" dirty="0" smtClean="0"/>
              <a:t> submitted that amounts in  question  had already been paid so as to end dispute with Revenue-AO levied penalty u/s  271(1)(c) on </a:t>
            </a:r>
            <a:r>
              <a:rPr lang="en-US" i="1" dirty="0" err="1" smtClean="0"/>
              <a:t>assessee</a:t>
            </a:r>
            <a:r>
              <a:rPr lang="en-US" i="1" dirty="0" smtClean="0"/>
              <a:t> and same was deleted by CIT(A)- ITAT allowed </a:t>
            </a:r>
            <a:r>
              <a:rPr lang="en-US" i="1" dirty="0" err="1" smtClean="0"/>
              <a:t>assessee’s</a:t>
            </a:r>
            <a:r>
              <a:rPr lang="en-US" i="1" dirty="0" smtClean="0"/>
              <a:t>  Appeal and deleted penalty levied on </a:t>
            </a:r>
            <a:r>
              <a:rPr lang="en-US" i="1" dirty="0" err="1" smtClean="0"/>
              <a:t>assessee</a:t>
            </a:r>
            <a:r>
              <a:rPr lang="en-US" i="1" dirty="0" smtClean="0"/>
              <a:t>-Held, ITAT held that with regard to  levy of penalty u/s 271-C it was necessary to establish that there was  </a:t>
            </a:r>
            <a:r>
              <a:rPr lang="en-US" b="1" i="1" u="sng" dirty="0" smtClean="0"/>
              <a:t>contumacious conduct</a:t>
            </a:r>
            <a:r>
              <a:rPr lang="en-US" i="1" dirty="0" smtClean="0"/>
              <a:t> on part of </a:t>
            </a:r>
            <a:r>
              <a:rPr lang="en-US" i="1" dirty="0" err="1" smtClean="0"/>
              <a:t>assessee</a:t>
            </a:r>
            <a:r>
              <a:rPr lang="en-US" i="1" dirty="0" smtClean="0"/>
              <a:t>- On similar facts  Delhi High Court  deleted levy of penalty u/s 271-C in case of M/s. Itochu Corporation, reported  in 268 ITR 172(Del) and in case of CIT Vs. Mitsui &amp; Company Ltd. reported in 272 ITR 545- Respectfully following aforesaid judgments of Delhi High Court and  decision of ITAT, Delhi in case of Television Eighteen India Ltd., ITAT allowed  </a:t>
            </a:r>
            <a:r>
              <a:rPr lang="en-US" i="1" dirty="0" err="1" smtClean="0"/>
              <a:t>assessee’s</a:t>
            </a:r>
            <a:r>
              <a:rPr lang="en-US" i="1" dirty="0" smtClean="0"/>
              <a:t> appeal and cancelled penalty as levied u/s 271-C High Court rejected  appeal of revenue only on ground that no substantial question of law arose in  matter- Supreme Court convinced that there was no substantial question of law  arose and facts and law having properly and correctly been assessed and  approached by CIT(A) as well as by ITAT-Supreme Court found no merits in  appeal-Revenue’s Appeal dismissed.” </a:t>
            </a:r>
          </a:p>
          <a:p>
            <a:endParaRPr lang="en-US" i="1" dirty="0"/>
          </a:p>
        </p:txBody>
      </p:sp>
      <p:sp>
        <p:nvSpPr>
          <p:cNvPr id="3" name="Title 2"/>
          <p:cNvSpPr>
            <a:spLocks noGrp="1"/>
          </p:cNvSpPr>
          <p:nvPr>
            <p:ph type="title"/>
          </p:nvPr>
        </p:nvSpPr>
        <p:spPr/>
        <p:txBody>
          <a:bodyPr>
            <a:normAutofit fontScale="90000"/>
          </a:bodyPr>
          <a:lstStyle/>
          <a:p>
            <a:r>
              <a:rPr smtClean="0"/>
              <a:t>Supreme court in Bank of Nova Scotia case 380 ITR 550</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b="1" i="1" dirty="0" smtClean="0"/>
              <a:t>Admittedly, the penalty in the instant case has been levied on account of certain estimated additions/ disallowance which were finally sustained by the Tribunal, however, the fact remains that the AO made </a:t>
            </a:r>
            <a:r>
              <a:rPr lang="en-US" b="1" i="1" dirty="0" err="1" smtClean="0"/>
              <a:t>adhoc</a:t>
            </a:r>
            <a:r>
              <a:rPr lang="en-US" b="1" i="1" dirty="0" smtClean="0"/>
              <a:t> addition which was reduced in appeal by the appellate authorities and that too on </a:t>
            </a:r>
            <a:r>
              <a:rPr lang="en-US" b="1" i="1" dirty="0" err="1" smtClean="0"/>
              <a:t>adhoc</a:t>
            </a:r>
            <a:r>
              <a:rPr lang="en-US" b="1" i="1" dirty="0" smtClean="0"/>
              <a:t>/estimated basis;</a:t>
            </a:r>
          </a:p>
          <a:p>
            <a:r>
              <a:rPr lang="en-US" i="1" dirty="0" smtClean="0"/>
              <a:t>…The meaning of word “particulars” used in Section 271(1)(c) would embrace the meaning of the details of the claim made. Admittedly, no information given in the return of income was found to be incorrect or inaccurate, the </a:t>
            </a:r>
            <a:r>
              <a:rPr lang="en-US" i="1" dirty="0" err="1" smtClean="0"/>
              <a:t>assessee</a:t>
            </a:r>
            <a:r>
              <a:rPr lang="en-US" i="1" dirty="0" smtClean="0"/>
              <a:t> cannot be held guilty of furnishing of inaccurate particulars in order to expose the </a:t>
            </a:r>
            <a:r>
              <a:rPr lang="en-US" i="1" dirty="0" err="1" smtClean="0"/>
              <a:t>assessee</a:t>
            </a:r>
            <a:r>
              <a:rPr lang="en-US" i="1" dirty="0" smtClean="0"/>
              <a:t> to penalty unless the case is strongly covered by the provision, the penalty provisions cannot be invoked.</a:t>
            </a:r>
            <a:br>
              <a:rPr lang="en-US" i="1" dirty="0" smtClean="0"/>
            </a:br>
            <a:endParaRPr lang="en-US" dirty="0"/>
          </a:p>
        </p:txBody>
      </p:sp>
      <p:sp>
        <p:nvSpPr>
          <p:cNvPr id="3" name="Title 2"/>
          <p:cNvSpPr>
            <a:spLocks noGrp="1"/>
          </p:cNvSpPr>
          <p:nvPr>
            <p:ph type="title"/>
          </p:nvPr>
        </p:nvSpPr>
        <p:spPr/>
        <p:txBody>
          <a:bodyPr>
            <a:noAutofit/>
          </a:bodyPr>
          <a:lstStyle/>
          <a:p>
            <a:r>
              <a:rPr sz="2800" i="1" smtClean="0"/>
              <a:t>M/s. Kiran Udyog</a:t>
            </a:r>
            <a:br>
              <a:rPr sz="2800" i="1" smtClean="0"/>
            </a:br>
            <a:r>
              <a:rPr sz="2800" i="1" smtClean="0"/>
              <a:t> Date of Order   ::::      25/05/2016</a:t>
            </a:r>
            <a:r>
              <a:rPr sz="2800" smtClean="0"/>
              <a:t/>
            </a:r>
            <a:br>
              <a:rPr sz="2800" smtClean="0"/>
            </a:br>
            <a:r>
              <a:rPr sz="2800" smtClean="0"/>
              <a:t> Rajasthan high court</a:t>
            </a:r>
            <a:endParaRPr lang="en-US" sz="2800"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It is the position admitted that the respondent </a:t>
            </a:r>
            <a:r>
              <a:rPr lang="en-US" dirty="0" err="1" smtClean="0"/>
              <a:t>assessee</a:t>
            </a:r>
            <a:r>
              <a:rPr lang="en-US" dirty="0" smtClean="0"/>
              <a:t> by submitting a revised return declared complete and accurate taxable income. No information given in the revised return was found incorrect or inaccurate. No material is also available on record to establish that any conscious effort was made by the </a:t>
            </a:r>
            <a:r>
              <a:rPr lang="en-US" dirty="0" err="1" smtClean="0"/>
              <a:t>assessee</a:t>
            </a:r>
            <a:r>
              <a:rPr lang="en-US" dirty="0" smtClean="0"/>
              <a:t> respondent to conceal its income. To impose a penalty as per Section 271 (1)(c) the Assessing Officer is required to get himself satisfied about existence of the conditions stated therein.</a:t>
            </a:r>
          </a:p>
          <a:p>
            <a:r>
              <a:rPr lang="en-US" dirty="0" smtClean="0"/>
              <a:t>In the case in hand the applicant submitted the revised return and on basis of that tax was recovered. True it is, at the fist instance the </a:t>
            </a:r>
            <a:r>
              <a:rPr lang="en-US" dirty="0" err="1" smtClean="0"/>
              <a:t>assessee</a:t>
            </a:r>
            <a:r>
              <a:rPr lang="en-US" dirty="0" smtClean="0"/>
              <a:t> claimed exemption as per provisions of Section 80-P(2)(d) of the Act of 1961 but immediately on knowing about its non-applicability a revised return was filed disclosing accurate income. Under Section 271(1)(c) of the Act of 1961 it is required to be seen as to whether the </a:t>
            </a:r>
            <a:r>
              <a:rPr lang="en-US" dirty="0" err="1" smtClean="0"/>
              <a:t>assessee</a:t>
            </a:r>
            <a:r>
              <a:rPr lang="en-US" dirty="0" smtClean="0"/>
              <a:t> has concealed the income or the details supplied by him in return were found incorrect, erroneous, not accurate, not according to the truth or not exact depiction of the taxable income. No such eventuality in the instant matter exists. The Commissioner of Income Tax as well as the Income Tax Appellate Tribunal after examining the entire record arrived at the conclusion that first return submitted by </a:t>
            </a:r>
            <a:r>
              <a:rPr lang="en-US" dirty="0" err="1" smtClean="0"/>
              <a:t>assessee</a:t>
            </a:r>
            <a:r>
              <a:rPr lang="en-US" dirty="0" smtClean="0"/>
              <a:t> Udaipur Central Cooperative Bank Ltd. was a </a:t>
            </a:r>
            <a:r>
              <a:rPr lang="en-US" dirty="0" err="1" smtClean="0"/>
              <a:t>bonafide</a:t>
            </a:r>
            <a:r>
              <a:rPr lang="en-US" dirty="0" smtClean="0"/>
              <a:t> error and that was immediately rectified by submitting a revised return.</a:t>
            </a:r>
            <a:endParaRPr lang="en-US" dirty="0"/>
          </a:p>
        </p:txBody>
      </p:sp>
      <p:sp>
        <p:nvSpPr>
          <p:cNvPr id="3" name="Title 2"/>
          <p:cNvSpPr>
            <a:spLocks noGrp="1"/>
          </p:cNvSpPr>
          <p:nvPr>
            <p:ph type="title"/>
          </p:nvPr>
        </p:nvSpPr>
        <p:spPr/>
        <p:txBody>
          <a:bodyPr>
            <a:normAutofit fontScale="90000"/>
          </a:bodyPr>
          <a:lstStyle/>
          <a:p>
            <a:r>
              <a:rPr smtClean="0"/>
              <a:t>The Udaipur Central Cooperative Bank Ltd. 1st May, 2015 (Rajasthan high court)</a:t>
            </a:r>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 </a:t>
            </a:r>
            <a:r>
              <a:rPr lang="en-US" dirty="0" err="1" smtClean="0">
                <a:hlinkClick r:id="rId2"/>
              </a:rPr>
              <a:t>Qammar</a:t>
            </a:r>
            <a:r>
              <a:rPr lang="en-US" dirty="0" smtClean="0">
                <a:hlinkClick r:id="rId2"/>
              </a:rPr>
              <a:t>-</a:t>
            </a:r>
            <a:r>
              <a:rPr lang="en-US" dirty="0" err="1" smtClean="0">
                <a:hlinkClick r:id="rId2"/>
              </a:rPr>
              <a:t>ud</a:t>
            </a:r>
            <a:r>
              <a:rPr lang="en-US" dirty="0" smtClean="0">
                <a:hlinkClick r:id="rId2"/>
              </a:rPr>
              <a:t>-din &amp; Sons vs. CIT</a:t>
            </a:r>
            <a:r>
              <a:rPr lang="en-US" dirty="0" smtClean="0"/>
              <a:t>, (1981) 129 ITR 703, </a:t>
            </a:r>
            <a:r>
              <a:rPr lang="en-US" dirty="0" err="1" smtClean="0"/>
              <a:t>Ranganathan</a:t>
            </a:r>
            <a:r>
              <a:rPr lang="en-US" dirty="0" smtClean="0"/>
              <a:t>, J. (as he then was) held as follows: -</a:t>
            </a:r>
          </a:p>
          <a:p>
            <a:r>
              <a:rPr lang="en-US" dirty="0" smtClean="0"/>
              <a:t>"The obligation of filing of a return is a solemn and important one and should not be undertaken in a lighthearted and careless manner. It may be that, in some circumstances, an </a:t>
            </a:r>
            <a:r>
              <a:rPr lang="en-US" dirty="0" err="1" smtClean="0"/>
              <a:t>assessee</a:t>
            </a:r>
            <a:r>
              <a:rPr lang="en-US" dirty="0" smtClean="0"/>
              <a:t> may have to estimate its income, but if so, such estimate should have some basis </a:t>
            </a:r>
            <a:r>
              <a:rPr lang="en-US" dirty="0" err="1" smtClean="0"/>
              <a:t>therefor</a:t>
            </a:r>
            <a:r>
              <a:rPr lang="en-US" dirty="0" smtClean="0"/>
              <a:t>. An </a:t>
            </a:r>
            <a:r>
              <a:rPr lang="en-US" dirty="0" err="1" smtClean="0"/>
              <a:t>assessee</a:t>
            </a:r>
            <a:r>
              <a:rPr lang="en-US" dirty="0" smtClean="0"/>
              <a:t> cannot escape its responsibility or escape penal action merely by filing a return showing an estimated income but without there being any real basis for that income."</a:t>
            </a:r>
            <a:endParaRPr lang="en-US" dirty="0"/>
          </a:p>
        </p:txBody>
      </p:sp>
      <p:sp>
        <p:nvSpPr>
          <p:cNvPr id="3" name="Title 2"/>
          <p:cNvSpPr>
            <a:spLocks noGrp="1"/>
          </p:cNvSpPr>
          <p:nvPr>
            <p:ph type="title"/>
          </p:nvPr>
        </p:nvSpPr>
        <p:spPr/>
        <p:txBody>
          <a:bodyPr>
            <a:normAutofit fontScale="90000"/>
          </a:bodyPr>
          <a:lstStyle/>
          <a:p>
            <a:r>
              <a:rPr lang="en-US" dirty="0" smtClean="0"/>
              <a:t>Delhi</a:t>
            </a:r>
            <a:r>
              <a:rPr smtClean="0"/>
              <a:t> high court on estimated income in ITR assessee's salutary duty</a:t>
            </a:r>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 </a:t>
            </a:r>
            <a:r>
              <a:rPr lang="en-US" b="1" i="1" dirty="0" smtClean="0"/>
              <a:t>DIT (IT) v/s. Credit </a:t>
            </a:r>
            <a:r>
              <a:rPr lang="en-US" b="1" i="1" dirty="0" err="1" smtClean="0"/>
              <a:t>Agricole</a:t>
            </a:r>
            <a:r>
              <a:rPr lang="en-US" b="1" i="1" dirty="0" smtClean="0"/>
              <a:t> Indosuez 377 ITR 102, </a:t>
            </a:r>
            <a:r>
              <a:rPr lang="en-US" dirty="0" smtClean="0"/>
              <a:t>we had observed as under:</a:t>
            </a:r>
            <a:r>
              <a:rPr lang="en-US" i="1" dirty="0" smtClean="0"/>
              <a:t>“ …. …. …. ….. ….. In matters of tax, justice requires that there must be certainty</a:t>
            </a:r>
            <a:endParaRPr lang="en-US" dirty="0" smtClean="0"/>
          </a:p>
          <a:p>
            <a:r>
              <a:rPr lang="en-US" i="1" dirty="0" smtClean="0"/>
              <a:t>of law which presupposes equal application of law. Thus, where the issue in controversy stands settled by the decisions of this court or the Tribunal in any other case and the Revenue has accepted that decision then in that event the Revenue ought not to agitate the issue further unless there is some cogent justification such as change in law or some  </a:t>
            </a:r>
            <a:r>
              <a:rPr lang="en-US" i="1" dirty="0" err="1" smtClean="0"/>
              <a:t>ater</a:t>
            </a:r>
            <a:r>
              <a:rPr lang="en-US" i="1" dirty="0" smtClean="0"/>
              <a:t>  decision of an higher forum, etc. then in such cases appropriately the appeal memo itself must specify the reasons for preferring an appeal failing which at least before admission the officer concerned should file an affidavit pointing out the reasons for filing the appeal. It is only when the court is satisfied with the reasons given, that the merits of the issue need the examine of purposes for admission (please see I.T.A. No. 37 of 2013 CIT v/s. Procter and Gamble Home Products Ltd. Dated January 19, 2015 (2015) 377 ITR 66 (</a:t>
            </a:r>
            <a:r>
              <a:rPr lang="en-US" i="1" dirty="0" err="1" smtClean="0"/>
              <a:t>Bom</a:t>
            </a:r>
            <a:r>
              <a:rPr lang="en-US" i="1" dirty="0" smtClean="0"/>
              <a:t>); ITA No.269 of 2013 CIT v/s. SBI dated February 4, 2015 (2015) 375 ITR 20 (</a:t>
            </a:r>
            <a:r>
              <a:rPr lang="en-US" i="1" dirty="0" err="1" smtClean="0"/>
              <a:t>Bom</a:t>
            </a:r>
            <a:r>
              <a:rPr lang="en-US" i="1" dirty="0" smtClean="0"/>
              <a:t>); ITA No.330 of 2013 DIT v/s. Citibank N. A. dated March 11, 2015 – (2015) 377 ITR 69 (</a:t>
            </a:r>
            <a:r>
              <a:rPr lang="en-US" i="1" dirty="0" err="1" smtClean="0"/>
              <a:t>Bom</a:t>
            </a:r>
            <a:r>
              <a:rPr lang="en-US" i="1" dirty="0" smtClean="0"/>
              <a:t>). (vi) Filing of appeal under Section 260A of the Act is a serious issue. The parties who seek to file such appeals (which are normally after two tiers of appeal before the authorities under the Act) must do so after due application of mind and not raised frivolous/ concluded issues. This is certainly expected of the State.”</a:t>
            </a:r>
            <a:endParaRPr lang="en-US" dirty="0" smtClean="0"/>
          </a:p>
          <a:p>
            <a:endParaRPr lang="en-US" dirty="0"/>
          </a:p>
        </p:txBody>
      </p:sp>
      <p:sp>
        <p:nvSpPr>
          <p:cNvPr id="3" name="Title 2"/>
          <p:cNvSpPr>
            <a:spLocks noGrp="1"/>
          </p:cNvSpPr>
          <p:nvPr>
            <p:ph type="title"/>
          </p:nvPr>
        </p:nvSpPr>
        <p:spPr/>
        <p:txBody>
          <a:bodyPr/>
          <a:lstStyle/>
          <a:p>
            <a:r>
              <a:rPr smtClean="0"/>
              <a:t>Words of wisdom</a:t>
            </a:r>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t>Send your feedback at advocatekapilgoel@gmail.com</a:t>
            </a:r>
            <a:endParaRPr lang="en-US" dirty="0"/>
          </a:p>
        </p:txBody>
      </p:sp>
      <p:sp>
        <p:nvSpPr>
          <p:cNvPr id="3" name="Title 2"/>
          <p:cNvSpPr>
            <a:spLocks noGrp="1"/>
          </p:cNvSpPr>
          <p:nvPr>
            <p:ph type="ctrTitle"/>
          </p:nvPr>
        </p:nvSpPr>
        <p:spPr/>
        <p:txBody>
          <a:bodyPr/>
          <a:lstStyle/>
          <a:p>
            <a:r>
              <a:rPr smtClean="0"/>
              <a:t>Thank You</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1400" i="1" dirty="0" smtClean="0"/>
              <a:t>17. Having heard learned counsel for the parties, we are of the view that the facts of the case are rather peculiar and somewhat unique. The </a:t>
            </a:r>
            <a:r>
              <a:rPr lang="en-US" sz="1400" i="1" dirty="0" err="1" smtClean="0"/>
              <a:t>assessee</a:t>
            </a:r>
            <a:r>
              <a:rPr lang="en-US" sz="1400" i="1" dirty="0" smtClean="0"/>
              <a:t> is undoubtedly a reputed firm and has great expertise available with it. Notwithstanding this, it is possible that even the </a:t>
            </a:r>
            <a:r>
              <a:rPr lang="en-US" sz="1400" i="1" dirty="0" err="1" smtClean="0"/>
              <a:t>assessee</a:t>
            </a:r>
            <a:r>
              <a:rPr lang="en-US" sz="1400" i="1" dirty="0" smtClean="0"/>
              <a:t> could make a "silly" mistake and, indeed this has been acknowledged both by the Tribunal as well as by the High Court.  18. The fact that the Tax Audit Report was filed along with the return and that it unequivocally stated that the provision for payment was not allowable under section 40A(7) of the Act indicates that the </a:t>
            </a:r>
            <a:r>
              <a:rPr lang="en-US" sz="1400" i="1" dirty="0" err="1" smtClean="0"/>
              <a:t>assessee</a:t>
            </a:r>
            <a:r>
              <a:rPr lang="en-US" sz="1400" i="1" dirty="0" smtClean="0"/>
              <a:t> made a computation error in its return of income. Apart from the fact that the </a:t>
            </a:r>
            <a:r>
              <a:rPr lang="en-US" sz="1400" i="1" dirty="0" err="1" smtClean="0"/>
              <a:t>assessee</a:t>
            </a:r>
            <a:r>
              <a:rPr lang="en-US" sz="1400" i="1" dirty="0" smtClean="0"/>
              <a:t> did not notice the error, it was not even noticed even by the Assessing Officer who framed the assessment order. In that sense, even the Assessing Officer seems to have made a mistake in overlooking the contents of the Tax Audit Report. 19. The contents of the Tax Audit Report suggest that there is no question of the </a:t>
            </a:r>
            <a:r>
              <a:rPr lang="en-US" sz="1400" i="1" dirty="0" err="1" smtClean="0"/>
              <a:t>assessee</a:t>
            </a:r>
            <a:r>
              <a:rPr lang="en-US" sz="1400" i="1" dirty="0" smtClean="0"/>
              <a:t> concealing its income. There is also no question of the </a:t>
            </a:r>
            <a:r>
              <a:rPr lang="en-US" sz="1400" i="1" dirty="0" err="1" smtClean="0"/>
              <a:t>assessee</a:t>
            </a:r>
            <a:r>
              <a:rPr lang="en-US" sz="1400" i="1" dirty="0" smtClean="0"/>
              <a:t> furnishing any inaccurate particulars. It appears to us that all that has happened in the present case is that through a bona fide and inadvertent error, the </a:t>
            </a:r>
            <a:r>
              <a:rPr lang="en-US" sz="1400" i="1" dirty="0" err="1" smtClean="0"/>
              <a:t>assessee</a:t>
            </a:r>
            <a:r>
              <a:rPr lang="en-US" sz="1400" i="1" dirty="0" smtClean="0"/>
              <a:t> while submitting its return, failed to add the provision for gratuity to its total income. This can only be described as a human error which we are all prone to make. The </a:t>
            </a:r>
            <a:r>
              <a:rPr lang="en-US" sz="1400" i="1" dirty="0" err="1" smtClean="0"/>
              <a:t>calibre</a:t>
            </a:r>
            <a:r>
              <a:rPr lang="en-US" sz="1400" i="1" dirty="0" smtClean="0"/>
              <a:t> and expertise of the </a:t>
            </a:r>
            <a:r>
              <a:rPr lang="en-US" sz="1400" i="1" dirty="0" err="1" smtClean="0"/>
              <a:t>assessee</a:t>
            </a:r>
            <a:r>
              <a:rPr lang="en-US" sz="1400" i="1" dirty="0" smtClean="0"/>
              <a:t> has little or nothing to do with the inadvertent error. That the </a:t>
            </a:r>
            <a:r>
              <a:rPr lang="en-US" sz="1400" i="1" dirty="0" err="1" smtClean="0"/>
              <a:t>assessee</a:t>
            </a:r>
            <a:r>
              <a:rPr lang="en-US" sz="1400" i="1" dirty="0" smtClean="0"/>
              <a:t> should have been careful cannot be doubted, but the absence of due care, in a case such as the present does not mean that the assessed is guilty of either furnishing inaccurate particulars or attempting to conceal its income. 20. We are of the opinion, given the peculiar facts of this case, that the imposition of penalty on the </a:t>
            </a:r>
            <a:r>
              <a:rPr lang="en-US" sz="1400" i="1" dirty="0" err="1" smtClean="0"/>
              <a:t>assessee</a:t>
            </a:r>
            <a:r>
              <a:rPr lang="en-US" sz="1400" i="1" dirty="0" smtClean="0"/>
              <a:t> is not justified. We are satisfied that the </a:t>
            </a:r>
            <a:r>
              <a:rPr lang="en-US" sz="1400" i="1" dirty="0" err="1" smtClean="0"/>
              <a:t>assessee</a:t>
            </a:r>
            <a:r>
              <a:rPr lang="en-US" sz="1400" i="1" dirty="0" smtClean="0"/>
              <a:t> had committed an inadvertent and bona fide error and had not intended to or attempted to either conceal its income or furnish  inaccurate particulars. 21. Under these circumstances, the appeal is allowed and the order passed by the Calcutta High Court is set aside. No costs.”</a:t>
            </a:r>
          </a:p>
          <a:p>
            <a:endParaRPr lang="en-US" sz="1400" i="1" dirty="0"/>
          </a:p>
        </p:txBody>
      </p:sp>
      <p:sp>
        <p:nvSpPr>
          <p:cNvPr id="3" name="Title 2"/>
          <p:cNvSpPr>
            <a:spLocks noGrp="1"/>
          </p:cNvSpPr>
          <p:nvPr>
            <p:ph type="title"/>
          </p:nvPr>
        </p:nvSpPr>
        <p:spPr/>
        <p:txBody>
          <a:bodyPr>
            <a:normAutofit fontScale="90000"/>
          </a:bodyPr>
          <a:lstStyle/>
          <a:p>
            <a:r>
              <a:rPr smtClean="0"/>
              <a:t>Supreme court in PWC Case 348 ITR 306</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The processing of a return submitted by an </a:t>
            </a:r>
            <a:r>
              <a:rPr lang="en-US" dirty="0" err="1" smtClean="0"/>
              <a:t>assessee</a:t>
            </a:r>
            <a:r>
              <a:rPr lang="en-US" dirty="0" smtClean="0"/>
              <a:t> is a complicated exercise.  More the sources of income from an </a:t>
            </a:r>
            <a:r>
              <a:rPr lang="en-US" dirty="0" err="1" smtClean="0"/>
              <a:t>assessee</a:t>
            </a:r>
            <a:r>
              <a:rPr lang="en-US" dirty="0" smtClean="0"/>
              <a:t>,  higher the amount of scrutiny, that is needed.  Even after taking the help of the Chartered Accountant, an </a:t>
            </a:r>
            <a:r>
              <a:rPr lang="en-US" dirty="0" err="1" smtClean="0"/>
              <a:t>assessee</a:t>
            </a:r>
            <a:r>
              <a:rPr lang="en-US" dirty="0" smtClean="0"/>
              <a:t> may not be correct in his understanding as to the scope of (a) the determination of the total income, and (b) the deductions, which he is otherwise entitled to.   The interpretation placed on the respective provisions, itself is not absolute or final.  The Courts and the Tribunals are not uniform in their interpretation of the relevant provisions.  Obviously, to provide a </a:t>
            </a:r>
            <a:r>
              <a:rPr lang="en-US" dirty="0" err="1" smtClean="0"/>
              <a:t>deterrance</a:t>
            </a:r>
            <a:r>
              <a:rPr lang="en-US" dirty="0" smtClean="0"/>
              <a:t> to the </a:t>
            </a:r>
            <a:r>
              <a:rPr lang="en-US" dirty="0" err="1" smtClean="0"/>
              <a:t>assessees</a:t>
            </a:r>
            <a:r>
              <a:rPr lang="en-US" dirty="0" smtClean="0"/>
              <a:t>, the Parliament added Section 271 of the Act, providing for levy of penalty, in case an </a:t>
            </a:r>
            <a:r>
              <a:rPr lang="en-US" dirty="0" err="1" smtClean="0"/>
              <a:t>assessee</a:t>
            </a:r>
            <a:r>
              <a:rPr lang="en-US" dirty="0" smtClean="0"/>
              <a:t> is found to have suppressed, or concealed income, or posted the incorrect facts.  Till it was amended in the year 1964, Section 271(1)(c) of the Act, brought only deliberate concealment, or furnishing of inaccurate particulars as the basis for levy of penalty.   Through the Finance Act, 1964, the word deliberately was omitted. Such omission, no doubt, has added new dimensions to the provision.  </a:t>
            </a:r>
            <a:r>
              <a:rPr lang="en-US" sz="2900" b="1" i="1" u="sng" dirty="0" smtClean="0"/>
              <a:t>All the same, the revenue has to discharge its burden to prove that there was some intention to conceal or furnish inaccurate particulars on the part of the </a:t>
            </a:r>
            <a:r>
              <a:rPr lang="en-US" sz="2900" b="1" i="1" u="sng" dirty="0" err="1" smtClean="0"/>
              <a:t>assessee</a:t>
            </a:r>
            <a:r>
              <a:rPr lang="en-US" sz="2900" b="1" i="1" u="sng" dirty="0" smtClean="0"/>
              <a:t> before penalty is levied. In other words, an inadvertent mistake, or a bona fide belief, as to the classification, or character of an amount, cannot per se provide a ground for levy of penalty.  In the ultimate analysis, the sovereign power of the State is only to levy tax, and imposition of penalty is not a principal activity, but a step in the process of collection thereof ….</a:t>
            </a:r>
            <a:endParaRPr lang="en-US" sz="2900" b="1" i="1" u="sng" dirty="0"/>
          </a:p>
        </p:txBody>
      </p:sp>
      <p:sp>
        <p:nvSpPr>
          <p:cNvPr id="3" name="Title 2"/>
          <p:cNvSpPr>
            <a:spLocks noGrp="1"/>
          </p:cNvSpPr>
          <p:nvPr>
            <p:ph type="title"/>
          </p:nvPr>
        </p:nvSpPr>
        <p:spPr>
          <a:xfrm>
            <a:off x="457200" y="0"/>
            <a:ext cx="8229600" cy="1371600"/>
          </a:xfrm>
        </p:spPr>
        <p:txBody>
          <a:bodyPr>
            <a:normAutofit fontScale="90000"/>
          </a:bodyPr>
          <a:lstStyle/>
          <a:p>
            <a:r>
              <a:rPr smtClean="0"/>
              <a:t/>
            </a:r>
            <a:br>
              <a:rPr smtClean="0"/>
            </a:br>
            <a:r>
              <a:rPr smtClean="0"/>
              <a:t/>
            </a:r>
            <a:br>
              <a:rPr smtClean="0"/>
            </a:br>
            <a:r>
              <a:rPr smtClean="0"/>
              <a:t/>
            </a:r>
            <a:br>
              <a:rPr smtClean="0"/>
            </a:br>
            <a:r>
              <a:rPr smtClean="0"/>
              <a:t/>
            </a:r>
            <a:br>
              <a:rPr smtClean="0"/>
            </a:br>
            <a:r>
              <a:rPr smtClean="0"/>
              <a:t/>
            </a:r>
            <a:br>
              <a:rPr smtClean="0"/>
            </a:br>
            <a:r>
              <a:rPr smtClean="0"/>
              <a:t/>
            </a:r>
            <a:br>
              <a:rPr smtClean="0"/>
            </a:br>
            <a:r>
              <a:rPr smtClean="0"/>
              <a:t/>
            </a:r>
            <a:br>
              <a:rPr smtClean="0"/>
            </a:br>
            <a:r>
              <a:rPr smtClean="0"/>
              <a:t>									</a:t>
            </a:r>
            <a:br>
              <a:rPr smtClean="0"/>
            </a:br>
            <a:r>
              <a:rPr smtClean="0"/>
              <a:t/>
            </a:r>
            <a:br>
              <a:rPr smtClean="0"/>
            </a:br>
            <a:r>
              <a:rPr smtClean="0"/>
              <a:t/>
            </a:r>
            <a:br>
              <a:rPr smtClean="0"/>
            </a:br>
            <a:r>
              <a:rPr smtClean="0"/>
              <a:t/>
            </a:r>
            <a:br>
              <a:rPr smtClean="0"/>
            </a:br>
            <a:r>
              <a:rPr smtClean="0"/>
              <a:t/>
            </a:r>
            <a:br>
              <a:rPr smtClean="0"/>
            </a:br>
            <a:r>
              <a:rPr smtClean="0"/>
              <a:t/>
            </a:r>
            <a:br>
              <a:rPr smtClean="0"/>
            </a:br>
            <a:r>
              <a:rPr smtClean="0"/>
              <a:t>																																				</a:t>
            </a:r>
            <a:br>
              <a:rPr smtClean="0"/>
            </a:br>
            <a:r>
              <a:rPr smtClean="0"/>
              <a:t/>
            </a:r>
            <a:br>
              <a:rPr smtClean="0"/>
            </a:br>
            <a:r>
              <a:rPr smtClean="0"/>
              <a:t/>
            </a:r>
            <a:br>
              <a:rPr smtClean="0"/>
            </a:br>
            <a:r>
              <a:rPr smtClean="0"/>
              <a:t/>
            </a:r>
            <a:br>
              <a:rPr smtClean="0"/>
            </a:br>
            <a:r>
              <a:rPr smtClean="0"/>
              <a:t/>
            </a:r>
            <a:br>
              <a:rPr smtClean="0"/>
            </a:br>
            <a:r>
              <a:rPr smtClean="0"/>
              <a:t/>
            </a:r>
            <a:br>
              <a:rPr smtClean="0"/>
            </a:br>
            <a:r>
              <a:rPr smtClean="0"/>
              <a:t/>
            </a:r>
            <a:br>
              <a:rPr smtClean="0"/>
            </a:br>
            <a:r>
              <a:rPr smtClean="0"/>
              <a:t/>
            </a:r>
            <a:br>
              <a:rPr smtClean="0"/>
            </a:br>
            <a:r>
              <a:rPr smtClean="0"/>
              <a:t/>
            </a:r>
            <a:br>
              <a:rPr smtClean="0"/>
            </a:br>
            <a:r>
              <a:rPr sz="3100" smtClean="0"/>
              <a:t>M/s.Chennupati Tyre &amp; Rubber Products, Vijayawada  T&amp; AP high court I.T.T.A.No.190 of 2003 21-10-2014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It is, no doubt, true that the Tribunal made a reference to the judgment of the Supreme Court in Sir </a:t>
            </a:r>
            <a:r>
              <a:rPr lang="en-US" dirty="0" err="1" smtClean="0"/>
              <a:t>Shadilal</a:t>
            </a:r>
            <a:r>
              <a:rPr lang="en-US" dirty="0" smtClean="0"/>
              <a:t> Sugar and General Mills Ltd. V. Commissioner of Income Tax , which, in turn, was rendered with reference to the provisions as they stood, before Section 271(c) of the Act, was amended.  It is not as if the Commissioner and Tribunal proceeded on the assumption that there was no deliberate attempt on the part of the respondent to conceal the two items.  The removal of the word deliberate did not give a free hand to the Assessing Officer or exposing the </a:t>
            </a:r>
            <a:r>
              <a:rPr lang="en-US" dirty="0" err="1" smtClean="0"/>
              <a:t>assessee</a:t>
            </a:r>
            <a:r>
              <a:rPr lang="en-US" dirty="0" smtClean="0"/>
              <a:t> to a </a:t>
            </a:r>
            <a:r>
              <a:rPr lang="en-US" dirty="0" err="1" smtClean="0"/>
              <a:t>defenceless</a:t>
            </a:r>
            <a:r>
              <a:rPr lang="en-US" dirty="0" smtClean="0"/>
              <a:t> situation. </a:t>
            </a:r>
            <a:r>
              <a:rPr lang="en-US" sz="2900" b="1" i="1" u="sng" dirty="0" smtClean="0"/>
              <a:t>The principle that runs cutting across any systems of law is that before person is visited with punishment or penalty, the wrongful act on his part must be established</a:t>
            </a:r>
            <a:r>
              <a:rPr lang="en-US" dirty="0" smtClean="0"/>
              <a:t>.  If not a deliberate intention, at least, intention, as such, must be proved to be existing.  The intention of this nature may not be equated to the concept of </a:t>
            </a:r>
            <a:r>
              <a:rPr lang="en-US" dirty="0" err="1" smtClean="0"/>
              <a:t>mens</a:t>
            </a:r>
            <a:r>
              <a:rPr lang="en-US" dirty="0" smtClean="0"/>
              <a:t> </a:t>
            </a:r>
            <a:r>
              <a:rPr lang="en-US" dirty="0" err="1" smtClean="0"/>
              <a:t>rea</a:t>
            </a:r>
            <a:r>
              <a:rPr lang="en-US" dirty="0" smtClean="0"/>
              <a:t>.  At the same time, the minimum contrast with an instance of mere omission, or failure must be made.  Otherwise, every inadvertent omission, or a bona fide understanding of a particular provision, which is not accepted by the Income Tax Officer may expose the </a:t>
            </a:r>
            <a:r>
              <a:rPr lang="en-US" dirty="0" err="1" smtClean="0"/>
              <a:t>assessee</a:t>
            </a:r>
            <a:r>
              <a:rPr lang="en-US" dirty="0" smtClean="0"/>
              <a:t> to penalty.  </a:t>
            </a:r>
            <a:r>
              <a:rPr lang="en-US" b="1" u="sng" dirty="0" smtClean="0"/>
              <a:t>If that time is pursued, Act may turn out to be the one of the collection of penalties than the income tax</a:t>
            </a:r>
            <a:r>
              <a:rPr lang="en-US" dirty="0" smtClean="0"/>
              <a:t>….</a:t>
            </a:r>
          </a:p>
          <a:p>
            <a:endParaRPr lang="en-US" dirty="0"/>
          </a:p>
        </p:txBody>
      </p:sp>
      <p:sp>
        <p:nvSpPr>
          <p:cNvPr id="3" name="Title 2"/>
          <p:cNvSpPr>
            <a:spLocks noGrp="1"/>
          </p:cNvSpPr>
          <p:nvPr>
            <p:ph type="title"/>
          </p:nvPr>
        </p:nvSpPr>
        <p:spPr/>
        <p:txBody>
          <a:bodyPr>
            <a:noAutofit/>
          </a:bodyPr>
          <a:lstStyle/>
          <a:p>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
            </a:r>
            <a:br>
              <a:rPr sz="2800" smtClean="0"/>
            </a:br>
            <a:r>
              <a:rPr sz="2800" smtClean="0"/>
              <a:t>M/s.Chennupati Tyre &amp; Rubber Products, Vijayawada  T&amp; AP high court I.T.T.A.No.190 of 2003 21-10-2014 </a:t>
            </a:r>
            <a:endParaRPr lang="en-US" sz="28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411</TotalTime>
  <Words>8375</Words>
  <Application>Microsoft Office PowerPoint</Application>
  <PresentationFormat>On-screen Show (4:3)</PresentationFormat>
  <Paragraphs>299</Paragraphs>
  <Slides>64</Slides>
  <Notes>2</Notes>
  <HiddenSlides>0</HiddenSlides>
  <MMClips>0</MMClips>
  <ScaleCrop>false</ScaleCrop>
  <HeadingPairs>
    <vt:vector size="4" baseType="variant">
      <vt:variant>
        <vt:lpstr>Theme</vt:lpstr>
      </vt:variant>
      <vt:variant>
        <vt:i4>1</vt:i4>
      </vt:variant>
      <vt:variant>
        <vt:lpstr>Slide Titles</vt:lpstr>
      </vt:variant>
      <vt:variant>
        <vt:i4>64</vt:i4>
      </vt:variant>
    </vt:vector>
  </HeadingPairs>
  <TitlesOfParts>
    <vt:vector size="65" baseType="lpstr">
      <vt:lpstr>Paper</vt:lpstr>
      <vt:lpstr> New era of Penalty Provisions under Income Tax Law</vt:lpstr>
      <vt:lpstr>Overview  &amp; Summary of the Presentation </vt:lpstr>
      <vt:lpstr>Overview  &amp; Summary of the Presentation </vt:lpstr>
      <vt:lpstr>Delhi high court in New Holland Tractors (India) (P) Ltd. Vs. CIT : 275 CTR 291 (Delhi).</vt:lpstr>
      <vt:lpstr>Supreme court Hindustan Steel case 83 itr 26: Locus classicus</vt:lpstr>
      <vt:lpstr>Supreme court in Bank of Nova Scotia case 380 ITR 550</vt:lpstr>
      <vt:lpstr>Supreme court in PWC Case 348 ITR 306</vt:lpstr>
      <vt:lpstr>                                                                   M/s.Chennupati Tyre &amp; Rubber Products, Vijayawada  T&amp; AP high court I.T.T.A.No.190 of 2003 21-10-2014 </vt:lpstr>
      <vt:lpstr>                                                                   M/s.Chennupati Tyre &amp; Rubber Products, Vijayawada  T&amp; AP high court I.T.T.A.No.190 of 2003 21-10-2014 </vt:lpstr>
      <vt:lpstr>                                                                   M/s.Chennupati Tyre &amp; Rubber Products, Vijayawada  T&amp; AP high court I.T.T.A.No.190 of 2003 21-10-2014 </vt:lpstr>
      <vt:lpstr>Ignorance Of law whether excuse??</vt:lpstr>
      <vt:lpstr>Equal hypothesis  Angle </vt:lpstr>
      <vt:lpstr>Basis of addition modified vs. penalty  </vt:lpstr>
      <vt:lpstr>Cross examination Plea : Addition accepted to delete penalty </vt:lpstr>
      <vt:lpstr>Cross examination Plea : Addition accepted to delete penalty </vt:lpstr>
      <vt:lpstr>Theory of doubtful penalization  : 370 ITR 454 (Delhi high court)</vt:lpstr>
      <vt:lpstr>Challenge to validity of assessment in penalty proceedings</vt:lpstr>
      <vt:lpstr>Karnataka high court in Manjunath case a blow to revenue : epic tome on penalty 359 ITR 565</vt:lpstr>
      <vt:lpstr>Karnataka high court in Manjunath case a blow to revenue : epic tome on penalty 359 ITR 565</vt:lpstr>
      <vt:lpstr>Karnataka high court in Manjunath case a blow to revenue : epic tome on penalty 359 ITR 565</vt:lpstr>
      <vt:lpstr>CIT vs. Pilani Investments &amp; Industries Corporation Ltd. : reported in (2016) 383 ITR 635 (Cal): Disclosure aspect in penalty law</vt:lpstr>
      <vt:lpstr>CIT Vs. Jai Laxmi Rice Mills, 379 ITR 521 (SC)</vt:lpstr>
      <vt:lpstr>CIT Vs. Jai Laxmi Rice Mills, 379 ITR 521 (SC)</vt:lpstr>
      <vt:lpstr>New law of penalty provisions : Memorandum circular explaining provisions of Finance Act,2016</vt:lpstr>
      <vt:lpstr>Section 270A</vt:lpstr>
      <vt:lpstr>Crucial words in section 270A(1)</vt:lpstr>
      <vt:lpstr>Crucial words in section 270A(1)</vt:lpstr>
      <vt:lpstr>Section 270A(2)</vt:lpstr>
      <vt:lpstr>Section 270A(6)</vt:lpstr>
      <vt:lpstr>Section 270A(6)</vt:lpstr>
      <vt:lpstr>Crucial words used in section 270A(6)</vt:lpstr>
      <vt:lpstr>Section 270A</vt:lpstr>
      <vt:lpstr>Crucial words</vt:lpstr>
      <vt:lpstr>Delhi high court in omaxe case Decided On: 15.04.2014 </vt:lpstr>
      <vt:lpstr>Other interpretation</vt:lpstr>
      <vt:lpstr>Computation of penalty :</vt:lpstr>
      <vt:lpstr>Under reoperting of penalty u/s 270A</vt:lpstr>
      <vt:lpstr>Approach in penalty imposition</vt:lpstr>
      <vt:lpstr>    Income Tax Appellate Tribunal - Mumbai Qpro Infotech Ltd, Mumbai 13 July, 2016 </vt:lpstr>
      <vt:lpstr>New legislation : rule of interpretation</vt:lpstr>
      <vt:lpstr>Comparision : Key differences</vt:lpstr>
      <vt:lpstr>Section 270AA</vt:lpstr>
      <vt:lpstr>Burden of Proof</vt:lpstr>
      <vt:lpstr>Position in new law of penalty on:</vt:lpstr>
      <vt:lpstr>Position in new law of penalty on:</vt:lpstr>
      <vt:lpstr>Position in new law of penalty on:</vt:lpstr>
      <vt:lpstr>HIGH COURT OF GUJARAT SHREE SIDHNATH ENTERPRISE : 28/03/2016 </vt:lpstr>
      <vt:lpstr>Supreme court MAK DATA 358 ITR 593</vt:lpstr>
      <vt:lpstr>HIGH COURT OF RAJASTHAN M/s Grass Field Farms &amp; Resorts Private Limited Date of order : 1st June 2016 </vt:lpstr>
      <vt:lpstr>HIGH COURT OF RAJASTHAN M/s Grass Field Farms &amp; Resorts Private Limited Date of order : 1st June 2016 </vt:lpstr>
      <vt:lpstr>Supreme court MAK DATA 358 ITR 593</vt:lpstr>
      <vt:lpstr>Supreme court MAK DATA 358 ITR 593</vt:lpstr>
      <vt:lpstr>Supreme court MAK DATA 358 itr 593</vt:lpstr>
      <vt:lpstr>Section 148 cases penalty position</vt:lpstr>
      <vt:lpstr>Section 148 cases penalty position</vt:lpstr>
      <vt:lpstr>Section 148 cases penalty position</vt:lpstr>
      <vt:lpstr>Revised return before detection etc</vt:lpstr>
      <vt:lpstr>HIGH COURT BOMBAY, NAGPUR BENCH M/s R. B. Shreeram Durgaprasad,   24th November 2015</vt:lpstr>
      <vt:lpstr>M/s. Kiran Udyog  Date of Order   ::::      25/05/2016  Rajasthan high court Estimated additions</vt:lpstr>
      <vt:lpstr>M/s. Kiran Udyog  Date of Order   ::::      25/05/2016  Rajasthan high court</vt:lpstr>
      <vt:lpstr>The Udaipur Central Cooperative Bank Ltd. 1st May, 2015 (Rajasthan high court)</vt:lpstr>
      <vt:lpstr>Delhi high court on estimated income in ITR assessee's salutary duty</vt:lpstr>
      <vt:lpstr>Words of wisdom</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New era of Penalty Provisions under Income Tax Law</dc:title>
  <dc:creator>Kapil</dc:creator>
  <cp:lastModifiedBy>user</cp:lastModifiedBy>
  <cp:revision>101</cp:revision>
  <dcterms:created xsi:type="dcterms:W3CDTF">2016-08-19T09:40:09Z</dcterms:created>
  <dcterms:modified xsi:type="dcterms:W3CDTF">2016-11-13T13:57:11Z</dcterms:modified>
</cp:coreProperties>
</file>