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57"/>
  </p:notesMasterIdLst>
  <p:handoutMasterIdLst>
    <p:handoutMasterId r:id="rId58"/>
  </p:handoutMasterIdLst>
  <p:sldIdLst>
    <p:sldId id="288" r:id="rId2"/>
    <p:sldId id="257" r:id="rId3"/>
    <p:sldId id="290" r:id="rId4"/>
    <p:sldId id="291" r:id="rId5"/>
    <p:sldId id="292" r:id="rId6"/>
    <p:sldId id="293" r:id="rId7"/>
    <p:sldId id="294" r:id="rId8"/>
    <p:sldId id="295" r:id="rId9"/>
    <p:sldId id="297" r:id="rId10"/>
    <p:sldId id="298" r:id="rId11"/>
    <p:sldId id="299" r:id="rId12"/>
    <p:sldId id="300" r:id="rId13"/>
    <p:sldId id="301" r:id="rId14"/>
    <p:sldId id="302" r:id="rId15"/>
    <p:sldId id="303" r:id="rId16"/>
    <p:sldId id="296" r:id="rId17"/>
    <p:sldId id="304" r:id="rId18"/>
    <p:sldId id="310" r:id="rId19"/>
    <p:sldId id="311" r:id="rId20"/>
    <p:sldId id="312" r:id="rId21"/>
    <p:sldId id="305" r:id="rId22"/>
    <p:sldId id="306" r:id="rId23"/>
    <p:sldId id="307" r:id="rId24"/>
    <p:sldId id="308" r:id="rId25"/>
    <p:sldId id="309" r:id="rId26"/>
    <p:sldId id="256" r:id="rId27"/>
    <p:sldId id="289" r:id="rId28"/>
    <p:sldId id="258" r:id="rId29"/>
    <p:sldId id="259" r:id="rId30"/>
    <p:sldId id="274" r:id="rId31"/>
    <p:sldId id="260" r:id="rId32"/>
    <p:sldId id="261" r:id="rId33"/>
    <p:sldId id="262" r:id="rId34"/>
    <p:sldId id="275" r:id="rId35"/>
    <p:sldId id="263" r:id="rId36"/>
    <p:sldId id="276" r:id="rId37"/>
    <p:sldId id="277" r:id="rId38"/>
    <p:sldId id="264" r:id="rId39"/>
    <p:sldId id="265" r:id="rId40"/>
    <p:sldId id="266" r:id="rId41"/>
    <p:sldId id="267" r:id="rId42"/>
    <p:sldId id="278" r:id="rId43"/>
    <p:sldId id="268" r:id="rId44"/>
    <p:sldId id="279" r:id="rId45"/>
    <p:sldId id="269" r:id="rId46"/>
    <p:sldId id="270" r:id="rId47"/>
    <p:sldId id="271" r:id="rId48"/>
    <p:sldId id="286" r:id="rId49"/>
    <p:sldId id="280" r:id="rId50"/>
    <p:sldId id="281" r:id="rId51"/>
    <p:sldId id="282" r:id="rId52"/>
    <p:sldId id="283" r:id="rId53"/>
    <p:sldId id="284" r:id="rId54"/>
    <p:sldId id="285" r:id="rId55"/>
    <p:sldId id="287" r:id="rId56"/>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B58E3870-3FC7-414C-A925-ED0AECBE5705}" type="datetimeFigureOut">
              <a:rPr lang="en-US" smtClean="0"/>
              <a:pPr/>
              <a:t>11/5/2016</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9E0822F7-5898-4E73-9B1E-FBDACF21C2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BE85A577-92EE-4BB2-B10D-5DE09A38C634}" type="datetimeFigureOut">
              <a:rPr lang="en-US" smtClean="0"/>
              <a:pPr/>
              <a:t>11/5/2016</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695484" y="4421823"/>
            <a:ext cx="5563870" cy="4189095"/>
          </a:xfrm>
          <a:prstGeom prst="rect">
            <a:avLst/>
          </a:prstGeom>
        </p:spPr>
        <p:txBody>
          <a:bodyPr vert="horz" lIns="92930" tIns="46465" rIns="92930" bIns="4646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F9D3817A-78E3-4792-945C-6E9EA5002F0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1479A44-33A0-4C02-AE0D-4238F10DBE09}" type="datetime1">
              <a:rPr lang="en-US" smtClean="0"/>
              <a:pPr/>
              <a:t>11/5/2016</a:t>
            </a:fld>
            <a:endParaRPr lang="en-US"/>
          </a:p>
        </p:txBody>
      </p:sp>
      <p:sp>
        <p:nvSpPr>
          <p:cNvPr id="20" name="Footer Placeholder 19"/>
          <p:cNvSpPr>
            <a:spLocks noGrp="1"/>
          </p:cNvSpPr>
          <p:nvPr>
            <p:ph type="ftr" sz="quarter" idx="11"/>
          </p:nvPr>
        </p:nvSpPr>
        <p:spPr/>
        <p:txBody>
          <a:bodyPr/>
          <a:lstStyle>
            <a:extLst/>
          </a:lstStyle>
          <a:p>
            <a:r>
              <a:rPr lang="en-US" smtClean="0"/>
              <a:t>SAXENA &amp; SAXENA LAW CHAMBERS</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9E5B03-BA3C-4DC8-BD1B-95555B76AFE7}" type="datetime1">
              <a:rPr lang="en-US" smtClean="0"/>
              <a:pPr/>
              <a:t>11/5/2016</a:t>
            </a:fld>
            <a:endParaRPr lang="en-US"/>
          </a:p>
        </p:txBody>
      </p:sp>
      <p:sp>
        <p:nvSpPr>
          <p:cNvPr id="5" name="Footer Placeholder 4"/>
          <p:cNvSpPr>
            <a:spLocks noGrp="1"/>
          </p:cNvSpPr>
          <p:nvPr>
            <p:ph type="ftr" sz="quarter" idx="11"/>
          </p:nvPr>
        </p:nvSpPr>
        <p:spPr/>
        <p:txBody>
          <a:bodyPr/>
          <a:lstStyle>
            <a:extLst/>
          </a:lstStyle>
          <a:p>
            <a:r>
              <a:rPr lang="en-US" smtClean="0"/>
              <a:t>SAXENA &amp; SAXENA LAW CHAMBERS</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9A3C817-D00E-4F7E-A212-13B96B7E9342}" type="datetime1">
              <a:rPr lang="en-US" smtClean="0"/>
              <a:pPr/>
              <a:t>11/5/2016</a:t>
            </a:fld>
            <a:endParaRPr lang="en-US"/>
          </a:p>
        </p:txBody>
      </p:sp>
      <p:sp>
        <p:nvSpPr>
          <p:cNvPr id="5" name="Footer Placeholder 4"/>
          <p:cNvSpPr>
            <a:spLocks noGrp="1"/>
          </p:cNvSpPr>
          <p:nvPr>
            <p:ph type="ftr" sz="quarter" idx="11"/>
          </p:nvPr>
        </p:nvSpPr>
        <p:spPr/>
        <p:txBody>
          <a:bodyPr/>
          <a:lstStyle>
            <a:extLst/>
          </a:lstStyle>
          <a:p>
            <a:r>
              <a:rPr lang="en-US" smtClean="0"/>
              <a:t>SAXENA &amp; SAXENA LAW CHAMBERS</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731AC84-F05C-41A4-8644-3478BAF1B9B9}" type="datetime1">
              <a:rPr lang="en-US" smtClean="0"/>
              <a:pPr/>
              <a:t>11/5/2016</a:t>
            </a:fld>
            <a:endParaRPr lang="en-US"/>
          </a:p>
        </p:txBody>
      </p:sp>
      <p:sp>
        <p:nvSpPr>
          <p:cNvPr id="5" name="Footer Placeholder 4"/>
          <p:cNvSpPr>
            <a:spLocks noGrp="1"/>
          </p:cNvSpPr>
          <p:nvPr>
            <p:ph type="ftr" sz="quarter" idx="11"/>
          </p:nvPr>
        </p:nvSpPr>
        <p:spPr/>
        <p:txBody>
          <a:bodyPr/>
          <a:lstStyle>
            <a:extLst/>
          </a:lstStyle>
          <a:p>
            <a:r>
              <a:rPr lang="en-US" smtClean="0"/>
              <a:t>SAXENA &amp; SAXENA LAW CHAMBERS</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4DFBA30-F668-4D26-97E0-0D8121848784}" type="datetime1">
              <a:rPr lang="en-US" smtClean="0"/>
              <a:pPr/>
              <a:t>11/5/2016</a:t>
            </a:fld>
            <a:endParaRPr lang="en-US"/>
          </a:p>
        </p:txBody>
      </p:sp>
      <p:sp>
        <p:nvSpPr>
          <p:cNvPr id="5" name="Footer Placeholder 4"/>
          <p:cNvSpPr>
            <a:spLocks noGrp="1"/>
          </p:cNvSpPr>
          <p:nvPr>
            <p:ph type="ftr" sz="quarter" idx="11"/>
          </p:nvPr>
        </p:nvSpPr>
        <p:spPr/>
        <p:txBody>
          <a:bodyPr/>
          <a:lstStyle>
            <a:extLst/>
          </a:lstStyle>
          <a:p>
            <a:r>
              <a:rPr lang="en-US" smtClean="0"/>
              <a:t>SAXENA &amp; SAXENA LAW CHAMBERS</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9F5B78F-7B4D-44EB-B7F8-68E5A6871EC2}" type="datetime1">
              <a:rPr lang="en-US" smtClean="0"/>
              <a:pPr/>
              <a:t>11/5/2016</a:t>
            </a:fld>
            <a:endParaRPr lang="en-US"/>
          </a:p>
        </p:txBody>
      </p:sp>
      <p:sp>
        <p:nvSpPr>
          <p:cNvPr id="6" name="Footer Placeholder 5"/>
          <p:cNvSpPr>
            <a:spLocks noGrp="1"/>
          </p:cNvSpPr>
          <p:nvPr>
            <p:ph type="ftr" sz="quarter" idx="11"/>
          </p:nvPr>
        </p:nvSpPr>
        <p:spPr/>
        <p:txBody>
          <a:bodyPr/>
          <a:lstStyle>
            <a:extLst/>
          </a:lstStyle>
          <a:p>
            <a:r>
              <a:rPr lang="en-US" smtClean="0"/>
              <a:t>SAXENA &amp; SAXENA LAW CHAMBERS</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53B7572-22D9-43C8-BFCA-521D1BCDBBA3}" type="datetime1">
              <a:rPr lang="en-US" smtClean="0"/>
              <a:pPr/>
              <a:t>11/5/2016</a:t>
            </a:fld>
            <a:endParaRPr lang="en-US"/>
          </a:p>
        </p:txBody>
      </p:sp>
      <p:sp>
        <p:nvSpPr>
          <p:cNvPr id="8" name="Footer Placeholder 7"/>
          <p:cNvSpPr>
            <a:spLocks noGrp="1"/>
          </p:cNvSpPr>
          <p:nvPr>
            <p:ph type="ftr" sz="quarter" idx="11"/>
          </p:nvPr>
        </p:nvSpPr>
        <p:spPr/>
        <p:txBody>
          <a:bodyPr/>
          <a:lstStyle>
            <a:extLst/>
          </a:lstStyle>
          <a:p>
            <a:r>
              <a:rPr lang="en-US" smtClean="0"/>
              <a:t>SAXENA &amp; SAXENA LAW CHAMBERS</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ACC5D53-B931-4D0D-A996-DFF329BA6549}" type="datetime1">
              <a:rPr lang="en-US" smtClean="0"/>
              <a:pPr/>
              <a:t>11/5/2016</a:t>
            </a:fld>
            <a:endParaRPr lang="en-US"/>
          </a:p>
        </p:txBody>
      </p:sp>
      <p:sp>
        <p:nvSpPr>
          <p:cNvPr id="4" name="Footer Placeholder 3"/>
          <p:cNvSpPr>
            <a:spLocks noGrp="1"/>
          </p:cNvSpPr>
          <p:nvPr>
            <p:ph type="ftr" sz="quarter" idx="11"/>
          </p:nvPr>
        </p:nvSpPr>
        <p:spPr/>
        <p:txBody>
          <a:bodyPr/>
          <a:lstStyle>
            <a:extLst/>
          </a:lstStyle>
          <a:p>
            <a:r>
              <a:rPr lang="en-US" smtClean="0"/>
              <a:t>SAXENA &amp; SAXENA LAW CHAMBERS</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5799333-B9E2-4BDD-AEBB-D8448569379A}" type="datetime1">
              <a:rPr lang="en-US" smtClean="0"/>
              <a:pPr/>
              <a:t>11/5/2016</a:t>
            </a:fld>
            <a:endParaRPr lang="en-US"/>
          </a:p>
        </p:txBody>
      </p:sp>
      <p:sp>
        <p:nvSpPr>
          <p:cNvPr id="3" name="Footer Placeholder 2"/>
          <p:cNvSpPr>
            <a:spLocks noGrp="1"/>
          </p:cNvSpPr>
          <p:nvPr>
            <p:ph type="ftr" sz="quarter" idx="11"/>
          </p:nvPr>
        </p:nvSpPr>
        <p:spPr/>
        <p:txBody>
          <a:bodyPr/>
          <a:lstStyle>
            <a:extLst/>
          </a:lstStyle>
          <a:p>
            <a:r>
              <a:rPr lang="en-US" smtClean="0"/>
              <a:t>SAXENA &amp; SAXENA LAW CHAMBERS</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2ABC628-77F5-4B87-B852-884677BAEBCC}" type="datetime1">
              <a:rPr lang="en-US" smtClean="0"/>
              <a:pPr/>
              <a:t>11/5/2016</a:t>
            </a:fld>
            <a:endParaRPr lang="en-US"/>
          </a:p>
        </p:txBody>
      </p:sp>
      <p:sp>
        <p:nvSpPr>
          <p:cNvPr id="6" name="Footer Placeholder 5"/>
          <p:cNvSpPr>
            <a:spLocks noGrp="1"/>
          </p:cNvSpPr>
          <p:nvPr>
            <p:ph type="ftr" sz="quarter" idx="11"/>
          </p:nvPr>
        </p:nvSpPr>
        <p:spPr/>
        <p:txBody>
          <a:bodyPr/>
          <a:lstStyle>
            <a:extLst/>
          </a:lstStyle>
          <a:p>
            <a:r>
              <a:rPr lang="en-US" smtClean="0"/>
              <a:t>SAXENA &amp; SAXENA LAW CHAMBERS</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1036CD3-E7F2-4771-8654-1B6CC6B7D013}" type="datetime1">
              <a:rPr lang="en-US" smtClean="0"/>
              <a:pPr/>
              <a:t>11/5/2016</a:t>
            </a:fld>
            <a:endParaRPr lang="en-US"/>
          </a:p>
        </p:txBody>
      </p:sp>
      <p:sp>
        <p:nvSpPr>
          <p:cNvPr id="6" name="Footer Placeholder 5"/>
          <p:cNvSpPr>
            <a:spLocks noGrp="1"/>
          </p:cNvSpPr>
          <p:nvPr>
            <p:ph type="ftr" sz="quarter" idx="11"/>
          </p:nvPr>
        </p:nvSpPr>
        <p:spPr/>
        <p:txBody>
          <a:bodyPr/>
          <a:lstStyle>
            <a:extLst/>
          </a:lstStyle>
          <a:p>
            <a:r>
              <a:rPr lang="en-US" smtClean="0"/>
              <a:t>SAXENA &amp; SAXENA LAW CHAMBERS</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2C2F0CF-FA0C-4E33-BE3B-535E52E1FE4C}" type="datetime1">
              <a:rPr lang="en-US" smtClean="0"/>
              <a:pPr/>
              <a:t>11/5/2016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SAXENA &amp; SAXENA LAW CHAMBERS</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2773680"/>
          </a:xfrm>
        </p:spPr>
        <p:txBody>
          <a:bodyPr>
            <a:normAutofit fontScale="90000"/>
          </a:bodyPr>
          <a:lstStyle/>
          <a:p>
            <a:pPr algn="ctr"/>
            <a:r>
              <a:rPr lang="en-US" sz="6000" dirty="0" smtClean="0"/>
              <a:t>E-annual Filing </a:t>
            </a:r>
            <a:br>
              <a:rPr lang="en-US" sz="6000" dirty="0" smtClean="0"/>
            </a:br>
            <a:r>
              <a:rPr lang="en-US" sz="6000" dirty="0" smtClean="0"/>
              <a:t>Under </a:t>
            </a:r>
            <a:br>
              <a:rPr lang="en-US" sz="6000" dirty="0" smtClean="0"/>
            </a:br>
            <a:r>
              <a:rPr lang="en-US" sz="6000" dirty="0" smtClean="0"/>
              <a:t>Companies Act 2013</a:t>
            </a:r>
            <a:endParaRPr lang="en-US" sz="6000" dirty="0"/>
          </a:p>
        </p:txBody>
      </p:sp>
      <p:sp>
        <p:nvSpPr>
          <p:cNvPr id="3" name="Footer Placeholder 2"/>
          <p:cNvSpPr>
            <a:spLocks noGrp="1"/>
          </p:cNvSpPr>
          <p:nvPr>
            <p:ph type="ftr" sz="quarter" idx="11"/>
          </p:nvPr>
        </p:nvSpPr>
        <p:spPr/>
        <p:txBody>
          <a:bodyPr/>
          <a:lstStyle/>
          <a:p>
            <a:r>
              <a:rPr lang="en-US" smtClean="0"/>
              <a:t>SAXENA &amp; SAXENA LAW CHAMBERS</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
        <p:nvSpPr>
          <p:cNvPr id="5" name="Subtitle 4"/>
          <p:cNvSpPr txBox="1">
            <a:spLocks/>
          </p:cNvSpPr>
          <p:nvPr/>
        </p:nvSpPr>
        <p:spPr>
          <a:xfrm>
            <a:off x="1828800" y="3581400"/>
            <a:ext cx="7162800" cy="2971800"/>
          </a:xfrm>
          <a:prstGeom prst="rect">
            <a:avLst/>
          </a:prstGeom>
        </p:spPr>
        <p:txBody>
          <a:bodyPr>
            <a:normAutofit fontScale="77500" lnSpcReduction="20000"/>
          </a:bodyPr>
          <a:lstStyle/>
          <a:p>
            <a:pPr marL="2743200" marR="0" lvl="0" indent="-283464" algn="l" defTabSz="1146175" rtl="0" eaLnBrk="1" fontAlgn="auto" latinLnBrk="0" hangingPunct="1">
              <a:lnSpc>
                <a:spcPct val="100000"/>
              </a:lnSpc>
              <a:spcBef>
                <a:spcPts val="600"/>
              </a:spcBef>
              <a:spcAft>
                <a:spcPts val="0"/>
              </a:spcAft>
              <a:buClr>
                <a:schemeClr val="accent1"/>
              </a:buClr>
              <a:buSzPct val="80000"/>
              <a:tabLst/>
              <a:defRPr/>
            </a:pPr>
            <a:r>
              <a:rPr kumimoji="0" lang="en-US" sz="32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Arun Saxena</a:t>
            </a:r>
          </a:p>
          <a:p>
            <a:pPr marL="2743200" marR="0" lvl="0" indent="-283464" algn="l" defTabSz="1146175" rtl="0" eaLnBrk="1" fontAlgn="auto" latinLnBrk="0" hangingPunct="1">
              <a:lnSpc>
                <a:spcPct val="100000"/>
              </a:lnSpc>
              <a:spcBef>
                <a:spcPts val="600"/>
              </a:spcBef>
              <a:spcAft>
                <a:spcPts val="0"/>
              </a:spcAft>
              <a:buClr>
                <a:schemeClr val="accent1"/>
              </a:buClr>
              <a:buSzPct val="80000"/>
              <a:tabLst/>
              <a:defRPr/>
            </a:pPr>
            <a:r>
              <a:rPr kumimoji="0" lang="en-US" sz="2300" b="1" i="0" u="none" strike="noStrike" kern="1200" cap="none" spc="0" normalizeH="0" baseline="0" noProof="0" dirty="0" err="1" smtClean="0">
                <a:ln>
                  <a:noFill/>
                </a:ln>
                <a:solidFill>
                  <a:schemeClr val="tx1"/>
                </a:solidFill>
                <a:effectLst/>
                <a:uLnTx/>
                <a:uFillTx/>
                <a:latin typeface="Arial Unicode MS" pitchFamily="34" charset="-128"/>
                <a:ea typeface="Arial Unicode MS" pitchFamily="34" charset="-128"/>
                <a:cs typeface="Arial Unicode MS" pitchFamily="34" charset="-128"/>
              </a:rPr>
              <a:t>B.Com</a:t>
            </a:r>
            <a:r>
              <a:rPr kumimoji="0" lang="en-US" sz="23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 LLB, FCA</a:t>
            </a:r>
          </a:p>
          <a:p>
            <a:pPr marL="2743200" marR="0" lvl="0" indent="-283464" algn="l" defTabSz="1146175" rtl="0" eaLnBrk="1" fontAlgn="auto" latinLnBrk="0" hangingPunct="1">
              <a:lnSpc>
                <a:spcPct val="100000"/>
              </a:lnSpc>
              <a:spcBef>
                <a:spcPts val="600"/>
              </a:spcBef>
              <a:spcAft>
                <a:spcPts val="0"/>
              </a:spcAft>
              <a:buClr>
                <a:schemeClr val="accent1"/>
              </a:buClr>
              <a:buSzPct val="80000"/>
              <a:tabLst/>
              <a:defRPr/>
            </a:pPr>
            <a:r>
              <a:rPr kumimoji="0" lang="en-US" sz="23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Saxena &amp; Saxena Law Chambers </a:t>
            </a:r>
          </a:p>
          <a:p>
            <a:pPr marL="2743200" marR="0" lvl="0" indent="-283464" algn="l" defTabSz="1146175" rtl="0" eaLnBrk="1" fontAlgn="auto" latinLnBrk="0" hangingPunct="1">
              <a:lnSpc>
                <a:spcPct val="100000"/>
              </a:lnSpc>
              <a:spcBef>
                <a:spcPts val="600"/>
              </a:spcBef>
              <a:spcAft>
                <a:spcPts val="0"/>
              </a:spcAft>
              <a:buClr>
                <a:schemeClr val="accent1"/>
              </a:buClr>
              <a:buSzPct val="80000"/>
              <a:tabLst/>
              <a:defRPr/>
            </a:pPr>
            <a:r>
              <a:rPr kumimoji="0" lang="en-US" sz="23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Advocates &amp; Attorneys</a:t>
            </a:r>
          </a:p>
          <a:p>
            <a:pPr marL="2743200" marR="0" lvl="0" indent="-283464" algn="l" defTabSz="1146175" rtl="0" eaLnBrk="1" fontAlgn="auto" latinLnBrk="0" hangingPunct="1">
              <a:lnSpc>
                <a:spcPct val="100000"/>
              </a:lnSpc>
              <a:spcBef>
                <a:spcPts val="600"/>
              </a:spcBef>
              <a:spcAft>
                <a:spcPts val="0"/>
              </a:spcAft>
              <a:buClr>
                <a:schemeClr val="accent1"/>
              </a:buClr>
              <a:buSzPct val="80000"/>
              <a:tabLst/>
              <a:defRPr/>
            </a:pPr>
            <a:r>
              <a:rPr kumimoji="0" lang="en-US" sz="23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603-604, New Delhi House,</a:t>
            </a:r>
          </a:p>
          <a:p>
            <a:pPr marL="2743200" marR="0" lvl="0" indent="-283464" algn="l" defTabSz="1146175" rtl="0" eaLnBrk="1" fontAlgn="auto" latinLnBrk="0" hangingPunct="1">
              <a:lnSpc>
                <a:spcPct val="100000"/>
              </a:lnSpc>
              <a:spcBef>
                <a:spcPts val="600"/>
              </a:spcBef>
              <a:spcAft>
                <a:spcPts val="0"/>
              </a:spcAft>
              <a:buClr>
                <a:schemeClr val="accent1"/>
              </a:buClr>
              <a:buSzPct val="80000"/>
              <a:tabLst/>
              <a:defRPr/>
            </a:pPr>
            <a:r>
              <a:rPr kumimoji="0" lang="en-US" sz="23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27, </a:t>
            </a:r>
            <a:r>
              <a:rPr kumimoji="0" lang="en-US" sz="2300" b="1" i="0" u="none" strike="noStrike" kern="1200" cap="none" spc="0" normalizeH="0" baseline="0" noProof="0" dirty="0" err="1" smtClean="0">
                <a:ln>
                  <a:noFill/>
                </a:ln>
                <a:solidFill>
                  <a:schemeClr val="tx1"/>
                </a:solidFill>
                <a:effectLst/>
                <a:uLnTx/>
                <a:uFillTx/>
                <a:latin typeface="Arial Unicode MS" pitchFamily="34" charset="-128"/>
                <a:ea typeface="Arial Unicode MS" pitchFamily="34" charset="-128"/>
                <a:cs typeface="Arial Unicode MS" pitchFamily="34" charset="-128"/>
              </a:rPr>
              <a:t>Barakhamba</a:t>
            </a:r>
            <a:r>
              <a:rPr kumimoji="0" lang="en-US" sz="23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 Road,</a:t>
            </a:r>
          </a:p>
          <a:p>
            <a:pPr marL="2743200" marR="0" lvl="0" indent="-283464" algn="l" defTabSz="1146175" rtl="0" eaLnBrk="1" fontAlgn="auto" latinLnBrk="0" hangingPunct="1">
              <a:lnSpc>
                <a:spcPct val="100000"/>
              </a:lnSpc>
              <a:spcBef>
                <a:spcPts val="600"/>
              </a:spcBef>
              <a:spcAft>
                <a:spcPts val="0"/>
              </a:spcAft>
              <a:buClr>
                <a:schemeClr val="accent1"/>
              </a:buClr>
              <a:buSzPct val="80000"/>
              <a:tabLst/>
              <a:defRPr/>
            </a:pPr>
            <a:r>
              <a:rPr kumimoji="0" lang="en-US" sz="23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New Delhi – 110 001.</a:t>
            </a:r>
          </a:p>
          <a:p>
            <a:pPr marL="2743200" marR="0" lvl="0" indent="-283464" algn="l" defTabSz="1146175" rtl="0" eaLnBrk="1" fontAlgn="auto" latinLnBrk="0" hangingPunct="1">
              <a:lnSpc>
                <a:spcPct val="100000"/>
              </a:lnSpc>
              <a:spcBef>
                <a:spcPts val="600"/>
              </a:spcBef>
              <a:spcAft>
                <a:spcPts val="0"/>
              </a:spcAft>
              <a:buClr>
                <a:schemeClr val="accent1"/>
              </a:buClr>
              <a:buSzPct val="80000"/>
              <a:tabLst/>
              <a:defRPr/>
            </a:pPr>
            <a:r>
              <a:rPr kumimoji="0" lang="en-US" sz="23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Ph: 43044999, Mob.: 9810037364</a:t>
            </a:r>
          </a:p>
          <a:p>
            <a:pPr marL="2743200" marR="0" lvl="0" indent="-283464" algn="l" defTabSz="1146175" rtl="0" eaLnBrk="1" fontAlgn="auto" latinLnBrk="0" hangingPunct="1">
              <a:lnSpc>
                <a:spcPct val="100000"/>
              </a:lnSpc>
              <a:spcBef>
                <a:spcPts val="600"/>
              </a:spcBef>
              <a:spcAft>
                <a:spcPts val="0"/>
              </a:spcAft>
              <a:buClr>
                <a:schemeClr val="accent1"/>
              </a:buClr>
              <a:buSzPct val="80000"/>
              <a:tabLst/>
              <a:defRPr/>
            </a:pPr>
            <a:r>
              <a:rPr kumimoji="0" lang="en-US" sz="23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E-mail : advisor@sslclegal.in</a:t>
            </a:r>
            <a:endParaRPr kumimoji="0" lang="en-US" sz="23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
            <a:ext cx="7543800" cy="914400"/>
          </a:xfrm>
        </p:spPr>
        <p:txBody>
          <a:bodyPr>
            <a:normAutofit/>
          </a:bodyPr>
          <a:lstStyle/>
          <a:p>
            <a:pPr algn="l"/>
            <a:r>
              <a:rPr lang="en-US" sz="3600" u="sng" dirty="0" smtClean="0"/>
              <a:t>Board Report (Section 134)</a:t>
            </a:r>
            <a:endParaRPr lang="en-US" sz="3600" u="sng" dirty="0"/>
          </a:p>
        </p:txBody>
      </p:sp>
      <p:sp>
        <p:nvSpPr>
          <p:cNvPr id="3" name="Subtitle 2"/>
          <p:cNvSpPr>
            <a:spLocks noGrp="1"/>
          </p:cNvSpPr>
          <p:nvPr>
            <p:ph type="subTitle" idx="1"/>
          </p:nvPr>
        </p:nvSpPr>
        <p:spPr>
          <a:xfrm>
            <a:off x="1447800" y="1066800"/>
            <a:ext cx="7467600" cy="5029200"/>
          </a:xfrm>
        </p:spPr>
        <p:txBody>
          <a:bodyPr>
            <a:normAutofit fontScale="92500" lnSpcReduction="10000"/>
          </a:bodyPr>
          <a:lstStyle/>
          <a:p>
            <a:pPr algn="l"/>
            <a:r>
              <a:rPr lang="en-US" sz="2800" b="1" dirty="0" smtClean="0">
                <a:solidFill>
                  <a:schemeClr val="tx1"/>
                </a:solidFill>
                <a:latin typeface="Arial Unicode MS" pitchFamily="34" charset="-128"/>
                <a:ea typeface="Arial Unicode MS" pitchFamily="34" charset="-128"/>
                <a:cs typeface="Arial Unicode MS" pitchFamily="34" charset="-128"/>
              </a:rPr>
              <a:t>Extract of annual return (MGT-9):-</a:t>
            </a:r>
          </a:p>
          <a:p>
            <a:pPr marL="515938" indent="-488950" algn="just">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Number of meetings of the </a:t>
            </a:r>
            <a:r>
              <a:rPr lang="en-US" sz="2800" dirty="0" smtClean="0">
                <a:solidFill>
                  <a:schemeClr val="tx1"/>
                </a:solidFill>
                <a:latin typeface="Arial Unicode MS" pitchFamily="34" charset="-128"/>
                <a:ea typeface="Arial Unicode MS" pitchFamily="34" charset="-128"/>
                <a:cs typeface="Arial Unicode MS" pitchFamily="34" charset="-128"/>
              </a:rPr>
              <a:t>Board.</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just">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Director’s responsibility </a:t>
            </a:r>
            <a:r>
              <a:rPr lang="en-US" sz="2800" dirty="0" smtClean="0">
                <a:solidFill>
                  <a:schemeClr val="tx1"/>
                </a:solidFill>
                <a:latin typeface="Arial Unicode MS" pitchFamily="34" charset="-128"/>
                <a:ea typeface="Arial Unicode MS" pitchFamily="34" charset="-128"/>
                <a:cs typeface="Arial Unicode MS" pitchFamily="34" charset="-128"/>
              </a:rPr>
              <a:t>statement.</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just">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Fraud other than reported to Central Govt.</a:t>
            </a:r>
          </a:p>
          <a:p>
            <a:pPr marL="515938" indent="-488950" algn="just">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Statement on declaration by independent </a:t>
            </a:r>
            <a:r>
              <a:rPr lang="en-US" sz="2800" dirty="0" smtClean="0">
                <a:solidFill>
                  <a:schemeClr val="tx1"/>
                </a:solidFill>
                <a:latin typeface="Arial Unicode MS" pitchFamily="34" charset="-128"/>
                <a:ea typeface="Arial Unicode MS" pitchFamily="34" charset="-128"/>
                <a:cs typeface="Arial Unicode MS" pitchFamily="34" charset="-128"/>
              </a:rPr>
              <a:t>director.</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just">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Company’s policies on appointment and remuneration of directors.</a:t>
            </a:r>
          </a:p>
          <a:p>
            <a:pPr marL="515938" indent="-488950" algn="just">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Explanation or comment on every qualification, reservation </a:t>
            </a:r>
            <a:r>
              <a:rPr lang="en-US" sz="2800" dirty="0" smtClean="0">
                <a:solidFill>
                  <a:schemeClr val="tx1"/>
                </a:solidFill>
                <a:latin typeface="Arial Unicode MS" pitchFamily="34" charset="-128"/>
                <a:ea typeface="Arial Unicode MS" pitchFamily="34" charset="-128"/>
                <a:cs typeface="Arial Unicode MS" pitchFamily="34" charset="-128"/>
              </a:rPr>
              <a:t>adverse remark </a:t>
            </a:r>
            <a:r>
              <a:rPr lang="en-US" sz="2800" dirty="0" smtClean="0">
                <a:solidFill>
                  <a:schemeClr val="tx1"/>
                </a:solidFill>
                <a:latin typeface="Arial Unicode MS" pitchFamily="34" charset="-128"/>
                <a:ea typeface="Arial Unicode MS" pitchFamily="34" charset="-128"/>
                <a:cs typeface="Arial Unicode MS" pitchFamily="34" charset="-128"/>
              </a:rPr>
              <a:t>or disclaimer in Auditor’s Report and secretarial </a:t>
            </a:r>
            <a:r>
              <a:rPr lang="en-US" sz="2800" dirty="0" smtClean="0">
                <a:solidFill>
                  <a:schemeClr val="tx1"/>
                </a:solidFill>
                <a:latin typeface="Arial Unicode MS" pitchFamily="34" charset="-128"/>
                <a:ea typeface="Arial Unicode MS" pitchFamily="34" charset="-128"/>
                <a:cs typeface="Arial Unicode MS" pitchFamily="34" charset="-128"/>
              </a:rPr>
              <a:t>report.</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Board Report (Section 134)</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Particulars of loans, guarantees or investment u/s 186</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Particulars of related party transactions u/s 188 in prescribed </a:t>
            </a:r>
            <a:r>
              <a:rPr lang="en-US" sz="2800" dirty="0" smtClean="0">
                <a:solidFill>
                  <a:schemeClr val="tx1"/>
                </a:solidFill>
                <a:latin typeface="Arial Unicode MS" pitchFamily="34" charset="-128"/>
                <a:ea typeface="Arial Unicode MS" pitchFamily="34" charset="-128"/>
                <a:cs typeface="Arial Unicode MS" pitchFamily="34" charset="-128"/>
              </a:rPr>
              <a:t>form (AOC-2)</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Material changes and commitment if any affecting financial position of the company between the end of financial year and date of report.</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Details of policy developed &amp; implemented by company of CSR </a:t>
            </a:r>
            <a:r>
              <a:rPr lang="en-US" sz="2800" dirty="0" smtClean="0">
                <a:solidFill>
                  <a:schemeClr val="tx1"/>
                </a:solidFill>
                <a:latin typeface="Arial Unicode MS" pitchFamily="34" charset="-128"/>
                <a:ea typeface="Arial Unicode MS" pitchFamily="34" charset="-128"/>
                <a:cs typeface="Arial Unicode MS" pitchFamily="34" charset="-128"/>
              </a:rPr>
              <a:t>initiatives </a:t>
            </a:r>
            <a:r>
              <a:rPr lang="en-US" sz="2800" dirty="0" smtClean="0">
                <a:solidFill>
                  <a:schemeClr val="tx1"/>
                </a:solidFill>
                <a:latin typeface="Arial Unicode MS" pitchFamily="34" charset="-128"/>
                <a:ea typeface="Arial Unicode MS" pitchFamily="34" charset="-128"/>
                <a:cs typeface="Arial Unicode MS" pitchFamily="34" charset="-128"/>
              </a:rPr>
              <a:t>during the year.</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Rule 8 for Board Report </a:t>
            </a:r>
            <a:endParaRPr lang="en-US" sz="3600" u="sng" dirty="0"/>
          </a:p>
        </p:txBody>
      </p:sp>
      <p:sp>
        <p:nvSpPr>
          <p:cNvPr id="3" name="Subtitle 2"/>
          <p:cNvSpPr>
            <a:spLocks noGrp="1"/>
          </p:cNvSpPr>
          <p:nvPr>
            <p:ph type="subTitle" idx="1"/>
          </p:nvPr>
        </p:nvSpPr>
        <p:spPr>
          <a:xfrm>
            <a:off x="1447800" y="1371600"/>
            <a:ext cx="7467600" cy="5029200"/>
          </a:xfrm>
        </p:spPr>
        <p:txBody>
          <a:bodyPr>
            <a:normAutofit lnSpcReduction="10000"/>
          </a:bodyPr>
          <a:lstStyle/>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Report shall be prepared based on stand alone financial statement.</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Shall have separate section for subsidiary, associate, JV </a:t>
            </a:r>
            <a:r>
              <a:rPr lang="en-US" sz="2800" dirty="0" smtClean="0">
                <a:solidFill>
                  <a:schemeClr val="tx1"/>
                </a:solidFill>
                <a:latin typeface="Arial Unicode MS" pitchFamily="34" charset="-128"/>
                <a:ea typeface="Arial Unicode MS" pitchFamily="34" charset="-128"/>
                <a:cs typeface="Arial Unicode MS" pitchFamily="34" charset="-128"/>
              </a:rPr>
              <a:t>company.</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Conservation of </a:t>
            </a:r>
            <a:r>
              <a:rPr lang="en-US" sz="2800" dirty="0" smtClean="0">
                <a:solidFill>
                  <a:schemeClr val="tx1"/>
                </a:solidFill>
                <a:latin typeface="Arial Unicode MS" pitchFamily="34" charset="-128"/>
                <a:ea typeface="Arial Unicode MS" pitchFamily="34" charset="-128"/>
                <a:cs typeface="Arial Unicode MS" pitchFamily="34" charset="-128"/>
              </a:rPr>
              <a:t>energy.</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Technology </a:t>
            </a:r>
            <a:r>
              <a:rPr lang="en-US" sz="2800" dirty="0" smtClean="0">
                <a:solidFill>
                  <a:schemeClr val="tx1"/>
                </a:solidFill>
                <a:latin typeface="Arial Unicode MS" pitchFamily="34" charset="-128"/>
                <a:ea typeface="Arial Unicode MS" pitchFamily="34" charset="-128"/>
                <a:cs typeface="Arial Unicode MS" pitchFamily="34" charset="-128"/>
              </a:rPr>
              <a:t>absorption.</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Foreign exchange earnings and outgo.</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Performance </a:t>
            </a:r>
            <a:r>
              <a:rPr lang="en-US" sz="2800" dirty="0" smtClean="0">
                <a:solidFill>
                  <a:schemeClr val="tx1"/>
                </a:solidFill>
                <a:latin typeface="Arial Unicode MS" pitchFamily="34" charset="-128"/>
                <a:ea typeface="Arial Unicode MS" pitchFamily="34" charset="-128"/>
                <a:cs typeface="Arial Unicode MS" pitchFamily="34" charset="-128"/>
              </a:rPr>
              <a:t>of the board in case of listed company and public company having share capital of Rs.5 </a:t>
            </a:r>
            <a:r>
              <a:rPr lang="en-US" sz="2800" dirty="0" err="1" smtClean="0">
                <a:solidFill>
                  <a:schemeClr val="tx1"/>
                </a:solidFill>
                <a:latin typeface="Arial Unicode MS" pitchFamily="34" charset="-128"/>
                <a:ea typeface="Arial Unicode MS" pitchFamily="34" charset="-128"/>
                <a:cs typeface="Arial Unicode MS" pitchFamily="34" charset="-128"/>
              </a:rPr>
              <a:t>crores</a:t>
            </a:r>
            <a:r>
              <a:rPr lang="en-US" sz="2800" dirty="0" smtClean="0">
                <a:solidFill>
                  <a:schemeClr val="tx1"/>
                </a:solidFill>
                <a:latin typeface="Arial Unicode MS" pitchFamily="34" charset="-128"/>
                <a:ea typeface="Arial Unicode MS" pitchFamily="34" charset="-128"/>
                <a:cs typeface="Arial Unicode MS" pitchFamily="34" charset="-128"/>
              </a:rPr>
              <a:t> or </a:t>
            </a:r>
            <a:r>
              <a:rPr lang="en-US" sz="2800" dirty="0" smtClean="0">
                <a:solidFill>
                  <a:schemeClr val="tx1"/>
                </a:solidFill>
                <a:latin typeface="Arial Unicode MS" pitchFamily="34" charset="-128"/>
                <a:ea typeface="Arial Unicode MS" pitchFamily="34" charset="-128"/>
                <a:cs typeface="Arial Unicode MS" pitchFamily="34" charset="-128"/>
              </a:rPr>
              <a:t>more (self appraisal).</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Rule 8 for Board Report </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Financial summary or highlights</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Change in the nature of </a:t>
            </a:r>
            <a:r>
              <a:rPr lang="en-US" sz="2800" dirty="0" smtClean="0">
                <a:solidFill>
                  <a:schemeClr val="tx1"/>
                </a:solidFill>
                <a:latin typeface="Arial Unicode MS" pitchFamily="34" charset="-128"/>
                <a:ea typeface="Arial Unicode MS" pitchFamily="34" charset="-128"/>
                <a:cs typeface="Arial Unicode MS" pitchFamily="34" charset="-128"/>
              </a:rPr>
              <a:t>business (if any)</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Details of director or key managerial person who have appointed or resigned during the year</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Name of the company which have become or ceased to be joint venture or subsidiary</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Rule 8 for Board Report </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Details of the deposits for e.g. </a:t>
            </a:r>
          </a:p>
          <a:p>
            <a:pPr marL="945706" lvl="1" indent="-488950" algn="l">
              <a:buFont typeface="Wingdings" pitchFamily="2" charset="2"/>
              <a:buChar char="§"/>
            </a:pPr>
            <a:r>
              <a:rPr lang="en-US" sz="3000" dirty="0" smtClean="0">
                <a:solidFill>
                  <a:schemeClr val="tx1"/>
                </a:solidFill>
                <a:latin typeface="Arial Unicode MS" pitchFamily="34" charset="-128"/>
                <a:ea typeface="Arial Unicode MS" pitchFamily="34" charset="-128"/>
                <a:cs typeface="Arial Unicode MS" pitchFamily="34" charset="-128"/>
              </a:rPr>
              <a:t>accepted during the year, </a:t>
            </a:r>
          </a:p>
          <a:p>
            <a:pPr marL="945706" lvl="1" indent="-488950" algn="l">
              <a:buFont typeface="Wingdings" pitchFamily="2" charset="2"/>
              <a:buChar char="§"/>
            </a:pPr>
            <a:r>
              <a:rPr lang="en-US" sz="3000" dirty="0" smtClean="0">
                <a:solidFill>
                  <a:schemeClr val="tx1"/>
                </a:solidFill>
                <a:latin typeface="Arial Unicode MS" pitchFamily="34" charset="-128"/>
                <a:ea typeface="Arial Unicode MS" pitchFamily="34" charset="-128"/>
                <a:cs typeface="Arial Unicode MS" pitchFamily="34" charset="-128"/>
              </a:rPr>
              <a:t>remain unpaid or unclaimed at the end of the year,</a:t>
            </a:r>
          </a:p>
          <a:p>
            <a:pPr marL="945706" lvl="1" indent="-488950" algn="l">
              <a:buFont typeface="Wingdings" pitchFamily="2" charset="2"/>
              <a:buChar char="§"/>
            </a:pPr>
            <a:r>
              <a:rPr lang="en-US" sz="3000" dirty="0" smtClean="0">
                <a:solidFill>
                  <a:schemeClr val="tx1"/>
                </a:solidFill>
                <a:latin typeface="Arial Unicode MS" pitchFamily="34" charset="-128"/>
                <a:ea typeface="Arial Unicode MS" pitchFamily="34" charset="-128"/>
                <a:cs typeface="Arial Unicode MS" pitchFamily="34" charset="-128"/>
              </a:rPr>
              <a:t> default </a:t>
            </a:r>
            <a:r>
              <a:rPr lang="en-US" sz="3000" dirty="0" smtClean="0">
                <a:solidFill>
                  <a:schemeClr val="tx1"/>
                </a:solidFill>
                <a:latin typeface="Arial Unicode MS" pitchFamily="34" charset="-128"/>
                <a:ea typeface="Arial Unicode MS" pitchFamily="34" charset="-128"/>
                <a:cs typeface="Arial Unicode MS" pitchFamily="34" charset="-128"/>
              </a:rPr>
              <a:t>(no. of cases and amount involved)</a:t>
            </a:r>
            <a:endParaRPr lang="en-US" sz="3000" dirty="0" smtClean="0">
              <a:solidFill>
                <a:schemeClr val="tx1"/>
              </a:solidFill>
              <a:latin typeface="Arial Unicode MS" pitchFamily="34" charset="-128"/>
              <a:ea typeface="Arial Unicode MS" pitchFamily="34" charset="-128"/>
              <a:cs typeface="Arial Unicode MS" pitchFamily="34" charset="-128"/>
            </a:endParaRPr>
          </a:p>
          <a:p>
            <a:pPr marL="1402906" lvl="2" indent="-488950" algn="l">
              <a:buFont typeface="Arial" pitchFamily="34" charset="0"/>
              <a:buChar char="•"/>
            </a:pPr>
            <a:r>
              <a:rPr lang="en-US" sz="2600" dirty="0" smtClean="0">
                <a:solidFill>
                  <a:schemeClr val="tx1"/>
                </a:solidFill>
                <a:latin typeface="Arial Unicode MS" pitchFamily="34" charset="-128"/>
                <a:ea typeface="Arial Unicode MS" pitchFamily="34" charset="-128"/>
                <a:cs typeface="Arial Unicode MS" pitchFamily="34" charset="-128"/>
              </a:rPr>
              <a:t>at the beginning of the year, </a:t>
            </a:r>
          </a:p>
          <a:p>
            <a:pPr marL="1402906" lvl="2" indent="-488950" algn="l">
              <a:buFont typeface="Arial" pitchFamily="34" charset="0"/>
              <a:buChar char="•"/>
            </a:pPr>
            <a:r>
              <a:rPr lang="en-US" sz="2600" dirty="0" smtClean="0">
                <a:solidFill>
                  <a:schemeClr val="tx1"/>
                </a:solidFill>
                <a:latin typeface="Arial Unicode MS" pitchFamily="34" charset="-128"/>
                <a:ea typeface="Arial Unicode MS" pitchFamily="34" charset="-128"/>
                <a:cs typeface="Arial Unicode MS" pitchFamily="34" charset="-128"/>
              </a:rPr>
              <a:t>maximum during the year and </a:t>
            </a:r>
          </a:p>
          <a:p>
            <a:pPr marL="1402906" lvl="2" indent="-488950" algn="l">
              <a:buFont typeface="Arial" pitchFamily="34" charset="0"/>
              <a:buChar char="•"/>
            </a:pPr>
            <a:r>
              <a:rPr lang="en-US" sz="2600" dirty="0" smtClean="0">
                <a:solidFill>
                  <a:schemeClr val="tx1"/>
                </a:solidFill>
                <a:latin typeface="Arial Unicode MS" pitchFamily="34" charset="-128"/>
                <a:ea typeface="Arial Unicode MS" pitchFamily="34" charset="-128"/>
                <a:cs typeface="Arial Unicode MS" pitchFamily="34" charset="-128"/>
              </a:rPr>
              <a:t>at the end of the year.</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Rule 8 for Board Report </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Details of the deposits which are not in compliance with the requirements of chapter-V of the act.</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The details of significant and material orders passed by the regulators or court or Tribunal impacting the going concern status and company’s operations in future. </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Details in respect of adequacy of internal financial controls with reference to the financial statement.  </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Penalty</a:t>
            </a:r>
            <a:endParaRPr lang="en-US" sz="3600" u="sng" dirty="0"/>
          </a:p>
        </p:txBody>
      </p:sp>
      <p:sp>
        <p:nvSpPr>
          <p:cNvPr id="3" name="Subtitle 2"/>
          <p:cNvSpPr>
            <a:spLocks noGrp="1"/>
          </p:cNvSpPr>
          <p:nvPr>
            <p:ph type="subTitle" idx="1"/>
          </p:nvPr>
        </p:nvSpPr>
        <p:spPr>
          <a:xfrm>
            <a:off x="1447800" y="1371600"/>
            <a:ext cx="7467600" cy="5029200"/>
          </a:xfrm>
        </p:spPr>
        <p:txBody>
          <a:bodyPr>
            <a:normAutofit lnSpcReduction="10000"/>
          </a:bodyPr>
          <a:lstStyle/>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Company: Rs.1000/- per day (maximum Rs.10 </a:t>
            </a:r>
            <a:r>
              <a:rPr lang="en-US" sz="2800" dirty="0" err="1" smtClean="0">
                <a:solidFill>
                  <a:schemeClr val="tx1"/>
                </a:solidFill>
                <a:latin typeface="Arial Unicode MS" pitchFamily="34" charset="-128"/>
                <a:ea typeface="Arial Unicode MS" pitchFamily="34" charset="-128"/>
                <a:cs typeface="Arial Unicode MS" pitchFamily="34" charset="-128"/>
              </a:rPr>
              <a:t>lacs</a:t>
            </a:r>
            <a:r>
              <a:rPr lang="en-US" sz="2800" dirty="0" smtClean="0">
                <a:solidFill>
                  <a:schemeClr val="tx1"/>
                </a:solidFill>
                <a:latin typeface="Arial Unicode MS" pitchFamily="34" charset="-128"/>
                <a:ea typeface="Arial Unicode MS" pitchFamily="34" charset="-128"/>
                <a:cs typeface="Arial Unicode MS" pitchFamily="34" charset="-128"/>
              </a:rPr>
              <a:t>)</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MD/CFO/Director in-charge:  Imprisonment </a:t>
            </a:r>
            <a:r>
              <a:rPr lang="en-US" sz="2800" dirty="0" err="1" smtClean="0">
                <a:solidFill>
                  <a:schemeClr val="tx1"/>
                </a:solidFill>
                <a:latin typeface="Arial Unicode MS" pitchFamily="34" charset="-128"/>
                <a:ea typeface="Arial Unicode MS" pitchFamily="34" charset="-128"/>
                <a:cs typeface="Arial Unicode MS" pitchFamily="34" charset="-128"/>
              </a:rPr>
              <a:t>upto</a:t>
            </a:r>
            <a:r>
              <a:rPr lang="en-US" sz="2800" dirty="0" smtClean="0">
                <a:solidFill>
                  <a:schemeClr val="tx1"/>
                </a:solidFill>
                <a:latin typeface="Arial Unicode MS" pitchFamily="34" charset="-128"/>
                <a:ea typeface="Arial Unicode MS" pitchFamily="34" charset="-128"/>
                <a:cs typeface="Arial Unicode MS" pitchFamily="34" charset="-128"/>
              </a:rPr>
              <a:t> 6 months or fine Rs. 1 </a:t>
            </a:r>
            <a:r>
              <a:rPr lang="en-US" sz="2800" dirty="0" err="1" smtClean="0">
                <a:solidFill>
                  <a:schemeClr val="tx1"/>
                </a:solidFill>
                <a:latin typeface="Arial Unicode MS" pitchFamily="34" charset="-128"/>
                <a:ea typeface="Arial Unicode MS" pitchFamily="34" charset="-128"/>
                <a:cs typeface="Arial Unicode MS" pitchFamily="34" charset="-128"/>
              </a:rPr>
              <a:t>lac</a:t>
            </a:r>
            <a:r>
              <a:rPr lang="en-US" sz="2800" dirty="0" smtClean="0">
                <a:solidFill>
                  <a:schemeClr val="tx1"/>
                </a:solidFill>
                <a:latin typeface="Arial Unicode MS" pitchFamily="34" charset="-128"/>
                <a:ea typeface="Arial Unicode MS" pitchFamily="34" charset="-128"/>
                <a:cs typeface="Arial Unicode MS" pitchFamily="34" charset="-128"/>
              </a:rPr>
              <a:t> to Rs.5 </a:t>
            </a:r>
            <a:r>
              <a:rPr lang="en-US" sz="2800" dirty="0" err="1" smtClean="0">
                <a:solidFill>
                  <a:schemeClr val="tx1"/>
                </a:solidFill>
                <a:latin typeface="Arial Unicode MS" pitchFamily="34" charset="-128"/>
                <a:ea typeface="Arial Unicode MS" pitchFamily="34" charset="-128"/>
                <a:cs typeface="Arial Unicode MS" pitchFamily="34" charset="-128"/>
              </a:rPr>
              <a:t>lacs</a:t>
            </a:r>
            <a:r>
              <a:rPr lang="en-US" sz="2800" dirty="0" smtClean="0">
                <a:solidFill>
                  <a:schemeClr val="tx1"/>
                </a:solidFill>
                <a:latin typeface="Arial Unicode MS" pitchFamily="34" charset="-128"/>
                <a:ea typeface="Arial Unicode MS" pitchFamily="34" charset="-128"/>
                <a:cs typeface="Arial Unicode MS" pitchFamily="34" charset="-128"/>
              </a:rPr>
              <a:t> or both</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Section 441, Compounding of offence: </a:t>
            </a:r>
          </a:p>
          <a:p>
            <a:pPr marL="945706" lvl="1" indent="-488950" algn="l">
              <a:buFont typeface="Wingdings" pitchFamily="2" charset="2"/>
              <a:buChar char="§"/>
            </a:pPr>
            <a:r>
              <a:rPr lang="en-US" sz="3000" dirty="0" smtClean="0">
                <a:solidFill>
                  <a:schemeClr val="tx1"/>
                </a:solidFill>
                <a:latin typeface="Arial Unicode MS" pitchFamily="34" charset="-128"/>
                <a:ea typeface="Arial Unicode MS" pitchFamily="34" charset="-128"/>
                <a:cs typeface="Arial Unicode MS" pitchFamily="34" charset="-128"/>
              </a:rPr>
              <a:t>By Tribunal or </a:t>
            </a:r>
          </a:p>
          <a:p>
            <a:pPr marL="945706" lvl="1" indent="-488950" algn="l">
              <a:buFont typeface="Wingdings" pitchFamily="2" charset="2"/>
              <a:buChar char="§"/>
            </a:pPr>
            <a:r>
              <a:rPr lang="en-US" sz="3000" dirty="0" smtClean="0">
                <a:solidFill>
                  <a:schemeClr val="tx1"/>
                </a:solidFill>
                <a:latin typeface="Arial Unicode MS" pitchFamily="34" charset="-128"/>
                <a:ea typeface="Arial Unicode MS" pitchFamily="34" charset="-128"/>
                <a:cs typeface="Arial Unicode MS" pitchFamily="34" charset="-128"/>
              </a:rPr>
              <a:t>where amount is not exceeding Rs.5 </a:t>
            </a:r>
            <a:r>
              <a:rPr lang="en-US" sz="3000" dirty="0" err="1" smtClean="0">
                <a:solidFill>
                  <a:schemeClr val="tx1"/>
                </a:solidFill>
                <a:latin typeface="Arial Unicode MS" pitchFamily="34" charset="-128"/>
                <a:ea typeface="Arial Unicode MS" pitchFamily="34" charset="-128"/>
                <a:cs typeface="Arial Unicode MS" pitchFamily="34" charset="-128"/>
              </a:rPr>
              <a:t>lacs</a:t>
            </a:r>
            <a:r>
              <a:rPr lang="en-US" sz="3000" dirty="0" smtClean="0">
                <a:solidFill>
                  <a:schemeClr val="tx1"/>
                </a:solidFill>
                <a:latin typeface="Arial Unicode MS" pitchFamily="34" charset="-128"/>
                <a:ea typeface="Arial Unicode MS" pitchFamily="34" charset="-128"/>
                <a:cs typeface="Arial Unicode MS" pitchFamily="34" charset="-128"/>
              </a:rPr>
              <a:t> : By Regional Director </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Annual Return (MGT-7)</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8738" indent="-31750" algn="l"/>
            <a:r>
              <a:rPr lang="en-US" sz="2800" u="sng" dirty="0" smtClean="0">
                <a:solidFill>
                  <a:schemeClr val="tx1"/>
                </a:solidFill>
                <a:latin typeface="Arial Unicode MS" pitchFamily="34" charset="-128"/>
                <a:ea typeface="Arial Unicode MS" pitchFamily="34" charset="-128"/>
                <a:cs typeface="Arial Unicode MS" pitchFamily="34" charset="-128"/>
              </a:rPr>
              <a:t>Information as </a:t>
            </a:r>
            <a:r>
              <a:rPr lang="en-US" sz="2800" u="sng" dirty="0" smtClean="0">
                <a:solidFill>
                  <a:schemeClr val="tx1"/>
                </a:solidFill>
                <a:latin typeface="Arial Unicode MS" pitchFamily="34" charset="-128"/>
                <a:ea typeface="Arial Unicode MS" pitchFamily="34" charset="-128"/>
                <a:cs typeface="Arial Unicode MS" pitchFamily="34" charset="-128"/>
              </a:rPr>
              <a:t>on the </a:t>
            </a:r>
            <a:r>
              <a:rPr lang="en-US" sz="2800" u="sng" dirty="0" smtClean="0">
                <a:solidFill>
                  <a:schemeClr val="tx1"/>
                </a:solidFill>
                <a:latin typeface="Arial Unicode MS" pitchFamily="34" charset="-128"/>
                <a:ea typeface="Arial Unicode MS" pitchFamily="34" charset="-128"/>
                <a:cs typeface="Arial Unicode MS" pitchFamily="34" charset="-128"/>
              </a:rPr>
              <a:t>close </a:t>
            </a:r>
            <a:r>
              <a:rPr lang="en-US" sz="2800" u="sng" dirty="0" smtClean="0">
                <a:solidFill>
                  <a:schemeClr val="tx1"/>
                </a:solidFill>
                <a:latin typeface="Arial Unicode MS" pitchFamily="34" charset="-128"/>
                <a:ea typeface="Arial Unicode MS" pitchFamily="34" charset="-128"/>
                <a:cs typeface="Arial Unicode MS" pitchFamily="34" charset="-128"/>
              </a:rPr>
              <a:t>of the financial year</a:t>
            </a:r>
            <a:r>
              <a:rPr lang="en-US" sz="2800" dirty="0" smtClean="0">
                <a:solidFill>
                  <a:schemeClr val="tx1"/>
                </a:solidFill>
                <a:latin typeface="Arial Unicode MS" pitchFamily="34" charset="-128"/>
                <a:ea typeface="Arial Unicode MS" pitchFamily="34" charset="-128"/>
                <a:cs typeface="Arial Unicode MS" pitchFamily="34" charset="-128"/>
              </a:rPr>
              <a:t>:-</a:t>
            </a:r>
          </a:p>
          <a:p>
            <a:pPr marL="541338" indent="-514350" algn="l">
              <a:buFont typeface="+mj-lt"/>
              <a:buAutoNum type="alphaLcParenR"/>
            </a:pPr>
            <a:r>
              <a:rPr lang="en-US" sz="2800" dirty="0" smtClean="0">
                <a:solidFill>
                  <a:schemeClr val="tx1"/>
                </a:solidFill>
                <a:latin typeface="Arial Unicode MS" pitchFamily="34" charset="-128"/>
                <a:ea typeface="Arial Unicode MS" pitchFamily="34" charset="-128"/>
                <a:cs typeface="Arial Unicode MS" pitchFamily="34" charset="-128"/>
              </a:rPr>
              <a:t>Its registered office, principal business activities, particulars of its holding, subsidiary and associate companies</a:t>
            </a:r>
            <a:r>
              <a:rPr lang="en-US" sz="2800" dirty="0" smtClean="0">
                <a:solidFill>
                  <a:schemeClr val="tx1"/>
                </a:solidFill>
                <a:latin typeface="Arial Unicode MS" pitchFamily="34" charset="-128"/>
                <a:ea typeface="Arial Unicode MS" pitchFamily="34" charset="-128"/>
                <a:cs typeface="Arial Unicode MS" pitchFamily="34" charset="-128"/>
              </a:rPr>
              <a:t>;</a:t>
            </a:r>
          </a:p>
          <a:p>
            <a:pPr marL="541338" indent="-514350" algn="l">
              <a:buFont typeface="+mj-lt"/>
              <a:buAutoNum type="alphaLcParenR"/>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41338" indent="-514350" algn="l">
              <a:buFont typeface="+mj-lt"/>
              <a:buAutoNum type="alphaLcParenR"/>
            </a:pPr>
            <a:r>
              <a:rPr lang="en-US" sz="2800" dirty="0" smtClean="0">
                <a:solidFill>
                  <a:schemeClr val="tx1"/>
                </a:solidFill>
                <a:latin typeface="Arial Unicode MS" pitchFamily="34" charset="-128"/>
                <a:ea typeface="Arial Unicode MS" pitchFamily="34" charset="-128"/>
                <a:cs typeface="Arial Unicode MS" pitchFamily="34" charset="-128"/>
              </a:rPr>
              <a:t>Its shares, debentures and other securities and shareholding pattern</a:t>
            </a:r>
            <a:r>
              <a:rPr lang="en-US" sz="2800" dirty="0" smtClean="0">
                <a:solidFill>
                  <a:schemeClr val="tx1"/>
                </a:solidFill>
                <a:latin typeface="Arial Unicode MS" pitchFamily="34" charset="-128"/>
                <a:ea typeface="Arial Unicode MS" pitchFamily="34" charset="-128"/>
                <a:cs typeface="Arial Unicode MS" pitchFamily="34" charset="-128"/>
              </a:rPr>
              <a:t>;</a:t>
            </a:r>
          </a:p>
          <a:p>
            <a:pPr marL="541338" indent="-514350" algn="l">
              <a:buFont typeface="+mj-lt"/>
              <a:buAutoNum type="alphaLcParenR"/>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41338" indent="-514350" algn="l">
              <a:buFont typeface="+mj-lt"/>
              <a:buAutoNum type="alphaLcParenR"/>
            </a:pPr>
            <a:r>
              <a:rPr lang="en-US" sz="2800" dirty="0" smtClean="0">
                <a:solidFill>
                  <a:schemeClr val="tx1"/>
                </a:solidFill>
                <a:latin typeface="Arial Unicode MS" pitchFamily="34" charset="-128"/>
                <a:ea typeface="Arial Unicode MS" pitchFamily="34" charset="-128"/>
                <a:cs typeface="Arial Unicode MS" pitchFamily="34" charset="-128"/>
              </a:rPr>
              <a:t>Its indebtedness;</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Annual Return (MGT-7)</a:t>
            </a:r>
            <a:endParaRPr lang="en-US" sz="3600" u="sng" dirty="0"/>
          </a:p>
        </p:txBody>
      </p:sp>
      <p:sp>
        <p:nvSpPr>
          <p:cNvPr id="3" name="Subtitle 2"/>
          <p:cNvSpPr>
            <a:spLocks noGrp="1"/>
          </p:cNvSpPr>
          <p:nvPr>
            <p:ph type="subTitle" idx="1"/>
          </p:nvPr>
        </p:nvSpPr>
        <p:spPr>
          <a:xfrm>
            <a:off x="1447800" y="1371600"/>
            <a:ext cx="7467600" cy="5029200"/>
          </a:xfrm>
        </p:spPr>
        <p:txBody>
          <a:bodyPr>
            <a:normAutofit lnSpcReduction="10000"/>
          </a:bodyPr>
          <a:lstStyle/>
          <a:p>
            <a:pPr marL="541338" indent="-514350" algn="just">
              <a:buFont typeface="+mj-lt"/>
              <a:buAutoNum type="alphaLcParenR" startAt="4"/>
            </a:pPr>
            <a:r>
              <a:rPr lang="en-US" sz="2800" dirty="0" smtClean="0">
                <a:solidFill>
                  <a:schemeClr val="tx1"/>
                </a:solidFill>
                <a:latin typeface="Arial Unicode MS" pitchFamily="34" charset="-128"/>
                <a:ea typeface="Arial Unicode MS" pitchFamily="34" charset="-128"/>
                <a:cs typeface="Arial Unicode MS" pitchFamily="34" charset="-128"/>
              </a:rPr>
              <a:t>Its members and debenture-holders </a:t>
            </a:r>
            <a:r>
              <a:rPr lang="en-US" sz="2800" dirty="0" err="1" smtClean="0">
                <a:solidFill>
                  <a:schemeClr val="tx1"/>
                </a:solidFill>
                <a:latin typeface="Arial Unicode MS" pitchFamily="34" charset="-128"/>
                <a:ea typeface="Arial Unicode MS" pitchFamily="34" charset="-128"/>
                <a:cs typeface="Arial Unicode MS" pitchFamily="34" charset="-128"/>
              </a:rPr>
              <a:t>alongwith</a:t>
            </a:r>
            <a:r>
              <a:rPr lang="en-US" sz="2800" dirty="0" smtClean="0">
                <a:solidFill>
                  <a:schemeClr val="tx1"/>
                </a:solidFill>
                <a:latin typeface="Arial Unicode MS" pitchFamily="34" charset="-128"/>
                <a:ea typeface="Arial Unicode MS" pitchFamily="34" charset="-128"/>
                <a:cs typeface="Arial Unicode MS" pitchFamily="34" charset="-128"/>
              </a:rPr>
              <a:t> changes therein since the close of the previous financial year. </a:t>
            </a:r>
          </a:p>
          <a:p>
            <a:pPr marL="541338" indent="-514350" algn="just">
              <a:buFont typeface="+mj-lt"/>
              <a:buAutoNum type="alphaLcParenR" startAt="4"/>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41338" indent="-514350" algn="just">
              <a:buFont typeface="+mj-lt"/>
              <a:buAutoNum type="alphaLcParenR" startAt="4"/>
            </a:pPr>
            <a:r>
              <a:rPr lang="en-US" sz="2800" dirty="0" smtClean="0">
                <a:solidFill>
                  <a:schemeClr val="tx1"/>
                </a:solidFill>
                <a:latin typeface="Arial Unicode MS" pitchFamily="34" charset="-128"/>
                <a:ea typeface="Arial Unicode MS" pitchFamily="34" charset="-128"/>
                <a:cs typeface="Arial Unicode MS" pitchFamily="34" charset="-128"/>
              </a:rPr>
              <a:t>Its </a:t>
            </a:r>
            <a:r>
              <a:rPr lang="en-US" sz="2800" dirty="0" smtClean="0">
                <a:solidFill>
                  <a:schemeClr val="tx1"/>
                </a:solidFill>
                <a:latin typeface="Arial Unicode MS" pitchFamily="34" charset="-128"/>
                <a:ea typeface="Arial Unicode MS" pitchFamily="34" charset="-128"/>
                <a:cs typeface="Arial Unicode MS" pitchFamily="34" charset="-128"/>
              </a:rPr>
              <a:t>promoters, directors, key managerial personnel </a:t>
            </a:r>
            <a:r>
              <a:rPr lang="en-US" sz="2800" dirty="0" err="1" smtClean="0">
                <a:solidFill>
                  <a:schemeClr val="tx1"/>
                </a:solidFill>
                <a:latin typeface="Arial Unicode MS" pitchFamily="34" charset="-128"/>
                <a:ea typeface="Arial Unicode MS" pitchFamily="34" charset="-128"/>
                <a:cs typeface="Arial Unicode MS" pitchFamily="34" charset="-128"/>
              </a:rPr>
              <a:t>alongwith</a:t>
            </a:r>
            <a:r>
              <a:rPr lang="en-US" sz="2800" dirty="0" smtClean="0">
                <a:solidFill>
                  <a:schemeClr val="tx1"/>
                </a:solidFill>
                <a:latin typeface="Arial Unicode MS" pitchFamily="34" charset="-128"/>
                <a:ea typeface="Arial Unicode MS" pitchFamily="34" charset="-128"/>
                <a:cs typeface="Arial Unicode MS" pitchFamily="34" charset="-128"/>
              </a:rPr>
              <a:t> changes therein since the close of the previous financial year;</a:t>
            </a:r>
          </a:p>
          <a:p>
            <a:pPr marL="541338" indent="-514350" algn="just">
              <a:buFont typeface="+mj-lt"/>
              <a:buAutoNum type="alphaLcParenR" startAt="4"/>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41338" indent="-514350" algn="just">
              <a:buFont typeface="+mj-lt"/>
              <a:buAutoNum type="alphaLcParenR" startAt="4"/>
            </a:pPr>
            <a:r>
              <a:rPr lang="en-US" sz="2800" dirty="0" smtClean="0">
                <a:solidFill>
                  <a:schemeClr val="tx1"/>
                </a:solidFill>
                <a:latin typeface="Arial Unicode MS" pitchFamily="34" charset="-128"/>
                <a:ea typeface="Arial Unicode MS" pitchFamily="34" charset="-128"/>
                <a:cs typeface="Arial Unicode MS" pitchFamily="34" charset="-128"/>
              </a:rPr>
              <a:t>Meetings of members or a class thereof, Board and its various committees along with attendance details;</a:t>
            </a:r>
          </a:p>
          <a:p>
            <a:pPr marL="541338" indent="-514350" algn="just">
              <a:buFont typeface="+mj-lt"/>
              <a:buAutoNum type="alphaLcParenR" startAt="4"/>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Annual Return (MGT-7)</a:t>
            </a:r>
            <a:endParaRPr lang="en-US" sz="3600" u="sng" dirty="0"/>
          </a:p>
        </p:txBody>
      </p:sp>
      <p:sp>
        <p:nvSpPr>
          <p:cNvPr id="3" name="Subtitle 2"/>
          <p:cNvSpPr>
            <a:spLocks noGrp="1"/>
          </p:cNvSpPr>
          <p:nvPr>
            <p:ph type="subTitle" idx="1"/>
          </p:nvPr>
        </p:nvSpPr>
        <p:spPr>
          <a:xfrm>
            <a:off x="1447800" y="1524000"/>
            <a:ext cx="7467600" cy="4876800"/>
          </a:xfrm>
        </p:spPr>
        <p:txBody>
          <a:bodyPr>
            <a:normAutofit/>
          </a:bodyPr>
          <a:lstStyle/>
          <a:p>
            <a:pPr marL="541338" indent="-514350" algn="just">
              <a:buFont typeface="+mj-lt"/>
              <a:buAutoNum type="alphaLcParenR" startAt="7"/>
            </a:pPr>
            <a:r>
              <a:rPr lang="en-US" sz="2800" dirty="0" smtClean="0">
                <a:solidFill>
                  <a:schemeClr val="tx1"/>
                </a:solidFill>
                <a:latin typeface="Arial Unicode MS" pitchFamily="34" charset="-128"/>
                <a:ea typeface="Arial Unicode MS" pitchFamily="34" charset="-128"/>
                <a:cs typeface="Arial Unicode MS" pitchFamily="34" charset="-128"/>
              </a:rPr>
              <a:t>Remuneration of directors and key managerial personnel;  </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41338" indent="-514350" algn="just">
              <a:buFont typeface="+mj-lt"/>
              <a:buAutoNum type="alphaLcParenR" startAt="7"/>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41338" indent="-514350" algn="just">
              <a:buFont typeface="+mj-lt"/>
              <a:buAutoNum type="alphaLcParenR" startAt="7"/>
            </a:pPr>
            <a:r>
              <a:rPr lang="en-US" sz="2800" dirty="0" smtClean="0">
                <a:solidFill>
                  <a:schemeClr val="tx1"/>
                </a:solidFill>
                <a:latin typeface="Arial Unicode MS" pitchFamily="34" charset="-128"/>
                <a:ea typeface="Arial Unicode MS" pitchFamily="34" charset="-128"/>
                <a:cs typeface="Arial Unicode MS" pitchFamily="34" charset="-128"/>
              </a:rPr>
              <a:t>Penalty </a:t>
            </a:r>
            <a:r>
              <a:rPr lang="en-US" sz="2800" dirty="0" smtClean="0">
                <a:solidFill>
                  <a:schemeClr val="tx1"/>
                </a:solidFill>
                <a:latin typeface="Arial Unicode MS" pitchFamily="34" charset="-128"/>
                <a:ea typeface="Arial Unicode MS" pitchFamily="34" charset="-128"/>
                <a:cs typeface="Arial Unicode MS" pitchFamily="34" charset="-128"/>
              </a:rPr>
              <a:t>or punishment imposed on the company, its directors or officers and details of compounding of offences and appeals made against such penalty or punishment;</a:t>
            </a:r>
          </a:p>
          <a:p>
            <a:pPr marL="515938" indent="-488950" algn="l"/>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Financial Statement (Section 137)</a:t>
            </a:r>
            <a:endParaRPr lang="en-US" sz="3600" u="sng" dirty="0"/>
          </a:p>
        </p:txBody>
      </p:sp>
      <p:sp>
        <p:nvSpPr>
          <p:cNvPr id="3" name="Subtitle 2"/>
          <p:cNvSpPr>
            <a:spLocks noGrp="1"/>
          </p:cNvSpPr>
          <p:nvPr>
            <p:ph type="subTitle" idx="1"/>
          </p:nvPr>
        </p:nvSpPr>
        <p:spPr>
          <a:xfrm>
            <a:off x="1447800" y="1371600"/>
            <a:ext cx="7467600" cy="5029200"/>
          </a:xfrm>
        </p:spPr>
        <p:txBody>
          <a:bodyPr>
            <a:normAutofit fontScale="92500" lnSpcReduction="20000"/>
          </a:bodyPr>
          <a:lstStyle/>
          <a:p>
            <a:pPr algn="l"/>
            <a:r>
              <a:rPr lang="en-US" sz="3600" dirty="0" smtClean="0">
                <a:solidFill>
                  <a:schemeClr val="tx1"/>
                </a:solidFill>
              </a:rPr>
              <a:t> </a:t>
            </a:r>
            <a:r>
              <a:rPr lang="en-US" sz="3900" b="1" dirty="0" smtClean="0">
                <a:solidFill>
                  <a:schemeClr val="tx1"/>
                </a:solidFill>
              </a:rPr>
              <a:t>What is to be filed?</a:t>
            </a:r>
          </a:p>
          <a:p>
            <a:pPr algn="l"/>
            <a:endParaRPr lang="en-US" sz="3600" dirty="0" smtClean="0">
              <a:solidFill>
                <a:schemeClr val="tx1"/>
              </a:solidFill>
            </a:endParaRPr>
          </a:p>
          <a:p>
            <a:pPr marL="770382" indent="-742950" algn="l">
              <a:buFont typeface="+mj-lt"/>
              <a:buAutoNum type="arabicParenR"/>
            </a:pPr>
            <a:r>
              <a:rPr lang="en-US" sz="3600" dirty="0" smtClean="0">
                <a:solidFill>
                  <a:schemeClr val="tx1"/>
                </a:solidFill>
              </a:rPr>
              <a:t>Copy of financial statement </a:t>
            </a:r>
            <a:r>
              <a:rPr lang="en-US" sz="3600" dirty="0" err="1" smtClean="0">
                <a:solidFill>
                  <a:schemeClr val="tx1"/>
                </a:solidFill>
              </a:rPr>
              <a:t>alongwith</a:t>
            </a:r>
            <a:r>
              <a:rPr lang="en-US" sz="3600" dirty="0" smtClean="0">
                <a:solidFill>
                  <a:schemeClr val="tx1"/>
                </a:solidFill>
              </a:rPr>
              <a:t> all </a:t>
            </a:r>
            <a:r>
              <a:rPr lang="en-US" sz="3600" dirty="0" err="1" smtClean="0">
                <a:solidFill>
                  <a:schemeClr val="tx1"/>
                </a:solidFill>
              </a:rPr>
              <a:t>annexures</a:t>
            </a:r>
            <a:r>
              <a:rPr lang="en-US" sz="3600" dirty="0" smtClean="0">
                <a:solidFill>
                  <a:schemeClr val="tx1"/>
                </a:solidFill>
              </a:rPr>
              <a:t> duly adopted at AGM with Audit Report.</a:t>
            </a:r>
          </a:p>
          <a:p>
            <a:pPr marL="770382" indent="-742950" algn="l">
              <a:buFont typeface="+mj-lt"/>
              <a:buAutoNum type="arabicParenR"/>
            </a:pPr>
            <a:endParaRPr lang="en-US" sz="3600" dirty="0" smtClean="0">
              <a:solidFill>
                <a:schemeClr val="tx1"/>
              </a:solidFill>
            </a:endParaRPr>
          </a:p>
          <a:p>
            <a:pPr marL="770382" indent="-742950" algn="l">
              <a:buFont typeface="+mj-lt"/>
              <a:buAutoNum type="arabicParenR"/>
            </a:pPr>
            <a:r>
              <a:rPr lang="en-US" sz="3600" dirty="0" smtClean="0">
                <a:solidFill>
                  <a:schemeClr val="tx1"/>
                </a:solidFill>
              </a:rPr>
              <a:t>Copy of CFS </a:t>
            </a:r>
            <a:r>
              <a:rPr lang="en-US" sz="3600" dirty="0" smtClean="0">
                <a:solidFill>
                  <a:schemeClr val="tx1"/>
                </a:solidFill>
              </a:rPr>
              <a:t>(if applicable) </a:t>
            </a:r>
            <a:r>
              <a:rPr lang="en-US" sz="3600" dirty="0" smtClean="0">
                <a:solidFill>
                  <a:schemeClr val="tx1"/>
                </a:solidFill>
              </a:rPr>
              <a:t>with all </a:t>
            </a:r>
            <a:r>
              <a:rPr lang="en-US" sz="3600" dirty="0" err="1" smtClean="0">
                <a:solidFill>
                  <a:schemeClr val="tx1"/>
                </a:solidFill>
              </a:rPr>
              <a:t>annexures</a:t>
            </a:r>
            <a:r>
              <a:rPr lang="en-US" sz="3600" dirty="0" smtClean="0">
                <a:solidFill>
                  <a:schemeClr val="tx1"/>
                </a:solidFill>
              </a:rPr>
              <a:t> and audit report.</a:t>
            </a:r>
          </a:p>
          <a:p>
            <a:pPr marL="770382" indent="-742950" algn="l">
              <a:buFont typeface="+mj-lt"/>
              <a:buAutoNum type="arabicParenR"/>
            </a:pPr>
            <a:endParaRPr lang="en-US" sz="3600" dirty="0" smtClean="0">
              <a:solidFill>
                <a:schemeClr val="tx1"/>
              </a:solidFill>
            </a:endParaRPr>
          </a:p>
          <a:p>
            <a:pPr marL="770382" indent="-742950" algn="l">
              <a:buFont typeface="+mj-lt"/>
              <a:buAutoNum type="arabicParenR"/>
            </a:pPr>
            <a:r>
              <a:rPr lang="en-US" sz="3600" dirty="0" smtClean="0">
                <a:solidFill>
                  <a:schemeClr val="tx1"/>
                </a:solidFill>
              </a:rPr>
              <a:t>Copy of the notice of AGM.</a:t>
            </a:r>
            <a:endParaRPr lang="en-US" sz="3600"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Annual Return (MGT-7)</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endParaRPr lang="en-US" sz="2800" dirty="0" smtClean="0">
              <a:solidFill>
                <a:schemeClr val="tx1"/>
              </a:solidFill>
              <a:latin typeface="Arial Unicode MS" pitchFamily="34" charset="-128"/>
              <a:ea typeface="Arial Unicode MS" pitchFamily="34" charset="-128"/>
              <a:cs typeface="Arial Unicode MS" pitchFamily="34" charset="-128"/>
            </a:endParaRPr>
          </a:p>
          <a:p>
            <a:pPr marL="541338" indent="-514350" algn="just">
              <a:buFont typeface="+mj-lt"/>
              <a:buAutoNum type="alphaLcParenR" startAt="9"/>
            </a:pPr>
            <a:r>
              <a:rPr lang="en-US" sz="2800" dirty="0" smtClean="0">
                <a:solidFill>
                  <a:schemeClr val="tx1"/>
                </a:solidFill>
                <a:latin typeface="Arial Unicode MS" pitchFamily="34" charset="-128"/>
                <a:ea typeface="Arial Unicode MS" pitchFamily="34" charset="-128"/>
                <a:cs typeface="Arial Unicode MS" pitchFamily="34" charset="-128"/>
              </a:rPr>
              <a:t>Details, as may be prescribed, in respect of shares held by or on behalf of the Foreign Institutional Investors indicating their names, addresses, countries of incorporation, registration and percentage of shareholding held by them; and</a:t>
            </a:r>
          </a:p>
          <a:p>
            <a:pPr marL="541338" indent="-514350" algn="just"/>
            <a:endParaRPr lang="en-US" sz="2800" dirty="0" smtClean="0">
              <a:solidFill>
                <a:schemeClr val="tx1"/>
              </a:solidFill>
              <a:latin typeface="Arial Unicode MS" pitchFamily="34" charset="-128"/>
              <a:ea typeface="Arial Unicode MS" pitchFamily="34" charset="-128"/>
              <a:cs typeface="Arial Unicode MS" pitchFamily="34" charset="-128"/>
            </a:endParaRPr>
          </a:p>
          <a:p>
            <a:pPr marL="541338" indent="-514350" algn="just">
              <a:buFont typeface="+mj-lt"/>
              <a:buAutoNum type="alphaLcParenR" startAt="10"/>
            </a:pPr>
            <a:r>
              <a:rPr lang="en-US" sz="2800" dirty="0" smtClean="0">
                <a:solidFill>
                  <a:schemeClr val="tx1"/>
                </a:solidFill>
                <a:latin typeface="Arial Unicode MS" pitchFamily="34" charset="-128"/>
                <a:ea typeface="Arial Unicode MS" pitchFamily="34" charset="-128"/>
                <a:cs typeface="Arial Unicode MS" pitchFamily="34" charset="-128"/>
              </a:rPr>
              <a:t>Such other matters as may be prescribed.</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Annual Return (MGT-7)</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buFont typeface="Wingdings" pitchFamily="2" charset="2"/>
              <a:buChar char="Ø"/>
            </a:pPr>
            <a:r>
              <a:rPr lang="en-US" sz="2800" u="sng" dirty="0" smtClean="0">
                <a:solidFill>
                  <a:schemeClr val="tx1"/>
                </a:solidFill>
                <a:latin typeface="Arial Unicode MS" pitchFamily="34" charset="-128"/>
                <a:ea typeface="Arial Unicode MS" pitchFamily="34" charset="-128"/>
                <a:cs typeface="Arial Unicode MS" pitchFamily="34" charset="-128"/>
              </a:rPr>
              <a:t>Signing of annual </a:t>
            </a:r>
            <a:r>
              <a:rPr lang="en-US" sz="2800" u="sng" dirty="0" smtClean="0">
                <a:solidFill>
                  <a:schemeClr val="tx1"/>
                </a:solidFill>
                <a:latin typeface="Arial Unicode MS" pitchFamily="34" charset="-128"/>
                <a:ea typeface="Arial Unicode MS" pitchFamily="34" charset="-128"/>
                <a:cs typeface="Arial Unicode MS" pitchFamily="34" charset="-128"/>
              </a:rPr>
              <a:t>return: </a:t>
            </a:r>
          </a:p>
          <a:p>
            <a:pPr marL="945706" lvl="1" indent="-488950" algn="l">
              <a:buFont typeface="Wingdings" pitchFamily="2" charset="2"/>
              <a:buChar char="§"/>
            </a:pPr>
            <a:r>
              <a:rPr lang="en-US" dirty="0" smtClean="0">
                <a:solidFill>
                  <a:schemeClr val="tx1"/>
                </a:solidFill>
                <a:latin typeface="Arial Unicode MS" pitchFamily="34" charset="-128"/>
                <a:ea typeface="Arial Unicode MS" pitchFamily="34" charset="-128"/>
                <a:cs typeface="Arial Unicode MS" pitchFamily="34" charset="-128"/>
              </a:rPr>
              <a:t>by </a:t>
            </a:r>
            <a:r>
              <a:rPr lang="en-US" dirty="0" smtClean="0">
                <a:solidFill>
                  <a:schemeClr val="tx1"/>
                </a:solidFill>
                <a:latin typeface="Arial Unicode MS" pitchFamily="34" charset="-128"/>
                <a:ea typeface="Arial Unicode MS" pitchFamily="34" charset="-128"/>
                <a:cs typeface="Arial Unicode MS" pitchFamily="34" charset="-128"/>
              </a:rPr>
              <a:t>Director and </a:t>
            </a:r>
            <a:endParaRPr lang="en-US" dirty="0" smtClean="0">
              <a:solidFill>
                <a:schemeClr val="tx1"/>
              </a:solidFill>
              <a:latin typeface="Arial Unicode MS" pitchFamily="34" charset="-128"/>
              <a:ea typeface="Arial Unicode MS" pitchFamily="34" charset="-128"/>
              <a:cs typeface="Arial Unicode MS" pitchFamily="34" charset="-128"/>
            </a:endParaRPr>
          </a:p>
          <a:p>
            <a:pPr marL="945706" lvl="1" indent="-488950" algn="l">
              <a:buFont typeface="Wingdings" pitchFamily="2" charset="2"/>
              <a:buChar char="§"/>
            </a:pPr>
            <a:r>
              <a:rPr lang="en-US" dirty="0" smtClean="0">
                <a:solidFill>
                  <a:schemeClr val="tx1"/>
                </a:solidFill>
                <a:latin typeface="Arial Unicode MS" pitchFamily="34" charset="-128"/>
                <a:ea typeface="Arial Unicode MS" pitchFamily="34" charset="-128"/>
                <a:cs typeface="Arial Unicode MS" pitchFamily="34" charset="-128"/>
              </a:rPr>
              <a:t>CS (if </a:t>
            </a:r>
            <a:r>
              <a:rPr lang="en-US" dirty="0" smtClean="0">
                <a:solidFill>
                  <a:schemeClr val="tx1"/>
                </a:solidFill>
                <a:latin typeface="Arial Unicode MS" pitchFamily="34" charset="-128"/>
                <a:ea typeface="Arial Unicode MS" pitchFamily="34" charset="-128"/>
                <a:cs typeface="Arial Unicode MS" pitchFamily="34" charset="-128"/>
              </a:rPr>
              <a:t>there is no CS by CS in </a:t>
            </a:r>
            <a:r>
              <a:rPr lang="en-US" dirty="0" smtClean="0">
                <a:solidFill>
                  <a:schemeClr val="tx1"/>
                </a:solidFill>
                <a:latin typeface="Arial Unicode MS" pitchFamily="34" charset="-128"/>
                <a:ea typeface="Arial Unicode MS" pitchFamily="34" charset="-128"/>
                <a:cs typeface="Arial Unicode MS" pitchFamily="34" charset="-128"/>
              </a:rPr>
              <a:t>practice).</a:t>
            </a:r>
            <a:endParaRPr lang="en-US"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u="sng" dirty="0" smtClean="0">
                <a:solidFill>
                  <a:schemeClr val="tx1"/>
                </a:solidFill>
                <a:latin typeface="Arial Unicode MS" pitchFamily="34" charset="-128"/>
                <a:ea typeface="Arial Unicode MS" pitchFamily="34" charset="-128"/>
                <a:cs typeface="Arial Unicode MS" pitchFamily="34" charset="-128"/>
              </a:rPr>
              <a:t>In case of one person company and small company:  </a:t>
            </a:r>
            <a:endParaRPr lang="en-US" sz="2800" u="sng" dirty="0" smtClean="0">
              <a:solidFill>
                <a:schemeClr val="tx1"/>
              </a:solidFill>
              <a:latin typeface="Arial Unicode MS" pitchFamily="34" charset="-128"/>
              <a:ea typeface="Arial Unicode MS" pitchFamily="34" charset="-128"/>
              <a:cs typeface="Arial Unicode MS" pitchFamily="34" charset="-128"/>
            </a:endParaRPr>
          </a:p>
          <a:p>
            <a:pPr marL="945706" lvl="1" indent="-488950" algn="l">
              <a:buFont typeface="Wingdings" pitchFamily="2" charset="2"/>
              <a:buChar char="§"/>
            </a:pPr>
            <a:r>
              <a:rPr lang="en-US" dirty="0" smtClean="0">
                <a:solidFill>
                  <a:schemeClr val="tx1"/>
                </a:solidFill>
                <a:latin typeface="Arial Unicode MS" pitchFamily="34" charset="-128"/>
                <a:ea typeface="Arial Unicode MS" pitchFamily="34" charset="-128"/>
                <a:cs typeface="Arial Unicode MS" pitchFamily="34" charset="-128"/>
              </a:rPr>
              <a:t>By </a:t>
            </a:r>
            <a:r>
              <a:rPr lang="en-US" dirty="0" smtClean="0">
                <a:solidFill>
                  <a:schemeClr val="tx1"/>
                </a:solidFill>
                <a:latin typeface="Arial Unicode MS" pitchFamily="34" charset="-128"/>
                <a:ea typeface="Arial Unicode MS" pitchFamily="34" charset="-128"/>
                <a:cs typeface="Arial Unicode MS" pitchFamily="34" charset="-128"/>
              </a:rPr>
              <a:t>CS </a:t>
            </a:r>
            <a:r>
              <a:rPr lang="en-US" dirty="0" smtClean="0">
                <a:solidFill>
                  <a:schemeClr val="tx1"/>
                </a:solidFill>
                <a:latin typeface="Arial Unicode MS" pitchFamily="34" charset="-128"/>
                <a:ea typeface="Arial Unicode MS" pitchFamily="34" charset="-128"/>
                <a:cs typeface="Arial Unicode MS" pitchFamily="34" charset="-128"/>
              </a:rPr>
              <a:t>(if </a:t>
            </a:r>
            <a:r>
              <a:rPr lang="en-US" dirty="0" smtClean="0">
                <a:solidFill>
                  <a:schemeClr val="tx1"/>
                </a:solidFill>
                <a:latin typeface="Arial Unicode MS" pitchFamily="34" charset="-128"/>
                <a:ea typeface="Arial Unicode MS" pitchFamily="34" charset="-128"/>
                <a:cs typeface="Arial Unicode MS" pitchFamily="34" charset="-128"/>
              </a:rPr>
              <a:t>there is no CS then by </a:t>
            </a:r>
            <a:r>
              <a:rPr lang="en-US" dirty="0" smtClean="0">
                <a:solidFill>
                  <a:schemeClr val="tx1"/>
                </a:solidFill>
                <a:latin typeface="Arial Unicode MS" pitchFamily="34" charset="-128"/>
                <a:ea typeface="Arial Unicode MS" pitchFamily="34" charset="-128"/>
                <a:cs typeface="Arial Unicode MS" pitchFamily="34" charset="-128"/>
              </a:rPr>
              <a:t>Director) </a:t>
            </a:r>
            <a:endParaRPr lang="en-US"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Annual Return </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r>
              <a:rPr lang="en-US" sz="2800" b="1" dirty="0" smtClean="0">
                <a:solidFill>
                  <a:schemeClr val="tx1"/>
                </a:solidFill>
                <a:latin typeface="Arial Unicode MS" pitchFamily="34" charset="-128"/>
                <a:ea typeface="Arial Unicode MS" pitchFamily="34" charset="-128"/>
                <a:cs typeface="Arial Unicode MS" pitchFamily="34" charset="-128"/>
              </a:rPr>
              <a:t>Certification by CS (MGT-8)</a:t>
            </a:r>
          </a:p>
          <a:p>
            <a:pPr marL="515938" indent="-488950" algn="l"/>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For </a:t>
            </a:r>
            <a:r>
              <a:rPr lang="en-US" sz="2800" dirty="0" smtClean="0">
                <a:solidFill>
                  <a:schemeClr val="tx1"/>
                </a:solidFill>
                <a:latin typeface="Arial Unicode MS" pitchFamily="34" charset="-128"/>
                <a:ea typeface="Arial Unicode MS" pitchFamily="34" charset="-128"/>
                <a:cs typeface="Arial Unicode MS" pitchFamily="34" charset="-128"/>
              </a:rPr>
              <a:t>listed </a:t>
            </a:r>
            <a:r>
              <a:rPr lang="en-US" sz="2800" dirty="0" smtClean="0">
                <a:solidFill>
                  <a:schemeClr val="tx1"/>
                </a:solidFill>
                <a:latin typeface="Arial Unicode MS" pitchFamily="34" charset="-128"/>
                <a:ea typeface="Arial Unicode MS" pitchFamily="34" charset="-128"/>
                <a:cs typeface="Arial Unicode MS" pitchFamily="34" charset="-128"/>
              </a:rPr>
              <a:t>company</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Companies whose paid up capital is Rs.10 </a:t>
            </a:r>
            <a:r>
              <a:rPr lang="en-US" sz="2800" dirty="0" err="1" smtClean="0">
                <a:solidFill>
                  <a:schemeClr val="tx1"/>
                </a:solidFill>
                <a:latin typeface="Arial Unicode MS" pitchFamily="34" charset="-128"/>
                <a:ea typeface="Arial Unicode MS" pitchFamily="34" charset="-128"/>
                <a:cs typeface="Arial Unicode MS" pitchFamily="34" charset="-128"/>
              </a:rPr>
              <a:t>crores</a:t>
            </a:r>
            <a:r>
              <a:rPr lang="en-US" sz="2800" dirty="0" smtClean="0">
                <a:solidFill>
                  <a:schemeClr val="tx1"/>
                </a:solidFill>
                <a:latin typeface="Arial Unicode MS" pitchFamily="34" charset="-128"/>
                <a:ea typeface="Arial Unicode MS" pitchFamily="34" charset="-128"/>
                <a:cs typeface="Arial Unicode MS" pitchFamily="34" charset="-128"/>
              </a:rPr>
              <a:t> or more or turnover Rs.50 </a:t>
            </a:r>
            <a:r>
              <a:rPr lang="en-US" sz="2800" dirty="0" err="1" smtClean="0">
                <a:solidFill>
                  <a:schemeClr val="tx1"/>
                </a:solidFill>
                <a:latin typeface="Arial Unicode MS" pitchFamily="34" charset="-128"/>
                <a:ea typeface="Arial Unicode MS" pitchFamily="34" charset="-128"/>
                <a:cs typeface="Arial Unicode MS" pitchFamily="34" charset="-128"/>
              </a:rPr>
              <a:t>crores</a:t>
            </a:r>
            <a:r>
              <a:rPr lang="en-US" sz="2800" dirty="0" smtClean="0">
                <a:solidFill>
                  <a:schemeClr val="tx1"/>
                </a:solidFill>
                <a:latin typeface="Arial Unicode MS" pitchFamily="34" charset="-128"/>
                <a:ea typeface="Arial Unicode MS" pitchFamily="34" charset="-128"/>
                <a:cs typeface="Arial Unicode MS" pitchFamily="34" charset="-128"/>
              </a:rPr>
              <a:t> or more </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r>
              <a:rPr lang="en-US" sz="3600" u="sng" dirty="0" smtClean="0"/>
              <a:t>Annual Return </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r>
              <a:rPr lang="en-US" sz="2800" b="1" dirty="0" smtClean="0">
                <a:solidFill>
                  <a:schemeClr val="tx1"/>
                </a:solidFill>
                <a:latin typeface="Arial Unicode MS" pitchFamily="34" charset="-128"/>
                <a:ea typeface="Arial Unicode MS" pitchFamily="34" charset="-128"/>
                <a:cs typeface="Arial Unicode MS" pitchFamily="34" charset="-128"/>
              </a:rPr>
              <a:t>Filing </a:t>
            </a:r>
            <a:r>
              <a:rPr lang="en-US" sz="2800" b="1" dirty="0" smtClean="0">
                <a:solidFill>
                  <a:schemeClr val="tx1"/>
                </a:solidFill>
                <a:latin typeface="Arial Unicode MS" pitchFamily="34" charset="-128"/>
                <a:ea typeface="Arial Unicode MS" pitchFamily="34" charset="-128"/>
                <a:cs typeface="Arial Unicode MS" pitchFamily="34" charset="-128"/>
              </a:rPr>
              <a:t>:-</a:t>
            </a:r>
          </a:p>
          <a:p>
            <a:pPr marL="515938" indent="-488950" algn="l"/>
            <a:endParaRPr lang="en-US" sz="2800" b="1"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To be filed within 60 days from the date of AGM</a:t>
            </a:r>
            <a:r>
              <a:rPr lang="en-US" sz="2800" dirty="0" smtClean="0">
                <a:solidFill>
                  <a:schemeClr val="tx1"/>
                </a:solidFill>
                <a:latin typeface="Arial Unicode MS" pitchFamily="34" charset="-128"/>
                <a:ea typeface="Arial Unicode MS" pitchFamily="34" charset="-128"/>
                <a:cs typeface="Arial Unicode MS" pitchFamily="34" charset="-128"/>
              </a:rPr>
              <a:t>.</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If AGM is not held then within 60 days from due date of AGM (reasons for not holding AGM to be mentioned).</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r>
              <a:rPr lang="en-US" sz="3600" u="sng" dirty="0" smtClean="0"/>
              <a:t>Annual Return </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r>
              <a:rPr lang="en-US" sz="2800" u="sng" dirty="0" smtClean="0">
                <a:solidFill>
                  <a:schemeClr val="tx1"/>
                </a:solidFill>
                <a:latin typeface="Arial Unicode MS" pitchFamily="34" charset="-128"/>
                <a:ea typeface="Arial Unicode MS" pitchFamily="34" charset="-128"/>
                <a:cs typeface="Arial Unicode MS" pitchFamily="34" charset="-128"/>
              </a:rPr>
              <a:t>Penalty after expiry of 270 days</a:t>
            </a:r>
            <a:r>
              <a:rPr lang="en-US" sz="2800" u="sng" dirty="0" smtClean="0">
                <a:solidFill>
                  <a:schemeClr val="tx1"/>
                </a:solidFill>
                <a:latin typeface="Arial Unicode MS" pitchFamily="34" charset="-128"/>
                <a:ea typeface="Arial Unicode MS" pitchFamily="34" charset="-128"/>
                <a:cs typeface="Arial Unicode MS" pitchFamily="34" charset="-128"/>
              </a:rPr>
              <a:t>:-</a:t>
            </a:r>
          </a:p>
          <a:p>
            <a:pPr marL="515938" indent="-488950" algn="l"/>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Company :  Rs.50,000 to Rs.5 </a:t>
            </a:r>
            <a:r>
              <a:rPr lang="en-US" sz="2800" dirty="0" err="1" smtClean="0">
                <a:solidFill>
                  <a:schemeClr val="tx1"/>
                </a:solidFill>
                <a:latin typeface="Arial Unicode MS" pitchFamily="34" charset="-128"/>
                <a:ea typeface="Arial Unicode MS" pitchFamily="34" charset="-128"/>
                <a:cs typeface="Arial Unicode MS" pitchFamily="34" charset="-128"/>
              </a:rPr>
              <a:t>lacs</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If Director in default :-  Imprisonment </a:t>
            </a:r>
            <a:r>
              <a:rPr lang="en-US" sz="2800" dirty="0" err="1" smtClean="0">
                <a:solidFill>
                  <a:schemeClr val="tx1"/>
                </a:solidFill>
                <a:latin typeface="Arial Unicode MS" pitchFamily="34" charset="-128"/>
                <a:ea typeface="Arial Unicode MS" pitchFamily="34" charset="-128"/>
                <a:cs typeface="Arial Unicode MS" pitchFamily="34" charset="-128"/>
              </a:rPr>
              <a:t>upto</a:t>
            </a:r>
            <a:r>
              <a:rPr lang="en-US" sz="2800" dirty="0" smtClean="0">
                <a:solidFill>
                  <a:schemeClr val="tx1"/>
                </a:solidFill>
                <a:latin typeface="Arial Unicode MS" pitchFamily="34" charset="-128"/>
                <a:ea typeface="Arial Unicode MS" pitchFamily="34" charset="-128"/>
                <a:cs typeface="Arial Unicode MS" pitchFamily="34" charset="-128"/>
              </a:rPr>
              <a:t> 6 months or fine Rs.50,000 to Rs.5 </a:t>
            </a:r>
            <a:r>
              <a:rPr lang="en-US" sz="2800" dirty="0" err="1" smtClean="0">
                <a:solidFill>
                  <a:schemeClr val="tx1"/>
                </a:solidFill>
                <a:latin typeface="Arial Unicode MS" pitchFamily="34" charset="-128"/>
                <a:ea typeface="Arial Unicode MS" pitchFamily="34" charset="-128"/>
                <a:cs typeface="Arial Unicode MS" pitchFamily="34" charset="-128"/>
              </a:rPr>
              <a:t>lacs</a:t>
            </a:r>
            <a:r>
              <a:rPr lang="en-US" sz="2800" dirty="0" smtClean="0">
                <a:solidFill>
                  <a:schemeClr val="tx1"/>
                </a:solidFill>
                <a:latin typeface="Arial Unicode MS" pitchFamily="34" charset="-128"/>
                <a:ea typeface="Arial Unicode MS" pitchFamily="34" charset="-128"/>
                <a:cs typeface="Arial Unicode MS" pitchFamily="34" charset="-128"/>
              </a:rPr>
              <a:t> or both</a:t>
            </a:r>
            <a:r>
              <a:rPr lang="en-US" sz="2800" dirty="0" smtClean="0">
                <a:solidFill>
                  <a:schemeClr val="tx1"/>
                </a:solidFill>
                <a:latin typeface="Arial Unicode MS" pitchFamily="34" charset="-128"/>
                <a:ea typeface="Arial Unicode MS" pitchFamily="34" charset="-128"/>
                <a:cs typeface="Arial Unicode MS" pitchFamily="34" charset="-128"/>
              </a:rPr>
              <a:t>.</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CS :  Rs.50,000 to Rs.5 </a:t>
            </a:r>
            <a:r>
              <a:rPr lang="en-US" sz="2800" dirty="0" err="1" smtClean="0">
                <a:solidFill>
                  <a:schemeClr val="tx1"/>
                </a:solidFill>
                <a:latin typeface="Arial Unicode MS" pitchFamily="34" charset="-128"/>
                <a:ea typeface="Arial Unicode MS" pitchFamily="34" charset="-128"/>
                <a:cs typeface="Arial Unicode MS" pitchFamily="34" charset="-128"/>
              </a:rPr>
              <a:t>lacs</a:t>
            </a: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fontScale="90000"/>
          </a:bodyPr>
          <a:lstStyle/>
          <a:p>
            <a:pPr algn="l"/>
            <a:r>
              <a:rPr lang="en-US" sz="3600" u="sng" dirty="0" smtClean="0"/>
              <a:t>Return </a:t>
            </a:r>
            <a:r>
              <a:rPr lang="en-US" sz="3600" u="sng" dirty="0" smtClean="0"/>
              <a:t>off for change in promoters stake (MGT-10)</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marL="515938" indent="-488950" algn="l"/>
            <a:r>
              <a:rPr lang="en-US" sz="2800" u="sng" dirty="0" smtClean="0">
                <a:solidFill>
                  <a:schemeClr val="tx1"/>
                </a:solidFill>
                <a:latin typeface="Arial Unicode MS" pitchFamily="34" charset="-128"/>
                <a:ea typeface="Arial Unicode MS" pitchFamily="34" charset="-128"/>
                <a:cs typeface="Arial Unicode MS" pitchFamily="34" charset="-128"/>
              </a:rPr>
              <a:t>Who is to </a:t>
            </a:r>
            <a:r>
              <a:rPr lang="en-US" sz="2800" u="sng" dirty="0" smtClean="0">
                <a:solidFill>
                  <a:schemeClr val="tx1"/>
                </a:solidFill>
                <a:latin typeface="Arial Unicode MS" pitchFamily="34" charset="-128"/>
                <a:ea typeface="Arial Unicode MS" pitchFamily="34" charset="-128"/>
                <a:cs typeface="Arial Unicode MS" pitchFamily="34" charset="-128"/>
              </a:rPr>
              <a:t>file</a:t>
            </a:r>
            <a:r>
              <a:rPr lang="en-US" sz="2800" dirty="0" smtClean="0">
                <a:solidFill>
                  <a:schemeClr val="tx1"/>
                </a:solidFill>
                <a:latin typeface="Arial Unicode MS" pitchFamily="34" charset="-128"/>
                <a:ea typeface="Arial Unicode MS" pitchFamily="34" charset="-128"/>
                <a:cs typeface="Arial Unicode MS" pitchFamily="34" charset="-128"/>
              </a:rPr>
              <a:t>:  Listed companies</a:t>
            </a:r>
          </a:p>
          <a:p>
            <a:pPr marL="515938" indent="-488950" algn="l"/>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r>
              <a:rPr lang="en-US" sz="2800" u="sng" dirty="0" smtClean="0">
                <a:solidFill>
                  <a:schemeClr val="tx1"/>
                </a:solidFill>
                <a:latin typeface="Arial Unicode MS" pitchFamily="34" charset="-128"/>
                <a:ea typeface="Arial Unicode MS" pitchFamily="34" charset="-128"/>
                <a:cs typeface="Arial Unicode MS" pitchFamily="34" charset="-128"/>
              </a:rPr>
              <a:t>Contents:</a:t>
            </a:r>
            <a:endParaRPr lang="en-US" sz="2800" u="sng" dirty="0" smtClean="0">
              <a:solidFill>
                <a:schemeClr val="tx1"/>
              </a:solidFill>
              <a:latin typeface="Arial Unicode MS" pitchFamily="34" charset="-128"/>
              <a:ea typeface="Arial Unicode MS" pitchFamily="34" charset="-128"/>
              <a:cs typeface="Arial Unicode MS" pitchFamily="34" charset="-128"/>
            </a:endParaRPr>
          </a:p>
          <a:p>
            <a:pPr marL="58738" indent="-31750" algn="l"/>
            <a:r>
              <a:rPr lang="en-US" sz="2800" dirty="0" smtClean="0">
                <a:solidFill>
                  <a:schemeClr val="tx1"/>
                </a:solidFill>
                <a:latin typeface="Arial Unicode MS" pitchFamily="34" charset="-128"/>
                <a:ea typeface="Arial Unicode MS" pitchFamily="34" charset="-128"/>
                <a:cs typeface="Arial Unicode MS" pitchFamily="34" charset="-128"/>
              </a:rPr>
              <a:t>Even </a:t>
            </a:r>
            <a:r>
              <a:rPr lang="en-US" sz="2800" dirty="0" smtClean="0">
                <a:solidFill>
                  <a:schemeClr val="tx1"/>
                </a:solidFill>
                <a:latin typeface="Arial Unicode MS" pitchFamily="34" charset="-128"/>
                <a:ea typeface="Arial Unicode MS" pitchFamily="34" charset="-128"/>
                <a:cs typeface="Arial Unicode MS" pitchFamily="34" charset="-128"/>
              </a:rPr>
              <a:t>if there is a change in the shareholding of promoters and top </a:t>
            </a:r>
            <a:r>
              <a:rPr lang="en-US" sz="2800" dirty="0" smtClean="0">
                <a:solidFill>
                  <a:schemeClr val="tx1"/>
                </a:solidFill>
                <a:latin typeface="Arial Unicode MS" pitchFamily="34" charset="-128"/>
                <a:ea typeface="Arial Unicode MS" pitchFamily="34" charset="-128"/>
                <a:cs typeface="Arial Unicode MS" pitchFamily="34" charset="-128"/>
              </a:rPr>
              <a:t>10 shareholders </a:t>
            </a:r>
            <a:r>
              <a:rPr lang="en-US" sz="2800" dirty="0" smtClean="0">
                <a:solidFill>
                  <a:schemeClr val="tx1"/>
                </a:solidFill>
                <a:latin typeface="Arial Unicode MS" pitchFamily="34" charset="-128"/>
                <a:ea typeface="Arial Unicode MS" pitchFamily="34" charset="-128"/>
                <a:cs typeface="Arial Unicode MS" pitchFamily="34" charset="-128"/>
              </a:rPr>
              <a:t>(increase or decrease) by 2% or more</a:t>
            </a:r>
          </a:p>
          <a:p>
            <a:pPr marL="515938" indent="-488950" algn="l"/>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r>
              <a:rPr lang="en-US" sz="2800" u="sng" dirty="0" smtClean="0">
                <a:solidFill>
                  <a:schemeClr val="tx1"/>
                </a:solidFill>
                <a:latin typeface="Arial Unicode MS" pitchFamily="34" charset="-128"/>
                <a:ea typeface="Arial Unicode MS" pitchFamily="34" charset="-128"/>
                <a:cs typeface="Arial Unicode MS" pitchFamily="34" charset="-128"/>
              </a:rPr>
              <a:t>When to </a:t>
            </a:r>
            <a:r>
              <a:rPr lang="en-US" sz="2800" u="sng" dirty="0" smtClean="0">
                <a:solidFill>
                  <a:schemeClr val="tx1"/>
                </a:solidFill>
                <a:latin typeface="Arial Unicode MS" pitchFamily="34" charset="-128"/>
                <a:ea typeface="Arial Unicode MS" pitchFamily="34" charset="-128"/>
                <a:cs typeface="Arial Unicode MS" pitchFamily="34" charset="-128"/>
              </a:rPr>
              <a:t>file</a:t>
            </a:r>
            <a:r>
              <a:rPr lang="en-US" sz="2800" dirty="0" smtClean="0">
                <a:solidFill>
                  <a:schemeClr val="tx1"/>
                </a:solidFill>
                <a:latin typeface="Arial Unicode MS" pitchFamily="34" charset="-128"/>
                <a:ea typeface="Arial Unicode MS" pitchFamily="34" charset="-128"/>
                <a:cs typeface="Arial Unicode MS" pitchFamily="34" charset="-128"/>
              </a:rPr>
              <a:t>:  </a:t>
            </a:r>
            <a:r>
              <a:rPr lang="en-US" sz="2800" dirty="0" smtClean="0">
                <a:solidFill>
                  <a:schemeClr val="tx1"/>
                </a:solidFill>
                <a:latin typeface="Arial Unicode MS" pitchFamily="34" charset="-128"/>
                <a:ea typeface="Arial Unicode MS" pitchFamily="34" charset="-128"/>
                <a:cs typeface="Arial Unicode MS" pitchFamily="34" charset="-128"/>
              </a:rPr>
              <a:t>within 50 days of such change.</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762000"/>
            <a:ext cx="7315200" cy="3657600"/>
          </a:xfrm>
        </p:spPr>
        <p:txBody>
          <a:bodyPr>
            <a:normAutofit/>
          </a:bodyPr>
          <a:lstStyle/>
          <a:p>
            <a:pPr algn="ctr"/>
            <a:r>
              <a:rPr lang="en-US" dirty="0" smtClean="0"/>
              <a:t>National Company Law Tribunal</a:t>
            </a:r>
            <a:br>
              <a:rPr lang="en-US" dirty="0" smtClean="0"/>
            </a:br>
            <a:r>
              <a:rPr lang="en-US" dirty="0" smtClean="0"/>
              <a:t>&amp;</a:t>
            </a:r>
            <a:br>
              <a:rPr lang="en-US" dirty="0" smtClean="0"/>
            </a:br>
            <a:r>
              <a:rPr lang="en-US" dirty="0" smtClean="0"/>
              <a:t>National Company Law Appellate Tribunal</a:t>
            </a:r>
            <a:endParaRPr lang="en-US" dirty="0"/>
          </a:p>
        </p:txBody>
      </p:sp>
      <p:sp>
        <p:nvSpPr>
          <p:cNvPr id="5" name="Subtitle 4"/>
          <p:cNvSpPr>
            <a:spLocks noGrp="1"/>
          </p:cNvSpPr>
          <p:nvPr>
            <p:ph type="subTitle" idx="1"/>
          </p:nvPr>
        </p:nvSpPr>
        <p:spPr>
          <a:xfrm>
            <a:off x="1676400" y="6172200"/>
            <a:ext cx="7162800" cy="685800"/>
          </a:xfrm>
        </p:spPr>
        <p:txBody>
          <a:bodyPr>
            <a:normAutofit/>
          </a:bodyPr>
          <a:lstStyle/>
          <a:p>
            <a:pPr marL="2743200" algn="r" defTabSz="1146175">
              <a:defRPr/>
            </a:pPr>
            <a:r>
              <a:rPr lang="en-US" sz="800" dirty="0" err="1" smtClean="0">
                <a:solidFill>
                  <a:schemeClr val="tx1"/>
                </a:solidFill>
                <a:latin typeface="Arial Unicode MS" pitchFamily="34" charset="-128"/>
                <a:ea typeface="Arial Unicode MS" pitchFamily="34" charset="-128"/>
                <a:cs typeface="Arial Unicode MS" pitchFamily="34" charset="-128"/>
              </a:rPr>
              <a:t>i</a:t>
            </a:r>
            <a:endParaRPr lang="en-US" sz="800"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0"/>
            <a:ext cx="7543800" cy="1470025"/>
          </a:xfrm>
        </p:spPr>
        <p:txBody>
          <a:bodyPr>
            <a:normAutofit/>
          </a:bodyPr>
          <a:lstStyle/>
          <a:p>
            <a:pPr algn="l"/>
            <a:r>
              <a:rPr lang="en-US" sz="3600" u="sng" dirty="0" smtClean="0"/>
              <a:t>Constitution of NCLT (</a:t>
            </a:r>
            <a:r>
              <a:rPr lang="en-US" sz="3600" u="sng" dirty="0" err="1" smtClean="0"/>
              <a:t>w.e.f</a:t>
            </a:r>
            <a:r>
              <a:rPr lang="en-US" sz="3600" u="sng" dirty="0" smtClean="0"/>
              <a:t>. 01.06.2016)</a:t>
            </a:r>
            <a:endParaRPr lang="en-US" sz="3600" u="sng" dirty="0"/>
          </a:p>
        </p:txBody>
      </p:sp>
      <p:sp>
        <p:nvSpPr>
          <p:cNvPr id="3" name="Subtitle 2"/>
          <p:cNvSpPr>
            <a:spLocks noGrp="1"/>
          </p:cNvSpPr>
          <p:nvPr>
            <p:ph type="subTitle" idx="1"/>
          </p:nvPr>
        </p:nvSpPr>
        <p:spPr>
          <a:xfrm>
            <a:off x="1447800" y="2362200"/>
            <a:ext cx="7010400" cy="3124200"/>
          </a:xfrm>
        </p:spPr>
        <p:txBody>
          <a:bodyPr>
            <a:normAutofit/>
          </a:bodyPr>
          <a:lstStyle/>
          <a:p>
            <a:pPr algn="l">
              <a:buFont typeface="Arial" pitchFamily="34" charset="0"/>
              <a:buChar char="•"/>
            </a:pPr>
            <a:r>
              <a:rPr lang="en-US" sz="3600" dirty="0" smtClean="0">
                <a:solidFill>
                  <a:schemeClr val="tx1"/>
                </a:solidFill>
              </a:rPr>
              <a:t> 10 Benches have been notified</a:t>
            </a:r>
          </a:p>
          <a:p>
            <a:pPr algn="l">
              <a:buFont typeface="Arial" pitchFamily="34" charset="0"/>
              <a:buChar char="•"/>
            </a:pPr>
            <a:r>
              <a:rPr lang="en-US" sz="3600" dirty="0" smtClean="0">
                <a:solidFill>
                  <a:schemeClr val="tx1"/>
                </a:solidFill>
              </a:rPr>
              <a:t> President has been appointed</a:t>
            </a:r>
          </a:p>
          <a:p>
            <a:pPr algn="l">
              <a:buFont typeface="Arial" pitchFamily="34" charset="0"/>
              <a:buChar char="•"/>
            </a:pPr>
            <a:r>
              <a:rPr lang="en-US" sz="3600" dirty="0" smtClean="0">
                <a:solidFill>
                  <a:schemeClr val="tx1"/>
                </a:solidFill>
              </a:rPr>
              <a:t> 16 Judicial members</a:t>
            </a:r>
          </a:p>
          <a:p>
            <a:pPr algn="l">
              <a:buFont typeface="Arial" pitchFamily="34" charset="0"/>
              <a:buChar char="•"/>
            </a:pPr>
            <a:r>
              <a:rPr lang="en-US" sz="3600" dirty="0" smtClean="0">
                <a:solidFill>
                  <a:schemeClr val="tx1"/>
                </a:solidFill>
              </a:rPr>
              <a:t> 9 Technical members</a:t>
            </a:r>
            <a:endParaRPr lang="en-US" sz="3600"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239000" cy="838200"/>
          </a:xfrm>
        </p:spPr>
        <p:txBody>
          <a:bodyPr>
            <a:normAutofit/>
          </a:bodyPr>
          <a:lstStyle/>
          <a:p>
            <a:pPr algn="l"/>
            <a:r>
              <a:rPr lang="en-US" sz="3600" dirty="0" smtClean="0"/>
              <a:t>Qualifications (NCLT)</a:t>
            </a:r>
            <a:endParaRPr lang="en-US" sz="3600" dirty="0"/>
          </a:p>
        </p:txBody>
      </p:sp>
      <p:sp>
        <p:nvSpPr>
          <p:cNvPr id="3" name="Subtitle 2"/>
          <p:cNvSpPr>
            <a:spLocks noGrp="1"/>
          </p:cNvSpPr>
          <p:nvPr>
            <p:ph type="subTitle" idx="1"/>
          </p:nvPr>
        </p:nvSpPr>
        <p:spPr>
          <a:xfrm>
            <a:off x="1143000" y="1524000"/>
            <a:ext cx="7315200" cy="4724400"/>
          </a:xfrm>
        </p:spPr>
        <p:txBody>
          <a:bodyPr>
            <a:normAutofit/>
          </a:bodyPr>
          <a:lstStyle/>
          <a:p>
            <a:pPr algn="l"/>
            <a:r>
              <a:rPr lang="en-US" sz="3200" u="sng" dirty="0" smtClean="0">
                <a:solidFill>
                  <a:schemeClr val="tx1"/>
                </a:solidFill>
              </a:rPr>
              <a:t> President </a:t>
            </a:r>
          </a:p>
          <a:p>
            <a:pPr algn="l">
              <a:buFont typeface="Arial" pitchFamily="34" charset="0"/>
              <a:buChar char="•"/>
            </a:pPr>
            <a:r>
              <a:rPr lang="en-US" sz="3200" dirty="0" smtClean="0">
                <a:solidFill>
                  <a:schemeClr val="tx1"/>
                </a:solidFill>
              </a:rPr>
              <a:t> Judge (HC) for 5 years</a:t>
            </a:r>
          </a:p>
          <a:p>
            <a:pPr algn="l">
              <a:buFont typeface="Arial" pitchFamily="34" charset="0"/>
              <a:buChar char="•"/>
            </a:pPr>
            <a:endParaRPr lang="en-US" sz="3200" dirty="0" smtClean="0">
              <a:solidFill>
                <a:schemeClr val="tx1"/>
              </a:solidFill>
            </a:endParaRPr>
          </a:p>
          <a:p>
            <a:pPr algn="l"/>
            <a:r>
              <a:rPr lang="en-US" sz="3200" u="sng" dirty="0" smtClean="0">
                <a:solidFill>
                  <a:schemeClr val="tx1"/>
                </a:solidFill>
              </a:rPr>
              <a:t>Judicial members </a:t>
            </a:r>
          </a:p>
          <a:p>
            <a:pPr algn="l">
              <a:buFont typeface="Arial" pitchFamily="34" charset="0"/>
              <a:buChar char="•"/>
            </a:pPr>
            <a:r>
              <a:rPr lang="en-US" sz="3200" dirty="0" smtClean="0">
                <a:solidFill>
                  <a:schemeClr val="tx1"/>
                </a:solidFill>
              </a:rPr>
              <a:t> Judge (HC)</a:t>
            </a:r>
          </a:p>
          <a:p>
            <a:pPr algn="l">
              <a:buFont typeface="Arial" pitchFamily="34" charset="0"/>
              <a:buChar char="•"/>
            </a:pPr>
            <a:r>
              <a:rPr lang="en-US" sz="3200" dirty="0" smtClean="0">
                <a:solidFill>
                  <a:schemeClr val="tx1"/>
                </a:solidFill>
              </a:rPr>
              <a:t> Judge (District Court) for </a:t>
            </a:r>
            <a:r>
              <a:rPr lang="en-US" sz="3200" dirty="0" err="1" smtClean="0">
                <a:solidFill>
                  <a:schemeClr val="tx1"/>
                </a:solidFill>
              </a:rPr>
              <a:t>atleast</a:t>
            </a:r>
            <a:r>
              <a:rPr lang="en-US" sz="3200" dirty="0" smtClean="0">
                <a:solidFill>
                  <a:schemeClr val="tx1"/>
                </a:solidFill>
              </a:rPr>
              <a:t> 5 years</a:t>
            </a:r>
          </a:p>
          <a:p>
            <a:pPr algn="l">
              <a:buFont typeface="Arial" pitchFamily="34" charset="0"/>
              <a:buChar char="•"/>
            </a:pPr>
            <a:r>
              <a:rPr lang="en-US" sz="3200" dirty="0" smtClean="0">
                <a:solidFill>
                  <a:schemeClr val="tx1"/>
                </a:solidFill>
              </a:rPr>
              <a:t> Advocate of a Court </a:t>
            </a:r>
            <a:r>
              <a:rPr lang="en-US" sz="3200" dirty="0" err="1" smtClean="0">
                <a:solidFill>
                  <a:schemeClr val="tx1"/>
                </a:solidFill>
              </a:rPr>
              <a:t>atleast</a:t>
            </a:r>
            <a:r>
              <a:rPr lang="en-US" sz="3200" dirty="0" smtClean="0">
                <a:solidFill>
                  <a:schemeClr val="tx1"/>
                </a:solidFill>
              </a:rPr>
              <a:t> for ten years</a:t>
            </a:r>
            <a:endParaRPr lang="en-US" sz="3200"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239000" cy="914400"/>
          </a:xfrm>
        </p:spPr>
        <p:txBody>
          <a:bodyPr>
            <a:normAutofit/>
          </a:bodyPr>
          <a:lstStyle/>
          <a:p>
            <a:pPr algn="l"/>
            <a:r>
              <a:rPr lang="en-US" sz="3200" dirty="0" smtClean="0"/>
              <a:t>Qualifications (Section 409)</a:t>
            </a:r>
            <a:endParaRPr lang="en-US" sz="3200" dirty="0"/>
          </a:p>
        </p:txBody>
      </p:sp>
      <p:sp>
        <p:nvSpPr>
          <p:cNvPr id="3" name="Subtitle 2"/>
          <p:cNvSpPr>
            <a:spLocks noGrp="1"/>
          </p:cNvSpPr>
          <p:nvPr>
            <p:ph type="subTitle" idx="1"/>
          </p:nvPr>
        </p:nvSpPr>
        <p:spPr>
          <a:xfrm>
            <a:off x="1295400" y="1447800"/>
            <a:ext cx="7162800" cy="4800600"/>
          </a:xfrm>
        </p:spPr>
        <p:txBody>
          <a:bodyPr>
            <a:normAutofit/>
          </a:bodyPr>
          <a:lstStyle/>
          <a:p>
            <a:pPr algn="l"/>
            <a:r>
              <a:rPr lang="en-US" sz="3200" u="sng" dirty="0" smtClean="0">
                <a:solidFill>
                  <a:schemeClr val="tx1"/>
                </a:solidFill>
              </a:rPr>
              <a:t> Technical Members </a:t>
            </a:r>
          </a:p>
          <a:p>
            <a:pPr marL="236538" indent="-236538" algn="just">
              <a:buFont typeface="Arial" pitchFamily="34" charset="0"/>
              <a:buChar char="•"/>
            </a:pPr>
            <a:r>
              <a:rPr lang="en-US" sz="3200" dirty="0" smtClean="0">
                <a:solidFill>
                  <a:schemeClr val="tx1"/>
                </a:solidFill>
              </a:rPr>
              <a:t>Person in Indian Corporate Law Services (ICLS) or Indian Legal Services(ILS) – 15 yrs. (out of which </a:t>
            </a:r>
            <a:r>
              <a:rPr lang="en-US" sz="3200" dirty="0" err="1" smtClean="0">
                <a:solidFill>
                  <a:schemeClr val="tx1"/>
                </a:solidFill>
              </a:rPr>
              <a:t>atleast</a:t>
            </a:r>
            <a:r>
              <a:rPr lang="en-US" sz="3200" dirty="0" smtClean="0">
                <a:solidFill>
                  <a:schemeClr val="tx1"/>
                </a:solidFill>
              </a:rPr>
              <a:t> 3 yrs. In pay scale of joint secretary.</a:t>
            </a:r>
          </a:p>
          <a:p>
            <a:pPr marL="236538" indent="-236538" algn="just">
              <a:buFont typeface="Arial" pitchFamily="34" charset="0"/>
              <a:buChar char="•"/>
            </a:pPr>
            <a:r>
              <a:rPr lang="en-US" sz="3200" dirty="0" smtClean="0">
                <a:solidFill>
                  <a:schemeClr val="tx1"/>
                </a:solidFill>
              </a:rPr>
              <a:t>Practicing CA – 15 years (</a:t>
            </a:r>
            <a:r>
              <a:rPr lang="en-US" sz="3200" dirty="0" err="1" smtClean="0">
                <a:solidFill>
                  <a:schemeClr val="tx1"/>
                </a:solidFill>
              </a:rPr>
              <a:t>atleast</a:t>
            </a:r>
            <a:r>
              <a:rPr lang="en-US" sz="3200" dirty="0" smtClean="0">
                <a:solidFill>
                  <a:schemeClr val="tx1"/>
                </a:solidFill>
              </a:rPr>
              <a:t>)</a:t>
            </a:r>
          </a:p>
          <a:p>
            <a:pPr marL="236538" indent="-236538" algn="just">
              <a:buFont typeface="Arial" pitchFamily="34" charset="0"/>
              <a:buChar char="•"/>
            </a:pPr>
            <a:r>
              <a:rPr lang="en-US" sz="3200" dirty="0" smtClean="0">
                <a:solidFill>
                  <a:schemeClr val="tx1"/>
                </a:solidFill>
              </a:rPr>
              <a:t>Practicing CS – 15 years(</a:t>
            </a:r>
            <a:r>
              <a:rPr lang="en-US" sz="3200" dirty="0" err="1" smtClean="0">
                <a:solidFill>
                  <a:schemeClr val="tx1"/>
                </a:solidFill>
              </a:rPr>
              <a:t>atleast</a:t>
            </a:r>
            <a:r>
              <a:rPr lang="en-US" sz="3200" dirty="0" smtClean="0">
                <a:solidFill>
                  <a:schemeClr val="tx1"/>
                </a:solidFill>
              </a:rPr>
              <a:t>)</a:t>
            </a:r>
          </a:p>
          <a:p>
            <a:pPr marL="236538" indent="-236538" algn="just">
              <a:buFont typeface="Arial" pitchFamily="34" charset="0"/>
              <a:buChar char="•"/>
            </a:pPr>
            <a:r>
              <a:rPr lang="en-US" sz="3200" dirty="0" smtClean="0">
                <a:solidFill>
                  <a:schemeClr val="tx1"/>
                </a:solidFill>
              </a:rPr>
              <a:t>Cost Accountant in practice – 15 years (</a:t>
            </a:r>
            <a:r>
              <a:rPr lang="en-US" sz="3200" dirty="0" err="1" smtClean="0">
                <a:solidFill>
                  <a:schemeClr val="tx1"/>
                </a:solidFill>
              </a:rPr>
              <a:t>atleast</a:t>
            </a:r>
            <a:r>
              <a:rPr lang="en-US" sz="3200" dirty="0" smtClean="0">
                <a:solidFill>
                  <a:schemeClr val="tx1"/>
                </a:solidFill>
              </a:rPr>
              <a: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Financial Statement (Section 137)</a:t>
            </a:r>
            <a:endParaRPr lang="en-US" sz="3600" u="sng" dirty="0"/>
          </a:p>
        </p:txBody>
      </p:sp>
      <p:sp>
        <p:nvSpPr>
          <p:cNvPr id="3" name="Subtitle 2"/>
          <p:cNvSpPr>
            <a:spLocks noGrp="1"/>
          </p:cNvSpPr>
          <p:nvPr>
            <p:ph type="subTitle" idx="1"/>
          </p:nvPr>
        </p:nvSpPr>
        <p:spPr>
          <a:xfrm>
            <a:off x="1447800" y="1371600"/>
            <a:ext cx="7467600" cy="5029200"/>
          </a:xfrm>
        </p:spPr>
        <p:txBody>
          <a:bodyPr>
            <a:normAutofit lnSpcReduction="10000"/>
          </a:bodyPr>
          <a:lstStyle/>
          <a:p>
            <a:pPr algn="l"/>
            <a:r>
              <a:rPr lang="en-US" sz="3600" dirty="0" smtClean="0">
                <a:solidFill>
                  <a:schemeClr val="tx1"/>
                </a:solidFill>
              </a:rPr>
              <a:t> </a:t>
            </a:r>
          </a:p>
          <a:p>
            <a:pPr marL="770382" indent="-742950" algn="l">
              <a:buFont typeface="+mj-lt"/>
              <a:buAutoNum type="arabicParenR" startAt="4"/>
            </a:pPr>
            <a:r>
              <a:rPr lang="en-US" sz="3600" dirty="0" smtClean="0">
                <a:solidFill>
                  <a:schemeClr val="tx1"/>
                </a:solidFill>
              </a:rPr>
              <a:t>Directors Report</a:t>
            </a:r>
          </a:p>
          <a:p>
            <a:pPr marL="770382" indent="-742950" algn="l">
              <a:buFont typeface="+mj-lt"/>
              <a:buAutoNum type="arabicParenR" startAt="4"/>
            </a:pPr>
            <a:endParaRPr lang="en-US" sz="3600" dirty="0" smtClean="0">
              <a:solidFill>
                <a:schemeClr val="tx1"/>
              </a:solidFill>
            </a:endParaRPr>
          </a:p>
          <a:p>
            <a:pPr marL="770382" indent="-742950">
              <a:buFont typeface="+mj-lt"/>
              <a:buAutoNum type="arabicParenR" startAt="4"/>
            </a:pPr>
            <a:r>
              <a:rPr lang="en-US" sz="3600" dirty="0" smtClean="0">
                <a:solidFill>
                  <a:schemeClr val="tx1"/>
                </a:solidFill>
              </a:rPr>
              <a:t>Extract of annual return (MGT-9)</a:t>
            </a:r>
          </a:p>
          <a:p>
            <a:pPr marL="770382" indent="-742950">
              <a:buFont typeface="+mj-lt"/>
              <a:buAutoNum type="arabicParenR" startAt="4"/>
            </a:pPr>
            <a:endParaRPr lang="en-US" sz="3600" dirty="0" smtClean="0">
              <a:solidFill>
                <a:schemeClr val="tx1"/>
              </a:solidFill>
            </a:endParaRPr>
          </a:p>
          <a:p>
            <a:pPr marL="770382" indent="-742950" algn="just">
              <a:buFont typeface="+mj-lt"/>
              <a:buAutoNum type="arabicParenR" startAt="4"/>
            </a:pPr>
            <a:r>
              <a:rPr lang="en-US" sz="3600" dirty="0" smtClean="0">
                <a:solidFill>
                  <a:schemeClr val="tx1"/>
                </a:solidFill>
              </a:rPr>
              <a:t>Accounts of subsidiary incorporated out of India which have not been established their business place in India.</a:t>
            </a:r>
          </a:p>
          <a:p>
            <a:pPr marL="770382" indent="-742950" algn="l">
              <a:buFont typeface="+mj-lt"/>
              <a:buAutoNum type="arabicParenR" startAt="4"/>
            </a:pPr>
            <a:endParaRPr lang="en-US" sz="3600" dirty="0" smtClean="0">
              <a:solidFill>
                <a:schemeClr val="tx1"/>
              </a:solidFill>
            </a:endParaRPr>
          </a:p>
          <a:p>
            <a:pPr marL="770382" indent="-742950" algn="l"/>
            <a:endParaRPr lang="en-US" sz="3600"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239000" cy="914400"/>
          </a:xfrm>
        </p:spPr>
        <p:txBody>
          <a:bodyPr>
            <a:normAutofit/>
          </a:bodyPr>
          <a:lstStyle/>
          <a:p>
            <a:pPr algn="l"/>
            <a:r>
              <a:rPr lang="en-US" sz="3600" dirty="0" smtClean="0"/>
              <a:t>Qualifications (Section 409)</a:t>
            </a:r>
            <a:endParaRPr lang="en-US" sz="3600" dirty="0"/>
          </a:p>
        </p:txBody>
      </p:sp>
      <p:sp>
        <p:nvSpPr>
          <p:cNvPr id="3" name="Subtitle 2"/>
          <p:cNvSpPr>
            <a:spLocks noGrp="1"/>
          </p:cNvSpPr>
          <p:nvPr>
            <p:ph type="subTitle" idx="1"/>
          </p:nvPr>
        </p:nvSpPr>
        <p:spPr>
          <a:xfrm>
            <a:off x="1295400" y="1600200"/>
            <a:ext cx="7162800" cy="4648200"/>
          </a:xfrm>
        </p:spPr>
        <p:txBody>
          <a:bodyPr>
            <a:normAutofit/>
          </a:bodyPr>
          <a:lstStyle/>
          <a:p>
            <a:pPr algn="l"/>
            <a:r>
              <a:rPr lang="en-US" sz="3200" u="sng" dirty="0" smtClean="0">
                <a:solidFill>
                  <a:schemeClr val="tx1"/>
                </a:solidFill>
              </a:rPr>
              <a:t> Technical Members </a:t>
            </a:r>
          </a:p>
          <a:p>
            <a:pPr marL="236538" indent="-236538" algn="just">
              <a:buFont typeface="Arial" pitchFamily="34" charset="0"/>
              <a:buChar char="•"/>
            </a:pPr>
            <a:r>
              <a:rPr lang="en-US" sz="3200" dirty="0" smtClean="0">
                <a:solidFill>
                  <a:schemeClr val="tx1"/>
                </a:solidFill>
              </a:rPr>
              <a:t>Person of ability, Integrity, special knowledge and experience in law, industrial finance, industrial management, etc. for </a:t>
            </a:r>
            <a:r>
              <a:rPr lang="en-US" sz="3200" dirty="0" err="1" smtClean="0">
                <a:solidFill>
                  <a:schemeClr val="tx1"/>
                </a:solidFill>
              </a:rPr>
              <a:t>atleast</a:t>
            </a:r>
            <a:r>
              <a:rPr lang="en-US" sz="3200" dirty="0" smtClean="0">
                <a:solidFill>
                  <a:schemeClr val="tx1"/>
                </a:solidFill>
              </a:rPr>
              <a:t> 15 years</a:t>
            </a:r>
          </a:p>
          <a:p>
            <a:pPr marL="236538" indent="-236538" algn="just">
              <a:buFont typeface="Arial" pitchFamily="34" charset="0"/>
              <a:buChar char="•"/>
            </a:pPr>
            <a:r>
              <a:rPr lang="en-US" sz="3200" dirty="0" smtClean="0">
                <a:solidFill>
                  <a:schemeClr val="tx1"/>
                </a:solidFill>
              </a:rPr>
              <a:t>Presiding officer of </a:t>
            </a:r>
            <a:r>
              <a:rPr lang="en-US" sz="3200" dirty="0" err="1" smtClean="0">
                <a:solidFill>
                  <a:schemeClr val="tx1"/>
                </a:solidFill>
              </a:rPr>
              <a:t>Labour</a:t>
            </a:r>
            <a:r>
              <a:rPr lang="en-US" sz="3200" dirty="0" smtClean="0">
                <a:solidFill>
                  <a:schemeClr val="tx1"/>
                </a:solidFill>
              </a:rPr>
              <a:t> Court Tribunal or National Tribunal – 5 years (</a:t>
            </a:r>
            <a:r>
              <a:rPr lang="en-US" sz="3200" dirty="0" err="1" smtClean="0">
                <a:solidFill>
                  <a:schemeClr val="tx1"/>
                </a:solidFill>
              </a:rPr>
              <a:t>atleast</a:t>
            </a:r>
            <a:r>
              <a:rPr lang="en-US" sz="3200" dirty="0" smtClean="0">
                <a:solidFill>
                  <a:schemeClr val="tx1"/>
                </a:solidFill>
              </a:rPr>
              <a:t>)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28600"/>
            <a:ext cx="7086600" cy="914400"/>
          </a:xfrm>
        </p:spPr>
        <p:txBody>
          <a:bodyPr>
            <a:normAutofit/>
          </a:bodyPr>
          <a:lstStyle/>
          <a:p>
            <a:pPr algn="l"/>
            <a:r>
              <a:rPr lang="en-US" sz="3600" dirty="0" smtClean="0"/>
              <a:t>Age Limit</a:t>
            </a:r>
            <a:endParaRPr lang="en-US" sz="3600" dirty="0"/>
          </a:p>
        </p:txBody>
      </p:sp>
      <p:sp>
        <p:nvSpPr>
          <p:cNvPr id="3" name="Subtitle 2"/>
          <p:cNvSpPr>
            <a:spLocks noGrp="1"/>
          </p:cNvSpPr>
          <p:nvPr>
            <p:ph type="subTitle" idx="1"/>
          </p:nvPr>
        </p:nvSpPr>
        <p:spPr>
          <a:xfrm>
            <a:off x="1371600" y="1447800"/>
            <a:ext cx="7086600" cy="4800600"/>
          </a:xfrm>
        </p:spPr>
        <p:txBody>
          <a:bodyPr>
            <a:normAutofit/>
          </a:bodyPr>
          <a:lstStyle/>
          <a:p>
            <a:pPr marL="236538" indent="-236538" algn="just">
              <a:buFont typeface="Arial" pitchFamily="34" charset="0"/>
              <a:buChar char="•"/>
            </a:pPr>
            <a:r>
              <a:rPr lang="en-US" sz="3200" dirty="0" smtClean="0">
                <a:solidFill>
                  <a:schemeClr val="tx1"/>
                </a:solidFill>
              </a:rPr>
              <a:t>Minimum  </a:t>
            </a:r>
          </a:p>
          <a:p>
            <a:pPr marL="666306" lvl="1" indent="-236538" algn="just">
              <a:buFont typeface="Wingdings" pitchFamily="2" charset="2"/>
              <a:buChar char="ü"/>
            </a:pPr>
            <a:r>
              <a:rPr lang="en-US" sz="3400" dirty="0" smtClean="0">
                <a:solidFill>
                  <a:schemeClr val="tx1"/>
                </a:solidFill>
              </a:rPr>
              <a:t>more than 50 years</a:t>
            </a:r>
          </a:p>
          <a:p>
            <a:pPr marL="236538" indent="-236538" algn="just">
              <a:buFont typeface="Arial" pitchFamily="34" charset="0"/>
              <a:buChar char="•"/>
            </a:pPr>
            <a:r>
              <a:rPr lang="en-US" sz="3200" dirty="0" smtClean="0">
                <a:solidFill>
                  <a:schemeClr val="tx1"/>
                </a:solidFill>
              </a:rPr>
              <a:t>Maximum </a:t>
            </a:r>
          </a:p>
          <a:p>
            <a:pPr marL="666306" lvl="1" indent="-236538" algn="just">
              <a:buFont typeface="Wingdings" pitchFamily="2" charset="2"/>
              <a:buChar char="ü"/>
            </a:pPr>
            <a:r>
              <a:rPr lang="en-US" sz="3400" dirty="0" smtClean="0">
                <a:solidFill>
                  <a:schemeClr val="tx1"/>
                </a:solidFill>
              </a:rPr>
              <a:t>President – 67 years </a:t>
            </a:r>
          </a:p>
          <a:p>
            <a:pPr marL="666306" lvl="1" indent="-236538" algn="just">
              <a:buFont typeface="Wingdings" pitchFamily="2" charset="2"/>
              <a:buChar char="ü"/>
            </a:pPr>
            <a:r>
              <a:rPr lang="en-US" sz="3400" dirty="0" smtClean="0">
                <a:solidFill>
                  <a:schemeClr val="tx1"/>
                </a:solidFill>
              </a:rPr>
              <a:t>Members – 65 years</a:t>
            </a:r>
          </a:p>
          <a:p>
            <a:pPr marL="236538" indent="-236538" algn="just">
              <a:buFont typeface="Arial" pitchFamily="34" charset="0"/>
              <a:buChar char="•"/>
            </a:pPr>
            <a:r>
              <a:rPr lang="en-US" sz="3200" dirty="0" smtClean="0">
                <a:solidFill>
                  <a:schemeClr val="tx1"/>
                </a:solidFill>
              </a:rPr>
              <a:t>Terms </a:t>
            </a:r>
          </a:p>
          <a:p>
            <a:pPr marL="666306" lvl="1" indent="-236538" algn="just">
              <a:buFont typeface="Wingdings" pitchFamily="2" charset="2"/>
              <a:buChar char="ü"/>
            </a:pPr>
            <a:r>
              <a:rPr lang="en-US" sz="3400" dirty="0" smtClean="0">
                <a:solidFill>
                  <a:schemeClr val="tx1"/>
                </a:solidFill>
              </a:rPr>
              <a:t>5 + 5 years.</a:t>
            </a:r>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04800"/>
            <a:ext cx="7162800" cy="1470025"/>
          </a:xfrm>
        </p:spPr>
        <p:txBody>
          <a:bodyPr>
            <a:normAutofit/>
          </a:bodyPr>
          <a:lstStyle/>
          <a:p>
            <a:pPr algn="l"/>
            <a:r>
              <a:rPr lang="en-US" sz="3600" u="sng" dirty="0" smtClean="0"/>
              <a:t>Constitution of NCLAT (notified </a:t>
            </a:r>
            <a:r>
              <a:rPr lang="en-US" sz="3600" u="sng" dirty="0" err="1" smtClean="0"/>
              <a:t>w.e.f</a:t>
            </a:r>
            <a:r>
              <a:rPr lang="en-US" sz="3600" u="sng" dirty="0" smtClean="0"/>
              <a:t>.  01.06.2016)</a:t>
            </a:r>
            <a:endParaRPr lang="en-US" sz="3600" u="sng" dirty="0"/>
          </a:p>
        </p:txBody>
      </p:sp>
      <p:sp>
        <p:nvSpPr>
          <p:cNvPr id="3" name="Subtitle 2"/>
          <p:cNvSpPr>
            <a:spLocks noGrp="1"/>
          </p:cNvSpPr>
          <p:nvPr>
            <p:ph type="subTitle" idx="1"/>
          </p:nvPr>
        </p:nvSpPr>
        <p:spPr>
          <a:xfrm>
            <a:off x="1371600" y="2362200"/>
            <a:ext cx="7086600" cy="2743200"/>
          </a:xfrm>
        </p:spPr>
        <p:txBody>
          <a:bodyPr>
            <a:normAutofit/>
          </a:bodyPr>
          <a:lstStyle/>
          <a:p>
            <a:pPr algn="l">
              <a:buFont typeface="Arial" pitchFamily="34" charset="0"/>
              <a:buChar char="•"/>
            </a:pPr>
            <a:r>
              <a:rPr lang="en-US" sz="3200" dirty="0" smtClean="0">
                <a:solidFill>
                  <a:schemeClr val="tx1"/>
                </a:solidFill>
              </a:rPr>
              <a:t> Appellate Tribunal has been constituted</a:t>
            </a:r>
          </a:p>
          <a:p>
            <a:pPr algn="l">
              <a:buFont typeface="Arial" pitchFamily="34" charset="0"/>
              <a:buChar char="•"/>
            </a:pPr>
            <a:r>
              <a:rPr lang="en-US" sz="3200" dirty="0" smtClean="0">
                <a:solidFill>
                  <a:schemeClr val="tx1"/>
                </a:solidFill>
              </a:rPr>
              <a:t> Chairperson has been appointed</a:t>
            </a:r>
          </a:p>
          <a:p>
            <a:pPr algn="l"/>
            <a:endParaRPr lang="en-US" sz="3200"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04800"/>
            <a:ext cx="7162800" cy="838199"/>
          </a:xfrm>
        </p:spPr>
        <p:txBody>
          <a:bodyPr>
            <a:normAutofit/>
          </a:bodyPr>
          <a:lstStyle/>
          <a:p>
            <a:pPr algn="l"/>
            <a:r>
              <a:rPr lang="en-US" sz="3600" dirty="0" smtClean="0"/>
              <a:t>Qualification (NCLAT)</a:t>
            </a:r>
            <a:endParaRPr lang="en-US" sz="3600" dirty="0"/>
          </a:p>
        </p:txBody>
      </p:sp>
      <p:sp>
        <p:nvSpPr>
          <p:cNvPr id="3" name="Subtitle 2"/>
          <p:cNvSpPr>
            <a:spLocks noGrp="1"/>
          </p:cNvSpPr>
          <p:nvPr>
            <p:ph type="subTitle" idx="1"/>
          </p:nvPr>
        </p:nvSpPr>
        <p:spPr>
          <a:xfrm>
            <a:off x="1219200" y="1524000"/>
            <a:ext cx="7696200" cy="4724400"/>
          </a:xfrm>
        </p:spPr>
        <p:txBody>
          <a:bodyPr>
            <a:noAutofit/>
          </a:bodyPr>
          <a:lstStyle/>
          <a:p>
            <a:pPr algn="l"/>
            <a:r>
              <a:rPr lang="en-US" sz="3200" u="sng" dirty="0" smtClean="0">
                <a:solidFill>
                  <a:schemeClr val="tx1"/>
                </a:solidFill>
              </a:rPr>
              <a:t>Chair Person </a:t>
            </a:r>
          </a:p>
          <a:p>
            <a:pPr marL="236538" indent="-236538" algn="l">
              <a:buFont typeface="Arial" pitchFamily="34" charset="0"/>
              <a:buChar char="•"/>
            </a:pPr>
            <a:r>
              <a:rPr lang="en-US" sz="3200" dirty="0" smtClean="0">
                <a:solidFill>
                  <a:schemeClr val="tx1"/>
                </a:solidFill>
              </a:rPr>
              <a:t>Judge of SC or Chief Justice of HC</a:t>
            </a:r>
          </a:p>
          <a:p>
            <a:pPr marL="236538" indent="-236538" algn="l"/>
            <a:r>
              <a:rPr lang="en-US" sz="3200" u="sng" dirty="0" smtClean="0">
                <a:solidFill>
                  <a:schemeClr val="tx1"/>
                </a:solidFill>
              </a:rPr>
              <a:t>Judicial members </a:t>
            </a:r>
          </a:p>
          <a:p>
            <a:pPr marL="236538" indent="-236538" algn="l">
              <a:buFont typeface="Arial" pitchFamily="34" charset="0"/>
              <a:buChar char="•"/>
            </a:pPr>
            <a:r>
              <a:rPr lang="en-US" sz="3200" dirty="0" smtClean="0">
                <a:solidFill>
                  <a:schemeClr val="tx1"/>
                </a:solidFill>
              </a:rPr>
              <a:t>Judge HC or of Tribunal – 5 years (</a:t>
            </a:r>
            <a:r>
              <a:rPr lang="en-US" sz="3200" dirty="0" err="1" smtClean="0">
                <a:solidFill>
                  <a:schemeClr val="tx1"/>
                </a:solidFill>
              </a:rPr>
              <a:t>atleast</a:t>
            </a:r>
            <a:r>
              <a:rPr lang="en-US" sz="3200" dirty="0" smtClean="0">
                <a:solidFill>
                  <a:schemeClr val="tx1"/>
                </a:solidFill>
              </a:rPr>
              <a:t>)</a:t>
            </a:r>
          </a:p>
          <a:p>
            <a:pPr marL="236538" indent="-236538" algn="l"/>
            <a:r>
              <a:rPr lang="en-US" sz="3200" u="sng" dirty="0" smtClean="0">
                <a:solidFill>
                  <a:schemeClr val="tx1"/>
                </a:solidFill>
              </a:rPr>
              <a:t>Technical Members</a:t>
            </a:r>
          </a:p>
          <a:p>
            <a:pPr marL="236538" indent="-236538" algn="l">
              <a:buFont typeface="Arial" pitchFamily="34" charset="0"/>
              <a:buChar char="•"/>
            </a:pPr>
            <a:r>
              <a:rPr lang="en-US" sz="3200" dirty="0" smtClean="0">
                <a:solidFill>
                  <a:schemeClr val="tx1"/>
                </a:solidFill>
              </a:rPr>
              <a:t>Person of ability, integrity, special knowledge and experience in law, industrial finance, accountancy etc. for 25 years.</a:t>
            </a:r>
          </a:p>
          <a:p>
            <a:pPr algn="l"/>
            <a:endParaRPr lang="en-US" sz="3200"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28600"/>
            <a:ext cx="7086600" cy="914400"/>
          </a:xfrm>
        </p:spPr>
        <p:txBody>
          <a:bodyPr>
            <a:normAutofit/>
          </a:bodyPr>
          <a:lstStyle/>
          <a:p>
            <a:pPr algn="l"/>
            <a:r>
              <a:rPr lang="en-US" sz="3600" dirty="0" smtClean="0"/>
              <a:t>Age Limit</a:t>
            </a:r>
            <a:endParaRPr lang="en-US" sz="3600" dirty="0"/>
          </a:p>
        </p:txBody>
      </p:sp>
      <p:sp>
        <p:nvSpPr>
          <p:cNvPr id="3" name="Subtitle 2"/>
          <p:cNvSpPr>
            <a:spLocks noGrp="1"/>
          </p:cNvSpPr>
          <p:nvPr>
            <p:ph type="subTitle" idx="1"/>
          </p:nvPr>
        </p:nvSpPr>
        <p:spPr>
          <a:xfrm>
            <a:off x="1371600" y="1447800"/>
            <a:ext cx="7086600" cy="4800600"/>
          </a:xfrm>
        </p:spPr>
        <p:txBody>
          <a:bodyPr>
            <a:normAutofit/>
          </a:bodyPr>
          <a:lstStyle/>
          <a:p>
            <a:pPr marL="236538" indent="-236538" algn="just"/>
            <a:r>
              <a:rPr lang="en-US" sz="3200" u="sng" dirty="0" smtClean="0">
                <a:solidFill>
                  <a:schemeClr val="tx1"/>
                </a:solidFill>
              </a:rPr>
              <a:t>Chairperson</a:t>
            </a:r>
          </a:p>
          <a:p>
            <a:pPr marL="666306" lvl="1" indent="-236538" algn="just">
              <a:buFont typeface="Wingdings" pitchFamily="2" charset="2"/>
              <a:buChar char="ü"/>
            </a:pPr>
            <a:r>
              <a:rPr lang="en-US" sz="3400" dirty="0" smtClean="0">
                <a:solidFill>
                  <a:schemeClr val="tx1"/>
                </a:solidFill>
              </a:rPr>
              <a:t>Minimum  -  50 years </a:t>
            </a:r>
          </a:p>
          <a:p>
            <a:pPr marL="666306" lvl="1" indent="-236538" algn="just">
              <a:buFont typeface="Wingdings" pitchFamily="2" charset="2"/>
              <a:buChar char="ü"/>
            </a:pPr>
            <a:r>
              <a:rPr lang="en-US" sz="3400" dirty="0" smtClean="0">
                <a:solidFill>
                  <a:schemeClr val="tx1"/>
                </a:solidFill>
              </a:rPr>
              <a:t>Maximum -  70 years </a:t>
            </a:r>
          </a:p>
          <a:p>
            <a:pPr marL="236538" indent="-236538" algn="just">
              <a:buFont typeface="Arial" pitchFamily="34" charset="0"/>
              <a:buChar char="•"/>
            </a:pPr>
            <a:endParaRPr lang="en-US" sz="3200" dirty="0" smtClean="0">
              <a:solidFill>
                <a:schemeClr val="tx1"/>
              </a:solidFill>
            </a:endParaRPr>
          </a:p>
          <a:p>
            <a:pPr marL="236538" indent="-236538" algn="just"/>
            <a:r>
              <a:rPr lang="en-US" sz="3200" u="sng" dirty="0" smtClean="0">
                <a:solidFill>
                  <a:schemeClr val="tx1"/>
                </a:solidFill>
              </a:rPr>
              <a:t>Members</a:t>
            </a:r>
          </a:p>
          <a:p>
            <a:pPr marL="666306" lvl="1" indent="-236538" algn="just">
              <a:buFont typeface="Wingdings" pitchFamily="2" charset="2"/>
              <a:buChar char="ü"/>
            </a:pPr>
            <a:r>
              <a:rPr lang="en-US" sz="3400" dirty="0" smtClean="0">
                <a:solidFill>
                  <a:schemeClr val="tx1"/>
                </a:solidFill>
              </a:rPr>
              <a:t>Minimum  -  50 years</a:t>
            </a:r>
          </a:p>
          <a:p>
            <a:pPr marL="666306" lvl="1" indent="-236538" algn="just">
              <a:buFont typeface="Wingdings" pitchFamily="2" charset="2"/>
              <a:buChar char="ü"/>
            </a:pPr>
            <a:r>
              <a:rPr lang="en-US" sz="3400" dirty="0" smtClean="0">
                <a:solidFill>
                  <a:schemeClr val="tx1"/>
                </a:solidFill>
              </a:rPr>
              <a:t>Maximum -  67 years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04800"/>
            <a:ext cx="7620000" cy="1470025"/>
          </a:xfrm>
        </p:spPr>
        <p:txBody>
          <a:bodyPr>
            <a:normAutofit/>
          </a:bodyPr>
          <a:lstStyle/>
          <a:p>
            <a:pPr algn="l"/>
            <a:r>
              <a:rPr lang="en-US" sz="3600" u="sng" dirty="0" smtClean="0"/>
              <a:t>Constitution of NCLAT (notified </a:t>
            </a:r>
            <a:r>
              <a:rPr lang="en-US" sz="3600" u="sng" dirty="0" err="1" smtClean="0"/>
              <a:t>w.e.f</a:t>
            </a:r>
            <a:r>
              <a:rPr lang="en-US" sz="3600" u="sng" dirty="0" smtClean="0"/>
              <a:t>. 01.06.2016)</a:t>
            </a:r>
            <a:endParaRPr lang="en-US" sz="3600" u="sng" dirty="0"/>
          </a:p>
        </p:txBody>
      </p:sp>
      <p:sp>
        <p:nvSpPr>
          <p:cNvPr id="3" name="Subtitle 2"/>
          <p:cNvSpPr>
            <a:spLocks noGrp="1"/>
          </p:cNvSpPr>
          <p:nvPr>
            <p:ph type="subTitle" idx="1"/>
          </p:nvPr>
        </p:nvSpPr>
        <p:spPr>
          <a:xfrm>
            <a:off x="1295400" y="2133600"/>
            <a:ext cx="7162800" cy="3505200"/>
          </a:xfrm>
        </p:spPr>
        <p:txBody>
          <a:bodyPr>
            <a:noAutofit/>
          </a:bodyPr>
          <a:lstStyle/>
          <a:p>
            <a:pPr algn="l"/>
            <a:r>
              <a:rPr lang="en-US" sz="3200" dirty="0" smtClean="0">
                <a:solidFill>
                  <a:schemeClr val="tx1"/>
                </a:solidFill>
              </a:rPr>
              <a:t>Tribunal is located in Delhi &amp; presided over by Chairman. </a:t>
            </a:r>
            <a:endParaRPr lang="en-US" sz="3200"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543800" cy="914400"/>
          </a:xfrm>
        </p:spPr>
        <p:txBody>
          <a:bodyPr>
            <a:normAutofit/>
          </a:bodyPr>
          <a:lstStyle/>
          <a:p>
            <a:pPr algn="l"/>
            <a:r>
              <a:rPr lang="en-US" sz="3200" dirty="0" smtClean="0"/>
              <a:t>Jurisdiction of NCLT</a:t>
            </a:r>
            <a:endParaRPr lang="en-US" sz="3200" dirty="0"/>
          </a:p>
        </p:txBody>
      </p:sp>
      <p:sp>
        <p:nvSpPr>
          <p:cNvPr id="3" name="Subtitle 2"/>
          <p:cNvSpPr>
            <a:spLocks noGrp="1"/>
          </p:cNvSpPr>
          <p:nvPr>
            <p:ph type="subTitle" idx="1"/>
          </p:nvPr>
        </p:nvSpPr>
        <p:spPr>
          <a:xfrm>
            <a:off x="1143000" y="1219200"/>
            <a:ext cx="7315200" cy="5029200"/>
          </a:xfrm>
        </p:spPr>
        <p:txBody>
          <a:bodyPr>
            <a:normAutofit/>
          </a:bodyPr>
          <a:lstStyle/>
          <a:p>
            <a:pPr marL="514350" indent="-514350" algn="just">
              <a:buFont typeface="+mj-lt"/>
              <a:buAutoNum type="alphaLcParenR"/>
            </a:pPr>
            <a:r>
              <a:rPr lang="en-US" dirty="0" smtClean="0">
                <a:solidFill>
                  <a:schemeClr val="tx1"/>
                </a:solidFill>
              </a:rPr>
              <a:t>All matters pending with CLB</a:t>
            </a:r>
          </a:p>
          <a:p>
            <a:pPr marL="514350" indent="-514350" algn="just">
              <a:buFont typeface="+mj-lt"/>
              <a:buAutoNum type="alphaLcParenR"/>
            </a:pPr>
            <a:r>
              <a:rPr lang="en-US" dirty="0" smtClean="0">
                <a:solidFill>
                  <a:schemeClr val="tx1"/>
                </a:solidFill>
              </a:rPr>
              <a:t>Appeal against orders of CLB before 1.6.2016 file the appeal before High Court.</a:t>
            </a:r>
          </a:p>
          <a:p>
            <a:pPr marL="514350" indent="-514350" algn="just">
              <a:buFont typeface="+mj-lt"/>
              <a:buAutoNum type="alphaLcParenR"/>
            </a:pPr>
            <a:r>
              <a:rPr lang="en-US" dirty="0" smtClean="0">
                <a:solidFill>
                  <a:schemeClr val="tx1"/>
                </a:solidFill>
              </a:rPr>
              <a:t>Matter relating to :-</a:t>
            </a:r>
          </a:p>
          <a:p>
            <a:pPr marL="236538" indent="-236538" algn="just"/>
            <a:endParaRPr lang="en-US" dirty="0" smtClean="0">
              <a:solidFill>
                <a:schemeClr val="tx1"/>
              </a:solidFill>
            </a:endParaRPr>
          </a:p>
          <a:p>
            <a:pPr marL="693738" lvl="1" indent="-236538" algn="just"/>
            <a:endParaRPr lang="en-US" dirty="0" smtClean="0">
              <a:solidFill>
                <a:schemeClr val="tx1"/>
              </a:solidFill>
            </a:endParaRPr>
          </a:p>
          <a:p>
            <a:pPr marL="693738" lvl="1" indent="-236538" algn="just"/>
            <a:endParaRPr lang="en-US" dirty="0" smtClean="0">
              <a:solidFill>
                <a:schemeClr val="tx1"/>
              </a:solidFill>
            </a:endParaRPr>
          </a:p>
          <a:p>
            <a:pPr lvl="1" algn="just"/>
            <a:endParaRPr lang="en-US" dirty="0" smtClean="0">
              <a:solidFill>
                <a:schemeClr val="tx1"/>
              </a:solidFill>
            </a:endParaRPr>
          </a:p>
          <a:p>
            <a:pPr lvl="1" algn="just"/>
            <a:r>
              <a:rPr lang="en-US" dirty="0" smtClean="0">
                <a:solidFill>
                  <a:schemeClr val="tx1"/>
                </a:solidFill>
              </a:rPr>
              <a:t>Before any district court, High Court shall be transferred to NCLT.</a:t>
            </a:r>
          </a:p>
          <a:p>
            <a:pPr marL="236538" indent="-236538" algn="just"/>
            <a:endParaRPr lang="en-US" dirty="0" smtClean="0">
              <a:solidFill>
                <a:schemeClr val="tx1"/>
              </a:solidFill>
            </a:endParaRPr>
          </a:p>
          <a:p>
            <a:pPr marL="236538" indent="-236538" algn="just"/>
            <a:endParaRPr lang="en-US" dirty="0" smtClean="0">
              <a:solidFill>
                <a:schemeClr val="tx1"/>
              </a:solidFill>
            </a:endParaRPr>
          </a:p>
        </p:txBody>
      </p:sp>
      <p:graphicFrame>
        <p:nvGraphicFramePr>
          <p:cNvPr id="4" name="Table 3"/>
          <p:cNvGraphicFramePr>
            <a:graphicFrameLocks noGrp="1"/>
          </p:cNvGraphicFramePr>
          <p:nvPr/>
        </p:nvGraphicFramePr>
        <p:xfrm>
          <a:off x="1219200" y="3124200"/>
          <a:ext cx="7315200" cy="1554480"/>
        </p:xfrm>
        <a:graphic>
          <a:graphicData uri="http://schemas.openxmlformats.org/drawingml/2006/table">
            <a:tbl>
              <a:tblPr firstRow="1" bandRow="1">
                <a:tableStyleId>{5940675A-B579-460E-94D1-54222C63F5DA}</a:tableStyleId>
              </a:tblPr>
              <a:tblGrid>
                <a:gridCol w="5879507"/>
                <a:gridCol w="1435693"/>
              </a:tblGrid>
              <a:tr h="1143000">
                <a:tc>
                  <a:txBody>
                    <a:bodyPr/>
                    <a:lstStyle/>
                    <a:p>
                      <a:pPr marL="339725" lvl="1" indent="-236538" algn="just">
                        <a:buFont typeface="Wingdings" pitchFamily="2" charset="2"/>
                        <a:buChar char="ü"/>
                      </a:pPr>
                      <a:r>
                        <a:rPr lang="en-US" sz="2400" dirty="0" smtClean="0"/>
                        <a:t> Arbitration</a:t>
                      </a:r>
                    </a:p>
                    <a:p>
                      <a:pPr marL="339725" lvl="1" indent="-236538" algn="l">
                        <a:buFont typeface="Wingdings" pitchFamily="2" charset="2"/>
                        <a:buChar char="ü"/>
                      </a:pPr>
                      <a:r>
                        <a:rPr lang="en-US" sz="2400" dirty="0" smtClean="0"/>
                        <a:t> Compromise Arrangements &amp; reconstruction</a:t>
                      </a:r>
                    </a:p>
                    <a:p>
                      <a:pPr marL="339725" lvl="1" indent="-236538" algn="just">
                        <a:buFont typeface="Wingdings" pitchFamily="2" charset="2"/>
                        <a:buChar char="ü"/>
                      </a:pPr>
                      <a:r>
                        <a:rPr lang="en-US" sz="2400" dirty="0" smtClean="0"/>
                        <a:t>Winding up.</a:t>
                      </a:r>
                      <a:endParaRPr lang="en-US" sz="2400" dirty="0"/>
                    </a:p>
                  </a:txBody>
                  <a:tcPr/>
                </a:tc>
                <a:tc>
                  <a:txBody>
                    <a:bodyPr/>
                    <a:lstStyle/>
                    <a:p>
                      <a:pPr algn="ctr"/>
                      <a:r>
                        <a:rPr lang="en-US" sz="2400" b="1" dirty="0" smtClean="0"/>
                        <a:t>Not notified</a:t>
                      </a:r>
                      <a:endParaRPr lang="en-US" sz="2400" b="1" dirty="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
        <p:nvSpPr>
          <p:cNvPr id="6" name="Footer Placeholder 5"/>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28600"/>
            <a:ext cx="7391400" cy="914400"/>
          </a:xfrm>
        </p:spPr>
        <p:txBody>
          <a:bodyPr>
            <a:normAutofit/>
          </a:bodyPr>
          <a:lstStyle/>
          <a:p>
            <a:pPr algn="l"/>
            <a:r>
              <a:rPr lang="en-US" sz="3200" dirty="0" smtClean="0"/>
              <a:t>Jurisdiction of NCLT  </a:t>
            </a:r>
            <a:r>
              <a:rPr lang="en-US" sz="3200" b="1" dirty="0" smtClean="0"/>
              <a:t>(not notified)</a:t>
            </a:r>
            <a:endParaRPr lang="en-US" sz="3200" b="1" dirty="0"/>
          </a:p>
        </p:txBody>
      </p:sp>
      <p:sp>
        <p:nvSpPr>
          <p:cNvPr id="3" name="Subtitle 2"/>
          <p:cNvSpPr>
            <a:spLocks noGrp="1"/>
          </p:cNvSpPr>
          <p:nvPr>
            <p:ph type="subTitle" idx="1"/>
          </p:nvPr>
        </p:nvSpPr>
        <p:spPr>
          <a:xfrm>
            <a:off x="1143000" y="1219200"/>
            <a:ext cx="7315200" cy="5029200"/>
          </a:xfrm>
        </p:spPr>
        <p:txBody>
          <a:bodyPr>
            <a:normAutofit/>
          </a:bodyPr>
          <a:lstStyle/>
          <a:p>
            <a:pPr marL="398463" indent="-398463" algn="just"/>
            <a:r>
              <a:rPr lang="en-US" dirty="0" smtClean="0">
                <a:solidFill>
                  <a:schemeClr val="tx1"/>
                </a:solidFill>
              </a:rPr>
              <a:t>d) Appeal to any appellate authority for Industrial Financial Reconstruction</a:t>
            </a:r>
          </a:p>
          <a:p>
            <a:pPr marL="236538" indent="-236538" algn="ctr"/>
            <a:r>
              <a:rPr lang="en-US" dirty="0" smtClean="0">
                <a:solidFill>
                  <a:schemeClr val="tx1"/>
                </a:solidFill>
              </a:rPr>
              <a:t>Or</a:t>
            </a:r>
          </a:p>
          <a:p>
            <a:pPr marL="398463" algn="just"/>
            <a:r>
              <a:rPr lang="en-US" dirty="0" smtClean="0">
                <a:solidFill>
                  <a:schemeClr val="tx1"/>
                </a:solidFill>
              </a:rPr>
              <a:t>Reference to BIFR</a:t>
            </a:r>
          </a:p>
          <a:p>
            <a:pPr marL="398463" algn="ctr"/>
            <a:r>
              <a:rPr lang="en-US" dirty="0" smtClean="0">
                <a:solidFill>
                  <a:schemeClr val="tx1"/>
                </a:solidFill>
              </a:rPr>
              <a:t>Or</a:t>
            </a:r>
          </a:p>
          <a:p>
            <a:pPr marL="398463" algn="just"/>
            <a:r>
              <a:rPr lang="en-US" dirty="0" smtClean="0">
                <a:solidFill>
                  <a:schemeClr val="tx1"/>
                </a:solidFill>
              </a:rPr>
              <a:t>Any proceeding pending before appellate authority for industrial &amp; financial reconstruction or BIFR shall stand abated.</a:t>
            </a:r>
          </a:p>
          <a:p>
            <a:pPr marL="398463" algn="just"/>
            <a:r>
              <a:rPr lang="en-US" dirty="0" err="1" smtClean="0">
                <a:solidFill>
                  <a:schemeClr val="tx1"/>
                </a:solidFill>
              </a:rPr>
              <a:t>Refile</a:t>
            </a:r>
            <a:r>
              <a:rPr lang="en-US" dirty="0" smtClean="0">
                <a:solidFill>
                  <a:schemeClr val="tx1"/>
                </a:solidFill>
              </a:rPr>
              <a:t> with Tribunal within 180 days.</a:t>
            </a:r>
          </a:p>
          <a:p>
            <a:pPr marL="236538" indent="-236538" algn="just"/>
            <a:endParaRPr lang="en-US" dirty="0" smtClean="0">
              <a:solidFill>
                <a:schemeClr val="tx1"/>
              </a:solidFill>
            </a:endParaRPr>
          </a:p>
          <a:p>
            <a:pPr marL="693738" lvl="1" indent="-236538" algn="just"/>
            <a:endParaRPr lang="en-US" dirty="0" smtClean="0">
              <a:solidFill>
                <a:schemeClr val="tx1"/>
              </a:solidFill>
            </a:endParaRPr>
          </a:p>
          <a:p>
            <a:pPr marL="693738" lvl="1" indent="-236538" algn="just"/>
            <a:endParaRPr lang="en-US" dirty="0" smtClean="0">
              <a:solidFill>
                <a:schemeClr val="tx1"/>
              </a:solidFill>
            </a:endParaRPr>
          </a:p>
          <a:p>
            <a:pPr marL="236538" indent="-236538" algn="just"/>
            <a:endParaRPr lang="en-US" dirty="0" smtClean="0">
              <a:solidFill>
                <a:schemeClr val="tx1"/>
              </a:solidFill>
            </a:endParaRPr>
          </a:p>
          <a:p>
            <a:pPr marL="236538" indent="-236538" algn="just"/>
            <a:endParaRPr lang="en-US"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28600"/>
            <a:ext cx="7162800" cy="762000"/>
          </a:xfrm>
        </p:spPr>
        <p:txBody>
          <a:bodyPr>
            <a:normAutofit/>
          </a:bodyPr>
          <a:lstStyle/>
          <a:p>
            <a:pPr algn="l"/>
            <a:r>
              <a:rPr lang="en-US" sz="3600" dirty="0" smtClean="0"/>
              <a:t>NCLT</a:t>
            </a:r>
            <a:endParaRPr lang="en-US" sz="3600" dirty="0"/>
          </a:p>
        </p:txBody>
      </p:sp>
      <p:sp>
        <p:nvSpPr>
          <p:cNvPr id="3" name="Subtitle 2"/>
          <p:cNvSpPr>
            <a:spLocks noGrp="1"/>
          </p:cNvSpPr>
          <p:nvPr>
            <p:ph type="subTitle" idx="1"/>
          </p:nvPr>
        </p:nvSpPr>
        <p:spPr>
          <a:xfrm>
            <a:off x="1143000" y="1219200"/>
            <a:ext cx="7315200" cy="5029200"/>
          </a:xfrm>
        </p:spPr>
        <p:txBody>
          <a:bodyPr>
            <a:normAutofit/>
          </a:bodyPr>
          <a:lstStyle/>
          <a:p>
            <a:pPr algn="l"/>
            <a:r>
              <a:rPr lang="en-US" sz="3200" u="sng" dirty="0" smtClean="0">
                <a:solidFill>
                  <a:schemeClr val="tx1"/>
                </a:solidFill>
              </a:rPr>
              <a:t> Orders of NCLT (Section 420)</a:t>
            </a:r>
          </a:p>
          <a:p>
            <a:pPr marL="236538" indent="-236538" algn="just">
              <a:buFont typeface="Arial" pitchFamily="34" charset="0"/>
              <a:buChar char="•"/>
            </a:pPr>
            <a:r>
              <a:rPr lang="en-US" sz="3200" dirty="0" smtClean="0">
                <a:solidFill>
                  <a:schemeClr val="tx1"/>
                </a:solidFill>
              </a:rPr>
              <a:t>Rectification of mistake within 2 years.</a:t>
            </a:r>
          </a:p>
          <a:p>
            <a:pPr marL="236538" indent="-236538" algn="just">
              <a:buFont typeface="Arial" pitchFamily="34" charset="0"/>
              <a:buChar char="•"/>
            </a:pPr>
            <a:r>
              <a:rPr lang="en-US" sz="3200" dirty="0" smtClean="0">
                <a:solidFill>
                  <a:schemeClr val="tx1"/>
                </a:solidFill>
              </a:rPr>
              <a:t>No rectification, if appeal has been filed.</a:t>
            </a:r>
          </a:p>
          <a:p>
            <a:pPr marL="236538" indent="-236538" algn="just"/>
            <a:endParaRPr lang="en-US" sz="3200" dirty="0" smtClean="0">
              <a:solidFill>
                <a:schemeClr val="tx1"/>
              </a:solidFill>
            </a:endParaRPr>
          </a:p>
          <a:p>
            <a:pPr algn="l"/>
            <a:r>
              <a:rPr lang="en-US" sz="3200" u="sng" dirty="0" smtClean="0">
                <a:solidFill>
                  <a:schemeClr val="tx1"/>
                </a:solidFill>
              </a:rPr>
              <a:t>Appeal to NCLAT (Section 421)</a:t>
            </a:r>
          </a:p>
          <a:p>
            <a:pPr marL="236538" indent="-236538" algn="just">
              <a:buFont typeface="Arial" pitchFamily="34" charset="0"/>
              <a:buChar char="•"/>
            </a:pPr>
            <a:r>
              <a:rPr lang="en-US" sz="3200" dirty="0" smtClean="0">
                <a:solidFill>
                  <a:schemeClr val="tx1"/>
                </a:solidFill>
              </a:rPr>
              <a:t>Not applicable for consent order.</a:t>
            </a:r>
          </a:p>
          <a:p>
            <a:pPr marL="236538" indent="-236538" algn="just">
              <a:buFont typeface="Arial" pitchFamily="34" charset="0"/>
              <a:buChar char="•"/>
            </a:pPr>
            <a:r>
              <a:rPr lang="en-US" sz="3200" dirty="0" smtClean="0">
                <a:solidFill>
                  <a:schemeClr val="tx1"/>
                </a:solidFill>
              </a:rPr>
              <a:t>Within 45 days – from the date order is made available to person aggrieved.</a:t>
            </a:r>
          </a:p>
          <a:p>
            <a:pPr marL="236538" indent="-236538" algn="just">
              <a:buFont typeface="Arial" pitchFamily="34" charset="0"/>
              <a:buChar char="•"/>
            </a:pPr>
            <a:r>
              <a:rPr lang="en-US" sz="3200" dirty="0" smtClean="0">
                <a:solidFill>
                  <a:schemeClr val="tx1"/>
                </a:solidFill>
              </a:rPr>
              <a:t>Extend the delay – </a:t>
            </a:r>
            <a:r>
              <a:rPr lang="en-US" sz="3200" dirty="0" err="1" smtClean="0">
                <a:solidFill>
                  <a:schemeClr val="tx1"/>
                </a:solidFill>
              </a:rPr>
              <a:t>upto</a:t>
            </a:r>
            <a:r>
              <a:rPr lang="en-US" sz="3200" dirty="0" smtClean="0">
                <a:solidFill>
                  <a:schemeClr val="tx1"/>
                </a:solidFill>
              </a:rPr>
              <a:t> next 45 days</a:t>
            </a:r>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04800"/>
            <a:ext cx="7620000" cy="990600"/>
          </a:xfrm>
        </p:spPr>
        <p:txBody>
          <a:bodyPr>
            <a:noAutofit/>
          </a:bodyPr>
          <a:lstStyle/>
          <a:p>
            <a:pPr algn="l"/>
            <a:r>
              <a:rPr lang="en-US" sz="3600" dirty="0" smtClean="0"/>
              <a:t>Disposal of Petition / Appeal </a:t>
            </a:r>
            <a:br>
              <a:rPr lang="en-US" sz="3600" dirty="0" smtClean="0"/>
            </a:br>
            <a:r>
              <a:rPr lang="en-US" sz="3600" dirty="0" smtClean="0"/>
              <a:t>(NCLT &amp; NCLAT)</a:t>
            </a:r>
            <a:endParaRPr lang="en-US" sz="3600" dirty="0"/>
          </a:p>
        </p:txBody>
      </p:sp>
      <p:sp>
        <p:nvSpPr>
          <p:cNvPr id="3" name="Subtitle 2"/>
          <p:cNvSpPr>
            <a:spLocks noGrp="1"/>
          </p:cNvSpPr>
          <p:nvPr>
            <p:ph type="subTitle" idx="1"/>
          </p:nvPr>
        </p:nvSpPr>
        <p:spPr>
          <a:xfrm>
            <a:off x="1295400" y="1447800"/>
            <a:ext cx="7162800" cy="4800600"/>
          </a:xfrm>
        </p:spPr>
        <p:txBody>
          <a:bodyPr>
            <a:normAutofit/>
          </a:bodyPr>
          <a:lstStyle/>
          <a:p>
            <a:pPr marL="236538" indent="-236538" algn="just">
              <a:buFont typeface="Arial" pitchFamily="34" charset="0"/>
              <a:buChar char="•"/>
            </a:pPr>
            <a:r>
              <a:rPr lang="en-US" sz="3200" dirty="0" smtClean="0">
                <a:solidFill>
                  <a:schemeClr val="tx1"/>
                </a:solidFill>
              </a:rPr>
              <a:t>Within 3 months from date of presentation before Tribunal / filing with Appellate Tribunal.</a:t>
            </a:r>
          </a:p>
          <a:p>
            <a:pPr marL="236538" indent="-236538" algn="just">
              <a:buFont typeface="Arial" pitchFamily="34" charset="0"/>
              <a:buChar char="•"/>
            </a:pPr>
            <a:r>
              <a:rPr lang="en-US" sz="3200" dirty="0" smtClean="0">
                <a:solidFill>
                  <a:schemeClr val="tx1"/>
                </a:solidFill>
              </a:rPr>
              <a:t>Any other period beyond 3 month by recording reasons for delay.  But extension not exceeding 90 days.</a:t>
            </a:r>
          </a:p>
          <a:p>
            <a:pPr marL="236538" indent="-236538" algn="just"/>
            <a:endParaRPr lang="en-US" sz="3200" dirty="0" smtClean="0">
              <a:solidFill>
                <a:schemeClr val="tx1"/>
              </a:solidFill>
            </a:endParaRPr>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Financial Statement (Section 137)</a:t>
            </a:r>
            <a:endParaRPr lang="en-US" sz="3600" u="sng" dirty="0"/>
          </a:p>
        </p:txBody>
      </p:sp>
      <p:sp>
        <p:nvSpPr>
          <p:cNvPr id="3" name="Subtitle 2"/>
          <p:cNvSpPr>
            <a:spLocks noGrp="1"/>
          </p:cNvSpPr>
          <p:nvPr>
            <p:ph type="subTitle" idx="1"/>
          </p:nvPr>
        </p:nvSpPr>
        <p:spPr>
          <a:xfrm>
            <a:off x="1447800" y="1371600"/>
            <a:ext cx="7467600" cy="5029200"/>
          </a:xfrm>
        </p:spPr>
        <p:txBody>
          <a:bodyPr>
            <a:normAutofit fontScale="77500" lnSpcReduction="20000"/>
          </a:bodyPr>
          <a:lstStyle/>
          <a:p>
            <a:pPr algn="l"/>
            <a:r>
              <a:rPr lang="en-US" sz="3600" dirty="0" smtClean="0">
                <a:solidFill>
                  <a:schemeClr val="tx1"/>
                </a:solidFill>
              </a:rPr>
              <a:t> </a:t>
            </a:r>
            <a:r>
              <a:rPr lang="en-US" sz="4100" b="1" dirty="0" smtClean="0">
                <a:solidFill>
                  <a:schemeClr val="tx1"/>
                </a:solidFill>
              </a:rPr>
              <a:t>When to file?</a:t>
            </a:r>
          </a:p>
          <a:p>
            <a:pPr algn="l"/>
            <a:endParaRPr lang="en-US" sz="2900" dirty="0" smtClean="0">
              <a:solidFill>
                <a:schemeClr val="tx1"/>
              </a:solidFill>
            </a:endParaRPr>
          </a:p>
          <a:p>
            <a:pPr marL="515938" indent="-488950" algn="l">
              <a:buFont typeface="Wingdings" pitchFamily="2" charset="2"/>
              <a:buChar char="Ø"/>
            </a:pPr>
            <a:r>
              <a:rPr lang="en-US" sz="4100" dirty="0" smtClean="0">
                <a:solidFill>
                  <a:schemeClr val="tx1"/>
                </a:solidFill>
              </a:rPr>
              <a:t>Within 30 days from AGM.</a:t>
            </a:r>
          </a:p>
          <a:p>
            <a:pPr marL="515938" indent="-488950" algn="l">
              <a:buFont typeface="Wingdings" pitchFamily="2" charset="2"/>
              <a:buChar char="Ø"/>
            </a:pPr>
            <a:endParaRPr lang="en-US" dirty="0" smtClean="0">
              <a:solidFill>
                <a:schemeClr val="tx1"/>
              </a:solidFill>
            </a:endParaRPr>
          </a:p>
          <a:p>
            <a:pPr marL="515938" indent="-488950" algn="just">
              <a:buFont typeface="Wingdings" pitchFamily="2" charset="2"/>
              <a:buChar char="Ø"/>
            </a:pPr>
            <a:r>
              <a:rPr lang="en-US" sz="4100" dirty="0" smtClean="0">
                <a:solidFill>
                  <a:schemeClr val="tx1"/>
                </a:solidFill>
              </a:rPr>
              <a:t>If accounts are not adopted in AGM, the financial statement shall be provisional till it is adopted in adjourned AGM and filed with ROC within 30 days from adjourned AGM</a:t>
            </a:r>
          </a:p>
          <a:p>
            <a:pPr marL="515938" indent="-488950" algn="l">
              <a:buFont typeface="Wingdings" pitchFamily="2" charset="2"/>
              <a:buChar char="Ø"/>
            </a:pPr>
            <a:endParaRPr lang="en-US" dirty="0" smtClean="0">
              <a:solidFill>
                <a:schemeClr val="tx1"/>
              </a:solidFill>
            </a:endParaRPr>
          </a:p>
          <a:p>
            <a:pPr marL="515938" indent="-488950" algn="l">
              <a:buFont typeface="Wingdings" pitchFamily="2" charset="2"/>
              <a:buChar char="Ø"/>
            </a:pPr>
            <a:r>
              <a:rPr lang="en-US" sz="4100" dirty="0" smtClean="0">
                <a:solidFill>
                  <a:schemeClr val="tx1"/>
                </a:solidFill>
              </a:rPr>
              <a:t>In case of </a:t>
            </a:r>
            <a:r>
              <a:rPr lang="en-US" sz="4100" b="1" dirty="0" smtClean="0">
                <a:solidFill>
                  <a:schemeClr val="tx1"/>
                </a:solidFill>
              </a:rPr>
              <a:t>OPC</a:t>
            </a:r>
            <a:r>
              <a:rPr lang="en-US" sz="4100" dirty="0" smtClean="0">
                <a:solidFill>
                  <a:schemeClr val="tx1"/>
                </a:solidFill>
              </a:rPr>
              <a:t> :-</a:t>
            </a:r>
            <a:r>
              <a:rPr lang="en-US" sz="4100" dirty="0" smtClean="0">
                <a:solidFill>
                  <a:schemeClr val="tx1"/>
                </a:solidFill>
                <a:sym typeface="Wingdings" pitchFamily="2" charset="2"/>
              </a:rPr>
              <a:t>  within 30 days from the closure of financial year.</a:t>
            </a:r>
            <a:endParaRPr lang="en-US" sz="4100"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543800" cy="1143000"/>
          </a:xfrm>
        </p:spPr>
        <p:txBody>
          <a:bodyPr>
            <a:noAutofit/>
          </a:bodyPr>
          <a:lstStyle/>
          <a:p>
            <a:pPr algn="l"/>
            <a:r>
              <a:rPr lang="en-US" sz="3600" dirty="0" smtClean="0"/>
              <a:t>Appeal against the order of Appellate Tribunal</a:t>
            </a:r>
            <a:endParaRPr lang="en-US" sz="3600" dirty="0"/>
          </a:p>
        </p:txBody>
      </p:sp>
      <p:sp>
        <p:nvSpPr>
          <p:cNvPr id="3" name="Subtitle 2"/>
          <p:cNvSpPr>
            <a:spLocks noGrp="1"/>
          </p:cNvSpPr>
          <p:nvPr>
            <p:ph type="subTitle" idx="1"/>
          </p:nvPr>
        </p:nvSpPr>
        <p:spPr>
          <a:xfrm>
            <a:off x="1219200" y="1676400"/>
            <a:ext cx="7239000" cy="4572000"/>
          </a:xfrm>
        </p:spPr>
        <p:txBody>
          <a:bodyPr>
            <a:normAutofit/>
          </a:bodyPr>
          <a:lstStyle/>
          <a:p>
            <a:pPr marL="236538" indent="-236538" algn="just">
              <a:buFont typeface="Arial" pitchFamily="34" charset="0"/>
              <a:buChar char="•"/>
            </a:pPr>
            <a:r>
              <a:rPr lang="en-US" sz="3200" dirty="0" smtClean="0">
                <a:solidFill>
                  <a:schemeClr val="tx1"/>
                </a:solidFill>
              </a:rPr>
              <a:t>To Supreme Court</a:t>
            </a:r>
          </a:p>
          <a:p>
            <a:pPr marL="236538" indent="-236538" algn="just">
              <a:buFont typeface="Arial" pitchFamily="34" charset="0"/>
              <a:buChar char="•"/>
            </a:pPr>
            <a:r>
              <a:rPr lang="en-US" sz="3200" dirty="0" smtClean="0">
                <a:solidFill>
                  <a:schemeClr val="tx1"/>
                </a:solidFill>
              </a:rPr>
              <a:t>Within 60 days from receipt of order </a:t>
            </a:r>
          </a:p>
          <a:p>
            <a:pPr marL="236538" indent="-236538" algn="just">
              <a:buFont typeface="Arial" pitchFamily="34" charset="0"/>
              <a:buChar char="•"/>
            </a:pPr>
            <a:r>
              <a:rPr lang="en-US" sz="3200" dirty="0" smtClean="0">
                <a:solidFill>
                  <a:schemeClr val="tx1"/>
                </a:solidFill>
              </a:rPr>
              <a:t>On the question of law arising out of such order.</a:t>
            </a:r>
          </a:p>
          <a:p>
            <a:pPr marL="236538" indent="-236538" algn="just">
              <a:buFont typeface="Arial" pitchFamily="34" charset="0"/>
              <a:buChar char="•"/>
            </a:pPr>
            <a:r>
              <a:rPr lang="en-US" sz="3200" dirty="0" smtClean="0">
                <a:solidFill>
                  <a:schemeClr val="tx1"/>
                </a:solidFill>
              </a:rPr>
              <a:t>Supreme Court may allow with delay not further 60 days.</a:t>
            </a:r>
          </a:p>
          <a:p>
            <a:pPr marL="236538" indent="-236538" algn="just"/>
            <a:endParaRPr lang="en-US" sz="3200" dirty="0" smtClean="0">
              <a:solidFill>
                <a:schemeClr val="tx1"/>
              </a:solidFill>
            </a:endParaRPr>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543800" cy="914400"/>
          </a:xfrm>
        </p:spPr>
        <p:txBody>
          <a:bodyPr>
            <a:noAutofit/>
          </a:bodyPr>
          <a:lstStyle/>
          <a:p>
            <a:pPr algn="l"/>
            <a:r>
              <a:rPr lang="en-US" sz="3600" dirty="0" smtClean="0"/>
              <a:t>Procedure before Tribunal/Appellate Tribunal</a:t>
            </a:r>
            <a:endParaRPr lang="en-US" sz="3600" dirty="0"/>
          </a:p>
        </p:txBody>
      </p:sp>
      <p:sp>
        <p:nvSpPr>
          <p:cNvPr id="3" name="Subtitle 2"/>
          <p:cNvSpPr>
            <a:spLocks noGrp="1"/>
          </p:cNvSpPr>
          <p:nvPr>
            <p:ph type="subTitle" idx="1"/>
          </p:nvPr>
        </p:nvSpPr>
        <p:spPr>
          <a:xfrm>
            <a:off x="1371600" y="1219200"/>
            <a:ext cx="7391400" cy="5029200"/>
          </a:xfrm>
        </p:spPr>
        <p:txBody>
          <a:bodyPr>
            <a:normAutofit/>
          </a:bodyPr>
          <a:lstStyle/>
          <a:p>
            <a:pPr marL="236538" indent="-236538" algn="just">
              <a:buFont typeface="Arial" pitchFamily="34" charset="0"/>
              <a:buChar char="•"/>
            </a:pPr>
            <a:r>
              <a:rPr lang="en-US" sz="3200" dirty="0" smtClean="0">
                <a:solidFill>
                  <a:schemeClr val="tx1"/>
                </a:solidFill>
              </a:rPr>
              <a:t>Not bound by procedure of CPC.  But shall be guided by the principles of natural justice.</a:t>
            </a:r>
          </a:p>
          <a:p>
            <a:pPr marL="236538" indent="-236538" algn="just">
              <a:buFont typeface="Arial" pitchFamily="34" charset="0"/>
              <a:buChar char="•"/>
            </a:pPr>
            <a:endParaRPr lang="en-US" sz="3200" dirty="0" smtClean="0">
              <a:solidFill>
                <a:schemeClr val="tx1"/>
              </a:solidFill>
            </a:endParaRPr>
          </a:p>
          <a:p>
            <a:pPr marL="236538" indent="-236538" algn="just">
              <a:buFont typeface="Arial" pitchFamily="34" charset="0"/>
              <a:buChar char="•"/>
            </a:pPr>
            <a:r>
              <a:rPr lang="en-US" sz="3200" dirty="0" smtClean="0">
                <a:solidFill>
                  <a:schemeClr val="tx1"/>
                </a:solidFill>
              </a:rPr>
              <a:t>Follow the rules made under the Act (not yet notified).</a:t>
            </a:r>
          </a:p>
          <a:p>
            <a:pPr marL="236538" indent="-236538" algn="just">
              <a:buFont typeface="Arial" pitchFamily="34" charset="0"/>
              <a:buChar char="•"/>
            </a:pPr>
            <a:endParaRPr lang="en-US" sz="3200" dirty="0" smtClean="0">
              <a:solidFill>
                <a:schemeClr val="tx1"/>
              </a:solidFill>
            </a:endParaRPr>
          </a:p>
          <a:p>
            <a:pPr marL="236538" indent="-236538" algn="just">
              <a:buFont typeface="Arial" pitchFamily="34" charset="0"/>
              <a:buChar char="•"/>
            </a:pPr>
            <a:r>
              <a:rPr lang="en-US" sz="3200" dirty="0" smtClean="0">
                <a:solidFill>
                  <a:schemeClr val="tx1"/>
                </a:solidFill>
              </a:rPr>
              <a:t>Tribunal / Appellate Tribunal shall have power to regulate their own procedure.</a:t>
            </a:r>
          </a:p>
          <a:p>
            <a:pPr marL="236538" indent="-236538" algn="just"/>
            <a:endParaRPr lang="en-US" sz="3200" dirty="0" smtClean="0">
              <a:solidFill>
                <a:schemeClr val="tx1"/>
              </a:solidFill>
            </a:endParaRPr>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28600"/>
            <a:ext cx="7467600" cy="1066800"/>
          </a:xfrm>
        </p:spPr>
        <p:txBody>
          <a:bodyPr>
            <a:noAutofit/>
          </a:bodyPr>
          <a:lstStyle/>
          <a:p>
            <a:pPr algn="l"/>
            <a:r>
              <a:rPr lang="en-US" sz="3600" dirty="0" smtClean="0"/>
              <a:t>Procedure before Tribunal/Appellate Tribunal</a:t>
            </a:r>
            <a:endParaRPr lang="en-US" sz="3600" dirty="0"/>
          </a:p>
        </p:txBody>
      </p:sp>
      <p:sp>
        <p:nvSpPr>
          <p:cNvPr id="3" name="Subtitle 2"/>
          <p:cNvSpPr>
            <a:spLocks noGrp="1"/>
          </p:cNvSpPr>
          <p:nvPr>
            <p:ph type="subTitle" idx="1"/>
          </p:nvPr>
        </p:nvSpPr>
        <p:spPr>
          <a:xfrm>
            <a:off x="1219200" y="1600200"/>
            <a:ext cx="7239000" cy="4648200"/>
          </a:xfrm>
        </p:spPr>
        <p:txBody>
          <a:bodyPr>
            <a:normAutofit/>
          </a:bodyPr>
          <a:lstStyle/>
          <a:p>
            <a:pPr marL="236538" indent="-236538" algn="just">
              <a:buFont typeface="Arial" pitchFamily="34" charset="0"/>
              <a:buChar char="•"/>
            </a:pPr>
            <a:r>
              <a:rPr lang="en-US" sz="3200" dirty="0" smtClean="0">
                <a:solidFill>
                  <a:schemeClr val="tx1"/>
                </a:solidFill>
              </a:rPr>
              <a:t>Shall follow same power as are in CPC for the following:-</a:t>
            </a:r>
          </a:p>
          <a:p>
            <a:pPr marL="914400" lvl="1" indent="-457200" algn="just">
              <a:buFont typeface="Wingdings" pitchFamily="2" charset="2"/>
              <a:buChar char="ü"/>
            </a:pPr>
            <a:r>
              <a:rPr lang="en-US" sz="3200" dirty="0" smtClean="0">
                <a:solidFill>
                  <a:schemeClr val="tx1"/>
                </a:solidFill>
              </a:rPr>
              <a:t>Summoning, enforcing attendance, examination on oath of any person.</a:t>
            </a:r>
          </a:p>
          <a:p>
            <a:pPr marL="914400" lvl="1" indent="-457200" algn="just">
              <a:buFont typeface="Wingdings" pitchFamily="2" charset="2"/>
              <a:buChar char="ü"/>
            </a:pPr>
            <a:endParaRPr lang="en-US" sz="3200" dirty="0" smtClean="0">
              <a:solidFill>
                <a:schemeClr val="tx1"/>
              </a:solidFill>
            </a:endParaRPr>
          </a:p>
          <a:p>
            <a:pPr marL="855663" lvl="1" indent="-398463" algn="just">
              <a:buFont typeface="Wingdings" pitchFamily="2" charset="2"/>
              <a:buChar char="ü"/>
            </a:pPr>
            <a:r>
              <a:rPr lang="en-US" sz="3200" dirty="0" smtClean="0">
                <a:solidFill>
                  <a:schemeClr val="tx1"/>
                </a:solidFill>
              </a:rPr>
              <a:t>Requiring the discovery and production of documents.</a:t>
            </a:r>
          </a:p>
          <a:p>
            <a:pPr marL="236538" indent="-236538" algn="just"/>
            <a:endParaRPr lang="en-US" sz="3200" dirty="0" smtClean="0">
              <a:solidFill>
                <a:schemeClr val="tx1"/>
              </a:solidFill>
            </a:endParaRPr>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28600"/>
            <a:ext cx="7467600" cy="1066800"/>
          </a:xfrm>
        </p:spPr>
        <p:txBody>
          <a:bodyPr>
            <a:noAutofit/>
          </a:bodyPr>
          <a:lstStyle/>
          <a:p>
            <a:pPr algn="l"/>
            <a:r>
              <a:rPr lang="en-US" sz="3600" dirty="0" smtClean="0"/>
              <a:t>Procedure before Tribunal/Appellate Tribunal</a:t>
            </a:r>
            <a:endParaRPr lang="en-US" sz="3600" dirty="0"/>
          </a:p>
        </p:txBody>
      </p:sp>
      <p:sp>
        <p:nvSpPr>
          <p:cNvPr id="3" name="Subtitle 2"/>
          <p:cNvSpPr>
            <a:spLocks noGrp="1"/>
          </p:cNvSpPr>
          <p:nvPr>
            <p:ph type="subTitle" idx="1"/>
          </p:nvPr>
        </p:nvSpPr>
        <p:spPr>
          <a:xfrm>
            <a:off x="990600" y="1676400"/>
            <a:ext cx="7467600" cy="4572000"/>
          </a:xfrm>
        </p:spPr>
        <p:txBody>
          <a:bodyPr>
            <a:normAutofit/>
          </a:bodyPr>
          <a:lstStyle/>
          <a:p>
            <a:pPr marL="855663" lvl="1" indent="-398463" algn="just">
              <a:buFont typeface="Wingdings" pitchFamily="2" charset="2"/>
              <a:buChar char="ü"/>
            </a:pPr>
            <a:r>
              <a:rPr lang="en-US" sz="3200" dirty="0" smtClean="0">
                <a:solidFill>
                  <a:schemeClr val="tx1"/>
                </a:solidFill>
              </a:rPr>
              <a:t>Receiving evidence on affidavits.</a:t>
            </a:r>
          </a:p>
          <a:p>
            <a:pPr marL="855663" lvl="1" indent="-398463" algn="just">
              <a:buFont typeface="Wingdings" pitchFamily="2" charset="2"/>
              <a:buChar char="ü"/>
            </a:pPr>
            <a:endParaRPr lang="en-US" sz="3200" dirty="0" smtClean="0">
              <a:solidFill>
                <a:schemeClr val="tx1"/>
              </a:solidFill>
            </a:endParaRPr>
          </a:p>
          <a:p>
            <a:pPr marL="855663" lvl="1" indent="-398463" algn="just">
              <a:buFont typeface="Wingdings" pitchFamily="2" charset="2"/>
              <a:buChar char="ü"/>
            </a:pPr>
            <a:r>
              <a:rPr lang="en-US" sz="3200" dirty="0" smtClean="0">
                <a:solidFill>
                  <a:schemeClr val="tx1"/>
                </a:solidFill>
              </a:rPr>
              <a:t>Requisitioning any public document/ record or copy thereof. </a:t>
            </a:r>
          </a:p>
          <a:p>
            <a:pPr marL="855663" lvl="1" indent="-398463" algn="just">
              <a:buFont typeface="Wingdings" pitchFamily="2" charset="2"/>
              <a:buChar char="ü"/>
            </a:pPr>
            <a:endParaRPr lang="en-US" sz="3200" dirty="0" smtClean="0">
              <a:solidFill>
                <a:schemeClr val="tx1"/>
              </a:solidFill>
            </a:endParaRPr>
          </a:p>
          <a:p>
            <a:pPr marL="855663" lvl="1" indent="-398463" algn="just">
              <a:buFont typeface="Wingdings" pitchFamily="2" charset="2"/>
              <a:buChar char="ü"/>
            </a:pPr>
            <a:r>
              <a:rPr lang="en-US" sz="3200" dirty="0" smtClean="0">
                <a:solidFill>
                  <a:schemeClr val="tx1"/>
                </a:solidFill>
              </a:rPr>
              <a:t>Issuing commissions for examination of witness or documents.</a:t>
            </a:r>
          </a:p>
          <a:p>
            <a:pPr marL="236538" indent="-236538" algn="just"/>
            <a:endParaRPr lang="en-US" sz="3200" dirty="0" smtClean="0">
              <a:solidFill>
                <a:schemeClr val="tx1"/>
              </a:solidFill>
            </a:endParaRPr>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28600"/>
            <a:ext cx="7467600" cy="1219200"/>
          </a:xfrm>
        </p:spPr>
        <p:txBody>
          <a:bodyPr>
            <a:noAutofit/>
          </a:bodyPr>
          <a:lstStyle/>
          <a:p>
            <a:pPr algn="l"/>
            <a:r>
              <a:rPr lang="en-US" sz="3600" dirty="0" smtClean="0"/>
              <a:t>Procedure before Tribunal/Appellate Tribunal</a:t>
            </a:r>
            <a:endParaRPr lang="en-US" sz="3600" dirty="0"/>
          </a:p>
        </p:txBody>
      </p:sp>
      <p:sp>
        <p:nvSpPr>
          <p:cNvPr id="3" name="Subtitle 2"/>
          <p:cNvSpPr>
            <a:spLocks noGrp="1"/>
          </p:cNvSpPr>
          <p:nvPr>
            <p:ph type="subTitle" idx="1"/>
          </p:nvPr>
        </p:nvSpPr>
        <p:spPr>
          <a:xfrm>
            <a:off x="1143000" y="1600200"/>
            <a:ext cx="7543800" cy="4648200"/>
          </a:xfrm>
        </p:spPr>
        <p:txBody>
          <a:bodyPr>
            <a:normAutofit/>
          </a:bodyPr>
          <a:lstStyle/>
          <a:p>
            <a:pPr marL="693738" lvl="1" indent="-236538" algn="just">
              <a:buFont typeface="Wingdings" pitchFamily="2" charset="2"/>
              <a:buChar char="ü"/>
            </a:pPr>
            <a:r>
              <a:rPr lang="en-US" sz="3200" dirty="0" smtClean="0">
                <a:solidFill>
                  <a:schemeClr val="tx1"/>
                </a:solidFill>
              </a:rPr>
              <a:t>Dismissing a representation for default or deciding in ex-parte.</a:t>
            </a:r>
          </a:p>
          <a:p>
            <a:pPr marL="693738" lvl="1" indent="-236538" algn="just">
              <a:buFont typeface="Wingdings" pitchFamily="2" charset="2"/>
              <a:buChar char="ü"/>
            </a:pPr>
            <a:endParaRPr lang="en-US" sz="3200" dirty="0" smtClean="0">
              <a:solidFill>
                <a:schemeClr val="tx1"/>
              </a:solidFill>
            </a:endParaRPr>
          </a:p>
          <a:p>
            <a:pPr marL="693738" lvl="1" indent="-236538" algn="just">
              <a:buFont typeface="Wingdings" pitchFamily="2" charset="2"/>
              <a:buChar char="ü"/>
            </a:pPr>
            <a:r>
              <a:rPr lang="en-US" sz="3200" dirty="0" smtClean="0">
                <a:solidFill>
                  <a:schemeClr val="tx1"/>
                </a:solidFill>
              </a:rPr>
              <a:t>Setting aside any order of dismissal of any representation for default or any ex-parte order.</a:t>
            </a:r>
          </a:p>
          <a:p>
            <a:pPr marL="236538" indent="-236538" algn="just"/>
            <a:endParaRPr lang="en-US" sz="3200" dirty="0" smtClean="0">
              <a:solidFill>
                <a:schemeClr val="tx1"/>
              </a:solidFill>
            </a:endParaRPr>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28600"/>
            <a:ext cx="7086600" cy="914400"/>
          </a:xfrm>
        </p:spPr>
        <p:txBody>
          <a:bodyPr>
            <a:normAutofit/>
          </a:bodyPr>
          <a:lstStyle/>
          <a:p>
            <a:pPr algn="l"/>
            <a:r>
              <a:rPr lang="en-US" sz="3600" dirty="0" smtClean="0"/>
              <a:t>NCLAT</a:t>
            </a:r>
            <a:endParaRPr lang="en-US" sz="3600" dirty="0"/>
          </a:p>
        </p:txBody>
      </p:sp>
      <p:sp>
        <p:nvSpPr>
          <p:cNvPr id="3" name="Subtitle 2"/>
          <p:cNvSpPr>
            <a:spLocks noGrp="1"/>
          </p:cNvSpPr>
          <p:nvPr>
            <p:ph type="subTitle" idx="1"/>
          </p:nvPr>
        </p:nvSpPr>
        <p:spPr>
          <a:xfrm>
            <a:off x="1143000" y="1295400"/>
            <a:ext cx="7696200" cy="4953000"/>
          </a:xfrm>
        </p:spPr>
        <p:txBody>
          <a:bodyPr>
            <a:normAutofit/>
          </a:bodyPr>
          <a:lstStyle/>
          <a:p>
            <a:pPr algn="l"/>
            <a:r>
              <a:rPr lang="en-US" sz="3200" u="sng" dirty="0" smtClean="0">
                <a:solidFill>
                  <a:schemeClr val="tx1"/>
                </a:solidFill>
              </a:rPr>
              <a:t> Orders passed by NCLT/NCLAT:</a:t>
            </a:r>
          </a:p>
          <a:p>
            <a:pPr marL="236538" indent="-236538" algn="just">
              <a:buFont typeface="Arial" pitchFamily="34" charset="0"/>
              <a:buChar char="•"/>
            </a:pPr>
            <a:r>
              <a:rPr lang="en-US" sz="3200" dirty="0" smtClean="0">
                <a:solidFill>
                  <a:schemeClr val="tx1"/>
                </a:solidFill>
              </a:rPr>
              <a:t>Shall be enforced as decree. </a:t>
            </a:r>
          </a:p>
          <a:p>
            <a:pPr marL="236538" indent="-236538" algn="just">
              <a:buFont typeface="Arial" pitchFamily="34" charset="0"/>
              <a:buChar char="•"/>
            </a:pPr>
            <a:r>
              <a:rPr lang="en-US" sz="3200" dirty="0" smtClean="0">
                <a:solidFill>
                  <a:schemeClr val="tx1"/>
                </a:solidFill>
              </a:rPr>
              <a:t>Shall be lawful for NCLT/NCLAT to send for execution to court within local limits of Jurisdiction. </a:t>
            </a:r>
          </a:p>
          <a:p>
            <a:pPr marL="236538" indent="-236538" algn="just"/>
            <a:endParaRPr lang="en-US" sz="3200" dirty="0" smtClean="0">
              <a:solidFill>
                <a:schemeClr val="tx1"/>
              </a:solidFill>
            </a:endParaRPr>
          </a:p>
          <a:p>
            <a:pPr algn="l"/>
            <a:r>
              <a:rPr lang="en-US" sz="3200" u="sng" dirty="0" smtClean="0">
                <a:solidFill>
                  <a:schemeClr val="tx1"/>
                </a:solidFill>
              </a:rPr>
              <a:t>Powers to punish for contempt (Section 425)</a:t>
            </a:r>
          </a:p>
          <a:p>
            <a:pPr marL="236538" indent="-236538" algn="just">
              <a:buFont typeface="Arial" pitchFamily="34" charset="0"/>
              <a:buChar char="•"/>
            </a:pPr>
            <a:r>
              <a:rPr lang="en-US" sz="3200" dirty="0" smtClean="0">
                <a:solidFill>
                  <a:schemeClr val="tx1"/>
                </a:solidFill>
              </a:rPr>
              <a:t>Same powers as are with High Courts.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28600"/>
            <a:ext cx="7086600" cy="914400"/>
          </a:xfrm>
        </p:spPr>
        <p:txBody>
          <a:bodyPr>
            <a:normAutofit/>
          </a:bodyPr>
          <a:lstStyle/>
          <a:p>
            <a:pPr algn="l"/>
            <a:r>
              <a:rPr lang="en-US" sz="3600" dirty="0" smtClean="0"/>
              <a:t>NCLAT</a:t>
            </a:r>
            <a:endParaRPr lang="en-US" sz="3600" dirty="0"/>
          </a:p>
        </p:txBody>
      </p:sp>
      <p:sp>
        <p:nvSpPr>
          <p:cNvPr id="3" name="Subtitle 2"/>
          <p:cNvSpPr>
            <a:spLocks noGrp="1"/>
          </p:cNvSpPr>
          <p:nvPr>
            <p:ph type="subTitle" idx="1"/>
          </p:nvPr>
        </p:nvSpPr>
        <p:spPr>
          <a:xfrm>
            <a:off x="1143000" y="1447800"/>
            <a:ext cx="7315200" cy="4800600"/>
          </a:xfrm>
        </p:spPr>
        <p:txBody>
          <a:bodyPr>
            <a:normAutofit/>
          </a:bodyPr>
          <a:lstStyle/>
          <a:p>
            <a:pPr algn="l"/>
            <a:r>
              <a:rPr lang="en-US" sz="3200" u="sng" dirty="0" smtClean="0">
                <a:solidFill>
                  <a:schemeClr val="tx1"/>
                </a:solidFill>
              </a:rPr>
              <a:t> Power to seek assistance of CMM:</a:t>
            </a:r>
          </a:p>
          <a:p>
            <a:pPr marL="236538" indent="-236538" algn="just">
              <a:buFont typeface="Arial" pitchFamily="34" charset="0"/>
              <a:buChar char="•"/>
            </a:pPr>
            <a:r>
              <a:rPr lang="en-US" sz="3200" dirty="0" smtClean="0">
                <a:solidFill>
                  <a:schemeClr val="tx1"/>
                </a:solidFill>
              </a:rPr>
              <a:t>In proceeding related to sick company/ winding up to take the custody of property, books of accounts and other documents.</a:t>
            </a:r>
          </a:p>
          <a:p>
            <a:pPr marL="236538" indent="-236538" algn="just"/>
            <a:endParaRPr lang="en-US" sz="3200" dirty="0" smtClean="0">
              <a:solidFill>
                <a:schemeClr val="tx1"/>
              </a:solidFill>
            </a:endParaRPr>
          </a:p>
          <a:p>
            <a:pPr algn="l"/>
            <a:r>
              <a:rPr lang="en-US" sz="3200" u="sng" dirty="0" smtClean="0">
                <a:solidFill>
                  <a:schemeClr val="tx1"/>
                </a:solidFill>
              </a:rPr>
              <a:t>Civil court not to have Jurisdiction.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239000" cy="914400"/>
          </a:xfrm>
        </p:spPr>
        <p:txBody>
          <a:bodyPr>
            <a:normAutofit/>
          </a:bodyPr>
          <a:lstStyle/>
          <a:p>
            <a:pPr algn="l"/>
            <a:r>
              <a:rPr lang="en-US" sz="3600" dirty="0" smtClean="0"/>
              <a:t>NCLT / NCLAT</a:t>
            </a:r>
            <a:endParaRPr lang="en-US" sz="3600" dirty="0"/>
          </a:p>
        </p:txBody>
      </p:sp>
      <p:sp>
        <p:nvSpPr>
          <p:cNvPr id="3" name="Subtitle 2"/>
          <p:cNvSpPr>
            <a:spLocks noGrp="1"/>
          </p:cNvSpPr>
          <p:nvPr>
            <p:ph type="subTitle" idx="1"/>
          </p:nvPr>
        </p:nvSpPr>
        <p:spPr>
          <a:xfrm>
            <a:off x="1066800" y="1295400"/>
            <a:ext cx="7848600" cy="4953000"/>
          </a:xfrm>
        </p:spPr>
        <p:txBody>
          <a:bodyPr>
            <a:noAutofit/>
          </a:bodyPr>
          <a:lstStyle/>
          <a:p>
            <a:pPr algn="l"/>
            <a:r>
              <a:rPr lang="en-US" sz="3000" u="sng" dirty="0" smtClean="0">
                <a:solidFill>
                  <a:schemeClr val="tx1"/>
                </a:solidFill>
              </a:rPr>
              <a:t>Representation before NCLT/NCLAT (Sec. 432)</a:t>
            </a:r>
          </a:p>
          <a:p>
            <a:pPr marL="236538" indent="-236538" algn="just">
              <a:buFont typeface="Arial" pitchFamily="34" charset="0"/>
              <a:buChar char="•"/>
            </a:pPr>
            <a:r>
              <a:rPr lang="en-US" sz="3000" dirty="0" smtClean="0">
                <a:solidFill>
                  <a:schemeClr val="tx1"/>
                </a:solidFill>
              </a:rPr>
              <a:t>In person</a:t>
            </a:r>
          </a:p>
          <a:p>
            <a:pPr marL="236538" indent="-236538" algn="just">
              <a:buFont typeface="Arial" pitchFamily="34" charset="0"/>
              <a:buChar char="•"/>
            </a:pPr>
            <a:r>
              <a:rPr lang="en-US" sz="3000" dirty="0" smtClean="0">
                <a:solidFill>
                  <a:schemeClr val="tx1"/>
                </a:solidFill>
              </a:rPr>
              <a:t>Chartered Accountant</a:t>
            </a:r>
          </a:p>
          <a:p>
            <a:pPr marL="236538" indent="-236538" algn="just">
              <a:buFont typeface="Arial" pitchFamily="34" charset="0"/>
              <a:buChar char="•"/>
            </a:pPr>
            <a:r>
              <a:rPr lang="en-US" sz="3000" dirty="0" smtClean="0">
                <a:solidFill>
                  <a:schemeClr val="tx1"/>
                </a:solidFill>
              </a:rPr>
              <a:t>Company Secretary</a:t>
            </a:r>
          </a:p>
          <a:p>
            <a:pPr marL="236538" indent="-236538" algn="just">
              <a:buFont typeface="Arial" pitchFamily="34" charset="0"/>
              <a:buChar char="•"/>
            </a:pPr>
            <a:r>
              <a:rPr lang="en-US" sz="3000" dirty="0" smtClean="0">
                <a:solidFill>
                  <a:schemeClr val="tx1"/>
                </a:solidFill>
              </a:rPr>
              <a:t>Cost Accountant</a:t>
            </a:r>
          </a:p>
          <a:p>
            <a:pPr marL="236538" indent="-236538" algn="just">
              <a:buFont typeface="Arial" pitchFamily="34" charset="0"/>
              <a:buChar char="•"/>
            </a:pPr>
            <a:r>
              <a:rPr lang="en-US" sz="3000" dirty="0" smtClean="0">
                <a:solidFill>
                  <a:schemeClr val="tx1"/>
                </a:solidFill>
              </a:rPr>
              <a:t>Legal Practitioner </a:t>
            </a:r>
          </a:p>
          <a:p>
            <a:pPr marL="236538" indent="-236538" algn="just"/>
            <a:endParaRPr lang="en-US" sz="3000" dirty="0" smtClean="0">
              <a:solidFill>
                <a:schemeClr val="tx1"/>
              </a:solidFill>
            </a:endParaRPr>
          </a:p>
          <a:p>
            <a:pPr algn="l"/>
            <a:r>
              <a:rPr lang="en-US" sz="3000" u="sng" dirty="0" smtClean="0">
                <a:solidFill>
                  <a:schemeClr val="tx1"/>
                </a:solidFill>
              </a:rPr>
              <a:t>Limitation Act (Section 433)</a:t>
            </a:r>
          </a:p>
          <a:p>
            <a:pPr marL="236538" indent="-236538" algn="just">
              <a:buFont typeface="Arial" pitchFamily="34" charset="0"/>
              <a:buChar char="•"/>
            </a:pPr>
            <a:r>
              <a:rPr lang="en-US" sz="3000" dirty="0" smtClean="0">
                <a:solidFill>
                  <a:schemeClr val="tx1"/>
                </a:solidFill>
              </a:rPr>
              <a:t>Apply to the proceeding </a:t>
            </a:r>
            <a:r>
              <a:rPr lang="en-US" sz="3000" smtClean="0">
                <a:solidFill>
                  <a:schemeClr val="tx1"/>
                </a:solidFill>
              </a:rPr>
              <a:t>of NCLT/NCLAT</a:t>
            </a:r>
            <a:endParaRPr lang="en-US" sz="30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62000"/>
            <a:ext cx="7498080" cy="4526280"/>
          </a:xfrm>
        </p:spPr>
        <p:txBody>
          <a:bodyPr/>
          <a:lstStyle/>
          <a:p>
            <a:pPr algn="ctr"/>
            <a:r>
              <a:rPr lang="en-US" dirty="0" smtClean="0"/>
              <a:t>HOW TO APPEAR BEFORE NCLT / NCLAT </a:t>
            </a:r>
            <a:endParaRPr lang="en-US" dirty="0"/>
          </a:p>
        </p:txBody>
      </p:sp>
      <p:sp>
        <p:nvSpPr>
          <p:cNvPr id="3" name="Footer Placeholder 2"/>
          <p:cNvSpPr>
            <a:spLocks noGrp="1"/>
          </p:cNvSpPr>
          <p:nvPr>
            <p:ph type="ftr" sz="quarter" idx="11"/>
          </p:nvPr>
        </p:nvSpPr>
        <p:spPr/>
        <p:txBody>
          <a:bodyPr/>
          <a:lstStyle/>
          <a:p>
            <a:r>
              <a:rPr lang="en-US" smtClean="0"/>
              <a:t>SAXENA &amp; SAXENA LAW CHAMBERS</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848600" cy="914400"/>
          </a:xfrm>
        </p:spPr>
        <p:txBody>
          <a:bodyPr>
            <a:normAutofit/>
          </a:bodyPr>
          <a:lstStyle/>
          <a:p>
            <a:pPr algn="l"/>
            <a:r>
              <a:rPr lang="en-US" sz="3600" dirty="0" smtClean="0"/>
              <a:t>How To Appear Before NCLT / NCLAT</a:t>
            </a:r>
            <a:endParaRPr lang="en-US" sz="3600" dirty="0"/>
          </a:p>
        </p:txBody>
      </p:sp>
      <p:sp>
        <p:nvSpPr>
          <p:cNvPr id="3" name="Subtitle 2"/>
          <p:cNvSpPr>
            <a:spLocks noGrp="1"/>
          </p:cNvSpPr>
          <p:nvPr>
            <p:ph type="subTitle" idx="1"/>
          </p:nvPr>
        </p:nvSpPr>
        <p:spPr>
          <a:xfrm>
            <a:off x="1066800" y="1295400"/>
            <a:ext cx="7848600" cy="4953000"/>
          </a:xfrm>
        </p:spPr>
        <p:txBody>
          <a:bodyPr>
            <a:noAutofit/>
          </a:bodyPr>
          <a:lstStyle/>
          <a:p>
            <a:pPr algn="l"/>
            <a:r>
              <a:rPr lang="en-US" sz="3000" u="sng" dirty="0" smtClean="0">
                <a:solidFill>
                  <a:schemeClr val="tx1"/>
                </a:solidFill>
              </a:rPr>
              <a:t>Preparation</a:t>
            </a:r>
          </a:p>
          <a:p>
            <a:pPr algn="l"/>
            <a:endParaRPr lang="en-US" sz="1050" u="sng" dirty="0" smtClean="0">
              <a:solidFill>
                <a:schemeClr val="tx1"/>
              </a:solidFill>
            </a:endParaRPr>
          </a:p>
          <a:p>
            <a:pPr marL="666306" lvl="1" indent="-236538" algn="just">
              <a:buFont typeface="Arial" pitchFamily="34" charset="0"/>
              <a:buChar char="•"/>
            </a:pPr>
            <a:r>
              <a:rPr lang="en-US" sz="3200" dirty="0" smtClean="0">
                <a:solidFill>
                  <a:schemeClr val="tx1"/>
                </a:solidFill>
              </a:rPr>
              <a:t> Dress code</a:t>
            </a:r>
          </a:p>
          <a:p>
            <a:pPr marL="666306" lvl="1" indent="-236538" algn="just">
              <a:buFont typeface="Arial" pitchFamily="34" charset="0"/>
              <a:buChar char="•"/>
            </a:pPr>
            <a:r>
              <a:rPr lang="en-US" sz="3200" dirty="0" smtClean="0"/>
              <a:t> Records/ pleadings</a:t>
            </a:r>
          </a:p>
          <a:p>
            <a:pPr marL="666306" lvl="1" indent="-236538" algn="just">
              <a:buFont typeface="Arial" pitchFamily="34" charset="0"/>
              <a:buChar char="•"/>
            </a:pPr>
            <a:r>
              <a:rPr lang="en-US" sz="3200" dirty="0" smtClean="0"/>
              <a:t> Acts / Rules</a:t>
            </a:r>
          </a:p>
          <a:p>
            <a:pPr marL="666306" lvl="1" indent="-236538" algn="just">
              <a:buFont typeface="Arial" pitchFamily="34" charset="0"/>
              <a:buChar char="•"/>
            </a:pPr>
            <a:r>
              <a:rPr lang="en-US" sz="3200" dirty="0" smtClean="0">
                <a:solidFill>
                  <a:schemeClr val="tx1"/>
                </a:solidFill>
              </a:rPr>
              <a:t> Copies of </a:t>
            </a:r>
            <a:r>
              <a:rPr lang="en-US" sz="3200" dirty="0" err="1" smtClean="0">
                <a:solidFill>
                  <a:schemeClr val="tx1"/>
                </a:solidFill>
              </a:rPr>
              <a:t>judgements</a:t>
            </a:r>
            <a:endParaRPr lang="en-US" sz="3200" dirty="0" smtClean="0">
              <a:solidFill>
                <a:schemeClr val="tx1"/>
              </a:solidFill>
            </a:endParaRPr>
          </a:p>
          <a:p>
            <a:pPr marL="666306" lvl="1" indent="-236538" algn="just">
              <a:buFont typeface="Arial" pitchFamily="34" charset="0"/>
              <a:buChar char="•"/>
            </a:pPr>
            <a:r>
              <a:rPr lang="en-US" sz="3200" dirty="0" smtClean="0"/>
              <a:t> </a:t>
            </a:r>
            <a:r>
              <a:rPr lang="en-US" sz="3200" dirty="0" err="1" smtClean="0"/>
              <a:t>Vakalatnama</a:t>
            </a:r>
            <a:r>
              <a:rPr lang="en-US" sz="3200" dirty="0" smtClean="0"/>
              <a:t> /Power of Attorney</a:t>
            </a:r>
            <a:endParaRPr lang="en-US" sz="3200" dirty="0" smtClean="0">
              <a:solidFill>
                <a:schemeClr val="tx1"/>
              </a:solidFill>
            </a:endParaRPr>
          </a:p>
          <a:p>
            <a:pPr marL="236538" indent="-236538" algn="just"/>
            <a:endParaRPr lang="en-US" sz="30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Financial Statement (Section 137)</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algn="l"/>
            <a:r>
              <a:rPr lang="en-US" sz="3600" dirty="0" smtClean="0">
                <a:solidFill>
                  <a:schemeClr val="tx1"/>
                </a:solidFill>
              </a:rPr>
              <a:t> </a:t>
            </a:r>
            <a:endParaRPr lang="en-US" sz="2000" dirty="0" smtClean="0">
              <a:solidFill>
                <a:schemeClr val="tx1"/>
              </a:solidFill>
            </a:endParaRPr>
          </a:p>
          <a:p>
            <a:pPr marL="515938" indent="-488950" algn="l">
              <a:buFont typeface="Wingdings" pitchFamily="2" charset="2"/>
              <a:buChar char="Ø"/>
            </a:pPr>
            <a:r>
              <a:rPr lang="en-US" sz="3600" dirty="0" smtClean="0">
                <a:solidFill>
                  <a:schemeClr val="tx1"/>
                </a:solidFill>
              </a:rPr>
              <a:t>If AGM is not convened:-</a:t>
            </a:r>
          </a:p>
          <a:p>
            <a:pPr marL="515938" indent="-488950" algn="l">
              <a:buFont typeface="Wingdings" pitchFamily="2" charset="2"/>
              <a:buChar char="Ø"/>
            </a:pPr>
            <a:endParaRPr lang="en-US" sz="2200" dirty="0" smtClean="0">
              <a:solidFill>
                <a:schemeClr val="tx1"/>
              </a:solidFill>
            </a:endParaRPr>
          </a:p>
          <a:p>
            <a:pPr marL="945706" lvl="1" indent="-488950" algn="l">
              <a:buFont typeface="Wingdings" pitchFamily="2" charset="2"/>
              <a:buChar char="§"/>
            </a:pPr>
            <a:r>
              <a:rPr lang="en-US" sz="3800" dirty="0" smtClean="0">
                <a:solidFill>
                  <a:schemeClr val="tx1"/>
                </a:solidFill>
              </a:rPr>
              <a:t>Within 30 days of the due date of AGM</a:t>
            </a:r>
          </a:p>
          <a:p>
            <a:pPr marL="945706" lvl="1" indent="-488950" algn="l">
              <a:buFont typeface="Wingdings" pitchFamily="2" charset="2"/>
              <a:buChar char="§"/>
            </a:pPr>
            <a:endParaRPr lang="en-US" sz="2000" dirty="0" smtClean="0">
              <a:solidFill>
                <a:schemeClr val="tx1"/>
              </a:solidFill>
            </a:endParaRPr>
          </a:p>
          <a:p>
            <a:pPr marL="945706" lvl="1" indent="-488950" algn="l">
              <a:buFont typeface="Wingdings" pitchFamily="2" charset="2"/>
              <a:buChar char="§"/>
            </a:pPr>
            <a:r>
              <a:rPr lang="en-US" sz="3800" dirty="0" smtClean="0">
                <a:solidFill>
                  <a:schemeClr val="tx1"/>
                </a:solidFill>
              </a:rPr>
              <a:t>Reason for not holding AGM to be disclosed.</a:t>
            </a:r>
          </a:p>
          <a:p>
            <a:pPr marL="515938" indent="-488950" algn="l">
              <a:buFont typeface="Wingdings" pitchFamily="2" charset="2"/>
              <a:buChar char="Ø"/>
            </a:pPr>
            <a:endParaRPr lang="en-US" sz="36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848600" cy="914400"/>
          </a:xfrm>
        </p:spPr>
        <p:txBody>
          <a:bodyPr>
            <a:normAutofit/>
          </a:bodyPr>
          <a:lstStyle/>
          <a:p>
            <a:pPr algn="l"/>
            <a:r>
              <a:rPr lang="en-US" sz="3600" dirty="0" smtClean="0"/>
              <a:t>How To Appear Before NCLT / NCLAT</a:t>
            </a:r>
            <a:endParaRPr lang="en-US" sz="3600" dirty="0"/>
          </a:p>
        </p:txBody>
      </p:sp>
      <p:sp>
        <p:nvSpPr>
          <p:cNvPr id="3" name="Subtitle 2"/>
          <p:cNvSpPr>
            <a:spLocks noGrp="1"/>
          </p:cNvSpPr>
          <p:nvPr>
            <p:ph type="subTitle" idx="1"/>
          </p:nvPr>
        </p:nvSpPr>
        <p:spPr>
          <a:xfrm>
            <a:off x="1066800" y="1295400"/>
            <a:ext cx="7848600" cy="4953000"/>
          </a:xfrm>
        </p:spPr>
        <p:txBody>
          <a:bodyPr>
            <a:noAutofit/>
          </a:bodyPr>
          <a:lstStyle/>
          <a:p>
            <a:pPr algn="l"/>
            <a:r>
              <a:rPr lang="en-US" sz="3000" u="sng" dirty="0" smtClean="0">
                <a:solidFill>
                  <a:schemeClr val="tx1"/>
                </a:solidFill>
              </a:rPr>
              <a:t>Court proceeding</a:t>
            </a:r>
          </a:p>
          <a:p>
            <a:pPr marL="666306" lvl="1" indent="-236538" algn="just">
              <a:buFont typeface="Arial" pitchFamily="34" charset="0"/>
              <a:buChar char="•"/>
            </a:pPr>
            <a:r>
              <a:rPr lang="en-US" sz="3200" dirty="0" smtClean="0">
                <a:solidFill>
                  <a:schemeClr val="tx1"/>
                </a:solidFill>
              </a:rPr>
              <a:t>Be on time</a:t>
            </a:r>
          </a:p>
          <a:p>
            <a:pPr marL="666306" lvl="1" indent="-236538" algn="just">
              <a:buFont typeface="Arial" pitchFamily="34" charset="0"/>
              <a:buChar char="•"/>
            </a:pPr>
            <a:r>
              <a:rPr lang="en-US" sz="3200" dirty="0" smtClean="0"/>
              <a:t>Entry / Exit</a:t>
            </a:r>
          </a:p>
          <a:p>
            <a:pPr marL="666306" lvl="1" indent="-236538" algn="just">
              <a:buFont typeface="Arial" pitchFamily="34" charset="0"/>
              <a:buChar char="•"/>
            </a:pPr>
            <a:r>
              <a:rPr lang="en-US" sz="3200" dirty="0" smtClean="0"/>
              <a:t>Respect to the court / judge</a:t>
            </a:r>
          </a:p>
          <a:p>
            <a:pPr marL="1123506" lvl="2" indent="-236538" algn="just">
              <a:buFont typeface="Wingdings" pitchFamily="2" charset="2"/>
              <a:buChar char="Ø"/>
            </a:pPr>
            <a:r>
              <a:rPr lang="en-US" dirty="0" smtClean="0"/>
              <a:t> </a:t>
            </a:r>
            <a:r>
              <a:rPr lang="en-US" sz="3200" dirty="0" smtClean="0"/>
              <a:t>Declare to whom you are representing</a:t>
            </a:r>
          </a:p>
          <a:p>
            <a:pPr marL="1123506" lvl="2" indent="-236538" algn="just">
              <a:buFont typeface="Wingdings" pitchFamily="2" charset="2"/>
              <a:buChar char="Ø"/>
            </a:pPr>
            <a:r>
              <a:rPr lang="en-US" sz="3200" dirty="0" smtClean="0"/>
              <a:t> Act in dignified manner</a:t>
            </a:r>
          </a:p>
          <a:p>
            <a:pPr marL="1123506" lvl="2" indent="-236538" algn="just">
              <a:buFont typeface="Wingdings" pitchFamily="2" charset="2"/>
              <a:buChar char="Ø"/>
            </a:pPr>
            <a:r>
              <a:rPr lang="en-US" sz="3200" dirty="0" smtClean="0"/>
              <a:t> Not to communicate in person</a:t>
            </a:r>
          </a:p>
          <a:p>
            <a:pPr marL="1123506" lvl="2" indent="-236538" algn="just">
              <a:buFont typeface="Wingdings" pitchFamily="2" charset="2"/>
              <a:buChar char="Ø"/>
            </a:pPr>
            <a:r>
              <a:rPr lang="en-US" sz="3200" dirty="0" smtClean="0"/>
              <a:t> Don’t mislead the court.</a:t>
            </a:r>
          </a:p>
          <a:p>
            <a:pPr marL="1123506" lvl="2" indent="-236538" algn="just">
              <a:buFont typeface="Wingdings" pitchFamily="2" charset="2"/>
              <a:buChar char="Ø"/>
            </a:pPr>
            <a:endParaRPr lang="en-US" sz="3200" dirty="0" smtClean="0"/>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848600" cy="914400"/>
          </a:xfrm>
        </p:spPr>
        <p:txBody>
          <a:bodyPr>
            <a:normAutofit/>
          </a:bodyPr>
          <a:lstStyle/>
          <a:p>
            <a:pPr algn="l"/>
            <a:r>
              <a:rPr lang="en-US" sz="3600" dirty="0" smtClean="0"/>
              <a:t>How To Appear Before NCLT / NCLAT</a:t>
            </a:r>
            <a:endParaRPr lang="en-US" sz="3600" dirty="0"/>
          </a:p>
        </p:txBody>
      </p:sp>
      <p:sp>
        <p:nvSpPr>
          <p:cNvPr id="3" name="Subtitle 2"/>
          <p:cNvSpPr>
            <a:spLocks noGrp="1"/>
          </p:cNvSpPr>
          <p:nvPr>
            <p:ph type="subTitle" idx="1"/>
          </p:nvPr>
        </p:nvSpPr>
        <p:spPr>
          <a:xfrm>
            <a:off x="1066800" y="1295400"/>
            <a:ext cx="7848600" cy="4953000"/>
          </a:xfrm>
        </p:spPr>
        <p:txBody>
          <a:bodyPr>
            <a:noAutofit/>
          </a:bodyPr>
          <a:lstStyle/>
          <a:p>
            <a:pPr algn="l"/>
            <a:r>
              <a:rPr lang="en-US" sz="3000" u="sng" dirty="0" smtClean="0">
                <a:solidFill>
                  <a:schemeClr val="tx1"/>
                </a:solidFill>
              </a:rPr>
              <a:t>Court proceeding</a:t>
            </a:r>
          </a:p>
          <a:p>
            <a:pPr marL="666306" lvl="1" indent="-236538" algn="just">
              <a:buFont typeface="Arial" pitchFamily="34" charset="0"/>
              <a:buChar char="•"/>
            </a:pPr>
            <a:r>
              <a:rPr lang="en-US" sz="3200" dirty="0" smtClean="0"/>
              <a:t>Be precise in argument.</a:t>
            </a:r>
          </a:p>
          <a:p>
            <a:pPr marL="666306" lvl="1" indent="-236538" algn="just">
              <a:buFont typeface="Arial" pitchFamily="34" charset="0"/>
              <a:buChar char="•"/>
            </a:pPr>
            <a:r>
              <a:rPr lang="en-US" sz="3200" dirty="0" smtClean="0"/>
              <a:t>Arguments on pleadings only</a:t>
            </a:r>
          </a:p>
          <a:p>
            <a:pPr marL="666306" lvl="1" indent="-236538" algn="just">
              <a:buFont typeface="Arial" pitchFamily="34" charset="0"/>
              <a:buChar char="•"/>
            </a:pPr>
            <a:r>
              <a:rPr lang="en-US" sz="3200" dirty="0" smtClean="0"/>
              <a:t>Reliance of </a:t>
            </a:r>
            <a:r>
              <a:rPr lang="en-US" sz="3200" dirty="0" err="1" smtClean="0"/>
              <a:t>judgements</a:t>
            </a:r>
            <a:endParaRPr lang="en-US" sz="3200" dirty="0" smtClean="0"/>
          </a:p>
          <a:p>
            <a:pPr marL="666306" lvl="1" indent="-236538" algn="just">
              <a:buFont typeface="Arial" pitchFamily="34" charset="0"/>
              <a:buChar char="•"/>
            </a:pPr>
            <a:r>
              <a:rPr lang="en-US" sz="3200" dirty="0" smtClean="0"/>
              <a:t>Do not give any statement “without instruction”.</a:t>
            </a:r>
          </a:p>
          <a:p>
            <a:pPr marL="666306" lvl="1" indent="-236538" algn="just">
              <a:buFont typeface="Arial" pitchFamily="34" charset="0"/>
              <a:buChar char="•"/>
            </a:pPr>
            <a:r>
              <a:rPr lang="en-US" sz="3200" dirty="0" smtClean="0"/>
              <a:t>Start arguments with permission of court.</a:t>
            </a:r>
          </a:p>
          <a:p>
            <a:pPr marL="666306" lvl="1" indent="-236538" algn="just">
              <a:buFont typeface="Arial" pitchFamily="34" charset="0"/>
              <a:buChar char="•"/>
            </a:pPr>
            <a:r>
              <a:rPr lang="en-US" sz="3200" dirty="0" smtClean="0"/>
              <a:t>Do not exchange words with opposite counsel.  Address to court only.</a:t>
            </a:r>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848600" cy="914400"/>
          </a:xfrm>
        </p:spPr>
        <p:txBody>
          <a:bodyPr>
            <a:normAutofit/>
          </a:bodyPr>
          <a:lstStyle/>
          <a:p>
            <a:pPr algn="l"/>
            <a:r>
              <a:rPr lang="en-US" sz="3600" dirty="0" smtClean="0"/>
              <a:t>How To Appear Before NCLT / NCLAT</a:t>
            </a:r>
            <a:endParaRPr lang="en-US" sz="3600" dirty="0"/>
          </a:p>
        </p:txBody>
      </p:sp>
      <p:sp>
        <p:nvSpPr>
          <p:cNvPr id="3" name="Subtitle 2"/>
          <p:cNvSpPr>
            <a:spLocks noGrp="1"/>
          </p:cNvSpPr>
          <p:nvPr>
            <p:ph type="subTitle" idx="1"/>
          </p:nvPr>
        </p:nvSpPr>
        <p:spPr>
          <a:xfrm>
            <a:off x="1143000" y="1524000"/>
            <a:ext cx="7848600" cy="3962400"/>
          </a:xfrm>
        </p:spPr>
        <p:txBody>
          <a:bodyPr>
            <a:noAutofit/>
          </a:bodyPr>
          <a:lstStyle/>
          <a:p>
            <a:pPr algn="l"/>
            <a:r>
              <a:rPr lang="en-US" sz="3200" u="sng" dirty="0" smtClean="0">
                <a:solidFill>
                  <a:schemeClr val="tx1"/>
                </a:solidFill>
              </a:rPr>
              <a:t>Court proceeding</a:t>
            </a:r>
          </a:p>
          <a:p>
            <a:pPr marL="666306" lvl="1" indent="-236538" algn="just">
              <a:buFont typeface="Arial" pitchFamily="34" charset="0"/>
              <a:buChar char="•"/>
            </a:pPr>
            <a:r>
              <a:rPr lang="en-US" sz="3200" dirty="0" smtClean="0"/>
              <a:t>Never interrupt Judge.</a:t>
            </a:r>
          </a:p>
          <a:p>
            <a:pPr marL="666306" lvl="1" indent="-236538" algn="just">
              <a:buFont typeface="Arial" pitchFamily="34" charset="0"/>
              <a:buChar char="•"/>
            </a:pPr>
            <a:r>
              <a:rPr lang="en-US" sz="3200" dirty="0" smtClean="0"/>
              <a:t>Before closing arguments.</a:t>
            </a:r>
          </a:p>
          <a:p>
            <a:pPr marL="1123506" lvl="2" indent="-236538" algn="just">
              <a:buFont typeface="Wingdings" pitchFamily="2" charset="2"/>
              <a:buChar char="ü"/>
            </a:pPr>
            <a:r>
              <a:rPr lang="en-US" sz="3200" dirty="0" smtClean="0"/>
              <a:t> Sum up</a:t>
            </a:r>
          </a:p>
          <a:p>
            <a:pPr marL="1123506" lvl="2" indent="-236538" algn="just">
              <a:buFont typeface="Wingdings" pitchFamily="2" charset="2"/>
              <a:buChar char="ü"/>
            </a:pPr>
            <a:r>
              <a:rPr lang="en-US" sz="3200" dirty="0" smtClean="0"/>
              <a:t> Press for prayers</a:t>
            </a:r>
          </a:p>
          <a:p>
            <a:pPr marL="666306" lvl="1" indent="-236538" algn="just">
              <a:buFont typeface="Arial" pitchFamily="34" charset="0"/>
              <a:buChar char="•"/>
            </a:pPr>
            <a:r>
              <a:rPr lang="en-US" sz="3200" dirty="0" smtClean="0"/>
              <a:t>“Obliged” even if you disagree with order.</a:t>
            </a:r>
          </a:p>
          <a:p>
            <a:pPr marL="666306" lvl="1" indent="-236538" algn="just">
              <a:buFont typeface="Arial" pitchFamily="34" charset="0"/>
              <a:buChar char="•"/>
            </a:pPr>
            <a:endParaRPr lang="en-US" sz="3200" dirty="0" smtClean="0"/>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848600" cy="914400"/>
          </a:xfrm>
        </p:spPr>
        <p:txBody>
          <a:bodyPr>
            <a:normAutofit/>
          </a:bodyPr>
          <a:lstStyle/>
          <a:p>
            <a:pPr algn="l"/>
            <a:r>
              <a:rPr lang="en-US" sz="3600" dirty="0" smtClean="0"/>
              <a:t>How To Appear Before NCLT / NCLAT</a:t>
            </a:r>
            <a:endParaRPr lang="en-US" sz="3600" dirty="0"/>
          </a:p>
        </p:txBody>
      </p:sp>
      <p:sp>
        <p:nvSpPr>
          <p:cNvPr id="3" name="Subtitle 2"/>
          <p:cNvSpPr>
            <a:spLocks noGrp="1"/>
          </p:cNvSpPr>
          <p:nvPr>
            <p:ph type="subTitle" idx="1"/>
          </p:nvPr>
        </p:nvSpPr>
        <p:spPr>
          <a:xfrm>
            <a:off x="1066800" y="1295400"/>
            <a:ext cx="7848600" cy="4953000"/>
          </a:xfrm>
        </p:spPr>
        <p:txBody>
          <a:bodyPr>
            <a:noAutofit/>
          </a:bodyPr>
          <a:lstStyle/>
          <a:p>
            <a:pPr algn="l"/>
            <a:r>
              <a:rPr lang="en-US" sz="3600" u="sng" dirty="0" smtClean="0">
                <a:solidFill>
                  <a:schemeClr val="tx1"/>
                </a:solidFill>
              </a:rPr>
              <a:t>General</a:t>
            </a:r>
          </a:p>
          <a:p>
            <a:pPr marL="666306" lvl="1" indent="-236538" algn="just">
              <a:buFont typeface="Arial" pitchFamily="34" charset="0"/>
              <a:buChar char="•"/>
            </a:pPr>
            <a:r>
              <a:rPr lang="en-US" sz="3200" dirty="0" smtClean="0">
                <a:solidFill>
                  <a:schemeClr val="tx1"/>
                </a:solidFill>
              </a:rPr>
              <a:t>Refuse to appear in case of conflict of interest.</a:t>
            </a:r>
          </a:p>
          <a:p>
            <a:pPr marL="666306" lvl="1" indent="-236538" algn="just">
              <a:buFont typeface="Arial" pitchFamily="34" charset="0"/>
              <a:buChar char="•"/>
            </a:pPr>
            <a:r>
              <a:rPr lang="en-US" sz="3200" dirty="0" smtClean="0"/>
              <a:t>Do not appear in matters you are witness.</a:t>
            </a:r>
          </a:p>
          <a:p>
            <a:pPr marL="666306" lvl="1" indent="-236538" algn="just">
              <a:buFont typeface="Arial" pitchFamily="34" charset="0"/>
              <a:buChar char="•"/>
            </a:pPr>
            <a:r>
              <a:rPr lang="en-US" sz="3200" dirty="0" smtClean="0"/>
              <a:t>Do not negotiate directly with opposite party / counsel.</a:t>
            </a:r>
          </a:p>
          <a:p>
            <a:pPr marL="666306" lvl="1" indent="-236538" algn="just">
              <a:buFont typeface="Arial" pitchFamily="34" charset="0"/>
              <a:buChar char="•"/>
            </a:pPr>
            <a:r>
              <a:rPr lang="en-US" sz="3200" dirty="0" smtClean="0"/>
              <a:t>Adjournments </a:t>
            </a:r>
          </a:p>
          <a:p>
            <a:pPr marL="1123506" lvl="2" indent="-236538" algn="just">
              <a:buFont typeface="Wingdings" pitchFamily="2" charset="2"/>
              <a:buChar char="Ø"/>
            </a:pPr>
            <a:r>
              <a:rPr lang="en-US" dirty="0" smtClean="0"/>
              <a:t> </a:t>
            </a:r>
            <a:r>
              <a:rPr lang="en-US" sz="2800" dirty="0" smtClean="0"/>
              <a:t>Do not take adjournment</a:t>
            </a:r>
          </a:p>
          <a:p>
            <a:pPr marL="1123506" lvl="2" indent="-236538" algn="just">
              <a:buFont typeface="Wingdings" pitchFamily="2" charset="2"/>
              <a:buChar char="Ø"/>
            </a:pPr>
            <a:r>
              <a:rPr lang="en-US" sz="2800" dirty="0" smtClean="0"/>
              <a:t> Circulate in advance</a:t>
            </a:r>
          </a:p>
          <a:p>
            <a:pPr marL="1123506" lvl="2" indent="-236538" algn="just">
              <a:buFont typeface="Wingdings" pitchFamily="2" charset="2"/>
              <a:buChar char="Ø"/>
            </a:pPr>
            <a:endParaRPr lang="en-US" sz="3200" dirty="0" smtClean="0"/>
          </a:p>
          <a:p>
            <a:pPr marL="236538" indent="-236538" algn="just"/>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848600" cy="914400"/>
          </a:xfrm>
        </p:spPr>
        <p:txBody>
          <a:bodyPr>
            <a:normAutofit/>
          </a:bodyPr>
          <a:lstStyle/>
          <a:p>
            <a:pPr algn="l"/>
            <a:r>
              <a:rPr lang="en-US" sz="3600" dirty="0" smtClean="0"/>
              <a:t>How To Appear Before NCLT / NCLAT</a:t>
            </a:r>
            <a:endParaRPr lang="en-US" sz="3600" dirty="0"/>
          </a:p>
        </p:txBody>
      </p:sp>
      <p:sp>
        <p:nvSpPr>
          <p:cNvPr id="3" name="Subtitle 2"/>
          <p:cNvSpPr>
            <a:spLocks noGrp="1"/>
          </p:cNvSpPr>
          <p:nvPr>
            <p:ph type="subTitle" idx="1"/>
          </p:nvPr>
        </p:nvSpPr>
        <p:spPr>
          <a:xfrm>
            <a:off x="1295400" y="1676400"/>
            <a:ext cx="7620000" cy="3048000"/>
          </a:xfrm>
        </p:spPr>
        <p:txBody>
          <a:bodyPr>
            <a:noAutofit/>
          </a:bodyPr>
          <a:lstStyle/>
          <a:p>
            <a:pPr algn="l"/>
            <a:r>
              <a:rPr lang="en-US" sz="3600" u="sng" dirty="0" smtClean="0">
                <a:solidFill>
                  <a:schemeClr val="tx1"/>
                </a:solidFill>
              </a:rPr>
              <a:t>General</a:t>
            </a:r>
          </a:p>
          <a:p>
            <a:pPr algn="l"/>
            <a:endParaRPr lang="en-US" sz="1600" u="sng" dirty="0" smtClean="0">
              <a:solidFill>
                <a:schemeClr val="tx1"/>
              </a:solidFill>
            </a:endParaRPr>
          </a:p>
          <a:p>
            <a:pPr marL="666306" lvl="1" indent="-236538" algn="just">
              <a:buFont typeface="Arial" pitchFamily="34" charset="0"/>
              <a:buChar char="•"/>
            </a:pPr>
            <a:r>
              <a:rPr lang="en-US" sz="3200" dirty="0" smtClean="0">
                <a:solidFill>
                  <a:schemeClr val="tx1"/>
                </a:solidFill>
              </a:rPr>
              <a:t>Do not allow abuse of court process.</a:t>
            </a:r>
          </a:p>
          <a:p>
            <a:pPr marL="666306" lvl="1" indent="-236538" algn="just">
              <a:buFont typeface="Arial" pitchFamily="34" charset="0"/>
              <a:buChar char="•"/>
            </a:pPr>
            <a:r>
              <a:rPr lang="en-US" sz="3200" dirty="0" smtClean="0"/>
              <a:t>Do not stand surety for client.</a:t>
            </a:r>
          </a:p>
          <a:p>
            <a:pPr marL="666306" lvl="1" indent="-236538" algn="just">
              <a:buFont typeface="Arial" pitchFamily="34" charset="0"/>
              <a:buChar char="•"/>
            </a:pPr>
            <a:r>
              <a:rPr lang="en-US" sz="3200" dirty="0" smtClean="0"/>
              <a:t>Do not charge fee on % of success. </a:t>
            </a:r>
            <a:endParaRPr lang="en-US" sz="32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133600"/>
            <a:ext cx="3810000" cy="1752600"/>
          </a:xfrm>
        </p:spPr>
        <p:txBody>
          <a:bodyPr>
            <a:noAutofit/>
          </a:bodyPr>
          <a:lstStyle/>
          <a:p>
            <a:pPr algn="ctr"/>
            <a:r>
              <a:rPr lang="en-US" sz="6000" dirty="0" smtClean="0"/>
              <a:t>THANK </a:t>
            </a:r>
            <a:br>
              <a:rPr lang="en-US" sz="6000" dirty="0" smtClean="0"/>
            </a:br>
            <a:r>
              <a:rPr lang="en-US" sz="6000" dirty="0" smtClean="0"/>
              <a:t>YOU</a:t>
            </a:r>
            <a:endParaRPr lang="en-US" sz="6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620000" cy="838200"/>
          </a:xfrm>
        </p:spPr>
        <p:txBody>
          <a:bodyPr>
            <a:normAutofit fontScale="90000"/>
          </a:bodyPr>
          <a:lstStyle/>
          <a:p>
            <a:pPr algn="l"/>
            <a:r>
              <a:rPr lang="en-US" sz="3600" u="sng" dirty="0" smtClean="0"/>
              <a:t>Rule-12 of Companies (Accounts) Rule 2014</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algn="l"/>
            <a:r>
              <a:rPr lang="en-US" sz="3600" dirty="0" smtClean="0">
                <a:solidFill>
                  <a:schemeClr val="tx1"/>
                </a:solidFill>
              </a:rPr>
              <a:t> </a:t>
            </a:r>
            <a:endParaRPr lang="en-US" sz="2000" dirty="0" smtClean="0">
              <a:solidFill>
                <a:schemeClr val="tx1"/>
              </a:solidFill>
            </a:endParaRPr>
          </a:p>
          <a:p>
            <a:pPr marL="515938" indent="-488950" algn="l">
              <a:buFont typeface="Wingdings" pitchFamily="2" charset="2"/>
              <a:buChar char="Ø"/>
            </a:pPr>
            <a:r>
              <a:rPr lang="en-US" sz="3600" dirty="0" smtClean="0">
                <a:solidFill>
                  <a:schemeClr val="tx1"/>
                </a:solidFill>
              </a:rPr>
              <a:t>AOC-4</a:t>
            </a:r>
          </a:p>
          <a:p>
            <a:pPr marL="515938" indent="-488950" algn="l">
              <a:buFont typeface="Wingdings" pitchFamily="2" charset="2"/>
              <a:buChar char="Ø"/>
            </a:pPr>
            <a:endParaRPr lang="en-US" sz="3600" dirty="0" smtClean="0">
              <a:solidFill>
                <a:schemeClr val="tx1"/>
              </a:solidFill>
            </a:endParaRPr>
          </a:p>
          <a:p>
            <a:pPr marL="515938" indent="-488950" algn="l">
              <a:buFont typeface="Wingdings" pitchFamily="2" charset="2"/>
              <a:buChar char="Ø"/>
            </a:pPr>
            <a:r>
              <a:rPr lang="en-US" sz="3600" dirty="0" smtClean="0">
                <a:solidFill>
                  <a:schemeClr val="tx1"/>
                </a:solidFill>
              </a:rPr>
              <a:t>Filing under XBRL (extensible business reporting language)</a:t>
            </a:r>
          </a:p>
          <a:p>
            <a:pPr marL="515938" indent="-488950" algn="l">
              <a:buFont typeface="Wingdings" pitchFamily="2" charset="2"/>
              <a:buChar char="Ø"/>
            </a:pPr>
            <a:endParaRPr lang="en-US" sz="2200" dirty="0" smtClean="0">
              <a:solidFill>
                <a:schemeClr val="tx1"/>
              </a:solidFill>
            </a:endParaRPr>
          </a:p>
          <a:p>
            <a:pPr marL="515938" indent="-488950" algn="l"/>
            <a:endParaRPr lang="en-US" sz="36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Financial Statement (Section 137)</a:t>
            </a:r>
            <a:endParaRPr lang="en-US" sz="3600" u="sng" dirty="0"/>
          </a:p>
        </p:txBody>
      </p:sp>
      <p:sp>
        <p:nvSpPr>
          <p:cNvPr id="3" name="Subtitle 2"/>
          <p:cNvSpPr>
            <a:spLocks noGrp="1"/>
          </p:cNvSpPr>
          <p:nvPr>
            <p:ph type="subTitle" idx="1"/>
          </p:nvPr>
        </p:nvSpPr>
        <p:spPr>
          <a:xfrm>
            <a:off x="1447800" y="1371600"/>
            <a:ext cx="7467600" cy="5029200"/>
          </a:xfrm>
        </p:spPr>
        <p:txBody>
          <a:bodyPr>
            <a:normAutofit lnSpcReduction="10000"/>
          </a:bodyPr>
          <a:lstStyle/>
          <a:p>
            <a:pPr algn="l"/>
            <a:r>
              <a:rPr lang="en-US" sz="3600" dirty="0" smtClean="0">
                <a:solidFill>
                  <a:schemeClr val="tx1"/>
                </a:solidFill>
              </a:rPr>
              <a:t> </a:t>
            </a:r>
            <a:r>
              <a:rPr lang="en-US" sz="3900" b="1" dirty="0" smtClean="0">
                <a:solidFill>
                  <a:schemeClr val="tx1"/>
                </a:solidFill>
              </a:rPr>
              <a:t>Who are covered?</a:t>
            </a:r>
          </a:p>
          <a:p>
            <a:pPr algn="l"/>
            <a:endParaRPr lang="en-US" sz="2000" dirty="0" smtClean="0">
              <a:solidFill>
                <a:schemeClr val="tx1"/>
              </a:solidFill>
            </a:endParaRPr>
          </a:p>
          <a:p>
            <a:pPr marL="515938" indent="-488950" algn="l">
              <a:buFont typeface="Wingdings" pitchFamily="2" charset="2"/>
              <a:buChar char="Ø"/>
            </a:pPr>
            <a:r>
              <a:rPr lang="en-US" sz="3600" dirty="0" smtClean="0">
                <a:solidFill>
                  <a:schemeClr val="tx1"/>
                </a:solidFill>
              </a:rPr>
              <a:t>All listed companies.</a:t>
            </a:r>
          </a:p>
          <a:p>
            <a:pPr marL="515938" indent="-488950" algn="l">
              <a:buFont typeface="Wingdings" pitchFamily="2" charset="2"/>
              <a:buChar char="Ø"/>
            </a:pPr>
            <a:endParaRPr lang="en-US" sz="3600" dirty="0" smtClean="0">
              <a:solidFill>
                <a:schemeClr val="tx1"/>
              </a:solidFill>
            </a:endParaRPr>
          </a:p>
          <a:p>
            <a:pPr marL="515938" indent="-488950" algn="l">
              <a:buFont typeface="Wingdings" pitchFamily="2" charset="2"/>
              <a:buChar char="Ø"/>
            </a:pPr>
            <a:r>
              <a:rPr lang="en-US" sz="3600" dirty="0" smtClean="0">
                <a:solidFill>
                  <a:schemeClr val="tx1"/>
                </a:solidFill>
              </a:rPr>
              <a:t>All companies having paid up capital of Rs.5 </a:t>
            </a:r>
            <a:r>
              <a:rPr lang="en-US" sz="3600" dirty="0" err="1" smtClean="0">
                <a:solidFill>
                  <a:schemeClr val="tx1"/>
                </a:solidFill>
              </a:rPr>
              <a:t>crores</a:t>
            </a:r>
            <a:r>
              <a:rPr lang="en-US" sz="3600" dirty="0" smtClean="0">
                <a:solidFill>
                  <a:schemeClr val="tx1"/>
                </a:solidFill>
              </a:rPr>
              <a:t> and above.</a:t>
            </a:r>
          </a:p>
          <a:p>
            <a:pPr marL="515938" indent="-488950" algn="l">
              <a:buFont typeface="Wingdings" pitchFamily="2" charset="2"/>
              <a:buChar char="Ø"/>
            </a:pPr>
            <a:endParaRPr lang="en-US" sz="3600" dirty="0" smtClean="0">
              <a:solidFill>
                <a:schemeClr val="tx1"/>
              </a:solidFill>
            </a:endParaRPr>
          </a:p>
          <a:p>
            <a:pPr marL="515938" indent="-488950" algn="l">
              <a:buFont typeface="Wingdings" pitchFamily="2" charset="2"/>
              <a:buChar char="Ø"/>
            </a:pPr>
            <a:r>
              <a:rPr lang="en-US" sz="3600" dirty="0" smtClean="0">
                <a:solidFill>
                  <a:schemeClr val="tx1"/>
                </a:solidFill>
              </a:rPr>
              <a:t>All companies having turnover of Rs.100 </a:t>
            </a:r>
            <a:r>
              <a:rPr lang="en-US" sz="3600" dirty="0" err="1" smtClean="0">
                <a:solidFill>
                  <a:schemeClr val="tx1"/>
                </a:solidFill>
              </a:rPr>
              <a:t>crores</a:t>
            </a:r>
            <a:r>
              <a:rPr lang="en-US" sz="3600" dirty="0" smtClean="0">
                <a:solidFill>
                  <a:schemeClr val="tx1"/>
                </a:solidFill>
              </a:rPr>
              <a:t> and above.</a:t>
            </a:r>
          </a:p>
          <a:p>
            <a:pPr marL="515938" indent="-488950" algn="l">
              <a:buFont typeface="Wingdings" pitchFamily="2" charset="2"/>
              <a:buChar char="Ø"/>
            </a:pPr>
            <a:endParaRPr lang="en-US" sz="2200" dirty="0" smtClean="0">
              <a:solidFill>
                <a:schemeClr val="tx1"/>
              </a:solidFill>
            </a:endParaRPr>
          </a:p>
          <a:p>
            <a:pPr marL="515938" indent="-488950" algn="l">
              <a:buFont typeface="Wingdings" pitchFamily="2" charset="2"/>
              <a:buChar char="Ø"/>
            </a:pPr>
            <a:endParaRPr lang="en-US" sz="36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Financial Statement (Section 137)</a:t>
            </a:r>
            <a:endParaRPr lang="en-US" sz="3600" u="sng" dirty="0"/>
          </a:p>
        </p:txBody>
      </p:sp>
      <p:sp>
        <p:nvSpPr>
          <p:cNvPr id="3" name="Subtitle 2"/>
          <p:cNvSpPr>
            <a:spLocks noGrp="1"/>
          </p:cNvSpPr>
          <p:nvPr>
            <p:ph type="subTitle" idx="1"/>
          </p:nvPr>
        </p:nvSpPr>
        <p:spPr>
          <a:xfrm>
            <a:off x="1447800" y="1371600"/>
            <a:ext cx="7467600" cy="5029200"/>
          </a:xfrm>
        </p:spPr>
        <p:txBody>
          <a:bodyPr>
            <a:normAutofit/>
          </a:bodyPr>
          <a:lstStyle/>
          <a:p>
            <a:pPr algn="l"/>
            <a:r>
              <a:rPr lang="en-US" sz="2800" dirty="0" smtClean="0">
                <a:solidFill>
                  <a:schemeClr val="tx1"/>
                </a:solidFill>
                <a:latin typeface="Arial Unicode MS" pitchFamily="34" charset="-128"/>
                <a:ea typeface="Arial Unicode MS" pitchFamily="34" charset="-128"/>
                <a:cs typeface="Arial Unicode MS" pitchFamily="34" charset="-128"/>
              </a:rPr>
              <a:t> </a:t>
            </a:r>
            <a:r>
              <a:rPr lang="en-US" sz="2800" b="1" dirty="0" smtClean="0">
                <a:solidFill>
                  <a:schemeClr val="tx1"/>
                </a:solidFill>
                <a:latin typeface="Arial Unicode MS" pitchFamily="34" charset="-128"/>
                <a:ea typeface="Arial Unicode MS" pitchFamily="34" charset="-128"/>
                <a:cs typeface="Arial Unicode MS" pitchFamily="34" charset="-128"/>
              </a:rPr>
              <a:t>Manner in which financial statements are to be filed?</a:t>
            </a:r>
          </a:p>
          <a:p>
            <a:pPr algn="l"/>
            <a:endParaRPr lang="en-US" sz="9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In prescribed form AOC-4 or XBRL.</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Payment of prescribed fees. </a:t>
            </a:r>
          </a:p>
          <a:p>
            <a:pPr marL="515938" indent="-488950" algn="just">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Payment of additional fees u/s 403 if financial statements are filed beyond the time prescribed under section 137.</a:t>
            </a:r>
          </a:p>
          <a:p>
            <a:pPr marL="515938" indent="-488950" algn="just">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After 270 days (without prejudice to any legal action </a:t>
            </a:r>
            <a:r>
              <a:rPr lang="en-US" sz="2800" dirty="0" smtClean="0">
                <a:solidFill>
                  <a:schemeClr val="tx1"/>
                </a:solidFill>
                <a:latin typeface="Arial Unicode MS" pitchFamily="34" charset="-128"/>
                <a:ea typeface="Arial Unicode MS" pitchFamily="34" charset="-128"/>
                <a:cs typeface="Arial Unicode MS" pitchFamily="34" charset="-128"/>
              </a:rPr>
              <a:t>&amp; </a:t>
            </a:r>
            <a:r>
              <a:rPr lang="en-US" sz="2800" dirty="0" smtClean="0">
                <a:solidFill>
                  <a:schemeClr val="tx1"/>
                </a:solidFill>
                <a:latin typeface="Arial Unicode MS" pitchFamily="34" charset="-128"/>
                <a:ea typeface="Arial Unicode MS" pitchFamily="34" charset="-128"/>
                <a:cs typeface="Arial Unicode MS" pitchFamily="34" charset="-128"/>
              </a:rPr>
              <a:t>payment of additional fee).</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04801"/>
            <a:ext cx="7543800" cy="838200"/>
          </a:xfrm>
        </p:spPr>
        <p:txBody>
          <a:bodyPr>
            <a:normAutofit/>
          </a:bodyPr>
          <a:lstStyle/>
          <a:p>
            <a:pPr algn="l"/>
            <a:r>
              <a:rPr lang="en-US" sz="3600" u="sng" dirty="0" smtClean="0"/>
              <a:t>Financial Statement (Section 137)</a:t>
            </a:r>
            <a:endParaRPr lang="en-US" sz="3600" u="sng" dirty="0"/>
          </a:p>
        </p:txBody>
      </p:sp>
      <p:sp>
        <p:nvSpPr>
          <p:cNvPr id="3" name="Subtitle 2"/>
          <p:cNvSpPr>
            <a:spLocks noGrp="1"/>
          </p:cNvSpPr>
          <p:nvPr>
            <p:ph type="subTitle" idx="1"/>
          </p:nvPr>
        </p:nvSpPr>
        <p:spPr>
          <a:xfrm>
            <a:off x="1447800" y="1371600"/>
            <a:ext cx="7467600" cy="5029200"/>
          </a:xfrm>
        </p:spPr>
        <p:txBody>
          <a:bodyPr>
            <a:normAutofit lnSpcReduction="10000"/>
          </a:bodyPr>
          <a:lstStyle/>
          <a:p>
            <a:pPr algn="l"/>
            <a:r>
              <a:rPr lang="en-US" sz="2800" dirty="0" smtClean="0">
                <a:solidFill>
                  <a:schemeClr val="tx1"/>
                </a:solidFill>
                <a:latin typeface="Arial Unicode MS" pitchFamily="34" charset="-128"/>
                <a:ea typeface="Arial Unicode MS" pitchFamily="34" charset="-128"/>
                <a:cs typeface="Arial Unicode MS" pitchFamily="34" charset="-128"/>
              </a:rPr>
              <a:t>Financial statement to be approved by Board before these are signed on behalf of the Board </a:t>
            </a:r>
            <a:r>
              <a:rPr lang="en-US" sz="2800" dirty="0" err="1" smtClean="0">
                <a:solidFill>
                  <a:schemeClr val="tx1"/>
                </a:solidFill>
                <a:latin typeface="Arial Unicode MS" pitchFamily="34" charset="-128"/>
                <a:ea typeface="Arial Unicode MS" pitchFamily="34" charset="-128"/>
                <a:cs typeface="Arial Unicode MS" pitchFamily="34" charset="-128"/>
              </a:rPr>
              <a:t>atleast</a:t>
            </a:r>
            <a:r>
              <a:rPr lang="en-US" sz="2800" dirty="0" smtClean="0">
                <a:solidFill>
                  <a:schemeClr val="tx1"/>
                </a:solidFill>
                <a:latin typeface="Arial Unicode MS" pitchFamily="34" charset="-128"/>
                <a:ea typeface="Arial Unicode MS" pitchFamily="34" charset="-128"/>
                <a:cs typeface="Arial Unicode MS" pitchFamily="34" charset="-128"/>
              </a:rPr>
              <a:t> by:-</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Chairperson of company (if </a:t>
            </a:r>
            <a:r>
              <a:rPr lang="en-US" sz="2800" dirty="0" err="1" smtClean="0">
                <a:solidFill>
                  <a:schemeClr val="tx1"/>
                </a:solidFill>
                <a:latin typeface="Arial Unicode MS" pitchFamily="34" charset="-128"/>
                <a:ea typeface="Arial Unicode MS" pitchFamily="34" charset="-128"/>
                <a:cs typeface="Arial Unicode MS" pitchFamily="34" charset="-128"/>
              </a:rPr>
              <a:t>authorised</a:t>
            </a:r>
            <a:r>
              <a:rPr lang="en-US" sz="2800" dirty="0" smtClean="0">
                <a:solidFill>
                  <a:schemeClr val="tx1"/>
                </a:solidFill>
                <a:latin typeface="Arial Unicode MS" pitchFamily="34" charset="-128"/>
                <a:ea typeface="Arial Unicode MS" pitchFamily="34" charset="-128"/>
                <a:cs typeface="Arial Unicode MS" pitchFamily="34" charset="-128"/>
              </a:rPr>
              <a:t> by Board) </a:t>
            </a:r>
            <a:r>
              <a:rPr lang="en-US" sz="2800" i="1" u="sng" dirty="0" smtClean="0">
                <a:solidFill>
                  <a:schemeClr val="tx1"/>
                </a:solidFill>
                <a:latin typeface="Arial Unicode MS" pitchFamily="34" charset="-128"/>
                <a:ea typeface="Arial Unicode MS" pitchFamily="34" charset="-128"/>
                <a:cs typeface="Arial Unicode MS" pitchFamily="34" charset="-128"/>
              </a:rPr>
              <a:t>or</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By two directors [one should be MD or CEO (if he is director)]</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By CFO </a:t>
            </a:r>
            <a:r>
              <a:rPr lang="en-US" sz="2800" i="1" u="sng" dirty="0" smtClean="0">
                <a:solidFill>
                  <a:schemeClr val="tx1"/>
                </a:solidFill>
                <a:latin typeface="Arial Unicode MS" pitchFamily="34" charset="-128"/>
                <a:ea typeface="Arial Unicode MS" pitchFamily="34" charset="-128"/>
                <a:cs typeface="Arial Unicode MS" pitchFamily="34" charset="-128"/>
              </a:rPr>
              <a:t>and</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By CS (if appointed)</a:t>
            </a:r>
          </a:p>
          <a:p>
            <a:pPr marL="515938" indent="-488950" algn="l"/>
            <a:r>
              <a:rPr lang="en-US" sz="2800" b="1" u="sng" dirty="0" smtClean="0">
                <a:solidFill>
                  <a:schemeClr val="tx1"/>
                </a:solidFill>
                <a:latin typeface="Arial Unicode MS" pitchFamily="34" charset="-128"/>
                <a:ea typeface="Arial Unicode MS" pitchFamily="34" charset="-128"/>
                <a:cs typeface="Arial Unicode MS" pitchFamily="34" charset="-128"/>
              </a:rPr>
              <a:t>OPC </a:t>
            </a:r>
            <a:r>
              <a:rPr lang="en-US" sz="2800" b="1" dirty="0" smtClean="0">
                <a:solidFill>
                  <a:schemeClr val="tx1"/>
                </a:solidFill>
                <a:latin typeface="Arial Unicode MS" pitchFamily="34" charset="-128"/>
                <a:ea typeface="Arial Unicode MS" pitchFamily="34" charset="-128"/>
                <a:cs typeface="Arial Unicode MS" pitchFamily="34" charset="-128"/>
              </a:rPr>
              <a:t>:-</a:t>
            </a:r>
          </a:p>
          <a:p>
            <a:pPr marL="515938" indent="-488950" algn="l">
              <a:buFont typeface="Wingdings" pitchFamily="2" charset="2"/>
              <a:buChar char="Ø"/>
            </a:pPr>
            <a:r>
              <a:rPr lang="en-US" sz="2800" dirty="0" smtClean="0">
                <a:solidFill>
                  <a:schemeClr val="tx1"/>
                </a:solidFill>
                <a:latin typeface="Arial Unicode MS" pitchFamily="34" charset="-128"/>
                <a:ea typeface="Arial Unicode MS" pitchFamily="34" charset="-128"/>
                <a:cs typeface="Arial Unicode MS" pitchFamily="34" charset="-128"/>
              </a:rPr>
              <a:t>One Director</a:t>
            </a: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a:p>
            <a:pPr marL="515938" indent="-488950" algn="l">
              <a:buFont typeface="Wingdings" pitchFamily="2" charset="2"/>
              <a:buChar char="Ø"/>
            </a:pPr>
            <a:endParaRPr lang="en-US"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SAXENA &amp; SAXENA LAW CHAMBERS</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736</TotalTime>
  <Words>2614</Words>
  <Application>Microsoft Office PowerPoint</Application>
  <PresentationFormat>On-screen Show (4:3)</PresentationFormat>
  <Paragraphs>485</Paragraphs>
  <Slides>55</Slides>
  <Notes>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Solstice</vt:lpstr>
      <vt:lpstr>E-annual Filing  Under  Companies Act 2013</vt:lpstr>
      <vt:lpstr>Financial Statement (Section 137)</vt:lpstr>
      <vt:lpstr>Financial Statement (Section 137)</vt:lpstr>
      <vt:lpstr>Financial Statement (Section 137)</vt:lpstr>
      <vt:lpstr>Financial Statement (Section 137)</vt:lpstr>
      <vt:lpstr>Rule-12 of Companies (Accounts) Rule 2014</vt:lpstr>
      <vt:lpstr>Financial Statement (Section 137)</vt:lpstr>
      <vt:lpstr>Financial Statement (Section 137)</vt:lpstr>
      <vt:lpstr>Financial Statement (Section 137)</vt:lpstr>
      <vt:lpstr>Board Report (Section 134)</vt:lpstr>
      <vt:lpstr>Board Report (Section 134)</vt:lpstr>
      <vt:lpstr>Rule 8 for Board Report </vt:lpstr>
      <vt:lpstr>Rule 8 for Board Report </vt:lpstr>
      <vt:lpstr>Rule 8 for Board Report </vt:lpstr>
      <vt:lpstr>Rule 8 for Board Report </vt:lpstr>
      <vt:lpstr>Penalty</vt:lpstr>
      <vt:lpstr>Annual Return (MGT-7)</vt:lpstr>
      <vt:lpstr>Annual Return (MGT-7)</vt:lpstr>
      <vt:lpstr>Annual Return (MGT-7)</vt:lpstr>
      <vt:lpstr>Annual Return (MGT-7)</vt:lpstr>
      <vt:lpstr>Annual Return (MGT-7)</vt:lpstr>
      <vt:lpstr>Annual Return </vt:lpstr>
      <vt:lpstr>Annual Return </vt:lpstr>
      <vt:lpstr>Annual Return </vt:lpstr>
      <vt:lpstr>Return off for change in promoters stake (MGT-10)</vt:lpstr>
      <vt:lpstr>National Company Law Tribunal &amp; National Company Law Appellate Tribunal</vt:lpstr>
      <vt:lpstr>Constitution of NCLT (w.e.f. 01.06.2016)</vt:lpstr>
      <vt:lpstr>Qualifications (NCLT)</vt:lpstr>
      <vt:lpstr>Qualifications (Section 409)</vt:lpstr>
      <vt:lpstr>Qualifications (Section 409)</vt:lpstr>
      <vt:lpstr>Age Limit</vt:lpstr>
      <vt:lpstr>Constitution of NCLAT (notified w.e.f.  01.06.2016)</vt:lpstr>
      <vt:lpstr>Qualification (NCLAT)</vt:lpstr>
      <vt:lpstr>Age Limit</vt:lpstr>
      <vt:lpstr>Constitution of NCLAT (notified w.e.f. 01.06.2016)</vt:lpstr>
      <vt:lpstr>Jurisdiction of NCLT</vt:lpstr>
      <vt:lpstr>Jurisdiction of NCLT  (not notified)</vt:lpstr>
      <vt:lpstr>NCLT</vt:lpstr>
      <vt:lpstr>Disposal of Petition / Appeal  (NCLT &amp; NCLAT)</vt:lpstr>
      <vt:lpstr>Appeal against the order of Appellate Tribunal</vt:lpstr>
      <vt:lpstr>Procedure before Tribunal/Appellate Tribunal</vt:lpstr>
      <vt:lpstr>Procedure before Tribunal/Appellate Tribunal</vt:lpstr>
      <vt:lpstr>Procedure before Tribunal/Appellate Tribunal</vt:lpstr>
      <vt:lpstr>Procedure before Tribunal/Appellate Tribunal</vt:lpstr>
      <vt:lpstr>NCLAT</vt:lpstr>
      <vt:lpstr>NCLAT</vt:lpstr>
      <vt:lpstr>NCLT / NCLAT</vt:lpstr>
      <vt:lpstr>HOW TO APPEAR BEFORE NCLT / NCLAT </vt:lpstr>
      <vt:lpstr>How To Appear Before NCLT / NCLAT</vt:lpstr>
      <vt:lpstr>How To Appear Before NCLT / NCLAT</vt:lpstr>
      <vt:lpstr>How To Appear Before NCLT / NCLAT</vt:lpstr>
      <vt:lpstr>How To Appear Before NCLT / NCLAT</vt:lpstr>
      <vt:lpstr>How To Appear Before NCLT / NCLAT</vt:lpstr>
      <vt:lpstr>How To Appear Before NCLT / NCLAT</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radhika</cp:lastModifiedBy>
  <cp:revision>94</cp:revision>
  <dcterms:created xsi:type="dcterms:W3CDTF">2006-08-16T00:00:00Z</dcterms:created>
  <dcterms:modified xsi:type="dcterms:W3CDTF">2016-11-05T07:22:52Z</dcterms:modified>
</cp:coreProperties>
</file>