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18"/>
  </p:notesMasterIdLst>
  <p:handoutMasterIdLst>
    <p:handoutMasterId r:id="rId19"/>
  </p:handoutMasterIdLst>
  <p:sldIdLst>
    <p:sldId id="256" r:id="rId2"/>
    <p:sldId id="1357" r:id="rId3"/>
    <p:sldId id="1358" r:id="rId4"/>
    <p:sldId id="1359" r:id="rId5"/>
    <p:sldId id="1360" r:id="rId6"/>
    <p:sldId id="1361" r:id="rId7"/>
    <p:sldId id="1362" r:id="rId8"/>
    <p:sldId id="1363" r:id="rId9"/>
    <p:sldId id="1364" r:id="rId10"/>
    <p:sldId id="1365" r:id="rId11"/>
    <p:sldId id="1366" r:id="rId12"/>
    <p:sldId id="1367" r:id="rId13"/>
    <p:sldId id="1368" r:id="rId14"/>
    <p:sldId id="1369" r:id="rId15"/>
    <p:sldId id="1371" r:id="rId16"/>
    <p:sldId id="1370" r:id="rId17"/>
  </p:sldIdLst>
  <p:sldSz cx="9144000" cy="6858000" type="screen4x3"/>
  <p:notesSz cx="6954838"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4558" autoAdjust="0"/>
    <p:restoredTop sz="94709" autoAdjust="0"/>
  </p:normalViewPr>
  <p:slideViewPr>
    <p:cSldViewPr>
      <p:cViewPr varScale="1">
        <p:scale>
          <a:sx n="66" d="100"/>
          <a:sy n="66" d="100"/>
        </p:scale>
        <p:origin x="-282" y="-108"/>
      </p:cViewPr>
      <p:guideLst>
        <p:guide orient="horz" pos="2160"/>
        <p:guide pos="2880"/>
      </p:guideLst>
    </p:cSldViewPr>
  </p:slideViewPr>
  <p:outlineViewPr>
    <p:cViewPr>
      <p:scale>
        <a:sx n="33" d="100"/>
        <a:sy n="33" d="100"/>
      </p:scale>
      <p:origin x="48" y="360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40175" y="0"/>
            <a:ext cx="3013075" cy="465138"/>
          </a:xfrm>
          <a:prstGeom prst="rect">
            <a:avLst/>
          </a:prstGeom>
        </p:spPr>
        <p:txBody>
          <a:bodyPr vert="horz" lIns="91440" tIns="45720" rIns="91440" bIns="45720" rtlCol="0"/>
          <a:lstStyle>
            <a:lvl1pPr algn="r">
              <a:defRPr sz="1200"/>
            </a:lvl1pPr>
          </a:lstStyle>
          <a:p>
            <a:fld id="{FF580A35-6BD8-4846-A990-9965F37B8F5C}" type="datetimeFigureOut">
              <a:rPr lang="en-US" smtClean="0"/>
              <a:pPr/>
              <a:t>1/13/2017</a:t>
            </a:fld>
            <a:endParaRPr lang="en-US"/>
          </a:p>
        </p:txBody>
      </p:sp>
      <p:sp>
        <p:nvSpPr>
          <p:cNvPr id="4" name="Footer Placeholder 3"/>
          <p:cNvSpPr>
            <a:spLocks noGrp="1"/>
          </p:cNvSpPr>
          <p:nvPr>
            <p:ph type="ftr" sz="quarter" idx="2"/>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40175" y="8842375"/>
            <a:ext cx="3013075" cy="465138"/>
          </a:xfrm>
          <a:prstGeom prst="rect">
            <a:avLst/>
          </a:prstGeom>
        </p:spPr>
        <p:txBody>
          <a:bodyPr vert="horz" lIns="91440" tIns="45720" rIns="91440" bIns="45720" rtlCol="0" anchor="b"/>
          <a:lstStyle>
            <a:lvl1pPr algn="r">
              <a:defRPr sz="1200"/>
            </a:lvl1pPr>
          </a:lstStyle>
          <a:p>
            <a:fld id="{F978E5B4-335D-44DB-9D38-DE6C1DD5654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2930" tIns="46465" rIns="92930" bIns="4646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2930" tIns="46465" rIns="92930" bIns="46465" rtlCol="0"/>
          <a:lstStyle>
            <a:lvl1pPr algn="r" fontAlgn="auto">
              <a:spcBef>
                <a:spcPts val="0"/>
              </a:spcBef>
              <a:spcAft>
                <a:spcPts val="0"/>
              </a:spcAft>
              <a:defRPr sz="1200">
                <a:latin typeface="+mn-lt"/>
                <a:cs typeface="+mn-cs"/>
              </a:defRPr>
            </a:lvl1pPr>
          </a:lstStyle>
          <a:p>
            <a:pPr>
              <a:defRPr/>
            </a:pPr>
            <a:fld id="{9ADF3852-5CEE-4B7F-8778-B75C3A6198BF}" type="datetimeFigureOut">
              <a:rPr lang="en-US"/>
              <a:pPr>
                <a:defRPr/>
              </a:pPr>
              <a:t>1/13/2017</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pPr lvl="0"/>
            <a:endParaRPr lang="en-US" noProof="0"/>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2930" tIns="46465" rIns="92930" bIns="4646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13075" cy="465138"/>
          </a:xfrm>
          <a:prstGeom prst="rect">
            <a:avLst/>
          </a:prstGeom>
        </p:spPr>
        <p:txBody>
          <a:bodyPr vert="horz" lIns="92930" tIns="46465" rIns="92930" bIns="46465"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2930" tIns="46465" rIns="92930" bIns="46465" rtlCol="0" anchor="b"/>
          <a:lstStyle>
            <a:lvl1pPr algn="r" fontAlgn="auto">
              <a:spcBef>
                <a:spcPts val="0"/>
              </a:spcBef>
              <a:spcAft>
                <a:spcPts val="0"/>
              </a:spcAft>
              <a:defRPr sz="1200">
                <a:latin typeface="+mn-lt"/>
                <a:cs typeface="+mn-cs"/>
              </a:defRPr>
            </a:lvl1pPr>
          </a:lstStyle>
          <a:p>
            <a:pPr>
              <a:defRPr/>
            </a:pPr>
            <a:fld id="{A0521432-6AA5-4D80-A4A8-7498F17D46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A388F578-4A1F-44E9-A02F-6F46B6BD2B6A}" type="datetime1">
              <a:rPr lang="en-US"/>
              <a:pPr>
                <a:defRPr/>
              </a:pPr>
              <a:t>1/13/2017</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dirty="0" smtClean="0"/>
              <a:t>Saxena &amp; Saxena Law Chambers</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A0DACD1B-C0B2-4DEA-8ACE-5AC27391D13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9435EED-1F7F-4C5A-A104-E5ABDA54AFF0}" type="datetime1">
              <a:rPr lang="en-US"/>
              <a:pPr>
                <a:defRPr/>
              </a:pPr>
              <a:t>1/13/2017</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916E5AB1-2ECE-4084-83D0-EFEEB541EA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E5ED7084-810D-4D54-B075-34FEE5C60D7A}" type="datetime1">
              <a:rPr lang="en-US"/>
              <a:pPr>
                <a:defRPr/>
              </a:pPr>
              <a:t>1/13/2017</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dirty="0" smtClean="0"/>
              <a:t>Saxena &amp; Saxena Law Chambers</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F13140D7-412F-421F-954C-24C1F6DAE97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FFADB17-C2B1-46C5-8069-E15EFFB111DF}" type="datetime1">
              <a:rPr lang="en-US"/>
              <a:pPr>
                <a:defRPr/>
              </a:pPr>
              <a:t>1/13/2017</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7900115F-3D79-466E-9D6C-2D7CC127695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4F1505C2-8A28-4A17-8888-B3ACC7A7604A}" type="datetime1">
              <a:rPr lang="en-US"/>
              <a:pPr>
                <a:defRPr/>
              </a:pPr>
              <a:t>1/13/2017</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51138504-B1C7-4D0C-A730-D936D00036B3}"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dirty="0" smtClean="0"/>
              <a:t>Saxena &amp; Saxena Law Chambers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C67CBDEF-803D-4406-B359-E5319BE8E7C1}" type="datetime1">
              <a:rPr lang="en-US"/>
              <a:pPr>
                <a:defRPr/>
              </a:pPr>
              <a:t>1/13/2017</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62B31248-F7B4-49F3-A2C5-534236993555}"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dirty="0" smtClean="0"/>
              <a:t>Saxena &amp; Saxena Law Chambers</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23351402-E766-47A5-91EE-91ACE287D25C}" type="datetime1">
              <a:rPr lang="en-US"/>
              <a:pPr>
                <a:defRPr/>
              </a:pPr>
              <a:t>1/13/2017</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D3799E3B-BEB3-4E25-9324-F489F22F71F0}"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dirty="0" smtClean="0"/>
              <a:t>Saxena &amp; Saxena Law Chambers</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32071BE-3CFC-4814-A43E-93B4C80948B3}" type="datetime1">
              <a:rPr lang="en-US"/>
              <a:pPr>
                <a:defRPr/>
              </a:pPr>
              <a:t>1/13/2017</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E4DEFCA9-468D-41A9-8B96-27DB2C7D437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1F2F2F5C-1F84-4CC4-BDB9-AA4F62867C66}" type="datetime1">
              <a:rPr lang="en-US"/>
              <a:pPr>
                <a:defRPr/>
              </a:pPr>
              <a:t>1/13/2017</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06683A0A-D0A5-4742-83C7-CAE603735F3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00A32A6E-1B21-4CB0-91ED-987B3E258AA9}" type="datetime1">
              <a:rPr lang="en-US"/>
              <a:pPr>
                <a:defRPr/>
              </a:pPr>
              <a:t>1/13/2017</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dirty="0" smtClean="0"/>
              <a:t>Saxena &amp; Saxena Law Chambers</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21B2DA61-7A28-4B6A-8844-2E83AAEE1ED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C28D1704-B68A-4D4D-B607-685D2764B0A7}" type="datetime1">
              <a:rPr lang="en-US"/>
              <a:pPr>
                <a:defRPr/>
              </a:pPr>
              <a:t>1/13/2017</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65392FA5-DFD0-4F7E-AD6E-4A6BADDDA87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dirty="0" smtClean="0"/>
              <a:t>Saxena &amp; Saxena Law Chambers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25B8DA6B-278A-4053-B9C3-9FDB42A73C64}" type="datetime1">
              <a:rPr lang="en-US"/>
              <a:pPr>
                <a:defRPr/>
              </a:pPr>
              <a:t>1/13/2017</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r>
              <a:rPr lang="en-US" dirty="0" smtClean="0"/>
              <a:t>Saxena &amp; Saxena Law Chambers</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9F8FCB24-EBD6-403B-A791-B40B91A1D9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9" r:id="rId1"/>
    <p:sldLayoutId id="2147483805" r:id="rId2"/>
    <p:sldLayoutId id="2147483810" r:id="rId3"/>
    <p:sldLayoutId id="2147483811" r:id="rId4"/>
    <p:sldLayoutId id="2147483812" r:id="rId5"/>
    <p:sldLayoutId id="2147483806" r:id="rId6"/>
    <p:sldLayoutId id="2147483813" r:id="rId7"/>
    <p:sldLayoutId id="2147483807" r:id="rId8"/>
    <p:sldLayoutId id="2147483814" r:id="rId9"/>
    <p:sldLayoutId id="2147483808" r:id="rId10"/>
    <p:sldLayoutId id="2147483815" r:id="rId11"/>
  </p:sldLayoutIdLst>
  <p:hf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9BBB59"/>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064A2"/>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229600" cy="3276600"/>
          </a:xfrm>
        </p:spPr>
        <p:txBody>
          <a:bodyPr>
            <a:normAutofit fontScale="90000"/>
          </a:bodyPr>
          <a:lstStyle/>
          <a:p>
            <a:pPr algn="ctr" eaLnBrk="1" hangingPunct="1"/>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
            </a:r>
            <a:br>
              <a:rPr lang="en-US" sz="4000" b="1" cap="none" dirty="0" smtClean="0">
                <a:solidFill>
                  <a:schemeClr val="bg1"/>
                </a:solidFill>
                <a:latin typeface="Arial Unicode MS" pitchFamily="34" charset="-128"/>
                <a:ea typeface="Arial Unicode MS" pitchFamily="34" charset="-128"/>
                <a:cs typeface="Arial Unicode MS" pitchFamily="34" charset="-128"/>
              </a:rPr>
            </a:br>
            <a:r>
              <a:rPr lang="en-US" b="1" u="sng" cap="none" dirty="0" smtClean="0">
                <a:solidFill>
                  <a:schemeClr val="bg1"/>
                </a:solidFill>
                <a:latin typeface="Arial Unicode MS" pitchFamily="34" charset="-128"/>
                <a:ea typeface="Arial Unicode MS" pitchFamily="34" charset="-128"/>
                <a:cs typeface="Arial Unicode MS" pitchFamily="34" charset="-128"/>
              </a:rPr>
              <a:t>INSOLVENCY &amp; BANKRUPTCY CODE, 2016</a:t>
            </a:r>
            <a:br>
              <a:rPr lang="en-US" b="1" u="sng" cap="none" dirty="0" smtClean="0">
                <a:solidFill>
                  <a:schemeClr val="bg1"/>
                </a:solidFill>
                <a:latin typeface="Arial Unicode MS" pitchFamily="34" charset="-128"/>
                <a:ea typeface="Arial Unicode MS" pitchFamily="34" charset="-128"/>
                <a:cs typeface="Arial Unicode MS" pitchFamily="34" charset="-128"/>
              </a:rPr>
            </a:br>
            <a:r>
              <a:rPr lang="en-US" sz="4000" b="1" cap="none" dirty="0" smtClean="0">
                <a:solidFill>
                  <a:schemeClr val="bg1"/>
                </a:solidFill>
                <a:latin typeface="Arial Unicode MS" pitchFamily="34" charset="-128"/>
                <a:ea typeface="Arial Unicode MS" pitchFamily="34" charset="-128"/>
                <a:cs typeface="Arial Unicode MS" pitchFamily="34" charset="-128"/>
              </a:rPr>
              <a:t>(Insolvency Resolution &amp; Liquidation for Corporate Persons)</a:t>
            </a:r>
            <a:r>
              <a:rPr lang="en-US" sz="4000" b="1" u="sng" cap="none" dirty="0" smtClean="0">
                <a:solidFill>
                  <a:schemeClr val="bg1"/>
                </a:solidFill>
                <a:latin typeface="Arial Unicode MS" pitchFamily="34" charset="-128"/>
                <a:ea typeface="Arial Unicode MS" pitchFamily="34" charset="-128"/>
                <a:cs typeface="Arial Unicode MS" pitchFamily="34" charset="-128"/>
              </a:rPr>
              <a:t/>
            </a:r>
            <a:br>
              <a:rPr lang="en-US" sz="4000" b="1" u="sng" cap="none" dirty="0" smtClean="0">
                <a:solidFill>
                  <a:schemeClr val="bg1"/>
                </a:solidFill>
                <a:latin typeface="Arial Unicode MS" pitchFamily="34" charset="-128"/>
                <a:ea typeface="Arial Unicode MS" pitchFamily="34" charset="-128"/>
                <a:cs typeface="Arial Unicode MS" pitchFamily="34" charset="-128"/>
              </a:rPr>
            </a:br>
            <a:endParaRPr lang="en-US" sz="4000" u="sng" cap="none" dirty="0" smtClean="0">
              <a:solidFill>
                <a:srgbClr val="17375E"/>
              </a:solidFill>
              <a:latin typeface="Arial Unicode MS" pitchFamily="34" charset="-128"/>
              <a:ea typeface="Arial Unicode MS" pitchFamily="34" charset="-128"/>
              <a:cs typeface="Arial Unicode MS" pitchFamily="34" charset="-128"/>
            </a:endParaRPr>
          </a:p>
        </p:txBody>
      </p:sp>
      <p:sp>
        <p:nvSpPr>
          <p:cNvPr id="3" name="Subtitle 2"/>
          <p:cNvSpPr>
            <a:spLocks noGrp="1"/>
          </p:cNvSpPr>
          <p:nvPr>
            <p:ph type="subTitle" idx="1"/>
          </p:nvPr>
        </p:nvSpPr>
        <p:spPr>
          <a:xfrm>
            <a:off x="1371600" y="3733800"/>
            <a:ext cx="7772400" cy="3124200"/>
          </a:xfrm>
        </p:spPr>
        <p:txBody>
          <a:bodyPr>
            <a:noAutofit/>
          </a:bodyPr>
          <a:lstStyle/>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Advocate Arun Saxena</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Saxena &amp; Saxena Law Chambers </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Advocates &amp; Attorneys</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603-604, New Delhi House,</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27, </a:t>
            </a:r>
            <a:r>
              <a:rPr lang="en-US" sz="1800" b="1" dirty="0" err="1" smtClean="0">
                <a:solidFill>
                  <a:schemeClr val="bg1"/>
                </a:solidFill>
                <a:latin typeface="Arial Unicode MS" pitchFamily="34" charset="-128"/>
                <a:ea typeface="Arial Unicode MS" pitchFamily="34" charset="-128"/>
                <a:cs typeface="Arial Unicode MS" pitchFamily="34" charset="-128"/>
              </a:rPr>
              <a:t>Barakhamba</a:t>
            </a:r>
            <a:r>
              <a:rPr lang="en-US" sz="1800" b="1" dirty="0" smtClean="0">
                <a:solidFill>
                  <a:schemeClr val="bg1"/>
                </a:solidFill>
                <a:latin typeface="Arial Unicode MS" pitchFamily="34" charset="-128"/>
                <a:ea typeface="Arial Unicode MS" pitchFamily="34" charset="-128"/>
                <a:cs typeface="Arial Unicode MS" pitchFamily="34" charset="-128"/>
              </a:rPr>
              <a:t> Road,</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New Delhi – 110 001.</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Ph: 43044999, Mob.: 9810037364</a:t>
            </a:r>
          </a:p>
          <a:p>
            <a:pPr marL="3657600" defTabSz="1146175" eaLnBrk="1" fontAlgn="auto" hangingPunct="1">
              <a:spcAft>
                <a:spcPts val="0"/>
              </a:spcAft>
              <a:defRPr/>
            </a:pPr>
            <a:r>
              <a:rPr lang="en-US" sz="1800" b="1" dirty="0" smtClean="0">
                <a:solidFill>
                  <a:schemeClr val="bg1"/>
                </a:solidFill>
                <a:latin typeface="Arial Unicode MS" pitchFamily="34" charset="-128"/>
                <a:ea typeface="Arial Unicode MS" pitchFamily="34" charset="-128"/>
                <a:cs typeface="Arial Unicode MS" pitchFamily="34" charset="-128"/>
              </a:rPr>
              <a:t>E-mail : advisor@sslclegal.in</a:t>
            </a:r>
            <a:endParaRPr lang="en-US" sz="1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Avoidance of under valuation transaction</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In case liquidator or RP is of the opinion that certain transactions were made during relevant period which are under valued he :-</a:t>
            </a:r>
          </a:p>
          <a:p>
            <a:pPr marL="58738" indent="-15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Shall make the application to adjudicating authority.</a:t>
            </a: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For declaration of such transaction as void. </a:t>
            </a: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Reverse the effect of such transaction.</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10</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Avoidance of under valuation transaction</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Application can be made by the creditor in case of under valued transaction if liquidator or RP has not reported any under valued transaction to adjudicating authority</a:t>
            </a:r>
          </a:p>
          <a:p>
            <a:pPr marL="58738" indent="-1588"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Adjudicating authority shall pass the order for :-</a:t>
            </a: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Restoring the position as it exist before the transaction.</a:t>
            </a: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To reverse the effect of the transaction.</a:t>
            </a:r>
          </a:p>
          <a:p>
            <a:pPr marL="514350" indent="-457200" algn="just" eaLnBrk="1" fontAlgn="auto" hangingPunct="1">
              <a:spcAft>
                <a:spcPts val="0"/>
              </a:spcAft>
              <a:buFont typeface="Wingdings" pitchFamily="2" charset="2"/>
              <a:buChar char="§"/>
              <a:defRPr/>
            </a:pPr>
            <a:r>
              <a:rPr lang="en-US" sz="2400" dirty="0" smtClean="0">
                <a:latin typeface="Arial Unicode MS" pitchFamily="34" charset="-128"/>
                <a:ea typeface="Arial Unicode MS" pitchFamily="34" charset="-128"/>
                <a:cs typeface="Arial Unicode MS" pitchFamily="34" charset="-128"/>
              </a:rPr>
              <a:t>Requiring board to initiate disciplinary proceedings against the liquidator or RP</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11</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Transactions defrauding creditor</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8738" indent="-1588"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Offence and Penalties</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457200" y="2286000"/>
          <a:ext cx="8382000" cy="4023360"/>
        </p:xfrm>
        <a:graphic>
          <a:graphicData uri="http://schemas.openxmlformats.org/drawingml/2006/table">
            <a:tbl>
              <a:tblPr firstRow="1" bandRow="1">
                <a:tableStyleId>{5940675A-B579-460E-94D1-54222C63F5DA}</a:tableStyleId>
              </a:tblPr>
              <a:tblGrid>
                <a:gridCol w="838200"/>
                <a:gridCol w="4267200"/>
                <a:gridCol w="1524000"/>
                <a:gridCol w="1752600"/>
              </a:tblGrid>
              <a:tr h="370840">
                <a:tc>
                  <a:txBody>
                    <a:bodyPr/>
                    <a:lstStyle/>
                    <a:p>
                      <a:pPr algn="ctr"/>
                      <a:r>
                        <a:rPr lang="en-US" sz="1600" b="1" dirty="0" smtClean="0"/>
                        <a:t>Section</a:t>
                      </a:r>
                      <a:endParaRPr lang="en-US" sz="1600" b="1" dirty="0"/>
                    </a:p>
                  </a:txBody>
                  <a:tcPr/>
                </a:tc>
                <a:tc>
                  <a:txBody>
                    <a:bodyPr/>
                    <a:lstStyle/>
                    <a:p>
                      <a:r>
                        <a:rPr lang="en-US" b="1" dirty="0" smtClean="0">
                          <a:latin typeface="Arial Unicode MS" pitchFamily="34" charset="-128"/>
                          <a:ea typeface="Arial Unicode MS" pitchFamily="34" charset="-128"/>
                          <a:cs typeface="Arial Unicode MS" pitchFamily="34" charset="-128"/>
                        </a:rPr>
                        <a:t>Particulars</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Responsible person</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Penalties</a:t>
                      </a:r>
                      <a:endParaRPr lang="en-US" b="1"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68</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Willfully concealed any property, any debt</a:t>
                      </a:r>
                      <a:r>
                        <a:rPr lang="en-US" baseline="0" dirty="0" smtClean="0">
                          <a:latin typeface="Arial Unicode MS" pitchFamily="34" charset="-128"/>
                          <a:ea typeface="Arial Unicode MS" pitchFamily="34" charset="-128"/>
                          <a:cs typeface="Arial Unicode MS" pitchFamily="34" charset="-128"/>
                        </a:rPr>
                        <a:t> of value of Rs.10,000 or more at any time after insolvency commencement.</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Fraudulently remove any part of the property of the value of Rs.10,000 or more.</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Willfully concealed, destroyed, </a:t>
                      </a:r>
                      <a:r>
                        <a:rPr lang="en-US" baseline="0" dirty="0" err="1" smtClean="0">
                          <a:latin typeface="Arial Unicode MS" pitchFamily="34" charset="-128"/>
                          <a:ea typeface="Arial Unicode MS" pitchFamily="34" charset="-128"/>
                          <a:cs typeface="Arial Unicode MS" pitchFamily="34" charset="-128"/>
                        </a:rPr>
                        <a:t>mutiliated</a:t>
                      </a:r>
                      <a:r>
                        <a:rPr lang="en-US" baseline="0" dirty="0" smtClean="0">
                          <a:latin typeface="Arial Unicode MS" pitchFamily="34" charset="-128"/>
                          <a:ea typeface="Arial Unicode MS" pitchFamily="34" charset="-128"/>
                          <a:cs typeface="Arial Unicode MS" pitchFamily="34" charset="-128"/>
                        </a:rPr>
                        <a:t> or falsified any books, paper etc.</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Willfully created any security, interest over or dispose off any property.</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Any officer</a:t>
                      </a:r>
                      <a:r>
                        <a:rPr lang="en-US" baseline="0" dirty="0" smtClean="0">
                          <a:latin typeface="Arial Unicode MS" pitchFamily="34" charset="-128"/>
                          <a:ea typeface="Arial Unicode MS" pitchFamily="34" charset="-128"/>
                          <a:cs typeface="Arial Unicode MS" pitchFamily="34" charset="-128"/>
                        </a:rPr>
                        <a:t> of the company </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marL="58738" indent="-1588"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Offence and Penalties</a:t>
            </a: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457200" y="1676400"/>
          <a:ext cx="8382000" cy="4389120"/>
        </p:xfrm>
        <a:graphic>
          <a:graphicData uri="http://schemas.openxmlformats.org/drawingml/2006/table">
            <a:tbl>
              <a:tblPr firstRow="1" bandRow="1">
                <a:tableStyleId>{5940675A-B579-460E-94D1-54222C63F5DA}</a:tableStyleId>
              </a:tblPr>
              <a:tblGrid>
                <a:gridCol w="838200"/>
                <a:gridCol w="4267200"/>
                <a:gridCol w="1524000"/>
                <a:gridCol w="1752600"/>
              </a:tblGrid>
              <a:tr h="370840">
                <a:tc>
                  <a:txBody>
                    <a:bodyPr/>
                    <a:lstStyle/>
                    <a:p>
                      <a:pPr algn="ctr"/>
                      <a:r>
                        <a:rPr lang="en-US" sz="1600" b="1" dirty="0" smtClean="0"/>
                        <a:t>Section</a:t>
                      </a:r>
                      <a:endParaRPr lang="en-US" sz="1600" b="1" dirty="0"/>
                    </a:p>
                  </a:txBody>
                  <a:tcPr/>
                </a:tc>
                <a:tc>
                  <a:txBody>
                    <a:bodyPr/>
                    <a:lstStyle/>
                    <a:p>
                      <a:r>
                        <a:rPr lang="en-US" b="1" dirty="0" smtClean="0">
                          <a:latin typeface="Arial Unicode MS" pitchFamily="34" charset="-128"/>
                          <a:ea typeface="Arial Unicode MS" pitchFamily="34" charset="-128"/>
                          <a:cs typeface="Arial Unicode MS" pitchFamily="34" charset="-128"/>
                        </a:rPr>
                        <a:t>Particulars</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Responsible person</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Penalties</a:t>
                      </a:r>
                      <a:endParaRPr lang="en-US" b="1"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69</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transaction defrauding creditors</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Corporate debtors and officer</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1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70</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misconduct</a:t>
                      </a:r>
                      <a:r>
                        <a:rPr lang="en-US" baseline="0" dirty="0" smtClean="0">
                          <a:latin typeface="Arial Unicode MS" pitchFamily="34" charset="-128"/>
                          <a:ea typeface="Arial Unicode MS" pitchFamily="34" charset="-128"/>
                          <a:cs typeface="Arial Unicode MS" pitchFamily="34" charset="-128"/>
                        </a:rPr>
                        <a:t> in the course of corporate insolvency resolution process</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Non-disclosure of information to RP</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Not giving the custody and control to the RP.</a:t>
                      </a:r>
                    </a:p>
                    <a:p>
                      <a:pPr marL="231775" indent="-231775">
                        <a:buFont typeface="Arial" pitchFamily="34" charset="0"/>
                        <a:buChar char="•"/>
                      </a:pPr>
                      <a:r>
                        <a:rPr lang="en-US" baseline="0" dirty="0" smtClean="0">
                          <a:latin typeface="Arial Unicode MS" pitchFamily="34" charset="-128"/>
                          <a:ea typeface="Arial Unicode MS" pitchFamily="34" charset="-128"/>
                          <a:cs typeface="Arial Unicode MS" pitchFamily="34" charset="-128"/>
                        </a:rPr>
                        <a:t>Not providing books of accounts to RP</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Officer</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smtClean="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marL="58738" indent="-1588"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Offence and Penalties</a:t>
            </a: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457200" y="1676400"/>
          <a:ext cx="8382000" cy="4211320"/>
        </p:xfrm>
        <a:graphic>
          <a:graphicData uri="http://schemas.openxmlformats.org/drawingml/2006/table">
            <a:tbl>
              <a:tblPr firstRow="1" bandRow="1">
                <a:tableStyleId>{5940675A-B579-460E-94D1-54222C63F5DA}</a:tableStyleId>
              </a:tblPr>
              <a:tblGrid>
                <a:gridCol w="838200"/>
                <a:gridCol w="2819400"/>
                <a:gridCol w="2514600"/>
                <a:gridCol w="2209800"/>
              </a:tblGrid>
              <a:tr h="370840">
                <a:tc>
                  <a:txBody>
                    <a:bodyPr/>
                    <a:lstStyle/>
                    <a:p>
                      <a:pPr algn="ctr"/>
                      <a:r>
                        <a:rPr lang="en-US" sz="1600" b="1" dirty="0" smtClean="0"/>
                        <a:t>Section</a:t>
                      </a:r>
                      <a:endParaRPr lang="en-US" sz="1600" b="1" dirty="0"/>
                    </a:p>
                  </a:txBody>
                  <a:tcPr/>
                </a:tc>
                <a:tc>
                  <a:txBody>
                    <a:bodyPr/>
                    <a:lstStyle/>
                    <a:p>
                      <a:r>
                        <a:rPr lang="en-US" b="1" dirty="0" smtClean="0">
                          <a:latin typeface="Arial Unicode MS" pitchFamily="34" charset="-128"/>
                          <a:ea typeface="Arial Unicode MS" pitchFamily="34" charset="-128"/>
                          <a:cs typeface="Arial Unicode MS" pitchFamily="34" charset="-128"/>
                        </a:rPr>
                        <a:t>Particulars</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Responsible person</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Penalties</a:t>
                      </a:r>
                      <a:endParaRPr lang="en-US" b="1"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71</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falsification of books of accounts</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Officer</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72</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willful</a:t>
                      </a:r>
                      <a:r>
                        <a:rPr lang="en-US" baseline="0" dirty="0" smtClean="0">
                          <a:latin typeface="Arial Unicode MS" pitchFamily="34" charset="-128"/>
                          <a:ea typeface="Arial Unicode MS" pitchFamily="34" charset="-128"/>
                          <a:cs typeface="Arial Unicode MS" pitchFamily="34" charset="-128"/>
                        </a:rPr>
                        <a:t> omission from statement relating to affairs of CD</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Officer</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73</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false reputation to creditors</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Officers</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smtClean="0">
                        <a:latin typeface="Arial Unicode MS" pitchFamily="34" charset="-128"/>
                        <a:ea typeface="Arial Unicode MS" pitchFamily="34" charset="-128"/>
                        <a:cs typeface="Arial Unicode MS" pitchFamily="34" charset="-128"/>
                      </a:endParaRPr>
                    </a:p>
                    <a:p>
                      <a:endParaRPr lang="en-US"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marL="58738" indent="-1588"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Offence and Penalties</a:t>
            </a: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457200" y="1676400"/>
          <a:ext cx="8382000" cy="4206240"/>
        </p:xfrm>
        <a:graphic>
          <a:graphicData uri="http://schemas.openxmlformats.org/drawingml/2006/table">
            <a:tbl>
              <a:tblPr firstRow="1" bandRow="1">
                <a:tableStyleId>{5940675A-B579-460E-94D1-54222C63F5DA}</a:tableStyleId>
              </a:tblPr>
              <a:tblGrid>
                <a:gridCol w="838200"/>
                <a:gridCol w="3124200"/>
                <a:gridCol w="1600200"/>
                <a:gridCol w="2819400"/>
              </a:tblGrid>
              <a:tr h="370840">
                <a:tc>
                  <a:txBody>
                    <a:bodyPr/>
                    <a:lstStyle/>
                    <a:p>
                      <a:pPr algn="ctr"/>
                      <a:r>
                        <a:rPr lang="en-US" sz="1600" b="1" dirty="0" smtClean="0"/>
                        <a:t>Section</a:t>
                      </a:r>
                      <a:endParaRPr lang="en-US" sz="1600" b="1" dirty="0"/>
                    </a:p>
                  </a:txBody>
                  <a:tcPr/>
                </a:tc>
                <a:tc>
                  <a:txBody>
                    <a:bodyPr/>
                    <a:lstStyle/>
                    <a:p>
                      <a:r>
                        <a:rPr lang="en-US" b="1" dirty="0" smtClean="0">
                          <a:latin typeface="Arial Unicode MS" pitchFamily="34" charset="-128"/>
                          <a:ea typeface="Arial Unicode MS" pitchFamily="34" charset="-128"/>
                          <a:cs typeface="Arial Unicode MS" pitchFamily="34" charset="-128"/>
                        </a:rPr>
                        <a:t>Particulars</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Responsible person</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Penalties</a:t>
                      </a:r>
                      <a:endParaRPr lang="en-US" b="1"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74</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contravention</a:t>
                      </a:r>
                      <a:r>
                        <a:rPr lang="en-US" baseline="0" dirty="0" smtClean="0">
                          <a:latin typeface="Arial Unicode MS" pitchFamily="34" charset="-128"/>
                          <a:ea typeface="Arial Unicode MS" pitchFamily="34" charset="-128"/>
                          <a:cs typeface="Arial Unicode MS" pitchFamily="34" charset="-128"/>
                        </a:rPr>
                        <a:t> of moratorium or resolution of plan</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Corporate</a:t>
                      </a:r>
                      <a:r>
                        <a:rPr lang="en-US" baseline="0" dirty="0" smtClean="0">
                          <a:latin typeface="Arial Unicode MS" pitchFamily="34" charset="-128"/>
                          <a:ea typeface="Arial Unicode MS" pitchFamily="34" charset="-128"/>
                          <a:cs typeface="Arial Unicode MS" pitchFamily="34" charset="-128"/>
                        </a:rPr>
                        <a:t> debtor and officers</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sz="1600" dirty="0" smtClean="0">
                          <a:latin typeface="Arial Unicode MS" pitchFamily="34" charset="-128"/>
                          <a:ea typeface="Arial Unicode MS" pitchFamily="34" charset="-128"/>
                          <a:cs typeface="Arial Unicode MS" pitchFamily="34" charset="-128"/>
                        </a:rPr>
                        <a:t>I</a:t>
                      </a:r>
                      <a:r>
                        <a:rPr lang="en-US" sz="1600" u="sng" dirty="0" smtClean="0">
                          <a:latin typeface="Arial Unicode MS" pitchFamily="34" charset="-128"/>
                          <a:ea typeface="Arial Unicode MS" pitchFamily="34" charset="-128"/>
                          <a:cs typeface="Arial Unicode MS" pitchFamily="34" charset="-128"/>
                        </a:rPr>
                        <a:t>mprisonment</a:t>
                      </a:r>
                      <a:r>
                        <a:rPr lang="en-US" sz="1600" baseline="0" dirty="0" smtClean="0">
                          <a:latin typeface="Arial Unicode MS" pitchFamily="34" charset="-128"/>
                          <a:ea typeface="Arial Unicode MS" pitchFamily="34" charset="-128"/>
                          <a:cs typeface="Arial Unicode MS" pitchFamily="34" charset="-128"/>
                        </a:rPr>
                        <a:t> – 3 to 5 years </a:t>
                      </a:r>
                    </a:p>
                    <a:p>
                      <a:r>
                        <a:rPr lang="en-US" sz="1600" u="sng" baseline="0" dirty="0" smtClean="0">
                          <a:latin typeface="Arial Unicode MS" pitchFamily="34" charset="-128"/>
                          <a:ea typeface="Arial Unicode MS" pitchFamily="34" charset="-128"/>
                          <a:cs typeface="Arial Unicode MS" pitchFamily="34" charset="-128"/>
                        </a:rPr>
                        <a:t>Fine</a:t>
                      </a:r>
                      <a:r>
                        <a:rPr lang="en-US" sz="1600" baseline="0" dirty="0" smtClean="0">
                          <a:latin typeface="Arial Unicode MS" pitchFamily="34" charset="-128"/>
                          <a:ea typeface="Arial Unicode MS" pitchFamily="34" charset="-128"/>
                          <a:cs typeface="Arial Unicode MS" pitchFamily="34" charset="-128"/>
                        </a:rPr>
                        <a:t> – Rs.1 </a:t>
                      </a:r>
                      <a:r>
                        <a:rPr lang="en-US" sz="1600" baseline="0" dirty="0" err="1" smtClean="0">
                          <a:latin typeface="Arial Unicode MS" pitchFamily="34" charset="-128"/>
                          <a:ea typeface="Arial Unicode MS" pitchFamily="34" charset="-128"/>
                          <a:cs typeface="Arial Unicode MS" pitchFamily="34" charset="-128"/>
                        </a:rPr>
                        <a:t>lac</a:t>
                      </a:r>
                      <a:r>
                        <a:rPr lang="en-US" sz="1600" baseline="0" dirty="0" smtClean="0">
                          <a:latin typeface="Arial Unicode MS" pitchFamily="34" charset="-128"/>
                          <a:ea typeface="Arial Unicode MS" pitchFamily="34" charset="-128"/>
                          <a:cs typeface="Arial Unicode MS" pitchFamily="34" charset="-128"/>
                        </a:rPr>
                        <a:t> to Rs.3 </a:t>
                      </a:r>
                      <a:r>
                        <a:rPr lang="en-US" sz="1600" baseline="0" dirty="0" err="1" smtClean="0">
                          <a:latin typeface="Arial Unicode MS" pitchFamily="34" charset="-128"/>
                          <a:ea typeface="Arial Unicode MS" pitchFamily="34" charset="-128"/>
                          <a:cs typeface="Arial Unicode MS" pitchFamily="34" charset="-128"/>
                        </a:rPr>
                        <a:t>lacs</a:t>
                      </a:r>
                      <a:r>
                        <a:rPr lang="en-US" sz="1600" baseline="0" dirty="0" smtClean="0">
                          <a:latin typeface="Arial Unicode MS" pitchFamily="34" charset="-128"/>
                          <a:ea typeface="Arial Unicode MS" pitchFamily="34" charset="-128"/>
                          <a:cs typeface="Arial Unicode MS" pitchFamily="34" charset="-128"/>
                        </a:rPr>
                        <a:t> or both</a:t>
                      </a:r>
                      <a:endParaRPr lang="en-US" sz="1600" dirty="0">
                        <a:latin typeface="Arial Unicode MS" pitchFamily="34" charset="-128"/>
                        <a:ea typeface="Arial Unicode MS" pitchFamily="34" charset="-128"/>
                        <a:cs typeface="Arial Unicode MS" pitchFamily="34" charset="-128"/>
                      </a:endParaRPr>
                    </a:p>
                  </a:txBody>
                  <a:tcPr/>
                </a:tc>
              </a:tr>
              <a:tr h="370840">
                <a:tc>
                  <a:txBody>
                    <a:bodyPr/>
                    <a:lstStyle/>
                    <a:p>
                      <a:pPr algn="ct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creditor</a:t>
                      </a:r>
                      <a:endParaRPr lang="en-US" dirty="0">
                        <a:latin typeface="Arial Unicode MS" pitchFamily="34" charset="-128"/>
                        <a:ea typeface="Arial Unicode MS" pitchFamily="34" charset="-128"/>
                        <a:cs typeface="Arial Unicode MS" pitchFamily="34" charset="-128"/>
                      </a:endParaRPr>
                    </a:p>
                  </a:txBody>
                  <a:tcPr/>
                </a:tc>
                <a:tc>
                  <a:txBody>
                    <a:bodyPr/>
                    <a:lstStyle/>
                    <a:p>
                      <a:endParaRPr lang="en-US" dirty="0">
                        <a:latin typeface="Arial Unicode MS" pitchFamily="34" charset="-128"/>
                        <a:ea typeface="Arial Unicode MS" pitchFamily="34" charset="-128"/>
                        <a:cs typeface="Arial Unicode MS" pitchFamily="34" charset="-128"/>
                      </a:endParaRPr>
                    </a:p>
                  </a:txBody>
                  <a:tcPr/>
                </a:tc>
                <a:tc>
                  <a:txBody>
                    <a:bodyPr/>
                    <a:lstStyle/>
                    <a:p>
                      <a:r>
                        <a:rPr lang="en-US" sz="1600" dirty="0" smtClean="0">
                          <a:latin typeface="Arial Unicode MS" pitchFamily="34" charset="-128"/>
                          <a:ea typeface="Arial Unicode MS" pitchFamily="34" charset="-128"/>
                          <a:cs typeface="Arial Unicode MS" pitchFamily="34" charset="-128"/>
                        </a:rPr>
                        <a:t>I</a:t>
                      </a:r>
                      <a:r>
                        <a:rPr lang="en-US" sz="1600" u="sng" dirty="0" smtClean="0">
                          <a:latin typeface="Arial Unicode MS" pitchFamily="34" charset="-128"/>
                          <a:ea typeface="Arial Unicode MS" pitchFamily="34" charset="-128"/>
                          <a:cs typeface="Arial Unicode MS" pitchFamily="34" charset="-128"/>
                        </a:rPr>
                        <a:t>mprisonment</a:t>
                      </a:r>
                      <a:r>
                        <a:rPr lang="en-US" sz="1600" baseline="0" dirty="0" smtClean="0">
                          <a:latin typeface="Arial Unicode MS" pitchFamily="34" charset="-128"/>
                          <a:ea typeface="Arial Unicode MS" pitchFamily="34" charset="-128"/>
                          <a:cs typeface="Arial Unicode MS" pitchFamily="34" charset="-128"/>
                        </a:rPr>
                        <a:t> – 1 to 5 years </a:t>
                      </a:r>
                    </a:p>
                    <a:p>
                      <a:r>
                        <a:rPr lang="en-US" sz="1600" u="sng" baseline="0" dirty="0" smtClean="0">
                          <a:latin typeface="Arial Unicode MS" pitchFamily="34" charset="-128"/>
                          <a:ea typeface="Arial Unicode MS" pitchFamily="34" charset="-128"/>
                          <a:cs typeface="Arial Unicode MS" pitchFamily="34" charset="-128"/>
                        </a:rPr>
                        <a:t>Fine</a:t>
                      </a:r>
                      <a:r>
                        <a:rPr lang="en-US" sz="1600" baseline="0" dirty="0" smtClean="0">
                          <a:latin typeface="Arial Unicode MS" pitchFamily="34" charset="-128"/>
                          <a:ea typeface="Arial Unicode MS" pitchFamily="34" charset="-128"/>
                          <a:cs typeface="Arial Unicode MS" pitchFamily="34" charset="-128"/>
                        </a:rPr>
                        <a:t> – Rs.1 </a:t>
                      </a:r>
                      <a:r>
                        <a:rPr lang="en-US" sz="1600" baseline="0" dirty="0" err="1" smtClean="0">
                          <a:latin typeface="Arial Unicode MS" pitchFamily="34" charset="-128"/>
                          <a:ea typeface="Arial Unicode MS" pitchFamily="34" charset="-128"/>
                          <a:cs typeface="Arial Unicode MS" pitchFamily="34" charset="-128"/>
                        </a:rPr>
                        <a:t>lac</a:t>
                      </a:r>
                      <a:r>
                        <a:rPr lang="en-US" sz="1600" baseline="0" dirty="0" smtClean="0">
                          <a:latin typeface="Arial Unicode MS" pitchFamily="34" charset="-128"/>
                          <a:ea typeface="Arial Unicode MS" pitchFamily="34" charset="-128"/>
                          <a:cs typeface="Arial Unicode MS" pitchFamily="34" charset="-128"/>
                        </a:rPr>
                        <a:t> to Rs.1 </a:t>
                      </a:r>
                      <a:r>
                        <a:rPr lang="en-US" sz="1600" baseline="0" dirty="0" err="1" smtClean="0">
                          <a:latin typeface="Arial Unicode MS" pitchFamily="34" charset="-128"/>
                          <a:ea typeface="Arial Unicode MS" pitchFamily="34" charset="-128"/>
                          <a:cs typeface="Arial Unicode MS" pitchFamily="34" charset="-128"/>
                        </a:rPr>
                        <a:t>crore</a:t>
                      </a:r>
                      <a:r>
                        <a:rPr lang="en-US" sz="1600" baseline="0" dirty="0" smtClean="0">
                          <a:latin typeface="Arial Unicode MS" pitchFamily="34" charset="-128"/>
                          <a:ea typeface="Arial Unicode MS" pitchFamily="34" charset="-128"/>
                          <a:cs typeface="Arial Unicode MS" pitchFamily="34" charset="-128"/>
                        </a:rPr>
                        <a:t> or both</a:t>
                      </a:r>
                      <a:endParaRPr lang="en-US" sz="1600" dirty="0">
                        <a:latin typeface="Arial Unicode MS" pitchFamily="34" charset="-128"/>
                        <a:ea typeface="Arial Unicode MS" pitchFamily="34" charset="-128"/>
                        <a:cs typeface="Arial Unicode MS" pitchFamily="34" charset="-128"/>
                      </a:endParaRPr>
                    </a:p>
                  </a:txBody>
                  <a:tcPr/>
                </a:tc>
              </a:tr>
              <a:tr h="370840">
                <a:tc>
                  <a:txBody>
                    <a:bodyPr/>
                    <a:lstStyle/>
                    <a:p>
                      <a:pPr algn="ct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RP</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Creditor,</a:t>
                      </a:r>
                      <a:r>
                        <a:rPr lang="en-US" baseline="0" dirty="0" smtClean="0">
                          <a:latin typeface="Arial Unicode MS" pitchFamily="34" charset="-128"/>
                          <a:ea typeface="Arial Unicode MS" pitchFamily="34" charset="-128"/>
                          <a:cs typeface="Arial Unicode MS" pitchFamily="34" charset="-128"/>
                        </a:rPr>
                        <a:t> officer, company</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sz="1600" dirty="0" smtClean="0">
                          <a:latin typeface="Arial Unicode MS" pitchFamily="34" charset="-128"/>
                          <a:ea typeface="Arial Unicode MS" pitchFamily="34" charset="-128"/>
                          <a:cs typeface="Arial Unicode MS" pitchFamily="34" charset="-128"/>
                        </a:rPr>
                        <a:t>I</a:t>
                      </a:r>
                      <a:r>
                        <a:rPr lang="en-US" sz="1600" u="sng" dirty="0" smtClean="0">
                          <a:latin typeface="Arial Unicode MS" pitchFamily="34" charset="-128"/>
                          <a:ea typeface="Arial Unicode MS" pitchFamily="34" charset="-128"/>
                          <a:cs typeface="Arial Unicode MS" pitchFamily="34" charset="-128"/>
                        </a:rPr>
                        <a:t>mprisonment</a:t>
                      </a:r>
                      <a:r>
                        <a:rPr lang="en-US" sz="1600" baseline="0" dirty="0" smtClean="0">
                          <a:latin typeface="Arial Unicode MS" pitchFamily="34" charset="-128"/>
                          <a:ea typeface="Arial Unicode MS" pitchFamily="34" charset="-128"/>
                          <a:cs typeface="Arial Unicode MS" pitchFamily="34" charset="-128"/>
                        </a:rPr>
                        <a:t> – 1 to 5 years </a:t>
                      </a:r>
                    </a:p>
                    <a:p>
                      <a:r>
                        <a:rPr lang="en-US" sz="1600" u="sng" baseline="0" dirty="0" smtClean="0">
                          <a:latin typeface="Arial Unicode MS" pitchFamily="34" charset="-128"/>
                          <a:ea typeface="Arial Unicode MS" pitchFamily="34" charset="-128"/>
                          <a:cs typeface="Arial Unicode MS" pitchFamily="34" charset="-128"/>
                        </a:rPr>
                        <a:t>Fine</a:t>
                      </a:r>
                      <a:r>
                        <a:rPr lang="en-US" sz="1600" baseline="0" dirty="0" smtClean="0">
                          <a:latin typeface="Arial Unicode MS" pitchFamily="34" charset="-128"/>
                          <a:ea typeface="Arial Unicode MS" pitchFamily="34" charset="-128"/>
                          <a:cs typeface="Arial Unicode MS" pitchFamily="34" charset="-128"/>
                        </a:rPr>
                        <a:t> – Rs.1 </a:t>
                      </a:r>
                      <a:r>
                        <a:rPr lang="en-US" sz="1600" baseline="0" dirty="0" err="1" smtClean="0">
                          <a:latin typeface="Arial Unicode MS" pitchFamily="34" charset="-128"/>
                          <a:ea typeface="Arial Unicode MS" pitchFamily="34" charset="-128"/>
                          <a:cs typeface="Arial Unicode MS" pitchFamily="34" charset="-128"/>
                        </a:rPr>
                        <a:t>lac</a:t>
                      </a:r>
                      <a:r>
                        <a:rPr lang="en-US" sz="1600" baseline="0" dirty="0" smtClean="0">
                          <a:latin typeface="Arial Unicode MS" pitchFamily="34" charset="-128"/>
                          <a:ea typeface="Arial Unicode MS" pitchFamily="34" charset="-128"/>
                          <a:cs typeface="Arial Unicode MS" pitchFamily="34" charset="-128"/>
                        </a:rPr>
                        <a:t> to Rs.1 </a:t>
                      </a:r>
                      <a:r>
                        <a:rPr lang="en-US" sz="1600" baseline="0" dirty="0" err="1" smtClean="0">
                          <a:latin typeface="Arial Unicode MS" pitchFamily="34" charset="-128"/>
                          <a:ea typeface="Arial Unicode MS" pitchFamily="34" charset="-128"/>
                          <a:cs typeface="Arial Unicode MS" pitchFamily="34" charset="-128"/>
                        </a:rPr>
                        <a:t>crore</a:t>
                      </a:r>
                      <a:r>
                        <a:rPr lang="en-US" sz="1600" baseline="0" dirty="0" smtClean="0">
                          <a:latin typeface="Arial Unicode MS" pitchFamily="34" charset="-128"/>
                          <a:ea typeface="Arial Unicode MS" pitchFamily="34" charset="-128"/>
                          <a:cs typeface="Arial Unicode MS" pitchFamily="34" charset="-128"/>
                        </a:rPr>
                        <a:t> or both</a:t>
                      </a:r>
                      <a:endParaRPr lang="en-US" sz="1600" dirty="0">
                        <a:latin typeface="Arial Unicode MS" pitchFamily="34" charset="-128"/>
                        <a:ea typeface="Arial Unicode MS" pitchFamily="34" charset="-128"/>
                        <a:cs typeface="Arial Unicode MS" pitchFamily="34" charset="-128"/>
                      </a:endParaRPr>
                    </a:p>
                  </a:txBody>
                  <a:tcPr/>
                </a:tc>
              </a:tr>
              <a:tr h="370840">
                <a:tc>
                  <a:txBody>
                    <a:bodyPr/>
                    <a:lstStyle/>
                    <a:p>
                      <a:pPr algn="ct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a:t>
                      </a:r>
                      <a:r>
                        <a:rPr lang="en-US" baseline="0" dirty="0" smtClean="0">
                          <a:latin typeface="Arial Unicode MS" pitchFamily="34" charset="-128"/>
                          <a:ea typeface="Arial Unicode MS" pitchFamily="34" charset="-128"/>
                          <a:cs typeface="Arial Unicode MS" pitchFamily="34" charset="-128"/>
                        </a:rPr>
                        <a:t> for false information in application</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Every person</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sz="1600" u="sng" baseline="0" dirty="0" smtClean="0">
                          <a:latin typeface="Arial Unicode MS" pitchFamily="34" charset="-128"/>
                          <a:ea typeface="Arial Unicode MS" pitchFamily="34" charset="-128"/>
                          <a:cs typeface="Arial Unicode MS" pitchFamily="34" charset="-128"/>
                        </a:rPr>
                        <a:t>Fine</a:t>
                      </a:r>
                      <a:r>
                        <a:rPr lang="en-US" sz="1600" baseline="0" dirty="0" smtClean="0">
                          <a:latin typeface="Arial Unicode MS" pitchFamily="34" charset="-128"/>
                          <a:ea typeface="Arial Unicode MS" pitchFamily="34" charset="-128"/>
                          <a:cs typeface="Arial Unicode MS" pitchFamily="34" charset="-128"/>
                        </a:rPr>
                        <a:t> – Rs.1 </a:t>
                      </a:r>
                      <a:r>
                        <a:rPr lang="en-US" sz="1600" baseline="0" dirty="0" err="1" smtClean="0">
                          <a:latin typeface="Arial Unicode MS" pitchFamily="34" charset="-128"/>
                          <a:ea typeface="Arial Unicode MS" pitchFamily="34" charset="-128"/>
                          <a:cs typeface="Arial Unicode MS" pitchFamily="34" charset="-128"/>
                        </a:rPr>
                        <a:t>lac</a:t>
                      </a:r>
                      <a:r>
                        <a:rPr lang="en-US" sz="1600" baseline="0" dirty="0" smtClean="0">
                          <a:latin typeface="Arial Unicode MS" pitchFamily="34" charset="-128"/>
                          <a:ea typeface="Arial Unicode MS" pitchFamily="34" charset="-128"/>
                          <a:cs typeface="Arial Unicode MS" pitchFamily="34" charset="-128"/>
                        </a:rPr>
                        <a:t> to Rs.1 </a:t>
                      </a:r>
                      <a:r>
                        <a:rPr lang="en-US" sz="1600" baseline="0" dirty="0" err="1" smtClean="0">
                          <a:latin typeface="Arial Unicode MS" pitchFamily="34" charset="-128"/>
                          <a:ea typeface="Arial Unicode MS" pitchFamily="34" charset="-128"/>
                          <a:cs typeface="Arial Unicode MS" pitchFamily="34" charset="-128"/>
                        </a:rPr>
                        <a:t>crore</a:t>
                      </a:r>
                      <a:r>
                        <a:rPr lang="en-US" sz="1600" baseline="0" dirty="0" smtClean="0">
                          <a:latin typeface="Arial Unicode MS" pitchFamily="34" charset="-128"/>
                          <a:ea typeface="Arial Unicode MS" pitchFamily="34" charset="-128"/>
                          <a:cs typeface="Arial Unicode MS" pitchFamily="34" charset="-128"/>
                        </a:rPr>
                        <a:t> </a:t>
                      </a:r>
                      <a:endParaRPr lang="en-US" sz="1600"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marL="58738" indent="-1588"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Offence and Penalties</a:t>
            </a: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16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graphicFrame>
        <p:nvGraphicFramePr>
          <p:cNvPr id="6" name="Table 5"/>
          <p:cNvGraphicFramePr>
            <a:graphicFrameLocks noGrp="1"/>
          </p:cNvGraphicFramePr>
          <p:nvPr/>
        </p:nvGraphicFramePr>
        <p:xfrm>
          <a:off x="457200" y="1676400"/>
          <a:ext cx="8382000" cy="3022600"/>
        </p:xfrm>
        <a:graphic>
          <a:graphicData uri="http://schemas.openxmlformats.org/drawingml/2006/table">
            <a:tbl>
              <a:tblPr firstRow="1" bandRow="1">
                <a:tableStyleId>{5940675A-B579-460E-94D1-54222C63F5DA}</a:tableStyleId>
              </a:tblPr>
              <a:tblGrid>
                <a:gridCol w="838200"/>
                <a:gridCol w="2819400"/>
                <a:gridCol w="2514600"/>
                <a:gridCol w="2209800"/>
              </a:tblGrid>
              <a:tr h="370840">
                <a:tc>
                  <a:txBody>
                    <a:bodyPr/>
                    <a:lstStyle/>
                    <a:p>
                      <a:pPr algn="ctr"/>
                      <a:r>
                        <a:rPr lang="en-US" sz="1600" b="1" dirty="0" smtClean="0"/>
                        <a:t>Section</a:t>
                      </a:r>
                      <a:endParaRPr lang="en-US" sz="1600" b="1" dirty="0"/>
                    </a:p>
                  </a:txBody>
                  <a:tcPr/>
                </a:tc>
                <a:tc>
                  <a:txBody>
                    <a:bodyPr/>
                    <a:lstStyle/>
                    <a:p>
                      <a:r>
                        <a:rPr lang="en-US" b="1" dirty="0" smtClean="0">
                          <a:latin typeface="Arial Unicode MS" pitchFamily="34" charset="-128"/>
                          <a:ea typeface="Arial Unicode MS" pitchFamily="34" charset="-128"/>
                          <a:cs typeface="Arial Unicode MS" pitchFamily="34" charset="-128"/>
                        </a:rPr>
                        <a:t>Particulars</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Responsible person</a:t>
                      </a:r>
                      <a:endParaRPr lang="en-US" b="1" dirty="0">
                        <a:latin typeface="Arial Unicode MS" pitchFamily="34" charset="-128"/>
                        <a:ea typeface="Arial Unicode MS" pitchFamily="34" charset="-128"/>
                        <a:cs typeface="Arial Unicode MS" pitchFamily="34" charset="-128"/>
                      </a:endParaRPr>
                    </a:p>
                  </a:txBody>
                  <a:tcPr/>
                </a:tc>
                <a:tc>
                  <a:txBody>
                    <a:bodyPr/>
                    <a:lstStyle/>
                    <a:p>
                      <a:r>
                        <a:rPr lang="en-US" b="1" dirty="0" smtClean="0">
                          <a:latin typeface="Arial Unicode MS" pitchFamily="34" charset="-128"/>
                          <a:ea typeface="Arial Unicode MS" pitchFamily="34" charset="-128"/>
                          <a:cs typeface="Arial Unicode MS" pitchFamily="34" charset="-128"/>
                        </a:rPr>
                        <a:t>Penalties</a:t>
                      </a:r>
                      <a:endParaRPr lang="en-US" b="1"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75</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non-disclosure</a:t>
                      </a:r>
                      <a:r>
                        <a:rPr lang="en-US" baseline="0" dirty="0" smtClean="0">
                          <a:latin typeface="Arial Unicode MS" pitchFamily="34" charset="-128"/>
                          <a:ea typeface="Arial Unicode MS" pitchFamily="34" charset="-128"/>
                          <a:cs typeface="Arial Unicode MS" pitchFamily="34" charset="-128"/>
                        </a:rPr>
                        <a:t> of dispute or repayment of debt</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Operational creditor</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1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r h="370840">
                <a:tc>
                  <a:txBody>
                    <a:bodyPr/>
                    <a:lstStyle/>
                    <a:p>
                      <a:pPr algn="ctr"/>
                      <a:r>
                        <a:rPr lang="en-US" dirty="0" smtClean="0">
                          <a:latin typeface="Arial Unicode MS" pitchFamily="34" charset="-128"/>
                          <a:ea typeface="Arial Unicode MS" pitchFamily="34" charset="-128"/>
                          <a:cs typeface="Arial Unicode MS" pitchFamily="34" charset="-128"/>
                        </a:rPr>
                        <a:t>77</a:t>
                      </a:r>
                      <a:endParaRPr lang="en-US" dirty="0">
                        <a:latin typeface="Arial Unicode MS" pitchFamily="34" charset="-128"/>
                        <a:ea typeface="Arial Unicode MS" pitchFamily="34" charset="-128"/>
                        <a:cs typeface="Arial Unicode MS" pitchFamily="34" charset="-128"/>
                      </a:endParaRPr>
                    </a:p>
                  </a:txBody>
                  <a:tcPr/>
                </a:tc>
                <a:tc>
                  <a:txBody>
                    <a:bodyPr/>
                    <a:lstStyle/>
                    <a:p>
                      <a:pPr marL="231775" indent="-231775">
                        <a:buFont typeface="Arial" pitchFamily="34" charset="0"/>
                        <a:buChar char="•"/>
                      </a:pPr>
                      <a:r>
                        <a:rPr lang="en-US" dirty="0" smtClean="0">
                          <a:latin typeface="Arial Unicode MS" pitchFamily="34" charset="-128"/>
                          <a:ea typeface="Arial Unicode MS" pitchFamily="34" charset="-128"/>
                          <a:cs typeface="Arial Unicode MS" pitchFamily="34" charset="-128"/>
                        </a:rPr>
                        <a:t>Punishment for providing false information in application made by CD</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CD or person</a:t>
                      </a:r>
                      <a:endParaRPr lang="en-US" dirty="0">
                        <a:latin typeface="Arial Unicode MS" pitchFamily="34" charset="-128"/>
                        <a:ea typeface="Arial Unicode MS" pitchFamily="34" charset="-128"/>
                        <a:cs typeface="Arial Unicode MS" pitchFamily="34" charset="-128"/>
                      </a:endParaRPr>
                    </a:p>
                  </a:txBody>
                  <a:tcPr/>
                </a:tc>
                <a:tc>
                  <a:txBody>
                    <a:bodyPr/>
                    <a:lstStyle/>
                    <a:p>
                      <a:r>
                        <a:rPr lang="en-US" dirty="0" smtClean="0">
                          <a:latin typeface="Arial Unicode MS" pitchFamily="34" charset="-128"/>
                          <a:ea typeface="Arial Unicode MS" pitchFamily="34" charset="-128"/>
                          <a:cs typeface="Arial Unicode MS" pitchFamily="34" charset="-128"/>
                        </a:rPr>
                        <a:t>I</a:t>
                      </a:r>
                      <a:r>
                        <a:rPr lang="en-US" u="sng" dirty="0" smtClean="0">
                          <a:latin typeface="Arial Unicode MS" pitchFamily="34" charset="-128"/>
                          <a:ea typeface="Arial Unicode MS" pitchFamily="34" charset="-128"/>
                          <a:cs typeface="Arial Unicode MS" pitchFamily="34" charset="-128"/>
                        </a:rPr>
                        <a:t>mprisonment</a:t>
                      </a:r>
                      <a:r>
                        <a:rPr lang="en-US" baseline="0" dirty="0" smtClean="0">
                          <a:latin typeface="Arial Unicode MS" pitchFamily="34" charset="-128"/>
                          <a:ea typeface="Arial Unicode MS" pitchFamily="34" charset="-128"/>
                          <a:cs typeface="Arial Unicode MS" pitchFamily="34" charset="-128"/>
                        </a:rPr>
                        <a:t> – 3 to 5 years </a:t>
                      </a:r>
                    </a:p>
                    <a:p>
                      <a:r>
                        <a:rPr lang="en-US" u="sng" baseline="0" dirty="0" smtClean="0">
                          <a:latin typeface="Arial Unicode MS" pitchFamily="34" charset="-128"/>
                          <a:ea typeface="Arial Unicode MS" pitchFamily="34" charset="-128"/>
                          <a:cs typeface="Arial Unicode MS" pitchFamily="34" charset="-128"/>
                        </a:rPr>
                        <a:t>Fine</a:t>
                      </a:r>
                      <a:r>
                        <a:rPr lang="en-US" baseline="0" dirty="0" smtClean="0">
                          <a:latin typeface="Arial Unicode MS" pitchFamily="34" charset="-128"/>
                          <a:ea typeface="Arial Unicode MS" pitchFamily="34" charset="-128"/>
                          <a:cs typeface="Arial Unicode MS" pitchFamily="34" charset="-128"/>
                        </a:rPr>
                        <a:t> – Rs.1 </a:t>
                      </a:r>
                      <a:r>
                        <a:rPr lang="en-US" baseline="0" dirty="0" err="1" smtClean="0">
                          <a:latin typeface="Arial Unicode MS" pitchFamily="34" charset="-128"/>
                          <a:ea typeface="Arial Unicode MS" pitchFamily="34" charset="-128"/>
                          <a:cs typeface="Arial Unicode MS" pitchFamily="34" charset="-128"/>
                        </a:rPr>
                        <a:t>lac</a:t>
                      </a:r>
                      <a:r>
                        <a:rPr lang="en-US" baseline="0" dirty="0" smtClean="0">
                          <a:latin typeface="Arial Unicode MS" pitchFamily="34" charset="-128"/>
                          <a:ea typeface="Arial Unicode MS" pitchFamily="34" charset="-128"/>
                          <a:cs typeface="Arial Unicode MS" pitchFamily="34" charset="-128"/>
                        </a:rPr>
                        <a:t> to Rs.1 </a:t>
                      </a:r>
                      <a:r>
                        <a:rPr lang="en-US" baseline="0" dirty="0" err="1" smtClean="0">
                          <a:latin typeface="Arial Unicode MS" pitchFamily="34" charset="-128"/>
                          <a:ea typeface="Arial Unicode MS" pitchFamily="34" charset="-128"/>
                          <a:cs typeface="Arial Unicode MS" pitchFamily="34" charset="-128"/>
                        </a:rPr>
                        <a:t>crore</a:t>
                      </a:r>
                      <a:r>
                        <a:rPr lang="en-US" baseline="0" dirty="0" smtClean="0">
                          <a:latin typeface="Arial Unicode MS" pitchFamily="34" charset="-128"/>
                          <a:ea typeface="Arial Unicode MS" pitchFamily="34" charset="-128"/>
                          <a:cs typeface="Arial Unicode MS" pitchFamily="34" charset="-128"/>
                        </a:rPr>
                        <a:t> or both</a:t>
                      </a:r>
                      <a:endParaRPr lang="en-US" dirty="0">
                        <a:latin typeface="Arial Unicode MS" pitchFamily="34" charset="-128"/>
                        <a:ea typeface="Arial Unicode MS" pitchFamily="34" charset="-128"/>
                        <a:cs typeface="Arial Unicode MS" pitchFamily="34" charset="-128"/>
                      </a:endParaRPr>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pPr eaLnBrk="1" fontAlgn="auto" hangingPunct="1">
              <a:spcAft>
                <a:spcPts val="0"/>
              </a:spcAft>
              <a:defRPr/>
            </a:pPr>
            <a:r>
              <a:rPr lang="en-US" sz="3600" dirty="0" smtClean="0">
                <a:latin typeface="Arial Unicode MS" pitchFamily="34" charset="-128"/>
                <a:ea typeface="Arial Unicode MS" pitchFamily="34" charset="-128"/>
                <a:cs typeface="Arial Unicode MS" pitchFamily="34" charset="-128"/>
              </a:rPr>
              <a:t>Person not entitle to make application</a:t>
            </a:r>
            <a:endParaRPr lang="en-US" sz="36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800" b="1"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CD undergoing corporate insolvency process </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CD having completed resolution process 12 months after the date of application. </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CD or financial creditor who has violated terms of resolution but approved 12 months before making application.</a:t>
            </a: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CD in respect of whom liquidation order has been made.</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2</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000" dirty="0" smtClean="0">
                <a:latin typeface="Arial Unicode MS" pitchFamily="34" charset="-128"/>
                <a:ea typeface="Arial Unicode MS" pitchFamily="34" charset="-128"/>
                <a:cs typeface="Arial Unicode MS" pitchFamily="34" charset="-128"/>
              </a:rPr>
              <a:t>Replacement of RP by Committee of Creditors</a:t>
            </a:r>
            <a:endParaRPr lang="en-US" sz="30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endParaRPr lang="en-US" sz="800" b="1"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With a vote of 75% of voting shares forwarding the name of proposed insolvency professional to adjudicating authority.</a:t>
            </a:r>
          </a:p>
          <a:p>
            <a:pPr marL="508000" indent="-45085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08000" indent="-450850" algn="just" eaLnBrk="1" fontAlgn="auto" hangingPunct="1">
              <a:spcAft>
                <a:spcPts val="0"/>
              </a:spcAft>
              <a:buFont typeface="Wingdings" pitchFamily="2" charset="2"/>
              <a:buChar char="Ø"/>
              <a:defRPr/>
            </a:pPr>
            <a:r>
              <a:rPr lang="en-US" sz="2400" dirty="0" smtClean="0">
                <a:latin typeface="Arial Unicode MS" pitchFamily="34" charset="-128"/>
                <a:ea typeface="Arial Unicode MS" pitchFamily="34" charset="-128"/>
                <a:cs typeface="Arial Unicode MS" pitchFamily="34" charset="-128"/>
              </a:rPr>
              <a:t>Adjudicating authority shall forward the name to Board for its confirmation.  If any disciplinary proceedings are pending against the proposed RP, the person RP shall continue till the appointment of other RP.</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3</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Liquidation Estate</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Assets shall include:-</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Any asset over which CD has ownership rights etc.</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The assets that may or may not in the possession of CD including but not limited o incumbent assets.</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Tangible assets (movable or immovable).</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Intangible assets</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The assets subject to determination of ownership by the court or authority. </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Any asset or other value recovered through proceedings of avoidance of transaction.</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4</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Liquidation Estate</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Assets shall include:-</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Assets in respect of which secured creditor has relinquished security interest.</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Any other property belonging to CD at the date of commencement of insolvency.</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All proceedings of liquidation as and when they are released.</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5</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Liquidation Estate</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Assets not included:-</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Assets owned by third party which are in possession of CD.</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Assets held in trust.</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Bailment contract</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All sum due to any work made from PF or gratuity fund.</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The control arrangement which do not stipulate transfer of title but only use of assets.</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Such other assets as may be notified by Central Government.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6</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Liquidation Estate</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Assets not included:-</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Personal assets of any shareholder or partner of CD</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Assets of subsidiary CD (Indian or foreign).</a:t>
            </a:r>
          </a:p>
          <a:p>
            <a:pPr marL="514350" indent="-457200" algn="just" eaLnBrk="1" fontAlgn="auto" hangingPunct="1">
              <a:spcAft>
                <a:spcPts val="0"/>
              </a:spcAft>
              <a:buFont typeface="+mj-lt"/>
              <a:buAutoNum type="alphaLcParenR" startAt="7"/>
              <a:defRPr/>
            </a:pPr>
            <a:r>
              <a:rPr lang="en-US" sz="2400" dirty="0" smtClean="0">
                <a:latin typeface="Arial Unicode MS" pitchFamily="34" charset="-128"/>
                <a:ea typeface="Arial Unicode MS" pitchFamily="34" charset="-128"/>
                <a:cs typeface="Arial Unicode MS" pitchFamily="34" charset="-128"/>
              </a:rPr>
              <a:t>Any other assets as may be specified by the Board.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7</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Preferential Transaction</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Shall include:-</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Transfer of property or interest thereof for the benefit of creditors.</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By the transfer of said property such creditor or surety in a beneficial position then the position in the event of distribution of assets.</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8</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838200"/>
          </a:xfrm>
        </p:spPr>
        <p:txBody>
          <a:bodyPr>
            <a:noAutofit/>
          </a:bodyPr>
          <a:lstStyle/>
          <a:p>
            <a:pPr eaLnBrk="1" fontAlgn="auto" hangingPunct="1">
              <a:spcAft>
                <a:spcPts val="0"/>
              </a:spcAft>
              <a:defRPr/>
            </a:pPr>
            <a:r>
              <a:rPr lang="en-US" sz="3200" dirty="0" smtClean="0">
                <a:latin typeface="Arial Unicode MS" pitchFamily="34" charset="-128"/>
                <a:ea typeface="Arial Unicode MS" pitchFamily="34" charset="-128"/>
                <a:cs typeface="Arial Unicode MS" pitchFamily="34" charset="-128"/>
              </a:rPr>
              <a:t>Preferential Transaction</a:t>
            </a:r>
            <a:endParaRPr lang="en-US" sz="3200"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sz="quarter" idx="1"/>
          </p:nvPr>
        </p:nvSpPr>
        <p:spPr>
          <a:xfrm>
            <a:off x="457200" y="1600200"/>
            <a:ext cx="8229600" cy="4419600"/>
          </a:xfrm>
        </p:spPr>
        <p:txBody>
          <a:bodyPr>
            <a:noAutofit/>
          </a:bodyPr>
          <a:lstStyle/>
          <a:p>
            <a:pPr marL="508000"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Shall not include:-</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Transfer made in ordinary course of business.</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Transactions shall be deemed to be given at the relevant time if:</a:t>
            </a:r>
          </a:p>
          <a:p>
            <a:pPr marL="835025" lvl="1" indent="-457200" algn="just" eaLnBrk="1" fontAlgn="auto" hangingPunct="1">
              <a:spcAft>
                <a:spcPts val="0"/>
              </a:spcAft>
              <a:defRPr/>
            </a:pPr>
            <a:r>
              <a:rPr lang="en-US" sz="2100" dirty="0" smtClean="0">
                <a:latin typeface="Arial Unicode MS" pitchFamily="34" charset="-128"/>
                <a:ea typeface="Arial Unicode MS" pitchFamily="34" charset="-128"/>
                <a:cs typeface="Arial Unicode MS" pitchFamily="34" charset="-128"/>
              </a:rPr>
              <a:t>It is given to related party during the period of two years proceedings the insolvency commencement date.</a:t>
            </a:r>
          </a:p>
          <a:p>
            <a:pPr marL="835025" lvl="1" indent="-457200" algn="just" eaLnBrk="1" fontAlgn="auto" hangingPunct="1">
              <a:spcAft>
                <a:spcPts val="0"/>
              </a:spcAft>
              <a:defRPr/>
            </a:pPr>
            <a:r>
              <a:rPr lang="en-US" sz="2100" dirty="0" smtClean="0">
                <a:latin typeface="Arial Unicode MS" pitchFamily="34" charset="-128"/>
                <a:ea typeface="Arial Unicode MS" pitchFamily="34" charset="-128"/>
                <a:cs typeface="Arial Unicode MS" pitchFamily="34" charset="-128"/>
              </a:rPr>
              <a:t>Preference is given to the person other than related party, during the period of one year, proceeding the insolvency commencement date. </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RP or liquidator shall appeal to adjudicating authority.</a:t>
            </a:r>
          </a:p>
          <a:p>
            <a:pPr marL="514350" indent="-457200" algn="just" eaLnBrk="1" fontAlgn="auto" hangingPunct="1">
              <a:spcAft>
                <a:spcPts val="0"/>
              </a:spcAft>
              <a:buAutoNum type="alphaLcParenR"/>
              <a:defRPr/>
            </a:pPr>
            <a:r>
              <a:rPr lang="en-US" sz="2400" dirty="0" smtClean="0">
                <a:latin typeface="Arial Unicode MS" pitchFamily="34" charset="-128"/>
                <a:ea typeface="Arial Unicode MS" pitchFamily="34" charset="-128"/>
                <a:cs typeface="Arial Unicode MS" pitchFamily="34" charset="-128"/>
              </a:rPr>
              <a:t>Adjudicating authority shall pass the order.</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828675" lvl="1" indent="-450850" algn="just" eaLnBrk="1" fontAlgn="auto" hangingPunct="1">
              <a:spcAft>
                <a:spcPts val="0"/>
              </a:spcAft>
              <a:buNone/>
              <a:defRPr/>
            </a:pPr>
            <a:r>
              <a:rPr lang="en-US" sz="2400" dirty="0" smtClean="0">
                <a:latin typeface="Arial Unicode MS" pitchFamily="34" charset="-128"/>
                <a:ea typeface="Arial Unicode MS" pitchFamily="34" charset="-128"/>
                <a:cs typeface="Arial Unicode MS" pitchFamily="34" charset="-128"/>
              </a:rPr>
              <a:t> </a:t>
            </a:r>
          </a:p>
          <a:p>
            <a:pPr marL="508000" indent="-450850" algn="just" eaLnBrk="1" fontAlgn="auto" hangingPunct="1">
              <a:spcAft>
                <a:spcPts val="0"/>
              </a:spcAft>
              <a:buFont typeface="+mj-lt"/>
              <a:buAutoNum type="alphaLcParenR"/>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919163" indent="-571500" algn="just" eaLnBrk="1" fontAlgn="auto" hangingPunct="1">
              <a:spcAft>
                <a:spcPts val="0"/>
              </a:spcAft>
              <a:buFont typeface="Wingdings" pitchFamily="2" charset="2"/>
              <a:buChar char="Ø"/>
              <a:defRPr/>
            </a:pPr>
            <a:endParaRPr lang="en-US" sz="2400" dirty="0" smtClean="0">
              <a:latin typeface="Arial Unicode MS" pitchFamily="34" charset="-128"/>
              <a:ea typeface="Arial Unicode MS" pitchFamily="34" charset="-128"/>
              <a:cs typeface="Arial Unicode MS" pitchFamily="34" charset="-128"/>
            </a:endParaRPr>
          </a:p>
          <a:p>
            <a:pPr marL="566738" lvl="1" indent="-12700" algn="just" eaLnBrk="1" fontAlgn="auto" hangingPunct="1">
              <a:spcAft>
                <a:spcPts val="0"/>
              </a:spcAft>
              <a:buNone/>
              <a:defRPr/>
            </a:pPr>
            <a:endParaRPr lang="en-US" sz="2400" dirty="0" smtClean="0">
              <a:latin typeface="Arial Unicode MS" pitchFamily="34" charset="-128"/>
              <a:ea typeface="Arial Unicode MS" pitchFamily="34" charset="-128"/>
              <a:cs typeface="Arial Unicode MS" pitchFamily="34" charset="-128"/>
            </a:endParaRPr>
          </a:p>
          <a:p>
            <a:pPr marL="571500" indent="-57150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514350" indent="-514350" algn="just" eaLnBrk="1" fontAlgn="auto" hangingPunct="1">
              <a:spcAft>
                <a:spcPts val="0"/>
              </a:spcAft>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endParaRPr lang="en-US" sz="2400" dirty="0" smtClean="0">
              <a:latin typeface="Arial Unicode MS" pitchFamily="34" charset="-128"/>
              <a:ea typeface="Arial Unicode MS" pitchFamily="34" charset="-128"/>
              <a:cs typeface="Arial Unicode MS" pitchFamily="34" charset="-128"/>
            </a:endParaRPr>
          </a:p>
          <a:p>
            <a:pPr marL="320040" indent="-320040" algn="just" eaLnBrk="1" fontAlgn="auto" hangingPunct="1">
              <a:spcAft>
                <a:spcPts val="0"/>
              </a:spcAft>
              <a:buFont typeface="Wingdings"/>
              <a:buNone/>
              <a:defRPr/>
            </a:pPr>
            <a:r>
              <a:rPr lang="en-US" sz="2400" dirty="0" smtClean="0">
                <a:latin typeface="Arial Unicode MS" pitchFamily="34" charset="-128"/>
                <a:ea typeface="Arial Unicode MS" pitchFamily="34" charset="-128"/>
                <a:cs typeface="Arial Unicode MS" pitchFamily="34" charset="-128"/>
              </a:rPr>
              <a:t>	</a:t>
            </a:r>
          </a:p>
          <a:p>
            <a:pPr marL="320040" indent="-320040" algn="just" eaLnBrk="1" fontAlgn="auto" hangingPunct="1">
              <a:spcAft>
                <a:spcPts val="0"/>
              </a:spcAft>
              <a:buFont typeface="Wingdings"/>
              <a:buNone/>
              <a:defRPr/>
            </a:pPr>
            <a:endParaRPr lang="en-US" sz="24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2CAEA9D-EE95-4560-B02C-B3EDE113D678}" type="slidenum">
              <a:rPr lang="en-US"/>
              <a:pPr>
                <a:defRPr/>
              </a:pPr>
              <a:t>9</a:t>
            </a:fld>
            <a:endParaRPr lang="en-US"/>
          </a:p>
        </p:txBody>
      </p:sp>
      <p:sp>
        <p:nvSpPr>
          <p:cNvPr id="22533" name="Footer Placeholder 4"/>
          <p:cNvSpPr>
            <a:spLocks noGrp="1"/>
          </p:cNvSpPr>
          <p:nvPr>
            <p:ph type="ftr" sz="quarter" idx="11"/>
          </p:nvPr>
        </p:nvSpPr>
        <p:spPr bwMode="auto">
          <a:xfrm>
            <a:off x="609600" y="6248400"/>
            <a:ext cx="83058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Saxena &amp; Saxena Law Chambers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6291</TotalTime>
  <Words>1151</Words>
  <Application>Microsoft Office PowerPoint</Application>
  <PresentationFormat>On-screen Show (4:3)</PresentationFormat>
  <Paragraphs>383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   INSOLVENCY &amp; BANKRUPTCY CODE, 2016 (Insolvency Resolution &amp; Liquidation for Corporate Persons) </vt:lpstr>
      <vt:lpstr>Person not entitle to make application</vt:lpstr>
      <vt:lpstr>Replacement of RP by Committee of Creditors</vt:lpstr>
      <vt:lpstr>Liquidation Estate</vt:lpstr>
      <vt:lpstr>Liquidation Estate</vt:lpstr>
      <vt:lpstr>Liquidation Estate</vt:lpstr>
      <vt:lpstr>Liquidation Estate</vt:lpstr>
      <vt:lpstr>Preferential Transaction</vt:lpstr>
      <vt:lpstr>Preferential Transaction</vt:lpstr>
      <vt:lpstr>Avoidance of under valuation transaction</vt:lpstr>
      <vt:lpstr>Avoidance of under valuation transaction</vt:lpstr>
      <vt:lpstr>Transactions defrauding creditor</vt:lpstr>
      <vt:lpstr>Offence and Penalties</vt:lpstr>
      <vt:lpstr>Offence and Penalties</vt:lpstr>
      <vt:lpstr>Offence and Penalties</vt:lpstr>
      <vt:lpstr>Offence and Penalties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CRUCIAL ISSUES RELATING TO NEW COMPANY BILL 2011</dc:title>
  <dc:creator>CS SUPREET</dc:creator>
  <cp:lastModifiedBy>radhika</cp:lastModifiedBy>
  <cp:revision>853</cp:revision>
  <dcterms:created xsi:type="dcterms:W3CDTF">2006-08-16T00:00:00Z</dcterms:created>
  <dcterms:modified xsi:type="dcterms:W3CDTF">2017-01-13T10:02:57Z</dcterms:modified>
</cp:coreProperties>
</file>