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68" r:id="rId1"/>
  </p:sldMasterIdLst>
  <p:notesMasterIdLst>
    <p:notesMasterId r:id="rId95"/>
  </p:notesMasterIdLst>
  <p:handoutMasterIdLst>
    <p:handoutMasterId r:id="rId96"/>
  </p:handoutMasterIdLst>
  <p:sldIdLst>
    <p:sldId id="256" r:id="rId2"/>
    <p:sldId id="1251" r:id="rId3"/>
    <p:sldId id="1268" r:id="rId4"/>
    <p:sldId id="1269" r:id="rId5"/>
    <p:sldId id="1270" r:id="rId6"/>
    <p:sldId id="1271" r:id="rId7"/>
    <p:sldId id="1272" r:id="rId8"/>
    <p:sldId id="1273" r:id="rId9"/>
    <p:sldId id="1274" r:id="rId10"/>
    <p:sldId id="1275" r:id="rId11"/>
    <p:sldId id="1276" r:id="rId12"/>
    <p:sldId id="1277" r:id="rId13"/>
    <p:sldId id="1278" r:id="rId14"/>
    <p:sldId id="1279" r:id="rId15"/>
    <p:sldId id="1280" r:id="rId16"/>
    <p:sldId id="1281" r:id="rId17"/>
    <p:sldId id="1282" r:id="rId18"/>
    <p:sldId id="1283" r:id="rId19"/>
    <p:sldId id="1284" r:id="rId20"/>
    <p:sldId id="1285" r:id="rId21"/>
    <p:sldId id="1286" r:id="rId22"/>
    <p:sldId id="1287" r:id="rId23"/>
    <p:sldId id="1288" r:id="rId24"/>
    <p:sldId id="1289" r:id="rId25"/>
    <p:sldId id="1290" r:id="rId26"/>
    <p:sldId id="1291" r:id="rId27"/>
    <p:sldId id="1292" r:id="rId28"/>
    <p:sldId id="1293" r:id="rId29"/>
    <p:sldId id="1294" r:id="rId30"/>
    <p:sldId id="1252" r:id="rId31"/>
    <p:sldId id="1298" r:id="rId32"/>
    <p:sldId id="1295" r:id="rId33"/>
    <p:sldId id="1296" r:id="rId34"/>
    <p:sldId id="1297" r:id="rId35"/>
    <p:sldId id="1299" r:id="rId36"/>
    <p:sldId id="1300" r:id="rId37"/>
    <p:sldId id="1301" r:id="rId38"/>
    <p:sldId id="1302" r:id="rId39"/>
    <p:sldId id="1303" r:id="rId40"/>
    <p:sldId id="1304" r:id="rId41"/>
    <p:sldId id="1305" r:id="rId42"/>
    <p:sldId id="1320" r:id="rId43"/>
    <p:sldId id="1306" r:id="rId44"/>
    <p:sldId id="1307" r:id="rId45"/>
    <p:sldId id="1308" r:id="rId46"/>
    <p:sldId id="1309" r:id="rId47"/>
    <p:sldId id="1355" r:id="rId48"/>
    <p:sldId id="1310" r:id="rId49"/>
    <p:sldId id="1311" r:id="rId50"/>
    <p:sldId id="1312" r:id="rId51"/>
    <p:sldId id="1314" r:id="rId52"/>
    <p:sldId id="1313" r:id="rId53"/>
    <p:sldId id="1315" r:id="rId54"/>
    <p:sldId id="1316" r:id="rId55"/>
    <p:sldId id="1317" r:id="rId56"/>
    <p:sldId id="1318" r:id="rId57"/>
    <p:sldId id="1319" r:id="rId58"/>
    <p:sldId id="1356" r:id="rId59"/>
    <p:sldId id="1321" r:id="rId60"/>
    <p:sldId id="1322" r:id="rId61"/>
    <p:sldId id="1328" r:id="rId62"/>
    <p:sldId id="1323" r:id="rId63"/>
    <p:sldId id="1324" r:id="rId64"/>
    <p:sldId id="1325" r:id="rId65"/>
    <p:sldId id="1326" r:id="rId66"/>
    <p:sldId id="1327" r:id="rId67"/>
    <p:sldId id="1329" r:id="rId68"/>
    <p:sldId id="1330" r:id="rId69"/>
    <p:sldId id="1331" r:id="rId70"/>
    <p:sldId id="1332" r:id="rId71"/>
    <p:sldId id="1333" r:id="rId72"/>
    <p:sldId id="1334" r:id="rId73"/>
    <p:sldId id="1335" r:id="rId74"/>
    <p:sldId id="1336" r:id="rId75"/>
    <p:sldId id="1337" r:id="rId76"/>
    <p:sldId id="1338" r:id="rId77"/>
    <p:sldId id="1339" r:id="rId78"/>
    <p:sldId id="1340" r:id="rId79"/>
    <p:sldId id="1341" r:id="rId80"/>
    <p:sldId id="1342" r:id="rId81"/>
    <p:sldId id="1343" r:id="rId82"/>
    <p:sldId id="1344" r:id="rId83"/>
    <p:sldId id="1345" r:id="rId84"/>
    <p:sldId id="1346" r:id="rId85"/>
    <p:sldId id="1347" r:id="rId86"/>
    <p:sldId id="1348" r:id="rId87"/>
    <p:sldId id="1349" r:id="rId88"/>
    <p:sldId id="1350" r:id="rId89"/>
    <p:sldId id="1351" r:id="rId90"/>
    <p:sldId id="1352" r:id="rId91"/>
    <p:sldId id="1353" r:id="rId92"/>
    <p:sldId id="1354" r:id="rId93"/>
    <p:sldId id="294" r:id="rId94"/>
  </p:sldIdLst>
  <p:sldSz cx="9144000" cy="6858000" type="screen4x3"/>
  <p:notesSz cx="6954838" cy="93091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99FF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4558" autoAdjust="0"/>
    <p:restoredTop sz="94709" autoAdjust="0"/>
  </p:normalViewPr>
  <p:slideViewPr>
    <p:cSldViewPr>
      <p:cViewPr varScale="1">
        <p:scale>
          <a:sx n="66" d="100"/>
          <a:sy n="66" d="100"/>
        </p:scale>
        <p:origin x="-282" y="-108"/>
      </p:cViewPr>
      <p:guideLst>
        <p:guide orient="horz" pos="2160"/>
        <p:guide pos="2880"/>
      </p:guideLst>
    </p:cSldViewPr>
  </p:slideViewPr>
  <p:outlineViewPr>
    <p:cViewPr>
      <p:scale>
        <a:sx n="33" d="100"/>
        <a:sy n="33" d="100"/>
      </p:scale>
      <p:origin x="48" y="3604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40175" y="0"/>
            <a:ext cx="3013075" cy="465138"/>
          </a:xfrm>
          <a:prstGeom prst="rect">
            <a:avLst/>
          </a:prstGeom>
        </p:spPr>
        <p:txBody>
          <a:bodyPr vert="horz" lIns="91440" tIns="45720" rIns="91440" bIns="45720" rtlCol="0"/>
          <a:lstStyle>
            <a:lvl1pPr algn="r">
              <a:defRPr sz="1200"/>
            </a:lvl1pPr>
          </a:lstStyle>
          <a:p>
            <a:fld id="{FF580A35-6BD8-4846-A990-9965F37B8F5C}" type="datetimeFigureOut">
              <a:rPr lang="en-US" smtClean="0"/>
              <a:pPr/>
              <a:t>12/29/2016</a:t>
            </a:fld>
            <a:endParaRPr lang="en-US"/>
          </a:p>
        </p:txBody>
      </p:sp>
      <p:sp>
        <p:nvSpPr>
          <p:cNvPr id="4" name="Footer Placeholder 3"/>
          <p:cNvSpPr>
            <a:spLocks noGrp="1"/>
          </p:cNvSpPr>
          <p:nvPr>
            <p:ph type="ftr" sz="quarter" idx="2"/>
          </p:nvPr>
        </p:nvSpPr>
        <p:spPr>
          <a:xfrm>
            <a:off x="0" y="8842375"/>
            <a:ext cx="30130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40175" y="8842375"/>
            <a:ext cx="3013075" cy="465138"/>
          </a:xfrm>
          <a:prstGeom prst="rect">
            <a:avLst/>
          </a:prstGeom>
        </p:spPr>
        <p:txBody>
          <a:bodyPr vert="horz" lIns="91440" tIns="45720" rIns="91440" bIns="45720" rtlCol="0" anchor="b"/>
          <a:lstStyle>
            <a:lvl1pPr algn="r">
              <a:defRPr sz="1200"/>
            </a:lvl1pPr>
          </a:lstStyle>
          <a:p>
            <a:fld id="{F978E5B4-335D-44DB-9D38-DE6C1DD56549}"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5138"/>
          </a:xfrm>
          <a:prstGeom prst="rect">
            <a:avLst/>
          </a:prstGeom>
        </p:spPr>
        <p:txBody>
          <a:bodyPr vert="horz" lIns="92930" tIns="46465" rIns="92930" bIns="46465"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40175" y="0"/>
            <a:ext cx="3013075" cy="465138"/>
          </a:xfrm>
          <a:prstGeom prst="rect">
            <a:avLst/>
          </a:prstGeom>
        </p:spPr>
        <p:txBody>
          <a:bodyPr vert="horz" lIns="92930" tIns="46465" rIns="92930" bIns="46465" rtlCol="0"/>
          <a:lstStyle>
            <a:lvl1pPr algn="r" fontAlgn="auto">
              <a:spcBef>
                <a:spcPts val="0"/>
              </a:spcBef>
              <a:spcAft>
                <a:spcPts val="0"/>
              </a:spcAft>
              <a:defRPr sz="1200">
                <a:latin typeface="+mn-lt"/>
                <a:cs typeface="+mn-cs"/>
              </a:defRPr>
            </a:lvl1pPr>
          </a:lstStyle>
          <a:p>
            <a:pPr>
              <a:defRPr/>
            </a:pPr>
            <a:fld id="{9ADF3852-5CEE-4B7F-8778-B75C3A6198BF}" type="datetimeFigureOut">
              <a:rPr lang="en-US"/>
              <a:pPr>
                <a:defRPr/>
              </a:pPr>
              <a:t>12/29/2016</a:t>
            </a:fld>
            <a:endParaRPr lang="en-US"/>
          </a:p>
        </p:txBody>
      </p:sp>
      <p:sp>
        <p:nvSpPr>
          <p:cNvPr id="4" name="Slide Image Placeholder 3"/>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2930" tIns="46465" rIns="92930" bIns="46465" rtlCol="0" anchor="ctr"/>
          <a:lstStyle/>
          <a:p>
            <a:pPr lvl="0"/>
            <a:endParaRPr lang="en-US" noProof="0"/>
          </a:p>
        </p:txBody>
      </p:sp>
      <p:sp>
        <p:nvSpPr>
          <p:cNvPr id="5" name="Notes Placeholder 4"/>
          <p:cNvSpPr>
            <a:spLocks noGrp="1"/>
          </p:cNvSpPr>
          <p:nvPr>
            <p:ph type="body" sz="quarter" idx="3"/>
          </p:nvPr>
        </p:nvSpPr>
        <p:spPr>
          <a:xfrm>
            <a:off x="695325" y="4421188"/>
            <a:ext cx="5564188" cy="4189412"/>
          </a:xfrm>
          <a:prstGeom prst="rect">
            <a:avLst/>
          </a:prstGeom>
        </p:spPr>
        <p:txBody>
          <a:bodyPr vert="horz" lIns="92930" tIns="46465" rIns="92930" bIns="46465"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42375"/>
            <a:ext cx="3013075" cy="465138"/>
          </a:xfrm>
          <a:prstGeom prst="rect">
            <a:avLst/>
          </a:prstGeom>
        </p:spPr>
        <p:txBody>
          <a:bodyPr vert="horz" lIns="92930" tIns="46465" rIns="92930" bIns="46465"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40175" y="8842375"/>
            <a:ext cx="3013075" cy="465138"/>
          </a:xfrm>
          <a:prstGeom prst="rect">
            <a:avLst/>
          </a:prstGeom>
        </p:spPr>
        <p:txBody>
          <a:bodyPr vert="horz" lIns="92930" tIns="46465" rIns="92930" bIns="46465" rtlCol="0" anchor="b"/>
          <a:lstStyle>
            <a:lvl1pPr algn="r" fontAlgn="auto">
              <a:spcBef>
                <a:spcPts val="0"/>
              </a:spcBef>
              <a:spcAft>
                <a:spcPts val="0"/>
              </a:spcAft>
              <a:defRPr sz="1200">
                <a:latin typeface="+mn-lt"/>
                <a:cs typeface="+mn-cs"/>
              </a:defRPr>
            </a:lvl1pPr>
          </a:lstStyle>
          <a:p>
            <a:pPr>
              <a:defRPr/>
            </a:pPr>
            <a:fld id="{A0521432-6AA5-4D80-A4A8-7498F17D460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A388F578-4A1F-44E9-A02F-6F46B6BD2B6A}" type="datetime1">
              <a:rPr lang="en-US"/>
              <a:pPr>
                <a:defRPr/>
              </a:pPr>
              <a:t>12/29/2016</a:t>
            </a:fld>
            <a:endParaRPr lang="en-US"/>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r>
              <a:rPr lang="en-US" dirty="0" smtClean="0"/>
              <a:t>Saxena &amp; Saxena Law Chambers</a:t>
            </a:r>
            <a:endParaRPr lang="en-US" dirty="0"/>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A0DACD1B-C0B2-4DEA-8ACE-5AC27391D13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89435EED-1F7F-4C5A-A104-E5ABDA54AFF0}" type="datetime1">
              <a:rPr lang="en-US"/>
              <a:pPr>
                <a:defRPr/>
              </a:pPr>
              <a:t>12/29/2016</a:t>
            </a:fld>
            <a:endParaRPr lang="en-US"/>
          </a:p>
        </p:txBody>
      </p:sp>
      <p:sp>
        <p:nvSpPr>
          <p:cNvPr id="5" name="Footer Placeholder 2"/>
          <p:cNvSpPr>
            <a:spLocks noGrp="1"/>
          </p:cNvSpPr>
          <p:nvPr>
            <p:ph type="ftr" sz="quarter" idx="11"/>
          </p:nvPr>
        </p:nvSpPr>
        <p:spPr/>
        <p:txBody>
          <a:bodyPr/>
          <a:lstStyle>
            <a:lvl1pPr>
              <a:defRPr/>
            </a:lvl1pPr>
          </a:lstStyle>
          <a:p>
            <a:pPr>
              <a:defRPr/>
            </a:pPr>
            <a:r>
              <a:rPr lang="en-US" dirty="0" smtClean="0"/>
              <a:t>Saxena &amp; Saxena Law Chambers</a:t>
            </a: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916E5AB1-2ECE-4084-83D0-EFEEB541EA1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E5ED7084-810D-4D54-B075-34FEE5C60D7A}" type="datetime1">
              <a:rPr lang="en-US"/>
              <a:pPr>
                <a:defRPr/>
              </a:pPr>
              <a:t>12/29/2016</a:t>
            </a:fld>
            <a:endParaRPr lang="en-US"/>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r>
              <a:rPr lang="en-US" dirty="0" smtClean="0"/>
              <a:t>Saxena &amp; Saxena Law Chambers</a:t>
            </a:r>
            <a:endParaRPr lang="en-US" dirty="0"/>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F13140D7-412F-421F-954C-24C1F6DAE97E}"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0FFADB17-C2B1-46C5-8069-E15EFFB111DF}" type="datetime1">
              <a:rPr lang="en-US"/>
              <a:pPr>
                <a:defRPr/>
              </a:pPr>
              <a:t>12/29/2016</a:t>
            </a:fld>
            <a:endParaRPr lang="en-US"/>
          </a:p>
        </p:txBody>
      </p:sp>
      <p:sp>
        <p:nvSpPr>
          <p:cNvPr id="5" name="Footer Placeholder 2"/>
          <p:cNvSpPr>
            <a:spLocks noGrp="1"/>
          </p:cNvSpPr>
          <p:nvPr>
            <p:ph type="ftr" sz="quarter" idx="11"/>
          </p:nvPr>
        </p:nvSpPr>
        <p:spPr/>
        <p:txBody>
          <a:bodyPr/>
          <a:lstStyle>
            <a:lvl1pPr>
              <a:defRPr/>
            </a:lvl1pPr>
          </a:lstStyle>
          <a:p>
            <a:pPr>
              <a:defRPr/>
            </a:pPr>
            <a:r>
              <a:rPr lang="en-US" dirty="0" smtClean="0"/>
              <a:t>Saxena &amp; Saxena Law Chambers</a:t>
            </a: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7900115F-3D79-466E-9D6C-2D7CC127695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fld id="{4F1505C2-8A28-4A17-8888-B3ACC7A7604A}" type="datetime1">
              <a:rPr lang="en-US"/>
              <a:pPr>
                <a:defRPr/>
              </a:pPr>
              <a:t>12/29/2016</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51138504-B1C7-4D0C-A730-D936D00036B3}" type="slidenum">
              <a:rPr lang="en-US"/>
              <a:pPr>
                <a:defRPr/>
              </a:pPr>
              <a:t>‹#›</a:t>
            </a:fld>
            <a:endParaRPr lang="en-US"/>
          </a:p>
        </p:txBody>
      </p:sp>
      <p:sp>
        <p:nvSpPr>
          <p:cNvPr id="9" name="Footer Placeholder 13"/>
          <p:cNvSpPr>
            <a:spLocks noGrp="1"/>
          </p:cNvSpPr>
          <p:nvPr>
            <p:ph type="ftr" sz="quarter" idx="12"/>
          </p:nvPr>
        </p:nvSpPr>
        <p:spPr/>
        <p:txBody>
          <a:bodyPr/>
          <a:lstStyle>
            <a:lvl1pPr>
              <a:defRPr/>
            </a:lvl1pPr>
          </a:lstStyle>
          <a:p>
            <a:pPr>
              <a:defRPr/>
            </a:pPr>
            <a:r>
              <a:rPr lang="en-US" dirty="0" smtClean="0"/>
              <a:t>Saxena &amp; Saxena Law Chambers</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fld id="{C67CBDEF-803D-4406-B359-E5319BE8E7C1}" type="datetime1">
              <a:rPr lang="en-US"/>
              <a:pPr>
                <a:defRPr/>
              </a:pPr>
              <a:t>12/29/2016</a:t>
            </a:fld>
            <a:endParaRPr lang="en-US"/>
          </a:p>
        </p:txBody>
      </p:sp>
      <p:sp>
        <p:nvSpPr>
          <p:cNvPr id="6" name="Slide Number Placeholder 9"/>
          <p:cNvSpPr>
            <a:spLocks noGrp="1"/>
          </p:cNvSpPr>
          <p:nvPr>
            <p:ph type="sldNum" sz="quarter" idx="11"/>
          </p:nvPr>
        </p:nvSpPr>
        <p:spPr/>
        <p:txBody>
          <a:bodyPr rtlCol="0"/>
          <a:lstStyle>
            <a:lvl1pPr>
              <a:defRPr/>
            </a:lvl1pPr>
          </a:lstStyle>
          <a:p>
            <a:pPr>
              <a:defRPr/>
            </a:pPr>
            <a:fld id="{62B31248-F7B4-49F3-A2C5-534236993555}"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r>
              <a:rPr lang="en-US" dirty="0" smtClean="0"/>
              <a:t>Saxena &amp; Saxena Law Chambers</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23351402-E766-47A5-91EE-91ACE287D25C}" type="datetime1">
              <a:rPr lang="en-US"/>
              <a:pPr>
                <a:defRPr/>
              </a:pPr>
              <a:t>12/29/2016</a:t>
            </a:fld>
            <a:endParaRPr lang="en-US"/>
          </a:p>
        </p:txBody>
      </p:sp>
      <p:sp>
        <p:nvSpPr>
          <p:cNvPr id="8" name="Slide Number Placeholder 11"/>
          <p:cNvSpPr>
            <a:spLocks noGrp="1"/>
          </p:cNvSpPr>
          <p:nvPr>
            <p:ph type="sldNum" sz="quarter" idx="11"/>
          </p:nvPr>
        </p:nvSpPr>
        <p:spPr/>
        <p:txBody>
          <a:bodyPr rtlCol="0"/>
          <a:lstStyle>
            <a:lvl1pPr>
              <a:defRPr/>
            </a:lvl1pPr>
          </a:lstStyle>
          <a:p>
            <a:pPr>
              <a:defRPr/>
            </a:pPr>
            <a:fld id="{D3799E3B-BEB3-4E25-9324-F489F22F71F0}"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r>
              <a:rPr lang="en-US" dirty="0" smtClean="0"/>
              <a:t>Saxena &amp; Saxena Law Chambers</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E32071BE-3CFC-4814-A43E-93B4C80948B3}" type="datetime1">
              <a:rPr lang="en-US"/>
              <a:pPr>
                <a:defRPr/>
              </a:pPr>
              <a:t>12/29/2016</a:t>
            </a:fld>
            <a:endParaRPr lang="en-US"/>
          </a:p>
        </p:txBody>
      </p:sp>
      <p:sp>
        <p:nvSpPr>
          <p:cNvPr id="4" name="Footer Placeholder 2"/>
          <p:cNvSpPr>
            <a:spLocks noGrp="1"/>
          </p:cNvSpPr>
          <p:nvPr>
            <p:ph type="ftr" sz="quarter" idx="11"/>
          </p:nvPr>
        </p:nvSpPr>
        <p:spPr/>
        <p:txBody>
          <a:bodyPr/>
          <a:lstStyle>
            <a:lvl1pPr>
              <a:defRPr/>
            </a:lvl1pPr>
          </a:lstStyle>
          <a:p>
            <a:pPr>
              <a:defRPr/>
            </a:pPr>
            <a:r>
              <a:rPr lang="en-US" dirty="0" smtClean="0"/>
              <a:t>Saxena &amp; Saxena Law Chambers</a:t>
            </a:r>
            <a:endParaRPr lang="en-US" dirty="0"/>
          </a:p>
        </p:txBody>
      </p:sp>
      <p:sp>
        <p:nvSpPr>
          <p:cNvPr id="5" name="Slide Number Placeholder 22"/>
          <p:cNvSpPr>
            <a:spLocks noGrp="1"/>
          </p:cNvSpPr>
          <p:nvPr>
            <p:ph type="sldNum" sz="quarter" idx="12"/>
          </p:nvPr>
        </p:nvSpPr>
        <p:spPr/>
        <p:txBody>
          <a:bodyPr/>
          <a:lstStyle>
            <a:lvl1pPr>
              <a:defRPr/>
            </a:lvl1pPr>
          </a:lstStyle>
          <a:p>
            <a:pPr>
              <a:defRPr/>
            </a:pPr>
            <a:fld id="{E4DEFCA9-468D-41A9-8B96-27DB2C7D437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1F2F2F5C-1F84-4CC4-BDB9-AA4F62867C66}" type="datetime1">
              <a:rPr lang="en-US"/>
              <a:pPr>
                <a:defRPr/>
              </a:pPr>
              <a:t>12/29/2016</a:t>
            </a:fld>
            <a:endParaRPr lang="en-US"/>
          </a:p>
        </p:txBody>
      </p:sp>
      <p:sp>
        <p:nvSpPr>
          <p:cNvPr id="3" name="Footer Placeholder 2"/>
          <p:cNvSpPr>
            <a:spLocks noGrp="1"/>
          </p:cNvSpPr>
          <p:nvPr>
            <p:ph type="ftr" sz="quarter" idx="11"/>
          </p:nvPr>
        </p:nvSpPr>
        <p:spPr/>
        <p:txBody>
          <a:bodyPr/>
          <a:lstStyle>
            <a:lvl1pPr>
              <a:defRPr/>
            </a:lvl1pPr>
          </a:lstStyle>
          <a:p>
            <a:pPr>
              <a:defRPr/>
            </a:pPr>
            <a:r>
              <a:rPr lang="en-US" dirty="0" smtClean="0"/>
              <a:t>Saxena &amp; Saxena Law Chambers</a:t>
            </a:r>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06683A0A-D0A5-4742-83C7-CAE603735F3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00A32A6E-1B21-4CB0-91ED-987B3E258AA9}" type="datetime1">
              <a:rPr lang="en-US"/>
              <a:pPr>
                <a:defRPr/>
              </a:pPr>
              <a:t>12/29/2016</a:t>
            </a:fld>
            <a:endParaRPr lang="en-US"/>
          </a:p>
        </p:txBody>
      </p:sp>
      <p:sp>
        <p:nvSpPr>
          <p:cNvPr id="6" name="Footer Placeholder 2"/>
          <p:cNvSpPr>
            <a:spLocks noGrp="1"/>
          </p:cNvSpPr>
          <p:nvPr>
            <p:ph type="ftr" sz="quarter" idx="11"/>
          </p:nvPr>
        </p:nvSpPr>
        <p:spPr/>
        <p:txBody>
          <a:bodyPr/>
          <a:lstStyle>
            <a:lvl1pPr>
              <a:defRPr/>
            </a:lvl1pPr>
          </a:lstStyle>
          <a:p>
            <a:pPr>
              <a:defRPr/>
            </a:pPr>
            <a:r>
              <a:rPr lang="en-US" dirty="0" smtClean="0"/>
              <a:t>Saxena &amp; Saxena Law Chambers</a:t>
            </a:r>
            <a:endParaRPr lang="en-US" dirty="0"/>
          </a:p>
        </p:txBody>
      </p:sp>
      <p:sp>
        <p:nvSpPr>
          <p:cNvPr id="7" name="Slide Number Placeholder 22"/>
          <p:cNvSpPr>
            <a:spLocks noGrp="1"/>
          </p:cNvSpPr>
          <p:nvPr>
            <p:ph type="sldNum" sz="quarter" idx="12"/>
          </p:nvPr>
        </p:nvSpPr>
        <p:spPr/>
        <p:txBody>
          <a:bodyPr/>
          <a:lstStyle>
            <a:lvl1pPr>
              <a:defRPr/>
            </a:lvl1pPr>
          </a:lstStyle>
          <a:p>
            <a:pPr>
              <a:defRPr/>
            </a:pPr>
            <a:fld id="{21B2DA61-7A28-4B6A-8844-2E83AAEE1ED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C28D1704-B68A-4D4D-B607-685D2764B0A7}" type="datetime1">
              <a:rPr lang="en-US"/>
              <a:pPr>
                <a:defRPr/>
              </a:pPr>
              <a:t>12/29/2016</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vl1pPr>
          </a:lstStyle>
          <a:p>
            <a:pPr>
              <a:defRPr/>
            </a:pPr>
            <a:fld id="{65392FA5-DFD0-4F7E-AD6E-4A6BADDDA87D}" type="slidenum">
              <a:rPr lang="en-US"/>
              <a:pPr>
                <a:defRPr/>
              </a:pPr>
              <a:t>‹#›</a:t>
            </a:fld>
            <a:endParaRPr 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r>
              <a:rPr lang="en-US" dirty="0" smtClean="0"/>
              <a:t>Saxena &amp; Saxena Law Chambers</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fontAlgn="auto" latinLnBrk="0" hangingPunct="1">
              <a:spcBef>
                <a:spcPts val="0"/>
              </a:spcBef>
              <a:spcAft>
                <a:spcPts val="0"/>
              </a:spcAft>
              <a:defRPr kumimoji="0" sz="1400">
                <a:solidFill>
                  <a:schemeClr val="tx2"/>
                </a:solidFill>
                <a:latin typeface="+mn-lt"/>
                <a:cs typeface="+mn-cs"/>
              </a:defRPr>
            </a:lvl1pPr>
          </a:lstStyle>
          <a:p>
            <a:pPr>
              <a:defRPr/>
            </a:pPr>
            <a:fld id="{25B8DA6B-278A-4053-B9C3-9FDB42A73C64}" type="datetime1">
              <a:rPr lang="en-US"/>
              <a:pPr>
                <a:defRPr/>
              </a:pPr>
              <a:t>12/29/2016</a:t>
            </a:fld>
            <a:endParaRPr lang="en-US"/>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fontAlgn="auto" latinLnBrk="0" hangingPunct="1">
              <a:spcBef>
                <a:spcPts val="0"/>
              </a:spcBef>
              <a:spcAft>
                <a:spcPts val="0"/>
              </a:spcAft>
              <a:defRPr kumimoji="0" sz="1400">
                <a:solidFill>
                  <a:schemeClr val="tx2"/>
                </a:solidFill>
                <a:latin typeface="+mn-lt"/>
                <a:cs typeface="+mn-cs"/>
              </a:defRPr>
            </a:lvl1pPr>
          </a:lstStyle>
          <a:p>
            <a:pPr>
              <a:defRPr/>
            </a:pPr>
            <a:r>
              <a:rPr lang="en-US" dirty="0" smtClean="0"/>
              <a:t>Saxena &amp; Saxena Law Chambers</a:t>
            </a:r>
            <a:endParaRPr lang="en-US" dirty="0"/>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fontAlgn="auto" latinLnBrk="0" hangingPunct="1">
              <a:spcBef>
                <a:spcPts val="0"/>
              </a:spcBef>
              <a:spcAft>
                <a:spcPts val="0"/>
              </a:spcAft>
              <a:defRPr kumimoji="0" sz="1400" b="1">
                <a:solidFill>
                  <a:srgbClr val="FFFFFF"/>
                </a:solidFill>
                <a:latin typeface="+mn-lt"/>
                <a:cs typeface="+mn-cs"/>
              </a:defRPr>
            </a:lvl1pPr>
          </a:lstStyle>
          <a:p>
            <a:pPr>
              <a:defRPr/>
            </a:pPr>
            <a:fld id="{9F8FCB24-EBD6-403B-A791-B40B91A1D9E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09" r:id="rId1"/>
    <p:sldLayoutId id="2147483805" r:id="rId2"/>
    <p:sldLayoutId id="2147483810" r:id="rId3"/>
    <p:sldLayoutId id="2147483811" r:id="rId4"/>
    <p:sldLayoutId id="2147483812" r:id="rId5"/>
    <p:sldLayoutId id="2147483806" r:id="rId6"/>
    <p:sldLayoutId id="2147483813" r:id="rId7"/>
    <p:sldLayoutId id="2147483807" r:id="rId8"/>
    <p:sldLayoutId id="2147483814" r:id="rId9"/>
    <p:sldLayoutId id="2147483808" r:id="rId10"/>
    <p:sldLayoutId id="2147483815" r:id="rId11"/>
  </p:sldLayoutIdLst>
  <p:hf hdr="0" dt="0"/>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9BBB59"/>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8064A2"/>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0"/>
            <a:ext cx="8229600" cy="3276600"/>
          </a:xfrm>
        </p:spPr>
        <p:txBody>
          <a:bodyPr>
            <a:normAutofit fontScale="90000"/>
          </a:bodyPr>
          <a:lstStyle/>
          <a:p>
            <a:pPr algn="ctr" eaLnBrk="1" hangingPunct="1"/>
            <a:r>
              <a:rPr lang="en-US" sz="4000" b="1" cap="none" dirty="0" smtClean="0">
                <a:solidFill>
                  <a:schemeClr val="bg1"/>
                </a:solidFill>
                <a:latin typeface="Arial Unicode MS" pitchFamily="34" charset="-128"/>
                <a:ea typeface="Arial Unicode MS" pitchFamily="34" charset="-128"/>
                <a:cs typeface="Arial Unicode MS" pitchFamily="34" charset="-128"/>
              </a:rPr>
              <a:t/>
            </a:r>
            <a:br>
              <a:rPr lang="en-US" sz="4000" b="1" cap="none" dirty="0" smtClean="0">
                <a:solidFill>
                  <a:schemeClr val="bg1"/>
                </a:solidFill>
                <a:latin typeface="Arial Unicode MS" pitchFamily="34" charset="-128"/>
                <a:ea typeface="Arial Unicode MS" pitchFamily="34" charset="-128"/>
                <a:cs typeface="Arial Unicode MS" pitchFamily="34" charset="-128"/>
              </a:rPr>
            </a:br>
            <a:r>
              <a:rPr lang="en-US" sz="4000" b="1" cap="none" dirty="0" smtClean="0">
                <a:solidFill>
                  <a:schemeClr val="bg1"/>
                </a:solidFill>
                <a:latin typeface="Arial Unicode MS" pitchFamily="34" charset="-128"/>
                <a:ea typeface="Arial Unicode MS" pitchFamily="34" charset="-128"/>
                <a:cs typeface="Arial Unicode MS" pitchFamily="34" charset="-128"/>
              </a:rPr>
              <a:t/>
            </a:r>
            <a:br>
              <a:rPr lang="en-US" sz="4000" b="1" cap="none" dirty="0" smtClean="0">
                <a:solidFill>
                  <a:schemeClr val="bg1"/>
                </a:solidFill>
                <a:latin typeface="Arial Unicode MS" pitchFamily="34" charset="-128"/>
                <a:ea typeface="Arial Unicode MS" pitchFamily="34" charset="-128"/>
                <a:cs typeface="Arial Unicode MS" pitchFamily="34" charset="-128"/>
              </a:rPr>
            </a:br>
            <a:r>
              <a:rPr lang="en-US" sz="4000" b="1" cap="none" dirty="0" smtClean="0">
                <a:solidFill>
                  <a:schemeClr val="bg1"/>
                </a:solidFill>
                <a:latin typeface="Arial Unicode MS" pitchFamily="34" charset="-128"/>
                <a:ea typeface="Arial Unicode MS" pitchFamily="34" charset="-128"/>
                <a:cs typeface="Arial Unicode MS" pitchFamily="34" charset="-128"/>
              </a:rPr>
              <a:t/>
            </a:r>
            <a:br>
              <a:rPr lang="en-US" sz="4000" b="1" cap="none" dirty="0" smtClean="0">
                <a:solidFill>
                  <a:schemeClr val="bg1"/>
                </a:solidFill>
                <a:latin typeface="Arial Unicode MS" pitchFamily="34" charset="-128"/>
                <a:ea typeface="Arial Unicode MS" pitchFamily="34" charset="-128"/>
                <a:cs typeface="Arial Unicode MS" pitchFamily="34" charset="-128"/>
              </a:rPr>
            </a:br>
            <a:r>
              <a:rPr lang="en-US" b="1" u="sng" cap="none" dirty="0" smtClean="0">
                <a:solidFill>
                  <a:schemeClr val="bg1"/>
                </a:solidFill>
                <a:latin typeface="Arial Unicode MS" pitchFamily="34" charset="-128"/>
                <a:ea typeface="Arial Unicode MS" pitchFamily="34" charset="-128"/>
                <a:cs typeface="Arial Unicode MS" pitchFamily="34" charset="-128"/>
              </a:rPr>
              <a:t>INSOLVENCY &amp; BANKRUPTCY </a:t>
            </a:r>
            <a:r>
              <a:rPr lang="en-US" b="1" u="sng" cap="none" dirty="0" smtClean="0">
                <a:solidFill>
                  <a:schemeClr val="bg1"/>
                </a:solidFill>
                <a:latin typeface="Arial Unicode MS" pitchFamily="34" charset="-128"/>
                <a:ea typeface="Arial Unicode MS" pitchFamily="34" charset="-128"/>
                <a:cs typeface="Arial Unicode MS" pitchFamily="34" charset="-128"/>
              </a:rPr>
              <a:t>CODE, </a:t>
            </a:r>
            <a:r>
              <a:rPr lang="en-US" b="1" u="sng" cap="none" dirty="0" smtClean="0">
                <a:solidFill>
                  <a:schemeClr val="bg1"/>
                </a:solidFill>
                <a:latin typeface="Arial Unicode MS" pitchFamily="34" charset="-128"/>
                <a:ea typeface="Arial Unicode MS" pitchFamily="34" charset="-128"/>
                <a:cs typeface="Arial Unicode MS" pitchFamily="34" charset="-128"/>
              </a:rPr>
              <a:t>2016</a:t>
            </a:r>
            <a:br>
              <a:rPr lang="en-US" b="1" u="sng" cap="none" dirty="0" smtClean="0">
                <a:solidFill>
                  <a:schemeClr val="bg1"/>
                </a:solidFill>
                <a:latin typeface="Arial Unicode MS" pitchFamily="34" charset="-128"/>
                <a:ea typeface="Arial Unicode MS" pitchFamily="34" charset="-128"/>
                <a:cs typeface="Arial Unicode MS" pitchFamily="34" charset="-128"/>
              </a:rPr>
            </a:br>
            <a:r>
              <a:rPr lang="en-US" sz="4000" b="1" cap="none" dirty="0" smtClean="0">
                <a:solidFill>
                  <a:schemeClr val="bg1"/>
                </a:solidFill>
                <a:latin typeface="Arial Unicode MS" pitchFamily="34" charset="-128"/>
                <a:ea typeface="Arial Unicode MS" pitchFamily="34" charset="-128"/>
                <a:cs typeface="Arial Unicode MS" pitchFamily="34" charset="-128"/>
              </a:rPr>
              <a:t>(Insolvency Resolution &amp; Liquidation for Corporate Persons)</a:t>
            </a:r>
            <a:r>
              <a:rPr lang="en-US" sz="4000" b="1" u="sng" cap="none" dirty="0" smtClean="0">
                <a:solidFill>
                  <a:schemeClr val="bg1"/>
                </a:solidFill>
                <a:latin typeface="Arial Unicode MS" pitchFamily="34" charset="-128"/>
                <a:ea typeface="Arial Unicode MS" pitchFamily="34" charset="-128"/>
                <a:cs typeface="Arial Unicode MS" pitchFamily="34" charset="-128"/>
              </a:rPr>
              <a:t/>
            </a:r>
            <a:br>
              <a:rPr lang="en-US" sz="4000" b="1" u="sng" cap="none" dirty="0" smtClean="0">
                <a:solidFill>
                  <a:schemeClr val="bg1"/>
                </a:solidFill>
                <a:latin typeface="Arial Unicode MS" pitchFamily="34" charset="-128"/>
                <a:ea typeface="Arial Unicode MS" pitchFamily="34" charset="-128"/>
                <a:cs typeface="Arial Unicode MS" pitchFamily="34" charset="-128"/>
              </a:rPr>
            </a:br>
            <a:endParaRPr lang="en-US" sz="4000" u="sng" cap="none" dirty="0" smtClean="0">
              <a:solidFill>
                <a:srgbClr val="17375E"/>
              </a:solidFill>
              <a:latin typeface="Arial Unicode MS" pitchFamily="34" charset="-128"/>
              <a:ea typeface="Arial Unicode MS" pitchFamily="34" charset="-128"/>
              <a:cs typeface="Arial Unicode MS" pitchFamily="34" charset="-128"/>
            </a:endParaRPr>
          </a:p>
        </p:txBody>
      </p:sp>
      <p:sp>
        <p:nvSpPr>
          <p:cNvPr id="3" name="Subtitle 2"/>
          <p:cNvSpPr>
            <a:spLocks noGrp="1"/>
          </p:cNvSpPr>
          <p:nvPr>
            <p:ph type="subTitle" idx="1"/>
          </p:nvPr>
        </p:nvSpPr>
        <p:spPr>
          <a:xfrm>
            <a:off x="1371600" y="3733800"/>
            <a:ext cx="7772400" cy="3124200"/>
          </a:xfrm>
        </p:spPr>
        <p:txBody>
          <a:bodyPr>
            <a:noAutofit/>
          </a:bodyPr>
          <a:lstStyle/>
          <a:p>
            <a:pPr marL="3657600" defTabSz="1146175" eaLnBrk="1" fontAlgn="auto" hangingPunct="1">
              <a:spcAft>
                <a:spcPts val="0"/>
              </a:spcAft>
              <a:defRPr/>
            </a:pPr>
            <a:r>
              <a:rPr lang="en-US" sz="1800" b="1" dirty="0" smtClean="0">
                <a:solidFill>
                  <a:schemeClr val="bg1"/>
                </a:solidFill>
                <a:latin typeface="Arial Unicode MS" pitchFamily="34" charset="-128"/>
                <a:ea typeface="Arial Unicode MS" pitchFamily="34" charset="-128"/>
                <a:cs typeface="Arial Unicode MS" pitchFamily="34" charset="-128"/>
              </a:rPr>
              <a:t>Advocate Arun Saxena</a:t>
            </a:r>
          </a:p>
          <a:p>
            <a:pPr marL="3657600" defTabSz="1146175" eaLnBrk="1" fontAlgn="auto" hangingPunct="1">
              <a:spcAft>
                <a:spcPts val="0"/>
              </a:spcAft>
              <a:defRPr/>
            </a:pPr>
            <a:r>
              <a:rPr lang="en-US" sz="1800" b="1" dirty="0" smtClean="0">
                <a:solidFill>
                  <a:schemeClr val="bg1"/>
                </a:solidFill>
                <a:latin typeface="Arial Unicode MS" pitchFamily="34" charset="-128"/>
                <a:ea typeface="Arial Unicode MS" pitchFamily="34" charset="-128"/>
                <a:cs typeface="Arial Unicode MS" pitchFamily="34" charset="-128"/>
              </a:rPr>
              <a:t>Saxena &amp; Saxena Law Chambers </a:t>
            </a:r>
          </a:p>
          <a:p>
            <a:pPr marL="3657600" defTabSz="1146175" eaLnBrk="1" fontAlgn="auto" hangingPunct="1">
              <a:spcAft>
                <a:spcPts val="0"/>
              </a:spcAft>
              <a:defRPr/>
            </a:pPr>
            <a:r>
              <a:rPr lang="en-US" sz="1800" b="1" dirty="0" smtClean="0">
                <a:solidFill>
                  <a:schemeClr val="bg1"/>
                </a:solidFill>
                <a:latin typeface="Arial Unicode MS" pitchFamily="34" charset="-128"/>
                <a:ea typeface="Arial Unicode MS" pitchFamily="34" charset="-128"/>
                <a:cs typeface="Arial Unicode MS" pitchFamily="34" charset="-128"/>
              </a:rPr>
              <a:t>Advocates &amp; Attorneys</a:t>
            </a:r>
          </a:p>
          <a:p>
            <a:pPr marL="3657600" defTabSz="1146175" eaLnBrk="1" fontAlgn="auto" hangingPunct="1">
              <a:spcAft>
                <a:spcPts val="0"/>
              </a:spcAft>
              <a:defRPr/>
            </a:pPr>
            <a:r>
              <a:rPr lang="en-US" sz="1800" b="1" dirty="0" smtClean="0">
                <a:solidFill>
                  <a:schemeClr val="bg1"/>
                </a:solidFill>
                <a:latin typeface="Arial Unicode MS" pitchFamily="34" charset="-128"/>
                <a:ea typeface="Arial Unicode MS" pitchFamily="34" charset="-128"/>
                <a:cs typeface="Arial Unicode MS" pitchFamily="34" charset="-128"/>
              </a:rPr>
              <a:t>603-604, New Delhi House,</a:t>
            </a:r>
          </a:p>
          <a:p>
            <a:pPr marL="3657600" defTabSz="1146175" eaLnBrk="1" fontAlgn="auto" hangingPunct="1">
              <a:spcAft>
                <a:spcPts val="0"/>
              </a:spcAft>
              <a:defRPr/>
            </a:pPr>
            <a:r>
              <a:rPr lang="en-US" sz="1800" b="1" dirty="0" smtClean="0">
                <a:solidFill>
                  <a:schemeClr val="bg1"/>
                </a:solidFill>
                <a:latin typeface="Arial Unicode MS" pitchFamily="34" charset="-128"/>
                <a:ea typeface="Arial Unicode MS" pitchFamily="34" charset="-128"/>
                <a:cs typeface="Arial Unicode MS" pitchFamily="34" charset="-128"/>
              </a:rPr>
              <a:t>27, </a:t>
            </a:r>
            <a:r>
              <a:rPr lang="en-US" sz="1800" b="1" dirty="0" err="1" smtClean="0">
                <a:solidFill>
                  <a:schemeClr val="bg1"/>
                </a:solidFill>
                <a:latin typeface="Arial Unicode MS" pitchFamily="34" charset="-128"/>
                <a:ea typeface="Arial Unicode MS" pitchFamily="34" charset="-128"/>
                <a:cs typeface="Arial Unicode MS" pitchFamily="34" charset="-128"/>
              </a:rPr>
              <a:t>Barakhamba</a:t>
            </a:r>
            <a:r>
              <a:rPr lang="en-US" sz="1800" b="1" dirty="0" smtClean="0">
                <a:solidFill>
                  <a:schemeClr val="bg1"/>
                </a:solidFill>
                <a:latin typeface="Arial Unicode MS" pitchFamily="34" charset="-128"/>
                <a:ea typeface="Arial Unicode MS" pitchFamily="34" charset="-128"/>
                <a:cs typeface="Arial Unicode MS" pitchFamily="34" charset="-128"/>
              </a:rPr>
              <a:t> Road,</a:t>
            </a:r>
          </a:p>
          <a:p>
            <a:pPr marL="3657600" defTabSz="1146175" eaLnBrk="1" fontAlgn="auto" hangingPunct="1">
              <a:spcAft>
                <a:spcPts val="0"/>
              </a:spcAft>
              <a:defRPr/>
            </a:pPr>
            <a:r>
              <a:rPr lang="en-US" sz="1800" b="1" dirty="0" smtClean="0">
                <a:solidFill>
                  <a:schemeClr val="bg1"/>
                </a:solidFill>
                <a:latin typeface="Arial Unicode MS" pitchFamily="34" charset="-128"/>
                <a:ea typeface="Arial Unicode MS" pitchFamily="34" charset="-128"/>
                <a:cs typeface="Arial Unicode MS" pitchFamily="34" charset="-128"/>
              </a:rPr>
              <a:t>New Delhi – 110 001.</a:t>
            </a:r>
          </a:p>
          <a:p>
            <a:pPr marL="3657600" defTabSz="1146175" eaLnBrk="1" fontAlgn="auto" hangingPunct="1">
              <a:spcAft>
                <a:spcPts val="0"/>
              </a:spcAft>
              <a:defRPr/>
            </a:pPr>
            <a:r>
              <a:rPr lang="en-US" sz="1800" b="1" dirty="0" smtClean="0">
                <a:solidFill>
                  <a:schemeClr val="bg1"/>
                </a:solidFill>
                <a:latin typeface="Arial Unicode MS" pitchFamily="34" charset="-128"/>
                <a:ea typeface="Arial Unicode MS" pitchFamily="34" charset="-128"/>
                <a:cs typeface="Arial Unicode MS" pitchFamily="34" charset="-128"/>
              </a:rPr>
              <a:t>Ph: 43044999, Mob.: 9810037364</a:t>
            </a:r>
          </a:p>
          <a:p>
            <a:pPr marL="3657600" defTabSz="1146175" eaLnBrk="1" fontAlgn="auto" hangingPunct="1">
              <a:spcAft>
                <a:spcPts val="0"/>
              </a:spcAft>
              <a:defRPr/>
            </a:pPr>
            <a:r>
              <a:rPr lang="en-US" sz="1800" b="1" dirty="0" smtClean="0">
                <a:solidFill>
                  <a:schemeClr val="bg1"/>
                </a:solidFill>
                <a:latin typeface="Arial Unicode MS" pitchFamily="34" charset="-128"/>
                <a:ea typeface="Arial Unicode MS" pitchFamily="34" charset="-128"/>
                <a:cs typeface="Arial Unicode MS" pitchFamily="34" charset="-128"/>
              </a:rPr>
              <a:t>E-mail : advisor@sslclegal.in</a:t>
            </a:r>
            <a:endParaRPr lang="en-US" sz="1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Definitions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533400" y="1752600"/>
            <a:ext cx="7924800" cy="4038600"/>
          </a:xfrm>
        </p:spPr>
        <p:txBody>
          <a:bodyPr>
            <a:noAutofit/>
          </a:bodyPr>
          <a:lstStyle/>
          <a:p>
            <a:pPr marL="115888" indent="-115888"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a:t>
            </a:r>
            <a:r>
              <a:rPr lang="en-US" sz="2400" b="1" dirty="0" smtClean="0">
                <a:latin typeface="Arial Unicode MS" pitchFamily="34" charset="-128"/>
                <a:ea typeface="Arial Unicode MS" pitchFamily="34" charset="-128"/>
                <a:cs typeface="Arial Unicode MS" pitchFamily="34" charset="-128"/>
              </a:rPr>
              <a:t>Board”</a:t>
            </a:r>
            <a:r>
              <a:rPr lang="en-US" sz="2400" dirty="0" smtClean="0">
                <a:latin typeface="Arial Unicode MS" pitchFamily="34" charset="-128"/>
                <a:ea typeface="Arial Unicode MS" pitchFamily="34" charset="-128"/>
                <a:cs typeface="Arial Unicode MS" pitchFamily="34" charset="-128"/>
              </a:rPr>
              <a:t> means the Insolvency and Bankruptcy Board of India established under sub-section(1) of Section 188.</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“Bye-laws</a:t>
            </a:r>
            <a:r>
              <a:rPr lang="en-US" sz="2400" dirty="0" smtClean="0">
                <a:latin typeface="Arial Unicode MS" pitchFamily="34" charset="-128"/>
                <a:ea typeface="Arial Unicode MS" pitchFamily="34" charset="-128"/>
                <a:cs typeface="Arial Unicode MS" pitchFamily="34" charset="-128"/>
              </a:rPr>
              <a:t>” means the bye-laws made by the insolvency professional agency under section 205.</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10</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Definitions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676400"/>
            <a:ext cx="8153400" cy="4114800"/>
          </a:xfrm>
        </p:spPr>
        <p:txBody>
          <a:bodyPr>
            <a:noAutofit/>
          </a:bodyPr>
          <a:lstStyle/>
          <a:p>
            <a:pPr marL="115888" indent="-115888"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“Claim” </a:t>
            </a:r>
            <a:r>
              <a:rPr lang="en-US" sz="2400" dirty="0" smtClean="0">
                <a:latin typeface="Arial Unicode MS" pitchFamily="34" charset="-128"/>
                <a:ea typeface="Arial Unicode MS" pitchFamily="34" charset="-128"/>
                <a:cs typeface="Arial Unicode MS" pitchFamily="34" charset="-128"/>
              </a:rPr>
              <a:t>means – </a:t>
            </a:r>
          </a:p>
          <a:p>
            <a:pPr marL="798513" indent="-50800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(a) a right to payment, whether or not such right is reduced to judgement, fixed, disputed, undisputed, legal, equitable, secured or unsecured.</a:t>
            </a:r>
          </a:p>
          <a:p>
            <a:pPr marL="798513" indent="-5080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798513" indent="-50800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(b) right to remedy for breach of contract under any law for the time being in force, if such breach gives rise to a right to payment, whether or not such right is reduced to judgment, fixed, matured, </a:t>
            </a:r>
            <a:r>
              <a:rPr lang="en-US" sz="2400" dirty="0" err="1" smtClean="0">
                <a:latin typeface="Arial Unicode MS" pitchFamily="34" charset="-128"/>
                <a:ea typeface="Arial Unicode MS" pitchFamily="34" charset="-128"/>
                <a:cs typeface="Arial Unicode MS" pitchFamily="34" charset="-128"/>
              </a:rPr>
              <a:t>unmatured</a:t>
            </a:r>
            <a:r>
              <a:rPr lang="en-US" sz="2400" dirty="0" smtClean="0">
                <a:latin typeface="Arial Unicode MS" pitchFamily="34" charset="-128"/>
                <a:ea typeface="Arial Unicode MS" pitchFamily="34" charset="-128"/>
                <a:cs typeface="Arial Unicode MS" pitchFamily="34" charset="-128"/>
              </a:rPr>
              <a:t>, disputed, undisputed, secured or unsecured.   </a:t>
            </a: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11</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Definitions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676400"/>
            <a:ext cx="8001000" cy="4114800"/>
          </a:xfrm>
        </p:spPr>
        <p:txBody>
          <a:bodyPr>
            <a:noAutofit/>
          </a:bodyPr>
          <a:lstStyle/>
          <a:p>
            <a:pPr marL="115888" indent="-115888"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a:t>
            </a:r>
            <a:r>
              <a:rPr lang="en-US" sz="2400" b="1" dirty="0" smtClean="0">
                <a:latin typeface="Arial Unicode MS" pitchFamily="34" charset="-128"/>
                <a:ea typeface="Arial Unicode MS" pitchFamily="34" charset="-128"/>
                <a:cs typeface="Arial Unicode MS" pitchFamily="34" charset="-128"/>
              </a:rPr>
              <a:t>Corporate Person</a:t>
            </a:r>
            <a:r>
              <a:rPr lang="en-US" sz="2400" dirty="0" smtClean="0">
                <a:latin typeface="Arial Unicode MS" pitchFamily="34" charset="-128"/>
                <a:ea typeface="Arial Unicode MS" pitchFamily="34" charset="-128"/>
                <a:cs typeface="Arial Unicode MS" pitchFamily="34" charset="-128"/>
              </a:rPr>
              <a:t>” means – </a:t>
            </a:r>
          </a:p>
          <a:p>
            <a:pPr marL="798513" indent="-50800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(a) a company as defined in clause (20) of section 2 of the Companies Act, 2013,</a:t>
            </a:r>
          </a:p>
          <a:p>
            <a:pPr marL="798513" indent="-5080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798513" indent="-50800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(b) a limited liability partnership, as defined in clause (n) of sub-section (1) of section 2 of the Limited Liability Partnership Act, 2008, or any other person incorporated with limited liability under any law for the time being in force but shall not include any financial service provider.    </a:t>
            </a: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12</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Definitions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676400"/>
            <a:ext cx="8001000" cy="4114800"/>
          </a:xfrm>
        </p:spPr>
        <p:txBody>
          <a:bodyPr>
            <a:noAutofit/>
          </a:bodyPr>
          <a:lstStyle/>
          <a:p>
            <a:pPr marL="115888" indent="-115888"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a:t>
            </a:r>
            <a:r>
              <a:rPr lang="en-US" sz="2400" b="1" dirty="0" smtClean="0">
                <a:latin typeface="Arial Unicode MS" pitchFamily="34" charset="-128"/>
                <a:ea typeface="Arial Unicode MS" pitchFamily="34" charset="-128"/>
                <a:cs typeface="Arial Unicode MS" pitchFamily="34" charset="-128"/>
              </a:rPr>
              <a:t>Corporate debtor</a:t>
            </a:r>
            <a:r>
              <a:rPr lang="en-US" sz="2400" dirty="0" smtClean="0">
                <a:latin typeface="Arial Unicode MS" pitchFamily="34" charset="-128"/>
                <a:ea typeface="Arial Unicode MS" pitchFamily="34" charset="-128"/>
                <a:cs typeface="Arial Unicode MS" pitchFamily="34" charset="-128"/>
              </a:rPr>
              <a:t>” means a corporate person who owes a debt to any person. </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a:t>
            </a:r>
            <a:r>
              <a:rPr lang="en-US" sz="2400" b="1" dirty="0" smtClean="0">
                <a:latin typeface="Arial Unicode MS" pitchFamily="34" charset="-128"/>
                <a:ea typeface="Arial Unicode MS" pitchFamily="34" charset="-128"/>
                <a:cs typeface="Arial Unicode MS" pitchFamily="34" charset="-128"/>
              </a:rPr>
              <a:t>Creditor”</a:t>
            </a:r>
            <a:r>
              <a:rPr lang="en-US" sz="2400" dirty="0" smtClean="0">
                <a:latin typeface="Arial Unicode MS" pitchFamily="34" charset="-128"/>
                <a:ea typeface="Arial Unicode MS" pitchFamily="34" charset="-128"/>
                <a:cs typeface="Arial Unicode MS" pitchFamily="34" charset="-128"/>
              </a:rPr>
              <a:t> means any person to whom a debt is owed and includes a financial creditor, an operational creditor, a secured creditor, an unsecured creditor and a decree holder. </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a:t>
            </a:r>
            <a:r>
              <a:rPr lang="en-US" sz="2400" b="1" dirty="0" smtClean="0">
                <a:latin typeface="Arial Unicode MS" pitchFamily="34" charset="-128"/>
                <a:ea typeface="Arial Unicode MS" pitchFamily="34" charset="-128"/>
                <a:cs typeface="Arial Unicode MS" pitchFamily="34" charset="-128"/>
              </a:rPr>
              <a:t>Information utility</a:t>
            </a:r>
            <a:r>
              <a:rPr lang="en-US" sz="2400" dirty="0" smtClean="0">
                <a:latin typeface="Arial Unicode MS" pitchFamily="34" charset="-128"/>
                <a:ea typeface="Arial Unicode MS" pitchFamily="34" charset="-128"/>
                <a:cs typeface="Arial Unicode MS" pitchFamily="34" charset="-128"/>
              </a:rPr>
              <a:t>” means a person who is registered with the Board as an information utility under section 210.</a:t>
            </a: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13</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Definitions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676400"/>
            <a:ext cx="8001000" cy="4114800"/>
          </a:xfrm>
        </p:spPr>
        <p:txBody>
          <a:bodyPr>
            <a:noAutofit/>
          </a:bodyPr>
          <a:lstStyle/>
          <a:p>
            <a:pPr marL="115888" indent="-115888"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a:t>
            </a:r>
            <a:r>
              <a:rPr lang="en-US" sz="2400" b="1" dirty="0" smtClean="0">
                <a:latin typeface="Arial Unicode MS" pitchFamily="34" charset="-128"/>
                <a:ea typeface="Arial Unicode MS" pitchFamily="34" charset="-128"/>
                <a:cs typeface="Arial Unicode MS" pitchFamily="34" charset="-128"/>
              </a:rPr>
              <a:t>Insolvency professional</a:t>
            </a:r>
            <a:r>
              <a:rPr lang="en-US" sz="2400" dirty="0" smtClean="0">
                <a:latin typeface="Arial Unicode MS" pitchFamily="34" charset="-128"/>
                <a:ea typeface="Arial Unicode MS" pitchFamily="34" charset="-128"/>
                <a:cs typeface="Arial Unicode MS" pitchFamily="34" charset="-128"/>
              </a:rPr>
              <a:t>” means any person registered with the Board under section 201 as an insolvency professional agency.</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“Insolvency professional agency</a:t>
            </a:r>
            <a:r>
              <a:rPr lang="en-US" sz="2400" dirty="0" smtClean="0">
                <a:latin typeface="Arial Unicode MS" pitchFamily="34" charset="-128"/>
                <a:ea typeface="Arial Unicode MS" pitchFamily="34" charset="-128"/>
                <a:cs typeface="Arial Unicode MS" pitchFamily="34" charset="-128"/>
              </a:rPr>
              <a:t>” means any person registered with the Board under section 201 as in insolvency professional agency.  </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a:t>
            </a:r>
            <a:r>
              <a:rPr lang="en-US" sz="2400" b="1" dirty="0" smtClean="0">
                <a:latin typeface="Arial Unicode MS" pitchFamily="34" charset="-128"/>
                <a:ea typeface="Arial Unicode MS" pitchFamily="34" charset="-128"/>
                <a:cs typeface="Arial Unicode MS" pitchFamily="34" charset="-128"/>
              </a:rPr>
              <a:t>Secured creditor</a:t>
            </a:r>
            <a:r>
              <a:rPr lang="en-US" sz="2400" dirty="0" smtClean="0">
                <a:latin typeface="Arial Unicode MS" pitchFamily="34" charset="-128"/>
                <a:ea typeface="Arial Unicode MS" pitchFamily="34" charset="-128"/>
                <a:cs typeface="Arial Unicode MS" pitchFamily="34" charset="-128"/>
              </a:rPr>
              <a:t>” means a creditor in </a:t>
            </a:r>
            <a:r>
              <a:rPr lang="en-US" sz="2400" dirty="0" err="1" smtClean="0">
                <a:latin typeface="Arial Unicode MS" pitchFamily="34" charset="-128"/>
                <a:ea typeface="Arial Unicode MS" pitchFamily="34" charset="-128"/>
                <a:cs typeface="Arial Unicode MS" pitchFamily="34" charset="-128"/>
              </a:rPr>
              <a:t>favour</a:t>
            </a:r>
            <a:r>
              <a:rPr lang="en-US" sz="2400" dirty="0" smtClean="0">
                <a:latin typeface="Arial Unicode MS" pitchFamily="34" charset="-128"/>
                <a:ea typeface="Arial Unicode MS" pitchFamily="34" charset="-128"/>
                <a:cs typeface="Arial Unicode MS" pitchFamily="34" charset="-128"/>
              </a:rPr>
              <a:t> of whom security interest is created. </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14</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Definitions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676400"/>
            <a:ext cx="8001000" cy="4495800"/>
          </a:xfrm>
        </p:spPr>
        <p:txBody>
          <a:bodyPr>
            <a:noAutofit/>
          </a:bodyPr>
          <a:lstStyle/>
          <a:p>
            <a:pPr marL="115888" indent="-115888"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a:t>
            </a:r>
            <a:r>
              <a:rPr lang="en-US" sz="2400" b="1" dirty="0" smtClean="0">
                <a:latin typeface="Arial Unicode MS" pitchFamily="34" charset="-128"/>
                <a:ea typeface="Arial Unicode MS" pitchFamily="34" charset="-128"/>
                <a:cs typeface="Arial Unicode MS" pitchFamily="34" charset="-128"/>
              </a:rPr>
              <a:t>Person”</a:t>
            </a:r>
            <a:r>
              <a:rPr lang="en-US" sz="2400" dirty="0" smtClean="0">
                <a:latin typeface="Arial Unicode MS" pitchFamily="34" charset="-128"/>
                <a:ea typeface="Arial Unicode MS" pitchFamily="34" charset="-128"/>
                <a:cs typeface="Arial Unicode MS" pitchFamily="34" charset="-128"/>
              </a:rPr>
              <a:t> includes – </a:t>
            </a:r>
          </a:p>
          <a:p>
            <a:pPr marL="798513" indent="-508000" algn="just" eaLnBrk="1" fontAlgn="auto" hangingPunct="1">
              <a:spcAft>
                <a:spcPts val="0"/>
              </a:spcAft>
              <a:buAutoNum type="alphaLcParenBoth"/>
              <a:defRPr/>
            </a:pPr>
            <a:r>
              <a:rPr lang="en-US" sz="2400" dirty="0" smtClean="0">
                <a:latin typeface="Arial Unicode MS" pitchFamily="34" charset="-128"/>
                <a:ea typeface="Arial Unicode MS" pitchFamily="34" charset="-128"/>
                <a:cs typeface="Arial Unicode MS" pitchFamily="34" charset="-128"/>
              </a:rPr>
              <a:t>An individual;</a:t>
            </a:r>
          </a:p>
          <a:p>
            <a:pPr marL="798513" indent="-508000" algn="just" eaLnBrk="1" fontAlgn="auto" hangingPunct="1">
              <a:spcAft>
                <a:spcPts val="0"/>
              </a:spcAft>
              <a:buAutoNum type="alphaLcParenBoth"/>
              <a:defRPr/>
            </a:pPr>
            <a:r>
              <a:rPr lang="en-US" sz="2400" dirty="0" smtClean="0">
                <a:latin typeface="Arial Unicode MS" pitchFamily="34" charset="-128"/>
                <a:ea typeface="Arial Unicode MS" pitchFamily="34" charset="-128"/>
                <a:cs typeface="Arial Unicode MS" pitchFamily="34" charset="-128"/>
              </a:rPr>
              <a:t>A Hindu Undivided Family;</a:t>
            </a:r>
          </a:p>
          <a:p>
            <a:pPr marL="798513" indent="-508000" algn="just" eaLnBrk="1" fontAlgn="auto" hangingPunct="1">
              <a:spcAft>
                <a:spcPts val="0"/>
              </a:spcAft>
              <a:buAutoNum type="alphaLcParenBoth"/>
              <a:defRPr/>
            </a:pPr>
            <a:r>
              <a:rPr lang="en-US" sz="2400" dirty="0" smtClean="0">
                <a:latin typeface="Arial Unicode MS" pitchFamily="34" charset="-128"/>
                <a:ea typeface="Arial Unicode MS" pitchFamily="34" charset="-128"/>
                <a:cs typeface="Arial Unicode MS" pitchFamily="34" charset="-128"/>
              </a:rPr>
              <a:t>A company;</a:t>
            </a:r>
          </a:p>
          <a:p>
            <a:pPr marL="798513" indent="-508000" algn="just" eaLnBrk="1" fontAlgn="auto" hangingPunct="1">
              <a:spcAft>
                <a:spcPts val="0"/>
              </a:spcAft>
              <a:buAutoNum type="alphaLcParenBoth"/>
              <a:defRPr/>
            </a:pPr>
            <a:r>
              <a:rPr lang="en-US" sz="2400" dirty="0" smtClean="0">
                <a:latin typeface="Arial Unicode MS" pitchFamily="34" charset="-128"/>
                <a:ea typeface="Arial Unicode MS" pitchFamily="34" charset="-128"/>
                <a:cs typeface="Arial Unicode MS" pitchFamily="34" charset="-128"/>
              </a:rPr>
              <a:t>A trust;</a:t>
            </a:r>
          </a:p>
          <a:p>
            <a:pPr marL="798513" indent="-508000" algn="just" eaLnBrk="1" fontAlgn="auto" hangingPunct="1">
              <a:spcAft>
                <a:spcPts val="0"/>
              </a:spcAft>
              <a:buAutoNum type="alphaLcParenBoth"/>
              <a:defRPr/>
            </a:pPr>
            <a:r>
              <a:rPr lang="en-US" sz="2400" dirty="0" smtClean="0">
                <a:latin typeface="Arial Unicode MS" pitchFamily="34" charset="-128"/>
                <a:ea typeface="Arial Unicode MS" pitchFamily="34" charset="-128"/>
                <a:cs typeface="Arial Unicode MS" pitchFamily="34" charset="-128"/>
              </a:rPr>
              <a:t>A partnership;</a:t>
            </a:r>
          </a:p>
          <a:p>
            <a:pPr marL="798513" indent="-508000" algn="just" eaLnBrk="1" fontAlgn="auto" hangingPunct="1">
              <a:spcAft>
                <a:spcPts val="0"/>
              </a:spcAft>
              <a:buAutoNum type="alphaLcParenBoth"/>
              <a:defRPr/>
            </a:pPr>
            <a:r>
              <a:rPr lang="en-US" sz="2400" dirty="0" smtClean="0">
                <a:latin typeface="Arial Unicode MS" pitchFamily="34" charset="-128"/>
                <a:ea typeface="Arial Unicode MS" pitchFamily="34" charset="-128"/>
                <a:cs typeface="Arial Unicode MS" pitchFamily="34" charset="-128"/>
              </a:rPr>
              <a:t>A limited liability partnership; and</a:t>
            </a:r>
          </a:p>
          <a:p>
            <a:pPr marL="798513" indent="-508000" algn="just" eaLnBrk="1" fontAlgn="auto" hangingPunct="1">
              <a:spcAft>
                <a:spcPts val="0"/>
              </a:spcAft>
              <a:buAutoNum type="alphaLcParenBoth"/>
              <a:defRPr/>
            </a:pPr>
            <a:r>
              <a:rPr lang="en-US" sz="2400" dirty="0" smtClean="0">
                <a:latin typeface="Arial Unicode MS" pitchFamily="34" charset="-128"/>
                <a:ea typeface="Arial Unicode MS" pitchFamily="34" charset="-128"/>
                <a:cs typeface="Arial Unicode MS" pitchFamily="34" charset="-128"/>
              </a:rPr>
              <a:t>Any other entity established under a statute</a:t>
            </a:r>
          </a:p>
          <a:p>
            <a:pPr marL="798513" indent="-5080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798513" indent="-50800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and includes a person resident outside India.    </a:t>
            </a: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15</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Definitions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676400"/>
            <a:ext cx="8001000" cy="4114800"/>
          </a:xfrm>
        </p:spPr>
        <p:txBody>
          <a:bodyPr>
            <a:noAutofit/>
          </a:bodyPr>
          <a:lstStyle/>
          <a:p>
            <a:pPr marL="115888" indent="-115888"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a:t>
            </a:r>
            <a:r>
              <a:rPr lang="en-US" sz="2400" b="1" dirty="0" smtClean="0">
                <a:latin typeface="Arial Unicode MS" pitchFamily="34" charset="-128"/>
                <a:ea typeface="Arial Unicode MS" pitchFamily="34" charset="-128"/>
                <a:cs typeface="Arial Unicode MS" pitchFamily="34" charset="-128"/>
              </a:rPr>
              <a:t>Transaction”</a:t>
            </a:r>
            <a:r>
              <a:rPr lang="en-US" sz="2400" dirty="0" smtClean="0">
                <a:latin typeface="Arial Unicode MS" pitchFamily="34" charset="-128"/>
                <a:ea typeface="Arial Unicode MS" pitchFamily="34" charset="-128"/>
                <a:cs typeface="Arial Unicode MS" pitchFamily="34" charset="-128"/>
              </a:rPr>
              <a:t> includes a agreement or arrangement in writing for the transfer of assets, or funds, goods or services, from or to the corporate debtor.</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a:t>
            </a:r>
            <a:r>
              <a:rPr lang="en-US" sz="2400" b="1" dirty="0" smtClean="0">
                <a:latin typeface="Arial Unicode MS" pitchFamily="34" charset="-128"/>
                <a:ea typeface="Arial Unicode MS" pitchFamily="34" charset="-128"/>
                <a:cs typeface="Arial Unicode MS" pitchFamily="34" charset="-128"/>
              </a:rPr>
              <a:t>Transfer”</a:t>
            </a:r>
            <a:r>
              <a:rPr lang="en-US" sz="2400" dirty="0" smtClean="0">
                <a:latin typeface="Arial Unicode MS" pitchFamily="34" charset="-128"/>
                <a:ea typeface="Arial Unicode MS" pitchFamily="34" charset="-128"/>
                <a:cs typeface="Arial Unicode MS" pitchFamily="34" charset="-128"/>
              </a:rPr>
              <a:t> includes sale, purchase, exchange, mortgage, pledge, gift, loan or any other form of transfer of right, title, possession or lien.  </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“Transfer of property</a:t>
            </a:r>
            <a:r>
              <a:rPr lang="en-US" sz="2400" dirty="0" smtClean="0">
                <a:latin typeface="Arial Unicode MS" pitchFamily="34" charset="-128"/>
                <a:ea typeface="Arial Unicode MS" pitchFamily="34" charset="-128"/>
                <a:cs typeface="Arial Unicode MS" pitchFamily="34" charset="-128"/>
              </a:rPr>
              <a:t>” means transfer of any property and includes a transfer of any interest in the property and creation of any charge upon such property. </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16</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Framework of IBC</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524000"/>
            <a:ext cx="8534400" cy="4267200"/>
          </a:xfrm>
        </p:spPr>
        <p:txBody>
          <a:bodyPr>
            <a:noAutofit/>
          </a:bodyPr>
          <a:lstStyle/>
          <a:p>
            <a:pPr marL="0" indent="0" algn="just" eaLnBrk="1" fontAlgn="auto" hangingPunct="1">
              <a:spcAft>
                <a:spcPts val="0"/>
              </a:spcAft>
              <a:buNone/>
              <a:defRPr/>
            </a:pPr>
            <a:endParaRPr lang="en-US" sz="21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17</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graphicFrame>
        <p:nvGraphicFramePr>
          <p:cNvPr id="6" name="Table 5"/>
          <p:cNvGraphicFramePr>
            <a:graphicFrameLocks noGrp="1"/>
          </p:cNvGraphicFramePr>
          <p:nvPr/>
        </p:nvGraphicFramePr>
        <p:xfrm>
          <a:off x="533400" y="1752600"/>
          <a:ext cx="8077200" cy="4206240"/>
        </p:xfrm>
        <a:graphic>
          <a:graphicData uri="http://schemas.openxmlformats.org/drawingml/2006/table">
            <a:tbl>
              <a:tblPr firstRow="1" bandRow="1">
                <a:tableStyleId>{2D5ABB26-0587-4C30-8999-92F81FD0307C}</a:tableStyleId>
              </a:tblPr>
              <a:tblGrid>
                <a:gridCol w="1453896"/>
                <a:gridCol w="6623304"/>
              </a:tblGrid>
              <a:tr h="370840">
                <a:tc>
                  <a:txBody>
                    <a:bodyPr/>
                    <a:lstStyle/>
                    <a:p>
                      <a:r>
                        <a:rPr lang="en-US" sz="2400" dirty="0" smtClean="0">
                          <a:latin typeface="Arial Unicode MS" pitchFamily="34" charset="-128"/>
                          <a:ea typeface="Arial Unicode MS" pitchFamily="34" charset="-128"/>
                          <a:cs typeface="Arial Unicode MS" pitchFamily="34" charset="-128"/>
                        </a:rPr>
                        <a:t>Part -I</a:t>
                      </a:r>
                      <a:endParaRPr lang="en-US" sz="2400" dirty="0">
                        <a:latin typeface="Arial Unicode MS" pitchFamily="34" charset="-128"/>
                        <a:ea typeface="Arial Unicode MS" pitchFamily="34" charset="-128"/>
                        <a:cs typeface="Arial Unicode MS" pitchFamily="34" charset="-128"/>
                      </a:endParaRPr>
                    </a:p>
                  </a:txBody>
                  <a:tcPr/>
                </a:tc>
                <a:tc>
                  <a:txBody>
                    <a:bodyPr/>
                    <a:lstStyle/>
                    <a:p>
                      <a:r>
                        <a:rPr lang="en-US" sz="2400" dirty="0" smtClean="0">
                          <a:latin typeface="Arial Unicode MS" pitchFamily="34" charset="-128"/>
                          <a:ea typeface="Arial Unicode MS" pitchFamily="34" charset="-128"/>
                          <a:cs typeface="Arial Unicode MS" pitchFamily="34" charset="-128"/>
                        </a:rPr>
                        <a:t>Preliminary &amp; Definitions</a:t>
                      </a:r>
                      <a:endParaRPr lang="en-US" sz="2400" dirty="0">
                        <a:latin typeface="Arial Unicode MS" pitchFamily="34" charset="-128"/>
                        <a:ea typeface="Arial Unicode MS" pitchFamily="34" charset="-128"/>
                        <a:cs typeface="Arial Unicode MS" pitchFamily="34" charset="-128"/>
                      </a:endParaRPr>
                    </a:p>
                  </a:txBody>
                  <a:tcPr/>
                </a:tc>
              </a:tr>
              <a:tr h="370840">
                <a:tc>
                  <a:txBody>
                    <a:bodyPr/>
                    <a:lstStyle/>
                    <a:p>
                      <a:r>
                        <a:rPr lang="en-US" sz="2400" dirty="0" smtClean="0">
                          <a:latin typeface="Arial Unicode MS" pitchFamily="34" charset="-128"/>
                          <a:ea typeface="Arial Unicode MS" pitchFamily="34" charset="-128"/>
                          <a:cs typeface="Arial Unicode MS" pitchFamily="34" charset="-128"/>
                        </a:rPr>
                        <a:t>Part-II</a:t>
                      </a:r>
                      <a:endParaRPr lang="en-US" sz="2400" dirty="0">
                        <a:latin typeface="Arial Unicode MS" pitchFamily="34" charset="-128"/>
                        <a:ea typeface="Arial Unicode MS" pitchFamily="34" charset="-128"/>
                        <a:cs typeface="Arial Unicode MS" pitchFamily="34" charset="-128"/>
                      </a:endParaRPr>
                    </a:p>
                  </a:txBody>
                  <a:tcPr/>
                </a:tc>
                <a:tc>
                  <a:txBody>
                    <a:bodyPr/>
                    <a:lstStyle/>
                    <a:p>
                      <a:r>
                        <a:rPr lang="en-US" sz="2400" dirty="0" smtClean="0">
                          <a:latin typeface="Arial Unicode MS" pitchFamily="34" charset="-128"/>
                          <a:ea typeface="Arial Unicode MS" pitchFamily="34" charset="-128"/>
                          <a:cs typeface="Arial Unicode MS" pitchFamily="34" charset="-128"/>
                        </a:rPr>
                        <a:t>Insolvency Resolution</a:t>
                      </a:r>
                      <a:r>
                        <a:rPr lang="en-US" sz="2400" baseline="0" dirty="0" smtClean="0">
                          <a:latin typeface="Arial Unicode MS" pitchFamily="34" charset="-128"/>
                          <a:ea typeface="Arial Unicode MS" pitchFamily="34" charset="-128"/>
                          <a:cs typeface="Arial Unicode MS" pitchFamily="34" charset="-128"/>
                        </a:rPr>
                        <a:t> and Liquidation for Corporate Persons</a:t>
                      </a:r>
                      <a:endParaRPr lang="en-US" sz="2400" dirty="0">
                        <a:latin typeface="Arial Unicode MS" pitchFamily="34" charset="-128"/>
                        <a:ea typeface="Arial Unicode MS" pitchFamily="34" charset="-128"/>
                        <a:cs typeface="Arial Unicode MS" pitchFamily="34" charset="-128"/>
                      </a:endParaRPr>
                    </a:p>
                  </a:txBody>
                  <a:tcPr/>
                </a:tc>
              </a:tr>
              <a:tr h="370840">
                <a:tc>
                  <a:txBody>
                    <a:bodyPr/>
                    <a:lstStyle/>
                    <a:p>
                      <a:r>
                        <a:rPr lang="en-US" sz="2400" dirty="0" smtClean="0">
                          <a:latin typeface="Arial Unicode MS" pitchFamily="34" charset="-128"/>
                          <a:ea typeface="Arial Unicode MS" pitchFamily="34" charset="-128"/>
                          <a:cs typeface="Arial Unicode MS" pitchFamily="34" charset="-128"/>
                        </a:rPr>
                        <a:t>Part-III</a:t>
                      </a:r>
                      <a:endParaRPr lang="en-US" sz="2400" dirty="0">
                        <a:latin typeface="Arial Unicode MS" pitchFamily="34" charset="-128"/>
                        <a:ea typeface="Arial Unicode MS" pitchFamily="34" charset="-128"/>
                        <a:cs typeface="Arial Unicode MS" pitchFamily="34" charset="-128"/>
                      </a:endParaRPr>
                    </a:p>
                  </a:txBody>
                  <a:tcPr/>
                </a:tc>
                <a:tc>
                  <a:txBody>
                    <a:bodyPr/>
                    <a:lstStyle/>
                    <a:p>
                      <a:r>
                        <a:rPr lang="en-US" sz="2400" dirty="0" smtClean="0">
                          <a:latin typeface="Arial Unicode MS" pitchFamily="34" charset="-128"/>
                          <a:ea typeface="Arial Unicode MS" pitchFamily="34" charset="-128"/>
                          <a:cs typeface="Arial Unicode MS" pitchFamily="34" charset="-128"/>
                        </a:rPr>
                        <a:t>Insolvency Resolution</a:t>
                      </a:r>
                      <a:r>
                        <a:rPr lang="en-US" sz="2400" baseline="0" dirty="0" smtClean="0">
                          <a:latin typeface="Arial Unicode MS" pitchFamily="34" charset="-128"/>
                          <a:ea typeface="Arial Unicode MS" pitchFamily="34" charset="-128"/>
                          <a:cs typeface="Arial Unicode MS" pitchFamily="34" charset="-128"/>
                        </a:rPr>
                        <a:t> of Bankruptcy for Partnership Firms and Individuals</a:t>
                      </a:r>
                      <a:endParaRPr lang="en-US" sz="2400" dirty="0">
                        <a:latin typeface="Arial Unicode MS" pitchFamily="34" charset="-128"/>
                        <a:ea typeface="Arial Unicode MS" pitchFamily="34" charset="-128"/>
                        <a:cs typeface="Arial Unicode MS" pitchFamily="34" charset="-128"/>
                      </a:endParaRPr>
                    </a:p>
                  </a:txBody>
                  <a:tcPr/>
                </a:tc>
              </a:tr>
              <a:tr h="370840">
                <a:tc>
                  <a:txBody>
                    <a:bodyPr/>
                    <a:lstStyle/>
                    <a:p>
                      <a:r>
                        <a:rPr lang="en-US" sz="2400" dirty="0" smtClean="0">
                          <a:latin typeface="Arial Unicode MS" pitchFamily="34" charset="-128"/>
                          <a:ea typeface="Arial Unicode MS" pitchFamily="34" charset="-128"/>
                          <a:cs typeface="Arial Unicode MS" pitchFamily="34" charset="-128"/>
                        </a:rPr>
                        <a:t>Part-IV</a:t>
                      </a:r>
                      <a:endParaRPr lang="en-US" sz="2400" dirty="0">
                        <a:latin typeface="Arial Unicode MS" pitchFamily="34" charset="-128"/>
                        <a:ea typeface="Arial Unicode MS" pitchFamily="34" charset="-128"/>
                        <a:cs typeface="Arial Unicode MS" pitchFamily="34" charset="-128"/>
                      </a:endParaRPr>
                    </a:p>
                  </a:txBody>
                  <a:tcPr/>
                </a:tc>
                <a:tc>
                  <a:txBody>
                    <a:bodyPr/>
                    <a:lstStyle/>
                    <a:p>
                      <a:r>
                        <a:rPr lang="en-US" sz="2400" dirty="0" smtClean="0">
                          <a:latin typeface="Arial Unicode MS" pitchFamily="34" charset="-128"/>
                          <a:ea typeface="Arial Unicode MS" pitchFamily="34" charset="-128"/>
                          <a:cs typeface="Arial Unicode MS" pitchFamily="34" charset="-128"/>
                        </a:rPr>
                        <a:t>Regulation of</a:t>
                      </a:r>
                      <a:r>
                        <a:rPr lang="en-US" sz="2400" baseline="0" dirty="0" smtClean="0">
                          <a:latin typeface="Arial Unicode MS" pitchFamily="34" charset="-128"/>
                          <a:ea typeface="Arial Unicode MS" pitchFamily="34" charset="-128"/>
                          <a:cs typeface="Arial Unicode MS" pitchFamily="34" charset="-128"/>
                        </a:rPr>
                        <a:t> Insolvency Professional(s) Agencies and Information Utilities</a:t>
                      </a:r>
                      <a:endParaRPr lang="en-US" sz="2400" dirty="0">
                        <a:latin typeface="Arial Unicode MS" pitchFamily="34" charset="-128"/>
                        <a:ea typeface="Arial Unicode MS" pitchFamily="34" charset="-128"/>
                        <a:cs typeface="Arial Unicode MS" pitchFamily="34" charset="-128"/>
                      </a:endParaRPr>
                    </a:p>
                  </a:txBody>
                  <a:tcPr/>
                </a:tc>
              </a:tr>
              <a:tr h="370840">
                <a:tc>
                  <a:txBody>
                    <a:bodyPr/>
                    <a:lstStyle/>
                    <a:p>
                      <a:r>
                        <a:rPr lang="en-US" sz="2400" dirty="0" smtClean="0">
                          <a:latin typeface="Arial Unicode MS" pitchFamily="34" charset="-128"/>
                          <a:ea typeface="Arial Unicode MS" pitchFamily="34" charset="-128"/>
                          <a:cs typeface="Arial Unicode MS" pitchFamily="34" charset="-128"/>
                        </a:rPr>
                        <a:t>Part-V</a:t>
                      </a:r>
                      <a:endParaRPr lang="en-US" sz="2400" dirty="0">
                        <a:latin typeface="Arial Unicode MS" pitchFamily="34" charset="-128"/>
                        <a:ea typeface="Arial Unicode MS" pitchFamily="34" charset="-128"/>
                        <a:cs typeface="Arial Unicode MS" pitchFamily="34" charset="-128"/>
                      </a:endParaRPr>
                    </a:p>
                  </a:txBody>
                  <a:tcPr/>
                </a:tc>
                <a:tc>
                  <a:txBody>
                    <a:bodyPr/>
                    <a:lstStyle/>
                    <a:p>
                      <a:r>
                        <a:rPr lang="en-US" sz="2400" dirty="0" smtClean="0">
                          <a:latin typeface="Arial Unicode MS" pitchFamily="34" charset="-128"/>
                          <a:ea typeface="Arial Unicode MS" pitchFamily="34" charset="-128"/>
                          <a:cs typeface="Arial Unicode MS" pitchFamily="34" charset="-128"/>
                        </a:rPr>
                        <a:t>Miscellaneous</a:t>
                      </a:r>
                      <a:endParaRPr lang="en-US" sz="2400" dirty="0">
                        <a:latin typeface="Arial Unicode MS" pitchFamily="34" charset="-128"/>
                        <a:ea typeface="Arial Unicode MS" pitchFamily="34" charset="-128"/>
                        <a:cs typeface="Arial Unicode MS" pitchFamily="34" charset="-128"/>
                      </a:endParaRPr>
                    </a:p>
                  </a:txBody>
                  <a:tcPr/>
                </a:tc>
              </a:tr>
              <a:tr h="370840">
                <a:tc>
                  <a:txBody>
                    <a:bodyPr/>
                    <a:lstStyle/>
                    <a:p>
                      <a:endParaRPr lang="en-US" sz="2400" dirty="0">
                        <a:latin typeface="Arial Unicode MS" pitchFamily="34" charset="-128"/>
                        <a:ea typeface="Arial Unicode MS" pitchFamily="34" charset="-128"/>
                        <a:cs typeface="Arial Unicode MS" pitchFamily="34" charset="-128"/>
                      </a:endParaRPr>
                    </a:p>
                  </a:txBody>
                  <a:tcPr/>
                </a:tc>
                <a:tc>
                  <a:txBody>
                    <a:bodyPr/>
                    <a:lstStyle/>
                    <a:p>
                      <a:r>
                        <a:rPr lang="en-US" sz="2400" dirty="0" smtClean="0">
                          <a:latin typeface="Arial Unicode MS" pitchFamily="34" charset="-128"/>
                          <a:ea typeface="Arial Unicode MS" pitchFamily="34" charset="-128"/>
                          <a:cs typeface="Arial Unicode MS" pitchFamily="34" charset="-128"/>
                        </a:rPr>
                        <a:t>……..schedules (Amendment to different Legislation)</a:t>
                      </a:r>
                      <a:endParaRPr lang="en-US" sz="2400" dirty="0">
                        <a:latin typeface="Arial Unicode MS" pitchFamily="34" charset="-128"/>
                        <a:ea typeface="Arial Unicode MS" pitchFamily="34" charset="-128"/>
                        <a:cs typeface="Arial Unicode MS" pitchFamily="34" charset="-128"/>
                      </a:endParaRPr>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fontScale="90000"/>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Insolvency Resolution &amp; Liquidation for Corporate Persons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752600"/>
            <a:ext cx="8534400" cy="4038600"/>
          </a:xfrm>
        </p:spPr>
        <p:txBody>
          <a:bodyPr>
            <a:noAutofit/>
          </a:bodyPr>
          <a:lstStyle/>
          <a:p>
            <a:pPr marL="0" indent="0" algn="just" eaLnBrk="1" fontAlgn="auto" hangingPunct="1">
              <a:spcAft>
                <a:spcPts val="0"/>
              </a:spcAft>
              <a:buNone/>
              <a:defRPr/>
            </a:pPr>
            <a:r>
              <a:rPr lang="en-US" sz="2800" b="1" u="sng" dirty="0" smtClean="0">
                <a:latin typeface="Arial Unicode MS" pitchFamily="34" charset="-128"/>
                <a:ea typeface="Arial Unicode MS" pitchFamily="34" charset="-128"/>
                <a:cs typeface="Arial Unicode MS" pitchFamily="34" charset="-128"/>
              </a:rPr>
              <a:t>Applicability:</a:t>
            </a:r>
          </a:p>
          <a:p>
            <a:pPr marL="0" indent="0" algn="just" eaLnBrk="1" fontAlgn="auto" hangingPunct="1">
              <a:spcAft>
                <a:spcPts val="0"/>
              </a:spcAft>
              <a:buNone/>
              <a:defRPr/>
            </a:pPr>
            <a:endParaRPr lang="en-US" sz="2800" dirty="0" smtClean="0">
              <a:latin typeface="Arial Unicode MS" pitchFamily="34" charset="-128"/>
              <a:ea typeface="Arial Unicode MS" pitchFamily="34" charset="-128"/>
              <a:cs typeface="Arial Unicode MS" pitchFamily="34" charset="-128"/>
            </a:endParaRPr>
          </a:p>
          <a:p>
            <a:pPr marL="508000" indent="-5080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Where minimum amount of default is Rs.1 </a:t>
            </a:r>
            <a:r>
              <a:rPr lang="en-US" sz="2800" dirty="0" err="1" smtClean="0">
                <a:latin typeface="Arial Unicode MS" pitchFamily="34" charset="-128"/>
                <a:ea typeface="Arial Unicode MS" pitchFamily="34" charset="-128"/>
                <a:cs typeface="Arial Unicode MS" pitchFamily="34" charset="-128"/>
              </a:rPr>
              <a:t>lac</a:t>
            </a:r>
            <a:r>
              <a:rPr lang="en-US" sz="2800" dirty="0" smtClean="0">
                <a:latin typeface="Arial Unicode MS" pitchFamily="34" charset="-128"/>
                <a:ea typeface="Arial Unicode MS" pitchFamily="34" charset="-128"/>
                <a:cs typeface="Arial Unicode MS" pitchFamily="34" charset="-128"/>
              </a:rPr>
              <a:t> or any other amount specified by CG which shall not be more than Rs.1 </a:t>
            </a:r>
            <a:r>
              <a:rPr lang="en-US" sz="2800" dirty="0" err="1" smtClean="0">
                <a:latin typeface="Arial Unicode MS" pitchFamily="34" charset="-128"/>
                <a:ea typeface="Arial Unicode MS" pitchFamily="34" charset="-128"/>
                <a:cs typeface="Arial Unicode MS" pitchFamily="34" charset="-128"/>
              </a:rPr>
              <a:t>crore</a:t>
            </a:r>
            <a:r>
              <a:rPr lang="en-US" sz="2800" dirty="0" smtClean="0">
                <a:latin typeface="Arial Unicode MS" pitchFamily="34" charset="-128"/>
                <a:ea typeface="Arial Unicode MS" pitchFamily="34" charset="-128"/>
                <a:cs typeface="Arial Unicode MS" pitchFamily="34" charset="-128"/>
              </a:rPr>
              <a:t>.</a:t>
            </a:r>
          </a:p>
          <a:p>
            <a:pPr marL="508000" indent="-5080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8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8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18</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Definitions (only selected)</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676400"/>
            <a:ext cx="8001000" cy="4114800"/>
          </a:xfrm>
        </p:spPr>
        <p:txBody>
          <a:bodyPr>
            <a:noAutofit/>
          </a:bodyPr>
          <a:lstStyle/>
          <a:p>
            <a:pPr marL="115888" indent="-115888"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a:t>
            </a:r>
            <a:r>
              <a:rPr lang="en-US" sz="2400" b="1" dirty="0" smtClean="0">
                <a:latin typeface="Arial Unicode MS" pitchFamily="34" charset="-128"/>
                <a:ea typeface="Arial Unicode MS" pitchFamily="34" charset="-128"/>
                <a:cs typeface="Arial Unicode MS" pitchFamily="34" charset="-128"/>
              </a:rPr>
              <a:t>Adjudicating Authority” </a:t>
            </a:r>
            <a:r>
              <a:rPr lang="en-US" sz="2400" dirty="0" smtClean="0">
                <a:latin typeface="Arial Unicode MS" pitchFamily="34" charset="-128"/>
                <a:ea typeface="Arial Unicode MS" pitchFamily="34" charset="-128"/>
                <a:cs typeface="Arial Unicode MS" pitchFamily="34" charset="-128"/>
              </a:rPr>
              <a:t>for the purposes of this Part, means National Company Law Tribunal constituted under section 408 of the Companies Act, 2013.</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“Constitutional document</a:t>
            </a:r>
            <a:r>
              <a:rPr lang="en-US" sz="2400" dirty="0" smtClean="0">
                <a:latin typeface="Arial Unicode MS" pitchFamily="34" charset="-128"/>
                <a:ea typeface="Arial Unicode MS" pitchFamily="34" charset="-128"/>
                <a:cs typeface="Arial Unicode MS" pitchFamily="34" charset="-128"/>
              </a:rPr>
              <a:t>” in relation to a corporate person, includes articles of association, memorandum of association of a company and incorporation document of a Limited Liability Partnership.  </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19</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Background</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752600"/>
            <a:ext cx="8305800" cy="4267200"/>
          </a:xfrm>
        </p:spPr>
        <p:txBody>
          <a:bodyPr>
            <a:noAutofit/>
          </a:bodyPr>
          <a:lstStyle/>
          <a:p>
            <a:pPr marL="0" indent="0" algn="just" eaLnBrk="1" fontAlgn="auto" hangingPunct="1">
              <a:spcAft>
                <a:spcPts val="0"/>
              </a:spcAft>
              <a:buNone/>
              <a:defRPr/>
            </a:pPr>
            <a:r>
              <a:rPr lang="en-US" sz="3200" dirty="0" smtClean="0">
                <a:latin typeface="Arial Unicode MS" pitchFamily="34" charset="-128"/>
                <a:ea typeface="Arial Unicode MS" pitchFamily="34" charset="-128"/>
                <a:cs typeface="Arial Unicode MS" pitchFamily="34" charset="-128"/>
              </a:rPr>
              <a:t>Some earlier Legislative regularity initiatives for Corporate Sickness</a:t>
            </a:r>
          </a:p>
          <a:p>
            <a:pPr marL="514350" indent="-514350" algn="just" eaLnBrk="1" fontAlgn="auto" hangingPunct="1">
              <a:spcAft>
                <a:spcPts val="0"/>
              </a:spcAft>
              <a:buFont typeface="Wingdings" pitchFamily="2" charset="2"/>
              <a:buChar char="Ø"/>
              <a:defRPr/>
            </a:pPr>
            <a:r>
              <a:rPr lang="en-US" sz="2400" dirty="0" err="1" smtClean="0">
                <a:latin typeface="Arial Unicode MS" pitchFamily="34" charset="-128"/>
                <a:ea typeface="Arial Unicode MS" pitchFamily="34" charset="-128"/>
                <a:cs typeface="Arial Unicode MS" pitchFamily="34" charset="-128"/>
              </a:rPr>
              <a:t>Nationalisation</a:t>
            </a:r>
            <a:r>
              <a:rPr lang="en-US" sz="2400" dirty="0" smtClean="0">
                <a:latin typeface="Arial Unicode MS" pitchFamily="34" charset="-128"/>
                <a:ea typeface="Arial Unicode MS" pitchFamily="34" charset="-128"/>
                <a:cs typeface="Arial Unicode MS" pitchFamily="34" charset="-128"/>
              </a:rPr>
              <a:t> of banks</a:t>
            </a:r>
          </a:p>
          <a:p>
            <a:pPr marL="514350" indent="-514350" algn="just" eaLnBrk="1" fontAlgn="auto" hangingPunct="1">
              <a:spcAft>
                <a:spcPts val="0"/>
              </a:spcAft>
              <a:buFont typeface="Wingdings" pitchFamily="2" charset="2"/>
              <a:buChar char="Ø"/>
              <a:defRPr/>
            </a:pPr>
            <a:r>
              <a:rPr lang="en-US" sz="2400" dirty="0" err="1" smtClean="0">
                <a:latin typeface="Arial Unicode MS" pitchFamily="34" charset="-128"/>
                <a:ea typeface="Arial Unicode MS" pitchFamily="34" charset="-128"/>
                <a:cs typeface="Arial Unicode MS" pitchFamily="34" charset="-128"/>
              </a:rPr>
              <a:t>Tandon</a:t>
            </a:r>
            <a:r>
              <a:rPr lang="en-US" sz="2400" dirty="0" smtClean="0">
                <a:latin typeface="Arial Unicode MS" pitchFamily="34" charset="-128"/>
                <a:ea typeface="Arial Unicode MS" pitchFamily="34" charset="-128"/>
                <a:cs typeface="Arial Unicode MS" pitchFamily="34" charset="-128"/>
              </a:rPr>
              <a:t> Committee (1975)</a:t>
            </a:r>
          </a:p>
          <a:p>
            <a:pPr marL="514350" indent="-5143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H.N. Ray Committee (1976)</a:t>
            </a:r>
          </a:p>
          <a:p>
            <a:pPr marL="514350" indent="-5143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Tiwari Committee (1981)</a:t>
            </a:r>
          </a:p>
          <a:p>
            <a:pPr marL="514350" indent="-5143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On the recommendation of Tiwari Committee SICA, 1985 </a:t>
            </a:r>
            <a:r>
              <a:rPr lang="en-US" sz="2400" dirty="0" smtClean="0">
                <a:latin typeface="Arial Unicode MS" pitchFamily="34" charset="-128"/>
                <a:ea typeface="Arial Unicode MS" pitchFamily="34" charset="-128"/>
                <a:cs typeface="Arial Unicode MS" pitchFamily="34" charset="-128"/>
              </a:rPr>
              <a:t>was notified </a:t>
            </a:r>
            <a:r>
              <a:rPr lang="en-US" sz="2400" dirty="0" smtClean="0">
                <a:latin typeface="Arial Unicode MS" pitchFamily="34" charset="-128"/>
                <a:ea typeface="Arial Unicode MS" pitchFamily="34" charset="-128"/>
                <a:cs typeface="Arial Unicode MS" pitchFamily="34" charset="-128"/>
              </a:rPr>
              <a:t>&amp; BIFR started functioning from 1987.</a:t>
            </a: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2</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Definitions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676400"/>
            <a:ext cx="8305800" cy="4495800"/>
          </a:xfrm>
        </p:spPr>
        <p:txBody>
          <a:bodyPr>
            <a:noAutofit/>
          </a:bodyPr>
          <a:lstStyle/>
          <a:p>
            <a:pPr marL="115888" indent="-115888"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“Corporate applicant” </a:t>
            </a:r>
            <a:r>
              <a:rPr lang="en-US" sz="2400" dirty="0" smtClean="0">
                <a:latin typeface="Arial Unicode MS" pitchFamily="34" charset="-128"/>
                <a:ea typeface="Arial Unicode MS" pitchFamily="34" charset="-128"/>
                <a:cs typeface="Arial Unicode MS" pitchFamily="34" charset="-128"/>
              </a:rPr>
              <a:t>means – </a:t>
            </a:r>
          </a:p>
          <a:p>
            <a:pPr marL="798513" indent="-508000" algn="just" eaLnBrk="1" fontAlgn="auto" hangingPunct="1">
              <a:spcAft>
                <a:spcPts val="0"/>
              </a:spcAft>
              <a:buAutoNum type="alphaLcParenBoth"/>
              <a:defRPr/>
            </a:pPr>
            <a:r>
              <a:rPr lang="en-US" sz="2400" dirty="0" smtClean="0">
                <a:latin typeface="Arial Unicode MS" pitchFamily="34" charset="-128"/>
                <a:ea typeface="Arial Unicode MS" pitchFamily="34" charset="-128"/>
                <a:cs typeface="Arial Unicode MS" pitchFamily="34" charset="-128"/>
              </a:rPr>
              <a:t>corporate debtor; or</a:t>
            </a:r>
          </a:p>
          <a:p>
            <a:pPr marL="798513" indent="-508000" algn="just" eaLnBrk="1" fontAlgn="auto" hangingPunct="1">
              <a:spcAft>
                <a:spcPts val="0"/>
              </a:spcAft>
              <a:buAutoNum type="alphaLcParenBoth"/>
              <a:defRPr/>
            </a:pPr>
            <a:r>
              <a:rPr lang="en-US" sz="2400" dirty="0" smtClean="0">
                <a:latin typeface="Arial Unicode MS" pitchFamily="34" charset="-128"/>
                <a:ea typeface="Arial Unicode MS" pitchFamily="34" charset="-128"/>
                <a:cs typeface="Arial Unicode MS" pitchFamily="34" charset="-128"/>
              </a:rPr>
              <a:t>a member or partner of the corporate debtor who is </a:t>
            </a:r>
            <a:r>
              <a:rPr lang="en-US" sz="2400" dirty="0" err="1" smtClean="0">
                <a:latin typeface="Arial Unicode MS" pitchFamily="34" charset="-128"/>
                <a:ea typeface="Arial Unicode MS" pitchFamily="34" charset="-128"/>
                <a:cs typeface="Arial Unicode MS" pitchFamily="34" charset="-128"/>
              </a:rPr>
              <a:t>authorised</a:t>
            </a:r>
            <a:r>
              <a:rPr lang="en-US" sz="2400" dirty="0" smtClean="0">
                <a:latin typeface="Arial Unicode MS" pitchFamily="34" charset="-128"/>
                <a:ea typeface="Arial Unicode MS" pitchFamily="34" charset="-128"/>
                <a:cs typeface="Arial Unicode MS" pitchFamily="34" charset="-128"/>
              </a:rPr>
              <a:t> to make an application for the corporate insolvency resolution process under the constitutional document of the corporate debtor; or</a:t>
            </a:r>
          </a:p>
          <a:p>
            <a:pPr marL="798513" indent="-508000" algn="just" eaLnBrk="1" fontAlgn="auto" hangingPunct="1">
              <a:spcAft>
                <a:spcPts val="0"/>
              </a:spcAft>
              <a:buAutoNum type="alphaLcParenBoth"/>
              <a:defRPr/>
            </a:pPr>
            <a:r>
              <a:rPr lang="en-US" sz="2400" dirty="0" smtClean="0">
                <a:latin typeface="Arial Unicode MS" pitchFamily="34" charset="-128"/>
                <a:ea typeface="Arial Unicode MS" pitchFamily="34" charset="-128"/>
                <a:cs typeface="Arial Unicode MS" pitchFamily="34" charset="-128"/>
              </a:rPr>
              <a:t>an individual who is in charge of managing the operations and resources of the corporate debtor; or </a:t>
            </a:r>
          </a:p>
          <a:p>
            <a:pPr marL="798513" indent="-508000" algn="just" eaLnBrk="1" fontAlgn="auto" hangingPunct="1">
              <a:spcAft>
                <a:spcPts val="0"/>
              </a:spcAft>
              <a:buAutoNum type="alphaLcParenBoth"/>
              <a:defRPr/>
            </a:pPr>
            <a:r>
              <a:rPr lang="en-US" sz="2400" dirty="0" smtClean="0">
                <a:latin typeface="Arial Unicode MS" pitchFamily="34" charset="-128"/>
                <a:ea typeface="Arial Unicode MS" pitchFamily="34" charset="-128"/>
                <a:cs typeface="Arial Unicode MS" pitchFamily="34" charset="-128"/>
              </a:rPr>
              <a:t>a person who has the control and supervision over the financial affairs of the corporate debtor. </a:t>
            </a: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20</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Definitions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676400"/>
            <a:ext cx="8305800" cy="4495800"/>
          </a:xfrm>
        </p:spPr>
        <p:txBody>
          <a:bodyPr>
            <a:noAutofit/>
          </a:bodyPr>
          <a:lstStyle/>
          <a:p>
            <a:pPr marL="115888" indent="-115888"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“dispute” </a:t>
            </a:r>
            <a:r>
              <a:rPr lang="en-US" sz="2400" dirty="0" smtClean="0">
                <a:latin typeface="Arial Unicode MS" pitchFamily="34" charset="-128"/>
                <a:ea typeface="Arial Unicode MS" pitchFamily="34" charset="-128"/>
                <a:cs typeface="Arial Unicode MS" pitchFamily="34" charset="-128"/>
              </a:rPr>
              <a:t>includes a suit or arbitration proceedings relating to -- </a:t>
            </a:r>
          </a:p>
          <a:p>
            <a:pPr marL="798513" indent="-508000" algn="just" eaLnBrk="1" fontAlgn="auto" hangingPunct="1">
              <a:spcAft>
                <a:spcPts val="0"/>
              </a:spcAft>
              <a:buAutoNum type="alphaLcParenBoth"/>
              <a:defRPr/>
            </a:pPr>
            <a:r>
              <a:rPr lang="en-US" sz="2400" dirty="0" smtClean="0">
                <a:latin typeface="Arial Unicode MS" pitchFamily="34" charset="-128"/>
                <a:ea typeface="Arial Unicode MS" pitchFamily="34" charset="-128"/>
                <a:cs typeface="Arial Unicode MS" pitchFamily="34" charset="-128"/>
              </a:rPr>
              <a:t>The existence of the amount of debt; </a:t>
            </a:r>
          </a:p>
          <a:p>
            <a:pPr marL="798513" indent="-508000" algn="just" eaLnBrk="1" fontAlgn="auto" hangingPunct="1">
              <a:spcAft>
                <a:spcPts val="0"/>
              </a:spcAft>
              <a:buAutoNum type="alphaLcParenBoth"/>
              <a:defRPr/>
            </a:pPr>
            <a:r>
              <a:rPr lang="en-US" sz="2400" dirty="0" smtClean="0">
                <a:latin typeface="Arial Unicode MS" pitchFamily="34" charset="-128"/>
                <a:ea typeface="Arial Unicode MS" pitchFamily="34" charset="-128"/>
                <a:cs typeface="Arial Unicode MS" pitchFamily="34" charset="-128"/>
              </a:rPr>
              <a:t>The quality of goods or service; or</a:t>
            </a:r>
          </a:p>
          <a:p>
            <a:pPr marL="798513" indent="-508000" algn="just" eaLnBrk="1" fontAlgn="auto" hangingPunct="1">
              <a:spcAft>
                <a:spcPts val="0"/>
              </a:spcAft>
              <a:buAutoNum type="alphaLcParenBoth"/>
              <a:defRPr/>
            </a:pPr>
            <a:r>
              <a:rPr lang="en-US" sz="2400" dirty="0" smtClean="0">
                <a:latin typeface="Arial Unicode MS" pitchFamily="34" charset="-128"/>
                <a:ea typeface="Arial Unicode MS" pitchFamily="34" charset="-128"/>
                <a:cs typeface="Arial Unicode MS" pitchFamily="34" charset="-128"/>
              </a:rPr>
              <a:t>The breach of a representation or warranty. </a:t>
            </a: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58738" indent="-58738" algn="just" eaLnBrk="1" fontAlgn="auto" hangingPunct="1">
              <a:spcAft>
                <a:spcPts val="0"/>
              </a:spcAft>
              <a:buFont typeface="Wingdings"/>
              <a:buNone/>
              <a:defRPr/>
            </a:pPr>
            <a:r>
              <a:rPr lang="en-US" sz="2400" b="1" dirty="0" smtClean="0">
                <a:latin typeface="Arial Unicode MS" pitchFamily="34" charset="-128"/>
                <a:ea typeface="Arial Unicode MS" pitchFamily="34" charset="-128"/>
                <a:cs typeface="Arial Unicode MS" pitchFamily="34" charset="-128"/>
              </a:rPr>
              <a:t>“financial creditor” </a:t>
            </a:r>
            <a:r>
              <a:rPr lang="en-US" sz="2400" dirty="0" smtClean="0">
                <a:latin typeface="Arial Unicode MS" pitchFamily="34" charset="-128"/>
                <a:ea typeface="Arial Unicode MS" pitchFamily="34" charset="-128"/>
                <a:cs typeface="Arial Unicode MS" pitchFamily="34" charset="-128"/>
              </a:rPr>
              <a:t>means any person to whom a financial debt is owed and includes a person to whom such debt has been legally assigned or transferred to.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21</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Definitions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600200"/>
            <a:ext cx="8305800" cy="4572000"/>
          </a:xfrm>
        </p:spPr>
        <p:txBody>
          <a:bodyPr>
            <a:noAutofit/>
          </a:bodyPr>
          <a:lstStyle/>
          <a:p>
            <a:pPr marL="115888" indent="-115888" algn="just" eaLnBrk="1" fontAlgn="auto" hangingPunct="1">
              <a:spcAft>
                <a:spcPts val="0"/>
              </a:spcAft>
              <a:buNone/>
              <a:defRPr/>
            </a:pPr>
            <a:r>
              <a:rPr lang="en-US" sz="2100" b="1" dirty="0" smtClean="0">
                <a:latin typeface="Arial Unicode MS" pitchFamily="34" charset="-128"/>
                <a:ea typeface="Arial Unicode MS" pitchFamily="34" charset="-128"/>
                <a:cs typeface="Arial Unicode MS" pitchFamily="34" charset="-128"/>
              </a:rPr>
              <a:t>“financial debt” </a:t>
            </a:r>
            <a:r>
              <a:rPr lang="en-US" sz="2100" dirty="0" smtClean="0">
                <a:latin typeface="Arial Unicode MS" pitchFamily="34" charset="-128"/>
                <a:ea typeface="Arial Unicode MS" pitchFamily="34" charset="-128"/>
                <a:cs typeface="Arial Unicode MS" pitchFamily="34" charset="-128"/>
              </a:rPr>
              <a:t>means a debt </a:t>
            </a:r>
            <a:r>
              <a:rPr lang="en-US" sz="2100" dirty="0" err="1" smtClean="0">
                <a:latin typeface="Arial Unicode MS" pitchFamily="34" charset="-128"/>
                <a:ea typeface="Arial Unicode MS" pitchFamily="34" charset="-128"/>
                <a:cs typeface="Arial Unicode MS" pitchFamily="34" charset="-128"/>
              </a:rPr>
              <a:t>alongwith</a:t>
            </a:r>
            <a:r>
              <a:rPr lang="en-US" sz="2100" dirty="0" smtClean="0">
                <a:latin typeface="Arial Unicode MS" pitchFamily="34" charset="-128"/>
                <a:ea typeface="Arial Unicode MS" pitchFamily="34" charset="-128"/>
                <a:cs typeface="Arial Unicode MS" pitchFamily="34" charset="-128"/>
              </a:rPr>
              <a:t> interest, if any, which is disbursed against the consideration for the time value of money and includes --</a:t>
            </a:r>
          </a:p>
          <a:p>
            <a:pPr marL="798513" indent="-508000" algn="just" eaLnBrk="1" fontAlgn="auto" hangingPunct="1">
              <a:spcAft>
                <a:spcPts val="0"/>
              </a:spcAft>
              <a:buAutoNum type="alphaLcParenBoth"/>
              <a:defRPr/>
            </a:pPr>
            <a:r>
              <a:rPr lang="en-US" sz="2100" dirty="0" smtClean="0">
                <a:latin typeface="Arial Unicode MS" pitchFamily="34" charset="-128"/>
                <a:ea typeface="Arial Unicode MS" pitchFamily="34" charset="-128"/>
                <a:cs typeface="Arial Unicode MS" pitchFamily="34" charset="-128"/>
              </a:rPr>
              <a:t>money borrowed against the payment of interest; </a:t>
            </a:r>
          </a:p>
          <a:p>
            <a:pPr marL="798513" indent="-508000" algn="just" eaLnBrk="1" fontAlgn="auto" hangingPunct="1">
              <a:spcAft>
                <a:spcPts val="0"/>
              </a:spcAft>
              <a:buAutoNum type="alphaLcParenBoth"/>
              <a:defRPr/>
            </a:pPr>
            <a:r>
              <a:rPr lang="en-US" sz="2100" dirty="0" smtClean="0">
                <a:latin typeface="Arial Unicode MS" pitchFamily="34" charset="-128"/>
                <a:ea typeface="Arial Unicode MS" pitchFamily="34" charset="-128"/>
                <a:cs typeface="Arial Unicode MS" pitchFamily="34" charset="-128"/>
              </a:rPr>
              <a:t>any amount raised by acceptance under any acceptance credit facility or its de-</a:t>
            </a:r>
            <a:r>
              <a:rPr lang="en-US" sz="2100" dirty="0" err="1" smtClean="0">
                <a:latin typeface="Arial Unicode MS" pitchFamily="34" charset="-128"/>
                <a:ea typeface="Arial Unicode MS" pitchFamily="34" charset="-128"/>
                <a:cs typeface="Arial Unicode MS" pitchFamily="34" charset="-128"/>
              </a:rPr>
              <a:t>materialised</a:t>
            </a:r>
            <a:r>
              <a:rPr lang="en-US" sz="2100" dirty="0" smtClean="0">
                <a:latin typeface="Arial Unicode MS" pitchFamily="34" charset="-128"/>
                <a:ea typeface="Arial Unicode MS" pitchFamily="34" charset="-128"/>
                <a:cs typeface="Arial Unicode MS" pitchFamily="34" charset="-128"/>
              </a:rPr>
              <a:t> equivalent.</a:t>
            </a:r>
          </a:p>
          <a:p>
            <a:pPr marL="798513" indent="-508000" algn="just" eaLnBrk="1" fontAlgn="auto" hangingPunct="1">
              <a:spcAft>
                <a:spcPts val="0"/>
              </a:spcAft>
              <a:buAutoNum type="alphaLcParenBoth"/>
              <a:defRPr/>
            </a:pPr>
            <a:r>
              <a:rPr lang="en-US" sz="2100" dirty="0" smtClean="0">
                <a:latin typeface="Arial Unicode MS" pitchFamily="34" charset="-128"/>
                <a:ea typeface="Arial Unicode MS" pitchFamily="34" charset="-128"/>
                <a:cs typeface="Arial Unicode MS" pitchFamily="34" charset="-128"/>
              </a:rPr>
              <a:t>any amount raised pursuant to any note purchase facility or the issue of bonds, notes, debentures, loan stock or any similar instrument; </a:t>
            </a:r>
          </a:p>
          <a:p>
            <a:pPr marL="798513" indent="-508000" algn="just" eaLnBrk="1" fontAlgn="auto" hangingPunct="1">
              <a:spcAft>
                <a:spcPts val="0"/>
              </a:spcAft>
              <a:buAutoNum type="alphaLcParenBoth"/>
              <a:defRPr/>
            </a:pPr>
            <a:r>
              <a:rPr lang="en-US" sz="2100" dirty="0" smtClean="0">
                <a:latin typeface="Arial Unicode MS" pitchFamily="34" charset="-128"/>
                <a:ea typeface="Arial Unicode MS" pitchFamily="34" charset="-128"/>
                <a:cs typeface="Arial Unicode MS" pitchFamily="34" charset="-128"/>
              </a:rPr>
              <a:t>the amount of any liability in respect of any lease or hire purchase contract which is deemed as a finance or capital lease under the Indian Accounting Standards or such other accounting standards as may be prescribed. </a:t>
            </a:r>
          </a:p>
          <a:p>
            <a:pPr marL="320040" indent="-320040" algn="just" eaLnBrk="1" fontAlgn="auto" hangingPunct="1">
              <a:spcAft>
                <a:spcPts val="0"/>
              </a:spcAft>
              <a:buFont typeface="Wingdings"/>
              <a:buNone/>
              <a:defRPr/>
            </a:pPr>
            <a:endParaRPr lang="en-US" sz="2100" dirty="0" smtClean="0">
              <a:latin typeface="Arial Unicode MS" pitchFamily="34" charset="-128"/>
              <a:ea typeface="Arial Unicode MS" pitchFamily="34" charset="-128"/>
              <a:cs typeface="Arial Unicode MS" pitchFamily="34" charset="-128"/>
            </a:endParaRPr>
          </a:p>
          <a:p>
            <a:pPr marL="58738" indent="-58738" algn="just" eaLnBrk="1" fontAlgn="auto" hangingPunct="1">
              <a:spcAft>
                <a:spcPts val="0"/>
              </a:spcAft>
              <a:buFont typeface="Wingdings"/>
              <a:buNone/>
              <a:defRPr/>
            </a:pPr>
            <a:r>
              <a:rPr lang="en-US" sz="21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1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22</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Definitions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600200"/>
            <a:ext cx="8305800" cy="4572000"/>
          </a:xfrm>
        </p:spPr>
        <p:txBody>
          <a:bodyPr>
            <a:noAutofit/>
          </a:bodyPr>
          <a:lstStyle/>
          <a:p>
            <a:pPr marL="798513" indent="-508000" algn="just" eaLnBrk="1" fontAlgn="auto" hangingPunct="1">
              <a:spcAft>
                <a:spcPts val="0"/>
              </a:spcAft>
              <a:buFont typeface="Wingdings" pitchFamily="2" charset="2"/>
              <a:buAutoNum type="alphaLcParenBoth" startAt="5"/>
              <a:defRPr/>
            </a:pPr>
            <a:r>
              <a:rPr lang="en-US" sz="2000" dirty="0" smtClean="0">
                <a:latin typeface="Arial Unicode MS" pitchFamily="34" charset="-128"/>
                <a:ea typeface="Arial Unicode MS" pitchFamily="34" charset="-128"/>
                <a:cs typeface="Arial Unicode MS" pitchFamily="34" charset="-128"/>
              </a:rPr>
              <a:t>receivables sold or discounted other than any receivables sold on non-recourse basis; </a:t>
            </a:r>
          </a:p>
          <a:p>
            <a:pPr marL="798513" indent="-508000" algn="just" eaLnBrk="1" fontAlgn="auto" hangingPunct="1">
              <a:spcAft>
                <a:spcPts val="0"/>
              </a:spcAft>
              <a:buFont typeface="Wingdings" pitchFamily="2" charset="2"/>
              <a:buAutoNum type="alphaLcParenBoth" startAt="5"/>
              <a:defRPr/>
            </a:pPr>
            <a:r>
              <a:rPr lang="en-US" sz="2000" dirty="0" smtClean="0">
                <a:latin typeface="Arial Unicode MS" pitchFamily="34" charset="-128"/>
                <a:ea typeface="Arial Unicode MS" pitchFamily="34" charset="-128"/>
                <a:cs typeface="Arial Unicode MS" pitchFamily="34" charset="-128"/>
              </a:rPr>
              <a:t>any amount raised under any other transaction, including any forward sale or purchase agreement, having the commercial effect of a borrowing;</a:t>
            </a:r>
          </a:p>
          <a:p>
            <a:pPr marL="798513" indent="-508000" algn="just" eaLnBrk="1" fontAlgn="auto" hangingPunct="1">
              <a:spcAft>
                <a:spcPts val="0"/>
              </a:spcAft>
              <a:buFont typeface="Wingdings" pitchFamily="2" charset="2"/>
              <a:buAutoNum type="alphaLcParenBoth" startAt="5"/>
              <a:defRPr/>
            </a:pPr>
            <a:r>
              <a:rPr lang="en-US" sz="2000" dirty="0" smtClean="0">
                <a:latin typeface="Arial Unicode MS" pitchFamily="34" charset="-128"/>
                <a:ea typeface="Arial Unicode MS" pitchFamily="34" charset="-128"/>
                <a:cs typeface="Arial Unicode MS" pitchFamily="34" charset="-128"/>
              </a:rPr>
              <a:t>any derivative transaction entered into in connection with protection against or benefit from fluctuation in any rate or price and for calculating the value of any derivative transaction, only the market value of such transaction shall be taken into account; </a:t>
            </a:r>
          </a:p>
          <a:p>
            <a:pPr marL="798513" indent="-508000" algn="just" eaLnBrk="1" fontAlgn="auto" hangingPunct="1">
              <a:spcAft>
                <a:spcPts val="0"/>
              </a:spcAft>
              <a:buFont typeface="Wingdings" pitchFamily="2" charset="2"/>
              <a:buAutoNum type="alphaLcParenBoth" startAt="5"/>
              <a:defRPr/>
            </a:pPr>
            <a:r>
              <a:rPr lang="en-US" sz="2000" dirty="0" smtClean="0">
                <a:latin typeface="Arial Unicode MS" pitchFamily="34" charset="-128"/>
                <a:ea typeface="Arial Unicode MS" pitchFamily="34" charset="-128"/>
                <a:cs typeface="Arial Unicode MS" pitchFamily="34" charset="-128"/>
              </a:rPr>
              <a:t>any counter-indemnity obligation in respect of a guarantee, indemnity, bond, documentary letter of credit or any other instrument issued by a bank or financial institution.</a:t>
            </a:r>
          </a:p>
          <a:p>
            <a:pPr marL="798513" indent="-508000" algn="just" eaLnBrk="1" fontAlgn="auto" hangingPunct="1">
              <a:spcAft>
                <a:spcPts val="0"/>
              </a:spcAft>
              <a:buFont typeface="Wingdings" pitchFamily="2" charset="2"/>
              <a:buAutoNum type="alphaLcParenBoth" startAt="5"/>
              <a:defRPr/>
            </a:pPr>
            <a:r>
              <a:rPr lang="en-US" sz="2000" dirty="0" smtClean="0">
                <a:latin typeface="Arial Unicode MS" pitchFamily="34" charset="-128"/>
                <a:ea typeface="Arial Unicode MS" pitchFamily="34" charset="-128"/>
                <a:cs typeface="Arial Unicode MS" pitchFamily="34" charset="-128"/>
              </a:rPr>
              <a:t>the amount of any liability in respect of any of the guarantee or indemnity for any of the items referred to in sub-clauses (a) to (h) of this clause.</a:t>
            </a:r>
          </a:p>
          <a:p>
            <a:pPr marL="320040" indent="-320040" algn="just" eaLnBrk="1" fontAlgn="auto" hangingPunct="1">
              <a:spcAft>
                <a:spcPts val="0"/>
              </a:spcAft>
              <a:buFont typeface="Wingdings"/>
              <a:buNone/>
              <a:defRPr/>
            </a:pPr>
            <a:endParaRPr lang="en-US" sz="2000" dirty="0" smtClean="0">
              <a:latin typeface="Arial Unicode MS" pitchFamily="34" charset="-128"/>
              <a:ea typeface="Arial Unicode MS" pitchFamily="34" charset="-128"/>
              <a:cs typeface="Arial Unicode MS" pitchFamily="34" charset="-128"/>
            </a:endParaRPr>
          </a:p>
          <a:p>
            <a:pPr marL="58738" indent="-58738" algn="just" eaLnBrk="1" fontAlgn="auto" hangingPunct="1">
              <a:spcAft>
                <a:spcPts val="0"/>
              </a:spcAft>
              <a:buFont typeface="Wingdings"/>
              <a:buNone/>
              <a:defRPr/>
            </a:pPr>
            <a:r>
              <a:rPr lang="en-US" sz="20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0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23</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Definitions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524000"/>
            <a:ext cx="8458200" cy="4495800"/>
          </a:xfrm>
        </p:spPr>
        <p:txBody>
          <a:bodyPr>
            <a:noAutofit/>
          </a:bodyPr>
          <a:lstStyle/>
          <a:p>
            <a:pPr marL="115888" indent="-115888"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a:t>
            </a:r>
            <a:r>
              <a:rPr lang="en-US" sz="2400" b="1" dirty="0" smtClean="0">
                <a:latin typeface="Arial Unicode MS" pitchFamily="34" charset="-128"/>
                <a:ea typeface="Arial Unicode MS" pitchFamily="34" charset="-128"/>
                <a:cs typeface="Arial Unicode MS" pitchFamily="34" charset="-128"/>
              </a:rPr>
              <a:t>information memorandum” </a:t>
            </a:r>
            <a:r>
              <a:rPr lang="en-US" sz="2400" dirty="0" smtClean="0">
                <a:latin typeface="Arial Unicode MS" pitchFamily="34" charset="-128"/>
                <a:ea typeface="Arial Unicode MS" pitchFamily="34" charset="-128"/>
                <a:cs typeface="Arial Unicode MS" pitchFamily="34" charset="-128"/>
              </a:rPr>
              <a:t>means a memorandum prepared by resolution professional under sub-section(1)of section 29.</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“initiation date” </a:t>
            </a:r>
            <a:r>
              <a:rPr lang="en-US" sz="2400" dirty="0" smtClean="0">
                <a:latin typeface="Arial Unicode MS" pitchFamily="34" charset="-128"/>
                <a:ea typeface="Arial Unicode MS" pitchFamily="34" charset="-128"/>
                <a:cs typeface="Arial Unicode MS" pitchFamily="34" charset="-128"/>
              </a:rPr>
              <a:t>means the date on which a financial creditor, corporate applicant or operational creditor, as the case may be, makes an application to the Adjudicating Authority for initiating corporate insolvency resolution process.  </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“insolvency commencement date” </a:t>
            </a:r>
            <a:r>
              <a:rPr lang="en-US" sz="2400" dirty="0" smtClean="0">
                <a:latin typeface="Arial Unicode MS" pitchFamily="34" charset="-128"/>
                <a:ea typeface="Arial Unicode MS" pitchFamily="34" charset="-128"/>
                <a:cs typeface="Arial Unicode MS" pitchFamily="34" charset="-128"/>
              </a:rPr>
              <a:t>means the date of admission of an application for initiating corporate insolvency resolution process by the Adjudicating Authority under section 7, 9 or 10 as the case may be.</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24</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Definitions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524000"/>
            <a:ext cx="8458200" cy="4495800"/>
          </a:xfrm>
        </p:spPr>
        <p:txBody>
          <a:bodyPr>
            <a:noAutofit/>
          </a:bodyPr>
          <a:lstStyle/>
          <a:p>
            <a:pPr marL="115888" indent="-115888"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“insolvency resolution process period” </a:t>
            </a:r>
            <a:r>
              <a:rPr lang="en-US" sz="2400" dirty="0" smtClean="0">
                <a:latin typeface="Arial Unicode MS" pitchFamily="34" charset="-128"/>
                <a:ea typeface="Arial Unicode MS" pitchFamily="34" charset="-128"/>
                <a:cs typeface="Arial Unicode MS" pitchFamily="34" charset="-128"/>
              </a:rPr>
              <a:t>means the period of one hundred and eighty days beginning from the insolvency commencement date and ending on one hundred and eightieth day.</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“interim finance” </a:t>
            </a:r>
            <a:r>
              <a:rPr lang="en-US" sz="2400" dirty="0" smtClean="0">
                <a:latin typeface="Arial Unicode MS" pitchFamily="34" charset="-128"/>
                <a:ea typeface="Arial Unicode MS" pitchFamily="34" charset="-128"/>
                <a:cs typeface="Arial Unicode MS" pitchFamily="34" charset="-128"/>
              </a:rPr>
              <a:t>means any financial debt raised by the resolution professional during the insolvency resolution process period.  </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“liquidation cost” </a:t>
            </a:r>
            <a:r>
              <a:rPr lang="en-US" sz="2400" dirty="0" smtClean="0">
                <a:latin typeface="Arial Unicode MS" pitchFamily="34" charset="-128"/>
                <a:ea typeface="Arial Unicode MS" pitchFamily="34" charset="-128"/>
                <a:cs typeface="Arial Unicode MS" pitchFamily="34" charset="-128"/>
              </a:rPr>
              <a:t>means any cost incurred by the liquidator during the period of liquidation subject to such regulations, as may be specified by the Board.</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25</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Definitions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524000"/>
            <a:ext cx="8458200" cy="4495800"/>
          </a:xfrm>
        </p:spPr>
        <p:txBody>
          <a:bodyPr>
            <a:noAutofit/>
          </a:bodyPr>
          <a:lstStyle/>
          <a:p>
            <a:pPr marL="115888" indent="-115888"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“liquidation commencement date” </a:t>
            </a:r>
            <a:r>
              <a:rPr lang="en-US" sz="2400" dirty="0" smtClean="0">
                <a:latin typeface="Arial Unicode MS" pitchFamily="34" charset="-128"/>
                <a:ea typeface="Arial Unicode MS" pitchFamily="34" charset="-128"/>
                <a:cs typeface="Arial Unicode MS" pitchFamily="34" charset="-128"/>
              </a:rPr>
              <a:t>means the date on which proceedings for liquidation commence in accordance with section 33 or section 50, as the case may be.</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“liquidator” </a:t>
            </a:r>
            <a:r>
              <a:rPr lang="en-US" sz="2400" dirty="0" smtClean="0">
                <a:latin typeface="Arial Unicode MS" pitchFamily="34" charset="-128"/>
                <a:ea typeface="Arial Unicode MS" pitchFamily="34" charset="-128"/>
                <a:cs typeface="Arial Unicode MS" pitchFamily="34" charset="-128"/>
              </a:rPr>
              <a:t>means an insolvency professional appointed as a liquidator in accordance with the provisions of Chapter III or Chapter V of this Part, as the case may be.  </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“operational creditor” </a:t>
            </a:r>
            <a:r>
              <a:rPr lang="en-US" sz="2400" dirty="0" smtClean="0">
                <a:latin typeface="Arial Unicode MS" pitchFamily="34" charset="-128"/>
                <a:ea typeface="Arial Unicode MS" pitchFamily="34" charset="-128"/>
                <a:cs typeface="Arial Unicode MS" pitchFamily="34" charset="-128"/>
              </a:rPr>
              <a:t>means a person to whom an operational debt is owed and includes any person to whom such debt has been legally assigned or transferred.</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26</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Definitions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524000"/>
            <a:ext cx="8534400" cy="4495800"/>
          </a:xfrm>
        </p:spPr>
        <p:txBody>
          <a:bodyPr>
            <a:noAutofit/>
          </a:bodyPr>
          <a:lstStyle/>
          <a:p>
            <a:pPr marL="115888" indent="-115888"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“operational debt” </a:t>
            </a:r>
            <a:r>
              <a:rPr lang="en-US" sz="2400" dirty="0" smtClean="0">
                <a:latin typeface="Arial Unicode MS" pitchFamily="34" charset="-128"/>
                <a:ea typeface="Arial Unicode MS" pitchFamily="34" charset="-128"/>
                <a:cs typeface="Arial Unicode MS" pitchFamily="34" charset="-128"/>
              </a:rPr>
              <a:t>means a claim in respect of the provision of goods or services including employment or a debt in respect of the repayment of dues arising under any law for the time being in force and payable to the Central Government, any State Government or any local authority.</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“personal guarantor</a:t>
            </a:r>
            <a:r>
              <a:rPr lang="en-US" sz="2400" dirty="0" smtClean="0">
                <a:latin typeface="Arial Unicode MS" pitchFamily="34" charset="-128"/>
                <a:ea typeface="Arial Unicode MS" pitchFamily="34" charset="-128"/>
                <a:cs typeface="Arial Unicode MS" pitchFamily="34" charset="-128"/>
              </a:rPr>
              <a:t>” means an individual who is the surety in a contract of guarantee to a corporate debtor.  </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“personnel” </a:t>
            </a:r>
            <a:r>
              <a:rPr lang="en-US" sz="2400" dirty="0" smtClean="0">
                <a:latin typeface="Arial Unicode MS" pitchFamily="34" charset="-128"/>
                <a:ea typeface="Arial Unicode MS" pitchFamily="34" charset="-128"/>
                <a:cs typeface="Arial Unicode MS" pitchFamily="34" charset="-128"/>
              </a:rPr>
              <a:t>includes the directors, managers, key managerial personnel, designated partners and employees, if any, of the corporate debtor.</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27</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Definitions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676400"/>
            <a:ext cx="8305800" cy="4343400"/>
          </a:xfrm>
        </p:spPr>
        <p:txBody>
          <a:bodyPr>
            <a:noAutofit/>
          </a:bodyPr>
          <a:lstStyle/>
          <a:p>
            <a:pPr marL="115888" indent="-115888"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“resolution applicant” </a:t>
            </a:r>
            <a:r>
              <a:rPr lang="en-US" sz="2400" dirty="0" smtClean="0">
                <a:latin typeface="Arial Unicode MS" pitchFamily="34" charset="-128"/>
                <a:ea typeface="Arial Unicode MS" pitchFamily="34" charset="-128"/>
                <a:cs typeface="Arial Unicode MS" pitchFamily="34" charset="-128"/>
              </a:rPr>
              <a:t>means any person who submits a resolution plan to the resolution professional.</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“resolution plan” </a:t>
            </a:r>
            <a:r>
              <a:rPr lang="en-US" sz="2400" dirty="0" smtClean="0">
                <a:latin typeface="Arial Unicode MS" pitchFamily="34" charset="-128"/>
                <a:ea typeface="Arial Unicode MS" pitchFamily="34" charset="-128"/>
                <a:cs typeface="Arial Unicode MS" pitchFamily="34" charset="-128"/>
              </a:rPr>
              <a:t>means a plan proposed by any person for insolvency resolution of the corporate debtor as a going concern in accordance with Part II.</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“resolution professional” </a:t>
            </a:r>
            <a:r>
              <a:rPr lang="en-US" sz="2400" dirty="0" smtClean="0">
                <a:latin typeface="Arial Unicode MS" pitchFamily="34" charset="-128"/>
                <a:ea typeface="Arial Unicode MS" pitchFamily="34" charset="-128"/>
                <a:cs typeface="Arial Unicode MS" pitchFamily="34" charset="-128"/>
              </a:rPr>
              <a:t>for the purposes of this Part, means an insolvency professional appointed to conduct the corporate insolvency resolution process and includes an interim resolution professional.</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28</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Definitions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685800" y="1828800"/>
            <a:ext cx="7696200" cy="4191000"/>
          </a:xfrm>
        </p:spPr>
        <p:txBody>
          <a:bodyPr>
            <a:noAutofit/>
          </a:bodyPr>
          <a:lstStyle/>
          <a:p>
            <a:pPr marL="115888" indent="-115888"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“voting share” </a:t>
            </a:r>
            <a:r>
              <a:rPr lang="en-US" sz="2400" dirty="0" smtClean="0">
                <a:latin typeface="Arial Unicode MS" pitchFamily="34" charset="-128"/>
                <a:ea typeface="Arial Unicode MS" pitchFamily="34" charset="-128"/>
                <a:cs typeface="Arial Unicode MS" pitchFamily="34" charset="-128"/>
              </a:rPr>
              <a:t>means the share of the voting rights of a single financial creditor in the committee of creditors which is based on the proportion of the financial debt owed to such financial creditor in relation to the financial debt owed by the corporate debtor.</a:t>
            </a: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115888" indent="-1158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29</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err="1" smtClean="0">
                <a:latin typeface="Arial Unicode MS" pitchFamily="34" charset="-128"/>
                <a:ea typeface="Arial Unicode MS" pitchFamily="34" charset="-128"/>
                <a:cs typeface="Arial Unicode MS" pitchFamily="34" charset="-128"/>
              </a:rPr>
              <a:t>Eradi</a:t>
            </a:r>
            <a:r>
              <a:rPr lang="en-US" sz="3600" dirty="0" smtClean="0">
                <a:latin typeface="Arial Unicode MS" pitchFamily="34" charset="-128"/>
                <a:ea typeface="Arial Unicode MS" pitchFamily="34" charset="-128"/>
                <a:cs typeface="Arial Unicode MS" pitchFamily="34" charset="-128"/>
              </a:rPr>
              <a:t> Committee (1999)</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524000"/>
            <a:ext cx="8534400" cy="4267200"/>
          </a:xfrm>
        </p:spPr>
        <p:txBody>
          <a:bodyPr>
            <a:noAutofit/>
          </a:bodyPr>
          <a:lstStyle/>
          <a:p>
            <a:pPr marL="0" indent="0" algn="just" eaLnBrk="1" fontAlgn="auto" hangingPunct="1">
              <a:spcAft>
                <a:spcPts val="0"/>
              </a:spcAft>
              <a:buNone/>
              <a:defRPr/>
            </a:pPr>
            <a:r>
              <a:rPr lang="en-US" sz="2800" dirty="0" smtClean="0">
                <a:latin typeface="Arial Unicode MS" pitchFamily="34" charset="-128"/>
                <a:ea typeface="Arial Unicode MS" pitchFamily="34" charset="-128"/>
                <a:cs typeface="Arial Unicode MS" pitchFamily="34" charset="-128"/>
              </a:rPr>
              <a:t>Recommendation for desirability of changes in law relating to winding up</a:t>
            </a:r>
          </a:p>
          <a:p>
            <a:pPr marL="1095375" indent="-5143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Transparency</a:t>
            </a:r>
          </a:p>
          <a:p>
            <a:pPr marL="1095375" indent="-5143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To avoid delays</a:t>
            </a:r>
          </a:p>
          <a:p>
            <a:pPr marL="514350" indent="-514350" algn="just" eaLnBrk="1" fontAlgn="auto" hangingPunct="1">
              <a:spcAft>
                <a:spcPts val="0"/>
              </a:spcAft>
              <a:buNone/>
              <a:defRPr/>
            </a:pPr>
            <a:r>
              <a:rPr lang="en-US" sz="2800" b="1" u="sng" dirty="0" smtClean="0">
                <a:latin typeface="Arial Unicode MS" pitchFamily="34" charset="-128"/>
                <a:ea typeface="Arial Unicode MS" pitchFamily="34" charset="-128"/>
                <a:cs typeface="Arial Unicode MS" pitchFamily="34" charset="-128"/>
              </a:rPr>
              <a:t>Recommendation:-</a:t>
            </a:r>
          </a:p>
          <a:p>
            <a:pPr marL="1036638" indent="-5143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Quick disposal</a:t>
            </a:r>
          </a:p>
          <a:p>
            <a:pPr marL="1036638" indent="-5143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First to see possibility of rehabilitation &amp; revival of companies.</a:t>
            </a:r>
          </a:p>
          <a:p>
            <a:pPr marL="1036638" indent="-5143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Jurisdiction </a:t>
            </a:r>
            <a:r>
              <a:rPr lang="en-US" sz="2400" dirty="0" smtClean="0">
                <a:latin typeface="Arial Unicode MS" pitchFamily="34" charset="-128"/>
                <a:ea typeface="Arial Unicode MS" pitchFamily="34" charset="-128"/>
                <a:cs typeface="Arial Unicode MS" pitchFamily="34" charset="-128"/>
              </a:rPr>
              <a:t>should be</a:t>
            </a:r>
            <a:r>
              <a:rPr lang="en-US" sz="2400" dirty="0" smtClean="0">
                <a:latin typeface="Arial Unicode MS" pitchFamily="34" charset="-128"/>
                <a:ea typeface="Arial Unicode MS" pitchFamily="34" charset="-128"/>
                <a:cs typeface="Arial Unicode MS" pitchFamily="34" charset="-128"/>
              </a:rPr>
              <a:t> </a:t>
            </a:r>
            <a:r>
              <a:rPr lang="en-US" sz="2400" dirty="0" smtClean="0">
                <a:latin typeface="Arial Unicode MS" pitchFamily="34" charset="-128"/>
                <a:ea typeface="Arial Unicode MS" pitchFamily="34" charset="-128"/>
                <a:cs typeface="Arial Unicode MS" pitchFamily="34" charset="-128"/>
              </a:rPr>
              <a:t>NCLT instead of HC.</a:t>
            </a:r>
          </a:p>
          <a:p>
            <a:pPr marL="1036638" indent="-5143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Appointment of Insolvency </a:t>
            </a:r>
            <a:r>
              <a:rPr lang="en-US" sz="2400" dirty="0" smtClean="0">
                <a:latin typeface="Arial Unicode MS" pitchFamily="34" charset="-128"/>
                <a:ea typeface="Arial Unicode MS" pitchFamily="34" charset="-128"/>
                <a:cs typeface="Arial Unicode MS" pitchFamily="34" charset="-128"/>
              </a:rPr>
              <a:t>professional(s).</a:t>
            </a: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3</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Insolvency Adjudication Process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524000"/>
            <a:ext cx="8001000" cy="4495800"/>
          </a:xfrm>
        </p:spPr>
        <p:txBody>
          <a:bodyPr>
            <a:noAutofit/>
          </a:bodyPr>
          <a:lstStyle/>
          <a:p>
            <a:pPr marL="571500" indent="-571500" algn="just" eaLnBrk="1" fontAlgn="auto" hangingPunct="1">
              <a:spcAft>
                <a:spcPts val="0"/>
              </a:spcAft>
              <a:buNone/>
              <a:defRPr/>
            </a:pPr>
            <a:endParaRPr lang="en-US" sz="27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30</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
        <p:nvSpPr>
          <p:cNvPr id="7" name="TextBox 6"/>
          <p:cNvSpPr txBox="1"/>
          <p:nvPr/>
        </p:nvSpPr>
        <p:spPr>
          <a:xfrm>
            <a:off x="2514600" y="1600200"/>
            <a:ext cx="4191000" cy="369332"/>
          </a:xfrm>
          <a:prstGeom prst="rect">
            <a:avLst/>
          </a:prstGeom>
          <a:noFill/>
          <a:ln>
            <a:solidFill>
              <a:schemeClr val="tx1"/>
            </a:solidFill>
          </a:ln>
        </p:spPr>
        <p:txBody>
          <a:bodyPr wrap="square" rtlCol="0">
            <a:spAutoFit/>
          </a:bodyPr>
          <a:lstStyle/>
          <a:p>
            <a:pPr algn="ctr"/>
            <a:r>
              <a:rPr lang="en-US" dirty="0" smtClean="0"/>
              <a:t>The Insolvency Adjudication Process</a:t>
            </a:r>
            <a:endParaRPr lang="en-US" dirty="0"/>
          </a:p>
        </p:txBody>
      </p:sp>
      <p:sp>
        <p:nvSpPr>
          <p:cNvPr id="8" name="TextBox 7"/>
          <p:cNvSpPr txBox="1"/>
          <p:nvPr/>
        </p:nvSpPr>
        <p:spPr>
          <a:xfrm>
            <a:off x="4724400" y="2590800"/>
            <a:ext cx="2438400" cy="646331"/>
          </a:xfrm>
          <a:prstGeom prst="rect">
            <a:avLst/>
          </a:prstGeom>
          <a:noFill/>
          <a:ln>
            <a:solidFill>
              <a:schemeClr val="tx1"/>
            </a:solidFill>
          </a:ln>
        </p:spPr>
        <p:txBody>
          <a:bodyPr wrap="square" rtlCol="0">
            <a:spAutoFit/>
          </a:bodyPr>
          <a:lstStyle/>
          <a:p>
            <a:pPr algn="ctr"/>
            <a:r>
              <a:rPr lang="en-US" dirty="0" smtClean="0"/>
              <a:t>Insolvency of Limited Liability Partnership</a:t>
            </a:r>
            <a:endParaRPr lang="en-US" dirty="0"/>
          </a:p>
        </p:txBody>
      </p:sp>
      <p:sp>
        <p:nvSpPr>
          <p:cNvPr id="9" name="TextBox 8"/>
          <p:cNvSpPr txBox="1"/>
          <p:nvPr/>
        </p:nvSpPr>
        <p:spPr>
          <a:xfrm>
            <a:off x="685800" y="2590800"/>
            <a:ext cx="1371600" cy="646331"/>
          </a:xfrm>
          <a:prstGeom prst="rect">
            <a:avLst/>
          </a:prstGeom>
          <a:noFill/>
          <a:ln>
            <a:solidFill>
              <a:schemeClr val="tx1"/>
            </a:solidFill>
          </a:ln>
        </p:spPr>
        <p:txBody>
          <a:bodyPr wrap="square" rtlCol="0">
            <a:spAutoFit/>
          </a:bodyPr>
          <a:lstStyle/>
          <a:p>
            <a:pPr algn="ctr"/>
            <a:r>
              <a:rPr lang="en-US" dirty="0" smtClean="0"/>
              <a:t>Individual Insolvency</a:t>
            </a:r>
            <a:endParaRPr lang="en-US" dirty="0"/>
          </a:p>
        </p:txBody>
      </p:sp>
      <p:sp>
        <p:nvSpPr>
          <p:cNvPr id="10" name="TextBox 9"/>
          <p:cNvSpPr txBox="1"/>
          <p:nvPr/>
        </p:nvSpPr>
        <p:spPr>
          <a:xfrm>
            <a:off x="7315200" y="2590800"/>
            <a:ext cx="1295400" cy="646331"/>
          </a:xfrm>
          <a:prstGeom prst="rect">
            <a:avLst/>
          </a:prstGeom>
          <a:noFill/>
          <a:ln>
            <a:solidFill>
              <a:schemeClr val="tx1"/>
            </a:solidFill>
          </a:ln>
        </p:spPr>
        <p:txBody>
          <a:bodyPr wrap="square" rtlCol="0">
            <a:spAutoFit/>
          </a:bodyPr>
          <a:lstStyle/>
          <a:p>
            <a:pPr algn="ctr"/>
            <a:r>
              <a:rPr lang="en-US" dirty="0" smtClean="0"/>
              <a:t>Corporate insolvency</a:t>
            </a:r>
            <a:endParaRPr lang="en-US" dirty="0"/>
          </a:p>
        </p:txBody>
      </p:sp>
      <p:sp>
        <p:nvSpPr>
          <p:cNvPr id="11" name="TextBox 10"/>
          <p:cNvSpPr txBox="1"/>
          <p:nvPr/>
        </p:nvSpPr>
        <p:spPr>
          <a:xfrm>
            <a:off x="609600" y="3733800"/>
            <a:ext cx="3733800" cy="646331"/>
          </a:xfrm>
          <a:prstGeom prst="rect">
            <a:avLst/>
          </a:prstGeom>
          <a:noFill/>
          <a:ln>
            <a:solidFill>
              <a:schemeClr val="tx1"/>
            </a:solidFill>
          </a:ln>
        </p:spPr>
        <p:txBody>
          <a:bodyPr wrap="square" rtlCol="0">
            <a:spAutoFit/>
          </a:bodyPr>
          <a:lstStyle/>
          <a:p>
            <a:pPr algn="ctr"/>
            <a:r>
              <a:rPr lang="en-US" dirty="0" smtClean="0"/>
              <a:t>Debt Recovery Tribunal Adjudicating Authority</a:t>
            </a:r>
            <a:endParaRPr lang="en-US" dirty="0"/>
          </a:p>
        </p:txBody>
      </p:sp>
      <p:sp>
        <p:nvSpPr>
          <p:cNvPr id="12" name="TextBox 11"/>
          <p:cNvSpPr txBox="1"/>
          <p:nvPr/>
        </p:nvSpPr>
        <p:spPr>
          <a:xfrm>
            <a:off x="4953000" y="3733800"/>
            <a:ext cx="3733800" cy="646331"/>
          </a:xfrm>
          <a:prstGeom prst="rect">
            <a:avLst/>
          </a:prstGeom>
          <a:noFill/>
          <a:ln>
            <a:solidFill>
              <a:schemeClr val="tx1"/>
            </a:solidFill>
          </a:ln>
        </p:spPr>
        <p:txBody>
          <a:bodyPr wrap="square" rtlCol="0">
            <a:spAutoFit/>
          </a:bodyPr>
          <a:lstStyle/>
          <a:p>
            <a:pPr algn="ctr"/>
            <a:r>
              <a:rPr lang="en-US" dirty="0" smtClean="0"/>
              <a:t>National Company Law Tribunal (NCLT) – Adjudicating Authority</a:t>
            </a:r>
            <a:endParaRPr lang="en-US" dirty="0"/>
          </a:p>
        </p:txBody>
      </p:sp>
      <p:sp>
        <p:nvSpPr>
          <p:cNvPr id="13" name="TextBox 12"/>
          <p:cNvSpPr txBox="1"/>
          <p:nvPr/>
        </p:nvSpPr>
        <p:spPr>
          <a:xfrm>
            <a:off x="4953000" y="4724400"/>
            <a:ext cx="3733800" cy="646331"/>
          </a:xfrm>
          <a:prstGeom prst="rect">
            <a:avLst/>
          </a:prstGeom>
          <a:noFill/>
          <a:ln>
            <a:solidFill>
              <a:schemeClr val="tx1"/>
            </a:solidFill>
          </a:ln>
        </p:spPr>
        <p:txBody>
          <a:bodyPr wrap="square" rtlCol="0">
            <a:spAutoFit/>
          </a:bodyPr>
          <a:lstStyle/>
          <a:p>
            <a:pPr algn="ctr"/>
            <a:r>
              <a:rPr lang="en-US" dirty="0" smtClean="0"/>
              <a:t>Appeal to National Company Law Appellate Tribunal (NCLAT)</a:t>
            </a:r>
            <a:endParaRPr lang="en-US" dirty="0"/>
          </a:p>
        </p:txBody>
      </p:sp>
      <p:sp>
        <p:nvSpPr>
          <p:cNvPr id="14" name="TextBox 13"/>
          <p:cNvSpPr txBox="1"/>
          <p:nvPr/>
        </p:nvSpPr>
        <p:spPr>
          <a:xfrm>
            <a:off x="685800" y="4724400"/>
            <a:ext cx="3733800" cy="646331"/>
          </a:xfrm>
          <a:prstGeom prst="rect">
            <a:avLst/>
          </a:prstGeom>
          <a:noFill/>
          <a:ln>
            <a:solidFill>
              <a:schemeClr val="tx1"/>
            </a:solidFill>
          </a:ln>
        </p:spPr>
        <p:txBody>
          <a:bodyPr wrap="square" rtlCol="0">
            <a:spAutoFit/>
          </a:bodyPr>
          <a:lstStyle/>
          <a:p>
            <a:pPr algn="ctr"/>
            <a:r>
              <a:rPr lang="en-US" dirty="0" smtClean="0"/>
              <a:t>Appeal to Debt Recovery Appellate Tribunal (DRAT)</a:t>
            </a:r>
            <a:endParaRPr lang="en-US" dirty="0"/>
          </a:p>
        </p:txBody>
      </p:sp>
      <p:sp>
        <p:nvSpPr>
          <p:cNvPr id="15" name="TextBox 14"/>
          <p:cNvSpPr txBox="1"/>
          <p:nvPr/>
        </p:nvSpPr>
        <p:spPr>
          <a:xfrm>
            <a:off x="3048000" y="5638800"/>
            <a:ext cx="2971800" cy="369332"/>
          </a:xfrm>
          <a:prstGeom prst="rect">
            <a:avLst/>
          </a:prstGeom>
          <a:noFill/>
          <a:ln>
            <a:solidFill>
              <a:schemeClr val="tx1"/>
            </a:solidFill>
          </a:ln>
        </p:spPr>
        <p:txBody>
          <a:bodyPr wrap="square" rtlCol="0">
            <a:spAutoFit/>
          </a:bodyPr>
          <a:lstStyle/>
          <a:p>
            <a:pPr algn="ctr"/>
            <a:r>
              <a:rPr lang="en-US" dirty="0" smtClean="0"/>
              <a:t>Appeal to Supreme Court</a:t>
            </a:r>
            <a:endParaRPr lang="en-US" dirty="0"/>
          </a:p>
        </p:txBody>
      </p:sp>
      <p:sp>
        <p:nvSpPr>
          <p:cNvPr id="16" name="TextBox 15"/>
          <p:cNvSpPr txBox="1"/>
          <p:nvPr/>
        </p:nvSpPr>
        <p:spPr>
          <a:xfrm>
            <a:off x="2286000" y="2590800"/>
            <a:ext cx="2057400" cy="646331"/>
          </a:xfrm>
          <a:prstGeom prst="rect">
            <a:avLst/>
          </a:prstGeom>
          <a:noFill/>
          <a:ln>
            <a:solidFill>
              <a:schemeClr val="tx1"/>
            </a:solidFill>
          </a:ln>
        </p:spPr>
        <p:txBody>
          <a:bodyPr wrap="square" rtlCol="0">
            <a:spAutoFit/>
          </a:bodyPr>
          <a:lstStyle/>
          <a:p>
            <a:pPr algn="ctr"/>
            <a:r>
              <a:rPr lang="en-US" dirty="0" smtClean="0"/>
              <a:t>Insolvency of Partnership Firms </a:t>
            </a:r>
            <a:endParaRPr lang="en-US" dirty="0"/>
          </a:p>
        </p:txBody>
      </p:sp>
      <p:cxnSp>
        <p:nvCxnSpPr>
          <p:cNvPr id="19" name="Straight Connector 18"/>
          <p:cNvCxnSpPr/>
          <p:nvPr/>
        </p:nvCxnSpPr>
        <p:spPr>
          <a:xfrm>
            <a:off x="1295400" y="2286000"/>
            <a:ext cx="6629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1143794" y="2437606"/>
            <a:ext cx="3048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a:off x="7773194" y="3352006"/>
            <a:ext cx="3048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5639594" y="3352006"/>
            <a:ext cx="3048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3048794" y="3352006"/>
            <a:ext cx="3048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a:off x="1143794" y="3352006"/>
            <a:ext cx="3048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3048794" y="2437606"/>
            <a:ext cx="3048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5868194" y="2437606"/>
            <a:ext cx="3048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5400000">
            <a:off x="7773194" y="2437606"/>
            <a:ext cx="3048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6668294" y="5599906"/>
            <a:ext cx="533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a:off x="1600994" y="5638006"/>
            <a:ext cx="4572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1828800" y="5867400"/>
            <a:ext cx="11430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10800000">
            <a:off x="6096000" y="5867400"/>
            <a:ext cx="838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1295400" y="3505200"/>
            <a:ext cx="19050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5791200" y="3505200"/>
            <a:ext cx="2133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rot="5400000">
            <a:off x="2133600" y="4572000"/>
            <a:ext cx="304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rot="5400000">
            <a:off x="6782594" y="4571206"/>
            <a:ext cx="304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rot="5400000">
            <a:off x="2095500" y="3619500"/>
            <a:ext cx="2286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rot="5400000">
            <a:off x="6743700" y="3619500"/>
            <a:ext cx="2286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4039394" y="2132806"/>
            <a:ext cx="3048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fontScale="90000"/>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Insolvency Resolution process for Corporate Persons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524000"/>
            <a:ext cx="8001000" cy="4495800"/>
          </a:xfrm>
        </p:spPr>
        <p:txBody>
          <a:bodyPr>
            <a:noAutofit/>
          </a:bodyPr>
          <a:lstStyle/>
          <a:p>
            <a:pPr marL="571500" indent="-571500" algn="just" eaLnBrk="1" fontAlgn="auto" hangingPunct="1">
              <a:spcAft>
                <a:spcPts val="0"/>
              </a:spcAft>
              <a:buNone/>
              <a:defRPr/>
            </a:pPr>
            <a:r>
              <a:rPr lang="en-US" sz="2700" dirty="0" smtClean="0">
                <a:latin typeface="Arial Unicode MS" pitchFamily="34" charset="-128"/>
                <a:ea typeface="Arial Unicode MS" pitchFamily="34" charset="-128"/>
                <a:cs typeface="Arial Unicode MS" pitchFamily="34" charset="-128"/>
              </a:rPr>
              <a:t>Who can initiate Insolvency Resolution process</a:t>
            </a:r>
          </a:p>
          <a:p>
            <a:pPr marL="571500" indent="-571500" algn="just" eaLnBrk="1" fontAlgn="auto" hangingPunct="1">
              <a:spcAft>
                <a:spcPts val="0"/>
              </a:spcAft>
              <a:buFont typeface="Wingdings" pitchFamily="2" charset="2"/>
              <a:buChar char="Ø"/>
              <a:defRPr/>
            </a:pPr>
            <a:r>
              <a:rPr lang="en-US" sz="2700" dirty="0" smtClean="0">
                <a:latin typeface="Arial Unicode MS" pitchFamily="34" charset="-128"/>
                <a:ea typeface="Arial Unicode MS" pitchFamily="34" charset="-128"/>
                <a:cs typeface="Arial Unicode MS" pitchFamily="34" charset="-128"/>
              </a:rPr>
              <a:t>Financial creditor (either by itself or jointly with other financial creditors).</a:t>
            </a:r>
          </a:p>
          <a:p>
            <a:pPr marL="571500" indent="-571500" algn="just" eaLnBrk="1" fontAlgn="auto" hangingPunct="1">
              <a:spcAft>
                <a:spcPts val="0"/>
              </a:spcAft>
              <a:buFont typeface="Wingdings" pitchFamily="2" charset="2"/>
              <a:buChar char="Ø"/>
              <a:defRPr/>
            </a:pPr>
            <a:r>
              <a:rPr lang="en-US" sz="2700" dirty="0" smtClean="0">
                <a:latin typeface="Arial Unicode MS" pitchFamily="34" charset="-128"/>
                <a:ea typeface="Arial Unicode MS" pitchFamily="34" charset="-128"/>
                <a:cs typeface="Arial Unicode MS" pitchFamily="34" charset="-128"/>
              </a:rPr>
              <a:t>Operational creditor</a:t>
            </a:r>
          </a:p>
          <a:p>
            <a:pPr marL="571500" indent="-571500" algn="just" eaLnBrk="1" fontAlgn="auto" hangingPunct="1">
              <a:spcAft>
                <a:spcPts val="0"/>
              </a:spcAft>
              <a:buFont typeface="Wingdings" pitchFamily="2" charset="2"/>
              <a:buChar char="Ø"/>
              <a:defRPr/>
            </a:pPr>
            <a:r>
              <a:rPr lang="en-US" sz="2700" dirty="0" smtClean="0">
                <a:latin typeface="Arial Unicode MS" pitchFamily="34" charset="-128"/>
                <a:ea typeface="Arial Unicode MS" pitchFamily="34" charset="-128"/>
                <a:cs typeface="Arial Unicode MS" pitchFamily="34" charset="-128"/>
              </a:rPr>
              <a:t>Corporate debtors</a:t>
            </a:r>
          </a:p>
          <a:p>
            <a:pPr marL="571500" indent="-571500" algn="just" eaLnBrk="1" fontAlgn="auto" hangingPunct="1">
              <a:spcAft>
                <a:spcPts val="0"/>
              </a:spcAft>
              <a:defRPr/>
            </a:pPr>
            <a:endParaRPr lang="en-US" sz="27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31</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fontScale="90000"/>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Insolvency Resolution </a:t>
            </a:r>
            <a:r>
              <a:rPr lang="en-US" sz="3600" dirty="0" smtClean="0">
                <a:latin typeface="Arial Unicode MS" pitchFamily="34" charset="-128"/>
                <a:ea typeface="Arial Unicode MS" pitchFamily="34" charset="-128"/>
                <a:cs typeface="Arial Unicode MS" pitchFamily="34" charset="-128"/>
              </a:rPr>
              <a:t>by Financial Creditors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524000"/>
            <a:ext cx="8001000" cy="4495800"/>
          </a:xfrm>
        </p:spPr>
        <p:txBody>
          <a:bodyPr>
            <a:noAutofit/>
          </a:bodyPr>
          <a:lstStyle/>
          <a:p>
            <a:pPr marL="571500" indent="-571500" algn="just" eaLnBrk="1" fontAlgn="auto" hangingPunct="1">
              <a:spcAft>
                <a:spcPts val="0"/>
              </a:spcAft>
              <a:buNone/>
              <a:defRPr/>
            </a:pPr>
            <a:r>
              <a:rPr lang="en-US" sz="2700" dirty="0" smtClean="0">
                <a:latin typeface="Arial Unicode MS" pitchFamily="34" charset="-128"/>
                <a:ea typeface="Arial Unicode MS" pitchFamily="34" charset="-128"/>
                <a:cs typeface="Arial Unicode MS" pitchFamily="34" charset="-128"/>
              </a:rPr>
              <a:t>To make application</a:t>
            </a:r>
          </a:p>
          <a:p>
            <a:pPr marL="571500" indent="-571500" algn="just" eaLnBrk="1" fontAlgn="auto" hangingPunct="1">
              <a:spcAft>
                <a:spcPts val="0"/>
              </a:spcAft>
              <a:buFont typeface="Wingdings" pitchFamily="2" charset="2"/>
              <a:buChar char="Ø"/>
              <a:defRPr/>
            </a:pPr>
            <a:r>
              <a:rPr lang="en-US" sz="2700" dirty="0" smtClean="0">
                <a:latin typeface="Arial Unicode MS" pitchFamily="34" charset="-128"/>
                <a:ea typeface="Arial Unicode MS" pitchFamily="34" charset="-128"/>
                <a:cs typeface="Arial Unicode MS" pitchFamily="34" charset="-128"/>
              </a:rPr>
              <a:t>before NCLT of Jurisdiction (in prescribed form and fee)</a:t>
            </a:r>
          </a:p>
          <a:p>
            <a:pPr marL="571500" indent="-571500" algn="just" eaLnBrk="1" fontAlgn="auto" hangingPunct="1">
              <a:spcAft>
                <a:spcPts val="0"/>
              </a:spcAft>
              <a:buNone/>
              <a:defRPr/>
            </a:pPr>
            <a:r>
              <a:rPr lang="en-US" sz="2700" dirty="0" err="1" smtClean="0">
                <a:latin typeface="Arial Unicode MS" pitchFamily="34" charset="-128"/>
                <a:ea typeface="Arial Unicode MS" pitchFamily="34" charset="-128"/>
                <a:cs typeface="Arial Unicode MS" pitchFamily="34" charset="-128"/>
              </a:rPr>
              <a:t>Alongwith</a:t>
            </a:r>
            <a:r>
              <a:rPr lang="en-US" sz="2700" dirty="0" smtClean="0">
                <a:latin typeface="Arial Unicode MS" pitchFamily="34" charset="-128"/>
                <a:ea typeface="Arial Unicode MS" pitchFamily="34" charset="-128"/>
                <a:cs typeface="Arial Unicode MS" pitchFamily="34" charset="-128"/>
              </a:rPr>
              <a:t> </a:t>
            </a:r>
            <a:endParaRPr lang="en-US" sz="27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buFont typeface="Wingdings" pitchFamily="2" charset="2"/>
              <a:buChar char="Ø"/>
              <a:defRPr/>
            </a:pPr>
            <a:r>
              <a:rPr lang="en-US" sz="2700" dirty="0" smtClean="0">
                <a:latin typeface="Arial Unicode MS" pitchFamily="34" charset="-128"/>
                <a:ea typeface="Arial Unicode MS" pitchFamily="34" charset="-128"/>
                <a:cs typeface="Arial Unicode MS" pitchFamily="34" charset="-128"/>
              </a:rPr>
              <a:t>Record of default</a:t>
            </a:r>
          </a:p>
          <a:p>
            <a:pPr marL="892175" lvl="1"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Recorded with information utility</a:t>
            </a:r>
          </a:p>
          <a:p>
            <a:pPr marL="892175" lvl="1"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Name of resolution professional proposed to act as interim (RP</a:t>
            </a:r>
            <a:r>
              <a:rPr lang="en-US" sz="2400" dirty="0" smtClean="0">
                <a:latin typeface="Arial Unicode MS" pitchFamily="34" charset="-128"/>
                <a:ea typeface="Arial Unicode MS" pitchFamily="34" charset="-128"/>
                <a:cs typeface="Arial Unicode MS" pitchFamily="34" charset="-128"/>
              </a:rPr>
              <a:t>)</a:t>
            </a:r>
          </a:p>
          <a:p>
            <a:pPr marL="892175" lvl="1"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Consent of RP in form-2 </a:t>
            </a:r>
          </a:p>
          <a:p>
            <a:pPr marL="892175" lvl="1"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Certificate confirming eligibility of RP</a:t>
            </a:r>
          </a:p>
          <a:p>
            <a:pPr marL="892175" lvl="1"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Any </a:t>
            </a:r>
            <a:r>
              <a:rPr lang="en-US" sz="2400" dirty="0" smtClean="0">
                <a:latin typeface="Arial Unicode MS" pitchFamily="34" charset="-128"/>
                <a:ea typeface="Arial Unicode MS" pitchFamily="34" charset="-128"/>
                <a:cs typeface="Arial Unicode MS" pitchFamily="34" charset="-128"/>
              </a:rPr>
              <a:t>other information </a:t>
            </a:r>
            <a:r>
              <a:rPr lang="en-US" sz="2400" dirty="0" smtClean="0">
                <a:latin typeface="Arial Unicode MS" pitchFamily="34" charset="-128"/>
                <a:ea typeface="Arial Unicode MS" pitchFamily="34" charset="-128"/>
                <a:cs typeface="Arial Unicode MS" pitchFamily="34" charset="-128"/>
              </a:rPr>
              <a:t>as required </a:t>
            </a:r>
            <a:r>
              <a:rPr lang="en-US" sz="2400" dirty="0" smtClean="0">
                <a:latin typeface="Arial Unicode MS" pitchFamily="34" charset="-128"/>
                <a:ea typeface="Arial Unicode MS" pitchFamily="34" charset="-128"/>
                <a:cs typeface="Arial Unicode MS" pitchFamily="34" charset="-128"/>
              </a:rPr>
              <a:t>by Board.</a:t>
            </a:r>
          </a:p>
          <a:p>
            <a:pPr marL="571500" indent="-571500" algn="just" eaLnBrk="1" fontAlgn="auto" hangingPunct="1">
              <a:spcAft>
                <a:spcPts val="0"/>
              </a:spcAft>
              <a:defRPr/>
            </a:pPr>
            <a:endParaRPr lang="en-US" sz="27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32</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fontScale="90000"/>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Insolvency Resolution by Financial Creditors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524000"/>
            <a:ext cx="8001000" cy="4495800"/>
          </a:xfrm>
        </p:spPr>
        <p:txBody>
          <a:bodyPr>
            <a:noAutofit/>
          </a:bodyPr>
          <a:lstStyle/>
          <a:p>
            <a:pPr marL="571500" indent="-571500" algn="just" eaLnBrk="1" fontAlgn="auto" hangingPunct="1">
              <a:spcAft>
                <a:spcPts val="0"/>
              </a:spcAft>
              <a:buNone/>
              <a:defRPr/>
            </a:pPr>
            <a:r>
              <a:rPr lang="en-US" sz="2700" b="1" dirty="0" smtClean="0">
                <a:latin typeface="Arial Unicode MS" pitchFamily="34" charset="-128"/>
                <a:ea typeface="Arial Unicode MS" pitchFamily="34" charset="-128"/>
                <a:cs typeface="Arial Unicode MS" pitchFamily="34" charset="-128"/>
              </a:rPr>
              <a:t>Ascertainment of existence of debt</a:t>
            </a:r>
          </a:p>
          <a:p>
            <a:pPr marL="571500" indent="-571500" algn="just" eaLnBrk="1" fontAlgn="auto" hangingPunct="1">
              <a:spcAft>
                <a:spcPts val="0"/>
              </a:spcAft>
              <a:buFont typeface="Wingdings" pitchFamily="2" charset="2"/>
              <a:buChar char="Ø"/>
              <a:defRPr/>
            </a:pPr>
            <a:r>
              <a:rPr lang="en-US" sz="2700" dirty="0" smtClean="0">
                <a:latin typeface="Arial Unicode MS" pitchFamily="34" charset="-128"/>
                <a:ea typeface="Arial Unicode MS" pitchFamily="34" charset="-128"/>
                <a:cs typeface="Arial Unicode MS" pitchFamily="34" charset="-128"/>
              </a:rPr>
              <a:t>By Adjudication Authority (NCLT) </a:t>
            </a:r>
          </a:p>
          <a:p>
            <a:pPr marL="571500" indent="-571500" algn="just" eaLnBrk="1" fontAlgn="auto" hangingPunct="1">
              <a:spcAft>
                <a:spcPts val="0"/>
              </a:spcAft>
              <a:buFont typeface="Wingdings" pitchFamily="2" charset="2"/>
              <a:buChar char="Ø"/>
              <a:defRPr/>
            </a:pPr>
            <a:r>
              <a:rPr lang="en-US" sz="2700" dirty="0" smtClean="0">
                <a:latin typeface="Arial Unicode MS" pitchFamily="34" charset="-128"/>
                <a:ea typeface="Arial Unicode MS" pitchFamily="34" charset="-128"/>
                <a:cs typeface="Arial Unicode MS" pitchFamily="34" charset="-128"/>
              </a:rPr>
              <a:t>Within 14 days. </a:t>
            </a:r>
          </a:p>
          <a:p>
            <a:pPr marL="571500" indent="-571500" algn="just" eaLnBrk="1" fontAlgn="auto" hangingPunct="1">
              <a:spcAft>
                <a:spcPts val="0"/>
              </a:spcAft>
              <a:buNone/>
              <a:defRPr/>
            </a:pPr>
            <a:endParaRPr lang="en-US" sz="27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buNone/>
              <a:defRPr/>
            </a:pPr>
            <a:r>
              <a:rPr lang="en-US" sz="2700" b="1" dirty="0" smtClean="0">
                <a:latin typeface="Arial Unicode MS" pitchFamily="34" charset="-128"/>
                <a:ea typeface="Arial Unicode MS" pitchFamily="34" charset="-128"/>
                <a:cs typeface="Arial Unicode MS" pitchFamily="34" charset="-128"/>
              </a:rPr>
              <a:t>Admission /Rejection of Application </a:t>
            </a:r>
          </a:p>
          <a:p>
            <a:pPr marL="571500" indent="-571500" algn="just" eaLnBrk="1" fontAlgn="auto" hangingPunct="1">
              <a:spcAft>
                <a:spcPts val="0"/>
              </a:spcAft>
              <a:buFont typeface="Wingdings" pitchFamily="2" charset="2"/>
              <a:buChar char="Ø"/>
              <a:defRPr/>
            </a:pPr>
            <a:r>
              <a:rPr lang="en-US" sz="2700" dirty="0" smtClean="0">
                <a:latin typeface="Arial Unicode MS" pitchFamily="34" charset="-128"/>
                <a:ea typeface="Arial Unicode MS" pitchFamily="34" charset="-128"/>
                <a:cs typeface="Arial Unicode MS" pitchFamily="34" charset="-128"/>
              </a:rPr>
              <a:t>Admission</a:t>
            </a:r>
          </a:p>
          <a:p>
            <a:pPr marL="1089025" lvl="1" indent="-534988"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If default is occurred.</a:t>
            </a:r>
          </a:p>
          <a:p>
            <a:pPr marL="1089025" lvl="1" indent="-534988"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If application is complete in all respect.</a:t>
            </a:r>
          </a:p>
          <a:p>
            <a:pPr marL="1089025" lvl="1" indent="-534988"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If no disciplinary proceedings pending against the proposal (RP).</a:t>
            </a:r>
          </a:p>
          <a:p>
            <a:pPr marL="571500" indent="-571500" algn="just" eaLnBrk="1" fontAlgn="auto" hangingPunct="1">
              <a:spcAft>
                <a:spcPts val="0"/>
              </a:spcAft>
              <a:defRPr/>
            </a:pPr>
            <a:endParaRPr lang="en-US" sz="27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33</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fontScale="90000"/>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Insolvency Resolution by Financial Creditors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752600"/>
            <a:ext cx="8001000" cy="4267200"/>
          </a:xfrm>
        </p:spPr>
        <p:txBody>
          <a:bodyPr>
            <a:noAutofit/>
          </a:bodyPr>
          <a:lstStyle/>
          <a:p>
            <a:pPr marL="571500" indent="-571500" algn="just" eaLnBrk="1" fontAlgn="auto" hangingPunct="1">
              <a:spcAft>
                <a:spcPts val="0"/>
              </a:spcAft>
              <a:buFont typeface="Wingdings" pitchFamily="2" charset="2"/>
              <a:buChar char="Ø"/>
              <a:defRPr/>
            </a:pPr>
            <a:r>
              <a:rPr lang="en-US" sz="2700" dirty="0" smtClean="0">
                <a:latin typeface="Arial Unicode MS" pitchFamily="34" charset="-128"/>
                <a:ea typeface="Arial Unicode MS" pitchFamily="34" charset="-128"/>
                <a:cs typeface="Arial Unicode MS" pitchFamily="34" charset="-128"/>
              </a:rPr>
              <a:t>Rejection</a:t>
            </a:r>
            <a:endParaRPr lang="en-US" sz="2700" dirty="0" smtClean="0">
              <a:latin typeface="Arial Unicode MS" pitchFamily="34" charset="-128"/>
              <a:ea typeface="Arial Unicode MS" pitchFamily="34" charset="-128"/>
              <a:cs typeface="Arial Unicode MS" pitchFamily="34" charset="-128"/>
            </a:endParaRPr>
          </a:p>
          <a:p>
            <a:pPr marL="1089025" lvl="1" indent="-534988"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If default has not occurred.</a:t>
            </a:r>
          </a:p>
          <a:p>
            <a:pPr marL="1089025" lvl="1" indent="-534988"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If application is incomplete </a:t>
            </a:r>
          </a:p>
          <a:p>
            <a:pPr marL="1089025" lvl="1" indent="-534988"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If disciplinary proceedings pending against (RP).</a:t>
            </a:r>
          </a:p>
          <a:p>
            <a:pPr marL="566738" lvl="1" indent="-1270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Before rejection notice to rectify the defects within 7 days from the receipt of notice.</a:t>
            </a:r>
          </a:p>
          <a:p>
            <a:pPr marL="246063" indent="-12700" algn="just" eaLnBrk="1" fontAlgn="auto" hangingPunct="1">
              <a:spcAft>
                <a:spcPts val="0"/>
              </a:spcAft>
              <a:buNone/>
              <a:defRPr/>
            </a:pPr>
            <a:r>
              <a:rPr lang="en-US" sz="2700" dirty="0" smtClean="0">
                <a:latin typeface="Arial Unicode MS" pitchFamily="34" charset="-128"/>
                <a:ea typeface="Arial Unicode MS" pitchFamily="34" charset="-128"/>
                <a:cs typeface="Arial Unicode MS" pitchFamily="34" charset="-128"/>
              </a:rPr>
              <a:t>Commencement of Corporate Insolvency Resolution Process – Date of admission of application by NCLT.</a:t>
            </a:r>
          </a:p>
          <a:p>
            <a:pPr marL="571500" indent="-571500" algn="just" eaLnBrk="1" fontAlgn="auto" hangingPunct="1">
              <a:spcAft>
                <a:spcPts val="0"/>
              </a:spcAft>
              <a:defRPr/>
            </a:pPr>
            <a:endParaRPr lang="en-US" sz="27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34</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fontScale="90000"/>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Insolvency Resolution by operational creditor (Section 9 )</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001000" cy="4419600"/>
          </a:xfrm>
        </p:spPr>
        <p:txBody>
          <a:bodyPr>
            <a:noAutofit/>
          </a:bodyPr>
          <a:lstStyle/>
          <a:p>
            <a:pPr marL="571500" indent="-57150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I.  Notice to Corporate Debtors  </a:t>
            </a: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Demand notice</a:t>
            </a: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Evidence of default</a:t>
            </a: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Copy of invoice</a:t>
            </a: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Payment by Corporate debtors – within 10 days or</a:t>
            </a: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Notice to creditors</a:t>
            </a:r>
          </a:p>
          <a:p>
            <a:pPr marL="914400" indent="-276225" algn="just" eaLnBrk="1" fontAlgn="auto" hangingPunct="1">
              <a:spcAft>
                <a:spcPts val="0"/>
              </a:spcAft>
              <a:buFont typeface="+mj-lt"/>
              <a:buAutoNum type="alphaLcParenR"/>
              <a:defRPr/>
            </a:pPr>
            <a:r>
              <a:rPr lang="en-US" sz="2200" dirty="0" smtClean="0">
                <a:latin typeface="Arial Unicode MS" pitchFamily="34" charset="-128"/>
                <a:ea typeface="Arial Unicode MS" pitchFamily="34" charset="-128"/>
                <a:cs typeface="Arial Unicode MS" pitchFamily="34" charset="-128"/>
              </a:rPr>
              <a:t>Existence of dispute – Pendency of any suit or pendency of arbitration proceeding filed before receipt of notice or invoice. </a:t>
            </a:r>
          </a:p>
          <a:p>
            <a:pPr marL="914400" indent="-276225" algn="just" eaLnBrk="1" fontAlgn="auto" hangingPunct="1">
              <a:spcAft>
                <a:spcPts val="0"/>
              </a:spcAft>
              <a:buFont typeface="+mj-lt"/>
              <a:buAutoNum type="alphaLcParenR"/>
              <a:defRPr/>
            </a:pPr>
            <a:r>
              <a:rPr lang="en-US" sz="2200" dirty="0" smtClean="0">
                <a:latin typeface="Arial Unicode MS" pitchFamily="34" charset="-128"/>
                <a:ea typeface="Arial Unicode MS" pitchFamily="34" charset="-128"/>
                <a:cs typeface="Arial Unicode MS" pitchFamily="34" charset="-128"/>
              </a:rPr>
              <a:t>Evidence of Payment of dues.</a:t>
            </a: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7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35</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fontScale="90000"/>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Insolvency Resolution by operational creditor (Section 9 )</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71500" indent="-57150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II.  Filing of petition by NCLT</a:t>
            </a: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If no payment / communication received in 10 days</a:t>
            </a: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Copy of invoice or demand notice.</a:t>
            </a: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Affidavit that no notice of dispute from debtors.</a:t>
            </a: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Copy of certificate from financial institution of operational creditors for no payment from corporate debtors.</a:t>
            </a: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Propose the name of Resolution </a:t>
            </a:r>
            <a:r>
              <a:rPr lang="en-US" sz="2400" dirty="0" smtClean="0">
                <a:latin typeface="Arial Unicode MS" pitchFamily="34" charset="-128"/>
                <a:ea typeface="Arial Unicode MS" pitchFamily="34" charset="-128"/>
                <a:cs typeface="Arial Unicode MS" pitchFamily="34" charset="-128"/>
              </a:rPr>
              <a:t>Profession (Form-2 &amp; Certificate).</a:t>
            </a: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Such other information as may be prescribed to act as Interim Resolution profession. </a:t>
            </a: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7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36</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fontScale="90000"/>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Insolvency Resolution by operational creditor (Section 9 )</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001000" cy="4419600"/>
          </a:xfrm>
        </p:spPr>
        <p:txBody>
          <a:bodyPr>
            <a:noAutofit/>
          </a:bodyPr>
          <a:lstStyle/>
          <a:p>
            <a:pPr marL="571500" indent="-57150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Order of NCLT – </a:t>
            </a:r>
          </a:p>
          <a:p>
            <a:pPr marL="571500" indent="-571500"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Admitted</a:t>
            </a:r>
            <a:r>
              <a:rPr lang="en-US" sz="2400" dirty="0" smtClean="0">
                <a:latin typeface="Arial Unicode MS" pitchFamily="34" charset="-128"/>
                <a:ea typeface="Arial Unicode MS" pitchFamily="34" charset="-128"/>
                <a:cs typeface="Arial Unicode MS" pitchFamily="34" charset="-128"/>
              </a:rPr>
              <a:t> within 14 days from receipt of application</a:t>
            </a: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If application is complete.</a:t>
            </a: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There is no payment of debt.</a:t>
            </a: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Copy of notice of dispute was delivered to corporate debtors.</a:t>
            </a: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No notice of dispute received by operational creditors.</a:t>
            </a: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No disciplinary proceeding pending against resolution professional.</a:t>
            </a: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7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37</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fontScale="90000"/>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Insolvency Resolution by operational creditor (Section 9 )</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001000" cy="4419600"/>
          </a:xfrm>
        </p:spPr>
        <p:txBody>
          <a:bodyPr>
            <a:noAutofit/>
          </a:bodyPr>
          <a:lstStyle/>
          <a:p>
            <a:pPr marL="571500" indent="-571500"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Rejection </a:t>
            </a:r>
            <a:r>
              <a:rPr lang="en-US" sz="2400" dirty="0" smtClean="0">
                <a:latin typeface="Arial Unicode MS" pitchFamily="34" charset="-128"/>
                <a:ea typeface="Arial Unicode MS" pitchFamily="34" charset="-128"/>
                <a:cs typeface="Arial Unicode MS" pitchFamily="34" charset="-128"/>
              </a:rPr>
              <a:t>– </a:t>
            </a: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If application is incomplete.</a:t>
            </a: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If there is payment of debt.</a:t>
            </a: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If creditors has not delivered the copy of notice to corporate debtors.</a:t>
            </a: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If there is record for any dispute </a:t>
            </a:r>
            <a:r>
              <a:rPr lang="en-US" sz="2400" b="1" u="sng" dirty="0" smtClean="0">
                <a:latin typeface="Arial Unicode MS" pitchFamily="34" charset="-128"/>
                <a:ea typeface="Arial Unicode MS" pitchFamily="34" charset="-128"/>
                <a:cs typeface="Arial Unicode MS" pitchFamily="34" charset="-128"/>
              </a:rPr>
              <a:t>or</a:t>
            </a:r>
            <a:r>
              <a:rPr lang="en-US" sz="2400" b="1" dirty="0" smtClean="0">
                <a:latin typeface="Arial Unicode MS" pitchFamily="34" charset="-128"/>
                <a:ea typeface="Arial Unicode MS" pitchFamily="34" charset="-128"/>
                <a:cs typeface="Arial Unicode MS" pitchFamily="34" charset="-128"/>
              </a:rPr>
              <a:t> </a:t>
            </a:r>
            <a:r>
              <a:rPr lang="en-US" sz="2400" dirty="0" smtClean="0">
                <a:latin typeface="Arial Unicode MS" pitchFamily="34" charset="-128"/>
                <a:ea typeface="Arial Unicode MS" pitchFamily="34" charset="-128"/>
                <a:cs typeface="Arial Unicode MS" pitchFamily="34" charset="-128"/>
              </a:rPr>
              <a:t>notice of dispute received by operational creditors.</a:t>
            </a:r>
          </a:p>
          <a:p>
            <a:pPr marL="58738" indent="-1588"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Before rejecting NCLT shall give notice of applicant to rectify the defects in 7 days from the date of receipt of that notice.</a:t>
            </a: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7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38</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fontScale="90000"/>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Commencement of Insolvency Resolution Process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001000" cy="4419600"/>
          </a:xfrm>
        </p:spPr>
        <p:txBody>
          <a:bodyPr>
            <a:noAutofit/>
          </a:bodyPr>
          <a:lstStyle/>
          <a:p>
            <a:pPr marL="0" indent="0" algn="just" eaLnBrk="1" fontAlgn="auto" hangingPunct="1">
              <a:spcAft>
                <a:spcPts val="0"/>
              </a:spcAft>
              <a:buNone/>
              <a:defRPr/>
            </a:pPr>
            <a:r>
              <a:rPr lang="en-US" sz="2800" dirty="0" smtClean="0">
                <a:latin typeface="Arial Unicode MS" pitchFamily="34" charset="-128"/>
                <a:ea typeface="Arial Unicode MS" pitchFamily="34" charset="-128"/>
                <a:cs typeface="Arial Unicode MS" pitchFamily="34" charset="-128"/>
              </a:rPr>
              <a:t>Commencement of </a:t>
            </a:r>
            <a:r>
              <a:rPr lang="en-US" sz="2800" dirty="0" smtClean="0">
                <a:latin typeface="Arial Unicode MS" pitchFamily="34" charset="-128"/>
                <a:ea typeface="Arial Unicode MS" pitchFamily="34" charset="-128"/>
                <a:cs typeface="Arial Unicode MS" pitchFamily="34" charset="-128"/>
              </a:rPr>
              <a:t>Insolvency Resolution Process – </a:t>
            </a:r>
          </a:p>
          <a:p>
            <a:pPr marL="919163" indent="-5715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From the date of admission of application.</a:t>
            </a: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0" indent="0" algn="just" eaLnBrk="1" fontAlgn="auto" hangingPunct="1">
              <a:spcAft>
                <a:spcPts val="0"/>
              </a:spcAft>
              <a:buNone/>
              <a:defRPr/>
            </a:pPr>
            <a:r>
              <a:rPr lang="en-US" sz="2800" dirty="0" smtClean="0">
                <a:latin typeface="Arial Unicode MS" pitchFamily="34" charset="-128"/>
                <a:ea typeface="Arial Unicode MS" pitchFamily="34" charset="-128"/>
                <a:cs typeface="Arial Unicode MS" pitchFamily="34" charset="-128"/>
              </a:rPr>
              <a:t>Time limit for completion of </a:t>
            </a:r>
            <a:r>
              <a:rPr lang="en-US" sz="2800" dirty="0" smtClean="0">
                <a:latin typeface="Arial Unicode MS" pitchFamily="34" charset="-128"/>
                <a:ea typeface="Arial Unicode MS" pitchFamily="34" charset="-128"/>
                <a:cs typeface="Arial Unicode MS" pitchFamily="34" charset="-128"/>
              </a:rPr>
              <a:t>Insolvency </a:t>
            </a:r>
            <a:r>
              <a:rPr lang="en-US" sz="2800" dirty="0" smtClean="0">
                <a:latin typeface="Arial Unicode MS" pitchFamily="34" charset="-128"/>
                <a:ea typeface="Arial Unicode MS" pitchFamily="34" charset="-128"/>
                <a:cs typeface="Arial Unicode MS" pitchFamily="34" charset="-128"/>
              </a:rPr>
              <a:t>Resolution Process:-</a:t>
            </a:r>
          </a:p>
          <a:p>
            <a:pPr marL="919163" indent="-5715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180 days from the date of admission to initiate process.</a:t>
            </a: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8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8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8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39</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err="1" smtClean="0">
                <a:latin typeface="Arial Unicode MS" pitchFamily="34" charset="-128"/>
                <a:ea typeface="Arial Unicode MS" pitchFamily="34" charset="-128"/>
                <a:cs typeface="Arial Unicode MS" pitchFamily="34" charset="-128"/>
              </a:rPr>
              <a:t>Eradi</a:t>
            </a:r>
            <a:r>
              <a:rPr lang="en-US" sz="3600" dirty="0" smtClean="0">
                <a:latin typeface="Arial Unicode MS" pitchFamily="34" charset="-128"/>
                <a:ea typeface="Arial Unicode MS" pitchFamily="34" charset="-128"/>
                <a:cs typeface="Arial Unicode MS" pitchFamily="34" charset="-128"/>
              </a:rPr>
              <a:t> Committee (1999)</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524000"/>
            <a:ext cx="8534400" cy="4267200"/>
          </a:xfrm>
        </p:spPr>
        <p:txBody>
          <a:bodyPr>
            <a:noAutofit/>
          </a:bodyPr>
          <a:lstStyle/>
          <a:p>
            <a:pPr marL="0" indent="0" algn="just" eaLnBrk="1" fontAlgn="auto" hangingPunct="1">
              <a:spcAft>
                <a:spcPts val="0"/>
              </a:spcAft>
              <a:buNone/>
              <a:defRPr/>
            </a:pPr>
            <a:r>
              <a:rPr lang="en-US" sz="2800" dirty="0" smtClean="0">
                <a:latin typeface="Arial Unicode MS" pitchFamily="34" charset="-128"/>
                <a:ea typeface="Arial Unicode MS" pitchFamily="34" charset="-128"/>
                <a:cs typeface="Arial Unicode MS" pitchFamily="34" charset="-128"/>
              </a:rPr>
              <a:t>Recommendations by </a:t>
            </a:r>
            <a:r>
              <a:rPr lang="en-US" sz="2800" dirty="0" smtClean="0">
                <a:latin typeface="Arial Unicode MS" pitchFamily="34" charset="-128"/>
                <a:ea typeface="Arial Unicode MS" pitchFamily="34" charset="-128"/>
                <a:cs typeface="Arial Unicode MS" pitchFamily="34" charset="-128"/>
              </a:rPr>
              <a:t>NL </a:t>
            </a:r>
            <a:r>
              <a:rPr lang="en-US" sz="2800" dirty="0" err="1" smtClean="0">
                <a:latin typeface="Arial Unicode MS" pitchFamily="34" charset="-128"/>
                <a:ea typeface="Arial Unicode MS" pitchFamily="34" charset="-128"/>
                <a:cs typeface="Arial Unicode MS" pitchFamily="34" charset="-128"/>
              </a:rPr>
              <a:t>Mitra</a:t>
            </a:r>
            <a:r>
              <a:rPr lang="en-US" sz="2800" dirty="0" smtClean="0">
                <a:latin typeface="Arial Unicode MS" pitchFamily="34" charset="-128"/>
                <a:ea typeface="Arial Unicode MS" pitchFamily="34" charset="-128"/>
                <a:cs typeface="Arial Unicode MS" pitchFamily="34" charset="-128"/>
              </a:rPr>
              <a:t> Advisory Group (2001)</a:t>
            </a:r>
          </a:p>
          <a:p>
            <a:pPr marL="1095375" indent="-5143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Constitution of National Tribunal with benches of each HC.</a:t>
            </a:r>
          </a:p>
          <a:p>
            <a:pPr marL="1095375" indent="-5143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Appeal to HC &amp; SLP to SC.</a:t>
            </a:r>
          </a:p>
          <a:p>
            <a:pPr marL="1095375" indent="-51435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buNone/>
              <a:defRPr/>
            </a:pPr>
            <a:r>
              <a:rPr lang="en-US" sz="2800" dirty="0" smtClean="0">
                <a:latin typeface="Arial Unicode MS" pitchFamily="34" charset="-128"/>
                <a:ea typeface="Arial Unicode MS" pitchFamily="34" charset="-128"/>
                <a:cs typeface="Arial Unicode MS" pitchFamily="34" charset="-128"/>
              </a:rPr>
              <a:t>JJ </a:t>
            </a:r>
            <a:r>
              <a:rPr lang="en-US" sz="2800" dirty="0" err="1" smtClean="0">
                <a:latin typeface="Arial Unicode MS" pitchFamily="34" charset="-128"/>
                <a:ea typeface="Arial Unicode MS" pitchFamily="34" charset="-128"/>
                <a:cs typeface="Arial Unicode MS" pitchFamily="34" charset="-128"/>
              </a:rPr>
              <a:t>Irani</a:t>
            </a:r>
            <a:r>
              <a:rPr lang="en-US" sz="2800" dirty="0" smtClean="0">
                <a:latin typeface="Arial Unicode MS" pitchFamily="34" charset="-128"/>
                <a:ea typeface="Arial Unicode MS" pitchFamily="34" charset="-128"/>
                <a:cs typeface="Arial Unicode MS" pitchFamily="34" charset="-128"/>
              </a:rPr>
              <a:t> </a:t>
            </a:r>
            <a:r>
              <a:rPr lang="en-US" sz="2800" dirty="0" smtClean="0">
                <a:latin typeface="Arial Unicode MS" pitchFamily="34" charset="-128"/>
                <a:ea typeface="Arial Unicode MS" pitchFamily="34" charset="-128"/>
                <a:cs typeface="Arial Unicode MS" pitchFamily="34" charset="-128"/>
              </a:rPr>
              <a:t>Committee (2005)</a:t>
            </a:r>
          </a:p>
          <a:p>
            <a:pPr marL="1095375" indent="-5143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To resolve the disputes in fast track approach</a:t>
            </a: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4</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fontScale="90000"/>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Insolvency Resolution by operational creditor (Section 9 )</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001000" cy="4419600"/>
          </a:xfrm>
        </p:spPr>
        <p:txBody>
          <a:bodyPr>
            <a:noAutofit/>
          </a:bodyPr>
          <a:lstStyle/>
          <a:p>
            <a:pPr marL="571500" indent="-571500" algn="just" eaLnBrk="1" fontAlgn="auto" hangingPunct="1">
              <a:spcAft>
                <a:spcPts val="0"/>
              </a:spcAft>
              <a:buNone/>
              <a:defRPr/>
            </a:pPr>
            <a:r>
              <a:rPr lang="en-US" sz="2800" dirty="0" smtClean="0">
                <a:latin typeface="Arial Unicode MS" pitchFamily="34" charset="-128"/>
                <a:ea typeface="Arial Unicode MS" pitchFamily="34" charset="-128"/>
                <a:cs typeface="Arial Unicode MS" pitchFamily="34" charset="-128"/>
              </a:rPr>
              <a:t>Extension of time --</a:t>
            </a:r>
          </a:p>
          <a:p>
            <a:pPr marL="919163" indent="-5715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RP shall file </a:t>
            </a:r>
            <a:r>
              <a:rPr lang="en-US" sz="2800" dirty="0" smtClean="0">
                <a:latin typeface="Arial Unicode MS" pitchFamily="34" charset="-128"/>
                <a:ea typeface="Arial Unicode MS" pitchFamily="34" charset="-128"/>
                <a:cs typeface="Arial Unicode MS" pitchFamily="34" charset="-128"/>
              </a:rPr>
              <a:t>an application before NCLT. </a:t>
            </a: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Copy of Resolution passed by at the meeting of committee of creditors (75% of voting share).</a:t>
            </a:r>
          </a:p>
          <a:p>
            <a:pPr marL="919163" indent="-5715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Extension maximum 90 days beyond 180 days.</a:t>
            </a:r>
          </a:p>
          <a:p>
            <a:pPr marL="919163" indent="-5715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Only one </a:t>
            </a:r>
            <a:r>
              <a:rPr lang="en-US" sz="2800" dirty="0" smtClean="0">
                <a:latin typeface="Arial Unicode MS" pitchFamily="34" charset="-128"/>
                <a:ea typeface="Arial Unicode MS" pitchFamily="34" charset="-128"/>
                <a:cs typeface="Arial Unicode MS" pitchFamily="34" charset="-128"/>
              </a:rPr>
              <a:t>extension allowed.</a:t>
            </a: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8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8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8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40</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Process after Admission</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001000" cy="4419600"/>
          </a:xfrm>
        </p:spPr>
        <p:txBody>
          <a:bodyPr>
            <a:noAutofit/>
          </a:bodyPr>
          <a:lstStyle/>
          <a:p>
            <a:pPr marL="571500" indent="-571500" algn="just" eaLnBrk="1" fontAlgn="auto" hangingPunct="1">
              <a:spcAft>
                <a:spcPts val="0"/>
              </a:spcAft>
              <a:buNone/>
              <a:defRPr/>
            </a:pPr>
            <a:r>
              <a:rPr lang="en-US" sz="2800" dirty="0" smtClean="0">
                <a:latin typeface="Arial Unicode MS" pitchFamily="34" charset="-128"/>
                <a:ea typeface="Arial Unicode MS" pitchFamily="34" charset="-128"/>
                <a:cs typeface="Arial Unicode MS" pitchFamily="34" charset="-128"/>
              </a:rPr>
              <a:t>NCLT shall by order --</a:t>
            </a:r>
          </a:p>
          <a:p>
            <a:pPr marL="919163" indent="-5715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Declare Moratorium</a:t>
            </a:r>
          </a:p>
          <a:p>
            <a:pPr marL="919163" indent="-5715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Appoint Interim Resolution Professional (within 14 days from the date of commencement).</a:t>
            </a:r>
          </a:p>
          <a:p>
            <a:pPr marL="919163" indent="-5715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Cause public announcement and call for claims.</a:t>
            </a: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8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8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8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41</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Process after Admission</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001000" cy="4419600"/>
          </a:xfrm>
        </p:spPr>
        <p:txBody>
          <a:bodyPr>
            <a:noAutofit/>
          </a:bodyPr>
          <a:lstStyle/>
          <a:p>
            <a:pPr marL="0" indent="0" algn="just" eaLnBrk="1" fontAlgn="auto" hangingPunct="1">
              <a:spcAft>
                <a:spcPts val="0"/>
              </a:spcAft>
              <a:buNone/>
              <a:defRPr/>
            </a:pPr>
            <a:r>
              <a:rPr lang="en-US" sz="2800" b="1" dirty="0" smtClean="0">
                <a:latin typeface="Arial Unicode MS" pitchFamily="34" charset="-128"/>
                <a:ea typeface="Arial Unicode MS" pitchFamily="34" charset="-128"/>
                <a:cs typeface="Arial Unicode MS" pitchFamily="34" charset="-128"/>
              </a:rPr>
              <a:t>Copy of order </a:t>
            </a:r>
            <a:r>
              <a:rPr lang="en-US" sz="2800" dirty="0" smtClean="0">
                <a:latin typeface="Arial Unicode MS" pitchFamily="34" charset="-128"/>
                <a:ea typeface="Arial Unicode MS" pitchFamily="34" charset="-128"/>
                <a:cs typeface="Arial Unicode MS" pitchFamily="34" charset="-128"/>
              </a:rPr>
              <a:t>– within 7 days of Admission / Rejection</a:t>
            </a:r>
          </a:p>
          <a:p>
            <a:pPr marL="571500" indent="-571500" algn="just" eaLnBrk="1" fontAlgn="auto" hangingPunct="1">
              <a:spcAft>
                <a:spcPts val="0"/>
              </a:spcAft>
              <a:buNone/>
              <a:defRPr/>
            </a:pPr>
            <a:r>
              <a:rPr lang="en-US" sz="2800" u="sng" dirty="0" smtClean="0">
                <a:latin typeface="Arial Unicode MS" pitchFamily="34" charset="-128"/>
                <a:ea typeface="Arial Unicode MS" pitchFamily="34" charset="-128"/>
                <a:cs typeface="Arial Unicode MS" pitchFamily="34" charset="-128"/>
              </a:rPr>
              <a:t>If admitted</a:t>
            </a:r>
            <a:r>
              <a:rPr lang="en-US" sz="2800" dirty="0" smtClean="0">
                <a:latin typeface="Arial Unicode MS" pitchFamily="34" charset="-128"/>
                <a:ea typeface="Arial Unicode MS" pitchFamily="34" charset="-128"/>
                <a:cs typeface="Arial Unicode MS" pitchFamily="34" charset="-128"/>
              </a:rPr>
              <a:t>:-</a:t>
            </a: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To financia</a:t>
            </a:r>
            <a:r>
              <a:rPr lang="en-US" sz="2800" dirty="0" smtClean="0">
                <a:latin typeface="Arial Unicode MS" pitchFamily="34" charset="-128"/>
                <a:ea typeface="Arial Unicode MS" pitchFamily="34" charset="-128"/>
                <a:cs typeface="Arial Unicode MS" pitchFamily="34" charset="-128"/>
              </a:rPr>
              <a:t>l creditor</a:t>
            </a:r>
          </a:p>
          <a:p>
            <a:pPr marL="919163" indent="-5715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To corporate debtor</a:t>
            </a:r>
          </a:p>
          <a:p>
            <a:pPr marL="628650" indent="-571500" algn="just" eaLnBrk="1" fontAlgn="auto" hangingPunct="1">
              <a:spcAft>
                <a:spcPts val="0"/>
              </a:spcAft>
              <a:buNone/>
              <a:defRPr/>
            </a:pPr>
            <a:endParaRPr lang="en-US" sz="2800" dirty="0" smtClean="0">
              <a:latin typeface="Arial Unicode MS" pitchFamily="34" charset="-128"/>
              <a:ea typeface="Arial Unicode MS" pitchFamily="34" charset="-128"/>
              <a:cs typeface="Arial Unicode MS" pitchFamily="34" charset="-128"/>
            </a:endParaRPr>
          </a:p>
          <a:p>
            <a:pPr marL="628650" indent="-571500" algn="just" eaLnBrk="1" fontAlgn="auto" hangingPunct="1">
              <a:spcAft>
                <a:spcPts val="0"/>
              </a:spcAft>
              <a:buNone/>
              <a:defRPr/>
            </a:pPr>
            <a:r>
              <a:rPr lang="en-US" sz="2800" u="sng" dirty="0" smtClean="0">
                <a:latin typeface="Arial Unicode MS" pitchFamily="34" charset="-128"/>
                <a:ea typeface="Arial Unicode MS" pitchFamily="34" charset="-128"/>
                <a:cs typeface="Arial Unicode MS" pitchFamily="34" charset="-128"/>
              </a:rPr>
              <a:t>If Rejected</a:t>
            </a:r>
            <a:r>
              <a:rPr lang="en-US" sz="2800" dirty="0" smtClean="0">
                <a:latin typeface="Arial Unicode MS" pitchFamily="34" charset="-128"/>
                <a:ea typeface="Arial Unicode MS" pitchFamily="34" charset="-128"/>
                <a:cs typeface="Arial Unicode MS" pitchFamily="34" charset="-128"/>
              </a:rPr>
              <a:t>:-</a:t>
            </a: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To financial creditors</a:t>
            </a: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8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8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8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42</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Process after Admission</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001000" cy="4419600"/>
          </a:xfrm>
        </p:spPr>
        <p:txBody>
          <a:bodyPr>
            <a:noAutofit/>
          </a:bodyPr>
          <a:lstStyle/>
          <a:p>
            <a:pPr marL="571500" indent="-571500" algn="just" eaLnBrk="1" fontAlgn="auto" hangingPunct="1">
              <a:spcAft>
                <a:spcPts val="0"/>
              </a:spcAft>
              <a:buNone/>
              <a:defRPr/>
            </a:pPr>
            <a:r>
              <a:rPr lang="en-US" sz="2400" b="1" u="sng" dirty="0" smtClean="0">
                <a:latin typeface="Arial Unicode MS" pitchFamily="34" charset="-128"/>
                <a:ea typeface="Arial Unicode MS" pitchFamily="34" charset="-128"/>
                <a:cs typeface="Arial Unicode MS" pitchFamily="34" charset="-128"/>
              </a:rPr>
              <a:t>Moratorium </a:t>
            </a:r>
            <a:endParaRPr lang="en-US" sz="2400" dirty="0" smtClean="0">
              <a:latin typeface="Arial Unicode MS" pitchFamily="34" charset="-128"/>
              <a:ea typeface="Arial Unicode MS" pitchFamily="34" charset="-128"/>
              <a:cs typeface="Arial Unicode MS" pitchFamily="34" charset="-128"/>
            </a:endParaRPr>
          </a:p>
          <a:p>
            <a:pPr marL="0" indent="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NCLT shall by order declare moratorium for prohibition of:-</a:t>
            </a:r>
          </a:p>
          <a:p>
            <a:pPr marL="508000" indent="-450850" algn="just" eaLnBrk="1" fontAlgn="auto" hangingPunct="1">
              <a:spcAft>
                <a:spcPts val="0"/>
              </a:spcAft>
              <a:buFont typeface="+mj-lt"/>
              <a:buAutoNum type="alphaLcParenR"/>
              <a:defRPr/>
            </a:pPr>
            <a:r>
              <a:rPr lang="en-US" sz="2400" dirty="0" smtClean="0">
                <a:latin typeface="Arial Unicode MS" pitchFamily="34" charset="-128"/>
                <a:ea typeface="Arial Unicode MS" pitchFamily="34" charset="-128"/>
                <a:cs typeface="Arial Unicode MS" pitchFamily="34" charset="-128"/>
              </a:rPr>
              <a:t>The institution of suits or continuation of pending suits or proceedings against the corporate debtor including execution of any judgement, decree or order in any court of law, tribunal, arbitration panel or other authority;</a:t>
            </a:r>
          </a:p>
          <a:p>
            <a:pPr marL="508000" indent="-450850" algn="just" eaLnBrk="1" fontAlgn="auto" hangingPunct="1">
              <a:spcAft>
                <a:spcPts val="0"/>
              </a:spcAft>
              <a:buFont typeface="+mj-lt"/>
              <a:buAutoNum type="alphaLcParenR"/>
              <a:defRPr/>
            </a:pPr>
            <a:r>
              <a:rPr lang="en-US" sz="2400" dirty="0" smtClean="0">
                <a:latin typeface="Arial Unicode MS" pitchFamily="34" charset="-128"/>
                <a:ea typeface="Arial Unicode MS" pitchFamily="34" charset="-128"/>
                <a:cs typeface="Arial Unicode MS" pitchFamily="34" charset="-128"/>
              </a:rPr>
              <a:t>Transferring, encumbering, alienating or disposing of by the corporate debtor any of its assets or any legal right or beneficial interest therein.</a:t>
            </a: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43</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Process after Admission</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001000" cy="4419600"/>
          </a:xfrm>
        </p:spPr>
        <p:txBody>
          <a:bodyPr>
            <a:noAutofit/>
          </a:bodyPr>
          <a:lstStyle/>
          <a:p>
            <a:pPr marL="514350" indent="-457200" algn="just" eaLnBrk="1" fontAlgn="auto" hangingPunct="1">
              <a:spcAft>
                <a:spcPts val="0"/>
              </a:spcAft>
              <a:buFont typeface="+mj-lt"/>
              <a:buAutoNum type="alphaLcParenR" startAt="3"/>
              <a:defRPr/>
            </a:pPr>
            <a:r>
              <a:rPr lang="en-US" sz="2400" dirty="0" smtClean="0">
                <a:latin typeface="Arial Unicode MS" pitchFamily="34" charset="-128"/>
                <a:ea typeface="Arial Unicode MS" pitchFamily="34" charset="-128"/>
                <a:cs typeface="Arial Unicode MS" pitchFamily="34" charset="-128"/>
              </a:rPr>
              <a:t>Any action to foreclose, recover or enforce any security interest created by the corporate debtor in respect of its property including any action under the </a:t>
            </a:r>
            <a:r>
              <a:rPr lang="en-US" sz="2400" dirty="0" err="1" smtClean="0">
                <a:latin typeface="Arial Unicode MS" pitchFamily="34" charset="-128"/>
                <a:ea typeface="Arial Unicode MS" pitchFamily="34" charset="-128"/>
                <a:cs typeface="Arial Unicode MS" pitchFamily="34" charset="-128"/>
              </a:rPr>
              <a:t>Securitisation</a:t>
            </a:r>
            <a:r>
              <a:rPr lang="en-US" sz="2400" dirty="0" smtClean="0">
                <a:latin typeface="Arial Unicode MS" pitchFamily="34" charset="-128"/>
                <a:ea typeface="Arial Unicode MS" pitchFamily="34" charset="-128"/>
                <a:cs typeface="Arial Unicode MS" pitchFamily="34" charset="-128"/>
              </a:rPr>
              <a:t> and Reconstruction of Financial Assets and Enforcement of Security Interest Act, 2002;</a:t>
            </a:r>
          </a:p>
          <a:p>
            <a:pPr marL="508000" indent="-450850" algn="just" eaLnBrk="1" fontAlgn="auto" hangingPunct="1">
              <a:spcAft>
                <a:spcPts val="0"/>
              </a:spcAft>
              <a:buFont typeface="+mj-lt"/>
              <a:buAutoNum type="alphaLcParenR" startAt="3"/>
              <a:defRPr/>
            </a:pPr>
            <a:r>
              <a:rPr lang="en-US" sz="2400" dirty="0" smtClean="0">
                <a:latin typeface="Arial Unicode MS" pitchFamily="34" charset="-128"/>
                <a:ea typeface="Arial Unicode MS" pitchFamily="34" charset="-128"/>
                <a:cs typeface="Arial Unicode MS" pitchFamily="34" charset="-128"/>
              </a:rPr>
              <a:t>The recovery of any property by an owner or </a:t>
            </a:r>
            <a:r>
              <a:rPr lang="en-US" sz="2400" dirty="0" err="1" smtClean="0">
                <a:latin typeface="Arial Unicode MS" pitchFamily="34" charset="-128"/>
                <a:ea typeface="Arial Unicode MS" pitchFamily="34" charset="-128"/>
                <a:cs typeface="Arial Unicode MS" pitchFamily="34" charset="-128"/>
              </a:rPr>
              <a:t>lessor</a:t>
            </a:r>
            <a:r>
              <a:rPr lang="en-US" sz="2400" dirty="0" smtClean="0">
                <a:latin typeface="Arial Unicode MS" pitchFamily="34" charset="-128"/>
                <a:ea typeface="Arial Unicode MS" pitchFamily="34" charset="-128"/>
                <a:cs typeface="Arial Unicode MS" pitchFamily="34" charset="-128"/>
              </a:rPr>
              <a:t> where such property is occupied by or in the possession of the corporate debtor.</a:t>
            </a:r>
          </a:p>
          <a:p>
            <a:pPr marL="508000"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Provided—</a:t>
            </a:r>
          </a:p>
          <a:p>
            <a:pPr marL="508000" indent="-450850" algn="just" eaLnBrk="1" fontAlgn="auto" hangingPunct="1">
              <a:spcAft>
                <a:spcPts val="0"/>
              </a:spcAft>
              <a:buNone/>
              <a:defRPr/>
            </a:pPr>
            <a:r>
              <a:rPr lang="en-US" sz="2400" dirty="0" err="1" smtClean="0">
                <a:latin typeface="Arial Unicode MS" pitchFamily="34" charset="-128"/>
                <a:ea typeface="Arial Unicode MS" pitchFamily="34" charset="-128"/>
                <a:cs typeface="Arial Unicode MS" pitchFamily="34" charset="-128"/>
              </a:rPr>
              <a:t>i</a:t>
            </a:r>
            <a:r>
              <a:rPr lang="en-US" sz="2400" dirty="0" smtClean="0">
                <a:latin typeface="Arial Unicode MS" pitchFamily="34" charset="-128"/>
                <a:ea typeface="Arial Unicode MS" pitchFamily="34" charset="-128"/>
                <a:cs typeface="Arial Unicode MS" pitchFamily="34" charset="-128"/>
              </a:rPr>
              <a:t>)  Supply of essential goods or services shall not be terminated/ suspended/ interrupted.  </a:t>
            </a:r>
          </a:p>
          <a:p>
            <a:pPr marL="508000" indent="-450850" algn="just" eaLnBrk="1" fontAlgn="auto" hangingPunct="1">
              <a:spcAft>
                <a:spcPts val="0"/>
              </a:spcAft>
              <a:buFont typeface="+mj-lt"/>
              <a:buAutoNum type="alphaLcParenR" startAt="3"/>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44</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Process after Admission</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001000" cy="4419600"/>
          </a:xfrm>
        </p:spPr>
        <p:txBody>
          <a:bodyPr>
            <a:noAutofit/>
          </a:bodyPr>
          <a:lstStyle/>
          <a:p>
            <a:pPr marL="508000"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Provided—</a:t>
            </a:r>
          </a:p>
          <a:p>
            <a:pPr marL="571500" indent="-514350" algn="just" eaLnBrk="1" fontAlgn="auto" hangingPunct="1">
              <a:spcAft>
                <a:spcPts val="0"/>
              </a:spcAft>
              <a:buAutoNum type="romanLcParenR" startAt="2"/>
              <a:defRPr/>
            </a:pPr>
            <a:r>
              <a:rPr lang="en-US" sz="2400" dirty="0" smtClean="0">
                <a:latin typeface="Arial Unicode MS" pitchFamily="34" charset="-128"/>
                <a:ea typeface="Arial Unicode MS" pitchFamily="34" charset="-128"/>
                <a:cs typeface="Arial Unicode MS" pitchFamily="34" charset="-128"/>
              </a:rPr>
              <a:t>Prohibition shall not apply to any transaction as may be notified by CG.</a:t>
            </a:r>
          </a:p>
          <a:p>
            <a:pPr marL="571500" indent="-514350" algn="just" eaLnBrk="1" fontAlgn="auto" hangingPunct="1">
              <a:spcAft>
                <a:spcPts val="0"/>
              </a:spcAft>
              <a:buAutoNum type="romanLcParenR" startAt="2"/>
              <a:defRPr/>
            </a:pPr>
            <a:endParaRPr lang="en-US" sz="2400" dirty="0" smtClean="0">
              <a:latin typeface="Arial Unicode MS" pitchFamily="34" charset="-128"/>
              <a:ea typeface="Arial Unicode MS" pitchFamily="34" charset="-128"/>
              <a:cs typeface="Arial Unicode MS" pitchFamily="34" charset="-128"/>
            </a:endParaRPr>
          </a:p>
          <a:p>
            <a:pPr marL="58738" indent="-1588"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Order shall be affected from the date of order till completion of Insolvency Resolution process or date of approval of Resolution plan or date of order of liquidation as the case may be.  </a:t>
            </a:r>
          </a:p>
          <a:p>
            <a:pPr marL="508000" indent="-450850" algn="just" eaLnBrk="1" fontAlgn="auto" hangingPunct="1">
              <a:spcAft>
                <a:spcPts val="0"/>
              </a:spcAft>
              <a:buFont typeface="+mj-lt"/>
              <a:buAutoNum type="alphaLcParenR" startAt="3"/>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45</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Process after Admission</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001000" cy="4419600"/>
          </a:xfrm>
        </p:spPr>
        <p:txBody>
          <a:bodyPr>
            <a:noAutofit/>
          </a:bodyPr>
          <a:lstStyle/>
          <a:p>
            <a:pPr marL="0" indent="0" algn="just" eaLnBrk="1" fontAlgn="auto" hangingPunct="1">
              <a:spcAft>
                <a:spcPts val="0"/>
              </a:spcAft>
              <a:buNone/>
              <a:defRPr/>
            </a:pPr>
            <a:r>
              <a:rPr lang="en-US" sz="2800" b="1" dirty="0" smtClean="0">
                <a:latin typeface="Arial Unicode MS" pitchFamily="34" charset="-128"/>
                <a:ea typeface="Arial Unicode MS" pitchFamily="34" charset="-128"/>
                <a:cs typeface="Arial Unicode MS" pitchFamily="34" charset="-128"/>
              </a:rPr>
              <a:t>Public announcement </a:t>
            </a:r>
            <a:r>
              <a:rPr lang="en-US" sz="2800" dirty="0" smtClean="0">
                <a:latin typeface="Arial Unicode MS" pitchFamily="34" charset="-128"/>
                <a:ea typeface="Arial Unicode MS" pitchFamily="34" charset="-128"/>
                <a:cs typeface="Arial Unicode MS" pitchFamily="34" charset="-128"/>
              </a:rPr>
              <a:t>– not later than 3 days from the date of announcement. </a:t>
            </a: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Name and address of corporate debtor.</a:t>
            </a:r>
          </a:p>
          <a:p>
            <a:pPr marL="919163" indent="-5715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Name of the authority where corporate debtor is registered.</a:t>
            </a:r>
          </a:p>
          <a:p>
            <a:pPr marL="919163" indent="-5715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Last date for submitting claims.</a:t>
            </a:r>
          </a:p>
          <a:p>
            <a:pPr marL="919163" indent="-5715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Details of interim resolution professional.</a:t>
            </a:r>
          </a:p>
          <a:p>
            <a:pPr marL="919163" indent="-5715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Penalties for false and misleading claims.</a:t>
            </a: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8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8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8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46</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Process after Admission</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001000" cy="4419600"/>
          </a:xfrm>
        </p:spPr>
        <p:txBody>
          <a:bodyPr>
            <a:noAutofit/>
          </a:bodyPr>
          <a:lstStyle/>
          <a:p>
            <a:pPr marL="919163" indent="-5715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Date </a:t>
            </a:r>
            <a:r>
              <a:rPr lang="en-US" sz="2800" dirty="0" smtClean="0">
                <a:latin typeface="Arial Unicode MS" pitchFamily="34" charset="-128"/>
                <a:ea typeface="Arial Unicode MS" pitchFamily="34" charset="-128"/>
                <a:cs typeface="Arial Unicode MS" pitchFamily="34" charset="-128"/>
              </a:rPr>
              <a:t>of closure of Insolvency Resolution Process</a:t>
            </a:r>
            <a:r>
              <a:rPr lang="en-US" sz="2800" dirty="0" smtClean="0">
                <a:latin typeface="Arial Unicode MS" pitchFamily="34" charset="-128"/>
                <a:ea typeface="Arial Unicode MS" pitchFamily="34" charset="-128"/>
                <a:cs typeface="Arial Unicode MS" pitchFamily="34" charset="-128"/>
              </a:rPr>
              <a:t>.</a:t>
            </a:r>
          </a:p>
          <a:p>
            <a:pPr marL="919163" indent="-5715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Copy of advertisement shall be:</a:t>
            </a:r>
          </a:p>
          <a:p>
            <a:pPr marL="1239838" lvl="1" indent="-571500" algn="just" eaLnBrk="1" fontAlgn="auto" hangingPunct="1">
              <a:spcAft>
                <a:spcPts val="0"/>
              </a:spcAft>
              <a:buFont typeface="Wingdings" pitchFamily="2" charset="2"/>
              <a:buChar char="Ø"/>
              <a:defRPr/>
            </a:pPr>
            <a:r>
              <a:rPr lang="en-US" sz="2500" dirty="0" smtClean="0">
                <a:latin typeface="Arial Unicode MS" pitchFamily="34" charset="-128"/>
                <a:ea typeface="Arial Unicode MS" pitchFamily="34" charset="-128"/>
                <a:cs typeface="Arial Unicode MS" pitchFamily="34" charset="-128"/>
              </a:rPr>
              <a:t>on website of CD</a:t>
            </a:r>
          </a:p>
          <a:p>
            <a:pPr marL="1239838" lvl="1" indent="-571500" algn="just" eaLnBrk="1" fontAlgn="auto" hangingPunct="1">
              <a:spcAft>
                <a:spcPts val="0"/>
              </a:spcAft>
              <a:buFont typeface="Wingdings" pitchFamily="2" charset="2"/>
              <a:buChar char="Ø"/>
              <a:defRPr/>
            </a:pPr>
            <a:r>
              <a:rPr lang="en-US" sz="2500" dirty="0" smtClean="0">
                <a:latin typeface="Arial Unicode MS" pitchFamily="34" charset="-128"/>
                <a:ea typeface="Arial Unicode MS" pitchFamily="34" charset="-128"/>
                <a:cs typeface="Arial Unicode MS" pitchFamily="34" charset="-128"/>
              </a:rPr>
              <a:t>on website of Board (if any).</a:t>
            </a:r>
            <a:endParaRPr lang="en-US" sz="25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8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8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8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47</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Process after Admission</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685800" y="1600200"/>
            <a:ext cx="7924800" cy="4419600"/>
          </a:xfrm>
        </p:spPr>
        <p:txBody>
          <a:bodyPr>
            <a:noAutofit/>
          </a:bodyPr>
          <a:lstStyle/>
          <a:p>
            <a:pPr marL="0" indent="0"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Appointment of Interim Resolution Professional </a:t>
            </a:r>
            <a:r>
              <a:rPr lang="en-US" sz="2400" dirty="0" smtClean="0">
                <a:latin typeface="Arial Unicode MS" pitchFamily="34" charset="-128"/>
                <a:ea typeface="Arial Unicode MS" pitchFamily="34" charset="-128"/>
                <a:cs typeface="Arial Unicode MS" pitchFamily="34" charset="-128"/>
              </a:rPr>
              <a:t>– </a:t>
            </a:r>
          </a:p>
          <a:p>
            <a:pPr marL="0" indent="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0" indent="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Within 14 days from the commencement of process.</a:t>
            </a:r>
          </a:p>
          <a:p>
            <a:pPr marL="0" indent="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I.  Financial Creditors or Corporate Debtors:- </a:t>
            </a:r>
          </a:p>
          <a:p>
            <a:pPr marL="571500" indent="-5715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Proposed by applicant (if no disciplinary proceeding against RP)</a:t>
            </a:r>
          </a:p>
          <a:p>
            <a:pPr marL="919163" indent="-571500" algn="just" eaLnBrk="1" fontAlgn="auto" hangingPunct="1">
              <a:spcAft>
                <a:spcPts val="0"/>
              </a:spcAft>
              <a:buFont typeface="Wingdings" pitchFamily="2" charset="2"/>
              <a:buChar char="Ø"/>
              <a:defRPr/>
            </a:pPr>
            <a:endParaRPr lang="en-US" sz="1000" dirty="0" smtClean="0">
              <a:latin typeface="Arial Unicode MS" pitchFamily="34" charset="-128"/>
              <a:ea typeface="Arial Unicode MS" pitchFamily="34" charset="-128"/>
              <a:cs typeface="Arial Unicode MS" pitchFamily="34" charset="-128"/>
            </a:endParaRPr>
          </a:p>
          <a:p>
            <a:pPr marL="0" indent="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48</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Process after Admission</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305800" cy="4419600"/>
          </a:xfrm>
        </p:spPr>
        <p:txBody>
          <a:bodyPr>
            <a:noAutofit/>
          </a:bodyPr>
          <a:lstStyle/>
          <a:p>
            <a:pPr marL="919163" indent="-571500" algn="just" eaLnBrk="1" fontAlgn="auto" hangingPunct="1">
              <a:spcAft>
                <a:spcPts val="0"/>
              </a:spcAft>
              <a:buFont typeface="Wingdings" pitchFamily="2" charset="2"/>
              <a:buChar char="Ø"/>
              <a:defRPr/>
            </a:pPr>
            <a:endParaRPr lang="en-US" sz="1000" dirty="0" smtClean="0">
              <a:latin typeface="Arial Unicode MS" pitchFamily="34" charset="-128"/>
              <a:ea typeface="Arial Unicode MS" pitchFamily="34" charset="-128"/>
              <a:cs typeface="Arial Unicode MS" pitchFamily="34" charset="-128"/>
            </a:endParaRPr>
          </a:p>
          <a:p>
            <a:pPr marL="0" indent="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II. Operational Creditor:-</a:t>
            </a: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If not proposed, NCLT shall make reference to Board.  Board shall recommend within 10 days of receipt of reference. </a:t>
            </a: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If proposed, the same shall be appointed (if no disciplinary proceeding against RP).</a:t>
            </a:r>
          </a:p>
          <a:p>
            <a:pPr marL="0" indent="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0" indent="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III. Term of Interim RP:-</a:t>
            </a:r>
          </a:p>
          <a:p>
            <a:pPr marL="919163" indent="-5715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30 days from the date of appointment.</a:t>
            </a: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49</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err="1" smtClean="0">
                <a:latin typeface="Arial Unicode MS" pitchFamily="34" charset="-128"/>
                <a:ea typeface="Arial Unicode MS" pitchFamily="34" charset="-128"/>
                <a:cs typeface="Arial Unicode MS" pitchFamily="34" charset="-128"/>
              </a:rPr>
              <a:t>Vishwanathan</a:t>
            </a:r>
            <a:r>
              <a:rPr lang="en-US" sz="3600" dirty="0" smtClean="0">
                <a:latin typeface="Arial Unicode MS" pitchFamily="34" charset="-128"/>
                <a:ea typeface="Arial Unicode MS" pitchFamily="34" charset="-128"/>
                <a:cs typeface="Arial Unicode MS" pitchFamily="34" charset="-128"/>
              </a:rPr>
              <a:t> Committee (2014)</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524000"/>
            <a:ext cx="8534400" cy="4267200"/>
          </a:xfrm>
        </p:spPr>
        <p:txBody>
          <a:bodyPr>
            <a:noAutofit/>
          </a:bodyPr>
          <a:lstStyle/>
          <a:p>
            <a:pPr marL="0" indent="0" algn="just" eaLnBrk="1" fontAlgn="auto" hangingPunct="1">
              <a:spcAft>
                <a:spcPts val="0"/>
              </a:spcAft>
              <a:buNone/>
              <a:defRPr/>
            </a:pPr>
            <a:r>
              <a:rPr lang="en-US" sz="2400" b="1" u="sng" dirty="0" smtClean="0">
                <a:latin typeface="Arial Unicode MS" pitchFamily="34" charset="-128"/>
                <a:ea typeface="Arial Unicode MS" pitchFamily="34" charset="-128"/>
                <a:cs typeface="Arial Unicode MS" pitchFamily="34" charset="-128"/>
              </a:rPr>
              <a:t>Objects:-</a:t>
            </a:r>
          </a:p>
          <a:p>
            <a:pPr marL="347663" indent="-347663"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To study the Corporate bankruptcy Legal framework in India.</a:t>
            </a:r>
          </a:p>
          <a:p>
            <a:pPr marL="514350" indent="-514350" algn="just" eaLnBrk="1" fontAlgn="auto" hangingPunct="1">
              <a:spcAft>
                <a:spcPts val="0"/>
              </a:spcAft>
              <a:buNone/>
              <a:defRPr/>
            </a:pPr>
            <a:r>
              <a:rPr lang="en-US" sz="2400" b="1" u="sng" dirty="0" smtClean="0">
                <a:latin typeface="Arial Unicode MS" pitchFamily="34" charset="-128"/>
                <a:ea typeface="Arial Unicode MS" pitchFamily="34" charset="-128"/>
                <a:cs typeface="Arial Unicode MS" pitchFamily="34" charset="-128"/>
              </a:rPr>
              <a:t>Recommendations:-</a:t>
            </a:r>
          </a:p>
          <a:p>
            <a:pPr marL="508000" indent="-5080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To repeal  -- Presidency Town Insolvency Act, 1909</a:t>
            </a:r>
          </a:p>
          <a:p>
            <a:pPr marL="508000" indent="-5080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To amend --</a:t>
            </a:r>
          </a:p>
          <a:p>
            <a:pPr marL="1023938" lvl="1" indent="-514350" algn="just" eaLnBrk="1" fontAlgn="auto" hangingPunct="1">
              <a:spcAft>
                <a:spcPts val="0"/>
              </a:spcAft>
              <a:buFont typeface="Wingdings" pitchFamily="2" charset="2"/>
              <a:buChar char="Ø"/>
              <a:defRPr/>
            </a:pPr>
            <a:r>
              <a:rPr lang="en-US" sz="2000" dirty="0" smtClean="0">
                <a:latin typeface="Arial Unicode MS" pitchFamily="34" charset="-128"/>
                <a:ea typeface="Arial Unicode MS" pitchFamily="34" charset="-128"/>
                <a:cs typeface="Arial Unicode MS" pitchFamily="34" charset="-128"/>
              </a:rPr>
              <a:t>Companies Act, 2013 </a:t>
            </a:r>
          </a:p>
          <a:p>
            <a:pPr marL="1023938" lvl="1" indent="-514350" algn="just" eaLnBrk="1" fontAlgn="auto" hangingPunct="1">
              <a:spcAft>
                <a:spcPts val="0"/>
              </a:spcAft>
              <a:buFont typeface="Wingdings" pitchFamily="2" charset="2"/>
              <a:buChar char="Ø"/>
              <a:defRPr/>
            </a:pPr>
            <a:r>
              <a:rPr lang="en-US" sz="2100" dirty="0" smtClean="0">
                <a:latin typeface="Arial Unicode MS" pitchFamily="34" charset="-128"/>
                <a:ea typeface="Arial Unicode MS" pitchFamily="34" charset="-128"/>
                <a:cs typeface="Arial Unicode MS" pitchFamily="34" charset="-128"/>
              </a:rPr>
              <a:t>SICA, Repeal Act, 2013</a:t>
            </a:r>
          </a:p>
          <a:p>
            <a:pPr marL="1023938" lvl="1" indent="-514350" algn="just" eaLnBrk="1" fontAlgn="auto" hangingPunct="1">
              <a:spcAft>
                <a:spcPts val="0"/>
              </a:spcAft>
              <a:buFont typeface="Wingdings" pitchFamily="2" charset="2"/>
              <a:buChar char="Ø"/>
              <a:defRPr/>
            </a:pPr>
            <a:r>
              <a:rPr lang="en-US" sz="2100" dirty="0" smtClean="0">
                <a:latin typeface="Arial Unicode MS" pitchFamily="34" charset="-128"/>
                <a:ea typeface="Arial Unicode MS" pitchFamily="34" charset="-128"/>
                <a:cs typeface="Arial Unicode MS" pitchFamily="34" charset="-128"/>
              </a:rPr>
              <a:t>LLP Act, 2008</a:t>
            </a:r>
          </a:p>
          <a:p>
            <a:pPr marL="1023938" lvl="1" indent="-514350" algn="just" eaLnBrk="1" fontAlgn="auto" hangingPunct="1">
              <a:spcAft>
                <a:spcPts val="0"/>
              </a:spcAft>
              <a:buFont typeface="Wingdings" pitchFamily="2" charset="2"/>
              <a:buChar char="Ø"/>
              <a:defRPr/>
            </a:pPr>
            <a:r>
              <a:rPr lang="en-US" sz="2100" dirty="0" smtClean="0">
                <a:latin typeface="Arial Unicode MS" pitchFamily="34" charset="-128"/>
                <a:ea typeface="Arial Unicode MS" pitchFamily="34" charset="-128"/>
                <a:cs typeface="Arial Unicode MS" pitchFamily="34" charset="-128"/>
              </a:rPr>
              <a:t>SRFAESI, 2002</a:t>
            </a:r>
          </a:p>
          <a:p>
            <a:pPr marL="1023938" lvl="1" indent="-514350" algn="just" eaLnBrk="1" fontAlgn="auto" hangingPunct="1">
              <a:spcAft>
                <a:spcPts val="0"/>
              </a:spcAft>
              <a:buFont typeface="Wingdings" pitchFamily="2" charset="2"/>
              <a:buChar char="Ø"/>
              <a:defRPr/>
            </a:pPr>
            <a:r>
              <a:rPr lang="en-US" sz="2100" dirty="0" smtClean="0">
                <a:latin typeface="Arial Unicode MS" pitchFamily="34" charset="-128"/>
                <a:ea typeface="Arial Unicode MS" pitchFamily="34" charset="-128"/>
                <a:cs typeface="Arial Unicode MS" pitchFamily="34" charset="-128"/>
              </a:rPr>
              <a:t>Recovery of debt, dues to bank and FISSI, 1993</a:t>
            </a:r>
          </a:p>
          <a:p>
            <a:pPr marL="1023938" lvl="1" indent="-514350" algn="just" eaLnBrk="1" fontAlgn="auto" hangingPunct="1">
              <a:spcAft>
                <a:spcPts val="0"/>
              </a:spcAft>
              <a:buFont typeface="Wingdings" pitchFamily="2" charset="2"/>
              <a:buChar char="Ø"/>
              <a:defRPr/>
            </a:pPr>
            <a:r>
              <a:rPr lang="en-US" sz="2100" dirty="0" smtClean="0">
                <a:latin typeface="Arial Unicode MS" pitchFamily="34" charset="-128"/>
                <a:ea typeface="Arial Unicode MS" pitchFamily="34" charset="-128"/>
                <a:cs typeface="Arial Unicode MS" pitchFamily="34" charset="-128"/>
              </a:rPr>
              <a:t>Indian Partnership Act.</a:t>
            </a: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5</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Process after Admission</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71500" indent="-571500" algn="just" eaLnBrk="1" fontAlgn="auto" hangingPunct="1">
              <a:spcAft>
                <a:spcPts val="0"/>
              </a:spcAft>
              <a:buNone/>
              <a:defRPr/>
            </a:pPr>
            <a:r>
              <a:rPr lang="en-US" sz="2200" b="1" u="sng" dirty="0" smtClean="0">
                <a:latin typeface="Arial Unicode MS" pitchFamily="34" charset="-128"/>
                <a:ea typeface="Arial Unicode MS" pitchFamily="34" charset="-128"/>
                <a:cs typeface="Arial Unicode MS" pitchFamily="34" charset="-128"/>
              </a:rPr>
              <a:t>Interim PR to manage the affairs of Corporate Debtors </a:t>
            </a:r>
            <a:endParaRPr lang="en-US" sz="2200" dirty="0" smtClean="0">
              <a:latin typeface="Arial Unicode MS" pitchFamily="34" charset="-128"/>
              <a:ea typeface="Arial Unicode MS" pitchFamily="34" charset="-128"/>
              <a:cs typeface="Arial Unicode MS" pitchFamily="34" charset="-128"/>
            </a:endParaRPr>
          </a:p>
          <a:p>
            <a:pPr marL="0" indent="0" algn="just" eaLnBrk="1" fontAlgn="auto" hangingPunct="1">
              <a:spcAft>
                <a:spcPts val="0"/>
              </a:spcAft>
              <a:buNone/>
              <a:defRPr/>
            </a:pPr>
            <a:r>
              <a:rPr lang="en-US" sz="2200" dirty="0" smtClean="0">
                <a:latin typeface="Arial Unicode MS" pitchFamily="34" charset="-128"/>
                <a:ea typeface="Arial Unicode MS" pitchFamily="34" charset="-128"/>
                <a:cs typeface="Arial Unicode MS" pitchFamily="34" charset="-128"/>
              </a:rPr>
              <a:t>From the date of his appointment:-</a:t>
            </a:r>
          </a:p>
          <a:p>
            <a:pPr marL="508000" indent="-450850" algn="just" eaLnBrk="1" fontAlgn="auto" hangingPunct="1">
              <a:spcAft>
                <a:spcPts val="0"/>
              </a:spcAft>
              <a:buFont typeface="+mj-lt"/>
              <a:buAutoNum type="alphaLcParenR"/>
              <a:defRPr/>
            </a:pPr>
            <a:r>
              <a:rPr lang="en-US" sz="2200" dirty="0" smtClean="0">
                <a:latin typeface="Arial Unicode MS" pitchFamily="34" charset="-128"/>
                <a:ea typeface="Arial Unicode MS" pitchFamily="34" charset="-128"/>
                <a:cs typeface="Arial Unicode MS" pitchFamily="34" charset="-128"/>
              </a:rPr>
              <a:t>The management of the affairs of the corporate debtor shall vest in the interim resolution professional;</a:t>
            </a:r>
          </a:p>
          <a:p>
            <a:pPr marL="508000" indent="-450850" algn="just" eaLnBrk="1" fontAlgn="auto" hangingPunct="1">
              <a:spcAft>
                <a:spcPts val="0"/>
              </a:spcAft>
              <a:buFont typeface="+mj-lt"/>
              <a:buAutoNum type="alphaLcParenR"/>
              <a:defRPr/>
            </a:pPr>
            <a:r>
              <a:rPr lang="en-US" sz="2200" dirty="0" smtClean="0">
                <a:latin typeface="Arial Unicode MS" pitchFamily="34" charset="-128"/>
                <a:ea typeface="Arial Unicode MS" pitchFamily="34" charset="-128"/>
                <a:cs typeface="Arial Unicode MS" pitchFamily="34" charset="-128"/>
              </a:rPr>
              <a:t>The powers of the Board of Directors or the partners of the corporate debtor, as the case may be, shall stand suspended and be exercised by the interim resolution professional.</a:t>
            </a:r>
          </a:p>
          <a:p>
            <a:pPr marL="508000" indent="-450850" algn="just" eaLnBrk="1" fontAlgn="auto" hangingPunct="1">
              <a:spcAft>
                <a:spcPts val="0"/>
              </a:spcAft>
              <a:buFont typeface="+mj-lt"/>
              <a:buAutoNum type="alphaLcParenR"/>
              <a:defRPr/>
            </a:pPr>
            <a:r>
              <a:rPr lang="en-US" sz="2200" dirty="0" smtClean="0">
                <a:latin typeface="Arial Unicode MS" pitchFamily="34" charset="-128"/>
                <a:ea typeface="Arial Unicode MS" pitchFamily="34" charset="-128"/>
                <a:cs typeface="Arial Unicode MS" pitchFamily="34" charset="-128"/>
              </a:rPr>
              <a:t>The officers and managers of the corporate debtor shall report to the interim resolution professional and provide access to such documents and records of the corporate debtor as may be required by the interim resolution professional. </a:t>
            </a:r>
          </a:p>
          <a:p>
            <a:pPr marL="508000" indent="-450850" algn="just" eaLnBrk="1" fontAlgn="auto" hangingPunct="1">
              <a:spcAft>
                <a:spcPts val="0"/>
              </a:spcAft>
              <a:buFont typeface="+mj-lt"/>
              <a:buAutoNum type="alphaLcParenR"/>
              <a:defRPr/>
            </a:pPr>
            <a:endParaRPr lang="en-US" sz="22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2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2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2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2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2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2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2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2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2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50</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Process after Admission</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533400" y="1828800"/>
            <a:ext cx="8001000" cy="4191000"/>
          </a:xfrm>
        </p:spPr>
        <p:txBody>
          <a:bodyPr>
            <a:noAutofit/>
          </a:bodyPr>
          <a:lstStyle/>
          <a:p>
            <a:pPr marL="514350" indent="-457200" algn="just" eaLnBrk="1" fontAlgn="auto" hangingPunct="1">
              <a:spcAft>
                <a:spcPts val="0"/>
              </a:spcAft>
              <a:buFont typeface="+mj-lt"/>
              <a:buAutoNum type="alphaLcParenR" startAt="4"/>
              <a:defRPr/>
            </a:pPr>
            <a:r>
              <a:rPr lang="en-US" sz="2400" dirty="0" smtClean="0">
                <a:latin typeface="Arial Unicode MS" pitchFamily="34" charset="-128"/>
                <a:ea typeface="Arial Unicode MS" pitchFamily="34" charset="-128"/>
                <a:cs typeface="Arial Unicode MS" pitchFamily="34" charset="-128"/>
              </a:rPr>
              <a:t>The financial institutions maintaining accounts of the corporate debtor shall act on the instructions of the interim resolution professional in relation to such accounts and furnish all information relating to the corporate debtor available with them to the interim resolution professional.   </a:t>
            </a:r>
          </a:p>
          <a:p>
            <a:pPr marL="508000" indent="-450850" algn="just" eaLnBrk="1" fontAlgn="auto" hangingPunct="1">
              <a:spcAft>
                <a:spcPts val="0"/>
              </a:spcAft>
              <a:buFont typeface="+mj-lt"/>
              <a:buAutoNum type="alphaLcParenR" startAt="4"/>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51</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Interim Resolution Professional</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71500" indent="-571500" algn="just" eaLnBrk="1" fontAlgn="auto" hangingPunct="1">
              <a:spcAft>
                <a:spcPts val="0"/>
              </a:spcAft>
              <a:buNone/>
              <a:defRPr/>
            </a:pPr>
            <a:r>
              <a:rPr lang="en-US" sz="2400" b="1" u="sng" dirty="0" smtClean="0">
                <a:latin typeface="Arial Unicode MS" pitchFamily="34" charset="-128"/>
                <a:ea typeface="Arial Unicode MS" pitchFamily="34" charset="-128"/>
                <a:cs typeface="Arial Unicode MS" pitchFamily="34" charset="-128"/>
              </a:rPr>
              <a:t>Scope :-</a:t>
            </a: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r>
              <a:rPr lang="en-US" sz="2200" dirty="0" smtClean="0">
                <a:latin typeface="Arial Unicode MS" pitchFamily="34" charset="-128"/>
                <a:ea typeface="Arial Unicode MS" pitchFamily="34" charset="-128"/>
                <a:cs typeface="Arial Unicode MS" pitchFamily="34" charset="-128"/>
              </a:rPr>
              <a:t>Act and execute in the name and on behalf of the corporate debtor all deeds, receipts and other documents, if any;</a:t>
            </a:r>
          </a:p>
          <a:p>
            <a:pPr marL="508000" indent="-450850" algn="just" eaLnBrk="1" fontAlgn="auto" hangingPunct="1">
              <a:spcAft>
                <a:spcPts val="0"/>
              </a:spcAft>
              <a:buFont typeface="+mj-lt"/>
              <a:buAutoNum type="alphaLcParenR"/>
              <a:defRPr/>
            </a:pPr>
            <a:r>
              <a:rPr lang="en-US" sz="2200" dirty="0" smtClean="0">
                <a:latin typeface="Arial Unicode MS" pitchFamily="34" charset="-128"/>
                <a:ea typeface="Arial Unicode MS" pitchFamily="34" charset="-128"/>
                <a:cs typeface="Arial Unicode MS" pitchFamily="34" charset="-128"/>
              </a:rPr>
              <a:t>Take such actions, in the manner and subject to such restrictions, as may be specified by the Board;</a:t>
            </a:r>
          </a:p>
          <a:p>
            <a:pPr marL="508000" indent="-450850" algn="just" eaLnBrk="1" fontAlgn="auto" hangingPunct="1">
              <a:spcAft>
                <a:spcPts val="0"/>
              </a:spcAft>
              <a:buFont typeface="+mj-lt"/>
              <a:buAutoNum type="alphaLcParenR"/>
              <a:defRPr/>
            </a:pPr>
            <a:r>
              <a:rPr lang="en-US" sz="2200" dirty="0" smtClean="0">
                <a:latin typeface="Arial Unicode MS" pitchFamily="34" charset="-128"/>
                <a:ea typeface="Arial Unicode MS" pitchFamily="34" charset="-128"/>
                <a:cs typeface="Arial Unicode MS" pitchFamily="34" charset="-128"/>
              </a:rPr>
              <a:t>Have the authority to access the electronic records of corporate debtor from information utility having financial information of the corporate debtor;</a:t>
            </a:r>
          </a:p>
          <a:p>
            <a:pPr marL="508000" indent="-450850" algn="just" eaLnBrk="1" fontAlgn="auto" hangingPunct="1">
              <a:spcAft>
                <a:spcPts val="0"/>
              </a:spcAft>
              <a:buFont typeface="+mj-lt"/>
              <a:buAutoNum type="alphaLcParenR"/>
              <a:defRPr/>
            </a:pPr>
            <a:r>
              <a:rPr lang="en-US" sz="2200" dirty="0" smtClean="0">
                <a:latin typeface="Arial Unicode MS" pitchFamily="34" charset="-128"/>
                <a:ea typeface="Arial Unicode MS" pitchFamily="34" charset="-128"/>
                <a:cs typeface="Arial Unicode MS" pitchFamily="34" charset="-128"/>
              </a:rPr>
              <a:t>Have the authority to access the books of account, records and other relevant documents of corporate debtor available with government authorities, statutory auditors, accountants and such other persons as may be specified.   </a:t>
            </a:r>
          </a:p>
          <a:p>
            <a:pPr marL="508000" indent="-450850" algn="just" eaLnBrk="1" fontAlgn="auto" hangingPunct="1">
              <a:spcAft>
                <a:spcPts val="0"/>
              </a:spcAft>
              <a:buFont typeface="+mj-lt"/>
              <a:buAutoNum type="alphaLcParenR"/>
              <a:defRPr/>
            </a:pPr>
            <a:endParaRPr lang="en-US" sz="22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2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2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2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2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2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2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2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2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2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52</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Interim Resolution Professional</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71500" indent="-571500" algn="just" eaLnBrk="1" fontAlgn="auto" hangingPunct="1">
              <a:spcAft>
                <a:spcPts val="0"/>
              </a:spcAft>
              <a:buNone/>
              <a:defRPr/>
            </a:pPr>
            <a:r>
              <a:rPr lang="en-US" sz="2800" b="1" u="sng" dirty="0" smtClean="0">
                <a:latin typeface="Arial Unicode MS" pitchFamily="34" charset="-128"/>
                <a:ea typeface="Arial Unicode MS" pitchFamily="34" charset="-128"/>
                <a:cs typeface="Arial Unicode MS" pitchFamily="34" charset="-128"/>
              </a:rPr>
              <a:t>Duties :-</a:t>
            </a:r>
            <a:endParaRPr lang="en-US" sz="28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Wingdings" pitchFamily="2" charset="2"/>
              <a:buChar char="Ø"/>
              <a:defRPr/>
            </a:pPr>
            <a:r>
              <a:rPr lang="en-US" sz="2200" dirty="0" smtClean="0">
                <a:latin typeface="Arial Unicode MS" pitchFamily="34" charset="-128"/>
                <a:ea typeface="Arial Unicode MS" pitchFamily="34" charset="-128"/>
                <a:cs typeface="Arial Unicode MS" pitchFamily="34" charset="-128"/>
              </a:rPr>
              <a:t>Collect information for determining financial position of corporate debtors.</a:t>
            </a:r>
          </a:p>
          <a:p>
            <a:pPr marL="508000" indent="-450850" algn="just" eaLnBrk="1" fontAlgn="auto" hangingPunct="1">
              <a:spcAft>
                <a:spcPts val="0"/>
              </a:spcAft>
              <a:buFont typeface="Wingdings" pitchFamily="2" charset="2"/>
              <a:buChar char="Ø"/>
              <a:defRPr/>
            </a:pPr>
            <a:r>
              <a:rPr lang="en-US" sz="2200" dirty="0" smtClean="0">
                <a:latin typeface="Arial Unicode MS" pitchFamily="34" charset="-128"/>
                <a:ea typeface="Arial Unicode MS" pitchFamily="34" charset="-128"/>
                <a:cs typeface="Arial Unicode MS" pitchFamily="34" charset="-128"/>
              </a:rPr>
              <a:t>Receive and collect all the claims submitted to him.</a:t>
            </a:r>
          </a:p>
          <a:p>
            <a:pPr marL="508000" indent="-450850" algn="just" eaLnBrk="1" fontAlgn="auto" hangingPunct="1">
              <a:spcAft>
                <a:spcPts val="0"/>
              </a:spcAft>
              <a:buFont typeface="Wingdings" pitchFamily="2" charset="2"/>
              <a:buChar char="Ø"/>
              <a:defRPr/>
            </a:pPr>
            <a:r>
              <a:rPr lang="en-US" sz="2200" dirty="0" smtClean="0">
                <a:latin typeface="Arial Unicode MS" pitchFamily="34" charset="-128"/>
                <a:ea typeface="Arial Unicode MS" pitchFamily="34" charset="-128"/>
                <a:cs typeface="Arial Unicode MS" pitchFamily="34" charset="-128"/>
              </a:rPr>
              <a:t>Constitute a committee of creditors.</a:t>
            </a:r>
          </a:p>
          <a:p>
            <a:pPr marL="508000" indent="-450850" algn="just" eaLnBrk="1" fontAlgn="auto" hangingPunct="1">
              <a:spcAft>
                <a:spcPts val="0"/>
              </a:spcAft>
              <a:buFont typeface="Wingdings" pitchFamily="2" charset="2"/>
              <a:buChar char="Ø"/>
              <a:defRPr/>
            </a:pPr>
            <a:r>
              <a:rPr lang="en-US" sz="2200" dirty="0" smtClean="0">
                <a:latin typeface="Arial Unicode MS" pitchFamily="34" charset="-128"/>
                <a:ea typeface="Arial Unicode MS" pitchFamily="34" charset="-128"/>
                <a:cs typeface="Arial Unicode MS" pitchFamily="34" charset="-128"/>
              </a:rPr>
              <a:t>Monitor the assets and manage operation until resolution professional is appointed by committee of professional.</a:t>
            </a:r>
          </a:p>
          <a:p>
            <a:pPr marL="508000" indent="-450850" algn="just" eaLnBrk="1" fontAlgn="auto" hangingPunct="1">
              <a:spcAft>
                <a:spcPts val="0"/>
              </a:spcAft>
              <a:buFont typeface="Wingdings" pitchFamily="2" charset="2"/>
              <a:buChar char="Ø"/>
              <a:defRPr/>
            </a:pPr>
            <a:r>
              <a:rPr lang="en-US" sz="2200" dirty="0" smtClean="0">
                <a:latin typeface="Arial Unicode MS" pitchFamily="34" charset="-128"/>
                <a:ea typeface="Arial Unicode MS" pitchFamily="34" charset="-128"/>
                <a:cs typeface="Arial Unicode MS" pitchFamily="34" charset="-128"/>
              </a:rPr>
              <a:t>Take control and custody of all assets owned by corporate debtors. Tangible / intangible.</a:t>
            </a:r>
          </a:p>
          <a:p>
            <a:pPr marL="508000" indent="-450850" algn="just" eaLnBrk="1" fontAlgn="auto" hangingPunct="1">
              <a:spcAft>
                <a:spcPts val="0"/>
              </a:spcAft>
              <a:buFont typeface="Wingdings" pitchFamily="2" charset="2"/>
              <a:buChar char="Ø"/>
              <a:defRPr/>
            </a:pPr>
            <a:r>
              <a:rPr lang="en-US" sz="2200" dirty="0" smtClean="0">
                <a:latin typeface="Arial Unicode MS" pitchFamily="34" charset="-128"/>
                <a:ea typeface="Arial Unicode MS" pitchFamily="34" charset="-128"/>
                <a:cs typeface="Arial Unicode MS" pitchFamily="34" charset="-128"/>
              </a:rPr>
              <a:t>Such other duties as may be specified by Board.   </a:t>
            </a:r>
          </a:p>
          <a:p>
            <a:pPr marL="508000" indent="-450850" algn="just" eaLnBrk="1" fontAlgn="auto" hangingPunct="1">
              <a:spcAft>
                <a:spcPts val="0"/>
              </a:spcAft>
              <a:buFont typeface="+mj-lt"/>
              <a:buAutoNum type="alphaLcParenR"/>
              <a:defRPr/>
            </a:pPr>
            <a:endParaRPr lang="en-US" sz="22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2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2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2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2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2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2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2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2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2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53</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Interim Resolution Professional</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71500" indent="-571500" algn="just" eaLnBrk="1" fontAlgn="auto" hangingPunct="1">
              <a:spcAft>
                <a:spcPts val="0"/>
              </a:spcAft>
              <a:buNone/>
              <a:defRPr/>
            </a:pPr>
            <a:r>
              <a:rPr lang="en-US" sz="2800" b="1" u="sng" dirty="0" smtClean="0">
                <a:latin typeface="Arial Unicode MS" pitchFamily="34" charset="-128"/>
                <a:ea typeface="Arial Unicode MS" pitchFamily="34" charset="-128"/>
                <a:cs typeface="Arial Unicode MS" pitchFamily="34" charset="-128"/>
              </a:rPr>
              <a:t>Powers :-</a:t>
            </a:r>
            <a:endParaRPr lang="en-US" sz="28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Wingdings" pitchFamily="2" charset="2"/>
              <a:buChar char="Ø"/>
              <a:defRPr/>
            </a:pPr>
            <a:r>
              <a:rPr lang="en-US" sz="2200" dirty="0" smtClean="0">
                <a:latin typeface="Arial Unicode MS" pitchFamily="34" charset="-128"/>
                <a:ea typeface="Arial Unicode MS" pitchFamily="34" charset="-128"/>
                <a:cs typeface="Arial Unicode MS" pitchFamily="34" charset="-128"/>
              </a:rPr>
              <a:t>To appoint accountant, legal practitioners.</a:t>
            </a:r>
          </a:p>
          <a:p>
            <a:pPr marL="508000" indent="-450850" algn="just" eaLnBrk="1" fontAlgn="auto" hangingPunct="1">
              <a:spcAft>
                <a:spcPts val="0"/>
              </a:spcAft>
              <a:buFont typeface="Wingdings" pitchFamily="2" charset="2"/>
              <a:buChar char="Ø"/>
              <a:defRPr/>
            </a:pPr>
            <a:r>
              <a:rPr lang="en-US" sz="2200" dirty="0" smtClean="0">
                <a:latin typeface="Arial Unicode MS" pitchFamily="34" charset="-128"/>
                <a:ea typeface="Arial Unicode MS" pitchFamily="34" charset="-128"/>
                <a:cs typeface="Arial Unicode MS" pitchFamily="34" charset="-128"/>
              </a:rPr>
              <a:t>To enter into contract.</a:t>
            </a:r>
          </a:p>
          <a:p>
            <a:pPr marL="508000" indent="-450850" algn="just" eaLnBrk="1" fontAlgn="auto" hangingPunct="1">
              <a:spcAft>
                <a:spcPts val="0"/>
              </a:spcAft>
              <a:buFont typeface="Wingdings" pitchFamily="2" charset="2"/>
              <a:buChar char="Ø"/>
              <a:defRPr/>
            </a:pPr>
            <a:r>
              <a:rPr lang="en-US" sz="2200" dirty="0" smtClean="0">
                <a:latin typeface="Arial Unicode MS" pitchFamily="34" charset="-128"/>
                <a:ea typeface="Arial Unicode MS" pitchFamily="34" charset="-128"/>
                <a:cs typeface="Arial Unicode MS" pitchFamily="34" charset="-128"/>
              </a:rPr>
              <a:t>To amend / modify the contracts.</a:t>
            </a:r>
          </a:p>
          <a:p>
            <a:pPr marL="508000" indent="-450850" algn="just" eaLnBrk="1" fontAlgn="auto" hangingPunct="1">
              <a:spcAft>
                <a:spcPts val="0"/>
              </a:spcAft>
              <a:buFont typeface="Wingdings" pitchFamily="2" charset="2"/>
              <a:buChar char="Ø"/>
              <a:defRPr/>
            </a:pPr>
            <a:r>
              <a:rPr lang="en-US" sz="2200" dirty="0" smtClean="0">
                <a:latin typeface="Arial Unicode MS" pitchFamily="34" charset="-128"/>
                <a:ea typeface="Arial Unicode MS" pitchFamily="34" charset="-128"/>
                <a:cs typeface="Arial Unicode MS" pitchFamily="34" charset="-128"/>
              </a:rPr>
              <a:t>To raise interim finance</a:t>
            </a:r>
          </a:p>
          <a:p>
            <a:pPr marL="828675" lvl="1" indent="-450850" algn="just" eaLnBrk="1" fontAlgn="auto" hangingPunct="1">
              <a:spcAft>
                <a:spcPts val="0"/>
              </a:spcAft>
              <a:buFont typeface="Wingdings" pitchFamily="2" charset="2"/>
              <a:buChar char="Ø"/>
              <a:defRPr/>
            </a:pPr>
            <a:r>
              <a:rPr lang="en-US" sz="1900" dirty="0" smtClean="0">
                <a:latin typeface="Arial Unicode MS" pitchFamily="34" charset="-128"/>
                <a:ea typeface="Arial Unicode MS" pitchFamily="34" charset="-128"/>
                <a:cs typeface="Arial Unicode MS" pitchFamily="34" charset="-128"/>
              </a:rPr>
              <a:t>Without credit interest over encumbered property unless consent taken from creditors.</a:t>
            </a:r>
          </a:p>
          <a:p>
            <a:pPr marL="828675" lvl="1" indent="-450850" algn="just" eaLnBrk="1" fontAlgn="auto" hangingPunct="1">
              <a:spcAft>
                <a:spcPts val="0"/>
              </a:spcAft>
              <a:buFont typeface="Wingdings" pitchFamily="2" charset="2"/>
              <a:buChar char="Ø"/>
              <a:defRPr/>
            </a:pPr>
            <a:r>
              <a:rPr lang="en-US" sz="1900" dirty="0" smtClean="0">
                <a:latin typeface="Arial Unicode MS" pitchFamily="34" charset="-128"/>
                <a:ea typeface="Arial Unicode MS" pitchFamily="34" charset="-128"/>
                <a:cs typeface="Arial Unicode MS" pitchFamily="34" charset="-128"/>
              </a:rPr>
              <a:t>No consent required if value of property is not &lt; twice of MC value of debt.</a:t>
            </a:r>
          </a:p>
          <a:p>
            <a:pPr marL="508000" indent="-450850" algn="just" eaLnBrk="1" fontAlgn="auto" hangingPunct="1">
              <a:spcAft>
                <a:spcPts val="0"/>
              </a:spcAft>
              <a:buFont typeface="Wingdings" pitchFamily="2" charset="2"/>
              <a:buChar char="Ø"/>
              <a:defRPr/>
            </a:pPr>
            <a:r>
              <a:rPr lang="en-US" sz="2200" dirty="0" smtClean="0">
                <a:latin typeface="Arial Unicode MS" pitchFamily="34" charset="-128"/>
                <a:ea typeface="Arial Unicode MS" pitchFamily="34" charset="-128"/>
                <a:cs typeface="Arial Unicode MS" pitchFamily="34" charset="-128"/>
              </a:rPr>
              <a:t>Issue instruction to personnel of corporate debtors.</a:t>
            </a:r>
          </a:p>
          <a:p>
            <a:pPr marL="508000" indent="-450850" algn="just" eaLnBrk="1" fontAlgn="auto" hangingPunct="1">
              <a:spcAft>
                <a:spcPts val="0"/>
              </a:spcAft>
              <a:buFont typeface="Wingdings" pitchFamily="2" charset="2"/>
              <a:buChar char="Ø"/>
              <a:defRPr/>
            </a:pPr>
            <a:r>
              <a:rPr lang="en-US" sz="2200" dirty="0" smtClean="0">
                <a:latin typeface="Arial Unicode MS" pitchFamily="34" charset="-128"/>
                <a:ea typeface="Arial Unicode MS" pitchFamily="34" charset="-128"/>
                <a:cs typeface="Arial Unicode MS" pitchFamily="34" charset="-128"/>
              </a:rPr>
              <a:t>To take all such action as are necessary to keep the corporate debtors as going concern.   </a:t>
            </a:r>
          </a:p>
          <a:p>
            <a:pPr marL="508000" indent="-450850" algn="just" eaLnBrk="1" fontAlgn="auto" hangingPunct="1">
              <a:spcAft>
                <a:spcPts val="0"/>
              </a:spcAft>
              <a:buFont typeface="+mj-lt"/>
              <a:buAutoNum type="alphaLcParenR"/>
              <a:defRPr/>
            </a:pPr>
            <a:endParaRPr lang="en-US" sz="22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2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2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2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2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2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2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2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2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2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54</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fontScale="90000"/>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Insolvency Resolution by operational creditor (Section 9 )</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001000" cy="4419600"/>
          </a:xfrm>
        </p:spPr>
        <p:txBody>
          <a:bodyPr>
            <a:noAutofit/>
          </a:bodyPr>
          <a:lstStyle/>
          <a:p>
            <a:pPr marL="571500" indent="-571500" algn="just" eaLnBrk="1" fontAlgn="auto" hangingPunct="1">
              <a:spcAft>
                <a:spcPts val="0"/>
              </a:spcAft>
              <a:buNone/>
              <a:defRPr/>
            </a:pPr>
            <a:r>
              <a:rPr lang="en-US" sz="2800" b="1" u="sng" dirty="0" smtClean="0">
                <a:latin typeface="Arial Unicode MS" pitchFamily="34" charset="-128"/>
                <a:ea typeface="Arial Unicode MS" pitchFamily="34" charset="-128"/>
                <a:cs typeface="Arial Unicode MS" pitchFamily="34" charset="-128"/>
              </a:rPr>
              <a:t>Committee of Creditors</a:t>
            </a:r>
          </a:p>
          <a:p>
            <a:pPr marL="465138" indent="-465138"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All financial creditors </a:t>
            </a:r>
          </a:p>
          <a:p>
            <a:pPr marL="465138" indent="-465138"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Related party creditors have no right to vote.</a:t>
            </a:r>
          </a:p>
          <a:p>
            <a:pPr marL="465138" indent="-465138"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Consortium creditors – every credit has right </a:t>
            </a:r>
            <a:r>
              <a:rPr lang="en-US" sz="2800" dirty="0" err="1" smtClean="0">
                <a:latin typeface="Arial Unicode MS" pitchFamily="34" charset="-128"/>
                <a:ea typeface="Arial Unicode MS" pitchFamily="34" charset="-128"/>
                <a:cs typeface="Arial Unicode MS" pitchFamily="34" charset="-128"/>
              </a:rPr>
              <a:t>proportionated</a:t>
            </a:r>
            <a:r>
              <a:rPr lang="en-US" sz="2800" dirty="0" smtClean="0">
                <a:latin typeface="Arial Unicode MS" pitchFamily="34" charset="-128"/>
                <a:ea typeface="Arial Unicode MS" pitchFamily="34" charset="-128"/>
                <a:cs typeface="Arial Unicode MS" pitchFamily="34" charset="-128"/>
              </a:rPr>
              <a:t>.</a:t>
            </a:r>
          </a:p>
          <a:p>
            <a:pPr marL="465138" indent="-465138"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If financial and operational creditors (both).</a:t>
            </a:r>
          </a:p>
          <a:p>
            <a:pPr marL="465138" indent="-465138"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Assignment of operational debts to financial creditors.</a:t>
            </a:r>
          </a:p>
          <a:p>
            <a:pPr marL="566738" lvl="1" indent="-12700" algn="just" eaLnBrk="1" fontAlgn="auto" hangingPunct="1">
              <a:spcAft>
                <a:spcPts val="0"/>
              </a:spcAft>
              <a:buNone/>
              <a:defRPr/>
            </a:pPr>
            <a:endParaRPr lang="en-US" sz="28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8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8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55</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fontScale="90000"/>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Insolvency Resolution by operational creditor (Section 9 )</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001000" cy="4419600"/>
          </a:xfrm>
        </p:spPr>
        <p:txBody>
          <a:bodyPr>
            <a:noAutofit/>
          </a:bodyPr>
          <a:lstStyle/>
          <a:p>
            <a:pPr marL="465138" indent="-465138"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All decision of the committee shall be taken by a vote not &lt;75% of voting share of financial creditors.</a:t>
            </a:r>
          </a:p>
          <a:p>
            <a:pPr marL="465138" indent="-465138"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If no financial creditors – committee shall be constituted in manner as specified by Board.</a:t>
            </a:r>
          </a:p>
          <a:p>
            <a:pPr marL="465138" indent="-465138"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Right to have financial information in relation to corporate debts.</a:t>
            </a:r>
          </a:p>
          <a:p>
            <a:pPr marL="465138" indent="-465138"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RP shall make available information within 7 days from the date of requisition.</a:t>
            </a:r>
          </a:p>
          <a:p>
            <a:pPr marL="566738" lvl="1" indent="-12700" algn="just" eaLnBrk="1" fontAlgn="auto" hangingPunct="1">
              <a:spcAft>
                <a:spcPts val="0"/>
              </a:spcAft>
              <a:buNone/>
              <a:defRPr/>
            </a:pPr>
            <a:endParaRPr lang="en-US" sz="28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8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8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56</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fontScale="90000"/>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Insolvency Resolution by operational creditor (Section 9 )</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905000"/>
            <a:ext cx="8001000" cy="4114800"/>
          </a:xfrm>
        </p:spPr>
        <p:txBody>
          <a:bodyPr>
            <a:noAutofit/>
          </a:bodyPr>
          <a:lstStyle/>
          <a:p>
            <a:pPr marL="571500" indent="-571500" algn="just" eaLnBrk="1" fontAlgn="auto" hangingPunct="1">
              <a:spcAft>
                <a:spcPts val="0"/>
              </a:spcAft>
              <a:buNone/>
              <a:defRPr/>
            </a:pPr>
            <a:r>
              <a:rPr lang="en-US" sz="2800" b="1" dirty="0" smtClean="0">
                <a:latin typeface="Arial Unicode MS" pitchFamily="34" charset="-128"/>
                <a:ea typeface="Arial Unicode MS" pitchFamily="34" charset="-128"/>
                <a:cs typeface="Arial Unicode MS" pitchFamily="34" charset="-128"/>
              </a:rPr>
              <a:t>First meeting of </a:t>
            </a:r>
            <a:r>
              <a:rPr lang="en-US" sz="2800" b="1" dirty="0" smtClean="0">
                <a:latin typeface="Arial Unicode MS" pitchFamily="34" charset="-128"/>
                <a:ea typeface="Arial Unicode MS" pitchFamily="34" charset="-128"/>
                <a:cs typeface="Arial Unicode MS" pitchFamily="34" charset="-128"/>
              </a:rPr>
              <a:t>committee (convened by IRP)</a:t>
            </a:r>
          </a:p>
          <a:p>
            <a:pPr marL="571500" indent="-571500" algn="just" eaLnBrk="1" fontAlgn="auto" hangingPunct="1">
              <a:spcAft>
                <a:spcPts val="0"/>
              </a:spcAft>
              <a:buNone/>
              <a:defRPr/>
            </a:pPr>
            <a:endParaRPr lang="en-US" sz="2800" b="1" dirty="0" smtClean="0">
              <a:latin typeface="Arial Unicode MS" pitchFamily="34" charset="-128"/>
              <a:ea typeface="Arial Unicode MS" pitchFamily="34" charset="-128"/>
              <a:cs typeface="Arial Unicode MS" pitchFamily="34" charset="-128"/>
            </a:endParaRPr>
          </a:p>
          <a:p>
            <a:pPr marL="465138" indent="-465138"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Within 7 days from the constitution.</a:t>
            </a:r>
          </a:p>
          <a:p>
            <a:pPr marL="465138" indent="-465138" algn="just" eaLnBrk="1" fontAlgn="auto" hangingPunct="1">
              <a:spcAft>
                <a:spcPts val="0"/>
              </a:spcAft>
              <a:buNone/>
              <a:defRPr/>
            </a:pPr>
            <a:endParaRPr lang="en-US" sz="900" b="1" dirty="0" smtClean="0">
              <a:latin typeface="Arial Unicode MS" pitchFamily="34" charset="-128"/>
              <a:ea typeface="Arial Unicode MS" pitchFamily="34" charset="-128"/>
              <a:cs typeface="Arial Unicode MS" pitchFamily="34" charset="-128"/>
            </a:endParaRPr>
          </a:p>
          <a:p>
            <a:pPr marL="465138" indent="-465138" algn="just" eaLnBrk="1" fontAlgn="auto" hangingPunct="1">
              <a:spcAft>
                <a:spcPts val="0"/>
              </a:spcAft>
              <a:buNone/>
              <a:defRPr/>
            </a:pPr>
            <a:endParaRPr lang="en-US" sz="28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8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8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8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57</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Appointment of Resolution Professional</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001000" cy="4419600"/>
          </a:xfrm>
        </p:spPr>
        <p:txBody>
          <a:bodyPr>
            <a:noAutofit/>
          </a:bodyPr>
          <a:lstStyle/>
          <a:p>
            <a:pPr marL="465138" indent="-465138" algn="just" eaLnBrk="1" fontAlgn="auto" hangingPunct="1">
              <a:spcAft>
                <a:spcPts val="0"/>
              </a:spcAft>
              <a:buNone/>
              <a:defRPr/>
            </a:pPr>
            <a:endParaRPr lang="en-US" sz="900" b="1" dirty="0" smtClean="0">
              <a:latin typeface="Arial Unicode MS" pitchFamily="34" charset="-128"/>
              <a:ea typeface="Arial Unicode MS" pitchFamily="34" charset="-128"/>
              <a:cs typeface="Arial Unicode MS" pitchFamily="34" charset="-128"/>
            </a:endParaRPr>
          </a:p>
          <a:p>
            <a:pPr marL="465138" indent="-465138"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In </a:t>
            </a:r>
            <a:r>
              <a:rPr lang="en-US" sz="2800" dirty="0" smtClean="0">
                <a:latin typeface="Arial Unicode MS" pitchFamily="34" charset="-128"/>
                <a:ea typeface="Arial Unicode MS" pitchFamily="34" charset="-128"/>
                <a:cs typeface="Arial Unicode MS" pitchFamily="34" charset="-128"/>
              </a:rPr>
              <a:t>the first meeting</a:t>
            </a:r>
          </a:p>
          <a:p>
            <a:pPr marL="465138" indent="-465138"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By majority of not &gt;75% of vote</a:t>
            </a:r>
          </a:p>
          <a:p>
            <a:pPr marL="465138" indent="-465138"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Either appoint IRP as RP – intimation to IRP, Corporate debtors &amp; NCLT or replace IRP by another RP – by filing application before NCLT for his appointment.</a:t>
            </a:r>
          </a:p>
          <a:p>
            <a:pPr marL="566738" lvl="1" indent="-12700" algn="just" eaLnBrk="1" fontAlgn="auto" hangingPunct="1">
              <a:spcAft>
                <a:spcPts val="0"/>
              </a:spcAft>
              <a:buNone/>
              <a:defRPr/>
            </a:pPr>
            <a:endParaRPr lang="en-US" sz="28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8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8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58</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Appointment of Resolution Professional</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001000" cy="4419600"/>
          </a:xfrm>
        </p:spPr>
        <p:txBody>
          <a:bodyPr>
            <a:noAutofit/>
          </a:bodyPr>
          <a:lstStyle/>
          <a:p>
            <a:pPr marL="465138" indent="-465138"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NCLT shall forward th</a:t>
            </a:r>
            <a:r>
              <a:rPr lang="en-US" sz="2800" dirty="0" smtClean="0">
                <a:latin typeface="Arial Unicode MS" pitchFamily="34" charset="-128"/>
                <a:ea typeface="Arial Unicode MS" pitchFamily="34" charset="-128"/>
                <a:cs typeface="Arial Unicode MS" pitchFamily="34" charset="-128"/>
              </a:rPr>
              <a:t>e name of RP to Board for its confirmation and shall appoint after having confirmation from Board.</a:t>
            </a:r>
          </a:p>
          <a:p>
            <a:pPr marL="465138" indent="-465138"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If Board does not confirm the appointment within 10 days  -- NCLT shall order IRP shall continue till Board confirms the proposed appointment. </a:t>
            </a:r>
          </a:p>
          <a:p>
            <a:pPr marL="465138" indent="-465138"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In case of replacement IRP shall provide all relevant information/ documents to RP.  RP can be replaced at any time during process. </a:t>
            </a:r>
            <a:endParaRPr lang="en-US" sz="28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8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8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8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59</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err="1" smtClean="0">
                <a:latin typeface="Arial Unicode MS" pitchFamily="34" charset="-128"/>
                <a:ea typeface="Arial Unicode MS" pitchFamily="34" charset="-128"/>
                <a:cs typeface="Arial Unicode MS" pitchFamily="34" charset="-128"/>
              </a:rPr>
              <a:t>Vishwanathan</a:t>
            </a:r>
            <a:r>
              <a:rPr lang="en-US" sz="3600" dirty="0" smtClean="0">
                <a:latin typeface="Arial Unicode MS" pitchFamily="34" charset="-128"/>
                <a:ea typeface="Arial Unicode MS" pitchFamily="34" charset="-128"/>
                <a:cs typeface="Arial Unicode MS" pitchFamily="34" charset="-128"/>
              </a:rPr>
              <a:t> Committee (2014)</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752600"/>
            <a:ext cx="8534400" cy="4038600"/>
          </a:xfrm>
        </p:spPr>
        <p:txBody>
          <a:bodyPr>
            <a:noAutofit/>
          </a:bodyPr>
          <a:lstStyle/>
          <a:p>
            <a:pPr marL="0" indent="0" algn="just" eaLnBrk="1" fontAlgn="auto" hangingPunct="1">
              <a:spcAft>
                <a:spcPts val="0"/>
              </a:spcAft>
              <a:buNone/>
              <a:defRPr/>
            </a:pPr>
            <a:r>
              <a:rPr lang="en-US" sz="2800" dirty="0" smtClean="0">
                <a:latin typeface="Arial Unicode MS" pitchFamily="34" charset="-128"/>
                <a:ea typeface="Arial Unicode MS" pitchFamily="34" charset="-128"/>
                <a:cs typeface="Arial Unicode MS" pitchFamily="34" charset="-128"/>
              </a:rPr>
              <a:t>To establish Creditor’s Committee.</a:t>
            </a:r>
          </a:p>
          <a:p>
            <a:pPr marL="0" indent="0" algn="just" eaLnBrk="1" fontAlgn="auto" hangingPunct="1">
              <a:spcAft>
                <a:spcPts val="0"/>
              </a:spcAft>
              <a:buNone/>
              <a:defRPr/>
            </a:pPr>
            <a:endParaRPr lang="en-US" sz="2800" dirty="0" smtClean="0">
              <a:latin typeface="Arial Unicode MS" pitchFamily="34" charset="-128"/>
              <a:ea typeface="Arial Unicode MS" pitchFamily="34" charset="-128"/>
              <a:cs typeface="Arial Unicode MS" pitchFamily="34" charset="-128"/>
            </a:endParaRPr>
          </a:p>
          <a:p>
            <a:pPr marL="0" indent="0" algn="just" eaLnBrk="1" fontAlgn="auto" hangingPunct="1">
              <a:spcAft>
                <a:spcPts val="0"/>
              </a:spcAft>
              <a:buNone/>
              <a:defRPr/>
            </a:pPr>
            <a:r>
              <a:rPr lang="en-US" sz="2800" b="1" dirty="0" smtClean="0">
                <a:latin typeface="Arial Unicode MS" pitchFamily="34" charset="-128"/>
                <a:ea typeface="Arial Unicode MS" pitchFamily="34" charset="-128"/>
                <a:cs typeface="Arial Unicode MS" pitchFamily="34" charset="-128"/>
              </a:rPr>
              <a:t>Procedure for Insolvency Resolution</a:t>
            </a:r>
            <a:r>
              <a:rPr lang="en-US" sz="2800" dirty="0" smtClean="0">
                <a:latin typeface="Arial Unicode MS" pitchFamily="34" charset="-128"/>
                <a:ea typeface="Arial Unicode MS" pitchFamily="34" charset="-128"/>
                <a:cs typeface="Arial Unicode MS" pitchFamily="34" charset="-128"/>
              </a:rPr>
              <a:t>:-</a:t>
            </a:r>
          </a:p>
          <a:p>
            <a:pPr marL="508000" indent="-5080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Process </a:t>
            </a:r>
            <a:r>
              <a:rPr lang="en-US" sz="2800" dirty="0" smtClean="0">
                <a:latin typeface="Arial Unicode MS" pitchFamily="34" charset="-128"/>
                <a:ea typeface="Arial Unicode MS" pitchFamily="34" charset="-128"/>
                <a:cs typeface="Arial Unicode MS" pitchFamily="34" charset="-128"/>
              </a:rPr>
              <a:t>may be initiated </a:t>
            </a:r>
            <a:endParaRPr lang="en-US" sz="2800" dirty="0" smtClean="0">
              <a:latin typeface="Arial Unicode MS" pitchFamily="34" charset="-128"/>
              <a:ea typeface="Arial Unicode MS" pitchFamily="34" charset="-128"/>
              <a:cs typeface="Arial Unicode MS" pitchFamily="34" charset="-128"/>
            </a:endParaRPr>
          </a:p>
          <a:p>
            <a:pPr marL="828675" lvl="1" indent="-5080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by </a:t>
            </a:r>
            <a:r>
              <a:rPr lang="en-US" sz="2800" dirty="0" smtClean="0">
                <a:latin typeface="Arial Unicode MS" pitchFamily="34" charset="-128"/>
                <a:ea typeface="Arial Unicode MS" pitchFamily="34" charset="-128"/>
                <a:cs typeface="Arial Unicode MS" pitchFamily="34" charset="-128"/>
              </a:rPr>
              <a:t>creditor or debtor.</a:t>
            </a:r>
          </a:p>
          <a:p>
            <a:pPr marL="828675" lvl="1" indent="-5080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By secured financial creditors</a:t>
            </a:r>
          </a:p>
          <a:p>
            <a:pPr marL="828675" lvl="1" indent="-50800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By operational creditor</a:t>
            </a:r>
            <a:r>
              <a:rPr lang="en-US" sz="2500" dirty="0" smtClean="0">
                <a:latin typeface="Arial Unicode MS" pitchFamily="34" charset="-128"/>
                <a:ea typeface="Arial Unicode MS" pitchFamily="34" charset="-128"/>
                <a:cs typeface="Arial Unicode MS" pitchFamily="34" charset="-128"/>
              </a:rPr>
              <a:t>s.</a:t>
            </a: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6</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Resolution Professional(s) </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71500" indent="-571500" algn="just" eaLnBrk="1" fontAlgn="auto" hangingPunct="1">
              <a:spcAft>
                <a:spcPts val="0"/>
              </a:spcAft>
              <a:buNone/>
              <a:defRPr/>
            </a:pPr>
            <a:r>
              <a:rPr lang="en-US" sz="2400" b="1" u="sng" dirty="0" smtClean="0">
                <a:latin typeface="Arial Unicode MS" pitchFamily="34" charset="-128"/>
                <a:ea typeface="Arial Unicode MS" pitchFamily="34" charset="-128"/>
                <a:cs typeface="Arial Unicode MS" pitchFamily="34" charset="-128"/>
              </a:rPr>
              <a:t>Powers &amp;  Duties</a:t>
            </a:r>
            <a:r>
              <a:rPr lang="en-US" sz="2400" dirty="0" smtClean="0">
                <a:latin typeface="Arial Unicode MS" pitchFamily="34" charset="-128"/>
                <a:ea typeface="Arial Unicode MS" pitchFamily="34" charset="-128"/>
                <a:cs typeface="Arial Unicode MS" pitchFamily="34" charset="-128"/>
              </a:rPr>
              <a:t>:-   Same as in IRP  </a:t>
            </a:r>
          </a:p>
          <a:p>
            <a:pPr marL="571500" indent="-57150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In addition to that duties shall also include</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Maintain updated list of claims.</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Convene and attend all meetings of creditors.</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Prepare Information Memorandum.</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Invite prospective lenders, investors to put forward Resolution plans.</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Present all Resolution plans before meeting of Committee of Creditors.</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File application for avoidance of transaction.</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Any other action specified by Board.</a:t>
            </a: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60</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Committee of Creditors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71500" indent="-571500" algn="just" eaLnBrk="1" fontAlgn="auto" hangingPunct="1">
              <a:spcAft>
                <a:spcPts val="0"/>
              </a:spcAft>
              <a:buNone/>
              <a:defRPr/>
            </a:pPr>
            <a:r>
              <a:rPr lang="en-US" sz="2400" b="1" u="sng" dirty="0" smtClean="0">
                <a:latin typeface="Arial Unicode MS" pitchFamily="34" charset="-128"/>
                <a:ea typeface="Arial Unicode MS" pitchFamily="34" charset="-128"/>
                <a:cs typeface="Arial Unicode MS" pitchFamily="34" charset="-128"/>
              </a:rPr>
              <a:t>Meetings of Committee of Creditors:-</a:t>
            </a: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None/>
              <a:defRPr/>
            </a:pPr>
            <a:r>
              <a:rPr lang="en-US" sz="2200" dirty="0" smtClean="0">
                <a:latin typeface="Arial Unicode MS" pitchFamily="34" charset="-128"/>
                <a:ea typeface="Arial Unicode MS" pitchFamily="34" charset="-128"/>
                <a:cs typeface="Arial Unicode MS" pitchFamily="34" charset="-128"/>
              </a:rPr>
              <a:t>By RP</a:t>
            </a:r>
          </a:p>
          <a:p>
            <a:pPr marL="508000" indent="-450850" algn="just" eaLnBrk="1" fontAlgn="auto" hangingPunct="1">
              <a:spcAft>
                <a:spcPts val="0"/>
              </a:spcAft>
              <a:buNone/>
              <a:defRPr/>
            </a:pPr>
            <a:r>
              <a:rPr lang="en-US" sz="2200" dirty="0" smtClean="0">
                <a:latin typeface="Arial Unicode MS" pitchFamily="34" charset="-128"/>
                <a:ea typeface="Arial Unicode MS" pitchFamily="34" charset="-128"/>
                <a:cs typeface="Arial Unicode MS" pitchFamily="34" charset="-128"/>
              </a:rPr>
              <a:t>Notice to -- </a:t>
            </a:r>
            <a:endParaRPr lang="en-US" sz="22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Font typeface="Wingdings" pitchFamily="2" charset="2"/>
              <a:buChar char="Ø"/>
              <a:defRPr/>
            </a:pPr>
            <a:r>
              <a:rPr lang="en-US" sz="2200" dirty="0" smtClean="0">
                <a:latin typeface="Arial Unicode MS" pitchFamily="34" charset="-128"/>
                <a:ea typeface="Arial Unicode MS" pitchFamily="34" charset="-128"/>
                <a:cs typeface="Arial Unicode MS" pitchFamily="34" charset="-128"/>
              </a:rPr>
              <a:t>All members of committee</a:t>
            </a:r>
          </a:p>
          <a:p>
            <a:pPr marL="828675" lvl="1" indent="-450850" algn="just" eaLnBrk="1" fontAlgn="auto" hangingPunct="1">
              <a:spcAft>
                <a:spcPts val="0"/>
              </a:spcAft>
              <a:buFont typeface="Wingdings" pitchFamily="2" charset="2"/>
              <a:buChar char="Ø"/>
              <a:defRPr/>
            </a:pPr>
            <a:r>
              <a:rPr lang="en-US" sz="2200" dirty="0" smtClean="0">
                <a:latin typeface="Arial Unicode MS" pitchFamily="34" charset="-128"/>
                <a:ea typeface="Arial Unicode MS" pitchFamily="34" charset="-128"/>
                <a:cs typeface="Arial Unicode MS" pitchFamily="34" charset="-128"/>
              </a:rPr>
              <a:t>Members of suspended Board of Directors/Partners as LLP</a:t>
            </a:r>
          </a:p>
          <a:p>
            <a:pPr marL="828675" lvl="1" indent="-450850" algn="just" eaLnBrk="1" fontAlgn="auto" hangingPunct="1">
              <a:spcAft>
                <a:spcPts val="0"/>
              </a:spcAft>
              <a:buFont typeface="Wingdings" pitchFamily="2" charset="2"/>
              <a:buChar char="Ø"/>
              <a:defRPr/>
            </a:pPr>
            <a:r>
              <a:rPr lang="en-US" sz="2200" dirty="0" smtClean="0">
                <a:latin typeface="Arial Unicode MS" pitchFamily="34" charset="-128"/>
                <a:ea typeface="Arial Unicode MS" pitchFamily="34" charset="-128"/>
                <a:cs typeface="Arial Unicode MS" pitchFamily="34" charset="-128"/>
              </a:rPr>
              <a:t>All operational creditors if not &lt; 10% of total debts.</a:t>
            </a:r>
          </a:p>
          <a:p>
            <a:pPr marL="828675" lvl="1" indent="-450850" algn="just" eaLnBrk="1" fontAlgn="auto" hangingPunct="1">
              <a:spcAft>
                <a:spcPts val="0"/>
              </a:spcAft>
              <a:buFont typeface="Wingdings" pitchFamily="2" charset="2"/>
              <a:buChar char="Ø"/>
              <a:defRPr/>
            </a:pPr>
            <a:r>
              <a:rPr lang="en-US" sz="2200" dirty="0" smtClean="0">
                <a:latin typeface="Arial Unicode MS" pitchFamily="34" charset="-128"/>
                <a:ea typeface="Arial Unicode MS" pitchFamily="34" charset="-128"/>
                <a:cs typeface="Arial Unicode MS" pitchFamily="34" charset="-128"/>
              </a:rPr>
              <a:t>Members of suspended Board of Director/ Partner of LLP shall not have any voting right.</a:t>
            </a:r>
          </a:p>
          <a:p>
            <a:pPr marL="828675" lvl="1" indent="-450850" algn="just" eaLnBrk="1" fontAlgn="auto" hangingPunct="1">
              <a:spcAft>
                <a:spcPts val="0"/>
              </a:spcAft>
              <a:buFont typeface="Wingdings" pitchFamily="2" charset="2"/>
              <a:buChar char="Ø"/>
              <a:defRPr/>
            </a:pPr>
            <a:r>
              <a:rPr lang="en-US" sz="2200" dirty="0" smtClean="0">
                <a:latin typeface="Arial Unicode MS" pitchFamily="34" charset="-128"/>
                <a:ea typeface="Arial Unicode MS" pitchFamily="34" charset="-128"/>
                <a:cs typeface="Arial Unicode MS" pitchFamily="34" charset="-128"/>
              </a:rPr>
              <a:t>Absence of above shall not invalidate the meeting.</a:t>
            </a:r>
          </a:p>
          <a:p>
            <a:pPr marL="828675" lvl="1" indent="-450850" algn="just" eaLnBrk="1" fontAlgn="auto" hangingPunct="1">
              <a:spcAft>
                <a:spcPts val="0"/>
              </a:spcAft>
              <a:buFont typeface="Wingdings" pitchFamily="2" charset="2"/>
              <a:buChar char="Ø"/>
              <a:defRPr/>
            </a:pPr>
            <a:r>
              <a:rPr lang="en-US" sz="2200" dirty="0" smtClean="0">
                <a:latin typeface="Arial Unicode MS" pitchFamily="34" charset="-128"/>
                <a:ea typeface="Arial Unicode MS" pitchFamily="34" charset="-128"/>
                <a:cs typeface="Arial Unicode MS" pitchFamily="34" charset="-128"/>
              </a:rPr>
              <a:t>Any member may appoint insolvency professional to represent such creditor in meeting. </a:t>
            </a:r>
            <a:endParaRPr lang="en-US" sz="22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2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2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2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2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2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2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2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2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2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2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61</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Restriction as the Partners of RP</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71500" indent="-571500" algn="just" eaLnBrk="1" fontAlgn="auto" hangingPunct="1">
              <a:spcAft>
                <a:spcPts val="0"/>
              </a:spcAft>
              <a:buNone/>
              <a:defRPr/>
            </a:pPr>
            <a:endParaRPr lang="en-US" sz="800" dirty="0" smtClean="0">
              <a:latin typeface="Arial Unicode MS" pitchFamily="34" charset="-128"/>
              <a:ea typeface="Arial Unicode MS" pitchFamily="34" charset="-128"/>
              <a:cs typeface="Arial Unicode MS" pitchFamily="34" charset="-128"/>
            </a:endParaRPr>
          </a:p>
          <a:p>
            <a:pPr marL="58738" indent="-1588" algn="just" eaLnBrk="1" fontAlgn="auto" hangingPunct="1">
              <a:spcAft>
                <a:spcPts val="0"/>
              </a:spcAft>
              <a:buNone/>
              <a:defRPr/>
            </a:pPr>
            <a:r>
              <a:rPr lang="en-US" sz="2600" dirty="0" smtClean="0">
                <a:latin typeface="Arial Unicode MS" pitchFamily="34" charset="-128"/>
                <a:ea typeface="Arial Unicode MS" pitchFamily="34" charset="-128"/>
                <a:cs typeface="Arial Unicode MS" pitchFamily="34" charset="-128"/>
              </a:rPr>
              <a:t>Action to be taken by RP with prior approval of committee of members:-</a:t>
            </a:r>
            <a:endParaRPr lang="en-US" sz="26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Raise Interim Finance in excess of amount decided by committee.</a:t>
            </a:r>
          </a:p>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Create security interest.</a:t>
            </a:r>
          </a:p>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Change capital structure of corporate debtors.</a:t>
            </a:r>
          </a:p>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Record any change in ownership interest of corporate debtors. </a:t>
            </a:r>
            <a:endParaRPr lang="en-US" sz="26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6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6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6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6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6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62</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Restriction as the Partners of RP</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Give instructions to financial institutions maintaining accounts of the corporate debtor for a debit transaction from any such accounts in excess of the amount as may be decided by the committee of creditors in their meeting.</a:t>
            </a:r>
          </a:p>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Undertake any related party transaction.</a:t>
            </a:r>
          </a:p>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Amend any constitutional documents of the corporate debtor.</a:t>
            </a:r>
          </a:p>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Delegate its authority to any other person. </a:t>
            </a:r>
            <a:endParaRPr lang="en-US" sz="26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6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6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6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6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6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63</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Restriction as the Partners of RP</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71500" indent="-571500" algn="just" eaLnBrk="1" fontAlgn="auto" hangingPunct="1">
              <a:spcAft>
                <a:spcPts val="0"/>
              </a:spcAft>
              <a:buNone/>
              <a:defRPr/>
            </a:pPr>
            <a:endParaRPr lang="en-US" sz="8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Dispose of or permit the disposal of shares of any shareholder of the corporate debtor or their nominees to third parties.</a:t>
            </a:r>
          </a:p>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Make any change in the management of the corporate debtor or its subsidiary.</a:t>
            </a:r>
          </a:p>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Transfer rights or financial debts or operational debts under material contracts otherwise than in the ordinary course of business.</a:t>
            </a:r>
          </a:p>
          <a:p>
            <a:pPr marL="508000" indent="-450850" algn="just" eaLnBrk="1" fontAlgn="auto" hangingPunct="1">
              <a:spcAft>
                <a:spcPts val="0"/>
              </a:spcAft>
              <a:buNone/>
              <a:defRPr/>
            </a:pPr>
            <a:r>
              <a:rPr lang="en-US" sz="2600" dirty="0" smtClean="0">
                <a:latin typeface="Arial Unicode MS" pitchFamily="34" charset="-128"/>
                <a:ea typeface="Arial Unicode MS" pitchFamily="34" charset="-128"/>
                <a:cs typeface="Arial Unicode MS" pitchFamily="34" charset="-128"/>
              </a:rPr>
              <a:t> </a:t>
            </a:r>
            <a:endParaRPr lang="en-US" sz="26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6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6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6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6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6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64</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Restriction as the Partners of RP</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71500" indent="-571500" algn="just" eaLnBrk="1" fontAlgn="auto" hangingPunct="1">
              <a:spcAft>
                <a:spcPts val="0"/>
              </a:spcAft>
              <a:buNone/>
              <a:defRPr/>
            </a:pPr>
            <a:endParaRPr lang="en-US" sz="28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Make changes in the appointment or terms of contract of such personnel as specified by the committee of creditors;  or</a:t>
            </a:r>
          </a:p>
          <a:p>
            <a:pPr marL="508000" indent="-45085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Make changes in the appointment or terms of contract of statutory auditors or internal auditors of the corporate debtor.  </a:t>
            </a:r>
            <a:endParaRPr lang="en-US" sz="28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8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8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8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65</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Information Memorandum</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71500" indent="-571500" algn="just" eaLnBrk="1" fontAlgn="auto" hangingPunct="1">
              <a:spcAft>
                <a:spcPts val="0"/>
              </a:spcAft>
              <a:buNone/>
              <a:defRPr/>
            </a:pPr>
            <a:r>
              <a:rPr lang="en-US" sz="2600" b="1" u="sng" dirty="0" smtClean="0">
                <a:latin typeface="Arial Unicode MS" pitchFamily="34" charset="-128"/>
                <a:ea typeface="Arial Unicode MS" pitchFamily="34" charset="-128"/>
                <a:cs typeface="Arial Unicode MS" pitchFamily="34" charset="-128"/>
              </a:rPr>
              <a:t>Preparation of Information Memorandum:-</a:t>
            </a:r>
          </a:p>
          <a:p>
            <a:pPr marL="571500" indent="-571500" algn="just" eaLnBrk="1" fontAlgn="auto" hangingPunct="1">
              <a:spcAft>
                <a:spcPts val="0"/>
              </a:spcAft>
              <a:buNone/>
              <a:defRPr/>
            </a:pPr>
            <a:endParaRPr lang="en-US" sz="8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RP shall prepare in the manner as specified by Board.</a:t>
            </a:r>
          </a:p>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RP shall provide access to all relevant information to Resolution applicant </a:t>
            </a:r>
          </a:p>
          <a:p>
            <a:pPr marL="508000" indent="-450850" algn="just" eaLnBrk="1" fontAlgn="auto" hangingPunct="1">
              <a:spcAft>
                <a:spcPts val="0"/>
              </a:spcAft>
              <a:buNone/>
              <a:defRPr/>
            </a:pPr>
            <a:r>
              <a:rPr lang="en-US" sz="2600" dirty="0" smtClean="0">
                <a:latin typeface="Arial Unicode MS" pitchFamily="34" charset="-128"/>
                <a:ea typeface="Arial Unicode MS" pitchFamily="34" charset="-128"/>
                <a:cs typeface="Arial Unicode MS" pitchFamily="34" charset="-128"/>
              </a:rPr>
              <a:t>Provided Resolution applicant undertakes—</a:t>
            </a:r>
          </a:p>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To comply provisions of Act.</a:t>
            </a:r>
          </a:p>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To protect any intellectual property.</a:t>
            </a:r>
          </a:p>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Not to share information with third party.  </a:t>
            </a:r>
            <a:endParaRPr lang="en-US" sz="26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6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6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6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6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6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66</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Submission of Resolution Plan</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Resolution applicant  to Resolution professional</a:t>
            </a:r>
          </a:p>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RP shall examine each Resolution plan to confirm that each Resolution plan</a:t>
            </a:r>
          </a:p>
          <a:p>
            <a:pPr marL="828675" lvl="1" indent="-450850" algn="just" eaLnBrk="1" fontAlgn="auto" hangingPunct="1">
              <a:spcAft>
                <a:spcPts val="0"/>
              </a:spcAft>
              <a:buFont typeface="Wingdings" pitchFamily="2" charset="2"/>
              <a:buChar char="Ø"/>
              <a:defRPr/>
            </a:pPr>
            <a:r>
              <a:rPr lang="en-US" sz="2300" dirty="0" smtClean="0">
                <a:latin typeface="Arial Unicode MS" pitchFamily="34" charset="-128"/>
                <a:ea typeface="Arial Unicode MS" pitchFamily="34" charset="-128"/>
                <a:cs typeface="Arial Unicode MS" pitchFamily="34" charset="-128"/>
              </a:rPr>
              <a:t>Provides for the payment of insolvency resolution process costs in a manner specified by the Board in priority to the repayment of other debts of the corporate debtor;</a:t>
            </a:r>
          </a:p>
          <a:p>
            <a:pPr marL="828675" lvl="1" indent="-450850" algn="just" eaLnBrk="1" fontAlgn="auto" hangingPunct="1">
              <a:spcAft>
                <a:spcPts val="0"/>
              </a:spcAft>
              <a:buFont typeface="Wingdings" pitchFamily="2" charset="2"/>
              <a:buChar char="Ø"/>
              <a:defRPr/>
            </a:pPr>
            <a:r>
              <a:rPr lang="en-US" sz="2300" dirty="0" smtClean="0">
                <a:latin typeface="Arial Unicode MS" pitchFamily="34" charset="-128"/>
                <a:ea typeface="Arial Unicode MS" pitchFamily="34" charset="-128"/>
                <a:cs typeface="Arial Unicode MS" pitchFamily="34" charset="-128"/>
              </a:rPr>
              <a:t>Provides for the repayment of the debts of operational creditors in such manner as may be specified by the Board which shall not be less than the amount to be paid to the operational creditors in the event of a liquidation of the corporate debtor under section 53.  </a:t>
            </a:r>
            <a:endParaRPr lang="en-US" sz="23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6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6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6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6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6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67</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Submission of Resolution Plan</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828675" lvl="1" indent="-450850" algn="just" eaLnBrk="1" fontAlgn="auto" hangingPunct="1">
              <a:spcAft>
                <a:spcPts val="0"/>
              </a:spcAft>
              <a:buFont typeface="Wingdings" pitchFamily="2" charset="2"/>
              <a:buChar char="Ø"/>
              <a:defRPr/>
            </a:pPr>
            <a:r>
              <a:rPr lang="en-US" sz="2300" dirty="0" smtClean="0">
                <a:latin typeface="Arial Unicode MS" pitchFamily="34" charset="-128"/>
                <a:ea typeface="Arial Unicode MS" pitchFamily="34" charset="-128"/>
                <a:cs typeface="Arial Unicode MS" pitchFamily="34" charset="-128"/>
              </a:rPr>
              <a:t>Provides for the management of the affairs of the Corporate debtor after approval of the resolution plan;</a:t>
            </a:r>
          </a:p>
          <a:p>
            <a:pPr marL="828675" lvl="1" indent="-450850" algn="just" eaLnBrk="1" fontAlgn="auto" hangingPunct="1">
              <a:spcAft>
                <a:spcPts val="0"/>
              </a:spcAft>
              <a:buFont typeface="Wingdings" pitchFamily="2" charset="2"/>
              <a:buChar char="Ø"/>
              <a:defRPr/>
            </a:pPr>
            <a:r>
              <a:rPr lang="en-US" sz="2300" dirty="0" smtClean="0">
                <a:latin typeface="Arial Unicode MS" pitchFamily="34" charset="-128"/>
                <a:ea typeface="Arial Unicode MS" pitchFamily="34" charset="-128"/>
                <a:cs typeface="Arial Unicode MS" pitchFamily="34" charset="-128"/>
              </a:rPr>
              <a:t>The implementation and supervision of the resolution plan;</a:t>
            </a:r>
          </a:p>
          <a:p>
            <a:pPr marL="828675" lvl="1" indent="-450850" algn="just" eaLnBrk="1" fontAlgn="auto" hangingPunct="1">
              <a:spcAft>
                <a:spcPts val="0"/>
              </a:spcAft>
              <a:buFont typeface="Wingdings" pitchFamily="2" charset="2"/>
              <a:buChar char="Ø"/>
              <a:defRPr/>
            </a:pPr>
            <a:r>
              <a:rPr lang="en-US" sz="2300" dirty="0" smtClean="0">
                <a:latin typeface="Arial Unicode MS" pitchFamily="34" charset="-128"/>
                <a:ea typeface="Arial Unicode MS" pitchFamily="34" charset="-128"/>
                <a:cs typeface="Arial Unicode MS" pitchFamily="34" charset="-128"/>
              </a:rPr>
              <a:t>Does not contravene any of the provisions of the law for the time being in force;</a:t>
            </a:r>
          </a:p>
          <a:p>
            <a:pPr marL="828675" lvl="1" indent="-450850" algn="just" eaLnBrk="1" fontAlgn="auto" hangingPunct="1">
              <a:spcAft>
                <a:spcPts val="0"/>
              </a:spcAft>
              <a:buFont typeface="Wingdings" pitchFamily="2" charset="2"/>
              <a:buChar char="Ø"/>
              <a:defRPr/>
            </a:pPr>
            <a:r>
              <a:rPr lang="en-US" sz="2300" dirty="0" smtClean="0">
                <a:latin typeface="Arial Unicode MS" pitchFamily="34" charset="-128"/>
                <a:ea typeface="Arial Unicode MS" pitchFamily="34" charset="-128"/>
                <a:cs typeface="Arial Unicode MS" pitchFamily="34" charset="-128"/>
              </a:rPr>
              <a:t>Conforms to such other requirements as may be specified by the Board.  </a:t>
            </a:r>
          </a:p>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RP shall present to Committee of creditors for approval (with 75% of majority for financial creditor)</a:t>
            </a:r>
          </a:p>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RP shall submit approved resolution plan to NCLT.</a:t>
            </a:r>
          </a:p>
          <a:p>
            <a:pPr marL="828675" lvl="1" indent="-450850" algn="just" eaLnBrk="1" fontAlgn="auto" hangingPunct="1">
              <a:spcAft>
                <a:spcPts val="0"/>
              </a:spcAft>
              <a:buNone/>
              <a:defRPr/>
            </a:pPr>
            <a:r>
              <a:rPr lang="en-US" sz="2300" dirty="0" smtClean="0">
                <a:latin typeface="Arial Unicode MS" pitchFamily="34" charset="-128"/>
                <a:ea typeface="Arial Unicode MS" pitchFamily="34" charset="-128"/>
                <a:cs typeface="Arial Unicode MS" pitchFamily="34" charset="-128"/>
              </a:rPr>
              <a:t> </a:t>
            </a:r>
            <a:endParaRPr lang="en-US" sz="23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6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6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6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6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6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68</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Submission of Resolution Plan</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If NCLT approves it shall be binding on corporate debtors, its employees, members and creditors, guarantor and other stakeholders involved in Resolution Plan after such order </a:t>
            </a:r>
          </a:p>
          <a:p>
            <a:pPr marL="949325" lvl="1" indent="-571500" algn="just" eaLnBrk="1" fontAlgn="auto" hangingPunct="1">
              <a:spcAft>
                <a:spcPts val="0"/>
              </a:spcAft>
              <a:buFont typeface="+mj-lt"/>
              <a:buAutoNum type="romanLcPeriod"/>
              <a:defRPr/>
            </a:pPr>
            <a:r>
              <a:rPr lang="en-US" sz="2300" dirty="0" smtClean="0">
                <a:latin typeface="Arial Unicode MS" pitchFamily="34" charset="-128"/>
                <a:ea typeface="Arial Unicode MS" pitchFamily="34" charset="-128"/>
                <a:cs typeface="Arial Unicode MS" pitchFamily="34" charset="-128"/>
              </a:rPr>
              <a:t>Moratorium order shall ceased to have effect.</a:t>
            </a:r>
          </a:p>
          <a:p>
            <a:pPr marL="949325" lvl="1" indent="-571500" algn="just" eaLnBrk="1" fontAlgn="auto" hangingPunct="1">
              <a:spcAft>
                <a:spcPts val="0"/>
              </a:spcAft>
              <a:buFont typeface="+mj-lt"/>
              <a:buAutoNum type="romanLcPeriod"/>
              <a:defRPr/>
            </a:pPr>
            <a:r>
              <a:rPr lang="en-US" sz="2300" dirty="0" smtClean="0">
                <a:latin typeface="Arial Unicode MS" pitchFamily="34" charset="-128"/>
                <a:ea typeface="Arial Unicode MS" pitchFamily="34" charset="-128"/>
                <a:cs typeface="Arial Unicode MS" pitchFamily="34" charset="-128"/>
              </a:rPr>
              <a:t>RP shall forward all record relating to Corporate Resolution Process and Resolution Plan to Board to record data base. </a:t>
            </a:r>
          </a:p>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If NCLT does not approve, it shall reject by order. </a:t>
            </a:r>
          </a:p>
          <a:p>
            <a:pPr marL="828675" lvl="1" indent="-450850" algn="just" eaLnBrk="1" fontAlgn="auto" hangingPunct="1">
              <a:spcAft>
                <a:spcPts val="0"/>
              </a:spcAft>
              <a:buNone/>
              <a:defRPr/>
            </a:pPr>
            <a:r>
              <a:rPr lang="en-US" sz="2300" dirty="0" smtClean="0">
                <a:latin typeface="Arial Unicode MS" pitchFamily="34" charset="-128"/>
                <a:ea typeface="Arial Unicode MS" pitchFamily="34" charset="-128"/>
                <a:cs typeface="Arial Unicode MS" pitchFamily="34" charset="-128"/>
              </a:rPr>
              <a:t> </a:t>
            </a:r>
            <a:endParaRPr lang="en-US" sz="23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6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6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6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6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6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69</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err="1" smtClean="0">
                <a:latin typeface="Arial Unicode MS" pitchFamily="34" charset="-128"/>
                <a:ea typeface="Arial Unicode MS" pitchFamily="34" charset="-128"/>
                <a:cs typeface="Arial Unicode MS" pitchFamily="34" charset="-128"/>
              </a:rPr>
              <a:t>Vishwanathan</a:t>
            </a:r>
            <a:r>
              <a:rPr lang="en-US" sz="3600" dirty="0" smtClean="0">
                <a:latin typeface="Arial Unicode MS" pitchFamily="34" charset="-128"/>
                <a:ea typeface="Arial Unicode MS" pitchFamily="34" charset="-128"/>
                <a:cs typeface="Arial Unicode MS" pitchFamily="34" charset="-128"/>
              </a:rPr>
              <a:t> Committee (2014)</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524000"/>
            <a:ext cx="8534400" cy="4267200"/>
          </a:xfrm>
        </p:spPr>
        <p:txBody>
          <a:bodyPr>
            <a:noAutofit/>
          </a:bodyPr>
          <a:lstStyle/>
          <a:p>
            <a:pPr marL="0" indent="0" algn="just" eaLnBrk="1" fontAlgn="auto" hangingPunct="1">
              <a:spcAft>
                <a:spcPts val="0"/>
              </a:spcAft>
              <a:buNone/>
              <a:defRPr/>
            </a:pPr>
            <a:r>
              <a:rPr lang="en-US" sz="2800" dirty="0" smtClean="0">
                <a:latin typeface="Arial Unicode MS" pitchFamily="34" charset="-128"/>
                <a:ea typeface="Arial Unicode MS" pitchFamily="34" charset="-128"/>
                <a:cs typeface="Arial Unicode MS" pitchFamily="34" charset="-128"/>
              </a:rPr>
              <a:t>Insolvency Resolution process:</a:t>
            </a:r>
          </a:p>
          <a:p>
            <a:pPr marL="508000" indent="-5080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Will be managed by Insolvency professionals.</a:t>
            </a:r>
          </a:p>
          <a:p>
            <a:pPr marL="508000" indent="-5080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Insolvency professional shall manage the assets of the company.</a:t>
            </a:r>
          </a:p>
          <a:p>
            <a:pPr marL="508000" indent="-5080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Time bound Resolution.</a:t>
            </a:r>
          </a:p>
          <a:p>
            <a:pPr marL="508000" indent="-5080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180 days (extendable to another 90 days, </a:t>
            </a:r>
            <a:r>
              <a:rPr lang="en-US" sz="2400" dirty="0" smtClean="0">
                <a:latin typeface="Arial Unicode MS" pitchFamily="34" charset="-128"/>
                <a:ea typeface="Arial Unicode MS" pitchFamily="34" charset="-128"/>
                <a:cs typeface="Arial Unicode MS" pitchFamily="34" charset="-128"/>
              </a:rPr>
              <a:t>(if 75</a:t>
            </a:r>
            <a:r>
              <a:rPr lang="en-US" sz="2400" dirty="0" smtClean="0">
                <a:latin typeface="Arial Unicode MS" pitchFamily="34" charset="-128"/>
                <a:ea typeface="Arial Unicode MS" pitchFamily="34" charset="-128"/>
                <a:cs typeface="Arial Unicode MS" pitchFamily="34" charset="-128"/>
              </a:rPr>
              <a:t>% creditors agree).</a:t>
            </a:r>
          </a:p>
          <a:p>
            <a:pPr marL="508000" indent="-5080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Establishment of Insolvency &amp; Bankruptcy Board (As Regulator).</a:t>
            </a:r>
          </a:p>
          <a:p>
            <a:pPr marL="508000" indent="-50800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Adjudication Jurisdiction</a:t>
            </a:r>
          </a:p>
          <a:p>
            <a:pPr marL="828675" lvl="1" indent="-508000" algn="just" eaLnBrk="1" fontAlgn="auto" hangingPunct="1">
              <a:spcAft>
                <a:spcPts val="0"/>
              </a:spcAft>
              <a:buFont typeface="Wingdings" pitchFamily="2" charset="2"/>
              <a:buChar char="Ø"/>
              <a:defRPr/>
            </a:pPr>
            <a:r>
              <a:rPr lang="en-US" sz="2100" dirty="0" smtClean="0">
                <a:latin typeface="Arial Unicode MS" pitchFamily="34" charset="-128"/>
                <a:ea typeface="Arial Unicode MS" pitchFamily="34" charset="-128"/>
                <a:cs typeface="Arial Unicode MS" pitchFamily="34" charset="-128"/>
              </a:rPr>
              <a:t>NCLT  -- Companies &amp; LLP</a:t>
            </a:r>
          </a:p>
          <a:p>
            <a:pPr marL="828675" lvl="1" indent="-508000" algn="just" eaLnBrk="1" fontAlgn="auto" hangingPunct="1">
              <a:spcAft>
                <a:spcPts val="0"/>
              </a:spcAft>
              <a:buFont typeface="Wingdings" pitchFamily="2" charset="2"/>
              <a:buChar char="Ø"/>
              <a:defRPr/>
            </a:pPr>
            <a:r>
              <a:rPr lang="en-US" sz="2100" dirty="0" smtClean="0">
                <a:latin typeface="Arial Unicode MS" pitchFamily="34" charset="-128"/>
                <a:ea typeface="Arial Unicode MS" pitchFamily="34" charset="-128"/>
                <a:cs typeface="Arial Unicode MS" pitchFamily="34" charset="-128"/>
              </a:rPr>
              <a:t>DRT    --  Individuals.</a:t>
            </a: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7</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Liquidation Process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Resolution plan shall be rejected</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If no resolution received by NCLT.</a:t>
            </a:r>
          </a:p>
          <a:p>
            <a:pPr marL="508000" indent="-450850" algn="ctr"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or</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Expiry of maximum period permitted (180 days for resolution process)</a:t>
            </a:r>
          </a:p>
          <a:p>
            <a:pPr marL="508000" indent="-450850" algn="ctr"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or</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Expiry of </a:t>
            </a:r>
            <a:r>
              <a:rPr lang="en-US" sz="2400" dirty="0" err="1" smtClean="0">
                <a:latin typeface="Arial Unicode MS" pitchFamily="34" charset="-128"/>
                <a:ea typeface="Arial Unicode MS" pitchFamily="34" charset="-128"/>
                <a:cs typeface="Arial Unicode MS" pitchFamily="34" charset="-128"/>
              </a:rPr>
              <a:t>fastrack</a:t>
            </a:r>
            <a:r>
              <a:rPr lang="en-US" sz="2400" dirty="0" smtClean="0">
                <a:latin typeface="Arial Unicode MS" pitchFamily="34" charset="-128"/>
                <a:ea typeface="Arial Unicode MS" pitchFamily="34" charset="-128"/>
                <a:cs typeface="Arial Unicode MS" pitchFamily="34" charset="-128"/>
              </a:rPr>
              <a:t> corporate insolvency process</a:t>
            </a:r>
          </a:p>
          <a:p>
            <a:pPr marL="508000" indent="-450850" algn="ctr"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or </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Reject the resolution plan submitted by Resolution Applicant</a:t>
            </a:r>
          </a:p>
          <a:p>
            <a:pPr marL="508000" indent="-450850" algn="ctr"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or </a:t>
            </a: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70</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Liquidation Process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RP intimate to NCLT to liquidate the corporate debtor where CD contravenes the resolution plan on application by a person other than CD</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NCLT shall pass</a:t>
            </a: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defRPr/>
            </a:pPr>
            <a:r>
              <a:rPr lang="en-US" sz="2400" dirty="0" smtClean="0">
                <a:latin typeface="Arial Unicode MS" pitchFamily="34" charset="-128"/>
                <a:ea typeface="Arial Unicode MS" pitchFamily="34" charset="-128"/>
                <a:cs typeface="Arial Unicode MS" pitchFamily="34" charset="-128"/>
              </a:rPr>
              <a:t>An order requiring corporate debtor to be liquidated</a:t>
            </a:r>
          </a:p>
          <a:p>
            <a:pPr marL="508000" indent="-450850" algn="just" eaLnBrk="1" fontAlgn="auto" hangingPunct="1">
              <a:spcAft>
                <a:spcPts val="0"/>
              </a:spcAft>
              <a:defRPr/>
            </a:pPr>
            <a:r>
              <a:rPr lang="en-US" sz="2400" dirty="0" smtClean="0">
                <a:latin typeface="Arial Unicode MS" pitchFamily="34" charset="-128"/>
                <a:ea typeface="Arial Unicode MS" pitchFamily="34" charset="-128"/>
                <a:cs typeface="Arial Unicode MS" pitchFamily="34" charset="-128"/>
              </a:rPr>
              <a:t>Issue a public announcement that corporate debtor is in liquidation.</a:t>
            </a:r>
          </a:p>
          <a:p>
            <a:pPr marL="508000" indent="-450850" algn="just" eaLnBrk="1" fontAlgn="auto" hangingPunct="1">
              <a:spcAft>
                <a:spcPts val="0"/>
              </a:spcAft>
              <a:defRPr/>
            </a:pPr>
            <a:r>
              <a:rPr lang="en-US" sz="2400" dirty="0" smtClean="0">
                <a:latin typeface="Arial Unicode MS" pitchFamily="34" charset="-128"/>
                <a:ea typeface="Arial Unicode MS" pitchFamily="34" charset="-128"/>
                <a:cs typeface="Arial Unicode MS" pitchFamily="34" charset="-128"/>
              </a:rPr>
              <a:t>Require such order to be sent to authority with which corporate debtor is registered.</a:t>
            </a: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71</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Liquidation Process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153400" cy="4419600"/>
          </a:xfrm>
        </p:spPr>
        <p:txBody>
          <a:bodyPr>
            <a:noAutofit/>
          </a:bodyPr>
          <a:lstStyle/>
          <a:p>
            <a:pPr marL="508000" indent="-450850" algn="just" eaLnBrk="1" fontAlgn="auto" hangingPunct="1">
              <a:spcAft>
                <a:spcPts val="0"/>
              </a:spcAft>
              <a:buNone/>
              <a:defRPr/>
            </a:pPr>
            <a:r>
              <a:rPr lang="en-US" sz="28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defRPr/>
            </a:pPr>
            <a:r>
              <a:rPr lang="en-US" sz="2800" dirty="0" smtClean="0">
                <a:latin typeface="Arial Unicode MS" pitchFamily="34" charset="-128"/>
                <a:ea typeface="Arial Unicode MS" pitchFamily="34" charset="-128"/>
                <a:cs typeface="Arial Unicode MS" pitchFamily="34" charset="-128"/>
              </a:rPr>
              <a:t>When liquidation order is passed no suit or other legal proceeding shall be instituted by or against the CD.</a:t>
            </a:r>
          </a:p>
          <a:p>
            <a:pPr marL="508000" indent="-450850" algn="just" eaLnBrk="1" fontAlgn="auto" hangingPunct="1">
              <a:spcAft>
                <a:spcPts val="0"/>
              </a:spcAft>
              <a:defRPr/>
            </a:pPr>
            <a:r>
              <a:rPr lang="en-US" sz="2800" dirty="0" smtClean="0">
                <a:latin typeface="Arial Unicode MS" pitchFamily="34" charset="-128"/>
                <a:ea typeface="Arial Unicode MS" pitchFamily="34" charset="-128"/>
                <a:cs typeface="Arial Unicode MS" pitchFamily="34" charset="-128"/>
              </a:rPr>
              <a:t>However, suit can be instituted by liquidator with prior approval of NCLT (except for the transaction notified by CG).</a:t>
            </a:r>
            <a:endParaRPr lang="en-US" sz="28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8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8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8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72</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Liquidation Process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Appointment of Insolvency Professional as Liquidator</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By NCLT</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RP shall continue as Liquidator unless replaced by NCLT.</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All power of Director, KMPs, Partner of CD shall be vested with Liquidator.</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RP can be replaced by NCLT (if)</a:t>
            </a:r>
          </a:p>
          <a:p>
            <a:pPr marL="828675" lvl="1" indent="-450850" algn="just" eaLnBrk="1" fontAlgn="auto" hangingPunct="1">
              <a:spcAft>
                <a:spcPts val="0"/>
              </a:spcAft>
              <a:buFont typeface="Wingdings" pitchFamily="2" charset="2"/>
              <a:buChar char="Ø"/>
              <a:defRPr/>
            </a:pPr>
            <a:r>
              <a:rPr lang="en-US" sz="2100" dirty="0" smtClean="0">
                <a:latin typeface="Arial Unicode MS" pitchFamily="34" charset="-128"/>
                <a:ea typeface="Arial Unicode MS" pitchFamily="34" charset="-128"/>
                <a:cs typeface="Arial Unicode MS" pitchFamily="34" charset="-128"/>
              </a:rPr>
              <a:t>Resolution plan was rejected; or </a:t>
            </a:r>
          </a:p>
          <a:p>
            <a:pPr marL="828675" lvl="1" indent="-450850" algn="just" eaLnBrk="1" fontAlgn="auto" hangingPunct="1">
              <a:spcAft>
                <a:spcPts val="0"/>
              </a:spcAft>
              <a:buFont typeface="Wingdings" pitchFamily="2" charset="2"/>
              <a:buChar char="Ø"/>
              <a:defRPr/>
            </a:pPr>
            <a:r>
              <a:rPr lang="en-US" sz="2100" dirty="0" smtClean="0">
                <a:latin typeface="Arial Unicode MS" pitchFamily="34" charset="-128"/>
                <a:ea typeface="Arial Unicode MS" pitchFamily="34" charset="-128"/>
                <a:cs typeface="Arial Unicode MS" pitchFamily="34" charset="-128"/>
              </a:rPr>
              <a:t>Board recommends the replacement of RP</a:t>
            </a:r>
          </a:p>
          <a:p>
            <a:pPr marL="828675" lvl="1" indent="-450850" algn="just" eaLnBrk="1" fontAlgn="auto" hangingPunct="1">
              <a:spcAft>
                <a:spcPts val="0"/>
              </a:spcAft>
              <a:buFont typeface="Wingdings" pitchFamily="2" charset="2"/>
              <a:buChar char="Ø"/>
              <a:defRPr/>
            </a:pPr>
            <a:r>
              <a:rPr lang="en-US" sz="2100" dirty="0" smtClean="0">
                <a:latin typeface="Arial Unicode MS" pitchFamily="34" charset="-128"/>
                <a:ea typeface="Arial Unicode MS" pitchFamily="34" charset="-128"/>
                <a:cs typeface="Arial Unicode MS" pitchFamily="34" charset="-128"/>
              </a:rPr>
              <a:t>Fee shall be as may be specified by Board.</a:t>
            </a:r>
          </a:p>
          <a:p>
            <a:pPr marL="828675" lvl="1" indent="-450850" algn="just" eaLnBrk="1" fontAlgn="auto" hangingPunct="1">
              <a:spcAft>
                <a:spcPts val="0"/>
              </a:spcAft>
              <a:buFont typeface="Wingdings" pitchFamily="2" charset="2"/>
              <a:buChar char="Ø"/>
              <a:defRPr/>
            </a:pPr>
            <a:r>
              <a:rPr lang="en-US" sz="2100" dirty="0" smtClean="0">
                <a:latin typeface="Arial Unicode MS" pitchFamily="34" charset="-128"/>
                <a:ea typeface="Arial Unicode MS" pitchFamily="34" charset="-128"/>
                <a:cs typeface="Arial Unicode MS" pitchFamily="34" charset="-128"/>
              </a:rPr>
              <a:t>Fee shall be paid from the Liquidation of assets.</a:t>
            </a: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73</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Liquidation Process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Powers and duties of Liquidator</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To verify claims of all the creditors;</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To take into his custody or control all the assets, property, effects and actionable claims of the corporate debtor;</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To evaluate the assets and property of the corporate debtor in the manner as may be specified by the Board and prepare a report;</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To take such measures to protect and preserve the assets and properties of the corporate debtor as he considers necessary. </a:t>
            </a: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74</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Liquidation Process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Powers and duties of Liquidator</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To carry on the business of the corporate debtor for its beneficial liquidation as he considers necessary.</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Subject to section 52, to sell the immovable and movable property and actionable claims of the corporate debtor in liquidation by public auction or private contract, with power to transfer such property to any person or body corporate, or to sell the same in parcels in such manner as may be specified.</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To obtain any professional assistance from any person or appoint any professional, in discharge of his duties, obligations and responsibilities.</a:t>
            </a: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75</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Liquidation Process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Powers and duties of Liquidator</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To draw, accept, make and endorse any negotiable instruments including bill of exchange, </a:t>
            </a:r>
            <a:r>
              <a:rPr lang="en-US" sz="2400" dirty="0" err="1" smtClean="0">
                <a:latin typeface="Arial Unicode MS" pitchFamily="34" charset="-128"/>
                <a:ea typeface="Arial Unicode MS" pitchFamily="34" charset="-128"/>
                <a:cs typeface="Arial Unicode MS" pitchFamily="34" charset="-128"/>
              </a:rPr>
              <a:t>hundi</a:t>
            </a:r>
            <a:r>
              <a:rPr lang="en-US" sz="2400" dirty="0" smtClean="0">
                <a:latin typeface="Arial Unicode MS" pitchFamily="34" charset="-128"/>
                <a:ea typeface="Arial Unicode MS" pitchFamily="34" charset="-128"/>
                <a:cs typeface="Arial Unicode MS" pitchFamily="34" charset="-128"/>
              </a:rPr>
              <a:t> or promissory note in the name and on behalf of the corporate debtor, with the same effect with respect to the liability as if such instruments were drawn, accepted, made or endorsed by or on behalf of the corporate debtor in the ordinary course of its business.</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To invite and settle claims of creditors and claimants and distribute proceeds in accordance with the provisions of this Code.</a:t>
            </a: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76</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Liquidation Process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Powers and duties of Liquidator</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To take out, in his official name, letter of administration to any deceased contributory and to do in his official name any other act necessary for obtaining payment of any money due and payable from a contributory or his estate which cannot be ordinarily done in the name of the corporate debtor, and in all such cases, the money due and payable shall, for the purpose of enabling the liquidator to take out the letter of administration or recover the money, be deemed to be due to the liquidator himself.</a:t>
            </a: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77</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Liquidation Process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Powers and duties of Liquidator</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To institute or defend any suit, prosecution or other legal proceedings, civil or criminal, in the name of on behalf of the corporate debtor;</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To investigate the financial affairs of the corporate debtor to determine undervalued or preferential transactions;</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To apply to the Adjudicating Authority for such orders or directions as may be necessary for the liquidation of the corporate debtor and to report the progress of the liquidation process in a manner as may be specified by the Board;</a:t>
            </a: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78</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Liquidation Process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Powers and duties of Liquidator</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To take all such actions, steps or to sign, execute and verify any paper, deed, receipt document, application, petition, affidavit, bond or instrument and for such purpose to use the common seal, if any, as may be necessary for liquidation, distribution of assets and in discharge of his duties and obligations and functions as liquidator;</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To perform such other functions as may be specified by the Board.</a:t>
            </a: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79</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Timelines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524000"/>
            <a:ext cx="8534400" cy="4267200"/>
          </a:xfrm>
        </p:spPr>
        <p:txBody>
          <a:bodyPr>
            <a:noAutofit/>
          </a:bodyPr>
          <a:lstStyle/>
          <a:p>
            <a:pPr marL="0" indent="0" algn="just" eaLnBrk="1" fontAlgn="auto" hangingPunct="1">
              <a:spcAft>
                <a:spcPts val="0"/>
              </a:spcAft>
              <a:buNone/>
              <a:defRPr/>
            </a:pPr>
            <a:endParaRPr lang="en-US" sz="21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8</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graphicFrame>
        <p:nvGraphicFramePr>
          <p:cNvPr id="6" name="Table 5"/>
          <p:cNvGraphicFramePr>
            <a:graphicFrameLocks noGrp="1"/>
          </p:cNvGraphicFramePr>
          <p:nvPr/>
        </p:nvGraphicFramePr>
        <p:xfrm>
          <a:off x="304800" y="1752600"/>
          <a:ext cx="8610600" cy="3870960"/>
        </p:xfrm>
        <a:graphic>
          <a:graphicData uri="http://schemas.openxmlformats.org/drawingml/2006/table">
            <a:tbl>
              <a:tblPr firstRow="1" bandRow="1">
                <a:tableStyleId>{2D5ABB26-0587-4C30-8999-92F81FD0307C}</a:tableStyleId>
              </a:tblPr>
              <a:tblGrid>
                <a:gridCol w="5715000"/>
                <a:gridCol w="457200"/>
                <a:gridCol w="2438400"/>
              </a:tblGrid>
              <a:tr h="370840">
                <a:tc>
                  <a:txBody>
                    <a:bodyPr/>
                    <a:lstStyle/>
                    <a:p>
                      <a:r>
                        <a:rPr lang="en-US" sz="2000" dirty="0" smtClean="0">
                          <a:latin typeface="Arial Unicode MS" pitchFamily="34" charset="-128"/>
                          <a:ea typeface="Arial Unicode MS" pitchFamily="34" charset="-128"/>
                          <a:cs typeface="Arial Unicode MS" pitchFamily="34" charset="-128"/>
                        </a:rPr>
                        <a:t>Interim Report by Committee </a:t>
                      </a:r>
                      <a:endParaRPr lang="en-US" sz="2000" dirty="0">
                        <a:latin typeface="Arial Unicode MS" pitchFamily="34" charset="-128"/>
                        <a:ea typeface="Arial Unicode MS" pitchFamily="34" charset="-128"/>
                        <a:cs typeface="Arial Unicode MS" pitchFamily="34" charset="-128"/>
                      </a:endParaRPr>
                    </a:p>
                  </a:txBody>
                  <a:tcPr/>
                </a:tc>
                <a:tc>
                  <a:txBody>
                    <a:bodyPr/>
                    <a:lstStyle/>
                    <a:p>
                      <a:r>
                        <a:rPr lang="en-US" sz="2000" dirty="0" smtClean="0">
                          <a:latin typeface="Arial Unicode MS" pitchFamily="34" charset="-128"/>
                          <a:ea typeface="Arial Unicode MS" pitchFamily="34" charset="-128"/>
                          <a:cs typeface="Arial Unicode MS" pitchFamily="34" charset="-128"/>
                        </a:rPr>
                        <a:t>--</a:t>
                      </a:r>
                      <a:endParaRPr lang="en-US" sz="2000" dirty="0">
                        <a:latin typeface="Arial Unicode MS" pitchFamily="34" charset="-128"/>
                        <a:ea typeface="Arial Unicode MS" pitchFamily="34" charset="-128"/>
                        <a:cs typeface="Arial Unicode MS" pitchFamily="34" charset="-128"/>
                      </a:endParaRPr>
                    </a:p>
                  </a:txBody>
                  <a:tcPr/>
                </a:tc>
                <a:tc>
                  <a:txBody>
                    <a:bodyPr/>
                    <a:lstStyle/>
                    <a:p>
                      <a:r>
                        <a:rPr lang="en-US" sz="2000" dirty="0" smtClean="0">
                          <a:latin typeface="Arial Unicode MS" pitchFamily="34" charset="-128"/>
                          <a:ea typeface="Arial Unicode MS" pitchFamily="34" charset="-128"/>
                          <a:cs typeface="Arial Unicode MS" pitchFamily="34" charset="-128"/>
                        </a:rPr>
                        <a:t>February, 2015</a:t>
                      </a:r>
                      <a:endParaRPr lang="en-US" sz="2000" dirty="0">
                        <a:latin typeface="Arial Unicode MS" pitchFamily="34" charset="-128"/>
                        <a:ea typeface="Arial Unicode MS" pitchFamily="34" charset="-128"/>
                        <a:cs typeface="Arial Unicode MS" pitchFamily="34" charset="-128"/>
                      </a:endParaRPr>
                    </a:p>
                  </a:txBody>
                  <a:tcPr/>
                </a:tc>
              </a:tr>
              <a:tr h="370840">
                <a:tc>
                  <a:txBody>
                    <a:bodyPr/>
                    <a:lstStyle/>
                    <a:p>
                      <a:r>
                        <a:rPr lang="en-US" sz="2000" dirty="0" smtClean="0">
                          <a:latin typeface="Arial Unicode MS" pitchFamily="34" charset="-128"/>
                          <a:ea typeface="Arial Unicode MS" pitchFamily="34" charset="-128"/>
                          <a:cs typeface="Arial Unicode MS" pitchFamily="34" charset="-128"/>
                        </a:rPr>
                        <a:t>Final</a:t>
                      </a:r>
                      <a:r>
                        <a:rPr lang="en-US" sz="2000" baseline="0" dirty="0" smtClean="0">
                          <a:latin typeface="Arial Unicode MS" pitchFamily="34" charset="-128"/>
                          <a:ea typeface="Arial Unicode MS" pitchFamily="34" charset="-128"/>
                          <a:cs typeface="Arial Unicode MS" pitchFamily="34" charset="-128"/>
                        </a:rPr>
                        <a:t> Report</a:t>
                      </a:r>
                      <a:endParaRPr lang="en-US" sz="2000" dirty="0">
                        <a:latin typeface="Arial Unicode MS" pitchFamily="34" charset="-128"/>
                        <a:ea typeface="Arial Unicode MS" pitchFamily="34" charset="-128"/>
                        <a:cs typeface="Arial Unicode MS" pitchFamily="34" charset="-128"/>
                      </a:endParaRPr>
                    </a:p>
                  </a:txBody>
                  <a:tcPr/>
                </a:tc>
                <a:tc>
                  <a:txBody>
                    <a:bodyPr/>
                    <a:lstStyle/>
                    <a:p>
                      <a:r>
                        <a:rPr lang="en-US" sz="2000" dirty="0" smtClean="0">
                          <a:latin typeface="Arial Unicode MS" pitchFamily="34" charset="-128"/>
                          <a:ea typeface="Arial Unicode MS" pitchFamily="34" charset="-128"/>
                          <a:cs typeface="Arial Unicode MS" pitchFamily="34" charset="-128"/>
                        </a:rPr>
                        <a:t>--</a:t>
                      </a:r>
                      <a:endParaRPr lang="en-US" sz="2000" dirty="0">
                        <a:latin typeface="Arial Unicode MS" pitchFamily="34" charset="-128"/>
                        <a:ea typeface="Arial Unicode MS" pitchFamily="34" charset="-128"/>
                        <a:cs typeface="Arial Unicode MS" pitchFamily="34" charset="-128"/>
                      </a:endParaRPr>
                    </a:p>
                  </a:txBody>
                  <a:tcPr/>
                </a:tc>
                <a:tc>
                  <a:txBody>
                    <a:bodyPr/>
                    <a:lstStyle/>
                    <a:p>
                      <a:r>
                        <a:rPr lang="en-US" sz="2000" dirty="0" smtClean="0">
                          <a:latin typeface="Arial Unicode MS" pitchFamily="34" charset="-128"/>
                          <a:ea typeface="Arial Unicode MS" pitchFamily="34" charset="-128"/>
                          <a:cs typeface="Arial Unicode MS" pitchFamily="34" charset="-128"/>
                        </a:rPr>
                        <a:t>November,</a:t>
                      </a:r>
                      <a:r>
                        <a:rPr lang="en-US" sz="2000" baseline="0" dirty="0" smtClean="0">
                          <a:latin typeface="Arial Unicode MS" pitchFamily="34" charset="-128"/>
                          <a:ea typeface="Arial Unicode MS" pitchFamily="34" charset="-128"/>
                          <a:cs typeface="Arial Unicode MS" pitchFamily="34" charset="-128"/>
                        </a:rPr>
                        <a:t> 2015</a:t>
                      </a:r>
                      <a:endParaRPr lang="en-US" sz="2000" dirty="0">
                        <a:latin typeface="Arial Unicode MS" pitchFamily="34" charset="-128"/>
                        <a:ea typeface="Arial Unicode MS" pitchFamily="34" charset="-128"/>
                        <a:cs typeface="Arial Unicode MS" pitchFamily="34" charset="-128"/>
                      </a:endParaRPr>
                    </a:p>
                  </a:txBody>
                  <a:tcPr/>
                </a:tc>
              </a:tr>
              <a:tr h="370840">
                <a:tc>
                  <a:txBody>
                    <a:bodyPr/>
                    <a:lstStyle/>
                    <a:p>
                      <a:r>
                        <a:rPr lang="en-US" sz="2000" dirty="0" smtClean="0">
                          <a:latin typeface="Arial Unicode MS" pitchFamily="34" charset="-128"/>
                          <a:ea typeface="Arial Unicode MS" pitchFamily="34" charset="-128"/>
                          <a:cs typeface="Arial Unicode MS" pitchFamily="34" charset="-128"/>
                        </a:rPr>
                        <a:t>Insolvency &amp; Bankruptcy</a:t>
                      </a:r>
                      <a:r>
                        <a:rPr lang="en-US" sz="2000" baseline="0" dirty="0" smtClean="0">
                          <a:latin typeface="Arial Unicode MS" pitchFamily="34" charset="-128"/>
                          <a:ea typeface="Arial Unicode MS" pitchFamily="34" charset="-128"/>
                          <a:cs typeface="Arial Unicode MS" pitchFamily="34" charset="-128"/>
                        </a:rPr>
                        <a:t> Code, 2015 introduced in </a:t>
                      </a:r>
                      <a:r>
                        <a:rPr lang="en-US" sz="2000" baseline="0" dirty="0" err="1" smtClean="0">
                          <a:latin typeface="Arial Unicode MS" pitchFamily="34" charset="-128"/>
                          <a:ea typeface="Arial Unicode MS" pitchFamily="34" charset="-128"/>
                          <a:cs typeface="Arial Unicode MS" pitchFamily="34" charset="-128"/>
                        </a:rPr>
                        <a:t>Lok</a:t>
                      </a:r>
                      <a:r>
                        <a:rPr lang="en-US" sz="2000" baseline="0" dirty="0" smtClean="0">
                          <a:latin typeface="Arial Unicode MS" pitchFamily="34" charset="-128"/>
                          <a:ea typeface="Arial Unicode MS" pitchFamily="34" charset="-128"/>
                          <a:cs typeface="Arial Unicode MS" pitchFamily="34" charset="-128"/>
                        </a:rPr>
                        <a:t> </a:t>
                      </a:r>
                      <a:r>
                        <a:rPr lang="en-US" sz="2000" baseline="0" dirty="0" err="1" smtClean="0">
                          <a:latin typeface="Arial Unicode MS" pitchFamily="34" charset="-128"/>
                          <a:ea typeface="Arial Unicode MS" pitchFamily="34" charset="-128"/>
                          <a:cs typeface="Arial Unicode MS" pitchFamily="34" charset="-128"/>
                        </a:rPr>
                        <a:t>Sabha</a:t>
                      </a:r>
                      <a:endParaRPr lang="en-US" sz="2000" dirty="0">
                        <a:latin typeface="Arial Unicode MS" pitchFamily="34" charset="-128"/>
                        <a:ea typeface="Arial Unicode MS" pitchFamily="34" charset="-128"/>
                        <a:cs typeface="Arial Unicode MS" pitchFamily="34" charset="-128"/>
                      </a:endParaRPr>
                    </a:p>
                  </a:txBody>
                  <a:tcPr/>
                </a:tc>
                <a:tc>
                  <a:txBody>
                    <a:bodyPr/>
                    <a:lstStyle/>
                    <a:p>
                      <a:r>
                        <a:rPr lang="en-US" sz="2000" dirty="0" smtClean="0">
                          <a:latin typeface="Arial Unicode MS" pitchFamily="34" charset="-128"/>
                          <a:ea typeface="Arial Unicode MS" pitchFamily="34" charset="-128"/>
                          <a:cs typeface="Arial Unicode MS" pitchFamily="34" charset="-128"/>
                        </a:rPr>
                        <a:t>--</a:t>
                      </a:r>
                      <a:endParaRPr lang="en-US" sz="2000" dirty="0">
                        <a:latin typeface="Arial Unicode MS" pitchFamily="34" charset="-128"/>
                        <a:ea typeface="Arial Unicode MS" pitchFamily="34" charset="-128"/>
                        <a:cs typeface="Arial Unicode MS" pitchFamily="34" charset="-128"/>
                      </a:endParaRPr>
                    </a:p>
                  </a:txBody>
                  <a:tcPr/>
                </a:tc>
                <a:tc>
                  <a:txBody>
                    <a:bodyPr/>
                    <a:lstStyle/>
                    <a:p>
                      <a:r>
                        <a:rPr lang="en-US" sz="2000" dirty="0" smtClean="0">
                          <a:latin typeface="Arial Unicode MS" pitchFamily="34" charset="-128"/>
                          <a:ea typeface="Arial Unicode MS" pitchFamily="34" charset="-128"/>
                          <a:cs typeface="Arial Unicode MS" pitchFamily="34" charset="-128"/>
                        </a:rPr>
                        <a:t>21 December 2015</a:t>
                      </a:r>
                      <a:endParaRPr lang="en-US" sz="2000" dirty="0">
                        <a:latin typeface="Arial Unicode MS" pitchFamily="34" charset="-128"/>
                        <a:ea typeface="Arial Unicode MS" pitchFamily="34" charset="-128"/>
                        <a:cs typeface="Arial Unicode MS" pitchFamily="34" charset="-128"/>
                      </a:endParaRPr>
                    </a:p>
                  </a:txBody>
                  <a:tcPr/>
                </a:tc>
              </a:tr>
              <a:tr h="370840">
                <a:tc>
                  <a:txBody>
                    <a:bodyPr/>
                    <a:lstStyle/>
                    <a:p>
                      <a:r>
                        <a:rPr lang="en-US" sz="2000" dirty="0" smtClean="0">
                          <a:latin typeface="Arial Unicode MS" pitchFamily="34" charset="-128"/>
                          <a:ea typeface="Arial Unicode MS" pitchFamily="34" charset="-128"/>
                          <a:cs typeface="Arial Unicode MS" pitchFamily="34" charset="-128"/>
                        </a:rPr>
                        <a:t>Referred to Joint Committee on </a:t>
                      </a:r>
                      <a:r>
                        <a:rPr lang="en-US" sz="2000" dirty="0" smtClean="0">
                          <a:latin typeface="Arial Unicode MS" pitchFamily="34" charset="-128"/>
                          <a:ea typeface="Arial Unicode MS" pitchFamily="34" charset="-128"/>
                          <a:cs typeface="Arial Unicode MS" pitchFamily="34" charset="-128"/>
                        </a:rPr>
                        <a:t>IBC</a:t>
                      </a:r>
                      <a:endParaRPr lang="en-US" sz="2000" dirty="0">
                        <a:latin typeface="Arial Unicode MS" pitchFamily="34" charset="-128"/>
                        <a:ea typeface="Arial Unicode MS" pitchFamily="34" charset="-128"/>
                        <a:cs typeface="Arial Unicode MS" pitchFamily="34" charset="-128"/>
                      </a:endParaRPr>
                    </a:p>
                  </a:txBody>
                  <a:tcPr/>
                </a:tc>
                <a:tc>
                  <a:txBody>
                    <a:bodyPr/>
                    <a:lstStyle/>
                    <a:p>
                      <a:r>
                        <a:rPr lang="en-US" sz="2000" dirty="0" smtClean="0">
                          <a:latin typeface="Arial Unicode MS" pitchFamily="34" charset="-128"/>
                          <a:ea typeface="Arial Unicode MS" pitchFamily="34" charset="-128"/>
                          <a:cs typeface="Arial Unicode MS" pitchFamily="34" charset="-128"/>
                        </a:rPr>
                        <a:t>--</a:t>
                      </a:r>
                      <a:endParaRPr lang="en-US" sz="2000" dirty="0">
                        <a:latin typeface="Arial Unicode MS" pitchFamily="34" charset="-128"/>
                        <a:ea typeface="Arial Unicode MS" pitchFamily="34" charset="-128"/>
                        <a:cs typeface="Arial Unicode MS" pitchFamily="34" charset="-128"/>
                      </a:endParaRPr>
                    </a:p>
                  </a:txBody>
                  <a:tcPr/>
                </a:tc>
                <a:tc>
                  <a:txBody>
                    <a:bodyPr/>
                    <a:lstStyle/>
                    <a:p>
                      <a:r>
                        <a:rPr lang="en-US" sz="2000" dirty="0" smtClean="0"/>
                        <a:t>2015</a:t>
                      </a:r>
                      <a:endParaRPr lang="en-US" sz="2000" dirty="0"/>
                    </a:p>
                  </a:txBody>
                  <a:tcPr/>
                </a:tc>
              </a:tr>
              <a:tr h="370840">
                <a:tc>
                  <a:txBody>
                    <a:bodyPr/>
                    <a:lstStyle/>
                    <a:p>
                      <a:r>
                        <a:rPr lang="en-US" sz="2000" dirty="0" smtClean="0">
                          <a:latin typeface="Arial Unicode MS" pitchFamily="34" charset="-128"/>
                          <a:ea typeface="Arial Unicode MS" pitchFamily="34" charset="-128"/>
                          <a:cs typeface="Arial Unicode MS" pitchFamily="34" charset="-128"/>
                        </a:rPr>
                        <a:t>Committee Report in </a:t>
                      </a:r>
                      <a:r>
                        <a:rPr lang="en-US" sz="2000" dirty="0" err="1" smtClean="0">
                          <a:latin typeface="Arial Unicode MS" pitchFamily="34" charset="-128"/>
                          <a:ea typeface="Arial Unicode MS" pitchFamily="34" charset="-128"/>
                          <a:cs typeface="Arial Unicode MS" pitchFamily="34" charset="-128"/>
                        </a:rPr>
                        <a:t>Lok</a:t>
                      </a:r>
                      <a:r>
                        <a:rPr lang="en-US" sz="2000" baseline="0" dirty="0" smtClean="0">
                          <a:latin typeface="Arial Unicode MS" pitchFamily="34" charset="-128"/>
                          <a:ea typeface="Arial Unicode MS" pitchFamily="34" charset="-128"/>
                          <a:cs typeface="Arial Unicode MS" pitchFamily="34" charset="-128"/>
                        </a:rPr>
                        <a:t> </a:t>
                      </a:r>
                      <a:r>
                        <a:rPr lang="en-US" sz="2000" baseline="0" dirty="0" err="1" smtClean="0">
                          <a:latin typeface="Arial Unicode MS" pitchFamily="34" charset="-128"/>
                          <a:ea typeface="Arial Unicode MS" pitchFamily="34" charset="-128"/>
                          <a:cs typeface="Arial Unicode MS" pitchFamily="34" charset="-128"/>
                        </a:rPr>
                        <a:t>Sabha</a:t>
                      </a:r>
                      <a:r>
                        <a:rPr lang="en-US" sz="2000" baseline="0" dirty="0" smtClean="0">
                          <a:latin typeface="Arial Unicode MS" pitchFamily="34" charset="-128"/>
                          <a:ea typeface="Arial Unicode MS" pitchFamily="34" charset="-128"/>
                          <a:cs typeface="Arial Unicode MS" pitchFamily="34" charset="-128"/>
                        </a:rPr>
                        <a:t> &amp; </a:t>
                      </a:r>
                      <a:r>
                        <a:rPr lang="en-US" sz="2000" baseline="0" dirty="0" err="1" smtClean="0">
                          <a:latin typeface="Arial Unicode MS" pitchFamily="34" charset="-128"/>
                          <a:ea typeface="Arial Unicode MS" pitchFamily="34" charset="-128"/>
                          <a:cs typeface="Arial Unicode MS" pitchFamily="34" charset="-128"/>
                        </a:rPr>
                        <a:t>Rajya</a:t>
                      </a:r>
                      <a:r>
                        <a:rPr lang="en-US" sz="2000" baseline="0" dirty="0" smtClean="0">
                          <a:latin typeface="Arial Unicode MS" pitchFamily="34" charset="-128"/>
                          <a:ea typeface="Arial Unicode MS" pitchFamily="34" charset="-128"/>
                          <a:cs typeface="Arial Unicode MS" pitchFamily="34" charset="-128"/>
                        </a:rPr>
                        <a:t> </a:t>
                      </a:r>
                      <a:r>
                        <a:rPr lang="en-US" sz="2000" baseline="0" dirty="0" err="1" smtClean="0">
                          <a:latin typeface="Arial Unicode MS" pitchFamily="34" charset="-128"/>
                          <a:ea typeface="Arial Unicode MS" pitchFamily="34" charset="-128"/>
                          <a:cs typeface="Arial Unicode MS" pitchFamily="34" charset="-128"/>
                        </a:rPr>
                        <a:t>Sabha</a:t>
                      </a:r>
                      <a:endParaRPr lang="en-US" sz="2000" dirty="0">
                        <a:latin typeface="Arial Unicode MS" pitchFamily="34" charset="-128"/>
                        <a:ea typeface="Arial Unicode MS" pitchFamily="34" charset="-128"/>
                        <a:cs typeface="Arial Unicode MS" pitchFamily="34" charset="-128"/>
                      </a:endParaRPr>
                    </a:p>
                  </a:txBody>
                  <a:tcPr/>
                </a:tc>
                <a:tc>
                  <a:txBody>
                    <a:bodyPr/>
                    <a:lstStyle/>
                    <a:p>
                      <a:r>
                        <a:rPr lang="en-US" sz="2000" dirty="0" smtClean="0">
                          <a:latin typeface="Arial Unicode MS" pitchFamily="34" charset="-128"/>
                          <a:ea typeface="Arial Unicode MS" pitchFamily="34" charset="-128"/>
                          <a:cs typeface="Arial Unicode MS" pitchFamily="34" charset="-128"/>
                        </a:rPr>
                        <a:t>--</a:t>
                      </a:r>
                      <a:endParaRPr lang="en-US" sz="2000" dirty="0">
                        <a:latin typeface="Arial Unicode MS" pitchFamily="34" charset="-128"/>
                        <a:ea typeface="Arial Unicode MS" pitchFamily="34" charset="-128"/>
                        <a:cs typeface="Arial Unicode MS" pitchFamily="34" charset="-128"/>
                      </a:endParaRPr>
                    </a:p>
                  </a:txBody>
                  <a:tcPr/>
                </a:tc>
                <a:tc>
                  <a:txBody>
                    <a:bodyPr/>
                    <a:lstStyle/>
                    <a:p>
                      <a:r>
                        <a:rPr lang="en-US" sz="2000" dirty="0" smtClean="0">
                          <a:latin typeface="Arial Unicode MS" pitchFamily="34" charset="-128"/>
                          <a:ea typeface="Arial Unicode MS" pitchFamily="34" charset="-128"/>
                          <a:cs typeface="Arial Unicode MS" pitchFamily="34" charset="-128"/>
                        </a:rPr>
                        <a:t>28 April 2016</a:t>
                      </a:r>
                      <a:endParaRPr lang="en-US" sz="2000" dirty="0">
                        <a:latin typeface="Arial Unicode MS" pitchFamily="34" charset="-128"/>
                        <a:ea typeface="Arial Unicode MS" pitchFamily="34" charset="-128"/>
                        <a:cs typeface="Arial Unicode MS" pitchFamily="34" charset="-128"/>
                      </a:endParaRPr>
                    </a:p>
                  </a:txBody>
                  <a:tcPr/>
                </a:tc>
              </a:tr>
              <a:tr h="370840">
                <a:tc>
                  <a:txBody>
                    <a:bodyPr/>
                    <a:lstStyle/>
                    <a:p>
                      <a:r>
                        <a:rPr lang="en-US" sz="2000" dirty="0" smtClean="0">
                          <a:latin typeface="Arial Unicode MS" pitchFamily="34" charset="-128"/>
                          <a:ea typeface="Arial Unicode MS" pitchFamily="34" charset="-128"/>
                          <a:cs typeface="Arial Unicode MS" pitchFamily="34" charset="-128"/>
                        </a:rPr>
                        <a:t>Code passed by </a:t>
                      </a:r>
                      <a:r>
                        <a:rPr lang="en-US" sz="2000" dirty="0" err="1" smtClean="0">
                          <a:latin typeface="Arial Unicode MS" pitchFamily="34" charset="-128"/>
                          <a:ea typeface="Arial Unicode MS" pitchFamily="34" charset="-128"/>
                          <a:cs typeface="Arial Unicode MS" pitchFamily="34" charset="-128"/>
                        </a:rPr>
                        <a:t>Lok</a:t>
                      </a:r>
                      <a:r>
                        <a:rPr lang="en-US" sz="2000" dirty="0" smtClean="0">
                          <a:latin typeface="Arial Unicode MS" pitchFamily="34" charset="-128"/>
                          <a:ea typeface="Arial Unicode MS" pitchFamily="34" charset="-128"/>
                          <a:cs typeface="Arial Unicode MS" pitchFamily="34" charset="-128"/>
                        </a:rPr>
                        <a:t> </a:t>
                      </a:r>
                      <a:r>
                        <a:rPr lang="en-US" sz="2000" dirty="0" err="1" smtClean="0">
                          <a:latin typeface="Arial Unicode MS" pitchFamily="34" charset="-128"/>
                          <a:ea typeface="Arial Unicode MS" pitchFamily="34" charset="-128"/>
                          <a:cs typeface="Arial Unicode MS" pitchFamily="34" charset="-128"/>
                        </a:rPr>
                        <a:t>Sabha</a:t>
                      </a:r>
                      <a:endParaRPr lang="en-US" sz="2000" dirty="0">
                        <a:latin typeface="Arial Unicode MS" pitchFamily="34" charset="-128"/>
                        <a:ea typeface="Arial Unicode MS" pitchFamily="34" charset="-128"/>
                        <a:cs typeface="Arial Unicode MS" pitchFamily="34" charset="-128"/>
                      </a:endParaRPr>
                    </a:p>
                  </a:txBody>
                  <a:tcPr/>
                </a:tc>
                <a:tc>
                  <a:txBody>
                    <a:bodyPr/>
                    <a:lstStyle/>
                    <a:p>
                      <a:r>
                        <a:rPr lang="en-US" sz="2000" dirty="0" smtClean="0">
                          <a:latin typeface="Arial Unicode MS" pitchFamily="34" charset="-128"/>
                          <a:ea typeface="Arial Unicode MS" pitchFamily="34" charset="-128"/>
                          <a:cs typeface="Arial Unicode MS" pitchFamily="34" charset="-128"/>
                        </a:rPr>
                        <a:t>--</a:t>
                      </a:r>
                      <a:endParaRPr lang="en-US" sz="2000" dirty="0">
                        <a:latin typeface="Arial Unicode MS" pitchFamily="34" charset="-128"/>
                        <a:ea typeface="Arial Unicode MS" pitchFamily="34" charset="-128"/>
                        <a:cs typeface="Arial Unicode MS" pitchFamily="34" charset="-128"/>
                      </a:endParaRPr>
                    </a:p>
                  </a:txBody>
                  <a:tcPr/>
                </a:tc>
                <a:tc>
                  <a:txBody>
                    <a:bodyPr/>
                    <a:lstStyle/>
                    <a:p>
                      <a:r>
                        <a:rPr lang="en-US" sz="2000" dirty="0" smtClean="0">
                          <a:latin typeface="Arial Unicode MS" pitchFamily="34" charset="-128"/>
                          <a:ea typeface="Arial Unicode MS" pitchFamily="34" charset="-128"/>
                          <a:cs typeface="Arial Unicode MS" pitchFamily="34" charset="-128"/>
                        </a:rPr>
                        <a:t>05 May 2016</a:t>
                      </a:r>
                      <a:endParaRPr lang="en-US" sz="2000" dirty="0">
                        <a:latin typeface="Arial Unicode MS" pitchFamily="34" charset="-128"/>
                        <a:ea typeface="Arial Unicode MS" pitchFamily="34" charset="-128"/>
                        <a:cs typeface="Arial Unicode MS" pitchFamily="34" charset="-128"/>
                      </a:endParaRPr>
                    </a:p>
                  </a:txBody>
                  <a:tcPr/>
                </a:tc>
              </a:tr>
              <a:tr h="370840">
                <a:tc>
                  <a:txBody>
                    <a:bodyPr/>
                    <a:lstStyle/>
                    <a:p>
                      <a:r>
                        <a:rPr lang="en-US" sz="2000" dirty="0" smtClean="0">
                          <a:latin typeface="Arial Unicode MS" pitchFamily="34" charset="-128"/>
                          <a:ea typeface="Arial Unicode MS" pitchFamily="34" charset="-128"/>
                          <a:cs typeface="Arial Unicode MS" pitchFamily="34" charset="-128"/>
                        </a:rPr>
                        <a:t>Code passed by </a:t>
                      </a:r>
                      <a:r>
                        <a:rPr lang="en-US" sz="2000" dirty="0" err="1" smtClean="0">
                          <a:latin typeface="Arial Unicode MS" pitchFamily="34" charset="-128"/>
                          <a:ea typeface="Arial Unicode MS" pitchFamily="34" charset="-128"/>
                          <a:cs typeface="Arial Unicode MS" pitchFamily="34" charset="-128"/>
                        </a:rPr>
                        <a:t>Rajya</a:t>
                      </a:r>
                      <a:r>
                        <a:rPr lang="en-US" sz="2000" dirty="0" smtClean="0">
                          <a:latin typeface="Arial Unicode MS" pitchFamily="34" charset="-128"/>
                          <a:ea typeface="Arial Unicode MS" pitchFamily="34" charset="-128"/>
                          <a:cs typeface="Arial Unicode MS" pitchFamily="34" charset="-128"/>
                        </a:rPr>
                        <a:t> </a:t>
                      </a:r>
                      <a:r>
                        <a:rPr lang="en-US" sz="2000" dirty="0" err="1" smtClean="0">
                          <a:latin typeface="Arial Unicode MS" pitchFamily="34" charset="-128"/>
                          <a:ea typeface="Arial Unicode MS" pitchFamily="34" charset="-128"/>
                          <a:cs typeface="Arial Unicode MS" pitchFamily="34" charset="-128"/>
                        </a:rPr>
                        <a:t>Sabha</a:t>
                      </a:r>
                      <a:endParaRPr lang="en-US" sz="2000" dirty="0">
                        <a:latin typeface="Arial Unicode MS" pitchFamily="34" charset="-128"/>
                        <a:ea typeface="Arial Unicode MS" pitchFamily="34" charset="-128"/>
                        <a:cs typeface="Arial Unicode MS" pitchFamily="34" charset="-128"/>
                      </a:endParaRPr>
                    </a:p>
                  </a:txBody>
                  <a:tcPr/>
                </a:tc>
                <a:tc>
                  <a:txBody>
                    <a:bodyPr/>
                    <a:lstStyle/>
                    <a:p>
                      <a:r>
                        <a:rPr lang="en-US" sz="2000" dirty="0" smtClean="0">
                          <a:latin typeface="Arial Unicode MS" pitchFamily="34" charset="-128"/>
                          <a:ea typeface="Arial Unicode MS" pitchFamily="34" charset="-128"/>
                          <a:cs typeface="Arial Unicode MS" pitchFamily="34" charset="-128"/>
                        </a:rPr>
                        <a:t>--</a:t>
                      </a:r>
                      <a:endParaRPr lang="en-US" sz="2000" dirty="0">
                        <a:latin typeface="Arial Unicode MS" pitchFamily="34" charset="-128"/>
                        <a:ea typeface="Arial Unicode MS" pitchFamily="34" charset="-128"/>
                        <a:cs typeface="Arial Unicode MS" pitchFamily="34" charset="-128"/>
                      </a:endParaRPr>
                    </a:p>
                  </a:txBody>
                  <a:tcPr/>
                </a:tc>
                <a:tc>
                  <a:txBody>
                    <a:bodyPr/>
                    <a:lstStyle/>
                    <a:p>
                      <a:r>
                        <a:rPr lang="en-US" sz="2000" dirty="0" smtClean="0">
                          <a:latin typeface="Arial Unicode MS" pitchFamily="34" charset="-128"/>
                          <a:ea typeface="Arial Unicode MS" pitchFamily="34" charset="-128"/>
                          <a:cs typeface="Arial Unicode MS" pitchFamily="34" charset="-128"/>
                        </a:rPr>
                        <a:t>11 May 2016</a:t>
                      </a:r>
                      <a:endParaRPr lang="en-US" sz="2000" dirty="0">
                        <a:latin typeface="Arial Unicode MS" pitchFamily="34" charset="-128"/>
                        <a:ea typeface="Arial Unicode MS" pitchFamily="34" charset="-128"/>
                        <a:cs typeface="Arial Unicode MS" pitchFamily="34" charset="-128"/>
                      </a:endParaRPr>
                    </a:p>
                  </a:txBody>
                  <a:tcPr/>
                </a:tc>
              </a:tr>
              <a:tr h="370840">
                <a:tc>
                  <a:txBody>
                    <a:bodyPr/>
                    <a:lstStyle/>
                    <a:p>
                      <a:r>
                        <a:rPr lang="en-US" sz="2000" dirty="0" smtClean="0">
                          <a:latin typeface="Arial Unicode MS" pitchFamily="34" charset="-128"/>
                          <a:ea typeface="Arial Unicode MS" pitchFamily="34" charset="-128"/>
                          <a:cs typeface="Arial Unicode MS" pitchFamily="34" charset="-128"/>
                        </a:rPr>
                        <a:t>President’s </a:t>
                      </a:r>
                      <a:r>
                        <a:rPr lang="en-US" sz="2000" dirty="0" smtClean="0">
                          <a:latin typeface="Arial Unicode MS" pitchFamily="34" charset="-128"/>
                          <a:ea typeface="Arial Unicode MS" pitchFamily="34" charset="-128"/>
                          <a:cs typeface="Arial Unicode MS" pitchFamily="34" charset="-128"/>
                        </a:rPr>
                        <a:t>Assent</a:t>
                      </a:r>
                      <a:endParaRPr lang="en-US" sz="2000" dirty="0">
                        <a:latin typeface="Arial Unicode MS" pitchFamily="34" charset="-128"/>
                        <a:ea typeface="Arial Unicode MS" pitchFamily="34" charset="-128"/>
                        <a:cs typeface="Arial Unicode MS" pitchFamily="34" charset="-128"/>
                      </a:endParaRPr>
                    </a:p>
                  </a:txBody>
                  <a:tcPr/>
                </a:tc>
                <a:tc>
                  <a:txBody>
                    <a:bodyPr/>
                    <a:lstStyle/>
                    <a:p>
                      <a:r>
                        <a:rPr lang="en-US" sz="2000" dirty="0" smtClean="0">
                          <a:latin typeface="Arial Unicode MS" pitchFamily="34" charset="-128"/>
                          <a:ea typeface="Arial Unicode MS" pitchFamily="34" charset="-128"/>
                          <a:cs typeface="Arial Unicode MS" pitchFamily="34" charset="-128"/>
                        </a:rPr>
                        <a:t>--</a:t>
                      </a:r>
                      <a:endParaRPr lang="en-US" sz="2000" dirty="0">
                        <a:latin typeface="Arial Unicode MS" pitchFamily="34" charset="-128"/>
                        <a:ea typeface="Arial Unicode MS" pitchFamily="34" charset="-128"/>
                        <a:cs typeface="Arial Unicode MS" pitchFamily="34" charset="-128"/>
                      </a:endParaRPr>
                    </a:p>
                  </a:txBody>
                  <a:tcPr/>
                </a:tc>
                <a:tc>
                  <a:txBody>
                    <a:bodyPr/>
                    <a:lstStyle/>
                    <a:p>
                      <a:r>
                        <a:rPr lang="en-US" sz="2000" dirty="0" smtClean="0">
                          <a:latin typeface="Arial Unicode MS" pitchFamily="34" charset="-128"/>
                          <a:ea typeface="Arial Unicode MS" pitchFamily="34" charset="-128"/>
                          <a:cs typeface="Arial Unicode MS" pitchFamily="34" charset="-128"/>
                        </a:rPr>
                        <a:t>28 May 2016</a:t>
                      </a:r>
                      <a:endParaRPr lang="en-US" sz="2000" dirty="0">
                        <a:latin typeface="Arial Unicode MS" pitchFamily="34" charset="-128"/>
                        <a:ea typeface="Arial Unicode MS" pitchFamily="34" charset="-128"/>
                        <a:cs typeface="Arial Unicode MS" pitchFamily="34" charset="-128"/>
                      </a:endParaRPr>
                    </a:p>
                  </a:txBody>
                  <a:tcPr/>
                </a:tc>
              </a:tr>
              <a:tr h="370840">
                <a:tc>
                  <a:txBody>
                    <a:bodyPr/>
                    <a:lstStyle/>
                    <a:p>
                      <a:r>
                        <a:rPr lang="en-US" sz="2000" dirty="0" smtClean="0">
                          <a:latin typeface="Arial Unicode MS" pitchFamily="34" charset="-128"/>
                          <a:ea typeface="Arial Unicode MS" pitchFamily="34" charset="-128"/>
                          <a:cs typeface="Arial Unicode MS" pitchFamily="34" charset="-128"/>
                        </a:rPr>
                        <a:t>Rule </a:t>
                      </a:r>
                      <a:r>
                        <a:rPr lang="en-US" sz="2000" dirty="0" smtClean="0">
                          <a:latin typeface="Arial Unicode MS" pitchFamily="34" charset="-128"/>
                          <a:ea typeface="Arial Unicode MS" pitchFamily="34" charset="-128"/>
                          <a:cs typeface="Arial Unicode MS" pitchFamily="34" charset="-128"/>
                        </a:rPr>
                        <a:t>on IBC notified (effective from 01.12.2016)</a:t>
                      </a:r>
                      <a:endParaRPr lang="en-US" sz="2000" dirty="0">
                        <a:latin typeface="Arial Unicode MS" pitchFamily="34" charset="-128"/>
                        <a:ea typeface="Arial Unicode MS" pitchFamily="34" charset="-128"/>
                        <a:cs typeface="Arial Unicode MS" pitchFamily="34" charset="-128"/>
                      </a:endParaRPr>
                    </a:p>
                  </a:txBody>
                  <a:tcPr/>
                </a:tc>
                <a:tc>
                  <a:txBody>
                    <a:bodyPr/>
                    <a:lstStyle/>
                    <a:p>
                      <a:r>
                        <a:rPr lang="en-US" sz="2000" dirty="0" smtClean="0">
                          <a:latin typeface="Arial Unicode MS" pitchFamily="34" charset="-128"/>
                          <a:ea typeface="Arial Unicode MS" pitchFamily="34" charset="-128"/>
                          <a:cs typeface="Arial Unicode MS" pitchFamily="34" charset="-128"/>
                        </a:rPr>
                        <a:t>--</a:t>
                      </a:r>
                      <a:endParaRPr lang="en-US" sz="2000" dirty="0">
                        <a:latin typeface="Arial Unicode MS" pitchFamily="34" charset="-128"/>
                        <a:ea typeface="Arial Unicode MS" pitchFamily="34" charset="-128"/>
                        <a:cs typeface="Arial Unicode MS" pitchFamily="34" charset="-128"/>
                      </a:endParaRPr>
                    </a:p>
                  </a:txBody>
                  <a:tcPr/>
                </a:tc>
                <a:tc>
                  <a:txBody>
                    <a:bodyPr/>
                    <a:lstStyle/>
                    <a:p>
                      <a:r>
                        <a:rPr lang="en-US" sz="2000" dirty="0" smtClean="0">
                          <a:latin typeface="Arial Unicode MS" pitchFamily="34" charset="-128"/>
                          <a:ea typeface="Arial Unicode MS" pitchFamily="34" charset="-128"/>
                          <a:cs typeface="Arial Unicode MS" pitchFamily="34" charset="-128"/>
                        </a:rPr>
                        <a:t>30 November</a:t>
                      </a:r>
                      <a:r>
                        <a:rPr lang="en-US" sz="2000" baseline="0" dirty="0" smtClean="0">
                          <a:latin typeface="Arial Unicode MS" pitchFamily="34" charset="-128"/>
                          <a:ea typeface="Arial Unicode MS" pitchFamily="34" charset="-128"/>
                          <a:cs typeface="Arial Unicode MS" pitchFamily="34" charset="-128"/>
                        </a:rPr>
                        <a:t> 2016</a:t>
                      </a:r>
                      <a:endParaRPr lang="en-US" sz="2000" dirty="0">
                        <a:latin typeface="Arial Unicode MS" pitchFamily="34" charset="-128"/>
                        <a:ea typeface="Arial Unicode MS" pitchFamily="34" charset="-128"/>
                        <a:cs typeface="Arial Unicode MS" pitchFamily="34" charset="-128"/>
                      </a:endParaRPr>
                    </a:p>
                  </a:txBody>
                  <a:tcPr/>
                </a:tc>
              </a:tr>
            </a:tbl>
          </a:graphicData>
        </a:graphic>
      </p:graphicFrame>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Liquidation Process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Powers and duties of Liquidator</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The liquidator shall have the power to consult any of the stakeholders entitled to a distribution of proceeds under section 53.</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8738" indent="-1588"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Provided that any such consultation shall not be binding on the liquidator. </a:t>
            </a: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80</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Liquidation Process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800" b="1" dirty="0" smtClean="0">
                <a:latin typeface="Arial Unicode MS" pitchFamily="34" charset="-128"/>
                <a:ea typeface="Arial Unicode MS" pitchFamily="34" charset="-128"/>
                <a:cs typeface="Arial Unicode MS" pitchFamily="34" charset="-128"/>
              </a:rPr>
              <a:t>Powers of Liquidator to access information:-</a:t>
            </a:r>
          </a:p>
          <a:p>
            <a:pPr marL="58738" indent="-1588" algn="just" eaLnBrk="1" fontAlgn="auto" hangingPunct="1">
              <a:spcAft>
                <a:spcPts val="0"/>
              </a:spcAft>
              <a:buNone/>
              <a:defRPr/>
            </a:pPr>
            <a:endParaRPr lang="en-US" sz="800" dirty="0" smtClean="0">
              <a:latin typeface="Arial Unicode MS" pitchFamily="34" charset="-128"/>
              <a:ea typeface="Arial Unicode MS" pitchFamily="34" charset="-128"/>
              <a:cs typeface="Arial Unicode MS" pitchFamily="34" charset="-128"/>
            </a:endParaRPr>
          </a:p>
          <a:p>
            <a:pPr marL="58738" indent="-1588" algn="just" eaLnBrk="1" fontAlgn="auto" hangingPunct="1">
              <a:spcAft>
                <a:spcPts val="0"/>
              </a:spcAft>
              <a:buNone/>
              <a:defRPr/>
            </a:pPr>
            <a:r>
              <a:rPr lang="en-US" sz="2800" dirty="0" smtClean="0">
                <a:latin typeface="Arial Unicode MS" pitchFamily="34" charset="-128"/>
                <a:ea typeface="Arial Unicode MS" pitchFamily="34" charset="-128"/>
                <a:cs typeface="Arial Unicode MS" pitchFamily="34" charset="-128"/>
              </a:rPr>
              <a:t>Liquidator shall have power to access any information, system for admission of claims, identification of estate assets from following sources:-</a:t>
            </a:r>
          </a:p>
          <a:p>
            <a:pPr marL="508000" indent="-45085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An information utility;</a:t>
            </a:r>
          </a:p>
          <a:p>
            <a:pPr marL="508000" indent="-45085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Credit information systems regulated under any law for the time being in force.</a:t>
            </a:r>
          </a:p>
          <a:p>
            <a:pPr marL="828675" lvl="1" indent="-450850" algn="just" eaLnBrk="1" fontAlgn="auto" hangingPunct="1">
              <a:spcAft>
                <a:spcPts val="0"/>
              </a:spcAft>
              <a:buNone/>
              <a:defRPr/>
            </a:pPr>
            <a:r>
              <a:rPr lang="en-US" sz="2800" dirty="0" smtClean="0">
                <a:latin typeface="Arial Unicode MS" pitchFamily="34" charset="-128"/>
                <a:ea typeface="Arial Unicode MS" pitchFamily="34" charset="-128"/>
                <a:cs typeface="Arial Unicode MS" pitchFamily="34" charset="-128"/>
              </a:rPr>
              <a:t> </a:t>
            </a:r>
            <a:endParaRPr lang="en-US" sz="28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8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8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8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81</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Liquidation Process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Any agency of the Central, State or Local Government including any registration authorities;</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Information systems for financial and non-financial liabilities regulated under any law for the time being in force;</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Information systems for securities and assets posted as security interest regulated under any law for the time being in force;</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Any database maintained by the Board; and</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Any other source as may be specified by the Board. </a:t>
            </a: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82</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Liquidation Process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Consolidation of Claims</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Claims submitted by any creditor can be withdrawn or varied within 14 days of its submission.</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Recording of records for rejection of claim.</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Intimation to creditor &amp; debtors within 7 days from its admission or rejection of claim.</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Creditor may file an appeal before NCLT against Rejection within 14 days of receipt of the decision.</a:t>
            </a:r>
          </a:p>
          <a:p>
            <a:pPr marL="508000"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83</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Distribution of Assets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RP shall complete the process of liquidation (Priority wise)</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Insolvency Resolution Process cost &amp; Liquidation cost.</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The debts which shall rank equally between and among the following:-</a:t>
            </a:r>
          </a:p>
          <a:p>
            <a:pPr marL="828675" lvl="1" indent="-450850" algn="just" eaLnBrk="1" fontAlgn="auto" hangingPunct="1">
              <a:spcAft>
                <a:spcPts val="0"/>
              </a:spcAft>
              <a:buFont typeface="Wingdings" pitchFamily="2" charset="2"/>
              <a:buChar char="Ø"/>
              <a:defRPr/>
            </a:pPr>
            <a:r>
              <a:rPr lang="en-US" sz="2100" dirty="0" smtClean="0">
                <a:latin typeface="Arial Unicode MS" pitchFamily="34" charset="-128"/>
                <a:ea typeface="Arial Unicode MS" pitchFamily="34" charset="-128"/>
                <a:cs typeface="Arial Unicode MS" pitchFamily="34" charset="-128"/>
              </a:rPr>
              <a:t>Workmen’s dues for the period of twenty four months preceding the liquidation commencement date; and</a:t>
            </a:r>
          </a:p>
          <a:p>
            <a:pPr marL="828675" lvl="1" indent="-450850" algn="just" eaLnBrk="1" fontAlgn="auto" hangingPunct="1">
              <a:spcAft>
                <a:spcPts val="0"/>
              </a:spcAft>
              <a:buFont typeface="Wingdings" pitchFamily="2" charset="2"/>
              <a:buChar char="Ø"/>
              <a:defRPr/>
            </a:pPr>
            <a:r>
              <a:rPr lang="en-US" sz="2100" dirty="0" smtClean="0">
                <a:latin typeface="Arial Unicode MS" pitchFamily="34" charset="-128"/>
                <a:ea typeface="Arial Unicode MS" pitchFamily="34" charset="-128"/>
                <a:cs typeface="Arial Unicode MS" pitchFamily="34" charset="-128"/>
              </a:rPr>
              <a:t>Debts owed to a secured creditor in the event such secured creditor has relinquished security in the manner set out in section 52.</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Wages and any unpaid dues owed to employees other than workmen for the period of twelve months preceding the liquidation commencement date.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84</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Distribution of Assets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Financial debts owed to unsecured creditors.</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The following dues shall rank equally between and among the following:-</a:t>
            </a:r>
          </a:p>
          <a:p>
            <a:pPr marL="828675" lvl="1" indent="-450850" algn="just" eaLnBrk="1" fontAlgn="auto" hangingPunct="1">
              <a:spcAft>
                <a:spcPts val="0"/>
              </a:spcAft>
              <a:buFont typeface="Wingdings" pitchFamily="2" charset="2"/>
              <a:buChar char="Ø"/>
              <a:defRPr/>
            </a:pPr>
            <a:r>
              <a:rPr lang="en-US" sz="2100" dirty="0" smtClean="0">
                <a:latin typeface="Arial Unicode MS" pitchFamily="34" charset="-128"/>
                <a:ea typeface="Arial Unicode MS" pitchFamily="34" charset="-128"/>
                <a:cs typeface="Arial Unicode MS" pitchFamily="34" charset="-128"/>
              </a:rPr>
              <a:t>Any amount due to the Central Government and the State Government including the amount to be received on account of the Consolidated Fund of India and the Consolidated Fund of a State, if any, in respect of the whole or any part of the period of two years preceding the liquidation commencement date;</a:t>
            </a:r>
          </a:p>
          <a:p>
            <a:pPr marL="828675" lvl="1" indent="-450850" algn="just" eaLnBrk="1" fontAlgn="auto" hangingPunct="1">
              <a:spcAft>
                <a:spcPts val="0"/>
              </a:spcAft>
              <a:buFont typeface="Wingdings" pitchFamily="2" charset="2"/>
              <a:buChar char="Ø"/>
              <a:defRPr/>
            </a:pPr>
            <a:r>
              <a:rPr lang="en-US" sz="2100" dirty="0" smtClean="0">
                <a:latin typeface="Arial Unicode MS" pitchFamily="34" charset="-128"/>
                <a:ea typeface="Arial Unicode MS" pitchFamily="34" charset="-128"/>
                <a:cs typeface="Arial Unicode MS" pitchFamily="34" charset="-128"/>
              </a:rPr>
              <a:t>Debts owed to a secured creditor for any amount unpaid following the enforcement of security interest.</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85</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Distribution of Assets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Any remaining debts and dues;</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Preference shareholders, if any;</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Equity shareholders or partners as the case may be.</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Any contractual arrangements between recipients under sub-section (1) with equal ranking, if disrupting the order of priority under that sub-section shall be disregarded by the liquidator.</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The fees payable to the liquidator shall be deducted proportionately from the proceeds payable to each class of recipients under sub-section (1), and the proceeds to the relevant recipient shall be distributed after such deduction.</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86</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Corporate Debtors</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800" b="1" dirty="0" smtClean="0">
                <a:latin typeface="Arial Unicode MS" pitchFamily="34" charset="-128"/>
                <a:ea typeface="Arial Unicode MS" pitchFamily="34" charset="-128"/>
                <a:cs typeface="Arial Unicode MS" pitchFamily="34" charset="-128"/>
              </a:rPr>
              <a:t>Dissolution of Corporate Debtors:-</a:t>
            </a:r>
          </a:p>
          <a:p>
            <a:pPr marL="508000" indent="-450850" algn="just" eaLnBrk="1" fontAlgn="auto" hangingPunct="1">
              <a:spcAft>
                <a:spcPts val="0"/>
              </a:spcAft>
              <a:buNone/>
              <a:defRPr/>
            </a:pPr>
            <a:endParaRPr lang="en-US" sz="900" b="1"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Liquidator shall submit an application before NCLT.</a:t>
            </a:r>
          </a:p>
          <a:p>
            <a:pPr marL="508000" indent="-45085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NCLT shall pass the order.</a:t>
            </a:r>
          </a:p>
          <a:p>
            <a:pPr marL="508000" indent="-450850" algn="just" eaLnBrk="1" fontAlgn="auto" hangingPunct="1">
              <a:spcAft>
                <a:spcPts val="0"/>
              </a:spcAft>
              <a:buFont typeface="Wingdings" pitchFamily="2" charset="2"/>
              <a:buChar char="Ø"/>
              <a:defRPr/>
            </a:pPr>
            <a:r>
              <a:rPr lang="en-US" sz="2800" dirty="0" smtClean="0">
                <a:latin typeface="Arial Unicode MS" pitchFamily="34" charset="-128"/>
                <a:ea typeface="Arial Unicode MS" pitchFamily="34" charset="-128"/>
                <a:cs typeface="Arial Unicode MS" pitchFamily="34" charset="-128"/>
              </a:rPr>
              <a:t>Copy of order shall be filed within Registration authority within 7 days from the date of order.</a:t>
            </a:r>
          </a:p>
          <a:p>
            <a:pPr marL="828675" lvl="1" indent="-450850" algn="just" eaLnBrk="1" fontAlgn="auto" hangingPunct="1">
              <a:spcAft>
                <a:spcPts val="0"/>
              </a:spcAft>
              <a:buNone/>
              <a:defRPr/>
            </a:pPr>
            <a:r>
              <a:rPr lang="en-US" sz="28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endParaRPr lang="en-US" sz="28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800" dirty="0" smtClean="0">
                <a:latin typeface="Arial Unicode MS" pitchFamily="34" charset="-128"/>
                <a:ea typeface="Arial Unicode MS" pitchFamily="34" charset="-128"/>
                <a:cs typeface="Arial Unicode MS" pitchFamily="34" charset="-128"/>
              </a:rPr>
              <a:t> </a:t>
            </a:r>
            <a:endParaRPr lang="en-US" sz="28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8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8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8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8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8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87</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Fast Track Corporate Liquidation</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600" b="1" dirty="0" smtClean="0">
                <a:latin typeface="Arial Unicode MS" pitchFamily="34" charset="-128"/>
                <a:ea typeface="Arial Unicode MS" pitchFamily="34" charset="-128"/>
                <a:cs typeface="Arial Unicode MS" pitchFamily="34" charset="-128"/>
              </a:rPr>
              <a:t>Insolvency Resolution Process:-</a:t>
            </a:r>
          </a:p>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Applicable to following corporate debtors having</a:t>
            </a:r>
          </a:p>
          <a:p>
            <a:pPr marL="828675" lvl="1" indent="-450850" algn="just" eaLnBrk="1" fontAlgn="auto" hangingPunct="1">
              <a:spcAft>
                <a:spcPts val="0"/>
              </a:spcAft>
              <a:buFont typeface="Wingdings" pitchFamily="2" charset="2"/>
              <a:buChar char="Ø"/>
              <a:defRPr/>
            </a:pPr>
            <a:r>
              <a:rPr lang="en-US" dirty="0" smtClean="0">
                <a:latin typeface="Arial Unicode MS" pitchFamily="34" charset="-128"/>
                <a:ea typeface="Arial Unicode MS" pitchFamily="34" charset="-128"/>
                <a:cs typeface="Arial Unicode MS" pitchFamily="34" charset="-128"/>
              </a:rPr>
              <a:t>Assets and income below a level as specified by CG.</a:t>
            </a:r>
          </a:p>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Such class of creditors </a:t>
            </a:r>
            <a:r>
              <a:rPr lang="en-US" sz="2800" dirty="0" smtClean="0">
                <a:latin typeface="Arial Unicode MS" pitchFamily="34" charset="-128"/>
                <a:ea typeface="Arial Unicode MS" pitchFamily="34" charset="-128"/>
                <a:cs typeface="Arial Unicode MS" pitchFamily="34" charset="-128"/>
              </a:rPr>
              <a:t>as specified by CG.</a:t>
            </a:r>
            <a:endParaRPr lang="en-US" sz="26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Wingdings" pitchFamily="2" charset="2"/>
              <a:buChar char="Ø"/>
              <a:defRPr/>
            </a:pPr>
            <a:r>
              <a:rPr lang="en-US" sz="2600" dirty="0" smtClean="0">
                <a:latin typeface="Arial Unicode MS" pitchFamily="34" charset="-128"/>
                <a:ea typeface="Arial Unicode MS" pitchFamily="34" charset="-128"/>
                <a:cs typeface="Arial Unicode MS" pitchFamily="34" charset="-128"/>
              </a:rPr>
              <a:t>Such other category of corporate person </a:t>
            </a:r>
            <a:r>
              <a:rPr lang="en-US" sz="2800" dirty="0" smtClean="0">
                <a:latin typeface="Arial Unicode MS" pitchFamily="34" charset="-128"/>
                <a:ea typeface="Arial Unicode MS" pitchFamily="34" charset="-128"/>
                <a:cs typeface="Arial Unicode MS" pitchFamily="34" charset="-128"/>
              </a:rPr>
              <a:t>as specified by CG.</a:t>
            </a:r>
            <a:endParaRPr lang="en-US" sz="26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endParaRPr lang="en-US" sz="26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dirty="0" smtClean="0">
                <a:latin typeface="Arial Unicode MS" pitchFamily="34" charset="-128"/>
                <a:ea typeface="Arial Unicode MS" pitchFamily="34" charset="-128"/>
                <a:cs typeface="Arial Unicode MS" pitchFamily="34" charset="-128"/>
              </a:rPr>
              <a:t> </a:t>
            </a:r>
            <a:endParaRPr lang="en-US"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6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6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6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6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6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6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88</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Fast Track Corporate Liquidation</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Timeline for Resolution:-</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90 days</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Extendable to another 45 days (extension only once).</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Application:-</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By creditor or corporate debtors.</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Documents required to be enclosed:</a:t>
            </a:r>
          </a:p>
          <a:p>
            <a:pPr marL="828675" lvl="1"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Proof of existence of default</a:t>
            </a:r>
          </a:p>
          <a:p>
            <a:pPr marL="828675" lvl="1"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Such other information as may be specified by Board. </a:t>
            </a: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89</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Insolvency &amp; Bankruptcy Code, 2016</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381000" y="1524000"/>
            <a:ext cx="8534400" cy="4267200"/>
          </a:xfrm>
        </p:spPr>
        <p:txBody>
          <a:bodyPr>
            <a:noAutofit/>
          </a:bodyPr>
          <a:lstStyle/>
          <a:p>
            <a:pPr marL="0" indent="0" algn="just" eaLnBrk="1" fontAlgn="auto" hangingPunct="1">
              <a:spcAft>
                <a:spcPts val="0"/>
              </a:spcAft>
              <a:buNone/>
              <a:defRPr/>
            </a:pPr>
            <a:r>
              <a:rPr lang="en-US" sz="2400" b="1" u="sng" dirty="0" smtClean="0">
                <a:latin typeface="Arial Unicode MS" pitchFamily="34" charset="-128"/>
                <a:ea typeface="Arial Unicode MS" pitchFamily="34" charset="-128"/>
                <a:cs typeface="Arial Unicode MS" pitchFamily="34" charset="-128"/>
              </a:rPr>
              <a:t>Applicability:</a:t>
            </a:r>
          </a:p>
          <a:p>
            <a:pPr marL="0" indent="0" algn="just" eaLnBrk="1" fontAlgn="auto" hangingPunct="1">
              <a:spcAft>
                <a:spcPts val="0"/>
              </a:spcAft>
              <a:buNone/>
              <a:defRPr/>
            </a:pPr>
            <a:r>
              <a:rPr lang="en-US" sz="2000" dirty="0" smtClean="0">
                <a:latin typeface="Arial Unicode MS" pitchFamily="34" charset="-128"/>
                <a:ea typeface="Arial Unicode MS" pitchFamily="34" charset="-128"/>
                <a:cs typeface="Arial Unicode MS" pitchFamily="34" charset="-128"/>
              </a:rPr>
              <a:t>Code shall apply for </a:t>
            </a:r>
            <a:r>
              <a:rPr lang="en-US" sz="2000" dirty="0" smtClean="0">
                <a:latin typeface="Arial Unicode MS" pitchFamily="34" charset="-128"/>
                <a:ea typeface="Arial Unicode MS" pitchFamily="34" charset="-128"/>
                <a:cs typeface="Arial Unicode MS" pitchFamily="34" charset="-128"/>
              </a:rPr>
              <a:t>insolvency</a:t>
            </a:r>
            <a:r>
              <a:rPr lang="en-US" sz="2000" dirty="0" smtClean="0">
                <a:latin typeface="Arial Unicode MS" pitchFamily="34" charset="-128"/>
                <a:ea typeface="Arial Unicode MS" pitchFamily="34" charset="-128"/>
                <a:cs typeface="Arial Unicode MS" pitchFamily="34" charset="-128"/>
              </a:rPr>
              <a:t>, liquidation, voluntary liquidation and </a:t>
            </a:r>
            <a:r>
              <a:rPr lang="en-US" sz="2000" dirty="0" smtClean="0">
                <a:latin typeface="Arial Unicode MS" pitchFamily="34" charset="-128"/>
                <a:ea typeface="Arial Unicode MS" pitchFamily="34" charset="-128"/>
                <a:cs typeface="Arial Unicode MS" pitchFamily="34" charset="-128"/>
              </a:rPr>
              <a:t>bankruptcy of:-</a:t>
            </a:r>
            <a:endParaRPr lang="en-US" sz="2000" dirty="0" smtClean="0">
              <a:latin typeface="Arial Unicode MS" pitchFamily="34" charset="-128"/>
              <a:ea typeface="Arial Unicode MS" pitchFamily="34" charset="-128"/>
              <a:cs typeface="Arial Unicode MS" pitchFamily="34" charset="-128"/>
            </a:endParaRPr>
          </a:p>
          <a:p>
            <a:pPr marL="508000" indent="-508000" algn="just" eaLnBrk="1" fontAlgn="auto" hangingPunct="1">
              <a:spcAft>
                <a:spcPts val="0"/>
              </a:spcAft>
              <a:buFont typeface="Wingdings" pitchFamily="2" charset="2"/>
              <a:buChar char="Ø"/>
              <a:defRPr/>
            </a:pPr>
            <a:r>
              <a:rPr lang="en-US" sz="2000" dirty="0" smtClean="0">
                <a:latin typeface="Arial Unicode MS" pitchFamily="34" charset="-128"/>
                <a:ea typeface="Arial Unicode MS" pitchFamily="34" charset="-128"/>
                <a:cs typeface="Arial Unicode MS" pitchFamily="34" charset="-128"/>
              </a:rPr>
              <a:t>Any company incorporated under Companies Act, 2013 or any other previous Company Law.</a:t>
            </a:r>
          </a:p>
          <a:p>
            <a:pPr marL="508000" indent="-508000" algn="just" eaLnBrk="1" fontAlgn="auto" hangingPunct="1">
              <a:spcAft>
                <a:spcPts val="0"/>
              </a:spcAft>
              <a:buFont typeface="Wingdings" pitchFamily="2" charset="2"/>
              <a:buChar char="Ø"/>
              <a:defRPr/>
            </a:pPr>
            <a:r>
              <a:rPr lang="en-US" sz="2000" dirty="0" smtClean="0">
                <a:latin typeface="Arial Unicode MS" pitchFamily="34" charset="-128"/>
                <a:ea typeface="Arial Unicode MS" pitchFamily="34" charset="-128"/>
                <a:cs typeface="Arial Unicode MS" pitchFamily="34" charset="-128"/>
              </a:rPr>
              <a:t>Any company governed by any Special Act for the time being in force.  Except in so far as said provisions are inconsistent with the provisions of such Special Act.</a:t>
            </a:r>
          </a:p>
          <a:p>
            <a:pPr marL="508000" indent="-508000" algn="just" eaLnBrk="1" fontAlgn="auto" hangingPunct="1">
              <a:spcAft>
                <a:spcPts val="0"/>
              </a:spcAft>
              <a:buFont typeface="Wingdings" pitchFamily="2" charset="2"/>
              <a:buChar char="Ø"/>
              <a:defRPr/>
            </a:pPr>
            <a:r>
              <a:rPr lang="en-US" sz="2000" dirty="0" smtClean="0">
                <a:latin typeface="Arial Unicode MS" pitchFamily="34" charset="-128"/>
                <a:ea typeface="Arial Unicode MS" pitchFamily="34" charset="-128"/>
                <a:cs typeface="Arial Unicode MS" pitchFamily="34" charset="-128"/>
              </a:rPr>
              <a:t>LLP under LLP Act, 2008</a:t>
            </a:r>
          </a:p>
          <a:p>
            <a:pPr marL="508000" indent="-508000" algn="just" eaLnBrk="1" fontAlgn="auto" hangingPunct="1">
              <a:spcAft>
                <a:spcPts val="0"/>
              </a:spcAft>
              <a:buFont typeface="Wingdings" pitchFamily="2" charset="2"/>
              <a:buChar char="Ø"/>
              <a:defRPr/>
            </a:pPr>
            <a:r>
              <a:rPr lang="en-US" sz="2000" dirty="0" smtClean="0">
                <a:latin typeface="Arial Unicode MS" pitchFamily="34" charset="-128"/>
                <a:ea typeface="Arial Unicode MS" pitchFamily="34" charset="-128"/>
                <a:cs typeface="Arial Unicode MS" pitchFamily="34" charset="-128"/>
              </a:rPr>
              <a:t>Any other body incorporated under any law for the time being in force, as the Central Government may by notification specify.</a:t>
            </a:r>
          </a:p>
          <a:p>
            <a:pPr marL="508000" indent="-508000" algn="just" eaLnBrk="1" fontAlgn="auto" hangingPunct="1">
              <a:spcAft>
                <a:spcPts val="0"/>
              </a:spcAft>
              <a:buFont typeface="Wingdings" pitchFamily="2" charset="2"/>
              <a:buChar char="Ø"/>
              <a:defRPr/>
            </a:pPr>
            <a:r>
              <a:rPr lang="en-US" sz="2000" dirty="0" smtClean="0">
                <a:latin typeface="Arial Unicode MS" pitchFamily="34" charset="-128"/>
                <a:ea typeface="Arial Unicode MS" pitchFamily="34" charset="-128"/>
                <a:cs typeface="Arial Unicode MS" pitchFamily="34" charset="-128"/>
              </a:rPr>
              <a:t>Partnership Firm</a:t>
            </a:r>
          </a:p>
          <a:p>
            <a:pPr marL="508000" indent="-508000" algn="just" eaLnBrk="1" fontAlgn="auto" hangingPunct="1">
              <a:spcAft>
                <a:spcPts val="0"/>
              </a:spcAft>
              <a:buFont typeface="Wingdings" pitchFamily="2" charset="2"/>
              <a:buChar char="Ø"/>
              <a:defRPr/>
            </a:pPr>
            <a:r>
              <a:rPr lang="en-US" sz="2000" dirty="0" smtClean="0">
                <a:latin typeface="Arial Unicode MS" pitchFamily="34" charset="-128"/>
                <a:ea typeface="Arial Unicode MS" pitchFamily="34" charset="-128"/>
                <a:cs typeface="Arial Unicode MS" pitchFamily="34" charset="-128"/>
              </a:rPr>
              <a:t>Individual(s)</a:t>
            </a:r>
          </a:p>
          <a:p>
            <a:pPr marL="508000" indent="-508000" algn="just" eaLnBrk="1" fontAlgn="auto" hangingPunct="1">
              <a:spcAft>
                <a:spcPts val="0"/>
              </a:spcAft>
              <a:buFont typeface="Wingdings" pitchFamily="2" charset="2"/>
              <a:buChar char="Ø"/>
              <a:defRPr/>
            </a:pPr>
            <a:endParaRPr lang="en-US" sz="21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9</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Voluntary Liquidation (section 59)</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Voluntary Liquidation of Corporate person:-</a:t>
            </a:r>
          </a:p>
          <a:p>
            <a:pPr marL="508000" indent="-450850" algn="just" eaLnBrk="1" fontAlgn="auto" hangingPunct="1">
              <a:spcAft>
                <a:spcPts val="0"/>
              </a:spcAft>
              <a:buNone/>
              <a:defRPr/>
            </a:pPr>
            <a:endParaRPr lang="en-US" sz="800" b="1"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Declaration of Solvency (By majority of directors on affidavit).</a:t>
            </a:r>
          </a:p>
          <a:p>
            <a:pPr marL="828675" lvl="1" indent="-450850" algn="just" eaLnBrk="1" fontAlgn="auto" hangingPunct="1">
              <a:spcAft>
                <a:spcPts val="0"/>
              </a:spcAft>
              <a:buFont typeface="Wingdings" pitchFamily="2" charset="2"/>
              <a:buChar char="Ø"/>
              <a:defRPr/>
            </a:pPr>
            <a:r>
              <a:rPr lang="en-US" sz="2100" dirty="0" smtClean="0">
                <a:latin typeface="Arial Unicode MS" pitchFamily="34" charset="-128"/>
                <a:ea typeface="Arial Unicode MS" pitchFamily="34" charset="-128"/>
                <a:cs typeface="Arial Unicode MS" pitchFamily="34" charset="-128"/>
              </a:rPr>
              <a:t>No debts or debt shall be paid in full</a:t>
            </a:r>
          </a:p>
          <a:p>
            <a:pPr marL="828675" lvl="1" indent="-450850" algn="just" eaLnBrk="1" fontAlgn="auto" hangingPunct="1">
              <a:spcAft>
                <a:spcPts val="0"/>
              </a:spcAft>
              <a:buFont typeface="Wingdings" pitchFamily="2" charset="2"/>
              <a:buChar char="Ø"/>
              <a:defRPr/>
            </a:pPr>
            <a:r>
              <a:rPr lang="en-US" sz="2100" dirty="0" smtClean="0">
                <a:latin typeface="Arial Unicode MS" pitchFamily="34" charset="-128"/>
                <a:ea typeface="Arial Unicode MS" pitchFamily="34" charset="-128"/>
                <a:cs typeface="Arial Unicode MS" pitchFamily="34" charset="-128"/>
              </a:rPr>
              <a:t>Not to be liquidated to defraud a Person.</a:t>
            </a:r>
          </a:p>
          <a:p>
            <a:pPr marL="508000"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r>
              <a:rPr lang="en-US" sz="2400" u="sng" dirty="0" smtClean="0">
                <a:latin typeface="Arial Unicode MS" pitchFamily="34" charset="-128"/>
                <a:ea typeface="Arial Unicode MS" pitchFamily="34" charset="-128"/>
                <a:cs typeface="Arial Unicode MS" pitchFamily="34" charset="-128"/>
              </a:rPr>
              <a:t>Annexure</a:t>
            </a:r>
          </a:p>
          <a:p>
            <a:pPr marL="828675" lvl="1" indent="-450850" algn="just" eaLnBrk="1" fontAlgn="auto" hangingPunct="1">
              <a:spcAft>
                <a:spcPts val="0"/>
              </a:spcAft>
              <a:buFont typeface="Wingdings" pitchFamily="2" charset="2"/>
              <a:buChar char="Ø"/>
              <a:defRPr/>
            </a:pPr>
            <a:r>
              <a:rPr lang="en-US" sz="2100" dirty="0" smtClean="0">
                <a:latin typeface="Arial Unicode MS" pitchFamily="34" charset="-128"/>
                <a:ea typeface="Arial Unicode MS" pitchFamily="34" charset="-128"/>
                <a:cs typeface="Arial Unicode MS" pitchFamily="34" charset="-128"/>
              </a:rPr>
              <a:t>Audited financial statements for the last 2 financial years.</a:t>
            </a:r>
          </a:p>
          <a:p>
            <a:pPr marL="828675" lvl="1" indent="-450850" algn="just" eaLnBrk="1" fontAlgn="auto" hangingPunct="1">
              <a:spcAft>
                <a:spcPts val="0"/>
              </a:spcAft>
              <a:buFont typeface="Wingdings" pitchFamily="2" charset="2"/>
              <a:buChar char="Ø"/>
              <a:defRPr/>
            </a:pPr>
            <a:r>
              <a:rPr lang="en-US" sz="2100" dirty="0" smtClean="0">
                <a:latin typeface="Arial Unicode MS" pitchFamily="34" charset="-128"/>
                <a:ea typeface="Arial Unicode MS" pitchFamily="34" charset="-128"/>
                <a:cs typeface="Arial Unicode MS" pitchFamily="34" charset="-128"/>
              </a:rPr>
              <a:t>Valuation report by Registered </a:t>
            </a:r>
            <a:r>
              <a:rPr lang="en-US" sz="2100" dirty="0" err="1" smtClean="0">
                <a:latin typeface="Arial Unicode MS" pitchFamily="34" charset="-128"/>
                <a:ea typeface="Arial Unicode MS" pitchFamily="34" charset="-128"/>
                <a:cs typeface="Arial Unicode MS" pitchFamily="34" charset="-128"/>
              </a:rPr>
              <a:t>Valuer</a:t>
            </a:r>
            <a:r>
              <a:rPr lang="en-US" sz="2100" dirty="0" smtClean="0">
                <a:latin typeface="Arial Unicode MS" pitchFamily="34" charset="-128"/>
                <a:ea typeface="Arial Unicode MS" pitchFamily="34" charset="-128"/>
                <a:cs typeface="Arial Unicode MS" pitchFamily="34" charset="-128"/>
              </a:rPr>
              <a:t>.</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90</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Voluntary Liquidation (section 59)</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Convene general meeting and pass SR within 4 weeks of </a:t>
            </a:r>
            <a:r>
              <a:rPr lang="en-US" sz="2400" smtClean="0">
                <a:latin typeface="Arial Unicode MS" pitchFamily="34" charset="-128"/>
                <a:ea typeface="Arial Unicode MS" pitchFamily="34" charset="-128"/>
                <a:cs typeface="Arial Unicode MS" pitchFamily="34" charset="-128"/>
              </a:rPr>
              <a:t>declaration for</a:t>
            </a: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Font typeface="Wingdings" pitchFamily="2" charset="2"/>
              <a:buChar char="Ø"/>
              <a:defRPr/>
            </a:pPr>
            <a:r>
              <a:rPr lang="en-US" sz="2100" dirty="0" smtClean="0">
                <a:latin typeface="Arial Unicode MS" pitchFamily="34" charset="-128"/>
                <a:ea typeface="Arial Unicode MS" pitchFamily="34" charset="-128"/>
                <a:cs typeface="Arial Unicode MS" pitchFamily="34" charset="-128"/>
              </a:rPr>
              <a:t>Liquidation of company</a:t>
            </a:r>
          </a:p>
          <a:p>
            <a:pPr marL="828675" lvl="1" indent="-450850" algn="just" eaLnBrk="1" fontAlgn="auto" hangingPunct="1">
              <a:spcAft>
                <a:spcPts val="0"/>
              </a:spcAft>
              <a:buFont typeface="Wingdings" pitchFamily="2" charset="2"/>
              <a:buChar char="Ø"/>
              <a:defRPr/>
            </a:pPr>
            <a:r>
              <a:rPr lang="en-US" sz="2100" dirty="0" smtClean="0">
                <a:latin typeface="Arial Unicode MS" pitchFamily="34" charset="-128"/>
                <a:ea typeface="Arial Unicode MS" pitchFamily="34" charset="-128"/>
                <a:cs typeface="Arial Unicode MS" pitchFamily="34" charset="-128"/>
              </a:rPr>
              <a:t>Appointment of insolvency professional to act as Liquidator.</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If any debt to a person, creditors, represents 2/3</a:t>
            </a:r>
            <a:r>
              <a:rPr lang="en-US" sz="2400" baseline="30000" dirty="0" smtClean="0">
                <a:latin typeface="Arial Unicode MS" pitchFamily="34" charset="-128"/>
                <a:ea typeface="Arial Unicode MS" pitchFamily="34" charset="-128"/>
                <a:cs typeface="Arial Unicode MS" pitchFamily="34" charset="-128"/>
              </a:rPr>
              <a:t>rd</a:t>
            </a:r>
            <a:r>
              <a:rPr lang="en-US" sz="2400" dirty="0" smtClean="0">
                <a:latin typeface="Arial Unicode MS" pitchFamily="34" charset="-128"/>
                <a:ea typeface="Arial Unicode MS" pitchFamily="34" charset="-128"/>
                <a:cs typeface="Arial Unicode MS" pitchFamily="34" charset="-128"/>
              </a:rPr>
              <a:t> of total debts shall approve the resolution within 7 days of SR.</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Notify to Registrar and Board regarding SR &amp; Resolution by creditors within 7 days from passing of such resolution. </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Liquidator shall complete the process of Liquidation.</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91</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Voluntary Liquidation (section 59)</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400" b="1" dirty="0" smtClean="0">
                <a:latin typeface="Arial Unicode MS" pitchFamily="34" charset="-128"/>
                <a:ea typeface="Arial Unicode MS" pitchFamily="34" charset="-128"/>
                <a:cs typeface="Arial Unicode MS" pitchFamily="34" charset="-128"/>
              </a:rPr>
              <a:t>Apply to NCLT:-</a:t>
            </a:r>
          </a:p>
          <a:p>
            <a:pPr marL="508000" indent="-450850" algn="just" eaLnBrk="1" fontAlgn="auto" hangingPunct="1">
              <a:spcAft>
                <a:spcPts val="0"/>
              </a:spcAft>
              <a:buNone/>
              <a:defRPr/>
            </a:pPr>
            <a:endParaRPr lang="en-US" sz="800" b="1"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Liquidator shall make an application to NCLT after completion of process. </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Order of NCLT.</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Filing of copy of order of NCLT – with Registrar within 14 days.</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92</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Content Placeholder 2"/>
          <p:cNvSpPr>
            <a:spLocks noGrp="1"/>
          </p:cNvSpPr>
          <p:nvPr>
            <p:ph idx="4294967295"/>
          </p:nvPr>
        </p:nvSpPr>
        <p:spPr>
          <a:xfrm>
            <a:off x="1066800" y="2590800"/>
            <a:ext cx="7162800" cy="3535363"/>
          </a:xfrm>
        </p:spPr>
        <p:txBody>
          <a:bodyPr/>
          <a:lstStyle/>
          <a:p>
            <a:pPr algn="ctr" eaLnBrk="1" hangingPunct="1">
              <a:buFont typeface="Wingdings" pitchFamily="2" charset="2"/>
              <a:buNone/>
            </a:pPr>
            <a:endParaRPr lang="en-US" dirty="0" smtClean="0"/>
          </a:p>
          <a:p>
            <a:pPr algn="ctr" eaLnBrk="1" hangingPunct="1">
              <a:buFont typeface="Wingdings" pitchFamily="2" charset="2"/>
              <a:buNone/>
            </a:pPr>
            <a:r>
              <a:rPr lang="en-US" sz="6600" dirty="0" smtClean="0">
                <a:latin typeface="Arial Unicode MS" pitchFamily="34" charset="-128"/>
                <a:ea typeface="Arial Unicode MS" pitchFamily="34" charset="-128"/>
                <a:cs typeface="Arial Unicode MS" pitchFamily="34" charset="-128"/>
              </a:rPr>
              <a:t>THANK YOU</a:t>
            </a:r>
          </a:p>
        </p:txBody>
      </p:sp>
      <p:sp>
        <p:nvSpPr>
          <p:cNvPr id="84995" name="Slide Number Placeholder 3"/>
          <p:cNvSpPr>
            <a:spLocks noGrp="1"/>
          </p:cNvSpPr>
          <p:nvPr>
            <p:ph type="sldNum" sz="quarter" idx="12"/>
          </p:nvPr>
        </p:nvSpPr>
        <p:spPr bwMode="auto">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defRPr/>
            </a:pPr>
            <a:fld id="{628B70B9-3859-447F-9751-AB87C19267DD}" type="slidenum">
              <a:rPr lang="en-US" smtClean="0"/>
              <a:pPr fontAlgn="base">
                <a:spcBef>
                  <a:spcPct val="0"/>
                </a:spcBef>
                <a:spcAft>
                  <a:spcPct val="0"/>
                </a:spcAft>
                <a:defRPr/>
              </a:pPr>
              <a:t>93</a:t>
            </a:fld>
            <a:endParaRPr lang="en-US" smtClean="0"/>
          </a:p>
        </p:txBody>
      </p:sp>
      <p:sp>
        <p:nvSpPr>
          <p:cNvPr id="84996" name="Footer Placeholder 4"/>
          <p:cNvSpPr>
            <a:spLocks noGrp="1"/>
          </p:cNvSpPr>
          <p:nvPr>
            <p:ph type="ftr" sz="quarter" idx="11"/>
          </p:nvPr>
        </p:nvSpPr>
        <p:spPr bwMode="auto">
          <a:xfrm>
            <a:off x="609600" y="6248400"/>
            <a:ext cx="80772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6140</TotalTime>
  <Words>6692</Words>
  <Application>Microsoft Office PowerPoint</Application>
  <PresentationFormat>On-screen Show (4:3)</PresentationFormat>
  <Paragraphs>1438</Paragraphs>
  <Slides>93</Slides>
  <Notes>0</Notes>
  <HiddenSlides>0</HiddenSlides>
  <MMClips>0</MMClips>
  <ScaleCrop>false</ScaleCrop>
  <HeadingPairs>
    <vt:vector size="4" baseType="variant">
      <vt:variant>
        <vt:lpstr>Theme</vt:lpstr>
      </vt:variant>
      <vt:variant>
        <vt:i4>1</vt:i4>
      </vt:variant>
      <vt:variant>
        <vt:lpstr>Slide Titles</vt:lpstr>
      </vt:variant>
      <vt:variant>
        <vt:i4>93</vt:i4>
      </vt:variant>
    </vt:vector>
  </HeadingPairs>
  <TitlesOfParts>
    <vt:vector size="94" baseType="lpstr">
      <vt:lpstr>Median</vt:lpstr>
      <vt:lpstr>   INSOLVENCY &amp; BANKRUPTCY CODE, 2016 (Insolvency Resolution &amp; Liquidation for Corporate Persons) </vt:lpstr>
      <vt:lpstr>Background</vt:lpstr>
      <vt:lpstr>Eradi Committee (1999)</vt:lpstr>
      <vt:lpstr>Eradi Committee (1999)</vt:lpstr>
      <vt:lpstr>Vishwanathan Committee (2014)</vt:lpstr>
      <vt:lpstr>Vishwanathan Committee (2014)</vt:lpstr>
      <vt:lpstr>Vishwanathan Committee (2014)</vt:lpstr>
      <vt:lpstr>Timelines</vt:lpstr>
      <vt:lpstr>Insolvency &amp; Bankruptcy Code, 2016</vt:lpstr>
      <vt:lpstr>Definitions</vt:lpstr>
      <vt:lpstr>Definitions</vt:lpstr>
      <vt:lpstr>Definitions</vt:lpstr>
      <vt:lpstr>Definitions</vt:lpstr>
      <vt:lpstr>Definitions</vt:lpstr>
      <vt:lpstr>Definitions</vt:lpstr>
      <vt:lpstr>Definitions</vt:lpstr>
      <vt:lpstr>Framework of IBC</vt:lpstr>
      <vt:lpstr>Insolvency Resolution &amp; Liquidation for Corporate Persons</vt:lpstr>
      <vt:lpstr>Definitions (only selected)</vt:lpstr>
      <vt:lpstr>Definitions</vt:lpstr>
      <vt:lpstr>Definitions</vt:lpstr>
      <vt:lpstr>Definitions</vt:lpstr>
      <vt:lpstr>Definitions</vt:lpstr>
      <vt:lpstr>Definitions</vt:lpstr>
      <vt:lpstr>Definitions</vt:lpstr>
      <vt:lpstr>Definitions</vt:lpstr>
      <vt:lpstr>Definitions</vt:lpstr>
      <vt:lpstr>Definitions</vt:lpstr>
      <vt:lpstr>Definitions</vt:lpstr>
      <vt:lpstr>Insolvency Adjudication Process</vt:lpstr>
      <vt:lpstr>Insolvency Resolution process for Corporate Persons</vt:lpstr>
      <vt:lpstr>Insolvency Resolution by Financial Creditors</vt:lpstr>
      <vt:lpstr>Insolvency Resolution by Financial Creditors</vt:lpstr>
      <vt:lpstr>Insolvency Resolution by Financial Creditors</vt:lpstr>
      <vt:lpstr>Insolvency Resolution by operational creditor (Section 9 )</vt:lpstr>
      <vt:lpstr>Insolvency Resolution by operational creditor (Section 9 )</vt:lpstr>
      <vt:lpstr>Insolvency Resolution by operational creditor (Section 9 )</vt:lpstr>
      <vt:lpstr>Insolvency Resolution by operational creditor (Section 9 )</vt:lpstr>
      <vt:lpstr>Commencement of Insolvency Resolution Process</vt:lpstr>
      <vt:lpstr>Insolvency Resolution by operational creditor (Section 9 )</vt:lpstr>
      <vt:lpstr>Process after Admission</vt:lpstr>
      <vt:lpstr>Process after Admission</vt:lpstr>
      <vt:lpstr>Process after Admission</vt:lpstr>
      <vt:lpstr>Process after Admission</vt:lpstr>
      <vt:lpstr>Process after Admission</vt:lpstr>
      <vt:lpstr>Process after Admission</vt:lpstr>
      <vt:lpstr>Process after Admission</vt:lpstr>
      <vt:lpstr>Process after Admission</vt:lpstr>
      <vt:lpstr>Process after Admission</vt:lpstr>
      <vt:lpstr>Process after Admission</vt:lpstr>
      <vt:lpstr>Process after Admission</vt:lpstr>
      <vt:lpstr>Interim Resolution Professional</vt:lpstr>
      <vt:lpstr>Interim Resolution Professional</vt:lpstr>
      <vt:lpstr>Interim Resolution Professional</vt:lpstr>
      <vt:lpstr>Insolvency Resolution by operational creditor (Section 9 )</vt:lpstr>
      <vt:lpstr>Insolvency Resolution by operational creditor (Section 9 )</vt:lpstr>
      <vt:lpstr>Insolvency Resolution by operational creditor (Section 9 )</vt:lpstr>
      <vt:lpstr>Appointment of Resolution Professional</vt:lpstr>
      <vt:lpstr>Appointment of Resolution Professional</vt:lpstr>
      <vt:lpstr>Resolution Professional(s) </vt:lpstr>
      <vt:lpstr>Committee of Creditors</vt:lpstr>
      <vt:lpstr>Restriction as the Partners of RP</vt:lpstr>
      <vt:lpstr>Restriction as the Partners of RP</vt:lpstr>
      <vt:lpstr>Restriction as the Partners of RP</vt:lpstr>
      <vt:lpstr>Restriction as the Partners of RP</vt:lpstr>
      <vt:lpstr>Information Memorandum</vt:lpstr>
      <vt:lpstr>Submission of Resolution Plan</vt:lpstr>
      <vt:lpstr>Submission of Resolution Plan</vt:lpstr>
      <vt:lpstr>Submission of Resolution Plan</vt:lpstr>
      <vt:lpstr>Liquidation Process</vt:lpstr>
      <vt:lpstr>Liquidation Process</vt:lpstr>
      <vt:lpstr>Liquidation Process</vt:lpstr>
      <vt:lpstr>Liquidation Process</vt:lpstr>
      <vt:lpstr>Liquidation Process</vt:lpstr>
      <vt:lpstr>Liquidation Process</vt:lpstr>
      <vt:lpstr>Liquidation Process</vt:lpstr>
      <vt:lpstr>Liquidation Process</vt:lpstr>
      <vt:lpstr>Liquidation Process</vt:lpstr>
      <vt:lpstr>Liquidation Process</vt:lpstr>
      <vt:lpstr>Liquidation Process</vt:lpstr>
      <vt:lpstr>Liquidation Process</vt:lpstr>
      <vt:lpstr>Liquidation Process</vt:lpstr>
      <vt:lpstr>Liquidation Process</vt:lpstr>
      <vt:lpstr>Distribution of Assets</vt:lpstr>
      <vt:lpstr>Distribution of Assets</vt:lpstr>
      <vt:lpstr>Distribution of Assets</vt:lpstr>
      <vt:lpstr>Corporate Debtors</vt:lpstr>
      <vt:lpstr>Fast Track Corporate Liquidation</vt:lpstr>
      <vt:lpstr>Fast Track Corporate Liquidation</vt:lpstr>
      <vt:lpstr>Voluntary Liquidation (section 59)</vt:lpstr>
      <vt:lpstr>Voluntary Liquidation (section 59)</vt:lpstr>
      <vt:lpstr>Voluntary Liquidation (section 59)</vt:lpstr>
      <vt:lpstr>Slide 93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CRUCIAL ISSUES RELATING TO NEW COMPANY BILL 2011</dc:title>
  <dc:creator>CS SUPREET</dc:creator>
  <cp:lastModifiedBy>radhika</cp:lastModifiedBy>
  <cp:revision>841</cp:revision>
  <dcterms:created xsi:type="dcterms:W3CDTF">2006-08-16T00:00:00Z</dcterms:created>
  <dcterms:modified xsi:type="dcterms:W3CDTF">2016-12-29T09:33:57Z</dcterms:modified>
</cp:coreProperties>
</file>