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345" r:id="rId3"/>
    <p:sldId id="346" r:id="rId4"/>
    <p:sldId id="347" r:id="rId5"/>
    <p:sldId id="348" r:id="rId6"/>
    <p:sldId id="349" r:id="rId7"/>
    <p:sldId id="350" r:id="rId8"/>
    <p:sldId id="338" r:id="rId9"/>
    <p:sldId id="340" r:id="rId10"/>
    <p:sldId id="341" r:id="rId11"/>
    <p:sldId id="342" r:id="rId12"/>
    <p:sldId id="343" r:id="rId13"/>
    <p:sldId id="344" r:id="rId14"/>
    <p:sldId id="33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386" y="-72"/>
      </p:cViewPr>
      <p:guideLst>
        <p:guide orient="horz" pos="2160"/>
        <p:guide pos="2880"/>
      </p:guideLst>
    </p:cSldViewPr>
  </p:slideViewPr>
  <p:notesTextViewPr>
    <p:cViewPr>
      <p:scale>
        <a:sx n="1" d="1"/>
        <a:sy n="1" d="1"/>
      </p:scale>
      <p:origin x="0" y="0"/>
    </p:cViewPr>
  </p:notesTextViewPr>
  <p:sorterViewPr>
    <p:cViewPr>
      <p:scale>
        <a:sx n="125" d="100"/>
        <a:sy n="12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60156A-5452-4CA4-9344-795115FAEB65}" type="datetimeFigureOut">
              <a:rPr lang="en-US" smtClean="0"/>
              <a:t>5/12/2017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17DE0A-A65C-4CC9-AEBC-A7970ED66C8E}" type="slidenum">
              <a:rPr lang="en-US" smtClean="0"/>
              <a:t>‹#›</a:t>
            </a:fld>
            <a:endParaRPr lang="en-US"/>
          </a:p>
        </p:txBody>
      </p:sp>
    </p:spTree>
    <p:extLst>
      <p:ext uri="{BB962C8B-B14F-4D97-AF65-F5344CB8AC3E}">
        <p14:creationId xmlns:p14="http://schemas.microsoft.com/office/powerpoint/2010/main" val="10410433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17DE0A-A65C-4CC9-AEBC-A7970ED66C8E}" type="slidenum">
              <a:rPr lang="en-US" smtClean="0"/>
              <a:t>1</a:t>
            </a:fld>
            <a:endParaRPr lang="en-US"/>
          </a:p>
        </p:txBody>
      </p:sp>
    </p:spTree>
    <p:extLst>
      <p:ext uri="{BB962C8B-B14F-4D97-AF65-F5344CB8AC3E}">
        <p14:creationId xmlns:p14="http://schemas.microsoft.com/office/powerpoint/2010/main" val="13742421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17DE0A-A65C-4CC9-AEBC-A7970ED66C8E}" type="slidenum">
              <a:rPr lang="en-US" smtClean="0"/>
              <a:t>10</a:t>
            </a:fld>
            <a:endParaRPr lang="en-US"/>
          </a:p>
        </p:txBody>
      </p:sp>
    </p:spTree>
    <p:extLst>
      <p:ext uri="{BB962C8B-B14F-4D97-AF65-F5344CB8AC3E}">
        <p14:creationId xmlns:p14="http://schemas.microsoft.com/office/powerpoint/2010/main" val="27644290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F074CE-EF73-4786-8765-88302D04F5A1}" type="slidenum">
              <a:rPr lang="en-US" smtClean="0"/>
              <a:t>11</a:t>
            </a:fld>
            <a:endParaRPr lang="en-US"/>
          </a:p>
        </p:txBody>
      </p:sp>
    </p:spTree>
    <p:extLst>
      <p:ext uri="{BB962C8B-B14F-4D97-AF65-F5344CB8AC3E}">
        <p14:creationId xmlns:p14="http://schemas.microsoft.com/office/powerpoint/2010/main" val="2689617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F074CE-EF73-4786-8765-88302D04F5A1}" type="slidenum">
              <a:rPr lang="en-US" smtClean="0"/>
              <a:t>12</a:t>
            </a:fld>
            <a:endParaRPr lang="en-US"/>
          </a:p>
        </p:txBody>
      </p:sp>
    </p:spTree>
    <p:extLst>
      <p:ext uri="{BB962C8B-B14F-4D97-AF65-F5344CB8AC3E}">
        <p14:creationId xmlns:p14="http://schemas.microsoft.com/office/powerpoint/2010/main" val="26896173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F074CE-EF73-4786-8765-88302D04F5A1}" type="slidenum">
              <a:rPr lang="en-US" smtClean="0"/>
              <a:t>13</a:t>
            </a:fld>
            <a:endParaRPr lang="en-US"/>
          </a:p>
        </p:txBody>
      </p:sp>
    </p:spTree>
    <p:extLst>
      <p:ext uri="{BB962C8B-B14F-4D97-AF65-F5344CB8AC3E}">
        <p14:creationId xmlns:p14="http://schemas.microsoft.com/office/powerpoint/2010/main" val="26896173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17DE0A-A65C-4CC9-AEBC-A7970ED66C8E}" type="slidenum">
              <a:rPr lang="en-US" smtClean="0"/>
              <a:t>14</a:t>
            </a:fld>
            <a:endParaRPr lang="en-US"/>
          </a:p>
        </p:txBody>
      </p:sp>
    </p:spTree>
    <p:extLst>
      <p:ext uri="{BB962C8B-B14F-4D97-AF65-F5344CB8AC3E}">
        <p14:creationId xmlns:p14="http://schemas.microsoft.com/office/powerpoint/2010/main" val="3608458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17DE0A-A65C-4CC9-AEBC-A7970ED66C8E}" type="slidenum">
              <a:rPr lang="en-US" smtClean="0"/>
              <a:t>2</a:t>
            </a:fld>
            <a:endParaRPr lang="en-US"/>
          </a:p>
        </p:txBody>
      </p:sp>
    </p:spTree>
    <p:extLst>
      <p:ext uri="{BB962C8B-B14F-4D97-AF65-F5344CB8AC3E}">
        <p14:creationId xmlns:p14="http://schemas.microsoft.com/office/powerpoint/2010/main" val="1399116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F074CE-EF73-4786-8765-88302D04F5A1}" type="slidenum">
              <a:rPr lang="en-US" smtClean="0"/>
              <a:t>3</a:t>
            </a:fld>
            <a:endParaRPr lang="en-US"/>
          </a:p>
        </p:txBody>
      </p:sp>
    </p:spTree>
    <p:extLst>
      <p:ext uri="{BB962C8B-B14F-4D97-AF65-F5344CB8AC3E}">
        <p14:creationId xmlns:p14="http://schemas.microsoft.com/office/powerpoint/2010/main" val="2689617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17DE0A-A65C-4CC9-AEBC-A7970ED66C8E}" type="slidenum">
              <a:rPr lang="en-US" smtClean="0"/>
              <a:t>4</a:t>
            </a:fld>
            <a:endParaRPr lang="en-US"/>
          </a:p>
        </p:txBody>
      </p:sp>
    </p:spTree>
    <p:extLst>
      <p:ext uri="{BB962C8B-B14F-4D97-AF65-F5344CB8AC3E}">
        <p14:creationId xmlns:p14="http://schemas.microsoft.com/office/powerpoint/2010/main" val="1399116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17DE0A-A65C-4CC9-AEBC-A7970ED66C8E}" type="slidenum">
              <a:rPr lang="en-US" smtClean="0"/>
              <a:t>5</a:t>
            </a:fld>
            <a:endParaRPr lang="en-US"/>
          </a:p>
        </p:txBody>
      </p:sp>
    </p:spTree>
    <p:extLst>
      <p:ext uri="{BB962C8B-B14F-4D97-AF65-F5344CB8AC3E}">
        <p14:creationId xmlns:p14="http://schemas.microsoft.com/office/powerpoint/2010/main" val="1399116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17DE0A-A65C-4CC9-AEBC-A7970ED66C8E}" type="slidenum">
              <a:rPr lang="en-US" smtClean="0"/>
              <a:t>6</a:t>
            </a:fld>
            <a:endParaRPr lang="en-US"/>
          </a:p>
        </p:txBody>
      </p:sp>
    </p:spTree>
    <p:extLst>
      <p:ext uri="{BB962C8B-B14F-4D97-AF65-F5344CB8AC3E}">
        <p14:creationId xmlns:p14="http://schemas.microsoft.com/office/powerpoint/2010/main" val="1399116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F074CE-EF73-4786-8765-88302D04F5A1}" type="slidenum">
              <a:rPr lang="en-US" smtClean="0"/>
              <a:t>7</a:t>
            </a:fld>
            <a:endParaRPr lang="en-US"/>
          </a:p>
        </p:txBody>
      </p:sp>
    </p:spTree>
    <p:extLst>
      <p:ext uri="{BB962C8B-B14F-4D97-AF65-F5344CB8AC3E}">
        <p14:creationId xmlns:p14="http://schemas.microsoft.com/office/powerpoint/2010/main" val="26896173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17DE0A-A65C-4CC9-AEBC-A7970ED66C8E}" type="slidenum">
              <a:rPr lang="en-US" smtClean="0"/>
              <a:t>8</a:t>
            </a:fld>
            <a:endParaRPr lang="en-US"/>
          </a:p>
        </p:txBody>
      </p:sp>
    </p:spTree>
    <p:extLst>
      <p:ext uri="{BB962C8B-B14F-4D97-AF65-F5344CB8AC3E}">
        <p14:creationId xmlns:p14="http://schemas.microsoft.com/office/powerpoint/2010/main" val="1374242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17DE0A-A65C-4CC9-AEBC-A7970ED66C8E}" type="slidenum">
              <a:rPr lang="en-US" smtClean="0"/>
              <a:t>9</a:t>
            </a:fld>
            <a:endParaRPr lang="en-US"/>
          </a:p>
        </p:txBody>
      </p:sp>
    </p:spTree>
    <p:extLst>
      <p:ext uri="{BB962C8B-B14F-4D97-AF65-F5344CB8AC3E}">
        <p14:creationId xmlns:p14="http://schemas.microsoft.com/office/powerpoint/2010/main" val="1399116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rgbClr val="FF66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65EE48F3-CDC9-4FE8-937C-1BD789742DD5}" type="datetimeFigureOut">
              <a:rPr lang="en-US" smtClean="0"/>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AE8D69-95B1-4544-9DC9-A49AE173CFEF}" type="slidenum">
              <a:rPr lang="en-US" smtClean="0"/>
              <a:t>‹#›</a:t>
            </a:fld>
            <a:endParaRPr lang="en-US"/>
          </a:p>
        </p:txBody>
      </p:sp>
    </p:spTree>
    <p:extLst>
      <p:ext uri="{BB962C8B-B14F-4D97-AF65-F5344CB8AC3E}">
        <p14:creationId xmlns:p14="http://schemas.microsoft.com/office/powerpoint/2010/main" val="9790691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EE48F3-CDC9-4FE8-937C-1BD789742DD5}" type="datetimeFigureOut">
              <a:rPr lang="en-US" smtClean="0"/>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AE8D69-95B1-4544-9DC9-A49AE173CFEF}" type="slidenum">
              <a:rPr lang="en-US" smtClean="0"/>
              <a:t>‹#›</a:t>
            </a:fld>
            <a:endParaRPr lang="en-US"/>
          </a:p>
        </p:txBody>
      </p:sp>
    </p:spTree>
    <p:extLst>
      <p:ext uri="{BB962C8B-B14F-4D97-AF65-F5344CB8AC3E}">
        <p14:creationId xmlns:p14="http://schemas.microsoft.com/office/powerpoint/2010/main" val="408241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EE48F3-CDC9-4FE8-937C-1BD789742DD5}" type="datetimeFigureOut">
              <a:rPr lang="en-US" smtClean="0"/>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AE8D69-95B1-4544-9DC9-A49AE173CFEF}" type="slidenum">
              <a:rPr lang="en-US" smtClean="0"/>
              <a:t>‹#›</a:t>
            </a:fld>
            <a:endParaRPr lang="en-US"/>
          </a:p>
        </p:txBody>
      </p:sp>
    </p:spTree>
    <p:extLst>
      <p:ext uri="{BB962C8B-B14F-4D97-AF65-F5344CB8AC3E}">
        <p14:creationId xmlns:p14="http://schemas.microsoft.com/office/powerpoint/2010/main" val="2392056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FF6600"/>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EE48F3-CDC9-4FE8-937C-1BD789742DD5}" type="datetimeFigureOut">
              <a:rPr lang="en-US" smtClean="0"/>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AE8D69-95B1-4544-9DC9-A49AE173CFEF}" type="slidenum">
              <a:rPr lang="en-US" smtClean="0"/>
              <a:t>‹#›</a:t>
            </a:fld>
            <a:endParaRPr lang="en-US"/>
          </a:p>
        </p:txBody>
      </p:sp>
    </p:spTree>
    <p:extLst>
      <p:ext uri="{BB962C8B-B14F-4D97-AF65-F5344CB8AC3E}">
        <p14:creationId xmlns:p14="http://schemas.microsoft.com/office/powerpoint/2010/main" val="257582848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EE48F3-CDC9-4FE8-937C-1BD789742DD5}" type="datetimeFigureOut">
              <a:rPr lang="en-US" smtClean="0"/>
              <a:t>5/12/2017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AE8D69-95B1-4544-9DC9-A49AE173CFEF}" type="slidenum">
              <a:rPr lang="en-US" smtClean="0"/>
              <a:t>‹#›</a:t>
            </a:fld>
            <a:endParaRPr lang="en-US"/>
          </a:p>
        </p:txBody>
      </p:sp>
    </p:spTree>
    <p:extLst>
      <p:ext uri="{BB962C8B-B14F-4D97-AF65-F5344CB8AC3E}">
        <p14:creationId xmlns:p14="http://schemas.microsoft.com/office/powerpoint/2010/main" val="14190702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FF6600"/>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5EE48F3-CDC9-4FE8-937C-1BD789742DD5}" type="datetimeFigureOut">
              <a:rPr lang="en-US" smtClean="0"/>
              <a:t>5/12/2017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AE8D69-95B1-4544-9DC9-A49AE173CFEF}" type="slidenum">
              <a:rPr lang="en-US" smtClean="0"/>
              <a:t>‹#›</a:t>
            </a:fld>
            <a:endParaRPr lang="en-US"/>
          </a:p>
        </p:txBody>
      </p:sp>
    </p:spTree>
    <p:extLst>
      <p:ext uri="{BB962C8B-B14F-4D97-AF65-F5344CB8AC3E}">
        <p14:creationId xmlns:p14="http://schemas.microsoft.com/office/powerpoint/2010/main" val="136917835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FF66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t" anchorCtr="0"/>
          <a:lstStyle>
            <a:lvl1pPr marL="0" indent="0" algn="l">
              <a:buNone/>
              <a:defRPr sz="24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t" anchorCtr="0">
            <a:normAutofit/>
          </a:bodyPr>
          <a:lstStyle>
            <a:lvl1pPr marL="0" indent="0" algn="l">
              <a:buNone/>
              <a:defRPr lang="en-US" sz="2400" b="1" kern="1200" dirty="0" smtClean="0">
                <a:solidFill>
                  <a:srgbClr val="FF6600"/>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buClr>
                <a:srgbClr val="FF6600"/>
              </a:buClr>
              <a:buFont typeface="Arial" panose="020B0604020202020204" pitchFamily="34" charset="0"/>
              <a:buNone/>
            </a:pPr>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5EE48F3-CDC9-4FE8-937C-1BD789742DD5}" type="datetimeFigureOut">
              <a:rPr lang="en-US" smtClean="0"/>
              <a:t>5/12/2017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AE8D69-95B1-4544-9DC9-A49AE173CFEF}" type="slidenum">
              <a:rPr lang="en-US" smtClean="0"/>
              <a:t>‹#›</a:t>
            </a:fld>
            <a:endParaRPr lang="en-US"/>
          </a:p>
        </p:txBody>
      </p:sp>
    </p:spTree>
    <p:extLst>
      <p:ext uri="{BB962C8B-B14F-4D97-AF65-F5344CB8AC3E}">
        <p14:creationId xmlns:p14="http://schemas.microsoft.com/office/powerpoint/2010/main" val="1672488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6600"/>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65EE48F3-CDC9-4FE8-937C-1BD789742DD5}" type="datetimeFigureOut">
              <a:rPr lang="en-US" smtClean="0"/>
              <a:t>5/12/2017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AE8D69-95B1-4544-9DC9-A49AE173CFEF}" type="slidenum">
              <a:rPr lang="en-US" smtClean="0"/>
              <a:t>‹#›</a:t>
            </a:fld>
            <a:endParaRPr lang="en-US"/>
          </a:p>
        </p:txBody>
      </p:sp>
    </p:spTree>
    <p:extLst>
      <p:ext uri="{BB962C8B-B14F-4D97-AF65-F5344CB8AC3E}">
        <p14:creationId xmlns:p14="http://schemas.microsoft.com/office/powerpoint/2010/main" val="517688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EE48F3-CDC9-4FE8-937C-1BD789742DD5}" type="datetimeFigureOut">
              <a:rPr lang="en-US" smtClean="0"/>
              <a:t>5/12/2017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AE8D69-95B1-4544-9DC9-A49AE173CFEF}" type="slidenum">
              <a:rPr lang="en-US" smtClean="0"/>
              <a:t>‹#›</a:t>
            </a:fld>
            <a:endParaRPr lang="en-US"/>
          </a:p>
        </p:txBody>
      </p:sp>
    </p:spTree>
    <p:extLst>
      <p:ext uri="{BB962C8B-B14F-4D97-AF65-F5344CB8AC3E}">
        <p14:creationId xmlns:p14="http://schemas.microsoft.com/office/powerpoint/2010/main" val="1809549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EE48F3-CDC9-4FE8-937C-1BD789742DD5}" type="datetimeFigureOut">
              <a:rPr lang="en-US" smtClean="0"/>
              <a:t>5/12/2017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AE8D69-95B1-4544-9DC9-A49AE173CFEF}" type="slidenum">
              <a:rPr lang="en-US" smtClean="0"/>
              <a:t>‹#›</a:t>
            </a:fld>
            <a:endParaRPr lang="en-US"/>
          </a:p>
        </p:txBody>
      </p:sp>
    </p:spTree>
    <p:extLst>
      <p:ext uri="{BB962C8B-B14F-4D97-AF65-F5344CB8AC3E}">
        <p14:creationId xmlns:p14="http://schemas.microsoft.com/office/powerpoint/2010/main" val="863412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EE48F3-CDC9-4FE8-937C-1BD789742DD5}" type="datetimeFigureOut">
              <a:rPr lang="en-US" smtClean="0"/>
              <a:t>5/12/2017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AE8D69-95B1-4544-9DC9-A49AE173CFEF}" type="slidenum">
              <a:rPr lang="en-US" smtClean="0"/>
              <a:t>‹#›</a:t>
            </a:fld>
            <a:endParaRPr lang="en-US"/>
          </a:p>
        </p:txBody>
      </p:sp>
    </p:spTree>
    <p:extLst>
      <p:ext uri="{BB962C8B-B14F-4D97-AF65-F5344CB8AC3E}">
        <p14:creationId xmlns:p14="http://schemas.microsoft.com/office/powerpoint/2010/main" val="3472900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fld id="{65EE48F3-CDC9-4FE8-937C-1BD789742DD5}" type="datetimeFigureOut">
              <a:rPr lang="en-US" smtClean="0"/>
              <a:pPr/>
              <a:t>5/12/2017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fld id="{31AE8D69-95B1-4544-9DC9-A49AE173CFEF}" type="slidenum">
              <a:rPr lang="en-US" smtClean="0"/>
              <a:pPr/>
              <a:t>‹#›</a:t>
            </a:fld>
            <a:endParaRPr lang="en-US"/>
          </a:p>
        </p:txBody>
      </p:sp>
    </p:spTree>
    <p:extLst>
      <p:ext uri="{BB962C8B-B14F-4D97-AF65-F5344CB8AC3E}">
        <p14:creationId xmlns:p14="http://schemas.microsoft.com/office/powerpoint/2010/main" val="15730635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4400" kern="1200">
          <a:solidFill>
            <a:schemeClr val="tx1"/>
          </a:solidFill>
          <a:latin typeface="Calibri Light" panose="020F0302020204030204" pitchFamily="34" charset="0"/>
          <a:ea typeface="+mj-ea"/>
          <a:cs typeface="+mj-cs"/>
        </a:defRPr>
      </a:lvl1pPr>
    </p:titleStyle>
    <p:bodyStyle>
      <a:lvl1pPr marL="342900" indent="-342900" algn="l" defTabSz="914400" rtl="0" eaLnBrk="1" latinLnBrk="0" hangingPunct="1">
        <a:spcBef>
          <a:spcPct val="20000"/>
        </a:spcBef>
        <a:buClr>
          <a:srgbClr val="FF6600"/>
        </a:buClr>
        <a:buFont typeface="Arial" panose="020B0604020202020204" pitchFamily="34" charset="0"/>
        <a:buChar char="•"/>
        <a:defRPr sz="3200" kern="1200">
          <a:solidFill>
            <a:schemeClr val="tx1"/>
          </a:solidFill>
          <a:latin typeface="Calibri Light" panose="020F0302020204030204" pitchFamily="34" charset="0"/>
          <a:ea typeface="+mn-ea"/>
          <a:cs typeface="+mn-cs"/>
        </a:defRPr>
      </a:lvl1pPr>
      <a:lvl2pPr marL="742950" indent="-285750" algn="l" defTabSz="914400" rtl="0" eaLnBrk="1" latinLnBrk="0" hangingPunct="1">
        <a:spcBef>
          <a:spcPct val="20000"/>
        </a:spcBef>
        <a:buClr>
          <a:srgbClr val="FF6600"/>
        </a:buClr>
        <a:buFont typeface="Arial" panose="020B0604020202020204" pitchFamily="34" charset="0"/>
        <a:buChar char="–"/>
        <a:defRPr sz="2800" kern="1200">
          <a:solidFill>
            <a:schemeClr val="tx1"/>
          </a:solidFill>
          <a:latin typeface="Calibri Light" panose="020F0302020204030204" pitchFamily="34" charset="0"/>
          <a:ea typeface="+mn-ea"/>
          <a:cs typeface="+mn-cs"/>
        </a:defRPr>
      </a:lvl2pPr>
      <a:lvl3pPr marL="1143000" indent="-228600" algn="l" defTabSz="914400" rtl="0" eaLnBrk="1" latinLnBrk="0" hangingPunct="1">
        <a:spcBef>
          <a:spcPct val="20000"/>
        </a:spcBef>
        <a:buClr>
          <a:srgbClr val="FF6600"/>
        </a:buClr>
        <a:buFont typeface="Arial" panose="020B0604020202020204" pitchFamily="34" charset="0"/>
        <a:buChar char="•"/>
        <a:defRPr sz="2400" kern="1200">
          <a:solidFill>
            <a:schemeClr val="tx1"/>
          </a:solidFill>
          <a:latin typeface="Calibri Light" panose="020F0302020204030204" pitchFamily="34" charset="0"/>
          <a:ea typeface="+mn-ea"/>
          <a:cs typeface="+mn-cs"/>
        </a:defRPr>
      </a:lvl3pPr>
      <a:lvl4pPr marL="1600200" indent="-228600" algn="l" defTabSz="914400" rtl="0" eaLnBrk="1" latinLnBrk="0" hangingPunct="1">
        <a:spcBef>
          <a:spcPct val="20000"/>
        </a:spcBef>
        <a:buClr>
          <a:srgbClr val="FF6600"/>
        </a:buClr>
        <a:buFont typeface="Arial" panose="020B0604020202020204" pitchFamily="34" charset="0"/>
        <a:buChar char="–"/>
        <a:defRPr sz="2000" kern="1200">
          <a:solidFill>
            <a:schemeClr val="tx1"/>
          </a:solidFill>
          <a:latin typeface="Calibri Light" panose="020F0302020204030204" pitchFamily="34" charset="0"/>
          <a:ea typeface="+mn-ea"/>
          <a:cs typeface="+mn-cs"/>
        </a:defRPr>
      </a:lvl4pPr>
      <a:lvl5pPr marL="2057400" indent="-228600" algn="l" defTabSz="914400" rtl="0" eaLnBrk="1" latinLnBrk="0" hangingPunct="1">
        <a:spcBef>
          <a:spcPct val="20000"/>
        </a:spcBef>
        <a:buClr>
          <a:srgbClr val="FF6600"/>
        </a:buClr>
        <a:buFont typeface="Arial" panose="020B0604020202020204" pitchFamily="34" charset="0"/>
        <a:buChar char="»"/>
        <a:defRPr sz="2000" kern="1200">
          <a:solidFill>
            <a:schemeClr val="tx1"/>
          </a:solidFill>
          <a:latin typeface="Calibri Light" panose="020F0302020204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7.emf"/><Relationship Id="rId11" Type="http://schemas.openxmlformats.org/officeDocument/2006/relationships/image" Target="../media/image12.emf"/><Relationship Id="rId5" Type="http://schemas.openxmlformats.org/officeDocument/2006/relationships/image" Target="../media/image6.emf"/><Relationship Id="rId10" Type="http://schemas.openxmlformats.org/officeDocument/2006/relationships/image" Target="../media/image11.emf"/><Relationship Id="rId4" Type="http://schemas.openxmlformats.org/officeDocument/2006/relationships/image" Target="../media/image5.emf"/><Relationship Id="rId9" Type="http://schemas.openxmlformats.org/officeDocument/2006/relationships/image" Target="../media/image10.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www.idtc.icai.org/"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Transition Credit in GST</a:t>
            </a:r>
            <a:endParaRPr lang="en-US" dirty="0"/>
          </a:p>
        </p:txBody>
      </p:sp>
      <p:sp>
        <p:nvSpPr>
          <p:cNvPr id="3" name="Subtitle 2"/>
          <p:cNvSpPr>
            <a:spLocks noGrp="1"/>
          </p:cNvSpPr>
          <p:nvPr>
            <p:ph type="subTitle" idx="1"/>
          </p:nvPr>
        </p:nvSpPr>
        <p:spPr>
          <a:xfrm>
            <a:off x="685800" y="3886200"/>
            <a:ext cx="6934200" cy="1752600"/>
          </a:xfrm>
        </p:spPr>
        <p:txBody>
          <a:bodyPr>
            <a:normAutofit/>
          </a:bodyPr>
          <a:lstStyle/>
          <a:p>
            <a:pPr algn="l"/>
            <a:r>
              <a:rPr lang="en-US" dirty="0" smtClean="0"/>
              <a:t>GST Certification Course</a:t>
            </a:r>
          </a:p>
          <a:p>
            <a:pPr algn="l"/>
            <a:r>
              <a:rPr lang="en-US" dirty="0" smtClean="0"/>
              <a:t>ICAI-IDTC | NIRC-</a:t>
            </a:r>
            <a:r>
              <a:rPr lang="en-US" dirty="0" err="1" smtClean="0"/>
              <a:t>Gurugram</a:t>
            </a:r>
            <a:endParaRPr lang="en-US" dirty="0"/>
          </a:p>
          <a:p>
            <a:pPr algn="l"/>
            <a:r>
              <a:rPr lang="en-US" dirty="0" smtClean="0"/>
              <a:t>May 2017</a:t>
            </a:r>
            <a:endParaRPr lang="en-US" dirty="0"/>
          </a:p>
        </p:txBody>
      </p:sp>
    </p:spTree>
    <p:extLst>
      <p:ext uri="{BB962C8B-B14F-4D97-AF65-F5344CB8AC3E}">
        <p14:creationId xmlns:p14="http://schemas.microsoft.com/office/powerpoint/2010/main" val="1005654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GSTN eco-system</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752600"/>
            <a:ext cx="8652530"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57200" y="6324600"/>
            <a:ext cx="3352800" cy="276999"/>
          </a:xfrm>
          <a:prstGeom prst="rect">
            <a:avLst/>
          </a:prstGeom>
          <a:noFill/>
        </p:spPr>
        <p:txBody>
          <a:bodyPr wrap="square" rtlCol="0">
            <a:spAutoFit/>
          </a:bodyPr>
          <a:lstStyle/>
          <a:p>
            <a:r>
              <a:rPr lang="en-US" sz="1200" i="1" dirty="0" smtClean="0"/>
              <a:t>Source: www.gstn.org</a:t>
            </a:r>
            <a:endParaRPr lang="en-US" sz="1200" i="1" dirty="0"/>
          </a:p>
        </p:txBody>
      </p:sp>
    </p:spTree>
    <p:extLst>
      <p:ext uri="{BB962C8B-B14F-4D97-AF65-F5344CB8AC3E}">
        <p14:creationId xmlns:p14="http://schemas.microsoft.com/office/powerpoint/2010/main" val="39832930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itle 1"/>
          <p:cNvSpPr txBox="1">
            <a:spLocks/>
          </p:cNvSpPr>
          <p:nvPr/>
        </p:nvSpPr>
        <p:spPr>
          <a:xfrm>
            <a:off x="152400" y="76200"/>
            <a:ext cx="7886700" cy="4603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smtClean="0">
                <a:solidFill>
                  <a:srgbClr val="FF6600">
                    <a:alpha val="50000"/>
                  </a:srgbClr>
                </a:solidFill>
              </a:rPr>
              <a:t>Chart of Accounts </a:t>
            </a:r>
            <a:r>
              <a:rPr lang="en-US" sz="2000" dirty="0" smtClean="0">
                <a:solidFill>
                  <a:srgbClr val="FF6600">
                    <a:alpha val="50000"/>
                  </a:srgbClr>
                </a:solidFill>
              </a:rPr>
              <a:t>(per GSTIN)</a:t>
            </a:r>
            <a:endParaRPr lang="en-US" sz="2800" dirty="0">
              <a:solidFill>
                <a:srgbClr val="FF6600">
                  <a:alpha val="50000"/>
                </a:srgbClr>
              </a:solidFill>
            </a:endParaRPr>
          </a:p>
        </p:txBody>
      </p:sp>
      <p:cxnSp>
        <p:nvCxnSpPr>
          <p:cNvPr id="31" name="Straight Connector 30"/>
          <p:cNvCxnSpPr/>
          <p:nvPr/>
        </p:nvCxnSpPr>
        <p:spPr>
          <a:xfrm>
            <a:off x="228600" y="5638800"/>
            <a:ext cx="8686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33138" y="5715000"/>
            <a:ext cx="2967262" cy="769441"/>
          </a:xfrm>
          <a:prstGeom prst="rect">
            <a:avLst/>
          </a:prstGeom>
          <a:noFill/>
        </p:spPr>
        <p:txBody>
          <a:bodyPr wrap="square" rtlCol="0">
            <a:spAutoFit/>
          </a:bodyPr>
          <a:lstStyle/>
          <a:p>
            <a:r>
              <a:rPr lang="en-IN" sz="1100" dirty="0" smtClean="0"/>
              <a:t>* AP process to check for credit before accounting expense / stock; ineligible credit to be accounted in respective expense / stock account and not separately in </a:t>
            </a:r>
            <a:r>
              <a:rPr lang="en-IN" sz="1100" dirty="0" err="1" smtClean="0"/>
              <a:t>p&amp;l</a:t>
            </a:r>
            <a:endParaRPr lang="en-IN" sz="1100" dirty="0"/>
          </a:p>
        </p:txBody>
      </p:sp>
      <p:sp>
        <p:nvSpPr>
          <p:cNvPr id="73" name="TextBox 72"/>
          <p:cNvSpPr txBox="1"/>
          <p:nvPr/>
        </p:nvSpPr>
        <p:spPr>
          <a:xfrm>
            <a:off x="5791200" y="5715000"/>
            <a:ext cx="3200400" cy="430887"/>
          </a:xfrm>
          <a:prstGeom prst="rect">
            <a:avLst/>
          </a:prstGeom>
          <a:noFill/>
        </p:spPr>
        <p:txBody>
          <a:bodyPr wrap="square" rtlCol="0">
            <a:spAutoFit/>
          </a:bodyPr>
          <a:lstStyle/>
          <a:p>
            <a:r>
              <a:rPr lang="en-IN" sz="1100" baseline="30000" dirty="0" smtClean="0"/>
              <a:t>#</a:t>
            </a:r>
            <a:r>
              <a:rPr lang="en-IN" sz="1100" dirty="0" smtClean="0"/>
              <a:t> Each ledger to be ‘flagged’ for tax rates and HSN/ SAC code and IT-system to allow extraction of report </a:t>
            </a:r>
            <a:endParaRPr lang="en-IN" sz="1100" dirty="0"/>
          </a:p>
        </p:txBody>
      </p:sp>
      <p:sp>
        <p:nvSpPr>
          <p:cNvPr id="2" name="TextBox 1"/>
          <p:cNvSpPr txBox="1"/>
          <p:nvPr/>
        </p:nvSpPr>
        <p:spPr>
          <a:xfrm>
            <a:off x="228599" y="719625"/>
            <a:ext cx="2949677" cy="369332"/>
          </a:xfrm>
          <a:prstGeom prst="rect">
            <a:avLst/>
          </a:prstGeom>
          <a:noFill/>
          <a:ln>
            <a:solidFill>
              <a:srgbClr val="FF6600"/>
            </a:solidFill>
          </a:ln>
        </p:spPr>
        <p:txBody>
          <a:bodyPr wrap="square" rtlCol="0">
            <a:spAutoFit/>
          </a:bodyPr>
          <a:lstStyle>
            <a:defPPr>
              <a:defRPr lang="en-US"/>
            </a:defPPr>
            <a:lvl1pPr algn="ctr">
              <a:defRPr sz="1000" b="1"/>
            </a:lvl1pPr>
          </a:lstStyle>
          <a:p>
            <a:r>
              <a:rPr lang="en-US" sz="1800" dirty="0" smtClean="0"/>
              <a:t>Tax Paid by Others*</a:t>
            </a:r>
            <a:endParaRPr lang="en-US" sz="1800" dirty="0"/>
          </a:p>
        </p:txBody>
      </p:sp>
      <p:sp>
        <p:nvSpPr>
          <p:cNvPr id="37" name="TextBox 36"/>
          <p:cNvSpPr txBox="1"/>
          <p:nvPr/>
        </p:nvSpPr>
        <p:spPr>
          <a:xfrm>
            <a:off x="226786" y="3124200"/>
            <a:ext cx="2941672" cy="369332"/>
          </a:xfrm>
          <a:prstGeom prst="rect">
            <a:avLst/>
          </a:prstGeom>
          <a:solidFill>
            <a:srgbClr val="FF6600">
              <a:alpha val="50000"/>
            </a:srgbClr>
          </a:solidFill>
          <a:ln>
            <a:solidFill>
              <a:srgbClr val="FF6600"/>
            </a:solidFill>
          </a:ln>
        </p:spPr>
        <p:txBody>
          <a:bodyPr wrap="square" rtlCol="0">
            <a:spAutoFit/>
          </a:bodyPr>
          <a:lstStyle>
            <a:defPPr>
              <a:defRPr lang="en-US"/>
            </a:defPPr>
            <a:lvl1pPr algn="ctr">
              <a:defRPr sz="1000" b="1">
                <a:solidFill>
                  <a:schemeClr val="bg1"/>
                </a:solidFill>
              </a:defRPr>
            </a:lvl1pPr>
          </a:lstStyle>
          <a:p>
            <a:r>
              <a:rPr lang="en-US" sz="1800" dirty="0" smtClean="0"/>
              <a:t>Tax Paid by Self*</a:t>
            </a:r>
            <a:endParaRPr lang="en-US" sz="1800" dirty="0"/>
          </a:p>
        </p:txBody>
      </p:sp>
      <p:sp>
        <p:nvSpPr>
          <p:cNvPr id="38" name="TextBox 37"/>
          <p:cNvSpPr txBox="1"/>
          <p:nvPr/>
        </p:nvSpPr>
        <p:spPr>
          <a:xfrm>
            <a:off x="228600" y="1293863"/>
            <a:ext cx="1141186" cy="276999"/>
          </a:xfrm>
          <a:prstGeom prst="rect">
            <a:avLst/>
          </a:prstGeom>
          <a:noFill/>
          <a:ln>
            <a:solidFill>
              <a:srgbClr val="FF6600"/>
            </a:solidFill>
          </a:ln>
        </p:spPr>
        <p:txBody>
          <a:bodyPr wrap="square" rtlCol="0">
            <a:spAutoFit/>
          </a:bodyPr>
          <a:lstStyle>
            <a:defPPr>
              <a:defRPr lang="en-US"/>
            </a:defPPr>
            <a:lvl1pPr>
              <a:defRPr sz="1200" b="1"/>
            </a:lvl1pPr>
          </a:lstStyle>
          <a:p>
            <a:pPr algn="ctr"/>
            <a:r>
              <a:rPr lang="en-IN" dirty="0" smtClean="0"/>
              <a:t>GSTR 1</a:t>
            </a:r>
            <a:endParaRPr lang="en-IN" baseline="30000" dirty="0"/>
          </a:p>
        </p:txBody>
      </p:sp>
      <p:sp>
        <p:nvSpPr>
          <p:cNvPr id="40" name="TextBox 39"/>
          <p:cNvSpPr txBox="1"/>
          <p:nvPr/>
        </p:nvSpPr>
        <p:spPr>
          <a:xfrm>
            <a:off x="1904999" y="1295401"/>
            <a:ext cx="1271460" cy="276999"/>
          </a:xfrm>
          <a:prstGeom prst="rect">
            <a:avLst/>
          </a:prstGeom>
          <a:noFill/>
          <a:ln>
            <a:solidFill>
              <a:srgbClr val="FF6600"/>
            </a:solidFill>
          </a:ln>
        </p:spPr>
        <p:txBody>
          <a:bodyPr wrap="square" rtlCol="0">
            <a:spAutoFit/>
          </a:bodyPr>
          <a:lstStyle>
            <a:defPPr>
              <a:defRPr lang="en-US"/>
            </a:defPPr>
            <a:lvl1pPr>
              <a:defRPr sz="1200" b="1"/>
            </a:lvl1pPr>
          </a:lstStyle>
          <a:p>
            <a:pPr algn="ctr"/>
            <a:r>
              <a:rPr lang="en-IN" dirty="0" smtClean="0"/>
              <a:t>GSTR 2A Part A</a:t>
            </a:r>
            <a:endParaRPr lang="en-IN" dirty="0"/>
          </a:p>
        </p:txBody>
      </p:sp>
      <p:sp>
        <p:nvSpPr>
          <p:cNvPr id="92" name="TextBox 91"/>
          <p:cNvSpPr txBox="1"/>
          <p:nvPr/>
        </p:nvSpPr>
        <p:spPr>
          <a:xfrm>
            <a:off x="228600" y="1704201"/>
            <a:ext cx="1141186" cy="276999"/>
          </a:xfrm>
          <a:prstGeom prst="rect">
            <a:avLst/>
          </a:prstGeom>
          <a:noFill/>
          <a:ln>
            <a:solidFill>
              <a:srgbClr val="FF6600"/>
            </a:solidFill>
          </a:ln>
        </p:spPr>
        <p:txBody>
          <a:bodyPr wrap="square" rtlCol="0">
            <a:spAutoFit/>
          </a:bodyPr>
          <a:lstStyle>
            <a:defPPr>
              <a:defRPr lang="en-US"/>
            </a:defPPr>
            <a:lvl1pPr>
              <a:defRPr sz="1200" b="1"/>
            </a:lvl1pPr>
          </a:lstStyle>
          <a:p>
            <a:pPr algn="ctr"/>
            <a:r>
              <a:rPr lang="en-IN" dirty="0" smtClean="0"/>
              <a:t>GSTR 6 (ISD)</a:t>
            </a:r>
          </a:p>
        </p:txBody>
      </p:sp>
      <p:sp>
        <p:nvSpPr>
          <p:cNvPr id="94" name="TextBox 93"/>
          <p:cNvSpPr txBox="1"/>
          <p:nvPr/>
        </p:nvSpPr>
        <p:spPr>
          <a:xfrm>
            <a:off x="1904999" y="1701062"/>
            <a:ext cx="1271461" cy="276999"/>
          </a:xfrm>
          <a:prstGeom prst="rect">
            <a:avLst/>
          </a:prstGeom>
          <a:noFill/>
          <a:ln>
            <a:solidFill>
              <a:srgbClr val="FF6600"/>
            </a:solidFill>
          </a:ln>
        </p:spPr>
        <p:txBody>
          <a:bodyPr wrap="square" rtlCol="0">
            <a:spAutoFit/>
          </a:bodyPr>
          <a:lstStyle>
            <a:defPPr>
              <a:defRPr lang="en-US"/>
            </a:defPPr>
            <a:lvl1pPr>
              <a:defRPr sz="1200" b="1"/>
            </a:lvl1pPr>
          </a:lstStyle>
          <a:p>
            <a:pPr algn="ctr"/>
            <a:r>
              <a:rPr lang="en-IN" dirty="0" smtClean="0"/>
              <a:t>GSTR 2A Part B</a:t>
            </a:r>
            <a:endParaRPr lang="en-IN" dirty="0"/>
          </a:p>
        </p:txBody>
      </p:sp>
      <p:sp>
        <p:nvSpPr>
          <p:cNvPr id="95" name="TextBox 94"/>
          <p:cNvSpPr txBox="1"/>
          <p:nvPr/>
        </p:nvSpPr>
        <p:spPr>
          <a:xfrm>
            <a:off x="226786" y="2112078"/>
            <a:ext cx="1141186" cy="276999"/>
          </a:xfrm>
          <a:prstGeom prst="rect">
            <a:avLst/>
          </a:prstGeom>
          <a:noFill/>
          <a:ln>
            <a:solidFill>
              <a:srgbClr val="FF6600"/>
            </a:solidFill>
          </a:ln>
        </p:spPr>
        <p:txBody>
          <a:bodyPr wrap="square" rtlCol="0">
            <a:spAutoFit/>
          </a:bodyPr>
          <a:lstStyle>
            <a:defPPr>
              <a:defRPr lang="en-US"/>
            </a:defPPr>
            <a:lvl1pPr>
              <a:defRPr sz="1200" b="1"/>
            </a:lvl1pPr>
          </a:lstStyle>
          <a:p>
            <a:pPr algn="ctr"/>
            <a:r>
              <a:rPr lang="en-IN" dirty="0" smtClean="0"/>
              <a:t>GSTR 7 (TDS)</a:t>
            </a:r>
            <a:r>
              <a:rPr lang="en-IN" baseline="30000" dirty="0" smtClean="0"/>
              <a:t> </a:t>
            </a:r>
          </a:p>
        </p:txBody>
      </p:sp>
      <p:sp>
        <p:nvSpPr>
          <p:cNvPr id="96" name="TextBox 95"/>
          <p:cNvSpPr txBox="1"/>
          <p:nvPr/>
        </p:nvSpPr>
        <p:spPr>
          <a:xfrm>
            <a:off x="1903184" y="2112079"/>
            <a:ext cx="1273276" cy="276999"/>
          </a:xfrm>
          <a:prstGeom prst="rect">
            <a:avLst/>
          </a:prstGeom>
          <a:noFill/>
          <a:ln>
            <a:solidFill>
              <a:srgbClr val="FF6600"/>
            </a:solidFill>
          </a:ln>
        </p:spPr>
        <p:txBody>
          <a:bodyPr wrap="square" rtlCol="0">
            <a:spAutoFit/>
          </a:bodyPr>
          <a:lstStyle>
            <a:defPPr>
              <a:defRPr lang="en-US"/>
            </a:defPPr>
            <a:lvl1pPr>
              <a:defRPr sz="1200" b="1"/>
            </a:lvl1pPr>
          </a:lstStyle>
          <a:p>
            <a:pPr algn="ctr"/>
            <a:r>
              <a:rPr lang="en-IN" dirty="0" smtClean="0"/>
              <a:t>GSTR 2A Part C</a:t>
            </a:r>
            <a:endParaRPr lang="en-IN" dirty="0"/>
          </a:p>
        </p:txBody>
      </p:sp>
      <p:sp>
        <p:nvSpPr>
          <p:cNvPr id="99" name="TextBox 98"/>
          <p:cNvSpPr txBox="1"/>
          <p:nvPr/>
        </p:nvSpPr>
        <p:spPr>
          <a:xfrm>
            <a:off x="226786" y="2524846"/>
            <a:ext cx="1141186" cy="276999"/>
          </a:xfrm>
          <a:prstGeom prst="rect">
            <a:avLst/>
          </a:prstGeom>
          <a:noFill/>
          <a:ln>
            <a:solidFill>
              <a:srgbClr val="FF6600"/>
            </a:solidFill>
          </a:ln>
        </p:spPr>
        <p:txBody>
          <a:bodyPr wrap="square" rtlCol="0">
            <a:spAutoFit/>
          </a:bodyPr>
          <a:lstStyle>
            <a:defPPr>
              <a:defRPr lang="en-US"/>
            </a:defPPr>
            <a:lvl1pPr>
              <a:defRPr sz="1200" b="1"/>
            </a:lvl1pPr>
          </a:lstStyle>
          <a:p>
            <a:pPr algn="ctr"/>
            <a:r>
              <a:rPr lang="en-IN" dirty="0" smtClean="0"/>
              <a:t>GSTR 8 (TCS)</a:t>
            </a:r>
            <a:endParaRPr lang="en-IN" b="0" dirty="0"/>
          </a:p>
        </p:txBody>
      </p:sp>
      <p:sp>
        <p:nvSpPr>
          <p:cNvPr id="100" name="TextBox 99"/>
          <p:cNvSpPr txBox="1"/>
          <p:nvPr/>
        </p:nvSpPr>
        <p:spPr>
          <a:xfrm>
            <a:off x="1904999" y="2524847"/>
            <a:ext cx="1273277" cy="276999"/>
          </a:xfrm>
          <a:prstGeom prst="rect">
            <a:avLst/>
          </a:prstGeom>
          <a:noFill/>
          <a:ln>
            <a:solidFill>
              <a:srgbClr val="FF6600"/>
            </a:solidFill>
          </a:ln>
        </p:spPr>
        <p:txBody>
          <a:bodyPr wrap="square" rtlCol="0">
            <a:spAutoFit/>
          </a:bodyPr>
          <a:lstStyle>
            <a:defPPr>
              <a:defRPr lang="en-US"/>
            </a:defPPr>
            <a:lvl1pPr>
              <a:defRPr sz="1200" b="1"/>
            </a:lvl1pPr>
          </a:lstStyle>
          <a:p>
            <a:pPr algn="ctr"/>
            <a:r>
              <a:rPr lang="en-IN" dirty="0" smtClean="0"/>
              <a:t>GSTR 2A Part D</a:t>
            </a:r>
            <a:endParaRPr lang="en-IN" dirty="0"/>
          </a:p>
        </p:txBody>
      </p:sp>
      <p:sp>
        <p:nvSpPr>
          <p:cNvPr id="122" name="TextBox 121"/>
          <p:cNvSpPr txBox="1"/>
          <p:nvPr/>
        </p:nvSpPr>
        <p:spPr>
          <a:xfrm>
            <a:off x="5791200" y="6443990"/>
            <a:ext cx="3200400" cy="261610"/>
          </a:xfrm>
          <a:prstGeom prst="rect">
            <a:avLst/>
          </a:prstGeom>
          <a:noFill/>
        </p:spPr>
        <p:txBody>
          <a:bodyPr wrap="square" rtlCol="0">
            <a:spAutoFit/>
          </a:bodyPr>
          <a:lstStyle/>
          <a:p>
            <a:r>
              <a:rPr lang="en-IN" sz="1100" baseline="30000" dirty="0" smtClean="0"/>
              <a:t>@</a:t>
            </a:r>
            <a:r>
              <a:rPr lang="en-IN" sz="1100" dirty="0" smtClean="0"/>
              <a:t> Refers to ‘net tax’, RCM and all dues paid in cash</a:t>
            </a:r>
            <a:endParaRPr lang="en-IN" sz="1100" dirty="0"/>
          </a:p>
        </p:txBody>
      </p:sp>
      <p:sp>
        <p:nvSpPr>
          <p:cNvPr id="134" name="TextBox 133"/>
          <p:cNvSpPr txBox="1"/>
          <p:nvPr/>
        </p:nvSpPr>
        <p:spPr>
          <a:xfrm>
            <a:off x="3726631" y="1711166"/>
            <a:ext cx="800100" cy="1077218"/>
          </a:xfrm>
          <a:prstGeom prst="rect">
            <a:avLst/>
          </a:prstGeom>
          <a:solidFill>
            <a:schemeClr val="bg1"/>
          </a:solidFill>
          <a:ln>
            <a:solidFill>
              <a:srgbClr val="FF6600"/>
            </a:solidFill>
          </a:ln>
        </p:spPr>
        <p:txBody>
          <a:bodyPr wrap="square" rtlCol="0">
            <a:spAutoFit/>
          </a:bodyPr>
          <a:lstStyle>
            <a:defPPr>
              <a:defRPr lang="en-US"/>
            </a:defPPr>
            <a:lvl1pPr algn="ctr">
              <a:defRPr sz="1200" b="1"/>
            </a:lvl1pPr>
          </a:lstStyle>
          <a:p>
            <a:r>
              <a:rPr lang="en-US" dirty="0" smtClean="0"/>
              <a:t>Eligible</a:t>
            </a:r>
            <a:endParaRPr lang="en-US" sz="1000" dirty="0" smtClean="0"/>
          </a:p>
          <a:p>
            <a:endParaRPr lang="en-US" sz="1000" dirty="0"/>
          </a:p>
          <a:p>
            <a:endParaRPr lang="en-US" sz="1000" dirty="0" smtClean="0"/>
          </a:p>
          <a:p>
            <a:endParaRPr lang="en-US" sz="1000" dirty="0"/>
          </a:p>
          <a:p>
            <a:endParaRPr lang="en-US" sz="1000" dirty="0" smtClean="0"/>
          </a:p>
          <a:p>
            <a:endParaRPr lang="en-US" sz="500" dirty="0" smtClean="0"/>
          </a:p>
          <a:p>
            <a:endParaRPr lang="en-US" sz="700" dirty="0"/>
          </a:p>
        </p:txBody>
      </p:sp>
      <p:cxnSp>
        <p:nvCxnSpPr>
          <p:cNvPr id="221" name="Straight Arrow Connector 220"/>
          <p:cNvCxnSpPr>
            <a:stCxn id="38" idx="3"/>
            <a:endCxn id="40" idx="1"/>
          </p:cNvCxnSpPr>
          <p:nvPr/>
        </p:nvCxnSpPr>
        <p:spPr>
          <a:xfrm>
            <a:off x="1369786" y="1432363"/>
            <a:ext cx="535213" cy="15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3" name="Straight Arrow Connector 222"/>
          <p:cNvCxnSpPr>
            <a:stCxn id="92" idx="3"/>
            <a:endCxn id="94" idx="1"/>
          </p:cNvCxnSpPr>
          <p:nvPr/>
        </p:nvCxnSpPr>
        <p:spPr>
          <a:xfrm flipV="1">
            <a:off x="1369786" y="1839562"/>
            <a:ext cx="535213" cy="31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5" name="Straight Arrow Connector 224"/>
          <p:cNvCxnSpPr>
            <a:stCxn id="95" idx="3"/>
            <a:endCxn id="96" idx="1"/>
          </p:cNvCxnSpPr>
          <p:nvPr/>
        </p:nvCxnSpPr>
        <p:spPr>
          <a:xfrm>
            <a:off x="1367972" y="2250578"/>
            <a:ext cx="535212"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7" name="Straight Arrow Connector 226"/>
          <p:cNvCxnSpPr>
            <a:stCxn id="99" idx="3"/>
            <a:endCxn id="100" idx="1"/>
          </p:cNvCxnSpPr>
          <p:nvPr/>
        </p:nvCxnSpPr>
        <p:spPr>
          <a:xfrm>
            <a:off x="1367972" y="2663346"/>
            <a:ext cx="537027"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226786" y="3733800"/>
            <a:ext cx="2941672" cy="276999"/>
          </a:xfrm>
          <a:prstGeom prst="rect">
            <a:avLst/>
          </a:prstGeom>
          <a:noFill/>
          <a:ln>
            <a:solidFill>
              <a:srgbClr val="FF6600"/>
            </a:solidFill>
          </a:ln>
        </p:spPr>
        <p:txBody>
          <a:bodyPr wrap="square" rtlCol="0">
            <a:spAutoFit/>
          </a:bodyPr>
          <a:lstStyle>
            <a:defPPr>
              <a:defRPr lang="en-US"/>
            </a:defPPr>
            <a:lvl1pPr>
              <a:defRPr sz="1200" b="1"/>
            </a:lvl1pPr>
          </a:lstStyle>
          <a:p>
            <a:pPr algn="ctr"/>
            <a:r>
              <a:rPr lang="en-IN" dirty="0" smtClean="0"/>
              <a:t>IGST on imports</a:t>
            </a:r>
            <a:endParaRPr lang="en-IN" b="0" dirty="0"/>
          </a:p>
        </p:txBody>
      </p:sp>
      <p:sp>
        <p:nvSpPr>
          <p:cNvPr id="76" name="TextBox 75"/>
          <p:cNvSpPr txBox="1"/>
          <p:nvPr/>
        </p:nvSpPr>
        <p:spPr>
          <a:xfrm>
            <a:off x="226786" y="4191000"/>
            <a:ext cx="2941672" cy="276999"/>
          </a:xfrm>
          <a:prstGeom prst="rect">
            <a:avLst/>
          </a:prstGeom>
          <a:noFill/>
          <a:ln>
            <a:solidFill>
              <a:srgbClr val="FF6600"/>
            </a:solidFill>
          </a:ln>
        </p:spPr>
        <p:txBody>
          <a:bodyPr wrap="square" rtlCol="0">
            <a:spAutoFit/>
          </a:bodyPr>
          <a:lstStyle>
            <a:defPPr>
              <a:defRPr lang="en-US"/>
            </a:defPPr>
            <a:lvl1pPr>
              <a:defRPr sz="1200" b="1"/>
            </a:lvl1pPr>
          </a:lstStyle>
          <a:p>
            <a:pPr algn="ctr"/>
            <a:r>
              <a:rPr lang="en-IN" dirty="0" smtClean="0"/>
              <a:t>TDS on inward supplies (un-regd.)</a:t>
            </a:r>
            <a:endParaRPr lang="en-IN" b="0" dirty="0"/>
          </a:p>
        </p:txBody>
      </p:sp>
      <p:sp>
        <p:nvSpPr>
          <p:cNvPr id="77" name="TextBox 76"/>
          <p:cNvSpPr txBox="1"/>
          <p:nvPr/>
        </p:nvSpPr>
        <p:spPr>
          <a:xfrm>
            <a:off x="236604" y="4648200"/>
            <a:ext cx="2941672" cy="276999"/>
          </a:xfrm>
          <a:prstGeom prst="rect">
            <a:avLst/>
          </a:prstGeom>
          <a:noFill/>
          <a:ln>
            <a:solidFill>
              <a:srgbClr val="FF6600"/>
            </a:solidFill>
          </a:ln>
        </p:spPr>
        <p:txBody>
          <a:bodyPr wrap="square" rtlCol="0">
            <a:spAutoFit/>
          </a:bodyPr>
          <a:lstStyle>
            <a:defPPr>
              <a:defRPr lang="en-US"/>
            </a:defPPr>
            <a:lvl1pPr>
              <a:defRPr sz="1200" b="1"/>
            </a:lvl1pPr>
          </a:lstStyle>
          <a:p>
            <a:pPr algn="ctr"/>
            <a:r>
              <a:rPr lang="en-IN" dirty="0" smtClean="0"/>
              <a:t>Tax on supplies under reverse charge</a:t>
            </a:r>
            <a:endParaRPr lang="en-IN" b="0" dirty="0"/>
          </a:p>
        </p:txBody>
      </p:sp>
      <p:sp>
        <p:nvSpPr>
          <p:cNvPr id="97" name="TextBox 96"/>
          <p:cNvSpPr txBox="1"/>
          <p:nvPr/>
        </p:nvSpPr>
        <p:spPr>
          <a:xfrm>
            <a:off x="258728" y="5133201"/>
            <a:ext cx="2941672" cy="276999"/>
          </a:xfrm>
          <a:prstGeom prst="rect">
            <a:avLst/>
          </a:prstGeom>
          <a:noFill/>
          <a:ln>
            <a:solidFill>
              <a:srgbClr val="FF6600"/>
            </a:solidFill>
          </a:ln>
        </p:spPr>
        <p:txBody>
          <a:bodyPr wrap="square" rtlCol="0">
            <a:spAutoFit/>
          </a:bodyPr>
          <a:lstStyle>
            <a:defPPr>
              <a:defRPr lang="en-US"/>
            </a:defPPr>
            <a:lvl1pPr>
              <a:defRPr sz="1200" b="1"/>
            </a:lvl1pPr>
          </a:lstStyle>
          <a:p>
            <a:pPr algn="ctr"/>
            <a:r>
              <a:rPr lang="en-IN" dirty="0" smtClean="0"/>
              <a:t>Cash Deposit</a:t>
            </a:r>
            <a:endParaRPr lang="en-IN" b="0" dirty="0"/>
          </a:p>
        </p:txBody>
      </p:sp>
      <p:sp>
        <p:nvSpPr>
          <p:cNvPr id="98" name="TextBox 97"/>
          <p:cNvSpPr txBox="1"/>
          <p:nvPr/>
        </p:nvSpPr>
        <p:spPr>
          <a:xfrm>
            <a:off x="4544282" y="3668681"/>
            <a:ext cx="800102" cy="738664"/>
          </a:xfrm>
          <a:prstGeom prst="rect">
            <a:avLst/>
          </a:prstGeom>
          <a:solidFill>
            <a:srgbClr val="FF6600">
              <a:alpha val="50000"/>
            </a:srgbClr>
          </a:solidFill>
          <a:ln>
            <a:solidFill>
              <a:srgbClr val="FF6600"/>
            </a:solidFill>
          </a:ln>
        </p:spPr>
        <p:txBody>
          <a:bodyPr wrap="square" rtlCol="0">
            <a:spAutoFit/>
          </a:bodyPr>
          <a:lstStyle>
            <a:defPPr>
              <a:defRPr lang="en-US"/>
            </a:defPPr>
            <a:lvl1pPr>
              <a:defRPr sz="1200" b="1"/>
            </a:lvl1pPr>
          </a:lstStyle>
          <a:p>
            <a:pPr algn="ctr"/>
            <a:r>
              <a:rPr lang="en-IN" dirty="0" smtClean="0">
                <a:solidFill>
                  <a:schemeClr val="bg1"/>
                </a:solidFill>
              </a:rPr>
              <a:t>Ineligible</a:t>
            </a:r>
          </a:p>
          <a:p>
            <a:pPr algn="ctr"/>
            <a:endParaRPr lang="en-IN" sz="1000" dirty="0">
              <a:solidFill>
                <a:schemeClr val="bg1"/>
              </a:solidFill>
            </a:endParaRPr>
          </a:p>
          <a:p>
            <a:pPr algn="ctr"/>
            <a:endParaRPr lang="en-IN" sz="1000" dirty="0" smtClean="0">
              <a:solidFill>
                <a:schemeClr val="bg1"/>
              </a:solidFill>
            </a:endParaRPr>
          </a:p>
          <a:p>
            <a:pPr algn="ctr"/>
            <a:endParaRPr lang="en-IN" sz="1000" dirty="0">
              <a:solidFill>
                <a:schemeClr val="bg1"/>
              </a:solidFill>
            </a:endParaRPr>
          </a:p>
        </p:txBody>
      </p:sp>
      <p:cxnSp>
        <p:nvCxnSpPr>
          <p:cNvPr id="226" name="Elbow Connector 225"/>
          <p:cNvCxnSpPr>
            <a:stCxn id="98" idx="0"/>
            <a:endCxn id="229" idx="3"/>
          </p:cNvCxnSpPr>
          <p:nvPr/>
        </p:nvCxnSpPr>
        <p:spPr>
          <a:xfrm rot="16200000" flipV="1">
            <a:off x="4609410" y="3333758"/>
            <a:ext cx="297515" cy="372332"/>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29" name="TextBox 228"/>
          <p:cNvSpPr txBox="1"/>
          <p:nvPr/>
        </p:nvSpPr>
        <p:spPr>
          <a:xfrm>
            <a:off x="3429000" y="3048000"/>
            <a:ext cx="1143001" cy="646331"/>
          </a:xfrm>
          <a:prstGeom prst="rect">
            <a:avLst/>
          </a:prstGeom>
          <a:solidFill>
            <a:schemeClr val="bg1"/>
          </a:solidFill>
        </p:spPr>
        <p:txBody>
          <a:bodyPr wrap="square" rtlCol="0">
            <a:spAutoFit/>
          </a:bodyPr>
          <a:lstStyle/>
          <a:p>
            <a:pPr algn="ctr"/>
            <a:r>
              <a:rPr lang="en-US" sz="1200" b="1" dirty="0" smtClean="0"/>
              <a:t>Add back to Expense / Stock Account</a:t>
            </a:r>
            <a:endParaRPr lang="en-US" sz="1200" b="1" dirty="0"/>
          </a:p>
        </p:txBody>
      </p:sp>
      <p:cxnSp>
        <p:nvCxnSpPr>
          <p:cNvPr id="232" name="Elbow Connector 231"/>
          <p:cNvCxnSpPr>
            <a:stCxn id="128" idx="2"/>
            <a:endCxn id="229" idx="3"/>
          </p:cNvCxnSpPr>
          <p:nvPr/>
        </p:nvCxnSpPr>
        <p:spPr>
          <a:xfrm rot="5400000">
            <a:off x="4091653" y="2523424"/>
            <a:ext cx="1328091" cy="36739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137" name="TextBox 136"/>
          <p:cNvSpPr txBox="1"/>
          <p:nvPr/>
        </p:nvSpPr>
        <p:spPr>
          <a:xfrm>
            <a:off x="3657600" y="737824"/>
            <a:ext cx="1759769" cy="369332"/>
          </a:xfrm>
          <a:prstGeom prst="rect">
            <a:avLst/>
          </a:prstGeom>
          <a:solidFill>
            <a:srgbClr val="FF6600">
              <a:alpha val="50000"/>
            </a:srgbClr>
          </a:solidFill>
          <a:ln>
            <a:solidFill>
              <a:srgbClr val="FF6600"/>
            </a:solidFill>
          </a:ln>
        </p:spPr>
        <p:txBody>
          <a:bodyPr wrap="square" rtlCol="0">
            <a:spAutoFit/>
          </a:bodyPr>
          <a:lstStyle>
            <a:defPPr>
              <a:defRPr lang="en-US"/>
            </a:defPPr>
            <a:lvl1pPr algn="ctr">
              <a:defRPr b="1">
                <a:solidFill>
                  <a:schemeClr val="bg1"/>
                </a:solidFill>
              </a:defRPr>
            </a:lvl1pPr>
          </a:lstStyle>
          <a:p>
            <a:r>
              <a:rPr lang="en-US" dirty="0" smtClean="0"/>
              <a:t>Stop-to-Check</a:t>
            </a:r>
            <a:r>
              <a:rPr lang="en-US" baseline="30000" dirty="0" smtClean="0"/>
              <a:t>&amp;</a:t>
            </a:r>
            <a:endParaRPr lang="en-US" baseline="30000" dirty="0"/>
          </a:p>
        </p:txBody>
      </p:sp>
      <p:sp>
        <p:nvSpPr>
          <p:cNvPr id="138" name="TextBox 137"/>
          <p:cNvSpPr txBox="1"/>
          <p:nvPr/>
        </p:nvSpPr>
        <p:spPr>
          <a:xfrm>
            <a:off x="5855601" y="719625"/>
            <a:ext cx="2949677" cy="369332"/>
          </a:xfrm>
          <a:prstGeom prst="rect">
            <a:avLst/>
          </a:prstGeom>
          <a:noFill/>
          <a:ln>
            <a:solidFill>
              <a:srgbClr val="FF6600"/>
            </a:solidFill>
          </a:ln>
        </p:spPr>
        <p:txBody>
          <a:bodyPr wrap="square" rtlCol="0">
            <a:spAutoFit/>
          </a:bodyPr>
          <a:lstStyle>
            <a:defPPr>
              <a:defRPr lang="en-US"/>
            </a:defPPr>
            <a:lvl1pPr algn="ctr">
              <a:defRPr sz="1000" b="1"/>
            </a:lvl1pPr>
          </a:lstStyle>
          <a:p>
            <a:r>
              <a:rPr lang="en-US" sz="1800" dirty="0" smtClean="0"/>
              <a:t>Ledger Account</a:t>
            </a:r>
            <a:r>
              <a:rPr lang="en-US" sz="1800" baseline="30000" dirty="0" smtClean="0"/>
              <a:t>#</a:t>
            </a:r>
            <a:endParaRPr lang="en-US" sz="1800" baseline="30000" dirty="0"/>
          </a:p>
        </p:txBody>
      </p:sp>
      <p:sp>
        <p:nvSpPr>
          <p:cNvPr id="64" name="Flowchart: Manual Operation 63"/>
          <p:cNvSpPr/>
          <p:nvPr/>
        </p:nvSpPr>
        <p:spPr>
          <a:xfrm>
            <a:off x="6363393" y="2227804"/>
            <a:ext cx="418407" cy="520535"/>
          </a:xfrm>
          <a:prstGeom prst="flowChartManualOperation">
            <a:avLst/>
          </a:prstGeom>
          <a:solidFill>
            <a:srgbClr val="FF66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p:cNvSpPr txBox="1"/>
          <p:nvPr/>
        </p:nvSpPr>
        <p:spPr>
          <a:xfrm>
            <a:off x="6248400" y="2209800"/>
            <a:ext cx="609600" cy="261610"/>
          </a:xfrm>
          <a:prstGeom prst="rect">
            <a:avLst/>
          </a:prstGeom>
          <a:noFill/>
        </p:spPr>
        <p:txBody>
          <a:bodyPr wrap="square" rtlCol="0">
            <a:spAutoFit/>
          </a:bodyPr>
          <a:lstStyle/>
          <a:p>
            <a:pPr algn="ctr"/>
            <a:r>
              <a:rPr lang="en-US" sz="1100" b="1" dirty="0">
                <a:solidFill>
                  <a:schemeClr val="bg1"/>
                </a:solidFill>
              </a:rPr>
              <a:t>I</a:t>
            </a:r>
            <a:r>
              <a:rPr lang="en-US" sz="1100" b="1" dirty="0" smtClean="0">
                <a:solidFill>
                  <a:schemeClr val="bg1"/>
                </a:solidFill>
              </a:rPr>
              <a:t>GST</a:t>
            </a:r>
            <a:endParaRPr lang="en-US" sz="1100" b="1" dirty="0">
              <a:solidFill>
                <a:schemeClr val="bg1"/>
              </a:solidFill>
            </a:endParaRPr>
          </a:p>
        </p:txBody>
      </p:sp>
      <p:sp>
        <p:nvSpPr>
          <p:cNvPr id="3" name="TextBox 2"/>
          <p:cNvSpPr txBox="1"/>
          <p:nvPr/>
        </p:nvSpPr>
        <p:spPr>
          <a:xfrm>
            <a:off x="6134793" y="1219200"/>
            <a:ext cx="2670485" cy="338554"/>
          </a:xfrm>
          <a:prstGeom prst="rect">
            <a:avLst/>
          </a:prstGeom>
          <a:noFill/>
        </p:spPr>
        <p:txBody>
          <a:bodyPr wrap="square" rtlCol="0">
            <a:spAutoFit/>
          </a:bodyPr>
          <a:lstStyle/>
          <a:p>
            <a:pPr algn="ctr"/>
            <a:r>
              <a:rPr lang="en-US" sz="1600" i="1" dirty="0" smtClean="0">
                <a:solidFill>
                  <a:srgbClr val="FF6600"/>
                </a:solidFill>
              </a:rPr>
              <a:t>Input Tax Credit</a:t>
            </a:r>
            <a:endParaRPr lang="en-US" sz="1600" i="1" dirty="0">
              <a:solidFill>
                <a:srgbClr val="FF6600"/>
              </a:solidFill>
            </a:endParaRPr>
          </a:p>
        </p:txBody>
      </p:sp>
      <p:sp>
        <p:nvSpPr>
          <p:cNvPr id="85" name="TextBox 84"/>
          <p:cNvSpPr txBox="1"/>
          <p:nvPr/>
        </p:nvSpPr>
        <p:spPr>
          <a:xfrm>
            <a:off x="6203372" y="2819400"/>
            <a:ext cx="2635827" cy="338554"/>
          </a:xfrm>
          <a:prstGeom prst="rect">
            <a:avLst/>
          </a:prstGeom>
          <a:noFill/>
        </p:spPr>
        <p:txBody>
          <a:bodyPr wrap="square" rtlCol="0">
            <a:spAutoFit/>
          </a:bodyPr>
          <a:lstStyle/>
          <a:p>
            <a:pPr algn="ctr"/>
            <a:r>
              <a:rPr lang="en-US" sz="1600" i="1" dirty="0" smtClean="0">
                <a:solidFill>
                  <a:srgbClr val="FF6600"/>
                </a:solidFill>
              </a:rPr>
              <a:t>Output Tax Liability</a:t>
            </a:r>
            <a:r>
              <a:rPr lang="en-US" sz="1600" i="1" baseline="30000" dirty="0" smtClean="0">
                <a:solidFill>
                  <a:srgbClr val="FF6600"/>
                </a:solidFill>
              </a:rPr>
              <a:t>$</a:t>
            </a:r>
            <a:endParaRPr lang="en-US" sz="1600" i="1" baseline="30000" dirty="0">
              <a:solidFill>
                <a:srgbClr val="FF6600"/>
              </a:solidFill>
            </a:endParaRPr>
          </a:p>
        </p:txBody>
      </p:sp>
      <p:sp>
        <p:nvSpPr>
          <p:cNvPr id="87" name="Flowchart: Manual Operation 86"/>
          <p:cNvSpPr/>
          <p:nvPr/>
        </p:nvSpPr>
        <p:spPr>
          <a:xfrm>
            <a:off x="6324600" y="4788932"/>
            <a:ext cx="609600" cy="572940"/>
          </a:xfrm>
          <a:prstGeom prst="flowChartManualOperation">
            <a:avLst/>
          </a:prstGeom>
          <a:noFill/>
          <a:ln>
            <a:solidFill>
              <a:srgbClr val="FF66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TextBox 87"/>
          <p:cNvSpPr txBox="1"/>
          <p:nvPr/>
        </p:nvSpPr>
        <p:spPr>
          <a:xfrm>
            <a:off x="6324600" y="4799575"/>
            <a:ext cx="609600" cy="276999"/>
          </a:xfrm>
          <a:prstGeom prst="rect">
            <a:avLst/>
          </a:prstGeom>
          <a:noFill/>
        </p:spPr>
        <p:txBody>
          <a:bodyPr wrap="square" rtlCol="0">
            <a:spAutoFit/>
          </a:bodyPr>
          <a:lstStyle/>
          <a:p>
            <a:pPr algn="ctr"/>
            <a:r>
              <a:rPr lang="en-US" sz="1200" dirty="0" smtClean="0">
                <a:solidFill>
                  <a:srgbClr val="FF6600"/>
                </a:solidFill>
              </a:rPr>
              <a:t>All-in</a:t>
            </a:r>
            <a:r>
              <a:rPr lang="en-US" sz="1200" baseline="30000" dirty="0" smtClean="0">
                <a:solidFill>
                  <a:srgbClr val="FF6600"/>
                </a:solidFill>
              </a:rPr>
              <a:t>@</a:t>
            </a:r>
            <a:endParaRPr lang="en-US" sz="1200" baseline="30000" dirty="0">
              <a:solidFill>
                <a:srgbClr val="FF6600"/>
              </a:solidFill>
            </a:endParaRPr>
          </a:p>
        </p:txBody>
      </p:sp>
      <p:sp>
        <p:nvSpPr>
          <p:cNvPr id="108" name="TextBox 107"/>
          <p:cNvSpPr txBox="1"/>
          <p:nvPr/>
        </p:nvSpPr>
        <p:spPr>
          <a:xfrm>
            <a:off x="6773140" y="4343400"/>
            <a:ext cx="1227860" cy="369332"/>
          </a:xfrm>
          <a:prstGeom prst="rect">
            <a:avLst/>
          </a:prstGeom>
          <a:solidFill>
            <a:srgbClr val="FF66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600" i="1" dirty="0"/>
              <a:t>Cash Ledger</a:t>
            </a:r>
          </a:p>
        </p:txBody>
      </p:sp>
      <p:sp>
        <p:nvSpPr>
          <p:cNvPr id="109" name="TextBox 108"/>
          <p:cNvSpPr txBox="1"/>
          <p:nvPr/>
        </p:nvSpPr>
        <p:spPr>
          <a:xfrm>
            <a:off x="5791200" y="6172200"/>
            <a:ext cx="3200400" cy="261610"/>
          </a:xfrm>
          <a:prstGeom prst="rect">
            <a:avLst/>
          </a:prstGeom>
          <a:noFill/>
        </p:spPr>
        <p:txBody>
          <a:bodyPr wrap="square" rtlCol="0">
            <a:spAutoFit/>
          </a:bodyPr>
          <a:lstStyle/>
          <a:p>
            <a:r>
              <a:rPr lang="en-IN" sz="1100" baseline="30000" dirty="0" smtClean="0"/>
              <a:t>$</a:t>
            </a:r>
            <a:r>
              <a:rPr lang="en-IN" sz="1100" dirty="0" smtClean="0"/>
              <a:t> Includes forward and reverse charge liability</a:t>
            </a:r>
            <a:endParaRPr lang="en-IN" sz="1100" dirty="0"/>
          </a:p>
        </p:txBody>
      </p:sp>
      <p:sp>
        <p:nvSpPr>
          <p:cNvPr id="111" name="TextBox 110"/>
          <p:cNvSpPr txBox="1"/>
          <p:nvPr/>
        </p:nvSpPr>
        <p:spPr>
          <a:xfrm>
            <a:off x="3657601" y="5715000"/>
            <a:ext cx="1759768" cy="600164"/>
          </a:xfrm>
          <a:prstGeom prst="rect">
            <a:avLst/>
          </a:prstGeom>
          <a:noFill/>
        </p:spPr>
        <p:txBody>
          <a:bodyPr wrap="square" rtlCol="0">
            <a:spAutoFit/>
          </a:bodyPr>
          <a:lstStyle/>
          <a:p>
            <a:r>
              <a:rPr lang="en-IN" sz="1100" baseline="30000" dirty="0" smtClean="0"/>
              <a:t>&amp;</a:t>
            </a:r>
            <a:r>
              <a:rPr lang="en-IN" sz="1100" dirty="0" smtClean="0"/>
              <a:t> Enable reversal for delay in payment and restoration after payment</a:t>
            </a:r>
            <a:endParaRPr lang="en-IN" sz="1100" dirty="0"/>
          </a:p>
        </p:txBody>
      </p:sp>
      <p:sp>
        <p:nvSpPr>
          <p:cNvPr id="5" name="TextBox 4"/>
          <p:cNvSpPr txBox="1"/>
          <p:nvPr/>
        </p:nvSpPr>
        <p:spPr>
          <a:xfrm rot="16200000">
            <a:off x="5276034" y="2042624"/>
            <a:ext cx="1139542" cy="261610"/>
          </a:xfrm>
          <a:prstGeom prst="rect">
            <a:avLst/>
          </a:prstGeom>
          <a:noFill/>
        </p:spPr>
        <p:txBody>
          <a:bodyPr wrap="square" rtlCol="0">
            <a:spAutoFit/>
          </a:bodyPr>
          <a:lstStyle/>
          <a:p>
            <a:pPr algn="ctr"/>
            <a:r>
              <a:rPr lang="en-US" sz="1100" dirty="0" smtClean="0"/>
              <a:t>Current Asset</a:t>
            </a:r>
            <a:endParaRPr lang="en-US" sz="1100" dirty="0"/>
          </a:p>
        </p:txBody>
      </p:sp>
      <p:sp>
        <p:nvSpPr>
          <p:cNvPr id="113" name="TextBox 112"/>
          <p:cNvSpPr txBox="1"/>
          <p:nvPr/>
        </p:nvSpPr>
        <p:spPr>
          <a:xfrm rot="16200000">
            <a:off x="5234027" y="3495963"/>
            <a:ext cx="1309936" cy="261610"/>
          </a:xfrm>
          <a:prstGeom prst="rect">
            <a:avLst/>
          </a:prstGeom>
          <a:noFill/>
        </p:spPr>
        <p:txBody>
          <a:bodyPr wrap="square" rtlCol="0">
            <a:spAutoFit/>
          </a:bodyPr>
          <a:lstStyle/>
          <a:p>
            <a:pPr algn="ctr"/>
            <a:r>
              <a:rPr lang="en-US" sz="1100" dirty="0" smtClean="0"/>
              <a:t>Current Liability</a:t>
            </a:r>
            <a:endParaRPr lang="en-US" sz="1100" dirty="0"/>
          </a:p>
        </p:txBody>
      </p:sp>
      <p:sp>
        <p:nvSpPr>
          <p:cNvPr id="116" name="TextBox 115"/>
          <p:cNvSpPr txBox="1"/>
          <p:nvPr/>
        </p:nvSpPr>
        <p:spPr>
          <a:xfrm rot="16200000">
            <a:off x="5352234" y="4829494"/>
            <a:ext cx="1139542" cy="261610"/>
          </a:xfrm>
          <a:prstGeom prst="rect">
            <a:avLst/>
          </a:prstGeom>
          <a:noFill/>
        </p:spPr>
        <p:txBody>
          <a:bodyPr wrap="square" rtlCol="0">
            <a:spAutoFit/>
          </a:bodyPr>
          <a:lstStyle/>
          <a:p>
            <a:pPr algn="ctr"/>
            <a:r>
              <a:rPr lang="en-US" sz="1100" dirty="0" smtClean="0"/>
              <a:t>Current Asset</a:t>
            </a:r>
            <a:endParaRPr lang="en-US" sz="1100" dirty="0"/>
          </a:p>
        </p:txBody>
      </p:sp>
      <p:sp>
        <p:nvSpPr>
          <p:cNvPr id="7" name="TextBox 6"/>
          <p:cNvSpPr txBox="1"/>
          <p:nvPr/>
        </p:nvSpPr>
        <p:spPr>
          <a:xfrm>
            <a:off x="3652155" y="6324600"/>
            <a:ext cx="1765214" cy="430887"/>
          </a:xfrm>
          <a:prstGeom prst="rect">
            <a:avLst/>
          </a:prstGeom>
          <a:noFill/>
        </p:spPr>
        <p:txBody>
          <a:bodyPr wrap="square" rtlCol="0">
            <a:spAutoFit/>
          </a:bodyPr>
          <a:lstStyle/>
          <a:p>
            <a:r>
              <a:rPr lang="en-IN" sz="1100" dirty="0" smtClean="0"/>
              <a:t>Eligible-ineligible </a:t>
            </a:r>
            <a:r>
              <a:rPr lang="en-IN" sz="1100" dirty="0"/>
              <a:t>report </a:t>
            </a:r>
            <a:r>
              <a:rPr lang="en-IN" sz="1100" dirty="0" smtClean="0"/>
              <a:t>relied upon in GSTR-2 also</a:t>
            </a:r>
            <a:endParaRPr lang="en-US" sz="1100" dirty="0"/>
          </a:p>
        </p:txBody>
      </p:sp>
      <p:sp>
        <p:nvSpPr>
          <p:cNvPr id="66" name="Flowchart: Manual Operation 65"/>
          <p:cNvSpPr/>
          <p:nvPr/>
        </p:nvSpPr>
        <p:spPr>
          <a:xfrm>
            <a:off x="6591993" y="1598530"/>
            <a:ext cx="418407" cy="520535"/>
          </a:xfrm>
          <a:prstGeom prst="flowChartManualOperation">
            <a:avLst/>
          </a:prstGeom>
          <a:solidFill>
            <a:srgbClr val="FF66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p:cNvSpPr txBox="1"/>
          <p:nvPr/>
        </p:nvSpPr>
        <p:spPr>
          <a:xfrm>
            <a:off x="6477000" y="1580526"/>
            <a:ext cx="609600" cy="261610"/>
          </a:xfrm>
          <a:prstGeom prst="rect">
            <a:avLst/>
          </a:prstGeom>
          <a:noFill/>
        </p:spPr>
        <p:txBody>
          <a:bodyPr wrap="square" rtlCol="0">
            <a:spAutoFit/>
          </a:bodyPr>
          <a:lstStyle/>
          <a:p>
            <a:pPr algn="ctr"/>
            <a:r>
              <a:rPr lang="en-US" sz="1100" b="1" dirty="0" smtClean="0">
                <a:solidFill>
                  <a:schemeClr val="bg1"/>
                </a:solidFill>
              </a:rPr>
              <a:t>SGST</a:t>
            </a:r>
            <a:endParaRPr lang="en-US" sz="1100" b="1" dirty="0">
              <a:solidFill>
                <a:schemeClr val="bg1"/>
              </a:solidFill>
            </a:endParaRPr>
          </a:p>
        </p:txBody>
      </p:sp>
      <p:sp>
        <p:nvSpPr>
          <p:cNvPr id="70" name="Flowchart: Manual Operation 69"/>
          <p:cNvSpPr/>
          <p:nvPr/>
        </p:nvSpPr>
        <p:spPr>
          <a:xfrm>
            <a:off x="6134793" y="1598530"/>
            <a:ext cx="418407" cy="520535"/>
          </a:xfrm>
          <a:prstGeom prst="flowChartManualOperation">
            <a:avLst/>
          </a:prstGeom>
          <a:solidFill>
            <a:srgbClr val="FF66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a:off x="6019800" y="1580526"/>
            <a:ext cx="609600" cy="261610"/>
          </a:xfrm>
          <a:prstGeom prst="rect">
            <a:avLst/>
          </a:prstGeom>
          <a:noFill/>
        </p:spPr>
        <p:txBody>
          <a:bodyPr wrap="square" rtlCol="0">
            <a:spAutoFit/>
          </a:bodyPr>
          <a:lstStyle/>
          <a:p>
            <a:pPr algn="ctr"/>
            <a:r>
              <a:rPr lang="en-US" sz="1100" b="1" dirty="0" smtClean="0">
                <a:solidFill>
                  <a:schemeClr val="bg1"/>
                </a:solidFill>
              </a:rPr>
              <a:t>CGST</a:t>
            </a:r>
            <a:endParaRPr lang="en-US" sz="1100" b="1" dirty="0">
              <a:solidFill>
                <a:schemeClr val="bg1"/>
              </a:solidFill>
            </a:endParaRPr>
          </a:p>
        </p:txBody>
      </p:sp>
      <p:sp>
        <p:nvSpPr>
          <p:cNvPr id="90" name="Flowchart: Manual Operation 89"/>
          <p:cNvSpPr/>
          <p:nvPr/>
        </p:nvSpPr>
        <p:spPr>
          <a:xfrm>
            <a:off x="6363393" y="3771478"/>
            <a:ext cx="418407" cy="520535"/>
          </a:xfrm>
          <a:prstGeom prst="flowChartManualOperation">
            <a:avLst/>
          </a:prstGeom>
          <a:solidFill>
            <a:srgbClr val="FF66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p:cNvSpPr txBox="1"/>
          <p:nvPr/>
        </p:nvSpPr>
        <p:spPr>
          <a:xfrm>
            <a:off x="6248400" y="3753474"/>
            <a:ext cx="609600" cy="261610"/>
          </a:xfrm>
          <a:prstGeom prst="rect">
            <a:avLst/>
          </a:prstGeom>
          <a:noFill/>
        </p:spPr>
        <p:txBody>
          <a:bodyPr wrap="square" rtlCol="0">
            <a:spAutoFit/>
          </a:bodyPr>
          <a:lstStyle/>
          <a:p>
            <a:pPr algn="ctr"/>
            <a:r>
              <a:rPr lang="en-US" sz="1100" b="1" dirty="0">
                <a:solidFill>
                  <a:schemeClr val="bg1"/>
                </a:solidFill>
              </a:rPr>
              <a:t>I</a:t>
            </a:r>
            <a:r>
              <a:rPr lang="en-US" sz="1100" b="1" dirty="0" smtClean="0">
                <a:solidFill>
                  <a:schemeClr val="bg1"/>
                </a:solidFill>
              </a:rPr>
              <a:t>GST</a:t>
            </a:r>
            <a:endParaRPr lang="en-US" sz="1100" b="1" dirty="0">
              <a:solidFill>
                <a:schemeClr val="bg1"/>
              </a:solidFill>
            </a:endParaRPr>
          </a:p>
        </p:txBody>
      </p:sp>
      <p:sp>
        <p:nvSpPr>
          <p:cNvPr id="93" name="Flowchart: Manual Operation 92"/>
          <p:cNvSpPr/>
          <p:nvPr/>
        </p:nvSpPr>
        <p:spPr>
          <a:xfrm>
            <a:off x="6591993" y="3142204"/>
            <a:ext cx="418407" cy="520535"/>
          </a:xfrm>
          <a:prstGeom prst="flowChartManualOperation">
            <a:avLst/>
          </a:prstGeom>
          <a:solidFill>
            <a:srgbClr val="FF66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Box 101"/>
          <p:cNvSpPr txBox="1"/>
          <p:nvPr/>
        </p:nvSpPr>
        <p:spPr>
          <a:xfrm>
            <a:off x="6477000" y="3124200"/>
            <a:ext cx="609600" cy="261610"/>
          </a:xfrm>
          <a:prstGeom prst="rect">
            <a:avLst/>
          </a:prstGeom>
          <a:noFill/>
        </p:spPr>
        <p:txBody>
          <a:bodyPr wrap="square" rtlCol="0">
            <a:spAutoFit/>
          </a:bodyPr>
          <a:lstStyle/>
          <a:p>
            <a:pPr algn="ctr"/>
            <a:r>
              <a:rPr lang="en-US" sz="1100" b="1" dirty="0" smtClean="0">
                <a:solidFill>
                  <a:schemeClr val="bg1"/>
                </a:solidFill>
              </a:rPr>
              <a:t>SGST</a:t>
            </a:r>
            <a:endParaRPr lang="en-US" sz="1100" b="1" dirty="0">
              <a:solidFill>
                <a:schemeClr val="bg1"/>
              </a:solidFill>
            </a:endParaRPr>
          </a:p>
        </p:txBody>
      </p:sp>
      <p:sp>
        <p:nvSpPr>
          <p:cNvPr id="103" name="Flowchart: Manual Operation 102"/>
          <p:cNvSpPr/>
          <p:nvPr/>
        </p:nvSpPr>
        <p:spPr>
          <a:xfrm>
            <a:off x="6134793" y="3142204"/>
            <a:ext cx="418407" cy="520535"/>
          </a:xfrm>
          <a:prstGeom prst="flowChartManualOperation">
            <a:avLst/>
          </a:prstGeom>
          <a:solidFill>
            <a:srgbClr val="FF66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Box 103"/>
          <p:cNvSpPr txBox="1"/>
          <p:nvPr/>
        </p:nvSpPr>
        <p:spPr>
          <a:xfrm>
            <a:off x="6019800" y="3124200"/>
            <a:ext cx="609600" cy="261610"/>
          </a:xfrm>
          <a:prstGeom prst="rect">
            <a:avLst/>
          </a:prstGeom>
          <a:noFill/>
        </p:spPr>
        <p:txBody>
          <a:bodyPr wrap="square" rtlCol="0">
            <a:spAutoFit/>
          </a:bodyPr>
          <a:lstStyle/>
          <a:p>
            <a:pPr algn="ctr"/>
            <a:r>
              <a:rPr lang="en-US" sz="1100" b="1" dirty="0" smtClean="0">
                <a:solidFill>
                  <a:schemeClr val="bg1"/>
                </a:solidFill>
              </a:rPr>
              <a:t>CGST</a:t>
            </a:r>
            <a:endParaRPr lang="en-US" sz="1100" b="1" dirty="0">
              <a:solidFill>
                <a:schemeClr val="bg1"/>
              </a:solidFill>
            </a:endParaRPr>
          </a:p>
        </p:txBody>
      </p:sp>
      <p:sp>
        <p:nvSpPr>
          <p:cNvPr id="6" name="TextBox 5"/>
          <p:cNvSpPr txBox="1"/>
          <p:nvPr/>
        </p:nvSpPr>
        <p:spPr>
          <a:xfrm>
            <a:off x="7010400" y="1978061"/>
            <a:ext cx="314008" cy="369332"/>
          </a:xfrm>
          <a:prstGeom prst="rect">
            <a:avLst/>
          </a:prstGeom>
          <a:noFill/>
        </p:spPr>
        <p:txBody>
          <a:bodyPr wrap="square" rtlCol="0">
            <a:spAutoFit/>
          </a:bodyPr>
          <a:lstStyle/>
          <a:p>
            <a:r>
              <a:rPr lang="en-US" dirty="0" smtClean="0"/>
              <a:t>X</a:t>
            </a:r>
            <a:endParaRPr lang="en-US" dirty="0"/>
          </a:p>
        </p:txBody>
      </p:sp>
      <p:sp>
        <p:nvSpPr>
          <p:cNvPr id="8" name="TextBox 7"/>
          <p:cNvSpPr txBox="1"/>
          <p:nvPr/>
        </p:nvSpPr>
        <p:spPr>
          <a:xfrm>
            <a:off x="7400608" y="1628001"/>
            <a:ext cx="1362392" cy="276999"/>
          </a:xfrm>
          <a:prstGeom prst="rect">
            <a:avLst/>
          </a:prstGeom>
          <a:noFill/>
          <a:ln>
            <a:solidFill>
              <a:srgbClr val="FF6600">
                <a:alpha val="50000"/>
              </a:srgbClr>
            </a:solidFill>
          </a:ln>
        </p:spPr>
        <p:txBody>
          <a:bodyPr wrap="square" rtlCol="0">
            <a:spAutoFit/>
          </a:bodyPr>
          <a:lstStyle/>
          <a:p>
            <a:r>
              <a:rPr lang="en-US" sz="1200" i="1" dirty="0" smtClean="0">
                <a:solidFill>
                  <a:srgbClr val="FF6600"/>
                </a:solidFill>
              </a:rPr>
              <a:t>Eligible Credit</a:t>
            </a:r>
            <a:endParaRPr lang="en-US" sz="1200" i="1" dirty="0">
              <a:solidFill>
                <a:srgbClr val="FF6600"/>
              </a:solidFill>
            </a:endParaRPr>
          </a:p>
        </p:txBody>
      </p:sp>
      <p:sp>
        <p:nvSpPr>
          <p:cNvPr id="110" name="TextBox 109"/>
          <p:cNvSpPr txBox="1"/>
          <p:nvPr/>
        </p:nvSpPr>
        <p:spPr>
          <a:xfrm>
            <a:off x="7400608" y="1962439"/>
            <a:ext cx="1353184" cy="276999"/>
          </a:xfrm>
          <a:prstGeom prst="rect">
            <a:avLst/>
          </a:prstGeom>
          <a:noFill/>
          <a:ln>
            <a:solidFill>
              <a:srgbClr val="FF6600">
                <a:alpha val="50000"/>
              </a:srgbClr>
            </a:solidFill>
          </a:ln>
        </p:spPr>
        <p:txBody>
          <a:bodyPr wrap="square" rtlCol="0">
            <a:spAutoFit/>
          </a:bodyPr>
          <a:lstStyle/>
          <a:p>
            <a:r>
              <a:rPr lang="en-US" sz="1200" i="1" dirty="0" smtClean="0">
                <a:solidFill>
                  <a:srgbClr val="FF6600"/>
                </a:solidFill>
              </a:rPr>
              <a:t>Export Refund</a:t>
            </a:r>
            <a:endParaRPr lang="en-US" sz="1200" i="1" dirty="0">
              <a:solidFill>
                <a:srgbClr val="FF6600"/>
              </a:solidFill>
            </a:endParaRPr>
          </a:p>
        </p:txBody>
      </p:sp>
      <p:sp>
        <p:nvSpPr>
          <p:cNvPr id="114" name="TextBox 113"/>
          <p:cNvSpPr txBox="1"/>
          <p:nvPr/>
        </p:nvSpPr>
        <p:spPr>
          <a:xfrm>
            <a:off x="7400608" y="2286000"/>
            <a:ext cx="1353184" cy="276999"/>
          </a:xfrm>
          <a:prstGeom prst="rect">
            <a:avLst/>
          </a:prstGeom>
          <a:noFill/>
          <a:ln>
            <a:solidFill>
              <a:srgbClr val="FF6600">
                <a:alpha val="50000"/>
              </a:srgbClr>
            </a:solidFill>
          </a:ln>
        </p:spPr>
        <p:txBody>
          <a:bodyPr wrap="square" rtlCol="0">
            <a:spAutoFit/>
          </a:bodyPr>
          <a:lstStyle/>
          <a:p>
            <a:r>
              <a:rPr lang="en-US" sz="1200" i="1" dirty="0" smtClean="0">
                <a:solidFill>
                  <a:srgbClr val="FF6600"/>
                </a:solidFill>
              </a:rPr>
              <a:t>Deferred Credit</a:t>
            </a:r>
            <a:endParaRPr lang="en-US" sz="1200" i="1" dirty="0">
              <a:solidFill>
                <a:srgbClr val="FF6600"/>
              </a:solidFill>
            </a:endParaRPr>
          </a:p>
        </p:txBody>
      </p:sp>
      <p:sp>
        <p:nvSpPr>
          <p:cNvPr id="115" name="TextBox 114"/>
          <p:cNvSpPr txBox="1"/>
          <p:nvPr/>
        </p:nvSpPr>
        <p:spPr>
          <a:xfrm>
            <a:off x="7391400" y="3228201"/>
            <a:ext cx="1362392" cy="276999"/>
          </a:xfrm>
          <a:prstGeom prst="rect">
            <a:avLst/>
          </a:prstGeom>
          <a:noFill/>
          <a:ln>
            <a:solidFill>
              <a:srgbClr val="FF6600">
                <a:alpha val="50000"/>
              </a:srgbClr>
            </a:solidFill>
          </a:ln>
        </p:spPr>
        <p:txBody>
          <a:bodyPr wrap="square" rtlCol="0">
            <a:spAutoFit/>
          </a:bodyPr>
          <a:lstStyle/>
          <a:p>
            <a:r>
              <a:rPr lang="en-US" sz="1200" i="1" dirty="0" smtClean="0">
                <a:solidFill>
                  <a:srgbClr val="FF6600"/>
                </a:solidFill>
              </a:rPr>
              <a:t>TDS on suppliers</a:t>
            </a:r>
            <a:endParaRPr lang="en-US" sz="1200" i="1" dirty="0">
              <a:solidFill>
                <a:srgbClr val="FF6600"/>
              </a:solidFill>
            </a:endParaRPr>
          </a:p>
        </p:txBody>
      </p:sp>
      <p:sp>
        <p:nvSpPr>
          <p:cNvPr id="117" name="TextBox 116"/>
          <p:cNvSpPr txBox="1"/>
          <p:nvPr/>
        </p:nvSpPr>
        <p:spPr>
          <a:xfrm>
            <a:off x="7391400" y="3581400"/>
            <a:ext cx="1362392" cy="276999"/>
          </a:xfrm>
          <a:prstGeom prst="rect">
            <a:avLst/>
          </a:prstGeom>
          <a:noFill/>
          <a:ln>
            <a:solidFill>
              <a:srgbClr val="FF6600">
                <a:alpha val="50000"/>
              </a:srgbClr>
            </a:solidFill>
          </a:ln>
        </p:spPr>
        <p:txBody>
          <a:bodyPr wrap="square" rtlCol="0">
            <a:spAutoFit/>
          </a:bodyPr>
          <a:lstStyle/>
          <a:p>
            <a:r>
              <a:rPr lang="en-US" sz="1200" i="1" dirty="0" smtClean="0">
                <a:solidFill>
                  <a:srgbClr val="FF6600"/>
                </a:solidFill>
              </a:rPr>
              <a:t>TCS on suppliers</a:t>
            </a:r>
            <a:endParaRPr lang="en-US" sz="1200" i="1" dirty="0">
              <a:solidFill>
                <a:srgbClr val="FF6600"/>
              </a:solidFill>
            </a:endParaRPr>
          </a:p>
        </p:txBody>
      </p:sp>
      <p:sp>
        <p:nvSpPr>
          <p:cNvPr id="118" name="TextBox 117"/>
          <p:cNvSpPr txBox="1"/>
          <p:nvPr/>
        </p:nvSpPr>
        <p:spPr>
          <a:xfrm>
            <a:off x="7010400" y="3429000"/>
            <a:ext cx="314008" cy="461665"/>
          </a:xfrm>
          <a:prstGeom prst="rect">
            <a:avLst/>
          </a:prstGeom>
          <a:noFill/>
        </p:spPr>
        <p:txBody>
          <a:bodyPr wrap="square" rtlCol="0">
            <a:spAutoFit/>
          </a:bodyPr>
          <a:lstStyle/>
          <a:p>
            <a:r>
              <a:rPr lang="en-US" sz="2400" dirty="0" smtClean="0"/>
              <a:t>+</a:t>
            </a:r>
            <a:endParaRPr lang="en-US" dirty="0"/>
          </a:p>
        </p:txBody>
      </p:sp>
      <p:sp>
        <p:nvSpPr>
          <p:cNvPr id="119" name="TextBox 118"/>
          <p:cNvSpPr txBox="1"/>
          <p:nvPr/>
        </p:nvSpPr>
        <p:spPr>
          <a:xfrm>
            <a:off x="7391400" y="4904601"/>
            <a:ext cx="1362392" cy="276999"/>
          </a:xfrm>
          <a:prstGeom prst="rect">
            <a:avLst/>
          </a:prstGeom>
          <a:noFill/>
          <a:ln>
            <a:solidFill>
              <a:srgbClr val="FF6600">
                <a:alpha val="50000"/>
              </a:srgbClr>
            </a:solidFill>
          </a:ln>
        </p:spPr>
        <p:txBody>
          <a:bodyPr wrap="square" rtlCol="0">
            <a:spAutoFit/>
          </a:bodyPr>
          <a:lstStyle/>
          <a:p>
            <a:r>
              <a:rPr lang="en-US" sz="1200" i="1" dirty="0" smtClean="0">
                <a:solidFill>
                  <a:srgbClr val="FF6600"/>
                </a:solidFill>
              </a:rPr>
              <a:t>Reserved deposit</a:t>
            </a:r>
            <a:endParaRPr lang="en-US" sz="1200" i="1" dirty="0">
              <a:solidFill>
                <a:srgbClr val="FF6600"/>
              </a:solidFill>
            </a:endParaRPr>
          </a:p>
        </p:txBody>
      </p:sp>
      <p:sp>
        <p:nvSpPr>
          <p:cNvPr id="120" name="TextBox 119"/>
          <p:cNvSpPr txBox="1"/>
          <p:nvPr/>
        </p:nvSpPr>
        <p:spPr>
          <a:xfrm>
            <a:off x="7010400" y="4800600"/>
            <a:ext cx="314008" cy="461665"/>
          </a:xfrm>
          <a:prstGeom prst="rect">
            <a:avLst/>
          </a:prstGeom>
          <a:noFill/>
        </p:spPr>
        <p:txBody>
          <a:bodyPr wrap="square" rtlCol="0">
            <a:spAutoFit/>
          </a:bodyPr>
          <a:lstStyle/>
          <a:p>
            <a:r>
              <a:rPr lang="en-US" sz="2400" dirty="0" smtClean="0"/>
              <a:t>+</a:t>
            </a:r>
            <a:endParaRPr lang="en-US" dirty="0"/>
          </a:p>
        </p:txBody>
      </p:sp>
      <p:sp>
        <p:nvSpPr>
          <p:cNvPr id="128" name="TextBox 127"/>
          <p:cNvSpPr txBox="1"/>
          <p:nvPr/>
        </p:nvSpPr>
        <p:spPr>
          <a:xfrm>
            <a:off x="4539343" y="1304411"/>
            <a:ext cx="800102" cy="738664"/>
          </a:xfrm>
          <a:prstGeom prst="rect">
            <a:avLst/>
          </a:prstGeom>
          <a:solidFill>
            <a:srgbClr val="FF6600">
              <a:alpha val="50000"/>
            </a:srgbClr>
          </a:solidFill>
          <a:ln>
            <a:solidFill>
              <a:srgbClr val="FF6600"/>
            </a:solidFill>
          </a:ln>
        </p:spPr>
        <p:txBody>
          <a:bodyPr wrap="square" rtlCol="0">
            <a:spAutoFit/>
          </a:bodyPr>
          <a:lstStyle>
            <a:defPPr>
              <a:defRPr lang="en-US"/>
            </a:defPPr>
            <a:lvl1pPr>
              <a:defRPr sz="1200" b="1"/>
            </a:lvl1pPr>
          </a:lstStyle>
          <a:p>
            <a:pPr algn="ctr"/>
            <a:r>
              <a:rPr lang="en-IN" dirty="0" smtClean="0">
                <a:solidFill>
                  <a:schemeClr val="bg1"/>
                </a:solidFill>
              </a:rPr>
              <a:t>Ineligible</a:t>
            </a:r>
            <a:endParaRPr lang="en-IN" sz="1000" dirty="0" smtClean="0">
              <a:solidFill>
                <a:schemeClr val="bg1"/>
              </a:solidFill>
            </a:endParaRPr>
          </a:p>
          <a:p>
            <a:pPr algn="ctr"/>
            <a:endParaRPr lang="en-IN" sz="1000" dirty="0">
              <a:solidFill>
                <a:schemeClr val="bg1"/>
              </a:solidFill>
            </a:endParaRPr>
          </a:p>
          <a:p>
            <a:pPr algn="ctr"/>
            <a:endParaRPr lang="en-IN" sz="1000" dirty="0" smtClean="0">
              <a:solidFill>
                <a:schemeClr val="bg1"/>
              </a:solidFill>
            </a:endParaRPr>
          </a:p>
          <a:p>
            <a:pPr algn="ctr"/>
            <a:endParaRPr lang="en-IN" sz="1000" dirty="0">
              <a:solidFill>
                <a:schemeClr val="bg1"/>
              </a:solidFill>
            </a:endParaRPr>
          </a:p>
        </p:txBody>
      </p:sp>
      <p:grpSp>
        <p:nvGrpSpPr>
          <p:cNvPr id="10" name="Group 9"/>
          <p:cNvGrpSpPr/>
          <p:nvPr/>
        </p:nvGrpSpPr>
        <p:grpSpPr>
          <a:xfrm>
            <a:off x="3176460" y="2250579"/>
            <a:ext cx="3071940" cy="3021122"/>
            <a:chOff x="3176460" y="2250579"/>
            <a:chExt cx="3071940" cy="3021122"/>
          </a:xfrm>
        </p:grpSpPr>
        <p:cxnSp>
          <p:nvCxnSpPr>
            <p:cNvPr id="21" name="Elbow Connector 20"/>
            <p:cNvCxnSpPr>
              <a:stCxn id="96" idx="3"/>
            </p:cNvCxnSpPr>
            <p:nvPr/>
          </p:nvCxnSpPr>
          <p:spPr>
            <a:xfrm>
              <a:off x="3176460" y="2250579"/>
              <a:ext cx="328740" cy="412768"/>
            </a:xfrm>
            <a:prstGeom prst="bentConnector2">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97" idx="3"/>
            </p:cNvCxnSpPr>
            <p:nvPr/>
          </p:nvCxnSpPr>
          <p:spPr>
            <a:xfrm flipV="1">
              <a:off x="3200400" y="4528066"/>
              <a:ext cx="304800" cy="743635"/>
            </a:xfrm>
            <a:prstGeom prst="bentConnector2">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9" name="Elbow Connector 8"/>
            <p:cNvCxnSpPr>
              <a:stCxn id="100" idx="3"/>
            </p:cNvCxnSpPr>
            <p:nvPr/>
          </p:nvCxnSpPr>
          <p:spPr>
            <a:xfrm>
              <a:off x="3178276" y="2663347"/>
              <a:ext cx="3070124" cy="1876009"/>
            </a:xfrm>
            <a:prstGeom prst="bentConnector3">
              <a:avLst>
                <a:gd name="adj1" fmla="val 10856"/>
              </a:avLst>
            </a:prstGeom>
            <a:ln>
              <a:solidFill>
                <a:srgbClr val="00B050"/>
              </a:solidFill>
              <a:prstDash val="dash"/>
              <a:tailEnd type="arrow"/>
            </a:ln>
          </p:spPr>
          <p:style>
            <a:lnRef idx="1">
              <a:schemeClr val="accent1"/>
            </a:lnRef>
            <a:fillRef idx="0">
              <a:schemeClr val="accent1"/>
            </a:fillRef>
            <a:effectRef idx="0">
              <a:schemeClr val="accent1"/>
            </a:effectRef>
            <a:fontRef idx="minor">
              <a:schemeClr val="tx1"/>
            </a:fontRef>
          </p:style>
        </p:cxnSp>
      </p:grpSp>
      <p:grpSp>
        <p:nvGrpSpPr>
          <p:cNvPr id="4" name="Group 3"/>
          <p:cNvGrpSpPr/>
          <p:nvPr/>
        </p:nvGrpSpPr>
        <p:grpSpPr>
          <a:xfrm>
            <a:off x="3176459" y="1388477"/>
            <a:ext cx="2958334" cy="451085"/>
            <a:chOff x="3176459" y="1388477"/>
            <a:chExt cx="2958334" cy="451085"/>
          </a:xfrm>
        </p:grpSpPr>
        <p:cxnSp>
          <p:nvCxnSpPr>
            <p:cNvPr id="12" name="Elbow Connector 11"/>
            <p:cNvCxnSpPr>
              <a:stCxn id="94" idx="3"/>
              <a:endCxn id="3" idx="1"/>
            </p:cNvCxnSpPr>
            <p:nvPr/>
          </p:nvCxnSpPr>
          <p:spPr>
            <a:xfrm flipV="1">
              <a:off x="3176460" y="1388477"/>
              <a:ext cx="2958333" cy="451085"/>
            </a:xfrm>
            <a:prstGeom prst="bentConnector3">
              <a:avLst>
                <a:gd name="adj1" fmla="val 16884"/>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234" name="Elbow Connector 233"/>
            <p:cNvCxnSpPr>
              <a:stCxn id="40" idx="3"/>
            </p:cNvCxnSpPr>
            <p:nvPr/>
          </p:nvCxnSpPr>
          <p:spPr>
            <a:xfrm flipV="1">
              <a:off x="3176459" y="1432362"/>
              <a:ext cx="481142" cy="1539"/>
            </a:xfrm>
            <a:prstGeom prst="bentConnector3">
              <a:avLst/>
            </a:prstGeom>
            <a:ln>
              <a:prstDash val="dash"/>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3168458" y="2988677"/>
            <a:ext cx="3034914" cy="1798023"/>
            <a:chOff x="3168458" y="2988677"/>
            <a:chExt cx="3034914" cy="1798023"/>
          </a:xfrm>
        </p:grpSpPr>
        <p:cxnSp>
          <p:nvCxnSpPr>
            <p:cNvPr id="26" name="Elbow Connector 25"/>
            <p:cNvCxnSpPr>
              <a:stCxn id="75" idx="3"/>
              <a:endCxn id="85" idx="1"/>
            </p:cNvCxnSpPr>
            <p:nvPr/>
          </p:nvCxnSpPr>
          <p:spPr>
            <a:xfrm flipV="1">
              <a:off x="3168458" y="2988677"/>
              <a:ext cx="3034914" cy="883623"/>
            </a:xfrm>
            <a:prstGeom prst="bentConnector3">
              <a:avLst>
                <a:gd name="adj1" fmla="val 76256"/>
              </a:avLst>
            </a:prstGeom>
            <a:ln>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36" name="Elbow Connector 235"/>
            <p:cNvCxnSpPr>
              <a:stCxn id="76" idx="3"/>
            </p:cNvCxnSpPr>
            <p:nvPr/>
          </p:nvCxnSpPr>
          <p:spPr>
            <a:xfrm flipV="1">
              <a:off x="3168458" y="3890665"/>
              <a:ext cx="184342" cy="438835"/>
            </a:xfrm>
            <a:prstGeom prst="bentConnector2">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38" name="Elbow Connector 237"/>
            <p:cNvCxnSpPr>
              <a:stCxn id="77" idx="3"/>
            </p:cNvCxnSpPr>
            <p:nvPr/>
          </p:nvCxnSpPr>
          <p:spPr>
            <a:xfrm flipV="1">
              <a:off x="3178276" y="4292013"/>
              <a:ext cx="174524" cy="494687"/>
            </a:xfrm>
            <a:prstGeom prst="bentConnector2">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
        <p:nvSpPr>
          <p:cNvPr id="101" name="TextBox 100"/>
          <p:cNvSpPr txBox="1"/>
          <p:nvPr/>
        </p:nvSpPr>
        <p:spPr>
          <a:xfrm>
            <a:off x="3731570" y="4075436"/>
            <a:ext cx="800100" cy="1354217"/>
          </a:xfrm>
          <a:prstGeom prst="rect">
            <a:avLst/>
          </a:prstGeom>
          <a:solidFill>
            <a:schemeClr val="bg1"/>
          </a:solidFill>
          <a:ln>
            <a:solidFill>
              <a:srgbClr val="FF6600"/>
            </a:solidFill>
          </a:ln>
        </p:spPr>
        <p:txBody>
          <a:bodyPr wrap="square" rtlCol="0">
            <a:spAutoFit/>
          </a:bodyPr>
          <a:lstStyle>
            <a:defPPr>
              <a:defRPr lang="en-US"/>
            </a:defPPr>
            <a:lvl1pPr algn="ctr">
              <a:defRPr sz="1200" b="1"/>
            </a:lvl1pPr>
          </a:lstStyle>
          <a:p>
            <a:r>
              <a:rPr lang="en-US" dirty="0" smtClean="0"/>
              <a:t>Eligible</a:t>
            </a:r>
            <a:endParaRPr lang="en-US" sz="1000" dirty="0" smtClean="0"/>
          </a:p>
          <a:p>
            <a:endParaRPr lang="en-US" sz="1000" dirty="0"/>
          </a:p>
          <a:p>
            <a:endParaRPr lang="en-US" sz="1000" dirty="0" smtClean="0"/>
          </a:p>
          <a:p>
            <a:endParaRPr lang="en-US" sz="1000" dirty="0" smtClean="0"/>
          </a:p>
          <a:p>
            <a:endParaRPr lang="en-US" sz="1000" dirty="0"/>
          </a:p>
          <a:p>
            <a:endParaRPr lang="en-US" sz="1000" dirty="0"/>
          </a:p>
          <a:p>
            <a:endParaRPr lang="en-US" sz="1000" dirty="0" smtClean="0"/>
          </a:p>
          <a:p>
            <a:endParaRPr lang="en-US" sz="1000" dirty="0"/>
          </a:p>
        </p:txBody>
      </p:sp>
    </p:spTree>
    <p:extLst>
      <p:ext uri="{BB962C8B-B14F-4D97-AF65-F5344CB8AC3E}">
        <p14:creationId xmlns:p14="http://schemas.microsoft.com/office/powerpoint/2010/main" val="3689222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par>
                                <p:cTn id="13" presetID="10" presetClass="entr" presetSubtype="0" fill="hold" nodeType="withEffect">
                                  <p:stCondLst>
                                    <p:cond delay="0"/>
                                  </p:stCondLst>
                                  <p:childTnLst>
                                    <p:set>
                                      <p:cBhvr>
                                        <p:cTn id="14" dur="1" fill="hold">
                                          <p:stCondLst>
                                            <p:cond delay="0"/>
                                          </p:stCondLst>
                                        </p:cTn>
                                        <p:tgtEl>
                                          <p:spTgt spid="221"/>
                                        </p:tgtEl>
                                        <p:attrNameLst>
                                          <p:attrName>style.visibility</p:attrName>
                                        </p:attrNameLst>
                                      </p:cBhvr>
                                      <p:to>
                                        <p:strVal val="visible"/>
                                      </p:to>
                                    </p:set>
                                    <p:animEffect transition="in" filter="fade">
                                      <p:cBhvr>
                                        <p:cTn id="15" dur="500"/>
                                        <p:tgtEl>
                                          <p:spTgt spid="22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500"/>
                                        <p:tgtEl>
                                          <p:spTgt spid="4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2"/>
                                        </p:tgtEl>
                                        <p:attrNameLst>
                                          <p:attrName>style.visibility</p:attrName>
                                        </p:attrNameLst>
                                      </p:cBhvr>
                                      <p:to>
                                        <p:strVal val="visible"/>
                                      </p:to>
                                    </p:set>
                                    <p:animEffect transition="in" filter="fade">
                                      <p:cBhvr>
                                        <p:cTn id="23" dur="500"/>
                                        <p:tgtEl>
                                          <p:spTgt spid="92"/>
                                        </p:tgtEl>
                                      </p:cBhvr>
                                    </p:animEffect>
                                  </p:childTnLst>
                                </p:cTn>
                              </p:par>
                              <p:par>
                                <p:cTn id="24" presetID="10" presetClass="entr" presetSubtype="0" fill="hold" nodeType="withEffect">
                                  <p:stCondLst>
                                    <p:cond delay="0"/>
                                  </p:stCondLst>
                                  <p:childTnLst>
                                    <p:set>
                                      <p:cBhvr>
                                        <p:cTn id="25" dur="1" fill="hold">
                                          <p:stCondLst>
                                            <p:cond delay="0"/>
                                          </p:stCondLst>
                                        </p:cTn>
                                        <p:tgtEl>
                                          <p:spTgt spid="223"/>
                                        </p:tgtEl>
                                        <p:attrNameLst>
                                          <p:attrName>style.visibility</p:attrName>
                                        </p:attrNameLst>
                                      </p:cBhvr>
                                      <p:to>
                                        <p:strVal val="visible"/>
                                      </p:to>
                                    </p:set>
                                    <p:animEffect transition="in" filter="fade">
                                      <p:cBhvr>
                                        <p:cTn id="26" dur="500"/>
                                        <p:tgtEl>
                                          <p:spTgt spid="22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fade">
                                      <p:cBhvr>
                                        <p:cTn id="29" dur="500"/>
                                        <p:tgtEl>
                                          <p:spTgt spid="9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5"/>
                                        </p:tgtEl>
                                        <p:attrNameLst>
                                          <p:attrName>style.visibility</p:attrName>
                                        </p:attrNameLst>
                                      </p:cBhvr>
                                      <p:to>
                                        <p:strVal val="visible"/>
                                      </p:to>
                                    </p:set>
                                    <p:animEffect transition="in" filter="fade">
                                      <p:cBhvr>
                                        <p:cTn id="34" dur="500"/>
                                        <p:tgtEl>
                                          <p:spTgt spid="95"/>
                                        </p:tgtEl>
                                      </p:cBhvr>
                                    </p:animEffect>
                                  </p:childTnLst>
                                </p:cTn>
                              </p:par>
                              <p:par>
                                <p:cTn id="35" presetID="10" presetClass="entr" presetSubtype="0" fill="hold" nodeType="withEffect">
                                  <p:stCondLst>
                                    <p:cond delay="0"/>
                                  </p:stCondLst>
                                  <p:childTnLst>
                                    <p:set>
                                      <p:cBhvr>
                                        <p:cTn id="36" dur="1" fill="hold">
                                          <p:stCondLst>
                                            <p:cond delay="0"/>
                                          </p:stCondLst>
                                        </p:cTn>
                                        <p:tgtEl>
                                          <p:spTgt spid="225"/>
                                        </p:tgtEl>
                                        <p:attrNameLst>
                                          <p:attrName>style.visibility</p:attrName>
                                        </p:attrNameLst>
                                      </p:cBhvr>
                                      <p:to>
                                        <p:strVal val="visible"/>
                                      </p:to>
                                    </p:set>
                                    <p:animEffect transition="in" filter="fade">
                                      <p:cBhvr>
                                        <p:cTn id="37" dur="500"/>
                                        <p:tgtEl>
                                          <p:spTgt spid="2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6"/>
                                        </p:tgtEl>
                                        <p:attrNameLst>
                                          <p:attrName>style.visibility</p:attrName>
                                        </p:attrNameLst>
                                      </p:cBhvr>
                                      <p:to>
                                        <p:strVal val="visible"/>
                                      </p:to>
                                    </p:set>
                                    <p:animEffect transition="in" filter="fade">
                                      <p:cBhvr>
                                        <p:cTn id="40" dur="500"/>
                                        <p:tgtEl>
                                          <p:spTgt spid="9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9"/>
                                        </p:tgtEl>
                                        <p:attrNameLst>
                                          <p:attrName>style.visibility</p:attrName>
                                        </p:attrNameLst>
                                      </p:cBhvr>
                                      <p:to>
                                        <p:strVal val="visible"/>
                                      </p:to>
                                    </p:set>
                                    <p:animEffect transition="in" filter="fade">
                                      <p:cBhvr>
                                        <p:cTn id="45" dur="500"/>
                                        <p:tgtEl>
                                          <p:spTgt spid="99"/>
                                        </p:tgtEl>
                                      </p:cBhvr>
                                    </p:animEffect>
                                  </p:childTnLst>
                                </p:cTn>
                              </p:par>
                              <p:par>
                                <p:cTn id="46" presetID="10" presetClass="entr" presetSubtype="0" fill="hold" nodeType="withEffect">
                                  <p:stCondLst>
                                    <p:cond delay="0"/>
                                  </p:stCondLst>
                                  <p:childTnLst>
                                    <p:set>
                                      <p:cBhvr>
                                        <p:cTn id="47" dur="1" fill="hold">
                                          <p:stCondLst>
                                            <p:cond delay="0"/>
                                          </p:stCondLst>
                                        </p:cTn>
                                        <p:tgtEl>
                                          <p:spTgt spid="227"/>
                                        </p:tgtEl>
                                        <p:attrNameLst>
                                          <p:attrName>style.visibility</p:attrName>
                                        </p:attrNameLst>
                                      </p:cBhvr>
                                      <p:to>
                                        <p:strVal val="visible"/>
                                      </p:to>
                                    </p:set>
                                    <p:animEffect transition="in" filter="fade">
                                      <p:cBhvr>
                                        <p:cTn id="48" dur="500"/>
                                        <p:tgtEl>
                                          <p:spTgt spid="22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0"/>
                                        </p:tgtEl>
                                        <p:attrNameLst>
                                          <p:attrName>style.visibility</p:attrName>
                                        </p:attrNameLst>
                                      </p:cBhvr>
                                      <p:to>
                                        <p:strVal val="visible"/>
                                      </p:to>
                                    </p:set>
                                    <p:animEffect transition="in" filter="fade">
                                      <p:cBhvr>
                                        <p:cTn id="51" dur="500"/>
                                        <p:tgtEl>
                                          <p:spTgt spid="10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75"/>
                                        </p:tgtEl>
                                        <p:attrNameLst>
                                          <p:attrName>style.visibility</p:attrName>
                                        </p:attrNameLst>
                                      </p:cBhvr>
                                      <p:to>
                                        <p:strVal val="visible"/>
                                      </p:to>
                                    </p:set>
                                    <p:animEffect transition="in" filter="fade">
                                      <p:cBhvr>
                                        <p:cTn id="61" dur="500"/>
                                        <p:tgtEl>
                                          <p:spTgt spid="75"/>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76"/>
                                        </p:tgtEl>
                                        <p:attrNameLst>
                                          <p:attrName>style.visibility</p:attrName>
                                        </p:attrNameLst>
                                      </p:cBhvr>
                                      <p:to>
                                        <p:strVal val="visible"/>
                                      </p:to>
                                    </p:set>
                                    <p:animEffect transition="in" filter="fade">
                                      <p:cBhvr>
                                        <p:cTn id="66" dur="500"/>
                                        <p:tgtEl>
                                          <p:spTgt spid="76"/>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77"/>
                                        </p:tgtEl>
                                        <p:attrNameLst>
                                          <p:attrName>style.visibility</p:attrName>
                                        </p:attrNameLst>
                                      </p:cBhvr>
                                      <p:to>
                                        <p:strVal val="visible"/>
                                      </p:to>
                                    </p:set>
                                    <p:animEffect transition="in" filter="fade">
                                      <p:cBhvr>
                                        <p:cTn id="71" dur="500"/>
                                        <p:tgtEl>
                                          <p:spTgt spid="77"/>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97"/>
                                        </p:tgtEl>
                                        <p:attrNameLst>
                                          <p:attrName>style.visibility</p:attrName>
                                        </p:attrNameLst>
                                      </p:cBhvr>
                                      <p:to>
                                        <p:strVal val="visible"/>
                                      </p:to>
                                    </p:set>
                                    <p:animEffect transition="in" filter="fade">
                                      <p:cBhvr>
                                        <p:cTn id="76" dur="500"/>
                                        <p:tgtEl>
                                          <p:spTgt spid="9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48"/>
                                        </p:tgtEl>
                                        <p:attrNameLst>
                                          <p:attrName>style.visibility</p:attrName>
                                        </p:attrNameLst>
                                      </p:cBhvr>
                                      <p:to>
                                        <p:strVal val="visible"/>
                                      </p:to>
                                    </p:set>
                                    <p:animEffect transition="in" filter="fade">
                                      <p:cBhvr>
                                        <p:cTn id="86" dur="500"/>
                                        <p:tgtEl>
                                          <p:spTgt spid="48"/>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grpId="0" nodeType="clickEffect">
                                  <p:stCondLst>
                                    <p:cond delay="0"/>
                                  </p:stCondLst>
                                  <p:childTnLst>
                                    <p:set>
                                      <p:cBhvr>
                                        <p:cTn id="95" dur="1" fill="hold">
                                          <p:stCondLst>
                                            <p:cond delay="0"/>
                                          </p:stCondLst>
                                        </p:cTn>
                                        <p:tgtEl>
                                          <p:spTgt spid="128"/>
                                        </p:tgtEl>
                                        <p:attrNameLst>
                                          <p:attrName>style.visibility</p:attrName>
                                        </p:attrNameLst>
                                      </p:cBhvr>
                                      <p:to>
                                        <p:strVal val="visible"/>
                                      </p:to>
                                    </p:set>
                                    <p:animEffect transition="in" filter="fade">
                                      <p:cBhvr>
                                        <p:cTn id="96" dur="500"/>
                                        <p:tgtEl>
                                          <p:spTgt spid="128"/>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34"/>
                                        </p:tgtEl>
                                        <p:attrNameLst>
                                          <p:attrName>style.visibility</p:attrName>
                                        </p:attrNameLst>
                                      </p:cBhvr>
                                      <p:to>
                                        <p:strVal val="visible"/>
                                      </p:to>
                                    </p:set>
                                    <p:animEffect transition="in" filter="fade">
                                      <p:cBhvr>
                                        <p:cTn id="99" dur="500"/>
                                        <p:tgtEl>
                                          <p:spTgt spid="134"/>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101"/>
                                        </p:tgtEl>
                                        <p:attrNameLst>
                                          <p:attrName>style.visibility</p:attrName>
                                        </p:attrNameLst>
                                      </p:cBhvr>
                                      <p:to>
                                        <p:strVal val="visible"/>
                                      </p:to>
                                    </p:set>
                                    <p:animEffect transition="in" filter="fade">
                                      <p:cBhvr>
                                        <p:cTn id="104" dur="500"/>
                                        <p:tgtEl>
                                          <p:spTgt spid="101"/>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98"/>
                                        </p:tgtEl>
                                        <p:attrNameLst>
                                          <p:attrName>style.visibility</p:attrName>
                                        </p:attrNameLst>
                                      </p:cBhvr>
                                      <p:to>
                                        <p:strVal val="visible"/>
                                      </p:to>
                                    </p:set>
                                    <p:animEffect transition="in" filter="fade">
                                      <p:cBhvr>
                                        <p:cTn id="107" dur="500"/>
                                        <p:tgtEl>
                                          <p:spTgt spid="98"/>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1" fill="hold" nodeType="clickEffect">
                                  <p:stCondLst>
                                    <p:cond delay="0"/>
                                  </p:stCondLst>
                                  <p:childTnLst>
                                    <p:set>
                                      <p:cBhvr>
                                        <p:cTn id="111" dur="1" fill="hold">
                                          <p:stCondLst>
                                            <p:cond delay="0"/>
                                          </p:stCondLst>
                                        </p:cTn>
                                        <p:tgtEl>
                                          <p:spTgt spid="232"/>
                                        </p:tgtEl>
                                        <p:attrNameLst>
                                          <p:attrName>style.visibility</p:attrName>
                                        </p:attrNameLst>
                                      </p:cBhvr>
                                      <p:to>
                                        <p:strVal val="visible"/>
                                      </p:to>
                                    </p:set>
                                    <p:animEffect transition="in" filter="wipe(up)">
                                      <p:cBhvr>
                                        <p:cTn id="112" dur="500"/>
                                        <p:tgtEl>
                                          <p:spTgt spid="232"/>
                                        </p:tgtEl>
                                      </p:cBhvr>
                                    </p:animEffect>
                                  </p:childTnLst>
                                </p:cTn>
                              </p:par>
                            </p:childTnLst>
                          </p:cTn>
                        </p:par>
                      </p:childTnLst>
                    </p:cTn>
                  </p:par>
                  <p:par>
                    <p:cTn id="113" fill="hold">
                      <p:stCondLst>
                        <p:cond delay="indefinite"/>
                      </p:stCondLst>
                      <p:childTnLst>
                        <p:par>
                          <p:cTn id="114" fill="hold">
                            <p:stCondLst>
                              <p:cond delay="0"/>
                            </p:stCondLst>
                            <p:childTnLst>
                              <p:par>
                                <p:cTn id="115" presetID="22" presetClass="entr" presetSubtype="4" fill="hold" nodeType="clickEffect">
                                  <p:stCondLst>
                                    <p:cond delay="0"/>
                                  </p:stCondLst>
                                  <p:childTnLst>
                                    <p:set>
                                      <p:cBhvr>
                                        <p:cTn id="116" dur="1" fill="hold">
                                          <p:stCondLst>
                                            <p:cond delay="0"/>
                                          </p:stCondLst>
                                        </p:cTn>
                                        <p:tgtEl>
                                          <p:spTgt spid="226"/>
                                        </p:tgtEl>
                                        <p:attrNameLst>
                                          <p:attrName>style.visibility</p:attrName>
                                        </p:attrNameLst>
                                      </p:cBhvr>
                                      <p:to>
                                        <p:strVal val="visible"/>
                                      </p:to>
                                    </p:set>
                                    <p:animEffect transition="in" filter="wipe(down)">
                                      <p:cBhvr>
                                        <p:cTn id="117" dur="500"/>
                                        <p:tgtEl>
                                          <p:spTgt spid="226"/>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229"/>
                                        </p:tgtEl>
                                        <p:attrNameLst>
                                          <p:attrName>style.visibility</p:attrName>
                                        </p:attrNameLst>
                                      </p:cBhvr>
                                      <p:to>
                                        <p:strVal val="visible"/>
                                      </p:to>
                                    </p:set>
                                    <p:animEffect transition="in" filter="fade">
                                      <p:cBhvr>
                                        <p:cTn id="122" dur="500"/>
                                        <p:tgtEl>
                                          <p:spTgt spid="229"/>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111"/>
                                        </p:tgtEl>
                                        <p:attrNameLst>
                                          <p:attrName>style.visibility</p:attrName>
                                        </p:attrNameLst>
                                      </p:cBhvr>
                                      <p:to>
                                        <p:strVal val="visible"/>
                                      </p:to>
                                    </p:set>
                                    <p:animEffect transition="in" filter="fade">
                                      <p:cBhvr>
                                        <p:cTn id="127" dur="500"/>
                                        <p:tgtEl>
                                          <p:spTgt spid="111"/>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grpId="0" nodeType="clickEffect">
                                  <p:stCondLst>
                                    <p:cond delay="0"/>
                                  </p:stCondLst>
                                  <p:childTnLst>
                                    <p:set>
                                      <p:cBhvr>
                                        <p:cTn id="131" dur="1" fill="hold">
                                          <p:stCondLst>
                                            <p:cond delay="0"/>
                                          </p:stCondLst>
                                        </p:cTn>
                                        <p:tgtEl>
                                          <p:spTgt spid="7"/>
                                        </p:tgtEl>
                                        <p:attrNameLst>
                                          <p:attrName>style.visibility</p:attrName>
                                        </p:attrNameLst>
                                      </p:cBhvr>
                                      <p:to>
                                        <p:strVal val="visible"/>
                                      </p:to>
                                    </p:set>
                                    <p:animEffect transition="in" filter="fade">
                                      <p:cBhvr>
                                        <p:cTn id="132" dur="500"/>
                                        <p:tgtEl>
                                          <p:spTgt spid="7"/>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138"/>
                                        </p:tgtEl>
                                        <p:attrNameLst>
                                          <p:attrName>style.visibility</p:attrName>
                                        </p:attrNameLst>
                                      </p:cBhvr>
                                      <p:to>
                                        <p:strVal val="visible"/>
                                      </p:to>
                                    </p:set>
                                    <p:animEffect transition="in" filter="fade">
                                      <p:cBhvr>
                                        <p:cTn id="137" dur="500"/>
                                        <p:tgtEl>
                                          <p:spTgt spid="138"/>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grpId="0" nodeType="clickEffect">
                                  <p:stCondLst>
                                    <p:cond delay="0"/>
                                  </p:stCondLst>
                                  <p:iterate type="lt">
                                    <p:tmPct val="0"/>
                                  </p:iterate>
                                  <p:childTnLst>
                                    <p:set>
                                      <p:cBhvr>
                                        <p:cTn id="141" dur="1" fill="hold">
                                          <p:stCondLst>
                                            <p:cond delay="0"/>
                                          </p:stCondLst>
                                        </p:cTn>
                                        <p:tgtEl>
                                          <p:spTgt spid="73"/>
                                        </p:tgtEl>
                                        <p:attrNameLst>
                                          <p:attrName>style.visibility</p:attrName>
                                        </p:attrNameLst>
                                      </p:cBhvr>
                                      <p:to>
                                        <p:strVal val="visible"/>
                                      </p:to>
                                    </p:set>
                                    <p:animEffect transition="in" filter="fade">
                                      <p:cBhvr>
                                        <p:cTn id="142" dur="500"/>
                                        <p:tgtEl>
                                          <p:spTgt spid="73"/>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grpId="0" nodeType="clickEffect">
                                  <p:stCondLst>
                                    <p:cond delay="0"/>
                                  </p:stCondLst>
                                  <p:childTnLst>
                                    <p:set>
                                      <p:cBhvr>
                                        <p:cTn id="146" dur="1" fill="hold">
                                          <p:stCondLst>
                                            <p:cond delay="0"/>
                                          </p:stCondLst>
                                        </p:cTn>
                                        <p:tgtEl>
                                          <p:spTgt spid="3"/>
                                        </p:tgtEl>
                                        <p:attrNameLst>
                                          <p:attrName>style.visibility</p:attrName>
                                        </p:attrNameLst>
                                      </p:cBhvr>
                                      <p:to>
                                        <p:strVal val="visible"/>
                                      </p:to>
                                    </p:set>
                                    <p:animEffect transition="in" filter="fade">
                                      <p:cBhvr>
                                        <p:cTn id="147" dur="500"/>
                                        <p:tgtEl>
                                          <p:spTgt spid="3"/>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grpId="0" nodeType="clickEffect">
                                  <p:stCondLst>
                                    <p:cond delay="0"/>
                                  </p:stCondLst>
                                  <p:childTnLst>
                                    <p:set>
                                      <p:cBhvr>
                                        <p:cTn id="151" dur="1" fill="hold">
                                          <p:stCondLst>
                                            <p:cond delay="0"/>
                                          </p:stCondLst>
                                        </p:cTn>
                                        <p:tgtEl>
                                          <p:spTgt spid="66"/>
                                        </p:tgtEl>
                                        <p:attrNameLst>
                                          <p:attrName>style.visibility</p:attrName>
                                        </p:attrNameLst>
                                      </p:cBhvr>
                                      <p:to>
                                        <p:strVal val="visible"/>
                                      </p:to>
                                    </p:set>
                                    <p:animEffect transition="in" filter="fade">
                                      <p:cBhvr>
                                        <p:cTn id="152" dur="500"/>
                                        <p:tgtEl>
                                          <p:spTgt spid="66"/>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69"/>
                                        </p:tgtEl>
                                        <p:attrNameLst>
                                          <p:attrName>style.visibility</p:attrName>
                                        </p:attrNameLst>
                                      </p:cBhvr>
                                      <p:to>
                                        <p:strVal val="visible"/>
                                      </p:to>
                                    </p:set>
                                    <p:animEffect transition="in" filter="fade">
                                      <p:cBhvr>
                                        <p:cTn id="155" dur="500"/>
                                        <p:tgtEl>
                                          <p:spTgt spid="69"/>
                                        </p:tgtEl>
                                      </p:cBhvr>
                                    </p:animEffect>
                                  </p:childTnLst>
                                </p:cTn>
                              </p:par>
                            </p:childTnLst>
                          </p:cTn>
                        </p:par>
                      </p:childTnLst>
                    </p:cTn>
                  </p:par>
                  <p:par>
                    <p:cTn id="156" fill="hold">
                      <p:stCondLst>
                        <p:cond delay="indefinite"/>
                      </p:stCondLst>
                      <p:childTnLst>
                        <p:par>
                          <p:cTn id="157" fill="hold">
                            <p:stCondLst>
                              <p:cond delay="0"/>
                            </p:stCondLst>
                            <p:childTnLst>
                              <p:par>
                                <p:cTn id="158" presetID="10" presetClass="entr" presetSubtype="0" fill="hold" grpId="0" nodeType="clickEffect">
                                  <p:stCondLst>
                                    <p:cond delay="0"/>
                                  </p:stCondLst>
                                  <p:childTnLst>
                                    <p:set>
                                      <p:cBhvr>
                                        <p:cTn id="159" dur="1" fill="hold">
                                          <p:stCondLst>
                                            <p:cond delay="0"/>
                                          </p:stCondLst>
                                        </p:cTn>
                                        <p:tgtEl>
                                          <p:spTgt spid="70"/>
                                        </p:tgtEl>
                                        <p:attrNameLst>
                                          <p:attrName>style.visibility</p:attrName>
                                        </p:attrNameLst>
                                      </p:cBhvr>
                                      <p:to>
                                        <p:strVal val="visible"/>
                                      </p:to>
                                    </p:set>
                                    <p:animEffect transition="in" filter="fade">
                                      <p:cBhvr>
                                        <p:cTn id="160" dur="500"/>
                                        <p:tgtEl>
                                          <p:spTgt spid="70"/>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71"/>
                                        </p:tgtEl>
                                        <p:attrNameLst>
                                          <p:attrName>style.visibility</p:attrName>
                                        </p:attrNameLst>
                                      </p:cBhvr>
                                      <p:to>
                                        <p:strVal val="visible"/>
                                      </p:to>
                                    </p:set>
                                    <p:animEffect transition="in" filter="fade">
                                      <p:cBhvr>
                                        <p:cTn id="163" dur="500"/>
                                        <p:tgtEl>
                                          <p:spTgt spid="71"/>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grpId="0" nodeType="clickEffect">
                                  <p:stCondLst>
                                    <p:cond delay="0"/>
                                  </p:stCondLst>
                                  <p:childTnLst>
                                    <p:set>
                                      <p:cBhvr>
                                        <p:cTn id="167" dur="1" fill="hold">
                                          <p:stCondLst>
                                            <p:cond delay="0"/>
                                          </p:stCondLst>
                                        </p:cTn>
                                        <p:tgtEl>
                                          <p:spTgt spid="64"/>
                                        </p:tgtEl>
                                        <p:attrNameLst>
                                          <p:attrName>style.visibility</p:attrName>
                                        </p:attrNameLst>
                                      </p:cBhvr>
                                      <p:to>
                                        <p:strVal val="visible"/>
                                      </p:to>
                                    </p:set>
                                    <p:animEffect transition="in" filter="fade">
                                      <p:cBhvr>
                                        <p:cTn id="168" dur="500"/>
                                        <p:tgtEl>
                                          <p:spTgt spid="64"/>
                                        </p:tgtEl>
                                      </p:cBhvr>
                                    </p:animEffect>
                                  </p:childTnLst>
                                </p:cTn>
                              </p:par>
                              <p:par>
                                <p:cTn id="169" presetID="10" presetClass="entr" presetSubtype="0" fill="hold" grpId="0" nodeType="withEffect">
                                  <p:stCondLst>
                                    <p:cond delay="0"/>
                                  </p:stCondLst>
                                  <p:childTnLst>
                                    <p:set>
                                      <p:cBhvr>
                                        <p:cTn id="170" dur="1" fill="hold">
                                          <p:stCondLst>
                                            <p:cond delay="0"/>
                                          </p:stCondLst>
                                        </p:cTn>
                                        <p:tgtEl>
                                          <p:spTgt spid="65"/>
                                        </p:tgtEl>
                                        <p:attrNameLst>
                                          <p:attrName>style.visibility</p:attrName>
                                        </p:attrNameLst>
                                      </p:cBhvr>
                                      <p:to>
                                        <p:strVal val="visible"/>
                                      </p:to>
                                    </p:set>
                                    <p:animEffect transition="in" filter="fade">
                                      <p:cBhvr>
                                        <p:cTn id="171" dur="500"/>
                                        <p:tgtEl>
                                          <p:spTgt spid="65"/>
                                        </p:tgtEl>
                                      </p:cBhvr>
                                    </p:animEffect>
                                  </p:childTnLst>
                                </p:cTn>
                              </p:par>
                            </p:childTnLst>
                          </p:cTn>
                        </p:par>
                      </p:childTnLst>
                    </p:cTn>
                  </p:par>
                  <p:par>
                    <p:cTn id="172" fill="hold">
                      <p:stCondLst>
                        <p:cond delay="indefinite"/>
                      </p:stCondLst>
                      <p:childTnLst>
                        <p:par>
                          <p:cTn id="173" fill="hold">
                            <p:stCondLst>
                              <p:cond delay="0"/>
                            </p:stCondLst>
                            <p:childTnLst>
                              <p:par>
                                <p:cTn id="174" presetID="10" presetClass="entr" presetSubtype="0" fill="hold" grpId="0" nodeType="clickEffect">
                                  <p:stCondLst>
                                    <p:cond delay="0"/>
                                  </p:stCondLst>
                                  <p:childTnLst>
                                    <p:set>
                                      <p:cBhvr>
                                        <p:cTn id="175" dur="1" fill="hold">
                                          <p:stCondLst>
                                            <p:cond delay="0"/>
                                          </p:stCondLst>
                                        </p:cTn>
                                        <p:tgtEl>
                                          <p:spTgt spid="5"/>
                                        </p:tgtEl>
                                        <p:attrNameLst>
                                          <p:attrName>style.visibility</p:attrName>
                                        </p:attrNameLst>
                                      </p:cBhvr>
                                      <p:to>
                                        <p:strVal val="visible"/>
                                      </p:to>
                                    </p:set>
                                    <p:animEffect transition="in" filter="fade">
                                      <p:cBhvr>
                                        <p:cTn id="176" dur="500"/>
                                        <p:tgtEl>
                                          <p:spTgt spid="5"/>
                                        </p:tgtEl>
                                      </p:cBhvr>
                                    </p:animEffect>
                                  </p:childTnLst>
                                </p:cTn>
                              </p:par>
                            </p:childTnLst>
                          </p:cTn>
                        </p:par>
                      </p:childTnLst>
                    </p:cTn>
                  </p:par>
                  <p:par>
                    <p:cTn id="177" fill="hold">
                      <p:stCondLst>
                        <p:cond delay="indefinite"/>
                      </p:stCondLst>
                      <p:childTnLst>
                        <p:par>
                          <p:cTn id="178" fill="hold">
                            <p:stCondLst>
                              <p:cond delay="0"/>
                            </p:stCondLst>
                            <p:childTnLst>
                              <p:par>
                                <p:cTn id="179" presetID="10" presetClass="entr" presetSubtype="0" fill="hold" grpId="0" nodeType="clickEffect">
                                  <p:stCondLst>
                                    <p:cond delay="0"/>
                                  </p:stCondLst>
                                  <p:childTnLst>
                                    <p:set>
                                      <p:cBhvr>
                                        <p:cTn id="180" dur="1" fill="hold">
                                          <p:stCondLst>
                                            <p:cond delay="0"/>
                                          </p:stCondLst>
                                        </p:cTn>
                                        <p:tgtEl>
                                          <p:spTgt spid="85"/>
                                        </p:tgtEl>
                                        <p:attrNameLst>
                                          <p:attrName>style.visibility</p:attrName>
                                        </p:attrNameLst>
                                      </p:cBhvr>
                                      <p:to>
                                        <p:strVal val="visible"/>
                                      </p:to>
                                    </p:set>
                                    <p:animEffect transition="in" filter="fade">
                                      <p:cBhvr>
                                        <p:cTn id="181" dur="500"/>
                                        <p:tgtEl>
                                          <p:spTgt spid="85"/>
                                        </p:tgtEl>
                                      </p:cBhvr>
                                    </p:animEffect>
                                  </p:childTnLst>
                                </p:cTn>
                              </p:par>
                            </p:childTnLst>
                          </p:cTn>
                        </p:par>
                      </p:childTnLst>
                    </p:cTn>
                  </p:par>
                  <p:par>
                    <p:cTn id="182" fill="hold">
                      <p:stCondLst>
                        <p:cond delay="indefinite"/>
                      </p:stCondLst>
                      <p:childTnLst>
                        <p:par>
                          <p:cTn id="183" fill="hold">
                            <p:stCondLst>
                              <p:cond delay="0"/>
                            </p:stCondLst>
                            <p:childTnLst>
                              <p:par>
                                <p:cTn id="184" presetID="10" presetClass="entr" presetSubtype="0" fill="hold" grpId="0" nodeType="clickEffect">
                                  <p:stCondLst>
                                    <p:cond delay="0"/>
                                  </p:stCondLst>
                                  <p:childTnLst>
                                    <p:set>
                                      <p:cBhvr>
                                        <p:cTn id="185" dur="1" fill="hold">
                                          <p:stCondLst>
                                            <p:cond delay="0"/>
                                          </p:stCondLst>
                                        </p:cTn>
                                        <p:tgtEl>
                                          <p:spTgt spid="109"/>
                                        </p:tgtEl>
                                        <p:attrNameLst>
                                          <p:attrName>style.visibility</p:attrName>
                                        </p:attrNameLst>
                                      </p:cBhvr>
                                      <p:to>
                                        <p:strVal val="visible"/>
                                      </p:to>
                                    </p:set>
                                    <p:animEffect transition="in" filter="fade">
                                      <p:cBhvr>
                                        <p:cTn id="186" dur="500"/>
                                        <p:tgtEl>
                                          <p:spTgt spid="109"/>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93"/>
                                        </p:tgtEl>
                                        <p:attrNameLst>
                                          <p:attrName>style.visibility</p:attrName>
                                        </p:attrNameLst>
                                      </p:cBhvr>
                                      <p:to>
                                        <p:strVal val="visible"/>
                                      </p:to>
                                    </p:set>
                                    <p:animEffect transition="in" filter="fade">
                                      <p:cBhvr>
                                        <p:cTn id="191" dur="500"/>
                                        <p:tgtEl>
                                          <p:spTgt spid="93"/>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102"/>
                                        </p:tgtEl>
                                        <p:attrNameLst>
                                          <p:attrName>style.visibility</p:attrName>
                                        </p:attrNameLst>
                                      </p:cBhvr>
                                      <p:to>
                                        <p:strVal val="visible"/>
                                      </p:to>
                                    </p:set>
                                    <p:animEffect transition="in" filter="fade">
                                      <p:cBhvr>
                                        <p:cTn id="194" dur="500"/>
                                        <p:tgtEl>
                                          <p:spTgt spid="102"/>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103"/>
                                        </p:tgtEl>
                                        <p:attrNameLst>
                                          <p:attrName>style.visibility</p:attrName>
                                        </p:attrNameLst>
                                      </p:cBhvr>
                                      <p:to>
                                        <p:strVal val="visible"/>
                                      </p:to>
                                    </p:set>
                                    <p:animEffect transition="in" filter="fade">
                                      <p:cBhvr>
                                        <p:cTn id="199" dur="500"/>
                                        <p:tgtEl>
                                          <p:spTgt spid="103"/>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104"/>
                                        </p:tgtEl>
                                        <p:attrNameLst>
                                          <p:attrName>style.visibility</p:attrName>
                                        </p:attrNameLst>
                                      </p:cBhvr>
                                      <p:to>
                                        <p:strVal val="visible"/>
                                      </p:to>
                                    </p:set>
                                    <p:animEffect transition="in" filter="fade">
                                      <p:cBhvr>
                                        <p:cTn id="202" dur="500"/>
                                        <p:tgtEl>
                                          <p:spTgt spid="104"/>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90"/>
                                        </p:tgtEl>
                                        <p:attrNameLst>
                                          <p:attrName>style.visibility</p:attrName>
                                        </p:attrNameLst>
                                      </p:cBhvr>
                                      <p:to>
                                        <p:strVal val="visible"/>
                                      </p:to>
                                    </p:set>
                                    <p:animEffect transition="in" filter="fade">
                                      <p:cBhvr>
                                        <p:cTn id="207" dur="500"/>
                                        <p:tgtEl>
                                          <p:spTgt spid="90"/>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91"/>
                                        </p:tgtEl>
                                        <p:attrNameLst>
                                          <p:attrName>style.visibility</p:attrName>
                                        </p:attrNameLst>
                                      </p:cBhvr>
                                      <p:to>
                                        <p:strVal val="visible"/>
                                      </p:to>
                                    </p:set>
                                    <p:animEffect transition="in" filter="fade">
                                      <p:cBhvr>
                                        <p:cTn id="210" dur="500"/>
                                        <p:tgtEl>
                                          <p:spTgt spid="91"/>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113"/>
                                        </p:tgtEl>
                                        <p:attrNameLst>
                                          <p:attrName>style.visibility</p:attrName>
                                        </p:attrNameLst>
                                      </p:cBhvr>
                                      <p:to>
                                        <p:strVal val="visible"/>
                                      </p:to>
                                    </p:set>
                                    <p:animEffect transition="in" filter="fade">
                                      <p:cBhvr>
                                        <p:cTn id="215" dur="500"/>
                                        <p:tgtEl>
                                          <p:spTgt spid="113"/>
                                        </p:tgtEl>
                                      </p:cBhvr>
                                    </p:animEffect>
                                  </p:childTnLst>
                                </p:cTn>
                              </p:par>
                            </p:childTnLst>
                          </p:cTn>
                        </p:par>
                      </p:childTnLst>
                    </p:cTn>
                  </p:par>
                  <p:par>
                    <p:cTn id="216" fill="hold">
                      <p:stCondLst>
                        <p:cond delay="indefinite"/>
                      </p:stCondLst>
                      <p:childTnLst>
                        <p:par>
                          <p:cTn id="217" fill="hold">
                            <p:stCondLst>
                              <p:cond delay="0"/>
                            </p:stCondLst>
                            <p:childTnLst>
                              <p:par>
                                <p:cTn id="218" presetID="10" presetClass="entr" presetSubtype="0" fill="hold" grpId="0" nodeType="clickEffect">
                                  <p:stCondLst>
                                    <p:cond delay="0"/>
                                  </p:stCondLst>
                                  <p:childTnLst>
                                    <p:set>
                                      <p:cBhvr>
                                        <p:cTn id="219" dur="1" fill="hold">
                                          <p:stCondLst>
                                            <p:cond delay="0"/>
                                          </p:stCondLst>
                                        </p:cTn>
                                        <p:tgtEl>
                                          <p:spTgt spid="108"/>
                                        </p:tgtEl>
                                        <p:attrNameLst>
                                          <p:attrName>style.visibility</p:attrName>
                                        </p:attrNameLst>
                                      </p:cBhvr>
                                      <p:to>
                                        <p:strVal val="visible"/>
                                      </p:to>
                                    </p:set>
                                    <p:animEffect transition="in" filter="fade">
                                      <p:cBhvr>
                                        <p:cTn id="220" dur="500"/>
                                        <p:tgtEl>
                                          <p:spTgt spid="108"/>
                                        </p:tgtEl>
                                      </p:cBhvr>
                                    </p:animEffect>
                                  </p:childTnLst>
                                </p:cTn>
                              </p:par>
                            </p:childTnLst>
                          </p:cTn>
                        </p:par>
                      </p:childTnLst>
                    </p:cTn>
                  </p:par>
                  <p:par>
                    <p:cTn id="221" fill="hold">
                      <p:stCondLst>
                        <p:cond delay="indefinite"/>
                      </p:stCondLst>
                      <p:childTnLst>
                        <p:par>
                          <p:cTn id="222" fill="hold">
                            <p:stCondLst>
                              <p:cond delay="0"/>
                            </p:stCondLst>
                            <p:childTnLst>
                              <p:par>
                                <p:cTn id="223" presetID="10" presetClass="entr" presetSubtype="0" fill="hold" grpId="0" nodeType="clickEffect">
                                  <p:stCondLst>
                                    <p:cond delay="0"/>
                                  </p:stCondLst>
                                  <p:childTnLst>
                                    <p:set>
                                      <p:cBhvr>
                                        <p:cTn id="224" dur="1" fill="hold">
                                          <p:stCondLst>
                                            <p:cond delay="0"/>
                                          </p:stCondLst>
                                        </p:cTn>
                                        <p:tgtEl>
                                          <p:spTgt spid="87"/>
                                        </p:tgtEl>
                                        <p:attrNameLst>
                                          <p:attrName>style.visibility</p:attrName>
                                        </p:attrNameLst>
                                      </p:cBhvr>
                                      <p:to>
                                        <p:strVal val="visible"/>
                                      </p:to>
                                    </p:set>
                                    <p:animEffect transition="in" filter="fade">
                                      <p:cBhvr>
                                        <p:cTn id="225" dur="500"/>
                                        <p:tgtEl>
                                          <p:spTgt spid="87"/>
                                        </p:tgtEl>
                                      </p:cBhvr>
                                    </p:animEffect>
                                  </p:childTnLst>
                                </p:cTn>
                              </p:par>
                              <p:par>
                                <p:cTn id="226" presetID="10" presetClass="entr" presetSubtype="0" fill="hold" grpId="0" nodeType="withEffect">
                                  <p:stCondLst>
                                    <p:cond delay="0"/>
                                  </p:stCondLst>
                                  <p:childTnLst>
                                    <p:set>
                                      <p:cBhvr>
                                        <p:cTn id="227" dur="1" fill="hold">
                                          <p:stCondLst>
                                            <p:cond delay="0"/>
                                          </p:stCondLst>
                                        </p:cTn>
                                        <p:tgtEl>
                                          <p:spTgt spid="88"/>
                                        </p:tgtEl>
                                        <p:attrNameLst>
                                          <p:attrName>style.visibility</p:attrName>
                                        </p:attrNameLst>
                                      </p:cBhvr>
                                      <p:to>
                                        <p:strVal val="visible"/>
                                      </p:to>
                                    </p:set>
                                    <p:animEffect transition="in" filter="fade">
                                      <p:cBhvr>
                                        <p:cTn id="228" dur="500"/>
                                        <p:tgtEl>
                                          <p:spTgt spid="88"/>
                                        </p:tgtEl>
                                      </p:cBhvr>
                                    </p:animEffect>
                                  </p:childTnLst>
                                </p:cTn>
                              </p:par>
                            </p:childTnLst>
                          </p:cTn>
                        </p:par>
                      </p:childTnLst>
                    </p:cTn>
                  </p:par>
                  <p:par>
                    <p:cTn id="229" fill="hold">
                      <p:stCondLst>
                        <p:cond delay="indefinite"/>
                      </p:stCondLst>
                      <p:childTnLst>
                        <p:par>
                          <p:cTn id="230" fill="hold">
                            <p:stCondLst>
                              <p:cond delay="0"/>
                            </p:stCondLst>
                            <p:childTnLst>
                              <p:par>
                                <p:cTn id="231" presetID="10" presetClass="entr" presetSubtype="0" fill="hold" grpId="0" nodeType="clickEffect">
                                  <p:stCondLst>
                                    <p:cond delay="0"/>
                                  </p:stCondLst>
                                  <p:childTnLst>
                                    <p:set>
                                      <p:cBhvr>
                                        <p:cTn id="232" dur="1" fill="hold">
                                          <p:stCondLst>
                                            <p:cond delay="0"/>
                                          </p:stCondLst>
                                        </p:cTn>
                                        <p:tgtEl>
                                          <p:spTgt spid="122"/>
                                        </p:tgtEl>
                                        <p:attrNameLst>
                                          <p:attrName>style.visibility</p:attrName>
                                        </p:attrNameLst>
                                      </p:cBhvr>
                                      <p:to>
                                        <p:strVal val="visible"/>
                                      </p:to>
                                    </p:set>
                                    <p:animEffect transition="in" filter="fade">
                                      <p:cBhvr>
                                        <p:cTn id="233" dur="500"/>
                                        <p:tgtEl>
                                          <p:spTgt spid="122"/>
                                        </p:tgtEl>
                                      </p:cBhvr>
                                    </p:animEffect>
                                  </p:childTnLst>
                                </p:cTn>
                              </p:par>
                            </p:childTnLst>
                          </p:cTn>
                        </p:par>
                      </p:childTnLst>
                    </p:cTn>
                  </p:par>
                  <p:par>
                    <p:cTn id="234" fill="hold">
                      <p:stCondLst>
                        <p:cond delay="indefinite"/>
                      </p:stCondLst>
                      <p:childTnLst>
                        <p:par>
                          <p:cTn id="235" fill="hold">
                            <p:stCondLst>
                              <p:cond delay="0"/>
                            </p:stCondLst>
                            <p:childTnLst>
                              <p:par>
                                <p:cTn id="236" presetID="10" presetClass="entr" presetSubtype="0" fill="hold" grpId="0" nodeType="clickEffect">
                                  <p:stCondLst>
                                    <p:cond delay="0"/>
                                  </p:stCondLst>
                                  <p:childTnLst>
                                    <p:set>
                                      <p:cBhvr>
                                        <p:cTn id="237" dur="1" fill="hold">
                                          <p:stCondLst>
                                            <p:cond delay="0"/>
                                          </p:stCondLst>
                                        </p:cTn>
                                        <p:tgtEl>
                                          <p:spTgt spid="116"/>
                                        </p:tgtEl>
                                        <p:attrNameLst>
                                          <p:attrName>style.visibility</p:attrName>
                                        </p:attrNameLst>
                                      </p:cBhvr>
                                      <p:to>
                                        <p:strVal val="visible"/>
                                      </p:to>
                                    </p:set>
                                    <p:animEffect transition="in" filter="fade">
                                      <p:cBhvr>
                                        <p:cTn id="238" dur="500"/>
                                        <p:tgtEl>
                                          <p:spTgt spid="116"/>
                                        </p:tgtEl>
                                      </p:cBhvr>
                                    </p:animEffect>
                                  </p:childTnLst>
                                </p:cTn>
                              </p:par>
                            </p:childTnLst>
                          </p:cTn>
                        </p:par>
                      </p:childTnLst>
                    </p:cTn>
                  </p:par>
                  <p:par>
                    <p:cTn id="239" fill="hold">
                      <p:stCondLst>
                        <p:cond delay="indefinite"/>
                      </p:stCondLst>
                      <p:childTnLst>
                        <p:par>
                          <p:cTn id="240" fill="hold">
                            <p:stCondLst>
                              <p:cond delay="0"/>
                            </p:stCondLst>
                            <p:childTnLst>
                              <p:par>
                                <p:cTn id="241" presetID="10" presetClass="entr" presetSubtype="0" fill="hold" grpId="0" nodeType="clickEffect">
                                  <p:stCondLst>
                                    <p:cond delay="0"/>
                                  </p:stCondLst>
                                  <p:childTnLst>
                                    <p:set>
                                      <p:cBhvr>
                                        <p:cTn id="242" dur="1" fill="hold">
                                          <p:stCondLst>
                                            <p:cond delay="0"/>
                                          </p:stCondLst>
                                        </p:cTn>
                                        <p:tgtEl>
                                          <p:spTgt spid="6"/>
                                        </p:tgtEl>
                                        <p:attrNameLst>
                                          <p:attrName>style.visibility</p:attrName>
                                        </p:attrNameLst>
                                      </p:cBhvr>
                                      <p:to>
                                        <p:strVal val="visible"/>
                                      </p:to>
                                    </p:set>
                                    <p:animEffect transition="in" filter="fade">
                                      <p:cBhvr>
                                        <p:cTn id="243" dur="500"/>
                                        <p:tgtEl>
                                          <p:spTgt spid="6"/>
                                        </p:tgtEl>
                                      </p:cBhvr>
                                    </p:animEffect>
                                  </p:childTnLst>
                                </p:cTn>
                              </p:par>
                              <p:par>
                                <p:cTn id="244" presetID="10" presetClass="entr" presetSubtype="0" fill="hold" grpId="0" nodeType="withEffect">
                                  <p:stCondLst>
                                    <p:cond delay="0"/>
                                  </p:stCondLst>
                                  <p:childTnLst>
                                    <p:set>
                                      <p:cBhvr>
                                        <p:cTn id="245" dur="1" fill="hold">
                                          <p:stCondLst>
                                            <p:cond delay="0"/>
                                          </p:stCondLst>
                                        </p:cTn>
                                        <p:tgtEl>
                                          <p:spTgt spid="8"/>
                                        </p:tgtEl>
                                        <p:attrNameLst>
                                          <p:attrName>style.visibility</p:attrName>
                                        </p:attrNameLst>
                                      </p:cBhvr>
                                      <p:to>
                                        <p:strVal val="visible"/>
                                      </p:to>
                                    </p:set>
                                    <p:animEffect transition="in" filter="fade">
                                      <p:cBhvr>
                                        <p:cTn id="246" dur="500"/>
                                        <p:tgtEl>
                                          <p:spTgt spid="8"/>
                                        </p:tgtEl>
                                      </p:cBhvr>
                                    </p:animEffect>
                                  </p:childTnLst>
                                </p:cTn>
                              </p:par>
                              <p:par>
                                <p:cTn id="247" presetID="10" presetClass="entr" presetSubtype="0" fill="hold" grpId="0" nodeType="withEffect">
                                  <p:stCondLst>
                                    <p:cond delay="0"/>
                                  </p:stCondLst>
                                  <p:childTnLst>
                                    <p:set>
                                      <p:cBhvr>
                                        <p:cTn id="248" dur="1" fill="hold">
                                          <p:stCondLst>
                                            <p:cond delay="0"/>
                                          </p:stCondLst>
                                        </p:cTn>
                                        <p:tgtEl>
                                          <p:spTgt spid="110"/>
                                        </p:tgtEl>
                                        <p:attrNameLst>
                                          <p:attrName>style.visibility</p:attrName>
                                        </p:attrNameLst>
                                      </p:cBhvr>
                                      <p:to>
                                        <p:strVal val="visible"/>
                                      </p:to>
                                    </p:set>
                                    <p:animEffect transition="in" filter="fade">
                                      <p:cBhvr>
                                        <p:cTn id="249" dur="500"/>
                                        <p:tgtEl>
                                          <p:spTgt spid="110"/>
                                        </p:tgtEl>
                                      </p:cBhvr>
                                    </p:animEffect>
                                  </p:childTnLst>
                                </p:cTn>
                              </p:par>
                              <p:par>
                                <p:cTn id="250" presetID="10" presetClass="entr" presetSubtype="0" fill="hold" grpId="0" nodeType="withEffect">
                                  <p:stCondLst>
                                    <p:cond delay="0"/>
                                  </p:stCondLst>
                                  <p:childTnLst>
                                    <p:set>
                                      <p:cBhvr>
                                        <p:cTn id="251" dur="1" fill="hold">
                                          <p:stCondLst>
                                            <p:cond delay="0"/>
                                          </p:stCondLst>
                                        </p:cTn>
                                        <p:tgtEl>
                                          <p:spTgt spid="114"/>
                                        </p:tgtEl>
                                        <p:attrNameLst>
                                          <p:attrName>style.visibility</p:attrName>
                                        </p:attrNameLst>
                                      </p:cBhvr>
                                      <p:to>
                                        <p:strVal val="visible"/>
                                      </p:to>
                                    </p:set>
                                    <p:animEffect transition="in" filter="fade">
                                      <p:cBhvr>
                                        <p:cTn id="252" dur="500"/>
                                        <p:tgtEl>
                                          <p:spTgt spid="114"/>
                                        </p:tgtEl>
                                      </p:cBhvr>
                                    </p:animEffect>
                                  </p:childTnLst>
                                </p:cTn>
                              </p:par>
                            </p:childTnLst>
                          </p:cTn>
                        </p:par>
                      </p:childTnLst>
                    </p:cTn>
                  </p:par>
                  <p:par>
                    <p:cTn id="253" fill="hold">
                      <p:stCondLst>
                        <p:cond delay="indefinite"/>
                      </p:stCondLst>
                      <p:childTnLst>
                        <p:par>
                          <p:cTn id="254" fill="hold">
                            <p:stCondLst>
                              <p:cond delay="0"/>
                            </p:stCondLst>
                            <p:childTnLst>
                              <p:par>
                                <p:cTn id="255" presetID="10" presetClass="entr" presetSubtype="0" fill="hold" grpId="0" nodeType="clickEffect">
                                  <p:stCondLst>
                                    <p:cond delay="0"/>
                                  </p:stCondLst>
                                  <p:childTnLst>
                                    <p:set>
                                      <p:cBhvr>
                                        <p:cTn id="256" dur="1" fill="hold">
                                          <p:stCondLst>
                                            <p:cond delay="0"/>
                                          </p:stCondLst>
                                        </p:cTn>
                                        <p:tgtEl>
                                          <p:spTgt spid="118"/>
                                        </p:tgtEl>
                                        <p:attrNameLst>
                                          <p:attrName>style.visibility</p:attrName>
                                        </p:attrNameLst>
                                      </p:cBhvr>
                                      <p:to>
                                        <p:strVal val="visible"/>
                                      </p:to>
                                    </p:set>
                                    <p:animEffect transition="in" filter="fade">
                                      <p:cBhvr>
                                        <p:cTn id="257" dur="500"/>
                                        <p:tgtEl>
                                          <p:spTgt spid="118"/>
                                        </p:tgtEl>
                                      </p:cBhvr>
                                    </p:animEffect>
                                  </p:childTnLst>
                                </p:cTn>
                              </p:par>
                              <p:par>
                                <p:cTn id="258" presetID="10" presetClass="entr" presetSubtype="0" fill="hold" grpId="0" nodeType="withEffect">
                                  <p:stCondLst>
                                    <p:cond delay="0"/>
                                  </p:stCondLst>
                                  <p:childTnLst>
                                    <p:set>
                                      <p:cBhvr>
                                        <p:cTn id="259" dur="1" fill="hold">
                                          <p:stCondLst>
                                            <p:cond delay="0"/>
                                          </p:stCondLst>
                                        </p:cTn>
                                        <p:tgtEl>
                                          <p:spTgt spid="115"/>
                                        </p:tgtEl>
                                        <p:attrNameLst>
                                          <p:attrName>style.visibility</p:attrName>
                                        </p:attrNameLst>
                                      </p:cBhvr>
                                      <p:to>
                                        <p:strVal val="visible"/>
                                      </p:to>
                                    </p:set>
                                    <p:animEffect transition="in" filter="fade">
                                      <p:cBhvr>
                                        <p:cTn id="260" dur="500"/>
                                        <p:tgtEl>
                                          <p:spTgt spid="115"/>
                                        </p:tgtEl>
                                      </p:cBhvr>
                                    </p:animEffect>
                                  </p:childTnLst>
                                </p:cTn>
                              </p:par>
                              <p:par>
                                <p:cTn id="261" presetID="10" presetClass="entr" presetSubtype="0" fill="hold" grpId="0" nodeType="withEffect">
                                  <p:stCondLst>
                                    <p:cond delay="0"/>
                                  </p:stCondLst>
                                  <p:childTnLst>
                                    <p:set>
                                      <p:cBhvr>
                                        <p:cTn id="262" dur="1" fill="hold">
                                          <p:stCondLst>
                                            <p:cond delay="0"/>
                                          </p:stCondLst>
                                        </p:cTn>
                                        <p:tgtEl>
                                          <p:spTgt spid="117"/>
                                        </p:tgtEl>
                                        <p:attrNameLst>
                                          <p:attrName>style.visibility</p:attrName>
                                        </p:attrNameLst>
                                      </p:cBhvr>
                                      <p:to>
                                        <p:strVal val="visible"/>
                                      </p:to>
                                    </p:set>
                                    <p:animEffect transition="in" filter="fade">
                                      <p:cBhvr>
                                        <p:cTn id="263" dur="500"/>
                                        <p:tgtEl>
                                          <p:spTgt spid="117"/>
                                        </p:tgtEl>
                                      </p:cBhvr>
                                    </p:animEffect>
                                  </p:childTnLst>
                                </p:cTn>
                              </p:par>
                            </p:childTnLst>
                          </p:cTn>
                        </p:par>
                      </p:childTnLst>
                    </p:cTn>
                  </p:par>
                  <p:par>
                    <p:cTn id="264" fill="hold">
                      <p:stCondLst>
                        <p:cond delay="indefinite"/>
                      </p:stCondLst>
                      <p:childTnLst>
                        <p:par>
                          <p:cTn id="265" fill="hold">
                            <p:stCondLst>
                              <p:cond delay="0"/>
                            </p:stCondLst>
                            <p:childTnLst>
                              <p:par>
                                <p:cTn id="266" presetID="10" presetClass="entr" presetSubtype="0" fill="hold" grpId="0" nodeType="clickEffect">
                                  <p:stCondLst>
                                    <p:cond delay="0"/>
                                  </p:stCondLst>
                                  <p:childTnLst>
                                    <p:set>
                                      <p:cBhvr>
                                        <p:cTn id="267" dur="1" fill="hold">
                                          <p:stCondLst>
                                            <p:cond delay="0"/>
                                          </p:stCondLst>
                                        </p:cTn>
                                        <p:tgtEl>
                                          <p:spTgt spid="120"/>
                                        </p:tgtEl>
                                        <p:attrNameLst>
                                          <p:attrName>style.visibility</p:attrName>
                                        </p:attrNameLst>
                                      </p:cBhvr>
                                      <p:to>
                                        <p:strVal val="visible"/>
                                      </p:to>
                                    </p:set>
                                    <p:animEffect transition="in" filter="fade">
                                      <p:cBhvr>
                                        <p:cTn id="268" dur="500"/>
                                        <p:tgtEl>
                                          <p:spTgt spid="120"/>
                                        </p:tgtEl>
                                      </p:cBhvr>
                                    </p:animEffect>
                                  </p:childTnLst>
                                </p:cTn>
                              </p:par>
                              <p:par>
                                <p:cTn id="269" presetID="10" presetClass="entr" presetSubtype="0" fill="hold" grpId="0" nodeType="withEffect">
                                  <p:stCondLst>
                                    <p:cond delay="0"/>
                                  </p:stCondLst>
                                  <p:childTnLst>
                                    <p:set>
                                      <p:cBhvr>
                                        <p:cTn id="270" dur="1" fill="hold">
                                          <p:stCondLst>
                                            <p:cond delay="0"/>
                                          </p:stCondLst>
                                        </p:cTn>
                                        <p:tgtEl>
                                          <p:spTgt spid="119"/>
                                        </p:tgtEl>
                                        <p:attrNameLst>
                                          <p:attrName>style.visibility</p:attrName>
                                        </p:attrNameLst>
                                      </p:cBhvr>
                                      <p:to>
                                        <p:strVal val="visible"/>
                                      </p:to>
                                    </p:set>
                                    <p:animEffect transition="in" filter="fade">
                                      <p:cBhvr>
                                        <p:cTn id="271" dur="500"/>
                                        <p:tgtEl>
                                          <p:spTgt spid="119"/>
                                        </p:tgtEl>
                                      </p:cBhvr>
                                    </p:animEffect>
                                  </p:childTnLst>
                                </p:cTn>
                              </p:par>
                            </p:childTnLst>
                          </p:cTn>
                        </p:par>
                      </p:childTnLst>
                    </p:cTn>
                  </p:par>
                  <p:par>
                    <p:cTn id="272" fill="hold">
                      <p:stCondLst>
                        <p:cond delay="indefinite"/>
                      </p:stCondLst>
                      <p:childTnLst>
                        <p:par>
                          <p:cTn id="273" fill="hold">
                            <p:stCondLst>
                              <p:cond delay="0"/>
                            </p:stCondLst>
                            <p:childTnLst>
                              <p:par>
                                <p:cTn id="274" presetID="18" presetClass="emph" presetSubtype="0" fill="hold" grpId="1" nodeType="clickEffect">
                                  <p:stCondLst>
                                    <p:cond delay="0"/>
                                  </p:stCondLst>
                                  <p:iterate type="lt">
                                    <p:tmPct val="4000"/>
                                  </p:iterate>
                                  <p:childTnLst>
                                    <p:set>
                                      <p:cBhvr override="childStyle">
                                        <p:cTn id="275" dur="500" fill="hold"/>
                                        <p:tgtEl>
                                          <p:spTgt spid="73"/>
                                        </p:tgtEl>
                                        <p:attrNameLst>
                                          <p:attrName>style.textDecorationUnderline</p:attrName>
                                        </p:attrNameLst>
                                      </p:cBhvr>
                                      <p:to>
                                        <p:strVal val="true"/>
                                      </p:to>
                                    </p:set>
                                  </p:childTnLst>
                                </p:cTn>
                              </p:par>
                            </p:childTnLst>
                          </p:cTn>
                        </p:par>
                      </p:childTnLst>
                    </p:cTn>
                  </p:par>
                  <p:par>
                    <p:cTn id="276" fill="hold">
                      <p:stCondLst>
                        <p:cond delay="indefinite"/>
                      </p:stCondLst>
                      <p:childTnLst>
                        <p:par>
                          <p:cTn id="277" fill="hold">
                            <p:stCondLst>
                              <p:cond delay="0"/>
                            </p:stCondLst>
                            <p:childTnLst>
                              <p:par>
                                <p:cTn id="278" presetID="22" presetClass="entr" presetSubtype="8" fill="hold" nodeType="clickEffect">
                                  <p:stCondLst>
                                    <p:cond delay="0"/>
                                  </p:stCondLst>
                                  <p:childTnLst>
                                    <p:set>
                                      <p:cBhvr>
                                        <p:cTn id="279" dur="1" fill="hold">
                                          <p:stCondLst>
                                            <p:cond delay="0"/>
                                          </p:stCondLst>
                                        </p:cTn>
                                        <p:tgtEl>
                                          <p:spTgt spid="4"/>
                                        </p:tgtEl>
                                        <p:attrNameLst>
                                          <p:attrName>style.visibility</p:attrName>
                                        </p:attrNameLst>
                                      </p:cBhvr>
                                      <p:to>
                                        <p:strVal val="visible"/>
                                      </p:to>
                                    </p:set>
                                    <p:animEffect transition="in" filter="wipe(left)">
                                      <p:cBhvr>
                                        <p:cTn id="280" dur="500"/>
                                        <p:tgtEl>
                                          <p:spTgt spid="4"/>
                                        </p:tgtEl>
                                      </p:cBhvr>
                                    </p:animEffect>
                                  </p:childTnLst>
                                </p:cTn>
                              </p:par>
                            </p:childTnLst>
                          </p:cTn>
                        </p:par>
                      </p:childTnLst>
                    </p:cTn>
                  </p:par>
                  <p:par>
                    <p:cTn id="281" fill="hold">
                      <p:stCondLst>
                        <p:cond delay="indefinite"/>
                      </p:stCondLst>
                      <p:childTnLst>
                        <p:par>
                          <p:cTn id="282" fill="hold">
                            <p:stCondLst>
                              <p:cond delay="0"/>
                            </p:stCondLst>
                            <p:childTnLst>
                              <p:par>
                                <p:cTn id="283" presetID="22" presetClass="entr" presetSubtype="8" fill="hold" nodeType="clickEffect">
                                  <p:stCondLst>
                                    <p:cond delay="0"/>
                                  </p:stCondLst>
                                  <p:childTnLst>
                                    <p:set>
                                      <p:cBhvr>
                                        <p:cTn id="284" dur="1" fill="hold">
                                          <p:stCondLst>
                                            <p:cond delay="0"/>
                                          </p:stCondLst>
                                        </p:cTn>
                                        <p:tgtEl>
                                          <p:spTgt spid="10"/>
                                        </p:tgtEl>
                                        <p:attrNameLst>
                                          <p:attrName>style.visibility</p:attrName>
                                        </p:attrNameLst>
                                      </p:cBhvr>
                                      <p:to>
                                        <p:strVal val="visible"/>
                                      </p:to>
                                    </p:set>
                                    <p:animEffect transition="in" filter="wipe(left)">
                                      <p:cBhvr>
                                        <p:cTn id="285" dur="500"/>
                                        <p:tgtEl>
                                          <p:spTgt spid="10"/>
                                        </p:tgtEl>
                                      </p:cBhvr>
                                    </p:animEffect>
                                  </p:childTnLst>
                                </p:cTn>
                              </p:par>
                            </p:childTnLst>
                          </p:cTn>
                        </p:par>
                      </p:childTnLst>
                    </p:cTn>
                  </p:par>
                  <p:par>
                    <p:cTn id="286" fill="hold">
                      <p:stCondLst>
                        <p:cond delay="indefinite"/>
                      </p:stCondLst>
                      <p:childTnLst>
                        <p:par>
                          <p:cTn id="287" fill="hold">
                            <p:stCondLst>
                              <p:cond delay="0"/>
                            </p:stCondLst>
                            <p:childTnLst>
                              <p:par>
                                <p:cTn id="288" presetID="22" presetClass="entr" presetSubtype="4" fill="hold" nodeType="clickEffect">
                                  <p:stCondLst>
                                    <p:cond delay="0"/>
                                  </p:stCondLst>
                                  <p:childTnLst>
                                    <p:set>
                                      <p:cBhvr>
                                        <p:cTn id="289" dur="1" fill="hold">
                                          <p:stCondLst>
                                            <p:cond delay="0"/>
                                          </p:stCondLst>
                                        </p:cTn>
                                        <p:tgtEl>
                                          <p:spTgt spid="11"/>
                                        </p:tgtEl>
                                        <p:attrNameLst>
                                          <p:attrName>style.visibility</p:attrName>
                                        </p:attrNameLst>
                                      </p:cBhvr>
                                      <p:to>
                                        <p:strVal val="visible"/>
                                      </p:to>
                                    </p:set>
                                    <p:animEffect transition="in" filter="wipe(down)">
                                      <p:cBhvr>
                                        <p:cTn id="29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73" grpId="0"/>
      <p:bldP spid="73" grpId="1"/>
      <p:bldP spid="2" grpId="0" animBg="1"/>
      <p:bldP spid="37" grpId="0" animBg="1"/>
      <p:bldP spid="38" grpId="0" animBg="1"/>
      <p:bldP spid="40" grpId="0" animBg="1"/>
      <p:bldP spid="92" grpId="0" animBg="1"/>
      <p:bldP spid="94" grpId="0" animBg="1"/>
      <p:bldP spid="95" grpId="0" animBg="1"/>
      <p:bldP spid="96" grpId="0" animBg="1"/>
      <p:bldP spid="99" grpId="0" animBg="1"/>
      <p:bldP spid="100" grpId="0" animBg="1"/>
      <p:bldP spid="122" grpId="0"/>
      <p:bldP spid="134" grpId="0" animBg="1"/>
      <p:bldP spid="75" grpId="0" animBg="1"/>
      <p:bldP spid="76" grpId="0" animBg="1"/>
      <p:bldP spid="77" grpId="0" animBg="1"/>
      <p:bldP spid="97" grpId="0" animBg="1"/>
      <p:bldP spid="98" grpId="0" animBg="1"/>
      <p:bldP spid="229" grpId="0" animBg="1"/>
      <p:bldP spid="137" grpId="0" animBg="1"/>
      <p:bldP spid="138" grpId="0" animBg="1"/>
      <p:bldP spid="64" grpId="0" animBg="1"/>
      <p:bldP spid="65" grpId="0"/>
      <p:bldP spid="3" grpId="0"/>
      <p:bldP spid="85" grpId="0"/>
      <p:bldP spid="87" grpId="0" animBg="1"/>
      <p:bldP spid="88" grpId="0"/>
      <p:bldP spid="108" grpId="0" animBg="1"/>
      <p:bldP spid="109" grpId="0"/>
      <p:bldP spid="111" grpId="0"/>
      <p:bldP spid="5" grpId="0"/>
      <p:bldP spid="113" grpId="0"/>
      <p:bldP spid="116" grpId="0"/>
      <p:bldP spid="7" grpId="0"/>
      <p:bldP spid="66" grpId="0" animBg="1"/>
      <p:bldP spid="69" grpId="0"/>
      <p:bldP spid="70" grpId="0" animBg="1"/>
      <p:bldP spid="71" grpId="0"/>
      <p:bldP spid="90" grpId="0" animBg="1"/>
      <p:bldP spid="91" grpId="0"/>
      <p:bldP spid="93" grpId="0" animBg="1"/>
      <p:bldP spid="102" grpId="0"/>
      <p:bldP spid="103" grpId="0" animBg="1"/>
      <p:bldP spid="104" grpId="0"/>
      <p:bldP spid="6" grpId="0"/>
      <p:bldP spid="8" grpId="0" animBg="1"/>
      <p:bldP spid="110" grpId="0" animBg="1"/>
      <p:bldP spid="114" grpId="0" animBg="1"/>
      <p:bldP spid="115" grpId="0" animBg="1"/>
      <p:bldP spid="117" grpId="0" animBg="1"/>
      <p:bldP spid="118" grpId="0"/>
      <p:bldP spid="119" grpId="0" animBg="1"/>
      <p:bldP spid="120" grpId="0"/>
      <p:bldP spid="128" grpId="0" animBg="1"/>
      <p:bldP spid="10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itle 1"/>
          <p:cNvSpPr txBox="1">
            <a:spLocks/>
          </p:cNvSpPr>
          <p:nvPr/>
        </p:nvSpPr>
        <p:spPr>
          <a:xfrm>
            <a:off x="152400" y="76200"/>
            <a:ext cx="6629400" cy="4603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smtClean="0">
                <a:solidFill>
                  <a:schemeClr val="tx1">
                    <a:alpha val="50000"/>
                  </a:schemeClr>
                </a:solidFill>
              </a:rPr>
              <a:t>Journal Entries for GST</a:t>
            </a:r>
            <a:endParaRPr lang="en-US" sz="2000" dirty="0">
              <a:solidFill>
                <a:schemeClr val="tx1">
                  <a:alpha val="50000"/>
                </a:schemeClr>
              </a:solidFill>
            </a:endParaRPr>
          </a:p>
        </p:txBody>
      </p:sp>
      <p:sp>
        <p:nvSpPr>
          <p:cNvPr id="105" name="TextBox 104"/>
          <p:cNvSpPr txBox="1"/>
          <p:nvPr/>
        </p:nvSpPr>
        <p:spPr>
          <a:xfrm>
            <a:off x="2285999" y="658028"/>
            <a:ext cx="3228967" cy="338554"/>
          </a:xfrm>
          <a:prstGeom prst="rect">
            <a:avLst/>
          </a:prstGeom>
          <a:noFill/>
          <a:ln>
            <a:noFill/>
          </a:ln>
        </p:spPr>
        <p:txBody>
          <a:bodyPr wrap="square" rtlCol="0">
            <a:spAutoFit/>
          </a:bodyPr>
          <a:lstStyle>
            <a:defPPr>
              <a:defRPr lang="en-US"/>
            </a:defPPr>
            <a:lvl1pPr algn="ctr">
              <a:defRPr sz="1100"/>
            </a:lvl1pPr>
          </a:lstStyle>
          <a:p>
            <a:r>
              <a:rPr lang="en-US" sz="1600" b="1" i="1" dirty="0" smtClean="0"/>
              <a:t>Inward Supplies</a:t>
            </a:r>
            <a:endParaRPr lang="en-US" sz="1600" b="1" i="1" baseline="30000" dirty="0"/>
          </a:p>
        </p:txBody>
      </p:sp>
      <p:sp>
        <p:nvSpPr>
          <p:cNvPr id="49" name="TextBox 48"/>
          <p:cNvSpPr txBox="1"/>
          <p:nvPr/>
        </p:nvSpPr>
        <p:spPr>
          <a:xfrm>
            <a:off x="5649680" y="698108"/>
            <a:ext cx="3265720" cy="338554"/>
          </a:xfrm>
          <a:prstGeom prst="rect">
            <a:avLst/>
          </a:prstGeom>
          <a:noFill/>
          <a:ln>
            <a:noFill/>
          </a:ln>
        </p:spPr>
        <p:txBody>
          <a:bodyPr wrap="square" rtlCol="0">
            <a:spAutoFit/>
          </a:bodyPr>
          <a:lstStyle>
            <a:defPPr>
              <a:defRPr lang="en-US"/>
            </a:defPPr>
            <a:lvl1pPr algn="ctr">
              <a:defRPr sz="1100"/>
            </a:lvl1pPr>
          </a:lstStyle>
          <a:p>
            <a:r>
              <a:rPr lang="en-US" sz="1600" b="1" i="1" dirty="0" smtClean="0"/>
              <a:t>Outward Supplies</a:t>
            </a:r>
            <a:endParaRPr lang="en-US" sz="1600" b="1" i="1" baseline="30000" dirty="0"/>
          </a:p>
        </p:txBody>
      </p:sp>
      <p:sp>
        <p:nvSpPr>
          <p:cNvPr id="26" name="TextBox 25"/>
          <p:cNvSpPr txBox="1"/>
          <p:nvPr/>
        </p:nvSpPr>
        <p:spPr>
          <a:xfrm>
            <a:off x="76200" y="1118681"/>
            <a:ext cx="2057400" cy="276999"/>
          </a:xfrm>
          <a:prstGeom prst="rect">
            <a:avLst/>
          </a:prstGeom>
          <a:noFill/>
          <a:ln>
            <a:noFill/>
          </a:ln>
        </p:spPr>
        <p:txBody>
          <a:bodyPr wrap="square" rtlCol="0">
            <a:spAutoFit/>
          </a:bodyPr>
          <a:lstStyle/>
          <a:p>
            <a:r>
              <a:rPr lang="en-US" sz="1200" b="1" i="1" dirty="0" smtClean="0">
                <a:solidFill>
                  <a:srgbClr val="FF6600"/>
                </a:solidFill>
              </a:rPr>
              <a:t>Plain vanilla</a:t>
            </a:r>
            <a:endParaRPr lang="en-US" sz="1200" b="1" i="1" dirty="0">
              <a:solidFill>
                <a:srgbClr val="FF6600"/>
              </a:solidFill>
            </a:endParaRPr>
          </a:p>
        </p:txBody>
      </p:sp>
      <p:sp>
        <p:nvSpPr>
          <p:cNvPr id="27" name="TextBox 26"/>
          <p:cNvSpPr txBox="1"/>
          <p:nvPr/>
        </p:nvSpPr>
        <p:spPr>
          <a:xfrm>
            <a:off x="76200" y="685800"/>
            <a:ext cx="2057400" cy="338554"/>
          </a:xfrm>
          <a:prstGeom prst="rect">
            <a:avLst/>
          </a:prstGeom>
          <a:noFill/>
          <a:ln>
            <a:noFill/>
          </a:ln>
        </p:spPr>
        <p:txBody>
          <a:bodyPr wrap="square" rtlCol="0">
            <a:spAutoFit/>
          </a:bodyPr>
          <a:lstStyle>
            <a:defPPr>
              <a:defRPr lang="en-US"/>
            </a:defPPr>
            <a:lvl1pPr algn="ctr">
              <a:defRPr sz="1100"/>
            </a:lvl1pPr>
          </a:lstStyle>
          <a:p>
            <a:r>
              <a:rPr lang="en-US" sz="1600" b="1" i="1" dirty="0" smtClean="0">
                <a:solidFill>
                  <a:srgbClr val="FF6600"/>
                </a:solidFill>
              </a:rPr>
              <a:t>Accounting</a:t>
            </a:r>
            <a:endParaRPr lang="en-US" sz="1600" b="1" i="1" dirty="0">
              <a:solidFill>
                <a:srgbClr val="FF6600"/>
              </a:solidFill>
            </a:endParaRPr>
          </a:p>
        </p:txBody>
      </p:sp>
      <p:sp>
        <p:nvSpPr>
          <p:cNvPr id="28" name="TextBox 27"/>
          <p:cNvSpPr txBox="1"/>
          <p:nvPr/>
        </p:nvSpPr>
        <p:spPr>
          <a:xfrm>
            <a:off x="38100" y="1945272"/>
            <a:ext cx="2057400" cy="784830"/>
          </a:xfrm>
          <a:prstGeom prst="rect">
            <a:avLst/>
          </a:prstGeom>
          <a:noFill/>
          <a:ln>
            <a:noFill/>
          </a:ln>
        </p:spPr>
        <p:txBody>
          <a:bodyPr wrap="square" rtlCol="0">
            <a:spAutoFit/>
          </a:bodyPr>
          <a:lstStyle>
            <a:defPPr>
              <a:defRPr lang="en-US"/>
            </a:defPPr>
            <a:lvl1pPr>
              <a:defRPr sz="1100" b="1" i="1">
                <a:solidFill>
                  <a:srgbClr val="FF6600"/>
                </a:solidFill>
              </a:defRPr>
            </a:lvl1pPr>
          </a:lstStyle>
          <a:p>
            <a:r>
              <a:rPr lang="en-US" sz="1200" dirty="0" smtClean="0"/>
              <a:t>With Control Accounts</a:t>
            </a:r>
          </a:p>
          <a:p>
            <a:r>
              <a:rPr lang="en-US" b="0" dirty="0" smtClean="0">
                <a:solidFill>
                  <a:schemeClr val="tx1"/>
                </a:solidFill>
              </a:rPr>
              <a:t>(Supplier debited for default, if any and balanced by Control accounts)</a:t>
            </a:r>
            <a:endParaRPr lang="en-US" b="0" dirty="0">
              <a:solidFill>
                <a:schemeClr val="tx1"/>
              </a:solidFill>
            </a:endParaRPr>
          </a:p>
        </p:txBody>
      </p:sp>
      <p:sp>
        <p:nvSpPr>
          <p:cNvPr id="30" name="TextBox 29"/>
          <p:cNvSpPr txBox="1"/>
          <p:nvPr/>
        </p:nvSpPr>
        <p:spPr>
          <a:xfrm>
            <a:off x="38100" y="3354972"/>
            <a:ext cx="2057400" cy="784830"/>
          </a:xfrm>
          <a:prstGeom prst="rect">
            <a:avLst/>
          </a:prstGeom>
          <a:noFill/>
          <a:ln>
            <a:noFill/>
          </a:ln>
        </p:spPr>
        <p:txBody>
          <a:bodyPr wrap="square" rtlCol="0">
            <a:spAutoFit/>
          </a:bodyPr>
          <a:lstStyle>
            <a:defPPr>
              <a:defRPr lang="en-US"/>
            </a:defPPr>
            <a:lvl1pPr>
              <a:defRPr sz="1100" b="1" i="1">
                <a:solidFill>
                  <a:srgbClr val="FF6600"/>
                </a:solidFill>
              </a:defRPr>
            </a:lvl1pPr>
          </a:lstStyle>
          <a:p>
            <a:r>
              <a:rPr lang="en-US" sz="1200" dirty="0" smtClean="0"/>
              <a:t>Payment</a:t>
            </a:r>
          </a:p>
          <a:p>
            <a:r>
              <a:rPr lang="en-US" b="0" dirty="0" smtClean="0">
                <a:solidFill>
                  <a:schemeClr val="tx1"/>
                </a:solidFill>
              </a:rPr>
              <a:t>(Reverse any balance in Control accounts once post-supply conditions met)</a:t>
            </a:r>
            <a:endParaRPr lang="en-US" b="0" dirty="0">
              <a:solidFill>
                <a:schemeClr val="tx1"/>
              </a:solidFill>
            </a:endParaRPr>
          </a:p>
        </p:txBody>
      </p:sp>
      <p:sp>
        <p:nvSpPr>
          <p:cNvPr id="36" name="TextBox 35"/>
          <p:cNvSpPr txBox="1"/>
          <p:nvPr/>
        </p:nvSpPr>
        <p:spPr>
          <a:xfrm>
            <a:off x="50800" y="5153025"/>
            <a:ext cx="2032000" cy="446276"/>
          </a:xfrm>
          <a:prstGeom prst="rect">
            <a:avLst/>
          </a:prstGeom>
          <a:noFill/>
          <a:ln>
            <a:noFill/>
          </a:ln>
        </p:spPr>
        <p:txBody>
          <a:bodyPr wrap="square" rtlCol="0">
            <a:spAutoFit/>
          </a:bodyPr>
          <a:lstStyle>
            <a:defPPr>
              <a:defRPr lang="en-US"/>
            </a:defPPr>
            <a:lvl1pPr>
              <a:defRPr sz="1100" b="1" i="1">
                <a:solidFill>
                  <a:srgbClr val="FF6600"/>
                </a:solidFill>
              </a:defRPr>
            </a:lvl1pPr>
          </a:lstStyle>
          <a:p>
            <a:r>
              <a:rPr lang="en-US" sz="1200" dirty="0" smtClean="0"/>
              <a:t>GST-default</a:t>
            </a:r>
          </a:p>
          <a:p>
            <a:r>
              <a:rPr lang="en-US" b="0" dirty="0" smtClean="0">
                <a:solidFill>
                  <a:schemeClr val="tx1"/>
                </a:solidFill>
              </a:rPr>
              <a:t>(RCM by non-defaulting party)</a:t>
            </a:r>
            <a:endParaRPr lang="en-US" b="0" dirty="0">
              <a:solidFill>
                <a:schemeClr val="tx1"/>
              </a:solidFill>
            </a:endParaRPr>
          </a:p>
        </p:txBody>
      </p:sp>
      <p:pic>
        <p:nvPicPr>
          <p:cNvPr id="103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5994" y="1107875"/>
            <a:ext cx="3228975" cy="80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5993" y="1917500"/>
            <a:ext cx="3228975" cy="140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7"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0" y="3327200"/>
            <a:ext cx="3228975" cy="10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4" name="Straight Connector 53"/>
          <p:cNvCxnSpPr/>
          <p:nvPr/>
        </p:nvCxnSpPr>
        <p:spPr>
          <a:xfrm>
            <a:off x="76200" y="6076408"/>
            <a:ext cx="891540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2285993" y="6105436"/>
            <a:ext cx="3228982" cy="600164"/>
          </a:xfrm>
          <a:prstGeom prst="rect">
            <a:avLst/>
          </a:prstGeom>
          <a:noFill/>
          <a:ln>
            <a:noFill/>
          </a:ln>
        </p:spPr>
        <p:txBody>
          <a:bodyPr wrap="square" rtlCol="0">
            <a:spAutoFit/>
          </a:bodyPr>
          <a:lstStyle>
            <a:defPPr>
              <a:defRPr lang="en-US"/>
            </a:defPPr>
            <a:lvl1pPr>
              <a:defRPr sz="1100" b="0" i="0"/>
            </a:lvl1pPr>
          </a:lstStyle>
          <a:p>
            <a:r>
              <a:rPr lang="en-US" dirty="0" smtClean="0"/>
              <a:t>In case credit partly available, add non-creditable portion of tax paid to inventory and reduce from Control accounts without change in dues to supplier</a:t>
            </a:r>
            <a:endParaRPr lang="en-US" dirty="0"/>
          </a:p>
        </p:txBody>
      </p:sp>
      <p:sp>
        <p:nvSpPr>
          <p:cNvPr id="25" name="TextBox 24"/>
          <p:cNvSpPr txBox="1"/>
          <p:nvPr/>
        </p:nvSpPr>
        <p:spPr>
          <a:xfrm>
            <a:off x="38100" y="4341698"/>
            <a:ext cx="2057400" cy="784830"/>
          </a:xfrm>
          <a:prstGeom prst="rect">
            <a:avLst/>
          </a:prstGeom>
          <a:noFill/>
          <a:ln>
            <a:noFill/>
          </a:ln>
        </p:spPr>
        <p:txBody>
          <a:bodyPr wrap="square" rtlCol="0">
            <a:spAutoFit/>
          </a:bodyPr>
          <a:lstStyle>
            <a:defPPr>
              <a:defRPr lang="en-US"/>
            </a:defPPr>
            <a:lvl1pPr>
              <a:defRPr sz="1100" b="1" i="1">
                <a:solidFill>
                  <a:srgbClr val="FF6600"/>
                </a:solidFill>
              </a:defRPr>
            </a:lvl1pPr>
          </a:lstStyle>
          <a:p>
            <a:r>
              <a:rPr lang="en-US" sz="1200" dirty="0" smtClean="0"/>
              <a:t>Adjustment</a:t>
            </a:r>
          </a:p>
          <a:p>
            <a:r>
              <a:rPr lang="en-US" b="0" dirty="0" smtClean="0">
                <a:solidFill>
                  <a:schemeClr val="tx1"/>
                </a:solidFill>
              </a:rPr>
              <a:t>(Credit to defer or refund or utilize; carry forward only when no outward supply)</a:t>
            </a:r>
            <a:endParaRPr lang="en-US" b="0" dirty="0">
              <a:solidFill>
                <a:schemeClr val="tx1"/>
              </a:solidFill>
            </a:endParaRPr>
          </a:p>
        </p:txBody>
      </p:sp>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49682" y="1118681"/>
            <a:ext cx="3228975" cy="80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49680" y="3337529"/>
            <a:ext cx="322897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49682" y="1927829"/>
            <a:ext cx="3228975" cy="140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76199" y="6105436"/>
            <a:ext cx="2209793" cy="430887"/>
          </a:xfrm>
          <a:prstGeom prst="rect">
            <a:avLst/>
          </a:prstGeom>
          <a:noFill/>
          <a:ln>
            <a:noFill/>
          </a:ln>
        </p:spPr>
        <p:txBody>
          <a:bodyPr wrap="square" rtlCol="0">
            <a:spAutoFit/>
          </a:bodyPr>
          <a:lstStyle>
            <a:defPPr>
              <a:defRPr lang="en-US"/>
            </a:defPPr>
            <a:lvl1pPr>
              <a:defRPr sz="1100" b="0" i="0"/>
            </a:lvl1pPr>
          </a:lstStyle>
          <a:p>
            <a:r>
              <a:rPr lang="en-US" i="1" dirty="0" smtClean="0">
                <a:solidFill>
                  <a:srgbClr val="FF6600"/>
                </a:solidFill>
              </a:rPr>
              <a:t>IGST accounts on same principle </a:t>
            </a:r>
          </a:p>
          <a:p>
            <a:r>
              <a:rPr lang="en-US" i="1" dirty="0" smtClean="0"/>
              <a:t>(not included in illustration above)</a:t>
            </a:r>
            <a:endParaRPr lang="en-US" i="1" dirty="0"/>
          </a:p>
        </p:txBody>
      </p:sp>
      <p:pic>
        <p:nvPicPr>
          <p:cNvPr id="6" name="Picture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86007" y="4343400"/>
            <a:ext cx="3228975" cy="80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TextBox 37"/>
          <p:cNvSpPr txBox="1"/>
          <p:nvPr/>
        </p:nvSpPr>
        <p:spPr>
          <a:xfrm>
            <a:off x="5649682" y="6101084"/>
            <a:ext cx="3203572" cy="600164"/>
          </a:xfrm>
          <a:prstGeom prst="rect">
            <a:avLst/>
          </a:prstGeom>
          <a:noFill/>
          <a:ln>
            <a:noFill/>
          </a:ln>
        </p:spPr>
        <p:txBody>
          <a:bodyPr wrap="square" rtlCol="0">
            <a:spAutoFit/>
          </a:bodyPr>
          <a:lstStyle>
            <a:defPPr>
              <a:defRPr lang="en-US"/>
            </a:defPPr>
            <a:lvl1pPr>
              <a:defRPr sz="1100" b="0" i="0"/>
            </a:lvl1pPr>
          </a:lstStyle>
          <a:p>
            <a:r>
              <a:rPr lang="en-US" dirty="0" smtClean="0"/>
              <a:t>In case of default in payment towards supply (value + GST), reversal of credit availed by Customer but GST on outward supply remains</a:t>
            </a:r>
            <a:endParaRPr lang="en-US" dirty="0"/>
          </a:p>
        </p:txBody>
      </p:sp>
      <p:pic>
        <p:nvPicPr>
          <p:cNvPr id="1026"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86000" y="5181600"/>
            <a:ext cx="322897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49682" y="4343400"/>
            <a:ext cx="3228975" cy="10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1092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5"/>
                                        </p:tgtEl>
                                        <p:attrNameLst>
                                          <p:attrName>style.visibility</p:attrName>
                                        </p:attrNameLst>
                                      </p:cBhvr>
                                      <p:to>
                                        <p:strVal val="visible"/>
                                      </p:to>
                                    </p:set>
                                    <p:animEffect transition="in" filter="fade">
                                      <p:cBhvr>
                                        <p:cTn id="10" dur="500"/>
                                        <p:tgtEl>
                                          <p:spTgt spid="10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35"/>
                                        </p:tgtEl>
                                        <p:attrNameLst>
                                          <p:attrName>style.visibility</p:attrName>
                                        </p:attrNameLst>
                                      </p:cBhvr>
                                      <p:to>
                                        <p:strVal val="visible"/>
                                      </p:to>
                                    </p:set>
                                    <p:animEffect transition="in" filter="fade">
                                      <p:cBhvr>
                                        <p:cTn id="23" dur="500"/>
                                        <p:tgtEl>
                                          <p:spTgt spid="103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31"/>
                                        </p:tgtEl>
                                        <p:attrNameLst>
                                          <p:attrName>style.visibility</p:attrName>
                                        </p:attrNameLst>
                                      </p:cBhvr>
                                      <p:to>
                                        <p:strVal val="visible"/>
                                      </p:to>
                                    </p:set>
                                    <p:animEffect transition="in" filter="fade">
                                      <p:cBhvr>
                                        <p:cTn id="28" dur="500"/>
                                        <p:tgtEl>
                                          <p:spTgt spid="103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fade">
                                      <p:cBhvr>
                                        <p:cTn id="33" dur="500"/>
                                        <p:tgtEl>
                                          <p:spTgt spid="5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500"/>
                                        <p:tgtEl>
                                          <p:spTgt spid="3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036"/>
                                        </p:tgtEl>
                                        <p:attrNameLst>
                                          <p:attrName>style.visibility</p:attrName>
                                        </p:attrNameLst>
                                      </p:cBhvr>
                                      <p:to>
                                        <p:strVal val="visible"/>
                                      </p:to>
                                    </p:set>
                                    <p:animEffect transition="in" filter="fade">
                                      <p:cBhvr>
                                        <p:cTn id="48" dur="500"/>
                                        <p:tgtEl>
                                          <p:spTgt spid="103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fade">
                                      <p:cBhvr>
                                        <p:cTn id="53" dur="500"/>
                                        <p:tgtEl>
                                          <p:spTgt spid="55"/>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
                                        </p:tgtEl>
                                        <p:attrNameLst>
                                          <p:attrName>style.visibility</p:attrName>
                                        </p:attrNameLst>
                                      </p:cBhvr>
                                      <p:to>
                                        <p:strVal val="visible"/>
                                      </p:to>
                                    </p:set>
                                    <p:animEffect transition="in" filter="fade">
                                      <p:cBhvr>
                                        <p:cTn id="58" dur="500"/>
                                        <p:tgtEl>
                                          <p:spTgt spid="2"/>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1037"/>
                                        </p:tgtEl>
                                        <p:attrNameLst>
                                          <p:attrName>style.visibility</p:attrName>
                                        </p:attrNameLst>
                                      </p:cBhvr>
                                      <p:to>
                                        <p:strVal val="visible"/>
                                      </p:to>
                                    </p:set>
                                    <p:animEffect transition="in" filter="fade">
                                      <p:cBhvr>
                                        <p:cTn id="68" dur="500"/>
                                        <p:tgtEl>
                                          <p:spTgt spid="1037"/>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1033"/>
                                        </p:tgtEl>
                                        <p:attrNameLst>
                                          <p:attrName>style.visibility</p:attrName>
                                        </p:attrNameLst>
                                      </p:cBhvr>
                                      <p:to>
                                        <p:strVal val="visible"/>
                                      </p:to>
                                    </p:set>
                                    <p:animEffect transition="in" filter="fade">
                                      <p:cBhvr>
                                        <p:cTn id="73" dur="500"/>
                                        <p:tgtEl>
                                          <p:spTgt spid="1033"/>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6"/>
                                        </p:tgtEl>
                                        <p:attrNameLst>
                                          <p:attrName>style.visibility</p:attrName>
                                        </p:attrNameLst>
                                      </p:cBhvr>
                                      <p:to>
                                        <p:strVal val="visible"/>
                                      </p:to>
                                    </p:set>
                                    <p:animEffect transition="in" filter="fade">
                                      <p:cBhvr>
                                        <p:cTn id="83" dur="500"/>
                                        <p:tgtEl>
                                          <p:spTgt spid="6"/>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500"/>
                                        <p:tgtEl>
                                          <p:spTgt spid="36"/>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fade">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49" grpId="0"/>
      <p:bldP spid="26" grpId="0"/>
      <p:bldP spid="27" grpId="0"/>
      <p:bldP spid="28" grpId="0"/>
      <p:bldP spid="30" grpId="0"/>
      <p:bldP spid="36" grpId="0"/>
      <p:bldP spid="55" grpId="0"/>
      <p:bldP spid="25" grpId="0"/>
      <p:bldP spid="32" grpId="0"/>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itle 1"/>
          <p:cNvSpPr txBox="1">
            <a:spLocks/>
          </p:cNvSpPr>
          <p:nvPr/>
        </p:nvSpPr>
        <p:spPr>
          <a:xfrm>
            <a:off x="152400" y="76200"/>
            <a:ext cx="6629400" cy="4603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smtClean="0">
                <a:solidFill>
                  <a:schemeClr val="tx1">
                    <a:alpha val="50000"/>
                  </a:schemeClr>
                </a:solidFill>
              </a:rPr>
              <a:t>Goals to Seek </a:t>
            </a:r>
            <a:r>
              <a:rPr lang="en-US" sz="2000" dirty="0" smtClean="0">
                <a:solidFill>
                  <a:schemeClr val="tx1">
                    <a:alpha val="50000"/>
                  </a:schemeClr>
                </a:solidFill>
              </a:rPr>
              <a:t>(by June 30)</a:t>
            </a:r>
            <a:endParaRPr lang="en-US" sz="2000" dirty="0">
              <a:solidFill>
                <a:schemeClr val="tx1">
                  <a:alpha val="50000"/>
                </a:schemeClr>
              </a:solidFill>
            </a:endParaRPr>
          </a:p>
        </p:txBody>
      </p:sp>
      <p:cxnSp>
        <p:nvCxnSpPr>
          <p:cNvPr id="31" name="Straight Connector 30"/>
          <p:cNvCxnSpPr/>
          <p:nvPr/>
        </p:nvCxnSpPr>
        <p:spPr>
          <a:xfrm>
            <a:off x="170618" y="5562600"/>
            <a:ext cx="883920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295402" y="1118681"/>
            <a:ext cx="2514601" cy="646331"/>
          </a:xfrm>
          <a:prstGeom prst="rect">
            <a:avLst/>
          </a:prstGeom>
          <a:noFill/>
          <a:ln>
            <a:solidFill>
              <a:srgbClr val="FF6600"/>
            </a:solidFill>
          </a:ln>
        </p:spPr>
        <p:txBody>
          <a:bodyPr wrap="square" rtlCol="0">
            <a:spAutoFit/>
          </a:bodyPr>
          <a:lstStyle/>
          <a:p>
            <a:r>
              <a:rPr lang="en-US" sz="1200" dirty="0" smtClean="0"/>
              <a:t>Procurement related matters:</a:t>
            </a:r>
          </a:p>
          <a:p>
            <a:pPr marL="171450" indent="-171450">
              <a:buFont typeface="Wingdings" panose="05000000000000000000" pitchFamily="2" charset="2"/>
              <a:buChar char="Ø"/>
            </a:pPr>
            <a:r>
              <a:rPr lang="en-US" sz="1200" dirty="0" smtClean="0"/>
              <a:t>Outstanding statutory forms – pay</a:t>
            </a:r>
          </a:p>
          <a:p>
            <a:pPr marL="171450" indent="-171450">
              <a:buFont typeface="Wingdings" panose="05000000000000000000" pitchFamily="2" charset="2"/>
              <a:buChar char="Ø"/>
            </a:pPr>
            <a:r>
              <a:rPr lang="en-US" sz="1200" dirty="0" smtClean="0"/>
              <a:t>RCM cases – claim pre-deposit</a:t>
            </a:r>
          </a:p>
        </p:txBody>
      </p:sp>
      <p:sp>
        <p:nvSpPr>
          <p:cNvPr id="105" name="TextBox 104"/>
          <p:cNvSpPr txBox="1"/>
          <p:nvPr/>
        </p:nvSpPr>
        <p:spPr>
          <a:xfrm>
            <a:off x="1295403" y="685800"/>
            <a:ext cx="2514602" cy="338554"/>
          </a:xfrm>
          <a:prstGeom prst="rect">
            <a:avLst/>
          </a:prstGeom>
          <a:noFill/>
          <a:ln>
            <a:noFill/>
          </a:ln>
        </p:spPr>
        <p:txBody>
          <a:bodyPr wrap="square" rtlCol="0">
            <a:spAutoFit/>
          </a:bodyPr>
          <a:lstStyle>
            <a:defPPr>
              <a:defRPr lang="en-US"/>
            </a:defPPr>
            <a:lvl1pPr algn="ctr">
              <a:defRPr sz="1100"/>
            </a:lvl1pPr>
          </a:lstStyle>
          <a:p>
            <a:r>
              <a:rPr lang="en-US" sz="1600" b="1" i="1" dirty="0" smtClean="0"/>
              <a:t>Supplier</a:t>
            </a:r>
            <a:endParaRPr lang="en-US" sz="1600" b="1" i="1" baseline="30000" dirty="0"/>
          </a:p>
        </p:txBody>
      </p:sp>
      <p:sp>
        <p:nvSpPr>
          <p:cNvPr id="47" name="TextBox 46"/>
          <p:cNvSpPr txBox="1"/>
          <p:nvPr/>
        </p:nvSpPr>
        <p:spPr>
          <a:xfrm>
            <a:off x="3886200" y="685800"/>
            <a:ext cx="2514602" cy="338554"/>
          </a:xfrm>
          <a:prstGeom prst="rect">
            <a:avLst/>
          </a:prstGeom>
          <a:noFill/>
          <a:ln>
            <a:noFill/>
          </a:ln>
        </p:spPr>
        <p:txBody>
          <a:bodyPr wrap="square" rtlCol="0">
            <a:spAutoFit/>
          </a:bodyPr>
          <a:lstStyle>
            <a:defPPr>
              <a:defRPr lang="en-US"/>
            </a:defPPr>
            <a:lvl1pPr algn="ctr">
              <a:defRPr sz="1100"/>
            </a:lvl1pPr>
          </a:lstStyle>
          <a:p>
            <a:r>
              <a:rPr lang="en-US" sz="1600" b="1" i="1" dirty="0" smtClean="0"/>
              <a:t>Self</a:t>
            </a:r>
            <a:endParaRPr lang="en-US" sz="1600" b="1" i="1" baseline="30000" dirty="0"/>
          </a:p>
        </p:txBody>
      </p:sp>
      <p:sp>
        <p:nvSpPr>
          <p:cNvPr id="49" name="TextBox 48"/>
          <p:cNvSpPr txBox="1"/>
          <p:nvPr/>
        </p:nvSpPr>
        <p:spPr>
          <a:xfrm>
            <a:off x="6477000" y="698108"/>
            <a:ext cx="2514602" cy="338554"/>
          </a:xfrm>
          <a:prstGeom prst="rect">
            <a:avLst/>
          </a:prstGeom>
          <a:noFill/>
          <a:ln>
            <a:noFill/>
          </a:ln>
        </p:spPr>
        <p:txBody>
          <a:bodyPr wrap="square" rtlCol="0">
            <a:spAutoFit/>
          </a:bodyPr>
          <a:lstStyle>
            <a:defPPr>
              <a:defRPr lang="en-US"/>
            </a:defPPr>
            <a:lvl1pPr algn="ctr">
              <a:defRPr sz="1100"/>
            </a:lvl1pPr>
          </a:lstStyle>
          <a:p>
            <a:r>
              <a:rPr lang="en-US" sz="1600" b="1" i="1" dirty="0" smtClean="0"/>
              <a:t>Customer</a:t>
            </a:r>
            <a:endParaRPr lang="en-US" sz="1600" b="1" i="1" baseline="30000" dirty="0"/>
          </a:p>
        </p:txBody>
      </p:sp>
      <p:sp>
        <p:nvSpPr>
          <p:cNvPr id="50" name="TextBox 49"/>
          <p:cNvSpPr txBox="1"/>
          <p:nvPr/>
        </p:nvSpPr>
        <p:spPr>
          <a:xfrm>
            <a:off x="1295404" y="1824335"/>
            <a:ext cx="2514601" cy="461665"/>
          </a:xfrm>
          <a:prstGeom prst="rect">
            <a:avLst/>
          </a:prstGeom>
          <a:noFill/>
          <a:ln>
            <a:solidFill>
              <a:srgbClr val="FF6600"/>
            </a:solidFill>
          </a:ln>
        </p:spPr>
        <p:txBody>
          <a:bodyPr wrap="square" rtlCol="0">
            <a:spAutoFit/>
          </a:bodyPr>
          <a:lstStyle/>
          <a:p>
            <a:pPr marL="171450" indent="-171450">
              <a:buFont typeface="Wingdings" panose="05000000000000000000" pitchFamily="2" charset="2"/>
              <a:buChar char="Ø"/>
            </a:pPr>
            <a:r>
              <a:rPr lang="en-US" sz="1200" dirty="0" smtClean="0"/>
              <a:t>Notify vendors to migrate to GST</a:t>
            </a:r>
            <a:r>
              <a:rPr lang="en-US" sz="1200" baseline="30000" dirty="0" smtClean="0"/>
              <a:t>#</a:t>
            </a:r>
          </a:p>
          <a:p>
            <a:pPr marL="171450" indent="-171450">
              <a:buFont typeface="Wingdings" panose="05000000000000000000" pitchFamily="2" charset="2"/>
              <a:buChar char="Ø"/>
            </a:pPr>
            <a:r>
              <a:rPr lang="en-US" sz="1200" dirty="0" smtClean="0"/>
              <a:t>Use-up duty-free purchase forms</a:t>
            </a:r>
            <a:endParaRPr lang="en-US" sz="1200" dirty="0"/>
          </a:p>
        </p:txBody>
      </p:sp>
      <p:sp>
        <p:nvSpPr>
          <p:cNvPr id="51" name="TextBox 50"/>
          <p:cNvSpPr txBox="1"/>
          <p:nvPr/>
        </p:nvSpPr>
        <p:spPr>
          <a:xfrm>
            <a:off x="1295402" y="2362200"/>
            <a:ext cx="2514601" cy="1754326"/>
          </a:xfrm>
          <a:prstGeom prst="rect">
            <a:avLst/>
          </a:prstGeom>
          <a:noFill/>
          <a:ln>
            <a:solidFill>
              <a:srgbClr val="FF6600"/>
            </a:solidFill>
          </a:ln>
        </p:spPr>
        <p:txBody>
          <a:bodyPr wrap="square" rtlCol="0">
            <a:spAutoFit/>
          </a:bodyPr>
          <a:lstStyle/>
          <a:p>
            <a:r>
              <a:rPr lang="en-US" sz="1200" dirty="0" smtClean="0"/>
              <a:t>Buy-side strategy:</a:t>
            </a:r>
          </a:p>
          <a:p>
            <a:pPr marL="171450" indent="-171450">
              <a:buFont typeface="Wingdings" panose="05000000000000000000" pitchFamily="2" charset="2"/>
              <a:buChar char="Ø"/>
            </a:pPr>
            <a:r>
              <a:rPr lang="en-US" sz="1200" dirty="0" smtClean="0"/>
              <a:t>Budget increased outflow for procurement as only BCD exempt</a:t>
            </a:r>
          </a:p>
          <a:p>
            <a:pPr marL="171450" indent="-171450">
              <a:buFont typeface="Wingdings" panose="05000000000000000000" pitchFamily="2" charset="2"/>
              <a:buChar char="Ø"/>
            </a:pPr>
            <a:r>
              <a:rPr lang="en-US" sz="1200" dirty="0" smtClean="0"/>
              <a:t>Consolidate vendors (bundling of untested credits) to optimize</a:t>
            </a:r>
          </a:p>
          <a:p>
            <a:pPr marL="171450" indent="-171450">
              <a:buFont typeface="Wingdings" panose="05000000000000000000" pitchFamily="2" charset="2"/>
              <a:buChar char="Ø"/>
            </a:pPr>
            <a:r>
              <a:rPr lang="en-US" sz="1200" dirty="0" smtClean="0"/>
              <a:t>Review credit loss (inevitable</a:t>
            </a:r>
            <a:r>
              <a:rPr lang="en-US" sz="1200" dirty="0"/>
              <a:t>)</a:t>
            </a:r>
          </a:p>
          <a:p>
            <a:pPr marL="171450" indent="-171450">
              <a:buFont typeface="Wingdings" panose="05000000000000000000" pitchFamily="2" charset="2"/>
              <a:buChar char="Ø"/>
            </a:pPr>
            <a:r>
              <a:rPr lang="en-US" sz="1200" dirty="0" smtClean="0"/>
              <a:t>AP to include ‘tax payment’ check on suppliers; new T&amp;Cs in POs</a:t>
            </a:r>
          </a:p>
          <a:p>
            <a:pPr marL="171450" indent="-171450">
              <a:buFont typeface="Wingdings" panose="05000000000000000000" pitchFamily="2" charset="2"/>
              <a:buChar char="Ø"/>
            </a:pPr>
            <a:r>
              <a:rPr lang="en-US" sz="1200" dirty="0" smtClean="0"/>
              <a:t>Align HSN-SAC codes</a:t>
            </a:r>
          </a:p>
        </p:txBody>
      </p:sp>
      <p:sp>
        <p:nvSpPr>
          <p:cNvPr id="52" name="TextBox 51"/>
          <p:cNvSpPr txBox="1"/>
          <p:nvPr/>
        </p:nvSpPr>
        <p:spPr>
          <a:xfrm>
            <a:off x="1295404" y="4191000"/>
            <a:ext cx="2514601" cy="646331"/>
          </a:xfrm>
          <a:prstGeom prst="rect">
            <a:avLst/>
          </a:prstGeom>
          <a:noFill/>
          <a:ln>
            <a:solidFill>
              <a:srgbClr val="FF6600"/>
            </a:solidFill>
          </a:ln>
        </p:spPr>
        <p:txBody>
          <a:bodyPr wrap="square" rtlCol="0">
            <a:spAutoFit/>
          </a:bodyPr>
          <a:lstStyle/>
          <a:p>
            <a:pPr marL="171450" indent="-171450">
              <a:buFont typeface="Wingdings" panose="05000000000000000000" pitchFamily="2" charset="2"/>
              <a:buChar char="Ø"/>
            </a:pPr>
            <a:r>
              <a:rPr lang="en-US" sz="1200" dirty="0" smtClean="0"/>
              <a:t>Pull-back pending POs; pay VAT-ST</a:t>
            </a:r>
          </a:p>
          <a:p>
            <a:pPr marL="171450" indent="-171450">
              <a:buFont typeface="Wingdings" panose="05000000000000000000" pitchFamily="2" charset="2"/>
              <a:buChar char="Ø"/>
            </a:pPr>
            <a:r>
              <a:rPr lang="en-US" sz="1200" dirty="0" smtClean="0"/>
              <a:t>Push pending </a:t>
            </a:r>
            <a:r>
              <a:rPr lang="en-US" sz="1200" dirty="0"/>
              <a:t>POs; pay </a:t>
            </a:r>
            <a:r>
              <a:rPr lang="en-US" sz="1200" dirty="0" smtClean="0"/>
              <a:t>GST</a:t>
            </a:r>
            <a:endParaRPr lang="en-US" sz="1200" dirty="0"/>
          </a:p>
          <a:p>
            <a:pPr marL="171450" indent="-171450">
              <a:buFont typeface="Wingdings" panose="05000000000000000000" pitchFamily="2" charset="2"/>
              <a:buChar char="Ø"/>
            </a:pPr>
            <a:r>
              <a:rPr lang="en-US" sz="1200" dirty="0" smtClean="0"/>
              <a:t>Check anti-profiteering claim</a:t>
            </a:r>
          </a:p>
        </p:txBody>
      </p:sp>
      <p:sp>
        <p:nvSpPr>
          <p:cNvPr id="68" name="TextBox 67"/>
          <p:cNvSpPr txBox="1"/>
          <p:nvPr/>
        </p:nvSpPr>
        <p:spPr>
          <a:xfrm>
            <a:off x="3886199" y="1118681"/>
            <a:ext cx="2514601" cy="646331"/>
          </a:xfrm>
          <a:prstGeom prst="rect">
            <a:avLst/>
          </a:prstGeom>
          <a:noFill/>
          <a:ln>
            <a:solidFill>
              <a:srgbClr val="FF6600"/>
            </a:solidFill>
          </a:ln>
        </p:spPr>
        <p:txBody>
          <a:bodyPr wrap="square" rtlCol="0">
            <a:spAutoFit/>
          </a:bodyPr>
          <a:lstStyle/>
          <a:p>
            <a:r>
              <a:rPr lang="en-US" sz="1200" dirty="0" smtClean="0"/>
              <a:t>Operations related matters:</a:t>
            </a:r>
          </a:p>
          <a:p>
            <a:pPr marL="171450" indent="-171450">
              <a:buFont typeface="Wingdings" panose="05000000000000000000" pitchFamily="2" charset="2"/>
              <a:buChar char="Ø"/>
            </a:pPr>
            <a:r>
              <a:rPr lang="en-US" sz="1200" dirty="0" smtClean="0"/>
              <a:t>Procedural lapse cases – continue</a:t>
            </a:r>
          </a:p>
          <a:p>
            <a:pPr marL="171450" indent="-171450">
              <a:buFont typeface="Wingdings" panose="05000000000000000000" pitchFamily="2" charset="2"/>
              <a:buChar char="Ø"/>
            </a:pPr>
            <a:r>
              <a:rPr lang="en-US" sz="1200" dirty="0" smtClean="0"/>
              <a:t>Review </a:t>
            </a:r>
            <a:r>
              <a:rPr lang="en-US" sz="1200" dirty="0"/>
              <a:t>accounting </a:t>
            </a:r>
            <a:r>
              <a:rPr lang="en-US" sz="1200" dirty="0" smtClean="0"/>
              <a:t>disclosures</a:t>
            </a:r>
            <a:endParaRPr lang="en-US" sz="1200" dirty="0"/>
          </a:p>
        </p:txBody>
      </p:sp>
      <p:sp>
        <p:nvSpPr>
          <p:cNvPr id="75" name="TextBox 74"/>
          <p:cNvSpPr txBox="1"/>
          <p:nvPr/>
        </p:nvSpPr>
        <p:spPr>
          <a:xfrm>
            <a:off x="3886201" y="1824335"/>
            <a:ext cx="2514601" cy="461665"/>
          </a:xfrm>
          <a:prstGeom prst="rect">
            <a:avLst/>
          </a:prstGeom>
          <a:noFill/>
          <a:ln>
            <a:solidFill>
              <a:srgbClr val="FF6600"/>
            </a:solidFill>
          </a:ln>
        </p:spPr>
        <p:txBody>
          <a:bodyPr wrap="square" rtlCol="0">
            <a:spAutoFit/>
          </a:bodyPr>
          <a:lstStyle/>
          <a:p>
            <a:pPr marL="171450" indent="-171450">
              <a:buFont typeface="Wingdings" panose="05000000000000000000" pitchFamily="2" charset="2"/>
              <a:buChar char="Ø"/>
            </a:pPr>
            <a:r>
              <a:rPr lang="en-US" sz="1200" dirty="0" smtClean="0"/>
              <a:t>Goods ('treated’ as ) or services</a:t>
            </a:r>
            <a:endParaRPr lang="en-US" sz="1200" dirty="0"/>
          </a:p>
          <a:p>
            <a:pPr marL="171450" indent="-171450">
              <a:buFont typeface="Wingdings" panose="05000000000000000000" pitchFamily="2" charset="2"/>
              <a:buChar char="Ø"/>
            </a:pPr>
            <a:r>
              <a:rPr lang="en-US" sz="1200" dirty="0" smtClean="0"/>
              <a:t>Register all taxable branches</a:t>
            </a:r>
            <a:endParaRPr lang="en-US" sz="1200" dirty="0"/>
          </a:p>
        </p:txBody>
      </p:sp>
      <p:sp>
        <p:nvSpPr>
          <p:cNvPr id="76" name="TextBox 75"/>
          <p:cNvSpPr txBox="1"/>
          <p:nvPr/>
        </p:nvSpPr>
        <p:spPr>
          <a:xfrm>
            <a:off x="3886199" y="2362200"/>
            <a:ext cx="2514601" cy="1754326"/>
          </a:xfrm>
          <a:prstGeom prst="rect">
            <a:avLst/>
          </a:prstGeom>
          <a:noFill/>
          <a:ln>
            <a:solidFill>
              <a:srgbClr val="FF6600"/>
            </a:solidFill>
          </a:ln>
        </p:spPr>
        <p:txBody>
          <a:bodyPr wrap="square" rtlCol="0">
            <a:spAutoFit/>
          </a:bodyPr>
          <a:lstStyle/>
          <a:p>
            <a:r>
              <a:rPr lang="en-US" sz="1200" dirty="0" smtClean="0"/>
              <a:t>Overall GST strategy:</a:t>
            </a:r>
          </a:p>
          <a:p>
            <a:pPr marL="171450" indent="-171450">
              <a:buFont typeface="Wingdings" panose="05000000000000000000" pitchFamily="2" charset="2"/>
              <a:buChar char="Ø"/>
            </a:pPr>
            <a:r>
              <a:rPr lang="en-US" sz="1200" dirty="0" smtClean="0"/>
              <a:t>Inter-branch activity to be billed</a:t>
            </a:r>
            <a:r>
              <a:rPr lang="en-US" sz="1200" baseline="30000" dirty="0" smtClean="0"/>
              <a:t>$</a:t>
            </a:r>
          </a:p>
          <a:p>
            <a:pPr marL="171450" indent="-171450">
              <a:buFont typeface="Wingdings" panose="05000000000000000000" pitchFamily="2" charset="2"/>
              <a:buChar char="Ø"/>
            </a:pPr>
            <a:r>
              <a:rPr lang="en-US" sz="1200" dirty="0" smtClean="0"/>
              <a:t>Eliminate URDs (employee claims)</a:t>
            </a:r>
          </a:p>
          <a:p>
            <a:pPr marL="171450" indent="-171450">
              <a:buFont typeface="Wingdings" panose="05000000000000000000" pitchFamily="2" charset="2"/>
              <a:buChar char="Ø"/>
            </a:pPr>
            <a:r>
              <a:rPr lang="en-US" sz="1200" dirty="0" smtClean="0"/>
              <a:t>Capital locked-up in tax credits</a:t>
            </a:r>
          </a:p>
          <a:p>
            <a:pPr marL="171450" indent="-171450">
              <a:buFont typeface="Wingdings" panose="05000000000000000000" pitchFamily="2" charset="2"/>
              <a:buChar char="Ø"/>
            </a:pPr>
            <a:r>
              <a:rPr lang="en-US" sz="1200" dirty="0" smtClean="0"/>
              <a:t>Only refund-route for exporters</a:t>
            </a:r>
          </a:p>
          <a:p>
            <a:pPr marL="171450" indent="-171450">
              <a:buFont typeface="Wingdings" panose="05000000000000000000" pitchFamily="2" charset="2"/>
              <a:buChar char="Ø"/>
            </a:pPr>
            <a:r>
              <a:rPr lang="en-US" sz="1200" dirty="0"/>
              <a:t>Major overhaul </a:t>
            </a:r>
            <a:r>
              <a:rPr lang="en-US" sz="1200" dirty="0" smtClean="0"/>
              <a:t>of book-keeping</a:t>
            </a:r>
            <a:endParaRPr lang="en-US" sz="1200" dirty="0"/>
          </a:p>
          <a:p>
            <a:pPr marL="171450" indent="-171450">
              <a:buFont typeface="Wingdings" panose="05000000000000000000" pitchFamily="2" charset="2"/>
              <a:buChar char="Ø"/>
            </a:pPr>
            <a:r>
              <a:rPr lang="en-US" sz="1200" dirty="0" smtClean="0"/>
              <a:t>Prepare for State-wise books/audit</a:t>
            </a:r>
          </a:p>
          <a:p>
            <a:pPr marL="171450" indent="-171450">
              <a:buFont typeface="Wingdings" panose="05000000000000000000" pitchFamily="2" charset="2"/>
              <a:buChar char="Ø"/>
            </a:pPr>
            <a:r>
              <a:rPr lang="en-US" sz="1200" dirty="0" err="1"/>
              <a:t>Debond</a:t>
            </a:r>
            <a:r>
              <a:rPr lang="en-US" sz="1200" dirty="0"/>
              <a:t> if capex WDV ~ </a:t>
            </a:r>
            <a:r>
              <a:rPr lang="en-US" sz="1200" dirty="0" smtClean="0"/>
              <a:t>nil</a:t>
            </a:r>
          </a:p>
          <a:p>
            <a:pPr marL="171450" indent="-171450">
              <a:buFont typeface="Wingdings" panose="05000000000000000000" pitchFamily="2" charset="2"/>
              <a:buChar char="Ø"/>
            </a:pPr>
            <a:r>
              <a:rPr lang="en-US" sz="1200" dirty="0" smtClean="0"/>
              <a:t>Stakeholder training-workshop</a:t>
            </a:r>
            <a:endParaRPr lang="en-US" sz="1200" dirty="0"/>
          </a:p>
        </p:txBody>
      </p:sp>
      <p:sp>
        <p:nvSpPr>
          <p:cNvPr id="77" name="TextBox 76"/>
          <p:cNvSpPr txBox="1"/>
          <p:nvPr/>
        </p:nvSpPr>
        <p:spPr>
          <a:xfrm>
            <a:off x="3886201" y="4191000"/>
            <a:ext cx="2514601" cy="646331"/>
          </a:xfrm>
          <a:prstGeom prst="rect">
            <a:avLst/>
          </a:prstGeom>
          <a:noFill/>
          <a:ln>
            <a:solidFill>
              <a:srgbClr val="FF6600"/>
            </a:solidFill>
          </a:ln>
        </p:spPr>
        <p:txBody>
          <a:bodyPr wrap="square" rtlCol="0">
            <a:spAutoFit/>
          </a:bodyPr>
          <a:lstStyle/>
          <a:p>
            <a:pPr marL="171450" indent="-171450">
              <a:buFont typeface="Wingdings" panose="05000000000000000000" pitchFamily="2" charset="2"/>
              <a:buChar char="Ø"/>
            </a:pPr>
            <a:r>
              <a:rPr lang="en-US" sz="1200" dirty="0"/>
              <a:t>Sanitize closing credit </a:t>
            </a:r>
            <a:r>
              <a:rPr lang="en-US" sz="1200" dirty="0" smtClean="0"/>
              <a:t>balance</a:t>
            </a:r>
            <a:r>
              <a:rPr lang="en-US" sz="1200" baseline="30000" dirty="0" smtClean="0"/>
              <a:t>%</a:t>
            </a:r>
            <a:endParaRPr lang="en-US" sz="1200" baseline="30000" dirty="0"/>
          </a:p>
          <a:p>
            <a:pPr marL="171450" indent="-171450">
              <a:buFont typeface="Wingdings" panose="05000000000000000000" pitchFamily="2" charset="2"/>
              <a:buChar char="Ø"/>
            </a:pPr>
            <a:r>
              <a:rPr lang="en-US" sz="1200" dirty="0"/>
              <a:t>Reverse credit </a:t>
            </a:r>
            <a:r>
              <a:rPr lang="en-US" sz="1200" dirty="0" smtClean="0"/>
              <a:t>if refund to-be-filed</a:t>
            </a:r>
          </a:p>
          <a:p>
            <a:pPr marL="171450" indent="-171450">
              <a:buFont typeface="Wingdings" panose="05000000000000000000" pitchFamily="2" charset="2"/>
              <a:buChar char="Ø"/>
            </a:pPr>
            <a:r>
              <a:rPr lang="en-US" sz="1200" dirty="0" smtClean="0"/>
              <a:t>Tax on OIDAR and non-IT activities</a:t>
            </a:r>
            <a:endParaRPr lang="en-US" sz="1200" dirty="0"/>
          </a:p>
        </p:txBody>
      </p:sp>
      <p:sp>
        <p:nvSpPr>
          <p:cNvPr id="79" name="TextBox 78"/>
          <p:cNvSpPr txBox="1"/>
          <p:nvPr/>
        </p:nvSpPr>
        <p:spPr>
          <a:xfrm>
            <a:off x="6476999" y="1118681"/>
            <a:ext cx="2514601" cy="646331"/>
          </a:xfrm>
          <a:prstGeom prst="rect">
            <a:avLst/>
          </a:prstGeom>
          <a:noFill/>
          <a:ln>
            <a:solidFill>
              <a:srgbClr val="FF6600"/>
            </a:solidFill>
          </a:ln>
        </p:spPr>
        <p:txBody>
          <a:bodyPr wrap="square" rtlCol="0">
            <a:spAutoFit/>
          </a:bodyPr>
          <a:lstStyle/>
          <a:p>
            <a:r>
              <a:rPr lang="en-US" sz="1200" dirty="0" smtClean="0"/>
              <a:t>Supply related matters:</a:t>
            </a:r>
          </a:p>
          <a:p>
            <a:pPr marL="171450" indent="-171450">
              <a:buFont typeface="Wingdings" panose="05000000000000000000" pitchFamily="2" charset="2"/>
              <a:buChar char="Ø"/>
            </a:pPr>
            <a:r>
              <a:rPr lang="en-US" sz="1200" dirty="0" smtClean="0"/>
              <a:t>All refunds up to Jun under old law</a:t>
            </a:r>
          </a:p>
          <a:p>
            <a:pPr marL="171450" indent="-171450">
              <a:buFont typeface="Wingdings" panose="05000000000000000000" pitchFamily="2" charset="2"/>
              <a:buChar char="Ø"/>
            </a:pPr>
            <a:r>
              <a:rPr lang="en-US" sz="1200" dirty="0" smtClean="0"/>
              <a:t>Conclude SVB assessments</a:t>
            </a:r>
          </a:p>
        </p:txBody>
      </p:sp>
      <p:sp>
        <p:nvSpPr>
          <p:cNvPr id="80" name="TextBox 79"/>
          <p:cNvSpPr txBox="1"/>
          <p:nvPr/>
        </p:nvSpPr>
        <p:spPr>
          <a:xfrm>
            <a:off x="6477001" y="1824335"/>
            <a:ext cx="2514601" cy="461665"/>
          </a:xfrm>
          <a:prstGeom prst="rect">
            <a:avLst/>
          </a:prstGeom>
          <a:noFill/>
          <a:ln>
            <a:solidFill>
              <a:srgbClr val="FF6600"/>
            </a:solidFill>
          </a:ln>
        </p:spPr>
        <p:txBody>
          <a:bodyPr wrap="square" rtlCol="0">
            <a:spAutoFit/>
          </a:bodyPr>
          <a:lstStyle/>
          <a:p>
            <a:pPr marL="171450" indent="-171450">
              <a:buFont typeface="Wingdings" panose="05000000000000000000" pitchFamily="2" charset="2"/>
              <a:buChar char="Ø"/>
            </a:pPr>
            <a:r>
              <a:rPr lang="en-US" sz="1200" dirty="0" smtClean="0"/>
              <a:t>New income characterization</a:t>
            </a:r>
          </a:p>
          <a:p>
            <a:pPr marL="171450" indent="-171450">
              <a:buFont typeface="Wingdings" panose="05000000000000000000" pitchFamily="2" charset="2"/>
              <a:buChar char="Ø"/>
            </a:pPr>
            <a:r>
              <a:rPr lang="en-US" sz="1200" i="1" dirty="0" smtClean="0"/>
              <a:t>Routes-to-market </a:t>
            </a:r>
            <a:r>
              <a:rPr lang="en-US" sz="1200" dirty="0" smtClean="0"/>
              <a:t>–  rationalize PEs</a:t>
            </a:r>
            <a:endParaRPr lang="en-US" sz="1200" dirty="0"/>
          </a:p>
        </p:txBody>
      </p:sp>
      <p:sp>
        <p:nvSpPr>
          <p:cNvPr id="81" name="TextBox 80"/>
          <p:cNvSpPr txBox="1"/>
          <p:nvPr/>
        </p:nvSpPr>
        <p:spPr>
          <a:xfrm>
            <a:off x="6476999" y="2362200"/>
            <a:ext cx="2514601" cy="1754326"/>
          </a:xfrm>
          <a:prstGeom prst="rect">
            <a:avLst/>
          </a:prstGeom>
          <a:noFill/>
          <a:ln>
            <a:solidFill>
              <a:srgbClr val="FF6600"/>
            </a:solidFill>
          </a:ln>
        </p:spPr>
        <p:txBody>
          <a:bodyPr wrap="square" rtlCol="0">
            <a:spAutoFit/>
          </a:bodyPr>
          <a:lstStyle/>
          <a:p>
            <a:r>
              <a:rPr lang="en-US" sz="1200" dirty="0" smtClean="0"/>
              <a:t>Sell-side strategy:</a:t>
            </a:r>
          </a:p>
          <a:p>
            <a:pPr marL="171450" indent="-171450">
              <a:buFont typeface="Wingdings" panose="05000000000000000000" pitchFamily="2" charset="2"/>
              <a:buChar char="Ø"/>
            </a:pPr>
            <a:r>
              <a:rPr lang="en-US" sz="1200" dirty="0" smtClean="0"/>
              <a:t>Sensitize customer of </a:t>
            </a:r>
            <a:r>
              <a:rPr lang="en-US" sz="1200" i="1" dirty="0" smtClean="0"/>
              <a:t>change(s)</a:t>
            </a:r>
            <a:endParaRPr lang="en-US" sz="1200" dirty="0" smtClean="0"/>
          </a:p>
          <a:p>
            <a:pPr marL="171450" indent="-171450">
              <a:buFont typeface="Wingdings" panose="05000000000000000000" pitchFamily="2" charset="2"/>
              <a:buChar char="Ø"/>
            </a:pPr>
            <a:r>
              <a:rPr lang="en-US" sz="1200" dirty="0" smtClean="0"/>
              <a:t>Exports from branch (pick one)</a:t>
            </a:r>
          </a:p>
          <a:p>
            <a:pPr marL="171450" indent="-171450">
              <a:buFont typeface="Wingdings" panose="05000000000000000000" pitchFamily="2" charset="2"/>
              <a:buChar char="Ø"/>
            </a:pPr>
            <a:r>
              <a:rPr lang="en-US" sz="1200" dirty="0" smtClean="0"/>
              <a:t>All branches to bill at internal TP with GST (rationalize branches)</a:t>
            </a:r>
          </a:p>
          <a:p>
            <a:pPr marL="171450" indent="-171450">
              <a:buFont typeface="Wingdings" panose="05000000000000000000" pitchFamily="2" charset="2"/>
              <a:buChar char="Ø"/>
            </a:pPr>
            <a:r>
              <a:rPr lang="en-US" sz="1200" dirty="0" smtClean="0"/>
              <a:t>Qualify for refund in 7 days (90%)</a:t>
            </a:r>
            <a:r>
              <a:rPr lang="en-US" sz="1200" baseline="30000" dirty="0" smtClean="0"/>
              <a:t>&amp;</a:t>
            </a:r>
          </a:p>
          <a:p>
            <a:pPr marL="171450" indent="-171450">
              <a:buFont typeface="Wingdings" panose="05000000000000000000" pitchFamily="2" charset="2"/>
              <a:buChar char="Ø"/>
            </a:pPr>
            <a:r>
              <a:rPr lang="en-US" sz="1200" dirty="0" smtClean="0"/>
              <a:t>GST on ‘loaner’ equipment</a:t>
            </a:r>
          </a:p>
          <a:p>
            <a:pPr marL="171450" indent="-171450">
              <a:buFont typeface="Wingdings" panose="05000000000000000000" pitchFamily="2" charset="2"/>
              <a:buChar char="Ø"/>
            </a:pPr>
            <a:r>
              <a:rPr lang="en-US" sz="1200" dirty="0" smtClean="0"/>
              <a:t>Review GST on staff-benefits</a:t>
            </a:r>
          </a:p>
          <a:p>
            <a:pPr marL="171450" indent="-171450">
              <a:buFont typeface="Wingdings" panose="05000000000000000000" pitchFamily="2" charset="2"/>
              <a:buChar char="Ø"/>
            </a:pPr>
            <a:r>
              <a:rPr lang="en-US" sz="1200" dirty="0" smtClean="0"/>
              <a:t>Ensure </a:t>
            </a:r>
            <a:r>
              <a:rPr lang="en-US" sz="1200" dirty="0"/>
              <a:t>no </a:t>
            </a:r>
            <a:r>
              <a:rPr lang="en-US" sz="1200" dirty="0" smtClean="0"/>
              <a:t> ‘</a:t>
            </a:r>
            <a:r>
              <a:rPr lang="en-US" sz="1200" dirty="0"/>
              <a:t>unbilled revenue</a:t>
            </a:r>
            <a:r>
              <a:rPr lang="en-US" sz="1200" dirty="0" smtClean="0"/>
              <a:t>’ ever</a:t>
            </a:r>
            <a:endParaRPr lang="en-US" sz="1200" dirty="0"/>
          </a:p>
        </p:txBody>
      </p:sp>
      <p:sp>
        <p:nvSpPr>
          <p:cNvPr id="82" name="TextBox 81"/>
          <p:cNvSpPr txBox="1"/>
          <p:nvPr/>
        </p:nvSpPr>
        <p:spPr>
          <a:xfrm>
            <a:off x="6477001" y="4191000"/>
            <a:ext cx="2514601" cy="646331"/>
          </a:xfrm>
          <a:prstGeom prst="rect">
            <a:avLst/>
          </a:prstGeom>
          <a:noFill/>
          <a:ln>
            <a:solidFill>
              <a:srgbClr val="FF6600"/>
            </a:solidFill>
          </a:ln>
        </p:spPr>
        <p:txBody>
          <a:bodyPr wrap="square" rtlCol="0">
            <a:spAutoFit/>
          </a:bodyPr>
          <a:lstStyle/>
          <a:p>
            <a:pPr marL="171450" indent="-171450">
              <a:buFont typeface="Wingdings" panose="05000000000000000000" pitchFamily="2" charset="2"/>
              <a:buChar char="Ø"/>
            </a:pPr>
            <a:r>
              <a:rPr lang="en-US" sz="1200" dirty="0" smtClean="0"/>
              <a:t>Expect </a:t>
            </a:r>
            <a:r>
              <a:rPr lang="en-US" sz="1200" i="1" dirty="0" smtClean="0"/>
              <a:t>nil</a:t>
            </a:r>
            <a:r>
              <a:rPr lang="en-US" sz="1200" dirty="0" smtClean="0"/>
              <a:t> credit carry over in GST</a:t>
            </a:r>
            <a:endParaRPr lang="en-US" sz="1200" dirty="0"/>
          </a:p>
          <a:p>
            <a:pPr marL="171450" indent="-171450">
              <a:buFont typeface="Wingdings" panose="05000000000000000000" pitchFamily="2" charset="2"/>
              <a:buChar char="Ø"/>
            </a:pPr>
            <a:r>
              <a:rPr lang="en-US" sz="1200" dirty="0" smtClean="0"/>
              <a:t>Reduce purchases if unused in Jun</a:t>
            </a:r>
          </a:p>
          <a:p>
            <a:pPr marL="171450" indent="-171450">
              <a:buFont typeface="Wingdings" panose="05000000000000000000" pitchFamily="2" charset="2"/>
              <a:buChar char="Ø"/>
            </a:pPr>
            <a:r>
              <a:rPr lang="en-US" sz="1200" dirty="0" smtClean="0"/>
              <a:t>Adjust all advances or pay GST</a:t>
            </a:r>
          </a:p>
        </p:txBody>
      </p:sp>
      <p:sp>
        <p:nvSpPr>
          <p:cNvPr id="26" name="TextBox 25"/>
          <p:cNvSpPr txBox="1"/>
          <p:nvPr/>
        </p:nvSpPr>
        <p:spPr>
          <a:xfrm>
            <a:off x="76200" y="1118681"/>
            <a:ext cx="1219200" cy="430887"/>
          </a:xfrm>
          <a:prstGeom prst="rect">
            <a:avLst/>
          </a:prstGeom>
          <a:noFill/>
          <a:ln>
            <a:noFill/>
          </a:ln>
        </p:spPr>
        <p:txBody>
          <a:bodyPr wrap="square" rtlCol="0">
            <a:spAutoFit/>
          </a:bodyPr>
          <a:lstStyle/>
          <a:p>
            <a:r>
              <a:rPr lang="en-US" sz="1100" b="1" i="1" dirty="0" smtClean="0">
                <a:solidFill>
                  <a:srgbClr val="FF6600"/>
                </a:solidFill>
              </a:rPr>
              <a:t>Review of Past Cases*</a:t>
            </a:r>
            <a:endParaRPr lang="en-US" sz="1100" b="1" i="1" dirty="0">
              <a:solidFill>
                <a:srgbClr val="FF6600"/>
              </a:solidFill>
            </a:endParaRPr>
          </a:p>
        </p:txBody>
      </p:sp>
      <p:sp>
        <p:nvSpPr>
          <p:cNvPr id="27" name="TextBox 26"/>
          <p:cNvSpPr txBox="1"/>
          <p:nvPr/>
        </p:nvSpPr>
        <p:spPr>
          <a:xfrm>
            <a:off x="76200" y="685800"/>
            <a:ext cx="1219201" cy="338554"/>
          </a:xfrm>
          <a:prstGeom prst="rect">
            <a:avLst/>
          </a:prstGeom>
          <a:noFill/>
          <a:ln>
            <a:noFill/>
          </a:ln>
        </p:spPr>
        <p:txBody>
          <a:bodyPr wrap="square" rtlCol="0">
            <a:spAutoFit/>
          </a:bodyPr>
          <a:lstStyle>
            <a:defPPr>
              <a:defRPr lang="en-US"/>
            </a:defPPr>
            <a:lvl1pPr algn="ctr">
              <a:defRPr sz="1100"/>
            </a:lvl1pPr>
          </a:lstStyle>
          <a:p>
            <a:r>
              <a:rPr lang="en-US" sz="1600" b="1" i="1" dirty="0" smtClean="0">
                <a:solidFill>
                  <a:srgbClr val="FF6600"/>
                </a:solidFill>
              </a:rPr>
              <a:t>Activity</a:t>
            </a:r>
            <a:endParaRPr lang="en-US" sz="1600" b="1" i="1" dirty="0">
              <a:solidFill>
                <a:srgbClr val="FF6600"/>
              </a:solidFill>
            </a:endParaRPr>
          </a:p>
        </p:txBody>
      </p:sp>
      <p:sp>
        <p:nvSpPr>
          <p:cNvPr id="28" name="TextBox 27"/>
          <p:cNvSpPr txBox="1"/>
          <p:nvPr/>
        </p:nvSpPr>
        <p:spPr>
          <a:xfrm>
            <a:off x="76202" y="1824335"/>
            <a:ext cx="1219200" cy="261610"/>
          </a:xfrm>
          <a:prstGeom prst="rect">
            <a:avLst/>
          </a:prstGeom>
          <a:noFill/>
          <a:ln>
            <a:noFill/>
          </a:ln>
        </p:spPr>
        <p:txBody>
          <a:bodyPr wrap="square" rtlCol="0">
            <a:spAutoFit/>
          </a:bodyPr>
          <a:lstStyle>
            <a:defPPr>
              <a:defRPr lang="en-US"/>
            </a:defPPr>
            <a:lvl1pPr>
              <a:defRPr sz="1100" b="1" i="1">
                <a:solidFill>
                  <a:srgbClr val="FF6600"/>
                </a:solidFill>
              </a:defRPr>
            </a:lvl1pPr>
          </a:lstStyle>
          <a:p>
            <a:r>
              <a:rPr lang="en-US" dirty="0" smtClean="0"/>
              <a:t>Registration*</a:t>
            </a:r>
            <a:endParaRPr lang="en-US" dirty="0"/>
          </a:p>
        </p:txBody>
      </p:sp>
      <p:sp>
        <p:nvSpPr>
          <p:cNvPr id="29" name="TextBox 28"/>
          <p:cNvSpPr txBox="1"/>
          <p:nvPr/>
        </p:nvSpPr>
        <p:spPr>
          <a:xfrm>
            <a:off x="76200" y="2362200"/>
            <a:ext cx="1219200" cy="261610"/>
          </a:xfrm>
          <a:prstGeom prst="rect">
            <a:avLst/>
          </a:prstGeom>
          <a:noFill/>
          <a:ln>
            <a:noFill/>
          </a:ln>
        </p:spPr>
        <p:txBody>
          <a:bodyPr wrap="square" rtlCol="0">
            <a:spAutoFit/>
          </a:bodyPr>
          <a:lstStyle>
            <a:defPPr>
              <a:defRPr lang="en-US"/>
            </a:defPPr>
            <a:lvl1pPr>
              <a:defRPr sz="1100" b="1" i="1">
                <a:solidFill>
                  <a:srgbClr val="FF6600"/>
                </a:solidFill>
              </a:defRPr>
            </a:lvl1pPr>
          </a:lstStyle>
          <a:p>
            <a:r>
              <a:rPr lang="en-US" dirty="0"/>
              <a:t>GST Strategy</a:t>
            </a:r>
          </a:p>
        </p:txBody>
      </p:sp>
      <p:sp>
        <p:nvSpPr>
          <p:cNvPr id="30" name="TextBox 29"/>
          <p:cNvSpPr txBox="1"/>
          <p:nvPr/>
        </p:nvSpPr>
        <p:spPr>
          <a:xfrm>
            <a:off x="76202" y="4191000"/>
            <a:ext cx="1219200" cy="261610"/>
          </a:xfrm>
          <a:prstGeom prst="rect">
            <a:avLst/>
          </a:prstGeom>
          <a:noFill/>
          <a:ln>
            <a:noFill/>
          </a:ln>
        </p:spPr>
        <p:txBody>
          <a:bodyPr wrap="square" rtlCol="0">
            <a:spAutoFit/>
          </a:bodyPr>
          <a:lstStyle>
            <a:defPPr>
              <a:defRPr lang="en-US"/>
            </a:defPPr>
            <a:lvl1pPr>
              <a:defRPr sz="1100" b="1" i="1">
                <a:solidFill>
                  <a:srgbClr val="FF6600"/>
                </a:solidFill>
              </a:defRPr>
            </a:lvl1pPr>
          </a:lstStyle>
          <a:p>
            <a:r>
              <a:rPr lang="en-US" dirty="0"/>
              <a:t>Last Returns</a:t>
            </a:r>
          </a:p>
        </p:txBody>
      </p:sp>
      <p:sp>
        <p:nvSpPr>
          <p:cNvPr id="33" name="TextBox 32"/>
          <p:cNvSpPr txBox="1"/>
          <p:nvPr/>
        </p:nvSpPr>
        <p:spPr>
          <a:xfrm>
            <a:off x="1295399" y="4907577"/>
            <a:ext cx="2514601" cy="461665"/>
          </a:xfrm>
          <a:prstGeom prst="rect">
            <a:avLst/>
          </a:prstGeom>
          <a:noFill/>
          <a:ln>
            <a:solidFill>
              <a:srgbClr val="FF6600"/>
            </a:solidFill>
          </a:ln>
        </p:spPr>
        <p:txBody>
          <a:bodyPr wrap="square" rtlCol="0">
            <a:spAutoFit/>
          </a:bodyPr>
          <a:lstStyle/>
          <a:p>
            <a:pPr marL="171450" indent="-171450">
              <a:buFont typeface="Wingdings" panose="05000000000000000000" pitchFamily="2" charset="2"/>
              <a:buChar char="Ø"/>
            </a:pPr>
            <a:r>
              <a:rPr lang="en-US" sz="1200" dirty="0" smtClean="0"/>
              <a:t>Declare transition credit</a:t>
            </a:r>
          </a:p>
          <a:p>
            <a:pPr marL="171450" indent="-171450">
              <a:buFont typeface="Wingdings" panose="05000000000000000000" pitchFamily="2" charset="2"/>
              <a:buChar char="Ø"/>
            </a:pPr>
            <a:r>
              <a:rPr lang="en-US" sz="1200" dirty="0" smtClean="0"/>
              <a:t>Declare third party stocks on-hand</a:t>
            </a:r>
          </a:p>
        </p:txBody>
      </p:sp>
      <p:sp>
        <p:nvSpPr>
          <p:cNvPr id="34" name="TextBox 33"/>
          <p:cNvSpPr txBox="1"/>
          <p:nvPr/>
        </p:nvSpPr>
        <p:spPr>
          <a:xfrm>
            <a:off x="3886196" y="4907577"/>
            <a:ext cx="2514601" cy="461665"/>
          </a:xfrm>
          <a:prstGeom prst="rect">
            <a:avLst/>
          </a:prstGeom>
          <a:noFill/>
          <a:ln>
            <a:solidFill>
              <a:srgbClr val="FF6600"/>
            </a:solidFill>
          </a:ln>
        </p:spPr>
        <p:txBody>
          <a:bodyPr wrap="square" rtlCol="0">
            <a:spAutoFit/>
          </a:bodyPr>
          <a:lstStyle/>
          <a:p>
            <a:pPr marL="171450" indent="-171450">
              <a:buFont typeface="Wingdings" panose="05000000000000000000" pitchFamily="2" charset="2"/>
              <a:buChar char="Ø"/>
            </a:pPr>
            <a:r>
              <a:rPr lang="en-US" sz="1200" dirty="0" smtClean="0"/>
              <a:t>Test IT-tools, process and training</a:t>
            </a:r>
            <a:endParaRPr lang="en-US" sz="1200" dirty="0"/>
          </a:p>
          <a:p>
            <a:pPr marL="171450" indent="-171450">
              <a:buFont typeface="Wingdings" panose="05000000000000000000" pitchFamily="2" charset="2"/>
              <a:buChar char="Ø"/>
            </a:pPr>
            <a:r>
              <a:rPr lang="en-US" sz="1200" dirty="0" smtClean="0"/>
              <a:t>SOP for </a:t>
            </a:r>
            <a:r>
              <a:rPr lang="en-US" sz="1200" i="1" dirty="0" smtClean="0"/>
              <a:t>mismatch</a:t>
            </a:r>
            <a:r>
              <a:rPr lang="en-US" sz="1200" dirty="0" smtClean="0"/>
              <a:t> resolution</a:t>
            </a:r>
            <a:endParaRPr lang="en-US" sz="1200" dirty="0"/>
          </a:p>
        </p:txBody>
      </p:sp>
      <p:sp>
        <p:nvSpPr>
          <p:cNvPr id="35" name="TextBox 34"/>
          <p:cNvSpPr txBox="1"/>
          <p:nvPr/>
        </p:nvSpPr>
        <p:spPr>
          <a:xfrm>
            <a:off x="6476996" y="4907577"/>
            <a:ext cx="2514601" cy="461665"/>
          </a:xfrm>
          <a:prstGeom prst="rect">
            <a:avLst/>
          </a:prstGeom>
          <a:noFill/>
          <a:ln>
            <a:solidFill>
              <a:srgbClr val="FF6600"/>
            </a:solidFill>
          </a:ln>
        </p:spPr>
        <p:txBody>
          <a:bodyPr wrap="square" rtlCol="0">
            <a:spAutoFit/>
          </a:bodyPr>
          <a:lstStyle/>
          <a:p>
            <a:pPr marL="171450" indent="-171450">
              <a:buFont typeface="Wingdings" panose="05000000000000000000" pitchFamily="2" charset="2"/>
              <a:buChar char="Ø"/>
            </a:pPr>
            <a:r>
              <a:rPr lang="en-US" sz="1200" dirty="0" smtClean="0"/>
              <a:t>Report export advance (</a:t>
            </a:r>
            <a:r>
              <a:rPr lang="en-US" sz="1200" dirty="0" err="1" smtClean="0"/>
              <a:t>eBRC</a:t>
            </a:r>
            <a:r>
              <a:rPr lang="en-US" sz="1200" dirty="0" smtClean="0"/>
              <a:t>)</a:t>
            </a:r>
            <a:r>
              <a:rPr lang="en-US" sz="1200" baseline="30000" dirty="0" smtClean="0"/>
              <a:t>@</a:t>
            </a:r>
            <a:endParaRPr lang="en-US" sz="1200" baseline="30000" dirty="0"/>
          </a:p>
          <a:p>
            <a:pPr marL="171450" indent="-171450">
              <a:buFont typeface="Wingdings" panose="05000000000000000000" pitchFamily="2" charset="2"/>
              <a:buChar char="Ø"/>
            </a:pPr>
            <a:r>
              <a:rPr lang="en-US" sz="1200" dirty="0" smtClean="0"/>
              <a:t>Mismatch to reveal error-types</a:t>
            </a:r>
            <a:endParaRPr lang="en-US" sz="1200" dirty="0"/>
          </a:p>
        </p:txBody>
      </p:sp>
      <p:sp>
        <p:nvSpPr>
          <p:cNvPr id="36" name="TextBox 35"/>
          <p:cNvSpPr txBox="1"/>
          <p:nvPr/>
        </p:nvSpPr>
        <p:spPr>
          <a:xfrm>
            <a:off x="76197" y="4907577"/>
            <a:ext cx="1219200" cy="261610"/>
          </a:xfrm>
          <a:prstGeom prst="rect">
            <a:avLst/>
          </a:prstGeom>
          <a:noFill/>
          <a:ln>
            <a:noFill/>
          </a:ln>
        </p:spPr>
        <p:txBody>
          <a:bodyPr wrap="square" rtlCol="0">
            <a:spAutoFit/>
          </a:bodyPr>
          <a:lstStyle>
            <a:defPPr>
              <a:defRPr lang="en-US"/>
            </a:defPPr>
            <a:lvl1pPr>
              <a:defRPr sz="1100" b="1" i="1">
                <a:solidFill>
                  <a:srgbClr val="FF6600"/>
                </a:solidFill>
              </a:defRPr>
            </a:lvl1pPr>
          </a:lstStyle>
          <a:p>
            <a:r>
              <a:rPr lang="en-US" dirty="0" smtClean="0"/>
              <a:t>First Returns</a:t>
            </a:r>
            <a:endParaRPr lang="en-US" dirty="0"/>
          </a:p>
        </p:txBody>
      </p:sp>
      <p:sp>
        <p:nvSpPr>
          <p:cNvPr id="3" name="TextBox 2"/>
          <p:cNvSpPr txBox="1"/>
          <p:nvPr/>
        </p:nvSpPr>
        <p:spPr>
          <a:xfrm>
            <a:off x="7505700" y="76200"/>
            <a:ext cx="1485902" cy="523220"/>
          </a:xfrm>
          <a:prstGeom prst="rect">
            <a:avLst/>
          </a:prstGeom>
          <a:noFill/>
        </p:spPr>
        <p:txBody>
          <a:bodyPr wrap="square" rtlCol="0">
            <a:spAutoFit/>
          </a:bodyPr>
          <a:lstStyle/>
          <a:p>
            <a:pPr algn="r"/>
            <a:r>
              <a:rPr lang="en-US" sz="2800" b="1" i="1" dirty="0" smtClean="0">
                <a:latin typeface="+mj-lt"/>
              </a:rPr>
              <a:t>IT-</a:t>
            </a:r>
            <a:r>
              <a:rPr lang="en-US" sz="2800" b="1" i="1" dirty="0" err="1" smtClean="0">
                <a:latin typeface="+mj-lt"/>
              </a:rPr>
              <a:t>ITeS</a:t>
            </a:r>
            <a:endParaRPr lang="en-US" sz="2800" b="1" i="1" dirty="0">
              <a:latin typeface="+mj-lt"/>
            </a:endParaRPr>
          </a:p>
        </p:txBody>
      </p:sp>
      <p:sp>
        <p:nvSpPr>
          <p:cNvPr id="38" name="TextBox 37"/>
          <p:cNvSpPr txBox="1"/>
          <p:nvPr/>
        </p:nvSpPr>
        <p:spPr>
          <a:xfrm>
            <a:off x="1295402" y="5562600"/>
            <a:ext cx="2514601" cy="600164"/>
          </a:xfrm>
          <a:prstGeom prst="rect">
            <a:avLst/>
          </a:prstGeom>
          <a:noFill/>
          <a:ln>
            <a:noFill/>
          </a:ln>
        </p:spPr>
        <p:txBody>
          <a:bodyPr wrap="square" rtlCol="0">
            <a:spAutoFit/>
          </a:bodyPr>
          <a:lstStyle>
            <a:defPPr>
              <a:defRPr lang="en-US"/>
            </a:defPPr>
            <a:lvl1pPr>
              <a:defRPr sz="1100" b="0" i="0"/>
            </a:lvl1pPr>
          </a:lstStyle>
          <a:p>
            <a:r>
              <a:rPr lang="en-US" baseline="30000" dirty="0"/>
              <a:t># </a:t>
            </a:r>
            <a:r>
              <a:rPr lang="en-US" dirty="0"/>
              <a:t>Negotiation for price reduction is ‘long lead’ activity, start by notifying migration and expectation of cost reduction</a:t>
            </a:r>
          </a:p>
        </p:txBody>
      </p:sp>
      <p:sp>
        <p:nvSpPr>
          <p:cNvPr id="39" name="TextBox 38"/>
          <p:cNvSpPr txBox="1"/>
          <p:nvPr/>
        </p:nvSpPr>
        <p:spPr>
          <a:xfrm>
            <a:off x="1295400" y="6172200"/>
            <a:ext cx="2514601" cy="600164"/>
          </a:xfrm>
          <a:prstGeom prst="rect">
            <a:avLst/>
          </a:prstGeom>
          <a:noFill/>
          <a:ln>
            <a:noFill/>
          </a:ln>
        </p:spPr>
        <p:txBody>
          <a:bodyPr wrap="square" rtlCol="0">
            <a:spAutoFit/>
          </a:bodyPr>
          <a:lstStyle>
            <a:defPPr>
              <a:defRPr lang="en-US"/>
            </a:defPPr>
            <a:lvl1pPr>
              <a:defRPr sz="1100" b="0" i="0"/>
            </a:lvl1pPr>
          </a:lstStyle>
          <a:p>
            <a:r>
              <a:rPr lang="en-US" dirty="0" smtClean="0"/>
              <a:t>Not uncommon to invite key vendors to open house discussions on cost reduction expectations due to GST</a:t>
            </a:r>
            <a:endParaRPr lang="en-US" dirty="0"/>
          </a:p>
        </p:txBody>
      </p:sp>
      <p:sp>
        <p:nvSpPr>
          <p:cNvPr id="40" name="TextBox 39"/>
          <p:cNvSpPr txBox="1"/>
          <p:nvPr/>
        </p:nvSpPr>
        <p:spPr>
          <a:xfrm>
            <a:off x="6476999" y="5562600"/>
            <a:ext cx="2514601" cy="600164"/>
          </a:xfrm>
          <a:prstGeom prst="rect">
            <a:avLst/>
          </a:prstGeom>
          <a:noFill/>
          <a:ln>
            <a:noFill/>
          </a:ln>
        </p:spPr>
        <p:txBody>
          <a:bodyPr wrap="square" rtlCol="0">
            <a:spAutoFit/>
          </a:bodyPr>
          <a:lstStyle>
            <a:defPPr>
              <a:defRPr lang="en-US"/>
            </a:defPPr>
            <a:lvl1pPr>
              <a:defRPr sz="1100" b="0" i="0"/>
            </a:lvl1pPr>
          </a:lstStyle>
          <a:p>
            <a:r>
              <a:rPr lang="en-US" baseline="30000" dirty="0" smtClean="0"/>
              <a:t>&amp;</a:t>
            </a:r>
            <a:r>
              <a:rPr lang="en-US" dirty="0" smtClean="0"/>
              <a:t> Understand ‘pre-qualification’ criteria and verify whether likely or unlikely to qualify</a:t>
            </a:r>
          </a:p>
        </p:txBody>
      </p:sp>
      <p:sp>
        <p:nvSpPr>
          <p:cNvPr id="41" name="TextBox 40"/>
          <p:cNvSpPr txBox="1"/>
          <p:nvPr/>
        </p:nvSpPr>
        <p:spPr>
          <a:xfrm>
            <a:off x="76200" y="5562600"/>
            <a:ext cx="1219200" cy="769441"/>
          </a:xfrm>
          <a:prstGeom prst="rect">
            <a:avLst/>
          </a:prstGeom>
          <a:noFill/>
          <a:ln>
            <a:noFill/>
          </a:ln>
        </p:spPr>
        <p:txBody>
          <a:bodyPr wrap="square" rtlCol="0">
            <a:spAutoFit/>
          </a:bodyPr>
          <a:lstStyle>
            <a:defPPr>
              <a:defRPr lang="en-US"/>
            </a:defPPr>
            <a:lvl1pPr>
              <a:defRPr sz="1100" b="1" i="1">
                <a:solidFill>
                  <a:srgbClr val="FF6600"/>
                </a:solidFill>
              </a:defRPr>
            </a:lvl1pPr>
          </a:lstStyle>
          <a:p>
            <a:r>
              <a:rPr lang="en-US" b="0" i="0" dirty="0" smtClean="0">
                <a:solidFill>
                  <a:schemeClr val="tx1"/>
                </a:solidFill>
              </a:rPr>
              <a:t>* Final decision on these matters to be taken quickly</a:t>
            </a:r>
            <a:endParaRPr lang="en-US" b="0" i="0" dirty="0">
              <a:solidFill>
                <a:schemeClr val="tx1"/>
              </a:solidFill>
            </a:endParaRPr>
          </a:p>
        </p:txBody>
      </p:sp>
      <p:sp>
        <p:nvSpPr>
          <p:cNvPr id="44" name="TextBox 43"/>
          <p:cNvSpPr txBox="1"/>
          <p:nvPr/>
        </p:nvSpPr>
        <p:spPr>
          <a:xfrm>
            <a:off x="3898900" y="5575300"/>
            <a:ext cx="2514601" cy="600164"/>
          </a:xfrm>
          <a:prstGeom prst="rect">
            <a:avLst/>
          </a:prstGeom>
          <a:noFill/>
          <a:ln>
            <a:noFill/>
          </a:ln>
        </p:spPr>
        <p:txBody>
          <a:bodyPr wrap="square" rtlCol="0">
            <a:spAutoFit/>
          </a:bodyPr>
          <a:lstStyle>
            <a:defPPr>
              <a:defRPr lang="en-US"/>
            </a:defPPr>
            <a:lvl1pPr>
              <a:defRPr sz="1100" b="0" i="0"/>
            </a:lvl1pPr>
          </a:lstStyle>
          <a:p>
            <a:r>
              <a:rPr lang="en-US" baseline="30000" dirty="0" smtClean="0"/>
              <a:t>$ </a:t>
            </a:r>
            <a:r>
              <a:rPr lang="en-US" dirty="0" smtClean="0"/>
              <a:t>Sensitize all stakeholders about this new requirement in GST – inter-branch billing and use of internal transfer price</a:t>
            </a:r>
            <a:endParaRPr lang="en-US" dirty="0"/>
          </a:p>
        </p:txBody>
      </p:sp>
      <p:sp>
        <p:nvSpPr>
          <p:cNvPr id="46" name="TextBox 45"/>
          <p:cNvSpPr txBox="1"/>
          <p:nvPr/>
        </p:nvSpPr>
        <p:spPr>
          <a:xfrm>
            <a:off x="6476998" y="6159498"/>
            <a:ext cx="2514601" cy="600164"/>
          </a:xfrm>
          <a:prstGeom prst="rect">
            <a:avLst/>
          </a:prstGeom>
          <a:noFill/>
          <a:ln>
            <a:noFill/>
          </a:ln>
        </p:spPr>
        <p:txBody>
          <a:bodyPr wrap="square" rtlCol="0">
            <a:spAutoFit/>
          </a:bodyPr>
          <a:lstStyle>
            <a:defPPr>
              <a:defRPr lang="en-US"/>
            </a:defPPr>
            <a:lvl1pPr>
              <a:defRPr sz="1100" b="0" i="0"/>
            </a:lvl1pPr>
          </a:lstStyle>
          <a:p>
            <a:r>
              <a:rPr lang="en-US" baseline="30000" dirty="0" smtClean="0"/>
              <a:t>@</a:t>
            </a:r>
            <a:r>
              <a:rPr lang="en-US" dirty="0" smtClean="0"/>
              <a:t> Flexibility in appropriating export advance will go; ensure all bills up to Jun linked and clear balance carried over</a:t>
            </a:r>
          </a:p>
        </p:txBody>
      </p:sp>
      <p:sp>
        <p:nvSpPr>
          <p:cNvPr id="53" name="TextBox 52"/>
          <p:cNvSpPr txBox="1"/>
          <p:nvPr/>
        </p:nvSpPr>
        <p:spPr>
          <a:xfrm>
            <a:off x="3860799" y="6172199"/>
            <a:ext cx="2514601" cy="600164"/>
          </a:xfrm>
          <a:prstGeom prst="rect">
            <a:avLst/>
          </a:prstGeom>
          <a:noFill/>
          <a:ln>
            <a:noFill/>
          </a:ln>
        </p:spPr>
        <p:txBody>
          <a:bodyPr wrap="square" rtlCol="0">
            <a:spAutoFit/>
          </a:bodyPr>
          <a:lstStyle>
            <a:defPPr>
              <a:defRPr lang="en-US"/>
            </a:defPPr>
            <a:lvl1pPr>
              <a:defRPr sz="1100" b="0" i="0"/>
            </a:lvl1pPr>
          </a:lstStyle>
          <a:p>
            <a:r>
              <a:rPr lang="en-US" baseline="30000" dirty="0" smtClean="0"/>
              <a:t>% </a:t>
            </a:r>
            <a:r>
              <a:rPr lang="en-US" dirty="0" smtClean="0"/>
              <a:t>Refers to ensuring compliance with Rule 6(3)/6(8) reversal of CCR and partial rebating under VAT law</a:t>
            </a:r>
            <a:endParaRPr lang="en-US" dirty="0"/>
          </a:p>
        </p:txBody>
      </p:sp>
    </p:spTree>
    <p:extLst>
      <p:ext uri="{BB962C8B-B14F-4D97-AF65-F5344CB8AC3E}">
        <p14:creationId xmlns:p14="http://schemas.microsoft.com/office/powerpoint/2010/main" val="3671574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5"/>
                                        </p:tgtEl>
                                        <p:attrNameLst>
                                          <p:attrName>style.visibility</p:attrName>
                                        </p:attrNameLst>
                                      </p:cBhvr>
                                      <p:to>
                                        <p:strVal val="visible"/>
                                      </p:to>
                                    </p:set>
                                    <p:animEffect transition="in" filter="fade">
                                      <p:cBhvr>
                                        <p:cTn id="10" dur="500"/>
                                        <p:tgtEl>
                                          <p:spTgt spid="10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fade">
                                      <p:cBhvr>
                                        <p:cTn id="16" dur="500"/>
                                        <p:tgtEl>
                                          <p:spTgt spid="4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bg/>
                                          </p:spTgt>
                                        </p:tgtEl>
                                        <p:attrNameLst>
                                          <p:attrName>style.visibility</p:attrName>
                                        </p:attrNameLst>
                                      </p:cBhvr>
                                      <p:to>
                                        <p:strVal val="visible"/>
                                      </p:to>
                                    </p:set>
                                    <p:animEffect transition="in" filter="fade">
                                      <p:cBhvr>
                                        <p:cTn id="24" dur="500"/>
                                        <p:tgtEl>
                                          <p:spTgt spid="8">
                                            <p:bg/>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xEl>
                                              <p:pRg st="1" end="1"/>
                                            </p:txEl>
                                          </p:spTgt>
                                        </p:tgtEl>
                                        <p:attrNameLst>
                                          <p:attrName>style.visibility</p:attrName>
                                        </p:attrNameLst>
                                      </p:cBhvr>
                                      <p:to>
                                        <p:strVal val="visible"/>
                                      </p:to>
                                    </p:set>
                                    <p:animEffect transition="in" filter="fade">
                                      <p:cBhvr>
                                        <p:cTn id="34" dur="500"/>
                                        <p:tgtEl>
                                          <p:spTgt spid="8">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txEl>
                                              <p:pRg st="2" end="2"/>
                                            </p:txEl>
                                          </p:spTgt>
                                        </p:tgtEl>
                                        <p:attrNameLst>
                                          <p:attrName>style.visibility</p:attrName>
                                        </p:attrNameLst>
                                      </p:cBhvr>
                                      <p:to>
                                        <p:strVal val="visible"/>
                                      </p:to>
                                    </p:set>
                                    <p:animEffect transition="in" filter="fade">
                                      <p:cBhvr>
                                        <p:cTn id="39" dur="500"/>
                                        <p:tgtEl>
                                          <p:spTgt spid="8">
                                            <p:txEl>
                                              <p:pRg st="2" end="2"/>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8">
                                            <p:bg/>
                                          </p:spTgt>
                                        </p:tgtEl>
                                        <p:attrNameLst>
                                          <p:attrName>style.visibility</p:attrName>
                                        </p:attrNameLst>
                                      </p:cBhvr>
                                      <p:to>
                                        <p:strVal val="visible"/>
                                      </p:to>
                                    </p:set>
                                    <p:animEffect transition="in" filter="fade">
                                      <p:cBhvr>
                                        <p:cTn id="42" dur="500"/>
                                        <p:tgtEl>
                                          <p:spTgt spid="68">
                                            <p:bg/>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8">
                                            <p:txEl>
                                              <p:pRg st="0" end="0"/>
                                            </p:txEl>
                                          </p:spTgt>
                                        </p:tgtEl>
                                        <p:attrNameLst>
                                          <p:attrName>style.visibility</p:attrName>
                                        </p:attrNameLst>
                                      </p:cBhvr>
                                      <p:to>
                                        <p:strVal val="visible"/>
                                      </p:to>
                                    </p:set>
                                    <p:animEffect transition="in" filter="fade">
                                      <p:cBhvr>
                                        <p:cTn id="47" dur="500"/>
                                        <p:tgtEl>
                                          <p:spTgt spid="68">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68">
                                            <p:txEl>
                                              <p:pRg st="1" end="1"/>
                                            </p:txEl>
                                          </p:spTgt>
                                        </p:tgtEl>
                                        <p:attrNameLst>
                                          <p:attrName>style.visibility</p:attrName>
                                        </p:attrNameLst>
                                      </p:cBhvr>
                                      <p:to>
                                        <p:strVal val="visible"/>
                                      </p:to>
                                    </p:set>
                                    <p:animEffect transition="in" filter="fade">
                                      <p:cBhvr>
                                        <p:cTn id="52" dur="500"/>
                                        <p:tgtEl>
                                          <p:spTgt spid="68">
                                            <p:txEl>
                                              <p:pRg st="1" end="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8">
                                            <p:txEl>
                                              <p:pRg st="2" end="2"/>
                                            </p:txEl>
                                          </p:spTgt>
                                        </p:tgtEl>
                                        <p:attrNameLst>
                                          <p:attrName>style.visibility</p:attrName>
                                        </p:attrNameLst>
                                      </p:cBhvr>
                                      <p:to>
                                        <p:strVal val="visible"/>
                                      </p:to>
                                    </p:set>
                                    <p:animEffect transition="in" filter="fade">
                                      <p:cBhvr>
                                        <p:cTn id="57" dur="500"/>
                                        <p:tgtEl>
                                          <p:spTgt spid="68">
                                            <p:txEl>
                                              <p:pRg st="2" end="2"/>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9">
                                            <p:bg/>
                                          </p:spTgt>
                                        </p:tgtEl>
                                        <p:attrNameLst>
                                          <p:attrName>style.visibility</p:attrName>
                                        </p:attrNameLst>
                                      </p:cBhvr>
                                      <p:to>
                                        <p:strVal val="visible"/>
                                      </p:to>
                                    </p:set>
                                    <p:animEffect transition="in" filter="fade">
                                      <p:cBhvr>
                                        <p:cTn id="60" dur="500"/>
                                        <p:tgtEl>
                                          <p:spTgt spid="79">
                                            <p:bg/>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79">
                                            <p:txEl>
                                              <p:pRg st="0" end="0"/>
                                            </p:txEl>
                                          </p:spTgt>
                                        </p:tgtEl>
                                        <p:attrNameLst>
                                          <p:attrName>style.visibility</p:attrName>
                                        </p:attrNameLst>
                                      </p:cBhvr>
                                      <p:to>
                                        <p:strVal val="visible"/>
                                      </p:to>
                                    </p:set>
                                    <p:animEffect transition="in" filter="fade">
                                      <p:cBhvr>
                                        <p:cTn id="65" dur="500"/>
                                        <p:tgtEl>
                                          <p:spTgt spid="79">
                                            <p:txEl>
                                              <p:pRg st="0" end="0"/>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79">
                                            <p:txEl>
                                              <p:pRg st="1" end="1"/>
                                            </p:txEl>
                                          </p:spTgt>
                                        </p:tgtEl>
                                        <p:attrNameLst>
                                          <p:attrName>style.visibility</p:attrName>
                                        </p:attrNameLst>
                                      </p:cBhvr>
                                      <p:to>
                                        <p:strVal val="visible"/>
                                      </p:to>
                                    </p:set>
                                    <p:animEffect transition="in" filter="fade">
                                      <p:cBhvr>
                                        <p:cTn id="70" dur="500"/>
                                        <p:tgtEl>
                                          <p:spTgt spid="79">
                                            <p:txEl>
                                              <p:pRg st="1" end="1"/>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79">
                                            <p:txEl>
                                              <p:pRg st="2" end="2"/>
                                            </p:txEl>
                                          </p:spTgt>
                                        </p:tgtEl>
                                        <p:attrNameLst>
                                          <p:attrName>style.visibility</p:attrName>
                                        </p:attrNameLst>
                                      </p:cBhvr>
                                      <p:to>
                                        <p:strVal val="visible"/>
                                      </p:to>
                                    </p:set>
                                    <p:animEffect transition="in" filter="fade">
                                      <p:cBhvr>
                                        <p:cTn id="75" dur="500"/>
                                        <p:tgtEl>
                                          <p:spTgt spid="79">
                                            <p:txEl>
                                              <p:pRg st="2" end="2"/>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fade">
                                      <p:cBhvr>
                                        <p:cTn id="80" dur="500"/>
                                        <p:tgtEl>
                                          <p:spTgt spid="31"/>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fade">
                                      <p:cBhvr>
                                        <p:cTn id="85" dur="500"/>
                                        <p:tgtEl>
                                          <p:spTgt spid="41"/>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28"/>
                                        </p:tgtEl>
                                        <p:attrNameLst>
                                          <p:attrName>style.visibility</p:attrName>
                                        </p:attrNameLst>
                                      </p:cBhvr>
                                      <p:to>
                                        <p:strVal val="visible"/>
                                      </p:to>
                                    </p:set>
                                    <p:animEffect transition="in" filter="fade">
                                      <p:cBhvr>
                                        <p:cTn id="90" dur="500"/>
                                        <p:tgtEl>
                                          <p:spTgt spid="28"/>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50">
                                            <p:bg/>
                                          </p:spTgt>
                                        </p:tgtEl>
                                        <p:attrNameLst>
                                          <p:attrName>style.visibility</p:attrName>
                                        </p:attrNameLst>
                                      </p:cBhvr>
                                      <p:to>
                                        <p:strVal val="visible"/>
                                      </p:to>
                                    </p:set>
                                    <p:animEffect transition="in" filter="fade">
                                      <p:cBhvr>
                                        <p:cTn id="93" dur="500"/>
                                        <p:tgtEl>
                                          <p:spTgt spid="50">
                                            <p:bg/>
                                          </p:spTgt>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50">
                                            <p:txEl>
                                              <p:pRg st="0" end="0"/>
                                            </p:txEl>
                                          </p:spTgt>
                                        </p:tgtEl>
                                        <p:attrNameLst>
                                          <p:attrName>style.visibility</p:attrName>
                                        </p:attrNameLst>
                                      </p:cBhvr>
                                      <p:to>
                                        <p:strVal val="visible"/>
                                      </p:to>
                                    </p:set>
                                    <p:animEffect transition="in" filter="fade">
                                      <p:cBhvr>
                                        <p:cTn id="98" dur="500"/>
                                        <p:tgtEl>
                                          <p:spTgt spid="50">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38"/>
                                        </p:tgtEl>
                                        <p:attrNameLst>
                                          <p:attrName>style.visibility</p:attrName>
                                        </p:attrNameLst>
                                      </p:cBhvr>
                                      <p:to>
                                        <p:strVal val="visible"/>
                                      </p:to>
                                    </p:set>
                                    <p:animEffect transition="in" filter="fade">
                                      <p:cBhvr>
                                        <p:cTn id="103" dur="500"/>
                                        <p:tgtEl>
                                          <p:spTgt spid="38"/>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39"/>
                                        </p:tgtEl>
                                        <p:attrNameLst>
                                          <p:attrName>style.visibility</p:attrName>
                                        </p:attrNameLst>
                                      </p:cBhvr>
                                      <p:to>
                                        <p:strVal val="visible"/>
                                      </p:to>
                                    </p:set>
                                    <p:animEffect transition="in" filter="fade">
                                      <p:cBhvr>
                                        <p:cTn id="108" dur="500"/>
                                        <p:tgtEl>
                                          <p:spTgt spid="39"/>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0" nodeType="clickEffect">
                                  <p:stCondLst>
                                    <p:cond delay="0"/>
                                  </p:stCondLst>
                                  <p:childTnLst>
                                    <p:set>
                                      <p:cBhvr>
                                        <p:cTn id="112" dur="1" fill="hold">
                                          <p:stCondLst>
                                            <p:cond delay="0"/>
                                          </p:stCondLst>
                                        </p:cTn>
                                        <p:tgtEl>
                                          <p:spTgt spid="50">
                                            <p:txEl>
                                              <p:pRg st="1" end="1"/>
                                            </p:txEl>
                                          </p:spTgt>
                                        </p:tgtEl>
                                        <p:attrNameLst>
                                          <p:attrName>style.visibility</p:attrName>
                                        </p:attrNameLst>
                                      </p:cBhvr>
                                      <p:to>
                                        <p:strVal val="visible"/>
                                      </p:to>
                                    </p:set>
                                    <p:animEffect transition="in" filter="fade">
                                      <p:cBhvr>
                                        <p:cTn id="113" dur="500"/>
                                        <p:tgtEl>
                                          <p:spTgt spid="50">
                                            <p:txEl>
                                              <p:pRg st="1" end="1"/>
                                            </p:txEl>
                                          </p:spTgt>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75">
                                            <p:bg/>
                                          </p:spTgt>
                                        </p:tgtEl>
                                        <p:attrNameLst>
                                          <p:attrName>style.visibility</p:attrName>
                                        </p:attrNameLst>
                                      </p:cBhvr>
                                      <p:to>
                                        <p:strVal val="visible"/>
                                      </p:to>
                                    </p:set>
                                    <p:animEffect transition="in" filter="fade">
                                      <p:cBhvr>
                                        <p:cTn id="116" dur="500"/>
                                        <p:tgtEl>
                                          <p:spTgt spid="75">
                                            <p:bg/>
                                          </p:spTgt>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75">
                                            <p:txEl>
                                              <p:pRg st="0" end="0"/>
                                            </p:txEl>
                                          </p:spTgt>
                                        </p:tgtEl>
                                        <p:attrNameLst>
                                          <p:attrName>style.visibility</p:attrName>
                                        </p:attrNameLst>
                                      </p:cBhvr>
                                      <p:to>
                                        <p:strVal val="visible"/>
                                      </p:to>
                                    </p:set>
                                    <p:animEffect transition="in" filter="fade">
                                      <p:cBhvr>
                                        <p:cTn id="121" dur="500"/>
                                        <p:tgtEl>
                                          <p:spTgt spid="75">
                                            <p:txEl>
                                              <p:pRg st="0" end="0"/>
                                            </p:txEl>
                                          </p:spTgt>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75">
                                            <p:txEl>
                                              <p:pRg st="1" end="1"/>
                                            </p:txEl>
                                          </p:spTgt>
                                        </p:tgtEl>
                                        <p:attrNameLst>
                                          <p:attrName>style.visibility</p:attrName>
                                        </p:attrNameLst>
                                      </p:cBhvr>
                                      <p:to>
                                        <p:strVal val="visible"/>
                                      </p:to>
                                    </p:set>
                                    <p:animEffect transition="in" filter="fade">
                                      <p:cBhvr>
                                        <p:cTn id="126" dur="500"/>
                                        <p:tgtEl>
                                          <p:spTgt spid="75">
                                            <p:txEl>
                                              <p:pRg st="1" end="1"/>
                                            </p:txEl>
                                          </p:spTgt>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80">
                                            <p:bg/>
                                          </p:spTgt>
                                        </p:tgtEl>
                                        <p:attrNameLst>
                                          <p:attrName>style.visibility</p:attrName>
                                        </p:attrNameLst>
                                      </p:cBhvr>
                                      <p:to>
                                        <p:strVal val="visible"/>
                                      </p:to>
                                    </p:set>
                                    <p:animEffect transition="in" filter="fade">
                                      <p:cBhvr>
                                        <p:cTn id="129" dur="500"/>
                                        <p:tgtEl>
                                          <p:spTgt spid="80">
                                            <p:bg/>
                                          </p:spTgt>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grpId="0" nodeType="clickEffect">
                                  <p:stCondLst>
                                    <p:cond delay="0"/>
                                  </p:stCondLst>
                                  <p:childTnLst>
                                    <p:set>
                                      <p:cBhvr>
                                        <p:cTn id="133" dur="1" fill="hold">
                                          <p:stCondLst>
                                            <p:cond delay="0"/>
                                          </p:stCondLst>
                                        </p:cTn>
                                        <p:tgtEl>
                                          <p:spTgt spid="80">
                                            <p:txEl>
                                              <p:pRg st="0" end="0"/>
                                            </p:txEl>
                                          </p:spTgt>
                                        </p:tgtEl>
                                        <p:attrNameLst>
                                          <p:attrName>style.visibility</p:attrName>
                                        </p:attrNameLst>
                                      </p:cBhvr>
                                      <p:to>
                                        <p:strVal val="visible"/>
                                      </p:to>
                                    </p:set>
                                    <p:animEffect transition="in" filter="fade">
                                      <p:cBhvr>
                                        <p:cTn id="134" dur="500"/>
                                        <p:tgtEl>
                                          <p:spTgt spid="80">
                                            <p:txEl>
                                              <p:pRg st="0" end="0"/>
                                            </p:txEl>
                                          </p:spTgt>
                                        </p:tgtEl>
                                      </p:cBhvr>
                                    </p:animEffect>
                                  </p:childTnLst>
                                </p:cTn>
                              </p:par>
                            </p:childTnLst>
                          </p:cTn>
                        </p:par>
                      </p:childTnLst>
                    </p:cTn>
                  </p:par>
                  <p:par>
                    <p:cTn id="135" fill="hold">
                      <p:stCondLst>
                        <p:cond delay="indefinite"/>
                      </p:stCondLst>
                      <p:childTnLst>
                        <p:par>
                          <p:cTn id="136" fill="hold">
                            <p:stCondLst>
                              <p:cond delay="0"/>
                            </p:stCondLst>
                            <p:childTnLst>
                              <p:par>
                                <p:cTn id="137" presetID="10" presetClass="entr" presetSubtype="0" fill="hold" grpId="0" nodeType="clickEffect">
                                  <p:stCondLst>
                                    <p:cond delay="0"/>
                                  </p:stCondLst>
                                  <p:childTnLst>
                                    <p:set>
                                      <p:cBhvr>
                                        <p:cTn id="138" dur="1" fill="hold">
                                          <p:stCondLst>
                                            <p:cond delay="0"/>
                                          </p:stCondLst>
                                        </p:cTn>
                                        <p:tgtEl>
                                          <p:spTgt spid="80">
                                            <p:txEl>
                                              <p:pRg st="1" end="1"/>
                                            </p:txEl>
                                          </p:spTgt>
                                        </p:tgtEl>
                                        <p:attrNameLst>
                                          <p:attrName>style.visibility</p:attrName>
                                        </p:attrNameLst>
                                      </p:cBhvr>
                                      <p:to>
                                        <p:strVal val="visible"/>
                                      </p:to>
                                    </p:set>
                                    <p:animEffect transition="in" filter="fade">
                                      <p:cBhvr>
                                        <p:cTn id="139" dur="500"/>
                                        <p:tgtEl>
                                          <p:spTgt spid="80">
                                            <p:txEl>
                                              <p:pRg st="1" end="1"/>
                                            </p:txEl>
                                          </p:spTgt>
                                        </p:tgtEl>
                                      </p:cBhvr>
                                    </p:animEffect>
                                  </p:childTnLst>
                                </p:cTn>
                              </p:par>
                            </p:childTnLst>
                          </p:cTn>
                        </p:par>
                      </p:childTnLst>
                    </p:cTn>
                  </p:par>
                  <p:par>
                    <p:cTn id="140" fill="hold">
                      <p:stCondLst>
                        <p:cond delay="indefinite"/>
                      </p:stCondLst>
                      <p:childTnLst>
                        <p:par>
                          <p:cTn id="141" fill="hold">
                            <p:stCondLst>
                              <p:cond delay="0"/>
                            </p:stCondLst>
                            <p:childTnLst>
                              <p:par>
                                <p:cTn id="142" presetID="10" presetClass="entr" presetSubtype="0" fill="hold" grpId="0" nodeType="clickEffect">
                                  <p:stCondLst>
                                    <p:cond delay="0"/>
                                  </p:stCondLst>
                                  <p:childTnLst>
                                    <p:set>
                                      <p:cBhvr>
                                        <p:cTn id="143" dur="1" fill="hold">
                                          <p:stCondLst>
                                            <p:cond delay="0"/>
                                          </p:stCondLst>
                                        </p:cTn>
                                        <p:tgtEl>
                                          <p:spTgt spid="29"/>
                                        </p:tgtEl>
                                        <p:attrNameLst>
                                          <p:attrName>style.visibility</p:attrName>
                                        </p:attrNameLst>
                                      </p:cBhvr>
                                      <p:to>
                                        <p:strVal val="visible"/>
                                      </p:to>
                                    </p:set>
                                    <p:animEffect transition="in" filter="fade">
                                      <p:cBhvr>
                                        <p:cTn id="144" dur="500"/>
                                        <p:tgtEl>
                                          <p:spTgt spid="29"/>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51">
                                            <p:bg/>
                                          </p:spTgt>
                                        </p:tgtEl>
                                        <p:attrNameLst>
                                          <p:attrName>style.visibility</p:attrName>
                                        </p:attrNameLst>
                                      </p:cBhvr>
                                      <p:to>
                                        <p:strVal val="visible"/>
                                      </p:to>
                                    </p:set>
                                    <p:animEffect transition="in" filter="fade">
                                      <p:cBhvr>
                                        <p:cTn id="147" dur="500"/>
                                        <p:tgtEl>
                                          <p:spTgt spid="51">
                                            <p:bg/>
                                          </p:spTgt>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grpId="0" nodeType="clickEffect">
                                  <p:stCondLst>
                                    <p:cond delay="0"/>
                                  </p:stCondLst>
                                  <p:childTnLst>
                                    <p:set>
                                      <p:cBhvr>
                                        <p:cTn id="151" dur="1" fill="hold">
                                          <p:stCondLst>
                                            <p:cond delay="0"/>
                                          </p:stCondLst>
                                        </p:cTn>
                                        <p:tgtEl>
                                          <p:spTgt spid="51">
                                            <p:txEl>
                                              <p:pRg st="0" end="0"/>
                                            </p:txEl>
                                          </p:spTgt>
                                        </p:tgtEl>
                                        <p:attrNameLst>
                                          <p:attrName>style.visibility</p:attrName>
                                        </p:attrNameLst>
                                      </p:cBhvr>
                                      <p:to>
                                        <p:strVal val="visible"/>
                                      </p:to>
                                    </p:set>
                                    <p:animEffect transition="in" filter="fade">
                                      <p:cBhvr>
                                        <p:cTn id="152" dur="500"/>
                                        <p:tgtEl>
                                          <p:spTgt spid="51">
                                            <p:txEl>
                                              <p:pRg st="0" end="0"/>
                                            </p:txEl>
                                          </p:spTgt>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ntr" presetSubtype="0" fill="hold" grpId="0" nodeType="clickEffect">
                                  <p:stCondLst>
                                    <p:cond delay="0"/>
                                  </p:stCondLst>
                                  <p:childTnLst>
                                    <p:set>
                                      <p:cBhvr>
                                        <p:cTn id="156" dur="1" fill="hold">
                                          <p:stCondLst>
                                            <p:cond delay="0"/>
                                          </p:stCondLst>
                                        </p:cTn>
                                        <p:tgtEl>
                                          <p:spTgt spid="51">
                                            <p:txEl>
                                              <p:pRg st="1" end="1"/>
                                            </p:txEl>
                                          </p:spTgt>
                                        </p:tgtEl>
                                        <p:attrNameLst>
                                          <p:attrName>style.visibility</p:attrName>
                                        </p:attrNameLst>
                                      </p:cBhvr>
                                      <p:to>
                                        <p:strVal val="visible"/>
                                      </p:to>
                                    </p:set>
                                    <p:animEffect transition="in" filter="fade">
                                      <p:cBhvr>
                                        <p:cTn id="157" dur="500"/>
                                        <p:tgtEl>
                                          <p:spTgt spid="51">
                                            <p:txEl>
                                              <p:pRg st="1" end="1"/>
                                            </p:txEl>
                                          </p:spTgt>
                                        </p:tgtEl>
                                      </p:cBhvr>
                                    </p:animEffect>
                                  </p:childTnLst>
                                </p:cTn>
                              </p:par>
                            </p:childTnLst>
                          </p:cTn>
                        </p:par>
                      </p:childTnLst>
                    </p:cTn>
                  </p:par>
                  <p:par>
                    <p:cTn id="158" fill="hold">
                      <p:stCondLst>
                        <p:cond delay="indefinite"/>
                      </p:stCondLst>
                      <p:childTnLst>
                        <p:par>
                          <p:cTn id="159" fill="hold">
                            <p:stCondLst>
                              <p:cond delay="0"/>
                            </p:stCondLst>
                            <p:childTnLst>
                              <p:par>
                                <p:cTn id="160" presetID="10" presetClass="entr" presetSubtype="0" fill="hold" grpId="0" nodeType="clickEffect">
                                  <p:stCondLst>
                                    <p:cond delay="0"/>
                                  </p:stCondLst>
                                  <p:childTnLst>
                                    <p:set>
                                      <p:cBhvr>
                                        <p:cTn id="161" dur="1" fill="hold">
                                          <p:stCondLst>
                                            <p:cond delay="0"/>
                                          </p:stCondLst>
                                        </p:cTn>
                                        <p:tgtEl>
                                          <p:spTgt spid="51">
                                            <p:txEl>
                                              <p:pRg st="2" end="2"/>
                                            </p:txEl>
                                          </p:spTgt>
                                        </p:tgtEl>
                                        <p:attrNameLst>
                                          <p:attrName>style.visibility</p:attrName>
                                        </p:attrNameLst>
                                      </p:cBhvr>
                                      <p:to>
                                        <p:strVal val="visible"/>
                                      </p:to>
                                    </p:set>
                                    <p:animEffect transition="in" filter="fade">
                                      <p:cBhvr>
                                        <p:cTn id="162" dur="500"/>
                                        <p:tgtEl>
                                          <p:spTgt spid="51">
                                            <p:txEl>
                                              <p:pRg st="2" end="2"/>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51">
                                            <p:txEl>
                                              <p:pRg st="3" end="3"/>
                                            </p:txEl>
                                          </p:spTgt>
                                        </p:tgtEl>
                                        <p:attrNameLst>
                                          <p:attrName>style.visibility</p:attrName>
                                        </p:attrNameLst>
                                      </p:cBhvr>
                                      <p:to>
                                        <p:strVal val="visible"/>
                                      </p:to>
                                    </p:set>
                                    <p:animEffect transition="in" filter="fade">
                                      <p:cBhvr>
                                        <p:cTn id="167" dur="500"/>
                                        <p:tgtEl>
                                          <p:spTgt spid="51">
                                            <p:txEl>
                                              <p:pRg st="3" end="3"/>
                                            </p:txEl>
                                          </p:spTgt>
                                        </p:tgtEl>
                                      </p:cBhvr>
                                    </p:animEffect>
                                  </p:childTnLst>
                                </p:cTn>
                              </p:par>
                            </p:childTnLst>
                          </p:cTn>
                        </p:par>
                      </p:childTnLst>
                    </p:cTn>
                  </p:par>
                  <p:par>
                    <p:cTn id="168" fill="hold">
                      <p:stCondLst>
                        <p:cond delay="indefinite"/>
                      </p:stCondLst>
                      <p:childTnLst>
                        <p:par>
                          <p:cTn id="169" fill="hold">
                            <p:stCondLst>
                              <p:cond delay="0"/>
                            </p:stCondLst>
                            <p:childTnLst>
                              <p:par>
                                <p:cTn id="170" presetID="10" presetClass="entr" presetSubtype="0" fill="hold" grpId="0" nodeType="clickEffect">
                                  <p:stCondLst>
                                    <p:cond delay="0"/>
                                  </p:stCondLst>
                                  <p:childTnLst>
                                    <p:set>
                                      <p:cBhvr>
                                        <p:cTn id="171" dur="1" fill="hold">
                                          <p:stCondLst>
                                            <p:cond delay="0"/>
                                          </p:stCondLst>
                                        </p:cTn>
                                        <p:tgtEl>
                                          <p:spTgt spid="51">
                                            <p:txEl>
                                              <p:pRg st="4" end="4"/>
                                            </p:txEl>
                                          </p:spTgt>
                                        </p:tgtEl>
                                        <p:attrNameLst>
                                          <p:attrName>style.visibility</p:attrName>
                                        </p:attrNameLst>
                                      </p:cBhvr>
                                      <p:to>
                                        <p:strVal val="visible"/>
                                      </p:to>
                                    </p:set>
                                    <p:animEffect transition="in" filter="fade">
                                      <p:cBhvr>
                                        <p:cTn id="172" dur="500"/>
                                        <p:tgtEl>
                                          <p:spTgt spid="51">
                                            <p:txEl>
                                              <p:pRg st="4" end="4"/>
                                            </p:txEl>
                                          </p:spTgt>
                                        </p:tgtEl>
                                      </p:cBhvr>
                                    </p:animEffect>
                                  </p:childTnLst>
                                </p:cTn>
                              </p:par>
                            </p:childTnLst>
                          </p:cTn>
                        </p:par>
                      </p:childTnLst>
                    </p:cTn>
                  </p:par>
                  <p:par>
                    <p:cTn id="173" fill="hold">
                      <p:stCondLst>
                        <p:cond delay="indefinite"/>
                      </p:stCondLst>
                      <p:childTnLst>
                        <p:par>
                          <p:cTn id="174" fill="hold">
                            <p:stCondLst>
                              <p:cond delay="0"/>
                            </p:stCondLst>
                            <p:childTnLst>
                              <p:par>
                                <p:cTn id="175" presetID="10" presetClass="entr" presetSubtype="0" fill="hold" grpId="0" nodeType="clickEffect">
                                  <p:stCondLst>
                                    <p:cond delay="0"/>
                                  </p:stCondLst>
                                  <p:childTnLst>
                                    <p:set>
                                      <p:cBhvr>
                                        <p:cTn id="176" dur="1" fill="hold">
                                          <p:stCondLst>
                                            <p:cond delay="0"/>
                                          </p:stCondLst>
                                        </p:cTn>
                                        <p:tgtEl>
                                          <p:spTgt spid="51">
                                            <p:txEl>
                                              <p:pRg st="5" end="5"/>
                                            </p:txEl>
                                          </p:spTgt>
                                        </p:tgtEl>
                                        <p:attrNameLst>
                                          <p:attrName>style.visibility</p:attrName>
                                        </p:attrNameLst>
                                      </p:cBhvr>
                                      <p:to>
                                        <p:strVal val="visible"/>
                                      </p:to>
                                    </p:set>
                                    <p:animEffect transition="in" filter="fade">
                                      <p:cBhvr>
                                        <p:cTn id="177" dur="500"/>
                                        <p:tgtEl>
                                          <p:spTgt spid="51">
                                            <p:txEl>
                                              <p:pRg st="5" end="5"/>
                                            </p:txEl>
                                          </p:spTgt>
                                        </p:tgtEl>
                                      </p:cBhvr>
                                    </p:animEffect>
                                  </p:childTnLst>
                                </p:cTn>
                              </p:par>
                              <p:par>
                                <p:cTn id="178" presetID="10" presetClass="entr" presetSubtype="0" fill="hold" grpId="0" nodeType="withEffect">
                                  <p:stCondLst>
                                    <p:cond delay="0"/>
                                  </p:stCondLst>
                                  <p:childTnLst>
                                    <p:set>
                                      <p:cBhvr>
                                        <p:cTn id="179" dur="1" fill="hold">
                                          <p:stCondLst>
                                            <p:cond delay="0"/>
                                          </p:stCondLst>
                                        </p:cTn>
                                        <p:tgtEl>
                                          <p:spTgt spid="76">
                                            <p:bg/>
                                          </p:spTgt>
                                        </p:tgtEl>
                                        <p:attrNameLst>
                                          <p:attrName>style.visibility</p:attrName>
                                        </p:attrNameLst>
                                      </p:cBhvr>
                                      <p:to>
                                        <p:strVal val="visible"/>
                                      </p:to>
                                    </p:set>
                                    <p:animEffect transition="in" filter="fade">
                                      <p:cBhvr>
                                        <p:cTn id="180" dur="500"/>
                                        <p:tgtEl>
                                          <p:spTgt spid="76">
                                            <p:bg/>
                                          </p:spTgt>
                                        </p:tgtEl>
                                      </p:cBhvr>
                                    </p:animEffect>
                                  </p:childTnLst>
                                </p:cTn>
                              </p:par>
                            </p:childTnLst>
                          </p:cTn>
                        </p:par>
                      </p:childTnLst>
                    </p:cTn>
                  </p:par>
                  <p:par>
                    <p:cTn id="181" fill="hold">
                      <p:stCondLst>
                        <p:cond delay="indefinite"/>
                      </p:stCondLst>
                      <p:childTnLst>
                        <p:par>
                          <p:cTn id="182" fill="hold">
                            <p:stCondLst>
                              <p:cond delay="0"/>
                            </p:stCondLst>
                            <p:childTnLst>
                              <p:par>
                                <p:cTn id="183" presetID="10" presetClass="entr" presetSubtype="0" fill="hold" grpId="0" nodeType="clickEffect">
                                  <p:stCondLst>
                                    <p:cond delay="0"/>
                                  </p:stCondLst>
                                  <p:childTnLst>
                                    <p:set>
                                      <p:cBhvr>
                                        <p:cTn id="184" dur="1" fill="hold">
                                          <p:stCondLst>
                                            <p:cond delay="0"/>
                                          </p:stCondLst>
                                        </p:cTn>
                                        <p:tgtEl>
                                          <p:spTgt spid="76">
                                            <p:txEl>
                                              <p:pRg st="0" end="0"/>
                                            </p:txEl>
                                          </p:spTgt>
                                        </p:tgtEl>
                                        <p:attrNameLst>
                                          <p:attrName>style.visibility</p:attrName>
                                        </p:attrNameLst>
                                      </p:cBhvr>
                                      <p:to>
                                        <p:strVal val="visible"/>
                                      </p:to>
                                    </p:set>
                                    <p:animEffect transition="in" filter="fade">
                                      <p:cBhvr>
                                        <p:cTn id="185" dur="500"/>
                                        <p:tgtEl>
                                          <p:spTgt spid="76">
                                            <p:txEl>
                                              <p:pRg st="0" end="0"/>
                                            </p:txEl>
                                          </p:spTgt>
                                        </p:tgtEl>
                                      </p:cBhvr>
                                    </p:animEffect>
                                  </p:childTnLst>
                                </p:cTn>
                              </p:par>
                            </p:childTnLst>
                          </p:cTn>
                        </p:par>
                      </p:childTnLst>
                    </p:cTn>
                  </p:par>
                  <p:par>
                    <p:cTn id="186" fill="hold">
                      <p:stCondLst>
                        <p:cond delay="indefinite"/>
                      </p:stCondLst>
                      <p:childTnLst>
                        <p:par>
                          <p:cTn id="187" fill="hold">
                            <p:stCondLst>
                              <p:cond delay="0"/>
                            </p:stCondLst>
                            <p:childTnLst>
                              <p:par>
                                <p:cTn id="188" presetID="10" presetClass="entr" presetSubtype="0" fill="hold" grpId="0" nodeType="clickEffect">
                                  <p:stCondLst>
                                    <p:cond delay="0"/>
                                  </p:stCondLst>
                                  <p:childTnLst>
                                    <p:set>
                                      <p:cBhvr>
                                        <p:cTn id="189" dur="1" fill="hold">
                                          <p:stCondLst>
                                            <p:cond delay="0"/>
                                          </p:stCondLst>
                                        </p:cTn>
                                        <p:tgtEl>
                                          <p:spTgt spid="76">
                                            <p:txEl>
                                              <p:pRg st="1" end="1"/>
                                            </p:txEl>
                                          </p:spTgt>
                                        </p:tgtEl>
                                        <p:attrNameLst>
                                          <p:attrName>style.visibility</p:attrName>
                                        </p:attrNameLst>
                                      </p:cBhvr>
                                      <p:to>
                                        <p:strVal val="visible"/>
                                      </p:to>
                                    </p:set>
                                    <p:animEffect transition="in" filter="fade">
                                      <p:cBhvr>
                                        <p:cTn id="190" dur="500"/>
                                        <p:tgtEl>
                                          <p:spTgt spid="76">
                                            <p:txEl>
                                              <p:pRg st="1" end="1"/>
                                            </p:txEl>
                                          </p:spTgt>
                                        </p:tgtEl>
                                      </p:cBhvr>
                                    </p:animEffect>
                                  </p:childTnLst>
                                </p:cTn>
                              </p:par>
                            </p:childTnLst>
                          </p:cTn>
                        </p:par>
                      </p:childTnLst>
                    </p:cTn>
                  </p:par>
                  <p:par>
                    <p:cTn id="191" fill="hold">
                      <p:stCondLst>
                        <p:cond delay="indefinite"/>
                      </p:stCondLst>
                      <p:childTnLst>
                        <p:par>
                          <p:cTn id="192" fill="hold">
                            <p:stCondLst>
                              <p:cond delay="0"/>
                            </p:stCondLst>
                            <p:childTnLst>
                              <p:par>
                                <p:cTn id="193" presetID="10" presetClass="entr" presetSubtype="0" fill="hold" grpId="0" nodeType="clickEffect">
                                  <p:stCondLst>
                                    <p:cond delay="0"/>
                                  </p:stCondLst>
                                  <p:childTnLst>
                                    <p:set>
                                      <p:cBhvr>
                                        <p:cTn id="194" dur="1" fill="hold">
                                          <p:stCondLst>
                                            <p:cond delay="0"/>
                                          </p:stCondLst>
                                        </p:cTn>
                                        <p:tgtEl>
                                          <p:spTgt spid="44"/>
                                        </p:tgtEl>
                                        <p:attrNameLst>
                                          <p:attrName>style.visibility</p:attrName>
                                        </p:attrNameLst>
                                      </p:cBhvr>
                                      <p:to>
                                        <p:strVal val="visible"/>
                                      </p:to>
                                    </p:set>
                                    <p:animEffect transition="in" filter="fade">
                                      <p:cBhvr>
                                        <p:cTn id="195" dur="500"/>
                                        <p:tgtEl>
                                          <p:spTgt spid="44"/>
                                        </p:tgtEl>
                                      </p:cBhvr>
                                    </p:animEffect>
                                  </p:childTnLst>
                                </p:cTn>
                              </p:par>
                            </p:childTnLst>
                          </p:cTn>
                        </p:par>
                      </p:childTnLst>
                    </p:cTn>
                  </p:par>
                  <p:par>
                    <p:cTn id="196" fill="hold">
                      <p:stCondLst>
                        <p:cond delay="indefinite"/>
                      </p:stCondLst>
                      <p:childTnLst>
                        <p:par>
                          <p:cTn id="197" fill="hold">
                            <p:stCondLst>
                              <p:cond delay="0"/>
                            </p:stCondLst>
                            <p:childTnLst>
                              <p:par>
                                <p:cTn id="198" presetID="10" presetClass="entr" presetSubtype="0" fill="hold" grpId="0" nodeType="clickEffect">
                                  <p:stCondLst>
                                    <p:cond delay="0"/>
                                  </p:stCondLst>
                                  <p:childTnLst>
                                    <p:set>
                                      <p:cBhvr>
                                        <p:cTn id="199" dur="1" fill="hold">
                                          <p:stCondLst>
                                            <p:cond delay="0"/>
                                          </p:stCondLst>
                                        </p:cTn>
                                        <p:tgtEl>
                                          <p:spTgt spid="76">
                                            <p:txEl>
                                              <p:pRg st="2" end="2"/>
                                            </p:txEl>
                                          </p:spTgt>
                                        </p:tgtEl>
                                        <p:attrNameLst>
                                          <p:attrName>style.visibility</p:attrName>
                                        </p:attrNameLst>
                                      </p:cBhvr>
                                      <p:to>
                                        <p:strVal val="visible"/>
                                      </p:to>
                                    </p:set>
                                    <p:animEffect transition="in" filter="fade">
                                      <p:cBhvr>
                                        <p:cTn id="200" dur="500"/>
                                        <p:tgtEl>
                                          <p:spTgt spid="76">
                                            <p:txEl>
                                              <p:pRg st="2" end="2"/>
                                            </p:txEl>
                                          </p:spTgt>
                                        </p:tgtEl>
                                      </p:cBhvr>
                                    </p:animEffect>
                                  </p:childTnLst>
                                </p:cTn>
                              </p:par>
                            </p:childTnLst>
                          </p:cTn>
                        </p:par>
                      </p:childTnLst>
                    </p:cTn>
                  </p:par>
                  <p:par>
                    <p:cTn id="201" fill="hold">
                      <p:stCondLst>
                        <p:cond delay="indefinite"/>
                      </p:stCondLst>
                      <p:childTnLst>
                        <p:par>
                          <p:cTn id="202" fill="hold">
                            <p:stCondLst>
                              <p:cond delay="0"/>
                            </p:stCondLst>
                            <p:childTnLst>
                              <p:par>
                                <p:cTn id="203" presetID="10" presetClass="entr" presetSubtype="0" fill="hold" grpId="0" nodeType="clickEffect">
                                  <p:stCondLst>
                                    <p:cond delay="0"/>
                                  </p:stCondLst>
                                  <p:childTnLst>
                                    <p:set>
                                      <p:cBhvr>
                                        <p:cTn id="204" dur="1" fill="hold">
                                          <p:stCondLst>
                                            <p:cond delay="0"/>
                                          </p:stCondLst>
                                        </p:cTn>
                                        <p:tgtEl>
                                          <p:spTgt spid="76">
                                            <p:txEl>
                                              <p:pRg st="3" end="3"/>
                                            </p:txEl>
                                          </p:spTgt>
                                        </p:tgtEl>
                                        <p:attrNameLst>
                                          <p:attrName>style.visibility</p:attrName>
                                        </p:attrNameLst>
                                      </p:cBhvr>
                                      <p:to>
                                        <p:strVal val="visible"/>
                                      </p:to>
                                    </p:set>
                                    <p:animEffect transition="in" filter="fade">
                                      <p:cBhvr>
                                        <p:cTn id="205" dur="500"/>
                                        <p:tgtEl>
                                          <p:spTgt spid="76">
                                            <p:txEl>
                                              <p:pRg st="3" end="3"/>
                                            </p:txEl>
                                          </p:spTgt>
                                        </p:tgtEl>
                                      </p:cBhvr>
                                    </p:animEffect>
                                  </p:childTnLst>
                                </p:cTn>
                              </p:par>
                            </p:childTnLst>
                          </p:cTn>
                        </p:par>
                      </p:childTnLst>
                    </p:cTn>
                  </p:par>
                  <p:par>
                    <p:cTn id="206" fill="hold">
                      <p:stCondLst>
                        <p:cond delay="indefinite"/>
                      </p:stCondLst>
                      <p:childTnLst>
                        <p:par>
                          <p:cTn id="207" fill="hold">
                            <p:stCondLst>
                              <p:cond delay="0"/>
                            </p:stCondLst>
                            <p:childTnLst>
                              <p:par>
                                <p:cTn id="208" presetID="10" presetClass="entr" presetSubtype="0" fill="hold" grpId="0" nodeType="clickEffect">
                                  <p:stCondLst>
                                    <p:cond delay="0"/>
                                  </p:stCondLst>
                                  <p:childTnLst>
                                    <p:set>
                                      <p:cBhvr>
                                        <p:cTn id="209" dur="1" fill="hold">
                                          <p:stCondLst>
                                            <p:cond delay="0"/>
                                          </p:stCondLst>
                                        </p:cTn>
                                        <p:tgtEl>
                                          <p:spTgt spid="76">
                                            <p:txEl>
                                              <p:pRg st="4" end="4"/>
                                            </p:txEl>
                                          </p:spTgt>
                                        </p:tgtEl>
                                        <p:attrNameLst>
                                          <p:attrName>style.visibility</p:attrName>
                                        </p:attrNameLst>
                                      </p:cBhvr>
                                      <p:to>
                                        <p:strVal val="visible"/>
                                      </p:to>
                                    </p:set>
                                    <p:animEffect transition="in" filter="fade">
                                      <p:cBhvr>
                                        <p:cTn id="210" dur="500"/>
                                        <p:tgtEl>
                                          <p:spTgt spid="76">
                                            <p:txEl>
                                              <p:pRg st="4" end="4"/>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76">
                                            <p:txEl>
                                              <p:pRg st="5" end="5"/>
                                            </p:txEl>
                                          </p:spTgt>
                                        </p:tgtEl>
                                        <p:attrNameLst>
                                          <p:attrName>style.visibility</p:attrName>
                                        </p:attrNameLst>
                                      </p:cBhvr>
                                      <p:to>
                                        <p:strVal val="visible"/>
                                      </p:to>
                                    </p:set>
                                    <p:animEffect transition="in" filter="fade">
                                      <p:cBhvr>
                                        <p:cTn id="215" dur="500"/>
                                        <p:tgtEl>
                                          <p:spTgt spid="76">
                                            <p:txEl>
                                              <p:pRg st="5" end="5"/>
                                            </p:txEl>
                                          </p:spTgt>
                                        </p:tgtEl>
                                      </p:cBhvr>
                                    </p:animEffect>
                                  </p:childTnLst>
                                </p:cTn>
                              </p:par>
                            </p:childTnLst>
                          </p:cTn>
                        </p:par>
                      </p:childTnLst>
                    </p:cTn>
                  </p:par>
                  <p:par>
                    <p:cTn id="216" fill="hold">
                      <p:stCondLst>
                        <p:cond delay="indefinite"/>
                      </p:stCondLst>
                      <p:childTnLst>
                        <p:par>
                          <p:cTn id="217" fill="hold">
                            <p:stCondLst>
                              <p:cond delay="0"/>
                            </p:stCondLst>
                            <p:childTnLst>
                              <p:par>
                                <p:cTn id="218" presetID="10" presetClass="entr" presetSubtype="0" fill="hold" grpId="0" nodeType="clickEffect">
                                  <p:stCondLst>
                                    <p:cond delay="0"/>
                                  </p:stCondLst>
                                  <p:childTnLst>
                                    <p:set>
                                      <p:cBhvr>
                                        <p:cTn id="219" dur="1" fill="hold">
                                          <p:stCondLst>
                                            <p:cond delay="0"/>
                                          </p:stCondLst>
                                        </p:cTn>
                                        <p:tgtEl>
                                          <p:spTgt spid="76">
                                            <p:txEl>
                                              <p:pRg st="6" end="6"/>
                                            </p:txEl>
                                          </p:spTgt>
                                        </p:tgtEl>
                                        <p:attrNameLst>
                                          <p:attrName>style.visibility</p:attrName>
                                        </p:attrNameLst>
                                      </p:cBhvr>
                                      <p:to>
                                        <p:strVal val="visible"/>
                                      </p:to>
                                    </p:set>
                                    <p:animEffect transition="in" filter="fade">
                                      <p:cBhvr>
                                        <p:cTn id="220" dur="500"/>
                                        <p:tgtEl>
                                          <p:spTgt spid="76">
                                            <p:txEl>
                                              <p:pRg st="6" end="6"/>
                                            </p:txEl>
                                          </p:spTgt>
                                        </p:tgtEl>
                                      </p:cBhvr>
                                    </p:animEffect>
                                  </p:childTnLst>
                                </p:cTn>
                              </p:par>
                            </p:childTnLst>
                          </p:cTn>
                        </p:par>
                      </p:childTnLst>
                    </p:cTn>
                  </p:par>
                  <p:par>
                    <p:cTn id="221" fill="hold">
                      <p:stCondLst>
                        <p:cond delay="indefinite"/>
                      </p:stCondLst>
                      <p:childTnLst>
                        <p:par>
                          <p:cTn id="222" fill="hold">
                            <p:stCondLst>
                              <p:cond delay="0"/>
                            </p:stCondLst>
                            <p:childTnLst>
                              <p:par>
                                <p:cTn id="223" presetID="10" presetClass="entr" presetSubtype="0" fill="hold" grpId="0" nodeType="clickEffect">
                                  <p:stCondLst>
                                    <p:cond delay="0"/>
                                  </p:stCondLst>
                                  <p:childTnLst>
                                    <p:set>
                                      <p:cBhvr>
                                        <p:cTn id="224" dur="1" fill="hold">
                                          <p:stCondLst>
                                            <p:cond delay="0"/>
                                          </p:stCondLst>
                                        </p:cTn>
                                        <p:tgtEl>
                                          <p:spTgt spid="76">
                                            <p:txEl>
                                              <p:pRg st="7" end="7"/>
                                            </p:txEl>
                                          </p:spTgt>
                                        </p:tgtEl>
                                        <p:attrNameLst>
                                          <p:attrName>style.visibility</p:attrName>
                                        </p:attrNameLst>
                                      </p:cBhvr>
                                      <p:to>
                                        <p:strVal val="visible"/>
                                      </p:to>
                                    </p:set>
                                    <p:animEffect transition="in" filter="fade">
                                      <p:cBhvr>
                                        <p:cTn id="225" dur="500"/>
                                        <p:tgtEl>
                                          <p:spTgt spid="76">
                                            <p:txEl>
                                              <p:pRg st="7" end="7"/>
                                            </p:txEl>
                                          </p:spTgt>
                                        </p:tgtEl>
                                      </p:cBhvr>
                                    </p:animEffect>
                                  </p:childTnLst>
                                </p:cTn>
                              </p:par>
                            </p:childTnLst>
                          </p:cTn>
                        </p:par>
                      </p:childTnLst>
                    </p:cTn>
                  </p:par>
                  <p:par>
                    <p:cTn id="226" fill="hold">
                      <p:stCondLst>
                        <p:cond delay="indefinite"/>
                      </p:stCondLst>
                      <p:childTnLst>
                        <p:par>
                          <p:cTn id="227" fill="hold">
                            <p:stCondLst>
                              <p:cond delay="0"/>
                            </p:stCondLst>
                            <p:childTnLst>
                              <p:par>
                                <p:cTn id="228" presetID="10" presetClass="entr" presetSubtype="0" fill="hold" grpId="0" nodeType="clickEffect">
                                  <p:stCondLst>
                                    <p:cond delay="0"/>
                                  </p:stCondLst>
                                  <p:childTnLst>
                                    <p:set>
                                      <p:cBhvr>
                                        <p:cTn id="229" dur="1" fill="hold">
                                          <p:stCondLst>
                                            <p:cond delay="0"/>
                                          </p:stCondLst>
                                        </p:cTn>
                                        <p:tgtEl>
                                          <p:spTgt spid="76">
                                            <p:txEl>
                                              <p:pRg st="8" end="8"/>
                                            </p:txEl>
                                          </p:spTgt>
                                        </p:tgtEl>
                                        <p:attrNameLst>
                                          <p:attrName>style.visibility</p:attrName>
                                        </p:attrNameLst>
                                      </p:cBhvr>
                                      <p:to>
                                        <p:strVal val="visible"/>
                                      </p:to>
                                    </p:set>
                                    <p:animEffect transition="in" filter="fade">
                                      <p:cBhvr>
                                        <p:cTn id="230" dur="500"/>
                                        <p:tgtEl>
                                          <p:spTgt spid="76">
                                            <p:txEl>
                                              <p:pRg st="8" end="8"/>
                                            </p:txEl>
                                          </p:spTgt>
                                        </p:tgtEl>
                                      </p:cBhvr>
                                    </p:animEffect>
                                  </p:childTnLst>
                                </p:cTn>
                              </p:par>
                              <p:par>
                                <p:cTn id="231" presetID="10" presetClass="entr" presetSubtype="0" fill="hold" grpId="0" nodeType="withEffect">
                                  <p:stCondLst>
                                    <p:cond delay="0"/>
                                  </p:stCondLst>
                                  <p:childTnLst>
                                    <p:set>
                                      <p:cBhvr>
                                        <p:cTn id="232" dur="1" fill="hold">
                                          <p:stCondLst>
                                            <p:cond delay="0"/>
                                          </p:stCondLst>
                                        </p:cTn>
                                        <p:tgtEl>
                                          <p:spTgt spid="81">
                                            <p:bg/>
                                          </p:spTgt>
                                        </p:tgtEl>
                                        <p:attrNameLst>
                                          <p:attrName>style.visibility</p:attrName>
                                        </p:attrNameLst>
                                      </p:cBhvr>
                                      <p:to>
                                        <p:strVal val="visible"/>
                                      </p:to>
                                    </p:set>
                                    <p:animEffect transition="in" filter="fade">
                                      <p:cBhvr>
                                        <p:cTn id="233" dur="500"/>
                                        <p:tgtEl>
                                          <p:spTgt spid="81">
                                            <p:bg/>
                                          </p:spTgt>
                                        </p:tgtEl>
                                      </p:cBhvr>
                                    </p:animEffect>
                                  </p:childTnLst>
                                </p:cTn>
                              </p:par>
                            </p:childTnLst>
                          </p:cTn>
                        </p:par>
                      </p:childTnLst>
                    </p:cTn>
                  </p:par>
                  <p:par>
                    <p:cTn id="234" fill="hold">
                      <p:stCondLst>
                        <p:cond delay="indefinite"/>
                      </p:stCondLst>
                      <p:childTnLst>
                        <p:par>
                          <p:cTn id="235" fill="hold">
                            <p:stCondLst>
                              <p:cond delay="0"/>
                            </p:stCondLst>
                            <p:childTnLst>
                              <p:par>
                                <p:cTn id="236" presetID="10" presetClass="entr" presetSubtype="0" fill="hold" grpId="0" nodeType="clickEffect">
                                  <p:stCondLst>
                                    <p:cond delay="0"/>
                                  </p:stCondLst>
                                  <p:childTnLst>
                                    <p:set>
                                      <p:cBhvr>
                                        <p:cTn id="237" dur="1" fill="hold">
                                          <p:stCondLst>
                                            <p:cond delay="0"/>
                                          </p:stCondLst>
                                        </p:cTn>
                                        <p:tgtEl>
                                          <p:spTgt spid="81">
                                            <p:txEl>
                                              <p:pRg st="0" end="0"/>
                                            </p:txEl>
                                          </p:spTgt>
                                        </p:tgtEl>
                                        <p:attrNameLst>
                                          <p:attrName>style.visibility</p:attrName>
                                        </p:attrNameLst>
                                      </p:cBhvr>
                                      <p:to>
                                        <p:strVal val="visible"/>
                                      </p:to>
                                    </p:set>
                                    <p:animEffect transition="in" filter="fade">
                                      <p:cBhvr>
                                        <p:cTn id="238" dur="500"/>
                                        <p:tgtEl>
                                          <p:spTgt spid="81">
                                            <p:txEl>
                                              <p:pRg st="0" end="0"/>
                                            </p:txEl>
                                          </p:spTgt>
                                        </p:tgtEl>
                                      </p:cBhvr>
                                    </p:animEffect>
                                  </p:childTnLst>
                                </p:cTn>
                              </p:par>
                            </p:childTnLst>
                          </p:cTn>
                        </p:par>
                      </p:childTnLst>
                    </p:cTn>
                  </p:par>
                  <p:par>
                    <p:cTn id="239" fill="hold">
                      <p:stCondLst>
                        <p:cond delay="indefinite"/>
                      </p:stCondLst>
                      <p:childTnLst>
                        <p:par>
                          <p:cTn id="240" fill="hold">
                            <p:stCondLst>
                              <p:cond delay="0"/>
                            </p:stCondLst>
                            <p:childTnLst>
                              <p:par>
                                <p:cTn id="241" presetID="10" presetClass="entr" presetSubtype="0" fill="hold" grpId="0" nodeType="clickEffect">
                                  <p:stCondLst>
                                    <p:cond delay="0"/>
                                  </p:stCondLst>
                                  <p:childTnLst>
                                    <p:set>
                                      <p:cBhvr>
                                        <p:cTn id="242" dur="1" fill="hold">
                                          <p:stCondLst>
                                            <p:cond delay="0"/>
                                          </p:stCondLst>
                                        </p:cTn>
                                        <p:tgtEl>
                                          <p:spTgt spid="81">
                                            <p:txEl>
                                              <p:pRg st="1" end="1"/>
                                            </p:txEl>
                                          </p:spTgt>
                                        </p:tgtEl>
                                        <p:attrNameLst>
                                          <p:attrName>style.visibility</p:attrName>
                                        </p:attrNameLst>
                                      </p:cBhvr>
                                      <p:to>
                                        <p:strVal val="visible"/>
                                      </p:to>
                                    </p:set>
                                    <p:animEffect transition="in" filter="fade">
                                      <p:cBhvr>
                                        <p:cTn id="243" dur="500"/>
                                        <p:tgtEl>
                                          <p:spTgt spid="81">
                                            <p:txEl>
                                              <p:pRg st="1" end="1"/>
                                            </p:txEl>
                                          </p:spTgt>
                                        </p:tgtEl>
                                      </p:cBhvr>
                                    </p:animEffect>
                                  </p:childTnLst>
                                </p:cTn>
                              </p:par>
                            </p:childTnLst>
                          </p:cTn>
                        </p:par>
                      </p:childTnLst>
                    </p:cTn>
                  </p:par>
                  <p:par>
                    <p:cTn id="244" fill="hold">
                      <p:stCondLst>
                        <p:cond delay="indefinite"/>
                      </p:stCondLst>
                      <p:childTnLst>
                        <p:par>
                          <p:cTn id="245" fill="hold">
                            <p:stCondLst>
                              <p:cond delay="0"/>
                            </p:stCondLst>
                            <p:childTnLst>
                              <p:par>
                                <p:cTn id="246" presetID="10" presetClass="entr" presetSubtype="0" fill="hold" grpId="0" nodeType="clickEffect">
                                  <p:stCondLst>
                                    <p:cond delay="0"/>
                                  </p:stCondLst>
                                  <p:childTnLst>
                                    <p:set>
                                      <p:cBhvr>
                                        <p:cTn id="247" dur="1" fill="hold">
                                          <p:stCondLst>
                                            <p:cond delay="0"/>
                                          </p:stCondLst>
                                        </p:cTn>
                                        <p:tgtEl>
                                          <p:spTgt spid="81">
                                            <p:txEl>
                                              <p:pRg st="2" end="2"/>
                                            </p:txEl>
                                          </p:spTgt>
                                        </p:tgtEl>
                                        <p:attrNameLst>
                                          <p:attrName>style.visibility</p:attrName>
                                        </p:attrNameLst>
                                      </p:cBhvr>
                                      <p:to>
                                        <p:strVal val="visible"/>
                                      </p:to>
                                    </p:set>
                                    <p:animEffect transition="in" filter="fade">
                                      <p:cBhvr>
                                        <p:cTn id="248" dur="500"/>
                                        <p:tgtEl>
                                          <p:spTgt spid="81">
                                            <p:txEl>
                                              <p:pRg st="2" end="2"/>
                                            </p:txEl>
                                          </p:spTgt>
                                        </p:tgtEl>
                                      </p:cBhvr>
                                    </p:animEffect>
                                  </p:childTnLst>
                                </p:cTn>
                              </p:par>
                            </p:childTnLst>
                          </p:cTn>
                        </p:par>
                      </p:childTnLst>
                    </p:cTn>
                  </p:par>
                  <p:par>
                    <p:cTn id="249" fill="hold">
                      <p:stCondLst>
                        <p:cond delay="indefinite"/>
                      </p:stCondLst>
                      <p:childTnLst>
                        <p:par>
                          <p:cTn id="250" fill="hold">
                            <p:stCondLst>
                              <p:cond delay="0"/>
                            </p:stCondLst>
                            <p:childTnLst>
                              <p:par>
                                <p:cTn id="251" presetID="10" presetClass="entr" presetSubtype="0" fill="hold" grpId="0" nodeType="clickEffect">
                                  <p:stCondLst>
                                    <p:cond delay="0"/>
                                  </p:stCondLst>
                                  <p:childTnLst>
                                    <p:set>
                                      <p:cBhvr>
                                        <p:cTn id="252" dur="1" fill="hold">
                                          <p:stCondLst>
                                            <p:cond delay="0"/>
                                          </p:stCondLst>
                                        </p:cTn>
                                        <p:tgtEl>
                                          <p:spTgt spid="81">
                                            <p:txEl>
                                              <p:pRg st="3" end="3"/>
                                            </p:txEl>
                                          </p:spTgt>
                                        </p:tgtEl>
                                        <p:attrNameLst>
                                          <p:attrName>style.visibility</p:attrName>
                                        </p:attrNameLst>
                                      </p:cBhvr>
                                      <p:to>
                                        <p:strVal val="visible"/>
                                      </p:to>
                                    </p:set>
                                    <p:animEffect transition="in" filter="fade">
                                      <p:cBhvr>
                                        <p:cTn id="253" dur="500"/>
                                        <p:tgtEl>
                                          <p:spTgt spid="81">
                                            <p:txEl>
                                              <p:pRg st="3" end="3"/>
                                            </p:txEl>
                                          </p:spTgt>
                                        </p:tgtEl>
                                      </p:cBhvr>
                                    </p:animEffect>
                                  </p:childTnLst>
                                </p:cTn>
                              </p:par>
                            </p:childTnLst>
                          </p:cTn>
                        </p:par>
                      </p:childTnLst>
                    </p:cTn>
                  </p:par>
                  <p:par>
                    <p:cTn id="254" fill="hold">
                      <p:stCondLst>
                        <p:cond delay="indefinite"/>
                      </p:stCondLst>
                      <p:childTnLst>
                        <p:par>
                          <p:cTn id="255" fill="hold">
                            <p:stCondLst>
                              <p:cond delay="0"/>
                            </p:stCondLst>
                            <p:childTnLst>
                              <p:par>
                                <p:cTn id="256" presetID="10" presetClass="entr" presetSubtype="0" fill="hold" grpId="0" nodeType="clickEffect">
                                  <p:stCondLst>
                                    <p:cond delay="0"/>
                                  </p:stCondLst>
                                  <p:childTnLst>
                                    <p:set>
                                      <p:cBhvr>
                                        <p:cTn id="257" dur="1" fill="hold">
                                          <p:stCondLst>
                                            <p:cond delay="0"/>
                                          </p:stCondLst>
                                        </p:cTn>
                                        <p:tgtEl>
                                          <p:spTgt spid="81">
                                            <p:txEl>
                                              <p:pRg st="4" end="4"/>
                                            </p:txEl>
                                          </p:spTgt>
                                        </p:tgtEl>
                                        <p:attrNameLst>
                                          <p:attrName>style.visibility</p:attrName>
                                        </p:attrNameLst>
                                      </p:cBhvr>
                                      <p:to>
                                        <p:strVal val="visible"/>
                                      </p:to>
                                    </p:set>
                                    <p:animEffect transition="in" filter="fade">
                                      <p:cBhvr>
                                        <p:cTn id="258" dur="500"/>
                                        <p:tgtEl>
                                          <p:spTgt spid="81">
                                            <p:txEl>
                                              <p:pRg st="4" end="4"/>
                                            </p:txEl>
                                          </p:spTgt>
                                        </p:tgtEl>
                                      </p:cBhvr>
                                    </p:animEffect>
                                  </p:childTnLst>
                                </p:cTn>
                              </p:par>
                            </p:childTnLst>
                          </p:cTn>
                        </p:par>
                      </p:childTnLst>
                    </p:cTn>
                  </p:par>
                  <p:par>
                    <p:cTn id="259" fill="hold">
                      <p:stCondLst>
                        <p:cond delay="indefinite"/>
                      </p:stCondLst>
                      <p:childTnLst>
                        <p:par>
                          <p:cTn id="260" fill="hold">
                            <p:stCondLst>
                              <p:cond delay="0"/>
                            </p:stCondLst>
                            <p:childTnLst>
                              <p:par>
                                <p:cTn id="261" presetID="10" presetClass="entr" presetSubtype="0" fill="hold" grpId="0" nodeType="clickEffect">
                                  <p:stCondLst>
                                    <p:cond delay="0"/>
                                  </p:stCondLst>
                                  <p:childTnLst>
                                    <p:set>
                                      <p:cBhvr>
                                        <p:cTn id="262" dur="1" fill="hold">
                                          <p:stCondLst>
                                            <p:cond delay="0"/>
                                          </p:stCondLst>
                                        </p:cTn>
                                        <p:tgtEl>
                                          <p:spTgt spid="40"/>
                                        </p:tgtEl>
                                        <p:attrNameLst>
                                          <p:attrName>style.visibility</p:attrName>
                                        </p:attrNameLst>
                                      </p:cBhvr>
                                      <p:to>
                                        <p:strVal val="visible"/>
                                      </p:to>
                                    </p:set>
                                    <p:animEffect transition="in" filter="fade">
                                      <p:cBhvr>
                                        <p:cTn id="263" dur="500"/>
                                        <p:tgtEl>
                                          <p:spTgt spid="40"/>
                                        </p:tgtEl>
                                      </p:cBhvr>
                                    </p:animEffect>
                                  </p:childTnLst>
                                </p:cTn>
                              </p:par>
                            </p:childTnLst>
                          </p:cTn>
                        </p:par>
                      </p:childTnLst>
                    </p:cTn>
                  </p:par>
                  <p:par>
                    <p:cTn id="264" fill="hold">
                      <p:stCondLst>
                        <p:cond delay="indefinite"/>
                      </p:stCondLst>
                      <p:childTnLst>
                        <p:par>
                          <p:cTn id="265" fill="hold">
                            <p:stCondLst>
                              <p:cond delay="0"/>
                            </p:stCondLst>
                            <p:childTnLst>
                              <p:par>
                                <p:cTn id="266" presetID="10" presetClass="entr" presetSubtype="0" fill="hold" grpId="0" nodeType="clickEffect">
                                  <p:stCondLst>
                                    <p:cond delay="0"/>
                                  </p:stCondLst>
                                  <p:childTnLst>
                                    <p:set>
                                      <p:cBhvr>
                                        <p:cTn id="267" dur="1" fill="hold">
                                          <p:stCondLst>
                                            <p:cond delay="0"/>
                                          </p:stCondLst>
                                        </p:cTn>
                                        <p:tgtEl>
                                          <p:spTgt spid="81">
                                            <p:txEl>
                                              <p:pRg st="5" end="5"/>
                                            </p:txEl>
                                          </p:spTgt>
                                        </p:tgtEl>
                                        <p:attrNameLst>
                                          <p:attrName>style.visibility</p:attrName>
                                        </p:attrNameLst>
                                      </p:cBhvr>
                                      <p:to>
                                        <p:strVal val="visible"/>
                                      </p:to>
                                    </p:set>
                                    <p:animEffect transition="in" filter="fade">
                                      <p:cBhvr>
                                        <p:cTn id="268" dur="500"/>
                                        <p:tgtEl>
                                          <p:spTgt spid="81">
                                            <p:txEl>
                                              <p:pRg st="5" end="5"/>
                                            </p:txEl>
                                          </p:spTgt>
                                        </p:tgtEl>
                                      </p:cBhvr>
                                    </p:animEffect>
                                  </p:childTnLst>
                                </p:cTn>
                              </p:par>
                            </p:childTnLst>
                          </p:cTn>
                        </p:par>
                      </p:childTnLst>
                    </p:cTn>
                  </p:par>
                  <p:par>
                    <p:cTn id="269" fill="hold">
                      <p:stCondLst>
                        <p:cond delay="indefinite"/>
                      </p:stCondLst>
                      <p:childTnLst>
                        <p:par>
                          <p:cTn id="270" fill="hold">
                            <p:stCondLst>
                              <p:cond delay="0"/>
                            </p:stCondLst>
                            <p:childTnLst>
                              <p:par>
                                <p:cTn id="271" presetID="10" presetClass="entr" presetSubtype="0" fill="hold" grpId="0" nodeType="clickEffect">
                                  <p:stCondLst>
                                    <p:cond delay="0"/>
                                  </p:stCondLst>
                                  <p:childTnLst>
                                    <p:set>
                                      <p:cBhvr>
                                        <p:cTn id="272" dur="1" fill="hold">
                                          <p:stCondLst>
                                            <p:cond delay="0"/>
                                          </p:stCondLst>
                                        </p:cTn>
                                        <p:tgtEl>
                                          <p:spTgt spid="81">
                                            <p:txEl>
                                              <p:pRg st="6" end="6"/>
                                            </p:txEl>
                                          </p:spTgt>
                                        </p:tgtEl>
                                        <p:attrNameLst>
                                          <p:attrName>style.visibility</p:attrName>
                                        </p:attrNameLst>
                                      </p:cBhvr>
                                      <p:to>
                                        <p:strVal val="visible"/>
                                      </p:to>
                                    </p:set>
                                    <p:animEffect transition="in" filter="fade">
                                      <p:cBhvr>
                                        <p:cTn id="273" dur="500"/>
                                        <p:tgtEl>
                                          <p:spTgt spid="81">
                                            <p:txEl>
                                              <p:pRg st="6" end="6"/>
                                            </p:txEl>
                                          </p:spTgt>
                                        </p:tgtEl>
                                      </p:cBhvr>
                                    </p:animEffect>
                                  </p:childTnLst>
                                </p:cTn>
                              </p:par>
                            </p:childTnLst>
                          </p:cTn>
                        </p:par>
                      </p:childTnLst>
                    </p:cTn>
                  </p:par>
                  <p:par>
                    <p:cTn id="274" fill="hold">
                      <p:stCondLst>
                        <p:cond delay="indefinite"/>
                      </p:stCondLst>
                      <p:childTnLst>
                        <p:par>
                          <p:cTn id="275" fill="hold">
                            <p:stCondLst>
                              <p:cond delay="0"/>
                            </p:stCondLst>
                            <p:childTnLst>
                              <p:par>
                                <p:cTn id="276" presetID="10" presetClass="entr" presetSubtype="0" fill="hold" grpId="0" nodeType="clickEffect">
                                  <p:stCondLst>
                                    <p:cond delay="0"/>
                                  </p:stCondLst>
                                  <p:childTnLst>
                                    <p:set>
                                      <p:cBhvr>
                                        <p:cTn id="277" dur="1" fill="hold">
                                          <p:stCondLst>
                                            <p:cond delay="0"/>
                                          </p:stCondLst>
                                        </p:cTn>
                                        <p:tgtEl>
                                          <p:spTgt spid="81">
                                            <p:txEl>
                                              <p:pRg st="7" end="7"/>
                                            </p:txEl>
                                          </p:spTgt>
                                        </p:tgtEl>
                                        <p:attrNameLst>
                                          <p:attrName>style.visibility</p:attrName>
                                        </p:attrNameLst>
                                      </p:cBhvr>
                                      <p:to>
                                        <p:strVal val="visible"/>
                                      </p:to>
                                    </p:set>
                                    <p:animEffect transition="in" filter="fade">
                                      <p:cBhvr>
                                        <p:cTn id="278" dur="500"/>
                                        <p:tgtEl>
                                          <p:spTgt spid="81">
                                            <p:txEl>
                                              <p:pRg st="7" end="7"/>
                                            </p:txEl>
                                          </p:spTgt>
                                        </p:tgtEl>
                                      </p:cBhvr>
                                    </p:animEffect>
                                  </p:childTnLst>
                                </p:cTn>
                              </p:par>
                            </p:childTnLst>
                          </p:cTn>
                        </p:par>
                      </p:childTnLst>
                    </p:cTn>
                  </p:par>
                  <p:par>
                    <p:cTn id="279" fill="hold">
                      <p:stCondLst>
                        <p:cond delay="indefinite"/>
                      </p:stCondLst>
                      <p:childTnLst>
                        <p:par>
                          <p:cTn id="280" fill="hold">
                            <p:stCondLst>
                              <p:cond delay="0"/>
                            </p:stCondLst>
                            <p:childTnLst>
                              <p:par>
                                <p:cTn id="281" presetID="10" presetClass="entr" presetSubtype="0" fill="hold" grpId="0" nodeType="clickEffect">
                                  <p:stCondLst>
                                    <p:cond delay="0"/>
                                  </p:stCondLst>
                                  <p:childTnLst>
                                    <p:set>
                                      <p:cBhvr>
                                        <p:cTn id="282" dur="1" fill="hold">
                                          <p:stCondLst>
                                            <p:cond delay="0"/>
                                          </p:stCondLst>
                                        </p:cTn>
                                        <p:tgtEl>
                                          <p:spTgt spid="30"/>
                                        </p:tgtEl>
                                        <p:attrNameLst>
                                          <p:attrName>style.visibility</p:attrName>
                                        </p:attrNameLst>
                                      </p:cBhvr>
                                      <p:to>
                                        <p:strVal val="visible"/>
                                      </p:to>
                                    </p:set>
                                    <p:animEffect transition="in" filter="fade">
                                      <p:cBhvr>
                                        <p:cTn id="283" dur="500"/>
                                        <p:tgtEl>
                                          <p:spTgt spid="30"/>
                                        </p:tgtEl>
                                      </p:cBhvr>
                                    </p:animEffect>
                                  </p:childTnLst>
                                </p:cTn>
                              </p:par>
                              <p:par>
                                <p:cTn id="284" presetID="10" presetClass="entr" presetSubtype="0" fill="hold" grpId="0" nodeType="withEffect">
                                  <p:stCondLst>
                                    <p:cond delay="0"/>
                                  </p:stCondLst>
                                  <p:childTnLst>
                                    <p:set>
                                      <p:cBhvr>
                                        <p:cTn id="285" dur="1" fill="hold">
                                          <p:stCondLst>
                                            <p:cond delay="0"/>
                                          </p:stCondLst>
                                        </p:cTn>
                                        <p:tgtEl>
                                          <p:spTgt spid="52">
                                            <p:bg/>
                                          </p:spTgt>
                                        </p:tgtEl>
                                        <p:attrNameLst>
                                          <p:attrName>style.visibility</p:attrName>
                                        </p:attrNameLst>
                                      </p:cBhvr>
                                      <p:to>
                                        <p:strVal val="visible"/>
                                      </p:to>
                                    </p:set>
                                    <p:animEffect transition="in" filter="fade">
                                      <p:cBhvr>
                                        <p:cTn id="286" dur="500"/>
                                        <p:tgtEl>
                                          <p:spTgt spid="52">
                                            <p:bg/>
                                          </p:spTgt>
                                        </p:tgtEl>
                                      </p:cBhvr>
                                    </p:animEffect>
                                  </p:childTnLst>
                                </p:cTn>
                              </p:par>
                            </p:childTnLst>
                          </p:cTn>
                        </p:par>
                      </p:childTnLst>
                    </p:cTn>
                  </p:par>
                  <p:par>
                    <p:cTn id="287" fill="hold">
                      <p:stCondLst>
                        <p:cond delay="indefinite"/>
                      </p:stCondLst>
                      <p:childTnLst>
                        <p:par>
                          <p:cTn id="288" fill="hold">
                            <p:stCondLst>
                              <p:cond delay="0"/>
                            </p:stCondLst>
                            <p:childTnLst>
                              <p:par>
                                <p:cTn id="289" presetID="10" presetClass="entr" presetSubtype="0" fill="hold" grpId="0" nodeType="clickEffect">
                                  <p:stCondLst>
                                    <p:cond delay="0"/>
                                  </p:stCondLst>
                                  <p:childTnLst>
                                    <p:set>
                                      <p:cBhvr>
                                        <p:cTn id="290" dur="1" fill="hold">
                                          <p:stCondLst>
                                            <p:cond delay="0"/>
                                          </p:stCondLst>
                                        </p:cTn>
                                        <p:tgtEl>
                                          <p:spTgt spid="52">
                                            <p:txEl>
                                              <p:pRg st="0" end="0"/>
                                            </p:txEl>
                                          </p:spTgt>
                                        </p:tgtEl>
                                        <p:attrNameLst>
                                          <p:attrName>style.visibility</p:attrName>
                                        </p:attrNameLst>
                                      </p:cBhvr>
                                      <p:to>
                                        <p:strVal val="visible"/>
                                      </p:to>
                                    </p:set>
                                    <p:animEffect transition="in" filter="fade">
                                      <p:cBhvr>
                                        <p:cTn id="291" dur="500"/>
                                        <p:tgtEl>
                                          <p:spTgt spid="52">
                                            <p:txEl>
                                              <p:pRg st="0" end="0"/>
                                            </p:txEl>
                                          </p:spTgt>
                                        </p:tgtEl>
                                      </p:cBhvr>
                                    </p:animEffect>
                                  </p:childTnLst>
                                </p:cTn>
                              </p:par>
                            </p:childTnLst>
                          </p:cTn>
                        </p:par>
                      </p:childTnLst>
                    </p:cTn>
                  </p:par>
                  <p:par>
                    <p:cTn id="292" fill="hold">
                      <p:stCondLst>
                        <p:cond delay="indefinite"/>
                      </p:stCondLst>
                      <p:childTnLst>
                        <p:par>
                          <p:cTn id="293" fill="hold">
                            <p:stCondLst>
                              <p:cond delay="0"/>
                            </p:stCondLst>
                            <p:childTnLst>
                              <p:par>
                                <p:cTn id="294" presetID="10" presetClass="entr" presetSubtype="0" fill="hold" grpId="0" nodeType="clickEffect">
                                  <p:stCondLst>
                                    <p:cond delay="0"/>
                                  </p:stCondLst>
                                  <p:childTnLst>
                                    <p:set>
                                      <p:cBhvr>
                                        <p:cTn id="295" dur="1" fill="hold">
                                          <p:stCondLst>
                                            <p:cond delay="0"/>
                                          </p:stCondLst>
                                        </p:cTn>
                                        <p:tgtEl>
                                          <p:spTgt spid="52">
                                            <p:txEl>
                                              <p:pRg st="1" end="1"/>
                                            </p:txEl>
                                          </p:spTgt>
                                        </p:tgtEl>
                                        <p:attrNameLst>
                                          <p:attrName>style.visibility</p:attrName>
                                        </p:attrNameLst>
                                      </p:cBhvr>
                                      <p:to>
                                        <p:strVal val="visible"/>
                                      </p:to>
                                    </p:set>
                                    <p:animEffect transition="in" filter="fade">
                                      <p:cBhvr>
                                        <p:cTn id="296" dur="500"/>
                                        <p:tgtEl>
                                          <p:spTgt spid="52">
                                            <p:txEl>
                                              <p:pRg st="1" end="1"/>
                                            </p:txEl>
                                          </p:spTgt>
                                        </p:tgtEl>
                                      </p:cBhvr>
                                    </p:animEffect>
                                  </p:childTnLst>
                                </p:cTn>
                              </p:par>
                            </p:childTnLst>
                          </p:cTn>
                        </p:par>
                      </p:childTnLst>
                    </p:cTn>
                  </p:par>
                  <p:par>
                    <p:cTn id="297" fill="hold">
                      <p:stCondLst>
                        <p:cond delay="indefinite"/>
                      </p:stCondLst>
                      <p:childTnLst>
                        <p:par>
                          <p:cTn id="298" fill="hold">
                            <p:stCondLst>
                              <p:cond delay="0"/>
                            </p:stCondLst>
                            <p:childTnLst>
                              <p:par>
                                <p:cTn id="299" presetID="10" presetClass="entr" presetSubtype="0" fill="hold" grpId="0" nodeType="clickEffect">
                                  <p:stCondLst>
                                    <p:cond delay="0"/>
                                  </p:stCondLst>
                                  <p:childTnLst>
                                    <p:set>
                                      <p:cBhvr>
                                        <p:cTn id="300" dur="1" fill="hold">
                                          <p:stCondLst>
                                            <p:cond delay="0"/>
                                          </p:stCondLst>
                                        </p:cTn>
                                        <p:tgtEl>
                                          <p:spTgt spid="52">
                                            <p:txEl>
                                              <p:pRg st="2" end="2"/>
                                            </p:txEl>
                                          </p:spTgt>
                                        </p:tgtEl>
                                        <p:attrNameLst>
                                          <p:attrName>style.visibility</p:attrName>
                                        </p:attrNameLst>
                                      </p:cBhvr>
                                      <p:to>
                                        <p:strVal val="visible"/>
                                      </p:to>
                                    </p:set>
                                    <p:animEffect transition="in" filter="fade">
                                      <p:cBhvr>
                                        <p:cTn id="301" dur="500"/>
                                        <p:tgtEl>
                                          <p:spTgt spid="52">
                                            <p:txEl>
                                              <p:pRg st="2" end="2"/>
                                            </p:txEl>
                                          </p:spTgt>
                                        </p:tgtEl>
                                      </p:cBhvr>
                                    </p:animEffect>
                                  </p:childTnLst>
                                </p:cTn>
                              </p:par>
                              <p:par>
                                <p:cTn id="302" presetID="10" presetClass="entr" presetSubtype="0" fill="hold" grpId="0" nodeType="withEffect">
                                  <p:stCondLst>
                                    <p:cond delay="0"/>
                                  </p:stCondLst>
                                  <p:childTnLst>
                                    <p:set>
                                      <p:cBhvr>
                                        <p:cTn id="303" dur="1" fill="hold">
                                          <p:stCondLst>
                                            <p:cond delay="0"/>
                                          </p:stCondLst>
                                        </p:cTn>
                                        <p:tgtEl>
                                          <p:spTgt spid="77">
                                            <p:bg/>
                                          </p:spTgt>
                                        </p:tgtEl>
                                        <p:attrNameLst>
                                          <p:attrName>style.visibility</p:attrName>
                                        </p:attrNameLst>
                                      </p:cBhvr>
                                      <p:to>
                                        <p:strVal val="visible"/>
                                      </p:to>
                                    </p:set>
                                    <p:animEffect transition="in" filter="fade">
                                      <p:cBhvr>
                                        <p:cTn id="304" dur="500"/>
                                        <p:tgtEl>
                                          <p:spTgt spid="77">
                                            <p:bg/>
                                          </p:spTgt>
                                        </p:tgtEl>
                                      </p:cBhvr>
                                    </p:animEffect>
                                  </p:childTnLst>
                                </p:cTn>
                              </p:par>
                            </p:childTnLst>
                          </p:cTn>
                        </p:par>
                      </p:childTnLst>
                    </p:cTn>
                  </p:par>
                  <p:par>
                    <p:cTn id="305" fill="hold">
                      <p:stCondLst>
                        <p:cond delay="indefinite"/>
                      </p:stCondLst>
                      <p:childTnLst>
                        <p:par>
                          <p:cTn id="306" fill="hold">
                            <p:stCondLst>
                              <p:cond delay="0"/>
                            </p:stCondLst>
                            <p:childTnLst>
                              <p:par>
                                <p:cTn id="307" presetID="10" presetClass="entr" presetSubtype="0" fill="hold" grpId="0" nodeType="clickEffect">
                                  <p:stCondLst>
                                    <p:cond delay="0"/>
                                  </p:stCondLst>
                                  <p:childTnLst>
                                    <p:set>
                                      <p:cBhvr>
                                        <p:cTn id="308" dur="1" fill="hold">
                                          <p:stCondLst>
                                            <p:cond delay="0"/>
                                          </p:stCondLst>
                                        </p:cTn>
                                        <p:tgtEl>
                                          <p:spTgt spid="77">
                                            <p:txEl>
                                              <p:pRg st="0" end="0"/>
                                            </p:txEl>
                                          </p:spTgt>
                                        </p:tgtEl>
                                        <p:attrNameLst>
                                          <p:attrName>style.visibility</p:attrName>
                                        </p:attrNameLst>
                                      </p:cBhvr>
                                      <p:to>
                                        <p:strVal val="visible"/>
                                      </p:to>
                                    </p:set>
                                    <p:animEffect transition="in" filter="fade">
                                      <p:cBhvr>
                                        <p:cTn id="309" dur="500"/>
                                        <p:tgtEl>
                                          <p:spTgt spid="77">
                                            <p:txEl>
                                              <p:pRg st="0" end="0"/>
                                            </p:txEl>
                                          </p:spTgt>
                                        </p:tgtEl>
                                      </p:cBhvr>
                                    </p:animEffect>
                                  </p:childTnLst>
                                </p:cTn>
                              </p:par>
                            </p:childTnLst>
                          </p:cTn>
                        </p:par>
                      </p:childTnLst>
                    </p:cTn>
                  </p:par>
                  <p:par>
                    <p:cTn id="310" fill="hold">
                      <p:stCondLst>
                        <p:cond delay="indefinite"/>
                      </p:stCondLst>
                      <p:childTnLst>
                        <p:par>
                          <p:cTn id="311" fill="hold">
                            <p:stCondLst>
                              <p:cond delay="0"/>
                            </p:stCondLst>
                            <p:childTnLst>
                              <p:par>
                                <p:cTn id="312" presetID="10" presetClass="entr" presetSubtype="0" fill="hold" grpId="0" nodeType="clickEffect">
                                  <p:stCondLst>
                                    <p:cond delay="0"/>
                                  </p:stCondLst>
                                  <p:childTnLst>
                                    <p:set>
                                      <p:cBhvr>
                                        <p:cTn id="313" dur="1" fill="hold">
                                          <p:stCondLst>
                                            <p:cond delay="0"/>
                                          </p:stCondLst>
                                        </p:cTn>
                                        <p:tgtEl>
                                          <p:spTgt spid="53"/>
                                        </p:tgtEl>
                                        <p:attrNameLst>
                                          <p:attrName>style.visibility</p:attrName>
                                        </p:attrNameLst>
                                      </p:cBhvr>
                                      <p:to>
                                        <p:strVal val="visible"/>
                                      </p:to>
                                    </p:set>
                                    <p:animEffect transition="in" filter="fade">
                                      <p:cBhvr>
                                        <p:cTn id="314" dur="500"/>
                                        <p:tgtEl>
                                          <p:spTgt spid="53"/>
                                        </p:tgtEl>
                                      </p:cBhvr>
                                    </p:animEffect>
                                  </p:childTnLst>
                                </p:cTn>
                              </p:par>
                            </p:childTnLst>
                          </p:cTn>
                        </p:par>
                      </p:childTnLst>
                    </p:cTn>
                  </p:par>
                  <p:par>
                    <p:cTn id="315" fill="hold">
                      <p:stCondLst>
                        <p:cond delay="indefinite"/>
                      </p:stCondLst>
                      <p:childTnLst>
                        <p:par>
                          <p:cTn id="316" fill="hold">
                            <p:stCondLst>
                              <p:cond delay="0"/>
                            </p:stCondLst>
                            <p:childTnLst>
                              <p:par>
                                <p:cTn id="317" presetID="10" presetClass="entr" presetSubtype="0" fill="hold" grpId="0" nodeType="clickEffect">
                                  <p:stCondLst>
                                    <p:cond delay="0"/>
                                  </p:stCondLst>
                                  <p:childTnLst>
                                    <p:set>
                                      <p:cBhvr>
                                        <p:cTn id="318" dur="1" fill="hold">
                                          <p:stCondLst>
                                            <p:cond delay="0"/>
                                          </p:stCondLst>
                                        </p:cTn>
                                        <p:tgtEl>
                                          <p:spTgt spid="77">
                                            <p:txEl>
                                              <p:pRg st="1" end="1"/>
                                            </p:txEl>
                                          </p:spTgt>
                                        </p:tgtEl>
                                        <p:attrNameLst>
                                          <p:attrName>style.visibility</p:attrName>
                                        </p:attrNameLst>
                                      </p:cBhvr>
                                      <p:to>
                                        <p:strVal val="visible"/>
                                      </p:to>
                                    </p:set>
                                    <p:animEffect transition="in" filter="fade">
                                      <p:cBhvr>
                                        <p:cTn id="319" dur="500"/>
                                        <p:tgtEl>
                                          <p:spTgt spid="77">
                                            <p:txEl>
                                              <p:pRg st="1" end="1"/>
                                            </p:txEl>
                                          </p:spTgt>
                                        </p:tgtEl>
                                      </p:cBhvr>
                                    </p:animEffect>
                                  </p:childTnLst>
                                </p:cTn>
                              </p:par>
                            </p:childTnLst>
                          </p:cTn>
                        </p:par>
                      </p:childTnLst>
                    </p:cTn>
                  </p:par>
                  <p:par>
                    <p:cTn id="320" fill="hold">
                      <p:stCondLst>
                        <p:cond delay="indefinite"/>
                      </p:stCondLst>
                      <p:childTnLst>
                        <p:par>
                          <p:cTn id="321" fill="hold">
                            <p:stCondLst>
                              <p:cond delay="0"/>
                            </p:stCondLst>
                            <p:childTnLst>
                              <p:par>
                                <p:cTn id="322" presetID="10" presetClass="entr" presetSubtype="0" fill="hold" grpId="0" nodeType="clickEffect">
                                  <p:stCondLst>
                                    <p:cond delay="0"/>
                                  </p:stCondLst>
                                  <p:childTnLst>
                                    <p:set>
                                      <p:cBhvr>
                                        <p:cTn id="323" dur="1" fill="hold">
                                          <p:stCondLst>
                                            <p:cond delay="0"/>
                                          </p:stCondLst>
                                        </p:cTn>
                                        <p:tgtEl>
                                          <p:spTgt spid="77">
                                            <p:txEl>
                                              <p:pRg st="2" end="2"/>
                                            </p:txEl>
                                          </p:spTgt>
                                        </p:tgtEl>
                                        <p:attrNameLst>
                                          <p:attrName>style.visibility</p:attrName>
                                        </p:attrNameLst>
                                      </p:cBhvr>
                                      <p:to>
                                        <p:strVal val="visible"/>
                                      </p:to>
                                    </p:set>
                                    <p:animEffect transition="in" filter="fade">
                                      <p:cBhvr>
                                        <p:cTn id="324" dur="500"/>
                                        <p:tgtEl>
                                          <p:spTgt spid="77">
                                            <p:txEl>
                                              <p:pRg st="2" end="2"/>
                                            </p:txEl>
                                          </p:spTgt>
                                        </p:tgtEl>
                                      </p:cBhvr>
                                    </p:animEffect>
                                  </p:childTnLst>
                                </p:cTn>
                              </p:par>
                              <p:par>
                                <p:cTn id="325" presetID="10" presetClass="entr" presetSubtype="0" fill="hold" grpId="0" nodeType="withEffect">
                                  <p:stCondLst>
                                    <p:cond delay="0"/>
                                  </p:stCondLst>
                                  <p:childTnLst>
                                    <p:set>
                                      <p:cBhvr>
                                        <p:cTn id="326" dur="1" fill="hold">
                                          <p:stCondLst>
                                            <p:cond delay="0"/>
                                          </p:stCondLst>
                                        </p:cTn>
                                        <p:tgtEl>
                                          <p:spTgt spid="82">
                                            <p:bg/>
                                          </p:spTgt>
                                        </p:tgtEl>
                                        <p:attrNameLst>
                                          <p:attrName>style.visibility</p:attrName>
                                        </p:attrNameLst>
                                      </p:cBhvr>
                                      <p:to>
                                        <p:strVal val="visible"/>
                                      </p:to>
                                    </p:set>
                                    <p:animEffect transition="in" filter="fade">
                                      <p:cBhvr>
                                        <p:cTn id="327" dur="500"/>
                                        <p:tgtEl>
                                          <p:spTgt spid="82">
                                            <p:bg/>
                                          </p:spTgt>
                                        </p:tgtEl>
                                      </p:cBhvr>
                                    </p:animEffect>
                                  </p:childTnLst>
                                </p:cTn>
                              </p:par>
                            </p:childTnLst>
                          </p:cTn>
                        </p:par>
                      </p:childTnLst>
                    </p:cTn>
                  </p:par>
                  <p:par>
                    <p:cTn id="328" fill="hold">
                      <p:stCondLst>
                        <p:cond delay="indefinite"/>
                      </p:stCondLst>
                      <p:childTnLst>
                        <p:par>
                          <p:cTn id="329" fill="hold">
                            <p:stCondLst>
                              <p:cond delay="0"/>
                            </p:stCondLst>
                            <p:childTnLst>
                              <p:par>
                                <p:cTn id="330" presetID="10" presetClass="entr" presetSubtype="0" fill="hold" grpId="0" nodeType="clickEffect">
                                  <p:stCondLst>
                                    <p:cond delay="0"/>
                                  </p:stCondLst>
                                  <p:childTnLst>
                                    <p:set>
                                      <p:cBhvr>
                                        <p:cTn id="331" dur="1" fill="hold">
                                          <p:stCondLst>
                                            <p:cond delay="0"/>
                                          </p:stCondLst>
                                        </p:cTn>
                                        <p:tgtEl>
                                          <p:spTgt spid="82">
                                            <p:txEl>
                                              <p:pRg st="0" end="0"/>
                                            </p:txEl>
                                          </p:spTgt>
                                        </p:tgtEl>
                                        <p:attrNameLst>
                                          <p:attrName>style.visibility</p:attrName>
                                        </p:attrNameLst>
                                      </p:cBhvr>
                                      <p:to>
                                        <p:strVal val="visible"/>
                                      </p:to>
                                    </p:set>
                                    <p:animEffect transition="in" filter="fade">
                                      <p:cBhvr>
                                        <p:cTn id="332" dur="500"/>
                                        <p:tgtEl>
                                          <p:spTgt spid="82">
                                            <p:txEl>
                                              <p:pRg st="0" end="0"/>
                                            </p:txEl>
                                          </p:spTgt>
                                        </p:tgtEl>
                                      </p:cBhvr>
                                    </p:animEffect>
                                  </p:childTnLst>
                                </p:cTn>
                              </p:par>
                            </p:childTnLst>
                          </p:cTn>
                        </p:par>
                      </p:childTnLst>
                    </p:cTn>
                  </p:par>
                  <p:par>
                    <p:cTn id="333" fill="hold">
                      <p:stCondLst>
                        <p:cond delay="indefinite"/>
                      </p:stCondLst>
                      <p:childTnLst>
                        <p:par>
                          <p:cTn id="334" fill="hold">
                            <p:stCondLst>
                              <p:cond delay="0"/>
                            </p:stCondLst>
                            <p:childTnLst>
                              <p:par>
                                <p:cTn id="335" presetID="10" presetClass="entr" presetSubtype="0" fill="hold" grpId="0" nodeType="clickEffect">
                                  <p:stCondLst>
                                    <p:cond delay="0"/>
                                  </p:stCondLst>
                                  <p:childTnLst>
                                    <p:set>
                                      <p:cBhvr>
                                        <p:cTn id="336" dur="1" fill="hold">
                                          <p:stCondLst>
                                            <p:cond delay="0"/>
                                          </p:stCondLst>
                                        </p:cTn>
                                        <p:tgtEl>
                                          <p:spTgt spid="82">
                                            <p:txEl>
                                              <p:pRg st="1" end="1"/>
                                            </p:txEl>
                                          </p:spTgt>
                                        </p:tgtEl>
                                        <p:attrNameLst>
                                          <p:attrName>style.visibility</p:attrName>
                                        </p:attrNameLst>
                                      </p:cBhvr>
                                      <p:to>
                                        <p:strVal val="visible"/>
                                      </p:to>
                                    </p:set>
                                    <p:animEffect transition="in" filter="fade">
                                      <p:cBhvr>
                                        <p:cTn id="337" dur="500"/>
                                        <p:tgtEl>
                                          <p:spTgt spid="82">
                                            <p:txEl>
                                              <p:pRg st="1" end="1"/>
                                            </p:txEl>
                                          </p:spTgt>
                                        </p:tgtEl>
                                      </p:cBhvr>
                                    </p:animEffect>
                                  </p:childTnLst>
                                </p:cTn>
                              </p:par>
                            </p:childTnLst>
                          </p:cTn>
                        </p:par>
                      </p:childTnLst>
                    </p:cTn>
                  </p:par>
                  <p:par>
                    <p:cTn id="338" fill="hold">
                      <p:stCondLst>
                        <p:cond delay="indefinite"/>
                      </p:stCondLst>
                      <p:childTnLst>
                        <p:par>
                          <p:cTn id="339" fill="hold">
                            <p:stCondLst>
                              <p:cond delay="0"/>
                            </p:stCondLst>
                            <p:childTnLst>
                              <p:par>
                                <p:cTn id="340" presetID="10" presetClass="entr" presetSubtype="0" fill="hold" grpId="0" nodeType="clickEffect">
                                  <p:stCondLst>
                                    <p:cond delay="0"/>
                                  </p:stCondLst>
                                  <p:childTnLst>
                                    <p:set>
                                      <p:cBhvr>
                                        <p:cTn id="341" dur="1" fill="hold">
                                          <p:stCondLst>
                                            <p:cond delay="0"/>
                                          </p:stCondLst>
                                        </p:cTn>
                                        <p:tgtEl>
                                          <p:spTgt spid="82">
                                            <p:txEl>
                                              <p:pRg st="2" end="2"/>
                                            </p:txEl>
                                          </p:spTgt>
                                        </p:tgtEl>
                                        <p:attrNameLst>
                                          <p:attrName>style.visibility</p:attrName>
                                        </p:attrNameLst>
                                      </p:cBhvr>
                                      <p:to>
                                        <p:strVal val="visible"/>
                                      </p:to>
                                    </p:set>
                                    <p:animEffect transition="in" filter="fade">
                                      <p:cBhvr>
                                        <p:cTn id="342" dur="500"/>
                                        <p:tgtEl>
                                          <p:spTgt spid="82">
                                            <p:txEl>
                                              <p:pRg st="2" end="2"/>
                                            </p:txEl>
                                          </p:spTgt>
                                        </p:tgtEl>
                                      </p:cBhvr>
                                    </p:animEffect>
                                  </p:childTnLst>
                                </p:cTn>
                              </p:par>
                            </p:childTnLst>
                          </p:cTn>
                        </p:par>
                      </p:childTnLst>
                    </p:cTn>
                  </p:par>
                  <p:par>
                    <p:cTn id="343" fill="hold">
                      <p:stCondLst>
                        <p:cond delay="indefinite"/>
                      </p:stCondLst>
                      <p:childTnLst>
                        <p:par>
                          <p:cTn id="344" fill="hold">
                            <p:stCondLst>
                              <p:cond delay="0"/>
                            </p:stCondLst>
                            <p:childTnLst>
                              <p:par>
                                <p:cTn id="345" presetID="10" presetClass="entr" presetSubtype="0" fill="hold" grpId="0" nodeType="clickEffect">
                                  <p:stCondLst>
                                    <p:cond delay="0"/>
                                  </p:stCondLst>
                                  <p:childTnLst>
                                    <p:set>
                                      <p:cBhvr>
                                        <p:cTn id="346" dur="1" fill="hold">
                                          <p:stCondLst>
                                            <p:cond delay="0"/>
                                          </p:stCondLst>
                                        </p:cTn>
                                        <p:tgtEl>
                                          <p:spTgt spid="36"/>
                                        </p:tgtEl>
                                        <p:attrNameLst>
                                          <p:attrName>style.visibility</p:attrName>
                                        </p:attrNameLst>
                                      </p:cBhvr>
                                      <p:to>
                                        <p:strVal val="visible"/>
                                      </p:to>
                                    </p:set>
                                    <p:animEffect transition="in" filter="fade">
                                      <p:cBhvr>
                                        <p:cTn id="347" dur="500"/>
                                        <p:tgtEl>
                                          <p:spTgt spid="36"/>
                                        </p:tgtEl>
                                      </p:cBhvr>
                                    </p:animEffect>
                                  </p:childTnLst>
                                </p:cTn>
                              </p:par>
                              <p:par>
                                <p:cTn id="348" presetID="10" presetClass="entr" presetSubtype="0" fill="hold" grpId="0" nodeType="withEffect">
                                  <p:stCondLst>
                                    <p:cond delay="0"/>
                                  </p:stCondLst>
                                  <p:childTnLst>
                                    <p:set>
                                      <p:cBhvr>
                                        <p:cTn id="349" dur="1" fill="hold">
                                          <p:stCondLst>
                                            <p:cond delay="0"/>
                                          </p:stCondLst>
                                        </p:cTn>
                                        <p:tgtEl>
                                          <p:spTgt spid="33">
                                            <p:bg/>
                                          </p:spTgt>
                                        </p:tgtEl>
                                        <p:attrNameLst>
                                          <p:attrName>style.visibility</p:attrName>
                                        </p:attrNameLst>
                                      </p:cBhvr>
                                      <p:to>
                                        <p:strVal val="visible"/>
                                      </p:to>
                                    </p:set>
                                    <p:animEffect transition="in" filter="fade">
                                      <p:cBhvr>
                                        <p:cTn id="350" dur="500"/>
                                        <p:tgtEl>
                                          <p:spTgt spid="33">
                                            <p:bg/>
                                          </p:spTgt>
                                        </p:tgtEl>
                                      </p:cBhvr>
                                    </p:animEffect>
                                  </p:childTnLst>
                                </p:cTn>
                              </p:par>
                            </p:childTnLst>
                          </p:cTn>
                        </p:par>
                      </p:childTnLst>
                    </p:cTn>
                  </p:par>
                  <p:par>
                    <p:cTn id="351" fill="hold">
                      <p:stCondLst>
                        <p:cond delay="indefinite"/>
                      </p:stCondLst>
                      <p:childTnLst>
                        <p:par>
                          <p:cTn id="352" fill="hold">
                            <p:stCondLst>
                              <p:cond delay="0"/>
                            </p:stCondLst>
                            <p:childTnLst>
                              <p:par>
                                <p:cTn id="353" presetID="10" presetClass="entr" presetSubtype="0" fill="hold" grpId="0" nodeType="clickEffect">
                                  <p:stCondLst>
                                    <p:cond delay="0"/>
                                  </p:stCondLst>
                                  <p:childTnLst>
                                    <p:set>
                                      <p:cBhvr>
                                        <p:cTn id="354" dur="1" fill="hold">
                                          <p:stCondLst>
                                            <p:cond delay="0"/>
                                          </p:stCondLst>
                                        </p:cTn>
                                        <p:tgtEl>
                                          <p:spTgt spid="33">
                                            <p:txEl>
                                              <p:pRg st="0" end="0"/>
                                            </p:txEl>
                                          </p:spTgt>
                                        </p:tgtEl>
                                        <p:attrNameLst>
                                          <p:attrName>style.visibility</p:attrName>
                                        </p:attrNameLst>
                                      </p:cBhvr>
                                      <p:to>
                                        <p:strVal val="visible"/>
                                      </p:to>
                                    </p:set>
                                    <p:animEffect transition="in" filter="fade">
                                      <p:cBhvr>
                                        <p:cTn id="355" dur="500"/>
                                        <p:tgtEl>
                                          <p:spTgt spid="33">
                                            <p:txEl>
                                              <p:pRg st="0" end="0"/>
                                            </p:txEl>
                                          </p:spTgt>
                                        </p:tgtEl>
                                      </p:cBhvr>
                                    </p:animEffect>
                                  </p:childTnLst>
                                </p:cTn>
                              </p:par>
                            </p:childTnLst>
                          </p:cTn>
                        </p:par>
                      </p:childTnLst>
                    </p:cTn>
                  </p:par>
                  <p:par>
                    <p:cTn id="356" fill="hold">
                      <p:stCondLst>
                        <p:cond delay="indefinite"/>
                      </p:stCondLst>
                      <p:childTnLst>
                        <p:par>
                          <p:cTn id="357" fill="hold">
                            <p:stCondLst>
                              <p:cond delay="0"/>
                            </p:stCondLst>
                            <p:childTnLst>
                              <p:par>
                                <p:cTn id="358" presetID="10" presetClass="entr" presetSubtype="0" fill="hold" grpId="0" nodeType="clickEffect">
                                  <p:stCondLst>
                                    <p:cond delay="0"/>
                                  </p:stCondLst>
                                  <p:childTnLst>
                                    <p:set>
                                      <p:cBhvr>
                                        <p:cTn id="359" dur="1" fill="hold">
                                          <p:stCondLst>
                                            <p:cond delay="0"/>
                                          </p:stCondLst>
                                        </p:cTn>
                                        <p:tgtEl>
                                          <p:spTgt spid="33">
                                            <p:txEl>
                                              <p:pRg st="1" end="1"/>
                                            </p:txEl>
                                          </p:spTgt>
                                        </p:tgtEl>
                                        <p:attrNameLst>
                                          <p:attrName>style.visibility</p:attrName>
                                        </p:attrNameLst>
                                      </p:cBhvr>
                                      <p:to>
                                        <p:strVal val="visible"/>
                                      </p:to>
                                    </p:set>
                                    <p:animEffect transition="in" filter="fade">
                                      <p:cBhvr>
                                        <p:cTn id="360" dur="500"/>
                                        <p:tgtEl>
                                          <p:spTgt spid="33">
                                            <p:txEl>
                                              <p:pRg st="1" end="1"/>
                                            </p:txEl>
                                          </p:spTgt>
                                        </p:tgtEl>
                                      </p:cBhvr>
                                    </p:animEffect>
                                  </p:childTnLst>
                                </p:cTn>
                              </p:par>
                              <p:par>
                                <p:cTn id="361" presetID="10" presetClass="entr" presetSubtype="0" fill="hold" grpId="0" nodeType="withEffect">
                                  <p:stCondLst>
                                    <p:cond delay="0"/>
                                  </p:stCondLst>
                                  <p:childTnLst>
                                    <p:set>
                                      <p:cBhvr>
                                        <p:cTn id="362" dur="1" fill="hold">
                                          <p:stCondLst>
                                            <p:cond delay="0"/>
                                          </p:stCondLst>
                                        </p:cTn>
                                        <p:tgtEl>
                                          <p:spTgt spid="34">
                                            <p:bg/>
                                          </p:spTgt>
                                        </p:tgtEl>
                                        <p:attrNameLst>
                                          <p:attrName>style.visibility</p:attrName>
                                        </p:attrNameLst>
                                      </p:cBhvr>
                                      <p:to>
                                        <p:strVal val="visible"/>
                                      </p:to>
                                    </p:set>
                                    <p:animEffect transition="in" filter="fade">
                                      <p:cBhvr>
                                        <p:cTn id="363" dur="500"/>
                                        <p:tgtEl>
                                          <p:spTgt spid="34">
                                            <p:bg/>
                                          </p:spTgt>
                                        </p:tgtEl>
                                      </p:cBhvr>
                                    </p:animEffect>
                                  </p:childTnLst>
                                </p:cTn>
                              </p:par>
                            </p:childTnLst>
                          </p:cTn>
                        </p:par>
                      </p:childTnLst>
                    </p:cTn>
                  </p:par>
                  <p:par>
                    <p:cTn id="364" fill="hold">
                      <p:stCondLst>
                        <p:cond delay="indefinite"/>
                      </p:stCondLst>
                      <p:childTnLst>
                        <p:par>
                          <p:cTn id="365" fill="hold">
                            <p:stCondLst>
                              <p:cond delay="0"/>
                            </p:stCondLst>
                            <p:childTnLst>
                              <p:par>
                                <p:cTn id="366" presetID="10" presetClass="entr" presetSubtype="0" fill="hold" grpId="0" nodeType="clickEffect">
                                  <p:stCondLst>
                                    <p:cond delay="0"/>
                                  </p:stCondLst>
                                  <p:childTnLst>
                                    <p:set>
                                      <p:cBhvr>
                                        <p:cTn id="367" dur="1" fill="hold">
                                          <p:stCondLst>
                                            <p:cond delay="0"/>
                                          </p:stCondLst>
                                        </p:cTn>
                                        <p:tgtEl>
                                          <p:spTgt spid="34">
                                            <p:txEl>
                                              <p:pRg st="0" end="0"/>
                                            </p:txEl>
                                          </p:spTgt>
                                        </p:tgtEl>
                                        <p:attrNameLst>
                                          <p:attrName>style.visibility</p:attrName>
                                        </p:attrNameLst>
                                      </p:cBhvr>
                                      <p:to>
                                        <p:strVal val="visible"/>
                                      </p:to>
                                    </p:set>
                                    <p:animEffect transition="in" filter="fade">
                                      <p:cBhvr>
                                        <p:cTn id="368" dur="500"/>
                                        <p:tgtEl>
                                          <p:spTgt spid="34">
                                            <p:txEl>
                                              <p:pRg st="0" end="0"/>
                                            </p:txEl>
                                          </p:spTgt>
                                        </p:tgtEl>
                                      </p:cBhvr>
                                    </p:animEffect>
                                  </p:childTnLst>
                                </p:cTn>
                              </p:par>
                            </p:childTnLst>
                          </p:cTn>
                        </p:par>
                      </p:childTnLst>
                    </p:cTn>
                  </p:par>
                  <p:par>
                    <p:cTn id="369" fill="hold">
                      <p:stCondLst>
                        <p:cond delay="indefinite"/>
                      </p:stCondLst>
                      <p:childTnLst>
                        <p:par>
                          <p:cTn id="370" fill="hold">
                            <p:stCondLst>
                              <p:cond delay="0"/>
                            </p:stCondLst>
                            <p:childTnLst>
                              <p:par>
                                <p:cTn id="371" presetID="10" presetClass="entr" presetSubtype="0" fill="hold" grpId="0" nodeType="clickEffect">
                                  <p:stCondLst>
                                    <p:cond delay="0"/>
                                  </p:stCondLst>
                                  <p:childTnLst>
                                    <p:set>
                                      <p:cBhvr>
                                        <p:cTn id="372" dur="1" fill="hold">
                                          <p:stCondLst>
                                            <p:cond delay="0"/>
                                          </p:stCondLst>
                                        </p:cTn>
                                        <p:tgtEl>
                                          <p:spTgt spid="34">
                                            <p:txEl>
                                              <p:pRg st="1" end="1"/>
                                            </p:txEl>
                                          </p:spTgt>
                                        </p:tgtEl>
                                        <p:attrNameLst>
                                          <p:attrName>style.visibility</p:attrName>
                                        </p:attrNameLst>
                                      </p:cBhvr>
                                      <p:to>
                                        <p:strVal val="visible"/>
                                      </p:to>
                                    </p:set>
                                    <p:animEffect transition="in" filter="fade">
                                      <p:cBhvr>
                                        <p:cTn id="373" dur="500"/>
                                        <p:tgtEl>
                                          <p:spTgt spid="34">
                                            <p:txEl>
                                              <p:pRg st="1" end="1"/>
                                            </p:txEl>
                                          </p:spTgt>
                                        </p:tgtEl>
                                      </p:cBhvr>
                                    </p:animEffect>
                                  </p:childTnLst>
                                </p:cTn>
                              </p:par>
                              <p:par>
                                <p:cTn id="374" presetID="10" presetClass="entr" presetSubtype="0" fill="hold" grpId="0" nodeType="withEffect">
                                  <p:stCondLst>
                                    <p:cond delay="0"/>
                                  </p:stCondLst>
                                  <p:childTnLst>
                                    <p:set>
                                      <p:cBhvr>
                                        <p:cTn id="375" dur="1" fill="hold">
                                          <p:stCondLst>
                                            <p:cond delay="0"/>
                                          </p:stCondLst>
                                        </p:cTn>
                                        <p:tgtEl>
                                          <p:spTgt spid="35">
                                            <p:bg/>
                                          </p:spTgt>
                                        </p:tgtEl>
                                        <p:attrNameLst>
                                          <p:attrName>style.visibility</p:attrName>
                                        </p:attrNameLst>
                                      </p:cBhvr>
                                      <p:to>
                                        <p:strVal val="visible"/>
                                      </p:to>
                                    </p:set>
                                    <p:animEffect transition="in" filter="fade">
                                      <p:cBhvr>
                                        <p:cTn id="376" dur="500"/>
                                        <p:tgtEl>
                                          <p:spTgt spid="35">
                                            <p:bg/>
                                          </p:spTgt>
                                        </p:tgtEl>
                                      </p:cBhvr>
                                    </p:animEffect>
                                  </p:childTnLst>
                                </p:cTn>
                              </p:par>
                            </p:childTnLst>
                          </p:cTn>
                        </p:par>
                      </p:childTnLst>
                    </p:cTn>
                  </p:par>
                  <p:par>
                    <p:cTn id="377" fill="hold">
                      <p:stCondLst>
                        <p:cond delay="indefinite"/>
                      </p:stCondLst>
                      <p:childTnLst>
                        <p:par>
                          <p:cTn id="378" fill="hold">
                            <p:stCondLst>
                              <p:cond delay="0"/>
                            </p:stCondLst>
                            <p:childTnLst>
                              <p:par>
                                <p:cTn id="379" presetID="10" presetClass="entr" presetSubtype="0" fill="hold" grpId="0" nodeType="clickEffect">
                                  <p:stCondLst>
                                    <p:cond delay="0"/>
                                  </p:stCondLst>
                                  <p:childTnLst>
                                    <p:set>
                                      <p:cBhvr>
                                        <p:cTn id="380" dur="1" fill="hold">
                                          <p:stCondLst>
                                            <p:cond delay="0"/>
                                          </p:stCondLst>
                                        </p:cTn>
                                        <p:tgtEl>
                                          <p:spTgt spid="35">
                                            <p:txEl>
                                              <p:pRg st="0" end="0"/>
                                            </p:txEl>
                                          </p:spTgt>
                                        </p:tgtEl>
                                        <p:attrNameLst>
                                          <p:attrName>style.visibility</p:attrName>
                                        </p:attrNameLst>
                                      </p:cBhvr>
                                      <p:to>
                                        <p:strVal val="visible"/>
                                      </p:to>
                                    </p:set>
                                    <p:animEffect transition="in" filter="fade">
                                      <p:cBhvr>
                                        <p:cTn id="381" dur="500"/>
                                        <p:tgtEl>
                                          <p:spTgt spid="35">
                                            <p:txEl>
                                              <p:pRg st="0" end="0"/>
                                            </p:txEl>
                                          </p:spTgt>
                                        </p:tgtEl>
                                      </p:cBhvr>
                                    </p:animEffect>
                                  </p:childTnLst>
                                </p:cTn>
                              </p:par>
                            </p:childTnLst>
                          </p:cTn>
                        </p:par>
                      </p:childTnLst>
                    </p:cTn>
                  </p:par>
                  <p:par>
                    <p:cTn id="382" fill="hold">
                      <p:stCondLst>
                        <p:cond delay="indefinite"/>
                      </p:stCondLst>
                      <p:childTnLst>
                        <p:par>
                          <p:cTn id="383" fill="hold">
                            <p:stCondLst>
                              <p:cond delay="0"/>
                            </p:stCondLst>
                            <p:childTnLst>
                              <p:par>
                                <p:cTn id="384" presetID="10" presetClass="entr" presetSubtype="0" fill="hold" grpId="0" nodeType="clickEffect">
                                  <p:stCondLst>
                                    <p:cond delay="0"/>
                                  </p:stCondLst>
                                  <p:childTnLst>
                                    <p:set>
                                      <p:cBhvr>
                                        <p:cTn id="385" dur="1" fill="hold">
                                          <p:stCondLst>
                                            <p:cond delay="0"/>
                                          </p:stCondLst>
                                        </p:cTn>
                                        <p:tgtEl>
                                          <p:spTgt spid="46"/>
                                        </p:tgtEl>
                                        <p:attrNameLst>
                                          <p:attrName>style.visibility</p:attrName>
                                        </p:attrNameLst>
                                      </p:cBhvr>
                                      <p:to>
                                        <p:strVal val="visible"/>
                                      </p:to>
                                    </p:set>
                                    <p:animEffect transition="in" filter="fade">
                                      <p:cBhvr>
                                        <p:cTn id="386" dur="500"/>
                                        <p:tgtEl>
                                          <p:spTgt spid="46"/>
                                        </p:tgtEl>
                                      </p:cBhvr>
                                    </p:animEffect>
                                  </p:childTnLst>
                                </p:cTn>
                              </p:par>
                            </p:childTnLst>
                          </p:cTn>
                        </p:par>
                      </p:childTnLst>
                    </p:cTn>
                  </p:par>
                  <p:par>
                    <p:cTn id="387" fill="hold">
                      <p:stCondLst>
                        <p:cond delay="indefinite"/>
                      </p:stCondLst>
                      <p:childTnLst>
                        <p:par>
                          <p:cTn id="388" fill="hold">
                            <p:stCondLst>
                              <p:cond delay="0"/>
                            </p:stCondLst>
                            <p:childTnLst>
                              <p:par>
                                <p:cTn id="389" presetID="10" presetClass="entr" presetSubtype="0" fill="hold" grpId="0" nodeType="clickEffect">
                                  <p:stCondLst>
                                    <p:cond delay="0"/>
                                  </p:stCondLst>
                                  <p:childTnLst>
                                    <p:set>
                                      <p:cBhvr>
                                        <p:cTn id="390" dur="1" fill="hold">
                                          <p:stCondLst>
                                            <p:cond delay="0"/>
                                          </p:stCondLst>
                                        </p:cTn>
                                        <p:tgtEl>
                                          <p:spTgt spid="35">
                                            <p:txEl>
                                              <p:pRg st="1" end="1"/>
                                            </p:txEl>
                                          </p:spTgt>
                                        </p:tgtEl>
                                        <p:attrNameLst>
                                          <p:attrName>style.visibility</p:attrName>
                                        </p:attrNameLst>
                                      </p:cBhvr>
                                      <p:to>
                                        <p:strVal val="visible"/>
                                      </p:to>
                                    </p:set>
                                    <p:animEffect transition="in" filter="fade">
                                      <p:cBhvr>
                                        <p:cTn id="391" dur="500"/>
                                        <p:tgtEl>
                                          <p:spTgt spid="3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bldLvl="2" animBg="1"/>
      <p:bldP spid="105" grpId="0"/>
      <p:bldP spid="47" grpId="0"/>
      <p:bldP spid="49" grpId="0"/>
      <p:bldP spid="50" grpId="0" build="p" bldLvl="2" animBg="1"/>
      <p:bldP spid="51" grpId="0" build="p" bldLvl="2" animBg="1"/>
      <p:bldP spid="52" grpId="0" build="p" bldLvl="2" animBg="1"/>
      <p:bldP spid="68" grpId="0" build="p" bldLvl="2" animBg="1"/>
      <p:bldP spid="75" grpId="0" build="p" bldLvl="2" animBg="1"/>
      <p:bldP spid="76" grpId="0" build="p" bldLvl="2" animBg="1"/>
      <p:bldP spid="77" grpId="0" build="p" bldLvl="2" animBg="1"/>
      <p:bldP spid="79" grpId="0" build="p" bldLvl="2" animBg="1"/>
      <p:bldP spid="80" grpId="0" build="p" bldLvl="2" animBg="1"/>
      <p:bldP spid="81" grpId="0" build="p" bldLvl="2" animBg="1"/>
      <p:bldP spid="82" grpId="0" build="p" bldLvl="2" animBg="1"/>
      <p:bldP spid="26" grpId="0"/>
      <p:bldP spid="27" grpId="0"/>
      <p:bldP spid="28" grpId="0"/>
      <p:bldP spid="29" grpId="0"/>
      <p:bldP spid="30" grpId="0"/>
      <p:bldP spid="33" grpId="0" build="p" bldLvl="2" animBg="1"/>
      <p:bldP spid="34" grpId="0" build="p" bldLvl="2" animBg="1"/>
      <p:bldP spid="35" grpId="0" build="p" bldLvl="2" animBg="1"/>
      <p:bldP spid="36" grpId="0"/>
      <p:bldP spid="38" grpId="0"/>
      <p:bldP spid="39" grpId="0"/>
      <p:bldP spid="40" grpId="0"/>
      <p:bldP spid="41" grpId="0"/>
      <p:bldP spid="44" grpId="0"/>
      <p:bldP spid="46"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3441700"/>
            <a:ext cx="7772400" cy="1362075"/>
          </a:xfrm>
        </p:spPr>
        <p:txBody>
          <a:bodyPr/>
          <a:lstStyle/>
          <a:p>
            <a:pPr algn="l"/>
            <a:r>
              <a:rPr lang="en-US" cap="none" dirty="0" smtClean="0"/>
              <a:t>Thank You</a:t>
            </a:r>
            <a:endParaRPr lang="en-US" cap="none" dirty="0"/>
          </a:p>
        </p:txBody>
      </p:sp>
      <p:sp>
        <p:nvSpPr>
          <p:cNvPr id="2" name="Text Placeholder 1"/>
          <p:cNvSpPr>
            <a:spLocks noGrp="1"/>
          </p:cNvSpPr>
          <p:nvPr>
            <p:ph type="body" idx="1"/>
          </p:nvPr>
        </p:nvSpPr>
        <p:spPr>
          <a:xfrm>
            <a:off x="722313" y="4800600"/>
            <a:ext cx="7772400" cy="1500187"/>
          </a:xfrm>
        </p:spPr>
        <p:txBody>
          <a:bodyPr/>
          <a:lstStyle/>
          <a:p>
            <a:r>
              <a:rPr lang="en-US" dirty="0" smtClean="0"/>
              <a:t>Register at </a:t>
            </a:r>
            <a:r>
              <a:rPr lang="en-US" dirty="0" smtClean="0">
                <a:hlinkClick r:id="rId3"/>
              </a:rPr>
              <a:t>www.idtc.icai.org</a:t>
            </a:r>
            <a:r>
              <a:rPr lang="en-US" dirty="0" smtClean="0"/>
              <a:t> for regular updates on GST</a:t>
            </a:r>
          </a:p>
          <a:p>
            <a:endParaRPr lang="en-US" dirty="0" smtClean="0"/>
          </a:p>
          <a:p>
            <a:endParaRPr lang="en-US" dirty="0"/>
          </a:p>
          <a:p>
            <a:endParaRPr lang="en-US" dirty="0"/>
          </a:p>
        </p:txBody>
      </p:sp>
    </p:spTree>
    <p:extLst>
      <p:ext uri="{BB962C8B-B14F-4D97-AF65-F5344CB8AC3E}">
        <p14:creationId xmlns:p14="http://schemas.microsoft.com/office/powerpoint/2010/main" val="1775687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solidFill>
                  <a:srgbClr val="FF6600"/>
                </a:solidFill>
              </a:rPr>
              <a:t>Transition Credits</a:t>
            </a:r>
            <a:endParaRPr lang="en-US" dirty="0">
              <a:solidFill>
                <a:srgbClr val="FF6600"/>
              </a:solidFill>
            </a:endParaRPr>
          </a:p>
        </p:txBody>
      </p:sp>
      <p:sp>
        <p:nvSpPr>
          <p:cNvPr id="10" name="Content Placeholder 9"/>
          <p:cNvSpPr>
            <a:spLocks noGrp="1"/>
          </p:cNvSpPr>
          <p:nvPr>
            <p:ph sz="half" idx="1"/>
          </p:nvPr>
        </p:nvSpPr>
        <p:spPr>
          <a:xfrm>
            <a:off x="304800" y="1447800"/>
            <a:ext cx="4191000" cy="5105400"/>
          </a:xfrm>
        </p:spPr>
        <p:txBody>
          <a:bodyPr>
            <a:normAutofit lnSpcReduction="10000"/>
          </a:bodyPr>
          <a:lstStyle/>
          <a:p>
            <a:r>
              <a:rPr lang="en-US" dirty="0" err="1" smtClean="0"/>
              <a:t>Cenvat</a:t>
            </a:r>
            <a:r>
              <a:rPr lang="en-US" dirty="0" smtClean="0"/>
              <a:t> balance carried:</a:t>
            </a:r>
          </a:p>
          <a:p>
            <a:pPr lvl="1"/>
            <a:r>
              <a:rPr lang="en-US" dirty="0" err="1" smtClean="0"/>
              <a:t>Cenvat</a:t>
            </a:r>
            <a:r>
              <a:rPr lang="en-US" dirty="0" smtClean="0"/>
              <a:t> credit</a:t>
            </a:r>
          </a:p>
          <a:p>
            <a:pPr lvl="1"/>
            <a:r>
              <a:rPr lang="en-US" dirty="0" smtClean="0"/>
              <a:t>VAT</a:t>
            </a:r>
          </a:p>
          <a:p>
            <a:pPr lvl="1"/>
            <a:r>
              <a:rPr lang="en-US" dirty="0" smtClean="0"/>
              <a:t>Cleared under notification</a:t>
            </a:r>
          </a:p>
          <a:p>
            <a:r>
              <a:rPr lang="en-US" dirty="0" smtClean="0"/>
              <a:t>Quantum of balance</a:t>
            </a:r>
          </a:p>
          <a:p>
            <a:r>
              <a:rPr lang="en-US" dirty="0" smtClean="0"/>
              <a:t>Reasons for the balance</a:t>
            </a:r>
          </a:p>
          <a:p>
            <a:r>
              <a:rPr lang="en-US" dirty="0" smtClean="0"/>
              <a:t>Capital goods credit</a:t>
            </a:r>
          </a:p>
          <a:p>
            <a:r>
              <a:rPr lang="en-US" dirty="0" smtClean="0"/>
              <a:t>SGST credit:</a:t>
            </a:r>
          </a:p>
          <a:p>
            <a:pPr lvl="1"/>
            <a:r>
              <a:rPr lang="en-US" dirty="0" smtClean="0"/>
              <a:t>VAT paid inputs ‘A’</a:t>
            </a:r>
          </a:p>
          <a:p>
            <a:pPr lvl="1"/>
            <a:r>
              <a:rPr lang="en-US" dirty="0" smtClean="0"/>
              <a:t>CST sales of output ‘B’</a:t>
            </a:r>
          </a:p>
          <a:p>
            <a:pPr lvl="1"/>
            <a:r>
              <a:rPr lang="en-US" dirty="0" smtClean="0"/>
              <a:t>Statutory forms due</a:t>
            </a:r>
          </a:p>
          <a:p>
            <a:pPr lvl="1"/>
            <a:endParaRPr lang="en-US" dirty="0" smtClean="0"/>
          </a:p>
        </p:txBody>
      </p:sp>
      <p:sp>
        <p:nvSpPr>
          <p:cNvPr id="2" name="Content Placeholder 1"/>
          <p:cNvSpPr>
            <a:spLocks noGrp="1"/>
          </p:cNvSpPr>
          <p:nvPr>
            <p:ph sz="half" idx="2"/>
          </p:nvPr>
        </p:nvSpPr>
        <p:spPr>
          <a:xfrm>
            <a:off x="4648200" y="1447800"/>
            <a:ext cx="4267200" cy="5105400"/>
          </a:xfrm>
        </p:spPr>
        <p:txBody>
          <a:bodyPr>
            <a:normAutofit lnSpcReduction="10000"/>
          </a:bodyPr>
          <a:lstStyle/>
          <a:p>
            <a:r>
              <a:rPr lang="en-US" dirty="0" smtClean="0"/>
              <a:t>Embedded credit:</a:t>
            </a:r>
          </a:p>
          <a:p>
            <a:pPr lvl="1"/>
            <a:r>
              <a:rPr lang="en-US" dirty="0" smtClean="0"/>
              <a:t>Stock quantity</a:t>
            </a:r>
          </a:p>
          <a:p>
            <a:pPr lvl="1"/>
            <a:r>
              <a:rPr lang="en-US" dirty="0" smtClean="0"/>
              <a:t>Stock age</a:t>
            </a:r>
          </a:p>
          <a:p>
            <a:pPr lvl="1"/>
            <a:r>
              <a:rPr lang="en-US" dirty="0" smtClean="0"/>
              <a:t>Stock types (taxes paid)</a:t>
            </a:r>
          </a:p>
          <a:p>
            <a:pPr lvl="1"/>
            <a:r>
              <a:rPr lang="en-US" dirty="0" smtClean="0"/>
              <a:t>Tax Payer status (1/5)</a:t>
            </a:r>
          </a:p>
          <a:p>
            <a:r>
              <a:rPr lang="en-US" dirty="0" smtClean="0"/>
              <a:t>Special cases:</a:t>
            </a:r>
          </a:p>
          <a:p>
            <a:pPr lvl="1"/>
            <a:r>
              <a:rPr lang="en-US" dirty="0" smtClean="0"/>
              <a:t>Works contractors</a:t>
            </a:r>
          </a:p>
          <a:p>
            <a:pPr lvl="1"/>
            <a:r>
              <a:rPr lang="en-US" dirty="0" smtClean="0"/>
              <a:t>Registered dealers</a:t>
            </a:r>
          </a:p>
          <a:p>
            <a:r>
              <a:rPr lang="en-US" dirty="0" smtClean="0"/>
              <a:t>Deemed credit:</a:t>
            </a:r>
          </a:p>
          <a:p>
            <a:pPr lvl="1"/>
            <a:r>
              <a:rPr lang="en-US" dirty="0" smtClean="0"/>
              <a:t>40% of CGST payable</a:t>
            </a:r>
          </a:p>
          <a:p>
            <a:pPr lvl="1"/>
            <a:r>
              <a:rPr lang="en-US" dirty="0" smtClean="0"/>
              <a:t>Over 6-tax periods</a:t>
            </a:r>
            <a:endParaRPr lang="en-US" dirty="0"/>
          </a:p>
        </p:txBody>
      </p:sp>
    </p:spTree>
    <p:extLst>
      <p:ext uri="{BB962C8B-B14F-4D97-AF65-F5344CB8AC3E}">
        <p14:creationId xmlns:p14="http://schemas.microsoft.com/office/powerpoint/2010/main" val="1673212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5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5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xEl>
                                              <p:pRg st="5" end="5"/>
                                            </p:txEl>
                                          </p:spTgt>
                                        </p:tgtEl>
                                        <p:attrNameLst>
                                          <p:attrName>style.visibility</p:attrName>
                                        </p:attrNameLst>
                                      </p:cBhvr>
                                      <p:to>
                                        <p:strVal val="visible"/>
                                      </p:to>
                                    </p:set>
                                    <p:animEffect transition="in" filter="fade">
                                      <p:cBhvr>
                                        <p:cTn id="32" dur="500"/>
                                        <p:tgtEl>
                                          <p:spTgt spid="1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animEffect transition="in" filter="fade">
                                      <p:cBhvr>
                                        <p:cTn id="37" dur="500"/>
                                        <p:tgtEl>
                                          <p:spTgt spid="10">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xEl>
                                              <p:pRg st="7" end="7"/>
                                            </p:txEl>
                                          </p:spTgt>
                                        </p:tgtEl>
                                        <p:attrNameLst>
                                          <p:attrName>style.visibility</p:attrName>
                                        </p:attrNameLst>
                                      </p:cBhvr>
                                      <p:to>
                                        <p:strVal val="visible"/>
                                      </p:to>
                                    </p:set>
                                    <p:animEffect transition="in" filter="fade">
                                      <p:cBhvr>
                                        <p:cTn id="42" dur="500"/>
                                        <p:tgtEl>
                                          <p:spTgt spid="10">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txEl>
                                              <p:pRg st="8" end="8"/>
                                            </p:txEl>
                                          </p:spTgt>
                                        </p:tgtEl>
                                        <p:attrNameLst>
                                          <p:attrName>style.visibility</p:attrName>
                                        </p:attrNameLst>
                                      </p:cBhvr>
                                      <p:to>
                                        <p:strVal val="visible"/>
                                      </p:to>
                                    </p:set>
                                    <p:animEffect transition="in" filter="fade">
                                      <p:cBhvr>
                                        <p:cTn id="47" dur="500"/>
                                        <p:tgtEl>
                                          <p:spTgt spid="10">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0">
                                            <p:txEl>
                                              <p:pRg st="9" end="9"/>
                                            </p:txEl>
                                          </p:spTgt>
                                        </p:tgtEl>
                                        <p:attrNameLst>
                                          <p:attrName>style.visibility</p:attrName>
                                        </p:attrNameLst>
                                      </p:cBhvr>
                                      <p:to>
                                        <p:strVal val="visible"/>
                                      </p:to>
                                    </p:set>
                                    <p:animEffect transition="in" filter="fade">
                                      <p:cBhvr>
                                        <p:cTn id="52" dur="500"/>
                                        <p:tgtEl>
                                          <p:spTgt spid="10">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0">
                                            <p:txEl>
                                              <p:pRg st="10" end="10"/>
                                            </p:txEl>
                                          </p:spTgt>
                                        </p:tgtEl>
                                        <p:attrNameLst>
                                          <p:attrName>style.visibility</p:attrName>
                                        </p:attrNameLst>
                                      </p:cBhvr>
                                      <p:to>
                                        <p:strVal val="visible"/>
                                      </p:to>
                                    </p:set>
                                    <p:animEffect transition="in" filter="fade">
                                      <p:cBhvr>
                                        <p:cTn id="57" dur="500"/>
                                        <p:tgtEl>
                                          <p:spTgt spid="10">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
                                            <p:txEl>
                                              <p:pRg st="0" end="0"/>
                                            </p:txEl>
                                          </p:spTgt>
                                        </p:tgtEl>
                                        <p:attrNameLst>
                                          <p:attrName>style.visibility</p:attrName>
                                        </p:attrNameLst>
                                      </p:cBhvr>
                                      <p:to>
                                        <p:strVal val="visible"/>
                                      </p:to>
                                    </p:set>
                                    <p:animEffect transition="in" filter="fade">
                                      <p:cBhvr>
                                        <p:cTn id="62" dur="500"/>
                                        <p:tgtEl>
                                          <p:spTgt spid="2">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
                                            <p:txEl>
                                              <p:pRg st="1" end="1"/>
                                            </p:txEl>
                                          </p:spTgt>
                                        </p:tgtEl>
                                        <p:attrNameLst>
                                          <p:attrName>style.visibility</p:attrName>
                                        </p:attrNameLst>
                                      </p:cBhvr>
                                      <p:to>
                                        <p:strVal val="visible"/>
                                      </p:to>
                                    </p:set>
                                    <p:animEffect transition="in" filter="fade">
                                      <p:cBhvr>
                                        <p:cTn id="67" dur="500"/>
                                        <p:tgtEl>
                                          <p:spTgt spid="2">
                                            <p:txEl>
                                              <p:pRg st="1" end="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
                                            <p:txEl>
                                              <p:pRg st="2" end="2"/>
                                            </p:txEl>
                                          </p:spTgt>
                                        </p:tgtEl>
                                        <p:attrNameLst>
                                          <p:attrName>style.visibility</p:attrName>
                                        </p:attrNameLst>
                                      </p:cBhvr>
                                      <p:to>
                                        <p:strVal val="visible"/>
                                      </p:to>
                                    </p:set>
                                    <p:animEffect transition="in" filter="fade">
                                      <p:cBhvr>
                                        <p:cTn id="72" dur="500"/>
                                        <p:tgtEl>
                                          <p:spTgt spid="2">
                                            <p:txEl>
                                              <p:pRg st="2" end="2"/>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
                                            <p:txEl>
                                              <p:pRg st="3" end="3"/>
                                            </p:txEl>
                                          </p:spTgt>
                                        </p:tgtEl>
                                        <p:attrNameLst>
                                          <p:attrName>style.visibility</p:attrName>
                                        </p:attrNameLst>
                                      </p:cBhvr>
                                      <p:to>
                                        <p:strVal val="visible"/>
                                      </p:to>
                                    </p:set>
                                    <p:animEffect transition="in" filter="fade">
                                      <p:cBhvr>
                                        <p:cTn id="77" dur="500"/>
                                        <p:tgtEl>
                                          <p:spTgt spid="2">
                                            <p:txEl>
                                              <p:pRg st="3" end="3"/>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
                                            <p:txEl>
                                              <p:pRg st="4" end="4"/>
                                            </p:txEl>
                                          </p:spTgt>
                                        </p:tgtEl>
                                        <p:attrNameLst>
                                          <p:attrName>style.visibility</p:attrName>
                                        </p:attrNameLst>
                                      </p:cBhvr>
                                      <p:to>
                                        <p:strVal val="visible"/>
                                      </p:to>
                                    </p:set>
                                    <p:animEffect transition="in" filter="fade">
                                      <p:cBhvr>
                                        <p:cTn id="82" dur="500"/>
                                        <p:tgtEl>
                                          <p:spTgt spid="2">
                                            <p:txEl>
                                              <p:pRg st="4" end="4"/>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
                                            <p:txEl>
                                              <p:pRg st="5" end="5"/>
                                            </p:txEl>
                                          </p:spTgt>
                                        </p:tgtEl>
                                        <p:attrNameLst>
                                          <p:attrName>style.visibility</p:attrName>
                                        </p:attrNameLst>
                                      </p:cBhvr>
                                      <p:to>
                                        <p:strVal val="visible"/>
                                      </p:to>
                                    </p:set>
                                    <p:animEffect transition="in" filter="fade">
                                      <p:cBhvr>
                                        <p:cTn id="87" dur="500"/>
                                        <p:tgtEl>
                                          <p:spTgt spid="2">
                                            <p:txEl>
                                              <p:pRg st="5" end="5"/>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
                                            <p:txEl>
                                              <p:pRg st="6" end="6"/>
                                            </p:txEl>
                                          </p:spTgt>
                                        </p:tgtEl>
                                        <p:attrNameLst>
                                          <p:attrName>style.visibility</p:attrName>
                                        </p:attrNameLst>
                                      </p:cBhvr>
                                      <p:to>
                                        <p:strVal val="visible"/>
                                      </p:to>
                                    </p:set>
                                    <p:animEffect transition="in" filter="fade">
                                      <p:cBhvr>
                                        <p:cTn id="92" dur="500"/>
                                        <p:tgtEl>
                                          <p:spTgt spid="2">
                                            <p:txEl>
                                              <p:pRg st="6" end="6"/>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2">
                                            <p:txEl>
                                              <p:pRg st="7" end="7"/>
                                            </p:txEl>
                                          </p:spTgt>
                                        </p:tgtEl>
                                        <p:attrNameLst>
                                          <p:attrName>style.visibility</p:attrName>
                                        </p:attrNameLst>
                                      </p:cBhvr>
                                      <p:to>
                                        <p:strVal val="visible"/>
                                      </p:to>
                                    </p:set>
                                    <p:animEffect transition="in" filter="fade">
                                      <p:cBhvr>
                                        <p:cTn id="97" dur="500"/>
                                        <p:tgtEl>
                                          <p:spTgt spid="2">
                                            <p:txEl>
                                              <p:pRg st="7" end="7"/>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2">
                                            <p:txEl>
                                              <p:pRg st="8" end="8"/>
                                            </p:txEl>
                                          </p:spTgt>
                                        </p:tgtEl>
                                        <p:attrNameLst>
                                          <p:attrName>style.visibility</p:attrName>
                                        </p:attrNameLst>
                                      </p:cBhvr>
                                      <p:to>
                                        <p:strVal val="visible"/>
                                      </p:to>
                                    </p:set>
                                    <p:animEffect transition="in" filter="fade">
                                      <p:cBhvr>
                                        <p:cTn id="102" dur="500"/>
                                        <p:tgtEl>
                                          <p:spTgt spid="2">
                                            <p:txEl>
                                              <p:pRg st="8" end="8"/>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2">
                                            <p:txEl>
                                              <p:pRg st="9" end="9"/>
                                            </p:txEl>
                                          </p:spTgt>
                                        </p:tgtEl>
                                        <p:attrNameLst>
                                          <p:attrName>style.visibility</p:attrName>
                                        </p:attrNameLst>
                                      </p:cBhvr>
                                      <p:to>
                                        <p:strVal val="visible"/>
                                      </p:to>
                                    </p:set>
                                    <p:animEffect transition="in" filter="fade">
                                      <p:cBhvr>
                                        <p:cTn id="107" dur="500"/>
                                        <p:tgtEl>
                                          <p:spTgt spid="2">
                                            <p:txEl>
                                              <p:pRg st="9" end="9"/>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2">
                                            <p:txEl>
                                              <p:pRg st="10" end="10"/>
                                            </p:txEl>
                                          </p:spTgt>
                                        </p:tgtEl>
                                        <p:attrNameLst>
                                          <p:attrName>style.visibility</p:attrName>
                                        </p:attrNameLst>
                                      </p:cBhvr>
                                      <p:to>
                                        <p:strVal val="visible"/>
                                      </p:to>
                                    </p:set>
                                    <p:animEffect transition="in" filter="fade">
                                      <p:cBhvr>
                                        <p:cTn id="112"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2"/>
      <p:bldP spid="2" grpId="0" build="p" bldLvl="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itle 1"/>
          <p:cNvSpPr txBox="1">
            <a:spLocks/>
          </p:cNvSpPr>
          <p:nvPr/>
        </p:nvSpPr>
        <p:spPr>
          <a:xfrm>
            <a:off x="152399" y="76200"/>
            <a:ext cx="8839197" cy="4603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smtClean="0">
                <a:solidFill>
                  <a:schemeClr val="tx1">
                    <a:alpha val="50000"/>
                  </a:schemeClr>
                </a:solidFill>
              </a:rPr>
              <a:t>Cash hidden in your inventory – want to get it?</a:t>
            </a:r>
            <a:endParaRPr lang="en-US" sz="2000" dirty="0">
              <a:solidFill>
                <a:schemeClr val="tx1">
                  <a:alpha val="50000"/>
                </a:schemeClr>
              </a:solidFill>
            </a:endParaRPr>
          </a:p>
        </p:txBody>
      </p:sp>
      <p:cxnSp>
        <p:nvCxnSpPr>
          <p:cNvPr id="31" name="Straight Connector 30"/>
          <p:cNvCxnSpPr/>
          <p:nvPr/>
        </p:nvCxnSpPr>
        <p:spPr>
          <a:xfrm>
            <a:off x="76200" y="5943600"/>
            <a:ext cx="89336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295402" y="1118681"/>
            <a:ext cx="2819398" cy="738664"/>
          </a:xfrm>
          <a:prstGeom prst="rect">
            <a:avLst/>
          </a:prstGeom>
          <a:noFill/>
          <a:ln>
            <a:solidFill>
              <a:srgbClr val="FF6600"/>
            </a:solidFill>
          </a:ln>
        </p:spPr>
        <p:txBody>
          <a:bodyPr wrap="square" rtlCol="0">
            <a:spAutoFit/>
          </a:bodyPr>
          <a:lstStyle/>
          <a:p>
            <a:r>
              <a:rPr lang="en-US" sz="1400" dirty="0" smtClean="0"/>
              <a:t>Getting ready for GST and want to be efficient in pricing to gain the cost benefit from GST</a:t>
            </a:r>
          </a:p>
        </p:txBody>
      </p:sp>
      <p:sp>
        <p:nvSpPr>
          <p:cNvPr id="105" name="TextBox 104"/>
          <p:cNvSpPr txBox="1"/>
          <p:nvPr/>
        </p:nvSpPr>
        <p:spPr>
          <a:xfrm>
            <a:off x="1295403" y="685800"/>
            <a:ext cx="2819402" cy="338554"/>
          </a:xfrm>
          <a:prstGeom prst="rect">
            <a:avLst/>
          </a:prstGeom>
          <a:noFill/>
          <a:ln>
            <a:noFill/>
          </a:ln>
        </p:spPr>
        <p:txBody>
          <a:bodyPr wrap="square" rtlCol="0">
            <a:spAutoFit/>
          </a:bodyPr>
          <a:lstStyle>
            <a:defPPr>
              <a:defRPr lang="en-US"/>
            </a:defPPr>
            <a:lvl1pPr algn="ctr">
              <a:defRPr sz="1100"/>
            </a:lvl1pPr>
          </a:lstStyle>
          <a:p>
            <a:r>
              <a:rPr lang="en-US" sz="1600" b="1" i="1" dirty="0" smtClean="0"/>
              <a:t>Circumstances</a:t>
            </a:r>
            <a:endParaRPr lang="en-US" sz="1600" b="1" i="1" baseline="30000" dirty="0"/>
          </a:p>
        </p:txBody>
      </p:sp>
      <p:sp>
        <p:nvSpPr>
          <p:cNvPr id="49" name="TextBox 48"/>
          <p:cNvSpPr txBox="1"/>
          <p:nvPr/>
        </p:nvSpPr>
        <p:spPr>
          <a:xfrm>
            <a:off x="4267200" y="698108"/>
            <a:ext cx="4724402" cy="338554"/>
          </a:xfrm>
          <a:prstGeom prst="rect">
            <a:avLst/>
          </a:prstGeom>
          <a:noFill/>
          <a:ln>
            <a:noFill/>
          </a:ln>
        </p:spPr>
        <p:txBody>
          <a:bodyPr wrap="square" rtlCol="0">
            <a:spAutoFit/>
          </a:bodyPr>
          <a:lstStyle>
            <a:defPPr>
              <a:defRPr lang="en-US"/>
            </a:defPPr>
            <a:lvl1pPr algn="ctr">
              <a:defRPr sz="1100"/>
            </a:lvl1pPr>
          </a:lstStyle>
          <a:p>
            <a:r>
              <a:rPr lang="en-US" sz="1600" b="1" i="1" dirty="0" smtClean="0"/>
              <a:t>Opportunity</a:t>
            </a:r>
            <a:endParaRPr lang="en-US" sz="1600" b="1" i="1" baseline="30000" dirty="0"/>
          </a:p>
        </p:txBody>
      </p:sp>
      <p:sp>
        <p:nvSpPr>
          <p:cNvPr id="26" name="TextBox 25"/>
          <p:cNvSpPr txBox="1"/>
          <p:nvPr/>
        </p:nvSpPr>
        <p:spPr>
          <a:xfrm>
            <a:off x="76200" y="1118681"/>
            <a:ext cx="1219200" cy="307777"/>
          </a:xfrm>
          <a:prstGeom prst="rect">
            <a:avLst/>
          </a:prstGeom>
          <a:noFill/>
          <a:ln>
            <a:noFill/>
          </a:ln>
        </p:spPr>
        <p:txBody>
          <a:bodyPr wrap="square" rtlCol="0">
            <a:spAutoFit/>
          </a:bodyPr>
          <a:lstStyle/>
          <a:p>
            <a:r>
              <a:rPr lang="en-US" sz="1400" b="1" i="1" dirty="0" smtClean="0">
                <a:solidFill>
                  <a:srgbClr val="FF6600"/>
                </a:solidFill>
              </a:rPr>
              <a:t>You are…..</a:t>
            </a:r>
            <a:endParaRPr lang="en-US" sz="1400" b="1" i="1" dirty="0">
              <a:solidFill>
                <a:srgbClr val="FF6600"/>
              </a:solidFill>
            </a:endParaRPr>
          </a:p>
        </p:txBody>
      </p:sp>
      <p:sp>
        <p:nvSpPr>
          <p:cNvPr id="38" name="TextBox 37"/>
          <p:cNvSpPr txBox="1"/>
          <p:nvPr/>
        </p:nvSpPr>
        <p:spPr>
          <a:xfrm>
            <a:off x="1270000" y="6090825"/>
            <a:ext cx="2844800" cy="600164"/>
          </a:xfrm>
          <a:prstGeom prst="rect">
            <a:avLst/>
          </a:prstGeom>
          <a:noFill/>
          <a:ln>
            <a:noFill/>
          </a:ln>
        </p:spPr>
        <p:txBody>
          <a:bodyPr wrap="square" rtlCol="0">
            <a:spAutoFit/>
          </a:bodyPr>
          <a:lstStyle>
            <a:defPPr>
              <a:defRPr lang="en-US"/>
            </a:defPPr>
            <a:lvl1pPr>
              <a:defRPr sz="1100" b="0" i="0"/>
            </a:lvl1pPr>
          </a:lstStyle>
          <a:p>
            <a:r>
              <a:rPr lang="en-US" baseline="30000" dirty="0"/>
              <a:t># </a:t>
            </a:r>
            <a:r>
              <a:rPr lang="en-US" dirty="0" smtClean="0"/>
              <a:t>If you don’t register, you get lesser amount of this duty when you sell this inventory  in next six month</a:t>
            </a:r>
            <a:endParaRPr lang="en-US" dirty="0"/>
          </a:p>
        </p:txBody>
      </p:sp>
      <p:sp>
        <p:nvSpPr>
          <p:cNvPr id="41" name="TextBox 40"/>
          <p:cNvSpPr txBox="1"/>
          <p:nvPr/>
        </p:nvSpPr>
        <p:spPr>
          <a:xfrm>
            <a:off x="76200" y="6122313"/>
            <a:ext cx="1219200" cy="430887"/>
          </a:xfrm>
          <a:prstGeom prst="rect">
            <a:avLst/>
          </a:prstGeom>
          <a:noFill/>
          <a:ln>
            <a:noFill/>
          </a:ln>
        </p:spPr>
        <p:txBody>
          <a:bodyPr wrap="square" rtlCol="0">
            <a:spAutoFit/>
          </a:bodyPr>
          <a:lstStyle>
            <a:defPPr>
              <a:defRPr lang="en-US"/>
            </a:defPPr>
            <a:lvl1pPr>
              <a:defRPr sz="1100" b="1" i="1">
                <a:solidFill>
                  <a:srgbClr val="FF6600"/>
                </a:solidFill>
              </a:defRPr>
            </a:lvl1pPr>
          </a:lstStyle>
          <a:p>
            <a:r>
              <a:rPr lang="en-US" b="0" i="0" dirty="0" smtClean="0">
                <a:solidFill>
                  <a:schemeClr val="tx1"/>
                </a:solidFill>
              </a:rPr>
              <a:t>* Don’t wait till Jun end</a:t>
            </a:r>
            <a:endParaRPr lang="en-US" b="0" i="0" dirty="0">
              <a:solidFill>
                <a:schemeClr val="tx1"/>
              </a:solidFill>
            </a:endParaRPr>
          </a:p>
        </p:txBody>
      </p:sp>
      <p:sp>
        <p:nvSpPr>
          <p:cNvPr id="44" name="TextBox 43"/>
          <p:cNvSpPr txBox="1"/>
          <p:nvPr/>
        </p:nvSpPr>
        <p:spPr>
          <a:xfrm>
            <a:off x="4267201" y="6096000"/>
            <a:ext cx="4660902" cy="600164"/>
          </a:xfrm>
          <a:prstGeom prst="rect">
            <a:avLst/>
          </a:prstGeom>
          <a:noFill/>
          <a:ln>
            <a:noFill/>
          </a:ln>
        </p:spPr>
        <p:txBody>
          <a:bodyPr wrap="square" rtlCol="0">
            <a:spAutoFit/>
          </a:bodyPr>
          <a:lstStyle>
            <a:defPPr>
              <a:defRPr lang="en-US"/>
            </a:defPPr>
            <a:lvl1pPr>
              <a:defRPr sz="1100" b="0" i="0"/>
            </a:lvl1pPr>
          </a:lstStyle>
          <a:p>
            <a:r>
              <a:rPr lang="en-US" baseline="30000" dirty="0" smtClean="0"/>
              <a:t>$ </a:t>
            </a:r>
            <a:r>
              <a:rPr lang="en-US" dirty="0"/>
              <a:t>C</a:t>
            </a:r>
            <a:r>
              <a:rPr lang="en-US" dirty="0" smtClean="0"/>
              <a:t>GST collected on sales from July onwards not required to be paid to Government till this credit is exhausted or adjusted fully. Collect CGST from customers and recover the cash hiding in your inventory!</a:t>
            </a:r>
            <a:endParaRPr lang="en-US" dirty="0"/>
          </a:p>
        </p:txBody>
      </p:sp>
      <p:sp>
        <p:nvSpPr>
          <p:cNvPr id="37" name="TextBox 36"/>
          <p:cNvSpPr txBox="1"/>
          <p:nvPr/>
        </p:nvSpPr>
        <p:spPr>
          <a:xfrm>
            <a:off x="4267201" y="1116160"/>
            <a:ext cx="4724395" cy="738664"/>
          </a:xfrm>
          <a:prstGeom prst="rect">
            <a:avLst/>
          </a:prstGeom>
          <a:noFill/>
          <a:ln>
            <a:solidFill>
              <a:srgbClr val="FF6600"/>
            </a:solidFill>
          </a:ln>
        </p:spPr>
        <p:txBody>
          <a:bodyPr wrap="square" rtlCol="0">
            <a:spAutoFit/>
          </a:bodyPr>
          <a:lstStyle/>
          <a:p>
            <a:r>
              <a:rPr lang="en-US" sz="1400" dirty="0" smtClean="0"/>
              <a:t>You have inventory with Customs duty and Excise duty paid on it. You have an invoice from manufacturer (or bill of entry from Custom department)</a:t>
            </a:r>
          </a:p>
        </p:txBody>
      </p:sp>
      <p:sp>
        <p:nvSpPr>
          <p:cNvPr id="43" name="TextBox 42"/>
          <p:cNvSpPr txBox="1"/>
          <p:nvPr/>
        </p:nvSpPr>
        <p:spPr>
          <a:xfrm>
            <a:off x="1295402" y="1907521"/>
            <a:ext cx="2819398" cy="523220"/>
          </a:xfrm>
          <a:prstGeom prst="rect">
            <a:avLst/>
          </a:prstGeom>
          <a:noFill/>
          <a:ln>
            <a:solidFill>
              <a:srgbClr val="FF6600"/>
            </a:solidFill>
          </a:ln>
        </p:spPr>
        <p:txBody>
          <a:bodyPr wrap="square" rtlCol="0">
            <a:spAutoFit/>
          </a:bodyPr>
          <a:lstStyle/>
          <a:p>
            <a:r>
              <a:rPr lang="en-US" sz="1400" dirty="0" smtClean="0"/>
              <a:t>Selling price says ‘taxes extra’ but duties paid on purchases ‘not extra’</a:t>
            </a:r>
          </a:p>
        </p:txBody>
      </p:sp>
      <p:sp>
        <p:nvSpPr>
          <p:cNvPr id="45" name="TextBox 44"/>
          <p:cNvSpPr txBox="1"/>
          <p:nvPr/>
        </p:nvSpPr>
        <p:spPr>
          <a:xfrm>
            <a:off x="76200" y="1907521"/>
            <a:ext cx="1219200" cy="307777"/>
          </a:xfrm>
          <a:prstGeom prst="rect">
            <a:avLst/>
          </a:prstGeom>
          <a:noFill/>
          <a:ln>
            <a:noFill/>
          </a:ln>
        </p:spPr>
        <p:txBody>
          <a:bodyPr wrap="square" rtlCol="0">
            <a:spAutoFit/>
          </a:bodyPr>
          <a:lstStyle/>
          <a:p>
            <a:r>
              <a:rPr lang="en-US" sz="1400" b="1" i="1" dirty="0" smtClean="0">
                <a:solidFill>
                  <a:srgbClr val="FF6600"/>
                </a:solidFill>
              </a:rPr>
              <a:t>You have….</a:t>
            </a:r>
            <a:endParaRPr lang="en-US" sz="1400" b="1" i="1" dirty="0">
              <a:solidFill>
                <a:srgbClr val="FF6600"/>
              </a:solidFill>
            </a:endParaRPr>
          </a:p>
        </p:txBody>
      </p:sp>
      <p:sp>
        <p:nvSpPr>
          <p:cNvPr id="48" name="TextBox 47"/>
          <p:cNvSpPr txBox="1"/>
          <p:nvPr/>
        </p:nvSpPr>
        <p:spPr>
          <a:xfrm>
            <a:off x="4267201" y="1905000"/>
            <a:ext cx="4724395" cy="523220"/>
          </a:xfrm>
          <a:prstGeom prst="rect">
            <a:avLst/>
          </a:prstGeom>
          <a:noFill/>
          <a:ln>
            <a:solidFill>
              <a:srgbClr val="FF6600"/>
            </a:solidFill>
          </a:ln>
        </p:spPr>
        <p:txBody>
          <a:bodyPr wrap="square" rtlCol="0">
            <a:spAutoFit/>
          </a:bodyPr>
          <a:lstStyle/>
          <a:p>
            <a:r>
              <a:rPr lang="en-US" sz="1400" dirty="0" smtClean="0"/>
              <a:t>You can get these duties back from the Government immediately when GST is introduced</a:t>
            </a:r>
          </a:p>
        </p:txBody>
      </p:sp>
      <p:sp>
        <p:nvSpPr>
          <p:cNvPr id="54" name="TextBox 53"/>
          <p:cNvSpPr txBox="1"/>
          <p:nvPr/>
        </p:nvSpPr>
        <p:spPr>
          <a:xfrm>
            <a:off x="1295402" y="2517121"/>
            <a:ext cx="2819398" cy="307777"/>
          </a:xfrm>
          <a:prstGeom prst="rect">
            <a:avLst/>
          </a:prstGeom>
          <a:noFill/>
          <a:ln>
            <a:solidFill>
              <a:srgbClr val="FF6600"/>
            </a:solidFill>
          </a:ln>
        </p:spPr>
        <p:txBody>
          <a:bodyPr wrap="square" rtlCol="0">
            <a:spAutoFit/>
          </a:bodyPr>
          <a:lstStyle/>
          <a:p>
            <a:r>
              <a:rPr lang="en-US" sz="1400" dirty="0" smtClean="0"/>
              <a:t>Duties on inventory of about 12%</a:t>
            </a:r>
          </a:p>
        </p:txBody>
      </p:sp>
      <p:sp>
        <p:nvSpPr>
          <p:cNvPr id="55" name="TextBox 54"/>
          <p:cNvSpPr txBox="1"/>
          <p:nvPr/>
        </p:nvSpPr>
        <p:spPr>
          <a:xfrm>
            <a:off x="76200" y="2517121"/>
            <a:ext cx="1219200" cy="307777"/>
          </a:xfrm>
          <a:prstGeom prst="rect">
            <a:avLst/>
          </a:prstGeom>
          <a:noFill/>
          <a:ln>
            <a:noFill/>
          </a:ln>
        </p:spPr>
        <p:txBody>
          <a:bodyPr wrap="square" rtlCol="0">
            <a:spAutoFit/>
          </a:bodyPr>
          <a:lstStyle/>
          <a:p>
            <a:r>
              <a:rPr lang="en-US" sz="1400" b="1" i="1" dirty="0" smtClean="0">
                <a:solidFill>
                  <a:srgbClr val="FF6600"/>
                </a:solidFill>
              </a:rPr>
              <a:t>You paid….</a:t>
            </a:r>
            <a:endParaRPr lang="en-US" sz="1400" b="1" i="1" dirty="0">
              <a:solidFill>
                <a:srgbClr val="FF6600"/>
              </a:solidFill>
            </a:endParaRPr>
          </a:p>
        </p:txBody>
      </p:sp>
      <p:sp>
        <p:nvSpPr>
          <p:cNvPr id="56" name="TextBox 55"/>
          <p:cNvSpPr txBox="1"/>
          <p:nvPr/>
        </p:nvSpPr>
        <p:spPr>
          <a:xfrm>
            <a:off x="4267201" y="2514600"/>
            <a:ext cx="4724395" cy="307777"/>
          </a:xfrm>
          <a:prstGeom prst="rect">
            <a:avLst/>
          </a:prstGeom>
          <a:noFill/>
          <a:ln>
            <a:solidFill>
              <a:srgbClr val="FF6600"/>
            </a:solidFill>
          </a:ln>
        </p:spPr>
        <p:txBody>
          <a:bodyPr wrap="square" rtlCol="0">
            <a:spAutoFit/>
          </a:bodyPr>
          <a:lstStyle/>
          <a:p>
            <a:r>
              <a:rPr lang="en-US" sz="1400" dirty="0" smtClean="0"/>
              <a:t>See if this 12% of inventory value is negligible amount</a:t>
            </a:r>
          </a:p>
        </p:txBody>
      </p:sp>
      <p:sp>
        <p:nvSpPr>
          <p:cNvPr id="57" name="TextBox 56"/>
          <p:cNvSpPr txBox="1"/>
          <p:nvPr/>
        </p:nvSpPr>
        <p:spPr>
          <a:xfrm>
            <a:off x="1295402" y="2898121"/>
            <a:ext cx="2819398" cy="307777"/>
          </a:xfrm>
          <a:prstGeom prst="rect">
            <a:avLst/>
          </a:prstGeom>
          <a:noFill/>
          <a:ln>
            <a:solidFill>
              <a:srgbClr val="FF6600"/>
            </a:solidFill>
          </a:ln>
        </p:spPr>
        <p:txBody>
          <a:bodyPr wrap="square" rtlCol="0">
            <a:spAutoFit/>
          </a:bodyPr>
          <a:lstStyle/>
          <a:p>
            <a:r>
              <a:rPr lang="en-US" sz="1400" dirty="0" smtClean="0"/>
              <a:t>A trader and registered for VAT only</a:t>
            </a:r>
          </a:p>
        </p:txBody>
      </p:sp>
      <p:sp>
        <p:nvSpPr>
          <p:cNvPr id="58" name="TextBox 57"/>
          <p:cNvSpPr txBox="1"/>
          <p:nvPr/>
        </p:nvSpPr>
        <p:spPr>
          <a:xfrm>
            <a:off x="76200" y="2898121"/>
            <a:ext cx="1219200" cy="307777"/>
          </a:xfrm>
          <a:prstGeom prst="rect">
            <a:avLst/>
          </a:prstGeom>
          <a:noFill/>
          <a:ln>
            <a:noFill/>
          </a:ln>
        </p:spPr>
        <p:txBody>
          <a:bodyPr wrap="square" rtlCol="0">
            <a:spAutoFit/>
          </a:bodyPr>
          <a:lstStyle/>
          <a:p>
            <a:r>
              <a:rPr lang="en-US" sz="1400" b="1" i="1" dirty="0" smtClean="0">
                <a:solidFill>
                  <a:srgbClr val="FF6600"/>
                </a:solidFill>
              </a:rPr>
              <a:t>But you are….</a:t>
            </a:r>
            <a:endParaRPr lang="en-US" sz="1400" b="1" i="1" dirty="0">
              <a:solidFill>
                <a:srgbClr val="FF6600"/>
              </a:solidFill>
            </a:endParaRPr>
          </a:p>
        </p:txBody>
      </p:sp>
      <p:sp>
        <p:nvSpPr>
          <p:cNvPr id="59" name="TextBox 58"/>
          <p:cNvSpPr txBox="1"/>
          <p:nvPr/>
        </p:nvSpPr>
        <p:spPr>
          <a:xfrm>
            <a:off x="4267201" y="2895600"/>
            <a:ext cx="4724395" cy="307777"/>
          </a:xfrm>
          <a:prstGeom prst="rect">
            <a:avLst/>
          </a:prstGeom>
          <a:noFill/>
          <a:ln>
            <a:solidFill>
              <a:srgbClr val="FF6600"/>
            </a:solidFill>
          </a:ln>
        </p:spPr>
        <p:txBody>
          <a:bodyPr wrap="square" rtlCol="0">
            <a:spAutoFit/>
          </a:bodyPr>
          <a:lstStyle/>
          <a:p>
            <a:r>
              <a:rPr lang="en-US" sz="1400" dirty="0" smtClean="0"/>
              <a:t>You are or planning to ‘get registered’ in GST</a:t>
            </a:r>
          </a:p>
        </p:txBody>
      </p:sp>
      <p:sp>
        <p:nvSpPr>
          <p:cNvPr id="60" name="TextBox 59"/>
          <p:cNvSpPr txBox="1"/>
          <p:nvPr/>
        </p:nvSpPr>
        <p:spPr>
          <a:xfrm>
            <a:off x="1295406" y="3299936"/>
            <a:ext cx="2819398" cy="307777"/>
          </a:xfrm>
          <a:prstGeom prst="rect">
            <a:avLst/>
          </a:prstGeom>
          <a:noFill/>
          <a:ln>
            <a:solidFill>
              <a:srgbClr val="FF6600"/>
            </a:solidFill>
          </a:ln>
        </p:spPr>
        <p:txBody>
          <a:bodyPr wrap="square" rtlCol="0">
            <a:spAutoFit/>
          </a:bodyPr>
          <a:lstStyle/>
          <a:p>
            <a:r>
              <a:rPr lang="en-US" sz="1400" dirty="0" smtClean="0"/>
              <a:t>Your inventory is less than 1 year</a:t>
            </a:r>
          </a:p>
        </p:txBody>
      </p:sp>
      <p:sp>
        <p:nvSpPr>
          <p:cNvPr id="61" name="TextBox 60"/>
          <p:cNvSpPr txBox="1"/>
          <p:nvPr/>
        </p:nvSpPr>
        <p:spPr>
          <a:xfrm>
            <a:off x="76204" y="3299936"/>
            <a:ext cx="1219200" cy="307777"/>
          </a:xfrm>
          <a:prstGeom prst="rect">
            <a:avLst/>
          </a:prstGeom>
          <a:noFill/>
          <a:ln>
            <a:noFill/>
          </a:ln>
        </p:spPr>
        <p:txBody>
          <a:bodyPr wrap="square" rtlCol="0">
            <a:spAutoFit/>
          </a:bodyPr>
          <a:lstStyle/>
          <a:p>
            <a:r>
              <a:rPr lang="en-US" sz="1400" b="1" i="1" dirty="0" smtClean="0">
                <a:solidFill>
                  <a:srgbClr val="FF6600"/>
                </a:solidFill>
              </a:rPr>
              <a:t>And then….</a:t>
            </a:r>
            <a:endParaRPr lang="en-US" sz="1400" b="1" i="1" dirty="0">
              <a:solidFill>
                <a:srgbClr val="FF6600"/>
              </a:solidFill>
            </a:endParaRPr>
          </a:p>
        </p:txBody>
      </p:sp>
      <p:sp>
        <p:nvSpPr>
          <p:cNvPr id="62" name="TextBox 61"/>
          <p:cNvSpPr txBox="1"/>
          <p:nvPr/>
        </p:nvSpPr>
        <p:spPr>
          <a:xfrm>
            <a:off x="4267205" y="3297415"/>
            <a:ext cx="4724395" cy="307777"/>
          </a:xfrm>
          <a:prstGeom prst="rect">
            <a:avLst/>
          </a:prstGeom>
          <a:noFill/>
          <a:ln>
            <a:solidFill>
              <a:srgbClr val="FF6600"/>
            </a:solidFill>
          </a:ln>
        </p:spPr>
        <p:txBody>
          <a:bodyPr wrap="square" rtlCol="0">
            <a:spAutoFit/>
          </a:bodyPr>
          <a:lstStyle/>
          <a:p>
            <a:r>
              <a:rPr lang="en-US" sz="1400" dirty="0" smtClean="0"/>
              <a:t>You are confident that the inventory will be sold quickly</a:t>
            </a:r>
          </a:p>
        </p:txBody>
      </p:sp>
      <p:sp>
        <p:nvSpPr>
          <p:cNvPr id="63" name="TextBox 62"/>
          <p:cNvSpPr txBox="1"/>
          <p:nvPr/>
        </p:nvSpPr>
        <p:spPr>
          <a:xfrm>
            <a:off x="1295402" y="3680936"/>
            <a:ext cx="2819398" cy="307777"/>
          </a:xfrm>
          <a:prstGeom prst="rect">
            <a:avLst/>
          </a:prstGeom>
          <a:noFill/>
          <a:ln>
            <a:solidFill>
              <a:srgbClr val="FF6600"/>
            </a:solidFill>
          </a:ln>
        </p:spPr>
        <p:txBody>
          <a:bodyPr wrap="square" rtlCol="0">
            <a:spAutoFit/>
          </a:bodyPr>
          <a:lstStyle/>
          <a:p>
            <a:r>
              <a:rPr lang="en-US" sz="1400" dirty="0" smtClean="0"/>
              <a:t>You want to get these duties back</a:t>
            </a:r>
          </a:p>
        </p:txBody>
      </p:sp>
      <p:sp>
        <p:nvSpPr>
          <p:cNvPr id="64" name="TextBox 63"/>
          <p:cNvSpPr txBox="1"/>
          <p:nvPr/>
        </p:nvSpPr>
        <p:spPr>
          <a:xfrm>
            <a:off x="76200" y="3680936"/>
            <a:ext cx="1219200" cy="307777"/>
          </a:xfrm>
          <a:prstGeom prst="rect">
            <a:avLst/>
          </a:prstGeom>
          <a:noFill/>
          <a:ln>
            <a:noFill/>
          </a:ln>
        </p:spPr>
        <p:txBody>
          <a:bodyPr wrap="square" rtlCol="0">
            <a:spAutoFit/>
          </a:bodyPr>
          <a:lstStyle/>
          <a:p>
            <a:r>
              <a:rPr lang="en-US" sz="1400" b="1" i="1" dirty="0" smtClean="0">
                <a:solidFill>
                  <a:srgbClr val="FF6600"/>
                </a:solidFill>
              </a:rPr>
              <a:t>So, now….</a:t>
            </a:r>
            <a:endParaRPr lang="en-US" sz="1400" b="1" i="1" dirty="0">
              <a:solidFill>
                <a:srgbClr val="FF6600"/>
              </a:solidFill>
            </a:endParaRPr>
          </a:p>
        </p:txBody>
      </p:sp>
      <p:sp>
        <p:nvSpPr>
          <p:cNvPr id="65" name="TextBox 64"/>
          <p:cNvSpPr txBox="1"/>
          <p:nvPr/>
        </p:nvSpPr>
        <p:spPr>
          <a:xfrm>
            <a:off x="4267201" y="3678415"/>
            <a:ext cx="4724395" cy="307777"/>
          </a:xfrm>
          <a:prstGeom prst="rect">
            <a:avLst/>
          </a:prstGeom>
          <a:noFill/>
          <a:ln>
            <a:solidFill>
              <a:srgbClr val="FF6600"/>
            </a:solidFill>
          </a:ln>
        </p:spPr>
        <p:txBody>
          <a:bodyPr wrap="square" rtlCol="0">
            <a:spAutoFit/>
          </a:bodyPr>
          <a:lstStyle/>
          <a:p>
            <a:r>
              <a:rPr lang="en-US" sz="1400" dirty="0" smtClean="0"/>
              <a:t>You need to </a:t>
            </a:r>
            <a:r>
              <a:rPr lang="en-US" sz="1400" dirty="0" smtClean="0"/>
              <a:t>get ‘excise </a:t>
            </a:r>
            <a:r>
              <a:rPr lang="en-US" sz="1400" dirty="0" smtClean="0"/>
              <a:t>dealer’ registration</a:t>
            </a:r>
          </a:p>
        </p:txBody>
      </p:sp>
      <p:sp>
        <p:nvSpPr>
          <p:cNvPr id="66" name="TextBox 65"/>
          <p:cNvSpPr txBox="1"/>
          <p:nvPr/>
        </p:nvSpPr>
        <p:spPr>
          <a:xfrm>
            <a:off x="1295402" y="4061936"/>
            <a:ext cx="2819398" cy="307777"/>
          </a:xfrm>
          <a:prstGeom prst="rect">
            <a:avLst/>
          </a:prstGeom>
          <a:noFill/>
          <a:ln>
            <a:solidFill>
              <a:srgbClr val="FF6600"/>
            </a:solidFill>
          </a:ln>
        </p:spPr>
        <p:txBody>
          <a:bodyPr wrap="square" rtlCol="0">
            <a:spAutoFit/>
          </a:bodyPr>
          <a:lstStyle/>
          <a:p>
            <a:r>
              <a:rPr lang="en-US" sz="1400" dirty="0" smtClean="0"/>
              <a:t>Excise is only for manufacturers</a:t>
            </a:r>
          </a:p>
        </p:txBody>
      </p:sp>
      <p:sp>
        <p:nvSpPr>
          <p:cNvPr id="67" name="TextBox 66"/>
          <p:cNvSpPr txBox="1"/>
          <p:nvPr/>
        </p:nvSpPr>
        <p:spPr>
          <a:xfrm>
            <a:off x="76200" y="4061936"/>
            <a:ext cx="1219200" cy="307777"/>
          </a:xfrm>
          <a:prstGeom prst="rect">
            <a:avLst/>
          </a:prstGeom>
          <a:noFill/>
          <a:ln>
            <a:noFill/>
          </a:ln>
        </p:spPr>
        <p:txBody>
          <a:bodyPr wrap="square" rtlCol="0">
            <a:spAutoFit/>
          </a:bodyPr>
          <a:lstStyle/>
          <a:p>
            <a:r>
              <a:rPr lang="en-US" sz="1400" b="1" i="1" dirty="0" smtClean="0">
                <a:solidFill>
                  <a:srgbClr val="FF6600"/>
                </a:solidFill>
              </a:rPr>
              <a:t>But then….</a:t>
            </a:r>
            <a:endParaRPr lang="en-US" sz="1400" b="1" i="1" dirty="0">
              <a:solidFill>
                <a:srgbClr val="FF6600"/>
              </a:solidFill>
            </a:endParaRPr>
          </a:p>
        </p:txBody>
      </p:sp>
      <p:sp>
        <p:nvSpPr>
          <p:cNvPr id="69" name="TextBox 68"/>
          <p:cNvSpPr txBox="1"/>
          <p:nvPr/>
        </p:nvSpPr>
        <p:spPr>
          <a:xfrm>
            <a:off x="4267201" y="4059415"/>
            <a:ext cx="4724395" cy="307777"/>
          </a:xfrm>
          <a:prstGeom prst="rect">
            <a:avLst/>
          </a:prstGeom>
          <a:noFill/>
          <a:ln>
            <a:solidFill>
              <a:srgbClr val="FF6600"/>
            </a:solidFill>
          </a:ln>
        </p:spPr>
        <p:txBody>
          <a:bodyPr wrap="square" rtlCol="0">
            <a:spAutoFit/>
          </a:bodyPr>
          <a:lstStyle/>
          <a:p>
            <a:r>
              <a:rPr lang="en-US" sz="1400" dirty="0" smtClean="0"/>
              <a:t>No, special registration is allowed for ‘traders’</a:t>
            </a:r>
          </a:p>
        </p:txBody>
      </p:sp>
      <p:sp>
        <p:nvSpPr>
          <p:cNvPr id="70" name="TextBox 69"/>
          <p:cNvSpPr txBox="1"/>
          <p:nvPr/>
        </p:nvSpPr>
        <p:spPr>
          <a:xfrm>
            <a:off x="1295402" y="4442936"/>
            <a:ext cx="2819398" cy="307777"/>
          </a:xfrm>
          <a:prstGeom prst="rect">
            <a:avLst/>
          </a:prstGeom>
          <a:noFill/>
          <a:ln>
            <a:solidFill>
              <a:srgbClr val="FF6600"/>
            </a:solidFill>
          </a:ln>
        </p:spPr>
        <p:txBody>
          <a:bodyPr wrap="square" rtlCol="0">
            <a:spAutoFit/>
          </a:bodyPr>
          <a:lstStyle/>
          <a:p>
            <a:r>
              <a:rPr lang="en-US" sz="1400" dirty="0" smtClean="0"/>
              <a:t>Okay if it’s simple to follow</a:t>
            </a:r>
          </a:p>
        </p:txBody>
      </p:sp>
      <p:sp>
        <p:nvSpPr>
          <p:cNvPr id="71" name="TextBox 70"/>
          <p:cNvSpPr txBox="1"/>
          <p:nvPr/>
        </p:nvSpPr>
        <p:spPr>
          <a:xfrm>
            <a:off x="76200" y="4442936"/>
            <a:ext cx="1219200" cy="307777"/>
          </a:xfrm>
          <a:prstGeom prst="rect">
            <a:avLst/>
          </a:prstGeom>
          <a:noFill/>
          <a:ln>
            <a:noFill/>
          </a:ln>
        </p:spPr>
        <p:txBody>
          <a:bodyPr wrap="square" rtlCol="0">
            <a:spAutoFit/>
          </a:bodyPr>
          <a:lstStyle/>
          <a:p>
            <a:r>
              <a:rPr lang="en-US" sz="1400" b="1" i="1" dirty="0" smtClean="0">
                <a:solidFill>
                  <a:srgbClr val="FF6600"/>
                </a:solidFill>
              </a:rPr>
              <a:t>You are….</a:t>
            </a:r>
            <a:endParaRPr lang="en-US" sz="1400" b="1" i="1" dirty="0">
              <a:solidFill>
                <a:srgbClr val="FF6600"/>
              </a:solidFill>
            </a:endParaRPr>
          </a:p>
        </p:txBody>
      </p:sp>
      <p:sp>
        <p:nvSpPr>
          <p:cNvPr id="73" name="TextBox 72"/>
          <p:cNvSpPr txBox="1"/>
          <p:nvPr/>
        </p:nvSpPr>
        <p:spPr>
          <a:xfrm>
            <a:off x="4267201" y="4440415"/>
            <a:ext cx="4724395" cy="307777"/>
          </a:xfrm>
          <a:prstGeom prst="rect">
            <a:avLst/>
          </a:prstGeom>
          <a:noFill/>
          <a:ln>
            <a:solidFill>
              <a:srgbClr val="FF6600"/>
            </a:solidFill>
          </a:ln>
        </p:spPr>
        <p:txBody>
          <a:bodyPr wrap="square" rtlCol="0">
            <a:spAutoFit/>
          </a:bodyPr>
          <a:lstStyle/>
          <a:p>
            <a:r>
              <a:rPr lang="en-US" sz="1400" dirty="0" smtClean="0"/>
              <a:t>Yes, you need to get registered and keep it ‘dormant’</a:t>
            </a:r>
          </a:p>
        </p:txBody>
      </p:sp>
      <p:sp>
        <p:nvSpPr>
          <p:cNvPr id="74" name="TextBox 73"/>
          <p:cNvSpPr txBox="1"/>
          <p:nvPr/>
        </p:nvSpPr>
        <p:spPr>
          <a:xfrm>
            <a:off x="1295402" y="4823936"/>
            <a:ext cx="2819398" cy="307777"/>
          </a:xfrm>
          <a:prstGeom prst="rect">
            <a:avLst/>
          </a:prstGeom>
          <a:noFill/>
          <a:ln>
            <a:solidFill>
              <a:srgbClr val="FF6600"/>
            </a:solidFill>
          </a:ln>
        </p:spPr>
        <p:txBody>
          <a:bodyPr wrap="square" rtlCol="0">
            <a:spAutoFit/>
          </a:bodyPr>
          <a:lstStyle/>
          <a:p>
            <a:r>
              <a:rPr lang="en-US" sz="1400" dirty="0" smtClean="0"/>
              <a:t>Continue your sales billing as before</a:t>
            </a:r>
          </a:p>
        </p:txBody>
      </p:sp>
      <p:sp>
        <p:nvSpPr>
          <p:cNvPr id="78" name="TextBox 77"/>
          <p:cNvSpPr txBox="1"/>
          <p:nvPr/>
        </p:nvSpPr>
        <p:spPr>
          <a:xfrm>
            <a:off x="76200" y="4823936"/>
            <a:ext cx="1219200" cy="307777"/>
          </a:xfrm>
          <a:prstGeom prst="rect">
            <a:avLst/>
          </a:prstGeom>
          <a:noFill/>
          <a:ln>
            <a:noFill/>
          </a:ln>
        </p:spPr>
        <p:txBody>
          <a:bodyPr wrap="square" rtlCol="0">
            <a:spAutoFit/>
          </a:bodyPr>
          <a:lstStyle/>
          <a:p>
            <a:r>
              <a:rPr lang="en-US" sz="1400" b="1" i="1" dirty="0" smtClean="0">
                <a:solidFill>
                  <a:srgbClr val="FF6600"/>
                </a:solidFill>
              </a:rPr>
              <a:t>And then….</a:t>
            </a:r>
            <a:endParaRPr lang="en-US" sz="1400" b="1" i="1" dirty="0">
              <a:solidFill>
                <a:srgbClr val="FF6600"/>
              </a:solidFill>
            </a:endParaRPr>
          </a:p>
        </p:txBody>
      </p:sp>
      <p:sp>
        <p:nvSpPr>
          <p:cNvPr id="83" name="TextBox 82"/>
          <p:cNvSpPr txBox="1"/>
          <p:nvPr/>
        </p:nvSpPr>
        <p:spPr>
          <a:xfrm>
            <a:off x="4267205" y="4821415"/>
            <a:ext cx="4724391" cy="310298"/>
          </a:xfrm>
          <a:prstGeom prst="rect">
            <a:avLst/>
          </a:prstGeom>
          <a:noFill/>
          <a:ln>
            <a:solidFill>
              <a:srgbClr val="FF6600"/>
            </a:solidFill>
          </a:ln>
        </p:spPr>
        <p:txBody>
          <a:bodyPr wrap="square" rtlCol="0">
            <a:spAutoFit/>
          </a:bodyPr>
          <a:lstStyle/>
          <a:p>
            <a:r>
              <a:rPr lang="en-US" sz="1400" dirty="0" smtClean="0"/>
              <a:t>Need not issue ‘excise dealer invoice’, continue present billing</a:t>
            </a:r>
          </a:p>
        </p:txBody>
      </p:sp>
      <p:sp>
        <p:nvSpPr>
          <p:cNvPr id="84" name="TextBox 83"/>
          <p:cNvSpPr txBox="1"/>
          <p:nvPr/>
        </p:nvSpPr>
        <p:spPr>
          <a:xfrm>
            <a:off x="1295407" y="5204936"/>
            <a:ext cx="2819398" cy="523220"/>
          </a:xfrm>
          <a:prstGeom prst="rect">
            <a:avLst/>
          </a:prstGeom>
          <a:solidFill>
            <a:srgbClr val="FF6600">
              <a:alpha val="50000"/>
            </a:srgbClr>
          </a:solidFill>
          <a:ln>
            <a:solidFill>
              <a:srgbClr val="FF6600"/>
            </a:solidFill>
          </a:ln>
        </p:spPr>
        <p:txBody>
          <a:bodyPr wrap="square" rtlCol="0">
            <a:spAutoFit/>
          </a:bodyPr>
          <a:lstStyle>
            <a:defPPr>
              <a:defRPr lang="en-US"/>
            </a:defPPr>
            <a:lvl1pPr>
              <a:defRPr sz="1400">
                <a:solidFill>
                  <a:schemeClr val="bg1"/>
                </a:solidFill>
              </a:defRPr>
            </a:lvl1pPr>
          </a:lstStyle>
          <a:p>
            <a:r>
              <a:rPr lang="en-US" b="1" dirty="0">
                <a:solidFill>
                  <a:schemeClr val="tx1"/>
                </a:solidFill>
              </a:rPr>
              <a:t>Apply for </a:t>
            </a:r>
            <a:r>
              <a:rPr lang="en-US" b="1" dirty="0" smtClean="0">
                <a:solidFill>
                  <a:schemeClr val="tx1"/>
                </a:solidFill>
              </a:rPr>
              <a:t>registration under Excise as ‘dealer</a:t>
            </a:r>
            <a:r>
              <a:rPr lang="en-US" b="1" dirty="0">
                <a:solidFill>
                  <a:schemeClr val="tx1"/>
                </a:solidFill>
              </a:rPr>
              <a:t>’ </a:t>
            </a:r>
            <a:r>
              <a:rPr lang="en-US" b="1" dirty="0" smtClean="0">
                <a:solidFill>
                  <a:schemeClr val="tx1"/>
                </a:solidFill>
              </a:rPr>
              <a:t>immediately </a:t>
            </a:r>
            <a:r>
              <a:rPr lang="en-US" b="1" baseline="30000" dirty="0" smtClean="0">
                <a:solidFill>
                  <a:schemeClr val="tx1"/>
                </a:solidFill>
              </a:rPr>
              <a:t>#</a:t>
            </a:r>
            <a:endParaRPr lang="en-US" b="1" baseline="30000" dirty="0">
              <a:solidFill>
                <a:schemeClr val="tx1"/>
              </a:solidFill>
            </a:endParaRPr>
          </a:p>
        </p:txBody>
      </p:sp>
      <p:sp>
        <p:nvSpPr>
          <p:cNvPr id="85" name="TextBox 84"/>
          <p:cNvSpPr txBox="1"/>
          <p:nvPr/>
        </p:nvSpPr>
        <p:spPr>
          <a:xfrm>
            <a:off x="76204" y="5204936"/>
            <a:ext cx="1219200" cy="307777"/>
          </a:xfrm>
          <a:prstGeom prst="rect">
            <a:avLst/>
          </a:prstGeom>
          <a:noFill/>
          <a:ln>
            <a:noFill/>
          </a:ln>
        </p:spPr>
        <p:txBody>
          <a:bodyPr wrap="square" rtlCol="0">
            <a:spAutoFit/>
          </a:bodyPr>
          <a:lstStyle/>
          <a:p>
            <a:r>
              <a:rPr lang="en-US" sz="1400" b="1" i="1" dirty="0" smtClean="0">
                <a:solidFill>
                  <a:srgbClr val="FF6600"/>
                </a:solidFill>
              </a:rPr>
              <a:t>Got it! </a:t>
            </a:r>
            <a:r>
              <a:rPr lang="en-US" sz="1400" b="1" i="1" baseline="30000" dirty="0" smtClean="0">
                <a:solidFill>
                  <a:srgbClr val="FF6600"/>
                </a:solidFill>
              </a:rPr>
              <a:t>*</a:t>
            </a:r>
            <a:endParaRPr lang="en-US" sz="1400" b="1" i="1" baseline="30000" dirty="0">
              <a:solidFill>
                <a:srgbClr val="FF6600"/>
              </a:solidFill>
            </a:endParaRPr>
          </a:p>
        </p:txBody>
      </p:sp>
      <p:sp>
        <p:nvSpPr>
          <p:cNvPr id="86" name="TextBox 85"/>
          <p:cNvSpPr txBox="1"/>
          <p:nvPr/>
        </p:nvSpPr>
        <p:spPr>
          <a:xfrm>
            <a:off x="4267205" y="5202415"/>
            <a:ext cx="4724395" cy="523220"/>
          </a:xfrm>
          <a:prstGeom prst="rect">
            <a:avLst/>
          </a:prstGeom>
          <a:solidFill>
            <a:srgbClr val="FF6600">
              <a:alpha val="50000"/>
            </a:srgbClr>
          </a:solidFill>
          <a:ln>
            <a:solidFill>
              <a:srgbClr val="FF6600"/>
            </a:solidFill>
          </a:ln>
        </p:spPr>
        <p:txBody>
          <a:bodyPr wrap="square" rtlCol="0">
            <a:spAutoFit/>
          </a:bodyPr>
          <a:lstStyle/>
          <a:p>
            <a:r>
              <a:rPr lang="en-US" sz="1400" b="1" dirty="0" smtClean="0"/>
              <a:t>Work-back amount of such duty on inventory and file form GST-TRAN 1 in July to take credit of this amount ‘as GST’ </a:t>
            </a:r>
            <a:r>
              <a:rPr lang="en-US" sz="1400" b="1" baseline="30000" dirty="0" smtClean="0"/>
              <a:t>$</a:t>
            </a:r>
          </a:p>
        </p:txBody>
      </p:sp>
    </p:spTree>
    <p:extLst>
      <p:ext uri="{BB962C8B-B14F-4D97-AF65-F5344CB8AC3E}">
        <p14:creationId xmlns:p14="http://schemas.microsoft.com/office/powerpoint/2010/main" val="694945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5"/>
                                        </p:tgtEl>
                                        <p:attrNameLst>
                                          <p:attrName>style.visibility</p:attrName>
                                        </p:attrNameLst>
                                      </p:cBhvr>
                                      <p:to>
                                        <p:strVal val="visible"/>
                                      </p:to>
                                    </p:set>
                                    <p:animEffect transition="in" filter="fade">
                                      <p:cBhvr>
                                        <p:cTn id="12" dur="500"/>
                                        <p:tgtEl>
                                          <p:spTgt spid="10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fade">
                                      <p:cBhvr>
                                        <p:cTn id="52" dur="500"/>
                                        <p:tgtEl>
                                          <p:spTgt spid="5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fade">
                                      <p:cBhvr>
                                        <p:cTn id="57" dur="500"/>
                                        <p:tgtEl>
                                          <p:spTgt spid="5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fade">
                                      <p:cBhvr>
                                        <p:cTn id="62" dur="500"/>
                                        <p:tgtEl>
                                          <p:spTgt spid="5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fade">
                                      <p:cBhvr>
                                        <p:cTn id="67" dur="500"/>
                                        <p:tgtEl>
                                          <p:spTgt spid="58"/>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57"/>
                                        </p:tgtEl>
                                        <p:attrNameLst>
                                          <p:attrName>style.visibility</p:attrName>
                                        </p:attrNameLst>
                                      </p:cBhvr>
                                      <p:to>
                                        <p:strVal val="visible"/>
                                      </p:to>
                                    </p:set>
                                    <p:animEffect transition="in" filter="fade">
                                      <p:cBhvr>
                                        <p:cTn id="72" dur="500"/>
                                        <p:tgtEl>
                                          <p:spTgt spid="57"/>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59"/>
                                        </p:tgtEl>
                                        <p:attrNameLst>
                                          <p:attrName>style.visibility</p:attrName>
                                        </p:attrNameLst>
                                      </p:cBhvr>
                                      <p:to>
                                        <p:strVal val="visible"/>
                                      </p:to>
                                    </p:set>
                                    <p:animEffect transition="in" filter="fade">
                                      <p:cBhvr>
                                        <p:cTn id="77" dur="500"/>
                                        <p:tgtEl>
                                          <p:spTgt spid="59"/>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61"/>
                                        </p:tgtEl>
                                        <p:attrNameLst>
                                          <p:attrName>style.visibility</p:attrName>
                                        </p:attrNameLst>
                                      </p:cBhvr>
                                      <p:to>
                                        <p:strVal val="visible"/>
                                      </p:to>
                                    </p:set>
                                    <p:animEffect transition="in" filter="fade">
                                      <p:cBhvr>
                                        <p:cTn id="82" dur="500"/>
                                        <p:tgtEl>
                                          <p:spTgt spid="61"/>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60"/>
                                        </p:tgtEl>
                                        <p:attrNameLst>
                                          <p:attrName>style.visibility</p:attrName>
                                        </p:attrNameLst>
                                      </p:cBhvr>
                                      <p:to>
                                        <p:strVal val="visible"/>
                                      </p:to>
                                    </p:set>
                                    <p:animEffect transition="in" filter="fade">
                                      <p:cBhvr>
                                        <p:cTn id="87" dur="500"/>
                                        <p:tgtEl>
                                          <p:spTgt spid="60"/>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62"/>
                                        </p:tgtEl>
                                        <p:attrNameLst>
                                          <p:attrName>style.visibility</p:attrName>
                                        </p:attrNameLst>
                                      </p:cBhvr>
                                      <p:to>
                                        <p:strVal val="visible"/>
                                      </p:to>
                                    </p:set>
                                    <p:animEffect transition="in" filter="fade">
                                      <p:cBhvr>
                                        <p:cTn id="92" dur="500"/>
                                        <p:tgtEl>
                                          <p:spTgt spid="62"/>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fade">
                                      <p:cBhvr>
                                        <p:cTn id="97" dur="500"/>
                                        <p:tgtEl>
                                          <p:spTgt spid="64"/>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63"/>
                                        </p:tgtEl>
                                        <p:attrNameLst>
                                          <p:attrName>style.visibility</p:attrName>
                                        </p:attrNameLst>
                                      </p:cBhvr>
                                      <p:to>
                                        <p:strVal val="visible"/>
                                      </p:to>
                                    </p:set>
                                    <p:animEffect transition="in" filter="fade">
                                      <p:cBhvr>
                                        <p:cTn id="102" dur="500"/>
                                        <p:tgtEl>
                                          <p:spTgt spid="63"/>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65"/>
                                        </p:tgtEl>
                                        <p:attrNameLst>
                                          <p:attrName>style.visibility</p:attrName>
                                        </p:attrNameLst>
                                      </p:cBhvr>
                                      <p:to>
                                        <p:strVal val="visible"/>
                                      </p:to>
                                    </p:set>
                                    <p:animEffect transition="in" filter="fade">
                                      <p:cBhvr>
                                        <p:cTn id="107" dur="500"/>
                                        <p:tgtEl>
                                          <p:spTgt spid="65"/>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67"/>
                                        </p:tgtEl>
                                        <p:attrNameLst>
                                          <p:attrName>style.visibility</p:attrName>
                                        </p:attrNameLst>
                                      </p:cBhvr>
                                      <p:to>
                                        <p:strVal val="visible"/>
                                      </p:to>
                                    </p:set>
                                    <p:animEffect transition="in" filter="fade">
                                      <p:cBhvr>
                                        <p:cTn id="112" dur="500"/>
                                        <p:tgtEl>
                                          <p:spTgt spid="67"/>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66"/>
                                        </p:tgtEl>
                                        <p:attrNameLst>
                                          <p:attrName>style.visibility</p:attrName>
                                        </p:attrNameLst>
                                      </p:cBhvr>
                                      <p:to>
                                        <p:strVal val="visible"/>
                                      </p:to>
                                    </p:set>
                                    <p:animEffect transition="in" filter="fade">
                                      <p:cBhvr>
                                        <p:cTn id="117" dur="500"/>
                                        <p:tgtEl>
                                          <p:spTgt spid="66"/>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69"/>
                                        </p:tgtEl>
                                        <p:attrNameLst>
                                          <p:attrName>style.visibility</p:attrName>
                                        </p:attrNameLst>
                                      </p:cBhvr>
                                      <p:to>
                                        <p:strVal val="visible"/>
                                      </p:to>
                                    </p:set>
                                    <p:animEffect transition="in" filter="fade">
                                      <p:cBhvr>
                                        <p:cTn id="122" dur="500"/>
                                        <p:tgtEl>
                                          <p:spTgt spid="69"/>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71"/>
                                        </p:tgtEl>
                                        <p:attrNameLst>
                                          <p:attrName>style.visibility</p:attrName>
                                        </p:attrNameLst>
                                      </p:cBhvr>
                                      <p:to>
                                        <p:strVal val="visible"/>
                                      </p:to>
                                    </p:set>
                                    <p:animEffect transition="in" filter="fade">
                                      <p:cBhvr>
                                        <p:cTn id="127" dur="500"/>
                                        <p:tgtEl>
                                          <p:spTgt spid="71"/>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grpId="0" nodeType="clickEffect">
                                  <p:stCondLst>
                                    <p:cond delay="0"/>
                                  </p:stCondLst>
                                  <p:childTnLst>
                                    <p:set>
                                      <p:cBhvr>
                                        <p:cTn id="131" dur="1" fill="hold">
                                          <p:stCondLst>
                                            <p:cond delay="0"/>
                                          </p:stCondLst>
                                        </p:cTn>
                                        <p:tgtEl>
                                          <p:spTgt spid="70"/>
                                        </p:tgtEl>
                                        <p:attrNameLst>
                                          <p:attrName>style.visibility</p:attrName>
                                        </p:attrNameLst>
                                      </p:cBhvr>
                                      <p:to>
                                        <p:strVal val="visible"/>
                                      </p:to>
                                    </p:set>
                                    <p:animEffect transition="in" filter="fade">
                                      <p:cBhvr>
                                        <p:cTn id="132" dur="500"/>
                                        <p:tgtEl>
                                          <p:spTgt spid="70"/>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73"/>
                                        </p:tgtEl>
                                        <p:attrNameLst>
                                          <p:attrName>style.visibility</p:attrName>
                                        </p:attrNameLst>
                                      </p:cBhvr>
                                      <p:to>
                                        <p:strVal val="visible"/>
                                      </p:to>
                                    </p:set>
                                    <p:animEffect transition="in" filter="fade">
                                      <p:cBhvr>
                                        <p:cTn id="137" dur="500"/>
                                        <p:tgtEl>
                                          <p:spTgt spid="73"/>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grpId="0" nodeType="clickEffect">
                                  <p:stCondLst>
                                    <p:cond delay="0"/>
                                  </p:stCondLst>
                                  <p:childTnLst>
                                    <p:set>
                                      <p:cBhvr>
                                        <p:cTn id="141" dur="1" fill="hold">
                                          <p:stCondLst>
                                            <p:cond delay="0"/>
                                          </p:stCondLst>
                                        </p:cTn>
                                        <p:tgtEl>
                                          <p:spTgt spid="78"/>
                                        </p:tgtEl>
                                        <p:attrNameLst>
                                          <p:attrName>style.visibility</p:attrName>
                                        </p:attrNameLst>
                                      </p:cBhvr>
                                      <p:to>
                                        <p:strVal val="visible"/>
                                      </p:to>
                                    </p:set>
                                    <p:animEffect transition="in" filter="fade">
                                      <p:cBhvr>
                                        <p:cTn id="142" dur="500"/>
                                        <p:tgtEl>
                                          <p:spTgt spid="78"/>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grpId="0" nodeType="clickEffect">
                                  <p:stCondLst>
                                    <p:cond delay="0"/>
                                  </p:stCondLst>
                                  <p:childTnLst>
                                    <p:set>
                                      <p:cBhvr>
                                        <p:cTn id="146" dur="1" fill="hold">
                                          <p:stCondLst>
                                            <p:cond delay="0"/>
                                          </p:stCondLst>
                                        </p:cTn>
                                        <p:tgtEl>
                                          <p:spTgt spid="74"/>
                                        </p:tgtEl>
                                        <p:attrNameLst>
                                          <p:attrName>style.visibility</p:attrName>
                                        </p:attrNameLst>
                                      </p:cBhvr>
                                      <p:to>
                                        <p:strVal val="visible"/>
                                      </p:to>
                                    </p:set>
                                    <p:animEffect transition="in" filter="fade">
                                      <p:cBhvr>
                                        <p:cTn id="147" dur="500"/>
                                        <p:tgtEl>
                                          <p:spTgt spid="74"/>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grpId="0" nodeType="clickEffect">
                                  <p:stCondLst>
                                    <p:cond delay="0"/>
                                  </p:stCondLst>
                                  <p:childTnLst>
                                    <p:set>
                                      <p:cBhvr>
                                        <p:cTn id="151" dur="1" fill="hold">
                                          <p:stCondLst>
                                            <p:cond delay="0"/>
                                          </p:stCondLst>
                                        </p:cTn>
                                        <p:tgtEl>
                                          <p:spTgt spid="83"/>
                                        </p:tgtEl>
                                        <p:attrNameLst>
                                          <p:attrName>style.visibility</p:attrName>
                                        </p:attrNameLst>
                                      </p:cBhvr>
                                      <p:to>
                                        <p:strVal val="visible"/>
                                      </p:to>
                                    </p:set>
                                    <p:animEffect transition="in" filter="fade">
                                      <p:cBhvr>
                                        <p:cTn id="152" dur="500"/>
                                        <p:tgtEl>
                                          <p:spTgt spid="83"/>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ntr" presetSubtype="0" fill="hold" grpId="0" nodeType="clickEffect">
                                  <p:stCondLst>
                                    <p:cond delay="0"/>
                                  </p:stCondLst>
                                  <p:childTnLst>
                                    <p:set>
                                      <p:cBhvr>
                                        <p:cTn id="156" dur="1" fill="hold">
                                          <p:stCondLst>
                                            <p:cond delay="0"/>
                                          </p:stCondLst>
                                        </p:cTn>
                                        <p:tgtEl>
                                          <p:spTgt spid="85"/>
                                        </p:tgtEl>
                                        <p:attrNameLst>
                                          <p:attrName>style.visibility</p:attrName>
                                        </p:attrNameLst>
                                      </p:cBhvr>
                                      <p:to>
                                        <p:strVal val="visible"/>
                                      </p:to>
                                    </p:set>
                                    <p:animEffect transition="in" filter="fade">
                                      <p:cBhvr>
                                        <p:cTn id="157" dur="500"/>
                                        <p:tgtEl>
                                          <p:spTgt spid="85"/>
                                        </p:tgtEl>
                                      </p:cBhvr>
                                    </p:animEffect>
                                  </p:childTnLst>
                                </p:cTn>
                              </p:par>
                            </p:childTnLst>
                          </p:cTn>
                        </p:par>
                      </p:childTnLst>
                    </p:cTn>
                  </p:par>
                  <p:par>
                    <p:cTn id="158" fill="hold">
                      <p:stCondLst>
                        <p:cond delay="indefinite"/>
                      </p:stCondLst>
                      <p:childTnLst>
                        <p:par>
                          <p:cTn id="159" fill="hold">
                            <p:stCondLst>
                              <p:cond delay="0"/>
                            </p:stCondLst>
                            <p:childTnLst>
                              <p:par>
                                <p:cTn id="160" presetID="10" presetClass="entr" presetSubtype="0" fill="hold" nodeType="clickEffect">
                                  <p:stCondLst>
                                    <p:cond delay="0"/>
                                  </p:stCondLst>
                                  <p:childTnLst>
                                    <p:set>
                                      <p:cBhvr>
                                        <p:cTn id="161" dur="1" fill="hold">
                                          <p:stCondLst>
                                            <p:cond delay="0"/>
                                          </p:stCondLst>
                                        </p:cTn>
                                        <p:tgtEl>
                                          <p:spTgt spid="31"/>
                                        </p:tgtEl>
                                        <p:attrNameLst>
                                          <p:attrName>style.visibility</p:attrName>
                                        </p:attrNameLst>
                                      </p:cBhvr>
                                      <p:to>
                                        <p:strVal val="visible"/>
                                      </p:to>
                                    </p:set>
                                    <p:animEffect transition="in" filter="fade">
                                      <p:cBhvr>
                                        <p:cTn id="162" dur="500"/>
                                        <p:tgtEl>
                                          <p:spTgt spid="31"/>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41"/>
                                        </p:tgtEl>
                                        <p:attrNameLst>
                                          <p:attrName>style.visibility</p:attrName>
                                        </p:attrNameLst>
                                      </p:cBhvr>
                                      <p:to>
                                        <p:strVal val="visible"/>
                                      </p:to>
                                    </p:set>
                                    <p:animEffect transition="in" filter="fade">
                                      <p:cBhvr>
                                        <p:cTn id="167" dur="500"/>
                                        <p:tgtEl>
                                          <p:spTgt spid="41"/>
                                        </p:tgtEl>
                                      </p:cBhvr>
                                    </p:animEffect>
                                  </p:childTnLst>
                                </p:cTn>
                              </p:par>
                            </p:childTnLst>
                          </p:cTn>
                        </p:par>
                      </p:childTnLst>
                    </p:cTn>
                  </p:par>
                  <p:par>
                    <p:cTn id="168" fill="hold">
                      <p:stCondLst>
                        <p:cond delay="indefinite"/>
                      </p:stCondLst>
                      <p:childTnLst>
                        <p:par>
                          <p:cTn id="169" fill="hold">
                            <p:stCondLst>
                              <p:cond delay="0"/>
                            </p:stCondLst>
                            <p:childTnLst>
                              <p:par>
                                <p:cTn id="170" presetID="10" presetClass="entr" presetSubtype="0" fill="hold" grpId="0" nodeType="clickEffect">
                                  <p:stCondLst>
                                    <p:cond delay="0"/>
                                  </p:stCondLst>
                                  <p:childTnLst>
                                    <p:set>
                                      <p:cBhvr>
                                        <p:cTn id="171" dur="1" fill="hold">
                                          <p:stCondLst>
                                            <p:cond delay="0"/>
                                          </p:stCondLst>
                                        </p:cTn>
                                        <p:tgtEl>
                                          <p:spTgt spid="84"/>
                                        </p:tgtEl>
                                        <p:attrNameLst>
                                          <p:attrName>style.visibility</p:attrName>
                                        </p:attrNameLst>
                                      </p:cBhvr>
                                      <p:to>
                                        <p:strVal val="visible"/>
                                      </p:to>
                                    </p:set>
                                    <p:animEffect transition="in" filter="fade">
                                      <p:cBhvr>
                                        <p:cTn id="172" dur="500"/>
                                        <p:tgtEl>
                                          <p:spTgt spid="84"/>
                                        </p:tgtEl>
                                      </p:cBhvr>
                                    </p:animEffect>
                                  </p:childTnLst>
                                </p:cTn>
                              </p:par>
                            </p:childTnLst>
                          </p:cTn>
                        </p:par>
                      </p:childTnLst>
                    </p:cTn>
                  </p:par>
                  <p:par>
                    <p:cTn id="173" fill="hold">
                      <p:stCondLst>
                        <p:cond delay="indefinite"/>
                      </p:stCondLst>
                      <p:childTnLst>
                        <p:par>
                          <p:cTn id="174" fill="hold">
                            <p:stCondLst>
                              <p:cond delay="0"/>
                            </p:stCondLst>
                            <p:childTnLst>
                              <p:par>
                                <p:cTn id="175" presetID="10" presetClass="entr" presetSubtype="0" fill="hold" grpId="0" nodeType="clickEffect">
                                  <p:stCondLst>
                                    <p:cond delay="0"/>
                                  </p:stCondLst>
                                  <p:childTnLst>
                                    <p:set>
                                      <p:cBhvr>
                                        <p:cTn id="176" dur="1" fill="hold">
                                          <p:stCondLst>
                                            <p:cond delay="0"/>
                                          </p:stCondLst>
                                        </p:cTn>
                                        <p:tgtEl>
                                          <p:spTgt spid="38"/>
                                        </p:tgtEl>
                                        <p:attrNameLst>
                                          <p:attrName>style.visibility</p:attrName>
                                        </p:attrNameLst>
                                      </p:cBhvr>
                                      <p:to>
                                        <p:strVal val="visible"/>
                                      </p:to>
                                    </p:set>
                                    <p:animEffect transition="in" filter="fade">
                                      <p:cBhvr>
                                        <p:cTn id="177" dur="500"/>
                                        <p:tgtEl>
                                          <p:spTgt spid="38"/>
                                        </p:tgtEl>
                                      </p:cBhvr>
                                    </p:animEffect>
                                  </p:childTnLst>
                                </p:cTn>
                              </p:par>
                            </p:childTnLst>
                          </p:cTn>
                        </p:par>
                      </p:childTnLst>
                    </p:cTn>
                  </p:par>
                  <p:par>
                    <p:cTn id="178" fill="hold">
                      <p:stCondLst>
                        <p:cond delay="indefinite"/>
                      </p:stCondLst>
                      <p:childTnLst>
                        <p:par>
                          <p:cTn id="179" fill="hold">
                            <p:stCondLst>
                              <p:cond delay="0"/>
                            </p:stCondLst>
                            <p:childTnLst>
                              <p:par>
                                <p:cTn id="180" presetID="10" presetClass="entr" presetSubtype="0" fill="hold" grpId="0" nodeType="clickEffect">
                                  <p:stCondLst>
                                    <p:cond delay="0"/>
                                  </p:stCondLst>
                                  <p:childTnLst>
                                    <p:set>
                                      <p:cBhvr>
                                        <p:cTn id="181" dur="1" fill="hold">
                                          <p:stCondLst>
                                            <p:cond delay="0"/>
                                          </p:stCondLst>
                                        </p:cTn>
                                        <p:tgtEl>
                                          <p:spTgt spid="86"/>
                                        </p:tgtEl>
                                        <p:attrNameLst>
                                          <p:attrName>style.visibility</p:attrName>
                                        </p:attrNameLst>
                                      </p:cBhvr>
                                      <p:to>
                                        <p:strVal val="visible"/>
                                      </p:to>
                                    </p:set>
                                    <p:animEffect transition="in" filter="fade">
                                      <p:cBhvr>
                                        <p:cTn id="182" dur="500"/>
                                        <p:tgtEl>
                                          <p:spTgt spid="86"/>
                                        </p:tgtEl>
                                      </p:cBhvr>
                                    </p:animEffect>
                                  </p:childTnLst>
                                </p:cTn>
                              </p:par>
                            </p:childTnLst>
                          </p:cTn>
                        </p:par>
                      </p:childTnLst>
                    </p:cTn>
                  </p:par>
                  <p:par>
                    <p:cTn id="183" fill="hold">
                      <p:stCondLst>
                        <p:cond delay="indefinite"/>
                      </p:stCondLst>
                      <p:childTnLst>
                        <p:par>
                          <p:cTn id="184" fill="hold">
                            <p:stCondLst>
                              <p:cond delay="0"/>
                            </p:stCondLst>
                            <p:childTnLst>
                              <p:par>
                                <p:cTn id="185" presetID="10" presetClass="entr" presetSubtype="0" fill="hold" grpId="0" nodeType="clickEffect">
                                  <p:stCondLst>
                                    <p:cond delay="0"/>
                                  </p:stCondLst>
                                  <p:childTnLst>
                                    <p:set>
                                      <p:cBhvr>
                                        <p:cTn id="186" dur="1" fill="hold">
                                          <p:stCondLst>
                                            <p:cond delay="0"/>
                                          </p:stCondLst>
                                        </p:cTn>
                                        <p:tgtEl>
                                          <p:spTgt spid="44"/>
                                        </p:tgtEl>
                                        <p:attrNameLst>
                                          <p:attrName>style.visibility</p:attrName>
                                        </p:attrNameLst>
                                      </p:cBhvr>
                                      <p:to>
                                        <p:strVal val="visible"/>
                                      </p:to>
                                    </p:set>
                                    <p:animEffect transition="in" filter="fade">
                                      <p:cBhvr>
                                        <p:cTn id="18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8" grpId="0" animBg="1"/>
      <p:bldP spid="105" grpId="0"/>
      <p:bldP spid="49" grpId="0"/>
      <p:bldP spid="26" grpId="0"/>
      <p:bldP spid="38" grpId="0"/>
      <p:bldP spid="41" grpId="0"/>
      <p:bldP spid="44" grpId="0"/>
      <p:bldP spid="37" grpId="0" animBg="1"/>
      <p:bldP spid="43" grpId="0" animBg="1"/>
      <p:bldP spid="45" grpId="0"/>
      <p:bldP spid="48" grpId="0" animBg="1"/>
      <p:bldP spid="54" grpId="0" animBg="1"/>
      <p:bldP spid="55" grpId="0"/>
      <p:bldP spid="56" grpId="0" animBg="1"/>
      <p:bldP spid="57" grpId="0" animBg="1"/>
      <p:bldP spid="58" grpId="0"/>
      <p:bldP spid="59" grpId="0" animBg="1"/>
      <p:bldP spid="60" grpId="0" animBg="1"/>
      <p:bldP spid="61" grpId="0"/>
      <p:bldP spid="62" grpId="0" animBg="1"/>
      <p:bldP spid="63" grpId="0" animBg="1"/>
      <p:bldP spid="64" grpId="0"/>
      <p:bldP spid="65" grpId="0" animBg="1"/>
      <p:bldP spid="66" grpId="0" animBg="1"/>
      <p:bldP spid="67" grpId="0"/>
      <p:bldP spid="69" grpId="0" animBg="1"/>
      <p:bldP spid="70" grpId="0" animBg="1"/>
      <p:bldP spid="71" grpId="0"/>
      <p:bldP spid="73" grpId="0" animBg="1"/>
      <p:bldP spid="74" grpId="0" animBg="1"/>
      <p:bldP spid="78" grpId="0"/>
      <p:bldP spid="83" grpId="0" animBg="1"/>
      <p:bldP spid="84" grpId="0" animBg="1"/>
      <p:bldP spid="85" grpId="0"/>
      <p:bldP spid="8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solidFill>
                  <a:srgbClr val="FF6600"/>
                </a:solidFill>
              </a:rPr>
              <a:t>Transition Credits</a:t>
            </a:r>
            <a:endParaRPr lang="en-US" dirty="0">
              <a:solidFill>
                <a:srgbClr val="FF6600"/>
              </a:solidFill>
            </a:endParaRPr>
          </a:p>
        </p:txBody>
      </p:sp>
      <p:sp>
        <p:nvSpPr>
          <p:cNvPr id="10" name="Content Placeholder 9"/>
          <p:cNvSpPr>
            <a:spLocks noGrp="1"/>
          </p:cNvSpPr>
          <p:nvPr>
            <p:ph sz="half" idx="1"/>
          </p:nvPr>
        </p:nvSpPr>
        <p:spPr>
          <a:xfrm>
            <a:off x="304800" y="1447800"/>
            <a:ext cx="4191000" cy="5105400"/>
          </a:xfrm>
        </p:spPr>
        <p:txBody>
          <a:bodyPr>
            <a:normAutofit/>
          </a:bodyPr>
          <a:lstStyle/>
          <a:p>
            <a:r>
              <a:rPr lang="en-US" dirty="0" smtClean="0"/>
              <a:t>Mix-use inputs in stock:</a:t>
            </a:r>
          </a:p>
          <a:p>
            <a:pPr lvl="1"/>
            <a:r>
              <a:rPr lang="en-US" dirty="0" smtClean="0"/>
              <a:t>Carried amount of credit</a:t>
            </a:r>
          </a:p>
          <a:p>
            <a:pPr lvl="1"/>
            <a:r>
              <a:rPr lang="en-US" dirty="0" smtClean="0"/>
              <a:t>Reversed amount of credit</a:t>
            </a:r>
          </a:p>
          <a:p>
            <a:r>
              <a:rPr lang="en-US" dirty="0" smtClean="0"/>
              <a:t>Goods in-transit:</a:t>
            </a:r>
          </a:p>
          <a:p>
            <a:pPr lvl="1"/>
            <a:r>
              <a:rPr lang="en-US" dirty="0" smtClean="0"/>
              <a:t>Current taxes paid</a:t>
            </a:r>
          </a:p>
          <a:p>
            <a:pPr lvl="1"/>
            <a:r>
              <a:rPr lang="en-US" dirty="0" smtClean="0"/>
              <a:t>GST payable</a:t>
            </a:r>
          </a:p>
          <a:p>
            <a:pPr lvl="1"/>
            <a:r>
              <a:rPr lang="en-US" dirty="0" smtClean="0"/>
              <a:t>Not capital goods</a:t>
            </a:r>
          </a:p>
          <a:p>
            <a:r>
              <a:rPr lang="en-US" dirty="0" smtClean="0"/>
              <a:t>Payer of </a:t>
            </a:r>
            <a:r>
              <a:rPr lang="en-US" i="1" dirty="0" smtClean="0"/>
              <a:t>special-rate </a:t>
            </a:r>
            <a:r>
              <a:rPr lang="en-US" dirty="0" smtClean="0"/>
              <a:t>tax:</a:t>
            </a:r>
          </a:p>
          <a:p>
            <a:pPr lvl="1"/>
            <a:r>
              <a:rPr lang="en-US" dirty="0" smtClean="0"/>
              <a:t>Optional excise duty</a:t>
            </a:r>
          </a:p>
          <a:p>
            <a:pPr lvl="1"/>
            <a:r>
              <a:rPr lang="en-US" dirty="0" smtClean="0"/>
              <a:t>Not composition in GST</a:t>
            </a:r>
          </a:p>
          <a:p>
            <a:pPr lvl="1"/>
            <a:endParaRPr lang="en-US" dirty="0" smtClean="0"/>
          </a:p>
        </p:txBody>
      </p:sp>
      <p:sp>
        <p:nvSpPr>
          <p:cNvPr id="2" name="Content Placeholder 1"/>
          <p:cNvSpPr>
            <a:spLocks noGrp="1"/>
          </p:cNvSpPr>
          <p:nvPr>
            <p:ph sz="half" idx="2"/>
          </p:nvPr>
        </p:nvSpPr>
        <p:spPr>
          <a:xfrm>
            <a:off x="4648200" y="1447800"/>
            <a:ext cx="4267200" cy="5105400"/>
          </a:xfrm>
        </p:spPr>
        <p:txBody>
          <a:bodyPr>
            <a:normAutofit/>
          </a:bodyPr>
          <a:lstStyle/>
          <a:p>
            <a:r>
              <a:rPr lang="en-US" dirty="0" smtClean="0"/>
              <a:t>ISD to distribute ST paid</a:t>
            </a:r>
          </a:p>
          <a:p>
            <a:r>
              <a:rPr lang="en-US" dirty="0" smtClean="0"/>
              <a:t>Allocate centralized ST credit balance (rev.)</a:t>
            </a:r>
          </a:p>
          <a:p>
            <a:r>
              <a:rPr lang="en-US" dirty="0" smtClean="0"/>
              <a:t>Credit reversal restored</a:t>
            </a:r>
          </a:p>
          <a:p>
            <a:r>
              <a:rPr lang="en-US" dirty="0" smtClean="0"/>
              <a:t>Transition credit:</a:t>
            </a:r>
          </a:p>
          <a:p>
            <a:pPr lvl="1"/>
            <a:r>
              <a:rPr lang="en-US" dirty="0"/>
              <a:t>Eligible </a:t>
            </a:r>
            <a:r>
              <a:rPr lang="en-US" dirty="0" smtClean="0"/>
              <a:t>duties</a:t>
            </a:r>
          </a:p>
          <a:p>
            <a:pPr lvl="1"/>
            <a:r>
              <a:rPr lang="en-US" dirty="0" smtClean="0"/>
              <a:t>Eligible </a:t>
            </a:r>
            <a:r>
              <a:rPr lang="en-US" dirty="0"/>
              <a:t>duties and </a:t>
            </a:r>
            <a:r>
              <a:rPr lang="en-US" dirty="0" smtClean="0"/>
              <a:t>taxes</a:t>
            </a:r>
          </a:p>
          <a:p>
            <a:pPr lvl="1"/>
            <a:r>
              <a:rPr lang="en-US" dirty="0" smtClean="0"/>
              <a:t>Inputs in stocks</a:t>
            </a:r>
          </a:p>
          <a:p>
            <a:pPr lvl="1"/>
            <a:r>
              <a:rPr lang="en-US" dirty="0" smtClean="0"/>
              <a:t>Inputs contained in FG</a:t>
            </a:r>
            <a:endParaRPr lang="en-US" dirty="0"/>
          </a:p>
        </p:txBody>
      </p:sp>
    </p:spTree>
    <p:extLst>
      <p:ext uri="{BB962C8B-B14F-4D97-AF65-F5344CB8AC3E}">
        <p14:creationId xmlns:p14="http://schemas.microsoft.com/office/powerpoint/2010/main" val="2700084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5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5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xEl>
                                              <p:pRg st="5" end="5"/>
                                            </p:txEl>
                                          </p:spTgt>
                                        </p:tgtEl>
                                        <p:attrNameLst>
                                          <p:attrName>style.visibility</p:attrName>
                                        </p:attrNameLst>
                                      </p:cBhvr>
                                      <p:to>
                                        <p:strVal val="visible"/>
                                      </p:to>
                                    </p:set>
                                    <p:animEffect transition="in" filter="fade">
                                      <p:cBhvr>
                                        <p:cTn id="32" dur="500"/>
                                        <p:tgtEl>
                                          <p:spTgt spid="1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animEffect transition="in" filter="fade">
                                      <p:cBhvr>
                                        <p:cTn id="37" dur="500"/>
                                        <p:tgtEl>
                                          <p:spTgt spid="10">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xEl>
                                              <p:pRg st="7" end="7"/>
                                            </p:txEl>
                                          </p:spTgt>
                                        </p:tgtEl>
                                        <p:attrNameLst>
                                          <p:attrName>style.visibility</p:attrName>
                                        </p:attrNameLst>
                                      </p:cBhvr>
                                      <p:to>
                                        <p:strVal val="visible"/>
                                      </p:to>
                                    </p:set>
                                    <p:animEffect transition="in" filter="fade">
                                      <p:cBhvr>
                                        <p:cTn id="42" dur="500"/>
                                        <p:tgtEl>
                                          <p:spTgt spid="10">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txEl>
                                              <p:pRg st="8" end="8"/>
                                            </p:txEl>
                                          </p:spTgt>
                                        </p:tgtEl>
                                        <p:attrNameLst>
                                          <p:attrName>style.visibility</p:attrName>
                                        </p:attrNameLst>
                                      </p:cBhvr>
                                      <p:to>
                                        <p:strVal val="visible"/>
                                      </p:to>
                                    </p:set>
                                    <p:animEffect transition="in" filter="fade">
                                      <p:cBhvr>
                                        <p:cTn id="47" dur="500"/>
                                        <p:tgtEl>
                                          <p:spTgt spid="10">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0">
                                            <p:txEl>
                                              <p:pRg st="9" end="9"/>
                                            </p:txEl>
                                          </p:spTgt>
                                        </p:tgtEl>
                                        <p:attrNameLst>
                                          <p:attrName>style.visibility</p:attrName>
                                        </p:attrNameLst>
                                      </p:cBhvr>
                                      <p:to>
                                        <p:strVal val="visible"/>
                                      </p:to>
                                    </p:set>
                                    <p:animEffect transition="in" filter="fade">
                                      <p:cBhvr>
                                        <p:cTn id="52" dur="500"/>
                                        <p:tgtEl>
                                          <p:spTgt spid="10">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
                                            <p:txEl>
                                              <p:pRg st="0" end="0"/>
                                            </p:txEl>
                                          </p:spTgt>
                                        </p:tgtEl>
                                        <p:attrNameLst>
                                          <p:attrName>style.visibility</p:attrName>
                                        </p:attrNameLst>
                                      </p:cBhvr>
                                      <p:to>
                                        <p:strVal val="visible"/>
                                      </p:to>
                                    </p:set>
                                    <p:animEffect transition="in" filter="fade">
                                      <p:cBhvr>
                                        <p:cTn id="57" dur="500"/>
                                        <p:tgtEl>
                                          <p:spTgt spid="2">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
                                            <p:txEl>
                                              <p:pRg st="1" end="1"/>
                                            </p:txEl>
                                          </p:spTgt>
                                        </p:tgtEl>
                                        <p:attrNameLst>
                                          <p:attrName>style.visibility</p:attrName>
                                        </p:attrNameLst>
                                      </p:cBhvr>
                                      <p:to>
                                        <p:strVal val="visible"/>
                                      </p:to>
                                    </p:set>
                                    <p:animEffect transition="in" filter="fade">
                                      <p:cBhvr>
                                        <p:cTn id="62" dur="500"/>
                                        <p:tgtEl>
                                          <p:spTgt spid="2">
                                            <p:txEl>
                                              <p:pRg st="1" end="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
                                            <p:txEl>
                                              <p:pRg st="2" end="2"/>
                                            </p:txEl>
                                          </p:spTgt>
                                        </p:tgtEl>
                                        <p:attrNameLst>
                                          <p:attrName>style.visibility</p:attrName>
                                        </p:attrNameLst>
                                      </p:cBhvr>
                                      <p:to>
                                        <p:strVal val="visible"/>
                                      </p:to>
                                    </p:set>
                                    <p:animEffect transition="in" filter="fade">
                                      <p:cBhvr>
                                        <p:cTn id="67" dur="500"/>
                                        <p:tgtEl>
                                          <p:spTgt spid="2">
                                            <p:txEl>
                                              <p:pRg st="2" end="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
                                            <p:txEl>
                                              <p:pRg st="3" end="3"/>
                                            </p:txEl>
                                          </p:spTgt>
                                        </p:tgtEl>
                                        <p:attrNameLst>
                                          <p:attrName>style.visibility</p:attrName>
                                        </p:attrNameLst>
                                      </p:cBhvr>
                                      <p:to>
                                        <p:strVal val="visible"/>
                                      </p:to>
                                    </p:set>
                                    <p:animEffect transition="in" filter="fade">
                                      <p:cBhvr>
                                        <p:cTn id="72" dur="500"/>
                                        <p:tgtEl>
                                          <p:spTgt spid="2">
                                            <p:txEl>
                                              <p:pRg st="3" end="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
                                            <p:txEl>
                                              <p:pRg st="4" end="4"/>
                                            </p:txEl>
                                          </p:spTgt>
                                        </p:tgtEl>
                                        <p:attrNameLst>
                                          <p:attrName>style.visibility</p:attrName>
                                        </p:attrNameLst>
                                      </p:cBhvr>
                                      <p:to>
                                        <p:strVal val="visible"/>
                                      </p:to>
                                    </p:set>
                                    <p:animEffect transition="in" filter="fade">
                                      <p:cBhvr>
                                        <p:cTn id="77" dur="500"/>
                                        <p:tgtEl>
                                          <p:spTgt spid="2">
                                            <p:txEl>
                                              <p:pRg st="4" end="4"/>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
                                            <p:txEl>
                                              <p:pRg st="5" end="5"/>
                                            </p:txEl>
                                          </p:spTgt>
                                        </p:tgtEl>
                                        <p:attrNameLst>
                                          <p:attrName>style.visibility</p:attrName>
                                        </p:attrNameLst>
                                      </p:cBhvr>
                                      <p:to>
                                        <p:strVal val="visible"/>
                                      </p:to>
                                    </p:set>
                                    <p:animEffect transition="in" filter="fade">
                                      <p:cBhvr>
                                        <p:cTn id="82" dur="500"/>
                                        <p:tgtEl>
                                          <p:spTgt spid="2">
                                            <p:txEl>
                                              <p:pRg st="5" end="5"/>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
                                            <p:txEl>
                                              <p:pRg st="6" end="6"/>
                                            </p:txEl>
                                          </p:spTgt>
                                        </p:tgtEl>
                                        <p:attrNameLst>
                                          <p:attrName>style.visibility</p:attrName>
                                        </p:attrNameLst>
                                      </p:cBhvr>
                                      <p:to>
                                        <p:strVal val="visible"/>
                                      </p:to>
                                    </p:set>
                                    <p:animEffect transition="in" filter="fade">
                                      <p:cBhvr>
                                        <p:cTn id="87" dur="500"/>
                                        <p:tgtEl>
                                          <p:spTgt spid="2">
                                            <p:txEl>
                                              <p:pRg st="6" end="6"/>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
                                            <p:txEl>
                                              <p:pRg st="7" end="7"/>
                                            </p:txEl>
                                          </p:spTgt>
                                        </p:tgtEl>
                                        <p:attrNameLst>
                                          <p:attrName>style.visibility</p:attrName>
                                        </p:attrNameLst>
                                      </p:cBhvr>
                                      <p:to>
                                        <p:strVal val="visible"/>
                                      </p:to>
                                    </p:set>
                                    <p:animEffect transition="in" filter="fade">
                                      <p:cBhvr>
                                        <p:cTn id="9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2"/>
      <p:bldP spid="2" grpId="0"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solidFill>
                  <a:srgbClr val="FF6600"/>
                </a:solidFill>
              </a:rPr>
              <a:t>Transition Credits</a:t>
            </a:r>
            <a:endParaRPr lang="en-US" dirty="0">
              <a:solidFill>
                <a:srgbClr val="FF6600"/>
              </a:solidFill>
            </a:endParaRPr>
          </a:p>
        </p:txBody>
      </p:sp>
      <p:sp>
        <p:nvSpPr>
          <p:cNvPr id="10" name="Content Placeholder 9"/>
          <p:cNvSpPr>
            <a:spLocks noGrp="1"/>
          </p:cNvSpPr>
          <p:nvPr>
            <p:ph sz="half" idx="1"/>
          </p:nvPr>
        </p:nvSpPr>
        <p:spPr>
          <a:xfrm>
            <a:off x="304800" y="1447800"/>
            <a:ext cx="4191000" cy="5257800"/>
          </a:xfrm>
        </p:spPr>
        <p:txBody>
          <a:bodyPr>
            <a:normAutofit/>
          </a:bodyPr>
          <a:lstStyle/>
          <a:p>
            <a:r>
              <a:rPr lang="en-US" dirty="0" smtClean="0"/>
              <a:t>ITC recovery for returns after 6+2 months:</a:t>
            </a:r>
          </a:p>
          <a:p>
            <a:pPr lvl="1"/>
            <a:r>
              <a:rPr lang="en-US" dirty="0" smtClean="0"/>
              <a:t>Inputs sent for job-work</a:t>
            </a:r>
          </a:p>
          <a:p>
            <a:pPr lvl="1"/>
            <a:r>
              <a:rPr lang="en-US" dirty="0" smtClean="0"/>
              <a:t>Semis sent for job-work</a:t>
            </a:r>
          </a:p>
          <a:p>
            <a:pPr lvl="1"/>
            <a:r>
              <a:rPr lang="en-US" dirty="0" smtClean="0"/>
              <a:t>FG (w/o duty) sent for test</a:t>
            </a:r>
          </a:p>
          <a:p>
            <a:r>
              <a:rPr lang="en-US" dirty="0" smtClean="0"/>
              <a:t>ED refund on returns by URTP, else return-supply</a:t>
            </a:r>
          </a:p>
          <a:p>
            <a:r>
              <a:rPr lang="en-US" dirty="0" smtClean="0"/>
              <a:t>GST on DN-CN issued </a:t>
            </a:r>
          </a:p>
          <a:p>
            <a:endParaRPr lang="en-US" dirty="0" smtClean="0"/>
          </a:p>
        </p:txBody>
      </p:sp>
      <p:sp>
        <p:nvSpPr>
          <p:cNvPr id="2" name="Content Placeholder 1"/>
          <p:cNvSpPr>
            <a:spLocks noGrp="1"/>
          </p:cNvSpPr>
          <p:nvPr>
            <p:ph sz="half" idx="2"/>
          </p:nvPr>
        </p:nvSpPr>
        <p:spPr>
          <a:xfrm>
            <a:off x="4648200" y="1447800"/>
            <a:ext cx="4267200" cy="5257800"/>
          </a:xfrm>
        </p:spPr>
        <p:txBody>
          <a:bodyPr>
            <a:normAutofit/>
          </a:bodyPr>
          <a:lstStyle/>
          <a:p>
            <a:r>
              <a:rPr lang="en-US" dirty="0"/>
              <a:t>Refund under old law:</a:t>
            </a:r>
          </a:p>
          <a:p>
            <a:pPr lvl="1"/>
            <a:r>
              <a:rPr lang="en-US" dirty="0"/>
              <a:t>Claim before-on-after</a:t>
            </a:r>
          </a:p>
          <a:p>
            <a:pPr lvl="1"/>
            <a:r>
              <a:rPr lang="en-US" dirty="0"/>
              <a:t>Export before or after</a:t>
            </a:r>
          </a:p>
          <a:p>
            <a:r>
              <a:rPr lang="en-US" dirty="0" smtClean="0"/>
              <a:t>ST paid without service</a:t>
            </a:r>
          </a:p>
          <a:p>
            <a:r>
              <a:rPr lang="en-US" dirty="0" smtClean="0"/>
              <a:t>Appeal-review-revision:</a:t>
            </a:r>
          </a:p>
          <a:p>
            <a:pPr lvl="1"/>
            <a:r>
              <a:rPr lang="en-US" dirty="0" err="1" smtClean="0"/>
              <a:t>Cenvat</a:t>
            </a:r>
            <a:r>
              <a:rPr lang="en-US" dirty="0" smtClean="0"/>
              <a:t> credit claimed</a:t>
            </a:r>
          </a:p>
          <a:p>
            <a:pPr lvl="1"/>
            <a:r>
              <a:rPr lang="en-US" dirty="0" err="1" smtClean="0"/>
              <a:t>Cenvat</a:t>
            </a:r>
            <a:r>
              <a:rPr lang="en-US" dirty="0" smtClean="0"/>
              <a:t> credit recovery</a:t>
            </a:r>
          </a:p>
          <a:p>
            <a:pPr lvl="1"/>
            <a:r>
              <a:rPr lang="en-US" dirty="0" smtClean="0"/>
              <a:t>Output tax recovery</a:t>
            </a:r>
          </a:p>
          <a:p>
            <a:pPr lvl="1"/>
            <a:r>
              <a:rPr lang="en-US" dirty="0" smtClean="0"/>
              <a:t>Output tax admissible</a:t>
            </a:r>
          </a:p>
        </p:txBody>
      </p:sp>
    </p:spTree>
    <p:extLst>
      <p:ext uri="{BB962C8B-B14F-4D97-AF65-F5344CB8AC3E}">
        <p14:creationId xmlns:p14="http://schemas.microsoft.com/office/powerpoint/2010/main" val="1586025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5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5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xEl>
                                              <p:pRg st="5" end="5"/>
                                            </p:txEl>
                                          </p:spTgt>
                                        </p:tgtEl>
                                        <p:attrNameLst>
                                          <p:attrName>style.visibility</p:attrName>
                                        </p:attrNameLst>
                                      </p:cBhvr>
                                      <p:to>
                                        <p:strVal val="visible"/>
                                      </p:to>
                                    </p:set>
                                    <p:animEffect transition="in" filter="fade">
                                      <p:cBhvr>
                                        <p:cTn id="32" dur="500"/>
                                        <p:tgtEl>
                                          <p:spTgt spid="1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0" end="0"/>
                                            </p:txEl>
                                          </p:spTgt>
                                        </p:tgtEl>
                                        <p:attrNameLst>
                                          <p:attrName>style.visibility</p:attrName>
                                        </p:attrNameLst>
                                      </p:cBhvr>
                                      <p:to>
                                        <p:strVal val="visible"/>
                                      </p:to>
                                    </p:set>
                                    <p:animEffect transition="in" filter="fade">
                                      <p:cBhvr>
                                        <p:cTn id="37" dur="500"/>
                                        <p:tgtEl>
                                          <p:spTgt spid="2">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xEl>
                                              <p:pRg st="1" end="1"/>
                                            </p:txEl>
                                          </p:spTgt>
                                        </p:tgtEl>
                                        <p:attrNameLst>
                                          <p:attrName>style.visibility</p:attrName>
                                        </p:attrNameLst>
                                      </p:cBhvr>
                                      <p:to>
                                        <p:strVal val="visible"/>
                                      </p:to>
                                    </p:set>
                                    <p:animEffect transition="in" filter="fade">
                                      <p:cBhvr>
                                        <p:cTn id="42" dur="500"/>
                                        <p:tgtEl>
                                          <p:spTgt spid="2">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
                                            <p:txEl>
                                              <p:pRg st="2" end="2"/>
                                            </p:txEl>
                                          </p:spTgt>
                                        </p:tgtEl>
                                        <p:attrNameLst>
                                          <p:attrName>style.visibility</p:attrName>
                                        </p:attrNameLst>
                                      </p:cBhvr>
                                      <p:to>
                                        <p:strVal val="visible"/>
                                      </p:to>
                                    </p:set>
                                    <p:animEffect transition="in" filter="fade">
                                      <p:cBhvr>
                                        <p:cTn id="47" dur="500"/>
                                        <p:tgtEl>
                                          <p:spTgt spid="2">
                                            <p:txEl>
                                              <p:pRg st="2" end="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
                                            <p:txEl>
                                              <p:pRg st="3" end="3"/>
                                            </p:txEl>
                                          </p:spTgt>
                                        </p:tgtEl>
                                        <p:attrNameLst>
                                          <p:attrName>style.visibility</p:attrName>
                                        </p:attrNameLst>
                                      </p:cBhvr>
                                      <p:to>
                                        <p:strVal val="visible"/>
                                      </p:to>
                                    </p:set>
                                    <p:animEffect transition="in" filter="fade">
                                      <p:cBhvr>
                                        <p:cTn id="52" dur="500"/>
                                        <p:tgtEl>
                                          <p:spTgt spid="2">
                                            <p:txEl>
                                              <p:pRg st="3" end="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
                                            <p:txEl>
                                              <p:pRg st="4" end="4"/>
                                            </p:txEl>
                                          </p:spTgt>
                                        </p:tgtEl>
                                        <p:attrNameLst>
                                          <p:attrName>style.visibility</p:attrName>
                                        </p:attrNameLst>
                                      </p:cBhvr>
                                      <p:to>
                                        <p:strVal val="visible"/>
                                      </p:to>
                                    </p:set>
                                    <p:animEffect transition="in" filter="fade">
                                      <p:cBhvr>
                                        <p:cTn id="57" dur="500"/>
                                        <p:tgtEl>
                                          <p:spTgt spid="2">
                                            <p:txEl>
                                              <p:pRg st="4" end="4"/>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
                                            <p:txEl>
                                              <p:pRg st="5" end="5"/>
                                            </p:txEl>
                                          </p:spTgt>
                                        </p:tgtEl>
                                        <p:attrNameLst>
                                          <p:attrName>style.visibility</p:attrName>
                                        </p:attrNameLst>
                                      </p:cBhvr>
                                      <p:to>
                                        <p:strVal val="visible"/>
                                      </p:to>
                                    </p:set>
                                    <p:animEffect transition="in" filter="fade">
                                      <p:cBhvr>
                                        <p:cTn id="62" dur="500"/>
                                        <p:tgtEl>
                                          <p:spTgt spid="2">
                                            <p:txEl>
                                              <p:pRg st="5" end="5"/>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
                                            <p:txEl>
                                              <p:pRg st="6" end="6"/>
                                            </p:txEl>
                                          </p:spTgt>
                                        </p:tgtEl>
                                        <p:attrNameLst>
                                          <p:attrName>style.visibility</p:attrName>
                                        </p:attrNameLst>
                                      </p:cBhvr>
                                      <p:to>
                                        <p:strVal val="visible"/>
                                      </p:to>
                                    </p:set>
                                    <p:animEffect transition="in" filter="fade">
                                      <p:cBhvr>
                                        <p:cTn id="67" dur="500"/>
                                        <p:tgtEl>
                                          <p:spTgt spid="2">
                                            <p:txEl>
                                              <p:pRg st="6" end="6"/>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
                                            <p:txEl>
                                              <p:pRg st="7" end="7"/>
                                            </p:txEl>
                                          </p:spTgt>
                                        </p:tgtEl>
                                        <p:attrNameLst>
                                          <p:attrName>style.visibility</p:attrName>
                                        </p:attrNameLst>
                                      </p:cBhvr>
                                      <p:to>
                                        <p:strVal val="visible"/>
                                      </p:to>
                                    </p:set>
                                    <p:animEffect transition="in" filter="fade">
                                      <p:cBhvr>
                                        <p:cTn id="72" dur="500"/>
                                        <p:tgtEl>
                                          <p:spTgt spid="2">
                                            <p:txEl>
                                              <p:pRg st="7" end="7"/>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
                                            <p:txEl>
                                              <p:pRg st="8" end="8"/>
                                            </p:txEl>
                                          </p:spTgt>
                                        </p:tgtEl>
                                        <p:attrNameLst>
                                          <p:attrName>style.visibility</p:attrName>
                                        </p:attrNameLst>
                                      </p:cBhvr>
                                      <p:to>
                                        <p:strVal val="visible"/>
                                      </p:to>
                                    </p:set>
                                    <p:animEffect transition="in" filter="fade">
                                      <p:cBhvr>
                                        <p:cTn id="7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2"/>
      <p:bldP spid="2" grpId="0" build="p" bldLvl="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solidFill>
                  <a:srgbClr val="FF6600"/>
                </a:solidFill>
              </a:rPr>
              <a:t>Transition Credits</a:t>
            </a:r>
            <a:endParaRPr lang="en-US" dirty="0">
              <a:solidFill>
                <a:srgbClr val="FF6600"/>
              </a:solidFill>
            </a:endParaRPr>
          </a:p>
        </p:txBody>
      </p:sp>
      <p:sp>
        <p:nvSpPr>
          <p:cNvPr id="10" name="Content Placeholder 9"/>
          <p:cNvSpPr>
            <a:spLocks noGrp="1"/>
          </p:cNvSpPr>
          <p:nvPr>
            <p:ph sz="half" idx="1"/>
          </p:nvPr>
        </p:nvSpPr>
        <p:spPr>
          <a:xfrm>
            <a:off x="304800" y="1447800"/>
            <a:ext cx="4191000" cy="5257800"/>
          </a:xfrm>
        </p:spPr>
        <p:txBody>
          <a:bodyPr>
            <a:normAutofit/>
          </a:bodyPr>
          <a:lstStyle/>
          <a:p>
            <a:r>
              <a:rPr lang="en-US" dirty="0" smtClean="0"/>
              <a:t>Assessment-adjudication</a:t>
            </a:r>
            <a:endParaRPr lang="en-US" dirty="0"/>
          </a:p>
          <a:p>
            <a:r>
              <a:rPr lang="en-US" dirty="0"/>
              <a:t>Revision of current return</a:t>
            </a:r>
          </a:p>
          <a:p>
            <a:r>
              <a:rPr lang="en-US" dirty="0" smtClean="0"/>
              <a:t>Contracts </a:t>
            </a:r>
            <a:r>
              <a:rPr lang="en-US" dirty="0"/>
              <a:t>pre-GST:</a:t>
            </a:r>
          </a:p>
          <a:p>
            <a:pPr lvl="1"/>
            <a:r>
              <a:rPr lang="en-US" dirty="0"/>
              <a:t>GST on actual supplies</a:t>
            </a:r>
          </a:p>
          <a:p>
            <a:pPr lvl="1"/>
            <a:r>
              <a:rPr lang="en-US" dirty="0"/>
              <a:t>Limited double-tax</a:t>
            </a:r>
          </a:p>
          <a:p>
            <a:pPr lvl="1"/>
            <a:r>
              <a:rPr lang="en-US" dirty="0"/>
              <a:t>GST on </a:t>
            </a:r>
            <a:r>
              <a:rPr lang="en-US" dirty="0" err="1"/>
              <a:t>SoA</a:t>
            </a:r>
            <a:r>
              <a:rPr lang="en-US" dirty="0"/>
              <a:t> after </a:t>
            </a:r>
            <a:r>
              <a:rPr lang="en-US" dirty="0" smtClean="0"/>
              <a:t>6+2 </a:t>
            </a:r>
            <a:r>
              <a:rPr lang="en-US" dirty="0"/>
              <a:t>months</a:t>
            </a:r>
          </a:p>
          <a:p>
            <a:r>
              <a:rPr lang="en-US" dirty="0" smtClean="0"/>
              <a:t>No WCT-TDS if billed</a:t>
            </a:r>
          </a:p>
        </p:txBody>
      </p:sp>
      <p:sp>
        <p:nvSpPr>
          <p:cNvPr id="2" name="Content Placeholder 1"/>
          <p:cNvSpPr>
            <a:spLocks noGrp="1"/>
          </p:cNvSpPr>
          <p:nvPr>
            <p:ph sz="half" idx="2"/>
          </p:nvPr>
        </p:nvSpPr>
        <p:spPr>
          <a:xfrm>
            <a:off x="4648200" y="1447800"/>
            <a:ext cx="4267200" cy="5257800"/>
          </a:xfrm>
        </p:spPr>
        <p:txBody>
          <a:bodyPr>
            <a:normAutofit/>
          </a:bodyPr>
          <a:lstStyle/>
          <a:p>
            <a:r>
              <a:rPr lang="en-US" dirty="0" smtClean="0"/>
              <a:t>Key considerations:</a:t>
            </a:r>
          </a:p>
          <a:p>
            <a:pPr lvl="1"/>
            <a:r>
              <a:rPr lang="en-US" dirty="0" smtClean="0"/>
              <a:t>B2B returns</a:t>
            </a:r>
          </a:p>
          <a:p>
            <a:pPr lvl="1"/>
            <a:r>
              <a:rPr lang="en-US" dirty="0" smtClean="0"/>
              <a:t>Retention money</a:t>
            </a:r>
          </a:p>
          <a:p>
            <a:pPr lvl="1"/>
            <a:r>
              <a:rPr lang="en-US" dirty="0" smtClean="0"/>
              <a:t>Limited double tax</a:t>
            </a:r>
          </a:p>
          <a:p>
            <a:pPr lvl="1"/>
            <a:r>
              <a:rPr lang="en-US" dirty="0" smtClean="0"/>
              <a:t>In-process loss</a:t>
            </a:r>
          </a:p>
        </p:txBody>
      </p:sp>
    </p:spTree>
    <p:extLst>
      <p:ext uri="{BB962C8B-B14F-4D97-AF65-F5344CB8AC3E}">
        <p14:creationId xmlns:p14="http://schemas.microsoft.com/office/powerpoint/2010/main" val="1895837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5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5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xEl>
                                              <p:pRg st="5" end="5"/>
                                            </p:txEl>
                                          </p:spTgt>
                                        </p:tgtEl>
                                        <p:attrNameLst>
                                          <p:attrName>style.visibility</p:attrName>
                                        </p:attrNameLst>
                                      </p:cBhvr>
                                      <p:to>
                                        <p:strVal val="visible"/>
                                      </p:to>
                                    </p:set>
                                    <p:animEffect transition="in" filter="fade">
                                      <p:cBhvr>
                                        <p:cTn id="32" dur="500"/>
                                        <p:tgtEl>
                                          <p:spTgt spid="1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animEffect transition="in" filter="fade">
                                      <p:cBhvr>
                                        <p:cTn id="37" dur="500"/>
                                        <p:tgtEl>
                                          <p:spTgt spid="10">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xEl>
                                              <p:pRg st="0" end="0"/>
                                            </p:txEl>
                                          </p:spTgt>
                                        </p:tgtEl>
                                        <p:attrNameLst>
                                          <p:attrName>style.visibility</p:attrName>
                                        </p:attrNameLst>
                                      </p:cBhvr>
                                      <p:to>
                                        <p:strVal val="visible"/>
                                      </p:to>
                                    </p:set>
                                    <p:animEffect transition="in" filter="fade">
                                      <p:cBhvr>
                                        <p:cTn id="42" dur="500"/>
                                        <p:tgtEl>
                                          <p:spTgt spid="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
                                            <p:txEl>
                                              <p:pRg st="1" end="1"/>
                                            </p:txEl>
                                          </p:spTgt>
                                        </p:tgtEl>
                                        <p:attrNameLst>
                                          <p:attrName>style.visibility</p:attrName>
                                        </p:attrNameLst>
                                      </p:cBhvr>
                                      <p:to>
                                        <p:strVal val="visible"/>
                                      </p:to>
                                    </p:set>
                                    <p:animEffect transition="in" filter="fade">
                                      <p:cBhvr>
                                        <p:cTn id="47" dur="500"/>
                                        <p:tgtEl>
                                          <p:spTgt spid="2">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
                                            <p:txEl>
                                              <p:pRg st="2" end="2"/>
                                            </p:txEl>
                                          </p:spTgt>
                                        </p:tgtEl>
                                        <p:attrNameLst>
                                          <p:attrName>style.visibility</p:attrName>
                                        </p:attrNameLst>
                                      </p:cBhvr>
                                      <p:to>
                                        <p:strVal val="visible"/>
                                      </p:to>
                                    </p:set>
                                    <p:animEffect transition="in" filter="fade">
                                      <p:cBhvr>
                                        <p:cTn id="52" dur="500"/>
                                        <p:tgtEl>
                                          <p:spTgt spid="2">
                                            <p:txEl>
                                              <p:pRg st="2" end="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
                                            <p:txEl>
                                              <p:pRg st="3" end="3"/>
                                            </p:txEl>
                                          </p:spTgt>
                                        </p:tgtEl>
                                        <p:attrNameLst>
                                          <p:attrName>style.visibility</p:attrName>
                                        </p:attrNameLst>
                                      </p:cBhvr>
                                      <p:to>
                                        <p:strVal val="visible"/>
                                      </p:to>
                                    </p:set>
                                    <p:animEffect transition="in" filter="fade">
                                      <p:cBhvr>
                                        <p:cTn id="57" dur="500"/>
                                        <p:tgtEl>
                                          <p:spTgt spid="2">
                                            <p:txEl>
                                              <p:pRg st="3" end="3"/>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
                                            <p:txEl>
                                              <p:pRg st="4" end="4"/>
                                            </p:txEl>
                                          </p:spTgt>
                                        </p:tgtEl>
                                        <p:attrNameLst>
                                          <p:attrName>style.visibility</p:attrName>
                                        </p:attrNameLst>
                                      </p:cBhvr>
                                      <p:to>
                                        <p:strVal val="visible"/>
                                      </p:to>
                                    </p:set>
                                    <p:animEffect transition="in" filter="fade">
                                      <p:cBhvr>
                                        <p:cTn id="6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2"/>
      <p:bldP spid="2"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itle 1"/>
          <p:cNvSpPr txBox="1">
            <a:spLocks/>
          </p:cNvSpPr>
          <p:nvPr/>
        </p:nvSpPr>
        <p:spPr>
          <a:xfrm>
            <a:off x="152400" y="76200"/>
            <a:ext cx="6629400" cy="46037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smtClean="0">
                <a:solidFill>
                  <a:schemeClr val="tx1">
                    <a:alpha val="50000"/>
                  </a:schemeClr>
                </a:solidFill>
              </a:rPr>
              <a:t>142(11) - transition buff!</a:t>
            </a:r>
            <a:endParaRPr lang="en-US" sz="2000" dirty="0">
              <a:solidFill>
                <a:schemeClr val="tx1">
                  <a:alpha val="50000"/>
                </a:schemeClr>
              </a:solidFill>
            </a:endParaRPr>
          </a:p>
        </p:txBody>
      </p:sp>
      <p:sp>
        <p:nvSpPr>
          <p:cNvPr id="105" name="TextBox 104"/>
          <p:cNvSpPr txBox="1"/>
          <p:nvPr/>
        </p:nvSpPr>
        <p:spPr>
          <a:xfrm>
            <a:off x="2438399" y="658028"/>
            <a:ext cx="6452956" cy="338554"/>
          </a:xfrm>
          <a:prstGeom prst="rect">
            <a:avLst/>
          </a:prstGeom>
          <a:noFill/>
          <a:ln>
            <a:noFill/>
          </a:ln>
        </p:spPr>
        <p:txBody>
          <a:bodyPr wrap="square" rtlCol="0">
            <a:spAutoFit/>
          </a:bodyPr>
          <a:lstStyle>
            <a:defPPr>
              <a:defRPr lang="en-US"/>
            </a:defPPr>
            <a:lvl1pPr algn="ctr">
              <a:defRPr sz="1100"/>
            </a:lvl1pPr>
          </a:lstStyle>
          <a:p>
            <a:r>
              <a:rPr lang="en-US" sz="1600" b="1" i="1" dirty="0" smtClean="0"/>
              <a:t>Application of Transition Provision</a:t>
            </a:r>
            <a:endParaRPr lang="en-US" sz="1600" b="1" i="1" baseline="30000" dirty="0"/>
          </a:p>
        </p:txBody>
      </p:sp>
      <p:sp>
        <p:nvSpPr>
          <p:cNvPr id="26" name="TextBox 25"/>
          <p:cNvSpPr txBox="1"/>
          <p:nvPr/>
        </p:nvSpPr>
        <p:spPr>
          <a:xfrm>
            <a:off x="152400" y="1066800"/>
            <a:ext cx="1828800" cy="1446550"/>
          </a:xfrm>
          <a:prstGeom prst="rect">
            <a:avLst/>
          </a:prstGeom>
          <a:noFill/>
          <a:ln>
            <a:noFill/>
          </a:ln>
        </p:spPr>
        <p:txBody>
          <a:bodyPr wrap="square" rtlCol="0">
            <a:spAutoFit/>
          </a:bodyPr>
          <a:lstStyle/>
          <a:p>
            <a:pPr lvl="0" algn="just">
              <a:spcAft>
                <a:spcPts val="600"/>
              </a:spcAft>
            </a:pPr>
            <a:r>
              <a:rPr lang="en-US" sz="1100" i="1" dirty="0" smtClean="0"/>
              <a:t>(</a:t>
            </a:r>
            <a:r>
              <a:rPr lang="en-US" sz="1100" i="1" dirty="0"/>
              <a:t>a) notwithstanding anything contained in section 12, no tax shall be payable on goods under this Act to the extent the tax was </a:t>
            </a:r>
            <a:r>
              <a:rPr lang="en-US" sz="1100" i="1" dirty="0" err="1"/>
              <a:t>leviable</a:t>
            </a:r>
            <a:r>
              <a:rPr lang="en-US" sz="1100" i="1" dirty="0"/>
              <a:t> on the said goods under the Value Added Tax Act of the </a:t>
            </a:r>
            <a:r>
              <a:rPr lang="en-US" sz="1100" i="1" dirty="0" smtClean="0"/>
              <a:t>State</a:t>
            </a:r>
            <a:endParaRPr lang="en-US" sz="1100" i="1" dirty="0"/>
          </a:p>
        </p:txBody>
      </p:sp>
      <p:sp>
        <p:nvSpPr>
          <p:cNvPr id="27" name="TextBox 26"/>
          <p:cNvSpPr txBox="1"/>
          <p:nvPr/>
        </p:nvSpPr>
        <p:spPr>
          <a:xfrm>
            <a:off x="76200" y="685800"/>
            <a:ext cx="2057400" cy="338554"/>
          </a:xfrm>
          <a:prstGeom prst="rect">
            <a:avLst/>
          </a:prstGeom>
          <a:noFill/>
          <a:ln>
            <a:noFill/>
          </a:ln>
        </p:spPr>
        <p:txBody>
          <a:bodyPr wrap="square" rtlCol="0">
            <a:spAutoFit/>
          </a:bodyPr>
          <a:lstStyle>
            <a:defPPr>
              <a:defRPr lang="en-US"/>
            </a:defPPr>
            <a:lvl1pPr algn="ctr">
              <a:defRPr sz="1100"/>
            </a:lvl1pPr>
          </a:lstStyle>
          <a:p>
            <a:r>
              <a:rPr lang="en-US" sz="1600" b="1" i="1" dirty="0" smtClean="0">
                <a:solidFill>
                  <a:srgbClr val="FF6600"/>
                </a:solidFill>
              </a:rPr>
              <a:t>Section 142(11)</a:t>
            </a:r>
            <a:endParaRPr lang="en-US" sz="1600" b="1" i="1" dirty="0">
              <a:solidFill>
                <a:srgbClr val="FF6600"/>
              </a:solidFill>
            </a:endParaRPr>
          </a:p>
        </p:txBody>
      </p:sp>
      <p:sp>
        <p:nvSpPr>
          <p:cNvPr id="3" name="TextBox 2"/>
          <p:cNvSpPr txBox="1"/>
          <p:nvPr/>
        </p:nvSpPr>
        <p:spPr>
          <a:xfrm>
            <a:off x="2146299" y="1118681"/>
            <a:ext cx="6732355" cy="1231106"/>
          </a:xfrm>
          <a:prstGeom prst="rect">
            <a:avLst/>
          </a:prstGeom>
          <a:noFill/>
          <a:ln>
            <a:solidFill>
              <a:srgbClr val="FF6600"/>
            </a:solidFill>
          </a:ln>
        </p:spPr>
        <p:txBody>
          <a:bodyPr wrap="square" rtlCol="0">
            <a:spAutoFit/>
          </a:bodyPr>
          <a:lstStyle/>
          <a:p>
            <a:r>
              <a:rPr lang="en-US" sz="1400" dirty="0" smtClean="0"/>
              <a:t>If VAT is ‘</a:t>
            </a:r>
            <a:r>
              <a:rPr lang="en-US" sz="1400" dirty="0" err="1" smtClean="0"/>
              <a:t>leviable</a:t>
            </a:r>
            <a:r>
              <a:rPr lang="en-US" sz="1400" dirty="0" smtClean="0"/>
              <a:t>’ and paid before appointed date, GST is not payable on actual supply </a:t>
            </a:r>
          </a:p>
          <a:p>
            <a:endParaRPr lang="en-US" sz="1600" dirty="0" smtClean="0"/>
          </a:p>
          <a:p>
            <a:endParaRPr lang="en-US" sz="1600" dirty="0"/>
          </a:p>
          <a:p>
            <a:r>
              <a:rPr lang="en-US" sz="1400" dirty="0" smtClean="0"/>
              <a:t>This provision is </a:t>
            </a:r>
            <a:r>
              <a:rPr lang="en-US" sz="1400" i="1" dirty="0" smtClean="0"/>
              <a:t>‘notwithstanding anything contained in section 12’</a:t>
            </a:r>
            <a:r>
              <a:rPr lang="en-US" sz="1400" dirty="0" smtClean="0"/>
              <a:t>. And if </a:t>
            </a:r>
            <a:r>
              <a:rPr lang="en-US" sz="1400" dirty="0"/>
              <a:t>VAT </a:t>
            </a:r>
            <a:r>
              <a:rPr lang="en-US" sz="1400" dirty="0" smtClean="0"/>
              <a:t>was ‘</a:t>
            </a:r>
            <a:r>
              <a:rPr lang="en-US" sz="1400" dirty="0"/>
              <a:t>not </a:t>
            </a:r>
            <a:r>
              <a:rPr lang="en-US" sz="1400" dirty="0" err="1"/>
              <a:t>leviable</a:t>
            </a:r>
            <a:r>
              <a:rPr lang="en-US" sz="1400" dirty="0"/>
              <a:t>’, GST </a:t>
            </a:r>
            <a:r>
              <a:rPr lang="en-US" sz="1400" dirty="0" smtClean="0"/>
              <a:t>would be payable </a:t>
            </a:r>
            <a:r>
              <a:rPr lang="en-US" sz="1400" dirty="0"/>
              <a:t>when supply actually takes </a:t>
            </a:r>
            <a:r>
              <a:rPr lang="en-US" sz="1400" dirty="0" smtClean="0"/>
              <a:t>place</a:t>
            </a:r>
            <a:endParaRPr lang="en-US" sz="1400" dirty="0"/>
          </a:p>
        </p:txBody>
      </p:sp>
      <p:sp>
        <p:nvSpPr>
          <p:cNvPr id="29" name="TextBox 28"/>
          <p:cNvSpPr txBox="1"/>
          <p:nvPr/>
        </p:nvSpPr>
        <p:spPr>
          <a:xfrm>
            <a:off x="2133600" y="2562036"/>
            <a:ext cx="6732355" cy="1169551"/>
          </a:xfrm>
          <a:prstGeom prst="rect">
            <a:avLst/>
          </a:prstGeom>
          <a:noFill/>
          <a:ln>
            <a:solidFill>
              <a:srgbClr val="FF6600"/>
            </a:solidFill>
          </a:ln>
        </p:spPr>
        <p:txBody>
          <a:bodyPr wrap="square" rtlCol="0">
            <a:spAutoFit/>
          </a:bodyPr>
          <a:lstStyle/>
          <a:p>
            <a:r>
              <a:rPr lang="en-US" sz="1400" dirty="0"/>
              <a:t>If </a:t>
            </a:r>
            <a:r>
              <a:rPr lang="en-US" sz="1400" dirty="0" smtClean="0"/>
              <a:t>ST is </a:t>
            </a:r>
            <a:r>
              <a:rPr lang="en-US" sz="1400" dirty="0"/>
              <a:t>‘</a:t>
            </a:r>
            <a:r>
              <a:rPr lang="en-US" sz="1400" dirty="0" err="1"/>
              <a:t>leviable</a:t>
            </a:r>
            <a:r>
              <a:rPr lang="en-US" sz="1400" dirty="0"/>
              <a:t>’ and paid before appointed date, </a:t>
            </a:r>
            <a:r>
              <a:rPr lang="en-US" sz="1400" dirty="0" smtClean="0"/>
              <a:t>GST </a:t>
            </a:r>
            <a:r>
              <a:rPr lang="en-US" sz="1400" dirty="0"/>
              <a:t>is </a:t>
            </a:r>
            <a:r>
              <a:rPr lang="en-US" sz="1400" dirty="0" smtClean="0"/>
              <a:t>not payable </a:t>
            </a:r>
            <a:r>
              <a:rPr lang="en-US" sz="1400" dirty="0"/>
              <a:t>on actual </a:t>
            </a:r>
            <a:r>
              <a:rPr lang="en-US" sz="1400" dirty="0" smtClean="0"/>
              <a:t>supply </a:t>
            </a:r>
          </a:p>
          <a:p>
            <a:endParaRPr lang="en-US" sz="1400" dirty="0" smtClean="0"/>
          </a:p>
          <a:p>
            <a:endParaRPr lang="en-US" sz="1400" dirty="0" smtClean="0"/>
          </a:p>
          <a:p>
            <a:r>
              <a:rPr lang="en-US" sz="1400" dirty="0"/>
              <a:t>This provision is </a:t>
            </a:r>
            <a:r>
              <a:rPr lang="en-US" sz="1400" dirty="0" smtClean="0"/>
              <a:t>also </a:t>
            </a:r>
            <a:r>
              <a:rPr lang="en-US" sz="1400" i="1" dirty="0" smtClean="0"/>
              <a:t>‘notwithstanding </a:t>
            </a:r>
            <a:r>
              <a:rPr lang="en-US" sz="1400" i="1" dirty="0"/>
              <a:t>anything contained in section </a:t>
            </a:r>
            <a:r>
              <a:rPr lang="en-US" sz="1400" i="1" dirty="0" smtClean="0"/>
              <a:t>13’</a:t>
            </a:r>
            <a:r>
              <a:rPr lang="en-US" sz="1400" dirty="0" smtClean="0"/>
              <a:t>. </a:t>
            </a:r>
            <a:r>
              <a:rPr lang="en-US" sz="1400" dirty="0"/>
              <a:t>And if </a:t>
            </a:r>
            <a:r>
              <a:rPr lang="en-US" sz="1400" dirty="0" smtClean="0"/>
              <a:t>ST was </a:t>
            </a:r>
            <a:r>
              <a:rPr lang="en-US" sz="1400" dirty="0"/>
              <a:t>‘not </a:t>
            </a:r>
            <a:r>
              <a:rPr lang="en-US" sz="1400" dirty="0" err="1"/>
              <a:t>leviable</a:t>
            </a:r>
            <a:r>
              <a:rPr lang="en-US" sz="1400" dirty="0"/>
              <a:t>’, GST would be payable when supply actually takes </a:t>
            </a:r>
            <a:r>
              <a:rPr lang="en-US" sz="1400" dirty="0" smtClean="0"/>
              <a:t>place</a:t>
            </a:r>
            <a:endParaRPr lang="en-US" sz="1400" dirty="0"/>
          </a:p>
        </p:txBody>
      </p:sp>
      <p:sp>
        <p:nvSpPr>
          <p:cNvPr id="33" name="TextBox 32"/>
          <p:cNvSpPr txBox="1"/>
          <p:nvPr/>
        </p:nvSpPr>
        <p:spPr>
          <a:xfrm>
            <a:off x="152400" y="2514600"/>
            <a:ext cx="1828800" cy="1446550"/>
          </a:xfrm>
          <a:prstGeom prst="rect">
            <a:avLst/>
          </a:prstGeom>
          <a:noFill/>
          <a:ln>
            <a:noFill/>
          </a:ln>
        </p:spPr>
        <p:txBody>
          <a:bodyPr wrap="square" rtlCol="0">
            <a:spAutoFit/>
          </a:bodyPr>
          <a:lstStyle/>
          <a:p>
            <a:pPr lvl="0" algn="just">
              <a:spcAft>
                <a:spcPts val="600"/>
              </a:spcAft>
            </a:pPr>
            <a:r>
              <a:rPr lang="en-US" sz="1100" i="1" dirty="0"/>
              <a:t>(b) notwithstanding anything contained in section 13, no tax shall be payable on services under this Act to the extent the tax was </a:t>
            </a:r>
            <a:r>
              <a:rPr lang="en-US" sz="1100" i="1" dirty="0" err="1"/>
              <a:t>leviable</a:t>
            </a:r>
            <a:r>
              <a:rPr lang="en-US" sz="1100" i="1" dirty="0"/>
              <a:t> on the said services under Chapter V of the Finance Act, </a:t>
            </a:r>
            <a:r>
              <a:rPr lang="en-US" sz="1100" i="1" dirty="0" smtClean="0"/>
              <a:t>1994</a:t>
            </a:r>
            <a:endParaRPr lang="en-US" sz="1100" i="1" dirty="0"/>
          </a:p>
        </p:txBody>
      </p:sp>
      <p:sp>
        <p:nvSpPr>
          <p:cNvPr id="34" name="TextBox 33"/>
          <p:cNvSpPr txBox="1"/>
          <p:nvPr/>
        </p:nvSpPr>
        <p:spPr>
          <a:xfrm>
            <a:off x="152400" y="4019589"/>
            <a:ext cx="1828800" cy="2631490"/>
          </a:xfrm>
          <a:prstGeom prst="rect">
            <a:avLst/>
          </a:prstGeom>
          <a:noFill/>
          <a:ln>
            <a:noFill/>
          </a:ln>
        </p:spPr>
        <p:txBody>
          <a:bodyPr wrap="square" rtlCol="0">
            <a:spAutoFit/>
          </a:bodyPr>
          <a:lstStyle/>
          <a:p>
            <a:pPr algn="just">
              <a:spcAft>
                <a:spcPts val="600"/>
              </a:spcAft>
            </a:pPr>
            <a:r>
              <a:rPr lang="en-US" sz="1100" i="1" dirty="0"/>
              <a:t>(c) where tax was paid on any supply both under the Value Added Tax Act and under Chapter V of the Finance Act, 1994, tax shall be </a:t>
            </a:r>
            <a:r>
              <a:rPr lang="en-US" sz="1100" i="1" dirty="0" err="1"/>
              <a:t>leviable</a:t>
            </a:r>
            <a:r>
              <a:rPr lang="en-US" sz="1100" i="1" dirty="0"/>
              <a:t> under </a:t>
            </a:r>
            <a:r>
              <a:rPr lang="en-US" sz="1100" i="1" dirty="0" smtClean="0"/>
              <a:t>this Act </a:t>
            </a:r>
            <a:r>
              <a:rPr lang="en-US" sz="1100" i="1" dirty="0"/>
              <a:t>and the taxable person shall be entitled to take credit of value added tax or service tax paid under the existing law to the extent of supplies made after the appointed day and such credit shall be calculated in such manner as may be prescribed.</a:t>
            </a:r>
            <a:endParaRPr lang="en-US" sz="1100" b="1" i="1" dirty="0">
              <a:solidFill>
                <a:srgbClr val="FF6600"/>
              </a:solidFill>
            </a:endParaRPr>
          </a:p>
        </p:txBody>
      </p:sp>
      <p:sp>
        <p:nvSpPr>
          <p:cNvPr id="37" name="TextBox 36"/>
          <p:cNvSpPr txBox="1"/>
          <p:nvPr/>
        </p:nvSpPr>
        <p:spPr>
          <a:xfrm>
            <a:off x="2133600" y="4644109"/>
            <a:ext cx="3311534" cy="2046714"/>
          </a:xfrm>
          <a:prstGeom prst="rect">
            <a:avLst/>
          </a:prstGeom>
          <a:noFill/>
          <a:ln>
            <a:solidFill>
              <a:srgbClr val="FF6600"/>
            </a:solidFill>
          </a:ln>
        </p:spPr>
        <p:txBody>
          <a:bodyPr wrap="square" rtlCol="0">
            <a:spAutoFit/>
          </a:bodyPr>
          <a:lstStyle/>
          <a:p>
            <a:pPr>
              <a:spcAft>
                <a:spcPts val="600"/>
              </a:spcAft>
            </a:pPr>
            <a:r>
              <a:rPr lang="en-US" sz="1400" b="1" i="1" u="sng" dirty="0" smtClean="0"/>
              <a:t>Interpretation:</a:t>
            </a:r>
          </a:p>
          <a:p>
            <a:pPr algn="just">
              <a:spcAft>
                <a:spcPts val="600"/>
              </a:spcAft>
            </a:pPr>
            <a:r>
              <a:rPr lang="en-US" sz="1400" dirty="0" smtClean="0"/>
              <a:t>If VAT-ST is paid before appointed date, difference-of-rates (GST v. VAT-ST) to be paid on actual supply</a:t>
            </a:r>
          </a:p>
          <a:p>
            <a:pPr algn="just">
              <a:spcAft>
                <a:spcPts val="600"/>
              </a:spcAft>
            </a:pPr>
            <a:r>
              <a:rPr lang="en-US" sz="1400" dirty="0" smtClean="0"/>
              <a:t>By implication, if VAT-ST is already paid but supply takes place after appointed date, payment of GST (differential) is </a:t>
            </a:r>
            <a:r>
              <a:rPr lang="en-US" sz="1400" dirty="0" smtClean="0"/>
              <a:t>inevitable</a:t>
            </a:r>
          </a:p>
          <a:p>
            <a:pPr algn="just">
              <a:spcAft>
                <a:spcPts val="600"/>
              </a:spcAft>
            </a:pPr>
            <a:r>
              <a:rPr lang="en-US" sz="1400" dirty="0" smtClean="0"/>
              <a:t>Clause misses to use ‘</a:t>
            </a:r>
            <a:r>
              <a:rPr lang="en-US" sz="1400" i="1" dirty="0" smtClean="0"/>
              <a:t>notwithstanding…’</a:t>
            </a:r>
            <a:endParaRPr lang="en-US" sz="1400" dirty="0"/>
          </a:p>
        </p:txBody>
      </p:sp>
      <p:sp>
        <p:nvSpPr>
          <p:cNvPr id="39" name="TextBox 38"/>
          <p:cNvSpPr txBox="1"/>
          <p:nvPr/>
        </p:nvSpPr>
        <p:spPr>
          <a:xfrm>
            <a:off x="5579821" y="3908576"/>
            <a:ext cx="3311534" cy="1969770"/>
          </a:xfrm>
          <a:prstGeom prst="rect">
            <a:avLst/>
          </a:prstGeom>
          <a:noFill/>
          <a:ln>
            <a:solidFill>
              <a:srgbClr val="FF6600"/>
            </a:solidFill>
          </a:ln>
        </p:spPr>
        <p:txBody>
          <a:bodyPr wrap="square" rtlCol="0">
            <a:spAutoFit/>
          </a:bodyPr>
          <a:lstStyle/>
          <a:p>
            <a:pPr>
              <a:spcAft>
                <a:spcPts val="600"/>
              </a:spcAft>
            </a:pPr>
            <a:r>
              <a:rPr lang="en-US" sz="1400" b="1" i="1" u="sng" dirty="0" smtClean="0"/>
              <a:t>Alternate Interpretation:</a:t>
            </a:r>
            <a:endParaRPr lang="en-US" sz="1400" b="1" i="1" u="sng" dirty="0"/>
          </a:p>
          <a:p>
            <a:pPr algn="just">
              <a:spcAft>
                <a:spcPts val="600"/>
              </a:spcAft>
            </a:pPr>
            <a:r>
              <a:rPr lang="en-US" sz="1400" dirty="0" smtClean="0"/>
              <a:t>If VAT-ST is paid before appointed date, without actually being liable, only then difference-of-rates (GST v. VAT-ST) to be paid on actual supply</a:t>
            </a:r>
          </a:p>
          <a:p>
            <a:pPr algn="just">
              <a:spcAft>
                <a:spcPts val="600"/>
              </a:spcAft>
            </a:pPr>
            <a:r>
              <a:rPr lang="en-US" sz="1400" dirty="0" smtClean="0"/>
              <a:t>VAT-ST lawfully levied cannot be undone by s. 142(11)(c). GST is not levied now when VAT-ST was already </a:t>
            </a:r>
            <a:r>
              <a:rPr lang="en-US" sz="1400" dirty="0" smtClean="0"/>
              <a:t>levied</a:t>
            </a:r>
            <a:endParaRPr lang="en-US" sz="14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1362" y="1403486"/>
            <a:ext cx="446722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2924175"/>
            <a:ext cx="4467225"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TextBox 40"/>
          <p:cNvSpPr txBox="1"/>
          <p:nvPr/>
        </p:nvSpPr>
        <p:spPr>
          <a:xfrm>
            <a:off x="2132812" y="3908576"/>
            <a:ext cx="3330219" cy="600164"/>
          </a:xfrm>
          <a:prstGeom prst="rect">
            <a:avLst/>
          </a:prstGeom>
          <a:noFill/>
          <a:ln>
            <a:noFill/>
          </a:ln>
        </p:spPr>
        <p:txBody>
          <a:bodyPr wrap="square" rtlCol="0">
            <a:spAutoFit/>
          </a:bodyPr>
          <a:lstStyle>
            <a:defPPr>
              <a:defRPr lang="en-US"/>
            </a:defPPr>
            <a:lvl1pPr>
              <a:defRPr sz="1100" b="0" i="0"/>
            </a:lvl1pPr>
          </a:lstStyle>
          <a:p>
            <a:r>
              <a:rPr lang="en-US" dirty="0" smtClean="0">
                <a:solidFill>
                  <a:srgbClr val="FF6600"/>
                </a:solidFill>
              </a:rPr>
              <a:t>It is not accurate to interpret that:</a:t>
            </a:r>
          </a:p>
          <a:p>
            <a:pPr marL="285750" indent="-285750">
              <a:buFont typeface="Wingdings" panose="05000000000000000000" pitchFamily="2" charset="2"/>
              <a:buChar char="Ø"/>
            </a:pPr>
            <a:r>
              <a:rPr lang="en-US" dirty="0">
                <a:solidFill>
                  <a:srgbClr val="FF6600"/>
                </a:solidFill>
              </a:rPr>
              <a:t>clause (a) is applicable only to </a:t>
            </a:r>
            <a:r>
              <a:rPr lang="en-US" i="1" dirty="0">
                <a:solidFill>
                  <a:srgbClr val="FF6600"/>
                </a:solidFill>
              </a:rPr>
              <a:t>sale </a:t>
            </a:r>
            <a:r>
              <a:rPr lang="en-US" i="1" dirty="0" smtClean="0">
                <a:solidFill>
                  <a:srgbClr val="FF6600"/>
                </a:solidFill>
              </a:rPr>
              <a:t>simpliciter </a:t>
            </a:r>
          </a:p>
          <a:p>
            <a:pPr marL="285750" indent="-285750">
              <a:buFont typeface="Wingdings" panose="05000000000000000000" pitchFamily="2" charset="2"/>
              <a:buChar char="Ø"/>
            </a:pPr>
            <a:r>
              <a:rPr lang="en-US" dirty="0" smtClean="0">
                <a:solidFill>
                  <a:srgbClr val="FF6600"/>
                </a:solidFill>
              </a:rPr>
              <a:t>clause (b) is applicable only to </a:t>
            </a:r>
            <a:r>
              <a:rPr lang="en-US" i="1" dirty="0" smtClean="0">
                <a:solidFill>
                  <a:srgbClr val="FF6600"/>
                </a:solidFill>
              </a:rPr>
              <a:t>service exclusive</a:t>
            </a:r>
          </a:p>
        </p:txBody>
      </p:sp>
      <p:sp>
        <p:nvSpPr>
          <p:cNvPr id="42" name="TextBox 41"/>
          <p:cNvSpPr txBox="1"/>
          <p:nvPr/>
        </p:nvSpPr>
        <p:spPr>
          <a:xfrm>
            <a:off x="5579821" y="5936159"/>
            <a:ext cx="3311534" cy="769441"/>
          </a:xfrm>
          <a:prstGeom prst="rect">
            <a:avLst/>
          </a:prstGeom>
          <a:noFill/>
          <a:ln>
            <a:noFill/>
          </a:ln>
        </p:spPr>
        <p:txBody>
          <a:bodyPr wrap="square" rtlCol="0">
            <a:spAutoFit/>
          </a:bodyPr>
          <a:lstStyle>
            <a:defPPr>
              <a:defRPr lang="en-US"/>
            </a:defPPr>
            <a:lvl1pPr>
              <a:defRPr sz="1100" b="0" i="0"/>
            </a:lvl1pPr>
          </a:lstStyle>
          <a:p>
            <a:pPr algn="just"/>
            <a:r>
              <a:rPr lang="en-US" dirty="0" smtClean="0">
                <a:solidFill>
                  <a:srgbClr val="FF6600"/>
                </a:solidFill>
              </a:rPr>
              <a:t>Conclude on-going/overlapping “dual-tax contracts“ on payment of VAT-ST even if supply would be after appointed date. </a:t>
            </a:r>
            <a:r>
              <a:rPr lang="en-US" u="sng" dirty="0" smtClean="0">
                <a:solidFill>
                  <a:srgbClr val="FF6600"/>
                </a:solidFill>
              </a:rPr>
              <a:t>Ensure VAT-ST paid is only after attracting levy of VAT and ST, respectively</a:t>
            </a:r>
          </a:p>
        </p:txBody>
      </p:sp>
    </p:spTree>
    <p:extLst>
      <p:ext uri="{BB962C8B-B14F-4D97-AF65-F5344CB8AC3E}">
        <p14:creationId xmlns:p14="http://schemas.microsoft.com/office/powerpoint/2010/main" val="3925885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5"/>
                                        </p:tgtEl>
                                        <p:attrNameLst>
                                          <p:attrName>style.visibility</p:attrName>
                                        </p:attrNameLst>
                                      </p:cBhvr>
                                      <p:to>
                                        <p:strVal val="visible"/>
                                      </p:to>
                                    </p:set>
                                    <p:animEffect transition="in" filter="fade">
                                      <p:cBhvr>
                                        <p:cTn id="10" dur="500"/>
                                        <p:tgtEl>
                                          <p:spTgt spid="10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par>
                                <p:cTn id="21" presetID="10" presetClass="entr" presetSubtype="0"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fade">
                                      <p:cBhvr>
                                        <p:cTn id="23" dur="500"/>
                                        <p:tgtEl>
                                          <p:spTgt spid="102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500"/>
                                        <p:tgtEl>
                                          <p:spTgt spid="3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par>
                                <p:cTn id="34" presetID="10" presetClass="entr" presetSubtype="0" fill="hold" nodeType="withEffect">
                                  <p:stCondLst>
                                    <p:cond delay="0"/>
                                  </p:stCondLst>
                                  <p:childTnLst>
                                    <p:set>
                                      <p:cBhvr>
                                        <p:cTn id="35" dur="1" fill="hold">
                                          <p:stCondLst>
                                            <p:cond delay="0"/>
                                          </p:stCondLst>
                                        </p:cTn>
                                        <p:tgtEl>
                                          <p:spTgt spid="1029"/>
                                        </p:tgtEl>
                                        <p:attrNameLst>
                                          <p:attrName>style.visibility</p:attrName>
                                        </p:attrNameLst>
                                      </p:cBhvr>
                                      <p:to>
                                        <p:strVal val="visible"/>
                                      </p:to>
                                    </p:set>
                                    <p:animEffect transition="in" filter="fade">
                                      <p:cBhvr>
                                        <p:cTn id="36" dur="500"/>
                                        <p:tgtEl>
                                          <p:spTgt spid="102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500"/>
                                        <p:tgtEl>
                                          <p:spTgt spid="39"/>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fade">
                                      <p:cBhvr>
                                        <p:cTn id="6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26" grpId="0"/>
      <p:bldP spid="27" grpId="0"/>
      <p:bldP spid="3" grpId="0" animBg="1"/>
      <p:bldP spid="29" grpId="0" animBg="1"/>
      <p:bldP spid="33" grpId="0"/>
      <p:bldP spid="34" grpId="0"/>
      <p:bldP spid="37" grpId="0" animBg="1"/>
      <p:bldP spid="39" grpId="0" animBg="1"/>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Accounts and Records</a:t>
            </a:r>
            <a:endParaRPr lang="en-US" dirty="0"/>
          </a:p>
        </p:txBody>
      </p:sp>
      <p:sp>
        <p:nvSpPr>
          <p:cNvPr id="3" name="Subtitle 2"/>
          <p:cNvSpPr>
            <a:spLocks noGrp="1"/>
          </p:cNvSpPr>
          <p:nvPr>
            <p:ph type="subTitle" idx="1"/>
          </p:nvPr>
        </p:nvSpPr>
        <p:spPr>
          <a:xfrm>
            <a:off x="685800" y="3886200"/>
            <a:ext cx="6934200" cy="1752600"/>
          </a:xfrm>
        </p:spPr>
        <p:txBody>
          <a:bodyPr>
            <a:normAutofit/>
          </a:bodyPr>
          <a:lstStyle/>
          <a:p>
            <a:pPr algn="l"/>
            <a:endParaRPr lang="en-US" dirty="0" smtClean="0"/>
          </a:p>
          <a:p>
            <a:pPr algn="l"/>
            <a:endParaRPr lang="en-US" dirty="0"/>
          </a:p>
          <a:p>
            <a:pPr algn="l"/>
            <a:r>
              <a:rPr lang="en-US" dirty="0" smtClean="0"/>
              <a:t>May 2017</a:t>
            </a:r>
            <a:endParaRPr lang="en-US" dirty="0"/>
          </a:p>
        </p:txBody>
      </p:sp>
    </p:spTree>
    <p:extLst>
      <p:ext uri="{BB962C8B-B14F-4D97-AF65-F5344CB8AC3E}">
        <p14:creationId xmlns:p14="http://schemas.microsoft.com/office/powerpoint/2010/main" val="30240214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solidFill>
                  <a:srgbClr val="FF6600"/>
                </a:solidFill>
              </a:rPr>
              <a:t>GST Accounting Systems</a:t>
            </a:r>
            <a:endParaRPr lang="en-US" dirty="0">
              <a:solidFill>
                <a:srgbClr val="FF6600"/>
              </a:solidFill>
            </a:endParaRPr>
          </a:p>
        </p:txBody>
      </p:sp>
      <p:sp>
        <p:nvSpPr>
          <p:cNvPr id="10" name="Content Placeholder 9"/>
          <p:cNvSpPr>
            <a:spLocks noGrp="1"/>
          </p:cNvSpPr>
          <p:nvPr>
            <p:ph sz="half" idx="1"/>
          </p:nvPr>
        </p:nvSpPr>
        <p:spPr>
          <a:xfrm>
            <a:off x="304800" y="1447800"/>
            <a:ext cx="4191000" cy="5257800"/>
          </a:xfrm>
        </p:spPr>
        <p:txBody>
          <a:bodyPr>
            <a:normAutofit/>
          </a:bodyPr>
          <a:lstStyle/>
          <a:p>
            <a:r>
              <a:rPr lang="en-US" dirty="0" smtClean="0"/>
              <a:t>Chart of accounts</a:t>
            </a:r>
          </a:p>
          <a:p>
            <a:r>
              <a:rPr lang="en-US" dirty="0" smtClean="0"/>
              <a:t>Accounting treatment</a:t>
            </a:r>
          </a:p>
          <a:p>
            <a:r>
              <a:rPr lang="en-US" dirty="0" smtClean="0"/>
              <a:t>Policy and disclosure</a:t>
            </a:r>
          </a:p>
          <a:p>
            <a:r>
              <a:rPr lang="en-US" dirty="0" smtClean="0"/>
              <a:t>Stakeholder training</a:t>
            </a:r>
          </a:p>
          <a:p>
            <a:r>
              <a:rPr lang="en-US" dirty="0" smtClean="0"/>
              <a:t>Tax administration</a:t>
            </a:r>
          </a:p>
          <a:p>
            <a:r>
              <a:rPr lang="en-US" dirty="0" smtClean="0"/>
              <a:t>Software driven law</a:t>
            </a:r>
          </a:p>
          <a:p>
            <a:r>
              <a:rPr lang="en-US" dirty="0" smtClean="0"/>
              <a:t>Auto-populate</a:t>
            </a:r>
          </a:p>
          <a:p>
            <a:r>
              <a:rPr lang="en-US" dirty="0" smtClean="0"/>
              <a:t>Auto-debit</a:t>
            </a:r>
          </a:p>
          <a:p>
            <a:r>
              <a:rPr lang="en-US" dirty="0" smtClean="0"/>
              <a:t>Use of BI for monitoring</a:t>
            </a:r>
          </a:p>
        </p:txBody>
      </p:sp>
      <p:sp>
        <p:nvSpPr>
          <p:cNvPr id="2" name="Content Placeholder 1"/>
          <p:cNvSpPr>
            <a:spLocks noGrp="1"/>
          </p:cNvSpPr>
          <p:nvPr>
            <p:ph sz="half" idx="2"/>
          </p:nvPr>
        </p:nvSpPr>
        <p:spPr>
          <a:xfrm>
            <a:off x="4648200" y="1447800"/>
            <a:ext cx="4267200" cy="5257800"/>
          </a:xfrm>
        </p:spPr>
        <p:txBody>
          <a:bodyPr>
            <a:normAutofit/>
          </a:bodyPr>
          <a:lstStyle/>
          <a:p>
            <a:r>
              <a:rPr lang="en-US" dirty="0" smtClean="0"/>
              <a:t>GSTN system</a:t>
            </a:r>
          </a:p>
          <a:p>
            <a:r>
              <a:rPr lang="en-US" dirty="0" smtClean="0"/>
              <a:t>GSP offering</a:t>
            </a:r>
          </a:p>
          <a:p>
            <a:r>
              <a:rPr lang="en-US" dirty="0" smtClean="0"/>
              <a:t>Real-time or monthly</a:t>
            </a:r>
          </a:p>
          <a:p>
            <a:r>
              <a:rPr lang="en-US" dirty="0" smtClean="0"/>
              <a:t>R.24 of Returns Rules </a:t>
            </a:r>
          </a:p>
          <a:p>
            <a:r>
              <a:rPr lang="en-US" dirty="0"/>
              <a:t>Facilitation </a:t>
            </a:r>
            <a:r>
              <a:rPr lang="en-US" dirty="0" smtClean="0"/>
              <a:t>Centre</a:t>
            </a:r>
            <a:endParaRPr lang="en-US" dirty="0"/>
          </a:p>
        </p:txBody>
      </p:sp>
    </p:spTree>
    <p:extLst>
      <p:ext uri="{BB962C8B-B14F-4D97-AF65-F5344CB8AC3E}">
        <p14:creationId xmlns:p14="http://schemas.microsoft.com/office/powerpoint/2010/main" val="2600726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5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5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xEl>
                                              <p:pRg st="5" end="5"/>
                                            </p:txEl>
                                          </p:spTgt>
                                        </p:tgtEl>
                                        <p:attrNameLst>
                                          <p:attrName>style.visibility</p:attrName>
                                        </p:attrNameLst>
                                      </p:cBhvr>
                                      <p:to>
                                        <p:strVal val="visible"/>
                                      </p:to>
                                    </p:set>
                                    <p:animEffect transition="in" filter="fade">
                                      <p:cBhvr>
                                        <p:cTn id="32" dur="500"/>
                                        <p:tgtEl>
                                          <p:spTgt spid="1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animEffect transition="in" filter="fade">
                                      <p:cBhvr>
                                        <p:cTn id="37" dur="500"/>
                                        <p:tgtEl>
                                          <p:spTgt spid="10">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xEl>
                                              <p:pRg st="7" end="7"/>
                                            </p:txEl>
                                          </p:spTgt>
                                        </p:tgtEl>
                                        <p:attrNameLst>
                                          <p:attrName>style.visibility</p:attrName>
                                        </p:attrNameLst>
                                      </p:cBhvr>
                                      <p:to>
                                        <p:strVal val="visible"/>
                                      </p:to>
                                    </p:set>
                                    <p:animEffect transition="in" filter="fade">
                                      <p:cBhvr>
                                        <p:cTn id="42" dur="500"/>
                                        <p:tgtEl>
                                          <p:spTgt spid="10">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txEl>
                                              <p:pRg st="8" end="8"/>
                                            </p:txEl>
                                          </p:spTgt>
                                        </p:tgtEl>
                                        <p:attrNameLst>
                                          <p:attrName>style.visibility</p:attrName>
                                        </p:attrNameLst>
                                      </p:cBhvr>
                                      <p:to>
                                        <p:strVal val="visible"/>
                                      </p:to>
                                    </p:set>
                                    <p:animEffect transition="in" filter="fade">
                                      <p:cBhvr>
                                        <p:cTn id="47" dur="500"/>
                                        <p:tgtEl>
                                          <p:spTgt spid="10">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
                                            <p:txEl>
                                              <p:pRg st="0" end="0"/>
                                            </p:txEl>
                                          </p:spTgt>
                                        </p:tgtEl>
                                        <p:attrNameLst>
                                          <p:attrName>style.visibility</p:attrName>
                                        </p:attrNameLst>
                                      </p:cBhvr>
                                      <p:to>
                                        <p:strVal val="visible"/>
                                      </p:to>
                                    </p:set>
                                    <p:animEffect transition="in" filter="fade">
                                      <p:cBhvr>
                                        <p:cTn id="52" dur="500"/>
                                        <p:tgtEl>
                                          <p:spTgt spid="2">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
                                            <p:txEl>
                                              <p:pRg st="1" end="1"/>
                                            </p:txEl>
                                          </p:spTgt>
                                        </p:tgtEl>
                                        <p:attrNameLst>
                                          <p:attrName>style.visibility</p:attrName>
                                        </p:attrNameLst>
                                      </p:cBhvr>
                                      <p:to>
                                        <p:strVal val="visible"/>
                                      </p:to>
                                    </p:set>
                                    <p:animEffect transition="in" filter="fade">
                                      <p:cBhvr>
                                        <p:cTn id="57" dur="500"/>
                                        <p:tgtEl>
                                          <p:spTgt spid="2">
                                            <p:txEl>
                                              <p:pRg st="1" end="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
                                            <p:txEl>
                                              <p:pRg st="2" end="2"/>
                                            </p:txEl>
                                          </p:spTgt>
                                        </p:tgtEl>
                                        <p:attrNameLst>
                                          <p:attrName>style.visibility</p:attrName>
                                        </p:attrNameLst>
                                      </p:cBhvr>
                                      <p:to>
                                        <p:strVal val="visible"/>
                                      </p:to>
                                    </p:set>
                                    <p:animEffect transition="in" filter="fade">
                                      <p:cBhvr>
                                        <p:cTn id="62" dur="500"/>
                                        <p:tgtEl>
                                          <p:spTgt spid="2">
                                            <p:txEl>
                                              <p:pRg st="2" end="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
                                            <p:txEl>
                                              <p:pRg st="3" end="3"/>
                                            </p:txEl>
                                          </p:spTgt>
                                        </p:tgtEl>
                                        <p:attrNameLst>
                                          <p:attrName>style.visibility</p:attrName>
                                        </p:attrNameLst>
                                      </p:cBhvr>
                                      <p:to>
                                        <p:strVal val="visible"/>
                                      </p:to>
                                    </p:set>
                                    <p:animEffect transition="in" filter="fade">
                                      <p:cBhvr>
                                        <p:cTn id="67" dur="500"/>
                                        <p:tgtEl>
                                          <p:spTgt spid="2">
                                            <p:txEl>
                                              <p:pRg st="3" end="3"/>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
                                            <p:txEl>
                                              <p:pRg st="4" end="4"/>
                                            </p:txEl>
                                          </p:spTgt>
                                        </p:tgtEl>
                                        <p:attrNameLst>
                                          <p:attrName>style.visibility</p:attrName>
                                        </p:attrNameLst>
                                      </p:cBhvr>
                                      <p:to>
                                        <p:strVal val="visible"/>
                                      </p:to>
                                    </p:set>
                                    <p:animEffect transition="in" filter="fade">
                                      <p:cBhvr>
                                        <p:cTn id="7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2"/>
      <p:bldP spid="2" grpId="0" build="p" bldLvl="2"/>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7943</TotalTime>
  <Words>1900</Words>
  <Application>Microsoft Office PowerPoint</Application>
  <PresentationFormat>On-screen Show (4:3)</PresentationFormat>
  <Paragraphs>323</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Transition Credit in GST</vt:lpstr>
      <vt:lpstr>Transition Credits</vt:lpstr>
      <vt:lpstr>PowerPoint Presentation</vt:lpstr>
      <vt:lpstr>Transition Credits</vt:lpstr>
      <vt:lpstr>Transition Credits</vt:lpstr>
      <vt:lpstr>Transition Credits</vt:lpstr>
      <vt:lpstr>PowerPoint Presentation</vt:lpstr>
      <vt:lpstr>Accounts and Records</vt:lpstr>
      <vt:lpstr>GST Accounting Systems</vt:lpstr>
      <vt:lpstr>GSTN eco-system</vt:lpstr>
      <vt:lpstr>PowerPoint Presentation</vt:lpstr>
      <vt:lpstr>PowerPoint Presentation</vt:lpstr>
      <vt:lpstr>PowerPoint Presentation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Investment Vehicle Model</dc:title>
  <dc:creator>Christopher</dc:creator>
  <cp:lastModifiedBy>Christopher</cp:lastModifiedBy>
  <cp:revision>219</cp:revision>
  <dcterms:created xsi:type="dcterms:W3CDTF">2015-02-23T15:40:10Z</dcterms:created>
  <dcterms:modified xsi:type="dcterms:W3CDTF">2017-05-12T13:31:52Z</dcterms:modified>
</cp:coreProperties>
</file>