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4"/>
  </p:notesMasterIdLst>
  <p:sldIdLst>
    <p:sldId id="310" r:id="rId2"/>
    <p:sldId id="285" r:id="rId3"/>
    <p:sldId id="338" r:id="rId4"/>
    <p:sldId id="339" r:id="rId5"/>
    <p:sldId id="340" r:id="rId6"/>
    <p:sldId id="341" r:id="rId7"/>
    <p:sldId id="286" r:id="rId8"/>
    <p:sldId id="295" r:id="rId9"/>
    <p:sldId id="281" r:id="rId10"/>
    <p:sldId id="297" r:id="rId11"/>
    <p:sldId id="287" r:id="rId12"/>
    <p:sldId id="298" r:id="rId13"/>
    <p:sldId id="299" r:id="rId14"/>
    <p:sldId id="300" r:id="rId15"/>
    <p:sldId id="301" r:id="rId16"/>
    <p:sldId id="302" r:id="rId17"/>
    <p:sldId id="303" r:id="rId18"/>
    <p:sldId id="305" r:id="rId19"/>
    <p:sldId id="306" r:id="rId20"/>
    <p:sldId id="307" r:id="rId21"/>
    <p:sldId id="337" r:id="rId22"/>
    <p:sldId id="28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192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9642" autoAdjust="0"/>
  </p:normalViewPr>
  <p:slideViewPr>
    <p:cSldViewPr>
      <p:cViewPr>
        <p:scale>
          <a:sx n="60" d="100"/>
          <a:sy n="60" d="100"/>
        </p:scale>
        <p:origin x="-156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C47F2-3DC4-4637-8C4D-1AC2BFDE922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938B6E9B-2B34-44A6-ABA8-A4B52080C861}" type="pres">
      <dgm:prSet presAssocID="{B21C47F2-3DC4-4637-8C4D-1AC2BFDE922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</dgm:ptLst>
  <dgm:cxnLst>
    <dgm:cxn modelId="{7E9FD68C-30F9-4310-A7BE-BF6828E2A2EE}" type="presOf" srcId="{B21C47F2-3DC4-4637-8C4D-1AC2BFDE9227}" destId="{938B6E9B-2B34-44A6-ABA8-A4B52080C861}" srcOrd="0" destOrd="0" presId="urn:microsoft.com/office/officeart/2008/layout/AlternatingHexagons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1C47F2-3DC4-4637-8C4D-1AC2BFDE922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938B6E9B-2B34-44A6-ABA8-A4B52080C861}" type="pres">
      <dgm:prSet presAssocID="{B21C47F2-3DC4-4637-8C4D-1AC2BFDE922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</dgm:ptLst>
  <dgm:cxnLst>
    <dgm:cxn modelId="{88FC2EA6-25CA-4BD5-B31D-6958452F630A}" type="presOf" srcId="{B21C47F2-3DC4-4637-8C4D-1AC2BFDE9227}" destId="{938B6E9B-2B34-44A6-ABA8-A4B52080C861}" srcOrd="0" destOrd="0" presId="urn:microsoft.com/office/officeart/2008/layout/AlternatingHexagons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087DAB-C3DC-4CED-B3F1-FA676F12274B}" type="doc">
      <dgm:prSet loTypeId="urn:microsoft.com/office/officeart/2005/8/layout/radial4" loCatId="relationship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EF3641F5-76DC-42B5-9BB6-75B672CF8BFE}">
      <dgm:prSet phldrT="[Text]"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</dgm:spPr>
      <dgm:t>
        <a:bodyPr/>
        <a:lstStyle/>
        <a:p>
          <a:r>
            <a:rPr lang="en-IN" sz="2400" dirty="0" smtClean="0">
              <a:latin typeface="Cambria" pitchFamily="18" charset="0"/>
            </a:rPr>
            <a:t>Value determined as per</a:t>
          </a:r>
          <a:endParaRPr lang="en-IN" sz="2400" dirty="0">
            <a:latin typeface="Cambria" pitchFamily="18" charset="0"/>
          </a:endParaRPr>
        </a:p>
      </dgm:t>
    </dgm:pt>
    <dgm:pt modelId="{8F08ECFB-4EC5-45E5-87C7-1DC5A736E985}" type="parTrans" cxnId="{A0E5A5E8-C520-425E-990D-36C680BE4BFC}">
      <dgm:prSet/>
      <dgm:spPr/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6A73B9E5-F87E-4A27-8F7D-49FC40875B55}" type="sibTrans" cxnId="{A0E5A5E8-C520-425E-990D-36C680BE4BFC}">
      <dgm:prSet/>
      <dgm:spPr/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D105CCFF-2FB0-4972-9739-D0FACFCBB212}">
      <dgm:prSet phldrT="[Text]" custT="1"/>
      <dgm:sp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</dgm:spPr>
      <dgm:t>
        <a:bodyPr/>
        <a:lstStyle/>
        <a:p>
          <a:r>
            <a:rPr lang="en-IN" sz="2000" dirty="0" smtClean="0">
              <a:latin typeface="Cambria" pitchFamily="18" charset="0"/>
            </a:rPr>
            <a:t>Transaction Value +  Inclusions</a:t>
          </a:r>
        </a:p>
        <a:p>
          <a:r>
            <a:rPr lang="en-IN" sz="2000" dirty="0" smtClean="0">
              <a:latin typeface="Cambria" pitchFamily="18" charset="0"/>
            </a:rPr>
            <a:t>[section 15(1)]</a:t>
          </a:r>
          <a:endParaRPr lang="en-IN" sz="2000" dirty="0">
            <a:latin typeface="Cambria" pitchFamily="18" charset="0"/>
          </a:endParaRPr>
        </a:p>
      </dgm:t>
    </dgm:pt>
    <dgm:pt modelId="{2CA934C7-4FF8-4500-8AD7-C9A298E63D85}" type="parTrans" cxnId="{A8B2AED7-907D-4A8B-B97A-A56CB027C4C1}">
      <dgm:prSet/>
      <dgm:sp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0"/>
        </a:gradFill>
      </dgm:spPr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D337C444-9C56-45FE-A085-10DD1C1F45C9}" type="sibTrans" cxnId="{A8B2AED7-907D-4A8B-B97A-A56CB027C4C1}">
      <dgm:prSet/>
      <dgm:spPr/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BDAD7C8F-E962-4931-9C3E-F808B8A425DD}">
      <dgm:prSet phldrT="[Text]" custT="1"/>
      <dgm:spPr>
        <a:gradFill flip="none"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0"/>
          <a:tileRect/>
        </a:gradFill>
      </dgm:spPr>
      <dgm:t>
        <a:bodyPr/>
        <a:lstStyle/>
        <a:p>
          <a:r>
            <a:rPr lang="en-IN" sz="2000" dirty="0" smtClean="0">
              <a:latin typeface="Cambria" pitchFamily="18" charset="0"/>
            </a:rPr>
            <a:t>Valuation Rules, if TV not applicable</a:t>
          </a:r>
          <a:endParaRPr lang="en-IN" sz="2000" dirty="0">
            <a:latin typeface="Cambria" pitchFamily="18" charset="0"/>
          </a:endParaRPr>
        </a:p>
      </dgm:t>
    </dgm:pt>
    <dgm:pt modelId="{CFCEDF85-32BA-4019-B53D-5CA5391611EA}" type="parTrans" cxnId="{9F07B6FC-7082-409F-AF2F-4D8FF92DF160}">
      <dgm:prSet/>
      <dgm:sp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0"/>
        </a:gradFill>
      </dgm:spPr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C3CF3F03-336F-41F2-927D-4A54A0DAE2BB}" type="sibTrans" cxnId="{9F07B6FC-7082-409F-AF2F-4D8FF92DF160}">
      <dgm:prSet/>
      <dgm:spPr/>
      <dgm:t>
        <a:bodyPr/>
        <a:lstStyle/>
        <a:p>
          <a:endParaRPr lang="en-IN" sz="1600">
            <a:latin typeface="Cambria" pitchFamily="18" charset="0"/>
          </a:endParaRPr>
        </a:p>
      </dgm:t>
    </dgm:pt>
    <dgm:pt modelId="{5011E545-C35A-45DB-91C9-D3278248673A}" type="pres">
      <dgm:prSet presAssocID="{DE087DAB-C3DC-4CED-B3F1-FA676F1227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8BB4321-55B3-420B-85A2-6D796A4F60C1}" type="pres">
      <dgm:prSet presAssocID="{EF3641F5-76DC-42B5-9BB6-75B672CF8BFE}" presName="centerShape" presStyleLbl="node0" presStyleIdx="0" presStyleCnt="1" custScaleX="127224" custLinFactNeighborX="-39207" custLinFactNeighborY="-16974"/>
      <dgm:spPr/>
      <dgm:t>
        <a:bodyPr/>
        <a:lstStyle/>
        <a:p>
          <a:endParaRPr lang="en-IN"/>
        </a:p>
      </dgm:t>
    </dgm:pt>
    <dgm:pt modelId="{22872C2E-4A3D-4234-9BB9-F06EE54C2EB4}" type="pres">
      <dgm:prSet presAssocID="{2CA934C7-4FF8-4500-8AD7-C9A298E63D85}" presName="parTrans" presStyleLbl="bgSibTrans2D1" presStyleIdx="0" presStyleCnt="2" custAng="1856705" custFlipHor="1" custScaleX="56853" custLinFactNeighborX="-24767" custLinFactNeighborY="22551"/>
      <dgm:spPr/>
      <dgm:t>
        <a:bodyPr/>
        <a:lstStyle/>
        <a:p>
          <a:endParaRPr lang="en-IN"/>
        </a:p>
      </dgm:t>
    </dgm:pt>
    <dgm:pt modelId="{7BE18AC6-B02D-4349-B311-B521B5B1CB7C}" type="pres">
      <dgm:prSet presAssocID="{D105CCFF-2FB0-4972-9739-D0FACFCBB212}" presName="node" presStyleLbl="node1" presStyleIdx="0" presStyleCnt="2" custRadScaleRad="90286" custRadScaleInc="10728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A26B960-8428-4647-9523-E056895C0379}" type="pres">
      <dgm:prSet presAssocID="{CFCEDF85-32BA-4019-B53D-5CA5391611EA}" presName="parTrans" presStyleLbl="bgSibTrans2D1" presStyleIdx="1" presStyleCnt="2" custAng="19549289" custFlipHor="1" custScaleX="61948" custLinFactNeighborX="-22384" custLinFactNeighborY="-27497"/>
      <dgm:spPr/>
      <dgm:t>
        <a:bodyPr/>
        <a:lstStyle/>
        <a:p>
          <a:endParaRPr lang="en-IN"/>
        </a:p>
      </dgm:t>
    </dgm:pt>
    <dgm:pt modelId="{A73CC097-07CA-43A1-9AFD-E51C6F806D22}" type="pres">
      <dgm:prSet presAssocID="{BDAD7C8F-E962-4931-9C3E-F808B8A425DD}" presName="node" presStyleLbl="node1" presStyleIdx="1" presStyleCnt="2" custRadScaleRad="60016" custRadScaleInc="4301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520DF81-16C0-482B-89C4-CE5C63C9E239}" type="presOf" srcId="{D105CCFF-2FB0-4972-9739-D0FACFCBB212}" destId="{7BE18AC6-B02D-4349-B311-B521B5B1CB7C}" srcOrd="0" destOrd="0" presId="urn:microsoft.com/office/officeart/2005/8/layout/radial4"/>
    <dgm:cxn modelId="{A0E5A5E8-C520-425E-990D-36C680BE4BFC}" srcId="{DE087DAB-C3DC-4CED-B3F1-FA676F12274B}" destId="{EF3641F5-76DC-42B5-9BB6-75B672CF8BFE}" srcOrd="0" destOrd="0" parTransId="{8F08ECFB-4EC5-45E5-87C7-1DC5A736E985}" sibTransId="{6A73B9E5-F87E-4A27-8F7D-49FC40875B55}"/>
    <dgm:cxn modelId="{D47DEC95-6A61-46D6-9271-E0AA5E495CDD}" type="presOf" srcId="{CFCEDF85-32BA-4019-B53D-5CA5391611EA}" destId="{AA26B960-8428-4647-9523-E056895C0379}" srcOrd="0" destOrd="0" presId="urn:microsoft.com/office/officeart/2005/8/layout/radial4"/>
    <dgm:cxn modelId="{9F07B6FC-7082-409F-AF2F-4D8FF92DF160}" srcId="{EF3641F5-76DC-42B5-9BB6-75B672CF8BFE}" destId="{BDAD7C8F-E962-4931-9C3E-F808B8A425DD}" srcOrd="1" destOrd="0" parTransId="{CFCEDF85-32BA-4019-B53D-5CA5391611EA}" sibTransId="{C3CF3F03-336F-41F2-927D-4A54A0DAE2BB}"/>
    <dgm:cxn modelId="{49643B83-377D-456E-8A86-C94DC34F8585}" type="presOf" srcId="{EF3641F5-76DC-42B5-9BB6-75B672CF8BFE}" destId="{88BB4321-55B3-420B-85A2-6D796A4F60C1}" srcOrd="0" destOrd="0" presId="urn:microsoft.com/office/officeart/2005/8/layout/radial4"/>
    <dgm:cxn modelId="{570C179C-204D-4844-8474-0DBBCD359CD9}" type="presOf" srcId="{BDAD7C8F-E962-4931-9C3E-F808B8A425DD}" destId="{A73CC097-07CA-43A1-9AFD-E51C6F806D22}" srcOrd="0" destOrd="0" presId="urn:microsoft.com/office/officeart/2005/8/layout/radial4"/>
    <dgm:cxn modelId="{A2B2F727-65E3-45FC-817D-EAB7DFC43CD7}" type="presOf" srcId="{2CA934C7-4FF8-4500-8AD7-C9A298E63D85}" destId="{22872C2E-4A3D-4234-9BB9-F06EE54C2EB4}" srcOrd="0" destOrd="0" presId="urn:microsoft.com/office/officeart/2005/8/layout/radial4"/>
    <dgm:cxn modelId="{A0FA7A79-1193-4AE2-8D35-382F8A9E2855}" type="presOf" srcId="{DE087DAB-C3DC-4CED-B3F1-FA676F12274B}" destId="{5011E545-C35A-45DB-91C9-D3278248673A}" srcOrd="0" destOrd="0" presId="urn:microsoft.com/office/officeart/2005/8/layout/radial4"/>
    <dgm:cxn modelId="{A8B2AED7-907D-4A8B-B97A-A56CB027C4C1}" srcId="{EF3641F5-76DC-42B5-9BB6-75B672CF8BFE}" destId="{D105CCFF-2FB0-4972-9739-D0FACFCBB212}" srcOrd="0" destOrd="0" parTransId="{2CA934C7-4FF8-4500-8AD7-C9A298E63D85}" sibTransId="{D337C444-9C56-45FE-A085-10DD1C1F45C9}"/>
    <dgm:cxn modelId="{BBA65D93-AC09-47B8-A232-30E61A790588}" type="presParOf" srcId="{5011E545-C35A-45DB-91C9-D3278248673A}" destId="{88BB4321-55B3-420B-85A2-6D796A4F60C1}" srcOrd="0" destOrd="0" presId="urn:microsoft.com/office/officeart/2005/8/layout/radial4"/>
    <dgm:cxn modelId="{D444B1C2-9212-443B-8C6C-869A2D74EF4E}" type="presParOf" srcId="{5011E545-C35A-45DB-91C9-D3278248673A}" destId="{22872C2E-4A3D-4234-9BB9-F06EE54C2EB4}" srcOrd="1" destOrd="0" presId="urn:microsoft.com/office/officeart/2005/8/layout/radial4"/>
    <dgm:cxn modelId="{F81113C5-74EF-4EFC-A9F8-8C5E155D6190}" type="presParOf" srcId="{5011E545-C35A-45DB-91C9-D3278248673A}" destId="{7BE18AC6-B02D-4349-B311-B521B5B1CB7C}" srcOrd="2" destOrd="0" presId="urn:microsoft.com/office/officeart/2005/8/layout/radial4"/>
    <dgm:cxn modelId="{787B360D-1A05-4EFD-94CD-DB57B1D541A7}" type="presParOf" srcId="{5011E545-C35A-45DB-91C9-D3278248673A}" destId="{AA26B960-8428-4647-9523-E056895C0379}" srcOrd="3" destOrd="0" presId="urn:microsoft.com/office/officeart/2005/8/layout/radial4"/>
    <dgm:cxn modelId="{44947EF5-B65D-45F7-A2E9-901256333A3F}" type="presParOf" srcId="{5011E545-C35A-45DB-91C9-D3278248673A}" destId="{A73CC097-07CA-43A1-9AFD-E51C6F806D22}" srcOrd="4" destOrd="0" presId="urn:microsoft.com/office/officeart/2005/8/layout/radial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893D6E-7819-47EB-A589-664D113BAD32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7E807AF-A205-4461-AFF2-B7F27D57069C}">
      <dgm:prSet phldrT="[Text]" custT="1"/>
      <dgm:spPr/>
      <dgm:t>
        <a:bodyPr/>
        <a:lstStyle/>
        <a:p>
          <a:pPr algn="just" rtl="0"/>
          <a:r>
            <a:rPr lang="en-US" sz="2000" dirty="0">
              <a:latin typeface="+mj-lt"/>
            </a:rPr>
            <a:t>Value of supply of goods and/or services on which CGST/SGST is to be discharged shall be the </a:t>
          </a:r>
          <a:r>
            <a:rPr lang="en-US" sz="2000" b="1" u="sng" dirty="0">
              <a:latin typeface="+mj-lt"/>
            </a:rPr>
            <a:t>‘Transaction Value</a:t>
          </a:r>
          <a:r>
            <a:rPr lang="en-US" sz="2000" b="1" u="sng" dirty="0" smtClean="0">
              <a:latin typeface="+mj-lt"/>
            </a:rPr>
            <a:t>’,(TV) </a:t>
          </a:r>
          <a:r>
            <a:rPr lang="en-US" sz="2000" dirty="0">
              <a:latin typeface="+mj-lt"/>
            </a:rPr>
            <a:t>where </a:t>
          </a:r>
        </a:p>
      </dgm:t>
    </dgm:pt>
    <dgm:pt modelId="{822AAE24-C759-4F58-A6BA-F281BC6A8A1A}" type="parTrans" cxnId="{20044029-7EEF-4981-9CD1-D1D06EA68F9F}">
      <dgm:prSet/>
      <dgm:spPr/>
      <dgm:t>
        <a:bodyPr/>
        <a:lstStyle/>
        <a:p>
          <a:endParaRPr lang="en-US"/>
        </a:p>
      </dgm:t>
    </dgm:pt>
    <dgm:pt modelId="{223B8481-5DE0-4C1C-8CC9-BC2992B88E33}" type="sibTrans" cxnId="{20044029-7EEF-4981-9CD1-D1D06EA68F9F}">
      <dgm:prSet/>
      <dgm:spPr/>
      <dgm:t>
        <a:bodyPr/>
        <a:lstStyle/>
        <a:p>
          <a:endParaRPr lang="en-US"/>
        </a:p>
      </dgm:t>
    </dgm:pt>
    <dgm:pt modelId="{501BA70E-E906-4F17-B0FF-3196D1D86A05}">
      <dgm:prSet custT="1"/>
      <dgm:spPr/>
      <dgm:t>
        <a:bodyPr/>
        <a:lstStyle/>
        <a:p>
          <a:pPr algn="just" rtl="0"/>
          <a:r>
            <a:rPr lang="en-US" sz="2000" dirty="0">
              <a:latin typeface="+mj-lt"/>
            </a:rPr>
            <a:t>Supplier and recipient of supply are </a:t>
          </a:r>
          <a:r>
            <a:rPr lang="en-US" sz="2000" b="1" dirty="0" smtClean="0">
              <a:latin typeface="+mj-lt"/>
            </a:rPr>
            <a:t>unrelated </a:t>
          </a:r>
          <a:r>
            <a:rPr lang="en-US" sz="2000" b="0" dirty="0" smtClean="0">
              <a:latin typeface="+mj-lt"/>
            </a:rPr>
            <a:t>and</a:t>
          </a:r>
          <a:endParaRPr lang="en-US" sz="2000" b="0" dirty="0">
            <a:latin typeface="+mj-lt"/>
          </a:endParaRPr>
        </a:p>
      </dgm:t>
    </dgm:pt>
    <dgm:pt modelId="{ECE10A18-514D-42AC-B8EF-D4EC7FBD174B}" type="parTrans" cxnId="{EFF1396C-D5E5-4B3C-B3AA-50CDED8F32DA}">
      <dgm:prSet/>
      <dgm:spPr/>
      <dgm:t>
        <a:bodyPr/>
        <a:lstStyle/>
        <a:p>
          <a:endParaRPr lang="en-US"/>
        </a:p>
      </dgm:t>
    </dgm:pt>
    <dgm:pt modelId="{B68B5B8B-13F0-4E5E-83C4-C7CF4BEC8A4D}" type="sibTrans" cxnId="{EFF1396C-D5E5-4B3C-B3AA-50CDED8F32DA}">
      <dgm:prSet/>
      <dgm:spPr/>
      <dgm:t>
        <a:bodyPr/>
        <a:lstStyle/>
        <a:p>
          <a:endParaRPr lang="en-US"/>
        </a:p>
      </dgm:t>
    </dgm:pt>
    <dgm:pt modelId="{D2A90287-4A73-48EA-BEB1-E33B052C4121}">
      <dgm:prSet custT="1"/>
      <dgm:spPr/>
      <dgm:t>
        <a:bodyPr/>
        <a:lstStyle/>
        <a:p>
          <a:pPr algn="just" rtl="0"/>
          <a:r>
            <a:rPr lang="en-US" sz="2000" dirty="0" smtClean="0">
              <a:latin typeface="+mj-lt"/>
            </a:rPr>
            <a:t>Price </a:t>
          </a:r>
          <a:r>
            <a:rPr lang="en-US" sz="2000" dirty="0">
              <a:latin typeface="+mj-lt"/>
            </a:rPr>
            <a:t>is the </a:t>
          </a:r>
          <a:r>
            <a:rPr lang="en-US" sz="2000" b="1" dirty="0">
              <a:latin typeface="+mj-lt"/>
            </a:rPr>
            <a:t>sole consideration</a:t>
          </a:r>
          <a:r>
            <a:rPr lang="en-US" sz="2000" dirty="0">
              <a:latin typeface="+mj-lt"/>
            </a:rPr>
            <a:t> for the supply</a:t>
          </a:r>
        </a:p>
      </dgm:t>
    </dgm:pt>
    <dgm:pt modelId="{43661BE7-AC3E-4B21-AC7A-68A9A347C548}" type="parTrans" cxnId="{69EB1EA7-E187-4ABF-87F5-FD6818C2431B}">
      <dgm:prSet/>
      <dgm:spPr/>
      <dgm:t>
        <a:bodyPr/>
        <a:lstStyle/>
        <a:p>
          <a:endParaRPr lang="en-US"/>
        </a:p>
      </dgm:t>
    </dgm:pt>
    <dgm:pt modelId="{B2FE3042-DACE-4838-ACCF-3A44EACE7AA9}" type="sibTrans" cxnId="{69EB1EA7-E187-4ABF-87F5-FD6818C2431B}">
      <dgm:prSet/>
      <dgm:spPr/>
      <dgm:t>
        <a:bodyPr/>
        <a:lstStyle/>
        <a:p>
          <a:endParaRPr lang="en-US"/>
        </a:p>
      </dgm:t>
    </dgm:pt>
    <dgm:pt modelId="{6C96A2FB-7E48-41F2-883E-6ACA8CFBF9D3}">
      <dgm:prSet phldrT="[Text]" custT="1"/>
      <dgm:spPr/>
      <dgm:t>
        <a:bodyPr/>
        <a:lstStyle/>
        <a:p>
          <a:r>
            <a:rPr lang="en-IN" sz="2400" dirty="0" smtClean="0"/>
            <a:t>Value </a:t>
          </a:r>
          <a:r>
            <a:rPr lang="en-IN" sz="2400" dirty="0"/>
            <a:t>of Taxable Supply</a:t>
          </a:r>
          <a:endParaRPr lang="en-US" sz="2400" b="1" dirty="0"/>
        </a:p>
      </dgm:t>
    </dgm:pt>
    <dgm:pt modelId="{A453AA6E-643F-4A27-8560-4C431AB2529B}" type="sibTrans" cxnId="{12CBB687-9C78-43F5-94D7-80EB132FF717}">
      <dgm:prSet/>
      <dgm:spPr/>
      <dgm:t>
        <a:bodyPr/>
        <a:lstStyle/>
        <a:p>
          <a:endParaRPr lang="en-US"/>
        </a:p>
      </dgm:t>
    </dgm:pt>
    <dgm:pt modelId="{DCE0FE06-AE31-4FCF-8547-7ABEFA34C7BE}" type="parTrans" cxnId="{12CBB687-9C78-43F5-94D7-80EB132FF717}">
      <dgm:prSet/>
      <dgm:spPr/>
      <dgm:t>
        <a:bodyPr/>
        <a:lstStyle/>
        <a:p>
          <a:endParaRPr lang="en-US"/>
        </a:p>
      </dgm:t>
    </dgm:pt>
    <dgm:pt modelId="{01B93472-4DC5-4445-8EE6-53A432478169}">
      <dgm:prSet/>
      <dgm:spPr/>
      <dgm:t>
        <a:bodyPr/>
        <a:lstStyle/>
        <a:p>
          <a:endParaRPr lang="en-IN" dirty="0"/>
        </a:p>
      </dgm:t>
    </dgm:pt>
    <dgm:pt modelId="{AF4DB3BB-CD7F-4184-ACF2-CB319FF24ABC}" type="parTrans" cxnId="{4E8A64D3-D74A-448A-B80E-58C96D525D6D}">
      <dgm:prSet/>
      <dgm:spPr/>
      <dgm:t>
        <a:bodyPr/>
        <a:lstStyle/>
        <a:p>
          <a:endParaRPr lang="en-IN"/>
        </a:p>
      </dgm:t>
    </dgm:pt>
    <dgm:pt modelId="{1884E9FF-3E98-4BDD-888B-2339308CD613}" type="sibTrans" cxnId="{4E8A64D3-D74A-448A-B80E-58C96D525D6D}">
      <dgm:prSet/>
      <dgm:spPr/>
      <dgm:t>
        <a:bodyPr/>
        <a:lstStyle/>
        <a:p>
          <a:endParaRPr lang="en-IN"/>
        </a:p>
      </dgm:t>
    </dgm:pt>
    <dgm:pt modelId="{F98C45B4-BD9F-42F9-A20F-C61555FE357D}" type="pres">
      <dgm:prSet presAssocID="{50893D6E-7819-47EB-A589-664D113BAD3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AAC42A-41A3-4A2C-B485-793F97A54B58}" type="pres">
      <dgm:prSet presAssocID="{6C96A2FB-7E48-41F2-883E-6ACA8CFBF9D3}" presName="roof" presStyleLbl="dkBgShp" presStyleIdx="0" presStyleCnt="2" custScaleY="63743" custLinFactY="-4302" custLinFactNeighborX="-138" custLinFactNeighborY="-100000"/>
      <dgm:spPr/>
      <dgm:t>
        <a:bodyPr/>
        <a:lstStyle/>
        <a:p>
          <a:endParaRPr lang="en-US"/>
        </a:p>
      </dgm:t>
    </dgm:pt>
    <dgm:pt modelId="{52239435-0E9D-4614-B4F6-03012ACBA15F}" type="pres">
      <dgm:prSet presAssocID="{6C96A2FB-7E48-41F2-883E-6ACA8CFBF9D3}" presName="pillars" presStyleCnt="0"/>
      <dgm:spPr/>
    </dgm:pt>
    <dgm:pt modelId="{C46035B9-6A0E-4BE1-B1B6-C283C7E07D0B}" type="pres">
      <dgm:prSet presAssocID="{6C96A2FB-7E48-41F2-883E-6ACA8CFBF9D3}" presName="pillar1" presStyleLbl="node1" presStyleIdx="0" presStyleCnt="1" custScaleX="134812" custScaleY="117472" custLinFactNeighborY="-6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82043C-F387-4DAB-9E7A-5AED7DF15B5A}" type="pres">
      <dgm:prSet presAssocID="{6C96A2FB-7E48-41F2-883E-6ACA8CFBF9D3}" presName="base" presStyleLbl="dkBgShp" presStyleIdx="1" presStyleCnt="2" custFlipVert="1" custScaleY="50856" custLinFactNeighborY="-31356"/>
      <dgm:spPr/>
    </dgm:pt>
  </dgm:ptLst>
  <dgm:cxnLst>
    <dgm:cxn modelId="{EFF1396C-D5E5-4B3C-B3AA-50CDED8F32DA}" srcId="{17E807AF-A205-4461-AFF2-B7F27D57069C}" destId="{501BA70E-E906-4F17-B0FF-3196D1D86A05}" srcOrd="0" destOrd="0" parTransId="{ECE10A18-514D-42AC-B8EF-D4EC7FBD174B}" sibTransId="{B68B5B8B-13F0-4E5E-83C4-C7CF4BEC8A4D}"/>
    <dgm:cxn modelId="{12CBB687-9C78-43F5-94D7-80EB132FF717}" srcId="{50893D6E-7819-47EB-A589-664D113BAD32}" destId="{6C96A2FB-7E48-41F2-883E-6ACA8CFBF9D3}" srcOrd="0" destOrd="0" parTransId="{DCE0FE06-AE31-4FCF-8547-7ABEFA34C7BE}" sibTransId="{A453AA6E-643F-4A27-8560-4C431AB2529B}"/>
    <dgm:cxn modelId="{20044029-7EEF-4981-9CD1-D1D06EA68F9F}" srcId="{6C96A2FB-7E48-41F2-883E-6ACA8CFBF9D3}" destId="{17E807AF-A205-4461-AFF2-B7F27D57069C}" srcOrd="0" destOrd="0" parTransId="{822AAE24-C759-4F58-A6BA-F281BC6A8A1A}" sibTransId="{223B8481-5DE0-4C1C-8CC9-BC2992B88E33}"/>
    <dgm:cxn modelId="{69EB1EA7-E187-4ABF-87F5-FD6818C2431B}" srcId="{17E807AF-A205-4461-AFF2-B7F27D57069C}" destId="{D2A90287-4A73-48EA-BEB1-E33B052C4121}" srcOrd="1" destOrd="0" parTransId="{43661BE7-AC3E-4B21-AC7A-68A9A347C548}" sibTransId="{B2FE3042-DACE-4838-ACCF-3A44EACE7AA9}"/>
    <dgm:cxn modelId="{EDB0CA00-FDD9-4680-AF91-9ACA85D31951}" type="presOf" srcId="{501BA70E-E906-4F17-B0FF-3196D1D86A05}" destId="{C46035B9-6A0E-4BE1-B1B6-C283C7E07D0B}" srcOrd="0" destOrd="1" presId="urn:microsoft.com/office/officeart/2005/8/layout/hList3"/>
    <dgm:cxn modelId="{9A031D29-EC46-419F-9A7F-A491232933AF}" type="presOf" srcId="{D2A90287-4A73-48EA-BEB1-E33B052C4121}" destId="{C46035B9-6A0E-4BE1-B1B6-C283C7E07D0B}" srcOrd="0" destOrd="2" presId="urn:microsoft.com/office/officeart/2005/8/layout/hList3"/>
    <dgm:cxn modelId="{424524AD-E4E1-48F3-AE79-6DF72ACA6F40}" type="presOf" srcId="{50893D6E-7819-47EB-A589-664D113BAD32}" destId="{F98C45B4-BD9F-42F9-A20F-C61555FE357D}" srcOrd="0" destOrd="0" presId="urn:microsoft.com/office/officeart/2005/8/layout/hList3"/>
    <dgm:cxn modelId="{4E8A64D3-D74A-448A-B80E-58C96D525D6D}" srcId="{50893D6E-7819-47EB-A589-664D113BAD32}" destId="{01B93472-4DC5-4445-8EE6-53A432478169}" srcOrd="1" destOrd="0" parTransId="{AF4DB3BB-CD7F-4184-ACF2-CB319FF24ABC}" sibTransId="{1884E9FF-3E98-4BDD-888B-2339308CD613}"/>
    <dgm:cxn modelId="{E9ABEBE1-1991-4469-96E7-6E3B47DE94AD}" type="presOf" srcId="{6C96A2FB-7E48-41F2-883E-6ACA8CFBF9D3}" destId="{56AAC42A-41A3-4A2C-B485-793F97A54B58}" srcOrd="0" destOrd="0" presId="urn:microsoft.com/office/officeart/2005/8/layout/hList3"/>
    <dgm:cxn modelId="{5092A494-E237-4A74-9371-ED8F6ABBFF48}" type="presOf" srcId="{17E807AF-A205-4461-AFF2-B7F27D57069C}" destId="{C46035B9-6A0E-4BE1-B1B6-C283C7E07D0B}" srcOrd="0" destOrd="0" presId="urn:microsoft.com/office/officeart/2005/8/layout/hList3"/>
    <dgm:cxn modelId="{6C430A02-CF7B-4946-AA55-5085DC744307}" type="presParOf" srcId="{F98C45B4-BD9F-42F9-A20F-C61555FE357D}" destId="{56AAC42A-41A3-4A2C-B485-793F97A54B58}" srcOrd="0" destOrd="0" presId="urn:microsoft.com/office/officeart/2005/8/layout/hList3"/>
    <dgm:cxn modelId="{CAEC787F-064F-4DC5-9159-4C50AAFBF84D}" type="presParOf" srcId="{F98C45B4-BD9F-42F9-A20F-C61555FE357D}" destId="{52239435-0E9D-4614-B4F6-03012ACBA15F}" srcOrd="1" destOrd="0" presId="urn:microsoft.com/office/officeart/2005/8/layout/hList3"/>
    <dgm:cxn modelId="{B3976528-E187-45C6-B71C-37A92933B572}" type="presParOf" srcId="{52239435-0E9D-4614-B4F6-03012ACBA15F}" destId="{C46035B9-6A0E-4BE1-B1B6-C283C7E07D0B}" srcOrd="0" destOrd="0" presId="urn:microsoft.com/office/officeart/2005/8/layout/hList3"/>
    <dgm:cxn modelId="{259E457B-AFBF-4531-8FD4-8AD75C1D9B2D}" type="presParOf" srcId="{F98C45B4-BD9F-42F9-A20F-C61555FE357D}" destId="{6A82043C-F387-4DAB-9E7A-5AED7DF15B5A}" srcOrd="2" destOrd="0" presId="urn:microsoft.com/office/officeart/2005/8/layout/h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8E6D5B-EB50-4F1C-B8A3-8A62E28168C4}" type="doc">
      <dgm:prSet loTypeId="urn:microsoft.com/office/officeart/2005/8/layout/hList1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dgm:pt modelId="{EBCA08D9-40A8-4412-9A1F-29829AD6C157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kumimoji="0" lang="en-US" sz="1800" b="1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Supply</a:t>
          </a:r>
          <a:r>
            <a:rPr kumimoji="0" lang="en-US" sz="1800" b="0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 of goods and/or services</a:t>
          </a:r>
          <a:endParaRPr lang="en-IN" sz="1800" dirty="0"/>
        </a:p>
      </dgm:t>
    </dgm:pt>
    <dgm:pt modelId="{F96B69DF-1FD4-42C0-8669-94E414D849B9}" type="parTrans" cxnId="{DACCD049-8F3C-44C8-A60B-DF88487BFDBA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5BB106A7-86B2-4345-AC88-C00FF7B9562A}" type="sibTrans" cxnId="{DACCD049-8F3C-44C8-A60B-DF88487BFDBA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BD150184-F1E1-4109-9207-B6D9BB06D2B3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US" sz="1800" dirty="0">
              <a:latin typeface="Cambria" pitchFamily="18" charset="0"/>
              <a:cs typeface="Arial" pitchFamily="34" charset="0"/>
            </a:rPr>
            <a:t>Liable for some amt- supplier, incurred by recipient, not included in price</a:t>
          </a:r>
          <a:endParaRPr lang="en-IN" sz="1800" dirty="0"/>
        </a:p>
      </dgm:t>
    </dgm:pt>
    <dgm:pt modelId="{EFBE916C-D9EA-483E-9FF7-D61FE5EFAA96}" type="parTrans" cxnId="{3D29F7EB-75AF-4052-A17F-42D23980D7EE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FC52699B-8984-4267-A120-984CC0F55622}" type="sibTrans" cxnId="{3D29F7EB-75AF-4052-A17F-42D23980D7EE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D0F10976-2962-42AF-9E1B-75C1B7ADCC02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US" sz="1800" b="1" dirty="0">
              <a:latin typeface="Cambria" pitchFamily="18" charset="0"/>
              <a:cs typeface="Arial" pitchFamily="34" charset="0"/>
            </a:rPr>
            <a:t>Price</a:t>
          </a:r>
          <a:r>
            <a:rPr lang="en-US" sz="1800" dirty="0">
              <a:latin typeface="Cambria" pitchFamily="18" charset="0"/>
              <a:cs typeface="Arial" pitchFamily="34" charset="0"/>
            </a:rPr>
            <a:t> actually paid or payable</a:t>
          </a:r>
        </a:p>
      </dgm:t>
    </dgm:pt>
    <dgm:pt modelId="{2236ACFE-BD5D-41E2-9C3C-1ED4D3023CB8}" type="parTrans" cxnId="{CC7B0554-2881-4613-B635-7FBC70D308C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1B7F7432-71EA-4062-A23F-2DEA7C3B4585}" type="sibTrans" cxnId="{CC7B0554-2881-4613-B635-7FBC70D308C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929E0D79-E063-48C1-BEAB-ABD58CC57951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kumimoji="0" lang="en-US" sz="1800" b="0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Supplier &amp; recipient</a:t>
          </a:r>
          <a:r>
            <a:rPr kumimoji="0" lang="en-US" sz="1800" b="0" i="0" u="none" strike="noStrike" cap="none" normalizeH="0" dirty="0">
              <a:ln/>
              <a:effectLst/>
              <a:latin typeface="Cambria" pitchFamily="18" charset="0"/>
              <a:cs typeface="Arial" pitchFamily="34" charset="0"/>
            </a:rPr>
            <a:t> – </a:t>
          </a:r>
          <a:r>
            <a:rPr lang="en-US" sz="1800" b="1" dirty="0">
              <a:latin typeface="Cambria" pitchFamily="18" charset="0"/>
              <a:cs typeface="Arial" pitchFamily="34" charset="0"/>
            </a:rPr>
            <a:t>not related</a:t>
          </a:r>
        </a:p>
      </dgm:t>
    </dgm:pt>
    <dgm:pt modelId="{F4CF5897-F94E-4F3F-9D47-9707D666FD04}" type="parTrans" cxnId="{B634484E-D205-4D3D-8084-A1DBD031FEDB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48E75AF4-056E-4D09-ACAE-96F157FBB3A0}" type="sibTrans" cxnId="{B634484E-D205-4D3D-8084-A1DBD031FEDB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F0534923-7CD0-493A-AD26-10F3F686E64A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kumimoji="0" lang="en-US" sz="1800" b="0" i="0" u="none" strike="noStrike" cap="none" normalizeH="0" dirty="0">
              <a:ln/>
              <a:effectLst/>
              <a:latin typeface="Cambria" pitchFamily="18" charset="0"/>
              <a:cs typeface="Arial" pitchFamily="34" charset="0"/>
            </a:rPr>
            <a:t>Price </a:t>
          </a:r>
          <a:r>
            <a:rPr lang="en-US" sz="1800" dirty="0">
              <a:latin typeface="Cambria" pitchFamily="18" charset="0"/>
              <a:cs typeface="Arial" pitchFamily="34" charset="0"/>
            </a:rPr>
            <a:t>– </a:t>
          </a:r>
          <a:r>
            <a:rPr lang="en-US" sz="1800" b="1" dirty="0">
              <a:latin typeface="Cambria" pitchFamily="18" charset="0"/>
              <a:cs typeface="Arial" pitchFamily="34" charset="0"/>
            </a:rPr>
            <a:t>sole</a:t>
          </a:r>
          <a:r>
            <a:rPr lang="en-US" sz="1800" dirty="0">
              <a:latin typeface="Cambria" pitchFamily="18" charset="0"/>
              <a:cs typeface="Arial" pitchFamily="34" charset="0"/>
            </a:rPr>
            <a:t> consideration</a:t>
          </a:r>
        </a:p>
      </dgm:t>
    </dgm:pt>
    <dgm:pt modelId="{D438FB8D-4AB0-4D7E-99DF-DAD220ECD491}" type="parTrans" cxnId="{D828F137-5866-479D-B7E1-9CFA21B412D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ADF97E4B-F09B-4A66-B74F-3745D0865169}" type="sibTrans" cxnId="{D828F137-5866-479D-B7E1-9CFA21B412D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1885602C-650A-4BCA-BAB1-13BDF599431B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US" sz="1800" dirty="0">
              <a:latin typeface="Cambria" pitchFamily="18" charset="0"/>
              <a:cs typeface="Arial" pitchFamily="34" charset="0"/>
            </a:rPr>
            <a:t>Subsidies – linked to the supply excluding subsidies issued by CG or SG, </a:t>
          </a:r>
          <a:r>
            <a:rPr lang="en-US" sz="1800" dirty="0" smtClean="0">
              <a:latin typeface="Cambria" pitchFamily="18" charset="0"/>
              <a:cs typeface="Arial" pitchFamily="34" charset="0"/>
            </a:rPr>
            <a:t>Exp-</a:t>
          </a:r>
          <a:endParaRPr lang="en-US" sz="1800" dirty="0">
            <a:latin typeface="Cambria" pitchFamily="18" charset="0"/>
            <a:cs typeface="Arial" pitchFamily="34" charset="0"/>
          </a:endParaRPr>
        </a:p>
      </dgm:t>
    </dgm:pt>
    <dgm:pt modelId="{69CC2210-8391-4860-8104-F1575EA17AF5}" type="parTrans" cxnId="{5AD04826-B2DE-4966-B90C-77D82A7336F6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47C10FE9-97C1-4FEE-B34C-C0F99A272D05}" type="sibTrans" cxnId="{5AD04826-B2DE-4966-B90C-77D82A7336F6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D17A3A86-3DF2-40C6-BF86-365EBB1CBFA9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 rtl="0">
            <a:lnSpc>
              <a:spcPct val="150000"/>
            </a:lnSpc>
          </a:pPr>
          <a:r>
            <a:rPr kumimoji="0" lang="en-US" sz="1600" b="1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Excludes -15 (3)</a:t>
          </a:r>
          <a:endParaRPr lang="en-IN" sz="1600" dirty="0"/>
        </a:p>
      </dgm:t>
    </dgm:pt>
    <dgm:pt modelId="{DBF25535-FE65-4022-8EBB-D4F4EE9FD971}" type="sibTrans" cxnId="{5783FFA0-66F3-4684-BCAE-A075A1C10BD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6DCC833C-C3FE-43A1-955E-5735B3CE544E}" type="parTrans" cxnId="{5783FFA0-66F3-4684-BCAE-A075A1C10BD5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39C6575F-3005-4476-ACF7-91E8452D73D7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 rtl="0">
            <a:lnSpc>
              <a:spcPct val="150000"/>
            </a:lnSpc>
          </a:pPr>
          <a:r>
            <a:rPr kumimoji="0" lang="en-US" sz="1600" b="1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Includes - 15(2)</a:t>
          </a:r>
          <a:endParaRPr lang="en-IN" sz="1600" dirty="0"/>
        </a:p>
      </dgm:t>
    </dgm:pt>
    <dgm:pt modelId="{D138C5D7-6E0E-4F72-8DBD-58EB5BF01E09}" type="sibTrans" cxnId="{42E332B5-A78D-428A-8372-57C7B5DF8FE4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3002005D-6CA0-490A-AEED-33610A499CB5}" type="parTrans" cxnId="{42E332B5-A78D-428A-8372-57C7B5DF8FE4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96973962-A341-4C7D-9AC2-B3B94A1BD341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 rtl="0">
            <a:lnSpc>
              <a:spcPct val="150000"/>
            </a:lnSpc>
          </a:pPr>
          <a:r>
            <a:rPr kumimoji="0" lang="en-US" sz="1600" b="1" i="0" u="none" strike="noStrike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Means - 15(1)</a:t>
          </a:r>
          <a:endParaRPr lang="en-IN" sz="1600" dirty="0"/>
        </a:p>
      </dgm:t>
    </dgm:pt>
    <dgm:pt modelId="{3DBD1C4D-7BD8-4D0E-A943-D4B0C0DC292F}" type="sibTrans" cxnId="{D0229B5E-2D1C-40BF-ADB2-EB8EBD5B8C4E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42E9A75F-7E95-469A-B8A2-8CF011EFCBE6}" type="parTrans" cxnId="{D0229B5E-2D1C-40BF-ADB2-EB8EBD5B8C4E}">
      <dgm:prSet/>
      <dgm:spPr/>
      <dgm:t>
        <a:bodyPr/>
        <a:lstStyle/>
        <a:p>
          <a:pPr algn="just">
            <a:lnSpc>
              <a:spcPct val="150000"/>
            </a:lnSpc>
          </a:pPr>
          <a:endParaRPr lang="en-IN" sz="1800"/>
        </a:p>
      </dgm:t>
    </dgm:pt>
    <dgm:pt modelId="{EE22CD42-699A-4301-8D22-5EB447091818}">
      <dgm:prSet phldrT="[Text]" custT="1"/>
      <dgm:spPr/>
      <dgm:t>
        <a:bodyPr/>
        <a:lstStyle/>
        <a:p>
          <a:pPr algn="just">
            <a:lnSpc>
              <a:spcPct val="150000"/>
            </a:lnSpc>
          </a:pPr>
          <a:r>
            <a:rPr lang="en-US" sz="1800" dirty="0">
              <a:latin typeface="Cambria" pitchFamily="18" charset="0"/>
              <a:cs typeface="Arial" pitchFamily="34" charset="0"/>
            </a:rPr>
            <a:t>Taxes, other than GST</a:t>
          </a:r>
          <a:endParaRPr lang="en-IN" sz="1800" dirty="0"/>
        </a:p>
      </dgm:t>
    </dgm:pt>
    <dgm:pt modelId="{431A3D40-507D-4B86-9CFD-DC852A9FEC8C}" type="parTrans" cxnId="{F3B6756E-9EC3-4972-8694-4689C5B6DE0C}">
      <dgm:prSet/>
      <dgm:spPr/>
      <dgm:t>
        <a:bodyPr/>
        <a:lstStyle/>
        <a:p>
          <a:endParaRPr lang="en-US"/>
        </a:p>
      </dgm:t>
    </dgm:pt>
    <dgm:pt modelId="{5A267FE0-D314-4BDF-831A-13C40AAB1C08}" type="sibTrans" cxnId="{F3B6756E-9EC3-4972-8694-4689C5B6DE0C}">
      <dgm:prSet/>
      <dgm:spPr/>
      <dgm:t>
        <a:bodyPr/>
        <a:lstStyle/>
        <a:p>
          <a:endParaRPr lang="en-US"/>
        </a:p>
      </dgm:t>
    </dgm:pt>
    <dgm:pt modelId="{27B13328-990B-44E9-8F8D-9A13C110FC45}">
      <dgm:prSet custT="1"/>
      <dgm:spPr/>
      <dgm:t>
        <a:bodyPr/>
        <a:lstStyle/>
        <a:p>
          <a:pPr algn="just">
            <a:lnSpc>
              <a:spcPct val="150000"/>
            </a:lnSpc>
          </a:pPr>
          <a:r>
            <a:rPr lang="en-US" sz="1800" dirty="0">
              <a:latin typeface="Cambria" pitchFamily="18" charset="0"/>
              <a:cs typeface="Arial" pitchFamily="34" charset="0"/>
            </a:rPr>
            <a:t>Incidental expenses like commission and packing charges.</a:t>
          </a:r>
        </a:p>
      </dgm:t>
    </dgm:pt>
    <dgm:pt modelId="{7CA7A36D-8E76-4EF5-B788-966DC3ADA1F2}" type="parTrans" cxnId="{8C15FCAD-F4CD-4FD3-8DF9-79F18CBD18D9}">
      <dgm:prSet/>
      <dgm:spPr/>
      <dgm:t>
        <a:bodyPr/>
        <a:lstStyle/>
        <a:p>
          <a:endParaRPr lang="en-US"/>
        </a:p>
      </dgm:t>
    </dgm:pt>
    <dgm:pt modelId="{7BC46033-9F9F-4C82-926B-B6F54B51CC51}" type="sibTrans" cxnId="{8C15FCAD-F4CD-4FD3-8DF9-79F18CBD18D9}">
      <dgm:prSet/>
      <dgm:spPr/>
      <dgm:t>
        <a:bodyPr/>
        <a:lstStyle/>
        <a:p>
          <a:endParaRPr lang="en-US"/>
        </a:p>
      </dgm:t>
    </dgm:pt>
    <dgm:pt modelId="{551D08B3-D574-4432-8431-7AAE45CA07A2}">
      <dgm:prSet custT="1"/>
      <dgm:spPr/>
      <dgm:t>
        <a:bodyPr/>
        <a:lstStyle/>
        <a:p>
          <a:pPr algn="just">
            <a:lnSpc>
              <a:spcPct val="150000"/>
            </a:lnSpc>
          </a:pPr>
          <a:r>
            <a:rPr lang="en-US" sz="1800" dirty="0">
              <a:latin typeface="Cambria" pitchFamily="18" charset="0"/>
              <a:cs typeface="Arial" pitchFamily="34" charset="0"/>
            </a:rPr>
            <a:t>Interest or late </a:t>
          </a:r>
          <a:r>
            <a:rPr lang="en-US" sz="1800" dirty="0" smtClean="0">
              <a:latin typeface="Cambria" pitchFamily="18" charset="0"/>
              <a:cs typeface="Arial" pitchFamily="34" charset="0"/>
            </a:rPr>
            <a:t>fee</a:t>
          </a:r>
          <a:endParaRPr lang="en-US" sz="1800" dirty="0">
            <a:latin typeface="Cambria" pitchFamily="18" charset="0"/>
            <a:cs typeface="Arial" pitchFamily="34" charset="0"/>
          </a:endParaRPr>
        </a:p>
      </dgm:t>
    </dgm:pt>
    <dgm:pt modelId="{6EF38171-43B3-41A8-A3BB-90B31A7A4C4D}" type="parTrans" cxnId="{552AB3AC-59FF-441E-ADC6-4BA21F11C6FA}">
      <dgm:prSet/>
      <dgm:spPr/>
      <dgm:t>
        <a:bodyPr/>
        <a:lstStyle/>
        <a:p>
          <a:endParaRPr lang="en-US"/>
        </a:p>
      </dgm:t>
    </dgm:pt>
    <dgm:pt modelId="{F23F2366-DFEE-408F-A184-D4EFD8354995}" type="sibTrans" cxnId="{552AB3AC-59FF-441E-ADC6-4BA21F11C6FA}">
      <dgm:prSet/>
      <dgm:spPr/>
      <dgm:t>
        <a:bodyPr/>
        <a:lstStyle/>
        <a:p>
          <a:endParaRPr lang="en-US"/>
        </a:p>
      </dgm:t>
    </dgm:pt>
    <dgm:pt modelId="{ADB72E02-D4A7-4276-9096-FEC1A31FC7C6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IN" sz="1800" dirty="0">
              <a:latin typeface="Cambria" pitchFamily="18" charset="0"/>
            </a:rPr>
            <a:t>Any discount which is given</a:t>
          </a:r>
        </a:p>
      </dgm:t>
    </dgm:pt>
    <dgm:pt modelId="{D8B9015A-E39C-4D6B-8395-8D98B4AB87B7}" type="parTrans" cxnId="{0DF368DF-5F0C-4321-A945-CF62280EE766}">
      <dgm:prSet/>
      <dgm:spPr/>
      <dgm:t>
        <a:bodyPr/>
        <a:lstStyle/>
        <a:p>
          <a:endParaRPr lang="en-US"/>
        </a:p>
      </dgm:t>
    </dgm:pt>
    <dgm:pt modelId="{E954A5BC-F252-483D-A6D5-1BC21727BD4A}" type="sibTrans" cxnId="{0DF368DF-5F0C-4321-A945-CF62280EE766}">
      <dgm:prSet/>
      <dgm:spPr/>
      <dgm:t>
        <a:bodyPr/>
        <a:lstStyle/>
        <a:p>
          <a:endParaRPr lang="en-US"/>
        </a:p>
      </dgm:t>
    </dgm:pt>
    <dgm:pt modelId="{2907866E-1D33-415A-BD65-DD50ABCDC4AC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IN" sz="1800" dirty="0">
              <a:latin typeface="Cambria" pitchFamily="18" charset="0"/>
            </a:rPr>
            <a:t>Before or at the time of supply- to be recorded in invoice </a:t>
          </a:r>
        </a:p>
      </dgm:t>
    </dgm:pt>
    <dgm:pt modelId="{4C774A58-B9F2-4931-9AAF-E18204FA1C06}" type="parTrans" cxnId="{37633A96-6E35-402C-8327-E4C376505A62}">
      <dgm:prSet/>
      <dgm:spPr/>
      <dgm:t>
        <a:bodyPr/>
        <a:lstStyle/>
        <a:p>
          <a:endParaRPr lang="en-US"/>
        </a:p>
      </dgm:t>
    </dgm:pt>
    <dgm:pt modelId="{80457472-F682-4D69-9B0A-277C106ED327}" type="sibTrans" cxnId="{37633A96-6E35-402C-8327-E4C376505A62}">
      <dgm:prSet/>
      <dgm:spPr/>
      <dgm:t>
        <a:bodyPr/>
        <a:lstStyle/>
        <a:p>
          <a:endParaRPr lang="en-US"/>
        </a:p>
      </dgm:t>
    </dgm:pt>
    <dgm:pt modelId="{E086E791-A60B-4A42-AB0E-F765FABF4AA4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IN" sz="1800" dirty="0">
              <a:latin typeface="Cambria" pitchFamily="18" charset="0"/>
            </a:rPr>
            <a:t>After supply has been </a:t>
          </a:r>
          <a:r>
            <a:rPr lang="en-IN" sz="1800" dirty="0" smtClean="0">
              <a:latin typeface="Cambria" pitchFamily="18" charset="0"/>
            </a:rPr>
            <a:t>effected -</a:t>
          </a:r>
          <a:endParaRPr lang="en-IN" sz="1800" dirty="0">
            <a:latin typeface="Cambria" pitchFamily="18" charset="0"/>
          </a:endParaRPr>
        </a:p>
      </dgm:t>
    </dgm:pt>
    <dgm:pt modelId="{2EF3BF18-BF5C-4426-89A6-434BDCD70BC1}" type="parTrans" cxnId="{16E6F565-8689-4BAE-8205-18D70CAED794}">
      <dgm:prSet/>
      <dgm:spPr/>
      <dgm:t>
        <a:bodyPr/>
        <a:lstStyle/>
        <a:p>
          <a:endParaRPr lang="en-US"/>
        </a:p>
      </dgm:t>
    </dgm:pt>
    <dgm:pt modelId="{7E3946AD-71F7-4AD0-8AA3-51A50BFC5A02}" type="sibTrans" cxnId="{16E6F565-8689-4BAE-8205-18D70CAED794}">
      <dgm:prSet/>
      <dgm:spPr/>
      <dgm:t>
        <a:bodyPr/>
        <a:lstStyle/>
        <a:p>
          <a:endParaRPr lang="en-US"/>
        </a:p>
      </dgm:t>
    </dgm:pt>
    <dgm:pt modelId="{F4EBAF48-9D0E-4F25-BCD1-42826307B0A1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IN" sz="1800" dirty="0" smtClean="0">
              <a:latin typeface="Cambria" pitchFamily="18" charset="0"/>
            </a:rPr>
            <a:t> </a:t>
          </a:r>
          <a:r>
            <a:rPr lang="en-IN" sz="1800" dirty="0">
              <a:latin typeface="Cambria" pitchFamily="18" charset="0"/>
            </a:rPr>
            <a:t>(</a:t>
          </a:r>
          <a:r>
            <a:rPr lang="en-IN" sz="1800" dirty="0" err="1">
              <a:latin typeface="Cambria" pitchFamily="18" charset="0"/>
            </a:rPr>
            <a:t>i</a:t>
          </a:r>
          <a:r>
            <a:rPr lang="en-IN" sz="1800" dirty="0" smtClean="0">
              <a:latin typeface="Cambria" pitchFamily="18" charset="0"/>
            </a:rPr>
            <a:t>) Linked to agreement.</a:t>
          </a:r>
          <a:endParaRPr lang="en-IN" sz="1800" dirty="0">
            <a:latin typeface="Cambria" pitchFamily="18" charset="0"/>
          </a:endParaRPr>
        </a:p>
      </dgm:t>
    </dgm:pt>
    <dgm:pt modelId="{EC1C139A-415E-418F-8DA2-672A9A77890C}" type="parTrans" cxnId="{FD5C7D96-3CAD-47F6-9128-D81C3FAAC81D}">
      <dgm:prSet/>
      <dgm:spPr/>
      <dgm:t>
        <a:bodyPr/>
        <a:lstStyle/>
        <a:p>
          <a:endParaRPr lang="en-US"/>
        </a:p>
      </dgm:t>
    </dgm:pt>
    <dgm:pt modelId="{D754CA45-D149-4384-9CC7-D3D0D9989640}" type="sibTrans" cxnId="{FD5C7D96-3CAD-47F6-9128-D81C3FAAC81D}">
      <dgm:prSet/>
      <dgm:spPr/>
      <dgm:t>
        <a:bodyPr/>
        <a:lstStyle/>
        <a:p>
          <a:endParaRPr lang="en-US"/>
        </a:p>
      </dgm:t>
    </dgm:pt>
    <dgm:pt modelId="{75E97F29-00DD-435D-A8EA-6A91FF49CBBA}">
      <dgm:prSet phldrT="[Text]"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en-IN" sz="1800" dirty="0" smtClean="0">
              <a:latin typeface="Cambria" pitchFamily="18" charset="0"/>
            </a:rPr>
            <a:t>ITC has been reversed</a:t>
          </a:r>
          <a:endParaRPr lang="en-IN" sz="1800" dirty="0">
            <a:latin typeface="Cambria" pitchFamily="18" charset="0"/>
          </a:endParaRPr>
        </a:p>
      </dgm:t>
    </dgm:pt>
    <dgm:pt modelId="{E0236C12-8807-42C1-A316-E7DEBBA2EB88}" type="parTrans" cxnId="{3356DF07-2524-456B-9151-709099CD13B8}">
      <dgm:prSet/>
      <dgm:spPr/>
      <dgm:t>
        <a:bodyPr/>
        <a:lstStyle/>
        <a:p>
          <a:endParaRPr lang="en-US"/>
        </a:p>
      </dgm:t>
    </dgm:pt>
    <dgm:pt modelId="{D5062AA9-9064-4845-BD3E-BF15F6749A32}" type="sibTrans" cxnId="{3356DF07-2524-456B-9151-709099CD13B8}">
      <dgm:prSet/>
      <dgm:spPr/>
      <dgm:t>
        <a:bodyPr/>
        <a:lstStyle/>
        <a:p>
          <a:endParaRPr lang="en-US"/>
        </a:p>
      </dgm:t>
    </dgm:pt>
    <dgm:pt modelId="{663A22B2-CCB0-4729-86EF-D3A4F2A02139}" type="pres">
      <dgm:prSet presAssocID="{808E6D5B-EB50-4F1C-B8A3-8A62E28168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709F47-DBD8-45FB-B738-3899A4938BEC}" type="pres">
      <dgm:prSet presAssocID="{96973962-A341-4C7D-9AC2-B3B94A1BD341}" presName="composite" presStyleCnt="0"/>
      <dgm:spPr/>
    </dgm:pt>
    <dgm:pt modelId="{BC00BFCC-8E3E-4207-973D-778E29914F5C}" type="pres">
      <dgm:prSet presAssocID="{96973962-A341-4C7D-9AC2-B3B94A1BD341}" presName="parTx" presStyleLbl="alignNode1" presStyleIdx="0" presStyleCnt="3" custScaleY="100000" custLinFactY="-94655" custLinFactNeighborX="272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22F82-9719-45A6-92B1-697FE9519831}" type="pres">
      <dgm:prSet presAssocID="{96973962-A341-4C7D-9AC2-B3B94A1BD341}" presName="desTx" presStyleLbl="alignAccFollowNode1" presStyleIdx="0" presStyleCnt="3" custScaleY="94912" custLinFactNeighborX="6958" custLinFactNeighborY="-9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672AB-23CD-40F6-81FA-3170DD30F71A}" type="pres">
      <dgm:prSet presAssocID="{3DBD1C4D-7BD8-4D0E-A943-D4B0C0DC292F}" presName="space" presStyleCnt="0"/>
      <dgm:spPr/>
    </dgm:pt>
    <dgm:pt modelId="{4761FDDE-A91C-4A6E-8ED9-6ADC7A96AD3B}" type="pres">
      <dgm:prSet presAssocID="{39C6575F-3005-4476-ACF7-91E8452D73D7}" presName="composite" presStyleCnt="0"/>
      <dgm:spPr/>
    </dgm:pt>
    <dgm:pt modelId="{C895192A-696C-4F60-86E2-E6D0CF631331}" type="pres">
      <dgm:prSet presAssocID="{39C6575F-3005-4476-ACF7-91E8452D73D7}" presName="parTx" presStyleLbl="alignNode1" presStyleIdx="1" presStyleCnt="3" custScaleX="176197" custScaleY="100000" custLinFactNeighborX="3300" custLinFactNeighborY="-57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E27172-B43B-4EDC-B4D0-334D6BEEC828}" type="pres">
      <dgm:prSet presAssocID="{39C6575F-3005-4476-ACF7-91E8452D73D7}" presName="desTx" presStyleLbl="alignAccFollowNode1" presStyleIdx="1" presStyleCnt="3" custScaleX="175499" custScaleY="112636" custLinFactNeighborX="2255" custLinFactNeighborY="35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2F6CD-B13F-4239-A1F1-E9A835C3BAAC}" type="pres">
      <dgm:prSet presAssocID="{D138C5D7-6E0E-4F72-8DBD-58EB5BF01E09}" presName="space" presStyleCnt="0"/>
      <dgm:spPr/>
    </dgm:pt>
    <dgm:pt modelId="{E4F372FB-698E-497C-B147-43316C5FA59C}" type="pres">
      <dgm:prSet presAssocID="{D17A3A86-3DF2-40C6-BF86-365EBB1CBFA9}" presName="composite" presStyleCnt="0"/>
      <dgm:spPr/>
    </dgm:pt>
    <dgm:pt modelId="{320229AB-60B0-4283-AF65-00B76DE5C7CA}" type="pres">
      <dgm:prSet presAssocID="{D17A3A86-3DF2-40C6-BF86-365EBB1CBFA9}" presName="parTx" presStyleLbl="alignNode1" presStyleIdx="2" presStyleCnt="3" custScaleX="108881" custLinFactY="-91687" custLinFactNeighborX="-262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388268-2CCD-4AAF-9C32-8D60D0648EC2}" type="pres">
      <dgm:prSet presAssocID="{D17A3A86-3DF2-40C6-BF86-365EBB1CBFA9}" presName="desTx" presStyleLbl="alignAccFollowNode1" presStyleIdx="2" presStyleCnt="3" custAng="0" custScaleX="106920" custScaleY="100894" custLinFactNeighborX="-2775" custLinFactNeighborY="34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56DF07-2524-456B-9151-709099CD13B8}" srcId="{ADB72E02-D4A7-4276-9096-FEC1A31FC7C6}" destId="{75E97F29-00DD-435D-A8EA-6A91FF49CBBA}" srcOrd="3" destOrd="0" parTransId="{E0236C12-8807-42C1-A316-E7DEBBA2EB88}" sibTransId="{D5062AA9-9064-4845-BD3E-BF15F6749A32}"/>
    <dgm:cxn modelId="{37633A96-6E35-402C-8327-E4C376505A62}" srcId="{ADB72E02-D4A7-4276-9096-FEC1A31FC7C6}" destId="{2907866E-1D33-415A-BD65-DD50ABCDC4AC}" srcOrd="0" destOrd="0" parTransId="{4C774A58-B9F2-4931-9AAF-E18204FA1C06}" sibTransId="{80457472-F682-4D69-9B0A-277C106ED327}"/>
    <dgm:cxn modelId="{D0229B5E-2D1C-40BF-ADB2-EB8EBD5B8C4E}" srcId="{808E6D5B-EB50-4F1C-B8A3-8A62E28168C4}" destId="{96973962-A341-4C7D-9AC2-B3B94A1BD341}" srcOrd="0" destOrd="0" parTransId="{42E9A75F-7E95-469A-B8A2-8CF011EFCBE6}" sibTransId="{3DBD1C4D-7BD8-4D0E-A943-D4B0C0DC292F}"/>
    <dgm:cxn modelId="{CC7B0554-2881-4613-B635-7FBC70D308C5}" srcId="{96973962-A341-4C7D-9AC2-B3B94A1BD341}" destId="{D0F10976-2962-42AF-9E1B-75C1B7ADCC02}" srcOrd="1" destOrd="0" parTransId="{2236ACFE-BD5D-41E2-9C3C-1ED4D3023CB8}" sibTransId="{1B7F7432-71EA-4062-A23F-2DEA7C3B4585}"/>
    <dgm:cxn modelId="{A1274F8B-F288-4FF4-A45D-DFA46216AAC9}" type="presOf" srcId="{ADB72E02-D4A7-4276-9096-FEC1A31FC7C6}" destId="{1A388268-2CCD-4AAF-9C32-8D60D0648EC2}" srcOrd="0" destOrd="0" presId="urn:microsoft.com/office/officeart/2005/8/layout/hList1"/>
    <dgm:cxn modelId="{2BAFC301-6016-4EA0-AAC5-4E3294391D24}" type="presOf" srcId="{929E0D79-E063-48C1-BEAB-ABD58CC57951}" destId="{D2822F82-9719-45A6-92B1-697FE9519831}" srcOrd="0" destOrd="2" presId="urn:microsoft.com/office/officeart/2005/8/layout/hList1"/>
    <dgm:cxn modelId="{5A587CF0-9CAF-4171-B323-06F889856970}" type="presOf" srcId="{2907866E-1D33-415A-BD65-DD50ABCDC4AC}" destId="{1A388268-2CCD-4AAF-9C32-8D60D0648EC2}" srcOrd="0" destOrd="1" presId="urn:microsoft.com/office/officeart/2005/8/layout/hList1"/>
    <dgm:cxn modelId="{DACCD049-8F3C-44C8-A60B-DF88487BFDBA}" srcId="{96973962-A341-4C7D-9AC2-B3B94A1BD341}" destId="{EBCA08D9-40A8-4412-9A1F-29829AD6C157}" srcOrd="0" destOrd="0" parTransId="{F96B69DF-1FD4-42C0-8669-94E414D849B9}" sibTransId="{5BB106A7-86B2-4345-AC88-C00FF7B9562A}"/>
    <dgm:cxn modelId="{16E6F565-8689-4BAE-8205-18D70CAED794}" srcId="{ADB72E02-D4A7-4276-9096-FEC1A31FC7C6}" destId="{E086E791-A60B-4A42-AB0E-F765FABF4AA4}" srcOrd="1" destOrd="0" parTransId="{2EF3BF18-BF5C-4426-89A6-434BDCD70BC1}" sibTransId="{7E3946AD-71F7-4AD0-8AA3-51A50BFC5A02}"/>
    <dgm:cxn modelId="{42E332B5-A78D-428A-8372-57C7B5DF8FE4}" srcId="{808E6D5B-EB50-4F1C-B8A3-8A62E28168C4}" destId="{39C6575F-3005-4476-ACF7-91E8452D73D7}" srcOrd="1" destOrd="0" parTransId="{3002005D-6CA0-490A-AEED-33610A499CB5}" sibTransId="{D138C5D7-6E0E-4F72-8DBD-58EB5BF01E09}"/>
    <dgm:cxn modelId="{0DF368DF-5F0C-4321-A945-CF62280EE766}" srcId="{D17A3A86-3DF2-40C6-BF86-365EBB1CBFA9}" destId="{ADB72E02-D4A7-4276-9096-FEC1A31FC7C6}" srcOrd="0" destOrd="0" parTransId="{D8B9015A-E39C-4D6B-8395-8D98B4AB87B7}" sibTransId="{E954A5BC-F252-483D-A6D5-1BC21727BD4A}"/>
    <dgm:cxn modelId="{5B53EC95-A7DA-470E-ABBD-B8B7969427C3}" type="presOf" srcId="{551D08B3-D574-4432-8431-7AAE45CA07A2}" destId="{9DE27172-B43B-4EDC-B4D0-334D6BEEC828}" srcOrd="0" destOrd="3" presId="urn:microsoft.com/office/officeart/2005/8/layout/hList1"/>
    <dgm:cxn modelId="{B634484E-D205-4D3D-8084-A1DBD031FEDB}" srcId="{96973962-A341-4C7D-9AC2-B3B94A1BD341}" destId="{929E0D79-E063-48C1-BEAB-ABD58CC57951}" srcOrd="2" destOrd="0" parTransId="{F4CF5897-F94E-4F3F-9D47-9707D666FD04}" sibTransId="{48E75AF4-056E-4D09-ACAE-96F157FBB3A0}"/>
    <dgm:cxn modelId="{8818B90F-B8FF-4A59-BAB6-F526FA8B89E6}" type="presOf" srcId="{27B13328-990B-44E9-8F8D-9A13C110FC45}" destId="{9DE27172-B43B-4EDC-B4D0-334D6BEEC828}" srcOrd="0" destOrd="2" presId="urn:microsoft.com/office/officeart/2005/8/layout/hList1"/>
    <dgm:cxn modelId="{C912EDE0-F6FB-4948-B7E0-4935D6C33B44}" type="presOf" srcId="{39C6575F-3005-4476-ACF7-91E8452D73D7}" destId="{C895192A-696C-4F60-86E2-E6D0CF631331}" srcOrd="0" destOrd="0" presId="urn:microsoft.com/office/officeart/2005/8/layout/hList1"/>
    <dgm:cxn modelId="{C0C5532F-C3E5-4C03-944D-5F3606540CD9}" type="presOf" srcId="{EBCA08D9-40A8-4412-9A1F-29829AD6C157}" destId="{D2822F82-9719-45A6-92B1-697FE9519831}" srcOrd="0" destOrd="0" presId="urn:microsoft.com/office/officeart/2005/8/layout/hList1"/>
    <dgm:cxn modelId="{F8E517EB-566E-457A-9BE5-A71D1D5D0BD2}" type="presOf" srcId="{BD150184-F1E1-4109-9207-B6D9BB06D2B3}" destId="{9DE27172-B43B-4EDC-B4D0-334D6BEEC828}" srcOrd="0" destOrd="1" presId="urn:microsoft.com/office/officeart/2005/8/layout/hList1"/>
    <dgm:cxn modelId="{AE571CAD-A05A-4EBF-84EE-2D4608A106CD}" type="presOf" srcId="{96973962-A341-4C7D-9AC2-B3B94A1BD341}" destId="{BC00BFCC-8E3E-4207-973D-778E29914F5C}" srcOrd="0" destOrd="0" presId="urn:microsoft.com/office/officeart/2005/8/layout/hList1"/>
    <dgm:cxn modelId="{F3B6756E-9EC3-4972-8694-4689C5B6DE0C}" srcId="{39C6575F-3005-4476-ACF7-91E8452D73D7}" destId="{EE22CD42-699A-4301-8D22-5EB447091818}" srcOrd="0" destOrd="0" parTransId="{431A3D40-507D-4B86-9CFD-DC852A9FEC8C}" sibTransId="{5A267FE0-D314-4BDF-831A-13C40AAB1C08}"/>
    <dgm:cxn modelId="{AC2EE241-7636-4443-BAA8-33A3ACC220BB}" type="presOf" srcId="{D0F10976-2962-42AF-9E1B-75C1B7ADCC02}" destId="{D2822F82-9719-45A6-92B1-697FE9519831}" srcOrd="0" destOrd="1" presId="urn:microsoft.com/office/officeart/2005/8/layout/hList1"/>
    <dgm:cxn modelId="{5AD04826-B2DE-4966-B90C-77D82A7336F6}" srcId="{39C6575F-3005-4476-ACF7-91E8452D73D7}" destId="{1885602C-650A-4BCA-BAB1-13BDF599431B}" srcOrd="4" destOrd="0" parTransId="{69CC2210-8391-4860-8104-F1575EA17AF5}" sibTransId="{47C10FE9-97C1-4FEE-B34C-C0F99A272D05}"/>
    <dgm:cxn modelId="{68341D99-3C20-4664-8820-BAB7BFBCEF33}" type="presOf" srcId="{D17A3A86-3DF2-40C6-BF86-365EBB1CBFA9}" destId="{320229AB-60B0-4283-AF65-00B76DE5C7CA}" srcOrd="0" destOrd="0" presId="urn:microsoft.com/office/officeart/2005/8/layout/hList1"/>
    <dgm:cxn modelId="{FD5C7D96-3CAD-47F6-9128-D81C3FAAC81D}" srcId="{ADB72E02-D4A7-4276-9096-FEC1A31FC7C6}" destId="{F4EBAF48-9D0E-4F25-BCD1-42826307B0A1}" srcOrd="2" destOrd="0" parTransId="{EC1C139A-415E-418F-8DA2-672A9A77890C}" sibTransId="{D754CA45-D149-4384-9CC7-D3D0D9989640}"/>
    <dgm:cxn modelId="{552AB3AC-59FF-441E-ADC6-4BA21F11C6FA}" srcId="{39C6575F-3005-4476-ACF7-91E8452D73D7}" destId="{551D08B3-D574-4432-8431-7AAE45CA07A2}" srcOrd="3" destOrd="0" parTransId="{6EF38171-43B3-41A8-A3BB-90B31A7A4C4D}" sibTransId="{F23F2366-DFEE-408F-A184-D4EFD8354995}"/>
    <dgm:cxn modelId="{8C15FCAD-F4CD-4FD3-8DF9-79F18CBD18D9}" srcId="{39C6575F-3005-4476-ACF7-91E8452D73D7}" destId="{27B13328-990B-44E9-8F8D-9A13C110FC45}" srcOrd="2" destOrd="0" parTransId="{7CA7A36D-8E76-4EF5-B788-966DC3ADA1F2}" sibTransId="{7BC46033-9F9F-4C82-926B-B6F54B51CC51}"/>
    <dgm:cxn modelId="{FCA095B7-D429-47A2-9C39-ED0EC3588B77}" type="presOf" srcId="{75E97F29-00DD-435D-A8EA-6A91FF49CBBA}" destId="{1A388268-2CCD-4AAF-9C32-8D60D0648EC2}" srcOrd="0" destOrd="4" presId="urn:microsoft.com/office/officeart/2005/8/layout/hList1"/>
    <dgm:cxn modelId="{3D29F7EB-75AF-4052-A17F-42D23980D7EE}" srcId="{39C6575F-3005-4476-ACF7-91E8452D73D7}" destId="{BD150184-F1E1-4109-9207-B6D9BB06D2B3}" srcOrd="1" destOrd="0" parTransId="{EFBE916C-D9EA-483E-9FF7-D61FE5EFAA96}" sibTransId="{FC52699B-8984-4267-A120-984CC0F55622}"/>
    <dgm:cxn modelId="{6DA94BB3-E899-42AA-9BA5-41FBAB243F33}" type="presOf" srcId="{F0534923-7CD0-493A-AD26-10F3F686E64A}" destId="{D2822F82-9719-45A6-92B1-697FE9519831}" srcOrd="0" destOrd="3" presId="urn:microsoft.com/office/officeart/2005/8/layout/hList1"/>
    <dgm:cxn modelId="{5783FFA0-66F3-4684-BCAE-A075A1C10BD5}" srcId="{808E6D5B-EB50-4F1C-B8A3-8A62E28168C4}" destId="{D17A3A86-3DF2-40C6-BF86-365EBB1CBFA9}" srcOrd="2" destOrd="0" parTransId="{6DCC833C-C3FE-43A1-955E-5735B3CE544E}" sibTransId="{DBF25535-FE65-4022-8EBB-D4F4EE9FD971}"/>
    <dgm:cxn modelId="{279A906F-7995-4F6C-B191-83C2C27B3ECE}" type="presOf" srcId="{EE22CD42-699A-4301-8D22-5EB447091818}" destId="{9DE27172-B43B-4EDC-B4D0-334D6BEEC828}" srcOrd="0" destOrd="0" presId="urn:microsoft.com/office/officeart/2005/8/layout/hList1"/>
    <dgm:cxn modelId="{40144B37-4CF9-466C-A955-EE2B6E75C252}" type="presOf" srcId="{1885602C-650A-4BCA-BAB1-13BDF599431B}" destId="{9DE27172-B43B-4EDC-B4D0-334D6BEEC828}" srcOrd="0" destOrd="4" presId="urn:microsoft.com/office/officeart/2005/8/layout/hList1"/>
    <dgm:cxn modelId="{2E1BBBBE-3557-4A4D-9CC3-6FCE0877D60F}" type="presOf" srcId="{E086E791-A60B-4A42-AB0E-F765FABF4AA4}" destId="{1A388268-2CCD-4AAF-9C32-8D60D0648EC2}" srcOrd="0" destOrd="2" presId="urn:microsoft.com/office/officeart/2005/8/layout/hList1"/>
    <dgm:cxn modelId="{D828F137-5866-479D-B7E1-9CFA21B412D5}" srcId="{96973962-A341-4C7D-9AC2-B3B94A1BD341}" destId="{F0534923-7CD0-493A-AD26-10F3F686E64A}" srcOrd="3" destOrd="0" parTransId="{D438FB8D-4AB0-4D7E-99DF-DAD220ECD491}" sibTransId="{ADF97E4B-F09B-4A66-B74F-3745D0865169}"/>
    <dgm:cxn modelId="{975A9C4F-E275-422E-A37E-DF0509510AB9}" type="presOf" srcId="{808E6D5B-EB50-4F1C-B8A3-8A62E28168C4}" destId="{663A22B2-CCB0-4729-86EF-D3A4F2A02139}" srcOrd="0" destOrd="0" presId="urn:microsoft.com/office/officeart/2005/8/layout/hList1"/>
    <dgm:cxn modelId="{12D8416E-959A-4434-8AF8-7D78112889FB}" type="presOf" srcId="{F4EBAF48-9D0E-4F25-BCD1-42826307B0A1}" destId="{1A388268-2CCD-4AAF-9C32-8D60D0648EC2}" srcOrd="0" destOrd="3" presId="urn:microsoft.com/office/officeart/2005/8/layout/hList1"/>
    <dgm:cxn modelId="{16368D33-90BC-4AAE-8A97-087DD306486F}" type="presParOf" srcId="{663A22B2-CCB0-4729-86EF-D3A4F2A02139}" destId="{30709F47-DBD8-45FB-B738-3899A4938BEC}" srcOrd="0" destOrd="0" presId="urn:microsoft.com/office/officeart/2005/8/layout/hList1"/>
    <dgm:cxn modelId="{76D28F98-0F71-4C6A-B44E-74691ECFE1A7}" type="presParOf" srcId="{30709F47-DBD8-45FB-B738-3899A4938BEC}" destId="{BC00BFCC-8E3E-4207-973D-778E29914F5C}" srcOrd="0" destOrd="0" presId="urn:microsoft.com/office/officeart/2005/8/layout/hList1"/>
    <dgm:cxn modelId="{6395BB01-A3C0-40E1-BDA3-A64A83CFFFA3}" type="presParOf" srcId="{30709F47-DBD8-45FB-B738-3899A4938BEC}" destId="{D2822F82-9719-45A6-92B1-697FE9519831}" srcOrd="1" destOrd="0" presId="urn:microsoft.com/office/officeart/2005/8/layout/hList1"/>
    <dgm:cxn modelId="{7B360380-A517-497E-913F-4427F8E7641F}" type="presParOf" srcId="{663A22B2-CCB0-4729-86EF-D3A4F2A02139}" destId="{52C672AB-23CD-40F6-81FA-3170DD30F71A}" srcOrd="1" destOrd="0" presId="urn:microsoft.com/office/officeart/2005/8/layout/hList1"/>
    <dgm:cxn modelId="{7D8B2A86-31C5-4EC2-A38F-AFAF654B1AB3}" type="presParOf" srcId="{663A22B2-CCB0-4729-86EF-D3A4F2A02139}" destId="{4761FDDE-A91C-4A6E-8ED9-6ADC7A96AD3B}" srcOrd="2" destOrd="0" presId="urn:microsoft.com/office/officeart/2005/8/layout/hList1"/>
    <dgm:cxn modelId="{9ECC54D2-BD1C-4711-8391-6E6F47940B44}" type="presParOf" srcId="{4761FDDE-A91C-4A6E-8ED9-6ADC7A96AD3B}" destId="{C895192A-696C-4F60-86E2-E6D0CF631331}" srcOrd="0" destOrd="0" presId="urn:microsoft.com/office/officeart/2005/8/layout/hList1"/>
    <dgm:cxn modelId="{FCA1088D-6667-4FAF-BA0A-DF243A39F459}" type="presParOf" srcId="{4761FDDE-A91C-4A6E-8ED9-6ADC7A96AD3B}" destId="{9DE27172-B43B-4EDC-B4D0-334D6BEEC828}" srcOrd="1" destOrd="0" presId="urn:microsoft.com/office/officeart/2005/8/layout/hList1"/>
    <dgm:cxn modelId="{3F79331C-B762-4A0A-A3A3-B29917B06D9E}" type="presParOf" srcId="{663A22B2-CCB0-4729-86EF-D3A4F2A02139}" destId="{A572F6CD-B13F-4239-A1F1-E9A835C3BAAC}" srcOrd="3" destOrd="0" presId="urn:microsoft.com/office/officeart/2005/8/layout/hList1"/>
    <dgm:cxn modelId="{14D58ACE-671A-4DFE-BDB0-D8F2A66D7979}" type="presParOf" srcId="{663A22B2-CCB0-4729-86EF-D3A4F2A02139}" destId="{E4F372FB-698E-497C-B147-43316C5FA59C}" srcOrd="4" destOrd="0" presId="urn:microsoft.com/office/officeart/2005/8/layout/hList1"/>
    <dgm:cxn modelId="{A9A5E326-EB56-4650-9AF1-5098F607DFA4}" type="presParOf" srcId="{E4F372FB-698E-497C-B147-43316C5FA59C}" destId="{320229AB-60B0-4283-AF65-00B76DE5C7CA}" srcOrd="0" destOrd="0" presId="urn:microsoft.com/office/officeart/2005/8/layout/hList1"/>
    <dgm:cxn modelId="{EEEE9B44-2B5C-426C-8D89-C7AA47D6E26F}" type="presParOf" srcId="{E4F372FB-698E-497C-B147-43316C5FA59C}" destId="{1A388268-2CCD-4AAF-9C32-8D60D0648EC2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0BFCC-8E3E-4207-973D-778E29914F5C}">
      <dsp:nvSpPr>
        <dsp:cNvPr id="0" name=""/>
        <dsp:cNvSpPr/>
      </dsp:nvSpPr>
      <dsp:spPr>
        <a:xfrm>
          <a:off x="63987" y="0"/>
          <a:ext cx="2089315" cy="511913"/>
        </a:xfrm>
        <a:prstGeom prst="rect">
          <a:avLst/>
        </a:prstGeom>
        <a:solidFill>
          <a:schemeClr val="bg1">
            <a:lumMod val="65000"/>
          </a:schemeClr>
        </a:soli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600" b="1" i="0" u="none" strike="noStrike" kern="1200" cap="none" normalizeH="0" baseline="0">
              <a:ln/>
              <a:effectLst/>
              <a:latin typeface="Cambria" pitchFamily="18" charset="0"/>
              <a:cs typeface="Arial" pitchFamily="34" charset="0"/>
            </a:rPr>
            <a:t>Means - 15(1)</a:t>
          </a:r>
          <a:endParaRPr lang="en-IN" sz="1600" kern="1200" dirty="0"/>
        </a:p>
      </dsp:txBody>
      <dsp:txXfrm>
        <a:off x="63987" y="0"/>
        <a:ext cx="2089315" cy="511913"/>
      </dsp:txXfrm>
    </dsp:sp>
    <dsp:sp modelId="{D2822F82-9719-45A6-92B1-697FE9519831}">
      <dsp:nvSpPr>
        <dsp:cNvPr id="0" name=""/>
        <dsp:cNvSpPr/>
      </dsp:nvSpPr>
      <dsp:spPr>
        <a:xfrm>
          <a:off x="71154" y="445887"/>
          <a:ext cx="2089315" cy="392042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US" sz="1400" b="1" i="0" u="none" strike="noStrike" kern="1200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Supply</a:t>
          </a:r>
          <a:r>
            <a:rPr kumimoji="0" lang="en-US" sz="1400" b="0" i="0" u="none" strike="noStrike" kern="1200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 of goods and/or services</a:t>
          </a:r>
          <a:endParaRPr lang="en-IN" sz="1400" kern="1200" dirty="0"/>
        </a:p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latin typeface="Cambria" pitchFamily="18" charset="0"/>
              <a:cs typeface="Arial" pitchFamily="34" charset="0"/>
            </a:rPr>
            <a:t>Price</a:t>
          </a:r>
          <a:r>
            <a:rPr lang="en-US" sz="1400" kern="1200" dirty="0">
              <a:latin typeface="Cambria" pitchFamily="18" charset="0"/>
              <a:cs typeface="Arial" pitchFamily="34" charset="0"/>
            </a:rPr>
            <a:t> actually paid or payable</a:t>
          </a:r>
        </a:p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US" sz="1400" b="0" i="0" u="none" strike="noStrike" kern="1200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Supplier &amp; recipient</a:t>
          </a:r>
          <a:r>
            <a:rPr kumimoji="0" lang="en-US" sz="1400" b="0" i="0" u="none" strike="noStrike" kern="1200" cap="none" normalizeH="0" dirty="0">
              <a:ln/>
              <a:effectLst/>
              <a:latin typeface="Cambria" pitchFamily="18" charset="0"/>
              <a:cs typeface="Arial" pitchFamily="34" charset="0"/>
            </a:rPr>
            <a:t> – </a:t>
          </a:r>
          <a:r>
            <a:rPr lang="en-US" sz="1400" b="1" kern="1200" dirty="0">
              <a:latin typeface="Cambria" pitchFamily="18" charset="0"/>
              <a:cs typeface="Arial" pitchFamily="34" charset="0"/>
            </a:rPr>
            <a:t>not related</a:t>
          </a:r>
        </a:p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n-US" sz="1400" b="0" i="0" u="none" strike="noStrike" kern="1200" cap="none" normalizeH="0">
              <a:ln/>
              <a:effectLst/>
              <a:latin typeface="Cambria" pitchFamily="18" charset="0"/>
              <a:cs typeface="Arial" pitchFamily="34" charset="0"/>
            </a:rPr>
            <a:t>Price </a:t>
          </a:r>
          <a:r>
            <a:rPr lang="en-US" sz="1400" kern="1200">
              <a:latin typeface="Cambria" pitchFamily="18" charset="0"/>
              <a:cs typeface="Arial" pitchFamily="34" charset="0"/>
            </a:rPr>
            <a:t>– </a:t>
          </a:r>
          <a:r>
            <a:rPr lang="en-US" sz="1400" b="1" kern="1200">
              <a:latin typeface="Cambria" pitchFamily="18" charset="0"/>
              <a:cs typeface="Arial" pitchFamily="34" charset="0"/>
            </a:rPr>
            <a:t>sole</a:t>
          </a:r>
          <a:r>
            <a:rPr lang="en-US" sz="1400" kern="1200">
              <a:latin typeface="Cambria" pitchFamily="18" charset="0"/>
              <a:cs typeface="Arial" pitchFamily="34" charset="0"/>
            </a:rPr>
            <a:t> consideration</a:t>
          </a:r>
          <a:endParaRPr lang="en-US" sz="1400" kern="1200" dirty="0">
            <a:latin typeface="Cambria" pitchFamily="18" charset="0"/>
            <a:cs typeface="Arial" pitchFamily="34" charset="0"/>
          </a:endParaRPr>
        </a:p>
      </dsp:txBody>
      <dsp:txXfrm>
        <a:off x="71154" y="445887"/>
        <a:ext cx="2089315" cy="3920429"/>
      </dsp:txXfrm>
    </dsp:sp>
    <dsp:sp modelId="{C895192A-696C-4F60-86E2-E6D0CF631331}">
      <dsp:nvSpPr>
        <dsp:cNvPr id="0" name=""/>
        <dsp:cNvSpPr/>
      </dsp:nvSpPr>
      <dsp:spPr>
        <a:xfrm>
          <a:off x="2457514" y="126486"/>
          <a:ext cx="3681311" cy="511913"/>
        </a:xfrm>
        <a:prstGeom prst="rect">
          <a:avLst/>
        </a:prstGeom>
        <a:solidFill>
          <a:schemeClr val="bg1">
            <a:lumMod val="65000"/>
          </a:schemeClr>
        </a:soli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600" b="1" i="0" u="none" strike="noStrike" kern="1200" cap="none" normalizeH="0" baseline="0">
              <a:ln/>
              <a:effectLst/>
              <a:latin typeface="Cambria" pitchFamily="18" charset="0"/>
              <a:cs typeface="Arial" pitchFamily="34" charset="0"/>
            </a:rPr>
            <a:t>Includes - 15(2)</a:t>
          </a:r>
          <a:endParaRPr lang="en-IN" sz="1600" kern="1200" dirty="0"/>
        </a:p>
      </dsp:txBody>
      <dsp:txXfrm>
        <a:off x="2457514" y="126486"/>
        <a:ext cx="3681311" cy="511913"/>
      </dsp:txXfrm>
    </dsp:sp>
    <dsp:sp modelId="{9DE27172-B43B-4EDC-B4D0-334D6BEEC828}">
      <dsp:nvSpPr>
        <dsp:cNvPr id="0" name=""/>
        <dsp:cNvSpPr/>
      </dsp:nvSpPr>
      <dsp:spPr>
        <a:xfrm>
          <a:off x="2442973" y="780826"/>
          <a:ext cx="3666727" cy="473031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itchFamily="18" charset="0"/>
              <a:cs typeface="Arial" pitchFamily="34" charset="0"/>
            </a:rPr>
            <a:t>Taxes, other than GST</a:t>
          </a:r>
          <a:endParaRPr lang="en-IN" sz="1400" kern="1200" dirty="0"/>
        </a:p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itchFamily="18" charset="0"/>
              <a:cs typeface="Arial" pitchFamily="34" charset="0"/>
            </a:rPr>
            <a:t>Liable for some amt- supplier, incurred by recipient, not included in price</a:t>
          </a:r>
          <a:endParaRPr lang="en-IN" sz="1400" kern="1200" dirty="0"/>
        </a:p>
        <a:p>
          <a:pPr marL="114300" lvl="1" indent="-114300" algn="just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itchFamily="18" charset="0"/>
              <a:cs typeface="Arial" pitchFamily="34" charset="0"/>
            </a:rPr>
            <a:t>Incidental expenses like commission and packing charges.</a:t>
          </a:r>
        </a:p>
        <a:p>
          <a:pPr marL="114300" lvl="1" indent="-114300" algn="just" defTabSz="6223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itchFamily="18" charset="0"/>
              <a:cs typeface="Arial" pitchFamily="34" charset="0"/>
            </a:rPr>
            <a:t>Interest or late fee or penalty for delayed payment of any consideration for any supply</a:t>
          </a:r>
        </a:p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itchFamily="18" charset="0"/>
              <a:cs typeface="Arial" pitchFamily="34" charset="0"/>
            </a:rPr>
            <a:t>Subsidies – linked to the supply excluding subsidies issued by CG or SG, </a:t>
          </a:r>
          <a:r>
            <a:rPr lang="en-US" sz="1400" kern="1200" dirty="0" err="1">
              <a:latin typeface="Cambria" pitchFamily="18" charset="0"/>
              <a:cs typeface="Arial" pitchFamily="34" charset="0"/>
            </a:rPr>
            <a:t>Exp</a:t>
          </a:r>
          <a:r>
            <a:rPr lang="en-US" sz="1400" kern="1200" dirty="0">
              <a:latin typeface="Cambria" pitchFamily="18" charset="0"/>
              <a:cs typeface="Arial" pitchFamily="34" charset="0"/>
            </a:rPr>
            <a:t>- The </a:t>
          </a:r>
          <a:r>
            <a:rPr lang="en-US" sz="1400" kern="1200" dirty="0" err="1">
              <a:latin typeface="Cambria" pitchFamily="18" charset="0"/>
              <a:cs typeface="Arial" pitchFamily="34" charset="0"/>
            </a:rPr>
            <a:t>amt</a:t>
          </a:r>
          <a:r>
            <a:rPr lang="en-US" sz="1400" kern="1200" dirty="0">
              <a:latin typeface="Cambria" pitchFamily="18" charset="0"/>
              <a:cs typeface="Arial" pitchFamily="34" charset="0"/>
            </a:rPr>
            <a:t> of subsidy shall include value of supply of supplier who receives subsidy.</a:t>
          </a:r>
        </a:p>
      </dsp:txBody>
      <dsp:txXfrm>
        <a:off x="2442973" y="780826"/>
        <a:ext cx="3666727" cy="4730315"/>
      </dsp:txXfrm>
    </dsp:sp>
    <dsp:sp modelId="{320229AB-60B0-4283-AF65-00B76DE5C7CA}">
      <dsp:nvSpPr>
        <dsp:cNvPr id="0" name=""/>
        <dsp:cNvSpPr/>
      </dsp:nvSpPr>
      <dsp:spPr>
        <a:xfrm>
          <a:off x="6307231" y="0"/>
          <a:ext cx="2274867" cy="511913"/>
        </a:xfrm>
        <a:prstGeom prst="rect">
          <a:avLst/>
        </a:prstGeom>
        <a:solidFill>
          <a:schemeClr val="bg1">
            <a:lumMod val="65000"/>
          </a:schemeClr>
        </a:solid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sz="1600" b="1" i="0" u="none" strike="noStrike" kern="1200" cap="none" normalizeH="0" baseline="0" dirty="0">
              <a:ln/>
              <a:effectLst/>
              <a:latin typeface="Cambria" pitchFamily="18" charset="0"/>
              <a:cs typeface="Arial" pitchFamily="34" charset="0"/>
            </a:rPr>
            <a:t>Excludes -15 (3)</a:t>
          </a:r>
          <a:endParaRPr lang="en-IN" sz="1600" kern="1200" dirty="0"/>
        </a:p>
      </dsp:txBody>
      <dsp:txXfrm>
        <a:off x="6307231" y="0"/>
        <a:ext cx="2274867" cy="511913"/>
      </dsp:txXfrm>
    </dsp:sp>
    <dsp:sp modelId="{1A388268-2CCD-4AAF-9C32-8D60D0648EC2}">
      <dsp:nvSpPr>
        <dsp:cNvPr id="0" name=""/>
        <dsp:cNvSpPr/>
      </dsp:nvSpPr>
      <dsp:spPr>
        <a:xfrm>
          <a:off x="6301371" y="917329"/>
          <a:ext cx="2233896" cy="395311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Any discount which is given</a:t>
          </a:r>
        </a:p>
        <a:p>
          <a:pPr marL="228600" lvl="2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Before or at the time of supply- to be recorded in invoice </a:t>
          </a:r>
        </a:p>
        <a:p>
          <a:pPr marL="228600" lvl="2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400" kern="1200" dirty="0"/>
            <a:t>After supply has been effected (</a:t>
          </a:r>
          <a:r>
            <a:rPr lang="en-IN" sz="1400" kern="1200" dirty="0" err="1"/>
            <a:t>i</a:t>
          </a:r>
          <a:r>
            <a:rPr lang="en-IN" sz="1400" kern="1200" dirty="0"/>
            <a:t>) discount  is established in terms of agreement into and specifically linked (ii) ITC has been reversed by recipient. </a:t>
          </a:r>
        </a:p>
        <a:p>
          <a:pPr marL="228600" lvl="2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400" kern="1200" dirty="0"/>
        </a:p>
        <a:p>
          <a:pPr marL="228600" lvl="2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400" kern="1200" dirty="0"/>
        </a:p>
        <a:p>
          <a:pPr marL="228600" lvl="2" indent="-114300" algn="just" defTabSz="6223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400" kern="1200" dirty="0"/>
        </a:p>
      </dsp:txBody>
      <dsp:txXfrm>
        <a:off x="6301371" y="917329"/>
        <a:ext cx="2233896" cy="3953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E9369-B34C-4CB5-BC5B-8865B75EDB18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95BB5-331B-46F1-87F3-F97887758AB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7313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B6CA2-7BEC-40B4-AAA4-0D39C29E190D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9980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5BB5-331B-46F1-87F3-F97887758ABB}" type="slidenum">
              <a:rPr lang="en-IN" smtClean="0"/>
              <a:pPr/>
              <a:t>2</a:t>
            </a:fld>
            <a:endParaRPr lang="en-I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F685F-C563-4484-B3E6-13710ECB5BA3}" type="slidenum">
              <a:rPr lang="en-IN" smtClean="0"/>
              <a:pPr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4159303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F685F-C563-4484-B3E6-13710ECB5BA3}" type="slidenum">
              <a:rPr lang="en-IN" smtClean="0"/>
              <a:pPr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4159303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5BB5-331B-46F1-87F3-F97887758ABB}" type="slidenum">
              <a:rPr lang="en-IN" smtClean="0"/>
              <a:pPr/>
              <a:t>19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551496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3B3295-6C65-4E17-ACD1-9AE2DCBBE6B0}" type="datetimeFigureOut">
              <a:rPr lang="en-IN" smtClean="0"/>
              <a:pPr/>
              <a:t>25-05-2017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udhir@hiregange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TEhUUEhQVFhQXFBQUFBUVFhUUFxQUFBQWFhUUFBUYHCggGBolHBQUITEhJSkrLi4uFx8zODMsNygtLisBCgoKDg0OGhAQGyweHBwsLCwsLCwsLCwsLCwsLCwsLCwsLCwsLCwsLCwsLCwsLCwsLCwsLCwsNywrNyw3KysrK//AABEIAMgA/AMBIgACEQEDEQH/xAAcAAAABwEBAAAAAAAAAAAAAAACAwQFBgcIAAH/xABQEAABAwIBBgcLCAgFAgcAAAABAAIDBBEFBhIhMUFRBxNSYXGBkRQVIjJCcpKhsbLRCBYzVHN0s8EjJTQ1Q2KTolNjgoPCJOEXZKPS4vDx/8QAGQEAAwEBAQAAAAAAAAAAAAAAAAECAwQF/8QAJxEAAgICAgICAgIDAQAAAAAAAAECEQMSITETUSJBBGGh8DJCcRT/2gAMAwEAAhEDEQA/ALTpKZmYzwG+K3yW8kcyNNOzkM9FvwTXBD4DbyO8Ruo/yhFy0rNrnnrXHL8prpfyarFY68XFtEfot+CKeYP8v0W/BR+eFn856ym+ZrP5upc0vzZLpfyaLAiVuqKYbWei34It1bS8pnotUMkjbsjkPU5EupCdVPKe1Z/+zI+kivDH2TKSoo3a+JPSxqRT0GHu1iLqsFE34ZIdVLIgHApzqpbec6ynyzl3EtY4+yQz5PYedT2DoISCXJmk8moaOxNvzcqP8GNvS4rvm9UDZCOslDi3/qNUvsW94WjxKqPrARsNHVM0xyRP9FNL8InHlQdhRLqSZvlw9RcElCS6E6ZKocoamL6ala9u9rW/kE7UWVlG82ewRu3OYPzCgcFZUM/iM6A5x9qG/F5SLPZG/ptftW8c2SP7IeOLLXgZDILx8W8cwb7LIRp2chvoj4Ko4cSzDnMa+M/yuuOxSjBsujobMQRvOgrph+UnxJUYyxNdEz7nZyG+i34L3uZnIb6Lfguoa2OVt43A81wlRXUmn0ZNUJO5W8hvot+C7uNnIb6Lfgld12cqpAJe428hvoj4Lu4mchvot+CUFy7P50rAT9ws5DfRb8F6KNnIb6Lfgji5eZyLAK7jZyGei34Lu5Y+Qz0W/BGXK80o2AB3NHyG+i34LziGchnot+CEb86D2qdx0zzudnIZ6LfgvDTs5DPRb8F6XIOep3FR6YGchvot+CY8ZjaHizQPBGoAbSnsyBMWNv8ADHmj3nI3HQ70sHgM8xvuhGdzDaEbRjwGeY33QjUnhh6GpsS9zN5IXrado8lvYEsHQipqmNvjOaOtS8cEPZsKLOroC4sO9IKrKWnZtv6kw1vCFG3QxtzuGkqHquivkSswnnRb6TR8VBpcrKyX6KLNHKeQB2a0lqGTv01FS63JZ4I7UuAJjXTU8eiSVo67lMlTjVOfFzn9ANu1Rxz4GahnO36ST03SWbGgNQHN/wDiTih2x+krg7VH1lJ3sztbQmA187/FaT1ZvrKTVNS5ovLNHHzOdc9gQoBbJA+iiPjZvaizhVOf+xURkxiDbUFx3MYTftRZxWPZxjukgJ6JDVsmIwen2SPb0OXOwFh8Wo9KxChD8XtqicekobMRkOpjRf8AmKTihqMidUmF1cJzqeVptpsHa+axUowfLZwIjrYzG46M/Yekqn/nA+mkAlzs212lpN79COr+EeSRpa6Nrm6he17KowkuYkurpmiWS3AIIcDqI2heSzho8NzW9JsqIydy+mc0QcbxDDozrZ1lJZMBa+zp6mee+nwdAPrTc5riidETmtyspY/GlBO4KP1vCXA3Qxl/X7E0xYVA36Oke7ne72owRTD6Oihb0kXU/N9sKS6C5uEuZ30cLvQckz8uK53ixSdTbe1Li/ENjIGdaJfFiR8qAI0/6OxC7KrED5Mw7EW7KOvA/jepLnU+J8uAosw4mNlOetLRf1j2YjGU9dypey6G3K6tHlv62FGnviNcER6HkIJqK0eNSNPRIl4l/WPYNZlrWDaD0tIShmX1QPGjYR0pB3ZN5VG/0mlBNaPKp5G9QP5JeP8AYWvQ9xcItvHpz1FJ8Ry7gc4HMePBta3OU090QnWx46WlIa7iS4WOzkneVSjL2FxLVOU0Ecbbm/gt1eaE0VmXth+jZ1lQ8Ur3AAEONm6QOZKocB2yOPRe3qSucu2DUUH1mWkz9TtexgJPakgFVNpJzWna7SexOIbFCPBaB2NHrTdWY+xugvv/ACxAuKpQQtg8YEwC8z3P6TYIXdUMeiNo6QEz93Sv0x0z3DY6V2aOsFAdR1jvGlhgG6Nuc4dZV8C5HabEpDpAzRz6PWUwV+NxN+knaTyWnPd1WXkmBQ65p5pjuL7N7AlFPHTx/RQRg77XPrS2j7HTGk4wZDaGmml53eC3pRnF1jvJhg6s5yeo6qTSG2b0Ip9G5xuXdN9ql5UukPRjW/Cb346plcdwOa3sCLZBTw6QwOftLruv1lLajDk3T0KzeZlrGNuJWdIXRgAG3MkzY3k6Qlz4iNehEVFSG6b6FUZNgx3wvBJH23KTYfkuLi4HtTBg+ISxM42TwYrAgHW7oT5QcJUA8EwEgeVcaehFuQNNEe4SMm5I3NkDSWW0EAkDpUFcFdsXClQOaWTQSFp0Frm5w6lEsabgs1308k8DzpzHMuw9C6MbcVTM5xciD0R02Oo6juOxWpkHlW0s7mndmPb9G46M4btKrmhn7nmz2NbIAdAcPBPOQnvG8sDVMDH0cDHN8WSIZrglP5PgpRpUy2pMRYNb0S7FI+X6lSEtbO43LidwuUZFW1A15461GshaxLmOKRcv1Lu+cXLCp/vpKNr13f2QeUesBFMKj7Lg7vj5YQhUMNvDHaqfblJICDnaOgJdS5YAX4w36kay9CaiumWpxreUvC/+ZVvHlrDfSNHWjW5YwHbZNxfom0WDn8684071AW5Ww8r1o350Q7HjTzqaYyc5+8BNOJ5ucPBHi/mVHxlCw6pR2oipxtpIPGDVvG8ppMVj8co7Na2GG2hov1JLVSVT/KIG0AfmpBT3zG+C0CzdQ5kGR9udc7nI21SI5Hhmjwy5xPKJKV0URj8RgvvsAnZmedQQ+53bUtmPgbCyU83WvBhjneO5PDaRKI8NcdhSsOBkZhUY1i6E+iHktAUmgwV25OdPk/vRGMn0LdEIiw4nWljMLG66nkOCRjWEtipGN1ALVYZPtkvIkVy3AZX6mIyPICR/jODQe1WU2wXuctF+PH7I8r+ikMt8h20zM8SkncdZUFwbDzJUMY/VcEg8yuLLyEOqWl7m2GwnoUUxKGKJ3HRvaSNbQdPUufyONqJ0JXTZHMuJM6ZrB4jRYN1DQmSkpLnTsTxjMrKg5zDm7w7YU1U7nB2bntA3q8bfjottDrFE29nC6W96Izqso/LOQ7xgecJRFizm7Qp0l9Mmx5OBM2WRXeJqQDH3cyF38dzJqExWK+8HQhnCSkTsoS3WBbmR0WU7TrFkaTJ2QacFO71pPJk6Ds9aNiymYXZurnOpCOUbLkesbUKM10HxEb8mm7j2oAycA1BLhlE2+oo5uNNOwpt5RVEaXYBfYkzsnOcp/wC+jUHvow6dVkLJkDWJHjgAG31Ip+Cj/wChSPvgw6b6N6Jkro94VKeQWsSOHB+dEy4bY61IHzxnaEjqHMvr2LSM5sThE0xTUrCxl2jxW+6ELvfHyB2I2k+jZ5rfdCOCvRGOwkGHR8lccOZyUtARjWIUEGzG9tAweSj2wAbEx43wgYdSuLZqhpeNbIwZHA7jm3CQ0XCthUhtx5Yf8yN7B22srWNIVslwYh2QaSeOVgkie17HaWuYQ5p6CEc1ulOhBdl7mqOT8IeGMc5jquMOa4tcLO0FpsRq3hA/8SMK+uR9jvgjUCThl1XuXmXbo39y0djKdDn6w3sTtVcImHOYWQ1cZkf4LAA65c42A1c6h+GYFFDx9VUP0AlznnTmtva56yFnkvpGmNLtjGcEMpzpnvfIdek2unCkyDadJeR1p6ospMIbpNVHf/V8FLqKKKdjJYXB8bxnMcNRGwjdqKy8T+y3l9FduyAAvmyXB3pHJwatPlqaTZX4WxzmOqmBzXFrhZ2hzSQQdG8JdgmJ0dYXClmbIWAF+aHeCHEgXuNtiq8bXRPkZW7+DY7JEmlyCzdZJ6FY2I5SYdBI6KapayRhs9pDrg2B3biETBlZhb3NY2qjLnODWiztLnGzRq3kJ6SDdFb/ADPaNF3daKdkYOU5XFisFNTxulqHBkbS0FxGgFxsBoG9MQyswj61H2O+CWsg3RXbMibbSUOPIQ86tbC56SrY59LIJGtIa4tBADiL20jcg4tX0dJmCqmbGXgludfwg3QbWB2lGs/YbIq4ZAvOpGR5BSt1ZpU8OWOFfW2djvgj6DKPDp5GxRVLHSPOa1ozvCJ2aQnpIN0V7PkRM6xs0AImoyLqzqzANQCtvEmQU8bpp35kbbXcb2GcQBoG8kJjOV+FfW2dj/glrIN0Vm/Iuu2BvTpQo8j6oa2B3WrI+d+F/W2dj/gu+d+F/W2djvgq1kDlZVtVkdVnVGANwKKbkdVDXHfrV0MfDNAJqeTPjJIDhcAlpsbX50hLypc2uBpWVC/JapH8I9STT4BUA2MZ1K43EpqxNxzh5v5lJZJA0WnSeIzzW+6EcuoY7xs8xvuhKRAt6MQhg0qp+HfLOSDMoad5Y57M+dwuHZhNmMB2XsSbcwVwsissv8N1SX4xUA+QImDo4prva4qkgIVTwue5rGAlziGtaNZcdAA60vx/J+pontjqonRPc3PaCWm7SbXu0kbNSOyIH6wpPvEXvhWP8pH9qpfsH/iFUBEeDLLGWgq4wHnueR7WTRk+DZxtngbHC4N1qho0rEsb7EHcQexbVwx+dFG7lRsPa0FAGOspf2yp+8TfiOTanLKb9sqfvE34jlMOAqJrsVYHNDhxU2ggEXzdxQBDsn/2qn+2i98K9MqzfDKz7N3vBWdNhMRaRxUYOwhjdHqUBy2wl0WGV5O2In+5qlq2UujNZWgeAfFuMonQE3MEptp08XJ4TdHnB6z8VYfAbi/EYmyNx8GoYYbbM+4fGem7bf6lTJIdlKf+sqfvE34jlZ/yd/HrfMg96RVhlQP+tqvvM/4rlafyb23krfMg96RD6AjHDbSZmKPOySKJ/wDbmn1tUNwafMqIXnU2WN3ovB/JWt8oyhLZ6WW2h0b2E87XAgHqcqejdYg7iD2JIDRPDlUAYW4f4k8QHVd/sCzqFe3DpWh2GURH8VzJR0cTfT6QVEhNcAaF4EKbNwzO/wASeQ9TbN/IqFcPtTeshi2Mpw7rke647GN7VbPBZhuZhNILWzmGQ69cjy6/rCo/hnqM/FpwDfMEcfRmsFx2kpfYEGunfJKsMNbTScmaM9RcAfUSjcCwjjqatksCYIo3jmzpWtJHVdMifYGlOGLRhVT0xfisWa1sOhtNTxSZoc18Ub7OFx4TQdIOhRPheoGNwiocI2AjitIY0EXkbqIF1KdAZnuvQvLq/wDgIomPw6QljHHul4u5rXHxI9pHSqsAXBiP1LF9pP8AiFL3BTKagu3NDQBuAsOwaEjdgfMuecNnZpF1wRZwTRiZ8Ieb+ZUwxDDc3Yojiuh4838ysnFpmllu4b9GzzG+wJakeGfRs81vsCWLsRznLKPDL++avzovwI1q5ZR4Zf3zWedF+BGmAzZD/vCk+8Re+FoXhH4N++k0Uhn4ri2FlszOvd2dfWLLPWQ/7wpPvEXvhaI4ReEhuFSxRupzLxjC8ESBlrOtaxaUAQ0/J/H10/0v/krooIMyNjL3zGNbfVfNaBf1Kmz8oBn1J39Yf+xXLQz8ZGx9rZ7Gute9s4A2vt1oAxvlN+2VP3if8RyNyWyhmoZxUU+bxga5oz25ws4WOi+tFZT/ALZU/eJ/xHJwyCyZ741YphJxecx7s/Nz/EF7WuEAWPkLwr19VX09PKYeLkfmvzY7G2aToOdo1KzuFMfqmt+xPtChuSfAy6jrIanusP4p+dm8UW53gkWvnaNamXCn+6a37E+0IAyQUpwysdDNHK3xo5GSN6WODh7EmOtPWNYTxUFHM3xZ4XuOv6SOZ7H+rMQAhxiq42eaW1uMlkktuz3F1vWrc+TT9LW/Zwe9IqWV0/Jp+lrfs4PekQA+fKPo70dPJtZOW9T2H82hZ7C1Pw1UfGYRUfycXJ6L239qywAgC0+FfExLh2DgbabPP+ljI/aCqsUuyxxAS0uGNGuOkc09PHOH/FR7BKUS1MMZ1PmjYehzwD7UAbDyepTFSwRnWyGNptvDBdZLy3rDLiFXIdtRL2B5aPYFrrEZhHDI8mwZG9xO4NaTf1LFtRJnPc4m5c4knfc3ugCyuDXDc/CsXeBdxhawdDQXlViVdvBLWU8eD1ccs8Mckzp81r5GhxBhDGktPPdUmUAay4KKzjsKpXZ2cRHxbuYxuLbeoJJw1D9T1P8AtfisTT8nyrzsNLNH6OeQdTgHae0p34a/3PU/7X4rEAZVWjvk7fu6T7y/3GLOK0d8nX93SfeX+4xAFp5oXhaEJcUARTKjEI4x4RtrVW4tlFAZPpBq/Mq7a/CoZR+kYHdKheOZIUQkH/Tt0tBPaVjKFs0UkTjDD+jZ5rfYEsumqgmtGzzG+wJUKlaJozFZKy9w50oZi8xH8SOGTrzAz/gtMMmuqY4bMnn1JbUQtzpImlkjBpc6O9w5o2kadG4p2h0VTkP+8KT7zF74VjfKR/aqX7B/4hVQNJa64uHNPOCCPYbpXieJzVDw+eV8rwA3OkcXENGoXOzSUxCWnZnOa3eQO02W16CMNjY0eSxrexoCzXwU5CSVdRHUTMLKWNwfnOBHGuabtYy+sXtc6lo1lWC6yTdAY+yn/bKn7xP+I5SngVxCKDE2STyMiYIpQXyODG3LdAuTZRXKT9rqfvE34jk3JgbDblrhxNhXUpJ0ACeI3OwAZyRcKR/VNZ9gfaFlCg+lj89nvBap4Tpb4TWfYH3moAyeVbONYTxuS1HM0eFBK9x1/RySyMd/dmHqKqZaQyBoRUZONpz/ABIalg5nF8maR12QBm8q6Pk0/S1v2cPvSKmpmFpLToIJBG4g2KuH5OL7SVp/y4PeegC48tKMTUFVHa+dTygD+bMJb6wFjhbNjqs+7N4I7dCx5ilPxc0rORI9nouI/JJOwCZKhzg0E3DRZo3C97dpKk/BVTcZi1G21/0ucehjHPPqaoorF4CKYOxVrj/CgmkHS5oi9kpTAvjhEqzFhlY8axBIB/rGb/yWQlpbhxxENwqRt7GSWJgtt8LOI6LNKzUNaAFUOHyvGcyKRw3tY5w7QLJM8aedaV4EX5mERc8kzv7yPyWecpG2q6kbqiYf+o5KwLf+TbW6ayH7KUf3NP5KccNR/U9T/tfisVOcBuJ8TiBbfRLC9vW0hw9hVocLlbnYTUD7P1SNRfI6M0rR3ydj+rpPvL/cjWclffAhXiLDJD/5mT3I/iiTpWwSsuW69uomMo27XDtXfOhmoG5WXniV42SeQqN499IPMHvOS6mrXuF83Wm7G757b8ge85NTT6JqhRSvOYzzW+6Ec15XlLH4DPMb7oRoiUasdnjZiFG8tKeVo7op251tL2jXzlScRoTW6/ZsPSimNOitsHxHC8Q8Gpp4DPYhxcwMfo/mFinSlyfweF1xT0+cDcZ/6SxG7OJTpX5C0M0nGGLMedbmHN9iST8HdOfFe8dNyk5T+iqgxykxqOwDHMA2AEAAcwGoIulxAA+MO0JjlyCYNAlPrRb8gTa7Z/asHm55NFjQ6yYPhznFzqOlLiSSTEwkkm5JNtd0HvFhv1Kk/ox/BM/zCmOqoR9PkPK0WdKXHfdWszJeNDm3AsOBuKGluNIIhj0HeNCdqqpjkY6OVjXscLOY4AtcNGgjaNAUPxPJmrjZeJ1xtOdpCiPfuSNxbLM9pGy2tPzMSx2WR838O+o0v9GP4Jyo5o4WiOGNscYvZjAGtFzc2A59KqR2Vtxonc07rE3QabLa9w+ci2qzSbprI2HjLMkwTD3EudRUxJJJJhYSSTckm29H0MFNT53c1PFCXgBxjY1mcBqvbXrKrqHK9jtAqH9OYUCTKaRtzxr3DZZiTyh4iyoKwsddIKjDMPc4ufRU7nOJc5xiYS4k3JJtpKrk5byjxi70US/L59wPWWoU5fQaFiuwzDfqNL/RZ8EbQvpICXU9NFE8jNLo42sJG4kDVoVXVmWlS2xDmOB5rFJvn5Ufy9n/AGVXNhqi3KqugnYGVMTJWg5wbI0PAdqvY7UkGHYb9Rpf6LPgqtZl3UE2OYOq6EcuJ762dNk/mLVFx0uJxRMEcMbWMbqYwBrQNZsBoGnSo7j9JRXM3ccMhcSXkxNJudZOjSoB885j5bB/pRjMsJdN5W84zdCl7lKKJJS4rQxOz4aaJjxqcyNrXDoIR1RldDIwsnja5hIu14DgbavBKr2pxMG7s4X3NFkjhxIt0iLPfsL9XYpSm32U9UWCK/Dj4tDCf9hoHaQh4jj8EMXFxiKnaTnFkTRcnRpIbt0BV9UzVU1uMcWjYBZosgwUAbrtfeTpVtcfJkr9D984HuP6JpI5TrpXSVMrnBz5LW2DUmaJh2OFkriIGt3qXLNc8G1lnYVj0wYBniw3rzFMakLhcjxRu3lQKLGYW65CiqzKOEkeE7Vu5ytIbdGclEv+kHgM81vuhG2RdH4jPMb7oRy7aOYDZdZCAXpCKADmrrIa5FANdc0g3QY3XCcaiMEaUzvfxZN9S4M0NXZ0QlYYySxRvdBSBsoJ0HWjpToWKkaOIrbMDoUSyuyVZOC5oGdvT82TSlRkFlTlYlwUnNkcQbPKHTZPtGgNGjWSrQxWgBBIUbmpi0WHWobk/s1VP6Iy6jsbWFtthpTjTUDnCzNW6yU01JxkmnxVMKOmZGzOIFgFKj+xtkNdk7mNL5XANGk3Ubq5IXaIIS4Dyzq6inHKbFnVlRxYObCzWBoziNhQA0AAN0NAtZbJUS2RqWkfp/RjmSXuGXkBSx4Sd61WRogjRw+TkhBFC/cFIiEAsR5ZCpDGMPO4JRRUhY/OdZzdrbJyzF1kt5MVCLFKdkpBYzi7arbelJ30hOs6Rt1JzLUFzFSnIKQ39zna4lc+mB1paWLzNSth0I2RZosF4YzayV5q8LE7YrG90A3IieLT1J0LEmqG6epWpMTNOUfiM8xvuhHJPRnwGeY33Qj7rqOcFdeoAXt0ACXIIKEgAqVNtZBnNKcpgkh3Li/IVm2N0QDGIZYznRuI5kTQ5WvHgyjmupPiUQziDqKiGMYPmm41FebkuLtHdCmqY+UGUMb3WLrJ/bKDq1bwqkmgANxcc6WUWNTRajnN3FEcnsJY/RZ0kui102VMAcw8yZaDKaN/jnNKc4K5uoOBB29K0UyNaCcPhA2IGWVdxVM4A20JRG7NdY69m4pl4SNNP1fBWnyBC8CH6O+839ac3WTHgc44sDcnIyc66JdmKDHuCKcEEvCLe8JUMNXEhJnSIsylFCsVEheXCS8avOOTSEKXSIsvRBmQOOVUAoL0DjEndKizKnQhQZEHPRBlQHSp0Ae56Szu09S8MqTTP0q4xFZqWk8Rnmt90I5J6Q/o2ea33QjbroMKDLr26KBQroCgd12cgLgUrBIGkNVoKW5yQ4idCwz8xLh2IcUgz23GsJjJEjCCNI3qQZ1xYdaaK8cS++w6158lZ1xZDq+mF9CROh5lJMUY3xhax3JmkeFytUzdPgaJob6wkxMjPo3HzTqKezGDtSOWIX/NXF0Njlk7XyT3ZnDjQNDDoJ6E64jE6enfG9pbINQI18wUMmgIOc1xa8aQQpnk5lKJ2iKosJW6Gu5Q51oql0ZPgqaJ5p5HNdoBOnmTkMQB2hWHlNkjBVeFpjfvbpv0qtcYyNqafW0vZsLLk2XfBxn/AJcMxkmugx2It3hEuxNu8JmNJJq4tw864PWuFBJuC18UF9mO0vQ6uxJu9FnEQkQwuXmRrcJedoT1x+wuQccSHOvBXX1XKD3mdyuxDZhBbqcedF4wSkANcOdcasb0cMNFtZXhwxt9N0bQHTCHVnOinVqcm0UY2dqEIY9jWpeSIasam1u+68NRzFOjmN3DsQCy+r2I8iDVjaZjsaUXI9/JKdSwc/Sipzp1nVuVeRCcTStLVMzG+G3xW+UOSEaKpnLb6Q+K9XLQzO7qZy2+kPihd1M5bfSHxXq5SwPO6mctvpD4ru6mctvpD4r1ckB53Uzlt9IfFJq+oZm+O30gvVyjIviVF8jfHWNuGtc0nb4TfimjLTKWljDY3Pa54GkNsfWuXLlUVRunyQGqyq0eBHo2XTc/KB51x2Xi5CxR+ynNid2OS+S0LnYrORcALlypYoeid2eCsmcNP5IIbLe4JzhqIsFy5LWKfQ9mOkeL19gM/RquC2/alYxKrI0yDRvLbrlyrVCtiSaWZ+l5Z03bf2ovuQ7XNPWFy5LUWxz6Pc8BeigG12lcuT1DZg4qIDb7F6+gB1+1cuRqhWF96hv9a44Rzj0gvVypRHYDvMN7fSHxXd5udvaPiuXJ0I6PCBym9o+KUDC22txjeohcuSoAPetv+IO0JFV4W2+h+zm3lcuVRQrP/9k=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AutoShape 4" descr="data:image/jpeg;base64,/9j/4AAQSkZJRgABAQAAAQABAAD/2wCEAAkGBxQTEhUUEhQVFhQXFBQUFBUVFhUUFxQUFBQWFhUUFBUYHCggGBolHBQUITEhJSkrLi4uFx8zODMsNygtLisBCgoKDg0OGhAQGyweHBwsLCwsLCwsLCwsLCwsLCwsLCwsLCwsLCwsLCwsLCwsLCwsLCwsLCwsNywrNyw3KysrK//AABEIAMgA/AMBIgACEQEDEQH/xAAcAAAABwEBAAAAAAAAAAAAAAACAwQFBgcIAAH/xABQEAABAwIBBgcLCAgFAgcAAAABAAIDBBEFBhIhMUFRBxNSYXGBkRQVIjJCcpKhsbLRCBYzVHN0s8EjJTQ1Q2KTolNjgoPCJOEXZKPS4vDx/8QAGQEAAwEBAQAAAAAAAAAAAAAAAAECAwQF/8QAJxEAAgICAgICAgIDAQAAAAAAAAECEQMSITETUSJBBGGh8DJCcRT/2gAMAwEAAhEDEQA/ALTpKZmYzwG+K3yW8kcyNNOzkM9FvwTXBD4DbyO8Ruo/yhFy0rNrnnrXHL8prpfyarFY68XFtEfot+CKeYP8v0W/BR+eFn856ym+ZrP5upc0vzZLpfyaLAiVuqKYbWei34It1bS8pnotUMkjbsjkPU5EupCdVPKe1Z/+zI+kivDH2TKSoo3a+JPSxqRT0GHu1iLqsFE34ZIdVLIgHApzqpbec6ynyzl3EtY4+yQz5PYedT2DoISCXJmk8moaOxNvzcqP8GNvS4rvm9UDZCOslDi3/qNUvsW94WjxKqPrARsNHVM0xyRP9FNL8InHlQdhRLqSZvlw9RcElCS6E6ZKocoamL6ala9u9rW/kE7UWVlG82ewRu3OYPzCgcFZUM/iM6A5x9qG/F5SLPZG/ptftW8c2SP7IeOLLXgZDILx8W8cwb7LIRp2chvoj4Ko4cSzDnMa+M/yuuOxSjBsujobMQRvOgrph+UnxJUYyxNdEz7nZyG+i34L3uZnIb6Lfguoa2OVt43A81wlRXUmn0ZNUJO5W8hvot+C7uNnIb6Lfgld12cqpAJe428hvoj4Lu4mchvot+CUFy7P50rAT9ws5DfRb8F6KNnIb6Lfgji5eZyLAK7jZyGei34Lu5Y+Qz0W/BGXK80o2AB3NHyG+i34LziGchnot+CEb86D2qdx0zzudnIZ6LfgvDTs5DPRb8F6XIOep3FR6YGchvot+CY8ZjaHizQPBGoAbSnsyBMWNv8ADHmj3nI3HQ70sHgM8xvuhGdzDaEbRjwGeY33QjUnhh6GpsS9zN5IXrado8lvYEsHQipqmNvjOaOtS8cEPZsKLOroC4sO9IKrKWnZtv6kw1vCFG3QxtzuGkqHquivkSswnnRb6TR8VBpcrKyX6KLNHKeQB2a0lqGTv01FS63JZ4I7UuAJjXTU8eiSVo67lMlTjVOfFzn9ANu1Rxz4GahnO36ST03SWbGgNQHN/wDiTih2x+krg7VH1lJ3sztbQmA187/FaT1ZvrKTVNS5ovLNHHzOdc9gQoBbJA+iiPjZvaizhVOf+xURkxiDbUFx3MYTftRZxWPZxjukgJ6JDVsmIwen2SPb0OXOwFh8Wo9KxChD8XtqicekobMRkOpjRf8AmKTihqMidUmF1cJzqeVptpsHa+axUowfLZwIjrYzG46M/Yekqn/nA+mkAlzs212lpN79COr+EeSRpa6Nrm6he17KowkuYkurpmiWS3AIIcDqI2heSzho8NzW9JsqIydy+mc0QcbxDDozrZ1lJZMBa+zp6mee+nwdAPrTc5riidETmtyspY/GlBO4KP1vCXA3Qxl/X7E0xYVA36Oke7ne72owRTD6Oihb0kXU/N9sKS6C5uEuZ30cLvQckz8uK53ixSdTbe1Li/ENjIGdaJfFiR8qAI0/6OxC7KrED5Mw7EW7KOvA/jepLnU+J8uAosw4mNlOetLRf1j2YjGU9dypey6G3K6tHlv62FGnviNcER6HkIJqK0eNSNPRIl4l/WPYNZlrWDaD0tIShmX1QPGjYR0pB3ZN5VG/0mlBNaPKp5G9QP5JeP8AYWvQ9xcItvHpz1FJ8Ry7gc4HMePBta3OU090QnWx46WlIa7iS4WOzkneVSjL2FxLVOU0Ecbbm/gt1eaE0VmXth+jZ1lQ8Ur3AAEONm6QOZKocB2yOPRe3qSucu2DUUH1mWkz9TtexgJPakgFVNpJzWna7SexOIbFCPBaB2NHrTdWY+xugvv/ACxAuKpQQtg8YEwC8z3P6TYIXdUMeiNo6QEz93Sv0x0z3DY6V2aOsFAdR1jvGlhgG6Nuc4dZV8C5HabEpDpAzRz6PWUwV+NxN+knaTyWnPd1WXkmBQ65p5pjuL7N7AlFPHTx/RQRg77XPrS2j7HTGk4wZDaGmml53eC3pRnF1jvJhg6s5yeo6qTSG2b0Ip9G5xuXdN9ql5UukPRjW/Cb346plcdwOa3sCLZBTw6QwOftLruv1lLajDk3T0KzeZlrGNuJWdIXRgAG3MkzY3k6Qlz4iNehEVFSG6b6FUZNgx3wvBJH23KTYfkuLi4HtTBg+ISxM42TwYrAgHW7oT5QcJUA8EwEgeVcaehFuQNNEe4SMm5I3NkDSWW0EAkDpUFcFdsXClQOaWTQSFp0Frm5w6lEsabgs1308k8DzpzHMuw9C6MbcVTM5xciD0R02Oo6juOxWpkHlW0s7mndmPb9G46M4btKrmhn7nmz2NbIAdAcPBPOQnvG8sDVMDH0cDHN8WSIZrglP5PgpRpUy2pMRYNb0S7FI+X6lSEtbO43LidwuUZFW1A15461GshaxLmOKRcv1Lu+cXLCp/vpKNr13f2QeUesBFMKj7Lg7vj5YQhUMNvDHaqfblJICDnaOgJdS5YAX4w36kay9CaiumWpxreUvC/+ZVvHlrDfSNHWjW5YwHbZNxfom0WDn8684071AW5Ww8r1o350Q7HjTzqaYyc5+8BNOJ5ucPBHi/mVHxlCw6pR2oipxtpIPGDVvG8ppMVj8co7Na2GG2hov1JLVSVT/KIG0AfmpBT3zG+C0CzdQ5kGR9udc7nI21SI5Hhmjwy5xPKJKV0URj8RgvvsAnZmedQQ+53bUtmPgbCyU83WvBhjneO5PDaRKI8NcdhSsOBkZhUY1i6E+iHktAUmgwV25OdPk/vRGMn0LdEIiw4nWljMLG66nkOCRjWEtipGN1ALVYZPtkvIkVy3AZX6mIyPICR/jODQe1WU2wXuctF+PH7I8r+ikMt8h20zM8SkncdZUFwbDzJUMY/VcEg8yuLLyEOqWl7m2GwnoUUxKGKJ3HRvaSNbQdPUufyONqJ0JXTZHMuJM6ZrB4jRYN1DQmSkpLnTsTxjMrKg5zDm7w7YU1U7nB2bntA3q8bfjottDrFE29nC6W96Izqso/LOQ7xgecJRFizm7Qp0l9Mmx5OBM2WRXeJqQDH3cyF38dzJqExWK+8HQhnCSkTsoS3WBbmR0WU7TrFkaTJ2QacFO71pPJk6Ds9aNiymYXZurnOpCOUbLkesbUKM10HxEb8mm7j2oAycA1BLhlE2+oo5uNNOwpt5RVEaXYBfYkzsnOcp/wC+jUHvow6dVkLJkDWJHjgAG31Ip+Cj/wChSPvgw6b6N6Jkro94VKeQWsSOHB+dEy4bY61IHzxnaEjqHMvr2LSM5sThE0xTUrCxl2jxW+6ELvfHyB2I2k+jZ5rfdCOCvRGOwkGHR8lccOZyUtARjWIUEGzG9tAweSj2wAbEx43wgYdSuLZqhpeNbIwZHA7jm3CQ0XCthUhtx5Yf8yN7B22srWNIVslwYh2QaSeOVgkie17HaWuYQ5p6CEc1ulOhBdl7mqOT8IeGMc5jquMOa4tcLO0FpsRq3hA/8SMK+uR9jvgjUCThl1XuXmXbo39y0djKdDn6w3sTtVcImHOYWQ1cZkf4LAA65c42A1c6h+GYFFDx9VUP0AlznnTmtva56yFnkvpGmNLtjGcEMpzpnvfIdek2unCkyDadJeR1p6ospMIbpNVHf/V8FLqKKKdjJYXB8bxnMcNRGwjdqKy8T+y3l9FduyAAvmyXB3pHJwatPlqaTZX4WxzmOqmBzXFrhZ2hzSQQdG8JdgmJ0dYXClmbIWAF+aHeCHEgXuNtiq8bXRPkZW7+DY7JEmlyCzdZJ6FY2I5SYdBI6KapayRhs9pDrg2B3biETBlZhb3NY2qjLnODWiztLnGzRq3kJ6SDdFb/ADPaNF3daKdkYOU5XFisFNTxulqHBkbS0FxGgFxsBoG9MQyswj61H2O+CWsg3RXbMibbSUOPIQ86tbC56SrY59LIJGtIa4tBADiL20jcg4tX0dJmCqmbGXgludfwg3QbWB2lGs/YbIq4ZAvOpGR5BSt1ZpU8OWOFfW2djvgj6DKPDp5GxRVLHSPOa1ozvCJ2aQnpIN0V7PkRM6xs0AImoyLqzqzANQCtvEmQU8bpp35kbbXcb2GcQBoG8kJjOV+FfW2dj/glrIN0Vm/Iuu2BvTpQo8j6oa2B3WrI+d+F/W2dj/gu+d+F/W2djvgq1kDlZVtVkdVnVGANwKKbkdVDXHfrV0MfDNAJqeTPjJIDhcAlpsbX50hLypc2uBpWVC/JapH8I9STT4BUA2MZ1K43EpqxNxzh5v5lJZJA0WnSeIzzW+6EcuoY7xs8xvuhKRAt6MQhg0qp+HfLOSDMoad5Y57M+dwuHZhNmMB2XsSbcwVwsissv8N1SX4xUA+QImDo4prva4qkgIVTwue5rGAlziGtaNZcdAA60vx/J+pontjqonRPc3PaCWm7SbXu0kbNSOyIH6wpPvEXvhWP8pH9qpfsH/iFUBEeDLLGWgq4wHnueR7WTRk+DZxtngbHC4N1qho0rEsb7EHcQexbVwx+dFG7lRsPa0FAGOspf2yp+8TfiOTanLKb9sqfvE34jlMOAqJrsVYHNDhxU2ggEXzdxQBDsn/2qn+2i98K9MqzfDKz7N3vBWdNhMRaRxUYOwhjdHqUBy2wl0WGV5O2In+5qlq2UujNZWgeAfFuMonQE3MEptp08XJ4TdHnB6z8VYfAbi/EYmyNx8GoYYbbM+4fGem7bf6lTJIdlKf+sqfvE34jlZ/yd/HrfMg96RVhlQP+tqvvM/4rlafyb23krfMg96RD6AjHDbSZmKPOySKJ/wDbmn1tUNwafMqIXnU2WN3ovB/JWt8oyhLZ6WW2h0b2E87XAgHqcqejdYg7iD2JIDRPDlUAYW4f4k8QHVd/sCzqFe3DpWh2GURH8VzJR0cTfT6QVEhNcAaF4EKbNwzO/wASeQ9TbN/IqFcPtTeshi2Mpw7rke647GN7VbPBZhuZhNILWzmGQ69cjy6/rCo/hnqM/FpwDfMEcfRmsFx2kpfYEGunfJKsMNbTScmaM9RcAfUSjcCwjjqatksCYIo3jmzpWtJHVdMifYGlOGLRhVT0xfisWa1sOhtNTxSZoc18Ub7OFx4TQdIOhRPheoGNwiocI2AjitIY0EXkbqIF1KdAZnuvQvLq/wDgIomPw6QljHHul4u5rXHxI9pHSqsAXBiP1LF9pP8AiFL3BTKagu3NDQBuAsOwaEjdgfMuecNnZpF1wRZwTRiZ8Ieb+ZUwxDDc3Yojiuh4838ysnFpmllu4b9GzzG+wJakeGfRs81vsCWLsRznLKPDL++avzovwI1q5ZR4Zf3zWedF+BGmAzZD/vCk+8Re+FoXhH4N++k0Uhn4ri2FlszOvd2dfWLLPWQ/7wpPvEXvhaI4ReEhuFSxRupzLxjC8ESBlrOtaxaUAQ0/J/H10/0v/krooIMyNjL3zGNbfVfNaBf1Kmz8oBn1J39Yf+xXLQz8ZGx9rZ7Gute9s4A2vt1oAxvlN+2VP3if8RyNyWyhmoZxUU+bxga5oz25ws4WOi+tFZT/ALZU/eJ/xHJwyCyZ741YphJxecx7s/Nz/EF7WuEAWPkLwr19VX09PKYeLkfmvzY7G2aToOdo1KzuFMfqmt+xPtChuSfAy6jrIanusP4p+dm8UW53gkWvnaNamXCn+6a37E+0IAyQUpwysdDNHK3xo5GSN6WODh7EmOtPWNYTxUFHM3xZ4XuOv6SOZ7H+rMQAhxiq42eaW1uMlkktuz3F1vWrc+TT9LW/Zwe9IqWV0/Jp+lrfs4PekQA+fKPo70dPJtZOW9T2H82hZ7C1Pw1UfGYRUfycXJ6L239qywAgC0+FfExLh2DgbabPP+ljI/aCqsUuyxxAS0uGNGuOkc09PHOH/FR7BKUS1MMZ1PmjYehzwD7UAbDyepTFSwRnWyGNptvDBdZLy3rDLiFXIdtRL2B5aPYFrrEZhHDI8mwZG9xO4NaTf1LFtRJnPc4m5c4knfc3ugCyuDXDc/CsXeBdxhawdDQXlViVdvBLWU8eD1ccs8Mckzp81r5GhxBhDGktPPdUmUAay4KKzjsKpXZ2cRHxbuYxuLbeoJJw1D9T1P8AtfisTT8nyrzsNLNH6OeQdTgHae0p34a/3PU/7X4rEAZVWjvk7fu6T7y/3GLOK0d8nX93SfeX+4xAFp5oXhaEJcUARTKjEI4x4RtrVW4tlFAZPpBq/Mq7a/CoZR+kYHdKheOZIUQkH/Tt0tBPaVjKFs0UkTjDD+jZ5rfYEsumqgmtGzzG+wJUKlaJozFZKy9w50oZi8xH8SOGTrzAz/gtMMmuqY4bMnn1JbUQtzpImlkjBpc6O9w5o2kadG4p2h0VTkP+8KT7zF74VjfKR/aqX7B/4hVQNJa64uHNPOCCPYbpXieJzVDw+eV8rwA3OkcXENGoXOzSUxCWnZnOa3eQO02W16CMNjY0eSxrexoCzXwU5CSVdRHUTMLKWNwfnOBHGuabtYy+sXtc6lo1lWC6yTdAY+yn/bKn7xP+I5SngVxCKDE2STyMiYIpQXyODG3LdAuTZRXKT9rqfvE34jk3JgbDblrhxNhXUpJ0ACeI3OwAZyRcKR/VNZ9gfaFlCg+lj89nvBap4Tpb4TWfYH3moAyeVbONYTxuS1HM0eFBK9x1/RySyMd/dmHqKqZaQyBoRUZONpz/ABIalg5nF8maR12QBm8q6Pk0/S1v2cPvSKmpmFpLToIJBG4g2KuH5OL7SVp/y4PeegC48tKMTUFVHa+dTygD+bMJb6wFjhbNjqs+7N4I7dCx5ilPxc0rORI9nouI/JJOwCZKhzg0E3DRZo3C97dpKk/BVTcZi1G21/0ucehjHPPqaoorF4CKYOxVrj/CgmkHS5oi9kpTAvjhEqzFhlY8axBIB/rGb/yWQlpbhxxENwqRt7GSWJgtt8LOI6LNKzUNaAFUOHyvGcyKRw3tY5w7QLJM8aedaV4EX5mERc8kzv7yPyWecpG2q6kbqiYf+o5KwLf+TbW6ayH7KUf3NP5KccNR/U9T/tfisVOcBuJ8TiBbfRLC9vW0hw9hVocLlbnYTUD7P1SNRfI6M0rR3ydj+rpPvL/cjWclffAhXiLDJD/5mT3I/iiTpWwSsuW69uomMo27XDtXfOhmoG5WXniV42SeQqN499IPMHvOS6mrXuF83Wm7G757b8ge85NTT6JqhRSvOYzzW+6Ec15XlLH4DPMb7oRoiUasdnjZiFG8tKeVo7op251tL2jXzlScRoTW6/ZsPSimNOitsHxHC8Q8Gpp4DPYhxcwMfo/mFinSlyfweF1xT0+cDcZ/6SxG7OJTpX5C0M0nGGLMedbmHN9iST8HdOfFe8dNyk5T+iqgxykxqOwDHMA2AEAAcwGoIulxAA+MO0JjlyCYNAlPrRb8gTa7Z/asHm55NFjQ6yYPhznFzqOlLiSSTEwkkm5JNtd0HvFhv1Kk/ox/BM/zCmOqoR9PkPK0WdKXHfdWszJeNDm3AsOBuKGluNIIhj0HeNCdqqpjkY6OVjXscLOY4AtcNGgjaNAUPxPJmrjZeJ1xtOdpCiPfuSNxbLM9pGy2tPzMSx2WR838O+o0v9GP4Jyo5o4WiOGNscYvZjAGtFzc2A59KqR2Vtxonc07rE3QabLa9w+ci2qzSbprI2HjLMkwTD3EudRUxJJJJhYSSTckm29H0MFNT53c1PFCXgBxjY1mcBqvbXrKrqHK9jtAqH9OYUCTKaRtzxr3DZZiTyh4iyoKwsddIKjDMPc4ufRU7nOJc5xiYS4k3JJtpKrk5byjxi70US/L59wPWWoU5fQaFiuwzDfqNL/RZ8EbQvpICXU9NFE8jNLo42sJG4kDVoVXVmWlS2xDmOB5rFJvn5Ufy9n/AGVXNhqi3KqugnYGVMTJWg5wbI0PAdqvY7UkGHYb9Rpf6LPgqtZl3UE2OYOq6EcuJ762dNk/mLVFx0uJxRMEcMbWMbqYwBrQNZsBoGnSo7j9JRXM3ccMhcSXkxNJudZOjSoB885j5bB/pRjMsJdN5W84zdCl7lKKJJS4rQxOz4aaJjxqcyNrXDoIR1RldDIwsnja5hIu14DgbavBKr2pxMG7s4X3NFkjhxIt0iLPfsL9XYpSm32U9UWCK/Dj4tDCf9hoHaQh4jj8EMXFxiKnaTnFkTRcnRpIbt0BV9UzVU1uMcWjYBZosgwUAbrtfeTpVtcfJkr9D984HuP6JpI5TrpXSVMrnBz5LW2DUmaJh2OFkriIGt3qXLNc8G1lnYVj0wYBniw3rzFMakLhcjxRu3lQKLGYW65CiqzKOEkeE7Vu5ytIbdGclEv+kHgM81vuhG2RdH4jPMb7oRy7aOYDZdZCAXpCKADmrrIa5FANdc0g3QY3XCcaiMEaUzvfxZN9S4M0NXZ0QlYYySxRvdBSBsoJ0HWjpToWKkaOIrbMDoUSyuyVZOC5oGdvT82TSlRkFlTlYlwUnNkcQbPKHTZPtGgNGjWSrQxWgBBIUbmpi0WHWobk/s1VP6Iy6jsbWFtthpTjTUDnCzNW6yU01JxkmnxVMKOmZGzOIFgFKj+xtkNdk7mNL5XANGk3Ubq5IXaIIS4Dyzq6inHKbFnVlRxYObCzWBoziNhQA0AAN0NAtZbJUS2RqWkfp/RjmSXuGXkBSx4Sd61WRogjRw+TkhBFC/cFIiEAsR5ZCpDGMPO4JRRUhY/OdZzdrbJyzF1kt5MVCLFKdkpBYzi7arbelJ30hOs6Rt1JzLUFzFSnIKQ39zna4lc+mB1paWLzNSth0I2RZosF4YzayV5q8LE7YrG90A3IieLT1J0LEmqG6epWpMTNOUfiM8xvuhHJPRnwGeY33Qj7rqOcFdeoAXt0ACXIIKEgAqVNtZBnNKcpgkh3Li/IVm2N0QDGIZYznRuI5kTQ5WvHgyjmupPiUQziDqKiGMYPmm41FebkuLtHdCmqY+UGUMb3WLrJ/bKDq1bwqkmgANxcc6WUWNTRajnN3FEcnsJY/RZ0kui102VMAcw8yZaDKaN/jnNKc4K5uoOBB29K0UyNaCcPhA2IGWVdxVM4A20JRG7NdY69m4pl4SNNP1fBWnyBC8CH6O+839ac3WTHgc44sDcnIyc66JdmKDHuCKcEEvCLe8JUMNXEhJnSIsylFCsVEheXCS8avOOTSEKXSIsvRBmQOOVUAoL0DjEndKizKnQhQZEHPRBlQHSp0Ae56Szu09S8MqTTP0q4xFZqWk8Rnmt90I5J6Q/o2ea33QjbroMKDLr26KBQroCgd12cgLgUrBIGkNVoKW5yQ4idCwz8xLh2IcUgz23GsJjJEjCCNI3qQZ1xYdaaK8cS++w6158lZ1xZDq+mF9CROh5lJMUY3xhax3JmkeFytUzdPgaJob6wkxMjPo3HzTqKezGDtSOWIX/NXF0Njlk7XyT3ZnDjQNDDoJ6E64jE6enfG9pbINQI18wUMmgIOc1xa8aQQpnk5lKJ2iKosJW6Gu5Q51oql0ZPgqaJ5p5HNdoBOnmTkMQB2hWHlNkjBVeFpjfvbpv0qtcYyNqafW0vZsLLk2XfBxn/AJcMxkmugx2It3hEuxNu8JmNJJq4tw864PWuFBJuC18UF9mO0vQ6uxJu9FnEQkQwuXmRrcJedoT1x+wuQccSHOvBXX1XKD3mdyuxDZhBbqcedF4wSkANcOdcasb0cMNFtZXhwxt9N0bQHTCHVnOinVqcm0UY2dqEIY9jWpeSIasam1u+68NRzFOjmN3DsQCy+r2I8iDVjaZjsaUXI9/JKdSwc/Sipzp1nVuVeRCcTStLVMzG+G3xW+UOSEaKpnLb6Q+K9XLQzO7qZy2+kPihd1M5bfSHxXq5SwPO6mctvpD4ru6mctvpD4r1ckB53Uzlt9IfFJq+oZm+O30gvVyjIviVF8jfHWNuGtc0nb4TfimjLTKWljDY3Pa54GkNsfWuXLlUVRunyQGqyq0eBHo2XTc/KB51x2Xi5CxR+ynNid2OS+S0LnYrORcALlypYoeid2eCsmcNP5IIbLe4JzhqIsFy5LWKfQ9mOkeL19gM/RquC2/alYxKrI0yDRvLbrlyrVCtiSaWZ+l5Z03bf2ovuQ7XNPWFy5LUWxz6Pc8BeigG12lcuT1DZg4qIDb7F6+gB1+1cuRqhWF96hv9a44Rzj0gvVypRHYDvMN7fSHxXd5udvaPiuXJ0I6PCBym9o+KUDC22txjeohcuSoAPetv+IO0JFV4W2+h+zm3lcuVRQrP/9k=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AutoShape 6" descr="data:image/jpeg;base64,/9j/4AAQSkZJRgABAQAAAQABAAD/2wCEAAkGBxQTEhUUEhQVFhQXFBQUFBUVFhUUFxQUFBQWFhUUFBUYHCggGBolHBQUITEhJSkrLi4uFx8zODMsNygtLisBCgoKDg0OGhAQGyweHBwsLCwsLCwsLCwsLCwsLCwsLCwsLCwsLCwsLCwsLCwsLCwsLCwsLCwsNywrNyw3KysrK//AABEIAMgA/AMBIgACEQEDEQH/xAAcAAAABwEBAAAAAAAAAAAAAAACAwQFBgcIAAH/xABQEAABAwIBBgcLCAgFAgcAAAABAAIDBBEFBhIhMUFRBxNSYXGBkRQVIjJCcpKhsbLRCBYzVHN0s8EjJTQ1Q2KTolNjgoPCJOEXZKPS4vDx/8QAGQEAAwEBAQAAAAAAAAAAAAAAAAECAwQF/8QAJxEAAgICAgICAgIDAQAAAAAAAAECEQMSITETUSJBBGGh8DJCcRT/2gAMAwEAAhEDEQA/ALTpKZmYzwG+K3yW8kcyNNOzkM9FvwTXBD4DbyO8Ruo/yhFy0rNrnnrXHL8prpfyarFY68XFtEfot+CKeYP8v0W/BR+eFn856ym+ZrP5upc0vzZLpfyaLAiVuqKYbWei34It1bS8pnotUMkjbsjkPU5EupCdVPKe1Z/+zI+kivDH2TKSoo3a+JPSxqRT0GHu1iLqsFE34ZIdVLIgHApzqpbec6ynyzl3EtY4+yQz5PYedT2DoISCXJmk8moaOxNvzcqP8GNvS4rvm9UDZCOslDi3/qNUvsW94WjxKqPrARsNHVM0xyRP9FNL8InHlQdhRLqSZvlw9RcElCS6E6ZKocoamL6ala9u9rW/kE7UWVlG82ewRu3OYPzCgcFZUM/iM6A5x9qG/F5SLPZG/ptftW8c2SP7IeOLLXgZDILx8W8cwb7LIRp2chvoj4Ko4cSzDnMa+M/yuuOxSjBsujobMQRvOgrph+UnxJUYyxNdEz7nZyG+i34L3uZnIb6Lfguoa2OVt43A81wlRXUmn0ZNUJO5W8hvot+C7uNnIb6Lfgld12cqpAJe428hvoj4Lu4mchvot+CUFy7P50rAT9ws5DfRb8F6KNnIb6Lfgji5eZyLAK7jZyGei34Lu5Y+Qz0W/BGXK80o2AB3NHyG+i34LziGchnot+CEb86D2qdx0zzudnIZ6LfgvDTs5DPRb8F6XIOep3FR6YGchvot+CY8ZjaHizQPBGoAbSnsyBMWNv8ADHmj3nI3HQ70sHgM8xvuhGdzDaEbRjwGeY33QjUnhh6GpsS9zN5IXrado8lvYEsHQipqmNvjOaOtS8cEPZsKLOroC4sO9IKrKWnZtv6kw1vCFG3QxtzuGkqHquivkSswnnRb6TR8VBpcrKyX6KLNHKeQB2a0lqGTv01FS63JZ4I7UuAJjXTU8eiSVo67lMlTjVOfFzn9ANu1Rxz4GahnO36ST03SWbGgNQHN/wDiTih2x+krg7VH1lJ3sztbQmA187/FaT1ZvrKTVNS5ovLNHHzOdc9gQoBbJA+iiPjZvaizhVOf+xURkxiDbUFx3MYTftRZxWPZxjukgJ6JDVsmIwen2SPb0OXOwFh8Wo9KxChD8XtqicekobMRkOpjRf8AmKTihqMidUmF1cJzqeVptpsHa+axUowfLZwIjrYzG46M/Yekqn/nA+mkAlzs212lpN79COr+EeSRpa6Nrm6he17KowkuYkurpmiWS3AIIcDqI2heSzho8NzW9JsqIydy+mc0QcbxDDozrZ1lJZMBa+zp6mee+nwdAPrTc5riidETmtyspY/GlBO4KP1vCXA3Qxl/X7E0xYVA36Oke7ne72owRTD6Oihb0kXU/N9sKS6C5uEuZ30cLvQckz8uK53ixSdTbe1Li/ENjIGdaJfFiR8qAI0/6OxC7KrED5Mw7EW7KOvA/jepLnU+J8uAosw4mNlOetLRf1j2YjGU9dypey6G3K6tHlv62FGnviNcER6HkIJqK0eNSNPRIl4l/WPYNZlrWDaD0tIShmX1QPGjYR0pB3ZN5VG/0mlBNaPKp5G9QP5JeP8AYWvQ9xcItvHpz1FJ8Ry7gc4HMePBta3OU090QnWx46WlIa7iS4WOzkneVSjL2FxLVOU0Ecbbm/gt1eaE0VmXth+jZ1lQ8Ur3AAEONm6QOZKocB2yOPRe3qSucu2DUUH1mWkz9TtexgJPakgFVNpJzWna7SexOIbFCPBaB2NHrTdWY+xugvv/ACxAuKpQQtg8YEwC8z3P6TYIXdUMeiNo6QEz93Sv0x0z3DY6V2aOsFAdR1jvGlhgG6Nuc4dZV8C5HabEpDpAzRz6PWUwV+NxN+knaTyWnPd1WXkmBQ65p5pjuL7N7AlFPHTx/RQRg77XPrS2j7HTGk4wZDaGmml53eC3pRnF1jvJhg6s5yeo6qTSG2b0Ip9G5xuXdN9ql5UukPRjW/Cb346plcdwOa3sCLZBTw6QwOftLruv1lLajDk3T0KzeZlrGNuJWdIXRgAG3MkzY3k6Qlz4iNehEVFSG6b6FUZNgx3wvBJH23KTYfkuLi4HtTBg+ISxM42TwYrAgHW7oT5QcJUA8EwEgeVcaehFuQNNEe4SMm5I3NkDSWW0EAkDpUFcFdsXClQOaWTQSFp0Frm5w6lEsabgs1308k8DzpzHMuw9C6MbcVTM5xciD0R02Oo6juOxWpkHlW0s7mndmPb9G46M4btKrmhn7nmz2NbIAdAcPBPOQnvG8sDVMDH0cDHN8WSIZrglP5PgpRpUy2pMRYNb0S7FI+X6lSEtbO43LidwuUZFW1A15461GshaxLmOKRcv1Lu+cXLCp/vpKNr13f2QeUesBFMKj7Lg7vj5YQhUMNvDHaqfblJICDnaOgJdS5YAX4w36kay9CaiumWpxreUvC/+ZVvHlrDfSNHWjW5YwHbZNxfom0WDn8684071AW5Ww8r1o350Q7HjTzqaYyc5+8BNOJ5ucPBHi/mVHxlCw6pR2oipxtpIPGDVvG8ppMVj8co7Na2GG2hov1JLVSVT/KIG0AfmpBT3zG+C0CzdQ5kGR9udc7nI21SI5Hhmjwy5xPKJKV0URj8RgvvsAnZmedQQ+53bUtmPgbCyU83WvBhjneO5PDaRKI8NcdhSsOBkZhUY1i6E+iHktAUmgwV25OdPk/vRGMn0LdEIiw4nWljMLG66nkOCRjWEtipGN1ALVYZPtkvIkVy3AZX6mIyPICR/jODQe1WU2wXuctF+PH7I8r+ikMt8h20zM8SkncdZUFwbDzJUMY/VcEg8yuLLyEOqWl7m2GwnoUUxKGKJ3HRvaSNbQdPUufyONqJ0JXTZHMuJM6ZrB4jRYN1DQmSkpLnTsTxjMrKg5zDm7w7YU1U7nB2bntA3q8bfjottDrFE29nC6W96Izqso/LOQ7xgecJRFizm7Qp0l9Mmx5OBM2WRXeJqQDH3cyF38dzJqExWK+8HQhnCSkTsoS3WBbmR0WU7TrFkaTJ2QacFO71pPJk6Ds9aNiymYXZurnOpCOUbLkesbUKM10HxEb8mm7j2oAycA1BLhlE2+oo5uNNOwpt5RVEaXYBfYkzsnOcp/wC+jUHvow6dVkLJkDWJHjgAG31Ip+Cj/wChSPvgw6b6N6Jkro94VKeQWsSOHB+dEy4bY61IHzxnaEjqHMvr2LSM5sThE0xTUrCxl2jxW+6ELvfHyB2I2k+jZ5rfdCOCvRGOwkGHR8lccOZyUtARjWIUEGzG9tAweSj2wAbEx43wgYdSuLZqhpeNbIwZHA7jm3CQ0XCthUhtx5Yf8yN7B22srWNIVslwYh2QaSeOVgkie17HaWuYQ5p6CEc1ulOhBdl7mqOT8IeGMc5jquMOa4tcLO0FpsRq3hA/8SMK+uR9jvgjUCThl1XuXmXbo39y0djKdDn6w3sTtVcImHOYWQ1cZkf4LAA65c42A1c6h+GYFFDx9VUP0AlznnTmtva56yFnkvpGmNLtjGcEMpzpnvfIdek2unCkyDadJeR1p6ospMIbpNVHf/V8FLqKKKdjJYXB8bxnMcNRGwjdqKy8T+y3l9FduyAAvmyXB3pHJwatPlqaTZX4WxzmOqmBzXFrhZ2hzSQQdG8JdgmJ0dYXClmbIWAF+aHeCHEgXuNtiq8bXRPkZW7+DY7JEmlyCzdZJ6FY2I5SYdBI6KapayRhs9pDrg2B3biETBlZhb3NY2qjLnODWiztLnGzRq3kJ6SDdFb/ADPaNF3daKdkYOU5XFisFNTxulqHBkbS0FxGgFxsBoG9MQyswj61H2O+CWsg3RXbMibbSUOPIQ86tbC56SrY59LIJGtIa4tBADiL20jcg4tX0dJmCqmbGXgludfwg3QbWB2lGs/YbIq4ZAvOpGR5BSt1ZpU8OWOFfW2djvgj6DKPDp5GxRVLHSPOa1ozvCJ2aQnpIN0V7PkRM6xs0AImoyLqzqzANQCtvEmQU8bpp35kbbXcb2GcQBoG8kJjOV+FfW2dj/glrIN0Vm/Iuu2BvTpQo8j6oa2B3WrI+d+F/W2dj/gu+d+F/W2djvgq1kDlZVtVkdVnVGANwKKbkdVDXHfrV0MfDNAJqeTPjJIDhcAlpsbX50hLypc2uBpWVC/JapH8I9STT4BUA2MZ1K43EpqxNxzh5v5lJZJA0WnSeIzzW+6EcuoY7xs8xvuhKRAt6MQhg0qp+HfLOSDMoad5Y57M+dwuHZhNmMB2XsSbcwVwsissv8N1SX4xUA+QImDo4prva4qkgIVTwue5rGAlziGtaNZcdAA60vx/J+pontjqonRPc3PaCWm7SbXu0kbNSOyIH6wpPvEXvhWP8pH9qpfsH/iFUBEeDLLGWgq4wHnueR7WTRk+DZxtngbHC4N1qho0rEsb7EHcQexbVwx+dFG7lRsPa0FAGOspf2yp+8TfiOTanLKb9sqfvE34jlMOAqJrsVYHNDhxU2ggEXzdxQBDsn/2qn+2i98K9MqzfDKz7N3vBWdNhMRaRxUYOwhjdHqUBy2wl0WGV5O2In+5qlq2UujNZWgeAfFuMonQE3MEptp08XJ4TdHnB6z8VYfAbi/EYmyNx8GoYYbbM+4fGem7bf6lTJIdlKf+sqfvE34jlZ/yd/HrfMg96RVhlQP+tqvvM/4rlafyb23krfMg96RD6AjHDbSZmKPOySKJ/wDbmn1tUNwafMqIXnU2WN3ovB/JWt8oyhLZ6WW2h0b2E87XAgHqcqejdYg7iD2JIDRPDlUAYW4f4k8QHVd/sCzqFe3DpWh2GURH8VzJR0cTfT6QVEhNcAaF4EKbNwzO/wASeQ9TbN/IqFcPtTeshi2Mpw7rke647GN7VbPBZhuZhNILWzmGQ69cjy6/rCo/hnqM/FpwDfMEcfRmsFx2kpfYEGunfJKsMNbTScmaM9RcAfUSjcCwjjqatksCYIo3jmzpWtJHVdMifYGlOGLRhVT0xfisWa1sOhtNTxSZoc18Ub7OFx4TQdIOhRPheoGNwiocI2AjitIY0EXkbqIF1KdAZnuvQvLq/wDgIomPw6QljHHul4u5rXHxI9pHSqsAXBiP1LF9pP8AiFL3BTKagu3NDQBuAsOwaEjdgfMuecNnZpF1wRZwTRiZ8Ieb+ZUwxDDc3Yojiuh4838ysnFpmllu4b9GzzG+wJakeGfRs81vsCWLsRznLKPDL++avzovwI1q5ZR4Zf3zWedF+BGmAzZD/vCk+8Re+FoXhH4N++k0Uhn4ri2FlszOvd2dfWLLPWQ/7wpPvEXvhaI4ReEhuFSxRupzLxjC8ESBlrOtaxaUAQ0/J/H10/0v/krooIMyNjL3zGNbfVfNaBf1Kmz8oBn1J39Yf+xXLQz8ZGx9rZ7Gute9s4A2vt1oAxvlN+2VP3if8RyNyWyhmoZxUU+bxga5oz25ws4WOi+tFZT/ALZU/eJ/xHJwyCyZ741YphJxecx7s/Nz/EF7WuEAWPkLwr19VX09PKYeLkfmvzY7G2aToOdo1KzuFMfqmt+xPtChuSfAy6jrIanusP4p+dm8UW53gkWvnaNamXCn+6a37E+0IAyQUpwysdDNHK3xo5GSN6WODh7EmOtPWNYTxUFHM3xZ4XuOv6SOZ7H+rMQAhxiq42eaW1uMlkktuz3F1vWrc+TT9LW/Zwe9IqWV0/Jp+lrfs4PekQA+fKPo70dPJtZOW9T2H82hZ7C1Pw1UfGYRUfycXJ6L239qywAgC0+FfExLh2DgbabPP+ljI/aCqsUuyxxAS0uGNGuOkc09PHOH/FR7BKUS1MMZ1PmjYehzwD7UAbDyepTFSwRnWyGNptvDBdZLy3rDLiFXIdtRL2B5aPYFrrEZhHDI8mwZG9xO4NaTf1LFtRJnPc4m5c4knfc3ugCyuDXDc/CsXeBdxhawdDQXlViVdvBLWU8eD1ccs8Mckzp81r5GhxBhDGktPPdUmUAay4KKzjsKpXZ2cRHxbuYxuLbeoJJw1D9T1P8AtfisTT8nyrzsNLNH6OeQdTgHae0p34a/3PU/7X4rEAZVWjvk7fu6T7y/3GLOK0d8nX93SfeX+4xAFp5oXhaEJcUARTKjEI4x4RtrVW4tlFAZPpBq/Mq7a/CoZR+kYHdKheOZIUQkH/Tt0tBPaVjKFs0UkTjDD+jZ5rfYEsumqgmtGzzG+wJUKlaJozFZKy9w50oZi8xH8SOGTrzAz/gtMMmuqY4bMnn1JbUQtzpImlkjBpc6O9w5o2kadG4p2h0VTkP+8KT7zF74VjfKR/aqX7B/4hVQNJa64uHNPOCCPYbpXieJzVDw+eV8rwA3OkcXENGoXOzSUxCWnZnOa3eQO02W16CMNjY0eSxrexoCzXwU5CSVdRHUTMLKWNwfnOBHGuabtYy+sXtc6lo1lWC6yTdAY+yn/bKn7xP+I5SngVxCKDE2STyMiYIpQXyODG3LdAuTZRXKT9rqfvE34jk3JgbDblrhxNhXUpJ0ACeI3OwAZyRcKR/VNZ9gfaFlCg+lj89nvBap4Tpb4TWfYH3moAyeVbONYTxuS1HM0eFBK9x1/RySyMd/dmHqKqZaQyBoRUZONpz/ABIalg5nF8maR12QBm8q6Pk0/S1v2cPvSKmpmFpLToIJBG4g2KuH5OL7SVp/y4PeegC48tKMTUFVHa+dTygD+bMJb6wFjhbNjqs+7N4I7dCx5ilPxc0rORI9nouI/JJOwCZKhzg0E3DRZo3C97dpKk/BVTcZi1G21/0ucehjHPPqaoorF4CKYOxVrj/CgmkHS5oi9kpTAvjhEqzFhlY8axBIB/rGb/yWQlpbhxxENwqRt7GSWJgtt8LOI6LNKzUNaAFUOHyvGcyKRw3tY5w7QLJM8aedaV4EX5mERc8kzv7yPyWecpG2q6kbqiYf+o5KwLf+TbW6ayH7KUf3NP5KccNR/U9T/tfisVOcBuJ8TiBbfRLC9vW0hw9hVocLlbnYTUD7P1SNRfI6M0rR3ydj+rpPvL/cjWclffAhXiLDJD/5mT3I/iiTpWwSsuW69uomMo27XDtXfOhmoG5WXniV42SeQqN499IPMHvOS6mrXuF83Wm7G757b8ge85NTT6JqhRSvOYzzW+6Ec15XlLH4DPMb7oRoiUasdnjZiFG8tKeVo7op251tL2jXzlScRoTW6/ZsPSimNOitsHxHC8Q8Gpp4DPYhxcwMfo/mFinSlyfweF1xT0+cDcZ/6SxG7OJTpX5C0M0nGGLMedbmHN9iST8HdOfFe8dNyk5T+iqgxykxqOwDHMA2AEAAcwGoIulxAA+MO0JjlyCYNAlPrRb8gTa7Z/asHm55NFjQ6yYPhznFzqOlLiSSTEwkkm5JNtd0HvFhv1Kk/ox/BM/zCmOqoR9PkPK0WdKXHfdWszJeNDm3AsOBuKGluNIIhj0HeNCdqqpjkY6OVjXscLOY4AtcNGgjaNAUPxPJmrjZeJ1xtOdpCiPfuSNxbLM9pGy2tPzMSx2WR838O+o0v9GP4Jyo5o4WiOGNscYvZjAGtFzc2A59KqR2Vtxonc07rE3QabLa9w+ci2qzSbprI2HjLMkwTD3EudRUxJJJJhYSSTckm29H0MFNT53c1PFCXgBxjY1mcBqvbXrKrqHK9jtAqH9OYUCTKaRtzxr3DZZiTyh4iyoKwsddIKjDMPc4ufRU7nOJc5xiYS4k3JJtpKrk5byjxi70US/L59wPWWoU5fQaFiuwzDfqNL/RZ8EbQvpICXU9NFE8jNLo42sJG4kDVoVXVmWlS2xDmOB5rFJvn5Ufy9n/AGVXNhqi3KqugnYGVMTJWg5wbI0PAdqvY7UkGHYb9Rpf6LPgqtZl3UE2OYOq6EcuJ762dNk/mLVFx0uJxRMEcMbWMbqYwBrQNZsBoGnSo7j9JRXM3ccMhcSXkxNJudZOjSoB885j5bB/pRjMsJdN5W84zdCl7lKKJJS4rQxOz4aaJjxqcyNrXDoIR1RldDIwsnja5hIu14DgbavBKr2pxMG7s4X3NFkjhxIt0iLPfsL9XYpSm32U9UWCK/Dj4tDCf9hoHaQh4jj8EMXFxiKnaTnFkTRcnRpIbt0BV9UzVU1uMcWjYBZosgwUAbrtfeTpVtcfJkr9D984HuP6JpI5TrpXSVMrnBz5LW2DUmaJh2OFkriIGt3qXLNc8G1lnYVj0wYBniw3rzFMakLhcjxRu3lQKLGYW65CiqzKOEkeE7Vu5ytIbdGclEv+kHgM81vuhG2RdH4jPMb7oRy7aOYDZdZCAXpCKADmrrIa5FANdc0g3QY3XCcaiMEaUzvfxZN9S4M0NXZ0QlYYySxRvdBSBsoJ0HWjpToWKkaOIrbMDoUSyuyVZOC5oGdvT82TSlRkFlTlYlwUnNkcQbPKHTZPtGgNGjWSrQxWgBBIUbmpi0WHWobk/s1VP6Iy6jsbWFtthpTjTUDnCzNW6yU01JxkmnxVMKOmZGzOIFgFKj+xtkNdk7mNL5XANGk3Ubq5IXaIIS4Dyzq6inHKbFnVlRxYObCzWBoziNhQA0AAN0NAtZbJUS2RqWkfp/RjmSXuGXkBSx4Sd61WRogjRw+TkhBFC/cFIiEAsR5ZCpDGMPO4JRRUhY/OdZzdrbJyzF1kt5MVCLFKdkpBYzi7arbelJ30hOs6Rt1JzLUFzFSnIKQ39zna4lc+mB1paWLzNSth0I2RZosF4YzayV5q8LE7YrG90A3IieLT1J0LEmqG6epWpMTNOUfiM8xvuhHJPRnwGeY33Qj7rqOcFdeoAXt0ACXIIKEgAqVNtZBnNKcpgkh3Li/IVm2N0QDGIZYznRuI5kTQ5WvHgyjmupPiUQziDqKiGMYPmm41FebkuLtHdCmqY+UGUMb3WLrJ/bKDq1bwqkmgANxcc6WUWNTRajnN3FEcnsJY/RZ0kui102VMAcw8yZaDKaN/jnNKc4K5uoOBB29K0UyNaCcPhA2IGWVdxVM4A20JRG7NdY69m4pl4SNNP1fBWnyBC8CH6O+839ac3WTHgc44sDcnIyc66JdmKDHuCKcEEvCLe8JUMNXEhJnSIsylFCsVEheXCS8avOOTSEKXSIsvRBmQOOVUAoL0DjEndKizKnQhQZEHPRBlQHSp0Ae56Szu09S8MqTTP0q4xFZqWk8Rnmt90I5J6Q/o2ea33QjbroMKDLr26KBQroCgd12cgLgUrBIGkNVoKW5yQ4idCwz8xLh2IcUgz23GsJjJEjCCNI3qQZ1xYdaaK8cS++w6158lZ1xZDq+mF9CROh5lJMUY3xhax3JmkeFytUzdPgaJob6wkxMjPo3HzTqKezGDtSOWIX/NXF0Njlk7XyT3ZnDjQNDDoJ6E64jE6enfG9pbINQI18wUMmgIOc1xa8aQQpnk5lKJ2iKosJW6Gu5Q51oql0ZPgqaJ5p5HNdoBOnmTkMQB2hWHlNkjBVeFpjfvbpv0qtcYyNqafW0vZsLLk2XfBxn/AJcMxkmugx2It3hEuxNu8JmNJJq4tw864PWuFBJuC18UF9mO0vQ6uxJu9FnEQkQwuXmRrcJedoT1x+wuQccSHOvBXX1XKD3mdyuxDZhBbqcedF4wSkANcOdcasb0cMNFtZXhwxt9N0bQHTCHVnOinVqcm0UY2dqEIY9jWpeSIasam1u+68NRzFOjmN3DsQCy+r2I8iDVjaZjsaUXI9/JKdSwc/Sipzp1nVuVeRCcTStLVMzG+G3xW+UOSEaKpnLb6Q+K9XLQzO7qZy2+kPihd1M5bfSHxXq5SwPO6mctvpD4ru6mctvpD4r1ckB53Uzlt9IfFJq+oZm+O30gvVyjIviVF8jfHWNuGtc0nb4TfimjLTKWljDY3Pa54GkNsfWuXLlUVRunyQGqyq0eBHo2XTc/KB51x2Xi5CxR+ynNid2OS+S0LnYrORcALlypYoeid2eCsmcNP5IIbLe4JzhqIsFy5LWKfQ9mOkeL19gM/RquC2/alYxKrI0yDRvLbrlyrVCtiSaWZ+l5Z03bf2ovuQ7XNPWFy5LUWxz6Pc8BeigG12lcuT1DZg4qIDb7F6+gB1+1cuRqhWF96hv9a44Rzj0gvVypRHYDvMN7fSHxXd5udvaPiuXJ0I6PCBym9o+KUDC22txjeohcuSoAPetv+IO0JFV4W2+h+zm3lcuVRQrP/9k="/>
          <p:cNvSpPr>
            <a:spLocks noChangeAspect="1" noChangeArrowheads="1"/>
          </p:cNvSpPr>
          <p:nvPr/>
        </p:nvSpPr>
        <p:spPr bwMode="auto">
          <a:xfrm>
            <a:off x="460375" y="1603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AutoShape 8" descr="data:image/jpeg;base64,/9j/4AAQSkZJRgABAQAAAQABAAD/2wCEAAkGBxQTEhUUEhQVFhQXFBQUFBUVFhUUFxQUFBQWFhUUFBUYHCggGBolHBQUITEhJSkrLi4uFx8zODMsNygtLisBCgoKDg0OGhAQGyweHBwsLCwsLCwsLCwsLCwsLCwsLCwsLCwsLCwsLCwsLCwsLCwsLCwsLCwsNywrNyw3KysrK//AABEIAMgA/AMBIgACEQEDEQH/xAAcAAAABwEBAAAAAAAAAAAAAAACAwQFBgcIAAH/xABQEAABAwIBBgcLCAgFAgcAAAABAAIDBBEFBhIhMUFRBxNSYXGBkRQVIjJCcpKhsbLRCBYzVHN0s8EjJTQ1Q2KTolNjgoPCJOEXZKPS4vDx/8QAGQEAAwEBAQAAAAAAAAAAAAAAAAECAwQF/8QAJxEAAgICAgICAgIDAQAAAAAAAAECEQMSITETUSJBBGGh8DJCcRT/2gAMAwEAAhEDEQA/ALTpKZmYzwG+K3yW8kcyNNOzkM9FvwTXBD4DbyO8Ruo/yhFy0rNrnnrXHL8prpfyarFY68XFtEfot+CKeYP8v0W/BR+eFn856ym+ZrP5upc0vzZLpfyaLAiVuqKYbWei34It1bS8pnotUMkjbsjkPU5EupCdVPKe1Z/+zI+kivDH2TKSoo3a+JPSxqRT0GHu1iLqsFE34ZIdVLIgHApzqpbec6ynyzl3EtY4+yQz5PYedT2DoISCXJmk8moaOxNvzcqP8GNvS4rvm9UDZCOslDi3/qNUvsW94WjxKqPrARsNHVM0xyRP9FNL8InHlQdhRLqSZvlw9RcElCS6E6ZKocoamL6ala9u9rW/kE7UWVlG82ewRu3OYPzCgcFZUM/iM6A5x9qG/F5SLPZG/ptftW8c2SP7IeOLLXgZDILx8W8cwb7LIRp2chvoj4Ko4cSzDnMa+M/yuuOxSjBsujobMQRvOgrph+UnxJUYyxNdEz7nZyG+i34L3uZnIb6Lfguoa2OVt43A81wlRXUmn0ZNUJO5W8hvot+C7uNnIb6Lfgld12cqpAJe428hvoj4Lu4mchvot+CUFy7P50rAT9ws5DfRb8F6KNnIb6Lfgji5eZyLAK7jZyGei34Lu5Y+Qz0W/BGXK80o2AB3NHyG+i34LziGchnot+CEb86D2qdx0zzudnIZ6LfgvDTs5DPRb8F6XIOep3FR6YGchvot+CY8ZjaHizQPBGoAbSnsyBMWNv8ADHmj3nI3HQ70sHgM8xvuhGdzDaEbRjwGeY33QjUnhh6GpsS9zN5IXrado8lvYEsHQipqmNvjOaOtS8cEPZsKLOroC4sO9IKrKWnZtv6kw1vCFG3QxtzuGkqHquivkSswnnRb6TR8VBpcrKyX6KLNHKeQB2a0lqGTv01FS63JZ4I7UuAJjXTU8eiSVo67lMlTjVOfFzn9ANu1Rxz4GahnO36ST03SWbGgNQHN/wDiTih2x+krg7VH1lJ3sztbQmA187/FaT1ZvrKTVNS5ovLNHHzOdc9gQoBbJA+iiPjZvaizhVOf+xURkxiDbUFx3MYTftRZxWPZxjukgJ6JDVsmIwen2SPb0OXOwFh8Wo9KxChD8XtqicekobMRkOpjRf8AmKTihqMidUmF1cJzqeVptpsHa+axUowfLZwIjrYzG46M/Yekqn/nA+mkAlzs212lpN79COr+EeSRpa6Nrm6he17KowkuYkurpmiWS3AIIcDqI2heSzho8NzW9JsqIydy+mc0QcbxDDozrZ1lJZMBa+zp6mee+nwdAPrTc5riidETmtyspY/GlBO4KP1vCXA3Qxl/X7E0xYVA36Oke7ne72owRTD6Oihb0kXU/N9sKS6C5uEuZ30cLvQckz8uK53ixSdTbe1Li/ENjIGdaJfFiR8qAI0/6OxC7KrED5Mw7EW7KOvA/jepLnU+J8uAosw4mNlOetLRf1j2YjGU9dypey6G3K6tHlv62FGnviNcER6HkIJqK0eNSNPRIl4l/WPYNZlrWDaD0tIShmX1QPGjYR0pB3ZN5VG/0mlBNaPKp5G9QP5JeP8AYWvQ9xcItvHpz1FJ8Ry7gc4HMePBta3OU090QnWx46WlIa7iS4WOzkneVSjL2FxLVOU0Ecbbm/gt1eaE0VmXth+jZ1lQ8Ur3AAEONm6QOZKocB2yOPRe3qSucu2DUUH1mWkz9TtexgJPakgFVNpJzWna7SexOIbFCPBaB2NHrTdWY+xugvv/ACxAuKpQQtg8YEwC8z3P6TYIXdUMeiNo6QEz93Sv0x0z3DY6V2aOsFAdR1jvGlhgG6Nuc4dZV8C5HabEpDpAzRz6PWUwV+NxN+knaTyWnPd1WXkmBQ65p5pjuL7N7AlFPHTx/RQRg77XPrS2j7HTGk4wZDaGmml53eC3pRnF1jvJhg6s5yeo6qTSG2b0Ip9G5xuXdN9ql5UukPRjW/Cb346plcdwOa3sCLZBTw6QwOftLruv1lLajDk3T0KzeZlrGNuJWdIXRgAG3MkzY3k6Qlz4iNehEVFSG6b6FUZNgx3wvBJH23KTYfkuLi4HtTBg+ISxM42TwYrAgHW7oT5QcJUA8EwEgeVcaehFuQNNEe4SMm5I3NkDSWW0EAkDpUFcFdsXClQOaWTQSFp0Frm5w6lEsabgs1308k8DzpzHMuw9C6MbcVTM5xciD0R02Oo6juOxWpkHlW0s7mndmPb9G46M4btKrmhn7nmz2NbIAdAcPBPOQnvG8sDVMDH0cDHN8WSIZrglP5PgpRpUy2pMRYNb0S7FI+X6lSEtbO43LidwuUZFW1A15461GshaxLmOKRcv1Lu+cXLCp/vpKNr13f2QeUesBFMKj7Lg7vj5YQhUMNvDHaqfblJICDnaOgJdS5YAX4w36kay9CaiumWpxreUvC/+ZVvHlrDfSNHWjW5YwHbZNxfom0WDn8684071AW5Ww8r1o350Q7HjTzqaYyc5+8BNOJ5ucPBHi/mVHxlCw6pR2oipxtpIPGDVvG8ppMVj8co7Na2GG2hov1JLVSVT/KIG0AfmpBT3zG+C0CzdQ5kGR9udc7nI21SI5Hhmjwy5xPKJKV0URj8RgvvsAnZmedQQ+53bUtmPgbCyU83WvBhjneO5PDaRKI8NcdhSsOBkZhUY1i6E+iHktAUmgwV25OdPk/vRGMn0LdEIiw4nWljMLG66nkOCRjWEtipGN1ALVYZPtkvIkVy3AZX6mIyPICR/jODQe1WU2wXuctF+PH7I8r+ikMt8h20zM8SkncdZUFwbDzJUMY/VcEg8yuLLyEOqWl7m2GwnoUUxKGKJ3HRvaSNbQdPUufyONqJ0JXTZHMuJM6ZrB4jRYN1DQmSkpLnTsTxjMrKg5zDm7w7YU1U7nB2bntA3q8bfjottDrFE29nC6W96Izqso/LOQ7xgecJRFizm7Qp0l9Mmx5OBM2WRXeJqQDH3cyF38dzJqExWK+8HQhnCSkTsoS3WBbmR0WU7TrFkaTJ2QacFO71pPJk6Ds9aNiymYXZurnOpCOUbLkesbUKM10HxEb8mm7j2oAycA1BLhlE2+oo5uNNOwpt5RVEaXYBfYkzsnOcp/wC+jUHvow6dVkLJkDWJHjgAG31Ip+Cj/wChSPvgw6b6N6Jkro94VKeQWsSOHB+dEy4bY61IHzxnaEjqHMvr2LSM5sThE0xTUrCxl2jxW+6ELvfHyB2I2k+jZ5rfdCOCvRGOwkGHR8lccOZyUtARjWIUEGzG9tAweSj2wAbEx43wgYdSuLZqhpeNbIwZHA7jm3CQ0XCthUhtx5Yf8yN7B22srWNIVslwYh2QaSeOVgkie17HaWuYQ5p6CEc1ulOhBdl7mqOT8IeGMc5jquMOa4tcLO0FpsRq3hA/8SMK+uR9jvgjUCThl1XuXmXbo39y0djKdDn6w3sTtVcImHOYWQ1cZkf4LAA65c42A1c6h+GYFFDx9VUP0AlznnTmtva56yFnkvpGmNLtjGcEMpzpnvfIdek2unCkyDadJeR1p6ospMIbpNVHf/V8FLqKKKdjJYXB8bxnMcNRGwjdqKy8T+y3l9FduyAAvmyXB3pHJwatPlqaTZX4WxzmOqmBzXFrhZ2hzSQQdG8JdgmJ0dYXClmbIWAF+aHeCHEgXuNtiq8bXRPkZW7+DY7JEmlyCzdZJ6FY2I5SYdBI6KapayRhs9pDrg2B3biETBlZhb3NY2qjLnODWiztLnGzRq3kJ6SDdFb/ADPaNF3daKdkYOU5XFisFNTxulqHBkbS0FxGgFxsBoG9MQyswj61H2O+CWsg3RXbMibbSUOPIQ86tbC56SrY59LIJGtIa4tBADiL20jcg4tX0dJmCqmbGXgludfwg3QbWB2lGs/YbIq4ZAvOpGR5BSt1ZpU8OWOFfW2djvgj6DKPDp5GxRVLHSPOa1ozvCJ2aQnpIN0V7PkRM6xs0AImoyLqzqzANQCtvEmQU8bpp35kbbXcb2GcQBoG8kJjOV+FfW2dj/glrIN0Vm/Iuu2BvTpQo8j6oa2B3WrI+d+F/W2dj/gu+d+F/W2djvgq1kDlZVtVkdVnVGANwKKbkdVDXHfrV0MfDNAJqeTPjJIDhcAlpsbX50hLypc2uBpWVC/JapH8I9STT4BUA2MZ1K43EpqxNxzh5v5lJZJA0WnSeIzzW+6EcuoY7xs8xvuhKRAt6MQhg0qp+HfLOSDMoad5Y57M+dwuHZhNmMB2XsSbcwVwsissv8N1SX4xUA+QImDo4prva4qkgIVTwue5rGAlziGtaNZcdAA60vx/J+pontjqonRPc3PaCWm7SbXu0kbNSOyIH6wpPvEXvhWP8pH9qpfsH/iFUBEeDLLGWgq4wHnueR7WTRk+DZxtngbHC4N1qho0rEsb7EHcQexbVwx+dFG7lRsPa0FAGOspf2yp+8TfiOTanLKb9sqfvE34jlMOAqJrsVYHNDhxU2ggEXzdxQBDsn/2qn+2i98K9MqzfDKz7N3vBWdNhMRaRxUYOwhjdHqUBy2wl0WGV5O2In+5qlq2UujNZWgeAfFuMonQE3MEptp08XJ4TdHnB6z8VYfAbi/EYmyNx8GoYYbbM+4fGem7bf6lTJIdlKf+sqfvE34jlZ/yd/HrfMg96RVhlQP+tqvvM/4rlafyb23krfMg96RD6AjHDbSZmKPOySKJ/wDbmn1tUNwafMqIXnU2WN3ovB/JWt8oyhLZ6WW2h0b2E87XAgHqcqejdYg7iD2JIDRPDlUAYW4f4k8QHVd/sCzqFe3DpWh2GURH8VzJR0cTfT6QVEhNcAaF4EKbNwzO/wASeQ9TbN/IqFcPtTeshi2Mpw7rke647GN7VbPBZhuZhNILWzmGQ69cjy6/rCo/hnqM/FpwDfMEcfRmsFx2kpfYEGunfJKsMNbTScmaM9RcAfUSjcCwjjqatksCYIo3jmzpWtJHVdMifYGlOGLRhVT0xfisWa1sOhtNTxSZoc18Ub7OFx4TQdIOhRPheoGNwiocI2AjitIY0EXkbqIF1KdAZnuvQvLq/wDgIomPw6QljHHul4u5rXHxI9pHSqsAXBiP1LF9pP8AiFL3BTKagu3NDQBuAsOwaEjdgfMuecNnZpF1wRZwTRiZ8Ieb+ZUwxDDc3Yojiuh4838ysnFpmllu4b9GzzG+wJakeGfRs81vsCWLsRznLKPDL++avzovwI1q5ZR4Zf3zWedF+BGmAzZD/vCk+8Re+FoXhH4N++k0Uhn4ri2FlszOvd2dfWLLPWQ/7wpPvEXvhaI4ReEhuFSxRupzLxjC8ESBlrOtaxaUAQ0/J/H10/0v/krooIMyNjL3zGNbfVfNaBf1Kmz8oBn1J39Yf+xXLQz8ZGx9rZ7Gute9s4A2vt1oAxvlN+2VP3if8RyNyWyhmoZxUU+bxga5oz25ws4WOi+tFZT/ALZU/eJ/xHJwyCyZ741YphJxecx7s/Nz/EF7WuEAWPkLwr19VX09PKYeLkfmvzY7G2aToOdo1KzuFMfqmt+xPtChuSfAy6jrIanusP4p+dm8UW53gkWvnaNamXCn+6a37E+0IAyQUpwysdDNHK3xo5GSN6WODh7EmOtPWNYTxUFHM3xZ4XuOv6SOZ7H+rMQAhxiq42eaW1uMlkktuz3F1vWrc+TT9LW/Zwe9IqWV0/Jp+lrfs4PekQA+fKPo70dPJtZOW9T2H82hZ7C1Pw1UfGYRUfycXJ6L239qywAgC0+FfExLh2DgbabPP+ljI/aCqsUuyxxAS0uGNGuOkc09PHOH/FR7BKUS1MMZ1PmjYehzwD7UAbDyepTFSwRnWyGNptvDBdZLy3rDLiFXIdtRL2B5aPYFrrEZhHDI8mwZG9xO4NaTf1LFtRJnPc4m5c4knfc3ugCyuDXDc/CsXeBdxhawdDQXlViVdvBLWU8eD1ccs8Mckzp81r5GhxBhDGktPPdUmUAay4KKzjsKpXZ2cRHxbuYxuLbeoJJw1D9T1P8AtfisTT8nyrzsNLNH6OeQdTgHae0p34a/3PU/7X4rEAZVWjvk7fu6T7y/3GLOK0d8nX93SfeX+4xAFp5oXhaEJcUARTKjEI4x4RtrVW4tlFAZPpBq/Mq7a/CoZR+kYHdKheOZIUQkH/Tt0tBPaVjKFs0UkTjDD+jZ5rfYEsumqgmtGzzG+wJUKlaJozFZKy9w50oZi8xH8SOGTrzAz/gtMMmuqY4bMnn1JbUQtzpImlkjBpc6O9w5o2kadG4p2h0VTkP+8KT7zF74VjfKR/aqX7B/4hVQNJa64uHNPOCCPYbpXieJzVDw+eV8rwA3OkcXENGoXOzSUxCWnZnOa3eQO02W16CMNjY0eSxrexoCzXwU5CSVdRHUTMLKWNwfnOBHGuabtYy+sXtc6lo1lWC6yTdAY+yn/bKn7xP+I5SngVxCKDE2STyMiYIpQXyODG3LdAuTZRXKT9rqfvE34jk3JgbDblrhxNhXUpJ0ACeI3OwAZyRcKR/VNZ9gfaFlCg+lj89nvBap4Tpb4TWfYH3moAyeVbONYTxuS1HM0eFBK9x1/RySyMd/dmHqKqZaQyBoRUZONpz/ABIalg5nF8maR12QBm8q6Pk0/S1v2cPvSKmpmFpLToIJBG4g2KuH5OL7SVp/y4PeegC48tKMTUFVHa+dTygD+bMJb6wFjhbNjqs+7N4I7dCx5ilPxc0rORI9nouI/JJOwCZKhzg0E3DRZo3C97dpKk/BVTcZi1G21/0ucehjHPPqaoorF4CKYOxVrj/CgmkHS5oi9kpTAvjhEqzFhlY8axBIB/rGb/yWQlpbhxxENwqRt7GSWJgtt8LOI6LNKzUNaAFUOHyvGcyKRw3tY5w7QLJM8aedaV4EX5mERc8kzv7yPyWecpG2q6kbqiYf+o5KwLf+TbW6ayH7KUf3NP5KccNR/U9T/tfisVOcBuJ8TiBbfRLC9vW0hw9hVocLlbnYTUD7P1SNRfI6M0rR3ydj+rpPvL/cjWclffAhXiLDJD/5mT3I/iiTpWwSsuW69uomMo27XDtXfOhmoG5WXniV42SeQqN499IPMHvOS6mrXuF83Wm7G757b8ge85NTT6JqhRSvOYzzW+6Ec15XlLH4DPMb7oRoiUasdnjZiFG8tKeVo7op251tL2jXzlScRoTW6/ZsPSimNOitsHxHC8Q8Gpp4DPYhxcwMfo/mFinSlyfweF1xT0+cDcZ/6SxG7OJTpX5C0M0nGGLMedbmHN9iST8HdOfFe8dNyk5T+iqgxykxqOwDHMA2AEAAcwGoIulxAA+MO0JjlyCYNAlPrRb8gTa7Z/asHm55NFjQ6yYPhznFzqOlLiSSTEwkkm5JNtd0HvFhv1Kk/ox/BM/zCmOqoR9PkPK0WdKXHfdWszJeNDm3AsOBuKGluNIIhj0HeNCdqqpjkY6OVjXscLOY4AtcNGgjaNAUPxPJmrjZeJ1xtOdpCiPfuSNxbLM9pGy2tPzMSx2WR838O+o0v9GP4Jyo5o4WiOGNscYvZjAGtFzc2A59KqR2Vtxonc07rE3QabLa9w+ci2qzSbprI2HjLMkwTD3EudRUxJJJJhYSSTckm29H0MFNT53c1PFCXgBxjY1mcBqvbXrKrqHK9jtAqH9OYUCTKaRtzxr3DZZiTyh4iyoKwsddIKjDMPc4ufRU7nOJc5xiYS4k3JJtpKrk5byjxi70US/L59wPWWoU5fQaFiuwzDfqNL/RZ8EbQvpICXU9NFE8jNLo42sJG4kDVoVXVmWlS2xDmOB5rFJvn5Ufy9n/AGVXNhqi3KqugnYGVMTJWg5wbI0PAdqvY7UkGHYb9Rpf6LPgqtZl3UE2OYOq6EcuJ762dNk/mLVFx0uJxRMEcMbWMbqYwBrQNZsBoGnSo7j9JRXM3ccMhcSXkxNJudZOjSoB885j5bB/pRjMsJdN5W84zdCl7lKKJJS4rQxOz4aaJjxqcyNrXDoIR1RldDIwsnja5hIu14DgbavBKr2pxMG7s4X3NFkjhxIt0iLPfsL9XYpSm32U9UWCK/Dj4tDCf9hoHaQh4jj8EMXFxiKnaTnFkTRcnRpIbt0BV9UzVU1uMcWjYBZosgwUAbrtfeTpVtcfJkr9D984HuP6JpI5TrpXSVMrnBz5LW2DUmaJh2OFkriIGt3qXLNc8G1lnYVj0wYBniw3rzFMakLhcjxRu3lQKLGYW65CiqzKOEkeE7Vu5ytIbdGclEv+kHgM81vuhG2RdH4jPMb7oRy7aOYDZdZCAXpCKADmrrIa5FANdc0g3QY3XCcaiMEaUzvfxZN9S4M0NXZ0QlYYySxRvdBSBsoJ0HWjpToWKkaOIrbMDoUSyuyVZOC5oGdvT82TSlRkFlTlYlwUnNkcQbPKHTZPtGgNGjWSrQxWgBBIUbmpi0WHWobk/s1VP6Iy6jsbWFtthpTjTUDnCzNW6yU01JxkmnxVMKOmZGzOIFgFKj+xtkNdk7mNL5XANGk3Ubq5IXaIIS4Dyzq6inHKbFnVlRxYObCzWBoziNhQA0AAN0NAtZbJUS2RqWkfp/RjmSXuGXkBSx4Sd61WRogjRw+TkhBFC/cFIiEAsR5ZCpDGMPO4JRRUhY/OdZzdrbJyzF1kt5MVCLFKdkpBYzi7arbelJ30hOs6Rt1JzLUFzFSnIKQ39zna4lc+mB1paWLzNSth0I2RZosF4YzayV5q8LE7YrG90A3IieLT1J0LEmqG6epWpMTNOUfiM8xvuhHJPRnwGeY33Qj7rqOcFdeoAXt0ACXIIKEgAqVNtZBnNKcpgkh3Li/IVm2N0QDGIZYznRuI5kTQ5WvHgyjmupPiUQziDqKiGMYPmm41FebkuLtHdCmqY+UGUMb3WLrJ/bKDq1bwqkmgANxcc6WUWNTRajnN3FEcnsJY/RZ0kui102VMAcw8yZaDKaN/jnNKc4K5uoOBB29K0UyNaCcPhA2IGWVdxVM4A20JRG7NdY69m4pl4SNNP1fBWnyBC8CH6O+839ac3WTHgc44sDcnIyc66JdmKDHuCKcEEvCLe8JUMNXEhJnSIsylFCsVEheXCS8avOOTSEKXSIsvRBmQOOVUAoL0DjEndKizKnQhQZEHPRBlQHSp0Ae56Szu09S8MqTTP0q4xFZqWk8Rnmt90I5J6Q/o2ea33QjbroMKDLr26KBQroCgd12cgLgUrBIGkNVoKW5yQ4idCwz8xLh2IcUgz23GsJjJEjCCNI3qQZ1xYdaaK8cS++w6158lZ1xZDq+mF9CROh5lJMUY3xhax3JmkeFytUzdPgaJob6wkxMjPo3HzTqKezGDtSOWIX/NXF0Njlk7XyT3ZnDjQNDDoJ6E64jE6enfG9pbINQI18wUMmgIOc1xa8aQQpnk5lKJ2iKosJW6Gu5Q51oql0ZPgqaJ5p5HNdoBOnmTkMQB2hWHlNkjBVeFpjfvbpv0qtcYyNqafW0vZsLLk2XfBxn/AJcMxkmugx2It3hEuxNu8JmNJJq4tw864PWuFBJuC18UF9mO0vQ6uxJu9FnEQkQwuXmRrcJedoT1x+wuQccSHOvBXX1XKD3mdyuxDZhBbqcedF4wSkANcOdcasb0cMNFtZXhwxt9N0bQHTCHVnOinVqcm0UY2dqEIY9jWpeSIasam1u+68NRzFOjmN3DsQCy+r2I8iDVjaZjsaUXI9/JKdSwc/Sipzp1nVuVeRCcTStLVMzG+G3xW+UOSEaKpnLb6Q+K9XLQzO7qZy2+kPihd1M5bfSHxXq5SwPO6mctvpD4ru6mctvpD4r1ckB53Uzlt9IfFJq+oZm+O30gvVyjIviVF8jfHWNuGtc0nb4TfimjLTKWljDY3Pa54GkNsfWuXLlUVRunyQGqyq0eBHo2XTc/KB51x2Xi5CxR+ynNid2OS+S0LnYrORcALlypYoeid2eCsmcNP5IIbLe4JzhqIsFy5LWKfQ9mOkeL19gM/RquC2/alYxKrI0yDRvLbrlyrVCtiSaWZ+l5Z03bf2ovuQ7XNPWFy5LUWxz6Pc8BeigG12lcuT1DZg4qIDb7F6+gB1+1cuRqhWF96hv9a44Rzj0gvVypRHYDvMN7fSHxXd5udvaPiuXJ0I6PCBym9o+KUDC22txjeohcuSoAPetv+IO0JFV4W2+h+zm3lcuVRQrP/9k="/>
          <p:cNvSpPr>
            <a:spLocks noChangeAspect="1" noChangeArrowheads="1"/>
          </p:cNvSpPr>
          <p:nvPr/>
        </p:nvSpPr>
        <p:spPr bwMode="auto">
          <a:xfrm>
            <a:off x="612775" y="3127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3124200" y="1524000"/>
            <a:ext cx="5486400" cy="19446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sz="4000" b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Valuation </a:t>
            </a:r>
            <a:r>
              <a:rPr lang="en-IN" sz="4000" b="1" u="sng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under GST</a:t>
            </a:r>
            <a:r>
              <a:rPr lang="en-IN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IN" sz="5400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A8B7-D6D0-43A5-A714-730A8E3F172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Footlight MT Light" pitchFamily="18" charset="0"/>
                <a:ea typeface="+mn-ea"/>
                <a:cs typeface="+mn-cs"/>
              </a:rPr>
              <a:t>-  CA </a:t>
            </a:r>
            <a:r>
              <a:rPr kumimoji="0" lang="en-I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Cambria" pitchFamily="18" charset="0"/>
              </a:rPr>
              <a:t>Ashish Chaudhary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uLnTx/>
              <a:uFillTx/>
              <a:latin typeface="Footlight MT Light" pitchFamily="18" charset="0"/>
              <a:ea typeface="+mn-ea"/>
              <a:cs typeface="+mn-cs"/>
            </a:endParaRPr>
          </a:p>
        </p:txBody>
      </p:sp>
      <p:pic>
        <p:nvPicPr>
          <p:cNvPr id="16" name="Picture 15" descr="download (7).jpe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/>
            </a:extLst>
          </a:blip>
          <a:stretch>
            <a:fillRect/>
          </a:stretch>
        </p:blipFill>
        <p:spPr>
          <a:xfrm>
            <a:off x="0" y="-1"/>
            <a:ext cx="2751340" cy="206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8117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3600" b="1" dirty="0"/>
              <a:t>Valuation Rules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algn="just"/>
            <a:r>
              <a:rPr lang="en-IN" b="1" dirty="0"/>
              <a:t>Rule 1 </a:t>
            </a:r>
            <a:r>
              <a:rPr lang="en-IN" dirty="0"/>
              <a:t>– Where consideration is not wholly in money.</a:t>
            </a:r>
          </a:p>
          <a:p>
            <a:pPr lvl="1" algn="just"/>
            <a:r>
              <a:rPr lang="en-IN" sz="2400" dirty="0"/>
              <a:t> Open Market value (OMV)</a:t>
            </a:r>
          </a:p>
          <a:p>
            <a:pPr lvl="1" algn="just"/>
            <a:r>
              <a:rPr lang="en-IN" sz="2400" dirty="0"/>
              <a:t>OMV is not available (sum total consideration in money + such further amount in money as is equivalent to consideration not in money if such </a:t>
            </a:r>
            <a:r>
              <a:rPr lang="en-IN" sz="2400" dirty="0" err="1"/>
              <a:t>amt</a:t>
            </a:r>
            <a:r>
              <a:rPr lang="en-IN" sz="2400" dirty="0"/>
              <a:t> is known).</a:t>
            </a:r>
          </a:p>
          <a:p>
            <a:pPr lvl="1" algn="just"/>
            <a:r>
              <a:rPr lang="en-IN" sz="2400" dirty="0"/>
              <a:t>If not determinable above the value will be like kind or quality.</a:t>
            </a:r>
          </a:p>
          <a:p>
            <a:pPr lvl="1" algn="just"/>
            <a:r>
              <a:rPr lang="en-IN" sz="2400" dirty="0"/>
              <a:t>If not identifiable above 3, then be (the sum total of consideration in money and further amount in money equivalent not in money as determined by rule 4 or 5)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2452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981200" y="381000"/>
            <a:ext cx="5286412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36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Valuation Rules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14422"/>
            <a:ext cx="8229600" cy="534830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en-IN" sz="2200" dirty="0">
                <a:latin typeface="+mj-lt"/>
              </a:rPr>
              <a:t>Value of like kind &amp; quality goods/services </a:t>
            </a:r>
          </a:p>
          <a:p>
            <a:pPr marL="742950" lvl="1" indent="-285750" algn="just">
              <a:lnSpc>
                <a:spcPct val="150000"/>
              </a:lnSpc>
              <a:spcBef>
                <a:spcPct val="20000"/>
              </a:spcBef>
              <a:buSzPct val="100000"/>
              <a:buFont typeface="Cambria" pitchFamily="18" charset="0"/>
              <a:buChar char="-"/>
            </a:pPr>
            <a:r>
              <a:rPr lang="en-IN" sz="2200" dirty="0">
                <a:latin typeface="+mj-lt"/>
              </a:rPr>
              <a:t>supplied to other customers at or about the same time </a:t>
            </a:r>
          </a:p>
          <a:p>
            <a:pPr marL="742950" lvl="1" indent="-285750" algn="just">
              <a:lnSpc>
                <a:spcPct val="150000"/>
              </a:lnSpc>
              <a:spcBef>
                <a:spcPct val="20000"/>
              </a:spcBef>
              <a:buSzPct val="100000"/>
              <a:buFont typeface="Cambria" pitchFamily="18" charset="0"/>
              <a:buChar char="-"/>
            </a:pPr>
            <a:r>
              <a:rPr lang="en-IN" sz="2200" dirty="0">
                <a:latin typeface="+mj-lt"/>
              </a:rPr>
              <a:t>sub. to adjustments for date, quantity, commercial level,  freight/insurance, composition etc.,  </a:t>
            </a:r>
          </a:p>
          <a:p>
            <a:pPr marL="285750" indent="-285750" algn="just">
              <a:lnSpc>
                <a:spcPct val="150000"/>
              </a:lnSpc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en-IN" sz="2200" dirty="0">
                <a:latin typeface="+mj-lt"/>
              </a:rPr>
              <a:t>What is ‘like kind &amp; quality’??? </a:t>
            </a:r>
          </a:p>
          <a:p>
            <a:pPr marL="742950" lvl="1" indent="-285750" algn="just">
              <a:lnSpc>
                <a:spcPct val="150000"/>
              </a:lnSpc>
              <a:spcBef>
                <a:spcPct val="20000"/>
              </a:spcBef>
              <a:buSzPct val="100000"/>
              <a:buFont typeface="Cambria" pitchFamily="18" charset="0"/>
              <a:buChar char="-"/>
            </a:pPr>
            <a:r>
              <a:rPr lang="en-IN" sz="2200" dirty="0">
                <a:latin typeface="+mj-lt"/>
              </a:rPr>
              <a:t>identical or similar </a:t>
            </a:r>
          </a:p>
          <a:p>
            <a:pPr marL="742950" lvl="1" indent="-285750" algn="just">
              <a:lnSpc>
                <a:spcPct val="150000"/>
              </a:lnSpc>
              <a:spcBef>
                <a:spcPct val="20000"/>
              </a:spcBef>
              <a:buSzPct val="100000"/>
              <a:buFont typeface="Cambria" pitchFamily="18" charset="0"/>
              <a:buChar char="-"/>
            </a:pPr>
            <a:r>
              <a:rPr lang="en-IN" sz="2200" dirty="0">
                <a:latin typeface="+mj-lt"/>
              </a:rPr>
              <a:t>performs same functions or commercially interchangeable - by same person or different person also.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base">
              <a:spcAft>
                <a:spcPts val="1000"/>
              </a:spcAft>
            </a:pPr>
            <a:r>
              <a:rPr lang="en-US" sz="3600" b="1" dirty="0" smtClean="0"/>
              <a:t>Valuation Rules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b="1" dirty="0">
                <a:latin typeface="Cambria" pitchFamily="18" charset="0"/>
              </a:rPr>
              <a:t>Rule 2</a:t>
            </a:r>
            <a:r>
              <a:rPr lang="en-IN" dirty="0">
                <a:latin typeface="Cambria" pitchFamily="18" charset="0"/>
              </a:rPr>
              <a:t> – Between distinct or related persons, other through </a:t>
            </a:r>
            <a:r>
              <a:rPr lang="en-IN" b="1" dirty="0">
                <a:latin typeface="Cambria" pitchFamily="18" charset="0"/>
              </a:rPr>
              <a:t>agent </a:t>
            </a:r>
            <a:r>
              <a:rPr lang="en-IN" dirty="0">
                <a:latin typeface="Cambria" pitchFamily="18" charset="0"/>
              </a:rPr>
              <a:t>(as per (4)&amp; (5) of 25 having more than one registration in same state or another state</a:t>
            </a:r>
            <a:r>
              <a:rPr lang="en-IN" dirty="0" smtClean="0">
                <a:latin typeface="Cambria" pitchFamily="18" charset="0"/>
              </a:rPr>
              <a:t>)</a:t>
            </a:r>
          </a:p>
          <a:p>
            <a:pPr algn="just">
              <a:buNone/>
            </a:pPr>
            <a:endParaRPr lang="en-IN" dirty="0">
              <a:latin typeface="Cambria" pitchFamily="18" charset="0"/>
            </a:endParaRPr>
          </a:p>
          <a:p>
            <a:pPr lvl="1" algn="just"/>
            <a:r>
              <a:rPr lang="en-IN" sz="2400" dirty="0">
                <a:latin typeface="Cambria" pitchFamily="18" charset="0"/>
              </a:rPr>
              <a:t> Open market value (OMV)</a:t>
            </a:r>
          </a:p>
          <a:p>
            <a:pPr lvl="1" algn="just"/>
            <a:r>
              <a:rPr lang="en-IN" sz="2400" dirty="0">
                <a:latin typeface="Cambria" pitchFamily="18" charset="0"/>
              </a:rPr>
              <a:t> OMV is not available, be the value of like kind and quality </a:t>
            </a:r>
          </a:p>
          <a:p>
            <a:pPr lvl="1" algn="just"/>
            <a:r>
              <a:rPr lang="en-IN" sz="2400" dirty="0">
                <a:latin typeface="Cambria" pitchFamily="18" charset="0"/>
              </a:rPr>
              <a:t>If not identifiable above, the value determined by application of rule 4 or 5</a:t>
            </a:r>
          </a:p>
          <a:p>
            <a:pPr lvl="1"/>
            <a:endParaRPr lang="en-IN" sz="1800" dirty="0">
              <a:latin typeface="Cambria" pitchFamily="18" charset="0"/>
            </a:endParaRPr>
          </a:p>
          <a:p>
            <a:pPr lvl="1"/>
            <a:endParaRPr lang="en-IN" sz="1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95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467600" cy="762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       Valuation </a:t>
            </a:r>
            <a:r>
              <a:rPr lang="en-US" sz="3600" b="1" dirty="0"/>
              <a:t>Rules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en-IN" sz="2800" b="1" dirty="0">
                <a:latin typeface="Cambria" pitchFamily="18" charset="0"/>
              </a:rPr>
              <a:t>Rule 3</a:t>
            </a:r>
            <a:r>
              <a:rPr lang="en-IN" sz="2800" dirty="0">
                <a:latin typeface="Cambria" pitchFamily="18" charset="0"/>
              </a:rPr>
              <a:t> - Value made or received through an agent </a:t>
            </a:r>
          </a:p>
          <a:p>
            <a:pPr lvl="1" algn="just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OPM or at option of supplier 90% of price charged for like kind or quality by the recipient to his customer not being related person </a:t>
            </a:r>
          </a:p>
          <a:p>
            <a:pPr lvl="1" algn="just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Where goods shall intended for further supply</a:t>
            </a:r>
          </a:p>
          <a:p>
            <a:pPr lvl="1" algn="just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If not identifiable above, the value determined by application of rule 4 or 5</a:t>
            </a:r>
          </a:p>
          <a:p>
            <a:pPr marL="457200" lvl="1" indent="0" algn="just">
              <a:buNone/>
            </a:pPr>
            <a:endParaRPr lang="en-IN" sz="2800" dirty="0">
              <a:latin typeface="Cambria" pitchFamily="18" charset="0"/>
            </a:endParaRPr>
          </a:p>
          <a:p>
            <a:pPr lvl="1" algn="just"/>
            <a:endParaRPr lang="en-IN" sz="2800" dirty="0">
              <a:latin typeface="Cambria" pitchFamily="18" charset="0"/>
            </a:endParaRPr>
          </a:p>
          <a:p>
            <a:pPr marL="457200" lvl="1" indent="0" algn="just">
              <a:buNone/>
            </a:pPr>
            <a:endParaRPr lang="en-IN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2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467600" cy="6858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         Valuation </a:t>
            </a:r>
            <a:r>
              <a:rPr lang="en-US" sz="3600" b="1" dirty="0"/>
              <a:t>Rules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436840"/>
          </a:xfrm>
        </p:spPr>
        <p:txBody>
          <a:bodyPr>
            <a:noAutofit/>
          </a:bodyPr>
          <a:lstStyle/>
          <a:p>
            <a:pPr algn="just"/>
            <a:r>
              <a:rPr lang="en-IN" sz="2200" b="1" dirty="0">
                <a:latin typeface="Cambria" pitchFamily="18" charset="0"/>
              </a:rPr>
              <a:t>Rule 4 – Based on cost</a:t>
            </a:r>
          </a:p>
          <a:p>
            <a:pPr lvl="1" algn="just">
              <a:lnSpc>
                <a:spcPct val="110000"/>
              </a:lnSpc>
            </a:pPr>
            <a:r>
              <a:rPr lang="en-IN" sz="2200" dirty="0">
                <a:latin typeface="Cambria" pitchFamily="18" charset="0"/>
              </a:rPr>
              <a:t>The value shall be cost of production or manufacture or cost of acquisition for goods and cost of provision for service  + 10</a:t>
            </a:r>
            <a:r>
              <a:rPr lang="en-IN" sz="2200" dirty="0" smtClean="0">
                <a:latin typeface="Cambria" pitchFamily="18" charset="0"/>
              </a:rPr>
              <a:t>%.</a:t>
            </a:r>
          </a:p>
          <a:p>
            <a:pPr algn="just"/>
            <a:r>
              <a:rPr lang="en-IN" sz="2200" b="1" dirty="0" smtClean="0">
                <a:latin typeface="Cambria" pitchFamily="18" charset="0"/>
              </a:rPr>
              <a:t>Rule </a:t>
            </a:r>
            <a:r>
              <a:rPr lang="en-IN" sz="2200" b="1" dirty="0">
                <a:latin typeface="Cambria" pitchFamily="18" charset="0"/>
              </a:rPr>
              <a:t>5 – Residual method </a:t>
            </a:r>
          </a:p>
          <a:p>
            <a:pPr lvl="1" algn="just">
              <a:lnSpc>
                <a:spcPct val="110000"/>
              </a:lnSpc>
            </a:pPr>
            <a:r>
              <a:rPr lang="en-IN" sz="2200" dirty="0" smtClean="0">
                <a:latin typeface="Cambria" pitchFamily="18" charset="0"/>
              </a:rPr>
              <a:t>If not determined by applying rule 1 to 4, shall be determined using reasonable means consistent with principles and general provisions of section 15.</a:t>
            </a:r>
          </a:p>
          <a:p>
            <a:pPr marL="0" lvl="0" indent="0" algn="just">
              <a:lnSpc>
                <a:spcPct val="150000"/>
              </a:lnSpc>
              <a:buSzPct val="70000"/>
              <a:buNone/>
              <a:defRPr/>
            </a:pPr>
            <a:r>
              <a:rPr lang="en-IN" sz="2200" b="1" dirty="0" smtClean="0">
                <a:latin typeface="Cambria" pitchFamily="18" charset="0"/>
              </a:rPr>
              <a:t>Services - Cost of provision of service </a:t>
            </a:r>
          </a:p>
          <a:p>
            <a:pPr lvl="1" algn="just">
              <a:lnSpc>
                <a:spcPct val="150000"/>
              </a:lnSpc>
              <a:buSzPct val="100000"/>
              <a:buFont typeface="Cambria" pitchFamily="18" charset="0"/>
              <a:buChar char="+"/>
            </a:pPr>
            <a:r>
              <a:rPr lang="en-IN" sz="2200" dirty="0" smtClean="0">
                <a:latin typeface="Cambria" pitchFamily="18" charset="0"/>
              </a:rPr>
              <a:t>charges </a:t>
            </a:r>
            <a:r>
              <a:rPr lang="en-IN" sz="2200" dirty="0">
                <a:latin typeface="Cambria" pitchFamily="18" charset="0"/>
              </a:rPr>
              <a:t>for design/brand</a:t>
            </a:r>
          </a:p>
          <a:p>
            <a:pPr lvl="1" algn="just">
              <a:lnSpc>
                <a:spcPct val="150000"/>
              </a:lnSpc>
              <a:buSzPct val="100000"/>
              <a:buFont typeface="Cambria" pitchFamily="18" charset="0"/>
              <a:buChar char="+"/>
            </a:pPr>
            <a:r>
              <a:rPr lang="en-IN" sz="2200" dirty="0">
                <a:latin typeface="Cambria" pitchFamily="18" charset="0"/>
              </a:rPr>
              <a:t>profit </a:t>
            </a:r>
          </a:p>
          <a:p>
            <a:pPr lvl="1" algn="just">
              <a:lnSpc>
                <a:spcPct val="150000"/>
              </a:lnSpc>
              <a:buSzPct val="100000"/>
              <a:buFont typeface="Cambria" pitchFamily="18" charset="0"/>
              <a:buChar char="+"/>
            </a:pPr>
            <a:r>
              <a:rPr lang="en-IN" sz="2200" dirty="0">
                <a:latin typeface="Cambria" pitchFamily="18" charset="0"/>
              </a:rPr>
              <a:t>exp usually reflected in same class/kind made by other suppliers   </a:t>
            </a:r>
          </a:p>
          <a:p>
            <a:pPr lvl="1"/>
            <a:endParaRPr lang="en-IN" sz="2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76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Rule -6  Value in certain supplies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IN" dirty="0">
                <a:latin typeface="Cambria" pitchFamily="18" charset="0"/>
              </a:rPr>
              <a:t>Purchase or sale of foreign currency including money changing.</a:t>
            </a:r>
          </a:p>
          <a:p>
            <a:pPr lvl="1" algn="just">
              <a:lnSpc>
                <a:spcPct val="150000"/>
              </a:lnSpc>
            </a:pPr>
            <a:r>
              <a:rPr lang="en-IN" sz="2400" dirty="0" smtClean="0">
                <a:latin typeface="Cambria" pitchFamily="18" charset="0"/>
              </a:rPr>
              <a:t>Exchanged </a:t>
            </a:r>
            <a:r>
              <a:rPr lang="en-IN" sz="2400" dirty="0">
                <a:latin typeface="Cambria" pitchFamily="18" charset="0"/>
              </a:rPr>
              <a:t>from or to INR, equal to diff in buying rate or the selling rate and RBI reference rate at that time (multiplied by no of units).</a:t>
            </a:r>
          </a:p>
          <a:p>
            <a:pPr lvl="2" algn="just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If RBI ref rate not available, the value shall be 1% of gross amount of INR </a:t>
            </a:r>
          </a:p>
          <a:p>
            <a:pPr lvl="2" algn="just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If it is not INR – value shall be equal to 1% of lesser of the 2 amounts if converted to INR as per ref rate provided by RBI</a:t>
            </a:r>
          </a:p>
          <a:p>
            <a:pPr marL="457200" lvl="1" indent="0" algn="r">
              <a:lnSpc>
                <a:spcPct val="150000"/>
              </a:lnSpc>
              <a:buNone/>
            </a:pPr>
            <a:endParaRPr lang="en-IN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515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467600" cy="579438"/>
          </a:xfrm>
        </p:spPr>
        <p:txBody>
          <a:bodyPr>
            <a:normAutofit fontScale="90000"/>
          </a:bodyPr>
          <a:lstStyle/>
          <a:p>
            <a:r>
              <a:rPr lang="en-IN" sz="3600" b="1" dirty="0"/>
              <a:t>Rule </a:t>
            </a:r>
            <a:r>
              <a:rPr lang="en-IN" sz="3600" b="1" dirty="0" smtClean="0"/>
              <a:t>6 – Currency exchange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8305800" cy="5301952"/>
          </a:xfrm>
        </p:spPr>
        <p:txBody>
          <a:bodyPr>
            <a:normAutofit lnSpcReduction="10000"/>
          </a:bodyPr>
          <a:lstStyle/>
          <a:p>
            <a:pPr lvl="1"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 Option of supplier of service- shall be deemed to be</a:t>
            </a:r>
          </a:p>
          <a:p>
            <a:pPr lvl="2"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 1% of gross amount of currency exchanged </a:t>
            </a:r>
            <a:r>
              <a:rPr lang="en-IN" sz="2200" dirty="0" err="1">
                <a:latin typeface="Cambria" pitchFamily="18" charset="0"/>
              </a:rPr>
              <a:t>upto</a:t>
            </a:r>
            <a:r>
              <a:rPr lang="en-IN" sz="2200" dirty="0">
                <a:latin typeface="Cambria" pitchFamily="18" charset="0"/>
              </a:rPr>
              <a:t>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 1 lacs min amount of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250/-.</a:t>
            </a:r>
          </a:p>
          <a:p>
            <a:pPr lvl="2" algn="just">
              <a:lnSpc>
                <a:spcPct val="150000"/>
              </a:lnSpc>
            </a:pP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1000/- and 0.5% of Gross amount of currency exchanged for amount between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1 lacs to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10 lacs.</a:t>
            </a:r>
          </a:p>
          <a:p>
            <a:pPr lvl="2" algn="just">
              <a:lnSpc>
                <a:spcPct val="150000"/>
              </a:lnSpc>
            </a:pP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5000/- and 0.1% of Gross amount of currency exchanged for amount exceeding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10 lacs.</a:t>
            </a:r>
          </a:p>
          <a:p>
            <a:pPr lvl="2"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Subject to Max of </a:t>
            </a:r>
            <a:r>
              <a:rPr lang="en-IN" sz="2200" dirty="0" err="1">
                <a:latin typeface="Cambria" pitchFamily="18" charset="0"/>
              </a:rPr>
              <a:t>Rs</a:t>
            </a:r>
            <a:r>
              <a:rPr lang="en-IN" sz="2200" dirty="0">
                <a:latin typeface="Cambria" pitchFamily="18" charset="0"/>
              </a:rPr>
              <a:t>. 6000/-</a:t>
            </a:r>
          </a:p>
          <a:p>
            <a:pPr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 Provided once this option exercised for financial year shall not be withdrawn during remaining part.</a:t>
            </a:r>
          </a:p>
          <a:p>
            <a:pPr>
              <a:lnSpc>
                <a:spcPct val="150000"/>
              </a:lnSpc>
            </a:pPr>
            <a:endParaRPr lang="en-IN" sz="2200" dirty="0">
              <a:latin typeface="Cambria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IN" sz="2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8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b="1" dirty="0"/>
              <a:t>Rule 6- Booking of tickets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Booking of tickets for travel by air by air travel agent.</a:t>
            </a:r>
          </a:p>
          <a:p>
            <a:pPr lvl="1"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5% of basic fare – Domestic bookings.</a:t>
            </a:r>
          </a:p>
          <a:p>
            <a:pPr lvl="1" algn="just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10% of basic fare – international bookings.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n-IN" sz="2200" dirty="0">
                <a:latin typeface="Cambria" pitchFamily="18" charset="0"/>
              </a:rPr>
              <a:t>For passage for travel by air.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en-IN" sz="2200" dirty="0">
              <a:latin typeface="Cambria" pitchFamily="18" charset="0"/>
            </a:endParaRPr>
          </a:p>
          <a:p>
            <a:pPr marL="228600" lvl="1" indent="0" algn="just">
              <a:lnSpc>
                <a:spcPct val="150000"/>
              </a:lnSpc>
              <a:buNone/>
            </a:pPr>
            <a:r>
              <a:rPr lang="en-IN" sz="2200" dirty="0">
                <a:latin typeface="Cambria" pitchFamily="18" charset="0"/>
              </a:rPr>
              <a:t>“Basic fare” means that part of the air fare on which commission is normally paid to air travel agent by the airline.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IN" sz="2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38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/>
          </a:bodyPr>
          <a:lstStyle/>
          <a:p>
            <a:r>
              <a:rPr lang="en-IN" sz="3200" b="1" dirty="0"/>
              <a:t>Rule 6 </a:t>
            </a:r>
            <a:r>
              <a:rPr lang="en-IN" sz="3200" b="1" dirty="0" smtClean="0"/>
              <a:t>Dealer of </a:t>
            </a:r>
            <a:r>
              <a:rPr lang="en-IN" sz="3200" b="1" dirty="0"/>
              <a:t>2nd hand goods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4997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Person dealing in buying and selling 2</a:t>
            </a:r>
            <a:r>
              <a:rPr lang="en-IN" sz="2200" baseline="30000" dirty="0">
                <a:latin typeface="Cambria" pitchFamily="18" charset="0"/>
              </a:rPr>
              <a:t>nd</a:t>
            </a:r>
            <a:r>
              <a:rPr lang="en-IN" sz="2200" dirty="0">
                <a:latin typeface="Cambria" pitchFamily="18" charset="0"/>
              </a:rPr>
              <a:t> hand </a:t>
            </a:r>
            <a:r>
              <a:rPr lang="en-IN" sz="2200" dirty="0" smtClean="0">
                <a:latin typeface="Cambria" pitchFamily="18" charset="0"/>
              </a:rPr>
              <a:t>goods</a:t>
            </a:r>
            <a:endParaRPr lang="en-IN" sz="2200" dirty="0">
              <a:latin typeface="Cambria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Used goods as such or minor processing which does not change the nature of </a:t>
            </a:r>
            <a:r>
              <a:rPr lang="en-IN" sz="2200" dirty="0" smtClean="0">
                <a:latin typeface="Cambria" pitchFamily="18" charset="0"/>
              </a:rPr>
              <a:t>goods</a:t>
            </a:r>
          </a:p>
          <a:p>
            <a:pPr lvl="1">
              <a:lnSpc>
                <a:spcPct val="150000"/>
              </a:lnSpc>
            </a:pPr>
            <a:r>
              <a:rPr lang="en-IN" sz="2200" dirty="0" smtClean="0">
                <a:latin typeface="Cambria" pitchFamily="18" charset="0"/>
              </a:rPr>
              <a:t>And </a:t>
            </a:r>
            <a:r>
              <a:rPr lang="en-IN" sz="2200" dirty="0">
                <a:latin typeface="Cambria" pitchFamily="18" charset="0"/>
              </a:rPr>
              <a:t>no input tax credit has been availed on such purchase of goods.</a:t>
            </a:r>
          </a:p>
          <a:p>
            <a:pPr lvl="1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Shall be difference between the Selling price and purchase price </a:t>
            </a:r>
          </a:p>
          <a:p>
            <a:pPr lvl="1">
              <a:lnSpc>
                <a:spcPct val="150000"/>
              </a:lnSpc>
            </a:pPr>
            <a:r>
              <a:rPr lang="en-IN" sz="2200" dirty="0">
                <a:latin typeface="Cambria" pitchFamily="18" charset="0"/>
              </a:rPr>
              <a:t>If it is negative it should be ignored </a:t>
            </a:r>
          </a:p>
        </p:txBody>
      </p:sp>
    </p:spTree>
    <p:extLst>
      <p:ext uri="{BB962C8B-B14F-4D97-AF65-F5344CB8AC3E}">
        <p14:creationId xmlns="" xmlns:p14="http://schemas.microsoft.com/office/powerpoint/2010/main" val="31982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1143000"/>
          </a:xfrm>
        </p:spPr>
        <p:txBody>
          <a:bodyPr>
            <a:normAutofit/>
          </a:bodyPr>
          <a:lstStyle/>
          <a:p>
            <a:r>
              <a:rPr lang="en-IN" sz="3200" b="1" dirty="0"/>
              <a:t>Rule </a:t>
            </a:r>
            <a:r>
              <a:rPr lang="en-IN" sz="3200" b="1" dirty="0" smtClean="0"/>
              <a:t>6- Value of token or voucher or coupon or stamp </a:t>
            </a:r>
            <a:endParaRPr lang="en-IN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768552"/>
          </a:xfrm>
        </p:spPr>
        <p:txBody>
          <a:bodyPr>
            <a:normAutofit/>
          </a:bodyPr>
          <a:lstStyle/>
          <a:p>
            <a:r>
              <a:rPr lang="en-IN" dirty="0">
                <a:latin typeface="Cambria" pitchFamily="18" charset="0"/>
              </a:rPr>
              <a:t>Value of token or voucher or coupon or stamp (other than postage stamp)</a:t>
            </a:r>
          </a:p>
          <a:p>
            <a:pPr lvl="1">
              <a:lnSpc>
                <a:spcPct val="150000"/>
              </a:lnSpc>
            </a:pPr>
            <a:r>
              <a:rPr lang="en-IN" sz="2400" dirty="0">
                <a:latin typeface="Cambria" pitchFamily="18" charset="0"/>
              </a:rPr>
              <a:t>Which is redeemable against a supply of goods or service, equal to the money value of goods or service redeemable against such token or voucher or coupon or stamp</a:t>
            </a:r>
            <a:r>
              <a:rPr lang="en-IN" sz="2400" dirty="0" smtClean="0">
                <a:latin typeface="Cambria" pitchFamily="18" charset="0"/>
              </a:rPr>
              <a:t>.</a:t>
            </a:r>
            <a:endParaRPr lang="en-IN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84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2514600"/>
            <a:ext cx="7772400" cy="14763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600" b="1" u="none" strike="noStrike" kern="1200" cap="none" spc="0" normalizeH="0" noProof="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ootlight MT Light" pitchFamily="18" charset="0"/>
                <a:ea typeface="+mj-ea"/>
                <a:cs typeface="+mj-cs"/>
              </a:rPr>
              <a:t>Valuation </a:t>
            </a:r>
            <a:r>
              <a:rPr lang="en-US" sz="5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ea typeface="+mj-ea"/>
                <a:cs typeface="+mj-cs"/>
              </a:rPr>
              <a:t>under</a:t>
            </a:r>
            <a:r>
              <a:rPr kumimoji="0" lang="en-US" sz="5600" b="1" u="none" strike="noStrike" kern="1200" cap="none" spc="0" normalizeH="0" noProof="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ootlight MT Light" pitchFamily="18" charset="0"/>
                <a:ea typeface="+mj-ea"/>
                <a:cs typeface="+mj-cs"/>
              </a:rPr>
              <a:t> </a:t>
            </a:r>
            <a:r>
              <a:rPr kumimoji="0" lang="en-US" sz="5600" b="1" u="none" strike="noStrike" kern="1200" cap="none" spc="0" normalizeH="0" noProof="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ootlight MT Light" pitchFamily="18" charset="0"/>
                <a:ea typeface="+mj-ea"/>
                <a:cs typeface="+mj-cs"/>
              </a:rPr>
              <a:t>GST </a:t>
            </a:r>
            <a:endParaRPr kumimoji="0" lang="en-IN" sz="5600" b="1" u="none" strike="noStrike" kern="1200" cap="none" spc="0" normalizeH="0" baseline="0" noProof="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ootlight MT Light" pitchFamily="18" charset="0"/>
              <a:ea typeface="+mj-ea"/>
              <a:cs typeface="+mj-cs"/>
            </a:endParaRPr>
          </a:p>
        </p:txBody>
      </p:sp>
      <p:pic>
        <p:nvPicPr>
          <p:cNvPr id="1028" name="Picture 4" descr="C:\Users\Opinion-01\Desktop\GST-Bi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8200"/>
            <a:ext cx="3517586" cy="220980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4" descr="Valuat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186" y="381000"/>
            <a:ext cx="38100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90"/>
            <a:ext cx="8229600" cy="778098"/>
          </a:xfrm>
        </p:spPr>
        <p:txBody>
          <a:bodyPr>
            <a:normAutofit/>
          </a:bodyPr>
          <a:lstStyle/>
          <a:p>
            <a:r>
              <a:rPr lang="en-IN" sz="3200" b="1" dirty="0"/>
              <a:t>Rule 7 – in case Pure agent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34912"/>
            <a:ext cx="8458200" cy="5823088"/>
          </a:xfrm>
        </p:spPr>
        <p:txBody>
          <a:bodyPr>
            <a:noAutofit/>
          </a:bodyPr>
          <a:lstStyle/>
          <a:p>
            <a:pPr algn="just"/>
            <a:r>
              <a:rPr lang="en-IN" sz="2100" b="1" dirty="0">
                <a:latin typeface="Cambria" pitchFamily="18" charset="0"/>
              </a:rPr>
              <a:t>Expenditure or cost incurred by supplier as a pure agent shall be excluded if all condition are satisfied</a:t>
            </a:r>
            <a:r>
              <a:rPr lang="en-IN" sz="2100" b="1" dirty="0" smtClean="0">
                <a:latin typeface="Cambria" pitchFamily="18" charset="0"/>
              </a:rPr>
              <a:t>.</a:t>
            </a:r>
            <a:endParaRPr lang="en-IN" sz="2100" b="1" dirty="0">
              <a:latin typeface="Cambria" pitchFamily="18" charset="0"/>
            </a:endParaRP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 the supplier should know that service procured by agent is for principal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Uses the services in his capacity as pure agent.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Recipient of service is liable to make payment to 3</a:t>
            </a:r>
            <a:r>
              <a:rPr lang="en-IN" baseline="30000" dirty="0">
                <a:latin typeface="Cambria" pitchFamily="18" charset="0"/>
              </a:rPr>
              <a:t>rd</a:t>
            </a:r>
            <a:r>
              <a:rPr lang="en-IN" dirty="0">
                <a:latin typeface="Cambria" pitchFamily="18" charset="0"/>
              </a:rPr>
              <a:t> party.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Authorises to make payment on his behalf.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He knows that the service for which payment has been made by supplier shall be provided by 3</a:t>
            </a:r>
            <a:r>
              <a:rPr lang="en-IN" baseline="30000" dirty="0">
                <a:latin typeface="Cambria" pitchFamily="18" charset="0"/>
              </a:rPr>
              <a:t>rd</a:t>
            </a:r>
            <a:r>
              <a:rPr lang="en-IN" dirty="0">
                <a:latin typeface="Cambria" pitchFamily="18" charset="0"/>
              </a:rPr>
              <a:t> party.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Payment separately indicated in the invoice.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Recovers only such amount.</a:t>
            </a:r>
          </a:p>
          <a:p>
            <a:pPr lvl="1" algn="just">
              <a:buFont typeface="Wingdings 2" pitchFamily="18" charset="2"/>
              <a:buChar char="·"/>
            </a:pPr>
            <a:r>
              <a:rPr lang="en-IN" dirty="0">
                <a:latin typeface="Cambria" pitchFamily="18" charset="0"/>
              </a:rPr>
              <a:t>Service procured in addition to supply he provides on his own account.</a:t>
            </a:r>
          </a:p>
          <a:p>
            <a:pPr marL="457200" lvl="1" indent="0" algn="just">
              <a:buNone/>
            </a:pPr>
            <a:endParaRPr lang="en-IN" b="1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0202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90"/>
            <a:ext cx="8229600" cy="778098"/>
          </a:xfrm>
        </p:spPr>
        <p:txBody>
          <a:bodyPr>
            <a:normAutofit/>
          </a:bodyPr>
          <a:lstStyle/>
          <a:p>
            <a:r>
              <a:rPr lang="en-IN" sz="3200" b="1" dirty="0"/>
              <a:t>Rule 7 – in case Pure agent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06313"/>
            <a:ext cx="8458200" cy="5823088"/>
          </a:xfrm>
        </p:spPr>
        <p:txBody>
          <a:bodyPr>
            <a:noAutofit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endParaRPr lang="en-IN" sz="2400" b="1" dirty="0" smtClean="0">
              <a:latin typeface="Cambria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en-IN" sz="2400" b="1" dirty="0" smtClean="0">
                <a:latin typeface="Cambria" pitchFamily="18" charset="0"/>
              </a:rPr>
              <a:t>Pure </a:t>
            </a:r>
            <a:r>
              <a:rPr lang="en-IN" sz="2400" b="1" dirty="0">
                <a:latin typeface="Cambria" pitchFamily="18" charset="0"/>
              </a:rPr>
              <a:t>agent </a:t>
            </a:r>
            <a:r>
              <a:rPr lang="en-IN" sz="2400" b="1" dirty="0" smtClean="0">
                <a:latin typeface="Cambria" pitchFamily="18" charset="0"/>
              </a:rPr>
              <a:t>means</a:t>
            </a:r>
            <a:endParaRPr lang="en-IN" sz="2400" b="1" dirty="0">
              <a:latin typeface="Cambria" pitchFamily="18" charset="0"/>
            </a:endParaRPr>
          </a:p>
          <a:p>
            <a:pPr marL="749300" lvl="2" algn="just">
              <a:lnSpc>
                <a:spcPct val="150000"/>
              </a:lnSpc>
              <a:buFont typeface="Wingdings 2" pitchFamily="18" charset="2"/>
              <a:buChar char="ç"/>
            </a:pPr>
            <a:r>
              <a:rPr lang="en-IN" sz="2400" dirty="0">
                <a:latin typeface="Cambria" pitchFamily="18" charset="0"/>
              </a:rPr>
              <a:t>Enters into contractual agreement with recipient of supply to act as pure agent to incur expenditure or costs</a:t>
            </a:r>
          </a:p>
          <a:p>
            <a:pPr marL="749300" lvl="2" algn="just">
              <a:lnSpc>
                <a:spcPct val="150000"/>
              </a:lnSpc>
              <a:buFont typeface="Wingdings 2" pitchFamily="18" charset="2"/>
              <a:buChar char="ç"/>
            </a:pPr>
            <a:r>
              <a:rPr lang="en-IN" sz="2400" dirty="0">
                <a:latin typeface="Cambria" pitchFamily="18" charset="0"/>
              </a:rPr>
              <a:t>Neither intends to hold nor holds any title of the goods or service</a:t>
            </a:r>
          </a:p>
          <a:p>
            <a:pPr marL="749300" lvl="2" algn="just">
              <a:lnSpc>
                <a:spcPct val="150000"/>
              </a:lnSpc>
              <a:buFont typeface="Wingdings 2" pitchFamily="18" charset="2"/>
              <a:buChar char="ç"/>
            </a:pPr>
            <a:r>
              <a:rPr lang="en-IN" sz="2400" dirty="0">
                <a:latin typeface="Cambria" pitchFamily="18" charset="0"/>
              </a:rPr>
              <a:t>Does not use for his own interest.</a:t>
            </a:r>
          </a:p>
          <a:p>
            <a:pPr marL="749300" lvl="2" algn="just">
              <a:lnSpc>
                <a:spcPct val="150000"/>
              </a:lnSpc>
              <a:buFont typeface="Wingdings 2" pitchFamily="18" charset="2"/>
              <a:buChar char="ç"/>
            </a:pPr>
            <a:r>
              <a:rPr lang="en-IN" sz="2400" dirty="0">
                <a:latin typeface="Cambria" pitchFamily="18" charset="0"/>
              </a:rPr>
              <a:t>Receives only </a:t>
            </a:r>
            <a:r>
              <a:rPr lang="en-IN" sz="2400" dirty="0" smtClean="0">
                <a:latin typeface="Cambria" pitchFamily="18" charset="0"/>
              </a:rPr>
              <a:t>on </a:t>
            </a:r>
            <a:r>
              <a:rPr lang="en-IN" sz="2400" dirty="0">
                <a:latin typeface="Cambria" pitchFamily="18" charset="0"/>
              </a:rPr>
              <a:t>actual amount</a:t>
            </a:r>
            <a:r>
              <a:rPr lang="en-IN" sz="2400" dirty="0" smtClean="0"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220202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pinion-01\Desktop\Desktop files\Ramya\Pictures\Thank-Yo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000924" cy="27146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52600" y="4724400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For any clarifications</a:t>
            </a:r>
          </a:p>
          <a:p>
            <a:r>
              <a:rPr lang="en-US" sz="3200" dirty="0" smtClean="0"/>
              <a:t>          </a:t>
            </a:r>
            <a:r>
              <a:rPr lang="en-US" sz="3200" dirty="0" smtClean="0">
                <a:hlinkClick r:id="rId3"/>
              </a:rPr>
              <a:t>ashish@hiregange.com</a:t>
            </a:r>
            <a:r>
              <a:rPr lang="en-US" sz="3200" dirty="0" smtClean="0"/>
              <a:t>	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5745" y="68109"/>
            <a:ext cx="6654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Components of tax levy</a:t>
            </a:r>
            <a:r>
              <a:rPr lang="en-US" sz="2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</a:t>
            </a:r>
          </a:p>
          <a:p>
            <a:pPr marL="0" lvl="1">
              <a:defRPr/>
            </a:pPr>
            <a:endParaRPr lang="en-US" sz="2000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7543805" y="152400"/>
          <a:ext cx="240915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>
          <a:xfrm>
            <a:off x="3505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>
          <a:xfrm>
            <a:off x="6215995" y="63246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Hiregange &amp; Associates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17833" y="620688"/>
            <a:ext cx="8797567" cy="0"/>
          </a:xfrm>
          <a:prstGeom prst="line">
            <a:avLst/>
          </a:prstGeom>
          <a:ln w="254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762001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u="sng" dirty="0" smtClean="0"/>
              <a:t>Four pillars of tax levy: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/>
              <a:t>Character of levy </a:t>
            </a:r>
            <a:r>
              <a:rPr lang="en-US" sz="2200" i="1" dirty="0" smtClean="0"/>
              <a:t>qua </a:t>
            </a:r>
            <a:r>
              <a:rPr lang="en-US" sz="2200" dirty="0" smtClean="0"/>
              <a:t>Taxable event (Manufacture/Sale/Service/Supply..etc)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/>
              <a:t>Person Liable to pay (Mfr, dealer, SP etc.,)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dirty="0" smtClean="0"/>
              <a:t>Rate of tax (5%,12% etc.,)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b="1" dirty="0" smtClean="0"/>
              <a:t>Valuation/Measurement -The Value on which tax needs to be paid or rates to be applied</a:t>
            </a:r>
          </a:p>
          <a:p>
            <a:pPr lvl="0" algn="just">
              <a:lnSpc>
                <a:spcPct val="150000"/>
              </a:lnSpc>
            </a:pPr>
            <a:endParaRPr lang="en-US" dirty="0" smtClean="0"/>
          </a:p>
          <a:p>
            <a:pPr lvl="0" algn="just">
              <a:lnSpc>
                <a:spcPct val="15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028153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5745" y="68109"/>
            <a:ext cx="665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defRPr/>
            </a:pPr>
            <a:r>
              <a:rPr lang="en-US" sz="20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Charging section - GST</a:t>
            </a:r>
            <a:endParaRPr lang="en-US" sz="2000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7543805" y="152400"/>
          <a:ext cx="240915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>
          <a:xfrm>
            <a:off x="3505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>
          <a:xfrm>
            <a:off x="6215995" y="63246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Hiregange &amp; Associates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25745" y="620688"/>
            <a:ext cx="8797567" cy="0"/>
          </a:xfrm>
          <a:prstGeom prst="line">
            <a:avLst/>
          </a:prstGeom>
          <a:ln w="254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685800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000" dirty="0" smtClean="0"/>
              <a:t>In any law, charging section refers to the value on which tax shall be levied.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/>
              <a:t> Sec9(1) provides for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Charging of CGST /SGST 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On all intra state supplies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dirty="0" smtClean="0"/>
              <a:t>On the value determined under Sec 15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at such rates as may be notified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but not exceeding 20% (i.e. 20%CGST+ 20% SGST)</a:t>
            </a:r>
          </a:p>
          <a:p>
            <a:pPr lvl="0" algn="just">
              <a:lnSpc>
                <a:spcPct val="150000"/>
              </a:lnSpc>
            </a:pPr>
            <a:r>
              <a:rPr lang="en-US" sz="2000" dirty="0" smtClean="0"/>
              <a:t>* Same valuation is applicable for IGST also.</a:t>
            </a:r>
          </a:p>
        </p:txBody>
      </p:sp>
    </p:spTree>
    <p:extLst>
      <p:ext uri="{BB962C8B-B14F-4D97-AF65-F5344CB8AC3E}">
        <p14:creationId xmlns:p14="http://schemas.microsoft.com/office/powerpoint/2010/main" xmlns="" val="3028153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745" y="68109"/>
            <a:ext cx="665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defRPr/>
            </a:pPr>
            <a:r>
              <a:rPr lang="en-US" sz="20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Valuation - Existing laws</a:t>
            </a:r>
            <a:endParaRPr lang="en-US" sz="2000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33400"/>
            <a:ext cx="8797567" cy="0"/>
          </a:xfrm>
          <a:prstGeom prst="line">
            <a:avLst/>
          </a:prstGeom>
          <a:ln w="254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6400800" y="65532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tx2"/>
                </a:solidFill>
              </a:rPr>
              <a:t>Hiregange &amp; Associates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56B6-6E55-4A39-8DF8-08B4FEF0F91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2400" y="585549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0988" lvl="0" indent="-280988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smtClean="0"/>
              <a:t>CE:</a:t>
            </a:r>
            <a:r>
              <a:rPr lang="en-US" sz="2000" dirty="0" smtClean="0"/>
              <a:t> Transaction value + MRP+ Valuation rules</a:t>
            </a:r>
          </a:p>
          <a:p>
            <a:pPr marL="280988" lvl="0" indent="-280988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smtClean="0"/>
              <a:t>Service tax:</a:t>
            </a:r>
            <a:r>
              <a:rPr lang="en-US" sz="2000" dirty="0" smtClean="0"/>
              <a:t> Amount charged +Valuation rules</a:t>
            </a:r>
            <a:r>
              <a:rPr lang="en-US" sz="2000" b="1" dirty="0" smtClean="0"/>
              <a:t> </a:t>
            </a:r>
          </a:p>
          <a:p>
            <a:pPr marL="280988" lvl="0" indent="-280988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smtClean="0"/>
              <a:t>State Vat </a:t>
            </a:r>
            <a:r>
              <a:rPr lang="en-US" sz="2000" dirty="0" smtClean="0"/>
              <a:t>: Invoice value + valuation rules</a:t>
            </a:r>
          </a:p>
          <a:p>
            <a:pPr marL="280988" lvl="0" indent="-280988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/>
              <a:t>GST – </a:t>
            </a:r>
          </a:p>
          <a:p>
            <a:endParaRPr lang="en-US" sz="2000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81000" y="3429000"/>
          <a:ext cx="7620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xmlns="" val="2817142594"/>
              </p:ext>
            </p:extLst>
          </p:nvPr>
        </p:nvGraphicFramePr>
        <p:xfrm>
          <a:off x="240165" y="762000"/>
          <a:ext cx="8370435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745" y="68109"/>
            <a:ext cx="665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defRPr/>
            </a:pPr>
            <a:r>
              <a:rPr lang="en-US" sz="20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Valuation – GST  Sec 15(1)</a:t>
            </a:r>
            <a:endParaRPr lang="en-US" sz="2000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33400"/>
            <a:ext cx="8797567" cy="0"/>
          </a:xfrm>
          <a:prstGeom prst="line">
            <a:avLst/>
          </a:prstGeom>
          <a:ln w="254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6400800" y="65532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tx2"/>
                </a:solidFill>
              </a:rPr>
              <a:t>Hiregange &amp; Associates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56B6-6E55-4A39-8DF8-08B4FEF0F91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4800" y="2667000"/>
            <a:ext cx="8534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IN" sz="2000" b="1" dirty="0" smtClean="0"/>
              <a:t>Sec deems the persons below to be “related persons”: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Officers / Directors of one another’s business (</a:t>
            </a:r>
            <a:r>
              <a:rPr lang="en-IN" sz="2000" dirty="0" smtClean="0">
                <a:solidFill>
                  <a:srgbClr val="FF0000"/>
                </a:solidFill>
              </a:rPr>
              <a:t>Mutual?)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Partners in business </a:t>
            </a:r>
            <a:r>
              <a:rPr lang="en-IN" sz="2000" dirty="0" smtClean="0">
                <a:solidFill>
                  <a:srgbClr val="FF0000"/>
                </a:solidFill>
              </a:rPr>
              <a:t>(legally </a:t>
            </a:r>
            <a:r>
              <a:rPr lang="en-IN" sz="2000" dirty="0" err="1" smtClean="0">
                <a:solidFill>
                  <a:srgbClr val="FF0000"/>
                </a:solidFill>
              </a:rPr>
              <a:t>recgd</a:t>
            </a:r>
            <a:r>
              <a:rPr lang="en-IN" sz="2000" dirty="0" smtClean="0">
                <a:solidFill>
                  <a:srgbClr val="FF0000"/>
                </a:solidFill>
              </a:rPr>
              <a:t>..)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Employer – employee </a:t>
            </a:r>
            <a:r>
              <a:rPr lang="en-IN" sz="2000" dirty="0" smtClean="0">
                <a:solidFill>
                  <a:srgbClr val="FF0000"/>
                </a:solidFill>
              </a:rPr>
              <a:t>(GST on free gifts </a:t>
            </a:r>
            <a:r>
              <a:rPr lang="en-IN" sz="2000" dirty="0" err="1" smtClean="0">
                <a:solidFill>
                  <a:srgbClr val="FF0000"/>
                </a:solidFill>
              </a:rPr>
              <a:t>subj</a:t>
            </a:r>
            <a:r>
              <a:rPr lang="en-IN" sz="2000" dirty="0" smtClean="0">
                <a:solidFill>
                  <a:srgbClr val="FF0000"/>
                </a:solidFill>
              </a:rPr>
              <a:t> to </a:t>
            </a:r>
            <a:r>
              <a:rPr lang="en-IN" sz="2000" dirty="0" err="1" smtClean="0">
                <a:solidFill>
                  <a:srgbClr val="FF0000"/>
                </a:solidFill>
              </a:rPr>
              <a:t>Sch</a:t>
            </a:r>
            <a:r>
              <a:rPr lang="en-IN" sz="2000" dirty="0" smtClean="0">
                <a:solidFill>
                  <a:srgbClr val="FF0000"/>
                </a:solidFill>
              </a:rPr>
              <a:t> I excl.)</a:t>
            </a:r>
          </a:p>
          <a:p>
            <a:pPr marL="536575" lvl="1" indent="-274638" algn="just">
              <a:buFont typeface="Arial" panose="020B0604020202020204" pitchFamily="34" charset="0"/>
              <a:buChar char="•"/>
            </a:pPr>
            <a:r>
              <a:rPr lang="en-IN" sz="2000" dirty="0" smtClean="0"/>
              <a:t>A person directly/ indirectly owns/ controls/ holds ≥25% of o/s. voting stock/shares of both the persons </a:t>
            </a:r>
            <a:r>
              <a:rPr lang="en-IN" sz="2000" dirty="0" smtClean="0">
                <a:solidFill>
                  <a:srgbClr val="FF0000"/>
                </a:solidFill>
              </a:rPr>
              <a:t>(common share holder)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One directly/ indirectly controls the other </a:t>
            </a:r>
            <a:r>
              <a:rPr lang="en-IN" sz="2000" dirty="0" smtClean="0">
                <a:solidFill>
                  <a:srgbClr val="FF0000"/>
                </a:solidFill>
              </a:rPr>
              <a:t>(what control?)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Both are </a:t>
            </a:r>
            <a:r>
              <a:rPr lang="en-IN" sz="2000" dirty="0" smtClean="0">
                <a:solidFill>
                  <a:prstClr val="black"/>
                </a:solidFill>
              </a:rPr>
              <a:t>directly/ indirectly controlled by a third person</a:t>
            </a:r>
            <a:endParaRPr lang="en-IN" sz="2000" dirty="0" smtClean="0"/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Together, they directly/ indirectly control a third person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Members of the same family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Sole agent / distributor of the other</a:t>
            </a:r>
          </a:p>
          <a:p>
            <a:pPr marL="536575" lvl="1" indent="-274638">
              <a:buFont typeface="Arial" panose="020B0604020202020204" pitchFamily="34" charset="0"/>
              <a:buChar char="•"/>
            </a:pPr>
            <a:r>
              <a:rPr lang="en-IN" sz="2000" dirty="0" smtClean="0"/>
              <a:t>Person (+ legal person) </a:t>
            </a:r>
            <a:r>
              <a:rPr lang="en-IN" sz="2000" dirty="0" smtClean="0">
                <a:solidFill>
                  <a:srgbClr val="FF0000"/>
                </a:solidFill>
              </a:rPr>
              <a:t>= firm, company or trust etc.,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Diagram 38"/>
          <p:cNvGraphicFramePr/>
          <p:nvPr>
            <p:extLst>
              <p:ext uri="{D42A27DB-BD31-4B8C-83A1-F6EECF244321}">
                <p14:modId xmlns="" xmlns:p14="http://schemas.microsoft.com/office/powerpoint/2010/main" val="3169094314"/>
              </p:ext>
            </p:extLst>
          </p:nvPr>
        </p:nvGraphicFramePr>
        <p:xfrm>
          <a:off x="152400" y="1143000"/>
          <a:ext cx="8643998" cy="5436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4"/>
          <p:cNvSpPr txBox="1">
            <a:spLocks/>
          </p:cNvSpPr>
          <p:nvPr/>
        </p:nvSpPr>
        <p:spPr>
          <a:xfrm>
            <a:off x="1066800" y="457200"/>
            <a:ext cx="8077200" cy="381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</a:t>
            </a:r>
            <a:r>
              <a:rPr kumimoji="0" lang="en-US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</a:t>
            </a:r>
            <a:r>
              <a:rPr lang="en-US" sz="3600" b="1" cap="sm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nsaction</a:t>
            </a:r>
            <a:r>
              <a:rPr lang="en-US" sz="3600" b="1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value</a:t>
            </a:r>
            <a:endParaRPr kumimoji="0" lang="en-US" sz="5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/>
            </a:r>
            <a:br>
              <a:rPr lang="en-US" b="1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</a:br>
            <a:r>
              <a:rPr lang="en-US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             </a:t>
            </a:r>
            <a:r>
              <a:rPr lang="en-US" sz="4000" b="1" dirty="0" smtClean="0"/>
              <a:t>Transaction Value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500" dirty="0"/>
              <a:t>15(4) - Value of supply of goods or service cannot be determined under sub-sec (1), shall be determined in such manner as prescribed.</a:t>
            </a:r>
          </a:p>
          <a:p>
            <a:pPr algn="just"/>
            <a:endParaRPr lang="en-IN" sz="2500" dirty="0"/>
          </a:p>
          <a:p>
            <a:pPr algn="just"/>
            <a:r>
              <a:rPr lang="en-IN" sz="2500" dirty="0"/>
              <a:t>15(5) – Notwithstanding anything 15(1) or 15(4) the value of such supplies may be notified by Govt on the recommendation of council determined in such manner</a:t>
            </a:r>
            <a:r>
              <a:rPr lang="en-IN" sz="28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492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343400" y="1066800"/>
            <a:ext cx="4000528" cy="509546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Supplier </a:t>
            </a: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&amp; recipient are Related </a:t>
            </a:r>
          </a:p>
          <a:p>
            <a:pPr>
              <a:spcBef>
                <a:spcPct val="20000"/>
              </a:spcBef>
              <a:defRPr/>
            </a:pPr>
            <a:endParaRPr lang="en-IN" sz="2200" dirty="0"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IN" sz="2200" dirty="0">
                <a:latin typeface="Cambria" pitchFamily="18" charset="0"/>
                <a:ea typeface="Verdana" pitchFamily="34" charset="0"/>
                <a:cs typeface="Verdana" pitchFamily="34" charset="0"/>
              </a:rPr>
              <a:t>Non-monetary consideration </a:t>
            </a:r>
            <a:endParaRPr lang="en-IN" sz="2200" dirty="0" smtClean="0"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IN" sz="2200" dirty="0"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Consideration is not wholly in </a:t>
            </a:r>
            <a:r>
              <a:rPr kumimoji="0" lang="en-IN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money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Reasons to doubt the truth/accuracy of trans. </a:t>
            </a:r>
            <a:endParaRPr kumimoji="0" lang="en-IN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N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Verdana" pitchFamily="34" charset="0"/>
              <a:cs typeface="Verdana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Pure agent, money changer, insurer, air-travel agent, lottery distributor/selling agent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Verdana" pitchFamily="34" charset="0"/>
                <a:cs typeface="Verdana" pitchFamily="34" charset="0"/>
              </a:rPr>
              <a:t>Notified by CG/SG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85720" y="2886060"/>
            <a:ext cx="3071834" cy="91440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     Transaction Value </a:t>
            </a:r>
            <a:endParaRPr lang="en-IN" sz="2400" dirty="0">
              <a:latin typeface="Cambria" pitchFamily="18" charset="0"/>
              <a:ea typeface="+mj-ea"/>
              <a:cs typeface="+mj-cs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IN" sz="2400" dirty="0">
                <a:latin typeface="Cambria" pitchFamily="18" charset="0"/>
                <a:ea typeface="+mj-ea"/>
                <a:cs typeface="+mj-cs"/>
              </a:rPr>
              <a:t>Valuation Rules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26626" name="Picture 2" descr="C:\Users\Hp\Desktop\wro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14642"/>
            <a:ext cx="228600" cy="292474"/>
          </a:xfrm>
          <a:prstGeom prst="rect">
            <a:avLst/>
          </a:prstGeom>
          <a:noFill/>
        </p:spPr>
      </p:pic>
      <p:cxnSp>
        <p:nvCxnSpPr>
          <p:cNvPr id="5" name="AutoShape 5"/>
          <p:cNvCxnSpPr>
            <a:cxnSpLocks noChangeShapeType="1"/>
          </p:cNvCxnSpPr>
          <p:nvPr/>
        </p:nvCxnSpPr>
        <p:spPr bwMode="auto">
          <a:xfrm rot="5400000" flipH="1" flipV="1">
            <a:off x="2848415" y="1952186"/>
            <a:ext cx="1923171" cy="914400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8" name="AutoShape 5"/>
          <p:cNvCxnSpPr>
            <a:cxnSpLocks noChangeShapeType="1"/>
          </p:cNvCxnSpPr>
          <p:nvPr/>
        </p:nvCxnSpPr>
        <p:spPr bwMode="auto">
          <a:xfrm rot="5400000" flipH="1" flipV="1">
            <a:off x="3228660" y="2273213"/>
            <a:ext cx="1254353" cy="975128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10" name="AutoShape 5"/>
          <p:cNvCxnSpPr>
            <a:cxnSpLocks noChangeShapeType="1"/>
          </p:cNvCxnSpPr>
          <p:nvPr/>
        </p:nvCxnSpPr>
        <p:spPr bwMode="auto">
          <a:xfrm>
            <a:off x="3352800" y="3429000"/>
            <a:ext cx="1066800" cy="762000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12" name="AutoShape 5"/>
          <p:cNvCxnSpPr>
            <a:cxnSpLocks noChangeShapeType="1"/>
          </p:cNvCxnSpPr>
          <p:nvPr/>
        </p:nvCxnSpPr>
        <p:spPr bwMode="auto">
          <a:xfrm rot="16200000" flipH="1">
            <a:off x="2928930" y="3843330"/>
            <a:ext cx="1838340" cy="990600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14" name="AutoShape 5"/>
          <p:cNvCxnSpPr>
            <a:cxnSpLocks noChangeShapeType="1"/>
          </p:cNvCxnSpPr>
          <p:nvPr/>
        </p:nvCxnSpPr>
        <p:spPr bwMode="auto">
          <a:xfrm rot="16200000" flipH="1">
            <a:off x="2247900" y="4610100"/>
            <a:ext cx="3124200" cy="914400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838200" y="304800"/>
            <a:ext cx="750099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36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Transaction Value</a:t>
            </a:r>
          </a:p>
        </p:txBody>
      </p:sp>
      <p:cxnSp>
        <p:nvCxnSpPr>
          <p:cNvPr id="15" name="AutoShape 5"/>
          <p:cNvCxnSpPr>
            <a:cxnSpLocks noChangeShapeType="1"/>
          </p:cNvCxnSpPr>
          <p:nvPr/>
        </p:nvCxnSpPr>
        <p:spPr bwMode="auto">
          <a:xfrm flipV="1">
            <a:off x="3352800" y="3124200"/>
            <a:ext cx="914400" cy="319054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3187</TotalTime>
  <Words>1554</Words>
  <Application>Microsoft Office PowerPoint</Application>
  <PresentationFormat>On-screen Show (4:3)</PresentationFormat>
  <Paragraphs>179</Paragraphs>
  <Slides>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Valuation under GST </vt:lpstr>
      <vt:lpstr>Slide 2</vt:lpstr>
      <vt:lpstr>Slide 3</vt:lpstr>
      <vt:lpstr>Slide 4</vt:lpstr>
      <vt:lpstr>Slide 5</vt:lpstr>
      <vt:lpstr>Slide 6</vt:lpstr>
      <vt:lpstr>Slide 7</vt:lpstr>
      <vt:lpstr>              Transaction Value</vt:lpstr>
      <vt:lpstr>Slide 9</vt:lpstr>
      <vt:lpstr>Valuation Rules</vt:lpstr>
      <vt:lpstr>Slide 11</vt:lpstr>
      <vt:lpstr>Valuation Rules</vt:lpstr>
      <vt:lpstr>       Valuation Rules</vt:lpstr>
      <vt:lpstr>         Valuation Rules</vt:lpstr>
      <vt:lpstr>Rule -6  Value in certain supplies</vt:lpstr>
      <vt:lpstr>Rule 6 – Currency exchange</vt:lpstr>
      <vt:lpstr>Rule 6- Booking of tickets</vt:lpstr>
      <vt:lpstr>Rule 6 Dealer of 2nd hand goods</vt:lpstr>
      <vt:lpstr>Rule 6- Value of token or voucher or coupon or stamp </vt:lpstr>
      <vt:lpstr>Rule 7 – in case Pure agent </vt:lpstr>
      <vt:lpstr>Rule 7 – in case Pure agent </vt:lpstr>
      <vt:lpstr>Slide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Transitional Challenge  on Credit, Carry forward,  and Claim through declaration</dc:title>
  <dc:creator>ASSISTANCE APRIL2014</dc:creator>
  <cp:lastModifiedBy>Ashish</cp:lastModifiedBy>
  <cp:revision>420</cp:revision>
  <dcterms:created xsi:type="dcterms:W3CDTF">2015-07-22T08:49:49Z</dcterms:created>
  <dcterms:modified xsi:type="dcterms:W3CDTF">2017-05-25T07:51:05Z</dcterms:modified>
</cp:coreProperties>
</file>