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48"/>
  </p:notesMasterIdLst>
  <p:sldIdLst>
    <p:sldId id="358" r:id="rId2"/>
    <p:sldId id="347" r:id="rId3"/>
    <p:sldId id="494" r:id="rId4"/>
    <p:sldId id="495" r:id="rId5"/>
    <p:sldId id="480" r:id="rId6"/>
    <p:sldId id="483" r:id="rId7"/>
    <p:sldId id="484" r:id="rId8"/>
    <p:sldId id="485" r:id="rId9"/>
    <p:sldId id="486" r:id="rId10"/>
    <p:sldId id="487" r:id="rId11"/>
    <p:sldId id="488" r:id="rId12"/>
    <p:sldId id="490" r:id="rId13"/>
    <p:sldId id="489" r:id="rId14"/>
    <p:sldId id="481" r:id="rId15"/>
    <p:sldId id="491" r:id="rId16"/>
    <p:sldId id="492" r:id="rId17"/>
    <p:sldId id="482" r:id="rId18"/>
    <p:sldId id="493" r:id="rId19"/>
    <p:sldId id="464" r:id="rId20"/>
    <p:sldId id="465" r:id="rId21"/>
    <p:sldId id="415" r:id="rId22"/>
    <p:sldId id="496" r:id="rId23"/>
    <p:sldId id="505" r:id="rId24"/>
    <p:sldId id="506" r:id="rId25"/>
    <p:sldId id="497" r:id="rId26"/>
    <p:sldId id="507" r:id="rId27"/>
    <p:sldId id="498" r:id="rId28"/>
    <p:sldId id="508" r:id="rId29"/>
    <p:sldId id="510" r:id="rId30"/>
    <p:sldId id="509" r:id="rId31"/>
    <p:sldId id="499" r:id="rId32"/>
    <p:sldId id="500" r:id="rId33"/>
    <p:sldId id="511" r:id="rId34"/>
    <p:sldId id="512" r:id="rId35"/>
    <p:sldId id="426" r:id="rId36"/>
    <p:sldId id="427" r:id="rId37"/>
    <p:sldId id="428" r:id="rId38"/>
    <p:sldId id="429" r:id="rId39"/>
    <p:sldId id="430" r:id="rId40"/>
    <p:sldId id="431" r:id="rId41"/>
    <p:sldId id="432" r:id="rId42"/>
    <p:sldId id="433" r:id="rId43"/>
    <p:sldId id="435" r:id="rId44"/>
    <p:sldId id="436" r:id="rId45"/>
    <p:sldId id="437" r:id="rId46"/>
    <p:sldId id="467" r:id="rId4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26F126A2-3CF1-4698-965F-E4D24FF82698}">
          <p14:sldIdLst>
            <p14:sldId id="358"/>
            <p14:sldId id="347"/>
            <p14:sldId id="494"/>
            <p14:sldId id="495"/>
            <p14:sldId id="480"/>
            <p14:sldId id="483"/>
            <p14:sldId id="484"/>
            <p14:sldId id="485"/>
            <p14:sldId id="486"/>
            <p14:sldId id="487"/>
            <p14:sldId id="488"/>
            <p14:sldId id="490"/>
            <p14:sldId id="489"/>
            <p14:sldId id="481"/>
            <p14:sldId id="491"/>
            <p14:sldId id="492"/>
            <p14:sldId id="482"/>
            <p14:sldId id="493"/>
            <p14:sldId id="464"/>
            <p14:sldId id="465"/>
            <p14:sldId id="415"/>
            <p14:sldId id="496"/>
            <p14:sldId id="505"/>
            <p14:sldId id="506"/>
            <p14:sldId id="497"/>
            <p14:sldId id="507"/>
            <p14:sldId id="498"/>
            <p14:sldId id="508"/>
            <p14:sldId id="510"/>
            <p14:sldId id="509"/>
            <p14:sldId id="499"/>
            <p14:sldId id="500"/>
            <p14:sldId id="511"/>
            <p14:sldId id="512"/>
            <p14:sldId id="426"/>
            <p14:sldId id="427"/>
            <p14:sldId id="428"/>
            <p14:sldId id="429"/>
            <p14:sldId id="430"/>
            <p14:sldId id="431"/>
            <p14:sldId id="432"/>
            <p14:sldId id="433"/>
            <p14:sldId id="435"/>
            <p14:sldId id="436"/>
            <p14:sldId id="437"/>
            <p14:sldId id="467"/>
          </p14:sldIdLst>
        </p14:section>
      </p14:sectionLst>
    </p:ex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D6BB5"/>
    <a:srgbClr val="4F4FFF"/>
    <a:srgbClr val="2121FF"/>
    <a:srgbClr val="7171FF"/>
    <a:srgbClr val="0000FF"/>
    <a:srgbClr val="00729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280" autoAdjust="0"/>
    <p:restoredTop sz="94660"/>
  </p:normalViewPr>
  <p:slideViewPr>
    <p:cSldViewPr>
      <p:cViewPr>
        <p:scale>
          <a:sx n="60" d="100"/>
          <a:sy n="60" d="100"/>
        </p:scale>
        <p:origin x="-1452" y="-276"/>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9390"/>
    </p:cViewPr>
  </p:sorterViewPr>
  <p:notesViewPr>
    <p:cSldViewPr>
      <p:cViewPr varScale="1">
        <p:scale>
          <a:sx n="88" d="100"/>
          <a:sy n="88" d="100"/>
        </p:scale>
        <p:origin x="-3810" y="-12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8B0990F-B856-4016-9A29-F9A9BB3A0353}" type="doc">
      <dgm:prSet loTypeId="urn:microsoft.com/office/officeart/2005/8/layout/matrix3" loCatId="matrix" qsTypeId="urn:microsoft.com/office/officeart/2005/8/quickstyle/simple1" qsCatId="simple" csTypeId="urn:microsoft.com/office/officeart/2005/8/colors/accent1_2" csCatId="accent1" phldr="0"/>
      <dgm:spPr/>
      <dgm:t>
        <a:bodyPr/>
        <a:lstStyle/>
        <a:p>
          <a:endParaRPr lang="en-IN"/>
        </a:p>
      </dgm:t>
    </dgm:pt>
    <dgm:pt modelId="{7ECCA300-D4EA-48C3-B206-49303E5C15B2}" type="pres">
      <dgm:prSet presAssocID="{48B0990F-B856-4016-9A29-F9A9BB3A0353}" presName="matrix" presStyleCnt="0">
        <dgm:presLayoutVars>
          <dgm:chMax val="1"/>
          <dgm:dir/>
          <dgm:resizeHandles val="exact"/>
        </dgm:presLayoutVars>
      </dgm:prSet>
      <dgm:spPr/>
      <dgm:t>
        <a:bodyPr/>
        <a:lstStyle/>
        <a:p>
          <a:endParaRPr lang="en-US"/>
        </a:p>
      </dgm:t>
    </dgm:pt>
  </dgm:ptLst>
  <dgm:cxnLst>
    <dgm:cxn modelId="{B5E3F374-7A82-4209-8C88-BD3C14C5E719}" type="presOf" srcId="{48B0990F-B856-4016-9A29-F9A9BB3A0353}" destId="{7ECCA300-D4EA-48C3-B206-49303E5C15B2}" srcOrd="0" destOrd="0" presId="urn:microsoft.com/office/officeart/2005/8/layout/matrix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48B0990F-B856-4016-9A29-F9A9BB3A0353}" type="doc">
      <dgm:prSet loTypeId="urn:microsoft.com/office/officeart/2005/8/layout/matrix3" loCatId="matrix" qsTypeId="urn:microsoft.com/office/officeart/2005/8/quickstyle/simple1" qsCatId="simple" csTypeId="urn:microsoft.com/office/officeart/2005/8/colors/accent1_2" csCatId="accent1" phldr="0"/>
      <dgm:spPr/>
      <dgm:t>
        <a:bodyPr/>
        <a:lstStyle/>
        <a:p>
          <a:endParaRPr lang="en-IN"/>
        </a:p>
      </dgm:t>
    </dgm:pt>
    <dgm:pt modelId="{7ECCA300-D4EA-48C3-B206-49303E5C15B2}" type="pres">
      <dgm:prSet presAssocID="{48B0990F-B856-4016-9A29-F9A9BB3A0353}" presName="matrix" presStyleCnt="0">
        <dgm:presLayoutVars>
          <dgm:chMax val="1"/>
          <dgm:dir/>
          <dgm:resizeHandles val="exact"/>
        </dgm:presLayoutVars>
      </dgm:prSet>
      <dgm:spPr/>
      <dgm:t>
        <a:bodyPr/>
        <a:lstStyle/>
        <a:p>
          <a:endParaRPr lang="en-US"/>
        </a:p>
      </dgm:t>
    </dgm:pt>
  </dgm:ptLst>
  <dgm:cxnLst>
    <dgm:cxn modelId="{F53EE466-6C82-45C4-A595-9D21787DB32B}" type="presOf" srcId="{48B0990F-B856-4016-9A29-F9A9BB3A0353}" destId="{7ECCA300-D4EA-48C3-B206-49303E5C15B2}" srcOrd="0" destOrd="0" presId="urn:microsoft.com/office/officeart/2005/8/layout/matrix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11E96EF-9239-44BD-B121-286A24DC7DAD}" type="doc">
      <dgm:prSet loTypeId="urn:microsoft.com/office/officeart/2005/8/layout/radial4" loCatId="relationship" qsTypeId="urn:microsoft.com/office/officeart/2005/8/quickstyle/simple5" qsCatId="simple" csTypeId="urn:microsoft.com/office/officeart/2005/8/colors/accent0_3" csCatId="mainScheme" phldr="1"/>
      <dgm:spPr/>
      <dgm:t>
        <a:bodyPr/>
        <a:lstStyle/>
        <a:p>
          <a:endParaRPr lang="en-IN"/>
        </a:p>
      </dgm:t>
    </dgm:pt>
    <dgm:pt modelId="{3A2DDB58-CFF9-48E3-BC08-4D533A007069}">
      <dgm:prSet phldrT="[Text]" custT="1"/>
      <dgm:spPr/>
      <dgm:t>
        <a:bodyPr/>
        <a:lstStyle/>
        <a:p>
          <a:r>
            <a:rPr lang="en-IN" sz="1600" dirty="0">
              <a:latin typeface="Georgia" pitchFamily="18" charset="0"/>
            </a:rPr>
            <a:t>Permanent transfer/disposal of business assets where ITC is availed on such assets</a:t>
          </a:r>
        </a:p>
      </dgm:t>
    </dgm:pt>
    <dgm:pt modelId="{FC514239-D157-46B9-B644-E60B0162179D}" type="parTrans" cxnId="{A224B914-54D9-4BE2-AC99-E19CF004B6FA}">
      <dgm:prSet/>
      <dgm:spPr/>
      <dgm:t>
        <a:bodyPr/>
        <a:lstStyle/>
        <a:p>
          <a:endParaRPr lang="en-IN"/>
        </a:p>
      </dgm:t>
    </dgm:pt>
    <dgm:pt modelId="{BC2E3687-17F9-4038-9249-AD02C7B8D694}" type="sibTrans" cxnId="{A224B914-54D9-4BE2-AC99-E19CF004B6FA}">
      <dgm:prSet/>
      <dgm:spPr/>
      <dgm:t>
        <a:bodyPr/>
        <a:lstStyle/>
        <a:p>
          <a:endParaRPr lang="en-IN"/>
        </a:p>
      </dgm:t>
    </dgm:pt>
    <dgm:pt modelId="{C598E51E-43E2-4FDD-82E1-4F8EFFEA99E5}">
      <dgm:prSet phldrT="[Text]" custT="1"/>
      <dgm:spPr/>
      <dgm:t>
        <a:bodyPr/>
        <a:lstStyle/>
        <a:p>
          <a:r>
            <a:rPr lang="en-IN" sz="1400" dirty="0">
              <a:latin typeface="Georgia" pitchFamily="18" charset="0"/>
            </a:rPr>
            <a:t>Supply of goods or services between related persons, or between distinct persons as specified in section </a:t>
          </a:r>
          <a:r>
            <a:rPr lang="en-IN" sz="1400" dirty="0" smtClean="0">
              <a:latin typeface="Georgia" pitchFamily="18" charset="0"/>
            </a:rPr>
            <a:t>25, </a:t>
          </a:r>
          <a:r>
            <a:rPr lang="en-IN" sz="1400" dirty="0">
              <a:latin typeface="Georgia" pitchFamily="18" charset="0"/>
            </a:rPr>
            <a:t>when made in the course or furtherance of business</a:t>
          </a:r>
          <a:r>
            <a:rPr lang="en-IN" sz="1400" dirty="0" smtClean="0">
              <a:latin typeface="Georgia" pitchFamily="18" charset="0"/>
            </a:rPr>
            <a:t>.</a:t>
          </a:r>
        </a:p>
        <a:p>
          <a:r>
            <a:rPr lang="en-IN" sz="1400" u="sng" dirty="0" smtClean="0">
              <a:latin typeface="Georgia" pitchFamily="18" charset="0"/>
            </a:rPr>
            <a:t>50K from employer to employee  not covered</a:t>
          </a:r>
          <a:endParaRPr lang="en-IN" sz="1400" u="sng" dirty="0">
            <a:latin typeface="Georgia" pitchFamily="18" charset="0"/>
          </a:endParaRPr>
        </a:p>
      </dgm:t>
    </dgm:pt>
    <dgm:pt modelId="{6DAA74E0-A850-4F3A-9FD5-C7E0F34176AC}" type="parTrans" cxnId="{A6D53A62-E928-452F-9F5A-4EE225F70EAD}">
      <dgm:prSet/>
      <dgm:spPr/>
      <dgm:t>
        <a:bodyPr/>
        <a:lstStyle/>
        <a:p>
          <a:endParaRPr lang="en-IN"/>
        </a:p>
      </dgm:t>
    </dgm:pt>
    <dgm:pt modelId="{32279F5B-3488-4A0B-A6D3-171D9D247FFF}" type="sibTrans" cxnId="{A6D53A62-E928-452F-9F5A-4EE225F70EAD}">
      <dgm:prSet/>
      <dgm:spPr/>
      <dgm:t>
        <a:bodyPr/>
        <a:lstStyle/>
        <a:p>
          <a:endParaRPr lang="en-IN"/>
        </a:p>
      </dgm:t>
    </dgm:pt>
    <dgm:pt modelId="{EA976743-8182-4E75-A49F-56AABDCB05E7}">
      <dgm:prSet phldrT="[Text]" custT="1"/>
      <dgm:spPr/>
      <dgm:t>
        <a:bodyPr/>
        <a:lstStyle/>
        <a:p>
          <a:r>
            <a:rPr lang="en-IN" sz="1300" dirty="0">
              <a:latin typeface="Georgia" pitchFamily="18" charset="0"/>
            </a:rPr>
            <a:t>Supply of goods—</a:t>
          </a:r>
        </a:p>
        <a:p>
          <a:r>
            <a:rPr lang="en-IN" sz="1300" dirty="0">
              <a:latin typeface="Georgia" pitchFamily="18" charset="0"/>
            </a:rPr>
            <a:t>(a) by a principal to his agent where the agent undertakes to supply such goods on behalf of the principal, or </a:t>
          </a:r>
        </a:p>
        <a:p>
          <a:r>
            <a:rPr lang="en-IN" sz="1300" dirty="0">
              <a:latin typeface="Georgia" pitchFamily="18" charset="0"/>
            </a:rPr>
            <a:t>(b) by an agent to his principal where the agent undertakes to receive such goods on behalf of the principal.</a:t>
          </a:r>
        </a:p>
      </dgm:t>
    </dgm:pt>
    <dgm:pt modelId="{3DE786D6-7273-412E-B976-1742746ABDD5}" type="parTrans" cxnId="{D20A52C0-0EAA-4216-9C4A-C4A7ED6B0C05}">
      <dgm:prSet/>
      <dgm:spPr/>
      <dgm:t>
        <a:bodyPr/>
        <a:lstStyle/>
        <a:p>
          <a:endParaRPr lang="en-IN"/>
        </a:p>
      </dgm:t>
    </dgm:pt>
    <dgm:pt modelId="{1CFBCA72-297D-48C7-914E-E4C9D04D907A}" type="sibTrans" cxnId="{D20A52C0-0EAA-4216-9C4A-C4A7ED6B0C05}">
      <dgm:prSet/>
      <dgm:spPr/>
      <dgm:t>
        <a:bodyPr/>
        <a:lstStyle/>
        <a:p>
          <a:endParaRPr lang="en-IN"/>
        </a:p>
      </dgm:t>
    </dgm:pt>
    <dgm:pt modelId="{577BA760-AE89-42FD-8085-55F0613C717D}">
      <dgm:prSet phldrT="[Text]" custT="1"/>
      <dgm:spPr/>
      <dgm:t>
        <a:bodyPr/>
        <a:lstStyle/>
        <a:p>
          <a:r>
            <a:rPr lang="en-IN" sz="2400" dirty="0">
              <a:latin typeface="Georgia" pitchFamily="18" charset="0"/>
            </a:rPr>
            <a:t>Schedule </a:t>
          </a:r>
          <a:r>
            <a:rPr lang="en-IN" sz="2400" baseline="0" dirty="0">
              <a:latin typeface="Georgia" pitchFamily="18" charset="0"/>
            </a:rPr>
            <a:t>I</a:t>
          </a:r>
          <a:endParaRPr lang="en-IN" sz="2400" dirty="0">
            <a:latin typeface="Georgia" pitchFamily="18" charset="0"/>
          </a:endParaRPr>
        </a:p>
      </dgm:t>
    </dgm:pt>
    <dgm:pt modelId="{8A74CF08-1E15-4D57-861F-ECCD820FEA43}" type="sibTrans" cxnId="{8D7EB70C-2AE9-48DB-92F1-0A8C7F2F992D}">
      <dgm:prSet/>
      <dgm:spPr/>
      <dgm:t>
        <a:bodyPr/>
        <a:lstStyle/>
        <a:p>
          <a:endParaRPr lang="en-IN"/>
        </a:p>
      </dgm:t>
    </dgm:pt>
    <dgm:pt modelId="{2324846B-B4B0-4A2C-A46F-7D98EA284B8E}" type="parTrans" cxnId="{8D7EB70C-2AE9-48DB-92F1-0A8C7F2F992D}">
      <dgm:prSet/>
      <dgm:spPr/>
      <dgm:t>
        <a:bodyPr/>
        <a:lstStyle/>
        <a:p>
          <a:endParaRPr lang="en-IN"/>
        </a:p>
      </dgm:t>
    </dgm:pt>
    <dgm:pt modelId="{2EA60C99-15E6-4B31-A2DE-307CD012B3A4}">
      <dgm:prSet/>
      <dgm:spPr/>
      <dgm:t>
        <a:bodyPr/>
        <a:lstStyle/>
        <a:p>
          <a:r>
            <a:rPr lang="en-IN" dirty="0">
              <a:latin typeface="Georgia" pitchFamily="18" charset="0"/>
            </a:rPr>
            <a:t>Importation of services by a taxable person from a related person or from any of his other establishments outside India, in the course or furtherance of business</a:t>
          </a:r>
        </a:p>
      </dgm:t>
    </dgm:pt>
    <dgm:pt modelId="{30FF294C-5C62-4DB0-AA34-C02AA7BBBA7D}" type="parTrans" cxnId="{EF2A66AE-7FA3-4C02-A720-BB0D2089FEF6}">
      <dgm:prSet/>
      <dgm:spPr/>
      <dgm:t>
        <a:bodyPr/>
        <a:lstStyle/>
        <a:p>
          <a:endParaRPr lang="en-IN"/>
        </a:p>
      </dgm:t>
    </dgm:pt>
    <dgm:pt modelId="{B6496A64-41FE-4A30-B59F-75DE24BC1A36}" type="sibTrans" cxnId="{EF2A66AE-7FA3-4C02-A720-BB0D2089FEF6}">
      <dgm:prSet/>
      <dgm:spPr/>
      <dgm:t>
        <a:bodyPr/>
        <a:lstStyle/>
        <a:p>
          <a:endParaRPr lang="en-IN"/>
        </a:p>
      </dgm:t>
    </dgm:pt>
    <dgm:pt modelId="{A5309515-721C-47DA-BBF7-4A0174AEA285}" type="pres">
      <dgm:prSet presAssocID="{011E96EF-9239-44BD-B121-286A24DC7DAD}" presName="cycle" presStyleCnt="0">
        <dgm:presLayoutVars>
          <dgm:chMax val="1"/>
          <dgm:dir/>
          <dgm:animLvl val="ctr"/>
          <dgm:resizeHandles val="exact"/>
        </dgm:presLayoutVars>
      </dgm:prSet>
      <dgm:spPr/>
      <dgm:t>
        <a:bodyPr/>
        <a:lstStyle/>
        <a:p>
          <a:endParaRPr lang="en-US"/>
        </a:p>
      </dgm:t>
    </dgm:pt>
    <dgm:pt modelId="{583F6B50-88DB-4F7A-923F-2742ED98FF37}" type="pres">
      <dgm:prSet presAssocID="{577BA760-AE89-42FD-8085-55F0613C717D}" presName="centerShape" presStyleLbl="node0" presStyleIdx="0" presStyleCnt="1" custScaleX="86398" custScaleY="63962" custLinFactNeighborX="-1242" custLinFactNeighborY="-59860"/>
      <dgm:spPr/>
      <dgm:t>
        <a:bodyPr/>
        <a:lstStyle/>
        <a:p>
          <a:endParaRPr lang="en-US"/>
        </a:p>
      </dgm:t>
    </dgm:pt>
    <dgm:pt modelId="{CF72D538-CB46-4ED5-AB77-589345003A82}" type="pres">
      <dgm:prSet presAssocID="{FC514239-D157-46B9-B644-E60B0162179D}" presName="parTrans" presStyleLbl="bgSibTrans2D1" presStyleIdx="0" presStyleCnt="4"/>
      <dgm:spPr/>
      <dgm:t>
        <a:bodyPr/>
        <a:lstStyle/>
        <a:p>
          <a:endParaRPr lang="en-US"/>
        </a:p>
      </dgm:t>
    </dgm:pt>
    <dgm:pt modelId="{18601138-D0CB-454A-B446-DF3D256570AA}" type="pres">
      <dgm:prSet presAssocID="{3A2DDB58-CFF9-48E3-BC08-4D533A007069}" presName="node" presStyleLbl="node1" presStyleIdx="0" presStyleCnt="4" custRadScaleRad="127489" custRadScaleInc="50211">
        <dgm:presLayoutVars>
          <dgm:bulletEnabled val="1"/>
        </dgm:presLayoutVars>
      </dgm:prSet>
      <dgm:spPr/>
      <dgm:t>
        <a:bodyPr/>
        <a:lstStyle/>
        <a:p>
          <a:endParaRPr lang="en-US"/>
        </a:p>
      </dgm:t>
    </dgm:pt>
    <dgm:pt modelId="{254D126B-DA84-4399-BA68-E37AD0EBED1B}" type="pres">
      <dgm:prSet presAssocID="{6DAA74E0-A850-4F3A-9FD5-C7E0F34176AC}" presName="parTrans" presStyleLbl="bgSibTrans2D1" presStyleIdx="1" presStyleCnt="4"/>
      <dgm:spPr/>
      <dgm:t>
        <a:bodyPr/>
        <a:lstStyle/>
        <a:p>
          <a:endParaRPr lang="en-US"/>
        </a:p>
      </dgm:t>
    </dgm:pt>
    <dgm:pt modelId="{58FF5E53-EBCD-40D7-828D-8B0B4DCB6F31}" type="pres">
      <dgm:prSet presAssocID="{C598E51E-43E2-4FDD-82E1-4F8EFFEA99E5}" presName="node" presStyleLbl="node1" presStyleIdx="1" presStyleCnt="4" custScaleX="122311" custRadScaleRad="55811" custRadScaleInc="-131365">
        <dgm:presLayoutVars>
          <dgm:bulletEnabled val="1"/>
        </dgm:presLayoutVars>
      </dgm:prSet>
      <dgm:spPr/>
      <dgm:t>
        <a:bodyPr/>
        <a:lstStyle/>
        <a:p>
          <a:endParaRPr lang="en-US"/>
        </a:p>
      </dgm:t>
    </dgm:pt>
    <dgm:pt modelId="{3D567D80-5183-41E1-B5FB-16FED2A3BDF2}" type="pres">
      <dgm:prSet presAssocID="{3DE786D6-7273-412E-B976-1742746ABDD5}" presName="parTrans" presStyleLbl="bgSibTrans2D1" presStyleIdx="2" presStyleCnt="4"/>
      <dgm:spPr/>
      <dgm:t>
        <a:bodyPr/>
        <a:lstStyle/>
        <a:p>
          <a:endParaRPr lang="en-US"/>
        </a:p>
      </dgm:t>
    </dgm:pt>
    <dgm:pt modelId="{B194BC57-B577-4822-8F71-8DEFCBE8DB35}" type="pres">
      <dgm:prSet presAssocID="{EA976743-8182-4E75-A49F-56AABDCB05E7}" presName="node" presStyleLbl="node1" presStyleIdx="2" presStyleCnt="4" custScaleX="124567" custRadScaleRad="57215" custRadScaleInc="137233">
        <dgm:presLayoutVars>
          <dgm:bulletEnabled val="1"/>
        </dgm:presLayoutVars>
      </dgm:prSet>
      <dgm:spPr/>
      <dgm:t>
        <a:bodyPr/>
        <a:lstStyle/>
        <a:p>
          <a:endParaRPr lang="en-US"/>
        </a:p>
      </dgm:t>
    </dgm:pt>
    <dgm:pt modelId="{3CED7165-2677-445C-8176-FCE2561BCF84}" type="pres">
      <dgm:prSet presAssocID="{30FF294C-5C62-4DB0-AA34-C02AA7BBBA7D}" presName="parTrans" presStyleLbl="bgSibTrans2D1" presStyleIdx="3" presStyleCnt="4"/>
      <dgm:spPr/>
      <dgm:t>
        <a:bodyPr/>
        <a:lstStyle/>
        <a:p>
          <a:endParaRPr lang="en-US"/>
        </a:p>
      </dgm:t>
    </dgm:pt>
    <dgm:pt modelId="{2B8283F9-32D2-4527-A7EC-14F17EB58208}" type="pres">
      <dgm:prSet presAssocID="{2EA60C99-15E6-4B31-A2DE-307CD012B3A4}" presName="node" presStyleLbl="node1" presStyleIdx="3" presStyleCnt="4" custRadScaleRad="130363" custRadScaleInc="-51115">
        <dgm:presLayoutVars>
          <dgm:bulletEnabled val="1"/>
        </dgm:presLayoutVars>
      </dgm:prSet>
      <dgm:spPr/>
      <dgm:t>
        <a:bodyPr/>
        <a:lstStyle/>
        <a:p>
          <a:endParaRPr lang="en-US"/>
        </a:p>
      </dgm:t>
    </dgm:pt>
  </dgm:ptLst>
  <dgm:cxnLst>
    <dgm:cxn modelId="{D9010772-C1CB-47BF-9BC7-300FBC141647}" type="presOf" srcId="{577BA760-AE89-42FD-8085-55F0613C717D}" destId="{583F6B50-88DB-4F7A-923F-2742ED98FF37}" srcOrd="0" destOrd="0" presId="urn:microsoft.com/office/officeart/2005/8/layout/radial4"/>
    <dgm:cxn modelId="{A224B914-54D9-4BE2-AC99-E19CF004B6FA}" srcId="{577BA760-AE89-42FD-8085-55F0613C717D}" destId="{3A2DDB58-CFF9-48E3-BC08-4D533A007069}" srcOrd="0" destOrd="0" parTransId="{FC514239-D157-46B9-B644-E60B0162179D}" sibTransId="{BC2E3687-17F9-4038-9249-AD02C7B8D694}"/>
    <dgm:cxn modelId="{34FE43B6-687C-4F21-AAB4-16ADCD3D6A69}" type="presOf" srcId="{30FF294C-5C62-4DB0-AA34-C02AA7BBBA7D}" destId="{3CED7165-2677-445C-8176-FCE2561BCF84}" srcOrd="0" destOrd="0" presId="urn:microsoft.com/office/officeart/2005/8/layout/radial4"/>
    <dgm:cxn modelId="{FF2A13F2-96B5-486A-ABDF-B126E160DDCC}" type="presOf" srcId="{3A2DDB58-CFF9-48E3-BC08-4D533A007069}" destId="{18601138-D0CB-454A-B446-DF3D256570AA}" srcOrd="0" destOrd="0" presId="urn:microsoft.com/office/officeart/2005/8/layout/radial4"/>
    <dgm:cxn modelId="{18CAAD7E-AF2A-4CF6-8CE9-5FC275DE6682}" type="presOf" srcId="{6DAA74E0-A850-4F3A-9FD5-C7E0F34176AC}" destId="{254D126B-DA84-4399-BA68-E37AD0EBED1B}" srcOrd="0" destOrd="0" presId="urn:microsoft.com/office/officeart/2005/8/layout/radial4"/>
    <dgm:cxn modelId="{D9B33BCA-604F-4B97-8E80-EEB7A769DC1A}" type="presOf" srcId="{3DE786D6-7273-412E-B976-1742746ABDD5}" destId="{3D567D80-5183-41E1-B5FB-16FED2A3BDF2}" srcOrd="0" destOrd="0" presId="urn:microsoft.com/office/officeart/2005/8/layout/radial4"/>
    <dgm:cxn modelId="{8D7EB70C-2AE9-48DB-92F1-0A8C7F2F992D}" srcId="{011E96EF-9239-44BD-B121-286A24DC7DAD}" destId="{577BA760-AE89-42FD-8085-55F0613C717D}" srcOrd="0" destOrd="0" parTransId="{2324846B-B4B0-4A2C-A46F-7D98EA284B8E}" sibTransId="{8A74CF08-1E15-4D57-861F-ECCD820FEA43}"/>
    <dgm:cxn modelId="{8E9C1763-65D9-4940-86A1-E70C4C894448}" type="presOf" srcId="{C598E51E-43E2-4FDD-82E1-4F8EFFEA99E5}" destId="{58FF5E53-EBCD-40D7-828D-8B0B4DCB6F31}" srcOrd="0" destOrd="0" presId="urn:microsoft.com/office/officeart/2005/8/layout/radial4"/>
    <dgm:cxn modelId="{A8BB339A-BD4C-44DB-A159-C7D27FADCF5E}" type="presOf" srcId="{011E96EF-9239-44BD-B121-286A24DC7DAD}" destId="{A5309515-721C-47DA-BBF7-4A0174AEA285}" srcOrd="0" destOrd="0" presId="urn:microsoft.com/office/officeart/2005/8/layout/radial4"/>
    <dgm:cxn modelId="{BA872388-2FE5-458C-8C37-10D89E3505AC}" type="presOf" srcId="{FC514239-D157-46B9-B644-E60B0162179D}" destId="{CF72D538-CB46-4ED5-AB77-589345003A82}" srcOrd="0" destOrd="0" presId="urn:microsoft.com/office/officeart/2005/8/layout/radial4"/>
    <dgm:cxn modelId="{A6D53A62-E928-452F-9F5A-4EE225F70EAD}" srcId="{577BA760-AE89-42FD-8085-55F0613C717D}" destId="{C598E51E-43E2-4FDD-82E1-4F8EFFEA99E5}" srcOrd="1" destOrd="0" parTransId="{6DAA74E0-A850-4F3A-9FD5-C7E0F34176AC}" sibTransId="{32279F5B-3488-4A0B-A6D3-171D9D247FFF}"/>
    <dgm:cxn modelId="{D20A52C0-0EAA-4216-9C4A-C4A7ED6B0C05}" srcId="{577BA760-AE89-42FD-8085-55F0613C717D}" destId="{EA976743-8182-4E75-A49F-56AABDCB05E7}" srcOrd="2" destOrd="0" parTransId="{3DE786D6-7273-412E-B976-1742746ABDD5}" sibTransId="{1CFBCA72-297D-48C7-914E-E4C9D04D907A}"/>
    <dgm:cxn modelId="{EF2A66AE-7FA3-4C02-A720-BB0D2089FEF6}" srcId="{577BA760-AE89-42FD-8085-55F0613C717D}" destId="{2EA60C99-15E6-4B31-A2DE-307CD012B3A4}" srcOrd="3" destOrd="0" parTransId="{30FF294C-5C62-4DB0-AA34-C02AA7BBBA7D}" sibTransId="{B6496A64-41FE-4A30-B59F-75DE24BC1A36}"/>
    <dgm:cxn modelId="{F118EB97-7E4B-4BCA-B7F3-18DD9952FCCF}" type="presOf" srcId="{EA976743-8182-4E75-A49F-56AABDCB05E7}" destId="{B194BC57-B577-4822-8F71-8DEFCBE8DB35}" srcOrd="0" destOrd="0" presId="urn:microsoft.com/office/officeart/2005/8/layout/radial4"/>
    <dgm:cxn modelId="{C6F6E773-BD62-4701-9755-67EA2BA84779}" type="presOf" srcId="{2EA60C99-15E6-4B31-A2DE-307CD012B3A4}" destId="{2B8283F9-32D2-4527-A7EC-14F17EB58208}" srcOrd="0" destOrd="0" presId="urn:microsoft.com/office/officeart/2005/8/layout/radial4"/>
    <dgm:cxn modelId="{D7918F14-183C-4B92-A5AD-2CE9FC6B338A}" type="presParOf" srcId="{A5309515-721C-47DA-BBF7-4A0174AEA285}" destId="{583F6B50-88DB-4F7A-923F-2742ED98FF37}" srcOrd="0" destOrd="0" presId="urn:microsoft.com/office/officeart/2005/8/layout/radial4"/>
    <dgm:cxn modelId="{B70D4038-2D0C-40CF-BE20-8F6F4DF5EA16}" type="presParOf" srcId="{A5309515-721C-47DA-BBF7-4A0174AEA285}" destId="{CF72D538-CB46-4ED5-AB77-589345003A82}" srcOrd="1" destOrd="0" presId="urn:microsoft.com/office/officeart/2005/8/layout/radial4"/>
    <dgm:cxn modelId="{57216BA4-3A44-421E-A3FA-22CCD74E4E38}" type="presParOf" srcId="{A5309515-721C-47DA-BBF7-4A0174AEA285}" destId="{18601138-D0CB-454A-B446-DF3D256570AA}" srcOrd="2" destOrd="0" presId="urn:microsoft.com/office/officeart/2005/8/layout/radial4"/>
    <dgm:cxn modelId="{552F9EDD-C57B-4860-9245-DD5EBA42FA0B}" type="presParOf" srcId="{A5309515-721C-47DA-BBF7-4A0174AEA285}" destId="{254D126B-DA84-4399-BA68-E37AD0EBED1B}" srcOrd="3" destOrd="0" presId="urn:microsoft.com/office/officeart/2005/8/layout/radial4"/>
    <dgm:cxn modelId="{2F3206D4-17FD-43F6-97B3-0011939ACF9E}" type="presParOf" srcId="{A5309515-721C-47DA-BBF7-4A0174AEA285}" destId="{58FF5E53-EBCD-40D7-828D-8B0B4DCB6F31}" srcOrd="4" destOrd="0" presId="urn:microsoft.com/office/officeart/2005/8/layout/radial4"/>
    <dgm:cxn modelId="{A12AB168-6835-4B91-9704-7750517BD897}" type="presParOf" srcId="{A5309515-721C-47DA-BBF7-4A0174AEA285}" destId="{3D567D80-5183-41E1-B5FB-16FED2A3BDF2}" srcOrd="5" destOrd="0" presId="urn:microsoft.com/office/officeart/2005/8/layout/radial4"/>
    <dgm:cxn modelId="{70348063-A079-49C1-94C8-6A2FC6E543B3}" type="presParOf" srcId="{A5309515-721C-47DA-BBF7-4A0174AEA285}" destId="{B194BC57-B577-4822-8F71-8DEFCBE8DB35}" srcOrd="6" destOrd="0" presId="urn:microsoft.com/office/officeart/2005/8/layout/radial4"/>
    <dgm:cxn modelId="{E31D2EDC-F4BD-4441-B986-B37DD4906387}" type="presParOf" srcId="{A5309515-721C-47DA-BBF7-4A0174AEA285}" destId="{3CED7165-2677-445C-8176-FCE2561BCF84}" srcOrd="7" destOrd="0" presId="urn:microsoft.com/office/officeart/2005/8/layout/radial4"/>
    <dgm:cxn modelId="{7824027E-0C9A-445E-A804-F59F7C50A9FF}" type="presParOf" srcId="{A5309515-721C-47DA-BBF7-4A0174AEA285}" destId="{2B8283F9-32D2-4527-A7EC-14F17EB58208}" srcOrd="8" destOrd="0" presId="urn:microsoft.com/office/officeart/2005/8/layout/radial4"/>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8B0990F-B856-4016-9A29-F9A9BB3A0353}" type="doc">
      <dgm:prSet loTypeId="urn:microsoft.com/office/officeart/2005/8/layout/matrix3" loCatId="matrix" qsTypeId="urn:microsoft.com/office/officeart/2005/8/quickstyle/simple1" qsCatId="simple" csTypeId="urn:microsoft.com/office/officeart/2005/8/colors/accent1_2" csCatId="accent1" phldr="0"/>
      <dgm:spPr/>
      <dgm:t>
        <a:bodyPr/>
        <a:lstStyle/>
        <a:p>
          <a:endParaRPr lang="en-IN"/>
        </a:p>
      </dgm:t>
    </dgm:pt>
    <dgm:pt modelId="{7ECCA300-D4EA-48C3-B206-49303E5C15B2}" type="pres">
      <dgm:prSet presAssocID="{48B0990F-B856-4016-9A29-F9A9BB3A0353}" presName="matrix" presStyleCnt="0">
        <dgm:presLayoutVars>
          <dgm:chMax val="1"/>
          <dgm:dir/>
          <dgm:resizeHandles val="exact"/>
        </dgm:presLayoutVars>
      </dgm:prSet>
      <dgm:spPr/>
      <dgm:t>
        <a:bodyPr/>
        <a:lstStyle/>
        <a:p>
          <a:endParaRPr lang="en-US"/>
        </a:p>
      </dgm:t>
    </dgm:pt>
  </dgm:ptLst>
  <dgm:cxnLst>
    <dgm:cxn modelId="{42A766A0-1A5E-448B-B0BB-7E146A3D800F}" type="presOf" srcId="{48B0990F-B856-4016-9A29-F9A9BB3A0353}" destId="{7ECCA300-D4EA-48C3-B206-49303E5C15B2}" srcOrd="0" destOrd="0" presId="urn:microsoft.com/office/officeart/2005/8/layout/matrix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11E96EF-9239-44BD-B121-286A24DC7DAD}" type="doc">
      <dgm:prSet loTypeId="urn:microsoft.com/office/officeart/2005/8/layout/radial5" loCatId="relationship" qsTypeId="urn:microsoft.com/office/officeart/2005/8/quickstyle/simple5" qsCatId="simple" csTypeId="urn:microsoft.com/office/officeart/2005/8/colors/accent0_3" csCatId="mainScheme" phldr="1"/>
      <dgm:spPr/>
      <dgm:t>
        <a:bodyPr/>
        <a:lstStyle/>
        <a:p>
          <a:endParaRPr lang="en-IN"/>
        </a:p>
      </dgm:t>
    </dgm:pt>
    <dgm:pt modelId="{3A2DDB58-CFF9-48E3-BC08-4D533A007069}">
      <dgm:prSet phldrT="[Text]" custT="1"/>
      <dgm:spPr/>
      <dgm:t>
        <a:bodyPr/>
        <a:lstStyle/>
        <a:p>
          <a:r>
            <a:rPr lang="en-IN" sz="1600" dirty="0" smtClean="0">
              <a:latin typeface="Georgia" pitchFamily="18" charset="0"/>
            </a:rPr>
            <a:t>1. Transfer</a:t>
          </a:r>
        </a:p>
      </dgm:t>
    </dgm:pt>
    <dgm:pt modelId="{FC514239-D157-46B9-B644-E60B0162179D}" type="parTrans" cxnId="{A224B914-54D9-4BE2-AC99-E19CF004B6FA}">
      <dgm:prSet/>
      <dgm:spPr/>
      <dgm:t>
        <a:bodyPr/>
        <a:lstStyle/>
        <a:p>
          <a:endParaRPr lang="en-IN"/>
        </a:p>
      </dgm:t>
    </dgm:pt>
    <dgm:pt modelId="{BC2E3687-17F9-4038-9249-AD02C7B8D694}" type="sibTrans" cxnId="{A224B914-54D9-4BE2-AC99-E19CF004B6FA}">
      <dgm:prSet/>
      <dgm:spPr/>
      <dgm:t>
        <a:bodyPr/>
        <a:lstStyle/>
        <a:p>
          <a:endParaRPr lang="en-IN"/>
        </a:p>
      </dgm:t>
    </dgm:pt>
    <dgm:pt modelId="{C598E51E-43E2-4FDD-82E1-4F8EFFEA99E5}">
      <dgm:prSet phldrT="[Text]" custT="1"/>
      <dgm:spPr/>
      <dgm:t>
        <a:bodyPr/>
        <a:lstStyle/>
        <a:p>
          <a:r>
            <a:rPr lang="en-IN" sz="1400" dirty="0" smtClean="0">
              <a:latin typeface="Georgia" pitchFamily="18" charset="0"/>
            </a:rPr>
            <a:t>2. Land and Buildings</a:t>
          </a:r>
          <a:endParaRPr lang="en-IN" sz="1400" u="sng" dirty="0">
            <a:latin typeface="Georgia" pitchFamily="18" charset="0"/>
          </a:endParaRPr>
        </a:p>
      </dgm:t>
    </dgm:pt>
    <dgm:pt modelId="{6DAA74E0-A850-4F3A-9FD5-C7E0F34176AC}" type="parTrans" cxnId="{A6D53A62-E928-452F-9F5A-4EE225F70EAD}">
      <dgm:prSet/>
      <dgm:spPr/>
      <dgm:t>
        <a:bodyPr/>
        <a:lstStyle/>
        <a:p>
          <a:endParaRPr lang="en-IN"/>
        </a:p>
      </dgm:t>
    </dgm:pt>
    <dgm:pt modelId="{32279F5B-3488-4A0B-A6D3-171D9D247FFF}" type="sibTrans" cxnId="{A6D53A62-E928-452F-9F5A-4EE225F70EAD}">
      <dgm:prSet/>
      <dgm:spPr/>
      <dgm:t>
        <a:bodyPr/>
        <a:lstStyle/>
        <a:p>
          <a:endParaRPr lang="en-IN"/>
        </a:p>
      </dgm:t>
    </dgm:pt>
    <dgm:pt modelId="{EA976743-8182-4E75-A49F-56AABDCB05E7}">
      <dgm:prSet phldrT="[Text]" custT="1"/>
      <dgm:spPr/>
      <dgm:t>
        <a:bodyPr/>
        <a:lstStyle/>
        <a:p>
          <a:r>
            <a:rPr lang="en-IN" sz="1300" dirty="0" smtClean="0">
              <a:latin typeface="Georgia" pitchFamily="18" charset="0"/>
            </a:rPr>
            <a:t>3. Treatment or Process</a:t>
          </a:r>
        </a:p>
      </dgm:t>
    </dgm:pt>
    <dgm:pt modelId="{3DE786D6-7273-412E-B976-1742746ABDD5}" type="parTrans" cxnId="{D20A52C0-0EAA-4216-9C4A-C4A7ED6B0C05}">
      <dgm:prSet/>
      <dgm:spPr/>
      <dgm:t>
        <a:bodyPr/>
        <a:lstStyle/>
        <a:p>
          <a:endParaRPr lang="en-IN"/>
        </a:p>
      </dgm:t>
    </dgm:pt>
    <dgm:pt modelId="{1CFBCA72-297D-48C7-914E-E4C9D04D907A}" type="sibTrans" cxnId="{D20A52C0-0EAA-4216-9C4A-C4A7ED6B0C05}">
      <dgm:prSet/>
      <dgm:spPr/>
      <dgm:t>
        <a:bodyPr/>
        <a:lstStyle/>
        <a:p>
          <a:endParaRPr lang="en-IN"/>
        </a:p>
      </dgm:t>
    </dgm:pt>
    <dgm:pt modelId="{577BA760-AE89-42FD-8085-55F0613C717D}">
      <dgm:prSet phldrT="[Text]" custT="1"/>
      <dgm:spPr/>
      <dgm:t>
        <a:bodyPr/>
        <a:lstStyle/>
        <a:p>
          <a:r>
            <a:rPr lang="en-IN" sz="2400" dirty="0">
              <a:latin typeface="Georgia" pitchFamily="18" charset="0"/>
            </a:rPr>
            <a:t>Schedule </a:t>
          </a:r>
          <a:r>
            <a:rPr lang="en-IN" sz="2400" dirty="0" smtClean="0">
              <a:latin typeface="Georgia" pitchFamily="18" charset="0"/>
            </a:rPr>
            <a:t>I</a:t>
          </a:r>
          <a:r>
            <a:rPr lang="en-IN" sz="2400" baseline="0" dirty="0" smtClean="0">
              <a:latin typeface="Georgia" pitchFamily="18" charset="0"/>
            </a:rPr>
            <a:t>I</a:t>
          </a:r>
          <a:endParaRPr lang="en-IN" sz="2400" dirty="0">
            <a:latin typeface="Georgia" pitchFamily="18" charset="0"/>
          </a:endParaRPr>
        </a:p>
      </dgm:t>
    </dgm:pt>
    <dgm:pt modelId="{8A74CF08-1E15-4D57-861F-ECCD820FEA43}" type="sibTrans" cxnId="{8D7EB70C-2AE9-48DB-92F1-0A8C7F2F992D}">
      <dgm:prSet/>
      <dgm:spPr/>
      <dgm:t>
        <a:bodyPr/>
        <a:lstStyle/>
        <a:p>
          <a:endParaRPr lang="en-IN"/>
        </a:p>
      </dgm:t>
    </dgm:pt>
    <dgm:pt modelId="{2324846B-B4B0-4A2C-A46F-7D98EA284B8E}" type="parTrans" cxnId="{8D7EB70C-2AE9-48DB-92F1-0A8C7F2F992D}">
      <dgm:prSet/>
      <dgm:spPr/>
      <dgm:t>
        <a:bodyPr/>
        <a:lstStyle/>
        <a:p>
          <a:endParaRPr lang="en-IN"/>
        </a:p>
      </dgm:t>
    </dgm:pt>
    <dgm:pt modelId="{2EA60C99-15E6-4B31-A2DE-307CD012B3A4}">
      <dgm:prSet/>
      <dgm:spPr/>
      <dgm:t>
        <a:bodyPr/>
        <a:lstStyle/>
        <a:p>
          <a:r>
            <a:rPr lang="en-IN" dirty="0" smtClean="0">
              <a:latin typeface="Georgia" pitchFamily="18" charset="0"/>
            </a:rPr>
            <a:t>4. Transfer of Business Assets</a:t>
          </a:r>
          <a:endParaRPr lang="en-IN" dirty="0">
            <a:latin typeface="Georgia" pitchFamily="18" charset="0"/>
          </a:endParaRPr>
        </a:p>
      </dgm:t>
    </dgm:pt>
    <dgm:pt modelId="{30FF294C-5C62-4DB0-AA34-C02AA7BBBA7D}" type="parTrans" cxnId="{EF2A66AE-7FA3-4C02-A720-BB0D2089FEF6}">
      <dgm:prSet/>
      <dgm:spPr/>
      <dgm:t>
        <a:bodyPr/>
        <a:lstStyle/>
        <a:p>
          <a:endParaRPr lang="en-IN"/>
        </a:p>
      </dgm:t>
    </dgm:pt>
    <dgm:pt modelId="{B6496A64-41FE-4A30-B59F-75DE24BC1A36}" type="sibTrans" cxnId="{EF2A66AE-7FA3-4C02-A720-BB0D2089FEF6}">
      <dgm:prSet/>
      <dgm:spPr/>
      <dgm:t>
        <a:bodyPr/>
        <a:lstStyle/>
        <a:p>
          <a:endParaRPr lang="en-IN"/>
        </a:p>
      </dgm:t>
    </dgm:pt>
    <dgm:pt modelId="{DC3FEC05-FC00-4652-B8F0-D63AE80C4148}">
      <dgm:prSet/>
      <dgm:spPr/>
      <dgm:t>
        <a:bodyPr/>
        <a:lstStyle/>
        <a:p>
          <a:r>
            <a:rPr lang="en-IN" dirty="0" smtClean="0">
              <a:latin typeface="Georgia" pitchFamily="18" charset="0"/>
            </a:rPr>
            <a:t>5. Supply of Services</a:t>
          </a:r>
          <a:endParaRPr lang="en-IN" dirty="0">
            <a:latin typeface="Georgia" pitchFamily="18" charset="0"/>
          </a:endParaRPr>
        </a:p>
      </dgm:t>
    </dgm:pt>
    <dgm:pt modelId="{749CB6E9-DDC1-4B11-8658-FD7602BE54E9}" type="parTrans" cxnId="{71254678-3473-456A-8AA6-E4FD8095ED9E}">
      <dgm:prSet/>
      <dgm:spPr/>
      <dgm:t>
        <a:bodyPr/>
        <a:lstStyle/>
        <a:p>
          <a:endParaRPr lang="en-US"/>
        </a:p>
      </dgm:t>
    </dgm:pt>
    <dgm:pt modelId="{27B02D13-D580-458D-947A-7BFF9F780D20}" type="sibTrans" cxnId="{71254678-3473-456A-8AA6-E4FD8095ED9E}">
      <dgm:prSet/>
      <dgm:spPr/>
      <dgm:t>
        <a:bodyPr/>
        <a:lstStyle/>
        <a:p>
          <a:endParaRPr lang="en-US"/>
        </a:p>
      </dgm:t>
    </dgm:pt>
    <dgm:pt modelId="{352B185D-7F53-4AE4-89AD-0E6559EF5AFC}">
      <dgm:prSet/>
      <dgm:spPr/>
      <dgm:t>
        <a:bodyPr/>
        <a:lstStyle/>
        <a:p>
          <a:r>
            <a:rPr lang="en-IN" dirty="0" smtClean="0">
              <a:latin typeface="Georgia" pitchFamily="18" charset="0"/>
            </a:rPr>
            <a:t>6. Composite Supply</a:t>
          </a:r>
          <a:endParaRPr lang="en-IN" dirty="0">
            <a:latin typeface="Georgia" pitchFamily="18" charset="0"/>
          </a:endParaRPr>
        </a:p>
      </dgm:t>
    </dgm:pt>
    <dgm:pt modelId="{577EBE1C-9C32-47AB-ACD8-CDF93692B22A}" type="parTrans" cxnId="{B539A75C-A0D0-45B6-BBC6-685F9F66CFE4}">
      <dgm:prSet/>
      <dgm:spPr/>
      <dgm:t>
        <a:bodyPr/>
        <a:lstStyle/>
        <a:p>
          <a:endParaRPr lang="en-US"/>
        </a:p>
      </dgm:t>
    </dgm:pt>
    <dgm:pt modelId="{5F90902F-290F-49AD-BE49-0ADC67CE067E}" type="sibTrans" cxnId="{B539A75C-A0D0-45B6-BBC6-685F9F66CFE4}">
      <dgm:prSet/>
      <dgm:spPr/>
      <dgm:t>
        <a:bodyPr/>
        <a:lstStyle/>
        <a:p>
          <a:endParaRPr lang="en-US"/>
        </a:p>
      </dgm:t>
    </dgm:pt>
    <dgm:pt modelId="{3DFB6093-F223-4A9B-AACF-548892C9AE0B}">
      <dgm:prSet/>
      <dgm:spPr/>
      <dgm:t>
        <a:bodyPr/>
        <a:lstStyle/>
        <a:p>
          <a:r>
            <a:rPr lang="en-IN" dirty="0" smtClean="0">
              <a:latin typeface="Georgia" pitchFamily="18" charset="0"/>
            </a:rPr>
            <a:t>7. Supply of Goods</a:t>
          </a:r>
          <a:endParaRPr lang="en-IN" dirty="0">
            <a:latin typeface="Georgia" pitchFamily="18" charset="0"/>
          </a:endParaRPr>
        </a:p>
      </dgm:t>
    </dgm:pt>
    <dgm:pt modelId="{F8E2393E-702C-47C3-BE76-75793C39E309}" type="parTrans" cxnId="{EA56544F-66B1-4F24-B536-BA214BF21FB0}">
      <dgm:prSet/>
      <dgm:spPr/>
      <dgm:t>
        <a:bodyPr/>
        <a:lstStyle/>
        <a:p>
          <a:endParaRPr lang="en-US"/>
        </a:p>
      </dgm:t>
    </dgm:pt>
    <dgm:pt modelId="{7033D920-B1C0-495F-92DF-013B705441FC}" type="sibTrans" cxnId="{EA56544F-66B1-4F24-B536-BA214BF21FB0}">
      <dgm:prSet/>
      <dgm:spPr/>
      <dgm:t>
        <a:bodyPr/>
        <a:lstStyle/>
        <a:p>
          <a:endParaRPr lang="en-US"/>
        </a:p>
      </dgm:t>
    </dgm:pt>
    <dgm:pt modelId="{D5947EFB-C4D1-480D-B2F5-F087CEEF4099}" type="pres">
      <dgm:prSet presAssocID="{011E96EF-9239-44BD-B121-286A24DC7DAD}" presName="Name0" presStyleCnt="0">
        <dgm:presLayoutVars>
          <dgm:chMax val="1"/>
          <dgm:dir/>
          <dgm:animLvl val="ctr"/>
          <dgm:resizeHandles val="exact"/>
        </dgm:presLayoutVars>
      </dgm:prSet>
      <dgm:spPr/>
      <dgm:t>
        <a:bodyPr/>
        <a:lstStyle/>
        <a:p>
          <a:endParaRPr lang="en-US"/>
        </a:p>
      </dgm:t>
    </dgm:pt>
    <dgm:pt modelId="{6E35A6EC-E25B-4DD0-BC77-ABA703234DCC}" type="pres">
      <dgm:prSet presAssocID="{577BA760-AE89-42FD-8085-55F0613C717D}" presName="centerShape" presStyleLbl="node0" presStyleIdx="0" presStyleCnt="1"/>
      <dgm:spPr/>
      <dgm:t>
        <a:bodyPr/>
        <a:lstStyle/>
        <a:p>
          <a:endParaRPr lang="en-US"/>
        </a:p>
      </dgm:t>
    </dgm:pt>
    <dgm:pt modelId="{682911B9-7A6D-4943-817E-474F10C667D2}" type="pres">
      <dgm:prSet presAssocID="{FC514239-D157-46B9-B644-E60B0162179D}" presName="parTrans" presStyleLbl="sibTrans2D1" presStyleIdx="0" presStyleCnt="7"/>
      <dgm:spPr/>
      <dgm:t>
        <a:bodyPr/>
        <a:lstStyle/>
        <a:p>
          <a:endParaRPr lang="en-US"/>
        </a:p>
      </dgm:t>
    </dgm:pt>
    <dgm:pt modelId="{6186A0F9-C474-4B5C-A39D-998378168E12}" type="pres">
      <dgm:prSet presAssocID="{FC514239-D157-46B9-B644-E60B0162179D}" presName="connectorText" presStyleLbl="sibTrans2D1" presStyleIdx="0" presStyleCnt="7"/>
      <dgm:spPr/>
      <dgm:t>
        <a:bodyPr/>
        <a:lstStyle/>
        <a:p>
          <a:endParaRPr lang="en-US"/>
        </a:p>
      </dgm:t>
    </dgm:pt>
    <dgm:pt modelId="{525B25D4-2846-44D9-A684-BB590D7D4068}" type="pres">
      <dgm:prSet presAssocID="{3A2DDB58-CFF9-48E3-BC08-4D533A007069}" presName="node" presStyleLbl="node1" presStyleIdx="0" presStyleCnt="7">
        <dgm:presLayoutVars>
          <dgm:bulletEnabled val="1"/>
        </dgm:presLayoutVars>
      </dgm:prSet>
      <dgm:spPr/>
      <dgm:t>
        <a:bodyPr/>
        <a:lstStyle/>
        <a:p>
          <a:endParaRPr lang="en-US"/>
        </a:p>
      </dgm:t>
    </dgm:pt>
    <dgm:pt modelId="{9C2821F2-9BC3-4FE9-B1B7-B603AC3FDD8D}" type="pres">
      <dgm:prSet presAssocID="{6DAA74E0-A850-4F3A-9FD5-C7E0F34176AC}" presName="parTrans" presStyleLbl="sibTrans2D1" presStyleIdx="1" presStyleCnt="7"/>
      <dgm:spPr/>
      <dgm:t>
        <a:bodyPr/>
        <a:lstStyle/>
        <a:p>
          <a:endParaRPr lang="en-US"/>
        </a:p>
      </dgm:t>
    </dgm:pt>
    <dgm:pt modelId="{9FE6C5E1-6BFF-4226-9805-BCB837F0C28A}" type="pres">
      <dgm:prSet presAssocID="{6DAA74E0-A850-4F3A-9FD5-C7E0F34176AC}" presName="connectorText" presStyleLbl="sibTrans2D1" presStyleIdx="1" presStyleCnt="7"/>
      <dgm:spPr/>
      <dgm:t>
        <a:bodyPr/>
        <a:lstStyle/>
        <a:p>
          <a:endParaRPr lang="en-US"/>
        </a:p>
      </dgm:t>
    </dgm:pt>
    <dgm:pt modelId="{84E3ACE9-395D-49B8-840C-B440E706165B}" type="pres">
      <dgm:prSet presAssocID="{C598E51E-43E2-4FDD-82E1-4F8EFFEA99E5}" presName="node" presStyleLbl="node1" presStyleIdx="1" presStyleCnt="7">
        <dgm:presLayoutVars>
          <dgm:bulletEnabled val="1"/>
        </dgm:presLayoutVars>
      </dgm:prSet>
      <dgm:spPr/>
      <dgm:t>
        <a:bodyPr/>
        <a:lstStyle/>
        <a:p>
          <a:endParaRPr lang="en-US"/>
        </a:p>
      </dgm:t>
    </dgm:pt>
    <dgm:pt modelId="{8ABAA48F-AE4C-40EA-A6E4-EBDDB48F972B}" type="pres">
      <dgm:prSet presAssocID="{3DE786D6-7273-412E-B976-1742746ABDD5}" presName="parTrans" presStyleLbl="sibTrans2D1" presStyleIdx="2" presStyleCnt="7"/>
      <dgm:spPr/>
      <dgm:t>
        <a:bodyPr/>
        <a:lstStyle/>
        <a:p>
          <a:endParaRPr lang="en-US"/>
        </a:p>
      </dgm:t>
    </dgm:pt>
    <dgm:pt modelId="{A58AEE6D-E461-49E2-822F-FE96647BCF47}" type="pres">
      <dgm:prSet presAssocID="{3DE786D6-7273-412E-B976-1742746ABDD5}" presName="connectorText" presStyleLbl="sibTrans2D1" presStyleIdx="2" presStyleCnt="7"/>
      <dgm:spPr/>
      <dgm:t>
        <a:bodyPr/>
        <a:lstStyle/>
        <a:p>
          <a:endParaRPr lang="en-US"/>
        </a:p>
      </dgm:t>
    </dgm:pt>
    <dgm:pt modelId="{9E5E6B72-D985-4BE5-835F-78C5A8311E61}" type="pres">
      <dgm:prSet presAssocID="{EA976743-8182-4E75-A49F-56AABDCB05E7}" presName="node" presStyleLbl="node1" presStyleIdx="2" presStyleCnt="7">
        <dgm:presLayoutVars>
          <dgm:bulletEnabled val="1"/>
        </dgm:presLayoutVars>
      </dgm:prSet>
      <dgm:spPr/>
      <dgm:t>
        <a:bodyPr/>
        <a:lstStyle/>
        <a:p>
          <a:endParaRPr lang="en-US"/>
        </a:p>
      </dgm:t>
    </dgm:pt>
    <dgm:pt modelId="{C6CD64EA-D1F6-43E8-913C-5195B337DAB9}" type="pres">
      <dgm:prSet presAssocID="{30FF294C-5C62-4DB0-AA34-C02AA7BBBA7D}" presName="parTrans" presStyleLbl="sibTrans2D1" presStyleIdx="3" presStyleCnt="7"/>
      <dgm:spPr/>
      <dgm:t>
        <a:bodyPr/>
        <a:lstStyle/>
        <a:p>
          <a:endParaRPr lang="en-US"/>
        </a:p>
      </dgm:t>
    </dgm:pt>
    <dgm:pt modelId="{77668305-5881-4580-B6A2-5F47554B407D}" type="pres">
      <dgm:prSet presAssocID="{30FF294C-5C62-4DB0-AA34-C02AA7BBBA7D}" presName="connectorText" presStyleLbl="sibTrans2D1" presStyleIdx="3" presStyleCnt="7"/>
      <dgm:spPr/>
      <dgm:t>
        <a:bodyPr/>
        <a:lstStyle/>
        <a:p>
          <a:endParaRPr lang="en-US"/>
        </a:p>
      </dgm:t>
    </dgm:pt>
    <dgm:pt modelId="{876D8F55-A3AF-4A16-8E15-93E138230F42}" type="pres">
      <dgm:prSet presAssocID="{2EA60C99-15E6-4B31-A2DE-307CD012B3A4}" presName="node" presStyleLbl="node1" presStyleIdx="3" presStyleCnt="7">
        <dgm:presLayoutVars>
          <dgm:bulletEnabled val="1"/>
        </dgm:presLayoutVars>
      </dgm:prSet>
      <dgm:spPr/>
      <dgm:t>
        <a:bodyPr/>
        <a:lstStyle/>
        <a:p>
          <a:endParaRPr lang="en-US"/>
        </a:p>
      </dgm:t>
    </dgm:pt>
    <dgm:pt modelId="{36C7D734-7BF4-46C0-852C-3B0A1E846B68}" type="pres">
      <dgm:prSet presAssocID="{749CB6E9-DDC1-4B11-8658-FD7602BE54E9}" presName="parTrans" presStyleLbl="sibTrans2D1" presStyleIdx="4" presStyleCnt="7"/>
      <dgm:spPr/>
      <dgm:t>
        <a:bodyPr/>
        <a:lstStyle/>
        <a:p>
          <a:endParaRPr lang="en-US"/>
        </a:p>
      </dgm:t>
    </dgm:pt>
    <dgm:pt modelId="{73E419CC-5C73-4D6C-856B-4D81D3516918}" type="pres">
      <dgm:prSet presAssocID="{749CB6E9-DDC1-4B11-8658-FD7602BE54E9}" presName="connectorText" presStyleLbl="sibTrans2D1" presStyleIdx="4" presStyleCnt="7"/>
      <dgm:spPr/>
      <dgm:t>
        <a:bodyPr/>
        <a:lstStyle/>
        <a:p>
          <a:endParaRPr lang="en-US"/>
        </a:p>
      </dgm:t>
    </dgm:pt>
    <dgm:pt modelId="{330B0EFE-C393-4919-8341-0C9F467308AB}" type="pres">
      <dgm:prSet presAssocID="{DC3FEC05-FC00-4652-B8F0-D63AE80C4148}" presName="node" presStyleLbl="node1" presStyleIdx="4" presStyleCnt="7">
        <dgm:presLayoutVars>
          <dgm:bulletEnabled val="1"/>
        </dgm:presLayoutVars>
      </dgm:prSet>
      <dgm:spPr/>
      <dgm:t>
        <a:bodyPr/>
        <a:lstStyle/>
        <a:p>
          <a:endParaRPr lang="en-US"/>
        </a:p>
      </dgm:t>
    </dgm:pt>
    <dgm:pt modelId="{18106BBA-E4F3-449D-8AB8-9AB43D2297F3}" type="pres">
      <dgm:prSet presAssocID="{577EBE1C-9C32-47AB-ACD8-CDF93692B22A}" presName="parTrans" presStyleLbl="sibTrans2D1" presStyleIdx="5" presStyleCnt="7"/>
      <dgm:spPr/>
      <dgm:t>
        <a:bodyPr/>
        <a:lstStyle/>
        <a:p>
          <a:endParaRPr lang="en-US"/>
        </a:p>
      </dgm:t>
    </dgm:pt>
    <dgm:pt modelId="{98F12EF2-5400-429B-94D7-FCBB457C3DCC}" type="pres">
      <dgm:prSet presAssocID="{577EBE1C-9C32-47AB-ACD8-CDF93692B22A}" presName="connectorText" presStyleLbl="sibTrans2D1" presStyleIdx="5" presStyleCnt="7"/>
      <dgm:spPr/>
      <dgm:t>
        <a:bodyPr/>
        <a:lstStyle/>
        <a:p>
          <a:endParaRPr lang="en-US"/>
        </a:p>
      </dgm:t>
    </dgm:pt>
    <dgm:pt modelId="{F9B51FCB-0654-4719-9250-B14BD186D5D8}" type="pres">
      <dgm:prSet presAssocID="{352B185D-7F53-4AE4-89AD-0E6559EF5AFC}" presName="node" presStyleLbl="node1" presStyleIdx="5" presStyleCnt="7">
        <dgm:presLayoutVars>
          <dgm:bulletEnabled val="1"/>
        </dgm:presLayoutVars>
      </dgm:prSet>
      <dgm:spPr/>
      <dgm:t>
        <a:bodyPr/>
        <a:lstStyle/>
        <a:p>
          <a:endParaRPr lang="en-US"/>
        </a:p>
      </dgm:t>
    </dgm:pt>
    <dgm:pt modelId="{6692F74E-3A7B-4CAE-9A85-9D98FF8E9FC0}" type="pres">
      <dgm:prSet presAssocID="{F8E2393E-702C-47C3-BE76-75793C39E309}" presName="parTrans" presStyleLbl="sibTrans2D1" presStyleIdx="6" presStyleCnt="7"/>
      <dgm:spPr/>
      <dgm:t>
        <a:bodyPr/>
        <a:lstStyle/>
        <a:p>
          <a:endParaRPr lang="en-US"/>
        </a:p>
      </dgm:t>
    </dgm:pt>
    <dgm:pt modelId="{77B084A7-0742-4843-9C2C-2FC41CDDA400}" type="pres">
      <dgm:prSet presAssocID="{F8E2393E-702C-47C3-BE76-75793C39E309}" presName="connectorText" presStyleLbl="sibTrans2D1" presStyleIdx="6" presStyleCnt="7"/>
      <dgm:spPr/>
      <dgm:t>
        <a:bodyPr/>
        <a:lstStyle/>
        <a:p>
          <a:endParaRPr lang="en-US"/>
        </a:p>
      </dgm:t>
    </dgm:pt>
    <dgm:pt modelId="{3A301D8E-7FC7-4C18-9A7B-6A2A1CDCF789}" type="pres">
      <dgm:prSet presAssocID="{3DFB6093-F223-4A9B-AACF-548892C9AE0B}" presName="node" presStyleLbl="node1" presStyleIdx="6" presStyleCnt="7">
        <dgm:presLayoutVars>
          <dgm:bulletEnabled val="1"/>
        </dgm:presLayoutVars>
      </dgm:prSet>
      <dgm:spPr/>
      <dgm:t>
        <a:bodyPr/>
        <a:lstStyle/>
        <a:p>
          <a:endParaRPr lang="en-US"/>
        </a:p>
      </dgm:t>
    </dgm:pt>
  </dgm:ptLst>
  <dgm:cxnLst>
    <dgm:cxn modelId="{7EF51762-44F8-4447-849F-05D52F7F03C5}" type="presOf" srcId="{577EBE1C-9C32-47AB-ACD8-CDF93692B22A}" destId="{18106BBA-E4F3-449D-8AB8-9AB43D2297F3}" srcOrd="0" destOrd="0" presId="urn:microsoft.com/office/officeart/2005/8/layout/radial5"/>
    <dgm:cxn modelId="{3FD56C49-97A9-4D5D-8C3F-D4D0A2F96B34}" type="presOf" srcId="{F8E2393E-702C-47C3-BE76-75793C39E309}" destId="{77B084A7-0742-4843-9C2C-2FC41CDDA400}" srcOrd="1" destOrd="0" presId="urn:microsoft.com/office/officeart/2005/8/layout/radial5"/>
    <dgm:cxn modelId="{07705B31-F770-48B2-9C41-F798BE335AC9}" type="presOf" srcId="{352B185D-7F53-4AE4-89AD-0E6559EF5AFC}" destId="{F9B51FCB-0654-4719-9250-B14BD186D5D8}" srcOrd="0" destOrd="0" presId="urn:microsoft.com/office/officeart/2005/8/layout/radial5"/>
    <dgm:cxn modelId="{CEC80D78-3DA8-4ED6-B26E-10ACF328FD76}" type="presOf" srcId="{FC514239-D157-46B9-B644-E60B0162179D}" destId="{682911B9-7A6D-4943-817E-474F10C667D2}" srcOrd="0" destOrd="0" presId="urn:microsoft.com/office/officeart/2005/8/layout/radial5"/>
    <dgm:cxn modelId="{A6D53A62-E928-452F-9F5A-4EE225F70EAD}" srcId="{577BA760-AE89-42FD-8085-55F0613C717D}" destId="{C598E51E-43E2-4FDD-82E1-4F8EFFEA99E5}" srcOrd="1" destOrd="0" parTransId="{6DAA74E0-A850-4F3A-9FD5-C7E0F34176AC}" sibTransId="{32279F5B-3488-4A0B-A6D3-171D9D247FFF}"/>
    <dgm:cxn modelId="{02870CD5-3970-493A-BCAE-2941766B1B48}" type="presOf" srcId="{30FF294C-5C62-4DB0-AA34-C02AA7BBBA7D}" destId="{77668305-5881-4580-B6A2-5F47554B407D}" srcOrd="1" destOrd="0" presId="urn:microsoft.com/office/officeart/2005/8/layout/radial5"/>
    <dgm:cxn modelId="{FFD4E74F-5674-4A07-A4B2-FFCC8E7CF04D}" type="presOf" srcId="{C598E51E-43E2-4FDD-82E1-4F8EFFEA99E5}" destId="{84E3ACE9-395D-49B8-840C-B440E706165B}" srcOrd="0" destOrd="0" presId="urn:microsoft.com/office/officeart/2005/8/layout/radial5"/>
    <dgm:cxn modelId="{FCD8AF84-105F-4F6E-BDCA-2C91B35C0801}" type="presOf" srcId="{30FF294C-5C62-4DB0-AA34-C02AA7BBBA7D}" destId="{C6CD64EA-D1F6-43E8-913C-5195B337DAB9}" srcOrd="0" destOrd="0" presId="urn:microsoft.com/office/officeart/2005/8/layout/radial5"/>
    <dgm:cxn modelId="{C922DF8C-60CD-42E8-A42B-A91EB3748992}" type="presOf" srcId="{6DAA74E0-A850-4F3A-9FD5-C7E0F34176AC}" destId="{9FE6C5E1-6BFF-4226-9805-BCB837F0C28A}" srcOrd="1" destOrd="0" presId="urn:microsoft.com/office/officeart/2005/8/layout/radial5"/>
    <dgm:cxn modelId="{EF2A66AE-7FA3-4C02-A720-BB0D2089FEF6}" srcId="{577BA760-AE89-42FD-8085-55F0613C717D}" destId="{2EA60C99-15E6-4B31-A2DE-307CD012B3A4}" srcOrd="3" destOrd="0" parTransId="{30FF294C-5C62-4DB0-AA34-C02AA7BBBA7D}" sibTransId="{B6496A64-41FE-4A30-B59F-75DE24BC1A36}"/>
    <dgm:cxn modelId="{D0BCFDB5-AA42-41F5-A147-9B589EED2F08}" type="presOf" srcId="{FC514239-D157-46B9-B644-E60B0162179D}" destId="{6186A0F9-C474-4B5C-A39D-998378168E12}" srcOrd="1" destOrd="0" presId="urn:microsoft.com/office/officeart/2005/8/layout/radial5"/>
    <dgm:cxn modelId="{C5666459-9115-4CB7-BE98-022ACA70A8E0}" type="presOf" srcId="{2EA60C99-15E6-4B31-A2DE-307CD012B3A4}" destId="{876D8F55-A3AF-4A16-8E15-93E138230F42}" srcOrd="0" destOrd="0" presId="urn:microsoft.com/office/officeart/2005/8/layout/radial5"/>
    <dgm:cxn modelId="{71254678-3473-456A-8AA6-E4FD8095ED9E}" srcId="{577BA760-AE89-42FD-8085-55F0613C717D}" destId="{DC3FEC05-FC00-4652-B8F0-D63AE80C4148}" srcOrd="4" destOrd="0" parTransId="{749CB6E9-DDC1-4B11-8658-FD7602BE54E9}" sibTransId="{27B02D13-D580-458D-947A-7BFF9F780D20}"/>
    <dgm:cxn modelId="{D8775894-5A0A-4279-A1E2-92C362B748A3}" type="presOf" srcId="{DC3FEC05-FC00-4652-B8F0-D63AE80C4148}" destId="{330B0EFE-C393-4919-8341-0C9F467308AB}" srcOrd="0" destOrd="0" presId="urn:microsoft.com/office/officeart/2005/8/layout/radial5"/>
    <dgm:cxn modelId="{A224B914-54D9-4BE2-AC99-E19CF004B6FA}" srcId="{577BA760-AE89-42FD-8085-55F0613C717D}" destId="{3A2DDB58-CFF9-48E3-BC08-4D533A007069}" srcOrd="0" destOrd="0" parTransId="{FC514239-D157-46B9-B644-E60B0162179D}" sibTransId="{BC2E3687-17F9-4038-9249-AD02C7B8D694}"/>
    <dgm:cxn modelId="{61BF6C9C-6BD8-4DF2-B0A9-B8EA9AA6034C}" type="presOf" srcId="{3A2DDB58-CFF9-48E3-BC08-4D533A007069}" destId="{525B25D4-2846-44D9-A684-BB590D7D4068}" srcOrd="0" destOrd="0" presId="urn:microsoft.com/office/officeart/2005/8/layout/radial5"/>
    <dgm:cxn modelId="{9321FCFD-EB19-4882-B42A-B1DACDF197BB}" type="presOf" srcId="{3DFB6093-F223-4A9B-AACF-548892C9AE0B}" destId="{3A301D8E-7FC7-4C18-9A7B-6A2A1CDCF789}" srcOrd="0" destOrd="0" presId="urn:microsoft.com/office/officeart/2005/8/layout/radial5"/>
    <dgm:cxn modelId="{2EB5F801-FE1F-4DAD-ACBC-A05BBD179039}" type="presOf" srcId="{577EBE1C-9C32-47AB-ACD8-CDF93692B22A}" destId="{98F12EF2-5400-429B-94D7-FCBB457C3DCC}" srcOrd="1" destOrd="0" presId="urn:microsoft.com/office/officeart/2005/8/layout/radial5"/>
    <dgm:cxn modelId="{D20A52C0-0EAA-4216-9C4A-C4A7ED6B0C05}" srcId="{577BA760-AE89-42FD-8085-55F0613C717D}" destId="{EA976743-8182-4E75-A49F-56AABDCB05E7}" srcOrd="2" destOrd="0" parTransId="{3DE786D6-7273-412E-B976-1742746ABDD5}" sibTransId="{1CFBCA72-297D-48C7-914E-E4C9D04D907A}"/>
    <dgm:cxn modelId="{C437C0E3-A190-4C07-86D3-4BFCCCC56B6A}" type="presOf" srcId="{577BA760-AE89-42FD-8085-55F0613C717D}" destId="{6E35A6EC-E25B-4DD0-BC77-ABA703234DCC}" srcOrd="0" destOrd="0" presId="urn:microsoft.com/office/officeart/2005/8/layout/radial5"/>
    <dgm:cxn modelId="{C81E8C1B-8B8C-4417-901F-E04037D967EA}" type="presOf" srcId="{3DE786D6-7273-412E-B976-1742746ABDD5}" destId="{A58AEE6D-E461-49E2-822F-FE96647BCF47}" srcOrd="1" destOrd="0" presId="urn:microsoft.com/office/officeart/2005/8/layout/radial5"/>
    <dgm:cxn modelId="{7834138B-31FD-4025-B9E4-7D38814D4BF1}" type="presOf" srcId="{749CB6E9-DDC1-4B11-8658-FD7602BE54E9}" destId="{36C7D734-7BF4-46C0-852C-3B0A1E846B68}" srcOrd="0" destOrd="0" presId="urn:microsoft.com/office/officeart/2005/8/layout/radial5"/>
    <dgm:cxn modelId="{EA56544F-66B1-4F24-B536-BA214BF21FB0}" srcId="{577BA760-AE89-42FD-8085-55F0613C717D}" destId="{3DFB6093-F223-4A9B-AACF-548892C9AE0B}" srcOrd="6" destOrd="0" parTransId="{F8E2393E-702C-47C3-BE76-75793C39E309}" sibTransId="{7033D920-B1C0-495F-92DF-013B705441FC}"/>
    <dgm:cxn modelId="{B539A75C-A0D0-45B6-BBC6-685F9F66CFE4}" srcId="{577BA760-AE89-42FD-8085-55F0613C717D}" destId="{352B185D-7F53-4AE4-89AD-0E6559EF5AFC}" srcOrd="5" destOrd="0" parTransId="{577EBE1C-9C32-47AB-ACD8-CDF93692B22A}" sibTransId="{5F90902F-290F-49AD-BE49-0ADC67CE067E}"/>
    <dgm:cxn modelId="{DD5B30C8-DAB7-469F-9C3B-1F582097B1A9}" type="presOf" srcId="{011E96EF-9239-44BD-B121-286A24DC7DAD}" destId="{D5947EFB-C4D1-480D-B2F5-F087CEEF4099}" srcOrd="0" destOrd="0" presId="urn:microsoft.com/office/officeart/2005/8/layout/radial5"/>
    <dgm:cxn modelId="{DD69CD44-935A-4DBE-BF8A-07C925B38B52}" type="presOf" srcId="{749CB6E9-DDC1-4B11-8658-FD7602BE54E9}" destId="{73E419CC-5C73-4D6C-856B-4D81D3516918}" srcOrd="1" destOrd="0" presId="urn:microsoft.com/office/officeart/2005/8/layout/radial5"/>
    <dgm:cxn modelId="{A8B44978-5A6D-4224-B5EB-C9359BD1F13F}" type="presOf" srcId="{6DAA74E0-A850-4F3A-9FD5-C7E0F34176AC}" destId="{9C2821F2-9BC3-4FE9-B1B7-B603AC3FDD8D}" srcOrd="0" destOrd="0" presId="urn:microsoft.com/office/officeart/2005/8/layout/radial5"/>
    <dgm:cxn modelId="{F9B05566-0BA4-444E-A4A6-5DA4DDA4C3D8}" type="presOf" srcId="{F8E2393E-702C-47C3-BE76-75793C39E309}" destId="{6692F74E-3A7B-4CAE-9A85-9D98FF8E9FC0}" srcOrd="0" destOrd="0" presId="urn:microsoft.com/office/officeart/2005/8/layout/radial5"/>
    <dgm:cxn modelId="{7600B601-0AB2-4853-BC19-CBD776F75604}" type="presOf" srcId="{3DE786D6-7273-412E-B976-1742746ABDD5}" destId="{8ABAA48F-AE4C-40EA-A6E4-EBDDB48F972B}" srcOrd="0" destOrd="0" presId="urn:microsoft.com/office/officeart/2005/8/layout/radial5"/>
    <dgm:cxn modelId="{83BA00FC-A9E8-4805-A8CC-9C2CB71B9E1E}" type="presOf" srcId="{EA976743-8182-4E75-A49F-56AABDCB05E7}" destId="{9E5E6B72-D985-4BE5-835F-78C5A8311E61}" srcOrd="0" destOrd="0" presId="urn:microsoft.com/office/officeart/2005/8/layout/radial5"/>
    <dgm:cxn modelId="{8D7EB70C-2AE9-48DB-92F1-0A8C7F2F992D}" srcId="{011E96EF-9239-44BD-B121-286A24DC7DAD}" destId="{577BA760-AE89-42FD-8085-55F0613C717D}" srcOrd="0" destOrd="0" parTransId="{2324846B-B4B0-4A2C-A46F-7D98EA284B8E}" sibTransId="{8A74CF08-1E15-4D57-861F-ECCD820FEA43}"/>
    <dgm:cxn modelId="{3B48D782-5C91-46D2-A66E-AD6EB5C7658B}" type="presParOf" srcId="{D5947EFB-C4D1-480D-B2F5-F087CEEF4099}" destId="{6E35A6EC-E25B-4DD0-BC77-ABA703234DCC}" srcOrd="0" destOrd="0" presId="urn:microsoft.com/office/officeart/2005/8/layout/radial5"/>
    <dgm:cxn modelId="{8C0B08A9-AE08-4773-8FFE-46D5E7D67EE2}" type="presParOf" srcId="{D5947EFB-C4D1-480D-B2F5-F087CEEF4099}" destId="{682911B9-7A6D-4943-817E-474F10C667D2}" srcOrd="1" destOrd="0" presId="urn:microsoft.com/office/officeart/2005/8/layout/radial5"/>
    <dgm:cxn modelId="{D68416EF-4A19-48E2-9FC5-90395D088B9B}" type="presParOf" srcId="{682911B9-7A6D-4943-817E-474F10C667D2}" destId="{6186A0F9-C474-4B5C-A39D-998378168E12}" srcOrd="0" destOrd="0" presId="urn:microsoft.com/office/officeart/2005/8/layout/radial5"/>
    <dgm:cxn modelId="{82DD8DAB-C9F2-435C-B44F-6A10BF44C8CB}" type="presParOf" srcId="{D5947EFB-C4D1-480D-B2F5-F087CEEF4099}" destId="{525B25D4-2846-44D9-A684-BB590D7D4068}" srcOrd="2" destOrd="0" presId="urn:microsoft.com/office/officeart/2005/8/layout/radial5"/>
    <dgm:cxn modelId="{2C0311FA-DFA3-487A-B9E5-7BD3B39BAEB1}" type="presParOf" srcId="{D5947EFB-C4D1-480D-B2F5-F087CEEF4099}" destId="{9C2821F2-9BC3-4FE9-B1B7-B603AC3FDD8D}" srcOrd="3" destOrd="0" presId="urn:microsoft.com/office/officeart/2005/8/layout/radial5"/>
    <dgm:cxn modelId="{4107BDB9-0905-42F1-A8DB-86C6E4933324}" type="presParOf" srcId="{9C2821F2-9BC3-4FE9-B1B7-B603AC3FDD8D}" destId="{9FE6C5E1-6BFF-4226-9805-BCB837F0C28A}" srcOrd="0" destOrd="0" presId="urn:microsoft.com/office/officeart/2005/8/layout/radial5"/>
    <dgm:cxn modelId="{4797692A-D6F9-49B7-A798-3ABEC9C3C448}" type="presParOf" srcId="{D5947EFB-C4D1-480D-B2F5-F087CEEF4099}" destId="{84E3ACE9-395D-49B8-840C-B440E706165B}" srcOrd="4" destOrd="0" presId="urn:microsoft.com/office/officeart/2005/8/layout/radial5"/>
    <dgm:cxn modelId="{BE5670ED-5029-4505-B090-5BCBEF0ACC8B}" type="presParOf" srcId="{D5947EFB-C4D1-480D-B2F5-F087CEEF4099}" destId="{8ABAA48F-AE4C-40EA-A6E4-EBDDB48F972B}" srcOrd="5" destOrd="0" presId="urn:microsoft.com/office/officeart/2005/8/layout/radial5"/>
    <dgm:cxn modelId="{F69ED6C8-3EBA-4707-A132-DDBA086002AC}" type="presParOf" srcId="{8ABAA48F-AE4C-40EA-A6E4-EBDDB48F972B}" destId="{A58AEE6D-E461-49E2-822F-FE96647BCF47}" srcOrd="0" destOrd="0" presId="urn:microsoft.com/office/officeart/2005/8/layout/radial5"/>
    <dgm:cxn modelId="{E4462880-F414-49E1-97DC-F17082CBA8DB}" type="presParOf" srcId="{D5947EFB-C4D1-480D-B2F5-F087CEEF4099}" destId="{9E5E6B72-D985-4BE5-835F-78C5A8311E61}" srcOrd="6" destOrd="0" presId="urn:microsoft.com/office/officeart/2005/8/layout/radial5"/>
    <dgm:cxn modelId="{7E7245D1-241B-4015-A1B4-78181F4748D7}" type="presParOf" srcId="{D5947EFB-C4D1-480D-B2F5-F087CEEF4099}" destId="{C6CD64EA-D1F6-43E8-913C-5195B337DAB9}" srcOrd="7" destOrd="0" presId="urn:microsoft.com/office/officeart/2005/8/layout/radial5"/>
    <dgm:cxn modelId="{5AD46EF7-CF52-4B68-9E9F-5115FEAE2AC3}" type="presParOf" srcId="{C6CD64EA-D1F6-43E8-913C-5195B337DAB9}" destId="{77668305-5881-4580-B6A2-5F47554B407D}" srcOrd="0" destOrd="0" presId="urn:microsoft.com/office/officeart/2005/8/layout/radial5"/>
    <dgm:cxn modelId="{D50A62FA-44B8-47E5-BDDF-E790D1C8FEB2}" type="presParOf" srcId="{D5947EFB-C4D1-480D-B2F5-F087CEEF4099}" destId="{876D8F55-A3AF-4A16-8E15-93E138230F42}" srcOrd="8" destOrd="0" presId="urn:microsoft.com/office/officeart/2005/8/layout/radial5"/>
    <dgm:cxn modelId="{95D32AB1-339B-4B9A-BFD5-08F428354F22}" type="presParOf" srcId="{D5947EFB-C4D1-480D-B2F5-F087CEEF4099}" destId="{36C7D734-7BF4-46C0-852C-3B0A1E846B68}" srcOrd="9" destOrd="0" presId="urn:microsoft.com/office/officeart/2005/8/layout/radial5"/>
    <dgm:cxn modelId="{C9D96F1E-80EC-46ED-97C8-C506305663C0}" type="presParOf" srcId="{36C7D734-7BF4-46C0-852C-3B0A1E846B68}" destId="{73E419CC-5C73-4D6C-856B-4D81D3516918}" srcOrd="0" destOrd="0" presId="urn:microsoft.com/office/officeart/2005/8/layout/radial5"/>
    <dgm:cxn modelId="{4B6E7EE1-6409-4DB1-AB87-78E013CE24E8}" type="presParOf" srcId="{D5947EFB-C4D1-480D-B2F5-F087CEEF4099}" destId="{330B0EFE-C393-4919-8341-0C9F467308AB}" srcOrd="10" destOrd="0" presId="urn:microsoft.com/office/officeart/2005/8/layout/radial5"/>
    <dgm:cxn modelId="{0C9F4C57-6CB5-46AC-A30B-344DD33E9D8B}" type="presParOf" srcId="{D5947EFB-C4D1-480D-B2F5-F087CEEF4099}" destId="{18106BBA-E4F3-449D-8AB8-9AB43D2297F3}" srcOrd="11" destOrd="0" presId="urn:microsoft.com/office/officeart/2005/8/layout/radial5"/>
    <dgm:cxn modelId="{96CBDAB3-3809-4298-9150-C5427EB5B70D}" type="presParOf" srcId="{18106BBA-E4F3-449D-8AB8-9AB43D2297F3}" destId="{98F12EF2-5400-429B-94D7-FCBB457C3DCC}" srcOrd="0" destOrd="0" presId="urn:microsoft.com/office/officeart/2005/8/layout/radial5"/>
    <dgm:cxn modelId="{0B47A783-D850-4477-8055-D05F9BBBAA53}" type="presParOf" srcId="{D5947EFB-C4D1-480D-B2F5-F087CEEF4099}" destId="{F9B51FCB-0654-4719-9250-B14BD186D5D8}" srcOrd="12" destOrd="0" presId="urn:microsoft.com/office/officeart/2005/8/layout/radial5"/>
    <dgm:cxn modelId="{689F6A6F-96D3-458D-9E1F-90B5AD124935}" type="presParOf" srcId="{D5947EFB-C4D1-480D-B2F5-F087CEEF4099}" destId="{6692F74E-3A7B-4CAE-9A85-9D98FF8E9FC0}" srcOrd="13" destOrd="0" presId="urn:microsoft.com/office/officeart/2005/8/layout/radial5"/>
    <dgm:cxn modelId="{D8B90547-7842-4062-BAAE-1EF11891210D}" type="presParOf" srcId="{6692F74E-3A7B-4CAE-9A85-9D98FF8E9FC0}" destId="{77B084A7-0742-4843-9C2C-2FC41CDDA400}" srcOrd="0" destOrd="0" presId="urn:microsoft.com/office/officeart/2005/8/layout/radial5"/>
    <dgm:cxn modelId="{565BBE0F-A08C-4A86-B680-2D68AC06BB4C}" type="presParOf" srcId="{D5947EFB-C4D1-480D-B2F5-F087CEEF4099}" destId="{3A301D8E-7FC7-4C18-9A7B-6A2A1CDCF789}" srcOrd="14" destOrd="0" presId="urn:microsoft.com/office/officeart/2005/8/layout/radial5"/>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48B0990F-B856-4016-9A29-F9A9BB3A0353}" type="doc">
      <dgm:prSet loTypeId="urn:microsoft.com/office/officeart/2005/8/layout/matrix3" loCatId="matrix" qsTypeId="urn:microsoft.com/office/officeart/2005/8/quickstyle/simple1" qsCatId="simple" csTypeId="urn:microsoft.com/office/officeart/2005/8/colors/accent1_2" csCatId="accent1" phldr="0"/>
      <dgm:spPr/>
      <dgm:t>
        <a:bodyPr/>
        <a:lstStyle/>
        <a:p>
          <a:endParaRPr lang="en-IN"/>
        </a:p>
      </dgm:t>
    </dgm:pt>
    <dgm:pt modelId="{7ECCA300-D4EA-48C3-B206-49303E5C15B2}" type="pres">
      <dgm:prSet presAssocID="{48B0990F-B856-4016-9A29-F9A9BB3A0353}" presName="matrix" presStyleCnt="0">
        <dgm:presLayoutVars>
          <dgm:chMax val="1"/>
          <dgm:dir/>
          <dgm:resizeHandles val="exact"/>
        </dgm:presLayoutVars>
      </dgm:prSet>
      <dgm:spPr/>
      <dgm:t>
        <a:bodyPr/>
        <a:lstStyle/>
        <a:p>
          <a:endParaRPr lang="en-US"/>
        </a:p>
      </dgm:t>
    </dgm:pt>
  </dgm:ptLst>
  <dgm:cxnLst>
    <dgm:cxn modelId="{0E2D81DC-AE59-4405-B691-046E4A3D8698}" type="presOf" srcId="{48B0990F-B856-4016-9A29-F9A9BB3A0353}" destId="{7ECCA300-D4EA-48C3-B206-49303E5C15B2}" srcOrd="0" destOrd="0" presId="urn:microsoft.com/office/officeart/2005/8/layout/matrix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17264ABF-F70F-45B4-AEC4-5FF95EFB686C}" type="doc">
      <dgm:prSet loTypeId="urn:microsoft.com/office/officeart/2005/8/layout/vList2" loCatId="list" qsTypeId="urn:microsoft.com/office/officeart/2005/8/quickstyle/simple1" qsCatId="simple" csTypeId="urn:microsoft.com/office/officeart/2005/8/colors/accent1_1" csCatId="accent1" phldr="1"/>
      <dgm:spPr/>
      <dgm:t>
        <a:bodyPr/>
        <a:lstStyle/>
        <a:p>
          <a:endParaRPr lang="en-US"/>
        </a:p>
      </dgm:t>
    </dgm:pt>
    <dgm:pt modelId="{6D74E2C4-65B8-43BF-83D2-B148BE8A3035}">
      <dgm:prSet custT="1"/>
      <dgm:spPr/>
      <dgm:t>
        <a:bodyPr/>
        <a:lstStyle/>
        <a:p>
          <a:r>
            <a:rPr lang="en-US" sz="1800" dirty="0" smtClean="0"/>
            <a:t>Any transfer of right in goods or of undivided share in goods without the transfer of title thereof – </a:t>
          </a:r>
          <a:r>
            <a:rPr lang="en-US" sz="1800" b="1" u="sng" dirty="0" smtClean="0"/>
            <a:t>Supply of Services</a:t>
          </a:r>
          <a:endParaRPr lang="en-US" sz="1800" b="1" u="sng" dirty="0"/>
        </a:p>
      </dgm:t>
    </dgm:pt>
    <dgm:pt modelId="{F725372E-795B-423E-BC96-9973D426BF50}" type="parTrans" cxnId="{E715E05E-E7E9-459A-A927-F0815222F7B1}">
      <dgm:prSet/>
      <dgm:spPr/>
      <dgm:t>
        <a:bodyPr/>
        <a:lstStyle/>
        <a:p>
          <a:endParaRPr lang="en-US"/>
        </a:p>
      </dgm:t>
    </dgm:pt>
    <dgm:pt modelId="{0BFD1CEC-3CF1-4394-89A1-8813FA55C453}" type="sibTrans" cxnId="{E715E05E-E7E9-459A-A927-F0815222F7B1}">
      <dgm:prSet/>
      <dgm:spPr/>
      <dgm:t>
        <a:bodyPr/>
        <a:lstStyle/>
        <a:p>
          <a:endParaRPr lang="en-US"/>
        </a:p>
      </dgm:t>
    </dgm:pt>
    <dgm:pt modelId="{264EAE1C-BCDD-4DA0-99A3-EED31E5C6337}">
      <dgm:prSet custT="1"/>
      <dgm:spPr/>
      <dgm:t>
        <a:bodyPr/>
        <a:lstStyle/>
        <a:p>
          <a:r>
            <a:rPr lang="en-US" sz="1800" dirty="0" smtClean="0"/>
            <a:t>any transfer of title in goods under an agreement which stipulates that property in goods shall pass at a future date upon payment of full consideration as agreed - </a:t>
          </a:r>
          <a:r>
            <a:rPr lang="en-US" sz="1800" b="1" u="sng" dirty="0" smtClean="0"/>
            <a:t>supply of goods</a:t>
          </a:r>
        </a:p>
      </dgm:t>
    </dgm:pt>
    <dgm:pt modelId="{689AB81F-6F36-4C90-BE41-6F295AA8D94E}" type="parTrans" cxnId="{8CD9A69C-3502-463D-AFE7-719E2229A8ED}">
      <dgm:prSet/>
      <dgm:spPr/>
      <dgm:t>
        <a:bodyPr/>
        <a:lstStyle/>
        <a:p>
          <a:endParaRPr lang="en-US"/>
        </a:p>
      </dgm:t>
    </dgm:pt>
    <dgm:pt modelId="{999257D5-E400-4174-AE89-A334A96BB053}" type="sibTrans" cxnId="{8CD9A69C-3502-463D-AFE7-719E2229A8ED}">
      <dgm:prSet/>
      <dgm:spPr/>
      <dgm:t>
        <a:bodyPr/>
        <a:lstStyle/>
        <a:p>
          <a:endParaRPr lang="en-US"/>
        </a:p>
      </dgm:t>
    </dgm:pt>
    <dgm:pt modelId="{91879E75-A128-4DC3-822A-8D679A1DFE44}">
      <dgm:prSet custT="1"/>
      <dgm:spPr/>
      <dgm:t>
        <a:bodyPr/>
        <a:lstStyle/>
        <a:p>
          <a:r>
            <a:rPr lang="en-US" sz="1800" dirty="0" smtClean="0"/>
            <a:t>Any transfer of title in goods – </a:t>
          </a:r>
          <a:r>
            <a:rPr lang="en-US" sz="1800" b="1" u="sng" dirty="0" smtClean="0"/>
            <a:t>Supply of Goods</a:t>
          </a:r>
          <a:endParaRPr lang="en-US" sz="1800" b="1" u="sng" dirty="0"/>
        </a:p>
      </dgm:t>
    </dgm:pt>
    <dgm:pt modelId="{BCFDF490-A660-44B2-9F85-653019E4E735}" type="parTrans" cxnId="{23023CE4-BB4B-496B-8B5A-43BBF9FADA0A}">
      <dgm:prSet/>
      <dgm:spPr/>
      <dgm:t>
        <a:bodyPr/>
        <a:lstStyle/>
        <a:p>
          <a:endParaRPr lang="en-US"/>
        </a:p>
      </dgm:t>
    </dgm:pt>
    <dgm:pt modelId="{501FC02C-56A3-4619-8CD7-8925AFF77759}" type="sibTrans" cxnId="{23023CE4-BB4B-496B-8B5A-43BBF9FADA0A}">
      <dgm:prSet/>
      <dgm:spPr/>
      <dgm:t>
        <a:bodyPr/>
        <a:lstStyle/>
        <a:p>
          <a:endParaRPr lang="en-US"/>
        </a:p>
      </dgm:t>
    </dgm:pt>
    <dgm:pt modelId="{714E33B0-1CA7-45BB-93C2-5C1E08E6E090}" type="pres">
      <dgm:prSet presAssocID="{17264ABF-F70F-45B4-AEC4-5FF95EFB686C}" presName="linear" presStyleCnt="0">
        <dgm:presLayoutVars>
          <dgm:animLvl val="lvl"/>
          <dgm:resizeHandles val="exact"/>
        </dgm:presLayoutVars>
      </dgm:prSet>
      <dgm:spPr/>
      <dgm:t>
        <a:bodyPr/>
        <a:lstStyle/>
        <a:p>
          <a:endParaRPr lang="en-US"/>
        </a:p>
      </dgm:t>
    </dgm:pt>
    <dgm:pt modelId="{D3C3B442-E35F-4906-8E1B-AA8C67101E88}" type="pres">
      <dgm:prSet presAssocID="{91879E75-A128-4DC3-822A-8D679A1DFE44}" presName="parentText" presStyleLbl="node1" presStyleIdx="0" presStyleCnt="3">
        <dgm:presLayoutVars>
          <dgm:chMax val="0"/>
          <dgm:bulletEnabled val="1"/>
        </dgm:presLayoutVars>
      </dgm:prSet>
      <dgm:spPr/>
      <dgm:t>
        <a:bodyPr/>
        <a:lstStyle/>
        <a:p>
          <a:endParaRPr lang="en-US"/>
        </a:p>
      </dgm:t>
    </dgm:pt>
    <dgm:pt modelId="{B68A9CEB-33C0-4A80-ADE9-E68456E0EA8A}" type="pres">
      <dgm:prSet presAssocID="{501FC02C-56A3-4619-8CD7-8925AFF77759}" presName="spacer" presStyleCnt="0"/>
      <dgm:spPr/>
    </dgm:pt>
    <dgm:pt modelId="{271F5E34-8BF5-409C-80C5-BA1B1909B321}" type="pres">
      <dgm:prSet presAssocID="{6D74E2C4-65B8-43BF-83D2-B148BE8A3035}" presName="parentText" presStyleLbl="node1" presStyleIdx="1" presStyleCnt="3" custLinFactNeighborY="14705">
        <dgm:presLayoutVars>
          <dgm:chMax val="0"/>
          <dgm:bulletEnabled val="1"/>
        </dgm:presLayoutVars>
      </dgm:prSet>
      <dgm:spPr/>
      <dgm:t>
        <a:bodyPr/>
        <a:lstStyle/>
        <a:p>
          <a:endParaRPr lang="en-US"/>
        </a:p>
      </dgm:t>
    </dgm:pt>
    <dgm:pt modelId="{43931604-8496-4D28-9D57-74DE82E3B96E}" type="pres">
      <dgm:prSet presAssocID="{0BFD1CEC-3CF1-4394-89A1-8813FA55C453}" presName="spacer" presStyleCnt="0"/>
      <dgm:spPr/>
      <dgm:t>
        <a:bodyPr/>
        <a:lstStyle/>
        <a:p>
          <a:endParaRPr lang="en-US"/>
        </a:p>
      </dgm:t>
    </dgm:pt>
    <dgm:pt modelId="{35F2CD61-3750-4A11-AE44-93FFD05F5D54}" type="pres">
      <dgm:prSet presAssocID="{264EAE1C-BCDD-4DA0-99A3-EED31E5C6337}" presName="parentText" presStyleLbl="node1" presStyleIdx="2" presStyleCnt="3" custScaleY="129771" custLinFactY="17770" custLinFactNeighborX="-190" custLinFactNeighborY="100000">
        <dgm:presLayoutVars>
          <dgm:chMax val="0"/>
          <dgm:bulletEnabled val="1"/>
        </dgm:presLayoutVars>
      </dgm:prSet>
      <dgm:spPr/>
      <dgm:t>
        <a:bodyPr/>
        <a:lstStyle/>
        <a:p>
          <a:endParaRPr lang="en-US"/>
        </a:p>
      </dgm:t>
    </dgm:pt>
  </dgm:ptLst>
  <dgm:cxnLst>
    <dgm:cxn modelId="{E715E05E-E7E9-459A-A927-F0815222F7B1}" srcId="{17264ABF-F70F-45B4-AEC4-5FF95EFB686C}" destId="{6D74E2C4-65B8-43BF-83D2-B148BE8A3035}" srcOrd="1" destOrd="0" parTransId="{F725372E-795B-423E-BC96-9973D426BF50}" sibTransId="{0BFD1CEC-3CF1-4394-89A1-8813FA55C453}"/>
    <dgm:cxn modelId="{699EFCAC-D4FA-42AC-93DC-09E65C39A154}" type="presOf" srcId="{264EAE1C-BCDD-4DA0-99A3-EED31E5C6337}" destId="{35F2CD61-3750-4A11-AE44-93FFD05F5D54}" srcOrd="0" destOrd="0" presId="urn:microsoft.com/office/officeart/2005/8/layout/vList2"/>
    <dgm:cxn modelId="{C8EAA160-7C82-4FAE-9A9F-014DCB292514}" type="presOf" srcId="{17264ABF-F70F-45B4-AEC4-5FF95EFB686C}" destId="{714E33B0-1CA7-45BB-93C2-5C1E08E6E090}" srcOrd="0" destOrd="0" presId="urn:microsoft.com/office/officeart/2005/8/layout/vList2"/>
    <dgm:cxn modelId="{8CD9A69C-3502-463D-AFE7-719E2229A8ED}" srcId="{17264ABF-F70F-45B4-AEC4-5FF95EFB686C}" destId="{264EAE1C-BCDD-4DA0-99A3-EED31E5C6337}" srcOrd="2" destOrd="0" parTransId="{689AB81F-6F36-4C90-BE41-6F295AA8D94E}" sibTransId="{999257D5-E400-4174-AE89-A334A96BB053}"/>
    <dgm:cxn modelId="{23023CE4-BB4B-496B-8B5A-43BBF9FADA0A}" srcId="{17264ABF-F70F-45B4-AEC4-5FF95EFB686C}" destId="{91879E75-A128-4DC3-822A-8D679A1DFE44}" srcOrd="0" destOrd="0" parTransId="{BCFDF490-A660-44B2-9F85-653019E4E735}" sibTransId="{501FC02C-56A3-4619-8CD7-8925AFF77759}"/>
    <dgm:cxn modelId="{D2C46C7D-8C3D-4B71-88E0-1F20C01352F2}" type="presOf" srcId="{91879E75-A128-4DC3-822A-8D679A1DFE44}" destId="{D3C3B442-E35F-4906-8E1B-AA8C67101E88}" srcOrd="0" destOrd="0" presId="urn:microsoft.com/office/officeart/2005/8/layout/vList2"/>
    <dgm:cxn modelId="{5E8EA9E3-4CAC-4553-B6EE-9F90B5BDEB5D}" type="presOf" srcId="{6D74E2C4-65B8-43BF-83D2-B148BE8A3035}" destId="{271F5E34-8BF5-409C-80C5-BA1B1909B321}" srcOrd="0" destOrd="0" presId="urn:microsoft.com/office/officeart/2005/8/layout/vList2"/>
    <dgm:cxn modelId="{29D35D96-7CAA-4E4D-A390-46F7D7DEA03F}" type="presParOf" srcId="{714E33B0-1CA7-45BB-93C2-5C1E08E6E090}" destId="{D3C3B442-E35F-4906-8E1B-AA8C67101E88}" srcOrd="0" destOrd="0" presId="urn:microsoft.com/office/officeart/2005/8/layout/vList2"/>
    <dgm:cxn modelId="{8BA7D5DD-2D9D-48E1-BD2F-C4C227F01BF5}" type="presParOf" srcId="{714E33B0-1CA7-45BB-93C2-5C1E08E6E090}" destId="{B68A9CEB-33C0-4A80-ADE9-E68456E0EA8A}" srcOrd="1" destOrd="0" presId="urn:microsoft.com/office/officeart/2005/8/layout/vList2"/>
    <dgm:cxn modelId="{7E1906EB-1134-47E6-B4E4-C94315D7FD13}" type="presParOf" srcId="{714E33B0-1CA7-45BB-93C2-5C1E08E6E090}" destId="{271F5E34-8BF5-409C-80C5-BA1B1909B321}" srcOrd="2" destOrd="0" presId="urn:microsoft.com/office/officeart/2005/8/layout/vList2"/>
    <dgm:cxn modelId="{DB90DAFC-CE56-4586-B795-2CC598A984BA}" type="presParOf" srcId="{714E33B0-1CA7-45BB-93C2-5C1E08E6E090}" destId="{43931604-8496-4D28-9D57-74DE82E3B96E}" srcOrd="3" destOrd="0" presId="urn:microsoft.com/office/officeart/2005/8/layout/vList2"/>
    <dgm:cxn modelId="{C0E668B1-CA01-4958-9183-A898B58ABE49}" type="presParOf" srcId="{714E33B0-1CA7-45BB-93C2-5C1E08E6E090}" destId="{35F2CD61-3750-4A11-AE44-93FFD05F5D54}" srcOrd="4"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17264ABF-F70F-45B4-AEC4-5FF95EFB686C}" type="doc">
      <dgm:prSet loTypeId="urn:microsoft.com/office/officeart/2005/8/layout/vList2" loCatId="list" qsTypeId="urn:microsoft.com/office/officeart/2005/8/quickstyle/simple1" qsCatId="simple" csTypeId="urn:microsoft.com/office/officeart/2005/8/colors/accent1_1" csCatId="accent1" phldr="1"/>
      <dgm:spPr/>
      <dgm:t>
        <a:bodyPr/>
        <a:lstStyle/>
        <a:p>
          <a:endParaRPr lang="en-US"/>
        </a:p>
      </dgm:t>
    </dgm:pt>
    <dgm:pt modelId="{13E78378-8DF4-420D-8310-9E61B8700CE4}">
      <dgm:prSet custT="1"/>
      <dgm:spPr/>
      <dgm:t>
        <a:bodyPr/>
        <a:lstStyle/>
        <a:p>
          <a:r>
            <a:rPr lang="en-US" sz="1800" dirty="0" smtClean="0"/>
            <a:t>Any lease or letting out of the building including a commercial, industrial or residential complex for business or commerce, either wholly or partly – </a:t>
          </a:r>
          <a:r>
            <a:rPr lang="en-US" sz="1800" b="1" u="sng" dirty="0" smtClean="0"/>
            <a:t>Supply of Service</a:t>
          </a:r>
          <a:r>
            <a:rPr lang="en-US" sz="1800" dirty="0" smtClean="0"/>
            <a:t>.</a:t>
          </a:r>
          <a:endParaRPr lang="en-US" sz="1800" dirty="0"/>
        </a:p>
      </dgm:t>
    </dgm:pt>
    <dgm:pt modelId="{D782B399-3BEA-41F8-8632-70A2CAC304BC}" type="parTrans" cxnId="{97EDD224-21DE-414C-99AC-EE73A985C679}">
      <dgm:prSet/>
      <dgm:spPr/>
      <dgm:t>
        <a:bodyPr/>
        <a:lstStyle/>
        <a:p>
          <a:endParaRPr lang="en-US"/>
        </a:p>
      </dgm:t>
    </dgm:pt>
    <dgm:pt modelId="{5A9D4BE8-951A-4F73-AB00-4F32317D5F19}" type="sibTrans" cxnId="{97EDD224-21DE-414C-99AC-EE73A985C679}">
      <dgm:prSet/>
      <dgm:spPr/>
      <dgm:t>
        <a:bodyPr/>
        <a:lstStyle/>
        <a:p>
          <a:endParaRPr lang="en-US"/>
        </a:p>
      </dgm:t>
    </dgm:pt>
    <dgm:pt modelId="{41E80445-4C58-47B3-A854-832A28954071}">
      <dgm:prSet custT="1"/>
      <dgm:spPr/>
      <dgm:t>
        <a:bodyPr/>
        <a:lstStyle/>
        <a:p>
          <a:r>
            <a:rPr lang="en-US" sz="1800" dirty="0" smtClean="0"/>
            <a:t>Any lease, tenancy, easement, </a:t>
          </a:r>
          <a:r>
            <a:rPr lang="en-US" sz="1800" dirty="0" err="1" smtClean="0"/>
            <a:t>licence</a:t>
          </a:r>
          <a:r>
            <a:rPr lang="en-US" sz="1800" dirty="0" smtClean="0"/>
            <a:t> to occupy land – </a:t>
          </a:r>
          <a:r>
            <a:rPr lang="en-US" sz="1800" b="1" u="sng" dirty="0" smtClean="0"/>
            <a:t>Supply of Service</a:t>
          </a:r>
          <a:r>
            <a:rPr lang="en-US" sz="1800" dirty="0" smtClean="0"/>
            <a:t>.</a:t>
          </a:r>
          <a:endParaRPr lang="en-US" sz="1800" dirty="0"/>
        </a:p>
      </dgm:t>
    </dgm:pt>
    <dgm:pt modelId="{15FD1936-6052-47F3-8634-D3C33E196EA2}" type="sibTrans" cxnId="{8B773F7C-9D6B-4AD2-9916-CF88689E23E1}">
      <dgm:prSet/>
      <dgm:spPr/>
      <dgm:t>
        <a:bodyPr/>
        <a:lstStyle/>
        <a:p>
          <a:endParaRPr lang="en-US"/>
        </a:p>
      </dgm:t>
    </dgm:pt>
    <dgm:pt modelId="{E0FCF9AB-FA1B-4F8F-A85A-4ADFCA70A0CF}" type="parTrans" cxnId="{8B773F7C-9D6B-4AD2-9916-CF88689E23E1}">
      <dgm:prSet/>
      <dgm:spPr/>
      <dgm:t>
        <a:bodyPr/>
        <a:lstStyle/>
        <a:p>
          <a:endParaRPr lang="en-US"/>
        </a:p>
      </dgm:t>
    </dgm:pt>
    <dgm:pt modelId="{714E33B0-1CA7-45BB-93C2-5C1E08E6E090}" type="pres">
      <dgm:prSet presAssocID="{17264ABF-F70F-45B4-AEC4-5FF95EFB686C}" presName="linear" presStyleCnt="0">
        <dgm:presLayoutVars>
          <dgm:animLvl val="lvl"/>
          <dgm:resizeHandles val="exact"/>
        </dgm:presLayoutVars>
      </dgm:prSet>
      <dgm:spPr/>
      <dgm:t>
        <a:bodyPr/>
        <a:lstStyle/>
        <a:p>
          <a:endParaRPr lang="en-US"/>
        </a:p>
      </dgm:t>
    </dgm:pt>
    <dgm:pt modelId="{13C7C5DE-06A4-4248-BDBC-8AABA1377253}" type="pres">
      <dgm:prSet presAssocID="{41E80445-4C58-47B3-A854-832A28954071}" presName="parentText" presStyleLbl="node1" presStyleIdx="0" presStyleCnt="2" custScaleY="83502" custLinFactY="-13845" custLinFactNeighborY="-100000">
        <dgm:presLayoutVars>
          <dgm:chMax val="0"/>
          <dgm:bulletEnabled val="1"/>
        </dgm:presLayoutVars>
      </dgm:prSet>
      <dgm:spPr/>
      <dgm:t>
        <a:bodyPr/>
        <a:lstStyle/>
        <a:p>
          <a:endParaRPr lang="en-US"/>
        </a:p>
      </dgm:t>
    </dgm:pt>
    <dgm:pt modelId="{7FD9A24F-BBD9-4F4B-A1D8-FD1A533925E8}" type="pres">
      <dgm:prSet presAssocID="{15FD1936-6052-47F3-8634-D3C33E196EA2}" presName="spacer" presStyleCnt="0"/>
      <dgm:spPr/>
      <dgm:t>
        <a:bodyPr/>
        <a:lstStyle/>
        <a:p>
          <a:endParaRPr lang="en-US"/>
        </a:p>
      </dgm:t>
    </dgm:pt>
    <dgm:pt modelId="{2EDB9CDF-C363-4119-B869-F0E8020ED932}" type="pres">
      <dgm:prSet presAssocID="{13E78378-8DF4-420D-8310-9E61B8700CE4}" presName="parentText" presStyleLbl="node1" presStyleIdx="1" presStyleCnt="2" custLinFactNeighborY="-79417">
        <dgm:presLayoutVars>
          <dgm:chMax val="0"/>
          <dgm:bulletEnabled val="1"/>
        </dgm:presLayoutVars>
      </dgm:prSet>
      <dgm:spPr/>
      <dgm:t>
        <a:bodyPr/>
        <a:lstStyle/>
        <a:p>
          <a:endParaRPr lang="en-US"/>
        </a:p>
      </dgm:t>
    </dgm:pt>
  </dgm:ptLst>
  <dgm:cxnLst>
    <dgm:cxn modelId="{77308CCD-FD81-44A3-B456-A7558060FA83}" type="presOf" srcId="{17264ABF-F70F-45B4-AEC4-5FF95EFB686C}" destId="{714E33B0-1CA7-45BB-93C2-5C1E08E6E090}" srcOrd="0" destOrd="0" presId="urn:microsoft.com/office/officeart/2005/8/layout/vList2"/>
    <dgm:cxn modelId="{97EDD224-21DE-414C-99AC-EE73A985C679}" srcId="{17264ABF-F70F-45B4-AEC4-5FF95EFB686C}" destId="{13E78378-8DF4-420D-8310-9E61B8700CE4}" srcOrd="1" destOrd="0" parTransId="{D782B399-3BEA-41F8-8632-70A2CAC304BC}" sibTransId="{5A9D4BE8-951A-4F73-AB00-4F32317D5F19}"/>
    <dgm:cxn modelId="{8B773F7C-9D6B-4AD2-9916-CF88689E23E1}" srcId="{17264ABF-F70F-45B4-AEC4-5FF95EFB686C}" destId="{41E80445-4C58-47B3-A854-832A28954071}" srcOrd="0" destOrd="0" parTransId="{E0FCF9AB-FA1B-4F8F-A85A-4ADFCA70A0CF}" sibTransId="{15FD1936-6052-47F3-8634-D3C33E196EA2}"/>
    <dgm:cxn modelId="{4D4F4917-E320-4C15-93B9-60254E71CBFF}" type="presOf" srcId="{41E80445-4C58-47B3-A854-832A28954071}" destId="{13C7C5DE-06A4-4248-BDBC-8AABA1377253}" srcOrd="0" destOrd="0" presId="urn:microsoft.com/office/officeart/2005/8/layout/vList2"/>
    <dgm:cxn modelId="{28857A41-0E80-4038-82A3-2A43929C4E04}" type="presOf" srcId="{13E78378-8DF4-420D-8310-9E61B8700CE4}" destId="{2EDB9CDF-C363-4119-B869-F0E8020ED932}" srcOrd="0" destOrd="0" presId="urn:microsoft.com/office/officeart/2005/8/layout/vList2"/>
    <dgm:cxn modelId="{44184531-B6FF-4440-A35E-1B52A9EC0694}" type="presParOf" srcId="{714E33B0-1CA7-45BB-93C2-5C1E08E6E090}" destId="{13C7C5DE-06A4-4248-BDBC-8AABA1377253}" srcOrd="0" destOrd="0" presId="urn:microsoft.com/office/officeart/2005/8/layout/vList2"/>
    <dgm:cxn modelId="{841F60B0-BAA6-4D13-8158-9FC8D6FA4933}" type="presParOf" srcId="{714E33B0-1CA7-45BB-93C2-5C1E08E6E090}" destId="{7FD9A24F-BBD9-4F4B-A1D8-FD1A533925E8}" srcOrd="1" destOrd="0" presId="urn:microsoft.com/office/officeart/2005/8/layout/vList2"/>
    <dgm:cxn modelId="{BFA86BF9-C184-4D2E-A77A-97D61D259710}" type="presParOf" srcId="{714E33B0-1CA7-45BB-93C2-5C1E08E6E090}" destId="{2EDB9CDF-C363-4119-B869-F0E8020ED932}"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17264ABF-F70F-45B4-AEC4-5FF95EFB686C}" type="doc">
      <dgm:prSet loTypeId="urn:microsoft.com/office/officeart/2005/8/layout/vList2" loCatId="list" qsTypeId="urn:microsoft.com/office/officeart/2005/8/quickstyle/simple1" qsCatId="simple" csTypeId="urn:microsoft.com/office/officeart/2005/8/colors/accent1_1" csCatId="accent1" phldr="1"/>
      <dgm:spPr/>
      <dgm:t>
        <a:bodyPr/>
        <a:lstStyle/>
        <a:p>
          <a:endParaRPr lang="en-US"/>
        </a:p>
      </dgm:t>
    </dgm:pt>
    <dgm:pt modelId="{41E80445-4C58-47B3-A854-832A28954071}">
      <dgm:prSet custT="1"/>
      <dgm:spPr/>
      <dgm:t>
        <a:bodyPr/>
        <a:lstStyle/>
        <a:p>
          <a:r>
            <a:rPr lang="en-US" sz="1800" dirty="0" smtClean="0"/>
            <a:t>Any treatment or process which is applied to another person's goods  - </a:t>
          </a:r>
          <a:r>
            <a:rPr lang="en-US" sz="1800" b="1" u="sng" dirty="0" smtClean="0"/>
            <a:t>supply of services</a:t>
          </a:r>
          <a:r>
            <a:rPr lang="en-US" sz="1800" dirty="0" smtClean="0"/>
            <a:t>.</a:t>
          </a:r>
          <a:endParaRPr lang="en-US" sz="1800" dirty="0"/>
        </a:p>
      </dgm:t>
    </dgm:pt>
    <dgm:pt modelId="{15FD1936-6052-47F3-8634-D3C33E196EA2}" type="sibTrans" cxnId="{8B773F7C-9D6B-4AD2-9916-CF88689E23E1}">
      <dgm:prSet/>
      <dgm:spPr/>
      <dgm:t>
        <a:bodyPr/>
        <a:lstStyle/>
        <a:p>
          <a:endParaRPr lang="en-US"/>
        </a:p>
      </dgm:t>
    </dgm:pt>
    <dgm:pt modelId="{E0FCF9AB-FA1B-4F8F-A85A-4ADFCA70A0CF}" type="parTrans" cxnId="{8B773F7C-9D6B-4AD2-9916-CF88689E23E1}">
      <dgm:prSet/>
      <dgm:spPr/>
      <dgm:t>
        <a:bodyPr/>
        <a:lstStyle/>
        <a:p>
          <a:endParaRPr lang="en-US"/>
        </a:p>
      </dgm:t>
    </dgm:pt>
    <dgm:pt modelId="{714E33B0-1CA7-45BB-93C2-5C1E08E6E090}" type="pres">
      <dgm:prSet presAssocID="{17264ABF-F70F-45B4-AEC4-5FF95EFB686C}" presName="linear" presStyleCnt="0">
        <dgm:presLayoutVars>
          <dgm:animLvl val="lvl"/>
          <dgm:resizeHandles val="exact"/>
        </dgm:presLayoutVars>
      </dgm:prSet>
      <dgm:spPr/>
      <dgm:t>
        <a:bodyPr/>
        <a:lstStyle/>
        <a:p>
          <a:endParaRPr lang="en-US"/>
        </a:p>
      </dgm:t>
    </dgm:pt>
    <dgm:pt modelId="{13C7C5DE-06A4-4248-BDBC-8AABA1377253}" type="pres">
      <dgm:prSet presAssocID="{41E80445-4C58-47B3-A854-832A28954071}" presName="parentText" presStyleLbl="node1" presStyleIdx="0" presStyleCnt="1" custScaleY="83502" custLinFactNeighborX="674" custLinFactNeighborY="-55315">
        <dgm:presLayoutVars>
          <dgm:chMax val="0"/>
          <dgm:bulletEnabled val="1"/>
        </dgm:presLayoutVars>
      </dgm:prSet>
      <dgm:spPr/>
      <dgm:t>
        <a:bodyPr/>
        <a:lstStyle/>
        <a:p>
          <a:endParaRPr lang="en-US"/>
        </a:p>
      </dgm:t>
    </dgm:pt>
  </dgm:ptLst>
  <dgm:cxnLst>
    <dgm:cxn modelId="{F286AD51-D2F8-4B42-9EE0-D597CF71DF44}" type="presOf" srcId="{17264ABF-F70F-45B4-AEC4-5FF95EFB686C}" destId="{714E33B0-1CA7-45BB-93C2-5C1E08E6E090}" srcOrd="0" destOrd="0" presId="urn:microsoft.com/office/officeart/2005/8/layout/vList2"/>
    <dgm:cxn modelId="{8B773F7C-9D6B-4AD2-9916-CF88689E23E1}" srcId="{17264ABF-F70F-45B4-AEC4-5FF95EFB686C}" destId="{41E80445-4C58-47B3-A854-832A28954071}" srcOrd="0" destOrd="0" parTransId="{E0FCF9AB-FA1B-4F8F-A85A-4ADFCA70A0CF}" sibTransId="{15FD1936-6052-47F3-8634-D3C33E196EA2}"/>
    <dgm:cxn modelId="{0123D363-E67D-4446-8926-76C4C37A3414}" type="presOf" srcId="{41E80445-4C58-47B3-A854-832A28954071}" destId="{13C7C5DE-06A4-4248-BDBC-8AABA1377253}" srcOrd="0" destOrd="0" presId="urn:microsoft.com/office/officeart/2005/8/layout/vList2"/>
    <dgm:cxn modelId="{8B60C456-BBB2-4A2B-8EE0-773FEB530CC0}" type="presParOf" srcId="{714E33B0-1CA7-45BB-93C2-5C1E08E6E090}" destId="{13C7C5DE-06A4-4248-BDBC-8AABA1377253}" srcOrd="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48B0990F-B856-4016-9A29-F9A9BB3A0353}" type="doc">
      <dgm:prSet loTypeId="urn:microsoft.com/office/officeart/2005/8/layout/matrix3" loCatId="matrix" qsTypeId="urn:microsoft.com/office/officeart/2005/8/quickstyle/simple1" qsCatId="simple" csTypeId="urn:microsoft.com/office/officeart/2005/8/colors/accent1_2" csCatId="accent1" phldr="0"/>
      <dgm:spPr/>
      <dgm:t>
        <a:bodyPr/>
        <a:lstStyle/>
        <a:p>
          <a:endParaRPr lang="en-IN"/>
        </a:p>
      </dgm:t>
    </dgm:pt>
    <dgm:pt modelId="{7ECCA300-D4EA-48C3-B206-49303E5C15B2}" type="pres">
      <dgm:prSet presAssocID="{48B0990F-B856-4016-9A29-F9A9BB3A0353}" presName="matrix" presStyleCnt="0">
        <dgm:presLayoutVars>
          <dgm:chMax val="1"/>
          <dgm:dir/>
          <dgm:resizeHandles val="exact"/>
        </dgm:presLayoutVars>
      </dgm:prSet>
      <dgm:spPr/>
      <dgm:t>
        <a:bodyPr/>
        <a:lstStyle/>
        <a:p>
          <a:endParaRPr lang="en-US"/>
        </a:p>
      </dgm:t>
    </dgm:pt>
  </dgm:ptLst>
  <dgm:cxnLst>
    <dgm:cxn modelId="{F9383E89-D93E-4D52-BCA5-6337AE3E7BBE}" type="presOf" srcId="{48B0990F-B856-4016-9A29-F9A9BB3A0353}" destId="{7ECCA300-D4EA-48C3-B206-49303E5C15B2}" srcOrd="0" destOrd="0" presId="urn:microsoft.com/office/officeart/2005/8/layout/matrix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10.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2.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4.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77DDF5B-C894-4313-A7C2-D92C1CB33229}" type="datetimeFigureOut">
              <a:rPr lang="en-US" smtClean="0"/>
              <a:pPr/>
              <a:t>5/6/2017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649BAD6-090F-4D70-8BCD-9143B450E3CC}" type="slidenum">
              <a:rPr lang="en-US" smtClean="0"/>
              <a:pPr/>
              <a:t>‹#›</a:t>
            </a:fld>
            <a:endParaRPr lang="en-US"/>
          </a:p>
        </p:txBody>
      </p:sp>
    </p:spTree>
    <p:extLst>
      <p:ext uri="{BB962C8B-B14F-4D97-AF65-F5344CB8AC3E}">
        <p14:creationId xmlns:p14="http://schemas.microsoft.com/office/powerpoint/2010/main" val="10712103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3F3C109-451A-4049-B9FF-DBF8618CCA9A}" type="slidenum">
              <a:rPr lang="en-US" smtClean="0"/>
              <a:pPr/>
              <a:t>22</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3F3C109-451A-4049-B9FF-DBF8618CCA9A}" type="slidenum">
              <a:rPr lang="en-US" smtClean="0"/>
              <a:pPr/>
              <a:t>31</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3F3C109-451A-4049-B9FF-DBF8618CCA9A}" type="slidenum">
              <a:rPr lang="en-US" smtClean="0"/>
              <a:pPr/>
              <a:t>32</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3F3C109-451A-4049-B9FF-DBF8618CCA9A}" type="slidenum">
              <a:rPr lang="en-US" smtClean="0"/>
              <a:pPr/>
              <a:t>33</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3F3C109-451A-4049-B9FF-DBF8618CCA9A}" type="slidenum">
              <a:rPr lang="en-US" smtClean="0"/>
              <a:pPr/>
              <a:t>34</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3F3C109-451A-4049-B9FF-DBF8618CCA9A}" type="slidenum">
              <a:rPr lang="en-US" smtClean="0"/>
              <a:pPr/>
              <a:t>23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3F3C109-451A-4049-B9FF-DBF8618CCA9A}" type="slidenum">
              <a:rPr lang="en-US" smtClean="0"/>
              <a:pPr/>
              <a:t>24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3F3C109-451A-4049-B9FF-DBF8618CCA9A}" type="slidenum">
              <a:rPr lang="en-US" smtClean="0"/>
              <a:pPr/>
              <a:t>25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3F3C109-451A-4049-B9FF-DBF8618CCA9A}" type="slidenum">
              <a:rPr lang="en-US" smtClean="0"/>
              <a:pPr/>
              <a:t>26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3F3C109-451A-4049-B9FF-DBF8618CCA9A}" type="slidenum">
              <a:rPr lang="en-US" smtClean="0"/>
              <a:pPr/>
              <a:t>27</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3F3C109-451A-4049-B9FF-DBF8618CCA9A}" type="slidenum">
              <a:rPr lang="en-US" smtClean="0"/>
              <a:pPr/>
              <a:t>28</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3F3C109-451A-4049-B9FF-DBF8618CCA9A}" type="slidenum">
              <a:rPr lang="en-US" smtClean="0"/>
              <a:pPr/>
              <a:t>29</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3F3C109-451A-4049-B9FF-DBF8618CCA9A}" type="slidenum">
              <a:rPr lang="en-US" smtClean="0"/>
              <a:pPr/>
              <a:t>30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IN"/>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IN"/>
          </a:p>
        </p:txBody>
      </p:sp>
      <p:sp>
        <p:nvSpPr>
          <p:cNvPr id="4" name="Date Placeholder 3"/>
          <p:cNvSpPr>
            <a:spLocks noGrp="1"/>
          </p:cNvSpPr>
          <p:nvPr>
            <p:ph type="dt" sz="half" idx="10"/>
          </p:nvPr>
        </p:nvSpPr>
        <p:spPr/>
        <p:txBody>
          <a:bodyPr/>
          <a:lstStyle/>
          <a:p>
            <a:fld id="{9032471F-360C-44A5-B4B5-46B9CAF6D28B}" type="datetime1">
              <a:rPr lang="en-US" smtClean="0"/>
              <a:pPr/>
              <a:t>5/6/2017</a:t>
            </a:fld>
            <a:endParaRPr lang="en-US" dirty="0"/>
          </a:p>
        </p:txBody>
      </p:sp>
      <p:sp>
        <p:nvSpPr>
          <p:cNvPr id="5" name="Footer Placeholder 4"/>
          <p:cNvSpPr>
            <a:spLocks noGrp="1"/>
          </p:cNvSpPr>
          <p:nvPr>
            <p:ph type="ftr" sz="quarter" idx="11"/>
          </p:nvPr>
        </p:nvSpPr>
        <p:spPr/>
        <p:txBody>
          <a:bodyPr/>
          <a:lstStyle/>
          <a:p>
            <a:r>
              <a:rPr lang="en-US"/>
              <a:t>Hiregange</a:t>
            </a:r>
            <a:endParaRPr lang="en-US" dirty="0"/>
          </a:p>
        </p:txBody>
      </p:sp>
      <p:sp>
        <p:nvSpPr>
          <p:cNvPr id="6" name="Slide Number Placeholder 5"/>
          <p:cNvSpPr>
            <a:spLocks noGrp="1"/>
          </p:cNvSpPr>
          <p:nvPr>
            <p:ph type="sldNum" sz="quarter" idx="12"/>
          </p:nvPr>
        </p:nvSpPr>
        <p:spPr/>
        <p:txBody>
          <a:bodyPr/>
          <a:lstStyle/>
          <a:p>
            <a:fld id="{361F23B1-BBC3-4E9D-B10C-CF181402A6AE}"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10"/>
          </p:nvPr>
        </p:nvSpPr>
        <p:spPr/>
        <p:txBody>
          <a:bodyPr/>
          <a:lstStyle/>
          <a:p>
            <a:fld id="{6479C4AE-46F1-4589-B555-AC6D22336687}" type="datetime1">
              <a:rPr lang="en-US" smtClean="0"/>
              <a:pPr/>
              <a:t>5/6/2017</a:t>
            </a:fld>
            <a:endParaRPr lang="en-US" dirty="0"/>
          </a:p>
        </p:txBody>
      </p:sp>
      <p:sp>
        <p:nvSpPr>
          <p:cNvPr id="5" name="Footer Placeholder 4"/>
          <p:cNvSpPr>
            <a:spLocks noGrp="1"/>
          </p:cNvSpPr>
          <p:nvPr>
            <p:ph type="ftr" sz="quarter" idx="11"/>
          </p:nvPr>
        </p:nvSpPr>
        <p:spPr/>
        <p:txBody>
          <a:bodyPr/>
          <a:lstStyle/>
          <a:p>
            <a:r>
              <a:rPr lang="en-US"/>
              <a:t>Hiregange</a:t>
            </a:r>
            <a:endParaRPr lang="en-US" dirty="0"/>
          </a:p>
        </p:txBody>
      </p:sp>
      <p:sp>
        <p:nvSpPr>
          <p:cNvPr id="6" name="Slide Number Placeholder 5"/>
          <p:cNvSpPr>
            <a:spLocks noGrp="1"/>
          </p:cNvSpPr>
          <p:nvPr>
            <p:ph type="sldNum" sz="quarter" idx="12"/>
          </p:nvPr>
        </p:nvSpPr>
        <p:spPr/>
        <p:txBody>
          <a:bodyPr/>
          <a:lstStyle/>
          <a:p>
            <a:fld id="{361F23B1-BBC3-4E9D-B10C-CF181402A6AE}"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IN"/>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10"/>
          </p:nvPr>
        </p:nvSpPr>
        <p:spPr/>
        <p:txBody>
          <a:bodyPr/>
          <a:lstStyle/>
          <a:p>
            <a:fld id="{4F516E75-BF85-4C8E-ADC1-A27BB50D8B1A}" type="datetime1">
              <a:rPr lang="en-US" smtClean="0"/>
              <a:pPr/>
              <a:t>5/6/2017</a:t>
            </a:fld>
            <a:endParaRPr lang="en-US" dirty="0"/>
          </a:p>
        </p:txBody>
      </p:sp>
      <p:sp>
        <p:nvSpPr>
          <p:cNvPr id="5" name="Footer Placeholder 4"/>
          <p:cNvSpPr>
            <a:spLocks noGrp="1"/>
          </p:cNvSpPr>
          <p:nvPr>
            <p:ph type="ftr" sz="quarter" idx="11"/>
          </p:nvPr>
        </p:nvSpPr>
        <p:spPr/>
        <p:txBody>
          <a:bodyPr/>
          <a:lstStyle/>
          <a:p>
            <a:r>
              <a:rPr lang="en-US"/>
              <a:t>Hiregange</a:t>
            </a:r>
            <a:endParaRPr lang="en-US" dirty="0"/>
          </a:p>
        </p:txBody>
      </p:sp>
      <p:sp>
        <p:nvSpPr>
          <p:cNvPr id="6" name="Slide Number Placeholder 5"/>
          <p:cNvSpPr>
            <a:spLocks noGrp="1"/>
          </p:cNvSpPr>
          <p:nvPr>
            <p:ph type="sldNum" sz="quarter" idx="12"/>
          </p:nvPr>
        </p:nvSpPr>
        <p:spPr/>
        <p:txBody>
          <a:bodyPr/>
          <a:lstStyle/>
          <a:p>
            <a:fld id="{361F23B1-BBC3-4E9D-B10C-CF181402A6AE}"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10"/>
          </p:nvPr>
        </p:nvSpPr>
        <p:spPr/>
        <p:txBody>
          <a:bodyPr/>
          <a:lstStyle/>
          <a:p>
            <a:fld id="{CB064A5D-CED1-4EFE-8BD2-946F9A675EE5}" type="datetime1">
              <a:rPr lang="en-US" smtClean="0"/>
              <a:pPr/>
              <a:t>5/6/2017</a:t>
            </a:fld>
            <a:endParaRPr lang="en-US" dirty="0"/>
          </a:p>
        </p:txBody>
      </p:sp>
      <p:sp>
        <p:nvSpPr>
          <p:cNvPr id="5" name="Footer Placeholder 4"/>
          <p:cNvSpPr>
            <a:spLocks noGrp="1"/>
          </p:cNvSpPr>
          <p:nvPr>
            <p:ph type="ftr" sz="quarter" idx="11"/>
          </p:nvPr>
        </p:nvSpPr>
        <p:spPr/>
        <p:txBody>
          <a:bodyPr/>
          <a:lstStyle/>
          <a:p>
            <a:r>
              <a:rPr lang="en-US"/>
              <a:t>Hiregange</a:t>
            </a:r>
            <a:endParaRPr lang="en-US" dirty="0"/>
          </a:p>
        </p:txBody>
      </p:sp>
      <p:sp>
        <p:nvSpPr>
          <p:cNvPr id="6" name="Slide Number Placeholder 5"/>
          <p:cNvSpPr>
            <a:spLocks noGrp="1"/>
          </p:cNvSpPr>
          <p:nvPr>
            <p:ph type="sldNum" sz="quarter" idx="12"/>
          </p:nvPr>
        </p:nvSpPr>
        <p:spPr/>
        <p:txBody>
          <a:bodyPr/>
          <a:lstStyle/>
          <a:p>
            <a:fld id="{361F23B1-BBC3-4E9D-B10C-CF181402A6AE}"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IN"/>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00171E7-DE4E-43AE-ABE4-98E713F0BCBD}" type="datetime1">
              <a:rPr lang="en-US" smtClean="0"/>
              <a:pPr/>
              <a:t>5/6/2017</a:t>
            </a:fld>
            <a:endParaRPr lang="en-US" dirty="0"/>
          </a:p>
        </p:txBody>
      </p:sp>
      <p:sp>
        <p:nvSpPr>
          <p:cNvPr id="5" name="Footer Placeholder 4"/>
          <p:cNvSpPr>
            <a:spLocks noGrp="1"/>
          </p:cNvSpPr>
          <p:nvPr>
            <p:ph type="ftr" sz="quarter" idx="11"/>
          </p:nvPr>
        </p:nvSpPr>
        <p:spPr/>
        <p:txBody>
          <a:bodyPr/>
          <a:lstStyle/>
          <a:p>
            <a:r>
              <a:rPr lang="en-US"/>
              <a:t>Hiregange</a:t>
            </a:r>
            <a:endParaRPr lang="en-US" dirty="0"/>
          </a:p>
        </p:txBody>
      </p:sp>
      <p:sp>
        <p:nvSpPr>
          <p:cNvPr id="6" name="Slide Number Placeholder 5"/>
          <p:cNvSpPr>
            <a:spLocks noGrp="1"/>
          </p:cNvSpPr>
          <p:nvPr>
            <p:ph type="sldNum" sz="quarter" idx="12"/>
          </p:nvPr>
        </p:nvSpPr>
        <p:spPr/>
        <p:txBody>
          <a:bodyPr/>
          <a:lstStyle/>
          <a:p>
            <a:fld id="{361F23B1-BBC3-4E9D-B10C-CF181402A6AE}"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p:cNvSpPr>
            <a:spLocks noGrp="1"/>
          </p:cNvSpPr>
          <p:nvPr>
            <p:ph type="dt" sz="half" idx="10"/>
          </p:nvPr>
        </p:nvSpPr>
        <p:spPr/>
        <p:txBody>
          <a:bodyPr/>
          <a:lstStyle/>
          <a:p>
            <a:fld id="{4A36CC94-294E-4CDD-B8A9-805F8EBA6A4D}" type="datetime1">
              <a:rPr lang="en-US" smtClean="0"/>
              <a:pPr/>
              <a:t>5/6/2017</a:t>
            </a:fld>
            <a:endParaRPr lang="en-US" dirty="0"/>
          </a:p>
        </p:txBody>
      </p:sp>
      <p:sp>
        <p:nvSpPr>
          <p:cNvPr id="6" name="Footer Placeholder 5"/>
          <p:cNvSpPr>
            <a:spLocks noGrp="1"/>
          </p:cNvSpPr>
          <p:nvPr>
            <p:ph type="ftr" sz="quarter" idx="11"/>
          </p:nvPr>
        </p:nvSpPr>
        <p:spPr/>
        <p:txBody>
          <a:bodyPr/>
          <a:lstStyle/>
          <a:p>
            <a:r>
              <a:rPr lang="en-US"/>
              <a:t>Hiregange</a:t>
            </a:r>
            <a:endParaRPr lang="en-US" dirty="0"/>
          </a:p>
        </p:txBody>
      </p:sp>
      <p:sp>
        <p:nvSpPr>
          <p:cNvPr id="7" name="Slide Number Placeholder 6"/>
          <p:cNvSpPr>
            <a:spLocks noGrp="1"/>
          </p:cNvSpPr>
          <p:nvPr>
            <p:ph type="sldNum" sz="quarter" idx="12"/>
          </p:nvPr>
        </p:nvSpPr>
        <p:spPr/>
        <p:txBody>
          <a:bodyPr/>
          <a:lstStyle/>
          <a:p>
            <a:fld id="{361F23B1-BBC3-4E9D-B10C-CF181402A6AE}"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IN"/>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p:cNvSpPr>
            <a:spLocks noGrp="1"/>
          </p:cNvSpPr>
          <p:nvPr>
            <p:ph type="dt" sz="half" idx="10"/>
          </p:nvPr>
        </p:nvSpPr>
        <p:spPr/>
        <p:txBody>
          <a:bodyPr/>
          <a:lstStyle/>
          <a:p>
            <a:fld id="{B860393C-B2E7-4294-8622-4784325607C9}" type="datetime1">
              <a:rPr lang="en-US" smtClean="0"/>
              <a:pPr/>
              <a:t>5/6/2017</a:t>
            </a:fld>
            <a:endParaRPr lang="en-US" dirty="0"/>
          </a:p>
        </p:txBody>
      </p:sp>
      <p:sp>
        <p:nvSpPr>
          <p:cNvPr id="8" name="Footer Placeholder 7"/>
          <p:cNvSpPr>
            <a:spLocks noGrp="1"/>
          </p:cNvSpPr>
          <p:nvPr>
            <p:ph type="ftr" sz="quarter" idx="11"/>
          </p:nvPr>
        </p:nvSpPr>
        <p:spPr/>
        <p:txBody>
          <a:bodyPr/>
          <a:lstStyle/>
          <a:p>
            <a:r>
              <a:rPr lang="en-US"/>
              <a:t>Hiregange</a:t>
            </a:r>
            <a:endParaRPr lang="en-US" dirty="0"/>
          </a:p>
        </p:txBody>
      </p:sp>
      <p:sp>
        <p:nvSpPr>
          <p:cNvPr id="9" name="Slide Number Placeholder 8"/>
          <p:cNvSpPr>
            <a:spLocks noGrp="1"/>
          </p:cNvSpPr>
          <p:nvPr>
            <p:ph type="sldNum" sz="quarter" idx="12"/>
          </p:nvPr>
        </p:nvSpPr>
        <p:spPr/>
        <p:txBody>
          <a:bodyPr/>
          <a:lstStyle/>
          <a:p>
            <a:fld id="{361F23B1-BBC3-4E9D-B10C-CF181402A6AE}"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Date Placeholder 2"/>
          <p:cNvSpPr>
            <a:spLocks noGrp="1"/>
          </p:cNvSpPr>
          <p:nvPr>
            <p:ph type="dt" sz="half" idx="10"/>
          </p:nvPr>
        </p:nvSpPr>
        <p:spPr/>
        <p:txBody>
          <a:bodyPr/>
          <a:lstStyle/>
          <a:p>
            <a:fld id="{223D2AEB-9695-4A03-AE0A-64242E6188AD}" type="datetime1">
              <a:rPr lang="en-US" smtClean="0"/>
              <a:pPr/>
              <a:t>5/6/2017</a:t>
            </a:fld>
            <a:endParaRPr lang="en-US" dirty="0"/>
          </a:p>
        </p:txBody>
      </p:sp>
      <p:sp>
        <p:nvSpPr>
          <p:cNvPr id="4" name="Footer Placeholder 3"/>
          <p:cNvSpPr>
            <a:spLocks noGrp="1"/>
          </p:cNvSpPr>
          <p:nvPr>
            <p:ph type="ftr" sz="quarter" idx="11"/>
          </p:nvPr>
        </p:nvSpPr>
        <p:spPr/>
        <p:txBody>
          <a:bodyPr/>
          <a:lstStyle/>
          <a:p>
            <a:r>
              <a:rPr lang="en-US"/>
              <a:t>Hiregange</a:t>
            </a:r>
            <a:endParaRPr lang="en-US" dirty="0"/>
          </a:p>
        </p:txBody>
      </p:sp>
      <p:sp>
        <p:nvSpPr>
          <p:cNvPr id="5" name="Slide Number Placeholder 4"/>
          <p:cNvSpPr>
            <a:spLocks noGrp="1"/>
          </p:cNvSpPr>
          <p:nvPr>
            <p:ph type="sldNum" sz="quarter" idx="12"/>
          </p:nvPr>
        </p:nvSpPr>
        <p:spPr/>
        <p:txBody>
          <a:bodyPr/>
          <a:lstStyle/>
          <a:p>
            <a:fld id="{361F23B1-BBC3-4E9D-B10C-CF181402A6AE}"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74429D2-4EEF-4402-A86E-570AEECA95E7}" type="datetime1">
              <a:rPr lang="en-US" smtClean="0"/>
              <a:pPr/>
              <a:t>5/6/2017</a:t>
            </a:fld>
            <a:endParaRPr lang="en-US" dirty="0"/>
          </a:p>
        </p:txBody>
      </p:sp>
      <p:sp>
        <p:nvSpPr>
          <p:cNvPr id="3" name="Footer Placeholder 2"/>
          <p:cNvSpPr>
            <a:spLocks noGrp="1"/>
          </p:cNvSpPr>
          <p:nvPr>
            <p:ph type="ftr" sz="quarter" idx="11"/>
          </p:nvPr>
        </p:nvSpPr>
        <p:spPr/>
        <p:txBody>
          <a:bodyPr/>
          <a:lstStyle/>
          <a:p>
            <a:r>
              <a:rPr lang="en-US"/>
              <a:t>Hiregange</a:t>
            </a:r>
            <a:endParaRPr lang="en-US" dirty="0"/>
          </a:p>
        </p:txBody>
      </p:sp>
      <p:sp>
        <p:nvSpPr>
          <p:cNvPr id="4" name="Slide Number Placeholder 3"/>
          <p:cNvSpPr>
            <a:spLocks noGrp="1"/>
          </p:cNvSpPr>
          <p:nvPr>
            <p:ph type="sldNum" sz="quarter" idx="12"/>
          </p:nvPr>
        </p:nvSpPr>
        <p:spPr/>
        <p:txBody>
          <a:bodyPr/>
          <a:lstStyle/>
          <a:p>
            <a:fld id="{361F23B1-BBC3-4E9D-B10C-CF181402A6AE}"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IN"/>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F817B1A-7E62-47C3-98A7-CF285AA27AE1}" type="datetime1">
              <a:rPr lang="en-US" smtClean="0"/>
              <a:pPr/>
              <a:t>5/6/2017</a:t>
            </a:fld>
            <a:endParaRPr lang="en-US" dirty="0"/>
          </a:p>
        </p:txBody>
      </p:sp>
      <p:sp>
        <p:nvSpPr>
          <p:cNvPr id="6" name="Footer Placeholder 5"/>
          <p:cNvSpPr>
            <a:spLocks noGrp="1"/>
          </p:cNvSpPr>
          <p:nvPr>
            <p:ph type="ftr" sz="quarter" idx="11"/>
          </p:nvPr>
        </p:nvSpPr>
        <p:spPr/>
        <p:txBody>
          <a:bodyPr/>
          <a:lstStyle/>
          <a:p>
            <a:r>
              <a:rPr lang="en-US"/>
              <a:t>Hiregange</a:t>
            </a:r>
            <a:endParaRPr lang="en-US" dirty="0"/>
          </a:p>
        </p:txBody>
      </p:sp>
      <p:sp>
        <p:nvSpPr>
          <p:cNvPr id="7" name="Slide Number Placeholder 6"/>
          <p:cNvSpPr>
            <a:spLocks noGrp="1"/>
          </p:cNvSpPr>
          <p:nvPr>
            <p:ph type="sldNum" sz="quarter" idx="12"/>
          </p:nvPr>
        </p:nvSpPr>
        <p:spPr/>
        <p:txBody>
          <a:bodyPr/>
          <a:lstStyle/>
          <a:p>
            <a:fld id="{361F23B1-BBC3-4E9D-B10C-CF181402A6AE}"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IN"/>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37EAAB5-979E-4440-86C3-AC73D85A4E32}" type="datetime1">
              <a:rPr lang="en-US" smtClean="0"/>
              <a:pPr/>
              <a:t>5/6/2017</a:t>
            </a:fld>
            <a:endParaRPr lang="en-US" dirty="0"/>
          </a:p>
        </p:txBody>
      </p:sp>
      <p:sp>
        <p:nvSpPr>
          <p:cNvPr id="6" name="Footer Placeholder 5"/>
          <p:cNvSpPr>
            <a:spLocks noGrp="1"/>
          </p:cNvSpPr>
          <p:nvPr>
            <p:ph type="ftr" sz="quarter" idx="11"/>
          </p:nvPr>
        </p:nvSpPr>
        <p:spPr/>
        <p:txBody>
          <a:bodyPr/>
          <a:lstStyle/>
          <a:p>
            <a:r>
              <a:rPr lang="en-US"/>
              <a:t>Hiregange</a:t>
            </a:r>
            <a:endParaRPr lang="en-US" dirty="0"/>
          </a:p>
        </p:txBody>
      </p:sp>
      <p:sp>
        <p:nvSpPr>
          <p:cNvPr id="7" name="Slide Number Placeholder 6"/>
          <p:cNvSpPr>
            <a:spLocks noGrp="1"/>
          </p:cNvSpPr>
          <p:nvPr>
            <p:ph type="sldNum" sz="quarter" idx="12"/>
          </p:nvPr>
        </p:nvSpPr>
        <p:spPr/>
        <p:txBody>
          <a:bodyPr/>
          <a:lstStyle/>
          <a:p>
            <a:fld id="{361F23B1-BBC3-4E9D-B10C-CF181402A6AE}"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t="-8000" b="-8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209F7AE-005B-4697-8883-656209AE7F18}" type="datetime1">
              <a:rPr lang="en-US" smtClean="0"/>
              <a:pPr/>
              <a:t>5/6/2017</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Hiregange</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61F23B1-BBC3-4E9D-B10C-CF181402A6AE}"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sldNum="0"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hyperlink" Target="mailto:roopa@hiregange.com" TargetMode="Externa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8" Type="http://schemas.openxmlformats.org/officeDocument/2006/relationships/diagramLayout" Target="../diagrams/layout2.xml"/><Relationship Id="rId3" Type="http://schemas.openxmlformats.org/officeDocument/2006/relationships/diagramLayout" Target="../diagrams/layout1.xml"/><Relationship Id="rId7" Type="http://schemas.openxmlformats.org/officeDocument/2006/relationships/diagramData" Target="../diagrams/data2.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0" Type="http://schemas.openxmlformats.org/officeDocument/2006/relationships/diagramColors" Target="../diagrams/colors2.xml"/><Relationship Id="rId4" Type="http://schemas.openxmlformats.org/officeDocument/2006/relationships/diagramQuickStyle" Target="../diagrams/quickStyle1.xml"/><Relationship Id="rId9"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8" Type="http://schemas.openxmlformats.org/officeDocument/2006/relationships/diagramLayout" Target="../diagrams/layout4.xml"/><Relationship Id="rId3" Type="http://schemas.openxmlformats.org/officeDocument/2006/relationships/diagramLayout" Target="../diagrams/layout3.xml"/><Relationship Id="rId7" Type="http://schemas.openxmlformats.org/officeDocument/2006/relationships/diagramData" Target="../diagrams/data4.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11" Type="http://schemas.microsoft.com/office/2007/relationships/diagramDrawing" Target="../diagrams/drawing4.xml"/><Relationship Id="rId5" Type="http://schemas.openxmlformats.org/officeDocument/2006/relationships/diagramColors" Target="../diagrams/colors3.xml"/><Relationship Id="rId10" Type="http://schemas.openxmlformats.org/officeDocument/2006/relationships/diagramColors" Target="../diagrams/colors4.xml"/><Relationship Id="rId4" Type="http://schemas.openxmlformats.org/officeDocument/2006/relationships/diagramQuickStyle" Target="../diagrams/quickStyle3.xml"/><Relationship Id="rId9" Type="http://schemas.openxmlformats.org/officeDocument/2006/relationships/diagramQuickStyle" Target="../diagrams/quickStyle4.xml"/></Relationships>
</file>

<file path=ppt/slides/_rels/slide7.xml.rels><?xml version="1.0" encoding="UTF-8" standalone="yes"?>
<Relationships xmlns="http://schemas.openxmlformats.org/package/2006/relationships"><Relationship Id="rId8" Type="http://schemas.openxmlformats.org/officeDocument/2006/relationships/diagramLayout" Target="../diagrams/layout6.xml"/><Relationship Id="rId3" Type="http://schemas.openxmlformats.org/officeDocument/2006/relationships/diagramLayout" Target="../diagrams/layout5.xml"/><Relationship Id="rId7" Type="http://schemas.openxmlformats.org/officeDocument/2006/relationships/diagramData" Target="../diagrams/data6.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11" Type="http://schemas.microsoft.com/office/2007/relationships/diagramDrawing" Target="../diagrams/drawing6.xml"/><Relationship Id="rId5" Type="http://schemas.openxmlformats.org/officeDocument/2006/relationships/diagramColors" Target="../diagrams/colors5.xml"/><Relationship Id="rId10" Type="http://schemas.openxmlformats.org/officeDocument/2006/relationships/diagramColors" Target="../diagrams/colors6.xml"/><Relationship Id="rId4" Type="http://schemas.openxmlformats.org/officeDocument/2006/relationships/diagramQuickStyle" Target="../diagrams/quickStyle5.xml"/><Relationship Id="rId9" Type="http://schemas.openxmlformats.org/officeDocument/2006/relationships/diagramQuickStyle" Target="../diagrams/quickStyle6.xml"/></Relationships>
</file>

<file path=ppt/slides/_rels/slide8.xml.rels><?xml version="1.0" encoding="UTF-8" standalone="yes"?>
<Relationships xmlns="http://schemas.openxmlformats.org/package/2006/relationships"><Relationship Id="rId8" Type="http://schemas.openxmlformats.org/officeDocument/2006/relationships/diagramLayout" Target="../diagrams/layout8.xml"/><Relationship Id="rId3" Type="http://schemas.openxmlformats.org/officeDocument/2006/relationships/diagramLayout" Target="../diagrams/layout7.xml"/><Relationship Id="rId7" Type="http://schemas.openxmlformats.org/officeDocument/2006/relationships/diagramData" Target="../diagrams/data8.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11" Type="http://schemas.microsoft.com/office/2007/relationships/diagramDrawing" Target="../diagrams/drawing8.xml"/><Relationship Id="rId5" Type="http://schemas.openxmlformats.org/officeDocument/2006/relationships/diagramColors" Target="../diagrams/colors7.xml"/><Relationship Id="rId10" Type="http://schemas.openxmlformats.org/officeDocument/2006/relationships/diagramColors" Target="../diagrams/colors8.xml"/><Relationship Id="rId4" Type="http://schemas.openxmlformats.org/officeDocument/2006/relationships/diagramQuickStyle" Target="../diagrams/quickStyle7.xml"/><Relationship Id="rId9" Type="http://schemas.openxmlformats.org/officeDocument/2006/relationships/diagramQuickStyle" Target="../diagrams/quickStyle8.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2071678"/>
            <a:ext cx="8229600" cy="1785950"/>
          </a:xfrm>
        </p:spPr>
        <p:txBody>
          <a:bodyPr>
            <a:noAutofit/>
          </a:bodyPr>
          <a:lstStyle/>
          <a:p>
            <a:r>
              <a:rPr lang="en-US" sz="6000" b="1" dirty="0">
                <a:gradFill flip="none" rotWithShape="1">
                  <a:gsLst>
                    <a:gs pos="0">
                      <a:schemeClr val="accent2">
                        <a:lumMod val="75000"/>
                        <a:shade val="30000"/>
                        <a:satMod val="115000"/>
                      </a:schemeClr>
                    </a:gs>
                    <a:gs pos="50000">
                      <a:schemeClr val="accent2">
                        <a:lumMod val="75000"/>
                        <a:shade val="67500"/>
                        <a:satMod val="115000"/>
                      </a:schemeClr>
                    </a:gs>
                    <a:gs pos="100000">
                      <a:schemeClr val="accent2">
                        <a:lumMod val="75000"/>
                        <a:shade val="100000"/>
                        <a:satMod val="115000"/>
                      </a:schemeClr>
                    </a:gs>
                  </a:gsLst>
                  <a:lin ang="16200000" scaled="1"/>
                  <a:tileRect/>
                </a:gradFill>
                <a:effectLst>
                  <a:outerShdw blurRad="38100" dist="38100" dir="2700000" algn="tl">
                    <a:srgbClr val="000000">
                      <a:alpha val="43137"/>
                    </a:srgbClr>
                  </a:outerShdw>
                </a:effectLst>
                <a:latin typeface="Imprint MT Shadow" pitchFamily="82" charset="0"/>
                <a:ea typeface="+mn-ea"/>
                <a:cs typeface="+mn-cs"/>
              </a:rPr>
              <a:t>Supply under GST</a:t>
            </a:r>
          </a:p>
        </p:txBody>
      </p:sp>
      <p:sp>
        <p:nvSpPr>
          <p:cNvPr id="3" name="TextBox 2"/>
          <p:cNvSpPr txBox="1"/>
          <p:nvPr/>
        </p:nvSpPr>
        <p:spPr>
          <a:xfrm>
            <a:off x="3929058" y="5000636"/>
            <a:ext cx="4714908" cy="1077218"/>
          </a:xfrm>
          <a:prstGeom prst="rect">
            <a:avLst/>
          </a:prstGeom>
          <a:noFill/>
        </p:spPr>
        <p:txBody>
          <a:bodyPr wrap="square" rtlCol="0">
            <a:spAutoFit/>
          </a:bodyPr>
          <a:lstStyle/>
          <a:p>
            <a:pPr algn="r"/>
            <a:r>
              <a:rPr lang="en-IN" sz="3600" b="1" dirty="0">
                <a:latin typeface="Footlight MT Light" pitchFamily="18" charset="0"/>
              </a:rPr>
              <a:t>CA </a:t>
            </a:r>
            <a:r>
              <a:rPr lang="en-IN" sz="3600" b="1" dirty="0" smtClean="0">
                <a:latin typeface="Footlight MT Light" pitchFamily="18" charset="0"/>
              </a:rPr>
              <a:t>Rajesh Kumar T.R.</a:t>
            </a:r>
          </a:p>
          <a:p>
            <a:pPr algn="r"/>
            <a:r>
              <a:rPr lang="en-IN" sz="2800" b="1" dirty="0" err="1" smtClean="0">
                <a:latin typeface="Footlight MT Light" pitchFamily="18" charset="0"/>
              </a:rPr>
              <a:t>B’com</a:t>
            </a:r>
            <a:r>
              <a:rPr lang="en-IN" sz="2800" b="1" dirty="0" smtClean="0">
                <a:latin typeface="Footlight MT Light" pitchFamily="18" charset="0"/>
              </a:rPr>
              <a:t>, LLB, FCA</a:t>
            </a:r>
            <a:endParaRPr lang="en-IN" sz="3600" b="1" dirty="0">
              <a:latin typeface="Footlight MT Light" pitchFamily="18" charset="0"/>
            </a:endParaRPr>
          </a:p>
        </p:txBody>
      </p:sp>
      <p:pic>
        <p:nvPicPr>
          <p:cNvPr id="6146" name="Picture 2"/>
          <p:cNvPicPr>
            <a:picLocks noChangeAspect="1" noChangeArrowheads="1"/>
          </p:cNvPicPr>
          <p:nvPr/>
        </p:nvPicPr>
        <p:blipFill>
          <a:blip r:embed="rId2"/>
          <a:srcRect/>
          <a:stretch>
            <a:fillRect/>
          </a:stretch>
        </p:blipFill>
        <p:spPr bwMode="auto">
          <a:xfrm>
            <a:off x="0" y="4612567"/>
            <a:ext cx="3000364" cy="2245434"/>
          </a:xfrm>
          <a:prstGeom prst="rect">
            <a:avLst/>
          </a:prstGeom>
          <a:noFill/>
          <a:ln w="9525">
            <a:noFill/>
            <a:miter lim="800000"/>
            <a:headEnd/>
            <a:tailEnd/>
          </a:ln>
          <a:effectLst>
            <a:softEdge rad="63500"/>
          </a:effectLst>
        </p:spPr>
      </p:pic>
    </p:spTree>
    <p:extLst>
      <p:ext uri="{BB962C8B-B14F-4D97-AF65-F5344CB8AC3E}">
        <p14:creationId xmlns:p14="http://schemas.microsoft.com/office/powerpoint/2010/main" val="325508812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214290"/>
            <a:ext cx="8229600" cy="959768"/>
          </a:xfrm>
        </p:spPr>
        <p:txBody>
          <a:bodyPr>
            <a:noAutofit/>
          </a:bodyPr>
          <a:lstStyle/>
          <a:p>
            <a:r>
              <a:rPr lang="en-US" sz="4000" b="1" dirty="0">
                <a:ln>
                  <a:solidFill>
                    <a:srgbClr val="00729A"/>
                  </a:solidFill>
                </a:ln>
                <a:effectLst>
                  <a:outerShdw blurRad="38100" dist="38100" dir="2700000" algn="tl">
                    <a:srgbClr val="000000">
                      <a:alpha val="43137"/>
                    </a:srgbClr>
                  </a:outerShdw>
                </a:effectLst>
                <a:latin typeface="Footlight MT Light" pitchFamily="18" charset="0"/>
              </a:rPr>
              <a:t>Meaning of Supply</a:t>
            </a:r>
          </a:p>
        </p:txBody>
      </p:sp>
      <p:sp>
        <p:nvSpPr>
          <p:cNvPr id="3" name="Content Placeholder 2"/>
          <p:cNvSpPr>
            <a:spLocks noGrp="1"/>
          </p:cNvSpPr>
          <p:nvPr>
            <p:ph idx="1"/>
          </p:nvPr>
        </p:nvSpPr>
        <p:spPr>
          <a:xfrm>
            <a:off x="500034" y="1142984"/>
            <a:ext cx="8229600" cy="5500726"/>
          </a:xfrm>
        </p:spPr>
        <p:txBody>
          <a:bodyPr>
            <a:normAutofit/>
          </a:bodyPr>
          <a:lstStyle/>
          <a:p>
            <a:pPr algn="just">
              <a:lnSpc>
                <a:spcPct val="150000"/>
              </a:lnSpc>
            </a:pPr>
            <a:r>
              <a:rPr lang="en-US" sz="2400" b="1" dirty="0" smtClean="0">
                <a:latin typeface="Georgia" pitchFamily="18" charset="0"/>
              </a:rPr>
              <a:t>Transfer of Business Assets (Contd..):</a:t>
            </a:r>
          </a:p>
          <a:p>
            <a:pPr lvl="1" algn="just">
              <a:lnSpc>
                <a:spcPct val="150000"/>
              </a:lnSpc>
            </a:pPr>
            <a:r>
              <a:rPr lang="en-US" sz="2000" dirty="0" smtClean="0">
                <a:latin typeface="Georgia" pitchFamily="18" charset="0"/>
              </a:rPr>
              <a:t>On any taxable person ceases to be so - goods forming part of assets of business carried on by him – </a:t>
            </a:r>
            <a:r>
              <a:rPr lang="en-US" sz="2000" b="1" dirty="0" smtClean="0">
                <a:latin typeface="Georgia" pitchFamily="18" charset="0"/>
              </a:rPr>
              <a:t>deemed supply of goods – in the course of furtherance of business – at a point immediately before he ceases to became a taxable person.</a:t>
            </a:r>
          </a:p>
          <a:p>
            <a:pPr lvl="1" algn="just">
              <a:lnSpc>
                <a:spcPct val="150000"/>
              </a:lnSpc>
            </a:pPr>
            <a:r>
              <a:rPr lang="en-US" sz="2000" b="1" dirty="0" smtClean="0">
                <a:latin typeface="Georgia" pitchFamily="18" charset="0"/>
              </a:rPr>
              <a:t>Exceptions – </a:t>
            </a:r>
          </a:p>
          <a:p>
            <a:pPr lvl="2" algn="just">
              <a:lnSpc>
                <a:spcPct val="150000"/>
              </a:lnSpc>
            </a:pPr>
            <a:r>
              <a:rPr lang="en-US" sz="2000" dirty="0">
                <a:latin typeface="Georgia" pitchFamily="18" charset="0"/>
              </a:rPr>
              <a:t>the business is transferred as a going concern to another person; or </a:t>
            </a:r>
          </a:p>
          <a:p>
            <a:pPr lvl="2" algn="just">
              <a:lnSpc>
                <a:spcPct val="150000"/>
              </a:lnSpc>
            </a:pPr>
            <a:r>
              <a:rPr lang="en-US" sz="2000" dirty="0">
                <a:latin typeface="Georgia" pitchFamily="18" charset="0"/>
              </a:rPr>
              <a:t>the business is carried on by a personal representative who is deemed to be a taxable person</a:t>
            </a:r>
          </a:p>
        </p:txBody>
      </p:sp>
      <p:graphicFrame>
        <p:nvGraphicFramePr>
          <p:cNvPr id="6" name="Diagram 5"/>
          <p:cNvGraphicFramePr/>
          <p:nvPr/>
        </p:nvGraphicFramePr>
        <p:xfrm>
          <a:off x="1500166" y="2428868"/>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28418661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214290"/>
            <a:ext cx="8229600" cy="959768"/>
          </a:xfrm>
        </p:spPr>
        <p:txBody>
          <a:bodyPr>
            <a:noAutofit/>
          </a:bodyPr>
          <a:lstStyle/>
          <a:p>
            <a:r>
              <a:rPr lang="en-US" sz="4000" b="1" dirty="0">
                <a:ln>
                  <a:solidFill>
                    <a:srgbClr val="00729A"/>
                  </a:solidFill>
                </a:ln>
                <a:effectLst>
                  <a:outerShdw blurRad="38100" dist="38100" dir="2700000" algn="tl">
                    <a:srgbClr val="000000">
                      <a:alpha val="43137"/>
                    </a:srgbClr>
                  </a:outerShdw>
                </a:effectLst>
                <a:latin typeface="Footlight MT Light" pitchFamily="18" charset="0"/>
              </a:rPr>
              <a:t>Meaning of Supply</a:t>
            </a:r>
          </a:p>
        </p:txBody>
      </p:sp>
      <p:sp>
        <p:nvSpPr>
          <p:cNvPr id="3" name="Content Placeholder 2"/>
          <p:cNvSpPr>
            <a:spLocks noGrp="1"/>
          </p:cNvSpPr>
          <p:nvPr>
            <p:ph idx="1"/>
          </p:nvPr>
        </p:nvSpPr>
        <p:spPr>
          <a:xfrm>
            <a:off x="500034" y="1142984"/>
            <a:ext cx="8229600" cy="5500726"/>
          </a:xfrm>
        </p:spPr>
        <p:txBody>
          <a:bodyPr>
            <a:noAutofit/>
          </a:bodyPr>
          <a:lstStyle/>
          <a:p>
            <a:pPr algn="just">
              <a:lnSpc>
                <a:spcPct val="150000"/>
              </a:lnSpc>
            </a:pPr>
            <a:r>
              <a:rPr lang="en-US" sz="1400" b="1" dirty="0" smtClean="0">
                <a:latin typeface="Georgia" panose="02040502050405020303" pitchFamily="18" charset="0"/>
              </a:rPr>
              <a:t>Supply of Services:</a:t>
            </a:r>
          </a:p>
          <a:p>
            <a:pPr lvl="1" algn="just">
              <a:lnSpc>
                <a:spcPct val="150000"/>
              </a:lnSpc>
            </a:pPr>
            <a:r>
              <a:rPr lang="en-US" sz="1800" dirty="0">
                <a:latin typeface="Georgia" panose="02040502050405020303" pitchFamily="18" charset="0"/>
              </a:rPr>
              <a:t>Renting of immovable property</a:t>
            </a:r>
          </a:p>
          <a:p>
            <a:pPr lvl="1" algn="just">
              <a:lnSpc>
                <a:spcPct val="150000"/>
              </a:lnSpc>
            </a:pPr>
            <a:r>
              <a:rPr lang="en-US" sz="1800" dirty="0" smtClean="0">
                <a:latin typeface="Georgia" panose="02040502050405020303" pitchFamily="18" charset="0"/>
              </a:rPr>
              <a:t>construction </a:t>
            </a:r>
            <a:r>
              <a:rPr lang="en-US" sz="1800" dirty="0">
                <a:latin typeface="Georgia" panose="02040502050405020303" pitchFamily="18" charset="0"/>
              </a:rPr>
              <a:t>of </a:t>
            </a:r>
            <a:endParaRPr lang="en-US" sz="1800" dirty="0" smtClean="0">
              <a:latin typeface="Georgia" panose="02040502050405020303" pitchFamily="18" charset="0"/>
            </a:endParaRPr>
          </a:p>
          <a:p>
            <a:pPr lvl="2" algn="just">
              <a:lnSpc>
                <a:spcPct val="150000"/>
              </a:lnSpc>
            </a:pPr>
            <a:r>
              <a:rPr lang="en-US" sz="1400" dirty="0" smtClean="0">
                <a:latin typeface="Georgia" panose="02040502050405020303" pitchFamily="18" charset="0"/>
              </a:rPr>
              <a:t>a complex including </a:t>
            </a:r>
            <a:r>
              <a:rPr lang="en-US" sz="1400" dirty="0">
                <a:latin typeface="Georgia" panose="02040502050405020303" pitchFamily="18" charset="0"/>
              </a:rPr>
              <a:t>a complex </a:t>
            </a:r>
            <a:r>
              <a:rPr lang="en-US" sz="1400" dirty="0" smtClean="0">
                <a:latin typeface="Georgia" panose="02040502050405020303" pitchFamily="18" charset="0"/>
              </a:rPr>
              <a:t>intended </a:t>
            </a:r>
            <a:r>
              <a:rPr lang="en-US" sz="1400" dirty="0">
                <a:latin typeface="Georgia" panose="02040502050405020303" pitchFamily="18" charset="0"/>
              </a:rPr>
              <a:t>for sale to a buyer, wholly or partly</a:t>
            </a:r>
            <a:r>
              <a:rPr lang="en-US" sz="1400" dirty="0" smtClean="0">
                <a:latin typeface="Georgia" panose="02040502050405020303" pitchFamily="18" charset="0"/>
              </a:rPr>
              <a:t>, </a:t>
            </a:r>
          </a:p>
          <a:p>
            <a:pPr lvl="2" algn="just">
              <a:lnSpc>
                <a:spcPct val="150000"/>
              </a:lnSpc>
            </a:pPr>
            <a:r>
              <a:rPr lang="en-US" sz="1400" dirty="0" smtClean="0">
                <a:latin typeface="Georgia" panose="02040502050405020303" pitchFamily="18" charset="0"/>
              </a:rPr>
              <a:t>Building including building </a:t>
            </a:r>
            <a:r>
              <a:rPr lang="en-US" sz="1400" dirty="0" err="1" smtClean="0">
                <a:latin typeface="Georgia" panose="02040502050405020303" pitchFamily="18" charset="0"/>
              </a:rPr>
              <a:t>ntended</a:t>
            </a:r>
            <a:r>
              <a:rPr lang="en-US" sz="1400" dirty="0" smtClean="0">
                <a:latin typeface="Georgia" panose="02040502050405020303" pitchFamily="18" charset="0"/>
              </a:rPr>
              <a:t> </a:t>
            </a:r>
            <a:r>
              <a:rPr lang="en-US" sz="1400" dirty="0">
                <a:latin typeface="Georgia" panose="02040502050405020303" pitchFamily="18" charset="0"/>
              </a:rPr>
              <a:t>for sale to a buyer, wholly or partly</a:t>
            </a:r>
            <a:r>
              <a:rPr lang="en-US" sz="1400" dirty="0" smtClean="0">
                <a:latin typeface="Georgia" panose="02040502050405020303" pitchFamily="18" charset="0"/>
              </a:rPr>
              <a:t>, </a:t>
            </a:r>
          </a:p>
          <a:p>
            <a:pPr lvl="2" algn="just">
              <a:lnSpc>
                <a:spcPct val="150000"/>
              </a:lnSpc>
            </a:pPr>
            <a:r>
              <a:rPr lang="en-US" sz="1400" dirty="0" smtClean="0">
                <a:latin typeface="Georgia" panose="02040502050405020303" pitchFamily="18" charset="0"/>
              </a:rPr>
              <a:t>civil </a:t>
            </a:r>
            <a:r>
              <a:rPr lang="en-US" sz="1400" dirty="0">
                <a:latin typeface="Georgia" panose="02040502050405020303" pitchFamily="18" charset="0"/>
              </a:rPr>
              <a:t>structure or </a:t>
            </a:r>
            <a:endParaRPr lang="en-US" sz="1400" dirty="0" smtClean="0">
              <a:latin typeface="Georgia" panose="02040502050405020303" pitchFamily="18" charset="0"/>
            </a:endParaRPr>
          </a:p>
          <a:p>
            <a:pPr lvl="2" algn="just">
              <a:lnSpc>
                <a:spcPct val="150000"/>
              </a:lnSpc>
            </a:pPr>
            <a:r>
              <a:rPr lang="en-US" sz="1400" dirty="0" smtClean="0">
                <a:latin typeface="Georgia" panose="02040502050405020303" pitchFamily="18" charset="0"/>
              </a:rPr>
              <a:t>a </a:t>
            </a:r>
            <a:r>
              <a:rPr lang="en-US" sz="1400" dirty="0">
                <a:latin typeface="Georgia" panose="02040502050405020303" pitchFamily="18" charset="0"/>
              </a:rPr>
              <a:t>part </a:t>
            </a:r>
            <a:r>
              <a:rPr lang="en-US" sz="1400" dirty="0" smtClean="0">
                <a:latin typeface="Georgia" panose="02040502050405020303" pitchFamily="18" charset="0"/>
              </a:rPr>
              <a:t>of above </a:t>
            </a:r>
            <a:endParaRPr lang="en-US" sz="1400" dirty="0">
              <a:latin typeface="Georgia" panose="02040502050405020303" pitchFamily="18" charset="0"/>
            </a:endParaRPr>
          </a:p>
          <a:p>
            <a:pPr marL="457200" lvl="1" indent="0" algn="just">
              <a:lnSpc>
                <a:spcPct val="150000"/>
              </a:lnSpc>
              <a:buNone/>
            </a:pPr>
            <a:r>
              <a:rPr lang="en-US" sz="1400" dirty="0" smtClean="0">
                <a:latin typeface="Georgia" panose="02040502050405020303" pitchFamily="18" charset="0"/>
              </a:rPr>
              <a:t>	</a:t>
            </a:r>
            <a:r>
              <a:rPr lang="en-US" sz="1400" b="1" dirty="0" smtClean="0">
                <a:latin typeface="Georgia" panose="02040502050405020303" pitchFamily="18" charset="0"/>
              </a:rPr>
              <a:t>Exception </a:t>
            </a:r>
            <a:r>
              <a:rPr lang="en-US" sz="1400" b="1" dirty="0">
                <a:latin typeface="Georgia" panose="02040502050405020303" pitchFamily="18" charset="0"/>
              </a:rPr>
              <a:t>– </a:t>
            </a:r>
          </a:p>
          <a:p>
            <a:pPr lvl="2"/>
            <a:r>
              <a:rPr lang="en-US" sz="1400" dirty="0" smtClean="0">
                <a:latin typeface="Georgia" panose="02040502050405020303" pitchFamily="18" charset="0"/>
              </a:rPr>
              <a:t>where </a:t>
            </a:r>
            <a:r>
              <a:rPr lang="en-US" sz="1400" dirty="0">
                <a:latin typeface="Georgia" panose="02040502050405020303" pitchFamily="18" charset="0"/>
              </a:rPr>
              <a:t>the entire consideration has been received </a:t>
            </a:r>
            <a:endParaRPr lang="en-US" sz="1400" dirty="0" smtClean="0">
              <a:latin typeface="Georgia" panose="02040502050405020303" pitchFamily="18" charset="0"/>
            </a:endParaRPr>
          </a:p>
          <a:p>
            <a:pPr lvl="3"/>
            <a:r>
              <a:rPr lang="en-US" sz="1400" dirty="0" smtClean="0">
                <a:latin typeface="Georgia" panose="02040502050405020303" pitchFamily="18" charset="0"/>
              </a:rPr>
              <a:t>after </a:t>
            </a:r>
            <a:r>
              <a:rPr lang="en-US" sz="1400" dirty="0">
                <a:latin typeface="Georgia" panose="02040502050405020303" pitchFamily="18" charset="0"/>
              </a:rPr>
              <a:t>issuance of completion certificate, where required, by the competent authority or </a:t>
            </a:r>
          </a:p>
          <a:p>
            <a:pPr lvl="3"/>
            <a:r>
              <a:rPr lang="en-US" sz="1400" dirty="0">
                <a:latin typeface="Georgia" panose="02040502050405020303" pitchFamily="18" charset="0"/>
              </a:rPr>
              <a:t>after its first occupation, </a:t>
            </a:r>
            <a:endParaRPr lang="en-US" sz="1400" dirty="0" smtClean="0">
              <a:latin typeface="Georgia" panose="02040502050405020303" pitchFamily="18" charset="0"/>
            </a:endParaRPr>
          </a:p>
          <a:p>
            <a:pPr marL="914400" lvl="2" indent="0">
              <a:buNone/>
            </a:pPr>
            <a:r>
              <a:rPr lang="en-US" sz="1400" dirty="0" smtClean="0">
                <a:latin typeface="Georgia" panose="02040502050405020303" pitchFamily="18" charset="0"/>
              </a:rPr>
              <a:t>       whichever </a:t>
            </a:r>
            <a:r>
              <a:rPr lang="en-US" sz="1400" dirty="0">
                <a:latin typeface="Georgia" panose="02040502050405020303" pitchFamily="18" charset="0"/>
              </a:rPr>
              <a:t>is earlier </a:t>
            </a:r>
          </a:p>
          <a:p>
            <a:pPr lvl="2" algn="just">
              <a:lnSpc>
                <a:spcPct val="150000"/>
              </a:lnSpc>
            </a:pPr>
            <a:r>
              <a:rPr lang="en-US" sz="1400" b="1" dirty="0">
                <a:latin typeface="Georgia" pitchFamily="18" charset="0"/>
              </a:rPr>
              <a:t>Competent Authority  explained</a:t>
            </a:r>
          </a:p>
          <a:p>
            <a:pPr lvl="2" algn="just">
              <a:lnSpc>
                <a:spcPct val="150000"/>
              </a:lnSpc>
            </a:pPr>
            <a:r>
              <a:rPr lang="en-US" sz="1400" b="1" dirty="0">
                <a:latin typeface="Georgia" pitchFamily="18" charset="0"/>
              </a:rPr>
              <a:t>"construction" includes additions, alterations</a:t>
            </a:r>
            <a:r>
              <a:rPr lang="en-US" sz="1400" b="1" dirty="0" smtClean="0">
                <a:latin typeface="Georgia" pitchFamily="18" charset="0"/>
              </a:rPr>
              <a:t>, replacements </a:t>
            </a:r>
            <a:r>
              <a:rPr lang="en-US" sz="1400" b="1" dirty="0">
                <a:latin typeface="Georgia" pitchFamily="18" charset="0"/>
              </a:rPr>
              <a:t>or </a:t>
            </a:r>
            <a:r>
              <a:rPr lang="en-US" sz="1400" b="1" dirty="0" err="1">
                <a:latin typeface="Georgia" pitchFamily="18" charset="0"/>
              </a:rPr>
              <a:t>remodelling</a:t>
            </a:r>
            <a:r>
              <a:rPr lang="en-US" sz="1400" b="1" dirty="0">
                <a:latin typeface="Georgia" pitchFamily="18" charset="0"/>
              </a:rPr>
              <a:t> of any existing civil structure </a:t>
            </a:r>
          </a:p>
        </p:txBody>
      </p:sp>
    </p:spTree>
    <p:extLst>
      <p:ext uri="{BB962C8B-B14F-4D97-AF65-F5344CB8AC3E}">
        <p14:creationId xmlns:p14="http://schemas.microsoft.com/office/powerpoint/2010/main" val="112188289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214290"/>
            <a:ext cx="8229600" cy="959768"/>
          </a:xfrm>
        </p:spPr>
        <p:txBody>
          <a:bodyPr>
            <a:noAutofit/>
          </a:bodyPr>
          <a:lstStyle/>
          <a:p>
            <a:r>
              <a:rPr lang="en-US" sz="4000" b="1" dirty="0">
                <a:ln>
                  <a:solidFill>
                    <a:srgbClr val="00729A"/>
                  </a:solidFill>
                </a:ln>
                <a:effectLst>
                  <a:outerShdw blurRad="38100" dist="38100" dir="2700000" algn="tl">
                    <a:srgbClr val="000000">
                      <a:alpha val="43137"/>
                    </a:srgbClr>
                  </a:outerShdw>
                </a:effectLst>
                <a:latin typeface="Footlight MT Light" pitchFamily="18" charset="0"/>
              </a:rPr>
              <a:t>Meaning of Supply</a:t>
            </a:r>
          </a:p>
        </p:txBody>
      </p:sp>
      <p:sp>
        <p:nvSpPr>
          <p:cNvPr id="3" name="Content Placeholder 2"/>
          <p:cNvSpPr>
            <a:spLocks noGrp="1"/>
          </p:cNvSpPr>
          <p:nvPr>
            <p:ph idx="1"/>
          </p:nvPr>
        </p:nvSpPr>
        <p:spPr>
          <a:xfrm>
            <a:off x="500034" y="1142984"/>
            <a:ext cx="8229600" cy="5500726"/>
          </a:xfrm>
        </p:spPr>
        <p:txBody>
          <a:bodyPr>
            <a:noAutofit/>
          </a:bodyPr>
          <a:lstStyle/>
          <a:p>
            <a:pPr algn="just">
              <a:lnSpc>
                <a:spcPct val="150000"/>
              </a:lnSpc>
            </a:pPr>
            <a:r>
              <a:rPr lang="en-US" sz="1400" b="1" dirty="0" smtClean="0">
                <a:latin typeface="Georgia" panose="02040502050405020303" pitchFamily="18" charset="0"/>
              </a:rPr>
              <a:t>Supply of Services :</a:t>
            </a:r>
          </a:p>
          <a:p>
            <a:pPr lvl="1" algn="just">
              <a:lnSpc>
                <a:spcPct val="150000"/>
              </a:lnSpc>
            </a:pPr>
            <a:r>
              <a:rPr lang="en-US" sz="1800" dirty="0" smtClean="0">
                <a:latin typeface="Georgia" panose="02040502050405020303" pitchFamily="18" charset="0"/>
              </a:rPr>
              <a:t>Temporary</a:t>
            </a:r>
            <a:r>
              <a:rPr lang="en-US" sz="1800" dirty="0">
                <a:latin typeface="Georgia" panose="02040502050405020303" pitchFamily="18" charset="0"/>
              </a:rPr>
              <a:t> transfer or permitting the use or enjoyment of any intellectual property right</a:t>
            </a:r>
            <a:r>
              <a:rPr lang="en-US" sz="1800" dirty="0" smtClean="0">
                <a:latin typeface="Georgia" panose="02040502050405020303" pitchFamily="18" charset="0"/>
              </a:rPr>
              <a:t>; </a:t>
            </a:r>
          </a:p>
          <a:p>
            <a:pPr lvl="1" algn="just">
              <a:lnSpc>
                <a:spcPct val="150000"/>
              </a:lnSpc>
            </a:pPr>
            <a:r>
              <a:rPr lang="en-US" sz="1800" dirty="0" smtClean="0">
                <a:latin typeface="Georgia" panose="02040502050405020303" pitchFamily="18" charset="0"/>
              </a:rPr>
              <a:t>development</a:t>
            </a:r>
            <a:r>
              <a:rPr lang="en-US" sz="1800" dirty="0">
                <a:latin typeface="Georgia" panose="02040502050405020303" pitchFamily="18" charset="0"/>
              </a:rPr>
              <a:t>, design, programming, </a:t>
            </a:r>
            <a:r>
              <a:rPr lang="en-US" sz="1800" dirty="0" err="1">
                <a:latin typeface="Georgia" panose="02040502050405020303" pitchFamily="18" charset="0"/>
              </a:rPr>
              <a:t>customisation</a:t>
            </a:r>
            <a:r>
              <a:rPr lang="en-US" sz="1800" dirty="0">
                <a:latin typeface="Georgia" panose="02040502050405020303" pitchFamily="18" charset="0"/>
              </a:rPr>
              <a:t>, adaptation, upgradation</a:t>
            </a:r>
            <a:r>
              <a:rPr lang="en-US" sz="1800" dirty="0" smtClean="0">
                <a:latin typeface="Georgia" panose="02040502050405020303" pitchFamily="18" charset="0"/>
              </a:rPr>
              <a:t>, enhancement</a:t>
            </a:r>
            <a:r>
              <a:rPr lang="en-US" sz="1800" dirty="0">
                <a:latin typeface="Georgia" panose="02040502050405020303" pitchFamily="18" charset="0"/>
              </a:rPr>
              <a:t>, implementation of information technology software</a:t>
            </a:r>
            <a:r>
              <a:rPr lang="en-US" sz="1800" dirty="0" smtClean="0">
                <a:latin typeface="Georgia" panose="02040502050405020303" pitchFamily="18" charset="0"/>
              </a:rPr>
              <a:t>;</a:t>
            </a:r>
          </a:p>
          <a:p>
            <a:pPr lvl="1" algn="just">
              <a:lnSpc>
                <a:spcPct val="150000"/>
              </a:lnSpc>
            </a:pPr>
            <a:r>
              <a:rPr lang="en-US" sz="1800" dirty="0" smtClean="0">
                <a:latin typeface="Georgia" panose="02040502050405020303" pitchFamily="18" charset="0"/>
              </a:rPr>
              <a:t>agreeing </a:t>
            </a:r>
            <a:r>
              <a:rPr lang="en-US" sz="1800" dirty="0">
                <a:latin typeface="Georgia" panose="02040502050405020303" pitchFamily="18" charset="0"/>
              </a:rPr>
              <a:t>to the obligation to refrain from an act, or to tolerate an act or </a:t>
            </a:r>
            <a:r>
              <a:rPr lang="en-US" sz="1800" dirty="0" smtClean="0">
                <a:latin typeface="Georgia" panose="02040502050405020303" pitchFamily="18" charset="0"/>
              </a:rPr>
              <a:t>a situation</a:t>
            </a:r>
            <a:r>
              <a:rPr lang="en-US" sz="1800" dirty="0">
                <a:latin typeface="Georgia" panose="02040502050405020303" pitchFamily="18" charset="0"/>
              </a:rPr>
              <a:t>, or to do an act; </a:t>
            </a:r>
            <a:r>
              <a:rPr lang="en-US" sz="1800" dirty="0" smtClean="0">
                <a:latin typeface="Georgia" panose="02040502050405020303" pitchFamily="18" charset="0"/>
              </a:rPr>
              <a:t>and</a:t>
            </a:r>
          </a:p>
          <a:p>
            <a:pPr lvl="1" algn="just">
              <a:lnSpc>
                <a:spcPct val="150000"/>
              </a:lnSpc>
            </a:pPr>
            <a:r>
              <a:rPr lang="en-US" sz="1800" dirty="0" smtClean="0">
                <a:latin typeface="Georgia" panose="02040502050405020303" pitchFamily="18" charset="0"/>
              </a:rPr>
              <a:t>transfer </a:t>
            </a:r>
            <a:r>
              <a:rPr lang="en-US" sz="1800" dirty="0">
                <a:latin typeface="Georgia" panose="02040502050405020303" pitchFamily="18" charset="0"/>
              </a:rPr>
              <a:t>of the right to use any goods for any purpose (whether or not for </a:t>
            </a:r>
            <a:r>
              <a:rPr lang="en-US" sz="1800" dirty="0" smtClean="0">
                <a:latin typeface="Georgia" panose="02040502050405020303" pitchFamily="18" charset="0"/>
              </a:rPr>
              <a:t>a specified </a:t>
            </a:r>
            <a:r>
              <a:rPr lang="en-US" sz="1800" dirty="0">
                <a:latin typeface="Georgia" panose="02040502050405020303" pitchFamily="18" charset="0"/>
              </a:rPr>
              <a:t>period) for cash, deferred payment or other valuable consideration</a:t>
            </a:r>
            <a:r>
              <a:rPr lang="en-US" sz="1800" dirty="0" smtClean="0">
                <a:latin typeface="Georgia" panose="02040502050405020303" pitchFamily="18" charset="0"/>
              </a:rPr>
              <a:t>.</a:t>
            </a:r>
          </a:p>
        </p:txBody>
      </p:sp>
    </p:spTree>
    <p:extLst>
      <p:ext uri="{BB962C8B-B14F-4D97-AF65-F5344CB8AC3E}">
        <p14:creationId xmlns:p14="http://schemas.microsoft.com/office/powerpoint/2010/main" val="402094437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214290"/>
            <a:ext cx="8229600" cy="959768"/>
          </a:xfrm>
        </p:spPr>
        <p:txBody>
          <a:bodyPr>
            <a:noAutofit/>
          </a:bodyPr>
          <a:lstStyle/>
          <a:p>
            <a:r>
              <a:rPr lang="en-US" sz="4000" b="1" dirty="0">
                <a:ln>
                  <a:solidFill>
                    <a:srgbClr val="00729A"/>
                  </a:solidFill>
                </a:ln>
                <a:effectLst>
                  <a:outerShdw blurRad="38100" dist="38100" dir="2700000" algn="tl">
                    <a:srgbClr val="000000">
                      <a:alpha val="43137"/>
                    </a:srgbClr>
                  </a:outerShdw>
                </a:effectLst>
                <a:latin typeface="Footlight MT Light" pitchFamily="18" charset="0"/>
              </a:rPr>
              <a:t>Meaning of Supply</a:t>
            </a:r>
          </a:p>
        </p:txBody>
      </p:sp>
      <p:sp>
        <p:nvSpPr>
          <p:cNvPr id="3" name="Content Placeholder 2"/>
          <p:cNvSpPr>
            <a:spLocks noGrp="1"/>
          </p:cNvSpPr>
          <p:nvPr>
            <p:ph idx="1"/>
          </p:nvPr>
        </p:nvSpPr>
        <p:spPr>
          <a:xfrm>
            <a:off x="500034" y="1142984"/>
            <a:ext cx="8229600" cy="5500726"/>
          </a:xfrm>
        </p:spPr>
        <p:txBody>
          <a:bodyPr>
            <a:noAutofit/>
          </a:bodyPr>
          <a:lstStyle/>
          <a:p>
            <a:pPr algn="just">
              <a:lnSpc>
                <a:spcPct val="150000"/>
              </a:lnSpc>
              <a:spcBef>
                <a:spcPts val="0"/>
              </a:spcBef>
            </a:pPr>
            <a:r>
              <a:rPr lang="en-US" sz="1800" b="1" dirty="0" smtClean="0">
                <a:latin typeface="Georgia" panose="02040502050405020303" pitchFamily="18" charset="0"/>
              </a:rPr>
              <a:t>Composite Supply : - Following are treated as supply of service</a:t>
            </a:r>
          </a:p>
          <a:p>
            <a:pPr lvl="1" algn="just">
              <a:lnSpc>
                <a:spcPct val="150000"/>
              </a:lnSpc>
              <a:spcBef>
                <a:spcPts val="0"/>
              </a:spcBef>
            </a:pPr>
            <a:r>
              <a:rPr lang="en-US" sz="1800" dirty="0" smtClean="0">
                <a:latin typeface="Georgia" panose="02040502050405020303" pitchFamily="18" charset="0"/>
              </a:rPr>
              <a:t>works </a:t>
            </a:r>
            <a:r>
              <a:rPr lang="en-US" sz="1800" dirty="0">
                <a:latin typeface="Georgia" panose="02040502050405020303" pitchFamily="18" charset="0"/>
              </a:rPr>
              <a:t>contract as defined in clause (119) of section 2; and</a:t>
            </a:r>
          </a:p>
          <a:p>
            <a:pPr lvl="1" algn="just">
              <a:lnSpc>
                <a:spcPct val="150000"/>
              </a:lnSpc>
              <a:spcBef>
                <a:spcPts val="0"/>
              </a:spcBef>
            </a:pPr>
            <a:r>
              <a:rPr lang="en-US" sz="1800" dirty="0" smtClean="0">
                <a:latin typeface="Georgia" panose="02040502050405020303" pitchFamily="18" charset="0"/>
              </a:rPr>
              <a:t>supply</a:t>
            </a:r>
            <a:r>
              <a:rPr lang="en-US" sz="1800" dirty="0">
                <a:latin typeface="Georgia" panose="02040502050405020303" pitchFamily="18" charset="0"/>
              </a:rPr>
              <a:t>, by way of or as part of any service or in any other manner whatsoever</a:t>
            </a:r>
            <a:r>
              <a:rPr lang="en-US" sz="1800" dirty="0" smtClean="0">
                <a:latin typeface="Georgia" panose="02040502050405020303" pitchFamily="18" charset="0"/>
              </a:rPr>
              <a:t>, of </a:t>
            </a:r>
            <a:r>
              <a:rPr lang="en-US" sz="1800" dirty="0">
                <a:latin typeface="Georgia" panose="02040502050405020303" pitchFamily="18" charset="0"/>
              </a:rPr>
              <a:t>goods, being food or any other article for human consumption or any drink (</a:t>
            </a:r>
            <a:r>
              <a:rPr lang="en-US" sz="1800" dirty="0" smtClean="0">
                <a:latin typeface="Georgia" panose="02040502050405020303" pitchFamily="18" charset="0"/>
              </a:rPr>
              <a:t>other than </a:t>
            </a:r>
            <a:r>
              <a:rPr lang="en-US" sz="1800" dirty="0">
                <a:latin typeface="Georgia" panose="02040502050405020303" pitchFamily="18" charset="0"/>
              </a:rPr>
              <a:t>alcoholic liquor for human consumption), where such supply or service is </a:t>
            </a:r>
            <a:r>
              <a:rPr lang="en-US" sz="1800" dirty="0" smtClean="0">
                <a:latin typeface="Georgia" panose="02040502050405020303" pitchFamily="18" charset="0"/>
              </a:rPr>
              <a:t>for cash</a:t>
            </a:r>
            <a:r>
              <a:rPr lang="en-US" sz="1800" dirty="0">
                <a:latin typeface="Georgia" panose="02040502050405020303" pitchFamily="18" charset="0"/>
              </a:rPr>
              <a:t>, deferred payment or other valuable consideration</a:t>
            </a:r>
            <a:r>
              <a:rPr lang="en-US" sz="1800" dirty="0" smtClean="0">
                <a:latin typeface="Georgia" panose="02040502050405020303" pitchFamily="18" charset="0"/>
              </a:rPr>
              <a:t>.</a:t>
            </a:r>
          </a:p>
          <a:p>
            <a:pPr algn="just">
              <a:lnSpc>
                <a:spcPct val="150000"/>
              </a:lnSpc>
              <a:spcBef>
                <a:spcPts val="0"/>
              </a:spcBef>
            </a:pPr>
            <a:r>
              <a:rPr lang="en-US" sz="1800" b="1" dirty="0" smtClean="0">
                <a:latin typeface="Georgia" panose="02040502050405020303" pitchFamily="18" charset="0"/>
              </a:rPr>
              <a:t>Supply of Goods </a:t>
            </a:r>
            <a:r>
              <a:rPr lang="en-US" sz="1800" b="1" dirty="0">
                <a:latin typeface="Georgia" panose="02040502050405020303" pitchFamily="18" charset="0"/>
              </a:rPr>
              <a:t>: </a:t>
            </a:r>
            <a:r>
              <a:rPr lang="en-US" sz="1800" b="1" dirty="0" smtClean="0">
                <a:latin typeface="Georgia" panose="02040502050405020303" pitchFamily="18" charset="0"/>
              </a:rPr>
              <a:t>-</a:t>
            </a:r>
            <a:endParaRPr lang="en-US" sz="1800" b="1" dirty="0">
              <a:latin typeface="Georgia" panose="02040502050405020303" pitchFamily="18" charset="0"/>
            </a:endParaRPr>
          </a:p>
          <a:p>
            <a:pPr lvl="1" algn="just">
              <a:lnSpc>
                <a:spcPct val="150000"/>
              </a:lnSpc>
              <a:spcBef>
                <a:spcPts val="0"/>
              </a:spcBef>
            </a:pPr>
            <a:r>
              <a:rPr lang="en-US" sz="1800" dirty="0">
                <a:latin typeface="Georgia" panose="02040502050405020303" pitchFamily="18" charset="0"/>
              </a:rPr>
              <a:t>Supply of goods by any unincorporated association or body of persons to a </a:t>
            </a:r>
            <a:r>
              <a:rPr lang="en-US" sz="1800" dirty="0" smtClean="0">
                <a:latin typeface="Georgia" panose="02040502050405020303" pitchFamily="18" charset="0"/>
              </a:rPr>
              <a:t>member </a:t>
            </a:r>
            <a:r>
              <a:rPr lang="en-US" sz="1800" dirty="0">
                <a:latin typeface="Georgia" panose="02040502050405020303" pitchFamily="18" charset="0"/>
              </a:rPr>
              <a:t>thereof for cash, deferred payment or other valuable consideration</a:t>
            </a:r>
            <a:r>
              <a:rPr lang="en-US" sz="1800" dirty="0" smtClean="0">
                <a:latin typeface="Georgia" panose="02040502050405020303" pitchFamily="18" charset="0"/>
              </a:rPr>
              <a:t>.</a:t>
            </a:r>
            <a:endParaRPr lang="en-US" sz="1800" dirty="0">
              <a:latin typeface="Georgia" panose="02040502050405020303" pitchFamily="18" charset="0"/>
            </a:endParaRPr>
          </a:p>
        </p:txBody>
      </p:sp>
    </p:spTree>
    <p:extLst>
      <p:ext uri="{BB962C8B-B14F-4D97-AF65-F5344CB8AC3E}">
        <p14:creationId xmlns:p14="http://schemas.microsoft.com/office/powerpoint/2010/main" val="426139391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214290"/>
            <a:ext cx="8229600" cy="959768"/>
          </a:xfrm>
        </p:spPr>
        <p:txBody>
          <a:bodyPr>
            <a:noAutofit/>
          </a:bodyPr>
          <a:lstStyle/>
          <a:p>
            <a:r>
              <a:rPr lang="en-US" sz="4000" b="1" dirty="0">
                <a:ln>
                  <a:solidFill>
                    <a:srgbClr val="00729A"/>
                  </a:solidFill>
                </a:ln>
                <a:effectLst>
                  <a:outerShdw blurRad="38100" dist="38100" dir="2700000" algn="tl">
                    <a:srgbClr val="000000">
                      <a:alpha val="43137"/>
                    </a:srgbClr>
                  </a:outerShdw>
                </a:effectLst>
                <a:latin typeface="Footlight MT Light" pitchFamily="18" charset="0"/>
              </a:rPr>
              <a:t>Meaning of Supply</a:t>
            </a:r>
          </a:p>
        </p:txBody>
      </p:sp>
      <p:sp>
        <p:nvSpPr>
          <p:cNvPr id="3" name="Content Placeholder 2"/>
          <p:cNvSpPr>
            <a:spLocks noGrp="1"/>
          </p:cNvSpPr>
          <p:nvPr>
            <p:ph idx="1"/>
          </p:nvPr>
        </p:nvSpPr>
        <p:spPr>
          <a:xfrm>
            <a:off x="500034" y="1142984"/>
            <a:ext cx="8229600" cy="5500726"/>
          </a:xfrm>
        </p:spPr>
        <p:txBody>
          <a:bodyPr>
            <a:normAutofit fontScale="92500" lnSpcReduction="10000"/>
          </a:bodyPr>
          <a:lstStyle/>
          <a:p>
            <a:pPr algn="just">
              <a:lnSpc>
                <a:spcPct val="150000"/>
              </a:lnSpc>
            </a:pPr>
            <a:r>
              <a:rPr lang="en-US" sz="2200" b="1" dirty="0">
                <a:latin typeface="Georgia" pitchFamily="18" charset="0"/>
              </a:rPr>
              <a:t>Section </a:t>
            </a:r>
            <a:r>
              <a:rPr lang="en-IN" sz="2200" b="1" dirty="0">
                <a:latin typeface="Georgia" pitchFamily="18" charset="0"/>
              </a:rPr>
              <a:t>7</a:t>
            </a:r>
            <a:r>
              <a:rPr lang="en-IN" sz="2200" b="1" dirty="0" smtClean="0">
                <a:latin typeface="Georgia" pitchFamily="18" charset="0"/>
              </a:rPr>
              <a:t>(2</a:t>
            </a:r>
            <a:r>
              <a:rPr lang="en-IN" sz="2200" b="1" dirty="0">
                <a:latin typeface="Georgia" pitchFamily="18" charset="0"/>
              </a:rPr>
              <a:t>): </a:t>
            </a:r>
            <a:r>
              <a:rPr lang="en-IN" sz="2200" b="1" dirty="0" smtClean="0">
                <a:latin typeface="Georgia" pitchFamily="18" charset="0"/>
              </a:rPr>
              <a:t>Activities / </a:t>
            </a:r>
            <a:r>
              <a:rPr lang="en-IN" sz="2200" b="1" dirty="0">
                <a:latin typeface="Georgia" pitchFamily="18" charset="0"/>
              </a:rPr>
              <a:t>transactions neither </a:t>
            </a:r>
            <a:r>
              <a:rPr lang="en-US" sz="2200" b="1" dirty="0">
                <a:latin typeface="Georgia" pitchFamily="18" charset="0"/>
              </a:rPr>
              <a:t>supply of goods nor a supply of </a:t>
            </a:r>
            <a:r>
              <a:rPr lang="en-US" sz="2200" b="1" dirty="0" smtClean="0">
                <a:latin typeface="Georgia" pitchFamily="18" charset="0"/>
              </a:rPr>
              <a:t>services</a:t>
            </a:r>
          </a:p>
          <a:p>
            <a:pPr lvl="1" algn="just">
              <a:lnSpc>
                <a:spcPct val="150000"/>
              </a:lnSpc>
            </a:pPr>
            <a:r>
              <a:rPr lang="en-US" sz="1800" b="1" dirty="0" smtClean="0">
                <a:latin typeface="Georgia" pitchFamily="18" charset="0"/>
              </a:rPr>
              <a:t>Schedule III –</a:t>
            </a:r>
          </a:p>
          <a:p>
            <a:pPr lvl="2"/>
            <a:r>
              <a:rPr lang="en-US" dirty="0" smtClean="0"/>
              <a:t>Services </a:t>
            </a:r>
            <a:r>
              <a:rPr lang="en-US" dirty="0"/>
              <a:t>by an employee to the employer in the course of or in relation to </a:t>
            </a:r>
            <a:r>
              <a:rPr lang="en-US" dirty="0" smtClean="0"/>
              <a:t>his employment</a:t>
            </a:r>
            <a:r>
              <a:rPr lang="en-US" dirty="0"/>
              <a:t>.</a:t>
            </a:r>
          </a:p>
          <a:p>
            <a:pPr lvl="2"/>
            <a:r>
              <a:rPr lang="en-US" sz="2300" dirty="0" smtClean="0"/>
              <a:t>Services </a:t>
            </a:r>
            <a:r>
              <a:rPr lang="en-US" sz="2300" dirty="0"/>
              <a:t>by any court </a:t>
            </a:r>
            <a:r>
              <a:rPr lang="en-US" sz="2300" dirty="0" smtClean="0"/>
              <a:t>(includes District Court, High Court and Supreme Court) or </a:t>
            </a:r>
            <a:r>
              <a:rPr lang="en-US" sz="2300" dirty="0"/>
              <a:t>Tribunal established under any law for the time being </a:t>
            </a:r>
            <a:r>
              <a:rPr lang="en-US" sz="2300" dirty="0" smtClean="0"/>
              <a:t>in force. </a:t>
            </a:r>
          </a:p>
          <a:p>
            <a:pPr lvl="2"/>
            <a:r>
              <a:rPr lang="en-US" dirty="0" smtClean="0"/>
              <a:t>the </a:t>
            </a:r>
            <a:r>
              <a:rPr lang="en-US" dirty="0"/>
              <a:t>functions performed by the Members of Parliament, Members of </a:t>
            </a:r>
            <a:r>
              <a:rPr lang="en-US" dirty="0" smtClean="0"/>
              <a:t>State Legislature</a:t>
            </a:r>
            <a:r>
              <a:rPr lang="en-US" dirty="0"/>
              <a:t>, Members of Panchayats, Members of Municipalities and Members of </a:t>
            </a:r>
            <a:r>
              <a:rPr lang="en-US" dirty="0" smtClean="0"/>
              <a:t>other local </a:t>
            </a:r>
            <a:r>
              <a:rPr lang="en-US" dirty="0"/>
              <a:t>authorities</a:t>
            </a:r>
            <a:r>
              <a:rPr lang="en-US" dirty="0" smtClean="0"/>
              <a:t>;</a:t>
            </a:r>
          </a:p>
          <a:p>
            <a:pPr lvl="2"/>
            <a:r>
              <a:rPr lang="en-US" dirty="0" smtClean="0"/>
              <a:t>the </a:t>
            </a:r>
            <a:r>
              <a:rPr lang="en-US" dirty="0"/>
              <a:t>duties performed by any person who holds any post in pursuance of </a:t>
            </a:r>
            <a:r>
              <a:rPr lang="en-US" dirty="0" smtClean="0"/>
              <a:t>the provisions </a:t>
            </a:r>
            <a:r>
              <a:rPr lang="en-US" dirty="0"/>
              <a:t>of the Constitution in that capacity; </a:t>
            </a:r>
            <a:r>
              <a:rPr lang="en-US" dirty="0" smtClean="0"/>
              <a:t>or </a:t>
            </a:r>
            <a:endParaRPr lang="en-IN" sz="2200" b="1" dirty="0">
              <a:latin typeface="Georgia" pitchFamily="18" charset="0"/>
            </a:endParaRPr>
          </a:p>
          <a:p>
            <a:pPr algn="just">
              <a:lnSpc>
                <a:spcPct val="150000"/>
              </a:lnSpc>
              <a:buNone/>
            </a:pPr>
            <a:endParaRPr lang="en-US" sz="2200" dirty="0">
              <a:latin typeface="Georgia" pitchFamily="18" charset="0"/>
            </a:endParaRPr>
          </a:p>
        </p:txBody>
      </p:sp>
    </p:spTree>
    <p:extLst>
      <p:ext uri="{BB962C8B-B14F-4D97-AF65-F5344CB8AC3E}">
        <p14:creationId xmlns:p14="http://schemas.microsoft.com/office/powerpoint/2010/main" val="34785273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214290"/>
            <a:ext cx="8229600" cy="959768"/>
          </a:xfrm>
        </p:spPr>
        <p:txBody>
          <a:bodyPr>
            <a:noAutofit/>
          </a:bodyPr>
          <a:lstStyle/>
          <a:p>
            <a:r>
              <a:rPr lang="en-US" sz="4000" b="1" dirty="0">
                <a:ln>
                  <a:solidFill>
                    <a:srgbClr val="00729A"/>
                  </a:solidFill>
                </a:ln>
                <a:effectLst>
                  <a:outerShdw blurRad="38100" dist="38100" dir="2700000" algn="tl">
                    <a:srgbClr val="000000">
                      <a:alpha val="43137"/>
                    </a:srgbClr>
                  </a:outerShdw>
                </a:effectLst>
                <a:latin typeface="Footlight MT Light" pitchFamily="18" charset="0"/>
              </a:rPr>
              <a:t>Meaning of Supply</a:t>
            </a:r>
          </a:p>
        </p:txBody>
      </p:sp>
      <p:sp>
        <p:nvSpPr>
          <p:cNvPr id="3" name="Content Placeholder 2"/>
          <p:cNvSpPr>
            <a:spLocks noGrp="1"/>
          </p:cNvSpPr>
          <p:nvPr>
            <p:ph idx="1"/>
          </p:nvPr>
        </p:nvSpPr>
        <p:spPr>
          <a:xfrm>
            <a:off x="500034" y="1142984"/>
            <a:ext cx="8229600" cy="5500726"/>
          </a:xfrm>
        </p:spPr>
        <p:txBody>
          <a:bodyPr>
            <a:noAutofit/>
          </a:bodyPr>
          <a:lstStyle/>
          <a:p>
            <a:pPr lvl="2" algn="just"/>
            <a:r>
              <a:rPr lang="en-US" sz="2600" dirty="0" smtClean="0"/>
              <a:t>the </a:t>
            </a:r>
            <a:r>
              <a:rPr lang="en-US" sz="2600" dirty="0"/>
              <a:t>duties performed by any person as a Chairperson or a Member or </a:t>
            </a:r>
            <a:r>
              <a:rPr lang="en-US" sz="2600" dirty="0" smtClean="0"/>
              <a:t>a Director </a:t>
            </a:r>
            <a:r>
              <a:rPr lang="en-US" sz="2600" dirty="0"/>
              <a:t>in a body established by the Central Government or a State Government </a:t>
            </a:r>
            <a:r>
              <a:rPr lang="en-US" sz="2600" dirty="0" smtClean="0"/>
              <a:t>or local </a:t>
            </a:r>
            <a:r>
              <a:rPr lang="en-US" sz="2600" dirty="0"/>
              <a:t>authority and who is not deemed as an employee before the commencement </a:t>
            </a:r>
            <a:r>
              <a:rPr lang="en-US" sz="2600" dirty="0" smtClean="0"/>
              <a:t>of this clause.</a:t>
            </a:r>
          </a:p>
          <a:p>
            <a:pPr lvl="2" algn="just"/>
            <a:r>
              <a:rPr lang="en-US" sz="2600" dirty="0" smtClean="0"/>
              <a:t>Services </a:t>
            </a:r>
            <a:r>
              <a:rPr lang="en-US" sz="2600" dirty="0"/>
              <a:t>of funeral, burial, crematorium or mortuary including transportation of </a:t>
            </a:r>
            <a:r>
              <a:rPr lang="en-US" sz="2600" dirty="0" smtClean="0"/>
              <a:t>the deceased. </a:t>
            </a:r>
          </a:p>
          <a:p>
            <a:pPr lvl="2" algn="just"/>
            <a:r>
              <a:rPr lang="en-US" sz="2600" dirty="0" smtClean="0"/>
              <a:t>Sale </a:t>
            </a:r>
            <a:r>
              <a:rPr lang="en-US" sz="2600" dirty="0"/>
              <a:t>of land and, subject to clause (</a:t>
            </a:r>
            <a:r>
              <a:rPr lang="en-US" sz="2600" i="1" dirty="0"/>
              <a:t>b</a:t>
            </a:r>
            <a:r>
              <a:rPr lang="en-US" sz="2600" dirty="0"/>
              <a:t>) of paragraph 5 of Schedule II, sale of building</a:t>
            </a:r>
            <a:r>
              <a:rPr lang="en-US" sz="2600" dirty="0" smtClean="0"/>
              <a:t>. </a:t>
            </a:r>
          </a:p>
          <a:p>
            <a:pPr lvl="2" algn="just"/>
            <a:r>
              <a:rPr lang="en-US" sz="2600" dirty="0" smtClean="0"/>
              <a:t>Actionable </a:t>
            </a:r>
            <a:r>
              <a:rPr lang="en-US" sz="2600" dirty="0"/>
              <a:t>claims, other than lottery, betting and gambling</a:t>
            </a:r>
            <a:r>
              <a:rPr lang="en-US" sz="2600" dirty="0" smtClean="0"/>
              <a:t>. </a:t>
            </a:r>
          </a:p>
        </p:txBody>
      </p:sp>
    </p:spTree>
    <p:extLst>
      <p:ext uri="{BB962C8B-B14F-4D97-AF65-F5344CB8AC3E}">
        <p14:creationId xmlns:p14="http://schemas.microsoft.com/office/powerpoint/2010/main" val="216272663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214290"/>
            <a:ext cx="8229600" cy="959768"/>
          </a:xfrm>
        </p:spPr>
        <p:txBody>
          <a:bodyPr>
            <a:noAutofit/>
          </a:bodyPr>
          <a:lstStyle/>
          <a:p>
            <a:r>
              <a:rPr lang="en-US" sz="4000" b="1" dirty="0">
                <a:ln>
                  <a:solidFill>
                    <a:srgbClr val="00729A"/>
                  </a:solidFill>
                </a:ln>
                <a:effectLst>
                  <a:outerShdw blurRad="38100" dist="38100" dir="2700000" algn="tl">
                    <a:srgbClr val="000000">
                      <a:alpha val="43137"/>
                    </a:srgbClr>
                  </a:outerShdw>
                </a:effectLst>
                <a:latin typeface="Footlight MT Light" pitchFamily="18" charset="0"/>
              </a:rPr>
              <a:t>Meaning of Supply</a:t>
            </a:r>
          </a:p>
        </p:txBody>
      </p:sp>
      <p:sp>
        <p:nvSpPr>
          <p:cNvPr id="3" name="Content Placeholder 2"/>
          <p:cNvSpPr>
            <a:spLocks noGrp="1"/>
          </p:cNvSpPr>
          <p:nvPr>
            <p:ph idx="1"/>
          </p:nvPr>
        </p:nvSpPr>
        <p:spPr>
          <a:xfrm>
            <a:off x="500034" y="1142984"/>
            <a:ext cx="8229600" cy="5500726"/>
          </a:xfrm>
        </p:spPr>
        <p:txBody>
          <a:bodyPr>
            <a:normAutofit/>
          </a:bodyPr>
          <a:lstStyle/>
          <a:p>
            <a:pPr algn="just">
              <a:lnSpc>
                <a:spcPct val="150000"/>
              </a:lnSpc>
            </a:pPr>
            <a:r>
              <a:rPr lang="en-US" sz="2800" b="1" dirty="0">
                <a:latin typeface="Georgia" pitchFamily="18" charset="0"/>
              </a:rPr>
              <a:t>Section </a:t>
            </a:r>
            <a:r>
              <a:rPr lang="en-IN" sz="2800" b="1" dirty="0" smtClean="0">
                <a:latin typeface="Georgia" pitchFamily="18" charset="0"/>
              </a:rPr>
              <a:t>7(3): Govt. to notify supply as goods or services</a:t>
            </a:r>
            <a:endParaRPr lang="en-US" sz="2800" b="1" dirty="0" smtClean="0">
              <a:latin typeface="Georgia" pitchFamily="18" charset="0"/>
            </a:endParaRPr>
          </a:p>
          <a:p>
            <a:pPr lvl="1" algn="just">
              <a:lnSpc>
                <a:spcPct val="150000"/>
              </a:lnSpc>
            </a:pPr>
            <a:r>
              <a:rPr lang="en-US" sz="2400" dirty="0" smtClean="0">
                <a:latin typeface="Georgia" pitchFamily="18" charset="0"/>
              </a:rPr>
              <a:t>This is subject to Section 7(1) &amp; 7(2);</a:t>
            </a:r>
          </a:p>
          <a:p>
            <a:pPr lvl="1" algn="just">
              <a:lnSpc>
                <a:spcPct val="150000"/>
              </a:lnSpc>
            </a:pPr>
            <a:r>
              <a:rPr lang="en-US" sz="2400" dirty="0" smtClean="0">
                <a:latin typeface="Georgia" pitchFamily="18" charset="0"/>
              </a:rPr>
              <a:t>There should be recommendation by council;</a:t>
            </a:r>
          </a:p>
          <a:p>
            <a:pPr lvl="1" algn="just">
              <a:lnSpc>
                <a:spcPct val="150000"/>
              </a:lnSpc>
            </a:pPr>
            <a:r>
              <a:rPr lang="en-US" sz="2400" dirty="0" smtClean="0">
                <a:latin typeface="Georgia" pitchFamily="18" charset="0"/>
              </a:rPr>
              <a:t>Notification to be issued to say it is –</a:t>
            </a:r>
          </a:p>
          <a:p>
            <a:pPr lvl="2" algn="just">
              <a:lnSpc>
                <a:spcPct val="150000"/>
              </a:lnSpc>
            </a:pPr>
            <a:r>
              <a:rPr lang="en-US" sz="1800" dirty="0" smtClean="0">
                <a:latin typeface="Georgia" pitchFamily="18" charset="0"/>
              </a:rPr>
              <a:t>Supply of goods and not supply of service;</a:t>
            </a:r>
          </a:p>
          <a:p>
            <a:pPr lvl="2" algn="just">
              <a:lnSpc>
                <a:spcPct val="150000"/>
              </a:lnSpc>
            </a:pPr>
            <a:r>
              <a:rPr lang="en-US" sz="1800" dirty="0" smtClean="0">
                <a:latin typeface="Georgia" pitchFamily="18" charset="0"/>
              </a:rPr>
              <a:t>Supply of service and not supply of goods</a:t>
            </a:r>
          </a:p>
          <a:p>
            <a:pPr algn="just">
              <a:lnSpc>
                <a:spcPct val="150000"/>
              </a:lnSpc>
              <a:buNone/>
            </a:pPr>
            <a:endParaRPr lang="en-US" sz="2200" dirty="0">
              <a:latin typeface="Georgia" pitchFamily="18" charset="0"/>
            </a:endParaRPr>
          </a:p>
        </p:txBody>
      </p:sp>
    </p:spTree>
    <p:extLst>
      <p:ext uri="{BB962C8B-B14F-4D97-AF65-F5344CB8AC3E}">
        <p14:creationId xmlns:p14="http://schemas.microsoft.com/office/powerpoint/2010/main" val="228347571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214290"/>
            <a:ext cx="8229600" cy="959768"/>
          </a:xfrm>
        </p:spPr>
        <p:txBody>
          <a:bodyPr>
            <a:noAutofit/>
          </a:bodyPr>
          <a:lstStyle/>
          <a:p>
            <a:r>
              <a:rPr lang="en-US" sz="4000" b="1" dirty="0">
                <a:ln>
                  <a:solidFill>
                    <a:srgbClr val="00729A"/>
                  </a:solidFill>
                </a:ln>
                <a:effectLst>
                  <a:outerShdw blurRad="38100" dist="38100" dir="2700000" algn="tl">
                    <a:srgbClr val="000000">
                      <a:alpha val="43137"/>
                    </a:srgbClr>
                  </a:outerShdw>
                </a:effectLst>
                <a:latin typeface="Footlight MT Light" pitchFamily="18" charset="0"/>
              </a:rPr>
              <a:t>Composite and Mixed Supply</a:t>
            </a:r>
          </a:p>
        </p:txBody>
      </p:sp>
      <p:sp>
        <p:nvSpPr>
          <p:cNvPr id="3" name="Content Placeholder 2"/>
          <p:cNvSpPr>
            <a:spLocks noGrp="1"/>
          </p:cNvSpPr>
          <p:nvPr>
            <p:ph idx="1"/>
          </p:nvPr>
        </p:nvSpPr>
        <p:spPr>
          <a:xfrm>
            <a:off x="500034" y="1142984"/>
            <a:ext cx="8229600" cy="5500726"/>
          </a:xfrm>
        </p:spPr>
        <p:txBody>
          <a:bodyPr>
            <a:noAutofit/>
          </a:bodyPr>
          <a:lstStyle/>
          <a:p>
            <a:r>
              <a:rPr lang="en-US" sz="1600" b="1" dirty="0" smtClean="0">
                <a:latin typeface="Georgia" panose="02040502050405020303" pitchFamily="18" charset="0"/>
              </a:rPr>
              <a:t>Composite Supply : </a:t>
            </a:r>
          </a:p>
          <a:p>
            <a:pPr lvl="1"/>
            <a:r>
              <a:rPr lang="en-US" sz="1600" dirty="0" smtClean="0">
                <a:latin typeface="Georgia" panose="02040502050405020303" pitchFamily="18" charset="0"/>
              </a:rPr>
              <a:t>a </a:t>
            </a:r>
            <a:r>
              <a:rPr lang="en-US" sz="1600" dirty="0">
                <a:latin typeface="Georgia" panose="02040502050405020303" pitchFamily="18" charset="0"/>
              </a:rPr>
              <a:t>supply made by a taxable person to </a:t>
            </a:r>
            <a:r>
              <a:rPr lang="en-US" sz="1600" dirty="0" smtClean="0">
                <a:latin typeface="Georgia" panose="02040502050405020303" pitchFamily="18" charset="0"/>
              </a:rPr>
              <a:t>a recipient </a:t>
            </a:r>
          </a:p>
          <a:p>
            <a:pPr lvl="1"/>
            <a:r>
              <a:rPr lang="en-US" sz="1600" dirty="0" smtClean="0">
                <a:latin typeface="Georgia" panose="02040502050405020303" pitchFamily="18" charset="0"/>
              </a:rPr>
              <a:t>consisting </a:t>
            </a:r>
            <a:r>
              <a:rPr lang="en-US" sz="1600" dirty="0">
                <a:latin typeface="Georgia" panose="02040502050405020303" pitchFamily="18" charset="0"/>
              </a:rPr>
              <a:t>of two or more taxable supplies </a:t>
            </a:r>
            <a:endParaRPr lang="en-US" sz="1600" dirty="0" smtClean="0">
              <a:latin typeface="Georgia" panose="02040502050405020303" pitchFamily="18" charset="0"/>
            </a:endParaRPr>
          </a:p>
          <a:p>
            <a:pPr lvl="1"/>
            <a:r>
              <a:rPr lang="en-US" sz="1600" dirty="0" smtClean="0">
                <a:latin typeface="Georgia" panose="02040502050405020303" pitchFamily="18" charset="0"/>
              </a:rPr>
              <a:t>of </a:t>
            </a:r>
            <a:r>
              <a:rPr lang="en-US" sz="1600" dirty="0">
                <a:latin typeface="Georgia" panose="02040502050405020303" pitchFamily="18" charset="0"/>
              </a:rPr>
              <a:t>goods or services or both</a:t>
            </a:r>
            <a:r>
              <a:rPr lang="en-US" sz="1600" dirty="0" smtClean="0">
                <a:latin typeface="Georgia" panose="02040502050405020303" pitchFamily="18" charset="0"/>
              </a:rPr>
              <a:t>, or </a:t>
            </a:r>
            <a:r>
              <a:rPr lang="en-US" sz="1600" dirty="0">
                <a:latin typeface="Georgia" panose="02040502050405020303" pitchFamily="18" charset="0"/>
              </a:rPr>
              <a:t>any combination thereof, </a:t>
            </a:r>
            <a:endParaRPr lang="en-US" sz="1600" dirty="0" smtClean="0">
              <a:latin typeface="Georgia" panose="02040502050405020303" pitchFamily="18" charset="0"/>
            </a:endParaRPr>
          </a:p>
          <a:p>
            <a:pPr lvl="1"/>
            <a:r>
              <a:rPr lang="en-US" sz="1600" dirty="0" smtClean="0">
                <a:latin typeface="Georgia" panose="02040502050405020303" pitchFamily="18" charset="0"/>
              </a:rPr>
              <a:t>which </a:t>
            </a:r>
            <a:r>
              <a:rPr lang="en-US" sz="1600" dirty="0">
                <a:latin typeface="Georgia" panose="02040502050405020303" pitchFamily="18" charset="0"/>
              </a:rPr>
              <a:t>are naturally bundled and </a:t>
            </a:r>
            <a:endParaRPr lang="en-US" sz="1600" dirty="0" smtClean="0">
              <a:latin typeface="Georgia" panose="02040502050405020303" pitchFamily="18" charset="0"/>
            </a:endParaRPr>
          </a:p>
          <a:p>
            <a:pPr lvl="1"/>
            <a:r>
              <a:rPr lang="en-US" sz="1600" dirty="0" smtClean="0">
                <a:latin typeface="Georgia" panose="02040502050405020303" pitchFamily="18" charset="0"/>
              </a:rPr>
              <a:t>supplied </a:t>
            </a:r>
            <a:r>
              <a:rPr lang="en-US" sz="1600" dirty="0">
                <a:latin typeface="Georgia" panose="02040502050405020303" pitchFamily="18" charset="0"/>
              </a:rPr>
              <a:t>in </a:t>
            </a:r>
            <a:r>
              <a:rPr lang="en-US" sz="1600" dirty="0" smtClean="0">
                <a:latin typeface="Georgia" panose="02040502050405020303" pitchFamily="18" charset="0"/>
              </a:rPr>
              <a:t>conjunction with </a:t>
            </a:r>
            <a:r>
              <a:rPr lang="en-US" sz="1600" dirty="0">
                <a:latin typeface="Georgia" panose="02040502050405020303" pitchFamily="18" charset="0"/>
              </a:rPr>
              <a:t>each other </a:t>
            </a:r>
            <a:endParaRPr lang="en-US" sz="1600" dirty="0" smtClean="0">
              <a:latin typeface="Georgia" panose="02040502050405020303" pitchFamily="18" charset="0"/>
            </a:endParaRPr>
          </a:p>
          <a:p>
            <a:pPr lvl="1"/>
            <a:r>
              <a:rPr lang="en-US" sz="1600" dirty="0" smtClean="0">
                <a:latin typeface="Georgia" panose="02040502050405020303" pitchFamily="18" charset="0"/>
              </a:rPr>
              <a:t>in </a:t>
            </a:r>
            <a:r>
              <a:rPr lang="en-US" sz="1600" dirty="0">
                <a:latin typeface="Georgia" panose="02040502050405020303" pitchFamily="18" charset="0"/>
              </a:rPr>
              <a:t>the ordinary course of business, </a:t>
            </a:r>
            <a:endParaRPr lang="en-US" sz="1600" dirty="0" smtClean="0">
              <a:latin typeface="Georgia" panose="02040502050405020303" pitchFamily="18" charset="0"/>
            </a:endParaRPr>
          </a:p>
          <a:p>
            <a:pPr lvl="1"/>
            <a:r>
              <a:rPr lang="en-US" sz="1600" dirty="0" smtClean="0">
                <a:latin typeface="Georgia" panose="02040502050405020303" pitchFamily="18" charset="0"/>
              </a:rPr>
              <a:t>one </a:t>
            </a:r>
            <a:r>
              <a:rPr lang="en-US" sz="1600" dirty="0">
                <a:latin typeface="Georgia" panose="02040502050405020303" pitchFamily="18" charset="0"/>
              </a:rPr>
              <a:t>of which is a </a:t>
            </a:r>
            <a:r>
              <a:rPr lang="en-US" sz="1600" dirty="0" smtClean="0">
                <a:latin typeface="Georgia" panose="02040502050405020303" pitchFamily="18" charset="0"/>
              </a:rPr>
              <a:t>principal supply</a:t>
            </a:r>
            <a:r>
              <a:rPr lang="en-US" sz="1600" dirty="0">
                <a:latin typeface="Georgia" panose="02040502050405020303" pitchFamily="18" charset="0"/>
              </a:rPr>
              <a:t>;</a:t>
            </a:r>
          </a:p>
          <a:p>
            <a:pPr algn="just"/>
            <a:r>
              <a:rPr lang="en-US" sz="1600" b="1" dirty="0" smtClean="0">
                <a:latin typeface="Georgia" panose="02040502050405020303" pitchFamily="18" charset="0"/>
              </a:rPr>
              <a:t>Principal Supply : </a:t>
            </a:r>
          </a:p>
          <a:p>
            <a:pPr lvl="1" algn="just"/>
            <a:r>
              <a:rPr lang="en-US" sz="1600" dirty="0" smtClean="0">
                <a:latin typeface="Georgia" panose="02040502050405020303" pitchFamily="18" charset="0"/>
              </a:rPr>
              <a:t>the </a:t>
            </a:r>
            <a:r>
              <a:rPr lang="en-US" sz="1600" dirty="0">
                <a:latin typeface="Georgia" panose="02040502050405020303" pitchFamily="18" charset="0"/>
              </a:rPr>
              <a:t>supply of goods or services </a:t>
            </a:r>
            <a:endParaRPr lang="en-US" sz="1600" dirty="0" smtClean="0">
              <a:latin typeface="Georgia" panose="02040502050405020303" pitchFamily="18" charset="0"/>
            </a:endParaRPr>
          </a:p>
          <a:p>
            <a:pPr lvl="1" algn="just"/>
            <a:r>
              <a:rPr lang="en-US" sz="1600" dirty="0" smtClean="0">
                <a:latin typeface="Georgia" panose="02040502050405020303" pitchFamily="18" charset="0"/>
              </a:rPr>
              <a:t>which constitutes the </a:t>
            </a:r>
            <a:r>
              <a:rPr lang="en-US" sz="1600" dirty="0">
                <a:latin typeface="Georgia" panose="02040502050405020303" pitchFamily="18" charset="0"/>
              </a:rPr>
              <a:t>predominant element </a:t>
            </a:r>
            <a:endParaRPr lang="en-US" sz="1600" dirty="0" smtClean="0">
              <a:latin typeface="Georgia" panose="02040502050405020303" pitchFamily="18" charset="0"/>
            </a:endParaRPr>
          </a:p>
          <a:p>
            <a:pPr lvl="1" algn="just"/>
            <a:r>
              <a:rPr lang="en-US" sz="1600" dirty="0" smtClean="0">
                <a:latin typeface="Georgia" panose="02040502050405020303" pitchFamily="18" charset="0"/>
              </a:rPr>
              <a:t>of </a:t>
            </a:r>
            <a:r>
              <a:rPr lang="en-US" sz="1600" dirty="0">
                <a:latin typeface="Georgia" panose="02040502050405020303" pitchFamily="18" charset="0"/>
              </a:rPr>
              <a:t>a composite supply and </a:t>
            </a:r>
            <a:endParaRPr lang="en-US" sz="1600" dirty="0" smtClean="0">
              <a:latin typeface="Georgia" panose="02040502050405020303" pitchFamily="18" charset="0"/>
            </a:endParaRPr>
          </a:p>
          <a:p>
            <a:pPr lvl="1" algn="just"/>
            <a:r>
              <a:rPr lang="en-US" sz="1600" dirty="0" smtClean="0">
                <a:latin typeface="Georgia" panose="02040502050405020303" pitchFamily="18" charset="0"/>
              </a:rPr>
              <a:t>to </a:t>
            </a:r>
            <a:r>
              <a:rPr lang="en-US" sz="1600" dirty="0">
                <a:latin typeface="Georgia" panose="02040502050405020303" pitchFamily="18" charset="0"/>
              </a:rPr>
              <a:t>which any other supply </a:t>
            </a:r>
            <a:r>
              <a:rPr lang="en-US" sz="1600" dirty="0" smtClean="0">
                <a:latin typeface="Georgia" panose="02040502050405020303" pitchFamily="18" charset="0"/>
              </a:rPr>
              <a:t>forming part </a:t>
            </a:r>
            <a:r>
              <a:rPr lang="en-US" sz="1600" dirty="0">
                <a:latin typeface="Georgia" panose="02040502050405020303" pitchFamily="18" charset="0"/>
              </a:rPr>
              <a:t>of that composite supply is ancillary;</a:t>
            </a:r>
            <a:endParaRPr lang="en-US" sz="1600" b="1" dirty="0" smtClean="0">
              <a:latin typeface="Georgia" panose="02040502050405020303" pitchFamily="18" charset="0"/>
            </a:endParaRPr>
          </a:p>
          <a:p>
            <a:r>
              <a:rPr lang="en-US" sz="1600" b="1" dirty="0">
                <a:latin typeface="Georgia" panose="02040502050405020303" pitchFamily="18" charset="0"/>
              </a:rPr>
              <a:t>mixed </a:t>
            </a:r>
            <a:r>
              <a:rPr lang="en-US" sz="1600" b="1" dirty="0" smtClean="0">
                <a:latin typeface="Georgia" panose="02040502050405020303" pitchFamily="18" charset="0"/>
              </a:rPr>
              <a:t>supply: </a:t>
            </a:r>
          </a:p>
          <a:p>
            <a:pPr lvl="1"/>
            <a:r>
              <a:rPr lang="en-US" sz="1600" dirty="0" smtClean="0">
                <a:latin typeface="Georgia" panose="02040502050405020303" pitchFamily="18" charset="0"/>
              </a:rPr>
              <a:t>two </a:t>
            </a:r>
            <a:r>
              <a:rPr lang="en-US" sz="1600" dirty="0">
                <a:latin typeface="Georgia" panose="02040502050405020303" pitchFamily="18" charset="0"/>
              </a:rPr>
              <a:t>or more individual supplies of goods or services</a:t>
            </a:r>
            <a:r>
              <a:rPr lang="en-US" sz="1600" dirty="0" smtClean="0">
                <a:latin typeface="Georgia" panose="02040502050405020303" pitchFamily="18" charset="0"/>
              </a:rPr>
              <a:t>, or </a:t>
            </a:r>
            <a:r>
              <a:rPr lang="en-US" sz="1600" dirty="0">
                <a:latin typeface="Georgia" panose="02040502050405020303" pitchFamily="18" charset="0"/>
              </a:rPr>
              <a:t>any combination thereof, </a:t>
            </a:r>
            <a:endParaRPr lang="en-US" sz="1600" dirty="0" smtClean="0">
              <a:latin typeface="Georgia" panose="02040502050405020303" pitchFamily="18" charset="0"/>
            </a:endParaRPr>
          </a:p>
          <a:p>
            <a:pPr lvl="1"/>
            <a:r>
              <a:rPr lang="en-US" sz="1600" dirty="0" smtClean="0">
                <a:latin typeface="Georgia" panose="02040502050405020303" pitchFamily="18" charset="0"/>
              </a:rPr>
              <a:t>made </a:t>
            </a:r>
            <a:r>
              <a:rPr lang="en-US" sz="1600" dirty="0">
                <a:latin typeface="Georgia" panose="02040502050405020303" pitchFamily="18" charset="0"/>
              </a:rPr>
              <a:t>in conjunction with each other by a taxable </a:t>
            </a:r>
            <a:r>
              <a:rPr lang="en-US" sz="1600" dirty="0" smtClean="0">
                <a:latin typeface="Georgia" panose="02040502050405020303" pitchFamily="18" charset="0"/>
              </a:rPr>
              <a:t>person for a single price </a:t>
            </a:r>
          </a:p>
          <a:p>
            <a:pPr lvl="1"/>
            <a:r>
              <a:rPr lang="en-US" sz="1600" dirty="0" smtClean="0">
                <a:latin typeface="Georgia" panose="02040502050405020303" pitchFamily="18" charset="0"/>
              </a:rPr>
              <a:t>where such supply does not constitute a composite supply;</a:t>
            </a:r>
            <a:endParaRPr lang="en-US" sz="1600" i="1" dirty="0" smtClean="0">
              <a:latin typeface="Georgia" panose="02040502050405020303" pitchFamily="18" charset="0"/>
            </a:endParaRPr>
          </a:p>
        </p:txBody>
      </p:sp>
    </p:spTree>
    <p:extLst>
      <p:ext uri="{BB962C8B-B14F-4D97-AF65-F5344CB8AC3E}">
        <p14:creationId xmlns:p14="http://schemas.microsoft.com/office/powerpoint/2010/main" val="150655366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214290"/>
            <a:ext cx="8229600" cy="959768"/>
          </a:xfrm>
        </p:spPr>
        <p:txBody>
          <a:bodyPr>
            <a:noAutofit/>
          </a:bodyPr>
          <a:lstStyle/>
          <a:p>
            <a:r>
              <a:rPr lang="en-US" sz="4000" b="1" dirty="0" smtClean="0">
                <a:ln>
                  <a:solidFill>
                    <a:srgbClr val="00729A"/>
                  </a:solidFill>
                </a:ln>
                <a:effectLst>
                  <a:outerShdw blurRad="38100" dist="38100" dir="2700000" algn="tl">
                    <a:srgbClr val="000000">
                      <a:alpha val="43137"/>
                    </a:srgbClr>
                  </a:outerShdw>
                </a:effectLst>
                <a:latin typeface="Footlight MT Light" pitchFamily="18" charset="0"/>
              </a:rPr>
              <a:t>Composite and Mixed Supply</a:t>
            </a:r>
            <a:endParaRPr lang="en-US" sz="4000" b="1" dirty="0">
              <a:ln>
                <a:solidFill>
                  <a:srgbClr val="00729A"/>
                </a:solidFill>
              </a:ln>
              <a:effectLst>
                <a:outerShdw blurRad="38100" dist="38100" dir="2700000" algn="tl">
                  <a:srgbClr val="000000">
                    <a:alpha val="43137"/>
                  </a:srgbClr>
                </a:outerShdw>
              </a:effectLst>
              <a:latin typeface="Footlight MT Light" pitchFamily="18" charset="0"/>
            </a:endParaRPr>
          </a:p>
        </p:txBody>
      </p:sp>
      <p:sp>
        <p:nvSpPr>
          <p:cNvPr id="3" name="Content Placeholder 2"/>
          <p:cNvSpPr>
            <a:spLocks noGrp="1"/>
          </p:cNvSpPr>
          <p:nvPr>
            <p:ph idx="1"/>
          </p:nvPr>
        </p:nvSpPr>
        <p:spPr>
          <a:xfrm>
            <a:off x="500034" y="1142984"/>
            <a:ext cx="8229600" cy="5500726"/>
          </a:xfrm>
        </p:spPr>
        <p:txBody>
          <a:bodyPr>
            <a:normAutofit/>
          </a:bodyPr>
          <a:lstStyle/>
          <a:p>
            <a:pPr algn="just"/>
            <a:r>
              <a:rPr lang="en-US" sz="1900" b="1" i="1" dirty="0" smtClean="0">
                <a:latin typeface="Georgia" panose="02040502050405020303" pitchFamily="18" charset="0"/>
              </a:rPr>
              <a:t>Composite Supply Illustration</a:t>
            </a:r>
            <a:r>
              <a:rPr lang="en-US" sz="1900" dirty="0">
                <a:latin typeface="Georgia" panose="02040502050405020303" pitchFamily="18" charset="0"/>
              </a:rPr>
              <a:t>: Where goods are packed and transported with insurance, the supply of goods, packing materials, transport and insurance is a composite supply and supply of goods is a principal supply</a:t>
            </a:r>
            <a:r>
              <a:rPr lang="en-US" sz="1900" dirty="0" smtClean="0">
                <a:latin typeface="Georgia" panose="02040502050405020303" pitchFamily="18" charset="0"/>
              </a:rPr>
              <a:t>.</a:t>
            </a:r>
          </a:p>
          <a:p>
            <a:pPr algn="just"/>
            <a:r>
              <a:rPr lang="en-US" sz="1900" b="1" i="1" dirty="0" smtClean="0">
                <a:latin typeface="Georgia" panose="02040502050405020303" pitchFamily="18" charset="0"/>
              </a:rPr>
              <a:t>Mixed Supply Illustration</a:t>
            </a:r>
            <a:r>
              <a:rPr lang="en-US" sz="1900" i="1" dirty="0">
                <a:latin typeface="Georgia" panose="02040502050405020303" pitchFamily="18" charset="0"/>
              </a:rPr>
              <a:t>: </a:t>
            </a:r>
            <a:r>
              <a:rPr lang="en-US" sz="1900" dirty="0">
                <a:latin typeface="Georgia" panose="02040502050405020303" pitchFamily="18" charset="0"/>
              </a:rPr>
              <a:t>A supply of a package consisting of canned foods, sweets</a:t>
            </a:r>
            <a:r>
              <a:rPr lang="en-US" sz="1900" dirty="0" smtClean="0">
                <a:latin typeface="Georgia" panose="02040502050405020303" pitchFamily="18" charset="0"/>
              </a:rPr>
              <a:t>, chocolates</a:t>
            </a:r>
            <a:r>
              <a:rPr lang="en-US" sz="1900" dirty="0">
                <a:latin typeface="Georgia" panose="02040502050405020303" pitchFamily="18" charset="0"/>
              </a:rPr>
              <a:t>, cakes, dry fruits, aerated drinks and fruit juices when supplied for a </a:t>
            </a:r>
            <a:r>
              <a:rPr lang="en-US" sz="1900" dirty="0" smtClean="0">
                <a:latin typeface="Georgia" panose="02040502050405020303" pitchFamily="18" charset="0"/>
              </a:rPr>
              <a:t>single </a:t>
            </a:r>
            <a:r>
              <a:rPr lang="en-US" sz="1900" dirty="0">
                <a:latin typeface="Georgia" panose="02040502050405020303" pitchFamily="18" charset="0"/>
              </a:rPr>
              <a:t>price is a mixed supply. Each of these items can be supplied separately and is </a:t>
            </a:r>
            <a:r>
              <a:rPr lang="en-US" sz="1900" dirty="0" smtClean="0">
                <a:latin typeface="Georgia" panose="02040502050405020303" pitchFamily="18" charset="0"/>
              </a:rPr>
              <a:t>not dependent </a:t>
            </a:r>
            <a:r>
              <a:rPr lang="en-US" sz="1900" dirty="0">
                <a:latin typeface="Georgia" panose="02040502050405020303" pitchFamily="18" charset="0"/>
              </a:rPr>
              <a:t>on any other. It shall not be a mixed supply if these items are </a:t>
            </a:r>
            <a:r>
              <a:rPr lang="en-US" sz="1900" dirty="0" smtClean="0">
                <a:latin typeface="Georgia" panose="02040502050405020303" pitchFamily="18" charset="0"/>
              </a:rPr>
              <a:t>supplied separately</a:t>
            </a:r>
            <a:endParaRPr lang="en-US" sz="1900" dirty="0">
              <a:latin typeface="Georgia" pitchFamily="18" charset="0"/>
            </a:endParaRPr>
          </a:p>
          <a:p>
            <a:pPr algn="just"/>
            <a:r>
              <a:rPr lang="en-US" sz="1900" dirty="0" smtClean="0">
                <a:latin typeface="Georgia" panose="02040502050405020303" pitchFamily="18" charset="0"/>
              </a:rPr>
              <a:t>Determining tax liability on Composite &amp; Mixed Supply as follows:</a:t>
            </a:r>
          </a:p>
          <a:p>
            <a:pPr lvl="1" algn="just"/>
            <a:r>
              <a:rPr lang="en-US" sz="1900" dirty="0" smtClean="0">
                <a:latin typeface="Georgia" panose="02040502050405020303" pitchFamily="18" charset="0"/>
              </a:rPr>
              <a:t>a </a:t>
            </a:r>
            <a:r>
              <a:rPr lang="en-US" sz="1900" dirty="0">
                <a:latin typeface="Georgia" panose="02040502050405020303" pitchFamily="18" charset="0"/>
              </a:rPr>
              <a:t>composite supply comprising two or more supplies, one of which is </a:t>
            </a:r>
            <a:r>
              <a:rPr lang="en-US" sz="1900" dirty="0" smtClean="0">
                <a:latin typeface="Georgia" panose="02040502050405020303" pitchFamily="18" charset="0"/>
              </a:rPr>
              <a:t>a principal </a:t>
            </a:r>
            <a:r>
              <a:rPr lang="en-US" sz="1900" dirty="0">
                <a:latin typeface="Georgia" panose="02040502050405020303" pitchFamily="18" charset="0"/>
              </a:rPr>
              <a:t>supply, shall be treated as </a:t>
            </a:r>
            <a:r>
              <a:rPr lang="en-US" sz="1900" b="1" u="sng" dirty="0">
                <a:latin typeface="Georgia" panose="02040502050405020303" pitchFamily="18" charset="0"/>
              </a:rPr>
              <a:t>a supply of such principal supply</a:t>
            </a:r>
            <a:r>
              <a:rPr lang="en-US" sz="1900" dirty="0">
                <a:latin typeface="Georgia" panose="02040502050405020303" pitchFamily="18" charset="0"/>
              </a:rPr>
              <a:t>; </a:t>
            </a:r>
            <a:r>
              <a:rPr lang="en-US" sz="1900" dirty="0" smtClean="0">
                <a:latin typeface="Georgia" panose="02040502050405020303" pitchFamily="18" charset="0"/>
              </a:rPr>
              <a:t>and</a:t>
            </a:r>
          </a:p>
          <a:p>
            <a:pPr lvl="1" algn="just"/>
            <a:r>
              <a:rPr lang="en-US" sz="1900" dirty="0">
                <a:latin typeface="Georgia" panose="02040502050405020303" pitchFamily="18" charset="0"/>
              </a:rPr>
              <a:t>a mixed supply comprising two or more supplies shall be treated as a </a:t>
            </a:r>
            <a:r>
              <a:rPr lang="en-US" sz="1900" dirty="0" smtClean="0">
                <a:latin typeface="Georgia" panose="02040502050405020303" pitchFamily="18" charset="0"/>
              </a:rPr>
              <a:t>supply of </a:t>
            </a:r>
            <a:r>
              <a:rPr lang="en-US" sz="1900" dirty="0">
                <a:latin typeface="Georgia" panose="02040502050405020303" pitchFamily="18" charset="0"/>
              </a:rPr>
              <a:t>that particular </a:t>
            </a:r>
            <a:r>
              <a:rPr lang="en-US" sz="1900" b="1" dirty="0">
                <a:latin typeface="Georgia" panose="02040502050405020303" pitchFamily="18" charset="0"/>
              </a:rPr>
              <a:t>supply which attracts the highest rate of tax</a:t>
            </a:r>
            <a:r>
              <a:rPr lang="en-US" sz="1900" dirty="0" smtClean="0">
                <a:latin typeface="Georgia" panose="02040502050405020303" pitchFamily="18" charset="0"/>
              </a:rPr>
              <a:t>.</a:t>
            </a:r>
            <a:endParaRPr lang="en-US" sz="1900" b="1" dirty="0" smtClean="0">
              <a:latin typeface="Georgia" pitchFamily="18" charset="0"/>
            </a:endParaRPr>
          </a:p>
        </p:txBody>
      </p:sp>
    </p:spTree>
    <p:extLst>
      <p:ext uri="{BB962C8B-B14F-4D97-AF65-F5344CB8AC3E}">
        <p14:creationId xmlns:p14="http://schemas.microsoft.com/office/powerpoint/2010/main" val="283672534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sz="4000" b="1" dirty="0">
                <a:ln>
                  <a:solidFill>
                    <a:srgbClr val="00729A"/>
                  </a:solidFill>
                </a:ln>
                <a:effectLst>
                  <a:outerShdw blurRad="38100" dist="38100" dir="2700000" algn="tl">
                    <a:srgbClr val="000000">
                      <a:alpha val="43137"/>
                    </a:srgbClr>
                  </a:outerShdw>
                </a:effectLst>
                <a:latin typeface="Footlight MT Light" pitchFamily="18" charset="0"/>
              </a:rPr>
              <a:t>Goods Means</a:t>
            </a:r>
          </a:p>
        </p:txBody>
      </p:sp>
      <p:sp>
        <p:nvSpPr>
          <p:cNvPr id="3" name="Content Placeholder 2"/>
          <p:cNvSpPr>
            <a:spLocks noGrp="1"/>
          </p:cNvSpPr>
          <p:nvPr>
            <p:ph idx="1"/>
          </p:nvPr>
        </p:nvSpPr>
        <p:spPr/>
        <p:txBody>
          <a:bodyPr>
            <a:normAutofit/>
          </a:bodyPr>
          <a:lstStyle/>
          <a:p>
            <a:r>
              <a:rPr lang="en-US" sz="1600" b="1" u="sng" dirty="0" smtClean="0">
                <a:latin typeface="Georgia" panose="02040502050405020303" pitchFamily="18" charset="0"/>
              </a:rPr>
              <a:t>every </a:t>
            </a:r>
            <a:r>
              <a:rPr lang="en-US" sz="1600" b="1" u="sng" dirty="0">
                <a:latin typeface="Georgia" panose="02040502050405020303" pitchFamily="18" charset="0"/>
              </a:rPr>
              <a:t>kind </a:t>
            </a:r>
            <a:r>
              <a:rPr lang="en-US" sz="1600" dirty="0">
                <a:latin typeface="Georgia" panose="02040502050405020303" pitchFamily="18" charset="0"/>
              </a:rPr>
              <a:t>of movable property </a:t>
            </a:r>
          </a:p>
          <a:p>
            <a:r>
              <a:rPr lang="en-US" sz="1600" dirty="0">
                <a:latin typeface="Georgia" panose="02040502050405020303" pitchFamily="18" charset="0"/>
              </a:rPr>
              <a:t>other than money and securities </a:t>
            </a:r>
            <a:endParaRPr lang="en-US" sz="1600" dirty="0" smtClean="0">
              <a:latin typeface="Georgia" panose="02040502050405020303" pitchFamily="18" charset="0"/>
            </a:endParaRPr>
          </a:p>
          <a:p>
            <a:r>
              <a:rPr lang="en-US" sz="1600" dirty="0" smtClean="0">
                <a:latin typeface="Georgia" panose="02040502050405020303" pitchFamily="18" charset="0"/>
              </a:rPr>
              <a:t>but </a:t>
            </a:r>
            <a:r>
              <a:rPr lang="en-US" sz="1600" dirty="0">
                <a:latin typeface="Georgia" panose="02040502050405020303" pitchFamily="18" charset="0"/>
              </a:rPr>
              <a:t>includes </a:t>
            </a:r>
            <a:endParaRPr lang="en-US" sz="1600" dirty="0" smtClean="0">
              <a:latin typeface="Georgia" panose="02040502050405020303" pitchFamily="18" charset="0"/>
            </a:endParaRPr>
          </a:p>
          <a:p>
            <a:pPr lvl="1"/>
            <a:r>
              <a:rPr lang="en-US" sz="1600" dirty="0" smtClean="0">
                <a:latin typeface="Georgia" panose="02040502050405020303" pitchFamily="18" charset="0"/>
              </a:rPr>
              <a:t>actionable </a:t>
            </a:r>
            <a:r>
              <a:rPr lang="en-US" sz="1600" dirty="0">
                <a:latin typeface="Georgia" panose="02040502050405020303" pitchFamily="18" charset="0"/>
              </a:rPr>
              <a:t>claim</a:t>
            </a:r>
            <a:r>
              <a:rPr lang="en-US" sz="1600" b="1" dirty="0">
                <a:latin typeface="Georgia" panose="02040502050405020303" pitchFamily="18" charset="0"/>
              </a:rPr>
              <a:t>, </a:t>
            </a:r>
            <a:endParaRPr lang="en-US" sz="1600" b="1" dirty="0" smtClean="0">
              <a:latin typeface="Georgia" panose="02040502050405020303" pitchFamily="18" charset="0"/>
            </a:endParaRPr>
          </a:p>
          <a:p>
            <a:pPr lvl="1"/>
            <a:r>
              <a:rPr lang="en-US" sz="1600" dirty="0" smtClean="0">
                <a:latin typeface="Georgia" panose="02040502050405020303" pitchFamily="18" charset="0"/>
              </a:rPr>
              <a:t>growing </a:t>
            </a:r>
            <a:r>
              <a:rPr lang="en-US" sz="1600" dirty="0">
                <a:latin typeface="Georgia" panose="02040502050405020303" pitchFamily="18" charset="0"/>
              </a:rPr>
              <a:t>crops, </a:t>
            </a:r>
            <a:r>
              <a:rPr lang="en-US" sz="1600" dirty="0" smtClean="0">
                <a:latin typeface="Georgia" panose="02040502050405020303" pitchFamily="18" charset="0"/>
              </a:rPr>
              <a:t>grass </a:t>
            </a:r>
            <a:r>
              <a:rPr lang="en-US" sz="1600" dirty="0">
                <a:latin typeface="Georgia" panose="02040502050405020303" pitchFamily="18" charset="0"/>
              </a:rPr>
              <a:t>and </a:t>
            </a:r>
            <a:r>
              <a:rPr lang="en-US" sz="1600" dirty="0" smtClean="0">
                <a:latin typeface="Georgia" panose="02040502050405020303" pitchFamily="18" charset="0"/>
              </a:rPr>
              <a:t>things </a:t>
            </a:r>
            <a:r>
              <a:rPr lang="en-US" sz="1600" dirty="0">
                <a:latin typeface="Georgia" panose="02040502050405020303" pitchFamily="18" charset="0"/>
              </a:rPr>
              <a:t>attached to or forming part of the land which are agreed to be severed before supply or under a contract of supply</a:t>
            </a:r>
            <a:r>
              <a:rPr lang="en-US" sz="1600" dirty="0" smtClean="0">
                <a:latin typeface="Georgia" panose="02040502050405020303" pitchFamily="18" charset="0"/>
              </a:rPr>
              <a:t>;</a:t>
            </a:r>
          </a:p>
          <a:p>
            <a:r>
              <a:rPr lang="en-US" sz="1600" dirty="0" smtClean="0">
                <a:latin typeface="Georgia" panose="02040502050405020303" pitchFamily="18" charset="0"/>
              </a:rPr>
              <a:t>Actionable claim – TP Act – means – </a:t>
            </a:r>
            <a:r>
              <a:rPr lang="en-US" sz="1600" dirty="0">
                <a:latin typeface="Georgia" panose="02040502050405020303" pitchFamily="18" charset="0"/>
              </a:rPr>
              <a:t>a claim </a:t>
            </a:r>
            <a:endParaRPr lang="en-US" sz="1600" dirty="0" smtClean="0">
              <a:latin typeface="Georgia" panose="02040502050405020303" pitchFamily="18" charset="0"/>
            </a:endParaRPr>
          </a:p>
          <a:p>
            <a:pPr lvl="1"/>
            <a:r>
              <a:rPr lang="en-US" sz="1600" dirty="0" smtClean="0">
                <a:latin typeface="Georgia" panose="02040502050405020303" pitchFamily="18" charset="0"/>
              </a:rPr>
              <a:t>to </a:t>
            </a:r>
            <a:r>
              <a:rPr lang="en-US" sz="1600" dirty="0">
                <a:latin typeface="Georgia" panose="02040502050405020303" pitchFamily="18" charset="0"/>
              </a:rPr>
              <a:t>any debt, </a:t>
            </a:r>
            <a:endParaRPr lang="en-US" sz="1600" dirty="0" smtClean="0">
              <a:latin typeface="Georgia" panose="02040502050405020303" pitchFamily="18" charset="0"/>
            </a:endParaRPr>
          </a:p>
          <a:p>
            <a:pPr lvl="2"/>
            <a:r>
              <a:rPr lang="en-US" sz="1600" dirty="0" smtClean="0">
                <a:latin typeface="Georgia" panose="02040502050405020303" pitchFamily="18" charset="0"/>
              </a:rPr>
              <a:t>other </a:t>
            </a:r>
            <a:r>
              <a:rPr lang="en-US" sz="1600" dirty="0">
                <a:latin typeface="Georgia" panose="02040502050405020303" pitchFamily="18" charset="0"/>
              </a:rPr>
              <a:t>than a debt secured by mortgage of immovable property or by hypothecation or pledge of movable property, </a:t>
            </a:r>
            <a:endParaRPr lang="en-US" sz="1600" dirty="0" smtClean="0">
              <a:latin typeface="Georgia" panose="02040502050405020303" pitchFamily="18" charset="0"/>
            </a:endParaRPr>
          </a:p>
          <a:p>
            <a:pPr lvl="1"/>
            <a:r>
              <a:rPr lang="en-US" sz="1600" dirty="0" smtClean="0">
                <a:latin typeface="Georgia" panose="02040502050405020303" pitchFamily="18" charset="0"/>
              </a:rPr>
              <a:t>to </a:t>
            </a:r>
            <a:r>
              <a:rPr lang="en-US" sz="1600" dirty="0">
                <a:latin typeface="Georgia" panose="02040502050405020303" pitchFamily="18" charset="0"/>
              </a:rPr>
              <a:t>any beneficial interest in movable property </a:t>
            </a:r>
            <a:endParaRPr lang="en-US" sz="1600" dirty="0" smtClean="0">
              <a:latin typeface="Georgia" panose="02040502050405020303" pitchFamily="18" charset="0"/>
            </a:endParaRPr>
          </a:p>
          <a:p>
            <a:pPr lvl="2"/>
            <a:r>
              <a:rPr lang="en-US" sz="1600" dirty="0" smtClean="0">
                <a:latin typeface="Georgia" panose="02040502050405020303" pitchFamily="18" charset="0"/>
              </a:rPr>
              <a:t>not </a:t>
            </a:r>
            <a:r>
              <a:rPr lang="en-US" sz="1600" dirty="0">
                <a:latin typeface="Georgia" panose="02040502050405020303" pitchFamily="18" charset="0"/>
              </a:rPr>
              <a:t>in the possession, either actual or constructive, </a:t>
            </a:r>
            <a:r>
              <a:rPr lang="en-US" sz="1600" dirty="0" smtClean="0">
                <a:latin typeface="Georgia" panose="02040502050405020303" pitchFamily="18" charset="0"/>
              </a:rPr>
              <a:t>of </a:t>
            </a:r>
            <a:r>
              <a:rPr lang="en-US" sz="1600" dirty="0">
                <a:latin typeface="Georgia" panose="02040502050405020303" pitchFamily="18" charset="0"/>
              </a:rPr>
              <a:t>the claimant, </a:t>
            </a:r>
            <a:endParaRPr lang="en-US" sz="1600" dirty="0" smtClean="0">
              <a:latin typeface="Georgia" panose="02040502050405020303" pitchFamily="18" charset="0"/>
            </a:endParaRPr>
          </a:p>
          <a:p>
            <a:pPr lvl="1"/>
            <a:r>
              <a:rPr lang="en-US" sz="1600" dirty="0">
                <a:latin typeface="Georgia" panose="02040502050405020303" pitchFamily="18" charset="0"/>
              </a:rPr>
              <a:t>which the civil courts </a:t>
            </a:r>
            <a:r>
              <a:rPr lang="en-US" sz="1600" dirty="0" err="1">
                <a:latin typeface="Georgia" panose="02040502050405020303" pitchFamily="18" charset="0"/>
              </a:rPr>
              <a:t>recognise</a:t>
            </a:r>
            <a:r>
              <a:rPr lang="en-US" sz="1600" dirty="0">
                <a:latin typeface="Georgia" panose="02040502050405020303" pitchFamily="18" charset="0"/>
              </a:rPr>
              <a:t> as affording grounds for relief, </a:t>
            </a:r>
            <a:endParaRPr lang="en-US" sz="1600" dirty="0" smtClean="0">
              <a:latin typeface="Georgia" panose="02040502050405020303" pitchFamily="18" charset="0"/>
            </a:endParaRPr>
          </a:p>
          <a:p>
            <a:pPr lvl="2"/>
            <a:r>
              <a:rPr lang="en-US" sz="1600" dirty="0" smtClean="0">
                <a:latin typeface="Georgia" panose="02040502050405020303" pitchFamily="18" charset="0"/>
              </a:rPr>
              <a:t>whether </a:t>
            </a:r>
            <a:r>
              <a:rPr lang="en-US" sz="1600" dirty="0">
                <a:latin typeface="Georgia" panose="02040502050405020303" pitchFamily="18" charset="0"/>
              </a:rPr>
              <a:t>such debt or beneficial interest be existent, accruing, conditional or contingent; </a:t>
            </a:r>
          </a:p>
        </p:txBody>
      </p:sp>
      <p:sp>
        <p:nvSpPr>
          <p:cNvPr id="4" name="Footer Placeholder 3"/>
          <p:cNvSpPr>
            <a:spLocks noGrp="1"/>
          </p:cNvSpPr>
          <p:nvPr>
            <p:ph type="ftr" sz="quarter" idx="11"/>
          </p:nvPr>
        </p:nvSpPr>
        <p:spPr/>
        <p:txBody>
          <a:bodyPr/>
          <a:lstStyle/>
          <a:p>
            <a:r>
              <a:rPr lang="en-US"/>
              <a:t>Hiregange</a:t>
            </a:r>
            <a:endParaRPr lang="en-US" dirty="0"/>
          </a:p>
        </p:txBody>
      </p:sp>
    </p:spTree>
    <p:extLst>
      <p:ext uri="{BB962C8B-B14F-4D97-AF65-F5344CB8AC3E}">
        <p14:creationId xmlns:p14="http://schemas.microsoft.com/office/powerpoint/2010/main" val="167564800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214290"/>
            <a:ext cx="8229600" cy="959768"/>
          </a:xfrm>
        </p:spPr>
        <p:txBody>
          <a:bodyPr>
            <a:noAutofit/>
          </a:bodyPr>
          <a:lstStyle/>
          <a:p>
            <a:r>
              <a:rPr lang="en-US" sz="4000" b="1" dirty="0">
                <a:ln>
                  <a:solidFill>
                    <a:srgbClr val="00729A"/>
                  </a:solidFill>
                </a:ln>
                <a:effectLst>
                  <a:outerShdw blurRad="38100" dist="38100" dir="2700000" algn="tl">
                    <a:srgbClr val="000000">
                      <a:alpha val="43137"/>
                    </a:srgbClr>
                  </a:outerShdw>
                </a:effectLst>
                <a:latin typeface="Footlight MT Light" pitchFamily="18" charset="0"/>
              </a:rPr>
              <a:t>Meaning of Supply</a:t>
            </a:r>
          </a:p>
        </p:txBody>
      </p:sp>
      <p:sp>
        <p:nvSpPr>
          <p:cNvPr id="3" name="Content Placeholder 2"/>
          <p:cNvSpPr>
            <a:spLocks noGrp="1"/>
          </p:cNvSpPr>
          <p:nvPr>
            <p:ph idx="1"/>
          </p:nvPr>
        </p:nvSpPr>
        <p:spPr>
          <a:xfrm>
            <a:off x="357158" y="1142984"/>
            <a:ext cx="8372476" cy="5715016"/>
          </a:xfrm>
        </p:spPr>
        <p:txBody>
          <a:bodyPr>
            <a:normAutofit/>
          </a:bodyPr>
          <a:lstStyle/>
          <a:p>
            <a:pPr algn="just">
              <a:lnSpc>
                <a:spcPct val="150000"/>
              </a:lnSpc>
              <a:buNone/>
            </a:pPr>
            <a:r>
              <a:rPr lang="en-US" sz="2200" b="1" dirty="0">
                <a:latin typeface="Georgia" pitchFamily="18" charset="0"/>
              </a:rPr>
              <a:t>Levy is based on supply of goods and services [section </a:t>
            </a:r>
            <a:r>
              <a:rPr lang="en-US" sz="2200" b="1" dirty="0" smtClean="0">
                <a:latin typeface="Georgia" pitchFamily="18" charset="0"/>
              </a:rPr>
              <a:t>9]</a:t>
            </a:r>
            <a:endParaRPr lang="en-US" sz="2200" b="1" dirty="0">
              <a:latin typeface="Georgia" pitchFamily="18" charset="0"/>
            </a:endParaRPr>
          </a:p>
          <a:p>
            <a:pPr marL="95250" lvl="0" indent="-95250" algn="just" defTabSz="711200">
              <a:lnSpc>
                <a:spcPct val="150000"/>
              </a:lnSpc>
              <a:spcBef>
                <a:spcPct val="0"/>
              </a:spcBef>
              <a:buFont typeface="Wingdings" pitchFamily="2" charset="2"/>
              <a:buChar char="ü"/>
            </a:pPr>
            <a:r>
              <a:rPr lang="en-US" sz="2200" b="1" dirty="0">
                <a:latin typeface="Georgia" pitchFamily="18" charset="0"/>
              </a:rPr>
              <a:t> Section </a:t>
            </a:r>
            <a:r>
              <a:rPr lang="en-US" sz="2200" b="1" dirty="0" smtClean="0">
                <a:latin typeface="Georgia" pitchFamily="18" charset="0"/>
              </a:rPr>
              <a:t>7(1</a:t>
            </a:r>
            <a:r>
              <a:rPr lang="en-US" sz="2200" b="1" dirty="0">
                <a:latin typeface="Georgia" pitchFamily="18" charset="0"/>
              </a:rPr>
              <a:t>)(a):Supply includes- </a:t>
            </a:r>
            <a:r>
              <a:rPr lang="en-US" sz="2200" dirty="0">
                <a:latin typeface="Georgia" pitchFamily="18" charset="0"/>
              </a:rPr>
              <a:t>All forms of supply of </a:t>
            </a:r>
            <a:r>
              <a:rPr lang="en-US" sz="2200" b="1" u="sng" dirty="0">
                <a:latin typeface="Georgia" pitchFamily="18" charset="0"/>
              </a:rPr>
              <a:t>goods </a:t>
            </a:r>
            <a:r>
              <a:rPr lang="en-US" sz="2200" b="1" u="sng" dirty="0" smtClean="0">
                <a:latin typeface="Georgia" pitchFamily="18" charset="0"/>
              </a:rPr>
              <a:t>or services or both</a:t>
            </a:r>
            <a:r>
              <a:rPr lang="en-US" sz="2200" dirty="0" smtClean="0">
                <a:latin typeface="Georgia" pitchFamily="18" charset="0"/>
              </a:rPr>
              <a:t>,   made or agreed </a:t>
            </a:r>
            <a:r>
              <a:rPr lang="en-US" sz="2200" dirty="0">
                <a:latin typeface="Georgia" pitchFamily="18" charset="0"/>
              </a:rPr>
              <a:t>to be made for a </a:t>
            </a:r>
            <a:r>
              <a:rPr lang="en-US" sz="2200" i="1" dirty="0">
                <a:effectLst>
                  <a:outerShdw blurRad="38100" dist="38100" dir="2700000" algn="tl">
                    <a:srgbClr val="000000">
                      <a:alpha val="43137"/>
                    </a:srgbClr>
                  </a:outerShdw>
                </a:effectLst>
                <a:latin typeface="Georgia" pitchFamily="18" charset="0"/>
              </a:rPr>
              <a:t>consideration by a person  </a:t>
            </a:r>
            <a:r>
              <a:rPr lang="en-US" sz="2200" dirty="0">
                <a:latin typeface="Georgia" pitchFamily="18" charset="0"/>
              </a:rPr>
              <a:t>in the </a:t>
            </a:r>
            <a:r>
              <a:rPr lang="en-US" sz="2200" i="1" dirty="0">
                <a:effectLst>
                  <a:outerShdw blurRad="38100" dist="38100" dir="2700000" algn="tl">
                    <a:srgbClr val="000000">
                      <a:alpha val="43137"/>
                    </a:srgbClr>
                  </a:outerShdw>
                </a:effectLst>
                <a:latin typeface="Georgia" pitchFamily="18" charset="0"/>
              </a:rPr>
              <a:t>course or furtherance of business</a:t>
            </a:r>
          </a:p>
          <a:p>
            <a:pPr lvl="0" algn="just" defTabSz="711200">
              <a:lnSpc>
                <a:spcPct val="150000"/>
              </a:lnSpc>
              <a:spcBef>
                <a:spcPct val="0"/>
              </a:spcBef>
              <a:buNone/>
            </a:pPr>
            <a:r>
              <a:rPr lang="en-US" sz="2200" dirty="0" smtClean="0">
                <a:latin typeface="Georgia" pitchFamily="18" charset="0"/>
              </a:rPr>
              <a:t>	such </a:t>
            </a:r>
            <a:r>
              <a:rPr lang="en-US" sz="2200" dirty="0">
                <a:latin typeface="Georgia" pitchFamily="18" charset="0"/>
              </a:rPr>
              <a:t>as:</a:t>
            </a:r>
          </a:p>
          <a:p>
            <a:pPr marL="725488" lvl="0" algn="just" defTabSz="711200">
              <a:lnSpc>
                <a:spcPct val="150000"/>
              </a:lnSpc>
              <a:spcBef>
                <a:spcPct val="0"/>
              </a:spcBef>
            </a:pPr>
            <a:r>
              <a:rPr lang="en-US" sz="2200" dirty="0">
                <a:latin typeface="Georgia" pitchFamily="18" charset="0"/>
              </a:rPr>
              <a:t>sale, transfer, barter, exchange, license, rental, lease or disposal</a:t>
            </a:r>
          </a:p>
          <a:p>
            <a:pPr marL="457200" indent="-457200" algn="just" defTabSz="711200">
              <a:lnSpc>
                <a:spcPct val="150000"/>
              </a:lnSpc>
              <a:spcBef>
                <a:spcPct val="0"/>
              </a:spcBef>
              <a:buFont typeface="Wingdings" pitchFamily="2" charset="2"/>
              <a:buChar char="ü"/>
            </a:pPr>
            <a:r>
              <a:rPr lang="en-US" sz="2200" b="1" dirty="0">
                <a:latin typeface="Georgia" pitchFamily="18" charset="0"/>
              </a:rPr>
              <a:t>Section </a:t>
            </a:r>
            <a:r>
              <a:rPr lang="en-US" sz="2200" b="1" dirty="0" smtClean="0">
                <a:latin typeface="Georgia" pitchFamily="18" charset="0"/>
              </a:rPr>
              <a:t>7(1</a:t>
            </a:r>
            <a:r>
              <a:rPr lang="en-US" sz="2200" b="1" dirty="0">
                <a:latin typeface="Georgia" pitchFamily="18" charset="0"/>
              </a:rPr>
              <a:t>)(b): </a:t>
            </a:r>
            <a:r>
              <a:rPr lang="en-IN" sz="2200" dirty="0">
                <a:latin typeface="Georgia" pitchFamily="18" charset="0"/>
              </a:rPr>
              <a:t>importation of </a:t>
            </a:r>
            <a:r>
              <a:rPr lang="en-IN" sz="2200" dirty="0" smtClean="0">
                <a:latin typeface="Georgia" pitchFamily="18" charset="0"/>
              </a:rPr>
              <a:t>services</a:t>
            </a:r>
            <a:r>
              <a:rPr lang="en-IN" sz="2200" dirty="0">
                <a:latin typeface="Georgia" pitchFamily="18" charset="0"/>
              </a:rPr>
              <a:t>, for a consideration whether or not in the course or furtherance of business</a:t>
            </a:r>
          </a:p>
        </p:txBody>
      </p:sp>
    </p:spTree>
    <p:extLst>
      <p:ext uri="{BB962C8B-B14F-4D97-AF65-F5344CB8AC3E}">
        <p14:creationId xmlns:p14="http://schemas.microsoft.com/office/powerpoint/2010/main" val="325508812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sz="4000" b="1" dirty="0">
                <a:ln>
                  <a:solidFill>
                    <a:srgbClr val="00729A"/>
                  </a:solidFill>
                </a:ln>
                <a:effectLst>
                  <a:outerShdw blurRad="38100" dist="38100" dir="2700000" algn="tl">
                    <a:srgbClr val="000000">
                      <a:alpha val="43137"/>
                    </a:srgbClr>
                  </a:outerShdw>
                </a:effectLst>
                <a:latin typeface="Footlight MT Light" pitchFamily="18" charset="0"/>
              </a:rPr>
              <a:t>Service</a:t>
            </a:r>
          </a:p>
        </p:txBody>
      </p:sp>
      <p:sp>
        <p:nvSpPr>
          <p:cNvPr id="3" name="Content Placeholder 2"/>
          <p:cNvSpPr>
            <a:spLocks noGrp="1"/>
          </p:cNvSpPr>
          <p:nvPr>
            <p:ph idx="1"/>
          </p:nvPr>
        </p:nvSpPr>
        <p:spPr/>
        <p:txBody>
          <a:bodyPr>
            <a:normAutofit fontScale="92500" lnSpcReduction="20000"/>
          </a:bodyPr>
          <a:lstStyle/>
          <a:p>
            <a:r>
              <a:rPr lang="en-US" dirty="0" smtClean="0">
                <a:latin typeface="Georgia" panose="02040502050405020303" pitchFamily="18" charset="0"/>
              </a:rPr>
              <a:t>means </a:t>
            </a:r>
            <a:r>
              <a:rPr lang="en-US" dirty="0">
                <a:latin typeface="Georgia" panose="02040502050405020303" pitchFamily="18" charset="0"/>
              </a:rPr>
              <a:t>anything </a:t>
            </a:r>
            <a:endParaRPr lang="en-US" dirty="0" smtClean="0">
              <a:latin typeface="Georgia" panose="02040502050405020303" pitchFamily="18" charset="0"/>
            </a:endParaRPr>
          </a:p>
          <a:p>
            <a:r>
              <a:rPr lang="en-US" dirty="0" smtClean="0">
                <a:latin typeface="Georgia" panose="02040502050405020303" pitchFamily="18" charset="0"/>
              </a:rPr>
              <a:t>other </a:t>
            </a:r>
            <a:r>
              <a:rPr lang="en-US" dirty="0">
                <a:latin typeface="Georgia" panose="02040502050405020303" pitchFamily="18" charset="0"/>
              </a:rPr>
              <a:t>than </a:t>
            </a:r>
            <a:endParaRPr lang="en-US" dirty="0" smtClean="0">
              <a:latin typeface="Georgia" panose="02040502050405020303" pitchFamily="18" charset="0"/>
            </a:endParaRPr>
          </a:p>
          <a:p>
            <a:pPr lvl="1"/>
            <a:r>
              <a:rPr lang="en-US" dirty="0" smtClean="0">
                <a:latin typeface="Georgia" panose="02040502050405020303" pitchFamily="18" charset="0"/>
              </a:rPr>
              <a:t>goods</a:t>
            </a:r>
            <a:r>
              <a:rPr lang="en-US" dirty="0">
                <a:latin typeface="Georgia" panose="02040502050405020303" pitchFamily="18" charset="0"/>
              </a:rPr>
              <a:t>, </a:t>
            </a:r>
            <a:endParaRPr lang="en-US" dirty="0" smtClean="0">
              <a:latin typeface="Georgia" panose="02040502050405020303" pitchFamily="18" charset="0"/>
            </a:endParaRPr>
          </a:p>
          <a:p>
            <a:pPr lvl="1"/>
            <a:r>
              <a:rPr lang="en-US" dirty="0" smtClean="0">
                <a:latin typeface="Georgia" panose="02040502050405020303" pitchFamily="18" charset="0"/>
              </a:rPr>
              <a:t>money </a:t>
            </a:r>
            <a:r>
              <a:rPr lang="en-US" dirty="0">
                <a:latin typeface="Georgia" panose="02040502050405020303" pitchFamily="18" charset="0"/>
              </a:rPr>
              <a:t>and </a:t>
            </a:r>
            <a:endParaRPr lang="en-US" dirty="0" smtClean="0">
              <a:latin typeface="Georgia" panose="02040502050405020303" pitchFamily="18" charset="0"/>
            </a:endParaRPr>
          </a:p>
          <a:p>
            <a:pPr lvl="1"/>
            <a:r>
              <a:rPr lang="en-US" dirty="0" smtClean="0">
                <a:latin typeface="Georgia" panose="02040502050405020303" pitchFamily="18" charset="0"/>
              </a:rPr>
              <a:t>securities</a:t>
            </a:r>
            <a:endParaRPr lang="en-US" dirty="0">
              <a:latin typeface="Georgia" panose="02040502050405020303" pitchFamily="18" charset="0"/>
            </a:endParaRPr>
          </a:p>
          <a:p>
            <a:r>
              <a:rPr lang="en-US" dirty="0" smtClean="0">
                <a:latin typeface="Georgia" panose="02040502050405020303" pitchFamily="18" charset="0"/>
              </a:rPr>
              <a:t>But includes </a:t>
            </a:r>
          </a:p>
          <a:p>
            <a:pPr lvl="1"/>
            <a:r>
              <a:rPr lang="en-US" dirty="0" smtClean="0">
                <a:latin typeface="Georgia" panose="02040502050405020303" pitchFamily="18" charset="0"/>
              </a:rPr>
              <a:t>activities </a:t>
            </a:r>
            <a:r>
              <a:rPr lang="en-US" dirty="0">
                <a:latin typeface="Georgia" panose="02040502050405020303" pitchFamily="18" charset="0"/>
              </a:rPr>
              <a:t>relating to the use of money or </a:t>
            </a:r>
            <a:endParaRPr lang="en-US" dirty="0" smtClean="0">
              <a:latin typeface="Georgia" panose="02040502050405020303" pitchFamily="18" charset="0"/>
            </a:endParaRPr>
          </a:p>
          <a:p>
            <a:pPr lvl="1"/>
            <a:r>
              <a:rPr lang="en-US" dirty="0" smtClean="0">
                <a:latin typeface="Georgia" panose="02040502050405020303" pitchFamily="18" charset="0"/>
              </a:rPr>
              <a:t>its </a:t>
            </a:r>
            <a:r>
              <a:rPr lang="en-US" dirty="0">
                <a:latin typeface="Georgia" panose="02040502050405020303" pitchFamily="18" charset="0"/>
              </a:rPr>
              <a:t>conversion by cash or by </a:t>
            </a:r>
            <a:r>
              <a:rPr lang="en-US" dirty="0" smtClean="0">
                <a:latin typeface="Georgia" panose="02040502050405020303" pitchFamily="18" charset="0"/>
              </a:rPr>
              <a:t>any other </a:t>
            </a:r>
            <a:r>
              <a:rPr lang="en-US" dirty="0">
                <a:latin typeface="Georgia" panose="02040502050405020303" pitchFamily="18" charset="0"/>
              </a:rPr>
              <a:t>mode, from one form, currency or denomination, to another form, currency </a:t>
            </a:r>
            <a:r>
              <a:rPr lang="en-US" dirty="0" smtClean="0">
                <a:latin typeface="Georgia" panose="02040502050405020303" pitchFamily="18" charset="0"/>
              </a:rPr>
              <a:t>or denomination </a:t>
            </a:r>
          </a:p>
          <a:p>
            <a:pPr lvl="1"/>
            <a:r>
              <a:rPr lang="en-US" dirty="0" smtClean="0">
                <a:latin typeface="Georgia" panose="02040502050405020303" pitchFamily="18" charset="0"/>
              </a:rPr>
              <a:t>for </a:t>
            </a:r>
            <a:r>
              <a:rPr lang="en-US" dirty="0">
                <a:latin typeface="Georgia" panose="02040502050405020303" pitchFamily="18" charset="0"/>
              </a:rPr>
              <a:t>which a separate consideration is charged</a:t>
            </a:r>
            <a:endParaRPr lang="en-US" b="1" dirty="0" smtClean="0">
              <a:latin typeface="Georgia" panose="02040502050405020303" pitchFamily="18" charset="0"/>
            </a:endParaRPr>
          </a:p>
          <a:p>
            <a:pPr marL="0" indent="0">
              <a:buNone/>
            </a:pPr>
            <a:endParaRPr lang="en-IN" dirty="0"/>
          </a:p>
        </p:txBody>
      </p:sp>
      <p:sp>
        <p:nvSpPr>
          <p:cNvPr id="4" name="Footer Placeholder 3"/>
          <p:cNvSpPr>
            <a:spLocks noGrp="1"/>
          </p:cNvSpPr>
          <p:nvPr>
            <p:ph type="ftr" sz="quarter" idx="11"/>
          </p:nvPr>
        </p:nvSpPr>
        <p:spPr/>
        <p:txBody>
          <a:bodyPr/>
          <a:lstStyle/>
          <a:p>
            <a:r>
              <a:rPr lang="en-US"/>
              <a:t>Hiregange</a:t>
            </a:r>
            <a:endParaRPr lang="en-US" dirty="0"/>
          </a:p>
        </p:txBody>
      </p:sp>
    </p:spTree>
    <p:extLst>
      <p:ext uri="{BB962C8B-B14F-4D97-AF65-F5344CB8AC3E}">
        <p14:creationId xmlns:p14="http://schemas.microsoft.com/office/powerpoint/2010/main" val="256256573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857500"/>
            <a:ext cx="8229600" cy="1143000"/>
          </a:xfrm>
        </p:spPr>
        <p:txBody>
          <a:bodyPr>
            <a:noAutofit/>
          </a:bodyPr>
          <a:lstStyle/>
          <a:p>
            <a:r>
              <a:rPr lang="en-IN" sz="7200" b="1">
                <a:ln>
                  <a:solidFill>
                    <a:srgbClr val="00729A"/>
                  </a:solidFill>
                </a:ln>
                <a:effectLst>
                  <a:outerShdw blurRad="38100" dist="38100" dir="2700000" algn="tl">
                    <a:srgbClr val="000000">
                      <a:alpha val="43137"/>
                    </a:srgbClr>
                  </a:outerShdw>
                </a:effectLst>
                <a:latin typeface="Footlight MT Light" pitchFamily="18" charset="0"/>
              </a:rPr>
              <a:t>Place of Supply</a:t>
            </a:r>
            <a:endParaRPr lang="en-US" sz="7200" b="1" dirty="0">
              <a:ln>
                <a:solidFill>
                  <a:srgbClr val="00729A"/>
                </a:solidFill>
              </a:ln>
              <a:effectLst>
                <a:outerShdw blurRad="38100" dist="38100" dir="2700000" algn="tl">
                  <a:srgbClr val="000000">
                    <a:alpha val="43137"/>
                  </a:srgbClr>
                </a:outerShdw>
              </a:effectLst>
              <a:latin typeface="Footlight MT Light" pitchFamily="18" charset="0"/>
            </a:endParaRPr>
          </a:p>
        </p:txBody>
      </p:sp>
    </p:spTree>
    <p:extLst>
      <p:ext uri="{BB962C8B-B14F-4D97-AF65-F5344CB8AC3E}">
        <p14:creationId xmlns:p14="http://schemas.microsoft.com/office/powerpoint/2010/main" val="175012426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p:cNvSpPr txBox="1">
            <a:spLocks/>
          </p:cNvSpPr>
          <p:nvPr/>
        </p:nvSpPr>
        <p:spPr>
          <a:xfrm>
            <a:off x="457200" y="274638"/>
            <a:ext cx="7467600" cy="715962"/>
          </a:xfrm>
          <a:prstGeom prst="rect">
            <a:avLst/>
          </a:prstGeom>
        </p:spPr>
        <p:txBody>
          <a:bodyPr vert="horz" anchor="b">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3600" b="1" i="0" u="none" strike="noStrike" kern="1200" cap="small" spc="0" normalizeH="0" baseline="0" noProof="0" dirty="0" smtClean="0">
                <a:ln>
                  <a:noFill/>
                </a:ln>
                <a:solidFill>
                  <a:schemeClr val="accent1">
                    <a:lumMod val="75000"/>
                  </a:schemeClr>
                </a:solidFill>
                <a:effectLst/>
                <a:uLnTx/>
                <a:uFillTx/>
                <a:latin typeface="Book Antiqua" pitchFamily="18" charset="0"/>
                <a:ea typeface="+mj-ea"/>
                <a:cs typeface="+mj-cs"/>
              </a:rPr>
              <a:t>Place of Supply - Need</a:t>
            </a:r>
            <a:endParaRPr kumimoji="0" lang="en-US" sz="3600" b="1" i="0" u="none" strike="noStrike" kern="1200" cap="small" spc="0" normalizeH="0" baseline="0" noProof="0" dirty="0">
              <a:ln>
                <a:noFill/>
              </a:ln>
              <a:solidFill>
                <a:schemeClr val="accent1">
                  <a:lumMod val="75000"/>
                </a:schemeClr>
              </a:solidFill>
              <a:effectLst/>
              <a:uLnTx/>
              <a:uFillTx/>
              <a:latin typeface="Book Antiqua" pitchFamily="18" charset="0"/>
              <a:ea typeface="+mj-ea"/>
              <a:cs typeface="+mj-cs"/>
            </a:endParaRPr>
          </a:p>
        </p:txBody>
      </p:sp>
      <p:pic>
        <p:nvPicPr>
          <p:cNvPr id="7" name="Picture 2" descr="https://media.licdn.com/mpr/mpr/AAEAAQAAAAAAAAZ8AAAAJDQ3MjIyOTA0LWY2MjUtNDY0ZS1hNWNlLTE3NDFiNzgzZDY3Ng.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7652" r="16101"/>
          <a:stretch/>
        </p:blipFill>
        <p:spPr bwMode="auto">
          <a:xfrm>
            <a:off x="3810000" y="3962400"/>
            <a:ext cx="4160520" cy="2209800"/>
          </a:xfrm>
          <a:prstGeom prst="rect">
            <a:avLst/>
          </a:prstGeom>
          <a:noFill/>
          <a:extLst>
            <a:ext uri="{909E8E84-426E-40DD-AFC4-6F175D3DCCD1}">
              <a14:hiddenFill xmlns:a14="http://schemas.microsoft.com/office/drawing/2010/main">
                <a:solidFill>
                  <a:srgbClr val="FFFFFF"/>
                </a:solidFill>
              </a14:hiddenFill>
            </a:ext>
          </a:extLst>
        </p:spPr>
      </p:pic>
      <p:sp>
        <p:nvSpPr>
          <p:cNvPr id="8" name="Content Placeholder 2"/>
          <p:cNvSpPr>
            <a:spLocks noGrp="1"/>
          </p:cNvSpPr>
          <p:nvPr>
            <p:ph idx="1"/>
          </p:nvPr>
        </p:nvSpPr>
        <p:spPr>
          <a:xfrm>
            <a:off x="457200" y="1219200"/>
            <a:ext cx="8229600" cy="4906963"/>
          </a:xfrm>
        </p:spPr>
        <p:txBody>
          <a:bodyPr>
            <a:normAutofit/>
          </a:bodyPr>
          <a:lstStyle/>
          <a:p>
            <a:pPr>
              <a:lnSpc>
                <a:spcPct val="150000"/>
              </a:lnSpc>
            </a:pPr>
            <a:r>
              <a:rPr lang="en-US" sz="2800" dirty="0" smtClean="0">
                <a:latin typeface="Book Antiqua" pitchFamily="18" charset="0"/>
              </a:rPr>
              <a:t>Levy of GST could be CGST+SGST/UTGST or IGST</a:t>
            </a:r>
          </a:p>
          <a:p>
            <a:pPr>
              <a:lnSpc>
                <a:spcPct val="150000"/>
              </a:lnSpc>
            </a:pPr>
            <a:r>
              <a:rPr lang="en-US" sz="2800" dirty="0" smtClean="0">
                <a:latin typeface="Book Antiqua" pitchFamily="18" charset="0"/>
              </a:rPr>
              <a:t>To determine that, required to determine whether supply is intra state or inter-state</a:t>
            </a:r>
          </a:p>
          <a:p>
            <a:pPr>
              <a:lnSpc>
                <a:spcPct val="150000"/>
              </a:lnSpc>
              <a:buNone/>
            </a:pPr>
            <a:endParaRPr lang="en-US" sz="2000" dirty="0" smtClean="0">
              <a:latin typeface="Book Antiqua" pitchFamily="18" charset="0"/>
            </a:endParaRPr>
          </a:p>
        </p:txBody>
      </p:sp>
    </p:spTree>
    <p:extLst>
      <p:ext uri="{BB962C8B-B14F-4D97-AF65-F5344CB8AC3E}">
        <p14:creationId xmlns:p14="http://schemas.microsoft.com/office/powerpoint/2010/main" val="1035603319"/>
      </p:ext>
    </p:extLst>
  </p:cSld>
  <p:clrMapOvr>
    <a:masterClrMapping/>
  </p:clrMapOvr>
  <p:transition spd="slow"/>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p:cNvSpPr txBox="1">
            <a:spLocks/>
          </p:cNvSpPr>
          <p:nvPr/>
        </p:nvSpPr>
        <p:spPr>
          <a:xfrm>
            <a:off x="457200" y="274638"/>
            <a:ext cx="7467600" cy="715962"/>
          </a:xfrm>
          <a:prstGeom prst="rect">
            <a:avLst/>
          </a:prstGeom>
        </p:spPr>
        <p:txBody>
          <a:bodyPr vert="horz" anchor="b">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3600" b="1" i="0" u="none" strike="noStrike" kern="1200" cap="small" spc="0" normalizeH="0" baseline="0" noProof="0" dirty="0" smtClean="0">
                <a:ln>
                  <a:noFill/>
                </a:ln>
                <a:solidFill>
                  <a:schemeClr val="accent1">
                    <a:lumMod val="75000"/>
                  </a:schemeClr>
                </a:solidFill>
                <a:effectLst/>
                <a:uLnTx/>
                <a:uFillTx/>
                <a:latin typeface="Book Antiqua" pitchFamily="18" charset="0"/>
                <a:ea typeface="+mj-ea"/>
                <a:cs typeface="+mj-cs"/>
              </a:rPr>
              <a:t>Nature of Supply – Inter-State</a:t>
            </a:r>
            <a:endParaRPr kumimoji="0" lang="en-US" sz="3600" b="1" i="0" u="none" strike="noStrike" kern="1200" cap="small" spc="0" normalizeH="0" baseline="0" noProof="0" dirty="0">
              <a:ln>
                <a:noFill/>
              </a:ln>
              <a:solidFill>
                <a:schemeClr val="accent1">
                  <a:lumMod val="75000"/>
                </a:schemeClr>
              </a:solidFill>
              <a:effectLst/>
              <a:uLnTx/>
              <a:uFillTx/>
              <a:latin typeface="Book Antiqua" pitchFamily="18" charset="0"/>
              <a:ea typeface="+mj-ea"/>
              <a:cs typeface="+mj-cs"/>
            </a:endParaRPr>
          </a:p>
        </p:txBody>
      </p:sp>
      <p:sp>
        <p:nvSpPr>
          <p:cNvPr id="8" name="Content Placeholder 2"/>
          <p:cNvSpPr>
            <a:spLocks noGrp="1"/>
          </p:cNvSpPr>
          <p:nvPr>
            <p:ph idx="1"/>
          </p:nvPr>
        </p:nvSpPr>
        <p:spPr>
          <a:xfrm>
            <a:off x="457200" y="1219200"/>
            <a:ext cx="8229600" cy="4906963"/>
          </a:xfrm>
        </p:spPr>
        <p:txBody>
          <a:bodyPr>
            <a:normAutofit fontScale="92500" lnSpcReduction="10000"/>
          </a:bodyPr>
          <a:lstStyle/>
          <a:p>
            <a:pPr>
              <a:lnSpc>
                <a:spcPct val="150000"/>
              </a:lnSpc>
            </a:pPr>
            <a:r>
              <a:rPr lang="en-US" sz="2800" dirty="0" smtClean="0">
                <a:latin typeface="Book Antiqua" pitchFamily="18" charset="0"/>
              </a:rPr>
              <a:t>Location of Supplier and place of supply are in different States/UTs; </a:t>
            </a:r>
          </a:p>
          <a:p>
            <a:pPr>
              <a:lnSpc>
                <a:spcPct val="150000"/>
              </a:lnSpc>
            </a:pPr>
            <a:r>
              <a:rPr lang="en-US" sz="2800" dirty="0" smtClean="0">
                <a:latin typeface="Book Antiqua" pitchFamily="18" charset="0"/>
              </a:rPr>
              <a:t>Supply of goods/services imported into India till they cross customs frontiers of India;</a:t>
            </a:r>
          </a:p>
          <a:p>
            <a:pPr>
              <a:lnSpc>
                <a:spcPct val="150000"/>
              </a:lnSpc>
            </a:pPr>
            <a:r>
              <a:rPr lang="en-US" sz="2800" dirty="0" smtClean="0">
                <a:latin typeface="Book Antiqua" pitchFamily="18" charset="0"/>
              </a:rPr>
              <a:t>Supplier in India and place of supply outside India;</a:t>
            </a:r>
          </a:p>
          <a:p>
            <a:pPr>
              <a:lnSpc>
                <a:spcPct val="150000"/>
              </a:lnSpc>
            </a:pPr>
            <a:r>
              <a:rPr lang="en-US" sz="2800" dirty="0" smtClean="0">
                <a:latin typeface="Book Antiqua" pitchFamily="18" charset="0"/>
              </a:rPr>
              <a:t>To or by SEZ developer or Unit;</a:t>
            </a:r>
          </a:p>
          <a:p>
            <a:pPr>
              <a:lnSpc>
                <a:spcPct val="150000"/>
              </a:lnSpc>
            </a:pPr>
            <a:r>
              <a:rPr lang="en-US" sz="2800" dirty="0" smtClean="0">
                <a:latin typeface="Book Antiqua" pitchFamily="18" charset="0"/>
              </a:rPr>
              <a:t>Other than above, where supply is in the taxable territory but not Intra-state supply</a:t>
            </a:r>
          </a:p>
          <a:p>
            <a:pPr>
              <a:lnSpc>
                <a:spcPct val="150000"/>
              </a:lnSpc>
              <a:buNone/>
            </a:pPr>
            <a:endParaRPr lang="en-US" sz="2000" dirty="0" smtClean="0">
              <a:latin typeface="Book Antiqua" pitchFamily="18" charset="0"/>
            </a:endParaRPr>
          </a:p>
        </p:txBody>
      </p:sp>
    </p:spTree>
    <p:extLst>
      <p:ext uri="{BB962C8B-B14F-4D97-AF65-F5344CB8AC3E}">
        <p14:creationId xmlns:p14="http://schemas.microsoft.com/office/powerpoint/2010/main" val="1504669689"/>
      </p:ext>
    </p:extLst>
  </p:cSld>
  <p:clrMapOvr>
    <a:masterClrMapping/>
  </p:clrMapOvr>
  <p:transition spd="slow"/>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p:cNvSpPr txBox="1">
            <a:spLocks/>
          </p:cNvSpPr>
          <p:nvPr/>
        </p:nvSpPr>
        <p:spPr>
          <a:xfrm>
            <a:off x="457200" y="274638"/>
            <a:ext cx="7467600" cy="715962"/>
          </a:xfrm>
          <a:prstGeom prst="rect">
            <a:avLst/>
          </a:prstGeom>
        </p:spPr>
        <p:txBody>
          <a:bodyPr vert="horz" anchor="b">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3600" b="1" i="0" u="none" strike="noStrike" kern="1200" cap="small" spc="0" normalizeH="0" baseline="0" noProof="0" dirty="0" smtClean="0">
                <a:ln>
                  <a:noFill/>
                </a:ln>
                <a:solidFill>
                  <a:schemeClr val="accent1">
                    <a:lumMod val="75000"/>
                  </a:schemeClr>
                </a:solidFill>
                <a:effectLst/>
                <a:uLnTx/>
                <a:uFillTx/>
                <a:latin typeface="Book Antiqua" pitchFamily="18" charset="0"/>
                <a:ea typeface="+mj-ea"/>
                <a:cs typeface="+mj-cs"/>
              </a:rPr>
              <a:t>Nature of Supply – Intra-State</a:t>
            </a:r>
            <a:endParaRPr kumimoji="0" lang="en-US" sz="3600" b="1" i="0" u="none" strike="noStrike" kern="1200" cap="small" spc="0" normalizeH="0" baseline="0" noProof="0" dirty="0">
              <a:ln>
                <a:noFill/>
              </a:ln>
              <a:solidFill>
                <a:schemeClr val="accent1">
                  <a:lumMod val="75000"/>
                </a:schemeClr>
              </a:solidFill>
              <a:effectLst/>
              <a:uLnTx/>
              <a:uFillTx/>
              <a:latin typeface="Book Antiqua" pitchFamily="18" charset="0"/>
              <a:ea typeface="+mj-ea"/>
              <a:cs typeface="+mj-cs"/>
            </a:endParaRPr>
          </a:p>
        </p:txBody>
      </p:sp>
      <p:sp>
        <p:nvSpPr>
          <p:cNvPr id="8" name="Content Placeholder 2"/>
          <p:cNvSpPr>
            <a:spLocks noGrp="1"/>
          </p:cNvSpPr>
          <p:nvPr>
            <p:ph idx="1"/>
          </p:nvPr>
        </p:nvSpPr>
        <p:spPr>
          <a:xfrm>
            <a:off x="457200" y="1219200"/>
            <a:ext cx="8229600" cy="4906963"/>
          </a:xfrm>
        </p:spPr>
        <p:txBody>
          <a:bodyPr>
            <a:normAutofit fontScale="70000" lnSpcReduction="20000"/>
          </a:bodyPr>
          <a:lstStyle/>
          <a:p>
            <a:pPr>
              <a:lnSpc>
                <a:spcPct val="150000"/>
              </a:lnSpc>
            </a:pPr>
            <a:r>
              <a:rPr lang="en-US" sz="2800" dirty="0" smtClean="0">
                <a:latin typeface="Book Antiqua" pitchFamily="18" charset="0"/>
              </a:rPr>
              <a:t>Location of Supplier and place of supply are in same States/UT; </a:t>
            </a:r>
          </a:p>
          <a:p>
            <a:pPr>
              <a:lnSpc>
                <a:spcPct val="150000"/>
              </a:lnSpc>
            </a:pPr>
            <a:r>
              <a:rPr lang="en-US" sz="2800" dirty="0" smtClean="0">
                <a:latin typeface="Book Antiqua" pitchFamily="18" charset="0"/>
              </a:rPr>
              <a:t>Does not include –</a:t>
            </a:r>
          </a:p>
          <a:p>
            <a:pPr lvl="1">
              <a:lnSpc>
                <a:spcPct val="150000"/>
              </a:lnSpc>
            </a:pPr>
            <a:r>
              <a:rPr lang="en-US" sz="2400" dirty="0" smtClean="0">
                <a:latin typeface="Book Antiqua" pitchFamily="18" charset="0"/>
              </a:rPr>
              <a:t>Supply to </a:t>
            </a:r>
            <a:r>
              <a:rPr lang="en-US" sz="2400" dirty="0">
                <a:latin typeface="Book Antiqua" pitchFamily="18" charset="0"/>
              </a:rPr>
              <a:t>or by SEZ developer or Unit;</a:t>
            </a:r>
          </a:p>
          <a:p>
            <a:pPr lvl="1">
              <a:lnSpc>
                <a:spcPct val="150000"/>
              </a:lnSpc>
            </a:pPr>
            <a:r>
              <a:rPr lang="en-US" sz="2400" dirty="0" smtClean="0">
                <a:latin typeface="Book Antiqua" pitchFamily="18" charset="0"/>
              </a:rPr>
              <a:t>Supply of goods imported into India till they cross customs frontiers of India;</a:t>
            </a:r>
          </a:p>
          <a:p>
            <a:pPr lvl="1"/>
            <a:r>
              <a:rPr lang="en-US" dirty="0" smtClean="0"/>
              <a:t>Supply of goods made to tourist - a person not </a:t>
            </a:r>
            <a:r>
              <a:rPr lang="en-US" dirty="0"/>
              <a:t>normally resident in India, who enters India for a stay of not more than six months </a:t>
            </a:r>
            <a:r>
              <a:rPr lang="en-US" dirty="0" smtClean="0"/>
              <a:t>for legitimate </a:t>
            </a:r>
            <a:r>
              <a:rPr lang="en-US" dirty="0"/>
              <a:t>non-immigrant purposes.</a:t>
            </a:r>
            <a:endParaRPr lang="en-US" sz="7200" dirty="0" smtClean="0">
              <a:latin typeface="Book Antiqua" pitchFamily="18" charset="0"/>
            </a:endParaRPr>
          </a:p>
          <a:p>
            <a:pPr>
              <a:lnSpc>
                <a:spcPct val="150000"/>
              </a:lnSpc>
            </a:pPr>
            <a:r>
              <a:rPr lang="en-US" sz="2800" dirty="0" smtClean="0">
                <a:latin typeface="Book Antiqua" pitchFamily="18" charset="0"/>
              </a:rPr>
              <a:t>Where location of supplier or place of supply is in territorial waters, the location of supplier or place of supply is deemed to in the coastal state or UT where the nearest point of the appropriate base line is located. </a:t>
            </a:r>
            <a:endParaRPr lang="en-US" sz="2000" dirty="0" smtClean="0">
              <a:latin typeface="Book Antiqua" pitchFamily="18" charset="0"/>
            </a:endParaRPr>
          </a:p>
        </p:txBody>
      </p:sp>
    </p:spTree>
    <p:extLst>
      <p:ext uri="{BB962C8B-B14F-4D97-AF65-F5344CB8AC3E}">
        <p14:creationId xmlns:p14="http://schemas.microsoft.com/office/powerpoint/2010/main" val="1775500102"/>
      </p:ext>
    </p:extLst>
  </p:cSld>
  <p:clrMapOvr>
    <a:masterClrMapping/>
  </p:clrMapOvr>
  <p:transition spd="slow"/>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extLst>
              <p:ext uri="{D42A27DB-BD31-4B8C-83A1-F6EECF244321}">
                <p14:modId xmlns:p14="http://schemas.microsoft.com/office/powerpoint/2010/main" val="2106783292"/>
              </p:ext>
            </p:extLst>
          </p:nvPr>
        </p:nvGraphicFramePr>
        <p:xfrm>
          <a:off x="304800" y="1051560"/>
          <a:ext cx="8305800" cy="4480560"/>
        </p:xfrm>
        <a:graphic>
          <a:graphicData uri="http://schemas.openxmlformats.org/drawingml/2006/table">
            <a:tbl>
              <a:tblPr firstRow="1" bandRow="1">
                <a:tableStyleId>{5C22544A-7EE6-4342-B048-85BDC9FD1C3A}</a:tableStyleId>
              </a:tblPr>
              <a:tblGrid>
                <a:gridCol w="762000"/>
                <a:gridCol w="4038600"/>
                <a:gridCol w="3505200"/>
              </a:tblGrid>
              <a:tr h="330570">
                <a:tc>
                  <a:txBody>
                    <a:bodyPr/>
                    <a:lstStyle/>
                    <a:p>
                      <a:pPr algn="ctr"/>
                      <a:r>
                        <a:rPr lang="en-US" sz="1800" dirty="0" err="1" smtClean="0">
                          <a:latin typeface="Book Antiqua" pitchFamily="18" charset="0"/>
                        </a:rPr>
                        <a:t>S.no</a:t>
                      </a:r>
                      <a:endParaRPr lang="en-US" sz="1800" dirty="0">
                        <a:latin typeface="Book Antiqua" pitchFamily="18" charset="0"/>
                      </a:endParaRPr>
                    </a:p>
                  </a:txBody>
                  <a:tcPr/>
                </a:tc>
                <a:tc>
                  <a:txBody>
                    <a:bodyPr/>
                    <a:lstStyle/>
                    <a:p>
                      <a:pPr algn="ctr"/>
                      <a:r>
                        <a:rPr lang="en-US" sz="1800" dirty="0" smtClean="0">
                          <a:latin typeface="Book Antiqua" pitchFamily="18" charset="0"/>
                        </a:rPr>
                        <a:t>Situations</a:t>
                      </a:r>
                      <a:endParaRPr lang="en-US" sz="1800" dirty="0">
                        <a:latin typeface="Book Antiqua" pitchFamily="18" charset="0"/>
                      </a:endParaRPr>
                    </a:p>
                  </a:txBody>
                  <a:tcPr/>
                </a:tc>
                <a:tc>
                  <a:txBody>
                    <a:bodyPr/>
                    <a:lstStyle/>
                    <a:p>
                      <a:pPr algn="ctr"/>
                      <a:r>
                        <a:rPr lang="en-US" sz="1800" b="1" dirty="0" smtClean="0">
                          <a:latin typeface="Book Antiqua" pitchFamily="18" charset="0"/>
                        </a:rPr>
                        <a:t>Place of supply of goods</a:t>
                      </a:r>
                      <a:endParaRPr lang="en-US" sz="1800" b="1" dirty="0">
                        <a:latin typeface="Book Antiqua" pitchFamily="18" charset="0"/>
                      </a:endParaRPr>
                    </a:p>
                  </a:txBody>
                  <a:tcPr/>
                </a:tc>
              </a:tr>
              <a:tr h="570574">
                <a:tc>
                  <a:txBody>
                    <a:bodyPr/>
                    <a:lstStyle/>
                    <a:p>
                      <a:r>
                        <a:rPr lang="en-US" sz="1800" dirty="0" smtClean="0">
                          <a:latin typeface="Book Antiqua" pitchFamily="18" charset="0"/>
                        </a:rPr>
                        <a:t>(a)</a:t>
                      </a:r>
                    </a:p>
                  </a:txBody>
                  <a:tcPr/>
                </a:tc>
                <a:tc>
                  <a:txBody>
                    <a:bodyPr/>
                    <a:lstStyle/>
                    <a:p>
                      <a:r>
                        <a:rPr lang="en-US" sz="1800" dirty="0" smtClean="0">
                          <a:latin typeface="Book Antiqua" pitchFamily="18" charset="0"/>
                        </a:rPr>
                        <a:t>Supply involves movement of goods – by</a:t>
                      </a:r>
                      <a:r>
                        <a:rPr lang="en-US" sz="1800" baseline="0" dirty="0" smtClean="0">
                          <a:latin typeface="Book Antiqua" pitchFamily="18" charset="0"/>
                        </a:rPr>
                        <a:t> supplier/ recipient/ other person</a:t>
                      </a:r>
                      <a:endParaRPr lang="en-US" sz="1800" dirty="0" smtClean="0">
                        <a:latin typeface="Book Antiqua" pitchFamily="18" charset="0"/>
                      </a:endParaRPr>
                    </a:p>
                  </a:txBody>
                  <a:tcPr/>
                </a:tc>
                <a:tc>
                  <a:txBody>
                    <a:bodyPr/>
                    <a:lstStyle/>
                    <a:p>
                      <a:pPr algn="just"/>
                      <a:r>
                        <a:rPr lang="en-US" sz="1800" dirty="0" smtClean="0">
                          <a:latin typeface="Book Antiqua" pitchFamily="18" charset="0"/>
                        </a:rPr>
                        <a:t>Location of goods (at the time of termination of movement</a:t>
                      </a:r>
                      <a:r>
                        <a:rPr lang="en-US" sz="1800" baseline="0" dirty="0" smtClean="0">
                          <a:latin typeface="Book Antiqua" pitchFamily="18" charset="0"/>
                        </a:rPr>
                        <a:t> of goods for delivery)</a:t>
                      </a:r>
                      <a:endParaRPr lang="en-US" sz="1800" dirty="0" smtClean="0">
                        <a:latin typeface="Book Antiqua" pitchFamily="18" charset="0"/>
                      </a:endParaRPr>
                    </a:p>
                  </a:txBody>
                  <a:tcPr/>
                </a:tc>
              </a:tr>
              <a:tr h="570574">
                <a:tc>
                  <a:txBody>
                    <a:bodyPr/>
                    <a:lstStyle/>
                    <a:p>
                      <a:r>
                        <a:rPr lang="en-US" sz="1800" dirty="0" smtClean="0">
                          <a:latin typeface="Book Antiqua" pitchFamily="18" charset="0"/>
                        </a:rPr>
                        <a:t>(b)</a:t>
                      </a:r>
                      <a:endParaRPr lang="en-US" sz="1800" b="1" dirty="0" smtClean="0">
                        <a:solidFill>
                          <a:srgbClr val="FF0000"/>
                        </a:solidFill>
                        <a:latin typeface="Book Antiqua" pitchFamily="18" charset="0"/>
                      </a:endParaRPr>
                    </a:p>
                  </a:txBody>
                  <a:tcPr/>
                </a:tc>
                <a:tc>
                  <a:txBody>
                    <a:bodyPr/>
                    <a:lstStyle/>
                    <a:p>
                      <a:pPr marL="0" indent="-285750" algn="l" rtl="0" eaLnBrk="1" latinLnBrk="0" hangingPunct="1">
                        <a:buFont typeface="Arial" pitchFamily="34" charset="0"/>
                        <a:buNone/>
                      </a:pPr>
                      <a:r>
                        <a:rPr kumimoji="0" lang="en-US" sz="1800" kern="1200" dirty="0" smtClean="0">
                          <a:solidFill>
                            <a:schemeClr val="dk1"/>
                          </a:solidFill>
                          <a:latin typeface="Book Antiqua" pitchFamily="18" charset="0"/>
                          <a:ea typeface="+mn-ea"/>
                          <a:cs typeface="+mn-cs"/>
                        </a:rPr>
                        <a:t>Supplier acting on behalf of a third person,</a:t>
                      </a:r>
                      <a:r>
                        <a:rPr kumimoji="0" lang="en-US" sz="1800" kern="1200" baseline="0" dirty="0" smtClean="0">
                          <a:solidFill>
                            <a:schemeClr val="dk1"/>
                          </a:solidFill>
                          <a:latin typeface="Book Antiqua" pitchFamily="18" charset="0"/>
                          <a:ea typeface="+mn-ea"/>
                          <a:cs typeface="+mn-cs"/>
                        </a:rPr>
                        <a:t> delivering goods to recipient</a:t>
                      </a:r>
                    </a:p>
                  </a:txBody>
                  <a:tcPr/>
                </a:tc>
                <a:tc>
                  <a:txBody>
                    <a:bodyPr/>
                    <a:lstStyle/>
                    <a:p>
                      <a:r>
                        <a:rPr lang="en-US" sz="1800" dirty="0" smtClean="0">
                          <a:latin typeface="Book Antiqua" pitchFamily="18" charset="0"/>
                        </a:rPr>
                        <a:t>Principal place of business of third</a:t>
                      </a:r>
                      <a:r>
                        <a:rPr lang="en-US" sz="1800" baseline="0" dirty="0" smtClean="0">
                          <a:latin typeface="Book Antiqua" pitchFamily="18" charset="0"/>
                        </a:rPr>
                        <a:t> person</a:t>
                      </a:r>
                      <a:endParaRPr lang="en-US" sz="1800" dirty="0">
                        <a:latin typeface="Book Antiqua" pitchFamily="18" charset="0"/>
                      </a:endParaRPr>
                    </a:p>
                  </a:txBody>
                  <a:tcPr/>
                </a:tc>
              </a:tr>
              <a:tr h="570574">
                <a:tc>
                  <a:txBody>
                    <a:bodyPr/>
                    <a:lstStyle/>
                    <a:p>
                      <a:r>
                        <a:rPr lang="en-US" dirty="0" smtClean="0">
                          <a:latin typeface="Book Antiqua" pitchFamily="18" charset="0"/>
                        </a:rPr>
                        <a:t>(c)</a:t>
                      </a:r>
                      <a:endParaRPr lang="en-US" dirty="0">
                        <a:latin typeface="Book Antiqua" pitchFamily="18" charset="0"/>
                      </a:endParaRPr>
                    </a:p>
                  </a:txBody>
                  <a:tcPr/>
                </a:tc>
                <a:tc>
                  <a:txBody>
                    <a:bodyPr/>
                    <a:lstStyle/>
                    <a:p>
                      <a:r>
                        <a:rPr lang="en-US" dirty="0" smtClean="0">
                          <a:latin typeface="Book Antiqua" pitchFamily="18" charset="0"/>
                        </a:rPr>
                        <a:t>Supply does not involve</a:t>
                      </a:r>
                      <a:r>
                        <a:rPr lang="en-US" baseline="0" dirty="0" smtClean="0">
                          <a:latin typeface="Book Antiqua" pitchFamily="18" charset="0"/>
                        </a:rPr>
                        <a:t> movement of goods</a:t>
                      </a:r>
                      <a:endParaRPr lang="en-US" dirty="0">
                        <a:latin typeface="Book Antiqua" pitchFamily="18" charset="0"/>
                      </a:endParaRPr>
                    </a:p>
                  </a:txBody>
                  <a:tcPr/>
                </a:tc>
                <a:tc>
                  <a:txBody>
                    <a:bodyPr/>
                    <a:lstStyle/>
                    <a:p>
                      <a:r>
                        <a:rPr lang="en-US" dirty="0" smtClean="0">
                          <a:latin typeface="Book Antiqua" pitchFamily="18" charset="0"/>
                        </a:rPr>
                        <a:t>Location of goods at time of delivery to recipient</a:t>
                      </a:r>
                      <a:endParaRPr lang="en-US" dirty="0">
                        <a:latin typeface="Book Antiqua" pitchFamily="18" charset="0"/>
                      </a:endParaRPr>
                    </a:p>
                  </a:txBody>
                  <a:tcPr/>
                </a:tc>
              </a:tr>
              <a:tr h="570574">
                <a:tc>
                  <a:txBody>
                    <a:bodyPr/>
                    <a:lstStyle/>
                    <a:p>
                      <a:r>
                        <a:rPr lang="en-US" dirty="0" smtClean="0">
                          <a:latin typeface="Book Antiqua" pitchFamily="18" charset="0"/>
                        </a:rPr>
                        <a:t>(d)</a:t>
                      </a:r>
                      <a:endParaRPr lang="en-US" dirty="0">
                        <a:latin typeface="Book Antiqua" pitchFamily="18" charset="0"/>
                      </a:endParaRPr>
                    </a:p>
                  </a:txBody>
                  <a:tcPr/>
                </a:tc>
                <a:tc>
                  <a:txBody>
                    <a:bodyPr/>
                    <a:lstStyle/>
                    <a:p>
                      <a:r>
                        <a:rPr lang="en-US" dirty="0" smtClean="0">
                          <a:latin typeface="Book Antiqua" pitchFamily="18" charset="0"/>
                        </a:rPr>
                        <a:t>Goods assembled/</a:t>
                      </a:r>
                      <a:r>
                        <a:rPr lang="en-US" baseline="0" dirty="0" smtClean="0">
                          <a:latin typeface="Book Antiqua" pitchFamily="18" charset="0"/>
                        </a:rPr>
                        <a:t> installed at site</a:t>
                      </a:r>
                      <a:endParaRPr lang="en-US" dirty="0">
                        <a:latin typeface="Book Antiqua" pitchFamily="18" charset="0"/>
                      </a:endParaRPr>
                    </a:p>
                  </a:txBody>
                  <a:tcPr/>
                </a:tc>
                <a:tc>
                  <a:txBody>
                    <a:bodyPr/>
                    <a:lstStyle/>
                    <a:p>
                      <a:r>
                        <a:rPr lang="en-US" dirty="0" smtClean="0">
                          <a:latin typeface="Book Antiqua" pitchFamily="18" charset="0"/>
                        </a:rPr>
                        <a:t>Place of such installation/assembly</a:t>
                      </a:r>
                      <a:endParaRPr lang="en-US" dirty="0">
                        <a:latin typeface="Book Antiqua" pitchFamily="18" charset="0"/>
                      </a:endParaRPr>
                    </a:p>
                  </a:txBody>
                  <a:tcPr/>
                </a:tc>
              </a:tr>
              <a:tr h="570574">
                <a:tc>
                  <a:txBody>
                    <a:bodyPr/>
                    <a:lstStyle/>
                    <a:p>
                      <a:r>
                        <a:rPr lang="en-US" dirty="0" smtClean="0">
                          <a:latin typeface="Book Antiqua" pitchFamily="18" charset="0"/>
                        </a:rPr>
                        <a:t>(e)</a:t>
                      </a:r>
                      <a:endParaRPr lang="en-US" dirty="0">
                        <a:latin typeface="Book Antiqua" pitchFamily="18" charset="0"/>
                      </a:endParaRPr>
                    </a:p>
                  </a:txBody>
                  <a:tcPr/>
                </a:tc>
                <a:tc>
                  <a:txBody>
                    <a:bodyPr/>
                    <a:lstStyle/>
                    <a:p>
                      <a:r>
                        <a:rPr lang="en-US" dirty="0" smtClean="0">
                          <a:latin typeface="Book Antiqua" pitchFamily="18" charset="0"/>
                        </a:rPr>
                        <a:t>Supplied on board a conveyance – vessel, aircraft, train or MV</a:t>
                      </a:r>
                      <a:endParaRPr lang="en-US" dirty="0">
                        <a:latin typeface="Book Antiqua" pitchFamily="18" charset="0"/>
                      </a:endParaRPr>
                    </a:p>
                  </a:txBody>
                  <a:tcPr/>
                </a:tc>
                <a:tc>
                  <a:txBody>
                    <a:bodyPr/>
                    <a:lstStyle/>
                    <a:p>
                      <a:r>
                        <a:rPr lang="en-US" dirty="0" smtClean="0">
                          <a:latin typeface="Book Antiqua" pitchFamily="18" charset="0"/>
                        </a:rPr>
                        <a:t>Location at which such goods are taken on board</a:t>
                      </a:r>
                      <a:endParaRPr lang="en-US" dirty="0">
                        <a:latin typeface="Book Antiqua" pitchFamily="18" charset="0"/>
                      </a:endParaRPr>
                    </a:p>
                  </a:txBody>
                  <a:tcPr/>
                </a:tc>
              </a:tr>
              <a:tr h="570574">
                <a:tc>
                  <a:txBody>
                    <a:bodyPr/>
                    <a:lstStyle/>
                    <a:p>
                      <a:r>
                        <a:rPr lang="en-US" dirty="0" smtClean="0">
                          <a:latin typeface="Book Antiqua" pitchFamily="18" charset="0"/>
                        </a:rPr>
                        <a:t>(2)</a:t>
                      </a:r>
                      <a:endParaRPr lang="en-US" baseline="0" dirty="0" smtClean="0">
                        <a:latin typeface="Book Antiqua" pitchFamily="18" charset="0"/>
                      </a:endParaRPr>
                    </a:p>
                  </a:txBody>
                  <a:tcPr/>
                </a:tc>
                <a:tc>
                  <a:txBody>
                    <a:bodyPr/>
                    <a:lstStyle/>
                    <a:p>
                      <a:r>
                        <a:rPr lang="en-US" dirty="0" smtClean="0">
                          <a:latin typeface="Book Antiqua" pitchFamily="18" charset="0"/>
                        </a:rPr>
                        <a:t>Place</a:t>
                      </a:r>
                      <a:r>
                        <a:rPr lang="en-US" baseline="0" dirty="0" smtClean="0">
                          <a:latin typeface="Book Antiqua" pitchFamily="18" charset="0"/>
                        </a:rPr>
                        <a:t> cannot be determined as above </a:t>
                      </a:r>
                    </a:p>
                  </a:txBody>
                  <a:tcPr/>
                </a:tc>
                <a:tc>
                  <a:txBody>
                    <a:bodyPr/>
                    <a:lstStyle/>
                    <a:p>
                      <a:r>
                        <a:rPr lang="en-US" dirty="0" smtClean="0">
                          <a:latin typeface="Book Antiqua" pitchFamily="18" charset="0"/>
                        </a:rPr>
                        <a:t>determined in such manner as may be prescribed.</a:t>
                      </a:r>
                      <a:endParaRPr lang="en-US" dirty="0">
                        <a:latin typeface="Book Antiqua" pitchFamily="18" charset="0"/>
                      </a:endParaRPr>
                    </a:p>
                  </a:txBody>
                  <a:tcPr/>
                </a:tc>
              </a:tr>
            </a:tbl>
          </a:graphicData>
        </a:graphic>
      </p:graphicFrame>
      <p:sp>
        <p:nvSpPr>
          <p:cNvPr id="10" name="Title 1"/>
          <p:cNvSpPr txBox="1">
            <a:spLocks/>
          </p:cNvSpPr>
          <p:nvPr/>
        </p:nvSpPr>
        <p:spPr>
          <a:xfrm>
            <a:off x="457200" y="76200"/>
            <a:ext cx="8229600" cy="715962"/>
          </a:xfrm>
          <a:prstGeom prst="rect">
            <a:avLst/>
          </a:prstGeom>
        </p:spPr>
        <p:txBody>
          <a:bodyPr vert="horz" anchor="b">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2400" b="1" i="0" u="none" strike="noStrike" kern="1200" cap="small" spc="0" normalizeH="0" baseline="0" noProof="0" dirty="0" smtClean="0">
                <a:ln>
                  <a:noFill/>
                </a:ln>
                <a:solidFill>
                  <a:schemeClr val="accent1">
                    <a:lumMod val="75000"/>
                  </a:schemeClr>
                </a:solidFill>
                <a:effectLst/>
                <a:uLnTx/>
                <a:uFillTx/>
                <a:latin typeface="Book Antiqua" pitchFamily="18" charset="0"/>
                <a:ea typeface="+mj-ea"/>
                <a:cs typeface="+mj-cs"/>
              </a:rPr>
              <a:t>P of S – Goods Other</a:t>
            </a:r>
            <a:r>
              <a:rPr kumimoji="0" lang="en-US" sz="2400" b="1" i="0" u="none" strike="noStrike" kern="1200" cap="small" spc="0" normalizeH="0" noProof="0" dirty="0" smtClean="0">
                <a:ln>
                  <a:noFill/>
                </a:ln>
                <a:solidFill>
                  <a:schemeClr val="accent1">
                    <a:lumMod val="75000"/>
                  </a:schemeClr>
                </a:solidFill>
                <a:effectLst/>
                <a:uLnTx/>
                <a:uFillTx/>
                <a:latin typeface="Book Antiqua" pitchFamily="18" charset="0"/>
                <a:ea typeface="+mj-ea"/>
                <a:cs typeface="+mj-cs"/>
              </a:rPr>
              <a:t> than imports/exports (Sec. 10)</a:t>
            </a:r>
            <a:endParaRPr kumimoji="0" lang="en-US" sz="2400" b="1" i="0" u="none" strike="noStrike" kern="1200" cap="small" spc="0" normalizeH="0" baseline="0" noProof="0" dirty="0">
              <a:ln>
                <a:noFill/>
              </a:ln>
              <a:solidFill>
                <a:schemeClr val="accent1">
                  <a:lumMod val="75000"/>
                </a:schemeClr>
              </a:solidFill>
              <a:effectLst/>
              <a:uLnTx/>
              <a:uFillTx/>
              <a:latin typeface="Book Antiqua" pitchFamily="18" charset="0"/>
              <a:ea typeface="+mj-ea"/>
              <a:cs typeface="+mj-cs"/>
            </a:endParaRPr>
          </a:p>
        </p:txBody>
      </p:sp>
    </p:spTree>
    <p:extLst>
      <p:ext uri="{BB962C8B-B14F-4D97-AF65-F5344CB8AC3E}">
        <p14:creationId xmlns:p14="http://schemas.microsoft.com/office/powerpoint/2010/main" val="1092498048"/>
      </p:ext>
    </p:extLst>
  </p:cSld>
  <p:clrMapOvr>
    <a:masterClrMapping/>
  </p:clrMapOvr>
  <p:transition spd="slow"/>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extLst>
              <p:ext uri="{D42A27DB-BD31-4B8C-83A1-F6EECF244321}">
                <p14:modId xmlns:p14="http://schemas.microsoft.com/office/powerpoint/2010/main" val="2232677972"/>
              </p:ext>
            </p:extLst>
          </p:nvPr>
        </p:nvGraphicFramePr>
        <p:xfrm>
          <a:off x="304800" y="1051560"/>
          <a:ext cx="8305800" cy="2377439"/>
        </p:xfrm>
        <a:graphic>
          <a:graphicData uri="http://schemas.openxmlformats.org/drawingml/2006/table">
            <a:tbl>
              <a:tblPr firstRow="1" bandRow="1">
                <a:tableStyleId>{5C22544A-7EE6-4342-B048-85BDC9FD1C3A}</a:tableStyleId>
              </a:tblPr>
              <a:tblGrid>
                <a:gridCol w="762000"/>
                <a:gridCol w="4038600"/>
                <a:gridCol w="3505200"/>
              </a:tblGrid>
              <a:tr h="577057">
                <a:tc>
                  <a:txBody>
                    <a:bodyPr/>
                    <a:lstStyle/>
                    <a:p>
                      <a:pPr algn="ctr"/>
                      <a:r>
                        <a:rPr lang="en-US" sz="1800" dirty="0" err="1" smtClean="0">
                          <a:latin typeface="Book Antiqua" pitchFamily="18" charset="0"/>
                        </a:rPr>
                        <a:t>S.no</a:t>
                      </a:r>
                      <a:endParaRPr lang="en-US" sz="1800" dirty="0">
                        <a:latin typeface="Book Antiqua" pitchFamily="18" charset="0"/>
                      </a:endParaRPr>
                    </a:p>
                  </a:txBody>
                  <a:tcPr/>
                </a:tc>
                <a:tc>
                  <a:txBody>
                    <a:bodyPr/>
                    <a:lstStyle/>
                    <a:p>
                      <a:pPr algn="ctr"/>
                      <a:r>
                        <a:rPr lang="en-US" sz="1800" dirty="0" smtClean="0">
                          <a:latin typeface="Book Antiqua" pitchFamily="18" charset="0"/>
                        </a:rPr>
                        <a:t>Situations</a:t>
                      </a:r>
                      <a:endParaRPr lang="en-US" sz="1800" dirty="0">
                        <a:latin typeface="Book Antiqua" pitchFamily="18" charset="0"/>
                      </a:endParaRPr>
                    </a:p>
                  </a:txBody>
                  <a:tcPr/>
                </a:tc>
                <a:tc>
                  <a:txBody>
                    <a:bodyPr/>
                    <a:lstStyle/>
                    <a:p>
                      <a:pPr algn="ctr"/>
                      <a:r>
                        <a:rPr lang="en-US" sz="1800" b="1" dirty="0" smtClean="0">
                          <a:latin typeface="Book Antiqua" pitchFamily="18" charset="0"/>
                        </a:rPr>
                        <a:t>Place of supply of goods</a:t>
                      </a:r>
                      <a:endParaRPr lang="en-US" sz="1800" b="1" dirty="0">
                        <a:latin typeface="Book Antiqua" pitchFamily="18" charset="0"/>
                      </a:endParaRPr>
                    </a:p>
                  </a:txBody>
                  <a:tcPr/>
                </a:tc>
              </a:tr>
              <a:tr h="900191">
                <a:tc>
                  <a:txBody>
                    <a:bodyPr/>
                    <a:lstStyle/>
                    <a:p>
                      <a:r>
                        <a:rPr lang="en-US" sz="1800" dirty="0" smtClean="0">
                          <a:latin typeface="Book Antiqua" pitchFamily="18" charset="0"/>
                        </a:rPr>
                        <a:t>(a)</a:t>
                      </a:r>
                    </a:p>
                  </a:txBody>
                  <a:tcPr/>
                </a:tc>
                <a:tc>
                  <a:txBody>
                    <a:bodyPr/>
                    <a:lstStyle/>
                    <a:p>
                      <a:r>
                        <a:rPr lang="en-US" sz="1800" dirty="0" smtClean="0">
                          <a:latin typeface="Book Antiqua" pitchFamily="18" charset="0"/>
                        </a:rPr>
                        <a:t>Goods Imported into India</a:t>
                      </a:r>
                    </a:p>
                  </a:txBody>
                  <a:tcPr/>
                </a:tc>
                <a:tc>
                  <a:txBody>
                    <a:bodyPr/>
                    <a:lstStyle/>
                    <a:p>
                      <a:pPr algn="just"/>
                      <a:r>
                        <a:rPr lang="en-US" sz="1800" dirty="0" smtClean="0">
                          <a:latin typeface="Book Antiqua" pitchFamily="18" charset="0"/>
                        </a:rPr>
                        <a:t>Location of Importer</a:t>
                      </a:r>
                    </a:p>
                  </a:txBody>
                  <a:tcPr/>
                </a:tc>
              </a:tr>
              <a:tr h="900191">
                <a:tc>
                  <a:txBody>
                    <a:bodyPr/>
                    <a:lstStyle/>
                    <a:p>
                      <a:r>
                        <a:rPr lang="en-US" sz="1800" dirty="0" smtClean="0">
                          <a:latin typeface="Book Antiqua" pitchFamily="18" charset="0"/>
                        </a:rPr>
                        <a:t>(b)</a:t>
                      </a:r>
                      <a:endParaRPr lang="en-US" sz="1800" b="1" dirty="0" smtClean="0">
                        <a:solidFill>
                          <a:srgbClr val="FF0000"/>
                        </a:solidFill>
                        <a:latin typeface="Book Antiqua" pitchFamily="18" charset="0"/>
                      </a:endParaRPr>
                    </a:p>
                  </a:txBody>
                  <a:tcPr/>
                </a:tc>
                <a:tc>
                  <a:txBody>
                    <a:bodyPr/>
                    <a:lstStyle/>
                    <a:p>
                      <a:pPr marL="0" indent="-285750" algn="l" rtl="0" eaLnBrk="1" latinLnBrk="0" hangingPunct="1">
                        <a:buFont typeface="Arial" pitchFamily="34" charset="0"/>
                        <a:buNone/>
                      </a:pPr>
                      <a:r>
                        <a:rPr kumimoji="0" lang="en-US" sz="1800" kern="1200" dirty="0" smtClean="0">
                          <a:solidFill>
                            <a:schemeClr val="dk1"/>
                          </a:solidFill>
                          <a:latin typeface="Book Antiqua" pitchFamily="18" charset="0"/>
                          <a:ea typeface="+mn-ea"/>
                          <a:cs typeface="+mn-cs"/>
                        </a:rPr>
                        <a:t>Goods Exported from India </a:t>
                      </a:r>
                      <a:endParaRPr kumimoji="0" lang="en-US" sz="1800" kern="1200" baseline="0" dirty="0" smtClean="0">
                        <a:solidFill>
                          <a:schemeClr val="dk1"/>
                        </a:solidFill>
                        <a:latin typeface="Book Antiqua" pitchFamily="18" charset="0"/>
                        <a:ea typeface="+mn-ea"/>
                        <a:cs typeface="+mn-cs"/>
                      </a:endParaRPr>
                    </a:p>
                  </a:txBody>
                  <a:tcPr/>
                </a:tc>
                <a:tc>
                  <a:txBody>
                    <a:bodyPr/>
                    <a:lstStyle/>
                    <a:p>
                      <a:r>
                        <a:rPr lang="en-US" sz="1800" dirty="0" smtClean="0">
                          <a:latin typeface="Book Antiqua" pitchFamily="18" charset="0"/>
                        </a:rPr>
                        <a:t>Location outside India</a:t>
                      </a:r>
                      <a:endParaRPr lang="en-US" sz="1800" dirty="0">
                        <a:latin typeface="Book Antiqua" pitchFamily="18" charset="0"/>
                      </a:endParaRPr>
                    </a:p>
                  </a:txBody>
                  <a:tcPr/>
                </a:tc>
              </a:tr>
            </a:tbl>
          </a:graphicData>
        </a:graphic>
      </p:graphicFrame>
      <p:sp>
        <p:nvSpPr>
          <p:cNvPr id="10" name="Title 1"/>
          <p:cNvSpPr txBox="1">
            <a:spLocks/>
          </p:cNvSpPr>
          <p:nvPr/>
        </p:nvSpPr>
        <p:spPr>
          <a:xfrm>
            <a:off x="457200" y="76200"/>
            <a:ext cx="8229600" cy="715962"/>
          </a:xfrm>
          <a:prstGeom prst="rect">
            <a:avLst/>
          </a:prstGeom>
        </p:spPr>
        <p:txBody>
          <a:bodyPr vert="horz" anchor="b">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2400" b="1" i="0" u="none" strike="noStrike" kern="1200" cap="small" spc="0" normalizeH="0" baseline="0" noProof="0" dirty="0" smtClean="0">
                <a:ln>
                  <a:noFill/>
                </a:ln>
                <a:solidFill>
                  <a:schemeClr val="accent1">
                    <a:lumMod val="75000"/>
                  </a:schemeClr>
                </a:solidFill>
                <a:effectLst/>
                <a:uLnTx/>
                <a:uFillTx/>
                <a:latin typeface="Book Antiqua" pitchFamily="18" charset="0"/>
                <a:ea typeface="+mj-ea"/>
                <a:cs typeface="+mj-cs"/>
              </a:rPr>
              <a:t>P of S – Goods for </a:t>
            </a:r>
            <a:r>
              <a:rPr kumimoji="0" lang="en-US" sz="2400" b="1" i="0" u="none" strike="noStrike" kern="1200" cap="small" spc="0" normalizeH="0" noProof="0" dirty="0" smtClean="0">
                <a:ln>
                  <a:noFill/>
                </a:ln>
                <a:solidFill>
                  <a:schemeClr val="accent1">
                    <a:lumMod val="75000"/>
                  </a:schemeClr>
                </a:solidFill>
                <a:effectLst/>
                <a:uLnTx/>
                <a:uFillTx/>
                <a:latin typeface="Book Antiqua" pitchFamily="18" charset="0"/>
                <a:ea typeface="+mj-ea"/>
                <a:cs typeface="+mj-cs"/>
              </a:rPr>
              <a:t>imports/exports (Sec. 11)</a:t>
            </a:r>
            <a:endParaRPr kumimoji="0" lang="en-US" sz="2400" b="1" i="0" u="none" strike="noStrike" kern="1200" cap="small" spc="0" normalizeH="0" baseline="0" noProof="0" dirty="0">
              <a:ln>
                <a:noFill/>
              </a:ln>
              <a:solidFill>
                <a:schemeClr val="accent1">
                  <a:lumMod val="75000"/>
                </a:schemeClr>
              </a:solidFill>
              <a:effectLst/>
              <a:uLnTx/>
              <a:uFillTx/>
              <a:latin typeface="Book Antiqua" pitchFamily="18" charset="0"/>
              <a:ea typeface="+mj-ea"/>
              <a:cs typeface="+mj-cs"/>
            </a:endParaRPr>
          </a:p>
        </p:txBody>
      </p:sp>
    </p:spTree>
    <p:extLst>
      <p:ext uri="{BB962C8B-B14F-4D97-AF65-F5344CB8AC3E}">
        <p14:creationId xmlns:p14="http://schemas.microsoft.com/office/powerpoint/2010/main" val="2711888424"/>
      </p:ext>
    </p:extLst>
  </p:cSld>
  <p:clrMapOvr>
    <a:masterClrMapping/>
  </p:clrMapOvr>
  <p:transition spd="slow"/>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p:cNvSpPr txBox="1">
            <a:spLocks/>
          </p:cNvSpPr>
          <p:nvPr/>
        </p:nvSpPr>
        <p:spPr>
          <a:xfrm>
            <a:off x="457200" y="274638"/>
            <a:ext cx="7924800" cy="715962"/>
          </a:xfrm>
          <a:prstGeom prst="rect">
            <a:avLst/>
          </a:prstGeom>
        </p:spPr>
        <p:txBody>
          <a:bodyPr vert="horz" anchor="b">
            <a:normAutofit fontScale="70000" lnSpcReduction="200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3600" b="1" i="0" u="none" strike="noStrike" kern="1200" cap="small" spc="0" normalizeH="0" baseline="0" noProof="0" dirty="0" smtClean="0">
                <a:ln>
                  <a:noFill/>
                </a:ln>
                <a:solidFill>
                  <a:schemeClr val="accent1">
                    <a:lumMod val="75000"/>
                  </a:schemeClr>
                </a:solidFill>
                <a:effectLst/>
                <a:uLnTx/>
                <a:uFillTx/>
                <a:latin typeface="Book Antiqua" pitchFamily="18" charset="0"/>
                <a:ea typeface="+mj-ea"/>
                <a:cs typeface="+mj-cs"/>
              </a:rPr>
              <a:t>P of S – Services - supplier and receiver are in India (Sec 12)</a:t>
            </a:r>
            <a:endParaRPr kumimoji="0" lang="en-US" sz="3600" b="1" i="0" u="none" strike="noStrike" kern="1200" cap="small" spc="0" normalizeH="0" baseline="0" noProof="0" dirty="0">
              <a:ln>
                <a:noFill/>
              </a:ln>
              <a:solidFill>
                <a:schemeClr val="accent1">
                  <a:lumMod val="75000"/>
                </a:schemeClr>
              </a:solidFill>
              <a:effectLst/>
              <a:uLnTx/>
              <a:uFillTx/>
              <a:latin typeface="Book Antiqua" pitchFamily="18" charset="0"/>
              <a:ea typeface="+mj-ea"/>
              <a:cs typeface="+mj-cs"/>
            </a:endParaRPr>
          </a:p>
        </p:txBody>
      </p:sp>
      <p:graphicFrame>
        <p:nvGraphicFramePr>
          <p:cNvPr id="4" name="Table 3"/>
          <p:cNvGraphicFramePr>
            <a:graphicFrameLocks noGrp="1"/>
          </p:cNvGraphicFramePr>
          <p:nvPr>
            <p:extLst>
              <p:ext uri="{D42A27DB-BD31-4B8C-83A1-F6EECF244321}">
                <p14:modId xmlns:p14="http://schemas.microsoft.com/office/powerpoint/2010/main" val="1630142316"/>
              </p:ext>
            </p:extLst>
          </p:nvPr>
        </p:nvGraphicFramePr>
        <p:xfrm>
          <a:off x="304801" y="1075346"/>
          <a:ext cx="8229600" cy="5303520"/>
        </p:xfrm>
        <a:graphic>
          <a:graphicData uri="http://schemas.openxmlformats.org/drawingml/2006/table">
            <a:tbl>
              <a:tblPr firstRow="1" bandRow="1">
                <a:tableStyleId>{5C22544A-7EE6-4342-B048-85BDC9FD1C3A}</a:tableStyleId>
              </a:tblPr>
              <a:tblGrid>
                <a:gridCol w="755009"/>
                <a:gridCol w="3969390"/>
                <a:gridCol w="3505201"/>
              </a:tblGrid>
              <a:tr h="330570">
                <a:tc>
                  <a:txBody>
                    <a:bodyPr/>
                    <a:lstStyle/>
                    <a:p>
                      <a:pPr algn="ctr"/>
                      <a:r>
                        <a:rPr lang="en-US" dirty="0" err="1" smtClean="0">
                          <a:latin typeface="Book Antiqua" pitchFamily="18" charset="0"/>
                        </a:rPr>
                        <a:t>S.No</a:t>
                      </a:r>
                      <a:endParaRPr lang="en-US" dirty="0">
                        <a:latin typeface="Book Antiqua" pitchFamily="18" charset="0"/>
                      </a:endParaRPr>
                    </a:p>
                  </a:txBody>
                  <a:tcPr/>
                </a:tc>
                <a:tc>
                  <a:txBody>
                    <a:bodyPr/>
                    <a:lstStyle/>
                    <a:p>
                      <a:pPr algn="ctr"/>
                      <a:r>
                        <a:rPr lang="en-US" dirty="0" smtClean="0">
                          <a:latin typeface="Book Antiqua" pitchFamily="18" charset="0"/>
                        </a:rPr>
                        <a:t>Services</a:t>
                      </a:r>
                      <a:endParaRPr lang="en-US" dirty="0">
                        <a:latin typeface="Book Antiqua" pitchFamily="18" charset="0"/>
                      </a:endParaRPr>
                    </a:p>
                  </a:txBody>
                  <a:tcPr/>
                </a:tc>
                <a:tc>
                  <a:txBody>
                    <a:bodyPr/>
                    <a:lstStyle/>
                    <a:p>
                      <a:pPr algn="ctr"/>
                      <a:r>
                        <a:rPr lang="en-US" b="1" dirty="0" smtClean="0">
                          <a:latin typeface="Book Antiqua" pitchFamily="18" charset="0"/>
                        </a:rPr>
                        <a:t>Place of supply of services</a:t>
                      </a:r>
                      <a:endParaRPr lang="en-US" b="1" dirty="0">
                        <a:latin typeface="Book Antiqua" pitchFamily="18" charset="0"/>
                      </a:endParaRPr>
                    </a:p>
                  </a:txBody>
                  <a:tcPr/>
                </a:tc>
              </a:tr>
              <a:tr h="387694">
                <a:tc>
                  <a:txBody>
                    <a:bodyPr/>
                    <a:lstStyle/>
                    <a:p>
                      <a:pPr algn="just"/>
                      <a:r>
                        <a:rPr lang="en-US" dirty="0" smtClean="0">
                          <a:latin typeface="Book Antiqua" pitchFamily="18" charset="0"/>
                        </a:rPr>
                        <a:t>(2)(a)</a:t>
                      </a:r>
                    </a:p>
                  </a:txBody>
                  <a:tcPr/>
                </a:tc>
                <a:tc>
                  <a:txBody>
                    <a:bodyPr/>
                    <a:lstStyle/>
                    <a:p>
                      <a:pPr algn="just"/>
                      <a:r>
                        <a:rPr lang="en-US" dirty="0" smtClean="0">
                          <a:latin typeface="Book Antiqua" pitchFamily="18" charset="0"/>
                        </a:rPr>
                        <a:t>Not</a:t>
                      </a:r>
                      <a:r>
                        <a:rPr lang="en-US" baseline="0" dirty="0" smtClean="0">
                          <a:latin typeface="Book Antiqua" pitchFamily="18" charset="0"/>
                        </a:rPr>
                        <a:t> specified services </a:t>
                      </a:r>
                    </a:p>
                    <a:p>
                      <a:pPr algn="just"/>
                      <a:r>
                        <a:rPr lang="en-US" baseline="0" dirty="0" smtClean="0">
                          <a:latin typeface="Book Antiqua" pitchFamily="18" charset="0"/>
                        </a:rPr>
                        <a:t>– </a:t>
                      </a:r>
                      <a:r>
                        <a:rPr lang="en-US" dirty="0" smtClean="0">
                          <a:latin typeface="Book Antiqua" pitchFamily="18" charset="0"/>
                        </a:rPr>
                        <a:t>Supplied to registered person</a:t>
                      </a:r>
                    </a:p>
                  </a:txBody>
                  <a:tcPr/>
                </a:tc>
                <a:tc>
                  <a:txBody>
                    <a:bodyPr/>
                    <a:lstStyle/>
                    <a:p>
                      <a:pPr algn="just"/>
                      <a:endParaRPr lang="en-US" dirty="0" smtClean="0">
                        <a:latin typeface="Book Antiqua" pitchFamily="18" charset="0"/>
                      </a:endParaRPr>
                    </a:p>
                    <a:p>
                      <a:pPr algn="just"/>
                      <a:r>
                        <a:rPr lang="en-US" dirty="0" smtClean="0">
                          <a:latin typeface="Book Antiqua" pitchFamily="18" charset="0"/>
                        </a:rPr>
                        <a:t>Location of such person</a:t>
                      </a:r>
                    </a:p>
                  </a:txBody>
                  <a:tcPr/>
                </a:tc>
              </a:tr>
              <a:tr h="570574">
                <a:tc>
                  <a:txBody>
                    <a:bodyPr/>
                    <a:lstStyle/>
                    <a:p>
                      <a:pPr algn="just"/>
                      <a:r>
                        <a:rPr lang="en-US" dirty="0" smtClean="0">
                          <a:latin typeface="Book Antiqua" pitchFamily="18" charset="0"/>
                        </a:rPr>
                        <a:t>(2)(b)</a:t>
                      </a:r>
                      <a:endParaRPr lang="en-US" dirty="0">
                        <a:latin typeface="Book Antiqua" pitchFamily="18" charset="0"/>
                      </a:endParaRPr>
                    </a:p>
                  </a:txBody>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US" dirty="0" smtClean="0">
                          <a:latin typeface="Book Antiqua" pitchFamily="18" charset="0"/>
                        </a:rPr>
                        <a:t>Not</a:t>
                      </a:r>
                      <a:r>
                        <a:rPr lang="en-US" baseline="0" dirty="0" smtClean="0">
                          <a:latin typeface="Book Antiqua" pitchFamily="18" charset="0"/>
                        </a:rPr>
                        <a:t> specified services </a:t>
                      </a:r>
                    </a:p>
                    <a:p>
                      <a:pPr marL="0" marR="0" indent="0" algn="just" defTabSz="914400" rtl="0" eaLnBrk="1" fontAlgn="auto" latinLnBrk="0" hangingPunct="1">
                        <a:lnSpc>
                          <a:spcPct val="100000"/>
                        </a:lnSpc>
                        <a:spcBef>
                          <a:spcPts val="0"/>
                        </a:spcBef>
                        <a:spcAft>
                          <a:spcPts val="0"/>
                        </a:spcAft>
                        <a:buClrTx/>
                        <a:buSzTx/>
                        <a:buFontTx/>
                        <a:buNone/>
                        <a:tabLst/>
                        <a:defRPr/>
                      </a:pPr>
                      <a:r>
                        <a:rPr lang="en-US" dirty="0" smtClean="0">
                          <a:latin typeface="Book Antiqua" pitchFamily="18" charset="0"/>
                        </a:rPr>
                        <a:t>- Supplied to person not registered </a:t>
                      </a:r>
                    </a:p>
                    <a:p>
                      <a:pPr marL="0" marR="0" indent="0" algn="just" defTabSz="914400" rtl="0" eaLnBrk="1" fontAlgn="auto" latinLnBrk="0" hangingPunct="1">
                        <a:lnSpc>
                          <a:spcPct val="100000"/>
                        </a:lnSpc>
                        <a:spcBef>
                          <a:spcPts val="0"/>
                        </a:spcBef>
                        <a:spcAft>
                          <a:spcPts val="0"/>
                        </a:spcAft>
                        <a:buClrTx/>
                        <a:buSzTx/>
                        <a:buFontTx/>
                        <a:buNone/>
                        <a:tabLst/>
                        <a:defRPr/>
                      </a:pPr>
                      <a:endParaRPr lang="en-US" dirty="0" smtClean="0">
                        <a:latin typeface="Book Antiqua" pitchFamily="18" charset="0"/>
                      </a:endParaRPr>
                    </a:p>
                  </a:txBody>
                  <a:tcPr/>
                </a:tc>
                <a:tc>
                  <a:txBody>
                    <a:bodyPr/>
                    <a:lstStyle/>
                    <a:p>
                      <a:pPr marL="285750" indent="-285750" algn="just">
                        <a:buFontTx/>
                        <a:buChar char="-"/>
                      </a:pPr>
                      <a:r>
                        <a:rPr lang="en-US" dirty="0" smtClean="0">
                          <a:latin typeface="Book Antiqua" pitchFamily="18" charset="0"/>
                        </a:rPr>
                        <a:t>Location of recipient if address</a:t>
                      </a:r>
                      <a:r>
                        <a:rPr lang="en-US" baseline="0" dirty="0" smtClean="0">
                          <a:latin typeface="Book Antiqua" pitchFamily="18" charset="0"/>
                        </a:rPr>
                        <a:t> on </a:t>
                      </a:r>
                      <a:r>
                        <a:rPr lang="en-US" dirty="0" smtClean="0">
                          <a:latin typeface="Book Antiqua" pitchFamily="18" charset="0"/>
                        </a:rPr>
                        <a:t>records exists;</a:t>
                      </a:r>
                    </a:p>
                    <a:p>
                      <a:pPr marL="285750" indent="-285750" algn="just">
                        <a:buFontTx/>
                        <a:buChar char="-"/>
                      </a:pPr>
                      <a:r>
                        <a:rPr lang="en-US" baseline="0" dirty="0" smtClean="0">
                          <a:latin typeface="Book Antiqua" pitchFamily="18" charset="0"/>
                        </a:rPr>
                        <a:t>o</a:t>
                      </a:r>
                      <a:r>
                        <a:rPr lang="en-US" dirty="0" smtClean="0">
                          <a:latin typeface="Book Antiqua" pitchFamily="18" charset="0"/>
                        </a:rPr>
                        <a:t>therwise, location</a:t>
                      </a:r>
                      <a:r>
                        <a:rPr lang="en-US" baseline="0" dirty="0" smtClean="0">
                          <a:latin typeface="Book Antiqua" pitchFamily="18" charset="0"/>
                        </a:rPr>
                        <a:t> of supplier</a:t>
                      </a:r>
                    </a:p>
                  </a:txBody>
                  <a:tcPr/>
                </a:tc>
              </a:tr>
              <a:tr h="330570">
                <a:tc>
                  <a:txBody>
                    <a:bodyPr/>
                    <a:lstStyle/>
                    <a:p>
                      <a:pPr algn="just"/>
                      <a:r>
                        <a:rPr lang="en-US" dirty="0" smtClean="0">
                          <a:latin typeface="Book Antiqua" pitchFamily="18" charset="0"/>
                        </a:rPr>
                        <a:t>(3)(a)</a:t>
                      </a:r>
                      <a:endParaRPr lang="en-US" dirty="0">
                        <a:latin typeface="Book Antiqua" pitchFamily="18" charset="0"/>
                      </a:endParaRPr>
                    </a:p>
                  </a:txBody>
                  <a:tcPr/>
                </a:tc>
                <a:tc>
                  <a:txBody>
                    <a:bodyPr/>
                    <a:lstStyle/>
                    <a:p>
                      <a:pPr marL="285750" indent="-285750" algn="just">
                        <a:buFontTx/>
                        <a:buChar char="-"/>
                      </a:pPr>
                      <a:r>
                        <a:rPr lang="en-US" dirty="0" smtClean="0">
                          <a:latin typeface="Book Antiqua" pitchFamily="18" charset="0"/>
                        </a:rPr>
                        <a:t>Directly in relation to immovable property </a:t>
                      </a:r>
                    </a:p>
                    <a:p>
                      <a:pPr marL="285750" indent="-285750" algn="just">
                        <a:buFontTx/>
                        <a:buChar char="-"/>
                      </a:pPr>
                      <a:r>
                        <a:rPr lang="en-US" dirty="0" smtClean="0">
                          <a:latin typeface="Book Antiqua" pitchFamily="18" charset="0"/>
                        </a:rPr>
                        <a:t>including architects, interior decorators, surveyors, </a:t>
                      </a:r>
                      <a:r>
                        <a:rPr lang="en-US" sz="1800" kern="1200" dirty="0" smtClean="0">
                          <a:solidFill>
                            <a:schemeClr val="dk1"/>
                          </a:solidFill>
                          <a:latin typeface="Book Antiqua" pitchFamily="18" charset="0"/>
                          <a:ea typeface="+mn-ea"/>
                          <a:cs typeface="+mn-cs"/>
                        </a:rPr>
                        <a:t>engineers and other related experts or estate agents, </a:t>
                      </a:r>
                    </a:p>
                    <a:p>
                      <a:pPr marL="285750" indent="-285750" algn="just">
                        <a:buFontTx/>
                        <a:buChar char="-"/>
                      </a:pPr>
                      <a:r>
                        <a:rPr lang="en-US" sz="1800" kern="1200" dirty="0" smtClean="0">
                          <a:solidFill>
                            <a:schemeClr val="dk1"/>
                          </a:solidFill>
                          <a:latin typeface="Book Antiqua" pitchFamily="18" charset="0"/>
                          <a:ea typeface="+mn-ea"/>
                          <a:cs typeface="+mn-cs"/>
                        </a:rPr>
                        <a:t>any service provided</a:t>
                      </a:r>
                    </a:p>
                    <a:p>
                      <a:pPr marL="0" indent="0" algn="just">
                        <a:buFontTx/>
                        <a:buNone/>
                      </a:pPr>
                      <a:r>
                        <a:rPr lang="en-US" sz="1800" kern="1200" dirty="0" smtClean="0">
                          <a:solidFill>
                            <a:schemeClr val="dk1"/>
                          </a:solidFill>
                          <a:latin typeface="Book Antiqua" pitchFamily="18" charset="0"/>
                          <a:ea typeface="+mn-ea"/>
                          <a:cs typeface="+mn-cs"/>
                        </a:rPr>
                        <a:t>       -- by way of grant of rights to use          immovable property or </a:t>
                      </a:r>
                    </a:p>
                    <a:p>
                      <a:pPr marL="0" indent="0" algn="just">
                        <a:buFontTx/>
                        <a:buNone/>
                      </a:pPr>
                      <a:r>
                        <a:rPr lang="en-US" sz="1800" kern="1200" dirty="0" smtClean="0">
                          <a:solidFill>
                            <a:schemeClr val="dk1"/>
                          </a:solidFill>
                          <a:latin typeface="Book Antiqua" pitchFamily="18" charset="0"/>
                          <a:ea typeface="+mn-ea"/>
                          <a:cs typeface="+mn-cs"/>
                        </a:rPr>
                        <a:t>       -- for carrying out or co-ordination of construction work</a:t>
                      </a:r>
                    </a:p>
                  </a:txBody>
                  <a:tcPr/>
                </a:tc>
                <a:tc>
                  <a:txBody>
                    <a:bodyPr/>
                    <a:lstStyle/>
                    <a:p>
                      <a:pPr algn="just"/>
                      <a:r>
                        <a:rPr lang="en-US" dirty="0" smtClean="0">
                          <a:latin typeface="Book Antiqua" pitchFamily="18" charset="0"/>
                        </a:rPr>
                        <a:t>Locatio</a:t>
                      </a:r>
                      <a:r>
                        <a:rPr lang="en-US" sz="1800" kern="1200" dirty="0" smtClean="0">
                          <a:solidFill>
                            <a:schemeClr val="dk1"/>
                          </a:solidFill>
                          <a:latin typeface="Book Antiqua" pitchFamily="18" charset="0"/>
                          <a:ea typeface="+mn-ea"/>
                          <a:cs typeface="+mn-cs"/>
                        </a:rPr>
                        <a:t>n at which the immovable property or boat or vessel, as the case may be,</a:t>
                      </a:r>
                    </a:p>
                    <a:p>
                      <a:pPr algn="just"/>
                      <a:r>
                        <a:rPr lang="en-US" sz="1800" kern="1200" dirty="0" smtClean="0">
                          <a:solidFill>
                            <a:schemeClr val="dk1"/>
                          </a:solidFill>
                          <a:latin typeface="Book Antiqua" pitchFamily="18" charset="0"/>
                          <a:ea typeface="+mn-ea"/>
                          <a:cs typeface="+mn-cs"/>
                        </a:rPr>
                        <a:t>is located or intended to be located</a:t>
                      </a:r>
                      <a:endParaRPr lang="en-US" dirty="0">
                        <a:latin typeface="Book Antiqua" pitchFamily="18" charset="0"/>
                      </a:endParaRPr>
                    </a:p>
                  </a:txBody>
                  <a:tcPr/>
                </a:tc>
              </a:tr>
            </a:tbl>
          </a:graphicData>
        </a:graphic>
      </p:graphicFrame>
    </p:spTree>
    <p:extLst>
      <p:ext uri="{BB962C8B-B14F-4D97-AF65-F5344CB8AC3E}">
        <p14:creationId xmlns:p14="http://schemas.microsoft.com/office/powerpoint/2010/main" val="1226448267"/>
      </p:ext>
    </p:extLst>
  </p:cSld>
  <p:clrMapOvr>
    <a:masterClrMapping/>
  </p:clrMapOvr>
  <p:transition spd="slow"/>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p:cNvSpPr txBox="1">
            <a:spLocks/>
          </p:cNvSpPr>
          <p:nvPr/>
        </p:nvSpPr>
        <p:spPr>
          <a:xfrm>
            <a:off x="457200" y="274638"/>
            <a:ext cx="7924800" cy="715962"/>
          </a:xfrm>
          <a:prstGeom prst="rect">
            <a:avLst/>
          </a:prstGeom>
        </p:spPr>
        <p:txBody>
          <a:bodyPr vert="horz" anchor="b">
            <a:normAutofit fontScale="70000" lnSpcReduction="200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3600" b="1" i="0" u="none" strike="noStrike" kern="1200" cap="small" spc="0" normalizeH="0" baseline="0" noProof="0" dirty="0" smtClean="0">
                <a:ln>
                  <a:noFill/>
                </a:ln>
                <a:solidFill>
                  <a:schemeClr val="accent1">
                    <a:lumMod val="75000"/>
                  </a:schemeClr>
                </a:solidFill>
                <a:effectLst/>
                <a:uLnTx/>
                <a:uFillTx/>
                <a:latin typeface="Book Antiqua" pitchFamily="18" charset="0"/>
                <a:ea typeface="+mj-ea"/>
                <a:cs typeface="+mj-cs"/>
              </a:rPr>
              <a:t>P of S – Services - supplier and receiver are in India (Sec 12)</a:t>
            </a:r>
            <a:endParaRPr kumimoji="0" lang="en-US" sz="3600" b="1" i="0" u="none" strike="noStrike" kern="1200" cap="small" spc="0" normalizeH="0" baseline="0" noProof="0" dirty="0">
              <a:ln>
                <a:noFill/>
              </a:ln>
              <a:solidFill>
                <a:schemeClr val="accent1">
                  <a:lumMod val="75000"/>
                </a:schemeClr>
              </a:solidFill>
              <a:effectLst/>
              <a:uLnTx/>
              <a:uFillTx/>
              <a:latin typeface="Book Antiqua" pitchFamily="18" charset="0"/>
              <a:ea typeface="+mj-ea"/>
              <a:cs typeface="+mj-cs"/>
            </a:endParaRPr>
          </a:p>
        </p:txBody>
      </p:sp>
      <p:graphicFrame>
        <p:nvGraphicFramePr>
          <p:cNvPr id="4" name="Table 3"/>
          <p:cNvGraphicFramePr>
            <a:graphicFrameLocks noGrp="1"/>
          </p:cNvGraphicFramePr>
          <p:nvPr>
            <p:extLst>
              <p:ext uri="{D42A27DB-BD31-4B8C-83A1-F6EECF244321}">
                <p14:modId xmlns:p14="http://schemas.microsoft.com/office/powerpoint/2010/main" val="936822506"/>
              </p:ext>
            </p:extLst>
          </p:nvPr>
        </p:nvGraphicFramePr>
        <p:xfrm>
          <a:off x="304801" y="1075346"/>
          <a:ext cx="8229600" cy="5577840"/>
        </p:xfrm>
        <a:graphic>
          <a:graphicData uri="http://schemas.openxmlformats.org/drawingml/2006/table">
            <a:tbl>
              <a:tblPr firstRow="1" bandRow="1">
                <a:tableStyleId>{5C22544A-7EE6-4342-B048-85BDC9FD1C3A}</a:tableStyleId>
              </a:tblPr>
              <a:tblGrid>
                <a:gridCol w="755009"/>
                <a:gridCol w="3969390"/>
                <a:gridCol w="3505201"/>
              </a:tblGrid>
              <a:tr h="330570">
                <a:tc>
                  <a:txBody>
                    <a:bodyPr/>
                    <a:lstStyle/>
                    <a:p>
                      <a:pPr algn="ctr"/>
                      <a:r>
                        <a:rPr lang="en-US" dirty="0" err="1" smtClean="0">
                          <a:latin typeface="Book Antiqua" pitchFamily="18" charset="0"/>
                        </a:rPr>
                        <a:t>S.No</a:t>
                      </a:r>
                      <a:endParaRPr lang="en-US" dirty="0">
                        <a:latin typeface="Book Antiqua" pitchFamily="18" charset="0"/>
                      </a:endParaRPr>
                    </a:p>
                  </a:txBody>
                  <a:tcPr/>
                </a:tc>
                <a:tc>
                  <a:txBody>
                    <a:bodyPr/>
                    <a:lstStyle/>
                    <a:p>
                      <a:pPr algn="ctr"/>
                      <a:r>
                        <a:rPr lang="en-US" dirty="0" smtClean="0">
                          <a:latin typeface="Book Antiqua" pitchFamily="18" charset="0"/>
                        </a:rPr>
                        <a:t>Services</a:t>
                      </a:r>
                      <a:endParaRPr lang="en-US" dirty="0">
                        <a:latin typeface="Book Antiqua" pitchFamily="18" charset="0"/>
                      </a:endParaRPr>
                    </a:p>
                  </a:txBody>
                  <a:tcPr/>
                </a:tc>
                <a:tc>
                  <a:txBody>
                    <a:bodyPr/>
                    <a:lstStyle/>
                    <a:p>
                      <a:pPr algn="ctr"/>
                      <a:r>
                        <a:rPr lang="en-US" b="1" dirty="0" smtClean="0">
                          <a:latin typeface="Book Antiqua" pitchFamily="18" charset="0"/>
                        </a:rPr>
                        <a:t>Place of supply of services</a:t>
                      </a:r>
                      <a:endParaRPr lang="en-US" b="1" dirty="0">
                        <a:latin typeface="Book Antiqua" pitchFamily="18" charset="0"/>
                      </a:endParaRPr>
                    </a:p>
                  </a:txBody>
                  <a:tcPr/>
                </a:tc>
              </a:tr>
              <a:tr h="330570">
                <a:tc>
                  <a:txBody>
                    <a:bodyPr/>
                    <a:lstStyle/>
                    <a:p>
                      <a:pPr algn="just"/>
                      <a:r>
                        <a:rPr lang="en-US" dirty="0" smtClean="0">
                          <a:latin typeface="Book Antiqua" pitchFamily="18" charset="0"/>
                        </a:rPr>
                        <a:t>3(b)</a:t>
                      </a:r>
                      <a:endParaRPr lang="en-US" dirty="0">
                        <a:latin typeface="Book Antiqua" pitchFamily="18" charset="0"/>
                      </a:endParaRPr>
                    </a:p>
                  </a:txBody>
                  <a:tcPr/>
                </a:tc>
                <a:tc>
                  <a:txBody>
                    <a:bodyPr/>
                    <a:lstStyle/>
                    <a:p>
                      <a:r>
                        <a:rPr lang="en-US" dirty="0" smtClean="0">
                          <a:latin typeface="Book Antiqua" pitchFamily="18" charset="0"/>
                        </a:rPr>
                        <a:t>By way of lodging accommodation</a:t>
                      </a:r>
                      <a:r>
                        <a:rPr lang="en-US" baseline="0" dirty="0" smtClean="0">
                          <a:latin typeface="Book Antiqua" pitchFamily="18" charset="0"/>
                        </a:rPr>
                        <a:t> by hote</a:t>
                      </a:r>
                      <a:r>
                        <a:rPr lang="en-US" sz="1800" kern="1200" dirty="0" smtClean="0">
                          <a:solidFill>
                            <a:schemeClr val="dk1"/>
                          </a:solidFill>
                          <a:latin typeface="Book Antiqua" pitchFamily="18" charset="0"/>
                          <a:ea typeface="+mn-ea"/>
                          <a:cs typeface="+mn-cs"/>
                        </a:rPr>
                        <a:t>l, inn, guest house, home stay, club or campsite, by whatever name called, and including a house boat or any other vessel;</a:t>
                      </a:r>
                    </a:p>
                  </a:txBody>
                  <a:tcPr/>
                </a:tc>
                <a:tc>
                  <a:txBody>
                    <a:bodyPr/>
                    <a:lstStyle/>
                    <a:p>
                      <a:pPr algn="just"/>
                      <a:r>
                        <a:rPr lang="en-US" dirty="0" smtClean="0">
                          <a:latin typeface="Book Antiqua" pitchFamily="18" charset="0"/>
                        </a:rPr>
                        <a:t>Locatio</a:t>
                      </a:r>
                      <a:r>
                        <a:rPr lang="en-US" sz="1800" kern="1200" dirty="0" smtClean="0">
                          <a:solidFill>
                            <a:schemeClr val="dk1"/>
                          </a:solidFill>
                          <a:latin typeface="Book Antiqua" pitchFamily="18" charset="0"/>
                          <a:ea typeface="+mn-ea"/>
                          <a:cs typeface="+mn-cs"/>
                        </a:rPr>
                        <a:t>n at which the immovable property or boat or vessel, as the case may be,</a:t>
                      </a:r>
                    </a:p>
                    <a:p>
                      <a:pPr algn="just"/>
                      <a:r>
                        <a:rPr lang="en-US" sz="1800" kern="1200" dirty="0" smtClean="0">
                          <a:solidFill>
                            <a:schemeClr val="dk1"/>
                          </a:solidFill>
                          <a:latin typeface="Book Antiqua" pitchFamily="18" charset="0"/>
                          <a:ea typeface="+mn-ea"/>
                          <a:cs typeface="+mn-cs"/>
                        </a:rPr>
                        <a:t>is located or intended to be located</a:t>
                      </a:r>
                      <a:endParaRPr lang="en-US" dirty="0">
                        <a:latin typeface="Book Antiqua" pitchFamily="18" charset="0"/>
                      </a:endParaRPr>
                    </a:p>
                  </a:txBody>
                  <a:tcPr/>
                </a:tc>
              </a:tr>
              <a:tr h="330570">
                <a:tc>
                  <a:txBody>
                    <a:bodyPr/>
                    <a:lstStyle/>
                    <a:p>
                      <a:pPr algn="just"/>
                      <a:r>
                        <a:rPr lang="en-US" dirty="0" smtClean="0">
                          <a:latin typeface="Book Antiqua" pitchFamily="18" charset="0"/>
                        </a:rPr>
                        <a:t>3(c)</a:t>
                      </a:r>
                      <a:endParaRPr lang="en-US" dirty="0">
                        <a:latin typeface="Book Antiqua" pitchFamily="18" charset="0"/>
                      </a:endParaRPr>
                    </a:p>
                  </a:txBody>
                  <a:tcPr/>
                </a:tc>
                <a:tc>
                  <a:txBody>
                    <a:bodyPr/>
                    <a:lstStyle/>
                    <a:p>
                      <a:pPr algn="just"/>
                      <a:r>
                        <a:rPr lang="en-US" sz="1800" kern="1200" dirty="0" smtClean="0">
                          <a:solidFill>
                            <a:schemeClr val="dk1"/>
                          </a:solidFill>
                          <a:latin typeface="Book Antiqua" pitchFamily="18" charset="0"/>
                          <a:ea typeface="+mn-ea"/>
                          <a:cs typeface="+mn-cs"/>
                        </a:rPr>
                        <a:t>By way of accommodation in any immovable property for </a:t>
                      </a:r>
                      <a:r>
                        <a:rPr lang="en-US" sz="1800" kern="1200" dirty="0" err="1" smtClean="0">
                          <a:solidFill>
                            <a:schemeClr val="dk1"/>
                          </a:solidFill>
                          <a:latin typeface="Book Antiqua" pitchFamily="18" charset="0"/>
                          <a:ea typeface="+mn-ea"/>
                          <a:cs typeface="+mn-cs"/>
                        </a:rPr>
                        <a:t>organising</a:t>
                      </a:r>
                      <a:r>
                        <a:rPr lang="en-US" sz="1800" kern="1200" dirty="0" smtClean="0">
                          <a:solidFill>
                            <a:schemeClr val="dk1"/>
                          </a:solidFill>
                          <a:latin typeface="Book Antiqua" pitchFamily="18" charset="0"/>
                          <a:ea typeface="+mn-ea"/>
                          <a:cs typeface="+mn-cs"/>
                        </a:rPr>
                        <a:t> any marriage or reception or matters related thereto, official, social, cultural, religious or business function including services provided in relation to such function at such Property</a:t>
                      </a:r>
                    </a:p>
                  </a:txBody>
                  <a:tcPr/>
                </a:tc>
                <a:tc>
                  <a:txBody>
                    <a:bodyPr/>
                    <a:lstStyle/>
                    <a:p>
                      <a:pPr algn="just"/>
                      <a:r>
                        <a:rPr lang="en-US" dirty="0" smtClean="0">
                          <a:latin typeface="Book Antiqua" pitchFamily="18" charset="0"/>
                        </a:rPr>
                        <a:t>Locatio</a:t>
                      </a:r>
                      <a:r>
                        <a:rPr lang="en-US" sz="1800" kern="1200" dirty="0" smtClean="0">
                          <a:solidFill>
                            <a:schemeClr val="dk1"/>
                          </a:solidFill>
                          <a:latin typeface="Book Antiqua" pitchFamily="18" charset="0"/>
                          <a:ea typeface="+mn-ea"/>
                          <a:cs typeface="+mn-cs"/>
                        </a:rPr>
                        <a:t>n at which the immovable property or boat or vessel, as the case may be,</a:t>
                      </a:r>
                    </a:p>
                    <a:p>
                      <a:pPr algn="just"/>
                      <a:r>
                        <a:rPr lang="en-US" sz="1800" kern="1200" dirty="0" smtClean="0">
                          <a:solidFill>
                            <a:schemeClr val="dk1"/>
                          </a:solidFill>
                          <a:latin typeface="Book Antiqua" pitchFamily="18" charset="0"/>
                          <a:ea typeface="+mn-ea"/>
                          <a:cs typeface="+mn-cs"/>
                        </a:rPr>
                        <a:t>is located or intended to be located</a:t>
                      </a:r>
                      <a:endParaRPr lang="en-US" dirty="0">
                        <a:latin typeface="Book Antiqua" pitchFamily="18" charset="0"/>
                      </a:endParaRPr>
                    </a:p>
                  </a:txBody>
                  <a:tcPr/>
                </a:tc>
              </a:tr>
              <a:tr h="330570">
                <a:tc>
                  <a:txBody>
                    <a:bodyPr/>
                    <a:lstStyle/>
                    <a:p>
                      <a:pPr algn="just"/>
                      <a:r>
                        <a:rPr lang="en-US" dirty="0" smtClean="0">
                          <a:latin typeface="Book Antiqua" pitchFamily="18" charset="0"/>
                        </a:rPr>
                        <a:t>3(d)</a:t>
                      </a:r>
                      <a:endParaRPr lang="en-US" dirty="0">
                        <a:latin typeface="Book Antiqua" pitchFamily="18" charset="0"/>
                      </a:endParaRPr>
                    </a:p>
                  </a:txBody>
                  <a:tcPr/>
                </a:tc>
                <a:tc>
                  <a:txBody>
                    <a:bodyPr/>
                    <a:lstStyle/>
                    <a:p>
                      <a:pPr algn="just"/>
                      <a:r>
                        <a:rPr lang="en-US" sz="1800" kern="1200" dirty="0" smtClean="0">
                          <a:solidFill>
                            <a:schemeClr val="dk1"/>
                          </a:solidFill>
                          <a:latin typeface="Book Antiqua" pitchFamily="18" charset="0"/>
                          <a:ea typeface="+mn-ea"/>
                          <a:cs typeface="+mn-cs"/>
                        </a:rPr>
                        <a:t>any services ancillary to the services referred to in clauses (a), (b) and (c),</a:t>
                      </a:r>
                    </a:p>
                  </a:txBody>
                  <a:tcPr/>
                </a:tc>
                <a:tc>
                  <a:txBody>
                    <a:bodyPr/>
                    <a:lstStyle/>
                    <a:p>
                      <a:pPr algn="just"/>
                      <a:r>
                        <a:rPr lang="en-US" dirty="0" smtClean="0">
                          <a:latin typeface="Book Antiqua" pitchFamily="18" charset="0"/>
                        </a:rPr>
                        <a:t>Locatio</a:t>
                      </a:r>
                      <a:r>
                        <a:rPr lang="en-US" sz="1800" kern="1200" dirty="0" smtClean="0">
                          <a:solidFill>
                            <a:schemeClr val="dk1"/>
                          </a:solidFill>
                          <a:latin typeface="Book Antiqua" pitchFamily="18" charset="0"/>
                          <a:ea typeface="+mn-ea"/>
                          <a:cs typeface="+mn-cs"/>
                        </a:rPr>
                        <a:t>n at which the immovable property or boat or vessel, as the case may be,</a:t>
                      </a:r>
                    </a:p>
                    <a:p>
                      <a:pPr algn="just"/>
                      <a:r>
                        <a:rPr lang="en-US" sz="1800" kern="1200" dirty="0" smtClean="0">
                          <a:solidFill>
                            <a:schemeClr val="dk1"/>
                          </a:solidFill>
                          <a:latin typeface="Book Antiqua" pitchFamily="18" charset="0"/>
                          <a:ea typeface="+mn-ea"/>
                          <a:cs typeface="+mn-cs"/>
                        </a:rPr>
                        <a:t>is located or intended to be located</a:t>
                      </a:r>
                      <a:endParaRPr lang="en-US" dirty="0">
                        <a:latin typeface="Book Antiqua" pitchFamily="18" charset="0"/>
                      </a:endParaRPr>
                    </a:p>
                  </a:txBody>
                  <a:tcPr/>
                </a:tc>
              </a:tr>
            </a:tbl>
          </a:graphicData>
        </a:graphic>
      </p:graphicFrame>
      <p:sp>
        <p:nvSpPr>
          <p:cNvPr id="2" name="Rectangle 1"/>
          <p:cNvSpPr/>
          <p:nvPr/>
        </p:nvSpPr>
        <p:spPr>
          <a:xfrm>
            <a:off x="4280894" y="3244334"/>
            <a:ext cx="582211" cy="369332"/>
          </a:xfrm>
          <a:prstGeom prst="rect">
            <a:avLst/>
          </a:prstGeom>
        </p:spPr>
        <p:txBody>
          <a:bodyPr wrap="none">
            <a:spAutoFit/>
          </a:bodyPr>
          <a:lstStyle/>
          <a:p>
            <a:pPr algn="just"/>
            <a:r>
              <a:rPr lang="en-US" dirty="0">
                <a:latin typeface="Book Antiqua" pitchFamily="18" charset="0"/>
              </a:rPr>
              <a:t>3(b)</a:t>
            </a:r>
          </a:p>
        </p:txBody>
      </p:sp>
    </p:spTree>
    <p:extLst>
      <p:ext uri="{BB962C8B-B14F-4D97-AF65-F5344CB8AC3E}">
        <p14:creationId xmlns:p14="http://schemas.microsoft.com/office/powerpoint/2010/main" val="3348243129"/>
      </p:ext>
    </p:extLst>
  </p:cSld>
  <p:clrMapOvr>
    <a:masterClrMapping/>
  </p:clrMapOvr>
  <p:transition spd="slow"/>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p:cNvSpPr txBox="1">
            <a:spLocks/>
          </p:cNvSpPr>
          <p:nvPr/>
        </p:nvSpPr>
        <p:spPr>
          <a:xfrm>
            <a:off x="457200" y="274638"/>
            <a:ext cx="7467600" cy="715962"/>
          </a:xfrm>
          <a:prstGeom prst="rect">
            <a:avLst/>
          </a:prstGeom>
        </p:spPr>
        <p:txBody>
          <a:bodyPr vert="horz" anchor="b">
            <a:normAutofit fontScale="70000" lnSpcReduction="200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3600" b="1" i="0" u="none" strike="noStrike" kern="1200" cap="small" spc="0" normalizeH="0" baseline="0" noProof="0" dirty="0" smtClean="0">
                <a:ln>
                  <a:noFill/>
                </a:ln>
                <a:solidFill>
                  <a:schemeClr val="accent1">
                    <a:lumMod val="75000"/>
                  </a:schemeClr>
                </a:solidFill>
                <a:effectLst/>
                <a:uLnTx/>
                <a:uFillTx/>
                <a:latin typeface="Book Antiqua" pitchFamily="18" charset="0"/>
                <a:ea typeface="+mj-ea"/>
                <a:cs typeface="+mj-cs"/>
              </a:rPr>
              <a:t>Special points for immovable property related services</a:t>
            </a:r>
            <a:endParaRPr kumimoji="0" lang="en-US" sz="3600" b="1" i="0" u="none" strike="noStrike" kern="1200" cap="small" spc="0" normalizeH="0" baseline="0" noProof="0" dirty="0">
              <a:ln>
                <a:noFill/>
              </a:ln>
              <a:solidFill>
                <a:schemeClr val="accent1">
                  <a:lumMod val="75000"/>
                </a:schemeClr>
              </a:solidFill>
              <a:effectLst/>
              <a:uLnTx/>
              <a:uFillTx/>
              <a:latin typeface="Book Antiqua" pitchFamily="18" charset="0"/>
              <a:ea typeface="+mj-ea"/>
              <a:cs typeface="+mj-cs"/>
            </a:endParaRPr>
          </a:p>
        </p:txBody>
      </p:sp>
      <p:sp>
        <p:nvSpPr>
          <p:cNvPr id="8" name="Content Placeholder 2"/>
          <p:cNvSpPr>
            <a:spLocks noGrp="1"/>
          </p:cNvSpPr>
          <p:nvPr>
            <p:ph idx="1"/>
          </p:nvPr>
        </p:nvSpPr>
        <p:spPr>
          <a:xfrm>
            <a:off x="457200" y="1219200"/>
            <a:ext cx="8229600" cy="4906963"/>
          </a:xfrm>
        </p:spPr>
        <p:txBody>
          <a:bodyPr>
            <a:normAutofit fontScale="92500" lnSpcReduction="10000"/>
          </a:bodyPr>
          <a:lstStyle/>
          <a:p>
            <a:r>
              <a:rPr lang="en-US" sz="2900" dirty="0">
                <a:latin typeface="Book Antiqua" pitchFamily="18" charset="0"/>
              </a:rPr>
              <a:t>If </a:t>
            </a:r>
            <a:r>
              <a:rPr lang="en-US" sz="2900" dirty="0" smtClean="0">
                <a:latin typeface="Book Antiqua" pitchFamily="18" charset="0"/>
              </a:rPr>
              <a:t>the </a:t>
            </a:r>
            <a:r>
              <a:rPr lang="en-US" sz="2900" dirty="0">
                <a:latin typeface="Book Antiqua" pitchFamily="18" charset="0"/>
              </a:rPr>
              <a:t>location of the immovable property or boat or vessel is located </a:t>
            </a:r>
            <a:r>
              <a:rPr lang="en-US" sz="2900" dirty="0" smtClean="0">
                <a:latin typeface="Book Antiqua" pitchFamily="18" charset="0"/>
              </a:rPr>
              <a:t>or intended </a:t>
            </a:r>
            <a:r>
              <a:rPr lang="en-US" sz="2900" dirty="0">
                <a:latin typeface="Book Antiqua" pitchFamily="18" charset="0"/>
              </a:rPr>
              <a:t>to be located outside India, </a:t>
            </a:r>
            <a:endParaRPr lang="en-US" sz="2900" dirty="0" smtClean="0">
              <a:latin typeface="Book Antiqua" pitchFamily="18" charset="0"/>
            </a:endParaRPr>
          </a:p>
          <a:p>
            <a:pPr lvl="1"/>
            <a:r>
              <a:rPr lang="en-US" sz="2500" dirty="0" smtClean="0">
                <a:latin typeface="Book Antiqua" pitchFamily="18" charset="0"/>
              </a:rPr>
              <a:t>the </a:t>
            </a:r>
            <a:r>
              <a:rPr lang="en-US" sz="2500" dirty="0">
                <a:latin typeface="Book Antiqua" pitchFamily="18" charset="0"/>
              </a:rPr>
              <a:t>place of supply shall be the location of the recipient</a:t>
            </a:r>
            <a:r>
              <a:rPr lang="en-US" sz="2500" dirty="0" smtClean="0">
                <a:latin typeface="Book Antiqua" pitchFamily="18" charset="0"/>
              </a:rPr>
              <a:t>. </a:t>
            </a:r>
          </a:p>
          <a:p>
            <a:pPr algn="just"/>
            <a:r>
              <a:rPr lang="en-US" sz="2900" dirty="0">
                <a:latin typeface="Book Antiqua" pitchFamily="18" charset="0"/>
              </a:rPr>
              <a:t>Where the immovable property or boat or vessel is located in more than one State or Union territory, </a:t>
            </a:r>
            <a:endParaRPr lang="en-US" sz="2900" dirty="0" smtClean="0">
              <a:latin typeface="Book Antiqua" pitchFamily="18" charset="0"/>
            </a:endParaRPr>
          </a:p>
          <a:p>
            <a:pPr lvl="1" algn="just"/>
            <a:r>
              <a:rPr lang="en-US" sz="2500" dirty="0" smtClean="0">
                <a:latin typeface="Book Antiqua" pitchFamily="18" charset="0"/>
              </a:rPr>
              <a:t>the </a:t>
            </a:r>
            <a:r>
              <a:rPr lang="en-US" sz="2500" dirty="0">
                <a:latin typeface="Book Antiqua" pitchFamily="18" charset="0"/>
              </a:rPr>
              <a:t>supply </a:t>
            </a:r>
            <a:r>
              <a:rPr lang="en-US" sz="2500" dirty="0" smtClean="0">
                <a:latin typeface="Book Antiqua" pitchFamily="18" charset="0"/>
              </a:rPr>
              <a:t>is treated </a:t>
            </a:r>
            <a:r>
              <a:rPr lang="en-US" sz="2500" dirty="0">
                <a:latin typeface="Book Antiqua" pitchFamily="18" charset="0"/>
              </a:rPr>
              <a:t>as made in each of the respective States or Union territories, </a:t>
            </a:r>
            <a:endParaRPr lang="en-US" sz="2500" dirty="0" smtClean="0">
              <a:latin typeface="Book Antiqua" pitchFamily="18" charset="0"/>
            </a:endParaRPr>
          </a:p>
          <a:p>
            <a:pPr lvl="1" algn="just"/>
            <a:r>
              <a:rPr lang="en-US" sz="2500" dirty="0" smtClean="0">
                <a:latin typeface="Book Antiqua" pitchFamily="18" charset="0"/>
              </a:rPr>
              <a:t>in </a:t>
            </a:r>
            <a:r>
              <a:rPr lang="en-US" sz="2500" dirty="0">
                <a:latin typeface="Book Antiqua" pitchFamily="18" charset="0"/>
              </a:rPr>
              <a:t>proportion to the value for services separately collected or determined in terms of the contract or agreement entered into in this regard or, </a:t>
            </a:r>
            <a:endParaRPr lang="en-US" sz="2500" dirty="0" smtClean="0">
              <a:latin typeface="Book Antiqua" pitchFamily="18" charset="0"/>
            </a:endParaRPr>
          </a:p>
          <a:p>
            <a:pPr lvl="1" algn="just"/>
            <a:r>
              <a:rPr lang="en-US" sz="2500" dirty="0" smtClean="0">
                <a:latin typeface="Book Antiqua" pitchFamily="18" charset="0"/>
              </a:rPr>
              <a:t>in </a:t>
            </a:r>
            <a:r>
              <a:rPr lang="en-US" sz="2500" dirty="0">
                <a:latin typeface="Book Antiqua" pitchFamily="18" charset="0"/>
              </a:rPr>
              <a:t>the absence of such contract or agreement, on such other basis as may be </a:t>
            </a:r>
            <a:r>
              <a:rPr lang="en-US" sz="2500" dirty="0" smtClean="0">
                <a:latin typeface="Book Antiqua" pitchFamily="18" charset="0"/>
              </a:rPr>
              <a:t>prescribed</a:t>
            </a:r>
            <a:endParaRPr lang="en-US" sz="2500" dirty="0">
              <a:latin typeface="Book Antiqua" pitchFamily="18" charset="0"/>
            </a:endParaRPr>
          </a:p>
        </p:txBody>
      </p:sp>
    </p:spTree>
    <p:extLst>
      <p:ext uri="{BB962C8B-B14F-4D97-AF65-F5344CB8AC3E}">
        <p14:creationId xmlns:p14="http://schemas.microsoft.com/office/powerpoint/2010/main" val="1874467393"/>
      </p:ext>
    </p:extLst>
  </p:cSld>
  <p:clrMapOvr>
    <a:masterClrMapping/>
  </p:clrMapOvr>
  <p:transition spd="slow"/>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214290"/>
            <a:ext cx="8229600" cy="959768"/>
          </a:xfrm>
        </p:spPr>
        <p:txBody>
          <a:bodyPr>
            <a:noAutofit/>
          </a:bodyPr>
          <a:lstStyle/>
          <a:p>
            <a:r>
              <a:rPr lang="en-US" sz="4000" b="1" dirty="0">
                <a:ln>
                  <a:solidFill>
                    <a:srgbClr val="00729A"/>
                  </a:solidFill>
                </a:ln>
                <a:effectLst>
                  <a:outerShdw blurRad="38100" dist="38100" dir="2700000" algn="tl">
                    <a:srgbClr val="000000">
                      <a:alpha val="43137"/>
                    </a:srgbClr>
                  </a:outerShdw>
                </a:effectLst>
                <a:latin typeface="Footlight MT Light" pitchFamily="18" charset="0"/>
              </a:rPr>
              <a:t>Meaning of </a:t>
            </a:r>
            <a:r>
              <a:rPr lang="en-US" sz="4000" b="1" dirty="0" smtClean="0">
                <a:ln>
                  <a:solidFill>
                    <a:srgbClr val="00729A"/>
                  </a:solidFill>
                </a:ln>
                <a:effectLst>
                  <a:outerShdw blurRad="38100" dist="38100" dir="2700000" algn="tl">
                    <a:srgbClr val="000000">
                      <a:alpha val="43137"/>
                    </a:srgbClr>
                  </a:outerShdw>
                </a:effectLst>
                <a:latin typeface="Footlight MT Light" pitchFamily="18" charset="0"/>
              </a:rPr>
              <a:t>Business</a:t>
            </a:r>
            <a:endParaRPr lang="en-US" sz="4000" b="1" dirty="0">
              <a:ln>
                <a:solidFill>
                  <a:srgbClr val="00729A"/>
                </a:solidFill>
              </a:ln>
              <a:effectLst>
                <a:outerShdw blurRad="38100" dist="38100" dir="2700000" algn="tl">
                  <a:srgbClr val="000000">
                    <a:alpha val="43137"/>
                  </a:srgbClr>
                </a:outerShdw>
              </a:effectLst>
              <a:latin typeface="Footlight MT Light" pitchFamily="18" charset="0"/>
            </a:endParaRPr>
          </a:p>
        </p:txBody>
      </p:sp>
      <p:sp>
        <p:nvSpPr>
          <p:cNvPr id="3" name="Content Placeholder 2"/>
          <p:cNvSpPr>
            <a:spLocks noGrp="1"/>
          </p:cNvSpPr>
          <p:nvPr>
            <p:ph idx="1"/>
          </p:nvPr>
        </p:nvSpPr>
        <p:spPr>
          <a:xfrm>
            <a:off x="357158" y="1142984"/>
            <a:ext cx="8372476" cy="5715016"/>
          </a:xfrm>
        </p:spPr>
        <p:txBody>
          <a:bodyPr>
            <a:normAutofit lnSpcReduction="10000"/>
          </a:bodyPr>
          <a:lstStyle/>
          <a:p>
            <a:pPr algn="just">
              <a:lnSpc>
                <a:spcPct val="150000"/>
              </a:lnSpc>
              <a:buNone/>
            </a:pPr>
            <a:r>
              <a:rPr lang="en-US" sz="2400" dirty="0" smtClean="0">
                <a:latin typeface="Georgia" pitchFamily="18" charset="0"/>
              </a:rPr>
              <a:t>‘Business’ includes</a:t>
            </a:r>
            <a:endParaRPr lang="en-US" sz="2400" dirty="0">
              <a:latin typeface="Georgia" pitchFamily="18" charset="0"/>
            </a:endParaRPr>
          </a:p>
          <a:p>
            <a:pPr marL="457200" indent="-457200">
              <a:buFont typeface="+mj-lt"/>
              <a:buAutoNum type="alphaLcParenR"/>
            </a:pPr>
            <a:r>
              <a:rPr lang="en-US" sz="2400" dirty="0" smtClean="0"/>
              <a:t>any </a:t>
            </a:r>
            <a:r>
              <a:rPr lang="en-US" sz="2400" dirty="0"/>
              <a:t>trade, commerce, manufacture, profession, vocation, </a:t>
            </a:r>
            <a:r>
              <a:rPr lang="en-US" sz="2400" dirty="0" smtClean="0"/>
              <a:t>adventure, wager </a:t>
            </a:r>
            <a:r>
              <a:rPr lang="en-US" sz="2400" dirty="0"/>
              <a:t>or any other similar activity, whether or not it is for a pecuniary </a:t>
            </a:r>
            <a:r>
              <a:rPr lang="en-US" sz="2400" dirty="0" smtClean="0"/>
              <a:t>benefit;</a:t>
            </a:r>
          </a:p>
          <a:p>
            <a:pPr marL="457200" indent="-457200">
              <a:buFont typeface="+mj-lt"/>
              <a:buAutoNum type="alphaLcParenR"/>
            </a:pPr>
            <a:r>
              <a:rPr lang="en-US" sz="2400" dirty="0" smtClean="0"/>
              <a:t>any </a:t>
            </a:r>
            <a:r>
              <a:rPr lang="en-US" sz="2400" dirty="0"/>
              <a:t>activity or transaction in connection with or incidental or </a:t>
            </a:r>
            <a:r>
              <a:rPr lang="en-US" sz="2400" dirty="0" smtClean="0"/>
              <a:t>ancillary to </a:t>
            </a:r>
            <a:r>
              <a:rPr lang="en-US" sz="2400" dirty="0"/>
              <a:t>sub-clause (</a:t>
            </a:r>
            <a:r>
              <a:rPr lang="en-US" sz="2400" i="1" dirty="0"/>
              <a:t>a</a:t>
            </a:r>
            <a:r>
              <a:rPr lang="en-US" sz="2400" dirty="0" smtClean="0"/>
              <a:t>);</a:t>
            </a:r>
          </a:p>
          <a:p>
            <a:pPr marL="457200" indent="-457200">
              <a:buFont typeface="+mj-lt"/>
              <a:buAutoNum type="alphaLcParenR"/>
            </a:pPr>
            <a:r>
              <a:rPr lang="en-US" sz="2400" dirty="0" smtClean="0"/>
              <a:t>any </a:t>
            </a:r>
            <a:r>
              <a:rPr lang="en-US" sz="2400" dirty="0"/>
              <a:t>activity or transaction in the nature of sub-clause (</a:t>
            </a:r>
            <a:r>
              <a:rPr lang="en-US" sz="2400" i="1" dirty="0"/>
              <a:t>a</a:t>
            </a:r>
            <a:r>
              <a:rPr lang="en-US" sz="2400" dirty="0"/>
              <a:t>), whether </a:t>
            </a:r>
            <a:r>
              <a:rPr lang="en-US" sz="2400" dirty="0" smtClean="0"/>
              <a:t>or not </a:t>
            </a:r>
            <a:r>
              <a:rPr lang="en-US" sz="2400" dirty="0"/>
              <a:t>there is volume, frequency, continuity or regularity of such transaction</a:t>
            </a:r>
            <a:r>
              <a:rPr lang="en-US" sz="2400" dirty="0" smtClean="0"/>
              <a:t>;</a:t>
            </a:r>
          </a:p>
          <a:p>
            <a:pPr marL="457200" indent="-457200">
              <a:buFont typeface="+mj-lt"/>
              <a:buAutoNum type="alphaLcParenR"/>
            </a:pPr>
            <a:r>
              <a:rPr lang="en-US" sz="2400" dirty="0" smtClean="0"/>
              <a:t>supply </a:t>
            </a:r>
            <a:r>
              <a:rPr lang="en-US" sz="2400" dirty="0"/>
              <a:t>or acquisition of goods including capital goods and services </a:t>
            </a:r>
            <a:r>
              <a:rPr lang="en-US" sz="2400" dirty="0" smtClean="0"/>
              <a:t>in connection </a:t>
            </a:r>
            <a:r>
              <a:rPr lang="en-US" sz="2400" dirty="0"/>
              <a:t>with commencement or closure of business</a:t>
            </a:r>
            <a:r>
              <a:rPr lang="en-US" sz="2400" dirty="0" smtClean="0"/>
              <a:t>; </a:t>
            </a:r>
          </a:p>
          <a:p>
            <a:pPr marL="457200" indent="-457200">
              <a:buFont typeface="+mj-lt"/>
              <a:buAutoNum type="alphaLcParenR"/>
            </a:pPr>
            <a:r>
              <a:rPr lang="en-US" sz="2400" dirty="0" smtClean="0"/>
              <a:t>provision </a:t>
            </a:r>
            <a:r>
              <a:rPr lang="en-US" sz="2400" dirty="0"/>
              <a:t>by a club, association, society, or any such body (for </a:t>
            </a:r>
            <a:r>
              <a:rPr lang="en-US" sz="2400" dirty="0" smtClean="0"/>
              <a:t>a subscription </a:t>
            </a:r>
            <a:r>
              <a:rPr lang="en-US" sz="2400" dirty="0"/>
              <a:t>or any other consideration) of the facilities or benefits to its members</a:t>
            </a:r>
            <a:r>
              <a:rPr lang="en-US" sz="2400" dirty="0" smtClean="0"/>
              <a:t>;</a:t>
            </a:r>
          </a:p>
        </p:txBody>
      </p:sp>
    </p:spTree>
    <p:extLst>
      <p:ext uri="{BB962C8B-B14F-4D97-AF65-F5344CB8AC3E}">
        <p14:creationId xmlns:p14="http://schemas.microsoft.com/office/powerpoint/2010/main" val="67084250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p:cNvSpPr txBox="1">
            <a:spLocks/>
          </p:cNvSpPr>
          <p:nvPr/>
        </p:nvSpPr>
        <p:spPr>
          <a:xfrm>
            <a:off x="457200" y="274638"/>
            <a:ext cx="7924800" cy="715962"/>
          </a:xfrm>
          <a:prstGeom prst="rect">
            <a:avLst/>
          </a:prstGeom>
        </p:spPr>
        <p:txBody>
          <a:bodyPr vert="horz" anchor="b">
            <a:normAutofit fontScale="70000" lnSpcReduction="200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3600" b="1" i="0" u="none" strike="noStrike" kern="1200" cap="small" spc="0" normalizeH="0" baseline="0" noProof="0" dirty="0" smtClean="0">
                <a:ln>
                  <a:noFill/>
                </a:ln>
                <a:solidFill>
                  <a:schemeClr val="accent1">
                    <a:lumMod val="75000"/>
                  </a:schemeClr>
                </a:solidFill>
                <a:effectLst/>
                <a:uLnTx/>
                <a:uFillTx/>
                <a:latin typeface="Book Antiqua" pitchFamily="18" charset="0"/>
                <a:ea typeface="+mj-ea"/>
                <a:cs typeface="+mj-cs"/>
              </a:rPr>
              <a:t>P of S – Services - supplier and receiver are in India (Sec 12)</a:t>
            </a:r>
            <a:endParaRPr kumimoji="0" lang="en-US" sz="3600" b="1" i="0" u="none" strike="noStrike" kern="1200" cap="small" spc="0" normalizeH="0" baseline="0" noProof="0" dirty="0">
              <a:ln>
                <a:noFill/>
              </a:ln>
              <a:solidFill>
                <a:schemeClr val="accent1">
                  <a:lumMod val="75000"/>
                </a:schemeClr>
              </a:solidFill>
              <a:effectLst/>
              <a:uLnTx/>
              <a:uFillTx/>
              <a:latin typeface="Book Antiqua" pitchFamily="18" charset="0"/>
              <a:ea typeface="+mj-ea"/>
              <a:cs typeface="+mj-cs"/>
            </a:endParaRPr>
          </a:p>
        </p:txBody>
      </p:sp>
      <p:graphicFrame>
        <p:nvGraphicFramePr>
          <p:cNvPr id="4" name="Table 3"/>
          <p:cNvGraphicFramePr>
            <a:graphicFrameLocks noGrp="1"/>
          </p:cNvGraphicFramePr>
          <p:nvPr>
            <p:extLst>
              <p:ext uri="{D42A27DB-BD31-4B8C-83A1-F6EECF244321}">
                <p14:modId xmlns:p14="http://schemas.microsoft.com/office/powerpoint/2010/main" val="1305371662"/>
              </p:ext>
            </p:extLst>
          </p:nvPr>
        </p:nvGraphicFramePr>
        <p:xfrm>
          <a:off x="304801" y="1075346"/>
          <a:ext cx="8229600" cy="4480560"/>
        </p:xfrm>
        <a:graphic>
          <a:graphicData uri="http://schemas.openxmlformats.org/drawingml/2006/table">
            <a:tbl>
              <a:tblPr firstRow="1" bandRow="1">
                <a:tableStyleId>{5C22544A-7EE6-4342-B048-85BDC9FD1C3A}</a:tableStyleId>
              </a:tblPr>
              <a:tblGrid>
                <a:gridCol w="755009"/>
                <a:gridCol w="3969390"/>
                <a:gridCol w="3505201"/>
              </a:tblGrid>
              <a:tr h="330570">
                <a:tc>
                  <a:txBody>
                    <a:bodyPr/>
                    <a:lstStyle/>
                    <a:p>
                      <a:pPr algn="ctr"/>
                      <a:r>
                        <a:rPr lang="en-US" dirty="0" err="1" smtClean="0">
                          <a:latin typeface="Book Antiqua" pitchFamily="18" charset="0"/>
                        </a:rPr>
                        <a:t>S.No</a:t>
                      </a:r>
                      <a:endParaRPr lang="en-US" dirty="0">
                        <a:latin typeface="Book Antiqua" pitchFamily="18" charset="0"/>
                      </a:endParaRPr>
                    </a:p>
                  </a:txBody>
                  <a:tcPr/>
                </a:tc>
                <a:tc>
                  <a:txBody>
                    <a:bodyPr/>
                    <a:lstStyle/>
                    <a:p>
                      <a:pPr algn="ctr"/>
                      <a:r>
                        <a:rPr lang="en-US" dirty="0" smtClean="0">
                          <a:latin typeface="Book Antiqua" pitchFamily="18" charset="0"/>
                        </a:rPr>
                        <a:t>Services</a:t>
                      </a:r>
                      <a:endParaRPr lang="en-US" dirty="0">
                        <a:latin typeface="Book Antiqua" pitchFamily="18" charset="0"/>
                      </a:endParaRPr>
                    </a:p>
                  </a:txBody>
                  <a:tcPr/>
                </a:tc>
                <a:tc>
                  <a:txBody>
                    <a:bodyPr/>
                    <a:lstStyle/>
                    <a:p>
                      <a:pPr algn="ctr"/>
                      <a:r>
                        <a:rPr lang="en-US" b="1" dirty="0" smtClean="0">
                          <a:latin typeface="Book Antiqua" pitchFamily="18" charset="0"/>
                        </a:rPr>
                        <a:t>Place of supply of services</a:t>
                      </a:r>
                      <a:endParaRPr lang="en-US" b="1" dirty="0">
                        <a:latin typeface="Book Antiqua" pitchFamily="18" charset="0"/>
                      </a:endParaRPr>
                    </a:p>
                  </a:txBody>
                  <a:tcPr/>
                </a:tc>
              </a:tr>
              <a:tr h="330570">
                <a:tc>
                  <a:txBody>
                    <a:bodyPr/>
                    <a:lstStyle/>
                    <a:p>
                      <a:pPr algn="just"/>
                      <a:r>
                        <a:rPr lang="en-US" dirty="0" smtClean="0">
                          <a:latin typeface="Book Antiqua" pitchFamily="18" charset="0"/>
                        </a:rPr>
                        <a:t>(4)</a:t>
                      </a:r>
                      <a:endParaRPr lang="en-US" dirty="0">
                        <a:latin typeface="Book Antiqua" pitchFamily="18" charset="0"/>
                      </a:endParaRPr>
                    </a:p>
                  </a:txBody>
                  <a:tcPr/>
                </a:tc>
                <a:tc>
                  <a:txBody>
                    <a:bodyPr/>
                    <a:lstStyle/>
                    <a:p>
                      <a:pPr algn="just"/>
                      <a:r>
                        <a:rPr lang="en-US" sz="1800" kern="1200" dirty="0" smtClean="0">
                          <a:solidFill>
                            <a:schemeClr val="tx1"/>
                          </a:solidFill>
                          <a:latin typeface="Book Antiqua" pitchFamily="18" charset="0"/>
                          <a:ea typeface="+mn-ea"/>
                          <a:cs typeface="+mn-cs"/>
                        </a:rPr>
                        <a:t>Restaurant and catering services, personal grooming, fitness, beauty treatment, health service including cosmetic and plastic surgery</a:t>
                      </a:r>
                      <a:endParaRPr lang="en-US" sz="1800" kern="1200" dirty="0">
                        <a:solidFill>
                          <a:schemeClr val="tx1"/>
                        </a:solidFill>
                        <a:latin typeface="Book Antiqua" pitchFamily="18" charset="0"/>
                        <a:ea typeface="+mn-ea"/>
                        <a:cs typeface="+mn-cs"/>
                      </a:endParaRPr>
                    </a:p>
                  </a:txBody>
                  <a:tcPr/>
                </a:tc>
                <a:tc>
                  <a:txBody>
                    <a:bodyPr/>
                    <a:lstStyle/>
                    <a:p>
                      <a:pPr algn="just"/>
                      <a:r>
                        <a:rPr lang="en-US" dirty="0" smtClean="0">
                          <a:latin typeface="Book Antiqua" pitchFamily="18" charset="0"/>
                        </a:rPr>
                        <a:t>Location</a:t>
                      </a:r>
                      <a:r>
                        <a:rPr lang="en-US" baseline="0" dirty="0" smtClean="0">
                          <a:latin typeface="Book Antiqua" pitchFamily="18" charset="0"/>
                        </a:rPr>
                        <a:t> where s</a:t>
                      </a:r>
                      <a:r>
                        <a:rPr lang="en-US" dirty="0" smtClean="0">
                          <a:latin typeface="Book Antiqua" pitchFamily="18" charset="0"/>
                        </a:rPr>
                        <a:t>ervices actually performed</a:t>
                      </a:r>
                      <a:endParaRPr lang="en-US" dirty="0">
                        <a:latin typeface="Book Antiqua" pitchFamily="18" charset="0"/>
                      </a:endParaRPr>
                    </a:p>
                  </a:txBody>
                  <a:tcPr/>
                </a:tc>
              </a:tr>
              <a:tr h="330570">
                <a:tc>
                  <a:txBody>
                    <a:bodyPr/>
                    <a:lstStyle/>
                    <a:p>
                      <a:pPr algn="just"/>
                      <a:r>
                        <a:rPr lang="en-US" dirty="0" smtClean="0">
                          <a:latin typeface="Book Antiqua" pitchFamily="18" charset="0"/>
                        </a:rPr>
                        <a:t>(5)</a:t>
                      </a:r>
                      <a:endParaRPr lang="en-US" baseline="0" dirty="0" smtClean="0">
                        <a:latin typeface="Book Antiqua" pitchFamily="18" charset="0"/>
                      </a:endParaRPr>
                    </a:p>
                  </a:txBody>
                  <a:tcPr/>
                </a:tc>
                <a:tc>
                  <a:txBody>
                    <a:bodyPr/>
                    <a:lstStyle/>
                    <a:p>
                      <a:pPr algn="just"/>
                      <a:r>
                        <a:rPr lang="en-US" dirty="0" smtClean="0">
                          <a:latin typeface="Book Antiqua" pitchFamily="18" charset="0"/>
                        </a:rPr>
                        <a:t>Services</a:t>
                      </a:r>
                      <a:r>
                        <a:rPr lang="en-US" baseline="0" dirty="0" smtClean="0">
                          <a:latin typeface="Book Antiqua" pitchFamily="18" charset="0"/>
                        </a:rPr>
                        <a:t> i</a:t>
                      </a:r>
                      <a:r>
                        <a:rPr lang="en-US" dirty="0" smtClean="0">
                          <a:latin typeface="Book Antiqua" pitchFamily="18" charset="0"/>
                        </a:rPr>
                        <a:t>n relation to training &amp; performance appraisal</a:t>
                      </a:r>
                      <a:endParaRPr lang="en-US" dirty="0">
                        <a:latin typeface="Book Antiqua" pitchFamily="18" charset="0"/>
                      </a:endParaRPr>
                    </a:p>
                  </a:txBody>
                  <a:tcPr/>
                </a:tc>
                <a:tc>
                  <a:txBody>
                    <a:bodyPr/>
                    <a:lstStyle/>
                    <a:p>
                      <a:pPr marL="285750" indent="-285750" algn="just">
                        <a:buFont typeface="Arial" pitchFamily="34" charset="0"/>
                        <a:buChar char="•"/>
                      </a:pPr>
                      <a:r>
                        <a:rPr lang="en-US" dirty="0" smtClean="0">
                          <a:latin typeface="Book Antiqua" pitchFamily="18" charset="0"/>
                        </a:rPr>
                        <a:t>Location</a:t>
                      </a:r>
                      <a:r>
                        <a:rPr lang="en-US" baseline="0" dirty="0" smtClean="0">
                          <a:latin typeface="Book Antiqua" pitchFamily="18" charset="0"/>
                        </a:rPr>
                        <a:t> of </a:t>
                      </a:r>
                      <a:r>
                        <a:rPr lang="en-US" dirty="0" smtClean="0">
                          <a:latin typeface="Book Antiqua" pitchFamily="18" charset="0"/>
                        </a:rPr>
                        <a:t>registered person receiving the services</a:t>
                      </a:r>
                    </a:p>
                    <a:p>
                      <a:pPr marL="285750" indent="-285750" algn="just">
                        <a:buFont typeface="Arial" pitchFamily="34" charset="0"/>
                        <a:buChar char="•"/>
                      </a:pPr>
                      <a:r>
                        <a:rPr lang="en-US" baseline="0" dirty="0" smtClean="0">
                          <a:latin typeface="Book Antiqua" pitchFamily="18" charset="0"/>
                        </a:rPr>
                        <a:t>If person not registered - p</a:t>
                      </a:r>
                      <a:r>
                        <a:rPr lang="en-US" dirty="0" smtClean="0">
                          <a:latin typeface="Book Antiqua" pitchFamily="18" charset="0"/>
                        </a:rPr>
                        <a:t>lace where services performed</a:t>
                      </a:r>
                      <a:endParaRPr lang="en-US" dirty="0">
                        <a:latin typeface="Book Antiqua" pitchFamily="18" charset="0"/>
                      </a:endParaRPr>
                    </a:p>
                  </a:txBody>
                  <a:tcPr/>
                </a:tc>
              </a:tr>
              <a:tr h="330570">
                <a:tc>
                  <a:txBody>
                    <a:bodyPr/>
                    <a:lstStyle/>
                    <a:p>
                      <a:pPr algn="just"/>
                      <a:r>
                        <a:rPr lang="en-US" baseline="0" dirty="0" smtClean="0">
                          <a:latin typeface="Book Antiqua" pitchFamily="18" charset="0"/>
                        </a:rPr>
                        <a:t>(6)</a:t>
                      </a:r>
                    </a:p>
                  </a:txBody>
                  <a:tcPr/>
                </a:tc>
                <a:tc>
                  <a:txBody>
                    <a:bodyPr/>
                    <a:lstStyle/>
                    <a:p>
                      <a:pPr algn="just"/>
                      <a:r>
                        <a:rPr lang="en-US" sz="1800" kern="1200" dirty="0" smtClean="0">
                          <a:solidFill>
                            <a:schemeClr val="tx1"/>
                          </a:solidFill>
                          <a:latin typeface="Book Antiqua" pitchFamily="18" charset="0"/>
                          <a:ea typeface="+mn-ea"/>
                          <a:cs typeface="+mn-cs"/>
                        </a:rPr>
                        <a:t>Admission to a cultural, artistic, sporting, scientific, educational, entertainment event or amusement park or any other place and services ancillary thereto</a:t>
                      </a:r>
                      <a:endParaRPr lang="en-US" sz="1800" kern="1200" dirty="0">
                        <a:solidFill>
                          <a:schemeClr val="tx1"/>
                        </a:solidFill>
                        <a:latin typeface="Book Antiqua" pitchFamily="18" charset="0"/>
                        <a:ea typeface="+mn-ea"/>
                        <a:cs typeface="+mn-cs"/>
                      </a:endParaRPr>
                    </a:p>
                  </a:txBody>
                  <a:tcPr/>
                </a:tc>
                <a:tc>
                  <a:txBody>
                    <a:bodyPr/>
                    <a:lstStyle/>
                    <a:p>
                      <a:r>
                        <a:rPr lang="en-US" sz="1800" kern="1200" dirty="0" smtClean="0">
                          <a:solidFill>
                            <a:schemeClr val="tx1"/>
                          </a:solidFill>
                          <a:latin typeface="Book Antiqua" pitchFamily="18" charset="0"/>
                          <a:ea typeface="+mn-ea"/>
                          <a:cs typeface="+mn-cs"/>
                        </a:rPr>
                        <a:t>Place where the event is actually held or where the park or such other place is located.</a:t>
                      </a:r>
                      <a:endParaRPr lang="en-US" sz="1800" kern="1200" dirty="0">
                        <a:solidFill>
                          <a:schemeClr val="tx1"/>
                        </a:solidFill>
                        <a:latin typeface="Book Antiqua" pitchFamily="18" charset="0"/>
                        <a:ea typeface="+mn-ea"/>
                        <a:cs typeface="+mn-cs"/>
                      </a:endParaRPr>
                    </a:p>
                  </a:txBody>
                  <a:tcPr/>
                </a:tc>
              </a:tr>
            </a:tbl>
          </a:graphicData>
        </a:graphic>
      </p:graphicFrame>
    </p:spTree>
    <p:extLst>
      <p:ext uri="{BB962C8B-B14F-4D97-AF65-F5344CB8AC3E}">
        <p14:creationId xmlns:p14="http://schemas.microsoft.com/office/powerpoint/2010/main" val="655510604"/>
      </p:ext>
    </p:extLst>
  </p:cSld>
  <p:clrMapOvr>
    <a:masterClrMapping/>
  </p:clrMapOvr>
  <p:transition spd="slow"/>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p:cNvSpPr txBox="1">
            <a:spLocks/>
          </p:cNvSpPr>
          <p:nvPr/>
        </p:nvSpPr>
        <p:spPr>
          <a:xfrm>
            <a:off x="457200" y="274638"/>
            <a:ext cx="7467600" cy="715962"/>
          </a:xfrm>
          <a:prstGeom prst="rect">
            <a:avLst/>
          </a:prstGeom>
        </p:spPr>
        <p:txBody>
          <a:bodyPr vert="horz" anchor="b">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3600" b="1" i="0" u="none" strike="noStrike" kern="1200" cap="small" spc="0" normalizeH="0" baseline="0" noProof="0" dirty="0" smtClean="0">
                <a:ln>
                  <a:noFill/>
                </a:ln>
                <a:solidFill>
                  <a:schemeClr val="accent1">
                    <a:lumMod val="75000"/>
                  </a:schemeClr>
                </a:solidFill>
                <a:effectLst/>
                <a:uLnTx/>
                <a:uFillTx/>
                <a:latin typeface="Book Antiqua" pitchFamily="18" charset="0"/>
                <a:ea typeface="+mj-ea"/>
                <a:cs typeface="+mj-cs"/>
              </a:rPr>
              <a:t>Place of Supply - Services</a:t>
            </a:r>
            <a:endParaRPr kumimoji="0" lang="en-US" sz="3600" b="1" i="0" u="none" strike="noStrike" kern="1200" cap="small" spc="0" normalizeH="0" baseline="0" noProof="0" dirty="0">
              <a:ln>
                <a:noFill/>
              </a:ln>
              <a:solidFill>
                <a:schemeClr val="accent1">
                  <a:lumMod val="75000"/>
                </a:schemeClr>
              </a:solidFill>
              <a:effectLst/>
              <a:uLnTx/>
              <a:uFillTx/>
              <a:latin typeface="Book Antiqua" pitchFamily="18" charset="0"/>
              <a:ea typeface="+mj-ea"/>
              <a:cs typeface="+mj-cs"/>
            </a:endParaRPr>
          </a:p>
        </p:txBody>
      </p:sp>
      <p:graphicFrame>
        <p:nvGraphicFramePr>
          <p:cNvPr id="4" name="Table 3"/>
          <p:cNvGraphicFramePr>
            <a:graphicFrameLocks noGrp="1"/>
          </p:cNvGraphicFramePr>
          <p:nvPr>
            <p:extLst>
              <p:ext uri="{D42A27DB-BD31-4B8C-83A1-F6EECF244321}">
                <p14:modId xmlns:p14="http://schemas.microsoft.com/office/powerpoint/2010/main" val="478029359"/>
              </p:ext>
            </p:extLst>
          </p:nvPr>
        </p:nvGraphicFramePr>
        <p:xfrm>
          <a:off x="304801" y="1075346"/>
          <a:ext cx="8229600" cy="4937760"/>
        </p:xfrm>
        <a:graphic>
          <a:graphicData uri="http://schemas.openxmlformats.org/drawingml/2006/table">
            <a:tbl>
              <a:tblPr firstRow="1" bandRow="1">
                <a:tableStyleId>{5C22544A-7EE6-4342-B048-85BDC9FD1C3A}</a:tableStyleId>
              </a:tblPr>
              <a:tblGrid>
                <a:gridCol w="755009"/>
                <a:gridCol w="4045590"/>
                <a:gridCol w="3429001"/>
              </a:tblGrid>
              <a:tr h="330570">
                <a:tc>
                  <a:txBody>
                    <a:bodyPr/>
                    <a:lstStyle/>
                    <a:p>
                      <a:pPr algn="ctr"/>
                      <a:r>
                        <a:rPr lang="en-US" dirty="0" err="1" smtClean="0">
                          <a:latin typeface="Book Antiqua" pitchFamily="18" charset="0"/>
                        </a:rPr>
                        <a:t>S.No</a:t>
                      </a:r>
                      <a:endParaRPr lang="en-US" dirty="0">
                        <a:latin typeface="Book Antiqua" pitchFamily="18" charset="0"/>
                      </a:endParaRPr>
                    </a:p>
                  </a:txBody>
                  <a:tcPr/>
                </a:tc>
                <a:tc>
                  <a:txBody>
                    <a:bodyPr/>
                    <a:lstStyle/>
                    <a:p>
                      <a:pPr algn="ctr"/>
                      <a:r>
                        <a:rPr lang="en-US" dirty="0" smtClean="0">
                          <a:latin typeface="Book Antiqua" pitchFamily="18" charset="0"/>
                        </a:rPr>
                        <a:t>Services</a:t>
                      </a:r>
                      <a:endParaRPr lang="en-US" dirty="0">
                        <a:latin typeface="Book Antiqua" pitchFamily="18" charset="0"/>
                      </a:endParaRPr>
                    </a:p>
                  </a:txBody>
                  <a:tcPr/>
                </a:tc>
                <a:tc>
                  <a:txBody>
                    <a:bodyPr/>
                    <a:lstStyle/>
                    <a:p>
                      <a:pPr algn="ctr"/>
                      <a:r>
                        <a:rPr lang="en-US" b="1" dirty="0" smtClean="0">
                          <a:latin typeface="Book Antiqua" pitchFamily="18" charset="0"/>
                        </a:rPr>
                        <a:t>Place of supply of services</a:t>
                      </a:r>
                      <a:endParaRPr lang="en-US" b="1" dirty="0">
                        <a:latin typeface="Book Antiqua" pitchFamily="18" charset="0"/>
                      </a:endParaRPr>
                    </a:p>
                  </a:txBody>
                  <a:tcPr/>
                </a:tc>
              </a:tr>
              <a:tr h="387694">
                <a:tc>
                  <a:txBody>
                    <a:bodyPr/>
                    <a:lstStyle/>
                    <a:p>
                      <a:pPr marL="0" algn="just" rtl="0" eaLnBrk="1" fontAlgn="t" latinLnBrk="0" hangingPunct="1">
                        <a:spcBef>
                          <a:spcPts val="0"/>
                        </a:spcBef>
                        <a:spcAft>
                          <a:spcPts val="0"/>
                        </a:spcAft>
                      </a:pPr>
                      <a:r>
                        <a:rPr lang="en-US" sz="1800" b="0" i="0" u="none" strike="noStrike" kern="1200" dirty="0">
                          <a:solidFill>
                            <a:schemeClr val="tx1"/>
                          </a:solidFill>
                          <a:latin typeface="Book Antiqua" pitchFamily="18" charset="0"/>
                        </a:rPr>
                        <a:t>(7)</a:t>
                      </a:r>
                      <a:endParaRPr lang="en-US" sz="1800" b="0" i="0" u="none" strike="noStrike" dirty="0">
                        <a:solidFill>
                          <a:schemeClr val="tx1"/>
                        </a:solidFill>
                        <a:latin typeface="Book Antiqua" pitchFamily="18" charset="0"/>
                      </a:endParaRPr>
                    </a:p>
                  </a:txBody>
                  <a:tcPr/>
                </a:tc>
                <a:tc>
                  <a:txBody>
                    <a:bodyPr/>
                    <a:lstStyle/>
                    <a:p>
                      <a:r>
                        <a:rPr lang="en-US" sz="1800" kern="1200" dirty="0" smtClean="0">
                          <a:solidFill>
                            <a:schemeClr val="tx1"/>
                          </a:solidFill>
                          <a:latin typeface="Book Antiqua" pitchFamily="18" charset="0"/>
                          <a:ea typeface="+mn-ea"/>
                          <a:cs typeface="+mn-cs"/>
                        </a:rPr>
                        <a:t>- </a:t>
                      </a:r>
                      <a:r>
                        <a:rPr lang="en-US" sz="1800" kern="1200" dirty="0" err="1" smtClean="0">
                          <a:solidFill>
                            <a:schemeClr val="tx1"/>
                          </a:solidFill>
                          <a:latin typeface="Book Antiqua" pitchFamily="18" charset="0"/>
                          <a:ea typeface="+mn-ea"/>
                          <a:cs typeface="+mn-cs"/>
                        </a:rPr>
                        <a:t>Organisation</a:t>
                      </a:r>
                      <a:r>
                        <a:rPr lang="en-US" sz="1800" kern="1200" dirty="0" smtClean="0">
                          <a:solidFill>
                            <a:schemeClr val="tx1"/>
                          </a:solidFill>
                          <a:latin typeface="Book Antiqua" pitchFamily="18" charset="0"/>
                          <a:ea typeface="+mn-ea"/>
                          <a:cs typeface="+mn-cs"/>
                        </a:rPr>
                        <a:t> of a cultural, artistic, sporting, scientific, educational or</a:t>
                      </a:r>
                    </a:p>
                    <a:p>
                      <a:r>
                        <a:rPr lang="en-US" sz="1800" kern="1200" dirty="0" smtClean="0">
                          <a:solidFill>
                            <a:schemeClr val="tx1"/>
                          </a:solidFill>
                          <a:latin typeface="Book Antiqua" pitchFamily="18" charset="0"/>
                          <a:ea typeface="+mn-ea"/>
                          <a:cs typeface="+mn-cs"/>
                        </a:rPr>
                        <a:t>entertainment event including supply of services in relation to a conference, fair, exhibition, celebration or similar events</a:t>
                      </a:r>
                    </a:p>
                    <a:p>
                      <a:r>
                        <a:rPr lang="en-US" sz="1800" kern="1200" dirty="0" smtClean="0">
                          <a:solidFill>
                            <a:schemeClr val="tx1"/>
                          </a:solidFill>
                          <a:latin typeface="Book Antiqua" pitchFamily="18" charset="0"/>
                          <a:ea typeface="+mn-ea"/>
                          <a:cs typeface="+mn-cs"/>
                        </a:rPr>
                        <a:t>- Services ancillary to </a:t>
                      </a:r>
                      <a:r>
                        <a:rPr lang="en-US" sz="1800" kern="1200" dirty="0" err="1" smtClean="0">
                          <a:solidFill>
                            <a:schemeClr val="tx1"/>
                          </a:solidFill>
                          <a:latin typeface="Book Antiqua" pitchFamily="18" charset="0"/>
                          <a:ea typeface="+mn-ea"/>
                          <a:cs typeface="+mn-cs"/>
                        </a:rPr>
                        <a:t>organisation</a:t>
                      </a:r>
                      <a:r>
                        <a:rPr lang="en-US" sz="1800" kern="1200" dirty="0" smtClean="0">
                          <a:solidFill>
                            <a:schemeClr val="tx1"/>
                          </a:solidFill>
                          <a:latin typeface="Book Antiqua" pitchFamily="18" charset="0"/>
                          <a:ea typeface="+mn-ea"/>
                          <a:cs typeface="+mn-cs"/>
                        </a:rPr>
                        <a:t> of any of the events or services referred to in clause (a), or assigning of sponsorship to such events</a:t>
                      </a:r>
                      <a:endParaRPr lang="en-US" sz="1800" kern="1200" dirty="0">
                        <a:solidFill>
                          <a:schemeClr val="tx1"/>
                        </a:solidFill>
                        <a:latin typeface="Book Antiqua" pitchFamily="18" charset="0"/>
                        <a:ea typeface="+mn-ea"/>
                        <a:cs typeface="+mn-cs"/>
                      </a:endParaRPr>
                    </a:p>
                  </a:txBody>
                  <a:tcPr/>
                </a:tc>
                <a:tc>
                  <a:txBody>
                    <a:bodyPr/>
                    <a:lstStyle/>
                    <a:p>
                      <a:pPr marL="283464" indent="-283464" algn="just" rtl="0" eaLnBrk="1" fontAlgn="t" latinLnBrk="0" hangingPunct="1">
                        <a:spcBef>
                          <a:spcPts val="0"/>
                        </a:spcBef>
                        <a:spcAft>
                          <a:spcPts val="0"/>
                        </a:spcAft>
                        <a:buClrTx/>
                        <a:buSzPts val="1800"/>
                        <a:buFont typeface="Arial"/>
                        <a:buChar char="•"/>
                      </a:pPr>
                      <a:r>
                        <a:rPr lang="en-US" sz="1800" b="0" i="0" u="none" strike="noStrike" kern="1200" dirty="0" smtClean="0">
                          <a:solidFill>
                            <a:schemeClr val="dk1"/>
                          </a:solidFill>
                          <a:latin typeface="Book Antiqua" pitchFamily="18" charset="0"/>
                        </a:rPr>
                        <a:t>To</a:t>
                      </a:r>
                      <a:r>
                        <a:rPr lang="en-US" sz="1800" b="0" i="0" u="none" strike="noStrike" kern="1200" baseline="0" dirty="0" smtClean="0">
                          <a:solidFill>
                            <a:schemeClr val="dk1"/>
                          </a:solidFill>
                          <a:latin typeface="Book Antiqua" pitchFamily="18" charset="0"/>
                        </a:rPr>
                        <a:t> Regd. Person – his l</a:t>
                      </a:r>
                      <a:r>
                        <a:rPr lang="en-US" sz="1800" b="0" i="0" u="none" strike="noStrike" kern="1200" dirty="0" smtClean="0">
                          <a:solidFill>
                            <a:schemeClr val="dk1"/>
                          </a:solidFill>
                          <a:latin typeface="Book Antiqua" pitchFamily="18" charset="0"/>
                        </a:rPr>
                        <a:t>ocation</a:t>
                      </a:r>
                    </a:p>
                    <a:p>
                      <a:pPr marL="283464" indent="-283464" algn="just" rtl="0" eaLnBrk="1" fontAlgn="t" latinLnBrk="0" hangingPunct="1">
                        <a:spcBef>
                          <a:spcPts val="0"/>
                        </a:spcBef>
                        <a:spcAft>
                          <a:spcPts val="0"/>
                        </a:spcAft>
                        <a:buClrTx/>
                        <a:buSzPts val="1800"/>
                        <a:buFont typeface="Arial"/>
                        <a:buChar char="•"/>
                      </a:pPr>
                      <a:r>
                        <a:rPr lang="en-US" sz="1800" b="0" i="0" u="none" strike="noStrike" kern="1200" baseline="0" dirty="0" smtClean="0">
                          <a:solidFill>
                            <a:schemeClr val="dk1"/>
                          </a:solidFill>
                          <a:latin typeface="Book Antiqua" pitchFamily="18" charset="0"/>
                        </a:rPr>
                        <a:t>If person not registered - p</a:t>
                      </a:r>
                      <a:r>
                        <a:rPr lang="en-US" sz="1800" b="0" i="0" u="none" strike="noStrike" kern="1200" dirty="0" smtClean="0">
                          <a:solidFill>
                            <a:schemeClr val="dk1"/>
                          </a:solidFill>
                          <a:latin typeface="Book Antiqua" pitchFamily="18" charset="0"/>
                        </a:rPr>
                        <a:t>lace where event actually held</a:t>
                      </a:r>
                    </a:p>
                    <a:p>
                      <a:pPr marL="283464" indent="-283464" algn="just" rtl="0" eaLnBrk="1" fontAlgn="t" latinLnBrk="0" hangingPunct="1">
                        <a:spcBef>
                          <a:spcPts val="0"/>
                        </a:spcBef>
                        <a:spcAft>
                          <a:spcPts val="0"/>
                        </a:spcAft>
                        <a:buClrTx/>
                        <a:buSzPts val="1800"/>
                        <a:buFont typeface="Arial"/>
                        <a:buChar char="•"/>
                      </a:pPr>
                      <a:r>
                        <a:rPr lang="en-US" sz="1800" b="0" i="0" u="none" strike="noStrike" kern="1200" dirty="0" smtClean="0">
                          <a:solidFill>
                            <a:schemeClr val="dk1"/>
                          </a:solidFill>
                          <a:latin typeface="Book Antiqua" pitchFamily="18" charset="0"/>
                        </a:rPr>
                        <a:t>If the event is held outside India – the location</a:t>
                      </a:r>
                      <a:r>
                        <a:rPr lang="en-US" sz="1800" b="0" i="0" u="none" strike="noStrike" kern="1200" baseline="0" dirty="0" smtClean="0">
                          <a:solidFill>
                            <a:schemeClr val="dk1"/>
                          </a:solidFill>
                          <a:latin typeface="Book Antiqua" pitchFamily="18" charset="0"/>
                        </a:rPr>
                        <a:t> of recipient</a:t>
                      </a:r>
                    </a:p>
                    <a:p>
                      <a:pPr marL="283464" indent="-283464" algn="just" rtl="0" eaLnBrk="1" fontAlgn="t" latinLnBrk="0" hangingPunct="1">
                        <a:spcBef>
                          <a:spcPts val="0"/>
                        </a:spcBef>
                        <a:spcAft>
                          <a:spcPts val="0"/>
                        </a:spcAft>
                        <a:buClrTx/>
                        <a:buSzPts val="1800"/>
                        <a:buFont typeface="Arial"/>
                        <a:buChar char="•"/>
                      </a:pPr>
                      <a:r>
                        <a:rPr lang="en-US" sz="1800" b="0" i="0" u="none" strike="noStrike" kern="1200" baseline="0" dirty="0" smtClean="0">
                          <a:solidFill>
                            <a:schemeClr val="dk1"/>
                          </a:solidFill>
                          <a:latin typeface="Book Antiqua" pitchFamily="18" charset="0"/>
                        </a:rPr>
                        <a:t>If more than one state apportionment  </a:t>
                      </a:r>
                      <a:endParaRPr lang="en-US" sz="1800" b="0" i="0" u="none" strike="noStrike" kern="1200" dirty="0">
                        <a:solidFill>
                          <a:schemeClr val="tx1"/>
                        </a:solidFill>
                        <a:latin typeface="Book Antiqua" pitchFamily="18" charset="0"/>
                      </a:endParaRPr>
                    </a:p>
                  </a:txBody>
                  <a:tcPr/>
                </a:tc>
              </a:tr>
              <a:tr h="330570">
                <a:tc>
                  <a:txBody>
                    <a:bodyPr/>
                    <a:lstStyle/>
                    <a:p>
                      <a:pPr marL="0" algn="just" rtl="0" eaLnBrk="1" fontAlgn="t" latinLnBrk="0" hangingPunct="1">
                        <a:spcBef>
                          <a:spcPts val="0"/>
                        </a:spcBef>
                        <a:spcAft>
                          <a:spcPts val="0"/>
                        </a:spcAft>
                      </a:pPr>
                      <a:r>
                        <a:rPr lang="en-US" sz="1800" b="0" i="0" u="none" strike="noStrike" kern="1200" dirty="0" smtClean="0">
                          <a:solidFill>
                            <a:schemeClr val="dk1"/>
                          </a:solidFill>
                          <a:latin typeface="Book Antiqua" pitchFamily="18" charset="0"/>
                        </a:rPr>
                        <a:t>(8)</a:t>
                      </a:r>
                      <a:endParaRPr lang="en-US" sz="1800" b="0" i="0" u="none" strike="noStrike" kern="1200" dirty="0">
                        <a:solidFill>
                          <a:schemeClr val="dk1"/>
                        </a:solidFill>
                        <a:latin typeface="Book Antiqua" pitchFamily="18" charset="0"/>
                      </a:endParaRPr>
                    </a:p>
                  </a:txBody>
                  <a:tcPr/>
                </a:tc>
                <a:tc>
                  <a:txBody>
                    <a:bodyPr/>
                    <a:lstStyle/>
                    <a:p>
                      <a:pPr marL="0" algn="just" rtl="0" eaLnBrk="1" fontAlgn="t" latinLnBrk="0" hangingPunct="1">
                        <a:spcBef>
                          <a:spcPts val="0"/>
                        </a:spcBef>
                        <a:spcAft>
                          <a:spcPts val="0"/>
                        </a:spcAft>
                      </a:pPr>
                      <a:r>
                        <a:rPr lang="en-US" sz="1800" b="0" i="0" u="none" strike="noStrike" kern="1200" dirty="0">
                          <a:solidFill>
                            <a:schemeClr val="dk1"/>
                          </a:solidFill>
                          <a:latin typeface="Book Antiqua" pitchFamily="18" charset="0"/>
                        </a:rPr>
                        <a:t>Transportation</a:t>
                      </a:r>
                      <a:r>
                        <a:rPr lang="en-US" sz="1800" b="0" i="0" u="none" strike="noStrike" kern="1200" baseline="0" dirty="0">
                          <a:solidFill>
                            <a:schemeClr val="dk1"/>
                          </a:solidFill>
                          <a:latin typeface="Book Antiqua" pitchFamily="18" charset="0"/>
                        </a:rPr>
                        <a:t> of goods, including mail/courier </a:t>
                      </a:r>
                      <a:endParaRPr lang="en-US" sz="1800" b="0" i="0" u="none" strike="noStrike" kern="1200" dirty="0">
                        <a:solidFill>
                          <a:schemeClr val="dk1"/>
                        </a:solidFill>
                        <a:latin typeface="Book Antiqua" pitchFamily="18" charset="0"/>
                      </a:endParaRPr>
                    </a:p>
                  </a:txBody>
                  <a:tcPr/>
                </a:tc>
                <a:tc>
                  <a:txBody>
                    <a:bodyPr/>
                    <a:lstStyle/>
                    <a:p>
                      <a:pPr marL="283464" indent="-283464" algn="just" rtl="0" eaLnBrk="1" fontAlgn="t" latinLnBrk="0" hangingPunct="1">
                        <a:spcBef>
                          <a:spcPts val="0"/>
                        </a:spcBef>
                        <a:spcAft>
                          <a:spcPts val="0"/>
                        </a:spcAft>
                        <a:buClrTx/>
                        <a:buSzPts val="1800"/>
                        <a:buFont typeface="Arial"/>
                        <a:buChar char="•"/>
                      </a:pPr>
                      <a:r>
                        <a:rPr lang="en-US" sz="1800" b="0" i="0" u="none" strike="noStrike" kern="1200" dirty="0" smtClean="0">
                          <a:solidFill>
                            <a:schemeClr val="dk1"/>
                          </a:solidFill>
                          <a:latin typeface="Book Antiqua" pitchFamily="18" charset="0"/>
                        </a:rPr>
                        <a:t>To Regd. Person – his location</a:t>
                      </a:r>
                    </a:p>
                    <a:p>
                      <a:pPr marL="283464" indent="-283464" algn="just" rtl="0" eaLnBrk="1" fontAlgn="t" latinLnBrk="0" hangingPunct="1">
                        <a:spcBef>
                          <a:spcPts val="0"/>
                        </a:spcBef>
                        <a:spcAft>
                          <a:spcPts val="0"/>
                        </a:spcAft>
                        <a:buClrTx/>
                        <a:buSzPts val="1800"/>
                        <a:buFont typeface="Arial"/>
                        <a:buChar char="•"/>
                      </a:pPr>
                      <a:r>
                        <a:rPr lang="en-US" sz="1800" b="0" i="0" u="none" strike="noStrike" kern="1200" baseline="0" dirty="0" smtClean="0">
                          <a:solidFill>
                            <a:schemeClr val="dk1"/>
                          </a:solidFill>
                          <a:latin typeface="Book Antiqua" pitchFamily="18" charset="0"/>
                        </a:rPr>
                        <a:t>If </a:t>
                      </a:r>
                      <a:r>
                        <a:rPr lang="en-US" sz="1800" b="0" i="0" u="none" strike="noStrike" kern="1200" baseline="0" dirty="0">
                          <a:solidFill>
                            <a:schemeClr val="dk1"/>
                          </a:solidFill>
                          <a:latin typeface="Book Antiqua" pitchFamily="18" charset="0"/>
                        </a:rPr>
                        <a:t>person not </a:t>
                      </a:r>
                      <a:r>
                        <a:rPr lang="en-US" sz="1800" b="0" i="0" u="none" strike="noStrike" kern="1200" dirty="0">
                          <a:solidFill>
                            <a:schemeClr val="dk1"/>
                          </a:solidFill>
                          <a:latin typeface="Book Antiqua" pitchFamily="18" charset="0"/>
                        </a:rPr>
                        <a:t>registered – place where such goods are</a:t>
                      </a:r>
                      <a:r>
                        <a:rPr lang="en-US" sz="1800" b="0" i="0" u="none" strike="noStrike" kern="1200" baseline="0" dirty="0">
                          <a:solidFill>
                            <a:schemeClr val="dk1"/>
                          </a:solidFill>
                          <a:latin typeface="Book Antiqua" pitchFamily="18" charset="0"/>
                        </a:rPr>
                        <a:t> </a:t>
                      </a:r>
                      <a:r>
                        <a:rPr lang="en-US" sz="1800" b="0" i="0" u="none" strike="noStrike" kern="1200" dirty="0">
                          <a:solidFill>
                            <a:schemeClr val="dk1"/>
                          </a:solidFill>
                          <a:latin typeface="Book Antiqua" pitchFamily="18" charset="0"/>
                        </a:rPr>
                        <a:t>handed over for their transportation</a:t>
                      </a:r>
                      <a:r>
                        <a:rPr lang="en-US" sz="1800" b="0" i="0" u="none" strike="noStrike" kern="1200" baseline="0" dirty="0">
                          <a:solidFill>
                            <a:schemeClr val="dk1"/>
                          </a:solidFill>
                          <a:latin typeface="Book Antiqua" pitchFamily="18" charset="0"/>
                        </a:rPr>
                        <a:t>.</a:t>
                      </a:r>
                      <a:endParaRPr lang="en-US" sz="1800" b="0" i="0" u="none" strike="noStrike" kern="1200" dirty="0">
                        <a:solidFill>
                          <a:schemeClr val="dk1"/>
                        </a:solidFill>
                        <a:latin typeface="Book Antiqua" pitchFamily="18" charset="0"/>
                      </a:endParaRPr>
                    </a:p>
                  </a:txBody>
                  <a:tcPr/>
                </a:tc>
              </a:tr>
            </a:tbl>
          </a:graphicData>
        </a:graphic>
      </p:graphicFrame>
    </p:spTree>
    <p:extLst>
      <p:ext uri="{BB962C8B-B14F-4D97-AF65-F5344CB8AC3E}">
        <p14:creationId xmlns:p14="http://schemas.microsoft.com/office/powerpoint/2010/main" val="1363668693"/>
      </p:ext>
    </p:extLst>
  </p:cSld>
  <p:clrMapOvr>
    <a:masterClrMapping/>
  </p:clrMapOvr>
  <p:transition spd="slow"/>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p:cNvSpPr txBox="1">
            <a:spLocks/>
          </p:cNvSpPr>
          <p:nvPr/>
        </p:nvSpPr>
        <p:spPr>
          <a:xfrm>
            <a:off x="457200" y="274638"/>
            <a:ext cx="7467600" cy="715962"/>
          </a:xfrm>
          <a:prstGeom prst="rect">
            <a:avLst/>
          </a:prstGeom>
        </p:spPr>
        <p:txBody>
          <a:bodyPr vert="horz" anchor="b">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3600" b="1" i="0" u="none" strike="noStrike" kern="1200" cap="small" spc="0" normalizeH="0" baseline="0" noProof="0" dirty="0" smtClean="0">
                <a:ln>
                  <a:noFill/>
                </a:ln>
                <a:solidFill>
                  <a:schemeClr val="accent1">
                    <a:lumMod val="75000"/>
                  </a:schemeClr>
                </a:solidFill>
                <a:effectLst/>
                <a:uLnTx/>
                <a:uFillTx/>
                <a:latin typeface="Book Antiqua" pitchFamily="18" charset="0"/>
                <a:ea typeface="+mj-ea"/>
                <a:cs typeface="+mj-cs"/>
              </a:rPr>
              <a:t>Place of Supply - Services</a:t>
            </a:r>
            <a:endParaRPr kumimoji="0" lang="en-US" sz="3600" b="1" i="0" u="none" strike="noStrike" kern="1200" cap="small" spc="0" normalizeH="0" baseline="0" noProof="0" dirty="0">
              <a:ln>
                <a:noFill/>
              </a:ln>
              <a:solidFill>
                <a:schemeClr val="accent1">
                  <a:lumMod val="75000"/>
                </a:schemeClr>
              </a:solidFill>
              <a:effectLst/>
              <a:uLnTx/>
              <a:uFillTx/>
              <a:latin typeface="Book Antiqua" pitchFamily="18" charset="0"/>
              <a:ea typeface="+mj-ea"/>
              <a:cs typeface="+mj-cs"/>
            </a:endParaRPr>
          </a:p>
        </p:txBody>
      </p:sp>
      <p:graphicFrame>
        <p:nvGraphicFramePr>
          <p:cNvPr id="4" name="Table 3"/>
          <p:cNvGraphicFramePr>
            <a:graphicFrameLocks noGrp="1"/>
          </p:cNvGraphicFramePr>
          <p:nvPr>
            <p:extLst>
              <p:ext uri="{D42A27DB-BD31-4B8C-83A1-F6EECF244321}">
                <p14:modId xmlns:p14="http://schemas.microsoft.com/office/powerpoint/2010/main" val="1298109688"/>
              </p:ext>
            </p:extLst>
          </p:nvPr>
        </p:nvGraphicFramePr>
        <p:xfrm>
          <a:off x="304801" y="1075346"/>
          <a:ext cx="8229600" cy="4297680"/>
        </p:xfrm>
        <a:graphic>
          <a:graphicData uri="http://schemas.openxmlformats.org/drawingml/2006/table">
            <a:tbl>
              <a:tblPr firstRow="1" bandRow="1">
                <a:tableStyleId>{5C22544A-7EE6-4342-B048-85BDC9FD1C3A}</a:tableStyleId>
              </a:tblPr>
              <a:tblGrid>
                <a:gridCol w="990599"/>
                <a:gridCol w="3276600"/>
                <a:gridCol w="3962401"/>
              </a:tblGrid>
              <a:tr h="330570">
                <a:tc>
                  <a:txBody>
                    <a:bodyPr/>
                    <a:lstStyle/>
                    <a:p>
                      <a:pPr algn="ctr"/>
                      <a:r>
                        <a:rPr lang="en-US" dirty="0" err="1" smtClean="0">
                          <a:latin typeface="Book Antiqua" pitchFamily="18" charset="0"/>
                        </a:rPr>
                        <a:t>S.No</a:t>
                      </a:r>
                      <a:endParaRPr lang="en-US" dirty="0">
                        <a:latin typeface="Book Antiqua" pitchFamily="18" charset="0"/>
                      </a:endParaRPr>
                    </a:p>
                  </a:txBody>
                  <a:tcPr/>
                </a:tc>
                <a:tc>
                  <a:txBody>
                    <a:bodyPr/>
                    <a:lstStyle/>
                    <a:p>
                      <a:pPr algn="ctr"/>
                      <a:r>
                        <a:rPr lang="en-US" dirty="0" smtClean="0">
                          <a:latin typeface="Book Antiqua" pitchFamily="18" charset="0"/>
                        </a:rPr>
                        <a:t>Services</a:t>
                      </a:r>
                      <a:endParaRPr lang="en-US" dirty="0">
                        <a:latin typeface="Book Antiqua" pitchFamily="18" charset="0"/>
                      </a:endParaRPr>
                    </a:p>
                  </a:txBody>
                  <a:tcPr/>
                </a:tc>
                <a:tc>
                  <a:txBody>
                    <a:bodyPr/>
                    <a:lstStyle/>
                    <a:p>
                      <a:pPr algn="ctr"/>
                      <a:r>
                        <a:rPr lang="en-US" b="1" dirty="0" smtClean="0">
                          <a:latin typeface="Book Antiqua" pitchFamily="18" charset="0"/>
                        </a:rPr>
                        <a:t>Place of supply of services</a:t>
                      </a:r>
                      <a:endParaRPr lang="en-US" b="1" dirty="0">
                        <a:latin typeface="Book Antiqua" pitchFamily="18" charset="0"/>
                      </a:endParaRPr>
                    </a:p>
                  </a:txBody>
                  <a:tcPr/>
                </a:tc>
              </a:tr>
              <a:tr h="387694">
                <a:tc>
                  <a:txBody>
                    <a:bodyPr/>
                    <a:lstStyle/>
                    <a:p>
                      <a:pPr marL="0" algn="just" rtl="0" eaLnBrk="1" fontAlgn="t" latinLnBrk="0" hangingPunct="1">
                        <a:spcBef>
                          <a:spcPts val="0"/>
                        </a:spcBef>
                        <a:spcAft>
                          <a:spcPts val="0"/>
                        </a:spcAft>
                      </a:pPr>
                      <a:r>
                        <a:rPr lang="en-US" sz="1800" b="0" i="0" u="none" strike="noStrike" kern="1200" dirty="0" smtClean="0">
                          <a:solidFill>
                            <a:schemeClr val="dk1"/>
                          </a:solidFill>
                          <a:latin typeface="Book Antiqua" pitchFamily="18" charset="0"/>
                        </a:rPr>
                        <a:t>(9)</a:t>
                      </a:r>
                      <a:endParaRPr lang="en-US" sz="1800" b="0" i="0" u="none" strike="noStrike" kern="1200" dirty="0">
                        <a:solidFill>
                          <a:schemeClr val="dk1"/>
                        </a:solidFill>
                        <a:latin typeface="Book Antiqua" pitchFamily="18" charset="0"/>
                      </a:endParaRPr>
                    </a:p>
                  </a:txBody>
                  <a:tcPr/>
                </a:tc>
                <a:tc>
                  <a:txBody>
                    <a:bodyPr/>
                    <a:lstStyle/>
                    <a:p>
                      <a:pPr marL="0" algn="just" rtl="0" eaLnBrk="1" fontAlgn="t" latinLnBrk="0" hangingPunct="1">
                        <a:spcBef>
                          <a:spcPts val="0"/>
                        </a:spcBef>
                        <a:spcAft>
                          <a:spcPts val="0"/>
                        </a:spcAft>
                      </a:pPr>
                      <a:r>
                        <a:rPr lang="en-US" sz="1800" b="0" i="0" u="none" strike="noStrike" kern="1200" dirty="0">
                          <a:solidFill>
                            <a:schemeClr val="dk1"/>
                          </a:solidFill>
                          <a:latin typeface="Book Antiqua" pitchFamily="18" charset="0"/>
                        </a:rPr>
                        <a:t>Transportation of </a:t>
                      </a:r>
                      <a:r>
                        <a:rPr lang="en-US" sz="1800" b="0" i="0" u="none" strike="noStrike" kern="1200" dirty="0" smtClean="0">
                          <a:solidFill>
                            <a:schemeClr val="dk1"/>
                          </a:solidFill>
                          <a:latin typeface="Book Antiqua" pitchFamily="18" charset="0"/>
                        </a:rPr>
                        <a:t>passengers</a:t>
                      </a:r>
                    </a:p>
                    <a:p>
                      <a:pPr marL="0" algn="just" rtl="0" eaLnBrk="1" fontAlgn="t" latinLnBrk="0" hangingPunct="1">
                        <a:spcBef>
                          <a:spcPts val="0"/>
                        </a:spcBef>
                        <a:spcAft>
                          <a:spcPts val="0"/>
                        </a:spcAft>
                      </a:pPr>
                      <a:r>
                        <a:rPr lang="en-US" sz="1800" b="0" i="0" u="none" strike="noStrike" kern="1200" dirty="0" smtClean="0">
                          <a:solidFill>
                            <a:schemeClr val="dk1"/>
                          </a:solidFill>
                          <a:latin typeface="Book Antiqua" pitchFamily="18" charset="0"/>
                        </a:rPr>
                        <a:t>Note : If place</a:t>
                      </a:r>
                      <a:r>
                        <a:rPr lang="en-US" sz="1800" b="0" i="0" u="none" strike="noStrike" kern="1200" baseline="0" dirty="0" smtClean="0">
                          <a:solidFill>
                            <a:schemeClr val="dk1"/>
                          </a:solidFill>
                          <a:latin typeface="Book Antiqua" pitchFamily="18" charset="0"/>
                        </a:rPr>
                        <a:t> of embarkation is not known at the time of issue – General Rule. </a:t>
                      </a:r>
                      <a:endParaRPr lang="en-US" sz="1800" b="0" i="0" u="none" strike="noStrike" kern="1200" dirty="0">
                        <a:solidFill>
                          <a:schemeClr val="dk1"/>
                        </a:solidFill>
                        <a:latin typeface="Book Antiqua" pitchFamily="18" charset="0"/>
                      </a:endParaRPr>
                    </a:p>
                  </a:txBody>
                  <a:tcPr/>
                </a:tc>
                <a:tc>
                  <a:txBody>
                    <a:bodyPr/>
                    <a:lstStyle/>
                    <a:p>
                      <a:pPr marL="283464" indent="-283464" algn="just" rtl="0" eaLnBrk="1" fontAlgn="t" latinLnBrk="0" hangingPunct="1">
                        <a:spcBef>
                          <a:spcPts val="0"/>
                        </a:spcBef>
                        <a:spcAft>
                          <a:spcPts val="0"/>
                        </a:spcAft>
                        <a:buClrTx/>
                        <a:buSzPts val="1800"/>
                        <a:buFont typeface="Arial"/>
                        <a:buChar char="•"/>
                      </a:pPr>
                      <a:r>
                        <a:rPr lang="en-US" sz="1800" b="0" i="0" u="none" strike="noStrike" kern="1200" dirty="0" smtClean="0">
                          <a:solidFill>
                            <a:schemeClr val="dk1"/>
                          </a:solidFill>
                          <a:latin typeface="Book Antiqua" pitchFamily="18" charset="0"/>
                        </a:rPr>
                        <a:t>To Regd. Person – his location</a:t>
                      </a:r>
                    </a:p>
                    <a:p>
                      <a:pPr marL="283464" indent="-283464" algn="just" rtl="0" eaLnBrk="1" fontAlgn="t" latinLnBrk="0" hangingPunct="1">
                        <a:spcBef>
                          <a:spcPts val="0"/>
                        </a:spcBef>
                        <a:spcAft>
                          <a:spcPts val="0"/>
                        </a:spcAft>
                        <a:buClrTx/>
                        <a:buSzPts val="1800"/>
                        <a:buFont typeface="Arial"/>
                        <a:buChar char="•"/>
                      </a:pPr>
                      <a:r>
                        <a:rPr lang="en-US" sz="1800" kern="1200" dirty="0" smtClean="0">
                          <a:solidFill>
                            <a:schemeClr val="tx1"/>
                          </a:solidFill>
                          <a:latin typeface="Book Antiqua" pitchFamily="18" charset="0"/>
                          <a:ea typeface="+mn-ea"/>
                          <a:cs typeface="+mn-cs"/>
                        </a:rPr>
                        <a:t>To a non-regd. person – the place where the passenger embarks on the conveyance for a continuous journey</a:t>
                      </a:r>
                      <a:r>
                        <a:rPr lang="en-US" sz="1800" b="0" i="0" u="none" strike="noStrike" kern="1200" baseline="0" dirty="0" smtClean="0">
                          <a:solidFill>
                            <a:schemeClr val="dk1"/>
                          </a:solidFill>
                          <a:latin typeface="Book Antiqua" pitchFamily="18" charset="0"/>
                        </a:rPr>
                        <a:t>.</a:t>
                      </a:r>
                      <a:endParaRPr lang="en-US" sz="1800" b="0" i="0" u="none" strike="noStrike" kern="1200" dirty="0">
                        <a:solidFill>
                          <a:schemeClr val="dk1"/>
                        </a:solidFill>
                        <a:latin typeface="Book Antiqua" pitchFamily="18" charset="0"/>
                      </a:endParaRPr>
                    </a:p>
                  </a:txBody>
                  <a:tcPr/>
                </a:tc>
              </a:tr>
              <a:tr h="387694">
                <a:tc>
                  <a:txBody>
                    <a:bodyPr/>
                    <a:lstStyle/>
                    <a:p>
                      <a:pPr marL="0" algn="just" rtl="0" eaLnBrk="1" fontAlgn="base" latinLnBrk="0" hangingPunct="1">
                        <a:spcBef>
                          <a:spcPts val="0"/>
                        </a:spcBef>
                        <a:spcAft>
                          <a:spcPts val="0"/>
                        </a:spcAft>
                      </a:pPr>
                      <a:r>
                        <a:rPr lang="en-US" sz="1800" b="0" i="0" u="none" strike="noStrike" kern="1200" dirty="0">
                          <a:solidFill>
                            <a:schemeClr val="tx1"/>
                          </a:solidFill>
                          <a:latin typeface="Book Antiqua" pitchFamily="18" charset="0"/>
                        </a:rPr>
                        <a:t>(</a:t>
                      </a:r>
                      <a:r>
                        <a:rPr lang="en-US" sz="1800" b="0" i="0" u="none" strike="noStrike" kern="1200" dirty="0" smtClean="0">
                          <a:solidFill>
                            <a:schemeClr val="tx1"/>
                          </a:solidFill>
                          <a:latin typeface="Book Antiqua" pitchFamily="18" charset="0"/>
                        </a:rPr>
                        <a:t>10)</a:t>
                      </a:r>
                      <a:endParaRPr lang="en-US" sz="1800" b="0" i="0" u="none" strike="noStrike" kern="1200" baseline="0" dirty="0">
                        <a:solidFill>
                          <a:schemeClr val="tx1"/>
                        </a:solidFill>
                        <a:latin typeface="Book Antiqua" pitchFamily="18" charset="0"/>
                      </a:endParaRPr>
                    </a:p>
                  </a:txBody>
                  <a:tcPr/>
                </a:tc>
                <a:tc>
                  <a:txBody>
                    <a:bodyPr/>
                    <a:lstStyle/>
                    <a:p>
                      <a:pPr marL="0" algn="just" rtl="0" eaLnBrk="1" fontAlgn="t" latinLnBrk="0" hangingPunct="1">
                        <a:spcBef>
                          <a:spcPts val="0"/>
                        </a:spcBef>
                        <a:spcAft>
                          <a:spcPts val="0"/>
                        </a:spcAft>
                      </a:pPr>
                      <a:r>
                        <a:rPr lang="en-US" sz="1800" b="0" i="0" u="none" strike="noStrike" kern="1200" dirty="0" smtClean="0">
                          <a:solidFill>
                            <a:schemeClr val="tx1"/>
                          </a:solidFill>
                          <a:latin typeface="Book Antiqua" pitchFamily="18" charset="0"/>
                        </a:rPr>
                        <a:t>On </a:t>
                      </a:r>
                      <a:r>
                        <a:rPr lang="en-US" sz="1800" b="0" i="0" u="none" strike="noStrike" kern="1200" dirty="0">
                          <a:solidFill>
                            <a:schemeClr val="tx1"/>
                          </a:solidFill>
                          <a:latin typeface="Book Antiqua" pitchFamily="18" charset="0"/>
                        </a:rPr>
                        <a:t>board a vessel/ aircraft/ train/ motor vehicle</a:t>
                      </a:r>
                    </a:p>
                  </a:txBody>
                  <a:tcPr/>
                </a:tc>
                <a:tc>
                  <a:txBody>
                    <a:bodyPr/>
                    <a:lstStyle/>
                    <a:p>
                      <a:pPr marL="0" algn="just" rtl="0" eaLnBrk="1" fontAlgn="t" latinLnBrk="0" hangingPunct="1">
                        <a:spcBef>
                          <a:spcPts val="0"/>
                        </a:spcBef>
                        <a:spcAft>
                          <a:spcPts val="0"/>
                        </a:spcAft>
                      </a:pPr>
                      <a:r>
                        <a:rPr lang="en-US" sz="1800" b="0" i="0" u="none" strike="noStrike" kern="1200" dirty="0">
                          <a:solidFill>
                            <a:schemeClr val="tx1"/>
                          </a:solidFill>
                          <a:latin typeface="Book Antiqua" pitchFamily="18" charset="0"/>
                        </a:rPr>
                        <a:t>First scheduled departure</a:t>
                      </a:r>
                      <a:r>
                        <a:rPr lang="en-US" sz="1800" b="0" i="0" u="none" strike="noStrike" kern="1200" baseline="0" dirty="0">
                          <a:solidFill>
                            <a:schemeClr val="tx1"/>
                          </a:solidFill>
                          <a:latin typeface="Book Antiqua" pitchFamily="18" charset="0"/>
                        </a:rPr>
                        <a:t> of that conveyance</a:t>
                      </a:r>
                      <a:endParaRPr lang="en-US" sz="1800" b="0" i="0" u="none" strike="noStrike" kern="1200" dirty="0">
                        <a:solidFill>
                          <a:schemeClr val="tx1"/>
                        </a:solidFill>
                        <a:latin typeface="Book Antiqua" pitchFamily="18" charset="0"/>
                      </a:endParaRPr>
                    </a:p>
                  </a:txBody>
                  <a:tcPr/>
                </a:tc>
              </a:tr>
              <a:tr h="570574">
                <a:tc>
                  <a:txBody>
                    <a:bodyPr/>
                    <a:lstStyle/>
                    <a:p>
                      <a:pPr marL="0" algn="just" rtl="0" eaLnBrk="1" fontAlgn="t" latinLnBrk="0" hangingPunct="1">
                        <a:spcBef>
                          <a:spcPts val="0"/>
                        </a:spcBef>
                        <a:spcAft>
                          <a:spcPts val="0"/>
                        </a:spcAft>
                      </a:pPr>
                      <a:r>
                        <a:rPr lang="en-US" sz="1800" b="0" i="0" u="none" strike="noStrike" kern="1200" dirty="0">
                          <a:solidFill>
                            <a:schemeClr val="dk1"/>
                          </a:solidFill>
                          <a:latin typeface="Book Antiqua" pitchFamily="18" charset="0"/>
                        </a:rPr>
                        <a:t>(</a:t>
                      </a:r>
                      <a:r>
                        <a:rPr lang="en-US" sz="1800" b="0" i="0" u="none" strike="noStrike" kern="1200" dirty="0" smtClean="0">
                          <a:solidFill>
                            <a:schemeClr val="dk1"/>
                          </a:solidFill>
                          <a:latin typeface="Book Antiqua" pitchFamily="18" charset="0"/>
                        </a:rPr>
                        <a:t>11)(</a:t>
                      </a:r>
                      <a:r>
                        <a:rPr lang="en-US" sz="1800" b="0" i="0" u="none" strike="noStrike" kern="1200" dirty="0">
                          <a:solidFill>
                            <a:schemeClr val="dk1"/>
                          </a:solidFill>
                          <a:latin typeface="Book Antiqua" pitchFamily="18" charset="0"/>
                        </a:rPr>
                        <a:t>a)</a:t>
                      </a:r>
                      <a:endParaRPr lang="en-US" sz="1800" b="0" i="0" u="none" strike="noStrike" dirty="0">
                        <a:latin typeface="Book Antiqua" pitchFamily="18" charset="0"/>
                      </a:endParaRPr>
                    </a:p>
                  </a:txBody>
                  <a:tcPr/>
                </a:tc>
                <a:tc>
                  <a:txBody>
                    <a:bodyPr/>
                    <a:lstStyle/>
                    <a:p>
                      <a:r>
                        <a:rPr lang="en-US" sz="1800" kern="1200" dirty="0" smtClean="0">
                          <a:solidFill>
                            <a:schemeClr val="tx1"/>
                          </a:solidFill>
                          <a:latin typeface="Book Antiqua" pitchFamily="18" charset="0"/>
                          <a:ea typeface="+mn-ea"/>
                          <a:cs typeface="+mn-cs"/>
                        </a:rPr>
                        <a:t>Fixed telecommunication line, leased circuits, internet leased circuit, cable or dish antenna</a:t>
                      </a:r>
                      <a:endParaRPr lang="en-US" sz="1800" kern="1200" dirty="0">
                        <a:solidFill>
                          <a:schemeClr val="tx1"/>
                        </a:solidFill>
                        <a:latin typeface="Book Antiqua" pitchFamily="18" charset="0"/>
                        <a:ea typeface="+mn-ea"/>
                        <a:cs typeface="+mn-cs"/>
                      </a:endParaRPr>
                    </a:p>
                  </a:txBody>
                  <a:tcPr/>
                </a:tc>
                <a:tc>
                  <a:txBody>
                    <a:bodyPr/>
                    <a:lstStyle/>
                    <a:p>
                      <a:pPr marL="0" algn="just" rtl="0" eaLnBrk="1" fontAlgn="t" latinLnBrk="0" hangingPunct="1">
                        <a:spcBef>
                          <a:spcPts val="0"/>
                        </a:spcBef>
                        <a:spcAft>
                          <a:spcPts val="0"/>
                        </a:spcAft>
                      </a:pPr>
                      <a:r>
                        <a:rPr lang="en-US" sz="1800" b="0" i="0" u="none" strike="noStrike" kern="1200">
                          <a:solidFill>
                            <a:schemeClr val="dk1"/>
                          </a:solidFill>
                          <a:latin typeface="Book Antiqua" pitchFamily="18" charset="0"/>
                        </a:rPr>
                        <a:t>Telecomm. Line/ leased</a:t>
                      </a:r>
                      <a:r>
                        <a:rPr lang="en-US" sz="1800" b="0" i="0" u="none" strike="noStrike" kern="1200" baseline="0">
                          <a:solidFill>
                            <a:schemeClr val="dk1"/>
                          </a:solidFill>
                          <a:latin typeface="Book Antiqua" pitchFamily="18" charset="0"/>
                        </a:rPr>
                        <a:t> circuit/ cable connection/ dish antenna – installed</a:t>
                      </a:r>
                      <a:endParaRPr lang="en-US" sz="1800" b="0" i="0" u="none" strike="noStrike">
                        <a:latin typeface="Book Antiqua" pitchFamily="18" charset="0"/>
                      </a:endParaRPr>
                    </a:p>
                  </a:txBody>
                  <a:tcPr/>
                </a:tc>
              </a:tr>
              <a:tr h="330570">
                <a:tc>
                  <a:txBody>
                    <a:bodyPr/>
                    <a:lstStyle/>
                    <a:p>
                      <a:pPr marL="0" algn="just" rtl="0" eaLnBrk="1" fontAlgn="t" latinLnBrk="0" hangingPunct="1">
                        <a:spcBef>
                          <a:spcPts val="0"/>
                        </a:spcBef>
                        <a:spcAft>
                          <a:spcPts val="0"/>
                        </a:spcAft>
                      </a:pPr>
                      <a:r>
                        <a:rPr lang="en-US" sz="1800" b="0" i="0" u="none" strike="noStrike" kern="1200" dirty="0">
                          <a:solidFill>
                            <a:schemeClr val="dk1"/>
                          </a:solidFill>
                          <a:latin typeface="Book Antiqua" pitchFamily="18" charset="0"/>
                        </a:rPr>
                        <a:t>(</a:t>
                      </a:r>
                      <a:r>
                        <a:rPr lang="en-US" sz="1800" b="0" i="0" u="none" strike="noStrike" kern="1200" dirty="0" smtClean="0">
                          <a:solidFill>
                            <a:schemeClr val="dk1"/>
                          </a:solidFill>
                          <a:latin typeface="Book Antiqua" pitchFamily="18" charset="0"/>
                        </a:rPr>
                        <a:t>11)(</a:t>
                      </a:r>
                      <a:r>
                        <a:rPr lang="en-US" sz="1800" b="0" i="0" u="none" strike="noStrike" kern="1200" dirty="0">
                          <a:solidFill>
                            <a:schemeClr val="dk1"/>
                          </a:solidFill>
                          <a:latin typeface="Book Antiqua" pitchFamily="18" charset="0"/>
                        </a:rPr>
                        <a:t>b)</a:t>
                      </a:r>
                    </a:p>
                  </a:txBody>
                  <a:tcPr/>
                </a:tc>
                <a:tc>
                  <a:txBody>
                    <a:bodyPr/>
                    <a:lstStyle/>
                    <a:p>
                      <a:pPr marL="0" marR="0" indent="0" algn="just" rtl="0" eaLnBrk="1" fontAlgn="auto" latinLnBrk="0" hangingPunct="1">
                        <a:spcBef>
                          <a:spcPts val="0"/>
                        </a:spcBef>
                        <a:spcAft>
                          <a:spcPts val="0"/>
                        </a:spcAft>
                      </a:pPr>
                      <a:r>
                        <a:rPr lang="en-US" sz="1800" b="0" i="0" u="none" strike="noStrike" kern="1200" dirty="0">
                          <a:solidFill>
                            <a:schemeClr val="dk1"/>
                          </a:solidFill>
                          <a:latin typeface="Book Antiqua" pitchFamily="18" charset="0"/>
                        </a:rPr>
                        <a:t>Post paid </a:t>
                      </a:r>
                      <a:r>
                        <a:rPr lang="en-US" sz="1800" b="0" i="0" u="none" strike="noStrike" kern="1200" dirty="0" smtClean="0">
                          <a:solidFill>
                            <a:schemeClr val="dk1"/>
                          </a:solidFill>
                          <a:latin typeface="Book Antiqua" pitchFamily="18" charset="0"/>
                        </a:rPr>
                        <a:t>mobile connection for telecommunication and internet services </a:t>
                      </a:r>
                      <a:endParaRPr lang="en-US" sz="1800" b="0" i="0" u="none" strike="noStrike" dirty="0">
                        <a:latin typeface="Book Antiqua" pitchFamily="18" charset="0"/>
                      </a:endParaRPr>
                    </a:p>
                  </a:txBody>
                  <a:tcPr/>
                </a:tc>
                <a:tc>
                  <a:txBody>
                    <a:bodyPr/>
                    <a:lstStyle/>
                    <a:p>
                      <a:pPr marL="0" algn="just" rtl="0" eaLnBrk="1" fontAlgn="t" latinLnBrk="0" hangingPunct="1">
                        <a:spcBef>
                          <a:spcPts val="0"/>
                        </a:spcBef>
                        <a:spcAft>
                          <a:spcPts val="0"/>
                        </a:spcAft>
                      </a:pPr>
                      <a:r>
                        <a:rPr lang="en-US" sz="1800" b="0" i="0" u="none" strike="noStrike" kern="1200" dirty="0">
                          <a:solidFill>
                            <a:schemeClr val="dk1"/>
                          </a:solidFill>
                          <a:latin typeface="Book Antiqua" pitchFamily="18" charset="0"/>
                        </a:rPr>
                        <a:t>Address of </a:t>
                      </a:r>
                      <a:r>
                        <a:rPr lang="en-US" sz="1800" b="0" i="0" u="none" strike="noStrike" kern="1200" dirty="0" smtClean="0">
                          <a:solidFill>
                            <a:schemeClr val="dk1"/>
                          </a:solidFill>
                          <a:latin typeface="Book Antiqua" pitchFamily="18" charset="0"/>
                        </a:rPr>
                        <a:t>recipient on record of the supplier</a:t>
                      </a:r>
                      <a:endParaRPr lang="en-US" sz="1800" b="0" i="0" u="none" strike="noStrike" kern="1200" dirty="0">
                        <a:solidFill>
                          <a:schemeClr val="dk1"/>
                        </a:solidFill>
                        <a:latin typeface="Book Antiqua" pitchFamily="18" charset="0"/>
                      </a:endParaRPr>
                    </a:p>
                  </a:txBody>
                  <a:tcPr/>
                </a:tc>
              </a:tr>
            </a:tbl>
          </a:graphicData>
        </a:graphic>
      </p:graphicFrame>
    </p:spTree>
    <p:extLst>
      <p:ext uri="{BB962C8B-B14F-4D97-AF65-F5344CB8AC3E}">
        <p14:creationId xmlns:p14="http://schemas.microsoft.com/office/powerpoint/2010/main" val="3923898620"/>
      </p:ext>
    </p:extLst>
  </p:cSld>
  <p:clrMapOvr>
    <a:masterClrMapping/>
  </p:clrMapOvr>
  <p:transition spd="slow"/>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p:cNvSpPr txBox="1">
            <a:spLocks/>
          </p:cNvSpPr>
          <p:nvPr/>
        </p:nvSpPr>
        <p:spPr>
          <a:xfrm>
            <a:off x="457200" y="274638"/>
            <a:ext cx="7467600" cy="715962"/>
          </a:xfrm>
          <a:prstGeom prst="rect">
            <a:avLst/>
          </a:prstGeom>
        </p:spPr>
        <p:txBody>
          <a:bodyPr vert="horz" anchor="b">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3600" b="1" i="0" u="none" strike="noStrike" kern="1200" cap="small" spc="0" normalizeH="0" baseline="0" noProof="0" dirty="0" smtClean="0">
                <a:ln>
                  <a:noFill/>
                </a:ln>
                <a:solidFill>
                  <a:schemeClr val="accent1">
                    <a:lumMod val="75000"/>
                  </a:schemeClr>
                </a:solidFill>
                <a:effectLst/>
                <a:uLnTx/>
                <a:uFillTx/>
                <a:latin typeface="Book Antiqua" pitchFamily="18" charset="0"/>
                <a:ea typeface="+mj-ea"/>
                <a:cs typeface="+mj-cs"/>
              </a:rPr>
              <a:t>Place of Supply - Services</a:t>
            </a:r>
            <a:endParaRPr kumimoji="0" lang="en-US" sz="3600" b="1" i="0" u="none" strike="noStrike" kern="1200" cap="small" spc="0" normalizeH="0" baseline="0" noProof="0" dirty="0">
              <a:ln>
                <a:noFill/>
              </a:ln>
              <a:solidFill>
                <a:schemeClr val="accent1">
                  <a:lumMod val="75000"/>
                </a:schemeClr>
              </a:solidFill>
              <a:effectLst/>
              <a:uLnTx/>
              <a:uFillTx/>
              <a:latin typeface="Book Antiqua" pitchFamily="18" charset="0"/>
              <a:ea typeface="+mj-ea"/>
              <a:cs typeface="+mj-cs"/>
            </a:endParaRPr>
          </a:p>
        </p:txBody>
      </p:sp>
      <p:graphicFrame>
        <p:nvGraphicFramePr>
          <p:cNvPr id="4" name="Table 3"/>
          <p:cNvGraphicFramePr>
            <a:graphicFrameLocks noGrp="1"/>
          </p:cNvGraphicFramePr>
          <p:nvPr>
            <p:extLst>
              <p:ext uri="{D42A27DB-BD31-4B8C-83A1-F6EECF244321}">
                <p14:modId xmlns:p14="http://schemas.microsoft.com/office/powerpoint/2010/main" val="3885562738"/>
              </p:ext>
            </p:extLst>
          </p:nvPr>
        </p:nvGraphicFramePr>
        <p:xfrm>
          <a:off x="304801" y="1075346"/>
          <a:ext cx="8229600" cy="5852160"/>
        </p:xfrm>
        <a:graphic>
          <a:graphicData uri="http://schemas.openxmlformats.org/drawingml/2006/table">
            <a:tbl>
              <a:tblPr firstRow="1" bandRow="1">
                <a:tableStyleId>{5C22544A-7EE6-4342-B048-85BDC9FD1C3A}</a:tableStyleId>
              </a:tblPr>
              <a:tblGrid>
                <a:gridCol w="990599"/>
                <a:gridCol w="3276600"/>
                <a:gridCol w="3962401"/>
              </a:tblGrid>
              <a:tr h="330570">
                <a:tc>
                  <a:txBody>
                    <a:bodyPr/>
                    <a:lstStyle/>
                    <a:p>
                      <a:pPr algn="ctr"/>
                      <a:r>
                        <a:rPr lang="en-US" dirty="0" err="1" smtClean="0">
                          <a:latin typeface="Book Antiqua" pitchFamily="18" charset="0"/>
                        </a:rPr>
                        <a:t>S.No</a:t>
                      </a:r>
                      <a:endParaRPr lang="en-US" dirty="0">
                        <a:latin typeface="Book Antiqua" pitchFamily="18" charset="0"/>
                      </a:endParaRPr>
                    </a:p>
                  </a:txBody>
                  <a:tcPr/>
                </a:tc>
                <a:tc>
                  <a:txBody>
                    <a:bodyPr/>
                    <a:lstStyle/>
                    <a:p>
                      <a:pPr algn="ctr"/>
                      <a:r>
                        <a:rPr lang="en-US" dirty="0" smtClean="0">
                          <a:latin typeface="Book Antiqua" pitchFamily="18" charset="0"/>
                        </a:rPr>
                        <a:t>Services</a:t>
                      </a:r>
                      <a:endParaRPr lang="en-US" dirty="0">
                        <a:latin typeface="Book Antiqua" pitchFamily="18" charset="0"/>
                      </a:endParaRPr>
                    </a:p>
                  </a:txBody>
                  <a:tcPr/>
                </a:tc>
                <a:tc>
                  <a:txBody>
                    <a:bodyPr/>
                    <a:lstStyle/>
                    <a:p>
                      <a:pPr algn="ctr"/>
                      <a:r>
                        <a:rPr lang="en-US" b="1" dirty="0" smtClean="0">
                          <a:latin typeface="Book Antiqua" pitchFamily="18" charset="0"/>
                        </a:rPr>
                        <a:t>Place of supply of services</a:t>
                      </a:r>
                      <a:endParaRPr lang="en-US" b="1" dirty="0">
                        <a:latin typeface="Book Antiqua" pitchFamily="18" charset="0"/>
                      </a:endParaRPr>
                    </a:p>
                  </a:txBody>
                  <a:tcPr/>
                </a:tc>
              </a:tr>
              <a:tr h="330570">
                <a:tc>
                  <a:txBody>
                    <a:bodyPr/>
                    <a:lstStyle/>
                    <a:p>
                      <a:pPr marL="0" algn="just" rtl="0" eaLnBrk="1" fontAlgn="t" latinLnBrk="0" hangingPunct="1">
                        <a:spcBef>
                          <a:spcPts val="0"/>
                        </a:spcBef>
                        <a:spcAft>
                          <a:spcPts val="0"/>
                        </a:spcAft>
                      </a:pPr>
                      <a:r>
                        <a:rPr lang="en-US" sz="1800" b="0" i="0" u="none" strike="noStrike" kern="1200" dirty="0">
                          <a:solidFill>
                            <a:schemeClr val="dk1"/>
                          </a:solidFill>
                          <a:latin typeface="Book Antiqua" pitchFamily="18" charset="0"/>
                        </a:rPr>
                        <a:t>(</a:t>
                      </a:r>
                      <a:r>
                        <a:rPr lang="en-US" sz="1800" b="0" i="0" u="none" strike="noStrike" kern="1200" dirty="0" smtClean="0">
                          <a:solidFill>
                            <a:schemeClr val="dk1"/>
                          </a:solidFill>
                          <a:latin typeface="Book Antiqua" pitchFamily="18" charset="0"/>
                        </a:rPr>
                        <a:t>11)(</a:t>
                      </a:r>
                      <a:r>
                        <a:rPr lang="en-US" sz="1800" b="0" i="0" u="none" strike="noStrike" kern="1200" dirty="0">
                          <a:solidFill>
                            <a:schemeClr val="dk1"/>
                          </a:solidFill>
                          <a:latin typeface="Book Antiqua" pitchFamily="18" charset="0"/>
                        </a:rPr>
                        <a:t>c)</a:t>
                      </a:r>
                    </a:p>
                  </a:txBody>
                  <a:tcPr/>
                </a:tc>
                <a:tc>
                  <a:txBody>
                    <a:bodyPr/>
                    <a:lstStyle/>
                    <a:p>
                      <a:pPr marL="0" algn="just" rtl="0" eaLnBrk="1" fontAlgn="t" latinLnBrk="0" hangingPunct="1">
                        <a:spcBef>
                          <a:spcPts val="0"/>
                        </a:spcBef>
                        <a:spcAft>
                          <a:spcPts val="0"/>
                        </a:spcAft>
                      </a:pPr>
                      <a:r>
                        <a:rPr lang="en-US" sz="1800" b="0" i="0" u="none" strike="noStrike" kern="1200" dirty="0">
                          <a:solidFill>
                            <a:schemeClr val="dk1"/>
                          </a:solidFill>
                          <a:latin typeface="Book Antiqua" pitchFamily="18" charset="0"/>
                        </a:rPr>
                        <a:t>Pre paid mobile </a:t>
                      </a:r>
                      <a:r>
                        <a:rPr lang="en-US" sz="1800" b="0" i="0" u="none" strike="noStrike" kern="1200" dirty="0" smtClean="0">
                          <a:solidFill>
                            <a:schemeClr val="dk1"/>
                          </a:solidFill>
                          <a:latin typeface="Book Antiqua" pitchFamily="18" charset="0"/>
                        </a:rPr>
                        <a:t>connection and DTH on pre-payment basis</a:t>
                      </a:r>
                      <a:endParaRPr lang="en-US" sz="1800" b="0" i="0" u="none" strike="noStrike" kern="1200" dirty="0">
                        <a:solidFill>
                          <a:schemeClr val="dk1"/>
                        </a:solidFill>
                        <a:latin typeface="Book Antiqua" pitchFamily="18" charset="0"/>
                      </a:endParaRPr>
                    </a:p>
                  </a:txBody>
                  <a:tcPr/>
                </a:tc>
                <a:tc>
                  <a:txBody>
                    <a:bodyPr/>
                    <a:lstStyle/>
                    <a:p>
                      <a:pPr marL="285750" indent="-285750">
                        <a:buFontTx/>
                        <a:buChar char="-"/>
                      </a:pPr>
                      <a:r>
                        <a:rPr lang="en-US" sz="1800" b="0" i="0" u="none" strike="noStrike" kern="1200" baseline="0" dirty="0" smtClean="0">
                          <a:solidFill>
                            <a:schemeClr val="dk1"/>
                          </a:solidFill>
                          <a:latin typeface="+mn-lt"/>
                          <a:ea typeface="+mn-ea"/>
                          <a:cs typeface="+mn-cs"/>
                        </a:rPr>
                        <a:t>through a selling agent or a re-seller or a distributor of subscriber identity module card or re-charge voucher - the address of the selling agent or re-seller or distributor as per the record of the supplier</a:t>
                      </a:r>
                    </a:p>
                    <a:p>
                      <a:pPr marL="285750" indent="-285750">
                        <a:buFontTx/>
                        <a:buChar char="-"/>
                      </a:pPr>
                      <a:r>
                        <a:rPr lang="en-US" sz="1800" b="0" i="0" u="none" strike="noStrike" kern="1200" baseline="0" dirty="0" smtClean="0">
                          <a:solidFill>
                            <a:schemeClr val="dk1"/>
                          </a:solidFill>
                          <a:latin typeface="+mn-lt"/>
                          <a:ea typeface="+mn-ea"/>
                          <a:cs typeface="+mn-cs"/>
                        </a:rPr>
                        <a:t>by any person to the final subscriber - location where such  prepayment is received or such vouchers are sold</a:t>
                      </a:r>
                      <a:endParaRPr lang="en-US" sz="1800" b="0" i="0" u="none" strike="noStrike" kern="1200" dirty="0">
                        <a:solidFill>
                          <a:schemeClr val="dk1"/>
                        </a:solidFill>
                        <a:latin typeface="Book Antiqua" pitchFamily="18" charset="0"/>
                      </a:endParaRPr>
                    </a:p>
                  </a:txBody>
                  <a:tcPr/>
                </a:tc>
              </a:tr>
              <a:tr h="330570">
                <a:tc>
                  <a:txBody>
                    <a:bodyPr/>
                    <a:lstStyle/>
                    <a:p>
                      <a:pPr marL="0" algn="just" rtl="0" eaLnBrk="1" fontAlgn="t" latinLnBrk="0" hangingPunct="1">
                        <a:spcBef>
                          <a:spcPts val="0"/>
                        </a:spcBef>
                        <a:spcAft>
                          <a:spcPts val="0"/>
                        </a:spcAft>
                      </a:pPr>
                      <a:r>
                        <a:rPr lang="en-US" sz="1800" b="0" i="0" u="none" strike="noStrike" kern="1200" dirty="0" smtClean="0">
                          <a:solidFill>
                            <a:schemeClr val="dk1"/>
                          </a:solidFill>
                          <a:latin typeface="Book Antiqua" pitchFamily="18" charset="0"/>
                        </a:rPr>
                        <a:t>11(d)</a:t>
                      </a:r>
                      <a:endParaRPr lang="en-US" sz="1800" b="0" i="0" u="none" strike="noStrike" kern="1200" dirty="0">
                        <a:solidFill>
                          <a:schemeClr val="dk1"/>
                        </a:solidFill>
                        <a:latin typeface="Book Antiqua" pitchFamily="18" charset="0"/>
                      </a:endParaRPr>
                    </a:p>
                  </a:txBody>
                  <a:tcPr/>
                </a:tc>
                <a:tc>
                  <a:txBody>
                    <a:bodyPr/>
                    <a:lstStyle/>
                    <a:p>
                      <a:pPr marL="0" marR="0" indent="0" algn="just" defTabSz="914400" rtl="0" eaLnBrk="1" fontAlgn="t" latinLnBrk="0" hangingPunct="1">
                        <a:lnSpc>
                          <a:spcPct val="100000"/>
                        </a:lnSpc>
                        <a:spcBef>
                          <a:spcPts val="0"/>
                        </a:spcBef>
                        <a:spcAft>
                          <a:spcPts val="0"/>
                        </a:spcAft>
                        <a:buClrTx/>
                        <a:buSzTx/>
                        <a:buFontTx/>
                        <a:buNone/>
                        <a:tabLst/>
                        <a:defRPr/>
                      </a:pPr>
                      <a:r>
                        <a:rPr lang="en-US" sz="1800" b="0" i="0" u="none" strike="noStrike" kern="1200" dirty="0" smtClean="0">
                          <a:solidFill>
                            <a:schemeClr val="dk1"/>
                          </a:solidFill>
                          <a:latin typeface="Book Antiqua" pitchFamily="18" charset="0"/>
                        </a:rPr>
                        <a:t>In any other case</a:t>
                      </a:r>
                      <a:endParaRPr lang="en-US" sz="1800" kern="1200" dirty="0" smtClean="0">
                        <a:solidFill>
                          <a:schemeClr val="tx1"/>
                        </a:solidFill>
                        <a:latin typeface="Book Antiqua" pitchFamily="18" charset="0"/>
                        <a:ea typeface="+mn-ea"/>
                        <a:cs typeface="+mn-cs"/>
                      </a:endParaRPr>
                    </a:p>
                  </a:txBody>
                  <a:tcPr/>
                </a:tc>
                <a:tc>
                  <a:txBody>
                    <a:bodyPr/>
                    <a:lstStyle/>
                    <a:p>
                      <a:pPr marL="285750" indent="-285750">
                        <a:buFontTx/>
                        <a:buChar char="-"/>
                      </a:pPr>
                      <a:r>
                        <a:rPr lang="en-US" sz="1800" b="0" i="0" u="none" strike="noStrike" kern="1200" baseline="0" dirty="0" smtClean="0">
                          <a:solidFill>
                            <a:schemeClr val="dk1"/>
                          </a:solidFill>
                          <a:latin typeface="+mn-lt"/>
                          <a:ea typeface="+mn-ea"/>
                          <a:cs typeface="+mn-cs"/>
                        </a:rPr>
                        <a:t>the address of the recipient as per the records of the supplier of services</a:t>
                      </a:r>
                    </a:p>
                    <a:p>
                      <a:pPr marL="285750" indent="-285750">
                        <a:buFontTx/>
                        <a:buChar char="-"/>
                      </a:pPr>
                      <a:r>
                        <a:rPr lang="en-US" sz="1800" b="0" i="0" u="none" strike="noStrike" kern="1200" baseline="0" dirty="0" smtClean="0">
                          <a:solidFill>
                            <a:schemeClr val="dk1"/>
                          </a:solidFill>
                          <a:latin typeface="+mn-lt"/>
                          <a:ea typeface="+mn-ea"/>
                          <a:cs typeface="+mn-cs"/>
                        </a:rPr>
                        <a:t>where such address is not available, the location of the supplier of services</a:t>
                      </a:r>
                      <a:endParaRPr lang="en-US" sz="1800" b="0" i="0" u="none" strike="noStrike" kern="1200" dirty="0">
                        <a:solidFill>
                          <a:schemeClr val="dk1"/>
                        </a:solidFill>
                        <a:latin typeface="Book Antiqua" pitchFamily="18" charset="0"/>
                      </a:endParaRPr>
                    </a:p>
                  </a:txBody>
                  <a:tcPr/>
                </a:tc>
              </a:tr>
              <a:tr h="330570">
                <a:tc>
                  <a:txBody>
                    <a:bodyPr/>
                    <a:lstStyle/>
                    <a:p>
                      <a:pPr marL="0" algn="just" rtl="0" eaLnBrk="1" fontAlgn="t" latinLnBrk="0" hangingPunct="1">
                        <a:spcBef>
                          <a:spcPts val="0"/>
                        </a:spcBef>
                        <a:spcAft>
                          <a:spcPts val="0"/>
                        </a:spcAft>
                      </a:pPr>
                      <a:endParaRPr lang="en-US" sz="1800" b="0" i="0" u="none" strike="noStrike" kern="1200" dirty="0">
                        <a:solidFill>
                          <a:schemeClr val="dk1"/>
                        </a:solidFill>
                        <a:latin typeface="Book Antiqua" pitchFamily="18" charset="0"/>
                      </a:endParaRPr>
                    </a:p>
                  </a:txBody>
                  <a:tcPr/>
                </a:tc>
                <a:tc>
                  <a:txBody>
                    <a:bodyPr/>
                    <a:lstStyle/>
                    <a:p>
                      <a:pPr algn="just"/>
                      <a:r>
                        <a:rPr lang="en-US" sz="1800" b="0" i="0" u="none" strike="noStrike" kern="1200" baseline="0" dirty="0" smtClean="0">
                          <a:solidFill>
                            <a:schemeClr val="dk1"/>
                          </a:solidFill>
                          <a:latin typeface="+mn-lt"/>
                          <a:ea typeface="+mn-ea"/>
                          <a:cs typeface="+mn-cs"/>
                        </a:rPr>
                        <a:t>if such pre-paid service is availed or the recharge is made through internet banking or other electronic mode of payment,</a:t>
                      </a:r>
                      <a:endParaRPr lang="en-US" sz="1800" kern="1200" dirty="0" smtClean="0">
                        <a:solidFill>
                          <a:schemeClr val="tx1"/>
                        </a:solidFill>
                        <a:latin typeface="Book Antiqua" pitchFamily="18" charset="0"/>
                        <a:ea typeface="+mn-ea"/>
                        <a:cs typeface="+mn-cs"/>
                      </a:endParaRPr>
                    </a:p>
                  </a:txBody>
                  <a:tcPr/>
                </a:tc>
                <a:tc>
                  <a:txBody>
                    <a:bodyPr/>
                    <a:lstStyle/>
                    <a:p>
                      <a:pPr marL="285750" indent="-285750">
                        <a:buFontTx/>
                        <a:buChar char="-"/>
                      </a:pPr>
                      <a:r>
                        <a:rPr lang="en-US" sz="1800" b="0" i="0" u="none" strike="noStrike" kern="1200" baseline="0" dirty="0" smtClean="0">
                          <a:solidFill>
                            <a:schemeClr val="dk1"/>
                          </a:solidFill>
                          <a:latin typeface="+mn-lt"/>
                          <a:ea typeface="+mn-ea"/>
                          <a:cs typeface="+mn-cs"/>
                        </a:rPr>
                        <a:t> the location of the recipient of services on the record of the supplier of services.</a:t>
                      </a:r>
                      <a:endParaRPr lang="en-US" sz="1800" b="0" i="0" u="none" strike="noStrike" kern="1200" dirty="0">
                        <a:solidFill>
                          <a:schemeClr val="dk1"/>
                        </a:solidFill>
                        <a:latin typeface="Book Antiqua" pitchFamily="18" charset="0"/>
                      </a:endParaRPr>
                    </a:p>
                  </a:txBody>
                  <a:tcPr/>
                </a:tc>
              </a:tr>
            </a:tbl>
          </a:graphicData>
        </a:graphic>
      </p:graphicFrame>
    </p:spTree>
    <p:extLst>
      <p:ext uri="{BB962C8B-B14F-4D97-AF65-F5344CB8AC3E}">
        <p14:creationId xmlns:p14="http://schemas.microsoft.com/office/powerpoint/2010/main" val="2410751499"/>
      </p:ext>
    </p:extLst>
  </p:cSld>
  <p:clrMapOvr>
    <a:masterClrMapping/>
  </p:clrMapOvr>
  <p:transition spd="slow"/>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p:cNvSpPr txBox="1">
            <a:spLocks/>
          </p:cNvSpPr>
          <p:nvPr/>
        </p:nvSpPr>
        <p:spPr>
          <a:xfrm>
            <a:off x="457200" y="274638"/>
            <a:ext cx="7467600" cy="715962"/>
          </a:xfrm>
          <a:prstGeom prst="rect">
            <a:avLst/>
          </a:prstGeom>
        </p:spPr>
        <p:txBody>
          <a:bodyPr vert="horz" anchor="b">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3600" b="1" i="0" u="none" strike="noStrike" kern="1200" cap="small" spc="0" normalizeH="0" baseline="0" noProof="0" dirty="0" smtClean="0">
                <a:ln>
                  <a:noFill/>
                </a:ln>
                <a:solidFill>
                  <a:schemeClr val="accent1">
                    <a:lumMod val="75000"/>
                  </a:schemeClr>
                </a:solidFill>
                <a:effectLst/>
                <a:uLnTx/>
                <a:uFillTx/>
                <a:latin typeface="Book Antiqua" pitchFamily="18" charset="0"/>
                <a:ea typeface="+mj-ea"/>
                <a:cs typeface="+mj-cs"/>
              </a:rPr>
              <a:t>Place of Supply - Services</a:t>
            </a:r>
            <a:endParaRPr kumimoji="0" lang="en-US" sz="3600" b="1" i="0" u="none" strike="noStrike" kern="1200" cap="small" spc="0" normalizeH="0" baseline="0" noProof="0" dirty="0">
              <a:ln>
                <a:noFill/>
              </a:ln>
              <a:solidFill>
                <a:schemeClr val="accent1">
                  <a:lumMod val="75000"/>
                </a:schemeClr>
              </a:solidFill>
              <a:effectLst/>
              <a:uLnTx/>
              <a:uFillTx/>
              <a:latin typeface="Book Antiqua" pitchFamily="18" charset="0"/>
              <a:ea typeface="+mj-ea"/>
              <a:cs typeface="+mj-cs"/>
            </a:endParaRPr>
          </a:p>
        </p:txBody>
      </p:sp>
      <p:graphicFrame>
        <p:nvGraphicFramePr>
          <p:cNvPr id="4" name="Table 3"/>
          <p:cNvGraphicFramePr>
            <a:graphicFrameLocks noGrp="1"/>
          </p:cNvGraphicFramePr>
          <p:nvPr>
            <p:extLst>
              <p:ext uri="{D42A27DB-BD31-4B8C-83A1-F6EECF244321}">
                <p14:modId xmlns:p14="http://schemas.microsoft.com/office/powerpoint/2010/main" val="3316721284"/>
              </p:ext>
            </p:extLst>
          </p:nvPr>
        </p:nvGraphicFramePr>
        <p:xfrm>
          <a:off x="304801" y="1075346"/>
          <a:ext cx="8229600" cy="5669280"/>
        </p:xfrm>
        <a:graphic>
          <a:graphicData uri="http://schemas.openxmlformats.org/drawingml/2006/table">
            <a:tbl>
              <a:tblPr firstRow="1" bandRow="1">
                <a:tableStyleId>{5C22544A-7EE6-4342-B048-85BDC9FD1C3A}</a:tableStyleId>
              </a:tblPr>
              <a:tblGrid>
                <a:gridCol w="990599"/>
                <a:gridCol w="3276600"/>
                <a:gridCol w="3962401"/>
              </a:tblGrid>
              <a:tr h="330570">
                <a:tc>
                  <a:txBody>
                    <a:bodyPr/>
                    <a:lstStyle/>
                    <a:p>
                      <a:pPr algn="ctr"/>
                      <a:r>
                        <a:rPr lang="en-US" dirty="0" err="1" smtClean="0">
                          <a:latin typeface="Book Antiqua" pitchFamily="18" charset="0"/>
                        </a:rPr>
                        <a:t>S.No</a:t>
                      </a:r>
                      <a:endParaRPr lang="en-US" dirty="0">
                        <a:latin typeface="Book Antiqua" pitchFamily="18" charset="0"/>
                      </a:endParaRPr>
                    </a:p>
                  </a:txBody>
                  <a:tcPr/>
                </a:tc>
                <a:tc>
                  <a:txBody>
                    <a:bodyPr/>
                    <a:lstStyle/>
                    <a:p>
                      <a:pPr algn="ctr"/>
                      <a:r>
                        <a:rPr lang="en-US" dirty="0" smtClean="0">
                          <a:latin typeface="Book Antiqua" pitchFamily="18" charset="0"/>
                        </a:rPr>
                        <a:t>Services</a:t>
                      </a:r>
                      <a:endParaRPr lang="en-US" dirty="0">
                        <a:latin typeface="Book Antiqua" pitchFamily="18" charset="0"/>
                      </a:endParaRPr>
                    </a:p>
                  </a:txBody>
                  <a:tcPr/>
                </a:tc>
                <a:tc>
                  <a:txBody>
                    <a:bodyPr/>
                    <a:lstStyle/>
                    <a:p>
                      <a:pPr algn="ctr"/>
                      <a:r>
                        <a:rPr lang="en-US" b="1" dirty="0" smtClean="0">
                          <a:latin typeface="Book Antiqua" pitchFamily="18" charset="0"/>
                        </a:rPr>
                        <a:t>Place of supply of services</a:t>
                      </a:r>
                      <a:endParaRPr lang="en-US" b="1" dirty="0">
                        <a:latin typeface="Book Antiqua" pitchFamily="18" charset="0"/>
                      </a:endParaRPr>
                    </a:p>
                  </a:txBody>
                  <a:tcPr/>
                </a:tc>
              </a:tr>
              <a:tr h="330570">
                <a:tc gridSpan="3">
                  <a:txBody>
                    <a:bodyPr/>
                    <a:lstStyle/>
                    <a:p>
                      <a:pPr algn="just"/>
                      <a:r>
                        <a:rPr lang="en-US" sz="1800" kern="1200" dirty="0" smtClean="0">
                          <a:solidFill>
                            <a:schemeClr val="tx1"/>
                          </a:solidFill>
                          <a:latin typeface="Book Antiqua" pitchFamily="18" charset="0"/>
                          <a:ea typeface="+mn-ea"/>
                          <a:cs typeface="+mn-cs"/>
                        </a:rPr>
                        <a:t>Where the leased circuit is installed in more than one State or Union territory and a consolidated amount is charged for supply of services relating to such circuit, the place of supply of such services shall be taken as being in each of the respective States or Union territories in proportion to the value for services separately collected or determined in terms of the contract or agreement entered into in this regard or, in the absence of such contract or agreement, on such other basis as may be prescribed</a:t>
                      </a:r>
                    </a:p>
                  </a:txBody>
                  <a:tcPr/>
                </a:tc>
                <a:tc hMerge="1">
                  <a:txBody>
                    <a:bodyPr/>
                    <a:lstStyle/>
                    <a:p>
                      <a:pPr algn="just"/>
                      <a:endParaRPr lang="en-US" sz="1800" kern="1200" dirty="0" smtClean="0">
                        <a:solidFill>
                          <a:schemeClr val="tx1"/>
                        </a:solidFill>
                        <a:latin typeface="Book Antiqua" pitchFamily="18" charset="0"/>
                        <a:ea typeface="+mn-ea"/>
                        <a:cs typeface="+mn-cs"/>
                      </a:endParaRPr>
                    </a:p>
                  </a:txBody>
                  <a:tcPr/>
                </a:tc>
                <a:tc hMerge="1">
                  <a:txBody>
                    <a:bodyPr/>
                    <a:lstStyle/>
                    <a:p>
                      <a:pPr marL="285750" indent="-285750">
                        <a:buFontTx/>
                        <a:buChar char="-"/>
                      </a:pPr>
                      <a:endParaRPr lang="en-US" sz="1800" b="0" i="0" u="none" strike="noStrike" kern="1200" dirty="0">
                        <a:solidFill>
                          <a:schemeClr val="dk1"/>
                        </a:solidFill>
                        <a:latin typeface="Book Antiqua" pitchFamily="18" charset="0"/>
                      </a:endParaRPr>
                    </a:p>
                  </a:txBody>
                  <a:tcPr/>
                </a:tc>
              </a:tr>
              <a:tr h="330570">
                <a:tc>
                  <a:txBody>
                    <a:bodyPr/>
                    <a:lstStyle/>
                    <a:p>
                      <a:pPr marL="0" algn="just" rtl="0" eaLnBrk="1" fontAlgn="t" latinLnBrk="0" hangingPunct="1">
                        <a:spcBef>
                          <a:spcPts val="0"/>
                        </a:spcBef>
                        <a:spcAft>
                          <a:spcPts val="0"/>
                        </a:spcAft>
                      </a:pPr>
                      <a:r>
                        <a:rPr lang="en-US" sz="1800" b="0" i="0" u="none" strike="noStrike" kern="1200" dirty="0">
                          <a:solidFill>
                            <a:schemeClr val="dk1"/>
                          </a:solidFill>
                          <a:latin typeface="Book Antiqua" pitchFamily="18" charset="0"/>
                        </a:rPr>
                        <a:t>(</a:t>
                      </a:r>
                      <a:r>
                        <a:rPr lang="en-US" sz="1800" b="0" i="0" u="none" strike="noStrike" kern="1200" dirty="0" smtClean="0">
                          <a:solidFill>
                            <a:schemeClr val="dk1"/>
                          </a:solidFill>
                          <a:latin typeface="Book Antiqua" pitchFamily="18" charset="0"/>
                        </a:rPr>
                        <a:t>12)</a:t>
                      </a:r>
                      <a:endParaRPr lang="en-US" sz="1800" b="0" i="0" u="none" strike="noStrike" kern="1200" dirty="0">
                        <a:solidFill>
                          <a:schemeClr val="dk1"/>
                        </a:solidFill>
                        <a:latin typeface="Book Antiqua" pitchFamily="18" charset="0"/>
                      </a:endParaRPr>
                    </a:p>
                  </a:txBody>
                  <a:tcPr/>
                </a:tc>
                <a:tc>
                  <a:txBody>
                    <a:bodyPr/>
                    <a:lstStyle/>
                    <a:p>
                      <a:pPr marL="0" algn="just" rtl="0" eaLnBrk="1" fontAlgn="t" latinLnBrk="0" hangingPunct="1">
                        <a:spcBef>
                          <a:spcPts val="0"/>
                        </a:spcBef>
                        <a:spcAft>
                          <a:spcPts val="0"/>
                        </a:spcAft>
                      </a:pPr>
                      <a:r>
                        <a:rPr lang="en-US" sz="1800" b="0" i="0" u="none" strike="noStrike" kern="1200" dirty="0">
                          <a:solidFill>
                            <a:schemeClr val="dk1"/>
                          </a:solidFill>
                          <a:latin typeface="Book Antiqua" pitchFamily="18" charset="0"/>
                        </a:rPr>
                        <a:t>Banking &amp; financial services</a:t>
                      </a:r>
                      <a:r>
                        <a:rPr lang="en-US" sz="1800" b="0" i="0" u="none" strike="noStrike" kern="1200" baseline="0" dirty="0">
                          <a:solidFill>
                            <a:schemeClr val="dk1"/>
                          </a:solidFill>
                          <a:latin typeface="Book Antiqua" pitchFamily="18" charset="0"/>
                        </a:rPr>
                        <a:t> (including stock broking)</a:t>
                      </a:r>
                      <a:endParaRPr lang="en-US" sz="1800" b="0" i="0" u="none" strike="noStrike" kern="1200" dirty="0">
                        <a:solidFill>
                          <a:schemeClr val="dk1"/>
                        </a:solidFill>
                        <a:latin typeface="Book Antiqua" pitchFamily="18" charset="0"/>
                      </a:endParaRPr>
                    </a:p>
                  </a:txBody>
                  <a:tcPr/>
                </a:tc>
                <a:tc>
                  <a:txBody>
                    <a:bodyPr/>
                    <a:lstStyle/>
                    <a:p>
                      <a:pPr marL="0" algn="just" rtl="0" eaLnBrk="1" fontAlgn="t" latinLnBrk="0" hangingPunct="1">
                        <a:spcBef>
                          <a:spcPts val="0"/>
                        </a:spcBef>
                        <a:spcAft>
                          <a:spcPts val="0"/>
                        </a:spcAft>
                      </a:pPr>
                      <a:r>
                        <a:rPr lang="en-US" sz="1800" b="0" i="0" u="none" strike="noStrike" kern="1200" dirty="0">
                          <a:solidFill>
                            <a:schemeClr val="dk1"/>
                          </a:solidFill>
                          <a:latin typeface="Book Antiqua" pitchFamily="18" charset="0"/>
                        </a:rPr>
                        <a:t>Location</a:t>
                      </a:r>
                      <a:r>
                        <a:rPr lang="en-US" sz="1800" b="0" i="0" u="none" strike="noStrike" kern="1200" baseline="0" dirty="0">
                          <a:solidFill>
                            <a:schemeClr val="dk1"/>
                          </a:solidFill>
                          <a:latin typeface="Book Antiqua" pitchFamily="18" charset="0"/>
                        </a:rPr>
                        <a:t> of recipient – as per </a:t>
                      </a:r>
                      <a:r>
                        <a:rPr lang="en-US" sz="1800" b="0" i="0" u="none" strike="noStrike" kern="1200" baseline="0" dirty="0" smtClean="0">
                          <a:solidFill>
                            <a:schemeClr val="dk1"/>
                          </a:solidFill>
                          <a:latin typeface="Book Antiqua" pitchFamily="18" charset="0"/>
                        </a:rPr>
                        <a:t>records</a:t>
                      </a:r>
                    </a:p>
                    <a:p>
                      <a:pPr marL="0" algn="just" rtl="0" eaLnBrk="1" fontAlgn="t" latinLnBrk="0" hangingPunct="1">
                        <a:spcBef>
                          <a:spcPts val="0"/>
                        </a:spcBef>
                        <a:spcAft>
                          <a:spcPts val="0"/>
                        </a:spcAft>
                      </a:pPr>
                      <a:r>
                        <a:rPr lang="en-US" sz="1800" b="0" i="0" u="none" strike="noStrike" kern="1200" baseline="0" dirty="0" smtClean="0">
                          <a:solidFill>
                            <a:schemeClr val="dk1"/>
                          </a:solidFill>
                          <a:latin typeface="Book Antiqua" pitchFamily="18" charset="0"/>
                        </a:rPr>
                        <a:t>If not available – location of service provider</a:t>
                      </a:r>
                      <a:endParaRPr lang="en-US" sz="1800" b="0" i="0" u="none" strike="noStrike" dirty="0">
                        <a:latin typeface="Book Antiqua" pitchFamily="18" charset="0"/>
                      </a:endParaRPr>
                    </a:p>
                  </a:txBody>
                  <a:tcPr/>
                </a:tc>
              </a:tr>
              <a:tr h="330570">
                <a:tc>
                  <a:txBody>
                    <a:bodyPr/>
                    <a:lstStyle/>
                    <a:p>
                      <a:pPr marL="0" algn="just" rtl="0" eaLnBrk="1" fontAlgn="t" latinLnBrk="0" hangingPunct="1">
                        <a:spcBef>
                          <a:spcPts val="0"/>
                        </a:spcBef>
                        <a:spcAft>
                          <a:spcPts val="0"/>
                        </a:spcAft>
                      </a:pPr>
                      <a:r>
                        <a:rPr lang="en-US" sz="1800" b="0" i="0" u="none" strike="noStrike" kern="1200" dirty="0">
                          <a:solidFill>
                            <a:schemeClr val="tx1"/>
                          </a:solidFill>
                          <a:latin typeface="Book Antiqua" pitchFamily="18" charset="0"/>
                        </a:rPr>
                        <a:t>(</a:t>
                      </a:r>
                      <a:r>
                        <a:rPr lang="en-US" sz="1800" b="0" i="0" u="none" strike="noStrike" kern="1200" dirty="0" smtClean="0">
                          <a:solidFill>
                            <a:schemeClr val="tx1"/>
                          </a:solidFill>
                          <a:latin typeface="Book Antiqua" pitchFamily="18" charset="0"/>
                        </a:rPr>
                        <a:t>13)</a:t>
                      </a:r>
                      <a:endParaRPr lang="en-US" sz="1800" b="0" i="0" u="none" strike="noStrike" kern="1200" dirty="0">
                        <a:solidFill>
                          <a:schemeClr val="tx1"/>
                        </a:solidFill>
                        <a:latin typeface="Book Antiqua" pitchFamily="18" charset="0"/>
                      </a:endParaRPr>
                    </a:p>
                  </a:txBody>
                  <a:tcPr/>
                </a:tc>
                <a:tc>
                  <a:txBody>
                    <a:bodyPr/>
                    <a:lstStyle/>
                    <a:p>
                      <a:pPr marL="0" algn="just" rtl="0" eaLnBrk="1" fontAlgn="t" latinLnBrk="0" hangingPunct="1">
                        <a:spcBef>
                          <a:spcPts val="0"/>
                        </a:spcBef>
                        <a:spcAft>
                          <a:spcPts val="0"/>
                        </a:spcAft>
                      </a:pPr>
                      <a:r>
                        <a:rPr lang="en-US" sz="1800" b="0" i="0" u="none" strike="noStrike" kern="1200" dirty="0">
                          <a:solidFill>
                            <a:schemeClr val="tx1"/>
                          </a:solidFill>
                          <a:latin typeface="Book Antiqua" pitchFamily="18" charset="0"/>
                        </a:rPr>
                        <a:t>Insurance services</a:t>
                      </a:r>
                    </a:p>
                  </a:txBody>
                  <a:tcPr/>
                </a:tc>
                <a:tc>
                  <a:txBody>
                    <a:bodyPr/>
                    <a:lstStyle/>
                    <a:p>
                      <a:pPr marL="283464" indent="-283464" algn="just" rtl="0" eaLnBrk="1" fontAlgn="t" latinLnBrk="0" hangingPunct="1">
                        <a:spcBef>
                          <a:spcPts val="0"/>
                        </a:spcBef>
                        <a:spcAft>
                          <a:spcPts val="0"/>
                        </a:spcAft>
                        <a:buClrTx/>
                        <a:buSzPts val="1800"/>
                        <a:buFont typeface="Arial"/>
                        <a:buChar char="•"/>
                      </a:pPr>
                      <a:r>
                        <a:rPr lang="en-US" sz="1800" b="0" i="0" u="none" strike="noStrike" kern="1200" dirty="0">
                          <a:solidFill>
                            <a:schemeClr val="tx1"/>
                          </a:solidFill>
                          <a:latin typeface="Book Antiqua" pitchFamily="18" charset="0"/>
                        </a:rPr>
                        <a:t>Location</a:t>
                      </a:r>
                      <a:r>
                        <a:rPr lang="en-US" sz="1800" b="0" i="0" u="none" strike="noStrike" kern="1200" baseline="0" dirty="0">
                          <a:solidFill>
                            <a:schemeClr val="tx1"/>
                          </a:solidFill>
                          <a:latin typeface="Book Antiqua" pitchFamily="18" charset="0"/>
                        </a:rPr>
                        <a:t> of </a:t>
                      </a:r>
                      <a:r>
                        <a:rPr lang="en-US" sz="1800" b="0" i="0" u="none" strike="noStrike" kern="1200" dirty="0">
                          <a:solidFill>
                            <a:schemeClr val="tx1"/>
                          </a:solidFill>
                          <a:latin typeface="Book Antiqua" pitchFamily="18" charset="0"/>
                        </a:rPr>
                        <a:t>registered person receiving the </a:t>
                      </a:r>
                      <a:r>
                        <a:rPr lang="en-US" sz="1800" b="0" i="0" u="none" strike="noStrike" kern="1200" dirty="0" smtClean="0">
                          <a:solidFill>
                            <a:schemeClr val="tx1"/>
                          </a:solidFill>
                          <a:latin typeface="Book Antiqua" pitchFamily="18" charset="0"/>
                        </a:rPr>
                        <a:t>services </a:t>
                      </a:r>
                    </a:p>
                    <a:p>
                      <a:pPr marL="283464" indent="-283464" algn="just" rtl="0" eaLnBrk="1" fontAlgn="t" latinLnBrk="0" hangingPunct="1">
                        <a:spcBef>
                          <a:spcPts val="0"/>
                        </a:spcBef>
                        <a:spcAft>
                          <a:spcPts val="0"/>
                        </a:spcAft>
                        <a:buClrTx/>
                        <a:buSzPts val="1800"/>
                        <a:buFont typeface="Arial"/>
                        <a:buChar char="•"/>
                      </a:pPr>
                      <a:r>
                        <a:rPr lang="en-US" sz="1800" b="0" i="0" u="none" strike="noStrike" kern="1200" baseline="0" dirty="0" smtClean="0">
                          <a:solidFill>
                            <a:schemeClr val="tx1"/>
                          </a:solidFill>
                          <a:latin typeface="Book Antiqua" pitchFamily="18" charset="0"/>
                        </a:rPr>
                        <a:t>If </a:t>
                      </a:r>
                      <a:r>
                        <a:rPr lang="en-US" sz="1800" b="0" i="0" u="none" strike="noStrike" kern="1200" baseline="0" dirty="0">
                          <a:solidFill>
                            <a:schemeClr val="tx1"/>
                          </a:solidFill>
                          <a:latin typeface="Book Antiqua" pitchFamily="18" charset="0"/>
                        </a:rPr>
                        <a:t>person not </a:t>
                      </a:r>
                      <a:r>
                        <a:rPr lang="en-US" sz="1800" b="0" i="0" u="none" strike="noStrike" kern="1200" dirty="0">
                          <a:solidFill>
                            <a:schemeClr val="tx1"/>
                          </a:solidFill>
                          <a:latin typeface="Book Antiqua" pitchFamily="18" charset="0"/>
                        </a:rPr>
                        <a:t>registered – place where </a:t>
                      </a:r>
                      <a:r>
                        <a:rPr lang="en-US" sz="1800" b="0" i="0" u="none" strike="noStrike" kern="1200" baseline="0" dirty="0">
                          <a:solidFill>
                            <a:schemeClr val="tx1"/>
                          </a:solidFill>
                          <a:latin typeface="Book Antiqua" pitchFamily="18" charset="0"/>
                        </a:rPr>
                        <a:t>recipient of services as per records</a:t>
                      </a:r>
                      <a:endParaRPr lang="en-US" sz="1800" b="0" i="0" u="none" strike="noStrike" dirty="0">
                        <a:solidFill>
                          <a:schemeClr val="tx1"/>
                        </a:solidFill>
                        <a:latin typeface="Book Antiqua" pitchFamily="18" charset="0"/>
                      </a:endParaRPr>
                    </a:p>
                  </a:txBody>
                  <a:tcPr/>
                </a:tc>
              </a:tr>
              <a:tr h="330570">
                <a:tc>
                  <a:txBody>
                    <a:bodyPr/>
                    <a:lstStyle/>
                    <a:p>
                      <a:pPr marL="0" algn="just" rtl="0" eaLnBrk="1" fontAlgn="t" latinLnBrk="0" hangingPunct="1">
                        <a:spcBef>
                          <a:spcPts val="0"/>
                        </a:spcBef>
                        <a:spcAft>
                          <a:spcPts val="0"/>
                        </a:spcAft>
                      </a:pPr>
                      <a:r>
                        <a:rPr lang="en-US" sz="1800" b="0" i="0" u="none" strike="noStrike" kern="1200" dirty="0">
                          <a:solidFill>
                            <a:schemeClr val="dk1"/>
                          </a:solidFill>
                          <a:latin typeface="Book Antiqua" pitchFamily="18" charset="0"/>
                        </a:rPr>
                        <a:t>(</a:t>
                      </a:r>
                      <a:r>
                        <a:rPr lang="en-US" sz="1800" b="0" i="0" u="none" strike="noStrike" kern="1200" dirty="0" smtClean="0">
                          <a:solidFill>
                            <a:schemeClr val="dk1"/>
                          </a:solidFill>
                          <a:latin typeface="Book Antiqua" pitchFamily="18" charset="0"/>
                        </a:rPr>
                        <a:t>14)</a:t>
                      </a:r>
                      <a:endParaRPr lang="en-US" sz="1800" b="0" i="0" u="none" strike="noStrike" kern="1200" dirty="0">
                        <a:solidFill>
                          <a:schemeClr val="dk1"/>
                        </a:solidFill>
                        <a:latin typeface="Book Antiqua" pitchFamily="18" charset="0"/>
                      </a:endParaRPr>
                    </a:p>
                  </a:txBody>
                  <a:tcPr/>
                </a:tc>
                <a:tc>
                  <a:txBody>
                    <a:bodyPr/>
                    <a:lstStyle/>
                    <a:p>
                      <a:pPr marL="0" algn="just" rtl="0" eaLnBrk="1" fontAlgn="t" latinLnBrk="0" hangingPunct="1">
                        <a:spcBef>
                          <a:spcPts val="0"/>
                        </a:spcBef>
                        <a:spcAft>
                          <a:spcPts val="0"/>
                        </a:spcAft>
                      </a:pPr>
                      <a:r>
                        <a:rPr lang="en-US" sz="1800" b="0" i="0" u="none" strike="noStrike" kern="1200" dirty="0">
                          <a:solidFill>
                            <a:schemeClr val="dk1"/>
                          </a:solidFill>
                          <a:latin typeface="Book Antiqua" pitchFamily="18" charset="0"/>
                        </a:rPr>
                        <a:t>Advertisement services to CG, </a:t>
                      </a:r>
                      <a:r>
                        <a:rPr lang="en-US" sz="1800" b="0" i="0" u="none" strike="noStrike" kern="1200" dirty="0" smtClean="0">
                          <a:solidFill>
                            <a:schemeClr val="dk1"/>
                          </a:solidFill>
                          <a:latin typeface="Book Antiqua" pitchFamily="18" charset="0"/>
                        </a:rPr>
                        <a:t>SG, statutory </a:t>
                      </a:r>
                      <a:r>
                        <a:rPr lang="en-US" sz="1800" b="0" i="0" u="none" strike="noStrike" kern="1200" dirty="0">
                          <a:solidFill>
                            <a:schemeClr val="dk1"/>
                          </a:solidFill>
                          <a:latin typeface="Book Antiqua" pitchFamily="18" charset="0"/>
                        </a:rPr>
                        <a:t>authority, local body –</a:t>
                      </a:r>
                      <a:r>
                        <a:rPr lang="en-US" sz="1800" b="0" i="0" u="none" strike="noStrike" kern="1200" baseline="0" dirty="0">
                          <a:solidFill>
                            <a:schemeClr val="dk1"/>
                          </a:solidFill>
                          <a:latin typeface="Book Antiqua" pitchFamily="18" charset="0"/>
                        </a:rPr>
                        <a:t> for identifiable states</a:t>
                      </a:r>
                      <a:endParaRPr lang="en-US" sz="1800" b="0" i="0" u="none" strike="noStrike" kern="1200" dirty="0">
                        <a:solidFill>
                          <a:schemeClr val="dk1"/>
                        </a:solidFill>
                        <a:latin typeface="Book Antiqua" pitchFamily="18" charset="0"/>
                      </a:endParaRPr>
                    </a:p>
                  </a:txBody>
                  <a:tcPr/>
                </a:tc>
                <a:tc>
                  <a:txBody>
                    <a:bodyPr/>
                    <a:lstStyle/>
                    <a:p>
                      <a:pPr marL="0" algn="just" rtl="0" eaLnBrk="1" fontAlgn="t" latinLnBrk="0" hangingPunct="1">
                        <a:spcBef>
                          <a:spcPts val="0"/>
                        </a:spcBef>
                        <a:spcAft>
                          <a:spcPts val="0"/>
                        </a:spcAft>
                      </a:pPr>
                      <a:r>
                        <a:rPr lang="en-US" sz="1800" b="0" i="0" u="none" strike="noStrike" kern="1200" dirty="0" smtClean="0">
                          <a:solidFill>
                            <a:schemeClr val="dk1"/>
                          </a:solidFill>
                          <a:latin typeface="Book Antiqua" pitchFamily="18" charset="0"/>
                        </a:rPr>
                        <a:t>Attributable </a:t>
                      </a:r>
                      <a:r>
                        <a:rPr lang="en-US" sz="1800" b="0" i="0" u="none" strike="noStrike" kern="1200" dirty="0" err="1" smtClean="0">
                          <a:solidFill>
                            <a:schemeClr val="dk1"/>
                          </a:solidFill>
                          <a:latin typeface="Book Antiqua" pitchFamily="18" charset="0"/>
                        </a:rPr>
                        <a:t>proportation</a:t>
                      </a:r>
                      <a:r>
                        <a:rPr lang="en-US" sz="1800" b="0" i="0" u="none" strike="noStrike" kern="1200" dirty="0" smtClean="0">
                          <a:solidFill>
                            <a:schemeClr val="dk1"/>
                          </a:solidFill>
                          <a:latin typeface="Book Antiqua" pitchFamily="18" charset="0"/>
                        </a:rPr>
                        <a:t>. If not as per contract,</a:t>
                      </a:r>
                      <a:r>
                        <a:rPr lang="en-US" sz="1800" b="0" i="0" u="none" strike="noStrike" kern="1200" baseline="0" dirty="0" smtClean="0">
                          <a:solidFill>
                            <a:schemeClr val="dk1"/>
                          </a:solidFill>
                          <a:latin typeface="Book Antiqua" pitchFamily="18" charset="0"/>
                        </a:rPr>
                        <a:t> as per rules. </a:t>
                      </a:r>
                      <a:endParaRPr lang="en-US" sz="1800" b="0" i="0" u="none" strike="noStrike" dirty="0">
                        <a:latin typeface="Book Antiqua" pitchFamily="18" charset="0"/>
                      </a:endParaRPr>
                    </a:p>
                  </a:txBody>
                  <a:tcPr/>
                </a:tc>
              </a:tr>
            </a:tbl>
          </a:graphicData>
        </a:graphic>
      </p:graphicFrame>
    </p:spTree>
    <p:extLst>
      <p:ext uri="{BB962C8B-B14F-4D97-AF65-F5344CB8AC3E}">
        <p14:creationId xmlns:p14="http://schemas.microsoft.com/office/powerpoint/2010/main" val="1464716867"/>
      </p:ext>
    </p:extLst>
  </p:cSld>
  <p:clrMapOvr>
    <a:masterClrMapping/>
  </p:clrMapOvr>
  <p:transition spd="slow"/>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IN" sz="4000" b="1" dirty="0">
                <a:ln>
                  <a:solidFill>
                    <a:srgbClr val="00729A"/>
                  </a:solidFill>
                </a:ln>
                <a:effectLst>
                  <a:outerShdw blurRad="38100" dist="38100" dir="2700000" algn="tl">
                    <a:srgbClr val="000000">
                      <a:alpha val="43137"/>
                    </a:srgbClr>
                  </a:outerShdw>
                </a:effectLst>
                <a:latin typeface="Footlight MT Light" pitchFamily="18" charset="0"/>
              </a:rPr>
              <a:t>Place of supply of services</a:t>
            </a:r>
            <a:endParaRPr lang="en-US" sz="4000" b="1" dirty="0">
              <a:ln>
                <a:solidFill>
                  <a:srgbClr val="00729A"/>
                </a:solidFill>
              </a:ln>
              <a:effectLst>
                <a:outerShdw blurRad="38100" dist="38100" dir="2700000" algn="tl">
                  <a:srgbClr val="000000">
                    <a:alpha val="43137"/>
                  </a:srgbClr>
                </a:outerShdw>
              </a:effectLst>
              <a:latin typeface="Footlight MT Light" pitchFamily="18" charset="0"/>
            </a:endParaRPr>
          </a:p>
        </p:txBody>
      </p:sp>
      <p:sp>
        <p:nvSpPr>
          <p:cNvPr id="6" name="TextBox 5"/>
          <p:cNvSpPr txBox="1"/>
          <p:nvPr/>
        </p:nvSpPr>
        <p:spPr>
          <a:xfrm>
            <a:off x="357158" y="1428736"/>
            <a:ext cx="8358246" cy="923330"/>
          </a:xfrm>
          <a:prstGeom prst="rect">
            <a:avLst/>
          </a:prstGeom>
          <a:noFill/>
        </p:spPr>
        <p:txBody>
          <a:bodyPr wrap="square" rtlCol="0">
            <a:spAutoFit/>
          </a:bodyPr>
          <a:lstStyle/>
          <a:p>
            <a:pPr algn="just">
              <a:lnSpc>
                <a:spcPct val="150000"/>
              </a:lnSpc>
            </a:pPr>
            <a:r>
              <a:rPr lang="en-US" b="1" dirty="0">
                <a:latin typeface="Georgia" pitchFamily="18" charset="0"/>
              </a:rPr>
              <a:t>Section </a:t>
            </a:r>
            <a:r>
              <a:rPr lang="en-US" b="1" dirty="0" smtClean="0">
                <a:latin typeface="Georgia" pitchFamily="18" charset="0"/>
              </a:rPr>
              <a:t>13 of </a:t>
            </a:r>
            <a:r>
              <a:rPr lang="en-US" b="1" dirty="0">
                <a:latin typeface="Georgia" pitchFamily="18" charset="0"/>
              </a:rPr>
              <a:t>IGST Act: </a:t>
            </a:r>
            <a:r>
              <a:rPr lang="en-US" dirty="0">
                <a:latin typeface="Georgia" pitchFamily="18" charset="0"/>
              </a:rPr>
              <a:t>Place of supply of services where the location of the supplier or the location of the recipient is outside India</a:t>
            </a:r>
            <a:endParaRPr lang="en-IN" dirty="0">
              <a:latin typeface="Georgia" pitchFamily="18" charset="0"/>
            </a:endParaRPr>
          </a:p>
        </p:txBody>
      </p:sp>
      <p:graphicFrame>
        <p:nvGraphicFramePr>
          <p:cNvPr id="5" name="Table 4"/>
          <p:cNvGraphicFramePr>
            <a:graphicFrameLocks noGrp="1"/>
          </p:cNvGraphicFramePr>
          <p:nvPr>
            <p:extLst>
              <p:ext uri="{D42A27DB-BD31-4B8C-83A1-F6EECF244321}">
                <p14:modId xmlns:p14="http://schemas.microsoft.com/office/powerpoint/2010/main" val="3171591825"/>
              </p:ext>
            </p:extLst>
          </p:nvPr>
        </p:nvGraphicFramePr>
        <p:xfrm>
          <a:off x="214282" y="2500306"/>
          <a:ext cx="8501124" cy="3934460"/>
        </p:xfrm>
        <a:graphic>
          <a:graphicData uri="http://schemas.openxmlformats.org/drawingml/2006/table">
            <a:tbl>
              <a:tblPr>
                <a:tableStyleId>{3C2FFA5D-87B4-456A-9821-1D502468CF0F}</a:tableStyleId>
              </a:tblPr>
              <a:tblGrid>
                <a:gridCol w="928694">
                  <a:extLst>
                    <a:ext uri="{9D8B030D-6E8A-4147-A177-3AD203B41FA5}">
                      <a16:colId xmlns:a16="http://schemas.microsoft.com/office/drawing/2014/main" xmlns="" val="20000"/>
                    </a:ext>
                  </a:extLst>
                </a:gridCol>
                <a:gridCol w="714380">
                  <a:extLst>
                    <a:ext uri="{9D8B030D-6E8A-4147-A177-3AD203B41FA5}">
                      <a16:colId xmlns:a16="http://schemas.microsoft.com/office/drawing/2014/main" xmlns="" val="20001"/>
                    </a:ext>
                  </a:extLst>
                </a:gridCol>
                <a:gridCol w="5143536">
                  <a:extLst>
                    <a:ext uri="{9D8B030D-6E8A-4147-A177-3AD203B41FA5}">
                      <a16:colId xmlns:a16="http://schemas.microsoft.com/office/drawing/2014/main" xmlns="" val="20002"/>
                    </a:ext>
                  </a:extLst>
                </a:gridCol>
                <a:gridCol w="1714514">
                  <a:extLst>
                    <a:ext uri="{9D8B030D-6E8A-4147-A177-3AD203B41FA5}">
                      <a16:colId xmlns:a16="http://schemas.microsoft.com/office/drawing/2014/main" xmlns="" val="20003"/>
                    </a:ext>
                  </a:extLst>
                </a:gridCol>
              </a:tblGrid>
              <a:tr h="525780">
                <a:tc>
                  <a:txBody>
                    <a:bodyPr/>
                    <a:lstStyle/>
                    <a:p>
                      <a:pPr marL="228600">
                        <a:lnSpc>
                          <a:spcPct val="115000"/>
                        </a:lnSpc>
                        <a:spcAft>
                          <a:spcPts val="1000"/>
                        </a:spcAft>
                      </a:pPr>
                      <a:r>
                        <a:rPr lang="en-US" sz="1500" b="1" spc="20" dirty="0">
                          <a:solidFill>
                            <a:schemeClr val="tx1"/>
                          </a:solidFill>
                          <a:latin typeface="Georgia" pitchFamily="18" charset="0"/>
                          <a:ea typeface="Times New Roman"/>
                          <a:cs typeface="Arial"/>
                        </a:rPr>
                        <a:t>Sl. no.</a:t>
                      </a:r>
                      <a:endParaRPr lang="en-IN" sz="1500" dirty="0">
                        <a:solidFill>
                          <a:schemeClr val="tx1"/>
                        </a:solidFill>
                        <a:latin typeface="Georgia" pitchFamily="18" charset="0"/>
                        <a:ea typeface="Times New Roman"/>
                        <a:cs typeface="Mangal"/>
                      </a:endParaRPr>
                    </a:p>
                  </a:txBody>
                  <a:tcPr marL="68580" marR="68580" marT="0" marB="0">
                    <a:solidFill>
                      <a:srgbClr val="2D6BB5"/>
                    </a:solidFill>
                  </a:tcPr>
                </a:tc>
                <a:tc>
                  <a:txBody>
                    <a:bodyPr/>
                    <a:lstStyle/>
                    <a:p>
                      <a:pPr>
                        <a:lnSpc>
                          <a:spcPct val="115000"/>
                        </a:lnSpc>
                        <a:spcAft>
                          <a:spcPts val="1000"/>
                        </a:spcAft>
                      </a:pPr>
                      <a:r>
                        <a:rPr lang="en-US" sz="1500" b="1" spc="20" dirty="0" smtClean="0">
                          <a:solidFill>
                            <a:schemeClr val="tx1"/>
                          </a:solidFill>
                          <a:latin typeface="Georgia" pitchFamily="18" charset="0"/>
                          <a:ea typeface="Times New Roman"/>
                          <a:cs typeface="Arial"/>
                        </a:rPr>
                        <a:t>Rule</a:t>
                      </a:r>
                      <a:endParaRPr lang="en-IN" sz="1500" dirty="0">
                        <a:solidFill>
                          <a:schemeClr val="tx1"/>
                        </a:solidFill>
                        <a:latin typeface="Georgia" pitchFamily="18" charset="0"/>
                        <a:ea typeface="Times New Roman"/>
                        <a:cs typeface="Mangal"/>
                      </a:endParaRPr>
                    </a:p>
                  </a:txBody>
                  <a:tcPr marL="68580" marR="68580" marT="0" marB="0">
                    <a:solidFill>
                      <a:srgbClr val="2D6BB5"/>
                    </a:solidFill>
                  </a:tcPr>
                </a:tc>
                <a:tc>
                  <a:txBody>
                    <a:bodyPr/>
                    <a:lstStyle/>
                    <a:p>
                      <a:pPr>
                        <a:lnSpc>
                          <a:spcPct val="115000"/>
                        </a:lnSpc>
                        <a:spcAft>
                          <a:spcPts val="1000"/>
                        </a:spcAft>
                      </a:pPr>
                      <a:r>
                        <a:rPr lang="en-US" sz="1500" b="1" spc="20" dirty="0">
                          <a:solidFill>
                            <a:schemeClr val="tx1"/>
                          </a:solidFill>
                          <a:latin typeface="Georgia" pitchFamily="18" charset="0"/>
                          <a:ea typeface="Times New Roman"/>
                          <a:cs typeface="Arial"/>
                        </a:rPr>
                        <a:t>Situations</a:t>
                      </a:r>
                      <a:endParaRPr lang="en-IN" sz="1500" dirty="0">
                        <a:solidFill>
                          <a:schemeClr val="tx1"/>
                        </a:solidFill>
                        <a:latin typeface="Georgia" pitchFamily="18" charset="0"/>
                        <a:ea typeface="Times New Roman"/>
                        <a:cs typeface="Mangal"/>
                      </a:endParaRPr>
                    </a:p>
                  </a:txBody>
                  <a:tcPr marL="68580" marR="68580" marT="0" marB="0">
                    <a:solidFill>
                      <a:srgbClr val="2D6BB5"/>
                    </a:solidFill>
                  </a:tcPr>
                </a:tc>
                <a:tc>
                  <a:txBody>
                    <a:bodyPr/>
                    <a:lstStyle/>
                    <a:p>
                      <a:pPr>
                        <a:lnSpc>
                          <a:spcPct val="115000"/>
                        </a:lnSpc>
                        <a:spcAft>
                          <a:spcPts val="1000"/>
                        </a:spcAft>
                      </a:pPr>
                      <a:r>
                        <a:rPr lang="en-US" sz="1500" b="1" spc="20" dirty="0">
                          <a:solidFill>
                            <a:schemeClr val="tx1"/>
                          </a:solidFill>
                          <a:latin typeface="Georgia" pitchFamily="18" charset="0"/>
                          <a:ea typeface="Times New Roman"/>
                          <a:cs typeface="Arial"/>
                        </a:rPr>
                        <a:t>Place of supply of Service</a:t>
                      </a:r>
                      <a:endParaRPr lang="en-IN" sz="1500" dirty="0">
                        <a:solidFill>
                          <a:schemeClr val="tx1"/>
                        </a:solidFill>
                        <a:latin typeface="Georgia" pitchFamily="18" charset="0"/>
                        <a:ea typeface="Times New Roman"/>
                        <a:cs typeface="Mangal"/>
                      </a:endParaRPr>
                    </a:p>
                  </a:txBody>
                  <a:tcPr marL="68580" marR="68580" marT="0" marB="0">
                    <a:solidFill>
                      <a:srgbClr val="2D6BB5"/>
                    </a:solidFill>
                  </a:tcPr>
                </a:tc>
                <a:extLst>
                  <a:ext uri="{0D108BD9-81ED-4DB2-BD59-A6C34878D82A}">
                    <a16:rowId xmlns:a16="http://schemas.microsoft.com/office/drawing/2014/main" xmlns="" val="10000"/>
                  </a:ext>
                </a:extLst>
              </a:tr>
              <a:tr h="262890">
                <a:tc>
                  <a:txBody>
                    <a:bodyPr/>
                    <a:lstStyle/>
                    <a:p>
                      <a:pPr marL="228600">
                        <a:lnSpc>
                          <a:spcPct val="115000"/>
                        </a:lnSpc>
                        <a:spcAft>
                          <a:spcPts val="1000"/>
                        </a:spcAft>
                      </a:pPr>
                      <a:r>
                        <a:rPr lang="en-US" sz="1500" b="1" spc="20" dirty="0">
                          <a:solidFill>
                            <a:schemeClr val="tx1"/>
                          </a:solidFill>
                          <a:latin typeface="Georgia" pitchFamily="18" charset="0"/>
                          <a:ea typeface="Times New Roman"/>
                          <a:cs typeface="Arial"/>
                        </a:rPr>
                        <a:t>1</a:t>
                      </a:r>
                      <a:endParaRPr lang="en-IN" sz="1500" dirty="0">
                        <a:solidFill>
                          <a:schemeClr val="tx1"/>
                        </a:solidFill>
                        <a:latin typeface="Georgia" pitchFamily="18" charset="0"/>
                        <a:ea typeface="Times New Roman"/>
                        <a:cs typeface="Mangal"/>
                      </a:endParaRPr>
                    </a:p>
                  </a:txBody>
                  <a:tcPr marL="68580" marR="68580" marT="0" marB="0"/>
                </a:tc>
                <a:tc>
                  <a:txBody>
                    <a:bodyPr/>
                    <a:lstStyle/>
                    <a:p>
                      <a:pPr>
                        <a:lnSpc>
                          <a:spcPct val="115000"/>
                        </a:lnSpc>
                        <a:spcAft>
                          <a:spcPts val="1000"/>
                        </a:spcAft>
                      </a:pPr>
                      <a:r>
                        <a:rPr lang="en-US" sz="1500" b="1" spc="20" dirty="0" smtClean="0">
                          <a:solidFill>
                            <a:schemeClr val="tx1"/>
                          </a:solidFill>
                          <a:latin typeface="Georgia" pitchFamily="18" charset="0"/>
                          <a:ea typeface="Times New Roman"/>
                          <a:cs typeface="Arial"/>
                        </a:rPr>
                        <a:t>13(3</a:t>
                      </a:r>
                      <a:r>
                        <a:rPr lang="en-US" sz="1500" b="1" spc="20" dirty="0">
                          <a:solidFill>
                            <a:schemeClr val="tx1"/>
                          </a:solidFill>
                          <a:latin typeface="Georgia" pitchFamily="18" charset="0"/>
                          <a:ea typeface="Times New Roman"/>
                          <a:cs typeface="Arial"/>
                        </a:rPr>
                        <a:t>)</a:t>
                      </a:r>
                      <a:endParaRPr lang="en-IN" sz="1500" dirty="0">
                        <a:solidFill>
                          <a:schemeClr val="tx1"/>
                        </a:solidFill>
                        <a:latin typeface="Georgia" pitchFamily="18" charset="0"/>
                        <a:ea typeface="Times New Roman"/>
                        <a:cs typeface="Mangal"/>
                      </a:endParaRPr>
                    </a:p>
                  </a:txBody>
                  <a:tcPr marL="68580" marR="68580" marT="0" marB="0"/>
                </a:tc>
                <a:tc>
                  <a:txBody>
                    <a:bodyPr/>
                    <a:lstStyle/>
                    <a:p>
                      <a:pPr>
                        <a:lnSpc>
                          <a:spcPct val="115000"/>
                        </a:lnSpc>
                        <a:spcAft>
                          <a:spcPts val="1000"/>
                        </a:spcAft>
                      </a:pPr>
                      <a:r>
                        <a:rPr lang="en-US" sz="1500" b="1" spc="20" dirty="0">
                          <a:solidFill>
                            <a:schemeClr val="tx1"/>
                          </a:solidFill>
                          <a:latin typeface="Georgia" pitchFamily="18" charset="0"/>
                          <a:ea typeface="Times New Roman"/>
                          <a:cs typeface="Arial"/>
                        </a:rPr>
                        <a:t>Performance based supply</a:t>
                      </a:r>
                      <a:endParaRPr lang="en-IN" sz="1500" dirty="0">
                        <a:solidFill>
                          <a:schemeClr val="tx1"/>
                        </a:solidFill>
                        <a:latin typeface="Georgia" pitchFamily="18" charset="0"/>
                        <a:ea typeface="Times New Roman"/>
                        <a:cs typeface="Mangal"/>
                      </a:endParaRPr>
                    </a:p>
                  </a:txBody>
                  <a:tcPr marL="68580" marR="68580" marT="0" marB="0"/>
                </a:tc>
                <a:tc>
                  <a:txBody>
                    <a:bodyPr/>
                    <a:lstStyle/>
                    <a:p>
                      <a:pPr>
                        <a:lnSpc>
                          <a:spcPct val="115000"/>
                        </a:lnSpc>
                        <a:spcAft>
                          <a:spcPts val="1000"/>
                        </a:spcAft>
                      </a:pPr>
                      <a:endParaRPr lang="en-US" sz="1500" spc="20">
                        <a:solidFill>
                          <a:schemeClr val="tx1"/>
                        </a:solidFill>
                        <a:latin typeface="Georgia" pitchFamily="18" charset="0"/>
                        <a:ea typeface="Times New Roman"/>
                        <a:cs typeface="Arial"/>
                      </a:endParaRPr>
                    </a:p>
                  </a:txBody>
                  <a:tcPr marL="68580" marR="68580" marT="0" marB="0"/>
                </a:tc>
                <a:extLst>
                  <a:ext uri="{0D108BD9-81ED-4DB2-BD59-A6C34878D82A}">
                    <a16:rowId xmlns:a16="http://schemas.microsoft.com/office/drawing/2014/main" xmlns="" val="10001"/>
                  </a:ext>
                </a:extLst>
              </a:tr>
              <a:tr h="3145790">
                <a:tc>
                  <a:txBody>
                    <a:bodyPr/>
                    <a:lstStyle/>
                    <a:p>
                      <a:pPr marL="228600">
                        <a:lnSpc>
                          <a:spcPct val="115000"/>
                        </a:lnSpc>
                        <a:spcAft>
                          <a:spcPts val="1000"/>
                        </a:spcAft>
                      </a:pPr>
                      <a:endParaRPr lang="en-IN" sz="1500">
                        <a:solidFill>
                          <a:schemeClr val="tx1"/>
                        </a:solidFill>
                        <a:latin typeface="Georgia" pitchFamily="18" charset="0"/>
                        <a:ea typeface="Times New Roman"/>
                        <a:cs typeface="Mangal"/>
                      </a:endParaRPr>
                    </a:p>
                  </a:txBody>
                  <a:tcPr marL="68580" marR="68580" marT="0" marB="0"/>
                </a:tc>
                <a:tc>
                  <a:txBody>
                    <a:bodyPr/>
                    <a:lstStyle/>
                    <a:p>
                      <a:pPr>
                        <a:lnSpc>
                          <a:spcPct val="115000"/>
                        </a:lnSpc>
                        <a:spcAft>
                          <a:spcPts val="1000"/>
                        </a:spcAft>
                      </a:pPr>
                      <a:r>
                        <a:rPr lang="en-US" sz="1500" b="1" spc="20" dirty="0">
                          <a:solidFill>
                            <a:schemeClr val="tx1"/>
                          </a:solidFill>
                          <a:latin typeface="Georgia" pitchFamily="18" charset="0"/>
                          <a:ea typeface="Times New Roman"/>
                          <a:cs typeface="Arial"/>
                        </a:rPr>
                        <a:t>(a)</a:t>
                      </a:r>
                      <a:endParaRPr lang="en-IN" sz="1500" dirty="0">
                        <a:solidFill>
                          <a:schemeClr val="tx1"/>
                        </a:solidFill>
                        <a:latin typeface="Georgia" pitchFamily="18" charset="0"/>
                        <a:ea typeface="Times New Roman"/>
                        <a:cs typeface="Mangal"/>
                      </a:endParaRPr>
                    </a:p>
                  </a:txBody>
                  <a:tcPr marL="68580" marR="68580" marT="0" marB="0"/>
                </a:tc>
                <a:tc>
                  <a:txBody>
                    <a:bodyPr/>
                    <a:lstStyle/>
                    <a:p>
                      <a:pPr algn="just">
                        <a:lnSpc>
                          <a:spcPct val="115000"/>
                        </a:lnSpc>
                        <a:spcAft>
                          <a:spcPts val="1000"/>
                        </a:spcAft>
                      </a:pPr>
                      <a:r>
                        <a:rPr lang="en-US" sz="1500" spc="20" dirty="0">
                          <a:solidFill>
                            <a:schemeClr val="tx1"/>
                          </a:solidFill>
                          <a:latin typeface="Georgia" pitchFamily="18" charset="0"/>
                          <a:ea typeface="Times New Roman"/>
                          <a:cs typeface="Arial"/>
                        </a:rPr>
                        <a:t>Services supplied in respect of goods that are required to be made physically available by the recipient of service to the supplier of service, or to a person acting on behalf of the supplier of service in order to provide the service</a:t>
                      </a:r>
                      <a:endParaRPr lang="en-IN" sz="1500" dirty="0">
                        <a:solidFill>
                          <a:schemeClr val="tx1"/>
                        </a:solidFill>
                        <a:latin typeface="Georgia" pitchFamily="18" charset="0"/>
                        <a:ea typeface="Times New Roman"/>
                        <a:cs typeface="Mangal"/>
                      </a:endParaRPr>
                    </a:p>
                    <a:p>
                      <a:pPr algn="just">
                        <a:lnSpc>
                          <a:spcPct val="115000"/>
                        </a:lnSpc>
                        <a:spcAft>
                          <a:spcPts val="1000"/>
                        </a:spcAft>
                      </a:pPr>
                      <a:r>
                        <a:rPr lang="en-US" sz="1500" spc="20" dirty="0">
                          <a:solidFill>
                            <a:schemeClr val="tx1"/>
                          </a:solidFill>
                          <a:latin typeface="Georgia" pitchFamily="18" charset="0"/>
                          <a:ea typeface="Times New Roman"/>
                          <a:cs typeface="Arial"/>
                        </a:rPr>
                        <a:t>Proviso – when services are provided from a remote location by way of electronic means</a:t>
                      </a:r>
                      <a:endParaRPr lang="en-IN" sz="1500" dirty="0">
                        <a:solidFill>
                          <a:schemeClr val="tx1"/>
                        </a:solidFill>
                        <a:latin typeface="Georgia" pitchFamily="18" charset="0"/>
                        <a:ea typeface="Times New Roman"/>
                        <a:cs typeface="Mangal"/>
                      </a:endParaRPr>
                    </a:p>
                    <a:p>
                      <a:pPr algn="just">
                        <a:lnSpc>
                          <a:spcPct val="115000"/>
                        </a:lnSpc>
                        <a:spcAft>
                          <a:spcPts val="0"/>
                        </a:spcAft>
                      </a:pPr>
                      <a:r>
                        <a:rPr lang="en-US" sz="1500" spc="20" dirty="0">
                          <a:solidFill>
                            <a:schemeClr val="tx1"/>
                          </a:solidFill>
                          <a:latin typeface="Georgia" pitchFamily="18" charset="0"/>
                          <a:ea typeface="Times New Roman"/>
                          <a:cs typeface="Arial"/>
                        </a:rPr>
                        <a:t>This clause shall not apply in the case of a service supplied in respect of goods that are temporarily imported into India for repairs and are</a:t>
                      </a:r>
                      <a:endParaRPr lang="en-IN" sz="1500" dirty="0">
                        <a:solidFill>
                          <a:schemeClr val="tx1"/>
                        </a:solidFill>
                        <a:latin typeface="Georgia" pitchFamily="18" charset="0"/>
                        <a:ea typeface="Times New Roman"/>
                        <a:cs typeface="Mangal"/>
                      </a:endParaRPr>
                    </a:p>
                    <a:p>
                      <a:pPr algn="just">
                        <a:lnSpc>
                          <a:spcPct val="115000"/>
                        </a:lnSpc>
                        <a:spcAft>
                          <a:spcPts val="0"/>
                        </a:spcAft>
                      </a:pPr>
                      <a:r>
                        <a:rPr lang="en-US" sz="1500" spc="20" dirty="0">
                          <a:solidFill>
                            <a:schemeClr val="tx1"/>
                          </a:solidFill>
                          <a:latin typeface="Georgia" pitchFamily="18" charset="0"/>
                          <a:ea typeface="Times New Roman"/>
                          <a:cs typeface="Arial"/>
                        </a:rPr>
                        <a:t>exported after repairs without being put to any use in India, other than that which is required for such repairs</a:t>
                      </a:r>
                      <a:endParaRPr lang="en-IN" sz="1500" dirty="0">
                        <a:solidFill>
                          <a:schemeClr val="tx1"/>
                        </a:solidFill>
                        <a:latin typeface="Georgia" pitchFamily="18" charset="0"/>
                        <a:ea typeface="Times New Roman"/>
                        <a:cs typeface="Mangal"/>
                      </a:endParaRPr>
                    </a:p>
                  </a:txBody>
                  <a:tcPr marL="68580" marR="68580" marT="0" marB="0"/>
                </a:tc>
                <a:tc>
                  <a:txBody>
                    <a:bodyPr/>
                    <a:lstStyle/>
                    <a:p>
                      <a:pPr algn="just">
                        <a:lnSpc>
                          <a:spcPct val="150000"/>
                        </a:lnSpc>
                        <a:spcAft>
                          <a:spcPts val="1000"/>
                        </a:spcAft>
                      </a:pPr>
                      <a:r>
                        <a:rPr lang="en-US" sz="1500" spc="20" dirty="0">
                          <a:solidFill>
                            <a:schemeClr val="tx1"/>
                          </a:solidFill>
                          <a:latin typeface="Georgia" pitchFamily="18" charset="0"/>
                          <a:ea typeface="Times New Roman"/>
                          <a:cs typeface="Arial"/>
                        </a:rPr>
                        <a:t>Location at which services are actually performed.</a:t>
                      </a:r>
                      <a:endParaRPr lang="en-IN" sz="1500" dirty="0">
                        <a:solidFill>
                          <a:schemeClr val="tx1"/>
                        </a:solidFill>
                        <a:latin typeface="Georgia" pitchFamily="18" charset="0"/>
                        <a:ea typeface="Times New Roman"/>
                        <a:cs typeface="Mangal"/>
                      </a:endParaRPr>
                    </a:p>
                  </a:txBody>
                  <a:tcPr marL="68580" marR="68580" marT="0" marB="0"/>
                </a:tc>
                <a:extLst>
                  <a:ext uri="{0D108BD9-81ED-4DB2-BD59-A6C34878D82A}">
                    <a16:rowId xmlns:a16="http://schemas.microsoft.com/office/drawing/2014/main" xmlns="" val="10002"/>
                  </a:ext>
                </a:extLst>
              </a:tr>
            </a:tbl>
          </a:graphicData>
        </a:graphic>
      </p:graphicFrame>
    </p:spTree>
    <p:extLst>
      <p:ext uri="{BB962C8B-B14F-4D97-AF65-F5344CB8AC3E}">
        <p14:creationId xmlns:p14="http://schemas.microsoft.com/office/powerpoint/2010/main" val="175012426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IN" sz="4000" b="1" dirty="0">
                <a:ln>
                  <a:solidFill>
                    <a:srgbClr val="00729A"/>
                  </a:solidFill>
                </a:ln>
                <a:effectLst>
                  <a:outerShdw blurRad="38100" dist="38100" dir="2700000" algn="tl">
                    <a:srgbClr val="000000">
                      <a:alpha val="43137"/>
                    </a:srgbClr>
                  </a:outerShdw>
                </a:effectLst>
                <a:latin typeface="Footlight MT Light" pitchFamily="18" charset="0"/>
              </a:rPr>
              <a:t>Place of supply of services</a:t>
            </a:r>
            <a:endParaRPr lang="en-US" sz="4000" b="1" dirty="0">
              <a:ln>
                <a:solidFill>
                  <a:srgbClr val="00729A"/>
                </a:solidFill>
              </a:ln>
              <a:effectLst>
                <a:outerShdw blurRad="38100" dist="38100" dir="2700000" algn="tl">
                  <a:srgbClr val="000000">
                    <a:alpha val="43137"/>
                  </a:srgbClr>
                </a:outerShdw>
              </a:effectLst>
              <a:latin typeface="Footlight MT Light" pitchFamily="18" charset="0"/>
            </a:endParaRPr>
          </a:p>
        </p:txBody>
      </p:sp>
      <p:graphicFrame>
        <p:nvGraphicFramePr>
          <p:cNvPr id="5" name="Table 4"/>
          <p:cNvGraphicFramePr>
            <a:graphicFrameLocks noGrp="1"/>
          </p:cNvGraphicFramePr>
          <p:nvPr>
            <p:extLst>
              <p:ext uri="{D42A27DB-BD31-4B8C-83A1-F6EECF244321}">
                <p14:modId xmlns:p14="http://schemas.microsoft.com/office/powerpoint/2010/main" val="2231046330"/>
              </p:ext>
            </p:extLst>
          </p:nvPr>
        </p:nvGraphicFramePr>
        <p:xfrm>
          <a:off x="214282" y="1357298"/>
          <a:ext cx="8501124" cy="3200400"/>
        </p:xfrm>
        <a:graphic>
          <a:graphicData uri="http://schemas.openxmlformats.org/drawingml/2006/table">
            <a:tbl>
              <a:tblPr>
                <a:tableStyleId>{3C2FFA5D-87B4-456A-9821-1D502468CF0F}</a:tableStyleId>
              </a:tblPr>
              <a:tblGrid>
                <a:gridCol w="928694">
                  <a:extLst>
                    <a:ext uri="{9D8B030D-6E8A-4147-A177-3AD203B41FA5}">
                      <a16:colId xmlns:a16="http://schemas.microsoft.com/office/drawing/2014/main" xmlns="" val="20000"/>
                    </a:ext>
                  </a:extLst>
                </a:gridCol>
                <a:gridCol w="714380">
                  <a:extLst>
                    <a:ext uri="{9D8B030D-6E8A-4147-A177-3AD203B41FA5}">
                      <a16:colId xmlns:a16="http://schemas.microsoft.com/office/drawing/2014/main" xmlns="" val="20001"/>
                    </a:ext>
                  </a:extLst>
                </a:gridCol>
                <a:gridCol w="4786346">
                  <a:extLst>
                    <a:ext uri="{9D8B030D-6E8A-4147-A177-3AD203B41FA5}">
                      <a16:colId xmlns:a16="http://schemas.microsoft.com/office/drawing/2014/main" xmlns="" val="20002"/>
                    </a:ext>
                  </a:extLst>
                </a:gridCol>
                <a:gridCol w="2071704">
                  <a:extLst>
                    <a:ext uri="{9D8B030D-6E8A-4147-A177-3AD203B41FA5}">
                      <a16:colId xmlns:a16="http://schemas.microsoft.com/office/drawing/2014/main" xmlns="" val="20003"/>
                    </a:ext>
                  </a:extLst>
                </a:gridCol>
              </a:tblGrid>
              <a:tr h="640080">
                <a:tc>
                  <a:txBody>
                    <a:bodyPr/>
                    <a:lstStyle/>
                    <a:p>
                      <a:pPr marL="228600" algn="just">
                        <a:lnSpc>
                          <a:spcPct val="150000"/>
                        </a:lnSpc>
                        <a:spcAft>
                          <a:spcPts val="1000"/>
                        </a:spcAft>
                      </a:pPr>
                      <a:r>
                        <a:rPr lang="en-US" sz="1400" b="1" spc="20" dirty="0">
                          <a:solidFill>
                            <a:schemeClr val="tx1"/>
                          </a:solidFill>
                          <a:latin typeface="Georgia" pitchFamily="18" charset="0"/>
                          <a:ea typeface="Times New Roman"/>
                          <a:cs typeface="Arial"/>
                        </a:rPr>
                        <a:t>Sl. no.</a:t>
                      </a:r>
                      <a:endParaRPr lang="en-IN" sz="1400" dirty="0">
                        <a:solidFill>
                          <a:schemeClr val="tx1"/>
                        </a:solidFill>
                        <a:latin typeface="Georgia" pitchFamily="18" charset="0"/>
                        <a:ea typeface="Times New Roman"/>
                        <a:cs typeface="Mangal"/>
                      </a:endParaRPr>
                    </a:p>
                  </a:txBody>
                  <a:tcPr marL="68580" marR="68580" marT="0" marB="0">
                    <a:solidFill>
                      <a:srgbClr val="2D6BB5"/>
                    </a:solidFill>
                  </a:tcPr>
                </a:tc>
                <a:tc>
                  <a:txBody>
                    <a:bodyPr/>
                    <a:lstStyle/>
                    <a:p>
                      <a:pPr algn="just">
                        <a:lnSpc>
                          <a:spcPct val="150000"/>
                        </a:lnSpc>
                        <a:spcAft>
                          <a:spcPts val="1000"/>
                        </a:spcAft>
                      </a:pPr>
                      <a:r>
                        <a:rPr lang="en-US" sz="1400" b="1" spc="20" dirty="0">
                          <a:solidFill>
                            <a:schemeClr val="tx1"/>
                          </a:solidFill>
                          <a:latin typeface="Georgia" pitchFamily="18" charset="0"/>
                          <a:ea typeface="Times New Roman"/>
                          <a:cs typeface="Arial"/>
                        </a:rPr>
                        <a:t>Rule</a:t>
                      </a:r>
                      <a:endParaRPr lang="en-IN" sz="1400" dirty="0">
                        <a:solidFill>
                          <a:schemeClr val="tx1"/>
                        </a:solidFill>
                        <a:latin typeface="Georgia" pitchFamily="18" charset="0"/>
                        <a:ea typeface="Times New Roman"/>
                        <a:cs typeface="Mangal"/>
                      </a:endParaRPr>
                    </a:p>
                  </a:txBody>
                  <a:tcPr marL="68580" marR="68580" marT="0" marB="0">
                    <a:solidFill>
                      <a:srgbClr val="2D6BB5"/>
                    </a:solidFill>
                  </a:tcPr>
                </a:tc>
                <a:tc>
                  <a:txBody>
                    <a:bodyPr/>
                    <a:lstStyle/>
                    <a:p>
                      <a:pPr algn="just">
                        <a:lnSpc>
                          <a:spcPct val="150000"/>
                        </a:lnSpc>
                        <a:spcAft>
                          <a:spcPts val="1000"/>
                        </a:spcAft>
                      </a:pPr>
                      <a:r>
                        <a:rPr lang="en-US" sz="1400" b="1" spc="20" dirty="0">
                          <a:solidFill>
                            <a:schemeClr val="tx1"/>
                          </a:solidFill>
                          <a:latin typeface="Georgia" pitchFamily="18" charset="0"/>
                          <a:ea typeface="Times New Roman"/>
                          <a:cs typeface="Arial"/>
                        </a:rPr>
                        <a:t>Situations</a:t>
                      </a:r>
                      <a:endParaRPr lang="en-IN" sz="1400" dirty="0">
                        <a:solidFill>
                          <a:schemeClr val="tx1"/>
                        </a:solidFill>
                        <a:latin typeface="Georgia" pitchFamily="18" charset="0"/>
                        <a:ea typeface="Times New Roman"/>
                        <a:cs typeface="Mangal"/>
                      </a:endParaRPr>
                    </a:p>
                  </a:txBody>
                  <a:tcPr marL="68580" marR="68580" marT="0" marB="0">
                    <a:solidFill>
                      <a:srgbClr val="2D6BB5"/>
                    </a:solidFill>
                  </a:tcPr>
                </a:tc>
                <a:tc>
                  <a:txBody>
                    <a:bodyPr/>
                    <a:lstStyle/>
                    <a:p>
                      <a:pPr algn="just">
                        <a:lnSpc>
                          <a:spcPct val="150000"/>
                        </a:lnSpc>
                        <a:spcAft>
                          <a:spcPts val="1000"/>
                        </a:spcAft>
                      </a:pPr>
                      <a:r>
                        <a:rPr lang="en-US" sz="1400" b="1" spc="20" dirty="0">
                          <a:solidFill>
                            <a:schemeClr val="tx1"/>
                          </a:solidFill>
                          <a:latin typeface="Georgia" pitchFamily="18" charset="0"/>
                          <a:ea typeface="Times New Roman"/>
                          <a:cs typeface="Arial"/>
                        </a:rPr>
                        <a:t>Place of supply of Service</a:t>
                      </a:r>
                      <a:endParaRPr lang="en-IN" sz="1400" dirty="0">
                        <a:solidFill>
                          <a:schemeClr val="tx1"/>
                        </a:solidFill>
                        <a:latin typeface="Georgia" pitchFamily="18" charset="0"/>
                        <a:ea typeface="Times New Roman"/>
                        <a:cs typeface="Mangal"/>
                      </a:endParaRPr>
                    </a:p>
                  </a:txBody>
                  <a:tcPr marL="68580" marR="68580" marT="0" marB="0">
                    <a:solidFill>
                      <a:srgbClr val="2D6BB5"/>
                    </a:solidFill>
                  </a:tcPr>
                </a:tc>
                <a:extLst>
                  <a:ext uri="{0D108BD9-81ED-4DB2-BD59-A6C34878D82A}">
                    <a16:rowId xmlns:a16="http://schemas.microsoft.com/office/drawing/2014/main" xmlns="" val="10000"/>
                  </a:ext>
                </a:extLst>
              </a:tr>
              <a:tr h="365760">
                <a:tc>
                  <a:txBody>
                    <a:bodyPr/>
                    <a:lstStyle/>
                    <a:p>
                      <a:pPr marL="228600" algn="just">
                        <a:lnSpc>
                          <a:spcPct val="150000"/>
                        </a:lnSpc>
                        <a:spcAft>
                          <a:spcPts val="1000"/>
                        </a:spcAft>
                      </a:pPr>
                      <a:r>
                        <a:rPr lang="en-US" sz="1600" b="1" spc="20" dirty="0">
                          <a:solidFill>
                            <a:schemeClr val="tx1"/>
                          </a:solidFill>
                          <a:latin typeface="Georgia" pitchFamily="18" charset="0"/>
                          <a:ea typeface="Times New Roman"/>
                          <a:cs typeface="Arial"/>
                        </a:rPr>
                        <a:t>1</a:t>
                      </a:r>
                      <a:endParaRPr lang="en-IN" sz="1600" dirty="0">
                        <a:solidFill>
                          <a:schemeClr val="tx1"/>
                        </a:solidFill>
                        <a:latin typeface="Georgia" pitchFamily="18" charset="0"/>
                        <a:ea typeface="Times New Roman"/>
                        <a:cs typeface="Mangal"/>
                      </a:endParaRPr>
                    </a:p>
                  </a:txBody>
                  <a:tcPr marL="68580" marR="68580" marT="0" marB="0"/>
                </a:tc>
                <a:tc>
                  <a:txBody>
                    <a:bodyPr/>
                    <a:lstStyle/>
                    <a:p>
                      <a:pPr algn="just">
                        <a:lnSpc>
                          <a:spcPct val="150000"/>
                        </a:lnSpc>
                        <a:spcAft>
                          <a:spcPts val="1000"/>
                        </a:spcAft>
                      </a:pPr>
                      <a:r>
                        <a:rPr lang="en-US" sz="1600" b="1" spc="20" dirty="0" smtClean="0">
                          <a:solidFill>
                            <a:schemeClr val="tx1"/>
                          </a:solidFill>
                          <a:latin typeface="Georgia" pitchFamily="18" charset="0"/>
                          <a:ea typeface="Times New Roman"/>
                          <a:cs typeface="Arial"/>
                        </a:rPr>
                        <a:t>13(3</a:t>
                      </a:r>
                      <a:r>
                        <a:rPr lang="en-US" sz="1600" b="1" spc="20" dirty="0">
                          <a:solidFill>
                            <a:schemeClr val="tx1"/>
                          </a:solidFill>
                          <a:latin typeface="Georgia" pitchFamily="18" charset="0"/>
                          <a:ea typeface="Times New Roman"/>
                          <a:cs typeface="Arial"/>
                        </a:rPr>
                        <a:t>)</a:t>
                      </a:r>
                      <a:endParaRPr lang="en-IN" sz="1600" dirty="0">
                        <a:solidFill>
                          <a:schemeClr val="tx1"/>
                        </a:solidFill>
                        <a:latin typeface="Georgia" pitchFamily="18" charset="0"/>
                        <a:ea typeface="Times New Roman"/>
                        <a:cs typeface="Mangal"/>
                      </a:endParaRPr>
                    </a:p>
                  </a:txBody>
                  <a:tcPr marL="68580" marR="68580" marT="0" marB="0"/>
                </a:tc>
                <a:tc>
                  <a:txBody>
                    <a:bodyPr/>
                    <a:lstStyle/>
                    <a:p>
                      <a:pPr algn="just">
                        <a:lnSpc>
                          <a:spcPct val="150000"/>
                        </a:lnSpc>
                        <a:spcAft>
                          <a:spcPts val="1000"/>
                        </a:spcAft>
                      </a:pPr>
                      <a:r>
                        <a:rPr lang="en-US" sz="1600" b="1" spc="20">
                          <a:solidFill>
                            <a:schemeClr val="tx1"/>
                          </a:solidFill>
                          <a:latin typeface="Georgia" pitchFamily="18" charset="0"/>
                          <a:ea typeface="Times New Roman"/>
                          <a:cs typeface="Arial"/>
                        </a:rPr>
                        <a:t>Performance based supply</a:t>
                      </a:r>
                      <a:endParaRPr lang="en-IN" sz="1600">
                        <a:solidFill>
                          <a:schemeClr val="tx1"/>
                        </a:solidFill>
                        <a:latin typeface="Georgia" pitchFamily="18" charset="0"/>
                        <a:ea typeface="Times New Roman"/>
                        <a:cs typeface="Mangal"/>
                      </a:endParaRPr>
                    </a:p>
                  </a:txBody>
                  <a:tcPr marL="68580" marR="68580" marT="0" marB="0"/>
                </a:tc>
                <a:tc>
                  <a:txBody>
                    <a:bodyPr/>
                    <a:lstStyle/>
                    <a:p>
                      <a:pPr algn="just">
                        <a:lnSpc>
                          <a:spcPct val="150000"/>
                        </a:lnSpc>
                        <a:spcAft>
                          <a:spcPts val="1000"/>
                        </a:spcAft>
                      </a:pPr>
                      <a:endParaRPr lang="en-US" sz="1600" spc="20" dirty="0">
                        <a:solidFill>
                          <a:schemeClr val="tx1"/>
                        </a:solidFill>
                        <a:latin typeface="Georgia" pitchFamily="18" charset="0"/>
                        <a:ea typeface="Times New Roman"/>
                        <a:cs typeface="Arial"/>
                      </a:endParaRPr>
                    </a:p>
                  </a:txBody>
                  <a:tcPr marL="68580" marR="68580" marT="0" marB="0"/>
                </a:tc>
                <a:extLst>
                  <a:ext uri="{0D108BD9-81ED-4DB2-BD59-A6C34878D82A}">
                    <a16:rowId xmlns:a16="http://schemas.microsoft.com/office/drawing/2014/main" xmlns="" val="10001"/>
                  </a:ext>
                </a:extLst>
              </a:tr>
              <a:tr h="2194560">
                <a:tc>
                  <a:txBody>
                    <a:bodyPr/>
                    <a:lstStyle/>
                    <a:p>
                      <a:pPr marL="228600" algn="just">
                        <a:lnSpc>
                          <a:spcPct val="150000"/>
                        </a:lnSpc>
                        <a:spcAft>
                          <a:spcPts val="1000"/>
                        </a:spcAft>
                      </a:pPr>
                      <a:endParaRPr lang="en-IN" sz="1600" b="0">
                        <a:solidFill>
                          <a:schemeClr val="tx1"/>
                        </a:solidFill>
                        <a:latin typeface="Georgia" pitchFamily="18" charset="0"/>
                        <a:ea typeface="Times New Roman"/>
                        <a:cs typeface="Mangal"/>
                      </a:endParaRPr>
                    </a:p>
                  </a:txBody>
                  <a:tcPr marL="68580" marR="68580" marT="0" marB="0"/>
                </a:tc>
                <a:tc>
                  <a:txBody>
                    <a:bodyPr/>
                    <a:lstStyle/>
                    <a:p>
                      <a:pPr algn="just">
                        <a:lnSpc>
                          <a:spcPct val="150000"/>
                        </a:lnSpc>
                        <a:spcAft>
                          <a:spcPts val="1000"/>
                        </a:spcAft>
                      </a:pPr>
                      <a:r>
                        <a:rPr lang="en-US" sz="1600" b="0" spc="20">
                          <a:solidFill>
                            <a:schemeClr val="tx1"/>
                          </a:solidFill>
                          <a:latin typeface="Georgia" pitchFamily="18" charset="0"/>
                          <a:ea typeface="Times New Roman"/>
                          <a:cs typeface="Arial"/>
                        </a:rPr>
                        <a:t>(b)</a:t>
                      </a:r>
                      <a:endParaRPr lang="en-IN" sz="1600" b="0">
                        <a:solidFill>
                          <a:schemeClr val="tx1"/>
                        </a:solidFill>
                        <a:latin typeface="Georgia" pitchFamily="18" charset="0"/>
                        <a:ea typeface="Times New Roman"/>
                        <a:cs typeface="Mangal"/>
                      </a:endParaRPr>
                    </a:p>
                  </a:txBody>
                  <a:tcPr marL="68580" marR="68580" marT="0" marB="0"/>
                </a:tc>
                <a:tc>
                  <a:txBody>
                    <a:bodyPr/>
                    <a:lstStyle/>
                    <a:p>
                      <a:pPr algn="just">
                        <a:lnSpc>
                          <a:spcPct val="150000"/>
                        </a:lnSpc>
                        <a:spcAft>
                          <a:spcPts val="1000"/>
                        </a:spcAft>
                      </a:pPr>
                      <a:r>
                        <a:rPr lang="en-US" sz="1600" b="0" dirty="0">
                          <a:solidFill>
                            <a:schemeClr val="tx1"/>
                          </a:solidFill>
                          <a:latin typeface="Georgia" pitchFamily="18" charset="0"/>
                          <a:ea typeface="Times New Roman"/>
                          <a:cs typeface="Mangal"/>
                        </a:rPr>
                        <a:t>services supplied to an individual, represented either as the recipient of service or a person acting on behalf of the recipient, which require the physical presence of the receiver or the person acting on behalf of the recipient, with the supplier for the supply of the service</a:t>
                      </a:r>
                      <a:endParaRPr lang="en-IN" sz="1600" b="0" dirty="0">
                        <a:solidFill>
                          <a:schemeClr val="tx1"/>
                        </a:solidFill>
                        <a:latin typeface="Georgia" pitchFamily="18" charset="0"/>
                        <a:ea typeface="Times New Roman"/>
                        <a:cs typeface="Mangal"/>
                      </a:endParaRPr>
                    </a:p>
                  </a:txBody>
                  <a:tcPr marL="68580" marR="68580" marT="0" marB="0"/>
                </a:tc>
                <a:tc>
                  <a:txBody>
                    <a:bodyPr/>
                    <a:lstStyle/>
                    <a:p>
                      <a:pPr algn="just">
                        <a:lnSpc>
                          <a:spcPct val="150000"/>
                        </a:lnSpc>
                        <a:spcAft>
                          <a:spcPts val="1000"/>
                        </a:spcAft>
                      </a:pPr>
                      <a:r>
                        <a:rPr lang="en-US" sz="1600" b="0" spc="20" dirty="0">
                          <a:solidFill>
                            <a:schemeClr val="tx1"/>
                          </a:solidFill>
                          <a:latin typeface="Georgia" pitchFamily="18" charset="0"/>
                          <a:ea typeface="Times New Roman"/>
                          <a:cs typeface="Arial"/>
                        </a:rPr>
                        <a:t>Location at which </a:t>
                      </a:r>
                      <a:r>
                        <a:rPr lang="en-US" sz="1600" b="0" spc="20" dirty="0" smtClean="0">
                          <a:solidFill>
                            <a:schemeClr val="tx1"/>
                          </a:solidFill>
                          <a:latin typeface="Georgia" pitchFamily="18" charset="0"/>
                          <a:ea typeface="Times New Roman"/>
                          <a:cs typeface="Arial"/>
                        </a:rPr>
                        <a:t>goods </a:t>
                      </a:r>
                      <a:r>
                        <a:rPr lang="en-US" sz="1600" b="0" spc="20" dirty="0">
                          <a:solidFill>
                            <a:schemeClr val="tx1"/>
                          </a:solidFill>
                          <a:latin typeface="Georgia" pitchFamily="18" charset="0"/>
                          <a:ea typeface="Times New Roman"/>
                          <a:cs typeface="Arial"/>
                        </a:rPr>
                        <a:t>are actually </a:t>
                      </a:r>
                      <a:r>
                        <a:rPr lang="en-US" sz="1600" b="0" spc="20" dirty="0" smtClean="0">
                          <a:solidFill>
                            <a:schemeClr val="tx1"/>
                          </a:solidFill>
                          <a:latin typeface="Georgia" pitchFamily="18" charset="0"/>
                          <a:ea typeface="Times New Roman"/>
                          <a:cs typeface="Arial"/>
                        </a:rPr>
                        <a:t>located</a:t>
                      </a:r>
                      <a:r>
                        <a:rPr lang="en-US" sz="1600" b="0" spc="20" baseline="0" dirty="0" smtClean="0">
                          <a:solidFill>
                            <a:schemeClr val="tx1"/>
                          </a:solidFill>
                          <a:latin typeface="Georgia" pitchFamily="18" charset="0"/>
                          <a:ea typeface="Times New Roman"/>
                          <a:cs typeface="Arial"/>
                        </a:rPr>
                        <a:t> at the time of service</a:t>
                      </a:r>
                      <a:r>
                        <a:rPr lang="en-US" sz="1600" b="0" spc="20" dirty="0" smtClean="0">
                          <a:solidFill>
                            <a:schemeClr val="tx1"/>
                          </a:solidFill>
                          <a:latin typeface="Georgia" pitchFamily="18" charset="0"/>
                          <a:ea typeface="Times New Roman"/>
                          <a:cs typeface="Arial"/>
                        </a:rPr>
                        <a:t>.</a:t>
                      </a:r>
                      <a:endParaRPr lang="en-IN" sz="1600" b="0" dirty="0">
                        <a:solidFill>
                          <a:schemeClr val="tx1"/>
                        </a:solidFill>
                        <a:latin typeface="Georgia" pitchFamily="18" charset="0"/>
                        <a:ea typeface="Times New Roman"/>
                        <a:cs typeface="Mangal"/>
                      </a:endParaRPr>
                    </a:p>
                  </a:txBody>
                  <a:tcPr marL="68580" marR="68580" marT="0" marB="0"/>
                </a:tc>
                <a:extLst>
                  <a:ext uri="{0D108BD9-81ED-4DB2-BD59-A6C34878D82A}">
                    <a16:rowId xmlns:a16="http://schemas.microsoft.com/office/drawing/2014/main" xmlns="" val="10002"/>
                  </a:ext>
                </a:extLst>
              </a:tr>
            </a:tbl>
          </a:graphicData>
        </a:graphic>
      </p:graphicFrame>
    </p:spTree>
    <p:extLst>
      <p:ext uri="{BB962C8B-B14F-4D97-AF65-F5344CB8AC3E}">
        <p14:creationId xmlns:p14="http://schemas.microsoft.com/office/powerpoint/2010/main" val="175012426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IN" sz="4000" b="1" dirty="0">
                <a:ln>
                  <a:solidFill>
                    <a:srgbClr val="00729A"/>
                  </a:solidFill>
                </a:ln>
                <a:effectLst>
                  <a:outerShdw blurRad="38100" dist="38100" dir="2700000" algn="tl">
                    <a:srgbClr val="000000">
                      <a:alpha val="43137"/>
                    </a:srgbClr>
                  </a:outerShdw>
                </a:effectLst>
                <a:latin typeface="Footlight MT Light" pitchFamily="18" charset="0"/>
              </a:rPr>
              <a:t>Place of supply of services</a:t>
            </a:r>
            <a:endParaRPr lang="en-US" sz="4000" b="1" dirty="0">
              <a:ln>
                <a:solidFill>
                  <a:srgbClr val="00729A"/>
                </a:solidFill>
              </a:ln>
              <a:effectLst>
                <a:outerShdw blurRad="38100" dist="38100" dir="2700000" algn="tl">
                  <a:srgbClr val="000000">
                    <a:alpha val="43137"/>
                  </a:srgbClr>
                </a:outerShdw>
              </a:effectLst>
              <a:latin typeface="Footlight MT Light" pitchFamily="18" charset="0"/>
            </a:endParaRPr>
          </a:p>
        </p:txBody>
      </p:sp>
      <p:graphicFrame>
        <p:nvGraphicFramePr>
          <p:cNvPr id="5" name="Table 4"/>
          <p:cNvGraphicFramePr>
            <a:graphicFrameLocks noGrp="1"/>
          </p:cNvGraphicFramePr>
          <p:nvPr>
            <p:extLst>
              <p:ext uri="{D42A27DB-BD31-4B8C-83A1-F6EECF244321}">
                <p14:modId xmlns:p14="http://schemas.microsoft.com/office/powerpoint/2010/main" val="4124372930"/>
              </p:ext>
            </p:extLst>
          </p:nvPr>
        </p:nvGraphicFramePr>
        <p:xfrm>
          <a:off x="214282" y="1357298"/>
          <a:ext cx="8501124" cy="4805680"/>
        </p:xfrm>
        <a:graphic>
          <a:graphicData uri="http://schemas.openxmlformats.org/drawingml/2006/table">
            <a:tbl>
              <a:tblPr>
                <a:tableStyleId>{3C2FFA5D-87B4-456A-9821-1D502468CF0F}</a:tableStyleId>
              </a:tblPr>
              <a:tblGrid>
                <a:gridCol w="714380">
                  <a:extLst>
                    <a:ext uri="{9D8B030D-6E8A-4147-A177-3AD203B41FA5}">
                      <a16:colId xmlns:a16="http://schemas.microsoft.com/office/drawing/2014/main" xmlns="" val="20000"/>
                    </a:ext>
                  </a:extLst>
                </a:gridCol>
                <a:gridCol w="642942">
                  <a:extLst>
                    <a:ext uri="{9D8B030D-6E8A-4147-A177-3AD203B41FA5}">
                      <a16:colId xmlns:a16="http://schemas.microsoft.com/office/drawing/2014/main" xmlns="" val="20001"/>
                    </a:ext>
                  </a:extLst>
                </a:gridCol>
                <a:gridCol w="5072098">
                  <a:extLst>
                    <a:ext uri="{9D8B030D-6E8A-4147-A177-3AD203B41FA5}">
                      <a16:colId xmlns:a16="http://schemas.microsoft.com/office/drawing/2014/main" xmlns="" val="20002"/>
                    </a:ext>
                  </a:extLst>
                </a:gridCol>
                <a:gridCol w="2071704">
                  <a:extLst>
                    <a:ext uri="{9D8B030D-6E8A-4147-A177-3AD203B41FA5}">
                      <a16:colId xmlns:a16="http://schemas.microsoft.com/office/drawing/2014/main" xmlns="" val="20003"/>
                    </a:ext>
                  </a:extLst>
                </a:gridCol>
              </a:tblGrid>
              <a:tr h="640080">
                <a:tc>
                  <a:txBody>
                    <a:bodyPr/>
                    <a:lstStyle/>
                    <a:p>
                      <a:pPr marL="228600" algn="just">
                        <a:lnSpc>
                          <a:spcPct val="150000"/>
                        </a:lnSpc>
                        <a:spcAft>
                          <a:spcPts val="1000"/>
                        </a:spcAft>
                      </a:pPr>
                      <a:r>
                        <a:rPr lang="en-US" sz="1400" b="1" spc="20" dirty="0">
                          <a:solidFill>
                            <a:schemeClr val="tx1"/>
                          </a:solidFill>
                          <a:latin typeface="Georgia" pitchFamily="18" charset="0"/>
                          <a:ea typeface="Times New Roman"/>
                          <a:cs typeface="Arial"/>
                        </a:rPr>
                        <a:t>Sl. no.</a:t>
                      </a:r>
                      <a:endParaRPr lang="en-IN" sz="1400" dirty="0">
                        <a:solidFill>
                          <a:schemeClr val="tx1"/>
                        </a:solidFill>
                        <a:latin typeface="Georgia" pitchFamily="18" charset="0"/>
                        <a:ea typeface="Times New Roman"/>
                        <a:cs typeface="Mangal"/>
                      </a:endParaRPr>
                    </a:p>
                  </a:txBody>
                  <a:tcPr marL="68580" marR="68580" marT="0" marB="0">
                    <a:solidFill>
                      <a:srgbClr val="2D6BB5"/>
                    </a:solidFill>
                  </a:tcPr>
                </a:tc>
                <a:tc>
                  <a:txBody>
                    <a:bodyPr/>
                    <a:lstStyle/>
                    <a:p>
                      <a:pPr algn="just">
                        <a:lnSpc>
                          <a:spcPct val="150000"/>
                        </a:lnSpc>
                        <a:spcAft>
                          <a:spcPts val="1000"/>
                        </a:spcAft>
                      </a:pPr>
                      <a:r>
                        <a:rPr lang="en-US" sz="1400" b="1" spc="20" dirty="0">
                          <a:solidFill>
                            <a:schemeClr val="tx1"/>
                          </a:solidFill>
                          <a:latin typeface="Georgia" pitchFamily="18" charset="0"/>
                          <a:ea typeface="Times New Roman"/>
                          <a:cs typeface="Arial"/>
                        </a:rPr>
                        <a:t>Rule</a:t>
                      </a:r>
                      <a:endParaRPr lang="en-IN" sz="1400" dirty="0">
                        <a:solidFill>
                          <a:schemeClr val="tx1"/>
                        </a:solidFill>
                        <a:latin typeface="Georgia" pitchFamily="18" charset="0"/>
                        <a:ea typeface="Times New Roman"/>
                        <a:cs typeface="Mangal"/>
                      </a:endParaRPr>
                    </a:p>
                  </a:txBody>
                  <a:tcPr marL="68580" marR="68580" marT="0" marB="0">
                    <a:solidFill>
                      <a:srgbClr val="2D6BB5"/>
                    </a:solidFill>
                  </a:tcPr>
                </a:tc>
                <a:tc>
                  <a:txBody>
                    <a:bodyPr/>
                    <a:lstStyle/>
                    <a:p>
                      <a:pPr algn="just">
                        <a:lnSpc>
                          <a:spcPct val="150000"/>
                        </a:lnSpc>
                        <a:spcAft>
                          <a:spcPts val="1000"/>
                        </a:spcAft>
                      </a:pPr>
                      <a:r>
                        <a:rPr lang="en-US" sz="1400" b="1" spc="20" dirty="0">
                          <a:solidFill>
                            <a:schemeClr val="tx1"/>
                          </a:solidFill>
                          <a:latin typeface="Georgia" pitchFamily="18" charset="0"/>
                          <a:ea typeface="Times New Roman"/>
                          <a:cs typeface="Arial"/>
                        </a:rPr>
                        <a:t>Situations</a:t>
                      </a:r>
                      <a:endParaRPr lang="en-IN" sz="1400" dirty="0">
                        <a:solidFill>
                          <a:schemeClr val="tx1"/>
                        </a:solidFill>
                        <a:latin typeface="Georgia" pitchFamily="18" charset="0"/>
                        <a:ea typeface="Times New Roman"/>
                        <a:cs typeface="Mangal"/>
                      </a:endParaRPr>
                    </a:p>
                  </a:txBody>
                  <a:tcPr marL="68580" marR="68580" marT="0" marB="0">
                    <a:solidFill>
                      <a:srgbClr val="2D6BB5"/>
                    </a:solidFill>
                  </a:tcPr>
                </a:tc>
                <a:tc>
                  <a:txBody>
                    <a:bodyPr/>
                    <a:lstStyle/>
                    <a:p>
                      <a:pPr algn="just">
                        <a:lnSpc>
                          <a:spcPct val="150000"/>
                        </a:lnSpc>
                        <a:spcAft>
                          <a:spcPts val="1000"/>
                        </a:spcAft>
                      </a:pPr>
                      <a:r>
                        <a:rPr lang="en-US" sz="1400" b="1" spc="20" dirty="0">
                          <a:solidFill>
                            <a:schemeClr val="tx1"/>
                          </a:solidFill>
                          <a:latin typeface="Georgia" pitchFamily="18" charset="0"/>
                          <a:ea typeface="Times New Roman"/>
                          <a:cs typeface="Arial"/>
                        </a:rPr>
                        <a:t>Place of supply of Service</a:t>
                      </a:r>
                      <a:endParaRPr lang="en-IN" sz="1400" dirty="0">
                        <a:solidFill>
                          <a:schemeClr val="tx1"/>
                        </a:solidFill>
                        <a:latin typeface="Georgia" pitchFamily="18" charset="0"/>
                        <a:ea typeface="Times New Roman"/>
                        <a:cs typeface="Mangal"/>
                      </a:endParaRPr>
                    </a:p>
                  </a:txBody>
                  <a:tcPr marL="68580" marR="68580" marT="0" marB="0">
                    <a:solidFill>
                      <a:srgbClr val="2D6BB5"/>
                    </a:solidFill>
                  </a:tcPr>
                </a:tc>
                <a:extLst>
                  <a:ext uri="{0D108BD9-81ED-4DB2-BD59-A6C34878D82A}">
                    <a16:rowId xmlns:a16="http://schemas.microsoft.com/office/drawing/2014/main" xmlns="" val="10000"/>
                  </a:ext>
                </a:extLst>
              </a:tr>
              <a:tr h="4165600">
                <a:tc>
                  <a:txBody>
                    <a:bodyPr/>
                    <a:lstStyle/>
                    <a:p>
                      <a:pPr marL="228600" algn="just">
                        <a:lnSpc>
                          <a:spcPct val="150000"/>
                        </a:lnSpc>
                        <a:spcAft>
                          <a:spcPts val="1000"/>
                        </a:spcAft>
                      </a:pPr>
                      <a:r>
                        <a:rPr lang="en-US" sz="1600" b="1" spc="20" dirty="0">
                          <a:solidFill>
                            <a:schemeClr val="tx1"/>
                          </a:solidFill>
                          <a:latin typeface="Georgia" pitchFamily="18" charset="0"/>
                          <a:ea typeface="Times New Roman"/>
                          <a:cs typeface="Arial"/>
                        </a:rPr>
                        <a:t>1</a:t>
                      </a:r>
                      <a:endParaRPr lang="en-IN" sz="1600" dirty="0">
                        <a:solidFill>
                          <a:schemeClr val="tx1"/>
                        </a:solidFill>
                        <a:latin typeface="Georgia" pitchFamily="18" charset="0"/>
                        <a:ea typeface="Times New Roman"/>
                        <a:cs typeface="Mangal"/>
                      </a:endParaRPr>
                    </a:p>
                  </a:txBody>
                  <a:tcPr marL="68580" marR="68580" marT="0" marB="0"/>
                </a:tc>
                <a:tc>
                  <a:txBody>
                    <a:bodyPr/>
                    <a:lstStyle/>
                    <a:p>
                      <a:pPr>
                        <a:lnSpc>
                          <a:spcPct val="115000"/>
                        </a:lnSpc>
                        <a:spcAft>
                          <a:spcPts val="1000"/>
                        </a:spcAft>
                      </a:pPr>
                      <a:r>
                        <a:rPr lang="en-US" sz="1600" b="0" kern="1200" dirty="0" smtClean="0">
                          <a:solidFill>
                            <a:schemeClr val="tx1"/>
                          </a:solidFill>
                          <a:latin typeface="Georgia" pitchFamily="18" charset="0"/>
                          <a:ea typeface="Times New Roman"/>
                          <a:cs typeface="Mangal"/>
                        </a:rPr>
                        <a:t>13(4</a:t>
                      </a:r>
                      <a:r>
                        <a:rPr lang="en-US" sz="1600" b="0" kern="1200" dirty="0">
                          <a:solidFill>
                            <a:schemeClr val="tx1"/>
                          </a:solidFill>
                          <a:latin typeface="Georgia" pitchFamily="18" charset="0"/>
                          <a:ea typeface="Times New Roman"/>
                          <a:cs typeface="Mangal"/>
                        </a:rPr>
                        <a:t>)</a:t>
                      </a:r>
                      <a:endParaRPr lang="en-IN" sz="1600" b="0" kern="1200" dirty="0">
                        <a:solidFill>
                          <a:schemeClr val="tx1"/>
                        </a:solidFill>
                        <a:latin typeface="Georgia" pitchFamily="18" charset="0"/>
                        <a:ea typeface="Times New Roman"/>
                        <a:cs typeface="Mangal"/>
                      </a:endParaRPr>
                    </a:p>
                  </a:txBody>
                  <a:tcPr marL="68580" marR="68580" marT="0" marB="0"/>
                </a:tc>
                <a:tc>
                  <a:txBody>
                    <a:bodyPr/>
                    <a:lstStyle/>
                    <a:p>
                      <a:pPr algn="just">
                        <a:lnSpc>
                          <a:spcPct val="150000"/>
                        </a:lnSpc>
                        <a:spcAft>
                          <a:spcPts val="1000"/>
                        </a:spcAft>
                      </a:pPr>
                      <a:r>
                        <a:rPr lang="en-US" sz="1600" b="0" kern="1200" dirty="0">
                          <a:solidFill>
                            <a:schemeClr val="tx1"/>
                          </a:solidFill>
                          <a:latin typeface="Georgia" pitchFamily="18" charset="0"/>
                          <a:ea typeface="Times New Roman"/>
                          <a:cs typeface="Mangal"/>
                        </a:rPr>
                        <a:t>Services provided directly related to an Immovable property including</a:t>
                      </a:r>
                      <a:endParaRPr lang="en-IN" sz="1600" b="0" kern="1200" dirty="0">
                        <a:solidFill>
                          <a:schemeClr val="tx1"/>
                        </a:solidFill>
                        <a:latin typeface="Georgia" pitchFamily="18" charset="0"/>
                        <a:ea typeface="Times New Roman"/>
                        <a:cs typeface="Mangal"/>
                      </a:endParaRPr>
                    </a:p>
                    <a:p>
                      <a:pPr marL="352425" lvl="2" indent="-228600" algn="just">
                        <a:lnSpc>
                          <a:spcPct val="150000"/>
                        </a:lnSpc>
                        <a:spcAft>
                          <a:spcPts val="1000"/>
                        </a:spcAft>
                        <a:buSzPts val="1100"/>
                        <a:buFont typeface="Arial"/>
                        <a:buChar char="-"/>
                      </a:pPr>
                      <a:r>
                        <a:rPr lang="en-US" sz="1600" b="0" kern="1200" dirty="0">
                          <a:solidFill>
                            <a:schemeClr val="tx1"/>
                          </a:solidFill>
                          <a:latin typeface="Georgia" pitchFamily="18" charset="0"/>
                          <a:ea typeface="Times New Roman"/>
                          <a:cs typeface="Mangal"/>
                        </a:rPr>
                        <a:t>services of experts and estate agents, </a:t>
                      </a:r>
                      <a:endParaRPr lang="en-IN" sz="1600" b="0" kern="1200" dirty="0">
                        <a:solidFill>
                          <a:schemeClr val="tx1"/>
                        </a:solidFill>
                        <a:latin typeface="Georgia" pitchFamily="18" charset="0"/>
                        <a:ea typeface="Times New Roman"/>
                        <a:cs typeface="Mangal"/>
                      </a:endParaRPr>
                    </a:p>
                    <a:p>
                      <a:pPr marL="352425" lvl="2" indent="-228600" algn="just">
                        <a:lnSpc>
                          <a:spcPct val="150000"/>
                        </a:lnSpc>
                        <a:spcAft>
                          <a:spcPts val="1000"/>
                        </a:spcAft>
                        <a:buSzPts val="1100"/>
                        <a:buFont typeface="Arial"/>
                        <a:buChar char="-"/>
                      </a:pPr>
                      <a:r>
                        <a:rPr lang="en-US" sz="1600" b="0" kern="1200" dirty="0">
                          <a:solidFill>
                            <a:schemeClr val="tx1"/>
                          </a:solidFill>
                          <a:latin typeface="Georgia" pitchFamily="18" charset="0"/>
                          <a:ea typeface="Times New Roman"/>
                          <a:cs typeface="Mangal"/>
                        </a:rPr>
                        <a:t>supply of hotel accommodation by a hotel, inn, guest house, club or campsite (by whatever name called)</a:t>
                      </a:r>
                      <a:endParaRPr lang="en-IN" sz="1600" b="0" kern="1200" dirty="0">
                        <a:solidFill>
                          <a:schemeClr val="tx1"/>
                        </a:solidFill>
                        <a:latin typeface="Georgia" pitchFamily="18" charset="0"/>
                        <a:ea typeface="Times New Roman"/>
                        <a:cs typeface="Mangal"/>
                      </a:endParaRPr>
                    </a:p>
                    <a:p>
                      <a:pPr marL="352425" lvl="2" indent="-228600" algn="just">
                        <a:lnSpc>
                          <a:spcPct val="150000"/>
                        </a:lnSpc>
                        <a:spcAft>
                          <a:spcPts val="1000"/>
                        </a:spcAft>
                        <a:buSzPts val="1100"/>
                        <a:buFont typeface="Arial"/>
                        <a:buChar char="-"/>
                      </a:pPr>
                      <a:r>
                        <a:rPr lang="en-US" sz="1600" b="0" kern="1200" dirty="0">
                          <a:solidFill>
                            <a:schemeClr val="tx1"/>
                          </a:solidFill>
                          <a:latin typeface="Georgia" pitchFamily="18" charset="0"/>
                          <a:ea typeface="Times New Roman"/>
                          <a:cs typeface="Mangal"/>
                        </a:rPr>
                        <a:t>grant of rights to use immovable property</a:t>
                      </a:r>
                      <a:endParaRPr lang="en-IN" sz="1600" b="0" kern="1200" dirty="0">
                        <a:solidFill>
                          <a:schemeClr val="tx1"/>
                        </a:solidFill>
                        <a:latin typeface="Georgia" pitchFamily="18" charset="0"/>
                        <a:ea typeface="Times New Roman"/>
                        <a:cs typeface="Mangal"/>
                      </a:endParaRPr>
                    </a:p>
                    <a:p>
                      <a:pPr marL="352425" lvl="2" indent="-228600" algn="just">
                        <a:lnSpc>
                          <a:spcPct val="150000"/>
                        </a:lnSpc>
                        <a:spcAft>
                          <a:spcPts val="1000"/>
                        </a:spcAft>
                        <a:buSzPts val="1100"/>
                        <a:buFont typeface="Arial"/>
                        <a:buChar char="-"/>
                      </a:pPr>
                      <a:r>
                        <a:rPr lang="en-US" sz="1600" b="0" kern="1200" dirty="0">
                          <a:solidFill>
                            <a:schemeClr val="tx1"/>
                          </a:solidFill>
                          <a:latin typeface="Georgia" pitchFamily="18" charset="0"/>
                          <a:ea typeface="Times New Roman"/>
                          <a:cs typeface="Mangal"/>
                        </a:rPr>
                        <a:t>services for carrying out or co-ordination of construction work, including architects or interior decorators</a:t>
                      </a:r>
                      <a:endParaRPr lang="en-IN" sz="1600" b="0" kern="1200" dirty="0">
                        <a:solidFill>
                          <a:schemeClr val="tx1"/>
                        </a:solidFill>
                        <a:latin typeface="Georgia" pitchFamily="18" charset="0"/>
                        <a:ea typeface="Times New Roman"/>
                        <a:cs typeface="Mangal"/>
                      </a:endParaRPr>
                    </a:p>
                  </a:txBody>
                  <a:tcPr marL="68580" marR="68580" marT="0" marB="0"/>
                </a:tc>
                <a:tc>
                  <a:txBody>
                    <a:bodyPr/>
                    <a:lstStyle/>
                    <a:p>
                      <a:pPr algn="just">
                        <a:lnSpc>
                          <a:spcPct val="150000"/>
                        </a:lnSpc>
                        <a:spcAft>
                          <a:spcPts val="1000"/>
                        </a:spcAft>
                      </a:pPr>
                      <a:r>
                        <a:rPr lang="en-US" sz="1600" b="0" kern="1200" dirty="0">
                          <a:solidFill>
                            <a:schemeClr val="tx1"/>
                          </a:solidFill>
                          <a:latin typeface="Georgia" pitchFamily="18" charset="0"/>
                          <a:ea typeface="Times New Roman"/>
                          <a:cs typeface="Mangal"/>
                        </a:rPr>
                        <a:t>where the immovable property is located or intended to be located</a:t>
                      </a:r>
                      <a:endParaRPr lang="en-IN" sz="1600" b="0" kern="1200" dirty="0">
                        <a:solidFill>
                          <a:schemeClr val="tx1"/>
                        </a:solidFill>
                        <a:latin typeface="Georgia" pitchFamily="18" charset="0"/>
                        <a:ea typeface="Times New Roman"/>
                        <a:cs typeface="Mangal"/>
                      </a:endParaRPr>
                    </a:p>
                  </a:txBody>
                  <a:tcPr marL="68580" marR="68580" marT="0" marB="0"/>
                </a:tc>
                <a:extLst>
                  <a:ext uri="{0D108BD9-81ED-4DB2-BD59-A6C34878D82A}">
                    <a16:rowId xmlns:a16="http://schemas.microsoft.com/office/drawing/2014/main" xmlns="" val="10001"/>
                  </a:ext>
                </a:extLst>
              </a:tr>
            </a:tbl>
          </a:graphicData>
        </a:graphic>
      </p:graphicFrame>
    </p:spTree>
    <p:extLst>
      <p:ext uri="{BB962C8B-B14F-4D97-AF65-F5344CB8AC3E}">
        <p14:creationId xmlns:p14="http://schemas.microsoft.com/office/powerpoint/2010/main" val="175012426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IN" sz="4000" b="1" dirty="0">
                <a:ln>
                  <a:solidFill>
                    <a:srgbClr val="00729A"/>
                  </a:solidFill>
                </a:ln>
                <a:effectLst>
                  <a:outerShdw blurRad="38100" dist="38100" dir="2700000" algn="tl">
                    <a:srgbClr val="000000">
                      <a:alpha val="43137"/>
                    </a:srgbClr>
                  </a:outerShdw>
                </a:effectLst>
                <a:latin typeface="Footlight MT Light" pitchFamily="18" charset="0"/>
              </a:rPr>
              <a:t>Place of supply of services</a:t>
            </a:r>
            <a:endParaRPr lang="en-US" sz="4000" b="1" dirty="0">
              <a:ln>
                <a:solidFill>
                  <a:srgbClr val="00729A"/>
                </a:solidFill>
              </a:ln>
              <a:effectLst>
                <a:outerShdw blurRad="38100" dist="38100" dir="2700000" algn="tl">
                  <a:srgbClr val="000000">
                    <a:alpha val="43137"/>
                  </a:srgbClr>
                </a:outerShdw>
              </a:effectLst>
              <a:latin typeface="Footlight MT Light" pitchFamily="18" charset="0"/>
            </a:endParaRPr>
          </a:p>
        </p:txBody>
      </p:sp>
      <p:graphicFrame>
        <p:nvGraphicFramePr>
          <p:cNvPr id="5" name="Table 4"/>
          <p:cNvGraphicFramePr>
            <a:graphicFrameLocks noGrp="1"/>
          </p:cNvGraphicFramePr>
          <p:nvPr>
            <p:extLst>
              <p:ext uri="{D42A27DB-BD31-4B8C-83A1-F6EECF244321}">
                <p14:modId xmlns:p14="http://schemas.microsoft.com/office/powerpoint/2010/main" val="1444298024"/>
              </p:ext>
            </p:extLst>
          </p:nvPr>
        </p:nvGraphicFramePr>
        <p:xfrm>
          <a:off x="214282" y="1357298"/>
          <a:ext cx="8501124" cy="4754880"/>
        </p:xfrm>
        <a:graphic>
          <a:graphicData uri="http://schemas.openxmlformats.org/drawingml/2006/table">
            <a:tbl>
              <a:tblPr>
                <a:tableStyleId>{3C2FFA5D-87B4-456A-9821-1D502468CF0F}</a:tableStyleId>
              </a:tblPr>
              <a:tblGrid>
                <a:gridCol w="714380">
                  <a:extLst>
                    <a:ext uri="{9D8B030D-6E8A-4147-A177-3AD203B41FA5}">
                      <a16:colId xmlns:a16="http://schemas.microsoft.com/office/drawing/2014/main" xmlns="" val="20000"/>
                    </a:ext>
                  </a:extLst>
                </a:gridCol>
                <a:gridCol w="642942">
                  <a:extLst>
                    <a:ext uri="{9D8B030D-6E8A-4147-A177-3AD203B41FA5}">
                      <a16:colId xmlns:a16="http://schemas.microsoft.com/office/drawing/2014/main" xmlns="" val="20001"/>
                    </a:ext>
                  </a:extLst>
                </a:gridCol>
                <a:gridCol w="5072098">
                  <a:extLst>
                    <a:ext uri="{9D8B030D-6E8A-4147-A177-3AD203B41FA5}">
                      <a16:colId xmlns:a16="http://schemas.microsoft.com/office/drawing/2014/main" xmlns="" val="20002"/>
                    </a:ext>
                  </a:extLst>
                </a:gridCol>
                <a:gridCol w="2071704">
                  <a:extLst>
                    <a:ext uri="{9D8B030D-6E8A-4147-A177-3AD203B41FA5}">
                      <a16:colId xmlns:a16="http://schemas.microsoft.com/office/drawing/2014/main" xmlns="" val="20003"/>
                    </a:ext>
                  </a:extLst>
                </a:gridCol>
              </a:tblGrid>
              <a:tr h="731520">
                <a:tc>
                  <a:txBody>
                    <a:bodyPr/>
                    <a:lstStyle/>
                    <a:p>
                      <a:pPr marL="228600" algn="just">
                        <a:lnSpc>
                          <a:spcPct val="150000"/>
                        </a:lnSpc>
                        <a:spcAft>
                          <a:spcPts val="0"/>
                        </a:spcAft>
                      </a:pPr>
                      <a:r>
                        <a:rPr lang="en-US" sz="1600" b="1" spc="20" dirty="0">
                          <a:solidFill>
                            <a:schemeClr val="tx1"/>
                          </a:solidFill>
                          <a:latin typeface="Georgia" pitchFamily="18" charset="0"/>
                          <a:ea typeface="Times New Roman"/>
                          <a:cs typeface="Arial"/>
                        </a:rPr>
                        <a:t>Sl. no.</a:t>
                      </a:r>
                      <a:endParaRPr lang="en-IN" sz="1600" dirty="0">
                        <a:solidFill>
                          <a:schemeClr val="tx1"/>
                        </a:solidFill>
                        <a:latin typeface="Georgia" pitchFamily="18" charset="0"/>
                        <a:ea typeface="Times New Roman"/>
                        <a:cs typeface="Mangal"/>
                      </a:endParaRPr>
                    </a:p>
                  </a:txBody>
                  <a:tcPr marL="68580" marR="68580" marT="0" marB="0">
                    <a:solidFill>
                      <a:srgbClr val="2D6BB5"/>
                    </a:solidFill>
                  </a:tcPr>
                </a:tc>
                <a:tc>
                  <a:txBody>
                    <a:bodyPr/>
                    <a:lstStyle/>
                    <a:p>
                      <a:pPr algn="just">
                        <a:lnSpc>
                          <a:spcPct val="150000"/>
                        </a:lnSpc>
                        <a:spcAft>
                          <a:spcPts val="0"/>
                        </a:spcAft>
                      </a:pPr>
                      <a:r>
                        <a:rPr lang="en-US" sz="1600" b="1" spc="20" dirty="0">
                          <a:solidFill>
                            <a:schemeClr val="tx1"/>
                          </a:solidFill>
                          <a:latin typeface="Georgia" pitchFamily="18" charset="0"/>
                          <a:ea typeface="Times New Roman"/>
                          <a:cs typeface="Arial"/>
                        </a:rPr>
                        <a:t>Rule</a:t>
                      </a:r>
                      <a:endParaRPr lang="en-IN" sz="1600" dirty="0">
                        <a:solidFill>
                          <a:schemeClr val="tx1"/>
                        </a:solidFill>
                        <a:latin typeface="Georgia" pitchFamily="18" charset="0"/>
                        <a:ea typeface="Times New Roman"/>
                        <a:cs typeface="Mangal"/>
                      </a:endParaRPr>
                    </a:p>
                  </a:txBody>
                  <a:tcPr marL="68580" marR="68580" marT="0" marB="0">
                    <a:solidFill>
                      <a:srgbClr val="2D6BB5"/>
                    </a:solidFill>
                  </a:tcPr>
                </a:tc>
                <a:tc>
                  <a:txBody>
                    <a:bodyPr/>
                    <a:lstStyle/>
                    <a:p>
                      <a:pPr algn="just">
                        <a:lnSpc>
                          <a:spcPct val="150000"/>
                        </a:lnSpc>
                        <a:spcAft>
                          <a:spcPts val="0"/>
                        </a:spcAft>
                      </a:pPr>
                      <a:r>
                        <a:rPr lang="en-US" sz="1600" b="1" spc="20" dirty="0">
                          <a:solidFill>
                            <a:schemeClr val="tx1"/>
                          </a:solidFill>
                          <a:latin typeface="Georgia" pitchFamily="18" charset="0"/>
                          <a:ea typeface="Times New Roman"/>
                          <a:cs typeface="Arial"/>
                        </a:rPr>
                        <a:t>Situations</a:t>
                      </a:r>
                      <a:endParaRPr lang="en-IN" sz="1600" dirty="0">
                        <a:solidFill>
                          <a:schemeClr val="tx1"/>
                        </a:solidFill>
                        <a:latin typeface="Georgia" pitchFamily="18" charset="0"/>
                        <a:ea typeface="Times New Roman"/>
                        <a:cs typeface="Mangal"/>
                      </a:endParaRPr>
                    </a:p>
                  </a:txBody>
                  <a:tcPr marL="68580" marR="68580" marT="0" marB="0">
                    <a:solidFill>
                      <a:srgbClr val="2D6BB5"/>
                    </a:solidFill>
                  </a:tcPr>
                </a:tc>
                <a:tc>
                  <a:txBody>
                    <a:bodyPr/>
                    <a:lstStyle/>
                    <a:p>
                      <a:pPr algn="just">
                        <a:lnSpc>
                          <a:spcPct val="150000"/>
                        </a:lnSpc>
                        <a:spcAft>
                          <a:spcPts val="0"/>
                        </a:spcAft>
                      </a:pPr>
                      <a:r>
                        <a:rPr lang="en-US" sz="1600" b="1" spc="20" dirty="0">
                          <a:solidFill>
                            <a:schemeClr val="tx1"/>
                          </a:solidFill>
                          <a:latin typeface="Georgia" pitchFamily="18" charset="0"/>
                          <a:ea typeface="Times New Roman"/>
                          <a:cs typeface="Arial"/>
                        </a:rPr>
                        <a:t>Place of supply of Service</a:t>
                      </a:r>
                      <a:endParaRPr lang="en-IN" sz="1600" dirty="0">
                        <a:solidFill>
                          <a:schemeClr val="tx1"/>
                        </a:solidFill>
                        <a:latin typeface="Georgia" pitchFamily="18" charset="0"/>
                        <a:ea typeface="Times New Roman"/>
                        <a:cs typeface="Mangal"/>
                      </a:endParaRPr>
                    </a:p>
                  </a:txBody>
                  <a:tcPr marL="68580" marR="68580" marT="0" marB="0">
                    <a:solidFill>
                      <a:srgbClr val="2D6BB5"/>
                    </a:solidFill>
                  </a:tcPr>
                </a:tc>
                <a:extLst>
                  <a:ext uri="{0D108BD9-81ED-4DB2-BD59-A6C34878D82A}">
                    <a16:rowId xmlns:a16="http://schemas.microsoft.com/office/drawing/2014/main" xmlns="" val="10000"/>
                  </a:ext>
                </a:extLst>
              </a:tr>
              <a:tr h="2194560">
                <a:tc>
                  <a:txBody>
                    <a:bodyPr/>
                    <a:lstStyle/>
                    <a:p>
                      <a:pPr marL="228600" algn="just">
                        <a:lnSpc>
                          <a:spcPct val="150000"/>
                        </a:lnSpc>
                        <a:spcAft>
                          <a:spcPts val="0"/>
                        </a:spcAft>
                      </a:pPr>
                      <a:r>
                        <a:rPr lang="en-US" sz="1600" b="0" spc="20" dirty="0">
                          <a:solidFill>
                            <a:schemeClr val="tx1"/>
                          </a:solidFill>
                          <a:latin typeface="Georgia" pitchFamily="18" charset="0"/>
                          <a:ea typeface="Times New Roman"/>
                          <a:cs typeface="Arial"/>
                        </a:rPr>
                        <a:t>1</a:t>
                      </a:r>
                      <a:endParaRPr lang="en-IN" sz="1600" b="0" dirty="0">
                        <a:solidFill>
                          <a:schemeClr val="tx1"/>
                        </a:solidFill>
                        <a:latin typeface="Georgia" pitchFamily="18" charset="0"/>
                        <a:ea typeface="Times New Roman"/>
                        <a:cs typeface="Mangal"/>
                      </a:endParaRPr>
                    </a:p>
                  </a:txBody>
                  <a:tcPr marL="68580" marR="68580" marT="0" marB="0"/>
                </a:tc>
                <a:tc>
                  <a:txBody>
                    <a:bodyPr/>
                    <a:lstStyle/>
                    <a:p>
                      <a:pPr algn="just">
                        <a:lnSpc>
                          <a:spcPct val="115000"/>
                        </a:lnSpc>
                        <a:spcAft>
                          <a:spcPts val="0"/>
                        </a:spcAft>
                      </a:pPr>
                      <a:r>
                        <a:rPr lang="en-US" sz="1600" b="0" spc="20" dirty="0" smtClean="0">
                          <a:solidFill>
                            <a:schemeClr val="tx1"/>
                          </a:solidFill>
                          <a:latin typeface="Georgia" pitchFamily="18" charset="0"/>
                          <a:ea typeface="Times New Roman"/>
                          <a:cs typeface="Arial"/>
                        </a:rPr>
                        <a:t>13(5</a:t>
                      </a:r>
                      <a:r>
                        <a:rPr lang="en-US" sz="1600" b="0" spc="20" dirty="0">
                          <a:solidFill>
                            <a:schemeClr val="tx1"/>
                          </a:solidFill>
                          <a:latin typeface="Georgia" pitchFamily="18" charset="0"/>
                          <a:ea typeface="Times New Roman"/>
                          <a:cs typeface="Arial"/>
                        </a:rPr>
                        <a:t>)</a:t>
                      </a:r>
                      <a:endParaRPr lang="en-IN" sz="1600" b="0" dirty="0">
                        <a:solidFill>
                          <a:schemeClr val="tx1"/>
                        </a:solidFill>
                        <a:latin typeface="Georgia" pitchFamily="18" charset="0"/>
                        <a:ea typeface="Times New Roman"/>
                        <a:cs typeface="Mangal"/>
                      </a:endParaRPr>
                    </a:p>
                  </a:txBody>
                  <a:tcPr marL="68580" marR="68580" marT="0" marB="0"/>
                </a:tc>
                <a:tc>
                  <a:txBody>
                    <a:bodyPr/>
                    <a:lstStyle/>
                    <a:p>
                      <a:pPr algn="just">
                        <a:lnSpc>
                          <a:spcPct val="150000"/>
                        </a:lnSpc>
                        <a:spcAft>
                          <a:spcPts val="0"/>
                        </a:spcAft>
                      </a:pPr>
                      <a:r>
                        <a:rPr lang="en-US" sz="1600" b="0" dirty="0">
                          <a:solidFill>
                            <a:schemeClr val="tx1"/>
                          </a:solidFill>
                          <a:latin typeface="Georgia" pitchFamily="18" charset="0"/>
                          <a:ea typeface="Times New Roman"/>
                          <a:cs typeface="Mangal"/>
                        </a:rPr>
                        <a:t>admission to, or organization of:</a:t>
                      </a:r>
                      <a:endParaRPr lang="en-IN" sz="1600" b="0" dirty="0">
                        <a:solidFill>
                          <a:schemeClr val="tx1"/>
                        </a:solidFill>
                        <a:latin typeface="Georgia" pitchFamily="18" charset="0"/>
                        <a:ea typeface="Times New Roman"/>
                        <a:cs typeface="Mangal"/>
                      </a:endParaRPr>
                    </a:p>
                    <a:p>
                      <a:pPr marL="352425" lvl="2" indent="-228600" algn="just">
                        <a:lnSpc>
                          <a:spcPct val="150000"/>
                        </a:lnSpc>
                        <a:spcAft>
                          <a:spcPts val="0"/>
                        </a:spcAft>
                        <a:buSzPts val="1100"/>
                        <a:buFont typeface="Arial"/>
                        <a:buChar char="-"/>
                      </a:pPr>
                      <a:r>
                        <a:rPr lang="en-US" sz="1600" b="0" dirty="0">
                          <a:solidFill>
                            <a:schemeClr val="tx1"/>
                          </a:solidFill>
                          <a:latin typeface="Georgia" pitchFamily="18" charset="0"/>
                          <a:ea typeface="Times New Roman"/>
                          <a:cs typeface="Mangal"/>
                        </a:rPr>
                        <a:t>a cultural, artistic, sporting, scientific, educational, or entertainment event, or </a:t>
                      </a:r>
                    </a:p>
                    <a:p>
                      <a:pPr marL="352425" lvl="2" indent="-228600" algn="just">
                        <a:lnSpc>
                          <a:spcPct val="150000"/>
                        </a:lnSpc>
                        <a:spcAft>
                          <a:spcPts val="0"/>
                        </a:spcAft>
                        <a:buSzPts val="1100"/>
                        <a:buFont typeface="Arial"/>
                        <a:buChar char="-"/>
                      </a:pPr>
                      <a:r>
                        <a:rPr lang="en-US" sz="1600" b="0" dirty="0">
                          <a:solidFill>
                            <a:schemeClr val="tx1"/>
                          </a:solidFill>
                          <a:latin typeface="Georgia" pitchFamily="18" charset="0"/>
                          <a:ea typeface="Times New Roman"/>
                          <a:cs typeface="Mangal"/>
                        </a:rPr>
                        <a:t>a celebration, conference, fair, exhibition, or similar events</a:t>
                      </a:r>
                      <a:endParaRPr lang="en-IN" sz="1600" b="0" dirty="0">
                        <a:solidFill>
                          <a:schemeClr val="tx1"/>
                        </a:solidFill>
                        <a:latin typeface="Georgia" pitchFamily="18" charset="0"/>
                        <a:ea typeface="Times New Roman"/>
                        <a:cs typeface="Mangal"/>
                      </a:endParaRPr>
                    </a:p>
                    <a:p>
                      <a:pPr marL="91440" algn="just">
                        <a:lnSpc>
                          <a:spcPct val="150000"/>
                        </a:lnSpc>
                        <a:spcAft>
                          <a:spcPts val="0"/>
                        </a:spcAft>
                      </a:pPr>
                      <a:r>
                        <a:rPr lang="en-US" sz="1600" b="0" dirty="0">
                          <a:solidFill>
                            <a:schemeClr val="tx1"/>
                          </a:solidFill>
                          <a:latin typeface="Georgia" pitchFamily="18" charset="0"/>
                          <a:ea typeface="Times New Roman"/>
                          <a:cs typeface="Mangal"/>
                        </a:rPr>
                        <a:t>Services ancillary to such admission</a:t>
                      </a:r>
                      <a:endParaRPr lang="en-IN" sz="1600" b="0" dirty="0">
                        <a:solidFill>
                          <a:schemeClr val="tx1"/>
                        </a:solidFill>
                        <a:latin typeface="Georgia" pitchFamily="18" charset="0"/>
                        <a:ea typeface="Times New Roman"/>
                        <a:cs typeface="Mangal"/>
                      </a:endParaRPr>
                    </a:p>
                  </a:txBody>
                  <a:tcPr marL="68580" marR="68580" marT="0" marB="0"/>
                </a:tc>
                <a:tc>
                  <a:txBody>
                    <a:bodyPr/>
                    <a:lstStyle/>
                    <a:p>
                      <a:pPr algn="just">
                        <a:lnSpc>
                          <a:spcPct val="150000"/>
                        </a:lnSpc>
                        <a:spcAft>
                          <a:spcPts val="0"/>
                        </a:spcAft>
                      </a:pPr>
                      <a:r>
                        <a:rPr lang="en-US" sz="1600" b="0" dirty="0">
                          <a:solidFill>
                            <a:schemeClr val="tx1"/>
                          </a:solidFill>
                          <a:latin typeface="Georgia" pitchFamily="18" charset="0"/>
                          <a:ea typeface="Times New Roman"/>
                          <a:cs typeface="Mangal"/>
                        </a:rPr>
                        <a:t>where the event is actually held</a:t>
                      </a:r>
                      <a:endParaRPr lang="en-IN" sz="1600" b="0" dirty="0">
                        <a:solidFill>
                          <a:schemeClr val="tx1"/>
                        </a:solidFill>
                        <a:latin typeface="Georgia" pitchFamily="18" charset="0"/>
                        <a:ea typeface="Times New Roman"/>
                        <a:cs typeface="Mangal"/>
                      </a:endParaRPr>
                    </a:p>
                  </a:txBody>
                  <a:tcPr marL="68580" marR="68580" marT="0" marB="0"/>
                </a:tc>
                <a:extLst>
                  <a:ext uri="{0D108BD9-81ED-4DB2-BD59-A6C34878D82A}">
                    <a16:rowId xmlns:a16="http://schemas.microsoft.com/office/drawing/2014/main" xmlns="" val="10001"/>
                  </a:ext>
                </a:extLst>
              </a:tr>
              <a:tr h="1828800">
                <a:tc>
                  <a:txBody>
                    <a:bodyPr/>
                    <a:lstStyle/>
                    <a:p>
                      <a:pPr marL="228600" algn="just">
                        <a:lnSpc>
                          <a:spcPct val="150000"/>
                        </a:lnSpc>
                        <a:spcAft>
                          <a:spcPts val="0"/>
                        </a:spcAft>
                      </a:pPr>
                      <a:endParaRPr lang="en-IN" sz="1600" b="0" dirty="0">
                        <a:solidFill>
                          <a:schemeClr val="tx1"/>
                        </a:solidFill>
                        <a:latin typeface="Georgia" pitchFamily="18" charset="0"/>
                        <a:ea typeface="Times New Roman"/>
                        <a:cs typeface="Mangal"/>
                      </a:endParaRPr>
                    </a:p>
                  </a:txBody>
                  <a:tcPr marL="68580" marR="68580" marT="0" marB="0"/>
                </a:tc>
                <a:tc>
                  <a:txBody>
                    <a:bodyPr/>
                    <a:lstStyle/>
                    <a:p>
                      <a:pPr>
                        <a:lnSpc>
                          <a:spcPct val="115000"/>
                        </a:lnSpc>
                        <a:spcAft>
                          <a:spcPts val="1000"/>
                        </a:spcAft>
                      </a:pPr>
                      <a:r>
                        <a:rPr lang="en-US" sz="1600" b="0" kern="1200" dirty="0" smtClean="0">
                          <a:solidFill>
                            <a:schemeClr val="tx1"/>
                          </a:solidFill>
                          <a:latin typeface="Georgia" pitchFamily="18" charset="0"/>
                          <a:ea typeface="Times New Roman"/>
                          <a:cs typeface="Mangal"/>
                        </a:rPr>
                        <a:t>13(6</a:t>
                      </a:r>
                      <a:r>
                        <a:rPr lang="en-US" sz="1600" b="0" kern="1200" dirty="0">
                          <a:solidFill>
                            <a:schemeClr val="tx1"/>
                          </a:solidFill>
                          <a:latin typeface="Georgia" pitchFamily="18" charset="0"/>
                          <a:ea typeface="Times New Roman"/>
                          <a:cs typeface="Mangal"/>
                        </a:rPr>
                        <a:t>)</a:t>
                      </a:r>
                      <a:endParaRPr lang="en-IN" sz="1600" b="0" kern="1200" dirty="0">
                        <a:solidFill>
                          <a:schemeClr val="tx1"/>
                        </a:solidFill>
                        <a:latin typeface="Georgia" pitchFamily="18" charset="0"/>
                        <a:ea typeface="Times New Roman"/>
                        <a:cs typeface="Mangal"/>
                      </a:endParaRPr>
                    </a:p>
                  </a:txBody>
                  <a:tcPr marL="68580" marR="68580" marT="0" marB="0"/>
                </a:tc>
                <a:tc>
                  <a:txBody>
                    <a:bodyPr/>
                    <a:lstStyle/>
                    <a:p>
                      <a:pPr algn="just">
                        <a:lnSpc>
                          <a:spcPct val="150000"/>
                        </a:lnSpc>
                        <a:spcAft>
                          <a:spcPts val="1000"/>
                        </a:spcAft>
                      </a:pPr>
                      <a:r>
                        <a:rPr lang="en-US" sz="1600" b="0" kern="1200" dirty="0">
                          <a:solidFill>
                            <a:schemeClr val="tx1"/>
                          </a:solidFill>
                          <a:latin typeface="Georgia" pitchFamily="18" charset="0"/>
                          <a:ea typeface="Times New Roman"/>
                          <a:cs typeface="Mangal"/>
                        </a:rPr>
                        <a:t>Multiple location based supply of 10(3)/(4)/(5) where one of the location is in taxable territory.</a:t>
                      </a:r>
                      <a:endParaRPr lang="en-IN" sz="1600" b="0" kern="1200" dirty="0">
                        <a:solidFill>
                          <a:schemeClr val="tx1"/>
                        </a:solidFill>
                        <a:latin typeface="Georgia" pitchFamily="18" charset="0"/>
                        <a:ea typeface="Times New Roman"/>
                        <a:cs typeface="Mangal"/>
                      </a:endParaRPr>
                    </a:p>
                  </a:txBody>
                  <a:tcPr marL="68580" marR="68580" marT="0" marB="0"/>
                </a:tc>
                <a:tc>
                  <a:txBody>
                    <a:bodyPr/>
                    <a:lstStyle/>
                    <a:p>
                      <a:pPr algn="just">
                        <a:lnSpc>
                          <a:spcPct val="150000"/>
                        </a:lnSpc>
                        <a:spcAft>
                          <a:spcPts val="1000"/>
                        </a:spcAft>
                      </a:pPr>
                      <a:r>
                        <a:rPr lang="en-US" sz="1600" b="0" kern="1200" dirty="0">
                          <a:solidFill>
                            <a:schemeClr val="tx1"/>
                          </a:solidFill>
                          <a:latin typeface="Georgia" pitchFamily="18" charset="0"/>
                          <a:ea typeface="Times New Roman"/>
                          <a:cs typeface="Mangal"/>
                        </a:rPr>
                        <a:t>Location of taxable territory where the greatest proportion of service is provided.</a:t>
                      </a:r>
                      <a:endParaRPr lang="en-IN" sz="1600" b="0" kern="1200" dirty="0">
                        <a:solidFill>
                          <a:schemeClr val="tx1"/>
                        </a:solidFill>
                        <a:latin typeface="Georgia" pitchFamily="18" charset="0"/>
                        <a:ea typeface="Times New Roman"/>
                        <a:cs typeface="Mangal"/>
                      </a:endParaRPr>
                    </a:p>
                  </a:txBody>
                  <a:tcPr marL="68580" marR="68580" marT="0" marB="0"/>
                </a:tc>
                <a:extLst>
                  <a:ext uri="{0D108BD9-81ED-4DB2-BD59-A6C34878D82A}">
                    <a16:rowId xmlns:a16="http://schemas.microsoft.com/office/drawing/2014/main" xmlns="" val="10002"/>
                  </a:ext>
                </a:extLst>
              </a:tr>
            </a:tbl>
          </a:graphicData>
        </a:graphic>
      </p:graphicFrame>
    </p:spTree>
    <p:extLst>
      <p:ext uri="{BB962C8B-B14F-4D97-AF65-F5344CB8AC3E}">
        <p14:creationId xmlns:p14="http://schemas.microsoft.com/office/powerpoint/2010/main" val="175012426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IN" sz="4000" b="1" dirty="0">
                <a:ln>
                  <a:solidFill>
                    <a:srgbClr val="00729A"/>
                  </a:solidFill>
                </a:ln>
                <a:effectLst>
                  <a:outerShdw blurRad="38100" dist="38100" dir="2700000" algn="tl">
                    <a:srgbClr val="000000">
                      <a:alpha val="43137"/>
                    </a:srgbClr>
                  </a:outerShdw>
                </a:effectLst>
                <a:latin typeface="Footlight MT Light" pitchFamily="18" charset="0"/>
              </a:rPr>
              <a:t>Place of supply of services</a:t>
            </a:r>
            <a:endParaRPr lang="en-US" sz="4000" b="1" dirty="0">
              <a:ln>
                <a:solidFill>
                  <a:srgbClr val="00729A"/>
                </a:solidFill>
              </a:ln>
              <a:effectLst>
                <a:outerShdw blurRad="38100" dist="38100" dir="2700000" algn="tl">
                  <a:srgbClr val="000000">
                    <a:alpha val="43137"/>
                  </a:srgbClr>
                </a:outerShdw>
              </a:effectLst>
              <a:latin typeface="Footlight MT Light" pitchFamily="18" charset="0"/>
            </a:endParaRPr>
          </a:p>
        </p:txBody>
      </p:sp>
      <p:graphicFrame>
        <p:nvGraphicFramePr>
          <p:cNvPr id="5" name="Table 4"/>
          <p:cNvGraphicFramePr>
            <a:graphicFrameLocks noGrp="1"/>
          </p:cNvGraphicFramePr>
          <p:nvPr>
            <p:extLst>
              <p:ext uri="{D42A27DB-BD31-4B8C-83A1-F6EECF244321}">
                <p14:modId xmlns:p14="http://schemas.microsoft.com/office/powerpoint/2010/main" val="3978852630"/>
              </p:ext>
            </p:extLst>
          </p:nvPr>
        </p:nvGraphicFramePr>
        <p:xfrm>
          <a:off x="214282" y="1357298"/>
          <a:ext cx="8501124" cy="3672840"/>
        </p:xfrm>
        <a:graphic>
          <a:graphicData uri="http://schemas.openxmlformats.org/drawingml/2006/table">
            <a:tbl>
              <a:tblPr>
                <a:tableStyleId>{3C2FFA5D-87B4-456A-9821-1D502468CF0F}</a:tableStyleId>
              </a:tblPr>
              <a:tblGrid>
                <a:gridCol w="714380">
                  <a:extLst>
                    <a:ext uri="{9D8B030D-6E8A-4147-A177-3AD203B41FA5}">
                      <a16:colId xmlns:a16="http://schemas.microsoft.com/office/drawing/2014/main" xmlns="" val="20000"/>
                    </a:ext>
                  </a:extLst>
                </a:gridCol>
                <a:gridCol w="642942">
                  <a:extLst>
                    <a:ext uri="{9D8B030D-6E8A-4147-A177-3AD203B41FA5}">
                      <a16:colId xmlns:a16="http://schemas.microsoft.com/office/drawing/2014/main" xmlns="" val="20001"/>
                    </a:ext>
                  </a:extLst>
                </a:gridCol>
                <a:gridCol w="1857388">
                  <a:extLst>
                    <a:ext uri="{9D8B030D-6E8A-4147-A177-3AD203B41FA5}">
                      <a16:colId xmlns:a16="http://schemas.microsoft.com/office/drawing/2014/main" xmlns="" val="20002"/>
                    </a:ext>
                  </a:extLst>
                </a:gridCol>
                <a:gridCol w="5286414">
                  <a:extLst>
                    <a:ext uri="{9D8B030D-6E8A-4147-A177-3AD203B41FA5}">
                      <a16:colId xmlns:a16="http://schemas.microsoft.com/office/drawing/2014/main" xmlns="" val="20003"/>
                    </a:ext>
                  </a:extLst>
                </a:gridCol>
              </a:tblGrid>
              <a:tr h="731520">
                <a:tc>
                  <a:txBody>
                    <a:bodyPr/>
                    <a:lstStyle/>
                    <a:p>
                      <a:pPr marL="228600" algn="just">
                        <a:lnSpc>
                          <a:spcPct val="150000"/>
                        </a:lnSpc>
                        <a:spcAft>
                          <a:spcPts val="0"/>
                        </a:spcAft>
                      </a:pPr>
                      <a:r>
                        <a:rPr lang="en-US" sz="1600" b="0" kern="1200" dirty="0">
                          <a:solidFill>
                            <a:schemeClr val="tx1"/>
                          </a:solidFill>
                          <a:latin typeface="Georgia" pitchFamily="18" charset="0"/>
                          <a:ea typeface="Times New Roman"/>
                          <a:cs typeface="Mangal"/>
                        </a:rPr>
                        <a:t>Sl. no.</a:t>
                      </a:r>
                      <a:endParaRPr lang="en-IN" sz="1600" b="0" kern="1200" dirty="0">
                        <a:solidFill>
                          <a:schemeClr val="tx1"/>
                        </a:solidFill>
                        <a:latin typeface="Georgia" pitchFamily="18" charset="0"/>
                        <a:ea typeface="Times New Roman"/>
                        <a:cs typeface="Mangal"/>
                      </a:endParaRPr>
                    </a:p>
                  </a:txBody>
                  <a:tcPr marL="68580" marR="68580" marT="0" marB="0">
                    <a:solidFill>
                      <a:srgbClr val="2D6BB5"/>
                    </a:solidFill>
                  </a:tcPr>
                </a:tc>
                <a:tc>
                  <a:txBody>
                    <a:bodyPr/>
                    <a:lstStyle/>
                    <a:p>
                      <a:pPr algn="just">
                        <a:lnSpc>
                          <a:spcPct val="150000"/>
                        </a:lnSpc>
                        <a:spcAft>
                          <a:spcPts val="0"/>
                        </a:spcAft>
                      </a:pPr>
                      <a:r>
                        <a:rPr lang="en-US" sz="1600" b="0" kern="1200" dirty="0">
                          <a:solidFill>
                            <a:schemeClr val="tx1"/>
                          </a:solidFill>
                          <a:latin typeface="Georgia" pitchFamily="18" charset="0"/>
                          <a:ea typeface="Times New Roman"/>
                          <a:cs typeface="Mangal"/>
                        </a:rPr>
                        <a:t>Rule</a:t>
                      </a:r>
                      <a:endParaRPr lang="en-IN" sz="1600" b="0" kern="1200" dirty="0">
                        <a:solidFill>
                          <a:schemeClr val="tx1"/>
                        </a:solidFill>
                        <a:latin typeface="Georgia" pitchFamily="18" charset="0"/>
                        <a:ea typeface="Times New Roman"/>
                        <a:cs typeface="Mangal"/>
                      </a:endParaRPr>
                    </a:p>
                  </a:txBody>
                  <a:tcPr marL="68580" marR="68580" marT="0" marB="0">
                    <a:solidFill>
                      <a:srgbClr val="2D6BB5"/>
                    </a:solidFill>
                  </a:tcPr>
                </a:tc>
                <a:tc>
                  <a:txBody>
                    <a:bodyPr/>
                    <a:lstStyle/>
                    <a:p>
                      <a:pPr algn="just">
                        <a:lnSpc>
                          <a:spcPct val="150000"/>
                        </a:lnSpc>
                        <a:spcAft>
                          <a:spcPts val="0"/>
                        </a:spcAft>
                      </a:pPr>
                      <a:r>
                        <a:rPr lang="en-US" sz="1600" b="0" kern="1200" dirty="0">
                          <a:solidFill>
                            <a:schemeClr val="tx1"/>
                          </a:solidFill>
                          <a:latin typeface="Georgia" pitchFamily="18" charset="0"/>
                          <a:ea typeface="Times New Roman"/>
                          <a:cs typeface="Mangal"/>
                        </a:rPr>
                        <a:t>Situations</a:t>
                      </a:r>
                      <a:endParaRPr lang="en-IN" sz="1600" b="0" kern="1200" dirty="0">
                        <a:solidFill>
                          <a:schemeClr val="tx1"/>
                        </a:solidFill>
                        <a:latin typeface="Georgia" pitchFamily="18" charset="0"/>
                        <a:ea typeface="Times New Roman"/>
                        <a:cs typeface="Mangal"/>
                      </a:endParaRPr>
                    </a:p>
                  </a:txBody>
                  <a:tcPr marL="68580" marR="68580" marT="0" marB="0">
                    <a:solidFill>
                      <a:srgbClr val="2D6BB5"/>
                    </a:solidFill>
                  </a:tcPr>
                </a:tc>
                <a:tc>
                  <a:txBody>
                    <a:bodyPr/>
                    <a:lstStyle/>
                    <a:p>
                      <a:pPr algn="just">
                        <a:lnSpc>
                          <a:spcPct val="150000"/>
                        </a:lnSpc>
                        <a:spcAft>
                          <a:spcPts val="0"/>
                        </a:spcAft>
                      </a:pPr>
                      <a:r>
                        <a:rPr lang="en-US" sz="1600" b="0" kern="1200" dirty="0">
                          <a:solidFill>
                            <a:schemeClr val="tx1"/>
                          </a:solidFill>
                          <a:latin typeface="Georgia" pitchFamily="18" charset="0"/>
                          <a:ea typeface="Times New Roman"/>
                          <a:cs typeface="Mangal"/>
                        </a:rPr>
                        <a:t>Place of supply of Service</a:t>
                      </a:r>
                      <a:endParaRPr lang="en-IN" sz="1600" b="0" kern="1200" dirty="0">
                        <a:solidFill>
                          <a:schemeClr val="tx1"/>
                        </a:solidFill>
                        <a:latin typeface="Georgia" pitchFamily="18" charset="0"/>
                        <a:ea typeface="Times New Roman"/>
                        <a:cs typeface="Mangal"/>
                      </a:endParaRPr>
                    </a:p>
                  </a:txBody>
                  <a:tcPr marL="68580" marR="68580" marT="0" marB="0">
                    <a:solidFill>
                      <a:srgbClr val="2D6BB5"/>
                    </a:solidFill>
                  </a:tcPr>
                </a:tc>
                <a:extLst>
                  <a:ext uri="{0D108BD9-81ED-4DB2-BD59-A6C34878D82A}">
                    <a16:rowId xmlns:a16="http://schemas.microsoft.com/office/drawing/2014/main" xmlns="" val="10000"/>
                  </a:ext>
                </a:extLst>
              </a:tr>
              <a:tr h="2941320">
                <a:tc>
                  <a:txBody>
                    <a:bodyPr/>
                    <a:lstStyle/>
                    <a:p>
                      <a:pPr marL="228600" algn="just">
                        <a:lnSpc>
                          <a:spcPct val="150000"/>
                        </a:lnSpc>
                        <a:spcAft>
                          <a:spcPts val="0"/>
                        </a:spcAft>
                      </a:pPr>
                      <a:r>
                        <a:rPr lang="en-US" sz="1600" b="0" kern="1200" dirty="0">
                          <a:solidFill>
                            <a:schemeClr val="tx1"/>
                          </a:solidFill>
                          <a:latin typeface="Georgia" pitchFamily="18" charset="0"/>
                          <a:ea typeface="Times New Roman"/>
                          <a:cs typeface="Mangal"/>
                        </a:rPr>
                        <a:t>1</a:t>
                      </a:r>
                      <a:endParaRPr lang="en-IN" sz="1600" b="0" kern="1200" dirty="0">
                        <a:solidFill>
                          <a:schemeClr val="tx1"/>
                        </a:solidFill>
                        <a:latin typeface="Georgia" pitchFamily="18" charset="0"/>
                        <a:ea typeface="Times New Roman"/>
                        <a:cs typeface="Mangal"/>
                      </a:endParaRPr>
                    </a:p>
                  </a:txBody>
                  <a:tcPr marL="68580" marR="68580" marT="0" marB="0"/>
                </a:tc>
                <a:tc>
                  <a:txBody>
                    <a:bodyPr/>
                    <a:lstStyle/>
                    <a:p>
                      <a:pPr>
                        <a:lnSpc>
                          <a:spcPct val="115000"/>
                        </a:lnSpc>
                        <a:spcAft>
                          <a:spcPts val="1000"/>
                        </a:spcAft>
                      </a:pPr>
                      <a:r>
                        <a:rPr lang="en-US" sz="1600" b="0" kern="1200" dirty="0" smtClean="0">
                          <a:solidFill>
                            <a:schemeClr val="tx1"/>
                          </a:solidFill>
                          <a:latin typeface="Georgia" pitchFamily="18" charset="0"/>
                          <a:ea typeface="Times New Roman"/>
                          <a:cs typeface="Mangal"/>
                        </a:rPr>
                        <a:t>13(7</a:t>
                      </a:r>
                      <a:r>
                        <a:rPr lang="en-US" sz="1600" b="0" kern="1200" dirty="0">
                          <a:solidFill>
                            <a:schemeClr val="tx1"/>
                          </a:solidFill>
                          <a:latin typeface="Georgia" pitchFamily="18" charset="0"/>
                          <a:ea typeface="Times New Roman"/>
                          <a:cs typeface="Mangal"/>
                        </a:rPr>
                        <a:t>)</a:t>
                      </a:r>
                      <a:endParaRPr lang="en-IN" sz="1600" b="0" kern="1200" dirty="0">
                        <a:solidFill>
                          <a:schemeClr val="tx1"/>
                        </a:solidFill>
                        <a:latin typeface="Georgia" pitchFamily="18" charset="0"/>
                        <a:ea typeface="Times New Roman"/>
                        <a:cs typeface="Mangal"/>
                      </a:endParaRPr>
                    </a:p>
                  </a:txBody>
                  <a:tcPr marL="68580" marR="68580" marT="0" marB="0"/>
                </a:tc>
                <a:tc>
                  <a:txBody>
                    <a:bodyPr/>
                    <a:lstStyle/>
                    <a:p>
                      <a:pPr algn="just">
                        <a:lnSpc>
                          <a:spcPct val="150000"/>
                        </a:lnSpc>
                        <a:spcAft>
                          <a:spcPts val="1000"/>
                        </a:spcAft>
                      </a:pPr>
                      <a:r>
                        <a:rPr lang="en-US" sz="1600" b="0" kern="1200" dirty="0">
                          <a:solidFill>
                            <a:schemeClr val="tx1"/>
                          </a:solidFill>
                          <a:latin typeface="Georgia" pitchFamily="18" charset="0"/>
                          <a:ea typeface="Times New Roman"/>
                          <a:cs typeface="Mangal"/>
                        </a:rPr>
                        <a:t>Services of </a:t>
                      </a:r>
                      <a:r>
                        <a:rPr lang="en-US" sz="1600" b="0" kern="1200" dirty="0" smtClean="0">
                          <a:solidFill>
                            <a:schemeClr val="tx1"/>
                          </a:solidFill>
                          <a:latin typeface="Georgia" pitchFamily="18" charset="0"/>
                          <a:ea typeface="Times New Roman"/>
                          <a:cs typeface="Mangal"/>
                        </a:rPr>
                        <a:t>13(3</a:t>
                      </a:r>
                      <a:r>
                        <a:rPr lang="en-US" sz="1600" b="0" kern="1200" dirty="0">
                          <a:solidFill>
                            <a:schemeClr val="tx1"/>
                          </a:solidFill>
                          <a:latin typeface="Georgia" pitchFamily="18" charset="0"/>
                          <a:ea typeface="Times New Roman"/>
                          <a:cs typeface="Mangal"/>
                        </a:rPr>
                        <a:t>)/(4)/(5) (6)Supplied in more than one State,</a:t>
                      </a:r>
                      <a:endParaRPr lang="en-IN" sz="1600" b="0" kern="1200" dirty="0">
                        <a:solidFill>
                          <a:schemeClr val="tx1"/>
                        </a:solidFill>
                        <a:latin typeface="Georgia" pitchFamily="18" charset="0"/>
                        <a:ea typeface="Times New Roman"/>
                        <a:cs typeface="Mangal"/>
                      </a:endParaRPr>
                    </a:p>
                  </a:txBody>
                  <a:tcPr marL="68580" marR="68580" marT="0" marB="0"/>
                </a:tc>
                <a:tc>
                  <a:txBody>
                    <a:bodyPr/>
                    <a:lstStyle/>
                    <a:p>
                      <a:pPr algn="just">
                        <a:lnSpc>
                          <a:spcPct val="150000"/>
                        </a:lnSpc>
                        <a:spcAft>
                          <a:spcPts val="1000"/>
                        </a:spcAft>
                      </a:pPr>
                      <a:r>
                        <a:rPr lang="en-US" sz="1600" b="0" kern="1200" dirty="0">
                          <a:solidFill>
                            <a:schemeClr val="tx1"/>
                          </a:solidFill>
                          <a:latin typeface="Georgia" pitchFamily="18" charset="0"/>
                          <a:ea typeface="Times New Roman"/>
                          <a:cs typeface="Mangal"/>
                        </a:rPr>
                        <a:t>Taken as being in each of the States in proportion to the value of services so provided in each State as ascertained from the terms of the contract </a:t>
                      </a:r>
                      <a:endParaRPr lang="en-IN" sz="1600" b="0" kern="1200" dirty="0">
                        <a:solidFill>
                          <a:schemeClr val="tx1"/>
                        </a:solidFill>
                        <a:latin typeface="Georgia" pitchFamily="18" charset="0"/>
                        <a:ea typeface="Times New Roman"/>
                        <a:cs typeface="Mangal"/>
                      </a:endParaRPr>
                    </a:p>
                    <a:p>
                      <a:pPr algn="just">
                        <a:lnSpc>
                          <a:spcPct val="150000"/>
                        </a:lnSpc>
                        <a:spcAft>
                          <a:spcPts val="1000"/>
                        </a:spcAft>
                      </a:pPr>
                      <a:r>
                        <a:rPr lang="en-US" sz="1600" b="0" kern="1200" dirty="0">
                          <a:solidFill>
                            <a:schemeClr val="tx1"/>
                          </a:solidFill>
                          <a:latin typeface="Georgia" pitchFamily="18" charset="0"/>
                          <a:ea typeface="Times New Roman"/>
                          <a:cs typeface="Mangal"/>
                        </a:rPr>
                        <a:t>or </a:t>
                      </a:r>
                      <a:endParaRPr lang="en-IN" sz="1600" b="0" kern="1200" dirty="0">
                        <a:solidFill>
                          <a:schemeClr val="tx1"/>
                        </a:solidFill>
                        <a:latin typeface="Georgia" pitchFamily="18" charset="0"/>
                        <a:ea typeface="Times New Roman"/>
                        <a:cs typeface="Mangal"/>
                      </a:endParaRPr>
                    </a:p>
                    <a:p>
                      <a:pPr algn="just">
                        <a:lnSpc>
                          <a:spcPct val="150000"/>
                        </a:lnSpc>
                        <a:spcAft>
                          <a:spcPts val="1000"/>
                        </a:spcAft>
                      </a:pPr>
                      <a:r>
                        <a:rPr lang="en-US" sz="1600" b="0" kern="1200" dirty="0">
                          <a:solidFill>
                            <a:schemeClr val="tx1"/>
                          </a:solidFill>
                          <a:latin typeface="Georgia" pitchFamily="18" charset="0"/>
                          <a:ea typeface="Times New Roman"/>
                          <a:cs typeface="Mangal"/>
                        </a:rPr>
                        <a:t>agreement entered into in this regard or,</a:t>
                      </a:r>
                      <a:endParaRPr lang="en-IN" sz="1600" b="0" kern="1200" dirty="0">
                        <a:solidFill>
                          <a:schemeClr val="tx1"/>
                        </a:solidFill>
                        <a:latin typeface="Georgia" pitchFamily="18" charset="0"/>
                        <a:ea typeface="Times New Roman"/>
                        <a:cs typeface="Mangal"/>
                      </a:endParaRPr>
                    </a:p>
                    <a:p>
                      <a:pPr algn="just">
                        <a:lnSpc>
                          <a:spcPct val="150000"/>
                        </a:lnSpc>
                        <a:spcAft>
                          <a:spcPts val="1000"/>
                        </a:spcAft>
                      </a:pPr>
                      <a:r>
                        <a:rPr lang="en-US" sz="1600" b="0" kern="1200" dirty="0">
                          <a:solidFill>
                            <a:schemeClr val="tx1"/>
                          </a:solidFill>
                          <a:latin typeface="Georgia" pitchFamily="18" charset="0"/>
                          <a:ea typeface="Times New Roman"/>
                          <a:cs typeface="Mangal"/>
                        </a:rPr>
                        <a:t>in absence of such contract or agreement, on such other reasonable basis as may be prescribed in this behalf.</a:t>
                      </a:r>
                      <a:endParaRPr lang="en-IN" sz="1600" b="0" kern="1200" dirty="0">
                        <a:solidFill>
                          <a:schemeClr val="tx1"/>
                        </a:solidFill>
                        <a:latin typeface="Georgia" pitchFamily="18" charset="0"/>
                        <a:ea typeface="Times New Roman"/>
                        <a:cs typeface="Mangal"/>
                      </a:endParaRPr>
                    </a:p>
                  </a:txBody>
                  <a:tcPr marL="68580" marR="68580" marT="0" marB="0"/>
                </a:tc>
                <a:extLst>
                  <a:ext uri="{0D108BD9-81ED-4DB2-BD59-A6C34878D82A}">
                    <a16:rowId xmlns:a16="http://schemas.microsoft.com/office/drawing/2014/main" xmlns="" val="10001"/>
                  </a:ext>
                </a:extLst>
              </a:tr>
            </a:tbl>
          </a:graphicData>
        </a:graphic>
      </p:graphicFrame>
    </p:spTree>
    <p:extLst>
      <p:ext uri="{BB962C8B-B14F-4D97-AF65-F5344CB8AC3E}">
        <p14:creationId xmlns:p14="http://schemas.microsoft.com/office/powerpoint/2010/main" val="175012426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214290"/>
            <a:ext cx="8229600" cy="959768"/>
          </a:xfrm>
        </p:spPr>
        <p:txBody>
          <a:bodyPr>
            <a:noAutofit/>
          </a:bodyPr>
          <a:lstStyle/>
          <a:p>
            <a:r>
              <a:rPr lang="en-US" sz="4000" b="1" dirty="0">
                <a:ln>
                  <a:solidFill>
                    <a:srgbClr val="00729A"/>
                  </a:solidFill>
                </a:ln>
                <a:effectLst>
                  <a:outerShdw blurRad="38100" dist="38100" dir="2700000" algn="tl">
                    <a:srgbClr val="000000">
                      <a:alpha val="43137"/>
                    </a:srgbClr>
                  </a:outerShdw>
                </a:effectLst>
                <a:latin typeface="Footlight MT Light" pitchFamily="18" charset="0"/>
              </a:rPr>
              <a:t>Meaning of </a:t>
            </a:r>
            <a:r>
              <a:rPr lang="en-US" sz="4000" b="1" dirty="0" smtClean="0">
                <a:ln>
                  <a:solidFill>
                    <a:srgbClr val="00729A"/>
                  </a:solidFill>
                </a:ln>
                <a:effectLst>
                  <a:outerShdw blurRad="38100" dist="38100" dir="2700000" algn="tl">
                    <a:srgbClr val="000000">
                      <a:alpha val="43137"/>
                    </a:srgbClr>
                  </a:outerShdw>
                </a:effectLst>
                <a:latin typeface="Footlight MT Light" pitchFamily="18" charset="0"/>
              </a:rPr>
              <a:t>Business</a:t>
            </a:r>
            <a:endParaRPr lang="en-US" sz="4000" b="1" dirty="0">
              <a:ln>
                <a:solidFill>
                  <a:srgbClr val="00729A"/>
                </a:solidFill>
              </a:ln>
              <a:effectLst>
                <a:outerShdw blurRad="38100" dist="38100" dir="2700000" algn="tl">
                  <a:srgbClr val="000000">
                    <a:alpha val="43137"/>
                  </a:srgbClr>
                </a:outerShdw>
              </a:effectLst>
              <a:latin typeface="Footlight MT Light" pitchFamily="18" charset="0"/>
            </a:endParaRPr>
          </a:p>
        </p:txBody>
      </p:sp>
      <p:sp>
        <p:nvSpPr>
          <p:cNvPr id="3" name="Content Placeholder 2"/>
          <p:cNvSpPr>
            <a:spLocks noGrp="1"/>
          </p:cNvSpPr>
          <p:nvPr>
            <p:ph idx="1"/>
          </p:nvPr>
        </p:nvSpPr>
        <p:spPr>
          <a:xfrm>
            <a:off x="357158" y="1142984"/>
            <a:ext cx="8372476" cy="5715016"/>
          </a:xfrm>
        </p:spPr>
        <p:txBody>
          <a:bodyPr>
            <a:normAutofit/>
          </a:bodyPr>
          <a:lstStyle/>
          <a:p>
            <a:pPr algn="just">
              <a:lnSpc>
                <a:spcPct val="150000"/>
              </a:lnSpc>
              <a:buNone/>
            </a:pPr>
            <a:r>
              <a:rPr lang="en-US" sz="2400" dirty="0" smtClean="0">
                <a:latin typeface="Georgia" pitchFamily="18" charset="0"/>
              </a:rPr>
              <a:t>‘Business’ includes</a:t>
            </a:r>
            <a:endParaRPr lang="en-US" sz="2400" dirty="0">
              <a:latin typeface="Georgia" pitchFamily="18" charset="0"/>
            </a:endParaRPr>
          </a:p>
          <a:p>
            <a:pPr marL="457200" indent="-457200">
              <a:buFont typeface="+mj-lt"/>
              <a:buAutoNum type="alphaLcParenR" startAt="6"/>
            </a:pPr>
            <a:r>
              <a:rPr lang="en-US" sz="2400" dirty="0" smtClean="0"/>
              <a:t>admission, for a consideration, of person</a:t>
            </a:r>
            <a:r>
              <a:rPr lang="en-US" sz="2400" i="1" dirty="0" smtClean="0"/>
              <a:t>s </a:t>
            </a:r>
            <a:r>
              <a:rPr lang="en-US" sz="2400" dirty="0" smtClean="0"/>
              <a:t>to any premises; </a:t>
            </a:r>
          </a:p>
          <a:p>
            <a:pPr marL="457200" indent="-457200">
              <a:buFont typeface="+mj-lt"/>
              <a:buAutoNum type="alphaLcParenR" startAt="6"/>
            </a:pPr>
            <a:r>
              <a:rPr lang="en-US" sz="2400" dirty="0" smtClean="0"/>
              <a:t>services supplied by a person as the holder of an office which has been accepted by him in the course or furtherance of his trade, profession or vocation; </a:t>
            </a:r>
          </a:p>
          <a:p>
            <a:pPr marL="457200" indent="-457200">
              <a:buFont typeface="+mj-lt"/>
              <a:buAutoNum type="alphaLcParenR" startAt="6"/>
            </a:pPr>
            <a:r>
              <a:rPr lang="en-US" sz="2400" dirty="0" smtClean="0"/>
              <a:t>services provided by a race club by way of </a:t>
            </a:r>
            <a:r>
              <a:rPr lang="en-US" sz="2400" dirty="0" err="1" smtClean="0"/>
              <a:t>totalisator</a:t>
            </a:r>
            <a:r>
              <a:rPr lang="en-US" sz="2400" dirty="0" smtClean="0"/>
              <a:t> or a </a:t>
            </a:r>
            <a:r>
              <a:rPr lang="en-US" sz="2400" dirty="0" err="1" smtClean="0"/>
              <a:t>licence</a:t>
            </a:r>
            <a:r>
              <a:rPr lang="en-US" sz="2400" dirty="0" smtClean="0"/>
              <a:t> to book maker in such club ; and </a:t>
            </a:r>
          </a:p>
          <a:p>
            <a:pPr marL="457200" indent="-457200">
              <a:buFont typeface="+mj-lt"/>
              <a:buAutoNum type="alphaLcParenR" startAt="6"/>
            </a:pPr>
            <a:r>
              <a:rPr lang="en-US" sz="2400" dirty="0" smtClean="0"/>
              <a:t>any activity or transaction undertaken by the Central Government, a State Government or any local authority in which they are engaged as public authorities;</a:t>
            </a:r>
            <a:endParaRPr lang="en-US" sz="2400" b="1" dirty="0" smtClean="0">
              <a:latin typeface="Georgia" pitchFamily="18" charset="0"/>
            </a:endParaRPr>
          </a:p>
        </p:txBody>
      </p:sp>
    </p:spTree>
    <p:extLst>
      <p:ext uri="{BB962C8B-B14F-4D97-AF65-F5344CB8AC3E}">
        <p14:creationId xmlns:p14="http://schemas.microsoft.com/office/powerpoint/2010/main" val="3861973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IN" sz="4000" b="1" dirty="0">
                <a:ln>
                  <a:solidFill>
                    <a:srgbClr val="00729A"/>
                  </a:solidFill>
                </a:ln>
                <a:effectLst>
                  <a:outerShdw blurRad="38100" dist="38100" dir="2700000" algn="tl">
                    <a:srgbClr val="000000">
                      <a:alpha val="43137"/>
                    </a:srgbClr>
                  </a:outerShdw>
                </a:effectLst>
                <a:latin typeface="Footlight MT Light" pitchFamily="18" charset="0"/>
              </a:rPr>
              <a:t>Place of supply of services</a:t>
            </a:r>
            <a:endParaRPr lang="en-US" sz="4000" b="1" dirty="0">
              <a:ln>
                <a:solidFill>
                  <a:srgbClr val="00729A"/>
                </a:solidFill>
              </a:ln>
              <a:effectLst>
                <a:outerShdw blurRad="38100" dist="38100" dir="2700000" algn="tl">
                  <a:srgbClr val="000000">
                    <a:alpha val="43137"/>
                  </a:srgbClr>
                </a:outerShdw>
              </a:effectLst>
              <a:latin typeface="Footlight MT Light" pitchFamily="18" charset="0"/>
            </a:endParaRPr>
          </a:p>
        </p:txBody>
      </p:sp>
      <p:graphicFrame>
        <p:nvGraphicFramePr>
          <p:cNvPr id="5" name="Table 4"/>
          <p:cNvGraphicFramePr>
            <a:graphicFrameLocks noGrp="1"/>
          </p:cNvGraphicFramePr>
          <p:nvPr>
            <p:extLst>
              <p:ext uri="{D42A27DB-BD31-4B8C-83A1-F6EECF244321}">
                <p14:modId xmlns:p14="http://schemas.microsoft.com/office/powerpoint/2010/main" val="661164407"/>
              </p:ext>
            </p:extLst>
          </p:nvPr>
        </p:nvGraphicFramePr>
        <p:xfrm>
          <a:off x="214282" y="1357298"/>
          <a:ext cx="8501124" cy="4404360"/>
        </p:xfrm>
        <a:graphic>
          <a:graphicData uri="http://schemas.openxmlformats.org/drawingml/2006/table">
            <a:tbl>
              <a:tblPr>
                <a:tableStyleId>{3C2FFA5D-87B4-456A-9821-1D502468CF0F}</a:tableStyleId>
              </a:tblPr>
              <a:tblGrid>
                <a:gridCol w="714380">
                  <a:extLst>
                    <a:ext uri="{9D8B030D-6E8A-4147-A177-3AD203B41FA5}">
                      <a16:colId xmlns:a16="http://schemas.microsoft.com/office/drawing/2014/main" xmlns="" val="20000"/>
                    </a:ext>
                  </a:extLst>
                </a:gridCol>
                <a:gridCol w="642942">
                  <a:extLst>
                    <a:ext uri="{9D8B030D-6E8A-4147-A177-3AD203B41FA5}">
                      <a16:colId xmlns:a16="http://schemas.microsoft.com/office/drawing/2014/main" xmlns="" val="20001"/>
                    </a:ext>
                  </a:extLst>
                </a:gridCol>
                <a:gridCol w="4143404">
                  <a:extLst>
                    <a:ext uri="{9D8B030D-6E8A-4147-A177-3AD203B41FA5}">
                      <a16:colId xmlns:a16="http://schemas.microsoft.com/office/drawing/2014/main" xmlns="" val="20002"/>
                    </a:ext>
                  </a:extLst>
                </a:gridCol>
                <a:gridCol w="3000398">
                  <a:extLst>
                    <a:ext uri="{9D8B030D-6E8A-4147-A177-3AD203B41FA5}">
                      <a16:colId xmlns:a16="http://schemas.microsoft.com/office/drawing/2014/main" xmlns="" val="20003"/>
                    </a:ext>
                  </a:extLst>
                </a:gridCol>
              </a:tblGrid>
              <a:tr h="731520">
                <a:tc>
                  <a:txBody>
                    <a:bodyPr/>
                    <a:lstStyle/>
                    <a:p>
                      <a:pPr marL="228600" algn="just">
                        <a:lnSpc>
                          <a:spcPct val="150000"/>
                        </a:lnSpc>
                        <a:spcAft>
                          <a:spcPts val="0"/>
                        </a:spcAft>
                      </a:pPr>
                      <a:r>
                        <a:rPr lang="en-US" sz="1600" b="0" kern="1200" dirty="0">
                          <a:solidFill>
                            <a:schemeClr val="tx1"/>
                          </a:solidFill>
                          <a:latin typeface="Georgia" pitchFamily="18" charset="0"/>
                          <a:ea typeface="Times New Roman"/>
                          <a:cs typeface="Mangal"/>
                        </a:rPr>
                        <a:t>Sl. no.</a:t>
                      </a:r>
                      <a:endParaRPr lang="en-IN" sz="1600" b="0" kern="1200" dirty="0">
                        <a:solidFill>
                          <a:schemeClr val="tx1"/>
                        </a:solidFill>
                        <a:latin typeface="Georgia" pitchFamily="18" charset="0"/>
                        <a:ea typeface="Times New Roman"/>
                        <a:cs typeface="Mangal"/>
                      </a:endParaRPr>
                    </a:p>
                  </a:txBody>
                  <a:tcPr marL="68580" marR="68580" marT="0" marB="0">
                    <a:solidFill>
                      <a:srgbClr val="2D6BB5"/>
                    </a:solidFill>
                  </a:tcPr>
                </a:tc>
                <a:tc>
                  <a:txBody>
                    <a:bodyPr/>
                    <a:lstStyle/>
                    <a:p>
                      <a:pPr algn="just">
                        <a:lnSpc>
                          <a:spcPct val="150000"/>
                        </a:lnSpc>
                        <a:spcAft>
                          <a:spcPts val="0"/>
                        </a:spcAft>
                      </a:pPr>
                      <a:r>
                        <a:rPr lang="en-US" sz="1600" b="0" kern="1200" dirty="0">
                          <a:solidFill>
                            <a:schemeClr val="tx1"/>
                          </a:solidFill>
                          <a:latin typeface="Georgia" pitchFamily="18" charset="0"/>
                          <a:ea typeface="Times New Roman"/>
                          <a:cs typeface="Mangal"/>
                        </a:rPr>
                        <a:t>Rule</a:t>
                      </a:r>
                      <a:endParaRPr lang="en-IN" sz="1600" b="0" kern="1200" dirty="0">
                        <a:solidFill>
                          <a:schemeClr val="tx1"/>
                        </a:solidFill>
                        <a:latin typeface="Georgia" pitchFamily="18" charset="0"/>
                        <a:ea typeface="Times New Roman"/>
                        <a:cs typeface="Mangal"/>
                      </a:endParaRPr>
                    </a:p>
                  </a:txBody>
                  <a:tcPr marL="68580" marR="68580" marT="0" marB="0">
                    <a:solidFill>
                      <a:srgbClr val="2D6BB5"/>
                    </a:solidFill>
                  </a:tcPr>
                </a:tc>
                <a:tc>
                  <a:txBody>
                    <a:bodyPr/>
                    <a:lstStyle/>
                    <a:p>
                      <a:pPr algn="just">
                        <a:lnSpc>
                          <a:spcPct val="150000"/>
                        </a:lnSpc>
                        <a:spcAft>
                          <a:spcPts val="0"/>
                        </a:spcAft>
                      </a:pPr>
                      <a:r>
                        <a:rPr lang="en-US" sz="1600" b="0" kern="1200" dirty="0">
                          <a:solidFill>
                            <a:schemeClr val="tx1"/>
                          </a:solidFill>
                          <a:latin typeface="Georgia" pitchFamily="18" charset="0"/>
                          <a:ea typeface="Times New Roman"/>
                          <a:cs typeface="Mangal"/>
                        </a:rPr>
                        <a:t>Situations</a:t>
                      </a:r>
                      <a:endParaRPr lang="en-IN" sz="1600" b="0" kern="1200" dirty="0">
                        <a:solidFill>
                          <a:schemeClr val="tx1"/>
                        </a:solidFill>
                        <a:latin typeface="Georgia" pitchFamily="18" charset="0"/>
                        <a:ea typeface="Times New Roman"/>
                        <a:cs typeface="Mangal"/>
                      </a:endParaRPr>
                    </a:p>
                  </a:txBody>
                  <a:tcPr marL="68580" marR="68580" marT="0" marB="0">
                    <a:solidFill>
                      <a:srgbClr val="2D6BB5"/>
                    </a:solidFill>
                  </a:tcPr>
                </a:tc>
                <a:tc>
                  <a:txBody>
                    <a:bodyPr/>
                    <a:lstStyle/>
                    <a:p>
                      <a:pPr algn="just">
                        <a:lnSpc>
                          <a:spcPct val="150000"/>
                        </a:lnSpc>
                        <a:spcAft>
                          <a:spcPts val="0"/>
                        </a:spcAft>
                      </a:pPr>
                      <a:r>
                        <a:rPr lang="en-US" sz="1600" b="0" kern="1200" dirty="0">
                          <a:solidFill>
                            <a:schemeClr val="tx1"/>
                          </a:solidFill>
                          <a:latin typeface="Georgia" pitchFamily="18" charset="0"/>
                          <a:ea typeface="Times New Roman"/>
                          <a:cs typeface="Mangal"/>
                        </a:rPr>
                        <a:t>Place of supply of Service</a:t>
                      </a:r>
                      <a:endParaRPr lang="en-IN" sz="1600" b="0" kern="1200" dirty="0">
                        <a:solidFill>
                          <a:schemeClr val="tx1"/>
                        </a:solidFill>
                        <a:latin typeface="Georgia" pitchFamily="18" charset="0"/>
                        <a:ea typeface="Times New Roman"/>
                        <a:cs typeface="Mangal"/>
                      </a:endParaRPr>
                    </a:p>
                  </a:txBody>
                  <a:tcPr marL="68580" marR="68580" marT="0" marB="0">
                    <a:solidFill>
                      <a:srgbClr val="2D6BB5"/>
                    </a:solidFill>
                  </a:tcPr>
                </a:tc>
                <a:extLst>
                  <a:ext uri="{0D108BD9-81ED-4DB2-BD59-A6C34878D82A}">
                    <a16:rowId xmlns:a16="http://schemas.microsoft.com/office/drawing/2014/main" xmlns="" val="10000"/>
                  </a:ext>
                </a:extLst>
              </a:tr>
              <a:tr h="3672840">
                <a:tc>
                  <a:txBody>
                    <a:bodyPr/>
                    <a:lstStyle/>
                    <a:p>
                      <a:pPr marL="228600" algn="just">
                        <a:lnSpc>
                          <a:spcPct val="150000"/>
                        </a:lnSpc>
                        <a:spcAft>
                          <a:spcPts val="0"/>
                        </a:spcAft>
                      </a:pPr>
                      <a:r>
                        <a:rPr lang="en-US" sz="1600" b="0" kern="1200" dirty="0">
                          <a:solidFill>
                            <a:schemeClr val="tx1"/>
                          </a:solidFill>
                          <a:latin typeface="Georgia" pitchFamily="18" charset="0"/>
                          <a:ea typeface="Times New Roman"/>
                          <a:cs typeface="Mangal"/>
                        </a:rPr>
                        <a:t>1</a:t>
                      </a:r>
                      <a:endParaRPr lang="en-IN" sz="1600" b="0" kern="1200" dirty="0">
                        <a:solidFill>
                          <a:schemeClr val="tx1"/>
                        </a:solidFill>
                        <a:latin typeface="Georgia" pitchFamily="18" charset="0"/>
                        <a:ea typeface="Times New Roman"/>
                        <a:cs typeface="Mangal"/>
                      </a:endParaRPr>
                    </a:p>
                  </a:txBody>
                  <a:tcPr marL="68580" marR="68580" marT="0" marB="0"/>
                </a:tc>
                <a:tc>
                  <a:txBody>
                    <a:bodyPr/>
                    <a:lstStyle/>
                    <a:p>
                      <a:pPr>
                        <a:lnSpc>
                          <a:spcPct val="115000"/>
                        </a:lnSpc>
                        <a:spcAft>
                          <a:spcPts val="1000"/>
                        </a:spcAft>
                      </a:pPr>
                      <a:r>
                        <a:rPr lang="en-US" sz="1600" b="0" kern="1200" dirty="0" smtClean="0">
                          <a:solidFill>
                            <a:schemeClr val="tx1"/>
                          </a:solidFill>
                          <a:latin typeface="Georgia" pitchFamily="18" charset="0"/>
                          <a:ea typeface="Times New Roman"/>
                          <a:cs typeface="Mangal"/>
                        </a:rPr>
                        <a:t>13(8</a:t>
                      </a:r>
                      <a:r>
                        <a:rPr lang="en-US" sz="1600" b="0" kern="1200" dirty="0">
                          <a:solidFill>
                            <a:schemeClr val="tx1"/>
                          </a:solidFill>
                          <a:latin typeface="Georgia" pitchFamily="18" charset="0"/>
                          <a:ea typeface="Times New Roman"/>
                          <a:cs typeface="Mangal"/>
                        </a:rPr>
                        <a:t>)</a:t>
                      </a:r>
                      <a:endParaRPr lang="en-IN" sz="1600" b="0" kern="1200" dirty="0">
                        <a:solidFill>
                          <a:schemeClr val="tx1"/>
                        </a:solidFill>
                        <a:latin typeface="Georgia" pitchFamily="18" charset="0"/>
                        <a:ea typeface="Times New Roman"/>
                        <a:cs typeface="Mangal"/>
                      </a:endParaRPr>
                    </a:p>
                  </a:txBody>
                  <a:tcPr marL="68580" marR="68580" marT="0" marB="0"/>
                </a:tc>
                <a:tc>
                  <a:txBody>
                    <a:bodyPr/>
                    <a:lstStyle/>
                    <a:p>
                      <a:pPr algn="just">
                        <a:lnSpc>
                          <a:spcPct val="150000"/>
                        </a:lnSpc>
                        <a:spcAft>
                          <a:spcPts val="1000"/>
                        </a:spcAft>
                      </a:pPr>
                      <a:r>
                        <a:rPr lang="en-US" sz="1600" b="0" kern="1200" dirty="0">
                          <a:solidFill>
                            <a:schemeClr val="tx1"/>
                          </a:solidFill>
                          <a:latin typeface="Georgia" pitchFamily="18" charset="0"/>
                          <a:ea typeface="Times New Roman"/>
                          <a:cs typeface="Mangal"/>
                        </a:rPr>
                        <a:t>a. supplied by a banking company, or a financial institution, or a non-banking financial company, to </a:t>
                      </a:r>
                      <a:r>
                        <a:rPr lang="en-US" sz="1600" b="1" kern="1200" dirty="0">
                          <a:solidFill>
                            <a:schemeClr val="tx1"/>
                          </a:solidFill>
                          <a:latin typeface="Georgia" pitchFamily="18" charset="0"/>
                          <a:ea typeface="Times New Roman"/>
                          <a:cs typeface="Mangal"/>
                        </a:rPr>
                        <a:t>account holders</a:t>
                      </a:r>
                      <a:endParaRPr lang="en-IN" sz="1600" b="1" kern="1200" dirty="0">
                        <a:solidFill>
                          <a:schemeClr val="tx1"/>
                        </a:solidFill>
                        <a:latin typeface="Georgia" pitchFamily="18" charset="0"/>
                        <a:ea typeface="Times New Roman"/>
                        <a:cs typeface="Mangal"/>
                      </a:endParaRPr>
                    </a:p>
                    <a:p>
                      <a:pPr algn="just">
                        <a:lnSpc>
                          <a:spcPct val="150000"/>
                        </a:lnSpc>
                        <a:spcAft>
                          <a:spcPts val="1000"/>
                        </a:spcAft>
                      </a:pPr>
                      <a:r>
                        <a:rPr lang="en-US" sz="1600" b="0" kern="1200" dirty="0">
                          <a:solidFill>
                            <a:schemeClr val="tx1"/>
                          </a:solidFill>
                          <a:latin typeface="Georgia" pitchFamily="18" charset="0"/>
                          <a:ea typeface="Times New Roman"/>
                          <a:cs typeface="Mangal"/>
                        </a:rPr>
                        <a:t>b</a:t>
                      </a:r>
                      <a:r>
                        <a:rPr lang="en-US" sz="1600" b="1" kern="1200" dirty="0">
                          <a:solidFill>
                            <a:schemeClr val="tx1"/>
                          </a:solidFill>
                          <a:latin typeface="Georgia" pitchFamily="18" charset="0"/>
                          <a:ea typeface="Times New Roman"/>
                          <a:cs typeface="Mangal"/>
                        </a:rPr>
                        <a:t>. Intermediary </a:t>
                      </a:r>
                      <a:r>
                        <a:rPr lang="en-US" sz="1600" b="0" kern="1200" dirty="0">
                          <a:solidFill>
                            <a:schemeClr val="tx1"/>
                          </a:solidFill>
                          <a:latin typeface="Georgia" pitchFamily="18" charset="0"/>
                          <a:ea typeface="Times New Roman"/>
                          <a:cs typeface="Mangal"/>
                        </a:rPr>
                        <a:t>services</a:t>
                      </a:r>
                      <a:endParaRPr lang="en-IN" sz="1600" b="0" kern="1200" dirty="0">
                        <a:solidFill>
                          <a:schemeClr val="tx1"/>
                        </a:solidFill>
                        <a:latin typeface="Georgia" pitchFamily="18" charset="0"/>
                        <a:ea typeface="Times New Roman"/>
                        <a:cs typeface="Mangal"/>
                      </a:endParaRPr>
                    </a:p>
                    <a:p>
                      <a:pPr algn="just">
                        <a:lnSpc>
                          <a:spcPct val="150000"/>
                        </a:lnSpc>
                        <a:spcAft>
                          <a:spcPts val="1000"/>
                        </a:spcAft>
                      </a:pPr>
                      <a:r>
                        <a:rPr lang="en-US" sz="1600" b="0" kern="1200" dirty="0">
                          <a:solidFill>
                            <a:schemeClr val="tx1"/>
                          </a:solidFill>
                          <a:latin typeface="Georgia" pitchFamily="18" charset="0"/>
                          <a:ea typeface="Times New Roman"/>
                          <a:cs typeface="Mangal"/>
                        </a:rPr>
                        <a:t>c. Service consisting of hiring of means of transport, other than aircraft/vessels except yachts upto a period of one month</a:t>
                      </a:r>
                      <a:endParaRPr lang="en-IN" sz="1600" b="0" kern="1200" dirty="0">
                        <a:solidFill>
                          <a:schemeClr val="tx1"/>
                        </a:solidFill>
                        <a:latin typeface="Georgia" pitchFamily="18" charset="0"/>
                        <a:ea typeface="Times New Roman"/>
                        <a:cs typeface="Mangal"/>
                      </a:endParaRPr>
                    </a:p>
                    <a:p>
                      <a:pPr algn="just">
                        <a:lnSpc>
                          <a:spcPct val="150000"/>
                        </a:lnSpc>
                        <a:spcAft>
                          <a:spcPts val="1000"/>
                        </a:spcAft>
                      </a:pPr>
                      <a:r>
                        <a:rPr lang="en-US" sz="1600" b="0" kern="1200" dirty="0">
                          <a:solidFill>
                            <a:schemeClr val="tx1"/>
                          </a:solidFill>
                          <a:latin typeface="Georgia" pitchFamily="18" charset="0"/>
                          <a:ea typeface="Times New Roman"/>
                          <a:cs typeface="Mangal"/>
                        </a:rPr>
                        <a:t>For this clause goods includes securities as defined</a:t>
                      </a:r>
                      <a:endParaRPr lang="en-IN" sz="1600" b="0" kern="1200" dirty="0">
                        <a:solidFill>
                          <a:schemeClr val="tx1"/>
                        </a:solidFill>
                        <a:latin typeface="Georgia" pitchFamily="18" charset="0"/>
                        <a:ea typeface="Times New Roman"/>
                        <a:cs typeface="Mangal"/>
                      </a:endParaRPr>
                    </a:p>
                  </a:txBody>
                  <a:tcPr marL="68580" marR="68580" marT="0" marB="0"/>
                </a:tc>
                <a:tc>
                  <a:txBody>
                    <a:bodyPr/>
                    <a:lstStyle/>
                    <a:p>
                      <a:pPr algn="just">
                        <a:lnSpc>
                          <a:spcPct val="150000"/>
                        </a:lnSpc>
                        <a:spcAft>
                          <a:spcPts val="1000"/>
                        </a:spcAft>
                      </a:pPr>
                      <a:r>
                        <a:rPr lang="en-US" sz="1600" b="0" kern="1200" dirty="0">
                          <a:solidFill>
                            <a:schemeClr val="tx1"/>
                          </a:solidFill>
                          <a:latin typeface="Georgia" pitchFamily="18" charset="0"/>
                          <a:ea typeface="Times New Roman"/>
                          <a:cs typeface="Mangal"/>
                        </a:rPr>
                        <a:t>Location of the supplier of service</a:t>
                      </a:r>
                      <a:endParaRPr lang="en-IN" sz="1600" b="0" kern="1200" dirty="0">
                        <a:solidFill>
                          <a:schemeClr val="tx1"/>
                        </a:solidFill>
                        <a:latin typeface="Georgia" pitchFamily="18" charset="0"/>
                        <a:ea typeface="Times New Roman"/>
                        <a:cs typeface="Mangal"/>
                      </a:endParaRPr>
                    </a:p>
                  </a:txBody>
                  <a:tcPr marL="68580" marR="68580" marT="0" marB="0"/>
                </a:tc>
                <a:extLst>
                  <a:ext uri="{0D108BD9-81ED-4DB2-BD59-A6C34878D82A}">
                    <a16:rowId xmlns:a16="http://schemas.microsoft.com/office/drawing/2014/main" xmlns="" val="10001"/>
                  </a:ext>
                </a:extLst>
              </a:tr>
            </a:tbl>
          </a:graphicData>
        </a:graphic>
      </p:graphicFrame>
    </p:spTree>
    <p:extLst>
      <p:ext uri="{BB962C8B-B14F-4D97-AF65-F5344CB8AC3E}">
        <p14:creationId xmlns:p14="http://schemas.microsoft.com/office/powerpoint/2010/main" val="1750124265"/>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IN" sz="4000" b="1" dirty="0">
                <a:ln>
                  <a:solidFill>
                    <a:srgbClr val="00729A"/>
                  </a:solidFill>
                </a:ln>
                <a:effectLst>
                  <a:outerShdw blurRad="38100" dist="38100" dir="2700000" algn="tl">
                    <a:srgbClr val="000000">
                      <a:alpha val="43137"/>
                    </a:srgbClr>
                  </a:outerShdw>
                </a:effectLst>
                <a:latin typeface="Footlight MT Light" pitchFamily="18" charset="0"/>
              </a:rPr>
              <a:t>Place of supply of services</a:t>
            </a:r>
            <a:endParaRPr lang="en-US" sz="4000" b="1" dirty="0">
              <a:ln>
                <a:solidFill>
                  <a:srgbClr val="00729A"/>
                </a:solidFill>
              </a:ln>
              <a:effectLst>
                <a:outerShdw blurRad="38100" dist="38100" dir="2700000" algn="tl">
                  <a:srgbClr val="000000">
                    <a:alpha val="43137"/>
                  </a:srgbClr>
                </a:outerShdw>
              </a:effectLst>
              <a:latin typeface="Footlight MT Light" pitchFamily="18" charset="0"/>
            </a:endParaRPr>
          </a:p>
        </p:txBody>
      </p:sp>
      <p:graphicFrame>
        <p:nvGraphicFramePr>
          <p:cNvPr id="5" name="Table 4"/>
          <p:cNvGraphicFramePr>
            <a:graphicFrameLocks noGrp="1"/>
          </p:cNvGraphicFramePr>
          <p:nvPr>
            <p:extLst>
              <p:ext uri="{D42A27DB-BD31-4B8C-83A1-F6EECF244321}">
                <p14:modId xmlns:p14="http://schemas.microsoft.com/office/powerpoint/2010/main" val="2910786413"/>
              </p:ext>
            </p:extLst>
          </p:nvPr>
        </p:nvGraphicFramePr>
        <p:xfrm>
          <a:off x="214282" y="1357298"/>
          <a:ext cx="8501124" cy="4114800"/>
        </p:xfrm>
        <a:graphic>
          <a:graphicData uri="http://schemas.openxmlformats.org/drawingml/2006/table">
            <a:tbl>
              <a:tblPr>
                <a:tableStyleId>{3C2FFA5D-87B4-456A-9821-1D502468CF0F}</a:tableStyleId>
              </a:tblPr>
              <a:tblGrid>
                <a:gridCol w="928694">
                  <a:extLst>
                    <a:ext uri="{9D8B030D-6E8A-4147-A177-3AD203B41FA5}">
                      <a16:colId xmlns:a16="http://schemas.microsoft.com/office/drawing/2014/main" xmlns="" val="20000"/>
                    </a:ext>
                  </a:extLst>
                </a:gridCol>
                <a:gridCol w="2643206">
                  <a:extLst>
                    <a:ext uri="{9D8B030D-6E8A-4147-A177-3AD203B41FA5}">
                      <a16:colId xmlns:a16="http://schemas.microsoft.com/office/drawing/2014/main" xmlns="" val="20001"/>
                    </a:ext>
                  </a:extLst>
                </a:gridCol>
                <a:gridCol w="2786082">
                  <a:extLst>
                    <a:ext uri="{9D8B030D-6E8A-4147-A177-3AD203B41FA5}">
                      <a16:colId xmlns:a16="http://schemas.microsoft.com/office/drawing/2014/main" xmlns="" val="20002"/>
                    </a:ext>
                  </a:extLst>
                </a:gridCol>
                <a:gridCol w="2143142">
                  <a:extLst>
                    <a:ext uri="{9D8B030D-6E8A-4147-A177-3AD203B41FA5}">
                      <a16:colId xmlns:a16="http://schemas.microsoft.com/office/drawing/2014/main" xmlns="" val="20003"/>
                    </a:ext>
                  </a:extLst>
                </a:gridCol>
              </a:tblGrid>
              <a:tr h="822960">
                <a:tc>
                  <a:txBody>
                    <a:bodyPr/>
                    <a:lstStyle/>
                    <a:p>
                      <a:pPr marL="228600" algn="just">
                        <a:lnSpc>
                          <a:spcPct val="150000"/>
                        </a:lnSpc>
                        <a:spcAft>
                          <a:spcPts val="0"/>
                        </a:spcAft>
                      </a:pPr>
                      <a:r>
                        <a:rPr lang="en-US" sz="1800" b="1" kern="1200" dirty="0">
                          <a:solidFill>
                            <a:schemeClr val="tx1"/>
                          </a:solidFill>
                          <a:latin typeface="Georgia" pitchFamily="18" charset="0"/>
                          <a:ea typeface="Times New Roman"/>
                          <a:cs typeface="Mangal"/>
                        </a:rPr>
                        <a:t>Sl. no.</a:t>
                      </a:r>
                      <a:endParaRPr lang="en-IN" sz="1800" b="1" kern="1200" dirty="0">
                        <a:solidFill>
                          <a:schemeClr val="tx1"/>
                        </a:solidFill>
                        <a:latin typeface="Georgia" pitchFamily="18" charset="0"/>
                        <a:ea typeface="Times New Roman"/>
                        <a:cs typeface="Mangal"/>
                      </a:endParaRPr>
                    </a:p>
                  </a:txBody>
                  <a:tcPr marL="68580" marR="68580" marT="0" marB="0">
                    <a:solidFill>
                      <a:srgbClr val="2D6BB5"/>
                    </a:solidFill>
                  </a:tcPr>
                </a:tc>
                <a:tc>
                  <a:txBody>
                    <a:bodyPr/>
                    <a:lstStyle/>
                    <a:p>
                      <a:pPr algn="just">
                        <a:lnSpc>
                          <a:spcPct val="150000"/>
                        </a:lnSpc>
                        <a:spcAft>
                          <a:spcPts val="0"/>
                        </a:spcAft>
                      </a:pPr>
                      <a:r>
                        <a:rPr lang="en-US" sz="1800" b="1" kern="1200" dirty="0">
                          <a:solidFill>
                            <a:schemeClr val="tx1"/>
                          </a:solidFill>
                          <a:latin typeface="Georgia" pitchFamily="18" charset="0"/>
                          <a:ea typeface="Times New Roman"/>
                          <a:cs typeface="Mangal"/>
                        </a:rPr>
                        <a:t>Rule</a:t>
                      </a:r>
                      <a:endParaRPr lang="en-IN" sz="1800" b="1" kern="1200" dirty="0">
                        <a:solidFill>
                          <a:schemeClr val="tx1"/>
                        </a:solidFill>
                        <a:latin typeface="Georgia" pitchFamily="18" charset="0"/>
                        <a:ea typeface="Times New Roman"/>
                        <a:cs typeface="Mangal"/>
                      </a:endParaRPr>
                    </a:p>
                  </a:txBody>
                  <a:tcPr marL="68580" marR="68580" marT="0" marB="0">
                    <a:solidFill>
                      <a:srgbClr val="2D6BB5"/>
                    </a:solidFill>
                  </a:tcPr>
                </a:tc>
                <a:tc>
                  <a:txBody>
                    <a:bodyPr/>
                    <a:lstStyle/>
                    <a:p>
                      <a:pPr algn="just">
                        <a:lnSpc>
                          <a:spcPct val="150000"/>
                        </a:lnSpc>
                        <a:spcAft>
                          <a:spcPts val="0"/>
                        </a:spcAft>
                      </a:pPr>
                      <a:r>
                        <a:rPr lang="en-US" sz="1800" b="1" kern="1200" dirty="0">
                          <a:solidFill>
                            <a:schemeClr val="tx1"/>
                          </a:solidFill>
                          <a:latin typeface="Georgia" pitchFamily="18" charset="0"/>
                          <a:ea typeface="Times New Roman"/>
                          <a:cs typeface="Mangal"/>
                        </a:rPr>
                        <a:t>Situations</a:t>
                      </a:r>
                      <a:endParaRPr lang="en-IN" sz="1800" b="1" kern="1200" dirty="0">
                        <a:solidFill>
                          <a:schemeClr val="tx1"/>
                        </a:solidFill>
                        <a:latin typeface="Georgia" pitchFamily="18" charset="0"/>
                        <a:ea typeface="Times New Roman"/>
                        <a:cs typeface="Mangal"/>
                      </a:endParaRPr>
                    </a:p>
                  </a:txBody>
                  <a:tcPr marL="68580" marR="68580" marT="0" marB="0">
                    <a:solidFill>
                      <a:srgbClr val="2D6BB5"/>
                    </a:solidFill>
                  </a:tcPr>
                </a:tc>
                <a:tc>
                  <a:txBody>
                    <a:bodyPr/>
                    <a:lstStyle/>
                    <a:p>
                      <a:pPr algn="just">
                        <a:lnSpc>
                          <a:spcPct val="150000"/>
                        </a:lnSpc>
                        <a:spcAft>
                          <a:spcPts val="0"/>
                        </a:spcAft>
                      </a:pPr>
                      <a:r>
                        <a:rPr lang="en-US" sz="1800" b="1" kern="1200" dirty="0">
                          <a:solidFill>
                            <a:schemeClr val="tx1"/>
                          </a:solidFill>
                          <a:latin typeface="Georgia" pitchFamily="18" charset="0"/>
                          <a:ea typeface="Times New Roman"/>
                          <a:cs typeface="Mangal"/>
                        </a:rPr>
                        <a:t>Place of supply of Service</a:t>
                      </a:r>
                      <a:endParaRPr lang="en-IN" sz="1800" b="1" kern="1200" dirty="0">
                        <a:solidFill>
                          <a:schemeClr val="tx1"/>
                        </a:solidFill>
                        <a:latin typeface="Georgia" pitchFamily="18" charset="0"/>
                        <a:ea typeface="Times New Roman"/>
                        <a:cs typeface="Mangal"/>
                      </a:endParaRPr>
                    </a:p>
                  </a:txBody>
                  <a:tcPr marL="68580" marR="68580" marT="0" marB="0">
                    <a:solidFill>
                      <a:srgbClr val="2D6BB5"/>
                    </a:solidFill>
                  </a:tcPr>
                </a:tc>
                <a:extLst>
                  <a:ext uri="{0D108BD9-81ED-4DB2-BD59-A6C34878D82A}">
                    <a16:rowId xmlns:a16="http://schemas.microsoft.com/office/drawing/2014/main" xmlns="" val="10000"/>
                  </a:ext>
                </a:extLst>
              </a:tr>
              <a:tr h="1645920">
                <a:tc>
                  <a:txBody>
                    <a:bodyPr/>
                    <a:lstStyle/>
                    <a:p>
                      <a:pPr>
                        <a:lnSpc>
                          <a:spcPct val="115000"/>
                        </a:lnSpc>
                        <a:spcAft>
                          <a:spcPts val="1000"/>
                        </a:spcAft>
                      </a:pPr>
                      <a:r>
                        <a:rPr lang="en-US" sz="1800" b="0" kern="1200" dirty="0" smtClean="0">
                          <a:solidFill>
                            <a:schemeClr val="tx1"/>
                          </a:solidFill>
                          <a:latin typeface="Georgia" pitchFamily="18" charset="0"/>
                          <a:ea typeface="Times New Roman"/>
                          <a:cs typeface="Mangal"/>
                        </a:rPr>
                        <a:t>13(9</a:t>
                      </a:r>
                      <a:r>
                        <a:rPr lang="en-US" sz="1800" b="0" kern="1200" dirty="0">
                          <a:solidFill>
                            <a:schemeClr val="tx1"/>
                          </a:solidFill>
                          <a:latin typeface="Georgia" pitchFamily="18" charset="0"/>
                          <a:ea typeface="Times New Roman"/>
                          <a:cs typeface="Mangal"/>
                        </a:rPr>
                        <a:t>)</a:t>
                      </a:r>
                      <a:endParaRPr lang="en-IN" sz="1800" b="0" kern="1200" dirty="0">
                        <a:solidFill>
                          <a:schemeClr val="tx1"/>
                        </a:solidFill>
                        <a:latin typeface="Georgia" pitchFamily="18" charset="0"/>
                        <a:ea typeface="Times New Roman"/>
                        <a:cs typeface="Mangal"/>
                      </a:endParaRPr>
                    </a:p>
                  </a:txBody>
                  <a:tcPr marL="68580" marR="68580" marT="0" marB="0"/>
                </a:tc>
                <a:tc>
                  <a:txBody>
                    <a:bodyPr/>
                    <a:lstStyle/>
                    <a:p>
                      <a:pPr algn="just">
                        <a:lnSpc>
                          <a:spcPct val="150000"/>
                        </a:lnSpc>
                        <a:spcAft>
                          <a:spcPts val="1000"/>
                        </a:spcAft>
                      </a:pPr>
                      <a:r>
                        <a:rPr lang="en-US" sz="1800" b="0" kern="1200" dirty="0">
                          <a:solidFill>
                            <a:schemeClr val="tx1"/>
                          </a:solidFill>
                          <a:latin typeface="Georgia" pitchFamily="18" charset="0"/>
                          <a:ea typeface="Times New Roman"/>
                          <a:cs typeface="Mangal"/>
                        </a:rPr>
                        <a:t>Services of transportation of goods, other than by way of mail or courier</a:t>
                      </a:r>
                      <a:endParaRPr lang="en-IN" sz="1800" b="0" kern="1200" dirty="0">
                        <a:solidFill>
                          <a:schemeClr val="tx1"/>
                        </a:solidFill>
                        <a:latin typeface="Georgia" pitchFamily="18" charset="0"/>
                        <a:ea typeface="Times New Roman"/>
                        <a:cs typeface="Mangal"/>
                      </a:endParaRPr>
                    </a:p>
                  </a:txBody>
                  <a:tcPr marL="68580" marR="68580" marT="0" marB="0"/>
                </a:tc>
                <a:tc>
                  <a:txBody>
                    <a:bodyPr/>
                    <a:lstStyle/>
                    <a:p>
                      <a:pPr algn="just">
                        <a:lnSpc>
                          <a:spcPct val="150000"/>
                        </a:lnSpc>
                        <a:spcAft>
                          <a:spcPts val="1000"/>
                        </a:spcAft>
                      </a:pPr>
                      <a:r>
                        <a:rPr lang="en-US" sz="1800" b="0" kern="1200" dirty="0">
                          <a:solidFill>
                            <a:schemeClr val="tx1"/>
                          </a:solidFill>
                          <a:latin typeface="Georgia" pitchFamily="18" charset="0"/>
                          <a:ea typeface="Times New Roman"/>
                          <a:cs typeface="Mangal"/>
                        </a:rPr>
                        <a:t>Place of destination of the goods</a:t>
                      </a:r>
                      <a:endParaRPr lang="en-IN" sz="1800" b="0" kern="1200" dirty="0">
                        <a:solidFill>
                          <a:schemeClr val="tx1"/>
                        </a:solidFill>
                        <a:latin typeface="Georgia" pitchFamily="18" charset="0"/>
                        <a:ea typeface="Times New Roman"/>
                        <a:cs typeface="Mangal"/>
                      </a:endParaRPr>
                    </a:p>
                  </a:txBody>
                  <a:tcPr marL="68580" marR="68580" marT="0" marB="0"/>
                </a:tc>
                <a:tc>
                  <a:txBody>
                    <a:bodyPr/>
                    <a:lstStyle/>
                    <a:p>
                      <a:pPr>
                        <a:lnSpc>
                          <a:spcPct val="115000"/>
                        </a:lnSpc>
                        <a:spcAft>
                          <a:spcPts val="1000"/>
                        </a:spcAft>
                      </a:pPr>
                      <a:r>
                        <a:rPr lang="en-US" sz="1800" b="0" kern="1200" dirty="0">
                          <a:solidFill>
                            <a:schemeClr val="tx1"/>
                          </a:solidFill>
                          <a:latin typeface="Georgia" pitchFamily="18" charset="0"/>
                          <a:ea typeface="Times New Roman"/>
                          <a:cs typeface="Mangal"/>
                        </a:rPr>
                        <a:t>10(9)</a:t>
                      </a:r>
                      <a:endParaRPr lang="en-IN" sz="1800" b="0" kern="1200" dirty="0">
                        <a:solidFill>
                          <a:schemeClr val="tx1"/>
                        </a:solidFill>
                        <a:latin typeface="Georgia" pitchFamily="18" charset="0"/>
                        <a:ea typeface="Times New Roman"/>
                        <a:cs typeface="Mangal"/>
                      </a:endParaRPr>
                    </a:p>
                  </a:txBody>
                  <a:tcPr marL="68580" marR="68580" marT="0" marB="0"/>
                </a:tc>
                <a:extLst>
                  <a:ext uri="{0D108BD9-81ED-4DB2-BD59-A6C34878D82A}">
                    <a16:rowId xmlns:a16="http://schemas.microsoft.com/office/drawing/2014/main" xmlns="" val="10001"/>
                  </a:ext>
                </a:extLst>
              </a:tr>
              <a:tr h="1645920">
                <a:tc>
                  <a:txBody>
                    <a:bodyPr/>
                    <a:lstStyle/>
                    <a:p>
                      <a:pPr>
                        <a:lnSpc>
                          <a:spcPct val="115000"/>
                        </a:lnSpc>
                        <a:spcAft>
                          <a:spcPts val="1000"/>
                        </a:spcAft>
                      </a:pPr>
                      <a:r>
                        <a:rPr lang="en-US" sz="1800" b="0" kern="1200" dirty="0" smtClean="0">
                          <a:solidFill>
                            <a:schemeClr val="tx1"/>
                          </a:solidFill>
                          <a:latin typeface="Georgia" pitchFamily="18" charset="0"/>
                          <a:ea typeface="Times New Roman"/>
                          <a:cs typeface="Mangal"/>
                        </a:rPr>
                        <a:t>13(10</a:t>
                      </a:r>
                      <a:r>
                        <a:rPr lang="en-US" sz="1800" b="0" kern="1200" dirty="0">
                          <a:solidFill>
                            <a:schemeClr val="tx1"/>
                          </a:solidFill>
                          <a:latin typeface="Georgia" pitchFamily="18" charset="0"/>
                          <a:ea typeface="Times New Roman"/>
                          <a:cs typeface="Mangal"/>
                        </a:rPr>
                        <a:t>)</a:t>
                      </a:r>
                      <a:endParaRPr lang="en-IN" sz="1800" b="0" kern="1200" dirty="0">
                        <a:solidFill>
                          <a:schemeClr val="tx1"/>
                        </a:solidFill>
                        <a:latin typeface="Georgia" pitchFamily="18" charset="0"/>
                        <a:ea typeface="Times New Roman"/>
                        <a:cs typeface="Mangal"/>
                      </a:endParaRPr>
                    </a:p>
                  </a:txBody>
                  <a:tcPr marL="68580" marR="68580" marT="0" marB="0"/>
                </a:tc>
                <a:tc>
                  <a:txBody>
                    <a:bodyPr/>
                    <a:lstStyle/>
                    <a:p>
                      <a:pPr algn="just">
                        <a:lnSpc>
                          <a:spcPct val="150000"/>
                        </a:lnSpc>
                        <a:spcAft>
                          <a:spcPts val="1000"/>
                        </a:spcAft>
                      </a:pPr>
                      <a:r>
                        <a:rPr lang="en-US" sz="1800" b="0" kern="1200" dirty="0">
                          <a:solidFill>
                            <a:schemeClr val="tx1"/>
                          </a:solidFill>
                          <a:latin typeface="Georgia" pitchFamily="18" charset="0"/>
                          <a:ea typeface="Times New Roman"/>
                          <a:cs typeface="Mangal"/>
                        </a:rPr>
                        <a:t>Passenger transportation service</a:t>
                      </a:r>
                      <a:endParaRPr lang="en-IN" sz="1800" b="0" kern="1200" dirty="0">
                        <a:solidFill>
                          <a:schemeClr val="tx1"/>
                        </a:solidFill>
                        <a:latin typeface="Georgia" pitchFamily="18" charset="0"/>
                        <a:ea typeface="Times New Roman"/>
                        <a:cs typeface="Mangal"/>
                      </a:endParaRPr>
                    </a:p>
                  </a:txBody>
                  <a:tcPr marL="68580" marR="68580" marT="0" marB="0"/>
                </a:tc>
                <a:tc>
                  <a:txBody>
                    <a:bodyPr/>
                    <a:lstStyle/>
                    <a:p>
                      <a:pPr algn="just">
                        <a:lnSpc>
                          <a:spcPct val="150000"/>
                        </a:lnSpc>
                        <a:spcAft>
                          <a:spcPts val="1000"/>
                        </a:spcAft>
                      </a:pPr>
                      <a:r>
                        <a:rPr lang="en-US" sz="1800" b="0" kern="1200" dirty="0">
                          <a:solidFill>
                            <a:schemeClr val="tx1"/>
                          </a:solidFill>
                          <a:latin typeface="Georgia" pitchFamily="18" charset="0"/>
                          <a:ea typeface="Times New Roman"/>
                          <a:cs typeface="Mangal"/>
                        </a:rPr>
                        <a:t>place where the passenger embarks on the conveyance for a continuous journey</a:t>
                      </a:r>
                      <a:endParaRPr lang="en-IN" sz="1800" b="0" kern="1200" dirty="0">
                        <a:solidFill>
                          <a:schemeClr val="tx1"/>
                        </a:solidFill>
                        <a:latin typeface="Georgia" pitchFamily="18" charset="0"/>
                        <a:ea typeface="Times New Roman"/>
                        <a:cs typeface="Mangal"/>
                      </a:endParaRPr>
                    </a:p>
                  </a:txBody>
                  <a:tcPr marL="68580" marR="68580" marT="0" marB="0"/>
                </a:tc>
                <a:tc>
                  <a:txBody>
                    <a:bodyPr/>
                    <a:lstStyle/>
                    <a:p>
                      <a:pPr>
                        <a:lnSpc>
                          <a:spcPct val="115000"/>
                        </a:lnSpc>
                        <a:spcAft>
                          <a:spcPts val="1000"/>
                        </a:spcAft>
                      </a:pPr>
                      <a:r>
                        <a:rPr lang="en-US" sz="1800" b="0" kern="1200" dirty="0">
                          <a:solidFill>
                            <a:schemeClr val="tx1"/>
                          </a:solidFill>
                          <a:latin typeface="Georgia" pitchFamily="18" charset="0"/>
                          <a:ea typeface="Times New Roman"/>
                          <a:cs typeface="Mangal"/>
                        </a:rPr>
                        <a:t>10(10)</a:t>
                      </a:r>
                      <a:endParaRPr lang="en-IN" sz="1800" b="0" kern="1200" dirty="0">
                        <a:solidFill>
                          <a:schemeClr val="tx1"/>
                        </a:solidFill>
                        <a:latin typeface="Georgia" pitchFamily="18" charset="0"/>
                        <a:ea typeface="Times New Roman"/>
                        <a:cs typeface="Mangal"/>
                      </a:endParaRPr>
                    </a:p>
                  </a:txBody>
                  <a:tcPr marL="68580" marR="68580" marT="0" marB="0"/>
                </a:tc>
                <a:extLst>
                  <a:ext uri="{0D108BD9-81ED-4DB2-BD59-A6C34878D82A}">
                    <a16:rowId xmlns:a16="http://schemas.microsoft.com/office/drawing/2014/main" xmlns="" val="10002"/>
                  </a:ext>
                </a:extLst>
              </a:tr>
            </a:tbl>
          </a:graphicData>
        </a:graphic>
      </p:graphicFrame>
    </p:spTree>
    <p:extLst>
      <p:ext uri="{BB962C8B-B14F-4D97-AF65-F5344CB8AC3E}">
        <p14:creationId xmlns:p14="http://schemas.microsoft.com/office/powerpoint/2010/main" val="175012426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IN" sz="4000" b="1" dirty="0">
                <a:ln>
                  <a:solidFill>
                    <a:srgbClr val="00729A"/>
                  </a:solidFill>
                </a:ln>
                <a:effectLst>
                  <a:outerShdw blurRad="38100" dist="38100" dir="2700000" algn="tl">
                    <a:srgbClr val="000000">
                      <a:alpha val="43137"/>
                    </a:srgbClr>
                  </a:outerShdw>
                </a:effectLst>
                <a:latin typeface="Footlight MT Light" pitchFamily="18" charset="0"/>
              </a:rPr>
              <a:t>Place of supply of services</a:t>
            </a:r>
            <a:endParaRPr lang="en-US" sz="4000" b="1" dirty="0">
              <a:ln>
                <a:solidFill>
                  <a:srgbClr val="00729A"/>
                </a:solidFill>
              </a:ln>
              <a:effectLst>
                <a:outerShdw blurRad="38100" dist="38100" dir="2700000" algn="tl">
                  <a:srgbClr val="000000">
                    <a:alpha val="43137"/>
                  </a:srgbClr>
                </a:outerShdw>
              </a:effectLst>
              <a:latin typeface="Footlight MT Light" pitchFamily="18" charset="0"/>
            </a:endParaRPr>
          </a:p>
        </p:txBody>
      </p:sp>
      <p:graphicFrame>
        <p:nvGraphicFramePr>
          <p:cNvPr id="5" name="Table 4"/>
          <p:cNvGraphicFramePr>
            <a:graphicFrameLocks noGrp="1"/>
          </p:cNvGraphicFramePr>
          <p:nvPr>
            <p:extLst>
              <p:ext uri="{D42A27DB-BD31-4B8C-83A1-F6EECF244321}">
                <p14:modId xmlns:p14="http://schemas.microsoft.com/office/powerpoint/2010/main" val="1501132940"/>
              </p:ext>
            </p:extLst>
          </p:nvPr>
        </p:nvGraphicFramePr>
        <p:xfrm>
          <a:off x="214282" y="1357298"/>
          <a:ext cx="8501124" cy="3703320"/>
        </p:xfrm>
        <a:graphic>
          <a:graphicData uri="http://schemas.openxmlformats.org/drawingml/2006/table">
            <a:tbl>
              <a:tblPr>
                <a:tableStyleId>{3C2FFA5D-87B4-456A-9821-1D502468CF0F}</a:tableStyleId>
              </a:tblPr>
              <a:tblGrid>
                <a:gridCol w="1071570">
                  <a:extLst>
                    <a:ext uri="{9D8B030D-6E8A-4147-A177-3AD203B41FA5}">
                      <a16:colId xmlns:a16="http://schemas.microsoft.com/office/drawing/2014/main" xmlns="" val="20000"/>
                    </a:ext>
                  </a:extLst>
                </a:gridCol>
                <a:gridCol w="2500330">
                  <a:extLst>
                    <a:ext uri="{9D8B030D-6E8A-4147-A177-3AD203B41FA5}">
                      <a16:colId xmlns:a16="http://schemas.microsoft.com/office/drawing/2014/main" xmlns="" val="20001"/>
                    </a:ext>
                  </a:extLst>
                </a:gridCol>
                <a:gridCol w="2786082">
                  <a:extLst>
                    <a:ext uri="{9D8B030D-6E8A-4147-A177-3AD203B41FA5}">
                      <a16:colId xmlns:a16="http://schemas.microsoft.com/office/drawing/2014/main" xmlns="" val="20002"/>
                    </a:ext>
                  </a:extLst>
                </a:gridCol>
                <a:gridCol w="2143142">
                  <a:extLst>
                    <a:ext uri="{9D8B030D-6E8A-4147-A177-3AD203B41FA5}">
                      <a16:colId xmlns:a16="http://schemas.microsoft.com/office/drawing/2014/main" xmlns="" val="20003"/>
                    </a:ext>
                  </a:extLst>
                </a:gridCol>
              </a:tblGrid>
              <a:tr h="822960">
                <a:tc>
                  <a:txBody>
                    <a:bodyPr/>
                    <a:lstStyle/>
                    <a:p>
                      <a:pPr marL="228600" algn="just">
                        <a:lnSpc>
                          <a:spcPct val="150000"/>
                        </a:lnSpc>
                        <a:spcAft>
                          <a:spcPts val="0"/>
                        </a:spcAft>
                      </a:pPr>
                      <a:r>
                        <a:rPr lang="en-US" sz="1800" b="1" kern="1200" dirty="0">
                          <a:solidFill>
                            <a:schemeClr val="tx1"/>
                          </a:solidFill>
                          <a:latin typeface="Georgia" pitchFamily="18" charset="0"/>
                          <a:ea typeface="Times New Roman"/>
                          <a:cs typeface="Mangal"/>
                        </a:rPr>
                        <a:t>Sl. no.</a:t>
                      </a:r>
                      <a:endParaRPr lang="en-IN" sz="1800" b="1" kern="1200" dirty="0">
                        <a:solidFill>
                          <a:schemeClr val="tx1"/>
                        </a:solidFill>
                        <a:latin typeface="Georgia" pitchFamily="18" charset="0"/>
                        <a:ea typeface="Times New Roman"/>
                        <a:cs typeface="Mangal"/>
                      </a:endParaRPr>
                    </a:p>
                  </a:txBody>
                  <a:tcPr marL="68580" marR="68580" marT="0" marB="0">
                    <a:solidFill>
                      <a:srgbClr val="2D6BB5"/>
                    </a:solidFill>
                  </a:tcPr>
                </a:tc>
                <a:tc>
                  <a:txBody>
                    <a:bodyPr/>
                    <a:lstStyle/>
                    <a:p>
                      <a:pPr algn="just">
                        <a:lnSpc>
                          <a:spcPct val="150000"/>
                        </a:lnSpc>
                        <a:spcAft>
                          <a:spcPts val="0"/>
                        </a:spcAft>
                      </a:pPr>
                      <a:r>
                        <a:rPr lang="en-US" sz="1800" b="1" kern="1200" dirty="0">
                          <a:solidFill>
                            <a:schemeClr val="tx1"/>
                          </a:solidFill>
                          <a:latin typeface="Georgia" pitchFamily="18" charset="0"/>
                          <a:ea typeface="Times New Roman"/>
                          <a:cs typeface="Mangal"/>
                        </a:rPr>
                        <a:t>Rule</a:t>
                      </a:r>
                      <a:endParaRPr lang="en-IN" sz="1800" b="1" kern="1200" dirty="0">
                        <a:solidFill>
                          <a:schemeClr val="tx1"/>
                        </a:solidFill>
                        <a:latin typeface="Georgia" pitchFamily="18" charset="0"/>
                        <a:ea typeface="Times New Roman"/>
                        <a:cs typeface="Mangal"/>
                      </a:endParaRPr>
                    </a:p>
                  </a:txBody>
                  <a:tcPr marL="68580" marR="68580" marT="0" marB="0">
                    <a:solidFill>
                      <a:srgbClr val="2D6BB5"/>
                    </a:solidFill>
                  </a:tcPr>
                </a:tc>
                <a:tc>
                  <a:txBody>
                    <a:bodyPr/>
                    <a:lstStyle/>
                    <a:p>
                      <a:pPr algn="just">
                        <a:lnSpc>
                          <a:spcPct val="150000"/>
                        </a:lnSpc>
                        <a:spcAft>
                          <a:spcPts val="0"/>
                        </a:spcAft>
                      </a:pPr>
                      <a:r>
                        <a:rPr lang="en-US" sz="1800" b="1" kern="1200" dirty="0">
                          <a:solidFill>
                            <a:schemeClr val="tx1"/>
                          </a:solidFill>
                          <a:latin typeface="Georgia" pitchFamily="18" charset="0"/>
                          <a:ea typeface="Times New Roman"/>
                          <a:cs typeface="Mangal"/>
                        </a:rPr>
                        <a:t>Situations</a:t>
                      </a:r>
                      <a:endParaRPr lang="en-IN" sz="1800" b="1" kern="1200" dirty="0">
                        <a:solidFill>
                          <a:schemeClr val="tx1"/>
                        </a:solidFill>
                        <a:latin typeface="Georgia" pitchFamily="18" charset="0"/>
                        <a:ea typeface="Times New Roman"/>
                        <a:cs typeface="Mangal"/>
                      </a:endParaRPr>
                    </a:p>
                  </a:txBody>
                  <a:tcPr marL="68580" marR="68580" marT="0" marB="0">
                    <a:solidFill>
                      <a:srgbClr val="2D6BB5"/>
                    </a:solidFill>
                  </a:tcPr>
                </a:tc>
                <a:tc>
                  <a:txBody>
                    <a:bodyPr/>
                    <a:lstStyle/>
                    <a:p>
                      <a:pPr algn="just">
                        <a:lnSpc>
                          <a:spcPct val="150000"/>
                        </a:lnSpc>
                        <a:spcAft>
                          <a:spcPts val="0"/>
                        </a:spcAft>
                      </a:pPr>
                      <a:r>
                        <a:rPr lang="en-US" sz="1800" b="1" kern="1200" dirty="0">
                          <a:solidFill>
                            <a:schemeClr val="tx1"/>
                          </a:solidFill>
                          <a:latin typeface="Georgia" pitchFamily="18" charset="0"/>
                          <a:ea typeface="Times New Roman"/>
                          <a:cs typeface="Mangal"/>
                        </a:rPr>
                        <a:t>Place of supply of Service</a:t>
                      </a:r>
                      <a:endParaRPr lang="en-IN" sz="1800" b="1" kern="1200" dirty="0">
                        <a:solidFill>
                          <a:schemeClr val="tx1"/>
                        </a:solidFill>
                        <a:latin typeface="Georgia" pitchFamily="18" charset="0"/>
                        <a:ea typeface="Times New Roman"/>
                        <a:cs typeface="Mangal"/>
                      </a:endParaRPr>
                    </a:p>
                  </a:txBody>
                  <a:tcPr marL="68580" marR="68580" marT="0" marB="0">
                    <a:solidFill>
                      <a:srgbClr val="2D6BB5"/>
                    </a:solidFill>
                  </a:tcPr>
                </a:tc>
                <a:extLst>
                  <a:ext uri="{0D108BD9-81ED-4DB2-BD59-A6C34878D82A}">
                    <a16:rowId xmlns:a16="http://schemas.microsoft.com/office/drawing/2014/main" xmlns="" val="10000"/>
                  </a:ext>
                </a:extLst>
              </a:tr>
              <a:tr h="1645920">
                <a:tc>
                  <a:txBody>
                    <a:bodyPr/>
                    <a:lstStyle/>
                    <a:p>
                      <a:pPr>
                        <a:lnSpc>
                          <a:spcPct val="115000"/>
                        </a:lnSpc>
                        <a:spcAft>
                          <a:spcPts val="1000"/>
                        </a:spcAft>
                      </a:pPr>
                      <a:r>
                        <a:rPr lang="en-US" sz="1800" b="0" kern="1200" dirty="0" smtClean="0">
                          <a:solidFill>
                            <a:schemeClr val="tx1"/>
                          </a:solidFill>
                          <a:latin typeface="Georgia" pitchFamily="18" charset="0"/>
                          <a:ea typeface="Times New Roman"/>
                          <a:cs typeface="Mangal"/>
                        </a:rPr>
                        <a:t>13(11</a:t>
                      </a:r>
                      <a:r>
                        <a:rPr lang="en-US" sz="1800" b="0" kern="1200" dirty="0">
                          <a:solidFill>
                            <a:schemeClr val="tx1"/>
                          </a:solidFill>
                          <a:latin typeface="Georgia" pitchFamily="18" charset="0"/>
                          <a:ea typeface="Times New Roman"/>
                          <a:cs typeface="Mangal"/>
                        </a:rPr>
                        <a:t>)</a:t>
                      </a:r>
                      <a:endParaRPr lang="en-IN" sz="1800" b="0" kern="1200" dirty="0">
                        <a:solidFill>
                          <a:schemeClr val="tx1"/>
                        </a:solidFill>
                        <a:latin typeface="Georgia" pitchFamily="18" charset="0"/>
                        <a:ea typeface="Times New Roman"/>
                        <a:cs typeface="Mangal"/>
                      </a:endParaRPr>
                    </a:p>
                  </a:txBody>
                  <a:tcPr marL="68580" marR="68580" marT="0" marB="0"/>
                </a:tc>
                <a:tc>
                  <a:txBody>
                    <a:bodyPr/>
                    <a:lstStyle/>
                    <a:p>
                      <a:pPr algn="just">
                        <a:lnSpc>
                          <a:spcPct val="150000"/>
                        </a:lnSpc>
                        <a:spcAft>
                          <a:spcPts val="1000"/>
                        </a:spcAft>
                      </a:pPr>
                      <a:r>
                        <a:rPr lang="en-US" sz="1800" b="0" kern="1200" dirty="0">
                          <a:solidFill>
                            <a:schemeClr val="tx1"/>
                          </a:solidFill>
                          <a:latin typeface="Georgia" pitchFamily="18" charset="0"/>
                          <a:ea typeface="Times New Roman"/>
                          <a:cs typeface="Mangal"/>
                        </a:rPr>
                        <a:t>Services provided on a board a conveyance in course of passenger transport operation</a:t>
                      </a:r>
                      <a:endParaRPr lang="en-IN" sz="1800" b="0" kern="1200" dirty="0">
                        <a:solidFill>
                          <a:schemeClr val="tx1"/>
                        </a:solidFill>
                        <a:latin typeface="Georgia" pitchFamily="18" charset="0"/>
                        <a:ea typeface="Times New Roman"/>
                        <a:cs typeface="Mangal"/>
                      </a:endParaRPr>
                    </a:p>
                  </a:txBody>
                  <a:tcPr marL="68580" marR="68580" marT="0" marB="0"/>
                </a:tc>
                <a:tc>
                  <a:txBody>
                    <a:bodyPr/>
                    <a:lstStyle/>
                    <a:p>
                      <a:pPr algn="just">
                        <a:lnSpc>
                          <a:spcPct val="150000"/>
                        </a:lnSpc>
                        <a:spcAft>
                          <a:spcPts val="1000"/>
                        </a:spcAft>
                      </a:pPr>
                      <a:r>
                        <a:rPr lang="en-US" sz="1800" b="0" kern="1200" dirty="0">
                          <a:solidFill>
                            <a:schemeClr val="tx1"/>
                          </a:solidFill>
                          <a:latin typeface="Georgia" pitchFamily="18" charset="0"/>
                          <a:ea typeface="Times New Roman"/>
                          <a:cs typeface="Mangal"/>
                        </a:rPr>
                        <a:t>First scheduled point of departure of that conveyance for the journey</a:t>
                      </a:r>
                      <a:endParaRPr lang="en-IN" sz="1800" b="0" kern="1200" dirty="0">
                        <a:solidFill>
                          <a:schemeClr val="tx1"/>
                        </a:solidFill>
                        <a:latin typeface="Georgia" pitchFamily="18" charset="0"/>
                        <a:ea typeface="Times New Roman"/>
                        <a:cs typeface="Mangal"/>
                      </a:endParaRPr>
                    </a:p>
                  </a:txBody>
                  <a:tcPr marL="68580" marR="68580" marT="0" marB="0"/>
                </a:tc>
                <a:tc>
                  <a:txBody>
                    <a:bodyPr/>
                    <a:lstStyle/>
                    <a:p>
                      <a:pPr>
                        <a:lnSpc>
                          <a:spcPct val="115000"/>
                        </a:lnSpc>
                        <a:spcAft>
                          <a:spcPts val="1000"/>
                        </a:spcAft>
                      </a:pPr>
                      <a:r>
                        <a:rPr lang="en-US" sz="1800" b="0" kern="1200" dirty="0">
                          <a:solidFill>
                            <a:schemeClr val="tx1"/>
                          </a:solidFill>
                          <a:latin typeface="Georgia" pitchFamily="18" charset="0"/>
                          <a:ea typeface="Times New Roman"/>
                          <a:cs typeface="Mangal"/>
                        </a:rPr>
                        <a:t>10(11)</a:t>
                      </a:r>
                      <a:endParaRPr lang="en-IN" sz="1800" b="0" kern="1200" dirty="0">
                        <a:solidFill>
                          <a:schemeClr val="tx1"/>
                        </a:solidFill>
                        <a:latin typeface="Georgia" pitchFamily="18" charset="0"/>
                        <a:ea typeface="Times New Roman"/>
                        <a:cs typeface="Mangal"/>
                      </a:endParaRPr>
                    </a:p>
                  </a:txBody>
                  <a:tcPr marL="68580" marR="68580" marT="0" marB="0"/>
                </a:tc>
                <a:extLst>
                  <a:ext uri="{0D108BD9-81ED-4DB2-BD59-A6C34878D82A}">
                    <a16:rowId xmlns:a16="http://schemas.microsoft.com/office/drawing/2014/main" xmlns="" val="10001"/>
                  </a:ext>
                </a:extLst>
              </a:tr>
              <a:tr h="1234440">
                <a:tc>
                  <a:txBody>
                    <a:bodyPr/>
                    <a:lstStyle/>
                    <a:p>
                      <a:pPr>
                        <a:lnSpc>
                          <a:spcPct val="115000"/>
                        </a:lnSpc>
                        <a:spcAft>
                          <a:spcPts val="1000"/>
                        </a:spcAft>
                      </a:pPr>
                      <a:r>
                        <a:rPr lang="en-US" sz="1800" b="0" kern="1200" dirty="0" smtClean="0">
                          <a:solidFill>
                            <a:schemeClr val="tx1"/>
                          </a:solidFill>
                          <a:latin typeface="Georgia" pitchFamily="18" charset="0"/>
                          <a:ea typeface="Times New Roman"/>
                          <a:cs typeface="Mangal"/>
                        </a:rPr>
                        <a:t>13(12</a:t>
                      </a:r>
                      <a:r>
                        <a:rPr lang="en-US" sz="1800" b="0" kern="1200" dirty="0">
                          <a:solidFill>
                            <a:schemeClr val="tx1"/>
                          </a:solidFill>
                          <a:latin typeface="Georgia" pitchFamily="18" charset="0"/>
                          <a:ea typeface="Times New Roman"/>
                          <a:cs typeface="Mangal"/>
                        </a:rPr>
                        <a:t>)(a)</a:t>
                      </a:r>
                      <a:endParaRPr lang="en-IN" sz="1800" b="0" kern="1200" dirty="0">
                        <a:solidFill>
                          <a:schemeClr val="tx1"/>
                        </a:solidFill>
                        <a:latin typeface="Georgia" pitchFamily="18" charset="0"/>
                        <a:ea typeface="Times New Roman"/>
                        <a:cs typeface="Mangal"/>
                      </a:endParaRPr>
                    </a:p>
                  </a:txBody>
                  <a:tcPr marL="68580" marR="68580" marT="0" marB="0"/>
                </a:tc>
                <a:tc>
                  <a:txBody>
                    <a:bodyPr/>
                    <a:lstStyle/>
                    <a:p>
                      <a:pPr algn="just">
                        <a:lnSpc>
                          <a:spcPct val="150000"/>
                        </a:lnSpc>
                        <a:spcAft>
                          <a:spcPts val="1000"/>
                        </a:spcAft>
                      </a:pPr>
                      <a:r>
                        <a:rPr lang="en-US" sz="1800" b="0" kern="1200" dirty="0">
                          <a:solidFill>
                            <a:schemeClr val="tx1"/>
                          </a:solidFill>
                          <a:latin typeface="Georgia" pitchFamily="18" charset="0"/>
                          <a:ea typeface="Times New Roman"/>
                          <a:cs typeface="Mangal"/>
                        </a:rPr>
                        <a:t>online information and database access or retrieval services‖</a:t>
                      </a:r>
                      <a:endParaRPr lang="en-IN" sz="1800" b="0" kern="1200" dirty="0">
                        <a:solidFill>
                          <a:schemeClr val="tx1"/>
                        </a:solidFill>
                        <a:latin typeface="Georgia" pitchFamily="18" charset="0"/>
                        <a:ea typeface="Times New Roman"/>
                        <a:cs typeface="Mangal"/>
                      </a:endParaRPr>
                    </a:p>
                  </a:txBody>
                  <a:tcPr marL="68580" marR="68580" marT="0" marB="0"/>
                </a:tc>
                <a:tc>
                  <a:txBody>
                    <a:bodyPr/>
                    <a:lstStyle/>
                    <a:p>
                      <a:pPr algn="just">
                        <a:lnSpc>
                          <a:spcPct val="150000"/>
                        </a:lnSpc>
                        <a:spcAft>
                          <a:spcPts val="1000"/>
                        </a:spcAft>
                      </a:pPr>
                      <a:r>
                        <a:rPr lang="en-US" sz="1800" b="0" kern="1200" dirty="0">
                          <a:solidFill>
                            <a:schemeClr val="tx1"/>
                          </a:solidFill>
                          <a:latin typeface="Georgia" pitchFamily="18" charset="0"/>
                          <a:ea typeface="Times New Roman"/>
                          <a:cs typeface="Mangal"/>
                        </a:rPr>
                        <a:t>location of recipient of service</a:t>
                      </a:r>
                      <a:endParaRPr lang="en-IN" sz="1800" b="0" kern="1200" dirty="0">
                        <a:solidFill>
                          <a:schemeClr val="tx1"/>
                        </a:solidFill>
                        <a:latin typeface="Georgia" pitchFamily="18" charset="0"/>
                        <a:ea typeface="Times New Roman"/>
                        <a:cs typeface="Mangal"/>
                      </a:endParaRPr>
                    </a:p>
                  </a:txBody>
                  <a:tcPr marL="68580" marR="68580" marT="0" marB="0"/>
                </a:tc>
                <a:tc>
                  <a:txBody>
                    <a:bodyPr/>
                    <a:lstStyle/>
                    <a:p>
                      <a:pPr>
                        <a:lnSpc>
                          <a:spcPct val="115000"/>
                        </a:lnSpc>
                        <a:spcAft>
                          <a:spcPts val="1000"/>
                        </a:spcAft>
                      </a:pPr>
                      <a:r>
                        <a:rPr lang="en-US" sz="1800" b="0" kern="1200" dirty="0">
                          <a:solidFill>
                            <a:schemeClr val="tx1"/>
                          </a:solidFill>
                          <a:latin typeface="Georgia" pitchFamily="18" charset="0"/>
                          <a:ea typeface="Times New Roman"/>
                          <a:cs typeface="Mangal"/>
                        </a:rPr>
                        <a:t>10(12)(a)</a:t>
                      </a:r>
                      <a:endParaRPr lang="en-IN" sz="1800" b="0" kern="1200" dirty="0">
                        <a:solidFill>
                          <a:schemeClr val="tx1"/>
                        </a:solidFill>
                        <a:latin typeface="Georgia" pitchFamily="18" charset="0"/>
                        <a:ea typeface="Times New Roman"/>
                        <a:cs typeface="Mangal"/>
                      </a:endParaRPr>
                    </a:p>
                  </a:txBody>
                  <a:tcPr marL="68580" marR="68580" marT="0" marB="0"/>
                </a:tc>
                <a:extLst>
                  <a:ext uri="{0D108BD9-81ED-4DB2-BD59-A6C34878D82A}">
                    <a16:rowId xmlns:a16="http://schemas.microsoft.com/office/drawing/2014/main" xmlns="" val="10002"/>
                  </a:ext>
                </a:extLst>
              </a:tr>
            </a:tbl>
          </a:graphicData>
        </a:graphic>
      </p:graphicFrame>
    </p:spTree>
    <p:extLst>
      <p:ext uri="{BB962C8B-B14F-4D97-AF65-F5344CB8AC3E}">
        <p14:creationId xmlns:p14="http://schemas.microsoft.com/office/powerpoint/2010/main" val="175012426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IN" sz="4000" b="1" dirty="0">
                <a:ln>
                  <a:solidFill>
                    <a:srgbClr val="00729A"/>
                  </a:solidFill>
                </a:ln>
                <a:effectLst>
                  <a:outerShdw blurRad="38100" dist="38100" dir="2700000" algn="tl">
                    <a:srgbClr val="000000">
                      <a:alpha val="43137"/>
                    </a:srgbClr>
                  </a:outerShdw>
                </a:effectLst>
                <a:latin typeface="Footlight MT Light" pitchFamily="18" charset="0"/>
              </a:rPr>
              <a:t>Place of supply of services</a:t>
            </a:r>
            <a:endParaRPr lang="en-US" sz="4000" b="1" dirty="0">
              <a:ln>
                <a:solidFill>
                  <a:srgbClr val="00729A"/>
                </a:solidFill>
              </a:ln>
              <a:effectLst>
                <a:outerShdw blurRad="38100" dist="38100" dir="2700000" algn="tl">
                  <a:srgbClr val="000000">
                    <a:alpha val="43137"/>
                  </a:srgbClr>
                </a:outerShdw>
              </a:effectLst>
              <a:latin typeface="Footlight MT Light" pitchFamily="18" charset="0"/>
            </a:endParaRPr>
          </a:p>
        </p:txBody>
      </p:sp>
      <p:sp>
        <p:nvSpPr>
          <p:cNvPr id="4" name="TextBox 3"/>
          <p:cNvSpPr txBox="1"/>
          <p:nvPr/>
        </p:nvSpPr>
        <p:spPr>
          <a:xfrm>
            <a:off x="285720" y="1357298"/>
            <a:ext cx="8501122" cy="4247317"/>
          </a:xfrm>
          <a:prstGeom prst="rect">
            <a:avLst/>
          </a:prstGeom>
          <a:noFill/>
        </p:spPr>
        <p:txBody>
          <a:bodyPr wrap="square" rtlCol="0">
            <a:spAutoFit/>
          </a:bodyPr>
          <a:lstStyle/>
          <a:p>
            <a:pPr algn="just">
              <a:lnSpc>
                <a:spcPct val="150000"/>
              </a:lnSpc>
            </a:pPr>
            <a:r>
              <a:rPr lang="en-US" b="1" dirty="0" smtClean="0">
                <a:latin typeface="Georgia" pitchFamily="18" charset="0"/>
              </a:rPr>
              <a:t>13(12</a:t>
            </a:r>
            <a:r>
              <a:rPr lang="en-US" b="1" dirty="0">
                <a:latin typeface="Georgia" pitchFamily="18" charset="0"/>
              </a:rPr>
              <a:t>)(b): P</a:t>
            </a:r>
            <a:r>
              <a:rPr lang="en-US" dirty="0">
                <a:latin typeface="Georgia" pitchFamily="18" charset="0"/>
              </a:rPr>
              <a:t>erson receiving services shall be </a:t>
            </a:r>
            <a:r>
              <a:rPr lang="en-US" b="1" dirty="0">
                <a:latin typeface="Georgia" pitchFamily="18" charset="0"/>
              </a:rPr>
              <a:t>deemed to be located in the taxable territory</a:t>
            </a:r>
            <a:r>
              <a:rPr lang="en-US" dirty="0">
                <a:latin typeface="Georgia" pitchFamily="18" charset="0"/>
              </a:rPr>
              <a:t> if </a:t>
            </a:r>
            <a:r>
              <a:rPr lang="en-US" b="1" dirty="0">
                <a:latin typeface="Georgia" pitchFamily="18" charset="0"/>
              </a:rPr>
              <a:t>any two of the following non contradictory conditions are satisfied,</a:t>
            </a:r>
            <a:r>
              <a:rPr lang="en-US" dirty="0">
                <a:latin typeface="Georgia" pitchFamily="18" charset="0"/>
              </a:rPr>
              <a:t> namely:- </a:t>
            </a:r>
            <a:endParaRPr lang="en-IN" dirty="0">
              <a:latin typeface="Georgia" pitchFamily="18" charset="0"/>
            </a:endParaRPr>
          </a:p>
          <a:p>
            <a:pPr algn="just">
              <a:lnSpc>
                <a:spcPct val="150000"/>
              </a:lnSpc>
            </a:pPr>
            <a:r>
              <a:rPr lang="en-US" dirty="0">
                <a:latin typeface="Georgia" pitchFamily="18" charset="0"/>
              </a:rPr>
              <a:t>(a) the location of address presented by the recipient of service via internet is in taxable territory; </a:t>
            </a:r>
            <a:endParaRPr lang="en-IN" dirty="0">
              <a:latin typeface="Georgia" pitchFamily="18" charset="0"/>
            </a:endParaRPr>
          </a:p>
          <a:p>
            <a:pPr algn="just">
              <a:lnSpc>
                <a:spcPct val="150000"/>
              </a:lnSpc>
            </a:pPr>
            <a:r>
              <a:rPr lang="en-US" dirty="0">
                <a:latin typeface="Georgia" pitchFamily="18" charset="0"/>
              </a:rPr>
              <a:t>(b) the credit card or debit card or store value card or charge card or smart card or any other card by which the recipient of service settles payment has been issued in the taxable territory; </a:t>
            </a:r>
            <a:endParaRPr lang="en-IN" dirty="0">
              <a:latin typeface="Georgia" pitchFamily="18" charset="0"/>
            </a:endParaRPr>
          </a:p>
          <a:p>
            <a:pPr algn="just">
              <a:lnSpc>
                <a:spcPct val="150000"/>
              </a:lnSpc>
            </a:pPr>
            <a:r>
              <a:rPr lang="en-US" dirty="0">
                <a:latin typeface="Georgia" pitchFamily="18" charset="0"/>
              </a:rPr>
              <a:t>(c) the billing address of recipient of service is in the taxable territory; </a:t>
            </a:r>
            <a:endParaRPr lang="en-IN" dirty="0">
              <a:latin typeface="Georgia" pitchFamily="18" charset="0"/>
            </a:endParaRPr>
          </a:p>
          <a:p>
            <a:pPr algn="just">
              <a:lnSpc>
                <a:spcPct val="150000"/>
              </a:lnSpc>
            </a:pPr>
            <a:endParaRPr lang="en-IN" dirty="0">
              <a:latin typeface="Georgia" pitchFamily="18" charset="0"/>
            </a:endParaRPr>
          </a:p>
        </p:txBody>
      </p:sp>
    </p:spTree>
    <p:extLst>
      <p:ext uri="{BB962C8B-B14F-4D97-AF65-F5344CB8AC3E}">
        <p14:creationId xmlns:p14="http://schemas.microsoft.com/office/powerpoint/2010/main" val="1750124265"/>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IN" sz="4000" b="1" dirty="0">
                <a:ln>
                  <a:solidFill>
                    <a:srgbClr val="00729A"/>
                  </a:solidFill>
                </a:ln>
                <a:effectLst>
                  <a:outerShdw blurRad="38100" dist="38100" dir="2700000" algn="tl">
                    <a:srgbClr val="000000">
                      <a:alpha val="43137"/>
                    </a:srgbClr>
                  </a:outerShdw>
                </a:effectLst>
                <a:latin typeface="Footlight MT Light" pitchFamily="18" charset="0"/>
              </a:rPr>
              <a:t>Place of supply of services</a:t>
            </a:r>
            <a:endParaRPr lang="en-US" sz="4000" b="1" dirty="0">
              <a:ln>
                <a:solidFill>
                  <a:srgbClr val="00729A"/>
                </a:solidFill>
              </a:ln>
              <a:effectLst>
                <a:outerShdw blurRad="38100" dist="38100" dir="2700000" algn="tl">
                  <a:srgbClr val="000000">
                    <a:alpha val="43137"/>
                  </a:srgbClr>
                </a:outerShdw>
              </a:effectLst>
              <a:latin typeface="Footlight MT Light" pitchFamily="18" charset="0"/>
            </a:endParaRPr>
          </a:p>
        </p:txBody>
      </p:sp>
      <p:sp>
        <p:nvSpPr>
          <p:cNvPr id="4" name="TextBox 3"/>
          <p:cNvSpPr txBox="1"/>
          <p:nvPr/>
        </p:nvSpPr>
        <p:spPr>
          <a:xfrm>
            <a:off x="285720" y="1357298"/>
            <a:ext cx="8501122" cy="3365858"/>
          </a:xfrm>
          <a:prstGeom prst="rect">
            <a:avLst/>
          </a:prstGeom>
          <a:noFill/>
        </p:spPr>
        <p:txBody>
          <a:bodyPr wrap="square" rtlCol="0">
            <a:spAutoFit/>
          </a:bodyPr>
          <a:lstStyle/>
          <a:p>
            <a:pPr algn="just">
              <a:lnSpc>
                <a:spcPct val="150000"/>
              </a:lnSpc>
            </a:pPr>
            <a:r>
              <a:rPr lang="en-US" dirty="0">
                <a:latin typeface="Georgia" pitchFamily="18" charset="0"/>
              </a:rPr>
              <a:t>(d) the internet protocol address of the device used by the recipient of service is in the taxable territory; </a:t>
            </a:r>
            <a:endParaRPr lang="en-IN" dirty="0">
              <a:latin typeface="Georgia" pitchFamily="18" charset="0"/>
            </a:endParaRPr>
          </a:p>
          <a:p>
            <a:pPr algn="just">
              <a:lnSpc>
                <a:spcPct val="150000"/>
              </a:lnSpc>
            </a:pPr>
            <a:r>
              <a:rPr lang="en-US" dirty="0">
                <a:latin typeface="Georgia" pitchFamily="18" charset="0"/>
              </a:rPr>
              <a:t>(e) the bank of recipient of service in which the account used for payment is maintained is in the taxable territory; </a:t>
            </a:r>
            <a:endParaRPr lang="en-IN" dirty="0">
              <a:latin typeface="Georgia" pitchFamily="18" charset="0"/>
            </a:endParaRPr>
          </a:p>
          <a:p>
            <a:pPr algn="just">
              <a:lnSpc>
                <a:spcPct val="150000"/>
              </a:lnSpc>
            </a:pPr>
            <a:r>
              <a:rPr lang="en-US" dirty="0">
                <a:latin typeface="Georgia" pitchFamily="18" charset="0"/>
              </a:rPr>
              <a:t>(f) the country code of the subscriber identity module (SIM) card used by the recipient of service is of taxable territory; </a:t>
            </a:r>
            <a:endParaRPr lang="en-IN" dirty="0">
              <a:latin typeface="Georgia" pitchFamily="18" charset="0"/>
            </a:endParaRPr>
          </a:p>
          <a:p>
            <a:pPr algn="just">
              <a:lnSpc>
                <a:spcPct val="150000"/>
              </a:lnSpc>
            </a:pPr>
            <a:r>
              <a:rPr lang="en-US" dirty="0">
                <a:latin typeface="Georgia" pitchFamily="18" charset="0"/>
              </a:rPr>
              <a:t>(g) the location of the fixed land line through which the service is received by the recipient is in taxable territory.</a:t>
            </a:r>
            <a:endParaRPr lang="en-IN" dirty="0">
              <a:latin typeface="Georgia" pitchFamily="18" charset="0"/>
            </a:endParaRPr>
          </a:p>
        </p:txBody>
      </p:sp>
    </p:spTree>
    <p:extLst>
      <p:ext uri="{BB962C8B-B14F-4D97-AF65-F5344CB8AC3E}">
        <p14:creationId xmlns:p14="http://schemas.microsoft.com/office/powerpoint/2010/main" val="1750124265"/>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IN" sz="4000" b="1" dirty="0">
                <a:ln>
                  <a:solidFill>
                    <a:srgbClr val="00729A"/>
                  </a:solidFill>
                </a:ln>
                <a:effectLst>
                  <a:outerShdw blurRad="38100" dist="38100" dir="2700000" algn="tl">
                    <a:srgbClr val="000000">
                      <a:alpha val="43137"/>
                    </a:srgbClr>
                  </a:outerShdw>
                </a:effectLst>
                <a:latin typeface="Footlight MT Light" pitchFamily="18" charset="0"/>
              </a:rPr>
              <a:t>Place of supply of services</a:t>
            </a:r>
            <a:endParaRPr lang="en-US" sz="4000" b="1" dirty="0">
              <a:ln>
                <a:solidFill>
                  <a:srgbClr val="00729A"/>
                </a:solidFill>
              </a:ln>
              <a:effectLst>
                <a:outerShdw blurRad="38100" dist="38100" dir="2700000" algn="tl">
                  <a:srgbClr val="000000">
                    <a:alpha val="43137"/>
                  </a:srgbClr>
                </a:outerShdw>
              </a:effectLst>
              <a:latin typeface="Footlight MT Light" pitchFamily="18" charset="0"/>
            </a:endParaRPr>
          </a:p>
        </p:txBody>
      </p:sp>
      <p:sp>
        <p:nvSpPr>
          <p:cNvPr id="4" name="TextBox 3"/>
          <p:cNvSpPr txBox="1"/>
          <p:nvPr/>
        </p:nvSpPr>
        <p:spPr>
          <a:xfrm>
            <a:off x="285720" y="1357298"/>
            <a:ext cx="8501122" cy="5078313"/>
          </a:xfrm>
          <a:prstGeom prst="rect">
            <a:avLst/>
          </a:prstGeom>
          <a:noFill/>
        </p:spPr>
        <p:txBody>
          <a:bodyPr wrap="square" rtlCol="0">
            <a:spAutoFit/>
          </a:bodyPr>
          <a:lstStyle/>
          <a:p>
            <a:pPr algn="just">
              <a:lnSpc>
                <a:spcPct val="150000"/>
              </a:lnSpc>
            </a:pPr>
            <a:r>
              <a:rPr lang="en-US" sz="2400" b="1" dirty="0" smtClean="0">
                <a:latin typeface="Georgia" pitchFamily="18" charset="0"/>
              </a:rPr>
              <a:t>13(13</a:t>
            </a:r>
            <a:r>
              <a:rPr lang="en-US" sz="2400" b="1" dirty="0">
                <a:latin typeface="Georgia" pitchFamily="18" charset="0"/>
              </a:rPr>
              <a:t>) </a:t>
            </a:r>
            <a:r>
              <a:rPr lang="en-US" sz="2400" dirty="0">
                <a:latin typeface="Georgia" pitchFamily="18" charset="0"/>
              </a:rPr>
              <a:t>In order to prevent:</a:t>
            </a:r>
            <a:endParaRPr lang="en-IN" sz="2400" dirty="0">
              <a:latin typeface="Georgia" pitchFamily="18" charset="0"/>
            </a:endParaRPr>
          </a:p>
          <a:p>
            <a:pPr marL="531813" lvl="6" indent="-258763" algn="just">
              <a:lnSpc>
                <a:spcPct val="150000"/>
              </a:lnSpc>
              <a:buFont typeface="Arial" pitchFamily="34" charset="0"/>
              <a:buChar char="•"/>
              <a:tabLst>
                <a:tab pos="1160463" algn="l"/>
              </a:tabLst>
            </a:pPr>
            <a:r>
              <a:rPr lang="en-US" sz="2400" dirty="0">
                <a:latin typeface="Georgia" pitchFamily="18" charset="0"/>
              </a:rPr>
              <a:t>double taxation or</a:t>
            </a:r>
            <a:endParaRPr lang="en-IN" sz="2400" dirty="0">
              <a:latin typeface="Georgia" pitchFamily="18" charset="0"/>
            </a:endParaRPr>
          </a:p>
          <a:p>
            <a:pPr marL="531813" lvl="6" indent="-258763" algn="just">
              <a:lnSpc>
                <a:spcPct val="150000"/>
              </a:lnSpc>
              <a:buFont typeface="Arial" pitchFamily="34" charset="0"/>
              <a:buChar char="•"/>
              <a:tabLst>
                <a:tab pos="1160463" algn="l"/>
              </a:tabLst>
            </a:pPr>
            <a:r>
              <a:rPr lang="en-US" sz="2400" dirty="0">
                <a:latin typeface="Georgia" pitchFamily="18" charset="0"/>
              </a:rPr>
              <a:t>non-taxation of the supply of a service or</a:t>
            </a:r>
            <a:endParaRPr lang="en-IN" sz="2400" dirty="0">
              <a:latin typeface="Georgia" pitchFamily="18" charset="0"/>
            </a:endParaRPr>
          </a:p>
          <a:p>
            <a:pPr marL="531813" lvl="6" indent="-258763" algn="just">
              <a:lnSpc>
                <a:spcPct val="150000"/>
              </a:lnSpc>
              <a:buFont typeface="Arial" pitchFamily="34" charset="0"/>
              <a:buChar char="•"/>
              <a:tabLst>
                <a:tab pos="1160463" algn="l"/>
              </a:tabLst>
            </a:pPr>
            <a:r>
              <a:rPr lang="en-US" sz="2400" dirty="0">
                <a:latin typeface="Georgia" pitchFamily="18" charset="0"/>
              </a:rPr>
              <a:t>for the uniform application of rules</a:t>
            </a:r>
            <a:endParaRPr lang="en-IN" sz="2400" dirty="0">
              <a:latin typeface="Georgia" pitchFamily="18" charset="0"/>
            </a:endParaRPr>
          </a:p>
          <a:p>
            <a:pPr algn="just">
              <a:lnSpc>
                <a:spcPct val="150000"/>
              </a:lnSpc>
            </a:pPr>
            <a:r>
              <a:rPr lang="en-US" sz="2400" dirty="0">
                <a:latin typeface="Georgia" pitchFamily="18" charset="0"/>
              </a:rPr>
              <a:t> </a:t>
            </a:r>
            <a:endParaRPr lang="en-IN" sz="2400" dirty="0">
              <a:latin typeface="Georgia" pitchFamily="18" charset="0"/>
            </a:endParaRPr>
          </a:p>
          <a:p>
            <a:pPr algn="just">
              <a:lnSpc>
                <a:spcPct val="150000"/>
              </a:lnSpc>
            </a:pPr>
            <a:r>
              <a:rPr lang="en-US" sz="2400" dirty="0">
                <a:latin typeface="Georgia" pitchFamily="18" charset="0"/>
              </a:rPr>
              <a:t>The Central Government shall have the power to notify any description of service or circumstances in which the place of supply shall be the place of effective use and enjoyment of a service. </a:t>
            </a:r>
            <a:endParaRPr lang="en-IN" sz="2400" dirty="0">
              <a:latin typeface="Georgia" pitchFamily="18" charset="0"/>
            </a:endParaRPr>
          </a:p>
        </p:txBody>
      </p:sp>
    </p:spTree>
    <p:extLst>
      <p:ext uri="{BB962C8B-B14F-4D97-AF65-F5344CB8AC3E}">
        <p14:creationId xmlns:p14="http://schemas.microsoft.com/office/powerpoint/2010/main" val="1750124265"/>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Thank You- Questions?</a:t>
            </a:r>
          </a:p>
        </p:txBody>
      </p:sp>
      <p:sp>
        <p:nvSpPr>
          <p:cNvPr id="3" name="Subtitle 2"/>
          <p:cNvSpPr>
            <a:spLocks noGrp="1"/>
          </p:cNvSpPr>
          <p:nvPr>
            <p:ph type="subTitle" idx="1"/>
          </p:nvPr>
        </p:nvSpPr>
        <p:spPr/>
        <p:txBody>
          <a:bodyPr/>
          <a:lstStyle/>
          <a:p>
            <a:r>
              <a:rPr lang="en-US" dirty="0" smtClean="0">
                <a:hlinkClick r:id="rId2"/>
              </a:rPr>
              <a:t>rajesh@hiregange.com</a:t>
            </a:r>
            <a:endParaRPr lang="en-US" dirty="0"/>
          </a:p>
        </p:txBody>
      </p:sp>
    </p:spTree>
    <p:extLst>
      <p:ext uri="{BB962C8B-B14F-4D97-AF65-F5344CB8AC3E}">
        <p14:creationId xmlns:p14="http://schemas.microsoft.com/office/powerpoint/2010/main" val="416205786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214290"/>
            <a:ext cx="8229600" cy="959768"/>
          </a:xfrm>
        </p:spPr>
        <p:txBody>
          <a:bodyPr>
            <a:noAutofit/>
          </a:bodyPr>
          <a:lstStyle/>
          <a:p>
            <a:r>
              <a:rPr lang="en-US" sz="4000" b="1" dirty="0">
                <a:ln>
                  <a:solidFill>
                    <a:srgbClr val="00729A"/>
                  </a:solidFill>
                </a:ln>
                <a:effectLst>
                  <a:outerShdw blurRad="38100" dist="38100" dir="2700000" algn="tl">
                    <a:srgbClr val="000000">
                      <a:alpha val="43137"/>
                    </a:srgbClr>
                  </a:outerShdw>
                </a:effectLst>
                <a:latin typeface="Footlight MT Light" pitchFamily="18" charset="0"/>
              </a:rPr>
              <a:t>Meaning of Supply</a:t>
            </a:r>
          </a:p>
        </p:txBody>
      </p:sp>
      <p:sp>
        <p:nvSpPr>
          <p:cNvPr id="3" name="Content Placeholder 2"/>
          <p:cNvSpPr>
            <a:spLocks noGrp="1"/>
          </p:cNvSpPr>
          <p:nvPr>
            <p:ph idx="1"/>
          </p:nvPr>
        </p:nvSpPr>
        <p:spPr>
          <a:xfrm>
            <a:off x="500034" y="1142984"/>
            <a:ext cx="8229600" cy="5500726"/>
          </a:xfrm>
        </p:spPr>
        <p:txBody>
          <a:bodyPr>
            <a:normAutofit/>
          </a:bodyPr>
          <a:lstStyle/>
          <a:p>
            <a:pPr algn="just">
              <a:lnSpc>
                <a:spcPct val="150000"/>
              </a:lnSpc>
            </a:pPr>
            <a:r>
              <a:rPr lang="en-US" sz="2200" b="1" dirty="0">
                <a:latin typeface="Georgia" pitchFamily="18" charset="0"/>
              </a:rPr>
              <a:t>Section </a:t>
            </a:r>
            <a:r>
              <a:rPr lang="en-US" sz="2200" b="1" dirty="0" smtClean="0">
                <a:latin typeface="Georgia" pitchFamily="18" charset="0"/>
              </a:rPr>
              <a:t>7(1</a:t>
            </a:r>
            <a:r>
              <a:rPr lang="en-US" sz="2200" b="1" dirty="0">
                <a:latin typeface="Georgia" pitchFamily="18" charset="0"/>
              </a:rPr>
              <a:t>)(c): </a:t>
            </a:r>
            <a:r>
              <a:rPr lang="en-US" sz="2200" dirty="0" smtClean="0">
                <a:latin typeface="Georgia" pitchFamily="18" charset="0"/>
              </a:rPr>
              <a:t>the activities </a:t>
            </a:r>
            <a:r>
              <a:rPr lang="en-IN" sz="2200" dirty="0" smtClean="0">
                <a:latin typeface="Georgia" pitchFamily="18" charset="0"/>
              </a:rPr>
              <a:t>specified </a:t>
            </a:r>
            <a:r>
              <a:rPr lang="en-IN" sz="2200" dirty="0">
                <a:latin typeface="Georgia" pitchFamily="18" charset="0"/>
              </a:rPr>
              <a:t>in Schedule I, made or agreed to be made </a:t>
            </a:r>
            <a:r>
              <a:rPr lang="en-IN" sz="2200" b="1" dirty="0">
                <a:latin typeface="Georgia" pitchFamily="18" charset="0"/>
              </a:rPr>
              <a:t>without a consideration</a:t>
            </a:r>
          </a:p>
          <a:p>
            <a:pPr algn="just">
              <a:lnSpc>
                <a:spcPct val="150000"/>
              </a:lnSpc>
              <a:buNone/>
            </a:pPr>
            <a:endParaRPr lang="en-US" sz="2200" dirty="0">
              <a:latin typeface="Georgia" pitchFamily="18" charset="0"/>
            </a:endParaRPr>
          </a:p>
        </p:txBody>
      </p:sp>
      <p:graphicFrame>
        <p:nvGraphicFramePr>
          <p:cNvPr id="6" name="Diagram 5"/>
          <p:cNvGraphicFramePr/>
          <p:nvPr/>
        </p:nvGraphicFramePr>
        <p:xfrm>
          <a:off x="1500166" y="2428868"/>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13" name="Diagram 12"/>
          <p:cNvGraphicFramePr/>
          <p:nvPr>
            <p:extLst>
              <p:ext uri="{D42A27DB-BD31-4B8C-83A1-F6EECF244321}">
                <p14:modId xmlns:p14="http://schemas.microsoft.com/office/powerpoint/2010/main" val="3346824108"/>
              </p:ext>
            </p:extLst>
          </p:nvPr>
        </p:nvGraphicFramePr>
        <p:xfrm>
          <a:off x="428596" y="2285968"/>
          <a:ext cx="8358246" cy="4572032"/>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202316429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214290"/>
            <a:ext cx="8229600" cy="959768"/>
          </a:xfrm>
        </p:spPr>
        <p:txBody>
          <a:bodyPr>
            <a:noAutofit/>
          </a:bodyPr>
          <a:lstStyle/>
          <a:p>
            <a:r>
              <a:rPr lang="en-US" sz="4000" b="1" dirty="0">
                <a:ln>
                  <a:solidFill>
                    <a:srgbClr val="00729A"/>
                  </a:solidFill>
                </a:ln>
                <a:effectLst>
                  <a:outerShdw blurRad="38100" dist="38100" dir="2700000" algn="tl">
                    <a:srgbClr val="000000">
                      <a:alpha val="43137"/>
                    </a:srgbClr>
                  </a:outerShdw>
                </a:effectLst>
                <a:latin typeface="Footlight MT Light" pitchFamily="18" charset="0"/>
              </a:rPr>
              <a:t>Meaning of Supply</a:t>
            </a:r>
          </a:p>
        </p:txBody>
      </p:sp>
      <p:sp>
        <p:nvSpPr>
          <p:cNvPr id="3" name="Content Placeholder 2"/>
          <p:cNvSpPr>
            <a:spLocks noGrp="1"/>
          </p:cNvSpPr>
          <p:nvPr>
            <p:ph idx="1"/>
          </p:nvPr>
        </p:nvSpPr>
        <p:spPr>
          <a:xfrm>
            <a:off x="500034" y="1142984"/>
            <a:ext cx="8229600" cy="5500726"/>
          </a:xfrm>
        </p:spPr>
        <p:txBody>
          <a:bodyPr>
            <a:normAutofit/>
          </a:bodyPr>
          <a:lstStyle/>
          <a:p>
            <a:pPr algn="just">
              <a:lnSpc>
                <a:spcPct val="150000"/>
              </a:lnSpc>
            </a:pPr>
            <a:r>
              <a:rPr lang="en-US" sz="2200" b="1" dirty="0">
                <a:latin typeface="Georgia" pitchFamily="18" charset="0"/>
              </a:rPr>
              <a:t>Section </a:t>
            </a:r>
            <a:r>
              <a:rPr lang="en-US" sz="2200" b="1" dirty="0" smtClean="0">
                <a:latin typeface="Georgia" pitchFamily="18" charset="0"/>
              </a:rPr>
              <a:t>7(1)(d): </a:t>
            </a:r>
            <a:r>
              <a:rPr lang="en-US" sz="2200" dirty="0" smtClean="0">
                <a:latin typeface="Georgia" pitchFamily="18" charset="0"/>
              </a:rPr>
              <a:t>the activities to be treated as supply of goods or services as referred to </a:t>
            </a:r>
            <a:r>
              <a:rPr lang="en-IN" sz="2200" dirty="0" smtClean="0">
                <a:latin typeface="Georgia" pitchFamily="18" charset="0"/>
              </a:rPr>
              <a:t>in </a:t>
            </a:r>
            <a:r>
              <a:rPr lang="en-IN" sz="2200" dirty="0">
                <a:latin typeface="Georgia" pitchFamily="18" charset="0"/>
              </a:rPr>
              <a:t>Schedule </a:t>
            </a:r>
            <a:r>
              <a:rPr lang="en-IN" sz="2200" dirty="0" smtClean="0">
                <a:latin typeface="Georgia" pitchFamily="18" charset="0"/>
              </a:rPr>
              <a:t>II</a:t>
            </a:r>
            <a:endParaRPr lang="en-IN" sz="2200" b="1" dirty="0">
              <a:latin typeface="Georgia" pitchFamily="18" charset="0"/>
            </a:endParaRPr>
          </a:p>
          <a:p>
            <a:pPr algn="just">
              <a:lnSpc>
                <a:spcPct val="150000"/>
              </a:lnSpc>
              <a:buNone/>
            </a:pPr>
            <a:endParaRPr lang="en-US" sz="2200" dirty="0">
              <a:latin typeface="Georgia" pitchFamily="18" charset="0"/>
            </a:endParaRPr>
          </a:p>
        </p:txBody>
      </p:sp>
      <p:graphicFrame>
        <p:nvGraphicFramePr>
          <p:cNvPr id="6" name="Diagram 5"/>
          <p:cNvGraphicFramePr/>
          <p:nvPr/>
        </p:nvGraphicFramePr>
        <p:xfrm>
          <a:off x="1500166" y="2428868"/>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13" name="Diagram 12"/>
          <p:cNvGraphicFramePr/>
          <p:nvPr>
            <p:extLst>
              <p:ext uri="{D42A27DB-BD31-4B8C-83A1-F6EECF244321}">
                <p14:modId xmlns:p14="http://schemas.microsoft.com/office/powerpoint/2010/main" val="3276256487"/>
              </p:ext>
            </p:extLst>
          </p:nvPr>
        </p:nvGraphicFramePr>
        <p:xfrm>
          <a:off x="428596" y="2285968"/>
          <a:ext cx="8358246" cy="4572032"/>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70654836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214290"/>
            <a:ext cx="8229600" cy="959768"/>
          </a:xfrm>
        </p:spPr>
        <p:txBody>
          <a:bodyPr>
            <a:noAutofit/>
          </a:bodyPr>
          <a:lstStyle/>
          <a:p>
            <a:r>
              <a:rPr lang="en-US" sz="4000" b="1" dirty="0">
                <a:ln>
                  <a:solidFill>
                    <a:srgbClr val="00729A"/>
                  </a:solidFill>
                </a:ln>
                <a:effectLst>
                  <a:outerShdw blurRad="38100" dist="38100" dir="2700000" algn="tl">
                    <a:srgbClr val="000000">
                      <a:alpha val="43137"/>
                    </a:srgbClr>
                  </a:outerShdw>
                </a:effectLst>
                <a:latin typeface="Footlight MT Light" pitchFamily="18" charset="0"/>
              </a:rPr>
              <a:t>Meaning of Supply</a:t>
            </a:r>
          </a:p>
        </p:txBody>
      </p:sp>
      <p:sp>
        <p:nvSpPr>
          <p:cNvPr id="3" name="Content Placeholder 2"/>
          <p:cNvSpPr>
            <a:spLocks noGrp="1"/>
          </p:cNvSpPr>
          <p:nvPr>
            <p:ph idx="1"/>
          </p:nvPr>
        </p:nvSpPr>
        <p:spPr>
          <a:xfrm>
            <a:off x="500034" y="1142984"/>
            <a:ext cx="8229600" cy="5500726"/>
          </a:xfrm>
        </p:spPr>
        <p:txBody>
          <a:bodyPr>
            <a:normAutofit/>
          </a:bodyPr>
          <a:lstStyle/>
          <a:p>
            <a:pPr algn="just">
              <a:lnSpc>
                <a:spcPct val="150000"/>
              </a:lnSpc>
            </a:pPr>
            <a:r>
              <a:rPr lang="en-US" sz="2200" b="1" dirty="0" smtClean="0">
                <a:latin typeface="Georgia" pitchFamily="18" charset="0"/>
              </a:rPr>
              <a:t>Transfer:</a:t>
            </a:r>
            <a:endParaRPr lang="en-US" sz="2200" dirty="0">
              <a:latin typeface="Georgia" pitchFamily="18" charset="0"/>
            </a:endParaRPr>
          </a:p>
        </p:txBody>
      </p:sp>
      <p:graphicFrame>
        <p:nvGraphicFramePr>
          <p:cNvPr id="6" name="Diagram 5"/>
          <p:cNvGraphicFramePr/>
          <p:nvPr/>
        </p:nvGraphicFramePr>
        <p:xfrm>
          <a:off x="1500166" y="2428868"/>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8" name="Diagram 7"/>
          <p:cNvGraphicFramePr/>
          <p:nvPr>
            <p:extLst>
              <p:ext uri="{D42A27DB-BD31-4B8C-83A1-F6EECF244321}">
                <p14:modId xmlns:p14="http://schemas.microsoft.com/office/powerpoint/2010/main" val="705541162"/>
              </p:ext>
            </p:extLst>
          </p:nvPr>
        </p:nvGraphicFramePr>
        <p:xfrm>
          <a:off x="381000" y="1828800"/>
          <a:ext cx="8023122" cy="42672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41774682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214290"/>
            <a:ext cx="8229600" cy="959768"/>
          </a:xfrm>
        </p:spPr>
        <p:txBody>
          <a:bodyPr>
            <a:noAutofit/>
          </a:bodyPr>
          <a:lstStyle/>
          <a:p>
            <a:r>
              <a:rPr lang="en-US" sz="4000" b="1" dirty="0">
                <a:ln>
                  <a:solidFill>
                    <a:srgbClr val="00729A"/>
                  </a:solidFill>
                </a:ln>
                <a:effectLst>
                  <a:outerShdw blurRad="38100" dist="38100" dir="2700000" algn="tl">
                    <a:srgbClr val="000000">
                      <a:alpha val="43137"/>
                    </a:srgbClr>
                  </a:outerShdw>
                </a:effectLst>
                <a:latin typeface="Footlight MT Light" pitchFamily="18" charset="0"/>
              </a:rPr>
              <a:t>Meaning of Supply</a:t>
            </a:r>
          </a:p>
        </p:txBody>
      </p:sp>
      <p:sp>
        <p:nvSpPr>
          <p:cNvPr id="3" name="Content Placeholder 2"/>
          <p:cNvSpPr>
            <a:spLocks noGrp="1"/>
          </p:cNvSpPr>
          <p:nvPr>
            <p:ph idx="1"/>
          </p:nvPr>
        </p:nvSpPr>
        <p:spPr>
          <a:xfrm>
            <a:off x="500034" y="1142984"/>
            <a:ext cx="8229600" cy="5500726"/>
          </a:xfrm>
        </p:spPr>
        <p:txBody>
          <a:bodyPr>
            <a:normAutofit/>
          </a:bodyPr>
          <a:lstStyle/>
          <a:p>
            <a:pPr algn="just">
              <a:lnSpc>
                <a:spcPct val="150000"/>
              </a:lnSpc>
            </a:pPr>
            <a:r>
              <a:rPr lang="en-US" sz="2200" b="1" dirty="0" smtClean="0">
                <a:latin typeface="Georgia" pitchFamily="18" charset="0"/>
              </a:rPr>
              <a:t>Land and Building:</a:t>
            </a:r>
          </a:p>
          <a:p>
            <a:pPr algn="just">
              <a:lnSpc>
                <a:spcPct val="150000"/>
              </a:lnSpc>
            </a:pPr>
            <a:endParaRPr lang="en-US" sz="2200" b="1" dirty="0">
              <a:latin typeface="Georgia" pitchFamily="18" charset="0"/>
            </a:endParaRPr>
          </a:p>
          <a:p>
            <a:pPr algn="just">
              <a:lnSpc>
                <a:spcPct val="150000"/>
              </a:lnSpc>
            </a:pPr>
            <a:endParaRPr lang="en-US" sz="2200" b="1" dirty="0" smtClean="0">
              <a:latin typeface="Georgia" pitchFamily="18" charset="0"/>
            </a:endParaRPr>
          </a:p>
          <a:p>
            <a:pPr algn="just">
              <a:lnSpc>
                <a:spcPct val="150000"/>
              </a:lnSpc>
            </a:pPr>
            <a:endParaRPr lang="en-US" sz="2200" b="1" dirty="0">
              <a:latin typeface="Georgia" pitchFamily="18" charset="0"/>
            </a:endParaRPr>
          </a:p>
          <a:p>
            <a:pPr algn="just">
              <a:lnSpc>
                <a:spcPct val="150000"/>
              </a:lnSpc>
            </a:pPr>
            <a:endParaRPr lang="en-US" sz="2200" b="1" dirty="0" smtClean="0">
              <a:latin typeface="Georgia" pitchFamily="18" charset="0"/>
            </a:endParaRPr>
          </a:p>
          <a:p>
            <a:pPr algn="just">
              <a:lnSpc>
                <a:spcPct val="150000"/>
              </a:lnSpc>
            </a:pPr>
            <a:r>
              <a:rPr lang="en-US" sz="2200" b="1" dirty="0" smtClean="0">
                <a:latin typeface="Georgia" pitchFamily="18" charset="0"/>
              </a:rPr>
              <a:t>Treatment or Process:</a:t>
            </a:r>
            <a:endParaRPr lang="en-US" sz="2200" dirty="0">
              <a:latin typeface="Georgia" pitchFamily="18" charset="0"/>
            </a:endParaRPr>
          </a:p>
          <a:p>
            <a:pPr algn="just">
              <a:lnSpc>
                <a:spcPct val="150000"/>
              </a:lnSpc>
            </a:pPr>
            <a:endParaRPr lang="en-US" sz="2200" dirty="0">
              <a:latin typeface="Georgia" pitchFamily="18" charset="0"/>
            </a:endParaRPr>
          </a:p>
        </p:txBody>
      </p:sp>
      <p:graphicFrame>
        <p:nvGraphicFramePr>
          <p:cNvPr id="8" name="Diagram 7"/>
          <p:cNvGraphicFramePr/>
          <p:nvPr>
            <p:extLst>
              <p:ext uri="{D42A27DB-BD31-4B8C-83A1-F6EECF244321}">
                <p14:modId xmlns:p14="http://schemas.microsoft.com/office/powerpoint/2010/main" val="1879494913"/>
              </p:ext>
            </p:extLst>
          </p:nvPr>
        </p:nvGraphicFramePr>
        <p:xfrm>
          <a:off x="587478" y="1828800"/>
          <a:ext cx="8023122" cy="2362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9" name="Diagram 8"/>
          <p:cNvGraphicFramePr/>
          <p:nvPr>
            <p:extLst>
              <p:ext uri="{D42A27DB-BD31-4B8C-83A1-F6EECF244321}">
                <p14:modId xmlns:p14="http://schemas.microsoft.com/office/powerpoint/2010/main" val="2068055875"/>
              </p:ext>
            </p:extLst>
          </p:nvPr>
        </p:nvGraphicFramePr>
        <p:xfrm>
          <a:off x="609600" y="4724400"/>
          <a:ext cx="8023122" cy="13716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160014230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214290"/>
            <a:ext cx="8229600" cy="959768"/>
          </a:xfrm>
        </p:spPr>
        <p:txBody>
          <a:bodyPr>
            <a:noAutofit/>
          </a:bodyPr>
          <a:lstStyle/>
          <a:p>
            <a:r>
              <a:rPr lang="en-US" sz="4000" b="1" dirty="0">
                <a:ln>
                  <a:solidFill>
                    <a:srgbClr val="00729A"/>
                  </a:solidFill>
                </a:ln>
                <a:effectLst>
                  <a:outerShdw blurRad="38100" dist="38100" dir="2700000" algn="tl">
                    <a:srgbClr val="000000">
                      <a:alpha val="43137"/>
                    </a:srgbClr>
                  </a:outerShdw>
                </a:effectLst>
                <a:latin typeface="Footlight MT Light" pitchFamily="18" charset="0"/>
              </a:rPr>
              <a:t>Meaning of Supply</a:t>
            </a:r>
          </a:p>
        </p:txBody>
      </p:sp>
      <p:sp>
        <p:nvSpPr>
          <p:cNvPr id="3" name="Content Placeholder 2"/>
          <p:cNvSpPr>
            <a:spLocks noGrp="1"/>
          </p:cNvSpPr>
          <p:nvPr>
            <p:ph idx="1"/>
          </p:nvPr>
        </p:nvSpPr>
        <p:spPr>
          <a:xfrm>
            <a:off x="500034" y="1142984"/>
            <a:ext cx="8229600" cy="5500726"/>
          </a:xfrm>
        </p:spPr>
        <p:txBody>
          <a:bodyPr>
            <a:normAutofit lnSpcReduction="10000"/>
          </a:bodyPr>
          <a:lstStyle/>
          <a:p>
            <a:pPr algn="just">
              <a:lnSpc>
                <a:spcPct val="150000"/>
              </a:lnSpc>
            </a:pPr>
            <a:r>
              <a:rPr lang="en-US" sz="2200" b="1" dirty="0" smtClean="0">
                <a:latin typeface="Georgia" pitchFamily="18" charset="0"/>
              </a:rPr>
              <a:t>Transfer of Business Assets:</a:t>
            </a:r>
          </a:p>
          <a:p>
            <a:pPr lvl="1" algn="just">
              <a:lnSpc>
                <a:spcPct val="150000"/>
              </a:lnSpc>
            </a:pPr>
            <a:r>
              <a:rPr lang="en-US" sz="1800" dirty="0" smtClean="0">
                <a:latin typeface="Georgia" pitchFamily="18" charset="0"/>
              </a:rPr>
              <a:t>Goods forming part of assets of business – transferred or disposed off – by the person carrying on business or on his direction it is done – whether or not for consideration – after such transfer or disposal it will no longer be part of business assets – </a:t>
            </a:r>
            <a:r>
              <a:rPr lang="en-US" sz="1800" b="1" dirty="0" smtClean="0">
                <a:latin typeface="Georgia" pitchFamily="18" charset="0"/>
              </a:rPr>
              <a:t>Supply of goods by such person carrying on business.</a:t>
            </a:r>
          </a:p>
          <a:p>
            <a:pPr lvl="1" algn="just">
              <a:lnSpc>
                <a:spcPct val="150000"/>
              </a:lnSpc>
            </a:pPr>
            <a:r>
              <a:rPr lang="en-US" sz="1800" dirty="0" smtClean="0">
                <a:latin typeface="Georgia" pitchFamily="18" charset="0"/>
              </a:rPr>
              <a:t>Goods held or used for the purposes of business are </a:t>
            </a:r>
          </a:p>
          <a:p>
            <a:pPr lvl="2" algn="just">
              <a:lnSpc>
                <a:spcPct val="150000"/>
              </a:lnSpc>
            </a:pPr>
            <a:r>
              <a:rPr lang="en-US" sz="1400" dirty="0" smtClean="0">
                <a:latin typeface="Georgia" pitchFamily="18" charset="0"/>
              </a:rPr>
              <a:t>put to any private use or </a:t>
            </a:r>
          </a:p>
          <a:p>
            <a:pPr lvl="2" algn="just">
              <a:lnSpc>
                <a:spcPct val="150000"/>
              </a:lnSpc>
            </a:pPr>
            <a:r>
              <a:rPr lang="en-US" sz="1400" dirty="0" smtClean="0">
                <a:latin typeface="Georgia" pitchFamily="18" charset="0"/>
              </a:rPr>
              <a:t>used for any purpose other than business </a:t>
            </a:r>
          </a:p>
          <a:p>
            <a:pPr lvl="2" algn="just">
              <a:lnSpc>
                <a:spcPct val="150000"/>
              </a:lnSpc>
            </a:pPr>
            <a:r>
              <a:rPr lang="en-US" sz="1400" dirty="0" smtClean="0">
                <a:latin typeface="Georgia" pitchFamily="18" charset="0"/>
              </a:rPr>
              <a:t>Made available to any person for use  - for </a:t>
            </a:r>
            <a:r>
              <a:rPr lang="en-US" sz="1400" dirty="0">
                <a:latin typeface="Georgia" pitchFamily="18" charset="0"/>
              </a:rPr>
              <a:t>any purpose other than business </a:t>
            </a:r>
            <a:endParaRPr lang="en-US" sz="1400" dirty="0" smtClean="0">
              <a:latin typeface="Georgia" pitchFamily="18" charset="0"/>
            </a:endParaRPr>
          </a:p>
          <a:p>
            <a:pPr marL="457200" lvl="1" indent="0" algn="just">
              <a:lnSpc>
                <a:spcPct val="150000"/>
              </a:lnSpc>
              <a:buNone/>
            </a:pPr>
            <a:r>
              <a:rPr lang="en-US" sz="1800" dirty="0" smtClean="0">
                <a:latin typeface="Georgia" pitchFamily="18" charset="0"/>
              </a:rPr>
              <a:t>	by the person </a:t>
            </a:r>
            <a:r>
              <a:rPr lang="en-US" sz="1800" dirty="0">
                <a:latin typeface="Georgia" pitchFamily="18" charset="0"/>
              </a:rPr>
              <a:t>carrying on business or on his direction it is </a:t>
            </a:r>
            <a:r>
              <a:rPr lang="en-US" sz="1800" dirty="0" smtClean="0">
                <a:latin typeface="Georgia" pitchFamily="18" charset="0"/>
              </a:rPr>
              <a:t>done – usage or making available – whether or not for consideration - </a:t>
            </a:r>
            <a:r>
              <a:rPr lang="en-US" sz="1800" b="1" dirty="0" smtClean="0">
                <a:latin typeface="Georgia" pitchFamily="18" charset="0"/>
              </a:rPr>
              <a:t>Supply of services</a:t>
            </a:r>
            <a:endParaRPr lang="en-US" sz="1800" dirty="0">
              <a:latin typeface="Georgia" pitchFamily="18" charset="0"/>
            </a:endParaRPr>
          </a:p>
        </p:txBody>
      </p:sp>
      <p:graphicFrame>
        <p:nvGraphicFramePr>
          <p:cNvPr id="6" name="Diagram 5"/>
          <p:cNvGraphicFramePr/>
          <p:nvPr/>
        </p:nvGraphicFramePr>
        <p:xfrm>
          <a:off x="1500166" y="2428868"/>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7393946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4336</TotalTime>
  <Words>4478</Words>
  <Application>Microsoft Office PowerPoint</Application>
  <PresentationFormat>On-screen Show (4:3)</PresentationFormat>
  <Paragraphs>475</Paragraphs>
  <Slides>46</Slides>
  <Notes>13</Notes>
  <HiddenSlides>0</HiddenSlides>
  <MMClips>0</MMClips>
  <ScaleCrop>false</ScaleCrop>
  <HeadingPairs>
    <vt:vector size="4" baseType="variant">
      <vt:variant>
        <vt:lpstr>Theme</vt:lpstr>
      </vt:variant>
      <vt:variant>
        <vt:i4>1</vt:i4>
      </vt:variant>
      <vt:variant>
        <vt:lpstr>Slide Titles</vt:lpstr>
      </vt:variant>
      <vt:variant>
        <vt:i4>46</vt:i4>
      </vt:variant>
    </vt:vector>
  </HeadingPairs>
  <TitlesOfParts>
    <vt:vector size="47" baseType="lpstr">
      <vt:lpstr>Office Theme</vt:lpstr>
      <vt:lpstr>Supply under GST</vt:lpstr>
      <vt:lpstr>Meaning of Supply</vt:lpstr>
      <vt:lpstr>Meaning of Business</vt:lpstr>
      <vt:lpstr>Meaning of Business</vt:lpstr>
      <vt:lpstr>Meaning of Supply</vt:lpstr>
      <vt:lpstr>Meaning of Supply</vt:lpstr>
      <vt:lpstr>Meaning of Supply</vt:lpstr>
      <vt:lpstr>Meaning of Supply</vt:lpstr>
      <vt:lpstr>Meaning of Supply</vt:lpstr>
      <vt:lpstr>Meaning of Supply</vt:lpstr>
      <vt:lpstr>Meaning of Supply</vt:lpstr>
      <vt:lpstr>Meaning of Supply</vt:lpstr>
      <vt:lpstr>Meaning of Supply</vt:lpstr>
      <vt:lpstr>Meaning of Supply</vt:lpstr>
      <vt:lpstr>Meaning of Supply</vt:lpstr>
      <vt:lpstr>Meaning of Supply</vt:lpstr>
      <vt:lpstr>Composite and Mixed Supply</vt:lpstr>
      <vt:lpstr>Composite and Mixed Supply</vt:lpstr>
      <vt:lpstr>Goods Means</vt:lpstr>
      <vt:lpstr>Service</vt:lpstr>
      <vt:lpstr>Place of Supply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Place of supply of services</vt:lpstr>
      <vt:lpstr>Place of supply of services</vt:lpstr>
      <vt:lpstr>Place of supply of services</vt:lpstr>
      <vt:lpstr>Place of supply of services</vt:lpstr>
      <vt:lpstr>Place of supply of services</vt:lpstr>
      <vt:lpstr>Place of supply of services</vt:lpstr>
      <vt:lpstr>Place of supply of services</vt:lpstr>
      <vt:lpstr>Place of supply of services</vt:lpstr>
      <vt:lpstr>Place of supply of services</vt:lpstr>
      <vt:lpstr>Place of supply of services</vt:lpstr>
      <vt:lpstr>Place of supply of services</vt:lpstr>
      <vt:lpstr>Thank You- Questions?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Impact of GST on Indian Business</dc:title>
  <dc:creator>Prateek Marlecha</dc:creator>
  <cp:lastModifiedBy>Faculty</cp:lastModifiedBy>
  <cp:revision>484</cp:revision>
  <dcterms:created xsi:type="dcterms:W3CDTF">2016-01-04T08:43:15Z</dcterms:created>
  <dcterms:modified xsi:type="dcterms:W3CDTF">2017-05-06T04:16:11Z</dcterms:modified>
</cp:coreProperties>
</file>