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9"/>
  </p:notesMasterIdLst>
  <p:sldIdLst>
    <p:sldId id="256" r:id="rId2"/>
    <p:sldId id="258" r:id="rId3"/>
    <p:sldId id="257" r:id="rId4"/>
    <p:sldId id="259" r:id="rId5"/>
    <p:sldId id="260" r:id="rId6"/>
    <p:sldId id="268" r:id="rId7"/>
    <p:sldId id="261" r:id="rId8"/>
    <p:sldId id="269" r:id="rId9"/>
    <p:sldId id="267" r:id="rId10"/>
    <p:sldId id="262" r:id="rId11"/>
    <p:sldId id="264" r:id="rId12"/>
    <p:sldId id="265" r:id="rId13"/>
    <p:sldId id="271" r:id="rId14"/>
    <p:sldId id="272" r:id="rId15"/>
    <p:sldId id="273" r:id="rId16"/>
    <p:sldId id="274" r:id="rId17"/>
    <p:sldId id="275" r:id="rId1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0" d="100"/>
          <a:sy n="70" d="100"/>
        </p:scale>
        <p:origin x="714"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IN"/>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7D5E1F3-AED8-4A1E-986C-405DFE9C57B7}" type="datetimeFigureOut">
              <a:rPr lang="en-IN" smtClean="0"/>
              <a:t>27-05-2017</a:t>
            </a:fld>
            <a:endParaRPr lang="en-IN"/>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IN"/>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IN"/>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90A5D0D-1828-43C9-8EA4-77C006D18084}" type="slidenum">
              <a:rPr lang="en-IN" smtClean="0"/>
              <a:t>‹#›</a:t>
            </a:fld>
            <a:endParaRPr lang="en-IN"/>
          </a:p>
        </p:txBody>
      </p:sp>
    </p:spTree>
    <p:extLst>
      <p:ext uri="{BB962C8B-B14F-4D97-AF65-F5344CB8AC3E}">
        <p14:creationId xmlns:p14="http://schemas.microsoft.com/office/powerpoint/2010/main" val="373260151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IN" dirty="0"/>
          </a:p>
        </p:txBody>
      </p:sp>
      <p:sp>
        <p:nvSpPr>
          <p:cNvPr id="4" name="Slide Number Placeholder 3"/>
          <p:cNvSpPr>
            <a:spLocks noGrp="1"/>
          </p:cNvSpPr>
          <p:nvPr>
            <p:ph type="sldNum" sz="quarter" idx="10"/>
          </p:nvPr>
        </p:nvSpPr>
        <p:spPr/>
        <p:txBody>
          <a:bodyPr/>
          <a:lstStyle/>
          <a:p>
            <a:fld id="{790A5D0D-1828-43C9-8EA4-77C006D18084}" type="slidenum">
              <a:rPr lang="en-IN" smtClean="0"/>
              <a:t>2</a:t>
            </a:fld>
            <a:endParaRPr lang="en-IN"/>
          </a:p>
        </p:txBody>
      </p:sp>
    </p:spTree>
    <p:extLst>
      <p:ext uri="{BB962C8B-B14F-4D97-AF65-F5344CB8AC3E}">
        <p14:creationId xmlns:p14="http://schemas.microsoft.com/office/powerpoint/2010/main" val="102724817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85800" y="1143000"/>
            <a:ext cx="5486400" cy="3086100"/>
          </a:xfrm>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58978200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IN"/>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IN"/>
          </a:p>
        </p:txBody>
      </p:sp>
      <p:sp>
        <p:nvSpPr>
          <p:cNvPr id="4" name="Date Placeholder 3"/>
          <p:cNvSpPr>
            <a:spLocks noGrp="1"/>
          </p:cNvSpPr>
          <p:nvPr>
            <p:ph type="dt" sz="half" idx="10"/>
          </p:nvPr>
        </p:nvSpPr>
        <p:spPr/>
        <p:txBody>
          <a:bodyPr/>
          <a:lstStyle/>
          <a:p>
            <a:fld id="{E0C79DA8-3F1A-47B4-97AB-1D32A68CBE20}" type="datetimeFigureOut">
              <a:rPr lang="en-IN" smtClean="0"/>
              <a:t>27-05-2017</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843F8586-B9EE-4798-88C2-731680603FCE}" type="slidenum">
              <a:rPr lang="en-IN" smtClean="0"/>
              <a:t>‹#›</a:t>
            </a:fld>
            <a:endParaRPr lang="en-IN"/>
          </a:p>
        </p:txBody>
      </p:sp>
    </p:spTree>
    <p:extLst>
      <p:ext uri="{BB962C8B-B14F-4D97-AF65-F5344CB8AC3E}">
        <p14:creationId xmlns:p14="http://schemas.microsoft.com/office/powerpoint/2010/main" val="313395840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E0C79DA8-3F1A-47B4-97AB-1D32A68CBE20}" type="datetimeFigureOut">
              <a:rPr lang="en-IN" smtClean="0"/>
              <a:t>27-05-2017</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843F8586-B9EE-4798-88C2-731680603FCE}" type="slidenum">
              <a:rPr lang="en-IN" smtClean="0"/>
              <a:t>‹#›</a:t>
            </a:fld>
            <a:endParaRPr lang="en-IN"/>
          </a:p>
        </p:txBody>
      </p:sp>
    </p:spTree>
    <p:extLst>
      <p:ext uri="{BB962C8B-B14F-4D97-AF65-F5344CB8AC3E}">
        <p14:creationId xmlns:p14="http://schemas.microsoft.com/office/powerpoint/2010/main" val="35306373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IN"/>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E0C79DA8-3F1A-47B4-97AB-1D32A68CBE20}" type="datetimeFigureOut">
              <a:rPr lang="en-IN" smtClean="0"/>
              <a:t>27-05-2017</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843F8586-B9EE-4798-88C2-731680603FCE}" type="slidenum">
              <a:rPr lang="en-IN" smtClean="0"/>
              <a:t>‹#›</a:t>
            </a:fld>
            <a:endParaRPr lang="en-IN"/>
          </a:p>
        </p:txBody>
      </p:sp>
    </p:spTree>
    <p:extLst>
      <p:ext uri="{BB962C8B-B14F-4D97-AF65-F5344CB8AC3E}">
        <p14:creationId xmlns:p14="http://schemas.microsoft.com/office/powerpoint/2010/main" val="125233198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 Line Header">
    <p:spTree>
      <p:nvGrpSpPr>
        <p:cNvPr id="1" name=""/>
        <p:cNvGrpSpPr/>
        <p:nvPr/>
      </p:nvGrpSpPr>
      <p:grpSpPr>
        <a:xfrm>
          <a:off x="0" y="0"/>
          <a:ext cx="0" cy="0"/>
          <a:chOff x="0" y="0"/>
          <a:chExt cx="0" cy="0"/>
        </a:xfrm>
      </p:grpSpPr>
      <p:sp>
        <p:nvSpPr>
          <p:cNvPr id="6" name="Title 9"/>
          <p:cNvSpPr>
            <a:spLocks noGrp="1"/>
          </p:cNvSpPr>
          <p:nvPr>
            <p:ph type="title" hasCustomPrompt="1"/>
          </p:nvPr>
        </p:nvSpPr>
        <p:spPr>
          <a:xfrm>
            <a:off x="838199" y="365126"/>
            <a:ext cx="10538884" cy="734804"/>
          </a:xfrm>
          <a:prstGeom prst="rect">
            <a:avLst/>
          </a:prstGeom>
        </p:spPr>
        <p:txBody>
          <a:bodyPr lIns="0" tIns="0" rIns="0" bIns="0" anchor="ctr"/>
          <a:lstStyle>
            <a:lvl1pPr algn="l" defTabSz="685800" rtl="0" eaLnBrk="1" latinLnBrk="0" hangingPunct="1">
              <a:lnSpc>
                <a:spcPct val="70000"/>
              </a:lnSpc>
              <a:spcBef>
                <a:spcPct val="0"/>
              </a:spcBef>
              <a:buNone/>
              <a:defRPr lang="en-US" sz="3300" kern="1200" dirty="0">
                <a:solidFill>
                  <a:srgbClr val="00338D"/>
                </a:solidFill>
                <a:latin typeface="KPMG Extralight" panose="020B0303030202040204" pitchFamily="34" charset="0"/>
                <a:ea typeface="+mj-ea"/>
                <a:cs typeface="KPMG Extralight" panose="020B0303030202040204" pitchFamily="34" charset="0"/>
              </a:defRPr>
            </a:lvl1pPr>
          </a:lstStyle>
          <a:p>
            <a:r>
              <a:rPr lang="en-US" dirty="0" smtClean="0"/>
              <a:t>Title - KPMG </a:t>
            </a:r>
            <a:r>
              <a:rPr lang="en-US" dirty="0" err="1" smtClean="0"/>
              <a:t>Extralight</a:t>
            </a:r>
            <a:r>
              <a:rPr lang="en-US" dirty="0" smtClean="0"/>
              <a:t> Font 44</a:t>
            </a:r>
            <a:endParaRPr lang="en-US" dirty="0"/>
          </a:p>
        </p:txBody>
      </p:sp>
    </p:spTree>
    <p:extLst>
      <p:ext uri="{BB962C8B-B14F-4D97-AF65-F5344CB8AC3E}">
        <p14:creationId xmlns:p14="http://schemas.microsoft.com/office/powerpoint/2010/main" val="2667906111"/>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E0C79DA8-3F1A-47B4-97AB-1D32A68CBE20}" type="datetimeFigureOut">
              <a:rPr lang="en-IN" smtClean="0"/>
              <a:t>27-05-2017</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843F8586-B9EE-4798-88C2-731680603FCE}" type="slidenum">
              <a:rPr lang="en-IN" smtClean="0"/>
              <a:t>‹#›</a:t>
            </a:fld>
            <a:endParaRPr lang="en-IN"/>
          </a:p>
        </p:txBody>
      </p:sp>
    </p:spTree>
    <p:extLst>
      <p:ext uri="{BB962C8B-B14F-4D97-AF65-F5344CB8AC3E}">
        <p14:creationId xmlns:p14="http://schemas.microsoft.com/office/powerpoint/2010/main" val="2156056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IN"/>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0C79DA8-3F1A-47B4-97AB-1D32A68CBE20}" type="datetimeFigureOut">
              <a:rPr lang="en-IN" smtClean="0"/>
              <a:t>27-05-2017</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843F8586-B9EE-4798-88C2-731680603FCE}" type="slidenum">
              <a:rPr lang="en-IN" smtClean="0"/>
              <a:t>‹#›</a:t>
            </a:fld>
            <a:endParaRPr lang="en-IN"/>
          </a:p>
        </p:txBody>
      </p:sp>
    </p:spTree>
    <p:extLst>
      <p:ext uri="{BB962C8B-B14F-4D97-AF65-F5344CB8AC3E}">
        <p14:creationId xmlns:p14="http://schemas.microsoft.com/office/powerpoint/2010/main" val="341644745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Date Placeholder 4"/>
          <p:cNvSpPr>
            <a:spLocks noGrp="1"/>
          </p:cNvSpPr>
          <p:nvPr>
            <p:ph type="dt" sz="half" idx="10"/>
          </p:nvPr>
        </p:nvSpPr>
        <p:spPr/>
        <p:txBody>
          <a:bodyPr/>
          <a:lstStyle/>
          <a:p>
            <a:fld id="{E0C79DA8-3F1A-47B4-97AB-1D32A68CBE20}" type="datetimeFigureOut">
              <a:rPr lang="en-IN" smtClean="0"/>
              <a:t>27-05-2017</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843F8586-B9EE-4798-88C2-731680603FCE}" type="slidenum">
              <a:rPr lang="en-IN" smtClean="0"/>
              <a:t>‹#›</a:t>
            </a:fld>
            <a:endParaRPr lang="en-IN"/>
          </a:p>
        </p:txBody>
      </p:sp>
    </p:spTree>
    <p:extLst>
      <p:ext uri="{BB962C8B-B14F-4D97-AF65-F5344CB8AC3E}">
        <p14:creationId xmlns:p14="http://schemas.microsoft.com/office/powerpoint/2010/main" val="34992140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IN"/>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7" name="Date Placeholder 6"/>
          <p:cNvSpPr>
            <a:spLocks noGrp="1"/>
          </p:cNvSpPr>
          <p:nvPr>
            <p:ph type="dt" sz="half" idx="10"/>
          </p:nvPr>
        </p:nvSpPr>
        <p:spPr/>
        <p:txBody>
          <a:bodyPr/>
          <a:lstStyle/>
          <a:p>
            <a:fld id="{E0C79DA8-3F1A-47B4-97AB-1D32A68CBE20}" type="datetimeFigureOut">
              <a:rPr lang="en-IN" smtClean="0"/>
              <a:t>27-05-2017</a:t>
            </a:fld>
            <a:endParaRPr lang="en-IN"/>
          </a:p>
        </p:txBody>
      </p:sp>
      <p:sp>
        <p:nvSpPr>
          <p:cNvPr id="8" name="Footer Placeholder 7"/>
          <p:cNvSpPr>
            <a:spLocks noGrp="1"/>
          </p:cNvSpPr>
          <p:nvPr>
            <p:ph type="ftr" sz="quarter" idx="11"/>
          </p:nvPr>
        </p:nvSpPr>
        <p:spPr/>
        <p:txBody>
          <a:bodyPr/>
          <a:lstStyle/>
          <a:p>
            <a:endParaRPr lang="en-IN"/>
          </a:p>
        </p:txBody>
      </p:sp>
      <p:sp>
        <p:nvSpPr>
          <p:cNvPr id="9" name="Slide Number Placeholder 8"/>
          <p:cNvSpPr>
            <a:spLocks noGrp="1"/>
          </p:cNvSpPr>
          <p:nvPr>
            <p:ph type="sldNum" sz="quarter" idx="12"/>
          </p:nvPr>
        </p:nvSpPr>
        <p:spPr/>
        <p:txBody>
          <a:bodyPr/>
          <a:lstStyle/>
          <a:p>
            <a:fld id="{843F8586-B9EE-4798-88C2-731680603FCE}" type="slidenum">
              <a:rPr lang="en-IN" smtClean="0"/>
              <a:t>‹#›</a:t>
            </a:fld>
            <a:endParaRPr lang="en-IN"/>
          </a:p>
        </p:txBody>
      </p:sp>
    </p:spTree>
    <p:extLst>
      <p:ext uri="{BB962C8B-B14F-4D97-AF65-F5344CB8AC3E}">
        <p14:creationId xmlns:p14="http://schemas.microsoft.com/office/powerpoint/2010/main" val="410109577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Date Placeholder 2"/>
          <p:cNvSpPr>
            <a:spLocks noGrp="1"/>
          </p:cNvSpPr>
          <p:nvPr>
            <p:ph type="dt" sz="half" idx="10"/>
          </p:nvPr>
        </p:nvSpPr>
        <p:spPr/>
        <p:txBody>
          <a:bodyPr/>
          <a:lstStyle/>
          <a:p>
            <a:fld id="{E0C79DA8-3F1A-47B4-97AB-1D32A68CBE20}" type="datetimeFigureOut">
              <a:rPr lang="en-IN" smtClean="0"/>
              <a:t>27-05-2017</a:t>
            </a:fld>
            <a:endParaRPr lang="en-IN"/>
          </a:p>
        </p:txBody>
      </p:sp>
      <p:sp>
        <p:nvSpPr>
          <p:cNvPr id="4" name="Footer Placeholder 3"/>
          <p:cNvSpPr>
            <a:spLocks noGrp="1"/>
          </p:cNvSpPr>
          <p:nvPr>
            <p:ph type="ftr" sz="quarter" idx="11"/>
          </p:nvPr>
        </p:nvSpPr>
        <p:spPr/>
        <p:txBody>
          <a:bodyPr/>
          <a:lstStyle/>
          <a:p>
            <a:endParaRPr lang="en-IN"/>
          </a:p>
        </p:txBody>
      </p:sp>
      <p:sp>
        <p:nvSpPr>
          <p:cNvPr id="5" name="Slide Number Placeholder 4"/>
          <p:cNvSpPr>
            <a:spLocks noGrp="1"/>
          </p:cNvSpPr>
          <p:nvPr>
            <p:ph type="sldNum" sz="quarter" idx="12"/>
          </p:nvPr>
        </p:nvSpPr>
        <p:spPr/>
        <p:txBody>
          <a:bodyPr/>
          <a:lstStyle/>
          <a:p>
            <a:fld id="{843F8586-B9EE-4798-88C2-731680603FCE}" type="slidenum">
              <a:rPr lang="en-IN" smtClean="0"/>
              <a:t>‹#›</a:t>
            </a:fld>
            <a:endParaRPr lang="en-IN"/>
          </a:p>
        </p:txBody>
      </p:sp>
    </p:spTree>
    <p:extLst>
      <p:ext uri="{BB962C8B-B14F-4D97-AF65-F5344CB8AC3E}">
        <p14:creationId xmlns:p14="http://schemas.microsoft.com/office/powerpoint/2010/main" val="20064637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0C79DA8-3F1A-47B4-97AB-1D32A68CBE20}" type="datetimeFigureOut">
              <a:rPr lang="en-IN" smtClean="0"/>
              <a:t>27-05-2017</a:t>
            </a:fld>
            <a:endParaRPr lang="en-IN"/>
          </a:p>
        </p:txBody>
      </p:sp>
      <p:sp>
        <p:nvSpPr>
          <p:cNvPr id="3" name="Footer Placeholder 2"/>
          <p:cNvSpPr>
            <a:spLocks noGrp="1"/>
          </p:cNvSpPr>
          <p:nvPr>
            <p:ph type="ftr" sz="quarter" idx="11"/>
          </p:nvPr>
        </p:nvSpPr>
        <p:spPr/>
        <p:txBody>
          <a:bodyPr/>
          <a:lstStyle/>
          <a:p>
            <a:endParaRPr lang="en-IN"/>
          </a:p>
        </p:txBody>
      </p:sp>
      <p:sp>
        <p:nvSpPr>
          <p:cNvPr id="4" name="Slide Number Placeholder 3"/>
          <p:cNvSpPr>
            <a:spLocks noGrp="1"/>
          </p:cNvSpPr>
          <p:nvPr>
            <p:ph type="sldNum" sz="quarter" idx="12"/>
          </p:nvPr>
        </p:nvSpPr>
        <p:spPr/>
        <p:txBody>
          <a:bodyPr/>
          <a:lstStyle/>
          <a:p>
            <a:fld id="{843F8586-B9EE-4798-88C2-731680603FCE}" type="slidenum">
              <a:rPr lang="en-IN" smtClean="0"/>
              <a:t>‹#›</a:t>
            </a:fld>
            <a:endParaRPr lang="en-IN"/>
          </a:p>
        </p:txBody>
      </p:sp>
    </p:spTree>
    <p:extLst>
      <p:ext uri="{BB962C8B-B14F-4D97-AF65-F5344CB8AC3E}">
        <p14:creationId xmlns:p14="http://schemas.microsoft.com/office/powerpoint/2010/main" val="5073690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IN"/>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0C79DA8-3F1A-47B4-97AB-1D32A68CBE20}" type="datetimeFigureOut">
              <a:rPr lang="en-IN" smtClean="0"/>
              <a:t>27-05-2017</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843F8586-B9EE-4798-88C2-731680603FCE}" type="slidenum">
              <a:rPr lang="en-IN" smtClean="0"/>
              <a:t>‹#›</a:t>
            </a:fld>
            <a:endParaRPr lang="en-IN"/>
          </a:p>
        </p:txBody>
      </p:sp>
    </p:spTree>
    <p:extLst>
      <p:ext uri="{BB962C8B-B14F-4D97-AF65-F5344CB8AC3E}">
        <p14:creationId xmlns:p14="http://schemas.microsoft.com/office/powerpoint/2010/main" val="177580456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IN"/>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N"/>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0C79DA8-3F1A-47B4-97AB-1D32A68CBE20}" type="datetimeFigureOut">
              <a:rPr lang="en-IN" smtClean="0"/>
              <a:t>27-05-2017</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843F8586-B9EE-4798-88C2-731680603FCE}" type="slidenum">
              <a:rPr lang="en-IN" smtClean="0"/>
              <a:t>‹#›</a:t>
            </a:fld>
            <a:endParaRPr lang="en-IN"/>
          </a:p>
        </p:txBody>
      </p:sp>
    </p:spTree>
    <p:extLst>
      <p:ext uri="{BB962C8B-B14F-4D97-AF65-F5344CB8AC3E}">
        <p14:creationId xmlns:p14="http://schemas.microsoft.com/office/powerpoint/2010/main" val="319917105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IN"/>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0C79DA8-3F1A-47B4-97AB-1D32A68CBE20}" type="datetimeFigureOut">
              <a:rPr lang="en-IN" smtClean="0"/>
              <a:t>27-05-2017</a:t>
            </a:fld>
            <a:endParaRPr lang="en-IN"/>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N"/>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43F8586-B9EE-4798-88C2-731680603FCE}" type="slidenum">
              <a:rPr lang="en-IN" smtClean="0"/>
              <a:t>‹#›</a:t>
            </a:fld>
            <a:endParaRPr lang="en-IN"/>
          </a:p>
        </p:txBody>
      </p:sp>
    </p:spTree>
    <p:extLst>
      <p:ext uri="{BB962C8B-B14F-4D97-AF65-F5344CB8AC3E}">
        <p14:creationId xmlns:p14="http://schemas.microsoft.com/office/powerpoint/2010/main" val="398151031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IN" dirty="0" smtClean="0"/>
              <a:t>GST Refresher </a:t>
            </a:r>
            <a:r>
              <a:rPr lang="en-IN" dirty="0"/>
              <a:t>C</a:t>
            </a:r>
            <a:r>
              <a:rPr lang="en-IN" dirty="0" smtClean="0"/>
              <a:t>ourse -Returns</a:t>
            </a:r>
            <a:endParaRPr lang="en-IN" dirty="0"/>
          </a:p>
        </p:txBody>
      </p:sp>
      <p:sp>
        <p:nvSpPr>
          <p:cNvPr id="3" name="Subtitle 2"/>
          <p:cNvSpPr>
            <a:spLocks noGrp="1"/>
          </p:cNvSpPr>
          <p:nvPr>
            <p:ph type="subTitle" idx="1"/>
          </p:nvPr>
        </p:nvSpPr>
        <p:spPr/>
        <p:txBody>
          <a:bodyPr/>
          <a:lstStyle/>
          <a:p>
            <a:endParaRPr lang="en-IN" dirty="0"/>
          </a:p>
        </p:txBody>
      </p:sp>
    </p:spTree>
    <p:extLst>
      <p:ext uri="{BB962C8B-B14F-4D97-AF65-F5344CB8AC3E}">
        <p14:creationId xmlns:p14="http://schemas.microsoft.com/office/powerpoint/2010/main" val="212573302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IN" sz="3600" dirty="0">
                <a:latin typeface="Univers for KPMG" panose="020B0603020202020204" pitchFamily="34" charset="0"/>
              </a:rPr>
              <a:t>Particulars required to be captured while filing </a:t>
            </a:r>
            <a:r>
              <a:rPr lang="en-IN" sz="3600" dirty="0" smtClean="0">
                <a:latin typeface="Univers for KPMG" panose="020B0603020202020204" pitchFamily="34" charset="0"/>
              </a:rPr>
              <a:t>GSTR-2</a:t>
            </a:r>
            <a:r>
              <a:rPr lang="en-IN" sz="3600" b="1" dirty="0">
                <a:solidFill>
                  <a:srgbClr val="FFFFFF"/>
                </a:solidFill>
                <a:latin typeface="Univers for KPMG" panose="020B0603020202020204" pitchFamily="34" charset="0"/>
              </a:rPr>
              <a:t/>
            </a:r>
            <a:br>
              <a:rPr lang="en-IN" sz="3600" b="1" dirty="0">
                <a:solidFill>
                  <a:srgbClr val="FFFFFF"/>
                </a:solidFill>
                <a:latin typeface="Univers for KPMG" panose="020B0603020202020204" pitchFamily="34" charset="0"/>
              </a:rPr>
            </a:br>
            <a:endParaRPr lang="en-IN" dirty="0"/>
          </a:p>
        </p:txBody>
      </p:sp>
      <p:graphicFrame>
        <p:nvGraphicFramePr>
          <p:cNvPr id="4" name="Table 3"/>
          <p:cNvGraphicFramePr>
            <a:graphicFrameLocks noGrp="1"/>
          </p:cNvGraphicFramePr>
          <p:nvPr>
            <p:extLst>
              <p:ext uri="{D42A27DB-BD31-4B8C-83A1-F6EECF244321}">
                <p14:modId xmlns:p14="http://schemas.microsoft.com/office/powerpoint/2010/main" val="53174798"/>
              </p:ext>
            </p:extLst>
          </p:nvPr>
        </p:nvGraphicFramePr>
        <p:xfrm>
          <a:off x="838199" y="1320413"/>
          <a:ext cx="10538884" cy="5163469"/>
        </p:xfrm>
        <a:graphic>
          <a:graphicData uri="http://schemas.openxmlformats.org/drawingml/2006/table">
            <a:tbl>
              <a:tblPr>
                <a:tableStyleId>{5C22544A-7EE6-4342-B048-85BDC9FD1C3A}</a:tableStyleId>
              </a:tblPr>
              <a:tblGrid>
                <a:gridCol w="1154374"/>
                <a:gridCol w="9384510"/>
              </a:tblGrid>
              <a:tr h="575599">
                <a:tc>
                  <a:txBody>
                    <a:bodyPr/>
                    <a:lstStyle/>
                    <a:p>
                      <a:pPr algn="ctr" fontAlgn="ctr"/>
                      <a:r>
                        <a:rPr lang="en-IN" sz="2400" u="none" strike="noStrike" dirty="0" smtClean="0">
                          <a:solidFill>
                            <a:schemeClr val="bg1"/>
                          </a:solidFill>
                          <a:effectLst/>
                          <a:latin typeface="Univers for KPMG" panose="020B0603020202020204" pitchFamily="34" charset="0"/>
                        </a:rPr>
                        <a:t>S. No. </a:t>
                      </a:r>
                      <a:endParaRPr lang="en-IN" sz="2400" b="1"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ctr" fontAlgn="ctr"/>
                      <a:r>
                        <a:rPr lang="en-IN" sz="2400" b="1" i="0" u="none" strike="noStrike" smtClean="0">
                          <a:solidFill>
                            <a:srgbClr val="FFFFFF"/>
                          </a:solidFill>
                          <a:effectLst/>
                          <a:latin typeface="Univers for KPMG" panose="020B0603020202020204" pitchFamily="34" charset="0"/>
                        </a:rPr>
                        <a:t>Particulars</a:t>
                      </a:r>
                      <a:endParaRPr lang="en-IN" sz="2400" b="1" i="0" u="none" strike="noStrike" dirty="0">
                        <a:solidFill>
                          <a:srgbClr val="FFFFFF"/>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1</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GSTIN </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2</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smtClean="0">
                          <a:solidFill>
                            <a:schemeClr val="bg1"/>
                          </a:solidFill>
                          <a:effectLst/>
                          <a:latin typeface="Univers for KPMG" panose="020B0603020202020204" pitchFamily="34" charset="0"/>
                          <a:ea typeface="+mn-ea"/>
                          <a:cs typeface="+mn-cs"/>
                        </a:rPr>
                        <a:t>Name</a:t>
                      </a:r>
                      <a:endParaRPr lang="en-IN" sz="1400" u="none" strike="noStrike" kern="1200" dirty="0">
                        <a:solidFill>
                          <a:schemeClr val="bg1"/>
                        </a:solidFill>
                        <a:effectLst/>
                        <a:latin typeface="Univers for KPMG" panose="020B0603020202020204" pitchFamily="34" charset="0"/>
                        <a:ea typeface="+mn-ea"/>
                        <a:cs typeface="+mn-cs"/>
                      </a:endParaRP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endParaRPr lang="en-IN" sz="1400" u="none" strike="noStrike" kern="1200" dirty="0">
                        <a:solidFill>
                          <a:schemeClr val="bg1"/>
                        </a:solidFill>
                        <a:effectLst/>
                        <a:latin typeface="Univers for KPMG" panose="020B0603020202020204" pitchFamily="34" charset="0"/>
                        <a:ea typeface="+mn-ea"/>
                        <a:cs typeface="+mn-cs"/>
                      </a:endParaRP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smtClean="0">
                          <a:solidFill>
                            <a:schemeClr val="bg1"/>
                          </a:solidFill>
                          <a:effectLst/>
                          <a:latin typeface="Univers for KPMG" panose="020B0603020202020204" pitchFamily="34" charset="0"/>
                          <a:ea typeface="+mn-ea"/>
                          <a:cs typeface="+mn-cs"/>
                        </a:rPr>
                        <a:t>Final Invoice level inward</a:t>
                      </a:r>
                      <a:r>
                        <a:rPr lang="en-IN" sz="1400" u="none" strike="noStrike" kern="1200" baseline="0" dirty="0" smtClean="0">
                          <a:solidFill>
                            <a:schemeClr val="bg1"/>
                          </a:solidFill>
                          <a:effectLst/>
                          <a:latin typeface="Univers for KPMG" panose="020B0603020202020204" pitchFamily="34" charset="0"/>
                          <a:ea typeface="+mn-ea"/>
                          <a:cs typeface="+mn-cs"/>
                        </a:rPr>
                        <a:t> supply information</a:t>
                      </a:r>
                      <a:endParaRPr lang="en-IN" sz="1400" u="none" strike="noStrike" kern="1200" dirty="0">
                        <a:solidFill>
                          <a:schemeClr val="bg1"/>
                        </a:solidFill>
                        <a:effectLst/>
                        <a:latin typeface="Univers for KPMG" panose="020B0603020202020204" pitchFamily="34" charset="0"/>
                        <a:ea typeface="+mn-ea"/>
                        <a:cs typeface="+mn-cs"/>
                      </a:endParaRP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3</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Indicate whether supplier is Registered/ Unregistered/ opted for Composition scheme</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4</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Serial number of the Supplier's Invoice</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5</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Date of the Supplier's Invoice</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6</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Serial number of the Bill of entry for goods imported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7</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Date of the Bill of entry for goods imported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8</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Serial number of Bill of Supply in case of supply of exempted goods or services</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9</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Date of Bill of Supply in case of supply of exempted goods or services</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10</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Invoice value of the goods purchased or services received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11</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Classification of supplies - Whether Goods or Services or Non GST Supplies</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12</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HSN code for goods purchased and Accounting code for services received</a:t>
                      </a:r>
                    </a:p>
                  </a:txBody>
                  <a:tcPr marL="9525" marR="9525" marT="9525" marB="0" anchor="ctr">
                    <a:solidFill>
                      <a:schemeClr val="accent1">
                        <a:lumMod val="75000"/>
                      </a:schemeClr>
                    </a:solidFill>
                  </a:tcPr>
                </a:tc>
              </a:tr>
              <a:tr h="423235">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13</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Taxable value of the goods purchased or Assessable value of goods imported</a:t>
                      </a:r>
                    </a:p>
                  </a:txBody>
                  <a:tcPr marL="9525" marR="9525" marT="9525" marB="0" anchor="ctr">
                    <a:solidFill>
                      <a:schemeClr val="accent1">
                        <a:lumMod val="75000"/>
                      </a:schemeClr>
                    </a:solidFill>
                  </a:tcPr>
                </a:tc>
              </a:tr>
              <a:tr h="423235">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14</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smtClean="0">
                          <a:solidFill>
                            <a:schemeClr val="bg1"/>
                          </a:solidFill>
                          <a:effectLst/>
                          <a:latin typeface="Univers for KPMG" panose="020B0603020202020204" pitchFamily="34" charset="0"/>
                          <a:ea typeface="+mn-ea"/>
                          <a:cs typeface="+mn-cs"/>
                        </a:rPr>
                        <a:t>Taxable </a:t>
                      </a:r>
                      <a:r>
                        <a:rPr lang="en-IN" sz="1400" u="none" strike="noStrike" kern="1200" dirty="0">
                          <a:solidFill>
                            <a:schemeClr val="bg1"/>
                          </a:solidFill>
                          <a:effectLst/>
                          <a:latin typeface="Univers for KPMG" panose="020B0603020202020204" pitchFamily="34" charset="0"/>
                          <a:ea typeface="+mn-ea"/>
                          <a:cs typeface="+mn-cs"/>
                        </a:rPr>
                        <a:t>value of services received</a:t>
                      </a:r>
                    </a:p>
                  </a:txBody>
                  <a:tcPr marL="9525" marR="9525" marT="9525" marB="0" anchor="ctr">
                    <a:solidFill>
                      <a:schemeClr val="accent1">
                        <a:lumMod val="75000"/>
                      </a:schemeClr>
                    </a:solidFill>
                  </a:tcPr>
                </a:tc>
              </a:tr>
            </a:tbl>
          </a:graphicData>
        </a:graphic>
      </p:graphicFrame>
      <p:sp>
        <p:nvSpPr>
          <p:cNvPr id="3" name="TextBox 2"/>
          <p:cNvSpPr txBox="1"/>
          <p:nvPr/>
        </p:nvSpPr>
        <p:spPr>
          <a:xfrm>
            <a:off x="1023581" y="6483882"/>
            <a:ext cx="10708343" cy="369332"/>
          </a:xfrm>
          <a:prstGeom prst="rect">
            <a:avLst/>
          </a:prstGeom>
          <a:noFill/>
        </p:spPr>
        <p:txBody>
          <a:bodyPr wrap="square" rtlCol="0">
            <a:spAutoFit/>
          </a:bodyPr>
          <a:lstStyle/>
          <a:p>
            <a:r>
              <a:rPr lang="en-IN" dirty="0" smtClean="0">
                <a:solidFill>
                  <a:srgbClr val="FF0000"/>
                </a:solidFill>
              </a:rPr>
              <a:t>Recipient permitted to add invoices if he is in possession of tax invoice and has received the goods or services</a:t>
            </a:r>
            <a:endParaRPr lang="en-IN" dirty="0">
              <a:solidFill>
                <a:srgbClr val="FF0000"/>
              </a:solidFill>
            </a:endParaRPr>
          </a:p>
        </p:txBody>
      </p:sp>
    </p:spTree>
    <p:extLst>
      <p:ext uri="{BB962C8B-B14F-4D97-AF65-F5344CB8AC3E}">
        <p14:creationId xmlns:p14="http://schemas.microsoft.com/office/powerpoint/2010/main" val="376836537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199" y="121585"/>
            <a:ext cx="10538884" cy="734804"/>
          </a:xfrm>
        </p:spPr>
        <p:txBody>
          <a:bodyPr>
            <a:normAutofit fontScale="90000"/>
          </a:bodyPr>
          <a:lstStyle/>
          <a:p>
            <a:r>
              <a:rPr lang="en-IN" sz="3600" dirty="0">
                <a:latin typeface="Univers for KPMG" panose="020B0603020202020204" pitchFamily="34" charset="0"/>
              </a:rPr>
              <a:t>Particulars required to be captured while filing </a:t>
            </a:r>
            <a:r>
              <a:rPr lang="en-IN" sz="3600" dirty="0" smtClean="0">
                <a:latin typeface="Univers for KPMG" panose="020B0603020202020204" pitchFamily="34" charset="0"/>
              </a:rPr>
              <a:t>GSTR-2</a:t>
            </a:r>
            <a:r>
              <a:rPr lang="en-IN" sz="3600" b="1" dirty="0">
                <a:solidFill>
                  <a:srgbClr val="FFFFFF"/>
                </a:solidFill>
                <a:latin typeface="Univers for KPMG" panose="020B0603020202020204" pitchFamily="34" charset="0"/>
              </a:rPr>
              <a:t/>
            </a:r>
            <a:br>
              <a:rPr lang="en-IN" sz="3600" b="1" dirty="0">
                <a:solidFill>
                  <a:srgbClr val="FFFFFF"/>
                </a:solidFill>
                <a:latin typeface="Univers for KPMG" panose="020B0603020202020204" pitchFamily="34" charset="0"/>
              </a:rPr>
            </a:br>
            <a:endParaRPr lang="en-IN" dirty="0"/>
          </a:p>
        </p:txBody>
      </p:sp>
      <p:graphicFrame>
        <p:nvGraphicFramePr>
          <p:cNvPr id="4" name="Table 3"/>
          <p:cNvGraphicFramePr>
            <a:graphicFrameLocks noGrp="1"/>
          </p:cNvGraphicFramePr>
          <p:nvPr>
            <p:extLst>
              <p:ext uri="{D42A27DB-BD31-4B8C-83A1-F6EECF244321}">
                <p14:modId xmlns:p14="http://schemas.microsoft.com/office/powerpoint/2010/main" val="2495831245"/>
              </p:ext>
            </p:extLst>
          </p:nvPr>
        </p:nvGraphicFramePr>
        <p:xfrm>
          <a:off x="838199" y="488987"/>
          <a:ext cx="10538884" cy="5843729"/>
        </p:xfrm>
        <a:graphic>
          <a:graphicData uri="http://schemas.openxmlformats.org/drawingml/2006/table">
            <a:tbl>
              <a:tblPr>
                <a:tableStyleId>{5C22544A-7EE6-4342-B048-85BDC9FD1C3A}</a:tableStyleId>
              </a:tblPr>
              <a:tblGrid>
                <a:gridCol w="1154374"/>
                <a:gridCol w="9384510"/>
              </a:tblGrid>
              <a:tr h="575599">
                <a:tc>
                  <a:txBody>
                    <a:bodyPr/>
                    <a:lstStyle/>
                    <a:p>
                      <a:pPr algn="ctr" fontAlgn="ctr"/>
                      <a:r>
                        <a:rPr lang="en-IN" sz="2400" u="none" strike="noStrike" dirty="0" smtClean="0">
                          <a:solidFill>
                            <a:schemeClr val="bg1"/>
                          </a:solidFill>
                          <a:effectLst/>
                          <a:latin typeface="Univers for KPMG" panose="020B0603020202020204" pitchFamily="34" charset="0"/>
                        </a:rPr>
                        <a:t>S. No. </a:t>
                      </a:r>
                      <a:endParaRPr lang="en-IN" sz="2400" b="1"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ctr" fontAlgn="ctr"/>
                      <a:r>
                        <a:rPr lang="en-IN" sz="2400" b="1" i="0" u="none" strike="noStrike" dirty="0" smtClean="0">
                          <a:solidFill>
                            <a:srgbClr val="FFFFFF"/>
                          </a:solidFill>
                          <a:effectLst/>
                          <a:latin typeface="Univers for KPMG" panose="020B0603020202020204" pitchFamily="34" charset="0"/>
                        </a:rPr>
                        <a:t>Particulars</a:t>
                      </a:r>
                      <a:endParaRPr lang="en-IN" sz="2400" b="1" i="0" u="none" strike="noStrike" dirty="0">
                        <a:solidFill>
                          <a:srgbClr val="FFFFFF"/>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18</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State Tax Code of the recipient where supplies have been received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19</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Indicate whether Input Tax Credit is available  on procurement of goods and/ or services as 'Inputs' or 'Capital goods' or 'Input services' or 'None' against each invoice</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20</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Total Input Tax Credit available against the supplies received (IGST, CGST and SGST)</a:t>
                      </a:r>
                    </a:p>
                  </a:txBody>
                  <a:tcPr marL="9525" marR="9525" marT="9525" marB="0" anchor="b">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21</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Input Tax Credit available during the month out of total tax credit available (IGST, CGST and SGST)</a:t>
                      </a:r>
                    </a:p>
                  </a:txBody>
                  <a:tcPr marL="9525" marR="9525" marT="9525" marB="0" anchor="b">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22</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Serial number of the Credit Note or Debit Note issued by the supplier</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23</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Date of the Credit Note or Debit Note issued by the supplier</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24</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Corresponding original Invoice number against which Credit Note or Debit Note is issued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25</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Corresponding original Invoice date against which Credit Note or Debit Note is issued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26</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Differential value of goods or services for which Credit Note or Debit Note is issued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27</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Rate of tax (CGST, SGST and IGST) on Credit Note or Debit Note</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28</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Differential value of tax (CGST, SGST and IGST) for which Credit Note or Debit Note is issued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29</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GSTIN of TDS deductor</a:t>
                      </a:r>
                    </a:p>
                  </a:txBody>
                  <a:tcPr marL="9525" marR="9525" marT="9525" marB="0" anchor="b">
                    <a:solidFill>
                      <a:schemeClr val="accent1">
                        <a:lumMod val="75000"/>
                      </a:schemeClr>
                    </a:solidFill>
                  </a:tcPr>
                </a:tc>
              </a:tr>
              <a:tr h="301154">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30</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Serial number of the invoice and its Date against which TDS has been deducted</a:t>
                      </a:r>
                    </a:p>
                  </a:txBody>
                  <a:tcPr marL="9525" marR="9525" marT="9525" marB="0" anchor="ctr">
                    <a:solidFill>
                      <a:schemeClr val="accent1">
                        <a:lumMod val="75000"/>
                      </a:schemeClr>
                    </a:solidFill>
                  </a:tcPr>
                </a:tc>
              </a:tr>
              <a:tr h="3010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31</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Value of the goods or services against which TDS has been deducted</a:t>
                      </a:r>
                    </a:p>
                  </a:txBody>
                  <a:tcPr marL="9525" marR="9525" marT="9525" marB="0" anchor="ctr">
                    <a:solidFill>
                      <a:schemeClr val="accent1">
                        <a:lumMod val="75000"/>
                      </a:schemeClr>
                    </a:solidFill>
                  </a:tcPr>
                </a:tc>
              </a:tr>
              <a:tr h="340445">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32</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Date of Payment made to </a:t>
                      </a:r>
                      <a:r>
                        <a:rPr lang="en-IN" sz="1400" u="none" strike="noStrike" kern="1200" dirty="0" err="1">
                          <a:solidFill>
                            <a:schemeClr val="bg1"/>
                          </a:solidFill>
                          <a:effectLst/>
                          <a:latin typeface="Univers for KPMG" panose="020B0603020202020204" pitchFamily="34" charset="0"/>
                          <a:ea typeface="+mn-ea"/>
                          <a:cs typeface="+mn-cs"/>
                        </a:rPr>
                        <a:t>deductee</a:t>
                      </a:r>
                      <a:endParaRPr lang="en-IN" sz="1400" u="none" strike="noStrike" kern="1200" dirty="0">
                        <a:solidFill>
                          <a:schemeClr val="bg1"/>
                        </a:solidFill>
                        <a:effectLst/>
                        <a:latin typeface="Univers for KPMG" panose="020B0603020202020204" pitchFamily="34" charset="0"/>
                        <a:ea typeface="+mn-ea"/>
                        <a:cs typeface="+mn-cs"/>
                      </a:endParaRPr>
                    </a:p>
                  </a:txBody>
                  <a:tcPr marL="9525" marR="9525" marT="9525" marB="0" anchor="ctr">
                    <a:solidFill>
                      <a:schemeClr val="accent1">
                        <a:lumMod val="75000"/>
                      </a:schemeClr>
                    </a:solidFill>
                  </a:tcPr>
                </a:tc>
              </a:tr>
              <a:tr h="300251">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33</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Value on which TDS has been deducted</a:t>
                      </a:r>
                    </a:p>
                  </a:txBody>
                  <a:tcPr marL="9525" marR="9525" marT="9525" marB="0" anchor="ctr">
                    <a:solidFill>
                      <a:schemeClr val="accent1">
                        <a:lumMod val="75000"/>
                      </a:schemeClr>
                    </a:solidFill>
                  </a:tcPr>
                </a:tc>
              </a:tr>
              <a:tr h="423235">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34</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Rate of TDS rate (IGST, CGST and SGST)</a:t>
                      </a:r>
                    </a:p>
                  </a:txBody>
                  <a:tcPr marL="9525" marR="9525" marT="9525" marB="0" anchor="ctr">
                    <a:solidFill>
                      <a:schemeClr val="accent1">
                        <a:lumMod val="75000"/>
                      </a:schemeClr>
                    </a:solidFill>
                  </a:tcPr>
                </a:tc>
              </a:tr>
            </a:tbl>
          </a:graphicData>
        </a:graphic>
      </p:graphicFrame>
    </p:spTree>
    <p:extLst>
      <p:ext uri="{BB962C8B-B14F-4D97-AF65-F5344CB8AC3E}">
        <p14:creationId xmlns:p14="http://schemas.microsoft.com/office/powerpoint/2010/main" val="120514490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199" y="121585"/>
            <a:ext cx="10538884" cy="734804"/>
          </a:xfrm>
        </p:spPr>
        <p:txBody>
          <a:bodyPr>
            <a:normAutofit fontScale="90000"/>
          </a:bodyPr>
          <a:lstStyle/>
          <a:p>
            <a:r>
              <a:rPr lang="en-IN" sz="3600" dirty="0">
                <a:latin typeface="Univers for KPMG" panose="020B0603020202020204" pitchFamily="34" charset="0"/>
              </a:rPr>
              <a:t>Particulars required to be captured while filing </a:t>
            </a:r>
            <a:r>
              <a:rPr lang="en-IN" sz="3600" dirty="0" smtClean="0">
                <a:latin typeface="Univers for KPMG" panose="020B0603020202020204" pitchFamily="34" charset="0"/>
              </a:rPr>
              <a:t>GSTR-2</a:t>
            </a:r>
            <a:r>
              <a:rPr lang="en-IN" sz="3600" b="1" dirty="0">
                <a:solidFill>
                  <a:srgbClr val="FFFFFF"/>
                </a:solidFill>
                <a:latin typeface="Univers for KPMG" panose="020B0603020202020204" pitchFamily="34" charset="0"/>
              </a:rPr>
              <a:t/>
            </a:r>
            <a:br>
              <a:rPr lang="en-IN" sz="3600" b="1" dirty="0">
                <a:solidFill>
                  <a:srgbClr val="FFFFFF"/>
                </a:solidFill>
                <a:latin typeface="Univers for KPMG" panose="020B0603020202020204" pitchFamily="34" charset="0"/>
              </a:rPr>
            </a:br>
            <a:endParaRPr lang="en-IN" dirty="0"/>
          </a:p>
        </p:txBody>
      </p:sp>
      <p:graphicFrame>
        <p:nvGraphicFramePr>
          <p:cNvPr id="4" name="Table 3"/>
          <p:cNvGraphicFramePr>
            <a:graphicFrameLocks noGrp="1"/>
          </p:cNvGraphicFramePr>
          <p:nvPr>
            <p:extLst>
              <p:ext uri="{D42A27DB-BD31-4B8C-83A1-F6EECF244321}">
                <p14:modId xmlns:p14="http://schemas.microsoft.com/office/powerpoint/2010/main" val="2728830690"/>
              </p:ext>
            </p:extLst>
          </p:nvPr>
        </p:nvGraphicFramePr>
        <p:xfrm>
          <a:off x="838199" y="488987"/>
          <a:ext cx="10538884" cy="3187279"/>
        </p:xfrm>
        <a:graphic>
          <a:graphicData uri="http://schemas.openxmlformats.org/drawingml/2006/table">
            <a:tbl>
              <a:tblPr>
                <a:tableStyleId>{5C22544A-7EE6-4342-B048-85BDC9FD1C3A}</a:tableStyleId>
              </a:tblPr>
              <a:tblGrid>
                <a:gridCol w="1154374"/>
                <a:gridCol w="9384510"/>
              </a:tblGrid>
              <a:tr h="575599">
                <a:tc>
                  <a:txBody>
                    <a:bodyPr/>
                    <a:lstStyle/>
                    <a:p>
                      <a:pPr algn="ctr" fontAlgn="ctr"/>
                      <a:r>
                        <a:rPr lang="en-IN" sz="2400" u="none" strike="noStrike" dirty="0" smtClean="0">
                          <a:solidFill>
                            <a:schemeClr val="bg1"/>
                          </a:solidFill>
                          <a:effectLst/>
                          <a:latin typeface="Univers for KPMG" panose="020B0603020202020204" pitchFamily="34" charset="0"/>
                        </a:rPr>
                        <a:t>S. No. </a:t>
                      </a:r>
                      <a:endParaRPr lang="en-IN" sz="2400" b="1"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ctr" fontAlgn="ctr"/>
                      <a:r>
                        <a:rPr lang="en-IN" sz="2400" b="1" i="0" u="none" strike="noStrike" dirty="0" smtClean="0">
                          <a:solidFill>
                            <a:srgbClr val="FFFFFF"/>
                          </a:solidFill>
                          <a:effectLst/>
                          <a:latin typeface="Univers for KPMG" panose="020B0603020202020204" pitchFamily="34" charset="0"/>
                        </a:rPr>
                        <a:t>Particulars</a:t>
                      </a:r>
                      <a:endParaRPr lang="en-IN" sz="2400" b="1" i="0" u="none" strike="noStrike" dirty="0">
                        <a:solidFill>
                          <a:srgbClr val="FFFFFF"/>
                        </a:solidFill>
                        <a:effectLst/>
                        <a:latin typeface="Univers for KPMG" panose="020B0603020202020204" pitchFamily="34" charset="0"/>
                      </a:endParaRPr>
                    </a:p>
                  </a:txBody>
                  <a:tcPr marL="9525" marR="9525" marT="9525" marB="0" anchor="ctr">
                    <a:solidFill>
                      <a:schemeClr val="accent1">
                        <a:lumMod val="75000"/>
                      </a:schemeClr>
                    </a:solidFill>
                  </a:tcPr>
                </a:tc>
              </a:tr>
              <a:tr h="30019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35</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Amount of TDS deducted (IGST, CGST and SGST)</a:t>
                      </a:r>
                    </a:p>
                  </a:txBody>
                  <a:tcPr marL="9525" marR="9525" marT="9525" marB="0">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36</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GSTIN / Name of unregistered </a:t>
                      </a:r>
                      <a:r>
                        <a:rPr lang="en-IN" sz="1400" u="none" strike="noStrike" kern="1200" dirty="0" smtClean="0">
                          <a:solidFill>
                            <a:srgbClr val="FF0000"/>
                          </a:solidFill>
                          <a:effectLst/>
                          <a:latin typeface="Univers for KPMG" panose="020B0603020202020204" pitchFamily="34" charset="0"/>
                          <a:ea typeface="+mn-ea"/>
                          <a:cs typeface="+mn-cs"/>
                        </a:rPr>
                        <a:t>supplier </a:t>
                      </a:r>
                      <a:r>
                        <a:rPr lang="en-IN" sz="1400" u="none" strike="noStrike" kern="1200" dirty="0">
                          <a:solidFill>
                            <a:srgbClr val="FF0000"/>
                          </a:solidFill>
                          <a:effectLst/>
                          <a:latin typeface="Univers for KPMG" panose="020B0603020202020204" pitchFamily="34" charset="0"/>
                          <a:ea typeface="+mn-ea"/>
                          <a:cs typeface="+mn-cs"/>
                        </a:rPr>
                        <a:t>where the reverse charge liability arise on account of time of supply without receipt of invoice</a:t>
                      </a:r>
                    </a:p>
                  </a:txBody>
                  <a:tcPr marL="9525" marR="9525" marT="9525" marB="0" anchor="b">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37</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Invoice No. &amp; date of reverse charge supplies where tax has already been paid on account of time of supply.</a:t>
                      </a:r>
                    </a:p>
                  </a:txBody>
                  <a:tcPr marL="9525" marR="9525" marT="9525" marB="0" anchor="b">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38</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Transaction ID generated by system on advance receipt or on account of time of supply when tax already paid</a:t>
                      </a:r>
                    </a:p>
                  </a:txBody>
                  <a:tcPr marL="9525" marR="9525" marT="9525" marB="0" anchor="b">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39</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Serial number of the reverse charge invoice issued by </a:t>
                      </a:r>
                      <a:r>
                        <a:rPr lang="en-IN" sz="1400" u="none" strike="noStrike" kern="1200" dirty="0" smtClean="0">
                          <a:solidFill>
                            <a:schemeClr val="bg1"/>
                          </a:solidFill>
                          <a:effectLst/>
                          <a:latin typeface="Univers for KPMG" panose="020B0603020202020204" pitchFamily="34" charset="0"/>
                          <a:ea typeface="+mn-ea"/>
                          <a:cs typeface="+mn-cs"/>
                        </a:rPr>
                        <a:t>Assesse </a:t>
                      </a:r>
                      <a:r>
                        <a:rPr lang="en-IN" sz="1400" u="none" strike="noStrike" kern="1200" dirty="0">
                          <a:solidFill>
                            <a:schemeClr val="bg1"/>
                          </a:solidFill>
                          <a:effectLst/>
                          <a:latin typeface="Univers for KPMG" panose="020B0603020202020204" pitchFamily="34" charset="0"/>
                          <a:ea typeface="+mn-ea"/>
                          <a:cs typeface="+mn-cs"/>
                        </a:rPr>
                        <a:t>(if purchased from unregistered person)</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40</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Date of the reverse charge invoice issued by </a:t>
                      </a:r>
                      <a:r>
                        <a:rPr lang="en-IN" sz="1400" u="none" strike="noStrike" kern="1200" dirty="0" smtClean="0">
                          <a:solidFill>
                            <a:schemeClr val="bg1"/>
                          </a:solidFill>
                          <a:effectLst/>
                          <a:latin typeface="Univers for KPMG" panose="020B0603020202020204" pitchFamily="34" charset="0"/>
                          <a:ea typeface="+mn-ea"/>
                          <a:cs typeface="+mn-cs"/>
                        </a:rPr>
                        <a:t>Assesse </a:t>
                      </a:r>
                      <a:r>
                        <a:rPr lang="en-IN" sz="1400" u="none" strike="noStrike" kern="1200" dirty="0">
                          <a:solidFill>
                            <a:schemeClr val="bg1"/>
                          </a:solidFill>
                          <a:effectLst/>
                          <a:latin typeface="Univers for KPMG" panose="020B0603020202020204" pitchFamily="34" charset="0"/>
                          <a:ea typeface="+mn-ea"/>
                          <a:cs typeface="+mn-cs"/>
                        </a:rPr>
                        <a:t>(if purchased from unregistered person)</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41</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Description of goods or services agasint which ITC has been reversed along with the reason of reversal of the same</a:t>
                      </a:r>
                    </a:p>
                  </a:txBody>
                  <a:tcPr marL="9525" marR="9525" marT="9525" marB="0" anchor="b">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42</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Amount of reversal against IGST, CGST and SGST</a:t>
                      </a:r>
                    </a:p>
                  </a:txBody>
                  <a:tcPr marL="9525" marR="9525" marT="9525" marB="0" anchor="b">
                    <a:solidFill>
                      <a:schemeClr val="accent1">
                        <a:lumMod val="75000"/>
                      </a:schemeClr>
                    </a:solidFill>
                  </a:tcPr>
                </a:tc>
              </a:tr>
            </a:tbl>
          </a:graphicData>
        </a:graphic>
      </p:graphicFrame>
    </p:spTree>
    <p:extLst>
      <p:ext uri="{BB962C8B-B14F-4D97-AF65-F5344CB8AC3E}">
        <p14:creationId xmlns:p14="http://schemas.microsoft.com/office/powerpoint/2010/main" val="187394280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N" dirty="0" smtClean="0"/>
              <a:t>GSTR-2 details</a:t>
            </a:r>
            <a:endParaRPr lang="en-IN" dirty="0"/>
          </a:p>
        </p:txBody>
      </p:sp>
      <p:sp>
        <p:nvSpPr>
          <p:cNvPr id="3" name="Content Placeholder 2"/>
          <p:cNvSpPr>
            <a:spLocks noGrp="1"/>
          </p:cNvSpPr>
          <p:nvPr>
            <p:ph idx="1"/>
          </p:nvPr>
        </p:nvSpPr>
        <p:spPr/>
        <p:txBody>
          <a:bodyPr/>
          <a:lstStyle/>
          <a:p>
            <a:r>
              <a:rPr lang="en-IN" dirty="0" smtClean="0"/>
              <a:t>Details of Invoices furnished by ISD under GSTR-6 to reflect under part B of GSTR-2</a:t>
            </a:r>
          </a:p>
          <a:p>
            <a:r>
              <a:rPr lang="en-IN" dirty="0" smtClean="0"/>
              <a:t>Details of TDS credit to reflect under part-C of GSTR-2</a:t>
            </a:r>
          </a:p>
          <a:p>
            <a:r>
              <a:rPr lang="en-IN" dirty="0" smtClean="0"/>
              <a:t> </a:t>
            </a:r>
            <a:r>
              <a:rPr lang="en-IN" dirty="0"/>
              <a:t>Details of </a:t>
            </a:r>
            <a:r>
              <a:rPr lang="en-IN" dirty="0" smtClean="0"/>
              <a:t>TCS </a:t>
            </a:r>
            <a:r>
              <a:rPr lang="en-IN" dirty="0"/>
              <a:t>credit to reflect under part-C of </a:t>
            </a:r>
            <a:r>
              <a:rPr lang="en-IN" dirty="0" smtClean="0"/>
              <a:t>GSTR-2</a:t>
            </a:r>
            <a:endParaRPr lang="en-IN" dirty="0"/>
          </a:p>
          <a:p>
            <a:endParaRPr lang="en-IN" dirty="0"/>
          </a:p>
        </p:txBody>
      </p:sp>
    </p:spTree>
    <p:extLst>
      <p:ext uri="{BB962C8B-B14F-4D97-AF65-F5344CB8AC3E}">
        <p14:creationId xmlns:p14="http://schemas.microsoft.com/office/powerpoint/2010/main" val="3298122662"/>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N" dirty="0" smtClean="0"/>
              <a:t>Few Points</a:t>
            </a:r>
            <a:endParaRPr lang="en-IN" dirty="0"/>
          </a:p>
        </p:txBody>
      </p:sp>
      <p:sp>
        <p:nvSpPr>
          <p:cNvPr id="3" name="Content Placeholder 2"/>
          <p:cNvSpPr>
            <a:spLocks noGrp="1"/>
          </p:cNvSpPr>
          <p:nvPr>
            <p:ph idx="1"/>
          </p:nvPr>
        </p:nvSpPr>
        <p:spPr/>
        <p:txBody>
          <a:bodyPr/>
          <a:lstStyle/>
          <a:p>
            <a:r>
              <a:rPr lang="en-IN" dirty="0"/>
              <a:t>No rectification permitted after filing of annual return or return of September whichever is </a:t>
            </a:r>
            <a:r>
              <a:rPr lang="en-IN" dirty="0" smtClean="0"/>
              <a:t>earlier</a:t>
            </a:r>
          </a:p>
          <a:p>
            <a:r>
              <a:rPr lang="en-IN" dirty="0" smtClean="0"/>
              <a:t>No rectification permitted if such omission discovered as part of audit , scrutiny </a:t>
            </a:r>
            <a:r>
              <a:rPr lang="en-IN" dirty="0" err="1" smtClean="0"/>
              <a:t>etc</a:t>
            </a:r>
            <a:endParaRPr lang="en-IN" dirty="0" smtClean="0"/>
          </a:p>
          <a:p>
            <a:r>
              <a:rPr lang="en-IN" dirty="0" smtClean="0"/>
              <a:t>Not permitted to file tax returns if any of the previous return has not been furnished</a:t>
            </a:r>
            <a:endParaRPr lang="en-IN" dirty="0"/>
          </a:p>
          <a:p>
            <a:pPr marL="0" indent="0">
              <a:buNone/>
            </a:pPr>
            <a:endParaRPr lang="en-IN" dirty="0"/>
          </a:p>
        </p:txBody>
      </p:sp>
    </p:spTree>
    <p:extLst>
      <p:ext uri="{BB962C8B-B14F-4D97-AF65-F5344CB8AC3E}">
        <p14:creationId xmlns:p14="http://schemas.microsoft.com/office/powerpoint/2010/main" val="21048559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N" dirty="0" smtClean="0"/>
              <a:t>Matching of transactions</a:t>
            </a:r>
            <a:endParaRPr lang="en-IN" dirty="0"/>
          </a:p>
        </p:txBody>
      </p:sp>
      <p:sp>
        <p:nvSpPr>
          <p:cNvPr id="3" name="Content Placeholder 2"/>
          <p:cNvSpPr>
            <a:spLocks noGrp="1"/>
          </p:cNvSpPr>
          <p:nvPr>
            <p:ph idx="1"/>
          </p:nvPr>
        </p:nvSpPr>
        <p:spPr/>
        <p:txBody>
          <a:bodyPr>
            <a:normAutofit fontScale="85000" lnSpcReduction="20000"/>
          </a:bodyPr>
          <a:lstStyle/>
          <a:p>
            <a:r>
              <a:rPr lang="en-IN" dirty="0" smtClean="0"/>
              <a:t>Inward supplies of recipient to be matched with 	</a:t>
            </a:r>
          </a:p>
          <a:p>
            <a:pPr lvl="1"/>
            <a:r>
              <a:rPr lang="en-IN" dirty="0" smtClean="0"/>
              <a:t>Outward supplies of corresponding person tax returns</a:t>
            </a:r>
          </a:p>
          <a:p>
            <a:pPr lvl="1"/>
            <a:r>
              <a:rPr lang="en-IN" dirty="0" smtClean="0"/>
              <a:t>IGST paid under section 3 of customs act</a:t>
            </a:r>
          </a:p>
          <a:p>
            <a:pPr lvl="1"/>
            <a:r>
              <a:rPr lang="en-IN" dirty="0" smtClean="0"/>
              <a:t>To Identify duplicate claims</a:t>
            </a:r>
          </a:p>
          <a:p>
            <a:pPr marL="228600" lvl="1">
              <a:lnSpc>
                <a:spcPct val="100000"/>
              </a:lnSpc>
              <a:spcBef>
                <a:spcPts val="1000"/>
              </a:spcBef>
            </a:pPr>
            <a:r>
              <a:rPr lang="en-IN" sz="2800" dirty="0"/>
              <a:t>The following details shall be matched</a:t>
            </a:r>
          </a:p>
          <a:p>
            <a:pPr lvl="1"/>
            <a:r>
              <a:rPr lang="en-IN" dirty="0" smtClean="0"/>
              <a:t>GTTIN of supplier and recipient</a:t>
            </a:r>
          </a:p>
          <a:p>
            <a:pPr lvl="1"/>
            <a:r>
              <a:rPr lang="en-IN" dirty="0" smtClean="0"/>
              <a:t>Invoice/DN no. &amp; date</a:t>
            </a:r>
          </a:p>
          <a:p>
            <a:pPr lvl="1"/>
            <a:r>
              <a:rPr lang="en-IN" dirty="0" smtClean="0"/>
              <a:t>Taxable value and tax amount</a:t>
            </a:r>
          </a:p>
          <a:p>
            <a:pPr marL="457200" lvl="1" indent="0">
              <a:buNone/>
            </a:pPr>
            <a:endParaRPr lang="en-IN" dirty="0"/>
          </a:p>
          <a:p>
            <a:pPr marL="228600" lvl="1">
              <a:lnSpc>
                <a:spcPct val="100000"/>
              </a:lnSpc>
              <a:spcBef>
                <a:spcPts val="1000"/>
              </a:spcBef>
            </a:pPr>
            <a:r>
              <a:rPr lang="en-IN" sz="2800" dirty="0"/>
              <a:t>Where the claim input tax credit </a:t>
            </a:r>
            <a:r>
              <a:rPr lang="en-IN" sz="2800" dirty="0" smtClean="0"/>
              <a:t>claimed is same or lesser, the transaction is treated as matched</a:t>
            </a:r>
          </a:p>
          <a:p>
            <a:pPr marL="228600" lvl="1">
              <a:lnSpc>
                <a:spcPct val="100000"/>
              </a:lnSpc>
              <a:spcBef>
                <a:spcPts val="1000"/>
              </a:spcBef>
            </a:pPr>
            <a:r>
              <a:rPr lang="en-IN" sz="2800" dirty="0" smtClean="0"/>
              <a:t>Duplicate claims should be added as output tax liability of the month in which the duplication is communicated</a:t>
            </a:r>
            <a:endParaRPr lang="en-IN" sz="2800" dirty="0"/>
          </a:p>
        </p:txBody>
      </p:sp>
    </p:spTree>
    <p:extLst>
      <p:ext uri="{BB962C8B-B14F-4D97-AF65-F5344CB8AC3E}">
        <p14:creationId xmlns:p14="http://schemas.microsoft.com/office/powerpoint/2010/main" val="2810066111"/>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N" dirty="0" smtClean="0"/>
              <a:t>Matching of transactions</a:t>
            </a:r>
            <a:endParaRPr lang="en-IN" dirty="0"/>
          </a:p>
        </p:txBody>
      </p:sp>
      <p:sp>
        <p:nvSpPr>
          <p:cNvPr id="3" name="Content Placeholder 2"/>
          <p:cNvSpPr>
            <a:spLocks noGrp="1"/>
          </p:cNvSpPr>
          <p:nvPr>
            <p:ph idx="1"/>
          </p:nvPr>
        </p:nvSpPr>
        <p:spPr/>
        <p:txBody>
          <a:bodyPr>
            <a:normAutofit/>
          </a:bodyPr>
          <a:lstStyle/>
          <a:p>
            <a:r>
              <a:rPr lang="en-IN" sz="2800" dirty="0" smtClean="0"/>
              <a:t>Any excess claim if not rectified in the return of the month in which such excess communicated shall be added to the output tax liability of the recipient in the return of subsequent month</a:t>
            </a:r>
          </a:p>
          <a:p>
            <a:r>
              <a:rPr lang="en-IN" dirty="0" smtClean="0"/>
              <a:t>If rectified within the time limit then recipient eligible to reduce</a:t>
            </a:r>
          </a:p>
          <a:p>
            <a:r>
              <a:rPr lang="en-IN" sz="2800" dirty="0" smtClean="0"/>
              <a:t>Interest </a:t>
            </a:r>
            <a:r>
              <a:rPr lang="en-IN" dirty="0" smtClean="0"/>
              <a:t>is applicable in case of any excess claim, reversal of interest if rectified</a:t>
            </a:r>
          </a:p>
          <a:p>
            <a:endParaRPr lang="en-IN" sz="2800" dirty="0" smtClean="0"/>
          </a:p>
          <a:p>
            <a:endParaRPr lang="en-IN" sz="2800" dirty="0"/>
          </a:p>
          <a:p>
            <a:endParaRPr lang="en-IN" sz="2800" dirty="0"/>
          </a:p>
        </p:txBody>
      </p:sp>
    </p:spTree>
    <p:extLst>
      <p:ext uri="{BB962C8B-B14F-4D97-AF65-F5344CB8AC3E}">
        <p14:creationId xmlns:p14="http://schemas.microsoft.com/office/powerpoint/2010/main" val="258219524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IN"/>
          </a:p>
        </p:txBody>
      </p:sp>
      <p:sp>
        <p:nvSpPr>
          <p:cNvPr id="3" name="Content Placeholder 2"/>
          <p:cNvSpPr>
            <a:spLocks noGrp="1"/>
          </p:cNvSpPr>
          <p:nvPr>
            <p:ph idx="1"/>
          </p:nvPr>
        </p:nvSpPr>
        <p:spPr/>
        <p:txBody>
          <a:bodyPr/>
          <a:lstStyle/>
          <a:p>
            <a:pPr algn="ctr"/>
            <a:endParaRPr lang="en-IN" dirty="0" smtClean="0"/>
          </a:p>
          <a:p>
            <a:pPr marL="0" indent="0" algn="ctr">
              <a:buNone/>
            </a:pPr>
            <a:endParaRPr lang="en-IN" dirty="0" smtClean="0"/>
          </a:p>
          <a:p>
            <a:pPr marL="0" indent="0" algn="ctr">
              <a:buNone/>
            </a:pPr>
            <a:r>
              <a:rPr lang="en-IN" sz="4400" dirty="0" smtClean="0"/>
              <a:t>THANKS</a:t>
            </a:r>
            <a:endParaRPr lang="en-IN" sz="4400" dirty="0"/>
          </a:p>
        </p:txBody>
      </p:sp>
    </p:spTree>
    <p:extLst>
      <p:ext uri="{BB962C8B-B14F-4D97-AF65-F5344CB8AC3E}">
        <p14:creationId xmlns:p14="http://schemas.microsoft.com/office/powerpoint/2010/main" val="95137289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477314" y="1715147"/>
            <a:ext cx="1876485" cy="837004"/>
          </a:xfrm>
          <a:prstGeom prst="rect">
            <a:avLst/>
          </a:prstGeom>
          <a:solidFill>
            <a:srgbClr val="00338D"/>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algn="ctr">
              <a:defRPr>
                <a:solidFill>
                  <a:schemeClr val="lt1"/>
                </a:solidFill>
                <a:latin typeface="Arial" panose="020B0604020202020204" pitchFamily="34" charset="0"/>
              </a:defRPr>
            </a:lvl1pPr>
            <a:lvl2pPr>
              <a:defRPr>
                <a:solidFill>
                  <a:schemeClr val="lt1"/>
                </a:solidFill>
              </a:defRPr>
            </a:lvl2pPr>
            <a:lvl3pPr>
              <a:defRPr>
                <a:solidFill>
                  <a:schemeClr val="lt1"/>
                </a:solidFill>
              </a:defRPr>
            </a:lvl3pPr>
            <a:lvl4pPr>
              <a:defRPr>
                <a:solidFill>
                  <a:schemeClr val="lt1"/>
                </a:solidFill>
              </a:defRPr>
            </a:lvl4pPr>
            <a:lvl5pPr>
              <a:defRPr>
                <a:solidFill>
                  <a:schemeClr val="lt1"/>
                </a:solidFill>
              </a:defRPr>
            </a:lvl5pPr>
            <a:lvl6pPr>
              <a:defRPr>
                <a:solidFill>
                  <a:schemeClr val="lt1"/>
                </a:solidFill>
              </a:defRPr>
            </a:lvl6pPr>
            <a:lvl7pPr>
              <a:defRPr>
                <a:solidFill>
                  <a:schemeClr val="lt1"/>
                </a:solidFill>
              </a:defRPr>
            </a:lvl7pPr>
            <a:lvl8pPr>
              <a:defRPr>
                <a:solidFill>
                  <a:schemeClr val="lt1"/>
                </a:solidFill>
              </a:defRPr>
            </a:lvl8pPr>
            <a:lvl9pPr>
              <a:defRPr>
                <a:solidFill>
                  <a:schemeClr val="lt1"/>
                </a:solidFill>
              </a:defRPr>
            </a:lvl9pPr>
          </a:lstStyle>
          <a:p>
            <a:pPr marL="0" lvl="1" algn="ctr">
              <a:spcAft>
                <a:spcPts val="554"/>
              </a:spcAft>
              <a:defRPr/>
            </a:pPr>
            <a:r>
              <a:rPr lang="en-US" sz="1400" dirty="0" smtClean="0">
                <a:solidFill>
                  <a:prstClr val="white"/>
                </a:solidFill>
                <a:latin typeface="Univers for KPMG" panose="020B0603020202020204" pitchFamily="34" charset="0"/>
              </a:rPr>
              <a:t>Applicable on regular tax payers</a:t>
            </a:r>
            <a:endParaRPr lang="en-US" sz="1200" dirty="0">
              <a:solidFill>
                <a:prstClr val="white"/>
              </a:solidFill>
              <a:latin typeface="Univers for KPMG" panose="020B0603020202020204" pitchFamily="34" charset="0"/>
            </a:endParaRPr>
          </a:p>
        </p:txBody>
      </p:sp>
      <p:sp>
        <p:nvSpPr>
          <p:cNvPr id="5" name="Rounded Rectangle 4"/>
          <p:cNvSpPr/>
          <p:nvPr/>
        </p:nvSpPr>
        <p:spPr>
          <a:xfrm>
            <a:off x="802795" y="5734667"/>
            <a:ext cx="8727627" cy="664945"/>
          </a:xfrm>
          <a:prstGeom prst="roundRect">
            <a:avLst>
              <a:gd name="adj" fmla="val 0"/>
            </a:avLst>
          </a:prstGeom>
          <a:solidFill>
            <a:srgbClr val="0091D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nSpc>
                <a:spcPts val="1800"/>
              </a:lnSpc>
            </a:pPr>
            <a:r>
              <a:rPr lang="en-IN" sz="1300" b="1" dirty="0">
                <a:solidFill>
                  <a:prstClr val="white"/>
                </a:solidFill>
                <a:latin typeface="Univers for KPMG" panose="020B0603020202020204" pitchFamily="34" charset="0"/>
              </a:rPr>
              <a:t>GSTR </a:t>
            </a:r>
            <a:r>
              <a:rPr lang="en-IN" sz="1300" b="1" dirty="0" smtClean="0">
                <a:solidFill>
                  <a:prstClr val="white"/>
                </a:solidFill>
                <a:latin typeface="Univers for KPMG" panose="020B0603020202020204" pitchFamily="34" charset="0"/>
              </a:rPr>
              <a:t>9</a:t>
            </a:r>
            <a:r>
              <a:rPr lang="en-IN" sz="1300" dirty="0" smtClean="0">
                <a:solidFill>
                  <a:prstClr val="white"/>
                </a:solidFill>
                <a:latin typeface="Univers for KPMG" panose="020B0603020202020204" pitchFamily="34" charset="0"/>
              </a:rPr>
              <a:t> </a:t>
            </a:r>
            <a:r>
              <a:rPr lang="en-IN" sz="1300" dirty="0">
                <a:solidFill>
                  <a:prstClr val="white"/>
                </a:solidFill>
                <a:latin typeface="Univers for KPMG" panose="020B0603020202020204" pitchFamily="34" charset="0"/>
              </a:rPr>
              <a:t>– Annual return (By 30th December of subsequent year) </a:t>
            </a:r>
          </a:p>
        </p:txBody>
      </p:sp>
      <p:sp>
        <p:nvSpPr>
          <p:cNvPr id="6" name="Rounded Rectangle 5"/>
          <p:cNvSpPr/>
          <p:nvPr/>
        </p:nvSpPr>
        <p:spPr>
          <a:xfrm>
            <a:off x="820496" y="5030125"/>
            <a:ext cx="8692222" cy="525378"/>
          </a:xfrm>
          <a:prstGeom prst="roundRect">
            <a:avLst>
              <a:gd name="adj" fmla="val 0"/>
            </a:avLst>
          </a:prstGeom>
          <a:solidFill>
            <a:srgbClr val="005EB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nSpc>
                <a:spcPts val="1800"/>
              </a:lnSpc>
            </a:pPr>
            <a:r>
              <a:rPr lang="en-IN" sz="1300" b="1" dirty="0">
                <a:solidFill>
                  <a:prstClr val="white"/>
                </a:solidFill>
                <a:latin typeface="Univers for KPMG" panose="020B0603020202020204" pitchFamily="34" charset="0"/>
              </a:rPr>
              <a:t>GSTR 7</a:t>
            </a:r>
            <a:r>
              <a:rPr lang="en-IN" sz="1300" dirty="0">
                <a:solidFill>
                  <a:prstClr val="white"/>
                </a:solidFill>
                <a:latin typeface="Univers for KPMG" panose="020B0603020202020204" pitchFamily="34" charset="0"/>
              </a:rPr>
              <a:t> – Monthly return for Tax Deducted at Source (By 10th of subsequent month) </a:t>
            </a:r>
          </a:p>
        </p:txBody>
      </p:sp>
      <p:sp>
        <p:nvSpPr>
          <p:cNvPr id="7" name="Rounded Rectangle 6"/>
          <p:cNvSpPr/>
          <p:nvPr/>
        </p:nvSpPr>
        <p:spPr>
          <a:xfrm>
            <a:off x="821187" y="4325583"/>
            <a:ext cx="8692220" cy="564975"/>
          </a:xfrm>
          <a:prstGeom prst="roundRect">
            <a:avLst>
              <a:gd name="adj" fmla="val 0"/>
            </a:avLst>
          </a:prstGeom>
          <a:solidFill>
            <a:srgbClr val="0091D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nSpc>
                <a:spcPts val="1800"/>
              </a:lnSpc>
            </a:pPr>
            <a:r>
              <a:rPr lang="en-IN" sz="1300" b="1" dirty="0">
                <a:solidFill>
                  <a:prstClr val="white"/>
                </a:solidFill>
                <a:latin typeface="Univers for KPMG" panose="020B0603020202020204" pitchFamily="34" charset="0"/>
              </a:rPr>
              <a:t>GSTR 6</a:t>
            </a:r>
            <a:r>
              <a:rPr lang="en-IN" sz="1300" dirty="0">
                <a:solidFill>
                  <a:prstClr val="white"/>
                </a:solidFill>
                <a:latin typeface="Univers for KPMG" panose="020B0603020202020204" pitchFamily="34" charset="0"/>
              </a:rPr>
              <a:t> – Monthly return for ISD (By 13th of subsequent month) </a:t>
            </a:r>
          </a:p>
        </p:txBody>
      </p:sp>
      <p:sp>
        <p:nvSpPr>
          <p:cNvPr id="8" name="Rounded Rectangle 7"/>
          <p:cNvSpPr/>
          <p:nvPr/>
        </p:nvSpPr>
        <p:spPr>
          <a:xfrm>
            <a:off x="820496" y="2259737"/>
            <a:ext cx="8674519" cy="302505"/>
          </a:xfrm>
          <a:prstGeom prst="roundRect">
            <a:avLst>
              <a:gd name="adj" fmla="val 0"/>
            </a:avLst>
          </a:prstGeom>
          <a:solidFill>
            <a:srgbClr val="005EB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nSpc>
                <a:spcPts val="1800"/>
              </a:lnSpc>
            </a:pPr>
            <a:r>
              <a:rPr lang="en-IN" sz="1300" b="1" dirty="0">
                <a:solidFill>
                  <a:prstClr val="white"/>
                </a:solidFill>
                <a:latin typeface="Univers for KPMG" panose="020B0603020202020204" pitchFamily="34" charset="0"/>
              </a:rPr>
              <a:t>GSTR 3</a:t>
            </a:r>
            <a:r>
              <a:rPr lang="en-IN" sz="1300" dirty="0">
                <a:solidFill>
                  <a:prstClr val="white"/>
                </a:solidFill>
                <a:latin typeface="Univers for KPMG" panose="020B0603020202020204" pitchFamily="34" charset="0"/>
              </a:rPr>
              <a:t> – Monthly return by Taxpayer (By 20th of subsequent month) </a:t>
            </a:r>
          </a:p>
        </p:txBody>
      </p:sp>
      <p:sp>
        <p:nvSpPr>
          <p:cNvPr id="9" name="Rounded Rectangle 8"/>
          <p:cNvSpPr/>
          <p:nvPr/>
        </p:nvSpPr>
        <p:spPr>
          <a:xfrm>
            <a:off x="820497" y="2057897"/>
            <a:ext cx="8674518" cy="201840"/>
          </a:xfrm>
          <a:prstGeom prst="roundRect">
            <a:avLst>
              <a:gd name="adj" fmla="val 0"/>
            </a:avLst>
          </a:prstGeom>
          <a:solidFill>
            <a:srgbClr val="0091D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nSpc>
                <a:spcPts val="1800"/>
              </a:lnSpc>
            </a:pPr>
            <a:r>
              <a:rPr lang="en-IN" sz="1300" b="1" dirty="0">
                <a:solidFill>
                  <a:prstClr val="white"/>
                </a:solidFill>
                <a:latin typeface="Univers for KPMG" panose="020B0603020202020204" pitchFamily="34" charset="0"/>
              </a:rPr>
              <a:t>GSTR 2</a:t>
            </a:r>
            <a:r>
              <a:rPr lang="en-IN" sz="1300" dirty="0">
                <a:solidFill>
                  <a:prstClr val="white"/>
                </a:solidFill>
                <a:latin typeface="Univers for KPMG" panose="020B0603020202020204" pitchFamily="34" charset="0"/>
              </a:rPr>
              <a:t> – Inward Supplies received by Taxpayer (By 15th of subsequent month) </a:t>
            </a:r>
          </a:p>
        </p:txBody>
      </p:sp>
      <p:sp>
        <p:nvSpPr>
          <p:cNvPr id="10" name="Rounded Rectangle 9"/>
          <p:cNvSpPr/>
          <p:nvPr/>
        </p:nvSpPr>
        <p:spPr>
          <a:xfrm>
            <a:off x="820499" y="1700261"/>
            <a:ext cx="8674517" cy="356236"/>
          </a:xfrm>
          <a:prstGeom prst="roundRect">
            <a:avLst>
              <a:gd name="adj" fmla="val 0"/>
            </a:avLst>
          </a:prstGeom>
          <a:solidFill>
            <a:srgbClr val="005EB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nSpc>
                <a:spcPts val="1800"/>
              </a:lnSpc>
            </a:pPr>
            <a:r>
              <a:rPr lang="en-IN" sz="1300" b="1" dirty="0">
                <a:solidFill>
                  <a:prstClr val="white"/>
                </a:solidFill>
                <a:latin typeface="Univers for KPMG" panose="020B0603020202020204" pitchFamily="34" charset="0"/>
              </a:rPr>
              <a:t>GSTR 1</a:t>
            </a:r>
            <a:r>
              <a:rPr lang="en-IN" sz="1300" dirty="0">
                <a:solidFill>
                  <a:prstClr val="white"/>
                </a:solidFill>
                <a:latin typeface="Univers for KPMG" panose="020B0603020202020204" pitchFamily="34" charset="0"/>
              </a:rPr>
              <a:t> – Outward Supplies made by Taxpayer (By 10th of subsequent month) </a:t>
            </a:r>
          </a:p>
        </p:txBody>
      </p:sp>
      <p:sp>
        <p:nvSpPr>
          <p:cNvPr id="11" name="Text Placeholder 6"/>
          <p:cNvSpPr txBox="1">
            <a:spLocks/>
          </p:cNvSpPr>
          <p:nvPr/>
        </p:nvSpPr>
        <p:spPr>
          <a:xfrm>
            <a:off x="838200" y="1031258"/>
            <a:ext cx="10643370" cy="712764"/>
          </a:xfrm>
          <a:prstGeom prst="homePlate">
            <a:avLst>
              <a:gd name="adj" fmla="val 31970"/>
            </a:avLst>
          </a:prstGeom>
          <a:solidFill>
            <a:srgbClr val="00B050"/>
          </a:solidFill>
        </p:spPr>
        <p:txBody>
          <a:bodyPr vert="horz" lIns="108000" tIns="72000" rIns="108000" bIns="72000" rtlCol="0" anchor="ctr" anchorCtr="0">
            <a:noAutofit/>
          </a:bodyPr>
          <a:lstStyle>
            <a:lvl1pPr marL="0" indent="0" algn="l" defTabSz="914400" rtl="0" eaLnBrk="1" latinLnBrk="0" hangingPunct="1">
              <a:lnSpc>
                <a:spcPct val="100000"/>
              </a:lnSpc>
              <a:spcBef>
                <a:spcPts val="0"/>
              </a:spcBef>
              <a:spcAft>
                <a:spcPts val="600"/>
              </a:spcAft>
              <a:buFontTx/>
              <a:buNone/>
              <a:defRPr sz="1400" b="1" kern="1200">
                <a:solidFill>
                  <a:schemeClr val="bg1"/>
                </a:solidFill>
                <a:latin typeface="+mn-lt"/>
                <a:ea typeface="+mn-ea"/>
                <a:cs typeface="+mn-cs"/>
              </a:defRPr>
            </a:lvl1pPr>
            <a:lvl2pPr marL="0" indent="0" algn="l" defTabSz="914400" rtl="0" eaLnBrk="1" latinLnBrk="0" hangingPunct="1">
              <a:lnSpc>
                <a:spcPct val="100000"/>
              </a:lnSpc>
              <a:spcBef>
                <a:spcPts val="0"/>
              </a:spcBef>
              <a:spcAft>
                <a:spcPts val="600"/>
              </a:spcAft>
              <a:buFontTx/>
              <a:buNone/>
              <a:defRPr sz="1400" kern="1200">
                <a:solidFill>
                  <a:schemeClr val="bg1"/>
                </a:solidFill>
                <a:latin typeface="+mn-lt"/>
                <a:ea typeface="+mn-ea"/>
                <a:cs typeface="+mn-cs"/>
              </a:defRPr>
            </a:lvl2pPr>
            <a:lvl3pPr marL="284400" indent="-284400" algn="l" defTabSz="914400" rtl="0" eaLnBrk="1" latinLnBrk="0" hangingPunct="1">
              <a:lnSpc>
                <a:spcPct val="100000"/>
              </a:lnSpc>
              <a:spcBef>
                <a:spcPts val="0"/>
              </a:spcBef>
              <a:spcAft>
                <a:spcPts val="600"/>
              </a:spcAft>
              <a:buClr>
                <a:schemeClr val="tx2"/>
              </a:buClr>
              <a:buFont typeface="Arial" panose="020B0604020202020204" pitchFamily="34" charset="0"/>
              <a:buChar char="—"/>
              <a:defRPr sz="1400" kern="1200">
                <a:solidFill>
                  <a:schemeClr val="bg1"/>
                </a:solidFill>
                <a:latin typeface="+mn-lt"/>
                <a:ea typeface="+mn-ea"/>
                <a:cs typeface="+mn-cs"/>
              </a:defRPr>
            </a:lvl3pPr>
            <a:lvl4pPr marL="576000" indent="-230400" algn="l" defTabSz="914400" rtl="0" eaLnBrk="1" latinLnBrk="0" hangingPunct="1">
              <a:lnSpc>
                <a:spcPct val="100000"/>
              </a:lnSpc>
              <a:spcBef>
                <a:spcPts val="0"/>
              </a:spcBef>
              <a:spcAft>
                <a:spcPts val="600"/>
              </a:spcAft>
              <a:buClr>
                <a:schemeClr val="tx2"/>
              </a:buClr>
              <a:buFont typeface="Arial" panose="020B0604020202020204" pitchFamily="34" charset="0"/>
              <a:buChar char="-"/>
              <a:defRPr sz="1400" kern="1200">
                <a:solidFill>
                  <a:schemeClr val="bg1"/>
                </a:solidFill>
                <a:latin typeface="+mn-lt"/>
                <a:ea typeface="+mn-ea"/>
                <a:cs typeface="+mn-cs"/>
              </a:defRPr>
            </a:lvl4pPr>
            <a:lvl5pPr marL="824400" indent="-284400" algn="l" defTabSz="914400" rtl="0" eaLnBrk="1" latinLnBrk="0" hangingPunct="1">
              <a:lnSpc>
                <a:spcPct val="100000"/>
              </a:lnSpc>
              <a:spcBef>
                <a:spcPts val="0"/>
              </a:spcBef>
              <a:spcAft>
                <a:spcPts val="600"/>
              </a:spcAft>
              <a:buClr>
                <a:schemeClr val="tx2"/>
              </a:buClr>
              <a:buFont typeface="Arial" panose="020B0604020202020204" pitchFamily="34" charset="0"/>
              <a:buChar char="—"/>
              <a:defRPr sz="1400" kern="1200" baseline="0">
                <a:solidFill>
                  <a:schemeClr val="bg1"/>
                </a:solidFill>
                <a:latin typeface="+mn-lt"/>
                <a:ea typeface="+mn-ea"/>
                <a:cs typeface="+mn-cs"/>
              </a:defRPr>
            </a:lvl5pPr>
            <a:lvl6pPr marL="1098000" indent="-230400" algn="l" defTabSz="914400" rtl="0" eaLnBrk="1" latinLnBrk="0" hangingPunct="1">
              <a:lnSpc>
                <a:spcPct val="100000"/>
              </a:lnSpc>
              <a:spcBef>
                <a:spcPts val="0"/>
              </a:spcBef>
              <a:spcAft>
                <a:spcPts val="600"/>
              </a:spcAft>
              <a:buClr>
                <a:schemeClr val="tx2"/>
              </a:buClr>
              <a:buFont typeface="Arial" panose="020B0604020202020204" pitchFamily="34" charset="0"/>
              <a:buChar char="-"/>
              <a:defRPr sz="1500" kern="1200">
                <a:solidFill>
                  <a:schemeClr val="tx2"/>
                </a:solidFill>
                <a:latin typeface="+mn-lt"/>
                <a:ea typeface="+mn-ea"/>
                <a:cs typeface="+mn-cs"/>
              </a:defRPr>
            </a:lvl6pPr>
            <a:lvl7pPr marL="1371600" indent="-284400" algn="l" defTabSz="914400" rtl="0" eaLnBrk="1" latinLnBrk="0" hangingPunct="1">
              <a:lnSpc>
                <a:spcPct val="100000"/>
              </a:lnSpc>
              <a:spcBef>
                <a:spcPts val="0"/>
              </a:spcBef>
              <a:spcAft>
                <a:spcPts val="600"/>
              </a:spcAft>
              <a:buClr>
                <a:schemeClr val="tx2"/>
              </a:buClr>
              <a:buFont typeface="Arial" panose="020B0604020202020204" pitchFamily="34" charset="0"/>
              <a:buChar char="—"/>
              <a:defRPr sz="1500" kern="1200">
                <a:solidFill>
                  <a:schemeClr val="tx2"/>
                </a:solidFill>
                <a:latin typeface="+mn-lt"/>
                <a:ea typeface="+mn-ea"/>
                <a:cs typeface="+mn-cs"/>
              </a:defRPr>
            </a:lvl7pPr>
            <a:lvl8pPr marL="1645200" indent="-228600" algn="l" defTabSz="914400" rtl="0" eaLnBrk="1" latinLnBrk="0" hangingPunct="1">
              <a:lnSpc>
                <a:spcPct val="100000"/>
              </a:lnSpc>
              <a:spcBef>
                <a:spcPts val="0"/>
              </a:spcBef>
              <a:spcAft>
                <a:spcPts val="600"/>
              </a:spcAft>
              <a:buClr>
                <a:schemeClr val="tx2"/>
              </a:buClr>
              <a:buFont typeface="Arial" panose="020B0604020202020204" pitchFamily="34" charset="0"/>
              <a:buChar char="-"/>
              <a:defRPr sz="1500" kern="1200">
                <a:solidFill>
                  <a:schemeClr val="tx2"/>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defRPr/>
            </a:pPr>
            <a:r>
              <a:rPr lang="en-US" sz="1600" dirty="0" smtClean="0">
                <a:solidFill>
                  <a:sysClr val="window" lastClr="FFFFFF"/>
                </a:solidFill>
                <a:latin typeface="Univers for KPMG" panose="020B0603020202020204" pitchFamily="34" charset="0"/>
              </a:rPr>
              <a:t>Returns under GST</a:t>
            </a:r>
            <a:endParaRPr lang="en-IN" sz="1600" dirty="0">
              <a:solidFill>
                <a:sysClr val="window" lastClr="FFFFFF"/>
              </a:solidFill>
              <a:latin typeface="Univers for KPMG" panose="020B0603020202020204" pitchFamily="34" charset="0"/>
            </a:endParaRPr>
          </a:p>
        </p:txBody>
      </p:sp>
      <p:sp>
        <p:nvSpPr>
          <p:cNvPr id="12" name="TextBox 11"/>
          <p:cNvSpPr txBox="1"/>
          <p:nvPr/>
        </p:nvSpPr>
        <p:spPr>
          <a:xfrm>
            <a:off x="9530422" y="4325582"/>
            <a:ext cx="1876485" cy="546669"/>
          </a:xfrm>
          <a:prstGeom prst="rect">
            <a:avLst/>
          </a:prstGeom>
          <a:solidFill>
            <a:srgbClr val="00338D"/>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algn="ctr">
              <a:defRPr>
                <a:solidFill>
                  <a:schemeClr val="lt1"/>
                </a:solidFill>
                <a:latin typeface="Arial" panose="020B0604020202020204" pitchFamily="34" charset="0"/>
              </a:defRPr>
            </a:lvl1pPr>
            <a:lvl2pPr>
              <a:defRPr>
                <a:solidFill>
                  <a:schemeClr val="lt1"/>
                </a:solidFill>
              </a:defRPr>
            </a:lvl2pPr>
            <a:lvl3pPr>
              <a:defRPr>
                <a:solidFill>
                  <a:schemeClr val="lt1"/>
                </a:solidFill>
              </a:defRPr>
            </a:lvl3pPr>
            <a:lvl4pPr>
              <a:defRPr>
                <a:solidFill>
                  <a:schemeClr val="lt1"/>
                </a:solidFill>
              </a:defRPr>
            </a:lvl4pPr>
            <a:lvl5pPr>
              <a:defRPr>
                <a:solidFill>
                  <a:schemeClr val="lt1"/>
                </a:solidFill>
              </a:defRPr>
            </a:lvl5pPr>
            <a:lvl6pPr>
              <a:defRPr>
                <a:solidFill>
                  <a:schemeClr val="lt1"/>
                </a:solidFill>
              </a:defRPr>
            </a:lvl6pPr>
            <a:lvl7pPr>
              <a:defRPr>
                <a:solidFill>
                  <a:schemeClr val="lt1"/>
                </a:solidFill>
              </a:defRPr>
            </a:lvl7pPr>
            <a:lvl8pPr>
              <a:defRPr>
                <a:solidFill>
                  <a:schemeClr val="lt1"/>
                </a:solidFill>
              </a:defRPr>
            </a:lvl8pPr>
            <a:lvl9pPr>
              <a:defRPr>
                <a:solidFill>
                  <a:schemeClr val="lt1"/>
                </a:solidFill>
              </a:defRPr>
            </a:lvl9pPr>
          </a:lstStyle>
          <a:p>
            <a:pPr marL="0" lvl="1" algn="ctr">
              <a:spcAft>
                <a:spcPts val="554"/>
              </a:spcAft>
              <a:defRPr/>
            </a:pPr>
            <a:r>
              <a:rPr lang="en-US" sz="1400" dirty="0" smtClean="0">
                <a:solidFill>
                  <a:prstClr val="white"/>
                </a:solidFill>
                <a:latin typeface="Univers for KPMG" panose="020B0603020202020204" pitchFamily="34" charset="0"/>
              </a:rPr>
              <a:t>Applicable if  registered as ISD </a:t>
            </a:r>
            <a:endParaRPr lang="en-US" sz="1200" dirty="0">
              <a:solidFill>
                <a:prstClr val="white"/>
              </a:solidFill>
              <a:latin typeface="Univers for KPMG" panose="020B0603020202020204" pitchFamily="34" charset="0"/>
            </a:endParaRPr>
          </a:p>
        </p:txBody>
      </p:sp>
      <p:sp>
        <p:nvSpPr>
          <p:cNvPr id="13" name="TextBox 12"/>
          <p:cNvSpPr txBox="1"/>
          <p:nvPr/>
        </p:nvSpPr>
        <p:spPr>
          <a:xfrm>
            <a:off x="9548123" y="5005100"/>
            <a:ext cx="1858784" cy="525378"/>
          </a:xfrm>
          <a:prstGeom prst="rect">
            <a:avLst/>
          </a:prstGeom>
          <a:solidFill>
            <a:srgbClr val="00338D"/>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algn="ctr">
              <a:defRPr>
                <a:solidFill>
                  <a:schemeClr val="lt1"/>
                </a:solidFill>
                <a:latin typeface="Arial" panose="020B0604020202020204" pitchFamily="34" charset="0"/>
              </a:defRPr>
            </a:lvl1pPr>
            <a:lvl2pPr>
              <a:defRPr>
                <a:solidFill>
                  <a:schemeClr val="lt1"/>
                </a:solidFill>
              </a:defRPr>
            </a:lvl2pPr>
            <a:lvl3pPr>
              <a:defRPr>
                <a:solidFill>
                  <a:schemeClr val="lt1"/>
                </a:solidFill>
              </a:defRPr>
            </a:lvl3pPr>
            <a:lvl4pPr>
              <a:defRPr>
                <a:solidFill>
                  <a:schemeClr val="lt1"/>
                </a:solidFill>
              </a:defRPr>
            </a:lvl4pPr>
            <a:lvl5pPr>
              <a:defRPr>
                <a:solidFill>
                  <a:schemeClr val="lt1"/>
                </a:solidFill>
              </a:defRPr>
            </a:lvl5pPr>
            <a:lvl6pPr>
              <a:defRPr>
                <a:solidFill>
                  <a:schemeClr val="lt1"/>
                </a:solidFill>
              </a:defRPr>
            </a:lvl6pPr>
            <a:lvl7pPr>
              <a:defRPr>
                <a:solidFill>
                  <a:schemeClr val="lt1"/>
                </a:solidFill>
              </a:defRPr>
            </a:lvl7pPr>
            <a:lvl8pPr>
              <a:defRPr>
                <a:solidFill>
                  <a:schemeClr val="lt1"/>
                </a:solidFill>
              </a:defRPr>
            </a:lvl8pPr>
            <a:lvl9pPr>
              <a:defRPr>
                <a:solidFill>
                  <a:schemeClr val="lt1"/>
                </a:solidFill>
              </a:defRPr>
            </a:lvl9pPr>
          </a:lstStyle>
          <a:p>
            <a:pPr marL="0" lvl="1" algn="ctr">
              <a:spcAft>
                <a:spcPts val="554"/>
              </a:spcAft>
              <a:defRPr/>
            </a:pPr>
            <a:r>
              <a:rPr lang="en-US" sz="1400" dirty="0" smtClean="0">
                <a:solidFill>
                  <a:prstClr val="white"/>
                </a:solidFill>
                <a:latin typeface="Univers for KPMG" panose="020B0603020202020204" pitchFamily="34" charset="0"/>
              </a:rPr>
              <a:t>Applicable in notified cases</a:t>
            </a:r>
            <a:endParaRPr lang="en-US" sz="1200" dirty="0">
              <a:solidFill>
                <a:prstClr val="white"/>
              </a:solidFill>
              <a:latin typeface="Univers for KPMG" panose="020B0603020202020204" pitchFamily="34" charset="0"/>
            </a:endParaRPr>
          </a:p>
        </p:txBody>
      </p:sp>
      <p:sp>
        <p:nvSpPr>
          <p:cNvPr id="14" name="TextBox 13"/>
          <p:cNvSpPr txBox="1"/>
          <p:nvPr/>
        </p:nvSpPr>
        <p:spPr>
          <a:xfrm>
            <a:off x="655093" y="226175"/>
            <a:ext cx="10263116" cy="769441"/>
          </a:xfrm>
          <a:prstGeom prst="rect">
            <a:avLst/>
          </a:prstGeom>
          <a:noFill/>
        </p:spPr>
        <p:txBody>
          <a:bodyPr wrap="square" rtlCol="0">
            <a:spAutoFit/>
          </a:bodyPr>
          <a:lstStyle/>
          <a:p>
            <a:r>
              <a:rPr lang="en-IN" sz="4400" dirty="0" smtClean="0">
                <a:solidFill>
                  <a:schemeClr val="accent1"/>
                </a:solidFill>
                <a:latin typeface="Times New Roman" panose="02020603050405020304" pitchFamily="18" charset="0"/>
                <a:cs typeface="Times New Roman" panose="02020603050405020304" pitchFamily="18" charset="0"/>
              </a:rPr>
              <a:t>GST returns</a:t>
            </a:r>
            <a:endParaRPr lang="en-IN" sz="4400" dirty="0">
              <a:solidFill>
                <a:schemeClr val="accent1"/>
              </a:solidFill>
              <a:latin typeface="Times New Roman" panose="02020603050405020304" pitchFamily="18" charset="0"/>
              <a:cs typeface="Times New Roman" panose="02020603050405020304" pitchFamily="18" charset="0"/>
            </a:endParaRPr>
          </a:p>
        </p:txBody>
      </p:sp>
      <p:sp>
        <p:nvSpPr>
          <p:cNvPr id="16" name="Content Placeholder 15"/>
          <p:cNvSpPr>
            <a:spLocks noGrp="1"/>
          </p:cNvSpPr>
          <p:nvPr>
            <p:ph idx="1"/>
          </p:nvPr>
        </p:nvSpPr>
        <p:spPr>
          <a:xfrm>
            <a:off x="838200" y="2663678"/>
            <a:ext cx="8692222" cy="721181"/>
          </a:xfrm>
          <a:prstGeom prst="roundRect">
            <a:avLst>
              <a:gd name="adj" fmla="val 0"/>
            </a:avLst>
          </a:prstGeom>
          <a:solidFill>
            <a:srgbClr val="0091D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indent="0">
              <a:lnSpc>
                <a:spcPts val="1800"/>
              </a:lnSpc>
              <a:buNone/>
            </a:pPr>
            <a:r>
              <a:rPr lang="en-IN" sz="1300" b="1" dirty="0">
                <a:solidFill>
                  <a:prstClr val="white"/>
                </a:solidFill>
                <a:latin typeface="Univers for KPMG" panose="020B0603020202020204" pitchFamily="34" charset="0"/>
              </a:rPr>
              <a:t>GSTR </a:t>
            </a:r>
            <a:r>
              <a:rPr lang="en-IN" sz="1300" b="1" dirty="0" smtClean="0">
                <a:solidFill>
                  <a:prstClr val="white"/>
                </a:solidFill>
                <a:latin typeface="Univers for KPMG" panose="020B0603020202020204" pitchFamily="34" charset="0"/>
              </a:rPr>
              <a:t>4 </a:t>
            </a:r>
            <a:r>
              <a:rPr lang="en-IN" sz="1300" dirty="0" smtClean="0">
                <a:solidFill>
                  <a:prstClr val="white"/>
                </a:solidFill>
                <a:latin typeface="Univers for KPMG" panose="020B0603020202020204" pitchFamily="34" charset="0"/>
              </a:rPr>
              <a:t>– </a:t>
            </a:r>
            <a:r>
              <a:rPr lang="en-IN" sz="1300" dirty="0">
                <a:solidFill>
                  <a:prstClr val="white"/>
                </a:solidFill>
                <a:latin typeface="Univers for KPMG" panose="020B0603020202020204" pitchFamily="34" charset="0"/>
              </a:rPr>
              <a:t>Inward Supplies received by Taxpayer </a:t>
            </a:r>
            <a:r>
              <a:rPr lang="en-IN" sz="1300" dirty="0" smtClean="0">
                <a:solidFill>
                  <a:prstClr val="white"/>
                </a:solidFill>
                <a:latin typeface="Univers for KPMG" panose="020B0603020202020204" pitchFamily="34" charset="0"/>
              </a:rPr>
              <a:t>(within 18 days from the end of the quarter) </a:t>
            </a:r>
            <a:endParaRPr lang="en-IN" sz="1300" dirty="0">
              <a:solidFill>
                <a:prstClr val="white"/>
              </a:solidFill>
              <a:latin typeface="Univers for KPMG" panose="020B0603020202020204" pitchFamily="34" charset="0"/>
            </a:endParaRPr>
          </a:p>
        </p:txBody>
      </p:sp>
      <p:sp>
        <p:nvSpPr>
          <p:cNvPr id="17" name="TextBox 16"/>
          <p:cNvSpPr txBox="1"/>
          <p:nvPr/>
        </p:nvSpPr>
        <p:spPr>
          <a:xfrm>
            <a:off x="9495015" y="2671707"/>
            <a:ext cx="1858784" cy="714299"/>
          </a:xfrm>
          <a:prstGeom prst="rect">
            <a:avLst/>
          </a:prstGeom>
          <a:solidFill>
            <a:srgbClr val="00338D"/>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algn="ctr">
              <a:defRPr>
                <a:solidFill>
                  <a:schemeClr val="lt1"/>
                </a:solidFill>
                <a:latin typeface="Arial" panose="020B0604020202020204" pitchFamily="34" charset="0"/>
              </a:defRPr>
            </a:lvl1pPr>
            <a:lvl2pPr>
              <a:defRPr>
                <a:solidFill>
                  <a:schemeClr val="lt1"/>
                </a:solidFill>
              </a:defRPr>
            </a:lvl2pPr>
            <a:lvl3pPr>
              <a:defRPr>
                <a:solidFill>
                  <a:schemeClr val="lt1"/>
                </a:solidFill>
              </a:defRPr>
            </a:lvl3pPr>
            <a:lvl4pPr>
              <a:defRPr>
                <a:solidFill>
                  <a:schemeClr val="lt1"/>
                </a:solidFill>
              </a:defRPr>
            </a:lvl4pPr>
            <a:lvl5pPr>
              <a:defRPr>
                <a:solidFill>
                  <a:schemeClr val="lt1"/>
                </a:solidFill>
              </a:defRPr>
            </a:lvl5pPr>
            <a:lvl6pPr>
              <a:defRPr>
                <a:solidFill>
                  <a:schemeClr val="lt1"/>
                </a:solidFill>
              </a:defRPr>
            </a:lvl6pPr>
            <a:lvl7pPr>
              <a:defRPr>
                <a:solidFill>
                  <a:schemeClr val="lt1"/>
                </a:solidFill>
              </a:defRPr>
            </a:lvl7pPr>
            <a:lvl8pPr>
              <a:defRPr>
                <a:solidFill>
                  <a:schemeClr val="lt1"/>
                </a:solidFill>
              </a:defRPr>
            </a:lvl8pPr>
            <a:lvl9pPr>
              <a:defRPr>
                <a:solidFill>
                  <a:schemeClr val="lt1"/>
                </a:solidFill>
              </a:defRPr>
            </a:lvl9pPr>
          </a:lstStyle>
          <a:p>
            <a:pPr marL="0" lvl="1" algn="ctr">
              <a:spcAft>
                <a:spcPts val="554"/>
              </a:spcAft>
              <a:defRPr/>
            </a:pPr>
            <a:r>
              <a:rPr lang="en-US" sz="1400" dirty="0" smtClean="0">
                <a:solidFill>
                  <a:prstClr val="white"/>
                </a:solidFill>
                <a:latin typeface="Univers for KPMG" panose="020B0603020202020204" pitchFamily="34" charset="0"/>
              </a:rPr>
              <a:t>Applicable on compounding  taxable person</a:t>
            </a:r>
            <a:endParaRPr lang="en-US" sz="1200" dirty="0">
              <a:solidFill>
                <a:prstClr val="white"/>
              </a:solidFill>
              <a:latin typeface="Univers for KPMG" panose="020B0603020202020204" pitchFamily="34" charset="0"/>
            </a:endParaRPr>
          </a:p>
        </p:txBody>
      </p:sp>
      <p:sp>
        <p:nvSpPr>
          <p:cNvPr id="18" name="Content Placeholder 15"/>
          <p:cNvSpPr txBox="1">
            <a:spLocks/>
          </p:cNvSpPr>
          <p:nvPr/>
        </p:nvSpPr>
        <p:spPr>
          <a:xfrm>
            <a:off x="820496" y="3464835"/>
            <a:ext cx="8692222" cy="721181"/>
          </a:xfrm>
          <a:prstGeom prst="roundRect">
            <a:avLst>
              <a:gd name="adj" fmla="val 0"/>
            </a:avLst>
          </a:prstGeom>
          <a:solidFill>
            <a:srgbClr val="0091DA"/>
          </a:solidFill>
          <a:ln w="12700" cap="flat" cmpd="sng" algn="ctr">
            <a:noFill/>
            <a:prstDash val="solid"/>
            <a:miter lim="800000"/>
          </a:ln>
        </p:spPr>
        <p:style>
          <a:lnRef idx="2">
            <a:schemeClr val="accent1">
              <a:shade val="50000"/>
            </a:schemeClr>
          </a:lnRef>
          <a:fillRef idx="1">
            <a:schemeClr val="accent1"/>
          </a:fillRef>
          <a:effectRef idx="0">
            <a:schemeClr val="accent1"/>
          </a:effectRef>
          <a:fontRef idx="minor">
            <a:schemeClr val="lt1"/>
          </a:fontRef>
        </p:style>
        <p:txBody>
          <a:bodyPr vert="horz" lIns="91440" tIns="45720" rIns="91440" bIns="45720" rtlCol="0" anchor="ct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lt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lt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lt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lt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lt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lt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lt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lt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lt1"/>
                </a:solidFill>
                <a:latin typeface="+mn-lt"/>
                <a:ea typeface="+mn-ea"/>
                <a:cs typeface="+mn-cs"/>
              </a:defRPr>
            </a:lvl9pPr>
          </a:lstStyle>
          <a:p>
            <a:pPr marL="0" indent="0">
              <a:lnSpc>
                <a:spcPts val="1800"/>
              </a:lnSpc>
              <a:buFont typeface="Arial" panose="020B0604020202020204" pitchFamily="34" charset="0"/>
              <a:buNone/>
            </a:pPr>
            <a:r>
              <a:rPr lang="en-IN" sz="1300" b="1" dirty="0" smtClean="0">
                <a:solidFill>
                  <a:prstClr val="white"/>
                </a:solidFill>
                <a:latin typeface="Univers for KPMG" panose="020B0603020202020204" pitchFamily="34" charset="0"/>
              </a:rPr>
              <a:t>GSTR 5 </a:t>
            </a:r>
            <a:r>
              <a:rPr lang="en-IN" sz="1300" dirty="0" smtClean="0">
                <a:solidFill>
                  <a:prstClr val="white"/>
                </a:solidFill>
                <a:latin typeface="Univers for KPMG" panose="020B0603020202020204" pitchFamily="34" charset="0"/>
              </a:rPr>
              <a:t>– Inward Supplies received by Taxpayer (within 20 days from the end of the calendar month or 7 days from registration validity) </a:t>
            </a:r>
            <a:endParaRPr lang="en-IN" sz="1300" dirty="0">
              <a:solidFill>
                <a:prstClr val="white"/>
              </a:solidFill>
              <a:latin typeface="Univers for KPMG" panose="020B0603020202020204" pitchFamily="34" charset="0"/>
            </a:endParaRPr>
          </a:p>
        </p:txBody>
      </p:sp>
      <p:sp>
        <p:nvSpPr>
          <p:cNvPr id="20" name="TextBox 19"/>
          <p:cNvSpPr txBox="1"/>
          <p:nvPr/>
        </p:nvSpPr>
        <p:spPr>
          <a:xfrm>
            <a:off x="9530422" y="3478434"/>
            <a:ext cx="1858784" cy="714299"/>
          </a:xfrm>
          <a:prstGeom prst="rect">
            <a:avLst/>
          </a:prstGeom>
          <a:solidFill>
            <a:srgbClr val="00338D"/>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algn="ctr">
              <a:defRPr>
                <a:solidFill>
                  <a:schemeClr val="lt1"/>
                </a:solidFill>
                <a:latin typeface="Arial" panose="020B0604020202020204" pitchFamily="34" charset="0"/>
              </a:defRPr>
            </a:lvl1pPr>
            <a:lvl2pPr>
              <a:defRPr>
                <a:solidFill>
                  <a:schemeClr val="lt1"/>
                </a:solidFill>
              </a:defRPr>
            </a:lvl2pPr>
            <a:lvl3pPr>
              <a:defRPr>
                <a:solidFill>
                  <a:schemeClr val="lt1"/>
                </a:solidFill>
              </a:defRPr>
            </a:lvl3pPr>
            <a:lvl4pPr>
              <a:defRPr>
                <a:solidFill>
                  <a:schemeClr val="lt1"/>
                </a:solidFill>
              </a:defRPr>
            </a:lvl4pPr>
            <a:lvl5pPr>
              <a:defRPr>
                <a:solidFill>
                  <a:schemeClr val="lt1"/>
                </a:solidFill>
              </a:defRPr>
            </a:lvl5pPr>
            <a:lvl6pPr>
              <a:defRPr>
                <a:solidFill>
                  <a:schemeClr val="lt1"/>
                </a:solidFill>
              </a:defRPr>
            </a:lvl6pPr>
            <a:lvl7pPr>
              <a:defRPr>
                <a:solidFill>
                  <a:schemeClr val="lt1"/>
                </a:solidFill>
              </a:defRPr>
            </a:lvl7pPr>
            <a:lvl8pPr>
              <a:defRPr>
                <a:solidFill>
                  <a:schemeClr val="lt1"/>
                </a:solidFill>
              </a:defRPr>
            </a:lvl8pPr>
            <a:lvl9pPr>
              <a:defRPr>
                <a:solidFill>
                  <a:schemeClr val="lt1"/>
                </a:solidFill>
              </a:defRPr>
            </a:lvl9pPr>
          </a:lstStyle>
          <a:p>
            <a:pPr marL="0" lvl="1" algn="ctr">
              <a:spcAft>
                <a:spcPts val="554"/>
              </a:spcAft>
              <a:defRPr/>
            </a:pPr>
            <a:r>
              <a:rPr lang="en-US" sz="1400" dirty="0" smtClean="0">
                <a:solidFill>
                  <a:prstClr val="white"/>
                </a:solidFill>
                <a:latin typeface="Univers for KPMG" panose="020B0603020202020204" pitchFamily="34" charset="0"/>
              </a:rPr>
              <a:t>Applicable on Non-resident  taxable person</a:t>
            </a:r>
            <a:endParaRPr lang="en-US" sz="1200" dirty="0">
              <a:solidFill>
                <a:prstClr val="white"/>
              </a:solidFill>
              <a:latin typeface="Univers for KPMG" panose="020B0603020202020204" pitchFamily="34" charset="0"/>
            </a:endParaRPr>
          </a:p>
        </p:txBody>
      </p:sp>
      <p:sp>
        <p:nvSpPr>
          <p:cNvPr id="21" name="TextBox 20"/>
          <p:cNvSpPr txBox="1"/>
          <p:nvPr/>
        </p:nvSpPr>
        <p:spPr>
          <a:xfrm>
            <a:off x="9548123" y="5663327"/>
            <a:ext cx="1858784" cy="736285"/>
          </a:xfrm>
          <a:prstGeom prst="rect">
            <a:avLst/>
          </a:prstGeom>
          <a:solidFill>
            <a:srgbClr val="00338D"/>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algn="ctr">
              <a:defRPr>
                <a:solidFill>
                  <a:schemeClr val="lt1"/>
                </a:solidFill>
                <a:latin typeface="Arial" panose="020B0604020202020204" pitchFamily="34" charset="0"/>
              </a:defRPr>
            </a:lvl1pPr>
            <a:lvl2pPr>
              <a:defRPr>
                <a:solidFill>
                  <a:schemeClr val="lt1"/>
                </a:solidFill>
              </a:defRPr>
            </a:lvl2pPr>
            <a:lvl3pPr>
              <a:defRPr>
                <a:solidFill>
                  <a:schemeClr val="lt1"/>
                </a:solidFill>
              </a:defRPr>
            </a:lvl3pPr>
            <a:lvl4pPr>
              <a:defRPr>
                <a:solidFill>
                  <a:schemeClr val="lt1"/>
                </a:solidFill>
              </a:defRPr>
            </a:lvl4pPr>
            <a:lvl5pPr>
              <a:defRPr>
                <a:solidFill>
                  <a:schemeClr val="lt1"/>
                </a:solidFill>
              </a:defRPr>
            </a:lvl5pPr>
            <a:lvl6pPr>
              <a:defRPr>
                <a:solidFill>
                  <a:schemeClr val="lt1"/>
                </a:solidFill>
              </a:defRPr>
            </a:lvl6pPr>
            <a:lvl7pPr>
              <a:defRPr>
                <a:solidFill>
                  <a:schemeClr val="lt1"/>
                </a:solidFill>
              </a:defRPr>
            </a:lvl7pPr>
            <a:lvl8pPr>
              <a:defRPr>
                <a:solidFill>
                  <a:schemeClr val="lt1"/>
                </a:solidFill>
              </a:defRPr>
            </a:lvl8pPr>
            <a:lvl9pPr>
              <a:defRPr>
                <a:solidFill>
                  <a:schemeClr val="lt1"/>
                </a:solidFill>
              </a:defRPr>
            </a:lvl9pPr>
          </a:lstStyle>
          <a:p>
            <a:pPr marL="0" lvl="1" algn="ctr">
              <a:spcAft>
                <a:spcPts val="554"/>
              </a:spcAft>
              <a:defRPr/>
            </a:pPr>
            <a:r>
              <a:rPr lang="en-US" sz="1400" dirty="0" smtClean="0">
                <a:solidFill>
                  <a:prstClr val="white"/>
                </a:solidFill>
                <a:latin typeface="Univers for KPMG" panose="020B0603020202020204" pitchFamily="34" charset="0"/>
              </a:rPr>
              <a:t>Applicable on regular  and composite tax payer</a:t>
            </a:r>
            <a:endParaRPr lang="en-US" sz="1200" dirty="0">
              <a:solidFill>
                <a:prstClr val="white"/>
              </a:solidFill>
              <a:latin typeface="Univers for KPMG" panose="020B0603020202020204" pitchFamily="34" charset="0"/>
            </a:endParaRPr>
          </a:p>
        </p:txBody>
      </p:sp>
      <p:sp>
        <p:nvSpPr>
          <p:cNvPr id="2" name="TextBox 1"/>
          <p:cNvSpPr txBox="1"/>
          <p:nvPr/>
        </p:nvSpPr>
        <p:spPr>
          <a:xfrm>
            <a:off x="785092" y="6394110"/>
            <a:ext cx="10568707" cy="369332"/>
          </a:xfrm>
          <a:prstGeom prst="rect">
            <a:avLst/>
          </a:prstGeom>
          <a:noFill/>
        </p:spPr>
        <p:txBody>
          <a:bodyPr wrap="square" rtlCol="0">
            <a:spAutoFit/>
          </a:bodyPr>
          <a:lstStyle/>
          <a:p>
            <a:r>
              <a:rPr lang="en-IN" dirty="0" smtClean="0">
                <a:solidFill>
                  <a:srgbClr val="FF0000"/>
                </a:solidFill>
              </a:rPr>
              <a:t>Mandatory to File “NIL” return for regular and compounding taxable person </a:t>
            </a:r>
            <a:endParaRPr lang="en-IN" dirty="0">
              <a:solidFill>
                <a:srgbClr val="FF0000"/>
              </a:solidFill>
            </a:endParaRPr>
          </a:p>
        </p:txBody>
      </p:sp>
    </p:spTree>
    <p:extLst>
      <p:ext uri="{BB962C8B-B14F-4D97-AF65-F5344CB8AC3E}">
        <p14:creationId xmlns:p14="http://schemas.microsoft.com/office/powerpoint/2010/main" val="275438067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p:cNvGrpSpPr/>
          <p:nvPr/>
        </p:nvGrpSpPr>
        <p:grpSpPr>
          <a:xfrm>
            <a:off x="791570" y="1030076"/>
            <a:ext cx="10126639" cy="5261542"/>
            <a:chOff x="611187" y="1479551"/>
            <a:chExt cx="8010897" cy="4832349"/>
          </a:xfrm>
        </p:grpSpPr>
        <p:cxnSp>
          <p:nvCxnSpPr>
            <p:cNvPr id="3" name="Straight Arrow Connector 2"/>
            <p:cNvCxnSpPr/>
            <p:nvPr/>
          </p:nvCxnSpPr>
          <p:spPr>
            <a:xfrm>
              <a:off x="5157849" y="3278215"/>
              <a:ext cx="0" cy="169383"/>
            </a:xfrm>
            <a:prstGeom prst="straightConnector1">
              <a:avLst/>
            </a:prstGeom>
            <a:ln w="28575">
              <a:solidFill>
                <a:srgbClr val="00338D"/>
              </a:solidFill>
              <a:headEnd type="triangl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4" name="Straight Connector 3"/>
            <p:cNvCxnSpPr/>
            <p:nvPr/>
          </p:nvCxnSpPr>
          <p:spPr>
            <a:xfrm>
              <a:off x="5830320" y="2498784"/>
              <a:ext cx="0" cy="925749"/>
            </a:xfrm>
            <a:prstGeom prst="line">
              <a:avLst/>
            </a:prstGeom>
            <a:ln w="19050">
              <a:solidFill>
                <a:srgbClr val="0091DA"/>
              </a:solidFill>
              <a:prstDash val="sysDash"/>
            </a:ln>
          </p:spPr>
          <p:style>
            <a:lnRef idx="1">
              <a:schemeClr val="accent1"/>
            </a:lnRef>
            <a:fillRef idx="0">
              <a:schemeClr val="accent1"/>
            </a:fillRef>
            <a:effectRef idx="0">
              <a:schemeClr val="accent1"/>
            </a:effectRef>
            <a:fontRef idx="minor">
              <a:schemeClr val="tx1"/>
            </a:fontRef>
          </p:style>
        </p:cxnSp>
        <p:pic>
          <p:nvPicPr>
            <p:cNvPr id="5" name="Picture 4"/>
            <p:cNvPicPr>
              <a:picLocks noChangeAspect="1"/>
            </p:cNvPicPr>
            <p:nvPr/>
          </p:nvPicPr>
          <p:blipFill>
            <a:blip r:embed="rId2"/>
            <a:stretch>
              <a:fillRect/>
            </a:stretch>
          </p:blipFill>
          <p:spPr>
            <a:xfrm>
              <a:off x="1879599" y="1487769"/>
              <a:ext cx="1277104" cy="922715"/>
            </a:xfrm>
            <a:prstGeom prst="rect">
              <a:avLst/>
            </a:prstGeom>
          </p:spPr>
        </p:pic>
        <p:grpSp>
          <p:nvGrpSpPr>
            <p:cNvPr id="6" name="Group 4"/>
            <p:cNvGrpSpPr>
              <a:grpSpLocks noChangeAspect="1"/>
            </p:cNvGrpSpPr>
            <p:nvPr/>
          </p:nvGrpSpPr>
          <p:grpSpPr bwMode="auto">
            <a:xfrm>
              <a:off x="3211302" y="1487221"/>
              <a:ext cx="1277395" cy="922962"/>
              <a:chOff x="1709" y="938"/>
              <a:chExt cx="880" cy="722"/>
            </a:xfrm>
          </p:grpSpPr>
          <p:sp>
            <p:nvSpPr>
              <p:cNvPr id="110" name="AutoShape 3"/>
              <p:cNvSpPr>
                <a:spLocks noChangeAspect="1" noChangeArrowheads="1" noTextEdit="1"/>
              </p:cNvSpPr>
              <p:nvPr/>
            </p:nvSpPr>
            <p:spPr bwMode="auto">
              <a:xfrm>
                <a:off x="1709" y="938"/>
                <a:ext cx="880" cy="7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Freeform 5"/>
              <p:cNvSpPr>
                <a:spLocks noEditPoints="1"/>
              </p:cNvSpPr>
              <p:nvPr/>
            </p:nvSpPr>
            <p:spPr bwMode="auto">
              <a:xfrm>
                <a:off x="1709" y="970"/>
                <a:ext cx="880" cy="690"/>
              </a:xfrm>
              <a:custGeom>
                <a:avLst/>
                <a:gdLst>
                  <a:gd name="T0" fmla="*/ 1813 w 2026"/>
                  <a:gd name="T1" fmla="*/ 0 h 1871"/>
                  <a:gd name="T2" fmla="*/ 213 w 2026"/>
                  <a:gd name="T3" fmla="*/ 0 h 1871"/>
                  <a:gd name="T4" fmla="*/ 0 w 2026"/>
                  <a:gd name="T5" fmla="*/ 212 h 1871"/>
                  <a:gd name="T6" fmla="*/ 0 w 2026"/>
                  <a:gd name="T7" fmla="*/ 1658 h 1871"/>
                  <a:gd name="T8" fmla="*/ 213 w 2026"/>
                  <a:gd name="T9" fmla="*/ 1871 h 1871"/>
                  <a:gd name="T10" fmla="*/ 1813 w 2026"/>
                  <a:gd name="T11" fmla="*/ 1871 h 1871"/>
                  <a:gd name="T12" fmla="*/ 2026 w 2026"/>
                  <a:gd name="T13" fmla="*/ 1658 h 1871"/>
                  <a:gd name="T14" fmla="*/ 2026 w 2026"/>
                  <a:gd name="T15" fmla="*/ 212 h 1871"/>
                  <a:gd name="T16" fmla="*/ 1813 w 2026"/>
                  <a:gd name="T17" fmla="*/ 0 h 1871"/>
                  <a:gd name="T18" fmla="*/ 417 w 2026"/>
                  <a:gd name="T19" fmla="*/ 228 h 1871"/>
                  <a:gd name="T20" fmla="*/ 359 w 2026"/>
                  <a:gd name="T21" fmla="*/ 171 h 1871"/>
                  <a:gd name="T22" fmla="*/ 417 w 2026"/>
                  <a:gd name="T23" fmla="*/ 113 h 1871"/>
                  <a:gd name="T24" fmla="*/ 474 w 2026"/>
                  <a:gd name="T25" fmla="*/ 171 h 1871"/>
                  <a:gd name="T26" fmla="*/ 417 w 2026"/>
                  <a:gd name="T27" fmla="*/ 228 h 1871"/>
                  <a:gd name="T28" fmla="*/ 1596 w 2026"/>
                  <a:gd name="T29" fmla="*/ 228 h 1871"/>
                  <a:gd name="T30" fmla="*/ 1539 w 2026"/>
                  <a:gd name="T31" fmla="*/ 171 h 1871"/>
                  <a:gd name="T32" fmla="*/ 1596 w 2026"/>
                  <a:gd name="T33" fmla="*/ 113 h 1871"/>
                  <a:gd name="T34" fmla="*/ 1654 w 2026"/>
                  <a:gd name="T35" fmla="*/ 171 h 1871"/>
                  <a:gd name="T36" fmla="*/ 1596 w 2026"/>
                  <a:gd name="T37" fmla="*/ 228 h 18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026" h="1871">
                    <a:moveTo>
                      <a:pt x="1813" y="0"/>
                    </a:moveTo>
                    <a:cubicBezTo>
                      <a:pt x="213" y="0"/>
                      <a:pt x="213" y="0"/>
                      <a:pt x="213" y="0"/>
                    </a:cubicBezTo>
                    <a:cubicBezTo>
                      <a:pt x="96" y="0"/>
                      <a:pt x="0" y="95"/>
                      <a:pt x="0" y="212"/>
                    </a:cubicBezTo>
                    <a:cubicBezTo>
                      <a:pt x="0" y="1658"/>
                      <a:pt x="0" y="1658"/>
                      <a:pt x="0" y="1658"/>
                    </a:cubicBezTo>
                    <a:cubicBezTo>
                      <a:pt x="0" y="1775"/>
                      <a:pt x="96" y="1871"/>
                      <a:pt x="213" y="1871"/>
                    </a:cubicBezTo>
                    <a:cubicBezTo>
                      <a:pt x="1813" y="1871"/>
                      <a:pt x="1813" y="1871"/>
                      <a:pt x="1813" y="1871"/>
                    </a:cubicBezTo>
                    <a:cubicBezTo>
                      <a:pt x="1930" y="1871"/>
                      <a:pt x="2026" y="1775"/>
                      <a:pt x="2026" y="1658"/>
                    </a:cubicBezTo>
                    <a:cubicBezTo>
                      <a:pt x="2026" y="212"/>
                      <a:pt x="2026" y="212"/>
                      <a:pt x="2026" y="212"/>
                    </a:cubicBezTo>
                    <a:cubicBezTo>
                      <a:pt x="2026" y="95"/>
                      <a:pt x="1930" y="0"/>
                      <a:pt x="1813" y="0"/>
                    </a:cubicBezTo>
                    <a:close/>
                    <a:moveTo>
                      <a:pt x="417" y="228"/>
                    </a:moveTo>
                    <a:cubicBezTo>
                      <a:pt x="385" y="228"/>
                      <a:pt x="359" y="202"/>
                      <a:pt x="359" y="171"/>
                    </a:cubicBezTo>
                    <a:cubicBezTo>
                      <a:pt x="359" y="139"/>
                      <a:pt x="385" y="113"/>
                      <a:pt x="417" y="113"/>
                    </a:cubicBezTo>
                    <a:cubicBezTo>
                      <a:pt x="448" y="113"/>
                      <a:pt x="474" y="139"/>
                      <a:pt x="474" y="171"/>
                    </a:cubicBezTo>
                    <a:cubicBezTo>
                      <a:pt x="474" y="202"/>
                      <a:pt x="448" y="228"/>
                      <a:pt x="417" y="228"/>
                    </a:cubicBezTo>
                    <a:close/>
                    <a:moveTo>
                      <a:pt x="1596" y="228"/>
                    </a:moveTo>
                    <a:cubicBezTo>
                      <a:pt x="1565" y="228"/>
                      <a:pt x="1539" y="202"/>
                      <a:pt x="1539" y="171"/>
                    </a:cubicBezTo>
                    <a:cubicBezTo>
                      <a:pt x="1539" y="139"/>
                      <a:pt x="1565" y="113"/>
                      <a:pt x="1596" y="113"/>
                    </a:cubicBezTo>
                    <a:cubicBezTo>
                      <a:pt x="1628" y="113"/>
                      <a:pt x="1654" y="139"/>
                      <a:pt x="1654" y="171"/>
                    </a:cubicBezTo>
                    <a:cubicBezTo>
                      <a:pt x="1654" y="202"/>
                      <a:pt x="1628" y="228"/>
                      <a:pt x="1596" y="228"/>
                    </a:cubicBezTo>
                    <a:close/>
                  </a:path>
                </a:pathLst>
              </a:custGeom>
              <a:solidFill>
                <a:srgbClr val="005EB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2" name="Freeform 6"/>
              <p:cNvSpPr>
                <a:spLocks/>
              </p:cNvSpPr>
              <p:nvPr/>
            </p:nvSpPr>
            <p:spPr bwMode="auto">
              <a:xfrm>
                <a:off x="1766" y="1021"/>
                <a:ext cx="765" cy="596"/>
              </a:xfrm>
              <a:custGeom>
                <a:avLst/>
                <a:gdLst>
                  <a:gd name="T0" fmla="*/ 1762 w 1762"/>
                  <a:gd name="T1" fmla="*/ 1405 h 1618"/>
                  <a:gd name="T2" fmla="*/ 1549 w 1762"/>
                  <a:gd name="T3" fmla="*/ 1618 h 1618"/>
                  <a:gd name="T4" fmla="*/ 212 w 1762"/>
                  <a:gd name="T5" fmla="*/ 1618 h 1618"/>
                  <a:gd name="T6" fmla="*/ 0 w 1762"/>
                  <a:gd name="T7" fmla="*/ 1405 h 1618"/>
                  <a:gd name="T8" fmla="*/ 0 w 1762"/>
                  <a:gd name="T9" fmla="*/ 213 h 1618"/>
                  <a:gd name="T10" fmla="*/ 212 w 1762"/>
                  <a:gd name="T11" fmla="*/ 0 h 1618"/>
                  <a:gd name="T12" fmla="*/ 1549 w 1762"/>
                  <a:gd name="T13" fmla="*/ 0 h 1618"/>
                  <a:gd name="T14" fmla="*/ 1762 w 1762"/>
                  <a:gd name="T15" fmla="*/ 213 h 1618"/>
                  <a:gd name="T16" fmla="*/ 1762 w 1762"/>
                  <a:gd name="T17" fmla="*/ 1405 h 16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762" h="1618">
                    <a:moveTo>
                      <a:pt x="1762" y="1405"/>
                    </a:moveTo>
                    <a:cubicBezTo>
                      <a:pt x="1762" y="1522"/>
                      <a:pt x="1666" y="1618"/>
                      <a:pt x="1549" y="1618"/>
                    </a:cubicBezTo>
                    <a:cubicBezTo>
                      <a:pt x="212" y="1618"/>
                      <a:pt x="212" y="1618"/>
                      <a:pt x="212" y="1618"/>
                    </a:cubicBezTo>
                    <a:cubicBezTo>
                      <a:pt x="95" y="1618"/>
                      <a:pt x="0" y="1522"/>
                      <a:pt x="0" y="1405"/>
                    </a:cubicBezTo>
                    <a:cubicBezTo>
                      <a:pt x="0" y="213"/>
                      <a:pt x="0" y="213"/>
                      <a:pt x="0" y="213"/>
                    </a:cubicBezTo>
                    <a:cubicBezTo>
                      <a:pt x="0" y="96"/>
                      <a:pt x="95" y="0"/>
                      <a:pt x="212" y="0"/>
                    </a:cubicBezTo>
                    <a:cubicBezTo>
                      <a:pt x="1549" y="0"/>
                      <a:pt x="1549" y="0"/>
                      <a:pt x="1549" y="0"/>
                    </a:cubicBezTo>
                    <a:cubicBezTo>
                      <a:pt x="1666" y="0"/>
                      <a:pt x="1762" y="96"/>
                      <a:pt x="1762" y="213"/>
                    </a:cubicBezTo>
                    <a:lnTo>
                      <a:pt x="1762" y="1405"/>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Freeform 7"/>
              <p:cNvSpPr>
                <a:spLocks noEditPoints="1"/>
              </p:cNvSpPr>
              <p:nvPr/>
            </p:nvSpPr>
            <p:spPr bwMode="auto">
              <a:xfrm>
                <a:off x="1766" y="1007"/>
                <a:ext cx="765" cy="195"/>
              </a:xfrm>
              <a:custGeom>
                <a:avLst/>
                <a:gdLst>
                  <a:gd name="T0" fmla="*/ 1549 w 1762"/>
                  <a:gd name="T1" fmla="*/ 0 h 530"/>
                  <a:gd name="T2" fmla="*/ 212 w 1762"/>
                  <a:gd name="T3" fmla="*/ 0 h 530"/>
                  <a:gd name="T4" fmla="*/ 0 w 1762"/>
                  <a:gd name="T5" fmla="*/ 213 h 530"/>
                  <a:gd name="T6" fmla="*/ 0 w 1762"/>
                  <a:gd name="T7" fmla="*/ 317 h 530"/>
                  <a:gd name="T8" fmla="*/ 0 w 1762"/>
                  <a:gd name="T9" fmla="*/ 530 h 530"/>
                  <a:gd name="T10" fmla="*/ 1762 w 1762"/>
                  <a:gd name="T11" fmla="*/ 530 h 530"/>
                  <a:gd name="T12" fmla="*/ 1762 w 1762"/>
                  <a:gd name="T13" fmla="*/ 317 h 530"/>
                  <a:gd name="T14" fmla="*/ 1762 w 1762"/>
                  <a:gd name="T15" fmla="*/ 213 h 530"/>
                  <a:gd name="T16" fmla="*/ 1549 w 1762"/>
                  <a:gd name="T17" fmla="*/ 0 h 530"/>
                  <a:gd name="T18" fmla="*/ 287 w 1762"/>
                  <a:gd name="T19" fmla="*/ 129 h 530"/>
                  <a:gd name="T20" fmla="*/ 229 w 1762"/>
                  <a:gd name="T21" fmla="*/ 72 h 530"/>
                  <a:gd name="T22" fmla="*/ 287 w 1762"/>
                  <a:gd name="T23" fmla="*/ 14 h 530"/>
                  <a:gd name="T24" fmla="*/ 344 w 1762"/>
                  <a:gd name="T25" fmla="*/ 72 h 530"/>
                  <a:gd name="T26" fmla="*/ 287 w 1762"/>
                  <a:gd name="T27" fmla="*/ 129 h 530"/>
                  <a:gd name="T28" fmla="*/ 1466 w 1762"/>
                  <a:gd name="T29" fmla="*/ 129 h 530"/>
                  <a:gd name="T30" fmla="*/ 1409 w 1762"/>
                  <a:gd name="T31" fmla="*/ 72 h 530"/>
                  <a:gd name="T32" fmla="*/ 1466 w 1762"/>
                  <a:gd name="T33" fmla="*/ 14 h 530"/>
                  <a:gd name="T34" fmla="*/ 1524 w 1762"/>
                  <a:gd name="T35" fmla="*/ 72 h 530"/>
                  <a:gd name="T36" fmla="*/ 1466 w 1762"/>
                  <a:gd name="T37" fmla="*/ 129 h 5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762" h="530">
                    <a:moveTo>
                      <a:pt x="1549" y="0"/>
                    </a:moveTo>
                    <a:cubicBezTo>
                      <a:pt x="212" y="0"/>
                      <a:pt x="212" y="0"/>
                      <a:pt x="212" y="0"/>
                    </a:cubicBezTo>
                    <a:cubicBezTo>
                      <a:pt x="95" y="0"/>
                      <a:pt x="0" y="96"/>
                      <a:pt x="0" y="213"/>
                    </a:cubicBezTo>
                    <a:cubicBezTo>
                      <a:pt x="0" y="317"/>
                      <a:pt x="0" y="317"/>
                      <a:pt x="0" y="317"/>
                    </a:cubicBezTo>
                    <a:cubicBezTo>
                      <a:pt x="0" y="530"/>
                      <a:pt x="0" y="530"/>
                      <a:pt x="0" y="530"/>
                    </a:cubicBezTo>
                    <a:cubicBezTo>
                      <a:pt x="1762" y="530"/>
                      <a:pt x="1762" y="530"/>
                      <a:pt x="1762" y="530"/>
                    </a:cubicBezTo>
                    <a:cubicBezTo>
                      <a:pt x="1762" y="317"/>
                      <a:pt x="1762" y="317"/>
                      <a:pt x="1762" y="317"/>
                    </a:cubicBezTo>
                    <a:cubicBezTo>
                      <a:pt x="1762" y="213"/>
                      <a:pt x="1762" y="213"/>
                      <a:pt x="1762" y="213"/>
                    </a:cubicBezTo>
                    <a:cubicBezTo>
                      <a:pt x="1762" y="96"/>
                      <a:pt x="1666" y="0"/>
                      <a:pt x="1549" y="0"/>
                    </a:cubicBezTo>
                    <a:close/>
                    <a:moveTo>
                      <a:pt x="287" y="129"/>
                    </a:moveTo>
                    <a:cubicBezTo>
                      <a:pt x="255" y="129"/>
                      <a:pt x="229" y="103"/>
                      <a:pt x="229" y="72"/>
                    </a:cubicBezTo>
                    <a:cubicBezTo>
                      <a:pt x="229" y="40"/>
                      <a:pt x="255" y="14"/>
                      <a:pt x="287" y="14"/>
                    </a:cubicBezTo>
                    <a:cubicBezTo>
                      <a:pt x="318" y="14"/>
                      <a:pt x="344" y="40"/>
                      <a:pt x="344" y="72"/>
                    </a:cubicBezTo>
                    <a:cubicBezTo>
                      <a:pt x="344" y="103"/>
                      <a:pt x="318" y="129"/>
                      <a:pt x="287" y="129"/>
                    </a:cubicBezTo>
                    <a:close/>
                    <a:moveTo>
                      <a:pt x="1466" y="129"/>
                    </a:moveTo>
                    <a:cubicBezTo>
                      <a:pt x="1435" y="129"/>
                      <a:pt x="1409" y="103"/>
                      <a:pt x="1409" y="72"/>
                    </a:cubicBezTo>
                    <a:cubicBezTo>
                      <a:pt x="1409" y="40"/>
                      <a:pt x="1435" y="14"/>
                      <a:pt x="1466" y="14"/>
                    </a:cubicBezTo>
                    <a:cubicBezTo>
                      <a:pt x="1498" y="14"/>
                      <a:pt x="1524" y="40"/>
                      <a:pt x="1524" y="72"/>
                    </a:cubicBezTo>
                    <a:cubicBezTo>
                      <a:pt x="1524" y="103"/>
                      <a:pt x="1498" y="129"/>
                      <a:pt x="1466" y="129"/>
                    </a:cubicBezTo>
                    <a:close/>
                  </a:path>
                </a:pathLst>
              </a:custGeom>
              <a:solidFill>
                <a:srgbClr val="0033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Freeform 8"/>
              <p:cNvSpPr>
                <a:spLocks/>
              </p:cNvSpPr>
              <p:nvPr/>
            </p:nvSpPr>
            <p:spPr bwMode="auto">
              <a:xfrm>
                <a:off x="1873" y="938"/>
                <a:ext cx="33" cy="104"/>
              </a:xfrm>
              <a:custGeom>
                <a:avLst/>
                <a:gdLst>
                  <a:gd name="T0" fmla="*/ 76 w 76"/>
                  <a:gd name="T1" fmla="*/ 256 h 283"/>
                  <a:gd name="T2" fmla="*/ 38 w 76"/>
                  <a:gd name="T3" fmla="*/ 283 h 283"/>
                  <a:gd name="T4" fmla="*/ 38 w 76"/>
                  <a:gd name="T5" fmla="*/ 283 h 283"/>
                  <a:gd name="T6" fmla="*/ 0 w 76"/>
                  <a:gd name="T7" fmla="*/ 256 h 283"/>
                  <a:gd name="T8" fmla="*/ 0 w 76"/>
                  <a:gd name="T9" fmla="*/ 27 h 283"/>
                  <a:gd name="T10" fmla="*/ 38 w 76"/>
                  <a:gd name="T11" fmla="*/ 0 h 283"/>
                  <a:gd name="T12" fmla="*/ 38 w 76"/>
                  <a:gd name="T13" fmla="*/ 0 h 283"/>
                  <a:gd name="T14" fmla="*/ 76 w 76"/>
                  <a:gd name="T15" fmla="*/ 27 h 283"/>
                  <a:gd name="T16" fmla="*/ 76 w 76"/>
                  <a:gd name="T17" fmla="*/ 256 h 2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 h="283">
                    <a:moveTo>
                      <a:pt x="76" y="256"/>
                    </a:moveTo>
                    <a:cubicBezTo>
                      <a:pt x="76" y="271"/>
                      <a:pt x="59" y="283"/>
                      <a:pt x="38" y="283"/>
                    </a:cubicBezTo>
                    <a:cubicBezTo>
                      <a:pt x="38" y="283"/>
                      <a:pt x="38" y="283"/>
                      <a:pt x="38" y="283"/>
                    </a:cubicBezTo>
                    <a:cubicBezTo>
                      <a:pt x="17" y="283"/>
                      <a:pt x="0" y="271"/>
                      <a:pt x="0" y="256"/>
                    </a:cubicBezTo>
                    <a:cubicBezTo>
                      <a:pt x="0" y="27"/>
                      <a:pt x="0" y="27"/>
                      <a:pt x="0" y="27"/>
                    </a:cubicBezTo>
                    <a:cubicBezTo>
                      <a:pt x="0" y="12"/>
                      <a:pt x="17" y="0"/>
                      <a:pt x="38" y="0"/>
                    </a:cubicBezTo>
                    <a:cubicBezTo>
                      <a:pt x="38" y="0"/>
                      <a:pt x="38" y="0"/>
                      <a:pt x="38" y="0"/>
                    </a:cubicBezTo>
                    <a:cubicBezTo>
                      <a:pt x="59" y="0"/>
                      <a:pt x="76" y="12"/>
                      <a:pt x="76" y="27"/>
                    </a:cubicBezTo>
                    <a:lnTo>
                      <a:pt x="76" y="256"/>
                    </a:lnTo>
                    <a:close/>
                  </a:path>
                </a:pathLst>
              </a:custGeom>
              <a:solidFill>
                <a:srgbClr val="CED0D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9"/>
              <p:cNvSpPr>
                <a:spLocks/>
              </p:cNvSpPr>
              <p:nvPr/>
            </p:nvSpPr>
            <p:spPr bwMode="auto">
              <a:xfrm>
                <a:off x="2386" y="938"/>
                <a:ext cx="33" cy="104"/>
              </a:xfrm>
              <a:custGeom>
                <a:avLst/>
                <a:gdLst>
                  <a:gd name="T0" fmla="*/ 77 w 77"/>
                  <a:gd name="T1" fmla="*/ 256 h 283"/>
                  <a:gd name="T2" fmla="*/ 38 w 77"/>
                  <a:gd name="T3" fmla="*/ 283 h 283"/>
                  <a:gd name="T4" fmla="*/ 38 w 77"/>
                  <a:gd name="T5" fmla="*/ 283 h 283"/>
                  <a:gd name="T6" fmla="*/ 0 w 77"/>
                  <a:gd name="T7" fmla="*/ 256 h 283"/>
                  <a:gd name="T8" fmla="*/ 0 w 77"/>
                  <a:gd name="T9" fmla="*/ 27 h 283"/>
                  <a:gd name="T10" fmla="*/ 38 w 77"/>
                  <a:gd name="T11" fmla="*/ 0 h 283"/>
                  <a:gd name="T12" fmla="*/ 38 w 77"/>
                  <a:gd name="T13" fmla="*/ 0 h 283"/>
                  <a:gd name="T14" fmla="*/ 77 w 77"/>
                  <a:gd name="T15" fmla="*/ 27 h 283"/>
                  <a:gd name="T16" fmla="*/ 77 w 77"/>
                  <a:gd name="T17" fmla="*/ 256 h 2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7" h="283">
                    <a:moveTo>
                      <a:pt x="77" y="256"/>
                    </a:moveTo>
                    <a:cubicBezTo>
                      <a:pt x="77" y="271"/>
                      <a:pt x="59" y="283"/>
                      <a:pt x="38" y="283"/>
                    </a:cubicBezTo>
                    <a:cubicBezTo>
                      <a:pt x="38" y="283"/>
                      <a:pt x="38" y="283"/>
                      <a:pt x="38" y="283"/>
                    </a:cubicBezTo>
                    <a:cubicBezTo>
                      <a:pt x="17" y="283"/>
                      <a:pt x="0" y="271"/>
                      <a:pt x="0" y="256"/>
                    </a:cubicBezTo>
                    <a:cubicBezTo>
                      <a:pt x="0" y="27"/>
                      <a:pt x="0" y="27"/>
                      <a:pt x="0" y="27"/>
                    </a:cubicBezTo>
                    <a:cubicBezTo>
                      <a:pt x="0" y="12"/>
                      <a:pt x="17" y="0"/>
                      <a:pt x="38" y="0"/>
                    </a:cubicBezTo>
                    <a:cubicBezTo>
                      <a:pt x="38" y="0"/>
                      <a:pt x="38" y="0"/>
                      <a:pt x="38" y="0"/>
                    </a:cubicBezTo>
                    <a:cubicBezTo>
                      <a:pt x="59" y="0"/>
                      <a:pt x="77" y="12"/>
                      <a:pt x="77" y="27"/>
                    </a:cubicBezTo>
                    <a:lnTo>
                      <a:pt x="77" y="256"/>
                    </a:lnTo>
                    <a:close/>
                  </a:path>
                </a:pathLst>
              </a:custGeom>
              <a:solidFill>
                <a:srgbClr val="CED0D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7" name="Group 12"/>
            <p:cNvGrpSpPr>
              <a:grpSpLocks noChangeAspect="1"/>
            </p:cNvGrpSpPr>
            <p:nvPr/>
          </p:nvGrpSpPr>
          <p:grpSpPr bwMode="auto">
            <a:xfrm>
              <a:off x="7255417" y="1479551"/>
              <a:ext cx="1277395" cy="922962"/>
              <a:chOff x="4495" y="932"/>
              <a:chExt cx="880" cy="722"/>
            </a:xfrm>
          </p:grpSpPr>
          <p:sp>
            <p:nvSpPr>
              <p:cNvPr id="104" name="AutoShape 11"/>
              <p:cNvSpPr>
                <a:spLocks noChangeAspect="1" noChangeArrowheads="1" noTextEdit="1"/>
              </p:cNvSpPr>
              <p:nvPr/>
            </p:nvSpPr>
            <p:spPr bwMode="auto">
              <a:xfrm>
                <a:off x="4495" y="932"/>
                <a:ext cx="880" cy="7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13"/>
              <p:cNvSpPr>
                <a:spLocks noEditPoints="1"/>
              </p:cNvSpPr>
              <p:nvPr/>
            </p:nvSpPr>
            <p:spPr bwMode="auto">
              <a:xfrm>
                <a:off x="4495" y="964"/>
                <a:ext cx="880" cy="690"/>
              </a:xfrm>
              <a:custGeom>
                <a:avLst/>
                <a:gdLst>
                  <a:gd name="T0" fmla="*/ 1813 w 2026"/>
                  <a:gd name="T1" fmla="*/ 0 h 1871"/>
                  <a:gd name="T2" fmla="*/ 213 w 2026"/>
                  <a:gd name="T3" fmla="*/ 0 h 1871"/>
                  <a:gd name="T4" fmla="*/ 0 w 2026"/>
                  <a:gd name="T5" fmla="*/ 212 h 1871"/>
                  <a:gd name="T6" fmla="*/ 0 w 2026"/>
                  <a:gd name="T7" fmla="*/ 1658 h 1871"/>
                  <a:gd name="T8" fmla="*/ 213 w 2026"/>
                  <a:gd name="T9" fmla="*/ 1871 h 1871"/>
                  <a:gd name="T10" fmla="*/ 1813 w 2026"/>
                  <a:gd name="T11" fmla="*/ 1871 h 1871"/>
                  <a:gd name="T12" fmla="*/ 2026 w 2026"/>
                  <a:gd name="T13" fmla="*/ 1658 h 1871"/>
                  <a:gd name="T14" fmla="*/ 2026 w 2026"/>
                  <a:gd name="T15" fmla="*/ 212 h 1871"/>
                  <a:gd name="T16" fmla="*/ 1813 w 2026"/>
                  <a:gd name="T17" fmla="*/ 0 h 1871"/>
                  <a:gd name="T18" fmla="*/ 417 w 2026"/>
                  <a:gd name="T19" fmla="*/ 228 h 1871"/>
                  <a:gd name="T20" fmla="*/ 359 w 2026"/>
                  <a:gd name="T21" fmla="*/ 171 h 1871"/>
                  <a:gd name="T22" fmla="*/ 417 w 2026"/>
                  <a:gd name="T23" fmla="*/ 113 h 1871"/>
                  <a:gd name="T24" fmla="*/ 474 w 2026"/>
                  <a:gd name="T25" fmla="*/ 171 h 1871"/>
                  <a:gd name="T26" fmla="*/ 417 w 2026"/>
                  <a:gd name="T27" fmla="*/ 228 h 1871"/>
                  <a:gd name="T28" fmla="*/ 1596 w 2026"/>
                  <a:gd name="T29" fmla="*/ 228 h 1871"/>
                  <a:gd name="T30" fmla="*/ 1539 w 2026"/>
                  <a:gd name="T31" fmla="*/ 171 h 1871"/>
                  <a:gd name="T32" fmla="*/ 1596 w 2026"/>
                  <a:gd name="T33" fmla="*/ 113 h 1871"/>
                  <a:gd name="T34" fmla="*/ 1654 w 2026"/>
                  <a:gd name="T35" fmla="*/ 171 h 1871"/>
                  <a:gd name="T36" fmla="*/ 1596 w 2026"/>
                  <a:gd name="T37" fmla="*/ 228 h 18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026" h="1871">
                    <a:moveTo>
                      <a:pt x="1813" y="0"/>
                    </a:moveTo>
                    <a:cubicBezTo>
                      <a:pt x="213" y="0"/>
                      <a:pt x="213" y="0"/>
                      <a:pt x="213" y="0"/>
                    </a:cubicBezTo>
                    <a:cubicBezTo>
                      <a:pt x="96" y="0"/>
                      <a:pt x="0" y="95"/>
                      <a:pt x="0" y="212"/>
                    </a:cubicBezTo>
                    <a:cubicBezTo>
                      <a:pt x="0" y="1658"/>
                      <a:pt x="0" y="1658"/>
                      <a:pt x="0" y="1658"/>
                    </a:cubicBezTo>
                    <a:cubicBezTo>
                      <a:pt x="0" y="1775"/>
                      <a:pt x="96" y="1871"/>
                      <a:pt x="213" y="1871"/>
                    </a:cubicBezTo>
                    <a:cubicBezTo>
                      <a:pt x="1813" y="1871"/>
                      <a:pt x="1813" y="1871"/>
                      <a:pt x="1813" y="1871"/>
                    </a:cubicBezTo>
                    <a:cubicBezTo>
                      <a:pt x="1930" y="1871"/>
                      <a:pt x="2026" y="1775"/>
                      <a:pt x="2026" y="1658"/>
                    </a:cubicBezTo>
                    <a:cubicBezTo>
                      <a:pt x="2026" y="212"/>
                      <a:pt x="2026" y="212"/>
                      <a:pt x="2026" y="212"/>
                    </a:cubicBezTo>
                    <a:cubicBezTo>
                      <a:pt x="2026" y="95"/>
                      <a:pt x="1930" y="0"/>
                      <a:pt x="1813" y="0"/>
                    </a:cubicBezTo>
                    <a:close/>
                    <a:moveTo>
                      <a:pt x="417" y="228"/>
                    </a:moveTo>
                    <a:cubicBezTo>
                      <a:pt x="385" y="228"/>
                      <a:pt x="359" y="202"/>
                      <a:pt x="359" y="171"/>
                    </a:cubicBezTo>
                    <a:cubicBezTo>
                      <a:pt x="359" y="139"/>
                      <a:pt x="385" y="113"/>
                      <a:pt x="417" y="113"/>
                    </a:cubicBezTo>
                    <a:cubicBezTo>
                      <a:pt x="448" y="113"/>
                      <a:pt x="474" y="139"/>
                      <a:pt x="474" y="171"/>
                    </a:cubicBezTo>
                    <a:cubicBezTo>
                      <a:pt x="474" y="202"/>
                      <a:pt x="448" y="228"/>
                      <a:pt x="417" y="228"/>
                    </a:cubicBezTo>
                    <a:close/>
                    <a:moveTo>
                      <a:pt x="1596" y="228"/>
                    </a:moveTo>
                    <a:cubicBezTo>
                      <a:pt x="1565" y="228"/>
                      <a:pt x="1539" y="202"/>
                      <a:pt x="1539" y="171"/>
                    </a:cubicBezTo>
                    <a:cubicBezTo>
                      <a:pt x="1539" y="139"/>
                      <a:pt x="1565" y="113"/>
                      <a:pt x="1596" y="113"/>
                    </a:cubicBezTo>
                    <a:cubicBezTo>
                      <a:pt x="1628" y="113"/>
                      <a:pt x="1654" y="139"/>
                      <a:pt x="1654" y="171"/>
                    </a:cubicBezTo>
                    <a:cubicBezTo>
                      <a:pt x="1654" y="202"/>
                      <a:pt x="1628" y="228"/>
                      <a:pt x="1596" y="228"/>
                    </a:cubicBezTo>
                    <a:close/>
                  </a:path>
                </a:pathLst>
              </a:custGeom>
              <a:solidFill>
                <a:srgbClr val="00A3A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Freeform 14"/>
              <p:cNvSpPr>
                <a:spLocks/>
              </p:cNvSpPr>
              <p:nvPr/>
            </p:nvSpPr>
            <p:spPr bwMode="auto">
              <a:xfrm>
                <a:off x="4552" y="1015"/>
                <a:ext cx="765" cy="596"/>
              </a:xfrm>
              <a:custGeom>
                <a:avLst/>
                <a:gdLst>
                  <a:gd name="T0" fmla="*/ 1762 w 1762"/>
                  <a:gd name="T1" fmla="*/ 1405 h 1618"/>
                  <a:gd name="T2" fmla="*/ 1549 w 1762"/>
                  <a:gd name="T3" fmla="*/ 1618 h 1618"/>
                  <a:gd name="T4" fmla="*/ 212 w 1762"/>
                  <a:gd name="T5" fmla="*/ 1618 h 1618"/>
                  <a:gd name="T6" fmla="*/ 0 w 1762"/>
                  <a:gd name="T7" fmla="*/ 1405 h 1618"/>
                  <a:gd name="T8" fmla="*/ 0 w 1762"/>
                  <a:gd name="T9" fmla="*/ 213 h 1618"/>
                  <a:gd name="T10" fmla="*/ 212 w 1762"/>
                  <a:gd name="T11" fmla="*/ 0 h 1618"/>
                  <a:gd name="T12" fmla="*/ 1549 w 1762"/>
                  <a:gd name="T13" fmla="*/ 0 h 1618"/>
                  <a:gd name="T14" fmla="*/ 1762 w 1762"/>
                  <a:gd name="T15" fmla="*/ 213 h 1618"/>
                  <a:gd name="T16" fmla="*/ 1762 w 1762"/>
                  <a:gd name="T17" fmla="*/ 1405 h 16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762" h="1618">
                    <a:moveTo>
                      <a:pt x="1762" y="1405"/>
                    </a:moveTo>
                    <a:cubicBezTo>
                      <a:pt x="1762" y="1522"/>
                      <a:pt x="1666" y="1618"/>
                      <a:pt x="1549" y="1618"/>
                    </a:cubicBezTo>
                    <a:cubicBezTo>
                      <a:pt x="212" y="1618"/>
                      <a:pt x="212" y="1618"/>
                      <a:pt x="212" y="1618"/>
                    </a:cubicBezTo>
                    <a:cubicBezTo>
                      <a:pt x="95" y="1618"/>
                      <a:pt x="0" y="1522"/>
                      <a:pt x="0" y="1405"/>
                    </a:cubicBezTo>
                    <a:cubicBezTo>
                      <a:pt x="0" y="213"/>
                      <a:pt x="0" y="213"/>
                      <a:pt x="0" y="213"/>
                    </a:cubicBezTo>
                    <a:cubicBezTo>
                      <a:pt x="0" y="96"/>
                      <a:pt x="95" y="0"/>
                      <a:pt x="212" y="0"/>
                    </a:cubicBezTo>
                    <a:cubicBezTo>
                      <a:pt x="1549" y="0"/>
                      <a:pt x="1549" y="0"/>
                      <a:pt x="1549" y="0"/>
                    </a:cubicBezTo>
                    <a:cubicBezTo>
                      <a:pt x="1666" y="0"/>
                      <a:pt x="1762" y="96"/>
                      <a:pt x="1762" y="213"/>
                    </a:cubicBezTo>
                    <a:lnTo>
                      <a:pt x="1762" y="1405"/>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15"/>
              <p:cNvSpPr>
                <a:spLocks noEditPoints="1"/>
              </p:cNvSpPr>
              <p:nvPr/>
            </p:nvSpPr>
            <p:spPr bwMode="auto">
              <a:xfrm>
                <a:off x="4552" y="1001"/>
                <a:ext cx="765" cy="195"/>
              </a:xfrm>
              <a:custGeom>
                <a:avLst/>
                <a:gdLst>
                  <a:gd name="T0" fmla="*/ 1549 w 1762"/>
                  <a:gd name="T1" fmla="*/ 0 h 530"/>
                  <a:gd name="T2" fmla="*/ 212 w 1762"/>
                  <a:gd name="T3" fmla="*/ 0 h 530"/>
                  <a:gd name="T4" fmla="*/ 0 w 1762"/>
                  <a:gd name="T5" fmla="*/ 213 h 530"/>
                  <a:gd name="T6" fmla="*/ 0 w 1762"/>
                  <a:gd name="T7" fmla="*/ 317 h 530"/>
                  <a:gd name="T8" fmla="*/ 0 w 1762"/>
                  <a:gd name="T9" fmla="*/ 530 h 530"/>
                  <a:gd name="T10" fmla="*/ 1762 w 1762"/>
                  <a:gd name="T11" fmla="*/ 530 h 530"/>
                  <a:gd name="T12" fmla="*/ 1762 w 1762"/>
                  <a:gd name="T13" fmla="*/ 317 h 530"/>
                  <a:gd name="T14" fmla="*/ 1762 w 1762"/>
                  <a:gd name="T15" fmla="*/ 213 h 530"/>
                  <a:gd name="T16" fmla="*/ 1549 w 1762"/>
                  <a:gd name="T17" fmla="*/ 0 h 530"/>
                  <a:gd name="T18" fmla="*/ 287 w 1762"/>
                  <a:gd name="T19" fmla="*/ 129 h 530"/>
                  <a:gd name="T20" fmla="*/ 229 w 1762"/>
                  <a:gd name="T21" fmla="*/ 72 h 530"/>
                  <a:gd name="T22" fmla="*/ 287 w 1762"/>
                  <a:gd name="T23" fmla="*/ 14 h 530"/>
                  <a:gd name="T24" fmla="*/ 344 w 1762"/>
                  <a:gd name="T25" fmla="*/ 72 h 530"/>
                  <a:gd name="T26" fmla="*/ 287 w 1762"/>
                  <a:gd name="T27" fmla="*/ 129 h 530"/>
                  <a:gd name="T28" fmla="*/ 1466 w 1762"/>
                  <a:gd name="T29" fmla="*/ 129 h 530"/>
                  <a:gd name="T30" fmla="*/ 1409 w 1762"/>
                  <a:gd name="T31" fmla="*/ 72 h 530"/>
                  <a:gd name="T32" fmla="*/ 1466 w 1762"/>
                  <a:gd name="T33" fmla="*/ 14 h 530"/>
                  <a:gd name="T34" fmla="*/ 1524 w 1762"/>
                  <a:gd name="T35" fmla="*/ 72 h 530"/>
                  <a:gd name="T36" fmla="*/ 1466 w 1762"/>
                  <a:gd name="T37" fmla="*/ 129 h 5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762" h="530">
                    <a:moveTo>
                      <a:pt x="1549" y="0"/>
                    </a:moveTo>
                    <a:cubicBezTo>
                      <a:pt x="212" y="0"/>
                      <a:pt x="212" y="0"/>
                      <a:pt x="212" y="0"/>
                    </a:cubicBezTo>
                    <a:cubicBezTo>
                      <a:pt x="95" y="0"/>
                      <a:pt x="0" y="96"/>
                      <a:pt x="0" y="213"/>
                    </a:cubicBezTo>
                    <a:cubicBezTo>
                      <a:pt x="0" y="317"/>
                      <a:pt x="0" y="317"/>
                      <a:pt x="0" y="317"/>
                    </a:cubicBezTo>
                    <a:cubicBezTo>
                      <a:pt x="0" y="530"/>
                      <a:pt x="0" y="530"/>
                      <a:pt x="0" y="530"/>
                    </a:cubicBezTo>
                    <a:cubicBezTo>
                      <a:pt x="1762" y="530"/>
                      <a:pt x="1762" y="530"/>
                      <a:pt x="1762" y="530"/>
                    </a:cubicBezTo>
                    <a:cubicBezTo>
                      <a:pt x="1762" y="317"/>
                      <a:pt x="1762" y="317"/>
                      <a:pt x="1762" y="317"/>
                    </a:cubicBezTo>
                    <a:cubicBezTo>
                      <a:pt x="1762" y="213"/>
                      <a:pt x="1762" y="213"/>
                      <a:pt x="1762" y="213"/>
                    </a:cubicBezTo>
                    <a:cubicBezTo>
                      <a:pt x="1762" y="96"/>
                      <a:pt x="1666" y="0"/>
                      <a:pt x="1549" y="0"/>
                    </a:cubicBezTo>
                    <a:close/>
                    <a:moveTo>
                      <a:pt x="287" y="129"/>
                    </a:moveTo>
                    <a:cubicBezTo>
                      <a:pt x="255" y="129"/>
                      <a:pt x="229" y="103"/>
                      <a:pt x="229" y="72"/>
                    </a:cubicBezTo>
                    <a:cubicBezTo>
                      <a:pt x="229" y="40"/>
                      <a:pt x="255" y="14"/>
                      <a:pt x="287" y="14"/>
                    </a:cubicBezTo>
                    <a:cubicBezTo>
                      <a:pt x="318" y="14"/>
                      <a:pt x="344" y="40"/>
                      <a:pt x="344" y="72"/>
                    </a:cubicBezTo>
                    <a:cubicBezTo>
                      <a:pt x="344" y="103"/>
                      <a:pt x="318" y="129"/>
                      <a:pt x="287" y="129"/>
                    </a:cubicBezTo>
                    <a:close/>
                    <a:moveTo>
                      <a:pt x="1466" y="129"/>
                    </a:moveTo>
                    <a:cubicBezTo>
                      <a:pt x="1435" y="129"/>
                      <a:pt x="1409" y="103"/>
                      <a:pt x="1409" y="72"/>
                    </a:cubicBezTo>
                    <a:cubicBezTo>
                      <a:pt x="1409" y="40"/>
                      <a:pt x="1435" y="14"/>
                      <a:pt x="1466" y="14"/>
                    </a:cubicBezTo>
                    <a:cubicBezTo>
                      <a:pt x="1498" y="14"/>
                      <a:pt x="1524" y="40"/>
                      <a:pt x="1524" y="72"/>
                    </a:cubicBezTo>
                    <a:cubicBezTo>
                      <a:pt x="1524" y="103"/>
                      <a:pt x="1498" y="129"/>
                      <a:pt x="1466" y="129"/>
                    </a:cubicBezTo>
                    <a:close/>
                  </a:path>
                </a:pathLst>
              </a:custGeom>
              <a:solidFill>
                <a:srgbClr val="0033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8" name="Freeform 16"/>
              <p:cNvSpPr>
                <a:spLocks/>
              </p:cNvSpPr>
              <p:nvPr/>
            </p:nvSpPr>
            <p:spPr bwMode="auto">
              <a:xfrm>
                <a:off x="4659" y="932"/>
                <a:ext cx="33" cy="104"/>
              </a:xfrm>
              <a:custGeom>
                <a:avLst/>
                <a:gdLst>
                  <a:gd name="T0" fmla="*/ 76 w 76"/>
                  <a:gd name="T1" fmla="*/ 256 h 283"/>
                  <a:gd name="T2" fmla="*/ 38 w 76"/>
                  <a:gd name="T3" fmla="*/ 283 h 283"/>
                  <a:gd name="T4" fmla="*/ 38 w 76"/>
                  <a:gd name="T5" fmla="*/ 283 h 283"/>
                  <a:gd name="T6" fmla="*/ 0 w 76"/>
                  <a:gd name="T7" fmla="*/ 256 h 283"/>
                  <a:gd name="T8" fmla="*/ 0 w 76"/>
                  <a:gd name="T9" fmla="*/ 27 h 283"/>
                  <a:gd name="T10" fmla="*/ 38 w 76"/>
                  <a:gd name="T11" fmla="*/ 0 h 283"/>
                  <a:gd name="T12" fmla="*/ 38 w 76"/>
                  <a:gd name="T13" fmla="*/ 0 h 283"/>
                  <a:gd name="T14" fmla="*/ 76 w 76"/>
                  <a:gd name="T15" fmla="*/ 27 h 283"/>
                  <a:gd name="T16" fmla="*/ 76 w 76"/>
                  <a:gd name="T17" fmla="*/ 256 h 2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 h="283">
                    <a:moveTo>
                      <a:pt x="76" y="256"/>
                    </a:moveTo>
                    <a:cubicBezTo>
                      <a:pt x="76" y="271"/>
                      <a:pt x="59" y="283"/>
                      <a:pt x="38" y="283"/>
                    </a:cubicBezTo>
                    <a:cubicBezTo>
                      <a:pt x="38" y="283"/>
                      <a:pt x="38" y="283"/>
                      <a:pt x="38" y="283"/>
                    </a:cubicBezTo>
                    <a:cubicBezTo>
                      <a:pt x="17" y="283"/>
                      <a:pt x="0" y="271"/>
                      <a:pt x="0" y="256"/>
                    </a:cubicBezTo>
                    <a:cubicBezTo>
                      <a:pt x="0" y="27"/>
                      <a:pt x="0" y="27"/>
                      <a:pt x="0" y="27"/>
                    </a:cubicBezTo>
                    <a:cubicBezTo>
                      <a:pt x="0" y="12"/>
                      <a:pt x="17" y="0"/>
                      <a:pt x="38" y="0"/>
                    </a:cubicBezTo>
                    <a:cubicBezTo>
                      <a:pt x="38" y="0"/>
                      <a:pt x="38" y="0"/>
                      <a:pt x="38" y="0"/>
                    </a:cubicBezTo>
                    <a:cubicBezTo>
                      <a:pt x="59" y="0"/>
                      <a:pt x="76" y="12"/>
                      <a:pt x="76" y="27"/>
                    </a:cubicBezTo>
                    <a:lnTo>
                      <a:pt x="76" y="256"/>
                    </a:lnTo>
                    <a:close/>
                  </a:path>
                </a:pathLst>
              </a:custGeom>
              <a:solidFill>
                <a:srgbClr val="CED0D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9" name="Freeform 17"/>
              <p:cNvSpPr>
                <a:spLocks/>
              </p:cNvSpPr>
              <p:nvPr/>
            </p:nvSpPr>
            <p:spPr bwMode="auto">
              <a:xfrm>
                <a:off x="5172" y="932"/>
                <a:ext cx="33" cy="104"/>
              </a:xfrm>
              <a:custGeom>
                <a:avLst/>
                <a:gdLst>
                  <a:gd name="T0" fmla="*/ 77 w 77"/>
                  <a:gd name="T1" fmla="*/ 256 h 283"/>
                  <a:gd name="T2" fmla="*/ 38 w 77"/>
                  <a:gd name="T3" fmla="*/ 283 h 283"/>
                  <a:gd name="T4" fmla="*/ 38 w 77"/>
                  <a:gd name="T5" fmla="*/ 283 h 283"/>
                  <a:gd name="T6" fmla="*/ 0 w 77"/>
                  <a:gd name="T7" fmla="*/ 256 h 283"/>
                  <a:gd name="T8" fmla="*/ 0 w 77"/>
                  <a:gd name="T9" fmla="*/ 27 h 283"/>
                  <a:gd name="T10" fmla="*/ 38 w 77"/>
                  <a:gd name="T11" fmla="*/ 0 h 283"/>
                  <a:gd name="T12" fmla="*/ 38 w 77"/>
                  <a:gd name="T13" fmla="*/ 0 h 283"/>
                  <a:gd name="T14" fmla="*/ 77 w 77"/>
                  <a:gd name="T15" fmla="*/ 27 h 283"/>
                  <a:gd name="T16" fmla="*/ 77 w 77"/>
                  <a:gd name="T17" fmla="*/ 256 h 2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7" h="283">
                    <a:moveTo>
                      <a:pt x="77" y="256"/>
                    </a:moveTo>
                    <a:cubicBezTo>
                      <a:pt x="77" y="271"/>
                      <a:pt x="59" y="283"/>
                      <a:pt x="38" y="283"/>
                    </a:cubicBezTo>
                    <a:cubicBezTo>
                      <a:pt x="38" y="283"/>
                      <a:pt x="38" y="283"/>
                      <a:pt x="38" y="283"/>
                    </a:cubicBezTo>
                    <a:cubicBezTo>
                      <a:pt x="17" y="283"/>
                      <a:pt x="0" y="271"/>
                      <a:pt x="0" y="256"/>
                    </a:cubicBezTo>
                    <a:cubicBezTo>
                      <a:pt x="0" y="27"/>
                      <a:pt x="0" y="27"/>
                      <a:pt x="0" y="27"/>
                    </a:cubicBezTo>
                    <a:cubicBezTo>
                      <a:pt x="0" y="12"/>
                      <a:pt x="17" y="0"/>
                      <a:pt x="38" y="0"/>
                    </a:cubicBezTo>
                    <a:cubicBezTo>
                      <a:pt x="38" y="0"/>
                      <a:pt x="38" y="0"/>
                      <a:pt x="38" y="0"/>
                    </a:cubicBezTo>
                    <a:cubicBezTo>
                      <a:pt x="59" y="0"/>
                      <a:pt x="77" y="12"/>
                      <a:pt x="77" y="27"/>
                    </a:cubicBezTo>
                    <a:lnTo>
                      <a:pt x="77" y="256"/>
                    </a:lnTo>
                    <a:close/>
                  </a:path>
                </a:pathLst>
              </a:custGeom>
              <a:solidFill>
                <a:srgbClr val="CED0D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8" name="Group 20"/>
            <p:cNvGrpSpPr>
              <a:grpSpLocks noChangeAspect="1"/>
            </p:cNvGrpSpPr>
            <p:nvPr/>
          </p:nvGrpSpPr>
          <p:grpSpPr bwMode="auto">
            <a:xfrm>
              <a:off x="5915604" y="1479551"/>
              <a:ext cx="1277395" cy="922962"/>
              <a:chOff x="3572" y="932"/>
              <a:chExt cx="880" cy="722"/>
            </a:xfrm>
          </p:grpSpPr>
          <p:sp>
            <p:nvSpPr>
              <p:cNvPr id="98" name="AutoShape 19"/>
              <p:cNvSpPr>
                <a:spLocks noChangeAspect="1" noChangeArrowheads="1" noTextEdit="1"/>
              </p:cNvSpPr>
              <p:nvPr/>
            </p:nvSpPr>
            <p:spPr bwMode="auto">
              <a:xfrm>
                <a:off x="3572" y="932"/>
                <a:ext cx="880" cy="7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21"/>
              <p:cNvSpPr>
                <a:spLocks noEditPoints="1"/>
              </p:cNvSpPr>
              <p:nvPr/>
            </p:nvSpPr>
            <p:spPr bwMode="auto">
              <a:xfrm>
                <a:off x="3572" y="964"/>
                <a:ext cx="880" cy="690"/>
              </a:xfrm>
              <a:custGeom>
                <a:avLst/>
                <a:gdLst>
                  <a:gd name="T0" fmla="*/ 1813 w 2026"/>
                  <a:gd name="T1" fmla="*/ 0 h 1871"/>
                  <a:gd name="T2" fmla="*/ 213 w 2026"/>
                  <a:gd name="T3" fmla="*/ 0 h 1871"/>
                  <a:gd name="T4" fmla="*/ 0 w 2026"/>
                  <a:gd name="T5" fmla="*/ 212 h 1871"/>
                  <a:gd name="T6" fmla="*/ 0 w 2026"/>
                  <a:gd name="T7" fmla="*/ 1658 h 1871"/>
                  <a:gd name="T8" fmla="*/ 213 w 2026"/>
                  <a:gd name="T9" fmla="*/ 1871 h 1871"/>
                  <a:gd name="T10" fmla="*/ 1813 w 2026"/>
                  <a:gd name="T11" fmla="*/ 1871 h 1871"/>
                  <a:gd name="T12" fmla="*/ 2026 w 2026"/>
                  <a:gd name="T13" fmla="*/ 1658 h 1871"/>
                  <a:gd name="T14" fmla="*/ 2026 w 2026"/>
                  <a:gd name="T15" fmla="*/ 212 h 1871"/>
                  <a:gd name="T16" fmla="*/ 1813 w 2026"/>
                  <a:gd name="T17" fmla="*/ 0 h 1871"/>
                  <a:gd name="T18" fmla="*/ 417 w 2026"/>
                  <a:gd name="T19" fmla="*/ 228 h 1871"/>
                  <a:gd name="T20" fmla="*/ 359 w 2026"/>
                  <a:gd name="T21" fmla="*/ 171 h 1871"/>
                  <a:gd name="T22" fmla="*/ 417 w 2026"/>
                  <a:gd name="T23" fmla="*/ 113 h 1871"/>
                  <a:gd name="T24" fmla="*/ 474 w 2026"/>
                  <a:gd name="T25" fmla="*/ 171 h 1871"/>
                  <a:gd name="T26" fmla="*/ 417 w 2026"/>
                  <a:gd name="T27" fmla="*/ 228 h 1871"/>
                  <a:gd name="T28" fmla="*/ 1596 w 2026"/>
                  <a:gd name="T29" fmla="*/ 228 h 1871"/>
                  <a:gd name="T30" fmla="*/ 1539 w 2026"/>
                  <a:gd name="T31" fmla="*/ 171 h 1871"/>
                  <a:gd name="T32" fmla="*/ 1596 w 2026"/>
                  <a:gd name="T33" fmla="*/ 113 h 1871"/>
                  <a:gd name="T34" fmla="*/ 1654 w 2026"/>
                  <a:gd name="T35" fmla="*/ 171 h 1871"/>
                  <a:gd name="T36" fmla="*/ 1596 w 2026"/>
                  <a:gd name="T37" fmla="*/ 228 h 18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026" h="1871">
                    <a:moveTo>
                      <a:pt x="1813" y="0"/>
                    </a:moveTo>
                    <a:cubicBezTo>
                      <a:pt x="213" y="0"/>
                      <a:pt x="213" y="0"/>
                      <a:pt x="213" y="0"/>
                    </a:cubicBezTo>
                    <a:cubicBezTo>
                      <a:pt x="96" y="0"/>
                      <a:pt x="0" y="95"/>
                      <a:pt x="0" y="212"/>
                    </a:cubicBezTo>
                    <a:cubicBezTo>
                      <a:pt x="0" y="1658"/>
                      <a:pt x="0" y="1658"/>
                      <a:pt x="0" y="1658"/>
                    </a:cubicBezTo>
                    <a:cubicBezTo>
                      <a:pt x="0" y="1775"/>
                      <a:pt x="96" y="1871"/>
                      <a:pt x="213" y="1871"/>
                    </a:cubicBezTo>
                    <a:cubicBezTo>
                      <a:pt x="1813" y="1871"/>
                      <a:pt x="1813" y="1871"/>
                      <a:pt x="1813" y="1871"/>
                    </a:cubicBezTo>
                    <a:cubicBezTo>
                      <a:pt x="1930" y="1871"/>
                      <a:pt x="2026" y="1775"/>
                      <a:pt x="2026" y="1658"/>
                    </a:cubicBezTo>
                    <a:cubicBezTo>
                      <a:pt x="2026" y="212"/>
                      <a:pt x="2026" y="212"/>
                      <a:pt x="2026" y="212"/>
                    </a:cubicBezTo>
                    <a:cubicBezTo>
                      <a:pt x="2026" y="95"/>
                      <a:pt x="1930" y="0"/>
                      <a:pt x="1813" y="0"/>
                    </a:cubicBezTo>
                    <a:close/>
                    <a:moveTo>
                      <a:pt x="417" y="228"/>
                    </a:moveTo>
                    <a:cubicBezTo>
                      <a:pt x="385" y="228"/>
                      <a:pt x="359" y="202"/>
                      <a:pt x="359" y="171"/>
                    </a:cubicBezTo>
                    <a:cubicBezTo>
                      <a:pt x="359" y="139"/>
                      <a:pt x="385" y="113"/>
                      <a:pt x="417" y="113"/>
                    </a:cubicBezTo>
                    <a:cubicBezTo>
                      <a:pt x="448" y="113"/>
                      <a:pt x="474" y="139"/>
                      <a:pt x="474" y="171"/>
                    </a:cubicBezTo>
                    <a:cubicBezTo>
                      <a:pt x="474" y="202"/>
                      <a:pt x="448" y="228"/>
                      <a:pt x="417" y="228"/>
                    </a:cubicBezTo>
                    <a:close/>
                    <a:moveTo>
                      <a:pt x="1596" y="228"/>
                    </a:moveTo>
                    <a:cubicBezTo>
                      <a:pt x="1565" y="228"/>
                      <a:pt x="1539" y="202"/>
                      <a:pt x="1539" y="171"/>
                    </a:cubicBezTo>
                    <a:cubicBezTo>
                      <a:pt x="1539" y="139"/>
                      <a:pt x="1565" y="113"/>
                      <a:pt x="1596" y="113"/>
                    </a:cubicBezTo>
                    <a:cubicBezTo>
                      <a:pt x="1628" y="113"/>
                      <a:pt x="1654" y="139"/>
                      <a:pt x="1654" y="171"/>
                    </a:cubicBezTo>
                    <a:cubicBezTo>
                      <a:pt x="1654" y="202"/>
                      <a:pt x="1628" y="228"/>
                      <a:pt x="1596" y="228"/>
                    </a:cubicBezTo>
                    <a:close/>
                  </a:path>
                </a:pathLst>
              </a:custGeom>
              <a:solidFill>
                <a:srgbClr val="0033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22"/>
              <p:cNvSpPr>
                <a:spLocks/>
              </p:cNvSpPr>
              <p:nvPr/>
            </p:nvSpPr>
            <p:spPr bwMode="auto">
              <a:xfrm>
                <a:off x="3629" y="1015"/>
                <a:ext cx="765" cy="596"/>
              </a:xfrm>
              <a:custGeom>
                <a:avLst/>
                <a:gdLst>
                  <a:gd name="T0" fmla="*/ 1762 w 1762"/>
                  <a:gd name="T1" fmla="*/ 1405 h 1618"/>
                  <a:gd name="T2" fmla="*/ 1549 w 1762"/>
                  <a:gd name="T3" fmla="*/ 1618 h 1618"/>
                  <a:gd name="T4" fmla="*/ 212 w 1762"/>
                  <a:gd name="T5" fmla="*/ 1618 h 1618"/>
                  <a:gd name="T6" fmla="*/ 0 w 1762"/>
                  <a:gd name="T7" fmla="*/ 1405 h 1618"/>
                  <a:gd name="T8" fmla="*/ 0 w 1762"/>
                  <a:gd name="T9" fmla="*/ 213 h 1618"/>
                  <a:gd name="T10" fmla="*/ 212 w 1762"/>
                  <a:gd name="T11" fmla="*/ 0 h 1618"/>
                  <a:gd name="T12" fmla="*/ 1549 w 1762"/>
                  <a:gd name="T13" fmla="*/ 0 h 1618"/>
                  <a:gd name="T14" fmla="*/ 1762 w 1762"/>
                  <a:gd name="T15" fmla="*/ 213 h 1618"/>
                  <a:gd name="T16" fmla="*/ 1762 w 1762"/>
                  <a:gd name="T17" fmla="*/ 1405 h 16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762" h="1618">
                    <a:moveTo>
                      <a:pt x="1762" y="1405"/>
                    </a:moveTo>
                    <a:cubicBezTo>
                      <a:pt x="1762" y="1522"/>
                      <a:pt x="1666" y="1618"/>
                      <a:pt x="1549" y="1618"/>
                    </a:cubicBezTo>
                    <a:cubicBezTo>
                      <a:pt x="212" y="1618"/>
                      <a:pt x="212" y="1618"/>
                      <a:pt x="212" y="1618"/>
                    </a:cubicBezTo>
                    <a:cubicBezTo>
                      <a:pt x="95" y="1618"/>
                      <a:pt x="0" y="1522"/>
                      <a:pt x="0" y="1405"/>
                    </a:cubicBezTo>
                    <a:cubicBezTo>
                      <a:pt x="0" y="213"/>
                      <a:pt x="0" y="213"/>
                      <a:pt x="0" y="213"/>
                    </a:cubicBezTo>
                    <a:cubicBezTo>
                      <a:pt x="0" y="96"/>
                      <a:pt x="95" y="0"/>
                      <a:pt x="212" y="0"/>
                    </a:cubicBezTo>
                    <a:cubicBezTo>
                      <a:pt x="1549" y="0"/>
                      <a:pt x="1549" y="0"/>
                      <a:pt x="1549" y="0"/>
                    </a:cubicBezTo>
                    <a:cubicBezTo>
                      <a:pt x="1666" y="0"/>
                      <a:pt x="1762" y="96"/>
                      <a:pt x="1762" y="213"/>
                    </a:cubicBezTo>
                    <a:lnTo>
                      <a:pt x="1762" y="1405"/>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23"/>
              <p:cNvSpPr>
                <a:spLocks noEditPoints="1"/>
              </p:cNvSpPr>
              <p:nvPr/>
            </p:nvSpPr>
            <p:spPr bwMode="auto">
              <a:xfrm>
                <a:off x="3629" y="1001"/>
                <a:ext cx="765" cy="195"/>
              </a:xfrm>
              <a:custGeom>
                <a:avLst/>
                <a:gdLst>
                  <a:gd name="T0" fmla="*/ 1549 w 1762"/>
                  <a:gd name="T1" fmla="*/ 0 h 530"/>
                  <a:gd name="T2" fmla="*/ 212 w 1762"/>
                  <a:gd name="T3" fmla="*/ 0 h 530"/>
                  <a:gd name="T4" fmla="*/ 0 w 1762"/>
                  <a:gd name="T5" fmla="*/ 213 h 530"/>
                  <a:gd name="T6" fmla="*/ 0 w 1762"/>
                  <a:gd name="T7" fmla="*/ 317 h 530"/>
                  <a:gd name="T8" fmla="*/ 0 w 1762"/>
                  <a:gd name="T9" fmla="*/ 530 h 530"/>
                  <a:gd name="T10" fmla="*/ 1762 w 1762"/>
                  <a:gd name="T11" fmla="*/ 530 h 530"/>
                  <a:gd name="T12" fmla="*/ 1762 w 1762"/>
                  <a:gd name="T13" fmla="*/ 317 h 530"/>
                  <a:gd name="T14" fmla="*/ 1762 w 1762"/>
                  <a:gd name="T15" fmla="*/ 213 h 530"/>
                  <a:gd name="T16" fmla="*/ 1549 w 1762"/>
                  <a:gd name="T17" fmla="*/ 0 h 530"/>
                  <a:gd name="T18" fmla="*/ 287 w 1762"/>
                  <a:gd name="T19" fmla="*/ 129 h 530"/>
                  <a:gd name="T20" fmla="*/ 229 w 1762"/>
                  <a:gd name="T21" fmla="*/ 72 h 530"/>
                  <a:gd name="T22" fmla="*/ 287 w 1762"/>
                  <a:gd name="T23" fmla="*/ 14 h 530"/>
                  <a:gd name="T24" fmla="*/ 344 w 1762"/>
                  <a:gd name="T25" fmla="*/ 72 h 530"/>
                  <a:gd name="T26" fmla="*/ 287 w 1762"/>
                  <a:gd name="T27" fmla="*/ 129 h 530"/>
                  <a:gd name="T28" fmla="*/ 1466 w 1762"/>
                  <a:gd name="T29" fmla="*/ 129 h 530"/>
                  <a:gd name="T30" fmla="*/ 1409 w 1762"/>
                  <a:gd name="T31" fmla="*/ 72 h 530"/>
                  <a:gd name="T32" fmla="*/ 1466 w 1762"/>
                  <a:gd name="T33" fmla="*/ 14 h 530"/>
                  <a:gd name="T34" fmla="*/ 1524 w 1762"/>
                  <a:gd name="T35" fmla="*/ 72 h 530"/>
                  <a:gd name="T36" fmla="*/ 1466 w 1762"/>
                  <a:gd name="T37" fmla="*/ 129 h 5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762" h="530">
                    <a:moveTo>
                      <a:pt x="1549" y="0"/>
                    </a:moveTo>
                    <a:cubicBezTo>
                      <a:pt x="212" y="0"/>
                      <a:pt x="212" y="0"/>
                      <a:pt x="212" y="0"/>
                    </a:cubicBezTo>
                    <a:cubicBezTo>
                      <a:pt x="95" y="0"/>
                      <a:pt x="0" y="96"/>
                      <a:pt x="0" y="213"/>
                    </a:cubicBezTo>
                    <a:cubicBezTo>
                      <a:pt x="0" y="317"/>
                      <a:pt x="0" y="317"/>
                      <a:pt x="0" y="317"/>
                    </a:cubicBezTo>
                    <a:cubicBezTo>
                      <a:pt x="0" y="530"/>
                      <a:pt x="0" y="530"/>
                      <a:pt x="0" y="530"/>
                    </a:cubicBezTo>
                    <a:cubicBezTo>
                      <a:pt x="1762" y="530"/>
                      <a:pt x="1762" y="530"/>
                      <a:pt x="1762" y="530"/>
                    </a:cubicBezTo>
                    <a:cubicBezTo>
                      <a:pt x="1762" y="317"/>
                      <a:pt x="1762" y="317"/>
                      <a:pt x="1762" y="317"/>
                    </a:cubicBezTo>
                    <a:cubicBezTo>
                      <a:pt x="1762" y="213"/>
                      <a:pt x="1762" y="213"/>
                      <a:pt x="1762" y="213"/>
                    </a:cubicBezTo>
                    <a:cubicBezTo>
                      <a:pt x="1762" y="96"/>
                      <a:pt x="1666" y="0"/>
                      <a:pt x="1549" y="0"/>
                    </a:cubicBezTo>
                    <a:close/>
                    <a:moveTo>
                      <a:pt x="287" y="129"/>
                    </a:moveTo>
                    <a:cubicBezTo>
                      <a:pt x="255" y="129"/>
                      <a:pt x="229" y="103"/>
                      <a:pt x="229" y="72"/>
                    </a:cubicBezTo>
                    <a:cubicBezTo>
                      <a:pt x="229" y="40"/>
                      <a:pt x="255" y="14"/>
                      <a:pt x="287" y="14"/>
                    </a:cubicBezTo>
                    <a:cubicBezTo>
                      <a:pt x="318" y="14"/>
                      <a:pt x="344" y="40"/>
                      <a:pt x="344" y="72"/>
                    </a:cubicBezTo>
                    <a:cubicBezTo>
                      <a:pt x="344" y="103"/>
                      <a:pt x="318" y="129"/>
                      <a:pt x="287" y="129"/>
                    </a:cubicBezTo>
                    <a:close/>
                    <a:moveTo>
                      <a:pt x="1466" y="129"/>
                    </a:moveTo>
                    <a:cubicBezTo>
                      <a:pt x="1435" y="129"/>
                      <a:pt x="1409" y="103"/>
                      <a:pt x="1409" y="72"/>
                    </a:cubicBezTo>
                    <a:cubicBezTo>
                      <a:pt x="1409" y="40"/>
                      <a:pt x="1435" y="14"/>
                      <a:pt x="1466" y="14"/>
                    </a:cubicBezTo>
                    <a:cubicBezTo>
                      <a:pt x="1498" y="14"/>
                      <a:pt x="1524" y="40"/>
                      <a:pt x="1524" y="72"/>
                    </a:cubicBezTo>
                    <a:cubicBezTo>
                      <a:pt x="1524" y="103"/>
                      <a:pt x="1498" y="129"/>
                      <a:pt x="1466" y="129"/>
                    </a:cubicBezTo>
                    <a:close/>
                  </a:path>
                </a:pathLst>
              </a:custGeom>
              <a:solidFill>
                <a:srgbClr val="48369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24"/>
              <p:cNvSpPr>
                <a:spLocks/>
              </p:cNvSpPr>
              <p:nvPr/>
            </p:nvSpPr>
            <p:spPr bwMode="auto">
              <a:xfrm>
                <a:off x="3736" y="932"/>
                <a:ext cx="33" cy="104"/>
              </a:xfrm>
              <a:custGeom>
                <a:avLst/>
                <a:gdLst>
                  <a:gd name="T0" fmla="*/ 76 w 76"/>
                  <a:gd name="T1" fmla="*/ 256 h 283"/>
                  <a:gd name="T2" fmla="*/ 38 w 76"/>
                  <a:gd name="T3" fmla="*/ 283 h 283"/>
                  <a:gd name="T4" fmla="*/ 38 w 76"/>
                  <a:gd name="T5" fmla="*/ 283 h 283"/>
                  <a:gd name="T6" fmla="*/ 0 w 76"/>
                  <a:gd name="T7" fmla="*/ 256 h 283"/>
                  <a:gd name="T8" fmla="*/ 0 w 76"/>
                  <a:gd name="T9" fmla="*/ 27 h 283"/>
                  <a:gd name="T10" fmla="*/ 38 w 76"/>
                  <a:gd name="T11" fmla="*/ 0 h 283"/>
                  <a:gd name="T12" fmla="*/ 38 w 76"/>
                  <a:gd name="T13" fmla="*/ 0 h 283"/>
                  <a:gd name="T14" fmla="*/ 76 w 76"/>
                  <a:gd name="T15" fmla="*/ 27 h 283"/>
                  <a:gd name="T16" fmla="*/ 76 w 76"/>
                  <a:gd name="T17" fmla="*/ 256 h 2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 h="283">
                    <a:moveTo>
                      <a:pt x="76" y="256"/>
                    </a:moveTo>
                    <a:cubicBezTo>
                      <a:pt x="76" y="271"/>
                      <a:pt x="59" y="283"/>
                      <a:pt x="38" y="283"/>
                    </a:cubicBezTo>
                    <a:cubicBezTo>
                      <a:pt x="38" y="283"/>
                      <a:pt x="38" y="283"/>
                      <a:pt x="38" y="283"/>
                    </a:cubicBezTo>
                    <a:cubicBezTo>
                      <a:pt x="17" y="283"/>
                      <a:pt x="0" y="271"/>
                      <a:pt x="0" y="256"/>
                    </a:cubicBezTo>
                    <a:cubicBezTo>
                      <a:pt x="0" y="27"/>
                      <a:pt x="0" y="27"/>
                      <a:pt x="0" y="27"/>
                    </a:cubicBezTo>
                    <a:cubicBezTo>
                      <a:pt x="0" y="12"/>
                      <a:pt x="17" y="0"/>
                      <a:pt x="38" y="0"/>
                    </a:cubicBezTo>
                    <a:cubicBezTo>
                      <a:pt x="38" y="0"/>
                      <a:pt x="38" y="0"/>
                      <a:pt x="38" y="0"/>
                    </a:cubicBezTo>
                    <a:cubicBezTo>
                      <a:pt x="59" y="0"/>
                      <a:pt x="76" y="12"/>
                      <a:pt x="76" y="27"/>
                    </a:cubicBezTo>
                    <a:lnTo>
                      <a:pt x="76" y="256"/>
                    </a:lnTo>
                    <a:close/>
                  </a:path>
                </a:pathLst>
              </a:custGeom>
              <a:solidFill>
                <a:srgbClr val="CED0D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25"/>
              <p:cNvSpPr>
                <a:spLocks/>
              </p:cNvSpPr>
              <p:nvPr/>
            </p:nvSpPr>
            <p:spPr bwMode="auto">
              <a:xfrm>
                <a:off x="4249" y="932"/>
                <a:ext cx="33" cy="104"/>
              </a:xfrm>
              <a:custGeom>
                <a:avLst/>
                <a:gdLst>
                  <a:gd name="T0" fmla="*/ 77 w 77"/>
                  <a:gd name="T1" fmla="*/ 256 h 283"/>
                  <a:gd name="T2" fmla="*/ 38 w 77"/>
                  <a:gd name="T3" fmla="*/ 283 h 283"/>
                  <a:gd name="T4" fmla="*/ 38 w 77"/>
                  <a:gd name="T5" fmla="*/ 283 h 283"/>
                  <a:gd name="T6" fmla="*/ 0 w 77"/>
                  <a:gd name="T7" fmla="*/ 256 h 283"/>
                  <a:gd name="T8" fmla="*/ 0 w 77"/>
                  <a:gd name="T9" fmla="*/ 27 h 283"/>
                  <a:gd name="T10" fmla="*/ 38 w 77"/>
                  <a:gd name="T11" fmla="*/ 0 h 283"/>
                  <a:gd name="T12" fmla="*/ 38 w 77"/>
                  <a:gd name="T13" fmla="*/ 0 h 283"/>
                  <a:gd name="T14" fmla="*/ 77 w 77"/>
                  <a:gd name="T15" fmla="*/ 27 h 283"/>
                  <a:gd name="T16" fmla="*/ 77 w 77"/>
                  <a:gd name="T17" fmla="*/ 256 h 2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7" h="283">
                    <a:moveTo>
                      <a:pt x="77" y="256"/>
                    </a:moveTo>
                    <a:cubicBezTo>
                      <a:pt x="77" y="271"/>
                      <a:pt x="59" y="283"/>
                      <a:pt x="38" y="283"/>
                    </a:cubicBezTo>
                    <a:cubicBezTo>
                      <a:pt x="38" y="283"/>
                      <a:pt x="38" y="283"/>
                      <a:pt x="38" y="283"/>
                    </a:cubicBezTo>
                    <a:cubicBezTo>
                      <a:pt x="17" y="283"/>
                      <a:pt x="0" y="271"/>
                      <a:pt x="0" y="256"/>
                    </a:cubicBezTo>
                    <a:cubicBezTo>
                      <a:pt x="0" y="27"/>
                      <a:pt x="0" y="27"/>
                      <a:pt x="0" y="27"/>
                    </a:cubicBezTo>
                    <a:cubicBezTo>
                      <a:pt x="0" y="12"/>
                      <a:pt x="17" y="0"/>
                      <a:pt x="38" y="0"/>
                    </a:cubicBezTo>
                    <a:cubicBezTo>
                      <a:pt x="38" y="0"/>
                      <a:pt x="38" y="0"/>
                      <a:pt x="38" y="0"/>
                    </a:cubicBezTo>
                    <a:cubicBezTo>
                      <a:pt x="59" y="0"/>
                      <a:pt x="77" y="12"/>
                      <a:pt x="77" y="27"/>
                    </a:cubicBezTo>
                    <a:lnTo>
                      <a:pt x="77" y="256"/>
                    </a:lnTo>
                    <a:close/>
                  </a:path>
                </a:pathLst>
              </a:custGeom>
              <a:solidFill>
                <a:srgbClr val="CED0D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9" name="Group 28"/>
            <p:cNvGrpSpPr>
              <a:grpSpLocks noChangeAspect="1"/>
            </p:cNvGrpSpPr>
            <p:nvPr/>
          </p:nvGrpSpPr>
          <p:grpSpPr bwMode="auto">
            <a:xfrm>
              <a:off x="4567082" y="1487221"/>
              <a:ext cx="1277395" cy="922962"/>
              <a:chOff x="2643" y="938"/>
              <a:chExt cx="880" cy="722"/>
            </a:xfrm>
          </p:grpSpPr>
          <p:sp>
            <p:nvSpPr>
              <p:cNvPr id="92" name="AutoShape 27"/>
              <p:cNvSpPr>
                <a:spLocks noChangeAspect="1" noChangeArrowheads="1" noTextEdit="1"/>
              </p:cNvSpPr>
              <p:nvPr/>
            </p:nvSpPr>
            <p:spPr bwMode="auto">
              <a:xfrm>
                <a:off x="2643" y="938"/>
                <a:ext cx="880" cy="7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29"/>
              <p:cNvSpPr>
                <a:spLocks noEditPoints="1"/>
              </p:cNvSpPr>
              <p:nvPr/>
            </p:nvSpPr>
            <p:spPr bwMode="auto">
              <a:xfrm>
                <a:off x="2643" y="970"/>
                <a:ext cx="880" cy="690"/>
              </a:xfrm>
              <a:custGeom>
                <a:avLst/>
                <a:gdLst>
                  <a:gd name="T0" fmla="*/ 1813 w 2026"/>
                  <a:gd name="T1" fmla="*/ 0 h 1871"/>
                  <a:gd name="T2" fmla="*/ 213 w 2026"/>
                  <a:gd name="T3" fmla="*/ 0 h 1871"/>
                  <a:gd name="T4" fmla="*/ 0 w 2026"/>
                  <a:gd name="T5" fmla="*/ 212 h 1871"/>
                  <a:gd name="T6" fmla="*/ 0 w 2026"/>
                  <a:gd name="T7" fmla="*/ 1658 h 1871"/>
                  <a:gd name="T8" fmla="*/ 213 w 2026"/>
                  <a:gd name="T9" fmla="*/ 1871 h 1871"/>
                  <a:gd name="T10" fmla="*/ 1813 w 2026"/>
                  <a:gd name="T11" fmla="*/ 1871 h 1871"/>
                  <a:gd name="T12" fmla="*/ 2026 w 2026"/>
                  <a:gd name="T13" fmla="*/ 1658 h 1871"/>
                  <a:gd name="T14" fmla="*/ 2026 w 2026"/>
                  <a:gd name="T15" fmla="*/ 212 h 1871"/>
                  <a:gd name="T16" fmla="*/ 1813 w 2026"/>
                  <a:gd name="T17" fmla="*/ 0 h 1871"/>
                  <a:gd name="T18" fmla="*/ 417 w 2026"/>
                  <a:gd name="T19" fmla="*/ 228 h 1871"/>
                  <a:gd name="T20" fmla="*/ 359 w 2026"/>
                  <a:gd name="T21" fmla="*/ 171 h 1871"/>
                  <a:gd name="T22" fmla="*/ 417 w 2026"/>
                  <a:gd name="T23" fmla="*/ 113 h 1871"/>
                  <a:gd name="T24" fmla="*/ 474 w 2026"/>
                  <a:gd name="T25" fmla="*/ 171 h 1871"/>
                  <a:gd name="T26" fmla="*/ 417 w 2026"/>
                  <a:gd name="T27" fmla="*/ 228 h 1871"/>
                  <a:gd name="T28" fmla="*/ 1596 w 2026"/>
                  <a:gd name="T29" fmla="*/ 228 h 1871"/>
                  <a:gd name="T30" fmla="*/ 1539 w 2026"/>
                  <a:gd name="T31" fmla="*/ 171 h 1871"/>
                  <a:gd name="T32" fmla="*/ 1596 w 2026"/>
                  <a:gd name="T33" fmla="*/ 113 h 1871"/>
                  <a:gd name="T34" fmla="*/ 1654 w 2026"/>
                  <a:gd name="T35" fmla="*/ 171 h 1871"/>
                  <a:gd name="T36" fmla="*/ 1596 w 2026"/>
                  <a:gd name="T37" fmla="*/ 228 h 18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026" h="1871">
                    <a:moveTo>
                      <a:pt x="1813" y="0"/>
                    </a:moveTo>
                    <a:cubicBezTo>
                      <a:pt x="213" y="0"/>
                      <a:pt x="213" y="0"/>
                      <a:pt x="213" y="0"/>
                    </a:cubicBezTo>
                    <a:cubicBezTo>
                      <a:pt x="96" y="0"/>
                      <a:pt x="0" y="95"/>
                      <a:pt x="0" y="212"/>
                    </a:cubicBezTo>
                    <a:cubicBezTo>
                      <a:pt x="0" y="1658"/>
                      <a:pt x="0" y="1658"/>
                      <a:pt x="0" y="1658"/>
                    </a:cubicBezTo>
                    <a:cubicBezTo>
                      <a:pt x="0" y="1775"/>
                      <a:pt x="96" y="1871"/>
                      <a:pt x="213" y="1871"/>
                    </a:cubicBezTo>
                    <a:cubicBezTo>
                      <a:pt x="1813" y="1871"/>
                      <a:pt x="1813" y="1871"/>
                      <a:pt x="1813" y="1871"/>
                    </a:cubicBezTo>
                    <a:cubicBezTo>
                      <a:pt x="1930" y="1871"/>
                      <a:pt x="2026" y="1775"/>
                      <a:pt x="2026" y="1658"/>
                    </a:cubicBezTo>
                    <a:cubicBezTo>
                      <a:pt x="2026" y="212"/>
                      <a:pt x="2026" y="212"/>
                      <a:pt x="2026" y="212"/>
                    </a:cubicBezTo>
                    <a:cubicBezTo>
                      <a:pt x="2026" y="95"/>
                      <a:pt x="1930" y="0"/>
                      <a:pt x="1813" y="0"/>
                    </a:cubicBezTo>
                    <a:close/>
                    <a:moveTo>
                      <a:pt x="417" y="228"/>
                    </a:moveTo>
                    <a:cubicBezTo>
                      <a:pt x="385" y="228"/>
                      <a:pt x="359" y="202"/>
                      <a:pt x="359" y="171"/>
                    </a:cubicBezTo>
                    <a:cubicBezTo>
                      <a:pt x="359" y="139"/>
                      <a:pt x="385" y="113"/>
                      <a:pt x="417" y="113"/>
                    </a:cubicBezTo>
                    <a:cubicBezTo>
                      <a:pt x="448" y="113"/>
                      <a:pt x="474" y="139"/>
                      <a:pt x="474" y="171"/>
                    </a:cubicBezTo>
                    <a:cubicBezTo>
                      <a:pt x="474" y="202"/>
                      <a:pt x="448" y="228"/>
                      <a:pt x="417" y="228"/>
                    </a:cubicBezTo>
                    <a:close/>
                    <a:moveTo>
                      <a:pt x="1596" y="228"/>
                    </a:moveTo>
                    <a:cubicBezTo>
                      <a:pt x="1565" y="228"/>
                      <a:pt x="1539" y="202"/>
                      <a:pt x="1539" y="171"/>
                    </a:cubicBezTo>
                    <a:cubicBezTo>
                      <a:pt x="1539" y="139"/>
                      <a:pt x="1565" y="113"/>
                      <a:pt x="1596" y="113"/>
                    </a:cubicBezTo>
                    <a:cubicBezTo>
                      <a:pt x="1628" y="113"/>
                      <a:pt x="1654" y="139"/>
                      <a:pt x="1654" y="171"/>
                    </a:cubicBezTo>
                    <a:cubicBezTo>
                      <a:pt x="1654" y="202"/>
                      <a:pt x="1628" y="228"/>
                      <a:pt x="1596" y="228"/>
                    </a:cubicBezTo>
                    <a:close/>
                  </a:path>
                </a:pathLst>
              </a:custGeom>
              <a:solidFill>
                <a:srgbClr val="0091D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30"/>
              <p:cNvSpPr>
                <a:spLocks/>
              </p:cNvSpPr>
              <p:nvPr/>
            </p:nvSpPr>
            <p:spPr bwMode="auto">
              <a:xfrm>
                <a:off x="2700" y="1021"/>
                <a:ext cx="765" cy="596"/>
              </a:xfrm>
              <a:custGeom>
                <a:avLst/>
                <a:gdLst>
                  <a:gd name="T0" fmla="*/ 1762 w 1762"/>
                  <a:gd name="T1" fmla="*/ 1405 h 1618"/>
                  <a:gd name="T2" fmla="*/ 1549 w 1762"/>
                  <a:gd name="T3" fmla="*/ 1618 h 1618"/>
                  <a:gd name="T4" fmla="*/ 212 w 1762"/>
                  <a:gd name="T5" fmla="*/ 1618 h 1618"/>
                  <a:gd name="T6" fmla="*/ 0 w 1762"/>
                  <a:gd name="T7" fmla="*/ 1405 h 1618"/>
                  <a:gd name="T8" fmla="*/ 0 w 1762"/>
                  <a:gd name="T9" fmla="*/ 213 h 1618"/>
                  <a:gd name="T10" fmla="*/ 212 w 1762"/>
                  <a:gd name="T11" fmla="*/ 0 h 1618"/>
                  <a:gd name="T12" fmla="*/ 1549 w 1762"/>
                  <a:gd name="T13" fmla="*/ 0 h 1618"/>
                  <a:gd name="T14" fmla="*/ 1762 w 1762"/>
                  <a:gd name="T15" fmla="*/ 213 h 1618"/>
                  <a:gd name="T16" fmla="*/ 1762 w 1762"/>
                  <a:gd name="T17" fmla="*/ 1405 h 16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762" h="1618">
                    <a:moveTo>
                      <a:pt x="1762" y="1405"/>
                    </a:moveTo>
                    <a:cubicBezTo>
                      <a:pt x="1762" y="1522"/>
                      <a:pt x="1666" y="1618"/>
                      <a:pt x="1549" y="1618"/>
                    </a:cubicBezTo>
                    <a:cubicBezTo>
                      <a:pt x="212" y="1618"/>
                      <a:pt x="212" y="1618"/>
                      <a:pt x="212" y="1618"/>
                    </a:cubicBezTo>
                    <a:cubicBezTo>
                      <a:pt x="95" y="1618"/>
                      <a:pt x="0" y="1522"/>
                      <a:pt x="0" y="1405"/>
                    </a:cubicBezTo>
                    <a:cubicBezTo>
                      <a:pt x="0" y="213"/>
                      <a:pt x="0" y="213"/>
                      <a:pt x="0" y="213"/>
                    </a:cubicBezTo>
                    <a:cubicBezTo>
                      <a:pt x="0" y="96"/>
                      <a:pt x="95" y="0"/>
                      <a:pt x="212" y="0"/>
                    </a:cubicBezTo>
                    <a:cubicBezTo>
                      <a:pt x="1549" y="0"/>
                      <a:pt x="1549" y="0"/>
                      <a:pt x="1549" y="0"/>
                    </a:cubicBezTo>
                    <a:cubicBezTo>
                      <a:pt x="1666" y="0"/>
                      <a:pt x="1762" y="96"/>
                      <a:pt x="1762" y="213"/>
                    </a:cubicBezTo>
                    <a:lnTo>
                      <a:pt x="1762" y="1405"/>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31"/>
              <p:cNvSpPr>
                <a:spLocks noEditPoints="1"/>
              </p:cNvSpPr>
              <p:nvPr/>
            </p:nvSpPr>
            <p:spPr bwMode="auto">
              <a:xfrm>
                <a:off x="2700" y="1007"/>
                <a:ext cx="765" cy="195"/>
              </a:xfrm>
              <a:custGeom>
                <a:avLst/>
                <a:gdLst>
                  <a:gd name="T0" fmla="*/ 1549 w 1762"/>
                  <a:gd name="T1" fmla="*/ 0 h 530"/>
                  <a:gd name="T2" fmla="*/ 212 w 1762"/>
                  <a:gd name="T3" fmla="*/ 0 h 530"/>
                  <a:gd name="T4" fmla="*/ 0 w 1762"/>
                  <a:gd name="T5" fmla="*/ 213 h 530"/>
                  <a:gd name="T6" fmla="*/ 0 w 1762"/>
                  <a:gd name="T7" fmla="*/ 317 h 530"/>
                  <a:gd name="T8" fmla="*/ 0 w 1762"/>
                  <a:gd name="T9" fmla="*/ 530 h 530"/>
                  <a:gd name="T10" fmla="*/ 1762 w 1762"/>
                  <a:gd name="T11" fmla="*/ 530 h 530"/>
                  <a:gd name="T12" fmla="*/ 1762 w 1762"/>
                  <a:gd name="T13" fmla="*/ 317 h 530"/>
                  <a:gd name="T14" fmla="*/ 1762 w 1762"/>
                  <a:gd name="T15" fmla="*/ 213 h 530"/>
                  <a:gd name="T16" fmla="*/ 1549 w 1762"/>
                  <a:gd name="T17" fmla="*/ 0 h 530"/>
                  <a:gd name="T18" fmla="*/ 287 w 1762"/>
                  <a:gd name="T19" fmla="*/ 129 h 530"/>
                  <a:gd name="T20" fmla="*/ 229 w 1762"/>
                  <a:gd name="T21" fmla="*/ 72 h 530"/>
                  <a:gd name="T22" fmla="*/ 287 w 1762"/>
                  <a:gd name="T23" fmla="*/ 14 h 530"/>
                  <a:gd name="T24" fmla="*/ 344 w 1762"/>
                  <a:gd name="T25" fmla="*/ 72 h 530"/>
                  <a:gd name="T26" fmla="*/ 287 w 1762"/>
                  <a:gd name="T27" fmla="*/ 129 h 530"/>
                  <a:gd name="T28" fmla="*/ 1466 w 1762"/>
                  <a:gd name="T29" fmla="*/ 129 h 530"/>
                  <a:gd name="T30" fmla="*/ 1409 w 1762"/>
                  <a:gd name="T31" fmla="*/ 72 h 530"/>
                  <a:gd name="T32" fmla="*/ 1466 w 1762"/>
                  <a:gd name="T33" fmla="*/ 14 h 530"/>
                  <a:gd name="T34" fmla="*/ 1524 w 1762"/>
                  <a:gd name="T35" fmla="*/ 72 h 530"/>
                  <a:gd name="T36" fmla="*/ 1466 w 1762"/>
                  <a:gd name="T37" fmla="*/ 129 h 5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762" h="530">
                    <a:moveTo>
                      <a:pt x="1549" y="0"/>
                    </a:moveTo>
                    <a:cubicBezTo>
                      <a:pt x="212" y="0"/>
                      <a:pt x="212" y="0"/>
                      <a:pt x="212" y="0"/>
                    </a:cubicBezTo>
                    <a:cubicBezTo>
                      <a:pt x="95" y="0"/>
                      <a:pt x="0" y="96"/>
                      <a:pt x="0" y="213"/>
                    </a:cubicBezTo>
                    <a:cubicBezTo>
                      <a:pt x="0" y="317"/>
                      <a:pt x="0" y="317"/>
                      <a:pt x="0" y="317"/>
                    </a:cubicBezTo>
                    <a:cubicBezTo>
                      <a:pt x="0" y="530"/>
                      <a:pt x="0" y="530"/>
                      <a:pt x="0" y="530"/>
                    </a:cubicBezTo>
                    <a:cubicBezTo>
                      <a:pt x="1762" y="530"/>
                      <a:pt x="1762" y="530"/>
                      <a:pt x="1762" y="530"/>
                    </a:cubicBezTo>
                    <a:cubicBezTo>
                      <a:pt x="1762" y="317"/>
                      <a:pt x="1762" y="317"/>
                      <a:pt x="1762" y="317"/>
                    </a:cubicBezTo>
                    <a:cubicBezTo>
                      <a:pt x="1762" y="213"/>
                      <a:pt x="1762" y="213"/>
                      <a:pt x="1762" y="213"/>
                    </a:cubicBezTo>
                    <a:cubicBezTo>
                      <a:pt x="1762" y="96"/>
                      <a:pt x="1666" y="0"/>
                      <a:pt x="1549" y="0"/>
                    </a:cubicBezTo>
                    <a:close/>
                    <a:moveTo>
                      <a:pt x="287" y="129"/>
                    </a:moveTo>
                    <a:cubicBezTo>
                      <a:pt x="255" y="129"/>
                      <a:pt x="229" y="103"/>
                      <a:pt x="229" y="72"/>
                    </a:cubicBezTo>
                    <a:cubicBezTo>
                      <a:pt x="229" y="40"/>
                      <a:pt x="255" y="14"/>
                      <a:pt x="287" y="14"/>
                    </a:cubicBezTo>
                    <a:cubicBezTo>
                      <a:pt x="318" y="14"/>
                      <a:pt x="344" y="40"/>
                      <a:pt x="344" y="72"/>
                    </a:cubicBezTo>
                    <a:cubicBezTo>
                      <a:pt x="344" y="103"/>
                      <a:pt x="318" y="129"/>
                      <a:pt x="287" y="129"/>
                    </a:cubicBezTo>
                    <a:close/>
                    <a:moveTo>
                      <a:pt x="1466" y="129"/>
                    </a:moveTo>
                    <a:cubicBezTo>
                      <a:pt x="1435" y="129"/>
                      <a:pt x="1409" y="103"/>
                      <a:pt x="1409" y="72"/>
                    </a:cubicBezTo>
                    <a:cubicBezTo>
                      <a:pt x="1409" y="40"/>
                      <a:pt x="1435" y="14"/>
                      <a:pt x="1466" y="14"/>
                    </a:cubicBezTo>
                    <a:cubicBezTo>
                      <a:pt x="1498" y="14"/>
                      <a:pt x="1524" y="40"/>
                      <a:pt x="1524" y="72"/>
                    </a:cubicBezTo>
                    <a:cubicBezTo>
                      <a:pt x="1524" y="103"/>
                      <a:pt x="1498" y="129"/>
                      <a:pt x="1466" y="129"/>
                    </a:cubicBezTo>
                    <a:close/>
                  </a:path>
                </a:pathLst>
              </a:custGeom>
              <a:solidFill>
                <a:srgbClr val="6D207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32"/>
              <p:cNvSpPr>
                <a:spLocks/>
              </p:cNvSpPr>
              <p:nvPr/>
            </p:nvSpPr>
            <p:spPr bwMode="auto">
              <a:xfrm>
                <a:off x="2807" y="938"/>
                <a:ext cx="33" cy="104"/>
              </a:xfrm>
              <a:custGeom>
                <a:avLst/>
                <a:gdLst>
                  <a:gd name="T0" fmla="*/ 76 w 76"/>
                  <a:gd name="T1" fmla="*/ 256 h 283"/>
                  <a:gd name="T2" fmla="*/ 38 w 76"/>
                  <a:gd name="T3" fmla="*/ 283 h 283"/>
                  <a:gd name="T4" fmla="*/ 38 w 76"/>
                  <a:gd name="T5" fmla="*/ 283 h 283"/>
                  <a:gd name="T6" fmla="*/ 0 w 76"/>
                  <a:gd name="T7" fmla="*/ 256 h 283"/>
                  <a:gd name="T8" fmla="*/ 0 w 76"/>
                  <a:gd name="T9" fmla="*/ 27 h 283"/>
                  <a:gd name="T10" fmla="*/ 38 w 76"/>
                  <a:gd name="T11" fmla="*/ 0 h 283"/>
                  <a:gd name="T12" fmla="*/ 38 w 76"/>
                  <a:gd name="T13" fmla="*/ 0 h 283"/>
                  <a:gd name="T14" fmla="*/ 76 w 76"/>
                  <a:gd name="T15" fmla="*/ 27 h 283"/>
                  <a:gd name="T16" fmla="*/ 76 w 76"/>
                  <a:gd name="T17" fmla="*/ 256 h 2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 h="283">
                    <a:moveTo>
                      <a:pt x="76" y="256"/>
                    </a:moveTo>
                    <a:cubicBezTo>
                      <a:pt x="76" y="271"/>
                      <a:pt x="59" y="283"/>
                      <a:pt x="38" y="283"/>
                    </a:cubicBezTo>
                    <a:cubicBezTo>
                      <a:pt x="38" y="283"/>
                      <a:pt x="38" y="283"/>
                      <a:pt x="38" y="283"/>
                    </a:cubicBezTo>
                    <a:cubicBezTo>
                      <a:pt x="17" y="283"/>
                      <a:pt x="0" y="271"/>
                      <a:pt x="0" y="256"/>
                    </a:cubicBezTo>
                    <a:cubicBezTo>
                      <a:pt x="0" y="27"/>
                      <a:pt x="0" y="27"/>
                      <a:pt x="0" y="27"/>
                    </a:cubicBezTo>
                    <a:cubicBezTo>
                      <a:pt x="0" y="12"/>
                      <a:pt x="17" y="0"/>
                      <a:pt x="38" y="0"/>
                    </a:cubicBezTo>
                    <a:cubicBezTo>
                      <a:pt x="38" y="0"/>
                      <a:pt x="38" y="0"/>
                      <a:pt x="38" y="0"/>
                    </a:cubicBezTo>
                    <a:cubicBezTo>
                      <a:pt x="59" y="0"/>
                      <a:pt x="76" y="12"/>
                      <a:pt x="76" y="27"/>
                    </a:cubicBezTo>
                    <a:lnTo>
                      <a:pt x="76" y="256"/>
                    </a:lnTo>
                    <a:close/>
                  </a:path>
                </a:pathLst>
              </a:custGeom>
              <a:solidFill>
                <a:srgbClr val="CED0D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33"/>
              <p:cNvSpPr>
                <a:spLocks/>
              </p:cNvSpPr>
              <p:nvPr/>
            </p:nvSpPr>
            <p:spPr bwMode="auto">
              <a:xfrm>
                <a:off x="3320" y="938"/>
                <a:ext cx="33" cy="104"/>
              </a:xfrm>
              <a:custGeom>
                <a:avLst/>
                <a:gdLst>
                  <a:gd name="T0" fmla="*/ 77 w 77"/>
                  <a:gd name="T1" fmla="*/ 256 h 283"/>
                  <a:gd name="T2" fmla="*/ 38 w 77"/>
                  <a:gd name="T3" fmla="*/ 283 h 283"/>
                  <a:gd name="T4" fmla="*/ 38 w 77"/>
                  <a:gd name="T5" fmla="*/ 283 h 283"/>
                  <a:gd name="T6" fmla="*/ 0 w 77"/>
                  <a:gd name="T7" fmla="*/ 256 h 283"/>
                  <a:gd name="T8" fmla="*/ 0 w 77"/>
                  <a:gd name="T9" fmla="*/ 27 h 283"/>
                  <a:gd name="T10" fmla="*/ 38 w 77"/>
                  <a:gd name="T11" fmla="*/ 0 h 283"/>
                  <a:gd name="T12" fmla="*/ 38 w 77"/>
                  <a:gd name="T13" fmla="*/ 0 h 283"/>
                  <a:gd name="T14" fmla="*/ 77 w 77"/>
                  <a:gd name="T15" fmla="*/ 27 h 283"/>
                  <a:gd name="T16" fmla="*/ 77 w 77"/>
                  <a:gd name="T17" fmla="*/ 256 h 2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7" h="283">
                    <a:moveTo>
                      <a:pt x="77" y="256"/>
                    </a:moveTo>
                    <a:cubicBezTo>
                      <a:pt x="77" y="271"/>
                      <a:pt x="59" y="283"/>
                      <a:pt x="38" y="283"/>
                    </a:cubicBezTo>
                    <a:cubicBezTo>
                      <a:pt x="38" y="283"/>
                      <a:pt x="38" y="283"/>
                      <a:pt x="38" y="283"/>
                    </a:cubicBezTo>
                    <a:cubicBezTo>
                      <a:pt x="17" y="283"/>
                      <a:pt x="0" y="271"/>
                      <a:pt x="0" y="256"/>
                    </a:cubicBezTo>
                    <a:cubicBezTo>
                      <a:pt x="0" y="27"/>
                      <a:pt x="0" y="27"/>
                      <a:pt x="0" y="27"/>
                    </a:cubicBezTo>
                    <a:cubicBezTo>
                      <a:pt x="0" y="12"/>
                      <a:pt x="17" y="0"/>
                      <a:pt x="38" y="0"/>
                    </a:cubicBezTo>
                    <a:cubicBezTo>
                      <a:pt x="38" y="0"/>
                      <a:pt x="38" y="0"/>
                      <a:pt x="38" y="0"/>
                    </a:cubicBezTo>
                    <a:cubicBezTo>
                      <a:pt x="59" y="0"/>
                      <a:pt x="77" y="12"/>
                      <a:pt x="77" y="27"/>
                    </a:cubicBezTo>
                    <a:lnTo>
                      <a:pt x="77" y="256"/>
                    </a:lnTo>
                    <a:close/>
                  </a:path>
                </a:pathLst>
              </a:custGeom>
              <a:solidFill>
                <a:srgbClr val="CED0D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10" name="Rectangle 9"/>
            <p:cNvSpPr/>
            <p:nvPr/>
          </p:nvSpPr>
          <p:spPr>
            <a:xfrm>
              <a:off x="2204384" y="1671720"/>
              <a:ext cx="569008" cy="570029"/>
            </a:xfrm>
            <a:prstGeom prst="rect">
              <a:avLst/>
            </a:prstGeom>
          </p:spPr>
          <p:txBody>
            <a:bodyPr wrap="none">
              <a:spAutoFit/>
            </a:bodyPr>
            <a:lstStyle/>
            <a:p>
              <a:pPr lvl="0"/>
              <a:r>
                <a:rPr lang="en-US" sz="4000" b="1" dirty="0">
                  <a:latin typeface="+mj-lt"/>
                </a:rPr>
                <a:t>10</a:t>
              </a:r>
              <a:r>
                <a:rPr lang="en-US" sz="4000" b="1" baseline="30000" dirty="0">
                  <a:latin typeface="+mj-lt"/>
                </a:rPr>
                <a:t>th</a:t>
              </a:r>
              <a:endParaRPr lang="en-US" sz="4000" b="1" dirty="0">
                <a:latin typeface="+mj-lt"/>
              </a:endParaRPr>
            </a:p>
          </p:txBody>
        </p:sp>
        <p:sp>
          <p:nvSpPr>
            <p:cNvPr id="11" name="Rectangle 10"/>
            <p:cNvSpPr/>
            <p:nvPr/>
          </p:nvSpPr>
          <p:spPr>
            <a:xfrm>
              <a:off x="3517589" y="1683225"/>
              <a:ext cx="563145" cy="570029"/>
            </a:xfrm>
            <a:prstGeom prst="rect">
              <a:avLst/>
            </a:prstGeom>
          </p:spPr>
          <p:txBody>
            <a:bodyPr wrap="none">
              <a:spAutoFit/>
            </a:bodyPr>
            <a:lstStyle/>
            <a:p>
              <a:pPr lvl="0"/>
              <a:r>
                <a:rPr lang="en-US" sz="4000" b="1" dirty="0" smtClean="0">
                  <a:latin typeface="+mj-lt"/>
                </a:rPr>
                <a:t>13</a:t>
              </a:r>
              <a:r>
                <a:rPr lang="en-US" sz="4000" b="1" baseline="30000" dirty="0" smtClean="0">
                  <a:latin typeface="+mj-lt"/>
                </a:rPr>
                <a:t>th</a:t>
              </a:r>
              <a:endParaRPr lang="en-US" sz="4000" b="1" dirty="0">
                <a:latin typeface="+mj-lt"/>
              </a:endParaRPr>
            </a:p>
          </p:txBody>
        </p:sp>
        <p:sp>
          <p:nvSpPr>
            <p:cNvPr id="12" name="Rectangle 11"/>
            <p:cNvSpPr/>
            <p:nvPr/>
          </p:nvSpPr>
          <p:spPr>
            <a:xfrm>
              <a:off x="4938199" y="1671720"/>
              <a:ext cx="561680" cy="570029"/>
            </a:xfrm>
            <a:prstGeom prst="rect">
              <a:avLst/>
            </a:prstGeom>
          </p:spPr>
          <p:txBody>
            <a:bodyPr wrap="none">
              <a:spAutoFit/>
            </a:bodyPr>
            <a:lstStyle/>
            <a:p>
              <a:pPr lvl="0"/>
              <a:r>
                <a:rPr lang="en-US" sz="4000" b="1" dirty="0" smtClean="0">
                  <a:latin typeface="+mj-lt"/>
                </a:rPr>
                <a:t>15</a:t>
              </a:r>
              <a:r>
                <a:rPr lang="en-US" sz="4000" b="1" baseline="30000" dirty="0" smtClean="0">
                  <a:latin typeface="+mj-lt"/>
                </a:rPr>
                <a:t>th</a:t>
              </a:r>
              <a:endParaRPr lang="en-US" sz="4000" b="1" dirty="0">
                <a:latin typeface="+mj-lt"/>
              </a:endParaRPr>
            </a:p>
          </p:txBody>
        </p:sp>
        <p:sp>
          <p:nvSpPr>
            <p:cNvPr id="13" name="Rectangle 12"/>
            <p:cNvSpPr/>
            <p:nvPr/>
          </p:nvSpPr>
          <p:spPr>
            <a:xfrm>
              <a:off x="6272802" y="1689617"/>
              <a:ext cx="541159" cy="570029"/>
            </a:xfrm>
            <a:prstGeom prst="rect">
              <a:avLst/>
            </a:prstGeom>
          </p:spPr>
          <p:txBody>
            <a:bodyPr wrap="none">
              <a:spAutoFit/>
            </a:bodyPr>
            <a:lstStyle/>
            <a:p>
              <a:pPr lvl="0"/>
              <a:r>
                <a:rPr lang="en-US" sz="4000" b="1" dirty="0" smtClean="0">
                  <a:latin typeface="+mj-lt"/>
                </a:rPr>
                <a:t>17</a:t>
              </a:r>
              <a:r>
                <a:rPr lang="en-US" sz="4000" b="1" baseline="30000" dirty="0" smtClean="0">
                  <a:latin typeface="+mj-lt"/>
                </a:rPr>
                <a:t>th</a:t>
              </a:r>
              <a:endParaRPr lang="en-US" sz="4000" b="1" dirty="0">
                <a:latin typeface="+mj-lt"/>
              </a:endParaRPr>
            </a:p>
          </p:txBody>
        </p:sp>
        <p:sp>
          <p:nvSpPr>
            <p:cNvPr id="14" name="Rectangle 13"/>
            <p:cNvSpPr/>
            <p:nvPr/>
          </p:nvSpPr>
          <p:spPr>
            <a:xfrm>
              <a:off x="7575006" y="1671720"/>
              <a:ext cx="634968" cy="570029"/>
            </a:xfrm>
            <a:prstGeom prst="rect">
              <a:avLst/>
            </a:prstGeom>
          </p:spPr>
          <p:txBody>
            <a:bodyPr wrap="none">
              <a:spAutoFit/>
            </a:bodyPr>
            <a:lstStyle/>
            <a:p>
              <a:pPr lvl="0"/>
              <a:r>
                <a:rPr lang="en-US" sz="4000" b="1" dirty="0">
                  <a:latin typeface="+mj-lt"/>
                </a:rPr>
                <a:t>2</a:t>
              </a:r>
              <a:r>
                <a:rPr lang="en-US" sz="4000" b="1" dirty="0" smtClean="0">
                  <a:latin typeface="+mj-lt"/>
                </a:rPr>
                <a:t>0</a:t>
              </a:r>
              <a:r>
                <a:rPr lang="en-US" sz="4000" b="1" baseline="30000" dirty="0" smtClean="0">
                  <a:latin typeface="+mj-lt"/>
                </a:rPr>
                <a:t>th</a:t>
              </a:r>
              <a:endParaRPr lang="en-US" sz="4000" b="1" dirty="0">
                <a:latin typeface="+mj-lt"/>
              </a:endParaRPr>
            </a:p>
          </p:txBody>
        </p:sp>
        <p:pic>
          <p:nvPicPr>
            <p:cNvPr id="15" name="Picture 14"/>
            <p:cNvPicPr>
              <a:picLocks noChangeAspect="1"/>
            </p:cNvPicPr>
            <p:nvPr/>
          </p:nvPicPr>
          <p:blipFill>
            <a:blip r:embed="rId2"/>
            <a:stretch>
              <a:fillRect/>
            </a:stretch>
          </p:blipFill>
          <p:spPr>
            <a:xfrm>
              <a:off x="611187" y="1518941"/>
              <a:ext cx="1184220" cy="891542"/>
            </a:xfrm>
            <a:prstGeom prst="rect">
              <a:avLst/>
            </a:prstGeom>
          </p:spPr>
        </p:pic>
        <p:sp>
          <p:nvSpPr>
            <p:cNvPr id="16" name="Rectangle 15"/>
            <p:cNvSpPr/>
            <p:nvPr/>
          </p:nvSpPr>
          <p:spPr>
            <a:xfrm>
              <a:off x="713421" y="1902782"/>
              <a:ext cx="949812" cy="305475"/>
            </a:xfrm>
            <a:prstGeom prst="rect">
              <a:avLst/>
            </a:prstGeom>
          </p:spPr>
          <p:txBody>
            <a:bodyPr wrap="none">
              <a:spAutoFit/>
            </a:bodyPr>
            <a:lstStyle/>
            <a:p>
              <a:pPr lvl="0"/>
              <a:r>
                <a:rPr lang="en-US" b="1" dirty="0"/>
                <a:t>DATES</a:t>
              </a:r>
            </a:p>
          </p:txBody>
        </p:sp>
        <p:cxnSp>
          <p:nvCxnSpPr>
            <p:cNvPr id="17" name="Straight Connector 16"/>
            <p:cNvCxnSpPr/>
            <p:nvPr/>
          </p:nvCxnSpPr>
          <p:spPr>
            <a:xfrm flipH="1">
              <a:off x="6576693" y="2939102"/>
              <a:ext cx="9194" cy="1344626"/>
            </a:xfrm>
            <a:prstGeom prst="line">
              <a:avLst/>
            </a:prstGeom>
            <a:ln w="28575">
              <a:solidFill>
                <a:srgbClr val="00338D"/>
              </a:solidFill>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18" name="Rounded Rectangle 17"/>
            <p:cNvSpPr/>
            <p:nvPr/>
          </p:nvSpPr>
          <p:spPr>
            <a:xfrm>
              <a:off x="927824" y="4337300"/>
              <a:ext cx="289681" cy="559593"/>
            </a:xfrm>
            <a:prstGeom prst="roundRect">
              <a:avLst/>
            </a:prstGeom>
            <a:solidFill>
              <a:srgbClr val="470A68"/>
            </a:solidFill>
            <a:ln>
              <a:noFill/>
            </a:ln>
          </p:spPr>
          <p:style>
            <a:lnRef idx="2">
              <a:schemeClr val="accent1">
                <a:shade val="50000"/>
              </a:schemeClr>
            </a:lnRef>
            <a:fillRef idx="1">
              <a:schemeClr val="accent1"/>
            </a:fillRef>
            <a:effectRef idx="0">
              <a:schemeClr val="accent1"/>
            </a:effectRef>
            <a:fontRef idx="minor">
              <a:schemeClr val="lt1"/>
            </a:fontRef>
          </p:style>
          <p:txBody>
            <a:bodyPr vert="vert270" rtlCol="0" anchor="ctr"/>
            <a:lstStyle/>
            <a:p>
              <a:pPr algn="ctr"/>
              <a:r>
                <a:rPr lang="en-US" sz="900" dirty="0">
                  <a:solidFill>
                    <a:prstClr val="white"/>
                  </a:solidFill>
                  <a:latin typeface="Univers for KPMG Light" panose="020B0403020202020204" pitchFamily="34" charset="0"/>
                  <a:cs typeface="Arial" panose="020B0604020202020204" pitchFamily="34" charset="0"/>
                </a:rPr>
                <a:t>Supplier</a:t>
              </a:r>
            </a:p>
          </p:txBody>
        </p:sp>
        <p:sp>
          <p:nvSpPr>
            <p:cNvPr id="19" name="Rounded Rectangle 18"/>
            <p:cNvSpPr/>
            <p:nvPr/>
          </p:nvSpPr>
          <p:spPr>
            <a:xfrm>
              <a:off x="1205245" y="4337516"/>
              <a:ext cx="1314364" cy="521278"/>
            </a:xfrm>
            <a:prstGeom prst="roundRect">
              <a:avLst/>
            </a:prstGeom>
            <a:noFill/>
            <a:ln>
              <a:solidFill>
                <a:srgbClr val="00338D"/>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900" dirty="0">
                  <a:solidFill>
                    <a:schemeClr val="tx1"/>
                  </a:solidFill>
                  <a:latin typeface="Univers for KPMG Light" panose="020B0403020202020204" pitchFamily="34" charset="0"/>
                  <a:cs typeface="Arial" panose="020B0604020202020204" pitchFamily="34" charset="0"/>
                </a:rPr>
                <a:t>Supplier uploads details of </a:t>
              </a:r>
              <a:r>
                <a:rPr lang="en-US" sz="900" b="1" dirty="0">
                  <a:solidFill>
                    <a:schemeClr val="tx1"/>
                  </a:solidFill>
                  <a:latin typeface="Univers for KPMG Light" panose="020B0403020202020204" pitchFamily="34" charset="0"/>
                  <a:cs typeface="Arial" panose="020B0604020202020204" pitchFamily="34" charset="0"/>
                </a:rPr>
                <a:t>‘Outward Supplies’</a:t>
              </a:r>
              <a:r>
                <a:rPr lang="en-US" sz="900" dirty="0">
                  <a:solidFill>
                    <a:schemeClr val="tx1"/>
                  </a:solidFill>
                  <a:latin typeface="Univers for KPMG Light" panose="020B0403020202020204" pitchFamily="34" charset="0"/>
                  <a:cs typeface="Arial" panose="020B0604020202020204" pitchFamily="34" charset="0"/>
                </a:rPr>
                <a:t> of goods and services</a:t>
              </a:r>
            </a:p>
          </p:txBody>
        </p:sp>
        <p:sp>
          <p:nvSpPr>
            <p:cNvPr id="20" name="Rounded Rectangle 19"/>
            <p:cNvSpPr/>
            <p:nvPr/>
          </p:nvSpPr>
          <p:spPr>
            <a:xfrm>
              <a:off x="5915604" y="4333572"/>
              <a:ext cx="1422553" cy="586387"/>
            </a:xfrm>
            <a:prstGeom prst="roundRect">
              <a:avLst/>
            </a:prstGeom>
            <a:noFill/>
            <a:ln>
              <a:solidFill>
                <a:srgbClr val="00338D"/>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00" dirty="0">
                  <a:solidFill>
                    <a:schemeClr val="tx1"/>
                  </a:solidFill>
                  <a:latin typeface="Univers for KPMG Light" panose="020B0403020202020204" pitchFamily="34" charset="0"/>
                  <a:cs typeface="Arial" panose="020B0604020202020204" pitchFamily="34" charset="0"/>
                </a:rPr>
                <a:t>Modifications made by Recipient auto flown to </a:t>
              </a:r>
              <a:r>
                <a:rPr lang="en-US" sz="800" b="1" dirty="0">
                  <a:solidFill>
                    <a:schemeClr val="tx1"/>
                  </a:solidFill>
                  <a:latin typeface="Univers for KPMG Light" panose="020B0403020202020204" pitchFamily="34" charset="0"/>
                  <a:cs typeface="Arial" panose="020B0604020202020204" pitchFamily="34" charset="0"/>
                </a:rPr>
                <a:t>GSTR 1A</a:t>
              </a:r>
              <a:r>
                <a:rPr lang="en-US" sz="800" dirty="0">
                  <a:solidFill>
                    <a:schemeClr val="tx1"/>
                  </a:solidFill>
                  <a:latin typeface="Univers for KPMG Light" panose="020B0403020202020204" pitchFamily="34" charset="0"/>
                  <a:cs typeface="Arial" panose="020B0604020202020204" pitchFamily="34" charset="0"/>
                </a:rPr>
                <a:t>. Supplier to accept / reject modifications</a:t>
              </a:r>
            </a:p>
          </p:txBody>
        </p:sp>
        <p:sp>
          <p:nvSpPr>
            <p:cNvPr id="21" name="Rounded Rectangle 20"/>
            <p:cNvSpPr/>
            <p:nvPr/>
          </p:nvSpPr>
          <p:spPr>
            <a:xfrm>
              <a:off x="1205245" y="5015728"/>
              <a:ext cx="1314364" cy="521278"/>
            </a:xfrm>
            <a:prstGeom prst="roundRect">
              <a:avLst/>
            </a:prstGeom>
            <a:noFill/>
            <a:ln>
              <a:solidFill>
                <a:srgbClr val="00338D"/>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900" dirty="0">
                  <a:solidFill>
                    <a:schemeClr val="tx1"/>
                  </a:solidFill>
                  <a:latin typeface="Univers for KPMG Light" panose="020B0403020202020204" pitchFamily="34" charset="0"/>
                  <a:cs typeface="Arial" panose="020B0604020202020204" pitchFamily="34" charset="0"/>
                </a:rPr>
                <a:t>Customer uploads details of ‘</a:t>
              </a:r>
              <a:r>
                <a:rPr lang="en-US" sz="900" b="1" dirty="0">
                  <a:solidFill>
                    <a:schemeClr val="tx1"/>
                  </a:solidFill>
                  <a:latin typeface="Univers for KPMG Light" panose="020B0403020202020204" pitchFamily="34" charset="0"/>
                  <a:cs typeface="Arial" panose="020B0604020202020204" pitchFamily="34" charset="0"/>
                </a:rPr>
                <a:t>TDS deducted’ </a:t>
              </a:r>
              <a:r>
                <a:rPr lang="en-US" sz="900" dirty="0">
                  <a:solidFill>
                    <a:schemeClr val="tx1"/>
                  </a:solidFill>
                  <a:latin typeface="Univers for KPMG Light" panose="020B0403020202020204" pitchFamily="34" charset="0"/>
                  <a:cs typeface="Arial" panose="020B0604020202020204" pitchFamily="34" charset="0"/>
                </a:rPr>
                <a:t>on payments made</a:t>
              </a:r>
            </a:p>
          </p:txBody>
        </p:sp>
        <p:sp>
          <p:nvSpPr>
            <p:cNvPr id="22" name="Rounded Rectangle 21"/>
            <p:cNvSpPr/>
            <p:nvPr/>
          </p:nvSpPr>
          <p:spPr>
            <a:xfrm>
              <a:off x="1210715" y="5727226"/>
              <a:ext cx="1314364" cy="521278"/>
            </a:xfrm>
            <a:prstGeom prst="roundRect">
              <a:avLst/>
            </a:prstGeom>
            <a:noFill/>
            <a:ln>
              <a:solidFill>
                <a:srgbClr val="00338D"/>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900" dirty="0">
                  <a:solidFill>
                    <a:schemeClr val="tx1"/>
                  </a:solidFill>
                  <a:latin typeface="Univers for KPMG Light" panose="020B0403020202020204" pitchFamily="34" charset="0"/>
                  <a:cs typeface="Arial" panose="020B0604020202020204" pitchFamily="34" charset="0"/>
                </a:rPr>
                <a:t>E-Commerce operator uploads details of ‘</a:t>
              </a:r>
              <a:r>
                <a:rPr lang="en-US" sz="900" b="1" dirty="0">
                  <a:solidFill>
                    <a:schemeClr val="tx1"/>
                  </a:solidFill>
                  <a:latin typeface="Univers for KPMG Light" panose="020B0403020202020204" pitchFamily="34" charset="0"/>
                  <a:cs typeface="Arial" panose="020B0604020202020204" pitchFamily="34" charset="0"/>
                </a:rPr>
                <a:t>TCS collected’ </a:t>
              </a:r>
            </a:p>
          </p:txBody>
        </p:sp>
        <p:sp>
          <p:nvSpPr>
            <p:cNvPr id="23" name="Rounded Rectangle 22"/>
            <p:cNvSpPr/>
            <p:nvPr/>
          </p:nvSpPr>
          <p:spPr>
            <a:xfrm>
              <a:off x="927824" y="4970631"/>
              <a:ext cx="289681" cy="623372"/>
            </a:xfrm>
            <a:prstGeom prst="roundRect">
              <a:avLst/>
            </a:prstGeom>
            <a:solidFill>
              <a:srgbClr val="470A68"/>
            </a:solidFill>
            <a:ln>
              <a:noFill/>
            </a:ln>
          </p:spPr>
          <p:style>
            <a:lnRef idx="2">
              <a:schemeClr val="accent1">
                <a:shade val="50000"/>
              </a:schemeClr>
            </a:lnRef>
            <a:fillRef idx="1">
              <a:schemeClr val="accent1"/>
            </a:fillRef>
            <a:effectRef idx="0">
              <a:schemeClr val="accent1"/>
            </a:effectRef>
            <a:fontRef idx="minor">
              <a:schemeClr val="lt1"/>
            </a:fontRef>
          </p:style>
          <p:txBody>
            <a:bodyPr vert="vert270" rtlCol="0" anchor="ctr"/>
            <a:lstStyle/>
            <a:p>
              <a:pPr algn="ctr"/>
              <a:r>
                <a:rPr lang="en-US" sz="900" dirty="0">
                  <a:solidFill>
                    <a:prstClr val="white"/>
                  </a:solidFill>
                  <a:latin typeface="Univers for KPMG Light" panose="020B0403020202020204" pitchFamily="34" charset="0"/>
                  <a:cs typeface="Arial" panose="020B0604020202020204" pitchFamily="34" charset="0"/>
                </a:rPr>
                <a:t>Customer</a:t>
              </a:r>
            </a:p>
          </p:txBody>
        </p:sp>
        <p:sp>
          <p:nvSpPr>
            <p:cNvPr id="24" name="Rounded Rectangle 23"/>
            <p:cNvSpPr/>
            <p:nvPr/>
          </p:nvSpPr>
          <p:spPr>
            <a:xfrm>
              <a:off x="927825" y="5656453"/>
              <a:ext cx="289681" cy="605652"/>
            </a:xfrm>
            <a:prstGeom prst="roundRect">
              <a:avLst/>
            </a:prstGeom>
            <a:solidFill>
              <a:srgbClr val="470A68"/>
            </a:solidFill>
            <a:ln>
              <a:noFill/>
            </a:ln>
          </p:spPr>
          <p:style>
            <a:lnRef idx="2">
              <a:schemeClr val="accent1">
                <a:shade val="50000"/>
              </a:schemeClr>
            </a:lnRef>
            <a:fillRef idx="1">
              <a:schemeClr val="accent1"/>
            </a:fillRef>
            <a:effectRef idx="0">
              <a:schemeClr val="accent1"/>
            </a:effectRef>
            <a:fontRef idx="minor">
              <a:schemeClr val="lt1"/>
            </a:fontRef>
          </p:style>
          <p:txBody>
            <a:bodyPr vert="vert270" rtlCol="0" anchor="ctr"/>
            <a:lstStyle/>
            <a:p>
              <a:pPr algn="ctr"/>
              <a:r>
                <a:rPr lang="en-US" sz="900" dirty="0">
                  <a:solidFill>
                    <a:prstClr val="white"/>
                  </a:solidFill>
                  <a:latin typeface="Univers for KPMG Light" panose="020B0403020202020204" pitchFamily="34" charset="0"/>
                  <a:cs typeface="Arial" panose="020B0604020202020204" pitchFamily="34" charset="0"/>
                </a:rPr>
                <a:t>E-Com Operator</a:t>
              </a:r>
            </a:p>
          </p:txBody>
        </p:sp>
        <p:cxnSp>
          <p:nvCxnSpPr>
            <p:cNvPr id="25" name="Straight Connector 24"/>
            <p:cNvCxnSpPr/>
            <p:nvPr/>
          </p:nvCxnSpPr>
          <p:spPr>
            <a:xfrm>
              <a:off x="611188" y="5620138"/>
              <a:ext cx="7907948" cy="0"/>
            </a:xfrm>
            <a:prstGeom prst="line">
              <a:avLst/>
            </a:prstGeom>
            <a:ln>
              <a:solidFill>
                <a:srgbClr val="470A68"/>
              </a:solidFill>
              <a:prstDash val="dash"/>
            </a:ln>
          </p:spPr>
          <p:style>
            <a:lnRef idx="1">
              <a:schemeClr val="accent1"/>
            </a:lnRef>
            <a:fillRef idx="0">
              <a:schemeClr val="accent1"/>
            </a:fillRef>
            <a:effectRef idx="0">
              <a:schemeClr val="accent1"/>
            </a:effectRef>
            <a:fontRef idx="minor">
              <a:schemeClr val="tx1"/>
            </a:fontRef>
          </p:style>
        </p:cxnSp>
        <p:sp>
          <p:nvSpPr>
            <p:cNvPr id="26" name="Flowchart: Off-page Connector 25"/>
            <p:cNvSpPr/>
            <p:nvPr/>
          </p:nvSpPr>
          <p:spPr>
            <a:xfrm>
              <a:off x="2386923" y="4760488"/>
              <a:ext cx="402195" cy="137676"/>
            </a:xfrm>
            <a:prstGeom prst="flowChartOffpageConnector">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sz="800" b="1" dirty="0">
                  <a:solidFill>
                    <a:prstClr val="white"/>
                  </a:solidFill>
                  <a:latin typeface="Univers for KPMG Light" panose="020B0403020202020204" pitchFamily="34" charset="0"/>
                </a:rPr>
                <a:t>GSTR-1</a:t>
              </a:r>
            </a:p>
          </p:txBody>
        </p:sp>
        <p:cxnSp>
          <p:nvCxnSpPr>
            <p:cNvPr id="27" name="Elbow Connector 26"/>
            <p:cNvCxnSpPr>
              <a:stCxn id="22" idx="3"/>
              <a:endCxn id="34" idx="2"/>
            </p:cNvCxnSpPr>
            <p:nvPr/>
          </p:nvCxnSpPr>
          <p:spPr>
            <a:xfrm flipV="1">
              <a:off x="2525079" y="4202559"/>
              <a:ext cx="2721430" cy="1785306"/>
            </a:xfrm>
            <a:prstGeom prst="bentConnector2">
              <a:avLst/>
            </a:prstGeom>
            <a:ln w="28575">
              <a:solidFill>
                <a:srgbClr val="00338D"/>
              </a:solidFill>
              <a:tailEnd type="triangle"/>
            </a:ln>
          </p:spPr>
          <p:style>
            <a:lnRef idx="1">
              <a:schemeClr val="accent1"/>
            </a:lnRef>
            <a:fillRef idx="0">
              <a:schemeClr val="accent1"/>
            </a:fillRef>
            <a:effectRef idx="0">
              <a:schemeClr val="accent1"/>
            </a:effectRef>
            <a:fontRef idx="minor">
              <a:schemeClr val="tx1"/>
            </a:fontRef>
          </p:style>
        </p:cxnSp>
        <p:cxnSp>
          <p:nvCxnSpPr>
            <p:cNvPr id="28" name="Straight Connector 27"/>
            <p:cNvCxnSpPr/>
            <p:nvPr/>
          </p:nvCxnSpPr>
          <p:spPr>
            <a:xfrm>
              <a:off x="611188" y="4933363"/>
              <a:ext cx="7904739" cy="0"/>
            </a:xfrm>
            <a:prstGeom prst="line">
              <a:avLst/>
            </a:prstGeom>
            <a:ln>
              <a:solidFill>
                <a:srgbClr val="470A68"/>
              </a:solidFill>
              <a:prstDash val="dash"/>
            </a:ln>
          </p:spPr>
          <p:style>
            <a:lnRef idx="1">
              <a:schemeClr val="accent1"/>
            </a:lnRef>
            <a:fillRef idx="0">
              <a:schemeClr val="accent1"/>
            </a:fillRef>
            <a:effectRef idx="0">
              <a:schemeClr val="accent1"/>
            </a:effectRef>
            <a:fontRef idx="minor">
              <a:schemeClr val="tx1"/>
            </a:fontRef>
          </p:style>
        </p:cxnSp>
        <p:cxnSp>
          <p:nvCxnSpPr>
            <p:cNvPr id="29" name="Straight Connector 28"/>
            <p:cNvCxnSpPr/>
            <p:nvPr/>
          </p:nvCxnSpPr>
          <p:spPr>
            <a:xfrm>
              <a:off x="611188" y="4285365"/>
              <a:ext cx="7921626" cy="0"/>
            </a:xfrm>
            <a:prstGeom prst="line">
              <a:avLst/>
            </a:prstGeom>
            <a:ln>
              <a:solidFill>
                <a:srgbClr val="470A68"/>
              </a:solidFill>
              <a:prstDash val="dash"/>
            </a:ln>
          </p:spPr>
          <p:style>
            <a:lnRef idx="1">
              <a:schemeClr val="accent1"/>
            </a:lnRef>
            <a:fillRef idx="0">
              <a:schemeClr val="accent1"/>
            </a:fillRef>
            <a:effectRef idx="0">
              <a:schemeClr val="accent1"/>
            </a:effectRef>
            <a:fontRef idx="minor">
              <a:schemeClr val="tx1"/>
            </a:fontRef>
          </p:style>
        </p:cxnSp>
        <p:sp>
          <p:nvSpPr>
            <p:cNvPr id="30" name="Rounded Rectangle 29"/>
            <p:cNvSpPr/>
            <p:nvPr/>
          </p:nvSpPr>
          <p:spPr>
            <a:xfrm>
              <a:off x="4495231" y="2542814"/>
              <a:ext cx="1275108" cy="719014"/>
            </a:xfrm>
            <a:prstGeom prst="roundRect">
              <a:avLst/>
            </a:prstGeom>
            <a:noFill/>
            <a:ln>
              <a:solidFill>
                <a:srgbClr val="0091DA"/>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00" dirty="0">
                  <a:solidFill>
                    <a:schemeClr val="tx1"/>
                  </a:solidFill>
                  <a:latin typeface="Univers for KPMG Light" panose="020B0403020202020204" pitchFamily="34" charset="0"/>
                  <a:cs typeface="Arial" panose="020B0604020202020204" pitchFamily="34" charset="0"/>
                </a:rPr>
                <a:t>Validated / Modified data auto flown to </a:t>
              </a:r>
              <a:r>
                <a:rPr lang="en-US" sz="800" b="1" dirty="0">
                  <a:solidFill>
                    <a:schemeClr val="tx1"/>
                  </a:solidFill>
                  <a:latin typeface="Univers for KPMG Light" panose="020B0403020202020204" pitchFamily="34" charset="0"/>
                  <a:cs typeface="Arial" panose="020B0604020202020204" pitchFamily="34" charset="0"/>
                </a:rPr>
                <a:t>GSTR-2</a:t>
              </a:r>
              <a:r>
                <a:rPr lang="en-US" sz="800" dirty="0">
                  <a:solidFill>
                    <a:schemeClr val="tx1"/>
                  </a:solidFill>
                  <a:latin typeface="Univers for KPMG Light" panose="020B0403020202020204" pitchFamily="34" charset="0"/>
                  <a:cs typeface="Arial" panose="020B0604020202020204" pitchFamily="34" charset="0"/>
                </a:rPr>
                <a:t>. Company to also upload details of imports, RCM cases, ITC reversals, etc.,</a:t>
              </a:r>
            </a:p>
          </p:txBody>
        </p:sp>
        <p:sp>
          <p:nvSpPr>
            <p:cNvPr id="31" name="Rounded Rectangle 30"/>
            <p:cNvSpPr/>
            <p:nvPr/>
          </p:nvSpPr>
          <p:spPr>
            <a:xfrm>
              <a:off x="7148882" y="3354248"/>
              <a:ext cx="1317825" cy="848311"/>
            </a:xfrm>
            <a:prstGeom prst="roundRect">
              <a:avLst/>
            </a:prstGeom>
            <a:noFill/>
            <a:ln>
              <a:solidFill>
                <a:srgbClr val="00A3A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730" dirty="0">
                  <a:solidFill>
                    <a:schemeClr val="tx1"/>
                  </a:solidFill>
                  <a:latin typeface="Univers for KPMG Light" panose="020B0403020202020204" pitchFamily="34" charset="0"/>
                  <a:cs typeface="Arial" panose="020B0604020202020204" pitchFamily="34" charset="0"/>
                </a:rPr>
                <a:t> </a:t>
              </a:r>
              <a:r>
                <a:rPr lang="en-US" sz="800" dirty="0">
                  <a:solidFill>
                    <a:schemeClr val="tx1"/>
                  </a:solidFill>
                  <a:latin typeface="Univers for KPMG Light" panose="020B0403020202020204" pitchFamily="34" charset="0"/>
                  <a:cs typeface="Arial" panose="020B0604020202020204" pitchFamily="34" charset="0"/>
                </a:rPr>
                <a:t>Submission of </a:t>
              </a:r>
              <a:r>
                <a:rPr lang="en-US" sz="800" b="1" dirty="0">
                  <a:solidFill>
                    <a:schemeClr val="tx1"/>
                  </a:solidFill>
                  <a:latin typeface="Univers for KPMG Light" panose="020B0403020202020204" pitchFamily="34" charset="0"/>
                  <a:cs typeface="Arial" panose="020B0604020202020204" pitchFamily="34" charset="0"/>
                </a:rPr>
                <a:t>GSTR-3 Return by the Company, pertaining to State A</a:t>
              </a:r>
              <a:endParaRPr lang="en-US" sz="800" dirty="0">
                <a:solidFill>
                  <a:schemeClr val="tx1"/>
                </a:solidFill>
                <a:latin typeface="Univers for KPMG Light" panose="020B0403020202020204" pitchFamily="34" charset="0"/>
                <a:cs typeface="Arial" panose="020B0604020202020204" pitchFamily="34" charset="0"/>
              </a:endParaRPr>
            </a:p>
            <a:p>
              <a:pPr algn="ctr"/>
              <a:r>
                <a:rPr lang="en-US" sz="800" dirty="0">
                  <a:solidFill>
                    <a:schemeClr val="tx1"/>
                  </a:solidFill>
                  <a:latin typeface="Univers for KPMG Light" panose="020B0403020202020204" pitchFamily="34" charset="0"/>
                  <a:cs typeface="Arial" panose="020B0604020202020204" pitchFamily="34" charset="0"/>
                </a:rPr>
                <a:t>Discharge tax, interest, claim refund, etc.</a:t>
              </a:r>
              <a:endParaRPr lang="en-US" sz="800" b="1" dirty="0">
                <a:solidFill>
                  <a:schemeClr val="tx1"/>
                </a:solidFill>
                <a:latin typeface="Univers for KPMG Light" panose="020B0403020202020204" pitchFamily="34" charset="0"/>
                <a:cs typeface="Arial" panose="020B0604020202020204" pitchFamily="34" charset="0"/>
              </a:endParaRPr>
            </a:p>
          </p:txBody>
        </p:sp>
        <p:sp>
          <p:nvSpPr>
            <p:cNvPr id="32" name="Rounded Rectangle 31"/>
            <p:cNvSpPr/>
            <p:nvPr/>
          </p:nvSpPr>
          <p:spPr>
            <a:xfrm>
              <a:off x="3156703" y="3474861"/>
              <a:ext cx="1258469" cy="738700"/>
            </a:xfrm>
            <a:prstGeom prst="roundRect">
              <a:avLst/>
            </a:prstGeom>
            <a:noFill/>
            <a:ln>
              <a:solidFill>
                <a:srgbClr val="005EB8"/>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00" dirty="0">
                  <a:solidFill>
                    <a:schemeClr val="tx1"/>
                  </a:solidFill>
                  <a:latin typeface="Univers for KPMG Light" panose="020B0403020202020204" pitchFamily="34" charset="0"/>
                  <a:cs typeface="Arial" panose="020B0604020202020204" pitchFamily="34" charset="0"/>
                </a:rPr>
                <a:t>Company upload details of ‘</a:t>
              </a:r>
              <a:r>
                <a:rPr lang="en-US" sz="800" b="1" dirty="0">
                  <a:solidFill>
                    <a:schemeClr val="tx1"/>
                  </a:solidFill>
                  <a:latin typeface="Univers for KPMG Light" panose="020B0403020202020204" pitchFamily="34" charset="0"/>
                  <a:cs typeface="Arial" panose="020B0604020202020204" pitchFamily="34" charset="0"/>
                </a:rPr>
                <a:t>input tax credits distributed’</a:t>
              </a:r>
              <a:r>
                <a:rPr lang="en-US" sz="800" dirty="0">
                  <a:solidFill>
                    <a:schemeClr val="tx1"/>
                  </a:solidFill>
                  <a:latin typeface="Univers for KPMG Light" panose="020B0403020202020204" pitchFamily="34" charset="0"/>
                  <a:cs typeface="Arial" panose="020B0604020202020204" pitchFamily="34" charset="0"/>
                </a:rPr>
                <a:t> to its respective locations including </a:t>
              </a:r>
              <a:r>
                <a:rPr lang="en-US" sz="800" b="1" dirty="0">
                  <a:solidFill>
                    <a:schemeClr val="tx1"/>
                  </a:solidFill>
                  <a:latin typeface="Univers for KPMG Light" panose="020B0403020202020204" pitchFamily="34" charset="0"/>
                  <a:cs typeface="Arial" panose="020B0604020202020204" pitchFamily="34" charset="0"/>
                </a:rPr>
                <a:t>State A</a:t>
              </a:r>
            </a:p>
          </p:txBody>
        </p:sp>
        <p:sp>
          <p:nvSpPr>
            <p:cNvPr id="33" name="Rounded Rectangle 32"/>
            <p:cNvSpPr/>
            <p:nvPr/>
          </p:nvSpPr>
          <p:spPr>
            <a:xfrm>
              <a:off x="931618" y="2762560"/>
              <a:ext cx="289681" cy="1411861"/>
            </a:xfrm>
            <a:prstGeom prst="roundRect">
              <a:avLst/>
            </a:prstGeom>
            <a:solidFill>
              <a:srgbClr val="470A68"/>
            </a:solidFill>
            <a:ln>
              <a:noFill/>
            </a:ln>
          </p:spPr>
          <p:style>
            <a:lnRef idx="2">
              <a:schemeClr val="accent1">
                <a:shade val="50000"/>
              </a:schemeClr>
            </a:lnRef>
            <a:fillRef idx="1">
              <a:schemeClr val="accent1"/>
            </a:fillRef>
            <a:effectRef idx="0">
              <a:schemeClr val="accent1"/>
            </a:effectRef>
            <a:fontRef idx="minor">
              <a:schemeClr val="lt1"/>
            </a:fontRef>
          </p:style>
          <p:txBody>
            <a:bodyPr vert="vert270" rtlCol="0" anchor="ctr"/>
            <a:lstStyle/>
            <a:p>
              <a:pPr algn="ctr"/>
              <a:r>
                <a:rPr lang="en-US" sz="900" dirty="0">
                  <a:solidFill>
                    <a:prstClr val="white"/>
                  </a:solidFill>
                  <a:latin typeface="Univers for KPMG Light" panose="020B0403020202020204" pitchFamily="34" charset="0"/>
                  <a:cs typeface="Arial" panose="020B0604020202020204" pitchFamily="34" charset="0"/>
                </a:rPr>
                <a:t>Company (Recipient)</a:t>
              </a:r>
            </a:p>
          </p:txBody>
        </p:sp>
        <p:sp>
          <p:nvSpPr>
            <p:cNvPr id="34" name="Rounded Rectangle 33"/>
            <p:cNvSpPr/>
            <p:nvPr/>
          </p:nvSpPr>
          <p:spPr>
            <a:xfrm>
              <a:off x="4600816" y="3451807"/>
              <a:ext cx="1291386" cy="750752"/>
            </a:xfrm>
            <a:prstGeom prst="roundRect">
              <a:avLst/>
            </a:prstGeom>
            <a:noFill/>
            <a:ln>
              <a:solidFill>
                <a:srgbClr val="005EB8"/>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700" dirty="0">
                <a:solidFill>
                  <a:schemeClr val="tx1"/>
                </a:solidFill>
                <a:latin typeface="Univers for KPMG Light" panose="020B0403020202020204" pitchFamily="34" charset="0"/>
                <a:cs typeface="Arial" panose="020B0604020202020204" pitchFamily="34" charset="0"/>
              </a:endParaRPr>
            </a:p>
            <a:p>
              <a:pPr algn="ctr"/>
              <a:r>
                <a:rPr lang="en-US" sz="800" dirty="0">
                  <a:solidFill>
                    <a:schemeClr val="tx1"/>
                  </a:solidFill>
                  <a:latin typeface="Univers for KPMG Light" panose="020B0403020202020204" pitchFamily="34" charset="0"/>
                  <a:cs typeface="Arial" panose="020B0604020202020204" pitchFamily="34" charset="0"/>
                </a:rPr>
                <a:t>ITC, TDS and TCS data auto flown in </a:t>
              </a:r>
              <a:r>
                <a:rPr lang="en-US" sz="800" b="1" dirty="0">
                  <a:solidFill>
                    <a:schemeClr val="tx1"/>
                  </a:solidFill>
                  <a:latin typeface="Univers for KPMG Light" panose="020B0403020202020204" pitchFamily="34" charset="0"/>
                  <a:cs typeface="Arial" panose="020B0604020202020204" pitchFamily="34" charset="0"/>
                </a:rPr>
                <a:t>GSTR-2A </a:t>
              </a:r>
              <a:r>
                <a:rPr lang="en-US" sz="800" dirty="0">
                  <a:solidFill>
                    <a:schemeClr val="tx1"/>
                  </a:solidFill>
                  <a:latin typeface="Univers for KPMG Light" panose="020B0403020202020204" pitchFamily="34" charset="0"/>
                  <a:cs typeface="Arial" panose="020B0604020202020204" pitchFamily="34" charset="0"/>
                </a:rPr>
                <a:t>- to be validated and modified (i.e. added and deleted, if required)</a:t>
              </a:r>
            </a:p>
            <a:p>
              <a:pPr algn="ctr"/>
              <a:endParaRPr lang="en-US" sz="700" dirty="0">
                <a:solidFill>
                  <a:schemeClr val="tx1"/>
                </a:solidFill>
                <a:latin typeface="Univers for KPMG Light" panose="020B0403020202020204" pitchFamily="34" charset="0"/>
                <a:cs typeface="Arial" panose="020B0604020202020204" pitchFamily="34" charset="0"/>
              </a:endParaRPr>
            </a:p>
          </p:txBody>
        </p:sp>
        <p:sp>
          <p:nvSpPr>
            <p:cNvPr id="35" name="Flowchart: Off-page Connector 34"/>
            <p:cNvSpPr/>
            <p:nvPr/>
          </p:nvSpPr>
          <p:spPr>
            <a:xfrm>
              <a:off x="4117787" y="4104718"/>
              <a:ext cx="417102" cy="157815"/>
            </a:xfrm>
            <a:prstGeom prst="flowChartOffpageConnector">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sz="800" b="1" dirty="0">
                  <a:solidFill>
                    <a:prstClr val="white"/>
                  </a:solidFill>
                  <a:latin typeface="Univers for KPMG Light" panose="020B0403020202020204" pitchFamily="34" charset="0"/>
                </a:rPr>
                <a:t>GSTR-6</a:t>
              </a:r>
            </a:p>
          </p:txBody>
        </p:sp>
        <p:sp>
          <p:nvSpPr>
            <p:cNvPr id="36" name="Flowchart: Off-page Connector 35"/>
            <p:cNvSpPr/>
            <p:nvPr/>
          </p:nvSpPr>
          <p:spPr>
            <a:xfrm>
              <a:off x="5623899" y="3140599"/>
              <a:ext cx="481610" cy="184983"/>
            </a:xfrm>
            <a:prstGeom prst="flowChartOffpageConnector">
              <a:avLst/>
            </a:prstGeom>
            <a:solidFill>
              <a:srgbClr val="0091DA"/>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sz="800" b="1" dirty="0">
                  <a:solidFill>
                    <a:schemeClr val="bg1"/>
                  </a:solidFill>
                  <a:latin typeface="Univers for KPMG Light" panose="020B0403020202020204" pitchFamily="34" charset="0"/>
                </a:rPr>
                <a:t>GSTR-2</a:t>
              </a:r>
            </a:p>
          </p:txBody>
        </p:sp>
        <p:sp>
          <p:nvSpPr>
            <p:cNvPr id="37" name="Flowchart: Off-page Connector 36"/>
            <p:cNvSpPr/>
            <p:nvPr/>
          </p:nvSpPr>
          <p:spPr>
            <a:xfrm>
              <a:off x="5644189" y="4108828"/>
              <a:ext cx="461320" cy="154111"/>
            </a:xfrm>
            <a:prstGeom prst="flowChartOffpageConnector">
              <a:avLst/>
            </a:prstGeom>
            <a:solidFill>
              <a:srgbClr val="0091DA"/>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sz="800" b="1" dirty="0">
                  <a:solidFill>
                    <a:prstClr val="white"/>
                  </a:solidFill>
                  <a:latin typeface="Univers for KPMG Light" panose="020B0403020202020204" pitchFamily="34" charset="0"/>
                </a:rPr>
                <a:t>GSTR-2A</a:t>
              </a:r>
            </a:p>
          </p:txBody>
        </p:sp>
        <p:sp>
          <p:nvSpPr>
            <p:cNvPr id="38" name="Flowchart: Off-page Connector 37"/>
            <p:cNvSpPr/>
            <p:nvPr/>
          </p:nvSpPr>
          <p:spPr>
            <a:xfrm>
              <a:off x="8219889" y="4134163"/>
              <a:ext cx="402195" cy="137676"/>
            </a:xfrm>
            <a:prstGeom prst="flowChartOffpageConnector">
              <a:avLst/>
            </a:prstGeom>
            <a:solidFill>
              <a:srgbClr val="00A3A1"/>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sz="800" b="1" dirty="0">
                  <a:solidFill>
                    <a:prstClr val="white"/>
                  </a:solidFill>
                  <a:latin typeface="Univers for KPMG Light" panose="020B0403020202020204" pitchFamily="34" charset="0"/>
                </a:rPr>
                <a:t>GSTR-3</a:t>
              </a:r>
            </a:p>
          </p:txBody>
        </p:sp>
        <p:sp>
          <p:nvSpPr>
            <p:cNvPr id="39" name="Rounded Rectangle 38"/>
            <p:cNvSpPr/>
            <p:nvPr/>
          </p:nvSpPr>
          <p:spPr>
            <a:xfrm>
              <a:off x="1749383" y="2855832"/>
              <a:ext cx="1331582" cy="716604"/>
            </a:xfrm>
            <a:prstGeom prst="roundRect">
              <a:avLst/>
            </a:prstGeom>
            <a:noFill/>
            <a:ln>
              <a:solidFill>
                <a:srgbClr val="00338D"/>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900" dirty="0">
                  <a:solidFill>
                    <a:schemeClr val="tx1"/>
                  </a:solidFill>
                  <a:latin typeface="Univers for KPMG Light" panose="020B0403020202020204" pitchFamily="34" charset="0"/>
                  <a:cs typeface="Arial" panose="020B0604020202020204" pitchFamily="34" charset="0"/>
                </a:rPr>
                <a:t>Company upload details of ‘</a:t>
              </a:r>
              <a:r>
                <a:rPr lang="en-US" sz="900" b="1" dirty="0">
                  <a:solidFill>
                    <a:schemeClr val="tx1"/>
                  </a:solidFill>
                  <a:latin typeface="Univers for KPMG Light" panose="020B0403020202020204" pitchFamily="34" charset="0"/>
                  <a:cs typeface="Arial" panose="020B0604020202020204" pitchFamily="34" charset="0"/>
                </a:rPr>
                <a:t>Outward Supplies’ </a:t>
              </a:r>
              <a:r>
                <a:rPr lang="en-US" sz="900" dirty="0">
                  <a:solidFill>
                    <a:schemeClr val="tx1"/>
                  </a:solidFill>
                  <a:latin typeface="Univers for KPMG Light" panose="020B0403020202020204" pitchFamily="34" charset="0"/>
                  <a:cs typeface="Arial" panose="020B0604020202020204" pitchFamily="34" charset="0"/>
                </a:rPr>
                <a:t>of goods &amp; services, pertaining to </a:t>
              </a:r>
              <a:r>
                <a:rPr lang="en-US" sz="900" b="1" dirty="0">
                  <a:solidFill>
                    <a:schemeClr val="tx1"/>
                  </a:solidFill>
                  <a:latin typeface="Univers for KPMG Light" panose="020B0403020202020204" pitchFamily="34" charset="0"/>
                  <a:cs typeface="Arial" panose="020B0604020202020204" pitchFamily="34" charset="0"/>
                </a:rPr>
                <a:t>State A</a:t>
              </a:r>
            </a:p>
          </p:txBody>
        </p:sp>
        <p:cxnSp>
          <p:nvCxnSpPr>
            <p:cNvPr id="40" name="Straight Connector 39"/>
            <p:cNvCxnSpPr/>
            <p:nvPr/>
          </p:nvCxnSpPr>
          <p:spPr>
            <a:xfrm>
              <a:off x="2519607" y="5281715"/>
              <a:ext cx="2678691" cy="0"/>
            </a:xfrm>
            <a:prstGeom prst="line">
              <a:avLst/>
            </a:prstGeom>
            <a:ln w="28575">
              <a:solidFill>
                <a:srgbClr val="00338D"/>
              </a:solidFill>
            </a:ln>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a:off x="2510060" y="4602477"/>
              <a:ext cx="2688238" cy="0"/>
            </a:xfrm>
            <a:prstGeom prst="line">
              <a:avLst/>
            </a:prstGeom>
            <a:ln w="28575">
              <a:solidFill>
                <a:srgbClr val="00338D"/>
              </a:solidFill>
            </a:ln>
          </p:spPr>
          <p:style>
            <a:lnRef idx="1">
              <a:schemeClr val="accent1"/>
            </a:lnRef>
            <a:fillRef idx="0">
              <a:schemeClr val="accent1"/>
            </a:fillRef>
            <a:effectRef idx="0">
              <a:schemeClr val="accent1"/>
            </a:effectRef>
            <a:fontRef idx="minor">
              <a:schemeClr val="tx1"/>
            </a:fontRef>
          </p:style>
        </p:cxnSp>
        <p:cxnSp>
          <p:nvCxnSpPr>
            <p:cNvPr id="42" name="Elbow Connector 41"/>
            <p:cNvCxnSpPr>
              <a:stCxn id="32" idx="0"/>
            </p:cNvCxnSpPr>
            <p:nvPr/>
          </p:nvCxnSpPr>
          <p:spPr>
            <a:xfrm rot="16200000" flipH="1">
              <a:off x="4008767" y="3252032"/>
              <a:ext cx="339514" cy="785172"/>
            </a:xfrm>
            <a:prstGeom prst="bentConnector4">
              <a:avLst>
                <a:gd name="adj1" fmla="val -67332"/>
                <a:gd name="adj2" fmla="val 90070"/>
              </a:avLst>
            </a:prstGeom>
            <a:ln w="28575">
              <a:solidFill>
                <a:srgbClr val="00338D"/>
              </a:solidFill>
              <a:tailEnd type="triangle"/>
            </a:ln>
          </p:spPr>
          <p:style>
            <a:lnRef idx="1">
              <a:schemeClr val="accent1"/>
            </a:lnRef>
            <a:fillRef idx="0">
              <a:schemeClr val="accent1"/>
            </a:fillRef>
            <a:effectRef idx="0">
              <a:schemeClr val="accent1"/>
            </a:effectRef>
            <a:fontRef idx="minor">
              <a:schemeClr val="tx1"/>
            </a:fontRef>
          </p:style>
        </p:cxnSp>
        <p:sp>
          <p:nvSpPr>
            <p:cNvPr id="43" name="Flowchart: Off-page Connector 42"/>
            <p:cNvSpPr/>
            <p:nvPr/>
          </p:nvSpPr>
          <p:spPr>
            <a:xfrm>
              <a:off x="2857526" y="3415639"/>
              <a:ext cx="402195" cy="198368"/>
            </a:xfrm>
            <a:prstGeom prst="flowChartOffpageConnector">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sz="800" b="1" dirty="0">
                  <a:solidFill>
                    <a:prstClr val="white"/>
                  </a:solidFill>
                  <a:latin typeface="Univers for KPMG Light" panose="020B0403020202020204" pitchFamily="34" charset="0"/>
                </a:rPr>
                <a:t>GSTR-1</a:t>
              </a:r>
            </a:p>
          </p:txBody>
        </p:sp>
        <p:sp>
          <p:nvSpPr>
            <p:cNvPr id="44" name="Flowchart: Off-page Connector 43"/>
            <p:cNvSpPr/>
            <p:nvPr/>
          </p:nvSpPr>
          <p:spPr>
            <a:xfrm>
              <a:off x="2386923" y="6158763"/>
              <a:ext cx="402195" cy="137676"/>
            </a:xfrm>
            <a:prstGeom prst="flowChartOffpageConnector">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sz="800" b="1" dirty="0">
                  <a:solidFill>
                    <a:prstClr val="white"/>
                  </a:solidFill>
                  <a:latin typeface="Univers for KPMG Light" panose="020B0403020202020204" pitchFamily="34" charset="0"/>
                </a:rPr>
                <a:t>GSTR-8</a:t>
              </a:r>
            </a:p>
          </p:txBody>
        </p:sp>
        <p:sp>
          <p:nvSpPr>
            <p:cNvPr id="45" name="Flowchart: Off-page Connector 44"/>
            <p:cNvSpPr/>
            <p:nvPr/>
          </p:nvSpPr>
          <p:spPr>
            <a:xfrm>
              <a:off x="2386923" y="5456327"/>
              <a:ext cx="402195" cy="137676"/>
            </a:xfrm>
            <a:prstGeom prst="flowChartOffpageConnector">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sz="800" b="1" dirty="0">
                  <a:solidFill>
                    <a:prstClr val="white"/>
                  </a:solidFill>
                  <a:latin typeface="Univers for KPMG Light" panose="020B0403020202020204" pitchFamily="34" charset="0"/>
                </a:rPr>
                <a:t>GSTR-7</a:t>
              </a:r>
            </a:p>
          </p:txBody>
        </p:sp>
        <p:sp>
          <p:nvSpPr>
            <p:cNvPr id="46" name="Flowchart: Off-page Connector 45"/>
            <p:cNvSpPr/>
            <p:nvPr/>
          </p:nvSpPr>
          <p:spPr>
            <a:xfrm>
              <a:off x="7417160" y="4748719"/>
              <a:ext cx="441663" cy="137676"/>
            </a:xfrm>
            <a:prstGeom prst="flowChartOffpageConnector">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sz="800" b="1" dirty="0">
                  <a:solidFill>
                    <a:prstClr val="white"/>
                  </a:solidFill>
                  <a:latin typeface="Univers for KPMG Light" panose="020B0403020202020204" pitchFamily="34" charset="0"/>
                </a:rPr>
                <a:t>GSTR-1A</a:t>
              </a:r>
            </a:p>
          </p:txBody>
        </p:sp>
        <p:sp>
          <p:nvSpPr>
            <p:cNvPr id="47" name="Oval 46"/>
            <p:cNvSpPr/>
            <p:nvPr/>
          </p:nvSpPr>
          <p:spPr>
            <a:xfrm>
              <a:off x="2519607" y="2683574"/>
              <a:ext cx="143094" cy="130294"/>
            </a:xfrm>
            <a:prstGeom prst="ellipse">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00" b="1" dirty="0">
                  <a:solidFill>
                    <a:schemeClr val="bg1"/>
                  </a:solidFill>
                  <a:latin typeface="Univers for KPMG Light" panose="020B0403020202020204" pitchFamily="34" charset="0"/>
                </a:rPr>
                <a:t>1</a:t>
              </a:r>
            </a:p>
          </p:txBody>
        </p:sp>
        <p:sp>
          <p:nvSpPr>
            <p:cNvPr id="48" name="Oval 47"/>
            <p:cNvSpPr/>
            <p:nvPr/>
          </p:nvSpPr>
          <p:spPr>
            <a:xfrm>
              <a:off x="3972330" y="3160935"/>
              <a:ext cx="199681" cy="167577"/>
            </a:xfrm>
            <a:prstGeom prst="ellipse">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b="1" dirty="0">
                  <a:solidFill>
                    <a:schemeClr val="bg1"/>
                  </a:solidFill>
                  <a:latin typeface="Univers for KPMG Light" panose="020B0403020202020204" pitchFamily="34" charset="0"/>
                </a:rPr>
                <a:t>2</a:t>
              </a:r>
            </a:p>
          </p:txBody>
        </p:sp>
        <p:sp>
          <p:nvSpPr>
            <p:cNvPr id="49" name="Oval 48"/>
            <p:cNvSpPr/>
            <p:nvPr/>
          </p:nvSpPr>
          <p:spPr>
            <a:xfrm>
              <a:off x="6492425" y="3685965"/>
              <a:ext cx="199681" cy="153779"/>
            </a:xfrm>
            <a:prstGeom prst="ellipse">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b="1" dirty="0">
                  <a:solidFill>
                    <a:schemeClr val="bg1"/>
                  </a:solidFill>
                  <a:latin typeface="Univers for KPMG Light" panose="020B0403020202020204" pitchFamily="34" charset="0"/>
                </a:rPr>
                <a:t>4</a:t>
              </a:r>
            </a:p>
          </p:txBody>
        </p:sp>
        <p:sp>
          <p:nvSpPr>
            <p:cNvPr id="50" name="Oval 49"/>
            <p:cNvSpPr/>
            <p:nvPr/>
          </p:nvSpPr>
          <p:spPr>
            <a:xfrm>
              <a:off x="5214051" y="3297109"/>
              <a:ext cx="158082" cy="121743"/>
            </a:xfrm>
            <a:prstGeom prst="ellipse">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00" b="1" dirty="0">
                  <a:solidFill>
                    <a:schemeClr val="bg1"/>
                  </a:solidFill>
                  <a:latin typeface="Univers for KPMG Light" panose="020B0403020202020204" pitchFamily="34" charset="0"/>
                </a:rPr>
                <a:t>3</a:t>
              </a:r>
            </a:p>
          </p:txBody>
        </p:sp>
        <p:sp>
          <p:nvSpPr>
            <p:cNvPr id="51" name="Oval 50"/>
            <p:cNvSpPr/>
            <p:nvPr/>
          </p:nvSpPr>
          <p:spPr>
            <a:xfrm>
              <a:off x="3659527" y="4480506"/>
              <a:ext cx="199681" cy="185241"/>
            </a:xfrm>
            <a:prstGeom prst="ellipse">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b="1" dirty="0">
                  <a:solidFill>
                    <a:schemeClr val="bg1"/>
                  </a:solidFill>
                  <a:latin typeface="Univers for KPMG Light" panose="020B0403020202020204" pitchFamily="34" charset="0"/>
                </a:rPr>
                <a:t>2</a:t>
              </a:r>
            </a:p>
          </p:txBody>
        </p:sp>
        <p:sp>
          <p:nvSpPr>
            <p:cNvPr id="52" name="Oval 51"/>
            <p:cNvSpPr/>
            <p:nvPr/>
          </p:nvSpPr>
          <p:spPr>
            <a:xfrm>
              <a:off x="3659527" y="5177896"/>
              <a:ext cx="199681" cy="185241"/>
            </a:xfrm>
            <a:prstGeom prst="ellipse">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b="1" dirty="0">
                  <a:solidFill>
                    <a:schemeClr val="bg1"/>
                  </a:solidFill>
                  <a:latin typeface="Univers for KPMG Light" panose="020B0403020202020204" pitchFamily="34" charset="0"/>
                </a:rPr>
                <a:t>2</a:t>
              </a:r>
            </a:p>
          </p:txBody>
        </p:sp>
        <p:sp>
          <p:nvSpPr>
            <p:cNvPr id="53" name="Oval 52"/>
            <p:cNvSpPr/>
            <p:nvPr/>
          </p:nvSpPr>
          <p:spPr>
            <a:xfrm>
              <a:off x="3659190" y="5872163"/>
              <a:ext cx="199681" cy="185241"/>
            </a:xfrm>
            <a:prstGeom prst="ellipse">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b="1" dirty="0">
                  <a:solidFill>
                    <a:schemeClr val="bg1"/>
                  </a:solidFill>
                  <a:latin typeface="Univers for KPMG Light" panose="020B0403020202020204" pitchFamily="34" charset="0"/>
                </a:rPr>
                <a:t>2</a:t>
              </a:r>
            </a:p>
          </p:txBody>
        </p:sp>
        <p:sp>
          <p:nvSpPr>
            <p:cNvPr id="54" name="Oval 53"/>
            <p:cNvSpPr/>
            <p:nvPr/>
          </p:nvSpPr>
          <p:spPr>
            <a:xfrm>
              <a:off x="6479960" y="3034438"/>
              <a:ext cx="199681" cy="153779"/>
            </a:xfrm>
            <a:prstGeom prst="ellipse">
              <a:avLst/>
            </a:prstGeom>
            <a:solidFill>
              <a:srgbClr val="00338D"/>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00" b="1" dirty="0">
                  <a:solidFill>
                    <a:schemeClr val="bg1"/>
                  </a:solidFill>
                  <a:latin typeface="Univers for KPMG Light" panose="020B0403020202020204" pitchFamily="34" charset="0"/>
                </a:rPr>
                <a:t>4</a:t>
              </a:r>
            </a:p>
          </p:txBody>
        </p:sp>
        <p:sp>
          <p:nvSpPr>
            <p:cNvPr id="55" name="TextBox 54"/>
            <p:cNvSpPr txBox="1"/>
            <p:nvPr/>
          </p:nvSpPr>
          <p:spPr>
            <a:xfrm>
              <a:off x="6212214" y="6129648"/>
              <a:ext cx="1204946" cy="182252"/>
            </a:xfrm>
            <a:prstGeom prst="rect">
              <a:avLst/>
            </a:prstGeom>
            <a:noFill/>
          </p:spPr>
          <p:txBody>
            <a:bodyPr wrap="square" rtlCol="0">
              <a:spAutoFit/>
            </a:bodyPr>
            <a:lstStyle/>
            <a:p>
              <a:r>
                <a:rPr lang="en-US" sz="800" b="1" dirty="0">
                  <a:latin typeface="Univers for KPMG Light" panose="020B0403020202020204" pitchFamily="34" charset="0"/>
                </a:rPr>
                <a:t>Data </a:t>
              </a:r>
              <a:r>
                <a:rPr lang="en-US" sz="800" b="1" dirty="0" smtClean="0">
                  <a:latin typeface="Univers for KPMG Light" panose="020B0403020202020204" pitchFamily="34" charset="0"/>
                </a:rPr>
                <a:t>Transformation</a:t>
              </a:r>
              <a:endParaRPr lang="en-US" sz="800" b="1" dirty="0">
                <a:latin typeface="Univers for KPMG Light" panose="020B0403020202020204" pitchFamily="34" charset="0"/>
              </a:endParaRPr>
            </a:p>
          </p:txBody>
        </p:sp>
        <p:cxnSp>
          <p:nvCxnSpPr>
            <p:cNvPr id="56" name="Straight Connector 55"/>
            <p:cNvCxnSpPr/>
            <p:nvPr/>
          </p:nvCxnSpPr>
          <p:spPr>
            <a:xfrm>
              <a:off x="3126223" y="2503736"/>
              <a:ext cx="0" cy="684925"/>
            </a:xfrm>
            <a:prstGeom prst="line">
              <a:avLst/>
            </a:prstGeom>
            <a:ln w="19050">
              <a:solidFill>
                <a:srgbClr val="00338D"/>
              </a:solidFill>
              <a:prstDash val="sysDash"/>
            </a:ln>
          </p:spPr>
          <p:style>
            <a:lnRef idx="1">
              <a:schemeClr val="accent1"/>
            </a:lnRef>
            <a:fillRef idx="0">
              <a:schemeClr val="accent1"/>
            </a:fillRef>
            <a:effectRef idx="0">
              <a:schemeClr val="accent1"/>
            </a:effectRef>
            <a:fontRef idx="minor">
              <a:schemeClr val="tx1"/>
            </a:fontRef>
          </p:style>
        </p:cxnSp>
        <p:grpSp>
          <p:nvGrpSpPr>
            <p:cNvPr id="57" name="Group 56"/>
            <p:cNvGrpSpPr/>
            <p:nvPr/>
          </p:nvGrpSpPr>
          <p:grpSpPr>
            <a:xfrm>
              <a:off x="2444115" y="2503736"/>
              <a:ext cx="5506462" cy="768397"/>
              <a:chOff x="2444115" y="2656136"/>
              <a:chExt cx="5506462" cy="768397"/>
            </a:xfrm>
          </p:grpSpPr>
          <p:cxnSp>
            <p:nvCxnSpPr>
              <p:cNvPr id="89" name="Straight Connector 88"/>
              <p:cNvCxnSpPr/>
              <p:nvPr/>
            </p:nvCxnSpPr>
            <p:spPr>
              <a:xfrm>
                <a:off x="2446020" y="2656136"/>
                <a:ext cx="5504557" cy="0"/>
              </a:xfrm>
              <a:prstGeom prst="line">
                <a:avLst/>
              </a:prstGeom>
              <a:ln w="19050">
                <a:solidFill>
                  <a:srgbClr val="00338D"/>
                </a:solidFill>
              </a:ln>
            </p:spPr>
            <p:style>
              <a:lnRef idx="1">
                <a:schemeClr val="accent1"/>
              </a:lnRef>
              <a:fillRef idx="0">
                <a:schemeClr val="accent1"/>
              </a:fillRef>
              <a:effectRef idx="0">
                <a:schemeClr val="accent1"/>
              </a:effectRef>
              <a:fontRef idx="minor">
                <a:schemeClr val="tx1"/>
              </a:fontRef>
            </p:style>
          </p:cxnSp>
          <p:cxnSp>
            <p:nvCxnSpPr>
              <p:cNvPr id="90" name="Straight Arrow Connector 89"/>
              <p:cNvCxnSpPr/>
              <p:nvPr/>
            </p:nvCxnSpPr>
            <p:spPr>
              <a:xfrm>
                <a:off x="2444115" y="2656136"/>
                <a:ext cx="0" cy="184259"/>
              </a:xfrm>
              <a:prstGeom prst="straightConnector1">
                <a:avLst/>
              </a:prstGeom>
              <a:ln w="19050">
                <a:solidFill>
                  <a:srgbClr val="00338D"/>
                </a:solidFill>
                <a:tailEnd type="triangle"/>
              </a:ln>
            </p:spPr>
            <p:style>
              <a:lnRef idx="1">
                <a:schemeClr val="accent1"/>
              </a:lnRef>
              <a:fillRef idx="0">
                <a:schemeClr val="accent1"/>
              </a:fillRef>
              <a:effectRef idx="0">
                <a:schemeClr val="accent1"/>
              </a:effectRef>
              <a:fontRef idx="minor">
                <a:schemeClr val="tx1"/>
              </a:fontRef>
            </p:style>
          </p:cxnSp>
          <p:cxnSp>
            <p:nvCxnSpPr>
              <p:cNvPr id="91" name="Straight Arrow Connector 90"/>
              <p:cNvCxnSpPr/>
              <p:nvPr/>
            </p:nvCxnSpPr>
            <p:spPr>
              <a:xfrm>
                <a:off x="7950577" y="2656136"/>
                <a:ext cx="0" cy="768397"/>
              </a:xfrm>
              <a:prstGeom prst="straightConnector1">
                <a:avLst/>
              </a:prstGeom>
              <a:ln w="19050">
                <a:solidFill>
                  <a:srgbClr val="00338D"/>
                </a:solidFill>
                <a:tailEnd type="triangle"/>
              </a:ln>
            </p:spPr>
            <p:style>
              <a:lnRef idx="1">
                <a:schemeClr val="accent1"/>
              </a:lnRef>
              <a:fillRef idx="0">
                <a:schemeClr val="accent1"/>
              </a:fillRef>
              <a:effectRef idx="0">
                <a:schemeClr val="accent1"/>
              </a:effectRef>
              <a:fontRef idx="minor">
                <a:schemeClr val="tx1"/>
              </a:fontRef>
            </p:style>
          </p:cxnSp>
        </p:grpSp>
        <p:cxnSp>
          <p:nvCxnSpPr>
            <p:cNvPr id="58" name="Straight Connector 57"/>
            <p:cNvCxnSpPr/>
            <p:nvPr/>
          </p:nvCxnSpPr>
          <p:spPr>
            <a:xfrm>
              <a:off x="5830320" y="2941093"/>
              <a:ext cx="2120257" cy="0"/>
            </a:xfrm>
            <a:prstGeom prst="line">
              <a:avLst/>
            </a:prstGeom>
            <a:ln w="19050">
              <a:solidFill>
                <a:srgbClr val="00338D"/>
              </a:solidFill>
            </a:ln>
          </p:spPr>
          <p:style>
            <a:lnRef idx="1">
              <a:schemeClr val="accent1"/>
            </a:lnRef>
            <a:fillRef idx="0">
              <a:schemeClr val="accent1"/>
            </a:fillRef>
            <a:effectRef idx="0">
              <a:schemeClr val="accent1"/>
            </a:effectRef>
            <a:fontRef idx="minor">
              <a:schemeClr val="tx1"/>
            </a:fontRef>
          </p:style>
        </p:cxnSp>
        <p:cxnSp>
          <p:nvCxnSpPr>
            <p:cNvPr id="59" name="Straight Connector 58"/>
            <p:cNvCxnSpPr/>
            <p:nvPr/>
          </p:nvCxnSpPr>
          <p:spPr>
            <a:xfrm>
              <a:off x="4416053" y="2510785"/>
              <a:ext cx="0" cy="684925"/>
            </a:xfrm>
            <a:prstGeom prst="line">
              <a:avLst/>
            </a:prstGeom>
            <a:ln w="19050">
              <a:solidFill>
                <a:srgbClr val="005EB8"/>
              </a:solidFill>
              <a:prstDash val="sysDash"/>
            </a:ln>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a:off x="7186110" y="2498784"/>
              <a:ext cx="0" cy="925749"/>
            </a:xfrm>
            <a:prstGeom prst="line">
              <a:avLst/>
            </a:prstGeom>
            <a:ln w="19050">
              <a:solidFill>
                <a:srgbClr val="00338D"/>
              </a:solidFill>
              <a:prstDash val="sysDash"/>
            </a:ln>
          </p:spPr>
          <p:style>
            <a:lnRef idx="1">
              <a:schemeClr val="accent1"/>
            </a:lnRef>
            <a:fillRef idx="0">
              <a:schemeClr val="accent1"/>
            </a:fillRef>
            <a:effectRef idx="0">
              <a:schemeClr val="accent1"/>
            </a:effectRef>
            <a:fontRef idx="minor">
              <a:schemeClr val="tx1"/>
            </a:fontRef>
          </p:style>
        </p:cxnSp>
        <p:cxnSp>
          <p:nvCxnSpPr>
            <p:cNvPr id="61" name="Straight Connector 60"/>
            <p:cNvCxnSpPr/>
            <p:nvPr/>
          </p:nvCxnSpPr>
          <p:spPr>
            <a:xfrm>
              <a:off x="8527206" y="2148840"/>
              <a:ext cx="0" cy="2104408"/>
            </a:xfrm>
            <a:prstGeom prst="line">
              <a:avLst/>
            </a:prstGeom>
            <a:ln w="19050">
              <a:solidFill>
                <a:srgbClr val="00A3A1"/>
              </a:solidFill>
              <a:prstDash val="sysDash"/>
            </a:ln>
          </p:spPr>
          <p:style>
            <a:lnRef idx="1">
              <a:schemeClr val="accent1"/>
            </a:lnRef>
            <a:fillRef idx="0">
              <a:schemeClr val="accent1"/>
            </a:fillRef>
            <a:effectRef idx="0">
              <a:schemeClr val="accent1"/>
            </a:effectRef>
            <a:fontRef idx="minor">
              <a:schemeClr val="tx1"/>
            </a:fontRef>
          </p:style>
        </p:cxnSp>
        <p:grpSp>
          <p:nvGrpSpPr>
            <p:cNvPr id="62" name="Group 61"/>
            <p:cNvGrpSpPr/>
            <p:nvPr/>
          </p:nvGrpSpPr>
          <p:grpSpPr>
            <a:xfrm>
              <a:off x="4188044" y="3146701"/>
              <a:ext cx="281320" cy="169801"/>
              <a:chOff x="1352748" y="2545069"/>
              <a:chExt cx="713223" cy="430492"/>
            </a:xfrm>
            <a:solidFill>
              <a:srgbClr val="0091DA"/>
            </a:solidFill>
          </p:grpSpPr>
          <p:sp>
            <p:nvSpPr>
              <p:cNvPr id="87" name="Freeform 1234"/>
              <p:cNvSpPr>
                <a:spLocks noEditPoints="1"/>
              </p:cNvSpPr>
              <p:nvPr/>
            </p:nvSpPr>
            <p:spPr bwMode="auto">
              <a:xfrm>
                <a:off x="1352748" y="2545069"/>
                <a:ext cx="430492" cy="430492"/>
              </a:xfrm>
              <a:custGeom>
                <a:avLst/>
                <a:gdLst>
                  <a:gd name="T0" fmla="*/ 1032 w 1211"/>
                  <a:gd name="T1" fmla="*/ 476 h 1212"/>
                  <a:gd name="T2" fmla="*/ 1007 w 1211"/>
                  <a:gd name="T3" fmla="*/ 414 h 1212"/>
                  <a:gd name="T4" fmla="*/ 1076 w 1211"/>
                  <a:gd name="T5" fmla="*/ 231 h 1212"/>
                  <a:gd name="T6" fmla="*/ 800 w 1211"/>
                  <a:gd name="T7" fmla="*/ 200 h 1212"/>
                  <a:gd name="T8" fmla="*/ 742 w 1211"/>
                  <a:gd name="T9" fmla="*/ 176 h 1212"/>
                  <a:gd name="T10" fmla="*/ 532 w 1211"/>
                  <a:gd name="T11" fmla="*/ 0 h 1212"/>
                  <a:gd name="T12" fmla="*/ 440 w 1211"/>
                  <a:gd name="T13" fmla="*/ 179 h 1212"/>
                  <a:gd name="T14" fmla="*/ 378 w 1211"/>
                  <a:gd name="T15" fmla="*/ 207 h 1212"/>
                  <a:gd name="T16" fmla="*/ 207 w 1211"/>
                  <a:gd name="T17" fmla="*/ 371 h 1212"/>
                  <a:gd name="T18" fmla="*/ 177 w 1211"/>
                  <a:gd name="T19" fmla="*/ 432 h 1212"/>
                  <a:gd name="T20" fmla="*/ 155 w 1211"/>
                  <a:gd name="T21" fmla="*/ 498 h 1212"/>
                  <a:gd name="T22" fmla="*/ 159 w 1211"/>
                  <a:gd name="T23" fmla="*/ 730 h 1212"/>
                  <a:gd name="T24" fmla="*/ 182 w 1211"/>
                  <a:gd name="T25" fmla="*/ 794 h 1212"/>
                  <a:gd name="T26" fmla="*/ 110 w 1211"/>
                  <a:gd name="T27" fmla="*/ 980 h 1212"/>
                  <a:gd name="T28" fmla="*/ 391 w 1211"/>
                  <a:gd name="T29" fmla="*/ 1012 h 1212"/>
                  <a:gd name="T30" fmla="*/ 458 w 1211"/>
                  <a:gd name="T31" fmla="*/ 1039 h 1212"/>
                  <a:gd name="T32" fmla="*/ 670 w 1211"/>
                  <a:gd name="T33" fmla="*/ 1212 h 1212"/>
                  <a:gd name="T34" fmla="*/ 759 w 1211"/>
                  <a:gd name="T35" fmla="*/ 1031 h 1212"/>
                  <a:gd name="T36" fmla="*/ 818 w 1211"/>
                  <a:gd name="T37" fmla="*/ 1003 h 1212"/>
                  <a:gd name="T38" fmla="*/ 987 w 1211"/>
                  <a:gd name="T39" fmla="*/ 839 h 1212"/>
                  <a:gd name="T40" fmla="*/ 1016 w 1211"/>
                  <a:gd name="T41" fmla="*/ 780 h 1212"/>
                  <a:gd name="T42" fmla="*/ 1038 w 1211"/>
                  <a:gd name="T43" fmla="*/ 717 h 1212"/>
                  <a:gd name="T44" fmla="*/ 571 w 1211"/>
                  <a:gd name="T45" fmla="*/ 910 h 1212"/>
                  <a:gd name="T46" fmla="*/ 513 w 1211"/>
                  <a:gd name="T47" fmla="*/ 899 h 1212"/>
                  <a:gd name="T48" fmla="*/ 459 w 1211"/>
                  <a:gd name="T49" fmla="*/ 876 h 1212"/>
                  <a:gd name="T50" fmla="*/ 411 w 1211"/>
                  <a:gd name="T51" fmla="*/ 843 h 1212"/>
                  <a:gd name="T52" fmla="*/ 371 w 1211"/>
                  <a:gd name="T53" fmla="*/ 803 h 1212"/>
                  <a:gd name="T54" fmla="*/ 339 w 1211"/>
                  <a:gd name="T55" fmla="*/ 755 h 1212"/>
                  <a:gd name="T56" fmla="*/ 316 w 1211"/>
                  <a:gd name="T57" fmla="*/ 702 h 1212"/>
                  <a:gd name="T58" fmla="*/ 304 w 1211"/>
                  <a:gd name="T59" fmla="*/ 643 h 1212"/>
                  <a:gd name="T60" fmla="*/ 304 w 1211"/>
                  <a:gd name="T61" fmla="*/ 582 h 1212"/>
                  <a:gd name="T62" fmla="*/ 316 w 1211"/>
                  <a:gd name="T63" fmla="*/ 523 h 1212"/>
                  <a:gd name="T64" fmla="*/ 339 w 1211"/>
                  <a:gd name="T65" fmla="*/ 470 h 1212"/>
                  <a:gd name="T66" fmla="*/ 371 w 1211"/>
                  <a:gd name="T67" fmla="*/ 421 h 1212"/>
                  <a:gd name="T68" fmla="*/ 411 w 1211"/>
                  <a:gd name="T69" fmla="*/ 381 h 1212"/>
                  <a:gd name="T70" fmla="*/ 459 w 1211"/>
                  <a:gd name="T71" fmla="*/ 349 h 1212"/>
                  <a:gd name="T72" fmla="*/ 513 w 1211"/>
                  <a:gd name="T73" fmla="*/ 326 h 1212"/>
                  <a:gd name="T74" fmla="*/ 571 w 1211"/>
                  <a:gd name="T75" fmla="*/ 314 h 1212"/>
                  <a:gd name="T76" fmla="*/ 633 w 1211"/>
                  <a:gd name="T77" fmla="*/ 314 h 1212"/>
                  <a:gd name="T78" fmla="*/ 691 w 1211"/>
                  <a:gd name="T79" fmla="*/ 326 h 1212"/>
                  <a:gd name="T80" fmla="*/ 745 w 1211"/>
                  <a:gd name="T81" fmla="*/ 349 h 1212"/>
                  <a:gd name="T82" fmla="*/ 794 w 1211"/>
                  <a:gd name="T83" fmla="*/ 381 h 1212"/>
                  <a:gd name="T84" fmla="*/ 833 w 1211"/>
                  <a:gd name="T85" fmla="*/ 421 h 1212"/>
                  <a:gd name="T86" fmla="*/ 866 w 1211"/>
                  <a:gd name="T87" fmla="*/ 470 h 1212"/>
                  <a:gd name="T88" fmla="*/ 889 w 1211"/>
                  <a:gd name="T89" fmla="*/ 523 h 1212"/>
                  <a:gd name="T90" fmla="*/ 900 w 1211"/>
                  <a:gd name="T91" fmla="*/ 582 h 1212"/>
                  <a:gd name="T92" fmla="*/ 900 w 1211"/>
                  <a:gd name="T93" fmla="*/ 643 h 1212"/>
                  <a:gd name="T94" fmla="*/ 889 w 1211"/>
                  <a:gd name="T95" fmla="*/ 702 h 1212"/>
                  <a:gd name="T96" fmla="*/ 866 w 1211"/>
                  <a:gd name="T97" fmla="*/ 755 h 1212"/>
                  <a:gd name="T98" fmla="*/ 833 w 1211"/>
                  <a:gd name="T99" fmla="*/ 803 h 1212"/>
                  <a:gd name="T100" fmla="*/ 794 w 1211"/>
                  <a:gd name="T101" fmla="*/ 843 h 1212"/>
                  <a:gd name="T102" fmla="*/ 745 w 1211"/>
                  <a:gd name="T103" fmla="*/ 876 h 1212"/>
                  <a:gd name="T104" fmla="*/ 691 w 1211"/>
                  <a:gd name="T105" fmla="*/ 899 h 1212"/>
                  <a:gd name="T106" fmla="*/ 633 w 1211"/>
                  <a:gd name="T107" fmla="*/ 910 h 12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1211" h="1212">
                    <a:moveTo>
                      <a:pt x="1211" y="683"/>
                    </a:moveTo>
                    <a:lnTo>
                      <a:pt x="1211" y="536"/>
                    </a:lnTo>
                    <a:lnTo>
                      <a:pt x="1036" y="492"/>
                    </a:lnTo>
                    <a:lnTo>
                      <a:pt x="1032" y="476"/>
                    </a:lnTo>
                    <a:lnTo>
                      <a:pt x="1027" y="460"/>
                    </a:lnTo>
                    <a:lnTo>
                      <a:pt x="1021" y="444"/>
                    </a:lnTo>
                    <a:lnTo>
                      <a:pt x="1015" y="429"/>
                    </a:lnTo>
                    <a:lnTo>
                      <a:pt x="1007" y="414"/>
                    </a:lnTo>
                    <a:lnTo>
                      <a:pt x="1000" y="398"/>
                    </a:lnTo>
                    <a:lnTo>
                      <a:pt x="992" y="383"/>
                    </a:lnTo>
                    <a:lnTo>
                      <a:pt x="984" y="369"/>
                    </a:lnTo>
                    <a:lnTo>
                      <a:pt x="1076" y="231"/>
                    </a:lnTo>
                    <a:lnTo>
                      <a:pt x="973" y="127"/>
                    </a:lnTo>
                    <a:lnTo>
                      <a:pt x="828" y="215"/>
                    </a:lnTo>
                    <a:lnTo>
                      <a:pt x="814" y="207"/>
                    </a:lnTo>
                    <a:lnTo>
                      <a:pt x="800" y="200"/>
                    </a:lnTo>
                    <a:lnTo>
                      <a:pt x="786" y="193"/>
                    </a:lnTo>
                    <a:lnTo>
                      <a:pt x="772" y="187"/>
                    </a:lnTo>
                    <a:lnTo>
                      <a:pt x="757" y="181"/>
                    </a:lnTo>
                    <a:lnTo>
                      <a:pt x="742" y="176"/>
                    </a:lnTo>
                    <a:lnTo>
                      <a:pt x="727" y="171"/>
                    </a:lnTo>
                    <a:lnTo>
                      <a:pt x="711" y="166"/>
                    </a:lnTo>
                    <a:lnTo>
                      <a:pt x="678" y="0"/>
                    </a:lnTo>
                    <a:lnTo>
                      <a:pt x="532" y="0"/>
                    </a:lnTo>
                    <a:lnTo>
                      <a:pt x="491" y="164"/>
                    </a:lnTo>
                    <a:lnTo>
                      <a:pt x="474" y="168"/>
                    </a:lnTo>
                    <a:lnTo>
                      <a:pt x="458" y="174"/>
                    </a:lnTo>
                    <a:lnTo>
                      <a:pt x="440" y="179"/>
                    </a:lnTo>
                    <a:lnTo>
                      <a:pt x="424" y="186"/>
                    </a:lnTo>
                    <a:lnTo>
                      <a:pt x="409" y="192"/>
                    </a:lnTo>
                    <a:lnTo>
                      <a:pt x="393" y="200"/>
                    </a:lnTo>
                    <a:lnTo>
                      <a:pt x="378" y="207"/>
                    </a:lnTo>
                    <a:lnTo>
                      <a:pt x="364" y="216"/>
                    </a:lnTo>
                    <a:lnTo>
                      <a:pt x="223" y="122"/>
                    </a:lnTo>
                    <a:lnTo>
                      <a:pt x="120" y="226"/>
                    </a:lnTo>
                    <a:lnTo>
                      <a:pt x="207" y="371"/>
                    </a:lnTo>
                    <a:lnTo>
                      <a:pt x="199" y="386"/>
                    </a:lnTo>
                    <a:lnTo>
                      <a:pt x="191" y="401"/>
                    </a:lnTo>
                    <a:lnTo>
                      <a:pt x="183" y="417"/>
                    </a:lnTo>
                    <a:lnTo>
                      <a:pt x="177" y="432"/>
                    </a:lnTo>
                    <a:lnTo>
                      <a:pt x="170" y="448"/>
                    </a:lnTo>
                    <a:lnTo>
                      <a:pt x="165" y="464"/>
                    </a:lnTo>
                    <a:lnTo>
                      <a:pt x="160" y="481"/>
                    </a:lnTo>
                    <a:lnTo>
                      <a:pt x="155" y="498"/>
                    </a:lnTo>
                    <a:lnTo>
                      <a:pt x="0" y="528"/>
                    </a:lnTo>
                    <a:lnTo>
                      <a:pt x="0" y="675"/>
                    </a:lnTo>
                    <a:lnTo>
                      <a:pt x="154" y="714"/>
                    </a:lnTo>
                    <a:lnTo>
                      <a:pt x="159" y="730"/>
                    </a:lnTo>
                    <a:lnTo>
                      <a:pt x="164" y="746"/>
                    </a:lnTo>
                    <a:lnTo>
                      <a:pt x="169" y="762"/>
                    </a:lnTo>
                    <a:lnTo>
                      <a:pt x="176" y="778"/>
                    </a:lnTo>
                    <a:lnTo>
                      <a:pt x="182" y="794"/>
                    </a:lnTo>
                    <a:lnTo>
                      <a:pt x="190" y="809"/>
                    </a:lnTo>
                    <a:lnTo>
                      <a:pt x="197" y="824"/>
                    </a:lnTo>
                    <a:lnTo>
                      <a:pt x="205" y="838"/>
                    </a:lnTo>
                    <a:lnTo>
                      <a:pt x="110" y="980"/>
                    </a:lnTo>
                    <a:lnTo>
                      <a:pt x="214" y="1083"/>
                    </a:lnTo>
                    <a:lnTo>
                      <a:pt x="361" y="995"/>
                    </a:lnTo>
                    <a:lnTo>
                      <a:pt x="376" y="1003"/>
                    </a:lnTo>
                    <a:lnTo>
                      <a:pt x="391" y="1012"/>
                    </a:lnTo>
                    <a:lnTo>
                      <a:pt x="407" y="1019"/>
                    </a:lnTo>
                    <a:lnTo>
                      <a:pt x="423" y="1027"/>
                    </a:lnTo>
                    <a:lnTo>
                      <a:pt x="440" y="1034"/>
                    </a:lnTo>
                    <a:lnTo>
                      <a:pt x="458" y="1039"/>
                    </a:lnTo>
                    <a:lnTo>
                      <a:pt x="475" y="1044"/>
                    </a:lnTo>
                    <a:lnTo>
                      <a:pt x="492" y="1049"/>
                    </a:lnTo>
                    <a:lnTo>
                      <a:pt x="525" y="1212"/>
                    </a:lnTo>
                    <a:lnTo>
                      <a:pt x="670" y="1212"/>
                    </a:lnTo>
                    <a:lnTo>
                      <a:pt x="711" y="1046"/>
                    </a:lnTo>
                    <a:lnTo>
                      <a:pt x="728" y="1041"/>
                    </a:lnTo>
                    <a:lnTo>
                      <a:pt x="744" y="1037"/>
                    </a:lnTo>
                    <a:lnTo>
                      <a:pt x="759" y="1031"/>
                    </a:lnTo>
                    <a:lnTo>
                      <a:pt x="774" y="1025"/>
                    </a:lnTo>
                    <a:lnTo>
                      <a:pt x="789" y="1018"/>
                    </a:lnTo>
                    <a:lnTo>
                      <a:pt x="803" y="1011"/>
                    </a:lnTo>
                    <a:lnTo>
                      <a:pt x="818" y="1003"/>
                    </a:lnTo>
                    <a:lnTo>
                      <a:pt x="832" y="995"/>
                    </a:lnTo>
                    <a:lnTo>
                      <a:pt x="971" y="1089"/>
                    </a:lnTo>
                    <a:lnTo>
                      <a:pt x="1074" y="985"/>
                    </a:lnTo>
                    <a:lnTo>
                      <a:pt x="987" y="839"/>
                    </a:lnTo>
                    <a:lnTo>
                      <a:pt x="995" y="825"/>
                    </a:lnTo>
                    <a:lnTo>
                      <a:pt x="1003" y="810"/>
                    </a:lnTo>
                    <a:lnTo>
                      <a:pt x="1009" y="795"/>
                    </a:lnTo>
                    <a:lnTo>
                      <a:pt x="1016" y="780"/>
                    </a:lnTo>
                    <a:lnTo>
                      <a:pt x="1022" y="765"/>
                    </a:lnTo>
                    <a:lnTo>
                      <a:pt x="1028" y="748"/>
                    </a:lnTo>
                    <a:lnTo>
                      <a:pt x="1033" y="733"/>
                    </a:lnTo>
                    <a:lnTo>
                      <a:pt x="1038" y="717"/>
                    </a:lnTo>
                    <a:lnTo>
                      <a:pt x="1211" y="683"/>
                    </a:lnTo>
                    <a:close/>
                    <a:moveTo>
                      <a:pt x="602" y="913"/>
                    </a:moveTo>
                    <a:lnTo>
                      <a:pt x="587" y="913"/>
                    </a:lnTo>
                    <a:lnTo>
                      <a:pt x="571" y="910"/>
                    </a:lnTo>
                    <a:lnTo>
                      <a:pt x="557" y="909"/>
                    </a:lnTo>
                    <a:lnTo>
                      <a:pt x="542" y="906"/>
                    </a:lnTo>
                    <a:lnTo>
                      <a:pt x="527" y="903"/>
                    </a:lnTo>
                    <a:lnTo>
                      <a:pt x="513" y="899"/>
                    </a:lnTo>
                    <a:lnTo>
                      <a:pt x="499" y="894"/>
                    </a:lnTo>
                    <a:lnTo>
                      <a:pt x="486" y="889"/>
                    </a:lnTo>
                    <a:lnTo>
                      <a:pt x="472" y="882"/>
                    </a:lnTo>
                    <a:lnTo>
                      <a:pt x="459" y="876"/>
                    </a:lnTo>
                    <a:lnTo>
                      <a:pt x="447" y="869"/>
                    </a:lnTo>
                    <a:lnTo>
                      <a:pt x="435" y="861"/>
                    </a:lnTo>
                    <a:lnTo>
                      <a:pt x="423" y="853"/>
                    </a:lnTo>
                    <a:lnTo>
                      <a:pt x="411" y="843"/>
                    </a:lnTo>
                    <a:lnTo>
                      <a:pt x="400" y="835"/>
                    </a:lnTo>
                    <a:lnTo>
                      <a:pt x="390" y="824"/>
                    </a:lnTo>
                    <a:lnTo>
                      <a:pt x="380" y="814"/>
                    </a:lnTo>
                    <a:lnTo>
                      <a:pt x="371" y="803"/>
                    </a:lnTo>
                    <a:lnTo>
                      <a:pt x="362" y="792"/>
                    </a:lnTo>
                    <a:lnTo>
                      <a:pt x="354" y="780"/>
                    </a:lnTo>
                    <a:lnTo>
                      <a:pt x="345" y="768"/>
                    </a:lnTo>
                    <a:lnTo>
                      <a:pt x="339" y="755"/>
                    </a:lnTo>
                    <a:lnTo>
                      <a:pt x="331" y="742"/>
                    </a:lnTo>
                    <a:lnTo>
                      <a:pt x="326" y="729"/>
                    </a:lnTo>
                    <a:lnTo>
                      <a:pt x="321" y="716"/>
                    </a:lnTo>
                    <a:lnTo>
                      <a:pt x="316" y="702"/>
                    </a:lnTo>
                    <a:lnTo>
                      <a:pt x="312" y="687"/>
                    </a:lnTo>
                    <a:lnTo>
                      <a:pt x="309" y="673"/>
                    </a:lnTo>
                    <a:lnTo>
                      <a:pt x="305" y="658"/>
                    </a:lnTo>
                    <a:lnTo>
                      <a:pt x="304" y="643"/>
                    </a:lnTo>
                    <a:lnTo>
                      <a:pt x="302" y="627"/>
                    </a:lnTo>
                    <a:lnTo>
                      <a:pt x="302" y="612"/>
                    </a:lnTo>
                    <a:lnTo>
                      <a:pt x="302" y="597"/>
                    </a:lnTo>
                    <a:lnTo>
                      <a:pt x="304" y="582"/>
                    </a:lnTo>
                    <a:lnTo>
                      <a:pt x="305" y="567"/>
                    </a:lnTo>
                    <a:lnTo>
                      <a:pt x="309" y="552"/>
                    </a:lnTo>
                    <a:lnTo>
                      <a:pt x="312" y="538"/>
                    </a:lnTo>
                    <a:lnTo>
                      <a:pt x="316" y="523"/>
                    </a:lnTo>
                    <a:lnTo>
                      <a:pt x="321" y="510"/>
                    </a:lnTo>
                    <a:lnTo>
                      <a:pt x="326" y="496"/>
                    </a:lnTo>
                    <a:lnTo>
                      <a:pt x="331" y="483"/>
                    </a:lnTo>
                    <a:lnTo>
                      <a:pt x="339" y="470"/>
                    </a:lnTo>
                    <a:lnTo>
                      <a:pt x="345" y="457"/>
                    </a:lnTo>
                    <a:lnTo>
                      <a:pt x="354" y="445"/>
                    </a:lnTo>
                    <a:lnTo>
                      <a:pt x="362" y="433"/>
                    </a:lnTo>
                    <a:lnTo>
                      <a:pt x="371" y="421"/>
                    </a:lnTo>
                    <a:lnTo>
                      <a:pt x="380" y="410"/>
                    </a:lnTo>
                    <a:lnTo>
                      <a:pt x="390" y="401"/>
                    </a:lnTo>
                    <a:lnTo>
                      <a:pt x="400" y="390"/>
                    </a:lnTo>
                    <a:lnTo>
                      <a:pt x="411" y="381"/>
                    </a:lnTo>
                    <a:lnTo>
                      <a:pt x="423" y="371"/>
                    </a:lnTo>
                    <a:lnTo>
                      <a:pt x="435" y="364"/>
                    </a:lnTo>
                    <a:lnTo>
                      <a:pt x="447" y="355"/>
                    </a:lnTo>
                    <a:lnTo>
                      <a:pt x="459" y="349"/>
                    </a:lnTo>
                    <a:lnTo>
                      <a:pt x="472" y="342"/>
                    </a:lnTo>
                    <a:lnTo>
                      <a:pt x="486" y="336"/>
                    </a:lnTo>
                    <a:lnTo>
                      <a:pt x="499" y="330"/>
                    </a:lnTo>
                    <a:lnTo>
                      <a:pt x="513" y="326"/>
                    </a:lnTo>
                    <a:lnTo>
                      <a:pt x="527" y="322"/>
                    </a:lnTo>
                    <a:lnTo>
                      <a:pt x="542" y="319"/>
                    </a:lnTo>
                    <a:lnTo>
                      <a:pt x="557" y="315"/>
                    </a:lnTo>
                    <a:lnTo>
                      <a:pt x="571" y="314"/>
                    </a:lnTo>
                    <a:lnTo>
                      <a:pt x="587" y="313"/>
                    </a:lnTo>
                    <a:lnTo>
                      <a:pt x="602" y="312"/>
                    </a:lnTo>
                    <a:lnTo>
                      <a:pt x="618" y="313"/>
                    </a:lnTo>
                    <a:lnTo>
                      <a:pt x="633" y="314"/>
                    </a:lnTo>
                    <a:lnTo>
                      <a:pt x="648" y="315"/>
                    </a:lnTo>
                    <a:lnTo>
                      <a:pt x="663" y="319"/>
                    </a:lnTo>
                    <a:lnTo>
                      <a:pt x="677" y="322"/>
                    </a:lnTo>
                    <a:lnTo>
                      <a:pt x="691" y="326"/>
                    </a:lnTo>
                    <a:lnTo>
                      <a:pt x="705" y="330"/>
                    </a:lnTo>
                    <a:lnTo>
                      <a:pt x="719" y="336"/>
                    </a:lnTo>
                    <a:lnTo>
                      <a:pt x="732" y="342"/>
                    </a:lnTo>
                    <a:lnTo>
                      <a:pt x="745" y="349"/>
                    </a:lnTo>
                    <a:lnTo>
                      <a:pt x="758" y="355"/>
                    </a:lnTo>
                    <a:lnTo>
                      <a:pt x="770" y="364"/>
                    </a:lnTo>
                    <a:lnTo>
                      <a:pt x="782" y="371"/>
                    </a:lnTo>
                    <a:lnTo>
                      <a:pt x="794" y="381"/>
                    </a:lnTo>
                    <a:lnTo>
                      <a:pt x="804" y="390"/>
                    </a:lnTo>
                    <a:lnTo>
                      <a:pt x="814" y="401"/>
                    </a:lnTo>
                    <a:lnTo>
                      <a:pt x="825" y="410"/>
                    </a:lnTo>
                    <a:lnTo>
                      <a:pt x="833" y="421"/>
                    </a:lnTo>
                    <a:lnTo>
                      <a:pt x="842" y="433"/>
                    </a:lnTo>
                    <a:lnTo>
                      <a:pt x="851" y="445"/>
                    </a:lnTo>
                    <a:lnTo>
                      <a:pt x="858" y="457"/>
                    </a:lnTo>
                    <a:lnTo>
                      <a:pt x="866" y="470"/>
                    </a:lnTo>
                    <a:lnTo>
                      <a:pt x="872" y="483"/>
                    </a:lnTo>
                    <a:lnTo>
                      <a:pt x="879" y="496"/>
                    </a:lnTo>
                    <a:lnTo>
                      <a:pt x="884" y="510"/>
                    </a:lnTo>
                    <a:lnTo>
                      <a:pt x="889" y="523"/>
                    </a:lnTo>
                    <a:lnTo>
                      <a:pt x="893" y="538"/>
                    </a:lnTo>
                    <a:lnTo>
                      <a:pt x="896" y="552"/>
                    </a:lnTo>
                    <a:lnTo>
                      <a:pt x="898" y="567"/>
                    </a:lnTo>
                    <a:lnTo>
                      <a:pt x="900" y="582"/>
                    </a:lnTo>
                    <a:lnTo>
                      <a:pt x="901" y="597"/>
                    </a:lnTo>
                    <a:lnTo>
                      <a:pt x="903" y="612"/>
                    </a:lnTo>
                    <a:lnTo>
                      <a:pt x="901" y="627"/>
                    </a:lnTo>
                    <a:lnTo>
                      <a:pt x="900" y="643"/>
                    </a:lnTo>
                    <a:lnTo>
                      <a:pt x="898" y="658"/>
                    </a:lnTo>
                    <a:lnTo>
                      <a:pt x="896" y="673"/>
                    </a:lnTo>
                    <a:lnTo>
                      <a:pt x="893" y="687"/>
                    </a:lnTo>
                    <a:lnTo>
                      <a:pt x="889" y="702"/>
                    </a:lnTo>
                    <a:lnTo>
                      <a:pt x="884" y="716"/>
                    </a:lnTo>
                    <a:lnTo>
                      <a:pt x="879" y="729"/>
                    </a:lnTo>
                    <a:lnTo>
                      <a:pt x="872" y="742"/>
                    </a:lnTo>
                    <a:lnTo>
                      <a:pt x="866" y="755"/>
                    </a:lnTo>
                    <a:lnTo>
                      <a:pt x="858" y="768"/>
                    </a:lnTo>
                    <a:lnTo>
                      <a:pt x="851" y="780"/>
                    </a:lnTo>
                    <a:lnTo>
                      <a:pt x="842" y="792"/>
                    </a:lnTo>
                    <a:lnTo>
                      <a:pt x="833" y="803"/>
                    </a:lnTo>
                    <a:lnTo>
                      <a:pt x="825" y="814"/>
                    </a:lnTo>
                    <a:lnTo>
                      <a:pt x="814" y="824"/>
                    </a:lnTo>
                    <a:lnTo>
                      <a:pt x="804" y="835"/>
                    </a:lnTo>
                    <a:lnTo>
                      <a:pt x="794" y="843"/>
                    </a:lnTo>
                    <a:lnTo>
                      <a:pt x="782" y="853"/>
                    </a:lnTo>
                    <a:lnTo>
                      <a:pt x="770" y="861"/>
                    </a:lnTo>
                    <a:lnTo>
                      <a:pt x="758" y="869"/>
                    </a:lnTo>
                    <a:lnTo>
                      <a:pt x="745" y="876"/>
                    </a:lnTo>
                    <a:lnTo>
                      <a:pt x="732" y="882"/>
                    </a:lnTo>
                    <a:lnTo>
                      <a:pt x="719" y="889"/>
                    </a:lnTo>
                    <a:lnTo>
                      <a:pt x="705" y="894"/>
                    </a:lnTo>
                    <a:lnTo>
                      <a:pt x="691" y="899"/>
                    </a:lnTo>
                    <a:lnTo>
                      <a:pt x="677" y="903"/>
                    </a:lnTo>
                    <a:lnTo>
                      <a:pt x="663" y="906"/>
                    </a:lnTo>
                    <a:lnTo>
                      <a:pt x="648" y="909"/>
                    </a:lnTo>
                    <a:lnTo>
                      <a:pt x="633" y="910"/>
                    </a:lnTo>
                    <a:lnTo>
                      <a:pt x="618" y="913"/>
                    </a:lnTo>
                    <a:lnTo>
                      <a:pt x="602" y="91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1235"/>
              <p:cNvSpPr>
                <a:spLocks noEditPoints="1"/>
              </p:cNvSpPr>
              <p:nvPr/>
            </p:nvSpPr>
            <p:spPr bwMode="auto">
              <a:xfrm>
                <a:off x="1776135" y="2640261"/>
                <a:ext cx="289836" cy="289836"/>
              </a:xfrm>
              <a:custGeom>
                <a:avLst/>
                <a:gdLst>
                  <a:gd name="T0" fmla="*/ 815 w 815"/>
                  <a:gd name="T1" fmla="*/ 361 h 815"/>
                  <a:gd name="T2" fmla="*/ 691 w 815"/>
                  <a:gd name="T3" fmla="*/ 310 h 815"/>
                  <a:gd name="T4" fmla="*/ 674 w 815"/>
                  <a:gd name="T5" fmla="*/ 268 h 815"/>
                  <a:gd name="T6" fmla="*/ 724 w 815"/>
                  <a:gd name="T7" fmla="*/ 155 h 815"/>
                  <a:gd name="T8" fmla="*/ 557 w 815"/>
                  <a:gd name="T9" fmla="*/ 145 h 815"/>
                  <a:gd name="T10" fmla="*/ 519 w 815"/>
                  <a:gd name="T11" fmla="*/ 126 h 815"/>
                  <a:gd name="T12" fmla="*/ 479 w 815"/>
                  <a:gd name="T13" fmla="*/ 112 h 815"/>
                  <a:gd name="T14" fmla="*/ 358 w 815"/>
                  <a:gd name="T15" fmla="*/ 0 h 815"/>
                  <a:gd name="T16" fmla="*/ 309 w 815"/>
                  <a:gd name="T17" fmla="*/ 116 h 815"/>
                  <a:gd name="T18" fmla="*/ 265 w 815"/>
                  <a:gd name="T19" fmla="*/ 135 h 815"/>
                  <a:gd name="T20" fmla="*/ 151 w 815"/>
                  <a:gd name="T21" fmla="*/ 82 h 815"/>
                  <a:gd name="T22" fmla="*/ 140 w 815"/>
                  <a:gd name="T23" fmla="*/ 249 h 815"/>
                  <a:gd name="T24" fmla="*/ 120 w 815"/>
                  <a:gd name="T25" fmla="*/ 290 h 815"/>
                  <a:gd name="T26" fmla="*/ 105 w 815"/>
                  <a:gd name="T27" fmla="*/ 335 h 815"/>
                  <a:gd name="T28" fmla="*/ 0 w 815"/>
                  <a:gd name="T29" fmla="*/ 453 h 815"/>
                  <a:gd name="T30" fmla="*/ 111 w 815"/>
                  <a:gd name="T31" fmla="*/ 502 h 815"/>
                  <a:gd name="T32" fmla="*/ 128 w 815"/>
                  <a:gd name="T33" fmla="*/ 544 h 815"/>
                  <a:gd name="T34" fmla="*/ 74 w 815"/>
                  <a:gd name="T35" fmla="*/ 659 h 815"/>
                  <a:gd name="T36" fmla="*/ 243 w 815"/>
                  <a:gd name="T37" fmla="*/ 669 h 815"/>
                  <a:gd name="T38" fmla="*/ 286 w 815"/>
                  <a:gd name="T39" fmla="*/ 691 h 815"/>
                  <a:gd name="T40" fmla="*/ 331 w 815"/>
                  <a:gd name="T41" fmla="*/ 705 h 815"/>
                  <a:gd name="T42" fmla="*/ 451 w 815"/>
                  <a:gd name="T43" fmla="*/ 815 h 815"/>
                  <a:gd name="T44" fmla="*/ 501 w 815"/>
                  <a:gd name="T45" fmla="*/ 697 h 815"/>
                  <a:gd name="T46" fmla="*/ 541 w 815"/>
                  <a:gd name="T47" fmla="*/ 680 h 815"/>
                  <a:gd name="T48" fmla="*/ 654 w 815"/>
                  <a:gd name="T49" fmla="*/ 732 h 815"/>
                  <a:gd name="T50" fmla="*/ 664 w 815"/>
                  <a:gd name="T51" fmla="*/ 565 h 815"/>
                  <a:gd name="T52" fmla="*/ 684 w 815"/>
                  <a:gd name="T53" fmla="*/ 525 h 815"/>
                  <a:gd name="T54" fmla="*/ 698 w 815"/>
                  <a:gd name="T55" fmla="*/ 483 h 815"/>
                  <a:gd name="T56" fmla="*/ 406 w 815"/>
                  <a:gd name="T57" fmla="*/ 614 h 815"/>
                  <a:gd name="T58" fmla="*/ 365 w 815"/>
                  <a:gd name="T59" fmla="*/ 610 h 815"/>
                  <a:gd name="T60" fmla="*/ 327 w 815"/>
                  <a:gd name="T61" fmla="*/ 598 h 815"/>
                  <a:gd name="T62" fmla="*/ 292 w 815"/>
                  <a:gd name="T63" fmla="*/ 580 h 815"/>
                  <a:gd name="T64" fmla="*/ 263 w 815"/>
                  <a:gd name="T65" fmla="*/ 555 h 815"/>
                  <a:gd name="T66" fmla="*/ 238 w 815"/>
                  <a:gd name="T67" fmla="*/ 525 h 815"/>
                  <a:gd name="T68" fmla="*/ 220 w 815"/>
                  <a:gd name="T69" fmla="*/ 490 h 815"/>
                  <a:gd name="T70" fmla="*/ 208 w 815"/>
                  <a:gd name="T71" fmla="*/ 452 h 815"/>
                  <a:gd name="T72" fmla="*/ 204 w 815"/>
                  <a:gd name="T73" fmla="*/ 412 h 815"/>
                  <a:gd name="T74" fmla="*/ 208 w 815"/>
                  <a:gd name="T75" fmla="*/ 371 h 815"/>
                  <a:gd name="T76" fmla="*/ 220 w 815"/>
                  <a:gd name="T77" fmla="*/ 334 h 815"/>
                  <a:gd name="T78" fmla="*/ 238 w 815"/>
                  <a:gd name="T79" fmla="*/ 299 h 815"/>
                  <a:gd name="T80" fmla="*/ 263 w 815"/>
                  <a:gd name="T81" fmla="*/ 269 h 815"/>
                  <a:gd name="T82" fmla="*/ 292 w 815"/>
                  <a:gd name="T83" fmla="*/ 245 h 815"/>
                  <a:gd name="T84" fmla="*/ 327 w 815"/>
                  <a:gd name="T85" fmla="*/ 226 h 815"/>
                  <a:gd name="T86" fmla="*/ 365 w 815"/>
                  <a:gd name="T87" fmla="*/ 214 h 815"/>
                  <a:gd name="T88" fmla="*/ 406 w 815"/>
                  <a:gd name="T89" fmla="*/ 210 h 815"/>
                  <a:gd name="T90" fmla="*/ 447 w 815"/>
                  <a:gd name="T91" fmla="*/ 214 h 815"/>
                  <a:gd name="T92" fmla="*/ 485 w 815"/>
                  <a:gd name="T93" fmla="*/ 226 h 815"/>
                  <a:gd name="T94" fmla="*/ 518 w 815"/>
                  <a:gd name="T95" fmla="*/ 245 h 815"/>
                  <a:gd name="T96" fmla="*/ 548 w 815"/>
                  <a:gd name="T97" fmla="*/ 269 h 815"/>
                  <a:gd name="T98" fmla="*/ 573 w 815"/>
                  <a:gd name="T99" fmla="*/ 299 h 815"/>
                  <a:gd name="T100" fmla="*/ 592 w 815"/>
                  <a:gd name="T101" fmla="*/ 334 h 815"/>
                  <a:gd name="T102" fmla="*/ 603 w 815"/>
                  <a:gd name="T103" fmla="*/ 371 h 815"/>
                  <a:gd name="T104" fmla="*/ 608 w 815"/>
                  <a:gd name="T105" fmla="*/ 412 h 815"/>
                  <a:gd name="T106" fmla="*/ 603 w 815"/>
                  <a:gd name="T107" fmla="*/ 452 h 815"/>
                  <a:gd name="T108" fmla="*/ 592 w 815"/>
                  <a:gd name="T109" fmla="*/ 490 h 815"/>
                  <a:gd name="T110" fmla="*/ 573 w 815"/>
                  <a:gd name="T111" fmla="*/ 525 h 815"/>
                  <a:gd name="T112" fmla="*/ 548 w 815"/>
                  <a:gd name="T113" fmla="*/ 555 h 815"/>
                  <a:gd name="T114" fmla="*/ 518 w 815"/>
                  <a:gd name="T115" fmla="*/ 580 h 815"/>
                  <a:gd name="T116" fmla="*/ 485 w 815"/>
                  <a:gd name="T117" fmla="*/ 598 h 815"/>
                  <a:gd name="T118" fmla="*/ 447 w 815"/>
                  <a:gd name="T119" fmla="*/ 610 h 815"/>
                  <a:gd name="T120" fmla="*/ 406 w 815"/>
                  <a:gd name="T121" fmla="*/ 614 h 8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815" h="815">
                    <a:moveTo>
                      <a:pt x="815" y="459"/>
                    </a:moveTo>
                    <a:lnTo>
                      <a:pt x="815" y="361"/>
                    </a:lnTo>
                    <a:lnTo>
                      <a:pt x="697" y="331"/>
                    </a:lnTo>
                    <a:lnTo>
                      <a:pt x="691" y="310"/>
                    </a:lnTo>
                    <a:lnTo>
                      <a:pt x="683" y="288"/>
                    </a:lnTo>
                    <a:lnTo>
                      <a:pt x="674" y="268"/>
                    </a:lnTo>
                    <a:lnTo>
                      <a:pt x="663" y="248"/>
                    </a:lnTo>
                    <a:lnTo>
                      <a:pt x="724" y="155"/>
                    </a:lnTo>
                    <a:lnTo>
                      <a:pt x="655" y="86"/>
                    </a:lnTo>
                    <a:lnTo>
                      <a:pt x="557" y="145"/>
                    </a:lnTo>
                    <a:lnTo>
                      <a:pt x="539" y="135"/>
                    </a:lnTo>
                    <a:lnTo>
                      <a:pt x="519" y="126"/>
                    </a:lnTo>
                    <a:lnTo>
                      <a:pt x="500" y="119"/>
                    </a:lnTo>
                    <a:lnTo>
                      <a:pt x="479" y="112"/>
                    </a:lnTo>
                    <a:lnTo>
                      <a:pt x="457" y="0"/>
                    </a:lnTo>
                    <a:lnTo>
                      <a:pt x="358" y="0"/>
                    </a:lnTo>
                    <a:lnTo>
                      <a:pt x="331" y="111"/>
                    </a:lnTo>
                    <a:lnTo>
                      <a:pt x="309" y="116"/>
                    </a:lnTo>
                    <a:lnTo>
                      <a:pt x="286" y="125"/>
                    </a:lnTo>
                    <a:lnTo>
                      <a:pt x="265" y="135"/>
                    </a:lnTo>
                    <a:lnTo>
                      <a:pt x="245" y="146"/>
                    </a:lnTo>
                    <a:lnTo>
                      <a:pt x="151" y="82"/>
                    </a:lnTo>
                    <a:lnTo>
                      <a:pt x="81" y="152"/>
                    </a:lnTo>
                    <a:lnTo>
                      <a:pt x="140" y="249"/>
                    </a:lnTo>
                    <a:lnTo>
                      <a:pt x="129" y="270"/>
                    </a:lnTo>
                    <a:lnTo>
                      <a:pt x="120" y="290"/>
                    </a:lnTo>
                    <a:lnTo>
                      <a:pt x="111" y="312"/>
                    </a:lnTo>
                    <a:lnTo>
                      <a:pt x="105" y="335"/>
                    </a:lnTo>
                    <a:lnTo>
                      <a:pt x="0" y="355"/>
                    </a:lnTo>
                    <a:lnTo>
                      <a:pt x="0" y="453"/>
                    </a:lnTo>
                    <a:lnTo>
                      <a:pt x="105" y="479"/>
                    </a:lnTo>
                    <a:lnTo>
                      <a:pt x="111" y="502"/>
                    </a:lnTo>
                    <a:lnTo>
                      <a:pt x="119" y="524"/>
                    </a:lnTo>
                    <a:lnTo>
                      <a:pt x="128" y="544"/>
                    </a:lnTo>
                    <a:lnTo>
                      <a:pt x="139" y="564"/>
                    </a:lnTo>
                    <a:lnTo>
                      <a:pt x="74" y="659"/>
                    </a:lnTo>
                    <a:lnTo>
                      <a:pt x="145" y="729"/>
                    </a:lnTo>
                    <a:lnTo>
                      <a:pt x="243" y="669"/>
                    </a:lnTo>
                    <a:lnTo>
                      <a:pt x="263" y="681"/>
                    </a:lnTo>
                    <a:lnTo>
                      <a:pt x="286" y="691"/>
                    </a:lnTo>
                    <a:lnTo>
                      <a:pt x="309" y="699"/>
                    </a:lnTo>
                    <a:lnTo>
                      <a:pt x="331" y="705"/>
                    </a:lnTo>
                    <a:lnTo>
                      <a:pt x="353" y="815"/>
                    </a:lnTo>
                    <a:lnTo>
                      <a:pt x="451" y="815"/>
                    </a:lnTo>
                    <a:lnTo>
                      <a:pt x="479" y="704"/>
                    </a:lnTo>
                    <a:lnTo>
                      <a:pt x="501" y="697"/>
                    </a:lnTo>
                    <a:lnTo>
                      <a:pt x="521" y="689"/>
                    </a:lnTo>
                    <a:lnTo>
                      <a:pt x="541" y="680"/>
                    </a:lnTo>
                    <a:lnTo>
                      <a:pt x="560" y="669"/>
                    </a:lnTo>
                    <a:lnTo>
                      <a:pt x="654" y="732"/>
                    </a:lnTo>
                    <a:lnTo>
                      <a:pt x="723" y="663"/>
                    </a:lnTo>
                    <a:lnTo>
                      <a:pt x="664" y="565"/>
                    </a:lnTo>
                    <a:lnTo>
                      <a:pt x="675" y="545"/>
                    </a:lnTo>
                    <a:lnTo>
                      <a:pt x="684" y="525"/>
                    </a:lnTo>
                    <a:lnTo>
                      <a:pt x="692" y="504"/>
                    </a:lnTo>
                    <a:lnTo>
                      <a:pt x="698" y="483"/>
                    </a:lnTo>
                    <a:lnTo>
                      <a:pt x="815" y="459"/>
                    </a:lnTo>
                    <a:close/>
                    <a:moveTo>
                      <a:pt x="406" y="614"/>
                    </a:moveTo>
                    <a:lnTo>
                      <a:pt x="385" y="613"/>
                    </a:lnTo>
                    <a:lnTo>
                      <a:pt x="365" y="610"/>
                    </a:lnTo>
                    <a:lnTo>
                      <a:pt x="345" y="605"/>
                    </a:lnTo>
                    <a:lnTo>
                      <a:pt x="327" y="598"/>
                    </a:lnTo>
                    <a:lnTo>
                      <a:pt x="310" y="589"/>
                    </a:lnTo>
                    <a:lnTo>
                      <a:pt x="292" y="580"/>
                    </a:lnTo>
                    <a:lnTo>
                      <a:pt x="277" y="568"/>
                    </a:lnTo>
                    <a:lnTo>
                      <a:pt x="263" y="555"/>
                    </a:lnTo>
                    <a:lnTo>
                      <a:pt x="250" y="540"/>
                    </a:lnTo>
                    <a:lnTo>
                      <a:pt x="238" y="525"/>
                    </a:lnTo>
                    <a:lnTo>
                      <a:pt x="229" y="508"/>
                    </a:lnTo>
                    <a:lnTo>
                      <a:pt x="220" y="490"/>
                    </a:lnTo>
                    <a:lnTo>
                      <a:pt x="213" y="472"/>
                    </a:lnTo>
                    <a:lnTo>
                      <a:pt x="208" y="452"/>
                    </a:lnTo>
                    <a:lnTo>
                      <a:pt x="205" y="433"/>
                    </a:lnTo>
                    <a:lnTo>
                      <a:pt x="204" y="412"/>
                    </a:lnTo>
                    <a:lnTo>
                      <a:pt x="205" y="392"/>
                    </a:lnTo>
                    <a:lnTo>
                      <a:pt x="208" y="371"/>
                    </a:lnTo>
                    <a:lnTo>
                      <a:pt x="213" y="352"/>
                    </a:lnTo>
                    <a:lnTo>
                      <a:pt x="220" y="334"/>
                    </a:lnTo>
                    <a:lnTo>
                      <a:pt x="229" y="316"/>
                    </a:lnTo>
                    <a:lnTo>
                      <a:pt x="238" y="299"/>
                    </a:lnTo>
                    <a:lnTo>
                      <a:pt x="250" y="284"/>
                    </a:lnTo>
                    <a:lnTo>
                      <a:pt x="263" y="269"/>
                    </a:lnTo>
                    <a:lnTo>
                      <a:pt x="277" y="256"/>
                    </a:lnTo>
                    <a:lnTo>
                      <a:pt x="292" y="245"/>
                    </a:lnTo>
                    <a:lnTo>
                      <a:pt x="310" y="234"/>
                    </a:lnTo>
                    <a:lnTo>
                      <a:pt x="327" y="226"/>
                    </a:lnTo>
                    <a:lnTo>
                      <a:pt x="345" y="219"/>
                    </a:lnTo>
                    <a:lnTo>
                      <a:pt x="365" y="214"/>
                    </a:lnTo>
                    <a:lnTo>
                      <a:pt x="385" y="211"/>
                    </a:lnTo>
                    <a:lnTo>
                      <a:pt x="406" y="210"/>
                    </a:lnTo>
                    <a:lnTo>
                      <a:pt x="426" y="211"/>
                    </a:lnTo>
                    <a:lnTo>
                      <a:pt x="447" y="214"/>
                    </a:lnTo>
                    <a:lnTo>
                      <a:pt x="465" y="219"/>
                    </a:lnTo>
                    <a:lnTo>
                      <a:pt x="485" y="226"/>
                    </a:lnTo>
                    <a:lnTo>
                      <a:pt x="502" y="234"/>
                    </a:lnTo>
                    <a:lnTo>
                      <a:pt x="518" y="245"/>
                    </a:lnTo>
                    <a:lnTo>
                      <a:pt x="534" y="256"/>
                    </a:lnTo>
                    <a:lnTo>
                      <a:pt x="548" y="269"/>
                    </a:lnTo>
                    <a:lnTo>
                      <a:pt x="561" y="284"/>
                    </a:lnTo>
                    <a:lnTo>
                      <a:pt x="573" y="299"/>
                    </a:lnTo>
                    <a:lnTo>
                      <a:pt x="583" y="316"/>
                    </a:lnTo>
                    <a:lnTo>
                      <a:pt x="592" y="334"/>
                    </a:lnTo>
                    <a:lnTo>
                      <a:pt x="598" y="352"/>
                    </a:lnTo>
                    <a:lnTo>
                      <a:pt x="603" y="371"/>
                    </a:lnTo>
                    <a:lnTo>
                      <a:pt x="607" y="392"/>
                    </a:lnTo>
                    <a:lnTo>
                      <a:pt x="608" y="412"/>
                    </a:lnTo>
                    <a:lnTo>
                      <a:pt x="607" y="433"/>
                    </a:lnTo>
                    <a:lnTo>
                      <a:pt x="603" y="452"/>
                    </a:lnTo>
                    <a:lnTo>
                      <a:pt x="598" y="472"/>
                    </a:lnTo>
                    <a:lnTo>
                      <a:pt x="592" y="490"/>
                    </a:lnTo>
                    <a:lnTo>
                      <a:pt x="583" y="508"/>
                    </a:lnTo>
                    <a:lnTo>
                      <a:pt x="573" y="525"/>
                    </a:lnTo>
                    <a:lnTo>
                      <a:pt x="561" y="541"/>
                    </a:lnTo>
                    <a:lnTo>
                      <a:pt x="548" y="555"/>
                    </a:lnTo>
                    <a:lnTo>
                      <a:pt x="534" y="568"/>
                    </a:lnTo>
                    <a:lnTo>
                      <a:pt x="518" y="580"/>
                    </a:lnTo>
                    <a:lnTo>
                      <a:pt x="502" y="589"/>
                    </a:lnTo>
                    <a:lnTo>
                      <a:pt x="485" y="598"/>
                    </a:lnTo>
                    <a:lnTo>
                      <a:pt x="465" y="605"/>
                    </a:lnTo>
                    <a:lnTo>
                      <a:pt x="447" y="610"/>
                    </a:lnTo>
                    <a:lnTo>
                      <a:pt x="426" y="613"/>
                    </a:lnTo>
                    <a:lnTo>
                      <a:pt x="406" y="61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3" name="Group 62"/>
            <p:cNvGrpSpPr/>
            <p:nvPr/>
          </p:nvGrpSpPr>
          <p:grpSpPr>
            <a:xfrm>
              <a:off x="5388607" y="3281239"/>
              <a:ext cx="208525" cy="125863"/>
              <a:chOff x="1352748" y="2545069"/>
              <a:chExt cx="713223" cy="430492"/>
            </a:xfrm>
            <a:solidFill>
              <a:srgbClr val="0091DA"/>
            </a:solidFill>
          </p:grpSpPr>
          <p:sp>
            <p:nvSpPr>
              <p:cNvPr id="85" name="Freeform 1234"/>
              <p:cNvSpPr>
                <a:spLocks noEditPoints="1"/>
              </p:cNvSpPr>
              <p:nvPr/>
            </p:nvSpPr>
            <p:spPr bwMode="auto">
              <a:xfrm>
                <a:off x="1352748" y="2545069"/>
                <a:ext cx="430492" cy="430492"/>
              </a:xfrm>
              <a:custGeom>
                <a:avLst/>
                <a:gdLst>
                  <a:gd name="T0" fmla="*/ 1032 w 1211"/>
                  <a:gd name="T1" fmla="*/ 476 h 1212"/>
                  <a:gd name="T2" fmla="*/ 1007 w 1211"/>
                  <a:gd name="T3" fmla="*/ 414 h 1212"/>
                  <a:gd name="T4" fmla="*/ 1076 w 1211"/>
                  <a:gd name="T5" fmla="*/ 231 h 1212"/>
                  <a:gd name="T6" fmla="*/ 800 w 1211"/>
                  <a:gd name="T7" fmla="*/ 200 h 1212"/>
                  <a:gd name="T8" fmla="*/ 742 w 1211"/>
                  <a:gd name="T9" fmla="*/ 176 h 1212"/>
                  <a:gd name="T10" fmla="*/ 532 w 1211"/>
                  <a:gd name="T11" fmla="*/ 0 h 1212"/>
                  <a:gd name="T12" fmla="*/ 440 w 1211"/>
                  <a:gd name="T13" fmla="*/ 179 h 1212"/>
                  <a:gd name="T14" fmla="*/ 378 w 1211"/>
                  <a:gd name="T15" fmla="*/ 207 h 1212"/>
                  <a:gd name="T16" fmla="*/ 207 w 1211"/>
                  <a:gd name="T17" fmla="*/ 371 h 1212"/>
                  <a:gd name="T18" fmla="*/ 177 w 1211"/>
                  <a:gd name="T19" fmla="*/ 432 h 1212"/>
                  <a:gd name="T20" fmla="*/ 155 w 1211"/>
                  <a:gd name="T21" fmla="*/ 498 h 1212"/>
                  <a:gd name="T22" fmla="*/ 159 w 1211"/>
                  <a:gd name="T23" fmla="*/ 730 h 1212"/>
                  <a:gd name="T24" fmla="*/ 182 w 1211"/>
                  <a:gd name="T25" fmla="*/ 794 h 1212"/>
                  <a:gd name="T26" fmla="*/ 110 w 1211"/>
                  <a:gd name="T27" fmla="*/ 980 h 1212"/>
                  <a:gd name="T28" fmla="*/ 391 w 1211"/>
                  <a:gd name="T29" fmla="*/ 1012 h 1212"/>
                  <a:gd name="T30" fmla="*/ 458 w 1211"/>
                  <a:gd name="T31" fmla="*/ 1039 h 1212"/>
                  <a:gd name="T32" fmla="*/ 670 w 1211"/>
                  <a:gd name="T33" fmla="*/ 1212 h 1212"/>
                  <a:gd name="T34" fmla="*/ 759 w 1211"/>
                  <a:gd name="T35" fmla="*/ 1031 h 1212"/>
                  <a:gd name="T36" fmla="*/ 818 w 1211"/>
                  <a:gd name="T37" fmla="*/ 1003 h 1212"/>
                  <a:gd name="T38" fmla="*/ 987 w 1211"/>
                  <a:gd name="T39" fmla="*/ 839 h 1212"/>
                  <a:gd name="T40" fmla="*/ 1016 w 1211"/>
                  <a:gd name="T41" fmla="*/ 780 h 1212"/>
                  <a:gd name="T42" fmla="*/ 1038 w 1211"/>
                  <a:gd name="T43" fmla="*/ 717 h 1212"/>
                  <a:gd name="T44" fmla="*/ 571 w 1211"/>
                  <a:gd name="T45" fmla="*/ 910 h 1212"/>
                  <a:gd name="T46" fmla="*/ 513 w 1211"/>
                  <a:gd name="T47" fmla="*/ 899 h 1212"/>
                  <a:gd name="T48" fmla="*/ 459 w 1211"/>
                  <a:gd name="T49" fmla="*/ 876 h 1212"/>
                  <a:gd name="T50" fmla="*/ 411 w 1211"/>
                  <a:gd name="T51" fmla="*/ 843 h 1212"/>
                  <a:gd name="T52" fmla="*/ 371 w 1211"/>
                  <a:gd name="T53" fmla="*/ 803 h 1212"/>
                  <a:gd name="T54" fmla="*/ 339 w 1211"/>
                  <a:gd name="T55" fmla="*/ 755 h 1212"/>
                  <a:gd name="T56" fmla="*/ 316 w 1211"/>
                  <a:gd name="T57" fmla="*/ 702 h 1212"/>
                  <a:gd name="T58" fmla="*/ 304 w 1211"/>
                  <a:gd name="T59" fmla="*/ 643 h 1212"/>
                  <a:gd name="T60" fmla="*/ 304 w 1211"/>
                  <a:gd name="T61" fmla="*/ 582 h 1212"/>
                  <a:gd name="T62" fmla="*/ 316 w 1211"/>
                  <a:gd name="T63" fmla="*/ 523 h 1212"/>
                  <a:gd name="T64" fmla="*/ 339 w 1211"/>
                  <a:gd name="T65" fmla="*/ 470 h 1212"/>
                  <a:gd name="T66" fmla="*/ 371 w 1211"/>
                  <a:gd name="T67" fmla="*/ 421 h 1212"/>
                  <a:gd name="T68" fmla="*/ 411 w 1211"/>
                  <a:gd name="T69" fmla="*/ 381 h 1212"/>
                  <a:gd name="T70" fmla="*/ 459 w 1211"/>
                  <a:gd name="T71" fmla="*/ 349 h 1212"/>
                  <a:gd name="T72" fmla="*/ 513 w 1211"/>
                  <a:gd name="T73" fmla="*/ 326 h 1212"/>
                  <a:gd name="T74" fmla="*/ 571 w 1211"/>
                  <a:gd name="T75" fmla="*/ 314 h 1212"/>
                  <a:gd name="T76" fmla="*/ 633 w 1211"/>
                  <a:gd name="T77" fmla="*/ 314 h 1212"/>
                  <a:gd name="T78" fmla="*/ 691 w 1211"/>
                  <a:gd name="T79" fmla="*/ 326 h 1212"/>
                  <a:gd name="T80" fmla="*/ 745 w 1211"/>
                  <a:gd name="T81" fmla="*/ 349 h 1212"/>
                  <a:gd name="T82" fmla="*/ 794 w 1211"/>
                  <a:gd name="T83" fmla="*/ 381 h 1212"/>
                  <a:gd name="T84" fmla="*/ 833 w 1211"/>
                  <a:gd name="T85" fmla="*/ 421 h 1212"/>
                  <a:gd name="T86" fmla="*/ 866 w 1211"/>
                  <a:gd name="T87" fmla="*/ 470 h 1212"/>
                  <a:gd name="T88" fmla="*/ 889 w 1211"/>
                  <a:gd name="T89" fmla="*/ 523 h 1212"/>
                  <a:gd name="T90" fmla="*/ 900 w 1211"/>
                  <a:gd name="T91" fmla="*/ 582 h 1212"/>
                  <a:gd name="T92" fmla="*/ 900 w 1211"/>
                  <a:gd name="T93" fmla="*/ 643 h 1212"/>
                  <a:gd name="T94" fmla="*/ 889 w 1211"/>
                  <a:gd name="T95" fmla="*/ 702 h 1212"/>
                  <a:gd name="T96" fmla="*/ 866 w 1211"/>
                  <a:gd name="T97" fmla="*/ 755 h 1212"/>
                  <a:gd name="T98" fmla="*/ 833 w 1211"/>
                  <a:gd name="T99" fmla="*/ 803 h 1212"/>
                  <a:gd name="T100" fmla="*/ 794 w 1211"/>
                  <a:gd name="T101" fmla="*/ 843 h 1212"/>
                  <a:gd name="T102" fmla="*/ 745 w 1211"/>
                  <a:gd name="T103" fmla="*/ 876 h 1212"/>
                  <a:gd name="T104" fmla="*/ 691 w 1211"/>
                  <a:gd name="T105" fmla="*/ 899 h 1212"/>
                  <a:gd name="T106" fmla="*/ 633 w 1211"/>
                  <a:gd name="T107" fmla="*/ 910 h 12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1211" h="1212">
                    <a:moveTo>
                      <a:pt x="1211" y="683"/>
                    </a:moveTo>
                    <a:lnTo>
                      <a:pt x="1211" y="536"/>
                    </a:lnTo>
                    <a:lnTo>
                      <a:pt x="1036" y="492"/>
                    </a:lnTo>
                    <a:lnTo>
                      <a:pt x="1032" y="476"/>
                    </a:lnTo>
                    <a:lnTo>
                      <a:pt x="1027" y="460"/>
                    </a:lnTo>
                    <a:lnTo>
                      <a:pt x="1021" y="444"/>
                    </a:lnTo>
                    <a:lnTo>
                      <a:pt x="1015" y="429"/>
                    </a:lnTo>
                    <a:lnTo>
                      <a:pt x="1007" y="414"/>
                    </a:lnTo>
                    <a:lnTo>
                      <a:pt x="1000" y="398"/>
                    </a:lnTo>
                    <a:lnTo>
                      <a:pt x="992" y="383"/>
                    </a:lnTo>
                    <a:lnTo>
                      <a:pt x="984" y="369"/>
                    </a:lnTo>
                    <a:lnTo>
                      <a:pt x="1076" y="231"/>
                    </a:lnTo>
                    <a:lnTo>
                      <a:pt x="973" y="127"/>
                    </a:lnTo>
                    <a:lnTo>
                      <a:pt x="828" y="215"/>
                    </a:lnTo>
                    <a:lnTo>
                      <a:pt x="814" y="207"/>
                    </a:lnTo>
                    <a:lnTo>
                      <a:pt x="800" y="200"/>
                    </a:lnTo>
                    <a:lnTo>
                      <a:pt x="786" y="193"/>
                    </a:lnTo>
                    <a:lnTo>
                      <a:pt x="772" y="187"/>
                    </a:lnTo>
                    <a:lnTo>
                      <a:pt x="757" y="181"/>
                    </a:lnTo>
                    <a:lnTo>
                      <a:pt x="742" y="176"/>
                    </a:lnTo>
                    <a:lnTo>
                      <a:pt x="727" y="171"/>
                    </a:lnTo>
                    <a:lnTo>
                      <a:pt x="711" y="166"/>
                    </a:lnTo>
                    <a:lnTo>
                      <a:pt x="678" y="0"/>
                    </a:lnTo>
                    <a:lnTo>
                      <a:pt x="532" y="0"/>
                    </a:lnTo>
                    <a:lnTo>
                      <a:pt x="491" y="164"/>
                    </a:lnTo>
                    <a:lnTo>
                      <a:pt x="474" y="168"/>
                    </a:lnTo>
                    <a:lnTo>
                      <a:pt x="458" y="174"/>
                    </a:lnTo>
                    <a:lnTo>
                      <a:pt x="440" y="179"/>
                    </a:lnTo>
                    <a:lnTo>
                      <a:pt x="424" y="186"/>
                    </a:lnTo>
                    <a:lnTo>
                      <a:pt x="409" y="192"/>
                    </a:lnTo>
                    <a:lnTo>
                      <a:pt x="393" y="200"/>
                    </a:lnTo>
                    <a:lnTo>
                      <a:pt x="378" y="207"/>
                    </a:lnTo>
                    <a:lnTo>
                      <a:pt x="364" y="216"/>
                    </a:lnTo>
                    <a:lnTo>
                      <a:pt x="223" y="122"/>
                    </a:lnTo>
                    <a:lnTo>
                      <a:pt x="120" y="226"/>
                    </a:lnTo>
                    <a:lnTo>
                      <a:pt x="207" y="371"/>
                    </a:lnTo>
                    <a:lnTo>
                      <a:pt x="199" y="386"/>
                    </a:lnTo>
                    <a:lnTo>
                      <a:pt x="191" y="401"/>
                    </a:lnTo>
                    <a:lnTo>
                      <a:pt x="183" y="417"/>
                    </a:lnTo>
                    <a:lnTo>
                      <a:pt x="177" y="432"/>
                    </a:lnTo>
                    <a:lnTo>
                      <a:pt x="170" y="448"/>
                    </a:lnTo>
                    <a:lnTo>
                      <a:pt x="165" y="464"/>
                    </a:lnTo>
                    <a:lnTo>
                      <a:pt x="160" y="481"/>
                    </a:lnTo>
                    <a:lnTo>
                      <a:pt x="155" y="498"/>
                    </a:lnTo>
                    <a:lnTo>
                      <a:pt x="0" y="528"/>
                    </a:lnTo>
                    <a:lnTo>
                      <a:pt x="0" y="675"/>
                    </a:lnTo>
                    <a:lnTo>
                      <a:pt x="154" y="714"/>
                    </a:lnTo>
                    <a:lnTo>
                      <a:pt x="159" y="730"/>
                    </a:lnTo>
                    <a:lnTo>
                      <a:pt x="164" y="746"/>
                    </a:lnTo>
                    <a:lnTo>
                      <a:pt x="169" y="762"/>
                    </a:lnTo>
                    <a:lnTo>
                      <a:pt x="176" y="778"/>
                    </a:lnTo>
                    <a:lnTo>
                      <a:pt x="182" y="794"/>
                    </a:lnTo>
                    <a:lnTo>
                      <a:pt x="190" y="809"/>
                    </a:lnTo>
                    <a:lnTo>
                      <a:pt x="197" y="824"/>
                    </a:lnTo>
                    <a:lnTo>
                      <a:pt x="205" y="838"/>
                    </a:lnTo>
                    <a:lnTo>
                      <a:pt x="110" y="980"/>
                    </a:lnTo>
                    <a:lnTo>
                      <a:pt x="214" y="1083"/>
                    </a:lnTo>
                    <a:lnTo>
                      <a:pt x="361" y="995"/>
                    </a:lnTo>
                    <a:lnTo>
                      <a:pt x="376" y="1003"/>
                    </a:lnTo>
                    <a:lnTo>
                      <a:pt x="391" y="1012"/>
                    </a:lnTo>
                    <a:lnTo>
                      <a:pt x="407" y="1019"/>
                    </a:lnTo>
                    <a:lnTo>
                      <a:pt x="423" y="1027"/>
                    </a:lnTo>
                    <a:lnTo>
                      <a:pt x="440" y="1034"/>
                    </a:lnTo>
                    <a:lnTo>
                      <a:pt x="458" y="1039"/>
                    </a:lnTo>
                    <a:lnTo>
                      <a:pt x="475" y="1044"/>
                    </a:lnTo>
                    <a:lnTo>
                      <a:pt x="492" y="1049"/>
                    </a:lnTo>
                    <a:lnTo>
                      <a:pt x="525" y="1212"/>
                    </a:lnTo>
                    <a:lnTo>
                      <a:pt x="670" y="1212"/>
                    </a:lnTo>
                    <a:lnTo>
                      <a:pt x="711" y="1046"/>
                    </a:lnTo>
                    <a:lnTo>
                      <a:pt x="728" y="1041"/>
                    </a:lnTo>
                    <a:lnTo>
                      <a:pt x="744" y="1037"/>
                    </a:lnTo>
                    <a:lnTo>
                      <a:pt x="759" y="1031"/>
                    </a:lnTo>
                    <a:lnTo>
                      <a:pt x="774" y="1025"/>
                    </a:lnTo>
                    <a:lnTo>
                      <a:pt x="789" y="1018"/>
                    </a:lnTo>
                    <a:lnTo>
                      <a:pt x="803" y="1011"/>
                    </a:lnTo>
                    <a:lnTo>
                      <a:pt x="818" y="1003"/>
                    </a:lnTo>
                    <a:lnTo>
                      <a:pt x="832" y="995"/>
                    </a:lnTo>
                    <a:lnTo>
                      <a:pt x="971" y="1089"/>
                    </a:lnTo>
                    <a:lnTo>
                      <a:pt x="1074" y="985"/>
                    </a:lnTo>
                    <a:lnTo>
                      <a:pt x="987" y="839"/>
                    </a:lnTo>
                    <a:lnTo>
                      <a:pt x="995" y="825"/>
                    </a:lnTo>
                    <a:lnTo>
                      <a:pt x="1003" y="810"/>
                    </a:lnTo>
                    <a:lnTo>
                      <a:pt x="1009" y="795"/>
                    </a:lnTo>
                    <a:lnTo>
                      <a:pt x="1016" y="780"/>
                    </a:lnTo>
                    <a:lnTo>
                      <a:pt x="1022" y="765"/>
                    </a:lnTo>
                    <a:lnTo>
                      <a:pt x="1028" y="748"/>
                    </a:lnTo>
                    <a:lnTo>
                      <a:pt x="1033" y="733"/>
                    </a:lnTo>
                    <a:lnTo>
                      <a:pt x="1038" y="717"/>
                    </a:lnTo>
                    <a:lnTo>
                      <a:pt x="1211" y="683"/>
                    </a:lnTo>
                    <a:close/>
                    <a:moveTo>
                      <a:pt x="602" y="913"/>
                    </a:moveTo>
                    <a:lnTo>
                      <a:pt x="587" y="913"/>
                    </a:lnTo>
                    <a:lnTo>
                      <a:pt x="571" y="910"/>
                    </a:lnTo>
                    <a:lnTo>
                      <a:pt x="557" y="909"/>
                    </a:lnTo>
                    <a:lnTo>
                      <a:pt x="542" y="906"/>
                    </a:lnTo>
                    <a:lnTo>
                      <a:pt x="527" y="903"/>
                    </a:lnTo>
                    <a:lnTo>
                      <a:pt x="513" y="899"/>
                    </a:lnTo>
                    <a:lnTo>
                      <a:pt x="499" y="894"/>
                    </a:lnTo>
                    <a:lnTo>
                      <a:pt x="486" y="889"/>
                    </a:lnTo>
                    <a:lnTo>
                      <a:pt x="472" y="882"/>
                    </a:lnTo>
                    <a:lnTo>
                      <a:pt x="459" y="876"/>
                    </a:lnTo>
                    <a:lnTo>
                      <a:pt x="447" y="869"/>
                    </a:lnTo>
                    <a:lnTo>
                      <a:pt x="435" y="861"/>
                    </a:lnTo>
                    <a:lnTo>
                      <a:pt x="423" y="853"/>
                    </a:lnTo>
                    <a:lnTo>
                      <a:pt x="411" y="843"/>
                    </a:lnTo>
                    <a:lnTo>
                      <a:pt x="400" y="835"/>
                    </a:lnTo>
                    <a:lnTo>
                      <a:pt x="390" y="824"/>
                    </a:lnTo>
                    <a:lnTo>
                      <a:pt x="380" y="814"/>
                    </a:lnTo>
                    <a:lnTo>
                      <a:pt x="371" y="803"/>
                    </a:lnTo>
                    <a:lnTo>
                      <a:pt x="362" y="792"/>
                    </a:lnTo>
                    <a:lnTo>
                      <a:pt x="354" y="780"/>
                    </a:lnTo>
                    <a:lnTo>
                      <a:pt x="345" y="768"/>
                    </a:lnTo>
                    <a:lnTo>
                      <a:pt x="339" y="755"/>
                    </a:lnTo>
                    <a:lnTo>
                      <a:pt x="331" y="742"/>
                    </a:lnTo>
                    <a:lnTo>
                      <a:pt x="326" y="729"/>
                    </a:lnTo>
                    <a:lnTo>
                      <a:pt x="321" y="716"/>
                    </a:lnTo>
                    <a:lnTo>
                      <a:pt x="316" y="702"/>
                    </a:lnTo>
                    <a:lnTo>
                      <a:pt x="312" y="687"/>
                    </a:lnTo>
                    <a:lnTo>
                      <a:pt x="309" y="673"/>
                    </a:lnTo>
                    <a:lnTo>
                      <a:pt x="305" y="658"/>
                    </a:lnTo>
                    <a:lnTo>
                      <a:pt x="304" y="643"/>
                    </a:lnTo>
                    <a:lnTo>
                      <a:pt x="302" y="627"/>
                    </a:lnTo>
                    <a:lnTo>
                      <a:pt x="302" y="612"/>
                    </a:lnTo>
                    <a:lnTo>
                      <a:pt x="302" y="597"/>
                    </a:lnTo>
                    <a:lnTo>
                      <a:pt x="304" y="582"/>
                    </a:lnTo>
                    <a:lnTo>
                      <a:pt x="305" y="567"/>
                    </a:lnTo>
                    <a:lnTo>
                      <a:pt x="309" y="552"/>
                    </a:lnTo>
                    <a:lnTo>
                      <a:pt x="312" y="538"/>
                    </a:lnTo>
                    <a:lnTo>
                      <a:pt x="316" y="523"/>
                    </a:lnTo>
                    <a:lnTo>
                      <a:pt x="321" y="510"/>
                    </a:lnTo>
                    <a:lnTo>
                      <a:pt x="326" y="496"/>
                    </a:lnTo>
                    <a:lnTo>
                      <a:pt x="331" y="483"/>
                    </a:lnTo>
                    <a:lnTo>
                      <a:pt x="339" y="470"/>
                    </a:lnTo>
                    <a:lnTo>
                      <a:pt x="345" y="457"/>
                    </a:lnTo>
                    <a:lnTo>
                      <a:pt x="354" y="445"/>
                    </a:lnTo>
                    <a:lnTo>
                      <a:pt x="362" y="433"/>
                    </a:lnTo>
                    <a:lnTo>
                      <a:pt x="371" y="421"/>
                    </a:lnTo>
                    <a:lnTo>
                      <a:pt x="380" y="410"/>
                    </a:lnTo>
                    <a:lnTo>
                      <a:pt x="390" y="401"/>
                    </a:lnTo>
                    <a:lnTo>
                      <a:pt x="400" y="390"/>
                    </a:lnTo>
                    <a:lnTo>
                      <a:pt x="411" y="381"/>
                    </a:lnTo>
                    <a:lnTo>
                      <a:pt x="423" y="371"/>
                    </a:lnTo>
                    <a:lnTo>
                      <a:pt x="435" y="364"/>
                    </a:lnTo>
                    <a:lnTo>
                      <a:pt x="447" y="355"/>
                    </a:lnTo>
                    <a:lnTo>
                      <a:pt x="459" y="349"/>
                    </a:lnTo>
                    <a:lnTo>
                      <a:pt x="472" y="342"/>
                    </a:lnTo>
                    <a:lnTo>
                      <a:pt x="486" y="336"/>
                    </a:lnTo>
                    <a:lnTo>
                      <a:pt x="499" y="330"/>
                    </a:lnTo>
                    <a:lnTo>
                      <a:pt x="513" y="326"/>
                    </a:lnTo>
                    <a:lnTo>
                      <a:pt x="527" y="322"/>
                    </a:lnTo>
                    <a:lnTo>
                      <a:pt x="542" y="319"/>
                    </a:lnTo>
                    <a:lnTo>
                      <a:pt x="557" y="315"/>
                    </a:lnTo>
                    <a:lnTo>
                      <a:pt x="571" y="314"/>
                    </a:lnTo>
                    <a:lnTo>
                      <a:pt x="587" y="313"/>
                    </a:lnTo>
                    <a:lnTo>
                      <a:pt x="602" y="312"/>
                    </a:lnTo>
                    <a:lnTo>
                      <a:pt x="618" y="313"/>
                    </a:lnTo>
                    <a:lnTo>
                      <a:pt x="633" y="314"/>
                    </a:lnTo>
                    <a:lnTo>
                      <a:pt x="648" y="315"/>
                    </a:lnTo>
                    <a:lnTo>
                      <a:pt x="663" y="319"/>
                    </a:lnTo>
                    <a:lnTo>
                      <a:pt x="677" y="322"/>
                    </a:lnTo>
                    <a:lnTo>
                      <a:pt x="691" y="326"/>
                    </a:lnTo>
                    <a:lnTo>
                      <a:pt x="705" y="330"/>
                    </a:lnTo>
                    <a:lnTo>
                      <a:pt x="719" y="336"/>
                    </a:lnTo>
                    <a:lnTo>
                      <a:pt x="732" y="342"/>
                    </a:lnTo>
                    <a:lnTo>
                      <a:pt x="745" y="349"/>
                    </a:lnTo>
                    <a:lnTo>
                      <a:pt x="758" y="355"/>
                    </a:lnTo>
                    <a:lnTo>
                      <a:pt x="770" y="364"/>
                    </a:lnTo>
                    <a:lnTo>
                      <a:pt x="782" y="371"/>
                    </a:lnTo>
                    <a:lnTo>
                      <a:pt x="794" y="381"/>
                    </a:lnTo>
                    <a:lnTo>
                      <a:pt x="804" y="390"/>
                    </a:lnTo>
                    <a:lnTo>
                      <a:pt x="814" y="401"/>
                    </a:lnTo>
                    <a:lnTo>
                      <a:pt x="825" y="410"/>
                    </a:lnTo>
                    <a:lnTo>
                      <a:pt x="833" y="421"/>
                    </a:lnTo>
                    <a:lnTo>
                      <a:pt x="842" y="433"/>
                    </a:lnTo>
                    <a:lnTo>
                      <a:pt x="851" y="445"/>
                    </a:lnTo>
                    <a:lnTo>
                      <a:pt x="858" y="457"/>
                    </a:lnTo>
                    <a:lnTo>
                      <a:pt x="866" y="470"/>
                    </a:lnTo>
                    <a:lnTo>
                      <a:pt x="872" y="483"/>
                    </a:lnTo>
                    <a:lnTo>
                      <a:pt x="879" y="496"/>
                    </a:lnTo>
                    <a:lnTo>
                      <a:pt x="884" y="510"/>
                    </a:lnTo>
                    <a:lnTo>
                      <a:pt x="889" y="523"/>
                    </a:lnTo>
                    <a:lnTo>
                      <a:pt x="893" y="538"/>
                    </a:lnTo>
                    <a:lnTo>
                      <a:pt x="896" y="552"/>
                    </a:lnTo>
                    <a:lnTo>
                      <a:pt x="898" y="567"/>
                    </a:lnTo>
                    <a:lnTo>
                      <a:pt x="900" y="582"/>
                    </a:lnTo>
                    <a:lnTo>
                      <a:pt x="901" y="597"/>
                    </a:lnTo>
                    <a:lnTo>
                      <a:pt x="903" y="612"/>
                    </a:lnTo>
                    <a:lnTo>
                      <a:pt x="901" y="627"/>
                    </a:lnTo>
                    <a:lnTo>
                      <a:pt x="900" y="643"/>
                    </a:lnTo>
                    <a:lnTo>
                      <a:pt x="898" y="658"/>
                    </a:lnTo>
                    <a:lnTo>
                      <a:pt x="896" y="673"/>
                    </a:lnTo>
                    <a:lnTo>
                      <a:pt x="893" y="687"/>
                    </a:lnTo>
                    <a:lnTo>
                      <a:pt x="889" y="702"/>
                    </a:lnTo>
                    <a:lnTo>
                      <a:pt x="884" y="716"/>
                    </a:lnTo>
                    <a:lnTo>
                      <a:pt x="879" y="729"/>
                    </a:lnTo>
                    <a:lnTo>
                      <a:pt x="872" y="742"/>
                    </a:lnTo>
                    <a:lnTo>
                      <a:pt x="866" y="755"/>
                    </a:lnTo>
                    <a:lnTo>
                      <a:pt x="858" y="768"/>
                    </a:lnTo>
                    <a:lnTo>
                      <a:pt x="851" y="780"/>
                    </a:lnTo>
                    <a:lnTo>
                      <a:pt x="842" y="792"/>
                    </a:lnTo>
                    <a:lnTo>
                      <a:pt x="833" y="803"/>
                    </a:lnTo>
                    <a:lnTo>
                      <a:pt x="825" y="814"/>
                    </a:lnTo>
                    <a:lnTo>
                      <a:pt x="814" y="824"/>
                    </a:lnTo>
                    <a:lnTo>
                      <a:pt x="804" y="835"/>
                    </a:lnTo>
                    <a:lnTo>
                      <a:pt x="794" y="843"/>
                    </a:lnTo>
                    <a:lnTo>
                      <a:pt x="782" y="853"/>
                    </a:lnTo>
                    <a:lnTo>
                      <a:pt x="770" y="861"/>
                    </a:lnTo>
                    <a:lnTo>
                      <a:pt x="758" y="869"/>
                    </a:lnTo>
                    <a:lnTo>
                      <a:pt x="745" y="876"/>
                    </a:lnTo>
                    <a:lnTo>
                      <a:pt x="732" y="882"/>
                    </a:lnTo>
                    <a:lnTo>
                      <a:pt x="719" y="889"/>
                    </a:lnTo>
                    <a:lnTo>
                      <a:pt x="705" y="894"/>
                    </a:lnTo>
                    <a:lnTo>
                      <a:pt x="691" y="899"/>
                    </a:lnTo>
                    <a:lnTo>
                      <a:pt x="677" y="903"/>
                    </a:lnTo>
                    <a:lnTo>
                      <a:pt x="663" y="906"/>
                    </a:lnTo>
                    <a:lnTo>
                      <a:pt x="648" y="909"/>
                    </a:lnTo>
                    <a:lnTo>
                      <a:pt x="633" y="910"/>
                    </a:lnTo>
                    <a:lnTo>
                      <a:pt x="618" y="913"/>
                    </a:lnTo>
                    <a:lnTo>
                      <a:pt x="602" y="91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1235"/>
              <p:cNvSpPr>
                <a:spLocks noEditPoints="1"/>
              </p:cNvSpPr>
              <p:nvPr/>
            </p:nvSpPr>
            <p:spPr bwMode="auto">
              <a:xfrm>
                <a:off x="1776135" y="2640261"/>
                <a:ext cx="289836" cy="289836"/>
              </a:xfrm>
              <a:custGeom>
                <a:avLst/>
                <a:gdLst>
                  <a:gd name="T0" fmla="*/ 815 w 815"/>
                  <a:gd name="T1" fmla="*/ 361 h 815"/>
                  <a:gd name="T2" fmla="*/ 691 w 815"/>
                  <a:gd name="T3" fmla="*/ 310 h 815"/>
                  <a:gd name="T4" fmla="*/ 674 w 815"/>
                  <a:gd name="T5" fmla="*/ 268 h 815"/>
                  <a:gd name="T6" fmla="*/ 724 w 815"/>
                  <a:gd name="T7" fmla="*/ 155 h 815"/>
                  <a:gd name="T8" fmla="*/ 557 w 815"/>
                  <a:gd name="T9" fmla="*/ 145 h 815"/>
                  <a:gd name="T10" fmla="*/ 519 w 815"/>
                  <a:gd name="T11" fmla="*/ 126 h 815"/>
                  <a:gd name="T12" fmla="*/ 479 w 815"/>
                  <a:gd name="T13" fmla="*/ 112 h 815"/>
                  <a:gd name="T14" fmla="*/ 358 w 815"/>
                  <a:gd name="T15" fmla="*/ 0 h 815"/>
                  <a:gd name="T16" fmla="*/ 309 w 815"/>
                  <a:gd name="T17" fmla="*/ 116 h 815"/>
                  <a:gd name="T18" fmla="*/ 265 w 815"/>
                  <a:gd name="T19" fmla="*/ 135 h 815"/>
                  <a:gd name="T20" fmla="*/ 151 w 815"/>
                  <a:gd name="T21" fmla="*/ 82 h 815"/>
                  <a:gd name="T22" fmla="*/ 140 w 815"/>
                  <a:gd name="T23" fmla="*/ 249 h 815"/>
                  <a:gd name="T24" fmla="*/ 120 w 815"/>
                  <a:gd name="T25" fmla="*/ 290 h 815"/>
                  <a:gd name="T26" fmla="*/ 105 w 815"/>
                  <a:gd name="T27" fmla="*/ 335 h 815"/>
                  <a:gd name="T28" fmla="*/ 0 w 815"/>
                  <a:gd name="T29" fmla="*/ 453 h 815"/>
                  <a:gd name="T30" fmla="*/ 111 w 815"/>
                  <a:gd name="T31" fmla="*/ 502 h 815"/>
                  <a:gd name="T32" fmla="*/ 128 w 815"/>
                  <a:gd name="T33" fmla="*/ 544 h 815"/>
                  <a:gd name="T34" fmla="*/ 74 w 815"/>
                  <a:gd name="T35" fmla="*/ 659 h 815"/>
                  <a:gd name="T36" fmla="*/ 243 w 815"/>
                  <a:gd name="T37" fmla="*/ 669 h 815"/>
                  <a:gd name="T38" fmla="*/ 286 w 815"/>
                  <a:gd name="T39" fmla="*/ 691 h 815"/>
                  <a:gd name="T40" fmla="*/ 331 w 815"/>
                  <a:gd name="T41" fmla="*/ 705 h 815"/>
                  <a:gd name="T42" fmla="*/ 451 w 815"/>
                  <a:gd name="T43" fmla="*/ 815 h 815"/>
                  <a:gd name="T44" fmla="*/ 501 w 815"/>
                  <a:gd name="T45" fmla="*/ 697 h 815"/>
                  <a:gd name="T46" fmla="*/ 541 w 815"/>
                  <a:gd name="T47" fmla="*/ 680 h 815"/>
                  <a:gd name="T48" fmla="*/ 654 w 815"/>
                  <a:gd name="T49" fmla="*/ 732 h 815"/>
                  <a:gd name="T50" fmla="*/ 664 w 815"/>
                  <a:gd name="T51" fmla="*/ 565 h 815"/>
                  <a:gd name="T52" fmla="*/ 684 w 815"/>
                  <a:gd name="T53" fmla="*/ 525 h 815"/>
                  <a:gd name="T54" fmla="*/ 698 w 815"/>
                  <a:gd name="T55" fmla="*/ 483 h 815"/>
                  <a:gd name="T56" fmla="*/ 406 w 815"/>
                  <a:gd name="T57" fmla="*/ 614 h 815"/>
                  <a:gd name="T58" fmla="*/ 365 w 815"/>
                  <a:gd name="T59" fmla="*/ 610 h 815"/>
                  <a:gd name="T60" fmla="*/ 327 w 815"/>
                  <a:gd name="T61" fmla="*/ 598 h 815"/>
                  <a:gd name="T62" fmla="*/ 292 w 815"/>
                  <a:gd name="T63" fmla="*/ 580 h 815"/>
                  <a:gd name="T64" fmla="*/ 263 w 815"/>
                  <a:gd name="T65" fmla="*/ 555 h 815"/>
                  <a:gd name="T66" fmla="*/ 238 w 815"/>
                  <a:gd name="T67" fmla="*/ 525 h 815"/>
                  <a:gd name="T68" fmla="*/ 220 w 815"/>
                  <a:gd name="T69" fmla="*/ 490 h 815"/>
                  <a:gd name="T70" fmla="*/ 208 w 815"/>
                  <a:gd name="T71" fmla="*/ 452 h 815"/>
                  <a:gd name="T72" fmla="*/ 204 w 815"/>
                  <a:gd name="T73" fmla="*/ 412 h 815"/>
                  <a:gd name="T74" fmla="*/ 208 w 815"/>
                  <a:gd name="T75" fmla="*/ 371 h 815"/>
                  <a:gd name="T76" fmla="*/ 220 w 815"/>
                  <a:gd name="T77" fmla="*/ 334 h 815"/>
                  <a:gd name="T78" fmla="*/ 238 w 815"/>
                  <a:gd name="T79" fmla="*/ 299 h 815"/>
                  <a:gd name="T80" fmla="*/ 263 w 815"/>
                  <a:gd name="T81" fmla="*/ 269 h 815"/>
                  <a:gd name="T82" fmla="*/ 292 w 815"/>
                  <a:gd name="T83" fmla="*/ 245 h 815"/>
                  <a:gd name="T84" fmla="*/ 327 w 815"/>
                  <a:gd name="T85" fmla="*/ 226 h 815"/>
                  <a:gd name="T86" fmla="*/ 365 w 815"/>
                  <a:gd name="T87" fmla="*/ 214 h 815"/>
                  <a:gd name="T88" fmla="*/ 406 w 815"/>
                  <a:gd name="T89" fmla="*/ 210 h 815"/>
                  <a:gd name="T90" fmla="*/ 447 w 815"/>
                  <a:gd name="T91" fmla="*/ 214 h 815"/>
                  <a:gd name="T92" fmla="*/ 485 w 815"/>
                  <a:gd name="T93" fmla="*/ 226 h 815"/>
                  <a:gd name="T94" fmla="*/ 518 w 815"/>
                  <a:gd name="T95" fmla="*/ 245 h 815"/>
                  <a:gd name="T96" fmla="*/ 548 w 815"/>
                  <a:gd name="T97" fmla="*/ 269 h 815"/>
                  <a:gd name="T98" fmla="*/ 573 w 815"/>
                  <a:gd name="T99" fmla="*/ 299 h 815"/>
                  <a:gd name="T100" fmla="*/ 592 w 815"/>
                  <a:gd name="T101" fmla="*/ 334 h 815"/>
                  <a:gd name="T102" fmla="*/ 603 w 815"/>
                  <a:gd name="T103" fmla="*/ 371 h 815"/>
                  <a:gd name="T104" fmla="*/ 608 w 815"/>
                  <a:gd name="T105" fmla="*/ 412 h 815"/>
                  <a:gd name="T106" fmla="*/ 603 w 815"/>
                  <a:gd name="T107" fmla="*/ 452 h 815"/>
                  <a:gd name="T108" fmla="*/ 592 w 815"/>
                  <a:gd name="T109" fmla="*/ 490 h 815"/>
                  <a:gd name="T110" fmla="*/ 573 w 815"/>
                  <a:gd name="T111" fmla="*/ 525 h 815"/>
                  <a:gd name="T112" fmla="*/ 548 w 815"/>
                  <a:gd name="T113" fmla="*/ 555 h 815"/>
                  <a:gd name="T114" fmla="*/ 518 w 815"/>
                  <a:gd name="T115" fmla="*/ 580 h 815"/>
                  <a:gd name="T116" fmla="*/ 485 w 815"/>
                  <a:gd name="T117" fmla="*/ 598 h 815"/>
                  <a:gd name="T118" fmla="*/ 447 w 815"/>
                  <a:gd name="T119" fmla="*/ 610 h 815"/>
                  <a:gd name="T120" fmla="*/ 406 w 815"/>
                  <a:gd name="T121" fmla="*/ 614 h 8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815" h="815">
                    <a:moveTo>
                      <a:pt x="815" y="459"/>
                    </a:moveTo>
                    <a:lnTo>
                      <a:pt x="815" y="361"/>
                    </a:lnTo>
                    <a:lnTo>
                      <a:pt x="697" y="331"/>
                    </a:lnTo>
                    <a:lnTo>
                      <a:pt x="691" y="310"/>
                    </a:lnTo>
                    <a:lnTo>
                      <a:pt x="683" y="288"/>
                    </a:lnTo>
                    <a:lnTo>
                      <a:pt x="674" y="268"/>
                    </a:lnTo>
                    <a:lnTo>
                      <a:pt x="663" y="248"/>
                    </a:lnTo>
                    <a:lnTo>
                      <a:pt x="724" y="155"/>
                    </a:lnTo>
                    <a:lnTo>
                      <a:pt x="655" y="86"/>
                    </a:lnTo>
                    <a:lnTo>
                      <a:pt x="557" y="145"/>
                    </a:lnTo>
                    <a:lnTo>
                      <a:pt x="539" y="135"/>
                    </a:lnTo>
                    <a:lnTo>
                      <a:pt x="519" y="126"/>
                    </a:lnTo>
                    <a:lnTo>
                      <a:pt x="500" y="119"/>
                    </a:lnTo>
                    <a:lnTo>
                      <a:pt x="479" y="112"/>
                    </a:lnTo>
                    <a:lnTo>
                      <a:pt x="457" y="0"/>
                    </a:lnTo>
                    <a:lnTo>
                      <a:pt x="358" y="0"/>
                    </a:lnTo>
                    <a:lnTo>
                      <a:pt x="331" y="111"/>
                    </a:lnTo>
                    <a:lnTo>
                      <a:pt x="309" y="116"/>
                    </a:lnTo>
                    <a:lnTo>
                      <a:pt x="286" y="125"/>
                    </a:lnTo>
                    <a:lnTo>
                      <a:pt x="265" y="135"/>
                    </a:lnTo>
                    <a:lnTo>
                      <a:pt x="245" y="146"/>
                    </a:lnTo>
                    <a:lnTo>
                      <a:pt x="151" y="82"/>
                    </a:lnTo>
                    <a:lnTo>
                      <a:pt x="81" y="152"/>
                    </a:lnTo>
                    <a:lnTo>
                      <a:pt x="140" y="249"/>
                    </a:lnTo>
                    <a:lnTo>
                      <a:pt x="129" y="270"/>
                    </a:lnTo>
                    <a:lnTo>
                      <a:pt x="120" y="290"/>
                    </a:lnTo>
                    <a:lnTo>
                      <a:pt x="111" y="312"/>
                    </a:lnTo>
                    <a:lnTo>
                      <a:pt x="105" y="335"/>
                    </a:lnTo>
                    <a:lnTo>
                      <a:pt x="0" y="355"/>
                    </a:lnTo>
                    <a:lnTo>
                      <a:pt x="0" y="453"/>
                    </a:lnTo>
                    <a:lnTo>
                      <a:pt x="105" y="479"/>
                    </a:lnTo>
                    <a:lnTo>
                      <a:pt x="111" y="502"/>
                    </a:lnTo>
                    <a:lnTo>
                      <a:pt x="119" y="524"/>
                    </a:lnTo>
                    <a:lnTo>
                      <a:pt x="128" y="544"/>
                    </a:lnTo>
                    <a:lnTo>
                      <a:pt x="139" y="564"/>
                    </a:lnTo>
                    <a:lnTo>
                      <a:pt x="74" y="659"/>
                    </a:lnTo>
                    <a:lnTo>
                      <a:pt x="145" y="729"/>
                    </a:lnTo>
                    <a:lnTo>
                      <a:pt x="243" y="669"/>
                    </a:lnTo>
                    <a:lnTo>
                      <a:pt x="263" y="681"/>
                    </a:lnTo>
                    <a:lnTo>
                      <a:pt x="286" y="691"/>
                    </a:lnTo>
                    <a:lnTo>
                      <a:pt x="309" y="699"/>
                    </a:lnTo>
                    <a:lnTo>
                      <a:pt x="331" y="705"/>
                    </a:lnTo>
                    <a:lnTo>
                      <a:pt x="353" y="815"/>
                    </a:lnTo>
                    <a:lnTo>
                      <a:pt x="451" y="815"/>
                    </a:lnTo>
                    <a:lnTo>
                      <a:pt x="479" y="704"/>
                    </a:lnTo>
                    <a:lnTo>
                      <a:pt x="501" y="697"/>
                    </a:lnTo>
                    <a:lnTo>
                      <a:pt x="521" y="689"/>
                    </a:lnTo>
                    <a:lnTo>
                      <a:pt x="541" y="680"/>
                    </a:lnTo>
                    <a:lnTo>
                      <a:pt x="560" y="669"/>
                    </a:lnTo>
                    <a:lnTo>
                      <a:pt x="654" y="732"/>
                    </a:lnTo>
                    <a:lnTo>
                      <a:pt x="723" y="663"/>
                    </a:lnTo>
                    <a:lnTo>
                      <a:pt x="664" y="565"/>
                    </a:lnTo>
                    <a:lnTo>
                      <a:pt x="675" y="545"/>
                    </a:lnTo>
                    <a:lnTo>
                      <a:pt x="684" y="525"/>
                    </a:lnTo>
                    <a:lnTo>
                      <a:pt x="692" y="504"/>
                    </a:lnTo>
                    <a:lnTo>
                      <a:pt x="698" y="483"/>
                    </a:lnTo>
                    <a:lnTo>
                      <a:pt x="815" y="459"/>
                    </a:lnTo>
                    <a:close/>
                    <a:moveTo>
                      <a:pt x="406" y="614"/>
                    </a:moveTo>
                    <a:lnTo>
                      <a:pt x="385" y="613"/>
                    </a:lnTo>
                    <a:lnTo>
                      <a:pt x="365" y="610"/>
                    </a:lnTo>
                    <a:lnTo>
                      <a:pt x="345" y="605"/>
                    </a:lnTo>
                    <a:lnTo>
                      <a:pt x="327" y="598"/>
                    </a:lnTo>
                    <a:lnTo>
                      <a:pt x="310" y="589"/>
                    </a:lnTo>
                    <a:lnTo>
                      <a:pt x="292" y="580"/>
                    </a:lnTo>
                    <a:lnTo>
                      <a:pt x="277" y="568"/>
                    </a:lnTo>
                    <a:lnTo>
                      <a:pt x="263" y="555"/>
                    </a:lnTo>
                    <a:lnTo>
                      <a:pt x="250" y="540"/>
                    </a:lnTo>
                    <a:lnTo>
                      <a:pt x="238" y="525"/>
                    </a:lnTo>
                    <a:lnTo>
                      <a:pt x="229" y="508"/>
                    </a:lnTo>
                    <a:lnTo>
                      <a:pt x="220" y="490"/>
                    </a:lnTo>
                    <a:lnTo>
                      <a:pt x="213" y="472"/>
                    </a:lnTo>
                    <a:lnTo>
                      <a:pt x="208" y="452"/>
                    </a:lnTo>
                    <a:lnTo>
                      <a:pt x="205" y="433"/>
                    </a:lnTo>
                    <a:lnTo>
                      <a:pt x="204" y="412"/>
                    </a:lnTo>
                    <a:lnTo>
                      <a:pt x="205" y="392"/>
                    </a:lnTo>
                    <a:lnTo>
                      <a:pt x="208" y="371"/>
                    </a:lnTo>
                    <a:lnTo>
                      <a:pt x="213" y="352"/>
                    </a:lnTo>
                    <a:lnTo>
                      <a:pt x="220" y="334"/>
                    </a:lnTo>
                    <a:lnTo>
                      <a:pt x="229" y="316"/>
                    </a:lnTo>
                    <a:lnTo>
                      <a:pt x="238" y="299"/>
                    </a:lnTo>
                    <a:lnTo>
                      <a:pt x="250" y="284"/>
                    </a:lnTo>
                    <a:lnTo>
                      <a:pt x="263" y="269"/>
                    </a:lnTo>
                    <a:lnTo>
                      <a:pt x="277" y="256"/>
                    </a:lnTo>
                    <a:lnTo>
                      <a:pt x="292" y="245"/>
                    </a:lnTo>
                    <a:lnTo>
                      <a:pt x="310" y="234"/>
                    </a:lnTo>
                    <a:lnTo>
                      <a:pt x="327" y="226"/>
                    </a:lnTo>
                    <a:lnTo>
                      <a:pt x="345" y="219"/>
                    </a:lnTo>
                    <a:lnTo>
                      <a:pt x="365" y="214"/>
                    </a:lnTo>
                    <a:lnTo>
                      <a:pt x="385" y="211"/>
                    </a:lnTo>
                    <a:lnTo>
                      <a:pt x="406" y="210"/>
                    </a:lnTo>
                    <a:lnTo>
                      <a:pt x="426" y="211"/>
                    </a:lnTo>
                    <a:lnTo>
                      <a:pt x="447" y="214"/>
                    </a:lnTo>
                    <a:lnTo>
                      <a:pt x="465" y="219"/>
                    </a:lnTo>
                    <a:lnTo>
                      <a:pt x="485" y="226"/>
                    </a:lnTo>
                    <a:lnTo>
                      <a:pt x="502" y="234"/>
                    </a:lnTo>
                    <a:lnTo>
                      <a:pt x="518" y="245"/>
                    </a:lnTo>
                    <a:lnTo>
                      <a:pt x="534" y="256"/>
                    </a:lnTo>
                    <a:lnTo>
                      <a:pt x="548" y="269"/>
                    </a:lnTo>
                    <a:lnTo>
                      <a:pt x="561" y="284"/>
                    </a:lnTo>
                    <a:lnTo>
                      <a:pt x="573" y="299"/>
                    </a:lnTo>
                    <a:lnTo>
                      <a:pt x="583" y="316"/>
                    </a:lnTo>
                    <a:lnTo>
                      <a:pt x="592" y="334"/>
                    </a:lnTo>
                    <a:lnTo>
                      <a:pt x="598" y="352"/>
                    </a:lnTo>
                    <a:lnTo>
                      <a:pt x="603" y="371"/>
                    </a:lnTo>
                    <a:lnTo>
                      <a:pt x="607" y="392"/>
                    </a:lnTo>
                    <a:lnTo>
                      <a:pt x="608" y="412"/>
                    </a:lnTo>
                    <a:lnTo>
                      <a:pt x="607" y="433"/>
                    </a:lnTo>
                    <a:lnTo>
                      <a:pt x="603" y="452"/>
                    </a:lnTo>
                    <a:lnTo>
                      <a:pt x="598" y="472"/>
                    </a:lnTo>
                    <a:lnTo>
                      <a:pt x="592" y="490"/>
                    </a:lnTo>
                    <a:lnTo>
                      <a:pt x="583" y="508"/>
                    </a:lnTo>
                    <a:lnTo>
                      <a:pt x="573" y="525"/>
                    </a:lnTo>
                    <a:lnTo>
                      <a:pt x="561" y="541"/>
                    </a:lnTo>
                    <a:lnTo>
                      <a:pt x="548" y="555"/>
                    </a:lnTo>
                    <a:lnTo>
                      <a:pt x="534" y="568"/>
                    </a:lnTo>
                    <a:lnTo>
                      <a:pt x="518" y="580"/>
                    </a:lnTo>
                    <a:lnTo>
                      <a:pt x="502" y="589"/>
                    </a:lnTo>
                    <a:lnTo>
                      <a:pt x="485" y="598"/>
                    </a:lnTo>
                    <a:lnTo>
                      <a:pt x="465" y="605"/>
                    </a:lnTo>
                    <a:lnTo>
                      <a:pt x="447" y="610"/>
                    </a:lnTo>
                    <a:lnTo>
                      <a:pt x="426" y="613"/>
                    </a:lnTo>
                    <a:lnTo>
                      <a:pt x="406" y="61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4" name="Group 63"/>
            <p:cNvGrpSpPr/>
            <p:nvPr/>
          </p:nvGrpSpPr>
          <p:grpSpPr>
            <a:xfrm>
              <a:off x="4847268" y="4379162"/>
              <a:ext cx="292777" cy="176716"/>
              <a:chOff x="1352748" y="2545069"/>
              <a:chExt cx="713223" cy="430492"/>
            </a:xfrm>
            <a:solidFill>
              <a:srgbClr val="0091DA"/>
            </a:solidFill>
          </p:grpSpPr>
          <p:sp>
            <p:nvSpPr>
              <p:cNvPr id="83" name="Freeform 1234"/>
              <p:cNvSpPr>
                <a:spLocks noEditPoints="1"/>
              </p:cNvSpPr>
              <p:nvPr/>
            </p:nvSpPr>
            <p:spPr bwMode="auto">
              <a:xfrm>
                <a:off x="1352748" y="2545069"/>
                <a:ext cx="430492" cy="430492"/>
              </a:xfrm>
              <a:custGeom>
                <a:avLst/>
                <a:gdLst>
                  <a:gd name="T0" fmla="*/ 1032 w 1211"/>
                  <a:gd name="T1" fmla="*/ 476 h 1212"/>
                  <a:gd name="T2" fmla="*/ 1007 w 1211"/>
                  <a:gd name="T3" fmla="*/ 414 h 1212"/>
                  <a:gd name="T4" fmla="*/ 1076 w 1211"/>
                  <a:gd name="T5" fmla="*/ 231 h 1212"/>
                  <a:gd name="T6" fmla="*/ 800 w 1211"/>
                  <a:gd name="T7" fmla="*/ 200 h 1212"/>
                  <a:gd name="T8" fmla="*/ 742 w 1211"/>
                  <a:gd name="T9" fmla="*/ 176 h 1212"/>
                  <a:gd name="T10" fmla="*/ 532 w 1211"/>
                  <a:gd name="T11" fmla="*/ 0 h 1212"/>
                  <a:gd name="T12" fmla="*/ 440 w 1211"/>
                  <a:gd name="T13" fmla="*/ 179 h 1212"/>
                  <a:gd name="T14" fmla="*/ 378 w 1211"/>
                  <a:gd name="T15" fmla="*/ 207 h 1212"/>
                  <a:gd name="T16" fmla="*/ 207 w 1211"/>
                  <a:gd name="T17" fmla="*/ 371 h 1212"/>
                  <a:gd name="T18" fmla="*/ 177 w 1211"/>
                  <a:gd name="T19" fmla="*/ 432 h 1212"/>
                  <a:gd name="T20" fmla="*/ 155 w 1211"/>
                  <a:gd name="T21" fmla="*/ 498 h 1212"/>
                  <a:gd name="T22" fmla="*/ 159 w 1211"/>
                  <a:gd name="T23" fmla="*/ 730 h 1212"/>
                  <a:gd name="T24" fmla="*/ 182 w 1211"/>
                  <a:gd name="T25" fmla="*/ 794 h 1212"/>
                  <a:gd name="T26" fmla="*/ 110 w 1211"/>
                  <a:gd name="T27" fmla="*/ 980 h 1212"/>
                  <a:gd name="T28" fmla="*/ 391 w 1211"/>
                  <a:gd name="T29" fmla="*/ 1012 h 1212"/>
                  <a:gd name="T30" fmla="*/ 458 w 1211"/>
                  <a:gd name="T31" fmla="*/ 1039 h 1212"/>
                  <a:gd name="T32" fmla="*/ 670 w 1211"/>
                  <a:gd name="T33" fmla="*/ 1212 h 1212"/>
                  <a:gd name="T34" fmla="*/ 759 w 1211"/>
                  <a:gd name="T35" fmla="*/ 1031 h 1212"/>
                  <a:gd name="T36" fmla="*/ 818 w 1211"/>
                  <a:gd name="T37" fmla="*/ 1003 h 1212"/>
                  <a:gd name="T38" fmla="*/ 987 w 1211"/>
                  <a:gd name="T39" fmla="*/ 839 h 1212"/>
                  <a:gd name="T40" fmla="*/ 1016 w 1211"/>
                  <a:gd name="T41" fmla="*/ 780 h 1212"/>
                  <a:gd name="T42" fmla="*/ 1038 w 1211"/>
                  <a:gd name="T43" fmla="*/ 717 h 1212"/>
                  <a:gd name="T44" fmla="*/ 571 w 1211"/>
                  <a:gd name="T45" fmla="*/ 910 h 1212"/>
                  <a:gd name="T46" fmla="*/ 513 w 1211"/>
                  <a:gd name="T47" fmla="*/ 899 h 1212"/>
                  <a:gd name="T48" fmla="*/ 459 w 1211"/>
                  <a:gd name="T49" fmla="*/ 876 h 1212"/>
                  <a:gd name="T50" fmla="*/ 411 w 1211"/>
                  <a:gd name="T51" fmla="*/ 843 h 1212"/>
                  <a:gd name="T52" fmla="*/ 371 w 1211"/>
                  <a:gd name="T53" fmla="*/ 803 h 1212"/>
                  <a:gd name="T54" fmla="*/ 339 w 1211"/>
                  <a:gd name="T55" fmla="*/ 755 h 1212"/>
                  <a:gd name="T56" fmla="*/ 316 w 1211"/>
                  <a:gd name="T57" fmla="*/ 702 h 1212"/>
                  <a:gd name="T58" fmla="*/ 304 w 1211"/>
                  <a:gd name="T59" fmla="*/ 643 h 1212"/>
                  <a:gd name="T60" fmla="*/ 304 w 1211"/>
                  <a:gd name="T61" fmla="*/ 582 h 1212"/>
                  <a:gd name="T62" fmla="*/ 316 w 1211"/>
                  <a:gd name="T63" fmla="*/ 523 h 1212"/>
                  <a:gd name="T64" fmla="*/ 339 w 1211"/>
                  <a:gd name="T65" fmla="*/ 470 h 1212"/>
                  <a:gd name="T66" fmla="*/ 371 w 1211"/>
                  <a:gd name="T67" fmla="*/ 421 h 1212"/>
                  <a:gd name="T68" fmla="*/ 411 w 1211"/>
                  <a:gd name="T69" fmla="*/ 381 h 1212"/>
                  <a:gd name="T70" fmla="*/ 459 w 1211"/>
                  <a:gd name="T71" fmla="*/ 349 h 1212"/>
                  <a:gd name="T72" fmla="*/ 513 w 1211"/>
                  <a:gd name="T73" fmla="*/ 326 h 1212"/>
                  <a:gd name="T74" fmla="*/ 571 w 1211"/>
                  <a:gd name="T75" fmla="*/ 314 h 1212"/>
                  <a:gd name="T76" fmla="*/ 633 w 1211"/>
                  <a:gd name="T77" fmla="*/ 314 h 1212"/>
                  <a:gd name="T78" fmla="*/ 691 w 1211"/>
                  <a:gd name="T79" fmla="*/ 326 h 1212"/>
                  <a:gd name="T80" fmla="*/ 745 w 1211"/>
                  <a:gd name="T81" fmla="*/ 349 h 1212"/>
                  <a:gd name="T82" fmla="*/ 794 w 1211"/>
                  <a:gd name="T83" fmla="*/ 381 h 1212"/>
                  <a:gd name="T84" fmla="*/ 833 w 1211"/>
                  <a:gd name="T85" fmla="*/ 421 h 1212"/>
                  <a:gd name="T86" fmla="*/ 866 w 1211"/>
                  <a:gd name="T87" fmla="*/ 470 h 1212"/>
                  <a:gd name="T88" fmla="*/ 889 w 1211"/>
                  <a:gd name="T89" fmla="*/ 523 h 1212"/>
                  <a:gd name="T90" fmla="*/ 900 w 1211"/>
                  <a:gd name="T91" fmla="*/ 582 h 1212"/>
                  <a:gd name="T92" fmla="*/ 900 w 1211"/>
                  <a:gd name="T93" fmla="*/ 643 h 1212"/>
                  <a:gd name="T94" fmla="*/ 889 w 1211"/>
                  <a:gd name="T95" fmla="*/ 702 h 1212"/>
                  <a:gd name="T96" fmla="*/ 866 w 1211"/>
                  <a:gd name="T97" fmla="*/ 755 h 1212"/>
                  <a:gd name="T98" fmla="*/ 833 w 1211"/>
                  <a:gd name="T99" fmla="*/ 803 h 1212"/>
                  <a:gd name="T100" fmla="*/ 794 w 1211"/>
                  <a:gd name="T101" fmla="*/ 843 h 1212"/>
                  <a:gd name="T102" fmla="*/ 745 w 1211"/>
                  <a:gd name="T103" fmla="*/ 876 h 1212"/>
                  <a:gd name="T104" fmla="*/ 691 w 1211"/>
                  <a:gd name="T105" fmla="*/ 899 h 1212"/>
                  <a:gd name="T106" fmla="*/ 633 w 1211"/>
                  <a:gd name="T107" fmla="*/ 910 h 12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1211" h="1212">
                    <a:moveTo>
                      <a:pt x="1211" y="683"/>
                    </a:moveTo>
                    <a:lnTo>
                      <a:pt x="1211" y="536"/>
                    </a:lnTo>
                    <a:lnTo>
                      <a:pt x="1036" y="492"/>
                    </a:lnTo>
                    <a:lnTo>
                      <a:pt x="1032" y="476"/>
                    </a:lnTo>
                    <a:lnTo>
                      <a:pt x="1027" y="460"/>
                    </a:lnTo>
                    <a:lnTo>
                      <a:pt x="1021" y="444"/>
                    </a:lnTo>
                    <a:lnTo>
                      <a:pt x="1015" y="429"/>
                    </a:lnTo>
                    <a:lnTo>
                      <a:pt x="1007" y="414"/>
                    </a:lnTo>
                    <a:lnTo>
                      <a:pt x="1000" y="398"/>
                    </a:lnTo>
                    <a:lnTo>
                      <a:pt x="992" y="383"/>
                    </a:lnTo>
                    <a:lnTo>
                      <a:pt x="984" y="369"/>
                    </a:lnTo>
                    <a:lnTo>
                      <a:pt x="1076" y="231"/>
                    </a:lnTo>
                    <a:lnTo>
                      <a:pt x="973" y="127"/>
                    </a:lnTo>
                    <a:lnTo>
                      <a:pt x="828" y="215"/>
                    </a:lnTo>
                    <a:lnTo>
                      <a:pt x="814" y="207"/>
                    </a:lnTo>
                    <a:lnTo>
                      <a:pt x="800" y="200"/>
                    </a:lnTo>
                    <a:lnTo>
                      <a:pt x="786" y="193"/>
                    </a:lnTo>
                    <a:lnTo>
                      <a:pt x="772" y="187"/>
                    </a:lnTo>
                    <a:lnTo>
                      <a:pt x="757" y="181"/>
                    </a:lnTo>
                    <a:lnTo>
                      <a:pt x="742" y="176"/>
                    </a:lnTo>
                    <a:lnTo>
                      <a:pt x="727" y="171"/>
                    </a:lnTo>
                    <a:lnTo>
                      <a:pt x="711" y="166"/>
                    </a:lnTo>
                    <a:lnTo>
                      <a:pt x="678" y="0"/>
                    </a:lnTo>
                    <a:lnTo>
                      <a:pt x="532" y="0"/>
                    </a:lnTo>
                    <a:lnTo>
                      <a:pt x="491" y="164"/>
                    </a:lnTo>
                    <a:lnTo>
                      <a:pt x="474" y="168"/>
                    </a:lnTo>
                    <a:lnTo>
                      <a:pt x="458" y="174"/>
                    </a:lnTo>
                    <a:lnTo>
                      <a:pt x="440" y="179"/>
                    </a:lnTo>
                    <a:lnTo>
                      <a:pt x="424" y="186"/>
                    </a:lnTo>
                    <a:lnTo>
                      <a:pt x="409" y="192"/>
                    </a:lnTo>
                    <a:lnTo>
                      <a:pt x="393" y="200"/>
                    </a:lnTo>
                    <a:lnTo>
                      <a:pt x="378" y="207"/>
                    </a:lnTo>
                    <a:lnTo>
                      <a:pt x="364" y="216"/>
                    </a:lnTo>
                    <a:lnTo>
                      <a:pt x="223" y="122"/>
                    </a:lnTo>
                    <a:lnTo>
                      <a:pt x="120" y="226"/>
                    </a:lnTo>
                    <a:lnTo>
                      <a:pt x="207" y="371"/>
                    </a:lnTo>
                    <a:lnTo>
                      <a:pt x="199" y="386"/>
                    </a:lnTo>
                    <a:lnTo>
                      <a:pt x="191" y="401"/>
                    </a:lnTo>
                    <a:lnTo>
                      <a:pt x="183" y="417"/>
                    </a:lnTo>
                    <a:lnTo>
                      <a:pt x="177" y="432"/>
                    </a:lnTo>
                    <a:lnTo>
                      <a:pt x="170" y="448"/>
                    </a:lnTo>
                    <a:lnTo>
                      <a:pt x="165" y="464"/>
                    </a:lnTo>
                    <a:lnTo>
                      <a:pt x="160" y="481"/>
                    </a:lnTo>
                    <a:lnTo>
                      <a:pt x="155" y="498"/>
                    </a:lnTo>
                    <a:lnTo>
                      <a:pt x="0" y="528"/>
                    </a:lnTo>
                    <a:lnTo>
                      <a:pt x="0" y="675"/>
                    </a:lnTo>
                    <a:lnTo>
                      <a:pt x="154" y="714"/>
                    </a:lnTo>
                    <a:lnTo>
                      <a:pt x="159" y="730"/>
                    </a:lnTo>
                    <a:lnTo>
                      <a:pt x="164" y="746"/>
                    </a:lnTo>
                    <a:lnTo>
                      <a:pt x="169" y="762"/>
                    </a:lnTo>
                    <a:lnTo>
                      <a:pt x="176" y="778"/>
                    </a:lnTo>
                    <a:lnTo>
                      <a:pt x="182" y="794"/>
                    </a:lnTo>
                    <a:lnTo>
                      <a:pt x="190" y="809"/>
                    </a:lnTo>
                    <a:lnTo>
                      <a:pt x="197" y="824"/>
                    </a:lnTo>
                    <a:lnTo>
                      <a:pt x="205" y="838"/>
                    </a:lnTo>
                    <a:lnTo>
                      <a:pt x="110" y="980"/>
                    </a:lnTo>
                    <a:lnTo>
                      <a:pt x="214" y="1083"/>
                    </a:lnTo>
                    <a:lnTo>
                      <a:pt x="361" y="995"/>
                    </a:lnTo>
                    <a:lnTo>
                      <a:pt x="376" y="1003"/>
                    </a:lnTo>
                    <a:lnTo>
                      <a:pt x="391" y="1012"/>
                    </a:lnTo>
                    <a:lnTo>
                      <a:pt x="407" y="1019"/>
                    </a:lnTo>
                    <a:lnTo>
                      <a:pt x="423" y="1027"/>
                    </a:lnTo>
                    <a:lnTo>
                      <a:pt x="440" y="1034"/>
                    </a:lnTo>
                    <a:lnTo>
                      <a:pt x="458" y="1039"/>
                    </a:lnTo>
                    <a:lnTo>
                      <a:pt x="475" y="1044"/>
                    </a:lnTo>
                    <a:lnTo>
                      <a:pt x="492" y="1049"/>
                    </a:lnTo>
                    <a:lnTo>
                      <a:pt x="525" y="1212"/>
                    </a:lnTo>
                    <a:lnTo>
                      <a:pt x="670" y="1212"/>
                    </a:lnTo>
                    <a:lnTo>
                      <a:pt x="711" y="1046"/>
                    </a:lnTo>
                    <a:lnTo>
                      <a:pt x="728" y="1041"/>
                    </a:lnTo>
                    <a:lnTo>
                      <a:pt x="744" y="1037"/>
                    </a:lnTo>
                    <a:lnTo>
                      <a:pt x="759" y="1031"/>
                    </a:lnTo>
                    <a:lnTo>
                      <a:pt x="774" y="1025"/>
                    </a:lnTo>
                    <a:lnTo>
                      <a:pt x="789" y="1018"/>
                    </a:lnTo>
                    <a:lnTo>
                      <a:pt x="803" y="1011"/>
                    </a:lnTo>
                    <a:lnTo>
                      <a:pt x="818" y="1003"/>
                    </a:lnTo>
                    <a:lnTo>
                      <a:pt x="832" y="995"/>
                    </a:lnTo>
                    <a:lnTo>
                      <a:pt x="971" y="1089"/>
                    </a:lnTo>
                    <a:lnTo>
                      <a:pt x="1074" y="985"/>
                    </a:lnTo>
                    <a:lnTo>
                      <a:pt x="987" y="839"/>
                    </a:lnTo>
                    <a:lnTo>
                      <a:pt x="995" y="825"/>
                    </a:lnTo>
                    <a:lnTo>
                      <a:pt x="1003" y="810"/>
                    </a:lnTo>
                    <a:lnTo>
                      <a:pt x="1009" y="795"/>
                    </a:lnTo>
                    <a:lnTo>
                      <a:pt x="1016" y="780"/>
                    </a:lnTo>
                    <a:lnTo>
                      <a:pt x="1022" y="765"/>
                    </a:lnTo>
                    <a:lnTo>
                      <a:pt x="1028" y="748"/>
                    </a:lnTo>
                    <a:lnTo>
                      <a:pt x="1033" y="733"/>
                    </a:lnTo>
                    <a:lnTo>
                      <a:pt x="1038" y="717"/>
                    </a:lnTo>
                    <a:lnTo>
                      <a:pt x="1211" y="683"/>
                    </a:lnTo>
                    <a:close/>
                    <a:moveTo>
                      <a:pt x="602" y="913"/>
                    </a:moveTo>
                    <a:lnTo>
                      <a:pt x="587" y="913"/>
                    </a:lnTo>
                    <a:lnTo>
                      <a:pt x="571" y="910"/>
                    </a:lnTo>
                    <a:lnTo>
                      <a:pt x="557" y="909"/>
                    </a:lnTo>
                    <a:lnTo>
                      <a:pt x="542" y="906"/>
                    </a:lnTo>
                    <a:lnTo>
                      <a:pt x="527" y="903"/>
                    </a:lnTo>
                    <a:lnTo>
                      <a:pt x="513" y="899"/>
                    </a:lnTo>
                    <a:lnTo>
                      <a:pt x="499" y="894"/>
                    </a:lnTo>
                    <a:lnTo>
                      <a:pt x="486" y="889"/>
                    </a:lnTo>
                    <a:lnTo>
                      <a:pt x="472" y="882"/>
                    </a:lnTo>
                    <a:lnTo>
                      <a:pt x="459" y="876"/>
                    </a:lnTo>
                    <a:lnTo>
                      <a:pt x="447" y="869"/>
                    </a:lnTo>
                    <a:lnTo>
                      <a:pt x="435" y="861"/>
                    </a:lnTo>
                    <a:lnTo>
                      <a:pt x="423" y="853"/>
                    </a:lnTo>
                    <a:lnTo>
                      <a:pt x="411" y="843"/>
                    </a:lnTo>
                    <a:lnTo>
                      <a:pt x="400" y="835"/>
                    </a:lnTo>
                    <a:lnTo>
                      <a:pt x="390" y="824"/>
                    </a:lnTo>
                    <a:lnTo>
                      <a:pt x="380" y="814"/>
                    </a:lnTo>
                    <a:lnTo>
                      <a:pt x="371" y="803"/>
                    </a:lnTo>
                    <a:lnTo>
                      <a:pt x="362" y="792"/>
                    </a:lnTo>
                    <a:lnTo>
                      <a:pt x="354" y="780"/>
                    </a:lnTo>
                    <a:lnTo>
                      <a:pt x="345" y="768"/>
                    </a:lnTo>
                    <a:lnTo>
                      <a:pt x="339" y="755"/>
                    </a:lnTo>
                    <a:lnTo>
                      <a:pt x="331" y="742"/>
                    </a:lnTo>
                    <a:lnTo>
                      <a:pt x="326" y="729"/>
                    </a:lnTo>
                    <a:lnTo>
                      <a:pt x="321" y="716"/>
                    </a:lnTo>
                    <a:lnTo>
                      <a:pt x="316" y="702"/>
                    </a:lnTo>
                    <a:lnTo>
                      <a:pt x="312" y="687"/>
                    </a:lnTo>
                    <a:lnTo>
                      <a:pt x="309" y="673"/>
                    </a:lnTo>
                    <a:lnTo>
                      <a:pt x="305" y="658"/>
                    </a:lnTo>
                    <a:lnTo>
                      <a:pt x="304" y="643"/>
                    </a:lnTo>
                    <a:lnTo>
                      <a:pt x="302" y="627"/>
                    </a:lnTo>
                    <a:lnTo>
                      <a:pt x="302" y="612"/>
                    </a:lnTo>
                    <a:lnTo>
                      <a:pt x="302" y="597"/>
                    </a:lnTo>
                    <a:lnTo>
                      <a:pt x="304" y="582"/>
                    </a:lnTo>
                    <a:lnTo>
                      <a:pt x="305" y="567"/>
                    </a:lnTo>
                    <a:lnTo>
                      <a:pt x="309" y="552"/>
                    </a:lnTo>
                    <a:lnTo>
                      <a:pt x="312" y="538"/>
                    </a:lnTo>
                    <a:lnTo>
                      <a:pt x="316" y="523"/>
                    </a:lnTo>
                    <a:lnTo>
                      <a:pt x="321" y="510"/>
                    </a:lnTo>
                    <a:lnTo>
                      <a:pt x="326" y="496"/>
                    </a:lnTo>
                    <a:lnTo>
                      <a:pt x="331" y="483"/>
                    </a:lnTo>
                    <a:lnTo>
                      <a:pt x="339" y="470"/>
                    </a:lnTo>
                    <a:lnTo>
                      <a:pt x="345" y="457"/>
                    </a:lnTo>
                    <a:lnTo>
                      <a:pt x="354" y="445"/>
                    </a:lnTo>
                    <a:lnTo>
                      <a:pt x="362" y="433"/>
                    </a:lnTo>
                    <a:lnTo>
                      <a:pt x="371" y="421"/>
                    </a:lnTo>
                    <a:lnTo>
                      <a:pt x="380" y="410"/>
                    </a:lnTo>
                    <a:lnTo>
                      <a:pt x="390" y="401"/>
                    </a:lnTo>
                    <a:lnTo>
                      <a:pt x="400" y="390"/>
                    </a:lnTo>
                    <a:lnTo>
                      <a:pt x="411" y="381"/>
                    </a:lnTo>
                    <a:lnTo>
                      <a:pt x="423" y="371"/>
                    </a:lnTo>
                    <a:lnTo>
                      <a:pt x="435" y="364"/>
                    </a:lnTo>
                    <a:lnTo>
                      <a:pt x="447" y="355"/>
                    </a:lnTo>
                    <a:lnTo>
                      <a:pt x="459" y="349"/>
                    </a:lnTo>
                    <a:lnTo>
                      <a:pt x="472" y="342"/>
                    </a:lnTo>
                    <a:lnTo>
                      <a:pt x="486" y="336"/>
                    </a:lnTo>
                    <a:lnTo>
                      <a:pt x="499" y="330"/>
                    </a:lnTo>
                    <a:lnTo>
                      <a:pt x="513" y="326"/>
                    </a:lnTo>
                    <a:lnTo>
                      <a:pt x="527" y="322"/>
                    </a:lnTo>
                    <a:lnTo>
                      <a:pt x="542" y="319"/>
                    </a:lnTo>
                    <a:lnTo>
                      <a:pt x="557" y="315"/>
                    </a:lnTo>
                    <a:lnTo>
                      <a:pt x="571" y="314"/>
                    </a:lnTo>
                    <a:lnTo>
                      <a:pt x="587" y="313"/>
                    </a:lnTo>
                    <a:lnTo>
                      <a:pt x="602" y="312"/>
                    </a:lnTo>
                    <a:lnTo>
                      <a:pt x="618" y="313"/>
                    </a:lnTo>
                    <a:lnTo>
                      <a:pt x="633" y="314"/>
                    </a:lnTo>
                    <a:lnTo>
                      <a:pt x="648" y="315"/>
                    </a:lnTo>
                    <a:lnTo>
                      <a:pt x="663" y="319"/>
                    </a:lnTo>
                    <a:lnTo>
                      <a:pt x="677" y="322"/>
                    </a:lnTo>
                    <a:lnTo>
                      <a:pt x="691" y="326"/>
                    </a:lnTo>
                    <a:lnTo>
                      <a:pt x="705" y="330"/>
                    </a:lnTo>
                    <a:lnTo>
                      <a:pt x="719" y="336"/>
                    </a:lnTo>
                    <a:lnTo>
                      <a:pt x="732" y="342"/>
                    </a:lnTo>
                    <a:lnTo>
                      <a:pt x="745" y="349"/>
                    </a:lnTo>
                    <a:lnTo>
                      <a:pt x="758" y="355"/>
                    </a:lnTo>
                    <a:lnTo>
                      <a:pt x="770" y="364"/>
                    </a:lnTo>
                    <a:lnTo>
                      <a:pt x="782" y="371"/>
                    </a:lnTo>
                    <a:lnTo>
                      <a:pt x="794" y="381"/>
                    </a:lnTo>
                    <a:lnTo>
                      <a:pt x="804" y="390"/>
                    </a:lnTo>
                    <a:lnTo>
                      <a:pt x="814" y="401"/>
                    </a:lnTo>
                    <a:lnTo>
                      <a:pt x="825" y="410"/>
                    </a:lnTo>
                    <a:lnTo>
                      <a:pt x="833" y="421"/>
                    </a:lnTo>
                    <a:lnTo>
                      <a:pt x="842" y="433"/>
                    </a:lnTo>
                    <a:lnTo>
                      <a:pt x="851" y="445"/>
                    </a:lnTo>
                    <a:lnTo>
                      <a:pt x="858" y="457"/>
                    </a:lnTo>
                    <a:lnTo>
                      <a:pt x="866" y="470"/>
                    </a:lnTo>
                    <a:lnTo>
                      <a:pt x="872" y="483"/>
                    </a:lnTo>
                    <a:lnTo>
                      <a:pt x="879" y="496"/>
                    </a:lnTo>
                    <a:lnTo>
                      <a:pt x="884" y="510"/>
                    </a:lnTo>
                    <a:lnTo>
                      <a:pt x="889" y="523"/>
                    </a:lnTo>
                    <a:lnTo>
                      <a:pt x="893" y="538"/>
                    </a:lnTo>
                    <a:lnTo>
                      <a:pt x="896" y="552"/>
                    </a:lnTo>
                    <a:lnTo>
                      <a:pt x="898" y="567"/>
                    </a:lnTo>
                    <a:lnTo>
                      <a:pt x="900" y="582"/>
                    </a:lnTo>
                    <a:lnTo>
                      <a:pt x="901" y="597"/>
                    </a:lnTo>
                    <a:lnTo>
                      <a:pt x="903" y="612"/>
                    </a:lnTo>
                    <a:lnTo>
                      <a:pt x="901" y="627"/>
                    </a:lnTo>
                    <a:lnTo>
                      <a:pt x="900" y="643"/>
                    </a:lnTo>
                    <a:lnTo>
                      <a:pt x="898" y="658"/>
                    </a:lnTo>
                    <a:lnTo>
                      <a:pt x="896" y="673"/>
                    </a:lnTo>
                    <a:lnTo>
                      <a:pt x="893" y="687"/>
                    </a:lnTo>
                    <a:lnTo>
                      <a:pt x="889" y="702"/>
                    </a:lnTo>
                    <a:lnTo>
                      <a:pt x="884" y="716"/>
                    </a:lnTo>
                    <a:lnTo>
                      <a:pt x="879" y="729"/>
                    </a:lnTo>
                    <a:lnTo>
                      <a:pt x="872" y="742"/>
                    </a:lnTo>
                    <a:lnTo>
                      <a:pt x="866" y="755"/>
                    </a:lnTo>
                    <a:lnTo>
                      <a:pt x="858" y="768"/>
                    </a:lnTo>
                    <a:lnTo>
                      <a:pt x="851" y="780"/>
                    </a:lnTo>
                    <a:lnTo>
                      <a:pt x="842" y="792"/>
                    </a:lnTo>
                    <a:lnTo>
                      <a:pt x="833" y="803"/>
                    </a:lnTo>
                    <a:lnTo>
                      <a:pt x="825" y="814"/>
                    </a:lnTo>
                    <a:lnTo>
                      <a:pt x="814" y="824"/>
                    </a:lnTo>
                    <a:lnTo>
                      <a:pt x="804" y="835"/>
                    </a:lnTo>
                    <a:lnTo>
                      <a:pt x="794" y="843"/>
                    </a:lnTo>
                    <a:lnTo>
                      <a:pt x="782" y="853"/>
                    </a:lnTo>
                    <a:lnTo>
                      <a:pt x="770" y="861"/>
                    </a:lnTo>
                    <a:lnTo>
                      <a:pt x="758" y="869"/>
                    </a:lnTo>
                    <a:lnTo>
                      <a:pt x="745" y="876"/>
                    </a:lnTo>
                    <a:lnTo>
                      <a:pt x="732" y="882"/>
                    </a:lnTo>
                    <a:lnTo>
                      <a:pt x="719" y="889"/>
                    </a:lnTo>
                    <a:lnTo>
                      <a:pt x="705" y="894"/>
                    </a:lnTo>
                    <a:lnTo>
                      <a:pt x="691" y="899"/>
                    </a:lnTo>
                    <a:lnTo>
                      <a:pt x="677" y="903"/>
                    </a:lnTo>
                    <a:lnTo>
                      <a:pt x="663" y="906"/>
                    </a:lnTo>
                    <a:lnTo>
                      <a:pt x="648" y="909"/>
                    </a:lnTo>
                    <a:lnTo>
                      <a:pt x="633" y="910"/>
                    </a:lnTo>
                    <a:lnTo>
                      <a:pt x="618" y="913"/>
                    </a:lnTo>
                    <a:lnTo>
                      <a:pt x="602" y="91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1235"/>
              <p:cNvSpPr>
                <a:spLocks noEditPoints="1"/>
              </p:cNvSpPr>
              <p:nvPr/>
            </p:nvSpPr>
            <p:spPr bwMode="auto">
              <a:xfrm>
                <a:off x="1776135" y="2640261"/>
                <a:ext cx="289836" cy="289836"/>
              </a:xfrm>
              <a:custGeom>
                <a:avLst/>
                <a:gdLst>
                  <a:gd name="T0" fmla="*/ 815 w 815"/>
                  <a:gd name="T1" fmla="*/ 361 h 815"/>
                  <a:gd name="T2" fmla="*/ 691 w 815"/>
                  <a:gd name="T3" fmla="*/ 310 h 815"/>
                  <a:gd name="T4" fmla="*/ 674 w 815"/>
                  <a:gd name="T5" fmla="*/ 268 h 815"/>
                  <a:gd name="T6" fmla="*/ 724 w 815"/>
                  <a:gd name="T7" fmla="*/ 155 h 815"/>
                  <a:gd name="T8" fmla="*/ 557 w 815"/>
                  <a:gd name="T9" fmla="*/ 145 h 815"/>
                  <a:gd name="T10" fmla="*/ 519 w 815"/>
                  <a:gd name="T11" fmla="*/ 126 h 815"/>
                  <a:gd name="T12" fmla="*/ 479 w 815"/>
                  <a:gd name="T13" fmla="*/ 112 h 815"/>
                  <a:gd name="T14" fmla="*/ 358 w 815"/>
                  <a:gd name="T15" fmla="*/ 0 h 815"/>
                  <a:gd name="T16" fmla="*/ 309 w 815"/>
                  <a:gd name="T17" fmla="*/ 116 h 815"/>
                  <a:gd name="T18" fmla="*/ 265 w 815"/>
                  <a:gd name="T19" fmla="*/ 135 h 815"/>
                  <a:gd name="T20" fmla="*/ 151 w 815"/>
                  <a:gd name="T21" fmla="*/ 82 h 815"/>
                  <a:gd name="T22" fmla="*/ 140 w 815"/>
                  <a:gd name="T23" fmla="*/ 249 h 815"/>
                  <a:gd name="T24" fmla="*/ 120 w 815"/>
                  <a:gd name="T25" fmla="*/ 290 h 815"/>
                  <a:gd name="T26" fmla="*/ 105 w 815"/>
                  <a:gd name="T27" fmla="*/ 335 h 815"/>
                  <a:gd name="T28" fmla="*/ 0 w 815"/>
                  <a:gd name="T29" fmla="*/ 453 h 815"/>
                  <a:gd name="T30" fmla="*/ 111 w 815"/>
                  <a:gd name="T31" fmla="*/ 502 h 815"/>
                  <a:gd name="T32" fmla="*/ 128 w 815"/>
                  <a:gd name="T33" fmla="*/ 544 h 815"/>
                  <a:gd name="T34" fmla="*/ 74 w 815"/>
                  <a:gd name="T35" fmla="*/ 659 h 815"/>
                  <a:gd name="T36" fmla="*/ 243 w 815"/>
                  <a:gd name="T37" fmla="*/ 669 h 815"/>
                  <a:gd name="T38" fmla="*/ 286 w 815"/>
                  <a:gd name="T39" fmla="*/ 691 h 815"/>
                  <a:gd name="T40" fmla="*/ 331 w 815"/>
                  <a:gd name="T41" fmla="*/ 705 h 815"/>
                  <a:gd name="T42" fmla="*/ 451 w 815"/>
                  <a:gd name="T43" fmla="*/ 815 h 815"/>
                  <a:gd name="T44" fmla="*/ 501 w 815"/>
                  <a:gd name="T45" fmla="*/ 697 h 815"/>
                  <a:gd name="T46" fmla="*/ 541 w 815"/>
                  <a:gd name="T47" fmla="*/ 680 h 815"/>
                  <a:gd name="T48" fmla="*/ 654 w 815"/>
                  <a:gd name="T49" fmla="*/ 732 h 815"/>
                  <a:gd name="T50" fmla="*/ 664 w 815"/>
                  <a:gd name="T51" fmla="*/ 565 h 815"/>
                  <a:gd name="T52" fmla="*/ 684 w 815"/>
                  <a:gd name="T53" fmla="*/ 525 h 815"/>
                  <a:gd name="T54" fmla="*/ 698 w 815"/>
                  <a:gd name="T55" fmla="*/ 483 h 815"/>
                  <a:gd name="T56" fmla="*/ 406 w 815"/>
                  <a:gd name="T57" fmla="*/ 614 h 815"/>
                  <a:gd name="T58" fmla="*/ 365 w 815"/>
                  <a:gd name="T59" fmla="*/ 610 h 815"/>
                  <a:gd name="T60" fmla="*/ 327 w 815"/>
                  <a:gd name="T61" fmla="*/ 598 h 815"/>
                  <a:gd name="T62" fmla="*/ 292 w 815"/>
                  <a:gd name="T63" fmla="*/ 580 h 815"/>
                  <a:gd name="T64" fmla="*/ 263 w 815"/>
                  <a:gd name="T65" fmla="*/ 555 h 815"/>
                  <a:gd name="T66" fmla="*/ 238 w 815"/>
                  <a:gd name="T67" fmla="*/ 525 h 815"/>
                  <a:gd name="T68" fmla="*/ 220 w 815"/>
                  <a:gd name="T69" fmla="*/ 490 h 815"/>
                  <a:gd name="T70" fmla="*/ 208 w 815"/>
                  <a:gd name="T71" fmla="*/ 452 h 815"/>
                  <a:gd name="T72" fmla="*/ 204 w 815"/>
                  <a:gd name="T73" fmla="*/ 412 h 815"/>
                  <a:gd name="T74" fmla="*/ 208 w 815"/>
                  <a:gd name="T75" fmla="*/ 371 h 815"/>
                  <a:gd name="T76" fmla="*/ 220 w 815"/>
                  <a:gd name="T77" fmla="*/ 334 h 815"/>
                  <a:gd name="T78" fmla="*/ 238 w 815"/>
                  <a:gd name="T79" fmla="*/ 299 h 815"/>
                  <a:gd name="T80" fmla="*/ 263 w 815"/>
                  <a:gd name="T81" fmla="*/ 269 h 815"/>
                  <a:gd name="T82" fmla="*/ 292 w 815"/>
                  <a:gd name="T83" fmla="*/ 245 h 815"/>
                  <a:gd name="T84" fmla="*/ 327 w 815"/>
                  <a:gd name="T85" fmla="*/ 226 h 815"/>
                  <a:gd name="T86" fmla="*/ 365 w 815"/>
                  <a:gd name="T87" fmla="*/ 214 h 815"/>
                  <a:gd name="T88" fmla="*/ 406 w 815"/>
                  <a:gd name="T89" fmla="*/ 210 h 815"/>
                  <a:gd name="T90" fmla="*/ 447 w 815"/>
                  <a:gd name="T91" fmla="*/ 214 h 815"/>
                  <a:gd name="T92" fmla="*/ 485 w 815"/>
                  <a:gd name="T93" fmla="*/ 226 h 815"/>
                  <a:gd name="T94" fmla="*/ 518 w 815"/>
                  <a:gd name="T95" fmla="*/ 245 h 815"/>
                  <a:gd name="T96" fmla="*/ 548 w 815"/>
                  <a:gd name="T97" fmla="*/ 269 h 815"/>
                  <a:gd name="T98" fmla="*/ 573 w 815"/>
                  <a:gd name="T99" fmla="*/ 299 h 815"/>
                  <a:gd name="T100" fmla="*/ 592 w 815"/>
                  <a:gd name="T101" fmla="*/ 334 h 815"/>
                  <a:gd name="T102" fmla="*/ 603 w 815"/>
                  <a:gd name="T103" fmla="*/ 371 h 815"/>
                  <a:gd name="T104" fmla="*/ 608 w 815"/>
                  <a:gd name="T105" fmla="*/ 412 h 815"/>
                  <a:gd name="T106" fmla="*/ 603 w 815"/>
                  <a:gd name="T107" fmla="*/ 452 h 815"/>
                  <a:gd name="T108" fmla="*/ 592 w 815"/>
                  <a:gd name="T109" fmla="*/ 490 h 815"/>
                  <a:gd name="T110" fmla="*/ 573 w 815"/>
                  <a:gd name="T111" fmla="*/ 525 h 815"/>
                  <a:gd name="T112" fmla="*/ 548 w 815"/>
                  <a:gd name="T113" fmla="*/ 555 h 815"/>
                  <a:gd name="T114" fmla="*/ 518 w 815"/>
                  <a:gd name="T115" fmla="*/ 580 h 815"/>
                  <a:gd name="T116" fmla="*/ 485 w 815"/>
                  <a:gd name="T117" fmla="*/ 598 h 815"/>
                  <a:gd name="T118" fmla="*/ 447 w 815"/>
                  <a:gd name="T119" fmla="*/ 610 h 815"/>
                  <a:gd name="T120" fmla="*/ 406 w 815"/>
                  <a:gd name="T121" fmla="*/ 614 h 8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815" h="815">
                    <a:moveTo>
                      <a:pt x="815" y="459"/>
                    </a:moveTo>
                    <a:lnTo>
                      <a:pt x="815" y="361"/>
                    </a:lnTo>
                    <a:lnTo>
                      <a:pt x="697" y="331"/>
                    </a:lnTo>
                    <a:lnTo>
                      <a:pt x="691" y="310"/>
                    </a:lnTo>
                    <a:lnTo>
                      <a:pt x="683" y="288"/>
                    </a:lnTo>
                    <a:lnTo>
                      <a:pt x="674" y="268"/>
                    </a:lnTo>
                    <a:lnTo>
                      <a:pt x="663" y="248"/>
                    </a:lnTo>
                    <a:lnTo>
                      <a:pt x="724" y="155"/>
                    </a:lnTo>
                    <a:lnTo>
                      <a:pt x="655" y="86"/>
                    </a:lnTo>
                    <a:lnTo>
                      <a:pt x="557" y="145"/>
                    </a:lnTo>
                    <a:lnTo>
                      <a:pt x="539" y="135"/>
                    </a:lnTo>
                    <a:lnTo>
                      <a:pt x="519" y="126"/>
                    </a:lnTo>
                    <a:lnTo>
                      <a:pt x="500" y="119"/>
                    </a:lnTo>
                    <a:lnTo>
                      <a:pt x="479" y="112"/>
                    </a:lnTo>
                    <a:lnTo>
                      <a:pt x="457" y="0"/>
                    </a:lnTo>
                    <a:lnTo>
                      <a:pt x="358" y="0"/>
                    </a:lnTo>
                    <a:lnTo>
                      <a:pt x="331" y="111"/>
                    </a:lnTo>
                    <a:lnTo>
                      <a:pt x="309" y="116"/>
                    </a:lnTo>
                    <a:lnTo>
                      <a:pt x="286" y="125"/>
                    </a:lnTo>
                    <a:lnTo>
                      <a:pt x="265" y="135"/>
                    </a:lnTo>
                    <a:lnTo>
                      <a:pt x="245" y="146"/>
                    </a:lnTo>
                    <a:lnTo>
                      <a:pt x="151" y="82"/>
                    </a:lnTo>
                    <a:lnTo>
                      <a:pt x="81" y="152"/>
                    </a:lnTo>
                    <a:lnTo>
                      <a:pt x="140" y="249"/>
                    </a:lnTo>
                    <a:lnTo>
                      <a:pt x="129" y="270"/>
                    </a:lnTo>
                    <a:lnTo>
                      <a:pt x="120" y="290"/>
                    </a:lnTo>
                    <a:lnTo>
                      <a:pt x="111" y="312"/>
                    </a:lnTo>
                    <a:lnTo>
                      <a:pt x="105" y="335"/>
                    </a:lnTo>
                    <a:lnTo>
                      <a:pt x="0" y="355"/>
                    </a:lnTo>
                    <a:lnTo>
                      <a:pt x="0" y="453"/>
                    </a:lnTo>
                    <a:lnTo>
                      <a:pt x="105" y="479"/>
                    </a:lnTo>
                    <a:lnTo>
                      <a:pt x="111" y="502"/>
                    </a:lnTo>
                    <a:lnTo>
                      <a:pt x="119" y="524"/>
                    </a:lnTo>
                    <a:lnTo>
                      <a:pt x="128" y="544"/>
                    </a:lnTo>
                    <a:lnTo>
                      <a:pt x="139" y="564"/>
                    </a:lnTo>
                    <a:lnTo>
                      <a:pt x="74" y="659"/>
                    </a:lnTo>
                    <a:lnTo>
                      <a:pt x="145" y="729"/>
                    </a:lnTo>
                    <a:lnTo>
                      <a:pt x="243" y="669"/>
                    </a:lnTo>
                    <a:lnTo>
                      <a:pt x="263" y="681"/>
                    </a:lnTo>
                    <a:lnTo>
                      <a:pt x="286" y="691"/>
                    </a:lnTo>
                    <a:lnTo>
                      <a:pt x="309" y="699"/>
                    </a:lnTo>
                    <a:lnTo>
                      <a:pt x="331" y="705"/>
                    </a:lnTo>
                    <a:lnTo>
                      <a:pt x="353" y="815"/>
                    </a:lnTo>
                    <a:lnTo>
                      <a:pt x="451" y="815"/>
                    </a:lnTo>
                    <a:lnTo>
                      <a:pt x="479" y="704"/>
                    </a:lnTo>
                    <a:lnTo>
                      <a:pt x="501" y="697"/>
                    </a:lnTo>
                    <a:lnTo>
                      <a:pt x="521" y="689"/>
                    </a:lnTo>
                    <a:lnTo>
                      <a:pt x="541" y="680"/>
                    </a:lnTo>
                    <a:lnTo>
                      <a:pt x="560" y="669"/>
                    </a:lnTo>
                    <a:lnTo>
                      <a:pt x="654" y="732"/>
                    </a:lnTo>
                    <a:lnTo>
                      <a:pt x="723" y="663"/>
                    </a:lnTo>
                    <a:lnTo>
                      <a:pt x="664" y="565"/>
                    </a:lnTo>
                    <a:lnTo>
                      <a:pt x="675" y="545"/>
                    </a:lnTo>
                    <a:lnTo>
                      <a:pt x="684" y="525"/>
                    </a:lnTo>
                    <a:lnTo>
                      <a:pt x="692" y="504"/>
                    </a:lnTo>
                    <a:lnTo>
                      <a:pt x="698" y="483"/>
                    </a:lnTo>
                    <a:lnTo>
                      <a:pt x="815" y="459"/>
                    </a:lnTo>
                    <a:close/>
                    <a:moveTo>
                      <a:pt x="406" y="614"/>
                    </a:moveTo>
                    <a:lnTo>
                      <a:pt x="385" y="613"/>
                    </a:lnTo>
                    <a:lnTo>
                      <a:pt x="365" y="610"/>
                    </a:lnTo>
                    <a:lnTo>
                      <a:pt x="345" y="605"/>
                    </a:lnTo>
                    <a:lnTo>
                      <a:pt x="327" y="598"/>
                    </a:lnTo>
                    <a:lnTo>
                      <a:pt x="310" y="589"/>
                    </a:lnTo>
                    <a:lnTo>
                      <a:pt x="292" y="580"/>
                    </a:lnTo>
                    <a:lnTo>
                      <a:pt x="277" y="568"/>
                    </a:lnTo>
                    <a:lnTo>
                      <a:pt x="263" y="555"/>
                    </a:lnTo>
                    <a:lnTo>
                      <a:pt x="250" y="540"/>
                    </a:lnTo>
                    <a:lnTo>
                      <a:pt x="238" y="525"/>
                    </a:lnTo>
                    <a:lnTo>
                      <a:pt x="229" y="508"/>
                    </a:lnTo>
                    <a:lnTo>
                      <a:pt x="220" y="490"/>
                    </a:lnTo>
                    <a:lnTo>
                      <a:pt x="213" y="472"/>
                    </a:lnTo>
                    <a:lnTo>
                      <a:pt x="208" y="452"/>
                    </a:lnTo>
                    <a:lnTo>
                      <a:pt x="205" y="433"/>
                    </a:lnTo>
                    <a:lnTo>
                      <a:pt x="204" y="412"/>
                    </a:lnTo>
                    <a:lnTo>
                      <a:pt x="205" y="392"/>
                    </a:lnTo>
                    <a:lnTo>
                      <a:pt x="208" y="371"/>
                    </a:lnTo>
                    <a:lnTo>
                      <a:pt x="213" y="352"/>
                    </a:lnTo>
                    <a:lnTo>
                      <a:pt x="220" y="334"/>
                    </a:lnTo>
                    <a:lnTo>
                      <a:pt x="229" y="316"/>
                    </a:lnTo>
                    <a:lnTo>
                      <a:pt x="238" y="299"/>
                    </a:lnTo>
                    <a:lnTo>
                      <a:pt x="250" y="284"/>
                    </a:lnTo>
                    <a:lnTo>
                      <a:pt x="263" y="269"/>
                    </a:lnTo>
                    <a:lnTo>
                      <a:pt x="277" y="256"/>
                    </a:lnTo>
                    <a:lnTo>
                      <a:pt x="292" y="245"/>
                    </a:lnTo>
                    <a:lnTo>
                      <a:pt x="310" y="234"/>
                    </a:lnTo>
                    <a:lnTo>
                      <a:pt x="327" y="226"/>
                    </a:lnTo>
                    <a:lnTo>
                      <a:pt x="345" y="219"/>
                    </a:lnTo>
                    <a:lnTo>
                      <a:pt x="365" y="214"/>
                    </a:lnTo>
                    <a:lnTo>
                      <a:pt x="385" y="211"/>
                    </a:lnTo>
                    <a:lnTo>
                      <a:pt x="406" y="210"/>
                    </a:lnTo>
                    <a:lnTo>
                      <a:pt x="426" y="211"/>
                    </a:lnTo>
                    <a:lnTo>
                      <a:pt x="447" y="214"/>
                    </a:lnTo>
                    <a:lnTo>
                      <a:pt x="465" y="219"/>
                    </a:lnTo>
                    <a:lnTo>
                      <a:pt x="485" y="226"/>
                    </a:lnTo>
                    <a:lnTo>
                      <a:pt x="502" y="234"/>
                    </a:lnTo>
                    <a:lnTo>
                      <a:pt x="518" y="245"/>
                    </a:lnTo>
                    <a:lnTo>
                      <a:pt x="534" y="256"/>
                    </a:lnTo>
                    <a:lnTo>
                      <a:pt x="548" y="269"/>
                    </a:lnTo>
                    <a:lnTo>
                      <a:pt x="561" y="284"/>
                    </a:lnTo>
                    <a:lnTo>
                      <a:pt x="573" y="299"/>
                    </a:lnTo>
                    <a:lnTo>
                      <a:pt x="583" y="316"/>
                    </a:lnTo>
                    <a:lnTo>
                      <a:pt x="592" y="334"/>
                    </a:lnTo>
                    <a:lnTo>
                      <a:pt x="598" y="352"/>
                    </a:lnTo>
                    <a:lnTo>
                      <a:pt x="603" y="371"/>
                    </a:lnTo>
                    <a:lnTo>
                      <a:pt x="607" y="392"/>
                    </a:lnTo>
                    <a:lnTo>
                      <a:pt x="608" y="412"/>
                    </a:lnTo>
                    <a:lnTo>
                      <a:pt x="607" y="433"/>
                    </a:lnTo>
                    <a:lnTo>
                      <a:pt x="603" y="452"/>
                    </a:lnTo>
                    <a:lnTo>
                      <a:pt x="598" y="472"/>
                    </a:lnTo>
                    <a:lnTo>
                      <a:pt x="592" y="490"/>
                    </a:lnTo>
                    <a:lnTo>
                      <a:pt x="583" y="508"/>
                    </a:lnTo>
                    <a:lnTo>
                      <a:pt x="573" y="525"/>
                    </a:lnTo>
                    <a:lnTo>
                      <a:pt x="561" y="541"/>
                    </a:lnTo>
                    <a:lnTo>
                      <a:pt x="548" y="555"/>
                    </a:lnTo>
                    <a:lnTo>
                      <a:pt x="534" y="568"/>
                    </a:lnTo>
                    <a:lnTo>
                      <a:pt x="518" y="580"/>
                    </a:lnTo>
                    <a:lnTo>
                      <a:pt x="502" y="589"/>
                    </a:lnTo>
                    <a:lnTo>
                      <a:pt x="485" y="598"/>
                    </a:lnTo>
                    <a:lnTo>
                      <a:pt x="465" y="605"/>
                    </a:lnTo>
                    <a:lnTo>
                      <a:pt x="447" y="610"/>
                    </a:lnTo>
                    <a:lnTo>
                      <a:pt x="426" y="613"/>
                    </a:lnTo>
                    <a:lnTo>
                      <a:pt x="406" y="61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5" name="Group 64"/>
            <p:cNvGrpSpPr/>
            <p:nvPr/>
          </p:nvGrpSpPr>
          <p:grpSpPr>
            <a:xfrm>
              <a:off x="4847268" y="5054933"/>
              <a:ext cx="292777" cy="176716"/>
              <a:chOff x="1352748" y="2545069"/>
              <a:chExt cx="713223" cy="430492"/>
            </a:xfrm>
            <a:solidFill>
              <a:srgbClr val="0091DA"/>
            </a:solidFill>
          </p:grpSpPr>
          <p:sp>
            <p:nvSpPr>
              <p:cNvPr id="81" name="Freeform 1234"/>
              <p:cNvSpPr>
                <a:spLocks noEditPoints="1"/>
              </p:cNvSpPr>
              <p:nvPr/>
            </p:nvSpPr>
            <p:spPr bwMode="auto">
              <a:xfrm>
                <a:off x="1352748" y="2545069"/>
                <a:ext cx="430492" cy="430492"/>
              </a:xfrm>
              <a:custGeom>
                <a:avLst/>
                <a:gdLst>
                  <a:gd name="T0" fmla="*/ 1032 w 1211"/>
                  <a:gd name="T1" fmla="*/ 476 h 1212"/>
                  <a:gd name="T2" fmla="*/ 1007 w 1211"/>
                  <a:gd name="T3" fmla="*/ 414 h 1212"/>
                  <a:gd name="T4" fmla="*/ 1076 w 1211"/>
                  <a:gd name="T5" fmla="*/ 231 h 1212"/>
                  <a:gd name="T6" fmla="*/ 800 w 1211"/>
                  <a:gd name="T7" fmla="*/ 200 h 1212"/>
                  <a:gd name="T8" fmla="*/ 742 w 1211"/>
                  <a:gd name="T9" fmla="*/ 176 h 1212"/>
                  <a:gd name="T10" fmla="*/ 532 w 1211"/>
                  <a:gd name="T11" fmla="*/ 0 h 1212"/>
                  <a:gd name="T12" fmla="*/ 440 w 1211"/>
                  <a:gd name="T13" fmla="*/ 179 h 1212"/>
                  <a:gd name="T14" fmla="*/ 378 w 1211"/>
                  <a:gd name="T15" fmla="*/ 207 h 1212"/>
                  <a:gd name="T16" fmla="*/ 207 w 1211"/>
                  <a:gd name="T17" fmla="*/ 371 h 1212"/>
                  <a:gd name="T18" fmla="*/ 177 w 1211"/>
                  <a:gd name="T19" fmla="*/ 432 h 1212"/>
                  <a:gd name="T20" fmla="*/ 155 w 1211"/>
                  <a:gd name="T21" fmla="*/ 498 h 1212"/>
                  <a:gd name="T22" fmla="*/ 159 w 1211"/>
                  <a:gd name="T23" fmla="*/ 730 h 1212"/>
                  <a:gd name="T24" fmla="*/ 182 w 1211"/>
                  <a:gd name="T25" fmla="*/ 794 h 1212"/>
                  <a:gd name="T26" fmla="*/ 110 w 1211"/>
                  <a:gd name="T27" fmla="*/ 980 h 1212"/>
                  <a:gd name="T28" fmla="*/ 391 w 1211"/>
                  <a:gd name="T29" fmla="*/ 1012 h 1212"/>
                  <a:gd name="T30" fmla="*/ 458 w 1211"/>
                  <a:gd name="T31" fmla="*/ 1039 h 1212"/>
                  <a:gd name="T32" fmla="*/ 670 w 1211"/>
                  <a:gd name="T33" fmla="*/ 1212 h 1212"/>
                  <a:gd name="T34" fmla="*/ 759 w 1211"/>
                  <a:gd name="T35" fmla="*/ 1031 h 1212"/>
                  <a:gd name="T36" fmla="*/ 818 w 1211"/>
                  <a:gd name="T37" fmla="*/ 1003 h 1212"/>
                  <a:gd name="T38" fmla="*/ 987 w 1211"/>
                  <a:gd name="T39" fmla="*/ 839 h 1212"/>
                  <a:gd name="T40" fmla="*/ 1016 w 1211"/>
                  <a:gd name="T41" fmla="*/ 780 h 1212"/>
                  <a:gd name="T42" fmla="*/ 1038 w 1211"/>
                  <a:gd name="T43" fmla="*/ 717 h 1212"/>
                  <a:gd name="T44" fmla="*/ 571 w 1211"/>
                  <a:gd name="T45" fmla="*/ 910 h 1212"/>
                  <a:gd name="T46" fmla="*/ 513 w 1211"/>
                  <a:gd name="T47" fmla="*/ 899 h 1212"/>
                  <a:gd name="T48" fmla="*/ 459 w 1211"/>
                  <a:gd name="T49" fmla="*/ 876 h 1212"/>
                  <a:gd name="T50" fmla="*/ 411 w 1211"/>
                  <a:gd name="T51" fmla="*/ 843 h 1212"/>
                  <a:gd name="T52" fmla="*/ 371 w 1211"/>
                  <a:gd name="T53" fmla="*/ 803 h 1212"/>
                  <a:gd name="T54" fmla="*/ 339 w 1211"/>
                  <a:gd name="T55" fmla="*/ 755 h 1212"/>
                  <a:gd name="T56" fmla="*/ 316 w 1211"/>
                  <a:gd name="T57" fmla="*/ 702 h 1212"/>
                  <a:gd name="T58" fmla="*/ 304 w 1211"/>
                  <a:gd name="T59" fmla="*/ 643 h 1212"/>
                  <a:gd name="T60" fmla="*/ 304 w 1211"/>
                  <a:gd name="T61" fmla="*/ 582 h 1212"/>
                  <a:gd name="T62" fmla="*/ 316 w 1211"/>
                  <a:gd name="T63" fmla="*/ 523 h 1212"/>
                  <a:gd name="T64" fmla="*/ 339 w 1211"/>
                  <a:gd name="T65" fmla="*/ 470 h 1212"/>
                  <a:gd name="T66" fmla="*/ 371 w 1211"/>
                  <a:gd name="T67" fmla="*/ 421 h 1212"/>
                  <a:gd name="T68" fmla="*/ 411 w 1211"/>
                  <a:gd name="T69" fmla="*/ 381 h 1212"/>
                  <a:gd name="T70" fmla="*/ 459 w 1211"/>
                  <a:gd name="T71" fmla="*/ 349 h 1212"/>
                  <a:gd name="T72" fmla="*/ 513 w 1211"/>
                  <a:gd name="T73" fmla="*/ 326 h 1212"/>
                  <a:gd name="T74" fmla="*/ 571 w 1211"/>
                  <a:gd name="T75" fmla="*/ 314 h 1212"/>
                  <a:gd name="T76" fmla="*/ 633 w 1211"/>
                  <a:gd name="T77" fmla="*/ 314 h 1212"/>
                  <a:gd name="T78" fmla="*/ 691 w 1211"/>
                  <a:gd name="T79" fmla="*/ 326 h 1212"/>
                  <a:gd name="T80" fmla="*/ 745 w 1211"/>
                  <a:gd name="T81" fmla="*/ 349 h 1212"/>
                  <a:gd name="T82" fmla="*/ 794 w 1211"/>
                  <a:gd name="T83" fmla="*/ 381 h 1212"/>
                  <a:gd name="T84" fmla="*/ 833 w 1211"/>
                  <a:gd name="T85" fmla="*/ 421 h 1212"/>
                  <a:gd name="T86" fmla="*/ 866 w 1211"/>
                  <a:gd name="T87" fmla="*/ 470 h 1212"/>
                  <a:gd name="T88" fmla="*/ 889 w 1211"/>
                  <a:gd name="T89" fmla="*/ 523 h 1212"/>
                  <a:gd name="T90" fmla="*/ 900 w 1211"/>
                  <a:gd name="T91" fmla="*/ 582 h 1212"/>
                  <a:gd name="T92" fmla="*/ 900 w 1211"/>
                  <a:gd name="T93" fmla="*/ 643 h 1212"/>
                  <a:gd name="T94" fmla="*/ 889 w 1211"/>
                  <a:gd name="T95" fmla="*/ 702 h 1212"/>
                  <a:gd name="T96" fmla="*/ 866 w 1211"/>
                  <a:gd name="T97" fmla="*/ 755 h 1212"/>
                  <a:gd name="T98" fmla="*/ 833 w 1211"/>
                  <a:gd name="T99" fmla="*/ 803 h 1212"/>
                  <a:gd name="T100" fmla="*/ 794 w 1211"/>
                  <a:gd name="T101" fmla="*/ 843 h 1212"/>
                  <a:gd name="T102" fmla="*/ 745 w 1211"/>
                  <a:gd name="T103" fmla="*/ 876 h 1212"/>
                  <a:gd name="T104" fmla="*/ 691 w 1211"/>
                  <a:gd name="T105" fmla="*/ 899 h 1212"/>
                  <a:gd name="T106" fmla="*/ 633 w 1211"/>
                  <a:gd name="T107" fmla="*/ 910 h 12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1211" h="1212">
                    <a:moveTo>
                      <a:pt x="1211" y="683"/>
                    </a:moveTo>
                    <a:lnTo>
                      <a:pt x="1211" y="536"/>
                    </a:lnTo>
                    <a:lnTo>
                      <a:pt x="1036" y="492"/>
                    </a:lnTo>
                    <a:lnTo>
                      <a:pt x="1032" y="476"/>
                    </a:lnTo>
                    <a:lnTo>
                      <a:pt x="1027" y="460"/>
                    </a:lnTo>
                    <a:lnTo>
                      <a:pt x="1021" y="444"/>
                    </a:lnTo>
                    <a:lnTo>
                      <a:pt x="1015" y="429"/>
                    </a:lnTo>
                    <a:lnTo>
                      <a:pt x="1007" y="414"/>
                    </a:lnTo>
                    <a:lnTo>
                      <a:pt x="1000" y="398"/>
                    </a:lnTo>
                    <a:lnTo>
                      <a:pt x="992" y="383"/>
                    </a:lnTo>
                    <a:lnTo>
                      <a:pt x="984" y="369"/>
                    </a:lnTo>
                    <a:lnTo>
                      <a:pt x="1076" y="231"/>
                    </a:lnTo>
                    <a:lnTo>
                      <a:pt x="973" y="127"/>
                    </a:lnTo>
                    <a:lnTo>
                      <a:pt x="828" y="215"/>
                    </a:lnTo>
                    <a:lnTo>
                      <a:pt x="814" y="207"/>
                    </a:lnTo>
                    <a:lnTo>
                      <a:pt x="800" y="200"/>
                    </a:lnTo>
                    <a:lnTo>
                      <a:pt x="786" y="193"/>
                    </a:lnTo>
                    <a:lnTo>
                      <a:pt x="772" y="187"/>
                    </a:lnTo>
                    <a:lnTo>
                      <a:pt x="757" y="181"/>
                    </a:lnTo>
                    <a:lnTo>
                      <a:pt x="742" y="176"/>
                    </a:lnTo>
                    <a:lnTo>
                      <a:pt x="727" y="171"/>
                    </a:lnTo>
                    <a:lnTo>
                      <a:pt x="711" y="166"/>
                    </a:lnTo>
                    <a:lnTo>
                      <a:pt x="678" y="0"/>
                    </a:lnTo>
                    <a:lnTo>
                      <a:pt x="532" y="0"/>
                    </a:lnTo>
                    <a:lnTo>
                      <a:pt x="491" y="164"/>
                    </a:lnTo>
                    <a:lnTo>
                      <a:pt x="474" y="168"/>
                    </a:lnTo>
                    <a:lnTo>
                      <a:pt x="458" y="174"/>
                    </a:lnTo>
                    <a:lnTo>
                      <a:pt x="440" y="179"/>
                    </a:lnTo>
                    <a:lnTo>
                      <a:pt x="424" y="186"/>
                    </a:lnTo>
                    <a:lnTo>
                      <a:pt x="409" y="192"/>
                    </a:lnTo>
                    <a:lnTo>
                      <a:pt x="393" y="200"/>
                    </a:lnTo>
                    <a:lnTo>
                      <a:pt x="378" y="207"/>
                    </a:lnTo>
                    <a:lnTo>
                      <a:pt x="364" y="216"/>
                    </a:lnTo>
                    <a:lnTo>
                      <a:pt x="223" y="122"/>
                    </a:lnTo>
                    <a:lnTo>
                      <a:pt x="120" y="226"/>
                    </a:lnTo>
                    <a:lnTo>
                      <a:pt x="207" y="371"/>
                    </a:lnTo>
                    <a:lnTo>
                      <a:pt x="199" y="386"/>
                    </a:lnTo>
                    <a:lnTo>
                      <a:pt x="191" y="401"/>
                    </a:lnTo>
                    <a:lnTo>
                      <a:pt x="183" y="417"/>
                    </a:lnTo>
                    <a:lnTo>
                      <a:pt x="177" y="432"/>
                    </a:lnTo>
                    <a:lnTo>
                      <a:pt x="170" y="448"/>
                    </a:lnTo>
                    <a:lnTo>
                      <a:pt x="165" y="464"/>
                    </a:lnTo>
                    <a:lnTo>
                      <a:pt x="160" y="481"/>
                    </a:lnTo>
                    <a:lnTo>
                      <a:pt x="155" y="498"/>
                    </a:lnTo>
                    <a:lnTo>
                      <a:pt x="0" y="528"/>
                    </a:lnTo>
                    <a:lnTo>
                      <a:pt x="0" y="675"/>
                    </a:lnTo>
                    <a:lnTo>
                      <a:pt x="154" y="714"/>
                    </a:lnTo>
                    <a:lnTo>
                      <a:pt x="159" y="730"/>
                    </a:lnTo>
                    <a:lnTo>
                      <a:pt x="164" y="746"/>
                    </a:lnTo>
                    <a:lnTo>
                      <a:pt x="169" y="762"/>
                    </a:lnTo>
                    <a:lnTo>
                      <a:pt x="176" y="778"/>
                    </a:lnTo>
                    <a:lnTo>
                      <a:pt x="182" y="794"/>
                    </a:lnTo>
                    <a:lnTo>
                      <a:pt x="190" y="809"/>
                    </a:lnTo>
                    <a:lnTo>
                      <a:pt x="197" y="824"/>
                    </a:lnTo>
                    <a:lnTo>
                      <a:pt x="205" y="838"/>
                    </a:lnTo>
                    <a:lnTo>
                      <a:pt x="110" y="980"/>
                    </a:lnTo>
                    <a:lnTo>
                      <a:pt x="214" y="1083"/>
                    </a:lnTo>
                    <a:lnTo>
                      <a:pt x="361" y="995"/>
                    </a:lnTo>
                    <a:lnTo>
                      <a:pt x="376" y="1003"/>
                    </a:lnTo>
                    <a:lnTo>
                      <a:pt x="391" y="1012"/>
                    </a:lnTo>
                    <a:lnTo>
                      <a:pt x="407" y="1019"/>
                    </a:lnTo>
                    <a:lnTo>
                      <a:pt x="423" y="1027"/>
                    </a:lnTo>
                    <a:lnTo>
                      <a:pt x="440" y="1034"/>
                    </a:lnTo>
                    <a:lnTo>
                      <a:pt x="458" y="1039"/>
                    </a:lnTo>
                    <a:lnTo>
                      <a:pt x="475" y="1044"/>
                    </a:lnTo>
                    <a:lnTo>
                      <a:pt x="492" y="1049"/>
                    </a:lnTo>
                    <a:lnTo>
                      <a:pt x="525" y="1212"/>
                    </a:lnTo>
                    <a:lnTo>
                      <a:pt x="670" y="1212"/>
                    </a:lnTo>
                    <a:lnTo>
                      <a:pt x="711" y="1046"/>
                    </a:lnTo>
                    <a:lnTo>
                      <a:pt x="728" y="1041"/>
                    </a:lnTo>
                    <a:lnTo>
                      <a:pt x="744" y="1037"/>
                    </a:lnTo>
                    <a:lnTo>
                      <a:pt x="759" y="1031"/>
                    </a:lnTo>
                    <a:lnTo>
                      <a:pt x="774" y="1025"/>
                    </a:lnTo>
                    <a:lnTo>
                      <a:pt x="789" y="1018"/>
                    </a:lnTo>
                    <a:lnTo>
                      <a:pt x="803" y="1011"/>
                    </a:lnTo>
                    <a:lnTo>
                      <a:pt x="818" y="1003"/>
                    </a:lnTo>
                    <a:lnTo>
                      <a:pt x="832" y="995"/>
                    </a:lnTo>
                    <a:lnTo>
                      <a:pt x="971" y="1089"/>
                    </a:lnTo>
                    <a:lnTo>
                      <a:pt x="1074" y="985"/>
                    </a:lnTo>
                    <a:lnTo>
                      <a:pt x="987" y="839"/>
                    </a:lnTo>
                    <a:lnTo>
                      <a:pt x="995" y="825"/>
                    </a:lnTo>
                    <a:lnTo>
                      <a:pt x="1003" y="810"/>
                    </a:lnTo>
                    <a:lnTo>
                      <a:pt x="1009" y="795"/>
                    </a:lnTo>
                    <a:lnTo>
                      <a:pt x="1016" y="780"/>
                    </a:lnTo>
                    <a:lnTo>
                      <a:pt x="1022" y="765"/>
                    </a:lnTo>
                    <a:lnTo>
                      <a:pt x="1028" y="748"/>
                    </a:lnTo>
                    <a:lnTo>
                      <a:pt x="1033" y="733"/>
                    </a:lnTo>
                    <a:lnTo>
                      <a:pt x="1038" y="717"/>
                    </a:lnTo>
                    <a:lnTo>
                      <a:pt x="1211" y="683"/>
                    </a:lnTo>
                    <a:close/>
                    <a:moveTo>
                      <a:pt x="602" y="913"/>
                    </a:moveTo>
                    <a:lnTo>
                      <a:pt x="587" y="913"/>
                    </a:lnTo>
                    <a:lnTo>
                      <a:pt x="571" y="910"/>
                    </a:lnTo>
                    <a:lnTo>
                      <a:pt x="557" y="909"/>
                    </a:lnTo>
                    <a:lnTo>
                      <a:pt x="542" y="906"/>
                    </a:lnTo>
                    <a:lnTo>
                      <a:pt x="527" y="903"/>
                    </a:lnTo>
                    <a:lnTo>
                      <a:pt x="513" y="899"/>
                    </a:lnTo>
                    <a:lnTo>
                      <a:pt x="499" y="894"/>
                    </a:lnTo>
                    <a:lnTo>
                      <a:pt x="486" y="889"/>
                    </a:lnTo>
                    <a:lnTo>
                      <a:pt x="472" y="882"/>
                    </a:lnTo>
                    <a:lnTo>
                      <a:pt x="459" y="876"/>
                    </a:lnTo>
                    <a:lnTo>
                      <a:pt x="447" y="869"/>
                    </a:lnTo>
                    <a:lnTo>
                      <a:pt x="435" y="861"/>
                    </a:lnTo>
                    <a:lnTo>
                      <a:pt x="423" y="853"/>
                    </a:lnTo>
                    <a:lnTo>
                      <a:pt x="411" y="843"/>
                    </a:lnTo>
                    <a:lnTo>
                      <a:pt x="400" y="835"/>
                    </a:lnTo>
                    <a:lnTo>
                      <a:pt x="390" y="824"/>
                    </a:lnTo>
                    <a:lnTo>
                      <a:pt x="380" y="814"/>
                    </a:lnTo>
                    <a:lnTo>
                      <a:pt x="371" y="803"/>
                    </a:lnTo>
                    <a:lnTo>
                      <a:pt x="362" y="792"/>
                    </a:lnTo>
                    <a:lnTo>
                      <a:pt x="354" y="780"/>
                    </a:lnTo>
                    <a:lnTo>
                      <a:pt x="345" y="768"/>
                    </a:lnTo>
                    <a:lnTo>
                      <a:pt x="339" y="755"/>
                    </a:lnTo>
                    <a:lnTo>
                      <a:pt x="331" y="742"/>
                    </a:lnTo>
                    <a:lnTo>
                      <a:pt x="326" y="729"/>
                    </a:lnTo>
                    <a:lnTo>
                      <a:pt x="321" y="716"/>
                    </a:lnTo>
                    <a:lnTo>
                      <a:pt x="316" y="702"/>
                    </a:lnTo>
                    <a:lnTo>
                      <a:pt x="312" y="687"/>
                    </a:lnTo>
                    <a:lnTo>
                      <a:pt x="309" y="673"/>
                    </a:lnTo>
                    <a:lnTo>
                      <a:pt x="305" y="658"/>
                    </a:lnTo>
                    <a:lnTo>
                      <a:pt x="304" y="643"/>
                    </a:lnTo>
                    <a:lnTo>
                      <a:pt x="302" y="627"/>
                    </a:lnTo>
                    <a:lnTo>
                      <a:pt x="302" y="612"/>
                    </a:lnTo>
                    <a:lnTo>
                      <a:pt x="302" y="597"/>
                    </a:lnTo>
                    <a:lnTo>
                      <a:pt x="304" y="582"/>
                    </a:lnTo>
                    <a:lnTo>
                      <a:pt x="305" y="567"/>
                    </a:lnTo>
                    <a:lnTo>
                      <a:pt x="309" y="552"/>
                    </a:lnTo>
                    <a:lnTo>
                      <a:pt x="312" y="538"/>
                    </a:lnTo>
                    <a:lnTo>
                      <a:pt x="316" y="523"/>
                    </a:lnTo>
                    <a:lnTo>
                      <a:pt x="321" y="510"/>
                    </a:lnTo>
                    <a:lnTo>
                      <a:pt x="326" y="496"/>
                    </a:lnTo>
                    <a:lnTo>
                      <a:pt x="331" y="483"/>
                    </a:lnTo>
                    <a:lnTo>
                      <a:pt x="339" y="470"/>
                    </a:lnTo>
                    <a:lnTo>
                      <a:pt x="345" y="457"/>
                    </a:lnTo>
                    <a:lnTo>
                      <a:pt x="354" y="445"/>
                    </a:lnTo>
                    <a:lnTo>
                      <a:pt x="362" y="433"/>
                    </a:lnTo>
                    <a:lnTo>
                      <a:pt x="371" y="421"/>
                    </a:lnTo>
                    <a:lnTo>
                      <a:pt x="380" y="410"/>
                    </a:lnTo>
                    <a:lnTo>
                      <a:pt x="390" y="401"/>
                    </a:lnTo>
                    <a:lnTo>
                      <a:pt x="400" y="390"/>
                    </a:lnTo>
                    <a:lnTo>
                      <a:pt x="411" y="381"/>
                    </a:lnTo>
                    <a:lnTo>
                      <a:pt x="423" y="371"/>
                    </a:lnTo>
                    <a:lnTo>
                      <a:pt x="435" y="364"/>
                    </a:lnTo>
                    <a:lnTo>
                      <a:pt x="447" y="355"/>
                    </a:lnTo>
                    <a:lnTo>
                      <a:pt x="459" y="349"/>
                    </a:lnTo>
                    <a:lnTo>
                      <a:pt x="472" y="342"/>
                    </a:lnTo>
                    <a:lnTo>
                      <a:pt x="486" y="336"/>
                    </a:lnTo>
                    <a:lnTo>
                      <a:pt x="499" y="330"/>
                    </a:lnTo>
                    <a:lnTo>
                      <a:pt x="513" y="326"/>
                    </a:lnTo>
                    <a:lnTo>
                      <a:pt x="527" y="322"/>
                    </a:lnTo>
                    <a:lnTo>
                      <a:pt x="542" y="319"/>
                    </a:lnTo>
                    <a:lnTo>
                      <a:pt x="557" y="315"/>
                    </a:lnTo>
                    <a:lnTo>
                      <a:pt x="571" y="314"/>
                    </a:lnTo>
                    <a:lnTo>
                      <a:pt x="587" y="313"/>
                    </a:lnTo>
                    <a:lnTo>
                      <a:pt x="602" y="312"/>
                    </a:lnTo>
                    <a:lnTo>
                      <a:pt x="618" y="313"/>
                    </a:lnTo>
                    <a:lnTo>
                      <a:pt x="633" y="314"/>
                    </a:lnTo>
                    <a:lnTo>
                      <a:pt x="648" y="315"/>
                    </a:lnTo>
                    <a:lnTo>
                      <a:pt x="663" y="319"/>
                    </a:lnTo>
                    <a:lnTo>
                      <a:pt x="677" y="322"/>
                    </a:lnTo>
                    <a:lnTo>
                      <a:pt x="691" y="326"/>
                    </a:lnTo>
                    <a:lnTo>
                      <a:pt x="705" y="330"/>
                    </a:lnTo>
                    <a:lnTo>
                      <a:pt x="719" y="336"/>
                    </a:lnTo>
                    <a:lnTo>
                      <a:pt x="732" y="342"/>
                    </a:lnTo>
                    <a:lnTo>
                      <a:pt x="745" y="349"/>
                    </a:lnTo>
                    <a:lnTo>
                      <a:pt x="758" y="355"/>
                    </a:lnTo>
                    <a:lnTo>
                      <a:pt x="770" y="364"/>
                    </a:lnTo>
                    <a:lnTo>
                      <a:pt x="782" y="371"/>
                    </a:lnTo>
                    <a:lnTo>
                      <a:pt x="794" y="381"/>
                    </a:lnTo>
                    <a:lnTo>
                      <a:pt x="804" y="390"/>
                    </a:lnTo>
                    <a:lnTo>
                      <a:pt x="814" y="401"/>
                    </a:lnTo>
                    <a:lnTo>
                      <a:pt x="825" y="410"/>
                    </a:lnTo>
                    <a:lnTo>
                      <a:pt x="833" y="421"/>
                    </a:lnTo>
                    <a:lnTo>
                      <a:pt x="842" y="433"/>
                    </a:lnTo>
                    <a:lnTo>
                      <a:pt x="851" y="445"/>
                    </a:lnTo>
                    <a:lnTo>
                      <a:pt x="858" y="457"/>
                    </a:lnTo>
                    <a:lnTo>
                      <a:pt x="866" y="470"/>
                    </a:lnTo>
                    <a:lnTo>
                      <a:pt x="872" y="483"/>
                    </a:lnTo>
                    <a:lnTo>
                      <a:pt x="879" y="496"/>
                    </a:lnTo>
                    <a:lnTo>
                      <a:pt x="884" y="510"/>
                    </a:lnTo>
                    <a:lnTo>
                      <a:pt x="889" y="523"/>
                    </a:lnTo>
                    <a:lnTo>
                      <a:pt x="893" y="538"/>
                    </a:lnTo>
                    <a:lnTo>
                      <a:pt x="896" y="552"/>
                    </a:lnTo>
                    <a:lnTo>
                      <a:pt x="898" y="567"/>
                    </a:lnTo>
                    <a:lnTo>
                      <a:pt x="900" y="582"/>
                    </a:lnTo>
                    <a:lnTo>
                      <a:pt x="901" y="597"/>
                    </a:lnTo>
                    <a:lnTo>
                      <a:pt x="903" y="612"/>
                    </a:lnTo>
                    <a:lnTo>
                      <a:pt x="901" y="627"/>
                    </a:lnTo>
                    <a:lnTo>
                      <a:pt x="900" y="643"/>
                    </a:lnTo>
                    <a:lnTo>
                      <a:pt x="898" y="658"/>
                    </a:lnTo>
                    <a:lnTo>
                      <a:pt x="896" y="673"/>
                    </a:lnTo>
                    <a:lnTo>
                      <a:pt x="893" y="687"/>
                    </a:lnTo>
                    <a:lnTo>
                      <a:pt x="889" y="702"/>
                    </a:lnTo>
                    <a:lnTo>
                      <a:pt x="884" y="716"/>
                    </a:lnTo>
                    <a:lnTo>
                      <a:pt x="879" y="729"/>
                    </a:lnTo>
                    <a:lnTo>
                      <a:pt x="872" y="742"/>
                    </a:lnTo>
                    <a:lnTo>
                      <a:pt x="866" y="755"/>
                    </a:lnTo>
                    <a:lnTo>
                      <a:pt x="858" y="768"/>
                    </a:lnTo>
                    <a:lnTo>
                      <a:pt x="851" y="780"/>
                    </a:lnTo>
                    <a:lnTo>
                      <a:pt x="842" y="792"/>
                    </a:lnTo>
                    <a:lnTo>
                      <a:pt x="833" y="803"/>
                    </a:lnTo>
                    <a:lnTo>
                      <a:pt x="825" y="814"/>
                    </a:lnTo>
                    <a:lnTo>
                      <a:pt x="814" y="824"/>
                    </a:lnTo>
                    <a:lnTo>
                      <a:pt x="804" y="835"/>
                    </a:lnTo>
                    <a:lnTo>
                      <a:pt x="794" y="843"/>
                    </a:lnTo>
                    <a:lnTo>
                      <a:pt x="782" y="853"/>
                    </a:lnTo>
                    <a:lnTo>
                      <a:pt x="770" y="861"/>
                    </a:lnTo>
                    <a:lnTo>
                      <a:pt x="758" y="869"/>
                    </a:lnTo>
                    <a:lnTo>
                      <a:pt x="745" y="876"/>
                    </a:lnTo>
                    <a:lnTo>
                      <a:pt x="732" y="882"/>
                    </a:lnTo>
                    <a:lnTo>
                      <a:pt x="719" y="889"/>
                    </a:lnTo>
                    <a:lnTo>
                      <a:pt x="705" y="894"/>
                    </a:lnTo>
                    <a:lnTo>
                      <a:pt x="691" y="899"/>
                    </a:lnTo>
                    <a:lnTo>
                      <a:pt x="677" y="903"/>
                    </a:lnTo>
                    <a:lnTo>
                      <a:pt x="663" y="906"/>
                    </a:lnTo>
                    <a:lnTo>
                      <a:pt x="648" y="909"/>
                    </a:lnTo>
                    <a:lnTo>
                      <a:pt x="633" y="910"/>
                    </a:lnTo>
                    <a:lnTo>
                      <a:pt x="618" y="913"/>
                    </a:lnTo>
                    <a:lnTo>
                      <a:pt x="602" y="91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1235"/>
              <p:cNvSpPr>
                <a:spLocks noEditPoints="1"/>
              </p:cNvSpPr>
              <p:nvPr/>
            </p:nvSpPr>
            <p:spPr bwMode="auto">
              <a:xfrm>
                <a:off x="1776135" y="2640261"/>
                <a:ext cx="289836" cy="289836"/>
              </a:xfrm>
              <a:custGeom>
                <a:avLst/>
                <a:gdLst>
                  <a:gd name="T0" fmla="*/ 815 w 815"/>
                  <a:gd name="T1" fmla="*/ 361 h 815"/>
                  <a:gd name="T2" fmla="*/ 691 w 815"/>
                  <a:gd name="T3" fmla="*/ 310 h 815"/>
                  <a:gd name="T4" fmla="*/ 674 w 815"/>
                  <a:gd name="T5" fmla="*/ 268 h 815"/>
                  <a:gd name="T6" fmla="*/ 724 w 815"/>
                  <a:gd name="T7" fmla="*/ 155 h 815"/>
                  <a:gd name="T8" fmla="*/ 557 w 815"/>
                  <a:gd name="T9" fmla="*/ 145 h 815"/>
                  <a:gd name="T10" fmla="*/ 519 w 815"/>
                  <a:gd name="T11" fmla="*/ 126 h 815"/>
                  <a:gd name="T12" fmla="*/ 479 w 815"/>
                  <a:gd name="T13" fmla="*/ 112 h 815"/>
                  <a:gd name="T14" fmla="*/ 358 w 815"/>
                  <a:gd name="T15" fmla="*/ 0 h 815"/>
                  <a:gd name="T16" fmla="*/ 309 w 815"/>
                  <a:gd name="T17" fmla="*/ 116 h 815"/>
                  <a:gd name="T18" fmla="*/ 265 w 815"/>
                  <a:gd name="T19" fmla="*/ 135 h 815"/>
                  <a:gd name="T20" fmla="*/ 151 w 815"/>
                  <a:gd name="T21" fmla="*/ 82 h 815"/>
                  <a:gd name="T22" fmla="*/ 140 w 815"/>
                  <a:gd name="T23" fmla="*/ 249 h 815"/>
                  <a:gd name="T24" fmla="*/ 120 w 815"/>
                  <a:gd name="T25" fmla="*/ 290 h 815"/>
                  <a:gd name="T26" fmla="*/ 105 w 815"/>
                  <a:gd name="T27" fmla="*/ 335 h 815"/>
                  <a:gd name="T28" fmla="*/ 0 w 815"/>
                  <a:gd name="T29" fmla="*/ 453 h 815"/>
                  <a:gd name="T30" fmla="*/ 111 w 815"/>
                  <a:gd name="T31" fmla="*/ 502 h 815"/>
                  <a:gd name="T32" fmla="*/ 128 w 815"/>
                  <a:gd name="T33" fmla="*/ 544 h 815"/>
                  <a:gd name="T34" fmla="*/ 74 w 815"/>
                  <a:gd name="T35" fmla="*/ 659 h 815"/>
                  <a:gd name="T36" fmla="*/ 243 w 815"/>
                  <a:gd name="T37" fmla="*/ 669 h 815"/>
                  <a:gd name="T38" fmla="*/ 286 w 815"/>
                  <a:gd name="T39" fmla="*/ 691 h 815"/>
                  <a:gd name="T40" fmla="*/ 331 w 815"/>
                  <a:gd name="T41" fmla="*/ 705 h 815"/>
                  <a:gd name="T42" fmla="*/ 451 w 815"/>
                  <a:gd name="T43" fmla="*/ 815 h 815"/>
                  <a:gd name="T44" fmla="*/ 501 w 815"/>
                  <a:gd name="T45" fmla="*/ 697 h 815"/>
                  <a:gd name="T46" fmla="*/ 541 w 815"/>
                  <a:gd name="T47" fmla="*/ 680 h 815"/>
                  <a:gd name="T48" fmla="*/ 654 w 815"/>
                  <a:gd name="T49" fmla="*/ 732 h 815"/>
                  <a:gd name="T50" fmla="*/ 664 w 815"/>
                  <a:gd name="T51" fmla="*/ 565 h 815"/>
                  <a:gd name="T52" fmla="*/ 684 w 815"/>
                  <a:gd name="T53" fmla="*/ 525 h 815"/>
                  <a:gd name="T54" fmla="*/ 698 w 815"/>
                  <a:gd name="T55" fmla="*/ 483 h 815"/>
                  <a:gd name="T56" fmla="*/ 406 w 815"/>
                  <a:gd name="T57" fmla="*/ 614 h 815"/>
                  <a:gd name="T58" fmla="*/ 365 w 815"/>
                  <a:gd name="T59" fmla="*/ 610 h 815"/>
                  <a:gd name="T60" fmla="*/ 327 w 815"/>
                  <a:gd name="T61" fmla="*/ 598 h 815"/>
                  <a:gd name="T62" fmla="*/ 292 w 815"/>
                  <a:gd name="T63" fmla="*/ 580 h 815"/>
                  <a:gd name="T64" fmla="*/ 263 w 815"/>
                  <a:gd name="T65" fmla="*/ 555 h 815"/>
                  <a:gd name="T66" fmla="*/ 238 w 815"/>
                  <a:gd name="T67" fmla="*/ 525 h 815"/>
                  <a:gd name="T68" fmla="*/ 220 w 815"/>
                  <a:gd name="T69" fmla="*/ 490 h 815"/>
                  <a:gd name="T70" fmla="*/ 208 w 815"/>
                  <a:gd name="T71" fmla="*/ 452 h 815"/>
                  <a:gd name="T72" fmla="*/ 204 w 815"/>
                  <a:gd name="T73" fmla="*/ 412 h 815"/>
                  <a:gd name="T74" fmla="*/ 208 w 815"/>
                  <a:gd name="T75" fmla="*/ 371 h 815"/>
                  <a:gd name="T76" fmla="*/ 220 w 815"/>
                  <a:gd name="T77" fmla="*/ 334 h 815"/>
                  <a:gd name="T78" fmla="*/ 238 w 815"/>
                  <a:gd name="T79" fmla="*/ 299 h 815"/>
                  <a:gd name="T80" fmla="*/ 263 w 815"/>
                  <a:gd name="T81" fmla="*/ 269 h 815"/>
                  <a:gd name="T82" fmla="*/ 292 w 815"/>
                  <a:gd name="T83" fmla="*/ 245 h 815"/>
                  <a:gd name="T84" fmla="*/ 327 w 815"/>
                  <a:gd name="T85" fmla="*/ 226 h 815"/>
                  <a:gd name="T86" fmla="*/ 365 w 815"/>
                  <a:gd name="T87" fmla="*/ 214 h 815"/>
                  <a:gd name="T88" fmla="*/ 406 w 815"/>
                  <a:gd name="T89" fmla="*/ 210 h 815"/>
                  <a:gd name="T90" fmla="*/ 447 w 815"/>
                  <a:gd name="T91" fmla="*/ 214 h 815"/>
                  <a:gd name="T92" fmla="*/ 485 w 815"/>
                  <a:gd name="T93" fmla="*/ 226 h 815"/>
                  <a:gd name="T94" fmla="*/ 518 w 815"/>
                  <a:gd name="T95" fmla="*/ 245 h 815"/>
                  <a:gd name="T96" fmla="*/ 548 w 815"/>
                  <a:gd name="T97" fmla="*/ 269 h 815"/>
                  <a:gd name="T98" fmla="*/ 573 w 815"/>
                  <a:gd name="T99" fmla="*/ 299 h 815"/>
                  <a:gd name="T100" fmla="*/ 592 w 815"/>
                  <a:gd name="T101" fmla="*/ 334 h 815"/>
                  <a:gd name="T102" fmla="*/ 603 w 815"/>
                  <a:gd name="T103" fmla="*/ 371 h 815"/>
                  <a:gd name="T104" fmla="*/ 608 w 815"/>
                  <a:gd name="T105" fmla="*/ 412 h 815"/>
                  <a:gd name="T106" fmla="*/ 603 w 815"/>
                  <a:gd name="T107" fmla="*/ 452 h 815"/>
                  <a:gd name="T108" fmla="*/ 592 w 815"/>
                  <a:gd name="T109" fmla="*/ 490 h 815"/>
                  <a:gd name="T110" fmla="*/ 573 w 815"/>
                  <a:gd name="T111" fmla="*/ 525 h 815"/>
                  <a:gd name="T112" fmla="*/ 548 w 815"/>
                  <a:gd name="T113" fmla="*/ 555 h 815"/>
                  <a:gd name="T114" fmla="*/ 518 w 815"/>
                  <a:gd name="T115" fmla="*/ 580 h 815"/>
                  <a:gd name="T116" fmla="*/ 485 w 815"/>
                  <a:gd name="T117" fmla="*/ 598 h 815"/>
                  <a:gd name="T118" fmla="*/ 447 w 815"/>
                  <a:gd name="T119" fmla="*/ 610 h 815"/>
                  <a:gd name="T120" fmla="*/ 406 w 815"/>
                  <a:gd name="T121" fmla="*/ 614 h 8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815" h="815">
                    <a:moveTo>
                      <a:pt x="815" y="459"/>
                    </a:moveTo>
                    <a:lnTo>
                      <a:pt x="815" y="361"/>
                    </a:lnTo>
                    <a:lnTo>
                      <a:pt x="697" y="331"/>
                    </a:lnTo>
                    <a:lnTo>
                      <a:pt x="691" y="310"/>
                    </a:lnTo>
                    <a:lnTo>
                      <a:pt x="683" y="288"/>
                    </a:lnTo>
                    <a:lnTo>
                      <a:pt x="674" y="268"/>
                    </a:lnTo>
                    <a:lnTo>
                      <a:pt x="663" y="248"/>
                    </a:lnTo>
                    <a:lnTo>
                      <a:pt x="724" y="155"/>
                    </a:lnTo>
                    <a:lnTo>
                      <a:pt x="655" y="86"/>
                    </a:lnTo>
                    <a:lnTo>
                      <a:pt x="557" y="145"/>
                    </a:lnTo>
                    <a:lnTo>
                      <a:pt x="539" y="135"/>
                    </a:lnTo>
                    <a:lnTo>
                      <a:pt x="519" y="126"/>
                    </a:lnTo>
                    <a:lnTo>
                      <a:pt x="500" y="119"/>
                    </a:lnTo>
                    <a:lnTo>
                      <a:pt x="479" y="112"/>
                    </a:lnTo>
                    <a:lnTo>
                      <a:pt x="457" y="0"/>
                    </a:lnTo>
                    <a:lnTo>
                      <a:pt x="358" y="0"/>
                    </a:lnTo>
                    <a:lnTo>
                      <a:pt x="331" y="111"/>
                    </a:lnTo>
                    <a:lnTo>
                      <a:pt x="309" y="116"/>
                    </a:lnTo>
                    <a:lnTo>
                      <a:pt x="286" y="125"/>
                    </a:lnTo>
                    <a:lnTo>
                      <a:pt x="265" y="135"/>
                    </a:lnTo>
                    <a:lnTo>
                      <a:pt x="245" y="146"/>
                    </a:lnTo>
                    <a:lnTo>
                      <a:pt x="151" y="82"/>
                    </a:lnTo>
                    <a:lnTo>
                      <a:pt x="81" y="152"/>
                    </a:lnTo>
                    <a:lnTo>
                      <a:pt x="140" y="249"/>
                    </a:lnTo>
                    <a:lnTo>
                      <a:pt x="129" y="270"/>
                    </a:lnTo>
                    <a:lnTo>
                      <a:pt x="120" y="290"/>
                    </a:lnTo>
                    <a:lnTo>
                      <a:pt x="111" y="312"/>
                    </a:lnTo>
                    <a:lnTo>
                      <a:pt x="105" y="335"/>
                    </a:lnTo>
                    <a:lnTo>
                      <a:pt x="0" y="355"/>
                    </a:lnTo>
                    <a:lnTo>
                      <a:pt x="0" y="453"/>
                    </a:lnTo>
                    <a:lnTo>
                      <a:pt x="105" y="479"/>
                    </a:lnTo>
                    <a:lnTo>
                      <a:pt x="111" y="502"/>
                    </a:lnTo>
                    <a:lnTo>
                      <a:pt x="119" y="524"/>
                    </a:lnTo>
                    <a:lnTo>
                      <a:pt x="128" y="544"/>
                    </a:lnTo>
                    <a:lnTo>
                      <a:pt x="139" y="564"/>
                    </a:lnTo>
                    <a:lnTo>
                      <a:pt x="74" y="659"/>
                    </a:lnTo>
                    <a:lnTo>
                      <a:pt x="145" y="729"/>
                    </a:lnTo>
                    <a:lnTo>
                      <a:pt x="243" y="669"/>
                    </a:lnTo>
                    <a:lnTo>
                      <a:pt x="263" y="681"/>
                    </a:lnTo>
                    <a:lnTo>
                      <a:pt x="286" y="691"/>
                    </a:lnTo>
                    <a:lnTo>
                      <a:pt x="309" y="699"/>
                    </a:lnTo>
                    <a:lnTo>
                      <a:pt x="331" y="705"/>
                    </a:lnTo>
                    <a:lnTo>
                      <a:pt x="353" y="815"/>
                    </a:lnTo>
                    <a:lnTo>
                      <a:pt x="451" y="815"/>
                    </a:lnTo>
                    <a:lnTo>
                      <a:pt x="479" y="704"/>
                    </a:lnTo>
                    <a:lnTo>
                      <a:pt x="501" y="697"/>
                    </a:lnTo>
                    <a:lnTo>
                      <a:pt x="521" y="689"/>
                    </a:lnTo>
                    <a:lnTo>
                      <a:pt x="541" y="680"/>
                    </a:lnTo>
                    <a:lnTo>
                      <a:pt x="560" y="669"/>
                    </a:lnTo>
                    <a:lnTo>
                      <a:pt x="654" y="732"/>
                    </a:lnTo>
                    <a:lnTo>
                      <a:pt x="723" y="663"/>
                    </a:lnTo>
                    <a:lnTo>
                      <a:pt x="664" y="565"/>
                    </a:lnTo>
                    <a:lnTo>
                      <a:pt x="675" y="545"/>
                    </a:lnTo>
                    <a:lnTo>
                      <a:pt x="684" y="525"/>
                    </a:lnTo>
                    <a:lnTo>
                      <a:pt x="692" y="504"/>
                    </a:lnTo>
                    <a:lnTo>
                      <a:pt x="698" y="483"/>
                    </a:lnTo>
                    <a:lnTo>
                      <a:pt x="815" y="459"/>
                    </a:lnTo>
                    <a:close/>
                    <a:moveTo>
                      <a:pt x="406" y="614"/>
                    </a:moveTo>
                    <a:lnTo>
                      <a:pt x="385" y="613"/>
                    </a:lnTo>
                    <a:lnTo>
                      <a:pt x="365" y="610"/>
                    </a:lnTo>
                    <a:lnTo>
                      <a:pt x="345" y="605"/>
                    </a:lnTo>
                    <a:lnTo>
                      <a:pt x="327" y="598"/>
                    </a:lnTo>
                    <a:lnTo>
                      <a:pt x="310" y="589"/>
                    </a:lnTo>
                    <a:lnTo>
                      <a:pt x="292" y="580"/>
                    </a:lnTo>
                    <a:lnTo>
                      <a:pt x="277" y="568"/>
                    </a:lnTo>
                    <a:lnTo>
                      <a:pt x="263" y="555"/>
                    </a:lnTo>
                    <a:lnTo>
                      <a:pt x="250" y="540"/>
                    </a:lnTo>
                    <a:lnTo>
                      <a:pt x="238" y="525"/>
                    </a:lnTo>
                    <a:lnTo>
                      <a:pt x="229" y="508"/>
                    </a:lnTo>
                    <a:lnTo>
                      <a:pt x="220" y="490"/>
                    </a:lnTo>
                    <a:lnTo>
                      <a:pt x="213" y="472"/>
                    </a:lnTo>
                    <a:lnTo>
                      <a:pt x="208" y="452"/>
                    </a:lnTo>
                    <a:lnTo>
                      <a:pt x="205" y="433"/>
                    </a:lnTo>
                    <a:lnTo>
                      <a:pt x="204" y="412"/>
                    </a:lnTo>
                    <a:lnTo>
                      <a:pt x="205" y="392"/>
                    </a:lnTo>
                    <a:lnTo>
                      <a:pt x="208" y="371"/>
                    </a:lnTo>
                    <a:lnTo>
                      <a:pt x="213" y="352"/>
                    </a:lnTo>
                    <a:lnTo>
                      <a:pt x="220" y="334"/>
                    </a:lnTo>
                    <a:lnTo>
                      <a:pt x="229" y="316"/>
                    </a:lnTo>
                    <a:lnTo>
                      <a:pt x="238" y="299"/>
                    </a:lnTo>
                    <a:lnTo>
                      <a:pt x="250" y="284"/>
                    </a:lnTo>
                    <a:lnTo>
                      <a:pt x="263" y="269"/>
                    </a:lnTo>
                    <a:lnTo>
                      <a:pt x="277" y="256"/>
                    </a:lnTo>
                    <a:lnTo>
                      <a:pt x="292" y="245"/>
                    </a:lnTo>
                    <a:lnTo>
                      <a:pt x="310" y="234"/>
                    </a:lnTo>
                    <a:lnTo>
                      <a:pt x="327" y="226"/>
                    </a:lnTo>
                    <a:lnTo>
                      <a:pt x="345" y="219"/>
                    </a:lnTo>
                    <a:lnTo>
                      <a:pt x="365" y="214"/>
                    </a:lnTo>
                    <a:lnTo>
                      <a:pt x="385" y="211"/>
                    </a:lnTo>
                    <a:lnTo>
                      <a:pt x="406" y="210"/>
                    </a:lnTo>
                    <a:lnTo>
                      <a:pt x="426" y="211"/>
                    </a:lnTo>
                    <a:lnTo>
                      <a:pt x="447" y="214"/>
                    </a:lnTo>
                    <a:lnTo>
                      <a:pt x="465" y="219"/>
                    </a:lnTo>
                    <a:lnTo>
                      <a:pt x="485" y="226"/>
                    </a:lnTo>
                    <a:lnTo>
                      <a:pt x="502" y="234"/>
                    </a:lnTo>
                    <a:lnTo>
                      <a:pt x="518" y="245"/>
                    </a:lnTo>
                    <a:lnTo>
                      <a:pt x="534" y="256"/>
                    </a:lnTo>
                    <a:lnTo>
                      <a:pt x="548" y="269"/>
                    </a:lnTo>
                    <a:lnTo>
                      <a:pt x="561" y="284"/>
                    </a:lnTo>
                    <a:lnTo>
                      <a:pt x="573" y="299"/>
                    </a:lnTo>
                    <a:lnTo>
                      <a:pt x="583" y="316"/>
                    </a:lnTo>
                    <a:lnTo>
                      <a:pt x="592" y="334"/>
                    </a:lnTo>
                    <a:lnTo>
                      <a:pt x="598" y="352"/>
                    </a:lnTo>
                    <a:lnTo>
                      <a:pt x="603" y="371"/>
                    </a:lnTo>
                    <a:lnTo>
                      <a:pt x="607" y="392"/>
                    </a:lnTo>
                    <a:lnTo>
                      <a:pt x="608" y="412"/>
                    </a:lnTo>
                    <a:lnTo>
                      <a:pt x="607" y="433"/>
                    </a:lnTo>
                    <a:lnTo>
                      <a:pt x="603" y="452"/>
                    </a:lnTo>
                    <a:lnTo>
                      <a:pt x="598" y="472"/>
                    </a:lnTo>
                    <a:lnTo>
                      <a:pt x="592" y="490"/>
                    </a:lnTo>
                    <a:lnTo>
                      <a:pt x="583" y="508"/>
                    </a:lnTo>
                    <a:lnTo>
                      <a:pt x="573" y="525"/>
                    </a:lnTo>
                    <a:lnTo>
                      <a:pt x="561" y="541"/>
                    </a:lnTo>
                    <a:lnTo>
                      <a:pt x="548" y="555"/>
                    </a:lnTo>
                    <a:lnTo>
                      <a:pt x="534" y="568"/>
                    </a:lnTo>
                    <a:lnTo>
                      <a:pt x="518" y="580"/>
                    </a:lnTo>
                    <a:lnTo>
                      <a:pt x="502" y="589"/>
                    </a:lnTo>
                    <a:lnTo>
                      <a:pt x="485" y="598"/>
                    </a:lnTo>
                    <a:lnTo>
                      <a:pt x="465" y="605"/>
                    </a:lnTo>
                    <a:lnTo>
                      <a:pt x="447" y="610"/>
                    </a:lnTo>
                    <a:lnTo>
                      <a:pt x="426" y="613"/>
                    </a:lnTo>
                    <a:lnTo>
                      <a:pt x="406" y="61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6" name="Group 65"/>
            <p:cNvGrpSpPr/>
            <p:nvPr/>
          </p:nvGrpSpPr>
          <p:grpSpPr>
            <a:xfrm>
              <a:off x="4829093" y="5731843"/>
              <a:ext cx="292777" cy="176716"/>
              <a:chOff x="1352748" y="2545069"/>
              <a:chExt cx="713223" cy="430492"/>
            </a:xfrm>
            <a:solidFill>
              <a:srgbClr val="0091DA"/>
            </a:solidFill>
          </p:grpSpPr>
          <p:sp>
            <p:nvSpPr>
              <p:cNvPr id="79" name="Freeform 1234"/>
              <p:cNvSpPr>
                <a:spLocks noEditPoints="1"/>
              </p:cNvSpPr>
              <p:nvPr/>
            </p:nvSpPr>
            <p:spPr bwMode="auto">
              <a:xfrm>
                <a:off x="1352748" y="2545069"/>
                <a:ext cx="430492" cy="430492"/>
              </a:xfrm>
              <a:custGeom>
                <a:avLst/>
                <a:gdLst>
                  <a:gd name="T0" fmla="*/ 1032 w 1211"/>
                  <a:gd name="T1" fmla="*/ 476 h 1212"/>
                  <a:gd name="T2" fmla="*/ 1007 w 1211"/>
                  <a:gd name="T3" fmla="*/ 414 h 1212"/>
                  <a:gd name="T4" fmla="*/ 1076 w 1211"/>
                  <a:gd name="T5" fmla="*/ 231 h 1212"/>
                  <a:gd name="T6" fmla="*/ 800 w 1211"/>
                  <a:gd name="T7" fmla="*/ 200 h 1212"/>
                  <a:gd name="T8" fmla="*/ 742 w 1211"/>
                  <a:gd name="T9" fmla="*/ 176 h 1212"/>
                  <a:gd name="T10" fmla="*/ 532 w 1211"/>
                  <a:gd name="T11" fmla="*/ 0 h 1212"/>
                  <a:gd name="T12" fmla="*/ 440 w 1211"/>
                  <a:gd name="T13" fmla="*/ 179 h 1212"/>
                  <a:gd name="T14" fmla="*/ 378 w 1211"/>
                  <a:gd name="T15" fmla="*/ 207 h 1212"/>
                  <a:gd name="T16" fmla="*/ 207 w 1211"/>
                  <a:gd name="T17" fmla="*/ 371 h 1212"/>
                  <a:gd name="T18" fmla="*/ 177 w 1211"/>
                  <a:gd name="T19" fmla="*/ 432 h 1212"/>
                  <a:gd name="T20" fmla="*/ 155 w 1211"/>
                  <a:gd name="T21" fmla="*/ 498 h 1212"/>
                  <a:gd name="T22" fmla="*/ 159 w 1211"/>
                  <a:gd name="T23" fmla="*/ 730 h 1212"/>
                  <a:gd name="T24" fmla="*/ 182 w 1211"/>
                  <a:gd name="T25" fmla="*/ 794 h 1212"/>
                  <a:gd name="T26" fmla="*/ 110 w 1211"/>
                  <a:gd name="T27" fmla="*/ 980 h 1212"/>
                  <a:gd name="T28" fmla="*/ 391 w 1211"/>
                  <a:gd name="T29" fmla="*/ 1012 h 1212"/>
                  <a:gd name="T30" fmla="*/ 458 w 1211"/>
                  <a:gd name="T31" fmla="*/ 1039 h 1212"/>
                  <a:gd name="T32" fmla="*/ 670 w 1211"/>
                  <a:gd name="T33" fmla="*/ 1212 h 1212"/>
                  <a:gd name="T34" fmla="*/ 759 w 1211"/>
                  <a:gd name="T35" fmla="*/ 1031 h 1212"/>
                  <a:gd name="T36" fmla="*/ 818 w 1211"/>
                  <a:gd name="T37" fmla="*/ 1003 h 1212"/>
                  <a:gd name="T38" fmla="*/ 987 w 1211"/>
                  <a:gd name="T39" fmla="*/ 839 h 1212"/>
                  <a:gd name="T40" fmla="*/ 1016 w 1211"/>
                  <a:gd name="T41" fmla="*/ 780 h 1212"/>
                  <a:gd name="T42" fmla="*/ 1038 w 1211"/>
                  <a:gd name="T43" fmla="*/ 717 h 1212"/>
                  <a:gd name="T44" fmla="*/ 571 w 1211"/>
                  <a:gd name="T45" fmla="*/ 910 h 1212"/>
                  <a:gd name="T46" fmla="*/ 513 w 1211"/>
                  <a:gd name="T47" fmla="*/ 899 h 1212"/>
                  <a:gd name="T48" fmla="*/ 459 w 1211"/>
                  <a:gd name="T49" fmla="*/ 876 h 1212"/>
                  <a:gd name="T50" fmla="*/ 411 w 1211"/>
                  <a:gd name="T51" fmla="*/ 843 h 1212"/>
                  <a:gd name="T52" fmla="*/ 371 w 1211"/>
                  <a:gd name="T53" fmla="*/ 803 h 1212"/>
                  <a:gd name="T54" fmla="*/ 339 w 1211"/>
                  <a:gd name="T55" fmla="*/ 755 h 1212"/>
                  <a:gd name="T56" fmla="*/ 316 w 1211"/>
                  <a:gd name="T57" fmla="*/ 702 h 1212"/>
                  <a:gd name="T58" fmla="*/ 304 w 1211"/>
                  <a:gd name="T59" fmla="*/ 643 h 1212"/>
                  <a:gd name="T60" fmla="*/ 304 w 1211"/>
                  <a:gd name="T61" fmla="*/ 582 h 1212"/>
                  <a:gd name="T62" fmla="*/ 316 w 1211"/>
                  <a:gd name="T63" fmla="*/ 523 h 1212"/>
                  <a:gd name="T64" fmla="*/ 339 w 1211"/>
                  <a:gd name="T65" fmla="*/ 470 h 1212"/>
                  <a:gd name="T66" fmla="*/ 371 w 1211"/>
                  <a:gd name="T67" fmla="*/ 421 h 1212"/>
                  <a:gd name="T68" fmla="*/ 411 w 1211"/>
                  <a:gd name="T69" fmla="*/ 381 h 1212"/>
                  <a:gd name="T70" fmla="*/ 459 w 1211"/>
                  <a:gd name="T71" fmla="*/ 349 h 1212"/>
                  <a:gd name="T72" fmla="*/ 513 w 1211"/>
                  <a:gd name="T73" fmla="*/ 326 h 1212"/>
                  <a:gd name="T74" fmla="*/ 571 w 1211"/>
                  <a:gd name="T75" fmla="*/ 314 h 1212"/>
                  <a:gd name="T76" fmla="*/ 633 w 1211"/>
                  <a:gd name="T77" fmla="*/ 314 h 1212"/>
                  <a:gd name="T78" fmla="*/ 691 w 1211"/>
                  <a:gd name="T79" fmla="*/ 326 h 1212"/>
                  <a:gd name="T80" fmla="*/ 745 w 1211"/>
                  <a:gd name="T81" fmla="*/ 349 h 1212"/>
                  <a:gd name="T82" fmla="*/ 794 w 1211"/>
                  <a:gd name="T83" fmla="*/ 381 h 1212"/>
                  <a:gd name="T84" fmla="*/ 833 w 1211"/>
                  <a:gd name="T85" fmla="*/ 421 h 1212"/>
                  <a:gd name="T86" fmla="*/ 866 w 1211"/>
                  <a:gd name="T87" fmla="*/ 470 h 1212"/>
                  <a:gd name="T88" fmla="*/ 889 w 1211"/>
                  <a:gd name="T89" fmla="*/ 523 h 1212"/>
                  <a:gd name="T90" fmla="*/ 900 w 1211"/>
                  <a:gd name="T91" fmla="*/ 582 h 1212"/>
                  <a:gd name="T92" fmla="*/ 900 w 1211"/>
                  <a:gd name="T93" fmla="*/ 643 h 1212"/>
                  <a:gd name="T94" fmla="*/ 889 w 1211"/>
                  <a:gd name="T95" fmla="*/ 702 h 1212"/>
                  <a:gd name="T96" fmla="*/ 866 w 1211"/>
                  <a:gd name="T97" fmla="*/ 755 h 1212"/>
                  <a:gd name="T98" fmla="*/ 833 w 1211"/>
                  <a:gd name="T99" fmla="*/ 803 h 1212"/>
                  <a:gd name="T100" fmla="*/ 794 w 1211"/>
                  <a:gd name="T101" fmla="*/ 843 h 1212"/>
                  <a:gd name="T102" fmla="*/ 745 w 1211"/>
                  <a:gd name="T103" fmla="*/ 876 h 1212"/>
                  <a:gd name="T104" fmla="*/ 691 w 1211"/>
                  <a:gd name="T105" fmla="*/ 899 h 1212"/>
                  <a:gd name="T106" fmla="*/ 633 w 1211"/>
                  <a:gd name="T107" fmla="*/ 910 h 12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1211" h="1212">
                    <a:moveTo>
                      <a:pt x="1211" y="683"/>
                    </a:moveTo>
                    <a:lnTo>
                      <a:pt x="1211" y="536"/>
                    </a:lnTo>
                    <a:lnTo>
                      <a:pt x="1036" y="492"/>
                    </a:lnTo>
                    <a:lnTo>
                      <a:pt x="1032" y="476"/>
                    </a:lnTo>
                    <a:lnTo>
                      <a:pt x="1027" y="460"/>
                    </a:lnTo>
                    <a:lnTo>
                      <a:pt x="1021" y="444"/>
                    </a:lnTo>
                    <a:lnTo>
                      <a:pt x="1015" y="429"/>
                    </a:lnTo>
                    <a:lnTo>
                      <a:pt x="1007" y="414"/>
                    </a:lnTo>
                    <a:lnTo>
                      <a:pt x="1000" y="398"/>
                    </a:lnTo>
                    <a:lnTo>
                      <a:pt x="992" y="383"/>
                    </a:lnTo>
                    <a:lnTo>
                      <a:pt x="984" y="369"/>
                    </a:lnTo>
                    <a:lnTo>
                      <a:pt x="1076" y="231"/>
                    </a:lnTo>
                    <a:lnTo>
                      <a:pt x="973" y="127"/>
                    </a:lnTo>
                    <a:lnTo>
                      <a:pt x="828" y="215"/>
                    </a:lnTo>
                    <a:lnTo>
                      <a:pt x="814" y="207"/>
                    </a:lnTo>
                    <a:lnTo>
                      <a:pt x="800" y="200"/>
                    </a:lnTo>
                    <a:lnTo>
                      <a:pt x="786" y="193"/>
                    </a:lnTo>
                    <a:lnTo>
                      <a:pt x="772" y="187"/>
                    </a:lnTo>
                    <a:lnTo>
                      <a:pt x="757" y="181"/>
                    </a:lnTo>
                    <a:lnTo>
                      <a:pt x="742" y="176"/>
                    </a:lnTo>
                    <a:lnTo>
                      <a:pt x="727" y="171"/>
                    </a:lnTo>
                    <a:lnTo>
                      <a:pt x="711" y="166"/>
                    </a:lnTo>
                    <a:lnTo>
                      <a:pt x="678" y="0"/>
                    </a:lnTo>
                    <a:lnTo>
                      <a:pt x="532" y="0"/>
                    </a:lnTo>
                    <a:lnTo>
                      <a:pt x="491" y="164"/>
                    </a:lnTo>
                    <a:lnTo>
                      <a:pt x="474" y="168"/>
                    </a:lnTo>
                    <a:lnTo>
                      <a:pt x="458" y="174"/>
                    </a:lnTo>
                    <a:lnTo>
                      <a:pt x="440" y="179"/>
                    </a:lnTo>
                    <a:lnTo>
                      <a:pt x="424" y="186"/>
                    </a:lnTo>
                    <a:lnTo>
                      <a:pt x="409" y="192"/>
                    </a:lnTo>
                    <a:lnTo>
                      <a:pt x="393" y="200"/>
                    </a:lnTo>
                    <a:lnTo>
                      <a:pt x="378" y="207"/>
                    </a:lnTo>
                    <a:lnTo>
                      <a:pt x="364" y="216"/>
                    </a:lnTo>
                    <a:lnTo>
                      <a:pt x="223" y="122"/>
                    </a:lnTo>
                    <a:lnTo>
                      <a:pt x="120" y="226"/>
                    </a:lnTo>
                    <a:lnTo>
                      <a:pt x="207" y="371"/>
                    </a:lnTo>
                    <a:lnTo>
                      <a:pt x="199" y="386"/>
                    </a:lnTo>
                    <a:lnTo>
                      <a:pt x="191" y="401"/>
                    </a:lnTo>
                    <a:lnTo>
                      <a:pt x="183" y="417"/>
                    </a:lnTo>
                    <a:lnTo>
                      <a:pt x="177" y="432"/>
                    </a:lnTo>
                    <a:lnTo>
                      <a:pt x="170" y="448"/>
                    </a:lnTo>
                    <a:lnTo>
                      <a:pt x="165" y="464"/>
                    </a:lnTo>
                    <a:lnTo>
                      <a:pt x="160" y="481"/>
                    </a:lnTo>
                    <a:lnTo>
                      <a:pt x="155" y="498"/>
                    </a:lnTo>
                    <a:lnTo>
                      <a:pt x="0" y="528"/>
                    </a:lnTo>
                    <a:lnTo>
                      <a:pt x="0" y="675"/>
                    </a:lnTo>
                    <a:lnTo>
                      <a:pt x="154" y="714"/>
                    </a:lnTo>
                    <a:lnTo>
                      <a:pt x="159" y="730"/>
                    </a:lnTo>
                    <a:lnTo>
                      <a:pt x="164" y="746"/>
                    </a:lnTo>
                    <a:lnTo>
                      <a:pt x="169" y="762"/>
                    </a:lnTo>
                    <a:lnTo>
                      <a:pt x="176" y="778"/>
                    </a:lnTo>
                    <a:lnTo>
                      <a:pt x="182" y="794"/>
                    </a:lnTo>
                    <a:lnTo>
                      <a:pt x="190" y="809"/>
                    </a:lnTo>
                    <a:lnTo>
                      <a:pt x="197" y="824"/>
                    </a:lnTo>
                    <a:lnTo>
                      <a:pt x="205" y="838"/>
                    </a:lnTo>
                    <a:lnTo>
                      <a:pt x="110" y="980"/>
                    </a:lnTo>
                    <a:lnTo>
                      <a:pt x="214" y="1083"/>
                    </a:lnTo>
                    <a:lnTo>
                      <a:pt x="361" y="995"/>
                    </a:lnTo>
                    <a:lnTo>
                      <a:pt x="376" y="1003"/>
                    </a:lnTo>
                    <a:lnTo>
                      <a:pt x="391" y="1012"/>
                    </a:lnTo>
                    <a:lnTo>
                      <a:pt x="407" y="1019"/>
                    </a:lnTo>
                    <a:lnTo>
                      <a:pt x="423" y="1027"/>
                    </a:lnTo>
                    <a:lnTo>
                      <a:pt x="440" y="1034"/>
                    </a:lnTo>
                    <a:lnTo>
                      <a:pt x="458" y="1039"/>
                    </a:lnTo>
                    <a:lnTo>
                      <a:pt x="475" y="1044"/>
                    </a:lnTo>
                    <a:lnTo>
                      <a:pt x="492" y="1049"/>
                    </a:lnTo>
                    <a:lnTo>
                      <a:pt x="525" y="1212"/>
                    </a:lnTo>
                    <a:lnTo>
                      <a:pt x="670" y="1212"/>
                    </a:lnTo>
                    <a:lnTo>
                      <a:pt x="711" y="1046"/>
                    </a:lnTo>
                    <a:lnTo>
                      <a:pt x="728" y="1041"/>
                    </a:lnTo>
                    <a:lnTo>
                      <a:pt x="744" y="1037"/>
                    </a:lnTo>
                    <a:lnTo>
                      <a:pt x="759" y="1031"/>
                    </a:lnTo>
                    <a:lnTo>
                      <a:pt x="774" y="1025"/>
                    </a:lnTo>
                    <a:lnTo>
                      <a:pt x="789" y="1018"/>
                    </a:lnTo>
                    <a:lnTo>
                      <a:pt x="803" y="1011"/>
                    </a:lnTo>
                    <a:lnTo>
                      <a:pt x="818" y="1003"/>
                    </a:lnTo>
                    <a:lnTo>
                      <a:pt x="832" y="995"/>
                    </a:lnTo>
                    <a:lnTo>
                      <a:pt x="971" y="1089"/>
                    </a:lnTo>
                    <a:lnTo>
                      <a:pt x="1074" y="985"/>
                    </a:lnTo>
                    <a:lnTo>
                      <a:pt x="987" y="839"/>
                    </a:lnTo>
                    <a:lnTo>
                      <a:pt x="995" y="825"/>
                    </a:lnTo>
                    <a:lnTo>
                      <a:pt x="1003" y="810"/>
                    </a:lnTo>
                    <a:lnTo>
                      <a:pt x="1009" y="795"/>
                    </a:lnTo>
                    <a:lnTo>
                      <a:pt x="1016" y="780"/>
                    </a:lnTo>
                    <a:lnTo>
                      <a:pt x="1022" y="765"/>
                    </a:lnTo>
                    <a:lnTo>
                      <a:pt x="1028" y="748"/>
                    </a:lnTo>
                    <a:lnTo>
                      <a:pt x="1033" y="733"/>
                    </a:lnTo>
                    <a:lnTo>
                      <a:pt x="1038" y="717"/>
                    </a:lnTo>
                    <a:lnTo>
                      <a:pt x="1211" y="683"/>
                    </a:lnTo>
                    <a:close/>
                    <a:moveTo>
                      <a:pt x="602" y="913"/>
                    </a:moveTo>
                    <a:lnTo>
                      <a:pt x="587" y="913"/>
                    </a:lnTo>
                    <a:lnTo>
                      <a:pt x="571" y="910"/>
                    </a:lnTo>
                    <a:lnTo>
                      <a:pt x="557" y="909"/>
                    </a:lnTo>
                    <a:lnTo>
                      <a:pt x="542" y="906"/>
                    </a:lnTo>
                    <a:lnTo>
                      <a:pt x="527" y="903"/>
                    </a:lnTo>
                    <a:lnTo>
                      <a:pt x="513" y="899"/>
                    </a:lnTo>
                    <a:lnTo>
                      <a:pt x="499" y="894"/>
                    </a:lnTo>
                    <a:lnTo>
                      <a:pt x="486" y="889"/>
                    </a:lnTo>
                    <a:lnTo>
                      <a:pt x="472" y="882"/>
                    </a:lnTo>
                    <a:lnTo>
                      <a:pt x="459" y="876"/>
                    </a:lnTo>
                    <a:lnTo>
                      <a:pt x="447" y="869"/>
                    </a:lnTo>
                    <a:lnTo>
                      <a:pt x="435" y="861"/>
                    </a:lnTo>
                    <a:lnTo>
                      <a:pt x="423" y="853"/>
                    </a:lnTo>
                    <a:lnTo>
                      <a:pt x="411" y="843"/>
                    </a:lnTo>
                    <a:lnTo>
                      <a:pt x="400" y="835"/>
                    </a:lnTo>
                    <a:lnTo>
                      <a:pt x="390" y="824"/>
                    </a:lnTo>
                    <a:lnTo>
                      <a:pt x="380" y="814"/>
                    </a:lnTo>
                    <a:lnTo>
                      <a:pt x="371" y="803"/>
                    </a:lnTo>
                    <a:lnTo>
                      <a:pt x="362" y="792"/>
                    </a:lnTo>
                    <a:lnTo>
                      <a:pt x="354" y="780"/>
                    </a:lnTo>
                    <a:lnTo>
                      <a:pt x="345" y="768"/>
                    </a:lnTo>
                    <a:lnTo>
                      <a:pt x="339" y="755"/>
                    </a:lnTo>
                    <a:lnTo>
                      <a:pt x="331" y="742"/>
                    </a:lnTo>
                    <a:lnTo>
                      <a:pt x="326" y="729"/>
                    </a:lnTo>
                    <a:lnTo>
                      <a:pt x="321" y="716"/>
                    </a:lnTo>
                    <a:lnTo>
                      <a:pt x="316" y="702"/>
                    </a:lnTo>
                    <a:lnTo>
                      <a:pt x="312" y="687"/>
                    </a:lnTo>
                    <a:lnTo>
                      <a:pt x="309" y="673"/>
                    </a:lnTo>
                    <a:lnTo>
                      <a:pt x="305" y="658"/>
                    </a:lnTo>
                    <a:lnTo>
                      <a:pt x="304" y="643"/>
                    </a:lnTo>
                    <a:lnTo>
                      <a:pt x="302" y="627"/>
                    </a:lnTo>
                    <a:lnTo>
                      <a:pt x="302" y="612"/>
                    </a:lnTo>
                    <a:lnTo>
                      <a:pt x="302" y="597"/>
                    </a:lnTo>
                    <a:lnTo>
                      <a:pt x="304" y="582"/>
                    </a:lnTo>
                    <a:lnTo>
                      <a:pt x="305" y="567"/>
                    </a:lnTo>
                    <a:lnTo>
                      <a:pt x="309" y="552"/>
                    </a:lnTo>
                    <a:lnTo>
                      <a:pt x="312" y="538"/>
                    </a:lnTo>
                    <a:lnTo>
                      <a:pt x="316" y="523"/>
                    </a:lnTo>
                    <a:lnTo>
                      <a:pt x="321" y="510"/>
                    </a:lnTo>
                    <a:lnTo>
                      <a:pt x="326" y="496"/>
                    </a:lnTo>
                    <a:lnTo>
                      <a:pt x="331" y="483"/>
                    </a:lnTo>
                    <a:lnTo>
                      <a:pt x="339" y="470"/>
                    </a:lnTo>
                    <a:lnTo>
                      <a:pt x="345" y="457"/>
                    </a:lnTo>
                    <a:lnTo>
                      <a:pt x="354" y="445"/>
                    </a:lnTo>
                    <a:lnTo>
                      <a:pt x="362" y="433"/>
                    </a:lnTo>
                    <a:lnTo>
                      <a:pt x="371" y="421"/>
                    </a:lnTo>
                    <a:lnTo>
                      <a:pt x="380" y="410"/>
                    </a:lnTo>
                    <a:lnTo>
                      <a:pt x="390" y="401"/>
                    </a:lnTo>
                    <a:lnTo>
                      <a:pt x="400" y="390"/>
                    </a:lnTo>
                    <a:lnTo>
                      <a:pt x="411" y="381"/>
                    </a:lnTo>
                    <a:lnTo>
                      <a:pt x="423" y="371"/>
                    </a:lnTo>
                    <a:lnTo>
                      <a:pt x="435" y="364"/>
                    </a:lnTo>
                    <a:lnTo>
                      <a:pt x="447" y="355"/>
                    </a:lnTo>
                    <a:lnTo>
                      <a:pt x="459" y="349"/>
                    </a:lnTo>
                    <a:lnTo>
                      <a:pt x="472" y="342"/>
                    </a:lnTo>
                    <a:lnTo>
                      <a:pt x="486" y="336"/>
                    </a:lnTo>
                    <a:lnTo>
                      <a:pt x="499" y="330"/>
                    </a:lnTo>
                    <a:lnTo>
                      <a:pt x="513" y="326"/>
                    </a:lnTo>
                    <a:lnTo>
                      <a:pt x="527" y="322"/>
                    </a:lnTo>
                    <a:lnTo>
                      <a:pt x="542" y="319"/>
                    </a:lnTo>
                    <a:lnTo>
                      <a:pt x="557" y="315"/>
                    </a:lnTo>
                    <a:lnTo>
                      <a:pt x="571" y="314"/>
                    </a:lnTo>
                    <a:lnTo>
                      <a:pt x="587" y="313"/>
                    </a:lnTo>
                    <a:lnTo>
                      <a:pt x="602" y="312"/>
                    </a:lnTo>
                    <a:lnTo>
                      <a:pt x="618" y="313"/>
                    </a:lnTo>
                    <a:lnTo>
                      <a:pt x="633" y="314"/>
                    </a:lnTo>
                    <a:lnTo>
                      <a:pt x="648" y="315"/>
                    </a:lnTo>
                    <a:lnTo>
                      <a:pt x="663" y="319"/>
                    </a:lnTo>
                    <a:lnTo>
                      <a:pt x="677" y="322"/>
                    </a:lnTo>
                    <a:lnTo>
                      <a:pt x="691" y="326"/>
                    </a:lnTo>
                    <a:lnTo>
                      <a:pt x="705" y="330"/>
                    </a:lnTo>
                    <a:lnTo>
                      <a:pt x="719" y="336"/>
                    </a:lnTo>
                    <a:lnTo>
                      <a:pt x="732" y="342"/>
                    </a:lnTo>
                    <a:lnTo>
                      <a:pt x="745" y="349"/>
                    </a:lnTo>
                    <a:lnTo>
                      <a:pt x="758" y="355"/>
                    </a:lnTo>
                    <a:lnTo>
                      <a:pt x="770" y="364"/>
                    </a:lnTo>
                    <a:lnTo>
                      <a:pt x="782" y="371"/>
                    </a:lnTo>
                    <a:lnTo>
                      <a:pt x="794" y="381"/>
                    </a:lnTo>
                    <a:lnTo>
                      <a:pt x="804" y="390"/>
                    </a:lnTo>
                    <a:lnTo>
                      <a:pt x="814" y="401"/>
                    </a:lnTo>
                    <a:lnTo>
                      <a:pt x="825" y="410"/>
                    </a:lnTo>
                    <a:lnTo>
                      <a:pt x="833" y="421"/>
                    </a:lnTo>
                    <a:lnTo>
                      <a:pt x="842" y="433"/>
                    </a:lnTo>
                    <a:lnTo>
                      <a:pt x="851" y="445"/>
                    </a:lnTo>
                    <a:lnTo>
                      <a:pt x="858" y="457"/>
                    </a:lnTo>
                    <a:lnTo>
                      <a:pt x="866" y="470"/>
                    </a:lnTo>
                    <a:lnTo>
                      <a:pt x="872" y="483"/>
                    </a:lnTo>
                    <a:lnTo>
                      <a:pt x="879" y="496"/>
                    </a:lnTo>
                    <a:lnTo>
                      <a:pt x="884" y="510"/>
                    </a:lnTo>
                    <a:lnTo>
                      <a:pt x="889" y="523"/>
                    </a:lnTo>
                    <a:lnTo>
                      <a:pt x="893" y="538"/>
                    </a:lnTo>
                    <a:lnTo>
                      <a:pt x="896" y="552"/>
                    </a:lnTo>
                    <a:lnTo>
                      <a:pt x="898" y="567"/>
                    </a:lnTo>
                    <a:lnTo>
                      <a:pt x="900" y="582"/>
                    </a:lnTo>
                    <a:lnTo>
                      <a:pt x="901" y="597"/>
                    </a:lnTo>
                    <a:lnTo>
                      <a:pt x="903" y="612"/>
                    </a:lnTo>
                    <a:lnTo>
                      <a:pt x="901" y="627"/>
                    </a:lnTo>
                    <a:lnTo>
                      <a:pt x="900" y="643"/>
                    </a:lnTo>
                    <a:lnTo>
                      <a:pt x="898" y="658"/>
                    </a:lnTo>
                    <a:lnTo>
                      <a:pt x="896" y="673"/>
                    </a:lnTo>
                    <a:lnTo>
                      <a:pt x="893" y="687"/>
                    </a:lnTo>
                    <a:lnTo>
                      <a:pt x="889" y="702"/>
                    </a:lnTo>
                    <a:lnTo>
                      <a:pt x="884" y="716"/>
                    </a:lnTo>
                    <a:lnTo>
                      <a:pt x="879" y="729"/>
                    </a:lnTo>
                    <a:lnTo>
                      <a:pt x="872" y="742"/>
                    </a:lnTo>
                    <a:lnTo>
                      <a:pt x="866" y="755"/>
                    </a:lnTo>
                    <a:lnTo>
                      <a:pt x="858" y="768"/>
                    </a:lnTo>
                    <a:lnTo>
                      <a:pt x="851" y="780"/>
                    </a:lnTo>
                    <a:lnTo>
                      <a:pt x="842" y="792"/>
                    </a:lnTo>
                    <a:lnTo>
                      <a:pt x="833" y="803"/>
                    </a:lnTo>
                    <a:lnTo>
                      <a:pt x="825" y="814"/>
                    </a:lnTo>
                    <a:lnTo>
                      <a:pt x="814" y="824"/>
                    </a:lnTo>
                    <a:lnTo>
                      <a:pt x="804" y="835"/>
                    </a:lnTo>
                    <a:lnTo>
                      <a:pt x="794" y="843"/>
                    </a:lnTo>
                    <a:lnTo>
                      <a:pt x="782" y="853"/>
                    </a:lnTo>
                    <a:lnTo>
                      <a:pt x="770" y="861"/>
                    </a:lnTo>
                    <a:lnTo>
                      <a:pt x="758" y="869"/>
                    </a:lnTo>
                    <a:lnTo>
                      <a:pt x="745" y="876"/>
                    </a:lnTo>
                    <a:lnTo>
                      <a:pt x="732" y="882"/>
                    </a:lnTo>
                    <a:lnTo>
                      <a:pt x="719" y="889"/>
                    </a:lnTo>
                    <a:lnTo>
                      <a:pt x="705" y="894"/>
                    </a:lnTo>
                    <a:lnTo>
                      <a:pt x="691" y="899"/>
                    </a:lnTo>
                    <a:lnTo>
                      <a:pt x="677" y="903"/>
                    </a:lnTo>
                    <a:lnTo>
                      <a:pt x="663" y="906"/>
                    </a:lnTo>
                    <a:lnTo>
                      <a:pt x="648" y="909"/>
                    </a:lnTo>
                    <a:lnTo>
                      <a:pt x="633" y="910"/>
                    </a:lnTo>
                    <a:lnTo>
                      <a:pt x="618" y="913"/>
                    </a:lnTo>
                    <a:lnTo>
                      <a:pt x="602" y="91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1235"/>
              <p:cNvSpPr>
                <a:spLocks noEditPoints="1"/>
              </p:cNvSpPr>
              <p:nvPr/>
            </p:nvSpPr>
            <p:spPr bwMode="auto">
              <a:xfrm>
                <a:off x="1776135" y="2640261"/>
                <a:ext cx="289836" cy="289836"/>
              </a:xfrm>
              <a:custGeom>
                <a:avLst/>
                <a:gdLst>
                  <a:gd name="T0" fmla="*/ 815 w 815"/>
                  <a:gd name="T1" fmla="*/ 361 h 815"/>
                  <a:gd name="T2" fmla="*/ 691 w 815"/>
                  <a:gd name="T3" fmla="*/ 310 h 815"/>
                  <a:gd name="T4" fmla="*/ 674 w 815"/>
                  <a:gd name="T5" fmla="*/ 268 h 815"/>
                  <a:gd name="T6" fmla="*/ 724 w 815"/>
                  <a:gd name="T7" fmla="*/ 155 h 815"/>
                  <a:gd name="T8" fmla="*/ 557 w 815"/>
                  <a:gd name="T9" fmla="*/ 145 h 815"/>
                  <a:gd name="T10" fmla="*/ 519 w 815"/>
                  <a:gd name="T11" fmla="*/ 126 h 815"/>
                  <a:gd name="T12" fmla="*/ 479 w 815"/>
                  <a:gd name="T13" fmla="*/ 112 h 815"/>
                  <a:gd name="T14" fmla="*/ 358 w 815"/>
                  <a:gd name="T15" fmla="*/ 0 h 815"/>
                  <a:gd name="T16" fmla="*/ 309 w 815"/>
                  <a:gd name="T17" fmla="*/ 116 h 815"/>
                  <a:gd name="T18" fmla="*/ 265 w 815"/>
                  <a:gd name="T19" fmla="*/ 135 h 815"/>
                  <a:gd name="T20" fmla="*/ 151 w 815"/>
                  <a:gd name="T21" fmla="*/ 82 h 815"/>
                  <a:gd name="T22" fmla="*/ 140 w 815"/>
                  <a:gd name="T23" fmla="*/ 249 h 815"/>
                  <a:gd name="T24" fmla="*/ 120 w 815"/>
                  <a:gd name="T25" fmla="*/ 290 h 815"/>
                  <a:gd name="T26" fmla="*/ 105 w 815"/>
                  <a:gd name="T27" fmla="*/ 335 h 815"/>
                  <a:gd name="T28" fmla="*/ 0 w 815"/>
                  <a:gd name="T29" fmla="*/ 453 h 815"/>
                  <a:gd name="T30" fmla="*/ 111 w 815"/>
                  <a:gd name="T31" fmla="*/ 502 h 815"/>
                  <a:gd name="T32" fmla="*/ 128 w 815"/>
                  <a:gd name="T33" fmla="*/ 544 h 815"/>
                  <a:gd name="T34" fmla="*/ 74 w 815"/>
                  <a:gd name="T35" fmla="*/ 659 h 815"/>
                  <a:gd name="T36" fmla="*/ 243 w 815"/>
                  <a:gd name="T37" fmla="*/ 669 h 815"/>
                  <a:gd name="T38" fmla="*/ 286 w 815"/>
                  <a:gd name="T39" fmla="*/ 691 h 815"/>
                  <a:gd name="T40" fmla="*/ 331 w 815"/>
                  <a:gd name="T41" fmla="*/ 705 h 815"/>
                  <a:gd name="T42" fmla="*/ 451 w 815"/>
                  <a:gd name="T43" fmla="*/ 815 h 815"/>
                  <a:gd name="T44" fmla="*/ 501 w 815"/>
                  <a:gd name="T45" fmla="*/ 697 h 815"/>
                  <a:gd name="T46" fmla="*/ 541 w 815"/>
                  <a:gd name="T47" fmla="*/ 680 h 815"/>
                  <a:gd name="T48" fmla="*/ 654 w 815"/>
                  <a:gd name="T49" fmla="*/ 732 h 815"/>
                  <a:gd name="T50" fmla="*/ 664 w 815"/>
                  <a:gd name="T51" fmla="*/ 565 h 815"/>
                  <a:gd name="T52" fmla="*/ 684 w 815"/>
                  <a:gd name="T53" fmla="*/ 525 h 815"/>
                  <a:gd name="T54" fmla="*/ 698 w 815"/>
                  <a:gd name="T55" fmla="*/ 483 h 815"/>
                  <a:gd name="T56" fmla="*/ 406 w 815"/>
                  <a:gd name="T57" fmla="*/ 614 h 815"/>
                  <a:gd name="T58" fmla="*/ 365 w 815"/>
                  <a:gd name="T59" fmla="*/ 610 h 815"/>
                  <a:gd name="T60" fmla="*/ 327 w 815"/>
                  <a:gd name="T61" fmla="*/ 598 h 815"/>
                  <a:gd name="T62" fmla="*/ 292 w 815"/>
                  <a:gd name="T63" fmla="*/ 580 h 815"/>
                  <a:gd name="T64" fmla="*/ 263 w 815"/>
                  <a:gd name="T65" fmla="*/ 555 h 815"/>
                  <a:gd name="T66" fmla="*/ 238 w 815"/>
                  <a:gd name="T67" fmla="*/ 525 h 815"/>
                  <a:gd name="T68" fmla="*/ 220 w 815"/>
                  <a:gd name="T69" fmla="*/ 490 h 815"/>
                  <a:gd name="T70" fmla="*/ 208 w 815"/>
                  <a:gd name="T71" fmla="*/ 452 h 815"/>
                  <a:gd name="T72" fmla="*/ 204 w 815"/>
                  <a:gd name="T73" fmla="*/ 412 h 815"/>
                  <a:gd name="T74" fmla="*/ 208 w 815"/>
                  <a:gd name="T75" fmla="*/ 371 h 815"/>
                  <a:gd name="T76" fmla="*/ 220 w 815"/>
                  <a:gd name="T77" fmla="*/ 334 h 815"/>
                  <a:gd name="T78" fmla="*/ 238 w 815"/>
                  <a:gd name="T79" fmla="*/ 299 h 815"/>
                  <a:gd name="T80" fmla="*/ 263 w 815"/>
                  <a:gd name="T81" fmla="*/ 269 h 815"/>
                  <a:gd name="T82" fmla="*/ 292 w 815"/>
                  <a:gd name="T83" fmla="*/ 245 h 815"/>
                  <a:gd name="T84" fmla="*/ 327 w 815"/>
                  <a:gd name="T85" fmla="*/ 226 h 815"/>
                  <a:gd name="T86" fmla="*/ 365 w 815"/>
                  <a:gd name="T87" fmla="*/ 214 h 815"/>
                  <a:gd name="T88" fmla="*/ 406 w 815"/>
                  <a:gd name="T89" fmla="*/ 210 h 815"/>
                  <a:gd name="T90" fmla="*/ 447 w 815"/>
                  <a:gd name="T91" fmla="*/ 214 h 815"/>
                  <a:gd name="T92" fmla="*/ 485 w 815"/>
                  <a:gd name="T93" fmla="*/ 226 h 815"/>
                  <a:gd name="T94" fmla="*/ 518 w 815"/>
                  <a:gd name="T95" fmla="*/ 245 h 815"/>
                  <a:gd name="T96" fmla="*/ 548 w 815"/>
                  <a:gd name="T97" fmla="*/ 269 h 815"/>
                  <a:gd name="T98" fmla="*/ 573 w 815"/>
                  <a:gd name="T99" fmla="*/ 299 h 815"/>
                  <a:gd name="T100" fmla="*/ 592 w 815"/>
                  <a:gd name="T101" fmla="*/ 334 h 815"/>
                  <a:gd name="T102" fmla="*/ 603 w 815"/>
                  <a:gd name="T103" fmla="*/ 371 h 815"/>
                  <a:gd name="T104" fmla="*/ 608 w 815"/>
                  <a:gd name="T105" fmla="*/ 412 h 815"/>
                  <a:gd name="T106" fmla="*/ 603 w 815"/>
                  <a:gd name="T107" fmla="*/ 452 h 815"/>
                  <a:gd name="T108" fmla="*/ 592 w 815"/>
                  <a:gd name="T109" fmla="*/ 490 h 815"/>
                  <a:gd name="T110" fmla="*/ 573 w 815"/>
                  <a:gd name="T111" fmla="*/ 525 h 815"/>
                  <a:gd name="T112" fmla="*/ 548 w 815"/>
                  <a:gd name="T113" fmla="*/ 555 h 815"/>
                  <a:gd name="T114" fmla="*/ 518 w 815"/>
                  <a:gd name="T115" fmla="*/ 580 h 815"/>
                  <a:gd name="T116" fmla="*/ 485 w 815"/>
                  <a:gd name="T117" fmla="*/ 598 h 815"/>
                  <a:gd name="T118" fmla="*/ 447 w 815"/>
                  <a:gd name="T119" fmla="*/ 610 h 815"/>
                  <a:gd name="T120" fmla="*/ 406 w 815"/>
                  <a:gd name="T121" fmla="*/ 614 h 8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815" h="815">
                    <a:moveTo>
                      <a:pt x="815" y="459"/>
                    </a:moveTo>
                    <a:lnTo>
                      <a:pt x="815" y="361"/>
                    </a:lnTo>
                    <a:lnTo>
                      <a:pt x="697" y="331"/>
                    </a:lnTo>
                    <a:lnTo>
                      <a:pt x="691" y="310"/>
                    </a:lnTo>
                    <a:lnTo>
                      <a:pt x="683" y="288"/>
                    </a:lnTo>
                    <a:lnTo>
                      <a:pt x="674" y="268"/>
                    </a:lnTo>
                    <a:lnTo>
                      <a:pt x="663" y="248"/>
                    </a:lnTo>
                    <a:lnTo>
                      <a:pt x="724" y="155"/>
                    </a:lnTo>
                    <a:lnTo>
                      <a:pt x="655" y="86"/>
                    </a:lnTo>
                    <a:lnTo>
                      <a:pt x="557" y="145"/>
                    </a:lnTo>
                    <a:lnTo>
                      <a:pt x="539" y="135"/>
                    </a:lnTo>
                    <a:lnTo>
                      <a:pt x="519" y="126"/>
                    </a:lnTo>
                    <a:lnTo>
                      <a:pt x="500" y="119"/>
                    </a:lnTo>
                    <a:lnTo>
                      <a:pt x="479" y="112"/>
                    </a:lnTo>
                    <a:lnTo>
                      <a:pt x="457" y="0"/>
                    </a:lnTo>
                    <a:lnTo>
                      <a:pt x="358" y="0"/>
                    </a:lnTo>
                    <a:lnTo>
                      <a:pt x="331" y="111"/>
                    </a:lnTo>
                    <a:lnTo>
                      <a:pt x="309" y="116"/>
                    </a:lnTo>
                    <a:lnTo>
                      <a:pt x="286" y="125"/>
                    </a:lnTo>
                    <a:lnTo>
                      <a:pt x="265" y="135"/>
                    </a:lnTo>
                    <a:lnTo>
                      <a:pt x="245" y="146"/>
                    </a:lnTo>
                    <a:lnTo>
                      <a:pt x="151" y="82"/>
                    </a:lnTo>
                    <a:lnTo>
                      <a:pt x="81" y="152"/>
                    </a:lnTo>
                    <a:lnTo>
                      <a:pt x="140" y="249"/>
                    </a:lnTo>
                    <a:lnTo>
                      <a:pt x="129" y="270"/>
                    </a:lnTo>
                    <a:lnTo>
                      <a:pt x="120" y="290"/>
                    </a:lnTo>
                    <a:lnTo>
                      <a:pt x="111" y="312"/>
                    </a:lnTo>
                    <a:lnTo>
                      <a:pt x="105" y="335"/>
                    </a:lnTo>
                    <a:lnTo>
                      <a:pt x="0" y="355"/>
                    </a:lnTo>
                    <a:lnTo>
                      <a:pt x="0" y="453"/>
                    </a:lnTo>
                    <a:lnTo>
                      <a:pt x="105" y="479"/>
                    </a:lnTo>
                    <a:lnTo>
                      <a:pt x="111" y="502"/>
                    </a:lnTo>
                    <a:lnTo>
                      <a:pt x="119" y="524"/>
                    </a:lnTo>
                    <a:lnTo>
                      <a:pt x="128" y="544"/>
                    </a:lnTo>
                    <a:lnTo>
                      <a:pt x="139" y="564"/>
                    </a:lnTo>
                    <a:lnTo>
                      <a:pt x="74" y="659"/>
                    </a:lnTo>
                    <a:lnTo>
                      <a:pt x="145" y="729"/>
                    </a:lnTo>
                    <a:lnTo>
                      <a:pt x="243" y="669"/>
                    </a:lnTo>
                    <a:lnTo>
                      <a:pt x="263" y="681"/>
                    </a:lnTo>
                    <a:lnTo>
                      <a:pt x="286" y="691"/>
                    </a:lnTo>
                    <a:lnTo>
                      <a:pt x="309" y="699"/>
                    </a:lnTo>
                    <a:lnTo>
                      <a:pt x="331" y="705"/>
                    </a:lnTo>
                    <a:lnTo>
                      <a:pt x="353" y="815"/>
                    </a:lnTo>
                    <a:lnTo>
                      <a:pt x="451" y="815"/>
                    </a:lnTo>
                    <a:lnTo>
                      <a:pt x="479" y="704"/>
                    </a:lnTo>
                    <a:lnTo>
                      <a:pt x="501" y="697"/>
                    </a:lnTo>
                    <a:lnTo>
                      <a:pt x="521" y="689"/>
                    </a:lnTo>
                    <a:lnTo>
                      <a:pt x="541" y="680"/>
                    </a:lnTo>
                    <a:lnTo>
                      <a:pt x="560" y="669"/>
                    </a:lnTo>
                    <a:lnTo>
                      <a:pt x="654" y="732"/>
                    </a:lnTo>
                    <a:lnTo>
                      <a:pt x="723" y="663"/>
                    </a:lnTo>
                    <a:lnTo>
                      <a:pt x="664" y="565"/>
                    </a:lnTo>
                    <a:lnTo>
                      <a:pt x="675" y="545"/>
                    </a:lnTo>
                    <a:lnTo>
                      <a:pt x="684" y="525"/>
                    </a:lnTo>
                    <a:lnTo>
                      <a:pt x="692" y="504"/>
                    </a:lnTo>
                    <a:lnTo>
                      <a:pt x="698" y="483"/>
                    </a:lnTo>
                    <a:lnTo>
                      <a:pt x="815" y="459"/>
                    </a:lnTo>
                    <a:close/>
                    <a:moveTo>
                      <a:pt x="406" y="614"/>
                    </a:moveTo>
                    <a:lnTo>
                      <a:pt x="385" y="613"/>
                    </a:lnTo>
                    <a:lnTo>
                      <a:pt x="365" y="610"/>
                    </a:lnTo>
                    <a:lnTo>
                      <a:pt x="345" y="605"/>
                    </a:lnTo>
                    <a:lnTo>
                      <a:pt x="327" y="598"/>
                    </a:lnTo>
                    <a:lnTo>
                      <a:pt x="310" y="589"/>
                    </a:lnTo>
                    <a:lnTo>
                      <a:pt x="292" y="580"/>
                    </a:lnTo>
                    <a:lnTo>
                      <a:pt x="277" y="568"/>
                    </a:lnTo>
                    <a:lnTo>
                      <a:pt x="263" y="555"/>
                    </a:lnTo>
                    <a:lnTo>
                      <a:pt x="250" y="540"/>
                    </a:lnTo>
                    <a:lnTo>
                      <a:pt x="238" y="525"/>
                    </a:lnTo>
                    <a:lnTo>
                      <a:pt x="229" y="508"/>
                    </a:lnTo>
                    <a:lnTo>
                      <a:pt x="220" y="490"/>
                    </a:lnTo>
                    <a:lnTo>
                      <a:pt x="213" y="472"/>
                    </a:lnTo>
                    <a:lnTo>
                      <a:pt x="208" y="452"/>
                    </a:lnTo>
                    <a:lnTo>
                      <a:pt x="205" y="433"/>
                    </a:lnTo>
                    <a:lnTo>
                      <a:pt x="204" y="412"/>
                    </a:lnTo>
                    <a:lnTo>
                      <a:pt x="205" y="392"/>
                    </a:lnTo>
                    <a:lnTo>
                      <a:pt x="208" y="371"/>
                    </a:lnTo>
                    <a:lnTo>
                      <a:pt x="213" y="352"/>
                    </a:lnTo>
                    <a:lnTo>
                      <a:pt x="220" y="334"/>
                    </a:lnTo>
                    <a:lnTo>
                      <a:pt x="229" y="316"/>
                    </a:lnTo>
                    <a:lnTo>
                      <a:pt x="238" y="299"/>
                    </a:lnTo>
                    <a:lnTo>
                      <a:pt x="250" y="284"/>
                    </a:lnTo>
                    <a:lnTo>
                      <a:pt x="263" y="269"/>
                    </a:lnTo>
                    <a:lnTo>
                      <a:pt x="277" y="256"/>
                    </a:lnTo>
                    <a:lnTo>
                      <a:pt x="292" y="245"/>
                    </a:lnTo>
                    <a:lnTo>
                      <a:pt x="310" y="234"/>
                    </a:lnTo>
                    <a:lnTo>
                      <a:pt x="327" y="226"/>
                    </a:lnTo>
                    <a:lnTo>
                      <a:pt x="345" y="219"/>
                    </a:lnTo>
                    <a:lnTo>
                      <a:pt x="365" y="214"/>
                    </a:lnTo>
                    <a:lnTo>
                      <a:pt x="385" y="211"/>
                    </a:lnTo>
                    <a:lnTo>
                      <a:pt x="406" y="210"/>
                    </a:lnTo>
                    <a:lnTo>
                      <a:pt x="426" y="211"/>
                    </a:lnTo>
                    <a:lnTo>
                      <a:pt x="447" y="214"/>
                    </a:lnTo>
                    <a:lnTo>
                      <a:pt x="465" y="219"/>
                    </a:lnTo>
                    <a:lnTo>
                      <a:pt x="485" y="226"/>
                    </a:lnTo>
                    <a:lnTo>
                      <a:pt x="502" y="234"/>
                    </a:lnTo>
                    <a:lnTo>
                      <a:pt x="518" y="245"/>
                    </a:lnTo>
                    <a:lnTo>
                      <a:pt x="534" y="256"/>
                    </a:lnTo>
                    <a:lnTo>
                      <a:pt x="548" y="269"/>
                    </a:lnTo>
                    <a:lnTo>
                      <a:pt x="561" y="284"/>
                    </a:lnTo>
                    <a:lnTo>
                      <a:pt x="573" y="299"/>
                    </a:lnTo>
                    <a:lnTo>
                      <a:pt x="583" y="316"/>
                    </a:lnTo>
                    <a:lnTo>
                      <a:pt x="592" y="334"/>
                    </a:lnTo>
                    <a:lnTo>
                      <a:pt x="598" y="352"/>
                    </a:lnTo>
                    <a:lnTo>
                      <a:pt x="603" y="371"/>
                    </a:lnTo>
                    <a:lnTo>
                      <a:pt x="607" y="392"/>
                    </a:lnTo>
                    <a:lnTo>
                      <a:pt x="608" y="412"/>
                    </a:lnTo>
                    <a:lnTo>
                      <a:pt x="607" y="433"/>
                    </a:lnTo>
                    <a:lnTo>
                      <a:pt x="603" y="452"/>
                    </a:lnTo>
                    <a:lnTo>
                      <a:pt x="598" y="472"/>
                    </a:lnTo>
                    <a:lnTo>
                      <a:pt x="592" y="490"/>
                    </a:lnTo>
                    <a:lnTo>
                      <a:pt x="583" y="508"/>
                    </a:lnTo>
                    <a:lnTo>
                      <a:pt x="573" y="525"/>
                    </a:lnTo>
                    <a:lnTo>
                      <a:pt x="561" y="541"/>
                    </a:lnTo>
                    <a:lnTo>
                      <a:pt x="548" y="555"/>
                    </a:lnTo>
                    <a:lnTo>
                      <a:pt x="534" y="568"/>
                    </a:lnTo>
                    <a:lnTo>
                      <a:pt x="518" y="580"/>
                    </a:lnTo>
                    <a:lnTo>
                      <a:pt x="502" y="589"/>
                    </a:lnTo>
                    <a:lnTo>
                      <a:pt x="485" y="598"/>
                    </a:lnTo>
                    <a:lnTo>
                      <a:pt x="465" y="605"/>
                    </a:lnTo>
                    <a:lnTo>
                      <a:pt x="447" y="610"/>
                    </a:lnTo>
                    <a:lnTo>
                      <a:pt x="426" y="613"/>
                    </a:lnTo>
                    <a:lnTo>
                      <a:pt x="406" y="61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7" name="Group 66"/>
            <p:cNvGrpSpPr/>
            <p:nvPr/>
          </p:nvGrpSpPr>
          <p:grpSpPr>
            <a:xfrm>
              <a:off x="5948174" y="6119723"/>
              <a:ext cx="292777" cy="176716"/>
              <a:chOff x="1352748" y="2545069"/>
              <a:chExt cx="713223" cy="430492"/>
            </a:xfrm>
            <a:solidFill>
              <a:srgbClr val="0091DA"/>
            </a:solidFill>
          </p:grpSpPr>
          <p:sp>
            <p:nvSpPr>
              <p:cNvPr id="77" name="Freeform 1234"/>
              <p:cNvSpPr>
                <a:spLocks noEditPoints="1"/>
              </p:cNvSpPr>
              <p:nvPr/>
            </p:nvSpPr>
            <p:spPr bwMode="auto">
              <a:xfrm>
                <a:off x="1352748" y="2545069"/>
                <a:ext cx="430492" cy="430492"/>
              </a:xfrm>
              <a:custGeom>
                <a:avLst/>
                <a:gdLst>
                  <a:gd name="T0" fmla="*/ 1032 w 1211"/>
                  <a:gd name="T1" fmla="*/ 476 h 1212"/>
                  <a:gd name="T2" fmla="*/ 1007 w 1211"/>
                  <a:gd name="T3" fmla="*/ 414 h 1212"/>
                  <a:gd name="T4" fmla="*/ 1076 w 1211"/>
                  <a:gd name="T5" fmla="*/ 231 h 1212"/>
                  <a:gd name="T6" fmla="*/ 800 w 1211"/>
                  <a:gd name="T7" fmla="*/ 200 h 1212"/>
                  <a:gd name="T8" fmla="*/ 742 w 1211"/>
                  <a:gd name="T9" fmla="*/ 176 h 1212"/>
                  <a:gd name="T10" fmla="*/ 532 w 1211"/>
                  <a:gd name="T11" fmla="*/ 0 h 1212"/>
                  <a:gd name="T12" fmla="*/ 440 w 1211"/>
                  <a:gd name="T13" fmla="*/ 179 h 1212"/>
                  <a:gd name="T14" fmla="*/ 378 w 1211"/>
                  <a:gd name="T15" fmla="*/ 207 h 1212"/>
                  <a:gd name="T16" fmla="*/ 207 w 1211"/>
                  <a:gd name="T17" fmla="*/ 371 h 1212"/>
                  <a:gd name="T18" fmla="*/ 177 w 1211"/>
                  <a:gd name="T19" fmla="*/ 432 h 1212"/>
                  <a:gd name="T20" fmla="*/ 155 w 1211"/>
                  <a:gd name="T21" fmla="*/ 498 h 1212"/>
                  <a:gd name="T22" fmla="*/ 159 w 1211"/>
                  <a:gd name="T23" fmla="*/ 730 h 1212"/>
                  <a:gd name="T24" fmla="*/ 182 w 1211"/>
                  <a:gd name="T25" fmla="*/ 794 h 1212"/>
                  <a:gd name="T26" fmla="*/ 110 w 1211"/>
                  <a:gd name="T27" fmla="*/ 980 h 1212"/>
                  <a:gd name="T28" fmla="*/ 391 w 1211"/>
                  <a:gd name="T29" fmla="*/ 1012 h 1212"/>
                  <a:gd name="T30" fmla="*/ 458 w 1211"/>
                  <a:gd name="T31" fmla="*/ 1039 h 1212"/>
                  <a:gd name="T32" fmla="*/ 670 w 1211"/>
                  <a:gd name="T33" fmla="*/ 1212 h 1212"/>
                  <a:gd name="T34" fmla="*/ 759 w 1211"/>
                  <a:gd name="T35" fmla="*/ 1031 h 1212"/>
                  <a:gd name="T36" fmla="*/ 818 w 1211"/>
                  <a:gd name="T37" fmla="*/ 1003 h 1212"/>
                  <a:gd name="T38" fmla="*/ 987 w 1211"/>
                  <a:gd name="T39" fmla="*/ 839 h 1212"/>
                  <a:gd name="T40" fmla="*/ 1016 w 1211"/>
                  <a:gd name="T41" fmla="*/ 780 h 1212"/>
                  <a:gd name="T42" fmla="*/ 1038 w 1211"/>
                  <a:gd name="T43" fmla="*/ 717 h 1212"/>
                  <a:gd name="T44" fmla="*/ 571 w 1211"/>
                  <a:gd name="T45" fmla="*/ 910 h 1212"/>
                  <a:gd name="T46" fmla="*/ 513 w 1211"/>
                  <a:gd name="T47" fmla="*/ 899 h 1212"/>
                  <a:gd name="T48" fmla="*/ 459 w 1211"/>
                  <a:gd name="T49" fmla="*/ 876 h 1212"/>
                  <a:gd name="T50" fmla="*/ 411 w 1211"/>
                  <a:gd name="T51" fmla="*/ 843 h 1212"/>
                  <a:gd name="T52" fmla="*/ 371 w 1211"/>
                  <a:gd name="T53" fmla="*/ 803 h 1212"/>
                  <a:gd name="T54" fmla="*/ 339 w 1211"/>
                  <a:gd name="T55" fmla="*/ 755 h 1212"/>
                  <a:gd name="T56" fmla="*/ 316 w 1211"/>
                  <a:gd name="T57" fmla="*/ 702 h 1212"/>
                  <a:gd name="T58" fmla="*/ 304 w 1211"/>
                  <a:gd name="T59" fmla="*/ 643 h 1212"/>
                  <a:gd name="T60" fmla="*/ 304 w 1211"/>
                  <a:gd name="T61" fmla="*/ 582 h 1212"/>
                  <a:gd name="T62" fmla="*/ 316 w 1211"/>
                  <a:gd name="T63" fmla="*/ 523 h 1212"/>
                  <a:gd name="T64" fmla="*/ 339 w 1211"/>
                  <a:gd name="T65" fmla="*/ 470 h 1212"/>
                  <a:gd name="T66" fmla="*/ 371 w 1211"/>
                  <a:gd name="T67" fmla="*/ 421 h 1212"/>
                  <a:gd name="T68" fmla="*/ 411 w 1211"/>
                  <a:gd name="T69" fmla="*/ 381 h 1212"/>
                  <a:gd name="T70" fmla="*/ 459 w 1211"/>
                  <a:gd name="T71" fmla="*/ 349 h 1212"/>
                  <a:gd name="T72" fmla="*/ 513 w 1211"/>
                  <a:gd name="T73" fmla="*/ 326 h 1212"/>
                  <a:gd name="T74" fmla="*/ 571 w 1211"/>
                  <a:gd name="T75" fmla="*/ 314 h 1212"/>
                  <a:gd name="T76" fmla="*/ 633 w 1211"/>
                  <a:gd name="T77" fmla="*/ 314 h 1212"/>
                  <a:gd name="T78" fmla="*/ 691 w 1211"/>
                  <a:gd name="T79" fmla="*/ 326 h 1212"/>
                  <a:gd name="T80" fmla="*/ 745 w 1211"/>
                  <a:gd name="T81" fmla="*/ 349 h 1212"/>
                  <a:gd name="T82" fmla="*/ 794 w 1211"/>
                  <a:gd name="T83" fmla="*/ 381 h 1212"/>
                  <a:gd name="T84" fmla="*/ 833 w 1211"/>
                  <a:gd name="T85" fmla="*/ 421 h 1212"/>
                  <a:gd name="T86" fmla="*/ 866 w 1211"/>
                  <a:gd name="T87" fmla="*/ 470 h 1212"/>
                  <a:gd name="T88" fmla="*/ 889 w 1211"/>
                  <a:gd name="T89" fmla="*/ 523 h 1212"/>
                  <a:gd name="T90" fmla="*/ 900 w 1211"/>
                  <a:gd name="T91" fmla="*/ 582 h 1212"/>
                  <a:gd name="T92" fmla="*/ 900 w 1211"/>
                  <a:gd name="T93" fmla="*/ 643 h 1212"/>
                  <a:gd name="T94" fmla="*/ 889 w 1211"/>
                  <a:gd name="T95" fmla="*/ 702 h 1212"/>
                  <a:gd name="T96" fmla="*/ 866 w 1211"/>
                  <a:gd name="T97" fmla="*/ 755 h 1212"/>
                  <a:gd name="T98" fmla="*/ 833 w 1211"/>
                  <a:gd name="T99" fmla="*/ 803 h 1212"/>
                  <a:gd name="T100" fmla="*/ 794 w 1211"/>
                  <a:gd name="T101" fmla="*/ 843 h 1212"/>
                  <a:gd name="T102" fmla="*/ 745 w 1211"/>
                  <a:gd name="T103" fmla="*/ 876 h 1212"/>
                  <a:gd name="T104" fmla="*/ 691 w 1211"/>
                  <a:gd name="T105" fmla="*/ 899 h 1212"/>
                  <a:gd name="T106" fmla="*/ 633 w 1211"/>
                  <a:gd name="T107" fmla="*/ 910 h 12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1211" h="1212">
                    <a:moveTo>
                      <a:pt x="1211" y="683"/>
                    </a:moveTo>
                    <a:lnTo>
                      <a:pt x="1211" y="536"/>
                    </a:lnTo>
                    <a:lnTo>
                      <a:pt x="1036" y="492"/>
                    </a:lnTo>
                    <a:lnTo>
                      <a:pt x="1032" y="476"/>
                    </a:lnTo>
                    <a:lnTo>
                      <a:pt x="1027" y="460"/>
                    </a:lnTo>
                    <a:lnTo>
                      <a:pt x="1021" y="444"/>
                    </a:lnTo>
                    <a:lnTo>
                      <a:pt x="1015" y="429"/>
                    </a:lnTo>
                    <a:lnTo>
                      <a:pt x="1007" y="414"/>
                    </a:lnTo>
                    <a:lnTo>
                      <a:pt x="1000" y="398"/>
                    </a:lnTo>
                    <a:lnTo>
                      <a:pt x="992" y="383"/>
                    </a:lnTo>
                    <a:lnTo>
                      <a:pt x="984" y="369"/>
                    </a:lnTo>
                    <a:lnTo>
                      <a:pt x="1076" y="231"/>
                    </a:lnTo>
                    <a:lnTo>
                      <a:pt x="973" y="127"/>
                    </a:lnTo>
                    <a:lnTo>
                      <a:pt x="828" y="215"/>
                    </a:lnTo>
                    <a:lnTo>
                      <a:pt x="814" y="207"/>
                    </a:lnTo>
                    <a:lnTo>
                      <a:pt x="800" y="200"/>
                    </a:lnTo>
                    <a:lnTo>
                      <a:pt x="786" y="193"/>
                    </a:lnTo>
                    <a:lnTo>
                      <a:pt x="772" y="187"/>
                    </a:lnTo>
                    <a:lnTo>
                      <a:pt x="757" y="181"/>
                    </a:lnTo>
                    <a:lnTo>
                      <a:pt x="742" y="176"/>
                    </a:lnTo>
                    <a:lnTo>
                      <a:pt x="727" y="171"/>
                    </a:lnTo>
                    <a:lnTo>
                      <a:pt x="711" y="166"/>
                    </a:lnTo>
                    <a:lnTo>
                      <a:pt x="678" y="0"/>
                    </a:lnTo>
                    <a:lnTo>
                      <a:pt x="532" y="0"/>
                    </a:lnTo>
                    <a:lnTo>
                      <a:pt x="491" y="164"/>
                    </a:lnTo>
                    <a:lnTo>
                      <a:pt x="474" y="168"/>
                    </a:lnTo>
                    <a:lnTo>
                      <a:pt x="458" y="174"/>
                    </a:lnTo>
                    <a:lnTo>
                      <a:pt x="440" y="179"/>
                    </a:lnTo>
                    <a:lnTo>
                      <a:pt x="424" y="186"/>
                    </a:lnTo>
                    <a:lnTo>
                      <a:pt x="409" y="192"/>
                    </a:lnTo>
                    <a:lnTo>
                      <a:pt x="393" y="200"/>
                    </a:lnTo>
                    <a:lnTo>
                      <a:pt x="378" y="207"/>
                    </a:lnTo>
                    <a:lnTo>
                      <a:pt x="364" y="216"/>
                    </a:lnTo>
                    <a:lnTo>
                      <a:pt x="223" y="122"/>
                    </a:lnTo>
                    <a:lnTo>
                      <a:pt x="120" y="226"/>
                    </a:lnTo>
                    <a:lnTo>
                      <a:pt x="207" y="371"/>
                    </a:lnTo>
                    <a:lnTo>
                      <a:pt x="199" y="386"/>
                    </a:lnTo>
                    <a:lnTo>
                      <a:pt x="191" y="401"/>
                    </a:lnTo>
                    <a:lnTo>
                      <a:pt x="183" y="417"/>
                    </a:lnTo>
                    <a:lnTo>
                      <a:pt x="177" y="432"/>
                    </a:lnTo>
                    <a:lnTo>
                      <a:pt x="170" y="448"/>
                    </a:lnTo>
                    <a:lnTo>
                      <a:pt x="165" y="464"/>
                    </a:lnTo>
                    <a:lnTo>
                      <a:pt x="160" y="481"/>
                    </a:lnTo>
                    <a:lnTo>
                      <a:pt x="155" y="498"/>
                    </a:lnTo>
                    <a:lnTo>
                      <a:pt x="0" y="528"/>
                    </a:lnTo>
                    <a:lnTo>
                      <a:pt x="0" y="675"/>
                    </a:lnTo>
                    <a:lnTo>
                      <a:pt x="154" y="714"/>
                    </a:lnTo>
                    <a:lnTo>
                      <a:pt x="159" y="730"/>
                    </a:lnTo>
                    <a:lnTo>
                      <a:pt x="164" y="746"/>
                    </a:lnTo>
                    <a:lnTo>
                      <a:pt x="169" y="762"/>
                    </a:lnTo>
                    <a:lnTo>
                      <a:pt x="176" y="778"/>
                    </a:lnTo>
                    <a:lnTo>
                      <a:pt x="182" y="794"/>
                    </a:lnTo>
                    <a:lnTo>
                      <a:pt x="190" y="809"/>
                    </a:lnTo>
                    <a:lnTo>
                      <a:pt x="197" y="824"/>
                    </a:lnTo>
                    <a:lnTo>
                      <a:pt x="205" y="838"/>
                    </a:lnTo>
                    <a:lnTo>
                      <a:pt x="110" y="980"/>
                    </a:lnTo>
                    <a:lnTo>
                      <a:pt x="214" y="1083"/>
                    </a:lnTo>
                    <a:lnTo>
                      <a:pt x="361" y="995"/>
                    </a:lnTo>
                    <a:lnTo>
                      <a:pt x="376" y="1003"/>
                    </a:lnTo>
                    <a:lnTo>
                      <a:pt x="391" y="1012"/>
                    </a:lnTo>
                    <a:lnTo>
                      <a:pt x="407" y="1019"/>
                    </a:lnTo>
                    <a:lnTo>
                      <a:pt x="423" y="1027"/>
                    </a:lnTo>
                    <a:lnTo>
                      <a:pt x="440" y="1034"/>
                    </a:lnTo>
                    <a:lnTo>
                      <a:pt x="458" y="1039"/>
                    </a:lnTo>
                    <a:lnTo>
                      <a:pt x="475" y="1044"/>
                    </a:lnTo>
                    <a:lnTo>
                      <a:pt x="492" y="1049"/>
                    </a:lnTo>
                    <a:lnTo>
                      <a:pt x="525" y="1212"/>
                    </a:lnTo>
                    <a:lnTo>
                      <a:pt x="670" y="1212"/>
                    </a:lnTo>
                    <a:lnTo>
                      <a:pt x="711" y="1046"/>
                    </a:lnTo>
                    <a:lnTo>
                      <a:pt x="728" y="1041"/>
                    </a:lnTo>
                    <a:lnTo>
                      <a:pt x="744" y="1037"/>
                    </a:lnTo>
                    <a:lnTo>
                      <a:pt x="759" y="1031"/>
                    </a:lnTo>
                    <a:lnTo>
                      <a:pt x="774" y="1025"/>
                    </a:lnTo>
                    <a:lnTo>
                      <a:pt x="789" y="1018"/>
                    </a:lnTo>
                    <a:lnTo>
                      <a:pt x="803" y="1011"/>
                    </a:lnTo>
                    <a:lnTo>
                      <a:pt x="818" y="1003"/>
                    </a:lnTo>
                    <a:lnTo>
                      <a:pt x="832" y="995"/>
                    </a:lnTo>
                    <a:lnTo>
                      <a:pt x="971" y="1089"/>
                    </a:lnTo>
                    <a:lnTo>
                      <a:pt x="1074" y="985"/>
                    </a:lnTo>
                    <a:lnTo>
                      <a:pt x="987" y="839"/>
                    </a:lnTo>
                    <a:lnTo>
                      <a:pt x="995" y="825"/>
                    </a:lnTo>
                    <a:lnTo>
                      <a:pt x="1003" y="810"/>
                    </a:lnTo>
                    <a:lnTo>
                      <a:pt x="1009" y="795"/>
                    </a:lnTo>
                    <a:lnTo>
                      <a:pt x="1016" y="780"/>
                    </a:lnTo>
                    <a:lnTo>
                      <a:pt x="1022" y="765"/>
                    </a:lnTo>
                    <a:lnTo>
                      <a:pt x="1028" y="748"/>
                    </a:lnTo>
                    <a:lnTo>
                      <a:pt x="1033" y="733"/>
                    </a:lnTo>
                    <a:lnTo>
                      <a:pt x="1038" y="717"/>
                    </a:lnTo>
                    <a:lnTo>
                      <a:pt x="1211" y="683"/>
                    </a:lnTo>
                    <a:close/>
                    <a:moveTo>
                      <a:pt x="602" y="913"/>
                    </a:moveTo>
                    <a:lnTo>
                      <a:pt x="587" y="913"/>
                    </a:lnTo>
                    <a:lnTo>
                      <a:pt x="571" y="910"/>
                    </a:lnTo>
                    <a:lnTo>
                      <a:pt x="557" y="909"/>
                    </a:lnTo>
                    <a:lnTo>
                      <a:pt x="542" y="906"/>
                    </a:lnTo>
                    <a:lnTo>
                      <a:pt x="527" y="903"/>
                    </a:lnTo>
                    <a:lnTo>
                      <a:pt x="513" y="899"/>
                    </a:lnTo>
                    <a:lnTo>
                      <a:pt x="499" y="894"/>
                    </a:lnTo>
                    <a:lnTo>
                      <a:pt x="486" y="889"/>
                    </a:lnTo>
                    <a:lnTo>
                      <a:pt x="472" y="882"/>
                    </a:lnTo>
                    <a:lnTo>
                      <a:pt x="459" y="876"/>
                    </a:lnTo>
                    <a:lnTo>
                      <a:pt x="447" y="869"/>
                    </a:lnTo>
                    <a:lnTo>
                      <a:pt x="435" y="861"/>
                    </a:lnTo>
                    <a:lnTo>
                      <a:pt x="423" y="853"/>
                    </a:lnTo>
                    <a:lnTo>
                      <a:pt x="411" y="843"/>
                    </a:lnTo>
                    <a:lnTo>
                      <a:pt x="400" y="835"/>
                    </a:lnTo>
                    <a:lnTo>
                      <a:pt x="390" y="824"/>
                    </a:lnTo>
                    <a:lnTo>
                      <a:pt x="380" y="814"/>
                    </a:lnTo>
                    <a:lnTo>
                      <a:pt x="371" y="803"/>
                    </a:lnTo>
                    <a:lnTo>
                      <a:pt x="362" y="792"/>
                    </a:lnTo>
                    <a:lnTo>
                      <a:pt x="354" y="780"/>
                    </a:lnTo>
                    <a:lnTo>
                      <a:pt x="345" y="768"/>
                    </a:lnTo>
                    <a:lnTo>
                      <a:pt x="339" y="755"/>
                    </a:lnTo>
                    <a:lnTo>
                      <a:pt x="331" y="742"/>
                    </a:lnTo>
                    <a:lnTo>
                      <a:pt x="326" y="729"/>
                    </a:lnTo>
                    <a:lnTo>
                      <a:pt x="321" y="716"/>
                    </a:lnTo>
                    <a:lnTo>
                      <a:pt x="316" y="702"/>
                    </a:lnTo>
                    <a:lnTo>
                      <a:pt x="312" y="687"/>
                    </a:lnTo>
                    <a:lnTo>
                      <a:pt x="309" y="673"/>
                    </a:lnTo>
                    <a:lnTo>
                      <a:pt x="305" y="658"/>
                    </a:lnTo>
                    <a:lnTo>
                      <a:pt x="304" y="643"/>
                    </a:lnTo>
                    <a:lnTo>
                      <a:pt x="302" y="627"/>
                    </a:lnTo>
                    <a:lnTo>
                      <a:pt x="302" y="612"/>
                    </a:lnTo>
                    <a:lnTo>
                      <a:pt x="302" y="597"/>
                    </a:lnTo>
                    <a:lnTo>
                      <a:pt x="304" y="582"/>
                    </a:lnTo>
                    <a:lnTo>
                      <a:pt x="305" y="567"/>
                    </a:lnTo>
                    <a:lnTo>
                      <a:pt x="309" y="552"/>
                    </a:lnTo>
                    <a:lnTo>
                      <a:pt x="312" y="538"/>
                    </a:lnTo>
                    <a:lnTo>
                      <a:pt x="316" y="523"/>
                    </a:lnTo>
                    <a:lnTo>
                      <a:pt x="321" y="510"/>
                    </a:lnTo>
                    <a:lnTo>
                      <a:pt x="326" y="496"/>
                    </a:lnTo>
                    <a:lnTo>
                      <a:pt x="331" y="483"/>
                    </a:lnTo>
                    <a:lnTo>
                      <a:pt x="339" y="470"/>
                    </a:lnTo>
                    <a:lnTo>
                      <a:pt x="345" y="457"/>
                    </a:lnTo>
                    <a:lnTo>
                      <a:pt x="354" y="445"/>
                    </a:lnTo>
                    <a:lnTo>
                      <a:pt x="362" y="433"/>
                    </a:lnTo>
                    <a:lnTo>
                      <a:pt x="371" y="421"/>
                    </a:lnTo>
                    <a:lnTo>
                      <a:pt x="380" y="410"/>
                    </a:lnTo>
                    <a:lnTo>
                      <a:pt x="390" y="401"/>
                    </a:lnTo>
                    <a:lnTo>
                      <a:pt x="400" y="390"/>
                    </a:lnTo>
                    <a:lnTo>
                      <a:pt x="411" y="381"/>
                    </a:lnTo>
                    <a:lnTo>
                      <a:pt x="423" y="371"/>
                    </a:lnTo>
                    <a:lnTo>
                      <a:pt x="435" y="364"/>
                    </a:lnTo>
                    <a:lnTo>
                      <a:pt x="447" y="355"/>
                    </a:lnTo>
                    <a:lnTo>
                      <a:pt x="459" y="349"/>
                    </a:lnTo>
                    <a:lnTo>
                      <a:pt x="472" y="342"/>
                    </a:lnTo>
                    <a:lnTo>
                      <a:pt x="486" y="336"/>
                    </a:lnTo>
                    <a:lnTo>
                      <a:pt x="499" y="330"/>
                    </a:lnTo>
                    <a:lnTo>
                      <a:pt x="513" y="326"/>
                    </a:lnTo>
                    <a:lnTo>
                      <a:pt x="527" y="322"/>
                    </a:lnTo>
                    <a:lnTo>
                      <a:pt x="542" y="319"/>
                    </a:lnTo>
                    <a:lnTo>
                      <a:pt x="557" y="315"/>
                    </a:lnTo>
                    <a:lnTo>
                      <a:pt x="571" y="314"/>
                    </a:lnTo>
                    <a:lnTo>
                      <a:pt x="587" y="313"/>
                    </a:lnTo>
                    <a:lnTo>
                      <a:pt x="602" y="312"/>
                    </a:lnTo>
                    <a:lnTo>
                      <a:pt x="618" y="313"/>
                    </a:lnTo>
                    <a:lnTo>
                      <a:pt x="633" y="314"/>
                    </a:lnTo>
                    <a:lnTo>
                      <a:pt x="648" y="315"/>
                    </a:lnTo>
                    <a:lnTo>
                      <a:pt x="663" y="319"/>
                    </a:lnTo>
                    <a:lnTo>
                      <a:pt x="677" y="322"/>
                    </a:lnTo>
                    <a:lnTo>
                      <a:pt x="691" y="326"/>
                    </a:lnTo>
                    <a:lnTo>
                      <a:pt x="705" y="330"/>
                    </a:lnTo>
                    <a:lnTo>
                      <a:pt x="719" y="336"/>
                    </a:lnTo>
                    <a:lnTo>
                      <a:pt x="732" y="342"/>
                    </a:lnTo>
                    <a:lnTo>
                      <a:pt x="745" y="349"/>
                    </a:lnTo>
                    <a:lnTo>
                      <a:pt x="758" y="355"/>
                    </a:lnTo>
                    <a:lnTo>
                      <a:pt x="770" y="364"/>
                    </a:lnTo>
                    <a:lnTo>
                      <a:pt x="782" y="371"/>
                    </a:lnTo>
                    <a:lnTo>
                      <a:pt x="794" y="381"/>
                    </a:lnTo>
                    <a:lnTo>
                      <a:pt x="804" y="390"/>
                    </a:lnTo>
                    <a:lnTo>
                      <a:pt x="814" y="401"/>
                    </a:lnTo>
                    <a:lnTo>
                      <a:pt x="825" y="410"/>
                    </a:lnTo>
                    <a:lnTo>
                      <a:pt x="833" y="421"/>
                    </a:lnTo>
                    <a:lnTo>
                      <a:pt x="842" y="433"/>
                    </a:lnTo>
                    <a:lnTo>
                      <a:pt x="851" y="445"/>
                    </a:lnTo>
                    <a:lnTo>
                      <a:pt x="858" y="457"/>
                    </a:lnTo>
                    <a:lnTo>
                      <a:pt x="866" y="470"/>
                    </a:lnTo>
                    <a:lnTo>
                      <a:pt x="872" y="483"/>
                    </a:lnTo>
                    <a:lnTo>
                      <a:pt x="879" y="496"/>
                    </a:lnTo>
                    <a:lnTo>
                      <a:pt x="884" y="510"/>
                    </a:lnTo>
                    <a:lnTo>
                      <a:pt x="889" y="523"/>
                    </a:lnTo>
                    <a:lnTo>
                      <a:pt x="893" y="538"/>
                    </a:lnTo>
                    <a:lnTo>
                      <a:pt x="896" y="552"/>
                    </a:lnTo>
                    <a:lnTo>
                      <a:pt x="898" y="567"/>
                    </a:lnTo>
                    <a:lnTo>
                      <a:pt x="900" y="582"/>
                    </a:lnTo>
                    <a:lnTo>
                      <a:pt x="901" y="597"/>
                    </a:lnTo>
                    <a:lnTo>
                      <a:pt x="903" y="612"/>
                    </a:lnTo>
                    <a:lnTo>
                      <a:pt x="901" y="627"/>
                    </a:lnTo>
                    <a:lnTo>
                      <a:pt x="900" y="643"/>
                    </a:lnTo>
                    <a:lnTo>
                      <a:pt x="898" y="658"/>
                    </a:lnTo>
                    <a:lnTo>
                      <a:pt x="896" y="673"/>
                    </a:lnTo>
                    <a:lnTo>
                      <a:pt x="893" y="687"/>
                    </a:lnTo>
                    <a:lnTo>
                      <a:pt x="889" y="702"/>
                    </a:lnTo>
                    <a:lnTo>
                      <a:pt x="884" y="716"/>
                    </a:lnTo>
                    <a:lnTo>
                      <a:pt x="879" y="729"/>
                    </a:lnTo>
                    <a:lnTo>
                      <a:pt x="872" y="742"/>
                    </a:lnTo>
                    <a:lnTo>
                      <a:pt x="866" y="755"/>
                    </a:lnTo>
                    <a:lnTo>
                      <a:pt x="858" y="768"/>
                    </a:lnTo>
                    <a:lnTo>
                      <a:pt x="851" y="780"/>
                    </a:lnTo>
                    <a:lnTo>
                      <a:pt x="842" y="792"/>
                    </a:lnTo>
                    <a:lnTo>
                      <a:pt x="833" y="803"/>
                    </a:lnTo>
                    <a:lnTo>
                      <a:pt x="825" y="814"/>
                    </a:lnTo>
                    <a:lnTo>
                      <a:pt x="814" y="824"/>
                    </a:lnTo>
                    <a:lnTo>
                      <a:pt x="804" y="835"/>
                    </a:lnTo>
                    <a:lnTo>
                      <a:pt x="794" y="843"/>
                    </a:lnTo>
                    <a:lnTo>
                      <a:pt x="782" y="853"/>
                    </a:lnTo>
                    <a:lnTo>
                      <a:pt x="770" y="861"/>
                    </a:lnTo>
                    <a:lnTo>
                      <a:pt x="758" y="869"/>
                    </a:lnTo>
                    <a:lnTo>
                      <a:pt x="745" y="876"/>
                    </a:lnTo>
                    <a:lnTo>
                      <a:pt x="732" y="882"/>
                    </a:lnTo>
                    <a:lnTo>
                      <a:pt x="719" y="889"/>
                    </a:lnTo>
                    <a:lnTo>
                      <a:pt x="705" y="894"/>
                    </a:lnTo>
                    <a:lnTo>
                      <a:pt x="691" y="899"/>
                    </a:lnTo>
                    <a:lnTo>
                      <a:pt x="677" y="903"/>
                    </a:lnTo>
                    <a:lnTo>
                      <a:pt x="663" y="906"/>
                    </a:lnTo>
                    <a:lnTo>
                      <a:pt x="648" y="909"/>
                    </a:lnTo>
                    <a:lnTo>
                      <a:pt x="633" y="910"/>
                    </a:lnTo>
                    <a:lnTo>
                      <a:pt x="618" y="913"/>
                    </a:lnTo>
                    <a:lnTo>
                      <a:pt x="602" y="91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1235"/>
              <p:cNvSpPr>
                <a:spLocks noEditPoints="1"/>
              </p:cNvSpPr>
              <p:nvPr/>
            </p:nvSpPr>
            <p:spPr bwMode="auto">
              <a:xfrm>
                <a:off x="1776135" y="2640261"/>
                <a:ext cx="289836" cy="289836"/>
              </a:xfrm>
              <a:custGeom>
                <a:avLst/>
                <a:gdLst>
                  <a:gd name="T0" fmla="*/ 815 w 815"/>
                  <a:gd name="T1" fmla="*/ 361 h 815"/>
                  <a:gd name="T2" fmla="*/ 691 w 815"/>
                  <a:gd name="T3" fmla="*/ 310 h 815"/>
                  <a:gd name="T4" fmla="*/ 674 w 815"/>
                  <a:gd name="T5" fmla="*/ 268 h 815"/>
                  <a:gd name="T6" fmla="*/ 724 w 815"/>
                  <a:gd name="T7" fmla="*/ 155 h 815"/>
                  <a:gd name="T8" fmla="*/ 557 w 815"/>
                  <a:gd name="T9" fmla="*/ 145 h 815"/>
                  <a:gd name="T10" fmla="*/ 519 w 815"/>
                  <a:gd name="T11" fmla="*/ 126 h 815"/>
                  <a:gd name="T12" fmla="*/ 479 w 815"/>
                  <a:gd name="T13" fmla="*/ 112 h 815"/>
                  <a:gd name="T14" fmla="*/ 358 w 815"/>
                  <a:gd name="T15" fmla="*/ 0 h 815"/>
                  <a:gd name="T16" fmla="*/ 309 w 815"/>
                  <a:gd name="T17" fmla="*/ 116 h 815"/>
                  <a:gd name="T18" fmla="*/ 265 w 815"/>
                  <a:gd name="T19" fmla="*/ 135 h 815"/>
                  <a:gd name="T20" fmla="*/ 151 w 815"/>
                  <a:gd name="T21" fmla="*/ 82 h 815"/>
                  <a:gd name="T22" fmla="*/ 140 w 815"/>
                  <a:gd name="T23" fmla="*/ 249 h 815"/>
                  <a:gd name="T24" fmla="*/ 120 w 815"/>
                  <a:gd name="T25" fmla="*/ 290 h 815"/>
                  <a:gd name="T26" fmla="*/ 105 w 815"/>
                  <a:gd name="T27" fmla="*/ 335 h 815"/>
                  <a:gd name="T28" fmla="*/ 0 w 815"/>
                  <a:gd name="T29" fmla="*/ 453 h 815"/>
                  <a:gd name="T30" fmla="*/ 111 w 815"/>
                  <a:gd name="T31" fmla="*/ 502 h 815"/>
                  <a:gd name="T32" fmla="*/ 128 w 815"/>
                  <a:gd name="T33" fmla="*/ 544 h 815"/>
                  <a:gd name="T34" fmla="*/ 74 w 815"/>
                  <a:gd name="T35" fmla="*/ 659 h 815"/>
                  <a:gd name="T36" fmla="*/ 243 w 815"/>
                  <a:gd name="T37" fmla="*/ 669 h 815"/>
                  <a:gd name="T38" fmla="*/ 286 w 815"/>
                  <a:gd name="T39" fmla="*/ 691 h 815"/>
                  <a:gd name="T40" fmla="*/ 331 w 815"/>
                  <a:gd name="T41" fmla="*/ 705 h 815"/>
                  <a:gd name="T42" fmla="*/ 451 w 815"/>
                  <a:gd name="T43" fmla="*/ 815 h 815"/>
                  <a:gd name="T44" fmla="*/ 501 w 815"/>
                  <a:gd name="T45" fmla="*/ 697 h 815"/>
                  <a:gd name="T46" fmla="*/ 541 w 815"/>
                  <a:gd name="T47" fmla="*/ 680 h 815"/>
                  <a:gd name="T48" fmla="*/ 654 w 815"/>
                  <a:gd name="T49" fmla="*/ 732 h 815"/>
                  <a:gd name="T50" fmla="*/ 664 w 815"/>
                  <a:gd name="T51" fmla="*/ 565 h 815"/>
                  <a:gd name="T52" fmla="*/ 684 w 815"/>
                  <a:gd name="T53" fmla="*/ 525 h 815"/>
                  <a:gd name="T54" fmla="*/ 698 w 815"/>
                  <a:gd name="T55" fmla="*/ 483 h 815"/>
                  <a:gd name="T56" fmla="*/ 406 w 815"/>
                  <a:gd name="T57" fmla="*/ 614 h 815"/>
                  <a:gd name="T58" fmla="*/ 365 w 815"/>
                  <a:gd name="T59" fmla="*/ 610 h 815"/>
                  <a:gd name="T60" fmla="*/ 327 w 815"/>
                  <a:gd name="T61" fmla="*/ 598 h 815"/>
                  <a:gd name="T62" fmla="*/ 292 w 815"/>
                  <a:gd name="T63" fmla="*/ 580 h 815"/>
                  <a:gd name="T64" fmla="*/ 263 w 815"/>
                  <a:gd name="T65" fmla="*/ 555 h 815"/>
                  <a:gd name="T66" fmla="*/ 238 w 815"/>
                  <a:gd name="T67" fmla="*/ 525 h 815"/>
                  <a:gd name="T68" fmla="*/ 220 w 815"/>
                  <a:gd name="T69" fmla="*/ 490 h 815"/>
                  <a:gd name="T70" fmla="*/ 208 w 815"/>
                  <a:gd name="T71" fmla="*/ 452 h 815"/>
                  <a:gd name="T72" fmla="*/ 204 w 815"/>
                  <a:gd name="T73" fmla="*/ 412 h 815"/>
                  <a:gd name="T74" fmla="*/ 208 w 815"/>
                  <a:gd name="T75" fmla="*/ 371 h 815"/>
                  <a:gd name="T76" fmla="*/ 220 w 815"/>
                  <a:gd name="T77" fmla="*/ 334 h 815"/>
                  <a:gd name="T78" fmla="*/ 238 w 815"/>
                  <a:gd name="T79" fmla="*/ 299 h 815"/>
                  <a:gd name="T80" fmla="*/ 263 w 815"/>
                  <a:gd name="T81" fmla="*/ 269 h 815"/>
                  <a:gd name="T82" fmla="*/ 292 w 815"/>
                  <a:gd name="T83" fmla="*/ 245 h 815"/>
                  <a:gd name="T84" fmla="*/ 327 w 815"/>
                  <a:gd name="T85" fmla="*/ 226 h 815"/>
                  <a:gd name="T86" fmla="*/ 365 w 815"/>
                  <a:gd name="T87" fmla="*/ 214 h 815"/>
                  <a:gd name="T88" fmla="*/ 406 w 815"/>
                  <a:gd name="T89" fmla="*/ 210 h 815"/>
                  <a:gd name="T90" fmla="*/ 447 w 815"/>
                  <a:gd name="T91" fmla="*/ 214 h 815"/>
                  <a:gd name="T92" fmla="*/ 485 w 815"/>
                  <a:gd name="T93" fmla="*/ 226 h 815"/>
                  <a:gd name="T94" fmla="*/ 518 w 815"/>
                  <a:gd name="T95" fmla="*/ 245 h 815"/>
                  <a:gd name="T96" fmla="*/ 548 w 815"/>
                  <a:gd name="T97" fmla="*/ 269 h 815"/>
                  <a:gd name="T98" fmla="*/ 573 w 815"/>
                  <a:gd name="T99" fmla="*/ 299 h 815"/>
                  <a:gd name="T100" fmla="*/ 592 w 815"/>
                  <a:gd name="T101" fmla="*/ 334 h 815"/>
                  <a:gd name="T102" fmla="*/ 603 w 815"/>
                  <a:gd name="T103" fmla="*/ 371 h 815"/>
                  <a:gd name="T104" fmla="*/ 608 w 815"/>
                  <a:gd name="T105" fmla="*/ 412 h 815"/>
                  <a:gd name="T106" fmla="*/ 603 w 815"/>
                  <a:gd name="T107" fmla="*/ 452 h 815"/>
                  <a:gd name="T108" fmla="*/ 592 w 815"/>
                  <a:gd name="T109" fmla="*/ 490 h 815"/>
                  <a:gd name="T110" fmla="*/ 573 w 815"/>
                  <a:gd name="T111" fmla="*/ 525 h 815"/>
                  <a:gd name="T112" fmla="*/ 548 w 815"/>
                  <a:gd name="T113" fmla="*/ 555 h 815"/>
                  <a:gd name="T114" fmla="*/ 518 w 815"/>
                  <a:gd name="T115" fmla="*/ 580 h 815"/>
                  <a:gd name="T116" fmla="*/ 485 w 815"/>
                  <a:gd name="T117" fmla="*/ 598 h 815"/>
                  <a:gd name="T118" fmla="*/ 447 w 815"/>
                  <a:gd name="T119" fmla="*/ 610 h 815"/>
                  <a:gd name="T120" fmla="*/ 406 w 815"/>
                  <a:gd name="T121" fmla="*/ 614 h 8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815" h="815">
                    <a:moveTo>
                      <a:pt x="815" y="459"/>
                    </a:moveTo>
                    <a:lnTo>
                      <a:pt x="815" y="361"/>
                    </a:lnTo>
                    <a:lnTo>
                      <a:pt x="697" y="331"/>
                    </a:lnTo>
                    <a:lnTo>
                      <a:pt x="691" y="310"/>
                    </a:lnTo>
                    <a:lnTo>
                      <a:pt x="683" y="288"/>
                    </a:lnTo>
                    <a:lnTo>
                      <a:pt x="674" y="268"/>
                    </a:lnTo>
                    <a:lnTo>
                      <a:pt x="663" y="248"/>
                    </a:lnTo>
                    <a:lnTo>
                      <a:pt x="724" y="155"/>
                    </a:lnTo>
                    <a:lnTo>
                      <a:pt x="655" y="86"/>
                    </a:lnTo>
                    <a:lnTo>
                      <a:pt x="557" y="145"/>
                    </a:lnTo>
                    <a:lnTo>
                      <a:pt x="539" y="135"/>
                    </a:lnTo>
                    <a:lnTo>
                      <a:pt x="519" y="126"/>
                    </a:lnTo>
                    <a:lnTo>
                      <a:pt x="500" y="119"/>
                    </a:lnTo>
                    <a:lnTo>
                      <a:pt x="479" y="112"/>
                    </a:lnTo>
                    <a:lnTo>
                      <a:pt x="457" y="0"/>
                    </a:lnTo>
                    <a:lnTo>
                      <a:pt x="358" y="0"/>
                    </a:lnTo>
                    <a:lnTo>
                      <a:pt x="331" y="111"/>
                    </a:lnTo>
                    <a:lnTo>
                      <a:pt x="309" y="116"/>
                    </a:lnTo>
                    <a:lnTo>
                      <a:pt x="286" y="125"/>
                    </a:lnTo>
                    <a:lnTo>
                      <a:pt x="265" y="135"/>
                    </a:lnTo>
                    <a:lnTo>
                      <a:pt x="245" y="146"/>
                    </a:lnTo>
                    <a:lnTo>
                      <a:pt x="151" y="82"/>
                    </a:lnTo>
                    <a:lnTo>
                      <a:pt x="81" y="152"/>
                    </a:lnTo>
                    <a:lnTo>
                      <a:pt x="140" y="249"/>
                    </a:lnTo>
                    <a:lnTo>
                      <a:pt x="129" y="270"/>
                    </a:lnTo>
                    <a:lnTo>
                      <a:pt x="120" y="290"/>
                    </a:lnTo>
                    <a:lnTo>
                      <a:pt x="111" y="312"/>
                    </a:lnTo>
                    <a:lnTo>
                      <a:pt x="105" y="335"/>
                    </a:lnTo>
                    <a:lnTo>
                      <a:pt x="0" y="355"/>
                    </a:lnTo>
                    <a:lnTo>
                      <a:pt x="0" y="453"/>
                    </a:lnTo>
                    <a:lnTo>
                      <a:pt x="105" y="479"/>
                    </a:lnTo>
                    <a:lnTo>
                      <a:pt x="111" y="502"/>
                    </a:lnTo>
                    <a:lnTo>
                      <a:pt x="119" y="524"/>
                    </a:lnTo>
                    <a:lnTo>
                      <a:pt x="128" y="544"/>
                    </a:lnTo>
                    <a:lnTo>
                      <a:pt x="139" y="564"/>
                    </a:lnTo>
                    <a:lnTo>
                      <a:pt x="74" y="659"/>
                    </a:lnTo>
                    <a:lnTo>
                      <a:pt x="145" y="729"/>
                    </a:lnTo>
                    <a:lnTo>
                      <a:pt x="243" y="669"/>
                    </a:lnTo>
                    <a:lnTo>
                      <a:pt x="263" y="681"/>
                    </a:lnTo>
                    <a:lnTo>
                      <a:pt x="286" y="691"/>
                    </a:lnTo>
                    <a:lnTo>
                      <a:pt x="309" y="699"/>
                    </a:lnTo>
                    <a:lnTo>
                      <a:pt x="331" y="705"/>
                    </a:lnTo>
                    <a:lnTo>
                      <a:pt x="353" y="815"/>
                    </a:lnTo>
                    <a:lnTo>
                      <a:pt x="451" y="815"/>
                    </a:lnTo>
                    <a:lnTo>
                      <a:pt x="479" y="704"/>
                    </a:lnTo>
                    <a:lnTo>
                      <a:pt x="501" y="697"/>
                    </a:lnTo>
                    <a:lnTo>
                      <a:pt x="521" y="689"/>
                    </a:lnTo>
                    <a:lnTo>
                      <a:pt x="541" y="680"/>
                    </a:lnTo>
                    <a:lnTo>
                      <a:pt x="560" y="669"/>
                    </a:lnTo>
                    <a:lnTo>
                      <a:pt x="654" y="732"/>
                    </a:lnTo>
                    <a:lnTo>
                      <a:pt x="723" y="663"/>
                    </a:lnTo>
                    <a:lnTo>
                      <a:pt x="664" y="565"/>
                    </a:lnTo>
                    <a:lnTo>
                      <a:pt x="675" y="545"/>
                    </a:lnTo>
                    <a:lnTo>
                      <a:pt x="684" y="525"/>
                    </a:lnTo>
                    <a:lnTo>
                      <a:pt x="692" y="504"/>
                    </a:lnTo>
                    <a:lnTo>
                      <a:pt x="698" y="483"/>
                    </a:lnTo>
                    <a:lnTo>
                      <a:pt x="815" y="459"/>
                    </a:lnTo>
                    <a:close/>
                    <a:moveTo>
                      <a:pt x="406" y="614"/>
                    </a:moveTo>
                    <a:lnTo>
                      <a:pt x="385" y="613"/>
                    </a:lnTo>
                    <a:lnTo>
                      <a:pt x="365" y="610"/>
                    </a:lnTo>
                    <a:lnTo>
                      <a:pt x="345" y="605"/>
                    </a:lnTo>
                    <a:lnTo>
                      <a:pt x="327" y="598"/>
                    </a:lnTo>
                    <a:lnTo>
                      <a:pt x="310" y="589"/>
                    </a:lnTo>
                    <a:lnTo>
                      <a:pt x="292" y="580"/>
                    </a:lnTo>
                    <a:lnTo>
                      <a:pt x="277" y="568"/>
                    </a:lnTo>
                    <a:lnTo>
                      <a:pt x="263" y="555"/>
                    </a:lnTo>
                    <a:lnTo>
                      <a:pt x="250" y="540"/>
                    </a:lnTo>
                    <a:lnTo>
                      <a:pt x="238" y="525"/>
                    </a:lnTo>
                    <a:lnTo>
                      <a:pt x="229" y="508"/>
                    </a:lnTo>
                    <a:lnTo>
                      <a:pt x="220" y="490"/>
                    </a:lnTo>
                    <a:lnTo>
                      <a:pt x="213" y="472"/>
                    </a:lnTo>
                    <a:lnTo>
                      <a:pt x="208" y="452"/>
                    </a:lnTo>
                    <a:lnTo>
                      <a:pt x="205" y="433"/>
                    </a:lnTo>
                    <a:lnTo>
                      <a:pt x="204" y="412"/>
                    </a:lnTo>
                    <a:lnTo>
                      <a:pt x="205" y="392"/>
                    </a:lnTo>
                    <a:lnTo>
                      <a:pt x="208" y="371"/>
                    </a:lnTo>
                    <a:lnTo>
                      <a:pt x="213" y="352"/>
                    </a:lnTo>
                    <a:lnTo>
                      <a:pt x="220" y="334"/>
                    </a:lnTo>
                    <a:lnTo>
                      <a:pt x="229" y="316"/>
                    </a:lnTo>
                    <a:lnTo>
                      <a:pt x="238" y="299"/>
                    </a:lnTo>
                    <a:lnTo>
                      <a:pt x="250" y="284"/>
                    </a:lnTo>
                    <a:lnTo>
                      <a:pt x="263" y="269"/>
                    </a:lnTo>
                    <a:lnTo>
                      <a:pt x="277" y="256"/>
                    </a:lnTo>
                    <a:lnTo>
                      <a:pt x="292" y="245"/>
                    </a:lnTo>
                    <a:lnTo>
                      <a:pt x="310" y="234"/>
                    </a:lnTo>
                    <a:lnTo>
                      <a:pt x="327" y="226"/>
                    </a:lnTo>
                    <a:lnTo>
                      <a:pt x="345" y="219"/>
                    </a:lnTo>
                    <a:lnTo>
                      <a:pt x="365" y="214"/>
                    </a:lnTo>
                    <a:lnTo>
                      <a:pt x="385" y="211"/>
                    </a:lnTo>
                    <a:lnTo>
                      <a:pt x="406" y="210"/>
                    </a:lnTo>
                    <a:lnTo>
                      <a:pt x="426" y="211"/>
                    </a:lnTo>
                    <a:lnTo>
                      <a:pt x="447" y="214"/>
                    </a:lnTo>
                    <a:lnTo>
                      <a:pt x="465" y="219"/>
                    </a:lnTo>
                    <a:lnTo>
                      <a:pt x="485" y="226"/>
                    </a:lnTo>
                    <a:lnTo>
                      <a:pt x="502" y="234"/>
                    </a:lnTo>
                    <a:lnTo>
                      <a:pt x="518" y="245"/>
                    </a:lnTo>
                    <a:lnTo>
                      <a:pt x="534" y="256"/>
                    </a:lnTo>
                    <a:lnTo>
                      <a:pt x="548" y="269"/>
                    </a:lnTo>
                    <a:lnTo>
                      <a:pt x="561" y="284"/>
                    </a:lnTo>
                    <a:lnTo>
                      <a:pt x="573" y="299"/>
                    </a:lnTo>
                    <a:lnTo>
                      <a:pt x="583" y="316"/>
                    </a:lnTo>
                    <a:lnTo>
                      <a:pt x="592" y="334"/>
                    </a:lnTo>
                    <a:lnTo>
                      <a:pt x="598" y="352"/>
                    </a:lnTo>
                    <a:lnTo>
                      <a:pt x="603" y="371"/>
                    </a:lnTo>
                    <a:lnTo>
                      <a:pt x="607" y="392"/>
                    </a:lnTo>
                    <a:lnTo>
                      <a:pt x="608" y="412"/>
                    </a:lnTo>
                    <a:lnTo>
                      <a:pt x="607" y="433"/>
                    </a:lnTo>
                    <a:lnTo>
                      <a:pt x="603" y="452"/>
                    </a:lnTo>
                    <a:lnTo>
                      <a:pt x="598" y="472"/>
                    </a:lnTo>
                    <a:lnTo>
                      <a:pt x="592" y="490"/>
                    </a:lnTo>
                    <a:lnTo>
                      <a:pt x="583" y="508"/>
                    </a:lnTo>
                    <a:lnTo>
                      <a:pt x="573" y="525"/>
                    </a:lnTo>
                    <a:lnTo>
                      <a:pt x="561" y="541"/>
                    </a:lnTo>
                    <a:lnTo>
                      <a:pt x="548" y="555"/>
                    </a:lnTo>
                    <a:lnTo>
                      <a:pt x="534" y="568"/>
                    </a:lnTo>
                    <a:lnTo>
                      <a:pt x="518" y="580"/>
                    </a:lnTo>
                    <a:lnTo>
                      <a:pt x="502" y="589"/>
                    </a:lnTo>
                    <a:lnTo>
                      <a:pt x="485" y="598"/>
                    </a:lnTo>
                    <a:lnTo>
                      <a:pt x="465" y="605"/>
                    </a:lnTo>
                    <a:lnTo>
                      <a:pt x="447" y="610"/>
                    </a:lnTo>
                    <a:lnTo>
                      <a:pt x="426" y="613"/>
                    </a:lnTo>
                    <a:lnTo>
                      <a:pt x="406" y="61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8" name="Group 67"/>
            <p:cNvGrpSpPr/>
            <p:nvPr/>
          </p:nvGrpSpPr>
          <p:grpSpPr>
            <a:xfrm>
              <a:off x="6647040" y="3365096"/>
              <a:ext cx="311466" cy="187997"/>
              <a:chOff x="1352748" y="2545069"/>
              <a:chExt cx="713223" cy="430492"/>
            </a:xfrm>
            <a:solidFill>
              <a:srgbClr val="0091DA"/>
            </a:solidFill>
          </p:grpSpPr>
          <p:sp>
            <p:nvSpPr>
              <p:cNvPr id="75" name="Freeform 1234"/>
              <p:cNvSpPr>
                <a:spLocks noEditPoints="1"/>
              </p:cNvSpPr>
              <p:nvPr/>
            </p:nvSpPr>
            <p:spPr bwMode="auto">
              <a:xfrm>
                <a:off x="1352748" y="2545069"/>
                <a:ext cx="430492" cy="430492"/>
              </a:xfrm>
              <a:custGeom>
                <a:avLst/>
                <a:gdLst>
                  <a:gd name="T0" fmla="*/ 1032 w 1211"/>
                  <a:gd name="T1" fmla="*/ 476 h 1212"/>
                  <a:gd name="T2" fmla="*/ 1007 w 1211"/>
                  <a:gd name="T3" fmla="*/ 414 h 1212"/>
                  <a:gd name="T4" fmla="*/ 1076 w 1211"/>
                  <a:gd name="T5" fmla="*/ 231 h 1212"/>
                  <a:gd name="T6" fmla="*/ 800 w 1211"/>
                  <a:gd name="T7" fmla="*/ 200 h 1212"/>
                  <a:gd name="T8" fmla="*/ 742 w 1211"/>
                  <a:gd name="T9" fmla="*/ 176 h 1212"/>
                  <a:gd name="T10" fmla="*/ 532 w 1211"/>
                  <a:gd name="T11" fmla="*/ 0 h 1212"/>
                  <a:gd name="T12" fmla="*/ 440 w 1211"/>
                  <a:gd name="T13" fmla="*/ 179 h 1212"/>
                  <a:gd name="T14" fmla="*/ 378 w 1211"/>
                  <a:gd name="T15" fmla="*/ 207 h 1212"/>
                  <a:gd name="T16" fmla="*/ 207 w 1211"/>
                  <a:gd name="T17" fmla="*/ 371 h 1212"/>
                  <a:gd name="T18" fmla="*/ 177 w 1211"/>
                  <a:gd name="T19" fmla="*/ 432 h 1212"/>
                  <a:gd name="T20" fmla="*/ 155 w 1211"/>
                  <a:gd name="T21" fmla="*/ 498 h 1212"/>
                  <a:gd name="T22" fmla="*/ 159 w 1211"/>
                  <a:gd name="T23" fmla="*/ 730 h 1212"/>
                  <a:gd name="T24" fmla="*/ 182 w 1211"/>
                  <a:gd name="T25" fmla="*/ 794 h 1212"/>
                  <a:gd name="T26" fmla="*/ 110 w 1211"/>
                  <a:gd name="T27" fmla="*/ 980 h 1212"/>
                  <a:gd name="T28" fmla="*/ 391 w 1211"/>
                  <a:gd name="T29" fmla="*/ 1012 h 1212"/>
                  <a:gd name="T30" fmla="*/ 458 w 1211"/>
                  <a:gd name="T31" fmla="*/ 1039 h 1212"/>
                  <a:gd name="T32" fmla="*/ 670 w 1211"/>
                  <a:gd name="T33" fmla="*/ 1212 h 1212"/>
                  <a:gd name="T34" fmla="*/ 759 w 1211"/>
                  <a:gd name="T35" fmla="*/ 1031 h 1212"/>
                  <a:gd name="T36" fmla="*/ 818 w 1211"/>
                  <a:gd name="T37" fmla="*/ 1003 h 1212"/>
                  <a:gd name="T38" fmla="*/ 987 w 1211"/>
                  <a:gd name="T39" fmla="*/ 839 h 1212"/>
                  <a:gd name="T40" fmla="*/ 1016 w 1211"/>
                  <a:gd name="T41" fmla="*/ 780 h 1212"/>
                  <a:gd name="T42" fmla="*/ 1038 w 1211"/>
                  <a:gd name="T43" fmla="*/ 717 h 1212"/>
                  <a:gd name="T44" fmla="*/ 571 w 1211"/>
                  <a:gd name="T45" fmla="*/ 910 h 1212"/>
                  <a:gd name="T46" fmla="*/ 513 w 1211"/>
                  <a:gd name="T47" fmla="*/ 899 h 1212"/>
                  <a:gd name="T48" fmla="*/ 459 w 1211"/>
                  <a:gd name="T49" fmla="*/ 876 h 1212"/>
                  <a:gd name="T50" fmla="*/ 411 w 1211"/>
                  <a:gd name="T51" fmla="*/ 843 h 1212"/>
                  <a:gd name="T52" fmla="*/ 371 w 1211"/>
                  <a:gd name="T53" fmla="*/ 803 h 1212"/>
                  <a:gd name="T54" fmla="*/ 339 w 1211"/>
                  <a:gd name="T55" fmla="*/ 755 h 1212"/>
                  <a:gd name="T56" fmla="*/ 316 w 1211"/>
                  <a:gd name="T57" fmla="*/ 702 h 1212"/>
                  <a:gd name="T58" fmla="*/ 304 w 1211"/>
                  <a:gd name="T59" fmla="*/ 643 h 1212"/>
                  <a:gd name="T60" fmla="*/ 304 w 1211"/>
                  <a:gd name="T61" fmla="*/ 582 h 1212"/>
                  <a:gd name="T62" fmla="*/ 316 w 1211"/>
                  <a:gd name="T63" fmla="*/ 523 h 1212"/>
                  <a:gd name="T64" fmla="*/ 339 w 1211"/>
                  <a:gd name="T65" fmla="*/ 470 h 1212"/>
                  <a:gd name="T66" fmla="*/ 371 w 1211"/>
                  <a:gd name="T67" fmla="*/ 421 h 1212"/>
                  <a:gd name="T68" fmla="*/ 411 w 1211"/>
                  <a:gd name="T69" fmla="*/ 381 h 1212"/>
                  <a:gd name="T70" fmla="*/ 459 w 1211"/>
                  <a:gd name="T71" fmla="*/ 349 h 1212"/>
                  <a:gd name="T72" fmla="*/ 513 w 1211"/>
                  <a:gd name="T73" fmla="*/ 326 h 1212"/>
                  <a:gd name="T74" fmla="*/ 571 w 1211"/>
                  <a:gd name="T75" fmla="*/ 314 h 1212"/>
                  <a:gd name="T76" fmla="*/ 633 w 1211"/>
                  <a:gd name="T77" fmla="*/ 314 h 1212"/>
                  <a:gd name="T78" fmla="*/ 691 w 1211"/>
                  <a:gd name="T79" fmla="*/ 326 h 1212"/>
                  <a:gd name="T80" fmla="*/ 745 w 1211"/>
                  <a:gd name="T81" fmla="*/ 349 h 1212"/>
                  <a:gd name="T82" fmla="*/ 794 w 1211"/>
                  <a:gd name="T83" fmla="*/ 381 h 1212"/>
                  <a:gd name="T84" fmla="*/ 833 w 1211"/>
                  <a:gd name="T85" fmla="*/ 421 h 1212"/>
                  <a:gd name="T86" fmla="*/ 866 w 1211"/>
                  <a:gd name="T87" fmla="*/ 470 h 1212"/>
                  <a:gd name="T88" fmla="*/ 889 w 1211"/>
                  <a:gd name="T89" fmla="*/ 523 h 1212"/>
                  <a:gd name="T90" fmla="*/ 900 w 1211"/>
                  <a:gd name="T91" fmla="*/ 582 h 1212"/>
                  <a:gd name="T92" fmla="*/ 900 w 1211"/>
                  <a:gd name="T93" fmla="*/ 643 h 1212"/>
                  <a:gd name="T94" fmla="*/ 889 w 1211"/>
                  <a:gd name="T95" fmla="*/ 702 h 1212"/>
                  <a:gd name="T96" fmla="*/ 866 w 1211"/>
                  <a:gd name="T97" fmla="*/ 755 h 1212"/>
                  <a:gd name="T98" fmla="*/ 833 w 1211"/>
                  <a:gd name="T99" fmla="*/ 803 h 1212"/>
                  <a:gd name="T100" fmla="*/ 794 w 1211"/>
                  <a:gd name="T101" fmla="*/ 843 h 1212"/>
                  <a:gd name="T102" fmla="*/ 745 w 1211"/>
                  <a:gd name="T103" fmla="*/ 876 h 1212"/>
                  <a:gd name="T104" fmla="*/ 691 w 1211"/>
                  <a:gd name="T105" fmla="*/ 899 h 1212"/>
                  <a:gd name="T106" fmla="*/ 633 w 1211"/>
                  <a:gd name="T107" fmla="*/ 910 h 12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1211" h="1212">
                    <a:moveTo>
                      <a:pt x="1211" y="683"/>
                    </a:moveTo>
                    <a:lnTo>
                      <a:pt x="1211" y="536"/>
                    </a:lnTo>
                    <a:lnTo>
                      <a:pt x="1036" y="492"/>
                    </a:lnTo>
                    <a:lnTo>
                      <a:pt x="1032" y="476"/>
                    </a:lnTo>
                    <a:lnTo>
                      <a:pt x="1027" y="460"/>
                    </a:lnTo>
                    <a:lnTo>
                      <a:pt x="1021" y="444"/>
                    </a:lnTo>
                    <a:lnTo>
                      <a:pt x="1015" y="429"/>
                    </a:lnTo>
                    <a:lnTo>
                      <a:pt x="1007" y="414"/>
                    </a:lnTo>
                    <a:lnTo>
                      <a:pt x="1000" y="398"/>
                    </a:lnTo>
                    <a:lnTo>
                      <a:pt x="992" y="383"/>
                    </a:lnTo>
                    <a:lnTo>
                      <a:pt x="984" y="369"/>
                    </a:lnTo>
                    <a:lnTo>
                      <a:pt x="1076" y="231"/>
                    </a:lnTo>
                    <a:lnTo>
                      <a:pt x="973" y="127"/>
                    </a:lnTo>
                    <a:lnTo>
                      <a:pt x="828" y="215"/>
                    </a:lnTo>
                    <a:lnTo>
                      <a:pt x="814" y="207"/>
                    </a:lnTo>
                    <a:lnTo>
                      <a:pt x="800" y="200"/>
                    </a:lnTo>
                    <a:lnTo>
                      <a:pt x="786" y="193"/>
                    </a:lnTo>
                    <a:lnTo>
                      <a:pt x="772" y="187"/>
                    </a:lnTo>
                    <a:lnTo>
                      <a:pt x="757" y="181"/>
                    </a:lnTo>
                    <a:lnTo>
                      <a:pt x="742" y="176"/>
                    </a:lnTo>
                    <a:lnTo>
                      <a:pt x="727" y="171"/>
                    </a:lnTo>
                    <a:lnTo>
                      <a:pt x="711" y="166"/>
                    </a:lnTo>
                    <a:lnTo>
                      <a:pt x="678" y="0"/>
                    </a:lnTo>
                    <a:lnTo>
                      <a:pt x="532" y="0"/>
                    </a:lnTo>
                    <a:lnTo>
                      <a:pt x="491" y="164"/>
                    </a:lnTo>
                    <a:lnTo>
                      <a:pt x="474" y="168"/>
                    </a:lnTo>
                    <a:lnTo>
                      <a:pt x="458" y="174"/>
                    </a:lnTo>
                    <a:lnTo>
                      <a:pt x="440" y="179"/>
                    </a:lnTo>
                    <a:lnTo>
                      <a:pt x="424" y="186"/>
                    </a:lnTo>
                    <a:lnTo>
                      <a:pt x="409" y="192"/>
                    </a:lnTo>
                    <a:lnTo>
                      <a:pt x="393" y="200"/>
                    </a:lnTo>
                    <a:lnTo>
                      <a:pt x="378" y="207"/>
                    </a:lnTo>
                    <a:lnTo>
                      <a:pt x="364" y="216"/>
                    </a:lnTo>
                    <a:lnTo>
                      <a:pt x="223" y="122"/>
                    </a:lnTo>
                    <a:lnTo>
                      <a:pt x="120" y="226"/>
                    </a:lnTo>
                    <a:lnTo>
                      <a:pt x="207" y="371"/>
                    </a:lnTo>
                    <a:lnTo>
                      <a:pt x="199" y="386"/>
                    </a:lnTo>
                    <a:lnTo>
                      <a:pt x="191" y="401"/>
                    </a:lnTo>
                    <a:lnTo>
                      <a:pt x="183" y="417"/>
                    </a:lnTo>
                    <a:lnTo>
                      <a:pt x="177" y="432"/>
                    </a:lnTo>
                    <a:lnTo>
                      <a:pt x="170" y="448"/>
                    </a:lnTo>
                    <a:lnTo>
                      <a:pt x="165" y="464"/>
                    </a:lnTo>
                    <a:lnTo>
                      <a:pt x="160" y="481"/>
                    </a:lnTo>
                    <a:lnTo>
                      <a:pt x="155" y="498"/>
                    </a:lnTo>
                    <a:lnTo>
                      <a:pt x="0" y="528"/>
                    </a:lnTo>
                    <a:lnTo>
                      <a:pt x="0" y="675"/>
                    </a:lnTo>
                    <a:lnTo>
                      <a:pt x="154" y="714"/>
                    </a:lnTo>
                    <a:lnTo>
                      <a:pt x="159" y="730"/>
                    </a:lnTo>
                    <a:lnTo>
                      <a:pt x="164" y="746"/>
                    </a:lnTo>
                    <a:lnTo>
                      <a:pt x="169" y="762"/>
                    </a:lnTo>
                    <a:lnTo>
                      <a:pt x="176" y="778"/>
                    </a:lnTo>
                    <a:lnTo>
                      <a:pt x="182" y="794"/>
                    </a:lnTo>
                    <a:lnTo>
                      <a:pt x="190" y="809"/>
                    </a:lnTo>
                    <a:lnTo>
                      <a:pt x="197" y="824"/>
                    </a:lnTo>
                    <a:lnTo>
                      <a:pt x="205" y="838"/>
                    </a:lnTo>
                    <a:lnTo>
                      <a:pt x="110" y="980"/>
                    </a:lnTo>
                    <a:lnTo>
                      <a:pt x="214" y="1083"/>
                    </a:lnTo>
                    <a:lnTo>
                      <a:pt x="361" y="995"/>
                    </a:lnTo>
                    <a:lnTo>
                      <a:pt x="376" y="1003"/>
                    </a:lnTo>
                    <a:lnTo>
                      <a:pt x="391" y="1012"/>
                    </a:lnTo>
                    <a:lnTo>
                      <a:pt x="407" y="1019"/>
                    </a:lnTo>
                    <a:lnTo>
                      <a:pt x="423" y="1027"/>
                    </a:lnTo>
                    <a:lnTo>
                      <a:pt x="440" y="1034"/>
                    </a:lnTo>
                    <a:lnTo>
                      <a:pt x="458" y="1039"/>
                    </a:lnTo>
                    <a:lnTo>
                      <a:pt x="475" y="1044"/>
                    </a:lnTo>
                    <a:lnTo>
                      <a:pt x="492" y="1049"/>
                    </a:lnTo>
                    <a:lnTo>
                      <a:pt x="525" y="1212"/>
                    </a:lnTo>
                    <a:lnTo>
                      <a:pt x="670" y="1212"/>
                    </a:lnTo>
                    <a:lnTo>
                      <a:pt x="711" y="1046"/>
                    </a:lnTo>
                    <a:lnTo>
                      <a:pt x="728" y="1041"/>
                    </a:lnTo>
                    <a:lnTo>
                      <a:pt x="744" y="1037"/>
                    </a:lnTo>
                    <a:lnTo>
                      <a:pt x="759" y="1031"/>
                    </a:lnTo>
                    <a:lnTo>
                      <a:pt x="774" y="1025"/>
                    </a:lnTo>
                    <a:lnTo>
                      <a:pt x="789" y="1018"/>
                    </a:lnTo>
                    <a:lnTo>
                      <a:pt x="803" y="1011"/>
                    </a:lnTo>
                    <a:lnTo>
                      <a:pt x="818" y="1003"/>
                    </a:lnTo>
                    <a:lnTo>
                      <a:pt x="832" y="995"/>
                    </a:lnTo>
                    <a:lnTo>
                      <a:pt x="971" y="1089"/>
                    </a:lnTo>
                    <a:lnTo>
                      <a:pt x="1074" y="985"/>
                    </a:lnTo>
                    <a:lnTo>
                      <a:pt x="987" y="839"/>
                    </a:lnTo>
                    <a:lnTo>
                      <a:pt x="995" y="825"/>
                    </a:lnTo>
                    <a:lnTo>
                      <a:pt x="1003" y="810"/>
                    </a:lnTo>
                    <a:lnTo>
                      <a:pt x="1009" y="795"/>
                    </a:lnTo>
                    <a:lnTo>
                      <a:pt x="1016" y="780"/>
                    </a:lnTo>
                    <a:lnTo>
                      <a:pt x="1022" y="765"/>
                    </a:lnTo>
                    <a:lnTo>
                      <a:pt x="1028" y="748"/>
                    </a:lnTo>
                    <a:lnTo>
                      <a:pt x="1033" y="733"/>
                    </a:lnTo>
                    <a:lnTo>
                      <a:pt x="1038" y="717"/>
                    </a:lnTo>
                    <a:lnTo>
                      <a:pt x="1211" y="683"/>
                    </a:lnTo>
                    <a:close/>
                    <a:moveTo>
                      <a:pt x="602" y="913"/>
                    </a:moveTo>
                    <a:lnTo>
                      <a:pt x="587" y="913"/>
                    </a:lnTo>
                    <a:lnTo>
                      <a:pt x="571" y="910"/>
                    </a:lnTo>
                    <a:lnTo>
                      <a:pt x="557" y="909"/>
                    </a:lnTo>
                    <a:lnTo>
                      <a:pt x="542" y="906"/>
                    </a:lnTo>
                    <a:lnTo>
                      <a:pt x="527" y="903"/>
                    </a:lnTo>
                    <a:lnTo>
                      <a:pt x="513" y="899"/>
                    </a:lnTo>
                    <a:lnTo>
                      <a:pt x="499" y="894"/>
                    </a:lnTo>
                    <a:lnTo>
                      <a:pt x="486" y="889"/>
                    </a:lnTo>
                    <a:lnTo>
                      <a:pt x="472" y="882"/>
                    </a:lnTo>
                    <a:lnTo>
                      <a:pt x="459" y="876"/>
                    </a:lnTo>
                    <a:lnTo>
                      <a:pt x="447" y="869"/>
                    </a:lnTo>
                    <a:lnTo>
                      <a:pt x="435" y="861"/>
                    </a:lnTo>
                    <a:lnTo>
                      <a:pt x="423" y="853"/>
                    </a:lnTo>
                    <a:lnTo>
                      <a:pt x="411" y="843"/>
                    </a:lnTo>
                    <a:lnTo>
                      <a:pt x="400" y="835"/>
                    </a:lnTo>
                    <a:lnTo>
                      <a:pt x="390" y="824"/>
                    </a:lnTo>
                    <a:lnTo>
                      <a:pt x="380" y="814"/>
                    </a:lnTo>
                    <a:lnTo>
                      <a:pt x="371" y="803"/>
                    </a:lnTo>
                    <a:lnTo>
                      <a:pt x="362" y="792"/>
                    </a:lnTo>
                    <a:lnTo>
                      <a:pt x="354" y="780"/>
                    </a:lnTo>
                    <a:lnTo>
                      <a:pt x="345" y="768"/>
                    </a:lnTo>
                    <a:lnTo>
                      <a:pt x="339" y="755"/>
                    </a:lnTo>
                    <a:lnTo>
                      <a:pt x="331" y="742"/>
                    </a:lnTo>
                    <a:lnTo>
                      <a:pt x="326" y="729"/>
                    </a:lnTo>
                    <a:lnTo>
                      <a:pt x="321" y="716"/>
                    </a:lnTo>
                    <a:lnTo>
                      <a:pt x="316" y="702"/>
                    </a:lnTo>
                    <a:lnTo>
                      <a:pt x="312" y="687"/>
                    </a:lnTo>
                    <a:lnTo>
                      <a:pt x="309" y="673"/>
                    </a:lnTo>
                    <a:lnTo>
                      <a:pt x="305" y="658"/>
                    </a:lnTo>
                    <a:lnTo>
                      <a:pt x="304" y="643"/>
                    </a:lnTo>
                    <a:lnTo>
                      <a:pt x="302" y="627"/>
                    </a:lnTo>
                    <a:lnTo>
                      <a:pt x="302" y="612"/>
                    </a:lnTo>
                    <a:lnTo>
                      <a:pt x="302" y="597"/>
                    </a:lnTo>
                    <a:lnTo>
                      <a:pt x="304" y="582"/>
                    </a:lnTo>
                    <a:lnTo>
                      <a:pt x="305" y="567"/>
                    </a:lnTo>
                    <a:lnTo>
                      <a:pt x="309" y="552"/>
                    </a:lnTo>
                    <a:lnTo>
                      <a:pt x="312" y="538"/>
                    </a:lnTo>
                    <a:lnTo>
                      <a:pt x="316" y="523"/>
                    </a:lnTo>
                    <a:lnTo>
                      <a:pt x="321" y="510"/>
                    </a:lnTo>
                    <a:lnTo>
                      <a:pt x="326" y="496"/>
                    </a:lnTo>
                    <a:lnTo>
                      <a:pt x="331" y="483"/>
                    </a:lnTo>
                    <a:lnTo>
                      <a:pt x="339" y="470"/>
                    </a:lnTo>
                    <a:lnTo>
                      <a:pt x="345" y="457"/>
                    </a:lnTo>
                    <a:lnTo>
                      <a:pt x="354" y="445"/>
                    </a:lnTo>
                    <a:lnTo>
                      <a:pt x="362" y="433"/>
                    </a:lnTo>
                    <a:lnTo>
                      <a:pt x="371" y="421"/>
                    </a:lnTo>
                    <a:lnTo>
                      <a:pt x="380" y="410"/>
                    </a:lnTo>
                    <a:lnTo>
                      <a:pt x="390" y="401"/>
                    </a:lnTo>
                    <a:lnTo>
                      <a:pt x="400" y="390"/>
                    </a:lnTo>
                    <a:lnTo>
                      <a:pt x="411" y="381"/>
                    </a:lnTo>
                    <a:lnTo>
                      <a:pt x="423" y="371"/>
                    </a:lnTo>
                    <a:lnTo>
                      <a:pt x="435" y="364"/>
                    </a:lnTo>
                    <a:lnTo>
                      <a:pt x="447" y="355"/>
                    </a:lnTo>
                    <a:lnTo>
                      <a:pt x="459" y="349"/>
                    </a:lnTo>
                    <a:lnTo>
                      <a:pt x="472" y="342"/>
                    </a:lnTo>
                    <a:lnTo>
                      <a:pt x="486" y="336"/>
                    </a:lnTo>
                    <a:lnTo>
                      <a:pt x="499" y="330"/>
                    </a:lnTo>
                    <a:lnTo>
                      <a:pt x="513" y="326"/>
                    </a:lnTo>
                    <a:lnTo>
                      <a:pt x="527" y="322"/>
                    </a:lnTo>
                    <a:lnTo>
                      <a:pt x="542" y="319"/>
                    </a:lnTo>
                    <a:lnTo>
                      <a:pt x="557" y="315"/>
                    </a:lnTo>
                    <a:lnTo>
                      <a:pt x="571" y="314"/>
                    </a:lnTo>
                    <a:lnTo>
                      <a:pt x="587" y="313"/>
                    </a:lnTo>
                    <a:lnTo>
                      <a:pt x="602" y="312"/>
                    </a:lnTo>
                    <a:lnTo>
                      <a:pt x="618" y="313"/>
                    </a:lnTo>
                    <a:lnTo>
                      <a:pt x="633" y="314"/>
                    </a:lnTo>
                    <a:lnTo>
                      <a:pt x="648" y="315"/>
                    </a:lnTo>
                    <a:lnTo>
                      <a:pt x="663" y="319"/>
                    </a:lnTo>
                    <a:lnTo>
                      <a:pt x="677" y="322"/>
                    </a:lnTo>
                    <a:lnTo>
                      <a:pt x="691" y="326"/>
                    </a:lnTo>
                    <a:lnTo>
                      <a:pt x="705" y="330"/>
                    </a:lnTo>
                    <a:lnTo>
                      <a:pt x="719" y="336"/>
                    </a:lnTo>
                    <a:lnTo>
                      <a:pt x="732" y="342"/>
                    </a:lnTo>
                    <a:lnTo>
                      <a:pt x="745" y="349"/>
                    </a:lnTo>
                    <a:lnTo>
                      <a:pt x="758" y="355"/>
                    </a:lnTo>
                    <a:lnTo>
                      <a:pt x="770" y="364"/>
                    </a:lnTo>
                    <a:lnTo>
                      <a:pt x="782" y="371"/>
                    </a:lnTo>
                    <a:lnTo>
                      <a:pt x="794" y="381"/>
                    </a:lnTo>
                    <a:lnTo>
                      <a:pt x="804" y="390"/>
                    </a:lnTo>
                    <a:lnTo>
                      <a:pt x="814" y="401"/>
                    </a:lnTo>
                    <a:lnTo>
                      <a:pt x="825" y="410"/>
                    </a:lnTo>
                    <a:lnTo>
                      <a:pt x="833" y="421"/>
                    </a:lnTo>
                    <a:lnTo>
                      <a:pt x="842" y="433"/>
                    </a:lnTo>
                    <a:lnTo>
                      <a:pt x="851" y="445"/>
                    </a:lnTo>
                    <a:lnTo>
                      <a:pt x="858" y="457"/>
                    </a:lnTo>
                    <a:lnTo>
                      <a:pt x="866" y="470"/>
                    </a:lnTo>
                    <a:lnTo>
                      <a:pt x="872" y="483"/>
                    </a:lnTo>
                    <a:lnTo>
                      <a:pt x="879" y="496"/>
                    </a:lnTo>
                    <a:lnTo>
                      <a:pt x="884" y="510"/>
                    </a:lnTo>
                    <a:lnTo>
                      <a:pt x="889" y="523"/>
                    </a:lnTo>
                    <a:lnTo>
                      <a:pt x="893" y="538"/>
                    </a:lnTo>
                    <a:lnTo>
                      <a:pt x="896" y="552"/>
                    </a:lnTo>
                    <a:lnTo>
                      <a:pt x="898" y="567"/>
                    </a:lnTo>
                    <a:lnTo>
                      <a:pt x="900" y="582"/>
                    </a:lnTo>
                    <a:lnTo>
                      <a:pt x="901" y="597"/>
                    </a:lnTo>
                    <a:lnTo>
                      <a:pt x="903" y="612"/>
                    </a:lnTo>
                    <a:lnTo>
                      <a:pt x="901" y="627"/>
                    </a:lnTo>
                    <a:lnTo>
                      <a:pt x="900" y="643"/>
                    </a:lnTo>
                    <a:lnTo>
                      <a:pt x="898" y="658"/>
                    </a:lnTo>
                    <a:lnTo>
                      <a:pt x="896" y="673"/>
                    </a:lnTo>
                    <a:lnTo>
                      <a:pt x="893" y="687"/>
                    </a:lnTo>
                    <a:lnTo>
                      <a:pt x="889" y="702"/>
                    </a:lnTo>
                    <a:lnTo>
                      <a:pt x="884" y="716"/>
                    </a:lnTo>
                    <a:lnTo>
                      <a:pt x="879" y="729"/>
                    </a:lnTo>
                    <a:lnTo>
                      <a:pt x="872" y="742"/>
                    </a:lnTo>
                    <a:lnTo>
                      <a:pt x="866" y="755"/>
                    </a:lnTo>
                    <a:lnTo>
                      <a:pt x="858" y="768"/>
                    </a:lnTo>
                    <a:lnTo>
                      <a:pt x="851" y="780"/>
                    </a:lnTo>
                    <a:lnTo>
                      <a:pt x="842" y="792"/>
                    </a:lnTo>
                    <a:lnTo>
                      <a:pt x="833" y="803"/>
                    </a:lnTo>
                    <a:lnTo>
                      <a:pt x="825" y="814"/>
                    </a:lnTo>
                    <a:lnTo>
                      <a:pt x="814" y="824"/>
                    </a:lnTo>
                    <a:lnTo>
                      <a:pt x="804" y="835"/>
                    </a:lnTo>
                    <a:lnTo>
                      <a:pt x="794" y="843"/>
                    </a:lnTo>
                    <a:lnTo>
                      <a:pt x="782" y="853"/>
                    </a:lnTo>
                    <a:lnTo>
                      <a:pt x="770" y="861"/>
                    </a:lnTo>
                    <a:lnTo>
                      <a:pt x="758" y="869"/>
                    </a:lnTo>
                    <a:lnTo>
                      <a:pt x="745" y="876"/>
                    </a:lnTo>
                    <a:lnTo>
                      <a:pt x="732" y="882"/>
                    </a:lnTo>
                    <a:lnTo>
                      <a:pt x="719" y="889"/>
                    </a:lnTo>
                    <a:lnTo>
                      <a:pt x="705" y="894"/>
                    </a:lnTo>
                    <a:lnTo>
                      <a:pt x="691" y="899"/>
                    </a:lnTo>
                    <a:lnTo>
                      <a:pt x="677" y="903"/>
                    </a:lnTo>
                    <a:lnTo>
                      <a:pt x="663" y="906"/>
                    </a:lnTo>
                    <a:lnTo>
                      <a:pt x="648" y="909"/>
                    </a:lnTo>
                    <a:lnTo>
                      <a:pt x="633" y="910"/>
                    </a:lnTo>
                    <a:lnTo>
                      <a:pt x="618" y="913"/>
                    </a:lnTo>
                    <a:lnTo>
                      <a:pt x="602" y="91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1235"/>
              <p:cNvSpPr>
                <a:spLocks noEditPoints="1"/>
              </p:cNvSpPr>
              <p:nvPr/>
            </p:nvSpPr>
            <p:spPr bwMode="auto">
              <a:xfrm>
                <a:off x="1776135" y="2640261"/>
                <a:ext cx="289836" cy="289836"/>
              </a:xfrm>
              <a:custGeom>
                <a:avLst/>
                <a:gdLst>
                  <a:gd name="T0" fmla="*/ 815 w 815"/>
                  <a:gd name="T1" fmla="*/ 361 h 815"/>
                  <a:gd name="T2" fmla="*/ 691 w 815"/>
                  <a:gd name="T3" fmla="*/ 310 h 815"/>
                  <a:gd name="T4" fmla="*/ 674 w 815"/>
                  <a:gd name="T5" fmla="*/ 268 h 815"/>
                  <a:gd name="T6" fmla="*/ 724 w 815"/>
                  <a:gd name="T7" fmla="*/ 155 h 815"/>
                  <a:gd name="T8" fmla="*/ 557 w 815"/>
                  <a:gd name="T9" fmla="*/ 145 h 815"/>
                  <a:gd name="T10" fmla="*/ 519 w 815"/>
                  <a:gd name="T11" fmla="*/ 126 h 815"/>
                  <a:gd name="T12" fmla="*/ 479 w 815"/>
                  <a:gd name="T13" fmla="*/ 112 h 815"/>
                  <a:gd name="T14" fmla="*/ 358 w 815"/>
                  <a:gd name="T15" fmla="*/ 0 h 815"/>
                  <a:gd name="T16" fmla="*/ 309 w 815"/>
                  <a:gd name="T17" fmla="*/ 116 h 815"/>
                  <a:gd name="T18" fmla="*/ 265 w 815"/>
                  <a:gd name="T19" fmla="*/ 135 h 815"/>
                  <a:gd name="T20" fmla="*/ 151 w 815"/>
                  <a:gd name="T21" fmla="*/ 82 h 815"/>
                  <a:gd name="T22" fmla="*/ 140 w 815"/>
                  <a:gd name="T23" fmla="*/ 249 h 815"/>
                  <a:gd name="T24" fmla="*/ 120 w 815"/>
                  <a:gd name="T25" fmla="*/ 290 h 815"/>
                  <a:gd name="T26" fmla="*/ 105 w 815"/>
                  <a:gd name="T27" fmla="*/ 335 h 815"/>
                  <a:gd name="T28" fmla="*/ 0 w 815"/>
                  <a:gd name="T29" fmla="*/ 453 h 815"/>
                  <a:gd name="T30" fmla="*/ 111 w 815"/>
                  <a:gd name="T31" fmla="*/ 502 h 815"/>
                  <a:gd name="T32" fmla="*/ 128 w 815"/>
                  <a:gd name="T33" fmla="*/ 544 h 815"/>
                  <a:gd name="T34" fmla="*/ 74 w 815"/>
                  <a:gd name="T35" fmla="*/ 659 h 815"/>
                  <a:gd name="T36" fmla="*/ 243 w 815"/>
                  <a:gd name="T37" fmla="*/ 669 h 815"/>
                  <a:gd name="T38" fmla="*/ 286 w 815"/>
                  <a:gd name="T39" fmla="*/ 691 h 815"/>
                  <a:gd name="T40" fmla="*/ 331 w 815"/>
                  <a:gd name="T41" fmla="*/ 705 h 815"/>
                  <a:gd name="T42" fmla="*/ 451 w 815"/>
                  <a:gd name="T43" fmla="*/ 815 h 815"/>
                  <a:gd name="T44" fmla="*/ 501 w 815"/>
                  <a:gd name="T45" fmla="*/ 697 h 815"/>
                  <a:gd name="T46" fmla="*/ 541 w 815"/>
                  <a:gd name="T47" fmla="*/ 680 h 815"/>
                  <a:gd name="T48" fmla="*/ 654 w 815"/>
                  <a:gd name="T49" fmla="*/ 732 h 815"/>
                  <a:gd name="T50" fmla="*/ 664 w 815"/>
                  <a:gd name="T51" fmla="*/ 565 h 815"/>
                  <a:gd name="T52" fmla="*/ 684 w 815"/>
                  <a:gd name="T53" fmla="*/ 525 h 815"/>
                  <a:gd name="T54" fmla="*/ 698 w 815"/>
                  <a:gd name="T55" fmla="*/ 483 h 815"/>
                  <a:gd name="T56" fmla="*/ 406 w 815"/>
                  <a:gd name="T57" fmla="*/ 614 h 815"/>
                  <a:gd name="T58" fmla="*/ 365 w 815"/>
                  <a:gd name="T59" fmla="*/ 610 h 815"/>
                  <a:gd name="T60" fmla="*/ 327 w 815"/>
                  <a:gd name="T61" fmla="*/ 598 h 815"/>
                  <a:gd name="T62" fmla="*/ 292 w 815"/>
                  <a:gd name="T63" fmla="*/ 580 h 815"/>
                  <a:gd name="T64" fmla="*/ 263 w 815"/>
                  <a:gd name="T65" fmla="*/ 555 h 815"/>
                  <a:gd name="T66" fmla="*/ 238 w 815"/>
                  <a:gd name="T67" fmla="*/ 525 h 815"/>
                  <a:gd name="T68" fmla="*/ 220 w 815"/>
                  <a:gd name="T69" fmla="*/ 490 h 815"/>
                  <a:gd name="T70" fmla="*/ 208 w 815"/>
                  <a:gd name="T71" fmla="*/ 452 h 815"/>
                  <a:gd name="T72" fmla="*/ 204 w 815"/>
                  <a:gd name="T73" fmla="*/ 412 h 815"/>
                  <a:gd name="T74" fmla="*/ 208 w 815"/>
                  <a:gd name="T75" fmla="*/ 371 h 815"/>
                  <a:gd name="T76" fmla="*/ 220 w 815"/>
                  <a:gd name="T77" fmla="*/ 334 h 815"/>
                  <a:gd name="T78" fmla="*/ 238 w 815"/>
                  <a:gd name="T79" fmla="*/ 299 h 815"/>
                  <a:gd name="T80" fmla="*/ 263 w 815"/>
                  <a:gd name="T81" fmla="*/ 269 h 815"/>
                  <a:gd name="T82" fmla="*/ 292 w 815"/>
                  <a:gd name="T83" fmla="*/ 245 h 815"/>
                  <a:gd name="T84" fmla="*/ 327 w 815"/>
                  <a:gd name="T85" fmla="*/ 226 h 815"/>
                  <a:gd name="T86" fmla="*/ 365 w 815"/>
                  <a:gd name="T87" fmla="*/ 214 h 815"/>
                  <a:gd name="T88" fmla="*/ 406 w 815"/>
                  <a:gd name="T89" fmla="*/ 210 h 815"/>
                  <a:gd name="T90" fmla="*/ 447 w 815"/>
                  <a:gd name="T91" fmla="*/ 214 h 815"/>
                  <a:gd name="T92" fmla="*/ 485 w 815"/>
                  <a:gd name="T93" fmla="*/ 226 h 815"/>
                  <a:gd name="T94" fmla="*/ 518 w 815"/>
                  <a:gd name="T95" fmla="*/ 245 h 815"/>
                  <a:gd name="T96" fmla="*/ 548 w 815"/>
                  <a:gd name="T97" fmla="*/ 269 h 815"/>
                  <a:gd name="T98" fmla="*/ 573 w 815"/>
                  <a:gd name="T99" fmla="*/ 299 h 815"/>
                  <a:gd name="T100" fmla="*/ 592 w 815"/>
                  <a:gd name="T101" fmla="*/ 334 h 815"/>
                  <a:gd name="T102" fmla="*/ 603 w 815"/>
                  <a:gd name="T103" fmla="*/ 371 h 815"/>
                  <a:gd name="T104" fmla="*/ 608 w 815"/>
                  <a:gd name="T105" fmla="*/ 412 h 815"/>
                  <a:gd name="T106" fmla="*/ 603 w 815"/>
                  <a:gd name="T107" fmla="*/ 452 h 815"/>
                  <a:gd name="T108" fmla="*/ 592 w 815"/>
                  <a:gd name="T109" fmla="*/ 490 h 815"/>
                  <a:gd name="T110" fmla="*/ 573 w 815"/>
                  <a:gd name="T111" fmla="*/ 525 h 815"/>
                  <a:gd name="T112" fmla="*/ 548 w 815"/>
                  <a:gd name="T113" fmla="*/ 555 h 815"/>
                  <a:gd name="T114" fmla="*/ 518 w 815"/>
                  <a:gd name="T115" fmla="*/ 580 h 815"/>
                  <a:gd name="T116" fmla="*/ 485 w 815"/>
                  <a:gd name="T117" fmla="*/ 598 h 815"/>
                  <a:gd name="T118" fmla="*/ 447 w 815"/>
                  <a:gd name="T119" fmla="*/ 610 h 815"/>
                  <a:gd name="T120" fmla="*/ 406 w 815"/>
                  <a:gd name="T121" fmla="*/ 614 h 8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815" h="815">
                    <a:moveTo>
                      <a:pt x="815" y="459"/>
                    </a:moveTo>
                    <a:lnTo>
                      <a:pt x="815" y="361"/>
                    </a:lnTo>
                    <a:lnTo>
                      <a:pt x="697" y="331"/>
                    </a:lnTo>
                    <a:lnTo>
                      <a:pt x="691" y="310"/>
                    </a:lnTo>
                    <a:lnTo>
                      <a:pt x="683" y="288"/>
                    </a:lnTo>
                    <a:lnTo>
                      <a:pt x="674" y="268"/>
                    </a:lnTo>
                    <a:lnTo>
                      <a:pt x="663" y="248"/>
                    </a:lnTo>
                    <a:lnTo>
                      <a:pt x="724" y="155"/>
                    </a:lnTo>
                    <a:lnTo>
                      <a:pt x="655" y="86"/>
                    </a:lnTo>
                    <a:lnTo>
                      <a:pt x="557" y="145"/>
                    </a:lnTo>
                    <a:lnTo>
                      <a:pt x="539" y="135"/>
                    </a:lnTo>
                    <a:lnTo>
                      <a:pt x="519" y="126"/>
                    </a:lnTo>
                    <a:lnTo>
                      <a:pt x="500" y="119"/>
                    </a:lnTo>
                    <a:lnTo>
                      <a:pt x="479" y="112"/>
                    </a:lnTo>
                    <a:lnTo>
                      <a:pt x="457" y="0"/>
                    </a:lnTo>
                    <a:lnTo>
                      <a:pt x="358" y="0"/>
                    </a:lnTo>
                    <a:lnTo>
                      <a:pt x="331" y="111"/>
                    </a:lnTo>
                    <a:lnTo>
                      <a:pt x="309" y="116"/>
                    </a:lnTo>
                    <a:lnTo>
                      <a:pt x="286" y="125"/>
                    </a:lnTo>
                    <a:lnTo>
                      <a:pt x="265" y="135"/>
                    </a:lnTo>
                    <a:lnTo>
                      <a:pt x="245" y="146"/>
                    </a:lnTo>
                    <a:lnTo>
                      <a:pt x="151" y="82"/>
                    </a:lnTo>
                    <a:lnTo>
                      <a:pt x="81" y="152"/>
                    </a:lnTo>
                    <a:lnTo>
                      <a:pt x="140" y="249"/>
                    </a:lnTo>
                    <a:lnTo>
                      <a:pt x="129" y="270"/>
                    </a:lnTo>
                    <a:lnTo>
                      <a:pt x="120" y="290"/>
                    </a:lnTo>
                    <a:lnTo>
                      <a:pt x="111" y="312"/>
                    </a:lnTo>
                    <a:lnTo>
                      <a:pt x="105" y="335"/>
                    </a:lnTo>
                    <a:lnTo>
                      <a:pt x="0" y="355"/>
                    </a:lnTo>
                    <a:lnTo>
                      <a:pt x="0" y="453"/>
                    </a:lnTo>
                    <a:lnTo>
                      <a:pt x="105" y="479"/>
                    </a:lnTo>
                    <a:lnTo>
                      <a:pt x="111" y="502"/>
                    </a:lnTo>
                    <a:lnTo>
                      <a:pt x="119" y="524"/>
                    </a:lnTo>
                    <a:lnTo>
                      <a:pt x="128" y="544"/>
                    </a:lnTo>
                    <a:lnTo>
                      <a:pt x="139" y="564"/>
                    </a:lnTo>
                    <a:lnTo>
                      <a:pt x="74" y="659"/>
                    </a:lnTo>
                    <a:lnTo>
                      <a:pt x="145" y="729"/>
                    </a:lnTo>
                    <a:lnTo>
                      <a:pt x="243" y="669"/>
                    </a:lnTo>
                    <a:lnTo>
                      <a:pt x="263" y="681"/>
                    </a:lnTo>
                    <a:lnTo>
                      <a:pt x="286" y="691"/>
                    </a:lnTo>
                    <a:lnTo>
                      <a:pt x="309" y="699"/>
                    </a:lnTo>
                    <a:lnTo>
                      <a:pt x="331" y="705"/>
                    </a:lnTo>
                    <a:lnTo>
                      <a:pt x="353" y="815"/>
                    </a:lnTo>
                    <a:lnTo>
                      <a:pt x="451" y="815"/>
                    </a:lnTo>
                    <a:lnTo>
                      <a:pt x="479" y="704"/>
                    </a:lnTo>
                    <a:lnTo>
                      <a:pt x="501" y="697"/>
                    </a:lnTo>
                    <a:lnTo>
                      <a:pt x="521" y="689"/>
                    </a:lnTo>
                    <a:lnTo>
                      <a:pt x="541" y="680"/>
                    </a:lnTo>
                    <a:lnTo>
                      <a:pt x="560" y="669"/>
                    </a:lnTo>
                    <a:lnTo>
                      <a:pt x="654" y="732"/>
                    </a:lnTo>
                    <a:lnTo>
                      <a:pt x="723" y="663"/>
                    </a:lnTo>
                    <a:lnTo>
                      <a:pt x="664" y="565"/>
                    </a:lnTo>
                    <a:lnTo>
                      <a:pt x="675" y="545"/>
                    </a:lnTo>
                    <a:lnTo>
                      <a:pt x="684" y="525"/>
                    </a:lnTo>
                    <a:lnTo>
                      <a:pt x="692" y="504"/>
                    </a:lnTo>
                    <a:lnTo>
                      <a:pt x="698" y="483"/>
                    </a:lnTo>
                    <a:lnTo>
                      <a:pt x="815" y="459"/>
                    </a:lnTo>
                    <a:close/>
                    <a:moveTo>
                      <a:pt x="406" y="614"/>
                    </a:moveTo>
                    <a:lnTo>
                      <a:pt x="385" y="613"/>
                    </a:lnTo>
                    <a:lnTo>
                      <a:pt x="365" y="610"/>
                    </a:lnTo>
                    <a:lnTo>
                      <a:pt x="345" y="605"/>
                    </a:lnTo>
                    <a:lnTo>
                      <a:pt x="327" y="598"/>
                    </a:lnTo>
                    <a:lnTo>
                      <a:pt x="310" y="589"/>
                    </a:lnTo>
                    <a:lnTo>
                      <a:pt x="292" y="580"/>
                    </a:lnTo>
                    <a:lnTo>
                      <a:pt x="277" y="568"/>
                    </a:lnTo>
                    <a:lnTo>
                      <a:pt x="263" y="555"/>
                    </a:lnTo>
                    <a:lnTo>
                      <a:pt x="250" y="540"/>
                    </a:lnTo>
                    <a:lnTo>
                      <a:pt x="238" y="525"/>
                    </a:lnTo>
                    <a:lnTo>
                      <a:pt x="229" y="508"/>
                    </a:lnTo>
                    <a:lnTo>
                      <a:pt x="220" y="490"/>
                    </a:lnTo>
                    <a:lnTo>
                      <a:pt x="213" y="472"/>
                    </a:lnTo>
                    <a:lnTo>
                      <a:pt x="208" y="452"/>
                    </a:lnTo>
                    <a:lnTo>
                      <a:pt x="205" y="433"/>
                    </a:lnTo>
                    <a:lnTo>
                      <a:pt x="204" y="412"/>
                    </a:lnTo>
                    <a:lnTo>
                      <a:pt x="205" y="392"/>
                    </a:lnTo>
                    <a:lnTo>
                      <a:pt x="208" y="371"/>
                    </a:lnTo>
                    <a:lnTo>
                      <a:pt x="213" y="352"/>
                    </a:lnTo>
                    <a:lnTo>
                      <a:pt x="220" y="334"/>
                    </a:lnTo>
                    <a:lnTo>
                      <a:pt x="229" y="316"/>
                    </a:lnTo>
                    <a:lnTo>
                      <a:pt x="238" y="299"/>
                    </a:lnTo>
                    <a:lnTo>
                      <a:pt x="250" y="284"/>
                    </a:lnTo>
                    <a:lnTo>
                      <a:pt x="263" y="269"/>
                    </a:lnTo>
                    <a:lnTo>
                      <a:pt x="277" y="256"/>
                    </a:lnTo>
                    <a:lnTo>
                      <a:pt x="292" y="245"/>
                    </a:lnTo>
                    <a:lnTo>
                      <a:pt x="310" y="234"/>
                    </a:lnTo>
                    <a:lnTo>
                      <a:pt x="327" y="226"/>
                    </a:lnTo>
                    <a:lnTo>
                      <a:pt x="345" y="219"/>
                    </a:lnTo>
                    <a:lnTo>
                      <a:pt x="365" y="214"/>
                    </a:lnTo>
                    <a:lnTo>
                      <a:pt x="385" y="211"/>
                    </a:lnTo>
                    <a:lnTo>
                      <a:pt x="406" y="210"/>
                    </a:lnTo>
                    <a:lnTo>
                      <a:pt x="426" y="211"/>
                    </a:lnTo>
                    <a:lnTo>
                      <a:pt x="447" y="214"/>
                    </a:lnTo>
                    <a:lnTo>
                      <a:pt x="465" y="219"/>
                    </a:lnTo>
                    <a:lnTo>
                      <a:pt x="485" y="226"/>
                    </a:lnTo>
                    <a:lnTo>
                      <a:pt x="502" y="234"/>
                    </a:lnTo>
                    <a:lnTo>
                      <a:pt x="518" y="245"/>
                    </a:lnTo>
                    <a:lnTo>
                      <a:pt x="534" y="256"/>
                    </a:lnTo>
                    <a:lnTo>
                      <a:pt x="548" y="269"/>
                    </a:lnTo>
                    <a:lnTo>
                      <a:pt x="561" y="284"/>
                    </a:lnTo>
                    <a:lnTo>
                      <a:pt x="573" y="299"/>
                    </a:lnTo>
                    <a:lnTo>
                      <a:pt x="583" y="316"/>
                    </a:lnTo>
                    <a:lnTo>
                      <a:pt x="592" y="334"/>
                    </a:lnTo>
                    <a:lnTo>
                      <a:pt x="598" y="352"/>
                    </a:lnTo>
                    <a:lnTo>
                      <a:pt x="603" y="371"/>
                    </a:lnTo>
                    <a:lnTo>
                      <a:pt x="607" y="392"/>
                    </a:lnTo>
                    <a:lnTo>
                      <a:pt x="608" y="412"/>
                    </a:lnTo>
                    <a:lnTo>
                      <a:pt x="607" y="433"/>
                    </a:lnTo>
                    <a:lnTo>
                      <a:pt x="603" y="452"/>
                    </a:lnTo>
                    <a:lnTo>
                      <a:pt x="598" y="472"/>
                    </a:lnTo>
                    <a:lnTo>
                      <a:pt x="592" y="490"/>
                    </a:lnTo>
                    <a:lnTo>
                      <a:pt x="583" y="508"/>
                    </a:lnTo>
                    <a:lnTo>
                      <a:pt x="573" y="525"/>
                    </a:lnTo>
                    <a:lnTo>
                      <a:pt x="561" y="541"/>
                    </a:lnTo>
                    <a:lnTo>
                      <a:pt x="548" y="555"/>
                    </a:lnTo>
                    <a:lnTo>
                      <a:pt x="534" y="568"/>
                    </a:lnTo>
                    <a:lnTo>
                      <a:pt x="518" y="580"/>
                    </a:lnTo>
                    <a:lnTo>
                      <a:pt x="502" y="589"/>
                    </a:lnTo>
                    <a:lnTo>
                      <a:pt x="485" y="598"/>
                    </a:lnTo>
                    <a:lnTo>
                      <a:pt x="465" y="605"/>
                    </a:lnTo>
                    <a:lnTo>
                      <a:pt x="447" y="610"/>
                    </a:lnTo>
                    <a:lnTo>
                      <a:pt x="426" y="613"/>
                    </a:lnTo>
                    <a:lnTo>
                      <a:pt x="406" y="61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9" name="Group 68"/>
            <p:cNvGrpSpPr/>
            <p:nvPr/>
          </p:nvGrpSpPr>
          <p:grpSpPr>
            <a:xfrm>
              <a:off x="6666350" y="3921076"/>
              <a:ext cx="311466" cy="187997"/>
              <a:chOff x="1352748" y="2545069"/>
              <a:chExt cx="713223" cy="430492"/>
            </a:xfrm>
            <a:solidFill>
              <a:srgbClr val="0091DA"/>
            </a:solidFill>
          </p:grpSpPr>
          <p:sp>
            <p:nvSpPr>
              <p:cNvPr id="73" name="Freeform 1234"/>
              <p:cNvSpPr>
                <a:spLocks noEditPoints="1"/>
              </p:cNvSpPr>
              <p:nvPr/>
            </p:nvSpPr>
            <p:spPr bwMode="auto">
              <a:xfrm>
                <a:off x="1352748" y="2545069"/>
                <a:ext cx="430492" cy="430492"/>
              </a:xfrm>
              <a:custGeom>
                <a:avLst/>
                <a:gdLst>
                  <a:gd name="T0" fmla="*/ 1032 w 1211"/>
                  <a:gd name="T1" fmla="*/ 476 h 1212"/>
                  <a:gd name="T2" fmla="*/ 1007 w 1211"/>
                  <a:gd name="T3" fmla="*/ 414 h 1212"/>
                  <a:gd name="T4" fmla="*/ 1076 w 1211"/>
                  <a:gd name="T5" fmla="*/ 231 h 1212"/>
                  <a:gd name="T6" fmla="*/ 800 w 1211"/>
                  <a:gd name="T7" fmla="*/ 200 h 1212"/>
                  <a:gd name="T8" fmla="*/ 742 w 1211"/>
                  <a:gd name="T9" fmla="*/ 176 h 1212"/>
                  <a:gd name="T10" fmla="*/ 532 w 1211"/>
                  <a:gd name="T11" fmla="*/ 0 h 1212"/>
                  <a:gd name="T12" fmla="*/ 440 w 1211"/>
                  <a:gd name="T13" fmla="*/ 179 h 1212"/>
                  <a:gd name="T14" fmla="*/ 378 w 1211"/>
                  <a:gd name="T15" fmla="*/ 207 h 1212"/>
                  <a:gd name="T16" fmla="*/ 207 w 1211"/>
                  <a:gd name="T17" fmla="*/ 371 h 1212"/>
                  <a:gd name="T18" fmla="*/ 177 w 1211"/>
                  <a:gd name="T19" fmla="*/ 432 h 1212"/>
                  <a:gd name="T20" fmla="*/ 155 w 1211"/>
                  <a:gd name="T21" fmla="*/ 498 h 1212"/>
                  <a:gd name="T22" fmla="*/ 159 w 1211"/>
                  <a:gd name="T23" fmla="*/ 730 h 1212"/>
                  <a:gd name="T24" fmla="*/ 182 w 1211"/>
                  <a:gd name="T25" fmla="*/ 794 h 1212"/>
                  <a:gd name="T26" fmla="*/ 110 w 1211"/>
                  <a:gd name="T27" fmla="*/ 980 h 1212"/>
                  <a:gd name="T28" fmla="*/ 391 w 1211"/>
                  <a:gd name="T29" fmla="*/ 1012 h 1212"/>
                  <a:gd name="T30" fmla="*/ 458 w 1211"/>
                  <a:gd name="T31" fmla="*/ 1039 h 1212"/>
                  <a:gd name="T32" fmla="*/ 670 w 1211"/>
                  <a:gd name="T33" fmla="*/ 1212 h 1212"/>
                  <a:gd name="T34" fmla="*/ 759 w 1211"/>
                  <a:gd name="T35" fmla="*/ 1031 h 1212"/>
                  <a:gd name="T36" fmla="*/ 818 w 1211"/>
                  <a:gd name="T37" fmla="*/ 1003 h 1212"/>
                  <a:gd name="T38" fmla="*/ 987 w 1211"/>
                  <a:gd name="T39" fmla="*/ 839 h 1212"/>
                  <a:gd name="T40" fmla="*/ 1016 w 1211"/>
                  <a:gd name="T41" fmla="*/ 780 h 1212"/>
                  <a:gd name="T42" fmla="*/ 1038 w 1211"/>
                  <a:gd name="T43" fmla="*/ 717 h 1212"/>
                  <a:gd name="T44" fmla="*/ 571 w 1211"/>
                  <a:gd name="T45" fmla="*/ 910 h 1212"/>
                  <a:gd name="T46" fmla="*/ 513 w 1211"/>
                  <a:gd name="T47" fmla="*/ 899 h 1212"/>
                  <a:gd name="T48" fmla="*/ 459 w 1211"/>
                  <a:gd name="T49" fmla="*/ 876 h 1212"/>
                  <a:gd name="T50" fmla="*/ 411 w 1211"/>
                  <a:gd name="T51" fmla="*/ 843 h 1212"/>
                  <a:gd name="T52" fmla="*/ 371 w 1211"/>
                  <a:gd name="T53" fmla="*/ 803 h 1212"/>
                  <a:gd name="T54" fmla="*/ 339 w 1211"/>
                  <a:gd name="T55" fmla="*/ 755 h 1212"/>
                  <a:gd name="T56" fmla="*/ 316 w 1211"/>
                  <a:gd name="T57" fmla="*/ 702 h 1212"/>
                  <a:gd name="T58" fmla="*/ 304 w 1211"/>
                  <a:gd name="T59" fmla="*/ 643 h 1212"/>
                  <a:gd name="T60" fmla="*/ 304 w 1211"/>
                  <a:gd name="T61" fmla="*/ 582 h 1212"/>
                  <a:gd name="T62" fmla="*/ 316 w 1211"/>
                  <a:gd name="T63" fmla="*/ 523 h 1212"/>
                  <a:gd name="T64" fmla="*/ 339 w 1211"/>
                  <a:gd name="T65" fmla="*/ 470 h 1212"/>
                  <a:gd name="T66" fmla="*/ 371 w 1211"/>
                  <a:gd name="T67" fmla="*/ 421 h 1212"/>
                  <a:gd name="T68" fmla="*/ 411 w 1211"/>
                  <a:gd name="T69" fmla="*/ 381 h 1212"/>
                  <a:gd name="T70" fmla="*/ 459 w 1211"/>
                  <a:gd name="T71" fmla="*/ 349 h 1212"/>
                  <a:gd name="T72" fmla="*/ 513 w 1211"/>
                  <a:gd name="T73" fmla="*/ 326 h 1212"/>
                  <a:gd name="T74" fmla="*/ 571 w 1211"/>
                  <a:gd name="T75" fmla="*/ 314 h 1212"/>
                  <a:gd name="T76" fmla="*/ 633 w 1211"/>
                  <a:gd name="T77" fmla="*/ 314 h 1212"/>
                  <a:gd name="T78" fmla="*/ 691 w 1211"/>
                  <a:gd name="T79" fmla="*/ 326 h 1212"/>
                  <a:gd name="T80" fmla="*/ 745 w 1211"/>
                  <a:gd name="T81" fmla="*/ 349 h 1212"/>
                  <a:gd name="T82" fmla="*/ 794 w 1211"/>
                  <a:gd name="T83" fmla="*/ 381 h 1212"/>
                  <a:gd name="T84" fmla="*/ 833 w 1211"/>
                  <a:gd name="T85" fmla="*/ 421 h 1212"/>
                  <a:gd name="T86" fmla="*/ 866 w 1211"/>
                  <a:gd name="T87" fmla="*/ 470 h 1212"/>
                  <a:gd name="T88" fmla="*/ 889 w 1211"/>
                  <a:gd name="T89" fmla="*/ 523 h 1212"/>
                  <a:gd name="T90" fmla="*/ 900 w 1211"/>
                  <a:gd name="T91" fmla="*/ 582 h 1212"/>
                  <a:gd name="T92" fmla="*/ 900 w 1211"/>
                  <a:gd name="T93" fmla="*/ 643 h 1212"/>
                  <a:gd name="T94" fmla="*/ 889 w 1211"/>
                  <a:gd name="T95" fmla="*/ 702 h 1212"/>
                  <a:gd name="T96" fmla="*/ 866 w 1211"/>
                  <a:gd name="T97" fmla="*/ 755 h 1212"/>
                  <a:gd name="T98" fmla="*/ 833 w 1211"/>
                  <a:gd name="T99" fmla="*/ 803 h 1212"/>
                  <a:gd name="T100" fmla="*/ 794 w 1211"/>
                  <a:gd name="T101" fmla="*/ 843 h 1212"/>
                  <a:gd name="T102" fmla="*/ 745 w 1211"/>
                  <a:gd name="T103" fmla="*/ 876 h 1212"/>
                  <a:gd name="T104" fmla="*/ 691 w 1211"/>
                  <a:gd name="T105" fmla="*/ 899 h 1212"/>
                  <a:gd name="T106" fmla="*/ 633 w 1211"/>
                  <a:gd name="T107" fmla="*/ 910 h 12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1211" h="1212">
                    <a:moveTo>
                      <a:pt x="1211" y="683"/>
                    </a:moveTo>
                    <a:lnTo>
                      <a:pt x="1211" y="536"/>
                    </a:lnTo>
                    <a:lnTo>
                      <a:pt x="1036" y="492"/>
                    </a:lnTo>
                    <a:lnTo>
                      <a:pt x="1032" y="476"/>
                    </a:lnTo>
                    <a:lnTo>
                      <a:pt x="1027" y="460"/>
                    </a:lnTo>
                    <a:lnTo>
                      <a:pt x="1021" y="444"/>
                    </a:lnTo>
                    <a:lnTo>
                      <a:pt x="1015" y="429"/>
                    </a:lnTo>
                    <a:lnTo>
                      <a:pt x="1007" y="414"/>
                    </a:lnTo>
                    <a:lnTo>
                      <a:pt x="1000" y="398"/>
                    </a:lnTo>
                    <a:lnTo>
                      <a:pt x="992" y="383"/>
                    </a:lnTo>
                    <a:lnTo>
                      <a:pt x="984" y="369"/>
                    </a:lnTo>
                    <a:lnTo>
                      <a:pt x="1076" y="231"/>
                    </a:lnTo>
                    <a:lnTo>
                      <a:pt x="973" y="127"/>
                    </a:lnTo>
                    <a:lnTo>
                      <a:pt x="828" y="215"/>
                    </a:lnTo>
                    <a:lnTo>
                      <a:pt x="814" y="207"/>
                    </a:lnTo>
                    <a:lnTo>
                      <a:pt x="800" y="200"/>
                    </a:lnTo>
                    <a:lnTo>
                      <a:pt x="786" y="193"/>
                    </a:lnTo>
                    <a:lnTo>
                      <a:pt x="772" y="187"/>
                    </a:lnTo>
                    <a:lnTo>
                      <a:pt x="757" y="181"/>
                    </a:lnTo>
                    <a:lnTo>
                      <a:pt x="742" y="176"/>
                    </a:lnTo>
                    <a:lnTo>
                      <a:pt x="727" y="171"/>
                    </a:lnTo>
                    <a:lnTo>
                      <a:pt x="711" y="166"/>
                    </a:lnTo>
                    <a:lnTo>
                      <a:pt x="678" y="0"/>
                    </a:lnTo>
                    <a:lnTo>
                      <a:pt x="532" y="0"/>
                    </a:lnTo>
                    <a:lnTo>
                      <a:pt x="491" y="164"/>
                    </a:lnTo>
                    <a:lnTo>
                      <a:pt x="474" y="168"/>
                    </a:lnTo>
                    <a:lnTo>
                      <a:pt x="458" y="174"/>
                    </a:lnTo>
                    <a:lnTo>
                      <a:pt x="440" y="179"/>
                    </a:lnTo>
                    <a:lnTo>
                      <a:pt x="424" y="186"/>
                    </a:lnTo>
                    <a:lnTo>
                      <a:pt x="409" y="192"/>
                    </a:lnTo>
                    <a:lnTo>
                      <a:pt x="393" y="200"/>
                    </a:lnTo>
                    <a:lnTo>
                      <a:pt x="378" y="207"/>
                    </a:lnTo>
                    <a:lnTo>
                      <a:pt x="364" y="216"/>
                    </a:lnTo>
                    <a:lnTo>
                      <a:pt x="223" y="122"/>
                    </a:lnTo>
                    <a:lnTo>
                      <a:pt x="120" y="226"/>
                    </a:lnTo>
                    <a:lnTo>
                      <a:pt x="207" y="371"/>
                    </a:lnTo>
                    <a:lnTo>
                      <a:pt x="199" y="386"/>
                    </a:lnTo>
                    <a:lnTo>
                      <a:pt x="191" y="401"/>
                    </a:lnTo>
                    <a:lnTo>
                      <a:pt x="183" y="417"/>
                    </a:lnTo>
                    <a:lnTo>
                      <a:pt x="177" y="432"/>
                    </a:lnTo>
                    <a:lnTo>
                      <a:pt x="170" y="448"/>
                    </a:lnTo>
                    <a:lnTo>
                      <a:pt x="165" y="464"/>
                    </a:lnTo>
                    <a:lnTo>
                      <a:pt x="160" y="481"/>
                    </a:lnTo>
                    <a:lnTo>
                      <a:pt x="155" y="498"/>
                    </a:lnTo>
                    <a:lnTo>
                      <a:pt x="0" y="528"/>
                    </a:lnTo>
                    <a:lnTo>
                      <a:pt x="0" y="675"/>
                    </a:lnTo>
                    <a:lnTo>
                      <a:pt x="154" y="714"/>
                    </a:lnTo>
                    <a:lnTo>
                      <a:pt x="159" y="730"/>
                    </a:lnTo>
                    <a:lnTo>
                      <a:pt x="164" y="746"/>
                    </a:lnTo>
                    <a:lnTo>
                      <a:pt x="169" y="762"/>
                    </a:lnTo>
                    <a:lnTo>
                      <a:pt x="176" y="778"/>
                    </a:lnTo>
                    <a:lnTo>
                      <a:pt x="182" y="794"/>
                    </a:lnTo>
                    <a:lnTo>
                      <a:pt x="190" y="809"/>
                    </a:lnTo>
                    <a:lnTo>
                      <a:pt x="197" y="824"/>
                    </a:lnTo>
                    <a:lnTo>
                      <a:pt x="205" y="838"/>
                    </a:lnTo>
                    <a:lnTo>
                      <a:pt x="110" y="980"/>
                    </a:lnTo>
                    <a:lnTo>
                      <a:pt x="214" y="1083"/>
                    </a:lnTo>
                    <a:lnTo>
                      <a:pt x="361" y="995"/>
                    </a:lnTo>
                    <a:lnTo>
                      <a:pt x="376" y="1003"/>
                    </a:lnTo>
                    <a:lnTo>
                      <a:pt x="391" y="1012"/>
                    </a:lnTo>
                    <a:lnTo>
                      <a:pt x="407" y="1019"/>
                    </a:lnTo>
                    <a:lnTo>
                      <a:pt x="423" y="1027"/>
                    </a:lnTo>
                    <a:lnTo>
                      <a:pt x="440" y="1034"/>
                    </a:lnTo>
                    <a:lnTo>
                      <a:pt x="458" y="1039"/>
                    </a:lnTo>
                    <a:lnTo>
                      <a:pt x="475" y="1044"/>
                    </a:lnTo>
                    <a:lnTo>
                      <a:pt x="492" y="1049"/>
                    </a:lnTo>
                    <a:lnTo>
                      <a:pt x="525" y="1212"/>
                    </a:lnTo>
                    <a:lnTo>
                      <a:pt x="670" y="1212"/>
                    </a:lnTo>
                    <a:lnTo>
                      <a:pt x="711" y="1046"/>
                    </a:lnTo>
                    <a:lnTo>
                      <a:pt x="728" y="1041"/>
                    </a:lnTo>
                    <a:lnTo>
                      <a:pt x="744" y="1037"/>
                    </a:lnTo>
                    <a:lnTo>
                      <a:pt x="759" y="1031"/>
                    </a:lnTo>
                    <a:lnTo>
                      <a:pt x="774" y="1025"/>
                    </a:lnTo>
                    <a:lnTo>
                      <a:pt x="789" y="1018"/>
                    </a:lnTo>
                    <a:lnTo>
                      <a:pt x="803" y="1011"/>
                    </a:lnTo>
                    <a:lnTo>
                      <a:pt x="818" y="1003"/>
                    </a:lnTo>
                    <a:lnTo>
                      <a:pt x="832" y="995"/>
                    </a:lnTo>
                    <a:lnTo>
                      <a:pt x="971" y="1089"/>
                    </a:lnTo>
                    <a:lnTo>
                      <a:pt x="1074" y="985"/>
                    </a:lnTo>
                    <a:lnTo>
                      <a:pt x="987" y="839"/>
                    </a:lnTo>
                    <a:lnTo>
                      <a:pt x="995" y="825"/>
                    </a:lnTo>
                    <a:lnTo>
                      <a:pt x="1003" y="810"/>
                    </a:lnTo>
                    <a:lnTo>
                      <a:pt x="1009" y="795"/>
                    </a:lnTo>
                    <a:lnTo>
                      <a:pt x="1016" y="780"/>
                    </a:lnTo>
                    <a:lnTo>
                      <a:pt x="1022" y="765"/>
                    </a:lnTo>
                    <a:lnTo>
                      <a:pt x="1028" y="748"/>
                    </a:lnTo>
                    <a:lnTo>
                      <a:pt x="1033" y="733"/>
                    </a:lnTo>
                    <a:lnTo>
                      <a:pt x="1038" y="717"/>
                    </a:lnTo>
                    <a:lnTo>
                      <a:pt x="1211" y="683"/>
                    </a:lnTo>
                    <a:close/>
                    <a:moveTo>
                      <a:pt x="602" y="913"/>
                    </a:moveTo>
                    <a:lnTo>
                      <a:pt x="587" y="913"/>
                    </a:lnTo>
                    <a:lnTo>
                      <a:pt x="571" y="910"/>
                    </a:lnTo>
                    <a:lnTo>
                      <a:pt x="557" y="909"/>
                    </a:lnTo>
                    <a:lnTo>
                      <a:pt x="542" y="906"/>
                    </a:lnTo>
                    <a:lnTo>
                      <a:pt x="527" y="903"/>
                    </a:lnTo>
                    <a:lnTo>
                      <a:pt x="513" y="899"/>
                    </a:lnTo>
                    <a:lnTo>
                      <a:pt x="499" y="894"/>
                    </a:lnTo>
                    <a:lnTo>
                      <a:pt x="486" y="889"/>
                    </a:lnTo>
                    <a:lnTo>
                      <a:pt x="472" y="882"/>
                    </a:lnTo>
                    <a:lnTo>
                      <a:pt x="459" y="876"/>
                    </a:lnTo>
                    <a:lnTo>
                      <a:pt x="447" y="869"/>
                    </a:lnTo>
                    <a:lnTo>
                      <a:pt x="435" y="861"/>
                    </a:lnTo>
                    <a:lnTo>
                      <a:pt x="423" y="853"/>
                    </a:lnTo>
                    <a:lnTo>
                      <a:pt x="411" y="843"/>
                    </a:lnTo>
                    <a:lnTo>
                      <a:pt x="400" y="835"/>
                    </a:lnTo>
                    <a:lnTo>
                      <a:pt x="390" y="824"/>
                    </a:lnTo>
                    <a:lnTo>
                      <a:pt x="380" y="814"/>
                    </a:lnTo>
                    <a:lnTo>
                      <a:pt x="371" y="803"/>
                    </a:lnTo>
                    <a:lnTo>
                      <a:pt x="362" y="792"/>
                    </a:lnTo>
                    <a:lnTo>
                      <a:pt x="354" y="780"/>
                    </a:lnTo>
                    <a:lnTo>
                      <a:pt x="345" y="768"/>
                    </a:lnTo>
                    <a:lnTo>
                      <a:pt x="339" y="755"/>
                    </a:lnTo>
                    <a:lnTo>
                      <a:pt x="331" y="742"/>
                    </a:lnTo>
                    <a:lnTo>
                      <a:pt x="326" y="729"/>
                    </a:lnTo>
                    <a:lnTo>
                      <a:pt x="321" y="716"/>
                    </a:lnTo>
                    <a:lnTo>
                      <a:pt x="316" y="702"/>
                    </a:lnTo>
                    <a:lnTo>
                      <a:pt x="312" y="687"/>
                    </a:lnTo>
                    <a:lnTo>
                      <a:pt x="309" y="673"/>
                    </a:lnTo>
                    <a:lnTo>
                      <a:pt x="305" y="658"/>
                    </a:lnTo>
                    <a:lnTo>
                      <a:pt x="304" y="643"/>
                    </a:lnTo>
                    <a:lnTo>
                      <a:pt x="302" y="627"/>
                    </a:lnTo>
                    <a:lnTo>
                      <a:pt x="302" y="612"/>
                    </a:lnTo>
                    <a:lnTo>
                      <a:pt x="302" y="597"/>
                    </a:lnTo>
                    <a:lnTo>
                      <a:pt x="304" y="582"/>
                    </a:lnTo>
                    <a:lnTo>
                      <a:pt x="305" y="567"/>
                    </a:lnTo>
                    <a:lnTo>
                      <a:pt x="309" y="552"/>
                    </a:lnTo>
                    <a:lnTo>
                      <a:pt x="312" y="538"/>
                    </a:lnTo>
                    <a:lnTo>
                      <a:pt x="316" y="523"/>
                    </a:lnTo>
                    <a:lnTo>
                      <a:pt x="321" y="510"/>
                    </a:lnTo>
                    <a:lnTo>
                      <a:pt x="326" y="496"/>
                    </a:lnTo>
                    <a:lnTo>
                      <a:pt x="331" y="483"/>
                    </a:lnTo>
                    <a:lnTo>
                      <a:pt x="339" y="470"/>
                    </a:lnTo>
                    <a:lnTo>
                      <a:pt x="345" y="457"/>
                    </a:lnTo>
                    <a:lnTo>
                      <a:pt x="354" y="445"/>
                    </a:lnTo>
                    <a:lnTo>
                      <a:pt x="362" y="433"/>
                    </a:lnTo>
                    <a:lnTo>
                      <a:pt x="371" y="421"/>
                    </a:lnTo>
                    <a:lnTo>
                      <a:pt x="380" y="410"/>
                    </a:lnTo>
                    <a:lnTo>
                      <a:pt x="390" y="401"/>
                    </a:lnTo>
                    <a:lnTo>
                      <a:pt x="400" y="390"/>
                    </a:lnTo>
                    <a:lnTo>
                      <a:pt x="411" y="381"/>
                    </a:lnTo>
                    <a:lnTo>
                      <a:pt x="423" y="371"/>
                    </a:lnTo>
                    <a:lnTo>
                      <a:pt x="435" y="364"/>
                    </a:lnTo>
                    <a:lnTo>
                      <a:pt x="447" y="355"/>
                    </a:lnTo>
                    <a:lnTo>
                      <a:pt x="459" y="349"/>
                    </a:lnTo>
                    <a:lnTo>
                      <a:pt x="472" y="342"/>
                    </a:lnTo>
                    <a:lnTo>
                      <a:pt x="486" y="336"/>
                    </a:lnTo>
                    <a:lnTo>
                      <a:pt x="499" y="330"/>
                    </a:lnTo>
                    <a:lnTo>
                      <a:pt x="513" y="326"/>
                    </a:lnTo>
                    <a:lnTo>
                      <a:pt x="527" y="322"/>
                    </a:lnTo>
                    <a:lnTo>
                      <a:pt x="542" y="319"/>
                    </a:lnTo>
                    <a:lnTo>
                      <a:pt x="557" y="315"/>
                    </a:lnTo>
                    <a:lnTo>
                      <a:pt x="571" y="314"/>
                    </a:lnTo>
                    <a:lnTo>
                      <a:pt x="587" y="313"/>
                    </a:lnTo>
                    <a:lnTo>
                      <a:pt x="602" y="312"/>
                    </a:lnTo>
                    <a:lnTo>
                      <a:pt x="618" y="313"/>
                    </a:lnTo>
                    <a:lnTo>
                      <a:pt x="633" y="314"/>
                    </a:lnTo>
                    <a:lnTo>
                      <a:pt x="648" y="315"/>
                    </a:lnTo>
                    <a:lnTo>
                      <a:pt x="663" y="319"/>
                    </a:lnTo>
                    <a:lnTo>
                      <a:pt x="677" y="322"/>
                    </a:lnTo>
                    <a:lnTo>
                      <a:pt x="691" y="326"/>
                    </a:lnTo>
                    <a:lnTo>
                      <a:pt x="705" y="330"/>
                    </a:lnTo>
                    <a:lnTo>
                      <a:pt x="719" y="336"/>
                    </a:lnTo>
                    <a:lnTo>
                      <a:pt x="732" y="342"/>
                    </a:lnTo>
                    <a:lnTo>
                      <a:pt x="745" y="349"/>
                    </a:lnTo>
                    <a:lnTo>
                      <a:pt x="758" y="355"/>
                    </a:lnTo>
                    <a:lnTo>
                      <a:pt x="770" y="364"/>
                    </a:lnTo>
                    <a:lnTo>
                      <a:pt x="782" y="371"/>
                    </a:lnTo>
                    <a:lnTo>
                      <a:pt x="794" y="381"/>
                    </a:lnTo>
                    <a:lnTo>
                      <a:pt x="804" y="390"/>
                    </a:lnTo>
                    <a:lnTo>
                      <a:pt x="814" y="401"/>
                    </a:lnTo>
                    <a:lnTo>
                      <a:pt x="825" y="410"/>
                    </a:lnTo>
                    <a:lnTo>
                      <a:pt x="833" y="421"/>
                    </a:lnTo>
                    <a:lnTo>
                      <a:pt x="842" y="433"/>
                    </a:lnTo>
                    <a:lnTo>
                      <a:pt x="851" y="445"/>
                    </a:lnTo>
                    <a:lnTo>
                      <a:pt x="858" y="457"/>
                    </a:lnTo>
                    <a:lnTo>
                      <a:pt x="866" y="470"/>
                    </a:lnTo>
                    <a:lnTo>
                      <a:pt x="872" y="483"/>
                    </a:lnTo>
                    <a:lnTo>
                      <a:pt x="879" y="496"/>
                    </a:lnTo>
                    <a:lnTo>
                      <a:pt x="884" y="510"/>
                    </a:lnTo>
                    <a:lnTo>
                      <a:pt x="889" y="523"/>
                    </a:lnTo>
                    <a:lnTo>
                      <a:pt x="893" y="538"/>
                    </a:lnTo>
                    <a:lnTo>
                      <a:pt x="896" y="552"/>
                    </a:lnTo>
                    <a:lnTo>
                      <a:pt x="898" y="567"/>
                    </a:lnTo>
                    <a:lnTo>
                      <a:pt x="900" y="582"/>
                    </a:lnTo>
                    <a:lnTo>
                      <a:pt x="901" y="597"/>
                    </a:lnTo>
                    <a:lnTo>
                      <a:pt x="903" y="612"/>
                    </a:lnTo>
                    <a:lnTo>
                      <a:pt x="901" y="627"/>
                    </a:lnTo>
                    <a:lnTo>
                      <a:pt x="900" y="643"/>
                    </a:lnTo>
                    <a:lnTo>
                      <a:pt x="898" y="658"/>
                    </a:lnTo>
                    <a:lnTo>
                      <a:pt x="896" y="673"/>
                    </a:lnTo>
                    <a:lnTo>
                      <a:pt x="893" y="687"/>
                    </a:lnTo>
                    <a:lnTo>
                      <a:pt x="889" y="702"/>
                    </a:lnTo>
                    <a:lnTo>
                      <a:pt x="884" y="716"/>
                    </a:lnTo>
                    <a:lnTo>
                      <a:pt x="879" y="729"/>
                    </a:lnTo>
                    <a:lnTo>
                      <a:pt x="872" y="742"/>
                    </a:lnTo>
                    <a:lnTo>
                      <a:pt x="866" y="755"/>
                    </a:lnTo>
                    <a:lnTo>
                      <a:pt x="858" y="768"/>
                    </a:lnTo>
                    <a:lnTo>
                      <a:pt x="851" y="780"/>
                    </a:lnTo>
                    <a:lnTo>
                      <a:pt x="842" y="792"/>
                    </a:lnTo>
                    <a:lnTo>
                      <a:pt x="833" y="803"/>
                    </a:lnTo>
                    <a:lnTo>
                      <a:pt x="825" y="814"/>
                    </a:lnTo>
                    <a:lnTo>
                      <a:pt x="814" y="824"/>
                    </a:lnTo>
                    <a:lnTo>
                      <a:pt x="804" y="835"/>
                    </a:lnTo>
                    <a:lnTo>
                      <a:pt x="794" y="843"/>
                    </a:lnTo>
                    <a:lnTo>
                      <a:pt x="782" y="853"/>
                    </a:lnTo>
                    <a:lnTo>
                      <a:pt x="770" y="861"/>
                    </a:lnTo>
                    <a:lnTo>
                      <a:pt x="758" y="869"/>
                    </a:lnTo>
                    <a:lnTo>
                      <a:pt x="745" y="876"/>
                    </a:lnTo>
                    <a:lnTo>
                      <a:pt x="732" y="882"/>
                    </a:lnTo>
                    <a:lnTo>
                      <a:pt x="719" y="889"/>
                    </a:lnTo>
                    <a:lnTo>
                      <a:pt x="705" y="894"/>
                    </a:lnTo>
                    <a:lnTo>
                      <a:pt x="691" y="899"/>
                    </a:lnTo>
                    <a:lnTo>
                      <a:pt x="677" y="903"/>
                    </a:lnTo>
                    <a:lnTo>
                      <a:pt x="663" y="906"/>
                    </a:lnTo>
                    <a:lnTo>
                      <a:pt x="648" y="909"/>
                    </a:lnTo>
                    <a:lnTo>
                      <a:pt x="633" y="910"/>
                    </a:lnTo>
                    <a:lnTo>
                      <a:pt x="618" y="913"/>
                    </a:lnTo>
                    <a:lnTo>
                      <a:pt x="602" y="91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1235"/>
              <p:cNvSpPr>
                <a:spLocks noEditPoints="1"/>
              </p:cNvSpPr>
              <p:nvPr/>
            </p:nvSpPr>
            <p:spPr bwMode="auto">
              <a:xfrm>
                <a:off x="1776135" y="2640261"/>
                <a:ext cx="289836" cy="289836"/>
              </a:xfrm>
              <a:custGeom>
                <a:avLst/>
                <a:gdLst>
                  <a:gd name="T0" fmla="*/ 815 w 815"/>
                  <a:gd name="T1" fmla="*/ 361 h 815"/>
                  <a:gd name="T2" fmla="*/ 691 w 815"/>
                  <a:gd name="T3" fmla="*/ 310 h 815"/>
                  <a:gd name="T4" fmla="*/ 674 w 815"/>
                  <a:gd name="T5" fmla="*/ 268 h 815"/>
                  <a:gd name="T6" fmla="*/ 724 w 815"/>
                  <a:gd name="T7" fmla="*/ 155 h 815"/>
                  <a:gd name="T8" fmla="*/ 557 w 815"/>
                  <a:gd name="T9" fmla="*/ 145 h 815"/>
                  <a:gd name="T10" fmla="*/ 519 w 815"/>
                  <a:gd name="T11" fmla="*/ 126 h 815"/>
                  <a:gd name="T12" fmla="*/ 479 w 815"/>
                  <a:gd name="T13" fmla="*/ 112 h 815"/>
                  <a:gd name="T14" fmla="*/ 358 w 815"/>
                  <a:gd name="T15" fmla="*/ 0 h 815"/>
                  <a:gd name="T16" fmla="*/ 309 w 815"/>
                  <a:gd name="T17" fmla="*/ 116 h 815"/>
                  <a:gd name="T18" fmla="*/ 265 w 815"/>
                  <a:gd name="T19" fmla="*/ 135 h 815"/>
                  <a:gd name="T20" fmla="*/ 151 w 815"/>
                  <a:gd name="T21" fmla="*/ 82 h 815"/>
                  <a:gd name="T22" fmla="*/ 140 w 815"/>
                  <a:gd name="T23" fmla="*/ 249 h 815"/>
                  <a:gd name="T24" fmla="*/ 120 w 815"/>
                  <a:gd name="T25" fmla="*/ 290 h 815"/>
                  <a:gd name="T26" fmla="*/ 105 w 815"/>
                  <a:gd name="T27" fmla="*/ 335 h 815"/>
                  <a:gd name="T28" fmla="*/ 0 w 815"/>
                  <a:gd name="T29" fmla="*/ 453 h 815"/>
                  <a:gd name="T30" fmla="*/ 111 w 815"/>
                  <a:gd name="T31" fmla="*/ 502 h 815"/>
                  <a:gd name="T32" fmla="*/ 128 w 815"/>
                  <a:gd name="T33" fmla="*/ 544 h 815"/>
                  <a:gd name="T34" fmla="*/ 74 w 815"/>
                  <a:gd name="T35" fmla="*/ 659 h 815"/>
                  <a:gd name="T36" fmla="*/ 243 w 815"/>
                  <a:gd name="T37" fmla="*/ 669 h 815"/>
                  <a:gd name="T38" fmla="*/ 286 w 815"/>
                  <a:gd name="T39" fmla="*/ 691 h 815"/>
                  <a:gd name="T40" fmla="*/ 331 w 815"/>
                  <a:gd name="T41" fmla="*/ 705 h 815"/>
                  <a:gd name="T42" fmla="*/ 451 w 815"/>
                  <a:gd name="T43" fmla="*/ 815 h 815"/>
                  <a:gd name="T44" fmla="*/ 501 w 815"/>
                  <a:gd name="T45" fmla="*/ 697 h 815"/>
                  <a:gd name="T46" fmla="*/ 541 w 815"/>
                  <a:gd name="T47" fmla="*/ 680 h 815"/>
                  <a:gd name="T48" fmla="*/ 654 w 815"/>
                  <a:gd name="T49" fmla="*/ 732 h 815"/>
                  <a:gd name="T50" fmla="*/ 664 w 815"/>
                  <a:gd name="T51" fmla="*/ 565 h 815"/>
                  <a:gd name="T52" fmla="*/ 684 w 815"/>
                  <a:gd name="T53" fmla="*/ 525 h 815"/>
                  <a:gd name="T54" fmla="*/ 698 w 815"/>
                  <a:gd name="T55" fmla="*/ 483 h 815"/>
                  <a:gd name="T56" fmla="*/ 406 w 815"/>
                  <a:gd name="T57" fmla="*/ 614 h 815"/>
                  <a:gd name="T58" fmla="*/ 365 w 815"/>
                  <a:gd name="T59" fmla="*/ 610 h 815"/>
                  <a:gd name="T60" fmla="*/ 327 w 815"/>
                  <a:gd name="T61" fmla="*/ 598 h 815"/>
                  <a:gd name="T62" fmla="*/ 292 w 815"/>
                  <a:gd name="T63" fmla="*/ 580 h 815"/>
                  <a:gd name="T64" fmla="*/ 263 w 815"/>
                  <a:gd name="T65" fmla="*/ 555 h 815"/>
                  <a:gd name="T66" fmla="*/ 238 w 815"/>
                  <a:gd name="T67" fmla="*/ 525 h 815"/>
                  <a:gd name="T68" fmla="*/ 220 w 815"/>
                  <a:gd name="T69" fmla="*/ 490 h 815"/>
                  <a:gd name="T70" fmla="*/ 208 w 815"/>
                  <a:gd name="T71" fmla="*/ 452 h 815"/>
                  <a:gd name="T72" fmla="*/ 204 w 815"/>
                  <a:gd name="T73" fmla="*/ 412 h 815"/>
                  <a:gd name="T74" fmla="*/ 208 w 815"/>
                  <a:gd name="T75" fmla="*/ 371 h 815"/>
                  <a:gd name="T76" fmla="*/ 220 w 815"/>
                  <a:gd name="T77" fmla="*/ 334 h 815"/>
                  <a:gd name="T78" fmla="*/ 238 w 815"/>
                  <a:gd name="T79" fmla="*/ 299 h 815"/>
                  <a:gd name="T80" fmla="*/ 263 w 815"/>
                  <a:gd name="T81" fmla="*/ 269 h 815"/>
                  <a:gd name="T82" fmla="*/ 292 w 815"/>
                  <a:gd name="T83" fmla="*/ 245 h 815"/>
                  <a:gd name="T84" fmla="*/ 327 w 815"/>
                  <a:gd name="T85" fmla="*/ 226 h 815"/>
                  <a:gd name="T86" fmla="*/ 365 w 815"/>
                  <a:gd name="T87" fmla="*/ 214 h 815"/>
                  <a:gd name="T88" fmla="*/ 406 w 815"/>
                  <a:gd name="T89" fmla="*/ 210 h 815"/>
                  <a:gd name="T90" fmla="*/ 447 w 815"/>
                  <a:gd name="T91" fmla="*/ 214 h 815"/>
                  <a:gd name="T92" fmla="*/ 485 w 815"/>
                  <a:gd name="T93" fmla="*/ 226 h 815"/>
                  <a:gd name="T94" fmla="*/ 518 w 815"/>
                  <a:gd name="T95" fmla="*/ 245 h 815"/>
                  <a:gd name="T96" fmla="*/ 548 w 815"/>
                  <a:gd name="T97" fmla="*/ 269 h 815"/>
                  <a:gd name="T98" fmla="*/ 573 w 815"/>
                  <a:gd name="T99" fmla="*/ 299 h 815"/>
                  <a:gd name="T100" fmla="*/ 592 w 815"/>
                  <a:gd name="T101" fmla="*/ 334 h 815"/>
                  <a:gd name="T102" fmla="*/ 603 w 815"/>
                  <a:gd name="T103" fmla="*/ 371 h 815"/>
                  <a:gd name="T104" fmla="*/ 608 w 815"/>
                  <a:gd name="T105" fmla="*/ 412 h 815"/>
                  <a:gd name="T106" fmla="*/ 603 w 815"/>
                  <a:gd name="T107" fmla="*/ 452 h 815"/>
                  <a:gd name="T108" fmla="*/ 592 w 815"/>
                  <a:gd name="T109" fmla="*/ 490 h 815"/>
                  <a:gd name="T110" fmla="*/ 573 w 815"/>
                  <a:gd name="T111" fmla="*/ 525 h 815"/>
                  <a:gd name="T112" fmla="*/ 548 w 815"/>
                  <a:gd name="T113" fmla="*/ 555 h 815"/>
                  <a:gd name="T114" fmla="*/ 518 w 815"/>
                  <a:gd name="T115" fmla="*/ 580 h 815"/>
                  <a:gd name="T116" fmla="*/ 485 w 815"/>
                  <a:gd name="T117" fmla="*/ 598 h 815"/>
                  <a:gd name="T118" fmla="*/ 447 w 815"/>
                  <a:gd name="T119" fmla="*/ 610 h 815"/>
                  <a:gd name="T120" fmla="*/ 406 w 815"/>
                  <a:gd name="T121" fmla="*/ 614 h 8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815" h="815">
                    <a:moveTo>
                      <a:pt x="815" y="459"/>
                    </a:moveTo>
                    <a:lnTo>
                      <a:pt x="815" y="361"/>
                    </a:lnTo>
                    <a:lnTo>
                      <a:pt x="697" y="331"/>
                    </a:lnTo>
                    <a:lnTo>
                      <a:pt x="691" y="310"/>
                    </a:lnTo>
                    <a:lnTo>
                      <a:pt x="683" y="288"/>
                    </a:lnTo>
                    <a:lnTo>
                      <a:pt x="674" y="268"/>
                    </a:lnTo>
                    <a:lnTo>
                      <a:pt x="663" y="248"/>
                    </a:lnTo>
                    <a:lnTo>
                      <a:pt x="724" y="155"/>
                    </a:lnTo>
                    <a:lnTo>
                      <a:pt x="655" y="86"/>
                    </a:lnTo>
                    <a:lnTo>
                      <a:pt x="557" y="145"/>
                    </a:lnTo>
                    <a:lnTo>
                      <a:pt x="539" y="135"/>
                    </a:lnTo>
                    <a:lnTo>
                      <a:pt x="519" y="126"/>
                    </a:lnTo>
                    <a:lnTo>
                      <a:pt x="500" y="119"/>
                    </a:lnTo>
                    <a:lnTo>
                      <a:pt x="479" y="112"/>
                    </a:lnTo>
                    <a:lnTo>
                      <a:pt x="457" y="0"/>
                    </a:lnTo>
                    <a:lnTo>
                      <a:pt x="358" y="0"/>
                    </a:lnTo>
                    <a:lnTo>
                      <a:pt x="331" y="111"/>
                    </a:lnTo>
                    <a:lnTo>
                      <a:pt x="309" y="116"/>
                    </a:lnTo>
                    <a:lnTo>
                      <a:pt x="286" y="125"/>
                    </a:lnTo>
                    <a:lnTo>
                      <a:pt x="265" y="135"/>
                    </a:lnTo>
                    <a:lnTo>
                      <a:pt x="245" y="146"/>
                    </a:lnTo>
                    <a:lnTo>
                      <a:pt x="151" y="82"/>
                    </a:lnTo>
                    <a:lnTo>
                      <a:pt x="81" y="152"/>
                    </a:lnTo>
                    <a:lnTo>
                      <a:pt x="140" y="249"/>
                    </a:lnTo>
                    <a:lnTo>
                      <a:pt x="129" y="270"/>
                    </a:lnTo>
                    <a:lnTo>
                      <a:pt x="120" y="290"/>
                    </a:lnTo>
                    <a:lnTo>
                      <a:pt x="111" y="312"/>
                    </a:lnTo>
                    <a:lnTo>
                      <a:pt x="105" y="335"/>
                    </a:lnTo>
                    <a:lnTo>
                      <a:pt x="0" y="355"/>
                    </a:lnTo>
                    <a:lnTo>
                      <a:pt x="0" y="453"/>
                    </a:lnTo>
                    <a:lnTo>
                      <a:pt x="105" y="479"/>
                    </a:lnTo>
                    <a:lnTo>
                      <a:pt x="111" y="502"/>
                    </a:lnTo>
                    <a:lnTo>
                      <a:pt x="119" y="524"/>
                    </a:lnTo>
                    <a:lnTo>
                      <a:pt x="128" y="544"/>
                    </a:lnTo>
                    <a:lnTo>
                      <a:pt x="139" y="564"/>
                    </a:lnTo>
                    <a:lnTo>
                      <a:pt x="74" y="659"/>
                    </a:lnTo>
                    <a:lnTo>
                      <a:pt x="145" y="729"/>
                    </a:lnTo>
                    <a:lnTo>
                      <a:pt x="243" y="669"/>
                    </a:lnTo>
                    <a:lnTo>
                      <a:pt x="263" y="681"/>
                    </a:lnTo>
                    <a:lnTo>
                      <a:pt x="286" y="691"/>
                    </a:lnTo>
                    <a:lnTo>
                      <a:pt x="309" y="699"/>
                    </a:lnTo>
                    <a:lnTo>
                      <a:pt x="331" y="705"/>
                    </a:lnTo>
                    <a:lnTo>
                      <a:pt x="353" y="815"/>
                    </a:lnTo>
                    <a:lnTo>
                      <a:pt x="451" y="815"/>
                    </a:lnTo>
                    <a:lnTo>
                      <a:pt x="479" y="704"/>
                    </a:lnTo>
                    <a:lnTo>
                      <a:pt x="501" y="697"/>
                    </a:lnTo>
                    <a:lnTo>
                      <a:pt x="521" y="689"/>
                    </a:lnTo>
                    <a:lnTo>
                      <a:pt x="541" y="680"/>
                    </a:lnTo>
                    <a:lnTo>
                      <a:pt x="560" y="669"/>
                    </a:lnTo>
                    <a:lnTo>
                      <a:pt x="654" y="732"/>
                    </a:lnTo>
                    <a:lnTo>
                      <a:pt x="723" y="663"/>
                    </a:lnTo>
                    <a:lnTo>
                      <a:pt x="664" y="565"/>
                    </a:lnTo>
                    <a:lnTo>
                      <a:pt x="675" y="545"/>
                    </a:lnTo>
                    <a:lnTo>
                      <a:pt x="684" y="525"/>
                    </a:lnTo>
                    <a:lnTo>
                      <a:pt x="692" y="504"/>
                    </a:lnTo>
                    <a:lnTo>
                      <a:pt x="698" y="483"/>
                    </a:lnTo>
                    <a:lnTo>
                      <a:pt x="815" y="459"/>
                    </a:lnTo>
                    <a:close/>
                    <a:moveTo>
                      <a:pt x="406" y="614"/>
                    </a:moveTo>
                    <a:lnTo>
                      <a:pt x="385" y="613"/>
                    </a:lnTo>
                    <a:lnTo>
                      <a:pt x="365" y="610"/>
                    </a:lnTo>
                    <a:lnTo>
                      <a:pt x="345" y="605"/>
                    </a:lnTo>
                    <a:lnTo>
                      <a:pt x="327" y="598"/>
                    </a:lnTo>
                    <a:lnTo>
                      <a:pt x="310" y="589"/>
                    </a:lnTo>
                    <a:lnTo>
                      <a:pt x="292" y="580"/>
                    </a:lnTo>
                    <a:lnTo>
                      <a:pt x="277" y="568"/>
                    </a:lnTo>
                    <a:lnTo>
                      <a:pt x="263" y="555"/>
                    </a:lnTo>
                    <a:lnTo>
                      <a:pt x="250" y="540"/>
                    </a:lnTo>
                    <a:lnTo>
                      <a:pt x="238" y="525"/>
                    </a:lnTo>
                    <a:lnTo>
                      <a:pt x="229" y="508"/>
                    </a:lnTo>
                    <a:lnTo>
                      <a:pt x="220" y="490"/>
                    </a:lnTo>
                    <a:lnTo>
                      <a:pt x="213" y="472"/>
                    </a:lnTo>
                    <a:lnTo>
                      <a:pt x="208" y="452"/>
                    </a:lnTo>
                    <a:lnTo>
                      <a:pt x="205" y="433"/>
                    </a:lnTo>
                    <a:lnTo>
                      <a:pt x="204" y="412"/>
                    </a:lnTo>
                    <a:lnTo>
                      <a:pt x="205" y="392"/>
                    </a:lnTo>
                    <a:lnTo>
                      <a:pt x="208" y="371"/>
                    </a:lnTo>
                    <a:lnTo>
                      <a:pt x="213" y="352"/>
                    </a:lnTo>
                    <a:lnTo>
                      <a:pt x="220" y="334"/>
                    </a:lnTo>
                    <a:lnTo>
                      <a:pt x="229" y="316"/>
                    </a:lnTo>
                    <a:lnTo>
                      <a:pt x="238" y="299"/>
                    </a:lnTo>
                    <a:lnTo>
                      <a:pt x="250" y="284"/>
                    </a:lnTo>
                    <a:lnTo>
                      <a:pt x="263" y="269"/>
                    </a:lnTo>
                    <a:lnTo>
                      <a:pt x="277" y="256"/>
                    </a:lnTo>
                    <a:lnTo>
                      <a:pt x="292" y="245"/>
                    </a:lnTo>
                    <a:lnTo>
                      <a:pt x="310" y="234"/>
                    </a:lnTo>
                    <a:lnTo>
                      <a:pt x="327" y="226"/>
                    </a:lnTo>
                    <a:lnTo>
                      <a:pt x="345" y="219"/>
                    </a:lnTo>
                    <a:lnTo>
                      <a:pt x="365" y="214"/>
                    </a:lnTo>
                    <a:lnTo>
                      <a:pt x="385" y="211"/>
                    </a:lnTo>
                    <a:lnTo>
                      <a:pt x="406" y="210"/>
                    </a:lnTo>
                    <a:lnTo>
                      <a:pt x="426" y="211"/>
                    </a:lnTo>
                    <a:lnTo>
                      <a:pt x="447" y="214"/>
                    </a:lnTo>
                    <a:lnTo>
                      <a:pt x="465" y="219"/>
                    </a:lnTo>
                    <a:lnTo>
                      <a:pt x="485" y="226"/>
                    </a:lnTo>
                    <a:lnTo>
                      <a:pt x="502" y="234"/>
                    </a:lnTo>
                    <a:lnTo>
                      <a:pt x="518" y="245"/>
                    </a:lnTo>
                    <a:lnTo>
                      <a:pt x="534" y="256"/>
                    </a:lnTo>
                    <a:lnTo>
                      <a:pt x="548" y="269"/>
                    </a:lnTo>
                    <a:lnTo>
                      <a:pt x="561" y="284"/>
                    </a:lnTo>
                    <a:lnTo>
                      <a:pt x="573" y="299"/>
                    </a:lnTo>
                    <a:lnTo>
                      <a:pt x="583" y="316"/>
                    </a:lnTo>
                    <a:lnTo>
                      <a:pt x="592" y="334"/>
                    </a:lnTo>
                    <a:lnTo>
                      <a:pt x="598" y="352"/>
                    </a:lnTo>
                    <a:lnTo>
                      <a:pt x="603" y="371"/>
                    </a:lnTo>
                    <a:lnTo>
                      <a:pt x="607" y="392"/>
                    </a:lnTo>
                    <a:lnTo>
                      <a:pt x="608" y="412"/>
                    </a:lnTo>
                    <a:lnTo>
                      <a:pt x="607" y="433"/>
                    </a:lnTo>
                    <a:lnTo>
                      <a:pt x="603" y="452"/>
                    </a:lnTo>
                    <a:lnTo>
                      <a:pt x="598" y="472"/>
                    </a:lnTo>
                    <a:lnTo>
                      <a:pt x="592" y="490"/>
                    </a:lnTo>
                    <a:lnTo>
                      <a:pt x="583" y="508"/>
                    </a:lnTo>
                    <a:lnTo>
                      <a:pt x="573" y="525"/>
                    </a:lnTo>
                    <a:lnTo>
                      <a:pt x="561" y="541"/>
                    </a:lnTo>
                    <a:lnTo>
                      <a:pt x="548" y="555"/>
                    </a:lnTo>
                    <a:lnTo>
                      <a:pt x="534" y="568"/>
                    </a:lnTo>
                    <a:lnTo>
                      <a:pt x="518" y="580"/>
                    </a:lnTo>
                    <a:lnTo>
                      <a:pt x="502" y="589"/>
                    </a:lnTo>
                    <a:lnTo>
                      <a:pt x="485" y="598"/>
                    </a:lnTo>
                    <a:lnTo>
                      <a:pt x="465" y="605"/>
                    </a:lnTo>
                    <a:lnTo>
                      <a:pt x="447" y="610"/>
                    </a:lnTo>
                    <a:lnTo>
                      <a:pt x="426" y="613"/>
                    </a:lnTo>
                    <a:lnTo>
                      <a:pt x="406" y="61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70" name="Group 69"/>
            <p:cNvGrpSpPr/>
            <p:nvPr/>
          </p:nvGrpSpPr>
          <p:grpSpPr>
            <a:xfrm>
              <a:off x="7682071" y="2558740"/>
              <a:ext cx="208525" cy="125863"/>
              <a:chOff x="1352748" y="2545069"/>
              <a:chExt cx="713223" cy="430492"/>
            </a:xfrm>
            <a:solidFill>
              <a:srgbClr val="0091DA"/>
            </a:solidFill>
          </p:grpSpPr>
          <p:sp>
            <p:nvSpPr>
              <p:cNvPr id="71" name="Freeform 1234"/>
              <p:cNvSpPr>
                <a:spLocks noEditPoints="1"/>
              </p:cNvSpPr>
              <p:nvPr/>
            </p:nvSpPr>
            <p:spPr bwMode="auto">
              <a:xfrm>
                <a:off x="1352748" y="2545069"/>
                <a:ext cx="430492" cy="430492"/>
              </a:xfrm>
              <a:custGeom>
                <a:avLst/>
                <a:gdLst>
                  <a:gd name="T0" fmla="*/ 1032 w 1211"/>
                  <a:gd name="T1" fmla="*/ 476 h 1212"/>
                  <a:gd name="T2" fmla="*/ 1007 w 1211"/>
                  <a:gd name="T3" fmla="*/ 414 h 1212"/>
                  <a:gd name="T4" fmla="*/ 1076 w 1211"/>
                  <a:gd name="T5" fmla="*/ 231 h 1212"/>
                  <a:gd name="T6" fmla="*/ 800 w 1211"/>
                  <a:gd name="T7" fmla="*/ 200 h 1212"/>
                  <a:gd name="T8" fmla="*/ 742 w 1211"/>
                  <a:gd name="T9" fmla="*/ 176 h 1212"/>
                  <a:gd name="T10" fmla="*/ 532 w 1211"/>
                  <a:gd name="T11" fmla="*/ 0 h 1212"/>
                  <a:gd name="T12" fmla="*/ 440 w 1211"/>
                  <a:gd name="T13" fmla="*/ 179 h 1212"/>
                  <a:gd name="T14" fmla="*/ 378 w 1211"/>
                  <a:gd name="T15" fmla="*/ 207 h 1212"/>
                  <a:gd name="T16" fmla="*/ 207 w 1211"/>
                  <a:gd name="T17" fmla="*/ 371 h 1212"/>
                  <a:gd name="T18" fmla="*/ 177 w 1211"/>
                  <a:gd name="T19" fmla="*/ 432 h 1212"/>
                  <a:gd name="T20" fmla="*/ 155 w 1211"/>
                  <a:gd name="T21" fmla="*/ 498 h 1212"/>
                  <a:gd name="T22" fmla="*/ 159 w 1211"/>
                  <a:gd name="T23" fmla="*/ 730 h 1212"/>
                  <a:gd name="T24" fmla="*/ 182 w 1211"/>
                  <a:gd name="T25" fmla="*/ 794 h 1212"/>
                  <a:gd name="T26" fmla="*/ 110 w 1211"/>
                  <a:gd name="T27" fmla="*/ 980 h 1212"/>
                  <a:gd name="T28" fmla="*/ 391 w 1211"/>
                  <a:gd name="T29" fmla="*/ 1012 h 1212"/>
                  <a:gd name="T30" fmla="*/ 458 w 1211"/>
                  <a:gd name="T31" fmla="*/ 1039 h 1212"/>
                  <a:gd name="T32" fmla="*/ 670 w 1211"/>
                  <a:gd name="T33" fmla="*/ 1212 h 1212"/>
                  <a:gd name="T34" fmla="*/ 759 w 1211"/>
                  <a:gd name="T35" fmla="*/ 1031 h 1212"/>
                  <a:gd name="T36" fmla="*/ 818 w 1211"/>
                  <a:gd name="T37" fmla="*/ 1003 h 1212"/>
                  <a:gd name="T38" fmla="*/ 987 w 1211"/>
                  <a:gd name="T39" fmla="*/ 839 h 1212"/>
                  <a:gd name="T40" fmla="*/ 1016 w 1211"/>
                  <a:gd name="T41" fmla="*/ 780 h 1212"/>
                  <a:gd name="T42" fmla="*/ 1038 w 1211"/>
                  <a:gd name="T43" fmla="*/ 717 h 1212"/>
                  <a:gd name="T44" fmla="*/ 571 w 1211"/>
                  <a:gd name="T45" fmla="*/ 910 h 1212"/>
                  <a:gd name="T46" fmla="*/ 513 w 1211"/>
                  <a:gd name="T47" fmla="*/ 899 h 1212"/>
                  <a:gd name="T48" fmla="*/ 459 w 1211"/>
                  <a:gd name="T49" fmla="*/ 876 h 1212"/>
                  <a:gd name="T50" fmla="*/ 411 w 1211"/>
                  <a:gd name="T51" fmla="*/ 843 h 1212"/>
                  <a:gd name="T52" fmla="*/ 371 w 1211"/>
                  <a:gd name="T53" fmla="*/ 803 h 1212"/>
                  <a:gd name="T54" fmla="*/ 339 w 1211"/>
                  <a:gd name="T55" fmla="*/ 755 h 1212"/>
                  <a:gd name="T56" fmla="*/ 316 w 1211"/>
                  <a:gd name="T57" fmla="*/ 702 h 1212"/>
                  <a:gd name="T58" fmla="*/ 304 w 1211"/>
                  <a:gd name="T59" fmla="*/ 643 h 1212"/>
                  <a:gd name="T60" fmla="*/ 304 w 1211"/>
                  <a:gd name="T61" fmla="*/ 582 h 1212"/>
                  <a:gd name="T62" fmla="*/ 316 w 1211"/>
                  <a:gd name="T63" fmla="*/ 523 h 1212"/>
                  <a:gd name="T64" fmla="*/ 339 w 1211"/>
                  <a:gd name="T65" fmla="*/ 470 h 1212"/>
                  <a:gd name="T66" fmla="*/ 371 w 1211"/>
                  <a:gd name="T67" fmla="*/ 421 h 1212"/>
                  <a:gd name="T68" fmla="*/ 411 w 1211"/>
                  <a:gd name="T69" fmla="*/ 381 h 1212"/>
                  <a:gd name="T70" fmla="*/ 459 w 1211"/>
                  <a:gd name="T71" fmla="*/ 349 h 1212"/>
                  <a:gd name="T72" fmla="*/ 513 w 1211"/>
                  <a:gd name="T73" fmla="*/ 326 h 1212"/>
                  <a:gd name="T74" fmla="*/ 571 w 1211"/>
                  <a:gd name="T75" fmla="*/ 314 h 1212"/>
                  <a:gd name="T76" fmla="*/ 633 w 1211"/>
                  <a:gd name="T77" fmla="*/ 314 h 1212"/>
                  <a:gd name="T78" fmla="*/ 691 w 1211"/>
                  <a:gd name="T79" fmla="*/ 326 h 1212"/>
                  <a:gd name="T80" fmla="*/ 745 w 1211"/>
                  <a:gd name="T81" fmla="*/ 349 h 1212"/>
                  <a:gd name="T82" fmla="*/ 794 w 1211"/>
                  <a:gd name="T83" fmla="*/ 381 h 1212"/>
                  <a:gd name="T84" fmla="*/ 833 w 1211"/>
                  <a:gd name="T85" fmla="*/ 421 h 1212"/>
                  <a:gd name="T86" fmla="*/ 866 w 1211"/>
                  <a:gd name="T87" fmla="*/ 470 h 1212"/>
                  <a:gd name="T88" fmla="*/ 889 w 1211"/>
                  <a:gd name="T89" fmla="*/ 523 h 1212"/>
                  <a:gd name="T90" fmla="*/ 900 w 1211"/>
                  <a:gd name="T91" fmla="*/ 582 h 1212"/>
                  <a:gd name="T92" fmla="*/ 900 w 1211"/>
                  <a:gd name="T93" fmla="*/ 643 h 1212"/>
                  <a:gd name="T94" fmla="*/ 889 w 1211"/>
                  <a:gd name="T95" fmla="*/ 702 h 1212"/>
                  <a:gd name="T96" fmla="*/ 866 w 1211"/>
                  <a:gd name="T97" fmla="*/ 755 h 1212"/>
                  <a:gd name="T98" fmla="*/ 833 w 1211"/>
                  <a:gd name="T99" fmla="*/ 803 h 1212"/>
                  <a:gd name="T100" fmla="*/ 794 w 1211"/>
                  <a:gd name="T101" fmla="*/ 843 h 1212"/>
                  <a:gd name="T102" fmla="*/ 745 w 1211"/>
                  <a:gd name="T103" fmla="*/ 876 h 1212"/>
                  <a:gd name="T104" fmla="*/ 691 w 1211"/>
                  <a:gd name="T105" fmla="*/ 899 h 1212"/>
                  <a:gd name="T106" fmla="*/ 633 w 1211"/>
                  <a:gd name="T107" fmla="*/ 910 h 12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1211" h="1212">
                    <a:moveTo>
                      <a:pt x="1211" y="683"/>
                    </a:moveTo>
                    <a:lnTo>
                      <a:pt x="1211" y="536"/>
                    </a:lnTo>
                    <a:lnTo>
                      <a:pt x="1036" y="492"/>
                    </a:lnTo>
                    <a:lnTo>
                      <a:pt x="1032" y="476"/>
                    </a:lnTo>
                    <a:lnTo>
                      <a:pt x="1027" y="460"/>
                    </a:lnTo>
                    <a:lnTo>
                      <a:pt x="1021" y="444"/>
                    </a:lnTo>
                    <a:lnTo>
                      <a:pt x="1015" y="429"/>
                    </a:lnTo>
                    <a:lnTo>
                      <a:pt x="1007" y="414"/>
                    </a:lnTo>
                    <a:lnTo>
                      <a:pt x="1000" y="398"/>
                    </a:lnTo>
                    <a:lnTo>
                      <a:pt x="992" y="383"/>
                    </a:lnTo>
                    <a:lnTo>
                      <a:pt x="984" y="369"/>
                    </a:lnTo>
                    <a:lnTo>
                      <a:pt x="1076" y="231"/>
                    </a:lnTo>
                    <a:lnTo>
                      <a:pt x="973" y="127"/>
                    </a:lnTo>
                    <a:lnTo>
                      <a:pt x="828" y="215"/>
                    </a:lnTo>
                    <a:lnTo>
                      <a:pt x="814" y="207"/>
                    </a:lnTo>
                    <a:lnTo>
                      <a:pt x="800" y="200"/>
                    </a:lnTo>
                    <a:lnTo>
                      <a:pt x="786" y="193"/>
                    </a:lnTo>
                    <a:lnTo>
                      <a:pt x="772" y="187"/>
                    </a:lnTo>
                    <a:lnTo>
                      <a:pt x="757" y="181"/>
                    </a:lnTo>
                    <a:lnTo>
                      <a:pt x="742" y="176"/>
                    </a:lnTo>
                    <a:lnTo>
                      <a:pt x="727" y="171"/>
                    </a:lnTo>
                    <a:lnTo>
                      <a:pt x="711" y="166"/>
                    </a:lnTo>
                    <a:lnTo>
                      <a:pt x="678" y="0"/>
                    </a:lnTo>
                    <a:lnTo>
                      <a:pt x="532" y="0"/>
                    </a:lnTo>
                    <a:lnTo>
                      <a:pt x="491" y="164"/>
                    </a:lnTo>
                    <a:lnTo>
                      <a:pt x="474" y="168"/>
                    </a:lnTo>
                    <a:lnTo>
                      <a:pt x="458" y="174"/>
                    </a:lnTo>
                    <a:lnTo>
                      <a:pt x="440" y="179"/>
                    </a:lnTo>
                    <a:lnTo>
                      <a:pt x="424" y="186"/>
                    </a:lnTo>
                    <a:lnTo>
                      <a:pt x="409" y="192"/>
                    </a:lnTo>
                    <a:lnTo>
                      <a:pt x="393" y="200"/>
                    </a:lnTo>
                    <a:lnTo>
                      <a:pt x="378" y="207"/>
                    </a:lnTo>
                    <a:lnTo>
                      <a:pt x="364" y="216"/>
                    </a:lnTo>
                    <a:lnTo>
                      <a:pt x="223" y="122"/>
                    </a:lnTo>
                    <a:lnTo>
                      <a:pt x="120" y="226"/>
                    </a:lnTo>
                    <a:lnTo>
                      <a:pt x="207" y="371"/>
                    </a:lnTo>
                    <a:lnTo>
                      <a:pt x="199" y="386"/>
                    </a:lnTo>
                    <a:lnTo>
                      <a:pt x="191" y="401"/>
                    </a:lnTo>
                    <a:lnTo>
                      <a:pt x="183" y="417"/>
                    </a:lnTo>
                    <a:lnTo>
                      <a:pt x="177" y="432"/>
                    </a:lnTo>
                    <a:lnTo>
                      <a:pt x="170" y="448"/>
                    </a:lnTo>
                    <a:lnTo>
                      <a:pt x="165" y="464"/>
                    </a:lnTo>
                    <a:lnTo>
                      <a:pt x="160" y="481"/>
                    </a:lnTo>
                    <a:lnTo>
                      <a:pt x="155" y="498"/>
                    </a:lnTo>
                    <a:lnTo>
                      <a:pt x="0" y="528"/>
                    </a:lnTo>
                    <a:lnTo>
                      <a:pt x="0" y="675"/>
                    </a:lnTo>
                    <a:lnTo>
                      <a:pt x="154" y="714"/>
                    </a:lnTo>
                    <a:lnTo>
                      <a:pt x="159" y="730"/>
                    </a:lnTo>
                    <a:lnTo>
                      <a:pt x="164" y="746"/>
                    </a:lnTo>
                    <a:lnTo>
                      <a:pt x="169" y="762"/>
                    </a:lnTo>
                    <a:lnTo>
                      <a:pt x="176" y="778"/>
                    </a:lnTo>
                    <a:lnTo>
                      <a:pt x="182" y="794"/>
                    </a:lnTo>
                    <a:lnTo>
                      <a:pt x="190" y="809"/>
                    </a:lnTo>
                    <a:lnTo>
                      <a:pt x="197" y="824"/>
                    </a:lnTo>
                    <a:lnTo>
                      <a:pt x="205" y="838"/>
                    </a:lnTo>
                    <a:lnTo>
                      <a:pt x="110" y="980"/>
                    </a:lnTo>
                    <a:lnTo>
                      <a:pt x="214" y="1083"/>
                    </a:lnTo>
                    <a:lnTo>
                      <a:pt x="361" y="995"/>
                    </a:lnTo>
                    <a:lnTo>
                      <a:pt x="376" y="1003"/>
                    </a:lnTo>
                    <a:lnTo>
                      <a:pt x="391" y="1012"/>
                    </a:lnTo>
                    <a:lnTo>
                      <a:pt x="407" y="1019"/>
                    </a:lnTo>
                    <a:lnTo>
                      <a:pt x="423" y="1027"/>
                    </a:lnTo>
                    <a:lnTo>
                      <a:pt x="440" y="1034"/>
                    </a:lnTo>
                    <a:lnTo>
                      <a:pt x="458" y="1039"/>
                    </a:lnTo>
                    <a:lnTo>
                      <a:pt x="475" y="1044"/>
                    </a:lnTo>
                    <a:lnTo>
                      <a:pt x="492" y="1049"/>
                    </a:lnTo>
                    <a:lnTo>
                      <a:pt x="525" y="1212"/>
                    </a:lnTo>
                    <a:lnTo>
                      <a:pt x="670" y="1212"/>
                    </a:lnTo>
                    <a:lnTo>
                      <a:pt x="711" y="1046"/>
                    </a:lnTo>
                    <a:lnTo>
                      <a:pt x="728" y="1041"/>
                    </a:lnTo>
                    <a:lnTo>
                      <a:pt x="744" y="1037"/>
                    </a:lnTo>
                    <a:lnTo>
                      <a:pt x="759" y="1031"/>
                    </a:lnTo>
                    <a:lnTo>
                      <a:pt x="774" y="1025"/>
                    </a:lnTo>
                    <a:lnTo>
                      <a:pt x="789" y="1018"/>
                    </a:lnTo>
                    <a:lnTo>
                      <a:pt x="803" y="1011"/>
                    </a:lnTo>
                    <a:lnTo>
                      <a:pt x="818" y="1003"/>
                    </a:lnTo>
                    <a:lnTo>
                      <a:pt x="832" y="995"/>
                    </a:lnTo>
                    <a:lnTo>
                      <a:pt x="971" y="1089"/>
                    </a:lnTo>
                    <a:lnTo>
                      <a:pt x="1074" y="985"/>
                    </a:lnTo>
                    <a:lnTo>
                      <a:pt x="987" y="839"/>
                    </a:lnTo>
                    <a:lnTo>
                      <a:pt x="995" y="825"/>
                    </a:lnTo>
                    <a:lnTo>
                      <a:pt x="1003" y="810"/>
                    </a:lnTo>
                    <a:lnTo>
                      <a:pt x="1009" y="795"/>
                    </a:lnTo>
                    <a:lnTo>
                      <a:pt x="1016" y="780"/>
                    </a:lnTo>
                    <a:lnTo>
                      <a:pt x="1022" y="765"/>
                    </a:lnTo>
                    <a:lnTo>
                      <a:pt x="1028" y="748"/>
                    </a:lnTo>
                    <a:lnTo>
                      <a:pt x="1033" y="733"/>
                    </a:lnTo>
                    <a:lnTo>
                      <a:pt x="1038" y="717"/>
                    </a:lnTo>
                    <a:lnTo>
                      <a:pt x="1211" y="683"/>
                    </a:lnTo>
                    <a:close/>
                    <a:moveTo>
                      <a:pt x="602" y="913"/>
                    </a:moveTo>
                    <a:lnTo>
                      <a:pt x="587" y="913"/>
                    </a:lnTo>
                    <a:lnTo>
                      <a:pt x="571" y="910"/>
                    </a:lnTo>
                    <a:lnTo>
                      <a:pt x="557" y="909"/>
                    </a:lnTo>
                    <a:lnTo>
                      <a:pt x="542" y="906"/>
                    </a:lnTo>
                    <a:lnTo>
                      <a:pt x="527" y="903"/>
                    </a:lnTo>
                    <a:lnTo>
                      <a:pt x="513" y="899"/>
                    </a:lnTo>
                    <a:lnTo>
                      <a:pt x="499" y="894"/>
                    </a:lnTo>
                    <a:lnTo>
                      <a:pt x="486" y="889"/>
                    </a:lnTo>
                    <a:lnTo>
                      <a:pt x="472" y="882"/>
                    </a:lnTo>
                    <a:lnTo>
                      <a:pt x="459" y="876"/>
                    </a:lnTo>
                    <a:lnTo>
                      <a:pt x="447" y="869"/>
                    </a:lnTo>
                    <a:lnTo>
                      <a:pt x="435" y="861"/>
                    </a:lnTo>
                    <a:lnTo>
                      <a:pt x="423" y="853"/>
                    </a:lnTo>
                    <a:lnTo>
                      <a:pt x="411" y="843"/>
                    </a:lnTo>
                    <a:lnTo>
                      <a:pt x="400" y="835"/>
                    </a:lnTo>
                    <a:lnTo>
                      <a:pt x="390" y="824"/>
                    </a:lnTo>
                    <a:lnTo>
                      <a:pt x="380" y="814"/>
                    </a:lnTo>
                    <a:lnTo>
                      <a:pt x="371" y="803"/>
                    </a:lnTo>
                    <a:lnTo>
                      <a:pt x="362" y="792"/>
                    </a:lnTo>
                    <a:lnTo>
                      <a:pt x="354" y="780"/>
                    </a:lnTo>
                    <a:lnTo>
                      <a:pt x="345" y="768"/>
                    </a:lnTo>
                    <a:lnTo>
                      <a:pt x="339" y="755"/>
                    </a:lnTo>
                    <a:lnTo>
                      <a:pt x="331" y="742"/>
                    </a:lnTo>
                    <a:lnTo>
                      <a:pt x="326" y="729"/>
                    </a:lnTo>
                    <a:lnTo>
                      <a:pt x="321" y="716"/>
                    </a:lnTo>
                    <a:lnTo>
                      <a:pt x="316" y="702"/>
                    </a:lnTo>
                    <a:lnTo>
                      <a:pt x="312" y="687"/>
                    </a:lnTo>
                    <a:lnTo>
                      <a:pt x="309" y="673"/>
                    </a:lnTo>
                    <a:lnTo>
                      <a:pt x="305" y="658"/>
                    </a:lnTo>
                    <a:lnTo>
                      <a:pt x="304" y="643"/>
                    </a:lnTo>
                    <a:lnTo>
                      <a:pt x="302" y="627"/>
                    </a:lnTo>
                    <a:lnTo>
                      <a:pt x="302" y="612"/>
                    </a:lnTo>
                    <a:lnTo>
                      <a:pt x="302" y="597"/>
                    </a:lnTo>
                    <a:lnTo>
                      <a:pt x="304" y="582"/>
                    </a:lnTo>
                    <a:lnTo>
                      <a:pt x="305" y="567"/>
                    </a:lnTo>
                    <a:lnTo>
                      <a:pt x="309" y="552"/>
                    </a:lnTo>
                    <a:lnTo>
                      <a:pt x="312" y="538"/>
                    </a:lnTo>
                    <a:lnTo>
                      <a:pt x="316" y="523"/>
                    </a:lnTo>
                    <a:lnTo>
                      <a:pt x="321" y="510"/>
                    </a:lnTo>
                    <a:lnTo>
                      <a:pt x="326" y="496"/>
                    </a:lnTo>
                    <a:lnTo>
                      <a:pt x="331" y="483"/>
                    </a:lnTo>
                    <a:lnTo>
                      <a:pt x="339" y="470"/>
                    </a:lnTo>
                    <a:lnTo>
                      <a:pt x="345" y="457"/>
                    </a:lnTo>
                    <a:lnTo>
                      <a:pt x="354" y="445"/>
                    </a:lnTo>
                    <a:lnTo>
                      <a:pt x="362" y="433"/>
                    </a:lnTo>
                    <a:lnTo>
                      <a:pt x="371" y="421"/>
                    </a:lnTo>
                    <a:lnTo>
                      <a:pt x="380" y="410"/>
                    </a:lnTo>
                    <a:lnTo>
                      <a:pt x="390" y="401"/>
                    </a:lnTo>
                    <a:lnTo>
                      <a:pt x="400" y="390"/>
                    </a:lnTo>
                    <a:lnTo>
                      <a:pt x="411" y="381"/>
                    </a:lnTo>
                    <a:lnTo>
                      <a:pt x="423" y="371"/>
                    </a:lnTo>
                    <a:lnTo>
                      <a:pt x="435" y="364"/>
                    </a:lnTo>
                    <a:lnTo>
                      <a:pt x="447" y="355"/>
                    </a:lnTo>
                    <a:lnTo>
                      <a:pt x="459" y="349"/>
                    </a:lnTo>
                    <a:lnTo>
                      <a:pt x="472" y="342"/>
                    </a:lnTo>
                    <a:lnTo>
                      <a:pt x="486" y="336"/>
                    </a:lnTo>
                    <a:lnTo>
                      <a:pt x="499" y="330"/>
                    </a:lnTo>
                    <a:lnTo>
                      <a:pt x="513" y="326"/>
                    </a:lnTo>
                    <a:lnTo>
                      <a:pt x="527" y="322"/>
                    </a:lnTo>
                    <a:lnTo>
                      <a:pt x="542" y="319"/>
                    </a:lnTo>
                    <a:lnTo>
                      <a:pt x="557" y="315"/>
                    </a:lnTo>
                    <a:lnTo>
                      <a:pt x="571" y="314"/>
                    </a:lnTo>
                    <a:lnTo>
                      <a:pt x="587" y="313"/>
                    </a:lnTo>
                    <a:lnTo>
                      <a:pt x="602" y="312"/>
                    </a:lnTo>
                    <a:lnTo>
                      <a:pt x="618" y="313"/>
                    </a:lnTo>
                    <a:lnTo>
                      <a:pt x="633" y="314"/>
                    </a:lnTo>
                    <a:lnTo>
                      <a:pt x="648" y="315"/>
                    </a:lnTo>
                    <a:lnTo>
                      <a:pt x="663" y="319"/>
                    </a:lnTo>
                    <a:lnTo>
                      <a:pt x="677" y="322"/>
                    </a:lnTo>
                    <a:lnTo>
                      <a:pt x="691" y="326"/>
                    </a:lnTo>
                    <a:lnTo>
                      <a:pt x="705" y="330"/>
                    </a:lnTo>
                    <a:lnTo>
                      <a:pt x="719" y="336"/>
                    </a:lnTo>
                    <a:lnTo>
                      <a:pt x="732" y="342"/>
                    </a:lnTo>
                    <a:lnTo>
                      <a:pt x="745" y="349"/>
                    </a:lnTo>
                    <a:lnTo>
                      <a:pt x="758" y="355"/>
                    </a:lnTo>
                    <a:lnTo>
                      <a:pt x="770" y="364"/>
                    </a:lnTo>
                    <a:lnTo>
                      <a:pt x="782" y="371"/>
                    </a:lnTo>
                    <a:lnTo>
                      <a:pt x="794" y="381"/>
                    </a:lnTo>
                    <a:lnTo>
                      <a:pt x="804" y="390"/>
                    </a:lnTo>
                    <a:lnTo>
                      <a:pt x="814" y="401"/>
                    </a:lnTo>
                    <a:lnTo>
                      <a:pt x="825" y="410"/>
                    </a:lnTo>
                    <a:lnTo>
                      <a:pt x="833" y="421"/>
                    </a:lnTo>
                    <a:lnTo>
                      <a:pt x="842" y="433"/>
                    </a:lnTo>
                    <a:lnTo>
                      <a:pt x="851" y="445"/>
                    </a:lnTo>
                    <a:lnTo>
                      <a:pt x="858" y="457"/>
                    </a:lnTo>
                    <a:lnTo>
                      <a:pt x="866" y="470"/>
                    </a:lnTo>
                    <a:lnTo>
                      <a:pt x="872" y="483"/>
                    </a:lnTo>
                    <a:lnTo>
                      <a:pt x="879" y="496"/>
                    </a:lnTo>
                    <a:lnTo>
                      <a:pt x="884" y="510"/>
                    </a:lnTo>
                    <a:lnTo>
                      <a:pt x="889" y="523"/>
                    </a:lnTo>
                    <a:lnTo>
                      <a:pt x="893" y="538"/>
                    </a:lnTo>
                    <a:lnTo>
                      <a:pt x="896" y="552"/>
                    </a:lnTo>
                    <a:lnTo>
                      <a:pt x="898" y="567"/>
                    </a:lnTo>
                    <a:lnTo>
                      <a:pt x="900" y="582"/>
                    </a:lnTo>
                    <a:lnTo>
                      <a:pt x="901" y="597"/>
                    </a:lnTo>
                    <a:lnTo>
                      <a:pt x="903" y="612"/>
                    </a:lnTo>
                    <a:lnTo>
                      <a:pt x="901" y="627"/>
                    </a:lnTo>
                    <a:lnTo>
                      <a:pt x="900" y="643"/>
                    </a:lnTo>
                    <a:lnTo>
                      <a:pt x="898" y="658"/>
                    </a:lnTo>
                    <a:lnTo>
                      <a:pt x="896" y="673"/>
                    </a:lnTo>
                    <a:lnTo>
                      <a:pt x="893" y="687"/>
                    </a:lnTo>
                    <a:lnTo>
                      <a:pt x="889" y="702"/>
                    </a:lnTo>
                    <a:lnTo>
                      <a:pt x="884" y="716"/>
                    </a:lnTo>
                    <a:lnTo>
                      <a:pt x="879" y="729"/>
                    </a:lnTo>
                    <a:lnTo>
                      <a:pt x="872" y="742"/>
                    </a:lnTo>
                    <a:lnTo>
                      <a:pt x="866" y="755"/>
                    </a:lnTo>
                    <a:lnTo>
                      <a:pt x="858" y="768"/>
                    </a:lnTo>
                    <a:lnTo>
                      <a:pt x="851" y="780"/>
                    </a:lnTo>
                    <a:lnTo>
                      <a:pt x="842" y="792"/>
                    </a:lnTo>
                    <a:lnTo>
                      <a:pt x="833" y="803"/>
                    </a:lnTo>
                    <a:lnTo>
                      <a:pt x="825" y="814"/>
                    </a:lnTo>
                    <a:lnTo>
                      <a:pt x="814" y="824"/>
                    </a:lnTo>
                    <a:lnTo>
                      <a:pt x="804" y="835"/>
                    </a:lnTo>
                    <a:lnTo>
                      <a:pt x="794" y="843"/>
                    </a:lnTo>
                    <a:lnTo>
                      <a:pt x="782" y="853"/>
                    </a:lnTo>
                    <a:lnTo>
                      <a:pt x="770" y="861"/>
                    </a:lnTo>
                    <a:lnTo>
                      <a:pt x="758" y="869"/>
                    </a:lnTo>
                    <a:lnTo>
                      <a:pt x="745" y="876"/>
                    </a:lnTo>
                    <a:lnTo>
                      <a:pt x="732" y="882"/>
                    </a:lnTo>
                    <a:lnTo>
                      <a:pt x="719" y="889"/>
                    </a:lnTo>
                    <a:lnTo>
                      <a:pt x="705" y="894"/>
                    </a:lnTo>
                    <a:lnTo>
                      <a:pt x="691" y="899"/>
                    </a:lnTo>
                    <a:lnTo>
                      <a:pt x="677" y="903"/>
                    </a:lnTo>
                    <a:lnTo>
                      <a:pt x="663" y="906"/>
                    </a:lnTo>
                    <a:lnTo>
                      <a:pt x="648" y="909"/>
                    </a:lnTo>
                    <a:lnTo>
                      <a:pt x="633" y="910"/>
                    </a:lnTo>
                    <a:lnTo>
                      <a:pt x="618" y="913"/>
                    </a:lnTo>
                    <a:lnTo>
                      <a:pt x="602" y="91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1235"/>
              <p:cNvSpPr>
                <a:spLocks noEditPoints="1"/>
              </p:cNvSpPr>
              <p:nvPr/>
            </p:nvSpPr>
            <p:spPr bwMode="auto">
              <a:xfrm>
                <a:off x="1776135" y="2640261"/>
                <a:ext cx="289836" cy="289836"/>
              </a:xfrm>
              <a:custGeom>
                <a:avLst/>
                <a:gdLst>
                  <a:gd name="T0" fmla="*/ 815 w 815"/>
                  <a:gd name="T1" fmla="*/ 361 h 815"/>
                  <a:gd name="T2" fmla="*/ 691 w 815"/>
                  <a:gd name="T3" fmla="*/ 310 h 815"/>
                  <a:gd name="T4" fmla="*/ 674 w 815"/>
                  <a:gd name="T5" fmla="*/ 268 h 815"/>
                  <a:gd name="T6" fmla="*/ 724 w 815"/>
                  <a:gd name="T7" fmla="*/ 155 h 815"/>
                  <a:gd name="T8" fmla="*/ 557 w 815"/>
                  <a:gd name="T9" fmla="*/ 145 h 815"/>
                  <a:gd name="T10" fmla="*/ 519 w 815"/>
                  <a:gd name="T11" fmla="*/ 126 h 815"/>
                  <a:gd name="T12" fmla="*/ 479 w 815"/>
                  <a:gd name="T13" fmla="*/ 112 h 815"/>
                  <a:gd name="T14" fmla="*/ 358 w 815"/>
                  <a:gd name="T15" fmla="*/ 0 h 815"/>
                  <a:gd name="T16" fmla="*/ 309 w 815"/>
                  <a:gd name="T17" fmla="*/ 116 h 815"/>
                  <a:gd name="T18" fmla="*/ 265 w 815"/>
                  <a:gd name="T19" fmla="*/ 135 h 815"/>
                  <a:gd name="T20" fmla="*/ 151 w 815"/>
                  <a:gd name="T21" fmla="*/ 82 h 815"/>
                  <a:gd name="T22" fmla="*/ 140 w 815"/>
                  <a:gd name="T23" fmla="*/ 249 h 815"/>
                  <a:gd name="T24" fmla="*/ 120 w 815"/>
                  <a:gd name="T25" fmla="*/ 290 h 815"/>
                  <a:gd name="T26" fmla="*/ 105 w 815"/>
                  <a:gd name="T27" fmla="*/ 335 h 815"/>
                  <a:gd name="T28" fmla="*/ 0 w 815"/>
                  <a:gd name="T29" fmla="*/ 453 h 815"/>
                  <a:gd name="T30" fmla="*/ 111 w 815"/>
                  <a:gd name="T31" fmla="*/ 502 h 815"/>
                  <a:gd name="T32" fmla="*/ 128 w 815"/>
                  <a:gd name="T33" fmla="*/ 544 h 815"/>
                  <a:gd name="T34" fmla="*/ 74 w 815"/>
                  <a:gd name="T35" fmla="*/ 659 h 815"/>
                  <a:gd name="T36" fmla="*/ 243 w 815"/>
                  <a:gd name="T37" fmla="*/ 669 h 815"/>
                  <a:gd name="T38" fmla="*/ 286 w 815"/>
                  <a:gd name="T39" fmla="*/ 691 h 815"/>
                  <a:gd name="T40" fmla="*/ 331 w 815"/>
                  <a:gd name="T41" fmla="*/ 705 h 815"/>
                  <a:gd name="T42" fmla="*/ 451 w 815"/>
                  <a:gd name="T43" fmla="*/ 815 h 815"/>
                  <a:gd name="T44" fmla="*/ 501 w 815"/>
                  <a:gd name="T45" fmla="*/ 697 h 815"/>
                  <a:gd name="T46" fmla="*/ 541 w 815"/>
                  <a:gd name="T47" fmla="*/ 680 h 815"/>
                  <a:gd name="T48" fmla="*/ 654 w 815"/>
                  <a:gd name="T49" fmla="*/ 732 h 815"/>
                  <a:gd name="T50" fmla="*/ 664 w 815"/>
                  <a:gd name="T51" fmla="*/ 565 h 815"/>
                  <a:gd name="T52" fmla="*/ 684 w 815"/>
                  <a:gd name="T53" fmla="*/ 525 h 815"/>
                  <a:gd name="T54" fmla="*/ 698 w 815"/>
                  <a:gd name="T55" fmla="*/ 483 h 815"/>
                  <a:gd name="T56" fmla="*/ 406 w 815"/>
                  <a:gd name="T57" fmla="*/ 614 h 815"/>
                  <a:gd name="T58" fmla="*/ 365 w 815"/>
                  <a:gd name="T59" fmla="*/ 610 h 815"/>
                  <a:gd name="T60" fmla="*/ 327 w 815"/>
                  <a:gd name="T61" fmla="*/ 598 h 815"/>
                  <a:gd name="T62" fmla="*/ 292 w 815"/>
                  <a:gd name="T63" fmla="*/ 580 h 815"/>
                  <a:gd name="T64" fmla="*/ 263 w 815"/>
                  <a:gd name="T65" fmla="*/ 555 h 815"/>
                  <a:gd name="T66" fmla="*/ 238 w 815"/>
                  <a:gd name="T67" fmla="*/ 525 h 815"/>
                  <a:gd name="T68" fmla="*/ 220 w 815"/>
                  <a:gd name="T69" fmla="*/ 490 h 815"/>
                  <a:gd name="T70" fmla="*/ 208 w 815"/>
                  <a:gd name="T71" fmla="*/ 452 h 815"/>
                  <a:gd name="T72" fmla="*/ 204 w 815"/>
                  <a:gd name="T73" fmla="*/ 412 h 815"/>
                  <a:gd name="T74" fmla="*/ 208 w 815"/>
                  <a:gd name="T75" fmla="*/ 371 h 815"/>
                  <a:gd name="T76" fmla="*/ 220 w 815"/>
                  <a:gd name="T77" fmla="*/ 334 h 815"/>
                  <a:gd name="T78" fmla="*/ 238 w 815"/>
                  <a:gd name="T79" fmla="*/ 299 h 815"/>
                  <a:gd name="T80" fmla="*/ 263 w 815"/>
                  <a:gd name="T81" fmla="*/ 269 h 815"/>
                  <a:gd name="T82" fmla="*/ 292 w 815"/>
                  <a:gd name="T83" fmla="*/ 245 h 815"/>
                  <a:gd name="T84" fmla="*/ 327 w 815"/>
                  <a:gd name="T85" fmla="*/ 226 h 815"/>
                  <a:gd name="T86" fmla="*/ 365 w 815"/>
                  <a:gd name="T87" fmla="*/ 214 h 815"/>
                  <a:gd name="T88" fmla="*/ 406 w 815"/>
                  <a:gd name="T89" fmla="*/ 210 h 815"/>
                  <a:gd name="T90" fmla="*/ 447 w 815"/>
                  <a:gd name="T91" fmla="*/ 214 h 815"/>
                  <a:gd name="T92" fmla="*/ 485 w 815"/>
                  <a:gd name="T93" fmla="*/ 226 h 815"/>
                  <a:gd name="T94" fmla="*/ 518 w 815"/>
                  <a:gd name="T95" fmla="*/ 245 h 815"/>
                  <a:gd name="T96" fmla="*/ 548 w 815"/>
                  <a:gd name="T97" fmla="*/ 269 h 815"/>
                  <a:gd name="T98" fmla="*/ 573 w 815"/>
                  <a:gd name="T99" fmla="*/ 299 h 815"/>
                  <a:gd name="T100" fmla="*/ 592 w 815"/>
                  <a:gd name="T101" fmla="*/ 334 h 815"/>
                  <a:gd name="T102" fmla="*/ 603 w 815"/>
                  <a:gd name="T103" fmla="*/ 371 h 815"/>
                  <a:gd name="T104" fmla="*/ 608 w 815"/>
                  <a:gd name="T105" fmla="*/ 412 h 815"/>
                  <a:gd name="T106" fmla="*/ 603 w 815"/>
                  <a:gd name="T107" fmla="*/ 452 h 815"/>
                  <a:gd name="T108" fmla="*/ 592 w 815"/>
                  <a:gd name="T109" fmla="*/ 490 h 815"/>
                  <a:gd name="T110" fmla="*/ 573 w 815"/>
                  <a:gd name="T111" fmla="*/ 525 h 815"/>
                  <a:gd name="T112" fmla="*/ 548 w 815"/>
                  <a:gd name="T113" fmla="*/ 555 h 815"/>
                  <a:gd name="T114" fmla="*/ 518 w 815"/>
                  <a:gd name="T115" fmla="*/ 580 h 815"/>
                  <a:gd name="T116" fmla="*/ 485 w 815"/>
                  <a:gd name="T117" fmla="*/ 598 h 815"/>
                  <a:gd name="T118" fmla="*/ 447 w 815"/>
                  <a:gd name="T119" fmla="*/ 610 h 815"/>
                  <a:gd name="T120" fmla="*/ 406 w 815"/>
                  <a:gd name="T121" fmla="*/ 614 h 8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815" h="815">
                    <a:moveTo>
                      <a:pt x="815" y="459"/>
                    </a:moveTo>
                    <a:lnTo>
                      <a:pt x="815" y="361"/>
                    </a:lnTo>
                    <a:lnTo>
                      <a:pt x="697" y="331"/>
                    </a:lnTo>
                    <a:lnTo>
                      <a:pt x="691" y="310"/>
                    </a:lnTo>
                    <a:lnTo>
                      <a:pt x="683" y="288"/>
                    </a:lnTo>
                    <a:lnTo>
                      <a:pt x="674" y="268"/>
                    </a:lnTo>
                    <a:lnTo>
                      <a:pt x="663" y="248"/>
                    </a:lnTo>
                    <a:lnTo>
                      <a:pt x="724" y="155"/>
                    </a:lnTo>
                    <a:lnTo>
                      <a:pt x="655" y="86"/>
                    </a:lnTo>
                    <a:lnTo>
                      <a:pt x="557" y="145"/>
                    </a:lnTo>
                    <a:lnTo>
                      <a:pt x="539" y="135"/>
                    </a:lnTo>
                    <a:lnTo>
                      <a:pt x="519" y="126"/>
                    </a:lnTo>
                    <a:lnTo>
                      <a:pt x="500" y="119"/>
                    </a:lnTo>
                    <a:lnTo>
                      <a:pt x="479" y="112"/>
                    </a:lnTo>
                    <a:lnTo>
                      <a:pt x="457" y="0"/>
                    </a:lnTo>
                    <a:lnTo>
                      <a:pt x="358" y="0"/>
                    </a:lnTo>
                    <a:lnTo>
                      <a:pt x="331" y="111"/>
                    </a:lnTo>
                    <a:lnTo>
                      <a:pt x="309" y="116"/>
                    </a:lnTo>
                    <a:lnTo>
                      <a:pt x="286" y="125"/>
                    </a:lnTo>
                    <a:lnTo>
                      <a:pt x="265" y="135"/>
                    </a:lnTo>
                    <a:lnTo>
                      <a:pt x="245" y="146"/>
                    </a:lnTo>
                    <a:lnTo>
                      <a:pt x="151" y="82"/>
                    </a:lnTo>
                    <a:lnTo>
                      <a:pt x="81" y="152"/>
                    </a:lnTo>
                    <a:lnTo>
                      <a:pt x="140" y="249"/>
                    </a:lnTo>
                    <a:lnTo>
                      <a:pt x="129" y="270"/>
                    </a:lnTo>
                    <a:lnTo>
                      <a:pt x="120" y="290"/>
                    </a:lnTo>
                    <a:lnTo>
                      <a:pt x="111" y="312"/>
                    </a:lnTo>
                    <a:lnTo>
                      <a:pt x="105" y="335"/>
                    </a:lnTo>
                    <a:lnTo>
                      <a:pt x="0" y="355"/>
                    </a:lnTo>
                    <a:lnTo>
                      <a:pt x="0" y="453"/>
                    </a:lnTo>
                    <a:lnTo>
                      <a:pt x="105" y="479"/>
                    </a:lnTo>
                    <a:lnTo>
                      <a:pt x="111" y="502"/>
                    </a:lnTo>
                    <a:lnTo>
                      <a:pt x="119" y="524"/>
                    </a:lnTo>
                    <a:lnTo>
                      <a:pt x="128" y="544"/>
                    </a:lnTo>
                    <a:lnTo>
                      <a:pt x="139" y="564"/>
                    </a:lnTo>
                    <a:lnTo>
                      <a:pt x="74" y="659"/>
                    </a:lnTo>
                    <a:lnTo>
                      <a:pt x="145" y="729"/>
                    </a:lnTo>
                    <a:lnTo>
                      <a:pt x="243" y="669"/>
                    </a:lnTo>
                    <a:lnTo>
                      <a:pt x="263" y="681"/>
                    </a:lnTo>
                    <a:lnTo>
                      <a:pt x="286" y="691"/>
                    </a:lnTo>
                    <a:lnTo>
                      <a:pt x="309" y="699"/>
                    </a:lnTo>
                    <a:lnTo>
                      <a:pt x="331" y="705"/>
                    </a:lnTo>
                    <a:lnTo>
                      <a:pt x="353" y="815"/>
                    </a:lnTo>
                    <a:lnTo>
                      <a:pt x="451" y="815"/>
                    </a:lnTo>
                    <a:lnTo>
                      <a:pt x="479" y="704"/>
                    </a:lnTo>
                    <a:lnTo>
                      <a:pt x="501" y="697"/>
                    </a:lnTo>
                    <a:lnTo>
                      <a:pt x="521" y="689"/>
                    </a:lnTo>
                    <a:lnTo>
                      <a:pt x="541" y="680"/>
                    </a:lnTo>
                    <a:lnTo>
                      <a:pt x="560" y="669"/>
                    </a:lnTo>
                    <a:lnTo>
                      <a:pt x="654" y="732"/>
                    </a:lnTo>
                    <a:lnTo>
                      <a:pt x="723" y="663"/>
                    </a:lnTo>
                    <a:lnTo>
                      <a:pt x="664" y="565"/>
                    </a:lnTo>
                    <a:lnTo>
                      <a:pt x="675" y="545"/>
                    </a:lnTo>
                    <a:lnTo>
                      <a:pt x="684" y="525"/>
                    </a:lnTo>
                    <a:lnTo>
                      <a:pt x="692" y="504"/>
                    </a:lnTo>
                    <a:lnTo>
                      <a:pt x="698" y="483"/>
                    </a:lnTo>
                    <a:lnTo>
                      <a:pt x="815" y="459"/>
                    </a:lnTo>
                    <a:close/>
                    <a:moveTo>
                      <a:pt x="406" y="614"/>
                    </a:moveTo>
                    <a:lnTo>
                      <a:pt x="385" y="613"/>
                    </a:lnTo>
                    <a:lnTo>
                      <a:pt x="365" y="610"/>
                    </a:lnTo>
                    <a:lnTo>
                      <a:pt x="345" y="605"/>
                    </a:lnTo>
                    <a:lnTo>
                      <a:pt x="327" y="598"/>
                    </a:lnTo>
                    <a:lnTo>
                      <a:pt x="310" y="589"/>
                    </a:lnTo>
                    <a:lnTo>
                      <a:pt x="292" y="580"/>
                    </a:lnTo>
                    <a:lnTo>
                      <a:pt x="277" y="568"/>
                    </a:lnTo>
                    <a:lnTo>
                      <a:pt x="263" y="555"/>
                    </a:lnTo>
                    <a:lnTo>
                      <a:pt x="250" y="540"/>
                    </a:lnTo>
                    <a:lnTo>
                      <a:pt x="238" y="525"/>
                    </a:lnTo>
                    <a:lnTo>
                      <a:pt x="229" y="508"/>
                    </a:lnTo>
                    <a:lnTo>
                      <a:pt x="220" y="490"/>
                    </a:lnTo>
                    <a:lnTo>
                      <a:pt x="213" y="472"/>
                    </a:lnTo>
                    <a:lnTo>
                      <a:pt x="208" y="452"/>
                    </a:lnTo>
                    <a:lnTo>
                      <a:pt x="205" y="433"/>
                    </a:lnTo>
                    <a:lnTo>
                      <a:pt x="204" y="412"/>
                    </a:lnTo>
                    <a:lnTo>
                      <a:pt x="205" y="392"/>
                    </a:lnTo>
                    <a:lnTo>
                      <a:pt x="208" y="371"/>
                    </a:lnTo>
                    <a:lnTo>
                      <a:pt x="213" y="352"/>
                    </a:lnTo>
                    <a:lnTo>
                      <a:pt x="220" y="334"/>
                    </a:lnTo>
                    <a:lnTo>
                      <a:pt x="229" y="316"/>
                    </a:lnTo>
                    <a:lnTo>
                      <a:pt x="238" y="299"/>
                    </a:lnTo>
                    <a:lnTo>
                      <a:pt x="250" y="284"/>
                    </a:lnTo>
                    <a:lnTo>
                      <a:pt x="263" y="269"/>
                    </a:lnTo>
                    <a:lnTo>
                      <a:pt x="277" y="256"/>
                    </a:lnTo>
                    <a:lnTo>
                      <a:pt x="292" y="245"/>
                    </a:lnTo>
                    <a:lnTo>
                      <a:pt x="310" y="234"/>
                    </a:lnTo>
                    <a:lnTo>
                      <a:pt x="327" y="226"/>
                    </a:lnTo>
                    <a:lnTo>
                      <a:pt x="345" y="219"/>
                    </a:lnTo>
                    <a:lnTo>
                      <a:pt x="365" y="214"/>
                    </a:lnTo>
                    <a:lnTo>
                      <a:pt x="385" y="211"/>
                    </a:lnTo>
                    <a:lnTo>
                      <a:pt x="406" y="210"/>
                    </a:lnTo>
                    <a:lnTo>
                      <a:pt x="426" y="211"/>
                    </a:lnTo>
                    <a:lnTo>
                      <a:pt x="447" y="214"/>
                    </a:lnTo>
                    <a:lnTo>
                      <a:pt x="465" y="219"/>
                    </a:lnTo>
                    <a:lnTo>
                      <a:pt x="485" y="226"/>
                    </a:lnTo>
                    <a:lnTo>
                      <a:pt x="502" y="234"/>
                    </a:lnTo>
                    <a:lnTo>
                      <a:pt x="518" y="245"/>
                    </a:lnTo>
                    <a:lnTo>
                      <a:pt x="534" y="256"/>
                    </a:lnTo>
                    <a:lnTo>
                      <a:pt x="548" y="269"/>
                    </a:lnTo>
                    <a:lnTo>
                      <a:pt x="561" y="284"/>
                    </a:lnTo>
                    <a:lnTo>
                      <a:pt x="573" y="299"/>
                    </a:lnTo>
                    <a:lnTo>
                      <a:pt x="583" y="316"/>
                    </a:lnTo>
                    <a:lnTo>
                      <a:pt x="592" y="334"/>
                    </a:lnTo>
                    <a:lnTo>
                      <a:pt x="598" y="352"/>
                    </a:lnTo>
                    <a:lnTo>
                      <a:pt x="603" y="371"/>
                    </a:lnTo>
                    <a:lnTo>
                      <a:pt x="607" y="392"/>
                    </a:lnTo>
                    <a:lnTo>
                      <a:pt x="608" y="412"/>
                    </a:lnTo>
                    <a:lnTo>
                      <a:pt x="607" y="433"/>
                    </a:lnTo>
                    <a:lnTo>
                      <a:pt x="603" y="452"/>
                    </a:lnTo>
                    <a:lnTo>
                      <a:pt x="598" y="472"/>
                    </a:lnTo>
                    <a:lnTo>
                      <a:pt x="592" y="490"/>
                    </a:lnTo>
                    <a:lnTo>
                      <a:pt x="583" y="508"/>
                    </a:lnTo>
                    <a:lnTo>
                      <a:pt x="573" y="525"/>
                    </a:lnTo>
                    <a:lnTo>
                      <a:pt x="561" y="541"/>
                    </a:lnTo>
                    <a:lnTo>
                      <a:pt x="548" y="555"/>
                    </a:lnTo>
                    <a:lnTo>
                      <a:pt x="534" y="568"/>
                    </a:lnTo>
                    <a:lnTo>
                      <a:pt x="518" y="580"/>
                    </a:lnTo>
                    <a:lnTo>
                      <a:pt x="502" y="589"/>
                    </a:lnTo>
                    <a:lnTo>
                      <a:pt x="485" y="598"/>
                    </a:lnTo>
                    <a:lnTo>
                      <a:pt x="465" y="605"/>
                    </a:lnTo>
                    <a:lnTo>
                      <a:pt x="447" y="610"/>
                    </a:lnTo>
                    <a:lnTo>
                      <a:pt x="426" y="613"/>
                    </a:lnTo>
                    <a:lnTo>
                      <a:pt x="406" y="61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116" name="TextBox 115"/>
          <p:cNvSpPr txBox="1"/>
          <p:nvPr/>
        </p:nvSpPr>
        <p:spPr>
          <a:xfrm>
            <a:off x="682388" y="300251"/>
            <a:ext cx="10235821" cy="769441"/>
          </a:xfrm>
          <a:prstGeom prst="rect">
            <a:avLst/>
          </a:prstGeom>
          <a:noFill/>
        </p:spPr>
        <p:txBody>
          <a:bodyPr wrap="square" rtlCol="0">
            <a:spAutoFit/>
          </a:bodyPr>
          <a:lstStyle/>
          <a:p>
            <a:r>
              <a:rPr lang="en-IN" sz="4400" dirty="0" smtClean="0">
                <a:solidFill>
                  <a:schemeClr val="accent1"/>
                </a:solidFill>
                <a:latin typeface="Times New Roman" panose="02020603050405020304" pitchFamily="18" charset="0"/>
                <a:cs typeface="Times New Roman" panose="02020603050405020304" pitchFamily="18" charset="0"/>
              </a:rPr>
              <a:t>GST return process</a:t>
            </a:r>
            <a:endParaRPr lang="en-IN" sz="4400" dirty="0">
              <a:solidFill>
                <a:schemeClr val="accent1"/>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1654351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1" name="Title 1"/>
          <p:cNvSpPr txBox="1">
            <a:spLocks/>
          </p:cNvSpPr>
          <p:nvPr/>
        </p:nvSpPr>
        <p:spPr>
          <a:xfrm>
            <a:off x="3237805" y="139189"/>
            <a:ext cx="5815013" cy="463735"/>
          </a:xfrm>
          <a:prstGeom prst="rect">
            <a:avLst/>
          </a:prstGeom>
          <a:noFill/>
        </p:spPr>
        <p:txBody>
          <a:bodyPr vert="horz" lIns="0" tIns="0" rIns="0" bIns="0" rtlCol="0" anchor="t" anchorCtr="0">
            <a:noAutofit/>
          </a:bodyPr>
          <a:lstStyle>
            <a:lvl1pPr eaLnBrk="1" hangingPunct="1">
              <a:lnSpc>
                <a:spcPct val="70000"/>
              </a:lnSpc>
              <a:defRPr sz="5400">
                <a:solidFill>
                  <a:srgbClr val="003087"/>
                </a:solidFill>
                <a:latin typeface="KPMG Extralight" panose="020B0303030202040204" pitchFamily="34" charset="0"/>
                <a:cs typeface="KPMG Extralight" panose="020B0303030202040204" pitchFamily="34" charset="0"/>
              </a:defRPr>
            </a:lvl1pPr>
          </a:lstStyle>
          <a:p>
            <a:pPr>
              <a:spcAft>
                <a:spcPts val="277"/>
              </a:spcAft>
              <a:defRPr/>
            </a:pPr>
            <a:endParaRPr lang="en-US" sz="4050" kern="0" dirty="0"/>
          </a:p>
        </p:txBody>
      </p:sp>
      <p:sp>
        <p:nvSpPr>
          <p:cNvPr id="10" name="Title 1"/>
          <p:cNvSpPr txBox="1">
            <a:spLocks/>
          </p:cNvSpPr>
          <p:nvPr/>
        </p:nvSpPr>
        <p:spPr>
          <a:xfrm>
            <a:off x="2102226" y="340866"/>
            <a:ext cx="7596452" cy="677108"/>
          </a:xfrm>
          <a:prstGeom prst="rect">
            <a:avLst/>
          </a:prstGeom>
        </p:spPr>
        <p:txBody>
          <a:bodyPr wrap="square" lIns="0" tIns="0" rIns="0" bIns="0" rtlCol="0">
            <a:spAutoFit/>
          </a:bodyPr>
          <a:lstStyle>
            <a:defPPr>
              <a:defRPr lang="en-US"/>
            </a:defPPr>
            <a:lvl1pPr>
              <a:defRPr sz="5400" kern="0">
                <a:solidFill>
                  <a:srgbClr val="003087"/>
                </a:solidFill>
                <a:latin typeface="KPMG Extralight" panose="020B0303030202040204" pitchFamily="34" charset="0"/>
                <a:cs typeface="KPMG Extralight" panose="020B0303030202040204" pitchFamily="34" charset="0"/>
              </a:defRPr>
            </a:lvl1pPr>
          </a:lstStyle>
          <a:p>
            <a:pPr>
              <a:spcAft>
                <a:spcPts val="277"/>
              </a:spcAft>
              <a:defRPr/>
            </a:pPr>
            <a:r>
              <a:rPr lang="en-US" sz="4400" dirty="0"/>
              <a:t>Detailed process of filing the GST Return</a:t>
            </a:r>
          </a:p>
        </p:txBody>
      </p:sp>
      <p:cxnSp>
        <p:nvCxnSpPr>
          <p:cNvPr id="30" name="Straight Connector 29"/>
          <p:cNvCxnSpPr/>
          <p:nvPr/>
        </p:nvCxnSpPr>
        <p:spPr>
          <a:xfrm>
            <a:off x="1621863" y="1140238"/>
            <a:ext cx="8844297" cy="0"/>
          </a:xfrm>
          <a:prstGeom prst="line">
            <a:avLst/>
          </a:prstGeom>
          <a:ln>
            <a:solidFill>
              <a:srgbClr val="6D2077"/>
            </a:solidFill>
            <a:headEnd type="none"/>
            <a:tailEnd type="diamond"/>
          </a:ln>
        </p:spPr>
        <p:style>
          <a:lnRef idx="1">
            <a:schemeClr val="accent1"/>
          </a:lnRef>
          <a:fillRef idx="0">
            <a:schemeClr val="accent1"/>
          </a:fillRef>
          <a:effectRef idx="0">
            <a:schemeClr val="accent1"/>
          </a:effectRef>
          <a:fontRef idx="minor">
            <a:schemeClr val="tx1"/>
          </a:fontRef>
        </p:style>
      </p:cxnSp>
      <p:cxnSp>
        <p:nvCxnSpPr>
          <p:cNvPr id="31" name="Elbow Connector 30"/>
          <p:cNvCxnSpPr/>
          <p:nvPr/>
        </p:nvCxnSpPr>
        <p:spPr>
          <a:xfrm rot="16200000" flipH="1">
            <a:off x="2572567" y="2152724"/>
            <a:ext cx="3425071" cy="2589197"/>
          </a:xfrm>
          <a:prstGeom prst="bentConnector3">
            <a:avLst>
              <a:gd name="adj1" fmla="val 100254"/>
            </a:avLst>
          </a:prstGeom>
          <a:ln>
            <a:tailEnd type="triangle"/>
          </a:ln>
        </p:spPr>
        <p:style>
          <a:lnRef idx="1">
            <a:schemeClr val="accent1"/>
          </a:lnRef>
          <a:fillRef idx="0">
            <a:schemeClr val="accent1"/>
          </a:fillRef>
          <a:effectRef idx="0">
            <a:schemeClr val="accent1"/>
          </a:effectRef>
          <a:fontRef idx="minor">
            <a:schemeClr val="tx1"/>
          </a:fontRef>
        </p:style>
      </p:cxnSp>
      <p:sp>
        <p:nvSpPr>
          <p:cNvPr id="32" name="Rectangle 31"/>
          <p:cNvSpPr/>
          <p:nvPr/>
        </p:nvSpPr>
        <p:spPr>
          <a:xfrm>
            <a:off x="2514317" y="1299417"/>
            <a:ext cx="1376633" cy="43537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a:solidFill>
                  <a:prstClr val="white"/>
                </a:solidFill>
                <a:latin typeface="Univers for KPMG" panose="020B0603020202020204" pitchFamily="34" charset="0"/>
              </a:rPr>
              <a:t>Vendor</a:t>
            </a:r>
          </a:p>
        </p:txBody>
      </p:sp>
      <p:sp>
        <p:nvSpPr>
          <p:cNvPr id="33" name="Rectangle 32"/>
          <p:cNvSpPr/>
          <p:nvPr/>
        </p:nvSpPr>
        <p:spPr>
          <a:xfrm>
            <a:off x="4968006" y="1206206"/>
            <a:ext cx="2835329" cy="61075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smtClean="0">
                <a:solidFill>
                  <a:prstClr val="white"/>
                </a:solidFill>
                <a:latin typeface="Univers for KPMG" panose="020B0603020202020204" pitchFamily="34" charset="0"/>
              </a:rPr>
              <a:t>Assesse</a:t>
            </a:r>
            <a:endParaRPr lang="en-US" b="1" dirty="0">
              <a:solidFill>
                <a:prstClr val="white"/>
              </a:solidFill>
              <a:latin typeface="Univers for KPMG" panose="020B0603020202020204" pitchFamily="34" charset="0"/>
            </a:endParaRPr>
          </a:p>
        </p:txBody>
      </p:sp>
      <p:sp>
        <p:nvSpPr>
          <p:cNvPr id="34" name="Rectangle 33"/>
          <p:cNvSpPr/>
          <p:nvPr/>
        </p:nvSpPr>
        <p:spPr>
          <a:xfrm>
            <a:off x="5600254" y="4619623"/>
            <a:ext cx="2098564" cy="64509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a:solidFill>
                  <a:prstClr val="white"/>
                </a:solidFill>
                <a:latin typeface="Univers for KPMG" panose="020B0603020202020204" pitchFamily="34" charset="0"/>
              </a:rPr>
              <a:t>GSTN</a:t>
            </a:r>
          </a:p>
        </p:txBody>
      </p:sp>
      <p:cxnSp>
        <p:nvCxnSpPr>
          <p:cNvPr id="35" name="Straight Arrow Connector 34"/>
          <p:cNvCxnSpPr>
            <a:stCxn id="32" idx="3"/>
            <a:endCxn id="33" idx="1"/>
          </p:cNvCxnSpPr>
          <p:nvPr/>
        </p:nvCxnSpPr>
        <p:spPr>
          <a:xfrm flipV="1">
            <a:off x="3890949" y="1511582"/>
            <a:ext cx="1077056" cy="552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6" name="Straight Arrow Connector 35"/>
          <p:cNvCxnSpPr>
            <a:stCxn id="33" idx="3"/>
            <a:endCxn id="50" idx="1"/>
          </p:cNvCxnSpPr>
          <p:nvPr/>
        </p:nvCxnSpPr>
        <p:spPr>
          <a:xfrm flipV="1">
            <a:off x="7803334" y="1509731"/>
            <a:ext cx="1322124" cy="185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7" name="Elbow Connector 36"/>
          <p:cNvCxnSpPr>
            <a:stCxn id="34" idx="1"/>
            <a:endCxn id="32" idx="2"/>
          </p:cNvCxnSpPr>
          <p:nvPr/>
        </p:nvCxnSpPr>
        <p:spPr>
          <a:xfrm rot="10800000">
            <a:off x="3202635" y="1734789"/>
            <a:ext cx="2397621" cy="3207385"/>
          </a:xfrm>
          <a:prstGeom prst="bentConnector2">
            <a:avLst/>
          </a:prstGeom>
          <a:ln>
            <a:tailEnd type="triangle"/>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1557225" y="2532152"/>
            <a:ext cx="1523216" cy="1384995"/>
          </a:xfrm>
          <a:prstGeom prst="rect">
            <a:avLst/>
          </a:prstGeom>
          <a:noFill/>
        </p:spPr>
        <p:txBody>
          <a:bodyPr wrap="square" rtlCol="0">
            <a:spAutoFit/>
          </a:bodyPr>
          <a:lstStyle/>
          <a:p>
            <a:r>
              <a:rPr lang="en-US" sz="1200" dirty="0">
                <a:solidFill>
                  <a:srgbClr val="000000"/>
                </a:solidFill>
                <a:latin typeface="Univers for KPMG" panose="020B0603020202020204" pitchFamily="34" charset="0"/>
              </a:rPr>
              <a:t>Vendor to upload item wise details (along with HSN/ SAC code) in </a:t>
            </a:r>
            <a:r>
              <a:rPr lang="en-US" sz="1200" b="1" u="sng" dirty="0">
                <a:solidFill>
                  <a:srgbClr val="000000"/>
                </a:solidFill>
                <a:latin typeface="Univers for KPMG" panose="020B0603020202020204" pitchFamily="34" charset="0"/>
              </a:rPr>
              <a:t>Form GSTR1 </a:t>
            </a:r>
            <a:r>
              <a:rPr lang="en-US" sz="1200" dirty="0">
                <a:solidFill>
                  <a:srgbClr val="000000"/>
                </a:solidFill>
                <a:latin typeface="Univers for KPMG" panose="020B0603020202020204" pitchFamily="34" charset="0"/>
              </a:rPr>
              <a:t>by </a:t>
            </a:r>
            <a:r>
              <a:rPr lang="en-US" sz="1200" dirty="0">
                <a:solidFill>
                  <a:srgbClr val="FF0000"/>
                </a:solidFill>
                <a:latin typeface="Univers for KPMG" panose="020B0603020202020204" pitchFamily="34" charset="0"/>
              </a:rPr>
              <a:t>10</a:t>
            </a:r>
            <a:r>
              <a:rPr lang="en-US" sz="1200" baseline="30000" dirty="0">
                <a:solidFill>
                  <a:srgbClr val="FF0000"/>
                </a:solidFill>
                <a:latin typeface="Univers for KPMG" panose="020B0603020202020204" pitchFamily="34" charset="0"/>
              </a:rPr>
              <a:t>th</a:t>
            </a:r>
            <a:r>
              <a:rPr lang="en-US" sz="1200" dirty="0">
                <a:solidFill>
                  <a:srgbClr val="FF0000"/>
                </a:solidFill>
                <a:latin typeface="Univers for KPMG" panose="020B0603020202020204" pitchFamily="34" charset="0"/>
              </a:rPr>
              <a:t> </a:t>
            </a:r>
            <a:r>
              <a:rPr lang="en-US" sz="1200" dirty="0">
                <a:solidFill>
                  <a:srgbClr val="000000"/>
                </a:solidFill>
                <a:latin typeface="Univers for KPMG" panose="020B0603020202020204" pitchFamily="34" charset="0"/>
              </a:rPr>
              <a:t>of subsequent month</a:t>
            </a:r>
          </a:p>
        </p:txBody>
      </p:sp>
      <p:sp>
        <p:nvSpPr>
          <p:cNvPr id="39" name="TextBox 38"/>
          <p:cNvSpPr txBox="1"/>
          <p:nvPr/>
        </p:nvSpPr>
        <p:spPr>
          <a:xfrm>
            <a:off x="3161970" y="3807054"/>
            <a:ext cx="2038199" cy="1015663"/>
          </a:xfrm>
          <a:prstGeom prst="rect">
            <a:avLst/>
          </a:prstGeom>
          <a:noFill/>
        </p:spPr>
        <p:txBody>
          <a:bodyPr wrap="square" rtlCol="0">
            <a:spAutoFit/>
          </a:bodyPr>
          <a:lstStyle/>
          <a:p>
            <a:r>
              <a:rPr lang="en-US" sz="1200" dirty="0">
                <a:solidFill>
                  <a:srgbClr val="000000"/>
                </a:solidFill>
                <a:latin typeface="Univers for KPMG" panose="020B0603020202020204" pitchFamily="34" charset="0"/>
              </a:rPr>
              <a:t>Basis Form GSTR 2 submitted by </a:t>
            </a:r>
            <a:r>
              <a:rPr lang="en-US" sz="1200" dirty="0" smtClean="0">
                <a:solidFill>
                  <a:srgbClr val="000000"/>
                </a:solidFill>
                <a:latin typeface="Univers for KPMG" panose="020B0603020202020204" pitchFamily="34" charset="0"/>
              </a:rPr>
              <a:t>Assesse, </a:t>
            </a:r>
            <a:r>
              <a:rPr lang="en-US" sz="1200" dirty="0">
                <a:solidFill>
                  <a:srgbClr val="000000"/>
                </a:solidFill>
                <a:latin typeface="Univers for KPMG" panose="020B0603020202020204" pitchFamily="34" charset="0"/>
              </a:rPr>
              <a:t>Form </a:t>
            </a:r>
            <a:r>
              <a:rPr lang="en-US" sz="1200" b="1" dirty="0">
                <a:solidFill>
                  <a:srgbClr val="000000"/>
                </a:solidFill>
                <a:latin typeface="Univers for KPMG" panose="020B0603020202020204" pitchFamily="34" charset="0"/>
              </a:rPr>
              <a:t>GSTR1A </a:t>
            </a:r>
            <a:r>
              <a:rPr lang="en-US" sz="1200" dirty="0">
                <a:solidFill>
                  <a:srgbClr val="000000"/>
                </a:solidFill>
                <a:latin typeface="Univers for KPMG" panose="020B0603020202020204" pitchFamily="34" charset="0"/>
              </a:rPr>
              <a:t>to be made available to the vendor </a:t>
            </a:r>
            <a:r>
              <a:rPr lang="en-US" sz="1200" b="1" dirty="0">
                <a:solidFill>
                  <a:srgbClr val="000000"/>
                </a:solidFill>
                <a:latin typeface="Univers for KPMG" panose="020B0603020202020204" pitchFamily="34" charset="0"/>
              </a:rPr>
              <a:t>(</a:t>
            </a:r>
            <a:r>
              <a:rPr lang="en-US" sz="1200" dirty="0">
                <a:solidFill>
                  <a:srgbClr val="000000"/>
                </a:solidFill>
                <a:latin typeface="Univers for KPMG" panose="020B0603020202020204" pitchFamily="34" charset="0"/>
              </a:rPr>
              <a:t>likely by</a:t>
            </a:r>
            <a:r>
              <a:rPr lang="en-US" sz="1200" dirty="0">
                <a:solidFill>
                  <a:srgbClr val="FF0000"/>
                </a:solidFill>
                <a:latin typeface="Univers for KPMG" panose="020B0603020202020204" pitchFamily="34" charset="0"/>
              </a:rPr>
              <a:t> 16</a:t>
            </a:r>
            <a:r>
              <a:rPr lang="en-US" sz="1200" baseline="30000" dirty="0">
                <a:solidFill>
                  <a:srgbClr val="FF0000"/>
                </a:solidFill>
                <a:latin typeface="Univers for KPMG" panose="020B0603020202020204" pitchFamily="34" charset="0"/>
              </a:rPr>
              <a:t>th</a:t>
            </a:r>
            <a:r>
              <a:rPr lang="en-US" sz="1200" dirty="0">
                <a:solidFill>
                  <a:srgbClr val="FF0000"/>
                </a:solidFill>
                <a:latin typeface="Univers for KPMG" panose="020B0603020202020204" pitchFamily="34" charset="0"/>
              </a:rPr>
              <a:t> </a:t>
            </a:r>
            <a:r>
              <a:rPr lang="en-US" sz="1200" b="1" dirty="0">
                <a:solidFill>
                  <a:srgbClr val="000000"/>
                </a:solidFill>
                <a:latin typeface="Univers for KPMG" panose="020B0603020202020204" pitchFamily="34" charset="0"/>
              </a:rPr>
              <a:t>)</a:t>
            </a:r>
          </a:p>
        </p:txBody>
      </p:sp>
      <p:cxnSp>
        <p:nvCxnSpPr>
          <p:cNvPr id="40" name="Straight Arrow Connector 39"/>
          <p:cNvCxnSpPr/>
          <p:nvPr/>
        </p:nvCxnSpPr>
        <p:spPr>
          <a:xfrm flipV="1">
            <a:off x="5880847" y="1815549"/>
            <a:ext cx="0" cy="277324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1" name="Straight Arrow Connector 40"/>
          <p:cNvCxnSpPr/>
          <p:nvPr/>
        </p:nvCxnSpPr>
        <p:spPr>
          <a:xfrm>
            <a:off x="6070806" y="1815550"/>
            <a:ext cx="0" cy="277324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42" name="TextBox 41"/>
          <p:cNvSpPr txBox="1"/>
          <p:nvPr/>
        </p:nvSpPr>
        <p:spPr>
          <a:xfrm>
            <a:off x="3991710" y="2545491"/>
            <a:ext cx="2015971" cy="1015663"/>
          </a:xfrm>
          <a:prstGeom prst="rect">
            <a:avLst/>
          </a:prstGeom>
          <a:noFill/>
        </p:spPr>
        <p:txBody>
          <a:bodyPr wrap="square" rtlCol="0">
            <a:spAutoFit/>
          </a:bodyPr>
          <a:lstStyle/>
          <a:p>
            <a:r>
              <a:rPr lang="en-US" sz="1200" b="1" dirty="0">
                <a:solidFill>
                  <a:srgbClr val="000000"/>
                </a:solidFill>
                <a:latin typeface="Univers for KPMG" panose="020B0603020202020204" pitchFamily="34" charset="0"/>
              </a:rPr>
              <a:t>Part A</a:t>
            </a:r>
            <a:r>
              <a:rPr lang="en-US" sz="1200" dirty="0">
                <a:solidFill>
                  <a:srgbClr val="000000"/>
                </a:solidFill>
                <a:latin typeface="Univers for KPMG" panose="020B0603020202020204" pitchFamily="34" charset="0"/>
              </a:rPr>
              <a:t> of Form </a:t>
            </a:r>
            <a:r>
              <a:rPr lang="en-US" sz="1200" b="1" dirty="0">
                <a:solidFill>
                  <a:srgbClr val="000000"/>
                </a:solidFill>
                <a:latin typeface="Univers for KPMG" panose="020B0603020202020204" pitchFamily="34" charset="0"/>
              </a:rPr>
              <a:t>GSTR 2A </a:t>
            </a:r>
            <a:r>
              <a:rPr lang="en-US" sz="1200" dirty="0">
                <a:solidFill>
                  <a:srgbClr val="000000"/>
                </a:solidFill>
                <a:latin typeface="Univers for KPMG" panose="020B0603020202020204" pitchFamily="34" charset="0"/>
              </a:rPr>
              <a:t>comprising of details submitted by all Vendors to be made available to </a:t>
            </a:r>
            <a:r>
              <a:rPr lang="en-US" sz="1200" dirty="0" smtClean="0">
                <a:solidFill>
                  <a:srgbClr val="000000"/>
                </a:solidFill>
                <a:latin typeface="Univers for KPMG" panose="020B0603020202020204" pitchFamily="34" charset="0"/>
              </a:rPr>
              <a:t>Assesse </a:t>
            </a:r>
            <a:r>
              <a:rPr lang="en-US" sz="1200" dirty="0">
                <a:solidFill>
                  <a:srgbClr val="000000"/>
                </a:solidFill>
                <a:latin typeface="Univers for KPMG" panose="020B0603020202020204" pitchFamily="34" charset="0"/>
              </a:rPr>
              <a:t>(likely by </a:t>
            </a:r>
            <a:r>
              <a:rPr lang="en-US" sz="1200" dirty="0">
                <a:solidFill>
                  <a:srgbClr val="FF0000"/>
                </a:solidFill>
                <a:latin typeface="Univers for KPMG" panose="020B0603020202020204" pitchFamily="34" charset="0"/>
              </a:rPr>
              <a:t>11</a:t>
            </a:r>
            <a:r>
              <a:rPr lang="en-US" sz="1200" baseline="30000" dirty="0">
                <a:solidFill>
                  <a:srgbClr val="FF0000"/>
                </a:solidFill>
                <a:latin typeface="Univers for KPMG" panose="020B0603020202020204" pitchFamily="34" charset="0"/>
              </a:rPr>
              <a:t>th</a:t>
            </a:r>
            <a:r>
              <a:rPr lang="en-US" sz="1200" dirty="0">
                <a:solidFill>
                  <a:srgbClr val="FF0000"/>
                </a:solidFill>
                <a:latin typeface="Univers for KPMG" panose="020B0603020202020204" pitchFamily="34" charset="0"/>
              </a:rPr>
              <a:t> </a:t>
            </a:r>
            <a:r>
              <a:rPr lang="en-US" sz="1200" dirty="0">
                <a:solidFill>
                  <a:srgbClr val="000000"/>
                </a:solidFill>
                <a:latin typeface="Univers for KPMG" panose="020B0603020202020204" pitchFamily="34" charset="0"/>
              </a:rPr>
              <a:t>)</a:t>
            </a:r>
          </a:p>
        </p:txBody>
      </p:sp>
      <p:sp>
        <p:nvSpPr>
          <p:cNvPr id="43" name="TextBox 42"/>
          <p:cNvSpPr txBox="1"/>
          <p:nvPr/>
        </p:nvSpPr>
        <p:spPr>
          <a:xfrm>
            <a:off x="6084254" y="3366391"/>
            <a:ext cx="1587671" cy="1015663"/>
          </a:xfrm>
          <a:prstGeom prst="rect">
            <a:avLst/>
          </a:prstGeom>
          <a:noFill/>
        </p:spPr>
        <p:txBody>
          <a:bodyPr wrap="square" rtlCol="0">
            <a:spAutoFit/>
          </a:bodyPr>
          <a:lstStyle/>
          <a:p>
            <a:r>
              <a:rPr lang="en-US" sz="1200" dirty="0" smtClean="0">
                <a:solidFill>
                  <a:srgbClr val="000000"/>
                </a:solidFill>
                <a:latin typeface="Univers for KPMG" panose="020B0603020202020204" pitchFamily="34" charset="0"/>
              </a:rPr>
              <a:t>Assesse </a:t>
            </a:r>
            <a:r>
              <a:rPr lang="en-US" sz="1200" dirty="0">
                <a:solidFill>
                  <a:srgbClr val="000000"/>
                </a:solidFill>
                <a:latin typeface="Univers for KPMG" panose="020B0603020202020204" pitchFamily="34" charset="0"/>
              </a:rPr>
              <a:t>to Validate Form GSTR 2A and upload the same in </a:t>
            </a:r>
            <a:r>
              <a:rPr lang="en-US" sz="1200" b="1" dirty="0">
                <a:solidFill>
                  <a:srgbClr val="000000"/>
                </a:solidFill>
                <a:latin typeface="Univers for KPMG" panose="020B0603020202020204" pitchFamily="34" charset="0"/>
              </a:rPr>
              <a:t>Form GSTR 2 </a:t>
            </a:r>
            <a:r>
              <a:rPr lang="en-US" sz="1200" dirty="0">
                <a:solidFill>
                  <a:srgbClr val="000000"/>
                </a:solidFill>
                <a:latin typeface="Univers for KPMG" panose="020B0603020202020204" pitchFamily="34" charset="0"/>
              </a:rPr>
              <a:t>by </a:t>
            </a:r>
            <a:r>
              <a:rPr lang="en-US" sz="1200" dirty="0">
                <a:solidFill>
                  <a:srgbClr val="FF0000"/>
                </a:solidFill>
                <a:latin typeface="Univers for KPMG" panose="020B0603020202020204" pitchFamily="34" charset="0"/>
              </a:rPr>
              <a:t>15</a:t>
            </a:r>
            <a:r>
              <a:rPr lang="en-US" sz="1200" baseline="30000" dirty="0">
                <a:solidFill>
                  <a:srgbClr val="FF0000"/>
                </a:solidFill>
                <a:latin typeface="Univers for KPMG" panose="020B0603020202020204" pitchFamily="34" charset="0"/>
              </a:rPr>
              <a:t>th</a:t>
            </a:r>
            <a:r>
              <a:rPr lang="en-US" sz="1200" dirty="0">
                <a:solidFill>
                  <a:srgbClr val="FF0000"/>
                </a:solidFill>
                <a:latin typeface="Univers for KPMG" panose="020B0603020202020204" pitchFamily="34" charset="0"/>
              </a:rPr>
              <a:t> </a:t>
            </a:r>
          </a:p>
        </p:txBody>
      </p:sp>
      <p:cxnSp>
        <p:nvCxnSpPr>
          <p:cNvPr id="44" name="Straight Arrow Connector 43"/>
          <p:cNvCxnSpPr/>
          <p:nvPr/>
        </p:nvCxnSpPr>
        <p:spPr>
          <a:xfrm>
            <a:off x="7647091" y="1913794"/>
            <a:ext cx="0" cy="267500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45" name="TextBox 44"/>
          <p:cNvSpPr txBox="1"/>
          <p:nvPr/>
        </p:nvSpPr>
        <p:spPr>
          <a:xfrm>
            <a:off x="8064319" y="2350728"/>
            <a:ext cx="1971821" cy="1015663"/>
          </a:xfrm>
          <a:prstGeom prst="rect">
            <a:avLst/>
          </a:prstGeom>
          <a:noFill/>
        </p:spPr>
        <p:txBody>
          <a:bodyPr wrap="square" rtlCol="0">
            <a:spAutoFit/>
          </a:bodyPr>
          <a:lstStyle/>
          <a:p>
            <a:r>
              <a:rPr lang="en-US" sz="1200" dirty="0" smtClean="0">
                <a:solidFill>
                  <a:srgbClr val="000000"/>
                </a:solidFill>
                <a:latin typeface="Univers for KPMG" panose="020B0603020202020204" pitchFamily="34" charset="0"/>
              </a:rPr>
              <a:t>Assesse </a:t>
            </a:r>
            <a:r>
              <a:rPr lang="en-US" sz="1200" dirty="0">
                <a:solidFill>
                  <a:srgbClr val="000000"/>
                </a:solidFill>
                <a:latin typeface="Univers for KPMG" panose="020B0603020202020204" pitchFamily="34" charset="0"/>
              </a:rPr>
              <a:t>to upload item wise details (along with HSN/ SAC code) in </a:t>
            </a:r>
            <a:r>
              <a:rPr lang="en-US" sz="1200" b="1" u="sng" dirty="0">
                <a:solidFill>
                  <a:srgbClr val="000000"/>
                </a:solidFill>
                <a:latin typeface="Univers for KPMG" panose="020B0603020202020204" pitchFamily="34" charset="0"/>
              </a:rPr>
              <a:t>Form GSTR1 </a:t>
            </a:r>
            <a:r>
              <a:rPr lang="en-US" sz="1200" dirty="0">
                <a:solidFill>
                  <a:srgbClr val="000000"/>
                </a:solidFill>
                <a:latin typeface="Univers for KPMG" panose="020B0603020202020204" pitchFamily="34" charset="0"/>
              </a:rPr>
              <a:t>by </a:t>
            </a:r>
            <a:r>
              <a:rPr lang="en-US" sz="1200" dirty="0">
                <a:solidFill>
                  <a:srgbClr val="FF0000"/>
                </a:solidFill>
                <a:latin typeface="Univers for KPMG" panose="020B0603020202020204" pitchFamily="34" charset="0"/>
              </a:rPr>
              <a:t>10</a:t>
            </a:r>
            <a:r>
              <a:rPr lang="en-US" sz="1200" baseline="30000" dirty="0">
                <a:solidFill>
                  <a:srgbClr val="FF0000"/>
                </a:solidFill>
                <a:latin typeface="Univers for KPMG" panose="020B0603020202020204" pitchFamily="34" charset="0"/>
              </a:rPr>
              <a:t>th</a:t>
            </a:r>
            <a:r>
              <a:rPr lang="en-US" sz="1200" dirty="0">
                <a:solidFill>
                  <a:srgbClr val="FF0000"/>
                </a:solidFill>
                <a:latin typeface="Univers for KPMG" panose="020B0603020202020204" pitchFamily="34" charset="0"/>
              </a:rPr>
              <a:t> </a:t>
            </a:r>
            <a:r>
              <a:rPr lang="en-US" sz="1200" dirty="0">
                <a:solidFill>
                  <a:srgbClr val="000000"/>
                </a:solidFill>
                <a:latin typeface="Univers for KPMG" panose="020B0603020202020204" pitchFamily="34" charset="0"/>
              </a:rPr>
              <a:t>of subsequent month</a:t>
            </a:r>
          </a:p>
        </p:txBody>
      </p:sp>
      <p:sp>
        <p:nvSpPr>
          <p:cNvPr id="49" name="TextBox 48"/>
          <p:cNvSpPr txBox="1"/>
          <p:nvPr/>
        </p:nvSpPr>
        <p:spPr>
          <a:xfrm>
            <a:off x="7978444" y="1595364"/>
            <a:ext cx="1097017" cy="646331"/>
          </a:xfrm>
          <a:prstGeom prst="rect">
            <a:avLst/>
          </a:prstGeom>
          <a:noFill/>
        </p:spPr>
        <p:txBody>
          <a:bodyPr wrap="square" rtlCol="0">
            <a:spAutoFit/>
          </a:bodyPr>
          <a:lstStyle/>
          <a:p>
            <a:r>
              <a:rPr lang="en-US" sz="1200" dirty="0" smtClean="0">
                <a:solidFill>
                  <a:srgbClr val="000000"/>
                </a:solidFill>
                <a:latin typeface="Univers for KPMG" panose="020B0603020202020204" pitchFamily="34" charset="0"/>
              </a:rPr>
              <a:t>Assesse </a:t>
            </a:r>
            <a:r>
              <a:rPr lang="en-US" sz="1200" dirty="0">
                <a:solidFill>
                  <a:srgbClr val="000000"/>
                </a:solidFill>
                <a:latin typeface="Univers for KPMG" panose="020B0603020202020204" pitchFamily="34" charset="0"/>
              </a:rPr>
              <a:t>sells goods to Customer</a:t>
            </a:r>
          </a:p>
        </p:txBody>
      </p:sp>
      <p:sp>
        <p:nvSpPr>
          <p:cNvPr id="50" name="Rectangle 49"/>
          <p:cNvSpPr/>
          <p:nvPr/>
        </p:nvSpPr>
        <p:spPr>
          <a:xfrm>
            <a:off x="9125459" y="1292045"/>
            <a:ext cx="1376633" cy="43537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a:solidFill>
                  <a:prstClr val="white"/>
                </a:solidFill>
                <a:latin typeface="Univers for KPMG" panose="020B0603020202020204" pitchFamily="34" charset="0"/>
              </a:rPr>
              <a:t>Customer</a:t>
            </a:r>
          </a:p>
        </p:txBody>
      </p:sp>
      <p:sp>
        <p:nvSpPr>
          <p:cNvPr id="51" name="Oval 50"/>
          <p:cNvSpPr/>
          <p:nvPr/>
        </p:nvSpPr>
        <p:spPr>
          <a:xfrm>
            <a:off x="2633948" y="2198595"/>
            <a:ext cx="289320" cy="360450"/>
          </a:xfrm>
          <a:prstGeom prst="ellipse">
            <a:avLst/>
          </a:prstGeom>
          <a:solidFill>
            <a:srgbClr val="BC204B"/>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prstClr val="white"/>
                </a:solidFill>
                <a:latin typeface="Univers for KPMG" panose="020B0603020202020204" pitchFamily="34" charset="0"/>
              </a:rPr>
              <a:t>1</a:t>
            </a:r>
          </a:p>
        </p:txBody>
      </p:sp>
      <p:sp>
        <p:nvSpPr>
          <p:cNvPr id="52" name="Oval 51"/>
          <p:cNvSpPr/>
          <p:nvPr/>
        </p:nvSpPr>
        <p:spPr>
          <a:xfrm>
            <a:off x="6132791" y="2978030"/>
            <a:ext cx="289320" cy="360450"/>
          </a:xfrm>
          <a:prstGeom prst="ellipse">
            <a:avLst/>
          </a:prstGeom>
          <a:solidFill>
            <a:srgbClr val="6D2077"/>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prstClr val="white"/>
                </a:solidFill>
                <a:latin typeface="Univers for KPMG" panose="020B0603020202020204" pitchFamily="34" charset="0"/>
              </a:rPr>
              <a:t>3</a:t>
            </a:r>
          </a:p>
        </p:txBody>
      </p:sp>
      <p:sp>
        <p:nvSpPr>
          <p:cNvPr id="53" name="Oval 52"/>
          <p:cNvSpPr/>
          <p:nvPr/>
        </p:nvSpPr>
        <p:spPr>
          <a:xfrm>
            <a:off x="7711045" y="2361912"/>
            <a:ext cx="289320" cy="360450"/>
          </a:xfrm>
          <a:prstGeom prst="ellipse">
            <a:avLst/>
          </a:prstGeom>
          <a:solidFill>
            <a:srgbClr val="BC204B"/>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prstClr val="white"/>
                </a:solidFill>
                <a:latin typeface="Univers for KPMG" panose="020B0603020202020204" pitchFamily="34" charset="0"/>
              </a:rPr>
              <a:t>1</a:t>
            </a:r>
          </a:p>
        </p:txBody>
      </p:sp>
      <p:sp>
        <p:nvSpPr>
          <p:cNvPr id="54" name="Oval 53"/>
          <p:cNvSpPr/>
          <p:nvPr/>
        </p:nvSpPr>
        <p:spPr>
          <a:xfrm>
            <a:off x="5384509" y="2159685"/>
            <a:ext cx="289320" cy="360450"/>
          </a:xfrm>
          <a:prstGeom prst="ellipse">
            <a:avLst/>
          </a:prstGeom>
          <a:solidFill>
            <a:srgbClr val="005EB8"/>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prstClr val="white"/>
                </a:solidFill>
                <a:latin typeface="Univers for KPMG" panose="020B0603020202020204" pitchFamily="34" charset="0"/>
              </a:rPr>
              <a:t>2</a:t>
            </a:r>
          </a:p>
        </p:txBody>
      </p:sp>
      <p:sp>
        <p:nvSpPr>
          <p:cNvPr id="55" name="TextBox 54"/>
          <p:cNvSpPr txBox="1"/>
          <p:nvPr/>
        </p:nvSpPr>
        <p:spPr>
          <a:xfrm>
            <a:off x="3909074" y="1553359"/>
            <a:ext cx="1112208" cy="646331"/>
          </a:xfrm>
          <a:prstGeom prst="rect">
            <a:avLst/>
          </a:prstGeom>
          <a:noFill/>
        </p:spPr>
        <p:txBody>
          <a:bodyPr wrap="square" rtlCol="0">
            <a:spAutoFit/>
          </a:bodyPr>
          <a:lstStyle/>
          <a:p>
            <a:r>
              <a:rPr lang="en-US" sz="1200" dirty="0">
                <a:solidFill>
                  <a:srgbClr val="000000"/>
                </a:solidFill>
                <a:latin typeface="Univers for KPMG" panose="020B0603020202020204" pitchFamily="34" charset="0"/>
              </a:rPr>
              <a:t>Vendors sell goods to </a:t>
            </a:r>
            <a:r>
              <a:rPr lang="en-US" sz="1200" dirty="0" smtClean="0">
                <a:solidFill>
                  <a:srgbClr val="000000"/>
                </a:solidFill>
                <a:latin typeface="Univers for KPMG" panose="020B0603020202020204" pitchFamily="34" charset="0"/>
              </a:rPr>
              <a:t>Assesse</a:t>
            </a:r>
            <a:endParaRPr lang="en-US" sz="1200" b="1" dirty="0">
              <a:solidFill>
                <a:srgbClr val="000000"/>
              </a:solidFill>
              <a:latin typeface="Univers for KPMG" panose="020B0603020202020204" pitchFamily="34" charset="0"/>
            </a:endParaRPr>
          </a:p>
        </p:txBody>
      </p:sp>
      <p:sp>
        <p:nvSpPr>
          <p:cNvPr id="56" name="Oval 55"/>
          <p:cNvSpPr/>
          <p:nvPr/>
        </p:nvSpPr>
        <p:spPr>
          <a:xfrm>
            <a:off x="3233718" y="3431683"/>
            <a:ext cx="289320" cy="360450"/>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prstClr val="white"/>
                </a:solidFill>
                <a:latin typeface="Univers for KPMG" panose="020B0603020202020204" pitchFamily="34" charset="0"/>
              </a:rPr>
              <a:t>4</a:t>
            </a:r>
          </a:p>
        </p:txBody>
      </p:sp>
      <p:grpSp>
        <p:nvGrpSpPr>
          <p:cNvPr id="57" name="Group 56"/>
          <p:cNvGrpSpPr/>
          <p:nvPr/>
        </p:nvGrpSpPr>
        <p:grpSpPr>
          <a:xfrm>
            <a:off x="2094847" y="5321507"/>
            <a:ext cx="8371312" cy="905750"/>
            <a:chOff x="611188" y="4171511"/>
            <a:chExt cx="7921625" cy="893390"/>
          </a:xfrm>
        </p:grpSpPr>
        <p:sp>
          <p:nvSpPr>
            <p:cNvPr id="59" name="Rectangle 58"/>
            <p:cNvSpPr/>
            <p:nvPr/>
          </p:nvSpPr>
          <p:spPr>
            <a:xfrm>
              <a:off x="611188" y="4171511"/>
              <a:ext cx="7921625" cy="884583"/>
            </a:xfrm>
            <a:prstGeom prst="rect">
              <a:avLst/>
            </a:prstGeom>
            <a:solidFill>
              <a:srgbClr val="005EB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prstClr val="white"/>
                </a:solidFill>
              </a:endParaRPr>
            </a:p>
          </p:txBody>
        </p:sp>
        <p:sp>
          <p:nvSpPr>
            <p:cNvPr id="77" name="Rectangle 76"/>
            <p:cNvSpPr/>
            <p:nvPr/>
          </p:nvSpPr>
          <p:spPr>
            <a:xfrm>
              <a:off x="647859" y="4214887"/>
              <a:ext cx="7884954" cy="850014"/>
            </a:xfrm>
            <a:prstGeom prst="rect">
              <a:avLst/>
            </a:prstGeom>
          </p:spPr>
          <p:txBody>
            <a:bodyPr wrap="square" lIns="0" tIns="0" rIns="0" bIns="0">
              <a:spAutoFit/>
            </a:bodyPr>
            <a:lstStyle/>
            <a:p>
              <a:pPr marL="0" lvl="1">
                <a:buSzPts val="1100"/>
              </a:pPr>
              <a:r>
                <a:rPr lang="en-US" sz="1400" i="1" dirty="0">
                  <a:solidFill>
                    <a:prstClr val="white"/>
                  </a:solidFill>
                  <a:latin typeface="Univers for KPMG" panose="020B0603020202020204" pitchFamily="34" charset="0"/>
                  <a:cs typeface="Arial"/>
                </a:rPr>
                <a:t>Basis Form GSTR 1 &amp; GSTR 2 finalized by Company, Part A of final return in Form GSTR 3 would be auto populated by </a:t>
              </a:r>
              <a:r>
                <a:rPr lang="en-US" sz="1400" i="1" dirty="0">
                  <a:solidFill>
                    <a:srgbClr val="FF0000"/>
                  </a:solidFill>
                  <a:latin typeface="Univers for KPMG" panose="020B0603020202020204" pitchFamily="34" charset="0"/>
                  <a:cs typeface="Arial"/>
                </a:rPr>
                <a:t>16</a:t>
              </a:r>
              <a:r>
                <a:rPr lang="en-US" sz="1400" i="1" baseline="30000" dirty="0">
                  <a:solidFill>
                    <a:srgbClr val="FF0000"/>
                  </a:solidFill>
                  <a:latin typeface="Univers for KPMG" panose="020B0603020202020204" pitchFamily="34" charset="0"/>
                  <a:cs typeface="Arial"/>
                </a:rPr>
                <a:t>th</a:t>
              </a:r>
              <a:r>
                <a:rPr lang="en-US" sz="1400" i="1" dirty="0">
                  <a:solidFill>
                    <a:srgbClr val="FF0000"/>
                  </a:solidFill>
                  <a:latin typeface="Univers for KPMG" panose="020B0603020202020204" pitchFamily="34" charset="0"/>
                  <a:cs typeface="Arial"/>
                </a:rPr>
                <a:t> </a:t>
              </a:r>
              <a:r>
                <a:rPr lang="en-US" sz="1400" i="1" dirty="0">
                  <a:solidFill>
                    <a:prstClr val="white"/>
                  </a:solidFill>
                  <a:latin typeface="Univers for KPMG" panose="020B0603020202020204" pitchFamily="34" charset="0"/>
                  <a:cs typeface="Arial"/>
                </a:rPr>
                <a:t>of subsequent month.</a:t>
              </a:r>
            </a:p>
            <a:p>
              <a:pPr marL="0" lvl="1">
                <a:buSzPts val="1100"/>
              </a:pPr>
              <a:r>
                <a:rPr lang="en-US" sz="1400" i="1" dirty="0">
                  <a:solidFill>
                    <a:prstClr val="white"/>
                  </a:solidFill>
                  <a:latin typeface="Univers for KPMG" panose="020B0603020202020204" pitchFamily="34" charset="0"/>
                  <a:cs typeface="Arial"/>
                </a:rPr>
                <a:t>Any additional liability of tax, interest or penalty may be manually punched under Part B of the return before uploading by </a:t>
              </a:r>
              <a:r>
                <a:rPr lang="en-US" sz="1400" i="1" dirty="0">
                  <a:solidFill>
                    <a:srgbClr val="FF0000"/>
                  </a:solidFill>
                  <a:latin typeface="Univers for KPMG" panose="020B0603020202020204" pitchFamily="34" charset="0"/>
                  <a:cs typeface="Arial"/>
                </a:rPr>
                <a:t>20</a:t>
              </a:r>
              <a:r>
                <a:rPr lang="en-US" sz="1400" i="1" baseline="30000" dirty="0">
                  <a:solidFill>
                    <a:srgbClr val="FF0000"/>
                  </a:solidFill>
                  <a:latin typeface="Univers for KPMG" panose="020B0603020202020204" pitchFamily="34" charset="0"/>
                  <a:cs typeface="Arial"/>
                </a:rPr>
                <a:t>th</a:t>
              </a:r>
              <a:r>
                <a:rPr lang="en-US" sz="1400" i="1" dirty="0">
                  <a:solidFill>
                    <a:srgbClr val="FF0000"/>
                  </a:solidFill>
                  <a:latin typeface="Univers for KPMG" panose="020B0603020202020204" pitchFamily="34" charset="0"/>
                  <a:cs typeface="Arial"/>
                </a:rPr>
                <a:t> </a:t>
              </a:r>
              <a:r>
                <a:rPr lang="en-US" sz="1400" i="1" dirty="0">
                  <a:solidFill>
                    <a:prstClr val="white"/>
                  </a:solidFill>
                  <a:latin typeface="Univers for KPMG" panose="020B0603020202020204" pitchFamily="34" charset="0"/>
                  <a:cs typeface="Arial"/>
                </a:rPr>
                <a:t>of subsequent month</a:t>
              </a:r>
              <a:endParaRPr lang="en-IN" sz="1400" i="1" dirty="0">
                <a:solidFill>
                  <a:prstClr val="white"/>
                </a:solidFill>
                <a:latin typeface="Univers for KPMG" panose="020B0603020202020204" pitchFamily="34" charset="0"/>
                <a:cs typeface="Arial"/>
              </a:endParaRPr>
            </a:p>
          </p:txBody>
        </p:sp>
      </p:grpSp>
      <p:sp>
        <p:nvSpPr>
          <p:cNvPr id="78" name="Oval 77"/>
          <p:cNvSpPr/>
          <p:nvPr/>
        </p:nvSpPr>
        <p:spPr>
          <a:xfrm>
            <a:off x="1704582" y="5435948"/>
            <a:ext cx="289320" cy="360450"/>
          </a:xfrm>
          <a:prstGeom prst="ellips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prstClr val="white"/>
                </a:solidFill>
                <a:latin typeface="Univers for KPMG" panose="020B0603020202020204" pitchFamily="34" charset="0"/>
              </a:rPr>
              <a:t>5</a:t>
            </a:r>
          </a:p>
        </p:txBody>
      </p:sp>
      <p:sp>
        <p:nvSpPr>
          <p:cNvPr id="2" name="Pentagon 1"/>
          <p:cNvSpPr/>
          <p:nvPr/>
        </p:nvSpPr>
        <p:spPr>
          <a:xfrm>
            <a:off x="8256725" y="3713714"/>
            <a:ext cx="1886840" cy="875082"/>
          </a:xfrm>
          <a:prstGeom prst="homePlate">
            <a:avLst/>
          </a:prstGeom>
          <a:ln>
            <a:noFill/>
          </a:ln>
        </p:spPr>
        <p:style>
          <a:lnRef idx="2">
            <a:schemeClr val="accent1">
              <a:shade val="50000"/>
            </a:schemeClr>
          </a:lnRef>
          <a:fillRef idx="1">
            <a:schemeClr val="accent1"/>
          </a:fillRef>
          <a:effectRef idx="0">
            <a:schemeClr val="accent1"/>
          </a:effectRef>
          <a:fontRef idx="minor">
            <a:schemeClr val="lt1"/>
          </a:fontRef>
        </p:style>
        <p:txBody>
          <a:bodyPr lIns="54610" tIns="54610" rIns="54610" bIns="54610" rtlCol="0" anchor="ctr"/>
          <a:lstStyle/>
          <a:p>
            <a:pPr algn="ctr"/>
            <a:r>
              <a:rPr lang="en-US" sz="1500" dirty="0">
                <a:solidFill>
                  <a:prstClr val="white"/>
                </a:solidFill>
              </a:rPr>
              <a:t>Similar process on the output side of </a:t>
            </a:r>
            <a:r>
              <a:rPr lang="en-US" sz="1500" dirty="0" smtClean="0">
                <a:solidFill>
                  <a:prstClr val="white"/>
                </a:solidFill>
              </a:rPr>
              <a:t>Assesse</a:t>
            </a:r>
            <a:endParaRPr lang="en-US" sz="1500" dirty="0">
              <a:solidFill>
                <a:prstClr val="white"/>
              </a:solidFill>
            </a:endParaRPr>
          </a:p>
        </p:txBody>
      </p:sp>
    </p:spTree>
    <p:extLst>
      <p:ext uri="{BB962C8B-B14F-4D97-AF65-F5344CB8AC3E}">
        <p14:creationId xmlns:p14="http://schemas.microsoft.com/office/powerpoint/2010/main" val="177195193"/>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IN" sz="3600" dirty="0">
                <a:latin typeface="Univers for KPMG" panose="020B0603020202020204" pitchFamily="34" charset="0"/>
              </a:rPr>
              <a:t>Particulars required to be captured while filing GSTR-1</a:t>
            </a:r>
            <a:r>
              <a:rPr lang="en-IN" sz="3600" b="1" dirty="0">
                <a:solidFill>
                  <a:srgbClr val="FFFFFF"/>
                </a:solidFill>
                <a:latin typeface="Univers for KPMG" panose="020B0603020202020204" pitchFamily="34" charset="0"/>
              </a:rPr>
              <a:t/>
            </a:r>
            <a:br>
              <a:rPr lang="en-IN" sz="3600" b="1" dirty="0">
                <a:solidFill>
                  <a:srgbClr val="FFFFFF"/>
                </a:solidFill>
                <a:latin typeface="Univers for KPMG" panose="020B0603020202020204" pitchFamily="34" charset="0"/>
              </a:rPr>
            </a:br>
            <a:endParaRPr lang="en-IN" dirty="0"/>
          </a:p>
        </p:txBody>
      </p:sp>
      <p:graphicFrame>
        <p:nvGraphicFramePr>
          <p:cNvPr id="4" name="Table 3"/>
          <p:cNvGraphicFramePr>
            <a:graphicFrameLocks noGrp="1"/>
          </p:cNvGraphicFramePr>
          <p:nvPr>
            <p:extLst>
              <p:ext uri="{D42A27DB-BD31-4B8C-83A1-F6EECF244321}">
                <p14:modId xmlns:p14="http://schemas.microsoft.com/office/powerpoint/2010/main" val="395357077"/>
              </p:ext>
            </p:extLst>
          </p:nvPr>
        </p:nvGraphicFramePr>
        <p:xfrm>
          <a:off x="838199" y="1320413"/>
          <a:ext cx="10538884" cy="5163469"/>
        </p:xfrm>
        <a:graphic>
          <a:graphicData uri="http://schemas.openxmlformats.org/drawingml/2006/table">
            <a:tbl>
              <a:tblPr>
                <a:tableStyleId>{5C22544A-7EE6-4342-B048-85BDC9FD1C3A}</a:tableStyleId>
              </a:tblPr>
              <a:tblGrid>
                <a:gridCol w="1154374"/>
                <a:gridCol w="9384510"/>
              </a:tblGrid>
              <a:tr h="575599">
                <a:tc>
                  <a:txBody>
                    <a:bodyPr/>
                    <a:lstStyle/>
                    <a:p>
                      <a:pPr algn="ctr" fontAlgn="ctr"/>
                      <a:r>
                        <a:rPr lang="en-IN" sz="2400" u="none" strike="noStrike" dirty="0">
                          <a:solidFill>
                            <a:schemeClr val="bg1"/>
                          </a:solidFill>
                          <a:effectLst/>
                          <a:latin typeface="Univers for KPMG" panose="020B0603020202020204" pitchFamily="34" charset="0"/>
                        </a:rPr>
                        <a:t>S. No. </a:t>
                      </a:r>
                      <a:endParaRPr lang="en-IN" sz="2400" b="1"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ctr" fontAlgn="ctr"/>
                      <a:r>
                        <a:rPr lang="en-IN" sz="2400" b="1" i="0" u="none" strike="noStrike" dirty="0" smtClean="0">
                          <a:solidFill>
                            <a:srgbClr val="FFFFFF"/>
                          </a:solidFill>
                          <a:effectLst/>
                          <a:latin typeface="Univers for KPMG" panose="020B0603020202020204" pitchFamily="34" charset="0"/>
                        </a:rPr>
                        <a:t>Particulars</a:t>
                      </a:r>
                      <a:endParaRPr lang="en-IN" sz="2400" b="1" i="0" u="none" strike="noStrike" dirty="0">
                        <a:solidFill>
                          <a:srgbClr val="FFFFFF"/>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u="none" strike="noStrike" dirty="0">
                          <a:solidFill>
                            <a:schemeClr val="bg1"/>
                          </a:solidFill>
                          <a:effectLst/>
                          <a:latin typeface="Univers for KPMG" panose="020B0603020202020204" pitchFamily="34" charset="0"/>
                        </a:rPr>
                        <a:t>1</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GSTIN </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u="none" strike="noStrike" dirty="0">
                          <a:solidFill>
                            <a:schemeClr val="bg1"/>
                          </a:solidFill>
                          <a:effectLst/>
                          <a:latin typeface="Univers for KPMG" panose="020B0603020202020204" pitchFamily="34" charset="0"/>
                        </a:rPr>
                        <a:t>2</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Name </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3</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b="0" i="0" u="none" strike="noStrike" dirty="0" smtClean="0">
                          <a:solidFill>
                            <a:schemeClr val="bg1"/>
                          </a:solidFill>
                          <a:effectLst/>
                          <a:latin typeface="Univers for KPMG" panose="020B0603020202020204" pitchFamily="34" charset="0"/>
                        </a:rPr>
                        <a:t>Period</a:t>
                      </a:r>
                      <a:r>
                        <a:rPr lang="en-IN" sz="1400" b="0" i="0" u="none" strike="noStrike" baseline="0" dirty="0" smtClean="0">
                          <a:solidFill>
                            <a:schemeClr val="bg1"/>
                          </a:solidFill>
                          <a:effectLst/>
                          <a:latin typeface="Univers for KPMG" panose="020B0603020202020204" pitchFamily="34" charset="0"/>
                        </a:rPr>
                        <a:t> to which return pertains</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a:solidFill>
                            <a:schemeClr val="bg1"/>
                          </a:solidFill>
                          <a:effectLst/>
                          <a:latin typeface="Univers for KPMG" panose="020B0603020202020204" pitchFamily="34" charset="0"/>
                        </a:rPr>
                        <a:t>4</a:t>
                      </a: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Serial number of invoice</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u="none" strike="noStrike" dirty="0">
                          <a:solidFill>
                            <a:schemeClr val="bg1"/>
                          </a:solidFill>
                          <a:effectLst/>
                          <a:latin typeface="Univers for KPMG" panose="020B0603020202020204" pitchFamily="34" charset="0"/>
                        </a:rPr>
                        <a:t>4</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Date of invoice</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u="none" strike="noStrike" dirty="0">
                          <a:solidFill>
                            <a:schemeClr val="bg1"/>
                          </a:solidFill>
                          <a:effectLst/>
                          <a:latin typeface="Univers for KPMG" panose="020B0603020202020204" pitchFamily="34" charset="0"/>
                        </a:rPr>
                        <a:t>5</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Total value of invoice</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u="none" strike="noStrike">
                          <a:solidFill>
                            <a:schemeClr val="bg1"/>
                          </a:solidFill>
                          <a:effectLst/>
                          <a:latin typeface="Univers for KPMG" panose="020B0603020202020204" pitchFamily="34" charset="0"/>
                        </a:rPr>
                        <a:t>6</a:t>
                      </a:r>
                      <a:endParaRPr lang="en-IN" sz="1400" b="0" i="0" u="none" strike="noStrike">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Classification of supplies - Whether Goods or Services or Non GST Supplies</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u="none" strike="noStrike">
                          <a:solidFill>
                            <a:schemeClr val="bg1"/>
                          </a:solidFill>
                          <a:effectLst/>
                          <a:latin typeface="Univers for KPMG" panose="020B0603020202020204" pitchFamily="34" charset="0"/>
                        </a:rPr>
                        <a:t>7</a:t>
                      </a:r>
                      <a:endParaRPr lang="en-IN" sz="1400" b="0" i="0" u="none" strike="noStrike">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rgbClr val="FF0000"/>
                          </a:solidFill>
                          <a:effectLst/>
                          <a:latin typeface="Univers for KPMG" panose="020B0603020202020204" pitchFamily="34" charset="0"/>
                        </a:rPr>
                        <a:t>HSN code for goods sold and Accounting code for services rendered</a:t>
                      </a:r>
                      <a:endParaRPr lang="en-IN" sz="1400" b="0" i="0" u="none" strike="noStrike" dirty="0">
                        <a:solidFill>
                          <a:srgbClr val="FF0000"/>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u="none" strike="noStrike">
                          <a:solidFill>
                            <a:schemeClr val="bg1"/>
                          </a:solidFill>
                          <a:effectLst/>
                          <a:latin typeface="Univers for KPMG" panose="020B0603020202020204" pitchFamily="34" charset="0"/>
                        </a:rPr>
                        <a:t>8</a:t>
                      </a:r>
                      <a:endParaRPr lang="en-IN" sz="1400" b="0" i="0" u="none" strike="noStrike">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Taxable value of the invoice</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u="none" strike="noStrike">
                          <a:solidFill>
                            <a:schemeClr val="bg1"/>
                          </a:solidFill>
                          <a:effectLst/>
                          <a:latin typeface="Univers for KPMG" panose="020B0603020202020204" pitchFamily="34" charset="0"/>
                        </a:rPr>
                        <a:t>9</a:t>
                      </a:r>
                      <a:endParaRPr lang="en-IN" sz="1400" b="0" i="0" u="none" strike="noStrike">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rgbClr val="FF0000"/>
                          </a:solidFill>
                          <a:effectLst/>
                          <a:latin typeface="Univers for KPMG" panose="020B0603020202020204" pitchFamily="34" charset="0"/>
                        </a:rPr>
                        <a:t>Amount of advance received and value of supply provided without raising a bill</a:t>
                      </a:r>
                      <a:endParaRPr lang="en-IN" sz="1400" b="0" i="0" u="none" strike="noStrike" dirty="0">
                        <a:solidFill>
                          <a:srgbClr val="FF0000"/>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u="none" strike="noStrike">
                          <a:solidFill>
                            <a:schemeClr val="bg1"/>
                          </a:solidFill>
                          <a:effectLst/>
                          <a:latin typeface="Univers for KPMG" panose="020B0603020202020204" pitchFamily="34" charset="0"/>
                        </a:rPr>
                        <a:t>10</a:t>
                      </a:r>
                      <a:endParaRPr lang="en-IN" sz="1400" b="0" i="0" u="none" strike="noStrike">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b"/>
                      <a:r>
                        <a:rPr lang="en-IN" sz="1400" u="none" strike="noStrike" dirty="0">
                          <a:solidFill>
                            <a:schemeClr val="bg1"/>
                          </a:solidFill>
                          <a:effectLst/>
                          <a:latin typeface="Univers for KPMG" panose="020B0603020202020204" pitchFamily="34" charset="0"/>
                        </a:rPr>
                        <a:t>Transaction ID generated by system on advance receipt or on account of time of supply when tax already paid</a:t>
                      </a:r>
                      <a:endParaRPr lang="en-IN" sz="1400" b="0" i="0" u="none" strike="noStrike" dirty="0">
                        <a:solidFill>
                          <a:schemeClr val="bg1"/>
                        </a:solidFill>
                        <a:effectLst/>
                        <a:latin typeface="Univers for KPMG" panose="020B0603020202020204" pitchFamily="34" charset="0"/>
                      </a:endParaRPr>
                    </a:p>
                  </a:txBody>
                  <a:tcPr marL="9525" marR="9525" marT="9525" marB="0" anchor="b">
                    <a:solidFill>
                      <a:schemeClr val="accent1">
                        <a:lumMod val="75000"/>
                      </a:schemeClr>
                    </a:solidFill>
                  </a:tcPr>
                </a:tc>
              </a:tr>
              <a:tr h="287800">
                <a:tc>
                  <a:txBody>
                    <a:bodyPr/>
                    <a:lstStyle/>
                    <a:p>
                      <a:pPr algn="ctr" fontAlgn="ctr"/>
                      <a:r>
                        <a:rPr lang="en-IN" sz="1400" u="none" strike="noStrike">
                          <a:solidFill>
                            <a:schemeClr val="bg1"/>
                          </a:solidFill>
                          <a:effectLst/>
                          <a:latin typeface="Univers for KPMG" panose="020B0603020202020204" pitchFamily="34" charset="0"/>
                        </a:rPr>
                        <a:t>11</a:t>
                      </a:r>
                      <a:endParaRPr lang="en-IN" sz="1400" b="0" i="0" u="none" strike="noStrike">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Rate of tax (IGST, CGST and SGST)</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u="none" strike="noStrike">
                          <a:solidFill>
                            <a:schemeClr val="bg1"/>
                          </a:solidFill>
                          <a:effectLst/>
                          <a:latin typeface="Univers for KPMG" panose="020B0603020202020204" pitchFamily="34" charset="0"/>
                        </a:rPr>
                        <a:t>12</a:t>
                      </a:r>
                      <a:endParaRPr lang="en-IN" sz="1400" b="0" i="0" u="none" strike="noStrike">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Amount of tax charged (IGST, CGST and SGST)</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423235">
                <a:tc>
                  <a:txBody>
                    <a:bodyPr/>
                    <a:lstStyle/>
                    <a:p>
                      <a:pPr algn="ctr" fontAlgn="ctr"/>
                      <a:r>
                        <a:rPr lang="en-IN" sz="1400" u="none" strike="noStrike">
                          <a:solidFill>
                            <a:schemeClr val="bg1"/>
                          </a:solidFill>
                          <a:effectLst/>
                          <a:latin typeface="Univers for KPMG" panose="020B0603020202020204" pitchFamily="34" charset="0"/>
                        </a:rPr>
                        <a:t>13</a:t>
                      </a:r>
                      <a:endParaRPr lang="en-IN" sz="1400" b="0" i="0" u="none" strike="noStrike">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Place of supply only if different from the location of recipient</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423235">
                <a:tc>
                  <a:txBody>
                    <a:bodyPr/>
                    <a:lstStyle/>
                    <a:p>
                      <a:pPr algn="ctr" fontAlgn="ctr"/>
                      <a:r>
                        <a:rPr lang="en-IN" sz="1400" u="none" strike="noStrike">
                          <a:solidFill>
                            <a:schemeClr val="bg1"/>
                          </a:solidFill>
                          <a:effectLst/>
                          <a:latin typeface="Univers for KPMG" panose="020B0603020202020204" pitchFamily="34" charset="0"/>
                        </a:rPr>
                        <a:t>14</a:t>
                      </a:r>
                      <a:endParaRPr lang="en-IN" sz="1400" b="0" i="0" u="none" strike="noStrike">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State Tax Code of the recipient where supplies have been received</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bl>
          </a:graphicData>
        </a:graphic>
      </p:graphicFrame>
    </p:spTree>
    <p:extLst>
      <p:ext uri="{BB962C8B-B14F-4D97-AF65-F5344CB8AC3E}">
        <p14:creationId xmlns:p14="http://schemas.microsoft.com/office/powerpoint/2010/main" val="328878358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IN" sz="3600" dirty="0">
                <a:latin typeface="Univers for KPMG" panose="020B0603020202020204" pitchFamily="34" charset="0"/>
              </a:rPr>
              <a:t>Particulars required to be captured while filing GSTR-1</a:t>
            </a:r>
            <a:r>
              <a:rPr lang="en-IN" sz="3600" b="1" dirty="0">
                <a:solidFill>
                  <a:srgbClr val="FFFFFF"/>
                </a:solidFill>
                <a:latin typeface="Univers for KPMG" panose="020B0603020202020204" pitchFamily="34" charset="0"/>
              </a:rPr>
              <a:t/>
            </a:r>
            <a:br>
              <a:rPr lang="en-IN" sz="3600" b="1" dirty="0">
                <a:solidFill>
                  <a:srgbClr val="FFFFFF"/>
                </a:solidFill>
                <a:latin typeface="Univers for KPMG" panose="020B0603020202020204" pitchFamily="34" charset="0"/>
              </a:rPr>
            </a:br>
            <a:endParaRPr lang="en-IN" dirty="0"/>
          </a:p>
        </p:txBody>
      </p:sp>
      <p:graphicFrame>
        <p:nvGraphicFramePr>
          <p:cNvPr id="4" name="Table 3"/>
          <p:cNvGraphicFramePr>
            <a:graphicFrameLocks noGrp="1"/>
          </p:cNvGraphicFramePr>
          <p:nvPr>
            <p:extLst>
              <p:ext uri="{D42A27DB-BD31-4B8C-83A1-F6EECF244321}">
                <p14:modId xmlns:p14="http://schemas.microsoft.com/office/powerpoint/2010/main" val="4269674919"/>
              </p:ext>
            </p:extLst>
          </p:nvPr>
        </p:nvGraphicFramePr>
        <p:xfrm>
          <a:off x="838199" y="1320413"/>
          <a:ext cx="10538884" cy="4888679"/>
        </p:xfrm>
        <a:graphic>
          <a:graphicData uri="http://schemas.openxmlformats.org/drawingml/2006/table">
            <a:tbl>
              <a:tblPr>
                <a:tableStyleId>{5C22544A-7EE6-4342-B048-85BDC9FD1C3A}</a:tableStyleId>
              </a:tblPr>
              <a:tblGrid>
                <a:gridCol w="1154374"/>
                <a:gridCol w="9384510"/>
              </a:tblGrid>
              <a:tr h="575599">
                <a:tc>
                  <a:txBody>
                    <a:bodyPr/>
                    <a:lstStyle/>
                    <a:p>
                      <a:pPr algn="ctr" fontAlgn="ctr"/>
                      <a:r>
                        <a:rPr lang="en-IN" sz="2400" u="none" strike="noStrike" dirty="0">
                          <a:solidFill>
                            <a:schemeClr val="bg1"/>
                          </a:solidFill>
                          <a:effectLst/>
                          <a:latin typeface="Univers for KPMG" panose="020B0603020202020204" pitchFamily="34" charset="0"/>
                        </a:rPr>
                        <a:t>S. No. </a:t>
                      </a:r>
                      <a:endParaRPr lang="en-IN" sz="2400" b="1"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ctr" fontAlgn="ctr"/>
                      <a:r>
                        <a:rPr lang="en-IN" sz="2400" b="1" i="0" u="none" strike="noStrike" dirty="0" smtClean="0">
                          <a:solidFill>
                            <a:srgbClr val="FFFFFF"/>
                          </a:solidFill>
                          <a:effectLst/>
                          <a:latin typeface="Univers for KPMG" panose="020B0603020202020204" pitchFamily="34" charset="0"/>
                        </a:rPr>
                        <a:t>Particulars</a:t>
                      </a:r>
                      <a:endParaRPr lang="en-IN" sz="2400" b="1" i="0" u="none" strike="noStrike" dirty="0">
                        <a:solidFill>
                          <a:srgbClr val="FFFFFF"/>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1</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GSTIN </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2</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Name </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3</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b="0" i="0" u="none" strike="noStrike" dirty="0" smtClean="0">
                          <a:solidFill>
                            <a:schemeClr val="bg1"/>
                          </a:solidFill>
                          <a:effectLst/>
                          <a:latin typeface="Univers for KPMG" panose="020B0603020202020204" pitchFamily="34" charset="0"/>
                        </a:rPr>
                        <a:t>Period</a:t>
                      </a:r>
                      <a:r>
                        <a:rPr lang="en-IN" sz="1400" b="0" i="0" u="none" strike="noStrike" baseline="0" dirty="0" smtClean="0">
                          <a:solidFill>
                            <a:schemeClr val="bg1"/>
                          </a:solidFill>
                          <a:effectLst/>
                          <a:latin typeface="Univers for KPMG" panose="020B0603020202020204" pitchFamily="34" charset="0"/>
                        </a:rPr>
                        <a:t> to which return pertains</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4</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b="0" i="0" u="none" strike="noStrike" dirty="0" smtClean="0">
                          <a:solidFill>
                            <a:schemeClr val="bg1"/>
                          </a:solidFill>
                          <a:effectLst/>
                          <a:latin typeface="Univers for KPMG" panose="020B0603020202020204" pitchFamily="34" charset="0"/>
                        </a:rPr>
                        <a:t>Aggregate</a:t>
                      </a:r>
                      <a:r>
                        <a:rPr lang="en-IN" sz="1400" b="0" i="0" u="none" strike="noStrike" baseline="0" dirty="0" smtClean="0">
                          <a:solidFill>
                            <a:schemeClr val="bg1"/>
                          </a:solidFill>
                          <a:effectLst/>
                          <a:latin typeface="Univers for KPMG" panose="020B0603020202020204" pitchFamily="34" charset="0"/>
                        </a:rPr>
                        <a:t> turnover of the taxpayers in the previous year</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5</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smtClean="0">
                          <a:solidFill>
                            <a:schemeClr val="bg1"/>
                          </a:solidFill>
                          <a:effectLst/>
                          <a:latin typeface="Univers for KPMG" panose="020B0603020202020204" pitchFamily="34" charset="0"/>
                        </a:rPr>
                        <a:t>Taxable outward supplies to </a:t>
                      </a:r>
                      <a:r>
                        <a:rPr lang="en-IN" sz="1400" u="none" strike="noStrike" dirty="0" smtClean="0">
                          <a:solidFill>
                            <a:srgbClr val="FF0000"/>
                          </a:solidFill>
                          <a:effectLst/>
                          <a:latin typeface="Univers for KPMG" panose="020B0603020202020204" pitchFamily="34" charset="0"/>
                        </a:rPr>
                        <a:t>registered person/</a:t>
                      </a:r>
                      <a:r>
                        <a:rPr lang="en-IN" sz="1400" u="none" strike="noStrike" baseline="0" dirty="0" smtClean="0">
                          <a:solidFill>
                            <a:srgbClr val="FF0000"/>
                          </a:solidFill>
                          <a:effectLst/>
                          <a:latin typeface="Univers for KPMG" panose="020B0603020202020204" pitchFamily="34" charset="0"/>
                        </a:rPr>
                        <a:t>  Consumer (Invoice level details)</a:t>
                      </a:r>
                      <a:endParaRPr lang="en-IN" sz="1400" b="0" i="0" u="none" strike="noStrike" dirty="0">
                        <a:solidFill>
                          <a:srgbClr val="FF0000"/>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6</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smtClean="0">
                          <a:solidFill>
                            <a:schemeClr val="bg1"/>
                          </a:solidFill>
                          <a:effectLst/>
                          <a:latin typeface="Univers for KPMG" panose="020B0603020202020204" pitchFamily="34" charset="0"/>
                        </a:rPr>
                        <a:t>Details</a:t>
                      </a:r>
                      <a:r>
                        <a:rPr lang="en-IN" sz="1400" u="none" strike="noStrike" baseline="0" dirty="0" smtClean="0">
                          <a:solidFill>
                            <a:schemeClr val="bg1"/>
                          </a:solidFill>
                          <a:effectLst/>
                          <a:latin typeface="Univers for KPMG" panose="020B0603020202020204" pitchFamily="34" charset="0"/>
                        </a:rPr>
                        <a:t> of DN/CN issued as supplier (separate for reverse charge and non-reverse charge)</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7</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b="0" i="0" u="none" strike="noStrike" dirty="0" smtClean="0">
                          <a:solidFill>
                            <a:srgbClr val="FF0000"/>
                          </a:solidFill>
                          <a:effectLst/>
                          <a:latin typeface="Univers for KPMG" panose="020B0603020202020204" pitchFamily="34" charset="0"/>
                        </a:rPr>
                        <a:t>Nil</a:t>
                      </a:r>
                      <a:r>
                        <a:rPr lang="en-IN" sz="1400" b="0" i="0" u="none" strike="noStrike" baseline="0" dirty="0" smtClean="0">
                          <a:solidFill>
                            <a:srgbClr val="FF0000"/>
                          </a:solidFill>
                          <a:effectLst/>
                          <a:latin typeface="Univers for KPMG" panose="020B0603020202020204" pitchFamily="34" charset="0"/>
                        </a:rPr>
                        <a:t> Rated , Exempted and Non- GST supplies (Intra/inter state for registered person/consumer)</a:t>
                      </a:r>
                      <a:endParaRPr lang="en-IN" sz="1400" b="0" i="0" u="none" strike="noStrike" dirty="0">
                        <a:solidFill>
                          <a:srgbClr val="FF0000"/>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8</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Classification of supplies - Whether Goods or Services or Non GST Supplies</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9</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b="0" i="0" u="none" strike="noStrike" dirty="0" smtClean="0">
                          <a:solidFill>
                            <a:schemeClr val="bg1"/>
                          </a:solidFill>
                          <a:effectLst/>
                          <a:latin typeface="Univers for KPMG" panose="020B0603020202020204" pitchFamily="34" charset="0"/>
                        </a:rPr>
                        <a:t>Supplies exported with or without payment of GST</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10</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smtClean="0">
                          <a:solidFill>
                            <a:srgbClr val="FF0000"/>
                          </a:solidFill>
                          <a:effectLst/>
                          <a:latin typeface="Univers for KPMG" panose="020B0603020202020204" pitchFamily="34" charset="0"/>
                        </a:rPr>
                        <a:t>Amount of advance received and value of supply provided without raising a bill</a:t>
                      </a:r>
                      <a:endParaRPr lang="en-IN" sz="1400" b="0" i="0" u="none" strike="noStrike" dirty="0">
                        <a:solidFill>
                          <a:srgbClr val="FF0000"/>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11</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IN" sz="1400" u="none" strike="noStrike" dirty="0" smtClean="0">
                          <a:solidFill>
                            <a:srgbClr val="FF0000"/>
                          </a:solidFill>
                          <a:effectLst/>
                          <a:latin typeface="Univers for KPMG" panose="020B0603020202020204" pitchFamily="34" charset="0"/>
                        </a:rPr>
                        <a:t>Tax</a:t>
                      </a:r>
                      <a:r>
                        <a:rPr lang="en-IN" sz="1400" u="none" strike="noStrike" baseline="0" dirty="0" smtClean="0">
                          <a:solidFill>
                            <a:srgbClr val="FF0000"/>
                          </a:solidFill>
                          <a:effectLst/>
                          <a:latin typeface="Univers for KPMG" panose="020B0603020202020204" pitchFamily="34" charset="0"/>
                        </a:rPr>
                        <a:t> already paid on the invoices issued in the current period</a:t>
                      </a:r>
                      <a:endParaRPr lang="en-IN" sz="1400" b="0" i="0" u="none" strike="noStrike" dirty="0" smtClean="0">
                        <a:solidFill>
                          <a:srgbClr val="FF0000"/>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12</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IN" sz="1400" u="none" strike="noStrike" dirty="0" smtClean="0">
                          <a:solidFill>
                            <a:srgbClr val="FF0000"/>
                          </a:solidFill>
                          <a:effectLst/>
                          <a:latin typeface="Univers for KPMG" panose="020B0603020202020204" pitchFamily="34" charset="0"/>
                        </a:rPr>
                        <a:t>HSN code for goods sold and Accounting code for services rendered</a:t>
                      </a:r>
                      <a:endParaRPr lang="en-IN" sz="1400" b="0" i="0" u="none" strike="noStrike" dirty="0" smtClean="0">
                        <a:solidFill>
                          <a:srgbClr val="FF0000"/>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algn="ctr" fontAlgn="ctr"/>
                      <a:r>
                        <a:rPr lang="en-IN" sz="1400" b="0" i="0" u="none" strike="noStrike" dirty="0" smtClean="0">
                          <a:solidFill>
                            <a:schemeClr val="bg1"/>
                          </a:solidFill>
                          <a:effectLst/>
                          <a:latin typeface="Univers for KPMG" panose="020B0603020202020204" pitchFamily="34" charset="0"/>
                        </a:rPr>
                        <a:t>13</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IN" sz="1400" u="none" strike="noStrike" dirty="0" smtClean="0">
                          <a:solidFill>
                            <a:schemeClr val="bg1"/>
                          </a:solidFill>
                          <a:effectLst/>
                          <a:latin typeface="Univers for KPMG" panose="020B0603020202020204" pitchFamily="34" charset="0"/>
                        </a:rPr>
                        <a:t>Transaction ID generated by system on advance receipt or on account of time of supply when tax already paid</a:t>
                      </a:r>
                      <a:endParaRPr lang="en-IN" sz="1400" b="0" i="0" u="none" strike="noStrike" dirty="0" smtClean="0">
                        <a:solidFill>
                          <a:schemeClr val="bg1"/>
                        </a:solidFill>
                        <a:effectLst/>
                        <a:latin typeface="Univers for KPMG" panose="020B0603020202020204" pitchFamily="34" charset="0"/>
                      </a:endParaRPr>
                    </a:p>
                    <a:p>
                      <a:pPr algn="l" fontAlgn="ctr"/>
                      <a:endParaRPr lang="en-IN" sz="1400" b="0" i="0" u="none" strike="noStrike" dirty="0">
                        <a:solidFill>
                          <a:srgbClr val="FF0000"/>
                        </a:solidFill>
                        <a:effectLst/>
                        <a:latin typeface="Univers for KPMG" panose="020B0603020202020204" pitchFamily="34" charset="0"/>
                      </a:endParaRPr>
                    </a:p>
                  </a:txBody>
                  <a:tcPr marL="9525" marR="9525" marT="9525" marB="0" anchor="ctr">
                    <a:solidFill>
                      <a:schemeClr val="accent1">
                        <a:lumMod val="75000"/>
                      </a:schemeClr>
                    </a:solidFill>
                  </a:tcPr>
                </a:tc>
              </a:tr>
              <a:tr h="423235">
                <a:tc>
                  <a:txBody>
                    <a:bodyPr/>
                    <a:lstStyle/>
                    <a:p>
                      <a:pPr algn="ctr" fontAlgn="ctr"/>
                      <a:r>
                        <a:rPr lang="en-IN" sz="1400" b="0" i="0" u="none" strike="noStrike" dirty="0" smtClean="0">
                          <a:solidFill>
                            <a:schemeClr val="bg1"/>
                          </a:solidFill>
                          <a:effectLst/>
                          <a:latin typeface="Univers for KPMG" panose="020B0603020202020204" pitchFamily="34" charset="0"/>
                        </a:rPr>
                        <a:t>14</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l" fontAlgn="ctr"/>
                      <a:r>
                        <a:rPr lang="en-IN" sz="1400" u="none" strike="noStrike" dirty="0">
                          <a:solidFill>
                            <a:schemeClr val="bg1"/>
                          </a:solidFill>
                          <a:effectLst/>
                          <a:latin typeface="Univers for KPMG" panose="020B0603020202020204" pitchFamily="34" charset="0"/>
                        </a:rPr>
                        <a:t>State Tax Code of the recipient where supplies have been received</a:t>
                      </a:r>
                      <a:endParaRPr lang="en-IN" sz="1400" b="0"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r>
            </a:tbl>
          </a:graphicData>
        </a:graphic>
      </p:graphicFrame>
    </p:spTree>
    <p:extLst>
      <p:ext uri="{BB962C8B-B14F-4D97-AF65-F5344CB8AC3E}">
        <p14:creationId xmlns:p14="http://schemas.microsoft.com/office/powerpoint/2010/main" val="257130699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IN" sz="3600" dirty="0">
                <a:latin typeface="Univers for KPMG" panose="020B0603020202020204" pitchFamily="34" charset="0"/>
              </a:rPr>
              <a:t>Particulars required to be captured while filing GSTR-1</a:t>
            </a:r>
            <a:r>
              <a:rPr lang="en-IN" sz="3600" b="1" dirty="0">
                <a:solidFill>
                  <a:srgbClr val="FFFFFF"/>
                </a:solidFill>
                <a:latin typeface="Univers for KPMG" panose="020B0603020202020204" pitchFamily="34" charset="0"/>
              </a:rPr>
              <a:t/>
            </a:r>
            <a:br>
              <a:rPr lang="en-IN" sz="3600" b="1" dirty="0">
                <a:solidFill>
                  <a:srgbClr val="FFFFFF"/>
                </a:solidFill>
                <a:latin typeface="Univers for KPMG" panose="020B0603020202020204" pitchFamily="34" charset="0"/>
              </a:rPr>
            </a:br>
            <a:endParaRPr lang="en-IN" dirty="0"/>
          </a:p>
        </p:txBody>
      </p:sp>
      <p:graphicFrame>
        <p:nvGraphicFramePr>
          <p:cNvPr id="4" name="Table 3"/>
          <p:cNvGraphicFramePr>
            <a:graphicFrameLocks noGrp="1"/>
          </p:cNvGraphicFramePr>
          <p:nvPr>
            <p:extLst>
              <p:ext uri="{D42A27DB-BD31-4B8C-83A1-F6EECF244321}">
                <p14:modId xmlns:p14="http://schemas.microsoft.com/office/powerpoint/2010/main" val="3902051622"/>
              </p:ext>
            </p:extLst>
          </p:nvPr>
        </p:nvGraphicFramePr>
        <p:xfrm>
          <a:off x="838199" y="1320413"/>
          <a:ext cx="10538884" cy="4897769"/>
        </p:xfrm>
        <a:graphic>
          <a:graphicData uri="http://schemas.openxmlformats.org/drawingml/2006/table">
            <a:tbl>
              <a:tblPr>
                <a:tableStyleId>{5C22544A-7EE6-4342-B048-85BDC9FD1C3A}</a:tableStyleId>
              </a:tblPr>
              <a:tblGrid>
                <a:gridCol w="1154374"/>
                <a:gridCol w="9384510"/>
              </a:tblGrid>
              <a:tr h="575599">
                <a:tc>
                  <a:txBody>
                    <a:bodyPr/>
                    <a:lstStyle/>
                    <a:p>
                      <a:pPr algn="ctr" fontAlgn="ctr"/>
                      <a:r>
                        <a:rPr lang="en-IN" sz="2400" u="none" strike="noStrike" dirty="0" smtClean="0">
                          <a:solidFill>
                            <a:schemeClr val="bg1"/>
                          </a:solidFill>
                          <a:effectLst/>
                          <a:latin typeface="Univers for KPMG" panose="020B0603020202020204" pitchFamily="34" charset="0"/>
                        </a:rPr>
                        <a:t>S. No. </a:t>
                      </a:r>
                      <a:endParaRPr lang="en-IN" sz="2400" b="1" i="0" u="none" strike="noStrike" dirty="0">
                        <a:solidFill>
                          <a:schemeClr val="bg1"/>
                        </a:solidFill>
                        <a:effectLst/>
                        <a:latin typeface="Univers for KPMG" panose="020B0603020202020204" pitchFamily="34" charset="0"/>
                      </a:endParaRPr>
                    </a:p>
                  </a:txBody>
                  <a:tcPr marL="9525" marR="9525" marT="9525" marB="0" anchor="ctr">
                    <a:solidFill>
                      <a:schemeClr val="accent1">
                        <a:lumMod val="75000"/>
                      </a:schemeClr>
                    </a:solidFill>
                  </a:tcPr>
                </a:tc>
                <a:tc>
                  <a:txBody>
                    <a:bodyPr/>
                    <a:lstStyle/>
                    <a:p>
                      <a:pPr algn="ctr" fontAlgn="ctr"/>
                      <a:r>
                        <a:rPr lang="en-IN" sz="2400" b="1" i="0" u="none" strike="noStrike" smtClean="0">
                          <a:solidFill>
                            <a:srgbClr val="FFFFFF"/>
                          </a:solidFill>
                          <a:effectLst/>
                          <a:latin typeface="Univers for KPMG" panose="020B0603020202020204" pitchFamily="34" charset="0"/>
                        </a:rPr>
                        <a:t>Particulars</a:t>
                      </a:r>
                      <a:endParaRPr lang="en-IN" sz="2400" b="1" i="0" u="none" strike="noStrike" dirty="0">
                        <a:solidFill>
                          <a:srgbClr val="FFFFFF"/>
                        </a:solidFill>
                        <a:effectLst/>
                        <a:latin typeface="Univers for KPMG" panose="020B0603020202020204" pitchFamily="34" charset="0"/>
                      </a:endParaRP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15</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Indication of reverse charge transactions -  ‘Yes’ or ‘No’ has to be mentioned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16</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Serial number of the Credit Note or Debit Note</a:t>
                      </a:r>
                    </a:p>
                  </a:txBody>
                  <a:tcPr marL="9525" marR="9525" marT="9525" marB="0" anchor="b">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17</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Date of the Credit Note or Debit Note</a:t>
                      </a:r>
                    </a:p>
                  </a:txBody>
                  <a:tcPr marL="9525" marR="9525" marT="9525" marB="0" anchor="b">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18</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Corresponding original Invoice number against which Credit Note or Debit Note is issued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19</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Corresponding original Invoice date against which Credit Note or Debit Note is issued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20</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Differential value of goods or services for which Credit Note or Debit Note is issued to the recipient</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21</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Rate of tax (CGST, SGST and IGST) of Credit Note or Debit Note</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a:solidFill>
                            <a:schemeClr val="bg1"/>
                          </a:solidFill>
                          <a:effectLst/>
                          <a:latin typeface="Univers for KPMG" panose="020B0603020202020204" pitchFamily="34" charset="0"/>
                          <a:ea typeface="+mn-ea"/>
                          <a:cs typeface="+mn-cs"/>
                        </a:rPr>
                        <a:t>22</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Differential value of tax (CGST, SGST and IGST) for which Credit Note or Debit Note is issued</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24</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Serial number of the Shipping bill or Bill of Exports in case of export of goods or services or supplies to SEZs, as the case may be</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25</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Date of the Shipping bill or Bill of Exports in case of export of goods or services or supplies to SEZs, as the case may be</a:t>
                      </a:r>
                    </a:p>
                  </a:txBody>
                  <a:tcPr marL="9525" marR="9525" marT="9525" marB="0" anchor="ctr">
                    <a:solidFill>
                      <a:schemeClr val="accent1">
                        <a:lumMod val="75000"/>
                      </a:schemeClr>
                    </a:solidFill>
                  </a:tcPr>
                </a:tc>
              </a:tr>
              <a:tr h="287800">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26</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Serial number of Bill of Supply in case of supply of exempted goods or services</a:t>
                      </a:r>
                    </a:p>
                  </a:txBody>
                  <a:tcPr marL="9525" marR="9525" marT="9525" marB="0" anchor="ctr">
                    <a:solidFill>
                      <a:schemeClr val="accent1">
                        <a:lumMod val="75000"/>
                      </a:schemeClr>
                    </a:solidFill>
                  </a:tcPr>
                </a:tc>
              </a:tr>
              <a:tr h="423235">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27</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Date of Bill of Supply in case of supply of exempted goods or services</a:t>
                      </a:r>
                    </a:p>
                  </a:txBody>
                  <a:tcPr marL="9525" marR="9525" marT="9525" marB="0" anchor="ctr">
                    <a:solidFill>
                      <a:schemeClr val="accent1">
                        <a:lumMod val="75000"/>
                      </a:schemeClr>
                    </a:solidFill>
                  </a:tcPr>
                </a:tc>
              </a:tr>
              <a:tr h="423235">
                <a:tc>
                  <a:txBody>
                    <a:bodyPr/>
                    <a:lstStyle/>
                    <a:p>
                      <a:pPr marL="0" algn="ctr" defTabSz="914400" rtl="0" eaLnBrk="1" fontAlgn="ctr" latinLnBrk="0" hangingPunct="1"/>
                      <a:r>
                        <a:rPr lang="en-IN" sz="1400" u="none" strike="noStrike" kern="1200" dirty="0">
                          <a:solidFill>
                            <a:schemeClr val="bg1"/>
                          </a:solidFill>
                          <a:effectLst/>
                          <a:latin typeface="Univers for KPMG" panose="020B0603020202020204" pitchFamily="34" charset="0"/>
                          <a:ea typeface="+mn-ea"/>
                          <a:cs typeface="+mn-cs"/>
                        </a:rPr>
                        <a:t>28</a:t>
                      </a:r>
                    </a:p>
                  </a:txBody>
                  <a:tcPr marL="9525" marR="9525" marT="9525" marB="0" anchor="ctr">
                    <a:solidFill>
                      <a:schemeClr val="accent1">
                        <a:lumMod val="75000"/>
                      </a:schemeClr>
                    </a:solidFill>
                  </a:tcPr>
                </a:tc>
                <a:tc>
                  <a:txBody>
                    <a:bodyPr/>
                    <a:lstStyle/>
                    <a:p>
                      <a:pPr marL="0" algn="l" defTabSz="914400" rtl="0" eaLnBrk="1" fontAlgn="ctr" latinLnBrk="0" hangingPunct="1"/>
                      <a:r>
                        <a:rPr lang="en-IN" sz="1400" u="none" strike="noStrike" kern="1200" dirty="0">
                          <a:solidFill>
                            <a:srgbClr val="FF0000"/>
                          </a:solidFill>
                          <a:effectLst/>
                          <a:latin typeface="Univers for KPMG" panose="020B0603020202020204" pitchFamily="34" charset="0"/>
                          <a:ea typeface="+mn-ea"/>
                          <a:cs typeface="+mn-cs"/>
                        </a:rPr>
                        <a:t>Total number of invoice issued and cancelled including invoices received from unregistered person liable for reverse charge (with serial number of such invoices)</a:t>
                      </a:r>
                    </a:p>
                  </a:txBody>
                  <a:tcPr marL="9525" marR="9525" marT="9525" marB="0" anchor="b">
                    <a:solidFill>
                      <a:schemeClr val="accent1">
                        <a:lumMod val="75000"/>
                      </a:schemeClr>
                    </a:solidFill>
                  </a:tcPr>
                </a:tc>
              </a:tr>
            </a:tbl>
          </a:graphicData>
        </a:graphic>
      </p:graphicFrame>
    </p:spTree>
    <p:extLst>
      <p:ext uri="{BB962C8B-B14F-4D97-AF65-F5344CB8AC3E}">
        <p14:creationId xmlns:p14="http://schemas.microsoft.com/office/powerpoint/2010/main" val="242152019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53825" y="829150"/>
            <a:ext cx="10538884" cy="734804"/>
          </a:xfrm>
        </p:spPr>
        <p:txBody>
          <a:bodyPr>
            <a:normAutofit/>
          </a:bodyPr>
          <a:lstStyle/>
          <a:p>
            <a:r>
              <a:rPr lang="en-IN" sz="4400" dirty="0" smtClean="0"/>
              <a:t>HSN/ SAC Codes</a:t>
            </a:r>
            <a:endParaRPr lang="en-IN" sz="4400" dirty="0"/>
          </a:p>
        </p:txBody>
      </p:sp>
      <p:graphicFrame>
        <p:nvGraphicFramePr>
          <p:cNvPr id="3" name="Table 2"/>
          <p:cNvGraphicFramePr>
            <a:graphicFrameLocks noGrp="1"/>
          </p:cNvGraphicFramePr>
          <p:nvPr>
            <p:extLst>
              <p:ext uri="{D42A27DB-BD31-4B8C-83A1-F6EECF244321}">
                <p14:modId xmlns:p14="http://schemas.microsoft.com/office/powerpoint/2010/main" val="26818236"/>
              </p:ext>
            </p:extLst>
          </p:nvPr>
        </p:nvGraphicFramePr>
        <p:xfrm>
          <a:off x="953825" y="1456645"/>
          <a:ext cx="8558664" cy="2565400"/>
        </p:xfrm>
        <a:graphic>
          <a:graphicData uri="http://schemas.openxmlformats.org/drawingml/2006/table">
            <a:tbl>
              <a:tblPr firstRow="1" bandRow="1">
                <a:tableStyleId>{5C22544A-7EE6-4342-B048-85BDC9FD1C3A}</a:tableStyleId>
              </a:tblPr>
              <a:tblGrid>
                <a:gridCol w="3304276"/>
                <a:gridCol w="5254388"/>
              </a:tblGrid>
              <a:tr h="370840">
                <a:tc>
                  <a:txBody>
                    <a:bodyPr/>
                    <a:lstStyle/>
                    <a:p>
                      <a:r>
                        <a:rPr lang="en-IN" dirty="0" smtClean="0"/>
                        <a:t>Aggregate</a:t>
                      </a:r>
                      <a:r>
                        <a:rPr lang="en-IN" baseline="0" dirty="0" smtClean="0"/>
                        <a:t> t</a:t>
                      </a:r>
                      <a:r>
                        <a:rPr lang="en-IN" dirty="0" smtClean="0"/>
                        <a:t>urnover</a:t>
                      </a:r>
                      <a:r>
                        <a:rPr lang="en-IN" baseline="0" dirty="0" smtClean="0"/>
                        <a:t> in preceding Financial year</a:t>
                      </a:r>
                      <a:endParaRPr lang="en-IN" dirty="0"/>
                    </a:p>
                  </a:txBody>
                  <a:tcPr/>
                </a:tc>
                <a:tc>
                  <a:txBody>
                    <a:bodyPr/>
                    <a:lstStyle/>
                    <a:p>
                      <a:r>
                        <a:rPr lang="en-IN" dirty="0" smtClean="0"/>
                        <a:t>HSN/SAC codes</a:t>
                      </a:r>
                      <a:endParaRPr lang="en-IN" dirty="0"/>
                    </a:p>
                  </a:txBody>
                  <a:tcPr/>
                </a:tc>
              </a:tr>
              <a:tr h="370840">
                <a:tc>
                  <a:txBody>
                    <a:bodyPr/>
                    <a:lstStyle/>
                    <a:p>
                      <a:r>
                        <a:rPr lang="en-IN" dirty="0" smtClean="0"/>
                        <a:t>Less than 1.5 Crores</a:t>
                      </a:r>
                      <a:endParaRPr lang="en-IN" dirty="0"/>
                    </a:p>
                  </a:txBody>
                  <a:tcPr/>
                </a:tc>
                <a:tc>
                  <a:txBody>
                    <a:bodyPr/>
                    <a:lstStyle/>
                    <a:p>
                      <a:pPr marL="285750" indent="-285750">
                        <a:buFont typeface="Arial" panose="020B0604020202020204" pitchFamily="34" charset="0"/>
                        <a:buChar char="•"/>
                      </a:pPr>
                      <a:r>
                        <a:rPr lang="en-IN" dirty="0" smtClean="0"/>
                        <a:t>Not</a:t>
                      </a:r>
                      <a:r>
                        <a:rPr lang="en-IN" baseline="0" dirty="0" smtClean="0"/>
                        <a:t> Mandatory</a:t>
                      </a:r>
                      <a:endParaRPr lang="en-IN" dirty="0"/>
                    </a:p>
                  </a:txBody>
                  <a:tcPr/>
                </a:tc>
              </a:tr>
              <a:tr h="370840">
                <a:tc>
                  <a:txBody>
                    <a:bodyPr/>
                    <a:lstStyle/>
                    <a:p>
                      <a:r>
                        <a:rPr lang="en-IN" dirty="0" smtClean="0"/>
                        <a:t>1.5- 5 Crores</a:t>
                      </a:r>
                      <a:endParaRPr lang="en-IN" dirty="0"/>
                    </a:p>
                  </a:txBody>
                  <a:tcPr/>
                </a:tc>
                <a:tc>
                  <a:txBody>
                    <a:bodyPr/>
                    <a:lstStyle/>
                    <a:p>
                      <a:pPr marL="285750" indent="-285750">
                        <a:buFont typeface="Arial" panose="020B0604020202020204" pitchFamily="34" charset="0"/>
                        <a:buChar char="•"/>
                      </a:pPr>
                      <a:r>
                        <a:rPr lang="en-IN" dirty="0" smtClean="0"/>
                        <a:t>HSN- 2</a:t>
                      </a:r>
                      <a:r>
                        <a:rPr lang="en-IN" baseline="0" dirty="0" smtClean="0"/>
                        <a:t> Digit optional for 1</a:t>
                      </a:r>
                      <a:r>
                        <a:rPr lang="en-IN" baseline="30000" dirty="0" smtClean="0"/>
                        <a:t>st</a:t>
                      </a:r>
                      <a:r>
                        <a:rPr lang="en-IN" baseline="0" dirty="0" smtClean="0"/>
                        <a:t> year of GST implementation</a:t>
                      </a:r>
                    </a:p>
                    <a:p>
                      <a:pPr marL="285750" indent="-285750">
                        <a:buFont typeface="Arial" panose="020B0604020202020204" pitchFamily="34" charset="0"/>
                        <a:buChar char="•"/>
                      </a:pPr>
                      <a:r>
                        <a:rPr lang="en-IN" baseline="0" dirty="0" smtClean="0"/>
                        <a:t>SAC mandatory</a:t>
                      </a:r>
                      <a:endParaRPr lang="en-IN" dirty="0"/>
                    </a:p>
                  </a:txBody>
                  <a:tcPr/>
                </a:tc>
              </a:tr>
              <a:tr h="370840">
                <a:tc>
                  <a:txBody>
                    <a:bodyPr/>
                    <a:lstStyle/>
                    <a:p>
                      <a:r>
                        <a:rPr lang="en-IN" dirty="0" smtClean="0"/>
                        <a:t>Above</a:t>
                      </a:r>
                      <a:r>
                        <a:rPr lang="en-IN" baseline="0" dirty="0" smtClean="0"/>
                        <a:t> 5  Crores</a:t>
                      </a:r>
                      <a:endParaRPr lang="en-IN" dirty="0"/>
                    </a:p>
                  </a:txBody>
                  <a:tcPr/>
                </a:tc>
                <a:tc>
                  <a:txBody>
                    <a:bodyPr/>
                    <a:lstStyle/>
                    <a:p>
                      <a:pPr marL="285750" indent="-285750">
                        <a:buFont typeface="Arial" panose="020B0604020202020204" pitchFamily="34" charset="0"/>
                        <a:buChar char="•"/>
                      </a:pPr>
                      <a:r>
                        <a:rPr lang="en-IN" dirty="0" smtClean="0"/>
                        <a:t>HSN- 4</a:t>
                      </a:r>
                      <a:r>
                        <a:rPr lang="en-IN" baseline="0" dirty="0" smtClean="0"/>
                        <a:t> digits</a:t>
                      </a:r>
                    </a:p>
                    <a:p>
                      <a:pPr marL="285750" indent="-285750">
                        <a:buFont typeface="Arial" panose="020B0604020202020204" pitchFamily="34" charset="0"/>
                        <a:buChar char="•"/>
                      </a:pPr>
                      <a:r>
                        <a:rPr lang="en-IN" baseline="0" dirty="0" smtClean="0"/>
                        <a:t>SAC mandatory</a:t>
                      </a:r>
                      <a:endParaRPr lang="en-IN" dirty="0"/>
                    </a:p>
                  </a:txBody>
                  <a:tcPr/>
                </a:tc>
              </a:tr>
            </a:tbl>
          </a:graphicData>
        </a:graphic>
      </p:graphicFrame>
    </p:spTree>
    <p:extLst>
      <p:ext uri="{BB962C8B-B14F-4D97-AF65-F5344CB8AC3E}">
        <p14:creationId xmlns:p14="http://schemas.microsoft.com/office/powerpoint/2010/main" val="86037709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N" dirty="0" smtClean="0"/>
              <a:t>Few Points</a:t>
            </a:r>
            <a:endParaRPr lang="en-IN" dirty="0"/>
          </a:p>
        </p:txBody>
      </p:sp>
      <p:sp>
        <p:nvSpPr>
          <p:cNvPr id="3" name="Content Placeholder 2"/>
          <p:cNvSpPr>
            <a:spLocks noGrp="1"/>
          </p:cNvSpPr>
          <p:nvPr>
            <p:ph idx="1"/>
          </p:nvPr>
        </p:nvSpPr>
        <p:spPr/>
        <p:txBody>
          <a:bodyPr/>
          <a:lstStyle/>
          <a:p>
            <a:r>
              <a:rPr lang="en-IN" dirty="0" smtClean="0"/>
              <a:t>Penalty for Non- filing is </a:t>
            </a:r>
            <a:r>
              <a:rPr lang="en-IN" dirty="0" err="1" smtClean="0"/>
              <a:t>Rs</a:t>
            </a:r>
            <a:r>
              <a:rPr lang="en-IN" dirty="0" smtClean="0"/>
              <a:t>. 100 per day subject to maximum Rs.5000</a:t>
            </a:r>
          </a:p>
          <a:p>
            <a:r>
              <a:rPr lang="en-IN" dirty="0" smtClean="0"/>
              <a:t>While Filing GSTR-1 , Invoice level detail for all supplies to registered person and supplies exceeding Rs.2,50,000 in case of inter-state supply</a:t>
            </a:r>
          </a:p>
          <a:p>
            <a:r>
              <a:rPr lang="en-IN" dirty="0" smtClean="0"/>
              <a:t>Consolidated level detail for intra-state supplies made to unregistered person and inter-state supplies lesser than Rs.2,50,000 </a:t>
            </a:r>
          </a:p>
          <a:p>
            <a:r>
              <a:rPr lang="en-IN" dirty="0" smtClean="0">
                <a:solidFill>
                  <a:srgbClr val="FF0000"/>
                </a:solidFill>
              </a:rPr>
              <a:t>Supplier would not be allowed to include any missing invoice on his own after 10</a:t>
            </a:r>
            <a:r>
              <a:rPr lang="en-IN" baseline="30000" dirty="0" smtClean="0">
                <a:solidFill>
                  <a:srgbClr val="FF0000"/>
                </a:solidFill>
              </a:rPr>
              <a:t>th</a:t>
            </a:r>
            <a:r>
              <a:rPr lang="en-IN" dirty="0" smtClean="0">
                <a:solidFill>
                  <a:srgbClr val="FF0000"/>
                </a:solidFill>
              </a:rPr>
              <a:t> of the month. Increase/ decrease only </a:t>
            </a:r>
            <a:r>
              <a:rPr lang="en-IN" dirty="0">
                <a:solidFill>
                  <a:srgbClr val="FF0000"/>
                </a:solidFill>
              </a:rPr>
              <a:t> </a:t>
            </a:r>
            <a:r>
              <a:rPr lang="en-IN" dirty="0" smtClean="0">
                <a:solidFill>
                  <a:srgbClr val="FF0000"/>
                </a:solidFill>
              </a:rPr>
              <a:t>on the basis of recipient details in GSTR-1A</a:t>
            </a:r>
            <a:endParaRPr lang="en-IN" dirty="0">
              <a:solidFill>
                <a:srgbClr val="FF0000"/>
              </a:solidFill>
            </a:endParaRPr>
          </a:p>
        </p:txBody>
      </p:sp>
    </p:spTree>
    <p:extLst>
      <p:ext uri="{BB962C8B-B14F-4D97-AF65-F5344CB8AC3E}">
        <p14:creationId xmlns:p14="http://schemas.microsoft.com/office/powerpoint/2010/main" val="1357749843"/>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183</TotalTime>
  <Words>2029</Words>
  <Application>Microsoft Office PowerPoint</Application>
  <PresentationFormat>Widescreen</PresentationFormat>
  <Paragraphs>306</Paragraphs>
  <Slides>17</Slides>
  <Notes>2</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17</vt:i4>
      </vt:variant>
    </vt:vector>
  </HeadingPairs>
  <TitlesOfParts>
    <vt:vector size="25" baseType="lpstr">
      <vt:lpstr>Arial</vt:lpstr>
      <vt:lpstr>Calibri</vt:lpstr>
      <vt:lpstr>Calibri Light</vt:lpstr>
      <vt:lpstr>KPMG Extralight</vt:lpstr>
      <vt:lpstr>Times New Roman</vt:lpstr>
      <vt:lpstr>Univers for KPMG</vt:lpstr>
      <vt:lpstr>Univers for KPMG Light</vt:lpstr>
      <vt:lpstr>Office Theme</vt:lpstr>
      <vt:lpstr>GST Refresher Course -Returns</vt:lpstr>
      <vt:lpstr>PowerPoint Presentation</vt:lpstr>
      <vt:lpstr>PowerPoint Presentation</vt:lpstr>
      <vt:lpstr>PowerPoint Presentation</vt:lpstr>
      <vt:lpstr>Particulars required to be captured while filing GSTR-1 </vt:lpstr>
      <vt:lpstr>Particulars required to be captured while filing GSTR-1 </vt:lpstr>
      <vt:lpstr>Particulars required to be captured while filing GSTR-1 </vt:lpstr>
      <vt:lpstr>HSN/ SAC Codes</vt:lpstr>
      <vt:lpstr>Few Points</vt:lpstr>
      <vt:lpstr>Particulars required to be captured while filing GSTR-2 </vt:lpstr>
      <vt:lpstr>Particulars required to be captured while filing GSTR-2 </vt:lpstr>
      <vt:lpstr>Particulars required to be captured while filing GSTR-2 </vt:lpstr>
      <vt:lpstr>GSTR-2 details</vt:lpstr>
      <vt:lpstr>Few Points</vt:lpstr>
      <vt:lpstr>Matching of transactions</vt:lpstr>
      <vt:lpstr>Matching of transactions</vt:lpstr>
      <vt:lpstr>PowerPoint Presentation</vt:lpstr>
    </vt:vector>
  </TitlesOfParts>
  <Company>KPMG</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Administrator</dc:creator>
  <cp:lastModifiedBy>Administrator</cp:lastModifiedBy>
  <cp:revision>21</cp:revision>
  <dcterms:created xsi:type="dcterms:W3CDTF">2017-05-27T02:47:26Z</dcterms:created>
  <dcterms:modified xsi:type="dcterms:W3CDTF">2017-05-27T06:35:11Z</dcterms:modified>
</cp:coreProperties>
</file>

<file path=docProps/thumbnail.jpeg>
</file>