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Probability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Sheet1!$B$2:$B$10</c:f>
              <c:numCache>
                <c:formatCode>0.00%</c:formatCode>
                <c:ptCount val="9"/>
                <c:pt idx="0">
                  <c:v>0.30099999999999999</c:v>
                </c:pt>
                <c:pt idx="1">
                  <c:v>0.17610000000000001</c:v>
                </c:pt>
                <c:pt idx="2">
                  <c:v>0.1249</c:v>
                </c:pt>
                <c:pt idx="3">
                  <c:v>9.69E-2</c:v>
                </c:pt>
                <c:pt idx="4">
                  <c:v>7.9200000000000007E-2</c:v>
                </c:pt>
                <c:pt idx="5">
                  <c:v>6.6900000000000001E-2</c:v>
                </c:pt>
                <c:pt idx="6">
                  <c:v>5.8000000000000003E-2</c:v>
                </c:pt>
                <c:pt idx="7">
                  <c:v>5.1200000000000002E-2</c:v>
                </c:pt>
                <c:pt idx="8">
                  <c:v>4.58E-2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2-49B2-BF10-ADBF29BEF1D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32006376"/>
        <c:axId val="332006704"/>
      </c:barChart>
      <c:catAx>
        <c:axId val="332006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Leading Digit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006704"/>
        <c:crosses val="autoZero"/>
        <c:auto val="1"/>
        <c:lblAlgn val="ctr"/>
        <c:lblOffset val="100"/>
        <c:noMultiLvlLbl val="0"/>
      </c:catAx>
      <c:valAx>
        <c:axId val="332006704"/>
        <c:scaling>
          <c:orientation val="minMax"/>
        </c:scaling>
        <c:delete val="0"/>
        <c:axPos val="l"/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006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5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1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507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4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35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0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22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1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60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9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5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5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2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42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24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ECBAD45-11D4-472D-AF69-6A7E5B1D09BA}" type="datetimeFigureOut">
              <a:rPr lang="en-US" smtClean="0"/>
              <a:t>22-Jul-17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4A4D551-5314-461B-8534-7628DCD9C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91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BENFORD’S LAW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Statistical Law propounded by Frank </a:t>
            </a:r>
            <a:r>
              <a:rPr lang="en-US" dirty="0" err="1"/>
              <a:t>Benford</a:t>
            </a:r>
            <a:r>
              <a:rPr lang="en-US" dirty="0"/>
              <a:t> in 1938</a:t>
            </a:r>
          </a:p>
          <a:p>
            <a:r>
              <a:rPr lang="en-US" dirty="0"/>
              <a:t>Also known as Law of First Digit</a:t>
            </a:r>
          </a:p>
          <a:p>
            <a:r>
              <a:rPr lang="en-US" dirty="0"/>
              <a:t>It discusses probabilities of leading digits in many real-life sets of data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441" y="3825322"/>
            <a:ext cx="2878193" cy="313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1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 matter of </a:t>
            </a:r>
            <a:r>
              <a:rPr lang="en-US" dirty="0" err="1"/>
              <a:t>benford’s</a:t>
            </a:r>
            <a:r>
              <a:rPr lang="en-US" dirty="0"/>
              <a:t>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Conventional probability theory states that all digits are </a:t>
            </a:r>
            <a:r>
              <a:rPr lang="en-US" dirty="0" err="1"/>
              <a:t>equi</a:t>
            </a:r>
            <a:r>
              <a:rPr lang="en-US" dirty="0"/>
              <a:t>-probable for being leading digits</a:t>
            </a:r>
          </a:p>
          <a:p>
            <a:r>
              <a:rPr lang="en-US" dirty="0"/>
              <a:t>However, the empirical evidence is something totally different</a:t>
            </a:r>
          </a:p>
          <a:p>
            <a:r>
              <a:rPr lang="en-US" dirty="0"/>
              <a:t>In real life, probability of leading digit being 1 is much more than that of 9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790" y="4215018"/>
            <a:ext cx="3878939" cy="248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257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Probabilities as per </a:t>
            </a:r>
            <a:r>
              <a:rPr lang="en-US" dirty="0" err="1"/>
              <a:t>benford’s</a:t>
            </a:r>
            <a:r>
              <a:rPr lang="en-US" dirty="0"/>
              <a:t> law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5429241"/>
              </p:ext>
            </p:extLst>
          </p:nvPr>
        </p:nvGraphicFramePr>
        <p:xfrm>
          <a:off x="1155700" y="2603500"/>
          <a:ext cx="882491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2457">
                  <a:extLst>
                    <a:ext uri="{9D8B030D-6E8A-4147-A177-3AD203B41FA5}">
                      <a16:colId xmlns:a16="http://schemas.microsoft.com/office/drawing/2014/main" val="4139208198"/>
                    </a:ext>
                  </a:extLst>
                </a:gridCol>
                <a:gridCol w="4412457">
                  <a:extLst>
                    <a:ext uri="{9D8B030D-6E8A-4147-A177-3AD203B41FA5}">
                      <a16:colId xmlns:a16="http://schemas.microsoft.com/office/drawing/2014/main" val="12739895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Digit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Probability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854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351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0.1761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887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0.1249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8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0.0969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416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0.0792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879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0.0669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831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537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0.0512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74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0.0458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1035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935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 to calculate probabilities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(1+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 )</m:t>
                        </m:r>
                      </m:e>
                    </m:func>
                  </m:oMath>
                </a14:m>
                <a:endParaRPr lang="en-US" dirty="0"/>
              </a:p>
              <a:p>
                <a:pPr marL="0" indent="0">
                  <a:buNone/>
                </a:pPr>
                <a:br>
                  <a:rPr lang="en-US" dirty="0"/>
                </a:br>
                <a:r>
                  <a:rPr lang="en-US" dirty="0"/>
                  <a:t>Where 	n = n</a:t>
                </a:r>
                <a:r>
                  <a:rPr lang="en-US" baseline="30000" dirty="0"/>
                  <a:t>th</a:t>
                </a:r>
                <a:r>
                  <a:rPr lang="en-US" dirty="0"/>
                  <a:t> digit</a:t>
                </a:r>
              </a:p>
              <a:p>
                <a:pPr marL="0" indent="0">
                  <a:buNone/>
                </a:pPr>
                <a:r>
                  <a:rPr lang="en-US" dirty="0"/>
                  <a:t>		P(n) = Probability of n being the leading digit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0293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representation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112590"/>
              </p:ext>
            </p:extLst>
          </p:nvPr>
        </p:nvGraphicFramePr>
        <p:xfrm>
          <a:off x="1154954" y="2372139"/>
          <a:ext cx="10149150" cy="4174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4312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benford’s</a:t>
            </a:r>
            <a:r>
              <a:rPr lang="en-US" dirty="0"/>
              <a:t> law works?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time / effort taken for a growth from 100 to 200 is quite significant</a:t>
            </a:r>
          </a:p>
          <a:p>
            <a:r>
              <a:rPr lang="en-US" dirty="0"/>
              <a:t>This happens because we are looking at a 100% growth here</a:t>
            </a:r>
          </a:p>
          <a:p>
            <a:r>
              <a:rPr lang="en-US" dirty="0"/>
              <a:t>However, for a growth from 800 to 900 it is much lesser as only 12.50% growth is needed</a:t>
            </a:r>
          </a:p>
          <a:p>
            <a:r>
              <a:rPr lang="en-US" dirty="0"/>
              <a:t>Thus, values tend to stay in the range 100 to 200 for much more </a:t>
            </a:r>
            <a:r>
              <a:rPr lang="en-US"/>
              <a:t>time than 800 – 900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2" t="28605" r="6685"/>
          <a:stretch/>
        </p:blipFill>
        <p:spPr>
          <a:xfrm>
            <a:off x="6363237" y="4784035"/>
            <a:ext cx="4636067" cy="189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465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Benford’s law and forensics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1992, </a:t>
            </a:r>
            <a:r>
              <a:rPr lang="en-US" dirty="0" err="1"/>
              <a:t>Dr</a:t>
            </a:r>
            <a:r>
              <a:rPr lang="en-US" dirty="0"/>
              <a:t> Mark </a:t>
            </a:r>
            <a:r>
              <a:rPr lang="en-US" dirty="0" err="1"/>
              <a:t>Nigrini</a:t>
            </a:r>
            <a:r>
              <a:rPr lang="en-US" dirty="0"/>
              <a:t> used this law for the first time in the field of forensics</a:t>
            </a:r>
          </a:p>
          <a:p>
            <a:r>
              <a:rPr lang="en-US" dirty="0"/>
              <a:t>When fraudsters try to cook up numbers, they may come up with seemingly random numbers (in isolation)</a:t>
            </a:r>
          </a:p>
          <a:p>
            <a:r>
              <a:rPr lang="en-US" dirty="0"/>
              <a:t>However, when looked at them as a whole, they may not conform to the pattern suggested by Benford’s Law</a:t>
            </a:r>
          </a:p>
          <a:p>
            <a:r>
              <a:rPr lang="en-US" dirty="0"/>
              <a:t>This serves as a Red Flag and warrants further detailed investigation!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02" y="4945545"/>
            <a:ext cx="5575431" cy="170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064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of </a:t>
            </a:r>
            <a:r>
              <a:rPr lang="en-US" dirty="0" err="1"/>
              <a:t>benford’s</a:t>
            </a:r>
            <a:r>
              <a:rPr lang="en-US" dirty="0"/>
              <a:t>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not work properly on small databases (Minimum 1000 records needed)</a:t>
            </a:r>
          </a:p>
          <a:p>
            <a:r>
              <a:rPr lang="en-US" dirty="0"/>
              <a:t>Numbers have to be 4 digits or more</a:t>
            </a:r>
          </a:p>
          <a:p>
            <a:r>
              <a:rPr lang="en-US" dirty="0"/>
              <a:t>Does not work where numbers don’t arise naturally</a:t>
            </a:r>
          </a:p>
          <a:p>
            <a:r>
              <a:rPr lang="en-US" dirty="0"/>
              <a:t>It is only a red flag – not a conclusive evidence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413" y="4068418"/>
            <a:ext cx="4901144" cy="277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178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148</TotalTime>
  <Words>305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Cambria Math</vt:lpstr>
      <vt:lpstr>Century Gothic</vt:lpstr>
      <vt:lpstr>Wingdings 3</vt:lpstr>
      <vt:lpstr>Ion Boardroom</vt:lpstr>
      <vt:lpstr>BENFORD’S LAW</vt:lpstr>
      <vt:lpstr>About it</vt:lpstr>
      <vt:lpstr>Subject matter of benford’s law</vt:lpstr>
      <vt:lpstr>Probabilities as per benford’s law </vt:lpstr>
      <vt:lpstr>Formula to calculate probabilities</vt:lpstr>
      <vt:lpstr>Graphical representation</vt:lpstr>
      <vt:lpstr>Why benford’s law works?</vt:lpstr>
      <vt:lpstr>Benford’s law and forensics</vt:lpstr>
      <vt:lpstr>Limitations of benford’s law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31</cp:revision>
  <dcterms:created xsi:type="dcterms:W3CDTF">2017-07-19T17:20:06Z</dcterms:created>
  <dcterms:modified xsi:type="dcterms:W3CDTF">2017-07-22T17:17:12Z</dcterms:modified>
</cp:coreProperties>
</file>