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26" r:id="rId2"/>
    <p:sldId id="427" r:id="rId3"/>
    <p:sldId id="453" r:id="rId4"/>
    <p:sldId id="405" r:id="rId5"/>
    <p:sldId id="328" r:id="rId6"/>
    <p:sldId id="406" r:id="rId7"/>
    <p:sldId id="333" r:id="rId8"/>
    <p:sldId id="420" r:id="rId9"/>
    <p:sldId id="454" r:id="rId10"/>
    <p:sldId id="334" r:id="rId11"/>
    <p:sldId id="455" r:id="rId12"/>
    <p:sldId id="456" r:id="rId13"/>
    <p:sldId id="335" r:id="rId14"/>
    <p:sldId id="336" r:id="rId15"/>
    <p:sldId id="337" r:id="rId16"/>
    <p:sldId id="338" r:id="rId17"/>
    <p:sldId id="339" r:id="rId18"/>
    <p:sldId id="340" r:id="rId19"/>
    <p:sldId id="279" r:id="rId20"/>
    <p:sldId id="412" r:id="rId21"/>
    <p:sldId id="429" r:id="rId22"/>
    <p:sldId id="413" r:id="rId23"/>
  </p:sldIdLst>
  <p:sldSz cx="9144000" cy="6858000" type="screen4x3"/>
  <p:notesSz cx="6815138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1787" autoAdjust="0"/>
    <p:restoredTop sz="81690" autoAdjust="0"/>
  </p:normalViewPr>
  <p:slideViewPr>
    <p:cSldViewPr>
      <p:cViewPr varScale="1">
        <p:scale>
          <a:sx n="60" d="100"/>
          <a:sy n="60" d="100"/>
        </p:scale>
        <p:origin x="10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D4C4C-D960-40FA-8D61-9EDA48378D25}" type="doc">
      <dgm:prSet loTypeId="urn:microsoft.com/office/officeart/2005/8/layout/gear1" loCatId="process" qsTypeId="urn:microsoft.com/office/officeart/2005/8/quickstyle/3d1" qsCatId="3D" csTypeId="urn:microsoft.com/office/officeart/2005/8/colors/accent1_2" csCatId="accent1" phldr="1"/>
      <dgm:spPr/>
    </dgm:pt>
    <dgm:pt modelId="{BD5B304D-3C94-4B1F-8D8F-8D8128D8A23B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dirty="0" smtClean="0"/>
            <a:t>Database</a:t>
          </a:r>
          <a:endParaRPr lang="en-IN" dirty="0"/>
        </a:p>
      </dgm:t>
    </dgm:pt>
    <dgm:pt modelId="{C5C5D62B-5B31-4841-A220-847198106E7B}" type="parTrans" cxnId="{7B4C9CCC-19EE-470F-B2A1-0BEF2AF41D33}">
      <dgm:prSet/>
      <dgm:spPr/>
      <dgm:t>
        <a:bodyPr/>
        <a:lstStyle/>
        <a:p>
          <a:endParaRPr lang="en-IN"/>
        </a:p>
      </dgm:t>
    </dgm:pt>
    <dgm:pt modelId="{01AAEF16-13B2-4068-93A2-A7B8DF705EBC}" type="sibTrans" cxnId="{7B4C9CCC-19EE-470F-B2A1-0BEF2AF41D33}">
      <dgm:prSet/>
      <dgm:spPr/>
      <dgm:t>
        <a:bodyPr/>
        <a:lstStyle/>
        <a:p>
          <a:endParaRPr lang="en-IN"/>
        </a:p>
      </dgm:t>
    </dgm:pt>
    <dgm:pt modelId="{34FD7720-2343-49A4-865F-21A56BDBC07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CAAT-</a:t>
          </a:r>
          <a:r>
            <a:rPr lang="en-US" dirty="0" err="1" smtClean="0"/>
            <a:t>Technq</a:t>
          </a:r>
          <a:endParaRPr lang="en-IN" dirty="0"/>
        </a:p>
      </dgm:t>
    </dgm:pt>
    <dgm:pt modelId="{F08F6566-A0D4-4A25-87F0-A59001153251}" type="parTrans" cxnId="{D065E0AB-EA58-4B0B-B7FC-59DBF51CE30B}">
      <dgm:prSet/>
      <dgm:spPr/>
      <dgm:t>
        <a:bodyPr/>
        <a:lstStyle/>
        <a:p>
          <a:endParaRPr lang="en-IN"/>
        </a:p>
      </dgm:t>
    </dgm:pt>
    <dgm:pt modelId="{1F33914A-5F84-4D57-9A81-C8002C2C2263}" type="sibTrans" cxnId="{D065E0AB-EA58-4B0B-B7FC-59DBF51CE30B}">
      <dgm:prSet/>
      <dgm:spPr/>
      <dgm:t>
        <a:bodyPr/>
        <a:lstStyle/>
        <a:p>
          <a:endParaRPr lang="en-IN"/>
        </a:p>
      </dgm:t>
    </dgm:pt>
    <dgm:pt modelId="{F0A4A65A-4554-46AB-9BD6-7CBC2443C1BD}">
      <dgm:prSet phldrT="[Text]"/>
      <dgm:spPr/>
      <dgm:t>
        <a:bodyPr/>
        <a:lstStyle/>
        <a:p>
          <a:r>
            <a:rPr lang="en-US" dirty="0" smtClean="0"/>
            <a:t>CAAT-Tool</a:t>
          </a:r>
          <a:endParaRPr lang="en-IN" dirty="0"/>
        </a:p>
      </dgm:t>
    </dgm:pt>
    <dgm:pt modelId="{30CE814E-88D7-4DF9-BA67-4A771BAC72FC}" type="parTrans" cxnId="{7E2ECB8E-7D77-45FC-AD68-29DDE1C442D3}">
      <dgm:prSet/>
      <dgm:spPr/>
      <dgm:t>
        <a:bodyPr/>
        <a:lstStyle/>
        <a:p>
          <a:endParaRPr lang="en-IN"/>
        </a:p>
      </dgm:t>
    </dgm:pt>
    <dgm:pt modelId="{29272837-0D80-471E-B76F-27F5EA53FB36}" type="sibTrans" cxnId="{7E2ECB8E-7D77-45FC-AD68-29DDE1C442D3}">
      <dgm:prSet/>
      <dgm:spPr/>
      <dgm:t>
        <a:bodyPr/>
        <a:lstStyle/>
        <a:p>
          <a:endParaRPr lang="en-IN"/>
        </a:p>
      </dgm:t>
    </dgm:pt>
    <dgm:pt modelId="{A3AF7687-A668-43D1-9E21-083A78E5B9A9}" type="pres">
      <dgm:prSet presAssocID="{816D4C4C-D960-40FA-8D61-9EDA48378D2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11BA420-D6DA-46C2-B30A-343BCFCA5065}" type="pres">
      <dgm:prSet presAssocID="{BD5B304D-3C94-4B1F-8D8F-8D8128D8A23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0678D4-0809-4431-A1D0-38506BA54A95}" type="pres">
      <dgm:prSet presAssocID="{BD5B304D-3C94-4B1F-8D8F-8D8128D8A23B}" presName="gear1srcNode" presStyleLbl="node1" presStyleIdx="0" presStyleCnt="3"/>
      <dgm:spPr/>
      <dgm:t>
        <a:bodyPr/>
        <a:lstStyle/>
        <a:p>
          <a:endParaRPr lang="en-IN"/>
        </a:p>
      </dgm:t>
    </dgm:pt>
    <dgm:pt modelId="{1FFB7D0B-7A9B-438C-86DA-F342CC382421}" type="pres">
      <dgm:prSet presAssocID="{BD5B304D-3C94-4B1F-8D8F-8D8128D8A23B}" presName="gear1dstNode" presStyleLbl="node1" presStyleIdx="0" presStyleCnt="3"/>
      <dgm:spPr/>
      <dgm:t>
        <a:bodyPr/>
        <a:lstStyle/>
        <a:p>
          <a:endParaRPr lang="en-IN"/>
        </a:p>
      </dgm:t>
    </dgm:pt>
    <dgm:pt modelId="{BC442A95-7E2B-43AB-A949-CDA369EA6F40}" type="pres">
      <dgm:prSet presAssocID="{34FD7720-2343-49A4-865F-21A56BDBC07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4A7C4F-D9EC-4351-BA38-047CA2B27AC3}" type="pres">
      <dgm:prSet presAssocID="{34FD7720-2343-49A4-865F-21A56BDBC076}" presName="gear2srcNode" presStyleLbl="node1" presStyleIdx="1" presStyleCnt="3"/>
      <dgm:spPr/>
      <dgm:t>
        <a:bodyPr/>
        <a:lstStyle/>
        <a:p>
          <a:endParaRPr lang="en-IN"/>
        </a:p>
      </dgm:t>
    </dgm:pt>
    <dgm:pt modelId="{4B758BFD-B95E-4FF3-BFF0-AEBC38629F83}" type="pres">
      <dgm:prSet presAssocID="{34FD7720-2343-49A4-865F-21A56BDBC076}" presName="gear2dstNode" presStyleLbl="node1" presStyleIdx="1" presStyleCnt="3"/>
      <dgm:spPr/>
      <dgm:t>
        <a:bodyPr/>
        <a:lstStyle/>
        <a:p>
          <a:endParaRPr lang="en-IN"/>
        </a:p>
      </dgm:t>
    </dgm:pt>
    <dgm:pt modelId="{9F8A4DEF-9105-4E1B-9979-1B151B7395AA}" type="pres">
      <dgm:prSet presAssocID="{F0A4A65A-4554-46AB-9BD6-7CBC2443C1BD}" presName="gear3" presStyleLbl="node1" presStyleIdx="2" presStyleCnt="3"/>
      <dgm:spPr/>
      <dgm:t>
        <a:bodyPr/>
        <a:lstStyle/>
        <a:p>
          <a:endParaRPr lang="en-IN"/>
        </a:p>
      </dgm:t>
    </dgm:pt>
    <dgm:pt modelId="{DC883C49-F59F-4DA1-A0DA-3FBFCA13ABC1}" type="pres">
      <dgm:prSet presAssocID="{F0A4A65A-4554-46AB-9BD6-7CBC2443C1B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33A7DB-8042-4977-B6EE-FB20CB72657A}" type="pres">
      <dgm:prSet presAssocID="{F0A4A65A-4554-46AB-9BD6-7CBC2443C1BD}" presName="gear3srcNode" presStyleLbl="node1" presStyleIdx="2" presStyleCnt="3"/>
      <dgm:spPr/>
      <dgm:t>
        <a:bodyPr/>
        <a:lstStyle/>
        <a:p>
          <a:endParaRPr lang="en-IN"/>
        </a:p>
      </dgm:t>
    </dgm:pt>
    <dgm:pt modelId="{36AC9D1D-6FE4-4238-89DD-74E4391BC5A8}" type="pres">
      <dgm:prSet presAssocID="{F0A4A65A-4554-46AB-9BD6-7CBC2443C1BD}" presName="gear3dstNode" presStyleLbl="node1" presStyleIdx="2" presStyleCnt="3"/>
      <dgm:spPr/>
      <dgm:t>
        <a:bodyPr/>
        <a:lstStyle/>
        <a:p>
          <a:endParaRPr lang="en-IN"/>
        </a:p>
      </dgm:t>
    </dgm:pt>
    <dgm:pt modelId="{A8B80B45-8B13-4000-BE67-A5C12986545F}" type="pres">
      <dgm:prSet presAssocID="{01AAEF16-13B2-4068-93A2-A7B8DF705EBC}" presName="connector1" presStyleLbl="sibTrans2D1" presStyleIdx="0" presStyleCnt="3"/>
      <dgm:spPr/>
      <dgm:t>
        <a:bodyPr/>
        <a:lstStyle/>
        <a:p>
          <a:endParaRPr lang="en-IN"/>
        </a:p>
      </dgm:t>
    </dgm:pt>
    <dgm:pt modelId="{284B4922-EAFF-44B3-A336-644C9851B00B}" type="pres">
      <dgm:prSet presAssocID="{1F33914A-5F84-4D57-9A81-C8002C2C2263}" presName="connector2" presStyleLbl="sibTrans2D1" presStyleIdx="1" presStyleCnt="3"/>
      <dgm:spPr/>
      <dgm:t>
        <a:bodyPr/>
        <a:lstStyle/>
        <a:p>
          <a:endParaRPr lang="en-IN"/>
        </a:p>
      </dgm:t>
    </dgm:pt>
    <dgm:pt modelId="{01944DD9-BD6B-47A1-A9D5-9C2A03AA082A}" type="pres">
      <dgm:prSet presAssocID="{29272837-0D80-471E-B76F-27F5EA53FB36}" presName="connector3" presStyleLbl="sibTrans2D1" presStyleIdx="2" presStyleCnt="3"/>
      <dgm:spPr/>
      <dgm:t>
        <a:bodyPr/>
        <a:lstStyle/>
        <a:p>
          <a:endParaRPr lang="en-IN"/>
        </a:p>
      </dgm:t>
    </dgm:pt>
  </dgm:ptLst>
  <dgm:cxnLst>
    <dgm:cxn modelId="{063C8097-6E77-4416-B2E8-6F8F558159BD}" type="presOf" srcId="{34FD7720-2343-49A4-865F-21A56BDBC076}" destId="{E44A7C4F-D9EC-4351-BA38-047CA2B27AC3}" srcOrd="1" destOrd="0" presId="urn:microsoft.com/office/officeart/2005/8/layout/gear1"/>
    <dgm:cxn modelId="{5F665EC7-8FDF-4C4E-8FB6-21BFE2C5338E}" type="presOf" srcId="{F0A4A65A-4554-46AB-9BD6-7CBC2443C1BD}" destId="{9F8A4DEF-9105-4E1B-9979-1B151B7395AA}" srcOrd="0" destOrd="0" presId="urn:microsoft.com/office/officeart/2005/8/layout/gear1"/>
    <dgm:cxn modelId="{6AC3BF98-4D23-4389-8915-4EC929C1463B}" type="presOf" srcId="{BD5B304D-3C94-4B1F-8D8F-8D8128D8A23B}" destId="{1FFB7D0B-7A9B-438C-86DA-F342CC382421}" srcOrd="2" destOrd="0" presId="urn:microsoft.com/office/officeart/2005/8/layout/gear1"/>
    <dgm:cxn modelId="{2FC52F4A-E2A4-44DA-8B39-E8CF5C92219E}" type="presOf" srcId="{1F33914A-5F84-4D57-9A81-C8002C2C2263}" destId="{284B4922-EAFF-44B3-A336-644C9851B00B}" srcOrd="0" destOrd="0" presId="urn:microsoft.com/office/officeart/2005/8/layout/gear1"/>
    <dgm:cxn modelId="{AE142C1F-F553-4E65-8DA5-60B347FA48DD}" type="presOf" srcId="{BD5B304D-3C94-4B1F-8D8F-8D8128D8A23B}" destId="{C11BA420-D6DA-46C2-B30A-343BCFCA5065}" srcOrd="0" destOrd="0" presId="urn:microsoft.com/office/officeart/2005/8/layout/gear1"/>
    <dgm:cxn modelId="{DCB98CEB-3249-407F-8B63-043E58BCD396}" type="presOf" srcId="{01AAEF16-13B2-4068-93A2-A7B8DF705EBC}" destId="{A8B80B45-8B13-4000-BE67-A5C12986545F}" srcOrd="0" destOrd="0" presId="urn:microsoft.com/office/officeart/2005/8/layout/gear1"/>
    <dgm:cxn modelId="{D065E0AB-EA58-4B0B-B7FC-59DBF51CE30B}" srcId="{816D4C4C-D960-40FA-8D61-9EDA48378D25}" destId="{34FD7720-2343-49A4-865F-21A56BDBC076}" srcOrd="1" destOrd="0" parTransId="{F08F6566-A0D4-4A25-87F0-A59001153251}" sibTransId="{1F33914A-5F84-4D57-9A81-C8002C2C2263}"/>
    <dgm:cxn modelId="{9BAECA3E-9E07-4C67-963E-D2CD74F76408}" type="presOf" srcId="{F0A4A65A-4554-46AB-9BD6-7CBC2443C1BD}" destId="{4633A7DB-8042-4977-B6EE-FB20CB72657A}" srcOrd="2" destOrd="0" presId="urn:microsoft.com/office/officeart/2005/8/layout/gear1"/>
    <dgm:cxn modelId="{ABCC491C-116F-4DB1-93CB-30D9651416FD}" type="presOf" srcId="{816D4C4C-D960-40FA-8D61-9EDA48378D25}" destId="{A3AF7687-A668-43D1-9E21-083A78E5B9A9}" srcOrd="0" destOrd="0" presId="urn:microsoft.com/office/officeart/2005/8/layout/gear1"/>
    <dgm:cxn modelId="{84319642-4033-4FE9-A4ED-3E44C22532AC}" type="presOf" srcId="{BD5B304D-3C94-4B1F-8D8F-8D8128D8A23B}" destId="{F20678D4-0809-4431-A1D0-38506BA54A95}" srcOrd="1" destOrd="0" presId="urn:microsoft.com/office/officeart/2005/8/layout/gear1"/>
    <dgm:cxn modelId="{AC085C87-185B-4AF9-A56F-5CA31366D987}" type="presOf" srcId="{F0A4A65A-4554-46AB-9BD6-7CBC2443C1BD}" destId="{36AC9D1D-6FE4-4238-89DD-74E4391BC5A8}" srcOrd="3" destOrd="0" presId="urn:microsoft.com/office/officeart/2005/8/layout/gear1"/>
    <dgm:cxn modelId="{02B452B0-4EAF-4008-A909-783A15A959B5}" type="presOf" srcId="{34FD7720-2343-49A4-865F-21A56BDBC076}" destId="{4B758BFD-B95E-4FF3-BFF0-AEBC38629F83}" srcOrd="2" destOrd="0" presId="urn:microsoft.com/office/officeart/2005/8/layout/gear1"/>
    <dgm:cxn modelId="{7B4C9CCC-19EE-470F-B2A1-0BEF2AF41D33}" srcId="{816D4C4C-D960-40FA-8D61-9EDA48378D25}" destId="{BD5B304D-3C94-4B1F-8D8F-8D8128D8A23B}" srcOrd="0" destOrd="0" parTransId="{C5C5D62B-5B31-4841-A220-847198106E7B}" sibTransId="{01AAEF16-13B2-4068-93A2-A7B8DF705EBC}"/>
    <dgm:cxn modelId="{7E2ECB8E-7D77-45FC-AD68-29DDE1C442D3}" srcId="{816D4C4C-D960-40FA-8D61-9EDA48378D25}" destId="{F0A4A65A-4554-46AB-9BD6-7CBC2443C1BD}" srcOrd="2" destOrd="0" parTransId="{30CE814E-88D7-4DF9-BA67-4A771BAC72FC}" sibTransId="{29272837-0D80-471E-B76F-27F5EA53FB36}"/>
    <dgm:cxn modelId="{80B0C364-1C43-40D6-8416-F16A5C722449}" type="presOf" srcId="{29272837-0D80-471E-B76F-27F5EA53FB36}" destId="{01944DD9-BD6B-47A1-A9D5-9C2A03AA082A}" srcOrd="0" destOrd="0" presId="urn:microsoft.com/office/officeart/2005/8/layout/gear1"/>
    <dgm:cxn modelId="{9C448CB2-9D52-4FC0-B9E8-57FB3C73DBDE}" type="presOf" srcId="{34FD7720-2343-49A4-865F-21A56BDBC076}" destId="{BC442A95-7E2B-43AB-A949-CDA369EA6F40}" srcOrd="0" destOrd="0" presId="urn:microsoft.com/office/officeart/2005/8/layout/gear1"/>
    <dgm:cxn modelId="{EE37AC31-74E2-486B-97B4-88DFAA25EF83}" type="presOf" srcId="{F0A4A65A-4554-46AB-9BD6-7CBC2443C1BD}" destId="{DC883C49-F59F-4DA1-A0DA-3FBFCA13ABC1}" srcOrd="1" destOrd="0" presId="urn:microsoft.com/office/officeart/2005/8/layout/gear1"/>
    <dgm:cxn modelId="{358D685D-8A58-4FF0-AF93-C73F78DF8927}" type="presParOf" srcId="{A3AF7687-A668-43D1-9E21-083A78E5B9A9}" destId="{C11BA420-D6DA-46C2-B30A-343BCFCA5065}" srcOrd="0" destOrd="0" presId="urn:microsoft.com/office/officeart/2005/8/layout/gear1"/>
    <dgm:cxn modelId="{AB1DC564-4AED-4B13-BA4B-A8FE8C1C5A9B}" type="presParOf" srcId="{A3AF7687-A668-43D1-9E21-083A78E5B9A9}" destId="{F20678D4-0809-4431-A1D0-38506BA54A95}" srcOrd="1" destOrd="0" presId="urn:microsoft.com/office/officeart/2005/8/layout/gear1"/>
    <dgm:cxn modelId="{1930F555-EA7E-4085-AE22-02DBDC6914C1}" type="presParOf" srcId="{A3AF7687-A668-43D1-9E21-083A78E5B9A9}" destId="{1FFB7D0B-7A9B-438C-86DA-F342CC382421}" srcOrd="2" destOrd="0" presId="urn:microsoft.com/office/officeart/2005/8/layout/gear1"/>
    <dgm:cxn modelId="{783CD4C4-C188-40C0-8123-E847AFF2291A}" type="presParOf" srcId="{A3AF7687-A668-43D1-9E21-083A78E5B9A9}" destId="{BC442A95-7E2B-43AB-A949-CDA369EA6F40}" srcOrd="3" destOrd="0" presId="urn:microsoft.com/office/officeart/2005/8/layout/gear1"/>
    <dgm:cxn modelId="{0B818A37-9E2D-4FDB-B469-6FA332C23D48}" type="presParOf" srcId="{A3AF7687-A668-43D1-9E21-083A78E5B9A9}" destId="{E44A7C4F-D9EC-4351-BA38-047CA2B27AC3}" srcOrd="4" destOrd="0" presId="urn:microsoft.com/office/officeart/2005/8/layout/gear1"/>
    <dgm:cxn modelId="{F5BE55C9-5132-44BC-8513-B0DA8DCDC9E2}" type="presParOf" srcId="{A3AF7687-A668-43D1-9E21-083A78E5B9A9}" destId="{4B758BFD-B95E-4FF3-BFF0-AEBC38629F83}" srcOrd="5" destOrd="0" presId="urn:microsoft.com/office/officeart/2005/8/layout/gear1"/>
    <dgm:cxn modelId="{F44930B1-4714-4961-9BA9-1CF5BE3C2577}" type="presParOf" srcId="{A3AF7687-A668-43D1-9E21-083A78E5B9A9}" destId="{9F8A4DEF-9105-4E1B-9979-1B151B7395AA}" srcOrd="6" destOrd="0" presId="urn:microsoft.com/office/officeart/2005/8/layout/gear1"/>
    <dgm:cxn modelId="{D98984A2-E6BD-4C4C-9D27-66863057F8D2}" type="presParOf" srcId="{A3AF7687-A668-43D1-9E21-083A78E5B9A9}" destId="{DC883C49-F59F-4DA1-A0DA-3FBFCA13ABC1}" srcOrd="7" destOrd="0" presId="urn:microsoft.com/office/officeart/2005/8/layout/gear1"/>
    <dgm:cxn modelId="{64E533FF-8220-423B-B312-5BEFFFC49373}" type="presParOf" srcId="{A3AF7687-A668-43D1-9E21-083A78E5B9A9}" destId="{4633A7DB-8042-4977-B6EE-FB20CB72657A}" srcOrd="8" destOrd="0" presId="urn:microsoft.com/office/officeart/2005/8/layout/gear1"/>
    <dgm:cxn modelId="{4C738D8D-C27E-40EF-A892-1ED5ED1A7244}" type="presParOf" srcId="{A3AF7687-A668-43D1-9E21-083A78E5B9A9}" destId="{36AC9D1D-6FE4-4238-89DD-74E4391BC5A8}" srcOrd="9" destOrd="0" presId="urn:microsoft.com/office/officeart/2005/8/layout/gear1"/>
    <dgm:cxn modelId="{D06155FF-6429-4F4B-923B-C356B8A9D10A}" type="presParOf" srcId="{A3AF7687-A668-43D1-9E21-083A78E5B9A9}" destId="{A8B80B45-8B13-4000-BE67-A5C12986545F}" srcOrd="10" destOrd="0" presId="urn:microsoft.com/office/officeart/2005/8/layout/gear1"/>
    <dgm:cxn modelId="{7EC0E668-13EB-4347-923F-1C3D79A81DC6}" type="presParOf" srcId="{A3AF7687-A668-43D1-9E21-083A78E5B9A9}" destId="{284B4922-EAFF-44B3-A336-644C9851B00B}" srcOrd="11" destOrd="0" presId="urn:microsoft.com/office/officeart/2005/8/layout/gear1"/>
    <dgm:cxn modelId="{52475479-94AD-48C5-9608-3DFD41877A71}" type="presParOf" srcId="{A3AF7687-A668-43D1-9E21-083A78E5B9A9}" destId="{01944DD9-BD6B-47A1-A9D5-9C2A03AA082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131D6A-5E58-4C95-A32D-967111A140C3}" type="doc">
      <dgm:prSet loTypeId="urn:microsoft.com/office/officeart/2005/8/layout/target2" loCatId="relationship" qsTypeId="urn:microsoft.com/office/officeart/2005/8/quickstyle/3d2#1" qsCatId="3D" csTypeId="urn:microsoft.com/office/officeart/2005/8/colors/accent1_2" csCatId="accent1" phldr="1"/>
      <dgm:spPr/>
    </dgm:pt>
    <dgm:pt modelId="{4B32746C-DA5E-4F63-9DF1-BE67AC8A84A5}">
      <dgm:prSet phldrT="[Text]" custT="1"/>
      <dgm:spPr/>
      <dgm:t>
        <a:bodyPr/>
        <a:lstStyle/>
        <a:p>
          <a:r>
            <a:rPr lang="en-US" sz="3200" dirty="0" smtClean="0"/>
            <a:t>Generalized Audit </a:t>
          </a:r>
          <a:r>
            <a:rPr lang="en-US" sz="3200" dirty="0" err="1" smtClean="0"/>
            <a:t>Softwares</a:t>
          </a:r>
          <a:endParaRPr lang="en-IN" sz="3200" dirty="0"/>
        </a:p>
      </dgm:t>
    </dgm:pt>
    <dgm:pt modelId="{C3C97F33-BC36-449D-97A1-72493C186E1A}" type="parTrans" cxnId="{004FDEE3-10DE-4B57-A43C-3C2A823AAA65}">
      <dgm:prSet/>
      <dgm:spPr/>
      <dgm:t>
        <a:bodyPr/>
        <a:lstStyle/>
        <a:p>
          <a:endParaRPr lang="en-IN" sz="3200"/>
        </a:p>
      </dgm:t>
    </dgm:pt>
    <dgm:pt modelId="{E26F4016-4E3E-4787-BC58-2416B4477088}" type="sibTrans" cxnId="{004FDEE3-10DE-4B57-A43C-3C2A823AAA65}">
      <dgm:prSet/>
      <dgm:spPr/>
      <dgm:t>
        <a:bodyPr/>
        <a:lstStyle/>
        <a:p>
          <a:endParaRPr lang="en-IN" sz="3200"/>
        </a:p>
      </dgm:t>
    </dgm:pt>
    <dgm:pt modelId="{6B998211-CA68-468D-BA66-ACD7E882FDA0}">
      <dgm:prSet phldrT="[Text]" custT="1"/>
      <dgm:spPr/>
      <dgm:t>
        <a:bodyPr/>
        <a:lstStyle/>
        <a:p>
          <a:r>
            <a:rPr lang="en-US" sz="3200" dirty="0" smtClean="0"/>
            <a:t>ACL,</a:t>
          </a:r>
          <a:r>
            <a:rPr lang="en-US" sz="3200" baseline="0" dirty="0" smtClean="0"/>
            <a:t> Idea, Arbutus, Active Data, </a:t>
          </a:r>
          <a:r>
            <a:rPr lang="en-US" sz="3200" baseline="0" dirty="0" err="1" smtClean="0"/>
            <a:t>WizRule</a:t>
          </a:r>
          <a:r>
            <a:rPr lang="en-US" sz="3200" baseline="0" dirty="0" smtClean="0"/>
            <a:t> etc.</a:t>
          </a:r>
          <a:endParaRPr lang="en-IN" sz="3200" dirty="0"/>
        </a:p>
      </dgm:t>
    </dgm:pt>
    <dgm:pt modelId="{A9E3430C-EE68-4E50-B2E8-3FDC0CAE19EE}" type="parTrans" cxnId="{D75669B4-5C41-47FA-869A-D98724702420}">
      <dgm:prSet/>
      <dgm:spPr/>
      <dgm:t>
        <a:bodyPr/>
        <a:lstStyle/>
        <a:p>
          <a:endParaRPr lang="en-IN" sz="3200"/>
        </a:p>
      </dgm:t>
    </dgm:pt>
    <dgm:pt modelId="{261CDCB7-9C6D-4A5C-8A66-210E13FA57F1}" type="sibTrans" cxnId="{D75669B4-5C41-47FA-869A-D98724702420}">
      <dgm:prSet/>
      <dgm:spPr/>
      <dgm:t>
        <a:bodyPr/>
        <a:lstStyle/>
        <a:p>
          <a:endParaRPr lang="en-IN" sz="3200"/>
        </a:p>
      </dgm:t>
    </dgm:pt>
    <dgm:pt modelId="{8E8197F3-BCCC-4DD6-9371-A3BF7BFF9A3F}" type="pres">
      <dgm:prSet presAssocID="{FD131D6A-5E58-4C95-A32D-967111A140C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08C5798A-5158-4E57-8A80-49C533760E24}" type="pres">
      <dgm:prSet presAssocID="{FD131D6A-5E58-4C95-A32D-967111A140C3}" presName="outerBox" presStyleCnt="0"/>
      <dgm:spPr/>
    </dgm:pt>
    <dgm:pt modelId="{8E2DA088-07F0-426F-B731-8090268134F3}" type="pres">
      <dgm:prSet presAssocID="{FD131D6A-5E58-4C95-A32D-967111A140C3}" presName="outerBoxParent" presStyleLbl="node1" presStyleIdx="0" presStyleCnt="2"/>
      <dgm:spPr/>
      <dgm:t>
        <a:bodyPr/>
        <a:lstStyle/>
        <a:p>
          <a:endParaRPr lang="en-IN"/>
        </a:p>
      </dgm:t>
    </dgm:pt>
    <dgm:pt modelId="{42358C4B-D778-4FFB-81EE-20AD059687BB}" type="pres">
      <dgm:prSet presAssocID="{FD131D6A-5E58-4C95-A32D-967111A140C3}" presName="outerBoxChildren" presStyleCnt="0"/>
      <dgm:spPr/>
    </dgm:pt>
    <dgm:pt modelId="{1D3EE0A0-D2F4-4556-A9DE-0C0CACEA45A0}" type="pres">
      <dgm:prSet presAssocID="{FD131D6A-5E58-4C95-A32D-967111A140C3}" presName="middleBox" presStyleCnt="0"/>
      <dgm:spPr/>
    </dgm:pt>
    <dgm:pt modelId="{E74EB01D-68EA-4A0A-803D-F72CFCC57091}" type="pres">
      <dgm:prSet presAssocID="{FD131D6A-5E58-4C95-A32D-967111A140C3}" presName="middleBoxParent" presStyleLbl="node1" presStyleIdx="1" presStyleCnt="2" custScaleX="95117" custScaleY="86636"/>
      <dgm:spPr/>
      <dgm:t>
        <a:bodyPr/>
        <a:lstStyle/>
        <a:p>
          <a:endParaRPr lang="en-IN"/>
        </a:p>
      </dgm:t>
    </dgm:pt>
    <dgm:pt modelId="{4A1BE7BC-B696-4649-A5C3-5D62DC93C2A6}" type="pres">
      <dgm:prSet presAssocID="{FD131D6A-5E58-4C95-A32D-967111A140C3}" presName="middleBoxChildren" presStyleCnt="0"/>
      <dgm:spPr/>
    </dgm:pt>
  </dgm:ptLst>
  <dgm:cxnLst>
    <dgm:cxn modelId="{D75669B4-5C41-47FA-869A-D98724702420}" srcId="{FD131D6A-5E58-4C95-A32D-967111A140C3}" destId="{6B998211-CA68-468D-BA66-ACD7E882FDA0}" srcOrd="1" destOrd="0" parTransId="{A9E3430C-EE68-4E50-B2E8-3FDC0CAE19EE}" sibTransId="{261CDCB7-9C6D-4A5C-8A66-210E13FA57F1}"/>
    <dgm:cxn modelId="{004FDEE3-10DE-4B57-A43C-3C2A823AAA65}" srcId="{FD131D6A-5E58-4C95-A32D-967111A140C3}" destId="{4B32746C-DA5E-4F63-9DF1-BE67AC8A84A5}" srcOrd="0" destOrd="0" parTransId="{C3C97F33-BC36-449D-97A1-72493C186E1A}" sibTransId="{E26F4016-4E3E-4787-BC58-2416B4477088}"/>
    <dgm:cxn modelId="{A44F63F8-029C-4941-A591-7405406FF08F}" type="presOf" srcId="{FD131D6A-5E58-4C95-A32D-967111A140C3}" destId="{8E8197F3-BCCC-4DD6-9371-A3BF7BFF9A3F}" srcOrd="0" destOrd="0" presId="urn:microsoft.com/office/officeart/2005/8/layout/target2"/>
    <dgm:cxn modelId="{858C3237-7C0C-4174-B63B-EFE9EF6BE2AF}" type="presOf" srcId="{4B32746C-DA5E-4F63-9DF1-BE67AC8A84A5}" destId="{8E2DA088-07F0-426F-B731-8090268134F3}" srcOrd="0" destOrd="0" presId="urn:microsoft.com/office/officeart/2005/8/layout/target2"/>
    <dgm:cxn modelId="{F6CEA8C0-BF6A-4EE9-AA03-2F3B711E0E1F}" type="presOf" srcId="{6B998211-CA68-468D-BA66-ACD7E882FDA0}" destId="{E74EB01D-68EA-4A0A-803D-F72CFCC57091}" srcOrd="0" destOrd="0" presId="urn:microsoft.com/office/officeart/2005/8/layout/target2"/>
    <dgm:cxn modelId="{68693A6A-B6C2-4B45-8CBD-88D242A287F8}" type="presParOf" srcId="{8E8197F3-BCCC-4DD6-9371-A3BF7BFF9A3F}" destId="{08C5798A-5158-4E57-8A80-49C533760E24}" srcOrd="0" destOrd="0" presId="urn:microsoft.com/office/officeart/2005/8/layout/target2"/>
    <dgm:cxn modelId="{F3D28719-7B80-4D04-8D9A-EFFA05828F99}" type="presParOf" srcId="{08C5798A-5158-4E57-8A80-49C533760E24}" destId="{8E2DA088-07F0-426F-B731-8090268134F3}" srcOrd="0" destOrd="0" presId="urn:microsoft.com/office/officeart/2005/8/layout/target2"/>
    <dgm:cxn modelId="{43EF66ED-B179-4136-8733-9B758E879632}" type="presParOf" srcId="{08C5798A-5158-4E57-8A80-49C533760E24}" destId="{42358C4B-D778-4FFB-81EE-20AD059687BB}" srcOrd="1" destOrd="0" presId="urn:microsoft.com/office/officeart/2005/8/layout/target2"/>
    <dgm:cxn modelId="{413A5B27-1313-40AB-93DD-265547AD44A8}" type="presParOf" srcId="{8E8197F3-BCCC-4DD6-9371-A3BF7BFF9A3F}" destId="{1D3EE0A0-D2F4-4556-A9DE-0C0CACEA45A0}" srcOrd="1" destOrd="0" presId="urn:microsoft.com/office/officeart/2005/8/layout/target2"/>
    <dgm:cxn modelId="{0B1E95CF-0F4D-4A4C-8E23-85973EFEC444}" type="presParOf" srcId="{1D3EE0A0-D2F4-4556-A9DE-0C0CACEA45A0}" destId="{E74EB01D-68EA-4A0A-803D-F72CFCC57091}" srcOrd="0" destOrd="0" presId="urn:microsoft.com/office/officeart/2005/8/layout/target2"/>
    <dgm:cxn modelId="{176AF019-FC14-4872-92D0-51759C9CC482}" type="presParOf" srcId="{1D3EE0A0-D2F4-4556-A9DE-0C0CACEA45A0}" destId="{4A1BE7BC-B696-4649-A5C3-5D62DC93C2A6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131D6A-5E58-4C95-A32D-967111A140C3}" type="doc">
      <dgm:prSet loTypeId="urn:microsoft.com/office/officeart/2005/8/layout/target2" loCatId="relationship" qsTypeId="urn:microsoft.com/office/officeart/2005/8/quickstyle/3d2#2" qsCatId="3D" csTypeId="urn:microsoft.com/office/officeart/2005/8/colors/accent1_2" csCatId="accent1" phldr="1"/>
      <dgm:spPr/>
    </dgm:pt>
    <dgm:pt modelId="{4B32746C-DA5E-4F63-9DF1-BE67AC8A84A5}">
      <dgm:prSet phldrT="[Text]" custT="1"/>
      <dgm:spPr/>
      <dgm:t>
        <a:bodyPr/>
        <a:lstStyle/>
        <a:p>
          <a:r>
            <a:rPr lang="en-US" sz="3200" dirty="0" smtClean="0"/>
            <a:t>Common Software Tools</a:t>
          </a:r>
          <a:endParaRPr lang="en-IN" sz="3200" dirty="0"/>
        </a:p>
      </dgm:t>
    </dgm:pt>
    <dgm:pt modelId="{C3C97F33-BC36-449D-97A1-72493C186E1A}" type="parTrans" cxnId="{004FDEE3-10DE-4B57-A43C-3C2A823AAA65}">
      <dgm:prSet/>
      <dgm:spPr/>
      <dgm:t>
        <a:bodyPr/>
        <a:lstStyle/>
        <a:p>
          <a:endParaRPr lang="en-IN" sz="3200"/>
        </a:p>
      </dgm:t>
    </dgm:pt>
    <dgm:pt modelId="{E26F4016-4E3E-4787-BC58-2416B4477088}" type="sibTrans" cxnId="{004FDEE3-10DE-4B57-A43C-3C2A823AAA65}">
      <dgm:prSet/>
      <dgm:spPr/>
      <dgm:t>
        <a:bodyPr/>
        <a:lstStyle/>
        <a:p>
          <a:endParaRPr lang="en-IN" sz="3200"/>
        </a:p>
      </dgm:t>
    </dgm:pt>
    <dgm:pt modelId="{6B998211-CA68-468D-BA66-ACD7E882FDA0}">
      <dgm:prSet phldrT="[Text]" custT="1"/>
      <dgm:spPr/>
      <dgm:t>
        <a:bodyPr/>
        <a:lstStyle/>
        <a:p>
          <a:r>
            <a:rPr lang="en-US" sz="3200" dirty="0" smtClean="0"/>
            <a:t>Spread Sheets (Excel, Google Sheets, etc.) </a:t>
          </a:r>
          <a:br>
            <a:rPr lang="en-US" sz="3200" dirty="0" smtClean="0"/>
          </a:br>
          <a:r>
            <a:rPr lang="en-US" sz="3200" dirty="0" smtClean="0"/>
            <a:t>Databases (MS Access, etc.) Report Writers (Crystal </a:t>
          </a:r>
          <a:r>
            <a:rPr lang="en-US" sz="3200" dirty="0" err="1" smtClean="0"/>
            <a:t>Rpts</a:t>
          </a:r>
          <a:r>
            <a:rPr lang="en-US" sz="3200" dirty="0" smtClean="0"/>
            <a:t>, etc)</a:t>
          </a:r>
          <a:endParaRPr lang="en-IN" sz="3200" dirty="0"/>
        </a:p>
      </dgm:t>
    </dgm:pt>
    <dgm:pt modelId="{A9E3430C-EE68-4E50-B2E8-3FDC0CAE19EE}" type="parTrans" cxnId="{D75669B4-5C41-47FA-869A-D98724702420}">
      <dgm:prSet/>
      <dgm:spPr/>
      <dgm:t>
        <a:bodyPr/>
        <a:lstStyle/>
        <a:p>
          <a:endParaRPr lang="en-IN" sz="3200"/>
        </a:p>
      </dgm:t>
    </dgm:pt>
    <dgm:pt modelId="{261CDCB7-9C6D-4A5C-8A66-210E13FA57F1}" type="sibTrans" cxnId="{D75669B4-5C41-47FA-869A-D98724702420}">
      <dgm:prSet/>
      <dgm:spPr/>
      <dgm:t>
        <a:bodyPr/>
        <a:lstStyle/>
        <a:p>
          <a:endParaRPr lang="en-IN" sz="3200"/>
        </a:p>
      </dgm:t>
    </dgm:pt>
    <dgm:pt modelId="{8E8197F3-BCCC-4DD6-9371-A3BF7BFF9A3F}" type="pres">
      <dgm:prSet presAssocID="{FD131D6A-5E58-4C95-A32D-967111A140C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08C5798A-5158-4E57-8A80-49C533760E24}" type="pres">
      <dgm:prSet presAssocID="{FD131D6A-5E58-4C95-A32D-967111A140C3}" presName="outerBox" presStyleCnt="0"/>
      <dgm:spPr/>
    </dgm:pt>
    <dgm:pt modelId="{8E2DA088-07F0-426F-B731-8090268134F3}" type="pres">
      <dgm:prSet presAssocID="{FD131D6A-5E58-4C95-A32D-967111A140C3}" presName="outerBoxParent" presStyleLbl="node1" presStyleIdx="0" presStyleCnt="2" custLinFactNeighborX="-1190"/>
      <dgm:spPr/>
      <dgm:t>
        <a:bodyPr/>
        <a:lstStyle/>
        <a:p>
          <a:endParaRPr lang="en-IN"/>
        </a:p>
      </dgm:t>
    </dgm:pt>
    <dgm:pt modelId="{42358C4B-D778-4FFB-81EE-20AD059687BB}" type="pres">
      <dgm:prSet presAssocID="{FD131D6A-5E58-4C95-A32D-967111A140C3}" presName="outerBoxChildren" presStyleCnt="0"/>
      <dgm:spPr/>
    </dgm:pt>
    <dgm:pt modelId="{1D3EE0A0-D2F4-4556-A9DE-0C0CACEA45A0}" type="pres">
      <dgm:prSet presAssocID="{FD131D6A-5E58-4C95-A32D-967111A140C3}" presName="middleBox" presStyleCnt="0"/>
      <dgm:spPr/>
    </dgm:pt>
    <dgm:pt modelId="{E74EB01D-68EA-4A0A-803D-F72CFCC57091}" type="pres">
      <dgm:prSet presAssocID="{FD131D6A-5E58-4C95-A32D-967111A140C3}" presName="middleBoxParent" presStyleLbl="node1" presStyleIdx="1" presStyleCnt="2" custScaleX="95238" custScaleY="89796"/>
      <dgm:spPr/>
      <dgm:t>
        <a:bodyPr/>
        <a:lstStyle/>
        <a:p>
          <a:endParaRPr lang="en-IN"/>
        </a:p>
      </dgm:t>
    </dgm:pt>
    <dgm:pt modelId="{4A1BE7BC-B696-4649-A5C3-5D62DC93C2A6}" type="pres">
      <dgm:prSet presAssocID="{FD131D6A-5E58-4C95-A32D-967111A140C3}" presName="middleBoxChildren" presStyleCnt="0"/>
      <dgm:spPr/>
    </dgm:pt>
  </dgm:ptLst>
  <dgm:cxnLst>
    <dgm:cxn modelId="{8406CF1A-D595-435A-87C6-602D26792378}" type="presOf" srcId="{6B998211-CA68-468D-BA66-ACD7E882FDA0}" destId="{E74EB01D-68EA-4A0A-803D-F72CFCC57091}" srcOrd="0" destOrd="0" presId="urn:microsoft.com/office/officeart/2005/8/layout/target2"/>
    <dgm:cxn modelId="{D75669B4-5C41-47FA-869A-D98724702420}" srcId="{FD131D6A-5E58-4C95-A32D-967111A140C3}" destId="{6B998211-CA68-468D-BA66-ACD7E882FDA0}" srcOrd="1" destOrd="0" parTransId="{A9E3430C-EE68-4E50-B2E8-3FDC0CAE19EE}" sibTransId="{261CDCB7-9C6D-4A5C-8A66-210E13FA57F1}"/>
    <dgm:cxn modelId="{004FDEE3-10DE-4B57-A43C-3C2A823AAA65}" srcId="{FD131D6A-5E58-4C95-A32D-967111A140C3}" destId="{4B32746C-DA5E-4F63-9DF1-BE67AC8A84A5}" srcOrd="0" destOrd="0" parTransId="{C3C97F33-BC36-449D-97A1-72493C186E1A}" sibTransId="{E26F4016-4E3E-4787-BC58-2416B4477088}"/>
    <dgm:cxn modelId="{268BAE30-CEB8-4985-95A5-3971F5FE37C8}" type="presOf" srcId="{FD131D6A-5E58-4C95-A32D-967111A140C3}" destId="{8E8197F3-BCCC-4DD6-9371-A3BF7BFF9A3F}" srcOrd="0" destOrd="0" presId="urn:microsoft.com/office/officeart/2005/8/layout/target2"/>
    <dgm:cxn modelId="{45A1CEAD-4A14-40DD-AD59-131E9BDDD6B7}" type="presOf" srcId="{4B32746C-DA5E-4F63-9DF1-BE67AC8A84A5}" destId="{8E2DA088-07F0-426F-B731-8090268134F3}" srcOrd="0" destOrd="0" presId="urn:microsoft.com/office/officeart/2005/8/layout/target2"/>
    <dgm:cxn modelId="{DAAB2715-0A11-42EC-86CE-F438ED65A4CC}" type="presParOf" srcId="{8E8197F3-BCCC-4DD6-9371-A3BF7BFF9A3F}" destId="{08C5798A-5158-4E57-8A80-49C533760E24}" srcOrd="0" destOrd="0" presId="urn:microsoft.com/office/officeart/2005/8/layout/target2"/>
    <dgm:cxn modelId="{A84C90B8-A2FB-4A49-A40A-2E05F47A84EA}" type="presParOf" srcId="{08C5798A-5158-4E57-8A80-49C533760E24}" destId="{8E2DA088-07F0-426F-B731-8090268134F3}" srcOrd="0" destOrd="0" presId="urn:microsoft.com/office/officeart/2005/8/layout/target2"/>
    <dgm:cxn modelId="{48493878-96CA-4625-92DD-A87619BF4A3E}" type="presParOf" srcId="{08C5798A-5158-4E57-8A80-49C533760E24}" destId="{42358C4B-D778-4FFB-81EE-20AD059687BB}" srcOrd="1" destOrd="0" presId="urn:microsoft.com/office/officeart/2005/8/layout/target2"/>
    <dgm:cxn modelId="{6BAF714E-5352-422D-94C3-DB92D005E361}" type="presParOf" srcId="{8E8197F3-BCCC-4DD6-9371-A3BF7BFF9A3F}" destId="{1D3EE0A0-D2F4-4556-A9DE-0C0CACEA45A0}" srcOrd="1" destOrd="0" presId="urn:microsoft.com/office/officeart/2005/8/layout/target2"/>
    <dgm:cxn modelId="{8407A0AD-2E81-4571-92B1-AC9EF348DE3A}" type="presParOf" srcId="{1D3EE0A0-D2F4-4556-A9DE-0C0CACEA45A0}" destId="{E74EB01D-68EA-4A0A-803D-F72CFCC57091}" srcOrd="0" destOrd="0" presId="urn:microsoft.com/office/officeart/2005/8/layout/target2"/>
    <dgm:cxn modelId="{3A32D07A-D85C-46BE-82EF-5DE94F4CF344}" type="presParOf" srcId="{1D3EE0A0-D2F4-4556-A9DE-0C0CACEA45A0}" destId="{4A1BE7BC-B696-4649-A5C3-5D62DC93C2A6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BA420-D6DA-46C2-B30A-343BCFCA5065}">
      <dsp:nvSpPr>
        <dsp:cNvPr id="0" name=""/>
        <dsp:cNvSpPr/>
      </dsp:nvSpPr>
      <dsp:spPr>
        <a:xfrm>
          <a:off x="2156459" y="1851660"/>
          <a:ext cx="2263140" cy="2263140"/>
        </a:xfrm>
        <a:prstGeom prst="gear9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Database</a:t>
          </a:r>
          <a:endParaRPr lang="en-IN" sz="2000" kern="1200" dirty="0"/>
        </a:p>
      </dsp:txBody>
      <dsp:txXfrm>
        <a:off x="2611451" y="2381790"/>
        <a:ext cx="1353156" cy="1163300"/>
      </dsp:txXfrm>
    </dsp:sp>
    <dsp:sp modelId="{BC442A95-7E2B-43AB-A949-CDA369EA6F40}">
      <dsp:nvSpPr>
        <dsp:cNvPr id="0" name=""/>
        <dsp:cNvSpPr/>
      </dsp:nvSpPr>
      <dsp:spPr>
        <a:xfrm>
          <a:off x="839723" y="1316736"/>
          <a:ext cx="1645920" cy="1645920"/>
        </a:xfrm>
        <a:prstGeom prst="gear6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CAAT-</a:t>
          </a:r>
          <a:r>
            <a:rPr lang="en-US" sz="2000" kern="1200" dirty="0" err="1" smtClean="0"/>
            <a:t>Technq</a:t>
          </a:r>
          <a:endParaRPr lang="en-IN" sz="2000" kern="1200" dirty="0"/>
        </a:p>
      </dsp:txBody>
      <dsp:txXfrm>
        <a:off x="1254088" y="1733606"/>
        <a:ext cx="817190" cy="812180"/>
      </dsp:txXfrm>
    </dsp:sp>
    <dsp:sp modelId="{9F8A4DEF-9105-4E1B-9979-1B151B7395AA}">
      <dsp:nvSpPr>
        <dsp:cNvPr id="0" name=""/>
        <dsp:cNvSpPr/>
      </dsp:nvSpPr>
      <dsp:spPr>
        <a:xfrm rot="20700000">
          <a:off x="1761607" y="181219"/>
          <a:ext cx="1612665" cy="161266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CAAT-Tool</a:t>
          </a:r>
          <a:endParaRPr lang="en-IN" sz="2000" kern="1200" dirty="0"/>
        </a:p>
      </dsp:txBody>
      <dsp:txXfrm rot="-20700000">
        <a:off x="2115312" y="534923"/>
        <a:ext cx="905256" cy="905256"/>
      </dsp:txXfrm>
    </dsp:sp>
    <dsp:sp modelId="{A8B80B45-8B13-4000-BE67-A5C12986545F}">
      <dsp:nvSpPr>
        <dsp:cNvPr id="0" name=""/>
        <dsp:cNvSpPr/>
      </dsp:nvSpPr>
      <dsp:spPr>
        <a:xfrm>
          <a:off x="1981571" y="1510650"/>
          <a:ext cx="2896819" cy="2896819"/>
        </a:xfrm>
        <a:prstGeom prst="circularArrow">
          <a:avLst>
            <a:gd name="adj1" fmla="val 4688"/>
            <a:gd name="adj2" fmla="val 299029"/>
            <a:gd name="adj3" fmla="val 2514337"/>
            <a:gd name="adj4" fmla="val 15865222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B4922-EAFF-44B3-A336-644C9851B00B}">
      <dsp:nvSpPr>
        <dsp:cNvPr id="0" name=""/>
        <dsp:cNvSpPr/>
      </dsp:nvSpPr>
      <dsp:spPr>
        <a:xfrm>
          <a:off x="548234" y="952897"/>
          <a:ext cx="2104720" cy="210472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944DD9-BD6B-47A1-A9D5-9C2A03AA082A}">
      <dsp:nvSpPr>
        <dsp:cNvPr id="0" name=""/>
        <dsp:cNvSpPr/>
      </dsp:nvSpPr>
      <dsp:spPr>
        <a:xfrm>
          <a:off x="1388580" y="-171674"/>
          <a:ext cx="2269312" cy="226931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DA088-07F0-426F-B731-8090268134F3}">
      <dsp:nvSpPr>
        <dsp:cNvPr id="0" name=""/>
        <dsp:cNvSpPr/>
      </dsp:nvSpPr>
      <dsp:spPr>
        <a:xfrm>
          <a:off x="0" y="0"/>
          <a:ext cx="6324600" cy="2362199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83333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Generalized Audit </a:t>
          </a:r>
          <a:r>
            <a:rPr lang="en-US" sz="3200" kern="1200" dirty="0" err="1" smtClean="0"/>
            <a:t>Softwares</a:t>
          </a:r>
          <a:endParaRPr lang="en-IN" sz="3200" kern="1200" dirty="0"/>
        </a:p>
      </dsp:txBody>
      <dsp:txXfrm>
        <a:off x="58808" y="58808"/>
        <a:ext cx="6206984" cy="2244583"/>
      </dsp:txXfrm>
    </dsp:sp>
    <dsp:sp modelId="{E74EB01D-68EA-4A0A-803D-F72CFCC57091}">
      <dsp:nvSpPr>
        <dsp:cNvPr id="0" name=""/>
        <dsp:cNvSpPr/>
      </dsp:nvSpPr>
      <dsp:spPr>
        <a:xfrm>
          <a:off x="304809" y="701039"/>
          <a:ext cx="5714981" cy="1432560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049998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ACL,</a:t>
          </a:r>
          <a:r>
            <a:rPr lang="en-US" sz="3200" kern="1200" baseline="0" dirty="0" smtClean="0"/>
            <a:t> Idea, Arbutus, Active Data, </a:t>
          </a:r>
          <a:r>
            <a:rPr lang="en-US" sz="3200" kern="1200" baseline="0" dirty="0" err="1" smtClean="0"/>
            <a:t>WizRule</a:t>
          </a:r>
          <a:r>
            <a:rPr lang="en-US" sz="3200" kern="1200" baseline="0" dirty="0" smtClean="0"/>
            <a:t> etc.</a:t>
          </a:r>
          <a:endParaRPr lang="en-IN" sz="3200" kern="1200" dirty="0"/>
        </a:p>
      </dsp:txBody>
      <dsp:txXfrm>
        <a:off x="348865" y="745095"/>
        <a:ext cx="5626869" cy="1344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DA088-07F0-426F-B731-8090268134F3}">
      <dsp:nvSpPr>
        <dsp:cNvPr id="0" name=""/>
        <dsp:cNvSpPr/>
      </dsp:nvSpPr>
      <dsp:spPr>
        <a:xfrm>
          <a:off x="0" y="0"/>
          <a:ext cx="6629400" cy="320040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483866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Common Software Tools</a:t>
          </a:r>
          <a:endParaRPr lang="en-IN" sz="3200" kern="1200" dirty="0"/>
        </a:p>
      </dsp:txBody>
      <dsp:txXfrm>
        <a:off x="79676" y="79676"/>
        <a:ext cx="6470048" cy="3041048"/>
      </dsp:txXfrm>
    </dsp:sp>
    <dsp:sp modelId="{E74EB01D-68EA-4A0A-803D-F72CFCC57091}">
      <dsp:nvSpPr>
        <dsp:cNvPr id="0" name=""/>
        <dsp:cNvSpPr/>
      </dsp:nvSpPr>
      <dsp:spPr>
        <a:xfrm>
          <a:off x="315688" y="914399"/>
          <a:ext cx="5998022" cy="2011681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422578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Spread Sheets (Excel, Google Sheets, etc.) </a:t>
          </a:r>
          <a:br>
            <a:rPr lang="en-US" sz="3200" kern="1200" dirty="0" smtClean="0"/>
          </a:br>
          <a:r>
            <a:rPr lang="en-US" sz="3200" kern="1200" dirty="0" smtClean="0"/>
            <a:t>Databases (MS Access, etc.) Report Writers (Crystal </a:t>
          </a:r>
          <a:r>
            <a:rPr lang="en-US" sz="3200" kern="1200" dirty="0" err="1" smtClean="0"/>
            <a:t>Rpts</a:t>
          </a:r>
          <a:r>
            <a:rPr lang="en-US" sz="3200" kern="1200" dirty="0" smtClean="0"/>
            <a:t>, etc)</a:t>
          </a:r>
          <a:endParaRPr lang="en-IN" sz="3200" kern="1200" dirty="0"/>
        </a:p>
      </dsp:txBody>
      <dsp:txXfrm>
        <a:off x="377554" y="976265"/>
        <a:ext cx="5874290" cy="18879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0335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20851-CF58-4853-96E2-61F42130CA74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0335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A229C-32A4-4433-A29B-C0057D86F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FEB592-FF3E-43DD-A435-43FCFB271FC8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4" y="4722694"/>
            <a:ext cx="545211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0335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84B9C2-41B7-46E1-9243-47CA88F6B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9E434B-5E9A-4F0A-91C0-B7FCC111C14D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7B3283-116F-4113-9118-1D0A18C7F895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84B9C2-41B7-46E1-9243-47CA88F6B9F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84B9C2-41B7-46E1-9243-47CA88F6B9F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08250-A198-4C2F-8383-E3FF3EEBB8E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356350"/>
            <a:ext cx="2438400" cy="365125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0EC42-8F21-41DC-8421-03190369F497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22FDD-C416-424F-A026-4C28E8C4E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0107-61F9-4BB4-9974-C264C4F41320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10E34-D1BF-441C-B358-013301264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09AD0-37CF-4EF3-A219-7B724B998205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09E1C-5B78-4B3F-9AD1-54BB3CC34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4168-356A-4D86-A242-AD126511C42E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BEB84-ECA7-4FD5-80D1-374EF0B31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1FF35-BF60-42A0-9BD8-AA8C6E24A9E7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111B-2575-488E-B0CB-03593F4F6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3257-1E62-4C7A-B7BF-8E1660D5BE74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B8DDB-8AE0-4688-BC7C-CFF776127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2DB9-B329-4A49-AA3A-46D82E74C9AD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23FE-B113-4D94-92EF-2AB84BBC7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21856-C697-435F-93ED-64CC410CD8D0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51E1E-78FB-4A4A-BBED-0F226ACF9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4440A-CB93-4587-AD06-6A8A1842139E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C55D7-6864-4C6B-9DEC-47FA5E20C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E467-51B5-4FD7-9640-5278867F131A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0463-6214-4DFF-8ECC-F57C7F670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2F9548-D6B3-4A17-A83F-CC2E716F6491}" type="datetimeFigureOut">
              <a:rPr lang="en-US"/>
              <a:pPr>
                <a:defRPr/>
              </a:pPr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0B0821-EEA5-473E-9508-40EC42704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848600" cy="12954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E0FC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 Analytics using CAATs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486400"/>
            <a:ext cx="67818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" y="36576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‘IF’ function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/>
              <a:t>Very powerful function in decision making</a:t>
            </a:r>
          </a:p>
          <a:p>
            <a:pPr eaLnBrk="1" hangingPunct="1"/>
            <a:endParaRPr lang="en-US" smtClean="0"/>
          </a:p>
        </p:txBody>
      </p:sp>
      <p:sp>
        <p:nvSpPr>
          <p:cNvPr id="4" name="Diamond 3"/>
          <p:cNvSpPr/>
          <p:nvPr/>
        </p:nvSpPr>
        <p:spPr>
          <a:xfrm>
            <a:off x="457200" y="22098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/ Condition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419600" y="2362200"/>
            <a:ext cx="1905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5181600"/>
            <a:ext cx="1905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2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971800" y="2286000"/>
            <a:ext cx="1371600" cy="1371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If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838200" y="3886200"/>
            <a:ext cx="1600200" cy="11430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If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False</a:t>
            </a:r>
            <a:endParaRPr lang="en-US" sz="2400" b="1" dirty="0"/>
          </a:p>
        </p:txBody>
      </p:sp>
      <p:sp>
        <p:nvSpPr>
          <p:cNvPr id="14" name="Folded Corner 13"/>
          <p:cNvSpPr/>
          <p:nvPr/>
        </p:nvSpPr>
        <p:spPr>
          <a:xfrm>
            <a:off x="4724400" y="4191000"/>
            <a:ext cx="4038600" cy="236220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= IF (Test, if True, if False)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Duplicates</a:t>
            </a:r>
            <a:endParaRPr lang="en-IN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Duplicates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Checking duplication in sequence  of serial control mechanisms (discussed earlier)…. test of compliance…... If these are generated by a good application system, chances of duplication are very low</a:t>
            </a:r>
          </a:p>
          <a:p>
            <a:r>
              <a:rPr lang="en-US" dirty="0" smtClean="0"/>
              <a:t>List  risky areas where duplication-check can be applied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Nested‘IF’ function</a:t>
            </a:r>
          </a:p>
        </p:txBody>
      </p:sp>
      <p:sp>
        <p:nvSpPr>
          <p:cNvPr id="4" name="Diamond 3"/>
          <p:cNvSpPr/>
          <p:nvPr/>
        </p:nvSpPr>
        <p:spPr>
          <a:xfrm>
            <a:off x="457200" y="16764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1</a:t>
            </a:r>
          </a:p>
        </p:txBody>
      </p:sp>
      <p:sp>
        <p:nvSpPr>
          <p:cNvPr id="8" name="Rectangle 7"/>
          <p:cNvSpPr/>
          <p:nvPr/>
        </p:nvSpPr>
        <p:spPr>
          <a:xfrm>
            <a:off x="7010400" y="1981200"/>
            <a:ext cx="1752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553200" y="3276600"/>
            <a:ext cx="190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Action</a:t>
            </a:r>
            <a:r>
              <a:rPr lang="en-US" sz="2800" dirty="0"/>
              <a:t> 2</a:t>
            </a:r>
          </a:p>
        </p:txBody>
      </p:sp>
      <p:sp>
        <p:nvSpPr>
          <p:cNvPr id="11" name="Diamond 10"/>
          <p:cNvSpPr/>
          <p:nvPr/>
        </p:nvSpPr>
        <p:spPr>
          <a:xfrm>
            <a:off x="4267200" y="1752600"/>
            <a:ext cx="1676400" cy="13716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2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6019800" y="1752600"/>
            <a:ext cx="914400" cy="11430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True</a:t>
            </a:r>
            <a:endParaRPr lang="en-US" sz="1400" b="1" dirty="0"/>
          </a:p>
        </p:txBody>
      </p:sp>
      <p:sp>
        <p:nvSpPr>
          <p:cNvPr id="15" name="Diamond 14"/>
          <p:cNvSpPr/>
          <p:nvPr/>
        </p:nvSpPr>
        <p:spPr>
          <a:xfrm>
            <a:off x="838200" y="4419600"/>
            <a:ext cx="1676400" cy="1295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53200" y="4876800"/>
            <a:ext cx="1905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3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2590800" y="4724400"/>
            <a:ext cx="3886200" cy="1066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If True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1219200" y="5562600"/>
            <a:ext cx="3810000" cy="990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If False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57800" y="5867400"/>
            <a:ext cx="2362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4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4800" y="1371600"/>
            <a:ext cx="3200400" cy="2667000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1371600"/>
            <a:ext cx="5029200" cy="2743200"/>
          </a:xfrm>
          <a:prstGeom prst="rect">
            <a:avLst/>
          </a:prstGeom>
          <a:noFill/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7200" y="4343400"/>
            <a:ext cx="8382000" cy="2286000"/>
          </a:xfrm>
          <a:prstGeom prst="rect">
            <a:avLst/>
          </a:pr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4267200" y="2971800"/>
            <a:ext cx="2286000" cy="990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If False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971800" y="1752600"/>
            <a:ext cx="1219200" cy="1371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If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838200" y="3352800"/>
            <a:ext cx="1600200" cy="9144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False</a:t>
            </a:r>
            <a:endParaRPr lang="en-US" b="1" dirty="0"/>
          </a:p>
        </p:txBody>
      </p:sp>
      <p:sp>
        <p:nvSpPr>
          <p:cNvPr id="25" name="Oval 24"/>
          <p:cNvSpPr/>
          <p:nvPr/>
        </p:nvSpPr>
        <p:spPr>
          <a:xfrm>
            <a:off x="8686800" y="152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Nested‘IF’ function</a:t>
            </a:r>
          </a:p>
        </p:txBody>
      </p:sp>
      <p:sp>
        <p:nvSpPr>
          <p:cNvPr id="4" name="Diamond 3"/>
          <p:cNvSpPr/>
          <p:nvPr/>
        </p:nvSpPr>
        <p:spPr>
          <a:xfrm>
            <a:off x="457200" y="1676400"/>
            <a:ext cx="2438400" cy="1600200"/>
          </a:xfrm>
          <a:prstGeom prst="diamon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1</a:t>
            </a:r>
          </a:p>
        </p:txBody>
      </p:sp>
      <p:sp>
        <p:nvSpPr>
          <p:cNvPr id="8" name="Rectangle 7"/>
          <p:cNvSpPr/>
          <p:nvPr/>
        </p:nvSpPr>
        <p:spPr>
          <a:xfrm>
            <a:off x="7010400" y="1981200"/>
            <a:ext cx="1752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553200" y="3276600"/>
            <a:ext cx="190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Action</a:t>
            </a:r>
            <a:r>
              <a:rPr lang="en-US" sz="2800" dirty="0"/>
              <a:t> 2</a:t>
            </a:r>
          </a:p>
        </p:txBody>
      </p:sp>
      <p:sp>
        <p:nvSpPr>
          <p:cNvPr id="11" name="Diamond 10"/>
          <p:cNvSpPr/>
          <p:nvPr/>
        </p:nvSpPr>
        <p:spPr>
          <a:xfrm>
            <a:off x="4267200" y="1752600"/>
            <a:ext cx="1676400" cy="1371600"/>
          </a:xfrm>
          <a:prstGeom prst="diamon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2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6019800" y="1752600"/>
            <a:ext cx="914400" cy="11430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True</a:t>
            </a:r>
          </a:p>
        </p:txBody>
      </p:sp>
      <p:sp>
        <p:nvSpPr>
          <p:cNvPr id="15" name="Diamond 14"/>
          <p:cNvSpPr/>
          <p:nvPr/>
        </p:nvSpPr>
        <p:spPr>
          <a:xfrm>
            <a:off x="838200" y="4419600"/>
            <a:ext cx="1676400" cy="1295400"/>
          </a:xfrm>
          <a:prstGeom prst="diamon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53200" y="4876800"/>
            <a:ext cx="1905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3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2590800" y="4724400"/>
            <a:ext cx="3886200" cy="1066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If True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1219200" y="5562600"/>
            <a:ext cx="3810000" cy="9906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If False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57800" y="5867400"/>
            <a:ext cx="23622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Action 4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4800" y="1371600"/>
            <a:ext cx="3200400" cy="266700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1371600"/>
            <a:ext cx="5029200" cy="274320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7200" y="4343400"/>
            <a:ext cx="8382000" cy="2286000"/>
          </a:xfrm>
          <a:prstGeom prst="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4267200" y="2971800"/>
            <a:ext cx="2286000" cy="990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If False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971800" y="1752600"/>
            <a:ext cx="1219200" cy="13716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If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838200" y="3352800"/>
            <a:ext cx="1600200" cy="9144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False</a:t>
            </a:r>
            <a:endParaRPr lang="en-US" b="1" dirty="0"/>
          </a:p>
        </p:txBody>
      </p:sp>
      <p:sp>
        <p:nvSpPr>
          <p:cNvPr id="25" name="Folded Corner 24"/>
          <p:cNvSpPr/>
          <p:nvPr/>
        </p:nvSpPr>
        <p:spPr>
          <a:xfrm>
            <a:off x="1905000" y="2133600"/>
            <a:ext cx="6858000" cy="350520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</a:rPr>
              <a:t>= IF (Test1,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</a:rPr>
              <a:t>          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sz="3200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if true</a:t>
            </a:r>
            <a:r>
              <a:rPr lang="en-US" sz="2400" dirty="0">
                <a:solidFill>
                  <a:srgbClr val="FF0000"/>
                </a:solidFill>
              </a:rPr>
              <a:t>   </a:t>
            </a:r>
            <a:r>
              <a:rPr lang="en-US" sz="3200" dirty="0">
                <a:solidFill>
                  <a:srgbClr val="FF0000"/>
                </a:solidFill>
              </a:rPr>
              <a:t>IF [Test2, if </a:t>
            </a:r>
            <a:r>
              <a:rPr lang="en-US" sz="3200" dirty="0" err="1">
                <a:solidFill>
                  <a:srgbClr val="FF0000"/>
                </a:solidFill>
              </a:rPr>
              <a:t>true,if</a:t>
            </a:r>
            <a:r>
              <a:rPr lang="en-US" sz="3200" dirty="0">
                <a:solidFill>
                  <a:srgbClr val="FF0000"/>
                </a:solidFill>
              </a:rPr>
              <a:t> false], </a:t>
            </a:r>
            <a:endParaRPr lang="en-US" sz="3200" dirty="0">
              <a:solidFill>
                <a:srgbClr val="0070C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</a:rPr>
              <a:t>          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sz="2800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if false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lang="en-US" sz="3200" dirty="0">
                <a:solidFill>
                  <a:srgbClr val="FF0000"/>
                </a:solidFill>
              </a:rPr>
              <a:t>IF [Test 3, if true, if false]</a:t>
            </a:r>
            <a:endParaRPr lang="en-US" sz="3200" dirty="0">
              <a:solidFill>
                <a:srgbClr val="0070C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</a:rPr>
              <a:t>       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FF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70C0"/>
                </a:solidFill>
              </a:rPr>
              <a:t>Can have max of 64 nested ‘IF’s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‘IF’ with ‘AND’ function</a:t>
            </a:r>
          </a:p>
        </p:txBody>
      </p:sp>
      <p:sp>
        <p:nvSpPr>
          <p:cNvPr id="4" name="Diamond 3"/>
          <p:cNvSpPr/>
          <p:nvPr/>
        </p:nvSpPr>
        <p:spPr>
          <a:xfrm>
            <a:off x="457200" y="22098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1</a:t>
            </a:r>
          </a:p>
        </p:txBody>
      </p:sp>
      <p:sp>
        <p:nvSpPr>
          <p:cNvPr id="8" name="Rectangle 7"/>
          <p:cNvSpPr/>
          <p:nvPr/>
        </p:nvSpPr>
        <p:spPr>
          <a:xfrm>
            <a:off x="6248400" y="2286000"/>
            <a:ext cx="2133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5181600"/>
            <a:ext cx="342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2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876800" y="1905000"/>
            <a:ext cx="1295400" cy="1752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Both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57200" y="3886200"/>
            <a:ext cx="4191000" cy="11430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Either / Both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False</a:t>
            </a:r>
            <a:endParaRPr lang="en-US" sz="2800" b="1" dirty="0"/>
          </a:p>
        </p:txBody>
      </p:sp>
      <p:sp>
        <p:nvSpPr>
          <p:cNvPr id="14" name="Folded Corner 13"/>
          <p:cNvSpPr/>
          <p:nvPr/>
        </p:nvSpPr>
        <p:spPr>
          <a:xfrm>
            <a:off x="4724400" y="4038600"/>
            <a:ext cx="4191000" cy="251460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=IF(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AND(Test1,Test2)=Result,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</a:t>
            </a:r>
            <a:r>
              <a:rPr lang="en-US" sz="2800" dirty="0" err="1">
                <a:solidFill>
                  <a:srgbClr val="FF0000"/>
                </a:solidFill>
              </a:rPr>
              <a:t>BothTrue</a:t>
            </a:r>
            <a:r>
              <a:rPr lang="en-US" sz="2800" dirty="0">
                <a:solidFill>
                  <a:srgbClr val="FF0000"/>
                </a:solidFill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Either False)</a:t>
            </a:r>
          </a:p>
        </p:txBody>
      </p:sp>
      <p:sp>
        <p:nvSpPr>
          <p:cNvPr id="11" name="Diamond 10"/>
          <p:cNvSpPr/>
          <p:nvPr/>
        </p:nvSpPr>
        <p:spPr>
          <a:xfrm>
            <a:off x="2362200" y="21336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‘IF’ with ‘OR’ function</a:t>
            </a:r>
          </a:p>
        </p:txBody>
      </p:sp>
      <p:sp>
        <p:nvSpPr>
          <p:cNvPr id="4" name="Diamond 3"/>
          <p:cNvSpPr/>
          <p:nvPr/>
        </p:nvSpPr>
        <p:spPr>
          <a:xfrm>
            <a:off x="457200" y="22098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1</a:t>
            </a:r>
          </a:p>
        </p:txBody>
      </p:sp>
      <p:sp>
        <p:nvSpPr>
          <p:cNvPr id="8" name="Rectangle 7"/>
          <p:cNvSpPr/>
          <p:nvPr/>
        </p:nvSpPr>
        <p:spPr>
          <a:xfrm>
            <a:off x="6248400" y="2286000"/>
            <a:ext cx="2133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5181600"/>
            <a:ext cx="342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2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800600" y="1905000"/>
            <a:ext cx="1371600" cy="1752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Either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57200" y="3886200"/>
            <a:ext cx="4191000" cy="11430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Both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False</a:t>
            </a:r>
            <a:endParaRPr lang="en-US" sz="2800" b="1" dirty="0"/>
          </a:p>
        </p:txBody>
      </p:sp>
      <p:sp>
        <p:nvSpPr>
          <p:cNvPr id="14" name="Folded Corner 13"/>
          <p:cNvSpPr/>
          <p:nvPr/>
        </p:nvSpPr>
        <p:spPr>
          <a:xfrm>
            <a:off x="4724400" y="4038600"/>
            <a:ext cx="4191000" cy="251460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=IF(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OR (Test1,Test2)=Result,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Either True,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Both False)</a:t>
            </a:r>
          </a:p>
        </p:txBody>
      </p:sp>
      <p:sp>
        <p:nvSpPr>
          <p:cNvPr id="11" name="Diamond 10"/>
          <p:cNvSpPr/>
          <p:nvPr/>
        </p:nvSpPr>
        <p:spPr>
          <a:xfrm>
            <a:off x="2362200" y="21336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‘IF’ with ‘OR’ function</a:t>
            </a:r>
          </a:p>
        </p:txBody>
      </p:sp>
      <p:sp>
        <p:nvSpPr>
          <p:cNvPr id="4" name="Diamond 3"/>
          <p:cNvSpPr/>
          <p:nvPr/>
        </p:nvSpPr>
        <p:spPr>
          <a:xfrm>
            <a:off x="457200" y="22098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1</a:t>
            </a:r>
          </a:p>
        </p:txBody>
      </p:sp>
      <p:sp>
        <p:nvSpPr>
          <p:cNvPr id="8" name="Rectangle 7"/>
          <p:cNvSpPr/>
          <p:nvPr/>
        </p:nvSpPr>
        <p:spPr>
          <a:xfrm>
            <a:off x="6248400" y="2286000"/>
            <a:ext cx="2133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5181600"/>
            <a:ext cx="342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Action 2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800600" y="1905000"/>
            <a:ext cx="1371600" cy="17526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Either True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57200" y="3886200"/>
            <a:ext cx="4191000" cy="11430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Both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False</a:t>
            </a:r>
            <a:endParaRPr lang="en-US" sz="2800" b="1" dirty="0"/>
          </a:p>
        </p:txBody>
      </p:sp>
      <p:sp>
        <p:nvSpPr>
          <p:cNvPr id="14" name="Folded Corner 13"/>
          <p:cNvSpPr/>
          <p:nvPr/>
        </p:nvSpPr>
        <p:spPr>
          <a:xfrm>
            <a:off x="4724400" y="4038600"/>
            <a:ext cx="4191000" cy="251460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=IF(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OR (Test1,Test2)=Result,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Either True,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</a:rPr>
              <a:t>     If Both False)</a:t>
            </a:r>
          </a:p>
        </p:txBody>
      </p:sp>
      <p:sp>
        <p:nvSpPr>
          <p:cNvPr id="11" name="Diamond 10"/>
          <p:cNvSpPr/>
          <p:nvPr/>
        </p:nvSpPr>
        <p:spPr>
          <a:xfrm>
            <a:off x="2362200" y="2133600"/>
            <a:ext cx="2438400" cy="1600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Test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Applications of ‘IF’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Detecting Gaps</a:t>
            </a:r>
          </a:p>
          <a:p>
            <a:pPr eaLnBrk="1" hangingPunct="1"/>
            <a:r>
              <a:rPr lang="en-US" dirty="0" smtClean="0"/>
              <a:t>Finding Duplicate</a:t>
            </a:r>
          </a:p>
          <a:p>
            <a:pPr eaLnBrk="1" hangingPunct="1"/>
            <a:r>
              <a:rPr lang="en-US" dirty="0" smtClean="0"/>
              <a:t>Locating Multiple Records</a:t>
            </a:r>
          </a:p>
          <a:p>
            <a:pPr eaLnBrk="1" hangingPunct="1"/>
            <a:r>
              <a:rPr lang="en-US" dirty="0" smtClean="0"/>
              <a:t>Flagging Records</a:t>
            </a:r>
          </a:p>
          <a:p>
            <a:pPr eaLnBrk="1" hangingPunct="1"/>
            <a:r>
              <a:rPr lang="en-US" dirty="0" smtClean="0"/>
              <a:t>Ageing Analysis or Advance Analysis</a:t>
            </a:r>
          </a:p>
          <a:p>
            <a:pPr eaLnBrk="1" hangingPunct="1"/>
            <a:r>
              <a:rPr lang="en-US" dirty="0" smtClean="0"/>
              <a:t>Extracting Records meeting certain criteria (Combination with filter commands or with Pivot Table commands)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Pivot Table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/>
              <a:t>Quickly summarize large amounts of data.</a:t>
            </a:r>
          </a:p>
          <a:p>
            <a:pPr eaLnBrk="1" hangingPunct="1">
              <a:buFont typeface="Arial" charset="0"/>
              <a:buNone/>
            </a:pPr>
            <a:endParaRPr lang="en-US" sz="1600" smtClean="0"/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Uses : </a:t>
            </a:r>
          </a:p>
          <a:p>
            <a:pPr eaLnBrk="1" hangingPunct="1"/>
            <a:r>
              <a:rPr lang="en-US" sz="2400" smtClean="0"/>
              <a:t>Querying large amounts of data in many user-friendly ways. </a:t>
            </a:r>
          </a:p>
          <a:p>
            <a:pPr eaLnBrk="1" hangingPunct="1"/>
            <a:r>
              <a:rPr lang="en-US" sz="2400" smtClean="0"/>
              <a:t>Subtotaling and aggregating numeric data, summarizing data by categories and subcategories, and creating custom calculations and formulae. </a:t>
            </a:r>
          </a:p>
          <a:p>
            <a:pPr eaLnBrk="1" hangingPunct="1"/>
            <a:r>
              <a:rPr lang="en-US" sz="2400" smtClean="0"/>
              <a:t>Expanding and collapsing levels to focus on results, drill-downs to details from the summary. </a:t>
            </a:r>
          </a:p>
          <a:p>
            <a:pPr eaLnBrk="1" hangingPunct="1"/>
            <a:r>
              <a:rPr lang="en-US" sz="2400" smtClean="0"/>
              <a:t>Moving rows to column or vice-versa; see different summaries</a:t>
            </a:r>
          </a:p>
          <a:p>
            <a:pPr eaLnBrk="1" hangingPunct="1"/>
            <a:r>
              <a:rPr lang="en-US" sz="2400" smtClean="0"/>
              <a:t>Filtering, sorting, grouping, 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smtClean="0"/>
              <a:t>CAATs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34400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Audit </a:t>
            </a:r>
            <a:r>
              <a:rPr lang="en-US" dirty="0" smtClean="0"/>
              <a:t> (Regulations, Opinion, Transactions,     IS-Controls, Checks, Sampling ….)</a:t>
            </a:r>
          </a:p>
          <a:p>
            <a:pPr eaLnBrk="1" hangingPunct="1"/>
            <a:r>
              <a:rPr lang="en-US" sz="4000" dirty="0" smtClean="0"/>
              <a:t>Scarce Resources </a:t>
            </a:r>
            <a:r>
              <a:rPr lang="en-US" dirty="0" smtClean="0"/>
              <a:t>(time, audit staff, cost,...)</a:t>
            </a:r>
            <a:r>
              <a:rPr lang="en-US" sz="4400" dirty="0" smtClean="0"/>
              <a:t> </a:t>
            </a:r>
          </a:p>
          <a:p>
            <a:pPr eaLnBrk="1" hangingPunct="1"/>
            <a:r>
              <a:rPr lang="en-US" sz="4000" dirty="0" smtClean="0"/>
              <a:t>CAAT is indispensable </a:t>
            </a:r>
            <a:r>
              <a:rPr lang="en-US" dirty="0" smtClean="0"/>
              <a:t>(Data Volume, online transactions, paperless records, complex data, timelines,….)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Stratification</a:t>
            </a:r>
            <a:endParaRPr lang="en-IN" sz="7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8153400" cy="2800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Strata : levels, bands, groups</a:t>
            </a:r>
          </a:p>
          <a:p>
            <a:endParaRPr lang="en-US" sz="4400" dirty="0" smtClean="0"/>
          </a:p>
          <a:p>
            <a:r>
              <a:rPr lang="en-US" sz="4400" dirty="0" smtClean="0"/>
              <a:t>The </a:t>
            </a:r>
            <a:r>
              <a:rPr lang="en-IN" sz="4400" dirty="0" smtClean="0"/>
              <a:t>process dividing large data and rearranging it into Strata</a:t>
            </a:r>
            <a:endParaRPr lang="en-IN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2971800"/>
            <a:ext cx="7620000" cy="762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Isolated Outliers</a:t>
            </a:r>
            <a:endParaRPr kumimoji="0" lang="en-IN" sz="5400" b="1" i="0" u="none" strike="noStrike" kern="1200" cap="none" spc="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Isolated Outliers</a:t>
            </a:r>
            <a:endParaRPr lang="en-IN" sz="7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8153400" cy="1815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An Isolated outlier is an observation in a data set which is far extreme in value from the others in the data set. It is an unusually large or an unusually small value compared to the others.</a:t>
            </a:r>
            <a:endParaRPr lang="en-IN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9624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Spotting Techniques  :</a:t>
            </a:r>
          </a:p>
          <a:p>
            <a:pPr>
              <a:buFont typeface="Wingdings"/>
              <a:buChar char="à"/>
            </a:pPr>
            <a:r>
              <a:rPr lang="en-US" sz="4000" dirty="0" smtClean="0">
                <a:sym typeface="Wingdings" pitchFamily="2" charset="2"/>
              </a:rPr>
              <a:t>Very simply by </a:t>
            </a:r>
            <a:r>
              <a:rPr lang="en-US" sz="4000" dirty="0" smtClean="0"/>
              <a:t>using Charts</a:t>
            </a:r>
          </a:p>
          <a:p>
            <a:pPr>
              <a:buFont typeface="Wingdings"/>
              <a:buChar char="à"/>
            </a:pPr>
            <a:r>
              <a:rPr lang="en-US" sz="4000" dirty="0" smtClean="0"/>
              <a:t> Mathematical Tools (RSF, </a:t>
            </a:r>
            <a:r>
              <a:rPr lang="en-US" sz="4000" dirty="0" err="1" smtClean="0"/>
              <a:t>Bendford’s</a:t>
            </a:r>
            <a:r>
              <a:rPr lang="en-US" sz="4000" dirty="0" smtClean="0"/>
              <a:t> Law, etc.)</a:t>
            </a:r>
            <a:endParaRPr lang="en-IN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457200" y="0"/>
          <a:ext cx="4724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4267200"/>
            <a:ext cx="8534400" cy="2286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bg1"/>
                </a:solidFill>
              </a:rPr>
              <a:t>CAAT-Technique :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What tests, methods, procedures, practices to be applied. What  questions to ask.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Knowledge of audit objective, processes, internal control framework, how database built-up ….Auditors Judgment</a:t>
            </a:r>
            <a:endParaRPr lang="en-IN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381000"/>
            <a:ext cx="36576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CAAT-Tool : Use of Software Tool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Learning the syntax and how to use various functions of the software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Knowledge of Software Application - Understanding of Database </a:t>
            </a:r>
            <a:endParaRPr lang="en-IN" sz="2400" dirty="0"/>
          </a:p>
        </p:txBody>
      </p:sp>
      <p:sp>
        <p:nvSpPr>
          <p:cNvPr id="7" name="Left Arrow 6"/>
          <p:cNvSpPr/>
          <p:nvPr/>
        </p:nvSpPr>
        <p:spPr>
          <a:xfrm>
            <a:off x="3505200" y="152400"/>
            <a:ext cx="1524000" cy="1676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How –To-do</a:t>
            </a:r>
            <a:endParaRPr lang="en-IN" sz="2800" dirty="0"/>
          </a:p>
        </p:txBody>
      </p:sp>
      <p:sp>
        <p:nvSpPr>
          <p:cNvPr id="8" name="Up Arrow 7"/>
          <p:cNvSpPr/>
          <p:nvPr/>
        </p:nvSpPr>
        <p:spPr>
          <a:xfrm>
            <a:off x="0" y="2971800"/>
            <a:ext cx="1828800" cy="11430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What-To-do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9" dur="5000" fill="hold"/>
                                        <p:tgtEl>
                                          <p:spTgt spid="4">
                                            <p:graphicEl>
                                              <a:dgm id="{C11BA420-D6DA-46C2-B30A-343BCFCA50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1" dur="5000" fill="hold"/>
                                        <p:tgtEl>
                                          <p:spTgt spid="4">
                                            <p:graphicEl>
                                              <a:dgm id="{A8B80B45-8B13-4000-BE67-A5C1298654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3" dur="5000" fill="hold"/>
                                        <p:tgtEl>
                                          <p:spTgt spid="4">
                                            <p:graphicEl>
                                              <a:dgm id="{BC442A95-7E2B-43AB-A949-CDA369EA6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5" dur="5000" fill="hold"/>
                                        <p:tgtEl>
                                          <p:spTgt spid="4">
                                            <p:graphicEl>
                                              <a:dgm id="{284B4922-EAFF-44B3-A336-644C9851B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7" dur="5000" fill="hold"/>
                                        <p:tgtEl>
                                          <p:spTgt spid="4">
                                            <p:graphicEl>
                                              <a:dgm id="{9F8A4DEF-9105-4E1B-9979-1B151B7395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4">
                                            <p:graphicEl>
                                              <a:dgm id="{01944DD9-BD6B-47A1-A9D5-9C2A03AA0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/>
        </p:bldSub>
      </p:bldGraphic>
      <p:bldP spid="5" grpId="0" animBg="1"/>
      <p:bldP spid="6" grpId="0" animBg="1"/>
      <p:bldP spid="6" grpId="1" animBg="1"/>
      <p:bldP spid="6" grpId="2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3377532"/>
              </p:ext>
            </p:extLst>
          </p:nvPr>
        </p:nvGraphicFramePr>
        <p:xfrm>
          <a:off x="2514600" y="838200"/>
          <a:ext cx="63246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434816920"/>
              </p:ext>
            </p:extLst>
          </p:nvPr>
        </p:nvGraphicFramePr>
        <p:xfrm>
          <a:off x="2514600" y="3429000"/>
          <a:ext cx="6629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Oval 13"/>
          <p:cNvSpPr/>
          <p:nvPr/>
        </p:nvSpPr>
        <p:spPr>
          <a:xfrm rot="16200000">
            <a:off x="-791835" y="2696835"/>
            <a:ext cx="4419600" cy="161673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CAAT-Tools</a:t>
            </a:r>
            <a:endParaRPr lang="en-IN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Excel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It is the most simplest tool that you have on any PC.</a:t>
            </a:r>
          </a:p>
          <a:p>
            <a:r>
              <a:rPr lang="en-US" sz="4800" dirty="0" smtClean="0"/>
              <a:t>It is extremely versatile</a:t>
            </a:r>
          </a:p>
          <a:p>
            <a:endParaRPr lang="en-US" sz="4800" dirty="0" smtClean="0"/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/>
          <a:lstStyle/>
          <a:p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 Handy Checks</a:t>
            </a:r>
            <a:endParaRPr lang="en-IN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648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33CC"/>
                </a:solidFill>
              </a:rPr>
              <a:t>Check </a:t>
            </a:r>
            <a:r>
              <a:rPr lang="en-US" b="1" dirty="0" err="1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33CC"/>
                </a:solidFill>
              </a:rPr>
              <a:t>Missings</a:t>
            </a:r>
            <a:endParaRPr lang="en-US" b="1" dirty="0" smtClean="0">
              <a:ln>
                <a:solidFill>
                  <a:schemeClr val="bg1">
                    <a:lumMod val="85000"/>
                  </a:schemeClr>
                </a:solidFill>
              </a:ln>
              <a:solidFill>
                <a:srgbClr val="0033CC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33CC"/>
                </a:solidFill>
              </a:rPr>
              <a:t>Check Duplicates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33CC"/>
                </a:solidFill>
              </a:rPr>
              <a:t>Stratification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33CC"/>
                </a:solidFill>
              </a:rPr>
              <a:t>Isolated Outliers</a:t>
            </a:r>
          </a:p>
          <a:p>
            <a:endParaRPr lang="en-IN" b="1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Database Functions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eaLnBrk="1" hangingPunct="1"/>
            <a:r>
              <a:rPr lang="en-US" dirty="0" smtClean="0"/>
              <a:t>‘IF’</a:t>
            </a:r>
          </a:p>
          <a:p>
            <a:pPr eaLnBrk="1" hangingPunct="1"/>
            <a:r>
              <a:rPr lang="en-US" dirty="0" smtClean="0"/>
              <a:t>‘IF’ in combination with ‘AND’</a:t>
            </a:r>
          </a:p>
          <a:p>
            <a:pPr eaLnBrk="1" hangingPunct="1"/>
            <a:r>
              <a:rPr lang="en-US" dirty="0" smtClean="0"/>
              <a:t>‘IF’ in Combination  with ‘AND’ &amp; ‘OR’</a:t>
            </a:r>
          </a:p>
          <a:p>
            <a:pPr eaLnBrk="1" hangingPunct="1"/>
            <a:r>
              <a:rPr lang="en-US" dirty="0" smtClean="0"/>
              <a:t>‘</a:t>
            </a:r>
            <a:r>
              <a:rPr lang="en-US" dirty="0" err="1" smtClean="0"/>
              <a:t>CountIF</a:t>
            </a:r>
            <a:r>
              <a:rPr lang="en-US" dirty="0" smtClean="0"/>
              <a:t>’ and ‘SUMIF’ </a:t>
            </a:r>
          </a:p>
          <a:p>
            <a:pPr eaLnBrk="1" hangingPunct="1"/>
            <a:r>
              <a:rPr lang="en-US" smtClean="0"/>
              <a:t>Pivot Tables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Missing / Gaps</a:t>
            </a:r>
            <a:endParaRPr lang="en-IN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Control Mechanism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53975" indent="-53975">
              <a:buNone/>
            </a:pPr>
            <a:r>
              <a:rPr lang="en-US" sz="2800" dirty="0" smtClean="0"/>
              <a:t>Identify areas where controls are exercise through serial sequence mechanism </a:t>
            </a:r>
            <a:r>
              <a:rPr lang="en-US" sz="2800" dirty="0" smtClean="0">
                <a:sym typeface="Wingdings" pitchFamily="2" charset="2"/>
              </a:rPr>
              <a:t>  </a:t>
            </a:r>
          </a:p>
          <a:p>
            <a:pPr marL="53975" indent="-53975">
              <a:buNone/>
            </a:pPr>
            <a:r>
              <a:rPr lang="en-US" sz="2800" dirty="0" smtClean="0">
                <a:sym typeface="Wingdings" pitchFamily="2" charset="2"/>
              </a:rPr>
              <a:t>                 How many areas can you list 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6432</TotalTime>
  <Words>726</Words>
  <Application>Microsoft Office PowerPoint</Application>
  <PresentationFormat>On-screen Show (4:3)</PresentationFormat>
  <Paragraphs>160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Data Analytics using CAATs</vt:lpstr>
      <vt:lpstr>CAATs</vt:lpstr>
      <vt:lpstr>PowerPoint Presentation</vt:lpstr>
      <vt:lpstr>PowerPoint Presentation</vt:lpstr>
      <vt:lpstr>Why Excel ?</vt:lpstr>
      <vt:lpstr>Some Handy Checks</vt:lpstr>
      <vt:lpstr>Database Functions</vt:lpstr>
      <vt:lpstr>Missing / Gaps</vt:lpstr>
      <vt:lpstr>Serial Control Mechanism</vt:lpstr>
      <vt:lpstr>‘IF’ function</vt:lpstr>
      <vt:lpstr>Duplicates</vt:lpstr>
      <vt:lpstr>Duplicates</vt:lpstr>
      <vt:lpstr>Nested‘IF’ function</vt:lpstr>
      <vt:lpstr>Nested‘IF’ function</vt:lpstr>
      <vt:lpstr>‘IF’ with ‘AND’ function</vt:lpstr>
      <vt:lpstr>‘IF’ with ‘OR’ function</vt:lpstr>
      <vt:lpstr>‘IF’ with ‘OR’ function</vt:lpstr>
      <vt:lpstr>Applications of ‘IF’</vt:lpstr>
      <vt:lpstr>Pivot Table</vt:lpstr>
      <vt:lpstr>Stratification</vt:lpstr>
      <vt:lpstr>PowerPoint Presentation</vt:lpstr>
      <vt:lpstr>Isolated Outliers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Mahesh</dc:creator>
  <cp:lastModifiedBy>Admin</cp:lastModifiedBy>
  <cp:revision>110</cp:revision>
  <dcterms:created xsi:type="dcterms:W3CDTF">2010-05-27T08:38:10Z</dcterms:created>
  <dcterms:modified xsi:type="dcterms:W3CDTF">2018-07-19T06:04:22Z</dcterms:modified>
</cp:coreProperties>
</file>