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92" r:id="rId7"/>
    <p:sldMasterId id="2147483816" r:id="rId8"/>
  </p:sldMasterIdLst>
  <p:notesMasterIdLst>
    <p:notesMasterId r:id="rId29"/>
  </p:notesMasterIdLst>
  <p:sldIdLst>
    <p:sldId id="273" r:id="rId9"/>
    <p:sldId id="274" r:id="rId10"/>
    <p:sldId id="275" r:id="rId11"/>
    <p:sldId id="276" r:id="rId12"/>
    <p:sldId id="277" r:id="rId13"/>
    <p:sldId id="284" r:id="rId14"/>
    <p:sldId id="286" r:id="rId15"/>
    <p:sldId id="288" r:id="rId16"/>
    <p:sldId id="262" r:id="rId17"/>
    <p:sldId id="289" r:id="rId18"/>
    <p:sldId id="264" r:id="rId19"/>
    <p:sldId id="290" r:id="rId20"/>
    <p:sldId id="270" r:id="rId21"/>
    <p:sldId id="271" r:id="rId22"/>
    <p:sldId id="265" r:id="rId23"/>
    <p:sldId id="266" r:id="rId24"/>
    <p:sldId id="267" r:id="rId25"/>
    <p:sldId id="268" r:id="rId26"/>
    <p:sldId id="291" r:id="rId27"/>
    <p:sldId id="29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984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128B56-0A8A-43B5-89FB-952BF5E2414A}" type="datetimeFigureOut">
              <a:rPr lang="en-US" smtClean="0"/>
              <a:pPr/>
              <a:t>5/19/2018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F23E9-A2D9-41CF-9A35-60B06845A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34188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F23E9-A2D9-41CF-9A35-60B06845AA3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80262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542811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1204284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772365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682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3166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5464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715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7979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1632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42686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50611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4183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30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290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34902905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8162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5661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895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895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04658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67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60344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9512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715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52802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24894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27261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9589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8330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996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72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37557795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30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4277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33502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9383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89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89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27292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672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48717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61006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714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36668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86398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4605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946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5562496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13717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29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90033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439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46285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885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885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694513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664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49954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44515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713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59767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04390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26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2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077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42575705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28561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55531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28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55269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92675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13280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877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877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518675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654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36845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20218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712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811759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7410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1095849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2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2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837006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0381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035488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27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328692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07467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1333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867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867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722253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51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926274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965155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9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4719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74982100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571543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2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2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45395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02166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961157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4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78340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28928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46586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2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2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36552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5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528094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771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68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404519522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3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226984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633352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8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8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363677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804034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24443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8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583156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970743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95299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7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7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2109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683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3968855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6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16464-C510-4C18-A190-7ED408532F69}" type="datetimeFigureOut">
              <a:rPr lang="en-IN" smtClean="0"/>
              <a:pPr/>
              <a:t>19-05-2018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60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6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1E9A1-02FE-4B71-A1EE-441641F50247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400469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60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60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60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351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60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60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60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383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59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59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59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312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58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58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58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836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5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57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5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122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4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4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4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518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8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9B2D-8C36-4467-92A7-F747DA07EB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8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8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7F543-7517-43A1-B363-E51A8CE79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9882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000" dirty="0" smtClean="0"/>
              <a:t>Advance Ruling under GST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CA Ashish Chaudhary</a:t>
            </a:r>
          </a:p>
          <a:p>
            <a:pPr algn="r"/>
            <a:r>
              <a:rPr lang="en-US" b="1" dirty="0" smtClean="0">
                <a:solidFill>
                  <a:schemeClr val="tx1"/>
                </a:solidFill>
              </a:rPr>
              <a:t>Partner, Hiregange &amp; Associates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5429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7700" y="304800"/>
            <a:ext cx="1074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b="1" dirty="0" smtClean="0"/>
              <a:t>Possible scenarios under Canteen Services</a:t>
            </a:r>
            <a:endParaRPr lang="en-IN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0050" y="1466850"/>
            <a:ext cx="1179195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Inward service is outdoor catering and output is canteen (tax incidence -  23%)</a:t>
            </a:r>
          </a:p>
          <a:p>
            <a:endParaRPr lang="en-IN" sz="2800" dirty="0" smtClean="0"/>
          </a:p>
          <a:p>
            <a:r>
              <a:rPr lang="en-IN" sz="2800" dirty="0" smtClean="0"/>
              <a:t>Inward service is outdoor catering and output is outdoor catering (tax incidence– 18%)</a:t>
            </a:r>
          </a:p>
          <a:p>
            <a:endParaRPr lang="en-IN" sz="2800" dirty="0" smtClean="0"/>
          </a:p>
          <a:p>
            <a:r>
              <a:rPr lang="en-IN" sz="2800" dirty="0" smtClean="0"/>
              <a:t>Inward service is canteen and output service is canteen (tax incidence -10%)</a:t>
            </a:r>
          </a:p>
          <a:p>
            <a:endParaRPr lang="en-IN" sz="2800" dirty="0" smtClean="0"/>
          </a:p>
          <a:p>
            <a:r>
              <a:rPr lang="en-IN" sz="2800" dirty="0" smtClean="0"/>
              <a:t>Inward service is outdoor catering/canteen and no output service (tax incidence 18%/5%)</a:t>
            </a:r>
          </a:p>
          <a:p>
            <a:endParaRPr lang="en-IN" sz="2800" dirty="0" smtClean="0"/>
          </a:p>
          <a:p>
            <a:r>
              <a:rPr lang="en-IN" sz="2800" dirty="0" smtClean="0"/>
              <a:t>Inward service is outdoor catering and output service is facility support service (tax incidence 18%)</a:t>
            </a:r>
            <a:endParaRPr lang="en-IN" sz="2800" dirty="0"/>
          </a:p>
        </p:txBody>
      </p:sp>
    </p:spTree>
    <p:extLst>
      <p:ext uri="{BB962C8B-B14F-4D97-AF65-F5344CB8AC3E}">
        <p14:creationId xmlns="" xmlns:p14="http://schemas.microsoft.com/office/powerpoint/2010/main" val="999655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CMS Info System Limited V. </a:t>
            </a:r>
            <a:r>
              <a:rPr lang="en-US" dirty="0"/>
              <a:t>Maharashtra - GST-ARA-08/2017/B-11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29150" cy="43513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Facts:</a:t>
            </a:r>
          </a:p>
          <a:p>
            <a:r>
              <a:rPr lang="en-US" dirty="0" smtClean="0"/>
              <a:t>GST applicable on sale of vehicle used for CMS facility?</a:t>
            </a:r>
          </a:p>
          <a:p>
            <a:r>
              <a:rPr lang="en-US" dirty="0" smtClean="0"/>
              <a:t>ITC admissible on purchase of motor vehicle?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825625"/>
            <a:ext cx="5996837" cy="43513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Held:</a:t>
            </a:r>
          </a:p>
          <a:p>
            <a:r>
              <a:rPr lang="en-US" dirty="0" smtClean="0"/>
              <a:t>Sale of motor vehicle – in the course of business –liable to GST</a:t>
            </a:r>
          </a:p>
          <a:p>
            <a:r>
              <a:rPr lang="en-US" dirty="0" smtClean="0"/>
              <a:t>Differ in view on ITC – “Money” is goods v/s not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0148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Aditya</a:t>
            </a:r>
            <a:r>
              <a:rPr lang="en-US" dirty="0" smtClean="0"/>
              <a:t> Birla Retail Limited v. Maharashtra </a:t>
            </a:r>
            <a:r>
              <a:rPr lang="en-US" dirty="0"/>
              <a:t>-GST-ARA-13/2017/B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47254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Exemption Notification 2/2017-CT( R) dated 28.06.2017 applicability on sale by </a:t>
            </a:r>
            <a:r>
              <a:rPr lang="en-US" sz="3000" dirty="0" smtClean="0">
                <a:solidFill>
                  <a:srgbClr val="FF0000"/>
                </a:solidFill>
              </a:rPr>
              <a:t>Exclusive Stores </a:t>
            </a:r>
            <a:r>
              <a:rPr lang="en-US" sz="3000" dirty="0" smtClean="0"/>
              <a:t>– </a:t>
            </a:r>
          </a:p>
          <a:p>
            <a:r>
              <a:rPr lang="en-US" sz="3000" dirty="0" smtClean="0"/>
              <a:t>I- </a:t>
            </a:r>
            <a:r>
              <a:rPr lang="en-US" sz="3000" dirty="0" err="1" smtClean="0"/>
              <a:t>Inhouse</a:t>
            </a:r>
            <a:r>
              <a:rPr lang="en-US" sz="3000" dirty="0" smtClean="0"/>
              <a:t> packing &amp; marking own name </a:t>
            </a:r>
            <a:r>
              <a:rPr lang="en-US" sz="3000" i="1" dirty="0" smtClean="0"/>
              <a:t>“manufactured by………”</a:t>
            </a:r>
          </a:p>
          <a:p>
            <a:r>
              <a:rPr lang="en-US" sz="3000" dirty="0" smtClean="0"/>
              <a:t>II- 3</a:t>
            </a:r>
            <a:r>
              <a:rPr lang="en-US" sz="3000" baseline="30000" dirty="0" smtClean="0"/>
              <a:t>rd</a:t>
            </a:r>
            <a:r>
              <a:rPr lang="en-US" sz="3000" dirty="0" smtClean="0"/>
              <a:t> party packing &amp; marking as “marketed by </a:t>
            </a:r>
            <a:r>
              <a:rPr lang="en-US" sz="3000" dirty="0" err="1" smtClean="0"/>
              <a:t>aditya</a:t>
            </a:r>
            <a:r>
              <a:rPr lang="en-US" sz="3000" dirty="0" smtClean="0"/>
              <a:t> </a:t>
            </a:r>
            <a:r>
              <a:rPr lang="en-US" sz="3000" dirty="0" err="1" smtClean="0"/>
              <a:t>birla</a:t>
            </a:r>
            <a:r>
              <a:rPr lang="en-US" sz="3000" dirty="0" smtClean="0"/>
              <a:t>”</a:t>
            </a:r>
          </a:p>
          <a:p>
            <a:r>
              <a:rPr lang="en-US" sz="3000" dirty="0" smtClean="0"/>
              <a:t>Use generic term viz. </a:t>
            </a:r>
            <a:r>
              <a:rPr lang="en-US" sz="3000" dirty="0" err="1" smtClean="0"/>
              <a:t>chioce</a:t>
            </a:r>
            <a:r>
              <a:rPr lang="en-US" sz="3000" dirty="0" smtClean="0"/>
              <a:t>, Superior etc. for marketing</a:t>
            </a:r>
          </a:p>
          <a:p>
            <a:pPr marL="0" indent="0">
              <a:buNone/>
            </a:pPr>
            <a:r>
              <a:rPr lang="en-US" sz="3000" u="sng" dirty="0" smtClean="0"/>
              <a:t>Held:</a:t>
            </a:r>
          </a:p>
          <a:p>
            <a:pPr marL="0" indent="0">
              <a:buNone/>
            </a:pPr>
            <a:r>
              <a:rPr lang="en-US" sz="3000" dirty="0" smtClean="0"/>
              <a:t>Referring case </a:t>
            </a:r>
            <a:r>
              <a:rPr lang="it-IT" sz="3000" i="1" dirty="0" smtClean="0"/>
              <a:t>Stangen </a:t>
            </a:r>
            <a:r>
              <a:rPr lang="it-IT" sz="3000" i="1" dirty="0"/>
              <a:t>Immuno Diagnostics </a:t>
            </a:r>
            <a:r>
              <a:rPr lang="it-IT" sz="3000" dirty="0"/>
              <a:t>(2015) 11SCC </a:t>
            </a:r>
            <a:r>
              <a:rPr lang="it-IT" sz="3000" dirty="0" smtClean="0"/>
              <a:t>761, </a:t>
            </a:r>
            <a:r>
              <a:rPr lang="en-IN" sz="3000" dirty="0" smtClean="0"/>
              <a:t>held that goods sold from exclusive store is branded goods. </a:t>
            </a:r>
            <a:endParaRPr lang="en-US" sz="3000" dirty="0"/>
          </a:p>
        </p:txBody>
      </p:sp>
    </p:spTree>
    <p:extLst>
      <p:ext uri="{BB962C8B-B14F-4D97-AF65-F5344CB8AC3E}">
        <p14:creationId xmlns="" xmlns:p14="http://schemas.microsoft.com/office/powerpoint/2010/main" val="3249774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247" y="175365"/>
            <a:ext cx="10514556" cy="164091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dirty="0" err="1" smtClean="0"/>
              <a:t>Giriraj</a:t>
            </a:r>
            <a:r>
              <a:rPr lang="en-US" sz="3200" dirty="0" smtClean="0"/>
              <a:t> Renewables Pvt</a:t>
            </a:r>
            <a:r>
              <a:rPr lang="en-US" sz="3200" dirty="0"/>
              <a:t> Ltd GST-ARA-01/2017/B- 01</a:t>
            </a:r>
            <a:r>
              <a:rPr lang="en-US" sz="3200" dirty="0" smtClean="0"/>
              <a:t>;</a:t>
            </a:r>
            <a:br>
              <a:rPr lang="en-US" sz="3200" dirty="0" smtClean="0"/>
            </a:br>
            <a:r>
              <a:rPr lang="it-IT" sz="3200" dirty="0" smtClean="0"/>
              <a:t>Fermi Solar Farms Pvt Ltd GST-ARA-03/2017/B- 03;</a:t>
            </a:r>
            <a:br>
              <a:rPr lang="it-IT" sz="3200" dirty="0" smtClean="0"/>
            </a:br>
            <a:r>
              <a:rPr lang="it-IT" sz="3200" dirty="0" smtClean="0"/>
              <a:t>Vs</a:t>
            </a:r>
            <a:r>
              <a:rPr lang="it-IT" sz="3200" dirty="0" smtClean="0"/>
              <a:t>. Maharashtra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dirty="0" smtClean="0"/>
              <a:t>Facts:</a:t>
            </a:r>
          </a:p>
          <a:p>
            <a:pPr algn="just">
              <a:lnSpc>
                <a:spcPct val="170000"/>
              </a:lnSpc>
            </a:pPr>
            <a:r>
              <a:rPr lang="en-US" sz="3000" dirty="0"/>
              <a:t>Contract 'solar power plant construction' wherein both goods and services </a:t>
            </a:r>
            <a:r>
              <a:rPr lang="en-US" sz="3000" dirty="0" smtClean="0"/>
              <a:t>are supplied </a:t>
            </a:r>
            <a:r>
              <a:rPr lang="en-US" sz="3000" dirty="0"/>
              <a:t>can be Composite Supply in terms of Section 2(30) of the CGST Act, </a:t>
            </a:r>
            <a:r>
              <a:rPr lang="en-US" sz="3000" dirty="0" smtClean="0"/>
              <a:t>2017 where principal supply is of goods and accordingly liable to tax @ 5% as “supply of goods”</a:t>
            </a:r>
            <a:endParaRPr lang="en-US" sz="3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882"/>
            <a:ext cx="5915416" cy="481317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600" dirty="0" smtClean="0"/>
              <a:t>Held</a:t>
            </a:r>
          </a:p>
          <a:p>
            <a:pPr>
              <a:lnSpc>
                <a:spcPct val="100000"/>
              </a:lnSpc>
            </a:pPr>
            <a:r>
              <a:rPr lang="en-US" sz="2600" dirty="0" smtClean="0"/>
              <a:t>Solar power system results in immovable property</a:t>
            </a:r>
          </a:p>
          <a:p>
            <a:pPr>
              <a:lnSpc>
                <a:spcPct val="100000"/>
              </a:lnSpc>
            </a:pPr>
            <a:r>
              <a:rPr lang="en-US" sz="2600" dirty="0" smtClean="0"/>
              <a:t>Falls within definition of works contract</a:t>
            </a:r>
          </a:p>
          <a:p>
            <a:pPr>
              <a:lnSpc>
                <a:spcPct val="100000"/>
              </a:lnSpc>
            </a:pPr>
            <a:r>
              <a:rPr lang="en-US" sz="2600" dirty="0" smtClean="0"/>
              <a:t>Once works contract, principle of composite supply is irrelevant</a:t>
            </a:r>
          </a:p>
          <a:p>
            <a:pPr>
              <a:lnSpc>
                <a:spcPct val="100000"/>
              </a:lnSpc>
            </a:pPr>
            <a:r>
              <a:rPr lang="en-US" sz="2600" dirty="0" smtClean="0"/>
              <a:t>Liable to tax @ 18% as “supply of services”, not “supply of goods”</a:t>
            </a:r>
          </a:p>
        </p:txBody>
      </p:sp>
    </p:spTree>
    <p:extLst>
      <p:ext uri="{BB962C8B-B14F-4D97-AF65-F5344CB8AC3E}">
        <p14:creationId xmlns="" xmlns:p14="http://schemas.microsoft.com/office/powerpoint/2010/main" val="1958571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7891"/>
            <a:ext cx="10844048" cy="150279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Maharashtra State Power Generation Company </a:t>
            </a:r>
            <a:r>
              <a:rPr lang="en-US" dirty="0" smtClean="0"/>
              <a:t>Limited v. </a:t>
            </a:r>
            <a:r>
              <a:rPr lang="en-US" dirty="0"/>
              <a:t>Maharashtra - </a:t>
            </a:r>
            <a:r>
              <a:rPr lang="en-US" dirty="0" smtClean="0"/>
              <a:t>GST-ARA-15/2017-18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Facts:</a:t>
            </a:r>
          </a:p>
          <a:p>
            <a:r>
              <a:rPr lang="en-US" dirty="0" smtClean="0"/>
              <a:t>Delay in execution of project to entail deduction towards liquidated damage? Whether it constitutes reduction in consideration of original supply or separate supply by contractee falling within “tolerating an act”?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478517" cy="43513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Held:</a:t>
            </a:r>
          </a:p>
          <a:p>
            <a:r>
              <a:rPr lang="en-US" dirty="0" smtClean="0"/>
              <a:t>Liquidated damage is not adjustment in the contract price .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Contract price means the contract price plus price variations, if any (per agreement)</a:t>
            </a:r>
          </a:p>
          <a:p>
            <a:r>
              <a:rPr lang="en-US" dirty="0" smtClean="0"/>
              <a:t>LD </a:t>
            </a:r>
            <a:r>
              <a:rPr lang="en-US" dirty="0" smtClean="0"/>
              <a:t>is separate supply and liable to tax separately as supply of service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Contract Act –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LD to </a:t>
            </a:r>
            <a:r>
              <a:rPr lang="en-US" dirty="0" err="1" smtClean="0">
                <a:solidFill>
                  <a:srgbClr val="FF0000"/>
                </a:solidFill>
              </a:rPr>
              <a:t>Govt</a:t>
            </a:r>
            <a:r>
              <a:rPr lang="en-US" dirty="0" smtClean="0">
                <a:solidFill>
                  <a:srgbClr val="FF0000"/>
                </a:solidFill>
              </a:rPr>
              <a:t> as exempted supply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63382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630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/>
              <a:t>Shri</a:t>
            </a:r>
            <a:r>
              <a:rPr lang="en-US" dirty="0"/>
              <a:t> </a:t>
            </a:r>
            <a:r>
              <a:rPr lang="en-US" dirty="0" err="1"/>
              <a:t>Sanjeev</a:t>
            </a:r>
            <a:r>
              <a:rPr lang="en-US" dirty="0"/>
              <a:t> </a:t>
            </a:r>
            <a:r>
              <a:rPr lang="en-US" dirty="0" smtClean="0"/>
              <a:t>Sharma v. </a:t>
            </a:r>
            <a:r>
              <a:rPr lang="en-US" dirty="0"/>
              <a:t>Delhi - 03/DAAR/2018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640914"/>
            <a:ext cx="4485363" cy="45360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Facts:</a:t>
            </a:r>
          </a:p>
          <a:p>
            <a:r>
              <a:rPr lang="en-US" dirty="0"/>
              <a:t> Tax liability on sale of undivided land on agreement to </a:t>
            </a:r>
            <a:r>
              <a:rPr lang="en-US" dirty="0" smtClean="0"/>
              <a:t>sale</a:t>
            </a:r>
          </a:p>
          <a:p>
            <a:r>
              <a:rPr lang="en-US" dirty="0" smtClean="0"/>
              <a:t> Tax </a:t>
            </a:r>
            <a:r>
              <a:rPr lang="en-US" dirty="0"/>
              <a:t>on sale of </a:t>
            </a:r>
            <a:r>
              <a:rPr lang="en-US" dirty="0" smtClean="0"/>
              <a:t>Superstructure         </a:t>
            </a:r>
            <a:r>
              <a:rPr lang="en-US" dirty="0"/>
              <a:t>( </a:t>
            </a:r>
            <a:r>
              <a:rPr lang="en-US" dirty="0" smtClean="0"/>
              <a:t>under construction</a:t>
            </a:r>
            <a:r>
              <a:rPr lang="en-US" dirty="0" smtClean="0"/>
              <a:t>)                                                            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3941" y="1665966"/>
            <a:ext cx="5930031" cy="451100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Held:</a:t>
            </a:r>
          </a:p>
          <a:p>
            <a:r>
              <a:rPr lang="en-US" dirty="0" smtClean="0"/>
              <a:t>Land may not be sold separately in case of agreement to sale undivided share of land</a:t>
            </a:r>
          </a:p>
          <a:p>
            <a:r>
              <a:rPr lang="en-US" dirty="0" smtClean="0"/>
              <a:t>Value of land to be includible in gross amount and GST to be </a:t>
            </a:r>
            <a:r>
              <a:rPr lang="en-US" dirty="0" smtClean="0"/>
              <a:t>charged on 2/3</a:t>
            </a:r>
            <a:r>
              <a:rPr lang="en-US" baseline="30000" dirty="0" smtClean="0"/>
              <a:t>rd</a:t>
            </a:r>
            <a:r>
              <a:rPr lang="en-US" dirty="0" smtClean="0"/>
              <a:t> value of total amount </a:t>
            </a:r>
            <a:r>
              <a:rPr lang="en-US" dirty="0" smtClean="0"/>
              <a:t>involved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26585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Switching </a:t>
            </a:r>
            <a:r>
              <a:rPr lang="en-US" dirty="0" err="1" smtClean="0"/>
              <a:t>Avo</a:t>
            </a:r>
            <a:r>
              <a:rPr lang="en-US" dirty="0" smtClean="0"/>
              <a:t> Electro </a:t>
            </a:r>
            <a:r>
              <a:rPr lang="en-US" dirty="0"/>
              <a:t>Power Ltd v. West Bengal - 2018-TIOL-05-AAR-GST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882"/>
            <a:ext cx="5181600" cy="475053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Facts:</a:t>
            </a:r>
          </a:p>
          <a:p>
            <a:r>
              <a:rPr lang="en-US" dirty="0"/>
              <a:t>Whether supply of UPS </a:t>
            </a:r>
            <a:r>
              <a:rPr lang="en-US" dirty="0" err="1"/>
              <a:t>alongwith</a:t>
            </a:r>
            <a:r>
              <a:rPr lang="en-US" dirty="0"/>
              <a:t> battery is amount to composite supply as U/s 2(30) of the CGST Act, 2017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882"/>
            <a:ext cx="5664896" cy="475053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Held:</a:t>
            </a:r>
          </a:p>
          <a:p>
            <a:r>
              <a:rPr lang="en-US" dirty="0"/>
              <a:t>UPS &amp; Battery can be separately supplied in retail set up as both are separate machineries;     </a:t>
            </a:r>
            <a:r>
              <a:rPr lang="en-US" dirty="0" smtClean="0"/>
              <a:t>                                                                             </a:t>
            </a:r>
          </a:p>
          <a:p>
            <a:r>
              <a:rPr lang="en-US" dirty="0" smtClean="0"/>
              <a:t>Both </a:t>
            </a:r>
            <a:r>
              <a:rPr lang="en-US" dirty="0"/>
              <a:t>have separate commercial </a:t>
            </a:r>
            <a:r>
              <a:rPr lang="en-US" dirty="0" smtClean="0"/>
              <a:t>value;                                                                                                                   </a:t>
            </a:r>
          </a:p>
          <a:p>
            <a:r>
              <a:rPr lang="en-US" dirty="0" smtClean="0"/>
              <a:t>If supplied </a:t>
            </a:r>
            <a:r>
              <a:rPr lang="en-US" dirty="0"/>
              <a:t>together under single price, constitutes </a:t>
            </a:r>
            <a:r>
              <a:rPr lang="en-US" dirty="0" smtClean="0"/>
              <a:t>“Mixed </a:t>
            </a:r>
            <a:r>
              <a:rPr lang="en-US" dirty="0"/>
              <a:t>Supply U/s 2(74) of </a:t>
            </a:r>
            <a:r>
              <a:rPr lang="en-US" dirty="0" smtClean="0"/>
              <a:t>GST” </a:t>
            </a:r>
            <a:r>
              <a:rPr lang="en-US" dirty="0"/>
              <a:t>not composite, thus taxed at rate which product attracts higher </a:t>
            </a:r>
            <a:r>
              <a:rPr lang="en-US" dirty="0" smtClean="0"/>
              <a:t>tariff </a:t>
            </a:r>
            <a:r>
              <a:rPr lang="en-US" dirty="0"/>
              <a:t>rate.</a:t>
            </a:r>
          </a:p>
        </p:txBody>
      </p:sp>
    </p:spTree>
    <p:extLst>
      <p:ext uri="{BB962C8B-B14F-4D97-AF65-F5344CB8AC3E}">
        <p14:creationId xmlns="" xmlns:p14="http://schemas.microsoft.com/office/powerpoint/2010/main" val="964510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365"/>
            <a:ext cx="10515600" cy="15153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M/S </a:t>
            </a:r>
            <a:r>
              <a:rPr lang="en-US" dirty="0" err="1" smtClean="0"/>
              <a:t>Gogte</a:t>
            </a:r>
            <a:r>
              <a:rPr lang="en-US" dirty="0" smtClean="0"/>
              <a:t> Infrastructure Development</a:t>
            </a:r>
            <a:br>
              <a:rPr lang="en-US" dirty="0" smtClean="0"/>
            </a:br>
            <a:r>
              <a:rPr lang="en-US" dirty="0"/>
              <a:t>Corporation Ltd v. Karnataka- KARADRG-2/2018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Facts: Whether,</a:t>
            </a:r>
          </a:p>
          <a:p>
            <a:r>
              <a:rPr lang="en-US" dirty="0" smtClean="0"/>
              <a:t>Hotel </a:t>
            </a:r>
            <a:r>
              <a:rPr lang="en-US" dirty="0"/>
              <a:t>accommodation &amp; </a:t>
            </a:r>
            <a:endParaRPr lang="en-US" dirty="0" smtClean="0"/>
          </a:p>
          <a:p>
            <a:r>
              <a:rPr lang="en-US" dirty="0" smtClean="0"/>
              <a:t>Restaurant </a:t>
            </a:r>
            <a:r>
              <a:rPr lang="en-US" dirty="0"/>
              <a:t>services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consumed </a:t>
            </a:r>
            <a:r>
              <a:rPr lang="en-US" dirty="0"/>
              <a:t>outside SEZs, taxable as 'intra-State' supplies?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Held:</a:t>
            </a:r>
          </a:p>
          <a:p>
            <a:r>
              <a:rPr lang="en-US" dirty="0"/>
              <a:t>Hotel accommodation &amp; restaurant services consumed outside SEZs, taxable as 'intra-State' supplies</a:t>
            </a:r>
          </a:p>
          <a:p>
            <a:r>
              <a:rPr lang="en-US" dirty="0"/>
              <a:t>Reading Section 16(1)(b) of IGST Act r/w Rule 46 of CGST </a:t>
            </a:r>
            <a:r>
              <a:rPr lang="en-US" dirty="0" smtClean="0"/>
              <a:t>Rules – </a:t>
            </a:r>
          </a:p>
          <a:p>
            <a:r>
              <a:rPr lang="en-US" dirty="0" smtClean="0"/>
              <a:t>Supply towards authorized transactions in SEZ</a:t>
            </a:r>
          </a:p>
          <a:p>
            <a:r>
              <a:rPr lang="en-US" dirty="0" smtClean="0"/>
              <a:t>POS u/s 12(3)(b) &amp; (4) – is immovable property place &amp; place where service provided in said case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60046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Global Reach Education Services </a:t>
            </a:r>
            <a:r>
              <a:rPr lang="en-US" dirty="0" err="1" smtClean="0"/>
              <a:t>Pvt</a:t>
            </a:r>
            <a:r>
              <a:rPr lang="en-US" dirty="0"/>
              <a:t> Ltd v. West Bengal - 2018-TIOL-06-AAR-GST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Facts:</a:t>
            </a:r>
          </a:p>
          <a:p>
            <a:r>
              <a:rPr lang="en-US" dirty="0"/>
              <a:t>Whether promoting courses of foreign universities among prospective students for a consideration on behalf of Indian University under agreement is export service or not?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Held:</a:t>
            </a:r>
          </a:p>
          <a:p>
            <a:r>
              <a:rPr lang="en-US" dirty="0"/>
              <a:t>Held that services provided by mere representative of principal in as much as an agent to foreign client is not amount to Export service U/s 2(6)(iii) of the IGST Act, thus taxable under GST Act.</a:t>
            </a:r>
          </a:p>
        </p:txBody>
      </p:sp>
    </p:spTree>
    <p:extLst>
      <p:ext uri="{BB962C8B-B14F-4D97-AF65-F5344CB8AC3E}">
        <p14:creationId xmlns="" xmlns:p14="http://schemas.microsoft.com/office/powerpoint/2010/main" val="4140569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7700" y="304800"/>
            <a:ext cx="1074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b="1" dirty="0" smtClean="0"/>
              <a:t>Few other Rulings</a:t>
            </a:r>
            <a:endParaRPr lang="en-IN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0050" y="1466850"/>
            <a:ext cx="1151868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>
              <a:buFont typeface="Arial" pitchFamily="34" charset="0"/>
              <a:buChar char="•"/>
            </a:pPr>
            <a:r>
              <a:rPr lang="en-IN" sz="2800" b="1" dirty="0" smtClean="0"/>
              <a:t>M/s DEEPAK &amp; </a:t>
            </a:r>
            <a:r>
              <a:rPr lang="en-IN" sz="2800" b="1" dirty="0" smtClean="0"/>
              <a:t>CO: </a:t>
            </a:r>
            <a:r>
              <a:rPr lang="en-IN" sz="2800" dirty="0" smtClean="0"/>
              <a:t>Supply of food in Rail to passenger is taxable as supply of goods</a:t>
            </a:r>
          </a:p>
          <a:p>
            <a:pPr marL="361950" indent="-361950">
              <a:buFont typeface="Arial" pitchFamily="34" charset="0"/>
              <a:buChar char="•"/>
            </a:pPr>
            <a:endParaRPr lang="en-IN" sz="2800" dirty="0" smtClean="0"/>
          </a:p>
          <a:p>
            <a:pPr marL="361950" indent="-361950">
              <a:buFont typeface="Arial" pitchFamily="34" charset="0"/>
              <a:buChar char="•"/>
            </a:pPr>
            <a:r>
              <a:rPr lang="en-IN" sz="2800" b="1" dirty="0" smtClean="0"/>
              <a:t>KANSAI </a:t>
            </a:r>
            <a:r>
              <a:rPr lang="en-IN" sz="2800" b="1" dirty="0" smtClean="0"/>
              <a:t>NEROLAC PAINTS </a:t>
            </a:r>
            <a:r>
              <a:rPr lang="en-IN" sz="2800" b="1" dirty="0" smtClean="0"/>
              <a:t>LIMITED: </a:t>
            </a:r>
            <a:r>
              <a:rPr lang="en-IN" sz="2800" dirty="0" smtClean="0"/>
              <a:t>KKC credit not allowed for c/f</a:t>
            </a:r>
          </a:p>
          <a:p>
            <a:pPr marL="361950" indent="-361950">
              <a:buFont typeface="Arial" pitchFamily="34" charset="0"/>
              <a:buChar char="•"/>
            </a:pPr>
            <a:endParaRPr lang="en-IN" sz="2800" dirty="0" smtClean="0"/>
          </a:p>
          <a:p>
            <a:pPr marL="361950" indent="-361950">
              <a:buFont typeface="Arial" pitchFamily="34" charset="0"/>
              <a:buChar char="•"/>
            </a:pPr>
            <a:r>
              <a:rPr lang="en-IN" sz="2800" b="1" dirty="0" smtClean="0"/>
              <a:t>JSW Energy Limited:  </a:t>
            </a:r>
            <a:r>
              <a:rPr lang="en-IN" sz="2800" dirty="0" smtClean="0"/>
              <a:t>Power generated by using coal supplied by Principal is manufacturing process and cannot be considered as job work. Benefit of job work provisions not admissible.</a:t>
            </a:r>
          </a:p>
          <a:p>
            <a:pPr marL="361950" indent="-361950">
              <a:buFont typeface="Arial" pitchFamily="34" charset="0"/>
              <a:buChar char="•"/>
            </a:pPr>
            <a:endParaRPr lang="en-IN" sz="2800" dirty="0" smtClean="0"/>
          </a:p>
          <a:p>
            <a:pPr marL="361950" indent="-361950">
              <a:buFont typeface="Arial" pitchFamily="34" charset="0"/>
              <a:buChar char="•"/>
            </a:pPr>
            <a:r>
              <a:rPr lang="en-IN" sz="2800" b="1" dirty="0" err="1" smtClean="0"/>
              <a:t>Synthite</a:t>
            </a:r>
            <a:r>
              <a:rPr lang="en-IN" sz="2800" b="1" dirty="0" smtClean="0"/>
              <a:t> industries </a:t>
            </a:r>
            <a:r>
              <a:rPr lang="en-IN" sz="2800" b="1" dirty="0" smtClean="0"/>
              <a:t>Ltd: </a:t>
            </a:r>
            <a:r>
              <a:rPr lang="en-IN" sz="2800" dirty="0" smtClean="0"/>
              <a:t>No GST on </a:t>
            </a:r>
            <a:r>
              <a:rPr lang="en-IN" sz="2800" dirty="0" err="1" smtClean="0"/>
              <a:t>merchanting</a:t>
            </a:r>
            <a:r>
              <a:rPr lang="en-IN" sz="2800" dirty="0" smtClean="0"/>
              <a:t> transaction</a:t>
            </a:r>
            <a:endParaRPr lang="en-IN" sz="2800" dirty="0" smtClean="0"/>
          </a:p>
          <a:p>
            <a:pPr marL="361950" indent="-361950">
              <a:buFont typeface="Arial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="" xmlns:p14="http://schemas.microsoft.com/office/powerpoint/2010/main" val="999655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Advance Ruling?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dirty="0" smtClean="0"/>
              <a:t>Decision/Ruling </a:t>
            </a:r>
            <a:r>
              <a:rPr lang="en-IN" dirty="0"/>
              <a:t>given </a:t>
            </a:r>
            <a:r>
              <a:rPr lang="en-IN" dirty="0" smtClean="0"/>
              <a:t>to the applicant </a:t>
            </a:r>
          </a:p>
          <a:p>
            <a:pPr algn="just"/>
            <a:r>
              <a:rPr lang="en-IN" dirty="0" smtClean="0"/>
              <a:t>By the Authority constituted for the purpose</a:t>
            </a:r>
          </a:p>
          <a:p>
            <a:pPr marL="742950" lvl="2" indent="-342900" algn="just"/>
            <a:r>
              <a:rPr lang="en-IN" dirty="0" smtClean="0"/>
              <a:t>The Authority may be first Authority or Appellate Authority. </a:t>
            </a:r>
          </a:p>
          <a:p>
            <a:pPr marL="742950" lvl="2" indent="-342900" algn="just"/>
            <a:r>
              <a:rPr lang="en-IN" dirty="0" smtClean="0"/>
              <a:t>Authority/Appellate Authority appointed under SGST/UTGST will be authority/Appellate Authority for that state/UT.</a:t>
            </a:r>
          </a:p>
          <a:p>
            <a:pPr algn="just"/>
            <a:r>
              <a:rPr lang="en-IN" dirty="0" smtClean="0"/>
              <a:t>On specified matters or questions</a:t>
            </a:r>
          </a:p>
          <a:p>
            <a:pPr algn="just"/>
            <a:r>
              <a:rPr lang="en-IN" dirty="0" smtClean="0"/>
              <a:t>In relation to supply of goods or services or both</a:t>
            </a:r>
          </a:p>
          <a:p>
            <a:pPr algn="just"/>
            <a:r>
              <a:rPr lang="en-IN" dirty="0" smtClean="0"/>
              <a:t>Being undertaken or proposed to be undertaken</a:t>
            </a:r>
          </a:p>
        </p:txBody>
      </p:sp>
    </p:spTree>
    <p:extLst>
      <p:ext uri="{BB962C8B-B14F-4D97-AF65-F5344CB8AC3E}">
        <p14:creationId xmlns="" xmlns:p14="http://schemas.microsoft.com/office/powerpoint/2010/main" val="154898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0858" y="2113256"/>
            <a:ext cx="11518681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ctr"/>
            <a:r>
              <a:rPr lang="en-IN" sz="4500" dirty="0" smtClean="0"/>
              <a:t>THANK YOU</a:t>
            </a:r>
          </a:p>
          <a:p>
            <a:pPr marL="361950" indent="-361950" algn="ctr"/>
            <a:endParaRPr lang="en-IN" sz="4500" dirty="0" smtClean="0"/>
          </a:p>
          <a:p>
            <a:pPr marL="361950" indent="-361950" algn="ctr"/>
            <a:r>
              <a:rPr lang="en-IN" sz="4500" dirty="0" smtClean="0"/>
              <a:t>				ashish@hiregange.com</a:t>
            </a:r>
          </a:p>
          <a:p>
            <a:pPr marL="361950" indent="-361950">
              <a:buFont typeface="Arial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="" xmlns:p14="http://schemas.microsoft.com/office/powerpoint/2010/main" val="999655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can apply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 smtClean="0"/>
              <a:t>Any person registered </a:t>
            </a:r>
          </a:p>
          <a:p>
            <a:pPr algn="just"/>
            <a:r>
              <a:rPr lang="en-IN" dirty="0" smtClean="0"/>
              <a:t>Any person </a:t>
            </a:r>
            <a:r>
              <a:rPr lang="en-IN" dirty="0"/>
              <a:t>desirous of registration (i.e. unregistered as well).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968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which matters it can be asked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Classification </a:t>
            </a:r>
            <a:r>
              <a:rPr lang="en-US" dirty="0"/>
              <a:t>of any goods or services or both;</a:t>
            </a:r>
          </a:p>
          <a:p>
            <a:pPr algn="just"/>
            <a:r>
              <a:rPr lang="en-US" dirty="0" smtClean="0"/>
              <a:t>Applicability </a:t>
            </a:r>
            <a:r>
              <a:rPr lang="en-US" dirty="0"/>
              <a:t>of a </a:t>
            </a:r>
            <a:r>
              <a:rPr lang="en-US" dirty="0" smtClean="0"/>
              <a:t>any notification;</a:t>
            </a:r>
            <a:endParaRPr lang="en-US" dirty="0"/>
          </a:p>
          <a:p>
            <a:pPr algn="just"/>
            <a:r>
              <a:rPr lang="en-US" dirty="0" smtClean="0"/>
              <a:t>Determination </a:t>
            </a:r>
            <a:r>
              <a:rPr lang="en-US" dirty="0"/>
              <a:t>of time </a:t>
            </a:r>
            <a:r>
              <a:rPr lang="en-US" dirty="0" smtClean="0"/>
              <a:t>of supply;</a:t>
            </a:r>
            <a:endParaRPr lang="en-US" dirty="0"/>
          </a:p>
          <a:p>
            <a:pPr algn="just"/>
            <a:r>
              <a:rPr lang="en-US" dirty="0" smtClean="0"/>
              <a:t>Determination of value of supply;</a:t>
            </a:r>
          </a:p>
          <a:p>
            <a:pPr algn="just"/>
            <a:r>
              <a:rPr lang="en-US" dirty="0" smtClean="0"/>
              <a:t>Admissibility </a:t>
            </a:r>
            <a:r>
              <a:rPr lang="en-US" dirty="0"/>
              <a:t>of input tax </a:t>
            </a:r>
            <a:r>
              <a:rPr lang="en-US" dirty="0" smtClean="0"/>
              <a:t>credit;</a:t>
            </a:r>
            <a:endParaRPr lang="en-US" dirty="0"/>
          </a:p>
          <a:p>
            <a:pPr algn="just"/>
            <a:r>
              <a:rPr lang="en-US" dirty="0" smtClean="0"/>
              <a:t>Applicability of tax </a:t>
            </a:r>
            <a:r>
              <a:rPr lang="en-US" dirty="0"/>
              <a:t>on any goods or services or both;</a:t>
            </a:r>
          </a:p>
          <a:p>
            <a:pPr algn="just"/>
            <a:r>
              <a:rPr lang="en-US" dirty="0" smtClean="0"/>
              <a:t>Requirement of registration;</a:t>
            </a:r>
            <a:endParaRPr lang="en-US" dirty="0"/>
          </a:p>
          <a:p>
            <a:pPr algn="just"/>
            <a:r>
              <a:rPr lang="en-US" dirty="0" smtClean="0"/>
              <a:t>Whether </a:t>
            </a:r>
            <a:r>
              <a:rPr lang="en-US" dirty="0"/>
              <a:t>any </a:t>
            </a:r>
            <a:r>
              <a:rPr lang="en-US" dirty="0" smtClean="0"/>
              <a:t>activity amounts </a:t>
            </a:r>
            <a:r>
              <a:rPr lang="en-US" dirty="0"/>
              <a:t>to or results in a supply of goods or services or </a:t>
            </a:r>
            <a:r>
              <a:rPr lang="en-US" dirty="0" smtClean="0"/>
              <a:t>both;</a:t>
            </a:r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POS??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5435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that will not be accepted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raised is already pending or decided in any proceedings in the case of the applicant;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40399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case of differing 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any matter for which ruling is sought the members of the authority differ in their view</a:t>
            </a:r>
          </a:p>
          <a:p>
            <a:pPr lvl="1"/>
            <a:r>
              <a:rPr lang="en-US" dirty="0" smtClean="0"/>
              <a:t>The matter will be referred to Appellate Authority</a:t>
            </a:r>
          </a:p>
          <a:p>
            <a:pPr lvl="1"/>
            <a:r>
              <a:rPr lang="en-US" dirty="0" smtClean="0"/>
              <a:t>The Appellate Authority will hear the matter and decide the issue.</a:t>
            </a:r>
          </a:p>
          <a:p>
            <a:r>
              <a:rPr lang="en-US" dirty="0" smtClean="0"/>
              <a:t>In case where the Appellate Authority also differ in their view – No advance ruling is said to be given or will be given. </a:t>
            </a:r>
          </a:p>
          <a:p>
            <a:r>
              <a:rPr lang="en-US" dirty="0" smtClean="0"/>
              <a:t>The same applies even in case of appeal by the Applicant to Appellate Authority.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2092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Use/Applicability of Ruling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/>
            <a:r>
              <a:rPr lang="en-IN" dirty="0" smtClean="0"/>
              <a:t>The ruling is binding </a:t>
            </a:r>
            <a:r>
              <a:rPr lang="en-IN" dirty="0"/>
              <a:t>only on the applicant and on the concerned officer or the jurisdictional officer in respect of the applicant. </a:t>
            </a:r>
            <a:endParaRPr lang="en-IN" dirty="0" smtClean="0"/>
          </a:p>
          <a:p>
            <a:pPr lvl="0" algn="just"/>
            <a:r>
              <a:rPr lang="en-IN" dirty="0" smtClean="0"/>
              <a:t>The Ruling is binding </a:t>
            </a:r>
            <a:r>
              <a:rPr lang="en-IN" dirty="0"/>
              <a:t>till the period when the law, facts or circumstances supporting the original advance ruling have not changed.</a:t>
            </a:r>
            <a:endParaRPr lang="en-US" dirty="0"/>
          </a:p>
          <a:p>
            <a:pPr lvl="0" algn="just"/>
            <a:r>
              <a:rPr lang="en-IN" dirty="0" smtClean="0"/>
              <a:t>If any ruling was obtained by the applicant by fraud or suppression of material facts or misrepresentation of facts, it would be treated as void </a:t>
            </a:r>
            <a:r>
              <a:rPr lang="en-IN" i="1" dirty="0" smtClean="0"/>
              <a:t>ab </a:t>
            </a:r>
            <a:r>
              <a:rPr lang="en-IN" i="1" dirty="0"/>
              <a:t>initio</a:t>
            </a:r>
            <a:r>
              <a:rPr lang="en-IN" dirty="0"/>
              <a:t> </a:t>
            </a:r>
            <a:r>
              <a:rPr lang="en-IN" dirty="0" smtClean="0"/>
              <a:t>. </a:t>
            </a:r>
          </a:p>
          <a:p>
            <a:pPr lvl="0" algn="just"/>
            <a:r>
              <a:rPr lang="en-IN" dirty="0" smtClean="0"/>
              <a:t>Before such order opportunity of hearing should be given.</a:t>
            </a:r>
          </a:p>
          <a:p>
            <a:pPr lvl="0" algn="just"/>
            <a:r>
              <a:rPr lang="en-IN" dirty="0" smtClean="0"/>
              <a:t>If ruling is void </a:t>
            </a:r>
            <a:r>
              <a:rPr lang="en-IN" i="1" dirty="0" smtClean="0"/>
              <a:t>ab initio, </a:t>
            </a:r>
            <a:r>
              <a:rPr lang="en-IN" dirty="0" smtClean="0"/>
              <a:t>the consequences would be as though no ruling was obtained.</a:t>
            </a:r>
          </a:p>
        </p:txBody>
      </p:sp>
    </p:spTree>
    <p:extLst>
      <p:ext uri="{BB962C8B-B14F-4D97-AF65-F5344CB8AC3E}">
        <p14:creationId xmlns="" xmlns:p14="http://schemas.microsoft.com/office/powerpoint/2010/main" val="1751052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2605415"/>
            <a:ext cx="10784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Implications of recent Advance Rulings</a:t>
            </a:r>
            <a:endParaRPr lang="en-US" sz="4800" dirty="0"/>
          </a:p>
        </p:txBody>
      </p:sp>
    </p:spTree>
    <p:extLst>
      <p:ext uri="{BB962C8B-B14F-4D97-AF65-F5344CB8AC3E}">
        <p14:creationId xmlns="" xmlns:p14="http://schemas.microsoft.com/office/powerpoint/2010/main" val="999655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M/s Caltech Polymers Pvt. </a:t>
            </a:r>
            <a:r>
              <a:rPr lang="en-US" dirty="0" smtClean="0"/>
              <a:t>Ltd v. Kerala- </a:t>
            </a:r>
            <a:r>
              <a:rPr lang="en-US" b="1" dirty="0"/>
              <a:t>CT/531118-C3 </a:t>
            </a:r>
            <a:r>
              <a:rPr lang="en-US" b="1" dirty="0" smtClean="0"/>
              <a:t>dated </a:t>
            </a:r>
            <a:r>
              <a:rPr lang="en-US" b="1" dirty="0"/>
              <a:t>26/03/2018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Sought:</a:t>
            </a:r>
          </a:p>
          <a:p>
            <a:r>
              <a:rPr lang="en-US" dirty="0" smtClean="0"/>
              <a:t>Whether canteen food expenses recovered by company from employees is taxable under Outward supplies of GST?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Held;</a:t>
            </a:r>
          </a:p>
          <a:p>
            <a:r>
              <a:rPr lang="en-US" dirty="0" smtClean="0"/>
              <a:t>It falls within definition of business and supply. Profit is not relevant</a:t>
            </a:r>
          </a:p>
          <a:p>
            <a:r>
              <a:rPr lang="en-US" dirty="0" smtClean="0"/>
              <a:t>Unlike ST, no exemption under GST. Hence, liable to tax.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rgbClr val="FF0000"/>
                </a:solidFill>
              </a:rPr>
              <a:t>Not gone into issue of rate of tax, valuation and input tax credits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rgbClr val="FF0000"/>
                </a:solidFill>
              </a:rPr>
              <a:t>Impact of Press Release No. 73/2017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9125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</TotalTime>
  <Words>1217</Words>
  <Application>Microsoft Office PowerPoint</Application>
  <PresentationFormat>Custom</PresentationFormat>
  <Paragraphs>129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12_Office Theme</vt:lpstr>
      <vt:lpstr>14_Office Theme</vt:lpstr>
      <vt:lpstr>Advance Ruling under GST</vt:lpstr>
      <vt:lpstr>What is Advance Ruling?</vt:lpstr>
      <vt:lpstr>Who can apply </vt:lpstr>
      <vt:lpstr>On which matters it can be asked</vt:lpstr>
      <vt:lpstr>Matters that will not be accepted</vt:lpstr>
      <vt:lpstr>In case of differing view </vt:lpstr>
      <vt:lpstr>Use/Applicability of Ruling</vt:lpstr>
      <vt:lpstr>Slide 8</vt:lpstr>
      <vt:lpstr>M/s Caltech Polymers Pvt. Ltd v. Kerala- CT/531118-C3 dated 26/03/2018</vt:lpstr>
      <vt:lpstr>Slide 10</vt:lpstr>
      <vt:lpstr>CMS Info System Limited V. Maharashtra - GST-ARA-08/2017/B-11</vt:lpstr>
      <vt:lpstr>Aditya Birla Retail Limited v. Maharashtra -GST-ARA-13/2017/B</vt:lpstr>
      <vt:lpstr>Giriraj Renewables Pvt Ltd GST-ARA-01/2017/B- 01; Fermi Solar Farms Pvt Ltd GST-ARA-03/2017/B- 03; Vs. Maharashtra</vt:lpstr>
      <vt:lpstr>Maharashtra State Power Generation Company Limited v. Maharashtra - GST-ARA-15/2017-18</vt:lpstr>
      <vt:lpstr>Shri Sanjeev Sharma v. Delhi - 03/DAAR/2018</vt:lpstr>
      <vt:lpstr>Switching Avo Electro Power Ltd v. West Bengal - 2018-TIOL-05-AAR-GST</vt:lpstr>
      <vt:lpstr>M/S Gogte Infrastructure Development Corporation Ltd v. Karnataka- KARADRG-2/2018</vt:lpstr>
      <vt:lpstr>Global Reach Education Services Pvt Ltd v. West Bengal - 2018-TIOL-06-AAR-GST</vt:lpstr>
      <vt:lpstr>Slide 19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HLI0657</dc:creator>
  <cp:lastModifiedBy>Ashish</cp:lastModifiedBy>
  <cp:revision>46</cp:revision>
  <dcterms:created xsi:type="dcterms:W3CDTF">2018-05-17T06:50:24Z</dcterms:created>
  <dcterms:modified xsi:type="dcterms:W3CDTF">2018-05-19T08:10:03Z</dcterms:modified>
</cp:coreProperties>
</file>