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257" r:id="rId2"/>
    <p:sldId id="259" r:id="rId3"/>
    <p:sldId id="318" r:id="rId4"/>
    <p:sldId id="308" r:id="rId5"/>
    <p:sldId id="316" r:id="rId6"/>
    <p:sldId id="267" r:id="rId7"/>
    <p:sldId id="265" r:id="rId8"/>
    <p:sldId id="359" r:id="rId9"/>
    <p:sldId id="270" r:id="rId10"/>
    <p:sldId id="319" r:id="rId11"/>
    <p:sldId id="272" r:id="rId12"/>
    <p:sldId id="345" r:id="rId13"/>
    <p:sldId id="275" r:id="rId14"/>
    <p:sldId id="346" r:id="rId15"/>
    <p:sldId id="278" r:id="rId16"/>
    <p:sldId id="348" r:id="rId17"/>
    <p:sldId id="353" r:id="rId18"/>
    <p:sldId id="349" r:id="rId19"/>
    <p:sldId id="352" r:id="rId20"/>
    <p:sldId id="268" r:id="rId21"/>
    <p:sldId id="325" r:id="rId22"/>
    <p:sldId id="326" r:id="rId23"/>
    <p:sldId id="327" r:id="rId24"/>
    <p:sldId id="329" r:id="rId25"/>
    <p:sldId id="330" r:id="rId26"/>
    <p:sldId id="344" r:id="rId27"/>
    <p:sldId id="362" r:id="rId28"/>
    <p:sldId id="350" r:id="rId29"/>
    <p:sldId id="351" r:id="rId30"/>
    <p:sldId id="331" r:id="rId31"/>
    <p:sldId id="332" r:id="rId32"/>
    <p:sldId id="269" r:id="rId33"/>
    <p:sldId id="321" r:id="rId34"/>
    <p:sldId id="355" r:id="rId35"/>
    <p:sldId id="347" r:id="rId36"/>
    <p:sldId id="322" r:id="rId37"/>
    <p:sldId id="323" r:id="rId38"/>
    <p:sldId id="357" r:id="rId39"/>
    <p:sldId id="315" r:id="rId40"/>
    <p:sldId id="298" r:id="rId41"/>
    <p:sldId id="356" r:id="rId42"/>
    <p:sldId id="299" r:id="rId43"/>
    <p:sldId id="300" r:id="rId44"/>
    <p:sldId id="360" r:id="rId45"/>
    <p:sldId id="361" r:id="rId46"/>
    <p:sldId id="354" r:id="rId47"/>
    <p:sldId id="302" r:id="rId48"/>
    <p:sldId id="304" r:id="rId49"/>
    <p:sldId id="343" r:id="rId50"/>
    <p:sldId id="306"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hawn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8"/>
    <p:restoredTop sz="92665"/>
  </p:normalViewPr>
  <p:slideViewPr>
    <p:cSldViewPr snapToGrid="0" snapToObjects="1">
      <p:cViewPr varScale="1">
        <p:scale>
          <a:sx n="107" d="100"/>
          <a:sy n="107" d="100"/>
        </p:scale>
        <p:origin x="2320" y="1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commentAuthors" Target="commentAuthors.xml"/><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09-02T22:57:12.195" idx="1">
    <p:pos x="10" y="10"/>
    <p:text>I</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6C16B4-9E9B-BE4C-9B88-14DE40FD1B69}" type="datetimeFigureOut">
              <a:rPr lang="en-US" smtClean="0"/>
              <a:t>5/17/18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6C12DE-701F-AD4C-A108-527C86F34D21}" type="slidenum">
              <a:rPr lang="en-US" smtClean="0"/>
              <a:t>‹#›</a:t>
            </a:fld>
            <a:endParaRPr lang="en-US"/>
          </a:p>
        </p:txBody>
      </p:sp>
    </p:spTree>
    <p:extLst>
      <p:ext uri="{BB962C8B-B14F-4D97-AF65-F5344CB8AC3E}">
        <p14:creationId xmlns:p14="http://schemas.microsoft.com/office/powerpoint/2010/main" val="263251094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CC3642-B22F-4074-A796-BEE359ED293E}" type="slidenum">
              <a:rPr lang="en-US" smtClean="0"/>
              <a:pPr/>
              <a:t>1</a:t>
            </a:fld>
            <a:endParaRPr lang="en-US"/>
          </a:p>
        </p:txBody>
      </p:sp>
    </p:spTree>
    <p:extLst>
      <p:ext uri="{BB962C8B-B14F-4D97-AF65-F5344CB8AC3E}">
        <p14:creationId xmlns:p14="http://schemas.microsoft.com/office/powerpoint/2010/main" val="1578504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C3642-B22F-4074-A796-BEE359ED293E}" type="slidenum">
              <a:rPr lang="en-US" smtClean="0"/>
              <a:pPr/>
              <a:t>11</a:t>
            </a:fld>
            <a:endParaRPr lang="en-US"/>
          </a:p>
        </p:txBody>
      </p:sp>
    </p:spTree>
    <p:extLst>
      <p:ext uri="{BB962C8B-B14F-4D97-AF65-F5344CB8AC3E}">
        <p14:creationId xmlns:p14="http://schemas.microsoft.com/office/powerpoint/2010/main" val="2337610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CC3642-B22F-4074-A796-BEE359ED293E}" type="slidenum">
              <a:rPr lang="en-US" smtClean="0"/>
              <a:pPr/>
              <a:t>25</a:t>
            </a:fld>
            <a:endParaRPr lang="en-US"/>
          </a:p>
        </p:txBody>
      </p:sp>
    </p:spTree>
    <p:extLst>
      <p:ext uri="{BB962C8B-B14F-4D97-AF65-F5344CB8AC3E}">
        <p14:creationId xmlns:p14="http://schemas.microsoft.com/office/powerpoint/2010/main" val="3320444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4A7FB8-7C97-3E4C-9D66-99FE9DB438DC}" type="datetimeFigureOut">
              <a:rPr lang="en-US" smtClean="0"/>
              <a:t>5/17/18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3F951-E8AC-A44D-BBCA-3EE7F0B02726}" type="slidenum">
              <a:rPr lang="en-US" smtClean="0"/>
              <a:t>‹#›</a:t>
            </a:fld>
            <a:endParaRPr lang="en-US"/>
          </a:p>
        </p:txBody>
      </p:sp>
    </p:spTree>
    <p:extLst>
      <p:ext uri="{BB962C8B-B14F-4D97-AF65-F5344CB8AC3E}">
        <p14:creationId xmlns:p14="http://schemas.microsoft.com/office/powerpoint/2010/main" val="593155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4A7FB8-7C97-3E4C-9D66-99FE9DB438DC}" type="datetimeFigureOut">
              <a:rPr lang="en-US" smtClean="0"/>
              <a:t>5/17/18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3F951-E8AC-A44D-BBCA-3EE7F0B02726}" type="slidenum">
              <a:rPr lang="en-US" smtClean="0"/>
              <a:t>‹#›</a:t>
            </a:fld>
            <a:endParaRPr lang="en-US"/>
          </a:p>
        </p:txBody>
      </p:sp>
    </p:spTree>
    <p:extLst>
      <p:ext uri="{BB962C8B-B14F-4D97-AF65-F5344CB8AC3E}">
        <p14:creationId xmlns:p14="http://schemas.microsoft.com/office/powerpoint/2010/main" val="1924811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4A7FB8-7C97-3E4C-9D66-99FE9DB438DC}" type="datetimeFigureOut">
              <a:rPr lang="en-US" smtClean="0"/>
              <a:t>5/17/18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3F951-E8AC-A44D-BBCA-3EE7F0B02726}" type="slidenum">
              <a:rPr lang="en-US" smtClean="0"/>
              <a:t>‹#›</a:t>
            </a:fld>
            <a:endParaRPr lang="en-US"/>
          </a:p>
        </p:txBody>
      </p:sp>
    </p:spTree>
    <p:extLst>
      <p:ext uri="{BB962C8B-B14F-4D97-AF65-F5344CB8AC3E}">
        <p14:creationId xmlns:p14="http://schemas.microsoft.com/office/powerpoint/2010/main" val="679039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4A7FB8-7C97-3E4C-9D66-99FE9DB438DC}" type="datetimeFigureOut">
              <a:rPr lang="en-US" smtClean="0"/>
              <a:t>5/17/18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3F951-E8AC-A44D-BBCA-3EE7F0B02726}" type="slidenum">
              <a:rPr lang="en-US" smtClean="0"/>
              <a:t>‹#›</a:t>
            </a:fld>
            <a:endParaRPr lang="en-US"/>
          </a:p>
        </p:txBody>
      </p:sp>
    </p:spTree>
    <p:extLst>
      <p:ext uri="{BB962C8B-B14F-4D97-AF65-F5344CB8AC3E}">
        <p14:creationId xmlns:p14="http://schemas.microsoft.com/office/powerpoint/2010/main" val="2977979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4A7FB8-7C97-3E4C-9D66-99FE9DB438DC}" type="datetimeFigureOut">
              <a:rPr lang="en-US" smtClean="0"/>
              <a:t>5/17/18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3F951-E8AC-A44D-BBCA-3EE7F0B02726}" type="slidenum">
              <a:rPr lang="en-US" smtClean="0"/>
              <a:t>‹#›</a:t>
            </a:fld>
            <a:endParaRPr lang="en-US"/>
          </a:p>
        </p:txBody>
      </p:sp>
    </p:spTree>
    <p:extLst>
      <p:ext uri="{BB962C8B-B14F-4D97-AF65-F5344CB8AC3E}">
        <p14:creationId xmlns:p14="http://schemas.microsoft.com/office/powerpoint/2010/main" val="2853736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4A7FB8-7C97-3E4C-9D66-99FE9DB438DC}" type="datetimeFigureOut">
              <a:rPr lang="en-US" smtClean="0"/>
              <a:t>5/17/18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53F951-E8AC-A44D-BBCA-3EE7F0B02726}" type="slidenum">
              <a:rPr lang="en-US" smtClean="0"/>
              <a:t>‹#›</a:t>
            </a:fld>
            <a:endParaRPr lang="en-US"/>
          </a:p>
        </p:txBody>
      </p:sp>
    </p:spTree>
    <p:extLst>
      <p:ext uri="{BB962C8B-B14F-4D97-AF65-F5344CB8AC3E}">
        <p14:creationId xmlns:p14="http://schemas.microsoft.com/office/powerpoint/2010/main" val="140421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4A7FB8-7C97-3E4C-9D66-99FE9DB438DC}" type="datetimeFigureOut">
              <a:rPr lang="en-US" smtClean="0"/>
              <a:t>5/17/18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53F951-E8AC-A44D-BBCA-3EE7F0B02726}" type="slidenum">
              <a:rPr lang="en-US" smtClean="0"/>
              <a:t>‹#›</a:t>
            </a:fld>
            <a:endParaRPr lang="en-US"/>
          </a:p>
        </p:txBody>
      </p:sp>
    </p:spTree>
    <p:extLst>
      <p:ext uri="{BB962C8B-B14F-4D97-AF65-F5344CB8AC3E}">
        <p14:creationId xmlns:p14="http://schemas.microsoft.com/office/powerpoint/2010/main" val="4045919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4A7FB8-7C97-3E4C-9D66-99FE9DB438DC}" type="datetimeFigureOut">
              <a:rPr lang="en-US" smtClean="0"/>
              <a:t>5/17/18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53F951-E8AC-A44D-BBCA-3EE7F0B02726}" type="slidenum">
              <a:rPr lang="en-US" smtClean="0"/>
              <a:t>‹#›</a:t>
            </a:fld>
            <a:endParaRPr lang="en-US"/>
          </a:p>
        </p:txBody>
      </p:sp>
    </p:spTree>
    <p:extLst>
      <p:ext uri="{BB962C8B-B14F-4D97-AF65-F5344CB8AC3E}">
        <p14:creationId xmlns:p14="http://schemas.microsoft.com/office/powerpoint/2010/main" val="2008155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4A7FB8-7C97-3E4C-9D66-99FE9DB438DC}" type="datetimeFigureOut">
              <a:rPr lang="en-US" smtClean="0"/>
              <a:t>5/17/18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53F951-E8AC-A44D-BBCA-3EE7F0B02726}" type="slidenum">
              <a:rPr lang="en-US" smtClean="0"/>
              <a:t>‹#›</a:t>
            </a:fld>
            <a:endParaRPr lang="en-US"/>
          </a:p>
        </p:txBody>
      </p:sp>
    </p:spTree>
    <p:extLst>
      <p:ext uri="{BB962C8B-B14F-4D97-AF65-F5344CB8AC3E}">
        <p14:creationId xmlns:p14="http://schemas.microsoft.com/office/powerpoint/2010/main" val="322611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4A7FB8-7C97-3E4C-9D66-99FE9DB438DC}" type="datetimeFigureOut">
              <a:rPr lang="en-US" smtClean="0"/>
              <a:t>5/17/18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53F951-E8AC-A44D-BBCA-3EE7F0B02726}" type="slidenum">
              <a:rPr lang="en-US" smtClean="0"/>
              <a:t>‹#›</a:t>
            </a:fld>
            <a:endParaRPr lang="en-US"/>
          </a:p>
        </p:txBody>
      </p:sp>
    </p:spTree>
    <p:extLst>
      <p:ext uri="{BB962C8B-B14F-4D97-AF65-F5344CB8AC3E}">
        <p14:creationId xmlns:p14="http://schemas.microsoft.com/office/powerpoint/2010/main" val="843091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4A7FB8-7C97-3E4C-9D66-99FE9DB438DC}" type="datetimeFigureOut">
              <a:rPr lang="en-US" smtClean="0"/>
              <a:t>5/17/18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53F951-E8AC-A44D-BBCA-3EE7F0B02726}" type="slidenum">
              <a:rPr lang="en-US" smtClean="0"/>
              <a:t>‹#›</a:t>
            </a:fld>
            <a:endParaRPr lang="en-US"/>
          </a:p>
        </p:txBody>
      </p:sp>
    </p:spTree>
    <p:extLst>
      <p:ext uri="{BB962C8B-B14F-4D97-AF65-F5344CB8AC3E}">
        <p14:creationId xmlns:p14="http://schemas.microsoft.com/office/powerpoint/2010/main" val="40953392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4A7FB8-7C97-3E4C-9D66-99FE9DB438DC}" type="datetimeFigureOut">
              <a:rPr lang="en-US" smtClean="0"/>
              <a:t>5/17/18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53F951-E8AC-A44D-BBCA-3EE7F0B02726}" type="slidenum">
              <a:rPr lang="en-US" smtClean="0"/>
              <a:t>‹#›</a:t>
            </a:fld>
            <a:endParaRPr lang="en-US"/>
          </a:p>
        </p:txBody>
      </p:sp>
    </p:spTree>
    <p:extLst>
      <p:ext uri="{BB962C8B-B14F-4D97-AF65-F5344CB8AC3E}">
        <p14:creationId xmlns:p14="http://schemas.microsoft.com/office/powerpoint/2010/main" val="1997018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nvn_garg@yahoo.com" TargetMode="External"/><Relationship Id="rId3" Type="http://schemas.openxmlformats.org/officeDocument/2006/relationships/hyperlink" Target="http://www.dmrnca.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696200" cy="3371851"/>
          </a:xfrm>
        </p:spPr>
        <p:txBody>
          <a:bodyPr>
            <a:normAutofit/>
          </a:bodyPr>
          <a:lstStyle/>
          <a:p>
            <a:r>
              <a:rPr lang="en-US" sz="6000" b="1" i="1" dirty="0" smtClean="0"/>
              <a:t>Goods and Service Tax</a:t>
            </a:r>
            <a:br>
              <a:rPr lang="en-US" sz="6000" b="1" i="1" dirty="0" smtClean="0"/>
            </a:br>
            <a:r>
              <a:rPr lang="en-US" sz="6000" b="1" i="1" dirty="0" smtClean="0"/>
              <a:t>Input Tax Credit </a:t>
            </a:r>
            <a:endParaRPr lang="en-US" sz="6000" b="1" i="1" dirty="0">
              <a:solidFill>
                <a:srgbClr val="0070C0"/>
              </a:solidFill>
              <a:cs typeface="Arial" pitchFamily="34" charset="0"/>
            </a:endParaRPr>
          </a:p>
        </p:txBody>
      </p:sp>
      <p:sp>
        <p:nvSpPr>
          <p:cNvPr id="3" name="Subtitle 2"/>
          <p:cNvSpPr>
            <a:spLocks noGrp="1"/>
          </p:cNvSpPr>
          <p:nvPr>
            <p:ph type="subTitle" idx="1"/>
          </p:nvPr>
        </p:nvSpPr>
        <p:spPr>
          <a:xfrm>
            <a:off x="0" y="5761101"/>
            <a:ext cx="5826719" cy="1096899"/>
          </a:xfrm>
        </p:spPr>
        <p:txBody>
          <a:bodyPr>
            <a:normAutofit fontScale="25000" lnSpcReduction="20000"/>
          </a:bodyPr>
          <a:lstStyle/>
          <a:p>
            <a:pPr algn="l"/>
            <a:endParaRPr lang="en-US" sz="2400" dirty="0">
              <a:solidFill>
                <a:schemeClr val="tx2">
                  <a:lumMod val="75000"/>
                </a:schemeClr>
              </a:solidFill>
              <a:cs typeface="Arial" pitchFamily="34" charset="0"/>
            </a:endParaRPr>
          </a:p>
          <a:p>
            <a:pPr lvl="0" algn="l">
              <a:spcBef>
                <a:spcPts val="600"/>
              </a:spcBef>
            </a:pPr>
            <a:r>
              <a:rPr lang="en-US" sz="8000" b="1" dirty="0" smtClean="0">
                <a:solidFill>
                  <a:schemeClr val="tx2">
                    <a:lumMod val="75000"/>
                  </a:schemeClr>
                </a:solidFill>
                <a:cs typeface="Arial" pitchFamily="34" charset="0"/>
              </a:rPr>
              <a:t>CA. Naveen Garg</a:t>
            </a:r>
          </a:p>
          <a:p>
            <a:pPr lvl="0" algn="l">
              <a:spcBef>
                <a:spcPts val="600"/>
              </a:spcBef>
            </a:pPr>
            <a:r>
              <a:rPr lang="en-US" sz="8000" dirty="0" smtClean="0">
                <a:solidFill>
                  <a:schemeClr val="tx2">
                    <a:lumMod val="75000"/>
                  </a:schemeClr>
                </a:solidFill>
                <a:cs typeface="Arial" pitchFamily="34" charset="0"/>
              </a:rPr>
              <a:t>Partner </a:t>
            </a:r>
          </a:p>
          <a:p>
            <a:pPr lvl="0" algn="l">
              <a:spcBef>
                <a:spcPts val="600"/>
              </a:spcBef>
            </a:pPr>
            <a:r>
              <a:rPr lang="en-US" sz="8000" dirty="0" smtClean="0">
                <a:solidFill>
                  <a:schemeClr val="tx2">
                    <a:lumMod val="75000"/>
                  </a:schemeClr>
                </a:solidFill>
                <a:cs typeface="Arial" pitchFamily="34" charset="0"/>
              </a:rPr>
              <a:t>DMRN &amp; Associates </a:t>
            </a:r>
            <a:endParaRPr lang="en-US" sz="8000" dirty="0">
              <a:solidFill>
                <a:schemeClr val="tx2">
                  <a:lumMod val="75000"/>
                </a:schemeClr>
              </a:solidFill>
              <a:cs typeface="Arial" pitchFamily="34" charset="0"/>
            </a:endParaRPr>
          </a:p>
          <a:p>
            <a:pPr algn="l"/>
            <a:endParaRPr lang="en-US" dirty="0">
              <a:solidFill>
                <a:schemeClr val="tx2">
                  <a:lumMod val="75000"/>
                </a:schemeClr>
              </a:solidFill>
            </a:endParaRPr>
          </a:p>
          <a:p>
            <a:pPr algn="l"/>
            <a:endParaRPr lang="en-US" dirty="0" smtClean="0">
              <a:solidFill>
                <a:schemeClr val="tx2">
                  <a:lumMod val="75000"/>
                </a:schemeClr>
              </a:solidFill>
            </a:endParaRPr>
          </a:p>
        </p:txBody>
      </p:sp>
    </p:spTree>
    <p:extLst>
      <p:ext uri="{BB962C8B-B14F-4D97-AF65-F5344CB8AC3E}">
        <p14:creationId xmlns:p14="http://schemas.microsoft.com/office/powerpoint/2010/main" val="22727842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 </a:t>
            </a:r>
            <a:r>
              <a:rPr lang="en-US" dirty="0" smtClean="0"/>
              <a:t>2 </a:t>
            </a:r>
            <a:r>
              <a:rPr lang="en-US" dirty="0" smtClean="0"/>
              <a:t>(67) Definition of Motor Vehicle</a:t>
            </a:r>
            <a:r>
              <a:rPr lang="is-IS" dirty="0" smtClean="0"/>
              <a:t>…</a:t>
            </a:r>
            <a:endParaRPr lang="en-US" dirty="0"/>
          </a:p>
        </p:txBody>
      </p:sp>
      <p:sp>
        <p:nvSpPr>
          <p:cNvPr id="3" name="Content Placeholder 2"/>
          <p:cNvSpPr>
            <a:spLocks noGrp="1"/>
          </p:cNvSpPr>
          <p:nvPr>
            <p:ph idx="1"/>
          </p:nvPr>
        </p:nvSpPr>
        <p:spPr>
          <a:xfrm>
            <a:off x="457200" y="1257114"/>
            <a:ext cx="8229600" cy="4869050"/>
          </a:xfrm>
        </p:spPr>
        <p:txBody>
          <a:bodyPr>
            <a:noAutofit/>
          </a:bodyPr>
          <a:lstStyle/>
          <a:p>
            <a:pPr marL="0" indent="0" algn="just">
              <a:buNone/>
            </a:pPr>
            <a:r>
              <a:rPr lang="en-US" sz="2000" dirty="0">
                <a:latin typeface="Arial" charset="0"/>
                <a:ea typeface="Arial" charset="0"/>
                <a:cs typeface="Arial" charset="0"/>
              </a:rPr>
              <a:t>"</a:t>
            </a:r>
            <a:r>
              <a:rPr lang="en-US" sz="2000" b="1" dirty="0">
                <a:latin typeface="Arial" charset="0"/>
                <a:ea typeface="Arial" charset="0"/>
                <a:cs typeface="Arial" charset="0"/>
              </a:rPr>
              <a:t>motor vehicle</a:t>
            </a:r>
            <a:r>
              <a:rPr lang="en-US" sz="2000" dirty="0">
                <a:latin typeface="Arial" charset="0"/>
                <a:ea typeface="Arial" charset="0"/>
                <a:cs typeface="Arial" charset="0"/>
              </a:rPr>
              <a:t>" has the meaning assigned to it in </a:t>
            </a:r>
            <a:r>
              <a:rPr lang="en-US" sz="2000" dirty="0" smtClean="0">
                <a:latin typeface="Arial" charset="0"/>
                <a:ea typeface="Arial" charset="0"/>
                <a:cs typeface="Arial" charset="0"/>
              </a:rPr>
              <a:t>sec. 2 </a:t>
            </a:r>
            <a:r>
              <a:rPr lang="en-US" sz="2000" dirty="0">
                <a:latin typeface="Arial" charset="0"/>
                <a:ea typeface="Arial" charset="0"/>
                <a:cs typeface="Arial" charset="0"/>
              </a:rPr>
              <a:t>(28</a:t>
            </a:r>
            <a:r>
              <a:rPr lang="en-US" sz="2000" dirty="0" smtClean="0">
                <a:latin typeface="Arial" charset="0"/>
                <a:ea typeface="Arial" charset="0"/>
                <a:cs typeface="Arial" charset="0"/>
              </a:rPr>
              <a:t>) of </a:t>
            </a:r>
            <a:r>
              <a:rPr lang="en-US" sz="2000" dirty="0">
                <a:latin typeface="Arial" charset="0"/>
                <a:ea typeface="Arial" charset="0"/>
                <a:cs typeface="Arial" charset="0"/>
              </a:rPr>
              <a:t>the Motor Vehicles Act, </a:t>
            </a:r>
            <a:r>
              <a:rPr lang="en-US" sz="2000" dirty="0" smtClean="0">
                <a:latin typeface="Arial" charset="0"/>
                <a:ea typeface="Arial" charset="0"/>
                <a:cs typeface="Arial" charset="0"/>
              </a:rPr>
              <a:t>1988; </a:t>
            </a:r>
          </a:p>
          <a:p>
            <a:pPr marL="0" indent="0" algn="just">
              <a:buNone/>
            </a:pPr>
            <a:endParaRPr lang="en-US" sz="2000" dirty="0" smtClean="0">
              <a:latin typeface="Arial" charset="0"/>
              <a:ea typeface="Arial" charset="0"/>
              <a:cs typeface="Arial" charset="0"/>
            </a:endParaRPr>
          </a:p>
          <a:p>
            <a:pPr marL="0" indent="0" algn="just">
              <a:buNone/>
            </a:pPr>
            <a:r>
              <a:rPr lang="en-US" sz="2000" dirty="0" smtClean="0">
                <a:latin typeface="Arial" charset="0"/>
                <a:ea typeface="Arial" charset="0"/>
                <a:cs typeface="Arial" charset="0"/>
              </a:rPr>
              <a:t>S </a:t>
            </a:r>
            <a:r>
              <a:rPr lang="en-US" sz="2000" dirty="0" smtClean="0">
                <a:latin typeface="Arial" charset="0"/>
                <a:ea typeface="Arial" charset="0"/>
                <a:cs typeface="Arial" charset="0"/>
              </a:rPr>
              <a:t>2(</a:t>
            </a:r>
            <a:r>
              <a:rPr lang="en-US" sz="2000" dirty="0">
                <a:latin typeface="Arial" charset="0"/>
                <a:ea typeface="Arial" charset="0"/>
                <a:cs typeface="Arial" charset="0"/>
              </a:rPr>
              <a:t>28</a:t>
            </a:r>
            <a:r>
              <a:rPr lang="en-US" sz="2000" dirty="0" smtClean="0">
                <a:latin typeface="Arial" charset="0"/>
                <a:ea typeface="Arial" charset="0"/>
                <a:cs typeface="Arial" charset="0"/>
              </a:rPr>
              <a:t>)of MV Act, 1988</a:t>
            </a:r>
          </a:p>
          <a:p>
            <a:pPr marL="0" indent="0" algn="just">
              <a:buNone/>
            </a:pPr>
            <a:r>
              <a:rPr lang="en-US" sz="2000" dirty="0" smtClean="0">
                <a:latin typeface="Arial" charset="0"/>
                <a:ea typeface="Arial" charset="0"/>
                <a:cs typeface="Arial" charset="0"/>
              </a:rPr>
              <a:t> </a:t>
            </a:r>
            <a:r>
              <a:rPr lang="en-US" sz="2000" dirty="0">
                <a:latin typeface="Arial" charset="0"/>
                <a:ea typeface="Arial" charset="0"/>
                <a:cs typeface="Arial" charset="0"/>
              </a:rPr>
              <a:t>“motor vehicle” or “vehicle” means any mechanically propelled vehicle adapted for use upon roads whether the power of propulsion is transmitted thereto from an external or internal source and includes a chassis to which a body has not been attached and a trailer ; </a:t>
            </a:r>
            <a:endParaRPr lang="en-US" sz="2000" dirty="0" smtClean="0">
              <a:latin typeface="Arial" charset="0"/>
              <a:ea typeface="Arial" charset="0"/>
              <a:cs typeface="Arial" charset="0"/>
            </a:endParaRPr>
          </a:p>
          <a:p>
            <a:pPr marL="0" indent="0" algn="just">
              <a:buNone/>
            </a:pPr>
            <a:r>
              <a:rPr lang="en-US" sz="2000" dirty="0" smtClean="0">
                <a:latin typeface="Arial" charset="0"/>
                <a:ea typeface="Arial" charset="0"/>
                <a:cs typeface="Arial" charset="0"/>
              </a:rPr>
              <a:t>but </a:t>
            </a:r>
            <a:r>
              <a:rPr lang="en-US" sz="2000" dirty="0">
                <a:latin typeface="Arial" charset="0"/>
                <a:ea typeface="Arial" charset="0"/>
                <a:cs typeface="Arial" charset="0"/>
              </a:rPr>
              <a:t>does not include a vehicle running upon fixed rails or a vehicle of a special type adapted for use only in a factory or in any other enclosed premises or a vehicle having less than four wheels fitted with engine capacity of not exceeding </a:t>
            </a:r>
            <a:r>
              <a:rPr lang="en-US" sz="2000" dirty="0" smtClean="0">
                <a:latin typeface="Arial" charset="0"/>
                <a:ea typeface="Arial" charset="0"/>
                <a:cs typeface="Arial" charset="0"/>
              </a:rPr>
              <a:t>25 cc </a:t>
            </a:r>
            <a:r>
              <a:rPr lang="en-US" sz="2000" dirty="0">
                <a:latin typeface="Arial" charset="0"/>
                <a:ea typeface="Arial" charset="0"/>
                <a:cs typeface="Arial" charset="0"/>
              </a:rPr>
              <a:t>; </a:t>
            </a:r>
          </a:p>
          <a:p>
            <a:pPr marL="0" indent="0" algn="just">
              <a:buNone/>
            </a:pPr>
            <a:endParaRPr lang="en-US" sz="2000" dirty="0" smtClean="0">
              <a:latin typeface="Arial" charset="0"/>
              <a:ea typeface="Arial" charset="0"/>
              <a:cs typeface="Arial" charset="0"/>
            </a:endParaRPr>
          </a:p>
          <a:p>
            <a:pPr marL="0" indent="0" algn="just">
              <a:buNone/>
            </a:pPr>
            <a:endParaRPr lang="en-US" sz="2000" dirty="0">
              <a:latin typeface="Arial" charset="0"/>
              <a:ea typeface="Arial" charset="0"/>
              <a:cs typeface="Arial" charset="0"/>
            </a:endParaRPr>
          </a:p>
          <a:p>
            <a:pPr algn="just"/>
            <a:endParaRPr lang="en-US" sz="2000" dirty="0">
              <a:latin typeface="Arial" charset="0"/>
              <a:ea typeface="Arial" charset="0"/>
              <a:cs typeface="Arial" charset="0"/>
            </a:endParaRPr>
          </a:p>
        </p:txBody>
      </p:sp>
    </p:spTree>
    <p:extLst>
      <p:ext uri="{BB962C8B-B14F-4D97-AF65-F5344CB8AC3E}">
        <p14:creationId xmlns:p14="http://schemas.microsoft.com/office/powerpoint/2010/main" val="5937415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76201"/>
            <a:ext cx="8360612" cy="922624"/>
          </a:xfrm>
        </p:spPr>
        <p:txBody>
          <a:bodyPr>
            <a:normAutofit/>
          </a:bodyPr>
          <a:lstStyle/>
          <a:p>
            <a:r>
              <a:rPr lang="is-IS" dirty="0" smtClean="0"/>
              <a:t>ITC….</a:t>
            </a:r>
            <a:r>
              <a:rPr lang="en-US" dirty="0" smtClean="0"/>
              <a:t>Blocked </a:t>
            </a:r>
            <a:r>
              <a:rPr lang="en-US" dirty="0" smtClean="0"/>
              <a:t>Credit</a:t>
            </a:r>
            <a:endParaRPr lang="en-US" dirty="0"/>
          </a:p>
        </p:txBody>
      </p:sp>
      <p:sp>
        <p:nvSpPr>
          <p:cNvPr id="3" name="Content Placeholder 2"/>
          <p:cNvSpPr>
            <a:spLocks noGrp="1"/>
          </p:cNvSpPr>
          <p:nvPr>
            <p:ph idx="1"/>
          </p:nvPr>
        </p:nvSpPr>
        <p:spPr>
          <a:xfrm>
            <a:off x="98389" y="998824"/>
            <a:ext cx="8764944" cy="5615731"/>
          </a:xfrm>
        </p:spPr>
        <p:txBody>
          <a:bodyPr>
            <a:noAutofit/>
          </a:bodyPr>
          <a:lstStyle/>
          <a:p>
            <a:pPr marL="519113" lvl="1" indent="-514350" algn="just">
              <a:buFont typeface="+mj-lt"/>
              <a:buAutoNum type="alphaLcParenR" startAt="2"/>
              <a:tabLst>
                <a:tab pos="509588" algn="l"/>
              </a:tabLst>
            </a:pPr>
            <a:r>
              <a:rPr lang="en-US" sz="1900" b="1" dirty="0" smtClean="0"/>
              <a:t>Goods </a:t>
            </a:r>
            <a:r>
              <a:rPr lang="en-US" sz="1900" b="1" dirty="0" smtClean="0"/>
              <a:t>and services provided in relation to:</a:t>
            </a:r>
          </a:p>
          <a:p>
            <a:pPr marL="514350" lvl="1" indent="0" algn="just">
              <a:buNone/>
            </a:pPr>
            <a:endParaRPr lang="en-US" sz="1900" dirty="0"/>
          </a:p>
          <a:p>
            <a:pPr marL="514350" lvl="1" indent="0" algn="just">
              <a:buNone/>
            </a:pPr>
            <a:r>
              <a:rPr lang="en-US" sz="1900" dirty="0" smtClean="0"/>
              <a:t>(</a:t>
            </a:r>
            <a:r>
              <a:rPr lang="en-US" sz="1900" dirty="0" err="1"/>
              <a:t>i</a:t>
            </a:r>
            <a:r>
              <a:rPr lang="en-US" sz="1900" dirty="0"/>
              <a:t>) food and beverages, outdoor catering, beauty treatment, health services, cosmetic and plastic surgery </a:t>
            </a:r>
            <a:r>
              <a:rPr lang="en-US" sz="1900" dirty="0" smtClean="0"/>
              <a:t>AND </a:t>
            </a:r>
            <a:r>
              <a:rPr lang="en-US" sz="1900" dirty="0">
                <a:solidFill>
                  <a:srgbClr val="C00000"/>
                </a:solidFill>
              </a:rPr>
              <a:t>Rent a Cab, life insurance, health insurance</a:t>
            </a:r>
            <a:r>
              <a:rPr lang="mr-IN" sz="1900" dirty="0"/>
              <a:t>……</a:t>
            </a:r>
            <a:r>
              <a:rPr lang="en-US" sz="1900" dirty="0"/>
              <a:t>..except where an inward supply of goods or services of a particular category is used by a registered taxable person for making an outward taxable supply </a:t>
            </a:r>
            <a:r>
              <a:rPr lang="en-US" sz="1900" dirty="0">
                <a:solidFill>
                  <a:srgbClr val="FF0000"/>
                </a:solidFill>
              </a:rPr>
              <a:t>of the same category</a:t>
            </a:r>
            <a:r>
              <a:rPr lang="en-US" sz="1900" dirty="0"/>
              <a:t> of goods or services </a:t>
            </a:r>
            <a:r>
              <a:rPr lang="en-US" sz="1900" dirty="0">
                <a:solidFill>
                  <a:srgbClr val="FF0000"/>
                </a:solidFill>
              </a:rPr>
              <a:t>or as an element of a taxable composite or mixed supply </a:t>
            </a:r>
            <a:endParaRPr lang="en-US" sz="1900" dirty="0" smtClean="0">
              <a:solidFill>
                <a:srgbClr val="FF0000"/>
              </a:solidFill>
            </a:endParaRPr>
          </a:p>
          <a:p>
            <a:pPr marL="514350" lvl="1" indent="0" algn="just">
              <a:buNone/>
            </a:pPr>
            <a:endParaRPr lang="en-US" sz="1900" dirty="0" smtClean="0"/>
          </a:p>
          <a:p>
            <a:pPr marL="514350" lvl="1" indent="0" algn="just">
              <a:buNone/>
            </a:pPr>
            <a:r>
              <a:rPr lang="en-US" sz="1900" dirty="0" smtClean="0"/>
              <a:t>(</a:t>
            </a:r>
            <a:r>
              <a:rPr lang="en-US" sz="1900" dirty="0"/>
              <a:t>ii) membership of a club, health and fitness </a:t>
            </a:r>
            <a:r>
              <a:rPr lang="en-US" sz="1900" dirty="0" err="1"/>
              <a:t>centre</a:t>
            </a:r>
            <a:r>
              <a:rPr lang="en-US" sz="1900" dirty="0" smtClean="0"/>
              <a:t>,</a:t>
            </a:r>
          </a:p>
          <a:p>
            <a:pPr marL="514350" lvl="1" indent="0" algn="just">
              <a:buNone/>
            </a:pPr>
            <a:endParaRPr lang="en-US" sz="1900" dirty="0"/>
          </a:p>
          <a:p>
            <a:pPr marL="514350" lvl="1" indent="0" algn="just">
              <a:buNone/>
            </a:pPr>
            <a:r>
              <a:rPr lang="en-US" sz="1900" dirty="0" smtClean="0"/>
              <a:t>(</a:t>
            </a:r>
            <a:r>
              <a:rPr lang="en-US" sz="1900" dirty="0"/>
              <a:t>iii) Rent a Cab, life insurance, health </a:t>
            </a:r>
            <a:r>
              <a:rPr lang="en-US" sz="1900" dirty="0" smtClean="0"/>
              <a:t>insurance</a:t>
            </a:r>
            <a:r>
              <a:rPr lang="mr-IN" sz="1900" dirty="0" smtClean="0"/>
              <a:t>……</a:t>
            </a:r>
            <a:r>
              <a:rPr lang="en-US" sz="1900" dirty="0" smtClean="0"/>
              <a:t>.except the </a:t>
            </a:r>
            <a:r>
              <a:rPr lang="en-US" sz="1900" dirty="0"/>
              <a:t>Government notifies the services which are obligatory for an employer to </a:t>
            </a:r>
            <a:r>
              <a:rPr lang="en-US" sz="1900" dirty="0">
                <a:solidFill>
                  <a:srgbClr val="FF0000"/>
                </a:solidFill>
              </a:rPr>
              <a:t>provide to its employees under any law </a:t>
            </a:r>
            <a:r>
              <a:rPr lang="en-US" sz="1900" dirty="0"/>
              <a:t>for the time being in force; and </a:t>
            </a:r>
            <a:endParaRPr lang="en-US" sz="1900" dirty="0" smtClean="0"/>
          </a:p>
          <a:p>
            <a:pPr marL="514350" lvl="1" indent="0" algn="just">
              <a:buNone/>
            </a:pPr>
            <a:r>
              <a:rPr lang="en-US" sz="1900" dirty="0" smtClean="0"/>
              <a:t>    </a:t>
            </a:r>
            <a:endParaRPr lang="en-US" sz="1900" dirty="0"/>
          </a:p>
          <a:p>
            <a:pPr marL="514350" lvl="1" indent="0" algn="just">
              <a:buNone/>
            </a:pPr>
            <a:r>
              <a:rPr lang="en-US" sz="1900" dirty="0" smtClean="0"/>
              <a:t>(</a:t>
            </a:r>
            <a:r>
              <a:rPr lang="en-US" sz="1900" dirty="0" smtClean="0"/>
              <a:t>iv) travel </a:t>
            </a:r>
            <a:r>
              <a:rPr lang="en-US" sz="1900" dirty="0"/>
              <a:t>benefits extended to employees on vacation such as leave or home travel </a:t>
            </a:r>
            <a:r>
              <a:rPr lang="en-US" sz="1900" dirty="0" smtClean="0"/>
              <a:t>concession</a:t>
            </a:r>
          </a:p>
          <a:p>
            <a:pPr marL="514350" lvl="1" indent="0" algn="just">
              <a:buNone/>
            </a:pPr>
            <a:r>
              <a:rPr lang="en-US" sz="1900" b="1" u="sng" dirty="0" smtClean="0">
                <a:solidFill>
                  <a:srgbClr val="FF0000"/>
                </a:solidFill>
              </a:rPr>
              <a:t>Water- beverage ?</a:t>
            </a:r>
          </a:p>
          <a:p>
            <a:pPr marL="514350" lvl="1" indent="0" algn="just">
              <a:buNone/>
            </a:pPr>
            <a:endParaRPr lang="en-US" sz="1900" b="1" u="sng" dirty="0" smtClean="0">
              <a:solidFill>
                <a:srgbClr val="FF0000"/>
              </a:solidFill>
            </a:endParaRPr>
          </a:p>
        </p:txBody>
      </p:sp>
    </p:spTree>
    <p:extLst>
      <p:ext uri="{BB962C8B-B14F-4D97-AF65-F5344CB8AC3E}">
        <p14:creationId xmlns:p14="http://schemas.microsoft.com/office/powerpoint/2010/main" val="39150336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Meaning of Composite &amp; Mix Supply</a:t>
            </a:r>
            <a:endParaRPr lang="en-US" dirty="0"/>
          </a:p>
        </p:txBody>
      </p:sp>
      <p:sp>
        <p:nvSpPr>
          <p:cNvPr id="3" name="Content Placeholder 2"/>
          <p:cNvSpPr>
            <a:spLocks noGrp="1"/>
          </p:cNvSpPr>
          <p:nvPr>
            <p:ph idx="1"/>
          </p:nvPr>
        </p:nvSpPr>
        <p:spPr/>
        <p:txBody>
          <a:bodyPr>
            <a:normAutofit fontScale="85000" lnSpcReduction="10000"/>
          </a:bodyPr>
          <a:lstStyle/>
          <a:p>
            <a:pPr algn="just"/>
            <a:r>
              <a:rPr lang="en-US" sz="2000" dirty="0" smtClean="0"/>
              <a:t>S 2(</a:t>
            </a:r>
            <a:r>
              <a:rPr lang="en-US" sz="2000" i="1" dirty="0" smtClean="0"/>
              <a:t>30</a:t>
            </a:r>
            <a:r>
              <a:rPr lang="en-US" sz="2000" dirty="0"/>
              <a:t>) “</a:t>
            </a:r>
            <a:r>
              <a:rPr lang="en-US" sz="2000" b="1" dirty="0"/>
              <a:t>composite supply</a:t>
            </a:r>
            <a:r>
              <a:rPr lang="en-US" sz="2000" dirty="0"/>
              <a:t>” means a supply made by a taxable person to a </a:t>
            </a:r>
            <a:r>
              <a:rPr lang="en-US" sz="2000" dirty="0" smtClean="0"/>
              <a:t>recipient </a:t>
            </a:r>
            <a:r>
              <a:rPr lang="en-US" sz="2000" dirty="0"/>
              <a:t>consisting of two or more taxable supplies of goods or services or both, or any combination thereof, which are naturally bundled and supplied in conjunction with each other in the ordinary course of business, one of which is a principal supply; </a:t>
            </a:r>
            <a:endParaRPr lang="en-US" sz="2000" dirty="0" smtClean="0"/>
          </a:p>
          <a:p>
            <a:pPr marL="0" indent="0" algn="just">
              <a:buNone/>
            </a:pPr>
            <a:r>
              <a:rPr lang="en-US" sz="2000" i="1" dirty="0" smtClean="0"/>
              <a:t>Illustration</a:t>
            </a:r>
            <a:r>
              <a:rPr lang="en-US" sz="2000" dirty="0"/>
              <a:t>.— </a:t>
            </a:r>
            <a:r>
              <a:rPr lang="en-US" sz="2000" i="1" dirty="0"/>
              <a:t>Where goods are packed and transported with insurance, the supply of goods, packing materials, transport and insurance is a composite supply and supply of goods is a principal supply; </a:t>
            </a:r>
            <a:endParaRPr lang="en-US" sz="2000" i="1" dirty="0" smtClean="0"/>
          </a:p>
          <a:p>
            <a:pPr marL="0" indent="0" algn="just">
              <a:buNone/>
            </a:pPr>
            <a:endParaRPr lang="en-US" sz="2000" dirty="0"/>
          </a:p>
          <a:p>
            <a:pPr algn="just"/>
            <a:r>
              <a:rPr lang="en-US" sz="2000" dirty="0" smtClean="0"/>
              <a:t>S 2(</a:t>
            </a:r>
            <a:r>
              <a:rPr lang="en-US" sz="2000" i="1" dirty="0" smtClean="0"/>
              <a:t>74</a:t>
            </a:r>
            <a:r>
              <a:rPr lang="en-US" sz="2000" dirty="0"/>
              <a:t>) “</a:t>
            </a:r>
            <a:r>
              <a:rPr lang="en-US" sz="2000" b="1" dirty="0"/>
              <a:t>mixed supply</a:t>
            </a:r>
            <a:r>
              <a:rPr lang="en-US" sz="2000" dirty="0"/>
              <a:t>” means two or more individual supplies of goods or services, or any combination thereof, made in conjunction with each other by a taxable person for a single price where such supply does not constitute a composite supply. </a:t>
            </a:r>
            <a:endParaRPr lang="en-US" sz="2000" dirty="0"/>
          </a:p>
          <a:p>
            <a:pPr marL="0" indent="0" algn="just">
              <a:buNone/>
            </a:pPr>
            <a:r>
              <a:rPr lang="en-US" sz="2000" i="1" dirty="0"/>
              <a:t>Illustration.— A supply of a package consisting of canned foods, sweets, chocolates, cakes, dry fruits, aerated drinks and fruit juices when supplied for </a:t>
            </a:r>
            <a:r>
              <a:rPr lang="en-US" sz="2000" i="1" dirty="0" smtClean="0"/>
              <a:t>a single </a:t>
            </a:r>
            <a:r>
              <a:rPr lang="en-US" sz="2000" i="1" dirty="0"/>
              <a:t>price is a mixed supply. Each of these items can be supplied separately and is not dependent on any other. It shall not be a mixed supply if these items are supplied separately; </a:t>
            </a:r>
            <a:endParaRPr lang="en-US" sz="2000" i="1" dirty="0" smtClean="0"/>
          </a:p>
          <a:p>
            <a:pPr marL="0" indent="0" algn="just">
              <a:buNone/>
            </a:pPr>
            <a:endParaRPr lang="en-US" sz="2000" i="1" dirty="0" smtClean="0">
              <a:solidFill>
                <a:srgbClr val="FF0000"/>
              </a:solidFill>
            </a:endParaRPr>
          </a:p>
          <a:p>
            <a:pPr marL="0" indent="0" algn="just">
              <a:buNone/>
            </a:pPr>
            <a:r>
              <a:rPr lang="en-US" sz="2000" i="1" dirty="0" smtClean="0">
                <a:solidFill>
                  <a:srgbClr val="FF0000"/>
                </a:solidFill>
              </a:rPr>
              <a:t>Beverage given by Supplier to customers: ?</a:t>
            </a:r>
            <a:endParaRPr lang="en-US" sz="2000" dirty="0">
              <a:solidFill>
                <a:srgbClr val="FF0000"/>
              </a:solidFill>
            </a:endParaRPr>
          </a:p>
          <a:p>
            <a:pPr algn="just"/>
            <a:endParaRPr lang="en-US" sz="2000" dirty="0"/>
          </a:p>
        </p:txBody>
      </p:sp>
    </p:spTree>
    <p:extLst>
      <p:ext uri="{BB962C8B-B14F-4D97-AF65-F5344CB8AC3E}">
        <p14:creationId xmlns:p14="http://schemas.microsoft.com/office/powerpoint/2010/main" val="17467822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008"/>
            <a:ext cx="7689273" cy="712519"/>
          </a:xfrm>
        </p:spPr>
        <p:txBody>
          <a:bodyPr>
            <a:normAutofit fontScale="90000"/>
          </a:bodyPr>
          <a:lstStyle/>
          <a:p>
            <a:pPr algn="l"/>
            <a:r>
              <a:rPr lang="is-IS" dirty="0" smtClean="0"/>
              <a:t>          </a:t>
            </a:r>
            <a:r>
              <a:rPr lang="is-IS" sz="3600" dirty="0" smtClean="0"/>
              <a:t> ITC</a:t>
            </a:r>
            <a:r>
              <a:rPr lang="is-IS" sz="3600" dirty="0"/>
              <a:t>….</a:t>
            </a:r>
            <a:r>
              <a:rPr lang="en-US" sz="3600" dirty="0"/>
              <a:t>Blocked </a:t>
            </a:r>
            <a:r>
              <a:rPr lang="en-US" sz="3600" dirty="0" smtClean="0"/>
              <a:t>Credit</a:t>
            </a:r>
            <a:r>
              <a:rPr lang="mr-IN" sz="3600" dirty="0" smtClean="0"/>
              <a:t>…</a:t>
            </a:r>
            <a:r>
              <a:rPr lang="en-US" sz="3600" dirty="0" smtClean="0"/>
              <a:t>.Works Contract</a:t>
            </a:r>
            <a:endParaRPr lang="en-US" sz="3600" dirty="0"/>
          </a:p>
        </p:txBody>
      </p:sp>
      <p:sp>
        <p:nvSpPr>
          <p:cNvPr id="3" name="Content Placeholder 2"/>
          <p:cNvSpPr>
            <a:spLocks noGrp="1"/>
          </p:cNvSpPr>
          <p:nvPr>
            <p:ph idx="1"/>
          </p:nvPr>
        </p:nvSpPr>
        <p:spPr>
          <a:xfrm>
            <a:off x="320634" y="997528"/>
            <a:ext cx="8366166" cy="5390658"/>
          </a:xfrm>
        </p:spPr>
        <p:txBody>
          <a:bodyPr>
            <a:noAutofit/>
          </a:bodyPr>
          <a:lstStyle/>
          <a:p>
            <a:pPr marL="0" indent="0" algn="just">
              <a:buNone/>
            </a:pPr>
            <a:r>
              <a:rPr lang="en-US" sz="2000" dirty="0"/>
              <a:t>(c</a:t>
            </a:r>
            <a:r>
              <a:rPr lang="en-US" sz="2000" dirty="0" smtClean="0"/>
              <a:t>) works </a:t>
            </a:r>
            <a:r>
              <a:rPr lang="en-US" sz="2000" dirty="0"/>
              <a:t>contract services when supplied for construction of immovable property, </a:t>
            </a:r>
            <a:r>
              <a:rPr lang="en-US" sz="2000" dirty="0" smtClean="0"/>
              <a:t>(other </a:t>
            </a:r>
            <a:r>
              <a:rPr lang="en-US" sz="2000" dirty="0"/>
              <a:t>than plant and </a:t>
            </a:r>
            <a:r>
              <a:rPr lang="en-US" sz="2000" dirty="0" smtClean="0"/>
              <a:t>machinery) </a:t>
            </a:r>
            <a:r>
              <a:rPr lang="en-US" sz="2000" dirty="0">
                <a:solidFill>
                  <a:srgbClr val="FF0000"/>
                </a:solidFill>
              </a:rPr>
              <a:t>except</a:t>
            </a:r>
            <a:r>
              <a:rPr lang="en-US" sz="2000" dirty="0"/>
              <a:t> where it is an input service for further supply of works contract service; </a:t>
            </a:r>
          </a:p>
          <a:p>
            <a:pPr marL="0" indent="0" algn="just">
              <a:buNone/>
            </a:pPr>
            <a:endParaRPr lang="en-US" sz="2000" dirty="0" smtClean="0"/>
          </a:p>
          <a:p>
            <a:pPr marL="0" indent="0" algn="just">
              <a:buNone/>
            </a:pPr>
            <a:r>
              <a:rPr lang="en-US" sz="2000" dirty="0" smtClean="0"/>
              <a:t>(</a:t>
            </a:r>
            <a:r>
              <a:rPr lang="en-US" sz="2000" dirty="0"/>
              <a:t>d</a:t>
            </a:r>
            <a:r>
              <a:rPr lang="en-US" sz="2000" dirty="0" smtClean="0"/>
              <a:t>) goods </a:t>
            </a:r>
            <a:r>
              <a:rPr lang="en-US" sz="2000" dirty="0"/>
              <a:t>or services received by a taxable person for construction of an immovable </a:t>
            </a:r>
            <a:r>
              <a:rPr lang="en-US" sz="2000" dirty="0" smtClean="0"/>
              <a:t>property (other </a:t>
            </a:r>
            <a:r>
              <a:rPr lang="en-US" sz="2000" dirty="0"/>
              <a:t>than plant and </a:t>
            </a:r>
            <a:r>
              <a:rPr lang="en-US" sz="2000" dirty="0" smtClean="0"/>
              <a:t>machinery), </a:t>
            </a:r>
            <a:r>
              <a:rPr lang="en-US" sz="2000" b="1" dirty="0">
                <a:solidFill>
                  <a:srgbClr val="FF0000"/>
                </a:solidFill>
              </a:rPr>
              <a:t>on his own account</a:t>
            </a:r>
            <a:r>
              <a:rPr lang="en-US" sz="2000" dirty="0" smtClean="0"/>
              <a:t> including </a:t>
            </a:r>
            <a:r>
              <a:rPr lang="en-US" sz="2000" dirty="0">
                <a:solidFill>
                  <a:srgbClr val="FF6600"/>
                </a:solidFill>
              </a:rPr>
              <a:t>when used in course </a:t>
            </a:r>
            <a:r>
              <a:rPr lang="en-US" sz="2000" dirty="0"/>
              <a:t>or furtherance of business; </a:t>
            </a:r>
            <a:endParaRPr lang="en-US" sz="2000" dirty="0" smtClean="0"/>
          </a:p>
          <a:p>
            <a:pPr marL="0" indent="0" algn="just">
              <a:buNone/>
            </a:pPr>
            <a:endParaRPr lang="en-US" sz="2000" i="1" dirty="0" smtClean="0"/>
          </a:p>
          <a:p>
            <a:pPr marL="0" indent="0" algn="just">
              <a:buNone/>
            </a:pPr>
            <a:r>
              <a:rPr lang="en-US" sz="2000" i="1" dirty="0" smtClean="0"/>
              <a:t>Explanation </a:t>
            </a:r>
            <a:r>
              <a:rPr lang="en-US" sz="2000" dirty="0"/>
              <a:t>1.- For the purpose of this clause, the word “construction” includes re-construction, renovation, additions or alterations or repairs, to the extent of </a:t>
            </a:r>
            <a:r>
              <a:rPr lang="en-US" sz="2000" b="1" dirty="0"/>
              <a:t>capitalization</a:t>
            </a:r>
            <a:r>
              <a:rPr lang="en-US" sz="2000" dirty="0"/>
              <a:t>, to the said immovable property. </a:t>
            </a:r>
          </a:p>
          <a:p>
            <a:pPr marL="0" indent="0" algn="just">
              <a:buNone/>
            </a:pPr>
            <a:endParaRPr lang="en-US" sz="2000" i="1" dirty="0" smtClean="0"/>
          </a:p>
          <a:p>
            <a:pPr marL="0" indent="0" algn="just">
              <a:buNone/>
            </a:pPr>
            <a:r>
              <a:rPr lang="en-US" sz="2000" i="1" dirty="0" smtClean="0"/>
              <a:t>Explanation </a:t>
            </a:r>
            <a:r>
              <a:rPr lang="en-US" sz="2000" dirty="0"/>
              <a:t>2.- ‘Plant and Machinery’ means apparatus, equipment, </a:t>
            </a:r>
            <a:r>
              <a:rPr lang="en-US" sz="2000" dirty="0" smtClean="0"/>
              <a:t>machinery </a:t>
            </a:r>
            <a:r>
              <a:rPr lang="en-US" sz="2000" dirty="0" smtClean="0"/>
              <a:t>fixed </a:t>
            </a:r>
            <a:r>
              <a:rPr lang="en-US" sz="2000" dirty="0"/>
              <a:t>to earth by foundation or structural support that are used for making outward supply and includes such foundation and structural supports but excludes land, building or any other civil </a:t>
            </a:r>
            <a:r>
              <a:rPr lang="en-US" sz="2000" dirty="0" smtClean="0"/>
              <a:t>structures, </a:t>
            </a:r>
            <a:r>
              <a:rPr lang="en-US" sz="2000" dirty="0"/>
              <a:t>pipelines, telecommunication tower </a:t>
            </a:r>
            <a:r>
              <a:rPr lang="en-US" sz="2000" dirty="0" smtClean="0"/>
              <a:t>outside factory premises. </a:t>
            </a:r>
            <a:endParaRPr lang="en-US" sz="2000" dirty="0"/>
          </a:p>
          <a:p>
            <a:pPr marL="0" indent="0" algn="just">
              <a:buNone/>
            </a:pPr>
            <a:endParaRPr lang="en-US" sz="2000" dirty="0"/>
          </a:p>
        </p:txBody>
      </p:sp>
    </p:spTree>
    <p:extLst>
      <p:ext uri="{BB962C8B-B14F-4D97-AF65-F5344CB8AC3E}">
        <p14:creationId xmlns:p14="http://schemas.microsoft.com/office/powerpoint/2010/main" val="41047932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2763"/>
            <a:ext cx="8229600" cy="1143000"/>
          </a:xfrm>
        </p:spPr>
        <p:txBody>
          <a:bodyPr>
            <a:normAutofit/>
          </a:bodyPr>
          <a:lstStyle/>
          <a:p>
            <a:r>
              <a:rPr lang="mr-IN" sz="3000" dirty="0" smtClean="0"/>
              <a:t>……</a:t>
            </a:r>
            <a:r>
              <a:rPr lang="en-US" sz="3000" dirty="0" smtClean="0"/>
              <a:t>.Blocked Credit-Works Contract</a:t>
            </a:r>
            <a:endParaRPr lang="en-US" sz="3000" dirty="0"/>
          </a:p>
        </p:txBody>
      </p:sp>
      <p:sp>
        <p:nvSpPr>
          <p:cNvPr id="3" name="Content Placeholder 2"/>
          <p:cNvSpPr>
            <a:spLocks noGrp="1"/>
          </p:cNvSpPr>
          <p:nvPr>
            <p:ph idx="1"/>
          </p:nvPr>
        </p:nvSpPr>
        <p:spPr>
          <a:xfrm>
            <a:off x="457200" y="1068780"/>
            <a:ext cx="8229600" cy="5057384"/>
          </a:xfrm>
        </p:spPr>
        <p:txBody>
          <a:bodyPr>
            <a:normAutofit lnSpcReduction="10000"/>
          </a:bodyPr>
          <a:lstStyle/>
          <a:p>
            <a:pPr marL="0" indent="0" algn="just">
              <a:buNone/>
            </a:pPr>
            <a:r>
              <a:rPr lang="en-US" sz="2200" dirty="0" smtClean="0"/>
              <a:t>Conclusion:</a:t>
            </a:r>
          </a:p>
          <a:p>
            <a:pPr marL="0" indent="0" algn="just">
              <a:buNone/>
            </a:pPr>
            <a:endParaRPr lang="en-US" sz="2200" dirty="0" smtClean="0"/>
          </a:p>
          <a:p>
            <a:pPr algn="just">
              <a:buFont typeface="Wingdings" charset="2"/>
              <a:buChar char="q"/>
            </a:pPr>
            <a:r>
              <a:rPr lang="en-US" sz="2200" dirty="0" smtClean="0"/>
              <a:t>ITC available:</a:t>
            </a:r>
          </a:p>
          <a:p>
            <a:pPr algn="just">
              <a:buFont typeface="Wingdings" charset="2"/>
              <a:buChar char="§"/>
            </a:pPr>
            <a:r>
              <a:rPr lang="en-US" sz="2200" dirty="0" smtClean="0"/>
              <a:t>Works contract services or goods/services used for structure of  Plant &amp; Machinery</a:t>
            </a:r>
          </a:p>
          <a:p>
            <a:pPr algn="just">
              <a:buFont typeface="Wingdings" charset="2"/>
              <a:buChar char="§"/>
            </a:pPr>
            <a:r>
              <a:rPr lang="en-US" sz="2200" dirty="0" smtClean="0"/>
              <a:t>Works contract services or goods/services used for further sale of works contract services.</a:t>
            </a:r>
          </a:p>
          <a:p>
            <a:pPr algn="just">
              <a:buFont typeface="Wingdings" charset="2"/>
              <a:buChar char="§"/>
            </a:pPr>
            <a:r>
              <a:rPr lang="en-US" sz="2200" dirty="0" smtClean="0"/>
              <a:t>WC services used for repair, renovation, reconstruction, alteration etc. </a:t>
            </a:r>
            <a:r>
              <a:rPr lang="en-US" sz="2200" b="1" dirty="0" smtClean="0"/>
              <a:t>to the extent Capitalization.</a:t>
            </a:r>
          </a:p>
          <a:p>
            <a:pPr algn="just">
              <a:buFont typeface="Wingdings" charset="2"/>
              <a:buChar char="q"/>
            </a:pPr>
            <a:endParaRPr lang="en-US" sz="2200" dirty="0" smtClean="0"/>
          </a:p>
          <a:p>
            <a:pPr algn="just">
              <a:buFont typeface="Wingdings" charset="2"/>
              <a:buChar char="q"/>
            </a:pPr>
            <a:r>
              <a:rPr lang="en-US" sz="2200" dirty="0" smtClean="0"/>
              <a:t>ITC not available:</a:t>
            </a:r>
          </a:p>
          <a:p>
            <a:pPr algn="just">
              <a:buFont typeface="Wingdings" charset="2"/>
              <a:buChar char="§"/>
            </a:pPr>
            <a:r>
              <a:rPr lang="en-US" sz="2200" dirty="0" smtClean="0"/>
              <a:t>WC used for other civil structure</a:t>
            </a:r>
          </a:p>
          <a:p>
            <a:pPr algn="just">
              <a:buFont typeface="Wingdings" charset="2"/>
              <a:buChar char="§"/>
            </a:pPr>
            <a:r>
              <a:rPr lang="en-US" sz="2200" dirty="0" smtClean="0"/>
              <a:t>Telecommunication Tower</a:t>
            </a:r>
          </a:p>
          <a:p>
            <a:pPr algn="just">
              <a:buFont typeface="Wingdings" charset="2"/>
              <a:buChar char="§"/>
            </a:pPr>
            <a:r>
              <a:rPr lang="en-US" sz="2200" dirty="0" smtClean="0"/>
              <a:t>Pipeline laid outside factory premises.</a:t>
            </a:r>
            <a:endParaRPr lang="en-US" sz="2200" dirty="0"/>
          </a:p>
        </p:txBody>
      </p:sp>
    </p:spTree>
    <p:extLst>
      <p:ext uri="{BB962C8B-B14F-4D97-AF65-F5344CB8AC3E}">
        <p14:creationId xmlns:p14="http://schemas.microsoft.com/office/powerpoint/2010/main" val="1794216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98031" cy="532884"/>
          </a:xfrm>
        </p:spPr>
        <p:txBody>
          <a:bodyPr>
            <a:normAutofit fontScale="90000"/>
          </a:bodyPr>
          <a:lstStyle/>
          <a:p>
            <a:pPr algn="l"/>
            <a:r>
              <a:rPr lang="is-IS" dirty="0" smtClean="0"/>
              <a:t>                       ITC…</a:t>
            </a:r>
            <a:r>
              <a:rPr lang="is-IS" dirty="0"/>
              <a:t>.</a:t>
            </a:r>
            <a:r>
              <a:rPr lang="en-US" dirty="0"/>
              <a:t>Negative </a:t>
            </a:r>
            <a:r>
              <a:rPr lang="en-US" dirty="0" smtClean="0"/>
              <a:t>List</a:t>
            </a:r>
            <a:endParaRPr lang="en-US" dirty="0"/>
          </a:p>
        </p:txBody>
      </p:sp>
      <p:sp>
        <p:nvSpPr>
          <p:cNvPr id="3" name="Content Placeholder 2"/>
          <p:cNvSpPr>
            <a:spLocks noGrp="1"/>
          </p:cNvSpPr>
          <p:nvPr>
            <p:ph idx="1"/>
          </p:nvPr>
        </p:nvSpPr>
        <p:spPr>
          <a:xfrm>
            <a:off x="225631" y="795647"/>
            <a:ext cx="8704613" cy="5949538"/>
          </a:xfrm>
        </p:spPr>
        <p:txBody>
          <a:bodyPr>
            <a:normAutofit fontScale="92500" lnSpcReduction="10000"/>
          </a:bodyPr>
          <a:lstStyle/>
          <a:p>
            <a:pPr marL="514350" lvl="2" indent="-457200" algn="just">
              <a:buFont typeface="+mj-lt"/>
              <a:buAutoNum type="alphaLcPeriod" startAt="5"/>
            </a:pPr>
            <a:r>
              <a:rPr lang="en-US" sz="2000" dirty="0" smtClean="0">
                <a:latin typeface="Arial" charset="0"/>
                <a:ea typeface="Arial" charset="0"/>
                <a:cs typeface="Arial" charset="0"/>
              </a:rPr>
              <a:t>Goods and services on which tax has been paid under the composition levy under section 10</a:t>
            </a:r>
            <a:r>
              <a:rPr lang="en-US" sz="2000" dirty="0" smtClean="0">
                <a:latin typeface="Arial" charset="0"/>
                <a:ea typeface="Arial" charset="0"/>
                <a:cs typeface="Arial" charset="0"/>
              </a:rPr>
              <a:t>.</a:t>
            </a:r>
          </a:p>
          <a:p>
            <a:pPr marL="514350" lvl="2" indent="-457200" algn="just">
              <a:buFont typeface="+mj-lt"/>
              <a:buAutoNum type="alphaLcPeriod" startAt="5"/>
            </a:pPr>
            <a:r>
              <a:rPr lang="en-US" sz="2000" dirty="0">
                <a:latin typeface="Arial" charset="0"/>
                <a:ea typeface="Arial" charset="0"/>
                <a:cs typeface="Arial" charset="0"/>
              </a:rPr>
              <a:t>G</a:t>
            </a:r>
            <a:r>
              <a:rPr lang="en-US" sz="2000" dirty="0" smtClean="0">
                <a:latin typeface="Arial" charset="0"/>
                <a:ea typeface="Arial" charset="0"/>
                <a:cs typeface="Arial" charset="0"/>
              </a:rPr>
              <a:t>oods </a:t>
            </a:r>
            <a:r>
              <a:rPr lang="en-US" sz="2000" dirty="0">
                <a:latin typeface="Arial" charset="0"/>
                <a:ea typeface="Arial" charset="0"/>
                <a:cs typeface="Arial" charset="0"/>
              </a:rPr>
              <a:t>or services by a non-resident taxable person except on goods imported by him; </a:t>
            </a:r>
            <a:endParaRPr lang="en-US" sz="2000" dirty="0" smtClean="0">
              <a:latin typeface="Arial" charset="0"/>
              <a:ea typeface="Arial" charset="0"/>
              <a:cs typeface="Arial" charset="0"/>
            </a:endParaRPr>
          </a:p>
          <a:p>
            <a:pPr marL="514350" lvl="2" indent="-457200" algn="just">
              <a:buFont typeface="+mj-lt"/>
              <a:buAutoNum type="alphaLcPeriod" startAt="5"/>
            </a:pPr>
            <a:r>
              <a:rPr lang="en-US" sz="2000" dirty="0" smtClean="0">
                <a:latin typeface="Arial" charset="0"/>
                <a:ea typeface="Arial" charset="0"/>
                <a:cs typeface="Arial" charset="0"/>
              </a:rPr>
              <a:t>Goods </a:t>
            </a:r>
            <a:r>
              <a:rPr lang="en-US" sz="2000" dirty="0" smtClean="0">
                <a:latin typeface="Arial" charset="0"/>
                <a:ea typeface="Arial" charset="0"/>
                <a:cs typeface="Arial" charset="0"/>
              </a:rPr>
              <a:t>and services used for personal consumption</a:t>
            </a:r>
          </a:p>
          <a:p>
            <a:pPr marL="514350" lvl="2" indent="-457200" algn="just">
              <a:buFont typeface="+mj-lt"/>
              <a:buAutoNum type="alphaLcPeriod" startAt="5"/>
            </a:pPr>
            <a:r>
              <a:rPr lang="en-US" sz="2000" b="1" dirty="0">
                <a:latin typeface="Arial" charset="0"/>
                <a:ea typeface="Arial" charset="0"/>
                <a:cs typeface="Arial" charset="0"/>
              </a:rPr>
              <a:t>G</a:t>
            </a:r>
            <a:r>
              <a:rPr lang="en-US" sz="2000" b="1" dirty="0" smtClean="0">
                <a:latin typeface="Arial" charset="0"/>
                <a:ea typeface="Arial" charset="0"/>
                <a:cs typeface="Arial" charset="0"/>
              </a:rPr>
              <a:t>oods</a:t>
            </a:r>
            <a:r>
              <a:rPr lang="en-US" sz="2000" dirty="0" smtClean="0">
                <a:latin typeface="Arial" charset="0"/>
                <a:ea typeface="Arial" charset="0"/>
                <a:cs typeface="Arial" charset="0"/>
              </a:rPr>
              <a:t> </a:t>
            </a:r>
            <a:r>
              <a:rPr lang="en-US" sz="2000" dirty="0">
                <a:solidFill>
                  <a:srgbClr val="FF0000"/>
                </a:solidFill>
                <a:latin typeface="Arial" charset="0"/>
                <a:ea typeface="Arial" charset="0"/>
                <a:cs typeface="Arial" charset="0"/>
              </a:rPr>
              <a:t>lost, stolen, destroyed, written off or disposed</a:t>
            </a:r>
            <a:r>
              <a:rPr lang="en-US" sz="2000" dirty="0">
                <a:latin typeface="Arial" charset="0"/>
                <a:ea typeface="Arial" charset="0"/>
                <a:cs typeface="Arial" charset="0"/>
              </a:rPr>
              <a:t> of by way of</a:t>
            </a:r>
            <a:r>
              <a:rPr lang="en-US" sz="2000" dirty="0">
                <a:solidFill>
                  <a:srgbClr val="FF0000"/>
                </a:solidFill>
                <a:latin typeface="Arial" charset="0"/>
                <a:ea typeface="Arial" charset="0"/>
                <a:cs typeface="Arial" charset="0"/>
              </a:rPr>
              <a:t> gift </a:t>
            </a:r>
            <a:r>
              <a:rPr lang="en-US" sz="2000" dirty="0">
                <a:latin typeface="Arial" charset="0"/>
                <a:ea typeface="Arial" charset="0"/>
                <a:cs typeface="Arial" charset="0"/>
              </a:rPr>
              <a:t>or </a:t>
            </a:r>
            <a:r>
              <a:rPr lang="en-US" sz="2000" dirty="0">
                <a:solidFill>
                  <a:srgbClr val="FF0000"/>
                </a:solidFill>
                <a:latin typeface="Arial" charset="0"/>
                <a:ea typeface="Arial" charset="0"/>
                <a:cs typeface="Arial" charset="0"/>
              </a:rPr>
              <a:t>free </a:t>
            </a:r>
            <a:r>
              <a:rPr lang="en-US" sz="2000" dirty="0" smtClean="0">
                <a:solidFill>
                  <a:srgbClr val="FF0000"/>
                </a:solidFill>
                <a:latin typeface="Arial" charset="0"/>
                <a:ea typeface="Arial" charset="0"/>
                <a:cs typeface="Arial" charset="0"/>
              </a:rPr>
              <a:t>samples</a:t>
            </a:r>
            <a:r>
              <a:rPr lang="en-US" sz="2000" dirty="0">
                <a:latin typeface="Arial" charset="0"/>
                <a:ea typeface="Arial" charset="0"/>
                <a:cs typeface="Arial" charset="0"/>
              </a:rPr>
              <a:t>; </a:t>
            </a:r>
            <a:endParaRPr lang="en-US" sz="2000" dirty="0">
              <a:latin typeface="Arial" charset="0"/>
              <a:ea typeface="Arial" charset="0"/>
              <a:cs typeface="Arial" charset="0"/>
            </a:endParaRPr>
          </a:p>
          <a:p>
            <a:pPr marL="514350" lvl="2" indent="-457200" algn="just">
              <a:buFont typeface="+mj-lt"/>
              <a:buAutoNum type="alphaLcPeriod" startAt="5"/>
            </a:pPr>
            <a:r>
              <a:rPr lang="en-US" sz="2000" dirty="0">
                <a:latin typeface="Arial" charset="0"/>
                <a:ea typeface="Arial" charset="0"/>
                <a:cs typeface="Arial" charset="0"/>
              </a:rPr>
              <a:t>A</a:t>
            </a:r>
            <a:r>
              <a:rPr lang="en-US" sz="2000" dirty="0" smtClean="0">
                <a:latin typeface="Arial" charset="0"/>
                <a:ea typeface="Arial" charset="0"/>
                <a:cs typeface="Arial" charset="0"/>
              </a:rPr>
              <a:t>ny </a:t>
            </a:r>
            <a:r>
              <a:rPr lang="en-US" sz="2000" dirty="0">
                <a:latin typeface="Arial" charset="0"/>
                <a:ea typeface="Arial" charset="0"/>
                <a:cs typeface="Arial" charset="0"/>
              </a:rPr>
              <a:t>tax paid in terms of sections </a:t>
            </a:r>
            <a:r>
              <a:rPr lang="en-US" sz="2000" dirty="0" smtClean="0">
                <a:latin typeface="Arial" charset="0"/>
                <a:ea typeface="Arial" charset="0"/>
                <a:cs typeface="Arial" charset="0"/>
              </a:rPr>
              <a:t>74, 129 </a:t>
            </a:r>
            <a:r>
              <a:rPr lang="en-US" sz="2000" dirty="0">
                <a:latin typeface="Arial" charset="0"/>
                <a:ea typeface="Arial" charset="0"/>
                <a:cs typeface="Arial" charset="0"/>
              </a:rPr>
              <a:t>or </a:t>
            </a:r>
            <a:r>
              <a:rPr lang="en-US" sz="2000" dirty="0" smtClean="0">
                <a:latin typeface="Arial" charset="0"/>
                <a:ea typeface="Arial" charset="0"/>
                <a:cs typeface="Arial" charset="0"/>
              </a:rPr>
              <a:t>130</a:t>
            </a:r>
            <a:r>
              <a:rPr lang="en-US" sz="2000" dirty="0">
                <a:latin typeface="Arial" charset="0"/>
                <a:ea typeface="Arial" charset="0"/>
                <a:cs typeface="Arial" charset="0"/>
              </a:rPr>
              <a:t>. </a:t>
            </a:r>
            <a:endParaRPr lang="en-US" sz="2000" dirty="0" smtClean="0">
              <a:latin typeface="Arial" charset="0"/>
              <a:ea typeface="Arial" charset="0"/>
              <a:cs typeface="Arial" charset="0"/>
            </a:endParaRPr>
          </a:p>
          <a:p>
            <a:pPr marL="57150" lvl="2" indent="0" algn="just">
              <a:buNone/>
            </a:pPr>
            <a:endParaRPr lang="en-US" sz="2000" dirty="0" smtClean="0">
              <a:latin typeface="Arial" charset="0"/>
              <a:ea typeface="Arial" charset="0"/>
              <a:cs typeface="Arial" charset="0"/>
            </a:endParaRPr>
          </a:p>
          <a:p>
            <a:pPr marL="57150" lvl="2" indent="0" algn="just">
              <a:buNone/>
            </a:pPr>
            <a:r>
              <a:rPr lang="en-US" sz="2000" dirty="0" smtClean="0">
                <a:latin typeface="Arial" charset="0"/>
                <a:ea typeface="Arial" charset="0"/>
                <a:cs typeface="Arial" charset="0"/>
              </a:rPr>
              <a:t>References:</a:t>
            </a:r>
            <a:endParaRPr lang="en-US" sz="2000" dirty="0" smtClean="0">
              <a:latin typeface="Arial" charset="0"/>
              <a:ea typeface="Arial" charset="0"/>
              <a:cs typeface="Arial" charset="0"/>
            </a:endParaRPr>
          </a:p>
          <a:p>
            <a:pPr marL="0" indent="0" algn="just">
              <a:buNone/>
            </a:pPr>
            <a:r>
              <a:rPr lang="en-US" sz="2000" dirty="0" smtClean="0">
                <a:latin typeface="Arial" charset="0"/>
                <a:ea typeface="Arial" charset="0"/>
                <a:cs typeface="Arial" charset="0"/>
              </a:rPr>
              <a:t>S. 74- Tax not paid- fraud</a:t>
            </a:r>
            <a:r>
              <a:rPr lang="en-US" sz="2000" dirty="0">
                <a:latin typeface="Arial" charset="0"/>
                <a:ea typeface="Arial" charset="0"/>
                <a:cs typeface="Arial" charset="0"/>
              </a:rPr>
              <a:t>, </a:t>
            </a:r>
            <a:r>
              <a:rPr lang="en-US" sz="2000" dirty="0" smtClean="0">
                <a:latin typeface="Arial" charset="0"/>
                <a:ea typeface="Arial" charset="0"/>
                <a:cs typeface="Arial" charset="0"/>
              </a:rPr>
              <a:t>willful</a:t>
            </a:r>
            <a:r>
              <a:rPr lang="en-US" sz="2000" dirty="0">
                <a:latin typeface="Arial" charset="0"/>
                <a:ea typeface="Arial" charset="0"/>
                <a:cs typeface="Arial" charset="0"/>
              </a:rPr>
              <a:t>-</a:t>
            </a:r>
            <a:r>
              <a:rPr lang="en-US" sz="2000" dirty="0" smtClean="0">
                <a:latin typeface="Arial" charset="0"/>
                <a:ea typeface="Arial" charset="0"/>
                <a:cs typeface="Arial" charset="0"/>
              </a:rPr>
              <a:t>misstatement, suppression </a:t>
            </a:r>
            <a:r>
              <a:rPr lang="en-US" sz="2000" dirty="0">
                <a:latin typeface="Arial" charset="0"/>
                <a:ea typeface="Arial" charset="0"/>
                <a:cs typeface="Arial" charset="0"/>
              </a:rPr>
              <a:t>of </a:t>
            </a:r>
            <a:r>
              <a:rPr lang="en-US" sz="2000" dirty="0" smtClean="0">
                <a:latin typeface="Arial" charset="0"/>
                <a:ea typeface="Arial" charset="0"/>
                <a:cs typeface="Arial" charset="0"/>
              </a:rPr>
              <a:t>facts</a:t>
            </a:r>
            <a:endParaRPr lang="en-US" sz="2000" dirty="0">
              <a:latin typeface="Arial" charset="0"/>
              <a:ea typeface="Arial" charset="0"/>
              <a:cs typeface="Arial" charset="0"/>
            </a:endParaRPr>
          </a:p>
          <a:p>
            <a:pPr marL="57150" lvl="2" indent="0" algn="just">
              <a:buNone/>
            </a:pPr>
            <a:r>
              <a:rPr lang="en-US" sz="2000" dirty="0" smtClean="0">
                <a:latin typeface="Arial" charset="0"/>
                <a:ea typeface="Arial" charset="0"/>
                <a:cs typeface="Arial" charset="0"/>
              </a:rPr>
              <a:t>S. 129-Detention</a:t>
            </a:r>
            <a:r>
              <a:rPr lang="en-US" sz="2000" dirty="0">
                <a:latin typeface="Arial" charset="0"/>
                <a:ea typeface="Arial" charset="0"/>
                <a:cs typeface="Arial" charset="0"/>
              </a:rPr>
              <a:t>, seizure and release of </a:t>
            </a:r>
            <a:r>
              <a:rPr lang="en-US" sz="2000" dirty="0" smtClean="0">
                <a:latin typeface="Arial" charset="0"/>
                <a:ea typeface="Arial" charset="0"/>
                <a:cs typeface="Arial" charset="0"/>
              </a:rPr>
              <a:t>goods &amp; conveyances </a:t>
            </a:r>
            <a:r>
              <a:rPr lang="en-US" sz="2000" dirty="0">
                <a:latin typeface="Arial" charset="0"/>
                <a:ea typeface="Arial" charset="0"/>
                <a:cs typeface="Arial" charset="0"/>
              </a:rPr>
              <a:t>in </a:t>
            </a:r>
            <a:r>
              <a:rPr lang="en-US" sz="2000" dirty="0" smtClean="0">
                <a:latin typeface="Arial" charset="0"/>
                <a:ea typeface="Arial" charset="0"/>
                <a:cs typeface="Arial" charset="0"/>
              </a:rPr>
              <a:t>transit after paying tax </a:t>
            </a:r>
            <a:endParaRPr lang="en-US" sz="2000" dirty="0">
              <a:latin typeface="Arial" charset="0"/>
              <a:ea typeface="Arial" charset="0"/>
              <a:cs typeface="Arial" charset="0"/>
            </a:endParaRPr>
          </a:p>
          <a:p>
            <a:pPr marL="57150" lvl="2" indent="0" algn="just">
              <a:buNone/>
            </a:pPr>
            <a:r>
              <a:rPr lang="en-US" sz="2000" dirty="0" smtClean="0">
                <a:latin typeface="Arial" charset="0"/>
                <a:ea typeface="Arial" charset="0"/>
                <a:cs typeface="Arial" charset="0"/>
              </a:rPr>
              <a:t>S. </a:t>
            </a:r>
            <a:r>
              <a:rPr lang="en-US" sz="2000" dirty="0" smtClean="0">
                <a:latin typeface="Arial" charset="0"/>
                <a:ea typeface="Arial" charset="0"/>
                <a:cs typeface="Arial" charset="0"/>
              </a:rPr>
              <a:t>130- Confiscation of goods </a:t>
            </a:r>
            <a:r>
              <a:rPr lang="en-US" sz="2000" dirty="0"/>
              <a:t>with intent to evade payment of tax </a:t>
            </a:r>
            <a:endParaRPr lang="en-US" sz="2000" dirty="0"/>
          </a:p>
          <a:p>
            <a:pPr marL="57150" lvl="2" indent="0" algn="just">
              <a:buNone/>
            </a:pPr>
            <a:endParaRPr lang="en-US" sz="2000" dirty="0">
              <a:latin typeface="Arial" charset="0"/>
              <a:ea typeface="Arial" charset="0"/>
              <a:cs typeface="Arial" charset="0"/>
            </a:endParaRPr>
          </a:p>
          <a:p>
            <a:pPr marL="57150" lvl="2" indent="0" algn="just">
              <a:buNone/>
            </a:pPr>
            <a:r>
              <a:rPr lang="en-US" sz="2000" b="1" dirty="0" smtClean="0">
                <a:latin typeface="Arial" charset="0"/>
                <a:ea typeface="Arial" charset="0"/>
                <a:cs typeface="Arial" charset="0"/>
              </a:rPr>
              <a:t>Note:</a:t>
            </a:r>
            <a:endParaRPr lang="en-US" sz="2000" b="1" dirty="0" smtClean="0">
              <a:latin typeface="Arial" charset="0"/>
              <a:ea typeface="Arial" charset="0"/>
              <a:cs typeface="Arial" charset="0"/>
            </a:endParaRPr>
          </a:p>
          <a:p>
            <a:pPr marL="0" indent="0" algn="just" fontAlgn="base">
              <a:buNone/>
            </a:pPr>
            <a:r>
              <a:rPr lang="en-US" sz="2000" dirty="0" smtClean="0">
                <a:latin typeface="Arial" charset="0"/>
                <a:ea typeface="Arial" charset="0"/>
                <a:cs typeface="Arial" charset="0"/>
              </a:rPr>
              <a:t>The </a:t>
            </a:r>
            <a:r>
              <a:rPr lang="en-US" sz="2000" dirty="0">
                <a:latin typeface="Arial" charset="0"/>
                <a:ea typeface="Arial" charset="0"/>
                <a:cs typeface="Arial" charset="0"/>
              </a:rPr>
              <a:t>term “gift” has not been defined in CGST Act, 2017. </a:t>
            </a:r>
            <a:endParaRPr lang="en-US" sz="2000" dirty="0" smtClean="0">
              <a:latin typeface="Arial" charset="0"/>
              <a:ea typeface="Arial" charset="0"/>
              <a:cs typeface="Arial" charset="0"/>
            </a:endParaRPr>
          </a:p>
          <a:p>
            <a:pPr marL="0" indent="0" algn="just" fontAlgn="base">
              <a:buNone/>
            </a:pPr>
            <a:r>
              <a:rPr lang="en-US" sz="2000" dirty="0" smtClean="0">
                <a:latin typeface="Arial" charset="0"/>
                <a:ea typeface="Arial" charset="0"/>
                <a:cs typeface="Arial" charset="0"/>
              </a:rPr>
              <a:t>The </a:t>
            </a:r>
            <a:r>
              <a:rPr lang="en-US" sz="2000" dirty="0" err="1">
                <a:latin typeface="Arial" charset="0"/>
                <a:ea typeface="Arial" charset="0"/>
                <a:cs typeface="Arial" charset="0"/>
              </a:rPr>
              <a:t>merriam-webster</a:t>
            </a:r>
            <a:r>
              <a:rPr lang="en-US" sz="2000" dirty="0">
                <a:latin typeface="Arial" charset="0"/>
                <a:ea typeface="Arial" charset="0"/>
                <a:cs typeface="Arial" charset="0"/>
              </a:rPr>
              <a:t> dictionary defines the term as “something voluntarily transferred by one person to another without compensation”</a:t>
            </a:r>
          </a:p>
        </p:txBody>
      </p:sp>
    </p:spTree>
    <p:extLst>
      <p:ext uri="{BB962C8B-B14F-4D97-AF65-F5344CB8AC3E}">
        <p14:creationId xmlns:p14="http://schemas.microsoft.com/office/powerpoint/2010/main" val="4866280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Study-Promotional Items</a:t>
            </a:r>
            <a:endParaRPr lang="en-US" dirty="0"/>
          </a:p>
        </p:txBody>
      </p:sp>
      <p:sp>
        <p:nvSpPr>
          <p:cNvPr id="3" name="Content Placeholder 2"/>
          <p:cNvSpPr>
            <a:spLocks noGrp="1"/>
          </p:cNvSpPr>
          <p:nvPr>
            <p:ph idx="1"/>
          </p:nvPr>
        </p:nvSpPr>
        <p:spPr/>
        <p:txBody>
          <a:bodyPr>
            <a:normAutofit fontScale="77500" lnSpcReduction="20000"/>
          </a:bodyPr>
          <a:lstStyle/>
          <a:p>
            <a:pPr marL="0" indent="0" algn="just">
              <a:buNone/>
            </a:pPr>
            <a:r>
              <a:rPr lang="en-US" dirty="0"/>
              <a:t>Supply of promotional items </a:t>
            </a:r>
            <a:r>
              <a:rPr lang="en-US" dirty="0" smtClean="0"/>
              <a:t>- Caps</a:t>
            </a:r>
            <a:r>
              <a:rPr lang="en-US" dirty="0"/>
              <a:t>, T-shirts etc. free of </a:t>
            </a:r>
            <a:r>
              <a:rPr lang="en-US" dirty="0" smtClean="0"/>
              <a:t>cost</a:t>
            </a:r>
          </a:p>
          <a:p>
            <a:pPr marL="0" indent="0" algn="just">
              <a:buNone/>
            </a:pPr>
            <a:endParaRPr lang="en-US" dirty="0" smtClean="0"/>
          </a:p>
          <a:p>
            <a:pPr lvl="0" algn="just"/>
            <a:r>
              <a:rPr lang="en-US" dirty="0" smtClean="0"/>
              <a:t>Sh-1 </a:t>
            </a:r>
            <a:r>
              <a:rPr lang="en-US" dirty="0"/>
              <a:t>to the CGST Act </a:t>
            </a:r>
            <a:r>
              <a:rPr lang="en-US" dirty="0" smtClean="0"/>
              <a:t>specify a </a:t>
            </a:r>
            <a:r>
              <a:rPr lang="en-US" dirty="0"/>
              <a:t>supply even without a </a:t>
            </a:r>
            <a:r>
              <a:rPr lang="en-US" dirty="0" smtClean="0"/>
              <a:t>consideration read as </a:t>
            </a:r>
            <a:r>
              <a:rPr lang="en-US" i="1" dirty="0" smtClean="0"/>
              <a:t>Permanent </a:t>
            </a:r>
            <a:r>
              <a:rPr lang="en-US" i="1" dirty="0"/>
              <a:t>transfer or disposal of business assets where ITC was availed on such assets</a:t>
            </a:r>
            <a:r>
              <a:rPr lang="en-US" i="1" dirty="0" smtClean="0"/>
              <a:t>;</a:t>
            </a:r>
          </a:p>
          <a:p>
            <a:pPr lvl="0" algn="just"/>
            <a:r>
              <a:rPr lang="en-US" dirty="0"/>
              <a:t>When such items were not classified as business assets (say consumables), while there will not be a GST </a:t>
            </a:r>
            <a:r>
              <a:rPr lang="en-US" dirty="0" smtClean="0"/>
              <a:t>liability</a:t>
            </a:r>
            <a:r>
              <a:rPr lang="en-GB" dirty="0" smtClean="0"/>
              <a:t>.</a:t>
            </a:r>
          </a:p>
          <a:p>
            <a:pPr marL="0" lvl="0" indent="0" algn="just">
              <a:buNone/>
            </a:pPr>
            <a:endParaRPr lang="en-GB" i="1" dirty="0" smtClean="0"/>
          </a:p>
          <a:p>
            <a:pPr marL="0" lvl="0" indent="0" algn="just">
              <a:buNone/>
            </a:pPr>
            <a:r>
              <a:rPr lang="en-GB" i="1" dirty="0" smtClean="0"/>
              <a:t>Note: If it deems as business assets, either not take ITC or charge GST as per Sh-1 </a:t>
            </a:r>
            <a:endParaRPr lang="en-GB" i="1" dirty="0"/>
          </a:p>
          <a:p>
            <a:pPr marL="0" indent="0" algn="just">
              <a:buNone/>
            </a:pPr>
            <a:r>
              <a:rPr lang="en-GB" i="1" dirty="0" smtClean="0"/>
              <a:t> </a:t>
            </a:r>
            <a:endParaRPr lang="en-US" i="1" dirty="0"/>
          </a:p>
        </p:txBody>
      </p:sp>
    </p:spTree>
    <p:extLst>
      <p:ext uri="{BB962C8B-B14F-4D97-AF65-F5344CB8AC3E}">
        <p14:creationId xmlns:p14="http://schemas.microsoft.com/office/powerpoint/2010/main" val="400172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Study-Loyalty points</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dirty="0" smtClean="0"/>
              <a:t>Supply of goods against loyalty points</a:t>
            </a:r>
          </a:p>
          <a:p>
            <a:pPr algn="just"/>
            <a:r>
              <a:rPr lang="en-US" dirty="0" smtClean="0"/>
              <a:t>Its not a supply against consideration</a:t>
            </a:r>
          </a:p>
          <a:p>
            <a:pPr algn="just"/>
            <a:r>
              <a:rPr lang="en-US" i="1" dirty="0" smtClean="0"/>
              <a:t>“HMRC</a:t>
            </a:r>
            <a:r>
              <a:rPr lang="en-US" dirty="0" smtClean="0"/>
              <a:t> </a:t>
            </a:r>
            <a:r>
              <a:rPr lang="en-US" i="1" dirty="0"/>
              <a:t>VAT Notice 700/7: business promotions</a:t>
            </a:r>
            <a:r>
              <a:rPr lang="en-US" dirty="0" smtClean="0"/>
              <a:t>.” </a:t>
            </a:r>
            <a:r>
              <a:rPr lang="en-US" dirty="0"/>
              <a:t>deals with VAT treatment for various promotional schemes in UK. </a:t>
            </a:r>
            <a:endParaRPr lang="en-US" dirty="0" smtClean="0"/>
          </a:p>
          <a:p>
            <a:pPr algn="just"/>
            <a:r>
              <a:rPr lang="en-US" i="1" dirty="0" smtClean="0"/>
              <a:t>Where supply of goods </a:t>
            </a:r>
            <a:r>
              <a:rPr lang="en-US" i="1" dirty="0"/>
              <a:t>wholly for points and receive no payment either from the collector or a third party then you </a:t>
            </a:r>
            <a:r>
              <a:rPr lang="en-US" i="1" dirty="0">
                <a:solidFill>
                  <a:srgbClr val="C00000"/>
                </a:solidFill>
              </a:rPr>
              <a:t>will need to consider the business gifts </a:t>
            </a:r>
            <a:r>
              <a:rPr lang="en-US" i="1" dirty="0"/>
              <a:t>rules as described in section 2. </a:t>
            </a:r>
            <a:endParaRPr lang="en-US" i="1" dirty="0" smtClean="0"/>
          </a:p>
          <a:p>
            <a:pPr algn="just"/>
            <a:r>
              <a:rPr lang="en-US" sz="1700" dirty="0"/>
              <a:t>Section 2 (of the HMRC notice) as mentioned above deals with VAT treatment for gift of goods. Business gift rules prescribe that there is no need for accounting any output VAT where the total cost of gifts do not exceed a specified threshold. However, where the value of such gifts exceed the threshold and VAT paid was eligible as credit, output VAT must be accounted for. </a:t>
            </a:r>
            <a:endParaRPr lang="en-GB" sz="1700" dirty="0"/>
          </a:p>
          <a:p>
            <a:pPr marL="0" indent="0" algn="just">
              <a:buNone/>
            </a:pPr>
            <a:r>
              <a:rPr lang="en-GB" dirty="0" smtClean="0">
                <a:solidFill>
                  <a:srgbClr val="C00000"/>
                </a:solidFill>
              </a:rPr>
              <a:t>Note: It is not a Supply, its only Gift</a:t>
            </a:r>
            <a:endParaRPr lang="en-GB" dirty="0">
              <a:solidFill>
                <a:srgbClr val="C00000"/>
              </a:solidFill>
            </a:endParaRPr>
          </a:p>
          <a:p>
            <a:pPr algn="just"/>
            <a:endParaRPr lang="en-US" dirty="0"/>
          </a:p>
        </p:txBody>
      </p:sp>
    </p:spTree>
    <p:extLst>
      <p:ext uri="{BB962C8B-B14F-4D97-AF65-F5344CB8AC3E}">
        <p14:creationId xmlns:p14="http://schemas.microsoft.com/office/powerpoint/2010/main" val="1564850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Study-</a:t>
            </a:r>
            <a:r>
              <a:rPr lang="en-US" dirty="0"/>
              <a:t>Buy one get one Free</a:t>
            </a:r>
            <a:br>
              <a:rPr lang="en-US" dirty="0"/>
            </a:br>
            <a:endParaRPr lang="en-US" dirty="0"/>
          </a:p>
        </p:txBody>
      </p:sp>
      <p:sp>
        <p:nvSpPr>
          <p:cNvPr id="3" name="Content Placeholder 2"/>
          <p:cNvSpPr>
            <a:spLocks noGrp="1"/>
          </p:cNvSpPr>
          <p:nvPr>
            <p:ph idx="1"/>
          </p:nvPr>
        </p:nvSpPr>
        <p:spPr/>
        <p:txBody>
          <a:bodyPr/>
          <a:lstStyle/>
          <a:p>
            <a:pPr lvl="1"/>
            <a:r>
              <a:rPr lang="en-US" dirty="0" smtClean="0"/>
              <a:t>At value </a:t>
            </a:r>
            <a:r>
              <a:rPr lang="en-US" dirty="0" err="1" smtClean="0"/>
              <a:t>Rs</a:t>
            </a:r>
            <a:r>
              <a:rPr lang="en-US" dirty="0" smtClean="0"/>
              <a:t>. 1</a:t>
            </a:r>
          </a:p>
          <a:p>
            <a:pPr lvl="1"/>
            <a:r>
              <a:rPr lang="en-US" dirty="0" smtClean="0"/>
              <a:t>At free of cost</a:t>
            </a:r>
          </a:p>
          <a:p>
            <a:endParaRPr lang="en-US" dirty="0"/>
          </a:p>
          <a:p>
            <a:endParaRPr lang="en-US" dirty="0"/>
          </a:p>
        </p:txBody>
      </p:sp>
    </p:spTree>
    <p:extLst>
      <p:ext uri="{BB962C8B-B14F-4D97-AF65-F5344CB8AC3E}">
        <p14:creationId xmlns:p14="http://schemas.microsoft.com/office/powerpoint/2010/main" val="13251965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Study-Fee Services</a:t>
            </a:r>
            <a:endParaRPr lang="en-US" dirty="0"/>
          </a:p>
        </p:txBody>
      </p:sp>
      <p:sp>
        <p:nvSpPr>
          <p:cNvPr id="3" name="Content Placeholder 2"/>
          <p:cNvSpPr>
            <a:spLocks noGrp="1"/>
          </p:cNvSpPr>
          <p:nvPr>
            <p:ph idx="1"/>
          </p:nvPr>
        </p:nvSpPr>
        <p:spPr/>
        <p:txBody>
          <a:bodyPr/>
          <a:lstStyle/>
          <a:p>
            <a:r>
              <a:rPr lang="en-US" dirty="0" smtClean="0"/>
              <a:t>Free Supply of food or beverage in restaurant</a:t>
            </a:r>
          </a:p>
          <a:p>
            <a:r>
              <a:rPr lang="en-US" dirty="0" smtClean="0"/>
              <a:t>Demo training classes</a:t>
            </a:r>
          </a:p>
          <a:p>
            <a:r>
              <a:rPr lang="en-US" dirty="0" smtClean="0"/>
              <a:t>Free Consultancy </a:t>
            </a:r>
          </a:p>
          <a:p>
            <a:endParaRPr lang="en-US" sz="2000" b="1" dirty="0">
              <a:latin typeface="Arial" charset="0"/>
              <a:ea typeface="Arial" charset="0"/>
              <a:cs typeface="Arial" charset="0"/>
            </a:endParaRPr>
          </a:p>
          <a:p>
            <a:r>
              <a:rPr lang="en-US" sz="2000" b="1" dirty="0" smtClean="0">
                <a:latin typeface="Arial" charset="0"/>
                <a:ea typeface="Arial" charset="0"/>
                <a:cs typeface="Arial" charset="0"/>
              </a:rPr>
              <a:t>Sec. 15(5)(h)Goods</a:t>
            </a:r>
            <a:r>
              <a:rPr lang="en-US" sz="2000" dirty="0" smtClean="0">
                <a:latin typeface="Arial" charset="0"/>
                <a:ea typeface="Arial" charset="0"/>
                <a:cs typeface="Arial" charset="0"/>
              </a:rPr>
              <a:t> </a:t>
            </a:r>
            <a:r>
              <a:rPr lang="en-US" sz="2000" dirty="0">
                <a:solidFill>
                  <a:srgbClr val="FF0000"/>
                </a:solidFill>
                <a:latin typeface="Arial" charset="0"/>
                <a:ea typeface="Arial" charset="0"/>
                <a:cs typeface="Arial" charset="0"/>
              </a:rPr>
              <a:t>lost, stolen, destroyed, written off or disposed</a:t>
            </a:r>
            <a:r>
              <a:rPr lang="en-US" sz="2000" dirty="0">
                <a:latin typeface="Arial" charset="0"/>
                <a:ea typeface="Arial" charset="0"/>
                <a:cs typeface="Arial" charset="0"/>
              </a:rPr>
              <a:t> of by way of</a:t>
            </a:r>
            <a:r>
              <a:rPr lang="en-US" sz="2000" dirty="0">
                <a:solidFill>
                  <a:srgbClr val="FF0000"/>
                </a:solidFill>
                <a:latin typeface="Arial" charset="0"/>
                <a:ea typeface="Arial" charset="0"/>
                <a:cs typeface="Arial" charset="0"/>
              </a:rPr>
              <a:t> gift </a:t>
            </a:r>
            <a:r>
              <a:rPr lang="en-US" sz="2000" dirty="0">
                <a:latin typeface="Arial" charset="0"/>
                <a:ea typeface="Arial" charset="0"/>
                <a:cs typeface="Arial" charset="0"/>
              </a:rPr>
              <a:t>or </a:t>
            </a:r>
            <a:r>
              <a:rPr lang="en-US" sz="2000" dirty="0">
                <a:solidFill>
                  <a:srgbClr val="FF0000"/>
                </a:solidFill>
                <a:latin typeface="Arial" charset="0"/>
                <a:ea typeface="Arial" charset="0"/>
                <a:cs typeface="Arial" charset="0"/>
              </a:rPr>
              <a:t>free samples</a:t>
            </a:r>
            <a:r>
              <a:rPr lang="en-US" sz="2000" dirty="0">
                <a:latin typeface="Arial" charset="0"/>
                <a:ea typeface="Arial" charset="0"/>
                <a:cs typeface="Arial" charset="0"/>
              </a:rPr>
              <a:t>; </a:t>
            </a:r>
          </a:p>
          <a:p>
            <a:endParaRPr lang="en-US" dirty="0"/>
          </a:p>
          <a:p>
            <a:endParaRPr lang="en-US" dirty="0" smtClean="0"/>
          </a:p>
        </p:txBody>
      </p:sp>
    </p:spTree>
    <p:extLst>
      <p:ext uri="{BB962C8B-B14F-4D97-AF65-F5344CB8AC3E}">
        <p14:creationId xmlns:p14="http://schemas.microsoft.com/office/powerpoint/2010/main" val="1202200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2982"/>
            <a:ext cx="8229600" cy="4724400"/>
          </a:xfrm>
        </p:spPr>
        <p:txBody>
          <a:bodyPr>
            <a:normAutofit/>
          </a:bodyPr>
          <a:lstStyle/>
          <a:p>
            <a:r>
              <a:rPr lang="en-US" sz="3600" b="1" dirty="0" smtClean="0">
                <a:solidFill>
                  <a:srgbClr val="17375E"/>
                </a:solidFill>
              </a:rPr>
              <a:t>Definitions</a:t>
            </a:r>
            <a:endParaRPr lang="en-US" sz="3600" b="1" dirty="0">
              <a:solidFill>
                <a:srgbClr val="17375E"/>
              </a:solidFill>
            </a:endParaRPr>
          </a:p>
        </p:txBody>
      </p:sp>
    </p:spTree>
    <p:extLst>
      <p:ext uri="{BB962C8B-B14F-4D97-AF65-F5344CB8AC3E}">
        <p14:creationId xmlns:p14="http://schemas.microsoft.com/office/powerpoint/2010/main" val="9713645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Input </a:t>
            </a:r>
            <a:r>
              <a:rPr lang="en-GB" sz="3600" dirty="0"/>
              <a:t>Tax </a:t>
            </a:r>
            <a:r>
              <a:rPr lang="en-GB" sz="3600" dirty="0" smtClean="0"/>
              <a:t>Credit to Registered Person 16(1)</a:t>
            </a:r>
            <a:endParaRPr lang="en-US" sz="3600" dirty="0"/>
          </a:p>
        </p:txBody>
      </p:sp>
      <p:sp>
        <p:nvSpPr>
          <p:cNvPr id="3" name="Content Placeholder 2"/>
          <p:cNvSpPr>
            <a:spLocks noGrp="1"/>
          </p:cNvSpPr>
          <p:nvPr>
            <p:ph idx="1"/>
          </p:nvPr>
        </p:nvSpPr>
        <p:spPr>
          <a:xfrm>
            <a:off x="166779" y="1612075"/>
            <a:ext cx="8520021" cy="4864952"/>
          </a:xfrm>
        </p:spPr>
        <p:txBody>
          <a:bodyPr>
            <a:normAutofit/>
          </a:bodyPr>
          <a:lstStyle/>
          <a:p>
            <a:pPr algn="just"/>
            <a:r>
              <a:rPr lang="en-US" sz="2400" dirty="0" smtClean="0"/>
              <a:t>Every </a:t>
            </a:r>
            <a:r>
              <a:rPr lang="en-US" sz="2400" i="1" u="sng" dirty="0"/>
              <a:t>r</a:t>
            </a:r>
            <a:r>
              <a:rPr lang="en-US" sz="2400" i="1" u="sng" dirty="0" smtClean="0"/>
              <a:t>egistered</a:t>
            </a:r>
            <a:r>
              <a:rPr lang="en-US" sz="2400" dirty="0" smtClean="0"/>
              <a:t> taxable person shall subject to such conditions and restrictions as may be prescribed and within the time and manner specified in section 49 be entitled to </a:t>
            </a:r>
            <a:r>
              <a:rPr lang="en-US" sz="2400" i="1" u="sng" dirty="0" smtClean="0"/>
              <a:t>take credit</a:t>
            </a:r>
            <a:r>
              <a:rPr lang="en-US" sz="2400" dirty="0" smtClean="0"/>
              <a:t> of input tax charged on Goods &amp; Services, and;</a:t>
            </a:r>
          </a:p>
          <a:p>
            <a:pPr algn="just"/>
            <a:r>
              <a:rPr lang="en-US" sz="2400" dirty="0"/>
              <a:t>used or intended to be used in the course </a:t>
            </a:r>
            <a:r>
              <a:rPr lang="en-US" sz="2400" dirty="0" smtClean="0"/>
              <a:t>or furtherance </a:t>
            </a:r>
            <a:r>
              <a:rPr lang="en-US" sz="2400" dirty="0"/>
              <a:t>of his </a:t>
            </a:r>
            <a:r>
              <a:rPr lang="en-US" sz="2400" dirty="0" smtClean="0"/>
              <a:t>business, and;</a:t>
            </a:r>
          </a:p>
          <a:p>
            <a:pPr algn="just"/>
            <a:r>
              <a:rPr lang="en-US" sz="2400" dirty="0" smtClean="0"/>
              <a:t>Such amount shall be credited to the electronic credit ledger of such person.</a:t>
            </a:r>
          </a:p>
          <a:p>
            <a:pPr marL="0" indent="0" algn="just">
              <a:buNone/>
            </a:pPr>
            <a:endParaRPr lang="en-US" sz="2400" dirty="0" smtClean="0"/>
          </a:p>
        </p:txBody>
      </p:sp>
      <p:sp>
        <p:nvSpPr>
          <p:cNvPr id="4" name="TextBox 3"/>
          <p:cNvSpPr txBox="1"/>
          <p:nvPr/>
        </p:nvSpPr>
        <p:spPr>
          <a:xfrm>
            <a:off x="7734300" y="5964554"/>
            <a:ext cx="1905000" cy="307777"/>
          </a:xfrm>
          <a:prstGeom prst="rect">
            <a:avLst/>
          </a:prstGeom>
          <a:noFill/>
        </p:spPr>
        <p:txBody>
          <a:bodyPr wrap="square" rtlCol="0">
            <a:spAutoFit/>
          </a:bodyPr>
          <a:lstStyle/>
          <a:p>
            <a:r>
              <a:rPr lang="en-GB" sz="1400" i="1" dirty="0" smtClean="0"/>
              <a:t>Continued..</a:t>
            </a:r>
            <a:endParaRPr lang="en-GB" sz="1400" i="1" dirty="0"/>
          </a:p>
        </p:txBody>
      </p:sp>
    </p:spTree>
    <p:extLst>
      <p:ext uri="{BB962C8B-B14F-4D97-AF65-F5344CB8AC3E}">
        <p14:creationId xmlns:p14="http://schemas.microsoft.com/office/powerpoint/2010/main" val="42371100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16(</a:t>
            </a:r>
            <a:r>
              <a:rPr lang="en-US" dirty="0"/>
              <a:t>2</a:t>
            </a:r>
            <a:r>
              <a:rPr lang="en-US" dirty="0" smtClean="0"/>
              <a:t>) Conditions </a:t>
            </a:r>
            <a:r>
              <a:rPr lang="en-US" dirty="0"/>
              <a:t>f</a:t>
            </a:r>
            <a:r>
              <a:rPr lang="en-US" dirty="0" smtClean="0"/>
              <a:t>or claiming Credit</a:t>
            </a:r>
            <a:r>
              <a:rPr lang="is-IS" dirty="0" smtClean="0"/>
              <a:t>…</a:t>
            </a:r>
            <a:endParaRPr lang="en-US" dirty="0"/>
          </a:p>
        </p:txBody>
      </p:sp>
      <p:sp>
        <p:nvSpPr>
          <p:cNvPr id="3" name="Content Placeholder 2"/>
          <p:cNvSpPr>
            <a:spLocks noGrp="1"/>
          </p:cNvSpPr>
          <p:nvPr>
            <p:ph idx="1"/>
          </p:nvPr>
        </p:nvSpPr>
        <p:spPr>
          <a:xfrm>
            <a:off x="142708" y="1298472"/>
            <a:ext cx="8790797" cy="5094004"/>
          </a:xfrm>
        </p:spPr>
        <p:txBody>
          <a:bodyPr>
            <a:noAutofit/>
          </a:bodyPr>
          <a:lstStyle/>
          <a:p>
            <a:pPr lvl="0" algn="just">
              <a:spcBef>
                <a:spcPts val="0"/>
              </a:spcBef>
              <a:spcAft>
                <a:spcPts val="600"/>
              </a:spcAft>
            </a:pPr>
            <a:r>
              <a:rPr lang="en-US" sz="2400" dirty="0" smtClean="0"/>
              <a:t>No taxable person shall be entitled to the credit of any input tax unless following </a:t>
            </a:r>
            <a:r>
              <a:rPr lang="en-US" sz="2400" b="1" dirty="0" smtClean="0"/>
              <a:t>four conditions </a:t>
            </a:r>
            <a:r>
              <a:rPr lang="en-US" sz="2400" dirty="0" smtClean="0"/>
              <a:t>are satisfied:</a:t>
            </a:r>
          </a:p>
          <a:p>
            <a:pPr marL="914400" lvl="1" indent="-457200" algn="just">
              <a:spcBef>
                <a:spcPts val="0"/>
              </a:spcBef>
              <a:spcAft>
                <a:spcPts val="600"/>
              </a:spcAft>
              <a:buAutoNum type="arabicPeriod"/>
            </a:pPr>
            <a:r>
              <a:rPr lang="en-US" sz="2400" dirty="0" smtClean="0"/>
              <a:t>he is in possession of a </a:t>
            </a:r>
            <a:r>
              <a:rPr lang="en-US" sz="2400" b="1" dirty="0" smtClean="0"/>
              <a:t>tax invoice</a:t>
            </a:r>
            <a:r>
              <a:rPr lang="en-US" sz="2400" dirty="0"/>
              <a:t> </a:t>
            </a:r>
            <a:r>
              <a:rPr lang="en-US" sz="2400" dirty="0" smtClean="0"/>
              <a:t>or debit note issued by registered supplier OR prescribed tax paying documents</a:t>
            </a:r>
            <a:endParaRPr lang="en-US" sz="2000" dirty="0" smtClean="0"/>
          </a:p>
          <a:p>
            <a:pPr marL="1314450" lvl="2" indent="-457200" algn="just">
              <a:spcBef>
                <a:spcPts val="0"/>
              </a:spcBef>
              <a:spcAft>
                <a:spcPts val="600"/>
              </a:spcAft>
            </a:pPr>
            <a:r>
              <a:rPr lang="en-US" sz="2000" dirty="0" smtClean="0">
                <a:solidFill>
                  <a:srgbClr val="FF0000"/>
                </a:solidFill>
              </a:rPr>
              <a:t>Note	-ONLY Tax Invoice or Debit note, No other document allowed </a:t>
            </a:r>
          </a:p>
          <a:p>
            <a:pPr marL="1314450" lvl="2" indent="-457200" algn="just">
              <a:spcBef>
                <a:spcPts val="0"/>
              </a:spcBef>
              <a:spcAft>
                <a:spcPts val="600"/>
              </a:spcAft>
            </a:pPr>
            <a:r>
              <a:rPr lang="en-US" sz="2000" dirty="0" smtClean="0">
                <a:solidFill>
                  <a:srgbClr val="FF0000"/>
                </a:solidFill>
              </a:rPr>
              <a:t>Tax Paying documents such as Tax paid under Reverse Charge</a:t>
            </a:r>
            <a:endParaRPr lang="en-US" dirty="0" smtClean="0">
              <a:solidFill>
                <a:srgbClr val="FF0000"/>
              </a:solidFill>
            </a:endParaRPr>
          </a:p>
          <a:p>
            <a:pPr marL="914400" lvl="1" indent="-457200" algn="just">
              <a:spcBef>
                <a:spcPts val="0"/>
              </a:spcBef>
              <a:spcAft>
                <a:spcPts val="600"/>
              </a:spcAft>
              <a:buAutoNum type="arabicPeriod"/>
            </a:pPr>
            <a:r>
              <a:rPr lang="en-US" sz="2400" dirty="0" smtClean="0"/>
              <a:t> he has </a:t>
            </a:r>
            <a:r>
              <a:rPr lang="en-US" sz="2400" i="1" u="sng" dirty="0" smtClean="0"/>
              <a:t>received</a:t>
            </a:r>
            <a:r>
              <a:rPr lang="en-US" sz="2400" dirty="0" smtClean="0"/>
              <a:t> the goods or services </a:t>
            </a:r>
            <a:r>
              <a:rPr lang="en-US" sz="2400" b="1" dirty="0" smtClean="0"/>
              <a:t>(Last Lot) (In Transit Sale)</a:t>
            </a:r>
          </a:p>
          <a:p>
            <a:pPr marL="914400" lvl="1" indent="-457200" algn="just">
              <a:spcBef>
                <a:spcPts val="0"/>
              </a:spcBef>
              <a:spcAft>
                <a:spcPts val="600"/>
              </a:spcAft>
              <a:buAutoNum type="arabicPeriod"/>
            </a:pPr>
            <a:r>
              <a:rPr lang="en-US" sz="2400" dirty="0" smtClean="0"/>
              <a:t>the </a:t>
            </a:r>
            <a:r>
              <a:rPr lang="en-US" sz="2400" dirty="0"/>
              <a:t>tax is charged in respect of such supply has been </a:t>
            </a:r>
            <a:r>
              <a:rPr lang="en-US" sz="2400" i="1" u="sng" dirty="0"/>
              <a:t>actually paid</a:t>
            </a:r>
            <a:r>
              <a:rPr lang="en-US" sz="2400" dirty="0"/>
              <a:t> to the credit of the appropriate government, either in cash or utilization of </a:t>
            </a:r>
            <a:r>
              <a:rPr lang="en-US" sz="2400" b="1" dirty="0"/>
              <a:t>input tax credit admissible</a:t>
            </a:r>
            <a:r>
              <a:rPr lang="en-US" sz="2400" dirty="0"/>
              <a:t> in respect of the said </a:t>
            </a:r>
            <a:r>
              <a:rPr lang="en-US" sz="2400" dirty="0" smtClean="0"/>
              <a:t>supply and</a:t>
            </a:r>
            <a:r>
              <a:rPr lang="is-IS" sz="2400" dirty="0" smtClean="0"/>
              <a:t>…..</a:t>
            </a:r>
            <a:endParaRPr lang="en-US" sz="2400" dirty="0" smtClean="0"/>
          </a:p>
          <a:p>
            <a:pPr marL="914400" lvl="1" indent="-457200" algn="just">
              <a:spcBef>
                <a:spcPts val="0"/>
              </a:spcBef>
              <a:spcAft>
                <a:spcPts val="600"/>
              </a:spcAft>
              <a:buAutoNum type="arabicPeriod"/>
            </a:pPr>
            <a:r>
              <a:rPr lang="is-IS" sz="2400" dirty="0" smtClean="0"/>
              <a:t>…..</a:t>
            </a:r>
            <a:r>
              <a:rPr lang="en-US" sz="2400" dirty="0" smtClean="0"/>
              <a:t>he </a:t>
            </a:r>
            <a:r>
              <a:rPr lang="en-US" sz="2400" dirty="0"/>
              <a:t>has furnished the </a:t>
            </a:r>
            <a:r>
              <a:rPr lang="en-US" sz="2400" i="1" u="sng" dirty="0"/>
              <a:t>return under section </a:t>
            </a:r>
            <a:r>
              <a:rPr lang="en-US" sz="2400" i="1" u="sng" dirty="0" smtClean="0"/>
              <a:t>39 (20</a:t>
            </a:r>
            <a:r>
              <a:rPr lang="en-US" sz="2400" i="1" u="sng" baseline="30000" dirty="0" smtClean="0"/>
              <a:t>th</a:t>
            </a:r>
            <a:r>
              <a:rPr lang="en-US" sz="2400" i="1" u="sng" dirty="0" smtClean="0"/>
              <a:t> Return)</a:t>
            </a:r>
          </a:p>
          <a:p>
            <a:pPr marL="57150" indent="0" algn="just">
              <a:spcBef>
                <a:spcPts val="0"/>
              </a:spcBef>
              <a:spcAft>
                <a:spcPts val="600"/>
              </a:spcAft>
              <a:buNone/>
            </a:pPr>
            <a:endParaRPr lang="en-US" sz="2400" i="1" u="sng" dirty="0" smtClean="0"/>
          </a:p>
          <a:p>
            <a:pPr marL="914400" lvl="1" indent="-457200" algn="just">
              <a:spcBef>
                <a:spcPts val="0"/>
              </a:spcBef>
              <a:spcAft>
                <a:spcPts val="600"/>
              </a:spcAft>
              <a:buAutoNum type="arabicPeriod"/>
            </a:pPr>
            <a:endParaRPr lang="en-US" sz="2400" dirty="0" smtClean="0"/>
          </a:p>
          <a:p>
            <a:pPr marL="914400" lvl="1" indent="-457200" algn="just">
              <a:spcBef>
                <a:spcPts val="0"/>
              </a:spcBef>
              <a:spcAft>
                <a:spcPts val="600"/>
              </a:spcAft>
              <a:buAutoNum type="arabicPeriod"/>
            </a:pPr>
            <a:endParaRPr lang="en-US" sz="2400" dirty="0" smtClean="0"/>
          </a:p>
        </p:txBody>
      </p:sp>
    </p:spTree>
    <p:extLst>
      <p:ext uri="{BB962C8B-B14F-4D97-AF65-F5344CB8AC3E}">
        <p14:creationId xmlns:p14="http://schemas.microsoft.com/office/powerpoint/2010/main" val="11250672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s-IS" dirty="0" smtClean="0"/>
              <a:t>…...Condition for ITC</a:t>
            </a:r>
            <a:endParaRPr lang="en-US" dirty="0"/>
          </a:p>
        </p:txBody>
      </p:sp>
      <p:sp>
        <p:nvSpPr>
          <p:cNvPr id="3" name="Content Placeholder 2"/>
          <p:cNvSpPr>
            <a:spLocks noGrp="1"/>
          </p:cNvSpPr>
          <p:nvPr>
            <p:ph idx="1"/>
          </p:nvPr>
        </p:nvSpPr>
        <p:spPr>
          <a:xfrm>
            <a:off x="546229" y="1688275"/>
            <a:ext cx="8357294" cy="4801690"/>
          </a:xfrm>
        </p:spPr>
        <p:txBody>
          <a:bodyPr>
            <a:noAutofit/>
          </a:bodyPr>
          <a:lstStyle/>
          <a:p>
            <a:pPr lvl="1"/>
            <a:r>
              <a:rPr lang="en-US" sz="2400" dirty="0" smtClean="0"/>
              <a:t>Provided</a:t>
            </a:r>
            <a:r>
              <a:rPr lang="mr-IN" sz="2400" dirty="0" smtClean="0"/>
              <a:t>…</a:t>
            </a:r>
            <a:r>
              <a:rPr lang="en-US" sz="2400" dirty="0" smtClean="0"/>
              <a:t>.</a:t>
            </a:r>
          </a:p>
          <a:p>
            <a:r>
              <a:rPr lang="en-US" sz="2400" dirty="0" smtClean="0"/>
              <a:t>Added to output </a:t>
            </a:r>
            <a:r>
              <a:rPr lang="en-US" sz="2400" dirty="0"/>
              <a:t>t</a:t>
            </a:r>
            <a:r>
              <a:rPr lang="en-US" sz="2400" dirty="0" smtClean="0"/>
              <a:t>ax liability with Interest- If not paid within 180 days (other then RC)</a:t>
            </a:r>
            <a:endParaRPr lang="en-US" sz="2400" dirty="0"/>
          </a:p>
          <a:p>
            <a:r>
              <a:rPr lang="en-US" sz="2400" dirty="0" smtClean="0"/>
              <a:t>Re-Credit- At the time of FULL</a:t>
            </a:r>
          </a:p>
          <a:p>
            <a:r>
              <a:rPr lang="en-US" sz="2400" dirty="0" smtClean="0"/>
              <a:t>No reversal of credit for non payment to supplier under Reverse Charge</a:t>
            </a:r>
          </a:p>
          <a:p>
            <a:endParaRPr lang="en-US" sz="2400" dirty="0" smtClean="0"/>
          </a:p>
          <a:p>
            <a:pPr algn="just">
              <a:spcBef>
                <a:spcPts val="0"/>
              </a:spcBef>
              <a:spcAft>
                <a:spcPts val="600"/>
              </a:spcAft>
            </a:pPr>
            <a:r>
              <a:rPr lang="en-US" sz="2400" dirty="0" smtClean="0"/>
              <a:t>16(3) Where </a:t>
            </a:r>
            <a:r>
              <a:rPr lang="en-US" sz="2400" dirty="0"/>
              <a:t>the registered taxable person has claimed depreciation on the tax component of the cost of capital goods under the provisions of the Income Tax Act 1961, the input tax credit shall not be allowed on the said tax component.</a:t>
            </a:r>
          </a:p>
          <a:p>
            <a:pPr algn="just">
              <a:spcBef>
                <a:spcPts val="0"/>
              </a:spcBef>
              <a:spcAft>
                <a:spcPts val="600"/>
              </a:spcAft>
            </a:pPr>
            <a:r>
              <a:rPr lang="en-US" sz="2400" dirty="0" smtClean="0">
                <a:solidFill>
                  <a:srgbClr val="C00000"/>
                </a:solidFill>
              </a:rPr>
              <a:t>Issue: Exempted to Taxable Production with Capital Goods</a:t>
            </a:r>
            <a:endParaRPr lang="en-US" sz="2400" dirty="0">
              <a:solidFill>
                <a:srgbClr val="C00000"/>
              </a:solidFill>
            </a:endParaRPr>
          </a:p>
          <a:p>
            <a:pPr lvl="2" algn="just">
              <a:spcBef>
                <a:spcPts val="0"/>
              </a:spcBef>
              <a:spcAft>
                <a:spcPts val="600"/>
              </a:spcAft>
            </a:pPr>
            <a:endParaRPr lang="en-US" i="1" dirty="0"/>
          </a:p>
        </p:txBody>
      </p:sp>
    </p:spTree>
    <p:extLst>
      <p:ext uri="{BB962C8B-B14F-4D97-AF65-F5344CB8AC3E}">
        <p14:creationId xmlns:p14="http://schemas.microsoft.com/office/powerpoint/2010/main" val="20857572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304800"/>
            <a:ext cx="8173454" cy="991937"/>
          </a:xfrm>
        </p:spPr>
        <p:txBody>
          <a:bodyPr>
            <a:normAutofit/>
          </a:bodyPr>
          <a:lstStyle/>
          <a:p>
            <a:r>
              <a:rPr lang="en-US" sz="4000" dirty="0" smtClean="0"/>
              <a:t>S 16 (</a:t>
            </a:r>
            <a:r>
              <a:rPr lang="en-US" sz="4000" dirty="0"/>
              <a:t>4</a:t>
            </a:r>
            <a:r>
              <a:rPr lang="en-US" sz="4000" dirty="0" smtClean="0"/>
              <a:t>) </a:t>
            </a:r>
            <a:r>
              <a:rPr lang="en-US" sz="4000" dirty="0" smtClean="0"/>
              <a:t>Time Limit</a:t>
            </a:r>
            <a:r>
              <a:rPr lang="en-US" sz="4000" dirty="0" smtClean="0"/>
              <a:t> </a:t>
            </a:r>
            <a:r>
              <a:rPr lang="en-US" sz="4000" dirty="0" smtClean="0"/>
              <a:t>for </a:t>
            </a:r>
            <a:r>
              <a:rPr lang="en-US" sz="4000" dirty="0"/>
              <a:t>c</a:t>
            </a:r>
            <a:r>
              <a:rPr lang="en-US" sz="4000" dirty="0" smtClean="0"/>
              <a:t>laiming Credit</a:t>
            </a:r>
            <a:endParaRPr lang="en-US" dirty="0"/>
          </a:p>
        </p:txBody>
      </p:sp>
      <p:sp>
        <p:nvSpPr>
          <p:cNvPr id="3" name="Content Placeholder 2"/>
          <p:cNvSpPr>
            <a:spLocks noGrp="1"/>
          </p:cNvSpPr>
          <p:nvPr>
            <p:ph idx="1"/>
          </p:nvPr>
        </p:nvSpPr>
        <p:spPr>
          <a:xfrm>
            <a:off x="185520" y="1296737"/>
            <a:ext cx="8747986" cy="5309773"/>
          </a:xfrm>
        </p:spPr>
        <p:txBody>
          <a:bodyPr>
            <a:noAutofit/>
          </a:bodyPr>
          <a:lstStyle/>
          <a:p>
            <a:pPr lvl="0" algn="just"/>
            <a:r>
              <a:rPr lang="en-US" sz="2400" i="1" u="sng" dirty="0"/>
              <a:t>Time Limit for claiming Credit </a:t>
            </a:r>
          </a:p>
          <a:p>
            <a:pPr marL="400050" lvl="1" indent="0" algn="just">
              <a:buNone/>
            </a:pPr>
            <a:r>
              <a:rPr lang="en-US" sz="2400" dirty="0" smtClean="0"/>
              <a:t>A </a:t>
            </a:r>
            <a:r>
              <a:rPr lang="en-US" sz="2400" dirty="0"/>
              <a:t>taxable person shall not be entitled to take input tax credit in respect of any supply after the </a:t>
            </a:r>
            <a:r>
              <a:rPr lang="en-US" sz="2400" dirty="0" smtClean="0">
                <a:solidFill>
                  <a:srgbClr val="FF0000"/>
                </a:solidFill>
              </a:rPr>
              <a:t>earlier of following two events</a:t>
            </a:r>
          </a:p>
          <a:p>
            <a:pPr marL="857250" lvl="1" indent="-457200" algn="just">
              <a:buFont typeface="+mj-lt"/>
              <a:buAutoNum type="arabicPeriod"/>
            </a:pPr>
            <a:r>
              <a:rPr lang="en-US" sz="2400" dirty="0" smtClean="0"/>
              <a:t>filing </a:t>
            </a:r>
            <a:r>
              <a:rPr lang="en-US" sz="2400" dirty="0"/>
              <a:t>of return under section </a:t>
            </a:r>
            <a:r>
              <a:rPr lang="en-US" sz="2400" dirty="0" smtClean="0"/>
              <a:t>39 </a:t>
            </a:r>
            <a:r>
              <a:rPr lang="en-US" sz="2400" dirty="0"/>
              <a:t>for the month of September following the end of financial </a:t>
            </a:r>
            <a:r>
              <a:rPr lang="en-US" sz="2400" dirty="0" smtClean="0"/>
              <a:t>year </a:t>
            </a:r>
            <a:r>
              <a:rPr lang="en-US" sz="2400" dirty="0" smtClean="0">
                <a:solidFill>
                  <a:srgbClr val="FF0000"/>
                </a:solidFill>
              </a:rPr>
              <a:t>(20</a:t>
            </a:r>
            <a:r>
              <a:rPr lang="en-US" sz="2400" baseline="30000" dirty="0" smtClean="0">
                <a:solidFill>
                  <a:srgbClr val="FF0000"/>
                </a:solidFill>
              </a:rPr>
              <a:t>th</a:t>
            </a:r>
            <a:r>
              <a:rPr lang="en-US" sz="2400" dirty="0" smtClean="0">
                <a:solidFill>
                  <a:srgbClr val="FF0000"/>
                </a:solidFill>
              </a:rPr>
              <a:t> October)</a:t>
            </a:r>
            <a:r>
              <a:rPr lang="en-US" sz="2400" dirty="0" smtClean="0"/>
              <a:t> to </a:t>
            </a:r>
            <a:r>
              <a:rPr lang="en-US" sz="2400" dirty="0"/>
              <a:t>with such </a:t>
            </a:r>
            <a:r>
              <a:rPr lang="en-US" sz="2400" dirty="0" smtClean="0">
                <a:solidFill>
                  <a:srgbClr val="FF0000"/>
                </a:solidFill>
              </a:rPr>
              <a:t>invoice/Debit Note pertains</a:t>
            </a:r>
            <a:r>
              <a:rPr lang="en-US" sz="2400" dirty="0" smtClean="0"/>
              <a:t>; or</a:t>
            </a:r>
          </a:p>
          <a:p>
            <a:pPr marL="857250" lvl="1" indent="-457200" algn="just">
              <a:buFont typeface="+mj-lt"/>
              <a:buAutoNum type="arabicPeriod"/>
            </a:pPr>
            <a:r>
              <a:rPr lang="en-US" sz="2400" dirty="0" smtClean="0"/>
              <a:t>filing </a:t>
            </a:r>
            <a:r>
              <a:rPr lang="en-US" sz="2400" dirty="0"/>
              <a:t>of the relevant annual </a:t>
            </a:r>
            <a:r>
              <a:rPr lang="en-US" sz="2400" dirty="0" smtClean="0"/>
              <a:t>return (	31</a:t>
            </a:r>
            <a:r>
              <a:rPr lang="en-US" sz="2400" baseline="30000" dirty="0" smtClean="0"/>
              <a:t>st</a:t>
            </a:r>
            <a:r>
              <a:rPr lang="en-US" sz="2400" dirty="0" smtClean="0"/>
              <a:t> December)</a:t>
            </a:r>
          </a:p>
          <a:p>
            <a:pPr marL="400050" lvl="1" indent="0" algn="just">
              <a:buNone/>
            </a:pPr>
            <a:endParaRPr lang="en-US" sz="2400" dirty="0" smtClean="0"/>
          </a:p>
          <a:p>
            <a:pPr marL="400050" lvl="1" indent="0" algn="just">
              <a:buNone/>
            </a:pPr>
            <a:r>
              <a:rPr lang="en-US" sz="2400" dirty="0" smtClean="0"/>
              <a:t>Conclusion: September of following year or Annual return, whichever is earlier</a:t>
            </a:r>
          </a:p>
          <a:p>
            <a:pPr marL="0" indent="0" algn="just">
              <a:buNone/>
            </a:pPr>
            <a:endParaRPr lang="en-US" sz="2400" dirty="0" smtClean="0"/>
          </a:p>
        </p:txBody>
      </p:sp>
    </p:spTree>
    <p:extLst>
      <p:ext uri="{BB962C8B-B14F-4D97-AF65-F5344CB8AC3E}">
        <p14:creationId xmlns:p14="http://schemas.microsoft.com/office/powerpoint/2010/main" val="1996409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886200"/>
            <a:ext cx="8229600" cy="1371600"/>
          </a:xfrm>
        </p:spPr>
        <p:txBody>
          <a:bodyPr>
            <a:normAutofit/>
          </a:bodyPr>
          <a:lstStyle/>
          <a:p>
            <a:pPr algn="l"/>
            <a:r>
              <a:rPr lang="en-US" sz="3600" b="1" dirty="0" smtClean="0">
                <a:solidFill>
                  <a:schemeClr val="accent3"/>
                </a:solidFill>
              </a:rPr>
              <a:t>APPORTIONMENT OF CREDIT</a:t>
            </a:r>
            <a:endParaRPr lang="en-US" sz="3600" b="1" dirty="0">
              <a:solidFill>
                <a:schemeClr val="accent3"/>
              </a:solidFill>
            </a:endParaRPr>
          </a:p>
        </p:txBody>
      </p:sp>
    </p:spTree>
    <p:extLst>
      <p:ext uri="{BB962C8B-B14F-4D97-AF65-F5344CB8AC3E}">
        <p14:creationId xmlns:p14="http://schemas.microsoft.com/office/powerpoint/2010/main" val="31435183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505" y="0"/>
            <a:ext cx="8336478" cy="1189790"/>
          </a:xfrm>
        </p:spPr>
        <p:txBody>
          <a:bodyPr>
            <a:noAutofit/>
          </a:bodyPr>
          <a:lstStyle/>
          <a:p>
            <a:r>
              <a:rPr lang="en-US" sz="3600" dirty="0" smtClean="0"/>
              <a:t/>
            </a:r>
            <a:br>
              <a:rPr lang="en-US" sz="3600" dirty="0" smtClean="0"/>
            </a:br>
            <a:r>
              <a:rPr lang="en-US" sz="3600" dirty="0" smtClean="0"/>
              <a:t>Apportionment of credit in certain cases</a:t>
            </a:r>
            <a:r>
              <a:rPr lang="is-IS" sz="3600" dirty="0" smtClean="0"/>
              <a:t>…</a:t>
            </a:r>
            <a:r>
              <a:rPr lang="en-US" sz="3600" dirty="0" smtClean="0"/>
              <a:t> </a:t>
            </a:r>
            <a:r>
              <a:rPr lang="en-US" sz="3600" dirty="0" smtClean="0"/>
              <a:t/>
            </a:r>
            <a:br>
              <a:rPr lang="en-US" sz="3600" dirty="0" smtClean="0"/>
            </a:br>
            <a:endParaRPr lang="en-US" sz="3600" dirty="0"/>
          </a:p>
        </p:txBody>
      </p:sp>
      <p:sp>
        <p:nvSpPr>
          <p:cNvPr id="3" name="Content Placeholder 2"/>
          <p:cNvSpPr>
            <a:spLocks noGrp="1"/>
          </p:cNvSpPr>
          <p:nvPr>
            <p:ph idx="1"/>
          </p:nvPr>
        </p:nvSpPr>
        <p:spPr>
          <a:xfrm>
            <a:off x="609598" y="1189790"/>
            <a:ext cx="8053139" cy="4851574"/>
          </a:xfrm>
        </p:spPr>
        <p:txBody>
          <a:bodyPr>
            <a:normAutofit fontScale="92500" lnSpcReduction="10000"/>
          </a:bodyPr>
          <a:lstStyle/>
          <a:p>
            <a:pPr marL="0" lvl="0" indent="0" algn="just">
              <a:buNone/>
            </a:pPr>
            <a:r>
              <a:rPr lang="en-US" sz="2000" dirty="0" smtClean="0"/>
              <a:t>Personal and Business use &amp; Exempted and Taxable Supply </a:t>
            </a:r>
          </a:p>
          <a:p>
            <a:pPr lvl="0" algn="just"/>
            <a:endParaRPr lang="en-US" sz="2000" dirty="0"/>
          </a:p>
          <a:p>
            <a:pPr marL="0" lvl="0" indent="0" algn="just">
              <a:buNone/>
            </a:pPr>
            <a:r>
              <a:rPr lang="en-US" sz="2000" dirty="0" smtClean="0"/>
              <a:t> 17(1) Where the goods and services are used by the registered taxable person </a:t>
            </a:r>
            <a:r>
              <a:rPr lang="en-US" sz="2000" b="1" dirty="0" smtClean="0"/>
              <a:t>partly</a:t>
            </a:r>
            <a:r>
              <a:rPr lang="en-US" sz="2000" dirty="0" smtClean="0"/>
              <a:t> for the purpose of any</a:t>
            </a:r>
            <a:r>
              <a:rPr lang="en-US" sz="2000" b="1" dirty="0" smtClean="0"/>
              <a:t> business </a:t>
            </a:r>
            <a:r>
              <a:rPr lang="en-US" sz="2000" dirty="0" smtClean="0"/>
              <a:t>and </a:t>
            </a:r>
            <a:r>
              <a:rPr lang="en-US" sz="2000" b="1" dirty="0" smtClean="0"/>
              <a:t>partly</a:t>
            </a:r>
            <a:r>
              <a:rPr lang="en-US" sz="2000" dirty="0" smtClean="0"/>
              <a:t> for</a:t>
            </a:r>
            <a:r>
              <a:rPr lang="en-US" sz="2000" b="1" dirty="0" smtClean="0"/>
              <a:t> other </a:t>
            </a:r>
            <a:r>
              <a:rPr lang="en-US" sz="2000" dirty="0" smtClean="0"/>
              <a:t>purposes, the amount of credit shall be restricted to so much of the input tax as attributable to the purposes of his business.</a:t>
            </a:r>
          </a:p>
          <a:p>
            <a:pPr marL="0" lvl="0" indent="0" algn="just">
              <a:buNone/>
            </a:pPr>
            <a:endParaRPr lang="en-US" sz="2000" dirty="0" smtClean="0"/>
          </a:p>
          <a:p>
            <a:pPr marL="0" lvl="0" indent="0" algn="just">
              <a:buNone/>
            </a:pPr>
            <a:r>
              <a:rPr lang="en-US" sz="2000" dirty="0" smtClean="0"/>
              <a:t>17(2) where </a:t>
            </a:r>
            <a:r>
              <a:rPr lang="en-US" sz="2000" dirty="0"/>
              <a:t>the goods and services are </a:t>
            </a:r>
            <a:r>
              <a:rPr lang="en-US" sz="2000" b="1" dirty="0"/>
              <a:t>used</a:t>
            </a:r>
            <a:r>
              <a:rPr lang="en-US" sz="2000" dirty="0"/>
              <a:t> by the registered taxable person partly for </a:t>
            </a:r>
            <a:r>
              <a:rPr lang="en-US" sz="2000" b="1" dirty="0"/>
              <a:t>effecting taxable supplies </a:t>
            </a:r>
            <a:r>
              <a:rPr lang="en-US" sz="2000" b="1" dirty="0" smtClean="0"/>
              <a:t>including ZERO rated supplies </a:t>
            </a:r>
            <a:r>
              <a:rPr lang="en-US" sz="2000" dirty="0" smtClean="0"/>
              <a:t>and </a:t>
            </a:r>
            <a:r>
              <a:rPr lang="en-US" sz="2000" dirty="0"/>
              <a:t>partly </a:t>
            </a:r>
            <a:r>
              <a:rPr lang="en-US" sz="2000" b="1" dirty="0">
                <a:solidFill>
                  <a:srgbClr val="FF0000"/>
                </a:solidFill>
              </a:rPr>
              <a:t>for </a:t>
            </a:r>
            <a:r>
              <a:rPr lang="en-US" sz="2000" b="1" dirty="0" smtClean="0">
                <a:solidFill>
                  <a:srgbClr val="FF0000"/>
                </a:solidFill>
              </a:rPr>
              <a:t>exempt Supplies </a:t>
            </a:r>
            <a:r>
              <a:rPr lang="en-US" sz="2000" dirty="0" smtClean="0"/>
              <a:t>the </a:t>
            </a:r>
            <a:r>
              <a:rPr lang="en-US" sz="2000" dirty="0"/>
              <a:t>amount of credit shall be restricted to so much of the input tax as is attributable to the taxable supplies including </a:t>
            </a:r>
            <a:r>
              <a:rPr lang="en-US" sz="2000" dirty="0" smtClean="0"/>
              <a:t>zero-rated </a:t>
            </a:r>
            <a:r>
              <a:rPr lang="en-US" sz="2000" dirty="0"/>
              <a:t>supplies</a:t>
            </a:r>
            <a:r>
              <a:rPr lang="en-US" sz="2000" dirty="0" smtClean="0"/>
              <a:t>. </a:t>
            </a:r>
            <a:endParaRPr lang="en-US" sz="2000" dirty="0" smtClean="0"/>
          </a:p>
          <a:p>
            <a:endParaRPr lang="en-US" sz="2000" dirty="0"/>
          </a:p>
          <a:p>
            <a:pPr marL="0" indent="0">
              <a:buNone/>
            </a:pPr>
            <a:r>
              <a:rPr lang="en-US" sz="2000" dirty="0" smtClean="0"/>
              <a:t>S</a:t>
            </a:r>
            <a:r>
              <a:rPr lang="en-US" sz="2000" dirty="0" smtClean="0">
                <a:solidFill>
                  <a:srgbClr val="FF0000"/>
                </a:solidFill>
              </a:rPr>
              <a:t> </a:t>
            </a:r>
            <a:r>
              <a:rPr lang="en-US" sz="2000" b="1" dirty="0" smtClean="0"/>
              <a:t>16</a:t>
            </a:r>
            <a:r>
              <a:rPr lang="en-US" sz="2000" b="1" dirty="0"/>
              <a:t>. </a:t>
            </a:r>
            <a:r>
              <a:rPr lang="en-US" sz="2000" dirty="0"/>
              <a:t>(</a:t>
            </a:r>
            <a:r>
              <a:rPr lang="en-US" sz="2000" i="1" dirty="0"/>
              <a:t>1</a:t>
            </a:r>
            <a:r>
              <a:rPr lang="en-US" sz="2000" dirty="0" smtClean="0"/>
              <a:t>) of IGST Act </a:t>
            </a:r>
            <a:r>
              <a:rPr lang="en-US" sz="2000" dirty="0"/>
              <a:t>“zero rated supply” means any of the following supplies of goods or services or both, namely:–– </a:t>
            </a:r>
            <a:endParaRPr lang="en-US" sz="2000" dirty="0"/>
          </a:p>
          <a:p>
            <a:pPr lvl="1"/>
            <a:r>
              <a:rPr lang="en-US" sz="1600" dirty="0"/>
              <a:t>(</a:t>
            </a:r>
            <a:r>
              <a:rPr lang="en-US" sz="1600" i="1" dirty="0"/>
              <a:t>a</a:t>
            </a:r>
            <a:r>
              <a:rPr lang="en-US" sz="1600" dirty="0"/>
              <a:t>) export of goods or services or both; </a:t>
            </a:r>
            <a:r>
              <a:rPr lang="en-US" sz="1600" dirty="0" smtClean="0"/>
              <a:t>or</a:t>
            </a:r>
          </a:p>
          <a:p>
            <a:pPr lvl="1"/>
            <a:r>
              <a:rPr lang="en-US" sz="1600" dirty="0" smtClean="0"/>
              <a:t>(</a:t>
            </a:r>
            <a:r>
              <a:rPr lang="en-US" sz="1600" i="1" dirty="0"/>
              <a:t>b</a:t>
            </a:r>
            <a:r>
              <a:rPr lang="en-US" sz="1600" dirty="0"/>
              <a:t>) supply of goods or services or both to a Special Economic Zone developer </a:t>
            </a:r>
            <a:r>
              <a:rPr lang="en-US" sz="1600" dirty="0"/>
              <a:t>or </a:t>
            </a:r>
            <a:r>
              <a:rPr lang="en-US" sz="1600" dirty="0"/>
              <a:t>a Special Economic Zone unit. </a:t>
            </a:r>
          </a:p>
          <a:p>
            <a:pPr marL="0" lvl="0" indent="0" algn="just">
              <a:buNone/>
            </a:pPr>
            <a:endParaRPr lang="en-US" sz="2000" dirty="0" smtClean="0">
              <a:solidFill>
                <a:srgbClr val="FF0000"/>
              </a:solidFill>
            </a:endParaRPr>
          </a:p>
          <a:p>
            <a:pPr marL="0" lvl="0" indent="0" algn="just">
              <a:buNone/>
            </a:pPr>
            <a:endParaRPr lang="en-US" sz="2000" dirty="0" smtClean="0"/>
          </a:p>
          <a:p>
            <a:pPr marL="0" indent="0" algn="just">
              <a:buNone/>
            </a:pPr>
            <a:endParaRPr lang="en-US" sz="2000" dirty="0"/>
          </a:p>
        </p:txBody>
      </p:sp>
    </p:spTree>
    <p:extLst>
      <p:ext uri="{BB962C8B-B14F-4D97-AF65-F5344CB8AC3E}">
        <p14:creationId xmlns:p14="http://schemas.microsoft.com/office/powerpoint/2010/main" val="36066931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t>Apportionment of </a:t>
            </a:r>
            <a:r>
              <a:rPr lang="en-US" sz="2200" dirty="0" smtClean="0"/>
              <a:t>credit</a:t>
            </a:r>
            <a:r>
              <a:rPr lang="is-IS" sz="2200" dirty="0" smtClean="0"/>
              <a:t>…</a:t>
            </a:r>
            <a:r>
              <a:rPr lang="en-US" sz="2200" dirty="0" smtClean="0"/>
              <a:t> </a:t>
            </a:r>
            <a:r>
              <a:rPr lang="en-US" sz="2700" dirty="0" smtClean="0"/>
              <a:t>Meaning of Exempt Supply</a:t>
            </a:r>
            <a:endParaRPr lang="en-US" sz="2700" dirty="0"/>
          </a:p>
        </p:txBody>
      </p:sp>
      <p:sp>
        <p:nvSpPr>
          <p:cNvPr id="3" name="Content Placeholder 2"/>
          <p:cNvSpPr>
            <a:spLocks noGrp="1"/>
          </p:cNvSpPr>
          <p:nvPr>
            <p:ph idx="1"/>
          </p:nvPr>
        </p:nvSpPr>
        <p:spPr>
          <a:xfrm>
            <a:off x="457199" y="1104406"/>
            <a:ext cx="8318665" cy="4998008"/>
          </a:xfrm>
        </p:spPr>
        <p:txBody>
          <a:bodyPr>
            <a:normAutofit fontScale="92500" lnSpcReduction="20000"/>
          </a:bodyPr>
          <a:lstStyle/>
          <a:p>
            <a:pPr algn="just"/>
            <a:r>
              <a:rPr lang="en-US" sz="2000" dirty="0" smtClean="0"/>
              <a:t>S 17(</a:t>
            </a:r>
            <a:r>
              <a:rPr lang="en-US" sz="2000" i="1" dirty="0" smtClean="0"/>
              <a:t>3</a:t>
            </a:r>
            <a:r>
              <a:rPr lang="en-US" sz="2000" dirty="0"/>
              <a:t>) The value of exempt supply under sub-section (</a:t>
            </a:r>
            <a:r>
              <a:rPr lang="en-US" sz="2000" i="1" dirty="0"/>
              <a:t>2</a:t>
            </a:r>
            <a:r>
              <a:rPr lang="en-US" sz="2000" dirty="0"/>
              <a:t>) shall be such as may be prescribed, and shall include supplies on which the recipient is liable to pay tax on reverse charge basis, transactions in securities, sale of land and, subject to clause (</a:t>
            </a:r>
            <a:r>
              <a:rPr lang="en-US" sz="2000" i="1" dirty="0"/>
              <a:t>b</a:t>
            </a:r>
            <a:r>
              <a:rPr lang="en-US" sz="2000" dirty="0"/>
              <a:t>) of paragraph 5 of Schedule II, sale of building </a:t>
            </a:r>
          </a:p>
          <a:p>
            <a:pPr algn="just"/>
            <a:endParaRPr lang="en-US" sz="2000" dirty="0"/>
          </a:p>
          <a:p>
            <a:pPr algn="just"/>
            <a:r>
              <a:rPr lang="en-US" sz="2000" dirty="0" smtClean="0"/>
              <a:t>S 2(</a:t>
            </a:r>
            <a:r>
              <a:rPr lang="en-US" sz="2000" i="1" dirty="0" smtClean="0"/>
              <a:t>47</a:t>
            </a:r>
            <a:r>
              <a:rPr lang="en-US" sz="2000" dirty="0"/>
              <a:t>) “exempt supply” means supply of any goods or services or both which attracts </a:t>
            </a:r>
            <a:r>
              <a:rPr lang="en-US" sz="2000" i="1" dirty="0"/>
              <a:t>nil </a:t>
            </a:r>
            <a:r>
              <a:rPr lang="en-US" sz="2000" dirty="0"/>
              <a:t>rate of tax or which may be wholly exempt from tax under section 11, or under section 6 of the Integrated Goods and Services Tax Act, and </a:t>
            </a:r>
            <a:r>
              <a:rPr lang="en-US" sz="2000" dirty="0">
                <a:solidFill>
                  <a:srgbClr val="FF0000"/>
                </a:solidFill>
              </a:rPr>
              <a:t>includes non-taxable supply</a:t>
            </a:r>
            <a:r>
              <a:rPr lang="en-US" sz="2000" dirty="0"/>
              <a:t>; </a:t>
            </a:r>
            <a:endParaRPr lang="en-US" sz="2000" dirty="0"/>
          </a:p>
          <a:p>
            <a:pPr algn="just"/>
            <a:r>
              <a:rPr lang="en-US" sz="2000" dirty="0" smtClean="0"/>
              <a:t>S 2(</a:t>
            </a:r>
            <a:r>
              <a:rPr lang="en-US" sz="2000" i="1" dirty="0" smtClean="0"/>
              <a:t>78</a:t>
            </a:r>
            <a:r>
              <a:rPr lang="en-US" sz="2000" dirty="0"/>
              <a:t>) “non-taxable supply” means a supply of goods or services or both which is </a:t>
            </a:r>
            <a:r>
              <a:rPr lang="en-US" sz="2000" dirty="0">
                <a:solidFill>
                  <a:srgbClr val="FF0000"/>
                </a:solidFill>
              </a:rPr>
              <a:t>not </a:t>
            </a:r>
            <a:r>
              <a:rPr lang="en-US" sz="2000" dirty="0" err="1">
                <a:solidFill>
                  <a:srgbClr val="FF0000"/>
                </a:solidFill>
              </a:rPr>
              <a:t>leviable</a:t>
            </a:r>
            <a:r>
              <a:rPr lang="en-US" sz="2000" dirty="0">
                <a:solidFill>
                  <a:srgbClr val="FF0000"/>
                </a:solidFill>
              </a:rPr>
              <a:t> to tax under this Act </a:t>
            </a:r>
            <a:r>
              <a:rPr lang="en-US" sz="2000" dirty="0"/>
              <a:t>or under the Integrated Goods and Services Tax Act; </a:t>
            </a:r>
            <a:endParaRPr lang="en-US" sz="2000" dirty="0" smtClean="0"/>
          </a:p>
          <a:p>
            <a:pPr marL="0" lvl="0" indent="0" algn="just">
              <a:buNone/>
            </a:pPr>
            <a:r>
              <a:rPr lang="en-US" sz="2000" dirty="0" smtClean="0">
                <a:solidFill>
                  <a:srgbClr val="FF0000"/>
                </a:solidFill>
              </a:rPr>
              <a:t>Note:</a:t>
            </a:r>
          </a:p>
          <a:p>
            <a:pPr marL="0" lvl="0" indent="0" algn="just">
              <a:buNone/>
            </a:pPr>
            <a:r>
              <a:rPr lang="en-US" sz="2000" dirty="0" smtClean="0"/>
              <a:t>Nil rated Good and Exempted Services-Exempt Supply 17(3)</a:t>
            </a:r>
          </a:p>
          <a:p>
            <a:pPr marL="0" lvl="0" indent="0" algn="just">
              <a:buNone/>
            </a:pPr>
            <a:r>
              <a:rPr lang="en-US" sz="2000" dirty="0" smtClean="0"/>
              <a:t>Supplies </a:t>
            </a:r>
            <a:r>
              <a:rPr lang="en-US" sz="2000" dirty="0"/>
              <a:t>covered under Reverse Charge – Consider as Exempt Supply  17(3)</a:t>
            </a:r>
          </a:p>
          <a:p>
            <a:pPr marL="0" indent="0" algn="just">
              <a:buNone/>
            </a:pPr>
            <a:r>
              <a:rPr lang="en-US" sz="2100" dirty="0"/>
              <a:t>Land, Building and transaction in securities-Consider </a:t>
            </a:r>
            <a:r>
              <a:rPr lang="en-US" sz="2000" dirty="0"/>
              <a:t>as Exempt Supply  17(3)</a:t>
            </a:r>
          </a:p>
          <a:p>
            <a:pPr marL="0" indent="0" algn="just">
              <a:buNone/>
            </a:pPr>
            <a:r>
              <a:rPr lang="en-US" sz="2000" dirty="0"/>
              <a:t>Sale of </a:t>
            </a:r>
            <a:r>
              <a:rPr lang="en-US" sz="2000" dirty="0" smtClean="0"/>
              <a:t>liquor/Petrol (Non </a:t>
            </a:r>
            <a:r>
              <a:rPr lang="en-US" sz="2000" dirty="0" err="1" smtClean="0"/>
              <a:t>leviable</a:t>
            </a:r>
            <a:r>
              <a:rPr lang="en-US" sz="2000" dirty="0" smtClean="0"/>
              <a:t> to tax under GST Act)-Exempt Supply 2(47)</a:t>
            </a:r>
          </a:p>
          <a:p>
            <a:pPr marL="0" indent="0" algn="just">
              <a:buNone/>
            </a:pPr>
            <a:r>
              <a:rPr lang="en-US" sz="2000" dirty="0" smtClean="0"/>
              <a:t>Supplies </a:t>
            </a:r>
            <a:r>
              <a:rPr lang="en-US" sz="2000" dirty="0"/>
              <a:t>covered under </a:t>
            </a:r>
            <a:r>
              <a:rPr lang="en-US" sz="2000" dirty="0" err="1"/>
              <a:t>Sh</a:t>
            </a:r>
            <a:r>
              <a:rPr lang="en-US" sz="2000" dirty="0"/>
              <a:t>-III of CGST Act-Not be consider as exempt </a:t>
            </a:r>
            <a:r>
              <a:rPr lang="en-US" sz="2000" dirty="0" smtClean="0"/>
              <a:t>supplies </a:t>
            </a:r>
          </a:p>
          <a:p>
            <a:pPr marL="0" indent="0" algn="just">
              <a:buNone/>
            </a:pPr>
            <a:endParaRPr lang="en-US" sz="2000" dirty="0">
              <a:solidFill>
                <a:schemeClr val="accent3"/>
              </a:solidFill>
            </a:endParaRPr>
          </a:p>
          <a:p>
            <a:pPr algn="just"/>
            <a:endParaRPr lang="en-US" sz="2000" dirty="0"/>
          </a:p>
          <a:p>
            <a:pPr algn="just"/>
            <a:endParaRPr lang="en-US" sz="2000" dirty="0"/>
          </a:p>
        </p:txBody>
      </p:sp>
    </p:spTree>
    <p:extLst>
      <p:ext uri="{BB962C8B-B14F-4D97-AF65-F5344CB8AC3E}">
        <p14:creationId xmlns:p14="http://schemas.microsoft.com/office/powerpoint/2010/main" val="11509931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Manner of determination of input tax credit in respect of capital goods and reversal thereof in certain cases </a:t>
            </a:r>
            <a:br>
              <a:rPr lang="en-US" sz="2400" dirty="0"/>
            </a:br>
            <a:endParaRPr lang="en-US" sz="2400" dirty="0"/>
          </a:p>
        </p:txBody>
      </p:sp>
      <p:sp>
        <p:nvSpPr>
          <p:cNvPr id="3" name="Content Placeholder 2"/>
          <p:cNvSpPr>
            <a:spLocks noGrp="1"/>
          </p:cNvSpPr>
          <p:nvPr>
            <p:ph idx="1"/>
          </p:nvPr>
        </p:nvSpPr>
        <p:spPr/>
        <p:txBody>
          <a:bodyPr>
            <a:normAutofit/>
          </a:bodyPr>
          <a:lstStyle/>
          <a:p>
            <a:pPr algn="just"/>
            <a:r>
              <a:rPr lang="en-US" sz="2400" dirty="0" smtClean="0"/>
              <a:t>Inputs for Taxable Supply-100% ITC</a:t>
            </a:r>
          </a:p>
          <a:p>
            <a:pPr algn="just"/>
            <a:r>
              <a:rPr lang="en-US" sz="2400" dirty="0" smtClean="0"/>
              <a:t>Inputs for Exempted/private Supply-NIL ITC</a:t>
            </a:r>
          </a:p>
          <a:p>
            <a:pPr algn="just"/>
            <a:r>
              <a:rPr lang="en-US" sz="2400" dirty="0" smtClean="0"/>
              <a:t>Common Inputs-Proportionate</a:t>
            </a:r>
          </a:p>
          <a:p>
            <a:pPr algn="just"/>
            <a:r>
              <a:rPr lang="en-US" sz="2400" dirty="0" smtClean="0"/>
              <a:t>Business + Private Use=5% reversal of </a:t>
            </a:r>
            <a:r>
              <a:rPr lang="en-US" sz="2400" dirty="0" smtClean="0"/>
              <a:t>Credit</a:t>
            </a:r>
          </a:p>
          <a:p>
            <a:pPr algn="just"/>
            <a:endParaRPr lang="en-US" sz="2400" dirty="0" smtClean="0"/>
          </a:p>
          <a:p>
            <a:pPr algn="just">
              <a:buFont typeface="Wingdings" charset="2"/>
              <a:buChar char="q"/>
            </a:pPr>
            <a:r>
              <a:rPr lang="en-US" sz="2400" dirty="0" smtClean="0"/>
              <a:t>Capital Goods</a:t>
            </a:r>
          </a:p>
          <a:p>
            <a:pPr algn="just"/>
            <a:r>
              <a:rPr lang="en-US" sz="2400" dirty="0" smtClean="0"/>
              <a:t>Rule 43 </a:t>
            </a:r>
            <a:r>
              <a:rPr lang="en-US" sz="2400" dirty="0"/>
              <a:t>(h) the </a:t>
            </a:r>
            <a:r>
              <a:rPr lang="en-US" sz="2400" dirty="0" smtClean="0"/>
              <a:t>amount along </a:t>
            </a:r>
            <a:r>
              <a:rPr lang="en-US" sz="2400" b="1" dirty="0"/>
              <a:t>with the applicable interest </a:t>
            </a:r>
            <a:r>
              <a:rPr lang="en-US" sz="2400" dirty="0"/>
              <a:t>shall, during every tax period of the useful life of the concerned capital goods, be added to the output tax liability of the person making such claim of credit. </a:t>
            </a:r>
            <a:endParaRPr lang="en-US" sz="2400" dirty="0"/>
          </a:p>
          <a:p>
            <a:pPr algn="just"/>
            <a:endParaRPr lang="en-US" sz="2400" dirty="0"/>
          </a:p>
        </p:txBody>
      </p:sp>
    </p:spTree>
    <p:extLst>
      <p:ext uri="{BB962C8B-B14F-4D97-AF65-F5344CB8AC3E}">
        <p14:creationId xmlns:p14="http://schemas.microsoft.com/office/powerpoint/2010/main" val="2326201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Study-High Sea Sales</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dirty="0"/>
              <a:t>Regarding taxability of High sea sales (“HSS”), a circular was issued by the CBEC (Circular 33/2017- </a:t>
            </a:r>
            <a:r>
              <a:rPr lang="en-US" dirty="0" err="1"/>
              <a:t>Cus</a:t>
            </a:r>
            <a:r>
              <a:rPr lang="en-US" dirty="0"/>
              <a:t> dated 1</a:t>
            </a:r>
            <a:r>
              <a:rPr lang="en-US" baseline="30000" dirty="0"/>
              <a:t>st</a:t>
            </a:r>
            <a:r>
              <a:rPr lang="en-US" dirty="0"/>
              <a:t> August 2017) clarifying that IGST whether one or multiple will be payable at the time of filing BOE only</a:t>
            </a:r>
            <a:r>
              <a:rPr lang="en-GB" dirty="0"/>
              <a:t> </a:t>
            </a:r>
            <a:endParaRPr lang="en-GB" dirty="0" smtClean="0"/>
          </a:p>
          <a:p>
            <a:pPr algn="just"/>
            <a:endParaRPr lang="en-US" dirty="0" smtClean="0"/>
          </a:p>
          <a:p>
            <a:pPr algn="just"/>
            <a:r>
              <a:rPr lang="en-US" dirty="0" smtClean="0"/>
              <a:t>HSS </a:t>
            </a:r>
            <a:r>
              <a:rPr lang="en-US" dirty="0"/>
              <a:t>qualifies as a supply, the same is not taxable under GST (neither CGST Act nor SGST Act). Accordingly, HSS qualifies as non- taxable supply and hence exempt. </a:t>
            </a:r>
            <a:endParaRPr lang="en-US" dirty="0" smtClean="0"/>
          </a:p>
          <a:p>
            <a:pPr lvl="0" algn="just"/>
            <a:endParaRPr lang="en-US" dirty="0" smtClean="0"/>
          </a:p>
          <a:p>
            <a:pPr lvl="0" algn="just"/>
            <a:r>
              <a:rPr lang="en-US" dirty="0" smtClean="0">
                <a:solidFill>
                  <a:srgbClr val="C00000"/>
                </a:solidFill>
              </a:rPr>
              <a:t>Tax </a:t>
            </a:r>
            <a:r>
              <a:rPr lang="en-US" dirty="0">
                <a:solidFill>
                  <a:srgbClr val="C00000"/>
                </a:solidFill>
              </a:rPr>
              <a:t>credit on common inputs and input services for making HSS as well as other taxable supplies will have to be reversed. </a:t>
            </a:r>
            <a:endParaRPr lang="en-GB" dirty="0">
              <a:solidFill>
                <a:srgbClr val="C00000"/>
              </a:solidFill>
            </a:endParaRPr>
          </a:p>
          <a:p>
            <a:pPr algn="just"/>
            <a:endParaRPr lang="en-US" dirty="0"/>
          </a:p>
        </p:txBody>
      </p:sp>
    </p:spTree>
    <p:extLst>
      <p:ext uri="{BB962C8B-B14F-4D97-AF65-F5344CB8AC3E}">
        <p14:creationId xmlns:p14="http://schemas.microsoft.com/office/powerpoint/2010/main" val="248407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Case study-Goods received outside India under Warranty</a:t>
            </a:r>
            <a:endParaRPr lang="en-US" sz="2800" dirty="0"/>
          </a:p>
        </p:txBody>
      </p:sp>
      <p:sp>
        <p:nvSpPr>
          <p:cNvPr id="3" name="Content Placeholder 2"/>
          <p:cNvSpPr>
            <a:spLocks noGrp="1"/>
          </p:cNvSpPr>
          <p:nvPr>
            <p:ph idx="1"/>
          </p:nvPr>
        </p:nvSpPr>
        <p:spPr/>
        <p:txBody>
          <a:bodyPr/>
          <a:lstStyle/>
          <a:p>
            <a:r>
              <a:rPr lang="en-US" dirty="0" smtClean="0"/>
              <a:t>Assesse in India providing only repair services.</a:t>
            </a:r>
          </a:p>
          <a:p>
            <a:r>
              <a:rPr lang="en-US" dirty="0" smtClean="0"/>
              <a:t>Parts used during repairing send by foreign entity for specific use  only.</a:t>
            </a:r>
          </a:p>
          <a:p>
            <a:r>
              <a:rPr lang="en-US" dirty="0" smtClean="0"/>
              <a:t>Assesse released goods after paying Customs duties i.e. BCD, IGST</a:t>
            </a:r>
          </a:p>
          <a:p>
            <a:r>
              <a:rPr lang="en-US" dirty="0" smtClean="0">
                <a:solidFill>
                  <a:srgbClr val="C00000"/>
                </a:solidFill>
              </a:rPr>
              <a:t>Note: No ITC is available</a:t>
            </a:r>
          </a:p>
          <a:p>
            <a:endParaRPr lang="en-US" dirty="0"/>
          </a:p>
        </p:txBody>
      </p:sp>
    </p:spTree>
    <p:extLst>
      <p:ext uri="{BB962C8B-B14F-4D97-AF65-F5344CB8AC3E}">
        <p14:creationId xmlns:p14="http://schemas.microsoft.com/office/powerpoint/2010/main" val="695266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 </a:t>
            </a:r>
            <a:r>
              <a:rPr lang="en-US" dirty="0" smtClean="0"/>
              <a:t>2(52) </a:t>
            </a:r>
            <a:r>
              <a:rPr lang="en-US" dirty="0"/>
              <a:t>Goods</a:t>
            </a:r>
          </a:p>
        </p:txBody>
      </p:sp>
      <p:sp>
        <p:nvSpPr>
          <p:cNvPr id="3" name="Content Placeholder 2"/>
          <p:cNvSpPr>
            <a:spLocks noGrp="1"/>
          </p:cNvSpPr>
          <p:nvPr>
            <p:ph idx="1"/>
          </p:nvPr>
        </p:nvSpPr>
        <p:spPr/>
        <p:txBody>
          <a:bodyPr>
            <a:normAutofit fontScale="92500" lnSpcReduction="20000"/>
          </a:bodyPr>
          <a:lstStyle/>
          <a:p>
            <a:pPr marL="0" indent="0" algn="just">
              <a:buNone/>
            </a:pPr>
            <a:r>
              <a:rPr lang="en-US" b="1" dirty="0" smtClean="0"/>
              <a:t>“goods</a:t>
            </a:r>
            <a:r>
              <a:rPr lang="en-US" dirty="0"/>
              <a:t>’’ means every kind of </a:t>
            </a:r>
            <a:r>
              <a:rPr lang="en-US" dirty="0">
                <a:solidFill>
                  <a:srgbClr val="FF6600"/>
                </a:solidFill>
              </a:rPr>
              <a:t>movable </a:t>
            </a:r>
            <a:r>
              <a:rPr lang="en-US" dirty="0" smtClean="0">
                <a:solidFill>
                  <a:srgbClr val="FF6600"/>
                </a:solidFill>
              </a:rPr>
              <a:t>property</a:t>
            </a:r>
            <a:r>
              <a:rPr lang="mr-IN" dirty="0" smtClean="0">
                <a:solidFill>
                  <a:srgbClr val="FF6600"/>
                </a:solidFill>
              </a:rPr>
              <a:t>…</a:t>
            </a:r>
            <a:r>
              <a:rPr lang="en-US" dirty="0" smtClean="0">
                <a:solidFill>
                  <a:srgbClr val="FF6600"/>
                </a:solidFill>
              </a:rPr>
              <a:t>.</a:t>
            </a:r>
          </a:p>
          <a:p>
            <a:pPr marL="0" indent="0" algn="just">
              <a:buNone/>
            </a:pPr>
            <a:endParaRPr lang="en-US" dirty="0">
              <a:solidFill>
                <a:srgbClr val="FF6600"/>
              </a:solidFill>
            </a:endParaRPr>
          </a:p>
          <a:p>
            <a:pPr marL="0" indent="0" algn="just">
              <a:buNone/>
            </a:pPr>
            <a:r>
              <a:rPr lang="en-US" dirty="0" smtClean="0">
                <a:solidFill>
                  <a:srgbClr val="FF6600"/>
                </a:solidFill>
              </a:rPr>
              <a:t> </a:t>
            </a:r>
            <a:r>
              <a:rPr lang="mr-IN" dirty="0" smtClean="0">
                <a:solidFill>
                  <a:srgbClr val="FF6600"/>
                </a:solidFill>
              </a:rPr>
              <a:t>…</a:t>
            </a:r>
            <a:r>
              <a:rPr lang="en-US" dirty="0" smtClean="0">
                <a:solidFill>
                  <a:srgbClr val="FF6600"/>
                </a:solidFill>
              </a:rPr>
              <a:t>.</a:t>
            </a:r>
            <a:r>
              <a:rPr lang="en-US" dirty="0" smtClean="0"/>
              <a:t>other </a:t>
            </a:r>
            <a:r>
              <a:rPr lang="en-US" dirty="0"/>
              <a:t>than money and </a:t>
            </a:r>
            <a:r>
              <a:rPr lang="en-US" dirty="0" smtClean="0"/>
              <a:t>securities </a:t>
            </a:r>
            <a:r>
              <a:rPr lang="en-US" dirty="0"/>
              <a:t>but </a:t>
            </a:r>
            <a:r>
              <a:rPr lang="en-US" b="1" dirty="0"/>
              <a:t>includes actionable claim, </a:t>
            </a:r>
            <a:r>
              <a:rPr lang="en-US" dirty="0"/>
              <a:t>growing crops, grass and things attached </a:t>
            </a:r>
            <a:r>
              <a:rPr lang="en-US" dirty="0" smtClean="0"/>
              <a:t>to </a:t>
            </a:r>
            <a:r>
              <a:rPr lang="en-US" dirty="0"/>
              <a:t>or forming part of the land which are agreed to be severed before supply or </a:t>
            </a:r>
            <a:r>
              <a:rPr lang="en-US" dirty="0" smtClean="0"/>
              <a:t>under </a:t>
            </a:r>
            <a:r>
              <a:rPr lang="en-US" dirty="0"/>
              <a:t>a contract of supply </a:t>
            </a:r>
            <a:endParaRPr lang="en-US" dirty="0" smtClean="0"/>
          </a:p>
          <a:p>
            <a:pPr marL="0" indent="0" algn="just">
              <a:buNone/>
            </a:pPr>
            <a:endParaRPr lang="en-US" dirty="0"/>
          </a:p>
          <a:p>
            <a:pPr marL="0" indent="0" algn="just">
              <a:buNone/>
            </a:pPr>
            <a:r>
              <a:rPr lang="en-US" dirty="0" smtClean="0">
                <a:solidFill>
                  <a:srgbClr val="FF0000"/>
                </a:solidFill>
              </a:rPr>
              <a:t>Security-</a:t>
            </a:r>
            <a:r>
              <a:rPr lang="en-US" dirty="0">
                <a:solidFill>
                  <a:srgbClr val="FF0000"/>
                </a:solidFill>
              </a:rPr>
              <a:t> </a:t>
            </a:r>
            <a:r>
              <a:rPr lang="en-US" dirty="0" smtClean="0">
                <a:solidFill>
                  <a:srgbClr val="FF0000"/>
                </a:solidFill>
              </a:rPr>
              <a:t>neither it</a:t>
            </a:r>
            <a:r>
              <a:rPr lang="uk-UA" dirty="0" smtClean="0">
                <a:solidFill>
                  <a:srgbClr val="FF0000"/>
                </a:solidFill>
              </a:rPr>
              <a:t>’</a:t>
            </a:r>
            <a:r>
              <a:rPr lang="en-US" dirty="0" smtClean="0">
                <a:solidFill>
                  <a:srgbClr val="FF0000"/>
                </a:solidFill>
              </a:rPr>
              <a:t>s a good or service</a:t>
            </a:r>
          </a:p>
          <a:p>
            <a:pPr marL="0" indent="0" algn="just">
              <a:buNone/>
            </a:pPr>
            <a:r>
              <a:rPr lang="en-US" dirty="0" smtClean="0">
                <a:solidFill>
                  <a:srgbClr val="FF0000"/>
                </a:solidFill>
              </a:rPr>
              <a:t>Goods includes Capital Goods</a:t>
            </a:r>
            <a:endParaRPr lang="en-US" dirty="0">
              <a:solidFill>
                <a:srgbClr val="FF0000"/>
              </a:solidFill>
            </a:endParaRPr>
          </a:p>
        </p:txBody>
      </p:sp>
    </p:spTree>
    <p:extLst>
      <p:ext uri="{BB962C8B-B14F-4D97-AF65-F5344CB8AC3E}">
        <p14:creationId xmlns:p14="http://schemas.microsoft.com/office/powerpoint/2010/main" val="16768545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4384"/>
            <a:ext cx="8242430" cy="676894"/>
          </a:xfrm>
        </p:spPr>
        <p:txBody>
          <a:bodyPr>
            <a:normAutofit fontScale="90000"/>
          </a:bodyPr>
          <a:lstStyle/>
          <a:p>
            <a:r>
              <a:rPr lang="en-US" sz="3400" dirty="0"/>
              <a:t>Apportionment of </a:t>
            </a:r>
            <a:r>
              <a:rPr lang="en-US" sz="3400" dirty="0" smtClean="0"/>
              <a:t>credit</a:t>
            </a:r>
            <a:r>
              <a:rPr lang="mr-IN" sz="3400" dirty="0" smtClean="0"/>
              <a:t>…</a:t>
            </a:r>
            <a:r>
              <a:rPr lang="en-US" sz="3600" dirty="0"/>
              <a:t>Banks/ NBFC/FI</a:t>
            </a:r>
            <a:br>
              <a:rPr lang="en-US" sz="3600" dirty="0"/>
            </a:br>
            <a:r>
              <a:rPr lang="en-US" sz="3400" dirty="0" smtClean="0"/>
              <a:t> </a:t>
            </a:r>
            <a:endParaRPr lang="en-US" sz="3400" dirty="0"/>
          </a:p>
        </p:txBody>
      </p:sp>
      <p:sp>
        <p:nvSpPr>
          <p:cNvPr id="3" name="Content Placeholder 2"/>
          <p:cNvSpPr>
            <a:spLocks noGrp="1"/>
          </p:cNvSpPr>
          <p:nvPr>
            <p:ph idx="1"/>
          </p:nvPr>
        </p:nvSpPr>
        <p:spPr>
          <a:xfrm>
            <a:off x="470029" y="1140032"/>
            <a:ext cx="8229600" cy="4998960"/>
          </a:xfrm>
        </p:spPr>
        <p:txBody>
          <a:bodyPr>
            <a:noAutofit/>
          </a:bodyPr>
          <a:lstStyle/>
          <a:p>
            <a:pPr algn="just"/>
            <a:r>
              <a:rPr lang="en-US" sz="1800" dirty="0" smtClean="0"/>
              <a:t>S. </a:t>
            </a:r>
            <a:r>
              <a:rPr lang="en-US" sz="1800" dirty="0" smtClean="0"/>
              <a:t>17(4)</a:t>
            </a:r>
            <a:r>
              <a:rPr lang="en-US" sz="1800" dirty="0" smtClean="0"/>
              <a:t> </a:t>
            </a:r>
            <a:r>
              <a:rPr lang="en-US" sz="1800" dirty="0"/>
              <a:t>A banking company or a financial institution including a non-banking financial company, engaged in supplying services by way of accepting deposits, extending loans or advances shall have the option to either comply with the provisions of sub-section (</a:t>
            </a:r>
            <a:r>
              <a:rPr lang="en-US" sz="1800" i="1" dirty="0"/>
              <a:t>2</a:t>
            </a:r>
            <a:r>
              <a:rPr lang="en-US" sz="1800" dirty="0"/>
              <a:t>), or avail of, every month, an amount equal to fifty per cent. of the eligible input tax credit on inputs, capital goods and input services in that month and the rest shall lapse: </a:t>
            </a:r>
            <a:endParaRPr lang="en-US" sz="1800" dirty="0"/>
          </a:p>
          <a:p>
            <a:pPr lvl="1" algn="just"/>
            <a:r>
              <a:rPr lang="en-US" sz="1400" dirty="0"/>
              <a:t>Provided that the option once exercised shall not be withdrawn during the remaining part of the financial year: </a:t>
            </a:r>
            <a:endParaRPr lang="en-US" sz="1400" dirty="0"/>
          </a:p>
          <a:p>
            <a:pPr lvl="1" algn="just"/>
            <a:r>
              <a:rPr lang="en-US" sz="1400" dirty="0"/>
              <a:t>Provided further that the restriction of fifty per cent. shall not apply to the tax paid on supplies made by one registered person to another registered person having the same Permanent Account Number. </a:t>
            </a:r>
            <a:endParaRPr lang="en-US" sz="1400" dirty="0"/>
          </a:p>
          <a:p>
            <a:pPr algn="just"/>
            <a:r>
              <a:rPr lang="en-US" sz="2400" dirty="0" smtClean="0"/>
              <a:t>Two </a:t>
            </a:r>
            <a:r>
              <a:rPr lang="en-US" sz="2400" dirty="0" smtClean="0"/>
              <a:t>Options:</a:t>
            </a:r>
          </a:p>
          <a:p>
            <a:pPr marL="914400" lvl="1" indent="-514350" algn="just">
              <a:buFont typeface="+mj-lt"/>
              <a:buAutoNum type="arabicParenR"/>
            </a:pPr>
            <a:r>
              <a:rPr lang="en-US" sz="2400" dirty="0" smtClean="0"/>
              <a:t>Take </a:t>
            </a:r>
            <a:r>
              <a:rPr lang="en-US" sz="2400" dirty="0" smtClean="0"/>
              <a:t>proportionate credit </a:t>
            </a:r>
            <a:r>
              <a:rPr lang="en-US" sz="2400" dirty="0" smtClean="0"/>
              <a:t>related to taxable Supply   or</a:t>
            </a:r>
          </a:p>
          <a:p>
            <a:pPr marL="914400" lvl="1" indent="-514350" algn="just">
              <a:buFont typeface="+mj-lt"/>
              <a:buAutoNum type="arabicParenR"/>
            </a:pPr>
            <a:r>
              <a:rPr lang="en-US" sz="2400" dirty="0" smtClean="0"/>
              <a:t> 50% ITC of Inputs/Services/Capital Goods</a:t>
            </a:r>
          </a:p>
          <a:p>
            <a:pPr marL="400050" lvl="1" indent="0" algn="just">
              <a:buNone/>
            </a:pPr>
            <a:r>
              <a:rPr lang="en-US" sz="2400" dirty="0" smtClean="0"/>
              <a:t>Option </a:t>
            </a:r>
            <a:r>
              <a:rPr lang="en-US" sz="2400" dirty="0" smtClean="0"/>
              <a:t>once adopt shall not changed </a:t>
            </a:r>
            <a:r>
              <a:rPr lang="en-US" sz="2400" dirty="0" err="1" smtClean="0"/>
              <a:t>upto</a:t>
            </a:r>
            <a:r>
              <a:rPr lang="en-US" sz="2400" dirty="0" smtClean="0"/>
              <a:t> </a:t>
            </a:r>
            <a:r>
              <a:rPr lang="en-US" sz="2400" dirty="0" smtClean="0"/>
              <a:t>end </a:t>
            </a:r>
            <a:r>
              <a:rPr lang="en-US" sz="2400" dirty="0" smtClean="0"/>
              <a:t>of FY.</a:t>
            </a:r>
          </a:p>
          <a:p>
            <a:pPr marL="400050" lvl="1" indent="0" algn="just">
              <a:buNone/>
            </a:pPr>
            <a:r>
              <a:rPr lang="en-US" sz="2400" dirty="0" smtClean="0"/>
              <a:t>Restriction </a:t>
            </a:r>
            <a:r>
              <a:rPr lang="en-US" sz="2400" dirty="0" smtClean="0"/>
              <a:t>of 50% shall </a:t>
            </a:r>
            <a:r>
              <a:rPr lang="en-US" sz="2400" dirty="0"/>
              <a:t>not </a:t>
            </a:r>
            <a:r>
              <a:rPr lang="en-US" sz="2400" dirty="0" smtClean="0"/>
              <a:t>apply for inter branch </a:t>
            </a:r>
            <a:r>
              <a:rPr lang="en-US" sz="2400" dirty="0" smtClean="0"/>
              <a:t>supply. </a:t>
            </a:r>
            <a:endParaRPr lang="en-US" sz="2400" dirty="0"/>
          </a:p>
          <a:p>
            <a:pPr marL="400050" lvl="1" indent="0" algn="just">
              <a:buNone/>
            </a:pPr>
            <a:endParaRPr lang="en-US" sz="2400" dirty="0" smtClean="0"/>
          </a:p>
          <a:p>
            <a:pPr marL="0" indent="0" algn="just">
              <a:buNone/>
            </a:pPr>
            <a:endParaRPr lang="en-US" sz="2400" dirty="0" smtClean="0"/>
          </a:p>
          <a:p>
            <a:pPr marL="0" indent="0" algn="just">
              <a:buNone/>
            </a:pPr>
            <a:endParaRPr lang="en-US" sz="2400" dirty="0" smtClean="0"/>
          </a:p>
          <a:p>
            <a:pPr marL="0" indent="0" algn="just">
              <a:buNone/>
            </a:pPr>
            <a:r>
              <a:rPr lang="en-US" sz="2400" dirty="0" smtClean="0"/>
              <a:t>	</a:t>
            </a:r>
            <a:endParaRPr lang="en-US" sz="2400" dirty="0"/>
          </a:p>
        </p:txBody>
      </p:sp>
    </p:spTree>
    <p:extLst>
      <p:ext uri="{BB962C8B-B14F-4D97-AF65-F5344CB8AC3E}">
        <p14:creationId xmlns:p14="http://schemas.microsoft.com/office/powerpoint/2010/main" val="35989992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endParaRPr lang="en-US" b="1" dirty="0" smtClean="0"/>
          </a:p>
          <a:p>
            <a:endParaRPr lang="en-US" b="1" dirty="0"/>
          </a:p>
          <a:p>
            <a:endParaRPr lang="en-US" b="1" dirty="0" smtClean="0"/>
          </a:p>
          <a:p>
            <a:endParaRPr lang="en-US" b="1" dirty="0"/>
          </a:p>
          <a:p>
            <a:endParaRPr lang="en-US" b="1" dirty="0" smtClean="0"/>
          </a:p>
          <a:p>
            <a:endParaRPr lang="en-US" b="1" dirty="0"/>
          </a:p>
          <a:p>
            <a:pPr marL="0" indent="0">
              <a:buNone/>
            </a:pPr>
            <a:r>
              <a:rPr lang="en-US" b="1" dirty="0" smtClean="0">
                <a:solidFill>
                  <a:schemeClr val="accent3">
                    <a:lumMod val="75000"/>
                  </a:schemeClr>
                </a:solidFill>
              </a:rPr>
              <a:t>Availability </a:t>
            </a:r>
            <a:r>
              <a:rPr lang="en-US" b="1" dirty="0">
                <a:solidFill>
                  <a:schemeClr val="accent3">
                    <a:lumMod val="75000"/>
                  </a:schemeClr>
                </a:solidFill>
              </a:rPr>
              <a:t>of credit in special circumstances </a:t>
            </a:r>
            <a:endParaRPr lang="en-US" dirty="0">
              <a:solidFill>
                <a:schemeClr val="accent3">
                  <a:lumMod val="75000"/>
                </a:schemeClr>
              </a:solidFill>
            </a:endParaRPr>
          </a:p>
          <a:p>
            <a:endParaRPr lang="en-US" dirty="0"/>
          </a:p>
        </p:txBody>
      </p:sp>
    </p:spTree>
    <p:extLst>
      <p:ext uri="{BB962C8B-B14F-4D97-AF65-F5344CB8AC3E}">
        <p14:creationId xmlns:p14="http://schemas.microsoft.com/office/powerpoint/2010/main" val="15446486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98409360"/>
              </p:ext>
            </p:extLst>
          </p:nvPr>
        </p:nvGraphicFramePr>
        <p:xfrm>
          <a:off x="0" y="12827"/>
          <a:ext cx="9143999" cy="7056522"/>
        </p:xfrm>
        <a:graphic>
          <a:graphicData uri="http://schemas.openxmlformats.org/drawingml/2006/table">
            <a:tbl>
              <a:tblPr firstRow="1" bandRow="1">
                <a:tableStyleId>{5202B0CA-FC54-4496-8BCA-5EF66A818D29}</a:tableStyleId>
              </a:tblPr>
              <a:tblGrid>
                <a:gridCol w="2514520"/>
                <a:gridCol w="2283594"/>
                <a:gridCol w="2193791"/>
                <a:gridCol w="197070"/>
                <a:gridCol w="1955024"/>
              </a:tblGrid>
              <a:tr h="467553">
                <a:tc>
                  <a:txBody>
                    <a:bodyPr/>
                    <a:lstStyle/>
                    <a:p>
                      <a:pPr algn="just"/>
                      <a:r>
                        <a:rPr lang="en-GB" sz="1500" dirty="0" smtClean="0"/>
                        <a:t>Newly Registered Person 18(1)(a)</a:t>
                      </a:r>
                      <a:endParaRPr lang="en-GB" sz="1500" dirty="0">
                        <a:latin typeface="Times New Roman" panose="02020603050405020304" pitchFamily="18" charset="0"/>
                        <a:cs typeface="Times New Roman" panose="02020603050405020304" pitchFamily="18" charset="0"/>
                      </a:endParaRPr>
                    </a:p>
                  </a:txBody>
                  <a:tcPr/>
                </a:tc>
                <a:tc>
                  <a:txBody>
                    <a:bodyPr/>
                    <a:lstStyle/>
                    <a:p>
                      <a:pPr algn="just"/>
                      <a:r>
                        <a:rPr lang="en-GB" sz="1500" dirty="0" smtClean="0"/>
                        <a:t>Voluntary</a:t>
                      </a:r>
                      <a:r>
                        <a:rPr lang="en-GB" sz="1500" baseline="0" dirty="0" smtClean="0"/>
                        <a:t> Registration 18(1)(b) </a:t>
                      </a:r>
                      <a:endParaRPr lang="en-GB" sz="1500" dirty="0">
                        <a:latin typeface="Times New Roman" panose="02020603050405020304" pitchFamily="18" charset="0"/>
                        <a:cs typeface="Times New Roman" panose="02020603050405020304" pitchFamily="18" charset="0"/>
                      </a:endParaRPr>
                    </a:p>
                  </a:txBody>
                  <a:tcPr/>
                </a:tc>
                <a:tc gridSpan="2">
                  <a:txBody>
                    <a:bodyPr/>
                    <a:lstStyle/>
                    <a:p>
                      <a:pPr algn="just"/>
                      <a:r>
                        <a:rPr lang="en-GB" sz="1500" dirty="0" smtClean="0"/>
                        <a:t>Dealer</a:t>
                      </a:r>
                      <a:r>
                        <a:rPr lang="en-GB" sz="1500" baseline="0" dirty="0" smtClean="0"/>
                        <a:t> ceases to be a composition dealer 18(1)</a:t>
                      </a:r>
                      <a:r>
                        <a:rPr lang="de-DE" sz="1500" baseline="0" dirty="0" smtClean="0"/>
                        <a:t>(c)</a:t>
                      </a:r>
                      <a:endParaRPr lang="en-GB" sz="1500" dirty="0">
                        <a:latin typeface="Times New Roman" panose="02020603050405020304" pitchFamily="18" charset="0"/>
                        <a:cs typeface="Times New Roman" panose="02020603050405020304" pitchFamily="18" charset="0"/>
                      </a:endParaRPr>
                    </a:p>
                  </a:txBody>
                  <a:tcPr/>
                </a:tc>
                <a:tc hMerge="1">
                  <a:txBody>
                    <a:bodyPr/>
                    <a:lstStyle/>
                    <a:p>
                      <a:endParaRPr lang="en-US"/>
                    </a:p>
                  </a:txBody>
                  <a:tcPr/>
                </a:tc>
                <a:tc>
                  <a:txBody>
                    <a:bodyPr/>
                    <a:lstStyle/>
                    <a:p>
                      <a:pPr algn="just"/>
                      <a:r>
                        <a:rPr lang="en-GB" sz="1500" dirty="0" smtClean="0">
                          <a:solidFill>
                            <a:srgbClr val="FF0000"/>
                          </a:solidFill>
                          <a:latin typeface="Times New Roman" panose="02020603050405020304" pitchFamily="18" charset="0"/>
                          <a:cs typeface="Times New Roman" panose="02020603050405020304" pitchFamily="18" charset="0"/>
                        </a:rPr>
                        <a:t>Registered</a:t>
                      </a:r>
                      <a:r>
                        <a:rPr lang="en-GB" sz="1500" baseline="0" dirty="0" smtClean="0">
                          <a:latin typeface="Times New Roman" panose="02020603050405020304" pitchFamily="18" charset="0"/>
                          <a:cs typeface="Times New Roman" panose="02020603050405020304" pitchFamily="18" charset="0"/>
                        </a:rPr>
                        <a:t> Dealer </a:t>
                      </a:r>
                      <a:r>
                        <a:rPr lang="en-US" sz="1500" baseline="0" dirty="0" smtClean="0">
                          <a:latin typeface="Times New Roman" panose="02020603050405020304" pitchFamily="18" charset="0"/>
                          <a:cs typeface="Times New Roman" panose="02020603050405020304" pitchFamily="18" charset="0"/>
                        </a:rPr>
                        <a:t>–</a:t>
                      </a:r>
                      <a:endParaRPr lang="en-GB" sz="1500" baseline="0" dirty="0" smtClean="0">
                        <a:latin typeface="Times New Roman" panose="02020603050405020304" pitchFamily="18" charset="0"/>
                        <a:cs typeface="Times New Roman" panose="02020603050405020304" pitchFamily="18" charset="0"/>
                      </a:endParaRPr>
                    </a:p>
                    <a:p>
                      <a:pPr algn="just"/>
                      <a:r>
                        <a:rPr lang="en-GB" sz="1500" baseline="0" dirty="0" smtClean="0">
                          <a:latin typeface="Times New Roman" panose="02020603050405020304" pitchFamily="18" charset="0"/>
                          <a:cs typeface="Times New Roman" panose="02020603050405020304" pitchFamily="18" charset="0"/>
                        </a:rPr>
                        <a:t>Exempted Supply to Taxable Supply 18(1)(d)</a:t>
                      </a:r>
                      <a:endParaRPr lang="en-GB" sz="1500" dirty="0">
                        <a:latin typeface="Times New Roman" panose="02020603050405020304" pitchFamily="18" charset="0"/>
                        <a:cs typeface="Times New Roman" panose="02020603050405020304" pitchFamily="18" charset="0"/>
                      </a:endParaRPr>
                    </a:p>
                  </a:txBody>
                  <a:tcPr/>
                </a:tc>
              </a:tr>
              <a:tr h="6050682">
                <a:tc>
                  <a:txBody>
                    <a:bodyPr/>
                    <a:lstStyle/>
                    <a:p>
                      <a:pPr marL="0" indent="0" algn="just">
                        <a:buFont typeface="Arial" panose="020B0604020202020204" pitchFamily="34" charset="0"/>
                        <a:buNone/>
                      </a:pPr>
                      <a:r>
                        <a:rPr lang="en-US" sz="1500" dirty="0" smtClean="0"/>
                        <a:t>A person </a:t>
                      </a:r>
                      <a:r>
                        <a:rPr lang="en-US" sz="1500" dirty="0" smtClean="0">
                          <a:solidFill>
                            <a:srgbClr val="FF0000"/>
                          </a:solidFill>
                        </a:rPr>
                        <a:t>who has applied for registration within 30 days </a:t>
                      </a:r>
                      <a:r>
                        <a:rPr lang="en-US" sz="1500" dirty="0" smtClean="0"/>
                        <a:t>from the date on which he becomes liable to registration, and has ultimately been granted such registration, shall also be entitled to take ITC</a:t>
                      </a:r>
                      <a:r>
                        <a:rPr lang="en-US" sz="1500" baseline="0" dirty="0" smtClean="0"/>
                        <a:t> </a:t>
                      </a:r>
                      <a:r>
                        <a:rPr lang="en-US" sz="1500" dirty="0" smtClean="0"/>
                        <a:t>in respect of inputs which are – </a:t>
                      </a:r>
                    </a:p>
                    <a:p>
                      <a:pPr marL="285750" lvl="0" indent="-285750" algn="just">
                        <a:buFont typeface="Courier New" panose="02070309020205020404" pitchFamily="49" charset="0"/>
                        <a:buChar char="o"/>
                      </a:pPr>
                      <a:r>
                        <a:rPr lang="en-US" sz="1500" dirty="0" smtClean="0"/>
                        <a:t>held in stock, and</a:t>
                      </a:r>
                    </a:p>
                    <a:p>
                      <a:pPr marL="285750" lvl="0" indent="-285750" algn="just">
                        <a:buFont typeface="Courier New" panose="02070309020205020404" pitchFamily="49" charset="0"/>
                        <a:buChar char="o"/>
                      </a:pPr>
                      <a:r>
                        <a:rPr lang="en-US" sz="1500" dirty="0" smtClean="0"/>
                        <a:t>contained in semi-finished or finished goods held in stock</a:t>
                      </a:r>
                    </a:p>
                    <a:p>
                      <a:pPr marL="285750" lvl="0" indent="-285750" algn="just">
                        <a:buFont typeface="Courier New" panose="02070309020205020404" pitchFamily="49" charset="0"/>
                        <a:buChar char="o"/>
                      </a:pPr>
                      <a:endParaRPr lang="en-US" sz="1500" dirty="0" smtClean="0"/>
                    </a:p>
                    <a:p>
                      <a:pPr marL="0" indent="0" algn="just">
                        <a:buFont typeface="Arial" panose="020B0604020202020204" pitchFamily="34" charset="0"/>
                        <a:buNone/>
                      </a:pPr>
                      <a:r>
                        <a:rPr lang="en-US" sz="1500" dirty="0" smtClean="0"/>
                        <a:t>… on the day immediately preceding the date from which he becomes </a:t>
                      </a:r>
                      <a:r>
                        <a:rPr lang="en-US" sz="1500" b="1" dirty="0" smtClean="0">
                          <a:solidFill>
                            <a:srgbClr val="C00000"/>
                          </a:solidFill>
                        </a:rPr>
                        <a:t>liable to pay tax</a:t>
                      </a:r>
                      <a:endParaRPr lang="en-US" sz="1500" b="1" dirty="0" smtClean="0">
                        <a:solidFill>
                          <a:srgbClr val="C00000"/>
                        </a:solidFill>
                        <a:latin typeface="Times New Roman" panose="02020603050405020304" pitchFamily="18" charset="0"/>
                        <a:cs typeface="Times New Roman" panose="02020603050405020304" pitchFamily="18" charset="0"/>
                      </a:endParaRPr>
                    </a:p>
                  </a:txBody>
                  <a:tcPr/>
                </a:tc>
                <a:tc>
                  <a:txBody>
                    <a:bodyPr/>
                    <a:lstStyle/>
                    <a:p>
                      <a:pPr marL="0" indent="0" algn="just">
                        <a:buFont typeface="Arial" panose="020B0604020202020204" pitchFamily="34" charset="0"/>
                        <a:buNone/>
                      </a:pPr>
                      <a:r>
                        <a:rPr lang="en-US" sz="1500" dirty="0" smtClean="0"/>
                        <a:t>A person who has</a:t>
                      </a:r>
                      <a:r>
                        <a:rPr lang="en-US" sz="1500" baseline="0" dirty="0" smtClean="0"/>
                        <a:t> applied for voluntary registration (u/s 25 (3)) shall </a:t>
                      </a:r>
                      <a:r>
                        <a:rPr lang="en-US" sz="1500" dirty="0" smtClean="0"/>
                        <a:t>be</a:t>
                      </a:r>
                      <a:r>
                        <a:rPr lang="en-US" sz="1500" baseline="0" dirty="0" smtClean="0"/>
                        <a:t> </a:t>
                      </a:r>
                      <a:r>
                        <a:rPr lang="en-US" sz="1500" dirty="0" smtClean="0"/>
                        <a:t>entitled to take ITC in respect of inputs which are -</a:t>
                      </a:r>
                    </a:p>
                    <a:p>
                      <a:pPr marL="285750" lvl="0" indent="-285750" algn="just">
                        <a:buFont typeface="Courier New" panose="02070309020205020404" pitchFamily="49" charset="0"/>
                        <a:buChar char="o"/>
                      </a:pPr>
                      <a:r>
                        <a:rPr lang="en-US" sz="1500" dirty="0" smtClean="0"/>
                        <a:t>held in stock, and</a:t>
                      </a:r>
                    </a:p>
                    <a:p>
                      <a:pPr marL="285750" lvl="0" indent="-285750" algn="just">
                        <a:buFont typeface="Courier New" panose="02070309020205020404" pitchFamily="49" charset="0"/>
                        <a:buChar char="o"/>
                      </a:pPr>
                      <a:r>
                        <a:rPr lang="en-US" sz="1500" dirty="0" smtClean="0"/>
                        <a:t>contained in semi-finished or finished goods held in stock</a:t>
                      </a:r>
                    </a:p>
                    <a:p>
                      <a:pPr marL="285750" lvl="0" indent="-285750" algn="just">
                        <a:buFont typeface="Courier New" panose="02070309020205020404" pitchFamily="49" charset="0"/>
                        <a:buChar char="o"/>
                      </a:pPr>
                      <a:endParaRPr lang="en-US" sz="1500" dirty="0" smtClean="0"/>
                    </a:p>
                    <a:p>
                      <a:pPr marL="0" indent="0" algn="just">
                        <a:buFont typeface="Arial" panose="020B0604020202020204" pitchFamily="34" charset="0"/>
                        <a:buNone/>
                      </a:pPr>
                      <a:r>
                        <a:rPr lang="en-US" sz="1500" dirty="0" smtClean="0"/>
                        <a:t>… on the day immediately preceding the </a:t>
                      </a:r>
                      <a:r>
                        <a:rPr lang="en-US" sz="1500" b="1" dirty="0" smtClean="0">
                          <a:solidFill>
                            <a:srgbClr val="FF0000"/>
                          </a:solidFill>
                        </a:rPr>
                        <a:t>date of registration</a:t>
                      </a:r>
                      <a:endParaRPr lang="en-GB" sz="1500" b="1" dirty="0">
                        <a:solidFill>
                          <a:srgbClr val="FF0000"/>
                        </a:solidFill>
                        <a:latin typeface="Times New Roman" panose="02020603050405020304" pitchFamily="18" charset="0"/>
                        <a:cs typeface="Times New Roman" panose="02020603050405020304" pitchFamily="18" charset="0"/>
                      </a:endParaRPr>
                    </a:p>
                  </a:txBody>
                  <a:tcPr/>
                </a:tc>
                <a:tc>
                  <a:txBody>
                    <a:bodyPr/>
                    <a:lstStyle/>
                    <a:p>
                      <a:pPr marL="0" indent="0" algn="just">
                        <a:buFont typeface="Arial" panose="020B0604020202020204" pitchFamily="34" charset="0"/>
                        <a:buNone/>
                      </a:pPr>
                      <a:r>
                        <a:rPr lang="en-US" sz="1500" dirty="0" smtClean="0"/>
                        <a:t>Where any registered taxable person ceases to pay tax under section 10, he shall be entitled to take</a:t>
                      </a:r>
                      <a:r>
                        <a:rPr lang="en-US" sz="1500" baseline="0" dirty="0" smtClean="0"/>
                        <a:t> </a:t>
                      </a:r>
                      <a:r>
                        <a:rPr lang="en-US" sz="1500" dirty="0" smtClean="0"/>
                        <a:t>credit of input tax in respect of inputs which are-</a:t>
                      </a:r>
                    </a:p>
                    <a:p>
                      <a:pPr marL="342900" lvl="0" indent="-342900" algn="just">
                        <a:buFont typeface="Courier New" panose="02070309020205020404" pitchFamily="49" charset="0"/>
                        <a:buChar char="o"/>
                      </a:pPr>
                      <a:r>
                        <a:rPr lang="en-US" sz="1500" dirty="0" smtClean="0"/>
                        <a:t>held in stock,</a:t>
                      </a:r>
                      <a:r>
                        <a:rPr lang="en-US" sz="1500" baseline="0" dirty="0" smtClean="0"/>
                        <a:t> </a:t>
                      </a:r>
                      <a:r>
                        <a:rPr lang="en-US" sz="1500" dirty="0" smtClean="0"/>
                        <a:t>and </a:t>
                      </a:r>
                    </a:p>
                    <a:p>
                      <a:pPr marL="342900" lvl="0" indent="-342900" algn="just">
                        <a:buFont typeface="Courier New" panose="02070309020205020404" pitchFamily="49" charset="0"/>
                        <a:buChar char="o"/>
                      </a:pPr>
                      <a:r>
                        <a:rPr lang="en-US" sz="1500" dirty="0" smtClean="0"/>
                        <a:t>inputs contained in semi-finished</a:t>
                      </a:r>
                      <a:r>
                        <a:rPr lang="en-US" sz="1500" baseline="0" dirty="0" smtClean="0"/>
                        <a:t> </a:t>
                      </a:r>
                      <a:r>
                        <a:rPr lang="en-US" sz="1500" dirty="0" smtClean="0"/>
                        <a:t>or finished goods held in stock </a:t>
                      </a:r>
                    </a:p>
                    <a:p>
                      <a:pPr marL="342900" lvl="0" indent="-342900" algn="just">
                        <a:buFont typeface="Courier New" panose="02070309020205020404" pitchFamily="49" charset="0"/>
                        <a:buChar char="o"/>
                      </a:pPr>
                      <a:r>
                        <a:rPr lang="en-US" sz="1500" b="1" dirty="0" smtClean="0">
                          <a:solidFill>
                            <a:srgbClr val="FF0000"/>
                          </a:solidFill>
                        </a:rPr>
                        <a:t>Capital Goods</a:t>
                      </a:r>
                    </a:p>
                    <a:p>
                      <a:pPr marL="0" lvl="0" indent="0" algn="just">
                        <a:buFont typeface="Courier New" panose="02070309020205020404" pitchFamily="49" charset="0"/>
                        <a:buNone/>
                      </a:pPr>
                      <a:endParaRPr lang="en-US" sz="1500" dirty="0" smtClean="0"/>
                    </a:p>
                    <a:p>
                      <a:pPr marL="0" lvl="0" indent="0" algn="just">
                        <a:buFont typeface="Courier New" panose="02070309020205020404" pitchFamily="49" charset="0"/>
                        <a:buNone/>
                      </a:pPr>
                      <a:r>
                        <a:rPr lang="en-US" sz="1500" dirty="0" smtClean="0"/>
                        <a:t>…..on the day immediately preceding the date from which he </a:t>
                      </a:r>
                      <a:r>
                        <a:rPr lang="en-US" sz="1500" b="1" dirty="0" smtClean="0"/>
                        <a:t>becomes liable to pay tax </a:t>
                      </a:r>
                      <a:r>
                        <a:rPr lang="en-US" sz="1500" dirty="0" smtClean="0"/>
                        <a:t>under section 9</a:t>
                      </a:r>
                      <a:endParaRPr lang="en-GB" sz="1500" dirty="0">
                        <a:latin typeface="Times New Roman" panose="02020603050405020304" pitchFamily="18" charset="0"/>
                        <a:cs typeface="Times New Roman" panose="02020603050405020304" pitchFamily="18" charset="0"/>
                      </a:endParaRPr>
                    </a:p>
                  </a:txBody>
                  <a:tcPr/>
                </a:tc>
                <a:tc gridSpan="2">
                  <a:txBody>
                    <a:bodyPr/>
                    <a:lstStyle/>
                    <a:p>
                      <a:pPr algn="just"/>
                      <a:r>
                        <a:rPr lang="en-US" sz="1500" kern="1200" dirty="0" smtClean="0">
                          <a:solidFill>
                            <a:schemeClr val="dk1"/>
                          </a:solidFill>
                          <a:effectLst/>
                          <a:latin typeface="+mn-lt"/>
                          <a:ea typeface="+mn-ea"/>
                          <a:cs typeface="+mn-cs"/>
                        </a:rPr>
                        <a:t>Where an exempt supply of goods or services by a registered taxable person becomes a taxable supply, such person shall be entitled to take credit of input tax in respect  of </a:t>
                      </a:r>
                      <a:r>
                        <a:rPr lang="en-US" sz="1500" kern="1200" dirty="0" err="1" smtClean="0">
                          <a:solidFill>
                            <a:schemeClr val="dk1"/>
                          </a:solidFill>
                          <a:effectLst/>
                          <a:latin typeface="+mn-lt"/>
                          <a:ea typeface="+mn-ea"/>
                          <a:cs typeface="+mn-cs"/>
                        </a:rPr>
                        <a:t>inputes</a:t>
                      </a:r>
                      <a:r>
                        <a:rPr lang="en-US" sz="1500" kern="1200" dirty="0" smtClean="0">
                          <a:solidFill>
                            <a:schemeClr val="dk1"/>
                          </a:solidFill>
                          <a:effectLst/>
                          <a:latin typeface="+mn-lt"/>
                          <a:ea typeface="+mn-ea"/>
                          <a:cs typeface="+mn-cs"/>
                        </a:rPr>
                        <a:t> which are-</a:t>
                      </a:r>
                    </a:p>
                    <a:p>
                      <a:pPr marL="342900" lvl="0" indent="-342900" algn="just">
                        <a:buFont typeface="Courier New" panose="02070309020205020404" pitchFamily="49" charset="0"/>
                        <a:buChar char="o"/>
                      </a:pPr>
                      <a:r>
                        <a:rPr lang="en-US" sz="1500" dirty="0" smtClean="0"/>
                        <a:t>held in stock,</a:t>
                      </a:r>
                      <a:r>
                        <a:rPr lang="en-US" sz="1500" baseline="0" dirty="0" smtClean="0"/>
                        <a:t> </a:t>
                      </a:r>
                      <a:r>
                        <a:rPr lang="en-US" sz="1500" dirty="0" smtClean="0"/>
                        <a:t>and </a:t>
                      </a:r>
                    </a:p>
                    <a:p>
                      <a:pPr marL="342900" lvl="0" indent="-342900" algn="just">
                        <a:buFont typeface="Courier New" panose="02070309020205020404" pitchFamily="49" charset="0"/>
                        <a:buChar char="o"/>
                      </a:pPr>
                      <a:r>
                        <a:rPr lang="en-US" sz="1500" dirty="0" smtClean="0"/>
                        <a:t>inputs contained in semi-finished</a:t>
                      </a:r>
                      <a:r>
                        <a:rPr lang="en-US" sz="1500" baseline="0" dirty="0" smtClean="0"/>
                        <a:t> </a:t>
                      </a:r>
                      <a:r>
                        <a:rPr lang="en-US" sz="1500" dirty="0" smtClean="0"/>
                        <a:t>or finished goods held in stock </a:t>
                      </a:r>
                    </a:p>
                    <a:p>
                      <a:pPr marL="342900" lvl="0" indent="-342900" algn="just">
                        <a:buFont typeface="Courier New" panose="02070309020205020404" pitchFamily="49" charset="0"/>
                        <a:buChar char="o"/>
                      </a:pPr>
                      <a:r>
                        <a:rPr lang="en-US" sz="1500" b="1" dirty="0" smtClean="0">
                          <a:solidFill>
                            <a:srgbClr val="FF0000"/>
                          </a:solidFill>
                        </a:rPr>
                        <a:t>Capital Goods</a:t>
                      </a:r>
                    </a:p>
                    <a:p>
                      <a:pPr algn="just"/>
                      <a:r>
                        <a:rPr lang="en-US" sz="1800" kern="1200" dirty="0" smtClean="0">
                          <a:solidFill>
                            <a:srgbClr val="FF0000"/>
                          </a:solidFill>
                          <a:effectLst/>
                          <a:latin typeface="+mn-lt"/>
                          <a:ea typeface="+mn-ea"/>
                          <a:cs typeface="+mn-cs"/>
                        </a:rPr>
                        <a:t>Exclusively used for such exempt supply </a:t>
                      </a:r>
                      <a:r>
                        <a:rPr lang="en-US" sz="1800" kern="1200" dirty="0" smtClean="0">
                          <a:solidFill>
                            <a:schemeClr val="dk1"/>
                          </a:solidFill>
                          <a:effectLst/>
                          <a:latin typeface="+mn-lt"/>
                          <a:ea typeface="+mn-ea"/>
                          <a:cs typeface="+mn-cs"/>
                        </a:rPr>
                        <a:t>on the day immediately preceding the date from which such supply becomes taxable </a:t>
                      </a:r>
                      <a:endParaRPr lang="en-US" sz="1600" dirty="0" smtClean="0"/>
                    </a:p>
                    <a:p>
                      <a:pPr algn="just"/>
                      <a:endParaRPr lang="en-US" sz="1500" dirty="0" smtClean="0"/>
                    </a:p>
                    <a:p>
                      <a:pPr marL="0" lvl="0" indent="0" algn="just">
                        <a:buFont typeface="Courier New" panose="02070309020205020404" pitchFamily="49" charset="0"/>
                        <a:buNone/>
                      </a:pPr>
                      <a:endParaRPr lang="en-GB" sz="1500" dirty="0">
                        <a:latin typeface="Times New Roman" panose="02020603050405020304" pitchFamily="18" charset="0"/>
                        <a:cs typeface="Times New Roman" panose="02020603050405020304" pitchFamily="18" charset="0"/>
                      </a:endParaRPr>
                    </a:p>
                  </a:txBody>
                  <a:tcPr/>
                </a:tc>
                <a:tc hMerge="1">
                  <a:txBody>
                    <a:bodyPr/>
                    <a:lstStyle/>
                    <a:p>
                      <a:endParaRPr lang="en-US"/>
                    </a:p>
                  </a:txBody>
                  <a:tcPr/>
                </a:tc>
              </a:tr>
            </a:tbl>
          </a:graphicData>
        </a:graphic>
      </p:graphicFrame>
      <p:sp>
        <p:nvSpPr>
          <p:cNvPr id="6" name="Content Placeholder 2"/>
          <p:cNvSpPr txBox="1">
            <a:spLocks/>
          </p:cNvSpPr>
          <p:nvPr/>
        </p:nvSpPr>
        <p:spPr>
          <a:xfrm>
            <a:off x="241110" y="5329451"/>
            <a:ext cx="8763000" cy="8683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en-US" sz="1800" dirty="0"/>
          </a:p>
        </p:txBody>
      </p:sp>
    </p:spTree>
    <p:extLst>
      <p:ext uri="{BB962C8B-B14F-4D97-AF65-F5344CB8AC3E}">
        <p14:creationId xmlns:p14="http://schemas.microsoft.com/office/powerpoint/2010/main" val="23302941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Conditions</a:t>
            </a:r>
            <a:endParaRPr lang="en-US" dirty="0"/>
          </a:p>
        </p:txBody>
      </p:sp>
      <p:sp>
        <p:nvSpPr>
          <p:cNvPr id="3" name="Content Placeholder 2"/>
          <p:cNvSpPr>
            <a:spLocks noGrp="1"/>
          </p:cNvSpPr>
          <p:nvPr>
            <p:ph idx="1"/>
          </p:nvPr>
        </p:nvSpPr>
        <p:spPr>
          <a:xfrm>
            <a:off x="470029" y="1600200"/>
            <a:ext cx="8229600" cy="4525963"/>
          </a:xfrm>
        </p:spPr>
        <p:txBody>
          <a:bodyPr>
            <a:normAutofit fontScale="92500" lnSpcReduction="10000"/>
          </a:bodyPr>
          <a:lstStyle/>
          <a:p>
            <a:pPr algn="just"/>
            <a:r>
              <a:rPr lang="en-US" sz="2400" dirty="0"/>
              <a:t>C</a:t>
            </a:r>
            <a:r>
              <a:rPr lang="en-US" sz="2400" dirty="0" smtClean="0"/>
              <a:t>redit </a:t>
            </a:r>
            <a:r>
              <a:rPr lang="en-US" sz="2400" dirty="0"/>
              <a:t>on capital goods shall be reduced by </a:t>
            </a:r>
            <a:r>
              <a:rPr lang="en-US" sz="2400" dirty="0" smtClean="0"/>
              <a:t>percentage </a:t>
            </a:r>
            <a:r>
              <a:rPr lang="en-US" sz="2400" dirty="0"/>
              <a:t>points </a:t>
            </a:r>
            <a:r>
              <a:rPr lang="en-US" sz="2400" dirty="0" smtClean="0"/>
              <a:t>as prescribed @ 5% per quarter. </a:t>
            </a:r>
            <a:endParaRPr lang="en-US" sz="2400" dirty="0"/>
          </a:p>
          <a:p>
            <a:pPr marL="0" indent="0" algn="just">
              <a:buNone/>
            </a:pPr>
            <a:endParaRPr lang="en-US" sz="2400" dirty="0" smtClean="0"/>
          </a:p>
          <a:p>
            <a:pPr marL="0" indent="0" algn="just">
              <a:buNone/>
            </a:pPr>
            <a:r>
              <a:rPr lang="en-US" sz="2400" dirty="0" smtClean="0"/>
              <a:t>18(2</a:t>
            </a:r>
            <a:r>
              <a:rPr lang="en-US" sz="2400" dirty="0" smtClean="0"/>
              <a:t>) </a:t>
            </a:r>
            <a:r>
              <a:rPr lang="en-US" sz="2400" dirty="0"/>
              <a:t>In above 4</a:t>
            </a:r>
            <a:r>
              <a:rPr lang="en-US" sz="2400" dirty="0" smtClean="0"/>
              <a:t> </a:t>
            </a:r>
            <a:r>
              <a:rPr lang="en-US" sz="2400" dirty="0"/>
              <a:t>cases, a </a:t>
            </a:r>
            <a:r>
              <a:rPr lang="en-US" sz="2400" dirty="0" smtClean="0"/>
              <a:t>registered</a:t>
            </a:r>
            <a:r>
              <a:rPr lang="en-US" sz="2400" dirty="0" smtClean="0"/>
              <a:t> </a:t>
            </a:r>
            <a:r>
              <a:rPr lang="en-US" sz="2400" dirty="0"/>
              <a:t>person shall not be entitled to take input tax credit in respect of any supply of goods and / or services to him after the </a:t>
            </a:r>
            <a:r>
              <a:rPr lang="en-US" sz="2400" b="1" dirty="0">
                <a:solidFill>
                  <a:srgbClr val="FF6600"/>
                </a:solidFill>
              </a:rPr>
              <a:t>expiry of 1 year</a:t>
            </a:r>
            <a:r>
              <a:rPr lang="en-US" sz="2400" dirty="0">
                <a:solidFill>
                  <a:srgbClr val="FF6600"/>
                </a:solidFill>
              </a:rPr>
              <a:t> </a:t>
            </a:r>
            <a:r>
              <a:rPr lang="en-US" sz="2400" dirty="0"/>
              <a:t>from the date of issue of </a:t>
            </a:r>
            <a:r>
              <a:rPr lang="en-US" sz="2400" dirty="0">
                <a:solidFill>
                  <a:srgbClr val="FF6600"/>
                </a:solidFill>
              </a:rPr>
              <a:t>tax invoice </a:t>
            </a:r>
            <a:r>
              <a:rPr lang="en-US" sz="2400" dirty="0"/>
              <a:t>relating to such supply.</a:t>
            </a:r>
          </a:p>
          <a:p>
            <a:pPr algn="just">
              <a:buFont typeface="Wingdings" charset="2"/>
              <a:buChar char="ü"/>
            </a:pPr>
            <a:r>
              <a:rPr lang="en-US" sz="2400" dirty="0" smtClean="0"/>
              <a:t>Above condition will be applicable for Capital Goods also.</a:t>
            </a:r>
            <a:endParaRPr lang="en-US" sz="2400" dirty="0" smtClean="0"/>
          </a:p>
          <a:p>
            <a:pPr marL="0" indent="0" algn="just">
              <a:buNone/>
            </a:pPr>
            <a:endParaRPr lang="en-US" sz="2400" dirty="0" smtClean="0"/>
          </a:p>
          <a:p>
            <a:pPr marL="0" indent="0" algn="just">
              <a:buNone/>
            </a:pPr>
            <a:r>
              <a:rPr lang="en-US" sz="2400" dirty="0" smtClean="0"/>
              <a:t>18(3</a:t>
            </a:r>
            <a:r>
              <a:rPr lang="en-US" sz="2400" dirty="0" smtClean="0"/>
              <a:t>) </a:t>
            </a:r>
            <a:r>
              <a:rPr lang="en-US" sz="2400" dirty="0"/>
              <a:t>change in the </a:t>
            </a:r>
            <a:r>
              <a:rPr lang="en-US" sz="2400" dirty="0" smtClean="0"/>
              <a:t>constitution- Transfer of Credit is Allowed</a:t>
            </a:r>
          </a:p>
          <a:p>
            <a:pPr marL="0" indent="0" algn="just">
              <a:buNone/>
            </a:pPr>
            <a:r>
              <a:rPr lang="en-US" sz="2400" dirty="0" smtClean="0"/>
              <a:t>Transfer/Sale/Merger/Amalgamation </a:t>
            </a:r>
            <a:r>
              <a:rPr lang="en-US" sz="2400" dirty="0" err="1" smtClean="0"/>
              <a:t>etc</a:t>
            </a:r>
            <a:r>
              <a:rPr lang="en-US" sz="2400" dirty="0" smtClean="0"/>
              <a:t> with specific provision of Transfer of Liabilities  </a:t>
            </a:r>
            <a:endParaRPr lang="en-US" sz="2400" dirty="0" smtClean="0"/>
          </a:p>
          <a:p>
            <a:pPr marL="0" indent="0" algn="just">
              <a:buNone/>
            </a:pPr>
            <a:r>
              <a:rPr lang="en-US" sz="2400" dirty="0" smtClean="0">
                <a:solidFill>
                  <a:srgbClr val="00B050"/>
                </a:solidFill>
              </a:rPr>
              <a:t>Forms for claiming credit</a:t>
            </a:r>
            <a:endParaRPr lang="en-US" sz="2400" dirty="0" smtClean="0">
              <a:solidFill>
                <a:srgbClr val="00B050"/>
              </a:solidFill>
            </a:endParaRPr>
          </a:p>
          <a:p>
            <a:pPr marL="0" indent="0" algn="just">
              <a:buNone/>
            </a:pPr>
            <a:endParaRPr lang="en-US" sz="2400" dirty="0"/>
          </a:p>
          <a:p>
            <a:pPr marL="0" indent="0" algn="just">
              <a:buNone/>
            </a:pPr>
            <a:endParaRPr lang="en-US" sz="2400" dirty="0" smtClean="0"/>
          </a:p>
          <a:p>
            <a:pPr marL="0" indent="0" algn="just">
              <a:buNone/>
            </a:pPr>
            <a:endParaRPr lang="en-US" sz="2400" dirty="0"/>
          </a:p>
          <a:p>
            <a:pPr marL="0" indent="0" algn="just">
              <a:buNone/>
            </a:pPr>
            <a:endParaRPr lang="en-US" sz="2400" dirty="0"/>
          </a:p>
          <a:p>
            <a:endParaRPr lang="en-US" sz="2400" dirty="0"/>
          </a:p>
        </p:txBody>
      </p:sp>
    </p:spTree>
    <p:extLst>
      <p:ext uri="{BB962C8B-B14F-4D97-AF65-F5344CB8AC3E}">
        <p14:creationId xmlns:p14="http://schemas.microsoft.com/office/powerpoint/2010/main" val="8983212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to Special Cases</a:t>
            </a:r>
            <a:endParaRPr lang="en-US" dirty="0"/>
          </a:p>
        </p:txBody>
      </p:sp>
      <p:sp>
        <p:nvSpPr>
          <p:cNvPr id="3" name="Content Placeholder 2"/>
          <p:cNvSpPr>
            <a:spLocks noGrp="1"/>
          </p:cNvSpPr>
          <p:nvPr>
            <p:ph idx="1"/>
          </p:nvPr>
        </p:nvSpPr>
        <p:spPr/>
        <p:txBody>
          <a:bodyPr/>
          <a:lstStyle/>
          <a:p>
            <a:r>
              <a:rPr lang="en-US" dirty="0" smtClean="0"/>
              <a:t>Declaration within 30 days from the date of Registration/otherwise in Form GST ITC-01 of ITC claimed on opening stock and capital goods</a:t>
            </a:r>
          </a:p>
          <a:p>
            <a:r>
              <a:rPr lang="en-US" dirty="0" smtClean="0"/>
              <a:t>CA/ CWA certificate if ITC &gt;2Lac</a:t>
            </a:r>
          </a:p>
          <a:p>
            <a:endParaRPr lang="en-US" dirty="0" smtClean="0"/>
          </a:p>
          <a:p>
            <a:endParaRPr lang="en-US" dirty="0"/>
          </a:p>
        </p:txBody>
      </p:sp>
    </p:spTree>
    <p:extLst>
      <p:ext uri="{BB962C8B-B14F-4D97-AF65-F5344CB8AC3E}">
        <p14:creationId xmlns:p14="http://schemas.microsoft.com/office/powerpoint/2010/main" val="13104000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endParaRPr lang="en-US" b="1" dirty="0" smtClean="0">
              <a:solidFill>
                <a:schemeClr val="accent3"/>
              </a:solidFill>
            </a:endParaRPr>
          </a:p>
          <a:p>
            <a:pPr>
              <a:buNone/>
            </a:pPr>
            <a:endParaRPr lang="en-US" b="1" dirty="0">
              <a:solidFill>
                <a:schemeClr val="accent3"/>
              </a:solidFill>
            </a:endParaRPr>
          </a:p>
          <a:p>
            <a:pPr>
              <a:buNone/>
            </a:pPr>
            <a:endParaRPr lang="en-US" b="1" dirty="0" smtClean="0">
              <a:solidFill>
                <a:schemeClr val="accent3"/>
              </a:solidFill>
            </a:endParaRPr>
          </a:p>
          <a:p>
            <a:pPr>
              <a:buNone/>
            </a:pPr>
            <a:endParaRPr lang="en-US" b="1" dirty="0">
              <a:solidFill>
                <a:schemeClr val="accent3"/>
              </a:solidFill>
            </a:endParaRPr>
          </a:p>
          <a:p>
            <a:pPr>
              <a:buNone/>
            </a:pPr>
            <a:endParaRPr lang="en-US" b="1" dirty="0" smtClean="0">
              <a:solidFill>
                <a:schemeClr val="accent3"/>
              </a:solidFill>
            </a:endParaRPr>
          </a:p>
          <a:p>
            <a:pPr>
              <a:buNone/>
            </a:pPr>
            <a:endParaRPr lang="en-US" b="1" dirty="0">
              <a:solidFill>
                <a:schemeClr val="accent3"/>
              </a:solidFill>
            </a:endParaRPr>
          </a:p>
          <a:p>
            <a:pPr>
              <a:buNone/>
            </a:pPr>
            <a:endParaRPr lang="en-US" b="1" dirty="0" smtClean="0">
              <a:solidFill>
                <a:schemeClr val="accent3"/>
              </a:solidFill>
            </a:endParaRPr>
          </a:p>
          <a:p>
            <a:pPr>
              <a:buNone/>
            </a:pPr>
            <a:r>
              <a:rPr lang="en-US" b="1" dirty="0" smtClean="0">
                <a:solidFill>
                  <a:schemeClr val="accent3"/>
                </a:solidFill>
              </a:rPr>
              <a:t>Reversal of Input Tax Credit</a:t>
            </a:r>
            <a:endParaRPr lang="en-US" b="1" dirty="0">
              <a:solidFill>
                <a:schemeClr val="accent3"/>
              </a:solidFill>
            </a:endParaRPr>
          </a:p>
        </p:txBody>
      </p:sp>
    </p:spTree>
    <p:extLst>
      <p:ext uri="{BB962C8B-B14F-4D97-AF65-F5344CB8AC3E}">
        <p14:creationId xmlns:p14="http://schemas.microsoft.com/office/powerpoint/2010/main" val="17505302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 18(4)</a:t>
            </a:r>
            <a:r>
              <a:rPr lang="is-IS" dirty="0" smtClean="0"/>
              <a:t>…Taxable to Expempt or Composite Scheme</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sz="2400" dirty="0"/>
              <a:t>R</a:t>
            </a:r>
            <a:r>
              <a:rPr lang="en-US" sz="2400" dirty="0" smtClean="0"/>
              <a:t>egistered </a:t>
            </a:r>
            <a:r>
              <a:rPr lang="en-US" sz="2400" dirty="0"/>
              <a:t>taxable </a:t>
            </a:r>
            <a:r>
              <a:rPr lang="en-US" sz="2400" dirty="0" smtClean="0"/>
              <a:t>person</a:t>
            </a:r>
          </a:p>
          <a:p>
            <a:pPr algn="just"/>
            <a:r>
              <a:rPr lang="en-US" sz="2400" dirty="0" smtClean="0"/>
              <a:t> </a:t>
            </a:r>
            <a:r>
              <a:rPr lang="en-US" sz="2400" dirty="0"/>
              <a:t>switches </a:t>
            </a:r>
            <a:r>
              <a:rPr lang="en-US" sz="2400" dirty="0" smtClean="0"/>
              <a:t>over to Composite Dealer u/s 10 </a:t>
            </a:r>
            <a:r>
              <a:rPr lang="en-US" sz="2400" dirty="0"/>
              <a:t>or, </a:t>
            </a:r>
            <a:endParaRPr lang="en-US" sz="2400" dirty="0" smtClean="0"/>
          </a:p>
          <a:p>
            <a:pPr algn="just"/>
            <a:r>
              <a:rPr lang="en-US" sz="2400" dirty="0"/>
              <a:t>G</a:t>
            </a:r>
            <a:r>
              <a:rPr lang="en-US" sz="2400" dirty="0" smtClean="0"/>
              <a:t>oods/services become wholly exempt </a:t>
            </a:r>
          </a:p>
          <a:p>
            <a:pPr lvl="1" algn="just"/>
            <a:r>
              <a:rPr lang="en-US" sz="2000" dirty="0" smtClean="0"/>
              <a:t> </a:t>
            </a:r>
            <a:r>
              <a:rPr lang="en-US" sz="2000" dirty="0"/>
              <a:t>he </a:t>
            </a:r>
            <a:r>
              <a:rPr lang="en-US" sz="2000" dirty="0" smtClean="0"/>
              <a:t>shall </a:t>
            </a:r>
            <a:r>
              <a:rPr lang="en-US" sz="2000" dirty="0"/>
              <a:t>pay an amount, by way of </a:t>
            </a:r>
            <a:r>
              <a:rPr lang="en-US" sz="2000" dirty="0">
                <a:solidFill>
                  <a:srgbClr val="FF0000"/>
                </a:solidFill>
              </a:rPr>
              <a:t>debit in the electronic credit or cash ledger</a:t>
            </a:r>
            <a:r>
              <a:rPr lang="en-US" sz="2000" dirty="0"/>
              <a:t>, </a:t>
            </a:r>
            <a:endParaRPr lang="en-US" sz="2000" dirty="0" smtClean="0"/>
          </a:p>
          <a:p>
            <a:pPr lvl="1" algn="just"/>
            <a:r>
              <a:rPr lang="en-US" sz="2000" dirty="0" smtClean="0"/>
              <a:t>equivalent </a:t>
            </a:r>
            <a:r>
              <a:rPr lang="en-US" sz="2000" dirty="0"/>
              <a:t>to the credit of input tax in respect of </a:t>
            </a:r>
            <a:r>
              <a:rPr lang="en-US" sz="2000" dirty="0">
                <a:solidFill>
                  <a:srgbClr val="FF0000"/>
                </a:solidFill>
              </a:rPr>
              <a:t>inputs</a:t>
            </a:r>
            <a:r>
              <a:rPr lang="en-US" sz="2000" dirty="0"/>
              <a:t> held in stock and inputs </a:t>
            </a:r>
            <a:r>
              <a:rPr lang="en-US" sz="2000" dirty="0" smtClean="0"/>
              <a:t>contained </a:t>
            </a:r>
            <a:r>
              <a:rPr lang="en-US" sz="2000" dirty="0"/>
              <a:t>in semi-finished or finished goods held in stock and on </a:t>
            </a:r>
            <a:r>
              <a:rPr lang="en-US" sz="2000" dirty="0">
                <a:solidFill>
                  <a:srgbClr val="FF0000"/>
                </a:solidFill>
              </a:rPr>
              <a:t>capital goods</a:t>
            </a:r>
            <a:r>
              <a:rPr lang="en-US" sz="2000" dirty="0"/>
              <a:t>, </a:t>
            </a:r>
            <a:r>
              <a:rPr lang="en-US" sz="2000" dirty="0" smtClean="0"/>
              <a:t>reduced </a:t>
            </a:r>
            <a:r>
              <a:rPr lang="en-US" sz="2000" dirty="0"/>
              <a:t>by such percentage points as may be prescribed, on the day immediately </a:t>
            </a:r>
            <a:r>
              <a:rPr lang="en-US" sz="2000" dirty="0" smtClean="0"/>
              <a:t>preceding </a:t>
            </a:r>
            <a:r>
              <a:rPr lang="en-US" sz="2000" dirty="0"/>
              <a:t>the date of such switch over or, as the case may be, the date of such </a:t>
            </a:r>
            <a:r>
              <a:rPr lang="en-US" sz="2000" dirty="0" smtClean="0"/>
              <a:t>exemption</a:t>
            </a:r>
            <a:r>
              <a:rPr lang="en-US" sz="2000" dirty="0"/>
              <a:t>: </a:t>
            </a:r>
            <a:endParaRPr lang="en-US" sz="2000" dirty="0" smtClean="0"/>
          </a:p>
          <a:p>
            <a:pPr marL="457200" lvl="1" indent="0" algn="just">
              <a:buNone/>
            </a:pPr>
            <a:endParaRPr lang="en-US" sz="2000" dirty="0"/>
          </a:p>
          <a:p>
            <a:pPr algn="just"/>
            <a:r>
              <a:rPr lang="en-US" sz="2400" dirty="0" smtClean="0"/>
              <a:t>The </a:t>
            </a:r>
            <a:r>
              <a:rPr lang="en-US" sz="2400" dirty="0"/>
              <a:t>balance of input tax credit, if any, lying in his electronic credit ledger shall lapse. </a:t>
            </a:r>
          </a:p>
          <a:p>
            <a:pPr marL="0" indent="0" algn="just">
              <a:buNone/>
            </a:pPr>
            <a:r>
              <a:rPr lang="en-US" sz="2400" dirty="0" smtClean="0">
                <a:solidFill>
                  <a:srgbClr val="FF0000"/>
                </a:solidFill>
              </a:rPr>
              <a:t>Note: No reversal of ITC for inputs Services</a:t>
            </a:r>
          </a:p>
          <a:p>
            <a:pPr marL="0" indent="0" algn="just">
              <a:buNone/>
            </a:pPr>
            <a:r>
              <a:rPr lang="en-US" sz="2400" dirty="0" smtClean="0">
                <a:solidFill>
                  <a:srgbClr val="FF0000"/>
                </a:solidFill>
              </a:rPr>
              <a:t>           Any remaining credit will lapse </a:t>
            </a:r>
            <a:endParaRPr lang="en-US" sz="2400" dirty="0">
              <a:solidFill>
                <a:srgbClr val="FF0000"/>
              </a:solidFill>
            </a:endParaRPr>
          </a:p>
        </p:txBody>
      </p:sp>
    </p:spTree>
    <p:extLst>
      <p:ext uri="{BB962C8B-B14F-4D97-AF65-F5344CB8AC3E}">
        <p14:creationId xmlns:p14="http://schemas.microsoft.com/office/powerpoint/2010/main" val="24039548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S </a:t>
            </a:r>
            <a:r>
              <a:rPr lang="en-US" sz="3600" dirty="0" smtClean="0"/>
              <a:t>18(6) ITC reversal-Supply of Capital Goods</a:t>
            </a:r>
            <a:endParaRPr lang="en-US" sz="3600" dirty="0"/>
          </a:p>
        </p:txBody>
      </p:sp>
      <p:sp>
        <p:nvSpPr>
          <p:cNvPr id="3" name="Content Placeholder 2"/>
          <p:cNvSpPr>
            <a:spLocks noGrp="1"/>
          </p:cNvSpPr>
          <p:nvPr>
            <p:ph idx="1"/>
          </p:nvPr>
        </p:nvSpPr>
        <p:spPr>
          <a:xfrm>
            <a:off x="470029" y="1244286"/>
            <a:ext cx="8229600" cy="4881878"/>
          </a:xfrm>
        </p:spPr>
        <p:txBody>
          <a:bodyPr>
            <a:normAutofit/>
          </a:bodyPr>
          <a:lstStyle/>
          <a:p>
            <a:pPr algn="just"/>
            <a:endParaRPr lang="en-US" sz="2000" dirty="0" smtClean="0"/>
          </a:p>
          <a:p>
            <a:pPr algn="just"/>
            <a:r>
              <a:rPr lang="en-US" sz="2000" dirty="0" smtClean="0"/>
              <a:t>In </a:t>
            </a:r>
            <a:r>
              <a:rPr lang="en-US" sz="2000" dirty="0"/>
              <a:t>case of supply of capital goods or plant and machinery, on which input </a:t>
            </a:r>
            <a:r>
              <a:rPr lang="en-US" sz="2000" dirty="0" smtClean="0"/>
              <a:t>tax </a:t>
            </a:r>
            <a:r>
              <a:rPr lang="en-US" sz="2000" dirty="0"/>
              <a:t>credit has been taken, the registered taxable person shall </a:t>
            </a:r>
            <a:endParaRPr lang="en-US" sz="2000" dirty="0" smtClean="0"/>
          </a:p>
          <a:p>
            <a:pPr algn="just"/>
            <a:r>
              <a:rPr lang="en-US" sz="2000" dirty="0" smtClean="0"/>
              <a:t>pay </a:t>
            </a:r>
            <a:r>
              <a:rPr lang="en-US" sz="2000" dirty="0"/>
              <a:t>an amount </a:t>
            </a:r>
            <a:r>
              <a:rPr lang="en-US" sz="2000" dirty="0" smtClean="0"/>
              <a:t>equal </a:t>
            </a:r>
            <a:r>
              <a:rPr lang="en-US" sz="2000" dirty="0"/>
              <a:t>to the input tax credit taken on the said capital goods or plant and </a:t>
            </a:r>
            <a:r>
              <a:rPr lang="en-US" sz="2000" dirty="0" smtClean="0"/>
              <a:t>machinery </a:t>
            </a:r>
          </a:p>
          <a:p>
            <a:pPr algn="just"/>
            <a:r>
              <a:rPr lang="en-US" sz="2000" dirty="0"/>
              <a:t>(</a:t>
            </a:r>
            <a:r>
              <a:rPr lang="en-US" sz="2000" dirty="0" smtClean="0"/>
              <a:t>reduced </a:t>
            </a:r>
            <a:r>
              <a:rPr lang="en-US" sz="2000" dirty="0"/>
              <a:t>by the percentage points as may be specified in this </a:t>
            </a:r>
            <a:r>
              <a:rPr lang="en-US" sz="2000" dirty="0" smtClean="0"/>
              <a:t>behalf)  </a:t>
            </a:r>
            <a:r>
              <a:rPr lang="en-US" sz="2000" dirty="0"/>
              <a:t>or </a:t>
            </a:r>
          </a:p>
          <a:p>
            <a:pPr algn="just"/>
            <a:r>
              <a:rPr lang="en-US" sz="2000" dirty="0"/>
              <a:t>the tax on the transaction value of such capital goods or plant and machinery </a:t>
            </a:r>
            <a:r>
              <a:rPr lang="en-US" sz="2000" dirty="0" smtClean="0"/>
              <a:t>under </a:t>
            </a:r>
            <a:r>
              <a:rPr lang="en-US" sz="2000" dirty="0"/>
              <a:t>sub-section (1) of section 15, </a:t>
            </a:r>
            <a:endParaRPr lang="en-US" sz="2000" dirty="0" smtClean="0"/>
          </a:p>
          <a:p>
            <a:pPr algn="just"/>
            <a:r>
              <a:rPr lang="en-US" sz="2000" dirty="0" smtClean="0">
                <a:solidFill>
                  <a:srgbClr val="FF0000"/>
                </a:solidFill>
              </a:rPr>
              <a:t>whichever </a:t>
            </a:r>
            <a:r>
              <a:rPr lang="en-US" sz="2000" dirty="0">
                <a:solidFill>
                  <a:srgbClr val="FF0000"/>
                </a:solidFill>
              </a:rPr>
              <a:t>is higher: </a:t>
            </a:r>
          </a:p>
          <a:p>
            <a:pPr algn="just"/>
            <a:endParaRPr lang="en-US" sz="2000" dirty="0" smtClean="0"/>
          </a:p>
          <a:p>
            <a:pPr algn="just"/>
            <a:r>
              <a:rPr lang="en-US" sz="2000" dirty="0" smtClean="0"/>
              <a:t>PROVIDED that </a:t>
            </a:r>
            <a:r>
              <a:rPr lang="en-US" sz="2000" dirty="0"/>
              <a:t>where refractory bricks, </a:t>
            </a:r>
            <a:r>
              <a:rPr lang="en-US" sz="2000" dirty="0" err="1"/>
              <a:t>moulds</a:t>
            </a:r>
            <a:r>
              <a:rPr lang="en-US" sz="2000" dirty="0"/>
              <a:t> and dies, jigs and fixtures are supplied as scrap, the taxable person may pay tax on the transaction value of such goods under </a:t>
            </a:r>
            <a:r>
              <a:rPr lang="en-US" sz="2000" dirty="0" smtClean="0"/>
              <a:t>sec </a:t>
            </a:r>
            <a:r>
              <a:rPr lang="en-US" sz="2000" dirty="0"/>
              <a:t>15. </a:t>
            </a:r>
          </a:p>
          <a:p>
            <a:pPr marL="0" indent="0" algn="just">
              <a:buNone/>
            </a:pPr>
            <a:r>
              <a:rPr lang="en-US" sz="2000" dirty="0" smtClean="0">
                <a:solidFill>
                  <a:srgbClr val="FF0000"/>
                </a:solidFill>
              </a:rPr>
              <a:t>Note: Value of Tax on Invoice will be only applicable to transaction Value.</a:t>
            </a:r>
            <a:r>
              <a:rPr lang="en-US" sz="2000" dirty="0" smtClean="0"/>
              <a:t> </a:t>
            </a:r>
            <a:endParaRPr lang="en-US" sz="2000" dirty="0"/>
          </a:p>
        </p:txBody>
      </p:sp>
    </p:spTree>
    <p:extLst>
      <p:ext uri="{BB962C8B-B14F-4D97-AF65-F5344CB8AC3E}">
        <p14:creationId xmlns:p14="http://schemas.microsoft.com/office/powerpoint/2010/main" val="2903045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ITC Reversal-Not payment within 180 days </a:t>
            </a:r>
            <a:endParaRPr lang="en-US" dirty="0"/>
          </a:p>
        </p:txBody>
      </p:sp>
      <p:sp>
        <p:nvSpPr>
          <p:cNvPr id="3" name="Content Placeholder 2"/>
          <p:cNvSpPr>
            <a:spLocks noGrp="1"/>
          </p:cNvSpPr>
          <p:nvPr>
            <p:ph idx="1"/>
          </p:nvPr>
        </p:nvSpPr>
        <p:spPr/>
        <p:txBody>
          <a:bodyPr/>
          <a:lstStyle/>
          <a:p>
            <a:r>
              <a:rPr lang="en-US" dirty="0" smtClean="0"/>
              <a:t>Inward Supply-Not make payment with GST within 180days of Invoice</a:t>
            </a:r>
          </a:p>
          <a:p>
            <a:r>
              <a:rPr lang="en-US" dirty="0" smtClean="0"/>
              <a:t>Inform in GSTR-2</a:t>
            </a:r>
          </a:p>
          <a:p>
            <a:r>
              <a:rPr lang="en-US" dirty="0" smtClean="0"/>
              <a:t>Amount added to Output Tax Liability</a:t>
            </a:r>
          </a:p>
          <a:p>
            <a:r>
              <a:rPr lang="en-US" dirty="0" smtClean="0"/>
              <a:t>Interest payment- from taking ITC  date to 180 days lapse. </a:t>
            </a:r>
          </a:p>
          <a:p>
            <a:r>
              <a:rPr lang="en-US" dirty="0" smtClean="0"/>
              <a:t>Part Payment- Proportionate </a:t>
            </a:r>
            <a:r>
              <a:rPr lang="en-US" smtClean="0"/>
              <a:t>ITC Reversal</a:t>
            </a:r>
            <a:endParaRPr lang="en-US" dirty="0"/>
          </a:p>
        </p:txBody>
      </p:sp>
    </p:spTree>
    <p:extLst>
      <p:ext uri="{BB962C8B-B14F-4D97-AF65-F5344CB8AC3E}">
        <p14:creationId xmlns:p14="http://schemas.microsoft.com/office/powerpoint/2010/main" val="2987975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pPr marL="0" indent="0">
              <a:buNone/>
            </a:pPr>
            <a:r>
              <a:rPr lang="en-US" sz="3600" b="1" dirty="0">
                <a:solidFill>
                  <a:schemeClr val="accent3"/>
                </a:solidFill>
              </a:rPr>
              <a:t>Job Work</a:t>
            </a:r>
          </a:p>
        </p:txBody>
      </p:sp>
    </p:spTree>
    <p:extLst>
      <p:ext uri="{BB962C8B-B14F-4D97-AF65-F5344CB8AC3E}">
        <p14:creationId xmlns:p14="http://schemas.microsoft.com/office/powerpoint/2010/main" val="4073095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 2(102) Services</a:t>
            </a:r>
            <a:endParaRPr lang="en-US" dirty="0"/>
          </a:p>
        </p:txBody>
      </p:sp>
      <p:sp>
        <p:nvSpPr>
          <p:cNvPr id="3" name="Content Placeholder 2"/>
          <p:cNvSpPr>
            <a:spLocks noGrp="1"/>
          </p:cNvSpPr>
          <p:nvPr>
            <p:ph idx="1"/>
          </p:nvPr>
        </p:nvSpPr>
        <p:spPr/>
        <p:txBody>
          <a:bodyPr>
            <a:normAutofit fontScale="92500" lnSpcReduction="10000"/>
          </a:bodyPr>
          <a:lstStyle/>
          <a:p>
            <a:pPr marL="0" indent="0" algn="just">
              <a:buNone/>
            </a:pPr>
            <a:r>
              <a:rPr lang="en-US" sz="3600" b="1" dirty="0" smtClean="0"/>
              <a:t>“</a:t>
            </a:r>
            <a:r>
              <a:rPr lang="en-US" sz="3600" b="1" dirty="0"/>
              <a:t>services’’ </a:t>
            </a:r>
            <a:r>
              <a:rPr lang="en-US" b="1" dirty="0"/>
              <a:t>means anything other than </a:t>
            </a:r>
            <a:r>
              <a:rPr lang="en-US" b="1" dirty="0" smtClean="0"/>
              <a:t>goods</a:t>
            </a:r>
            <a:r>
              <a:rPr lang="en-US" dirty="0" smtClean="0"/>
              <a:t>,</a:t>
            </a:r>
            <a:r>
              <a:rPr lang="mr-IN" dirty="0" smtClean="0"/>
              <a:t>……</a:t>
            </a:r>
            <a:r>
              <a:rPr lang="en-US" dirty="0" smtClean="0"/>
              <a:t>..</a:t>
            </a:r>
          </a:p>
          <a:p>
            <a:pPr marL="0" indent="0" algn="just">
              <a:buNone/>
            </a:pPr>
            <a:endParaRPr lang="en-US" dirty="0"/>
          </a:p>
          <a:p>
            <a:pPr marL="0" indent="0" algn="just">
              <a:buNone/>
            </a:pPr>
            <a:r>
              <a:rPr lang="mr-IN" dirty="0" smtClean="0"/>
              <a:t>……</a:t>
            </a:r>
            <a:r>
              <a:rPr lang="en-US" dirty="0" smtClean="0"/>
              <a:t>money </a:t>
            </a:r>
            <a:r>
              <a:rPr lang="en-US" dirty="0"/>
              <a:t>and securities but includes activities relating to the use of money or its conversion by cash or by any other mode, from one form, currency or denomination, to another form, currency or denomination for which a separate consideration is </a:t>
            </a:r>
            <a:r>
              <a:rPr lang="en-US" dirty="0" smtClean="0"/>
              <a:t>charged</a:t>
            </a:r>
          </a:p>
          <a:p>
            <a:pPr marL="0" indent="0" algn="just">
              <a:buNone/>
            </a:pPr>
            <a:r>
              <a:rPr lang="en-US" b="1" dirty="0" smtClean="0">
                <a:solidFill>
                  <a:srgbClr val="C00000"/>
                </a:solidFill>
              </a:rPr>
              <a:t>Building-?</a:t>
            </a:r>
            <a:r>
              <a:rPr lang="en-US" dirty="0" smtClean="0"/>
              <a:t> </a:t>
            </a:r>
            <a:endParaRPr lang="en-US" dirty="0"/>
          </a:p>
        </p:txBody>
      </p:sp>
    </p:spTree>
    <p:extLst>
      <p:ext uri="{BB962C8B-B14F-4D97-AF65-F5344CB8AC3E}">
        <p14:creationId xmlns:p14="http://schemas.microsoft.com/office/powerpoint/2010/main" val="13708951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152400"/>
            <a:ext cx="8186822" cy="1524000"/>
          </a:xfrm>
        </p:spPr>
        <p:txBody>
          <a:bodyPr>
            <a:normAutofit fontScale="90000"/>
          </a:bodyPr>
          <a:lstStyle/>
          <a:p>
            <a:r>
              <a:rPr lang="en-US" sz="3200" dirty="0" smtClean="0">
                <a:solidFill>
                  <a:schemeClr val="tx1"/>
                </a:solidFill>
              </a:rPr>
              <a:t/>
            </a:r>
            <a:br>
              <a:rPr lang="en-US" sz="3200" dirty="0" smtClean="0">
                <a:solidFill>
                  <a:schemeClr val="tx1"/>
                </a:solidFill>
              </a:rPr>
            </a:br>
            <a:r>
              <a:rPr lang="en-US" sz="3200" dirty="0" smtClean="0">
                <a:solidFill>
                  <a:schemeClr val="tx1"/>
                </a:solidFill>
              </a:rPr>
              <a:t>Manner of taking Input Tax Credit in respect of Job-work (Section </a:t>
            </a:r>
            <a:r>
              <a:rPr lang="en-US" sz="3200" dirty="0" smtClean="0"/>
              <a:t>19</a:t>
            </a:r>
            <a:r>
              <a:rPr lang="en-US" sz="3200" dirty="0" smtClean="0">
                <a:solidFill>
                  <a:schemeClr val="tx1"/>
                </a:solidFill>
              </a:rPr>
              <a:t>)</a:t>
            </a:r>
            <a:br>
              <a:rPr lang="en-US" sz="3200" dirty="0" smtClean="0">
                <a:solidFill>
                  <a:schemeClr val="tx1"/>
                </a:solidFill>
              </a:rPr>
            </a:br>
            <a:endParaRPr lang="en-US" sz="3200" dirty="0">
              <a:solidFill>
                <a:schemeClr val="tx1"/>
              </a:solidFill>
            </a:endParaRPr>
          </a:p>
        </p:txBody>
      </p:sp>
      <p:sp>
        <p:nvSpPr>
          <p:cNvPr id="3" name="Content Placeholder 2"/>
          <p:cNvSpPr>
            <a:spLocks noGrp="1"/>
          </p:cNvSpPr>
          <p:nvPr>
            <p:ph idx="1"/>
          </p:nvPr>
        </p:nvSpPr>
        <p:spPr>
          <a:xfrm>
            <a:off x="609598" y="1828800"/>
            <a:ext cx="8293770" cy="4212563"/>
          </a:xfrm>
        </p:spPr>
        <p:txBody>
          <a:bodyPr>
            <a:normAutofit/>
          </a:bodyPr>
          <a:lstStyle/>
          <a:p>
            <a:pPr algn="just"/>
            <a:r>
              <a:rPr lang="en-US" sz="2200" dirty="0" smtClean="0">
                <a:solidFill>
                  <a:schemeClr val="dk1"/>
                </a:solidFill>
              </a:rPr>
              <a:t>The principal could claim input tax credit on inputs or capital goods sent to job worker or directly delivered by vendor to job worker.</a:t>
            </a:r>
          </a:p>
          <a:p>
            <a:pPr algn="just"/>
            <a:r>
              <a:rPr lang="en-US" sz="2200" dirty="0" smtClean="0">
                <a:solidFill>
                  <a:schemeClr val="dk1"/>
                </a:solidFill>
              </a:rPr>
              <a:t>The said inputs after processing shall have to be returned within </a:t>
            </a:r>
            <a:r>
              <a:rPr lang="en-US" sz="2200" dirty="0" smtClean="0">
                <a:solidFill>
                  <a:srgbClr val="FF6600"/>
                </a:solidFill>
              </a:rPr>
              <a:t>one year</a:t>
            </a:r>
            <a:r>
              <a:rPr lang="en-US" sz="2200" dirty="0" smtClean="0">
                <a:solidFill>
                  <a:schemeClr val="dk1"/>
                </a:solidFill>
              </a:rPr>
              <a:t> from </a:t>
            </a:r>
            <a:r>
              <a:rPr lang="en-US" sz="2200" dirty="0" smtClean="0">
                <a:solidFill>
                  <a:srgbClr val="FF6600"/>
                </a:solidFill>
              </a:rPr>
              <a:t>date of send out</a:t>
            </a:r>
            <a:r>
              <a:rPr lang="en-US" sz="2200" dirty="0" smtClean="0">
                <a:solidFill>
                  <a:schemeClr val="dk1"/>
                </a:solidFill>
              </a:rPr>
              <a:t>. </a:t>
            </a:r>
            <a:r>
              <a:rPr lang="en-US" sz="2200" b="1" dirty="0" smtClean="0">
                <a:solidFill>
                  <a:schemeClr val="dk1"/>
                </a:solidFill>
              </a:rPr>
              <a:t>Capital goods </a:t>
            </a:r>
            <a:r>
              <a:rPr lang="en-US" sz="2200" dirty="0" smtClean="0">
                <a:solidFill>
                  <a:schemeClr val="dk1"/>
                </a:solidFill>
              </a:rPr>
              <a:t>shall have to returned within </a:t>
            </a:r>
            <a:r>
              <a:rPr lang="en-US" sz="2200" dirty="0" smtClean="0">
                <a:solidFill>
                  <a:srgbClr val="FF6600"/>
                </a:solidFill>
              </a:rPr>
              <a:t>3 years</a:t>
            </a:r>
            <a:r>
              <a:rPr lang="en-US" sz="2200" dirty="0" smtClean="0">
                <a:solidFill>
                  <a:schemeClr val="dk1"/>
                </a:solidFill>
              </a:rPr>
              <a:t> from the date of Send out.</a:t>
            </a:r>
          </a:p>
          <a:p>
            <a:pPr algn="just"/>
            <a:r>
              <a:rPr lang="en-US" sz="2200" dirty="0" smtClean="0">
                <a:solidFill>
                  <a:srgbClr val="FF6600"/>
                </a:solidFill>
              </a:rPr>
              <a:t>If not received in one/three years then its deemed as Supply on Send out date. Tax will be payable with </a:t>
            </a:r>
            <a:r>
              <a:rPr lang="en-US" sz="2200" b="1" dirty="0" smtClean="0">
                <a:solidFill>
                  <a:srgbClr val="FF6600"/>
                </a:solidFill>
              </a:rPr>
              <a:t>Interest</a:t>
            </a:r>
          </a:p>
          <a:p>
            <a:pPr algn="just"/>
            <a:endParaRPr lang="en-US" sz="2200" dirty="0">
              <a:solidFill>
                <a:schemeClr val="dk1"/>
              </a:solidFill>
            </a:endParaRPr>
          </a:p>
          <a:p>
            <a:pPr marL="0" indent="0" algn="just">
              <a:buNone/>
            </a:pPr>
            <a:r>
              <a:rPr lang="en-US" sz="2200" dirty="0" smtClean="0"/>
              <a:t>If </a:t>
            </a:r>
            <a:r>
              <a:rPr lang="en-US" sz="2200" dirty="0" err="1" smtClean="0"/>
              <a:t>moulds</a:t>
            </a:r>
            <a:r>
              <a:rPr lang="en-US" sz="2200" dirty="0" smtClean="0"/>
              <a:t> </a:t>
            </a:r>
            <a:r>
              <a:rPr lang="en-US" sz="2200" dirty="0"/>
              <a:t>and dies, jigs and fixtures, or tools sent out to a job-worker for job-work </a:t>
            </a:r>
            <a:r>
              <a:rPr lang="en-US" sz="2200" dirty="0" smtClean="0"/>
              <a:t>and received back in one/three years- No tax will be payable</a:t>
            </a:r>
            <a:endParaRPr lang="en-US" sz="2200" dirty="0"/>
          </a:p>
          <a:p>
            <a:pPr marL="0" indent="0" algn="just">
              <a:buNone/>
            </a:pPr>
            <a:endParaRPr lang="en-US" sz="2200" dirty="0"/>
          </a:p>
          <a:p>
            <a:pPr algn="just"/>
            <a:endParaRPr lang="en-US" sz="2200" dirty="0"/>
          </a:p>
        </p:txBody>
      </p:sp>
    </p:spTree>
    <p:extLst>
      <p:ext uri="{BB962C8B-B14F-4D97-AF65-F5344CB8AC3E}">
        <p14:creationId xmlns:p14="http://schemas.microsoft.com/office/powerpoint/2010/main" val="12701602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Work Challan</a:t>
            </a:r>
            <a:endParaRPr lang="en-US" dirty="0"/>
          </a:p>
        </p:txBody>
      </p:sp>
      <p:sp>
        <p:nvSpPr>
          <p:cNvPr id="3" name="Content Placeholder 2"/>
          <p:cNvSpPr>
            <a:spLocks noGrp="1"/>
          </p:cNvSpPr>
          <p:nvPr>
            <p:ph idx="1"/>
          </p:nvPr>
        </p:nvSpPr>
        <p:spPr/>
        <p:txBody>
          <a:bodyPr>
            <a:normAutofit fontScale="62500" lnSpcReduction="20000"/>
          </a:bodyPr>
          <a:lstStyle/>
          <a:p>
            <a:pPr marL="0" indent="0" algn="just">
              <a:buNone/>
            </a:pPr>
            <a:r>
              <a:rPr lang="en-US" dirty="0"/>
              <a:t>(</a:t>
            </a:r>
            <a:r>
              <a:rPr lang="en-US" dirty="0" err="1"/>
              <a:t>i</a:t>
            </a:r>
            <a:r>
              <a:rPr lang="en-US" dirty="0"/>
              <a:t>)  date and number of the delivery challan, </a:t>
            </a:r>
          </a:p>
          <a:p>
            <a:pPr marL="0" indent="0" algn="just">
              <a:buNone/>
            </a:pPr>
            <a:r>
              <a:rPr lang="en-US" dirty="0"/>
              <a:t>(ii)  name, address and GSTIN of the consigner, if registered, </a:t>
            </a:r>
          </a:p>
          <a:p>
            <a:pPr marL="0" indent="0" algn="just">
              <a:buNone/>
            </a:pPr>
            <a:r>
              <a:rPr lang="en-US" dirty="0"/>
              <a:t>(iii)  name, address and GSTIN or UIN of the consignee, if registered, </a:t>
            </a:r>
          </a:p>
          <a:p>
            <a:pPr marL="0" indent="0" algn="just">
              <a:buNone/>
            </a:pPr>
            <a:r>
              <a:rPr lang="en-US" dirty="0"/>
              <a:t>(iv)  HSN code and description of goods, </a:t>
            </a:r>
          </a:p>
          <a:p>
            <a:pPr marL="0" indent="0" algn="just">
              <a:buNone/>
            </a:pPr>
            <a:r>
              <a:rPr lang="en-US" dirty="0"/>
              <a:t>(v)  quantity (provisional, where the exact quantity being supplied is not known), </a:t>
            </a:r>
          </a:p>
          <a:p>
            <a:pPr marL="0" indent="0" algn="just">
              <a:buNone/>
            </a:pPr>
            <a:r>
              <a:rPr lang="en-US" dirty="0"/>
              <a:t>(vi)  taxable value, </a:t>
            </a:r>
          </a:p>
          <a:p>
            <a:pPr marL="0" indent="0" algn="just">
              <a:buNone/>
            </a:pPr>
            <a:r>
              <a:rPr lang="en-US" dirty="0"/>
              <a:t>(vii)  tax rate and tax amount – central tax, State tax, integrated tax, Union territory tax or </a:t>
            </a:r>
            <a:r>
              <a:rPr lang="en-US" dirty="0" err="1"/>
              <a:t>cess</a:t>
            </a:r>
            <a:r>
              <a:rPr lang="en-US" dirty="0"/>
              <a:t>, </a:t>
            </a:r>
            <a:r>
              <a:rPr lang="en-US" dirty="0" smtClean="0"/>
              <a:t>where </a:t>
            </a:r>
            <a:r>
              <a:rPr lang="en-US" dirty="0"/>
              <a:t>the transportation is for supply to the consignee, </a:t>
            </a:r>
          </a:p>
          <a:p>
            <a:pPr marL="0" indent="0" algn="just">
              <a:buNone/>
            </a:pPr>
            <a:r>
              <a:rPr lang="en-US" dirty="0"/>
              <a:t>(viii)  place of supply, in case of inter-State movement, and </a:t>
            </a:r>
          </a:p>
          <a:p>
            <a:pPr marL="0" indent="0" algn="just">
              <a:buNone/>
            </a:pPr>
            <a:r>
              <a:rPr lang="en-US" dirty="0"/>
              <a:t>(ix)  signature</a:t>
            </a:r>
            <a:r>
              <a:rPr lang="en-US" dirty="0" smtClean="0"/>
              <a:t>.</a:t>
            </a:r>
          </a:p>
          <a:p>
            <a:pPr marL="0" indent="0" algn="just">
              <a:buNone/>
            </a:pPr>
            <a:endParaRPr lang="en-US" dirty="0"/>
          </a:p>
          <a:p>
            <a:pPr marL="0" indent="0" algn="just">
              <a:buNone/>
            </a:pPr>
            <a:r>
              <a:rPr lang="en-US" dirty="0" smtClean="0"/>
              <a:t>Three Copies of Challan </a:t>
            </a:r>
          </a:p>
          <a:p>
            <a:pPr marL="0" indent="0" algn="just">
              <a:buNone/>
            </a:pPr>
            <a:r>
              <a:rPr lang="en-US" dirty="0" smtClean="0"/>
              <a:t>Declare GSTR 1 at the time of dispatch and received back.</a:t>
            </a:r>
          </a:p>
          <a:p>
            <a:pPr marL="0" indent="0" algn="just">
              <a:buNone/>
            </a:pPr>
            <a:r>
              <a:rPr lang="en-US" dirty="0" smtClean="0"/>
              <a:t>Challan will consider Invoice if Goods not received back 1/3 years</a:t>
            </a:r>
            <a:endParaRPr lang="en-US" dirty="0"/>
          </a:p>
          <a:p>
            <a:pPr marL="0" indent="0" algn="just">
              <a:buNone/>
            </a:pPr>
            <a:endParaRPr lang="en-US" dirty="0"/>
          </a:p>
        </p:txBody>
      </p:sp>
    </p:spTree>
    <p:extLst>
      <p:ext uri="{BB962C8B-B14F-4D97-AF65-F5344CB8AC3E}">
        <p14:creationId xmlns:p14="http://schemas.microsoft.com/office/powerpoint/2010/main" val="24931386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00601"/>
            <a:ext cx="8229600" cy="1143000"/>
          </a:xfrm>
        </p:spPr>
        <p:txBody>
          <a:bodyPr>
            <a:normAutofit/>
          </a:bodyPr>
          <a:lstStyle/>
          <a:p>
            <a:pPr>
              <a:buNone/>
            </a:pPr>
            <a:r>
              <a:rPr lang="en-US" sz="3600" b="1" dirty="0" smtClean="0">
                <a:solidFill>
                  <a:schemeClr val="accent3"/>
                </a:solidFill>
              </a:rPr>
              <a:t>INPUT SERVICE DISTRIBUTOR</a:t>
            </a:r>
            <a:endParaRPr lang="en-US" sz="3600" b="1" dirty="0">
              <a:solidFill>
                <a:schemeClr val="accent3"/>
              </a:solidFill>
            </a:endParaRPr>
          </a:p>
        </p:txBody>
      </p:sp>
    </p:spTree>
    <p:extLst>
      <p:ext uri="{BB962C8B-B14F-4D97-AF65-F5344CB8AC3E}">
        <p14:creationId xmlns:p14="http://schemas.microsoft.com/office/powerpoint/2010/main" val="70456393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228600"/>
            <a:ext cx="8146717" cy="640347"/>
          </a:xfrm>
        </p:spPr>
        <p:txBody>
          <a:bodyPr>
            <a:normAutofit fontScale="90000"/>
          </a:bodyPr>
          <a:lstStyle/>
          <a:p>
            <a:r>
              <a:rPr lang="en-US" dirty="0" smtClean="0"/>
              <a:t>Input Service Distributor(S </a:t>
            </a:r>
            <a:r>
              <a:rPr lang="en-US" dirty="0" smtClean="0"/>
              <a:t>20)</a:t>
            </a:r>
            <a:endParaRPr lang="en-US" dirty="0"/>
          </a:p>
        </p:txBody>
      </p:sp>
      <p:sp>
        <p:nvSpPr>
          <p:cNvPr id="3" name="Content Placeholder 2"/>
          <p:cNvSpPr>
            <a:spLocks noGrp="1"/>
          </p:cNvSpPr>
          <p:nvPr>
            <p:ph idx="1"/>
          </p:nvPr>
        </p:nvSpPr>
        <p:spPr>
          <a:xfrm>
            <a:off x="609598" y="975896"/>
            <a:ext cx="8280402" cy="5561262"/>
          </a:xfrm>
        </p:spPr>
        <p:txBody>
          <a:bodyPr>
            <a:normAutofit lnSpcReduction="10000"/>
          </a:bodyPr>
          <a:lstStyle/>
          <a:p>
            <a:pPr algn="just"/>
            <a:r>
              <a:rPr lang="en-US" sz="2000" dirty="0" smtClean="0">
                <a:solidFill>
                  <a:schemeClr val="dk1"/>
                </a:solidFill>
              </a:rPr>
              <a:t>The Input Service Distributor may distribute, the credit of CGST/SGST/UTGST/IGST</a:t>
            </a:r>
          </a:p>
          <a:p>
            <a:pPr algn="just"/>
            <a:endParaRPr lang="en-US" sz="2000" dirty="0" smtClean="0">
              <a:solidFill>
                <a:schemeClr val="dk1"/>
              </a:solidFill>
            </a:endParaRPr>
          </a:p>
          <a:p>
            <a:pPr algn="just"/>
            <a:r>
              <a:rPr lang="en-US" sz="2000" dirty="0" smtClean="0">
                <a:solidFill>
                  <a:schemeClr val="dk1"/>
                </a:solidFill>
              </a:rPr>
              <a:t>The Input Service Distributor may distribute the credit subject to the following conditions, namely:</a:t>
            </a:r>
          </a:p>
          <a:p>
            <a:pPr marL="514350" indent="-514350" algn="just">
              <a:buFont typeface="+mj-lt"/>
              <a:buAutoNum type="alphaLcParenR"/>
            </a:pPr>
            <a:r>
              <a:rPr lang="en-US" sz="2000" dirty="0" smtClean="0">
                <a:solidFill>
                  <a:schemeClr val="dk1"/>
                </a:solidFill>
              </a:rPr>
              <a:t>Issue of document by ISD</a:t>
            </a:r>
          </a:p>
          <a:p>
            <a:pPr marL="514350" indent="-514350" algn="just">
              <a:buFont typeface="+mj-lt"/>
              <a:buAutoNum type="alphaLcParenR"/>
            </a:pPr>
            <a:r>
              <a:rPr lang="en-US" sz="2000" dirty="0" smtClean="0">
                <a:solidFill>
                  <a:schemeClr val="dk1"/>
                </a:solidFill>
              </a:rPr>
              <a:t>One to one credit </a:t>
            </a:r>
            <a:r>
              <a:rPr lang="mr-IN" sz="2000" dirty="0" smtClean="0">
                <a:solidFill>
                  <a:schemeClr val="dk1"/>
                </a:solidFill>
              </a:rPr>
              <a:t>–</a:t>
            </a:r>
            <a:r>
              <a:rPr lang="en-US" sz="2000" dirty="0" smtClean="0">
                <a:solidFill>
                  <a:schemeClr val="dk1"/>
                </a:solidFill>
              </a:rPr>
              <a:t>only to particular Plant/Branch/Warehouse</a:t>
            </a:r>
          </a:p>
          <a:p>
            <a:pPr marL="514350" indent="-514350" algn="just">
              <a:buFont typeface="+mj-lt"/>
              <a:buAutoNum type="alphaLcParenR"/>
            </a:pPr>
            <a:r>
              <a:rPr lang="en-US" sz="2000" dirty="0" smtClean="0">
                <a:solidFill>
                  <a:schemeClr val="dk1"/>
                </a:solidFill>
              </a:rPr>
              <a:t>One to many -Pro-rata basis of multiple Plant/Branch/WH </a:t>
            </a:r>
          </a:p>
          <a:p>
            <a:pPr marL="514350" indent="-514350" algn="just">
              <a:buFont typeface="+mj-lt"/>
              <a:buAutoNum type="alphaLcParenR"/>
            </a:pPr>
            <a:r>
              <a:rPr lang="en-US" sz="2000" dirty="0" smtClean="0">
                <a:solidFill>
                  <a:schemeClr val="dk1"/>
                </a:solidFill>
              </a:rPr>
              <a:t>Common Credit-  </a:t>
            </a:r>
            <a:r>
              <a:rPr lang="en-US" sz="2000" i="1" dirty="0" smtClean="0">
                <a:solidFill>
                  <a:schemeClr val="dk1"/>
                </a:solidFill>
              </a:rPr>
              <a:t>pro-rata basis of each state turnover</a:t>
            </a:r>
          </a:p>
          <a:p>
            <a:pPr marL="514350" indent="-514350" algn="just">
              <a:buFont typeface="+mj-lt"/>
              <a:buAutoNum type="alphaLcParenR"/>
            </a:pPr>
            <a:endParaRPr lang="en-US" sz="2000" i="1" dirty="0">
              <a:solidFill>
                <a:schemeClr val="dk1"/>
              </a:solidFill>
            </a:endParaRPr>
          </a:p>
          <a:p>
            <a:pPr marL="0" indent="0" algn="just">
              <a:buNone/>
            </a:pPr>
            <a:r>
              <a:rPr lang="en-US" sz="2000" i="1" dirty="0" smtClean="0">
                <a:solidFill>
                  <a:schemeClr val="dk1"/>
                </a:solidFill>
              </a:rPr>
              <a:t>Relevant Period- 	Previous year turnover of all states</a:t>
            </a:r>
          </a:p>
          <a:p>
            <a:pPr marL="0" indent="0" algn="just">
              <a:buNone/>
            </a:pPr>
            <a:r>
              <a:rPr lang="en-US" sz="2000" i="1" dirty="0">
                <a:solidFill>
                  <a:schemeClr val="dk1"/>
                </a:solidFill>
              </a:rPr>
              <a:t>	</a:t>
            </a:r>
            <a:r>
              <a:rPr lang="en-US" sz="2000" i="1" dirty="0" smtClean="0">
                <a:solidFill>
                  <a:schemeClr val="dk1"/>
                </a:solidFill>
              </a:rPr>
              <a:t>			Last Quarter turnover</a:t>
            </a:r>
          </a:p>
          <a:p>
            <a:pPr marL="0" indent="0" algn="just">
              <a:buNone/>
            </a:pPr>
            <a:endParaRPr lang="en-US" sz="2000" dirty="0" smtClean="0">
              <a:solidFill>
                <a:schemeClr val="dk1"/>
              </a:solidFill>
            </a:endParaRPr>
          </a:p>
          <a:p>
            <a:pPr algn="just"/>
            <a:r>
              <a:rPr lang="en-US" sz="2000" dirty="0" smtClean="0">
                <a:solidFill>
                  <a:schemeClr val="dk1"/>
                </a:solidFill>
              </a:rPr>
              <a:t>S (</a:t>
            </a:r>
            <a:r>
              <a:rPr lang="en-US" sz="2000" dirty="0" smtClean="0">
                <a:solidFill>
                  <a:schemeClr val="dk1"/>
                </a:solidFill>
              </a:rPr>
              <a:t>21)</a:t>
            </a:r>
            <a:r>
              <a:rPr lang="en-US" sz="2000" dirty="0" smtClean="0">
                <a:solidFill>
                  <a:schemeClr val="dk1"/>
                </a:solidFill>
              </a:rPr>
              <a:t>	</a:t>
            </a:r>
            <a:r>
              <a:rPr lang="en-IN" sz="2000" dirty="0" smtClean="0"/>
              <a:t>When </a:t>
            </a:r>
            <a:r>
              <a:rPr lang="en-IN" sz="2000" dirty="0"/>
              <a:t>the credit distributed by ISD is in excess of what is available for distribution by him, it can be recovered with </a:t>
            </a:r>
            <a:r>
              <a:rPr lang="en-IN" sz="2000" dirty="0" smtClean="0"/>
              <a:t>interest from recipient. </a:t>
            </a:r>
            <a:endParaRPr lang="en-IN" sz="2000" dirty="0"/>
          </a:p>
          <a:p>
            <a:pPr algn="just"/>
            <a:endParaRPr lang="en-US" sz="2000" dirty="0"/>
          </a:p>
        </p:txBody>
      </p:sp>
    </p:spTree>
    <p:extLst>
      <p:ext uri="{BB962C8B-B14F-4D97-AF65-F5344CB8AC3E}">
        <p14:creationId xmlns:p14="http://schemas.microsoft.com/office/powerpoint/2010/main" val="90234521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ISD </a:t>
            </a:r>
            <a:r>
              <a:rPr lang="en-US" smtClean="0"/>
              <a:t>Credit Document  </a:t>
            </a:r>
            <a:endParaRPr lang="en-US" dirty="0"/>
          </a:p>
        </p:txBody>
      </p:sp>
      <p:sp>
        <p:nvSpPr>
          <p:cNvPr id="3" name="Content Placeholder 2"/>
          <p:cNvSpPr>
            <a:spLocks noGrp="1"/>
          </p:cNvSpPr>
          <p:nvPr>
            <p:ph idx="1"/>
          </p:nvPr>
        </p:nvSpPr>
        <p:spPr/>
        <p:txBody>
          <a:bodyPr/>
          <a:lstStyle/>
          <a:p>
            <a:r>
              <a:rPr lang="en-US" dirty="0" smtClean="0"/>
              <a:t>ISD return-Form GSTR-6</a:t>
            </a:r>
          </a:p>
          <a:p>
            <a:r>
              <a:rPr lang="en-US" dirty="0" smtClean="0"/>
              <a:t>Same month credit- ISD in same month</a:t>
            </a:r>
          </a:p>
          <a:p>
            <a:r>
              <a:rPr lang="en-US" dirty="0" smtClean="0"/>
              <a:t>IGST-IGST</a:t>
            </a:r>
          </a:p>
          <a:p>
            <a:r>
              <a:rPr lang="en-US" dirty="0" smtClean="0"/>
              <a:t>CGST/SGST-CGST/SGST (Same State)</a:t>
            </a:r>
          </a:p>
          <a:p>
            <a:r>
              <a:rPr lang="en-US" dirty="0" smtClean="0"/>
              <a:t>CGST/SGST-IGST (Inter State)</a:t>
            </a:r>
          </a:p>
          <a:p>
            <a:r>
              <a:rPr lang="en-US" dirty="0" smtClean="0"/>
              <a:t>Debit Note/Credit Note-Same Treatment </a:t>
            </a:r>
            <a:endParaRPr lang="en-US" dirty="0"/>
          </a:p>
        </p:txBody>
      </p:sp>
    </p:spTree>
    <p:extLst>
      <p:ext uri="{BB962C8B-B14F-4D97-AF65-F5344CB8AC3E}">
        <p14:creationId xmlns:p14="http://schemas.microsoft.com/office/powerpoint/2010/main" val="670927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ISD Invoice (Rule 7 of Invoice Rules)</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lphaLcParenR"/>
            </a:pPr>
            <a:r>
              <a:rPr lang="en-US" sz="2200" dirty="0" smtClean="0"/>
              <a:t>name</a:t>
            </a:r>
            <a:r>
              <a:rPr lang="en-US" sz="2200" dirty="0"/>
              <a:t>, address and GSTIN of the Input Service Distributor</a:t>
            </a:r>
            <a:r>
              <a:rPr lang="en-US" sz="2200" dirty="0" smtClean="0"/>
              <a:t>;</a:t>
            </a:r>
          </a:p>
          <a:p>
            <a:pPr marL="457200" indent="-457200">
              <a:buFont typeface="+mj-lt"/>
              <a:buAutoNum type="alphaLcParenR"/>
            </a:pPr>
            <a:r>
              <a:rPr lang="en-US" sz="2200" dirty="0" smtClean="0"/>
              <a:t> a </a:t>
            </a:r>
            <a:r>
              <a:rPr lang="en-US" sz="2200" dirty="0"/>
              <a:t>consecutive serial number containing alphabets or numerals or special characters hyphen </a:t>
            </a:r>
            <a:r>
              <a:rPr lang="en-US" sz="2200" dirty="0" smtClean="0"/>
              <a:t>or </a:t>
            </a:r>
            <a:r>
              <a:rPr lang="en-US" sz="2200" dirty="0"/>
              <a:t>dash and slash </a:t>
            </a:r>
            <a:r>
              <a:rPr lang="en-US" sz="2200" dirty="0" err="1"/>
              <a:t>symbolised</a:t>
            </a:r>
            <a:r>
              <a:rPr lang="en-US" sz="2200" dirty="0"/>
              <a:t> as , “-”, </a:t>
            </a:r>
            <a:r>
              <a:rPr lang="en-US" sz="2200" dirty="0" smtClean="0"/>
              <a:t>“/”, respectively</a:t>
            </a:r>
            <a:r>
              <a:rPr lang="en-US" sz="2200" dirty="0"/>
              <a:t>, and any combination thereof, unique for a financial year</a:t>
            </a:r>
            <a:r>
              <a:rPr lang="en-US" sz="2200" dirty="0" smtClean="0"/>
              <a:t>;</a:t>
            </a:r>
          </a:p>
          <a:p>
            <a:pPr marL="457200" indent="-457200">
              <a:buFont typeface="+mj-lt"/>
              <a:buAutoNum type="alphaLcParenR"/>
            </a:pPr>
            <a:r>
              <a:rPr lang="en-US" sz="2200" dirty="0" smtClean="0"/>
              <a:t> date </a:t>
            </a:r>
            <a:r>
              <a:rPr lang="en-US" sz="2200" dirty="0"/>
              <a:t>of its issue</a:t>
            </a:r>
            <a:r>
              <a:rPr lang="en-US" sz="2200" dirty="0" smtClean="0"/>
              <a:t>;</a:t>
            </a:r>
          </a:p>
          <a:p>
            <a:pPr marL="457200" indent="-457200">
              <a:buFont typeface="+mj-lt"/>
              <a:buAutoNum type="alphaLcParenR"/>
            </a:pPr>
            <a:r>
              <a:rPr lang="en-US" sz="2200" dirty="0" smtClean="0"/>
              <a:t> name</a:t>
            </a:r>
            <a:r>
              <a:rPr lang="en-US" sz="2200" dirty="0"/>
              <a:t>, address and GSTIN of the recipient to whom the credit </a:t>
            </a:r>
            <a:r>
              <a:rPr lang="en-US" sz="2200" dirty="0" smtClean="0"/>
              <a:t>is distributed;</a:t>
            </a:r>
          </a:p>
          <a:p>
            <a:pPr marL="457200" indent="-457200">
              <a:buFont typeface="+mj-lt"/>
              <a:buAutoNum type="alphaLcParenR"/>
            </a:pPr>
            <a:r>
              <a:rPr lang="en-US" sz="2200" dirty="0" smtClean="0"/>
              <a:t> amount </a:t>
            </a:r>
            <a:r>
              <a:rPr lang="en-US" sz="2200" dirty="0"/>
              <a:t>of the credit distributed; and </a:t>
            </a:r>
            <a:endParaRPr lang="en-US" sz="2200" dirty="0" smtClean="0"/>
          </a:p>
          <a:p>
            <a:pPr marL="457200" indent="-457200">
              <a:buFont typeface="+mj-lt"/>
              <a:buAutoNum type="alphaLcParenR"/>
            </a:pPr>
            <a:r>
              <a:rPr lang="en-US" sz="2200" dirty="0" smtClean="0"/>
              <a:t>signature </a:t>
            </a:r>
            <a:r>
              <a:rPr lang="en-US" sz="2200" dirty="0"/>
              <a:t>or digital signature of the Input Service Distributor or </a:t>
            </a:r>
            <a:r>
              <a:rPr lang="en-US" sz="2200" dirty="0" smtClean="0"/>
              <a:t>his authorized </a:t>
            </a:r>
            <a:r>
              <a:rPr lang="en-US" sz="2200" dirty="0"/>
              <a:t>representative: </a:t>
            </a:r>
          </a:p>
          <a:p>
            <a:pPr marL="0" indent="0">
              <a:buNone/>
            </a:pPr>
            <a:endParaRPr lang="en-US" sz="2200" dirty="0"/>
          </a:p>
        </p:txBody>
      </p:sp>
    </p:spTree>
    <p:extLst>
      <p:ext uri="{BB962C8B-B14F-4D97-AF65-F5344CB8AC3E}">
        <p14:creationId xmlns:p14="http://schemas.microsoft.com/office/powerpoint/2010/main" val="19915306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ISD Vs Cross Charge</a:t>
            </a:r>
            <a:endParaRPr lang="en-US" dirty="0"/>
          </a:p>
        </p:txBody>
      </p:sp>
      <p:sp>
        <p:nvSpPr>
          <p:cNvPr id="3" name="Content Placeholder 2"/>
          <p:cNvSpPr>
            <a:spLocks noGrp="1"/>
          </p:cNvSpPr>
          <p:nvPr>
            <p:ph idx="1"/>
          </p:nvPr>
        </p:nvSpPr>
        <p:spPr/>
        <p:txBody>
          <a:bodyPr>
            <a:normAutofit lnSpcReduction="10000"/>
          </a:bodyPr>
          <a:lstStyle/>
          <a:p>
            <a:r>
              <a:rPr lang="en-US" dirty="0"/>
              <a:t>E</a:t>
            </a:r>
            <a:r>
              <a:rPr lang="en-US" dirty="0" smtClean="0"/>
              <a:t>xpense related </a:t>
            </a:r>
            <a:r>
              <a:rPr lang="en-US" dirty="0"/>
              <a:t>to any specific location</a:t>
            </a:r>
            <a:r>
              <a:rPr lang="en-GB" dirty="0"/>
              <a:t> </a:t>
            </a:r>
            <a:r>
              <a:rPr lang="en-GB" dirty="0" smtClean="0"/>
              <a:t>or consumption of HO</a:t>
            </a:r>
          </a:p>
          <a:p>
            <a:pPr lvl="1"/>
            <a:r>
              <a:rPr lang="en-GB" dirty="0" smtClean="0"/>
              <a:t>Advertisement</a:t>
            </a:r>
          </a:p>
          <a:p>
            <a:pPr lvl="1"/>
            <a:r>
              <a:rPr lang="en-GB" dirty="0" smtClean="0"/>
              <a:t>Bank Charges</a:t>
            </a:r>
          </a:p>
          <a:p>
            <a:pPr lvl="1"/>
            <a:r>
              <a:rPr lang="en-GB" dirty="0" smtClean="0"/>
              <a:t>Manpower Supply</a:t>
            </a:r>
          </a:p>
          <a:p>
            <a:pPr lvl="1"/>
            <a:r>
              <a:rPr lang="en-GB" dirty="0" smtClean="0"/>
              <a:t>Legal Services</a:t>
            </a:r>
          </a:p>
          <a:p>
            <a:pPr lvl="1"/>
            <a:r>
              <a:rPr lang="en-US" dirty="0" smtClean="0"/>
              <a:t>Audit Services	</a:t>
            </a:r>
          </a:p>
          <a:p>
            <a:pPr lvl="1"/>
            <a:r>
              <a:rPr lang="en-US" dirty="0"/>
              <a:t>Security for the Head office</a:t>
            </a:r>
            <a:r>
              <a:rPr lang="en-GB" dirty="0"/>
              <a:t> </a:t>
            </a:r>
            <a:endParaRPr lang="en-GB" dirty="0" smtClean="0"/>
          </a:p>
          <a:p>
            <a:pPr lvl="1"/>
            <a:r>
              <a:rPr lang="en-GB" dirty="0" smtClean="0"/>
              <a:t>CHA expenses</a:t>
            </a:r>
            <a:endParaRPr lang="en-US" dirty="0"/>
          </a:p>
        </p:txBody>
      </p:sp>
    </p:spTree>
    <p:extLst>
      <p:ext uri="{BB962C8B-B14F-4D97-AF65-F5344CB8AC3E}">
        <p14:creationId xmlns:p14="http://schemas.microsoft.com/office/powerpoint/2010/main" val="9944888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886200"/>
            <a:ext cx="8229600" cy="1371600"/>
          </a:xfrm>
        </p:spPr>
        <p:txBody>
          <a:bodyPr>
            <a:normAutofit/>
          </a:bodyPr>
          <a:lstStyle/>
          <a:p>
            <a:pPr algn="l"/>
            <a:r>
              <a:rPr lang="en-US" sz="3600" b="1" dirty="0" smtClean="0">
                <a:solidFill>
                  <a:schemeClr val="accent3"/>
                </a:solidFill>
              </a:rPr>
              <a:t>UTILIZATION OF CREDIT</a:t>
            </a:r>
            <a:endParaRPr lang="en-US" sz="3600" b="1" dirty="0">
              <a:solidFill>
                <a:schemeClr val="accent3"/>
              </a:solidFill>
            </a:endParaRPr>
          </a:p>
        </p:txBody>
      </p:sp>
    </p:spTree>
    <p:extLst>
      <p:ext uri="{BB962C8B-B14F-4D97-AF65-F5344CB8AC3E}">
        <p14:creationId xmlns:p14="http://schemas.microsoft.com/office/powerpoint/2010/main" val="23115881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152400"/>
            <a:ext cx="8267033" cy="1778000"/>
          </a:xfrm>
        </p:spPr>
        <p:txBody>
          <a:bodyPr>
            <a:normAutofit fontScale="90000"/>
          </a:bodyPr>
          <a:lstStyle/>
          <a:p>
            <a:r>
              <a:rPr lang="en-US" sz="4000" dirty="0" smtClean="0"/>
              <a:t>Order of Preference for using ITC relating to different taxes i.e. IGST/ SGST/ CGST </a:t>
            </a:r>
            <a:endParaRPr lang="en-US" sz="4000" dirty="0"/>
          </a:p>
        </p:txBody>
      </p:sp>
      <p:sp>
        <p:nvSpPr>
          <p:cNvPr id="3" name="Content Placeholder 2"/>
          <p:cNvSpPr>
            <a:spLocks noGrp="1"/>
          </p:cNvSpPr>
          <p:nvPr>
            <p:ph idx="1"/>
          </p:nvPr>
        </p:nvSpPr>
        <p:spPr>
          <a:xfrm>
            <a:off x="609598" y="1615044"/>
            <a:ext cx="7988137" cy="4548250"/>
          </a:xfrm>
        </p:spPr>
        <p:txBody>
          <a:bodyPr>
            <a:normAutofit fontScale="92500" lnSpcReduction="10000"/>
          </a:bodyPr>
          <a:lstStyle/>
          <a:p>
            <a:pPr lvl="1" algn="just"/>
            <a:r>
              <a:rPr lang="en-US" sz="2000" dirty="0"/>
              <a:t>Sec. 49(5) The amount of input tax credit available in the electronic credit ledger of the registered person on account of–– </a:t>
            </a:r>
            <a:endParaRPr lang="en-US" sz="2000" dirty="0" smtClean="0"/>
          </a:p>
          <a:p>
            <a:pPr lvl="1" algn="just"/>
            <a:endParaRPr lang="en-US" sz="2000" dirty="0"/>
          </a:p>
          <a:p>
            <a:pPr lvl="1" algn="just"/>
            <a:r>
              <a:rPr lang="en-US" sz="2000" dirty="0"/>
              <a:t>(a) integrated tax shall first be </a:t>
            </a:r>
            <a:r>
              <a:rPr lang="en-US" sz="2000" dirty="0" err="1"/>
              <a:t>utilised</a:t>
            </a:r>
            <a:r>
              <a:rPr lang="en-US" sz="2000" dirty="0"/>
              <a:t> towards payment of integrated tax and the amount remaining, if any, may be </a:t>
            </a:r>
            <a:r>
              <a:rPr lang="en-US" sz="2000" dirty="0" err="1"/>
              <a:t>utilised</a:t>
            </a:r>
            <a:r>
              <a:rPr lang="en-US" sz="2000" dirty="0"/>
              <a:t> towards the payment of central tax and State tax, or as the case may be, Union territory tax, in that order; </a:t>
            </a:r>
            <a:endParaRPr lang="en-US" sz="2000" dirty="0" smtClean="0"/>
          </a:p>
          <a:p>
            <a:pPr lvl="1" algn="just"/>
            <a:endParaRPr lang="en-US" sz="2000" dirty="0"/>
          </a:p>
          <a:p>
            <a:pPr lvl="1" algn="just"/>
            <a:r>
              <a:rPr lang="en-US" sz="2000" dirty="0"/>
              <a:t>(b) CGST</a:t>
            </a:r>
            <a:r>
              <a:rPr lang="en-US" sz="2000" dirty="0" smtClean="0"/>
              <a:t>,</a:t>
            </a:r>
            <a:r>
              <a:rPr lang="de-DE" sz="2000" dirty="0" smtClean="0"/>
              <a:t>(c)</a:t>
            </a:r>
            <a:r>
              <a:rPr lang="en-US" sz="2000" dirty="0" smtClean="0"/>
              <a:t> </a:t>
            </a:r>
            <a:r>
              <a:rPr lang="en-US" sz="2000" dirty="0"/>
              <a:t>SGST, </a:t>
            </a:r>
            <a:r>
              <a:rPr lang="en-US" sz="2000" dirty="0" smtClean="0"/>
              <a:t>(d)UTGST</a:t>
            </a:r>
            <a:r>
              <a:rPr lang="mr-IN" sz="2000" dirty="0"/>
              <a:t>……</a:t>
            </a:r>
            <a:r>
              <a:rPr lang="en-US" sz="2000" dirty="0" smtClean="0"/>
              <a:t>.</a:t>
            </a:r>
          </a:p>
          <a:p>
            <a:pPr lvl="1" algn="just"/>
            <a:endParaRPr lang="en-US" sz="2000" dirty="0"/>
          </a:p>
          <a:p>
            <a:pPr lvl="1" algn="just"/>
            <a:r>
              <a:rPr lang="en-US" sz="2000" dirty="0"/>
              <a:t>(e) the central tax shall not be </a:t>
            </a:r>
            <a:r>
              <a:rPr lang="en-US" sz="2000" dirty="0" err="1"/>
              <a:t>utilised</a:t>
            </a:r>
            <a:r>
              <a:rPr lang="en-US" sz="2000" dirty="0"/>
              <a:t> towards payment of State tax or Union territory tax; and </a:t>
            </a:r>
            <a:endParaRPr lang="en-US" sz="2000" dirty="0" smtClean="0"/>
          </a:p>
          <a:p>
            <a:pPr lvl="1" algn="just"/>
            <a:endParaRPr lang="en-US" sz="2000" dirty="0" smtClean="0"/>
          </a:p>
          <a:p>
            <a:pPr lvl="1" algn="just"/>
            <a:r>
              <a:rPr lang="en-US" sz="2000" dirty="0" smtClean="0"/>
              <a:t>(</a:t>
            </a:r>
            <a:r>
              <a:rPr lang="en-US" sz="2000" i="1" dirty="0"/>
              <a:t>f</a:t>
            </a:r>
            <a:r>
              <a:rPr lang="en-US" sz="2000" dirty="0"/>
              <a:t>) the State tax or Union territory tax shall not be </a:t>
            </a:r>
            <a:r>
              <a:rPr lang="en-US" sz="2000" dirty="0" err="1"/>
              <a:t>utilised</a:t>
            </a:r>
            <a:r>
              <a:rPr lang="en-US" sz="2000" dirty="0"/>
              <a:t> towards payment of central tax. </a:t>
            </a:r>
          </a:p>
          <a:p>
            <a:pPr lvl="1" algn="just"/>
            <a:endParaRPr lang="en-US" sz="2000" dirty="0" smtClean="0"/>
          </a:p>
        </p:txBody>
      </p:sp>
    </p:spTree>
    <p:extLst>
      <p:ext uri="{BB962C8B-B14F-4D97-AF65-F5344CB8AC3E}">
        <p14:creationId xmlns:p14="http://schemas.microsoft.com/office/powerpoint/2010/main" val="42649110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152400"/>
            <a:ext cx="8267033" cy="1778000"/>
          </a:xfrm>
        </p:spPr>
        <p:txBody>
          <a:bodyPr>
            <a:normAutofit fontScale="90000"/>
          </a:bodyPr>
          <a:lstStyle/>
          <a:p>
            <a:r>
              <a:rPr lang="en-US" sz="4000" dirty="0" smtClean="0"/>
              <a:t>Order of Preference for using ITC relating to different taxes i.e. IGST/ SGST/ CGST </a:t>
            </a:r>
            <a:endParaRPr lang="en-US" sz="4000" dirty="0"/>
          </a:p>
        </p:txBody>
      </p:sp>
      <p:sp>
        <p:nvSpPr>
          <p:cNvPr id="3" name="Content Placeholder 2"/>
          <p:cNvSpPr>
            <a:spLocks noGrp="1"/>
          </p:cNvSpPr>
          <p:nvPr>
            <p:ph idx="1"/>
          </p:nvPr>
        </p:nvSpPr>
        <p:spPr>
          <a:xfrm>
            <a:off x="609598" y="1615044"/>
            <a:ext cx="8267033" cy="1710047"/>
          </a:xfrm>
        </p:spPr>
        <p:txBody>
          <a:bodyPr>
            <a:normAutofit/>
          </a:bodyPr>
          <a:lstStyle/>
          <a:p>
            <a:pPr algn="just"/>
            <a:endParaRPr lang="en-US" sz="1600" dirty="0" smtClean="0"/>
          </a:p>
          <a:p>
            <a:pPr algn="just"/>
            <a:r>
              <a:rPr lang="en-US" sz="1600" dirty="0" smtClean="0"/>
              <a:t>The taxable person may have ITC on account of various taxes such as IGST/ CGST/ SGST – following is the table that summaries the order of preference for using the credit available on account of different taxes</a:t>
            </a:r>
          </a:p>
        </p:txBody>
      </p:sp>
      <p:graphicFrame>
        <p:nvGraphicFramePr>
          <p:cNvPr id="4" name="Table 3"/>
          <p:cNvGraphicFramePr>
            <a:graphicFrameLocks noGrp="1"/>
          </p:cNvGraphicFramePr>
          <p:nvPr>
            <p:extLst>
              <p:ext uri="{D42A27DB-BD31-4B8C-83A1-F6EECF244321}">
                <p14:modId xmlns:p14="http://schemas.microsoft.com/office/powerpoint/2010/main" val="1796517142"/>
              </p:ext>
            </p:extLst>
          </p:nvPr>
        </p:nvGraphicFramePr>
        <p:xfrm>
          <a:off x="609599" y="2719450"/>
          <a:ext cx="8154391" cy="3390689"/>
        </p:xfrm>
        <a:graphic>
          <a:graphicData uri="http://schemas.openxmlformats.org/drawingml/2006/table">
            <a:tbl>
              <a:tblPr firstRow="1" bandRow="1">
                <a:tableStyleId>{3C2FFA5D-87B4-456A-9821-1D502468CF0F}</a:tableStyleId>
              </a:tblPr>
              <a:tblGrid>
                <a:gridCol w="1169863"/>
                <a:gridCol w="1325844"/>
                <a:gridCol w="1247854"/>
                <a:gridCol w="1325844"/>
                <a:gridCol w="3084986"/>
              </a:tblGrid>
              <a:tr h="784241">
                <a:tc>
                  <a:txBody>
                    <a:bodyPr/>
                    <a:lstStyle/>
                    <a:p>
                      <a:pPr algn="ctr"/>
                      <a:r>
                        <a:rPr lang="en-US" dirty="0" smtClean="0"/>
                        <a:t>Type of credit</a:t>
                      </a:r>
                      <a:endParaRPr lang="en-US" dirty="0"/>
                    </a:p>
                  </a:txBody>
                  <a:tcPr/>
                </a:tc>
                <a:tc>
                  <a:txBody>
                    <a:bodyPr/>
                    <a:lstStyle/>
                    <a:p>
                      <a:pPr algn="ctr"/>
                      <a:r>
                        <a:rPr lang="en-US" dirty="0" smtClean="0"/>
                        <a:t>First preference</a:t>
                      </a:r>
                      <a:endParaRPr lang="en-US" dirty="0"/>
                    </a:p>
                  </a:txBody>
                  <a:tcPr/>
                </a:tc>
                <a:tc>
                  <a:txBody>
                    <a:bodyPr/>
                    <a:lstStyle/>
                    <a:p>
                      <a:pPr algn="ctr"/>
                      <a:r>
                        <a:rPr lang="en-US" dirty="0" smtClean="0"/>
                        <a:t>Second preference</a:t>
                      </a:r>
                      <a:endParaRPr lang="en-US" dirty="0"/>
                    </a:p>
                  </a:txBody>
                  <a:tcPr/>
                </a:tc>
                <a:tc>
                  <a:txBody>
                    <a:bodyPr/>
                    <a:lstStyle/>
                    <a:p>
                      <a:pPr algn="ctr"/>
                      <a:r>
                        <a:rPr lang="en-US" dirty="0" smtClean="0"/>
                        <a:t>Third</a:t>
                      </a:r>
                      <a:r>
                        <a:rPr lang="en-US" baseline="0" dirty="0" smtClean="0"/>
                        <a:t> preference</a:t>
                      </a:r>
                      <a:endParaRPr lang="en-US" dirty="0"/>
                    </a:p>
                  </a:txBody>
                  <a:tcPr/>
                </a:tc>
                <a:tc>
                  <a:txBody>
                    <a:bodyPr/>
                    <a:lstStyle/>
                    <a:p>
                      <a:pPr algn="ctr"/>
                      <a:r>
                        <a:rPr lang="en-US" dirty="0" smtClean="0"/>
                        <a:t>Comments</a:t>
                      </a:r>
                      <a:endParaRPr lang="en-US" dirty="0"/>
                    </a:p>
                  </a:txBody>
                  <a:tcPr/>
                </a:tc>
              </a:tr>
              <a:tr h="355790">
                <a:tc>
                  <a:txBody>
                    <a:bodyPr/>
                    <a:lstStyle/>
                    <a:p>
                      <a:r>
                        <a:rPr lang="en-US" dirty="0" smtClean="0"/>
                        <a:t>IGST</a:t>
                      </a:r>
                    </a:p>
                  </a:txBody>
                  <a:tcPr/>
                </a:tc>
                <a:tc>
                  <a:txBody>
                    <a:bodyPr/>
                    <a:lstStyle/>
                    <a:p>
                      <a:r>
                        <a:rPr lang="en-US" dirty="0" smtClean="0"/>
                        <a:t>IGST</a:t>
                      </a:r>
                      <a:endParaRPr lang="en-US" dirty="0"/>
                    </a:p>
                  </a:txBody>
                  <a:tcPr/>
                </a:tc>
                <a:tc>
                  <a:txBody>
                    <a:bodyPr/>
                    <a:lstStyle/>
                    <a:p>
                      <a:r>
                        <a:rPr lang="en-US" dirty="0" smtClean="0"/>
                        <a:t>CGST</a:t>
                      </a:r>
                      <a:endParaRPr lang="en-US" dirty="0"/>
                    </a:p>
                  </a:txBody>
                  <a:tcPr/>
                </a:tc>
                <a:tc>
                  <a:txBody>
                    <a:bodyPr/>
                    <a:lstStyle/>
                    <a:p>
                      <a:r>
                        <a:rPr lang="en-US" dirty="0" smtClean="0"/>
                        <a:t>SGST</a:t>
                      </a:r>
                      <a:endParaRPr lang="en-US" dirty="0"/>
                    </a:p>
                  </a:txBody>
                  <a:tcPr/>
                </a:tc>
                <a:tc>
                  <a:txBody>
                    <a:bodyPr/>
                    <a:lstStyle/>
                    <a:p>
                      <a:endParaRPr lang="en-US" dirty="0"/>
                    </a:p>
                  </a:txBody>
                  <a:tcPr/>
                </a:tc>
              </a:tr>
              <a:tr h="1120344">
                <a:tc>
                  <a:txBody>
                    <a:bodyPr/>
                    <a:lstStyle/>
                    <a:p>
                      <a:r>
                        <a:rPr lang="en-US" dirty="0" smtClean="0"/>
                        <a:t>CGST</a:t>
                      </a:r>
                    </a:p>
                  </a:txBody>
                  <a:tcPr/>
                </a:tc>
                <a:tc>
                  <a:txBody>
                    <a:bodyPr/>
                    <a:lstStyle/>
                    <a:p>
                      <a:r>
                        <a:rPr lang="en-US" dirty="0" smtClean="0"/>
                        <a:t>CGST</a:t>
                      </a:r>
                      <a:endParaRPr lang="en-US" dirty="0"/>
                    </a:p>
                  </a:txBody>
                  <a:tcPr/>
                </a:tc>
                <a:tc>
                  <a:txBody>
                    <a:bodyPr/>
                    <a:lstStyle/>
                    <a:p>
                      <a:r>
                        <a:rPr lang="en-US" dirty="0" smtClean="0"/>
                        <a:t>IGST</a:t>
                      </a:r>
                      <a:endParaRPr lang="en-US" dirty="0"/>
                    </a:p>
                  </a:txBody>
                  <a:tcPr/>
                </a:tc>
                <a:tc>
                  <a:txBody>
                    <a:bodyPr/>
                    <a:lstStyle/>
                    <a:p>
                      <a:r>
                        <a:rPr lang="en-US" dirty="0" smtClean="0"/>
                        <a:t>-</a:t>
                      </a:r>
                      <a:endParaRPr lang="en-US" dirty="0"/>
                    </a:p>
                  </a:txBody>
                  <a:tcPr/>
                </a:tc>
                <a:tc>
                  <a:txBody>
                    <a:bodyPr/>
                    <a:lstStyle/>
                    <a:p>
                      <a:r>
                        <a:rPr lang="en-US" dirty="0" smtClean="0"/>
                        <a:t>Credit</a:t>
                      </a:r>
                      <a:r>
                        <a:rPr lang="en-US" baseline="0" dirty="0" smtClean="0"/>
                        <a:t> pertaining to CGST cannot be used for payment of SGST</a:t>
                      </a:r>
                      <a:endParaRPr lang="en-US" dirty="0"/>
                    </a:p>
                  </a:txBody>
                  <a:tcPr/>
                </a:tc>
              </a:tr>
              <a:tr h="1120344">
                <a:tc>
                  <a:txBody>
                    <a:bodyPr/>
                    <a:lstStyle/>
                    <a:p>
                      <a:r>
                        <a:rPr lang="en-US" dirty="0" smtClean="0"/>
                        <a:t>SGST/UTGST</a:t>
                      </a:r>
                    </a:p>
                  </a:txBody>
                  <a:tcPr/>
                </a:tc>
                <a:tc>
                  <a:txBody>
                    <a:bodyPr/>
                    <a:lstStyle/>
                    <a:p>
                      <a:r>
                        <a:rPr lang="en-US" dirty="0" smtClean="0"/>
                        <a:t>SGST/UTGST</a:t>
                      </a:r>
                      <a:endParaRPr lang="en-US" dirty="0"/>
                    </a:p>
                  </a:txBody>
                  <a:tcPr/>
                </a:tc>
                <a:tc>
                  <a:txBody>
                    <a:bodyPr/>
                    <a:lstStyle/>
                    <a:p>
                      <a:r>
                        <a:rPr lang="en-US" dirty="0" smtClean="0"/>
                        <a:t>IGST</a:t>
                      </a:r>
                      <a:endParaRPr lang="en-US" dirty="0"/>
                    </a:p>
                  </a:txBody>
                  <a:tcPr/>
                </a:tc>
                <a:tc>
                  <a:txBody>
                    <a:bodyPr/>
                    <a:lstStyle/>
                    <a:p>
                      <a:r>
                        <a:rPr lang="en-US" dirty="0" smtClean="0"/>
                        <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Credit</a:t>
                      </a:r>
                      <a:r>
                        <a:rPr lang="en-US" baseline="0" dirty="0" smtClean="0"/>
                        <a:t> pertaining to SGST cannot be used for payment of CGST</a:t>
                      </a:r>
                      <a:endParaRPr lang="en-US" dirty="0" smtClean="0"/>
                    </a:p>
                  </a:txBody>
                  <a:tcPr/>
                </a:tc>
              </a:tr>
            </a:tbl>
          </a:graphicData>
        </a:graphic>
      </p:graphicFrame>
    </p:spTree>
    <p:extLst>
      <p:ext uri="{BB962C8B-B14F-4D97-AF65-F5344CB8AC3E}">
        <p14:creationId xmlns:p14="http://schemas.microsoft.com/office/powerpoint/2010/main" val="3541674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 2(19) </a:t>
            </a:r>
            <a:r>
              <a:rPr lang="en-US" b="1" dirty="0"/>
              <a:t>capital goods</a:t>
            </a:r>
            <a:r>
              <a:rPr lang="is-IS" b="1" dirty="0"/>
              <a:t>…....</a:t>
            </a:r>
            <a:endParaRPr lang="en-US" dirty="0"/>
          </a:p>
        </p:txBody>
      </p:sp>
      <p:sp>
        <p:nvSpPr>
          <p:cNvPr id="3" name="Content Placeholder 2"/>
          <p:cNvSpPr>
            <a:spLocks noGrp="1"/>
          </p:cNvSpPr>
          <p:nvPr>
            <p:ph idx="1"/>
          </p:nvPr>
        </p:nvSpPr>
        <p:spPr/>
        <p:txBody>
          <a:bodyPr/>
          <a:lstStyle/>
          <a:p>
            <a:pPr marL="0" indent="0" algn="just">
              <a:buNone/>
            </a:pPr>
            <a:r>
              <a:rPr lang="en-US" dirty="0"/>
              <a:t>“</a:t>
            </a:r>
            <a:r>
              <a:rPr lang="en-US" b="1" dirty="0"/>
              <a:t>capital goods</a:t>
            </a:r>
            <a:r>
              <a:rPr lang="en-US" dirty="0"/>
              <a:t>” means goods, the value of which is </a:t>
            </a:r>
            <a:r>
              <a:rPr lang="en-US" dirty="0" smtClean="0"/>
              <a:t>capitalized </a:t>
            </a:r>
            <a:r>
              <a:rPr lang="en-US" dirty="0"/>
              <a:t>in the </a:t>
            </a:r>
            <a:r>
              <a:rPr lang="en-US" dirty="0" smtClean="0"/>
              <a:t>books </a:t>
            </a:r>
          </a:p>
          <a:p>
            <a:pPr marL="0" indent="0" algn="just">
              <a:buNone/>
            </a:pPr>
            <a:endParaRPr lang="en-US" dirty="0"/>
          </a:p>
          <a:p>
            <a:pPr marL="0" indent="0" algn="just">
              <a:buNone/>
            </a:pPr>
            <a:r>
              <a:rPr lang="en-US" dirty="0" smtClean="0"/>
              <a:t>of </a:t>
            </a:r>
            <a:r>
              <a:rPr lang="en-US" dirty="0"/>
              <a:t>accounts of the person claiming the credit and which are used </a:t>
            </a:r>
            <a:r>
              <a:rPr lang="en-US" dirty="0" smtClean="0"/>
              <a:t>or intended </a:t>
            </a:r>
            <a:r>
              <a:rPr lang="en-US" dirty="0"/>
              <a:t>to be used in the course or furtherance of business </a:t>
            </a:r>
          </a:p>
          <a:p>
            <a:pPr marL="0" indent="0" algn="just">
              <a:buNone/>
            </a:pPr>
            <a:endParaRPr lang="en-US" dirty="0"/>
          </a:p>
        </p:txBody>
      </p:sp>
    </p:spTree>
    <p:extLst>
      <p:ext uri="{BB962C8B-B14F-4D97-AF65-F5344CB8AC3E}">
        <p14:creationId xmlns:p14="http://schemas.microsoft.com/office/powerpoint/2010/main" val="11342045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598" y="1066800"/>
            <a:ext cx="8293769" cy="4974563"/>
          </a:xfrm>
        </p:spPr>
        <p:txBody>
          <a:bodyPr>
            <a:normAutofit/>
          </a:bodyPr>
          <a:lstStyle/>
          <a:p>
            <a:pPr algn="ctr">
              <a:buNone/>
            </a:pPr>
            <a:r>
              <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THANK YOU </a:t>
            </a:r>
          </a:p>
          <a:p>
            <a:pPr algn="ctr">
              <a:buNone/>
            </a:pPr>
            <a:r>
              <a:rPr lang="en-US" dirty="0" smtClean="0"/>
              <a:t/>
            </a:r>
            <a:br>
              <a:rPr lang="en-US" dirty="0" smtClean="0"/>
            </a:br>
            <a:r>
              <a:rPr lang="en-US" sz="2400" dirty="0" smtClean="0">
                <a:solidFill>
                  <a:schemeClr val="tx1"/>
                </a:solidFill>
              </a:rPr>
              <a:t>Naveen Garg</a:t>
            </a:r>
            <a:r>
              <a:rPr lang="en-US" sz="2400" dirty="0" smtClean="0"/>
              <a:t/>
            </a:r>
            <a:br>
              <a:rPr lang="en-US" sz="2400" dirty="0" smtClean="0"/>
            </a:br>
            <a:r>
              <a:rPr lang="en-US" sz="2400" dirty="0" smtClean="0"/>
              <a:t>Partner</a:t>
            </a:r>
            <a:br>
              <a:rPr lang="en-US" sz="2400" dirty="0" smtClean="0"/>
            </a:br>
            <a:r>
              <a:rPr lang="en-US" sz="2400" b="1" dirty="0" smtClean="0"/>
              <a:t>DMRN &amp; Associates</a:t>
            </a:r>
          </a:p>
          <a:p>
            <a:pPr algn="ctr">
              <a:buNone/>
            </a:pPr>
            <a:r>
              <a:rPr lang="en-US" sz="2000" b="1" dirty="0" smtClean="0"/>
              <a:t>503, JMD </a:t>
            </a:r>
            <a:r>
              <a:rPr lang="en-US" sz="2000" b="1" dirty="0" err="1" smtClean="0"/>
              <a:t>Megapoils</a:t>
            </a:r>
            <a:r>
              <a:rPr lang="en-US" sz="2000" b="1" smtClean="0"/>
              <a:t>, Sohna</a:t>
            </a:r>
            <a:r>
              <a:rPr lang="en-US" sz="2000" b="1" dirty="0" smtClean="0"/>
              <a:t> Road, Gurgaon</a:t>
            </a:r>
            <a:r>
              <a:rPr lang="en-US" sz="2400" b="1" dirty="0" smtClean="0"/>
              <a:t/>
            </a:r>
            <a:br>
              <a:rPr lang="en-US" sz="2400" b="1" dirty="0" smtClean="0"/>
            </a:br>
            <a:r>
              <a:rPr lang="en-US" sz="2400" b="1" dirty="0" smtClean="0"/>
              <a:t>email: </a:t>
            </a:r>
            <a:r>
              <a:rPr lang="en-US" sz="2400" dirty="0" smtClean="0">
                <a:hlinkClick r:id="rId2"/>
              </a:rPr>
              <a:t>nvn_garg@yahoo.com</a:t>
            </a:r>
            <a:r>
              <a:rPr lang="en-US" sz="2400" dirty="0" smtClean="0"/>
              <a:t>, Mob. 9911283111</a:t>
            </a:r>
          </a:p>
          <a:p>
            <a:pPr algn="ctr">
              <a:buNone/>
            </a:pPr>
            <a:r>
              <a:rPr lang="en-US" sz="2400" dirty="0" smtClean="0"/>
              <a:t/>
            </a:r>
            <a:br>
              <a:rPr lang="en-US" sz="2400" dirty="0" smtClean="0"/>
            </a:br>
            <a:r>
              <a:rPr lang="en-US" sz="2400" dirty="0" smtClean="0"/>
              <a:t>Website: </a:t>
            </a:r>
            <a:r>
              <a:rPr lang="en-US" sz="2400" dirty="0" smtClean="0">
                <a:hlinkClick r:id="rId3"/>
              </a:rPr>
              <a:t>www.dmrnca.com</a:t>
            </a:r>
            <a:endParaRPr lang="en-US" sz="2400" dirty="0" smtClean="0"/>
          </a:p>
          <a:p>
            <a:pPr algn="ctr">
              <a:buNone/>
            </a:pPr>
            <a:endParaRPr lang="en-US" sz="2400" dirty="0" smtClean="0"/>
          </a:p>
        </p:txBody>
      </p:sp>
    </p:spTree>
    <p:extLst>
      <p:ext uri="{BB962C8B-B14F-4D97-AF65-F5344CB8AC3E}">
        <p14:creationId xmlns:p14="http://schemas.microsoft.com/office/powerpoint/2010/main" val="37876237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t>
            </a:r>
            <a:r>
              <a:rPr lang="en-GB" dirty="0" smtClean="0"/>
              <a:t> 2(59) Input &amp; S 2(60) Input service</a:t>
            </a:r>
            <a:endParaRPr lang="en-GB" dirty="0"/>
          </a:p>
        </p:txBody>
      </p:sp>
      <p:sp>
        <p:nvSpPr>
          <p:cNvPr id="3" name="Content Placeholder 2"/>
          <p:cNvSpPr>
            <a:spLocks noGrp="1"/>
          </p:cNvSpPr>
          <p:nvPr>
            <p:ph idx="1"/>
          </p:nvPr>
        </p:nvSpPr>
        <p:spPr>
          <a:xfrm>
            <a:off x="609598" y="1371600"/>
            <a:ext cx="8224013" cy="4669763"/>
          </a:xfrm>
        </p:spPr>
        <p:txBody>
          <a:bodyPr>
            <a:noAutofit/>
          </a:bodyPr>
          <a:lstStyle/>
          <a:p>
            <a:pPr algn="just"/>
            <a:r>
              <a:rPr lang="en-US" b="1" dirty="0" smtClean="0"/>
              <a:t>Input means </a:t>
            </a:r>
            <a:r>
              <a:rPr lang="en-US" b="1" dirty="0"/>
              <a:t>any goods other than capital goods</a:t>
            </a:r>
            <a:r>
              <a:rPr lang="en-US" b="1" dirty="0" smtClean="0"/>
              <a:t>,</a:t>
            </a:r>
            <a:endParaRPr lang="en-US" dirty="0" smtClean="0"/>
          </a:p>
          <a:p>
            <a:pPr algn="just"/>
            <a:r>
              <a:rPr lang="en-US" b="1" dirty="0"/>
              <a:t>Input Service means any service</a:t>
            </a:r>
            <a:r>
              <a:rPr lang="en-US" dirty="0"/>
              <a:t>, </a:t>
            </a:r>
            <a:endParaRPr lang="en-US" dirty="0" smtClean="0"/>
          </a:p>
          <a:p>
            <a:pPr marL="0" indent="0" algn="just">
              <a:buNone/>
            </a:pPr>
            <a:r>
              <a:rPr lang="en-US" dirty="0" smtClean="0"/>
              <a:t>used </a:t>
            </a:r>
            <a:r>
              <a:rPr lang="en-US" dirty="0"/>
              <a:t>or intended to be used by a supplier </a:t>
            </a:r>
            <a:r>
              <a:rPr lang="en-US" dirty="0" smtClean="0"/>
              <a:t>in </a:t>
            </a:r>
            <a:r>
              <a:rPr lang="en-US" dirty="0"/>
              <a:t>the course or furtherance of business</a:t>
            </a:r>
            <a:endParaRPr lang="en-GB" dirty="0"/>
          </a:p>
          <a:p>
            <a:pPr algn="just"/>
            <a:endParaRPr lang="en-US" sz="2600" dirty="0" smtClean="0"/>
          </a:p>
          <a:p>
            <a:pPr algn="just"/>
            <a:endParaRPr lang="en-US" sz="2600" dirty="0"/>
          </a:p>
        </p:txBody>
      </p:sp>
    </p:spTree>
    <p:extLst>
      <p:ext uri="{BB962C8B-B14F-4D97-AF65-F5344CB8AC3E}">
        <p14:creationId xmlns:p14="http://schemas.microsoft.com/office/powerpoint/2010/main" val="33868610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 2(62)      Input Tax</a:t>
            </a:r>
            <a:endParaRPr lang="en-US" dirty="0"/>
          </a:p>
        </p:txBody>
      </p:sp>
      <p:sp>
        <p:nvSpPr>
          <p:cNvPr id="3" name="Content Placeholder 2"/>
          <p:cNvSpPr>
            <a:spLocks noGrp="1"/>
          </p:cNvSpPr>
          <p:nvPr>
            <p:ph idx="1"/>
          </p:nvPr>
        </p:nvSpPr>
        <p:spPr>
          <a:xfrm>
            <a:off x="171250" y="1198589"/>
            <a:ext cx="8690902" cy="5379383"/>
          </a:xfrm>
        </p:spPr>
        <p:txBody>
          <a:bodyPr>
            <a:normAutofit/>
          </a:bodyPr>
          <a:lstStyle/>
          <a:p>
            <a:pPr lvl="0" algn="just"/>
            <a:r>
              <a:rPr lang="en-US" sz="2000" dirty="0" smtClean="0"/>
              <a:t>Input tax in </a:t>
            </a:r>
            <a:r>
              <a:rPr lang="en-US" sz="2000" dirty="0"/>
              <a:t>relation to a </a:t>
            </a:r>
            <a:r>
              <a:rPr lang="en-US" sz="2000" strike="sngStrike" dirty="0"/>
              <a:t>taxable </a:t>
            </a:r>
            <a:r>
              <a:rPr lang="en-US" sz="2000" strike="sngStrike" dirty="0" smtClean="0"/>
              <a:t>person </a:t>
            </a:r>
            <a:r>
              <a:rPr lang="en-US" sz="2000" dirty="0" smtClean="0"/>
              <a:t> registered person, </a:t>
            </a:r>
            <a:r>
              <a:rPr lang="en-US" sz="2000" dirty="0"/>
              <a:t>means </a:t>
            </a:r>
            <a:endParaRPr lang="en-US" sz="2000" dirty="0" smtClean="0"/>
          </a:p>
          <a:p>
            <a:pPr lvl="1" algn="just"/>
            <a:r>
              <a:rPr lang="en-US" sz="2000" dirty="0" smtClean="0"/>
              <a:t>The CGST/SGST/UTGST/IGST </a:t>
            </a:r>
            <a:endParaRPr lang="en-US" sz="2000" i="1" dirty="0" smtClean="0"/>
          </a:p>
          <a:p>
            <a:pPr lvl="1" algn="just"/>
            <a:r>
              <a:rPr lang="en-US" sz="2000" dirty="0" smtClean="0"/>
              <a:t>charged </a:t>
            </a:r>
            <a:r>
              <a:rPr lang="en-US" sz="2000" dirty="0"/>
              <a:t>on </a:t>
            </a:r>
            <a:endParaRPr lang="en-US" sz="2000" dirty="0" smtClean="0"/>
          </a:p>
          <a:p>
            <a:pPr lvl="1" algn="just"/>
            <a:r>
              <a:rPr lang="en-US" sz="2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any </a:t>
            </a:r>
            <a:r>
              <a:rPr lang="en-US" sz="20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supply of </a:t>
            </a:r>
            <a:r>
              <a:rPr lang="en-US" sz="20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goods </a:t>
            </a:r>
            <a:r>
              <a:rPr lang="en-US"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or services or both made </a:t>
            </a:r>
            <a:r>
              <a:rPr lang="en-US" sz="20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to him </a:t>
            </a:r>
            <a:endParaRPr lang="en-US" sz="2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lvl="1" algn="just"/>
            <a:r>
              <a:rPr lang="en-US" sz="2000" dirty="0"/>
              <a:t>a</a:t>
            </a:r>
            <a:r>
              <a:rPr lang="en-US" sz="2000" dirty="0" smtClean="0"/>
              <a:t>nd includes:-</a:t>
            </a:r>
          </a:p>
          <a:p>
            <a:pPr lvl="2" algn="just"/>
            <a:r>
              <a:rPr lang="en-US" sz="2000" dirty="0" smtClean="0"/>
              <a:t>IGST charged on Import of Goods</a:t>
            </a:r>
          </a:p>
          <a:p>
            <a:pPr lvl="2" algn="just"/>
            <a:r>
              <a:rPr lang="en-US" sz="2000" dirty="0" smtClean="0"/>
              <a:t> tax payable u/s 9(3) and 9(4) of CGST Act/SGST Act (Reverse Charge)</a:t>
            </a:r>
          </a:p>
          <a:p>
            <a:pPr lvl="2" algn="just"/>
            <a:r>
              <a:rPr lang="en-US" sz="2000" dirty="0" smtClean="0"/>
              <a:t>tax </a:t>
            </a:r>
            <a:r>
              <a:rPr lang="en-US" sz="2000" dirty="0"/>
              <a:t>payable </a:t>
            </a:r>
            <a:r>
              <a:rPr lang="en-US" sz="2000" dirty="0" smtClean="0"/>
              <a:t>u/s 5(3</a:t>
            </a:r>
            <a:r>
              <a:rPr lang="en-US" sz="2000" dirty="0"/>
              <a:t>) and </a:t>
            </a:r>
            <a:r>
              <a:rPr lang="en-US" sz="2000" dirty="0" smtClean="0"/>
              <a:t>5(4</a:t>
            </a:r>
            <a:r>
              <a:rPr lang="en-US" sz="2000" dirty="0"/>
              <a:t>) </a:t>
            </a:r>
            <a:r>
              <a:rPr lang="en-US" sz="2000" dirty="0" smtClean="0"/>
              <a:t>of IGST Act AND  u/s 7(3) and 7(4) of UTGST Act (Reverse charge)</a:t>
            </a:r>
          </a:p>
          <a:p>
            <a:pPr lvl="1" algn="just"/>
            <a:r>
              <a:rPr lang="en-US" sz="2000" dirty="0" smtClean="0"/>
              <a:t>Does not include tax paid under composition levy u/s 10</a:t>
            </a:r>
            <a:endParaRPr lang="en-US" sz="2000" dirty="0"/>
          </a:p>
          <a:p>
            <a:pPr lvl="1" algn="just"/>
            <a:endParaRPr lang="en-US" sz="2000" dirty="0" smtClean="0"/>
          </a:p>
          <a:p>
            <a:pPr lvl="1" algn="just"/>
            <a:endParaRPr lang="en-US" sz="2000" dirty="0" smtClean="0"/>
          </a:p>
          <a:p>
            <a:pPr algn="just"/>
            <a:r>
              <a:rPr lang="en-US" sz="2000" b="1" i="1" dirty="0" smtClean="0"/>
              <a:t>Sec. 63 “Input </a:t>
            </a:r>
            <a:r>
              <a:rPr lang="en-US" sz="2000" b="1" i="1" dirty="0"/>
              <a:t>tax credit”</a:t>
            </a:r>
            <a:r>
              <a:rPr lang="en-US" sz="2000" dirty="0"/>
              <a:t> means credit of ‘input tax</a:t>
            </a:r>
            <a:r>
              <a:rPr lang="en-US" sz="2000" dirty="0" smtClean="0"/>
              <a:t>’</a:t>
            </a:r>
          </a:p>
          <a:p>
            <a:pPr algn="just"/>
            <a:endParaRPr lang="en-US" sz="2000" dirty="0"/>
          </a:p>
        </p:txBody>
      </p:sp>
    </p:spTree>
    <p:extLst>
      <p:ext uri="{BB962C8B-B14F-4D97-AF65-F5344CB8AC3E}">
        <p14:creationId xmlns:p14="http://schemas.microsoft.com/office/powerpoint/2010/main" val="3595066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for ITC: GSTR-2 </a:t>
            </a:r>
            <a:endParaRPr lang="en-US" dirty="0"/>
          </a:p>
        </p:txBody>
      </p:sp>
      <p:sp>
        <p:nvSpPr>
          <p:cNvPr id="3" name="Content Placeholder 2"/>
          <p:cNvSpPr>
            <a:spLocks noGrp="1"/>
          </p:cNvSpPr>
          <p:nvPr>
            <p:ph idx="1"/>
          </p:nvPr>
        </p:nvSpPr>
        <p:spPr/>
        <p:txBody>
          <a:bodyPr/>
          <a:lstStyle/>
          <a:p>
            <a:r>
              <a:rPr lang="en-US" dirty="0" smtClean="0"/>
              <a:t>Invoice (proper invoice)</a:t>
            </a:r>
          </a:p>
          <a:p>
            <a:r>
              <a:rPr lang="en-US" dirty="0" smtClean="0"/>
              <a:t>Debit Note</a:t>
            </a:r>
          </a:p>
          <a:p>
            <a:r>
              <a:rPr lang="en-US" dirty="0" smtClean="0"/>
              <a:t>BOE (in case of Import)</a:t>
            </a:r>
          </a:p>
          <a:p>
            <a:r>
              <a:rPr lang="en-US" dirty="0" smtClean="0"/>
              <a:t>Invoice issued under Reverse Charge</a:t>
            </a:r>
          </a:p>
          <a:p>
            <a:r>
              <a:rPr lang="en-US" dirty="0" smtClean="0"/>
              <a:t>ISD Document</a:t>
            </a:r>
          </a:p>
          <a:p>
            <a:r>
              <a:rPr lang="en-US" dirty="0" smtClean="0"/>
              <a:t>No ITC-</a:t>
            </a:r>
            <a:r>
              <a:rPr lang="en-US" sz="2200" dirty="0" smtClean="0"/>
              <a:t>if </a:t>
            </a:r>
            <a:r>
              <a:rPr lang="en-US" sz="2200" dirty="0"/>
              <a:t>demand has been raised on account of any fraud, willful misstatement or suppression of facts </a:t>
            </a:r>
          </a:p>
          <a:p>
            <a:endParaRPr lang="en-US" dirty="0" smtClean="0"/>
          </a:p>
          <a:p>
            <a:endParaRPr lang="en-US" dirty="0"/>
          </a:p>
        </p:txBody>
      </p:sp>
    </p:spTree>
    <p:extLst>
      <p:ext uri="{BB962C8B-B14F-4D97-AF65-F5344CB8AC3E}">
        <p14:creationId xmlns:p14="http://schemas.microsoft.com/office/powerpoint/2010/main" val="16102468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794" y="228601"/>
            <a:ext cx="8184819" cy="1303316"/>
          </a:xfrm>
        </p:spPr>
        <p:txBody>
          <a:bodyPr>
            <a:noAutofit/>
          </a:bodyPr>
          <a:lstStyle/>
          <a:p>
            <a:r>
              <a:rPr lang="en-US" sz="3600" u="sng" dirty="0" smtClean="0"/>
              <a:t>S 17(5)</a:t>
            </a:r>
            <a:r>
              <a:rPr lang="en-US" sz="3600" dirty="0" smtClean="0"/>
              <a:t>       </a:t>
            </a:r>
            <a:r>
              <a:rPr lang="en-US" sz="3600" u="sng" dirty="0" smtClean="0"/>
              <a:t>Blocked Input Tax </a:t>
            </a:r>
            <a:r>
              <a:rPr lang="en-US" sz="3600" u="sng" dirty="0" smtClean="0"/>
              <a:t>Credit</a:t>
            </a:r>
            <a:br>
              <a:rPr lang="en-US" sz="3600" u="sng" dirty="0" smtClean="0"/>
            </a:br>
            <a:r>
              <a:rPr lang="en-US" sz="1800" dirty="0" smtClean="0"/>
              <a:t>Notwithstanding </a:t>
            </a:r>
            <a:r>
              <a:rPr lang="en-US" sz="1800" dirty="0"/>
              <a:t>anything contained in sub-section (</a:t>
            </a:r>
            <a:r>
              <a:rPr lang="en-US" sz="1800" i="1" dirty="0"/>
              <a:t>1</a:t>
            </a:r>
            <a:r>
              <a:rPr lang="en-US" sz="1800" dirty="0"/>
              <a:t>) of section 16 and sub- section (</a:t>
            </a:r>
            <a:r>
              <a:rPr lang="en-US" sz="1800" i="1" dirty="0"/>
              <a:t>1</a:t>
            </a:r>
            <a:r>
              <a:rPr lang="en-US" sz="1800" dirty="0"/>
              <a:t>) of section 18, input tax credit shall not be </a:t>
            </a:r>
            <a:r>
              <a:rPr lang="en-US" sz="1800" dirty="0" smtClean="0"/>
              <a:t>available </a:t>
            </a:r>
            <a:r>
              <a:rPr lang="en-US" sz="1800" dirty="0"/>
              <a:t/>
            </a:r>
            <a:br>
              <a:rPr lang="en-US" sz="1800" dirty="0"/>
            </a:br>
            <a:endParaRPr lang="en-US" sz="1800" dirty="0"/>
          </a:p>
        </p:txBody>
      </p:sp>
      <p:sp>
        <p:nvSpPr>
          <p:cNvPr id="3" name="Content Placeholder 2"/>
          <p:cNvSpPr>
            <a:spLocks noGrp="1"/>
          </p:cNvSpPr>
          <p:nvPr>
            <p:ph idx="1"/>
          </p:nvPr>
        </p:nvSpPr>
        <p:spPr>
          <a:xfrm>
            <a:off x="171250" y="1531917"/>
            <a:ext cx="8533363" cy="4631377"/>
          </a:xfrm>
        </p:spPr>
        <p:txBody>
          <a:bodyPr>
            <a:noAutofit/>
          </a:bodyPr>
          <a:lstStyle/>
          <a:p>
            <a:pPr marL="971550" lvl="1" indent="-514350" algn="just">
              <a:buFont typeface="+mj-lt"/>
              <a:buAutoNum type="alphaLcParenR"/>
            </a:pPr>
            <a:r>
              <a:rPr lang="en-US" sz="2000" b="1" dirty="0" smtClean="0"/>
              <a:t>MOTOR VEHICLES </a:t>
            </a:r>
            <a:r>
              <a:rPr lang="en-US" sz="2000" b="1" i="1" dirty="0" smtClean="0"/>
              <a:t>and Other Conveyances except when they are used-</a:t>
            </a:r>
          </a:p>
          <a:p>
            <a:pPr marL="800100" lvl="1" indent="-342900" algn="just">
              <a:buFont typeface="+mj-lt"/>
              <a:buAutoNum type="alphaLcPeriod"/>
            </a:pPr>
            <a:endParaRPr lang="en-US" sz="2000" b="1" i="1" dirty="0" smtClean="0"/>
          </a:p>
          <a:p>
            <a:pPr marL="971550" lvl="1" indent="-514350" algn="just">
              <a:buAutoNum type="romanLcParenBoth"/>
            </a:pPr>
            <a:r>
              <a:rPr lang="en-US" sz="2000" dirty="0" smtClean="0"/>
              <a:t>for making the following </a:t>
            </a:r>
            <a:r>
              <a:rPr lang="en-US" sz="2000" b="1" dirty="0" smtClean="0">
                <a:solidFill>
                  <a:srgbClr val="FF0000"/>
                </a:solidFill>
              </a:rPr>
              <a:t>taxable supplies</a:t>
            </a:r>
            <a:r>
              <a:rPr lang="en-US" sz="2000" dirty="0" smtClean="0"/>
              <a:t>, namely:</a:t>
            </a:r>
          </a:p>
          <a:p>
            <a:pPr marL="1771650" lvl="3" indent="-457200" algn="just">
              <a:buFont typeface="+mj-lt"/>
              <a:buAutoNum type="alphaUcPeriod"/>
            </a:pPr>
            <a:r>
              <a:rPr lang="en-US" dirty="0" smtClean="0"/>
              <a:t>further </a:t>
            </a:r>
            <a:r>
              <a:rPr lang="en-US" dirty="0"/>
              <a:t>supply of such vehicles or conveyances</a:t>
            </a:r>
          </a:p>
          <a:p>
            <a:pPr marL="1771650" lvl="3" indent="-457200" algn="just">
              <a:buFont typeface="+mj-lt"/>
              <a:buAutoNum type="alphaUcPeriod"/>
            </a:pPr>
            <a:r>
              <a:rPr lang="en-US" dirty="0"/>
              <a:t>transportation of passengers,</a:t>
            </a:r>
          </a:p>
          <a:p>
            <a:pPr marL="1771650" lvl="3" indent="-457200" algn="just">
              <a:buFont typeface="+mj-lt"/>
              <a:buAutoNum type="alphaUcPeriod"/>
            </a:pPr>
            <a:r>
              <a:rPr lang="en-US" dirty="0"/>
              <a:t>imparting training on driving, flying, navigating such vehicles or conveyances</a:t>
            </a:r>
            <a:endParaRPr lang="en-US" dirty="0" smtClean="0"/>
          </a:p>
          <a:p>
            <a:pPr marL="971550" lvl="1" indent="-514350" algn="just">
              <a:buAutoNum type="romanLcParenBoth"/>
            </a:pPr>
            <a:r>
              <a:rPr lang="en-US" sz="2000" dirty="0"/>
              <a:t>f</a:t>
            </a:r>
            <a:r>
              <a:rPr lang="en-US" sz="2000" dirty="0" smtClean="0"/>
              <a:t>or transportation of goods</a:t>
            </a:r>
          </a:p>
          <a:p>
            <a:pPr marL="914400" lvl="2" indent="0" algn="just">
              <a:buNone/>
            </a:pPr>
            <a:endParaRPr lang="en-US" sz="2000" dirty="0"/>
          </a:p>
          <a:p>
            <a:pPr marL="914400" lvl="2" indent="0" algn="just">
              <a:buNone/>
            </a:pPr>
            <a:r>
              <a:rPr lang="en-US" sz="2000" dirty="0" smtClean="0"/>
              <a:t>Sec. 2(34) “</a:t>
            </a:r>
            <a:r>
              <a:rPr lang="en-US" sz="2000" b="1" dirty="0" smtClean="0"/>
              <a:t>conveyance</a:t>
            </a:r>
            <a:r>
              <a:rPr lang="en-US" sz="2000" dirty="0"/>
              <a:t>” includes a vessel, an aircraft and a vehicle; </a:t>
            </a:r>
          </a:p>
          <a:p>
            <a:pPr marL="914400" lvl="2" indent="0" algn="just">
              <a:buNone/>
            </a:pPr>
            <a:endParaRPr lang="en-US" sz="2000" dirty="0" smtClean="0"/>
          </a:p>
        </p:txBody>
      </p:sp>
    </p:spTree>
    <p:extLst>
      <p:ext uri="{BB962C8B-B14F-4D97-AF65-F5344CB8AC3E}">
        <p14:creationId xmlns:p14="http://schemas.microsoft.com/office/powerpoint/2010/main" val="24369901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16756</TotalTime>
  <Words>4159</Words>
  <Application>Microsoft Macintosh PowerPoint</Application>
  <PresentationFormat>On-screen Show (4:3)</PresentationFormat>
  <Paragraphs>414</Paragraphs>
  <Slides>50</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Calibri</vt:lpstr>
      <vt:lpstr>Courier New</vt:lpstr>
      <vt:lpstr>Mangal</vt:lpstr>
      <vt:lpstr>Times New Roman</vt:lpstr>
      <vt:lpstr>Wingdings</vt:lpstr>
      <vt:lpstr>Arial</vt:lpstr>
      <vt:lpstr>Office Theme</vt:lpstr>
      <vt:lpstr>Goods and Service Tax Input Tax Credit </vt:lpstr>
      <vt:lpstr>Definitions</vt:lpstr>
      <vt:lpstr>S 2(52) Goods</vt:lpstr>
      <vt:lpstr>S 2(102) Services</vt:lpstr>
      <vt:lpstr>S 2(19) capital goods…....</vt:lpstr>
      <vt:lpstr>S 2(59) Input &amp; S 2(60) Input service</vt:lpstr>
      <vt:lpstr>S 2(62)      Input Tax</vt:lpstr>
      <vt:lpstr>Document for ITC: GSTR-2 </vt:lpstr>
      <vt:lpstr>S 17(5)       Blocked Input Tax Credit Notwithstanding anything contained in sub-section (1) of section 16 and sub- section (1) of section 18, input tax credit shall not be available  </vt:lpstr>
      <vt:lpstr>S 2 (67) Definition of Motor Vehicle…</vt:lpstr>
      <vt:lpstr>ITC….Blocked Credit</vt:lpstr>
      <vt:lpstr>Meaning of Composite &amp; Mix Supply</vt:lpstr>
      <vt:lpstr>           ITC….Blocked Credit….Works Contract</vt:lpstr>
      <vt:lpstr>…….Blocked Credit-Works Contract</vt:lpstr>
      <vt:lpstr>                       ITC….Negative List</vt:lpstr>
      <vt:lpstr>Case Study-Promotional Items</vt:lpstr>
      <vt:lpstr>Case Study-Loyalty points</vt:lpstr>
      <vt:lpstr>Case Study-Buy one get one Free </vt:lpstr>
      <vt:lpstr>Case Study-Fee Services</vt:lpstr>
      <vt:lpstr>Input Tax Credit to Registered Person 16(1)</vt:lpstr>
      <vt:lpstr>16(2) Conditions for claiming Credit…</vt:lpstr>
      <vt:lpstr>…...Condition for ITC</vt:lpstr>
      <vt:lpstr>S 16 (4) Time Limit for claiming Credit</vt:lpstr>
      <vt:lpstr>APPORTIONMENT OF CREDIT</vt:lpstr>
      <vt:lpstr> Apportionment of credit in certain cases…  </vt:lpstr>
      <vt:lpstr>Apportionment of credit… Meaning of Exempt Supply</vt:lpstr>
      <vt:lpstr>Manner of determination of input tax credit in respect of capital goods and reversal thereof in certain cases  </vt:lpstr>
      <vt:lpstr>Case Study-High Sea Sales</vt:lpstr>
      <vt:lpstr>Case study-Goods received outside India under Warranty</vt:lpstr>
      <vt:lpstr>Apportionment of credit…Banks/ NBFC/FI  </vt:lpstr>
      <vt:lpstr> </vt:lpstr>
      <vt:lpstr>PowerPoint Presentation</vt:lpstr>
      <vt:lpstr>Other Conditions</vt:lpstr>
      <vt:lpstr>Credit to Special Cases</vt:lpstr>
      <vt:lpstr>PowerPoint Presentation</vt:lpstr>
      <vt:lpstr>S. 18(4)…Taxable to Expempt or Composite Scheme</vt:lpstr>
      <vt:lpstr>S 18(6) ITC reversal-Supply of Capital Goods</vt:lpstr>
      <vt:lpstr>ITC Reversal-Not payment within 180 days </vt:lpstr>
      <vt:lpstr> </vt:lpstr>
      <vt:lpstr> Manner of taking Input Tax Credit in respect of Job-work (Section 19) </vt:lpstr>
      <vt:lpstr>Job Work Challan</vt:lpstr>
      <vt:lpstr>PowerPoint Presentation</vt:lpstr>
      <vt:lpstr>Input Service Distributor(S 20)</vt:lpstr>
      <vt:lpstr>ISD Credit Document  </vt:lpstr>
      <vt:lpstr>ISD Invoice (Rule 7 of Invoice Rules)</vt:lpstr>
      <vt:lpstr>ISD Vs Cross Charge</vt:lpstr>
      <vt:lpstr>UTILIZATION OF CREDIT</vt:lpstr>
      <vt:lpstr>Order of Preference for using ITC relating to different taxes i.e. IGST/ SGST/ CGST </vt:lpstr>
      <vt:lpstr>Order of Preference for using ITC relating to different taxes i.e. IGST/ SGST/ CGST </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GST Input Tax Credit </dc:title>
  <dc:creator>Naveen Sir</dc:creator>
  <cp:lastModifiedBy>Naveen Garg</cp:lastModifiedBy>
  <cp:revision>139</cp:revision>
  <cp:lastPrinted>2018-05-19T07:08:49Z</cp:lastPrinted>
  <dcterms:created xsi:type="dcterms:W3CDTF">2016-09-06T08:44:18Z</dcterms:created>
  <dcterms:modified xsi:type="dcterms:W3CDTF">2018-05-19T08:10:43Z</dcterms:modified>
</cp:coreProperties>
</file>