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2"/>
  </p:sldMasterIdLst>
  <p:notesMasterIdLst>
    <p:notesMasterId r:id="rId67"/>
  </p:notesMasterIdLst>
  <p:handoutMasterIdLst>
    <p:handoutMasterId r:id="rId68"/>
  </p:handoutMasterIdLst>
  <p:sldIdLst>
    <p:sldId id="542" r:id="rId3"/>
    <p:sldId id="991" r:id="rId4"/>
    <p:sldId id="997" r:id="rId5"/>
    <p:sldId id="998" r:id="rId6"/>
    <p:sldId id="999" r:id="rId7"/>
    <p:sldId id="1000" r:id="rId8"/>
    <p:sldId id="1001" r:id="rId9"/>
    <p:sldId id="1002" r:id="rId10"/>
    <p:sldId id="1003" r:id="rId11"/>
    <p:sldId id="1004" r:id="rId12"/>
    <p:sldId id="1005" r:id="rId13"/>
    <p:sldId id="1006" r:id="rId14"/>
    <p:sldId id="1007" r:id="rId15"/>
    <p:sldId id="1008" r:id="rId16"/>
    <p:sldId id="1091" r:id="rId17"/>
    <p:sldId id="1092" r:id="rId18"/>
    <p:sldId id="1093" r:id="rId19"/>
    <p:sldId id="1094" r:id="rId20"/>
    <p:sldId id="1095" r:id="rId21"/>
    <p:sldId id="1096" r:id="rId22"/>
    <p:sldId id="1097" r:id="rId23"/>
    <p:sldId id="1098" r:id="rId24"/>
    <p:sldId id="1099" r:id="rId25"/>
    <p:sldId id="1100" r:id="rId26"/>
    <p:sldId id="1101" r:id="rId27"/>
    <p:sldId id="1102" r:id="rId28"/>
    <p:sldId id="1103" r:id="rId29"/>
    <p:sldId id="1104" r:id="rId30"/>
    <p:sldId id="1127" r:id="rId31"/>
    <p:sldId id="1128" r:id="rId32"/>
    <p:sldId id="1129" r:id="rId33"/>
    <p:sldId id="1105" r:id="rId34"/>
    <p:sldId id="1106" r:id="rId35"/>
    <p:sldId id="1107" r:id="rId36"/>
    <p:sldId id="1108" r:id="rId37"/>
    <p:sldId id="1144" r:id="rId38"/>
    <p:sldId id="1148" r:id="rId39"/>
    <p:sldId id="1109" r:id="rId40"/>
    <p:sldId id="1110" r:id="rId41"/>
    <p:sldId id="1138" r:id="rId42"/>
    <p:sldId id="1143" r:id="rId43"/>
    <p:sldId id="1112" r:id="rId44"/>
    <p:sldId id="1113" r:id="rId45"/>
    <p:sldId id="1114" r:id="rId46"/>
    <p:sldId id="1131" r:id="rId47"/>
    <p:sldId id="1120" r:id="rId48"/>
    <p:sldId id="1146" r:id="rId49"/>
    <p:sldId id="1149" r:id="rId50"/>
    <p:sldId id="1121" r:id="rId51"/>
    <p:sldId id="1122" r:id="rId52"/>
    <p:sldId id="1147" r:id="rId53"/>
    <p:sldId id="1139" r:id="rId54"/>
    <p:sldId id="1124" r:id="rId55"/>
    <p:sldId id="1125" r:id="rId56"/>
    <p:sldId id="1126" r:id="rId57"/>
    <p:sldId id="1130" r:id="rId58"/>
    <p:sldId id="1134" r:id="rId59"/>
    <p:sldId id="1141" r:id="rId60"/>
    <p:sldId id="1132" r:id="rId61"/>
    <p:sldId id="1142" r:id="rId62"/>
    <p:sldId id="1136" r:id="rId63"/>
    <p:sldId id="1137" r:id="rId64"/>
    <p:sldId id="1150" r:id="rId65"/>
    <p:sldId id="783" r:id="rId66"/>
  </p:sldIdLst>
  <p:sldSz cx="9144000" cy="6858000" type="screen4x3"/>
  <p:notesSz cx="6735763" cy="9799638"/>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86" userDrawn="1">
          <p15:clr>
            <a:srgbClr val="A4A3A4"/>
          </p15:clr>
        </p15:guide>
        <p15:guide id="2" pos="212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426" autoAdjust="0"/>
    <p:restoredTop sz="93939" autoAdjust="0"/>
  </p:normalViewPr>
  <p:slideViewPr>
    <p:cSldViewPr>
      <p:cViewPr varScale="1">
        <p:scale>
          <a:sx n="63" d="100"/>
          <a:sy n="63" d="100"/>
        </p:scale>
        <p:origin x="1234" y="53"/>
      </p:cViewPr>
      <p:guideLst>
        <p:guide orient="horz" pos="2160"/>
        <p:guide pos="2880"/>
      </p:guideLst>
    </p:cSldViewPr>
  </p:slideViewPr>
  <p:outlineViewPr>
    <p:cViewPr>
      <p:scale>
        <a:sx n="33" d="100"/>
        <a:sy n="33" d="100"/>
      </p:scale>
      <p:origin x="246" y="0"/>
    </p:cViewPr>
  </p:outlineViewPr>
  <p:notesTextViewPr>
    <p:cViewPr>
      <p:scale>
        <a:sx n="100" d="100"/>
        <a:sy n="100" d="100"/>
      </p:scale>
      <p:origin x="0" y="0"/>
    </p:cViewPr>
  </p:notesTextViewPr>
  <p:sorterViewPr>
    <p:cViewPr>
      <p:scale>
        <a:sx n="100" d="100"/>
        <a:sy n="100" d="100"/>
      </p:scale>
      <p:origin x="0" y="33942"/>
    </p:cViewPr>
  </p:sorterViewPr>
  <p:notesViewPr>
    <p:cSldViewPr>
      <p:cViewPr varScale="1">
        <p:scale>
          <a:sx n="46" d="100"/>
          <a:sy n="46" d="100"/>
        </p:scale>
        <p:origin x="-2794" y="-82"/>
      </p:cViewPr>
      <p:guideLst>
        <p:guide orient="horz" pos="3086"/>
        <p:guide pos="2121"/>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handoutMaster" Target="handoutMasters/handoutMaster1.xml"/><Relationship Id="rId7" Type="http://schemas.openxmlformats.org/officeDocument/2006/relationships/slide" Target="slides/slide5.xml"/><Relationship Id="rId71" Type="http://schemas.openxmlformats.org/officeDocument/2006/relationships/theme" Target="theme/theme1.xml"/><Relationship Id="rId2" Type="http://schemas.openxmlformats.org/officeDocument/2006/relationships/slideMaster" Target="slideMasters/slideMaster1.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18830" cy="489983"/>
          </a:xfrm>
          <a:prstGeom prst="rect">
            <a:avLst/>
          </a:prstGeom>
        </p:spPr>
        <p:txBody>
          <a:bodyPr vert="horz" lIns="93655" tIns="46828" rIns="93655" bIns="46828"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15375" y="1"/>
            <a:ext cx="2918830" cy="489983"/>
          </a:xfrm>
          <a:prstGeom prst="rect">
            <a:avLst/>
          </a:prstGeom>
        </p:spPr>
        <p:txBody>
          <a:bodyPr vert="horz" lIns="93655" tIns="46828" rIns="93655" bIns="46828" rtlCol="0"/>
          <a:lstStyle>
            <a:lvl1pPr algn="r" fontAlgn="auto">
              <a:spcBef>
                <a:spcPts val="0"/>
              </a:spcBef>
              <a:spcAft>
                <a:spcPts val="0"/>
              </a:spcAft>
              <a:defRPr sz="1200">
                <a:latin typeface="+mn-lt"/>
              </a:defRPr>
            </a:lvl1pPr>
          </a:lstStyle>
          <a:p>
            <a:pPr>
              <a:defRPr/>
            </a:pPr>
            <a:fld id="{C1374B8E-A988-411A-883B-DD4D4BA85B94}" type="datetimeFigureOut">
              <a:rPr lang="en-US"/>
              <a:pPr>
                <a:defRPr/>
              </a:pPr>
              <a:t>15-Nov-18</a:t>
            </a:fld>
            <a:endParaRPr lang="en-US"/>
          </a:p>
        </p:txBody>
      </p:sp>
      <p:sp>
        <p:nvSpPr>
          <p:cNvPr id="4" name="Slide Image Placeholder 3"/>
          <p:cNvSpPr>
            <a:spLocks noGrp="1" noRot="1" noChangeAspect="1"/>
          </p:cNvSpPr>
          <p:nvPr>
            <p:ph type="sldImg" idx="2"/>
          </p:nvPr>
        </p:nvSpPr>
        <p:spPr>
          <a:xfrm>
            <a:off x="917575" y="735013"/>
            <a:ext cx="4900613" cy="3675062"/>
          </a:xfrm>
          <a:prstGeom prst="rect">
            <a:avLst/>
          </a:prstGeom>
          <a:noFill/>
          <a:ln w="12700">
            <a:solidFill>
              <a:prstClr val="black"/>
            </a:solidFill>
          </a:ln>
        </p:spPr>
        <p:txBody>
          <a:bodyPr vert="horz" lIns="93655" tIns="46828" rIns="93655" bIns="46828" rtlCol="0" anchor="ctr"/>
          <a:lstStyle/>
          <a:p>
            <a:pPr lvl="0"/>
            <a:endParaRPr lang="en-US" noProof="0"/>
          </a:p>
        </p:txBody>
      </p:sp>
      <p:sp>
        <p:nvSpPr>
          <p:cNvPr id="5" name="Notes Placeholder 4"/>
          <p:cNvSpPr>
            <a:spLocks noGrp="1"/>
          </p:cNvSpPr>
          <p:nvPr>
            <p:ph type="body" sz="quarter" idx="3"/>
          </p:nvPr>
        </p:nvSpPr>
        <p:spPr>
          <a:xfrm>
            <a:off x="673577" y="4654828"/>
            <a:ext cx="5388610" cy="4409837"/>
          </a:xfrm>
          <a:prstGeom prst="rect">
            <a:avLst/>
          </a:prstGeom>
        </p:spPr>
        <p:txBody>
          <a:bodyPr vert="horz" lIns="93655" tIns="46828" rIns="93655" bIns="46828"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1" y="9307956"/>
            <a:ext cx="2918830" cy="489983"/>
          </a:xfrm>
          <a:prstGeom prst="rect">
            <a:avLst/>
          </a:prstGeom>
        </p:spPr>
        <p:txBody>
          <a:bodyPr vert="horz" lIns="93655" tIns="46828" rIns="93655" bIns="46828"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15375" y="9307956"/>
            <a:ext cx="2918830" cy="489983"/>
          </a:xfrm>
          <a:prstGeom prst="rect">
            <a:avLst/>
          </a:prstGeom>
        </p:spPr>
        <p:txBody>
          <a:bodyPr vert="horz" lIns="93655" tIns="46828" rIns="93655" bIns="46828" rtlCol="0" anchor="b"/>
          <a:lstStyle>
            <a:lvl1pPr algn="r" fontAlgn="auto">
              <a:spcBef>
                <a:spcPts val="0"/>
              </a:spcBef>
              <a:spcAft>
                <a:spcPts val="0"/>
              </a:spcAft>
              <a:defRPr sz="1200">
                <a:latin typeface="+mn-lt"/>
              </a:defRPr>
            </a:lvl1pPr>
          </a:lstStyle>
          <a:p>
            <a:pPr>
              <a:defRPr/>
            </a:pPr>
            <a:fld id="{16106FE2-C513-482A-AC32-15B84AE12DCF}" type="slidenum">
              <a:rPr lang="en-US"/>
              <a:pPr>
                <a:defRPr/>
              </a:pPr>
              <a:t>‹#›</a:t>
            </a:fld>
            <a:endParaRPr lang="en-US"/>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10727633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a:t>Click to edit Master title style</a:t>
            </a:r>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6705600" y="4206240"/>
            <a:ext cx="960120" cy="457200"/>
          </a:xfrm>
        </p:spPr>
        <p:txBody>
          <a:bodyPr/>
          <a:lstStyle/>
          <a:p>
            <a:pPr>
              <a:defRPr/>
            </a:pPr>
            <a:fld id="{BE59CE77-D89D-45D0-BD36-F9252B928C31}" type="datetime1">
              <a:rPr lang="en-US" smtClean="0"/>
              <a:t>15-Nov-18</a:t>
            </a:fld>
            <a:endParaRPr lang="en-US"/>
          </a:p>
        </p:txBody>
      </p:sp>
      <p:sp>
        <p:nvSpPr>
          <p:cNvPr id="17" name="Footer Placeholder 16"/>
          <p:cNvSpPr>
            <a:spLocks noGrp="1"/>
          </p:cNvSpPr>
          <p:nvPr>
            <p:ph type="ftr" sz="quarter" idx="11"/>
          </p:nvPr>
        </p:nvSpPr>
        <p:spPr>
          <a:xfrm>
            <a:off x="5410200" y="4205288"/>
            <a:ext cx="1295400" cy="457200"/>
          </a:xfrm>
        </p:spPr>
        <p:txBody>
          <a:bodyPr/>
          <a:lstStyle/>
          <a:p>
            <a:pPr>
              <a:defRPr/>
            </a:pP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pPr>
              <a:defRPr/>
            </a:pPr>
            <a:fld id="{421E16D0-0811-4715-B4A5-6A4A96CA44E6}" type="datetime1">
              <a:rPr lang="en-US" smtClean="0"/>
              <a:t>15-Nov-18</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40507F64-71DC-414A-AC4D-F18358C55F0A}"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pPr>
              <a:defRPr/>
            </a:pPr>
            <a:fld id="{06F104FB-B3A8-4D18-A27A-EDC108C7CE66}" type="datetime1">
              <a:rPr lang="en-US" smtClean="0"/>
              <a:t>15-Nov-18</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43B4A60E-1842-488A-8EC8-D1162D5ED73B}"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pPr>
              <a:defRPr/>
            </a:pPr>
            <a:fld id="{E19DB877-A776-48C9-B780-C8168F968EE5}" type="datetime1">
              <a:rPr lang="en-US" smtClean="0"/>
              <a:t>15-Nov-18</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CC2B083-4B80-4709-BCA6-AED58DFFDEC8}"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a:t>Click to edit Master title style</a:t>
            </a:r>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pPr>
              <a:defRPr/>
            </a:pPr>
            <a:fld id="{B55BB708-408D-4C26-AC91-B68E63F36A7D}" type="datetime1">
              <a:rPr lang="en-US" smtClean="0"/>
              <a:t>15-Nov-18</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16A4CE8-C129-407F-8D4A-4E50D5B8CC9B}"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pPr>
              <a:defRPr/>
            </a:pPr>
            <a:fld id="{B3A7A767-2BDF-41DC-AD9C-4FCDAE502212}" type="datetime1">
              <a:rPr lang="en-US" smtClean="0"/>
              <a:t>15-Nov-18</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B431CCA9-A6B3-48D8-B93B-12CB67EF8B05}"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a:t>Click to edit Master title style</a:t>
            </a:r>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6" name="Date Placeholder 25"/>
          <p:cNvSpPr>
            <a:spLocks noGrp="1"/>
          </p:cNvSpPr>
          <p:nvPr>
            <p:ph type="dt" sz="half" idx="10"/>
          </p:nvPr>
        </p:nvSpPr>
        <p:spPr/>
        <p:txBody>
          <a:bodyPr rtlCol="0"/>
          <a:lstStyle/>
          <a:p>
            <a:pPr>
              <a:defRPr/>
            </a:pPr>
            <a:fld id="{4B970A73-05A5-4A14-ADCA-E4D79D078878}" type="datetime1">
              <a:rPr lang="en-US" smtClean="0"/>
              <a:t>15-Nov-18</a:t>
            </a:fld>
            <a:endParaRPr lang="en-US"/>
          </a:p>
        </p:txBody>
      </p:sp>
      <p:sp>
        <p:nvSpPr>
          <p:cNvPr id="27" name="Slide Number Placeholder 26"/>
          <p:cNvSpPr>
            <a:spLocks noGrp="1"/>
          </p:cNvSpPr>
          <p:nvPr>
            <p:ph type="sldNum" sz="quarter" idx="11"/>
          </p:nvPr>
        </p:nvSpPr>
        <p:spPr/>
        <p:txBody>
          <a:bodyPr rtlCol="0"/>
          <a:lstStyle/>
          <a:p>
            <a:pPr>
              <a:defRPr/>
            </a:pPr>
            <a:fld id="{8F029B83-6956-416E-88FC-26595EFB083E}" type="slidenum">
              <a:rPr lang="en-US" smtClean="0"/>
              <a:pPr>
                <a:defRPr/>
              </a:pPr>
              <a:t>‹#›</a:t>
            </a:fld>
            <a:endParaRPr lang="en-US"/>
          </a:p>
        </p:txBody>
      </p:sp>
      <p:sp>
        <p:nvSpPr>
          <p:cNvPr id="28" name="Footer Placeholder 27"/>
          <p:cNvSpPr>
            <a:spLocks noGrp="1"/>
          </p:cNvSpPr>
          <p:nvPr>
            <p:ph type="ftr" sz="quarter" idx="12"/>
          </p:nvPr>
        </p:nvSpPr>
        <p:spPr/>
        <p:txBody>
          <a:bodyPr rtlCol="0"/>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a:t>Click to edit Master title style</a:t>
            </a:r>
          </a:p>
        </p:txBody>
      </p:sp>
      <p:sp>
        <p:nvSpPr>
          <p:cNvPr id="3" name="Date Placeholder 2"/>
          <p:cNvSpPr>
            <a:spLocks noGrp="1"/>
          </p:cNvSpPr>
          <p:nvPr>
            <p:ph type="dt" sz="half" idx="10"/>
          </p:nvPr>
        </p:nvSpPr>
        <p:spPr>
          <a:xfrm>
            <a:off x="6583680" y="612648"/>
            <a:ext cx="957264" cy="457200"/>
          </a:xfrm>
        </p:spPr>
        <p:txBody>
          <a:bodyPr/>
          <a:lstStyle/>
          <a:p>
            <a:pPr>
              <a:defRPr/>
            </a:pPr>
            <a:fld id="{84E9B8C7-D401-48E8-9DD6-76A3C17A42FE}" type="datetime1">
              <a:rPr lang="en-US" smtClean="0"/>
              <a:t>15-Nov-18</a:t>
            </a:fld>
            <a:endParaRPr lang="en-US"/>
          </a:p>
        </p:txBody>
      </p:sp>
      <p:sp>
        <p:nvSpPr>
          <p:cNvPr id="4" name="Footer Placeholder 3"/>
          <p:cNvSpPr>
            <a:spLocks noGrp="1"/>
          </p:cNvSpPr>
          <p:nvPr>
            <p:ph type="ftr" sz="quarter" idx="11"/>
          </p:nvPr>
        </p:nvSpPr>
        <p:spPr>
          <a:xfrm>
            <a:off x="5257800" y="612648"/>
            <a:ext cx="1325880" cy="457200"/>
          </a:xfrm>
        </p:spPr>
        <p:txBody>
          <a:bodyPr/>
          <a:lstStyle/>
          <a:p>
            <a:pPr>
              <a:defRPr/>
            </a:pPr>
            <a:endParaRPr lang="en-US"/>
          </a:p>
        </p:txBody>
      </p:sp>
      <p:sp>
        <p:nvSpPr>
          <p:cNvPr id="5" name="Slide Number Placeholder 4"/>
          <p:cNvSpPr>
            <a:spLocks noGrp="1"/>
          </p:cNvSpPr>
          <p:nvPr>
            <p:ph type="sldNum" sz="quarter" idx="12"/>
          </p:nvPr>
        </p:nvSpPr>
        <p:spPr>
          <a:xfrm>
            <a:off x="8174736" y="2272"/>
            <a:ext cx="762000" cy="365760"/>
          </a:xfrm>
        </p:spPr>
        <p:txBody>
          <a:bodyPr/>
          <a:lstStyle/>
          <a:p>
            <a:pPr>
              <a:defRPr/>
            </a:pPr>
            <a:fld id="{A4E1B091-8C18-49F5-8294-87D63F3A3D99}"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C3EDBA30-2E0E-47A7-AF10-EEFED4ED9313}" type="datetime1">
              <a:rPr lang="en-US" smtClean="0"/>
              <a:t>15-Nov-18</a:t>
            </a:fld>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530A152B-CFDE-45FC-ACB8-FE7DAED0C3AA}"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a:t>Click to edit Master title style</a:t>
            </a:r>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pPr>
              <a:defRPr/>
            </a:pPr>
            <a:fld id="{E97071C1-14CA-44A8-B01E-0F82E3387892}" type="datetime1">
              <a:rPr lang="en-US" smtClean="0"/>
              <a:t>15-Nov-18</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563718ED-B5D8-49DC-A0A2-B1F74B124D11}"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a:t>Click to edit Master title style</a:t>
            </a:r>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pPr>
              <a:defRPr/>
            </a:pPr>
            <a:fld id="{2B43FD5D-BABC-453E-B6F1-E181370C3BFB}" type="datetime1">
              <a:rPr lang="en-US" smtClean="0"/>
              <a:t>15-Nov-18</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53905F64-FFBD-4C58-811F-14B85F24EC5E}"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pPr>
              <a:defRPr/>
            </a:pPr>
            <a:fld id="{3D5C8C40-2450-41DB-B296-83FBC95BA03D}" type="datetime1">
              <a:rPr lang="en-US" smtClean="0"/>
              <a:t>15-Nov-18</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pPr>
              <a:defRPr/>
            </a:pPr>
            <a:endParaRPr lang="en-US"/>
          </a:p>
        </p:txBody>
      </p:sp>
      <p:sp>
        <p:nvSpPr>
          <p:cNvPr id="23" name="Slide Number Placeholder 22"/>
          <p:cNvSpPr>
            <a:spLocks noGrp="1"/>
          </p:cNvSpPr>
          <p:nvPr>
            <p:ph type="sldNum" sz="quarter" idx="4"/>
          </p:nvPr>
        </p:nvSpPr>
        <p:spPr>
          <a:xfrm>
            <a:off x="8380592" y="6491182"/>
            <a:ext cx="762000" cy="365760"/>
          </a:xfrm>
          <a:prstGeom prst="rect">
            <a:avLst/>
          </a:prstGeom>
        </p:spPr>
        <p:txBody>
          <a:bodyPr vert="horz" anchor="b"/>
          <a:lstStyle>
            <a:lvl1pPr algn="r" eaLnBrk="1" latinLnBrk="0" hangingPunct="1">
              <a:defRPr kumimoji="0" sz="1800">
                <a:solidFill>
                  <a:schemeClr val="tx1"/>
                </a:solidFill>
              </a:defRPr>
            </a:lvl1pPr>
          </a:lstStyle>
          <a:p>
            <a:pPr>
              <a:defRPr/>
            </a:pPr>
            <a:fld id="{9C38E1CC-7216-44DB-90C1-D9D17CA31D27}"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8" name="Text Box 8"/>
          <p:cNvSpPr txBox="1">
            <a:spLocks noChangeArrowheads="1"/>
          </p:cNvSpPr>
          <p:nvPr/>
        </p:nvSpPr>
        <p:spPr bwMode="auto">
          <a:xfrm>
            <a:off x="5105400" y="5638800"/>
            <a:ext cx="3581400" cy="457200"/>
          </a:xfrm>
          <a:prstGeom prst="rect">
            <a:avLst/>
          </a:prstGeom>
          <a:noFill/>
          <a:ln w="9525">
            <a:noFill/>
            <a:miter lim="800000"/>
            <a:headEnd/>
            <a:tailEnd/>
          </a:ln>
        </p:spPr>
        <p:txBody>
          <a:bodyPr>
            <a:spAutoFit/>
          </a:bodyPr>
          <a:lstStyle/>
          <a:p>
            <a:pPr eaLnBrk="1" hangingPunct="1">
              <a:spcBef>
                <a:spcPct val="50000"/>
              </a:spcBef>
            </a:pPr>
            <a:endParaRPr lang="en-US" sz="2400" dirty="0">
              <a:latin typeface="Arial" pitchFamily="34" charset="0"/>
            </a:endParaRPr>
          </a:p>
        </p:txBody>
      </p:sp>
      <p:sp>
        <p:nvSpPr>
          <p:cNvPr id="6149" name="Text Box 9"/>
          <p:cNvSpPr txBox="1">
            <a:spLocks noChangeArrowheads="1"/>
          </p:cNvSpPr>
          <p:nvPr/>
        </p:nvSpPr>
        <p:spPr bwMode="auto">
          <a:xfrm>
            <a:off x="2286000" y="4876800"/>
            <a:ext cx="6629400" cy="1261884"/>
          </a:xfrm>
          <a:prstGeom prst="rect">
            <a:avLst/>
          </a:prstGeom>
          <a:noFill/>
          <a:ln w="9525">
            <a:noFill/>
            <a:miter lim="800000"/>
            <a:headEnd/>
            <a:tailEnd/>
          </a:ln>
        </p:spPr>
        <p:txBody>
          <a:bodyPr wrap="square">
            <a:spAutoFit/>
          </a:bodyPr>
          <a:lstStyle/>
          <a:p>
            <a:pPr algn="r" eaLnBrk="1" hangingPunct="1"/>
            <a:r>
              <a:rPr lang="en-US" sz="2800" b="1" u="sng" dirty="0">
                <a:solidFill>
                  <a:schemeClr val="accent2"/>
                </a:solidFill>
                <a:latin typeface="+mn-lt"/>
              </a:rPr>
              <a:t>Presented by</a:t>
            </a:r>
            <a:r>
              <a:rPr lang="en-US" sz="2800" b="1" dirty="0">
                <a:solidFill>
                  <a:schemeClr val="accent2"/>
                </a:solidFill>
                <a:latin typeface="+mn-lt"/>
              </a:rPr>
              <a:t> : CA Sanjay Kumar Agarwal</a:t>
            </a:r>
          </a:p>
          <a:p>
            <a:pPr algn="r"/>
            <a:r>
              <a:rPr lang="en-US" sz="2000" b="1" dirty="0">
                <a:solidFill>
                  <a:schemeClr val="accent2"/>
                </a:solidFill>
                <a:latin typeface="+mn-lt"/>
              </a:rPr>
              <a:t>Assisted by: CA Apoorva Bhardwaj</a:t>
            </a:r>
          </a:p>
          <a:p>
            <a:pPr algn="r" eaLnBrk="1" hangingPunct="1"/>
            <a:r>
              <a:rPr lang="en-US" sz="2800" b="1" u="sng" dirty="0">
                <a:solidFill>
                  <a:schemeClr val="accent2"/>
                </a:solidFill>
                <a:latin typeface="+mn-lt"/>
              </a:rPr>
              <a:t>Email id</a:t>
            </a:r>
            <a:r>
              <a:rPr lang="en-US" sz="2800" b="1" dirty="0">
                <a:solidFill>
                  <a:schemeClr val="accent2"/>
                </a:solidFill>
                <a:latin typeface="+mn-lt"/>
              </a:rPr>
              <a:t>: agarwal.s.ca@gmail.com</a:t>
            </a:r>
          </a:p>
        </p:txBody>
      </p:sp>
      <p:sp>
        <p:nvSpPr>
          <p:cNvPr id="5" name="Rectangle 4"/>
          <p:cNvSpPr/>
          <p:nvPr/>
        </p:nvSpPr>
        <p:spPr>
          <a:xfrm>
            <a:off x="152400" y="661987"/>
            <a:ext cx="8763000" cy="2893100"/>
          </a:xfrm>
          <a:prstGeom prst="rect">
            <a:avLst/>
          </a:prstGeom>
        </p:spPr>
        <p:txBody>
          <a:bodyPr wrap="square">
            <a:spAutoFit/>
          </a:bodyPr>
          <a:lstStyle/>
          <a:p>
            <a:pPr algn="ctr"/>
            <a:r>
              <a:rPr lang="en-US" sz="8000" b="1" i="1" u="sng" dirty="0">
                <a:solidFill>
                  <a:schemeClr val="bg1"/>
                </a:solidFill>
                <a:latin typeface="+mj-lt"/>
              </a:rPr>
              <a:t>Search Assessment </a:t>
            </a:r>
          </a:p>
          <a:p>
            <a:pPr algn="ctr"/>
            <a:r>
              <a:rPr lang="en-US" sz="5400" b="1" i="1" u="sng" dirty="0">
                <a:solidFill>
                  <a:schemeClr val="bg1"/>
                </a:solidFill>
                <a:latin typeface="+mj-lt"/>
              </a:rPr>
              <a:t>u/s 153A, 153B, 153C, 153D</a:t>
            </a:r>
          </a:p>
          <a:p>
            <a:pPr algn="ctr"/>
            <a:r>
              <a:rPr lang="en-US" sz="4800" b="1" i="1" u="sng" dirty="0">
                <a:solidFill>
                  <a:schemeClr val="bg1"/>
                </a:solidFill>
                <a:latin typeface="+mj-lt"/>
              </a:rPr>
              <a:t>of Income Tax Act, 1961</a:t>
            </a:r>
            <a:endParaRPr lang="en-US" sz="4800" dirty="0">
              <a:solidFill>
                <a:schemeClr val="bg1"/>
              </a:solidFill>
              <a:latin typeface="+mj-l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8600" y="1527750"/>
            <a:ext cx="8686800" cy="4339650"/>
          </a:xfrm>
          <a:prstGeom prst="rect">
            <a:avLst/>
          </a:prstGeom>
        </p:spPr>
        <p:txBody>
          <a:bodyPr wrap="square">
            <a:spAutoFit/>
          </a:bodyPr>
          <a:lstStyle/>
          <a:p>
            <a:pPr algn="just"/>
            <a:r>
              <a:rPr lang="en-US" sz="2300" b="1" u="sng" dirty="0">
                <a:latin typeface="+mn-lt"/>
              </a:rPr>
              <a:t>Brief</a:t>
            </a:r>
            <a:r>
              <a:rPr lang="en-US" sz="2300" b="1" dirty="0">
                <a:latin typeface="+mn-lt"/>
              </a:rPr>
              <a:t>: </a:t>
            </a:r>
            <a:r>
              <a:rPr lang="en-US" sz="2300" dirty="0">
                <a:latin typeface="+mn-lt"/>
              </a:rPr>
              <a:t>Sub-section (1) is amended to provide that for search and seizure cases conducted in the </a:t>
            </a:r>
            <a:r>
              <a:rPr lang="en-US" sz="2300" b="1" u="sng" dirty="0">
                <a:solidFill>
                  <a:schemeClr val="tx2"/>
                </a:solidFill>
                <a:latin typeface="+mn-lt"/>
              </a:rPr>
              <a:t>FY 2018-19</a:t>
            </a:r>
            <a:r>
              <a:rPr lang="en-US" sz="2300" dirty="0">
                <a:latin typeface="+mn-lt"/>
              </a:rPr>
              <a:t>, the time limit for making an assessment order u/s 153A shall be </a:t>
            </a:r>
            <a:r>
              <a:rPr lang="en-US" sz="2300" b="1" dirty="0">
                <a:solidFill>
                  <a:schemeClr val="tx2"/>
                </a:solidFill>
                <a:latin typeface="+mn-lt"/>
              </a:rPr>
              <a:t>reduced from existing twenty-one months to eighteen months</a:t>
            </a:r>
            <a:r>
              <a:rPr lang="en-US" sz="2300" dirty="0">
                <a:solidFill>
                  <a:schemeClr val="tx2"/>
                </a:solidFill>
                <a:latin typeface="+mn-lt"/>
              </a:rPr>
              <a:t> </a:t>
            </a:r>
            <a:r>
              <a:rPr lang="en-US" sz="2300" dirty="0">
                <a:latin typeface="+mn-lt"/>
              </a:rPr>
              <a:t>from the end of the financial year in which the last of the </a:t>
            </a:r>
            <a:r>
              <a:rPr lang="en-US" sz="2300" dirty="0" err="1">
                <a:latin typeface="+mn-lt"/>
              </a:rPr>
              <a:t>authorisations</a:t>
            </a:r>
            <a:r>
              <a:rPr lang="en-US" sz="2300" dirty="0">
                <a:latin typeface="+mn-lt"/>
              </a:rPr>
              <a:t> for search u/s 132 or for requisition u/s 132A was executed. </a:t>
            </a:r>
          </a:p>
          <a:p>
            <a:pPr algn="just"/>
            <a:endParaRPr lang="en-US" sz="2300" dirty="0">
              <a:latin typeface="+mn-lt"/>
            </a:endParaRPr>
          </a:p>
          <a:p>
            <a:pPr algn="just"/>
            <a:r>
              <a:rPr lang="en-US" sz="2300" dirty="0">
                <a:latin typeface="+mn-lt"/>
              </a:rPr>
              <a:t>Further, for search and seizure cases conducted in the </a:t>
            </a:r>
            <a:r>
              <a:rPr lang="en-US" sz="2300" b="1" u="sng" dirty="0">
                <a:solidFill>
                  <a:schemeClr val="tx2"/>
                </a:solidFill>
                <a:latin typeface="+mn-lt"/>
              </a:rPr>
              <a:t>FY 2019-20</a:t>
            </a:r>
            <a:r>
              <a:rPr lang="en-US" sz="2300" b="1" dirty="0">
                <a:solidFill>
                  <a:schemeClr val="tx2"/>
                </a:solidFill>
                <a:latin typeface="+mn-lt"/>
              </a:rPr>
              <a:t> </a:t>
            </a:r>
            <a:r>
              <a:rPr lang="en-US" sz="2300" dirty="0">
                <a:latin typeface="+mn-lt"/>
              </a:rPr>
              <a:t>and onwards, the said time limit shall be further </a:t>
            </a:r>
            <a:r>
              <a:rPr lang="en-US" sz="2300" b="1" dirty="0">
                <a:solidFill>
                  <a:schemeClr val="tx2"/>
                </a:solidFill>
                <a:latin typeface="+mn-lt"/>
              </a:rPr>
              <a:t>reduced to twelve months</a:t>
            </a:r>
            <a:r>
              <a:rPr lang="en-US" sz="2300" dirty="0">
                <a:solidFill>
                  <a:schemeClr val="tx2"/>
                </a:solidFill>
                <a:latin typeface="+mn-lt"/>
              </a:rPr>
              <a:t> </a:t>
            </a:r>
            <a:r>
              <a:rPr lang="en-US" sz="2300" dirty="0">
                <a:latin typeface="+mn-lt"/>
              </a:rPr>
              <a:t>from the end of the financial year in which the last of the authorizations for search u/s 132 or for requisition u/s 132A was executed.</a:t>
            </a:r>
            <a:endParaRPr lang="en-GB" sz="2300" i="1" dirty="0">
              <a:latin typeface="+mn-lt"/>
            </a:endParaRPr>
          </a:p>
        </p:txBody>
      </p:sp>
      <p:sp>
        <p:nvSpPr>
          <p:cNvPr id="4" name="Title 1"/>
          <p:cNvSpPr txBox="1">
            <a:spLocks/>
          </p:cNvSpPr>
          <p:nvPr/>
        </p:nvSpPr>
        <p:spPr>
          <a:xfrm>
            <a:off x="0" y="2272"/>
            <a:ext cx="9144000" cy="835928"/>
          </a:xfrm>
          <a:prstGeom prst="rect">
            <a:avLst/>
          </a:prstGeom>
          <a:solidFill>
            <a:schemeClr val="tx2"/>
          </a:solidFill>
        </p:spPr>
        <p:txBody>
          <a:bodyPr anchor="ctr">
            <a:noAutofit/>
          </a:bodyPr>
          <a:lstStyle/>
          <a:p>
            <a:pPr lvl="0" fontAlgn="auto">
              <a:spcAft>
                <a:spcPts val="0"/>
              </a:spcAft>
              <a:defRPr/>
            </a:pPr>
            <a:r>
              <a:rPr lang="en-US" sz="3200" b="1" i="1" u="sng" dirty="0">
                <a:solidFill>
                  <a:schemeClr val="bg1"/>
                </a:solidFill>
                <a:latin typeface="+mj-lt"/>
                <a:ea typeface="+mj-ea"/>
                <a:cs typeface="+mj-cs"/>
              </a:rPr>
              <a:t>Amendments in Section 153B….</a:t>
            </a:r>
          </a:p>
        </p:txBody>
      </p:sp>
      <p:sp>
        <p:nvSpPr>
          <p:cNvPr id="6" name="TextBox 5"/>
          <p:cNvSpPr txBox="1"/>
          <p:nvPr/>
        </p:nvSpPr>
        <p:spPr>
          <a:xfrm>
            <a:off x="7374074" y="0"/>
            <a:ext cx="1733831"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
        <p:nvSpPr>
          <p:cNvPr id="5" name="Slide Number Placeholder 4">
            <a:extLst>
              <a:ext uri="{FF2B5EF4-FFF2-40B4-BE49-F238E27FC236}">
                <a16:creationId xmlns:a16="http://schemas.microsoft.com/office/drawing/2014/main" id="{DA9BF965-86F9-49FB-8ACD-A117A1058837}"/>
              </a:ext>
            </a:extLst>
          </p:cNvPr>
          <p:cNvSpPr>
            <a:spLocks noGrp="1"/>
          </p:cNvSpPr>
          <p:nvPr>
            <p:ph type="sldNum" sz="quarter" idx="12"/>
          </p:nvPr>
        </p:nvSpPr>
        <p:spPr/>
        <p:txBody>
          <a:bodyPr/>
          <a:lstStyle/>
          <a:p>
            <a:pPr>
              <a:defRPr/>
            </a:pPr>
            <a:fld id="{530A152B-CFDE-45FC-ACB8-FE7DAED0C3AA}" type="slidenum">
              <a:rPr lang="en-US" smtClean="0"/>
              <a:pPr>
                <a:defRPr/>
              </a:pPr>
              <a:t>10</a:t>
            </a:fld>
            <a:endParaRPr lang="en-US"/>
          </a:p>
        </p:txBody>
      </p:sp>
    </p:spTree>
    <p:extLst>
      <p:ext uri="{BB962C8B-B14F-4D97-AF65-F5344CB8AC3E}">
        <p14:creationId xmlns:p14="http://schemas.microsoft.com/office/powerpoint/2010/main" val="11509083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6200" y="1041023"/>
            <a:ext cx="8991600" cy="5262979"/>
          </a:xfrm>
          <a:prstGeom prst="rect">
            <a:avLst/>
          </a:prstGeom>
        </p:spPr>
        <p:txBody>
          <a:bodyPr wrap="square">
            <a:spAutoFit/>
          </a:bodyPr>
          <a:lstStyle/>
          <a:p>
            <a:r>
              <a:rPr lang="en-US" sz="2100" b="1" u="sng" dirty="0">
                <a:solidFill>
                  <a:schemeClr val="accent2"/>
                </a:solidFill>
                <a:latin typeface="+mn-lt"/>
              </a:rPr>
              <a:t>Proviso to sub-section (3)</a:t>
            </a:r>
            <a:r>
              <a:rPr lang="en-US" sz="2100" b="1" dirty="0">
                <a:solidFill>
                  <a:schemeClr val="accent2"/>
                </a:solidFill>
                <a:latin typeface="+mn-lt"/>
              </a:rPr>
              <a:t> 			              </a:t>
            </a:r>
            <a:r>
              <a:rPr lang="en-US" sz="2100" b="1" u="sng" dirty="0">
                <a:solidFill>
                  <a:schemeClr val="accent2"/>
                </a:solidFill>
                <a:latin typeface="+mn-lt"/>
              </a:rPr>
              <a:t>[</a:t>
            </a:r>
            <a:r>
              <a:rPr lang="en-US" sz="2100" b="1" u="sng" dirty="0" err="1">
                <a:solidFill>
                  <a:schemeClr val="accent2"/>
                </a:solidFill>
                <a:latin typeface="+mn-lt"/>
              </a:rPr>
              <a:t>w.r.e.f</a:t>
            </a:r>
            <a:r>
              <a:rPr lang="en-US" sz="2100" b="1" u="sng" dirty="0">
                <a:solidFill>
                  <a:schemeClr val="accent2"/>
                </a:solidFill>
                <a:latin typeface="+mn-lt"/>
              </a:rPr>
              <a:t>. 01-06-2016]</a:t>
            </a:r>
            <a:endParaRPr lang="en-US" sz="2100" dirty="0">
              <a:solidFill>
                <a:schemeClr val="accent2"/>
              </a:solidFill>
              <a:latin typeface="+mn-lt"/>
            </a:endParaRPr>
          </a:p>
          <a:p>
            <a:endParaRPr lang="en-US" sz="2100" dirty="0">
              <a:latin typeface="+mn-lt"/>
            </a:endParaRPr>
          </a:p>
          <a:p>
            <a:pPr algn="just"/>
            <a:r>
              <a:rPr lang="en-US" sz="2100" i="1" dirty="0">
                <a:solidFill>
                  <a:schemeClr val="accent2"/>
                </a:solidFill>
                <a:latin typeface="+mn-lt"/>
              </a:rPr>
              <a:t>“Provided that where a notice under section 153A or section 153C has been issued prior to the 1st day of June, 2016 and the assessment has not been completed by such date due to exclusion of time referred to in the Explanation, such assessment shall be completed in accordance with the provisions of this section as it stood immediately before its substitution by the </a:t>
            </a:r>
            <a:r>
              <a:rPr lang="en-GB" sz="2100" i="1" dirty="0">
                <a:solidFill>
                  <a:schemeClr val="accent2"/>
                </a:solidFill>
                <a:latin typeface="+mn-lt"/>
              </a:rPr>
              <a:t>Finance Act, 2016.”</a:t>
            </a:r>
          </a:p>
          <a:p>
            <a:pPr algn="just"/>
            <a:endParaRPr lang="en-GB" sz="2100" i="1" dirty="0">
              <a:latin typeface="+mn-lt"/>
            </a:endParaRPr>
          </a:p>
          <a:p>
            <a:r>
              <a:rPr lang="en-US" sz="2100" b="1" u="sng" dirty="0">
                <a:solidFill>
                  <a:schemeClr val="accent2"/>
                </a:solidFill>
                <a:latin typeface="+mn-lt"/>
              </a:rPr>
              <a:t>Proviso to Explanation to sub-section (3)</a:t>
            </a:r>
            <a:r>
              <a:rPr lang="en-US" sz="2100" b="1" dirty="0">
                <a:solidFill>
                  <a:schemeClr val="accent2"/>
                </a:solidFill>
                <a:latin typeface="+mn-lt"/>
              </a:rPr>
              <a:t> 		              </a:t>
            </a:r>
            <a:r>
              <a:rPr lang="en-US" sz="2100" b="1" u="sng" dirty="0">
                <a:solidFill>
                  <a:schemeClr val="accent2"/>
                </a:solidFill>
                <a:latin typeface="+mn-lt"/>
              </a:rPr>
              <a:t>[</a:t>
            </a:r>
            <a:r>
              <a:rPr lang="en-US" sz="2100" b="1" u="sng" dirty="0" err="1">
                <a:solidFill>
                  <a:schemeClr val="accent2"/>
                </a:solidFill>
                <a:latin typeface="+mn-lt"/>
              </a:rPr>
              <a:t>w.r.e.f</a:t>
            </a:r>
            <a:r>
              <a:rPr lang="en-US" sz="2100" b="1" u="sng" dirty="0">
                <a:solidFill>
                  <a:schemeClr val="accent2"/>
                </a:solidFill>
                <a:latin typeface="+mn-lt"/>
              </a:rPr>
              <a:t>. 01-04-2017]</a:t>
            </a:r>
            <a:endParaRPr lang="en-US" sz="2100" dirty="0">
              <a:solidFill>
                <a:schemeClr val="accent2"/>
              </a:solidFill>
              <a:latin typeface="+mn-lt"/>
            </a:endParaRPr>
          </a:p>
          <a:p>
            <a:endParaRPr lang="en-US" sz="2100" dirty="0">
              <a:latin typeface="+mn-lt"/>
            </a:endParaRPr>
          </a:p>
          <a:p>
            <a:pPr algn="just"/>
            <a:r>
              <a:rPr lang="en-US" sz="2100" i="1" dirty="0">
                <a:solidFill>
                  <a:schemeClr val="accent2"/>
                </a:solidFill>
                <a:latin typeface="+mn-lt"/>
              </a:rPr>
              <a:t>“Provided also that where a proceeding before the Settlement Commission abates under section 245HA, the period of limitation available under this section to the Assessing Officer for making an order of assessment or reassessment, as the case may be, shall, after the exclusion of the period under sub-section (4) of section 245HA, be not less than one year; and where such period of limitation is less than one year, it shall be deemed to have been extended to one year.”</a:t>
            </a:r>
            <a:endParaRPr lang="en-GB" sz="2100" i="1" dirty="0">
              <a:solidFill>
                <a:schemeClr val="accent2"/>
              </a:solidFill>
              <a:latin typeface="+mn-lt"/>
            </a:endParaRPr>
          </a:p>
        </p:txBody>
      </p:sp>
      <p:sp>
        <p:nvSpPr>
          <p:cNvPr id="4" name="Title 1"/>
          <p:cNvSpPr txBox="1">
            <a:spLocks/>
          </p:cNvSpPr>
          <p:nvPr/>
        </p:nvSpPr>
        <p:spPr>
          <a:xfrm>
            <a:off x="0" y="2272"/>
            <a:ext cx="9144000" cy="835928"/>
          </a:xfrm>
          <a:prstGeom prst="rect">
            <a:avLst/>
          </a:prstGeom>
          <a:solidFill>
            <a:schemeClr val="tx2"/>
          </a:solidFill>
        </p:spPr>
        <p:txBody>
          <a:bodyPr anchor="ctr">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lang="en-US" sz="3600" b="1" i="1" u="sng" dirty="0">
                <a:solidFill>
                  <a:schemeClr val="bg1"/>
                </a:solidFill>
                <a:latin typeface="+mj-lt"/>
                <a:ea typeface="+mj-ea"/>
                <a:cs typeface="+mj-cs"/>
              </a:rPr>
              <a:t>A</a:t>
            </a:r>
            <a:r>
              <a:rPr kumimoji="0" lang="en-US" sz="3600" b="1" i="1" u="sng" strike="noStrike" kern="1200" cap="none" spc="0" normalizeH="0" baseline="0" noProof="0" dirty="0" err="1">
                <a:ln>
                  <a:noFill/>
                </a:ln>
                <a:solidFill>
                  <a:schemeClr val="bg1"/>
                </a:solidFill>
                <a:effectLst/>
                <a:uLnTx/>
                <a:uFillTx/>
                <a:latin typeface="+mj-lt"/>
                <a:ea typeface="+mj-ea"/>
                <a:cs typeface="+mj-cs"/>
              </a:rPr>
              <a:t>mendments</a:t>
            </a:r>
            <a:r>
              <a:rPr kumimoji="0" lang="en-US" sz="3600" b="1" i="1" u="sng" strike="noStrike" kern="1200" cap="none" spc="0" normalizeH="0" noProof="0" dirty="0">
                <a:ln>
                  <a:noFill/>
                </a:ln>
                <a:solidFill>
                  <a:schemeClr val="bg1"/>
                </a:solidFill>
                <a:effectLst/>
                <a:uLnTx/>
                <a:uFillTx/>
                <a:latin typeface="+mj-lt"/>
                <a:ea typeface="+mj-ea"/>
                <a:cs typeface="+mj-cs"/>
              </a:rPr>
              <a:t> in </a:t>
            </a:r>
            <a:r>
              <a:rPr kumimoji="0" lang="en-US" sz="3600" b="1" i="1" u="sng" strike="noStrike" kern="1200" cap="none" spc="0" normalizeH="0" baseline="0" noProof="0" dirty="0">
                <a:ln>
                  <a:noFill/>
                </a:ln>
                <a:solidFill>
                  <a:schemeClr val="bg1"/>
                </a:solidFill>
                <a:effectLst/>
                <a:uLnTx/>
                <a:uFillTx/>
                <a:latin typeface="+mj-lt"/>
                <a:ea typeface="+mj-ea"/>
                <a:cs typeface="+mj-cs"/>
              </a:rPr>
              <a:t>Section 153B….</a:t>
            </a:r>
            <a:endParaRPr lang="en-US" sz="3600" b="1" i="1" u="sng" baseline="0" dirty="0">
              <a:solidFill>
                <a:schemeClr val="bg1"/>
              </a:solidFill>
              <a:latin typeface="+mj-lt"/>
              <a:ea typeface="+mj-ea"/>
              <a:cs typeface="+mj-cs"/>
            </a:endParaRPr>
          </a:p>
        </p:txBody>
      </p:sp>
      <p:sp>
        <p:nvSpPr>
          <p:cNvPr id="6" name="TextBox 5"/>
          <p:cNvSpPr txBox="1"/>
          <p:nvPr/>
        </p:nvSpPr>
        <p:spPr>
          <a:xfrm>
            <a:off x="7374074" y="0"/>
            <a:ext cx="1733831"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
        <p:nvSpPr>
          <p:cNvPr id="5" name="Slide Number Placeholder 4">
            <a:extLst>
              <a:ext uri="{FF2B5EF4-FFF2-40B4-BE49-F238E27FC236}">
                <a16:creationId xmlns:a16="http://schemas.microsoft.com/office/drawing/2014/main" id="{B972FE19-917C-4ABD-A3B9-2C681F8A5644}"/>
              </a:ext>
            </a:extLst>
          </p:cNvPr>
          <p:cNvSpPr>
            <a:spLocks noGrp="1"/>
          </p:cNvSpPr>
          <p:nvPr>
            <p:ph type="sldNum" sz="quarter" idx="12"/>
          </p:nvPr>
        </p:nvSpPr>
        <p:spPr/>
        <p:txBody>
          <a:bodyPr/>
          <a:lstStyle/>
          <a:p>
            <a:pPr>
              <a:defRPr/>
            </a:pPr>
            <a:fld id="{530A152B-CFDE-45FC-ACB8-FE7DAED0C3AA}" type="slidenum">
              <a:rPr lang="en-US" smtClean="0"/>
              <a:pPr>
                <a:defRPr/>
              </a:pPr>
              <a:t>11</a:t>
            </a:fld>
            <a:endParaRPr lang="en-US"/>
          </a:p>
        </p:txBody>
      </p:sp>
    </p:spTree>
    <p:extLst>
      <p:ext uri="{BB962C8B-B14F-4D97-AF65-F5344CB8AC3E}">
        <p14:creationId xmlns:p14="http://schemas.microsoft.com/office/powerpoint/2010/main" val="16653178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8600" y="1847433"/>
            <a:ext cx="8686800" cy="2800767"/>
          </a:xfrm>
          <a:prstGeom prst="rect">
            <a:avLst/>
          </a:prstGeom>
        </p:spPr>
        <p:txBody>
          <a:bodyPr wrap="square">
            <a:spAutoFit/>
          </a:bodyPr>
          <a:lstStyle/>
          <a:p>
            <a:pPr algn="just"/>
            <a:r>
              <a:rPr lang="en-US" sz="2200" b="1" u="sng" dirty="0">
                <a:latin typeface="+mn-lt"/>
              </a:rPr>
              <a:t>Brief</a:t>
            </a:r>
            <a:r>
              <a:rPr lang="en-US" sz="2200" b="1" dirty="0">
                <a:latin typeface="+mn-lt"/>
              </a:rPr>
              <a:t>: </a:t>
            </a:r>
            <a:r>
              <a:rPr lang="en-US" sz="2200" dirty="0">
                <a:latin typeface="+mn-lt"/>
              </a:rPr>
              <a:t>A proviso to the Explanation is inserted to provide that where a proceeding before the </a:t>
            </a:r>
            <a:r>
              <a:rPr lang="en-GB" sz="2200" dirty="0">
                <a:latin typeface="+mn-lt"/>
              </a:rPr>
              <a:t>Settlement Commission abates under section 245HA, </a:t>
            </a:r>
            <a:r>
              <a:rPr lang="en-US" sz="2200" dirty="0">
                <a:latin typeface="+mn-lt"/>
              </a:rPr>
              <a:t>the period of limitation available under this section for assessment or reassessment shall after the exclusion of the period under sub-section (4) of section 245HA shall not be less than one year; and where such period of limitation is less than one year, it shall be deemed to have been extended to one year. </a:t>
            </a:r>
          </a:p>
          <a:p>
            <a:endParaRPr lang="en-US" sz="2200" dirty="0">
              <a:latin typeface="+mn-lt"/>
            </a:endParaRPr>
          </a:p>
        </p:txBody>
      </p:sp>
      <p:sp>
        <p:nvSpPr>
          <p:cNvPr id="4" name="Title 1"/>
          <p:cNvSpPr txBox="1">
            <a:spLocks/>
          </p:cNvSpPr>
          <p:nvPr/>
        </p:nvSpPr>
        <p:spPr>
          <a:xfrm>
            <a:off x="0" y="2272"/>
            <a:ext cx="9144000" cy="988328"/>
          </a:xfrm>
          <a:prstGeom prst="rect">
            <a:avLst/>
          </a:prstGeom>
          <a:solidFill>
            <a:schemeClr val="tx2"/>
          </a:solidFill>
        </p:spPr>
        <p:txBody>
          <a:bodyPr anchor="ctr">
            <a:noAutofit/>
          </a:bodyPr>
          <a:lstStyle/>
          <a:p>
            <a:pPr lvl="0" fontAlgn="auto">
              <a:spcAft>
                <a:spcPts val="0"/>
              </a:spcAft>
              <a:defRPr/>
            </a:pPr>
            <a:r>
              <a:rPr lang="en-US" sz="3200" b="1" i="1" u="sng" dirty="0">
                <a:solidFill>
                  <a:schemeClr val="bg1"/>
                </a:solidFill>
                <a:latin typeface="+mj-lt"/>
                <a:ea typeface="+mj-ea"/>
                <a:cs typeface="+mj-cs"/>
              </a:rPr>
              <a:t>Amendments in Section 153B….</a:t>
            </a:r>
          </a:p>
        </p:txBody>
      </p:sp>
      <p:sp>
        <p:nvSpPr>
          <p:cNvPr id="6" name="TextBox 5"/>
          <p:cNvSpPr txBox="1"/>
          <p:nvPr/>
        </p:nvSpPr>
        <p:spPr>
          <a:xfrm>
            <a:off x="7374074" y="0"/>
            <a:ext cx="1733831"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
        <p:nvSpPr>
          <p:cNvPr id="5" name="Slide Number Placeholder 4">
            <a:extLst>
              <a:ext uri="{FF2B5EF4-FFF2-40B4-BE49-F238E27FC236}">
                <a16:creationId xmlns:a16="http://schemas.microsoft.com/office/drawing/2014/main" id="{4A358191-8BAA-4126-892A-25A293420675}"/>
              </a:ext>
            </a:extLst>
          </p:cNvPr>
          <p:cNvSpPr>
            <a:spLocks noGrp="1"/>
          </p:cNvSpPr>
          <p:nvPr>
            <p:ph type="sldNum" sz="quarter" idx="12"/>
          </p:nvPr>
        </p:nvSpPr>
        <p:spPr/>
        <p:txBody>
          <a:bodyPr/>
          <a:lstStyle/>
          <a:p>
            <a:pPr>
              <a:defRPr/>
            </a:pPr>
            <a:fld id="{530A152B-CFDE-45FC-ACB8-FE7DAED0C3AA}" type="slidenum">
              <a:rPr lang="en-US" smtClean="0"/>
              <a:pPr>
                <a:defRPr/>
              </a:pPr>
              <a:t>12</a:t>
            </a:fld>
            <a:endParaRPr lang="en-US"/>
          </a:p>
        </p:txBody>
      </p:sp>
    </p:spTree>
    <p:extLst>
      <p:ext uri="{BB962C8B-B14F-4D97-AF65-F5344CB8AC3E}">
        <p14:creationId xmlns:p14="http://schemas.microsoft.com/office/powerpoint/2010/main" val="3691460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6200" y="838200"/>
            <a:ext cx="9067800" cy="5940088"/>
          </a:xfrm>
          <a:prstGeom prst="rect">
            <a:avLst/>
          </a:prstGeom>
        </p:spPr>
        <p:txBody>
          <a:bodyPr wrap="square">
            <a:spAutoFit/>
          </a:bodyPr>
          <a:lstStyle/>
          <a:p>
            <a:pPr algn="just">
              <a:spcAft>
                <a:spcPts val="0"/>
              </a:spcAft>
            </a:pPr>
            <a:r>
              <a:rPr lang="en-US" sz="2000" i="1" dirty="0">
                <a:latin typeface="+mn-lt"/>
              </a:rPr>
              <a:t>(1) Notwithstanding anything contained in section 139, section 147, section 148, section 149, section 151 and section 153, where the Assessing Officer is satisfied that,—</a:t>
            </a:r>
          </a:p>
          <a:p>
            <a:pPr marL="457200" indent="-457200" algn="just">
              <a:spcAft>
                <a:spcPts val="0"/>
              </a:spcAft>
              <a:buAutoNum type="alphaLcParenBoth"/>
            </a:pPr>
            <a:r>
              <a:rPr lang="en-US" sz="2000" i="1" dirty="0">
                <a:latin typeface="+mn-lt"/>
              </a:rPr>
              <a:t>any money, bullion, </a:t>
            </a:r>
            <a:r>
              <a:rPr lang="en-US" sz="2000" i="1" dirty="0" err="1">
                <a:latin typeface="+mn-lt"/>
              </a:rPr>
              <a:t>jewellery</a:t>
            </a:r>
            <a:r>
              <a:rPr lang="en-US" sz="2000" i="1" dirty="0">
                <a:latin typeface="+mn-lt"/>
              </a:rPr>
              <a:t> or other valuable article or thing, seized or requisitioned, belongs to; or</a:t>
            </a:r>
          </a:p>
          <a:p>
            <a:pPr marL="457200" indent="-457200" algn="just">
              <a:spcAft>
                <a:spcPts val="0"/>
              </a:spcAft>
              <a:buAutoNum type="alphaLcParenBoth"/>
            </a:pPr>
            <a:r>
              <a:rPr lang="en-US" sz="2000" i="1" dirty="0">
                <a:latin typeface="+mn-lt"/>
              </a:rPr>
              <a:t>any books of account or documents, seized or requisitioned, pertains or pertain to, or any information contained therein, relates to,</a:t>
            </a:r>
          </a:p>
          <a:p>
            <a:pPr algn="just">
              <a:spcAft>
                <a:spcPts val="0"/>
              </a:spcAft>
            </a:pPr>
            <a:endParaRPr lang="en-US" sz="2000" i="1" dirty="0">
              <a:latin typeface="+mn-lt"/>
            </a:endParaRPr>
          </a:p>
          <a:p>
            <a:pPr algn="just">
              <a:spcAft>
                <a:spcPts val="0"/>
              </a:spcAft>
            </a:pPr>
            <a:r>
              <a:rPr lang="en-US" sz="2000" i="1" dirty="0">
                <a:latin typeface="+mn-lt"/>
              </a:rPr>
              <a:t>a person other than the person referred to in section 153A, then, the books of account or documents or assets, seized or requisitioned shall be handed over to the Assessing Officer having jurisdiction over such other person and that Assessing Officer shall proceed against each such other person and issue notice and assess or reassess the income of the other person in accordance with the provisions of section 153A, if, that Assessing Officer is satisfied that the books of account or documents or assets seized or requisitioned have a bearing on the determination of the total income of such other person </a:t>
            </a:r>
            <a:r>
              <a:rPr lang="en-GB" sz="2000" b="1" i="1" u="sng" dirty="0">
                <a:solidFill>
                  <a:schemeClr val="accent2"/>
                </a:solidFill>
                <a:latin typeface="+mn-lt"/>
              </a:rPr>
              <a:t>for six assessment </a:t>
            </a:r>
            <a:r>
              <a:rPr lang="en-US" sz="2000" b="1" i="1" u="sng" dirty="0">
                <a:solidFill>
                  <a:schemeClr val="accent2"/>
                </a:solidFill>
                <a:latin typeface="+mn-lt"/>
              </a:rPr>
              <a:t>years immediately preceding the assessment year relevant to the previous year in which search is conducted or requisition is made and </a:t>
            </a:r>
            <a:r>
              <a:rPr lang="en-US" sz="2000" i="1" dirty="0">
                <a:latin typeface="+mn-lt"/>
              </a:rPr>
              <a:t>for the relevant assessment year or years referred to in sub-section (1) of section 153A.</a:t>
            </a:r>
          </a:p>
          <a:p>
            <a:pPr>
              <a:spcAft>
                <a:spcPts val="0"/>
              </a:spcAft>
            </a:pPr>
            <a:r>
              <a:rPr lang="en-US" sz="2000" b="1" i="1" dirty="0">
                <a:solidFill>
                  <a:schemeClr val="accent2"/>
                </a:solidFill>
                <a:latin typeface="+mn-lt"/>
              </a:rPr>
              <a:t>							*[</a:t>
            </a:r>
            <a:r>
              <a:rPr lang="en-US" sz="2000" b="1" i="1" dirty="0" err="1">
                <a:solidFill>
                  <a:schemeClr val="accent2"/>
                </a:solidFill>
                <a:latin typeface="+mn-lt"/>
              </a:rPr>
              <a:t>w.e.f</a:t>
            </a:r>
            <a:r>
              <a:rPr lang="en-US" sz="2000" b="1" i="1" dirty="0">
                <a:solidFill>
                  <a:schemeClr val="accent2"/>
                </a:solidFill>
                <a:latin typeface="+mn-lt"/>
              </a:rPr>
              <a:t>. 01-04-2017]</a:t>
            </a:r>
          </a:p>
        </p:txBody>
      </p:sp>
      <p:sp>
        <p:nvSpPr>
          <p:cNvPr id="4" name="Title 1"/>
          <p:cNvSpPr txBox="1">
            <a:spLocks/>
          </p:cNvSpPr>
          <p:nvPr/>
        </p:nvSpPr>
        <p:spPr>
          <a:xfrm>
            <a:off x="0" y="2272"/>
            <a:ext cx="9144000" cy="835928"/>
          </a:xfrm>
          <a:prstGeom prst="rect">
            <a:avLst/>
          </a:prstGeom>
          <a:solidFill>
            <a:schemeClr val="tx2"/>
          </a:solidFill>
        </p:spPr>
        <p:txBody>
          <a:bodyPr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600" b="1" i="1" u="sng" dirty="0">
                <a:solidFill>
                  <a:schemeClr val="bg1"/>
                </a:solidFill>
                <a:latin typeface="+mj-lt"/>
                <a:ea typeface="+mj-ea"/>
                <a:cs typeface="+mj-cs"/>
              </a:rPr>
              <a:t>A</a:t>
            </a:r>
            <a:r>
              <a:rPr kumimoji="0" lang="en-US" sz="3600" b="1" i="1" u="sng" strike="noStrike" kern="1200" cap="none" spc="0" normalizeH="0" baseline="0" noProof="0" dirty="0" err="1">
                <a:ln>
                  <a:noFill/>
                </a:ln>
                <a:solidFill>
                  <a:schemeClr val="bg1"/>
                </a:solidFill>
                <a:effectLst/>
                <a:uLnTx/>
                <a:uFillTx/>
                <a:latin typeface="+mj-lt"/>
                <a:ea typeface="+mj-ea"/>
                <a:cs typeface="+mj-cs"/>
              </a:rPr>
              <a:t>mendments</a:t>
            </a:r>
            <a:r>
              <a:rPr kumimoji="0" lang="en-US" sz="3600" b="1" i="1" u="sng" strike="noStrike" kern="1200" cap="none" spc="0" normalizeH="0" noProof="0" dirty="0">
                <a:ln>
                  <a:noFill/>
                </a:ln>
                <a:solidFill>
                  <a:schemeClr val="bg1"/>
                </a:solidFill>
                <a:effectLst/>
                <a:uLnTx/>
                <a:uFillTx/>
                <a:latin typeface="+mj-lt"/>
                <a:ea typeface="+mj-ea"/>
                <a:cs typeface="+mj-cs"/>
              </a:rPr>
              <a:t> in </a:t>
            </a:r>
            <a:r>
              <a:rPr kumimoji="0" lang="en-US" sz="3600" b="1" i="1" u="sng" strike="noStrike" kern="1200" cap="none" spc="0" normalizeH="0" baseline="0" noProof="0" dirty="0">
                <a:ln>
                  <a:noFill/>
                </a:ln>
                <a:solidFill>
                  <a:schemeClr val="bg1"/>
                </a:solidFill>
                <a:effectLst/>
                <a:uLnTx/>
                <a:uFillTx/>
                <a:latin typeface="+mj-lt"/>
                <a:ea typeface="+mj-ea"/>
                <a:cs typeface="+mj-cs"/>
              </a:rPr>
              <a:t>Section 153C</a:t>
            </a:r>
            <a:endParaRPr lang="en-US" sz="3600" b="1" i="1" u="sng" baseline="0" dirty="0">
              <a:solidFill>
                <a:schemeClr val="bg1"/>
              </a:solidFill>
              <a:latin typeface="+mj-lt"/>
              <a:ea typeface="+mj-ea"/>
              <a:cs typeface="+mj-cs"/>
            </a:endParaRPr>
          </a:p>
        </p:txBody>
      </p:sp>
      <p:sp>
        <p:nvSpPr>
          <p:cNvPr id="5" name="Slide Number Placeholder 4">
            <a:extLst>
              <a:ext uri="{FF2B5EF4-FFF2-40B4-BE49-F238E27FC236}">
                <a16:creationId xmlns:a16="http://schemas.microsoft.com/office/drawing/2014/main" id="{9638BF42-19B9-46F4-A569-6FCC3BBED7CB}"/>
              </a:ext>
            </a:extLst>
          </p:cNvPr>
          <p:cNvSpPr>
            <a:spLocks noGrp="1"/>
          </p:cNvSpPr>
          <p:nvPr>
            <p:ph type="sldNum" sz="quarter" idx="12"/>
          </p:nvPr>
        </p:nvSpPr>
        <p:spPr/>
        <p:txBody>
          <a:bodyPr/>
          <a:lstStyle/>
          <a:p>
            <a:pPr>
              <a:defRPr/>
            </a:pPr>
            <a:fld id="{530A152B-CFDE-45FC-ACB8-FE7DAED0C3AA}" type="slidenum">
              <a:rPr lang="en-US" smtClean="0"/>
              <a:pPr>
                <a:defRPr/>
              </a:pPr>
              <a:t>13</a:t>
            </a:fld>
            <a:endParaRPr lang="en-US"/>
          </a:p>
        </p:txBody>
      </p:sp>
    </p:spTree>
    <p:extLst>
      <p:ext uri="{BB962C8B-B14F-4D97-AF65-F5344CB8AC3E}">
        <p14:creationId xmlns:p14="http://schemas.microsoft.com/office/powerpoint/2010/main" val="27653265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8600" y="1156186"/>
            <a:ext cx="8708136" cy="5586145"/>
          </a:xfrm>
          <a:prstGeom prst="rect">
            <a:avLst/>
          </a:prstGeom>
        </p:spPr>
        <p:txBody>
          <a:bodyPr wrap="square">
            <a:spAutoFit/>
          </a:bodyPr>
          <a:lstStyle/>
          <a:p>
            <a:pPr algn="just"/>
            <a:r>
              <a:rPr lang="en-US" sz="2100" b="1" i="1" dirty="0">
                <a:latin typeface="+mn-lt"/>
              </a:rPr>
              <a:t>Provided</a:t>
            </a:r>
            <a:r>
              <a:rPr lang="en-US" sz="2100" i="1" dirty="0">
                <a:latin typeface="+mn-lt"/>
              </a:rPr>
              <a:t> that in case of such other person, the reference to the date of initiation of the search under section 132 or making of requisition under section 132A in the second proviso to sub-section (1) of section 153A shall be construed as reference to the date of receiving the books of account or documents or assets seized or requisitioned by the Assessing Officer having jurisdiction over such other person:</a:t>
            </a:r>
          </a:p>
          <a:p>
            <a:pPr algn="just"/>
            <a:endParaRPr lang="en-US" sz="2100" i="1" dirty="0">
              <a:latin typeface="+mn-lt"/>
            </a:endParaRPr>
          </a:p>
          <a:p>
            <a:pPr algn="just"/>
            <a:r>
              <a:rPr lang="en-US" sz="2100" b="1" i="1" dirty="0">
                <a:latin typeface="+mn-lt"/>
              </a:rPr>
              <a:t>Provided further</a:t>
            </a:r>
            <a:r>
              <a:rPr lang="en-US" sz="2100" i="1" dirty="0">
                <a:latin typeface="+mn-lt"/>
              </a:rPr>
              <a:t> that the Central Government may by rules made by it and published in the Official Gazette, specify the class or classes of cases in respect of such other person, in which the Assessing Officer shall not be required to issue notice for assessing or reassessing the total income for six assessment years immediately preceding the assessment year relevant to the previous year in which search is conducted or requisition is made </a:t>
            </a:r>
            <a:r>
              <a:rPr lang="en-US" sz="2100" b="1" i="1" u="sng" dirty="0">
                <a:solidFill>
                  <a:schemeClr val="accent2"/>
                </a:solidFill>
                <a:latin typeface="+mn-lt"/>
              </a:rPr>
              <a:t>and for the relevant assessment year or years as referred to in sub-section (1) of section </a:t>
            </a:r>
            <a:r>
              <a:rPr lang="en-GB" sz="2100" b="1" i="1" u="sng" dirty="0">
                <a:solidFill>
                  <a:schemeClr val="accent2"/>
                </a:solidFill>
                <a:latin typeface="+mn-lt"/>
              </a:rPr>
              <a:t>153A</a:t>
            </a:r>
            <a:r>
              <a:rPr lang="en-US" sz="2100" b="1" i="1" u="sng" dirty="0">
                <a:solidFill>
                  <a:schemeClr val="accent2"/>
                </a:solidFill>
                <a:latin typeface="+mn-lt"/>
              </a:rPr>
              <a:t> </a:t>
            </a:r>
            <a:r>
              <a:rPr lang="en-US" sz="2100" i="1" dirty="0">
                <a:latin typeface="+mn-lt"/>
              </a:rPr>
              <a:t>except in cases where any assessment or reassessment has abated.</a:t>
            </a:r>
          </a:p>
          <a:p>
            <a:pPr algn="just"/>
            <a:endParaRPr lang="en-US" sz="800" i="1" dirty="0">
              <a:latin typeface="+mn-lt"/>
            </a:endParaRPr>
          </a:p>
          <a:p>
            <a:pPr algn="just"/>
            <a:r>
              <a:rPr lang="en-US" sz="2100" b="1" i="1" dirty="0">
                <a:solidFill>
                  <a:schemeClr val="accent2"/>
                </a:solidFill>
                <a:latin typeface="+mn-lt"/>
              </a:rPr>
              <a:t>						             *[</a:t>
            </a:r>
            <a:r>
              <a:rPr lang="en-US" sz="2100" b="1" i="1" dirty="0" err="1">
                <a:solidFill>
                  <a:schemeClr val="accent2"/>
                </a:solidFill>
                <a:latin typeface="+mn-lt"/>
              </a:rPr>
              <a:t>w.e.f</a:t>
            </a:r>
            <a:r>
              <a:rPr lang="en-US" sz="2100" b="1" i="1" dirty="0">
                <a:solidFill>
                  <a:schemeClr val="accent2"/>
                </a:solidFill>
                <a:latin typeface="+mn-lt"/>
              </a:rPr>
              <a:t>. 01-04-2017]</a:t>
            </a:r>
          </a:p>
        </p:txBody>
      </p:sp>
      <p:sp>
        <p:nvSpPr>
          <p:cNvPr id="4" name="Title 1"/>
          <p:cNvSpPr txBox="1">
            <a:spLocks/>
          </p:cNvSpPr>
          <p:nvPr/>
        </p:nvSpPr>
        <p:spPr>
          <a:xfrm>
            <a:off x="0" y="2272"/>
            <a:ext cx="9144000" cy="835928"/>
          </a:xfrm>
          <a:prstGeom prst="rect">
            <a:avLst/>
          </a:prstGeom>
          <a:solidFill>
            <a:schemeClr val="tx2"/>
          </a:solidFill>
        </p:spPr>
        <p:txBody>
          <a:bodyPr anchor="ctr">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lang="en-US" sz="3200" b="1" i="1" u="sng" dirty="0">
                <a:solidFill>
                  <a:schemeClr val="bg1"/>
                </a:solidFill>
                <a:latin typeface="+mj-lt"/>
                <a:ea typeface="+mj-ea"/>
                <a:cs typeface="+mj-cs"/>
              </a:rPr>
              <a:t>A</a:t>
            </a:r>
            <a:r>
              <a:rPr kumimoji="0" lang="en-US" sz="3200" b="1" i="1" u="sng" strike="noStrike" kern="1200" cap="none" spc="0" normalizeH="0" baseline="0" noProof="0" dirty="0" err="1">
                <a:ln>
                  <a:noFill/>
                </a:ln>
                <a:solidFill>
                  <a:schemeClr val="bg1"/>
                </a:solidFill>
                <a:effectLst/>
                <a:uLnTx/>
                <a:uFillTx/>
                <a:latin typeface="+mj-lt"/>
                <a:ea typeface="+mj-ea"/>
                <a:cs typeface="+mj-cs"/>
              </a:rPr>
              <a:t>mendments</a:t>
            </a:r>
            <a:r>
              <a:rPr kumimoji="0" lang="en-US" sz="3200" b="1" i="1" u="sng" strike="noStrike" kern="1200" cap="none" spc="0" normalizeH="0" noProof="0" dirty="0">
                <a:ln>
                  <a:noFill/>
                </a:ln>
                <a:solidFill>
                  <a:schemeClr val="bg1"/>
                </a:solidFill>
                <a:effectLst/>
                <a:uLnTx/>
                <a:uFillTx/>
                <a:latin typeface="+mj-lt"/>
                <a:ea typeface="+mj-ea"/>
                <a:cs typeface="+mj-cs"/>
              </a:rPr>
              <a:t> in </a:t>
            </a:r>
            <a:r>
              <a:rPr kumimoji="0" lang="en-US" sz="3200" b="1" i="1" u="sng" strike="noStrike" kern="1200" cap="none" spc="0" normalizeH="0" baseline="0" noProof="0" dirty="0">
                <a:ln>
                  <a:noFill/>
                </a:ln>
                <a:solidFill>
                  <a:schemeClr val="bg1"/>
                </a:solidFill>
                <a:effectLst/>
                <a:uLnTx/>
                <a:uFillTx/>
                <a:latin typeface="+mj-lt"/>
                <a:ea typeface="+mj-ea"/>
                <a:cs typeface="+mj-cs"/>
              </a:rPr>
              <a:t>Section 153C….</a:t>
            </a:r>
            <a:endParaRPr lang="en-US" sz="3200" b="1" i="1" u="sng" baseline="0" dirty="0">
              <a:solidFill>
                <a:schemeClr val="bg1"/>
              </a:solidFill>
              <a:latin typeface="+mj-lt"/>
              <a:ea typeface="+mj-ea"/>
              <a:cs typeface="+mj-cs"/>
            </a:endParaRPr>
          </a:p>
        </p:txBody>
      </p:sp>
      <p:sp>
        <p:nvSpPr>
          <p:cNvPr id="5" name="Slide Number Placeholder 4">
            <a:extLst>
              <a:ext uri="{FF2B5EF4-FFF2-40B4-BE49-F238E27FC236}">
                <a16:creationId xmlns:a16="http://schemas.microsoft.com/office/drawing/2014/main" id="{9FC2B7BF-C278-4A7B-B73B-D05B1997D537}"/>
              </a:ext>
            </a:extLst>
          </p:cNvPr>
          <p:cNvSpPr>
            <a:spLocks noGrp="1"/>
          </p:cNvSpPr>
          <p:nvPr>
            <p:ph type="sldNum" sz="quarter" idx="12"/>
          </p:nvPr>
        </p:nvSpPr>
        <p:spPr/>
        <p:txBody>
          <a:bodyPr/>
          <a:lstStyle/>
          <a:p>
            <a:pPr>
              <a:defRPr/>
            </a:pPr>
            <a:fld id="{530A152B-CFDE-45FC-ACB8-FE7DAED0C3AA}" type="slidenum">
              <a:rPr lang="en-US" smtClean="0"/>
              <a:pPr>
                <a:defRPr/>
              </a:pPr>
              <a:t>14</a:t>
            </a:fld>
            <a:endParaRPr lang="en-US"/>
          </a:p>
        </p:txBody>
      </p:sp>
      <p:sp>
        <p:nvSpPr>
          <p:cNvPr id="7" name="TextBox 6">
            <a:extLst>
              <a:ext uri="{FF2B5EF4-FFF2-40B4-BE49-F238E27FC236}">
                <a16:creationId xmlns:a16="http://schemas.microsoft.com/office/drawing/2014/main" id="{406834A7-2605-4373-8F4E-8D2B3F1A37B8}"/>
              </a:ext>
            </a:extLst>
          </p:cNvPr>
          <p:cNvSpPr txBox="1"/>
          <p:nvPr/>
        </p:nvSpPr>
        <p:spPr>
          <a:xfrm>
            <a:off x="7374074" y="0"/>
            <a:ext cx="1733831"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Tree>
    <p:extLst>
      <p:ext uri="{BB962C8B-B14F-4D97-AF65-F5344CB8AC3E}">
        <p14:creationId xmlns:p14="http://schemas.microsoft.com/office/powerpoint/2010/main" val="26089080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304800" y="1600200"/>
            <a:ext cx="8534400" cy="3962400"/>
          </a:xfrm>
          <a:prstGeom prst="rect">
            <a:avLst/>
          </a:prstGeom>
          <a:solidFill>
            <a:schemeClr val="tx2"/>
          </a:solidFill>
          <a:ln w="98425" cmpd="thinThick">
            <a:solidFill>
              <a:schemeClr val="accent2"/>
            </a:solidFill>
          </a:ln>
        </p:spPr>
        <p:txBody>
          <a:bodyPr vert="horz" anchor="ctr">
            <a:normAutofit/>
          </a:bodyPr>
          <a:lstStyle/>
          <a:p>
            <a:pPr algn="ctr">
              <a:lnSpc>
                <a:spcPct val="90000"/>
              </a:lnSpc>
            </a:pPr>
            <a:r>
              <a:rPr lang="en-US" sz="5600" b="1" i="1" u="sng" dirty="0">
                <a:solidFill>
                  <a:schemeClr val="bg1"/>
                </a:solidFill>
                <a:latin typeface="+mj-lt"/>
                <a:ea typeface="+mj-ea"/>
                <a:cs typeface="+mj-cs"/>
              </a:rPr>
              <a:t>Provisions related to Assessments after Search/ Requisition</a:t>
            </a:r>
          </a:p>
        </p:txBody>
      </p:sp>
      <p:sp>
        <p:nvSpPr>
          <p:cNvPr id="2" name="Slide Number Placeholder 1">
            <a:extLst>
              <a:ext uri="{FF2B5EF4-FFF2-40B4-BE49-F238E27FC236}">
                <a16:creationId xmlns:a16="http://schemas.microsoft.com/office/drawing/2014/main" id="{96C01BCE-9AAE-494D-96FD-6C775F4CAE9C}"/>
              </a:ext>
            </a:extLst>
          </p:cNvPr>
          <p:cNvSpPr>
            <a:spLocks noGrp="1"/>
          </p:cNvSpPr>
          <p:nvPr>
            <p:ph type="sldNum" sz="quarter" idx="12"/>
          </p:nvPr>
        </p:nvSpPr>
        <p:spPr/>
        <p:txBody>
          <a:bodyPr/>
          <a:lstStyle/>
          <a:p>
            <a:pPr>
              <a:defRPr/>
            </a:pPr>
            <a:fld id="{530A152B-CFDE-45FC-ACB8-FE7DAED0C3AA}" type="slidenum">
              <a:rPr lang="en-US" smtClean="0"/>
              <a:pPr>
                <a:defRPr/>
              </a:pPr>
              <a:t>15</a:t>
            </a:fld>
            <a:endParaRPr lang="en-US"/>
          </a:p>
        </p:txBody>
      </p:sp>
    </p:spTree>
    <p:extLst>
      <p:ext uri="{BB962C8B-B14F-4D97-AF65-F5344CB8AC3E}">
        <p14:creationId xmlns:p14="http://schemas.microsoft.com/office/powerpoint/2010/main" val="19921190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8D5B8D8-656A-4E24-9997-AA0B7BC7C2AD}"/>
              </a:ext>
            </a:extLst>
          </p:cNvPr>
          <p:cNvSpPr txBox="1"/>
          <p:nvPr/>
        </p:nvSpPr>
        <p:spPr>
          <a:xfrm>
            <a:off x="152400" y="1600200"/>
            <a:ext cx="8839200" cy="2462213"/>
          </a:xfrm>
          <a:prstGeom prst="rect">
            <a:avLst/>
          </a:prstGeom>
          <a:noFill/>
        </p:spPr>
        <p:txBody>
          <a:bodyPr wrap="square" rtlCol="0">
            <a:spAutoFit/>
          </a:bodyPr>
          <a:lstStyle/>
          <a:p>
            <a:pPr marL="342900" indent="-342900" algn="just">
              <a:buFont typeface="Wingdings" panose="05000000000000000000" pitchFamily="2" charset="2"/>
              <a:buChar char="q"/>
            </a:pPr>
            <a:r>
              <a:rPr lang="en-US" sz="2200" dirty="0">
                <a:latin typeface="+mn-lt"/>
              </a:rPr>
              <a:t>In case of search or requisition on or after 01-06-2003, the AO is required to assess the income of assessee in respect of – </a:t>
            </a:r>
          </a:p>
          <a:p>
            <a:pPr marL="854075" indent="-341313" algn="just">
              <a:buFont typeface="Arial" panose="020B0604020202020204" pitchFamily="34" charset="0"/>
              <a:buChar char="•"/>
            </a:pPr>
            <a:r>
              <a:rPr lang="en-US" sz="2200" dirty="0">
                <a:latin typeface="+mn-lt"/>
              </a:rPr>
              <a:t>the 6 assessment years preceding the relevant AY and/ or</a:t>
            </a:r>
          </a:p>
          <a:p>
            <a:pPr marL="854075" indent="-341313" algn="just">
              <a:buFont typeface="Arial" panose="020B0604020202020204" pitchFamily="34" charset="0"/>
              <a:buChar char="•"/>
            </a:pPr>
            <a:r>
              <a:rPr lang="en-US" sz="2200" dirty="0">
                <a:latin typeface="+mn-lt"/>
              </a:rPr>
              <a:t>the relevant AY(s) (AY beyond 6</a:t>
            </a:r>
            <a:r>
              <a:rPr lang="en-US" sz="2200" baseline="30000" dirty="0">
                <a:latin typeface="+mn-lt"/>
              </a:rPr>
              <a:t>th</a:t>
            </a:r>
            <a:r>
              <a:rPr lang="en-US" sz="2200" dirty="0">
                <a:latin typeface="+mn-lt"/>
              </a:rPr>
              <a:t> AY &amp; </a:t>
            </a:r>
            <a:r>
              <a:rPr lang="en-US" sz="2200" dirty="0" err="1">
                <a:latin typeface="+mn-lt"/>
              </a:rPr>
              <a:t>upto</a:t>
            </a:r>
            <a:r>
              <a:rPr lang="en-US" sz="2200" dirty="0">
                <a:latin typeface="+mn-lt"/>
              </a:rPr>
              <a:t> 10</a:t>
            </a:r>
            <a:r>
              <a:rPr lang="en-US" sz="2200" baseline="30000" dirty="0">
                <a:latin typeface="+mn-lt"/>
              </a:rPr>
              <a:t>th</a:t>
            </a:r>
            <a:r>
              <a:rPr lang="en-US" sz="2200" dirty="0">
                <a:latin typeface="+mn-lt"/>
              </a:rPr>
              <a:t> AY) provided the conditions specified in 4</a:t>
            </a:r>
            <a:r>
              <a:rPr lang="en-US" sz="2200" baseline="30000" dirty="0">
                <a:latin typeface="+mn-lt"/>
              </a:rPr>
              <a:t>th</a:t>
            </a:r>
            <a:r>
              <a:rPr lang="en-US" sz="2200" dirty="0">
                <a:latin typeface="+mn-lt"/>
              </a:rPr>
              <a:t> proviso are fulfilled. </a:t>
            </a:r>
            <a:r>
              <a:rPr lang="en-US" sz="2200" b="1" dirty="0">
                <a:solidFill>
                  <a:schemeClr val="accent2"/>
                </a:solidFill>
                <a:latin typeface="+mn-lt"/>
              </a:rPr>
              <a:t>[Scope of Sec. 153A extended by Finance Act, 2017 in respect of search/ requisition after  01-04-2017]</a:t>
            </a:r>
            <a:endParaRPr lang="en-US" sz="2200" dirty="0">
              <a:latin typeface="+mn-lt"/>
            </a:endParaRPr>
          </a:p>
        </p:txBody>
      </p:sp>
      <p:sp>
        <p:nvSpPr>
          <p:cNvPr id="5" name="Title 1">
            <a:extLst>
              <a:ext uri="{FF2B5EF4-FFF2-40B4-BE49-F238E27FC236}">
                <a16:creationId xmlns:a16="http://schemas.microsoft.com/office/drawing/2014/main" id="{F72A70C9-614E-49C6-9C07-6165CFD0E713}"/>
              </a:ext>
            </a:extLst>
          </p:cNvPr>
          <p:cNvSpPr txBox="1">
            <a:spLocks/>
          </p:cNvSpPr>
          <p:nvPr/>
        </p:nvSpPr>
        <p:spPr>
          <a:xfrm>
            <a:off x="0" y="533400"/>
            <a:ext cx="9144000" cy="1066800"/>
          </a:xfrm>
          <a:prstGeom prst="rect">
            <a:avLst/>
          </a:prstGeom>
        </p:spPr>
        <p:txBody>
          <a:bodyPr>
            <a:no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fontAlgn="auto">
              <a:spcAft>
                <a:spcPts val="0"/>
              </a:spcAft>
            </a:pPr>
            <a:r>
              <a:rPr lang="en-US" sz="3200" b="1" u="sng" dirty="0"/>
              <a:t>Section 153A - Assessment in case of search/ requisition</a:t>
            </a:r>
          </a:p>
        </p:txBody>
      </p:sp>
      <p:sp>
        <p:nvSpPr>
          <p:cNvPr id="6" name="Rectangle 5">
            <a:extLst>
              <a:ext uri="{FF2B5EF4-FFF2-40B4-BE49-F238E27FC236}">
                <a16:creationId xmlns:a16="http://schemas.microsoft.com/office/drawing/2014/main" id="{40F15799-3E7F-47AC-B86E-E6FDF1C2DC6C}"/>
              </a:ext>
            </a:extLst>
          </p:cNvPr>
          <p:cNvSpPr/>
          <p:nvPr/>
        </p:nvSpPr>
        <p:spPr>
          <a:xfrm>
            <a:off x="1066800" y="4038600"/>
            <a:ext cx="7869936" cy="2431435"/>
          </a:xfrm>
          <a:prstGeom prst="rect">
            <a:avLst/>
          </a:prstGeom>
          <a:ln>
            <a:solidFill>
              <a:schemeClr val="accent2"/>
            </a:solidFill>
          </a:ln>
        </p:spPr>
        <p:txBody>
          <a:bodyPr wrap="square">
            <a:spAutoFit/>
          </a:bodyPr>
          <a:lstStyle/>
          <a:p>
            <a:pPr marL="514350" indent="-514350" algn="just">
              <a:buAutoNum type="romanLcParenBoth"/>
            </a:pPr>
            <a:r>
              <a:rPr lang="en-US" sz="1900" b="1" dirty="0">
                <a:latin typeface="+mn-lt"/>
              </a:rPr>
              <a:t>AO has in his possession </a:t>
            </a:r>
            <a:r>
              <a:rPr lang="en-US" sz="1900" dirty="0">
                <a:latin typeface="+mn-lt"/>
              </a:rPr>
              <a:t>books of accounts/ other documents/ </a:t>
            </a:r>
            <a:r>
              <a:rPr lang="en-US" sz="1900" b="1" dirty="0">
                <a:latin typeface="+mn-lt"/>
              </a:rPr>
              <a:t>evidence </a:t>
            </a:r>
            <a:r>
              <a:rPr lang="en-US" sz="1900" dirty="0">
                <a:latin typeface="+mn-lt"/>
              </a:rPr>
              <a:t>which reveal that income which has </a:t>
            </a:r>
            <a:r>
              <a:rPr lang="en-US" sz="1900" b="1" dirty="0">
                <a:latin typeface="+mn-lt"/>
              </a:rPr>
              <a:t>escaped assessment amounts </a:t>
            </a:r>
            <a:r>
              <a:rPr lang="en-US" sz="1900" dirty="0">
                <a:latin typeface="+mn-lt"/>
              </a:rPr>
              <a:t>to or is likely to amount to </a:t>
            </a:r>
            <a:r>
              <a:rPr lang="en-US" sz="1900" b="1" u="sng" dirty="0">
                <a:latin typeface="+mn-lt"/>
              </a:rPr>
              <a:t>Rs.50 lakh or more</a:t>
            </a:r>
            <a:r>
              <a:rPr lang="en-US" sz="1900" b="1" dirty="0">
                <a:latin typeface="+mn-lt"/>
              </a:rPr>
              <a:t> </a:t>
            </a:r>
            <a:r>
              <a:rPr lang="en-US" sz="1900" dirty="0">
                <a:latin typeface="+mn-lt"/>
              </a:rPr>
              <a:t>in one year or in aggregate in the relevant 4 AYs (falling beyond the 6</a:t>
            </a:r>
            <a:r>
              <a:rPr lang="en-US" sz="1900" baseline="30000" dirty="0">
                <a:latin typeface="+mn-lt"/>
              </a:rPr>
              <a:t>th</a:t>
            </a:r>
            <a:r>
              <a:rPr lang="en-US" sz="1900" dirty="0">
                <a:latin typeface="+mn-lt"/>
              </a:rPr>
              <a:t> AY);</a:t>
            </a:r>
          </a:p>
          <a:p>
            <a:pPr marL="514350" indent="-514350" algn="just">
              <a:buAutoNum type="romanLcParenBoth"/>
            </a:pPr>
            <a:r>
              <a:rPr lang="en-US" sz="1900" b="1" dirty="0">
                <a:latin typeface="+mn-lt"/>
              </a:rPr>
              <a:t>such income escaping assessment is represented in the form of asset </a:t>
            </a:r>
            <a:r>
              <a:rPr lang="en-US" sz="1900" dirty="0">
                <a:latin typeface="+mn-lt"/>
              </a:rPr>
              <a:t>(including immovable property being land/building/both, shares &amp;  securities, loans &amp; advances, deposits in </a:t>
            </a:r>
            <a:r>
              <a:rPr lang="en-GB" sz="1900" dirty="0">
                <a:latin typeface="+mn-lt"/>
              </a:rPr>
              <a:t>bank account)</a:t>
            </a:r>
            <a:r>
              <a:rPr lang="en-US" sz="1900" b="1" dirty="0">
                <a:latin typeface="+mn-lt"/>
              </a:rPr>
              <a:t>;</a:t>
            </a:r>
          </a:p>
          <a:p>
            <a:pPr marL="514350" indent="-514350" algn="just">
              <a:buAutoNum type="romanLcParenBoth"/>
            </a:pPr>
            <a:r>
              <a:rPr lang="en-US" sz="1900" b="1" dirty="0">
                <a:latin typeface="+mn-lt"/>
              </a:rPr>
              <a:t>the income escaping assessment or part thereof relates to such year(s)</a:t>
            </a:r>
            <a:r>
              <a:rPr lang="en-US" sz="1900" dirty="0">
                <a:latin typeface="+mn-lt"/>
              </a:rPr>
              <a:t>.</a:t>
            </a:r>
          </a:p>
        </p:txBody>
      </p:sp>
      <p:sp>
        <p:nvSpPr>
          <p:cNvPr id="3" name="Slide Number Placeholder 2">
            <a:extLst>
              <a:ext uri="{FF2B5EF4-FFF2-40B4-BE49-F238E27FC236}">
                <a16:creationId xmlns:a16="http://schemas.microsoft.com/office/drawing/2014/main" id="{C641FC5F-EA0B-4C3D-AE2E-960B3AB96ABE}"/>
              </a:ext>
            </a:extLst>
          </p:cNvPr>
          <p:cNvSpPr>
            <a:spLocks noGrp="1"/>
          </p:cNvSpPr>
          <p:nvPr>
            <p:ph type="sldNum" sz="quarter" idx="12"/>
          </p:nvPr>
        </p:nvSpPr>
        <p:spPr/>
        <p:txBody>
          <a:bodyPr/>
          <a:lstStyle/>
          <a:p>
            <a:pPr>
              <a:defRPr/>
            </a:pPr>
            <a:fld id="{530A152B-CFDE-45FC-ACB8-FE7DAED0C3AA}" type="slidenum">
              <a:rPr lang="en-US" smtClean="0"/>
              <a:pPr>
                <a:defRPr/>
              </a:pPr>
              <a:t>16</a:t>
            </a:fld>
            <a:endParaRPr lang="en-US"/>
          </a:p>
        </p:txBody>
      </p:sp>
    </p:spTree>
    <p:extLst>
      <p:ext uri="{BB962C8B-B14F-4D97-AF65-F5344CB8AC3E}">
        <p14:creationId xmlns:p14="http://schemas.microsoft.com/office/powerpoint/2010/main" val="31925843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8D5B8D8-656A-4E24-9997-AA0B7BC7C2AD}"/>
              </a:ext>
            </a:extLst>
          </p:cNvPr>
          <p:cNvSpPr txBox="1"/>
          <p:nvPr/>
        </p:nvSpPr>
        <p:spPr>
          <a:xfrm>
            <a:off x="76200" y="1219200"/>
            <a:ext cx="8915400" cy="5447645"/>
          </a:xfrm>
          <a:prstGeom prst="rect">
            <a:avLst/>
          </a:prstGeom>
          <a:noFill/>
        </p:spPr>
        <p:txBody>
          <a:bodyPr wrap="square" rtlCol="0">
            <a:spAutoFit/>
          </a:bodyPr>
          <a:lstStyle/>
          <a:p>
            <a:pPr marL="401638" indent="-401638" algn="just">
              <a:spcBef>
                <a:spcPts val="1200"/>
              </a:spcBef>
              <a:buFont typeface="Wingdings" panose="05000000000000000000" pitchFamily="2" charset="2"/>
              <a:buChar char="q"/>
            </a:pPr>
            <a:r>
              <a:rPr lang="en-US" sz="2200" dirty="0">
                <a:latin typeface="+mn-lt"/>
              </a:rPr>
              <a:t>The assessment or reassessment, if any, in respect of such 6 assessment years and relevant assessment year(s), pending on the date of search/ requisition </a:t>
            </a:r>
            <a:r>
              <a:rPr lang="en-US" sz="2200" b="1" u="sng" dirty="0">
                <a:latin typeface="+mn-lt"/>
              </a:rPr>
              <a:t>shall abate.</a:t>
            </a:r>
            <a:r>
              <a:rPr lang="en-US" sz="2200" dirty="0">
                <a:latin typeface="+mn-lt"/>
              </a:rPr>
              <a:t> </a:t>
            </a:r>
            <a:r>
              <a:rPr lang="en-US" sz="2200" b="1" dirty="0">
                <a:solidFill>
                  <a:schemeClr val="accent2"/>
                </a:solidFill>
                <a:latin typeface="+mn-lt"/>
              </a:rPr>
              <a:t>[2</a:t>
            </a:r>
            <a:r>
              <a:rPr lang="en-US" sz="2200" b="1" baseline="30000" dirty="0">
                <a:solidFill>
                  <a:schemeClr val="accent2"/>
                </a:solidFill>
                <a:latin typeface="+mn-lt"/>
              </a:rPr>
              <a:t>nd</a:t>
            </a:r>
            <a:r>
              <a:rPr lang="en-US" sz="2200" b="1" dirty="0">
                <a:solidFill>
                  <a:schemeClr val="accent2"/>
                </a:solidFill>
                <a:latin typeface="+mn-lt"/>
              </a:rPr>
              <a:t> Proviso]</a:t>
            </a:r>
          </a:p>
          <a:p>
            <a:pPr marL="401638" indent="-401638" algn="just">
              <a:spcBef>
                <a:spcPts val="1200"/>
              </a:spcBef>
              <a:buFont typeface="Wingdings" panose="05000000000000000000" pitchFamily="2" charset="2"/>
              <a:buChar char="q"/>
            </a:pPr>
            <a:r>
              <a:rPr lang="en-US" sz="2200" dirty="0">
                <a:latin typeface="+mn-lt"/>
              </a:rPr>
              <a:t>If any proceeding initiated u/s 153A or any order made u/s 153A(1) has been annulled in appeal/ any other legal proceeding, then, the abated assessment/ reassessment as per second proviso shall stand revived </a:t>
            </a:r>
            <a:r>
              <a:rPr lang="en-US" sz="2200" dirty="0" err="1">
                <a:latin typeface="+mn-lt"/>
              </a:rPr>
              <a:t>w.e.f</a:t>
            </a:r>
            <a:r>
              <a:rPr lang="en-US" sz="2200" dirty="0">
                <a:latin typeface="+mn-lt"/>
              </a:rPr>
              <a:t>. the date of receipt of the order of such annulment by the </a:t>
            </a:r>
            <a:r>
              <a:rPr lang="en-US" sz="2200" dirty="0" err="1">
                <a:latin typeface="+mn-lt"/>
              </a:rPr>
              <a:t>Pr.CIT</a:t>
            </a:r>
            <a:r>
              <a:rPr lang="en-US" sz="2200" dirty="0">
                <a:latin typeface="+mn-lt"/>
              </a:rPr>
              <a:t> or CIT. </a:t>
            </a:r>
            <a:r>
              <a:rPr lang="en-US" sz="2200" b="1" dirty="0">
                <a:solidFill>
                  <a:schemeClr val="accent2"/>
                </a:solidFill>
                <a:latin typeface="+mn-lt"/>
              </a:rPr>
              <a:t>[Sub-section (2)]</a:t>
            </a:r>
          </a:p>
          <a:p>
            <a:pPr marL="401638" indent="-401638" algn="just">
              <a:spcBef>
                <a:spcPts val="1200"/>
              </a:spcBef>
              <a:buFont typeface="Wingdings" panose="05000000000000000000" pitchFamily="2" charset="2"/>
              <a:buChar char="q"/>
            </a:pPr>
            <a:r>
              <a:rPr lang="en-US" sz="2200" dirty="0">
                <a:latin typeface="+mn-lt"/>
              </a:rPr>
              <a:t>All other provisions of this Act shall apply to the assessment made under this section, except as otherwise provided in Section 153A, </a:t>
            </a:r>
            <a:r>
              <a:rPr lang="en-US" sz="2200" u="sng" dirty="0">
                <a:latin typeface="+mn-lt"/>
              </a:rPr>
              <a:t>section 153B</a:t>
            </a:r>
            <a:r>
              <a:rPr lang="en-US" sz="2200" dirty="0">
                <a:latin typeface="+mn-lt"/>
              </a:rPr>
              <a:t> and </a:t>
            </a:r>
            <a:r>
              <a:rPr lang="en-US" sz="2200" u="sng" dirty="0">
                <a:latin typeface="+mn-lt"/>
              </a:rPr>
              <a:t>section 153C. </a:t>
            </a:r>
            <a:r>
              <a:rPr lang="en-US" sz="2200" b="1" dirty="0">
                <a:solidFill>
                  <a:schemeClr val="accent2"/>
                </a:solidFill>
                <a:latin typeface="+mn-lt"/>
              </a:rPr>
              <a:t>[Clause (</a:t>
            </a:r>
            <a:r>
              <a:rPr lang="en-US" sz="2200" b="1" dirty="0" err="1">
                <a:solidFill>
                  <a:schemeClr val="accent2"/>
                </a:solidFill>
                <a:latin typeface="+mn-lt"/>
              </a:rPr>
              <a:t>i</a:t>
            </a:r>
            <a:r>
              <a:rPr lang="en-US" sz="2200" b="1" dirty="0">
                <a:solidFill>
                  <a:schemeClr val="accent2"/>
                </a:solidFill>
                <a:latin typeface="+mn-lt"/>
              </a:rPr>
              <a:t>) of Explanation]</a:t>
            </a:r>
            <a:endParaRPr lang="en-US" sz="2200" dirty="0">
              <a:latin typeface="+mn-lt"/>
            </a:endParaRPr>
          </a:p>
          <a:p>
            <a:pPr marL="401638" indent="-401638" algn="just">
              <a:spcBef>
                <a:spcPts val="1200"/>
              </a:spcBef>
              <a:buFont typeface="Wingdings" panose="05000000000000000000" pitchFamily="2" charset="2"/>
              <a:buChar char="q"/>
            </a:pPr>
            <a:r>
              <a:rPr lang="en-US" sz="2200" dirty="0">
                <a:latin typeface="+mn-lt"/>
              </a:rPr>
              <a:t>The tax shall be chargeable at the rate or rates as applicable to such assessment year. </a:t>
            </a:r>
            <a:r>
              <a:rPr lang="en-US" sz="2200" b="1" dirty="0">
                <a:solidFill>
                  <a:schemeClr val="accent2"/>
                </a:solidFill>
                <a:latin typeface="+mn-lt"/>
              </a:rPr>
              <a:t>[Clause (ii) of Explanation]</a:t>
            </a:r>
          </a:p>
          <a:p>
            <a:pPr marL="401638" indent="-401638" algn="just">
              <a:spcBef>
                <a:spcPts val="1200"/>
              </a:spcBef>
              <a:buFont typeface="Wingdings" panose="05000000000000000000" pitchFamily="2" charset="2"/>
              <a:buChar char="q"/>
            </a:pPr>
            <a:endParaRPr lang="en-US" sz="2200" b="1" dirty="0">
              <a:solidFill>
                <a:schemeClr val="accent2"/>
              </a:solidFill>
              <a:latin typeface="+mn-lt"/>
            </a:endParaRPr>
          </a:p>
        </p:txBody>
      </p:sp>
      <p:sp>
        <p:nvSpPr>
          <p:cNvPr id="5" name="Title 1">
            <a:extLst>
              <a:ext uri="{FF2B5EF4-FFF2-40B4-BE49-F238E27FC236}">
                <a16:creationId xmlns:a16="http://schemas.microsoft.com/office/drawing/2014/main" id="{F72A70C9-614E-49C6-9C07-6165CFD0E713}"/>
              </a:ext>
            </a:extLst>
          </p:cNvPr>
          <p:cNvSpPr txBox="1">
            <a:spLocks/>
          </p:cNvSpPr>
          <p:nvPr/>
        </p:nvSpPr>
        <p:spPr>
          <a:xfrm>
            <a:off x="0" y="533400"/>
            <a:ext cx="9144000" cy="914400"/>
          </a:xfrm>
          <a:prstGeom prst="rect">
            <a:avLst/>
          </a:prstGeom>
        </p:spPr>
        <p:txBody>
          <a:bodyPr>
            <a:no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fontAlgn="auto">
              <a:spcAft>
                <a:spcPts val="0"/>
              </a:spcAft>
            </a:pPr>
            <a:r>
              <a:rPr lang="en-US" sz="3000" b="1" u="sng" dirty="0"/>
              <a:t>Section 153A…..</a:t>
            </a:r>
          </a:p>
        </p:txBody>
      </p:sp>
      <p:sp>
        <p:nvSpPr>
          <p:cNvPr id="3" name="Slide Number Placeholder 2">
            <a:extLst>
              <a:ext uri="{FF2B5EF4-FFF2-40B4-BE49-F238E27FC236}">
                <a16:creationId xmlns:a16="http://schemas.microsoft.com/office/drawing/2014/main" id="{A31C6CD9-E7C1-4CA2-9F01-6FFC0CE94C39}"/>
              </a:ext>
            </a:extLst>
          </p:cNvPr>
          <p:cNvSpPr>
            <a:spLocks noGrp="1"/>
          </p:cNvSpPr>
          <p:nvPr>
            <p:ph type="sldNum" sz="quarter" idx="12"/>
          </p:nvPr>
        </p:nvSpPr>
        <p:spPr/>
        <p:txBody>
          <a:bodyPr/>
          <a:lstStyle/>
          <a:p>
            <a:pPr>
              <a:defRPr/>
            </a:pPr>
            <a:fld id="{530A152B-CFDE-45FC-ACB8-FE7DAED0C3AA}" type="slidenum">
              <a:rPr lang="en-US" smtClean="0"/>
              <a:pPr>
                <a:defRPr/>
              </a:pPr>
              <a:t>17</a:t>
            </a:fld>
            <a:endParaRPr lang="en-US"/>
          </a:p>
        </p:txBody>
      </p:sp>
      <p:sp>
        <p:nvSpPr>
          <p:cNvPr id="6" name="TextBox 5">
            <a:extLst>
              <a:ext uri="{FF2B5EF4-FFF2-40B4-BE49-F238E27FC236}">
                <a16:creationId xmlns:a16="http://schemas.microsoft.com/office/drawing/2014/main" id="{2EFB67BC-D89C-4A5D-AC10-F37A56E83C2B}"/>
              </a:ext>
            </a:extLst>
          </p:cNvPr>
          <p:cNvSpPr txBox="1"/>
          <p:nvPr/>
        </p:nvSpPr>
        <p:spPr>
          <a:xfrm>
            <a:off x="7374074" y="0"/>
            <a:ext cx="1733831"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Tree>
    <p:extLst>
      <p:ext uri="{BB962C8B-B14F-4D97-AF65-F5344CB8AC3E}">
        <p14:creationId xmlns:p14="http://schemas.microsoft.com/office/powerpoint/2010/main" val="27601799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FDB0BA3-8A2A-4BAB-9B7D-15BB964093A2}"/>
              </a:ext>
            </a:extLst>
          </p:cNvPr>
          <p:cNvSpPr txBox="1"/>
          <p:nvPr/>
        </p:nvSpPr>
        <p:spPr>
          <a:xfrm>
            <a:off x="609600" y="2002780"/>
            <a:ext cx="8229600" cy="4478149"/>
          </a:xfrm>
          <a:prstGeom prst="rect">
            <a:avLst/>
          </a:prstGeom>
          <a:noFill/>
          <a:ln>
            <a:solidFill>
              <a:schemeClr val="accent2"/>
            </a:solidFill>
          </a:ln>
        </p:spPr>
        <p:txBody>
          <a:bodyPr wrap="square" rtlCol="0">
            <a:spAutoFit/>
          </a:bodyPr>
          <a:lstStyle/>
          <a:p>
            <a:pPr algn="just"/>
            <a:r>
              <a:rPr lang="en-US" sz="1900" b="1" dirty="0">
                <a:solidFill>
                  <a:schemeClr val="accent2"/>
                </a:solidFill>
                <a:latin typeface="+mn-lt"/>
              </a:rPr>
              <a:t>Rule 112F has been prescribed in this regard </a:t>
            </a:r>
            <a:r>
              <a:rPr lang="en-US" sz="1900" b="1" dirty="0" err="1">
                <a:solidFill>
                  <a:schemeClr val="accent2"/>
                </a:solidFill>
                <a:latin typeface="+mn-lt"/>
              </a:rPr>
              <a:t>w.e.f</a:t>
            </a:r>
            <a:r>
              <a:rPr lang="en-US" sz="1900" b="1" dirty="0">
                <a:solidFill>
                  <a:schemeClr val="accent2"/>
                </a:solidFill>
                <a:latin typeface="+mn-lt"/>
              </a:rPr>
              <a:t> 01-07-2012</a:t>
            </a:r>
            <a:endParaRPr lang="en-US" sz="1900" dirty="0">
              <a:latin typeface="+mn-lt"/>
            </a:endParaRPr>
          </a:p>
          <a:p>
            <a:pPr marL="342900" indent="-342900" algn="just">
              <a:buFont typeface="Calibri" panose="020F0502020204030204" pitchFamily="34" charset="0"/>
              <a:buChar char="→"/>
            </a:pPr>
            <a:r>
              <a:rPr lang="en-US" sz="1900" dirty="0">
                <a:latin typeface="+mn-lt"/>
              </a:rPr>
              <a:t>where, as a result of a search/ requisition, a person is found to be in possession of any money, bullion, </a:t>
            </a:r>
            <a:r>
              <a:rPr lang="en-US" sz="1900" dirty="0" err="1">
                <a:latin typeface="+mn-lt"/>
              </a:rPr>
              <a:t>jewellery</a:t>
            </a:r>
            <a:r>
              <a:rPr lang="en-US" sz="1900" dirty="0">
                <a:latin typeface="+mn-lt"/>
              </a:rPr>
              <a:t> or other valuable articles or things, whether or not he is the actual owner of such money, bullion, </a:t>
            </a:r>
            <a:r>
              <a:rPr lang="en-US" sz="1900" dirty="0" err="1">
                <a:latin typeface="+mn-lt"/>
              </a:rPr>
              <a:t>jewellery</a:t>
            </a:r>
            <a:r>
              <a:rPr lang="en-US" sz="1900" dirty="0">
                <a:latin typeface="+mn-lt"/>
              </a:rPr>
              <a:t>, etc.; and</a:t>
            </a:r>
          </a:p>
          <a:p>
            <a:pPr marL="342900" indent="-342900" algn="just">
              <a:buFont typeface="Calibri" panose="020F0502020204030204" pitchFamily="34" charset="0"/>
              <a:buChar char="→"/>
            </a:pPr>
            <a:r>
              <a:rPr lang="en-US" sz="1900" dirty="0">
                <a:latin typeface="+mn-lt"/>
              </a:rPr>
              <a:t>where, such search/ requisition is made in the </a:t>
            </a:r>
            <a:r>
              <a:rPr lang="en-US" sz="1900" b="1" u="sng" dirty="0">
                <a:latin typeface="+mn-lt"/>
              </a:rPr>
              <a:t>territorial area of an assembly or Parliamentary constituency</a:t>
            </a:r>
            <a:r>
              <a:rPr lang="en-US" sz="1900" dirty="0">
                <a:latin typeface="+mn-lt"/>
              </a:rPr>
              <a:t> in respect of which a notification has been issued u/s 30 </a:t>
            </a:r>
            <a:r>
              <a:rPr lang="en-US" sz="1900" dirty="0" err="1">
                <a:latin typeface="+mn-lt"/>
              </a:rPr>
              <a:t>r.w.s</a:t>
            </a:r>
            <a:r>
              <a:rPr lang="en-US" sz="1900" dirty="0">
                <a:latin typeface="+mn-lt"/>
              </a:rPr>
              <a:t>. 56 of Representation of the People Act, 1951, </a:t>
            </a:r>
            <a:r>
              <a:rPr lang="en-US" sz="1900" b="1" u="sng" dirty="0">
                <a:latin typeface="+mn-lt"/>
              </a:rPr>
              <a:t>or</a:t>
            </a:r>
            <a:r>
              <a:rPr lang="en-US" sz="1900" dirty="0">
                <a:latin typeface="+mn-lt"/>
              </a:rPr>
              <a:t> where the assets so seized/ requisitioned are connected in any manner to the ongoing election in an assembly or Parliamentary constituency</a:t>
            </a:r>
          </a:p>
          <a:p>
            <a:pPr algn="just"/>
            <a:r>
              <a:rPr lang="en-US" sz="1900" dirty="0">
                <a:latin typeface="+mn-lt"/>
              </a:rPr>
              <a:t>This rule shall not be applicable to cases where such search or requisition has taken place </a:t>
            </a:r>
            <a:r>
              <a:rPr lang="en-US" sz="1900" b="1" u="sng" dirty="0">
                <a:latin typeface="+mn-lt"/>
              </a:rPr>
              <a:t>after the hours of poll </a:t>
            </a:r>
            <a:r>
              <a:rPr lang="en-US" sz="1900" dirty="0">
                <a:latin typeface="+mn-lt"/>
              </a:rPr>
              <a:t>so notified. </a:t>
            </a:r>
            <a:r>
              <a:rPr lang="en-US" sz="1900" b="1" dirty="0">
                <a:latin typeface="+mn-lt"/>
              </a:rPr>
              <a:t>Further, </a:t>
            </a:r>
            <a:r>
              <a:rPr lang="en-US" sz="1900" dirty="0">
                <a:latin typeface="+mn-lt"/>
              </a:rPr>
              <a:t>this rule shall not be applicable to cases where any assessment/ reassessment has abated under second proviso to sec. 153A and where any assessment/ reassessment has abated u/s 153C.</a:t>
            </a:r>
          </a:p>
        </p:txBody>
      </p:sp>
      <p:sp>
        <p:nvSpPr>
          <p:cNvPr id="4" name="TextBox 3">
            <a:extLst>
              <a:ext uri="{FF2B5EF4-FFF2-40B4-BE49-F238E27FC236}">
                <a16:creationId xmlns:a16="http://schemas.microsoft.com/office/drawing/2014/main" id="{B8D5B8D8-656A-4E24-9997-AA0B7BC7C2AD}"/>
              </a:ext>
            </a:extLst>
          </p:cNvPr>
          <p:cNvSpPr txBox="1"/>
          <p:nvPr/>
        </p:nvSpPr>
        <p:spPr>
          <a:xfrm>
            <a:off x="114300" y="990600"/>
            <a:ext cx="8915400" cy="1061829"/>
          </a:xfrm>
          <a:prstGeom prst="rect">
            <a:avLst/>
          </a:prstGeom>
          <a:noFill/>
        </p:spPr>
        <p:txBody>
          <a:bodyPr wrap="square" rtlCol="0">
            <a:spAutoFit/>
          </a:bodyPr>
          <a:lstStyle/>
          <a:p>
            <a:pPr marL="401638" indent="-401638" algn="just">
              <a:buFont typeface="Wingdings" panose="05000000000000000000" pitchFamily="2" charset="2"/>
              <a:buChar char="q"/>
            </a:pPr>
            <a:r>
              <a:rPr lang="en-US" sz="2100" dirty="0">
                <a:latin typeface="+mn-lt"/>
              </a:rPr>
              <a:t>The</a:t>
            </a:r>
            <a:r>
              <a:rPr lang="en-US" sz="2100" b="1" dirty="0">
                <a:latin typeface="+mn-lt"/>
              </a:rPr>
              <a:t> </a:t>
            </a:r>
            <a:r>
              <a:rPr lang="en-US" sz="2100" dirty="0">
                <a:latin typeface="+mn-lt"/>
              </a:rPr>
              <a:t>Central Government may specify the class/ classes of cases in which the </a:t>
            </a:r>
            <a:r>
              <a:rPr lang="en-US" sz="2100" b="1" u="sng" dirty="0">
                <a:latin typeface="+mn-lt"/>
              </a:rPr>
              <a:t>AO shall not be required to issue notice</a:t>
            </a:r>
            <a:r>
              <a:rPr lang="en-US" sz="2100" dirty="0">
                <a:latin typeface="+mn-lt"/>
              </a:rPr>
              <a:t> for assessment years specified in sub-section (1) 					              </a:t>
            </a:r>
            <a:r>
              <a:rPr lang="en-US" sz="2100" b="1" dirty="0">
                <a:solidFill>
                  <a:schemeClr val="accent2"/>
                </a:solidFill>
                <a:latin typeface="+mn-lt"/>
              </a:rPr>
              <a:t>[3</a:t>
            </a:r>
            <a:r>
              <a:rPr lang="en-US" sz="2100" b="1" baseline="30000" dirty="0">
                <a:solidFill>
                  <a:schemeClr val="accent2"/>
                </a:solidFill>
                <a:latin typeface="+mn-lt"/>
              </a:rPr>
              <a:t>rd</a:t>
            </a:r>
            <a:r>
              <a:rPr lang="en-US" sz="2100" b="1" dirty="0">
                <a:solidFill>
                  <a:schemeClr val="accent2"/>
                </a:solidFill>
                <a:latin typeface="+mn-lt"/>
              </a:rPr>
              <a:t> Proviso]</a:t>
            </a:r>
            <a:endParaRPr lang="en-US" sz="2100" dirty="0">
              <a:latin typeface="+mn-lt"/>
            </a:endParaRPr>
          </a:p>
        </p:txBody>
      </p:sp>
      <p:sp>
        <p:nvSpPr>
          <p:cNvPr id="5" name="Title 1">
            <a:extLst>
              <a:ext uri="{FF2B5EF4-FFF2-40B4-BE49-F238E27FC236}">
                <a16:creationId xmlns:a16="http://schemas.microsoft.com/office/drawing/2014/main" id="{F72A70C9-614E-49C6-9C07-6165CFD0E713}"/>
              </a:ext>
            </a:extLst>
          </p:cNvPr>
          <p:cNvSpPr txBox="1">
            <a:spLocks/>
          </p:cNvSpPr>
          <p:nvPr/>
        </p:nvSpPr>
        <p:spPr>
          <a:xfrm>
            <a:off x="0" y="533400"/>
            <a:ext cx="9144000" cy="914400"/>
          </a:xfrm>
          <a:prstGeom prst="rect">
            <a:avLst/>
          </a:prstGeom>
        </p:spPr>
        <p:txBody>
          <a:bodyPr>
            <a:no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fontAlgn="auto">
              <a:spcAft>
                <a:spcPts val="0"/>
              </a:spcAft>
            </a:pPr>
            <a:r>
              <a:rPr lang="en-US" sz="3000" b="1" u="sng" dirty="0"/>
              <a:t>Section 153A…..</a:t>
            </a:r>
          </a:p>
        </p:txBody>
      </p:sp>
      <p:sp>
        <p:nvSpPr>
          <p:cNvPr id="6" name="Slide Number Placeholder 5">
            <a:extLst>
              <a:ext uri="{FF2B5EF4-FFF2-40B4-BE49-F238E27FC236}">
                <a16:creationId xmlns:a16="http://schemas.microsoft.com/office/drawing/2014/main" id="{B4CD65F5-6882-4199-BF48-E4DD281FFC46}"/>
              </a:ext>
            </a:extLst>
          </p:cNvPr>
          <p:cNvSpPr>
            <a:spLocks noGrp="1"/>
          </p:cNvSpPr>
          <p:nvPr>
            <p:ph type="sldNum" sz="quarter" idx="12"/>
          </p:nvPr>
        </p:nvSpPr>
        <p:spPr/>
        <p:txBody>
          <a:bodyPr/>
          <a:lstStyle/>
          <a:p>
            <a:pPr>
              <a:defRPr/>
            </a:pPr>
            <a:fld id="{530A152B-CFDE-45FC-ACB8-FE7DAED0C3AA}" type="slidenum">
              <a:rPr lang="en-US" smtClean="0"/>
              <a:pPr>
                <a:defRPr/>
              </a:pPr>
              <a:t>18</a:t>
            </a:fld>
            <a:endParaRPr lang="en-US"/>
          </a:p>
        </p:txBody>
      </p:sp>
      <p:sp>
        <p:nvSpPr>
          <p:cNvPr id="7" name="TextBox 6">
            <a:extLst>
              <a:ext uri="{FF2B5EF4-FFF2-40B4-BE49-F238E27FC236}">
                <a16:creationId xmlns:a16="http://schemas.microsoft.com/office/drawing/2014/main" id="{91A841E6-6707-45EB-952B-0BC7C3EFF534}"/>
              </a:ext>
            </a:extLst>
          </p:cNvPr>
          <p:cNvSpPr txBox="1"/>
          <p:nvPr/>
        </p:nvSpPr>
        <p:spPr>
          <a:xfrm>
            <a:off x="7374074" y="0"/>
            <a:ext cx="1733831"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Tree>
    <p:extLst>
      <p:ext uri="{BB962C8B-B14F-4D97-AF65-F5344CB8AC3E}">
        <p14:creationId xmlns:p14="http://schemas.microsoft.com/office/powerpoint/2010/main" val="23801886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1C3C15BA-81C6-45BF-86BA-5F146DE177DA}"/>
              </a:ext>
            </a:extLst>
          </p:cNvPr>
          <p:cNvSpPr txBox="1">
            <a:spLocks/>
          </p:cNvSpPr>
          <p:nvPr/>
        </p:nvSpPr>
        <p:spPr>
          <a:xfrm>
            <a:off x="0" y="533400"/>
            <a:ext cx="9144000" cy="1066800"/>
          </a:xfrm>
          <a:prstGeom prst="rect">
            <a:avLst/>
          </a:prstGeom>
        </p:spPr>
        <p:txBody>
          <a:bodyPr>
            <a:no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fontAlgn="auto">
              <a:spcAft>
                <a:spcPts val="0"/>
              </a:spcAft>
            </a:pPr>
            <a:r>
              <a:rPr lang="en-US" sz="3200" b="1" u="sng" dirty="0"/>
              <a:t>Section 153C - Assessment of income of any other person</a:t>
            </a:r>
          </a:p>
        </p:txBody>
      </p:sp>
      <p:sp>
        <p:nvSpPr>
          <p:cNvPr id="4" name="Rectangle 3">
            <a:extLst>
              <a:ext uri="{FF2B5EF4-FFF2-40B4-BE49-F238E27FC236}">
                <a16:creationId xmlns:a16="http://schemas.microsoft.com/office/drawing/2014/main" id="{13EA97FD-4B39-4F07-A69D-93A794D46282}"/>
              </a:ext>
            </a:extLst>
          </p:cNvPr>
          <p:cNvSpPr/>
          <p:nvPr/>
        </p:nvSpPr>
        <p:spPr>
          <a:xfrm>
            <a:off x="152400" y="1600200"/>
            <a:ext cx="8784336" cy="5262979"/>
          </a:xfrm>
          <a:prstGeom prst="rect">
            <a:avLst/>
          </a:prstGeom>
        </p:spPr>
        <p:txBody>
          <a:bodyPr wrap="square">
            <a:spAutoFit/>
          </a:bodyPr>
          <a:lstStyle/>
          <a:p>
            <a:pPr marL="342900" marR="0" indent="-342900" algn="just">
              <a:spcBef>
                <a:spcPts val="0"/>
              </a:spcBef>
              <a:spcAft>
                <a:spcPts val="0"/>
              </a:spcAft>
              <a:buFont typeface="Wingdings" panose="05000000000000000000" pitchFamily="2" charset="2"/>
              <a:buChar char="q"/>
            </a:pPr>
            <a:r>
              <a:rPr lang="en-US" sz="2100" dirty="0">
                <a:latin typeface="Calibri" panose="020F0502020204030204" pitchFamily="34" charset="0"/>
                <a:ea typeface="Times New Roman" panose="02020603050405020304" pitchFamily="18" charset="0"/>
                <a:cs typeface="Calibri" panose="020F0502020204030204" pitchFamily="34" charset="0"/>
              </a:rPr>
              <a:t>Where the Assessing Officer is satisfied that,—</a:t>
            </a:r>
            <a:endParaRPr lang="en-US" sz="2100" dirty="0">
              <a:latin typeface="Calibri" panose="020F0502020204030204" pitchFamily="34" charset="0"/>
              <a:ea typeface="Calibri" panose="020F0502020204030204" pitchFamily="34" charset="0"/>
              <a:cs typeface="Times New Roman" panose="02020603050405020304" pitchFamily="18" charset="0"/>
            </a:endParaRPr>
          </a:p>
          <a:p>
            <a:pPr marL="565150" marR="0" indent="-457200" algn="just">
              <a:spcBef>
                <a:spcPts val="0"/>
              </a:spcBef>
              <a:spcAft>
                <a:spcPts val="0"/>
              </a:spcAft>
              <a:buAutoNum type="alphaLcParenBoth"/>
            </a:pPr>
            <a:r>
              <a:rPr lang="en-US" sz="2100" dirty="0">
                <a:latin typeface="Calibri" panose="020F0502020204030204" pitchFamily="34" charset="0"/>
                <a:ea typeface="Times New Roman" panose="02020603050405020304" pitchFamily="18" charset="0"/>
                <a:cs typeface="Calibri" panose="020F0502020204030204" pitchFamily="34" charset="0"/>
              </a:rPr>
              <a:t>any money, bullion, </a:t>
            </a:r>
            <a:r>
              <a:rPr lang="en-US" sz="2100" dirty="0" err="1">
                <a:latin typeface="Calibri" panose="020F0502020204030204" pitchFamily="34" charset="0"/>
                <a:ea typeface="Times New Roman" panose="02020603050405020304" pitchFamily="18" charset="0"/>
                <a:cs typeface="Calibri" panose="020F0502020204030204" pitchFamily="34" charset="0"/>
              </a:rPr>
              <a:t>jewellery</a:t>
            </a:r>
            <a:r>
              <a:rPr lang="en-US" sz="2100" dirty="0">
                <a:latin typeface="Calibri" panose="020F0502020204030204" pitchFamily="34" charset="0"/>
                <a:ea typeface="Times New Roman" panose="02020603050405020304" pitchFamily="18" charset="0"/>
                <a:cs typeface="Calibri" panose="020F0502020204030204" pitchFamily="34" charset="0"/>
              </a:rPr>
              <a:t> or other valuable article or thing, seized or requisitioned, belongs to; or</a:t>
            </a:r>
          </a:p>
          <a:p>
            <a:pPr marL="565150" marR="0" indent="-457200" algn="just">
              <a:spcBef>
                <a:spcPts val="0"/>
              </a:spcBef>
              <a:spcAft>
                <a:spcPts val="0"/>
              </a:spcAft>
              <a:buAutoNum type="alphaLcParenBoth"/>
            </a:pPr>
            <a:r>
              <a:rPr lang="en-US" sz="2100" dirty="0">
                <a:latin typeface="Calibri" panose="020F0502020204030204" pitchFamily="34" charset="0"/>
                <a:ea typeface="Times New Roman" panose="02020603050405020304" pitchFamily="18" charset="0"/>
                <a:cs typeface="Calibri" panose="020F0502020204030204" pitchFamily="34" charset="0"/>
              </a:rPr>
              <a:t>any books of account or documents, seized or requisitioned, pertains or pertain to, or any information contained therein, relates to,</a:t>
            </a:r>
            <a:endParaRPr lang="en-US" sz="2100" dirty="0">
              <a:latin typeface="Calibri" panose="020F0502020204030204" pitchFamily="34" charset="0"/>
              <a:ea typeface="Calibri" panose="020F0502020204030204" pitchFamily="34" charset="0"/>
              <a:cs typeface="Times New Roman" panose="02020603050405020304" pitchFamily="18" charset="0"/>
            </a:endParaRPr>
          </a:p>
          <a:p>
            <a:pPr marL="341313" algn="just">
              <a:spcBef>
                <a:spcPts val="0"/>
              </a:spcBef>
              <a:spcAft>
                <a:spcPts val="0"/>
              </a:spcAft>
            </a:pPr>
            <a:r>
              <a:rPr lang="en-US" sz="2100" dirty="0">
                <a:latin typeface="Calibri" panose="020F0502020204030204" pitchFamily="34" charset="0"/>
                <a:ea typeface="Times New Roman" panose="02020603050405020304" pitchFamily="18" charset="0"/>
              </a:rPr>
              <a:t>a person other than the person referred to in section 153A, </a:t>
            </a:r>
          </a:p>
          <a:p>
            <a:pPr marL="342900" indent="-342900" algn="just">
              <a:spcBef>
                <a:spcPts val="0"/>
              </a:spcBef>
              <a:spcAft>
                <a:spcPts val="0"/>
              </a:spcAft>
              <a:buFont typeface="Wingdings" panose="05000000000000000000" pitchFamily="2" charset="2"/>
              <a:buChar char="q"/>
            </a:pPr>
            <a:r>
              <a:rPr lang="en-US" sz="2100" dirty="0">
                <a:latin typeface="Calibri" panose="020F0502020204030204" pitchFamily="34" charset="0"/>
                <a:ea typeface="Times New Roman" panose="02020603050405020304" pitchFamily="18" charset="0"/>
              </a:rPr>
              <a:t>Such books of account/ documents/ assets shall be handed over to AO having jurisdiction over such other person  </a:t>
            </a:r>
          </a:p>
          <a:p>
            <a:pPr marL="342900" indent="-342900" algn="just">
              <a:spcBef>
                <a:spcPts val="0"/>
              </a:spcBef>
              <a:spcAft>
                <a:spcPts val="0"/>
              </a:spcAft>
              <a:buFont typeface="Wingdings" panose="05000000000000000000" pitchFamily="2" charset="2"/>
              <a:buChar char="q"/>
            </a:pPr>
            <a:r>
              <a:rPr lang="en-US" sz="2100" dirty="0">
                <a:latin typeface="Calibri" panose="020F0502020204030204" pitchFamily="34" charset="0"/>
                <a:ea typeface="Times New Roman" panose="02020603050405020304" pitchFamily="18" charset="0"/>
              </a:rPr>
              <a:t>That AO shall proceed against each such other person &amp; issue notice and assess/reassess the income of the other person in accordance with the provisions of section 153A, if, that AO is satisfied that such material have a bearing on the determination of the total income of such other person </a:t>
            </a:r>
            <a:r>
              <a:rPr lang="en-US" sz="2100" i="1" dirty="0">
                <a:latin typeface="Calibri" panose="020F0502020204030204" pitchFamily="34" charset="0"/>
                <a:ea typeface="Times New Roman" panose="02020603050405020304" pitchFamily="18" charset="0"/>
              </a:rPr>
              <a:t>for six assessment years immediately preceding the assessment year relevant to the previous year in which search is conducted or requisition is made and</a:t>
            </a:r>
            <a:r>
              <a:rPr lang="en-US" sz="2100" b="1" dirty="0">
                <a:latin typeface="Calibri" panose="020F0502020204030204" pitchFamily="34" charset="0"/>
                <a:ea typeface="Times New Roman" panose="02020603050405020304" pitchFamily="18" charset="0"/>
              </a:rPr>
              <a:t> </a:t>
            </a:r>
            <a:r>
              <a:rPr lang="en-US" sz="2100" dirty="0">
                <a:latin typeface="Calibri" panose="020F0502020204030204" pitchFamily="34" charset="0"/>
                <a:ea typeface="Times New Roman" panose="02020603050405020304" pitchFamily="18" charset="0"/>
              </a:rPr>
              <a:t>for the relevant assessment year or years referred to in sub-section (1) of section 153A :</a:t>
            </a:r>
            <a:endParaRPr lang="en-US" sz="2100" dirty="0"/>
          </a:p>
        </p:txBody>
      </p:sp>
      <p:sp>
        <p:nvSpPr>
          <p:cNvPr id="5" name="Slide Number Placeholder 4">
            <a:extLst>
              <a:ext uri="{FF2B5EF4-FFF2-40B4-BE49-F238E27FC236}">
                <a16:creationId xmlns:a16="http://schemas.microsoft.com/office/drawing/2014/main" id="{B8076275-46E5-46B7-98C3-FDF4DEBDE7A5}"/>
              </a:ext>
            </a:extLst>
          </p:cNvPr>
          <p:cNvSpPr>
            <a:spLocks noGrp="1"/>
          </p:cNvSpPr>
          <p:nvPr>
            <p:ph type="sldNum" sz="quarter" idx="12"/>
          </p:nvPr>
        </p:nvSpPr>
        <p:spPr/>
        <p:txBody>
          <a:bodyPr/>
          <a:lstStyle/>
          <a:p>
            <a:pPr>
              <a:defRPr/>
            </a:pPr>
            <a:fld id="{530A152B-CFDE-45FC-ACB8-FE7DAED0C3AA}" type="slidenum">
              <a:rPr lang="en-US" smtClean="0"/>
              <a:pPr>
                <a:defRPr/>
              </a:pPr>
              <a:t>19</a:t>
            </a:fld>
            <a:endParaRPr lang="en-US"/>
          </a:p>
        </p:txBody>
      </p:sp>
    </p:spTree>
    <p:extLst>
      <p:ext uri="{BB962C8B-B14F-4D97-AF65-F5344CB8AC3E}">
        <p14:creationId xmlns:p14="http://schemas.microsoft.com/office/powerpoint/2010/main" val="24044962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2"/>
          <p:cNvSpPr>
            <a:spLocks noGrp="1" noChangeArrowheads="1"/>
          </p:cNvSpPr>
          <p:nvPr>
            <p:ph type="title" idx="4294967295"/>
          </p:nvPr>
        </p:nvSpPr>
        <p:spPr>
          <a:xfrm>
            <a:off x="457200" y="1676400"/>
            <a:ext cx="8229600" cy="3810000"/>
          </a:xfrm>
          <a:noFill/>
          <a:ln w="98425" cmpd="thinThick">
            <a:solidFill>
              <a:schemeClr val="accent2"/>
            </a:solidFill>
          </a:ln>
        </p:spPr>
        <p:txBody>
          <a:bodyPr>
            <a:normAutofit/>
          </a:bodyPr>
          <a:lstStyle/>
          <a:p>
            <a:pPr algn="ctr">
              <a:lnSpc>
                <a:spcPct val="95000"/>
              </a:lnSpc>
            </a:pPr>
            <a:r>
              <a:rPr lang="en-US" sz="6000" i="1" u="sng" dirty="0"/>
              <a:t>Amendments made</a:t>
            </a:r>
            <a:br>
              <a:rPr lang="en-US" sz="6000" i="1" u="sng" dirty="0"/>
            </a:br>
            <a:r>
              <a:rPr lang="en-US" sz="6000" i="1" u="sng" dirty="0"/>
              <a:t>by</a:t>
            </a:r>
            <a:br>
              <a:rPr lang="en-US" sz="6000" i="1" u="sng" dirty="0"/>
            </a:br>
            <a:r>
              <a:rPr lang="en-US" sz="6000" i="1" u="sng" dirty="0"/>
              <a:t>Finance Act, 2017</a:t>
            </a:r>
          </a:p>
        </p:txBody>
      </p:sp>
      <p:sp>
        <p:nvSpPr>
          <p:cNvPr id="3" name="Slide Number Placeholder 2">
            <a:extLst>
              <a:ext uri="{FF2B5EF4-FFF2-40B4-BE49-F238E27FC236}">
                <a16:creationId xmlns:a16="http://schemas.microsoft.com/office/drawing/2014/main" id="{205738BD-C4BD-4E3F-A377-2C540842DC0E}"/>
              </a:ext>
            </a:extLst>
          </p:cNvPr>
          <p:cNvSpPr>
            <a:spLocks noGrp="1"/>
          </p:cNvSpPr>
          <p:nvPr>
            <p:ph type="sldNum" sz="quarter" idx="12"/>
          </p:nvPr>
        </p:nvSpPr>
        <p:spPr/>
        <p:txBody>
          <a:bodyPr/>
          <a:lstStyle/>
          <a:p>
            <a:pPr>
              <a:defRPr/>
            </a:pPr>
            <a:fld id="{530A152B-CFDE-45FC-ACB8-FE7DAED0C3AA}" type="slidenum">
              <a:rPr lang="en-US" smtClean="0"/>
              <a:pPr>
                <a:defRPr/>
              </a:pPr>
              <a:t>2</a:t>
            </a:fld>
            <a:endParaRPr lang="en-US" dirty="0"/>
          </a:p>
        </p:txBody>
      </p:sp>
    </p:spTree>
    <p:extLst>
      <p:ext uri="{BB962C8B-B14F-4D97-AF65-F5344CB8AC3E}">
        <p14:creationId xmlns:p14="http://schemas.microsoft.com/office/powerpoint/2010/main" val="36724411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1C3C15BA-81C6-45BF-86BA-5F146DE177DA}"/>
              </a:ext>
            </a:extLst>
          </p:cNvPr>
          <p:cNvSpPr txBox="1">
            <a:spLocks/>
          </p:cNvSpPr>
          <p:nvPr/>
        </p:nvSpPr>
        <p:spPr>
          <a:xfrm>
            <a:off x="0" y="533400"/>
            <a:ext cx="9144000" cy="685800"/>
          </a:xfrm>
          <a:prstGeom prst="rect">
            <a:avLst/>
          </a:prstGeom>
        </p:spPr>
        <p:txBody>
          <a:bodyPr>
            <a:no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fontAlgn="auto">
              <a:spcAft>
                <a:spcPts val="0"/>
              </a:spcAft>
            </a:pPr>
            <a:r>
              <a:rPr lang="en-US" sz="3200" b="1" u="sng" dirty="0"/>
              <a:t>Section 153C….</a:t>
            </a:r>
          </a:p>
        </p:txBody>
      </p:sp>
      <p:sp>
        <p:nvSpPr>
          <p:cNvPr id="4" name="Rectangle 3">
            <a:extLst>
              <a:ext uri="{FF2B5EF4-FFF2-40B4-BE49-F238E27FC236}">
                <a16:creationId xmlns:a16="http://schemas.microsoft.com/office/drawing/2014/main" id="{13EA97FD-4B39-4F07-A69D-93A794D46282}"/>
              </a:ext>
            </a:extLst>
          </p:cNvPr>
          <p:cNvSpPr/>
          <p:nvPr/>
        </p:nvSpPr>
        <p:spPr>
          <a:xfrm>
            <a:off x="435864" y="1806982"/>
            <a:ext cx="8403336" cy="2693045"/>
          </a:xfrm>
          <a:prstGeom prst="rect">
            <a:avLst/>
          </a:prstGeom>
        </p:spPr>
        <p:txBody>
          <a:bodyPr wrap="square">
            <a:spAutoFit/>
          </a:bodyPr>
          <a:lstStyle/>
          <a:p>
            <a:pPr marL="342900" marR="0" indent="-342900" algn="just">
              <a:spcBef>
                <a:spcPts val="1800"/>
              </a:spcBef>
              <a:spcAft>
                <a:spcPts val="0"/>
              </a:spcAft>
              <a:buFont typeface="Wingdings" panose="05000000000000000000" pitchFamily="2" charset="2"/>
              <a:buChar char="q"/>
            </a:pPr>
            <a:r>
              <a:rPr lang="en-US" sz="2200" dirty="0">
                <a:latin typeface="+mn-lt"/>
              </a:rPr>
              <a:t>In case of such other person, the reference to the date of initiation of the search or making of requisition shall be construed as reference to the </a:t>
            </a:r>
            <a:r>
              <a:rPr lang="en-US" sz="2200" b="1" u="sng" dirty="0">
                <a:latin typeface="+mn-lt"/>
              </a:rPr>
              <a:t>date of receiving of such books of account or documents or assets by the jurisdictional AO</a:t>
            </a:r>
            <a:r>
              <a:rPr lang="en-US" sz="2200" dirty="0">
                <a:latin typeface="+mn-lt"/>
              </a:rPr>
              <a:t>. </a:t>
            </a:r>
            <a:r>
              <a:rPr lang="en-US" sz="2200" b="1" dirty="0">
                <a:solidFill>
                  <a:schemeClr val="accent2"/>
                </a:solidFill>
                <a:latin typeface="+mn-lt"/>
              </a:rPr>
              <a:t>[1st Proviso]</a:t>
            </a:r>
          </a:p>
          <a:p>
            <a:pPr marL="342900" indent="-342900" algn="just">
              <a:spcBef>
                <a:spcPts val="1800"/>
              </a:spcBef>
              <a:spcAft>
                <a:spcPts val="0"/>
              </a:spcAft>
              <a:buFont typeface="Wingdings" panose="05000000000000000000" pitchFamily="2" charset="2"/>
              <a:buChar char="q"/>
            </a:pPr>
            <a:r>
              <a:rPr lang="en-US" sz="2200" dirty="0">
                <a:latin typeface="+mn-lt"/>
              </a:rPr>
              <a:t>The</a:t>
            </a:r>
            <a:r>
              <a:rPr lang="en-US" sz="2200" b="1" dirty="0">
                <a:latin typeface="+mn-lt"/>
              </a:rPr>
              <a:t> </a:t>
            </a:r>
            <a:r>
              <a:rPr lang="en-US" sz="2200" dirty="0">
                <a:latin typeface="+mn-lt"/>
              </a:rPr>
              <a:t>Central Government may specify the class/ classes of cases in which the </a:t>
            </a:r>
            <a:r>
              <a:rPr lang="en-US" sz="2200" b="1" u="sng" dirty="0">
                <a:latin typeface="+mn-lt"/>
              </a:rPr>
              <a:t>AO shall not be required to issue notice</a:t>
            </a:r>
            <a:r>
              <a:rPr lang="en-US" sz="2200" dirty="0">
                <a:latin typeface="+mn-lt"/>
              </a:rPr>
              <a:t> for assessment years specified in sub-section (1). </a:t>
            </a:r>
            <a:r>
              <a:rPr lang="en-US" sz="2200" b="1" dirty="0">
                <a:solidFill>
                  <a:schemeClr val="accent2"/>
                </a:solidFill>
                <a:latin typeface="+mn-lt"/>
              </a:rPr>
              <a:t>[2</a:t>
            </a:r>
            <a:r>
              <a:rPr lang="en-US" sz="2200" b="1" baseline="30000" dirty="0">
                <a:solidFill>
                  <a:schemeClr val="accent2"/>
                </a:solidFill>
                <a:latin typeface="+mn-lt"/>
              </a:rPr>
              <a:t>nd</a:t>
            </a:r>
            <a:r>
              <a:rPr lang="en-US" sz="2200" b="1" dirty="0">
                <a:solidFill>
                  <a:schemeClr val="accent2"/>
                </a:solidFill>
                <a:latin typeface="+mn-lt"/>
              </a:rPr>
              <a:t> Proviso]</a:t>
            </a:r>
            <a:endParaRPr lang="en-US" sz="2200" dirty="0">
              <a:latin typeface="+mn-lt"/>
            </a:endParaRPr>
          </a:p>
        </p:txBody>
      </p:sp>
      <p:sp>
        <p:nvSpPr>
          <p:cNvPr id="5" name="Slide Number Placeholder 4">
            <a:extLst>
              <a:ext uri="{FF2B5EF4-FFF2-40B4-BE49-F238E27FC236}">
                <a16:creationId xmlns:a16="http://schemas.microsoft.com/office/drawing/2014/main" id="{6AFBE8A2-0D4E-4746-BF4B-FE399D6E569C}"/>
              </a:ext>
            </a:extLst>
          </p:cNvPr>
          <p:cNvSpPr>
            <a:spLocks noGrp="1"/>
          </p:cNvSpPr>
          <p:nvPr>
            <p:ph type="sldNum" sz="quarter" idx="12"/>
          </p:nvPr>
        </p:nvSpPr>
        <p:spPr/>
        <p:txBody>
          <a:bodyPr/>
          <a:lstStyle/>
          <a:p>
            <a:pPr>
              <a:defRPr/>
            </a:pPr>
            <a:fld id="{530A152B-CFDE-45FC-ACB8-FE7DAED0C3AA}" type="slidenum">
              <a:rPr lang="en-US" smtClean="0"/>
              <a:pPr>
                <a:defRPr/>
              </a:pPr>
              <a:t>20</a:t>
            </a:fld>
            <a:endParaRPr lang="en-US"/>
          </a:p>
        </p:txBody>
      </p:sp>
      <p:sp>
        <p:nvSpPr>
          <p:cNvPr id="6" name="TextBox 5">
            <a:extLst>
              <a:ext uri="{FF2B5EF4-FFF2-40B4-BE49-F238E27FC236}">
                <a16:creationId xmlns:a16="http://schemas.microsoft.com/office/drawing/2014/main" id="{629A3CA3-B359-4D84-A67B-03555B579242}"/>
              </a:ext>
            </a:extLst>
          </p:cNvPr>
          <p:cNvSpPr txBox="1"/>
          <p:nvPr/>
        </p:nvSpPr>
        <p:spPr>
          <a:xfrm>
            <a:off x="7374074" y="0"/>
            <a:ext cx="1733831"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Tree>
    <p:extLst>
      <p:ext uri="{BB962C8B-B14F-4D97-AF65-F5344CB8AC3E}">
        <p14:creationId xmlns:p14="http://schemas.microsoft.com/office/powerpoint/2010/main" val="9037545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1C3C15BA-81C6-45BF-86BA-5F146DE177DA}"/>
              </a:ext>
            </a:extLst>
          </p:cNvPr>
          <p:cNvSpPr txBox="1">
            <a:spLocks/>
          </p:cNvSpPr>
          <p:nvPr/>
        </p:nvSpPr>
        <p:spPr>
          <a:xfrm>
            <a:off x="0" y="533400"/>
            <a:ext cx="9144000" cy="685800"/>
          </a:xfrm>
          <a:prstGeom prst="rect">
            <a:avLst/>
          </a:prstGeom>
        </p:spPr>
        <p:txBody>
          <a:bodyPr>
            <a:no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fontAlgn="auto">
              <a:spcAft>
                <a:spcPts val="0"/>
              </a:spcAft>
            </a:pPr>
            <a:r>
              <a:rPr lang="en-US" sz="3200" b="1" u="sng" dirty="0"/>
              <a:t>Section 153C….</a:t>
            </a:r>
          </a:p>
        </p:txBody>
      </p:sp>
      <p:sp>
        <p:nvSpPr>
          <p:cNvPr id="4" name="Rectangle 3">
            <a:extLst>
              <a:ext uri="{FF2B5EF4-FFF2-40B4-BE49-F238E27FC236}">
                <a16:creationId xmlns:a16="http://schemas.microsoft.com/office/drawing/2014/main" id="{13EA97FD-4B39-4F07-A69D-93A794D46282}"/>
              </a:ext>
            </a:extLst>
          </p:cNvPr>
          <p:cNvSpPr/>
          <p:nvPr/>
        </p:nvSpPr>
        <p:spPr>
          <a:xfrm>
            <a:off x="76200" y="1196400"/>
            <a:ext cx="8991600" cy="5509200"/>
          </a:xfrm>
          <a:prstGeom prst="rect">
            <a:avLst/>
          </a:prstGeom>
        </p:spPr>
        <p:txBody>
          <a:bodyPr wrap="square">
            <a:spAutoFit/>
          </a:bodyPr>
          <a:lstStyle/>
          <a:p>
            <a:pPr marL="342900" marR="0" indent="-342900" algn="just">
              <a:spcBef>
                <a:spcPts val="1200"/>
              </a:spcBef>
              <a:spcAft>
                <a:spcPts val="0"/>
              </a:spcAft>
              <a:buFont typeface="Wingdings" panose="05000000000000000000" pitchFamily="2" charset="2"/>
              <a:buChar char="q"/>
            </a:pPr>
            <a:r>
              <a:rPr lang="en-US" sz="2200" dirty="0">
                <a:latin typeface="+mn-lt"/>
              </a:rPr>
              <a:t>Where books of account or documents or assets seized or requisitioned has or have been received by the jurisdictional AO of other person </a:t>
            </a:r>
            <a:r>
              <a:rPr lang="en-US" sz="2200" b="1" u="sng" dirty="0">
                <a:latin typeface="+mn-lt"/>
              </a:rPr>
              <a:t>after the due date for furnishing the return of income </a:t>
            </a:r>
            <a:r>
              <a:rPr lang="en-US" sz="2200" dirty="0">
                <a:latin typeface="+mn-lt"/>
              </a:rPr>
              <a:t>for the assessment year relevant to the previous year in which search is conducted or requisition is made and in respect of such assessment year—</a:t>
            </a:r>
          </a:p>
          <a:p>
            <a:pPr marL="742950" indent="-342900" algn="just">
              <a:buAutoNum type="alphaLcParenBoth"/>
            </a:pPr>
            <a:r>
              <a:rPr lang="en-US" sz="2200" dirty="0">
                <a:latin typeface="+mn-lt"/>
              </a:rPr>
              <a:t>no return of income has been furnished by such other person and no notice u/s 142(1) has been issued to him, or</a:t>
            </a:r>
          </a:p>
          <a:p>
            <a:pPr marL="742950" indent="-342900" algn="just">
              <a:buAutoNum type="alphaLcParenBoth"/>
            </a:pPr>
            <a:r>
              <a:rPr lang="en-US" sz="2200" dirty="0">
                <a:latin typeface="+mn-lt"/>
              </a:rPr>
              <a:t>a return of income has been furnished by such other person but no notice u/s 143(2) has been served and limitation of serving the notice u/s 143(2) has expired, or</a:t>
            </a:r>
          </a:p>
          <a:p>
            <a:pPr marL="742950" indent="-342900" algn="just">
              <a:buAutoNum type="alphaLcParenBoth"/>
            </a:pPr>
            <a:r>
              <a:rPr lang="en-US" sz="2200" dirty="0">
                <a:latin typeface="+mn-lt"/>
              </a:rPr>
              <a:t>assessment or reassessment, if any, has been made,</a:t>
            </a:r>
          </a:p>
          <a:p>
            <a:pPr marL="342900" indent="-342900" algn="just">
              <a:buAutoNum type="alphaLcParenBoth"/>
            </a:pPr>
            <a:endParaRPr lang="en-US" sz="2200" dirty="0">
              <a:latin typeface="+mn-lt"/>
            </a:endParaRPr>
          </a:p>
          <a:p>
            <a:pPr marL="341313" algn="just"/>
            <a:r>
              <a:rPr lang="en-US" sz="2200" dirty="0">
                <a:latin typeface="+mn-lt"/>
              </a:rPr>
              <a:t>before the date of receiving the books of account or documents or assets seized or requisitioned by the jurisdictional AO of other person, such AO shall issue the notice and assess or reassess total income of such other person of such assessment year in the manner provided in section 153A.</a:t>
            </a:r>
          </a:p>
        </p:txBody>
      </p:sp>
      <p:sp>
        <p:nvSpPr>
          <p:cNvPr id="5" name="Slide Number Placeholder 4">
            <a:extLst>
              <a:ext uri="{FF2B5EF4-FFF2-40B4-BE49-F238E27FC236}">
                <a16:creationId xmlns:a16="http://schemas.microsoft.com/office/drawing/2014/main" id="{B778C615-3ADF-4077-B247-0F24BE97127C}"/>
              </a:ext>
            </a:extLst>
          </p:cNvPr>
          <p:cNvSpPr>
            <a:spLocks noGrp="1"/>
          </p:cNvSpPr>
          <p:nvPr>
            <p:ph type="sldNum" sz="quarter" idx="12"/>
          </p:nvPr>
        </p:nvSpPr>
        <p:spPr/>
        <p:txBody>
          <a:bodyPr/>
          <a:lstStyle/>
          <a:p>
            <a:pPr>
              <a:defRPr/>
            </a:pPr>
            <a:fld id="{530A152B-CFDE-45FC-ACB8-FE7DAED0C3AA}" type="slidenum">
              <a:rPr lang="en-US" smtClean="0"/>
              <a:pPr>
                <a:defRPr/>
              </a:pPr>
              <a:t>21</a:t>
            </a:fld>
            <a:endParaRPr lang="en-US"/>
          </a:p>
        </p:txBody>
      </p:sp>
      <p:sp>
        <p:nvSpPr>
          <p:cNvPr id="6" name="TextBox 5">
            <a:extLst>
              <a:ext uri="{FF2B5EF4-FFF2-40B4-BE49-F238E27FC236}">
                <a16:creationId xmlns:a16="http://schemas.microsoft.com/office/drawing/2014/main" id="{6C19B251-C560-494F-8C08-C863E8D090DB}"/>
              </a:ext>
            </a:extLst>
          </p:cNvPr>
          <p:cNvSpPr txBox="1"/>
          <p:nvPr/>
        </p:nvSpPr>
        <p:spPr>
          <a:xfrm>
            <a:off x="7374074" y="0"/>
            <a:ext cx="1733831"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Tree>
    <p:extLst>
      <p:ext uri="{BB962C8B-B14F-4D97-AF65-F5344CB8AC3E}">
        <p14:creationId xmlns:p14="http://schemas.microsoft.com/office/powerpoint/2010/main" val="37268796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nvPr>
        </p:nvGraphicFramePr>
        <p:xfrm>
          <a:off x="0" y="1138920"/>
          <a:ext cx="9067799" cy="4709150"/>
        </p:xfrm>
        <a:graphic>
          <a:graphicData uri="http://schemas.openxmlformats.org/drawingml/2006/table">
            <a:tbl>
              <a:tblPr firstRow="1" bandRow="1">
                <a:tableStyleId>{BC89EF96-8CEA-46FF-86C4-4CE0E7609802}</a:tableStyleId>
              </a:tblPr>
              <a:tblGrid>
                <a:gridCol w="2459063">
                  <a:extLst>
                    <a:ext uri="{9D8B030D-6E8A-4147-A177-3AD203B41FA5}">
                      <a16:colId xmlns:a16="http://schemas.microsoft.com/office/drawing/2014/main" val="3271676392"/>
                    </a:ext>
                  </a:extLst>
                </a:gridCol>
                <a:gridCol w="2612757">
                  <a:extLst>
                    <a:ext uri="{9D8B030D-6E8A-4147-A177-3AD203B41FA5}">
                      <a16:colId xmlns:a16="http://schemas.microsoft.com/office/drawing/2014/main" val="1941689806"/>
                    </a:ext>
                  </a:extLst>
                </a:gridCol>
                <a:gridCol w="1955725">
                  <a:extLst>
                    <a:ext uri="{9D8B030D-6E8A-4147-A177-3AD203B41FA5}">
                      <a16:colId xmlns:a16="http://schemas.microsoft.com/office/drawing/2014/main" val="4044940783"/>
                    </a:ext>
                  </a:extLst>
                </a:gridCol>
                <a:gridCol w="2040254">
                  <a:extLst>
                    <a:ext uri="{9D8B030D-6E8A-4147-A177-3AD203B41FA5}">
                      <a16:colId xmlns:a16="http://schemas.microsoft.com/office/drawing/2014/main" val="1156412769"/>
                    </a:ext>
                  </a:extLst>
                </a:gridCol>
              </a:tblGrid>
              <a:tr h="1364805">
                <a:tc gridSpan="4">
                  <a:txBody>
                    <a:bodyPr/>
                    <a:lstStyle/>
                    <a:p>
                      <a:pPr marL="84138" indent="0" algn="just" rtl="0" fontAlgn="ctr"/>
                      <a:r>
                        <a:rPr lang="en-US" sz="2000" b="1" u="none" strike="noStrike" dirty="0">
                          <a:effectLst/>
                        </a:rPr>
                        <a:t>Section 153A</a:t>
                      </a:r>
                      <a:r>
                        <a:rPr lang="en-US" sz="2000" b="0" u="none" strike="noStrike" dirty="0">
                          <a:effectLst/>
                        </a:rPr>
                        <a:t>: 6 AYs immediately preceding the AY relevant to previous year in which search is conducted or requisition is made </a:t>
                      </a:r>
                      <a:r>
                        <a:rPr lang="en-US" sz="2000" b="0" u="sng" strike="noStrike" dirty="0">
                          <a:effectLst/>
                        </a:rPr>
                        <a:t>and</a:t>
                      </a:r>
                      <a:r>
                        <a:rPr lang="en-US" sz="2000" b="0" u="none" strike="noStrike" dirty="0">
                          <a:effectLst/>
                        </a:rPr>
                        <a:t> relevant AY (s) (i.e. beyond 6</a:t>
                      </a:r>
                      <a:r>
                        <a:rPr lang="en-US" sz="2000" b="0" u="none" strike="noStrike" baseline="30000" dirty="0">
                          <a:effectLst/>
                        </a:rPr>
                        <a:t>th</a:t>
                      </a:r>
                      <a:r>
                        <a:rPr lang="en-US" sz="2000" b="0" u="none" strike="noStrike" dirty="0">
                          <a:effectLst/>
                        </a:rPr>
                        <a:t> AY &amp; </a:t>
                      </a:r>
                      <a:r>
                        <a:rPr lang="en-US" sz="2000" b="0" u="none" strike="noStrike" dirty="0" err="1">
                          <a:effectLst/>
                        </a:rPr>
                        <a:t>upto</a:t>
                      </a:r>
                      <a:r>
                        <a:rPr lang="en-US" sz="2000" b="0" u="none" strike="noStrike" dirty="0">
                          <a:effectLst/>
                        </a:rPr>
                        <a:t> 10</a:t>
                      </a:r>
                      <a:r>
                        <a:rPr lang="en-US" sz="2000" b="0" u="none" strike="noStrike" baseline="30000" dirty="0">
                          <a:effectLst/>
                        </a:rPr>
                        <a:t>th</a:t>
                      </a:r>
                      <a:r>
                        <a:rPr lang="en-US" sz="2000" b="0" u="none" strike="noStrike" dirty="0">
                          <a:effectLst/>
                        </a:rPr>
                        <a:t> AY) </a:t>
                      </a:r>
                      <a:r>
                        <a:rPr lang="en-US" sz="2000" b="0" u="sng" strike="noStrike" dirty="0">
                          <a:effectLst/>
                        </a:rPr>
                        <a:t>and</a:t>
                      </a:r>
                      <a:r>
                        <a:rPr lang="en-US" sz="2000" b="0" u="none" strike="noStrike" dirty="0">
                          <a:effectLst/>
                        </a:rPr>
                        <a:t> AY relevant to previous year in which search is conducted/ requisition is made</a:t>
                      </a:r>
                      <a:endParaRPr lang="en-US" sz="2000" b="0" i="0" u="none" strike="noStrike" dirty="0">
                        <a:solidFill>
                          <a:srgbClr val="000000"/>
                        </a:solidFill>
                        <a:effectLst/>
                        <a:latin typeface="Calibri" panose="020F0502020204030204" pitchFamily="34" charset="0"/>
                      </a:endParaRPr>
                    </a:p>
                  </a:txBody>
                  <a:tcPr marL="4080" marR="4080" marT="4080" marB="0" anchor="ct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623998952"/>
                  </a:ext>
                </a:extLst>
              </a:tr>
              <a:tr h="529320">
                <a:tc gridSpan="4">
                  <a:txBody>
                    <a:bodyPr/>
                    <a:lstStyle/>
                    <a:p>
                      <a:pPr marL="84138" marR="0" lvl="0" indent="0" algn="ctr" defTabSz="914400" rtl="0" eaLnBrk="1" fontAlgn="ctr" latinLnBrk="0" hangingPunct="1">
                        <a:lnSpc>
                          <a:spcPct val="100000"/>
                        </a:lnSpc>
                        <a:spcBef>
                          <a:spcPts val="0"/>
                        </a:spcBef>
                        <a:spcAft>
                          <a:spcPts val="0"/>
                        </a:spcAft>
                        <a:buClrTx/>
                        <a:buSzTx/>
                        <a:buFontTx/>
                        <a:buNone/>
                        <a:tabLst/>
                        <a:defRPr/>
                      </a:pPr>
                      <a:r>
                        <a:rPr kumimoji="0" lang="en-US" sz="2000" b="1" u="none" strike="noStrike" kern="1200" dirty="0">
                          <a:solidFill>
                            <a:schemeClr val="tx1"/>
                          </a:solidFill>
                          <a:effectLst/>
                          <a:latin typeface="+mn-lt"/>
                          <a:ea typeface="+mn-ea"/>
                          <a:cs typeface="+mn-cs"/>
                        </a:rPr>
                        <a:t>Last of the </a:t>
                      </a:r>
                      <a:r>
                        <a:rPr kumimoji="0" lang="en-US" sz="2000" b="1" u="none" strike="noStrike" kern="1200" dirty="0" err="1">
                          <a:solidFill>
                            <a:schemeClr val="tx1"/>
                          </a:solidFill>
                          <a:effectLst/>
                          <a:latin typeface="+mn-lt"/>
                          <a:ea typeface="+mn-ea"/>
                          <a:cs typeface="+mn-cs"/>
                        </a:rPr>
                        <a:t>authorisations</a:t>
                      </a:r>
                      <a:r>
                        <a:rPr kumimoji="0" lang="en-US" sz="2000" b="1" u="none" strike="noStrike" kern="1200" dirty="0">
                          <a:solidFill>
                            <a:schemeClr val="tx1"/>
                          </a:solidFill>
                          <a:effectLst/>
                          <a:latin typeface="+mn-lt"/>
                          <a:ea typeface="+mn-ea"/>
                          <a:cs typeface="+mn-cs"/>
                        </a:rPr>
                        <a:t> for search u/s 132 or requisition u/s 132A was executed</a:t>
                      </a:r>
                      <a:endParaRPr lang="en-GB" sz="2000" b="1" i="0" u="none" strike="noStrike" dirty="0">
                        <a:solidFill>
                          <a:srgbClr val="000000"/>
                        </a:solidFill>
                        <a:effectLst/>
                        <a:latin typeface="Calibri" panose="020F0502020204030204" pitchFamily="34" charset="0"/>
                      </a:endParaRPr>
                    </a:p>
                  </a:txBody>
                  <a:tcPr marL="4080" marR="4080" marT="4080" marB="0" anchor="ctr">
                    <a:lnB w="12700" cmpd="sng">
                      <a:noFill/>
                    </a:lnB>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813312274"/>
                  </a:ext>
                </a:extLst>
              </a:tr>
              <a:tr h="696675">
                <a:tc>
                  <a:txBody>
                    <a:bodyPr/>
                    <a:lstStyle/>
                    <a:p>
                      <a:pPr algn="ctr"/>
                      <a:r>
                        <a:rPr lang="en-GB" sz="2000" b="1" u="none" strike="noStrike" dirty="0">
                          <a:effectLst/>
                        </a:rPr>
                        <a:t>before 01-06-2016*</a:t>
                      </a:r>
                      <a:endParaRPr lang="en-GB" sz="2000" b="1" i="0" u="none" strike="noStrike" dirty="0">
                        <a:solidFill>
                          <a:srgbClr val="000000"/>
                        </a:solidFill>
                        <a:effectLst/>
                        <a:latin typeface="Calibri" panose="020F0502020204030204" pitchFamily="34" charset="0"/>
                      </a:endParaRPr>
                    </a:p>
                  </a:txBody>
                  <a:tcPr>
                    <a:lnT w="12700" cmpd="sng">
                      <a:noFill/>
                    </a:lnT>
                  </a:tcPr>
                </a:tc>
                <a:tc>
                  <a:txBody>
                    <a:bodyPr/>
                    <a:lstStyle/>
                    <a:p>
                      <a:pPr algn="ctr" rtl="0" fontAlgn="ctr"/>
                      <a:r>
                        <a:rPr lang="en-US" sz="2000" b="1" u="none" strike="noStrike" dirty="0">
                          <a:effectLst/>
                        </a:rPr>
                        <a:t>during 01-06-2016 and 31-03-2018*</a:t>
                      </a:r>
                      <a:endParaRPr lang="en-US" sz="2000" b="1" i="0" u="none" strike="noStrike" dirty="0">
                        <a:solidFill>
                          <a:srgbClr val="000000"/>
                        </a:solidFill>
                        <a:effectLst/>
                        <a:latin typeface="Calibri" panose="020F0502020204030204" pitchFamily="34" charset="0"/>
                      </a:endParaRPr>
                    </a:p>
                  </a:txBody>
                  <a:tcPr marL="4080" marR="4080" marT="4080" marB="0" anchor="ctr">
                    <a:lnT w="12700" cmpd="sng">
                      <a:noFill/>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2000" b="1" u="none" strike="noStrike" dirty="0">
                          <a:effectLst/>
                        </a:rPr>
                        <a:t>during FY 2018-19</a:t>
                      </a:r>
                      <a:endParaRPr lang="en-GB" sz="2000" b="1" i="0" u="none" strike="noStrike" dirty="0">
                        <a:solidFill>
                          <a:srgbClr val="000000"/>
                        </a:solidFill>
                        <a:effectLst/>
                        <a:latin typeface="Calibri" panose="020F0502020204030204" pitchFamily="34" charset="0"/>
                      </a:endParaRPr>
                    </a:p>
                    <a:p>
                      <a:pPr algn="ctr" rtl="0" fontAlgn="ctr"/>
                      <a:endParaRPr lang="en-GB" sz="2000" b="1" i="0" u="none" strike="noStrike" dirty="0">
                        <a:solidFill>
                          <a:srgbClr val="000000"/>
                        </a:solidFill>
                        <a:effectLst/>
                        <a:latin typeface="Calibri" panose="020F0502020204030204" pitchFamily="34" charset="0"/>
                      </a:endParaRPr>
                    </a:p>
                  </a:txBody>
                  <a:tcPr marL="4080" marR="4080" marT="4080" marB="0" anchor="ctr">
                    <a:lnT w="12700" cmpd="sng">
                      <a:noFill/>
                    </a:lnT>
                  </a:tcPr>
                </a:tc>
                <a:tc>
                  <a:txBody>
                    <a:bodyPr/>
                    <a:lstStyle/>
                    <a:p>
                      <a:pPr algn="ctr" rtl="0" fontAlgn="ctr"/>
                      <a:r>
                        <a:rPr lang="en-GB" sz="2000" b="1" u="none" strike="noStrike" dirty="0">
                          <a:effectLst/>
                        </a:rPr>
                        <a:t>during FY 2019-20 &amp; onwards</a:t>
                      </a:r>
                      <a:endParaRPr lang="en-GB" sz="2000" b="1" i="0" u="none" strike="noStrike" dirty="0">
                        <a:solidFill>
                          <a:srgbClr val="000000"/>
                        </a:solidFill>
                        <a:effectLst/>
                        <a:latin typeface="Calibri" panose="020F0502020204030204" pitchFamily="34" charset="0"/>
                      </a:endParaRPr>
                    </a:p>
                  </a:txBody>
                  <a:tcPr marL="4080" marR="4080" marT="4080" marB="0" anchor="ctr">
                    <a:lnT w="12700" cmpd="sng">
                      <a:noFill/>
                    </a:lnT>
                  </a:tcPr>
                </a:tc>
                <a:extLst>
                  <a:ext uri="{0D108BD9-81ED-4DB2-BD59-A6C34878D82A}">
                    <a16:rowId xmlns:a16="http://schemas.microsoft.com/office/drawing/2014/main" val="2924241397"/>
                  </a:ext>
                </a:extLst>
              </a:tr>
              <a:tr h="2118350">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GB" sz="2000" b="1" u="none" strike="noStrike" dirty="0">
                        <a:effectLst/>
                      </a:endParaRPr>
                    </a:p>
                    <a:p>
                      <a:pPr marL="0" marR="0" lvl="0" indent="0" algn="ctr" defTabSz="914400" rtl="0" eaLnBrk="1" fontAlgn="ctr" latinLnBrk="0" hangingPunct="1">
                        <a:lnSpc>
                          <a:spcPct val="100000"/>
                        </a:lnSpc>
                        <a:spcBef>
                          <a:spcPts val="0"/>
                        </a:spcBef>
                        <a:spcAft>
                          <a:spcPts val="0"/>
                        </a:spcAft>
                        <a:buClrTx/>
                        <a:buSzTx/>
                        <a:buFontTx/>
                        <a:buNone/>
                        <a:tabLst/>
                        <a:defRPr/>
                      </a:pPr>
                      <a:r>
                        <a:rPr lang="en-GB" sz="2000" b="1" u="none" strike="noStrike" dirty="0">
                          <a:effectLst/>
                        </a:rPr>
                        <a:t>2 Years</a:t>
                      </a:r>
                    </a:p>
                    <a:p>
                      <a:pPr algn="ctr" rtl="0" fontAlgn="ctr"/>
                      <a:r>
                        <a:rPr lang="en-US" sz="2000" u="none" strike="noStrike" dirty="0">
                          <a:effectLst/>
                        </a:rPr>
                        <a:t>from the end of FY in which such last authorization was executed</a:t>
                      </a:r>
                      <a:endParaRPr lang="en-US" sz="2000" b="0" i="0" u="none" strike="noStrike" dirty="0">
                        <a:solidFill>
                          <a:srgbClr val="000000"/>
                        </a:solidFill>
                        <a:effectLst/>
                        <a:latin typeface="Calibri" panose="020F0502020204030204" pitchFamily="34" charset="0"/>
                      </a:endParaRPr>
                    </a:p>
                  </a:txBody>
                  <a:tcPr marL="4080" marR="4080" marT="4080" marB="0"/>
                </a:tc>
                <a:tc>
                  <a:txBody>
                    <a:bodyPr/>
                    <a:lstStyle/>
                    <a:p>
                      <a:pPr algn="ctr" rtl="0" fontAlgn="ctr"/>
                      <a:endParaRPr lang="en-GB" sz="2000" b="1" u="none" strike="noStrike" dirty="0">
                        <a:effectLst/>
                      </a:endParaRPr>
                    </a:p>
                    <a:p>
                      <a:pPr algn="ctr" rtl="0" fontAlgn="ctr"/>
                      <a:r>
                        <a:rPr lang="en-GB" sz="2000" b="1" u="none" strike="noStrike" dirty="0">
                          <a:effectLst/>
                        </a:rPr>
                        <a:t>21 Months </a:t>
                      </a:r>
                    </a:p>
                    <a:p>
                      <a:pPr algn="ctr" rtl="0" fontAlgn="ctr"/>
                      <a:r>
                        <a:rPr lang="en-US" sz="2000" u="none" strike="noStrike" dirty="0">
                          <a:effectLst/>
                        </a:rPr>
                        <a:t>from the end of FY in which such last authorization was executed</a:t>
                      </a:r>
                      <a:endParaRPr lang="en-US" sz="2000" b="0" i="0" u="none" strike="noStrike" dirty="0">
                        <a:solidFill>
                          <a:srgbClr val="000000"/>
                        </a:solidFill>
                        <a:effectLst/>
                        <a:latin typeface="Calibri" panose="020F0502020204030204" pitchFamily="34" charset="0"/>
                      </a:endParaRPr>
                    </a:p>
                  </a:txBody>
                  <a:tcPr marL="4080" marR="4080" marT="4080" marB="0"/>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GB" sz="2000" b="1" u="none" strike="noStrike" dirty="0">
                        <a:effectLst/>
                      </a:endParaRPr>
                    </a:p>
                    <a:p>
                      <a:pPr marL="0" marR="0" lvl="0" indent="0" algn="ctr" defTabSz="914400" rtl="0" eaLnBrk="1" fontAlgn="ctr" latinLnBrk="0" hangingPunct="1">
                        <a:lnSpc>
                          <a:spcPct val="100000"/>
                        </a:lnSpc>
                        <a:spcBef>
                          <a:spcPts val="0"/>
                        </a:spcBef>
                        <a:spcAft>
                          <a:spcPts val="0"/>
                        </a:spcAft>
                        <a:buClrTx/>
                        <a:buSzTx/>
                        <a:buFontTx/>
                        <a:buNone/>
                        <a:tabLst/>
                        <a:defRPr/>
                      </a:pPr>
                      <a:r>
                        <a:rPr lang="en-GB" sz="2000" b="1" u="none" strike="noStrike" dirty="0">
                          <a:effectLst/>
                        </a:rPr>
                        <a:t>18 Months </a:t>
                      </a:r>
                    </a:p>
                    <a:p>
                      <a:pPr algn="ctr" rtl="0" fontAlgn="ctr"/>
                      <a:r>
                        <a:rPr lang="en-US" sz="2000" u="none" strike="noStrike" dirty="0">
                          <a:effectLst/>
                        </a:rPr>
                        <a:t>from the end of FY in which such last authorization was executed</a:t>
                      </a:r>
                      <a:endParaRPr lang="en-GB" sz="2000" b="0" i="0" u="none" strike="noStrike" dirty="0">
                        <a:solidFill>
                          <a:srgbClr val="000000"/>
                        </a:solidFill>
                        <a:effectLst/>
                        <a:latin typeface="Arial" panose="020B0604020202020204" pitchFamily="34" charset="0"/>
                      </a:endParaRPr>
                    </a:p>
                  </a:txBody>
                  <a:tcPr marL="4080" marR="4080" marT="4080" marB="0"/>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GB" sz="2000" b="1" u="none" strike="noStrike" dirty="0">
                        <a:effectLst/>
                      </a:endParaRPr>
                    </a:p>
                    <a:p>
                      <a:pPr marL="0" marR="0" lvl="0" indent="0" algn="ctr" defTabSz="914400" rtl="0" eaLnBrk="1" fontAlgn="ctr" latinLnBrk="0" hangingPunct="1">
                        <a:lnSpc>
                          <a:spcPct val="100000"/>
                        </a:lnSpc>
                        <a:spcBef>
                          <a:spcPts val="0"/>
                        </a:spcBef>
                        <a:spcAft>
                          <a:spcPts val="0"/>
                        </a:spcAft>
                        <a:buClrTx/>
                        <a:buSzTx/>
                        <a:buFontTx/>
                        <a:buNone/>
                        <a:tabLst/>
                        <a:defRPr/>
                      </a:pPr>
                      <a:r>
                        <a:rPr lang="en-GB" sz="2000" b="1" u="none" strike="noStrike" dirty="0">
                          <a:effectLst/>
                        </a:rPr>
                        <a:t>12 Months </a:t>
                      </a:r>
                    </a:p>
                    <a:p>
                      <a:pPr algn="ctr" rtl="0" fontAlgn="ctr"/>
                      <a:r>
                        <a:rPr lang="en-US" sz="2000" u="none" strike="noStrike" dirty="0">
                          <a:effectLst/>
                        </a:rPr>
                        <a:t>from the end of FY in which such last authorization was executed</a:t>
                      </a:r>
                      <a:endParaRPr lang="en-GB" sz="2000" b="0" i="0" u="none" strike="noStrike" dirty="0">
                        <a:solidFill>
                          <a:srgbClr val="000000"/>
                        </a:solidFill>
                        <a:effectLst/>
                        <a:latin typeface="Arial" panose="020B0604020202020204" pitchFamily="34" charset="0"/>
                      </a:endParaRPr>
                    </a:p>
                  </a:txBody>
                  <a:tcPr marL="4080" marR="4080" marT="4080" marB="0"/>
                </a:tc>
                <a:extLst>
                  <a:ext uri="{0D108BD9-81ED-4DB2-BD59-A6C34878D82A}">
                    <a16:rowId xmlns:a16="http://schemas.microsoft.com/office/drawing/2014/main" val="68027531"/>
                  </a:ext>
                </a:extLst>
              </a:tr>
            </a:tbl>
          </a:graphicData>
        </a:graphic>
      </p:graphicFrame>
      <p:sp>
        <p:nvSpPr>
          <p:cNvPr id="4" name="Title 1"/>
          <p:cNvSpPr txBox="1">
            <a:spLocks/>
          </p:cNvSpPr>
          <p:nvPr/>
        </p:nvSpPr>
        <p:spPr>
          <a:xfrm>
            <a:off x="-16042" y="0"/>
            <a:ext cx="9160042" cy="914400"/>
          </a:xfrm>
          <a:prstGeom prst="rect">
            <a:avLst/>
          </a:prstGeom>
          <a:solidFill>
            <a:schemeClr val="tx2"/>
          </a:solidFill>
        </p:spPr>
        <p:txBody>
          <a:bodyPr anchor="ctr">
            <a:noAutofit/>
          </a:bodyPr>
          <a:lstStyle/>
          <a:p>
            <a:pPr algn="ctr"/>
            <a:r>
              <a:rPr lang="en-US" sz="2800" b="1" i="1" u="sng" dirty="0">
                <a:solidFill>
                  <a:schemeClr val="bg1"/>
                </a:solidFill>
                <a:latin typeface="+mj-lt"/>
                <a:ea typeface="+mj-ea"/>
                <a:cs typeface="+mj-cs"/>
              </a:rPr>
              <a:t>Section 153B in brief</a:t>
            </a:r>
          </a:p>
          <a:p>
            <a:pPr algn="ctr"/>
            <a:r>
              <a:rPr lang="en-US" sz="2800" b="1" i="1" u="sng" dirty="0">
                <a:solidFill>
                  <a:schemeClr val="bg1"/>
                </a:solidFill>
                <a:latin typeface="+mj-lt"/>
                <a:ea typeface="+mj-ea"/>
                <a:cs typeface="+mj-cs"/>
              </a:rPr>
              <a:t>[Time limit for completion of assessment u/s 153A]</a:t>
            </a:r>
          </a:p>
        </p:txBody>
      </p:sp>
      <p:sp>
        <p:nvSpPr>
          <p:cNvPr id="6" name="Rectangle 5"/>
          <p:cNvSpPr/>
          <p:nvPr/>
        </p:nvSpPr>
        <p:spPr>
          <a:xfrm>
            <a:off x="56148" y="5906869"/>
            <a:ext cx="9011654" cy="646331"/>
          </a:xfrm>
          <a:prstGeom prst="rect">
            <a:avLst/>
          </a:prstGeom>
          <a:solidFill>
            <a:schemeClr val="accent2"/>
          </a:solidFill>
        </p:spPr>
        <p:txBody>
          <a:bodyPr wrap="square">
            <a:spAutoFit/>
          </a:bodyPr>
          <a:lstStyle/>
          <a:p>
            <a:pPr algn="just"/>
            <a:r>
              <a:rPr lang="en-US" b="1" dirty="0">
                <a:solidFill>
                  <a:schemeClr val="bg1"/>
                </a:solidFill>
                <a:latin typeface="+mn-lt"/>
              </a:rPr>
              <a:t>*Note: </a:t>
            </a:r>
            <a:r>
              <a:rPr lang="en-US" b="1" dirty="0" err="1">
                <a:solidFill>
                  <a:schemeClr val="bg1"/>
                </a:solidFill>
                <a:latin typeface="+mn-lt"/>
              </a:rPr>
              <a:t>upto</a:t>
            </a:r>
            <a:r>
              <a:rPr lang="en-US" b="1" dirty="0">
                <a:solidFill>
                  <a:schemeClr val="bg1"/>
                </a:solidFill>
                <a:latin typeface="+mn-lt"/>
              </a:rPr>
              <a:t> 31-03-2017 – AY relevant to previous year in which search is conducted or requisition is made and 6 AYs immediately preceding such AY</a:t>
            </a:r>
            <a:endParaRPr lang="en-GB" b="1" dirty="0">
              <a:solidFill>
                <a:schemeClr val="bg1"/>
              </a:solidFill>
              <a:latin typeface="+mn-lt"/>
            </a:endParaRPr>
          </a:p>
        </p:txBody>
      </p:sp>
      <p:sp>
        <p:nvSpPr>
          <p:cNvPr id="5" name="Slide Number Placeholder 4">
            <a:extLst>
              <a:ext uri="{FF2B5EF4-FFF2-40B4-BE49-F238E27FC236}">
                <a16:creationId xmlns:a16="http://schemas.microsoft.com/office/drawing/2014/main" id="{33EFA70A-28F4-420B-A4BB-F98B1BB42DCC}"/>
              </a:ext>
            </a:extLst>
          </p:cNvPr>
          <p:cNvSpPr>
            <a:spLocks noGrp="1"/>
          </p:cNvSpPr>
          <p:nvPr>
            <p:ph type="sldNum" sz="quarter" idx="12"/>
          </p:nvPr>
        </p:nvSpPr>
        <p:spPr/>
        <p:txBody>
          <a:bodyPr/>
          <a:lstStyle/>
          <a:p>
            <a:pPr>
              <a:defRPr/>
            </a:pPr>
            <a:fld id="{530A152B-CFDE-45FC-ACB8-FE7DAED0C3AA}" type="slidenum">
              <a:rPr lang="en-US" smtClean="0"/>
              <a:pPr>
                <a:defRPr/>
              </a:pPr>
              <a:t>22</a:t>
            </a:fld>
            <a:endParaRPr lang="en-US"/>
          </a:p>
        </p:txBody>
      </p:sp>
    </p:spTree>
    <p:extLst>
      <p:ext uri="{BB962C8B-B14F-4D97-AF65-F5344CB8AC3E}">
        <p14:creationId xmlns:p14="http://schemas.microsoft.com/office/powerpoint/2010/main" val="38792994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3263536580"/>
              </p:ext>
            </p:extLst>
          </p:nvPr>
        </p:nvGraphicFramePr>
        <p:xfrm>
          <a:off x="85722" y="39469"/>
          <a:ext cx="8972555" cy="5782584"/>
        </p:xfrm>
        <a:graphic>
          <a:graphicData uri="http://schemas.openxmlformats.org/drawingml/2006/table">
            <a:tbl>
              <a:tblPr firstRow="1" bandRow="1">
                <a:tableStyleId>{BC89EF96-8CEA-46FF-86C4-4CE0E7609802}</a:tableStyleId>
              </a:tblPr>
              <a:tblGrid>
                <a:gridCol w="2209516">
                  <a:extLst>
                    <a:ext uri="{9D8B030D-6E8A-4147-A177-3AD203B41FA5}">
                      <a16:colId xmlns:a16="http://schemas.microsoft.com/office/drawing/2014/main" val="20000"/>
                    </a:ext>
                  </a:extLst>
                </a:gridCol>
                <a:gridCol w="2459286">
                  <a:extLst>
                    <a:ext uri="{9D8B030D-6E8A-4147-A177-3AD203B41FA5}">
                      <a16:colId xmlns:a16="http://schemas.microsoft.com/office/drawing/2014/main" val="20001"/>
                    </a:ext>
                  </a:extLst>
                </a:gridCol>
                <a:gridCol w="2151876">
                  <a:extLst>
                    <a:ext uri="{9D8B030D-6E8A-4147-A177-3AD203B41FA5}">
                      <a16:colId xmlns:a16="http://schemas.microsoft.com/office/drawing/2014/main" val="388790951"/>
                    </a:ext>
                  </a:extLst>
                </a:gridCol>
                <a:gridCol w="2151877">
                  <a:extLst>
                    <a:ext uri="{9D8B030D-6E8A-4147-A177-3AD203B41FA5}">
                      <a16:colId xmlns:a16="http://schemas.microsoft.com/office/drawing/2014/main" val="20002"/>
                    </a:ext>
                  </a:extLst>
                </a:gridCol>
              </a:tblGrid>
              <a:tr h="1221257">
                <a:tc gridSpan="4">
                  <a:txBody>
                    <a:bodyPr/>
                    <a:lstStyle/>
                    <a:p>
                      <a:pPr algn="just"/>
                      <a:r>
                        <a:rPr kumimoji="0" lang="en-US" sz="1800" b="1" u="sng" kern="1200" dirty="0"/>
                        <a:t>In case of other person referred to in section 153C</a:t>
                      </a:r>
                      <a:r>
                        <a:rPr kumimoji="0" lang="en-US" sz="1800" b="1" u="none" kern="1200" dirty="0"/>
                        <a:t>: </a:t>
                      </a:r>
                    </a:p>
                    <a:p>
                      <a:pPr algn="just"/>
                      <a:r>
                        <a:rPr kumimoji="0" lang="en-US" sz="1800" b="0" kern="1200" dirty="0"/>
                        <a:t>6 AYs immediately preceding the AY relevant to previous year in which search is conducted or requisition is made </a:t>
                      </a:r>
                      <a:r>
                        <a:rPr lang="en-US" sz="1800" b="0" u="sng" strike="noStrike" dirty="0">
                          <a:effectLst/>
                        </a:rPr>
                        <a:t>and</a:t>
                      </a:r>
                      <a:r>
                        <a:rPr lang="en-US" sz="1800" b="0" u="none" strike="noStrike" dirty="0">
                          <a:effectLst/>
                        </a:rPr>
                        <a:t>  relevant AY (s) (i.e. beyond 6</a:t>
                      </a:r>
                      <a:r>
                        <a:rPr lang="en-US" sz="1800" b="0" u="none" strike="noStrike" baseline="30000" dirty="0">
                          <a:effectLst/>
                        </a:rPr>
                        <a:t>th</a:t>
                      </a:r>
                      <a:r>
                        <a:rPr lang="en-US" sz="1800" b="0" u="none" strike="noStrike" dirty="0">
                          <a:effectLst/>
                        </a:rPr>
                        <a:t> AY &amp; </a:t>
                      </a:r>
                      <a:r>
                        <a:rPr lang="en-US" sz="1800" b="0" u="none" strike="noStrike" dirty="0" err="1">
                          <a:effectLst/>
                        </a:rPr>
                        <a:t>upto</a:t>
                      </a:r>
                      <a:r>
                        <a:rPr lang="en-US" sz="1800" b="0" u="none" strike="noStrike" dirty="0">
                          <a:effectLst/>
                        </a:rPr>
                        <a:t> 10</a:t>
                      </a:r>
                      <a:r>
                        <a:rPr lang="en-US" sz="1800" b="0" u="none" strike="noStrike" baseline="30000" dirty="0">
                          <a:effectLst/>
                        </a:rPr>
                        <a:t>th</a:t>
                      </a:r>
                      <a:r>
                        <a:rPr lang="en-US" sz="1800" b="0" u="none" strike="noStrike" dirty="0">
                          <a:effectLst/>
                        </a:rPr>
                        <a:t> AY) </a:t>
                      </a:r>
                      <a:r>
                        <a:rPr kumimoji="0" lang="en-US" sz="1800" b="0" u="sng" kern="1200" dirty="0"/>
                        <a:t>and</a:t>
                      </a:r>
                      <a:r>
                        <a:rPr kumimoji="0" lang="en-US" sz="1800" b="0" kern="1200" dirty="0"/>
                        <a:t> AY</a:t>
                      </a:r>
                      <a:r>
                        <a:rPr kumimoji="0" lang="en-US" sz="1800" b="0" kern="1200" baseline="0" dirty="0"/>
                        <a:t> </a:t>
                      </a:r>
                      <a:r>
                        <a:rPr kumimoji="0" lang="en-US" sz="1800" b="0" kern="1200" dirty="0"/>
                        <a:t>relevant to previous year in which search is conducted/ requisition is made</a:t>
                      </a:r>
                      <a:r>
                        <a:rPr kumimoji="0" lang="en-US" sz="1800" b="0" kern="1200" baseline="0" dirty="0"/>
                        <a:t>.</a:t>
                      </a:r>
                      <a:endParaRPr lang="en-US" sz="1800" b="0" dirty="0"/>
                    </a:p>
                  </a:txBody>
                  <a:tcPr marL="68580" marR="68580" marT="34290" marB="34290"/>
                </a:tc>
                <a:tc hMerge="1">
                  <a:txBody>
                    <a:bodyPr/>
                    <a:lstStyle/>
                    <a:p>
                      <a:pPr algn="just"/>
                      <a:endParaRPr lang="en-US" sz="1700" dirty="0"/>
                    </a:p>
                  </a:txBody>
                  <a:tcPr/>
                </a:tc>
                <a:tc hMerge="1">
                  <a:txBody>
                    <a:bodyPr/>
                    <a:lstStyle/>
                    <a:p>
                      <a:pPr algn="ctr"/>
                      <a:endParaRPr lang="en-US" sz="1700" dirty="0"/>
                    </a:p>
                  </a:txBody>
                  <a:tcPr/>
                </a:tc>
                <a:tc hMerge="1">
                  <a:txBody>
                    <a:bodyPr/>
                    <a:lstStyle/>
                    <a:p>
                      <a:pPr algn="ctr"/>
                      <a:endParaRPr lang="en-US" sz="1700" dirty="0"/>
                    </a:p>
                  </a:txBody>
                  <a:tcPr/>
                </a:tc>
                <a:extLst>
                  <a:ext uri="{0D108BD9-81ED-4DB2-BD59-A6C34878D82A}">
                    <a16:rowId xmlns:a16="http://schemas.microsoft.com/office/drawing/2014/main" val="3672526304"/>
                  </a:ext>
                </a:extLst>
              </a:tr>
              <a:tr h="331949">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u="none" strike="noStrike" kern="1200" dirty="0">
                          <a:solidFill>
                            <a:schemeClr val="tx1"/>
                          </a:solidFill>
                          <a:effectLst/>
                          <a:latin typeface="+mn-lt"/>
                          <a:ea typeface="+mn-ea"/>
                          <a:cs typeface="+mn-cs"/>
                        </a:rPr>
                        <a:t>Last of the </a:t>
                      </a:r>
                      <a:r>
                        <a:rPr kumimoji="0" lang="en-US" sz="1800" b="1" u="none" strike="noStrike" kern="1200" dirty="0" err="1">
                          <a:solidFill>
                            <a:schemeClr val="tx1"/>
                          </a:solidFill>
                          <a:effectLst/>
                          <a:latin typeface="+mn-lt"/>
                          <a:ea typeface="+mn-ea"/>
                          <a:cs typeface="+mn-cs"/>
                        </a:rPr>
                        <a:t>authorisations</a:t>
                      </a:r>
                      <a:r>
                        <a:rPr kumimoji="0" lang="en-US" sz="1800" b="1" u="none" strike="noStrike" kern="1200" dirty="0">
                          <a:solidFill>
                            <a:schemeClr val="tx1"/>
                          </a:solidFill>
                          <a:effectLst/>
                          <a:latin typeface="+mn-lt"/>
                          <a:ea typeface="+mn-ea"/>
                          <a:cs typeface="+mn-cs"/>
                        </a:rPr>
                        <a:t> for search u/s 132 or requisition u/s 132A was executed</a:t>
                      </a:r>
                      <a:endParaRPr lang="en-GB" sz="1800" b="1" i="0" u="none" strike="noStrike" dirty="0">
                        <a:solidFill>
                          <a:srgbClr val="000000"/>
                        </a:solidFill>
                        <a:effectLst/>
                        <a:latin typeface="Calibri" panose="020F0502020204030204" pitchFamily="34" charset="0"/>
                      </a:endParaRPr>
                    </a:p>
                  </a:txBody>
                  <a:tcPr marL="68580" marR="68580" marT="34290" marB="34290">
                    <a:lnB w="12700" cmpd="sng">
                      <a:noFill/>
                    </a:lnB>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84877927"/>
                  </a:ext>
                </a:extLst>
              </a:tr>
              <a:tr h="520315">
                <a:tc>
                  <a:txBody>
                    <a:bodyPr/>
                    <a:lstStyle/>
                    <a:p>
                      <a:pPr algn="ctr" rtl="0" fontAlgn="ctr"/>
                      <a:r>
                        <a:rPr lang="en-GB" sz="1750" b="1" u="none" strike="noStrike" dirty="0">
                          <a:effectLst/>
                        </a:rPr>
                        <a:t>before 01-06-2016*</a:t>
                      </a:r>
                      <a:endParaRPr lang="en-GB" sz="1750" b="1" i="0" u="none" strike="noStrike" dirty="0">
                        <a:solidFill>
                          <a:srgbClr val="000000"/>
                        </a:solidFill>
                        <a:effectLst/>
                        <a:latin typeface="Calibri" panose="020F0502020204030204" pitchFamily="34" charset="0"/>
                      </a:endParaRPr>
                    </a:p>
                  </a:txBody>
                  <a:tcPr marL="4080" marR="4080" marT="4080" marB="0" anchor="ctr">
                    <a:lnT w="12700" cmpd="sng">
                      <a:noFill/>
                    </a:lnT>
                  </a:tcPr>
                </a:tc>
                <a:tc>
                  <a:txBody>
                    <a:bodyPr/>
                    <a:lstStyle/>
                    <a:p>
                      <a:pPr algn="ctr" rtl="0" fontAlgn="ctr"/>
                      <a:r>
                        <a:rPr lang="en-US" sz="1750" b="1" u="none" strike="noStrike" dirty="0">
                          <a:effectLst/>
                        </a:rPr>
                        <a:t>during 01-06-2016 and 31-03-2018*</a:t>
                      </a:r>
                      <a:endParaRPr lang="en-US" sz="1750" b="1" i="0" u="none" strike="noStrike" dirty="0">
                        <a:solidFill>
                          <a:srgbClr val="000000"/>
                        </a:solidFill>
                        <a:effectLst/>
                        <a:latin typeface="Calibri" panose="020F0502020204030204" pitchFamily="34" charset="0"/>
                      </a:endParaRPr>
                    </a:p>
                  </a:txBody>
                  <a:tcPr marL="4080" marR="4080" marT="4080" marB="0" anchor="ctr">
                    <a:lnT w="12700" cmpd="sng">
                      <a:noFill/>
                    </a:lnT>
                  </a:tcPr>
                </a:tc>
                <a:tc>
                  <a:txBody>
                    <a:bodyPr/>
                    <a:lstStyle/>
                    <a:p>
                      <a:pPr algn="ctr" rtl="0" fontAlgn="ctr"/>
                      <a:r>
                        <a:rPr lang="en-GB" sz="1750" b="1" u="none" strike="noStrike" dirty="0">
                          <a:effectLst/>
                        </a:rPr>
                        <a:t>during FY 2018-19</a:t>
                      </a:r>
                      <a:endParaRPr lang="en-GB" sz="1750" b="1" i="0" u="none" strike="noStrike" dirty="0">
                        <a:solidFill>
                          <a:srgbClr val="000000"/>
                        </a:solidFill>
                        <a:effectLst/>
                        <a:latin typeface="Calibri" panose="020F0502020204030204" pitchFamily="34" charset="0"/>
                      </a:endParaRPr>
                    </a:p>
                  </a:txBody>
                  <a:tcPr marL="4080" marR="4080" marT="4080" marB="0" anchor="ctr">
                    <a:lnT w="12700" cmpd="sng">
                      <a:noFill/>
                    </a:lnT>
                  </a:tcPr>
                </a:tc>
                <a:tc>
                  <a:txBody>
                    <a:bodyPr/>
                    <a:lstStyle/>
                    <a:p>
                      <a:pPr algn="ctr" rtl="0" fontAlgn="ctr"/>
                      <a:r>
                        <a:rPr lang="en-GB" sz="1750" b="1" u="none" strike="noStrike" dirty="0">
                          <a:effectLst/>
                        </a:rPr>
                        <a:t>during FY 2019-20 &amp; onwards</a:t>
                      </a:r>
                      <a:endParaRPr lang="en-GB" sz="1750" b="1" i="0" u="none" strike="noStrike" dirty="0">
                        <a:solidFill>
                          <a:srgbClr val="000000"/>
                        </a:solidFill>
                        <a:effectLst/>
                        <a:latin typeface="Calibri" panose="020F0502020204030204" pitchFamily="34" charset="0"/>
                      </a:endParaRPr>
                    </a:p>
                  </a:txBody>
                  <a:tcPr marL="4080" marR="4080" marT="4080" marB="0" anchor="ctr">
                    <a:lnT w="12700" cmpd="sng">
                      <a:noFill/>
                    </a:lnT>
                  </a:tcPr>
                </a:tc>
                <a:extLst>
                  <a:ext uri="{0D108BD9-81ED-4DB2-BD59-A6C34878D82A}">
                    <a16:rowId xmlns:a16="http://schemas.microsoft.com/office/drawing/2014/main" val="3230671515"/>
                  </a:ext>
                </a:extLst>
              </a:tr>
              <a:tr h="3680947">
                <a:tc>
                  <a:txBody>
                    <a:bodyPr/>
                    <a:lstStyle/>
                    <a:p>
                      <a:pPr marL="342900" marR="0" indent="-342900" algn="just" defTabSz="914400" rtl="0" eaLnBrk="1" fontAlgn="auto" latinLnBrk="0" hangingPunct="1">
                        <a:lnSpc>
                          <a:spcPct val="100000"/>
                        </a:lnSpc>
                        <a:spcBef>
                          <a:spcPts val="0"/>
                        </a:spcBef>
                        <a:spcAft>
                          <a:spcPts val="0"/>
                        </a:spcAft>
                        <a:buClrTx/>
                        <a:buSzTx/>
                        <a:buFontTx/>
                        <a:buAutoNum type="romanLcParenBoth"/>
                        <a:tabLst/>
                        <a:defRPr/>
                      </a:pPr>
                      <a:r>
                        <a:rPr lang="en-US" sz="1750" b="1" baseline="0" dirty="0"/>
                        <a:t>36 Months </a:t>
                      </a:r>
                      <a:r>
                        <a:rPr lang="en-US" sz="1750" dirty="0"/>
                        <a:t>from the end of FY in which such </a:t>
                      </a:r>
                      <a:r>
                        <a:rPr kumimoji="0" lang="en-US" sz="1750" kern="1200" dirty="0"/>
                        <a:t>last authorization</a:t>
                      </a:r>
                      <a:r>
                        <a:rPr kumimoji="0" lang="en-US" sz="1750" kern="1200" baseline="0" dirty="0"/>
                        <a:t> was executed, </a:t>
                      </a:r>
                      <a:r>
                        <a:rPr lang="en-US" sz="1750" u="sng" baseline="0" dirty="0"/>
                        <a:t>or</a:t>
                      </a:r>
                    </a:p>
                    <a:p>
                      <a:pPr marL="342900" marR="0" indent="-342900" algn="just" defTabSz="914400" rtl="0" eaLnBrk="1" fontAlgn="auto" latinLnBrk="0" hangingPunct="1">
                        <a:lnSpc>
                          <a:spcPct val="100000"/>
                        </a:lnSpc>
                        <a:spcBef>
                          <a:spcPts val="0"/>
                        </a:spcBef>
                        <a:spcAft>
                          <a:spcPts val="0"/>
                        </a:spcAft>
                        <a:buClrTx/>
                        <a:buSzTx/>
                        <a:buFontTx/>
                        <a:buAutoNum type="romanLcParenBoth"/>
                        <a:tabLst/>
                        <a:defRPr/>
                      </a:pPr>
                      <a:r>
                        <a:rPr lang="en-US" sz="1750" b="1" baseline="0" dirty="0"/>
                        <a:t>24 Months </a:t>
                      </a:r>
                      <a:r>
                        <a:rPr lang="en-US" sz="1750" baseline="0" dirty="0"/>
                        <a:t>from the end of FY in which books of accounts handed over to the jurisdictional AO</a:t>
                      </a:r>
                    </a:p>
                    <a:p>
                      <a:pPr marL="342900" indent="-342900" algn="just">
                        <a:buNone/>
                      </a:pPr>
                      <a:r>
                        <a:rPr lang="en-US" sz="1750" baseline="0" dirty="0"/>
                        <a:t>Whichever is later</a:t>
                      </a:r>
                    </a:p>
                  </a:txBody>
                  <a:tcPr marL="68580" marR="68580" marT="34290" marB="34290"/>
                </a:tc>
                <a:tc>
                  <a:txBody>
                    <a:bodyPr/>
                    <a:lstStyle/>
                    <a:p>
                      <a:pPr marL="342900" indent="-342900">
                        <a:buAutoNum type="romanLcParenBoth"/>
                      </a:pPr>
                      <a:r>
                        <a:rPr lang="en-US" sz="1750" b="1" baseline="0" dirty="0"/>
                        <a:t>21 Months </a:t>
                      </a:r>
                      <a:r>
                        <a:rPr lang="en-US" sz="1750" dirty="0"/>
                        <a:t>from the end of FY in which such </a:t>
                      </a:r>
                      <a:r>
                        <a:rPr kumimoji="0" lang="en-US" sz="1750" kern="1200" dirty="0"/>
                        <a:t>last authorization</a:t>
                      </a:r>
                      <a:r>
                        <a:rPr kumimoji="0" lang="en-US" sz="1750" kern="1200" baseline="0" dirty="0"/>
                        <a:t> for search was executed</a:t>
                      </a:r>
                      <a:r>
                        <a:rPr lang="en-US" sz="1750" baseline="0" dirty="0"/>
                        <a:t>, </a:t>
                      </a:r>
                      <a:r>
                        <a:rPr lang="en-US" sz="1750" u="sng" baseline="0" dirty="0"/>
                        <a:t>or</a:t>
                      </a:r>
                    </a:p>
                    <a:p>
                      <a:pPr marL="342900" indent="-342900">
                        <a:buNone/>
                      </a:pPr>
                      <a:r>
                        <a:rPr lang="en-US" sz="1750" baseline="0" dirty="0"/>
                        <a:t>(ii)  </a:t>
                      </a:r>
                      <a:r>
                        <a:rPr lang="en-US" sz="1750" b="1" baseline="0" dirty="0"/>
                        <a:t>9 Months </a:t>
                      </a:r>
                      <a:r>
                        <a:rPr lang="en-US" sz="1750" baseline="0" dirty="0"/>
                        <a:t>from the end of F.Y. in which books of accounts handed over to jurisdictional AO</a:t>
                      </a:r>
                    </a:p>
                    <a:p>
                      <a:pPr marL="342900" indent="-342900">
                        <a:buNone/>
                      </a:pPr>
                      <a:r>
                        <a:rPr lang="en-US" sz="1750" baseline="0" dirty="0"/>
                        <a:t>Whichever is later</a:t>
                      </a:r>
                    </a:p>
                  </a:txBody>
                  <a:tcPr marL="68580" marR="68580" marT="34290" marB="34290"/>
                </a:tc>
                <a:tc>
                  <a:txBody>
                    <a:bodyPr/>
                    <a:lstStyle/>
                    <a:p>
                      <a:pPr marL="342900" indent="-342900">
                        <a:buAutoNum type="romanLcParenBoth"/>
                      </a:pPr>
                      <a:r>
                        <a:rPr lang="en-US" sz="1750" b="1" baseline="0" dirty="0"/>
                        <a:t>18 Months </a:t>
                      </a:r>
                      <a:r>
                        <a:rPr lang="en-US" sz="1750" dirty="0"/>
                        <a:t>from the end of FY in which such </a:t>
                      </a:r>
                      <a:r>
                        <a:rPr kumimoji="0" lang="en-US" sz="1750" kern="1200" dirty="0"/>
                        <a:t>last authorization</a:t>
                      </a:r>
                      <a:r>
                        <a:rPr kumimoji="0" lang="en-US" sz="1750" kern="1200" baseline="0" dirty="0"/>
                        <a:t> for search was executed</a:t>
                      </a:r>
                      <a:r>
                        <a:rPr lang="en-US" sz="1750" baseline="0" dirty="0"/>
                        <a:t>, </a:t>
                      </a:r>
                      <a:r>
                        <a:rPr lang="en-US" sz="1750" u="sng" baseline="0" dirty="0"/>
                        <a:t>or</a:t>
                      </a:r>
                    </a:p>
                    <a:p>
                      <a:pPr marL="342900" indent="-342900">
                        <a:buNone/>
                      </a:pPr>
                      <a:r>
                        <a:rPr lang="en-US" sz="1750" baseline="0" dirty="0"/>
                        <a:t>(ii)  </a:t>
                      </a:r>
                      <a:r>
                        <a:rPr lang="en-US" sz="1750" b="1" baseline="0" dirty="0"/>
                        <a:t>12 Months </a:t>
                      </a:r>
                      <a:r>
                        <a:rPr lang="en-US" sz="1750" baseline="0" dirty="0"/>
                        <a:t>from the end of F.Y. in which books of accounts handed over to jurisdictional AO</a:t>
                      </a:r>
                    </a:p>
                    <a:p>
                      <a:pPr marL="342900" indent="-342900">
                        <a:buNone/>
                      </a:pPr>
                      <a:r>
                        <a:rPr lang="en-US" sz="1750" baseline="0" dirty="0"/>
                        <a:t>Whichever is later</a:t>
                      </a:r>
                    </a:p>
                  </a:txBody>
                  <a:tcPr marL="68580" marR="68580" marT="34290" marB="34290"/>
                </a:tc>
                <a:tc>
                  <a:txBody>
                    <a:bodyPr/>
                    <a:lstStyle/>
                    <a:p>
                      <a:pPr marL="342900" indent="-342900">
                        <a:buAutoNum type="romanLcParenBoth"/>
                      </a:pPr>
                      <a:r>
                        <a:rPr lang="en-US" sz="1750" b="1" baseline="0" dirty="0"/>
                        <a:t>12 Months </a:t>
                      </a:r>
                      <a:r>
                        <a:rPr lang="en-US" sz="1750" dirty="0"/>
                        <a:t>from the end of FY in which such </a:t>
                      </a:r>
                      <a:r>
                        <a:rPr kumimoji="0" lang="en-US" sz="1750" kern="1200" dirty="0"/>
                        <a:t>last authorization</a:t>
                      </a:r>
                      <a:r>
                        <a:rPr kumimoji="0" lang="en-US" sz="1750" kern="1200" baseline="0" dirty="0"/>
                        <a:t> for search was executed</a:t>
                      </a:r>
                      <a:r>
                        <a:rPr lang="en-US" sz="1750" baseline="0" dirty="0"/>
                        <a:t>, </a:t>
                      </a:r>
                      <a:r>
                        <a:rPr lang="en-US" sz="1750" u="sng" baseline="0" dirty="0"/>
                        <a:t>or</a:t>
                      </a:r>
                    </a:p>
                    <a:p>
                      <a:pPr marL="342900" indent="-342900">
                        <a:buNone/>
                      </a:pPr>
                      <a:r>
                        <a:rPr lang="en-US" sz="1750" baseline="0" dirty="0"/>
                        <a:t>(ii)  </a:t>
                      </a:r>
                      <a:r>
                        <a:rPr lang="en-US" sz="1750" b="1" baseline="0" dirty="0"/>
                        <a:t>12 Months </a:t>
                      </a:r>
                      <a:r>
                        <a:rPr lang="en-US" sz="1750" baseline="0" dirty="0"/>
                        <a:t>from the end of F.Y. in which books of accounts handed over to jurisdictional AO</a:t>
                      </a:r>
                    </a:p>
                    <a:p>
                      <a:pPr marL="342900" indent="-342900">
                        <a:buNone/>
                      </a:pPr>
                      <a:r>
                        <a:rPr lang="en-US" sz="1750" baseline="0" dirty="0"/>
                        <a:t>Whichever is later</a:t>
                      </a:r>
                    </a:p>
                  </a:txBody>
                  <a:tcPr marL="68580" marR="68580" marT="34290" marB="34290"/>
                </a:tc>
                <a:extLst>
                  <a:ext uri="{0D108BD9-81ED-4DB2-BD59-A6C34878D82A}">
                    <a16:rowId xmlns:a16="http://schemas.microsoft.com/office/drawing/2014/main" val="10002"/>
                  </a:ext>
                </a:extLst>
              </a:tr>
            </a:tbl>
          </a:graphicData>
        </a:graphic>
      </p:graphicFrame>
      <p:sp>
        <p:nvSpPr>
          <p:cNvPr id="6" name="Rectangle 5"/>
          <p:cNvSpPr/>
          <p:nvPr/>
        </p:nvSpPr>
        <p:spPr>
          <a:xfrm>
            <a:off x="66172" y="5861522"/>
            <a:ext cx="9011654" cy="646331"/>
          </a:xfrm>
          <a:prstGeom prst="rect">
            <a:avLst/>
          </a:prstGeom>
          <a:solidFill>
            <a:schemeClr val="accent2"/>
          </a:solidFill>
        </p:spPr>
        <p:txBody>
          <a:bodyPr wrap="square">
            <a:spAutoFit/>
          </a:bodyPr>
          <a:lstStyle/>
          <a:p>
            <a:pPr algn="just"/>
            <a:r>
              <a:rPr lang="en-US" dirty="0">
                <a:solidFill>
                  <a:schemeClr val="bg1"/>
                </a:solidFill>
                <a:latin typeface="+mn-lt"/>
              </a:rPr>
              <a:t>*Note: </a:t>
            </a:r>
            <a:r>
              <a:rPr lang="en-US" dirty="0" err="1">
                <a:solidFill>
                  <a:schemeClr val="bg1"/>
                </a:solidFill>
                <a:latin typeface="+mn-lt"/>
              </a:rPr>
              <a:t>upto</a:t>
            </a:r>
            <a:r>
              <a:rPr lang="en-US" dirty="0">
                <a:solidFill>
                  <a:schemeClr val="bg1"/>
                </a:solidFill>
                <a:latin typeface="+mn-lt"/>
              </a:rPr>
              <a:t> 31-03-2017- AY relevant to previous year in which search is conducted or requisition is made and 6 AYs immediately preceding such AY</a:t>
            </a:r>
            <a:endParaRPr lang="en-GB" dirty="0">
              <a:solidFill>
                <a:schemeClr val="bg1"/>
              </a:solidFill>
              <a:latin typeface="+mn-lt"/>
            </a:endParaRPr>
          </a:p>
        </p:txBody>
      </p:sp>
      <p:sp>
        <p:nvSpPr>
          <p:cNvPr id="8" name="TextBox 7"/>
          <p:cNvSpPr txBox="1"/>
          <p:nvPr/>
        </p:nvSpPr>
        <p:spPr>
          <a:xfrm>
            <a:off x="7617103" y="0"/>
            <a:ext cx="1514477" cy="523220"/>
          </a:xfrm>
          <a:prstGeom prst="rect">
            <a:avLst/>
          </a:prstGeom>
          <a:noFill/>
        </p:spPr>
        <p:txBody>
          <a:bodyPr wrap="square" rtlCol="0">
            <a:spAutoFit/>
          </a:bodyPr>
          <a:lstStyle/>
          <a:p>
            <a:r>
              <a:rPr lang="en-US" sz="2800" b="1" dirty="0" err="1">
                <a:latin typeface="+mj-lt"/>
              </a:rPr>
              <a:t>Contd</a:t>
            </a:r>
            <a:r>
              <a:rPr lang="en-US" sz="2800" b="1" dirty="0">
                <a:latin typeface="+mj-lt"/>
              </a:rPr>
              <a:t>…</a:t>
            </a:r>
          </a:p>
        </p:txBody>
      </p:sp>
      <p:sp>
        <p:nvSpPr>
          <p:cNvPr id="3" name="Slide Number Placeholder 2">
            <a:extLst>
              <a:ext uri="{FF2B5EF4-FFF2-40B4-BE49-F238E27FC236}">
                <a16:creationId xmlns:a16="http://schemas.microsoft.com/office/drawing/2014/main" id="{E63395A7-EB8F-4BDF-9623-D3ECFB715AB9}"/>
              </a:ext>
            </a:extLst>
          </p:cNvPr>
          <p:cNvSpPr>
            <a:spLocks noGrp="1"/>
          </p:cNvSpPr>
          <p:nvPr>
            <p:ph type="sldNum" sz="quarter" idx="12"/>
          </p:nvPr>
        </p:nvSpPr>
        <p:spPr/>
        <p:txBody>
          <a:bodyPr/>
          <a:lstStyle/>
          <a:p>
            <a:pPr>
              <a:defRPr/>
            </a:pPr>
            <a:fld id="{530A152B-CFDE-45FC-ACB8-FE7DAED0C3AA}" type="slidenum">
              <a:rPr lang="en-US" smtClean="0"/>
              <a:pPr>
                <a:defRPr/>
              </a:pPr>
              <a:t>23</a:t>
            </a:fld>
            <a:endParaRPr lang="en-US"/>
          </a:p>
        </p:txBody>
      </p:sp>
    </p:spTree>
    <p:extLst>
      <p:ext uri="{BB962C8B-B14F-4D97-AF65-F5344CB8AC3E}">
        <p14:creationId xmlns:p14="http://schemas.microsoft.com/office/powerpoint/2010/main" val="9571525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52400" y="1066800"/>
            <a:ext cx="8915400" cy="5847755"/>
          </a:xfrm>
          <a:prstGeom prst="rect">
            <a:avLst/>
          </a:prstGeom>
          <a:noFill/>
        </p:spPr>
        <p:txBody>
          <a:bodyPr wrap="square">
            <a:spAutoFit/>
          </a:bodyPr>
          <a:lstStyle/>
          <a:p>
            <a:pPr marL="342900" indent="-342900" algn="just">
              <a:buFont typeface="Wingdings" panose="05000000000000000000" pitchFamily="2" charset="2"/>
              <a:buChar char="q"/>
            </a:pPr>
            <a:r>
              <a:rPr lang="en-GB" sz="2200" dirty="0">
                <a:latin typeface="+mn-lt"/>
              </a:rPr>
              <a:t>Where during the course of </a:t>
            </a:r>
            <a:r>
              <a:rPr lang="en-US" sz="2200" dirty="0">
                <a:latin typeface="+mn-lt"/>
              </a:rPr>
              <a:t>the proceedings for the assessment or reassessment of total income, a </a:t>
            </a:r>
            <a:r>
              <a:rPr lang="en-US" sz="2200" b="1" u="sng" dirty="0">
                <a:latin typeface="+mn-lt"/>
              </a:rPr>
              <a:t>reference u/s 92CA(1)</a:t>
            </a:r>
            <a:r>
              <a:rPr lang="en-US" sz="2200" dirty="0">
                <a:latin typeface="+mn-lt"/>
              </a:rPr>
              <a:t>, the period available for making an order of assessment or reassessment shall be </a:t>
            </a:r>
            <a:r>
              <a:rPr lang="en-US" sz="2200" b="1" u="sng" dirty="0">
                <a:latin typeface="+mn-lt"/>
              </a:rPr>
              <a:t>extended by twelve months.</a:t>
            </a:r>
            <a:r>
              <a:rPr lang="en-US" sz="2200" b="1" dirty="0">
                <a:solidFill>
                  <a:schemeClr val="accent2"/>
                </a:solidFill>
                <a:latin typeface="+mn-lt"/>
              </a:rPr>
              <a:t> [4</a:t>
            </a:r>
            <a:r>
              <a:rPr lang="en-US" sz="2200" b="1" baseline="30000" dirty="0">
                <a:solidFill>
                  <a:schemeClr val="accent2"/>
                </a:solidFill>
                <a:latin typeface="+mn-lt"/>
              </a:rPr>
              <a:t>th</a:t>
            </a:r>
            <a:r>
              <a:rPr lang="en-US" sz="2200" b="1" dirty="0">
                <a:solidFill>
                  <a:schemeClr val="accent2"/>
                </a:solidFill>
                <a:latin typeface="+mn-lt"/>
              </a:rPr>
              <a:t> &amp; 5</a:t>
            </a:r>
            <a:r>
              <a:rPr lang="en-US" sz="2200" b="1" baseline="30000" dirty="0">
                <a:solidFill>
                  <a:schemeClr val="accent2"/>
                </a:solidFill>
                <a:latin typeface="+mn-lt"/>
              </a:rPr>
              <a:t>th</a:t>
            </a:r>
            <a:r>
              <a:rPr lang="en-US" sz="2200" b="1" dirty="0">
                <a:solidFill>
                  <a:schemeClr val="accent2"/>
                </a:solidFill>
                <a:latin typeface="+mn-lt"/>
              </a:rPr>
              <a:t> Proviso]</a:t>
            </a:r>
          </a:p>
          <a:p>
            <a:pPr marL="342900" indent="-342900" algn="just">
              <a:buFont typeface="Wingdings" panose="05000000000000000000" pitchFamily="2" charset="2"/>
              <a:buChar char="q"/>
            </a:pPr>
            <a:endParaRPr lang="en-US" sz="1400" b="1" dirty="0">
              <a:solidFill>
                <a:schemeClr val="accent2"/>
              </a:solidFill>
              <a:latin typeface="+mn-lt"/>
            </a:endParaRPr>
          </a:p>
          <a:p>
            <a:pPr marL="342900" indent="-342900" algn="just">
              <a:buClr>
                <a:schemeClr val="tx1"/>
              </a:buClr>
              <a:buFont typeface="Wingdings" panose="05000000000000000000" pitchFamily="2" charset="2"/>
              <a:buChar char="q"/>
            </a:pPr>
            <a:r>
              <a:rPr lang="en-US" sz="2200" b="1" u="sng" dirty="0">
                <a:solidFill>
                  <a:schemeClr val="accent2"/>
                </a:solidFill>
                <a:latin typeface="+mn-lt"/>
              </a:rPr>
              <a:t>Certain period to be excluded from Period of Limitation</a:t>
            </a:r>
            <a:r>
              <a:rPr lang="en-US" sz="2200" b="1" dirty="0">
                <a:latin typeface="+mn-lt"/>
              </a:rPr>
              <a:t>: </a:t>
            </a:r>
            <a:r>
              <a:rPr lang="en-US" sz="2200" dirty="0">
                <a:latin typeface="+mn-lt"/>
                <a:ea typeface="Times New Roman" panose="02020603050405020304" pitchFamily="18" charset="0"/>
                <a:cs typeface="Times New Roman" panose="02020603050405020304" pitchFamily="18" charset="0"/>
              </a:rPr>
              <a:t>In computing the period of limitation under this section—</a:t>
            </a:r>
            <a:endParaRPr lang="en-US" sz="2200" dirty="0">
              <a:latin typeface="+mn-lt"/>
              <a:ea typeface="Calibri" panose="020F0502020204030204" pitchFamily="34" charset="0"/>
              <a:cs typeface="Times New Roman" panose="02020603050405020304" pitchFamily="18" charset="0"/>
            </a:endParaRPr>
          </a:p>
          <a:p>
            <a:pPr marL="360045" marR="0" indent="-252095" algn="just">
              <a:spcBef>
                <a:spcPts val="0"/>
              </a:spcBef>
              <a:spcAft>
                <a:spcPts val="0"/>
              </a:spcAft>
            </a:pPr>
            <a:r>
              <a:rPr lang="en-US" sz="2200" dirty="0">
                <a:latin typeface="+mn-lt"/>
                <a:ea typeface="Times New Roman" panose="02020603050405020304" pitchFamily="18" charset="0"/>
                <a:cs typeface="Times New Roman" panose="02020603050405020304" pitchFamily="18" charset="0"/>
              </a:rPr>
              <a:t>(</a:t>
            </a:r>
            <a:r>
              <a:rPr lang="en-US" sz="2200" dirty="0" err="1">
                <a:latin typeface="+mn-lt"/>
                <a:ea typeface="Times New Roman" panose="02020603050405020304" pitchFamily="18" charset="0"/>
                <a:cs typeface="Times New Roman" panose="02020603050405020304" pitchFamily="18" charset="0"/>
              </a:rPr>
              <a:t>i</a:t>
            </a:r>
            <a:r>
              <a:rPr lang="en-US" sz="2200" dirty="0">
                <a:latin typeface="+mn-lt"/>
                <a:ea typeface="Times New Roman" panose="02020603050405020304" pitchFamily="18" charset="0"/>
                <a:cs typeface="Times New Roman" panose="02020603050405020304" pitchFamily="18" charset="0"/>
              </a:rPr>
              <a:t>) the period during which the assessment proceeding is </a:t>
            </a:r>
            <a:r>
              <a:rPr lang="en-US" sz="2200" b="1" u="sng" dirty="0">
                <a:latin typeface="+mn-lt"/>
                <a:ea typeface="Times New Roman" panose="02020603050405020304" pitchFamily="18" charset="0"/>
                <a:cs typeface="Times New Roman" panose="02020603050405020304" pitchFamily="18" charset="0"/>
              </a:rPr>
              <a:t>stayed by an order or injunction of any court</a:t>
            </a:r>
            <a:r>
              <a:rPr lang="en-US" sz="2200" dirty="0">
                <a:latin typeface="+mn-lt"/>
                <a:ea typeface="Times New Roman" panose="02020603050405020304" pitchFamily="18" charset="0"/>
                <a:cs typeface="Times New Roman" panose="02020603050405020304" pitchFamily="18" charset="0"/>
              </a:rPr>
              <a:t>; or</a:t>
            </a:r>
            <a:endParaRPr lang="en-US" sz="2200" dirty="0">
              <a:latin typeface="+mn-lt"/>
              <a:ea typeface="Calibri" panose="020F0502020204030204" pitchFamily="34" charset="0"/>
              <a:cs typeface="Times New Roman" panose="02020603050405020304" pitchFamily="18" charset="0"/>
            </a:endParaRPr>
          </a:p>
          <a:p>
            <a:pPr marL="360045" marR="0" indent="-252095" algn="just">
              <a:spcBef>
                <a:spcPts val="0"/>
              </a:spcBef>
              <a:spcAft>
                <a:spcPts val="0"/>
              </a:spcAft>
            </a:pPr>
            <a:r>
              <a:rPr lang="en-US" sz="2200" dirty="0">
                <a:latin typeface="+mn-lt"/>
                <a:ea typeface="Times New Roman" panose="02020603050405020304" pitchFamily="18" charset="0"/>
                <a:cs typeface="Times New Roman" panose="02020603050405020304" pitchFamily="18" charset="0"/>
              </a:rPr>
              <a:t>(ii) the period commencing from the date on which the </a:t>
            </a:r>
            <a:r>
              <a:rPr lang="en-US" sz="2200" b="1" u="sng" dirty="0">
                <a:latin typeface="+mn-lt"/>
                <a:ea typeface="Times New Roman" panose="02020603050405020304" pitchFamily="18" charset="0"/>
                <a:cs typeface="Times New Roman" panose="02020603050405020304" pitchFamily="18" charset="0"/>
              </a:rPr>
              <a:t>Assessing Officer directs the assessee to get his accounts audited under sub-section (2A) of section 142</a:t>
            </a:r>
            <a:r>
              <a:rPr lang="en-US" sz="2200" dirty="0">
                <a:latin typeface="+mn-lt"/>
                <a:ea typeface="Times New Roman" panose="02020603050405020304" pitchFamily="18" charset="0"/>
                <a:cs typeface="Times New Roman" panose="02020603050405020304" pitchFamily="18" charset="0"/>
              </a:rPr>
              <a:t> and—</a:t>
            </a:r>
            <a:endParaRPr lang="en-US" sz="2200" dirty="0">
              <a:latin typeface="+mn-lt"/>
              <a:ea typeface="Calibri" panose="020F0502020204030204" pitchFamily="34" charset="0"/>
              <a:cs typeface="Times New Roman" panose="02020603050405020304" pitchFamily="18" charset="0"/>
            </a:endParaRPr>
          </a:p>
          <a:p>
            <a:pPr marL="791845" marR="0" indent="-288290" algn="just">
              <a:spcBef>
                <a:spcPts val="0"/>
              </a:spcBef>
              <a:spcAft>
                <a:spcPts val="0"/>
              </a:spcAft>
            </a:pPr>
            <a:r>
              <a:rPr lang="en-US" sz="2200" dirty="0">
                <a:latin typeface="+mn-lt"/>
                <a:ea typeface="Times New Roman" panose="02020603050405020304" pitchFamily="18" charset="0"/>
                <a:cs typeface="Times New Roman" panose="02020603050405020304" pitchFamily="18" charset="0"/>
              </a:rPr>
              <a:t>(a) ending with the last date on which the assessee is required to furnish a report of such audit under that sub-section; or</a:t>
            </a:r>
            <a:endParaRPr lang="en-US" sz="2200" dirty="0">
              <a:latin typeface="+mn-lt"/>
              <a:ea typeface="Calibri" panose="020F0502020204030204" pitchFamily="34" charset="0"/>
              <a:cs typeface="Times New Roman" panose="02020603050405020304" pitchFamily="18" charset="0"/>
            </a:endParaRPr>
          </a:p>
          <a:p>
            <a:pPr marL="791845" marR="0" indent="-288290" algn="just">
              <a:spcBef>
                <a:spcPts val="0"/>
              </a:spcBef>
              <a:spcAft>
                <a:spcPts val="0"/>
              </a:spcAft>
            </a:pPr>
            <a:r>
              <a:rPr lang="en-US" sz="2200" dirty="0">
                <a:latin typeface="+mn-lt"/>
                <a:ea typeface="Times New Roman" panose="02020603050405020304" pitchFamily="18" charset="0"/>
                <a:cs typeface="Times New Roman" panose="02020603050405020304" pitchFamily="18" charset="0"/>
              </a:rPr>
              <a:t>(b) where such direction is challenged before a court, ending with the date on which the order setting aside such direction is received by the Principal Commissioner or Commissioner; or</a:t>
            </a:r>
            <a:endParaRPr lang="en-US" sz="2200" b="1" u="sng" dirty="0">
              <a:latin typeface="+mn-lt"/>
            </a:endParaRPr>
          </a:p>
        </p:txBody>
      </p:sp>
      <p:sp>
        <p:nvSpPr>
          <p:cNvPr id="8" name="TextBox 7"/>
          <p:cNvSpPr txBox="1"/>
          <p:nvPr/>
        </p:nvSpPr>
        <p:spPr>
          <a:xfrm>
            <a:off x="7391400" y="0"/>
            <a:ext cx="1752600"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
        <p:nvSpPr>
          <p:cNvPr id="7" name="Title 1">
            <a:extLst>
              <a:ext uri="{FF2B5EF4-FFF2-40B4-BE49-F238E27FC236}">
                <a16:creationId xmlns:a16="http://schemas.microsoft.com/office/drawing/2014/main" id="{7853269B-4B02-4D25-A20C-E0A9C9B213F0}"/>
              </a:ext>
            </a:extLst>
          </p:cNvPr>
          <p:cNvSpPr txBox="1">
            <a:spLocks/>
          </p:cNvSpPr>
          <p:nvPr/>
        </p:nvSpPr>
        <p:spPr>
          <a:xfrm>
            <a:off x="0" y="533400"/>
            <a:ext cx="9144000" cy="914400"/>
          </a:xfrm>
          <a:prstGeom prst="rect">
            <a:avLst/>
          </a:prstGeom>
        </p:spPr>
        <p:txBody>
          <a:bodyPr>
            <a:no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fontAlgn="auto">
              <a:spcAft>
                <a:spcPts val="0"/>
              </a:spcAft>
            </a:pPr>
            <a:r>
              <a:rPr lang="en-US" sz="3000" b="1" u="sng" dirty="0"/>
              <a:t>Section 153B…..</a:t>
            </a:r>
          </a:p>
        </p:txBody>
      </p:sp>
      <p:sp>
        <p:nvSpPr>
          <p:cNvPr id="3" name="Slide Number Placeholder 2">
            <a:extLst>
              <a:ext uri="{FF2B5EF4-FFF2-40B4-BE49-F238E27FC236}">
                <a16:creationId xmlns:a16="http://schemas.microsoft.com/office/drawing/2014/main" id="{CED33881-C61D-4554-AA5F-195590C836D7}"/>
              </a:ext>
            </a:extLst>
          </p:cNvPr>
          <p:cNvSpPr>
            <a:spLocks noGrp="1"/>
          </p:cNvSpPr>
          <p:nvPr>
            <p:ph type="sldNum" sz="quarter" idx="12"/>
          </p:nvPr>
        </p:nvSpPr>
        <p:spPr/>
        <p:txBody>
          <a:bodyPr/>
          <a:lstStyle/>
          <a:p>
            <a:pPr>
              <a:defRPr/>
            </a:pPr>
            <a:fld id="{530A152B-CFDE-45FC-ACB8-FE7DAED0C3AA}" type="slidenum">
              <a:rPr lang="en-US" smtClean="0"/>
              <a:pPr>
                <a:defRPr/>
              </a:pPr>
              <a:t>24</a:t>
            </a:fld>
            <a:endParaRPr lang="en-US"/>
          </a:p>
        </p:txBody>
      </p:sp>
    </p:spTree>
    <p:extLst>
      <p:ext uri="{BB962C8B-B14F-4D97-AF65-F5344CB8AC3E}">
        <p14:creationId xmlns:p14="http://schemas.microsoft.com/office/powerpoint/2010/main" val="8173765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52400" y="1272600"/>
            <a:ext cx="8915400" cy="5509200"/>
          </a:xfrm>
          <a:prstGeom prst="rect">
            <a:avLst/>
          </a:prstGeom>
          <a:noFill/>
        </p:spPr>
        <p:txBody>
          <a:bodyPr wrap="square">
            <a:spAutoFit/>
          </a:bodyPr>
          <a:lstStyle/>
          <a:p>
            <a:pPr marL="360045" marR="0" indent="-252095" algn="just">
              <a:spcBef>
                <a:spcPts val="0"/>
              </a:spcBef>
              <a:spcAft>
                <a:spcPts val="0"/>
              </a:spcAft>
            </a:pPr>
            <a:r>
              <a:rPr lang="en-US" sz="2200" dirty="0">
                <a:latin typeface="+mn-lt"/>
                <a:ea typeface="Times New Roman" panose="02020603050405020304" pitchFamily="18" charset="0"/>
                <a:cs typeface="Times New Roman" panose="02020603050405020304" pitchFamily="18" charset="0"/>
              </a:rPr>
              <a:t>(iii) the period commencing from the date on which the AO makes a </a:t>
            </a:r>
            <a:r>
              <a:rPr lang="en-US" sz="2200" b="1" u="sng" dirty="0">
                <a:latin typeface="+mn-lt"/>
                <a:ea typeface="Times New Roman" panose="02020603050405020304" pitchFamily="18" charset="0"/>
                <a:cs typeface="Times New Roman" panose="02020603050405020304" pitchFamily="18" charset="0"/>
              </a:rPr>
              <a:t>reference to the Valuation Officer </a:t>
            </a:r>
            <a:r>
              <a:rPr lang="en-US" sz="2200" dirty="0">
                <a:latin typeface="+mn-lt"/>
                <a:ea typeface="Times New Roman" panose="02020603050405020304" pitchFamily="18" charset="0"/>
                <a:cs typeface="Times New Roman" panose="02020603050405020304" pitchFamily="18" charset="0"/>
              </a:rPr>
              <a:t>u/s 142A(1)  and ending with the date on which the report of Valuation Officer is received by the AO; or</a:t>
            </a:r>
            <a:endParaRPr lang="en-US" sz="2200" dirty="0">
              <a:latin typeface="+mn-lt"/>
              <a:ea typeface="Calibri" panose="020F0502020204030204" pitchFamily="34" charset="0"/>
              <a:cs typeface="Times New Roman" panose="02020603050405020304" pitchFamily="18" charset="0"/>
            </a:endParaRPr>
          </a:p>
          <a:p>
            <a:pPr marL="360045" marR="0" indent="-252095" algn="just">
              <a:spcBef>
                <a:spcPts val="0"/>
              </a:spcBef>
              <a:spcAft>
                <a:spcPts val="0"/>
              </a:spcAft>
            </a:pPr>
            <a:r>
              <a:rPr lang="en-US" sz="2200" dirty="0">
                <a:latin typeface="+mn-lt"/>
                <a:ea typeface="Times New Roman" panose="02020603050405020304" pitchFamily="18" charset="0"/>
                <a:cs typeface="Times New Roman" panose="02020603050405020304" pitchFamily="18" charset="0"/>
              </a:rPr>
              <a:t>(iv) the time taken in re-opening the whole or any part of the proceeding or in giving an opportunity to the assessee of being re-heard under the proviso to section 129; or</a:t>
            </a:r>
          </a:p>
          <a:p>
            <a:pPr marL="360045" indent="-252095" algn="just">
              <a:spcBef>
                <a:spcPts val="0"/>
              </a:spcBef>
              <a:spcAft>
                <a:spcPts val="0"/>
              </a:spcAft>
            </a:pPr>
            <a:r>
              <a:rPr lang="en-US" sz="2200" dirty="0">
                <a:latin typeface="+mn-lt"/>
              </a:rPr>
              <a:t>(v) in a case where an </a:t>
            </a:r>
            <a:r>
              <a:rPr lang="en-US" sz="2200" b="1" u="sng" dirty="0">
                <a:latin typeface="+mn-lt"/>
              </a:rPr>
              <a:t>application made before Income-tax Settlement Commission is rejected by it or is not allowed to be proceeded with by it</a:t>
            </a:r>
            <a:r>
              <a:rPr lang="en-US" sz="2200" dirty="0">
                <a:latin typeface="+mn-lt"/>
              </a:rPr>
              <a:t>, the period commencing from the date on which an application is made before Settlement Commission u/s 245C and ending with the date on which the order u/s 245D(1) is received by the </a:t>
            </a:r>
            <a:r>
              <a:rPr lang="en-US" sz="2200" dirty="0" err="1">
                <a:latin typeface="+mn-lt"/>
              </a:rPr>
              <a:t>Pr.CIT</a:t>
            </a:r>
            <a:r>
              <a:rPr lang="en-US" sz="2200" dirty="0">
                <a:latin typeface="+mn-lt"/>
              </a:rPr>
              <a:t> or CIT u/s 245D(2); or</a:t>
            </a:r>
          </a:p>
          <a:p>
            <a:pPr marL="360045" marR="0" indent="-252095" algn="just">
              <a:spcBef>
                <a:spcPts val="0"/>
              </a:spcBef>
              <a:spcAft>
                <a:spcPts val="0"/>
              </a:spcAft>
            </a:pPr>
            <a:r>
              <a:rPr lang="en-US" sz="2200" dirty="0">
                <a:latin typeface="+mn-lt"/>
                <a:ea typeface="Times New Roman" panose="02020603050405020304" pitchFamily="18" charset="0"/>
                <a:cs typeface="Times New Roman" panose="02020603050405020304" pitchFamily="18" charset="0"/>
              </a:rPr>
              <a:t>(vi) the period commencing from the date on which an </a:t>
            </a:r>
            <a:r>
              <a:rPr lang="en-US" sz="2200" b="1" u="sng" dirty="0">
                <a:latin typeface="+mn-lt"/>
                <a:ea typeface="Times New Roman" panose="02020603050405020304" pitchFamily="18" charset="0"/>
                <a:cs typeface="Times New Roman" panose="02020603050405020304" pitchFamily="18" charset="0"/>
              </a:rPr>
              <a:t>application is made before the Authority for Advance Rulings</a:t>
            </a:r>
            <a:r>
              <a:rPr lang="en-US" sz="2200" dirty="0">
                <a:latin typeface="+mn-lt"/>
                <a:ea typeface="Times New Roman" panose="02020603050405020304" pitchFamily="18" charset="0"/>
                <a:cs typeface="Times New Roman" panose="02020603050405020304" pitchFamily="18" charset="0"/>
              </a:rPr>
              <a:t> u/s 245Q (1) and ending with the date on which the order rejecting the application is received by the </a:t>
            </a:r>
            <a:r>
              <a:rPr lang="en-US" sz="2200" dirty="0" err="1">
                <a:latin typeface="+mn-lt"/>
                <a:ea typeface="Times New Roman" panose="02020603050405020304" pitchFamily="18" charset="0"/>
                <a:cs typeface="Times New Roman" panose="02020603050405020304" pitchFamily="18" charset="0"/>
              </a:rPr>
              <a:t>Pr.CIT</a:t>
            </a:r>
            <a:r>
              <a:rPr lang="en-US" sz="2200" dirty="0">
                <a:latin typeface="+mn-lt"/>
                <a:ea typeface="Times New Roman" panose="02020603050405020304" pitchFamily="18" charset="0"/>
                <a:cs typeface="Times New Roman" panose="02020603050405020304" pitchFamily="18" charset="0"/>
              </a:rPr>
              <a:t> or CIT u/s 245R(3); or</a:t>
            </a:r>
            <a:endParaRPr lang="en-US" sz="2200" b="1" u="sng" dirty="0">
              <a:latin typeface="+mn-lt"/>
            </a:endParaRPr>
          </a:p>
        </p:txBody>
      </p:sp>
      <p:sp>
        <p:nvSpPr>
          <p:cNvPr id="8" name="TextBox 7"/>
          <p:cNvSpPr txBox="1"/>
          <p:nvPr/>
        </p:nvSpPr>
        <p:spPr>
          <a:xfrm>
            <a:off x="7391400" y="0"/>
            <a:ext cx="1752600"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
        <p:nvSpPr>
          <p:cNvPr id="7" name="Title 1">
            <a:extLst>
              <a:ext uri="{FF2B5EF4-FFF2-40B4-BE49-F238E27FC236}">
                <a16:creationId xmlns:a16="http://schemas.microsoft.com/office/drawing/2014/main" id="{7853269B-4B02-4D25-A20C-E0A9C9B213F0}"/>
              </a:ext>
            </a:extLst>
          </p:cNvPr>
          <p:cNvSpPr txBox="1">
            <a:spLocks/>
          </p:cNvSpPr>
          <p:nvPr/>
        </p:nvSpPr>
        <p:spPr>
          <a:xfrm>
            <a:off x="0" y="533400"/>
            <a:ext cx="9144000" cy="914400"/>
          </a:xfrm>
          <a:prstGeom prst="rect">
            <a:avLst/>
          </a:prstGeom>
        </p:spPr>
        <p:txBody>
          <a:bodyPr>
            <a:no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fontAlgn="auto">
              <a:spcAft>
                <a:spcPts val="0"/>
              </a:spcAft>
            </a:pPr>
            <a:r>
              <a:rPr lang="en-US" sz="3000" b="1" u="sng" dirty="0"/>
              <a:t>Section 153B…..</a:t>
            </a:r>
          </a:p>
        </p:txBody>
      </p:sp>
      <p:sp>
        <p:nvSpPr>
          <p:cNvPr id="3" name="Slide Number Placeholder 2">
            <a:extLst>
              <a:ext uri="{FF2B5EF4-FFF2-40B4-BE49-F238E27FC236}">
                <a16:creationId xmlns:a16="http://schemas.microsoft.com/office/drawing/2014/main" id="{D7674AC4-D3C4-4466-9908-98E796FA68A7}"/>
              </a:ext>
            </a:extLst>
          </p:cNvPr>
          <p:cNvSpPr>
            <a:spLocks noGrp="1"/>
          </p:cNvSpPr>
          <p:nvPr>
            <p:ph type="sldNum" sz="quarter" idx="12"/>
          </p:nvPr>
        </p:nvSpPr>
        <p:spPr/>
        <p:txBody>
          <a:bodyPr/>
          <a:lstStyle/>
          <a:p>
            <a:pPr>
              <a:defRPr/>
            </a:pPr>
            <a:fld id="{530A152B-CFDE-45FC-ACB8-FE7DAED0C3AA}" type="slidenum">
              <a:rPr lang="en-US" smtClean="0"/>
              <a:pPr>
                <a:defRPr/>
              </a:pPr>
              <a:t>25</a:t>
            </a:fld>
            <a:endParaRPr lang="en-US"/>
          </a:p>
        </p:txBody>
      </p:sp>
    </p:spTree>
    <p:extLst>
      <p:ext uri="{BB962C8B-B14F-4D97-AF65-F5344CB8AC3E}">
        <p14:creationId xmlns:p14="http://schemas.microsoft.com/office/powerpoint/2010/main" val="30681619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C0A9852-AA93-40E5-9231-AA89E239DF25}"/>
              </a:ext>
            </a:extLst>
          </p:cNvPr>
          <p:cNvSpPr/>
          <p:nvPr/>
        </p:nvSpPr>
        <p:spPr>
          <a:xfrm>
            <a:off x="76200" y="990600"/>
            <a:ext cx="9067800" cy="5909310"/>
          </a:xfrm>
          <a:prstGeom prst="rect">
            <a:avLst/>
          </a:prstGeom>
        </p:spPr>
        <p:txBody>
          <a:bodyPr wrap="square">
            <a:spAutoFit/>
          </a:bodyPr>
          <a:lstStyle/>
          <a:p>
            <a:pPr marL="360045" marR="0" indent="-252095" algn="just">
              <a:spcBef>
                <a:spcPts val="0"/>
              </a:spcBef>
              <a:spcAft>
                <a:spcPts val="0"/>
              </a:spcAft>
            </a:pPr>
            <a:r>
              <a:rPr lang="en-US" sz="2100" dirty="0">
                <a:latin typeface="+mn-lt"/>
                <a:ea typeface="Times New Roman" panose="02020603050405020304" pitchFamily="18" charset="0"/>
                <a:cs typeface="Times New Roman" panose="02020603050405020304" pitchFamily="18" charset="0"/>
              </a:rPr>
              <a:t>(vii) the period commencing from the date on which an </a:t>
            </a:r>
            <a:r>
              <a:rPr lang="en-US" sz="2100" b="1" u="sng" dirty="0">
                <a:latin typeface="+mn-lt"/>
                <a:ea typeface="Times New Roman" panose="02020603050405020304" pitchFamily="18" charset="0"/>
                <a:cs typeface="Times New Roman" panose="02020603050405020304" pitchFamily="18" charset="0"/>
              </a:rPr>
              <a:t>application is made before the Authority for Advance Rulings</a:t>
            </a:r>
            <a:r>
              <a:rPr lang="en-US" sz="2100" dirty="0">
                <a:latin typeface="+mn-lt"/>
                <a:ea typeface="Times New Roman" panose="02020603050405020304" pitchFamily="18" charset="0"/>
                <a:cs typeface="Times New Roman" panose="02020603050405020304" pitchFamily="18" charset="0"/>
              </a:rPr>
              <a:t> u/s 245Q(1) and ending with the date on which the advance ruling pronounced by it is received by </a:t>
            </a:r>
            <a:r>
              <a:rPr lang="en-US" sz="2100" dirty="0" err="1">
                <a:latin typeface="+mn-lt"/>
                <a:ea typeface="Times New Roman" panose="02020603050405020304" pitchFamily="18" charset="0"/>
                <a:cs typeface="Times New Roman" panose="02020603050405020304" pitchFamily="18" charset="0"/>
              </a:rPr>
              <a:t>Pr.CIT</a:t>
            </a:r>
            <a:r>
              <a:rPr lang="en-US" sz="2100" dirty="0">
                <a:latin typeface="+mn-lt"/>
                <a:ea typeface="Times New Roman" panose="02020603050405020304" pitchFamily="18" charset="0"/>
                <a:cs typeface="Times New Roman" panose="02020603050405020304" pitchFamily="18" charset="0"/>
              </a:rPr>
              <a:t> or CIT u/s 245R(7); or</a:t>
            </a:r>
          </a:p>
          <a:p>
            <a:pPr marL="360045" marR="0" indent="-252095" algn="just">
              <a:spcBef>
                <a:spcPts val="0"/>
              </a:spcBef>
              <a:spcAft>
                <a:spcPts val="0"/>
              </a:spcAft>
            </a:pPr>
            <a:r>
              <a:rPr lang="en-US" sz="2100" dirty="0">
                <a:latin typeface="+mn-lt"/>
                <a:ea typeface="Times New Roman" panose="02020603050405020304" pitchFamily="18" charset="0"/>
                <a:cs typeface="Times New Roman" panose="02020603050405020304" pitchFamily="18" charset="0"/>
              </a:rPr>
              <a:t>(viii) the period commencing from the date of annulment of a proceeding or order of assessment/reassessment referred to in sec.153A(2), till the date of the receipt of the order setting aside the order of such annulment, by the </a:t>
            </a:r>
            <a:r>
              <a:rPr lang="en-US" sz="2100" dirty="0" err="1">
                <a:latin typeface="+mn-lt"/>
                <a:ea typeface="Times New Roman" panose="02020603050405020304" pitchFamily="18" charset="0"/>
                <a:cs typeface="Times New Roman" panose="02020603050405020304" pitchFamily="18" charset="0"/>
              </a:rPr>
              <a:t>Pr.CIT</a:t>
            </a:r>
            <a:r>
              <a:rPr lang="en-US" sz="2100" dirty="0">
                <a:latin typeface="+mn-lt"/>
                <a:ea typeface="Times New Roman" panose="02020603050405020304" pitchFamily="18" charset="0"/>
                <a:cs typeface="Times New Roman" panose="02020603050405020304" pitchFamily="18" charset="0"/>
              </a:rPr>
              <a:t> or CIT; or</a:t>
            </a:r>
            <a:endParaRPr lang="en-US" sz="2100" dirty="0">
              <a:latin typeface="+mn-lt"/>
              <a:ea typeface="Calibri" panose="020F0502020204030204" pitchFamily="34" charset="0"/>
              <a:cs typeface="Times New Roman" panose="02020603050405020304" pitchFamily="18" charset="0"/>
            </a:endParaRPr>
          </a:p>
          <a:p>
            <a:pPr marL="360045" marR="0" indent="-252095" algn="just">
              <a:spcBef>
                <a:spcPts val="0"/>
              </a:spcBef>
              <a:spcAft>
                <a:spcPts val="0"/>
              </a:spcAft>
            </a:pPr>
            <a:r>
              <a:rPr lang="en-US" sz="2100" dirty="0">
                <a:latin typeface="+mn-lt"/>
                <a:ea typeface="Times New Roman" panose="02020603050405020304" pitchFamily="18" charset="0"/>
                <a:cs typeface="Times New Roman" panose="02020603050405020304" pitchFamily="18" charset="0"/>
              </a:rPr>
              <a:t>(ix) the period commencing from the date on which a </a:t>
            </a:r>
            <a:r>
              <a:rPr lang="en-US" sz="2100" b="1" u="sng" dirty="0">
                <a:latin typeface="+mn-lt"/>
                <a:ea typeface="Times New Roman" panose="02020603050405020304" pitchFamily="18" charset="0"/>
                <a:cs typeface="Times New Roman" panose="02020603050405020304" pitchFamily="18" charset="0"/>
              </a:rPr>
              <a:t>reference or first of the references for exchange of information is made by an authority competent under an agreement referred to in sec. 90/ 90A</a:t>
            </a:r>
            <a:r>
              <a:rPr lang="en-US" sz="2100" dirty="0">
                <a:latin typeface="+mn-lt"/>
                <a:ea typeface="Times New Roman" panose="02020603050405020304" pitchFamily="18" charset="0"/>
                <a:cs typeface="Times New Roman" panose="02020603050405020304" pitchFamily="18" charset="0"/>
              </a:rPr>
              <a:t> and ending with the date on which the information requested is last received by </a:t>
            </a:r>
            <a:r>
              <a:rPr lang="en-US" sz="2100" dirty="0" err="1">
                <a:latin typeface="+mn-lt"/>
                <a:ea typeface="Times New Roman" panose="02020603050405020304" pitchFamily="18" charset="0"/>
                <a:cs typeface="Times New Roman" panose="02020603050405020304" pitchFamily="18" charset="0"/>
              </a:rPr>
              <a:t>Pr.CIT</a:t>
            </a:r>
            <a:r>
              <a:rPr lang="en-US" sz="2100" dirty="0">
                <a:latin typeface="+mn-lt"/>
                <a:ea typeface="Times New Roman" panose="02020603050405020304" pitchFamily="18" charset="0"/>
                <a:cs typeface="Times New Roman" panose="02020603050405020304" pitchFamily="18" charset="0"/>
              </a:rPr>
              <a:t> or CIT or a period of one year, whichever is less; or</a:t>
            </a:r>
            <a:endParaRPr lang="en-US" sz="2100" dirty="0">
              <a:latin typeface="+mn-lt"/>
              <a:ea typeface="Calibri" panose="020F0502020204030204" pitchFamily="34" charset="0"/>
              <a:cs typeface="Times New Roman" panose="02020603050405020304" pitchFamily="18" charset="0"/>
            </a:endParaRPr>
          </a:p>
          <a:p>
            <a:pPr marL="360045" marR="0" indent="-252095" algn="just">
              <a:spcBef>
                <a:spcPts val="0"/>
              </a:spcBef>
              <a:spcAft>
                <a:spcPts val="0"/>
              </a:spcAft>
            </a:pPr>
            <a:r>
              <a:rPr lang="en-US" sz="2100" dirty="0">
                <a:latin typeface="+mn-lt"/>
                <a:ea typeface="Times New Roman" panose="02020603050405020304" pitchFamily="18" charset="0"/>
                <a:cs typeface="Times New Roman" panose="02020603050405020304" pitchFamily="18" charset="0"/>
              </a:rPr>
              <a:t>(x) the period commencing from the date on which a </a:t>
            </a:r>
            <a:r>
              <a:rPr lang="en-US" sz="2100" b="1" u="sng" dirty="0">
                <a:latin typeface="+mn-lt"/>
                <a:ea typeface="Times New Roman" panose="02020603050405020304" pitchFamily="18" charset="0"/>
                <a:cs typeface="Times New Roman" panose="02020603050405020304" pitchFamily="18" charset="0"/>
              </a:rPr>
              <a:t>reference for declaration of an arrangement to be an impermissible avoidance arrangement</a:t>
            </a:r>
            <a:r>
              <a:rPr lang="en-US" sz="2100" dirty="0">
                <a:latin typeface="+mn-lt"/>
                <a:ea typeface="Times New Roman" panose="02020603050405020304" pitchFamily="18" charset="0"/>
                <a:cs typeface="Times New Roman" panose="02020603050405020304" pitchFamily="18" charset="0"/>
              </a:rPr>
              <a:t> is received by the </a:t>
            </a:r>
            <a:r>
              <a:rPr lang="en-US" sz="2100" dirty="0" err="1">
                <a:latin typeface="+mn-lt"/>
                <a:ea typeface="Times New Roman" panose="02020603050405020304" pitchFamily="18" charset="0"/>
                <a:cs typeface="Times New Roman" panose="02020603050405020304" pitchFamily="18" charset="0"/>
              </a:rPr>
              <a:t>Pr.CIT</a:t>
            </a:r>
            <a:r>
              <a:rPr lang="en-US" sz="2100" dirty="0">
                <a:latin typeface="+mn-lt"/>
                <a:ea typeface="Times New Roman" panose="02020603050405020304" pitchFamily="18" charset="0"/>
                <a:cs typeface="Times New Roman" panose="02020603050405020304" pitchFamily="18" charset="0"/>
              </a:rPr>
              <a:t> or CIT u/s 144BA(1) and ending on the date on which a direction u/s 144BA(3)/(6) or an order u/s 144BA (5) is received by AO,</a:t>
            </a:r>
            <a:endParaRPr lang="en-US" sz="2100" dirty="0">
              <a:latin typeface="+mn-lt"/>
              <a:ea typeface="Calibri" panose="020F0502020204030204" pitchFamily="34" charset="0"/>
              <a:cs typeface="Times New Roman" panose="02020603050405020304" pitchFamily="18" charset="0"/>
            </a:endParaRPr>
          </a:p>
          <a:p>
            <a:pPr>
              <a:spcBef>
                <a:spcPts val="0"/>
              </a:spcBef>
              <a:spcAft>
                <a:spcPts val="0"/>
              </a:spcAft>
            </a:pPr>
            <a:r>
              <a:rPr lang="en-US" sz="2100" b="1" dirty="0">
                <a:latin typeface="+mn-lt"/>
                <a:ea typeface="Times New Roman" panose="02020603050405020304" pitchFamily="18" charset="0"/>
              </a:rPr>
              <a:t>shall be excluded. </a:t>
            </a:r>
            <a:r>
              <a:rPr lang="en-US" sz="2100" b="1" dirty="0">
                <a:solidFill>
                  <a:schemeClr val="accent2"/>
                </a:solidFill>
                <a:latin typeface="+mn-lt"/>
                <a:ea typeface="Times New Roman" panose="02020603050405020304" pitchFamily="18" charset="0"/>
              </a:rPr>
              <a:t>[Explanation]</a:t>
            </a:r>
            <a:endParaRPr lang="en-US" sz="2100" b="1" dirty="0">
              <a:solidFill>
                <a:schemeClr val="accent2"/>
              </a:solidFill>
              <a:latin typeface="+mn-lt"/>
            </a:endParaRPr>
          </a:p>
        </p:txBody>
      </p:sp>
      <p:sp>
        <p:nvSpPr>
          <p:cNvPr id="6" name="Title 1">
            <a:extLst>
              <a:ext uri="{FF2B5EF4-FFF2-40B4-BE49-F238E27FC236}">
                <a16:creationId xmlns:a16="http://schemas.microsoft.com/office/drawing/2014/main" id="{B9F33A8D-BC7D-4854-BD7E-7E6B4E6C4088}"/>
              </a:ext>
            </a:extLst>
          </p:cNvPr>
          <p:cNvSpPr txBox="1">
            <a:spLocks/>
          </p:cNvSpPr>
          <p:nvPr/>
        </p:nvSpPr>
        <p:spPr>
          <a:xfrm>
            <a:off x="0" y="457200"/>
            <a:ext cx="9144000" cy="523220"/>
          </a:xfrm>
          <a:prstGeom prst="rect">
            <a:avLst/>
          </a:prstGeom>
        </p:spPr>
        <p:txBody>
          <a:bodyPr>
            <a:no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fontAlgn="auto">
              <a:spcAft>
                <a:spcPts val="0"/>
              </a:spcAft>
            </a:pPr>
            <a:r>
              <a:rPr lang="en-US" sz="3000" b="1" u="sng" dirty="0"/>
              <a:t>Section 153B…..</a:t>
            </a:r>
          </a:p>
        </p:txBody>
      </p:sp>
      <p:sp>
        <p:nvSpPr>
          <p:cNvPr id="4" name="Slide Number Placeholder 3">
            <a:extLst>
              <a:ext uri="{FF2B5EF4-FFF2-40B4-BE49-F238E27FC236}">
                <a16:creationId xmlns:a16="http://schemas.microsoft.com/office/drawing/2014/main" id="{55021C12-41CA-4936-B5C4-AA9C7B9377B9}"/>
              </a:ext>
            </a:extLst>
          </p:cNvPr>
          <p:cNvSpPr>
            <a:spLocks noGrp="1"/>
          </p:cNvSpPr>
          <p:nvPr>
            <p:ph type="sldNum" sz="quarter" idx="12"/>
          </p:nvPr>
        </p:nvSpPr>
        <p:spPr/>
        <p:txBody>
          <a:bodyPr/>
          <a:lstStyle/>
          <a:p>
            <a:pPr>
              <a:defRPr/>
            </a:pPr>
            <a:fld id="{530A152B-CFDE-45FC-ACB8-FE7DAED0C3AA}" type="slidenum">
              <a:rPr lang="en-US" smtClean="0"/>
              <a:pPr>
                <a:defRPr/>
              </a:pPr>
              <a:t>26</a:t>
            </a:fld>
            <a:endParaRPr lang="en-US"/>
          </a:p>
        </p:txBody>
      </p:sp>
      <p:sp>
        <p:nvSpPr>
          <p:cNvPr id="7" name="TextBox 6">
            <a:extLst>
              <a:ext uri="{FF2B5EF4-FFF2-40B4-BE49-F238E27FC236}">
                <a16:creationId xmlns:a16="http://schemas.microsoft.com/office/drawing/2014/main" id="{FE3FE501-0EF4-44D6-B68D-B91352886F4F}"/>
              </a:ext>
            </a:extLst>
          </p:cNvPr>
          <p:cNvSpPr txBox="1"/>
          <p:nvPr/>
        </p:nvSpPr>
        <p:spPr>
          <a:xfrm>
            <a:off x="7374074" y="0"/>
            <a:ext cx="1733831"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Tree>
    <p:extLst>
      <p:ext uri="{BB962C8B-B14F-4D97-AF65-F5344CB8AC3E}">
        <p14:creationId xmlns:p14="http://schemas.microsoft.com/office/powerpoint/2010/main" val="22269688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C0A9852-AA93-40E5-9231-AA89E239DF25}"/>
              </a:ext>
            </a:extLst>
          </p:cNvPr>
          <p:cNvSpPr/>
          <p:nvPr/>
        </p:nvSpPr>
        <p:spPr>
          <a:xfrm>
            <a:off x="76200" y="1068903"/>
            <a:ext cx="9067800" cy="5560497"/>
          </a:xfrm>
          <a:prstGeom prst="rect">
            <a:avLst/>
          </a:prstGeom>
        </p:spPr>
        <p:txBody>
          <a:bodyPr wrap="square">
            <a:spAutoFit/>
          </a:bodyPr>
          <a:lstStyle/>
          <a:p>
            <a:pPr marL="342900" marR="0" indent="-342900" algn="just">
              <a:spcBef>
                <a:spcPts val="300"/>
              </a:spcBef>
              <a:spcAft>
                <a:spcPts val="0"/>
              </a:spcAft>
              <a:buFont typeface="Wingdings" panose="05000000000000000000" pitchFamily="2" charset="2"/>
              <a:buChar char="q"/>
            </a:pPr>
            <a:r>
              <a:rPr lang="en-US" sz="2200" dirty="0">
                <a:latin typeface="+mn-lt"/>
                <a:ea typeface="Times New Roman" panose="02020603050405020304" pitchFamily="18" charset="0"/>
                <a:cs typeface="Times New Roman" panose="02020603050405020304" pitchFamily="18" charset="0"/>
              </a:rPr>
              <a:t>Where immediately after exclusion of aforesaid period, </a:t>
            </a:r>
            <a:r>
              <a:rPr lang="en-US" sz="2200" b="1" u="sng" dirty="0">
                <a:latin typeface="+mn-lt"/>
                <a:cs typeface="Times New Roman" panose="02020603050405020304" pitchFamily="18" charset="0"/>
              </a:rPr>
              <a:t>period available </a:t>
            </a:r>
            <a:r>
              <a:rPr lang="en-US" sz="2200" b="1" u="sng" dirty="0">
                <a:latin typeface="+mn-lt"/>
                <a:ea typeface="Times New Roman" panose="02020603050405020304" pitchFamily="18" charset="0"/>
                <a:cs typeface="Times New Roman" panose="02020603050405020304" pitchFamily="18" charset="0"/>
              </a:rPr>
              <a:t>to AO</a:t>
            </a:r>
            <a:r>
              <a:rPr lang="en-US" sz="2200" dirty="0">
                <a:latin typeface="+mn-lt"/>
                <a:ea typeface="Times New Roman" panose="02020603050405020304" pitchFamily="18" charset="0"/>
                <a:cs typeface="Times New Roman" panose="02020603050405020304" pitchFamily="18" charset="0"/>
              </a:rPr>
              <a:t> for making order of assessment or reassessment, as the case may be, </a:t>
            </a:r>
            <a:r>
              <a:rPr lang="en-US" sz="2200" b="1" u="sng" dirty="0">
                <a:latin typeface="+mn-lt"/>
                <a:ea typeface="Times New Roman" panose="02020603050405020304" pitchFamily="18" charset="0"/>
                <a:cs typeface="Times New Roman" panose="02020603050405020304" pitchFamily="18" charset="0"/>
              </a:rPr>
              <a:t>is less than sixty days</a:t>
            </a:r>
            <a:r>
              <a:rPr lang="en-US" sz="2200" dirty="0">
                <a:latin typeface="+mn-lt"/>
                <a:ea typeface="Times New Roman" panose="02020603050405020304" pitchFamily="18" charset="0"/>
                <a:cs typeface="Times New Roman" panose="02020603050405020304" pitchFamily="18" charset="0"/>
              </a:rPr>
              <a:t>, such remaining period shall be </a:t>
            </a:r>
            <a:r>
              <a:rPr lang="en-US" sz="2200" b="1" u="sng" dirty="0">
                <a:latin typeface="+mn-lt"/>
                <a:ea typeface="Times New Roman" panose="02020603050405020304" pitchFamily="18" charset="0"/>
                <a:cs typeface="Times New Roman" panose="02020603050405020304" pitchFamily="18" charset="0"/>
              </a:rPr>
              <a:t>extended to sixty days</a:t>
            </a:r>
            <a:r>
              <a:rPr lang="en-US" sz="2200" dirty="0">
                <a:latin typeface="+mn-lt"/>
                <a:ea typeface="Times New Roman" panose="02020603050405020304" pitchFamily="18" charset="0"/>
                <a:cs typeface="Times New Roman" panose="02020603050405020304" pitchFamily="18" charset="0"/>
              </a:rPr>
              <a:t> and the aforesaid period of limitation shall be deemed to be extended accordingly :</a:t>
            </a:r>
            <a:endParaRPr lang="en-US" sz="2200" dirty="0">
              <a:latin typeface="+mn-lt"/>
              <a:ea typeface="Calibri" panose="020F0502020204030204" pitchFamily="34" charset="0"/>
              <a:cs typeface="Times New Roman" panose="02020603050405020304" pitchFamily="18" charset="0"/>
            </a:endParaRPr>
          </a:p>
          <a:p>
            <a:pPr marL="342900" marR="0" indent="-342900" algn="just">
              <a:spcBef>
                <a:spcPts val="0"/>
              </a:spcBef>
              <a:spcAft>
                <a:spcPts val="400"/>
              </a:spcAft>
              <a:buFont typeface="Wingdings" panose="05000000000000000000" pitchFamily="2" charset="2"/>
              <a:buChar char="q"/>
            </a:pPr>
            <a:r>
              <a:rPr lang="en-US" sz="2200" dirty="0">
                <a:latin typeface="+mn-lt"/>
                <a:ea typeface="Times New Roman" panose="02020603050405020304" pitchFamily="18" charset="0"/>
                <a:cs typeface="Times New Roman" panose="02020603050405020304" pitchFamily="18" charset="0"/>
              </a:rPr>
              <a:t>Where the </a:t>
            </a:r>
            <a:r>
              <a:rPr lang="en-US" sz="2200" b="1" u="sng" dirty="0">
                <a:latin typeface="+mn-lt"/>
                <a:ea typeface="Times New Roman" panose="02020603050405020304" pitchFamily="18" charset="0"/>
                <a:cs typeface="Times New Roman" panose="02020603050405020304" pitchFamily="18" charset="0"/>
              </a:rPr>
              <a:t>period available to the Transfer Pricing Officer</a:t>
            </a:r>
            <a:r>
              <a:rPr lang="en-US" sz="2200" dirty="0">
                <a:latin typeface="+mn-lt"/>
                <a:ea typeface="Times New Roman" panose="02020603050405020304" pitchFamily="18" charset="0"/>
                <a:cs typeface="Times New Roman" panose="02020603050405020304" pitchFamily="18" charset="0"/>
              </a:rPr>
              <a:t> is extended to sixty days in accordance with Sec.92CA(3A) and the period of limitation available to AO for making order of assessment or reassessment, as the case may be, </a:t>
            </a:r>
            <a:r>
              <a:rPr lang="en-US" sz="2200" b="1" u="sng" dirty="0">
                <a:latin typeface="+mn-lt"/>
                <a:ea typeface="Times New Roman" panose="02020603050405020304" pitchFamily="18" charset="0"/>
                <a:cs typeface="Times New Roman" panose="02020603050405020304" pitchFamily="18" charset="0"/>
              </a:rPr>
              <a:t>is less than sixty days</a:t>
            </a:r>
            <a:r>
              <a:rPr lang="en-US" sz="2200" dirty="0">
                <a:latin typeface="+mn-lt"/>
                <a:ea typeface="Times New Roman" panose="02020603050405020304" pitchFamily="18" charset="0"/>
                <a:cs typeface="Times New Roman" panose="02020603050405020304" pitchFamily="18" charset="0"/>
              </a:rPr>
              <a:t>, such remaining period shall be extended to sixty days and the aforesaid period of limitation shall be deemed to be extended accordingly:</a:t>
            </a:r>
            <a:endParaRPr lang="en-US" sz="2200" dirty="0">
              <a:latin typeface="+mn-lt"/>
              <a:ea typeface="Calibri" panose="020F0502020204030204" pitchFamily="34" charset="0"/>
              <a:cs typeface="Times New Roman" panose="02020603050405020304" pitchFamily="18" charset="0"/>
            </a:endParaRPr>
          </a:p>
          <a:p>
            <a:pPr marL="342900" marR="0" indent="-342900" algn="just">
              <a:spcBef>
                <a:spcPts val="0"/>
              </a:spcBef>
              <a:spcAft>
                <a:spcPts val="400"/>
              </a:spcAft>
              <a:buFont typeface="Wingdings" panose="05000000000000000000" pitchFamily="2" charset="2"/>
              <a:buChar char="q"/>
            </a:pPr>
            <a:r>
              <a:rPr lang="en-US" sz="2200" dirty="0">
                <a:latin typeface="+mn-lt"/>
                <a:ea typeface="Times New Roman" panose="02020603050405020304" pitchFamily="18" charset="0"/>
                <a:cs typeface="Times New Roman" panose="02020603050405020304" pitchFamily="18" charset="0"/>
              </a:rPr>
              <a:t>Where </a:t>
            </a:r>
            <a:r>
              <a:rPr lang="en-US" sz="2200" b="1" u="sng" dirty="0">
                <a:latin typeface="+mn-lt"/>
                <a:ea typeface="Times New Roman" panose="02020603050405020304" pitchFamily="18" charset="0"/>
                <a:cs typeface="Times New Roman" panose="02020603050405020304" pitchFamily="18" charset="0"/>
              </a:rPr>
              <a:t>proceeding before Settlement Commission abates u/s 245HA</a:t>
            </a:r>
            <a:r>
              <a:rPr lang="en-US" sz="2200" dirty="0">
                <a:latin typeface="+mn-lt"/>
                <a:ea typeface="Times New Roman" panose="02020603050405020304" pitchFamily="18" charset="0"/>
                <a:cs typeface="Times New Roman" panose="02020603050405020304" pitchFamily="18" charset="0"/>
              </a:rPr>
              <a:t>, the period available to AO for making order of assessment or reassessment, as the case may be, shall, after the exclusion of the period u/s 245HA(4), be not less than one year; and where such period of limitation </a:t>
            </a:r>
            <a:r>
              <a:rPr lang="en-US" sz="2200" b="1" u="sng" dirty="0">
                <a:latin typeface="+mn-lt"/>
                <a:ea typeface="Times New Roman" panose="02020603050405020304" pitchFamily="18" charset="0"/>
                <a:cs typeface="Times New Roman" panose="02020603050405020304" pitchFamily="18" charset="0"/>
              </a:rPr>
              <a:t>is less than one year</a:t>
            </a:r>
            <a:r>
              <a:rPr lang="en-US" sz="2200" dirty="0">
                <a:latin typeface="+mn-lt"/>
                <a:ea typeface="Times New Roman" panose="02020603050405020304" pitchFamily="18" charset="0"/>
                <a:cs typeface="Times New Roman" panose="02020603050405020304" pitchFamily="18" charset="0"/>
              </a:rPr>
              <a:t>, it shall be deemed to have been extended to one year.</a:t>
            </a:r>
            <a:endParaRPr lang="en-US" sz="2200" dirty="0">
              <a:latin typeface="+mn-lt"/>
              <a:ea typeface="Calibri" panose="020F0502020204030204" pitchFamily="34" charset="0"/>
              <a:cs typeface="Times New Roman" panose="02020603050405020304" pitchFamily="18" charset="0"/>
            </a:endParaRPr>
          </a:p>
        </p:txBody>
      </p:sp>
      <p:sp>
        <p:nvSpPr>
          <p:cNvPr id="6" name="Title 1">
            <a:extLst>
              <a:ext uri="{FF2B5EF4-FFF2-40B4-BE49-F238E27FC236}">
                <a16:creationId xmlns:a16="http://schemas.microsoft.com/office/drawing/2014/main" id="{B9F33A8D-BC7D-4854-BD7E-7E6B4E6C4088}"/>
              </a:ext>
            </a:extLst>
          </p:cNvPr>
          <p:cNvSpPr txBox="1">
            <a:spLocks/>
          </p:cNvSpPr>
          <p:nvPr/>
        </p:nvSpPr>
        <p:spPr>
          <a:xfrm>
            <a:off x="0" y="457200"/>
            <a:ext cx="9144000" cy="523220"/>
          </a:xfrm>
          <a:prstGeom prst="rect">
            <a:avLst/>
          </a:prstGeom>
        </p:spPr>
        <p:txBody>
          <a:bodyPr>
            <a:no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fontAlgn="auto">
              <a:spcAft>
                <a:spcPts val="0"/>
              </a:spcAft>
            </a:pPr>
            <a:r>
              <a:rPr lang="en-US" sz="3000" b="1" u="sng" dirty="0"/>
              <a:t>Section 153B…..</a:t>
            </a:r>
          </a:p>
        </p:txBody>
      </p:sp>
      <p:sp>
        <p:nvSpPr>
          <p:cNvPr id="4" name="Slide Number Placeholder 3">
            <a:extLst>
              <a:ext uri="{FF2B5EF4-FFF2-40B4-BE49-F238E27FC236}">
                <a16:creationId xmlns:a16="http://schemas.microsoft.com/office/drawing/2014/main" id="{2F225EE7-711B-4FE8-B4A2-3F0F0C079FAD}"/>
              </a:ext>
            </a:extLst>
          </p:cNvPr>
          <p:cNvSpPr>
            <a:spLocks noGrp="1"/>
          </p:cNvSpPr>
          <p:nvPr>
            <p:ph type="sldNum" sz="quarter" idx="12"/>
          </p:nvPr>
        </p:nvSpPr>
        <p:spPr/>
        <p:txBody>
          <a:bodyPr/>
          <a:lstStyle/>
          <a:p>
            <a:pPr>
              <a:defRPr/>
            </a:pPr>
            <a:fld id="{530A152B-CFDE-45FC-ACB8-FE7DAED0C3AA}" type="slidenum">
              <a:rPr lang="en-US" smtClean="0"/>
              <a:pPr>
                <a:defRPr/>
              </a:pPr>
              <a:t>27</a:t>
            </a:fld>
            <a:endParaRPr lang="en-US"/>
          </a:p>
        </p:txBody>
      </p:sp>
      <p:sp>
        <p:nvSpPr>
          <p:cNvPr id="7" name="TextBox 6">
            <a:extLst>
              <a:ext uri="{FF2B5EF4-FFF2-40B4-BE49-F238E27FC236}">
                <a16:creationId xmlns:a16="http://schemas.microsoft.com/office/drawing/2014/main" id="{6828F657-9C53-47FA-811A-94D480F23ACA}"/>
              </a:ext>
            </a:extLst>
          </p:cNvPr>
          <p:cNvSpPr txBox="1"/>
          <p:nvPr/>
        </p:nvSpPr>
        <p:spPr>
          <a:xfrm>
            <a:off x="7374074" y="0"/>
            <a:ext cx="1733831"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Tree>
    <p:extLst>
      <p:ext uri="{BB962C8B-B14F-4D97-AF65-F5344CB8AC3E}">
        <p14:creationId xmlns:p14="http://schemas.microsoft.com/office/powerpoint/2010/main" val="35641026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8D5B8D8-656A-4E24-9997-AA0B7BC7C2AD}"/>
              </a:ext>
            </a:extLst>
          </p:cNvPr>
          <p:cNvSpPr txBox="1"/>
          <p:nvPr/>
        </p:nvSpPr>
        <p:spPr>
          <a:xfrm>
            <a:off x="228600" y="1746171"/>
            <a:ext cx="8610600" cy="2616101"/>
          </a:xfrm>
          <a:prstGeom prst="rect">
            <a:avLst/>
          </a:prstGeom>
          <a:noFill/>
        </p:spPr>
        <p:txBody>
          <a:bodyPr wrap="square" rtlCol="0">
            <a:spAutoFit/>
          </a:bodyPr>
          <a:lstStyle/>
          <a:p>
            <a:pPr marL="401638" indent="-401638" algn="just">
              <a:spcBef>
                <a:spcPts val="1200"/>
              </a:spcBef>
              <a:buFont typeface="Wingdings" panose="05000000000000000000" pitchFamily="2" charset="2"/>
              <a:buChar char="q"/>
            </a:pPr>
            <a:r>
              <a:rPr lang="en-US" sz="2200" dirty="0">
                <a:latin typeface="+mn-lt"/>
              </a:rPr>
              <a:t>The order of assessment/ reassessment as specified u/s 153A or in respect of assessment year relevant to the previous year in which search is conducted/ requisition is made, shall not be made by an AO below the rank of </a:t>
            </a:r>
            <a:r>
              <a:rPr lang="en-US" sz="2200" dirty="0" err="1">
                <a:latin typeface="+mn-lt"/>
              </a:rPr>
              <a:t>Jt.CIT</a:t>
            </a:r>
            <a:r>
              <a:rPr lang="en-US" sz="2200" dirty="0">
                <a:latin typeface="+mn-lt"/>
              </a:rPr>
              <a:t> except with the prior approval of the </a:t>
            </a:r>
            <a:r>
              <a:rPr lang="en-US" sz="2200" dirty="0" err="1">
                <a:latin typeface="+mn-lt"/>
              </a:rPr>
              <a:t>Jt.CIT</a:t>
            </a:r>
            <a:r>
              <a:rPr lang="en-US" sz="2200" dirty="0">
                <a:latin typeface="+mn-lt"/>
              </a:rPr>
              <a:t>.</a:t>
            </a:r>
          </a:p>
          <a:p>
            <a:pPr marL="401638" indent="-401638" algn="just">
              <a:spcBef>
                <a:spcPts val="1200"/>
              </a:spcBef>
              <a:buFont typeface="Wingdings" panose="05000000000000000000" pitchFamily="2" charset="2"/>
              <a:buChar char="q"/>
            </a:pPr>
            <a:r>
              <a:rPr lang="en-US" sz="2200" dirty="0">
                <a:latin typeface="+mn-lt"/>
              </a:rPr>
              <a:t>However, the above provisions shall not apply where such order is required to be passed by AO with the prior approval of </a:t>
            </a:r>
            <a:r>
              <a:rPr lang="en-US" sz="2200" dirty="0" err="1">
                <a:latin typeface="+mn-lt"/>
              </a:rPr>
              <a:t>Pr.CIT</a:t>
            </a:r>
            <a:r>
              <a:rPr lang="en-US" sz="2200" dirty="0">
                <a:latin typeface="+mn-lt"/>
              </a:rPr>
              <a:t> or CIT u/s 144BA(12). </a:t>
            </a:r>
          </a:p>
        </p:txBody>
      </p:sp>
      <p:sp>
        <p:nvSpPr>
          <p:cNvPr id="5" name="Title 1">
            <a:extLst>
              <a:ext uri="{FF2B5EF4-FFF2-40B4-BE49-F238E27FC236}">
                <a16:creationId xmlns:a16="http://schemas.microsoft.com/office/drawing/2014/main" id="{F72A70C9-614E-49C6-9C07-6165CFD0E713}"/>
              </a:ext>
            </a:extLst>
          </p:cNvPr>
          <p:cNvSpPr txBox="1">
            <a:spLocks/>
          </p:cNvSpPr>
          <p:nvPr/>
        </p:nvSpPr>
        <p:spPr>
          <a:xfrm>
            <a:off x="0" y="533400"/>
            <a:ext cx="9144000" cy="914400"/>
          </a:xfrm>
          <a:prstGeom prst="rect">
            <a:avLst/>
          </a:prstGeom>
        </p:spPr>
        <p:txBody>
          <a:bodyPr>
            <a:no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fontAlgn="auto">
              <a:spcAft>
                <a:spcPts val="0"/>
              </a:spcAft>
            </a:pPr>
            <a:r>
              <a:rPr lang="en-US" sz="3000" b="1" u="sng" dirty="0"/>
              <a:t>Section 153D - Prior approval necessary for assessment in cases of search or requisition.</a:t>
            </a:r>
          </a:p>
        </p:txBody>
      </p:sp>
      <p:sp>
        <p:nvSpPr>
          <p:cNvPr id="3" name="Rectangle 2">
            <a:extLst>
              <a:ext uri="{FF2B5EF4-FFF2-40B4-BE49-F238E27FC236}">
                <a16:creationId xmlns:a16="http://schemas.microsoft.com/office/drawing/2014/main" id="{20E85663-C89C-44A9-8B07-15FA3B1C2986}"/>
              </a:ext>
            </a:extLst>
          </p:cNvPr>
          <p:cNvSpPr/>
          <p:nvPr/>
        </p:nvSpPr>
        <p:spPr>
          <a:xfrm>
            <a:off x="685800" y="4362272"/>
            <a:ext cx="8001000" cy="1107996"/>
          </a:xfrm>
          <a:prstGeom prst="rect">
            <a:avLst/>
          </a:prstGeom>
          <a:ln>
            <a:solidFill>
              <a:schemeClr val="accent2"/>
            </a:solidFill>
          </a:ln>
        </p:spPr>
        <p:txBody>
          <a:bodyPr wrap="square">
            <a:spAutoFit/>
          </a:bodyPr>
          <a:lstStyle/>
          <a:p>
            <a:pPr algn="just"/>
            <a:r>
              <a:rPr lang="en-US" sz="2200" b="1" u="sng" dirty="0">
                <a:solidFill>
                  <a:schemeClr val="accent2"/>
                </a:solidFill>
                <a:latin typeface="+mn-lt"/>
              </a:rPr>
              <a:t>Section 144BA(12):</a:t>
            </a:r>
            <a:r>
              <a:rPr lang="en-US" sz="2200" dirty="0">
                <a:solidFill>
                  <a:schemeClr val="accent2"/>
                </a:solidFill>
                <a:latin typeface="+mn-lt"/>
              </a:rPr>
              <a:t> </a:t>
            </a:r>
            <a:r>
              <a:rPr lang="en-US" sz="2200" dirty="0">
                <a:latin typeface="+mn-lt"/>
              </a:rPr>
              <a:t>Where any tax consequences have been determined in the order under the provisions of Chapter X-A [General Anti-Avoidance Rule].</a:t>
            </a:r>
          </a:p>
        </p:txBody>
      </p:sp>
      <p:sp>
        <p:nvSpPr>
          <p:cNvPr id="6" name="Slide Number Placeholder 5">
            <a:extLst>
              <a:ext uri="{FF2B5EF4-FFF2-40B4-BE49-F238E27FC236}">
                <a16:creationId xmlns:a16="http://schemas.microsoft.com/office/drawing/2014/main" id="{D5CD04BB-B9E2-41EA-81AE-64D0001393C0}"/>
              </a:ext>
            </a:extLst>
          </p:cNvPr>
          <p:cNvSpPr>
            <a:spLocks noGrp="1"/>
          </p:cNvSpPr>
          <p:nvPr>
            <p:ph type="sldNum" sz="quarter" idx="12"/>
          </p:nvPr>
        </p:nvSpPr>
        <p:spPr/>
        <p:txBody>
          <a:bodyPr/>
          <a:lstStyle/>
          <a:p>
            <a:pPr>
              <a:defRPr/>
            </a:pPr>
            <a:fld id="{530A152B-CFDE-45FC-ACB8-FE7DAED0C3AA}" type="slidenum">
              <a:rPr lang="en-US" smtClean="0"/>
              <a:pPr>
                <a:defRPr/>
              </a:pPr>
              <a:t>28</a:t>
            </a:fld>
            <a:endParaRPr lang="en-US"/>
          </a:p>
        </p:txBody>
      </p:sp>
    </p:spTree>
    <p:extLst>
      <p:ext uri="{BB962C8B-B14F-4D97-AF65-F5344CB8AC3E}">
        <p14:creationId xmlns:p14="http://schemas.microsoft.com/office/powerpoint/2010/main" val="7087439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3"/>
          <p:cNvSpPr txBox="1">
            <a:spLocks/>
          </p:cNvSpPr>
          <p:nvPr/>
        </p:nvSpPr>
        <p:spPr>
          <a:xfrm>
            <a:off x="457200" y="1676400"/>
            <a:ext cx="8229600" cy="1754326"/>
          </a:xfrm>
          <a:prstGeom prst="rect">
            <a:avLst/>
          </a:prstGeom>
          <a:noFill/>
          <a:ln w="95250" cmpd="thinThick">
            <a:solidFill>
              <a:schemeClr val="tx2"/>
            </a:solidFill>
          </a:ln>
        </p:spPr>
        <p:txBody>
          <a:bodyPr vert="horz" wrap="square" rtlCol="0">
            <a:spAutoFit/>
          </a:bodyPr>
          <a:lstStyle/>
          <a:p>
            <a:pPr marL="365760" lvl="0" indent="-256032" algn="ctr" fontAlgn="auto">
              <a:spcBef>
                <a:spcPts val="300"/>
              </a:spcBef>
              <a:spcAft>
                <a:spcPts val="0"/>
              </a:spcAft>
              <a:buClr>
                <a:schemeClr val="accent3"/>
              </a:buClr>
              <a:defRPr/>
            </a:pPr>
            <a:r>
              <a:rPr lang="en-US" sz="5400" b="1" i="1" u="sng" dirty="0">
                <a:solidFill>
                  <a:schemeClr val="bg1"/>
                </a:solidFill>
                <a:latin typeface="+mj-lt"/>
              </a:rPr>
              <a:t>Undisclosed Income – Belonging to others</a:t>
            </a:r>
          </a:p>
        </p:txBody>
      </p:sp>
      <p:sp>
        <p:nvSpPr>
          <p:cNvPr id="4" name="Slide Number Placeholder 2">
            <a:extLst>
              <a:ext uri="{FF2B5EF4-FFF2-40B4-BE49-F238E27FC236}">
                <a16:creationId xmlns:a16="http://schemas.microsoft.com/office/drawing/2014/main" id="{4B0E8C66-9E4C-45D6-B492-FAF478A24E1E}"/>
              </a:ext>
            </a:extLst>
          </p:cNvPr>
          <p:cNvSpPr txBox="1">
            <a:spLocks/>
          </p:cNvSpPr>
          <p:nvPr/>
        </p:nvSpPr>
        <p:spPr>
          <a:xfrm>
            <a:off x="8380592" y="6491182"/>
            <a:ext cx="762000" cy="365760"/>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A4E1B091-8C18-49F5-8294-87D63F3A3D99}" type="slidenum">
              <a:rPr lang="en-US" smtClean="0"/>
              <a:pPr>
                <a:defRPr/>
              </a:pPr>
              <a:t>29</a:t>
            </a:fld>
            <a:endParaRPr lang="en-US" dirty="0"/>
          </a:p>
        </p:txBody>
      </p:sp>
    </p:spTree>
    <p:extLst>
      <p:ext uri="{BB962C8B-B14F-4D97-AF65-F5344CB8AC3E}">
        <p14:creationId xmlns:p14="http://schemas.microsoft.com/office/powerpoint/2010/main" val="4829994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838200"/>
            <a:ext cx="9067800" cy="5940088"/>
          </a:xfrm>
          <a:prstGeom prst="rect">
            <a:avLst/>
          </a:prstGeom>
        </p:spPr>
        <p:txBody>
          <a:bodyPr wrap="square">
            <a:spAutoFit/>
          </a:bodyPr>
          <a:lstStyle/>
          <a:p>
            <a:pPr algn="just"/>
            <a:r>
              <a:rPr lang="en-US" sz="1900" i="1" dirty="0">
                <a:latin typeface="+mn-lt"/>
              </a:rPr>
              <a:t>(1) Notwithstanding anything contained in section 139, section 147, section 148, section 149, section 151 and section 153, in the case of a person where a search is initiated undersection 132 or books of account, other documents or any assets are requisitioned under section 132A after the 31st day of May, 2003, the Assessing Officer shall—</a:t>
            </a:r>
          </a:p>
          <a:p>
            <a:pPr algn="just"/>
            <a:endParaRPr lang="en-US" sz="1900" i="1" dirty="0">
              <a:latin typeface="+mn-lt"/>
            </a:endParaRPr>
          </a:p>
          <a:p>
            <a:pPr marL="342900" indent="-342900" algn="just">
              <a:buAutoNum type="alphaLcParenBoth"/>
            </a:pPr>
            <a:r>
              <a:rPr lang="en-US" sz="1900" i="1" dirty="0">
                <a:latin typeface="+mn-lt"/>
              </a:rPr>
              <a:t>issue notice to such person requiring him to furnish within such period, as may be specified in the notice, the return of income in respect of each assessment year falling within six assessment years </a:t>
            </a:r>
            <a:r>
              <a:rPr lang="en-US" sz="1900" b="1" i="1" u="sng" dirty="0">
                <a:solidFill>
                  <a:schemeClr val="accent2"/>
                </a:solidFill>
                <a:latin typeface="+mn-lt"/>
              </a:rPr>
              <a:t>and for the relevant assessment year or years* </a:t>
            </a:r>
            <a:r>
              <a:rPr lang="en-US" sz="1900" i="1" dirty="0">
                <a:latin typeface="+mn-lt"/>
              </a:rPr>
              <a:t>referred to in clause (b), in the prescribed form and verified in the prescribed manner and setting forth such other particulars as may be prescribed and the provisions of this Act shall, so far as may be, apply accordingly as if such return were a return required to be furnished under section 139;</a:t>
            </a:r>
          </a:p>
          <a:p>
            <a:pPr marL="342900" indent="-342900" algn="just">
              <a:buAutoNum type="alphaLcParenBoth"/>
            </a:pPr>
            <a:r>
              <a:rPr lang="en-US" sz="1900" i="1" dirty="0">
                <a:latin typeface="+mn-lt"/>
              </a:rPr>
              <a:t>assess or reassess the total income of six assessment years immediately preceding the assessment year relevant to the previous year in which such search is conducted or requisition is made </a:t>
            </a:r>
            <a:r>
              <a:rPr lang="en-US" sz="1900" b="1" i="1" u="sng" dirty="0">
                <a:solidFill>
                  <a:schemeClr val="accent2"/>
                </a:solidFill>
                <a:latin typeface="+mn-lt"/>
              </a:rPr>
              <a:t>and of the relevant assessment year or years*</a:t>
            </a:r>
            <a:r>
              <a:rPr lang="en-US" sz="1900" i="1" dirty="0">
                <a:latin typeface="+mn-lt"/>
              </a:rPr>
              <a:t>:</a:t>
            </a:r>
          </a:p>
          <a:p>
            <a:pPr marL="342900" indent="-342900" algn="just">
              <a:buAutoNum type="alphaLcParenBoth"/>
            </a:pPr>
            <a:endParaRPr lang="en-US" sz="1900" i="1" dirty="0">
              <a:latin typeface="+mn-lt"/>
            </a:endParaRPr>
          </a:p>
          <a:p>
            <a:pPr algn="just"/>
            <a:r>
              <a:rPr lang="en-US" sz="1900" b="1" i="1" dirty="0">
                <a:latin typeface="+mn-lt"/>
              </a:rPr>
              <a:t>Provided that </a:t>
            </a:r>
            <a:r>
              <a:rPr lang="en-US" sz="1900" i="1" dirty="0">
                <a:latin typeface="+mn-lt"/>
              </a:rPr>
              <a:t>the Assessing Officer shall assess or reassess the total income in respect of each assessment year falling within such six assessment years </a:t>
            </a:r>
            <a:r>
              <a:rPr lang="en-US" sz="1900" b="1" i="1" u="sng" dirty="0">
                <a:solidFill>
                  <a:schemeClr val="accent2"/>
                </a:solidFill>
                <a:latin typeface="+mn-lt"/>
              </a:rPr>
              <a:t>and for the relevant assessment year or years*</a:t>
            </a:r>
            <a:r>
              <a:rPr lang="en-US" sz="1900" i="1" dirty="0">
                <a:latin typeface="+mn-lt"/>
              </a:rPr>
              <a:t>:</a:t>
            </a:r>
          </a:p>
          <a:p>
            <a:pPr algn="just"/>
            <a:r>
              <a:rPr lang="en-US" sz="1900" i="1" dirty="0">
                <a:latin typeface="+mn-lt"/>
              </a:rPr>
              <a:t>							          </a:t>
            </a:r>
            <a:r>
              <a:rPr lang="en-US" sz="1900" b="1" i="1" u="sng" dirty="0">
                <a:solidFill>
                  <a:schemeClr val="accent2"/>
                </a:solidFill>
                <a:latin typeface="+mn-lt"/>
              </a:rPr>
              <a:t>*</a:t>
            </a:r>
            <a:r>
              <a:rPr lang="en-US" sz="1900" b="1" i="1" u="sng" dirty="0" err="1">
                <a:solidFill>
                  <a:schemeClr val="accent2"/>
                </a:solidFill>
                <a:latin typeface="+mn-lt"/>
              </a:rPr>
              <a:t>w.e.f</a:t>
            </a:r>
            <a:r>
              <a:rPr lang="en-US" sz="1900" b="1" i="1" u="sng" dirty="0">
                <a:solidFill>
                  <a:schemeClr val="accent2"/>
                </a:solidFill>
                <a:latin typeface="+mn-lt"/>
              </a:rPr>
              <a:t>. 01-04-2017</a:t>
            </a:r>
          </a:p>
        </p:txBody>
      </p:sp>
      <p:sp>
        <p:nvSpPr>
          <p:cNvPr id="4" name="Title 1"/>
          <p:cNvSpPr txBox="1">
            <a:spLocks/>
          </p:cNvSpPr>
          <p:nvPr/>
        </p:nvSpPr>
        <p:spPr>
          <a:xfrm>
            <a:off x="0" y="2272"/>
            <a:ext cx="9144000" cy="835928"/>
          </a:xfrm>
          <a:prstGeom prst="rect">
            <a:avLst/>
          </a:prstGeom>
          <a:solidFill>
            <a:schemeClr val="tx2"/>
          </a:solidFill>
        </p:spPr>
        <p:txBody>
          <a:bodyPr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600" b="1" i="1" u="sng" dirty="0">
                <a:solidFill>
                  <a:schemeClr val="bg1"/>
                </a:solidFill>
                <a:latin typeface="+mj-lt"/>
                <a:ea typeface="+mj-ea"/>
                <a:cs typeface="+mj-cs"/>
              </a:rPr>
              <a:t>A</a:t>
            </a:r>
            <a:r>
              <a:rPr kumimoji="0" lang="en-US" sz="3600" b="1" i="1" u="sng" strike="noStrike" kern="1200" cap="none" spc="0" normalizeH="0" baseline="0" noProof="0" dirty="0" err="1">
                <a:ln>
                  <a:noFill/>
                </a:ln>
                <a:solidFill>
                  <a:schemeClr val="bg1"/>
                </a:solidFill>
                <a:effectLst/>
                <a:uLnTx/>
                <a:uFillTx/>
                <a:latin typeface="+mj-lt"/>
                <a:ea typeface="+mj-ea"/>
                <a:cs typeface="+mj-cs"/>
              </a:rPr>
              <a:t>mendments</a:t>
            </a:r>
            <a:r>
              <a:rPr kumimoji="0" lang="en-US" sz="3600" b="1" i="1" u="sng" strike="noStrike" kern="1200" cap="none" spc="0" normalizeH="0" noProof="0" dirty="0">
                <a:ln>
                  <a:noFill/>
                </a:ln>
                <a:solidFill>
                  <a:schemeClr val="bg1"/>
                </a:solidFill>
                <a:effectLst/>
                <a:uLnTx/>
                <a:uFillTx/>
                <a:latin typeface="+mj-lt"/>
                <a:ea typeface="+mj-ea"/>
                <a:cs typeface="+mj-cs"/>
              </a:rPr>
              <a:t> in </a:t>
            </a:r>
            <a:r>
              <a:rPr kumimoji="0" lang="en-US" sz="3600" b="1" i="1" u="sng" strike="noStrike" kern="1200" cap="none" spc="0" normalizeH="0" baseline="0" noProof="0" dirty="0">
                <a:ln>
                  <a:noFill/>
                </a:ln>
                <a:solidFill>
                  <a:schemeClr val="bg1"/>
                </a:solidFill>
                <a:effectLst/>
                <a:uLnTx/>
                <a:uFillTx/>
                <a:latin typeface="+mj-lt"/>
                <a:ea typeface="+mj-ea"/>
                <a:cs typeface="+mj-cs"/>
              </a:rPr>
              <a:t>Section 153A</a:t>
            </a:r>
            <a:endParaRPr lang="en-US" sz="3600" b="1" i="1" u="sng" baseline="0" dirty="0">
              <a:solidFill>
                <a:schemeClr val="bg1"/>
              </a:solidFill>
              <a:latin typeface="+mj-lt"/>
              <a:ea typeface="+mj-ea"/>
              <a:cs typeface="+mj-cs"/>
            </a:endParaRPr>
          </a:p>
        </p:txBody>
      </p:sp>
      <p:sp>
        <p:nvSpPr>
          <p:cNvPr id="5" name="Slide Number Placeholder 4">
            <a:extLst>
              <a:ext uri="{FF2B5EF4-FFF2-40B4-BE49-F238E27FC236}">
                <a16:creationId xmlns:a16="http://schemas.microsoft.com/office/drawing/2014/main" id="{76653071-F793-441A-90A6-68AD3D96B302}"/>
              </a:ext>
            </a:extLst>
          </p:cNvPr>
          <p:cNvSpPr>
            <a:spLocks noGrp="1"/>
          </p:cNvSpPr>
          <p:nvPr>
            <p:ph type="sldNum" sz="quarter" idx="12"/>
          </p:nvPr>
        </p:nvSpPr>
        <p:spPr/>
        <p:txBody>
          <a:bodyPr/>
          <a:lstStyle/>
          <a:p>
            <a:pPr>
              <a:defRPr/>
            </a:pPr>
            <a:fld id="{530A152B-CFDE-45FC-ACB8-FE7DAED0C3AA}" type="slidenum">
              <a:rPr lang="en-US" smtClean="0"/>
              <a:pPr>
                <a:defRPr/>
              </a:pPr>
              <a:t>3</a:t>
            </a:fld>
            <a:endParaRPr lang="en-US"/>
          </a:p>
        </p:txBody>
      </p:sp>
      <p:sp>
        <p:nvSpPr>
          <p:cNvPr id="6" name="TextBox 5">
            <a:extLst>
              <a:ext uri="{FF2B5EF4-FFF2-40B4-BE49-F238E27FC236}">
                <a16:creationId xmlns:a16="http://schemas.microsoft.com/office/drawing/2014/main" id="{1FBFC556-706B-4A56-9ECC-05015EED6CAF}"/>
              </a:ext>
            </a:extLst>
          </p:cNvPr>
          <p:cNvSpPr txBox="1"/>
          <p:nvPr/>
        </p:nvSpPr>
        <p:spPr>
          <a:xfrm>
            <a:off x="7467600" y="0"/>
            <a:ext cx="1657631"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Tree>
    <p:extLst>
      <p:ext uri="{BB962C8B-B14F-4D97-AF65-F5344CB8AC3E}">
        <p14:creationId xmlns:p14="http://schemas.microsoft.com/office/powerpoint/2010/main" val="304041318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457200"/>
            <a:ext cx="9144000" cy="1066800"/>
          </a:xfrm>
        </p:spPr>
        <p:txBody>
          <a:bodyPr>
            <a:normAutofit/>
          </a:bodyPr>
          <a:lstStyle/>
          <a:p>
            <a:pPr algn="ctr"/>
            <a:r>
              <a:rPr lang="en-US" sz="3100" b="1" i="1" u="sng" dirty="0"/>
              <a:t>Assessment of Undisclosed Income not belonging to assessee [Sec. </a:t>
            </a:r>
            <a:r>
              <a:rPr lang="en-US" sz="3100" b="1" i="1" u="sng" dirty="0">
                <a:latin typeface="+mn-lt"/>
              </a:rPr>
              <a:t>153</a:t>
            </a:r>
            <a:r>
              <a:rPr lang="en-US" sz="3100" b="1" i="1" u="sng" dirty="0"/>
              <a:t>C]</a:t>
            </a:r>
          </a:p>
        </p:txBody>
      </p:sp>
      <p:sp>
        <p:nvSpPr>
          <p:cNvPr id="5" name="Content Placeholder 4"/>
          <p:cNvSpPr>
            <a:spLocks noGrp="1"/>
          </p:cNvSpPr>
          <p:nvPr>
            <p:ph idx="1"/>
          </p:nvPr>
        </p:nvSpPr>
        <p:spPr>
          <a:xfrm>
            <a:off x="152400" y="1676400"/>
            <a:ext cx="8763000" cy="4876800"/>
          </a:xfrm>
        </p:spPr>
        <p:txBody>
          <a:bodyPr>
            <a:noAutofit/>
          </a:bodyPr>
          <a:lstStyle/>
          <a:p>
            <a:pPr marL="365125" indent="-365125" algn="just">
              <a:spcBef>
                <a:spcPts val="1800"/>
              </a:spcBef>
              <a:buClr>
                <a:schemeClr val="accent2"/>
              </a:buClr>
              <a:buSzPct val="90000"/>
              <a:buFont typeface="Wingdings" pitchFamily="2" charset="2"/>
              <a:buChar char="q"/>
              <a:tabLst>
                <a:tab pos="363538" algn="l"/>
              </a:tabLst>
            </a:pPr>
            <a:r>
              <a:rPr lang="en-US" sz="2100" dirty="0"/>
              <a:t>Where the AO is satisfied that </a:t>
            </a:r>
            <a:r>
              <a:rPr lang="en-US" sz="2100" b="1" dirty="0"/>
              <a:t>any </a:t>
            </a:r>
            <a:r>
              <a:rPr lang="en-US" sz="2100" b="1" u="sng" dirty="0"/>
              <a:t>money, bullion, </a:t>
            </a:r>
            <a:r>
              <a:rPr lang="en-US" sz="2100" b="1" u="sng" dirty="0" err="1"/>
              <a:t>jewellery</a:t>
            </a:r>
            <a:r>
              <a:rPr lang="en-US" sz="2100" b="1" u="sng" dirty="0"/>
              <a:t> or other valuable article or thing</a:t>
            </a:r>
            <a:r>
              <a:rPr lang="en-US" sz="2100" b="1" dirty="0"/>
              <a:t>, seized or requisitioned, </a:t>
            </a:r>
            <a:r>
              <a:rPr lang="en-US" sz="2100" b="1" u="sng" dirty="0"/>
              <a:t>belongs to</a:t>
            </a:r>
            <a:r>
              <a:rPr lang="en-US" sz="2100" dirty="0"/>
              <a:t>; or </a:t>
            </a:r>
            <a:r>
              <a:rPr lang="en-US" sz="2100" b="1" dirty="0"/>
              <a:t>any </a:t>
            </a:r>
            <a:r>
              <a:rPr lang="en-US" sz="2100" b="1" u="sng" dirty="0"/>
              <a:t>books of account or documents</a:t>
            </a:r>
            <a:r>
              <a:rPr lang="en-US" sz="2100" b="1" dirty="0"/>
              <a:t>, seized or requisitioned, </a:t>
            </a:r>
            <a:r>
              <a:rPr lang="en-US" sz="2100" b="1" u="sng" dirty="0"/>
              <a:t>pertains or pertain to</a:t>
            </a:r>
            <a:r>
              <a:rPr lang="en-US" sz="2100" b="1" dirty="0"/>
              <a:t>, or any information contained therein, relates to, </a:t>
            </a:r>
            <a:r>
              <a:rPr lang="en-US" sz="2100" dirty="0"/>
              <a:t>a person other than the person referred to in section 153A, then, the books of account or documents or assets, seized or requisitioned shall be handed over to the Assessing Officer having jurisdiction over such other person.</a:t>
            </a:r>
          </a:p>
          <a:p>
            <a:pPr marL="365125" indent="-365125" algn="just">
              <a:spcBef>
                <a:spcPts val="1800"/>
              </a:spcBef>
              <a:buClr>
                <a:schemeClr val="accent2"/>
              </a:buClr>
              <a:buSzPct val="90000"/>
              <a:buFont typeface="Wingdings" pitchFamily="2" charset="2"/>
              <a:buChar char="q"/>
              <a:tabLst>
                <a:tab pos="363538" algn="l"/>
              </a:tabLst>
            </a:pPr>
            <a:r>
              <a:rPr lang="en-US" sz="2100" b="1" u="sng" dirty="0"/>
              <a:t>Satisfaction</a:t>
            </a:r>
            <a:r>
              <a:rPr lang="en-US" sz="2100" b="1" dirty="0"/>
              <a:t> </a:t>
            </a:r>
            <a:r>
              <a:rPr lang="en-US" sz="2100" dirty="0"/>
              <a:t>must be recorded by the AO that any undisclosed income belongs to any person, other than the person with respect to whom search was made u/s 132.</a:t>
            </a:r>
          </a:p>
          <a:p>
            <a:pPr marL="365125" indent="-365125" algn="just">
              <a:spcBef>
                <a:spcPts val="1800"/>
              </a:spcBef>
              <a:buClr>
                <a:schemeClr val="accent2"/>
              </a:buClr>
              <a:buSzPct val="90000"/>
              <a:buFont typeface="Wingdings" pitchFamily="2" charset="2"/>
              <a:buChar char="q"/>
              <a:tabLst>
                <a:tab pos="363538" algn="l"/>
              </a:tabLst>
            </a:pPr>
            <a:r>
              <a:rPr lang="en-US" sz="2100" dirty="0"/>
              <a:t>The books of account or other document or assets seized or requisitioned </a:t>
            </a:r>
            <a:r>
              <a:rPr lang="en-US" sz="2100" b="1" u="sng" dirty="0"/>
              <a:t>had been handed over </a:t>
            </a:r>
            <a:r>
              <a:rPr lang="en-US" sz="2100" dirty="0"/>
              <a:t>to the jurisdictional AO.</a:t>
            </a:r>
          </a:p>
        </p:txBody>
      </p:sp>
      <p:sp>
        <p:nvSpPr>
          <p:cNvPr id="3" name="Slide Number Placeholder 2"/>
          <p:cNvSpPr>
            <a:spLocks noGrp="1"/>
          </p:cNvSpPr>
          <p:nvPr>
            <p:ph type="sldNum" sz="quarter" idx="12"/>
          </p:nvPr>
        </p:nvSpPr>
        <p:spPr/>
        <p:txBody>
          <a:bodyPr/>
          <a:lstStyle/>
          <a:p>
            <a:pPr>
              <a:defRPr/>
            </a:pPr>
            <a:fld id="{A4E1B091-8C18-49F5-8294-87D63F3A3D99}" type="slidenum">
              <a:rPr lang="en-US" smtClean="0"/>
              <a:pPr>
                <a:defRPr/>
              </a:pPr>
              <a:t>30</a:t>
            </a:fld>
            <a:endParaRPr lang="en-US" dirty="0"/>
          </a:p>
        </p:txBody>
      </p:sp>
    </p:spTree>
    <p:extLst>
      <p:ext uri="{BB962C8B-B14F-4D97-AF65-F5344CB8AC3E}">
        <p14:creationId xmlns:p14="http://schemas.microsoft.com/office/powerpoint/2010/main" val="379862383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457200"/>
            <a:ext cx="7239000" cy="1066800"/>
          </a:xfrm>
        </p:spPr>
        <p:txBody>
          <a:bodyPr>
            <a:normAutofit/>
          </a:bodyPr>
          <a:lstStyle/>
          <a:p>
            <a:pPr algn="ctr"/>
            <a:r>
              <a:rPr lang="en-US" sz="3100" b="1" i="1" u="sng" dirty="0"/>
              <a:t>Sec. 153C – Assessment of Undisclosed Income not belonging to assessee….. </a:t>
            </a:r>
          </a:p>
        </p:txBody>
      </p:sp>
      <p:sp>
        <p:nvSpPr>
          <p:cNvPr id="5" name="Content Placeholder 4"/>
          <p:cNvSpPr>
            <a:spLocks noGrp="1"/>
          </p:cNvSpPr>
          <p:nvPr>
            <p:ph idx="1"/>
          </p:nvPr>
        </p:nvSpPr>
        <p:spPr>
          <a:xfrm>
            <a:off x="76200" y="1676400"/>
            <a:ext cx="8915400" cy="4038600"/>
          </a:xfrm>
        </p:spPr>
        <p:txBody>
          <a:bodyPr>
            <a:noAutofit/>
          </a:bodyPr>
          <a:lstStyle/>
          <a:p>
            <a:pPr marL="365125" indent="-365125" algn="just">
              <a:spcBef>
                <a:spcPts val="1200"/>
              </a:spcBef>
              <a:buClr>
                <a:schemeClr val="accent2"/>
              </a:buClr>
              <a:buSzPct val="90000"/>
              <a:buFont typeface="Wingdings" pitchFamily="2" charset="2"/>
              <a:buChar char="q"/>
              <a:tabLst>
                <a:tab pos="363538" algn="l"/>
              </a:tabLst>
            </a:pPr>
            <a:r>
              <a:rPr lang="en-US" sz="2100" dirty="0"/>
              <a:t>The AO having jurisdiction over such other person shall proceed U/s 153C </a:t>
            </a:r>
            <a:r>
              <a:rPr lang="en-US" sz="2100" dirty="0" err="1"/>
              <a:t>r.w.s</a:t>
            </a:r>
            <a:r>
              <a:rPr lang="en-US" sz="2100" dirty="0"/>
              <a:t>. 153A </a:t>
            </a:r>
            <a:r>
              <a:rPr lang="en-US" sz="2100" b="1" dirty="0"/>
              <a:t>if that AO is satisfied that the books of account or documents or assets seized or requisitioned have a bearing on the determination of the total income of such other person for the relevant A.Y. or years referred to in Sec. 153A(1). </a:t>
            </a:r>
            <a:r>
              <a:rPr lang="en-US" sz="2100" dirty="0"/>
              <a:t>The satisfaction has to be recorded in writing before issuance of notice to the such other person for such A.Y.(s). </a:t>
            </a:r>
            <a:r>
              <a:rPr lang="en-US" sz="2100" b="1" u="sng" dirty="0">
                <a:solidFill>
                  <a:schemeClr val="tx2"/>
                </a:solidFill>
              </a:rPr>
              <a:t>[As amended by Finance (no. 2) Act, 2014 </a:t>
            </a:r>
            <a:r>
              <a:rPr lang="en-US" sz="2100" b="1" u="sng" dirty="0" err="1">
                <a:solidFill>
                  <a:schemeClr val="tx2"/>
                </a:solidFill>
              </a:rPr>
              <a:t>w.e.f</a:t>
            </a:r>
            <a:r>
              <a:rPr lang="en-US" sz="2100" b="1" u="sng" dirty="0">
                <a:solidFill>
                  <a:schemeClr val="tx2"/>
                </a:solidFill>
              </a:rPr>
              <a:t>. 01/10/2014]</a:t>
            </a:r>
          </a:p>
          <a:p>
            <a:pPr marL="365125" indent="-365125" algn="just">
              <a:spcBef>
                <a:spcPts val="1200"/>
              </a:spcBef>
              <a:buClr>
                <a:schemeClr val="accent2"/>
              </a:buClr>
              <a:buSzPct val="90000"/>
              <a:buFont typeface="Wingdings" pitchFamily="2" charset="2"/>
              <a:buChar char="q"/>
              <a:tabLst>
                <a:tab pos="363538" algn="l"/>
              </a:tabLst>
            </a:pPr>
            <a:r>
              <a:rPr lang="en-US" sz="2100" dirty="0"/>
              <a:t>The time limit for assessment/reassessment shall be</a:t>
            </a:r>
          </a:p>
          <a:p>
            <a:pPr marL="539750" lvl="1" indent="-247650" algn="just">
              <a:spcBef>
                <a:spcPts val="0"/>
              </a:spcBef>
              <a:buClr>
                <a:srgbClr val="C00000"/>
              </a:buClr>
              <a:buFont typeface="Arial" pitchFamily="34" charset="0"/>
              <a:buChar char="•"/>
            </a:pPr>
            <a:r>
              <a:rPr lang="en-US" sz="2100" dirty="0">
                <a:solidFill>
                  <a:schemeClr val="tx1"/>
                </a:solidFill>
              </a:rPr>
              <a:t>2 years* from the end of F.Y. in which t</a:t>
            </a:r>
            <a:r>
              <a:rPr lang="en-US" sz="2100" dirty="0">
                <a:solidFill>
                  <a:schemeClr val="tx1">
                    <a:lumMod val="95000"/>
                    <a:lumOff val="5000"/>
                  </a:schemeClr>
                </a:solidFill>
              </a:rPr>
              <a:t>he last of the authorization for search u/s 132  or for requisition u/s 132A was executed or</a:t>
            </a:r>
          </a:p>
          <a:p>
            <a:pPr marL="539750" lvl="1" indent="-247650" algn="just">
              <a:spcBef>
                <a:spcPts val="0"/>
              </a:spcBef>
              <a:buClr>
                <a:srgbClr val="C00000"/>
              </a:buClr>
              <a:buFont typeface="Arial" pitchFamily="34" charset="0"/>
              <a:buChar char="•"/>
            </a:pPr>
            <a:r>
              <a:rPr lang="en-US" sz="2100" dirty="0">
                <a:solidFill>
                  <a:schemeClr val="tx1">
                    <a:lumMod val="95000"/>
                    <a:lumOff val="5000"/>
                  </a:schemeClr>
                </a:solidFill>
              </a:rPr>
              <a:t>1 year* from the end of the Financial Year in which the books or document or assets seized or requisitioned are handed over u/s 153C to the AO, whichever is later.</a:t>
            </a:r>
          </a:p>
          <a:p>
            <a:pPr marL="269875" lvl="1" indent="22225" algn="just">
              <a:spcBef>
                <a:spcPts val="0"/>
              </a:spcBef>
              <a:buClr>
                <a:srgbClr val="C00000"/>
              </a:buClr>
              <a:buNone/>
            </a:pPr>
            <a:r>
              <a:rPr lang="en-US" sz="2100" b="1" i="1" dirty="0">
                <a:solidFill>
                  <a:schemeClr val="tx2"/>
                </a:solidFill>
              </a:rPr>
              <a:t>[*Amended as 21 months and 9 months respectively by Finance Act, 2016 </a:t>
            </a:r>
            <a:r>
              <a:rPr lang="en-US" sz="2100" b="1" i="1" dirty="0" err="1">
                <a:solidFill>
                  <a:schemeClr val="tx2"/>
                </a:solidFill>
              </a:rPr>
              <a:t>w.e.f</a:t>
            </a:r>
            <a:r>
              <a:rPr lang="en-US" sz="2100" b="1" i="1" dirty="0">
                <a:solidFill>
                  <a:schemeClr val="tx2"/>
                </a:solidFill>
              </a:rPr>
              <a:t>. 01-06-2016 ]</a:t>
            </a:r>
          </a:p>
        </p:txBody>
      </p:sp>
      <p:sp>
        <p:nvSpPr>
          <p:cNvPr id="3" name="Slide Number Placeholder 2"/>
          <p:cNvSpPr>
            <a:spLocks noGrp="1"/>
          </p:cNvSpPr>
          <p:nvPr>
            <p:ph type="sldNum" sz="quarter" idx="12"/>
          </p:nvPr>
        </p:nvSpPr>
        <p:spPr/>
        <p:txBody>
          <a:bodyPr/>
          <a:lstStyle/>
          <a:p>
            <a:pPr>
              <a:defRPr/>
            </a:pPr>
            <a:fld id="{A4E1B091-8C18-49F5-8294-87D63F3A3D99}" type="slidenum">
              <a:rPr lang="en-US" smtClean="0"/>
              <a:pPr>
                <a:defRPr/>
              </a:pPr>
              <a:t>31</a:t>
            </a:fld>
            <a:endParaRPr lang="en-US"/>
          </a:p>
        </p:txBody>
      </p:sp>
      <p:sp>
        <p:nvSpPr>
          <p:cNvPr id="6" name="TextBox 5"/>
          <p:cNvSpPr txBox="1"/>
          <p:nvPr/>
        </p:nvSpPr>
        <p:spPr>
          <a:xfrm>
            <a:off x="7467600" y="314980"/>
            <a:ext cx="1600200"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Tree>
    <p:extLst>
      <p:ext uri="{BB962C8B-B14F-4D97-AF65-F5344CB8AC3E}">
        <p14:creationId xmlns:p14="http://schemas.microsoft.com/office/powerpoint/2010/main" val="40596663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530A152B-CFDE-45FC-ACB8-FE7DAED0C3AA}" type="slidenum">
              <a:rPr lang="en-US" smtClean="0"/>
              <a:pPr>
                <a:defRPr/>
              </a:pPr>
              <a:t>32</a:t>
            </a:fld>
            <a:endParaRPr lang="en-US" dirty="0"/>
          </a:p>
        </p:txBody>
      </p:sp>
      <p:sp>
        <p:nvSpPr>
          <p:cNvPr id="3" name="Content Placeholder 3"/>
          <p:cNvSpPr txBox="1">
            <a:spLocks/>
          </p:cNvSpPr>
          <p:nvPr/>
        </p:nvSpPr>
        <p:spPr>
          <a:xfrm>
            <a:off x="457200" y="2209800"/>
            <a:ext cx="8229600" cy="1754326"/>
          </a:xfrm>
          <a:prstGeom prst="rect">
            <a:avLst/>
          </a:prstGeom>
          <a:noFill/>
          <a:ln w="95250" cmpd="thinThick">
            <a:solidFill>
              <a:schemeClr val="tx2"/>
            </a:solidFill>
          </a:ln>
        </p:spPr>
        <p:txBody>
          <a:bodyPr vert="horz" wrap="square" rtlCol="0">
            <a:spAutoFit/>
          </a:bodyPr>
          <a:lstStyle/>
          <a:p>
            <a:pPr marL="365760" lvl="0" indent="-256032" algn="ctr" fontAlgn="auto">
              <a:spcBef>
                <a:spcPts val="300"/>
              </a:spcBef>
              <a:spcAft>
                <a:spcPts val="0"/>
              </a:spcAft>
              <a:buClr>
                <a:schemeClr val="accent3"/>
              </a:buClr>
              <a:defRPr/>
            </a:pPr>
            <a:r>
              <a:rPr lang="en-US" sz="5400" b="1" i="1" u="sng" dirty="0">
                <a:solidFill>
                  <a:schemeClr val="accent2"/>
                </a:solidFill>
                <a:latin typeface="+mj-lt"/>
              </a:rPr>
              <a:t>Issues- Assessment in case of search or requisition</a:t>
            </a:r>
          </a:p>
        </p:txBody>
      </p:sp>
    </p:spTree>
    <p:extLst>
      <p:ext uri="{BB962C8B-B14F-4D97-AF65-F5344CB8AC3E}">
        <p14:creationId xmlns:p14="http://schemas.microsoft.com/office/powerpoint/2010/main" val="223544714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52400" y="1371600"/>
            <a:ext cx="8839200" cy="5257800"/>
          </a:xfrm>
        </p:spPr>
        <p:txBody>
          <a:bodyPr>
            <a:noAutofit/>
          </a:bodyPr>
          <a:lstStyle/>
          <a:p>
            <a:pPr marL="93663" indent="15875" algn="just">
              <a:buNone/>
              <a:tabLst>
                <a:tab pos="93663" algn="l"/>
              </a:tabLst>
            </a:pPr>
            <a:r>
              <a:rPr lang="en-US" sz="2100" b="1" i="1" dirty="0">
                <a:solidFill>
                  <a:schemeClr val="accent2"/>
                </a:solidFill>
              </a:rPr>
              <a:t>CIT Vs. Continental Warehousing Corporation (Nhava </a:t>
            </a:r>
            <a:r>
              <a:rPr lang="en-US" sz="2100" b="1" i="1" dirty="0" err="1">
                <a:solidFill>
                  <a:schemeClr val="accent2"/>
                </a:solidFill>
              </a:rPr>
              <a:t>Sheva</a:t>
            </a:r>
            <a:r>
              <a:rPr lang="en-US" sz="2100" b="1" i="1" dirty="0">
                <a:solidFill>
                  <a:schemeClr val="accent2"/>
                </a:solidFill>
              </a:rPr>
              <a:t>) Ltd., [2015] 374 ITR 645 (Bombay) </a:t>
            </a:r>
            <a:r>
              <a:rPr lang="en-US" sz="2100" b="1" i="1" dirty="0">
                <a:solidFill>
                  <a:schemeClr val="accent1"/>
                </a:solidFill>
              </a:rPr>
              <a:t>[SLP accepted/ granted in CIT </a:t>
            </a:r>
            <a:r>
              <a:rPr lang="en-US" sz="2100" b="1" i="1" dirty="0" err="1">
                <a:solidFill>
                  <a:schemeClr val="accent1"/>
                </a:solidFill>
              </a:rPr>
              <a:t>vs</a:t>
            </a:r>
            <a:r>
              <a:rPr lang="en-US" sz="2100" b="1" i="1" dirty="0">
                <a:solidFill>
                  <a:schemeClr val="accent1"/>
                </a:solidFill>
              </a:rPr>
              <a:t> Continental Warehousing Corporation (</a:t>
            </a:r>
            <a:r>
              <a:rPr lang="en-US" sz="2100" b="1" i="1" dirty="0" err="1">
                <a:solidFill>
                  <a:schemeClr val="accent1"/>
                </a:solidFill>
              </a:rPr>
              <a:t>Nhava</a:t>
            </a:r>
            <a:r>
              <a:rPr lang="en-US" sz="2100" b="1" i="1" dirty="0">
                <a:solidFill>
                  <a:schemeClr val="accent1"/>
                </a:solidFill>
              </a:rPr>
              <a:t> </a:t>
            </a:r>
            <a:r>
              <a:rPr lang="en-US" sz="2100" b="1" i="1" dirty="0" err="1">
                <a:solidFill>
                  <a:schemeClr val="accent1"/>
                </a:solidFill>
              </a:rPr>
              <a:t>Sheva</a:t>
            </a:r>
            <a:r>
              <a:rPr lang="en-US" sz="2100" b="1" i="1" dirty="0">
                <a:solidFill>
                  <a:schemeClr val="accent1"/>
                </a:solidFill>
              </a:rPr>
              <a:t>) Ltd. [2015] 235 Taxman 568 (SC)]</a:t>
            </a:r>
          </a:p>
          <a:p>
            <a:pPr algn="just"/>
            <a:r>
              <a:rPr lang="en-US" sz="2100" dirty="0"/>
              <a:t>Held, No</a:t>
            </a:r>
          </a:p>
          <a:p>
            <a:pPr algn="just"/>
            <a:r>
              <a:rPr lang="en-US" sz="2100" dirty="0"/>
              <a:t>On initiation of the proceedings u/s 153A, it is only the assessment/ reassessment proceedings that are pending on the date of conducting search u/s 132 or making requisition u/s 132A of the Act stand abated and not the assessments/reassessments already </a:t>
            </a:r>
            <a:r>
              <a:rPr lang="en-US" sz="2100" dirty="0" err="1"/>
              <a:t>finalised</a:t>
            </a:r>
            <a:r>
              <a:rPr lang="en-US" sz="2100" dirty="0"/>
              <a:t> for those assessment years covered u/s 153A of the Act. </a:t>
            </a:r>
          </a:p>
          <a:p>
            <a:pPr algn="just"/>
            <a:r>
              <a:rPr lang="en-US" sz="2100" dirty="0"/>
              <a:t>By a circular No. 8 of 2003 dated 18-9-2003 (See 263 ITR (St) 61 at 107) the CBDT has clarified that on initiation of proceedings u/s 153A, the proceedings pending in appeal, revision or rectification proceedings against </a:t>
            </a:r>
            <a:r>
              <a:rPr lang="en-US" sz="2100" dirty="0" err="1"/>
              <a:t>finalised</a:t>
            </a:r>
            <a:r>
              <a:rPr lang="en-US" sz="2100" dirty="0"/>
              <a:t> assessment/ reassessment shall not abate. It is only because, the </a:t>
            </a:r>
            <a:r>
              <a:rPr lang="en-US" sz="2100" dirty="0" err="1"/>
              <a:t>finalised</a:t>
            </a:r>
            <a:r>
              <a:rPr lang="en-US" sz="2100" dirty="0"/>
              <a:t> assessments/reassessments do not abate, the appeal revision or rectification pending against </a:t>
            </a:r>
            <a:r>
              <a:rPr lang="en-US" sz="2100" dirty="0" err="1"/>
              <a:t>finalised</a:t>
            </a:r>
            <a:r>
              <a:rPr lang="en-US" sz="2100" dirty="0"/>
              <a:t> assessment/reassessments would not abate.</a:t>
            </a:r>
          </a:p>
        </p:txBody>
      </p:sp>
      <p:sp>
        <p:nvSpPr>
          <p:cNvPr id="5" name="Slide Number Placeholder 4"/>
          <p:cNvSpPr>
            <a:spLocks noGrp="1"/>
          </p:cNvSpPr>
          <p:nvPr>
            <p:ph type="sldNum" sz="quarter" idx="12"/>
          </p:nvPr>
        </p:nvSpPr>
        <p:spPr/>
        <p:txBody>
          <a:bodyPr/>
          <a:lstStyle/>
          <a:p>
            <a:pPr>
              <a:defRPr/>
            </a:pPr>
            <a:fld id="{ACC2B083-4B80-4709-BCA6-AED58DFFDEC8}" type="slidenum">
              <a:rPr lang="en-US" smtClean="0"/>
              <a:pPr>
                <a:defRPr/>
              </a:pPr>
              <a:t>33</a:t>
            </a:fld>
            <a:endParaRPr lang="en-US"/>
          </a:p>
        </p:txBody>
      </p:sp>
      <p:sp>
        <p:nvSpPr>
          <p:cNvPr id="8" name="Rectangle 7"/>
          <p:cNvSpPr/>
          <p:nvPr/>
        </p:nvSpPr>
        <p:spPr>
          <a:xfrm>
            <a:off x="76200" y="509081"/>
            <a:ext cx="9067800" cy="938719"/>
          </a:xfrm>
          <a:prstGeom prst="rect">
            <a:avLst/>
          </a:prstGeom>
        </p:spPr>
        <p:txBody>
          <a:bodyPr wrap="square">
            <a:spAutoFit/>
          </a:bodyPr>
          <a:lstStyle/>
          <a:p>
            <a:pPr algn="just"/>
            <a:endParaRPr lang="en-US" sz="700" b="1" u="sng" dirty="0">
              <a:solidFill>
                <a:schemeClr val="accent2"/>
              </a:solidFill>
            </a:endParaRPr>
          </a:p>
          <a:p>
            <a:pPr algn="ctr"/>
            <a:r>
              <a:rPr lang="en-US" sz="2400" b="1" u="sng" dirty="0">
                <a:solidFill>
                  <a:schemeClr val="tx2"/>
                </a:solidFill>
                <a:latin typeface="+mj-lt"/>
                <a:ea typeface="+mj-ea"/>
                <a:cs typeface="+mj-cs"/>
              </a:rPr>
              <a:t>Issues- Whether addition can be made in respect of an unabated final assessment</a:t>
            </a:r>
          </a:p>
        </p:txBody>
      </p:sp>
    </p:spTree>
    <p:extLst>
      <p:ext uri="{BB962C8B-B14F-4D97-AF65-F5344CB8AC3E}">
        <p14:creationId xmlns:p14="http://schemas.microsoft.com/office/powerpoint/2010/main" val="47487194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76200" y="1219200"/>
            <a:ext cx="8763000" cy="5334000"/>
          </a:xfrm>
        </p:spPr>
        <p:txBody>
          <a:bodyPr>
            <a:noAutofit/>
          </a:bodyPr>
          <a:lstStyle/>
          <a:p>
            <a:pPr algn="just"/>
            <a:endParaRPr lang="en-US" sz="2100" dirty="0"/>
          </a:p>
          <a:p>
            <a:pPr algn="just"/>
            <a:r>
              <a:rPr lang="en-US" sz="2100" dirty="0"/>
              <a:t>Therefore, the argument of the revenue, that on initiation of proceedings under Section 153A, the assessments/reassessments </a:t>
            </a:r>
            <a:r>
              <a:rPr lang="en-US" sz="2100" dirty="0" err="1"/>
              <a:t>finalised</a:t>
            </a:r>
            <a:r>
              <a:rPr lang="en-US" sz="2100" dirty="0"/>
              <a:t> for the assessment years covered under Section 153A of the Income-tax Act stand abated cannot be accepted. </a:t>
            </a:r>
          </a:p>
          <a:p>
            <a:pPr algn="just"/>
            <a:endParaRPr lang="en-US" sz="2100" dirty="0"/>
          </a:p>
          <a:p>
            <a:pPr algn="just"/>
            <a:r>
              <a:rPr lang="en-US" sz="2100" dirty="0"/>
              <a:t>Once it is held that the assessment has attained finality, </a:t>
            </a:r>
            <a:r>
              <a:rPr lang="en-US" sz="2100" b="1" dirty="0">
                <a:solidFill>
                  <a:schemeClr val="accent2"/>
                </a:solidFill>
              </a:rPr>
              <a:t>then the AO while passing the independent assessment order under Section 153A read with Section 143 (3) of the I.T. Act could not have disturbed the assessment / reassessment order which has attained finality, unless the materials gathered in the course of the proceedings under Section 153A of the Income-tax Act establish that the reliefs granted under the </a:t>
            </a:r>
            <a:r>
              <a:rPr lang="en-US" sz="2100" b="1" dirty="0" err="1">
                <a:solidFill>
                  <a:schemeClr val="accent2"/>
                </a:solidFill>
              </a:rPr>
              <a:t>finalised</a:t>
            </a:r>
            <a:r>
              <a:rPr lang="en-US" sz="2100" b="1" dirty="0">
                <a:solidFill>
                  <a:schemeClr val="accent2"/>
                </a:solidFill>
              </a:rPr>
              <a:t> assessment/ reassessment were contrary to the facts unearthed during the course of 153A proceedings. </a:t>
            </a:r>
          </a:p>
        </p:txBody>
      </p:sp>
      <p:sp>
        <p:nvSpPr>
          <p:cNvPr id="5" name="Slide Number Placeholder 4"/>
          <p:cNvSpPr>
            <a:spLocks noGrp="1"/>
          </p:cNvSpPr>
          <p:nvPr>
            <p:ph type="sldNum" sz="quarter" idx="12"/>
          </p:nvPr>
        </p:nvSpPr>
        <p:spPr/>
        <p:txBody>
          <a:bodyPr/>
          <a:lstStyle/>
          <a:p>
            <a:pPr>
              <a:defRPr/>
            </a:pPr>
            <a:fld id="{ACC2B083-4B80-4709-BCA6-AED58DFFDEC8}" type="slidenum">
              <a:rPr lang="en-US" smtClean="0"/>
              <a:pPr>
                <a:defRPr/>
              </a:pPr>
              <a:t>34</a:t>
            </a:fld>
            <a:endParaRPr lang="en-US"/>
          </a:p>
        </p:txBody>
      </p:sp>
      <p:sp>
        <p:nvSpPr>
          <p:cNvPr id="6" name="Rectangle 5"/>
          <p:cNvSpPr/>
          <p:nvPr/>
        </p:nvSpPr>
        <p:spPr>
          <a:xfrm>
            <a:off x="7620000" y="268813"/>
            <a:ext cx="1447800" cy="569387"/>
          </a:xfrm>
          <a:prstGeom prst="rect">
            <a:avLst/>
          </a:prstGeom>
          <a:solidFill>
            <a:schemeClr val="tx2"/>
          </a:solidFill>
        </p:spPr>
        <p:txBody>
          <a:bodyPr wrap="square">
            <a:spAutoFit/>
          </a:bodyPr>
          <a:lstStyle/>
          <a:p>
            <a:pPr algn="just"/>
            <a:endParaRPr lang="en-US" sz="700" b="1" u="sng" dirty="0">
              <a:solidFill>
                <a:schemeClr val="bg1"/>
              </a:solidFill>
            </a:endParaRPr>
          </a:p>
          <a:p>
            <a:pPr algn="r"/>
            <a:r>
              <a:rPr lang="en-US" sz="2400" b="1" u="sng" dirty="0">
                <a:solidFill>
                  <a:schemeClr val="bg1"/>
                </a:solidFill>
                <a:latin typeface="+mj-lt"/>
                <a:ea typeface="+mj-ea"/>
                <a:cs typeface="+mj-cs"/>
              </a:rPr>
              <a:t>Contd..</a:t>
            </a:r>
          </a:p>
        </p:txBody>
      </p:sp>
    </p:spTree>
    <p:extLst>
      <p:ext uri="{BB962C8B-B14F-4D97-AF65-F5344CB8AC3E}">
        <p14:creationId xmlns:p14="http://schemas.microsoft.com/office/powerpoint/2010/main" val="236398574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76200" y="1600200"/>
            <a:ext cx="8915400" cy="5105400"/>
          </a:xfrm>
        </p:spPr>
        <p:txBody>
          <a:bodyPr>
            <a:noAutofit/>
          </a:bodyPr>
          <a:lstStyle/>
          <a:p>
            <a:pPr algn="just">
              <a:buNone/>
            </a:pPr>
            <a:r>
              <a:rPr lang="en-US" sz="2100" b="1" dirty="0">
                <a:solidFill>
                  <a:schemeClr val="accent2"/>
                </a:solidFill>
              </a:rPr>
              <a:t>CIT v. Kabul </a:t>
            </a:r>
            <a:r>
              <a:rPr lang="en-US" sz="2100" b="1" dirty="0" err="1">
                <a:solidFill>
                  <a:schemeClr val="accent2"/>
                </a:solidFill>
              </a:rPr>
              <a:t>Chawla</a:t>
            </a:r>
            <a:r>
              <a:rPr lang="en-US" sz="2100" b="1" dirty="0">
                <a:solidFill>
                  <a:schemeClr val="accent2"/>
                </a:solidFill>
              </a:rPr>
              <a:t> [2016] 380 ITR 573 (Delhi) </a:t>
            </a:r>
            <a:r>
              <a:rPr lang="en-IN" sz="2100" b="1" i="1" dirty="0">
                <a:solidFill>
                  <a:schemeClr val="accent2"/>
                </a:solidFill>
              </a:rPr>
              <a:t>[SLP granted by Supreme Court in Civil Appeal No. 6412 of 2016]</a:t>
            </a:r>
            <a:endParaRPr lang="en-US" sz="2100" b="1" i="1" dirty="0">
              <a:solidFill>
                <a:schemeClr val="accent2"/>
              </a:solidFill>
            </a:endParaRPr>
          </a:p>
          <a:p>
            <a:pPr algn="just"/>
            <a:r>
              <a:rPr lang="en-US" sz="2100" dirty="0"/>
              <a:t>Where no incriminating material was unearthed during the course of search, no additions could be made to the income already assessed </a:t>
            </a:r>
            <a:r>
              <a:rPr lang="en-IN" sz="2100" dirty="0"/>
              <a:t>u/s 143(1) of the Act.</a:t>
            </a:r>
            <a:endParaRPr lang="en-US" sz="2100" dirty="0"/>
          </a:p>
          <a:p>
            <a:pPr algn="just"/>
            <a:r>
              <a:rPr lang="en-US" sz="2100" dirty="0"/>
              <a:t>Completed assessments can be interfered with by the AO while making the assessment u/s 153A </a:t>
            </a:r>
            <a:r>
              <a:rPr lang="en-US" sz="2100" b="1" u="sng" dirty="0"/>
              <a:t>only on the basis of</a:t>
            </a:r>
            <a:r>
              <a:rPr lang="en-US" sz="2100" b="1" dirty="0"/>
              <a:t> </a:t>
            </a:r>
            <a:r>
              <a:rPr lang="en-US" sz="2100" dirty="0"/>
              <a:t>some incriminating material unearthed during the course of search or requisition of documents or undisclosed income or property discovered in the course of search which were not produced or not already disclosed or made known in the course of original assessment.</a:t>
            </a:r>
          </a:p>
          <a:p>
            <a:pPr marL="93663" indent="15875" algn="just">
              <a:buNone/>
            </a:pPr>
            <a:endParaRPr lang="en-US" sz="2100" b="1" dirty="0">
              <a:solidFill>
                <a:schemeClr val="accent2"/>
              </a:solidFill>
            </a:endParaRPr>
          </a:p>
          <a:p>
            <a:pPr marL="93663" indent="15875" algn="just">
              <a:buNone/>
            </a:pPr>
            <a:r>
              <a:rPr lang="en-US" sz="2100" b="1" dirty="0">
                <a:solidFill>
                  <a:schemeClr val="accent2"/>
                </a:solidFill>
              </a:rPr>
              <a:t>Also see: </a:t>
            </a:r>
            <a:r>
              <a:rPr lang="en-IN" sz="2100" b="1" dirty="0">
                <a:solidFill>
                  <a:schemeClr val="accent2"/>
                </a:solidFill>
              </a:rPr>
              <a:t>CIT V. MGF Automobiles Ltd. [2015] 63 taxmann.com 137 (Delhi) </a:t>
            </a:r>
            <a:r>
              <a:rPr lang="en-IN" sz="2100" b="1" i="1" dirty="0">
                <a:solidFill>
                  <a:schemeClr val="accent2"/>
                </a:solidFill>
              </a:rPr>
              <a:t>[SLP granted by Supreme Court in Civil Appeal No. 6407 of 2016]</a:t>
            </a:r>
            <a:r>
              <a:rPr lang="en-IN" sz="2100" b="1" dirty="0">
                <a:solidFill>
                  <a:schemeClr val="accent2"/>
                </a:solidFill>
              </a:rPr>
              <a:t>, CIT</a:t>
            </a:r>
            <a:r>
              <a:rPr lang="en-US" sz="2100" b="1" dirty="0">
                <a:solidFill>
                  <a:schemeClr val="accent2"/>
                </a:solidFill>
              </a:rPr>
              <a:t> </a:t>
            </a:r>
            <a:r>
              <a:rPr lang="en-IN" sz="2100" b="1" dirty="0">
                <a:solidFill>
                  <a:schemeClr val="accent2"/>
                </a:solidFill>
              </a:rPr>
              <a:t>Vs. Deepak Kumar Aggarwal [2017] 398 ITR 586, High Court Bombay</a:t>
            </a:r>
            <a:endParaRPr lang="en-US" sz="2100" b="1" dirty="0">
              <a:solidFill>
                <a:schemeClr val="accent2"/>
              </a:solidFill>
            </a:endParaRPr>
          </a:p>
        </p:txBody>
      </p:sp>
      <p:sp>
        <p:nvSpPr>
          <p:cNvPr id="5" name="Slide Number Placeholder 4"/>
          <p:cNvSpPr>
            <a:spLocks noGrp="1"/>
          </p:cNvSpPr>
          <p:nvPr>
            <p:ph type="sldNum" sz="quarter" idx="12"/>
          </p:nvPr>
        </p:nvSpPr>
        <p:spPr/>
        <p:txBody>
          <a:bodyPr/>
          <a:lstStyle/>
          <a:p>
            <a:pPr>
              <a:defRPr/>
            </a:pPr>
            <a:fld id="{ACC2B083-4B80-4709-BCA6-AED58DFFDEC8}" type="slidenum">
              <a:rPr lang="en-US" smtClean="0"/>
              <a:pPr>
                <a:defRPr/>
              </a:pPr>
              <a:t>35</a:t>
            </a:fld>
            <a:endParaRPr lang="en-US"/>
          </a:p>
        </p:txBody>
      </p:sp>
      <p:sp>
        <p:nvSpPr>
          <p:cNvPr id="6" name="Rectangle 5"/>
          <p:cNvSpPr/>
          <p:nvPr/>
        </p:nvSpPr>
        <p:spPr>
          <a:xfrm>
            <a:off x="76200" y="509081"/>
            <a:ext cx="7924800" cy="938719"/>
          </a:xfrm>
          <a:prstGeom prst="rect">
            <a:avLst/>
          </a:prstGeom>
        </p:spPr>
        <p:txBody>
          <a:bodyPr wrap="square">
            <a:spAutoFit/>
          </a:bodyPr>
          <a:lstStyle/>
          <a:p>
            <a:pPr algn="just"/>
            <a:endParaRPr lang="en-US" sz="700" b="1" u="sng" dirty="0">
              <a:solidFill>
                <a:schemeClr val="accent2"/>
              </a:solidFill>
            </a:endParaRPr>
          </a:p>
          <a:p>
            <a:pPr algn="ctr"/>
            <a:r>
              <a:rPr lang="en-US" sz="2400" b="1" u="sng" dirty="0">
                <a:solidFill>
                  <a:schemeClr val="tx2"/>
                </a:solidFill>
                <a:latin typeface="+mj-lt"/>
                <a:ea typeface="+mj-ea"/>
                <a:cs typeface="+mj-cs"/>
              </a:rPr>
              <a:t>Issues - Whether addition can be made in absence of incriminating material ………..</a:t>
            </a:r>
          </a:p>
        </p:txBody>
      </p:sp>
      <p:sp>
        <p:nvSpPr>
          <p:cNvPr id="7" name="Rectangle 6"/>
          <p:cNvSpPr/>
          <p:nvPr/>
        </p:nvSpPr>
        <p:spPr>
          <a:xfrm>
            <a:off x="7620000" y="268813"/>
            <a:ext cx="1447800" cy="569387"/>
          </a:xfrm>
          <a:prstGeom prst="rect">
            <a:avLst/>
          </a:prstGeom>
          <a:solidFill>
            <a:schemeClr val="tx2"/>
          </a:solidFill>
        </p:spPr>
        <p:txBody>
          <a:bodyPr wrap="square">
            <a:spAutoFit/>
          </a:bodyPr>
          <a:lstStyle/>
          <a:p>
            <a:pPr algn="just"/>
            <a:endParaRPr lang="en-US" sz="700" b="1" u="sng" dirty="0">
              <a:solidFill>
                <a:schemeClr val="bg1"/>
              </a:solidFill>
            </a:endParaRPr>
          </a:p>
          <a:p>
            <a:pPr algn="r"/>
            <a:r>
              <a:rPr lang="en-US" sz="2400" b="1" u="sng" dirty="0">
                <a:solidFill>
                  <a:schemeClr val="bg1"/>
                </a:solidFill>
                <a:latin typeface="+mj-lt"/>
                <a:ea typeface="+mj-ea"/>
                <a:cs typeface="+mj-cs"/>
              </a:rPr>
              <a:t>Contd..</a:t>
            </a:r>
          </a:p>
        </p:txBody>
      </p:sp>
    </p:spTree>
    <p:extLst>
      <p:ext uri="{BB962C8B-B14F-4D97-AF65-F5344CB8AC3E}">
        <p14:creationId xmlns:p14="http://schemas.microsoft.com/office/powerpoint/2010/main" val="279453141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CEC6AB3-FE43-441B-84BC-B320B948C443}"/>
              </a:ext>
            </a:extLst>
          </p:cNvPr>
          <p:cNvSpPr>
            <a:spLocks noGrp="1"/>
          </p:cNvSpPr>
          <p:nvPr>
            <p:ph type="sldNum" sz="quarter" idx="12"/>
          </p:nvPr>
        </p:nvSpPr>
        <p:spPr/>
        <p:txBody>
          <a:bodyPr/>
          <a:lstStyle/>
          <a:p>
            <a:pPr>
              <a:defRPr/>
            </a:pPr>
            <a:fld id="{ACC2B083-4B80-4709-BCA6-AED58DFFDEC8}" type="slidenum">
              <a:rPr lang="en-US" smtClean="0"/>
              <a:pPr>
                <a:defRPr/>
              </a:pPr>
              <a:t>36</a:t>
            </a:fld>
            <a:endParaRPr lang="en-US"/>
          </a:p>
        </p:txBody>
      </p:sp>
      <p:sp>
        <p:nvSpPr>
          <p:cNvPr id="5" name="Content Placeholder 2">
            <a:extLst>
              <a:ext uri="{FF2B5EF4-FFF2-40B4-BE49-F238E27FC236}">
                <a16:creationId xmlns:a16="http://schemas.microsoft.com/office/drawing/2014/main" id="{62633CC0-F5F4-4C21-B1E6-DA65DBB73363}"/>
              </a:ext>
            </a:extLst>
          </p:cNvPr>
          <p:cNvSpPr>
            <a:spLocks noGrp="1"/>
          </p:cNvSpPr>
          <p:nvPr>
            <p:ph idx="1"/>
          </p:nvPr>
        </p:nvSpPr>
        <p:spPr>
          <a:xfrm>
            <a:off x="228600" y="1618488"/>
            <a:ext cx="8229600" cy="4325112"/>
          </a:xfrm>
        </p:spPr>
        <p:txBody>
          <a:bodyPr>
            <a:normAutofit/>
          </a:bodyPr>
          <a:lstStyle/>
          <a:p>
            <a:r>
              <a:rPr lang="en-US" sz="2200" b="1" dirty="0">
                <a:solidFill>
                  <a:schemeClr val="accent2"/>
                </a:solidFill>
              </a:rPr>
              <a:t>PCIT v. Dipak </a:t>
            </a:r>
            <a:r>
              <a:rPr lang="en-US" sz="2200" b="1" dirty="0" err="1">
                <a:solidFill>
                  <a:schemeClr val="accent2"/>
                </a:solidFill>
              </a:rPr>
              <a:t>Jashvantlal</a:t>
            </a:r>
            <a:r>
              <a:rPr lang="en-US" sz="2200" b="1" dirty="0">
                <a:solidFill>
                  <a:schemeClr val="accent2"/>
                </a:solidFill>
              </a:rPr>
              <a:t> Panchal [2017] 397 ITR 153 (Gujarat) </a:t>
            </a:r>
          </a:p>
          <a:p>
            <a:pPr marL="338138" indent="0" algn="just">
              <a:buNone/>
            </a:pPr>
            <a:r>
              <a:rPr lang="en-US" sz="2200" dirty="0"/>
              <a:t>Under section 153A, the assessment should be connected with something found during search and requisition namely, incriminating material which reveals undisclosed income. As per sub section (1) of section 153A of the Act, in every case where there is a search or requisition, the AO is obliged to issue notice to such person to furnish returns of income for the six years preceding the assessment year relevant to the previous year in which the search is conducted or requisition is made, any addition or disallowance can be made only on the basis of material collected during the search or requisition.</a:t>
            </a:r>
          </a:p>
        </p:txBody>
      </p:sp>
      <p:sp>
        <p:nvSpPr>
          <p:cNvPr id="6" name="Rectangle 5">
            <a:extLst>
              <a:ext uri="{FF2B5EF4-FFF2-40B4-BE49-F238E27FC236}">
                <a16:creationId xmlns:a16="http://schemas.microsoft.com/office/drawing/2014/main" id="{A4A4F8AF-4B44-4BC6-9CEA-9B33F5FD49D0}"/>
              </a:ext>
            </a:extLst>
          </p:cNvPr>
          <p:cNvSpPr/>
          <p:nvPr/>
        </p:nvSpPr>
        <p:spPr>
          <a:xfrm>
            <a:off x="76200" y="509081"/>
            <a:ext cx="7924800" cy="938719"/>
          </a:xfrm>
          <a:prstGeom prst="rect">
            <a:avLst/>
          </a:prstGeom>
        </p:spPr>
        <p:txBody>
          <a:bodyPr wrap="square">
            <a:spAutoFit/>
          </a:bodyPr>
          <a:lstStyle/>
          <a:p>
            <a:pPr algn="just"/>
            <a:endParaRPr lang="en-US" sz="700" b="1" u="sng" dirty="0">
              <a:solidFill>
                <a:schemeClr val="accent2"/>
              </a:solidFill>
            </a:endParaRPr>
          </a:p>
          <a:p>
            <a:pPr algn="ctr"/>
            <a:r>
              <a:rPr lang="en-US" sz="2400" b="1" u="sng" dirty="0">
                <a:solidFill>
                  <a:schemeClr val="tx2"/>
                </a:solidFill>
                <a:latin typeface="+mj-lt"/>
                <a:ea typeface="+mj-ea"/>
                <a:cs typeface="+mj-cs"/>
              </a:rPr>
              <a:t>Issues - Whether addition can be made in absence of incriminating material ………..</a:t>
            </a:r>
          </a:p>
        </p:txBody>
      </p:sp>
      <p:sp>
        <p:nvSpPr>
          <p:cNvPr id="7" name="Rectangle 6">
            <a:extLst>
              <a:ext uri="{FF2B5EF4-FFF2-40B4-BE49-F238E27FC236}">
                <a16:creationId xmlns:a16="http://schemas.microsoft.com/office/drawing/2014/main" id="{9A605AFA-0316-4946-9625-09F92056180B}"/>
              </a:ext>
            </a:extLst>
          </p:cNvPr>
          <p:cNvSpPr/>
          <p:nvPr/>
        </p:nvSpPr>
        <p:spPr>
          <a:xfrm>
            <a:off x="7620000" y="268813"/>
            <a:ext cx="1447800" cy="569387"/>
          </a:xfrm>
          <a:prstGeom prst="rect">
            <a:avLst/>
          </a:prstGeom>
          <a:solidFill>
            <a:schemeClr val="tx2"/>
          </a:solidFill>
        </p:spPr>
        <p:txBody>
          <a:bodyPr wrap="square">
            <a:spAutoFit/>
          </a:bodyPr>
          <a:lstStyle/>
          <a:p>
            <a:pPr algn="just"/>
            <a:endParaRPr lang="en-US" sz="700" b="1" u="sng" dirty="0">
              <a:solidFill>
                <a:schemeClr val="bg1"/>
              </a:solidFill>
            </a:endParaRPr>
          </a:p>
          <a:p>
            <a:pPr algn="r"/>
            <a:r>
              <a:rPr lang="en-US" sz="2400" b="1" u="sng" dirty="0">
                <a:solidFill>
                  <a:schemeClr val="bg1"/>
                </a:solidFill>
                <a:latin typeface="+mj-lt"/>
                <a:ea typeface="+mj-ea"/>
                <a:cs typeface="+mj-cs"/>
              </a:rPr>
              <a:t>Contd..</a:t>
            </a:r>
          </a:p>
        </p:txBody>
      </p:sp>
    </p:spTree>
    <p:extLst>
      <p:ext uri="{BB962C8B-B14F-4D97-AF65-F5344CB8AC3E}">
        <p14:creationId xmlns:p14="http://schemas.microsoft.com/office/powerpoint/2010/main" val="9281141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CEC6AB3-FE43-441B-84BC-B320B948C443}"/>
              </a:ext>
            </a:extLst>
          </p:cNvPr>
          <p:cNvSpPr>
            <a:spLocks noGrp="1"/>
          </p:cNvSpPr>
          <p:nvPr>
            <p:ph type="sldNum" sz="quarter" idx="12"/>
          </p:nvPr>
        </p:nvSpPr>
        <p:spPr/>
        <p:txBody>
          <a:bodyPr/>
          <a:lstStyle/>
          <a:p>
            <a:pPr>
              <a:defRPr/>
            </a:pPr>
            <a:fld id="{ACC2B083-4B80-4709-BCA6-AED58DFFDEC8}" type="slidenum">
              <a:rPr lang="en-US" smtClean="0"/>
              <a:pPr>
                <a:defRPr/>
              </a:pPr>
              <a:t>37</a:t>
            </a:fld>
            <a:endParaRPr lang="en-US"/>
          </a:p>
        </p:txBody>
      </p:sp>
      <p:sp>
        <p:nvSpPr>
          <p:cNvPr id="5" name="Content Placeholder 2">
            <a:extLst>
              <a:ext uri="{FF2B5EF4-FFF2-40B4-BE49-F238E27FC236}">
                <a16:creationId xmlns:a16="http://schemas.microsoft.com/office/drawing/2014/main" id="{62633CC0-F5F4-4C21-B1E6-DA65DBB73363}"/>
              </a:ext>
            </a:extLst>
          </p:cNvPr>
          <p:cNvSpPr>
            <a:spLocks noGrp="1"/>
          </p:cNvSpPr>
          <p:nvPr>
            <p:ph idx="1"/>
          </p:nvPr>
        </p:nvSpPr>
        <p:spPr>
          <a:xfrm>
            <a:off x="228600" y="1618488"/>
            <a:ext cx="8229600" cy="4325112"/>
          </a:xfrm>
        </p:spPr>
        <p:txBody>
          <a:bodyPr>
            <a:normAutofit/>
          </a:bodyPr>
          <a:lstStyle/>
          <a:p>
            <a:pPr algn="just"/>
            <a:r>
              <a:rPr lang="en-US" sz="2200" b="1" dirty="0">
                <a:solidFill>
                  <a:schemeClr val="accent2"/>
                </a:solidFill>
              </a:rPr>
              <a:t>PCIT v. </a:t>
            </a:r>
            <a:r>
              <a:rPr lang="en-US" sz="2200" b="1" dirty="0" err="1">
                <a:solidFill>
                  <a:schemeClr val="accent2"/>
                </a:solidFill>
              </a:rPr>
              <a:t>Meeta</a:t>
            </a:r>
            <a:r>
              <a:rPr lang="en-US" sz="2200" b="1" dirty="0">
                <a:solidFill>
                  <a:schemeClr val="accent2"/>
                </a:solidFill>
              </a:rPr>
              <a:t> </a:t>
            </a:r>
            <a:r>
              <a:rPr lang="en-US" sz="2200" b="1" dirty="0" err="1">
                <a:solidFill>
                  <a:schemeClr val="accent2"/>
                </a:solidFill>
              </a:rPr>
              <a:t>Gutgutia</a:t>
            </a:r>
            <a:r>
              <a:rPr lang="en-US" sz="2200" b="1" dirty="0">
                <a:solidFill>
                  <a:schemeClr val="accent2"/>
                </a:solidFill>
              </a:rPr>
              <a:t> [</a:t>
            </a:r>
            <a:r>
              <a:rPr lang="da-DK" sz="2200" b="1" dirty="0">
                <a:solidFill>
                  <a:schemeClr val="accent2"/>
                </a:solidFill>
              </a:rPr>
              <a:t>2018] 257 Taxman 441 (SC) </a:t>
            </a:r>
            <a:r>
              <a:rPr lang="en-US" sz="2200" dirty="0"/>
              <a:t>In absence of incriminating material found during search qua each such earlier assessment year, Invocation of section 153A proceedings to re-open concluded assessments of earlier assessment years is not justified</a:t>
            </a:r>
          </a:p>
        </p:txBody>
      </p:sp>
      <p:sp>
        <p:nvSpPr>
          <p:cNvPr id="6" name="Rectangle 5">
            <a:extLst>
              <a:ext uri="{FF2B5EF4-FFF2-40B4-BE49-F238E27FC236}">
                <a16:creationId xmlns:a16="http://schemas.microsoft.com/office/drawing/2014/main" id="{B1C5551B-386F-4B1E-A6DD-DC5564A8F0FC}"/>
              </a:ext>
            </a:extLst>
          </p:cNvPr>
          <p:cNvSpPr/>
          <p:nvPr/>
        </p:nvSpPr>
        <p:spPr>
          <a:xfrm>
            <a:off x="76200" y="509081"/>
            <a:ext cx="7924800" cy="938719"/>
          </a:xfrm>
          <a:prstGeom prst="rect">
            <a:avLst/>
          </a:prstGeom>
        </p:spPr>
        <p:txBody>
          <a:bodyPr wrap="square">
            <a:spAutoFit/>
          </a:bodyPr>
          <a:lstStyle/>
          <a:p>
            <a:pPr algn="just"/>
            <a:endParaRPr lang="en-US" sz="700" b="1" u="sng" dirty="0">
              <a:solidFill>
                <a:schemeClr val="accent2"/>
              </a:solidFill>
            </a:endParaRPr>
          </a:p>
          <a:p>
            <a:pPr algn="ctr"/>
            <a:r>
              <a:rPr lang="en-US" sz="2400" b="1" u="sng" dirty="0">
                <a:solidFill>
                  <a:schemeClr val="tx2"/>
                </a:solidFill>
                <a:latin typeface="+mj-lt"/>
                <a:ea typeface="+mj-ea"/>
                <a:cs typeface="+mj-cs"/>
              </a:rPr>
              <a:t>Issues - Whether addition can be made in absence of incriminating material ………..</a:t>
            </a:r>
          </a:p>
        </p:txBody>
      </p:sp>
      <p:sp>
        <p:nvSpPr>
          <p:cNvPr id="7" name="Rectangle 6">
            <a:extLst>
              <a:ext uri="{FF2B5EF4-FFF2-40B4-BE49-F238E27FC236}">
                <a16:creationId xmlns:a16="http://schemas.microsoft.com/office/drawing/2014/main" id="{9594C6B8-8290-4758-8C9B-C46BB75C583D}"/>
              </a:ext>
            </a:extLst>
          </p:cNvPr>
          <p:cNvSpPr/>
          <p:nvPr/>
        </p:nvSpPr>
        <p:spPr>
          <a:xfrm>
            <a:off x="7620000" y="268813"/>
            <a:ext cx="1447800" cy="569387"/>
          </a:xfrm>
          <a:prstGeom prst="rect">
            <a:avLst/>
          </a:prstGeom>
          <a:solidFill>
            <a:schemeClr val="tx2"/>
          </a:solidFill>
        </p:spPr>
        <p:txBody>
          <a:bodyPr wrap="square">
            <a:spAutoFit/>
          </a:bodyPr>
          <a:lstStyle/>
          <a:p>
            <a:pPr algn="just"/>
            <a:endParaRPr lang="en-US" sz="700" b="1" u="sng" dirty="0">
              <a:solidFill>
                <a:schemeClr val="bg1"/>
              </a:solidFill>
            </a:endParaRPr>
          </a:p>
          <a:p>
            <a:pPr algn="r"/>
            <a:r>
              <a:rPr lang="en-US" sz="2400" b="1" u="sng" dirty="0">
                <a:solidFill>
                  <a:schemeClr val="bg1"/>
                </a:solidFill>
                <a:latin typeface="+mj-lt"/>
                <a:ea typeface="+mj-ea"/>
                <a:cs typeface="+mj-cs"/>
              </a:rPr>
              <a:t>Contd..</a:t>
            </a:r>
          </a:p>
        </p:txBody>
      </p:sp>
    </p:spTree>
    <p:extLst>
      <p:ext uri="{BB962C8B-B14F-4D97-AF65-F5344CB8AC3E}">
        <p14:creationId xmlns:p14="http://schemas.microsoft.com/office/powerpoint/2010/main" val="50150144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304800" y="2057400"/>
            <a:ext cx="8382000" cy="3505200"/>
          </a:xfrm>
        </p:spPr>
        <p:txBody>
          <a:bodyPr>
            <a:noAutofit/>
          </a:bodyPr>
          <a:lstStyle/>
          <a:p>
            <a:pPr algn="just">
              <a:buNone/>
            </a:pPr>
            <a:endParaRPr lang="en-US" sz="2400" b="1" i="1" dirty="0">
              <a:solidFill>
                <a:schemeClr val="accent2"/>
              </a:solidFill>
            </a:endParaRPr>
          </a:p>
          <a:p>
            <a:pPr algn="just">
              <a:buNone/>
            </a:pPr>
            <a:r>
              <a:rPr lang="en-US" sz="2400" b="1" dirty="0">
                <a:solidFill>
                  <a:schemeClr val="accent2"/>
                </a:solidFill>
              </a:rPr>
              <a:t>CIT v. </a:t>
            </a:r>
            <a:r>
              <a:rPr lang="en-US" sz="2400" b="1" dirty="0" err="1">
                <a:solidFill>
                  <a:schemeClr val="accent2"/>
                </a:solidFill>
              </a:rPr>
              <a:t>Vivek</a:t>
            </a:r>
            <a:r>
              <a:rPr lang="en-US" sz="2400" b="1" dirty="0">
                <a:solidFill>
                  <a:schemeClr val="accent2"/>
                </a:solidFill>
              </a:rPr>
              <a:t> Aggarwal [2015] 56 taxmann.com 7 (Delhi)</a:t>
            </a:r>
          </a:p>
          <a:p>
            <a:pPr algn="just">
              <a:buNone/>
            </a:pPr>
            <a:endParaRPr lang="en-US" sz="2400" b="1" dirty="0">
              <a:solidFill>
                <a:schemeClr val="accent2"/>
              </a:solidFill>
            </a:endParaRPr>
          </a:p>
          <a:p>
            <a:pPr algn="just"/>
            <a:r>
              <a:rPr lang="en-US" sz="2400" dirty="0"/>
              <a:t>Where AO made addition to assessee's income on basis of a document seized in course of search, in view of fact that document seized was both undated and unsigned and even taken at face value did not lead to further enquiry on behalf of AO, impugned order of Tribunal deleting addition was to be confirmed.</a:t>
            </a:r>
          </a:p>
        </p:txBody>
      </p:sp>
      <p:sp>
        <p:nvSpPr>
          <p:cNvPr id="5" name="Slide Number Placeholder 4"/>
          <p:cNvSpPr>
            <a:spLocks noGrp="1"/>
          </p:cNvSpPr>
          <p:nvPr>
            <p:ph type="sldNum" sz="quarter" idx="12"/>
          </p:nvPr>
        </p:nvSpPr>
        <p:spPr/>
        <p:txBody>
          <a:bodyPr/>
          <a:lstStyle/>
          <a:p>
            <a:pPr>
              <a:defRPr/>
            </a:pPr>
            <a:fld id="{ACC2B083-4B80-4709-BCA6-AED58DFFDEC8}" type="slidenum">
              <a:rPr lang="en-US" smtClean="0"/>
              <a:pPr>
                <a:defRPr/>
              </a:pPr>
              <a:t>38</a:t>
            </a:fld>
            <a:endParaRPr lang="en-US"/>
          </a:p>
        </p:txBody>
      </p:sp>
      <p:sp>
        <p:nvSpPr>
          <p:cNvPr id="8" name="Rectangle 7"/>
          <p:cNvSpPr/>
          <p:nvPr/>
        </p:nvSpPr>
        <p:spPr>
          <a:xfrm>
            <a:off x="304800" y="751582"/>
            <a:ext cx="8229600" cy="1323439"/>
          </a:xfrm>
          <a:prstGeom prst="rect">
            <a:avLst/>
          </a:prstGeom>
        </p:spPr>
        <p:txBody>
          <a:bodyPr wrap="square">
            <a:spAutoFit/>
          </a:bodyPr>
          <a:lstStyle/>
          <a:p>
            <a:pPr algn="just"/>
            <a:endParaRPr lang="en-US" sz="800" b="1" u="sng" dirty="0">
              <a:solidFill>
                <a:schemeClr val="accent2"/>
              </a:solidFill>
            </a:endParaRPr>
          </a:p>
          <a:p>
            <a:pPr algn="ctr"/>
            <a:r>
              <a:rPr lang="en-US" sz="3600" b="1" u="sng" dirty="0">
                <a:solidFill>
                  <a:schemeClr val="tx2"/>
                </a:solidFill>
                <a:latin typeface="+mj-lt"/>
                <a:ea typeface="+mj-ea"/>
                <a:cs typeface="+mj-cs"/>
              </a:rPr>
              <a:t>Issues- addition on the basis of document seized was both undated and unsigned </a:t>
            </a:r>
          </a:p>
        </p:txBody>
      </p:sp>
    </p:spTree>
    <p:extLst>
      <p:ext uri="{BB962C8B-B14F-4D97-AF65-F5344CB8AC3E}">
        <p14:creationId xmlns:p14="http://schemas.microsoft.com/office/powerpoint/2010/main" val="404665759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377247" y="1752600"/>
            <a:ext cx="8382000" cy="4648200"/>
          </a:xfrm>
        </p:spPr>
        <p:txBody>
          <a:bodyPr>
            <a:noAutofit/>
          </a:bodyPr>
          <a:lstStyle/>
          <a:p>
            <a:pPr marL="117475" indent="-7938" algn="just">
              <a:buNone/>
            </a:pPr>
            <a:r>
              <a:rPr lang="en-US" b="1" i="1" dirty="0">
                <a:solidFill>
                  <a:schemeClr val="accent2"/>
                </a:solidFill>
              </a:rPr>
              <a:t>Sushil Kumar Gupta v. Asst. CIT  [2015] 56 taxmann.com 295 (Delhi - Trib.)</a:t>
            </a:r>
          </a:p>
          <a:p>
            <a:pPr algn="just"/>
            <a:r>
              <a:rPr lang="en-US" dirty="0"/>
              <a:t>Where District Valuation Officer indicated higher investment in residential unit than investment shown by assessee, addition as undisclosed investment only on that basis was not justified</a:t>
            </a:r>
          </a:p>
          <a:p>
            <a:pPr algn="just"/>
            <a:endParaRPr lang="en-US" dirty="0"/>
          </a:p>
        </p:txBody>
      </p:sp>
      <p:sp>
        <p:nvSpPr>
          <p:cNvPr id="5" name="Slide Number Placeholder 4"/>
          <p:cNvSpPr>
            <a:spLocks noGrp="1"/>
          </p:cNvSpPr>
          <p:nvPr>
            <p:ph type="sldNum" sz="quarter" idx="12"/>
          </p:nvPr>
        </p:nvSpPr>
        <p:spPr/>
        <p:txBody>
          <a:bodyPr/>
          <a:lstStyle/>
          <a:p>
            <a:pPr>
              <a:defRPr/>
            </a:pPr>
            <a:fld id="{ACC2B083-4B80-4709-BCA6-AED58DFFDEC8}" type="slidenum">
              <a:rPr lang="en-US" smtClean="0"/>
              <a:pPr>
                <a:defRPr/>
              </a:pPr>
              <a:t>39</a:t>
            </a:fld>
            <a:endParaRPr lang="en-US"/>
          </a:p>
        </p:txBody>
      </p:sp>
      <p:sp>
        <p:nvSpPr>
          <p:cNvPr id="8" name="Rectangle 7"/>
          <p:cNvSpPr/>
          <p:nvPr/>
        </p:nvSpPr>
        <p:spPr>
          <a:xfrm>
            <a:off x="0" y="685800"/>
            <a:ext cx="8991600" cy="769441"/>
          </a:xfrm>
          <a:prstGeom prst="rect">
            <a:avLst/>
          </a:prstGeom>
        </p:spPr>
        <p:txBody>
          <a:bodyPr wrap="square">
            <a:spAutoFit/>
          </a:bodyPr>
          <a:lstStyle/>
          <a:p>
            <a:pPr algn="just"/>
            <a:endParaRPr lang="en-US" sz="800" b="1" u="sng" dirty="0">
              <a:solidFill>
                <a:schemeClr val="accent2"/>
              </a:solidFill>
            </a:endParaRPr>
          </a:p>
          <a:p>
            <a:pPr algn="ctr"/>
            <a:r>
              <a:rPr lang="en-US" sz="3600" b="1" u="sng" dirty="0">
                <a:solidFill>
                  <a:schemeClr val="tx2"/>
                </a:solidFill>
                <a:latin typeface="+mj-lt"/>
                <a:ea typeface="+mj-ea"/>
                <a:cs typeface="+mj-cs"/>
              </a:rPr>
              <a:t>Issues - Addition on the basis  report of DVO</a:t>
            </a:r>
          </a:p>
        </p:txBody>
      </p:sp>
    </p:spTree>
    <p:extLst>
      <p:ext uri="{BB962C8B-B14F-4D97-AF65-F5344CB8AC3E}">
        <p14:creationId xmlns:p14="http://schemas.microsoft.com/office/powerpoint/2010/main" val="1890117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8600" y="1469172"/>
            <a:ext cx="8708136" cy="4708981"/>
          </a:xfrm>
          <a:prstGeom prst="rect">
            <a:avLst/>
          </a:prstGeom>
        </p:spPr>
        <p:txBody>
          <a:bodyPr wrap="square">
            <a:spAutoFit/>
          </a:bodyPr>
          <a:lstStyle/>
          <a:p>
            <a:pPr algn="just"/>
            <a:r>
              <a:rPr lang="en-US" sz="2000" b="1" i="1" dirty="0">
                <a:latin typeface="+mn-lt"/>
              </a:rPr>
              <a:t>Provided further </a:t>
            </a:r>
            <a:r>
              <a:rPr lang="en-US" sz="2000" i="1" dirty="0">
                <a:latin typeface="+mn-lt"/>
              </a:rPr>
              <a:t>that assessment or reassessment, if any, relating to any assessment year falling within the period of six assessment years </a:t>
            </a:r>
            <a:r>
              <a:rPr lang="en-US" sz="2000" b="1" i="1" u="sng" dirty="0">
                <a:solidFill>
                  <a:schemeClr val="accent2"/>
                </a:solidFill>
                <a:latin typeface="+mn-lt"/>
              </a:rPr>
              <a:t>and for the relevant assessment year or years*</a:t>
            </a:r>
            <a:r>
              <a:rPr lang="en-US" sz="2000" b="1" i="1" dirty="0">
                <a:solidFill>
                  <a:schemeClr val="accent2"/>
                </a:solidFill>
                <a:latin typeface="+mn-lt"/>
              </a:rPr>
              <a:t> </a:t>
            </a:r>
            <a:r>
              <a:rPr lang="en-US" sz="2000" i="1" dirty="0">
                <a:latin typeface="+mn-lt"/>
              </a:rPr>
              <a:t>referred to in this sub-section pending on the date of initiation of the search under section 132 or making of requisition under section 132A, as the case may be, shall abate:</a:t>
            </a:r>
            <a:endParaRPr lang="en-GB" sz="2000" i="1" dirty="0">
              <a:latin typeface="+mn-lt"/>
            </a:endParaRPr>
          </a:p>
          <a:p>
            <a:pPr algn="just"/>
            <a:endParaRPr lang="en-US" sz="2000" b="1" i="1" dirty="0">
              <a:latin typeface="+mn-lt"/>
            </a:endParaRPr>
          </a:p>
          <a:p>
            <a:pPr algn="just"/>
            <a:r>
              <a:rPr lang="en-US" sz="2000" b="1" i="1" dirty="0">
                <a:latin typeface="+mn-lt"/>
              </a:rPr>
              <a:t>Provided also</a:t>
            </a:r>
            <a:r>
              <a:rPr lang="en-US" sz="2000" i="1" dirty="0">
                <a:latin typeface="+mn-lt"/>
              </a:rPr>
              <a:t> </a:t>
            </a:r>
            <a:r>
              <a:rPr lang="en-US" sz="2000" b="1" i="1" dirty="0">
                <a:latin typeface="+mn-lt"/>
              </a:rPr>
              <a:t>that</a:t>
            </a:r>
            <a:r>
              <a:rPr lang="en-US" sz="2000" i="1" dirty="0">
                <a:latin typeface="+mn-lt"/>
              </a:rPr>
              <a:t> the Central Government may by rules made by it and published in the Official Gazette (except in cases where any assessment or reassessment has abated under the second proviso), specify the class or classes of cases in which the Assessing Officer shall not be required to issue notice for assessing or reassessing the total income for six assessment years immediately preceding the assessment year relevant to the previous year in which search is conducted or requisition is made </a:t>
            </a:r>
            <a:r>
              <a:rPr lang="en-US" sz="2000" b="1" i="1" u="sng" dirty="0">
                <a:solidFill>
                  <a:schemeClr val="accent2"/>
                </a:solidFill>
                <a:latin typeface="+mn-lt"/>
              </a:rPr>
              <a:t>and for the relevant assessment year or years*</a:t>
            </a:r>
            <a:r>
              <a:rPr lang="en-US" sz="2000" i="1" dirty="0">
                <a:solidFill>
                  <a:schemeClr val="accent2"/>
                </a:solidFill>
                <a:latin typeface="+mn-lt"/>
              </a:rPr>
              <a:t>.</a:t>
            </a:r>
          </a:p>
          <a:p>
            <a:pPr algn="just"/>
            <a:endParaRPr lang="en-US" sz="2000" i="1" dirty="0">
              <a:solidFill>
                <a:schemeClr val="accent2"/>
              </a:solidFill>
              <a:latin typeface="+mn-lt"/>
            </a:endParaRPr>
          </a:p>
          <a:p>
            <a:pPr algn="just"/>
            <a:r>
              <a:rPr lang="en-US" sz="2000" i="1" dirty="0"/>
              <a:t>							</a:t>
            </a:r>
            <a:r>
              <a:rPr lang="en-US" sz="2000" b="1" i="1" u="sng" dirty="0">
                <a:solidFill>
                  <a:schemeClr val="accent2"/>
                </a:solidFill>
                <a:latin typeface="+mn-lt"/>
              </a:rPr>
              <a:t>*</a:t>
            </a:r>
            <a:r>
              <a:rPr lang="en-US" sz="2000" b="1" i="1" u="sng" dirty="0" err="1">
                <a:solidFill>
                  <a:schemeClr val="accent2"/>
                </a:solidFill>
                <a:latin typeface="+mn-lt"/>
              </a:rPr>
              <a:t>w.e.f</a:t>
            </a:r>
            <a:r>
              <a:rPr lang="en-US" sz="2000" b="1" i="1" u="sng" dirty="0">
                <a:solidFill>
                  <a:schemeClr val="accent2"/>
                </a:solidFill>
                <a:latin typeface="+mn-lt"/>
              </a:rPr>
              <a:t>. 01-04-2017</a:t>
            </a:r>
          </a:p>
        </p:txBody>
      </p:sp>
      <p:sp>
        <p:nvSpPr>
          <p:cNvPr id="4" name="Title 1"/>
          <p:cNvSpPr txBox="1">
            <a:spLocks/>
          </p:cNvSpPr>
          <p:nvPr/>
        </p:nvSpPr>
        <p:spPr>
          <a:xfrm>
            <a:off x="0" y="2272"/>
            <a:ext cx="9144000" cy="1064528"/>
          </a:xfrm>
          <a:prstGeom prst="rect">
            <a:avLst/>
          </a:prstGeom>
          <a:solidFill>
            <a:schemeClr val="tx2"/>
          </a:solidFill>
        </p:spPr>
        <p:txBody>
          <a:bodyPr anchor="ctr">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lang="en-US" sz="3600" b="1" i="1" u="sng" dirty="0">
                <a:solidFill>
                  <a:schemeClr val="bg1"/>
                </a:solidFill>
                <a:latin typeface="+mj-lt"/>
                <a:ea typeface="+mj-ea"/>
                <a:cs typeface="+mj-cs"/>
              </a:rPr>
              <a:t>A</a:t>
            </a:r>
            <a:r>
              <a:rPr kumimoji="0" lang="en-US" sz="3600" b="1" i="1" u="sng" strike="noStrike" kern="1200" cap="none" spc="0" normalizeH="0" baseline="0" noProof="0" dirty="0" err="1">
                <a:ln>
                  <a:noFill/>
                </a:ln>
                <a:solidFill>
                  <a:schemeClr val="bg1"/>
                </a:solidFill>
                <a:effectLst/>
                <a:uLnTx/>
                <a:uFillTx/>
                <a:latin typeface="+mj-lt"/>
                <a:ea typeface="+mj-ea"/>
                <a:cs typeface="+mj-cs"/>
              </a:rPr>
              <a:t>mendments</a:t>
            </a:r>
            <a:r>
              <a:rPr kumimoji="0" lang="en-US" sz="3600" b="1" i="1" u="sng" strike="noStrike" kern="1200" cap="none" spc="0" normalizeH="0" noProof="0" dirty="0">
                <a:ln>
                  <a:noFill/>
                </a:ln>
                <a:solidFill>
                  <a:schemeClr val="bg1"/>
                </a:solidFill>
                <a:effectLst/>
                <a:uLnTx/>
                <a:uFillTx/>
                <a:latin typeface="+mj-lt"/>
                <a:ea typeface="+mj-ea"/>
                <a:cs typeface="+mj-cs"/>
              </a:rPr>
              <a:t> in </a:t>
            </a:r>
            <a:r>
              <a:rPr kumimoji="0" lang="en-US" sz="3600" b="1" i="1" u="sng" strike="noStrike" kern="1200" cap="none" spc="0" normalizeH="0" baseline="0" noProof="0" dirty="0">
                <a:ln>
                  <a:noFill/>
                </a:ln>
                <a:solidFill>
                  <a:schemeClr val="bg1"/>
                </a:solidFill>
                <a:effectLst/>
                <a:uLnTx/>
                <a:uFillTx/>
                <a:latin typeface="+mj-lt"/>
                <a:ea typeface="+mj-ea"/>
                <a:cs typeface="+mj-cs"/>
              </a:rPr>
              <a:t>Section 153A….</a:t>
            </a:r>
            <a:endParaRPr lang="en-US" sz="3600" b="1" i="1" u="sng" baseline="0" dirty="0">
              <a:solidFill>
                <a:schemeClr val="bg1"/>
              </a:solidFill>
              <a:latin typeface="+mj-lt"/>
              <a:ea typeface="+mj-ea"/>
              <a:cs typeface="+mj-cs"/>
            </a:endParaRPr>
          </a:p>
        </p:txBody>
      </p:sp>
      <p:sp>
        <p:nvSpPr>
          <p:cNvPr id="6" name="TextBox 5"/>
          <p:cNvSpPr txBox="1"/>
          <p:nvPr/>
        </p:nvSpPr>
        <p:spPr>
          <a:xfrm>
            <a:off x="7467600" y="0"/>
            <a:ext cx="1657631"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
        <p:nvSpPr>
          <p:cNvPr id="5" name="Slide Number Placeholder 4">
            <a:extLst>
              <a:ext uri="{FF2B5EF4-FFF2-40B4-BE49-F238E27FC236}">
                <a16:creationId xmlns:a16="http://schemas.microsoft.com/office/drawing/2014/main" id="{518F0485-35F6-4829-80E8-FDAF597FB74A}"/>
              </a:ext>
            </a:extLst>
          </p:cNvPr>
          <p:cNvSpPr>
            <a:spLocks noGrp="1"/>
          </p:cNvSpPr>
          <p:nvPr>
            <p:ph type="sldNum" sz="quarter" idx="12"/>
          </p:nvPr>
        </p:nvSpPr>
        <p:spPr/>
        <p:txBody>
          <a:bodyPr/>
          <a:lstStyle/>
          <a:p>
            <a:pPr>
              <a:defRPr/>
            </a:pPr>
            <a:fld id="{530A152B-CFDE-45FC-ACB8-FE7DAED0C3AA}" type="slidenum">
              <a:rPr lang="en-US" smtClean="0"/>
              <a:pPr>
                <a:defRPr/>
              </a:pPr>
              <a:t>4</a:t>
            </a:fld>
            <a:endParaRPr lang="en-US"/>
          </a:p>
        </p:txBody>
      </p:sp>
    </p:spTree>
    <p:extLst>
      <p:ext uri="{BB962C8B-B14F-4D97-AF65-F5344CB8AC3E}">
        <p14:creationId xmlns:p14="http://schemas.microsoft.com/office/powerpoint/2010/main" val="341358472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B35178-2547-4765-8BFB-9A4A2B2E8CAA}"/>
              </a:ext>
            </a:extLst>
          </p:cNvPr>
          <p:cNvSpPr>
            <a:spLocks noGrp="1"/>
          </p:cNvSpPr>
          <p:nvPr>
            <p:ph type="title"/>
          </p:nvPr>
        </p:nvSpPr>
        <p:spPr>
          <a:xfrm>
            <a:off x="304800" y="379713"/>
            <a:ext cx="8382000" cy="838200"/>
          </a:xfrm>
        </p:spPr>
        <p:txBody>
          <a:bodyPr>
            <a:normAutofit/>
          </a:bodyPr>
          <a:lstStyle/>
          <a:p>
            <a:r>
              <a:rPr lang="en-US" sz="3600" b="1" u="sng" dirty="0"/>
              <a:t>Issues - Related to section 153A</a:t>
            </a:r>
            <a:endParaRPr lang="en-US" sz="3600" b="1" dirty="0"/>
          </a:p>
        </p:txBody>
      </p:sp>
      <p:sp>
        <p:nvSpPr>
          <p:cNvPr id="3" name="Content Placeholder 2">
            <a:extLst>
              <a:ext uri="{FF2B5EF4-FFF2-40B4-BE49-F238E27FC236}">
                <a16:creationId xmlns:a16="http://schemas.microsoft.com/office/drawing/2014/main" id="{495089BA-F3BA-42DA-9A4A-BEA9813943B7}"/>
              </a:ext>
            </a:extLst>
          </p:cNvPr>
          <p:cNvSpPr>
            <a:spLocks noGrp="1"/>
          </p:cNvSpPr>
          <p:nvPr>
            <p:ph idx="1"/>
          </p:nvPr>
        </p:nvSpPr>
        <p:spPr>
          <a:xfrm>
            <a:off x="304800" y="1219200"/>
            <a:ext cx="8534400" cy="3352800"/>
          </a:xfrm>
        </p:spPr>
        <p:txBody>
          <a:bodyPr>
            <a:noAutofit/>
          </a:bodyPr>
          <a:lstStyle/>
          <a:p>
            <a:pPr algn="just"/>
            <a:r>
              <a:rPr lang="en-US" sz="2200" b="1" dirty="0">
                <a:solidFill>
                  <a:schemeClr val="accent2"/>
                </a:solidFill>
              </a:rPr>
              <a:t>CIT v. Ramesh D Patel (2014) 362 ITR 492 (Gujarat) </a:t>
            </a:r>
            <a:r>
              <a:rPr lang="en-US" sz="2200" dirty="0"/>
              <a:t>The provisions of section 124 clearly concern the territorial jurisdiction of the Assessing officer and have no relevance in so far as the inherent jurisdiction for passing an order of assessment under section 153A is concerned, when no search authorization under section 132 was issued or requisition under section 132A of the Act was made. In the absence of search authorization, the Tribunal was justified in holding that the assessment orders under section 153A could not be passed.</a:t>
            </a:r>
          </a:p>
          <a:p>
            <a:pPr marL="393700" indent="0" algn="just">
              <a:buNone/>
            </a:pPr>
            <a:endParaRPr lang="en-US" sz="2200" dirty="0"/>
          </a:p>
        </p:txBody>
      </p:sp>
      <p:sp>
        <p:nvSpPr>
          <p:cNvPr id="4" name="Slide Number Placeholder 3">
            <a:extLst>
              <a:ext uri="{FF2B5EF4-FFF2-40B4-BE49-F238E27FC236}">
                <a16:creationId xmlns:a16="http://schemas.microsoft.com/office/drawing/2014/main" id="{2C257985-07CC-4B87-BF20-04A301ADE006}"/>
              </a:ext>
            </a:extLst>
          </p:cNvPr>
          <p:cNvSpPr>
            <a:spLocks noGrp="1"/>
          </p:cNvSpPr>
          <p:nvPr>
            <p:ph type="sldNum" sz="quarter" idx="12"/>
          </p:nvPr>
        </p:nvSpPr>
        <p:spPr/>
        <p:txBody>
          <a:bodyPr/>
          <a:lstStyle/>
          <a:p>
            <a:pPr>
              <a:defRPr/>
            </a:pPr>
            <a:fld id="{ACC2B083-4B80-4709-BCA6-AED58DFFDEC8}" type="slidenum">
              <a:rPr lang="en-US" smtClean="0"/>
              <a:pPr>
                <a:defRPr/>
              </a:pPr>
              <a:t>40</a:t>
            </a:fld>
            <a:endParaRPr lang="en-US"/>
          </a:p>
        </p:txBody>
      </p:sp>
      <p:sp>
        <p:nvSpPr>
          <p:cNvPr id="6" name="Rectangle: Rounded Corners 5">
            <a:extLst>
              <a:ext uri="{FF2B5EF4-FFF2-40B4-BE49-F238E27FC236}">
                <a16:creationId xmlns:a16="http://schemas.microsoft.com/office/drawing/2014/main" id="{55A5E958-7660-46F6-A8B7-D3E19958B7B1}"/>
              </a:ext>
            </a:extLst>
          </p:cNvPr>
          <p:cNvSpPr/>
          <p:nvPr/>
        </p:nvSpPr>
        <p:spPr>
          <a:xfrm>
            <a:off x="685800" y="4038600"/>
            <a:ext cx="8001000" cy="2514600"/>
          </a:xfrm>
          <a:prstGeom prst="roundRect">
            <a:avLst/>
          </a:prstGeom>
          <a:solidFill>
            <a:schemeClr val="accent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100" b="1" u="sng" dirty="0">
                <a:solidFill>
                  <a:schemeClr val="tx1"/>
                </a:solidFill>
              </a:rPr>
              <a:t>Section 124 – Jurisdiction of Assessing Officers.</a:t>
            </a:r>
          </a:p>
          <a:p>
            <a:pPr algn="just"/>
            <a:r>
              <a:rPr lang="en-US" sz="2100" dirty="0">
                <a:solidFill>
                  <a:schemeClr val="tx1"/>
                </a:solidFill>
              </a:rPr>
              <a:t>(3) No person shall be entitled to call in question the jurisdiction of an Assessing Officer—</a:t>
            </a:r>
          </a:p>
          <a:p>
            <a:pPr algn="just"/>
            <a:r>
              <a:rPr lang="en-US" sz="2100" dirty="0">
                <a:solidFill>
                  <a:schemeClr val="tx1"/>
                </a:solidFill>
              </a:rPr>
              <a:t>(c) where an action has been taken u/s 132 or 132A, after the expiry of one month from the date on which he was served with a notice u/s 153A(1) or 153C(2) or after the completion of the assessment, whichever is earlier.</a:t>
            </a:r>
          </a:p>
        </p:txBody>
      </p:sp>
    </p:spTree>
    <p:extLst>
      <p:ext uri="{BB962C8B-B14F-4D97-AF65-F5344CB8AC3E}">
        <p14:creationId xmlns:p14="http://schemas.microsoft.com/office/powerpoint/2010/main" val="248036547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B35178-2547-4765-8BFB-9A4A2B2E8CAA}"/>
              </a:ext>
            </a:extLst>
          </p:cNvPr>
          <p:cNvSpPr>
            <a:spLocks noGrp="1"/>
          </p:cNvSpPr>
          <p:nvPr>
            <p:ph type="title"/>
          </p:nvPr>
        </p:nvSpPr>
        <p:spPr>
          <a:xfrm>
            <a:off x="304800" y="379713"/>
            <a:ext cx="8382000" cy="838200"/>
          </a:xfrm>
        </p:spPr>
        <p:txBody>
          <a:bodyPr>
            <a:normAutofit/>
          </a:bodyPr>
          <a:lstStyle/>
          <a:p>
            <a:r>
              <a:rPr lang="en-US" sz="3600" b="1" u="sng" dirty="0"/>
              <a:t>Issues - Related to section 153A</a:t>
            </a:r>
            <a:endParaRPr lang="en-US" sz="3600" b="1" dirty="0"/>
          </a:p>
        </p:txBody>
      </p:sp>
      <p:sp>
        <p:nvSpPr>
          <p:cNvPr id="3" name="Content Placeholder 2">
            <a:extLst>
              <a:ext uri="{FF2B5EF4-FFF2-40B4-BE49-F238E27FC236}">
                <a16:creationId xmlns:a16="http://schemas.microsoft.com/office/drawing/2014/main" id="{495089BA-F3BA-42DA-9A4A-BEA9813943B7}"/>
              </a:ext>
            </a:extLst>
          </p:cNvPr>
          <p:cNvSpPr>
            <a:spLocks noGrp="1"/>
          </p:cNvSpPr>
          <p:nvPr>
            <p:ph idx="1"/>
          </p:nvPr>
        </p:nvSpPr>
        <p:spPr>
          <a:xfrm>
            <a:off x="152400" y="1447800"/>
            <a:ext cx="8686800" cy="5257800"/>
          </a:xfrm>
        </p:spPr>
        <p:txBody>
          <a:bodyPr>
            <a:noAutofit/>
          </a:bodyPr>
          <a:lstStyle/>
          <a:p>
            <a:pPr marL="393700" indent="-280988" algn="just">
              <a:tabLst>
                <a:tab pos="393700" algn="l"/>
              </a:tabLst>
            </a:pPr>
            <a:r>
              <a:rPr lang="en-US" sz="2200" b="1" dirty="0">
                <a:solidFill>
                  <a:schemeClr val="accent2"/>
                </a:solidFill>
              </a:rPr>
              <a:t>PCIT v. Index Securities (P.) Ltd. [2017] 86 taxmann.com 84 (Delhi) </a:t>
            </a:r>
            <a:r>
              <a:rPr lang="en-US" sz="2200" dirty="0"/>
              <a:t>Where trial balance and balance sheet seized from other person did not belong to assessee or relate to relevant assessment years and further, they could not be said to be incriminating, assumption of jurisdiction under section 153C was not justified.</a:t>
            </a:r>
          </a:p>
          <a:p>
            <a:pPr marL="393700" indent="-280988" algn="just">
              <a:tabLst>
                <a:tab pos="393700" algn="l"/>
              </a:tabLst>
            </a:pPr>
            <a:r>
              <a:rPr lang="en-US" sz="2200" b="1" dirty="0">
                <a:solidFill>
                  <a:schemeClr val="accent2"/>
                </a:solidFill>
              </a:rPr>
              <a:t>Shrikant </a:t>
            </a:r>
            <a:r>
              <a:rPr lang="en-US" sz="2200" b="1" dirty="0" err="1">
                <a:solidFill>
                  <a:schemeClr val="accent2"/>
                </a:solidFill>
              </a:rPr>
              <a:t>Mohta</a:t>
            </a:r>
            <a:r>
              <a:rPr lang="en-US" sz="2200" b="1" dirty="0">
                <a:solidFill>
                  <a:schemeClr val="accent2"/>
                </a:solidFill>
              </a:rPr>
              <a:t> Vs CIT </a:t>
            </a:r>
            <a:r>
              <a:rPr lang="it-IT" sz="2200" b="1" dirty="0">
                <a:solidFill>
                  <a:schemeClr val="accent2"/>
                </a:solidFill>
              </a:rPr>
              <a:t>[2018] 257 Taxman 43 (Calcutta) </a:t>
            </a:r>
            <a:r>
              <a:rPr lang="en-US" sz="2200" dirty="0"/>
              <a:t>After initiation of search operations, it is no longer necessary for assessee to file his regular return by due date notwithstanding the mandate of Section 139(1). The obligation to file the return remained suspended, in view of the clear opening words of Section 153A(1) till such time that a notice was issued to him under clause (a) of such sub-section. Similarly, the operation of Section 139(3) qua the time available for filing a return in order to avail of the benefit of carrying forward any loss stands extended till a return is called for u/s 153A(1)(a) and loss can be carried forward.</a:t>
            </a:r>
          </a:p>
        </p:txBody>
      </p:sp>
      <p:sp>
        <p:nvSpPr>
          <p:cNvPr id="4" name="Slide Number Placeholder 3">
            <a:extLst>
              <a:ext uri="{FF2B5EF4-FFF2-40B4-BE49-F238E27FC236}">
                <a16:creationId xmlns:a16="http://schemas.microsoft.com/office/drawing/2014/main" id="{2C257985-07CC-4B87-BF20-04A301ADE006}"/>
              </a:ext>
            </a:extLst>
          </p:cNvPr>
          <p:cNvSpPr>
            <a:spLocks noGrp="1"/>
          </p:cNvSpPr>
          <p:nvPr>
            <p:ph type="sldNum" sz="quarter" idx="12"/>
          </p:nvPr>
        </p:nvSpPr>
        <p:spPr/>
        <p:txBody>
          <a:bodyPr/>
          <a:lstStyle/>
          <a:p>
            <a:pPr>
              <a:defRPr/>
            </a:pPr>
            <a:fld id="{ACC2B083-4B80-4709-BCA6-AED58DFFDEC8}" type="slidenum">
              <a:rPr lang="en-US" smtClean="0"/>
              <a:pPr>
                <a:defRPr/>
              </a:pPr>
              <a:t>41</a:t>
            </a:fld>
            <a:endParaRPr lang="en-US"/>
          </a:p>
        </p:txBody>
      </p:sp>
    </p:spTree>
    <p:extLst>
      <p:ext uri="{BB962C8B-B14F-4D97-AF65-F5344CB8AC3E}">
        <p14:creationId xmlns:p14="http://schemas.microsoft.com/office/powerpoint/2010/main" val="411903457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28600" y="801469"/>
            <a:ext cx="8610600" cy="646331"/>
          </a:xfrm>
          <a:prstGeom prst="rect">
            <a:avLst/>
          </a:prstGeom>
        </p:spPr>
        <p:txBody>
          <a:bodyPr wrap="square">
            <a:spAutoFit/>
          </a:bodyPr>
          <a:lstStyle/>
          <a:p>
            <a:pPr algn="ctr"/>
            <a:r>
              <a:rPr lang="en-US" sz="3600" b="1" u="sng" dirty="0">
                <a:solidFill>
                  <a:schemeClr val="tx2"/>
                </a:solidFill>
                <a:latin typeface="+mj-lt"/>
                <a:ea typeface="+mj-ea"/>
                <a:cs typeface="+mj-cs"/>
              </a:rPr>
              <a:t>Issues- Related to section 153B of the Act….</a:t>
            </a:r>
          </a:p>
        </p:txBody>
      </p:sp>
      <p:sp>
        <p:nvSpPr>
          <p:cNvPr id="3" name="Content Placeholder 2"/>
          <p:cNvSpPr>
            <a:spLocks noGrp="1"/>
          </p:cNvSpPr>
          <p:nvPr>
            <p:ph idx="1"/>
          </p:nvPr>
        </p:nvSpPr>
        <p:spPr>
          <a:xfrm>
            <a:off x="304800" y="1905000"/>
            <a:ext cx="8534400" cy="4059936"/>
          </a:xfrm>
        </p:spPr>
        <p:txBody>
          <a:bodyPr>
            <a:normAutofit/>
          </a:bodyPr>
          <a:lstStyle/>
          <a:p>
            <a:pPr algn="just"/>
            <a:r>
              <a:rPr lang="en-US" sz="2400" b="1" dirty="0" err="1">
                <a:solidFill>
                  <a:schemeClr val="accent2"/>
                </a:solidFill>
              </a:rPr>
              <a:t>Naresh</a:t>
            </a:r>
            <a:r>
              <a:rPr lang="en-US" sz="2400" b="1" dirty="0">
                <a:solidFill>
                  <a:schemeClr val="accent2"/>
                </a:solidFill>
              </a:rPr>
              <a:t> </a:t>
            </a:r>
            <a:r>
              <a:rPr lang="en-US" sz="2400" b="1" dirty="0" err="1">
                <a:solidFill>
                  <a:schemeClr val="accent2"/>
                </a:solidFill>
              </a:rPr>
              <a:t>Chand</a:t>
            </a:r>
            <a:r>
              <a:rPr lang="en-US" sz="2400" b="1" dirty="0">
                <a:solidFill>
                  <a:schemeClr val="accent2"/>
                </a:solidFill>
              </a:rPr>
              <a:t> </a:t>
            </a:r>
            <a:r>
              <a:rPr lang="en-US" sz="2400" b="1" dirty="0" err="1">
                <a:solidFill>
                  <a:schemeClr val="accent2"/>
                </a:solidFill>
              </a:rPr>
              <a:t>Agarwal</a:t>
            </a:r>
            <a:r>
              <a:rPr lang="en-US" sz="2400" b="1" dirty="0">
                <a:solidFill>
                  <a:schemeClr val="accent2"/>
                </a:solidFill>
              </a:rPr>
              <a:t> v. Union of India [2014] 47 taxmann.com 77 (Allahabad) </a:t>
            </a:r>
            <a:r>
              <a:rPr lang="en-US" dirty="0"/>
              <a:t>Where in course of appellate proceedings, Tribunal remanded matter back for disposal afresh, in view of first proviso to section 153B(1), limitation for reassessment was one year, and, therefore, impugned notice issued u/s 143(2) after expiry of said period was to be quashed being barred by limitation.</a:t>
            </a:r>
            <a:endParaRPr lang="en-US" sz="2400" dirty="0"/>
          </a:p>
        </p:txBody>
      </p:sp>
      <p:sp>
        <p:nvSpPr>
          <p:cNvPr id="4" name="Slide Number Placeholder 3"/>
          <p:cNvSpPr>
            <a:spLocks noGrp="1"/>
          </p:cNvSpPr>
          <p:nvPr>
            <p:ph type="sldNum" sz="quarter" idx="12"/>
          </p:nvPr>
        </p:nvSpPr>
        <p:spPr/>
        <p:txBody>
          <a:bodyPr/>
          <a:lstStyle/>
          <a:p>
            <a:pPr>
              <a:defRPr/>
            </a:pPr>
            <a:fld id="{ACC2B083-4B80-4709-BCA6-AED58DFFDEC8}" type="slidenum">
              <a:rPr lang="en-US" smtClean="0"/>
              <a:pPr>
                <a:defRPr/>
              </a:pPr>
              <a:t>42</a:t>
            </a:fld>
            <a:endParaRPr lang="en-US"/>
          </a:p>
        </p:txBody>
      </p:sp>
    </p:spTree>
    <p:extLst>
      <p:ext uri="{BB962C8B-B14F-4D97-AF65-F5344CB8AC3E}">
        <p14:creationId xmlns:p14="http://schemas.microsoft.com/office/powerpoint/2010/main" val="370562724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28600" y="801469"/>
            <a:ext cx="8610600" cy="1200329"/>
          </a:xfrm>
          <a:prstGeom prst="rect">
            <a:avLst/>
          </a:prstGeom>
        </p:spPr>
        <p:txBody>
          <a:bodyPr wrap="square">
            <a:spAutoFit/>
          </a:bodyPr>
          <a:lstStyle/>
          <a:p>
            <a:pPr algn="ctr"/>
            <a:r>
              <a:rPr lang="en-US" sz="3600" b="1" u="sng" dirty="0">
                <a:solidFill>
                  <a:schemeClr val="tx2"/>
                </a:solidFill>
                <a:latin typeface="+mj-lt"/>
                <a:ea typeface="+mj-ea"/>
                <a:cs typeface="+mj-cs"/>
              </a:rPr>
              <a:t>Issues- extension provided  under proviso  to section 153B is restricted ..?</a:t>
            </a:r>
          </a:p>
        </p:txBody>
      </p:sp>
      <p:sp>
        <p:nvSpPr>
          <p:cNvPr id="3" name="Content Placeholder 2"/>
          <p:cNvSpPr>
            <a:spLocks noGrp="1"/>
          </p:cNvSpPr>
          <p:nvPr>
            <p:ph idx="1"/>
          </p:nvPr>
        </p:nvSpPr>
        <p:spPr>
          <a:xfrm>
            <a:off x="304800" y="2362200"/>
            <a:ext cx="8534400" cy="3602736"/>
          </a:xfrm>
        </p:spPr>
        <p:txBody>
          <a:bodyPr>
            <a:normAutofit/>
          </a:bodyPr>
          <a:lstStyle/>
          <a:p>
            <a:pPr algn="just"/>
            <a:r>
              <a:rPr lang="en-US" sz="2400" b="1" dirty="0">
                <a:solidFill>
                  <a:schemeClr val="accent2"/>
                </a:solidFill>
              </a:rPr>
              <a:t>CIT v. </a:t>
            </a:r>
            <a:r>
              <a:rPr lang="en-US" sz="2400" b="1" dirty="0" err="1">
                <a:solidFill>
                  <a:schemeClr val="accent2"/>
                </a:solidFill>
              </a:rPr>
              <a:t>Ulike</a:t>
            </a:r>
            <a:r>
              <a:rPr lang="en-US" sz="2400" b="1" dirty="0">
                <a:solidFill>
                  <a:schemeClr val="accent2"/>
                </a:solidFill>
              </a:rPr>
              <a:t> Promoters (P.) Ltd [2012] 19 taxmann.com 8 (Delhi) </a:t>
            </a:r>
            <a:r>
              <a:rPr lang="en-US" dirty="0"/>
              <a:t>Benefit of period of 60 days in terms of proviso to Explanation to section 153B for completing assessment under section 153A can be availed by Assessing Officer any number of times whenever situation for it occurs.</a:t>
            </a:r>
          </a:p>
        </p:txBody>
      </p:sp>
      <p:sp>
        <p:nvSpPr>
          <p:cNvPr id="4" name="Slide Number Placeholder 3"/>
          <p:cNvSpPr>
            <a:spLocks noGrp="1"/>
          </p:cNvSpPr>
          <p:nvPr>
            <p:ph type="sldNum" sz="quarter" idx="12"/>
          </p:nvPr>
        </p:nvSpPr>
        <p:spPr/>
        <p:txBody>
          <a:bodyPr/>
          <a:lstStyle/>
          <a:p>
            <a:pPr>
              <a:defRPr/>
            </a:pPr>
            <a:fld id="{ACC2B083-4B80-4709-BCA6-AED58DFFDEC8}" type="slidenum">
              <a:rPr lang="en-US" smtClean="0"/>
              <a:pPr>
                <a:defRPr/>
              </a:pPr>
              <a:t>43</a:t>
            </a:fld>
            <a:endParaRPr lang="en-US"/>
          </a:p>
        </p:txBody>
      </p:sp>
    </p:spTree>
    <p:extLst>
      <p:ext uri="{BB962C8B-B14F-4D97-AF65-F5344CB8AC3E}">
        <p14:creationId xmlns:p14="http://schemas.microsoft.com/office/powerpoint/2010/main" val="32815686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28600" y="801469"/>
            <a:ext cx="8610600" cy="1077218"/>
          </a:xfrm>
          <a:prstGeom prst="rect">
            <a:avLst/>
          </a:prstGeom>
        </p:spPr>
        <p:txBody>
          <a:bodyPr wrap="square">
            <a:spAutoFit/>
          </a:bodyPr>
          <a:lstStyle/>
          <a:p>
            <a:pPr algn="ctr"/>
            <a:r>
              <a:rPr lang="en-US" sz="3200" b="1" u="sng" dirty="0">
                <a:solidFill>
                  <a:schemeClr val="tx2"/>
                </a:solidFill>
                <a:latin typeface="+mj-lt"/>
                <a:ea typeface="+mj-ea"/>
                <a:cs typeface="+mj-cs"/>
              </a:rPr>
              <a:t>Issues- Assessment order severed on assessee within time provided u/s 153B..?</a:t>
            </a:r>
          </a:p>
        </p:txBody>
      </p:sp>
      <p:sp>
        <p:nvSpPr>
          <p:cNvPr id="3" name="Content Placeholder 2"/>
          <p:cNvSpPr>
            <a:spLocks noGrp="1"/>
          </p:cNvSpPr>
          <p:nvPr>
            <p:ph idx="1"/>
          </p:nvPr>
        </p:nvSpPr>
        <p:spPr>
          <a:xfrm>
            <a:off x="304800" y="2362200"/>
            <a:ext cx="8534400" cy="3602736"/>
          </a:xfrm>
        </p:spPr>
        <p:txBody>
          <a:bodyPr>
            <a:normAutofit/>
          </a:bodyPr>
          <a:lstStyle/>
          <a:p>
            <a:pPr algn="just">
              <a:buNone/>
            </a:pPr>
            <a:r>
              <a:rPr lang="en-US" sz="2400" b="1" dirty="0" err="1">
                <a:solidFill>
                  <a:schemeClr val="accent2"/>
                </a:solidFill>
              </a:rPr>
              <a:t>Shanti</a:t>
            </a:r>
            <a:r>
              <a:rPr lang="en-US" sz="2400" b="1" dirty="0">
                <a:solidFill>
                  <a:schemeClr val="accent2"/>
                </a:solidFill>
              </a:rPr>
              <a:t> </a:t>
            </a:r>
            <a:r>
              <a:rPr lang="en-US" sz="2400" b="1" dirty="0" err="1">
                <a:solidFill>
                  <a:schemeClr val="accent2"/>
                </a:solidFill>
              </a:rPr>
              <a:t>Lal</a:t>
            </a:r>
            <a:r>
              <a:rPr lang="en-US" sz="2400" b="1" dirty="0">
                <a:solidFill>
                  <a:schemeClr val="accent2"/>
                </a:solidFill>
              </a:rPr>
              <a:t> </a:t>
            </a:r>
            <a:r>
              <a:rPr lang="en-US" sz="2400" b="1" dirty="0" err="1">
                <a:solidFill>
                  <a:schemeClr val="accent2"/>
                </a:solidFill>
              </a:rPr>
              <a:t>Godawat</a:t>
            </a:r>
            <a:r>
              <a:rPr lang="en-US" sz="2400" b="1" dirty="0">
                <a:solidFill>
                  <a:schemeClr val="accent2"/>
                </a:solidFill>
              </a:rPr>
              <a:t> v. Asst. CIT  [2009] 126 TTJ 135 (JODH.)</a:t>
            </a:r>
          </a:p>
          <a:p>
            <a:pPr algn="just"/>
            <a:r>
              <a:rPr lang="en-US" dirty="0"/>
              <a:t>Assessment order is not only to be passed but it is also to be served to assessee within period of limitation provided under section 153B.</a:t>
            </a:r>
          </a:p>
        </p:txBody>
      </p:sp>
      <p:sp>
        <p:nvSpPr>
          <p:cNvPr id="4" name="Slide Number Placeholder 3"/>
          <p:cNvSpPr>
            <a:spLocks noGrp="1"/>
          </p:cNvSpPr>
          <p:nvPr>
            <p:ph type="sldNum" sz="quarter" idx="12"/>
          </p:nvPr>
        </p:nvSpPr>
        <p:spPr/>
        <p:txBody>
          <a:bodyPr/>
          <a:lstStyle/>
          <a:p>
            <a:pPr>
              <a:defRPr/>
            </a:pPr>
            <a:fld id="{ACC2B083-4B80-4709-BCA6-AED58DFFDEC8}" type="slidenum">
              <a:rPr lang="en-US" smtClean="0"/>
              <a:pPr>
                <a:defRPr/>
              </a:pPr>
              <a:t>44</a:t>
            </a:fld>
            <a:endParaRPr lang="en-US"/>
          </a:p>
        </p:txBody>
      </p:sp>
    </p:spTree>
    <p:extLst>
      <p:ext uri="{BB962C8B-B14F-4D97-AF65-F5344CB8AC3E}">
        <p14:creationId xmlns:p14="http://schemas.microsoft.com/office/powerpoint/2010/main" val="85821213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DDF46D9-B2A3-44CB-A55D-70DF7FB5C953}"/>
              </a:ext>
            </a:extLst>
          </p:cNvPr>
          <p:cNvSpPr>
            <a:spLocks noGrp="1"/>
          </p:cNvSpPr>
          <p:nvPr>
            <p:ph type="title"/>
          </p:nvPr>
        </p:nvSpPr>
        <p:spPr>
          <a:xfrm>
            <a:off x="228600" y="457200"/>
            <a:ext cx="8913992" cy="1066800"/>
          </a:xfrm>
        </p:spPr>
        <p:txBody>
          <a:bodyPr>
            <a:noAutofit/>
          </a:bodyPr>
          <a:lstStyle/>
          <a:p>
            <a:r>
              <a:rPr lang="en-US" b="1" dirty="0"/>
              <a:t>Issues – Related to Unexplained Money</a:t>
            </a:r>
          </a:p>
        </p:txBody>
      </p:sp>
      <p:sp>
        <p:nvSpPr>
          <p:cNvPr id="3" name="Content Placeholder 2">
            <a:extLst>
              <a:ext uri="{FF2B5EF4-FFF2-40B4-BE49-F238E27FC236}">
                <a16:creationId xmlns:a16="http://schemas.microsoft.com/office/drawing/2014/main" id="{574A1E00-EBEB-42C2-8B0B-96D6E16048E1}"/>
              </a:ext>
            </a:extLst>
          </p:cNvPr>
          <p:cNvSpPr>
            <a:spLocks noGrp="1"/>
          </p:cNvSpPr>
          <p:nvPr>
            <p:ph idx="1"/>
          </p:nvPr>
        </p:nvSpPr>
        <p:spPr>
          <a:xfrm>
            <a:off x="152400" y="1371600"/>
            <a:ext cx="8686800" cy="4800600"/>
          </a:xfrm>
        </p:spPr>
        <p:txBody>
          <a:bodyPr>
            <a:normAutofit lnSpcReduction="10000"/>
          </a:bodyPr>
          <a:lstStyle/>
          <a:p>
            <a:pPr algn="just"/>
            <a:r>
              <a:rPr lang="en-US" sz="2400" b="1" dirty="0">
                <a:solidFill>
                  <a:schemeClr val="accent2"/>
                </a:solidFill>
              </a:rPr>
              <a:t>Commissioner of Income-tax v. </a:t>
            </a:r>
            <a:r>
              <a:rPr lang="en-US" sz="2400" b="1" dirty="0" err="1">
                <a:solidFill>
                  <a:schemeClr val="accent2"/>
                </a:solidFill>
              </a:rPr>
              <a:t>Radico</a:t>
            </a:r>
            <a:r>
              <a:rPr lang="en-US" sz="2400" b="1" dirty="0">
                <a:solidFill>
                  <a:schemeClr val="accent2"/>
                </a:solidFill>
              </a:rPr>
              <a:t> </a:t>
            </a:r>
            <a:r>
              <a:rPr lang="en-US" sz="2400" b="1" dirty="0" err="1">
                <a:solidFill>
                  <a:schemeClr val="accent2"/>
                </a:solidFill>
              </a:rPr>
              <a:t>Khaitan</a:t>
            </a:r>
            <a:r>
              <a:rPr lang="en-US" sz="2400" b="1" dirty="0">
                <a:solidFill>
                  <a:schemeClr val="accent2"/>
                </a:solidFill>
              </a:rPr>
              <a:t> Ltd., [2017] 83 taxmann.com 375 (Delhi) </a:t>
            </a:r>
            <a:r>
              <a:rPr lang="en-US" sz="2400" dirty="0"/>
              <a:t>In case, Revenue failed to establish any linkage between material seized from assessee's premises and those from premises of the party through which illegal bribe payments made to various officials and politicians, no addition could be made to assessee's income in respect of payments so made.</a:t>
            </a:r>
          </a:p>
          <a:p>
            <a:pPr algn="just"/>
            <a:endParaRPr lang="en-US" sz="2400" dirty="0"/>
          </a:p>
          <a:p>
            <a:pPr algn="just"/>
            <a:r>
              <a:rPr lang="en-US" sz="2400" b="1" dirty="0">
                <a:solidFill>
                  <a:schemeClr val="accent2"/>
                </a:solidFill>
              </a:rPr>
              <a:t>Pradeep </a:t>
            </a:r>
            <a:r>
              <a:rPr lang="en-US" sz="2400" b="1" dirty="0" err="1">
                <a:solidFill>
                  <a:schemeClr val="accent2"/>
                </a:solidFill>
              </a:rPr>
              <a:t>Amrutlal</a:t>
            </a:r>
            <a:r>
              <a:rPr lang="en-US" sz="2400" b="1" dirty="0">
                <a:solidFill>
                  <a:schemeClr val="accent2"/>
                </a:solidFill>
              </a:rPr>
              <a:t> </a:t>
            </a:r>
            <a:r>
              <a:rPr lang="en-US" sz="2400" b="1" dirty="0" err="1">
                <a:solidFill>
                  <a:schemeClr val="accent2"/>
                </a:solidFill>
              </a:rPr>
              <a:t>Runwal</a:t>
            </a:r>
            <a:r>
              <a:rPr lang="en-US" sz="2400" b="1" dirty="0">
                <a:solidFill>
                  <a:schemeClr val="accent2"/>
                </a:solidFill>
              </a:rPr>
              <a:t> v. Tax Recovery Officer [2014] 47 taxmann.com 293 (Pune - Trib.) </a:t>
            </a:r>
            <a:r>
              <a:rPr lang="en-US" sz="2400" dirty="0"/>
              <a:t>Assessing officer made addition in assessee’s income on the basis of noting in loose papers found during search proceedings in case of third party against name of assessee as there was no evidence to suggest that payments were made to assessee, additions so made were not justified. </a:t>
            </a:r>
          </a:p>
        </p:txBody>
      </p:sp>
      <p:sp>
        <p:nvSpPr>
          <p:cNvPr id="4" name="Slide Number Placeholder 3">
            <a:extLst>
              <a:ext uri="{FF2B5EF4-FFF2-40B4-BE49-F238E27FC236}">
                <a16:creationId xmlns:a16="http://schemas.microsoft.com/office/drawing/2014/main" id="{AD8EEBF0-878B-4914-834F-4447672B569C}"/>
              </a:ext>
            </a:extLst>
          </p:cNvPr>
          <p:cNvSpPr>
            <a:spLocks noGrp="1"/>
          </p:cNvSpPr>
          <p:nvPr>
            <p:ph type="sldNum" sz="quarter" idx="12"/>
          </p:nvPr>
        </p:nvSpPr>
        <p:spPr/>
        <p:txBody>
          <a:bodyPr/>
          <a:lstStyle/>
          <a:p>
            <a:pPr>
              <a:defRPr/>
            </a:pPr>
            <a:fld id="{ACC2B083-4B80-4709-BCA6-AED58DFFDEC8}" type="slidenum">
              <a:rPr lang="en-US" smtClean="0"/>
              <a:pPr>
                <a:defRPr/>
              </a:pPr>
              <a:t>45</a:t>
            </a:fld>
            <a:endParaRPr lang="en-US"/>
          </a:p>
        </p:txBody>
      </p:sp>
    </p:spTree>
    <p:extLst>
      <p:ext uri="{BB962C8B-B14F-4D97-AF65-F5344CB8AC3E}">
        <p14:creationId xmlns:p14="http://schemas.microsoft.com/office/powerpoint/2010/main" val="398188523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86800" cy="1219200"/>
          </a:xfrm>
        </p:spPr>
        <p:txBody>
          <a:bodyPr>
            <a:noAutofit/>
          </a:bodyPr>
          <a:lstStyle/>
          <a:p>
            <a:pPr algn="ctr"/>
            <a:r>
              <a:rPr lang="en-US" sz="3200" b="1" i="1" dirty="0"/>
              <a:t> Issues on Satisfaction u/s 153C</a:t>
            </a:r>
          </a:p>
        </p:txBody>
      </p:sp>
      <p:sp>
        <p:nvSpPr>
          <p:cNvPr id="3" name="Content Placeholder 2"/>
          <p:cNvSpPr>
            <a:spLocks noGrp="1"/>
          </p:cNvSpPr>
          <p:nvPr>
            <p:ph idx="1"/>
          </p:nvPr>
        </p:nvSpPr>
        <p:spPr>
          <a:xfrm>
            <a:off x="0" y="1371600"/>
            <a:ext cx="9067800" cy="5485342"/>
          </a:xfrm>
        </p:spPr>
        <p:txBody>
          <a:bodyPr>
            <a:noAutofit/>
          </a:bodyPr>
          <a:lstStyle/>
          <a:p>
            <a:pPr marL="365125" indent="-365125" algn="just">
              <a:spcBef>
                <a:spcPts val="1200"/>
              </a:spcBef>
              <a:buClr>
                <a:schemeClr val="accent2"/>
              </a:buClr>
              <a:buSzPct val="90000"/>
              <a:buFont typeface="Wingdings" pitchFamily="2" charset="2"/>
              <a:buChar char="q"/>
            </a:pPr>
            <a:r>
              <a:rPr lang="en-US" sz="2100" b="1" dirty="0" err="1">
                <a:solidFill>
                  <a:schemeClr val="accent2"/>
                </a:solidFill>
              </a:rPr>
              <a:t>Shettys</a:t>
            </a:r>
            <a:r>
              <a:rPr lang="en-US" sz="2100" b="1" dirty="0">
                <a:solidFill>
                  <a:schemeClr val="accent2"/>
                </a:solidFill>
              </a:rPr>
              <a:t> Pharmaceuticals &amp; </a:t>
            </a:r>
            <a:r>
              <a:rPr lang="en-US" sz="2100" b="1" dirty="0" err="1">
                <a:solidFill>
                  <a:schemeClr val="accent2"/>
                </a:solidFill>
              </a:rPr>
              <a:t>Biologicals</a:t>
            </a:r>
            <a:r>
              <a:rPr lang="en-US" sz="2100" b="1" dirty="0">
                <a:solidFill>
                  <a:schemeClr val="accent2"/>
                </a:solidFill>
              </a:rPr>
              <a:t> Ltd. v. </a:t>
            </a:r>
            <a:r>
              <a:rPr lang="en-US" sz="2100" b="1" dirty="0" err="1">
                <a:solidFill>
                  <a:schemeClr val="accent2"/>
                </a:solidFill>
              </a:rPr>
              <a:t>Dy</a:t>
            </a:r>
            <a:r>
              <a:rPr lang="en-US" sz="2100" b="1" dirty="0">
                <a:solidFill>
                  <a:schemeClr val="accent2"/>
                </a:solidFill>
              </a:rPr>
              <a:t> CIT [2014] 47 taxmann.com 85 (ITAT-Hyd.),</a:t>
            </a:r>
            <a:r>
              <a:rPr lang="en-US" sz="2100" b="1" dirty="0"/>
              <a:t> </a:t>
            </a:r>
            <a:r>
              <a:rPr lang="en-US" sz="2100" dirty="0"/>
              <a:t>In case no satisfaction recorded by AO of searched person, initiation of proceeding against other person u/s 153C would be bad. </a:t>
            </a:r>
          </a:p>
          <a:p>
            <a:pPr marL="365125" indent="-365125" algn="just">
              <a:spcBef>
                <a:spcPts val="1200"/>
              </a:spcBef>
              <a:buClr>
                <a:schemeClr val="accent2"/>
              </a:buClr>
              <a:buSzPct val="90000"/>
              <a:buFont typeface="Wingdings" pitchFamily="2" charset="2"/>
              <a:buChar char="q"/>
            </a:pPr>
            <a:r>
              <a:rPr lang="en-US" sz="2100" b="1" dirty="0">
                <a:solidFill>
                  <a:schemeClr val="accent2"/>
                </a:solidFill>
              </a:rPr>
              <a:t>CIT v. </a:t>
            </a:r>
            <a:r>
              <a:rPr lang="en-US" sz="2100" b="1" dirty="0" err="1">
                <a:solidFill>
                  <a:schemeClr val="accent2"/>
                </a:solidFill>
              </a:rPr>
              <a:t>Gopi</a:t>
            </a:r>
            <a:r>
              <a:rPr lang="en-US" sz="2100" b="1" dirty="0">
                <a:solidFill>
                  <a:schemeClr val="accent2"/>
                </a:solidFill>
              </a:rPr>
              <a:t> Apartment [2014] 46 taxmann.com 280 (Allahabad), </a:t>
            </a:r>
            <a:r>
              <a:rPr lang="en-US" sz="2100" dirty="0"/>
              <a:t>To initiate proceeding against such 'other person‘, recording of satisfaction is required and mandatory even the AO of both 'searched person' and 'other person' is same. </a:t>
            </a:r>
          </a:p>
          <a:p>
            <a:pPr marL="365125" indent="-365125" algn="just">
              <a:spcBef>
                <a:spcPts val="1200"/>
              </a:spcBef>
              <a:buClr>
                <a:schemeClr val="accent2"/>
              </a:buClr>
              <a:buSzPct val="90000"/>
              <a:buFont typeface="Wingdings" pitchFamily="2" charset="2"/>
              <a:buChar char="q"/>
            </a:pPr>
            <a:r>
              <a:rPr lang="en-IN" sz="2100" b="1" dirty="0">
                <a:solidFill>
                  <a:schemeClr val="accent2"/>
                </a:solidFill>
              </a:rPr>
              <a:t>Senate V. DCIT [2016] 68 taxmann.com 223 (</a:t>
            </a:r>
            <a:r>
              <a:rPr lang="en-IN" sz="2100" b="1" dirty="0" err="1">
                <a:solidFill>
                  <a:schemeClr val="accent2"/>
                </a:solidFill>
              </a:rPr>
              <a:t>Bang.-Trib</a:t>
            </a:r>
            <a:r>
              <a:rPr lang="en-IN" sz="2100" b="1" dirty="0">
                <a:solidFill>
                  <a:schemeClr val="accent2"/>
                </a:solidFill>
              </a:rPr>
              <a:t>.) </a:t>
            </a:r>
            <a:r>
              <a:rPr lang="en-IN" sz="2100" dirty="0"/>
              <a:t>Unless revenue establishes that the assessee is owner of seized documents, provisions of sec. 153C cannot be invoked. Merely because there is a reference to name of assessee in seized documents, it does not mean that assessee is owner of those documents, there should be something in satisfaction note recorded by AO to indicate that searched person had disclaimed those documents and these documents did not belong to searched person but to other third person. </a:t>
            </a:r>
            <a:endParaRPr lang="en-US" sz="2100" dirty="0"/>
          </a:p>
        </p:txBody>
      </p:sp>
      <p:sp>
        <p:nvSpPr>
          <p:cNvPr id="4" name="Slide Number Placeholder 3"/>
          <p:cNvSpPr>
            <a:spLocks noGrp="1"/>
          </p:cNvSpPr>
          <p:nvPr>
            <p:ph type="sldNum" sz="quarter" idx="12"/>
          </p:nvPr>
        </p:nvSpPr>
        <p:spPr/>
        <p:txBody>
          <a:bodyPr/>
          <a:lstStyle/>
          <a:p>
            <a:pPr>
              <a:defRPr/>
            </a:pPr>
            <a:fld id="{ACC2B083-4B80-4709-BCA6-AED58DFFDEC8}" type="slidenum">
              <a:rPr lang="en-US" smtClean="0"/>
              <a:pPr>
                <a:defRPr/>
              </a:pPr>
              <a:t>46</a:t>
            </a:fld>
            <a:endParaRPr lang="en-US" dirty="0"/>
          </a:p>
        </p:txBody>
      </p:sp>
    </p:spTree>
    <p:extLst>
      <p:ext uri="{BB962C8B-B14F-4D97-AF65-F5344CB8AC3E}">
        <p14:creationId xmlns:p14="http://schemas.microsoft.com/office/powerpoint/2010/main" val="140039662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86800" cy="1219200"/>
          </a:xfrm>
        </p:spPr>
        <p:txBody>
          <a:bodyPr>
            <a:noAutofit/>
          </a:bodyPr>
          <a:lstStyle/>
          <a:p>
            <a:pPr algn="ctr"/>
            <a:r>
              <a:rPr lang="en-US" sz="3200" b="1" i="1" dirty="0"/>
              <a:t> Issues on Satisfaction u/s 153C</a:t>
            </a:r>
          </a:p>
        </p:txBody>
      </p:sp>
      <p:sp>
        <p:nvSpPr>
          <p:cNvPr id="3" name="Content Placeholder 2"/>
          <p:cNvSpPr>
            <a:spLocks noGrp="1"/>
          </p:cNvSpPr>
          <p:nvPr>
            <p:ph idx="1"/>
          </p:nvPr>
        </p:nvSpPr>
        <p:spPr>
          <a:xfrm>
            <a:off x="0" y="1219200"/>
            <a:ext cx="9067800" cy="5637742"/>
          </a:xfrm>
        </p:spPr>
        <p:txBody>
          <a:bodyPr>
            <a:noAutofit/>
          </a:bodyPr>
          <a:lstStyle/>
          <a:p>
            <a:pPr algn="just"/>
            <a:r>
              <a:rPr lang="en-US" sz="2100" b="1" dirty="0">
                <a:solidFill>
                  <a:schemeClr val="accent2"/>
                </a:solidFill>
              </a:rPr>
              <a:t>Tanvir Collections (P.) Ltd. v. Asst. CIT  [2015] 54 taxmann.com 379 (Delhi - Trib.) </a:t>
            </a:r>
            <a:r>
              <a:rPr lang="en-US" sz="2100" dirty="0"/>
              <a:t>Where AO of 'B', 'P' and 'MB' did not record any satisfaction that some money, bullion, jewellery or books of account or other documents found from these persons belonged to assessee, initiation of proceedings u/s 153C on assessee was void ab initio.</a:t>
            </a:r>
          </a:p>
          <a:p>
            <a:pPr algn="just"/>
            <a:r>
              <a:rPr lang="en-GB" sz="2100" b="1" dirty="0">
                <a:solidFill>
                  <a:schemeClr val="accent2"/>
                </a:solidFill>
              </a:rPr>
              <a:t>ITO v. </a:t>
            </a:r>
            <a:r>
              <a:rPr lang="en-IN" sz="2100" b="1" dirty="0">
                <a:solidFill>
                  <a:schemeClr val="accent2"/>
                </a:solidFill>
              </a:rPr>
              <a:t>Canyon Financial Services Ltd, [2018] 91 taxmann.com 252 (SC). </a:t>
            </a:r>
            <a:r>
              <a:rPr lang="en-GB" sz="2100" dirty="0"/>
              <a:t>Satisfaction notes recorded by AO of assessee and AO of searched person were identically worded and no reason was recorded how satisfaction note of AO of assessee was a carbon copy of satisfaction note of AO of searched person. It was held that in above circumstances, proceeding initiated against assessee under section 153C was unjustified. </a:t>
            </a:r>
          </a:p>
          <a:p>
            <a:pPr algn="just"/>
            <a:r>
              <a:rPr lang="en-GB" sz="2100" b="1" dirty="0">
                <a:solidFill>
                  <a:schemeClr val="accent2"/>
                </a:solidFill>
              </a:rPr>
              <a:t>CIT v. </a:t>
            </a:r>
            <a:r>
              <a:rPr lang="en-IN" sz="2100" b="1" dirty="0">
                <a:solidFill>
                  <a:schemeClr val="accent2"/>
                </a:solidFill>
              </a:rPr>
              <a:t>Smt. </a:t>
            </a:r>
            <a:r>
              <a:rPr lang="en-IN" sz="2100" b="1" dirty="0" err="1">
                <a:solidFill>
                  <a:schemeClr val="accent2"/>
                </a:solidFill>
              </a:rPr>
              <a:t>Soudha</a:t>
            </a:r>
            <a:r>
              <a:rPr lang="en-IN" sz="2100" b="1" dirty="0">
                <a:solidFill>
                  <a:schemeClr val="accent2"/>
                </a:solidFill>
              </a:rPr>
              <a:t> </a:t>
            </a:r>
            <a:r>
              <a:rPr lang="en-IN" sz="2100" b="1" dirty="0" err="1">
                <a:solidFill>
                  <a:schemeClr val="accent2"/>
                </a:solidFill>
              </a:rPr>
              <a:t>Gafoor</a:t>
            </a:r>
            <a:r>
              <a:rPr lang="en-IN" sz="2100" b="1" dirty="0">
                <a:solidFill>
                  <a:schemeClr val="accent2"/>
                </a:solidFill>
              </a:rPr>
              <a:t>, [2018] 408 ITR 246(</a:t>
            </a:r>
            <a:r>
              <a:rPr lang="en-IN" sz="2100" b="1" dirty="0" err="1">
                <a:solidFill>
                  <a:schemeClr val="accent2"/>
                </a:solidFill>
              </a:rPr>
              <a:t>Kerela</a:t>
            </a:r>
            <a:r>
              <a:rPr lang="en-IN" sz="2100" b="1" dirty="0">
                <a:solidFill>
                  <a:schemeClr val="accent2"/>
                </a:solidFill>
              </a:rPr>
              <a:t>). </a:t>
            </a:r>
            <a:r>
              <a:rPr lang="en-GB" sz="2100" dirty="0"/>
              <a:t>Where the undisclosed income belongs to third party and where the AO of the person against whom search is conducted u/s 132 and such other person is the same, non recording of satisfaction as provided u/s 158BD would not invalidate the assessment against such other person. </a:t>
            </a:r>
            <a:endParaRPr lang="en-US" sz="2100" dirty="0"/>
          </a:p>
        </p:txBody>
      </p:sp>
      <p:sp>
        <p:nvSpPr>
          <p:cNvPr id="4" name="Slide Number Placeholder 3"/>
          <p:cNvSpPr>
            <a:spLocks noGrp="1"/>
          </p:cNvSpPr>
          <p:nvPr>
            <p:ph type="sldNum" sz="quarter" idx="12"/>
          </p:nvPr>
        </p:nvSpPr>
        <p:spPr/>
        <p:txBody>
          <a:bodyPr/>
          <a:lstStyle/>
          <a:p>
            <a:pPr>
              <a:defRPr/>
            </a:pPr>
            <a:fld id="{ACC2B083-4B80-4709-BCA6-AED58DFFDEC8}" type="slidenum">
              <a:rPr lang="en-US" smtClean="0"/>
              <a:pPr>
                <a:defRPr/>
              </a:pPr>
              <a:t>47</a:t>
            </a:fld>
            <a:endParaRPr lang="en-US" dirty="0"/>
          </a:p>
        </p:txBody>
      </p:sp>
    </p:spTree>
    <p:extLst>
      <p:ext uri="{BB962C8B-B14F-4D97-AF65-F5344CB8AC3E}">
        <p14:creationId xmlns:p14="http://schemas.microsoft.com/office/powerpoint/2010/main" val="318870348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86800" cy="1219200"/>
          </a:xfrm>
        </p:spPr>
        <p:txBody>
          <a:bodyPr>
            <a:noAutofit/>
          </a:bodyPr>
          <a:lstStyle/>
          <a:p>
            <a:pPr algn="ctr"/>
            <a:r>
              <a:rPr lang="en-US" sz="3200" b="1" i="1" dirty="0"/>
              <a:t> Issues on Satisfaction u/s 153C</a:t>
            </a:r>
          </a:p>
        </p:txBody>
      </p:sp>
      <p:sp>
        <p:nvSpPr>
          <p:cNvPr id="3" name="Content Placeholder 2"/>
          <p:cNvSpPr>
            <a:spLocks noGrp="1"/>
          </p:cNvSpPr>
          <p:nvPr>
            <p:ph idx="1"/>
          </p:nvPr>
        </p:nvSpPr>
        <p:spPr>
          <a:xfrm>
            <a:off x="0" y="1219200"/>
            <a:ext cx="9067800" cy="5637742"/>
          </a:xfrm>
        </p:spPr>
        <p:txBody>
          <a:bodyPr>
            <a:noAutofit/>
          </a:bodyPr>
          <a:lstStyle/>
          <a:p>
            <a:pPr algn="just"/>
            <a:r>
              <a:rPr lang="en-US" sz="2300" b="1" dirty="0">
                <a:solidFill>
                  <a:schemeClr val="accent2"/>
                </a:solidFill>
              </a:rPr>
              <a:t>Tanvir Collections (P.) Ltd. v. Asst. CIT  [2015] 54 taxmann.com 379 (Delhi - Trib.) </a:t>
            </a:r>
            <a:r>
              <a:rPr lang="en-US" sz="2300" dirty="0"/>
              <a:t>Where AO of 'B', 'P' and 'MB' did not record any satisfaction that some money, bullion, jewellery or books of account or other documents found from these persons belonged to assessee, initiation of proceedings u/s 153C on assessee was void ab initio.</a:t>
            </a:r>
          </a:p>
          <a:p>
            <a:pPr algn="just"/>
            <a:r>
              <a:rPr lang="en-US" sz="2300" b="1" dirty="0">
                <a:solidFill>
                  <a:schemeClr val="accent2"/>
                </a:solidFill>
              </a:rPr>
              <a:t>CIT Vs Arpit Land (P.) Ltd. [2017] 393 ITR 276 (Bombay) </a:t>
            </a:r>
            <a:r>
              <a:rPr lang="en-US" sz="2300" dirty="0"/>
              <a:t>Non-satisfaction of the condition precedent, viz., the seized </a:t>
            </a:r>
            <a:r>
              <a:rPr lang="en-US" sz="2300" dirty="0" err="1"/>
              <a:t>doucment</a:t>
            </a:r>
            <a:r>
              <a:rPr lang="en-US" sz="2300" dirty="0"/>
              <a:t> must belong to the respondent-assessee is a </a:t>
            </a:r>
            <a:r>
              <a:rPr lang="en-US" sz="2300" dirty="0" err="1"/>
              <a:t>jurisdicitonal</a:t>
            </a:r>
            <a:r>
              <a:rPr lang="en-US" sz="2300" dirty="0"/>
              <a:t> issue and non-satisfaction thereof would make the entire proceedings taken thereunder null and void. </a:t>
            </a:r>
          </a:p>
        </p:txBody>
      </p:sp>
      <p:sp>
        <p:nvSpPr>
          <p:cNvPr id="4" name="Slide Number Placeholder 3"/>
          <p:cNvSpPr>
            <a:spLocks noGrp="1"/>
          </p:cNvSpPr>
          <p:nvPr>
            <p:ph type="sldNum" sz="quarter" idx="12"/>
          </p:nvPr>
        </p:nvSpPr>
        <p:spPr/>
        <p:txBody>
          <a:bodyPr/>
          <a:lstStyle/>
          <a:p>
            <a:pPr>
              <a:defRPr/>
            </a:pPr>
            <a:fld id="{ACC2B083-4B80-4709-BCA6-AED58DFFDEC8}" type="slidenum">
              <a:rPr lang="en-US" smtClean="0"/>
              <a:pPr>
                <a:defRPr/>
              </a:pPr>
              <a:t>48</a:t>
            </a:fld>
            <a:endParaRPr lang="en-US" dirty="0"/>
          </a:p>
        </p:txBody>
      </p:sp>
    </p:spTree>
    <p:extLst>
      <p:ext uri="{BB962C8B-B14F-4D97-AF65-F5344CB8AC3E}">
        <p14:creationId xmlns:p14="http://schemas.microsoft.com/office/powerpoint/2010/main" val="278755895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09600"/>
            <a:ext cx="8915400" cy="762000"/>
          </a:xfrm>
        </p:spPr>
        <p:txBody>
          <a:bodyPr>
            <a:noAutofit/>
          </a:bodyPr>
          <a:lstStyle/>
          <a:p>
            <a:pPr algn="just"/>
            <a:r>
              <a:rPr lang="en-US" sz="3000" b="1" dirty="0"/>
              <a:t>Issues- Recording of satisfaction note u/s 158BD/153C</a:t>
            </a:r>
            <a:endParaRPr lang="en-US" sz="3000" b="1" i="1" dirty="0"/>
          </a:p>
        </p:txBody>
      </p:sp>
      <p:sp>
        <p:nvSpPr>
          <p:cNvPr id="3" name="Content Placeholder 2"/>
          <p:cNvSpPr>
            <a:spLocks noGrp="1"/>
          </p:cNvSpPr>
          <p:nvPr>
            <p:ph idx="1"/>
          </p:nvPr>
        </p:nvSpPr>
        <p:spPr>
          <a:xfrm>
            <a:off x="228600" y="1600200"/>
            <a:ext cx="8686800" cy="4724400"/>
          </a:xfrm>
        </p:spPr>
        <p:txBody>
          <a:bodyPr>
            <a:noAutofit/>
          </a:bodyPr>
          <a:lstStyle/>
          <a:p>
            <a:pPr marL="365125" indent="-365125" algn="just">
              <a:buClr>
                <a:schemeClr val="accent2"/>
              </a:buClr>
              <a:buFont typeface="Wingdings" pitchFamily="2" charset="2"/>
              <a:buChar char="q"/>
            </a:pPr>
            <a:r>
              <a:rPr lang="en-US" sz="2300" b="1" dirty="0">
                <a:solidFill>
                  <a:schemeClr val="accent2"/>
                </a:solidFill>
              </a:rPr>
              <a:t>CIT </a:t>
            </a:r>
            <a:r>
              <a:rPr lang="en-US" sz="2300" b="1" dirty="0" err="1">
                <a:solidFill>
                  <a:schemeClr val="accent2"/>
                </a:solidFill>
              </a:rPr>
              <a:t>vs</a:t>
            </a:r>
            <a:r>
              <a:rPr lang="en-US" sz="2300" b="1" dirty="0">
                <a:solidFill>
                  <a:schemeClr val="accent2"/>
                </a:solidFill>
              </a:rPr>
              <a:t> M/s. Calcutta </a:t>
            </a:r>
            <a:r>
              <a:rPr lang="en-US" sz="2300" b="1" dirty="0" err="1">
                <a:solidFill>
                  <a:schemeClr val="accent2"/>
                </a:solidFill>
              </a:rPr>
              <a:t>Knitwears</a:t>
            </a:r>
            <a:r>
              <a:rPr lang="en-US" sz="2300" b="1" dirty="0">
                <a:solidFill>
                  <a:schemeClr val="accent2"/>
                </a:solidFill>
              </a:rPr>
              <a:t>, [2014] 362 ITR 673 (SC) </a:t>
            </a:r>
          </a:p>
          <a:p>
            <a:pPr algn="just">
              <a:buNone/>
            </a:pPr>
            <a:r>
              <a:rPr lang="en-US" sz="2400" dirty="0"/>
              <a:t>	For the purpose of Section 158BD, a satisfaction note is </a:t>
            </a:r>
            <a:r>
              <a:rPr lang="en-US" sz="2400" i="1" dirty="0"/>
              <a:t>sine qua non </a:t>
            </a:r>
            <a:r>
              <a:rPr lang="en-US" sz="2400" dirty="0"/>
              <a:t>and must be prepared by the AO before he transmits the records to the other AO who has jurisdiction over such other person. The satisfaction note could be prepared at either of the following stages: </a:t>
            </a:r>
          </a:p>
          <a:p>
            <a:pPr marL="566928" indent="-457200" algn="just">
              <a:buAutoNum type="alphaLcParenBoth"/>
            </a:pPr>
            <a:r>
              <a:rPr lang="en-US" sz="2400" dirty="0"/>
              <a:t>at the time of or along with the initiation of proceedings against the searched person u/s 158BC;</a:t>
            </a:r>
          </a:p>
          <a:p>
            <a:pPr marL="566928" indent="-457200" algn="just">
              <a:buAutoNum type="alphaLcParenBoth"/>
            </a:pPr>
            <a:r>
              <a:rPr lang="en-US" sz="2400" dirty="0"/>
              <a:t>along with the assessment proceedings u/s 158BC; and </a:t>
            </a:r>
          </a:p>
          <a:p>
            <a:pPr marL="566928" indent="-457200" algn="just">
              <a:buAutoNum type="alphaLcParenBoth"/>
            </a:pPr>
            <a:r>
              <a:rPr lang="en-US" sz="2400" dirty="0"/>
              <a:t>immediately after the assessment proceedings are completed u/s 158BC of the searched person. </a:t>
            </a:r>
          </a:p>
        </p:txBody>
      </p:sp>
      <p:sp>
        <p:nvSpPr>
          <p:cNvPr id="4" name="Slide Number Placeholder 3"/>
          <p:cNvSpPr>
            <a:spLocks noGrp="1"/>
          </p:cNvSpPr>
          <p:nvPr>
            <p:ph type="sldNum" sz="quarter" idx="12"/>
          </p:nvPr>
        </p:nvSpPr>
        <p:spPr/>
        <p:txBody>
          <a:bodyPr/>
          <a:lstStyle/>
          <a:p>
            <a:pPr>
              <a:defRPr/>
            </a:pPr>
            <a:fld id="{ACC2B083-4B80-4709-BCA6-AED58DFFDEC8}" type="slidenum">
              <a:rPr lang="en-US" smtClean="0"/>
              <a:pPr>
                <a:defRPr/>
              </a:pPr>
              <a:t>49</a:t>
            </a:fld>
            <a:endParaRPr lang="en-US" dirty="0"/>
          </a:p>
        </p:txBody>
      </p:sp>
    </p:spTree>
    <p:extLst>
      <p:ext uri="{BB962C8B-B14F-4D97-AF65-F5344CB8AC3E}">
        <p14:creationId xmlns:p14="http://schemas.microsoft.com/office/powerpoint/2010/main" val="42859710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914400"/>
            <a:ext cx="9067800" cy="5940088"/>
          </a:xfrm>
          <a:prstGeom prst="rect">
            <a:avLst/>
          </a:prstGeom>
        </p:spPr>
        <p:txBody>
          <a:bodyPr wrap="square">
            <a:spAutoFit/>
          </a:bodyPr>
          <a:lstStyle/>
          <a:p>
            <a:pPr algn="just"/>
            <a:r>
              <a:rPr lang="en-US" sz="1900" b="1" u="sng" dirty="0">
                <a:solidFill>
                  <a:schemeClr val="accent2"/>
                </a:solidFill>
                <a:latin typeface="+mn-lt"/>
              </a:rPr>
              <a:t>Fourth Proviso inserted </a:t>
            </a:r>
            <a:r>
              <a:rPr lang="en-US" sz="1900" b="1" u="sng" dirty="0" err="1">
                <a:solidFill>
                  <a:schemeClr val="accent2"/>
                </a:solidFill>
                <a:latin typeface="+mn-lt"/>
              </a:rPr>
              <a:t>w.e.f</a:t>
            </a:r>
            <a:r>
              <a:rPr lang="en-US" sz="1900" b="1" u="sng" dirty="0">
                <a:solidFill>
                  <a:schemeClr val="accent2"/>
                </a:solidFill>
                <a:latin typeface="+mn-lt"/>
              </a:rPr>
              <a:t> 01-04-2017</a:t>
            </a:r>
          </a:p>
          <a:p>
            <a:pPr algn="just"/>
            <a:endParaRPr lang="en-US" sz="1100" b="1" u="sng" dirty="0">
              <a:solidFill>
                <a:schemeClr val="accent2"/>
              </a:solidFill>
              <a:latin typeface="+mn-lt"/>
            </a:endParaRPr>
          </a:p>
          <a:p>
            <a:pPr algn="just"/>
            <a:r>
              <a:rPr lang="en-US" b="1" i="1" dirty="0">
                <a:solidFill>
                  <a:schemeClr val="accent2"/>
                </a:solidFill>
                <a:latin typeface="+mn-lt"/>
              </a:rPr>
              <a:t>“Provided also that </a:t>
            </a:r>
            <a:r>
              <a:rPr lang="en-US" i="1" dirty="0">
                <a:solidFill>
                  <a:schemeClr val="accent2"/>
                </a:solidFill>
                <a:latin typeface="+mn-lt"/>
              </a:rPr>
              <a:t>no notice for assessment or reassessment shall be issued by the Assessing Officer for the relevant assessment year or years unless––</a:t>
            </a:r>
          </a:p>
          <a:p>
            <a:pPr marL="342900" indent="-342900" algn="just">
              <a:buAutoNum type="alphaLcParenBoth"/>
            </a:pPr>
            <a:r>
              <a:rPr lang="en-US" i="1" dirty="0">
                <a:solidFill>
                  <a:schemeClr val="accent2"/>
                </a:solidFill>
                <a:latin typeface="+mn-lt"/>
              </a:rPr>
              <a:t>the Assessing Officer has in his possession books of account or other documents or evidence which reveal that the income, </a:t>
            </a:r>
            <a:r>
              <a:rPr lang="en-US" b="1" i="1" u="sng" dirty="0">
                <a:solidFill>
                  <a:schemeClr val="accent2"/>
                </a:solidFill>
                <a:latin typeface="+mn-lt"/>
              </a:rPr>
              <a:t>represented in the form of asset</a:t>
            </a:r>
            <a:r>
              <a:rPr lang="en-US" i="1" dirty="0">
                <a:solidFill>
                  <a:schemeClr val="accent2"/>
                </a:solidFill>
                <a:latin typeface="+mn-lt"/>
              </a:rPr>
              <a:t>, which has escaped assessment amounts to or is likely to amount to fifty lakh rupees or more in the relevant assessment year or in aggregate in the relevant assessment years;</a:t>
            </a:r>
          </a:p>
          <a:p>
            <a:pPr marL="342900" indent="-342900" algn="just">
              <a:buAutoNum type="alphaLcParenBoth"/>
            </a:pPr>
            <a:r>
              <a:rPr lang="en-US" i="1" dirty="0">
                <a:solidFill>
                  <a:schemeClr val="accent2"/>
                </a:solidFill>
                <a:latin typeface="+mn-lt"/>
              </a:rPr>
              <a:t>the income referred to in clause (a) or part thereof has escaped assessment for such </a:t>
            </a:r>
            <a:r>
              <a:rPr lang="en-GB" i="1" dirty="0">
                <a:solidFill>
                  <a:schemeClr val="accent2"/>
                </a:solidFill>
                <a:latin typeface="+mn-lt"/>
              </a:rPr>
              <a:t>year or years; and</a:t>
            </a:r>
          </a:p>
          <a:p>
            <a:pPr marL="342900" indent="-342900" algn="just">
              <a:buAutoNum type="alphaLcParenBoth"/>
            </a:pPr>
            <a:r>
              <a:rPr lang="en-US" i="1" dirty="0">
                <a:solidFill>
                  <a:schemeClr val="accent2"/>
                </a:solidFill>
                <a:latin typeface="+mn-lt"/>
              </a:rPr>
              <a:t>the search under section 132 is initiated or requisition under section 132A is made on or after the 1st day of April, 2017.</a:t>
            </a:r>
          </a:p>
          <a:p>
            <a:pPr marL="342900" indent="-342900" algn="just">
              <a:buAutoNum type="alphaLcParenBoth"/>
            </a:pPr>
            <a:endParaRPr lang="en-US" sz="1100" i="1" dirty="0">
              <a:solidFill>
                <a:schemeClr val="accent2"/>
              </a:solidFill>
              <a:latin typeface="+mn-lt"/>
            </a:endParaRPr>
          </a:p>
          <a:p>
            <a:pPr algn="just"/>
            <a:r>
              <a:rPr lang="en-US" b="1" i="1" dirty="0">
                <a:solidFill>
                  <a:schemeClr val="accent2"/>
                </a:solidFill>
                <a:latin typeface="+mn-lt"/>
              </a:rPr>
              <a:t>Explanation 1</a:t>
            </a:r>
            <a:r>
              <a:rPr lang="en-US" i="1" dirty="0">
                <a:solidFill>
                  <a:schemeClr val="accent2"/>
                </a:solidFill>
                <a:latin typeface="+mn-lt"/>
              </a:rPr>
              <a:t>.––For the purposes of this sub-section, the expression “relevant assessment year” shall mean an assessment year preceding the assessment year relevant to the previous year in which search is conducted or requisition is made which falls beyond six assessment years but not later than ten assessment years from the end of the assessment year relevant to the previous year in which search is conducted or requisition is made.</a:t>
            </a:r>
          </a:p>
          <a:p>
            <a:pPr algn="just"/>
            <a:endParaRPr lang="en-US" sz="1100" i="1" dirty="0">
              <a:solidFill>
                <a:schemeClr val="accent2"/>
              </a:solidFill>
              <a:latin typeface="+mn-lt"/>
            </a:endParaRPr>
          </a:p>
          <a:p>
            <a:pPr algn="just"/>
            <a:r>
              <a:rPr lang="en-US" b="1" i="1" dirty="0">
                <a:solidFill>
                  <a:schemeClr val="accent2"/>
                </a:solidFill>
                <a:latin typeface="+mn-lt"/>
              </a:rPr>
              <a:t>Explanation 2</a:t>
            </a:r>
            <a:r>
              <a:rPr lang="en-US" i="1" dirty="0">
                <a:solidFill>
                  <a:schemeClr val="accent2"/>
                </a:solidFill>
                <a:latin typeface="+mn-lt"/>
              </a:rPr>
              <a:t>.––For the purposes of the fourth proviso, “asset” shall include immovable property being land or building or both, shares and securities, loans and advances, deposits in </a:t>
            </a:r>
            <a:r>
              <a:rPr lang="en-GB" i="1" dirty="0">
                <a:solidFill>
                  <a:schemeClr val="accent2"/>
                </a:solidFill>
                <a:latin typeface="+mn-lt"/>
              </a:rPr>
              <a:t>bank account.’.”</a:t>
            </a:r>
          </a:p>
        </p:txBody>
      </p:sp>
      <p:sp>
        <p:nvSpPr>
          <p:cNvPr id="4" name="Title 1"/>
          <p:cNvSpPr txBox="1">
            <a:spLocks/>
          </p:cNvSpPr>
          <p:nvPr/>
        </p:nvSpPr>
        <p:spPr>
          <a:xfrm>
            <a:off x="0" y="2272"/>
            <a:ext cx="9144000" cy="835928"/>
          </a:xfrm>
          <a:prstGeom prst="rect">
            <a:avLst/>
          </a:prstGeom>
          <a:solidFill>
            <a:schemeClr val="tx2"/>
          </a:solidFill>
        </p:spPr>
        <p:txBody>
          <a:bodyPr anchor="ctr">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lang="en-US" sz="3600" b="1" i="1" u="sng" dirty="0">
                <a:solidFill>
                  <a:schemeClr val="bg1"/>
                </a:solidFill>
                <a:latin typeface="+mj-lt"/>
                <a:ea typeface="+mj-ea"/>
                <a:cs typeface="+mj-cs"/>
              </a:rPr>
              <a:t>A</a:t>
            </a:r>
            <a:r>
              <a:rPr kumimoji="0" lang="en-US" sz="3600" b="1" i="1" u="sng" strike="noStrike" kern="1200" cap="none" spc="0" normalizeH="0" baseline="0" noProof="0" dirty="0" err="1">
                <a:ln>
                  <a:noFill/>
                </a:ln>
                <a:solidFill>
                  <a:schemeClr val="bg1"/>
                </a:solidFill>
                <a:effectLst/>
                <a:uLnTx/>
                <a:uFillTx/>
                <a:latin typeface="+mj-lt"/>
                <a:ea typeface="+mj-ea"/>
                <a:cs typeface="+mj-cs"/>
              </a:rPr>
              <a:t>mendments</a:t>
            </a:r>
            <a:r>
              <a:rPr kumimoji="0" lang="en-US" sz="3600" b="1" i="1" u="sng" strike="noStrike" kern="1200" cap="none" spc="0" normalizeH="0" noProof="0" dirty="0">
                <a:ln>
                  <a:noFill/>
                </a:ln>
                <a:solidFill>
                  <a:schemeClr val="bg1"/>
                </a:solidFill>
                <a:effectLst/>
                <a:uLnTx/>
                <a:uFillTx/>
                <a:latin typeface="+mj-lt"/>
                <a:ea typeface="+mj-ea"/>
                <a:cs typeface="+mj-cs"/>
              </a:rPr>
              <a:t> in </a:t>
            </a:r>
            <a:r>
              <a:rPr kumimoji="0" lang="en-US" sz="3600" b="1" i="1" u="sng" strike="noStrike" kern="1200" cap="none" spc="0" normalizeH="0" baseline="0" noProof="0" dirty="0">
                <a:ln>
                  <a:noFill/>
                </a:ln>
                <a:solidFill>
                  <a:schemeClr val="bg1"/>
                </a:solidFill>
                <a:effectLst/>
                <a:uLnTx/>
                <a:uFillTx/>
                <a:latin typeface="+mj-lt"/>
                <a:ea typeface="+mj-ea"/>
                <a:cs typeface="+mj-cs"/>
              </a:rPr>
              <a:t>Section 153A….</a:t>
            </a:r>
            <a:endParaRPr lang="en-US" sz="3600" b="1" i="1" u="sng" baseline="0" dirty="0">
              <a:solidFill>
                <a:schemeClr val="bg1"/>
              </a:solidFill>
              <a:latin typeface="+mj-lt"/>
              <a:ea typeface="+mj-ea"/>
              <a:cs typeface="+mj-cs"/>
            </a:endParaRPr>
          </a:p>
        </p:txBody>
      </p:sp>
      <p:sp>
        <p:nvSpPr>
          <p:cNvPr id="6" name="TextBox 5"/>
          <p:cNvSpPr txBox="1"/>
          <p:nvPr/>
        </p:nvSpPr>
        <p:spPr>
          <a:xfrm>
            <a:off x="7543800" y="0"/>
            <a:ext cx="1564105"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
        <p:nvSpPr>
          <p:cNvPr id="5" name="Slide Number Placeholder 4">
            <a:extLst>
              <a:ext uri="{FF2B5EF4-FFF2-40B4-BE49-F238E27FC236}">
                <a16:creationId xmlns:a16="http://schemas.microsoft.com/office/drawing/2014/main" id="{EEDF13F0-35AB-4174-B322-BC5AF5941F08}"/>
              </a:ext>
            </a:extLst>
          </p:cNvPr>
          <p:cNvSpPr>
            <a:spLocks noGrp="1"/>
          </p:cNvSpPr>
          <p:nvPr>
            <p:ph type="sldNum" sz="quarter" idx="12"/>
          </p:nvPr>
        </p:nvSpPr>
        <p:spPr/>
        <p:txBody>
          <a:bodyPr/>
          <a:lstStyle/>
          <a:p>
            <a:pPr>
              <a:defRPr/>
            </a:pPr>
            <a:fld id="{530A152B-CFDE-45FC-ACB8-FE7DAED0C3AA}" type="slidenum">
              <a:rPr lang="en-US" smtClean="0"/>
              <a:pPr>
                <a:defRPr/>
              </a:pPr>
              <a:t>5</a:t>
            </a:fld>
            <a:endParaRPr lang="en-US"/>
          </a:p>
        </p:txBody>
      </p:sp>
    </p:spTree>
    <p:extLst>
      <p:ext uri="{BB962C8B-B14F-4D97-AF65-F5344CB8AC3E}">
        <p14:creationId xmlns:p14="http://schemas.microsoft.com/office/powerpoint/2010/main" val="316759164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828800"/>
            <a:ext cx="8763000" cy="4800600"/>
          </a:xfrm>
        </p:spPr>
        <p:txBody>
          <a:bodyPr>
            <a:noAutofit/>
          </a:bodyPr>
          <a:lstStyle/>
          <a:p>
            <a:pPr marL="269875" indent="-269875" algn="just">
              <a:spcBef>
                <a:spcPts val="1200"/>
              </a:spcBef>
              <a:buClr>
                <a:schemeClr val="accent2"/>
              </a:buClr>
              <a:buSzPct val="80000"/>
              <a:buFont typeface="Wingdings" pitchFamily="2" charset="2"/>
              <a:buChar char="q"/>
            </a:pPr>
            <a:r>
              <a:rPr lang="en-US" sz="2200" dirty="0"/>
              <a:t>In light of the guidelines laid down by the Apex Court in M/s Calcutta </a:t>
            </a:r>
            <a:r>
              <a:rPr lang="en-US" sz="2200" dirty="0" err="1"/>
              <a:t>Knitwears</a:t>
            </a:r>
            <a:r>
              <a:rPr lang="en-US" sz="2200" dirty="0"/>
              <a:t> and other similar judicial pronouncements, the CBDT vide </a:t>
            </a:r>
            <a:r>
              <a:rPr lang="en-US" sz="2200" b="1" u="sng" dirty="0">
                <a:solidFill>
                  <a:schemeClr val="accent2"/>
                </a:solidFill>
              </a:rPr>
              <a:t>Circular No. 24/2015 dated 31-12-2015</a:t>
            </a:r>
            <a:r>
              <a:rPr lang="en-US" sz="2200" u="sng" dirty="0">
                <a:solidFill>
                  <a:schemeClr val="accent2"/>
                </a:solidFill>
              </a:rPr>
              <a:t> </a:t>
            </a:r>
            <a:r>
              <a:rPr lang="en-US" sz="2200" dirty="0"/>
              <a:t>has clarified that the provisions of Section 153C are substantially similar/ </a:t>
            </a:r>
            <a:r>
              <a:rPr lang="en-US" sz="2200" dirty="0" err="1"/>
              <a:t>pari-materia</a:t>
            </a:r>
            <a:r>
              <a:rPr lang="en-US" sz="2200" dirty="0"/>
              <a:t> to the provisions of Sec 158BD and therefore, the guidelines of Apex Court shall apply in respect of assessment of income of other than searched person. </a:t>
            </a:r>
          </a:p>
          <a:p>
            <a:pPr marL="269875" indent="-269875" algn="just">
              <a:spcBef>
                <a:spcPts val="1200"/>
              </a:spcBef>
              <a:buClr>
                <a:schemeClr val="accent2"/>
              </a:buClr>
              <a:buSzPct val="80000"/>
              <a:buFont typeface="Wingdings" pitchFamily="2" charset="2"/>
              <a:buChar char="q"/>
            </a:pPr>
            <a:r>
              <a:rPr lang="en-US" sz="2200" dirty="0"/>
              <a:t>The pending litigation with regard to Recording of satisfaction note u/s 158BD/153C should be withdrawn/not pressed if it does not meet the guidelines laid down by the apex court </a:t>
            </a:r>
          </a:p>
          <a:p>
            <a:pPr marL="269875" indent="-269875" algn="just">
              <a:spcBef>
                <a:spcPts val="1200"/>
              </a:spcBef>
              <a:buClr>
                <a:schemeClr val="accent2"/>
              </a:buClr>
              <a:buSzPct val="80000"/>
              <a:buFont typeface="Wingdings" pitchFamily="2" charset="2"/>
              <a:buChar char="q"/>
            </a:pPr>
            <a:r>
              <a:rPr lang="en-US" sz="2200" dirty="0"/>
              <a:t>The CBDT has further clarified that even if the AO of searched person and the Other person is one and the same, then also he is required to record his satisfaction. </a:t>
            </a:r>
          </a:p>
        </p:txBody>
      </p:sp>
      <p:sp>
        <p:nvSpPr>
          <p:cNvPr id="4" name="Slide Number Placeholder 3"/>
          <p:cNvSpPr>
            <a:spLocks noGrp="1"/>
          </p:cNvSpPr>
          <p:nvPr>
            <p:ph type="sldNum" sz="quarter" idx="12"/>
          </p:nvPr>
        </p:nvSpPr>
        <p:spPr/>
        <p:txBody>
          <a:bodyPr/>
          <a:lstStyle/>
          <a:p>
            <a:pPr>
              <a:defRPr/>
            </a:pPr>
            <a:fld id="{ACC2B083-4B80-4709-BCA6-AED58DFFDEC8}" type="slidenum">
              <a:rPr lang="en-US" smtClean="0"/>
              <a:pPr>
                <a:defRPr/>
              </a:pPr>
              <a:t>50</a:t>
            </a:fld>
            <a:endParaRPr lang="en-US"/>
          </a:p>
        </p:txBody>
      </p:sp>
      <p:sp>
        <p:nvSpPr>
          <p:cNvPr id="5" name="Title 1"/>
          <p:cNvSpPr txBox="1">
            <a:spLocks/>
          </p:cNvSpPr>
          <p:nvPr/>
        </p:nvSpPr>
        <p:spPr>
          <a:xfrm>
            <a:off x="76200" y="609600"/>
            <a:ext cx="7391400" cy="914400"/>
          </a:xfrm>
          <a:prstGeom prst="rect">
            <a:avLst/>
          </a:prstGeom>
        </p:spPr>
        <p:txBody>
          <a:bodyPr vert="horz" anchor="ctr">
            <a:noAutofit/>
          </a:bodyPr>
          <a:lstStyle/>
          <a:p>
            <a:pPr marL="0" marR="0" lvl="0" indent="0" algn="just" defTabSz="914400" rtl="0" eaLnBrk="1" fontAlgn="auto" latinLnBrk="0" hangingPunct="1">
              <a:lnSpc>
                <a:spcPct val="100000"/>
              </a:lnSpc>
              <a:spcBef>
                <a:spcPct val="0"/>
              </a:spcBef>
              <a:spcAft>
                <a:spcPts val="0"/>
              </a:spcAft>
              <a:buClrTx/>
              <a:buSzTx/>
              <a:buFontTx/>
              <a:buNone/>
              <a:tabLst/>
              <a:defRPr/>
            </a:pPr>
            <a:r>
              <a:rPr kumimoji="0" lang="en-US" sz="3000" b="1" i="0" u="none" strike="noStrike" kern="1200" cap="none" spc="0" normalizeH="0" baseline="0" noProof="0" dirty="0">
                <a:ln>
                  <a:noFill/>
                </a:ln>
                <a:solidFill>
                  <a:schemeClr val="tx2"/>
                </a:solidFill>
                <a:effectLst/>
                <a:uLnTx/>
                <a:uFillTx/>
                <a:latin typeface="+mj-lt"/>
                <a:ea typeface="+mj-ea"/>
                <a:cs typeface="+mj-cs"/>
              </a:rPr>
              <a:t>Issues - Recording of satisfaction note u/s 158BD/153C…..</a:t>
            </a:r>
            <a:endParaRPr kumimoji="0" lang="en-US" sz="3000" b="1" i="1" u="none" strike="noStrike" kern="1200" cap="none" spc="0" normalizeH="0" baseline="0" noProof="0" dirty="0">
              <a:ln>
                <a:noFill/>
              </a:ln>
              <a:solidFill>
                <a:schemeClr val="tx2"/>
              </a:solidFill>
              <a:effectLst/>
              <a:uLnTx/>
              <a:uFillTx/>
              <a:latin typeface="+mj-lt"/>
              <a:ea typeface="+mj-ea"/>
              <a:cs typeface="+mj-cs"/>
            </a:endParaRPr>
          </a:p>
        </p:txBody>
      </p:sp>
      <p:sp>
        <p:nvSpPr>
          <p:cNvPr id="7" name="TextBox 6"/>
          <p:cNvSpPr txBox="1"/>
          <p:nvPr/>
        </p:nvSpPr>
        <p:spPr>
          <a:xfrm>
            <a:off x="7543800" y="304800"/>
            <a:ext cx="1600200"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Tree>
    <p:extLst>
      <p:ext uri="{BB962C8B-B14F-4D97-AF65-F5344CB8AC3E}">
        <p14:creationId xmlns:p14="http://schemas.microsoft.com/office/powerpoint/2010/main" val="50326954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828800"/>
            <a:ext cx="8763000" cy="4800600"/>
          </a:xfrm>
        </p:spPr>
        <p:txBody>
          <a:bodyPr>
            <a:noAutofit/>
          </a:bodyPr>
          <a:lstStyle/>
          <a:p>
            <a:pPr marL="269875" indent="-269875" algn="just">
              <a:spcBef>
                <a:spcPts val="1200"/>
              </a:spcBef>
              <a:buClr>
                <a:schemeClr val="accent2"/>
              </a:buClr>
              <a:buSzPct val="80000"/>
              <a:buFont typeface="Wingdings" pitchFamily="2" charset="2"/>
              <a:buChar char="q"/>
            </a:pPr>
            <a:r>
              <a:rPr lang="en-US" sz="2300" b="1" dirty="0" err="1">
                <a:solidFill>
                  <a:schemeClr val="accent2"/>
                </a:solidFill>
              </a:rPr>
              <a:t>Tapan</a:t>
            </a:r>
            <a:r>
              <a:rPr lang="en-US" sz="2300" b="1" dirty="0">
                <a:solidFill>
                  <a:schemeClr val="accent2"/>
                </a:solidFill>
              </a:rPr>
              <a:t> Kumar Dutta Vs CIT [2018] 302 CTR 102 (SC) </a:t>
            </a:r>
            <a:r>
              <a:rPr lang="en-US" sz="2300" dirty="0"/>
              <a:t>Although section 158BD does not speak of 'recording of reasons' as postulated in section 148, but since proceedings under section 158BD may have monetary implications, such satisfaction must reveal mental and dispassionate thought process of the Assessing Officer in arriving at a conclusion and must contain reasons which should be the basis of initiating the proceedings under section 158BD. </a:t>
            </a:r>
          </a:p>
        </p:txBody>
      </p:sp>
      <p:sp>
        <p:nvSpPr>
          <p:cNvPr id="4" name="Slide Number Placeholder 3"/>
          <p:cNvSpPr>
            <a:spLocks noGrp="1"/>
          </p:cNvSpPr>
          <p:nvPr>
            <p:ph type="sldNum" sz="quarter" idx="12"/>
          </p:nvPr>
        </p:nvSpPr>
        <p:spPr/>
        <p:txBody>
          <a:bodyPr/>
          <a:lstStyle/>
          <a:p>
            <a:pPr>
              <a:defRPr/>
            </a:pPr>
            <a:fld id="{ACC2B083-4B80-4709-BCA6-AED58DFFDEC8}" type="slidenum">
              <a:rPr lang="en-US" smtClean="0"/>
              <a:pPr>
                <a:defRPr/>
              </a:pPr>
              <a:t>51</a:t>
            </a:fld>
            <a:endParaRPr lang="en-US"/>
          </a:p>
        </p:txBody>
      </p:sp>
      <p:sp>
        <p:nvSpPr>
          <p:cNvPr id="5" name="Title 1"/>
          <p:cNvSpPr txBox="1">
            <a:spLocks/>
          </p:cNvSpPr>
          <p:nvPr/>
        </p:nvSpPr>
        <p:spPr>
          <a:xfrm>
            <a:off x="76200" y="609600"/>
            <a:ext cx="7391400" cy="914400"/>
          </a:xfrm>
          <a:prstGeom prst="rect">
            <a:avLst/>
          </a:prstGeom>
        </p:spPr>
        <p:txBody>
          <a:bodyPr vert="horz" anchor="ctr">
            <a:noAutofit/>
          </a:bodyPr>
          <a:lstStyle/>
          <a:p>
            <a:pPr marL="0" marR="0" lvl="0" indent="0" algn="just" defTabSz="914400" rtl="0" eaLnBrk="1" fontAlgn="auto" latinLnBrk="0" hangingPunct="1">
              <a:lnSpc>
                <a:spcPct val="100000"/>
              </a:lnSpc>
              <a:spcBef>
                <a:spcPct val="0"/>
              </a:spcBef>
              <a:spcAft>
                <a:spcPts val="0"/>
              </a:spcAft>
              <a:buClrTx/>
              <a:buSzTx/>
              <a:buFontTx/>
              <a:buNone/>
              <a:tabLst/>
              <a:defRPr/>
            </a:pPr>
            <a:r>
              <a:rPr kumimoji="0" lang="en-US" sz="3000" b="1" i="0" u="none" strike="noStrike" kern="1200" cap="none" spc="0" normalizeH="0" baseline="0" noProof="0" dirty="0">
                <a:ln>
                  <a:noFill/>
                </a:ln>
                <a:solidFill>
                  <a:schemeClr val="tx2"/>
                </a:solidFill>
                <a:effectLst/>
                <a:uLnTx/>
                <a:uFillTx/>
                <a:latin typeface="+mj-lt"/>
                <a:ea typeface="+mj-ea"/>
                <a:cs typeface="+mj-cs"/>
              </a:rPr>
              <a:t>Issues - Recording of satisfaction note u/s 158BD/153C…..</a:t>
            </a:r>
            <a:endParaRPr kumimoji="0" lang="en-US" sz="3000" b="1" i="1" u="none" strike="noStrike" kern="1200" cap="none" spc="0" normalizeH="0" baseline="0" noProof="0" dirty="0">
              <a:ln>
                <a:noFill/>
              </a:ln>
              <a:solidFill>
                <a:schemeClr val="tx2"/>
              </a:solidFill>
              <a:effectLst/>
              <a:uLnTx/>
              <a:uFillTx/>
              <a:latin typeface="+mj-lt"/>
              <a:ea typeface="+mj-ea"/>
              <a:cs typeface="+mj-cs"/>
            </a:endParaRPr>
          </a:p>
        </p:txBody>
      </p:sp>
      <p:sp>
        <p:nvSpPr>
          <p:cNvPr id="7" name="TextBox 6"/>
          <p:cNvSpPr txBox="1"/>
          <p:nvPr/>
        </p:nvSpPr>
        <p:spPr>
          <a:xfrm>
            <a:off x="7543800" y="304800"/>
            <a:ext cx="1600200"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Tree>
    <p:extLst>
      <p:ext uri="{BB962C8B-B14F-4D97-AF65-F5344CB8AC3E}">
        <p14:creationId xmlns:p14="http://schemas.microsoft.com/office/powerpoint/2010/main" val="111163606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0CCAEA-E1EB-4223-8883-ECDE5E90D9F4}"/>
              </a:ext>
            </a:extLst>
          </p:cNvPr>
          <p:cNvSpPr>
            <a:spLocks noGrp="1"/>
          </p:cNvSpPr>
          <p:nvPr>
            <p:ph type="title"/>
          </p:nvPr>
        </p:nvSpPr>
        <p:spPr>
          <a:xfrm>
            <a:off x="494714" y="762000"/>
            <a:ext cx="8229600" cy="1066800"/>
          </a:xfrm>
        </p:spPr>
        <p:txBody>
          <a:bodyPr>
            <a:normAutofit fontScale="90000"/>
          </a:bodyPr>
          <a:lstStyle/>
          <a:p>
            <a:r>
              <a:rPr lang="en-US" b="1" u="sng" dirty="0"/>
              <a:t>Issue – Conclusive Satisfaction by AO for issuing notice u/s 153C</a:t>
            </a:r>
          </a:p>
        </p:txBody>
      </p:sp>
      <p:sp>
        <p:nvSpPr>
          <p:cNvPr id="3" name="Content Placeholder 2">
            <a:extLst>
              <a:ext uri="{FF2B5EF4-FFF2-40B4-BE49-F238E27FC236}">
                <a16:creationId xmlns:a16="http://schemas.microsoft.com/office/drawing/2014/main" id="{9F5099DA-0F2F-460B-9E82-87012049F2D7}"/>
              </a:ext>
            </a:extLst>
          </p:cNvPr>
          <p:cNvSpPr>
            <a:spLocks noGrp="1"/>
          </p:cNvSpPr>
          <p:nvPr>
            <p:ph idx="1"/>
          </p:nvPr>
        </p:nvSpPr>
        <p:spPr>
          <a:xfrm>
            <a:off x="457200" y="2304288"/>
            <a:ext cx="8229600" cy="4325112"/>
          </a:xfrm>
        </p:spPr>
        <p:txBody>
          <a:bodyPr>
            <a:normAutofit/>
          </a:bodyPr>
          <a:lstStyle/>
          <a:p>
            <a:pPr algn="just"/>
            <a:r>
              <a:rPr lang="en-US" sz="2200" b="1" dirty="0">
                <a:solidFill>
                  <a:schemeClr val="accent2"/>
                </a:solidFill>
              </a:rPr>
              <a:t>Pepsi Foods (P.) Ltd. v. ACIT (2014) 52 taxmann.com220 (Delhi) </a:t>
            </a:r>
            <a:r>
              <a:rPr lang="en-US" sz="2200" dirty="0"/>
              <a:t>Before a notice under section 153C could be issued , Assessing Officer is required to arrive at a conclusive satisfaction that documents belongs to a person other than searched person. The mere use of word ‘satisfaction’ in order or note, would not meet requirement of concept of satisfaction as used in section 153C.</a:t>
            </a:r>
          </a:p>
        </p:txBody>
      </p:sp>
      <p:sp>
        <p:nvSpPr>
          <p:cNvPr id="4" name="Slide Number Placeholder 3">
            <a:extLst>
              <a:ext uri="{FF2B5EF4-FFF2-40B4-BE49-F238E27FC236}">
                <a16:creationId xmlns:a16="http://schemas.microsoft.com/office/drawing/2014/main" id="{085F4401-69DF-474F-B0DB-A6408F1A5B24}"/>
              </a:ext>
            </a:extLst>
          </p:cNvPr>
          <p:cNvSpPr>
            <a:spLocks noGrp="1"/>
          </p:cNvSpPr>
          <p:nvPr>
            <p:ph type="sldNum" sz="quarter" idx="12"/>
          </p:nvPr>
        </p:nvSpPr>
        <p:spPr/>
        <p:txBody>
          <a:bodyPr/>
          <a:lstStyle/>
          <a:p>
            <a:pPr>
              <a:defRPr/>
            </a:pPr>
            <a:fld id="{ACC2B083-4B80-4709-BCA6-AED58DFFDEC8}" type="slidenum">
              <a:rPr lang="en-US" smtClean="0"/>
              <a:pPr>
                <a:defRPr/>
              </a:pPr>
              <a:t>52</a:t>
            </a:fld>
            <a:endParaRPr lang="en-US"/>
          </a:p>
        </p:txBody>
      </p:sp>
    </p:spTree>
    <p:extLst>
      <p:ext uri="{BB962C8B-B14F-4D97-AF65-F5344CB8AC3E}">
        <p14:creationId xmlns:p14="http://schemas.microsoft.com/office/powerpoint/2010/main" val="245428661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28600" y="533400"/>
            <a:ext cx="8610600" cy="769441"/>
          </a:xfrm>
          <a:prstGeom prst="rect">
            <a:avLst/>
          </a:prstGeom>
        </p:spPr>
        <p:txBody>
          <a:bodyPr wrap="square">
            <a:spAutoFit/>
          </a:bodyPr>
          <a:lstStyle/>
          <a:p>
            <a:pPr algn="ctr"/>
            <a:r>
              <a:rPr lang="en-US" sz="4400" b="1" u="sng" dirty="0">
                <a:solidFill>
                  <a:schemeClr val="tx2"/>
                </a:solidFill>
                <a:latin typeface="+mj-lt"/>
                <a:ea typeface="+mj-ea"/>
                <a:cs typeface="+mj-cs"/>
              </a:rPr>
              <a:t>Issues – Related to Section 153C…..</a:t>
            </a:r>
          </a:p>
        </p:txBody>
      </p:sp>
      <p:sp>
        <p:nvSpPr>
          <p:cNvPr id="3" name="Content Placeholder 2"/>
          <p:cNvSpPr>
            <a:spLocks noGrp="1"/>
          </p:cNvSpPr>
          <p:nvPr>
            <p:ph idx="1"/>
          </p:nvPr>
        </p:nvSpPr>
        <p:spPr>
          <a:xfrm>
            <a:off x="76200" y="1371600"/>
            <a:ext cx="8991600" cy="5485342"/>
          </a:xfrm>
        </p:spPr>
        <p:txBody>
          <a:bodyPr>
            <a:noAutofit/>
          </a:bodyPr>
          <a:lstStyle/>
          <a:p>
            <a:pPr marL="269875" indent="-269875" algn="just">
              <a:spcBef>
                <a:spcPts val="1200"/>
              </a:spcBef>
              <a:buClr>
                <a:schemeClr val="accent2"/>
              </a:buClr>
              <a:buSzPct val="90000"/>
              <a:buFont typeface="Wingdings" pitchFamily="2" charset="2"/>
              <a:buChar char="q"/>
            </a:pPr>
            <a:r>
              <a:rPr lang="en-US" sz="2000" b="1" dirty="0">
                <a:solidFill>
                  <a:schemeClr val="accent2"/>
                </a:solidFill>
              </a:rPr>
              <a:t>ITO v. </a:t>
            </a:r>
            <a:r>
              <a:rPr lang="en-US" sz="2000" b="1" dirty="0" err="1">
                <a:solidFill>
                  <a:schemeClr val="accent2"/>
                </a:solidFill>
              </a:rPr>
              <a:t>Phadnis</a:t>
            </a:r>
            <a:r>
              <a:rPr lang="en-US" sz="2000" b="1" dirty="0">
                <a:solidFill>
                  <a:schemeClr val="accent2"/>
                </a:solidFill>
              </a:rPr>
              <a:t> Clinic (P.) Ltd. [2015] 59 taxmann.com 101 (</a:t>
            </a:r>
            <a:r>
              <a:rPr lang="en-US" sz="2000" b="1" dirty="0" err="1">
                <a:solidFill>
                  <a:schemeClr val="accent2"/>
                </a:solidFill>
              </a:rPr>
              <a:t>Pune</a:t>
            </a:r>
            <a:r>
              <a:rPr lang="en-US" sz="2000" b="1" dirty="0">
                <a:solidFill>
                  <a:schemeClr val="accent2"/>
                </a:solidFill>
              </a:rPr>
              <a:t> - Trib.) </a:t>
            </a:r>
            <a:r>
              <a:rPr lang="en-US" sz="2000" dirty="0"/>
              <a:t>In order to invoice provisions of section 153C, there is no requirement that AO should be satisfied that documents found on person searched must also be shown to reflect conclusively any undisclosed income of other person.</a:t>
            </a:r>
          </a:p>
          <a:p>
            <a:pPr marL="269875" indent="-269875" algn="just">
              <a:spcBef>
                <a:spcPts val="1200"/>
              </a:spcBef>
              <a:buClr>
                <a:schemeClr val="accent2"/>
              </a:buClr>
              <a:buSzPct val="90000"/>
              <a:buFont typeface="Wingdings" pitchFamily="2" charset="2"/>
              <a:buChar char="q"/>
            </a:pPr>
            <a:r>
              <a:rPr lang="en-US" sz="2000" b="1" dirty="0">
                <a:solidFill>
                  <a:schemeClr val="accent2"/>
                </a:solidFill>
              </a:rPr>
              <a:t>Satyam Food </a:t>
            </a:r>
            <a:r>
              <a:rPr lang="en-US" sz="2000" b="1" dirty="0" err="1">
                <a:solidFill>
                  <a:schemeClr val="accent2"/>
                </a:solidFill>
              </a:rPr>
              <a:t>Specialities</a:t>
            </a:r>
            <a:r>
              <a:rPr lang="en-US" sz="2000" b="1" dirty="0">
                <a:solidFill>
                  <a:schemeClr val="accent2"/>
                </a:solidFill>
              </a:rPr>
              <a:t> (P.) Ltd. v. Dy. CIT  [2015] 57 taxmann.com 194 (Jaipur - Trib.) </a:t>
            </a:r>
            <a:r>
              <a:rPr lang="en-US" sz="2000" dirty="0"/>
              <a:t>Where searched person does not deny belonging of document found in course of search but AO of such person records a satisfaction that documents searched belong to assessee (another person), provisions of section 153C do not get attracted.</a:t>
            </a:r>
          </a:p>
          <a:p>
            <a:pPr marL="269875" indent="-269875" algn="just">
              <a:spcBef>
                <a:spcPts val="1200"/>
              </a:spcBef>
              <a:buClr>
                <a:schemeClr val="accent2"/>
              </a:buClr>
              <a:buSzPct val="90000"/>
              <a:buFont typeface="Wingdings" pitchFamily="2" charset="2"/>
              <a:buChar char="q"/>
            </a:pPr>
            <a:r>
              <a:rPr lang="en-IN" sz="2000" b="1" dirty="0">
                <a:solidFill>
                  <a:schemeClr val="accent2"/>
                </a:solidFill>
              </a:rPr>
              <a:t>G. </a:t>
            </a:r>
            <a:r>
              <a:rPr lang="en-IN" sz="2000" b="1" dirty="0" err="1">
                <a:solidFill>
                  <a:schemeClr val="accent2"/>
                </a:solidFill>
              </a:rPr>
              <a:t>Koteswara</a:t>
            </a:r>
            <a:r>
              <a:rPr lang="en-IN" sz="2000" b="1" dirty="0">
                <a:solidFill>
                  <a:schemeClr val="accent2"/>
                </a:solidFill>
              </a:rPr>
              <a:t> </a:t>
            </a:r>
            <a:r>
              <a:rPr lang="en-IN" sz="2000" b="1" dirty="0" err="1">
                <a:solidFill>
                  <a:schemeClr val="accent2"/>
                </a:solidFill>
              </a:rPr>
              <a:t>Rao</a:t>
            </a:r>
            <a:r>
              <a:rPr lang="en-IN" sz="2000" b="1" dirty="0">
                <a:solidFill>
                  <a:schemeClr val="accent2"/>
                </a:solidFill>
              </a:rPr>
              <a:t> V. DCIT [2015] 64 taxmann.com 159 (Visakhapatnam- Trib.) </a:t>
            </a:r>
            <a:r>
              <a:rPr lang="en-IN" sz="2000" dirty="0"/>
              <a:t>In case of an assessment made on assessee consequent to search in another case, an AO is bound to issue notice u/s 153C and thereafter proceed to assess income u/s 153A and if the AO instead of complying with provisions of section 153C proceeded with reassessment u/s 147/148 which are not applicable to search cases, the assessment order passed u/s 143(3), read with section 147 would be considered illegal, arbitrary and without any jurisdiction.</a:t>
            </a:r>
            <a:endParaRPr lang="en-US" sz="2000" dirty="0"/>
          </a:p>
        </p:txBody>
      </p:sp>
      <p:sp>
        <p:nvSpPr>
          <p:cNvPr id="4" name="Slide Number Placeholder 3"/>
          <p:cNvSpPr>
            <a:spLocks noGrp="1"/>
          </p:cNvSpPr>
          <p:nvPr>
            <p:ph type="sldNum" sz="quarter" idx="12"/>
          </p:nvPr>
        </p:nvSpPr>
        <p:spPr/>
        <p:txBody>
          <a:bodyPr/>
          <a:lstStyle/>
          <a:p>
            <a:pPr>
              <a:defRPr/>
            </a:pPr>
            <a:fld id="{ACC2B083-4B80-4709-BCA6-AED58DFFDEC8}" type="slidenum">
              <a:rPr lang="en-US" smtClean="0"/>
              <a:pPr>
                <a:defRPr/>
              </a:pPr>
              <a:t>53</a:t>
            </a:fld>
            <a:endParaRPr lang="en-US"/>
          </a:p>
        </p:txBody>
      </p:sp>
    </p:spTree>
    <p:extLst>
      <p:ext uri="{BB962C8B-B14F-4D97-AF65-F5344CB8AC3E}">
        <p14:creationId xmlns:p14="http://schemas.microsoft.com/office/powerpoint/2010/main" val="78058148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28600" y="533400"/>
            <a:ext cx="8610600" cy="769441"/>
          </a:xfrm>
          <a:prstGeom prst="rect">
            <a:avLst/>
          </a:prstGeom>
        </p:spPr>
        <p:txBody>
          <a:bodyPr wrap="square">
            <a:spAutoFit/>
          </a:bodyPr>
          <a:lstStyle/>
          <a:p>
            <a:pPr algn="ctr"/>
            <a:r>
              <a:rPr lang="en-US" sz="4400" b="1" u="sng" dirty="0">
                <a:solidFill>
                  <a:schemeClr val="tx2"/>
                </a:solidFill>
                <a:latin typeface="+mj-lt"/>
                <a:ea typeface="+mj-ea"/>
                <a:cs typeface="+mj-cs"/>
              </a:rPr>
              <a:t>Issues – Related to Section 153C…..</a:t>
            </a:r>
          </a:p>
        </p:txBody>
      </p:sp>
      <p:sp>
        <p:nvSpPr>
          <p:cNvPr id="3" name="Content Placeholder 2"/>
          <p:cNvSpPr>
            <a:spLocks noGrp="1"/>
          </p:cNvSpPr>
          <p:nvPr>
            <p:ph idx="1"/>
          </p:nvPr>
        </p:nvSpPr>
        <p:spPr>
          <a:xfrm>
            <a:off x="152400" y="1295400"/>
            <a:ext cx="8763000" cy="4953000"/>
          </a:xfrm>
        </p:spPr>
        <p:txBody>
          <a:bodyPr>
            <a:noAutofit/>
          </a:bodyPr>
          <a:lstStyle/>
          <a:p>
            <a:pPr algn="just"/>
            <a:r>
              <a:rPr lang="en-US" sz="2000" b="1" dirty="0" err="1">
                <a:solidFill>
                  <a:schemeClr val="accent2"/>
                </a:solidFill>
              </a:rPr>
              <a:t>Micra</a:t>
            </a:r>
            <a:r>
              <a:rPr lang="en-US" sz="2000" b="1" dirty="0">
                <a:solidFill>
                  <a:schemeClr val="accent2"/>
                </a:solidFill>
              </a:rPr>
              <a:t> India (P.) Ltd. V. CIT [2015] 57 taxmann.com 163 (Delhi)</a:t>
            </a:r>
          </a:p>
          <a:p>
            <a:pPr algn="just">
              <a:spcBef>
                <a:spcPts val="0"/>
              </a:spcBef>
              <a:buNone/>
            </a:pPr>
            <a:r>
              <a:rPr lang="en-US" sz="2000" dirty="0"/>
              <a:t>	Where assessee-company had amalgamated with transferee-company, notice under section 153C ought to have sent to latter, and since such notice had not been issued to transferee-company, assessment made in hands of assessee-company was a nullity.</a:t>
            </a:r>
          </a:p>
          <a:p>
            <a:pPr algn="just"/>
            <a:endParaRPr lang="en-US" sz="2000" dirty="0"/>
          </a:p>
          <a:p>
            <a:pPr algn="just"/>
            <a:r>
              <a:rPr lang="en-US" sz="2000" dirty="0"/>
              <a:t> </a:t>
            </a:r>
            <a:r>
              <a:rPr lang="en-US" sz="2000" b="1" dirty="0">
                <a:solidFill>
                  <a:schemeClr val="accent2"/>
                </a:solidFill>
              </a:rPr>
              <a:t>Dr. William </a:t>
            </a:r>
            <a:r>
              <a:rPr lang="en-US" sz="2000" b="1" dirty="0" err="1">
                <a:solidFill>
                  <a:schemeClr val="accent2"/>
                </a:solidFill>
              </a:rPr>
              <a:t>Britto</a:t>
            </a:r>
            <a:r>
              <a:rPr lang="en-US" sz="2000" b="1" dirty="0">
                <a:solidFill>
                  <a:schemeClr val="accent2"/>
                </a:solidFill>
              </a:rPr>
              <a:t> v. CIT [2015] 56 taxmann.com 170 (</a:t>
            </a:r>
            <a:r>
              <a:rPr lang="en-US" sz="2000" b="1" dirty="0" err="1">
                <a:solidFill>
                  <a:schemeClr val="accent2"/>
                </a:solidFill>
              </a:rPr>
              <a:t>Panaji</a:t>
            </a:r>
            <a:r>
              <a:rPr lang="en-US" sz="2000" b="1" dirty="0">
                <a:solidFill>
                  <a:schemeClr val="accent2"/>
                </a:solidFill>
              </a:rPr>
              <a:t> - Trib.)</a:t>
            </a:r>
          </a:p>
          <a:p>
            <a:pPr algn="just">
              <a:spcBef>
                <a:spcPts val="0"/>
              </a:spcBef>
              <a:buNone/>
            </a:pPr>
            <a:r>
              <a:rPr lang="en-US" sz="2000" dirty="0"/>
              <a:t>	</a:t>
            </a:r>
            <a:r>
              <a:rPr lang="en-US" sz="2000" u="sng" dirty="0"/>
              <a:t>Order passed u/s 153C could be revised u/s 263</a:t>
            </a:r>
            <a:r>
              <a:rPr lang="en-US" sz="2000" dirty="0"/>
              <a:t> - Starting date of limitation would be computed from end of financial year in which section 153C order was passed and not from when return was processed u/s 143(1).</a:t>
            </a:r>
          </a:p>
          <a:p>
            <a:pPr algn="just"/>
            <a:endParaRPr lang="en-US" sz="2000" b="1" dirty="0">
              <a:solidFill>
                <a:schemeClr val="accent2"/>
              </a:solidFill>
            </a:endParaRPr>
          </a:p>
          <a:p>
            <a:pPr algn="just"/>
            <a:r>
              <a:rPr lang="en-US" sz="2000" b="1" dirty="0">
                <a:solidFill>
                  <a:schemeClr val="accent2"/>
                </a:solidFill>
              </a:rPr>
              <a:t>Dy. CIT v. </a:t>
            </a:r>
            <a:r>
              <a:rPr lang="en-US" sz="2000" b="1" dirty="0" err="1">
                <a:solidFill>
                  <a:schemeClr val="accent2"/>
                </a:solidFill>
              </a:rPr>
              <a:t>Qualitron</a:t>
            </a:r>
            <a:r>
              <a:rPr lang="en-US" sz="2000" b="1" dirty="0">
                <a:solidFill>
                  <a:schemeClr val="accent2"/>
                </a:solidFill>
              </a:rPr>
              <a:t> Commodities (P.) Ltd. [2015] 54 taxmann.com 295 (Delhi - Trib.)</a:t>
            </a:r>
          </a:p>
          <a:p>
            <a:pPr algn="just">
              <a:spcBef>
                <a:spcPts val="0"/>
              </a:spcBef>
              <a:buNone/>
            </a:pPr>
            <a:r>
              <a:rPr lang="en-US" sz="2000" dirty="0"/>
              <a:t>	Whether where there was no incriminating material belonging to assessee found during course of search and assessment was not pending or abated to justify assessment framed against assessee, proceedings under section 153C were not valid - Held, yes</a:t>
            </a:r>
          </a:p>
          <a:p>
            <a:pPr algn="just">
              <a:buNone/>
            </a:pPr>
            <a:endParaRPr lang="en-US" sz="2000" dirty="0"/>
          </a:p>
        </p:txBody>
      </p:sp>
      <p:sp>
        <p:nvSpPr>
          <p:cNvPr id="4" name="Slide Number Placeholder 3"/>
          <p:cNvSpPr>
            <a:spLocks noGrp="1"/>
          </p:cNvSpPr>
          <p:nvPr>
            <p:ph type="sldNum" sz="quarter" idx="12"/>
          </p:nvPr>
        </p:nvSpPr>
        <p:spPr/>
        <p:txBody>
          <a:bodyPr/>
          <a:lstStyle/>
          <a:p>
            <a:pPr>
              <a:defRPr/>
            </a:pPr>
            <a:fld id="{ACC2B083-4B80-4709-BCA6-AED58DFFDEC8}" type="slidenum">
              <a:rPr lang="en-US" smtClean="0"/>
              <a:pPr>
                <a:defRPr/>
              </a:pPr>
              <a:t>54</a:t>
            </a:fld>
            <a:endParaRPr lang="en-US"/>
          </a:p>
        </p:txBody>
      </p:sp>
    </p:spTree>
    <p:extLst>
      <p:ext uri="{BB962C8B-B14F-4D97-AF65-F5344CB8AC3E}">
        <p14:creationId xmlns:p14="http://schemas.microsoft.com/office/powerpoint/2010/main" val="35270688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28600" y="533400"/>
            <a:ext cx="8610600" cy="769441"/>
          </a:xfrm>
          <a:prstGeom prst="rect">
            <a:avLst/>
          </a:prstGeom>
        </p:spPr>
        <p:txBody>
          <a:bodyPr wrap="square">
            <a:spAutoFit/>
          </a:bodyPr>
          <a:lstStyle/>
          <a:p>
            <a:pPr algn="ctr"/>
            <a:r>
              <a:rPr lang="en-US" sz="4400" b="1" u="sng" dirty="0">
                <a:solidFill>
                  <a:schemeClr val="tx2"/>
                </a:solidFill>
                <a:latin typeface="+mj-lt"/>
                <a:ea typeface="+mj-ea"/>
                <a:cs typeface="+mj-cs"/>
              </a:rPr>
              <a:t>Issues – Related to Section 153C…..</a:t>
            </a:r>
          </a:p>
        </p:txBody>
      </p:sp>
      <p:sp>
        <p:nvSpPr>
          <p:cNvPr id="3" name="Content Placeholder 2"/>
          <p:cNvSpPr>
            <a:spLocks noGrp="1"/>
          </p:cNvSpPr>
          <p:nvPr>
            <p:ph idx="1"/>
          </p:nvPr>
        </p:nvSpPr>
        <p:spPr>
          <a:xfrm>
            <a:off x="152400" y="1676400"/>
            <a:ext cx="8763000" cy="4953000"/>
          </a:xfrm>
        </p:spPr>
        <p:txBody>
          <a:bodyPr>
            <a:noAutofit/>
          </a:bodyPr>
          <a:lstStyle/>
          <a:p>
            <a:pPr algn="just"/>
            <a:r>
              <a:rPr lang="en-IN" sz="2300" b="1" dirty="0">
                <a:solidFill>
                  <a:schemeClr val="accent2"/>
                </a:solidFill>
              </a:rPr>
              <a:t>CIT Vs. </a:t>
            </a:r>
            <a:r>
              <a:rPr lang="en-IN" sz="2300" b="1" dirty="0" err="1">
                <a:solidFill>
                  <a:schemeClr val="accent2"/>
                </a:solidFill>
              </a:rPr>
              <a:t>Veerprabhu</a:t>
            </a:r>
            <a:r>
              <a:rPr lang="en-IN" sz="2300" b="1" dirty="0">
                <a:solidFill>
                  <a:schemeClr val="accent2"/>
                </a:solidFill>
              </a:rPr>
              <a:t> Marketing Ltd. [2016] 73 taxmann.com 149 (Calcutta)</a:t>
            </a:r>
          </a:p>
          <a:p>
            <a:pPr marL="393700" indent="0" algn="just">
              <a:spcBef>
                <a:spcPts val="0"/>
              </a:spcBef>
              <a:buNone/>
            </a:pPr>
            <a:r>
              <a:rPr lang="en-US" sz="2300" dirty="0"/>
              <a:t>I</a:t>
            </a:r>
            <a:r>
              <a:rPr lang="en-IN" sz="2300" dirty="0" err="1"/>
              <a:t>ncriminating</a:t>
            </a:r>
            <a:r>
              <a:rPr lang="en-IN" sz="2300" dirty="0"/>
              <a:t> material which may be found during search/survey/requisition is a pre-requisite before power could have been exercised u/s 153C read with section 153A.</a:t>
            </a:r>
            <a:r>
              <a:rPr lang="en-US" sz="2300" dirty="0"/>
              <a:t> </a:t>
            </a:r>
          </a:p>
          <a:p>
            <a:pPr marL="393700" indent="0" algn="just">
              <a:spcBef>
                <a:spcPts val="0"/>
              </a:spcBef>
              <a:buNone/>
            </a:pPr>
            <a:r>
              <a:rPr lang="en-IN" sz="2300" b="1" dirty="0">
                <a:solidFill>
                  <a:schemeClr val="accent2"/>
                </a:solidFill>
              </a:rPr>
              <a:t>Also see CIT V. IBC Knowledge Park (P.) Ltd. [2016] 69 taxmann.com 108 (Karnataka), CIT</a:t>
            </a:r>
            <a:r>
              <a:rPr lang="en-US" sz="2300" b="1" dirty="0">
                <a:solidFill>
                  <a:schemeClr val="accent2"/>
                </a:solidFill>
              </a:rPr>
              <a:t> </a:t>
            </a:r>
            <a:r>
              <a:rPr lang="en-IN" sz="2300" b="1" dirty="0">
                <a:solidFill>
                  <a:schemeClr val="accent2"/>
                </a:solidFill>
              </a:rPr>
              <a:t>V. RRJ Securities Ltd. [2015] 62 taxmann.com 391 (Delhi)</a:t>
            </a:r>
          </a:p>
          <a:p>
            <a:pPr marL="393700" indent="0" algn="just">
              <a:spcBef>
                <a:spcPts val="0"/>
              </a:spcBef>
              <a:buNone/>
            </a:pPr>
            <a:endParaRPr lang="en-US" sz="2300" dirty="0"/>
          </a:p>
          <a:p>
            <a:pPr algn="just"/>
            <a:r>
              <a:rPr lang="en-US" sz="2300" b="1" dirty="0">
                <a:solidFill>
                  <a:schemeClr val="accent2"/>
                </a:solidFill>
              </a:rPr>
              <a:t>Shailesh S. Patel Vs ITO [2018] 97 taxmann.com 570 (Ahmedabad - Trib.) </a:t>
            </a:r>
            <a:r>
              <a:rPr lang="en-US" sz="2300" dirty="0"/>
              <a:t>AO of the assessee (person other than searched person) cannot be compelled to pursue remedy necessarily u/s 153C in exclusion to remedy available to the AO u/s 147. </a:t>
            </a:r>
            <a:endParaRPr lang="en-IN" sz="2300" b="1" dirty="0">
              <a:solidFill>
                <a:schemeClr val="accent2"/>
              </a:solidFill>
            </a:endParaRPr>
          </a:p>
        </p:txBody>
      </p:sp>
      <p:sp>
        <p:nvSpPr>
          <p:cNvPr id="4" name="Slide Number Placeholder 3"/>
          <p:cNvSpPr>
            <a:spLocks noGrp="1"/>
          </p:cNvSpPr>
          <p:nvPr>
            <p:ph type="sldNum" sz="quarter" idx="12"/>
          </p:nvPr>
        </p:nvSpPr>
        <p:spPr/>
        <p:txBody>
          <a:bodyPr/>
          <a:lstStyle/>
          <a:p>
            <a:pPr>
              <a:defRPr/>
            </a:pPr>
            <a:fld id="{ACC2B083-4B80-4709-BCA6-AED58DFFDEC8}" type="slidenum">
              <a:rPr lang="en-US" smtClean="0"/>
              <a:pPr>
                <a:defRPr/>
              </a:pPr>
              <a:t>55</a:t>
            </a:fld>
            <a:endParaRPr lang="en-US"/>
          </a:p>
        </p:txBody>
      </p:sp>
    </p:spTree>
    <p:extLst>
      <p:ext uri="{BB962C8B-B14F-4D97-AF65-F5344CB8AC3E}">
        <p14:creationId xmlns:p14="http://schemas.microsoft.com/office/powerpoint/2010/main" val="27876190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116BF4-49AE-4398-99AF-291361B9B2A2}"/>
              </a:ext>
            </a:extLst>
          </p:cNvPr>
          <p:cNvSpPr>
            <a:spLocks noGrp="1"/>
          </p:cNvSpPr>
          <p:nvPr>
            <p:ph type="title"/>
          </p:nvPr>
        </p:nvSpPr>
        <p:spPr>
          <a:xfrm>
            <a:off x="533400" y="533400"/>
            <a:ext cx="8229600" cy="1066800"/>
          </a:xfrm>
        </p:spPr>
        <p:txBody>
          <a:bodyPr>
            <a:normAutofit fontScale="90000"/>
          </a:bodyPr>
          <a:lstStyle/>
          <a:p>
            <a:r>
              <a:rPr lang="en-US" sz="4900" b="1" u="sng" dirty="0"/>
              <a:t>Issues – Related to </a:t>
            </a:r>
            <a:r>
              <a:rPr lang="en-US" b="1" u="sng" dirty="0"/>
              <a:t>Section 153C…..</a:t>
            </a:r>
            <a:endParaRPr lang="en-US" dirty="0"/>
          </a:p>
        </p:txBody>
      </p:sp>
      <p:sp>
        <p:nvSpPr>
          <p:cNvPr id="3" name="Content Placeholder 2">
            <a:extLst>
              <a:ext uri="{FF2B5EF4-FFF2-40B4-BE49-F238E27FC236}">
                <a16:creationId xmlns:a16="http://schemas.microsoft.com/office/drawing/2014/main" id="{CBF87E13-7E41-4EB3-ABB6-120E0F4113E7}"/>
              </a:ext>
            </a:extLst>
          </p:cNvPr>
          <p:cNvSpPr>
            <a:spLocks noGrp="1"/>
          </p:cNvSpPr>
          <p:nvPr>
            <p:ph idx="1"/>
          </p:nvPr>
        </p:nvSpPr>
        <p:spPr>
          <a:xfrm>
            <a:off x="304800" y="1600200"/>
            <a:ext cx="8458200" cy="4814782"/>
          </a:xfrm>
        </p:spPr>
        <p:txBody>
          <a:bodyPr>
            <a:normAutofit/>
          </a:bodyPr>
          <a:lstStyle/>
          <a:p>
            <a:pPr algn="just">
              <a:spcBef>
                <a:spcPts val="0"/>
              </a:spcBef>
            </a:pPr>
            <a:r>
              <a:rPr lang="en-US" sz="2200" b="1" dirty="0">
                <a:solidFill>
                  <a:schemeClr val="accent2"/>
                </a:solidFill>
              </a:rPr>
              <a:t>CIT v. </a:t>
            </a:r>
            <a:r>
              <a:rPr lang="sv-SE" sz="2200" b="1" dirty="0">
                <a:solidFill>
                  <a:schemeClr val="accent2"/>
                </a:solidFill>
              </a:rPr>
              <a:t>M/s. Lavanya Land Pvt. Ltd. </a:t>
            </a:r>
            <a:r>
              <a:rPr lang="pt-BR" sz="2200" b="1" dirty="0">
                <a:solidFill>
                  <a:schemeClr val="accent2"/>
                </a:solidFill>
              </a:rPr>
              <a:t>[2017] 83 taxmann.com 161 (Bombay)</a:t>
            </a:r>
            <a:endParaRPr lang="en-US" sz="2200" b="1" dirty="0">
              <a:solidFill>
                <a:schemeClr val="accent2"/>
              </a:solidFill>
            </a:endParaRPr>
          </a:p>
          <a:p>
            <a:pPr marL="338138" indent="0" algn="just">
              <a:spcBef>
                <a:spcPts val="0"/>
              </a:spcBef>
              <a:buNone/>
              <a:tabLst>
                <a:tab pos="8174038" algn="l"/>
              </a:tabLst>
            </a:pPr>
            <a:r>
              <a:rPr lang="en-US" sz="2200" dirty="0"/>
              <a:t>It is clear that before issuing notice u/s. 153C, the   primary  condition  has to be fulfilled and which is that the money, bullion, documents </a:t>
            </a:r>
            <a:r>
              <a:rPr lang="en-US" sz="2200" dirty="0" err="1"/>
              <a:t>etc.,seized</a:t>
            </a:r>
            <a:r>
              <a:rPr lang="en-US" sz="2200" dirty="0"/>
              <a:t>  should  belong  to  such   other person. If this condition is not  satisfied, no proceedings  could  be  taken  u/s 153C  of   the   Act.</a:t>
            </a:r>
          </a:p>
          <a:p>
            <a:endParaRPr lang="en-US" sz="2200" b="1" dirty="0">
              <a:solidFill>
                <a:schemeClr val="accent2"/>
              </a:solidFill>
            </a:endParaRPr>
          </a:p>
          <a:p>
            <a:r>
              <a:rPr lang="en-US" sz="2200" b="1" dirty="0">
                <a:solidFill>
                  <a:schemeClr val="accent2"/>
                </a:solidFill>
              </a:rPr>
              <a:t>In the High Court of Delhi, CIT v. </a:t>
            </a:r>
            <a:r>
              <a:rPr lang="en-US" sz="2200" b="1" dirty="0" err="1">
                <a:solidFill>
                  <a:schemeClr val="accent2"/>
                </a:solidFill>
              </a:rPr>
              <a:t>Renu</a:t>
            </a:r>
            <a:r>
              <a:rPr lang="en-US" sz="2200" b="1" dirty="0">
                <a:solidFill>
                  <a:schemeClr val="accent2"/>
                </a:solidFill>
              </a:rPr>
              <a:t> Constructions </a:t>
            </a:r>
            <a:r>
              <a:rPr lang="en-US" sz="2200" b="1" dirty="0" err="1">
                <a:solidFill>
                  <a:schemeClr val="accent2"/>
                </a:solidFill>
              </a:rPr>
              <a:t>Pvt</a:t>
            </a:r>
            <a:r>
              <a:rPr lang="en-US" sz="2200" b="1" dirty="0">
                <a:solidFill>
                  <a:schemeClr val="accent2"/>
                </a:solidFill>
              </a:rPr>
              <a:t> Ltd.</a:t>
            </a:r>
            <a:r>
              <a:rPr lang="sv-SE" sz="2200" b="1" dirty="0">
                <a:solidFill>
                  <a:schemeClr val="accent2"/>
                </a:solidFill>
              </a:rPr>
              <a:t> [Appeal No. 499 and others]</a:t>
            </a:r>
          </a:p>
          <a:p>
            <a:pPr marL="338138" indent="0" algn="just">
              <a:buNone/>
              <a:tabLst>
                <a:tab pos="338138" algn="l"/>
              </a:tabLst>
            </a:pPr>
            <a:r>
              <a:rPr lang="en-US" sz="2200" dirty="0"/>
              <a:t>Even prior to 1st June 2015 at the stage of initiation of proceedings under Section 153C of the Act, it is sufficient if the seized document ‘pertained to’ the other person and it is not necessary to show that the seized material ‘belonged to’ the other person.</a:t>
            </a:r>
          </a:p>
          <a:p>
            <a:pPr marL="338138" indent="0" algn="just">
              <a:spcBef>
                <a:spcPts val="0"/>
              </a:spcBef>
              <a:buNone/>
              <a:tabLst>
                <a:tab pos="8174038" algn="l"/>
              </a:tabLst>
            </a:pPr>
            <a:endParaRPr lang="en-US" sz="2200" dirty="0"/>
          </a:p>
          <a:p>
            <a:pPr marL="338138" indent="-338138" algn="just">
              <a:spcBef>
                <a:spcPts val="0"/>
              </a:spcBef>
              <a:tabLst>
                <a:tab pos="8174038" algn="l"/>
              </a:tabLst>
            </a:pPr>
            <a:endParaRPr lang="en-US" sz="2200" dirty="0"/>
          </a:p>
        </p:txBody>
      </p:sp>
      <p:sp>
        <p:nvSpPr>
          <p:cNvPr id="4" name="Slide Number Placeholder 3">
            <a:extLst>
              <a:ext uri="{FF2B5EF4-FFF2-40B4-BE49-F238E27FC236}">
                <a16:creationId xmlns:a16="http://schemas.microsoft.com/office/drawing/2014/main" id="{C3536E58-3181-46B5-B571-969C477B95F7}"/>
              </a:ext>
            </a:extLst>
          </p:cNvPr>
          <p:cNvSpPr>
            <a:spLocks noGrp="1"/>
          </p:cNvSpPr>
          <p:nvPr>
            <p:ph type="sldNum" sz="quarter" idx="12"/>
          </p:nvPr>
        </p:nvSpPr>
        <p:spPr/>
        <p:txBody>
          <a:bodyPr/>
          <a:lstStyle/>
          <a:p>
            <a:pPr>
              <a:defRPr/>
            </a:pPr>
            <a:fld id="{ACC2B083-4B80-4709-BCA6-AED58DFFDEC8}" type="slidenum">
              <a:rPr lang="en-US" smtClean="0"/>
              <a:pPr>
                <a:defRPr/>
              </a:pPr>
              <a:t>56</a:t>
            </a:fld>
            <a:endParaRPr lang="en-US"/>
          </a:p>
        </p:txBody>
      </p:sp>
    </p:spTree>
    <p:extLst>
      <p:ext uri="{BB962C8B-B14F-4D97-AF65-F5344CB8AC3E}">
        <p14:creationId xmlns:p14="http://schemas.microsoft.com/office/powerpoint/2010/main" val="301101448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772C9A-62B1-4DBF-98B6-13B0EEA2C970}"/>
              </a:ext>
            </a:extLst>
          </p:cNvPr>
          <p:cNvSpPr>
            <a:spLocks noGrp="1"/>
          </p:cNvSpPr>
          <p:nvPr>
            <p:ph type="title"/>
          </p:nvPr>
        </p:nvSpPr>
        <p:spPr>
          <a:xfrm>
            <a:off x="457200" y="457200"/>
            <a:ext cx="8229600" cy="1066800"/>
          </a:xfrm>
        </p:spPr>
        <p:txBody>
          <a:bodyPr/>
          <a:lstStyle/>
          <a:p>
            <a:r>
              <a:rPr lang="en-US" b="1" u="sng" dirty="0"/>
              <a:t>Issues – Related to Section 153C…..</a:t>
            </a:r>
            <a:endParaRPr lang="en-US" dirty="0"/>
          </a:p>
        </p:txBody>
      </p:sp>
      <p:sp>
        <p:nvSpPr>
          <p:cNvPr id="3" name="Content Placeholder 2">
            <a:extLst>
              <a:ext uri="{FF2B5EF4-FFF2-40B4-BE49-F238E27FC236}">
                <a16:creationId xmlns:a16="http://schemas.microsoft.com/office/drawing/2014/main" id="{FE4C3C7A-38C2-4895-8947-801457AAECBA}"/>
              </a:ext>
            </a:extLst>
          </p:cNvPr>
          <p:cNvSpPr>
            <a:spLocks noGrp="1"/>
          </p:cNvSpPr>
          <p:nvPr>
            <p:ph idx="1"/>
          </p:nvPr>
        </p:nvSpPr>
        <p:spPr>
          <a:xfrm>
            <a:off x="381000" y="1600200"/>
            <a:ext cx="8229600" cy="5029200"/>
          </a:xfrm>
        </p:spPr>
        <p:txBody>
          <a:bodyPr>
            <a:normAutofit/>
          </a:bodyPr>
          <a:lstStyle/>
          <a:p>
            <a:pPr marL="338138" indent="-255588" algn="just"/>
            <a:r>
              <a:rPr lang="it-IT" sz="2200" b="1" dirty="0">
                <a:solidFill>
                  <a:schemeClr val="accent2"/>
                </a:solidFill>
              </a:rPr>
              <a:t>Pepsico India Holdings P. Ltd. v. ACIT [2015] 370 ITR 295 (Del)</a:t>
            </a:r>
            <a:endParaRPr lang="en-US" sz="2200" b="1" dirty="0">
              <a:solidFill>
                <a:schemeClr val="accent2"/>
              </a:solidFill>
            </a:endParaRPr>
          </a:p>
          <a:p>
            <a:pPr marL="338138" indent="0" algn="just">
              <a:buNone/>
              <a:tabLst>
                <a:tab pos="338138" algn="l"/>
              </a:tabLst>
            </a:pPr>
            <a:r>
              <a:rPr lang="en-US" sz="2200" dirty="0"/>
              <a:t>For the purpose of initiating proceedings under Section 153C of the Act, the seized documents had to be shown to belong to the other person and not merely pertaining to such other person. The change brought about in this regard in Section 153C of the Act by way of amendment has been given prospective effect from 1st June 2015. The amended provision therefore has no application to the cases on        hand.</a:t>
            </a:r>
          </a:p>
          <a:p>
            <a:pPr marL="338138" indent="0" algn="just">
              <a:buNone/>
              <a:tabLst>
                <a:tab pos="338138" algn="l"/>
              </a:tabLst>
            </a:pPr>
            <a:endParaRPr lang="en-US" sz="2200" dirty="0"/>
          </a:p>
          <a:p>
            <a:pPr marL="393700" indent="-342900" algn="just">
              <a:tabLst>
                <a:tab pos="338138" algn="l"/>
              </a:tabLst>
            </a:pPr>
            <a:r>
              <a:rPr lang="en-US" sz="2200" b="1" dirty="0">
                <a:solidFill>
                  <a:schemeClr val="accent2"/>
                </a:solidFill>
              </a:rPr>
              <a:t>PCIT v. Sarwar Agency (P.) Ltd. [2017] 85 taxmann.com 269 (Delhi) </a:t>
            </a:r>
            <a:r>
              <a:rPr lang="en-US" sz="2200" dirty="0"/>
              <a:t>As per section 153C(1), for both searched person and other person period of reassessment would be six Assessment years preceding year of search.</a:t>
            </a:r>
          </a:p>
          <a:p>
            <a:pPr marL="338138" indent="0" algn="just">
              <a:buNone/>
              <a:tabLst>
                <a:tab pos="338138" algn="l"/>
              </a:tabLst>
            </a:pPr>
            <a:endParaRPr lang="en-US" sz="2200" dirty="0"/>
          </a:p>
        </p:txBody>
      </p:sp>
      <p:sp>
        <p:nvSpPr>
          <p:cNvPr id="4" name="Slide Number Placeholder 3">
            <a:extLst>
              <a:ext uri="{FF2B5EF4-FFF2-40B4-BE49-F238E27FC236}">
                <a16:creationId xmlns:a16="http://schemas.microsoft.com/office/drawing/2014/main" id="{01C9B728-B517-4358-9108-FF780E6F3B6A}"/>
              </a:ext>
            </a:extLst>
          </p:cNvPr>
          <p:cNvSpPr>
            <a:spLocks noGrp="1"/>
          </p:cNvSpPr>
          <p:nvPr>
            <p:ph type="sldNum" sz="quarter" idx="12"/>
          </p:nvPr>
        </p:nvSpPr>
        <p:spPr/>
        <p:txBody>
          <a:bodyPr/>
          <a:lstStyle/>
          <a:p>
            <a:pPr>
              <a:defRPr/>
            </a:pPr>
            <a:fld id="{ACC2B083-4B80-4709-BCA6-AED58DFFDEC8}" type="slidenum">
              <a:rPr lang="en-US" smtClean="0"/>
              <a:pPr>
                <a:defRPr/>
              </a:pPr>
              <a:t>57</a:t>
            </a:fld>
            <a:endParaRPr lang="en-US"/>
          </a:p>
        </p:txBody>
      </p:sp>
    </p:spTree>
    <p:extLst>
      <p:ext uri="{BB962C8B-B14F-4D97-AF65-F5344CB8AC3E}">
        <p14:creationId xmlns:p14="http://schemas.microsoft.com/office/powerpoint/2010/main" val="412168679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29EF80-353C-441C-8EEF-2919C70993B9}"/>
              </a:ext>
            </a:extLst>
          </p:cNvPr>
          <p:cNvSpPr>
            <a:spLocks noGrp="1"/>
          </p:cNvSpPr>
          <p:nvPr>
            <p:ph type="title"/>
          </p:nvPr>
        </p:nvSpPr>
        <p:spPr>
          <a:xfrm>
            <a:off x="457200" y="762000"/>
            <a:ext cx="8229600" cy="1066800"/>
          </a:xfrm>
        </p:spPr>
        <p:txBody>
          <a:bodyPr anchor="t"/>
          <a:lstStyle/>
          <a:p>
            <a:r>
              <a:rPr lang="en-US" b="1" u="sng" dirty="0"/>
              <a:t>Issues – Related to Section 153C…..</a:t>
            </a:r>
            <a:endParaRPr lang="en-US" dirty="0"/>
          </a:p>
        </p:txBody>
      </p:sp>
      <p:sp>
        <p:nvSpPr>
          <p:cNvPr id="3" name="Content Placeholder 2">
            <a:extLst>
              <a:ext uri="{FF2B5EF4-FFF2-40B4-BE49-F238E27FC236}">
                <a16:creationId xmlns:a16="http://schemas.microsoft.com/office/drawing/2014/main" id="{54A8B3B0-8D47-4CA6-B7DA-4BE96C7C5DCD}"/>
              </a:ext>
            </a:extLst>
          </p:cNvPr>
          <p:cNvSpPr>
            <a:spLocks noGrp="1"/>
          </p:cNvSpPr>
          <p:nvPr>
            <p:ph idx="1"/>
          </p:nvPr>
        </p:nvSpPr>
        <p:spPr>
          <a:xfrm>
            <a:off x="152400" y="1883664"/>
            <a:ext cx="8534400" cy="4898136"/>
          </a:xfrm>
        </p:spPr>
        <p:txBody>
          <a:bodyPr>
            <a:normAutofit/>
          </a:bodyPr>
          <a:lstStyle/>
          <a:p>
            <a:pPr algn="just"/>
            <a:r>
              <a:rPr lang="en-US" sz="2200" b="1" dirty="0">
                <a:solidFill>
                  <a:schemeClr val="accent2"/>
                </a:solidFill>
              </a:rPr>
              <a:t>DCIT v. National Standard India Ltd. [2017] 85 taxmann.com 87 (Mumbai - Trib.) </a:t>
            </a:r>
            <a:r>
              <a:rPr lang="en-US" sz="2200" dirty="0"/>
              <a:t>In case, loose papers seized from premises of assessee company indicating on money receipt on sale of flats did not make any reference to assessee nor same were in any way found to be related or pertaining to assessee, proceedings under section 153C against assessee on basis of said document were unjustified.</a:t>
            </a:r>
          </a:p>
        </p:txBody>
      </p:sp>
      <p:sp>
        <p:nvSpPr>
          <p:cNvPr id="4" name="Slide Number Placeholder 3">
            <a:extLst>
              <a:ext uri="{FF2B5EF4-FFF2-40B4-BE49-F238E27FC236}">
                <a16:creationId xmlns:a16="http://schemas.microsoft.com/office/drawing/2014/main" id="{2B412CC7-E39B-4EF7-8B6B-C1D18F54B484}"/>
              </a:ext>
            </a:extLst>
          </p:cNvPr>
          <p:cNvSpPr>
            <a:spLocks noGrp="1"/>
          </p:cNvSpPr>
          <p:nvPr>
            <p:ph type="sldNum" sz="quarter" idx="12"/>
          </p:nvPr>
        </p:nvSpPr>
        <p:spPr/>
        <p:txBody>
          <a:bodyPr/>
          <a:lstStyle/>
          <a:p>
            <a:pPr>
              <a:defRPr/>
            </a:pPr>
            <a:fld id="{ACC2B083-4B80-4709-BCA6-AED58DFFDEC8}" type="slidenum">
              <a:rPr lang="en-US" smtClean="0"/>
              <a:pPr>
                <a:defRPr/>
              </a:pPr>
              <a:t>58</a:t>
            </a:fld>
            <a:endParaRPr lang="en-US"/>
          </a:p>
        </p:txBody>
      </p:sp>
    </p:spTree>
    <p:extLst>
      <p:ext uri="{BB962C8B-B14F-4D97-AF65-F5344CB8AC3E}">
        <p14:creationId xmlns:p14="http://schemas.microsoft.com/office/powerpoint/2010/main" val="117148170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4C3A10-BB91-467D-BD6C-954913B5CE00}"/>
              </a:ext>
            </a:extLst>
          </p:cNvPr>
          <p:cNvSpPr>
            <a:spLocks noGrp="1"/>
          </p:cNvSpPr>
          <p:nvPr>
            <p:ph type="title"/>
          </p:nvPr>
        </p:nvSpPr>
        <p:spPr>
          <a:xfrm>
            <a:off x="152400" y="609600"/>
            <a:ext cx="8990192" cy="1219200"/>
          </a:xfrm>
        </p:spPr>
        <p:txBody>
          <a:bodyPr>
            <a:normAutofit fontScale="90000"/>
          </a:bodyPr>
          <a:lstStyle/>
          <a:p>
            <a:r>
              <a:rPr lang="en-US" b="1" u="sng" dirty="0"/>
              <a:t>Issues – Validity of notice under section 153C</a:t>
            </a:r>
            <a:endParaRPr lang="en-US" dirty="0"/>
          </a:p>
        </p:txBody>
      </p:sp>
      <p:sp>
        <p:nvSpPr>
          <p:cNvPr id="3" name="Content Placeholder 2">
            <a:extLst>
              <a:ext uri="{FF2B5EF4-FFF2-40B4-BE49-F238E27FC236}">
                <a16:creationId xmlns:a16="http://schemas.microsoft.com/office/drawing/2014/main" id="{33665E8F-8561-433E-8E38-806B56E4FE78}"/>
              </a:ext>
            </a:extLst>
          </p:cNvPr>
          <p:cNvSpPr>
            <a:spLocks noGrp="1"/>
          </p:cNvSpPr>
          <p:nvPr>
            <p:ph idx="1"/>
          </p:nvPr>
        </p:nvSpPr>
        <p:spPr>
          <a:xfrm>
            <a:off x="381000" y="1828800"/>
            <a:ext cx="8229600" cy="4325112"/>
          </a:xfrm>
        </p:spPr>
        <p:txBody>
          <a:bodyPr>
            <a:normAutofit/>
          </a:bodyPr>
          <a:lstStyle/>
          <a:p>
            <a:pPr algn="just"/>
            <a:r>
              <a:rPr lang="en-US" sz="2200" b="1" dirty="0">
                <a:solidFill>
                  <a:schemeClr val="accent2"/>
                </a:solidFill>
              </a:rPr>
              <a:t>CIT v. </a:t>
            </a:r>
            <a:r>
              <a:rPr lang="en-US" sz="2200" b="1" dirty="0" err="1">
                <a:solidFill>
                  <a:schemeClr val="accent2"/>
                </a:solidFill>
              </a:rPr>
              <a:t>Singhad</a:t>
            </a:r>
            <a:r>
              <a:rPr lang="en-US" sz="2200" b="1" dirty="0">
                <a:solidFill>
                  <a:schemeClr val="accent2"/>
                </a:solidFill>
              </a:rPr>
              <a:t> Technical Education Society [2017] 84 taxmann.com 290 (SC)</a:t>
            </a:r>
            <a:endParaRPr lang="sv-SE" sz="2200" b="1" dirty="0">
              <a:solidFill>
                <a:schemeClr val="accent2"/>
              </a:solidFill>
            </a:endParaRPr>
          </a:p>
          <a:p>
            <a:pPr marL="338138" indent="0" algn="just">
              <a:buNone/>
            </a:pPr>
            <a:r>
              <a:rPr lang="en-US" sz="2200" b="1" dirty="0"/>
              <a:t>settles the legal position in favour of the Assessee</a:t>
            </a:r>
          </a:p>
          <a:p>
            <a:pPr marL="338138" indent="0" algn="just">
              <a:buNone/>
            </a:pPr>
            <a:r>
              <a:rPr lang="en-US" sz="2200" dirty="0"/>
              <a:t>One of the jurisdictional conditions precedent to the issue of a notice under Section 153C is that ‘money, bullion, </a:t>
            </a:r>
            <a:r>
              <a:rPr lang="en-US" sz="2200" dirty="0" err="1"/>
              <a:t>jewellery</a:t>
            </a:r>
            <a:r>
              <a:rPr lang="en-US" sz="2200" dirty="0"/>
              <a:t> or other valuable article or thing’ or any ‘books of  accounts  or  documents’ must  be seized  or  requisitioned.   In the present  case, nothing was seized relating to any of  the Assessment Years in question and hence the notice under  Section 153C and the assessment  under  Section  153A,  read  with  Section  153C,  pursuant thereto are invalid.</a:t>
            </a:r>
          </a:p>
        </p:txBody>
      </p:sp>
      <p:sp>
        <p:nvSpPr>
          <p:cNvPr id="4" name="Slide Number Placeholder 3">
            <a:extLst>
              <a:ext uri="{FF2B5EF4-FFF2-40B4-BE49-F238E27FC236}">
                <a16:creationId xmlns:a16="http://schemas.microsoft.com/office/drawing/2014/main" id="{5FC39E43-0203-4053-A9E2-57EE6563BA2D}"/>
              </a:ext>
            </a:extLst>
          </p:cNvPr>
          <p:cNvSpPr>
            <a:spLocks noGrp="1"/>
          </p:cNvSpPr>
          <p:nvPr>
            <p:ph type="sldNum" sz="quarter" idx="12"/>
          </p:nvPr>
        </p:nvSpPr>
        <p:spPr/>
        <p:txBody>
          <a:bodyPr/>
          <a:lstStyle/>
          <a:p>
            <a:pPr>
              <a:defRPr/>
            </a:pPr>
            <a:fld id="{ACC2B083-4B80-4709-BCA6-AED58DFFDEC8}" type="slidenum">
              <a:rPr lang="en-US" smtClean="0"/>
              <a:pPr>
                <a:defRPr/>
              </a:pPr>
              <a:t>59</a:t>
            </a:fld>
            <a:endParaRPr lang="en-US"/>
          </a:p>
        </p:txBody>
      </p:sp>
    </p:spTree>
    <p:extLst>
      <p:ext uri="{BB962C8B-B14F-4D97-AF65-F5344CB8AC3E}">
        <p14:creationId xmlns:p14="http://schemas.microsoft.com/office/powerpoint/2010/main" val="40106935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6200" y="914400"/>
            <a:ext cx="8991600" cy="4832092"/>
          </a:xfrm>
          <a:prstGeom prst="rect">
            <a:avLst/>
          </a:prstGeom>
        </p:spPr>
        <p:txBody>
          <a:bodyPr wrap="square">
            <a:spAutoFit/>
          </a:bodyPr>
          <a:lstStyle/>
          <a:p>
            <a:pPr algn="just"/>
            <a:r>
              <a:rPr lang="en-US" sz="2150" b="1" u="sng" dirty="0">
                <a:latin typeface="+mn-lt"/>
              </a:rPr>
              <a:t>Brief:</a:t>
            </a:r>
            <a:r>
              <a:rPr lang="en-US" sz="2150" dirty="0">
                <a:latin typeface="+mn-lt"/>
              </a:rPr>
              <a:t> To </a:t>
            </a:r>
            <a:r>
              <a:rPr lang="en-US" sz="2150" b="1" dirty="0">
                <a:latin typeface="+mn-lt"/>
              </a:rPr>
              <a:t>protect the interest of the revenue </a:t>
            </a:r>
            <a:r>
              <a:rPr lang="en-US" sz="2150" dirty="0">
                <a:latin typeface="+mn-lt"/>
              </a:rPr>
              <a:t>in cases where </a:t>
            </a:r>
            <a:r>
              <a:rPr lang="en-US" sz="2150" b="1" dirty="0">
                <a:latin typeface="+mn-lt"/>
              </a:rPr>
              <a:t>tangible evidence(s) </a:t>
            </a:r>
            <a:r>
              <a:rPr lang="en-US" sz="2150" dirty="0">
                <a:latin typeface="+mn-lt"/>
              </a:rPr>
              <a:t>are found during a </a:t>
            </a:r>
            <a:r>
              <a:rPr lang="en-US" sz="2150" b="1" dirty="0">
                <a:latin typeface="+mn-lt"/>
              </a:rPr>
              <a:t>search or seizure operation </a:t>
            </a:r>
            <a:r>
              <a:rPr lang="en-US" sz="2150" dirty="0">
                <a:latin typeface="+mn-lt"/>
              </a:rPr>
              <a:t>(including 132A cases) and the same is represented in the form of undisclosed investment in any asset, section 153A relating to search assessments is amended to provide that notice under the said section can be issued </a:t>
            </a:r>
            <a:r>
              <a:rPr lang="en-US" sz="2150" dirty="0" err="1">
                <a:latin typeface="+mn-lt"/>
              </a:rPr>
              <a:t>upto</a:t>
            </a:r>
            <a:r>
              <a:rPr lang="en-US" sz="2150" dirty="0">
                <a:latin typeface="+mn-lt"/>
              </a:rPr>
              <a:t> 10</a:t>
            </a:r>
            <a:r>
              <a:rPr lang="en-US" sz="2150" baseline="30000" dirty="0">
                <a:latin typeface="+mn-lt"/>
              </a:rPr>
              <a:t>th</a:t>
            </a:r>
            <a:r>
              <a:rPr lang="en-US" sz="2150" dirty="0">
                <a:latin typeface="+mn-lt"/>
              </a:rPr>
              <a:t> AY (beyond the 6</a:t>
            </a:r>
            <a:r>
              <a:rPr lang="en-US" sz="2150" baseline="30000" dirty="0">
                <a:latin typeface="+mn-lt"/>
              </a:rPr>
              <a:t>th</a:t>
            </a:r>
            <a:r>
              <a:rPr lang="en-US" sz="2150" dirty="0">
                <a:latin typeface="+mn-lt"/>
              </a:rPr>
              <a:t> AY already provided) if: </a:t>
            </a:r>
          </a:p>
          <a:p>
            <a:pPr marL="514350" indent="-514350" algn="just">
              <a:buAutoNum type="romanLcParenBoth"/>
            </a:pPr>
            <a:r>
              <a:rPr lang="en-US" sz="2150" dirty="0">
                <a:latin typeface="+mn-lt"/>
              </a:rPr>
              <a:t>the </a:t>
            </a:r>
            <a:r>
              <a:rPr lang="en-US" sz="2150" b="1" dirty="0">
                <a:latin typeface="+mn-lt"/>
              </a:rPr>
              <a:t>AO has in his possession </a:t>
            </a:r>
            <a:r>
              <a:rPr lang="en-US" sz="2150" dirty="0">
                <a:latin typeface="+mn-lt"/>
              </a:rPr>
              <a:t>books of accounts or other documents or </a:t>
            </a:r>
            <a:r>
              <a:rPr lang="en-US" sz="2150" b="1" dirty="0">
                <a:latin typeface="+mn-lt"/>
              </a:rPr>
              <a:t>evidence </a:t>
            </a:r>
            <a:r>
              <a:rPr lang="en-US" sz="2150" dirty="0">
                <a:latin typeface="+mn-lt"/>
              </a:rPr>
              <a:t>which reveal that the income which has </a:t>
            </a:r>
            <a:r>
              <a:rPr lang="en-US" sz="2150" b="1" dirty="0">
                <a:latin typeface="+mn-lt"/>
              </a:rPr>
              <a:t>escaped assessment amounts </a:t>
            </a:r>
            <a:r>
              <a:rPr lang="en-US" sz="2150" dirty="0">
                <a:latin typeface="+mn-lt"/>
              </a:rPr>
              <a:t>to or is likely to amount to </a:t>
            </a:r>
            <a:r>
              <a:rPr lang="en-US" sz="2150" b="1" u="sng" dirty="0">
                <a:latin typeface="+mn-lt"/>
              </a:rPr>
              <a:t>Rs.50 lakh or more</a:t>
            </a:r>
            <a:r>
              <a:rPr lang="en-US" sz="2150" b="1" dirty="0">
                <a:latin typeface="+mn-lt"/>
              </a:rPr>
              <a:t> </a:t>
            </a:r>
            <a:r>
              <a:rPr lang="en-US" sz="2150" dirty="0">
                <a:latin typeface="+mn-lt"/>
              </a:rPr>
              <a:t>in one year or in aggregate in the relevant 4 AYs (falling beyond the 6</a:t>
            </a:r>
            <a:r>
              <a:rPr lang="en-US" sz="2150" baseline="30000" dirty="0">
                <a:latin typeface="+mn-lt"/>
              </a:rPr>
              <a:t>th</a:t>
            </a:r>
            <a:r>
              <a:rPr lang="en-US" sz="2150" dirty="0">
                <a:latin typeface="+mn-lt"/>
              </a:rPr>
              <a:t> AY);</a:t>
            </a:r>
          </a:p>
          <a:p>
            <a:pPr marL="514350" indent="-514350" algn="just">
              <a:buAutoNum type="romanLcParenBoth"/>
            </a:pPr>
            <a:r>
              <a:rPr lang="en-US" sz="2150" b="1" dirty="0">
                <a:latin typeface="+mn-lt"/>
              </a:rPr>
              <a:t>such income escaping assessment is represented in the form of asset </a:t>
            </a:r>
            <a:r>
              <a:rPr lang="en-US" sz="2150" dirty="0">
                <a:latin typeface="+mn-lt"/>
              </a:rPr>
              <a:t>(including immovable property being land/building/both, shares &amp;  securities, loans &amp; advances, deposits in </a:t>
            </a:r>
            <a:r>
              <a:rPr lang="en-GB" sz="2150" dirty="0">
                <a:latin typeface="+mn-lt"/>
              </a:rPr>
              <a:t>bank account)</a:t>
            </a:r>
            <a:r>
              <a:rPr lang="en-US" sz="2150" b="1" dirty="0">
                <a:latin typeface="+mn-lt"/>
              </a:rPr>
              <a:t>;</a:t>
            </a:r>
          </a:p>
          <a:p>
            <a:pPr marL="514350" indent="-514350" algn="just">
              <a:buAutoNum type="romanLcParenBoth"/>
            </a:pPr>
            <a:r>
              <a:rPr lang="en-US" sz="2150" b="1" dirty="0">
                <a:latin typeface="+mn-lt"/>
              </a:rPr>
              <a:t>the income escaping assessment or part thereof relates to such year(s)</a:t>
            </a:r>
            <a:r>
              <a:rPr lang="en-US" sz="2150" dirty="0">
                <a:latin typeface="+mn-lt"/>
              </a:rPr>
              <a:t>.</a:t>
            </a:r>
          </a:p>
        </p:txBody>
      </p:sp>
      <p:sp>
        <p:nvSpPr>
          <p:cNvPr id="4" name="Title 1"/>
          <p:cNvSpPr txBox="1">
            <a:spLocks/>
          </p:cNvSpPr>
          <p:nvPr/>
        </p:nvSpPr>
        <p:spPr>
          <a:xfrm>
            <a:off x="0" y="2272"/>
            <a:ext cx="9144000" cy="835928"/>
          </a:xfrm>
          <a:prstGeom prst="rect">
            <a:avLst/>
          </a:prstGeom>
          <a:solidFill>
            <a:schemeClr val="tx2"/>
          </a:solidFill>
        </p:spPr>
        <p:txBody>
          <a:bodyPr anchor="ctr">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lang="en-US" sz="3600" b="1" i="1" u="sng" dirty="0">
                <a:solidFill>
                  <a:schemeClr val="bg1"/>
                </a:solidFill>
                <a:latin typeface="+mj-lt"/>
                <a:ea typeface="+mj-ea"/>
                <a:cs typeface="+mj-cs"/>
              </a:rPr>
              <a:t>A</a:t>
            </a:r>
            <a:r>
              <a:rPr kumimoji="0" lang="en-US" sz="3600" b="1" i="1" u="sng" strike="noStrike" kern="1200" cap="none" spc="0" normalizeH="0" baseline="0" noProof="0" dirty="0" err="1">
                <a:ln>
                  <a:noFill/>
                </a:ln>
                <a:solidFill>
                  <a:schemeClr val="bg1"/>
                </a:solidFill>
                <a:effectLst/>
                <a:uLnTx/>
                <a:uFillTx/>
                <a:latin typeface="+mj-lt"/>
                <a:ea typeface="+mj-ea"/>
                <a:cs typeface="+mj-cs"/>
              </a:rPr>
              <a:t>mendments</a:t>
            </a:r>
            <a:r>
              <a:rPr kumimoji="0" lang="en-US" sz="3600" b="1" i="1" u="sng" strike="noStrike" kern="1200" cap="none" spc="0" normalizeH="0" noProof="0" dirty="0">
                <a:ln>
                  <a:noFill/>
                </a:ln>
                <a:solidFill>
                  <a:schemeClr val="bg1"/>
                </a:solidFill>
                <a:effectLst/>
                <a:uLnTx/>
                <a:uFillTx/>
                <a:latin typeface="+mj-lt"/>
                <a:ea typeface="+mj-ea"/>
                <a:cs typeface="+mj-cs"/>
              </a:rPr>
              <a:t> in </a:t>
            </a:r>
            <a:r>
              <a:rPr kumimoji="0" lang="en-US" sz="3600" b="1" i="1" u="sng" strike="noStrike" kern="1200" cap="none" spc="0" normalizeH="0" baseline="0" noProof="0" dirty="0">
                <a:ln>
                  <a:noFill/>
                </a:ln>
                <a:solidFill>
                  <a:schemeClr val="bg1"/>
                </a:solidFill>
                <a:effectLst/>
                <a:uLnTx/>
                <a:uFillTx/>
                <a:latin typeface="+mj-lt"/>
                <a:ea typeface="+mj-ea"/>
                <a:cs typeface="+mj-cs"/>
              </a:rPr>
              <a:t>Section 153A…</a:t>
            </a:r>
            <a:endParaRPr lang="en-US" sz="3600" b="1" i="1" u="sng" baseline="0" dirty="0">
              <a:solidFill>
                <a:schemeClr val="bg1"/>
              </a:solidFill>
              <a:latin typeface="+mj-lt"/>
              <a:ea typeface="+mj-ea"/>
              <a:cs typeface="+mj-cs"/>
            </a:endParaRPr>
          </a:p>
        </p:txBody>
      </p:sp>
      <p:sp>
        <p:nvSpPr>
          <p:cNvPr id="6" name="TextBox 5"/>
          <p:cNvSpPr txBox="1"/>
          <p:nvPr/>
        </p:nvSpPr>
        <p:spPr>
          <a:xfrm>
            <a:off x="7374074" y="0"/>
            <a:ext cx="1733831"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
        <p:nvSpPr>
          <p:cNvPr id="5" name="Rectangle: Rounded Corners 4">
            <a:extLst>
              <a:ext uri="{FF2B5EF4-FFF2-40B4-BE49-F238E27FC236}">
                <a16:creationId xmlns:a16="http://schemas.microsoft.com/office/drawing/2014/main" id="{DD94A7BE-2CCD-49F2-BE4B-DC1BEE9E8BC4}"/>
              </a:ext>
            </a:extLst>
          </p:cNvPr>
          <p:cNvSpPr/>
          <p:nvPr/>
        </p:nvSpPr>
        <p:spPr>
          <a:xfrm>
            <a:off x="76200" y="5704814"/>
            <a:ext cx="8860536" cy="8513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100" b="1" dirty="0">
                <a:solidFill>
                  <a:schemeClr val="bg1"/>
                </a:solidFill>
              </a:rPr>
              <a:t>Amended provisions of section 153A shall apply where search u/s 132 is initiated or requisition u/s 132A is made on or after the 1st day of April, 2017</a:t>
            </a:r>
          </a:p>
        </p:txBody>
      </p:sp>
      <p:sp>
        <p:nvSpPr>
          <p:cNvPr id="7" name="Slide Number Placeholder 6">
            <a:extLst>
              <a:ext uri="{FF2B5EF4-FFF2-40B4-BE49-F238E27FC236}">
                <a16:creationId xmlns:a16="http://schemas.microsoft.com/office/drawing/2014/main" id="{D845B769-D7F3-48EB-BD62-0E4B60BE79D7}"/>
              </a:ext>
            </a:extLst>
          </p:cNvPr>
          <p:cNvSpPr>
            <a:spLocks noGrp="1"/>
          </p:cNvSpPr>
          <p:nvPr>
            <p:ph type="sldNum" sz="quarter" idx="12"/>
          </p:nvPr>
        </p:nvSpPr>
        <p:spPr/>
        <p:txBody>
          <a:bodyPr/>
          <a:lstStyle/>
          <a:p>
            <a:pPr>
              <a:defRPr/>
            </a:pPr>
            <a:fld id="{530A152B-CFDE-45FC-ACB8-FE7DAED0C3AA}" type="slidenum">
              <a:rPr lang="en-US" smtClean="0"/>
              <a:pPr>
                <a:defRPr/>
              </a:pPr>
              <a:t>6</a:t>
            </a:fld>
            <a:endParaRPr lang="en-US"/>
          </a:p>
        </p:txBody>
      </p:sp>
    </p:spTree>
    <p:extLst>
      <p:ext uri="{BB962C8B-B14F-4D97-AF65-F5344CB8AC3E}">
        <p14:creationId xmlns:p14="http://schemas.microsoft.com/office/powerpoint/2010/main" val="328800859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1B9019-CEAA-4A44-88D2-56C535EE086B}"/>
              </a:ext>
            </a:extLst>
          </p:cNvPr>
          <p:cNvSpPr>
            <a:spLocks noGrp="1"/>
          </p:cNvSpPr>
          <p:nvPr>
            <p:ph type="title"/>
          </p:nvPr>
        </p:nvSpPr>
        <p:spPr>
          <a:xfrm>
            <a:off x="457200" y="609600"/>
            <a:ext cx="8229600" cy="1066800"/>
          </a:xfrm>
        </p:spPr>
        <p:txBody>
          <a:bodyPr/>
          <a:lstStyle/>
          <a:p>
            <a:r>
              <a:rPr lang="en-US" b="1" u="sng" dirty="0"/>
              <a:t>Issues – Related to Section 153D…..</a:t>
            </a:r>
            <a:endParaRPr lang="en-US" dirty="0"/>
          </a:p>
        </p:txBody>
      </p:sp>
      <p:sp>
        <p:nvSpPr>
          <p:cNvPr id="3" name="Content Placeholder 2">
            <a:extLst>
              <a:ext uri="{FF2B5EF4-FFF2-40B4-BE49-F238E27FC236}">
                <a16:creationId xmlns:a16="http://schemas.microsoft.com/office/drawing/2014/main" id="{E9AAEE61-91B5-4303-9AC4-858983CB71EF}"/>
              </a:ext>
            </a:extLst>
          </p:cNvPr>
          <p:cNvSpPr>
            <a:spLocks noGrp="1"/>
          </p:cNvSpPr>
          <p:nvPr>
            <p:ph idx="1"/>
          </p:nvPr>
        </p:nvSpPr>
        <p:spPr>
          <a:xfrm>
            <a:off x="372794" y="1792453"/>
            <a:ext cx="8229600" cy="4227347"/>
          </a:xfrm>
        </p:spPr>
        <p:txBody>
          <a:bodyPr>
            <a:normAutofit/>
          </a:bodyPr>
          <a:lstStyle/>
          <a:p>
            <a:pPr algn="just"/>
            <a:r>
              <a:rPr lang="en-US" sz="2200" b="1" dirty="0" err="1">
                <a:solidFill>
                  <a:schemeClr val="accent2"/>
                </a:solidFill>
              </a:rPr>
              <a:t>Akil</a:t>
            </a:r>
            <a:r>
              <a:rPr lang="en-US" sz="2200" b="1" dirty="0">
                <a:solidFill>
                  <a:schemeClr val="accent2"/>
                </a:solidFill>
              </a:rPr>
              <a:t> </a:t>
            </a:r>
            <a:r>
              <a:rPr lang="en-US" sz="2200" b="1" dirty="0" err="1">
                <a:solidFill>
                  <a:schemeClr val="accent2"/>
                </a:solidFill>
              </a:rPr>
              <a:t>Gulamali</a:t>
            </a:r>
            <a:r>
              <a:rPr lang="en-US" sz="2200" b="1" dirty="0">
                <a:solidFill>
                  <a:schemeClr val="accent2"/>
                </a:solidFill>
              </a:rPr>
              <a:t> </a:t>
            </a:r>
            <a:r>
              <a:rPr lang="en-US" sz="2200" b="1" dirty="0" err="1">
                <a:solidFill>
                  <a:schemeClr val="accent2"/>
                </a:solidFill>
              </a:rPr>
              <a:t>Somji</a:t>
            </a:r>
            <a:r>
              <a:rPr lang="en-US" sz="2200" b="1" dirty="0">
                <a:solidFill>
                  <a:schemeClr val="accent2"/>
                </a:solidFill>
              </a:rPr>
              <a:t> v. ITO [2012] 20 taxmann.com 380 (Pune- Trib.) </a:t>
            </a:r>
            <a:r>
              <a:rPr lang="en-US" sz="2200" dirty="0"/>
              <a:t>An assessment order under section 153C can be passed by Assessing Officer only after obtaining prior approval under section 154D of Joint Commissioner.</a:t>
            </a:r>
          </a:p>
          <a:p>
            <a:pPr marL="338138" indent="0" algn="just">
              <a:buNone/>
            </a:pPr>
            <a:endParaRPr lang="en-US" sz="2200" b="1" dirty="0"/>
          </a:p>
          <a:p>
            <a:pPr algn="just"/>
            <a:r>
              <a:rPr lang="en-US" sz="2200" b="1" dirty="0">
                <a:solidFill>
                  <a:schemeClr val="accent2"/>
                </a:solidFill>
              </a:rPr>
              <a:t>Gopal S. Pandith v. CIT [2018] 96 taxmann.com 233 (Karnataka) </a:t>
            </a:r>
            <a:r>
              <a:rPr lang="en-US" sz="2200" dirty="0"/>
              <a:t>There is no requirement of granting an opportunity of hearing to assessee by Joint Commissioner prior to giving approval as per section 153D to order of assessment or reassessment under section 153A.</a:t>
            </a:r>
          </a:p>
        </p:txBody>
      </p:sp>
      <p:sp>
        <p:nvSpPr>
          <p:cNvPr id="4" name="Slide Number Placeholder 3">
            <a:extLst>
              <a:ext uri="{FF2B5EF4-FFF2-40B4-BE49-F238E27FC236}">
                <a16:creationId xmlns:a16="http://schemas.microsoft.com/office/drawing/2014/main" id="{9FF56E9A-C36B-4776-B6DC-690536AD66CE}"/>
              </a:ext>
            </a:extLst>
          </p:cNvPr>
          <p:cNvSpPr>
            <a:spLocks noGrp="1"/>
          </p:cNvSpPr>
          <p:nvPr>
            <p:ph type="sldNum" sz="quarter" idx="12"/>
          </p:nvPr>
        </p:nvSpPr>
        <p:spPr/>
        <p:txBody>
          <a:bodyPr/>
          <a:lstStyle/>
          <a:p>
            <a:pPr>
              <a:defRPr/>
            </a:pPr>
            <a:fld id="{ACC2B083-4B80-4709-BCA6-AED58DFFDEC8}" type="slidenum">
              <a:rPr lang="en-US" smtClean="0"/>
              <a:pPr>
                <a:defRPr/>
              </a:pPr>
              <a:t>60</a:t>
            </a:fld>
            <a:endParaRPr lang="en-US"/>
          </a:p>
        </p:txBody>
      </p:sp>
    </p:spTree>
    <p:extLst>
      <p:ext uri="{BB962C8B-B14F-4D97-AF65-F5344CB8AC3E}">
        <p14:creationId xmlns:p14="http://schemas.microsoft.com/office/powerpoint/2010/main" val="11664986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6" name="Rectangle 3"/>
          <p:cNvSpPr>
            <a:spLocks noGrp="1" noChangeArrowheads="1"/>
          </p:cNvSpPr>
          <p:nvPr>
            <p:ph idx="1"/>
          </p:nvPr>
        </p:nvSpPr>
        <p:spPr>
          <a:xfrm>
            <a:off x="228600" y="1600200"/>
            <a:ext cx="8686800" cy="5181600"/>
          </a:xfrm>
        </p:spPr>
        <p:txBody>
          <a:bodyPr>
            <a:noAutofit/>
          </a:bodyPr>
          <a:lstStyle/>
          <a:p>
            <a:pPr marL="355600" lvl="1" indent="-355600" algn="just">
              <a:spcBef>
                <a:spcPts val="600"/>
              </a:spcBef>
              <a:buFont typeface="Wingdings" pitchFamily="2" charset="2"/>
              <a:buChar char="Ø"/>
            </a:pPr>
            <a:r>
              <a:rPr lang="en-IN" sz="2200" dirty="0">
                <a:solidFill>
                  <a:schemeClr val="tx1"/>
                </a:solidFill>
              </a:rPr>
              <a:t>Any material unearthed during search operations or any statement made during course of search by an assessee can be considered as a valuable piece of evidence in order to invoke section 153A.</a:t>
            </a:r>
            <a:r>
              <a:rPr lang="en-IN" sz="2200" dirty="0"/>
              <a:t> </a:t>
            </a:r>
            <a:r>
              <a:rPr lang="en-IN" sz="2200" b="1" dirty="0"/>
              <a:t>CIT Vs. St. Francis Clay Decor Tiles [2016] 70 taxmann.com 234 (Kerala)</a:t>
            </a:r>
          </a:p>
          <a:p>
            <a:pPr marL="355600" lvl="1" indent="-355600" algn="just">
              <a:spcBef>
                <a:spcPts val="600"/>
              </a:spcBef>
              <a:buFont typeface="Wingdings" pitchFamily="2" charset="2"/>
              <a:buChar char="Ø"/>
            </a:pPr>
            <a:r>
              <a:rPr lang="en-US" sz="2200" dirty="0">
                <a:solidFill>
                  <a:schemeClr val="tx1"/>
                </a:solidFill>
              </a:rPr>
              <a:t>Assessment cannot be made on the basis of letter filed by assessee enhancing the surrendered amount. </a:t>
            </a:r>
            <a:r>
              <a:rPr lang="en-US" sz="2200" b="1" dirty="0"/>
              <a:t>CCIT &amp; ANR. V. </a:t>
            </a:r>
            <a:r>
              <a:rPr lang="en-US" sz="2200" b="1" dirty="0" err="1"/>
              <a:t>Pampapathi</a:t>
            </a:r>
            <a:r>
              <a:rPr lang="en-US" sz="2200" b="1" dirty="0"/>
              <a:t> [2009] 310 ITR 0064 (Kar.)</a:t>
            </a:r>
          </a:p>
          <a:p>
            <a:pPr marL="355600" lvl="1" indent="-355600" algn="just">
              <a:spcBef>
                <a:spcPts val="600"/>
              </a:spcBef>
              <a:buFont typeface="Wingdings" pitchFamily="2" charset="2"/>
              <a:buChar char="Ø"/>
            </a:pPr>
            <a:r>
              <a:rPr lang="en-US" sz="2200" dirty="0">
                <a:solidFill>
                  <a:schemeClr val="tx1"/>
                </a:solidFill>
              </a:rPr>
              <a:t>Initiation of reassessment proceedings merely on basis of change of opinion was not sustainable where assessment order is passed after properly analyzing seized material during search &amp; after issuing consolidated questionnaire to all concerned parties. </a:t>
            </a:r>
            <a:r>
              <a:rPr lang="en-US" sz="2200" b="1" dirty="0" err="1"/>
              <a:t>Mukesh</a:t>
            </a:r>
            <a:r>
              <a:rPr lang="en-US" sz="2200" b="1" dirty="0"/>
              <a:t> </a:t>
            </a:r>
            <a:r>
              <a:rPr lang="en-US" sz="2200" b="1" dirty="0" err="1"/>
              <a:t>Modi</a:t>
            </a:r>
            <a:r>
              <a:rPr lang="en-US" sz="2200" b="1" dirty="0"/>
              <a:t> v. Dy. CIT [2014] 45 taxmann.com 468 (Rajasthan)</a:t>
            </a:r>
            <a:endParaRPr lang="en-US" sz="2200" dirty="0"/>
          </a:p>
          <a:p>
            <a:pPr marL="355600" lvl="1" indent="-355600" algn="just">
              <a:spcBef>
                <a:spcPts val="600"/>
              </a:spcBef>
              <a:buFont typeface="Wingdings" pitchFamily="2" charset="2"/>
              <a:buChar char="Ø"/>
            </a:pPr>
            <a:endParaRPr lang="en-US" sz="2100" b="1" dirty="0"/>
          </a:p>
        </p:txBody>
      </p:sp>
      <p:sp>
        <p:nvSpPr>
          <p:cNvPr id="4" name="Slide Number Placeholder 3"/>
          <p:cNvSpPr>
            <a:spLocks noGrp="1"/>
          </p:cNvSpPr>
          <p:nvPr>
            <p:ph type="sldNum" sz="quarter" idx="12"/>
          </p:nvPr>
        </p:nvSpPr>
        <p:spPr/>
        <p:txBody>
          <a:bodyPr/>
          <a:lstStyle/>
          <a:p>
            <a:pPr>
              <a:defRPr/>
            </a:pPr>
            <a:fld id="{ACC2B083-4B80-4709-BCA6-AED58DFFDEC8}" type="slidenum">
              <a:rPr lang="en-US" smtClean="0"/>
              <a:pPr>
                <a:defRPr/>
              </a:pPr>
              <a:t>61</a:t>
            </a:fld>
            <a:endParaRPr lang="en-US"/>
          </a:p>
        </p:txBody>
      </p:sp>
      <p:sp>
        <p:nvSpPr>
          <p:cNvPr id="5" name="Rectangle 4"/>
          <p:cNvSpPr/>
          <p:nvPr/>
        </p:nvSpPr>
        <p:spPr>
          <a:xfrm>
            <a:off x="152400" y="678359"/>
            <a:ext cx="8610600" cy="769441"/>
          </a:xfrm>
          <a:prstGeom prst="rect">
            <a:avLst/>
          </a:prstGeom>
        </p:spPr>
        <p:txBody>
          <a:bodyPr wrap="square">
            <a:spAutoFit/>
          </a:bodyPr>
          <a:lstStyle/>
          <a:p>
            <a:pPr algn="ctr"/>
            <a:r>
              <a:rPr lang="en-US" sz="4400" b="1" u="sng" dirty="0">
                <a:solidFill>
                  <a:schemeClr val="tx2"/>
                </a:solidFill>
                <a:latin typeface="+mj-lt"/>
                <a:ea typeface="+mj-ea"/>
                <a:cs typeface="+mj-cs"/>
              </a:rPr>
              <a:t>Other Issues</a:t>
            </a:r>
          </a:p>
        </p:txBody>
      </p:sp>
    </p:spTree>
    <p:extLst>
      <p:ext uri="{BB962C8B-B14F-4D97-AF65-F5344CB8AC3E}">
        <p14:creationId xmlns:p14="http://schemas.microsoft.com/office/powerpoint/2010/main" val="336051149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055576C-A80F-440C-A871-34FA1E7EDC79}"/>
              </a:ext>
            </a:extLst>
          </p:cNvPr>
          <p:cNvSpPr>
            <a:spLocks noGrp="1"/>
          </p:cNvSpPr>
          <p:nvPr>
            <p:ph idx="1"/>
          </p:nvPr>
        </p:nvSpPr>
        <p:spPr>
          <a:xfrm>
            <a:off x="76200" y="1447800"/>
            <a:ext cx="8610600" cy="5355336"/>
          </a:xfrm>
        </p:spPr>
        <p:txBody>
          <a:bodyPr>
            <a:normAutofit/>
          </a:bodyPr>
          <a:lstStyle/>
          <a:p>
            <a:pPr marL="463550" indent="-407988" algn="just">
              <a:buClr>
                <a:schemeClr val="accent6">
                  <a:lumMod val="50000"/>
                </a:schemeClr>
              </a:buClr>
              <a:buFont typeface="Wingdings" panose="05000000000000000000" pitchFamily="2" charset="2"/>
              <a:buChar char="Ø"/>
            </a:pPr>
            <a:r>
              <a:rPr lang="en-IN" sz="2100" dirty="0">
                <a:solidFill>
                  <a:schemeClr val="tx1"/>
                </a:solidFill>
              </a:rPr>
              <a:t>In case, </a:t>
            </a:r>
            <a:r>
              <a:rPr lang="en-US" sz="2100" dirty="0">
                <a:solidFill>
                  <a:schemeClr val="tx1"/>
                </a:solidFill>
              </a:rPr>
              <a:t>neither assessee could foresee accrual of income which had arisen on date of survey, nor Assessing Officer could require assessee to pay advance tax on said income in pursuance of order made under section 210, interest under section 234B could not be levied in respect of same. </a:t>
            </a:r>
            <a:r>
              <a:rPr lang="en-US" sz="2100" b="1" dirty="0" err="1">
                <a:solidFill>
                  <a:schemeClr val="accent2"/>
                </a:solidFill>
              </a:rPr>
              <a:t>Emem</a:t>
            </a:r>
            <a:r>
              <a:rPr lang="en-US" sz="2100" b="1" dirty="0">
                <a:solidFill>
                  <a:schemeClr val="accent2"/>
                </a:solidFill>
              </a:rPr>
              <a:t> Freight Forwarders v. DCIT Mumbai, ITAT MUMBAI BENCH 'E’, </a:t>
            </a:r>
            <a:r>
              <a:rPr lang="pt-BR" sz="2100" b="1" dirty="0">
                <a:solidFill>
                  <a:schemeClr val="accent2"/>
                </a:solidFill>
              </a:rPr>
              <a:t>80 taxmann.com 294 (Mumbai - Trib.) [2017] </a:t>
            </a:r>
          </a:p>
          <a:p>
            <a:pPr marL="463550" indent="-407988" algn="just">
              <a:buClr>
                <a:schemeClr val="accent6">
                  <a:lumMod val="50000"/>
                </a:schemeClr>
              </a:buClr>
              <a:buFont typeface="Wingdings" panose="05000000000000000000" pitchFamily="2" charset="2"/>
              <a:buChar char="Ø"/>
            </a:pPr>
            <a:r>
              <a:rPr lang="en-US" sz="2100" dirty="0"/>
              <a:t>Any material or evidence found in a survey which has been simultaneously made at the premises of a connected person can be utilized while making the block assessment in respect of an assessee u/s 158BB read with section 158BH of the Act. This would fall under the words “ and such other materials or information as are available with the assessing officer and relatable to such evidence” occurring in section 158BB of the Act. The assessing officer is justified in considering the adverse material collected or found during the survey or any other method while making the block assessment. </a:t>
            </a:r>
            <a:r>
              <a:rPr lang="en-US" sz="2100" b="1" dirty="0">
                <a:solidFill>
                  <a:schemeClr val="accent2"/>
                </a:solidFill>
              </a:rPr>
              <a:t>CIT v. S. </a:t>
            </a:r>
            <a:r>
              <a:rPr lang="en-US" sz="2100" b="1" dirty="0" err="1">
                <a:solidFill>
                  <a:schemeClr val="accent2"/>
                </a:solidFill>
              </a:rPr>
              <a:t>Ajit</a:t>
            </a:r>
            <a:r>
              <a:rPr lang="en-US" sz="2100" b="1" dirty="0">
                <a:solidFill>
                  <a:schemeClr val="accent2"/>
                </a:solidFill>
              </a:rPr>
              <a:t> Kumar [2018] 404 ITR 526 (SC) </a:t>
            </a:r>
          </a:p>
        </p:txBody>
      </p:sp>
      <p:sp>
        <p:nvSpPr>
          <p:cNvPr id="4" name="Slide Number Placeholder 3">
            <a:extLst>
              <a:ext uri="{FF2B5EF4-FFF2-40B4-BE49-F238E27FC236}">
                <a16:creationId xmlns:a16="http://schemas.microsoft.com/office/drawing/2014/main" id="{7BBDA814-61F9-4D55-BEC0-32A469B75F1C}"/>
              </a:ext>
            </a:extLst>
          </p:cNvPr>
          <p:cNvSpPr>
            <a:spLocks noGrp="1"/>
          </p:cNvSpPr>
          <p:nvPr>
            <p:ph type="sldNum" sz="quarter" idx="12"/>
          </p:nvPr>
        </p:nvSpPr>
        <p:spPr/>
        <p:txBody>
          <a:bodyPr/>
          <a:lstStyle/>
          <a:p>
            <a:pPr>
              <a:defRPr/>
            </a:pPr>
            <a:fld id="{ACC2B083-4B80-4709-BCA6-AED58DFFDEC8}" type="slidenum">
              <a:rPr lang="en-US" smtClean="0"/>
              <a:pPr>
                <a:defRPr/>
              </a:pPr>
              <a:t>62</a:t>
            </a:fld>
            <a:endParaRPr lang="en-US"/>
          </a:p>
        </p:txBody>
      </p:sp>
      <p:sp>
        <p:nvSpPr>
          <p:cNvPr id="5" name="Rectangle 4">
            <a:extLst>
              <a:ext uri="{FF2B5EF4-FFF2-40B4-BE49-F238E27FC236}">
                <a16:creationId xmlns:a16="http://schemas.microsoft.com/office/drawing/2014/main" id="{B3FBC8D8-E819-4C6D-A5B2-332CCD9D5D94}"/>
              </a:ext>
            </a:extLst>
          </p:cNvPr>
          <p:cNvSpPr/>
          <p:nvPr/>
        </p:nvSpPr>
        <p:spPr>
          <a:xfrm>
            <a:off x="152400" y="678359"/>
            <a:ext cx="8610600" cy="769441"/>
          </a:xfrm>
          <a:prstGeom prst="rect">
            <a:avLst/>
          </a:prstGeom>
        </p:spPr>
        <p:txBody>
          <a:bodyPr wrap="square">
            <a:spAutoFit/>
          </a:bodyPr>
          <a:lstStyle/>
          <a:p>
            <a:pPr algn="ctr"/>
            <a:r>
              <a:rPr lang="en-US" sz="4400" b="1" u="sng" dirty="0">
                <a:solidFill>
                  <a:schemeClr val="tx2"/>
                </a:solidFill>
                <a:latin typeface="+mj-lt"/>
                <a:ea typeface="+mj-ea"/>
                <a:cs typeface="+mj-cs"/>
              </a:rPr>
              <a:t>Other Issues….</a:t>
            </a:r>
          </a:p>
        </p:txBody>
      </p:sp>
    </p:spTree>
    <p:extLst>
      <p:ext uri="{BB962C8B-B14F-4D97-AF65-F5344CB8AC3E}">
        <p14:creationId xmlns:p14="http://schemas.microsoft.com/office/powerpoint/2010/main" val="129951035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055576C-A80F-440C-A871-34FA1E7EDC79}"/>
              </a:ext>
            </a:extLst>
          </p:cNvPr>
          <p:cNvSpPr>
            <a:spLocks noGrp="1"/>
          </p:cNvSpPr>
          <p:nvPr>
            <p:ph idx="1"/>
          </p:nvPr>
        </p:nvSpPr>
        <p:spPr>
          <a:xfrm>
            <a:off x="76200" y="1447800"/>
            <a:ext cx="8610600" cy="5355336"/>
          </a:xfrm>
        </p:spPr>
        <p:txBody>
          <a:bodyPr>
            <a:normAutofit/>
          </a:bodyPr>
          <a:lstStyle/>
          <a:p>
            <a:pPr marL="463550" indent="-407988" algn="just">
              <a:buClr>
                <a:schemeClr val="accent6">
                  <a:lumMod val="50000"/>
                </a:schemeClr>
              </a:buClr>
              <a:buFont typeface="Wingdings" panose="05000000000000000000" pitchFamily="2" charset="2"/>
              <a:buChar char="Ø"/>
            </a:pPr>
            <a:r>
              <a:rPr lang="en-IN" sz="2100" dirty="0">
                <a:solidFill>
                  <a:schemeClr val="tx1"/>
                </a:solidFill>
              </a:rPr>
              <a:t>In case, </a:t>
            </a:r>
            <a:r>
              <a:rPr lang="en-US" sz="2100" dirty="0">
                <a:solidFill>
                  <a:schemeClr val="tx1"/>
                </a:solidFill>
              </a:rPr>
              <a:t>neither assessee could foresee accrual of income which had arisen on date of survey, nor Assessing Officer could require assessee to pay advance tax on said income in pursuance of order made under section 210, interest under section 234B could not be levied in respect of same. </a:t>
            </a:r>
            <a:r>
              <a:rPr lang="en-US" sz="2100" b="1" dirty="0" err="1">
                <a:solidFill>
                  <a:schemeClr val="accent2"/>
                </a:solidFill>
              </a:rPr>
              <a:t>Emem</a:t>
            </a:r>
            <a:r>
              <a:rPr lang="en-US" sz="2100" b="1" dirty="0">
                <a:solidFill>
                  <a:schemeClr val="accent2"/>
                </a:solidFill>
              </a:rPr>
              <a:t> Freight Forwarders v. DCIT </a:t>
            </a:r>
            <a:r>
              <a:rPr lang="pt-BR" sz="2100" b="1" dirty="0">
                <a:solidFill>
                  <a:schemeClr val="accent2"/>
                </a:solidFill>
              </a:rPr>
              <a:t>[2017] 80 taxmann.com 294 (Mumbai - Trib.)</a:t>
            </a:r>
          </a:p>
          <a:p>
            <a:pPr marL="463550" indent="-407988" algn="just">
              <a:buClr>
                <a:schemeClr val="accent6">
                  <a:lumMod val="50000"/>
                </a:schemeClr>
              </a:buClr>
              <a:buFont typeface="Wingdings" panose="05000000000000000000" pitchFamily="2" charset="2"/>
              <a:buChar char="Ø"/>
            </a:pPr>
            <a:r>
              <a:rPr lang="en-US" sz="2100" dirty="0"/>
              <a:t>The fact that the second proviso to s. 158BC(a) prohibits an assessee who is subjected to search from filing a revised return of income does not mean that the assessee is prohibited from raising an additional claim before the appellate authorities. </a:t>
            </a:r>
            <a:r>
              <a:rPr lang="en-US" sz="2100" b="1" dirty="0">
                <a:solidFill>
                  <a:schemeClr val="accent2"/>
                </a:solidFill>
              </a:rPr>
              <a:t>Alok Textile Industries Ltd. Vs DCIT ITA No.118  OF 2003, Date: 10-07-2018, Bombay HC</a:t>
            </a:r>
            <a:endParaRPr lang="pt-BR" sz="2100" b="1" dirty="0">
              <a:solidFill>
                <a:schemeClr val="accent2"/>
              </a:solidFill>
            </a:endParaRPr>
          </a:p>
        </p:txBody>
      </p:sp>
      <p:sp>
        <p:nvSpPr>
          <p:cNvPr id="4" name="Slide Number Placeholder 3">
            <a:extLst>
              <a:ext uri="{FF2B5EF4-FFF2-40B4-BE49-F238E27FC236}">
                <a16:creationId xmlns:a16="http://schemas.microsoft.com/office/drawing/2014/main" id="{7BBDA814-61F9-4D55-BEC0-32A469B75F1C}"/>
              </a:ext>
            </a:extLst>
          </p:cNvPr>
          <p:cNvSpPr>
            <a:spLocks noGrp="1"/>
          </p:cNvSpPr>
          <p:nvPr>
            <p:ph type="sldNum" sz="quarter" idx="12"/>
          </p:nvPr>
        </p:nvSpPr>
        <p:spPr/>
        <p:txBody>
          <a:bodyPr/>
          <a:lstStyle/>
          <a:p>
            <a:pPr>
              <a:defRPr/>
            </a:pPr>
            <a:fld id="{ACC2B083-4B80-4709-BCA6-AED58DFFDEC8}" type="slidenum">
              <a:rPr lang="en-US" smtClean="0"/>
              <a:pPr>
                <a:defRPr/>
              </a:pPr>
              <a:t>63</a:t>
            </a:fld>
            <a:endParaRPr lang="en-US"/>
          </a:p>
        </p:txBody>
      </p:sp>
      <p:sp>
        <p:nvSpPr>
          <p:cNvPr id="5" name="Rectangle 4">
            <a:extLst>
              <a:ext uri="{FF2B5EF4-FFF2-40B4-BE49-F238E27FC236}">
                <a16:creationId xmlns:a16="http://schemas.microsoft.com/office/drawing/2014/main" id="{B3FBC8D8-E819-4C6D-A5B2-332CCD9D5D94}"/>
              </a:ext>
            </a:extLst>
          </p:cNvPr>
          <p:cNvSpPr/>
          <p:nvPr/>
        </p:nvSpPr>
        <p:spPr>
          <a:xfrm>
            <a:off x="152400" y="678359"/>
            <a:ext cx="8610600" cy="769441"/>
          </a:xfrm>
          <a:prstGeom prst="rect">
            <a:avLst/>
          </a:prstGeom>
        </p:spPr>
        <p:txBody>
          <a:bodyPr wrap="square">
            <a:spAutoFit/>
          </a:bodyPr>
          <a:lstStyle/>
          <a:p>
            <a:pPr algn="ctr"/>
            <a:r>
              <a:rPr lang="en-US" sz="4400" b="1" u="sng" dirty="0">
                <a:solidFill>
                  <a:schemeClr val="tx2"/>
                </a:solidFill>
                <a:latin typeface="+mj-lt"/>
                <a:ea typeface="+mj-ea"/>
                <a:cs typeface="+mj-cs"/>
              </a:rPr>
              <a:t>Other Issues….</a:t>
            </a:r>
          </a:p>
        </p:txBody>
      </p:sp>
    </p:spTree>
    <p:extLst>
      <p:ext uri="{BB962C8B-B14F-4D97-AF65-F5344CB8AC3E}">
        <p14:creationId xmlns:p14="http://schemas.microsoft.com/office/powerpoint/2010/main" val="256735548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381000" y="1752600"/>
            <a:ext cx="8458200" cy="1470025"/>
          </a:xfrm>
        </p:spPr>
        <p:txBody>
          <a:bodyPr>
            <a:normAutofit/>
          </a:bodyPr>
          <a:lstStyle/>
          <a:p>
            <a:pPr algn="ctr"/>
            <a:r>
              <a:rPr lang="en-US" sz="6600" b="1" dirty="0"/>
              <a:t>THANK YOU!!</a:t>
            </a:r>
            <a:endParaRPr lang="en-US" sz="6600" dirty="0"/>
          </a:p>
        </p:txBody>
      </p:sp>
      <p:sp>
        <p:nvSpPr>
          <p:cNvPr id="7" name="Text Box 9"/>
          <p:cNvSpPr txBox="1">
            <a:spLocks noChangeArrowheads="1"/>
          </p:cNvSpPr>
          <p:nvPr/>
        </p:nvSpPr>
        <p:spPr bwMode="auto">
          <a:xfrm>
            <a:off x="2286000" y="5257800"/>
            <a:ext cx="6629400" cy="1261884"/>
          </a:xfrm>
          <a:prstGeom prst="rect">
            <a:avLst/>
          </a:prstGeom>
          <a:noFill/>
          <a:ln w="9525">
            <a:noFill/>
            <a:miter lim="800000"/>
            <a:headEnd/>
            <a:tailEnd/>
          </a:ln>
        </p:spPr>
        <p:txBody>
          <a:bodyPr wrap="square">
            <a:spAutoFit/>
          </a:bodyPr>
          <a:lstStyle/>
          <a:p>
            <a:pPr algn="r" eaLnBrk="1" hangingPunct="1"/>
            <a:r>
              <a:rPr lang="en-US" sz="2800" b="1" i="1" u="sng" dirty="0">
                <a:solidFill>
                  <a:schemeClr val="accent2"/>
                </a:solidFill>
                <a:latin typeface="+mn-lt"/>
              </a:rPr>
              <a:t>Presented by</a:t>
            </a:r>
            <a:r>
              <a:rPr lang="en-US" sz="2800" b="1" i="1" dirty="0">
                <a:solidFill>
                  <a:schemeClr val="accent2"/>
                </a:solidFill>
                <a:latin typeface="+mn-lt"/>
              </a:rPr>
              <a:t> : CA </a:t>
            </a:r>
            <a:r>
              <a:rPr lang="en-US" sz="2800" b="1" i="1">
                <a:solidFill>
                  <a:schemeClr val="accent2"/>
                </a:solidFill>
                <a:latin typeface="+mn-lt"/>
              </a:rPr>
              <a:t>Sanjay Kumar Agarwal</a:t>
            </a:r>
            <a:endParaRPr lang="en-US" sz="2800" b="1" i="1" dirty="0">
              <a:solidFill>
                <a:schemeClr val="accent2"/>
              </a:solidFill>
              <a:latin typeface="+mn-lt"/>
            </a:endParaRPr>
          </a:p>
          <a:p>
            <a:pPr algn="r"/>
            <a:r>
              <a:rPr lang="en-US" sz="2000" b="1" dirty="0">
                <a:solidFill>
                  <a:schemeClr val="accent2"/>
                </a:solidFill>
              </a:rPr>
              <a:t>Assisted by: CA  Apoorva Bhardwaj</a:t>
            </a:r>
          </a:p>
          <a:p>
            <a:pPr algn="r" eaLnBrk="1" hangingPunct="1"/>
            <a:r>
              <a:rPr lang="en-US" sz="2800" b="1" i="1" u="sng" dirty="0">
                <a:solidFill>
                  <a:schemeClr val="accent2"/>
                </a:solidFill>
                <a:latin typeface="+mn-lt"/>
              </a:rPr>
              <a:t>Email id</a:t>
            </a:r>
            <a:r>
              <a:rPr lang="en-US" sz="2800" b="1" i="1" dirty="0">
                <a:solidFill>
                  <a:schemeClr val="accent2"/>
                </a:solidFill>
                <a:latin typeface="+mn-lt"/>
              </a:rPr>
              <a:t>: agarwal.s.ca@gmail.com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4864" y="914400"/>
            <a:ext cx="9089136" cy="5816977"/>
          </a:xfrm>
          <a:prstGeom prst="rect">
            <a:avLst/>
          </a:prstGeom>
        </p:spPr>
        <p:txBody>
          <a:bodyPr wrap="square">
            <a:spAutoFit/>
          </a:bodyPr>
          <a:lstStyle/>
          <a:p>
            <a:pPr algn="just"/>
            <a:r>
              <a:rPr lang="en-US" sz="1900" i="1" dirty="0">
                <a:latin typeface="+mn-lt"/>
              </a:rPr>
              <a:t>(1) Notwithstanding anything contained in section 153, the Assessing Officer shall make an order of assessment or reassessment,—</a:t>
            </a:r>
          </a:p>
          <a:p>
            <a:pPr marL="457200" indent="-457200" algn="just">
              <a:buAutoNum type="alphaLcParenBoth"/>
            </a:pPr>
            <a:r>
              <a:rPr lang="en-US" sz="1900" i="1" dirty="0">
                <a:latin typeface="+mn-lt"/>
              </a:rPr>
              <a:t>in respect of each assessment year falling within six assessment years </a:t>
            </a:r>
            <a:r>
              <a:rPr lang="en-GB" sz="1900" b="1" i="1" u="sng" dirty="0">
                <a:solidFill>
                  <a:schemeClr val="accent2"/>
                </a:solidFill>
                <a:latin typeface="+mn-lt"/>
              </a:rPr>
              <a:t>and for the relevant assessment year or years*</a:t>
            </a:r>
            <a:r>
              <a:rPr lang="en-US" sz="1900" i="1" dirty="0">
                <a:latin typeface="+mn-lt"/>
              </a:rPr>
              <a:t> referred to in clause (</a:t>
            </a:r>
            <a:r>
              <a:rPr lang="en-US" sz="1900" dirty="0">
                <a:latin typeface="+mn-lt"/>
              </a:rPr>
              <a:t>b</a:t>
            </a:r>
            <a:r>
              <a:rPr lang="en-US" sz="1900" i="1" dirty="0">
                <a:latin typeface="+mn-lt"/>
              </a:rPr>
              <a:t>) of sub-section (1) of section 153A, within a period of twenty-one months from the end of the financial year in which the last of the </a:t>
            </a:r>
            <a:r>
              <a:rPr lang="en-US" sz="1900" i="1" dirty="0" err="1">
                <a:latin typeface="+mn-lt"/>
              </a:rPr>
              <a:t>authorisations</a:t>
            </a:r>
            <a:r>
              <a:rPr lang="en-US" sz="1900" i="1" dirty="0">
                <a:latin typeface="+mn-lt"/>
              </a:rPr>
              <a:t> for search under section 132 or for requisition under section 132A was executed;</a:t>
            </a:r>
          </a:p>
          <a:p>
            <a:pPr marL="457200" indent="-457200" algn="just">
              <a:buAutoNum type="alphaLcParenBoth"/>
            </a:pPr>
            <a:r>
              <a:rPr lang="en-US" sz="1900" i="1" dirty="0">
                <a:latin typeface="+mn-lt"/>
              </a:rPr>
              <a:t>in respect of the assessment year relevant to the previous year in which search is conducted under section 132 or requisition is made under section 132A, within a period of twenty-one months from the end of the financial year in which the last of the </a:t>
            </a:r>
            <a:r>
              <a:rPr lang="en-US" sz="1900" i="1" dirty="0" err="1">
                <a:latin typeface="+mn-lt"/>
              </a:rPr>
              <a:t>authorisations</a:t>
            </a:r>
            <a:r>
              <a:rPr lang="en-US" sz="1900" i="1" dirty="0">
                <a:latin typeface="+mn-lt"/>
              </a:rPr>
              <a:t> for search under section 132 or for requisition under section 132A was executed:</a:t>
            </a:r>
          </a:p>
          <a:p>
            <a:pPr marL="457200" indent="-457200" algn="just">
              <a:buAutoNum type="alphaLcParenBoth"/>
            </a:pPr>
            <a:endParaRPr lang="en-US" sz="1100" i="1" dirty="0">
              <a:latin typeface="+mn-lt"/>
            </a:endParaRPr>
          </a:p>
          <a:p>
            <a:pPr algn="just"/>
            <a:r>
              <a:rPr lang="en-US" sz="1900" b="1" dirty="0">
                <a:latin typeface="+mn-lt"/>
              </a:rPr>
              <a:t>Provided </a:t>
            </a:r>
            <a:r>
              <a:rPr lang="en-US" sz="1900" b="1" i="1" dirty="0">
                <a:latin typeface="+mn-lt"/>
              </a:rPr>
              <a:t>that </a:t>
            </a:r>
            <a:r>
              <a:rPr lang="en-US" sz="1900" i="1" dirty="0">
                <a:latin typeface="+mn-lt"/>
              </a:rPr>
              <a:t>in case of other person referred to in section 153C, the period of limitation for making the assessment or reassessment shall be the period as referred to in clause (</a:t>
            </a:r>
            <a:r>
              <a:rPr lang="en-US" sz="1900" dirty="0">
                <a:latin typeface="+mn-lt"/>
              </a:rPr>
              <a:t>a</a:t>
            </a:r>
            <a:r>
              <a:rPr lang="en-US" sz="1900" i="1" dirty="0">
                <a:latin typeface="+mn-lt"/>
              </a:rPr>
              <a:t>) or clause (</a:t>
            </a:r>
            <a:r>
              <a:rPr lang="en-US" sz="1900" dirty="0">
                <a:latin typeface="+mn-lt"/>
              </a:rPr>
              <a:t>b</a:t>
            </a:r>
            <a:r>
              <a:rPr lang="en-US" sz="1900" i="1" dirty="0">
                <a:latin typeface="+mn-lt"/>
              </a:rPr>
              <a:t>) of this sub-section or nine months from the end of the financial year in which books of account or documents or assets seized or requisitioned are handed over under section 153C to the Assessing Officer having jurisdiction over such other person, whichever is later:</a:t>
            </a:r>
          </a:p>
          <a:p>
            <a:pPr algn="just"/>
            <a:r>
              <a:rPr lang="en-US" sz="1900" b="1" i="1" dirty="0">
                <a:solidFill>
                  <a:schemeClr val="accent2"/>
                </a:solidFill>
                <a:latin typeface="+mn-lt"/>
              </a:rPr>
              <a:t>							       *[</a:t>
            </a:r>
            <a:r>
              <a:rPr lang="en-US" sz="1900" b="1" i="1" dirty="0" err="1">
                <a:solidFill>
                  <a:schemeClr val="accent2"/>
                </a:solidFill>
                <a:latin typeface="+mn-lt"/>
              </a:rPr>
              <a:t>w.e.f</a:t>
            </a:r>
            <a:r>
              <a:rPr lang="en-US" sz="1900" b="1" i="1" dirty="0">
                <a:solidFill>
                  <a:schemeClr val="accent2"/>
                </a:solidFill>
                <a:latin typeface="+mn-lt"/>
              </a:rPr>
              <a:t>. 01-04-2017]</a:t>
            </a:r>
            <a:endParaRPr lang="en-US" sz="1900" i="1" dirty="0">
              <a:latin typeface="+mn-lt"/>
            </a:endParaRPr>
          </a:p>
        </p:txBody>
      </p:sp>
      <p:sp>
        <p:nvSpPr>
          <p:cNvPr id="4" name="Title 1"/>
          <p:cNvSpPr txBox="1">
            <a:spLocks/>
          </p:cNvSpPr>
          <p:nvPr/>
        </p:nvSpPr>
        <p:spPr>
          <a:xfrm>
            <a:off x="0" y="2272"/>
            <a:ext cx="9144000" cy="835928"/>
          </a:xfrm>
          <a:prstGeom prst="rect">
            <a:avLst/>
          </a:prstGeom>
          <a:solidFill>
            <a:schemeClr val="tx2"/>
          </a:solidFill>
        </p:spPr>
        <p:txBody>
          <a:bodyPr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600" b="1" i="1" u="sng" dirty="0">
                <a:solidFill>
                  <a:schemeClr val="bg1"/>
                </a:solidFill>
                <a:latin typeface="+mj-lt"/>
                <a:ea typeface="+mj-ea"/>
                <a:cs typeface="+mj-cs"/>
              </a:rPr>
              <a:t>Amendments in Section 153B</a:t>
            </a:r>
          </a:p>
        </p:txBody>
      </p:sp>
      <p:sp>
        <p:nvSpPr>
          <p:cNvPr id="5" name="Slide Number Placeholder 4">
            <a:extLst>
              <a:ext uri="{FF2B5EF4-FFF2-40B4-BE49-F238E27FC236}">
                <a16:creationId xmlns:a16="http://schemas.microsoft.com/office/drawing/2014/main" id="{4A22ECB6-EEFE-438A-BA85-0365EC1FA203}"/>
              </a:ext>
            </a:extLst>
          </p:cNvPr>
          <p:cNvSpPr>
            <a:spLocks noGrp="1"/>
          </p:cNvSpPr>
          <p:nvPr>
            <p:ph type="sldNum" sz="quarter" idx="12"/>
          </p:nvPr>
        </p:nvSpPr>
        <p:spPr/>
        <p:txBody>
          <a:bodyPr/>
          <a:lstStyle/>
          <a:p>
            <a:pPr>
              <a:defRPr/>
            </a:pPr>
            <a:fld id="{530A152B-CFDE-45FC-ACB8-FE7DAED0C3AA}" type="slidenum">
              <a:rPr lang="en-US" smtClean="0"/>
              <a:pPr>
                <a:defRPr/>
              </a:pPr>
              <a:t>7</a:t>
            </a:fld>
            <a:endParaRPr lang="en-US"/>
          </a:p>
        </p:txBody>
      </p:sp>
    </p:spTree>
    <p:extLst>
      <p:ext uri="{BB962C8B-B14F-4D97-AF65-F5344CB8AC3E}">
        <p14:creationId xmlns:p14="http://schemas.microsoft.com/office/powerpoint/2010/main" val="33416292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869513"/>
            <a:ext cx="9067800" cy="5824671"/>
          </a:xfrm>
          <a:prstGeom prst="rect">
            <a:avLst/>
          </a:prstGeom>
        </p:spPr>
        <p:txBody>
          <a:bodyPr wrap="square">
            <a:spAutoFit/>
          </a:bodyPr>
          <a:lstStyle/>
          <a:p>
            <a:r>
              <a:rPr lang="en-US" sz="2000" b="1" u="sng" dirty="0">
                <a:solidFill>
                  <a:schemeClr val="accent2"/>
                </a:solidFill>
                <a:latin typeface="+mn-lt"/>
              </a:rPr>
              <a:t>Second &amp; Third Proviso substituted</a:t>
            </a:r>
            <a:r>
              <a:rPr lang="en-US" sz="2000" b="1" dirty="0">
                <a:solidFill>
                  <a:schemeClr val="accent2"/>
                </a:solidFill>
                <a:latin typeface="+mn-lt"/>
              </a:rPr>
              <a:t>		                </a:t>
            </a:r>
            <a:r>
              <a:rPr lang="en-US" sz="2000" b="1" u="sng" dirty="0">
                <a:solidFill>
                  <a:schemeClr val="accent2"/>
                </a:solidFill>
                <a:latin typeface="+mn-lt"/>
              </a:rPr>
              <a:t>[</a:t>
            </a:r>
            <a:r>
              <a:rPr lang="en-US" sz="2000" b="1" u="sng" dirty="0" err="1">
                <a:solidFill>
                  <a:schemeClr val="accent2"/>
                </a:solidFill>
                <a:latin typeface="+mn-lt"/>
              </a:rPr>
              <a:t>w.e.f</a:t>
            </a:r>
            <a:r>
              <a:rPr lang="en-US" sz="2000" b="1" u="sng" dirty="0">
                <a:solidFill>
                  <a:schemeClr val="accent2"/>
                </a:solidFill>
                <a:latin typeface="+mn-lt"/>
              </a:rPr>
              <a:t>. 01-04-2017]</a:t>
            </a:r>
            <a:endParaRPr lang="en-US" sz="2000" dirty="0">
              <a:solidFill>
                <a:schemeClr val="accent2"/>
              </a:solidFill>
              <a:latin typeface="+mn-lt"/>
            </a:endParaRPr>
          </a:p>
          <a:p>
            <a:endParaRPr lang="en-US" sz="1050" dirty="0">
              <a:latin typeface="+mn-lt"/>
            </a:endParaRPr>
          </a:p>
          <a:p>
            <a:pPr algn="just"/>
            <a:r>
              <a:rPr lang="en-US" sz="1900" b="1" i="1" dirty="0">
                <a:solidFill>
                  <a:schemeClr val="accent2"/>
                </a:solidFill>
                <a:latin typeface="+mn-lt"/>
              </a:rPr>
              <a:t>Provided further that </a:t>
            </a:r>
            <a:r>
              <a:rPr lang="en-US" sz="1900" i="1" dirty="0">
                <a:solidFill>
                  <a:schemeClr val="accent2"/>
                </a:solidFill>
                <a:latin typeface="+mn-lt"/>
              </a:rPr>
              <a:t>in the case where the last of the </a:t>
            </a:r>
            <a:r>
              <a:rPr lang="en-US" sz="1900" i="1" dirty="0" err="1">
                <a:solidFill>
                  <a:schemeClr val="accent2"/>
                </a:solidFill>
                <a:latin typeface="+mn-lt"/>
              </a:rPr>
              <a:t>authorisations</a:t>
            </a:r>
            <a:r>
              <a:rPr lang="en-US" sz="1900" i="1" dirty="0">
                <a:solidFill>
                  <a:schemeClr val="accent2"/>
                </a:solidFill>
                <a:latin typeface="+mn-lt"/>
              </a:rPr>
              <a:t> for search under section 132 or for requisition under section 132A was executed during the financial year commencing on the 1st day of April, 2018,—</a:t>
            </a:r>
          </a:p>
          <a:p>
            <a:pPr marL="400050" indent="-400050" algn="just">
              <a:buAutoNum type="romanLcParenBoth"/>
            </a:pPr>
            <a:r>
              <a:rPr lang="en-US" sz="1900" i="1" dirty="0">
                <a:solidFill>
                  <a:schemeClr val="accent2"/>
                </a:solidFill>
                <a:latin typeface="+mn-lt"/>
              </a:rPr>
              <a:t>the provisions of clause (a) or clause (b) of this sub-section shall have effect, as if for the words “twenty-one months”, the words “eighteen months” had been substituted;</a:t>
            </a:r>
          </a:p>
          <a:p>
            <a:pPr marL="400050" indent="-400050" algn="just">
              <a:buAutoNum type="romanLcParenBoth"/>
            </a:pPr>
            <a:r>
              <a:rPr lang="en-US" sz="1900" i="1" dirty="0">
                <a:solidFill>
                  <a:schemeClr val="accent2"/>
                </a:solidFill>
                <a:latin typeface="+mn-lt"/>
              </a:rPr>
              <a:t>the period of limitation for making the assessment or reassessment in case of other person referred to in section 153C, shall be the period of eighteen months from the end of the financial year in which the last of the </a:t>
            </a:r>
            <a:r>
              <a:rPr lang="en-US" sz="1900" i="1" dirty="0" err="1">
                <a:solidFill>
                  <a:schemeClr val="accent2"/>
                </a:solidFill>
                <a:latin typeface="+mn-lt"/>
              </a:rPr>
              <a:t>authorisations</a:t>
            </a:r>
            <a:r>
              <a:rPr lang="en-US" sz="1900" i="1" dirty="0">
                <a:solidFill>
                  <a:schemeClr val="accent2"/>
                </a:solidFill>
                <a:latin typeface="+mn-lt"/>
              </a:rPr>
              <a:t> for search under section 132 or for requisition under section 132A was executed or twelve months from the end of the financial year in which books of account or documents or assets seized or requisitioned are handed over under section 153C to the Assessing Officer having jurisdiction over such other person, whichever </a:t>
            </a:r>
            <a:r>
              <a:rPr lang="en-GB" sz="1900" i="1" dirty="0">
                <a:solidFill>
                  <a:schemeClr val="accent2"/>
                </a:solidFill>
                <a:latin typeface="+mn-lt"/>
              </a:rPr>
              <a:t>is later:</a:t>
            </a:r>
          </a:p>
          <a:p>
            <a:endParaRPr lang="en-US" sz="1600" i="1" dirty="0">
              <a:solidFill>
                <a:schemeClr val="accent2"/>
              </a:solidFill>
              <a:latin typeface="+mn-lt"/>
            </a:endParaRPr>
          </a:p>
          <a:p>
            <a:pPr algn="just"/>
            <a:r>
              <a:rPr lang="en-US" sz="1900" b="1" i="1" dirty="0">
                <a:solidFill>
                  <a:schemeClr val="accent2"/>
                </a:solidFill>
                <a:latin typeface="+mn-lt"/>
              </a:rPr>
              <a:t>Provided also that </a:t>
            </a:r>
            <a:r>
              <a:rPr lang="en-US" sz="1900" i="1" dirty="0">
                <a:solidFill>
                  <a:schemeClr val="accent2"/>
                </a:solidFill>
                <a:latin typeface="+mn-lt"/>
              </a:rPr>
              <a:t>in the case where the last of the </a:t>
            </a:r>
            <a:r>
              <a:rPr lang="en-US" sz="1900" i="1" dirty="0" err="1">
                <a:solidFill>
                  <a:schemeClr val="accent2"/>
                </a:solidFill>
                <a:latin typeface="+mn-lt"/>
              </a:rPr>
              <a:t>authorisations</a:t>
            </a:r>
            <a:r>
              <a:rPr lang="en-US" sz="1900" i="1" dirty="0">
                <a:solidFill>
                  <a:schemeClr val="accent2"/>
                </a:solidFill>
                <a:latin typeface="+mn-lt"/>
              </a:rPr>
              <a:t> for search under section 132 or for requisition under section 132A was executed during the financial year commencing on or after the 1st day of April, 2019,—</a:t>
            </a:r>
          </a:p>
          <a:p>
            <a:pPr marL="400050" indent="-400050" algn="just">
              <a:buAutoNum type="romanLcParenBoth"/>
            </a:pPr>
            <a:r>
              <a:rPr lang="en-US" sz="1900" i="1" dirty="0">
                <a:solidFill>
                  <a:schemeClr val="accent2"/>
                </a:solidFill>
                <a:latin typeface="+mn-lt"/>
              </a:rPr>
              <a:t>the provisions of clause (a) or clause (b) of this sub-section shall have effect, as if for the words “twenty-one months”, the words “twelve months” had been substituted;</a:t>
            </a:r>
            <a:endParaRPr lang="en-GB" sz="1900" i="1" dirty="0">
              <a:solidFill>
                <a:schemeClr val="accent2"/>
              </a:solidFill>
              <a:latin typeface="+mn-lt"/>
            </a:endParaRPr>
          </a:p>
        </p:txBody>
      </p:sp>
      <p:sp>
        <p:nvSpPr>
          <p:cNvPr id="4" name="Title 1"/>
          <p:cNvSpPr txBox="1">
            <a:spLocks/>
          </p:cNvSpPr>
          <p:nvPr/>
        </p:nvSpPr>
        <p:spPr>
          <a:xfrm>
            <a:off x="0" y="2272"/>
            <a:ext cx="9144000" cy="835928"/>
          </a:xfrm>
          <a:prstGeom prst="rect">
            <a:avLst/>
          </a:prstGeom>
          <a:solidFill>
            <a:schemeClr val="tx2"/>
          </a:solidFill>
        </p:spPr>
        <p:txBody>
          <a:bodyPr anchor="ctr">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lang="en-US" sz="3200" b="1" i="1" u="sng" dirty="0">
                <a:solidFill>
                  <a:schemeClr val="bg1"/>
                </a:solidFill>
                <a:latin typeface="+mj-lt"/>
                <a:ea typeface="+mj-ea"/>
                <a:cs typeface="+mj-cs"/>
              </a:rPr>
              <a:t>A</a:t>
            </a:r>
            <a:r>
              <a:rPr kumimoji="0" lang="en-US" sz="3200" b="1" i="1" u="sng" strike="noStrike" kern="1200" cap="none" spc="0" normalizeH="0" baseline="0" noProof="0" dirty="0" err="1">
                <a:ln>
                  <a:noFill/>
                </a:ln>
                <a:solidFill>
                  <a:schemeClr val="bg1"/>
                </a:solidFill>
                <a:effectLst/>
                <a:uLnTx/>
                <a:uFillTx/>
                <a:latin typeface="+mj-lt"/>
                <a:ea typeface="+mj-ea"/>
                <a:cs typeface="+mj-cs"/>
              </a:rPr>
              <a:t>mendments</a:t>
            </a:r>
            <a:r>
              <a:rPr kumimoji="0" lang="en-US" sz="3200" b="1" i="1" u="sng" strike="noStrike" kern="1200" cap="none" spc="0" normalizeH="0" noProof="0" dirty="0">
                <a:ln>
                  <a:noFill/>
                </a:ln>
                <a:solidFill>
                  <a:schemeClr val="bg1"/>
                </a:solidFill>
                <a:effectLst/>
                <a:uLnTx/>
                <a:uFillTx/>
                <a:latin typeface="+mj-lt"/>
                <a:ea typeface="+mj-ea"/>
                <a:cs typeface="+mj-cs"/>
              </a:rPr>
              <a:t> in </a:t>
            </a:r>
            <a:r>
              <a:rPr kumimoji="0" lang="en-US" sz="3200" b="1" i="1" u="sng" strike="noStrike" kern="1200" cap="none" spc="0" normalizeH="0" baseline="0" noProof="0" dirty="0">
                <a:ln>
                  <a:noFill/>
                </a:ln>
                <a:solidFill>
                  <a:schemeClr val="bg1"/>
                </a:solidFill>
                <a:effectLst/>
                <a:uLnTx/>
                <a:uFillTx/>
                <a:latin typeface="+mj-lt"/>
                <a:ea typeface="+mj-ea"/>
                <a:cs typeface="+mj-cs"/>
              </a:rPr>
              <a:t>Section 153B….</a:t>
            </a:r>
            <a:endParaRPr lang="en-US" sz="3200" b="1" i="1" u="sng" baseline="0" dirty="0">
              <a:solidFill>
                <a:schemeClr val="bg1"/>
              </a:solidFill>
              <a:latin typeface="+mj-lt"/>
              <a:ea typeface="+mj-ea"/>
              <a:cs typeface="+mj-cs"/>
            </a:endParaRPr>
          </a:p>
        </p:txBody>
      </p:sp>
      <p:sp>
        <p:nvSpPr>
          <p:cNvPr id="6" name="TextBox 5"/>
          <p:cNvSpPr txBox="1"/>
          <p:nvPr/>
        </p:nvSpPr>
        <p:spPr>
          <a:xfrm>
            <a:off x="7374074" y="0"/>
            <a:ext cx="1733831"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
        <p:nvSpPr>
          <p:cNvPr id="5" name="Slide Number Placeholder 4">
            <a:extLst>
              <a:ext uri="{FF2B5EF4-FFF2-40B4-BE49-F238E27FC236}">
                <a16:creationId xmlns:a16="http://schemas.microsoft.com/office/drawing/2014/main" id="{B59B9085-323D-41EB-87BD-D1A154E039EE}"/>
              </a:ext>
            </a:extLst>
          </p:cNvPr>
          <p:cNvSpPr>
            <a:spLocks noGrp="1"/>
          </p:cNvSpPr>
          <p:nvPr>
            <p:ph type="sldNum" sz="quarter" idx="12"/>
          </p:nvPr>
        </p:nvSpPr>
        <p:spPr/>
        <p:txBody>
          <a:bodyPr/>
          <a:lstStyle/>
          <a:p>
            <a:pPr>
              <a:defRPr/>
            </a:pPr>
            <a:fld id="{530A152B-CFDE-45FC-ACB8-FE7DAED0C3AA}" type="slidenum">
              <a:rPr lang="en-US" smtClean="0"/>
              <a:pPr>
                <a:defRPr/>
              </a:pPr>
              <a:t>8</a:t>
            </a:fld>
            <a:endParaRPr lang="en-US"/>
          </a:p>
        </p:txBody>
      </p:sp>
    </p:spTree>
    <p:extLst>
      <p:ext uri="{BB962C8B-B14F-4D97-AF65-F5344CB8AC3E}">
        <p14:creationId xmlns:p14="http://schemas.microsoft.com/office/powerpoint/2010/main" val="7993752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6200" y="1041023"/>
            <a:ext cx="8991600" cy="5647700"/>
          </a:xfrm>
          <a:prstGeom prst="rect">
            <a:avLst/>
          </a:prstGeom>
        </p:spPr>
        <p:txBody>
          <a:bodyPr wrap="square">
            <a:spAutoFit/>
          </a:bodyPr>
          <a:lstStyle/>
          <a:p>
            <a:pPr marL="360363" indent="-360363" algn="just"/>
            <a:r>
              <a:rPr lang="en-US" sz="1900" dirty="0">
                <a:solidFill>
                  <a:schemeClr val="accent2"/>
                </a:solidFill>
                <a:latin typeface="+mn-lt"/>
              </a:rPr>
              <a:t>(</a:t>
            </a:r>
            <a:r>
              <a:rPr lang="en-US" sz="1900" i="1" dirty="0">
                <a:solidFill>
                  <a:schemeClr val="accent2"/>
                </a:solidFill>
                <a:latin typeface="+mn-lt"/>
              </a:rPr>
              <a:t>ii)  the period of limitation for making the assessment or reassessment in case of other person referred to in section 153C, shall be the period of twelve months from the end of the financial year in which the last of the </a:t>
            </a:r>
            <a:r>
              <a:rPr lang="en-US" sz="1900" i="1" dirty="0" err="1">
                <a:solidFill>
                  <a:schemeClr val="accent2"/>
                </a:solidFill>
                <a:latin typeface="+mn-lt"/>
              </a:rPr>
              <a:t>authorisations</a:t>
            </a:r>
            <a:r>
              <a:rPr lang="en-US" sz="1900" i="1" dirty="0">
                <a:solidFill>
                  <a:schemeClr val="accent2"/>
                </a:solidFill>
                <a:latin typeface="+mn-lt"/>
              </a:rPr>
              <a:t> for search under section 132 or for requisition under section 132A was executed or twelve months from the end of the financial year in which books of account or documents or assets seized or requisitioned are handed over under section 153C to the Assessing Officer having jurisdiction over such other person, whichever is later:</a:t>
            </a:r>
          </a:p>
          <a:p>
            <a:endParaRPr lang="en-US" sz="1900" i="1" dirty="0">
              <a:solidFill>
                <a:schemeClr val="accent2"/>
              </a:solidFill>
              <a:latin typeface="+mn-lt"/>
            </a:endParaRPr>
          </a:p>
          <a:p>
            <a:pPr algn="just"/>
            <a:r>
              <a:rPr lang="en-US" sz="1900" b="1" i="1" dirty="0">
                <a:solidFill>
                  <a:schemeClr val="accent2"/>
                </a:solidFill>
                <a:latin typeface="+mn-lt"/>
              </a:rPr>
              <a:t>Provided also that </a:t>
            </a:r>
            <a:r>
              <a:rPr lang="en-US" sz="1900" i="1" dirty="0">
                <a:solidFill>
                  <a:schemeClr val="accent2"/>
                </a:solidFill>
                <a:latin typeface="+mn-lt"/>
              </a:rPr>
              <a:t>in case where the last of the </a:t>
            </a:r>
            <a:r>
              <a:rPr lang="en-US" sz="1900" i="1" dirty="0" err="1">
                <a:solidFill>
                  <a:schemeClr val="accent2"/>
                </a:solidFill>
                <a:latin typeface="+mn-lt"/>
              </a:rPr>
              <a:t>authorisations</a:t>
            </a:r>
            <a:r>
              <a:rPr lang="en-US" sz="1900" i="1" dirty="0">
                <a:solidFill>
                  <a:schemeClr val="accent2"/>
                </a:solidFill>
                <a:latin typeface="+mn-lt"/>
              </a:rPr>
              <a:t> for search under section 132 or for requisition under section 132A was executed and during the course of the proceedings for the assessment or reassessment of total income, a reference under sub-section (1) of section 92CA is made, the period available for making an order of assessment or reassessment shall be extended by twelve months:</a:t>
            </a:r>
          </a:p>
          <a:p>
            <a:pPr algn="just"/>
            <a:endParaRPr lang="en-US" sz="1900" i="1" dirty="0">
              <a:solidFill>
                <a:schemeClr val="accent2"/>
              </a:solidFill>
              <a:latin typeface="+mn-lt"/>
            </a:endParaRPr>
          </a:p>
          <a:p>
            <a:pPr algn="just"/>
            <a:r>
              <a:rPr lang="en-US" sz="1900" b="1" i="1" dirty="0">
                <a:solidFill>
                  <a:schemeClr val="accent2"/>
                </a:solidFill>
                <a:latin typeface="+mn-lt"/>
              </a:rPr>
              <a:t>Provided also that </a:t>
            </a:r>
            <a:r>
              <a:rPr lang="en-US" sz="1900" i="1" dirty="0">
                <a:solidFill>
                  <a:schemeClr val="accent2"/>
                </a:solidFill>
                <a:latin typeface="+mn-lt"/>
              </a:rPr>
              <a:t>in case where during the course of the proceedings for the assessment or reassessment of total income in case of other person referred to in section 153C, a reference under sub-section (1) of section 92CA is made, the period available for making an order of assessment or reassessment in case of such other person shall be extended by twelve months.’</a:t>
            </a:r>
            <a:endParaRPr lang="en-GB" sz="1900" i="1" dirty="0">
              <a:solidFill>
                <a:schemeClr val="accent2"/>
              </a:solidFill>
              <a:latin typeface="+mn-lt"/>
            </a:endParaRPr>
          </a:p>
        </p:txBody>
      </p:sp>
      <p:sp>
        <p:nvSpPr>
          <p:cNvPr id="4" name="Title 1"/>
          <p:cNvSpPr txBox="1">
            <a:spLocks/>
          </p:cNvSpPr>
          <p:nvPr/>
        </p:nvSpPr>
        <p:spPr>
          <a:xfrm>
            <a:off x="0" y="2272"/>
            <a:ext cx="9144000" cy="835928"/>
          </a:xfrm>
          <a:prstGeom prst="rect">
            <a:avLst/>
          </a:prstGeom>
          <a:solidFill>
            <a:schemeClr val="tx2"/>
          </a:solidFill>
        </p:spPr>
        <p:txBody>
          <a:bodyPr anchor="ctr">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lang="en-US" sz="3200" b="1" i="1" u="sng" dirty="0">
                <a:solidFill>
                  <a:schemeClr val="bg1"/>
                </a:solidFill>
                <a:latin typeface="+mj-lt"/>
                <a:ea typeface="+mj-ea"/>
                <a:cs typeface="+mj-cs"/>
              </a:rPr>
              <a:t>A</a:t>
            </a:r>
            <a:r>
              <a:rPr kumimoji="0" lang="en-US" sz="3200" b="1" i="1" u="sng" strike="noStrike" kern="1200" cap="none" spc="0" normalizeH="0" baseline="0" noProof="0" dirty="0" err="1">
                <a:ln>
                  <a:noFill/>
                </a:ln>
                <a:solidFill>
                  <a:schemeClr val="bg1"/>
                </a:solidFill>
                <a:effectLst/>
                <a:uLnTx/>
                <a:uFillTx/>
                <a:latin typeface="+mj-lt"/>
                <a:ea typeface="+mj-ea"/>
                <a:cs typeface="+mj-cs"/>
              </a:rPr>
              <a:t>mendments</a:t>
            </a:r>
            <a:r>
              <a:rPr kumimoji="0" lang="en-US" sz="3200" b="1" i="1" u="sng" strike="noStrike" kern="1200" cap="none" spc="0" normalizeH="0" noProof="0" dirty="0">
                <a:ln>
                  <a:noFill/>
                </a:ln>
                <a:solidFill>
                  <a:schemeClr val="bg1"/>
                </a:solidFill>
                <a:effectLst/>
                <a:uLnTx/>
                <a:uFillTx/>
                <a:latin typeface="+mj-lt"/>
                <a:ea typeface="+mj-ea"/>
                <a:cs typeface="+mj-cs"/>
              </a:rPr>
              <a:t> in </a:t>
            </a:r>
            <a:r>
              <a:rPr kumimoji="0" lang="en-US" sz="3200" b="1" i="1" u="sng" strike="noStrike" kern="1200" cap="none" spc="0" normalizeH="0" baseline="0" noProof="0" dirty="0">
                <a:ln>
                  <a:noFill/>
                </a:ln>
                <a:solidFill>
                  <a:schemeClr val="bg1"/>
                </a:solidFill>
                <a:effectLst/>
                <a:uLnTx/>
                <a:uFillTx/>
                <a:latin typeface="+mj-lt"/>
                <a:ea typeface="+mj-ea"/>
                <a:cs typeface="+mj-cs"/>
              </a:rPr>
              <a:t>Section 153B….</a:t>
            </a:r>
            <a:endParaRPr lang="en-US" sz="3200" b="1" i="1" u="sng" baseline="0" dirty="0">
              <a:solidFill>
                <a:schemeClr val="bg1"/>
              </a:solidFill>
              <a:latin typeface="+mj-lt"/>
              <a:ea typeface="+mj-ea"/>
              <a:cs typeface="+mj-cs"/>
            </a:endParaRPr>
          </a:p>
        </p:txBody>
      </p:sp>
      <p:sp>
        <p:nvSpPr>
          <p:cNvPr id="6" name="TextBox 5"/>
          <p:cNvSpPr txBox="1"/>
          <p:nvPr/>
        </p:nvSpPr>
        <p:spPr>
          <a:xfrm>
            <a:off x="7374074" y="0"/>
            <a:ext cx="1733831" cy="523220"/>
          </a:xfrm>
          <a:prstGeom prst="rect">
            <a:avLst/>
          </a:prstGeom>
          <a:solidFill>
            <a:schemeClr val="tx2"/>
          </a:solidFill>
        </p:spPr>
        <p:txBody>
          <a:bodyPr wrap="square" rtlCol="0">
            <a:spAutoFit/>
          </a:bodyPr>
          <a:lstStyle/>
          <a:p>
            <a:r>
              <a:rPr lang="en-US" sz="2800" b="1" dirty="0" err="1">
                <a:solidFill>
                  <a:schemeClr val="bg1"/>
                </a:solidFill>
                <a:latin typeface="+mj-lt"/>
              </a:rPr>
              <a:t>Contd</a:t>
            </a:r>
            <a:r>
              <a:rPr lang="en-US" sz="2800" b="1" dirty="0">
                <a:solidFill>
                  <a:schemeClr val="bg1"/>
                </a:solidFill>
                <a:latin typeface="+mj-lt"/>
              </a:rPr>
              <a:t>…</a:t>
            </a:r>
          </a:p>
        </p:txBody>
      </p:sp>
      <p:sp>
        <p:nvSpPr>
          <p:cNvPr id="5" name="Slide Number Placeholder 4">
            <a:extLst>
              <a:ext uri="{FF2B5EF4-FFF2-40B4-BE49-F238E27FC236}">
                <a16:creationId xmlns:a16="http://schemas.microsoft.com/office/drawing/2014/main" id="{9E10724D-41AA-43F9-B0D2-78B58E27F87B}"/>
              </a:ext>
            </a:extLst>
          </p:cNvPr>
          <p:cNvSpPr>
            <a:spLocks noGrp="1"/>
          </p:cNvSpPr>
          <p:nvPr>
            <p:ph type="sldNum" sz="quarter" idx="12"/>
          </p:nvPr>
        </p:nvSpPr>
        <p:spPr/>
        <p:txBody>
          <a:bodyPr/>
          <a:lstStyle/>
          <a:p>
            <a:pPr>
              <a:defRPr/>
            </a:pPr>
            <a:fld id="{530A152B-CFDE-45FC-ACB8-FE7DAED0C3AA}" type="slidenum">
              <a:rPr lang="en-US" smtClean="0"/>
              <a:pPr>
                <a:defRPr/>
              </a:pPr>
              <a:t>9</a:t>
            </a:fld>
            <a:endParaRPr lang="en-US"/>
          </a:p>
        </p:txBody>
      </p:sp>
    </p:spTree>
    <p:extLst>
      <p:ext uri="{BB962C8B-B14F-4D97-AF65-F5344CB8AC3E}">
        <p14:creationId xmlns:p14="http://schemas.microsoft.com/office/powerpoint/2010/main" val="25417652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2">
      <a:majorFont>
        <a:latin typeface="High Tower Text"/>
        <a:ea typeface=""/>
        <a:cs typeface=""/>
      </a:majorFont>
      <a:minorFont>
        <a:latin typeface="Calibri"/>
        <a:ea typeface=""/>
        <a:cs typeface=""/>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42D21E9F-D928-45D5-B427-A2E135B3F56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Urban</Template>
  <TotalTime>6709</TotalTime>
  <Words>7150</Words>
  <Application>Microsoft Office PowerPoint</Application>
  <PresentationFormat>On-screen Show (4:3)</PresentationFormat>
  <Paragraphs>427</Paragraphs>
  <Slides>64</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64</vt:i4>
      </vt:variant>
    </vt:vector>
  </HeadingPairs>
  <TitlesOfParts>
    <vt:vector size="72" baseType="lpstr">
      <vt:lpstr>Arial</vt:lpstr>
      <vt:lpstr>Calibri</vt:lpstr>
      <vt:lpstr>Georgia</vt:lpstr>
      <vt:lpstr>High Tower Text</vt:lpstr>
      <vt:lpstr>Times New Roman</vt:lpstr>
      <vt:lpstr>Wingdings</vt:lpstr>
      <vt:lpstr>Wingdings 2</vt:lpstr>
      <vt:lpstr>Urban</vt:lpstr>
      <vt:lpstr>PowerPoint Presentation</vt:lpstr>
      <vt:lpstr>Amendments made by Finance Act, 2017</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Assessment of Undisclosed Income not belonging to assessee [Sec. 153C]</vt:lpstr>
      <vt:lpstr>Sec. 153C – Assessment of Undisclosed Income not belonging to assessee…..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Issues - Related to section 153A</vt:lpstr>
      <vt:lpstr>Issues - Related to section 153A</vt:lpstr>
      <vt:lpstr>PowerPoint Presentation</vt:lpstr>
      <vt:lpstr>PowerPoint Presentation</vt:lpstr>
      <vt:lpstr>PowerPoint Presentation</vt:lpstr>
      <vt:lpstr>Issues – Related to Unexplained Money</vt:lpstr>
      <vt:lpstr> Issues on Satisfaction u/s 153C</vt:lpstr>
      <vt:lpstr> Issues on Satisfaction u/s 153C</vt:lpstr>
      <vt:lpstr> Issues on Satisfaction u/s 153C</vt:lpstr>
      <vt:lpstr>Issues- Recording of satisfaction note u/s 158BD/153C</vt:lpstr>
      <vt:lpstr>PowerPoint Presentation</vt:lpstr>
      <vt:lpstr>PowerPoint Presentation</vt:lpstr>
      <vt:lpstr>Issue – Conclusive Satisfaction by AO for issuing notice u/s 153C</vt:lpstr>
      <vt:lpstr>PowerPoint Presentation</vt:lpstr>
      <vt:lpstr>PowerPoint Presentation</vt:lpstr>
      <vt:lpstr>PowerPoint Presentation</vt:lpstr>
      <vt:lpstr>Issues – Related to Section 153C…..</vt:lpstr>
      <vt:lpstr>Issues – Related to Section 153C…..</vt:lpstr>
      <vt:lpstr>Issues – Related to Section 153C…..</vt:lpstr>
      <vt:lpstr>Issues – Validity of notice under section 153C</vt:lpstr>
      <vt:lpstr>Issues – Related to Section 153D…..</vt:lpstr>
      <vt:lpstr>PowerPoint Presentation</vt:lpstr>
      <vt:lpstr>PowerPoint Presentation</vt:lpstr>
      <vt:lpstr>PowerPoint Presentation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USER1</dc:creator>
  <cp:lastModifiedBy>Apoorva Bhardwaj</cp:lastModifiedBy>
  <cp:revision>1194</cp:revision>
  <cp:lastPrinted>2018-11-15T13:01:24Z</cp:lastPrinted>
  <dcterms:modified xsi:type="dcterms:W3CDTF">2018-11-15T13:07:12Z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TC019682619991</vt:lpwstr>
  </property>
</Properties>
</file>